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66" r:id="rId2"/>
    <p:sldId id="375" r:id="rId3"/>
    <p:sldId id="358" r:id="rId4"/>
    <p:sldId id="381" r:id="rId5"/>
    <p:sldId id="370" r:id="rId6"/>
    <p:sldId id="382" r:id="rId7"/>
    <p:sldId id="337" r:id="rId8"/>
    <p:sldId id="383" r:id="rId9"/>
    <p:sldId id="368" r:id="rId10"/>
    <p:sldId id="367" r:id="rId11"/>
    <p:sldId id="369" r:id="rId12"/>
    <p:sldId id="379" r:id="rId13"/>
    <p:sldId id="371" r:id="rId14"/>
    <p:sldId id="359" r:id="rId15"/>
    <p:sldId id="361" r:id="rId16"/>
    <p:sldId id="377" r:id="rId17"/>
    <p:sldId id="360" r:id="rId18"/>
    <p:sldId id="363" r:id="rId19"/>
    <p:sldId id="364" r:id="rId20"/>
    <p:sldId id="365" r:id="rId21"/>
    <p:sldId id="366" r:id="rId22"/>
    <p:sldId id="378" r:id="rId23"/>
    <p:sldId id="380" r:id="rId24"/>
    <p:sldId id="372" r:id="rId25"/>
    <p:sldId id="351" r:id="rId26"/>
    <p:sldId id="374" r:id="rId27"/>
  </p:sldIdLst>
  <p:sldSz cx="42808525" cy="30279975"/>
  <p:notesSz cx="9931400" cy="6794500"/>
  <p:defaultTextStyle>
    <a:defPPr>
      <a:defRPr lang="en-US"/>
    </a:defPPr>
    <a:lvl1pPr marL="0" algn="l" defTabSz="417639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197" algn="l" defTabSz="417639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394" algn="l" defTabSz="417639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591" algn="l" defTabSz="417639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788" algn="l" defTabSz="417639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0985" algn="l" defTabSz="417639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9182" algn="l" defTabSz="417639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7379" algn="l" defTabSz="417639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5576" algn="l" defTabSz="417639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3089"/>
    <a:srgbClr val="3333FF"/>
    <a:srgbClr val="11C1FF"/>
    <a:srgbClr val="FF00FF"/>
    <a:srgbClr val="3DAFFD"/>
    <a:srgbClr val="FFFFCC"/>
    <a:srgbClr val="FFFF99"/>
    <a:srgbClr val="2FAAFD"/>
    <a:srgbClr val="139EFD"/>
    <a:srgbClr val="6691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95" autoAdjust="0"/>
    <p:restoredTop sz="94171" autoAdjust="0"/>
  </p:normalViewPr>
  <p:slideViewPr>
    <p:cSldViewPr snapToGrid="0">
      <p:cViewPr>
        <p:scale>
          <a:sx n="28" d="100"/>
          <a:sy n="28" d="100"/>
        </p:scale>
        <p:origin x="-1272" y="-300"/>
      </p:cViewPr>
      <p:guideLst>
        <p:guide orient="horz" pos="9537"/>
        <p:guide pos="1348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-2580" y="-84"/>
      </p:cViewPr>
      <p:guideLst>
        <p:guide orient="horz" pos="2140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4381" cy="3399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4700" y="0"/>
            <a:ext cx="4304381" cy="3399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97A4C3-D927-4DF4-9E33-FAB77BC55250}" type="datetimeFigureOut">
              <a:rPr lang="en-US" smtClean="0"/>
              <a:t>6/25/2014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3471"/>
            <a:ext cx="4304381" cy="3399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4700" y="6453471"/>
            <a:ext cx="4304381" cy="3399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8DF42-209E-47CC-AC9C-BFBAD728EF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6002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3606" cy="339725"/>
          </a:xfrm>
          <a:prstGeom prst="rect">
            <a:avLst/>
          </a:prstGeom>
        </p:spPr>
        <p:txBody>
          <a:bodyPr vert="horz" lIns="95571" tIns="47786" rIns="95571" bIns="477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5497" y="1"/>
            <a:ext cx="4303606" cy="339725"/>
          </a:xfrm>
          <a:prstGeom prst="rect">
            <a:avLst/>
          </a:prstGeom>
        </p:spPr>
        <p:txBody>
          <a:bodyPr vert="horz" lIns="95571" tIns="47786" rIns="95571" bIns="47786" rtlCol="0"/>
          <a:lstStyle>
            <a:lvl1pPr algn="r">
              <a:defRPr sz="1300"/>
            </a:lvl1pPr>
          </a:lstStyle>
          <a:p>
            <a:fld id="{4071DDB0-7EE5-4E77-9AFC-0E92C4588BE7}" type="datetimeFigureOut">
              <a:rPr lang="en-US" smtClean="0"/>
              <a:t>6/25/2014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65475" y="511175"/>
            <a:ext cx="3600450" cy="254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71" tIns="47786" rIns="95571" bIns="477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3140" y="3227388"/>
            <a:ext cx="7945120" cy="3057525"/>
          </a:xfrm>
          <a:prstGeom prst="rect">
            <a:avLst/>
          </a:prstGeom>
        </p:spPr>
        <p:txBody>
          <a:bodyPr vert="horz" lIns="95571" tIns="47786" rIns="95571" bIns="4778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53596"/>
            <a:ext cx="4303606" cy="339725"/>
          </a:xfrm>
          <a:prstGeom prst="rect">
            <a:avLst/>
          </a:prstGeom>
        </p:spPr>
        <p:txBody>
          <a:bodyPr vert="horz" lIns="95571" tIns="47786" rIns="95571" bIns="477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5497" y="6453596"/>
            <a:ext cx="4303606" cy="339725"/>
          </a:xfrm>
          <a:prstGeom prst="rect">
            <a:avLst/>
          </a:prstGeom>
        </p:spPr>
        <p:txBody>
          <a:bodyPr vert="horz" lIns="95571" tIns="47786" rIns="95571" bIns="47786" rtlCol="0" anchor="b"/>
          <a:lstStyle>
            <a:lvl1pPr algn="r">
              <a:defRPr sz="1300"/>
            </a:lvl1pPr>
          </a:lstStyle>
          <a:p>
            <a:fld id="{F7FCF39E-347C-41D2-8617-BCD961196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804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176394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1pPr>
    <a:lvl2pPr marL="2088197" algn="l" defTabSz="4176394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2pPr>
    <a:lvl3pPr marL="4176394" algn="l" defTabSz="4176394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3pPr>
    <a:lvl4pPr marL="6264591" algn="l" defTabSz="4176394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4pPr>
    <a:lvl5pPr marL="8352788" algn="l" defTabSz="4176394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5pPr>
    <a:lvl6pPr marL="10440985" algn="l" defTabSz="4176394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6pPr>
    <a:lvl7pPr marL="12529182" algn="l" defTabSz="4176394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7pPr>
    <a:lvl8pPr marL="14617379" algn="l" defTabSz="4176394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8pPr>
    <a:lvl9pPr marL="16705576" algn="l" defTabSz="4176394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165475" y="511175"/>
            <a:ext cx="3600450" cy="25463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B29BD-0C71-43CB-9139-A800FED9DD6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915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10640" y="9406423"/>
            <a:ext cx="36387246" cy="6490569"/>
          </a:xfrm>
          <a:prstGeom prst="rect">
            <a:avLst/>
          </a:prstGeom>
        </p:spPr>
        <p:txBody>
          <a:bodyPr lIns="417639" tIns="208820" rIns="417639" bIns="20882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1279" y="17158652"/>
            <a:ext cx="29965968" cy="7738216"/>
          </a:xfrm>
          <a:prstGeom prst="rect">
            <a:avLst/>
          </a:prstGeom>
        </p:spPr>
        <p:txBody>
          <a:bodyPr lIns="417639" tIns="208820" rIns="417639" bIns="20882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8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6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4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2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0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9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7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55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140426" y="28065056"/>
            <a:ext cx="9988656" cy="1612128"/>
          </a:xfrm>
          <a:prstGeom prst="rect">
            <a:avLst/>
          </a:prstGeom>
        </p:spPr>
        <p:txBody>
          <a:bodyPr lIns="417639" tIns="208820" rIns="417639" bIns="208820"/>
          <a:lstStyle/>
          <a:p>
            <a:fld id="{AEF8A840-EA01-41EF-A42E-934388DD4B67}" type="datetimeFigureOut">
              <a:rPr lang="en-US" smtClean="0"/>
              <a:t>6/25/2014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26246" y="28065056"/>
            <a:ext cx="13556033" cy="1612128"/>
          </a:xfrm>
          <a:prstGeom prst="rect">
            <a:avLst/>
          </a:prstGeom>
        </p:spPr>
        <p:txBody>
          <a:bodyPr lIns="417639" tIns="208820" rIns="417639" bIns="208820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679443" y="28065056"/>
            <a:ext cx="9988656" cy="1612128"/>
          </a:xfrm>
          <a:prstGeom prst="rect">
            <a:avLst/>
          </a:prstGeom>
        </p:spPr>
        <p:txBody>
          <a:bodyPr lIns="417639" tIns="208820" rIns="417639" bIns="208820"/>
          <a:lstStyle/>
          <a:p>
            <a:fld id="{5C4A1356-8FF5-4F55-890E-6DFECA9AD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979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036181" y="1212607"/>
            <a:ext cx="9631918" cy="25836108"/>
          </a:xfrm>
          <a:prstGeom prst="rect">
            <a:avLst/>
          </a:prstGeom>
        </p:spPr>
        <p:txBody>
          <a:bodyPr vert="eaVert" lIns="417639" tIns="208820" rIns="417639" bIns="20882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40426" y="1212607"/>
            <a:ext cx="28182279" cy="25836108"/>
          </a:xfrm>
          <a:prstGeom prst="rect">
            <a:avLst/>
          </a:prstGeom>
        </p:spPr>
        <p:txBody>
          <a:bodyPr vert="eaVert" lIns="417639" tIns="208820" rIns="417639" bIns="20882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140426" y="28065056"/>
            <a:ext cx="9988656" cy="1612128"/>
          </a:xfrm>
          <a:prstGeom prst="rect">
            <a:avLst/>
          </a:prstGeom>
        </p:spPr>
        <p:txBody>
          <a:bodyPr lIns="417639" tIns="208820" rIns="417639" bIns="208820"/>
          <a:lstStyle/>
          <a:p>
            <a:fld id="{AEF8A840-EA01-41EF-A42E-934388DD4B67}" type="datetimeFigureOut">
              <a:rPr lang="en-US" smtClean="0"/>
              <a:t>6/25/2014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26246" y="28065056"/>
            <a:ext cx="13556033" cy="1612128"/>
          </a:xfrm>
          <a:prstGeom prst="rect">
            <a:avLst/>
          </a:prstGeom>
        </p:spPr>
        <p:txBody>
          <a:bodyPr lIns="417639" tIns="208820" rIns="417639" bIns="208820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679443" y="28065056"/>
            <a:ext cx="9988656" cy="1612128"/>
          </a:xfrm>
          <a:prstGeom prst="rect">
            <a:avLst/>
          </a:prstGeom>
        </p:spPr>
        <p:txBody>
          <a:bodyPr lIns="417639" tIns="208820" rIns="417639" bIns="208820"/>
          <a:lstStyle/>
          <a:p>
            <a:fld id="{5C4A1356-8FF5-4F55-890E-6DFECA9AD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42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0426" y="1212602"/>
            <a:ext cx="38527673" cy="5046663"/>
          </a:xfrm>
          <a:prstGeom prst="rect">
            <a:avLst/>
          </a:prstGeom>
        </p:spPr>
        <p:txBody>
          <a:bodyPr lIns="417639" tIns="208820" rIns="417639" bIns="20882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0426" y="7065331"/>
            <a:ext cx="38527673" cy="19983383"/>
          </a:xfrm>
          <a:prstGeom prst="rect">
            <a:avLst/>
          </a:prstGeom>
        </p:spPr>
        <p:txBody>
          <a:bodyPr lIns="417639" tIns="208820" rIns="417639" bIns="20882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140426" y="28065056"/>
            <a:ext cx="9988656" cy="1612128"/>
          </a:xfrm>
          <a:prstGeom prst="rect">
            <a:avLst/>
          </a:prstGeom>
        </p:spPr>
        <p:txBody>
          <a:bodyPr lIns="417639" tIns="208820" rIns="417639" bIns="208820"/>
          <a:lstStyle/>
          <a:p>
            <a:fld id="{AEF8A840-EA01-41EF-A42E-934388DD4B67}" type="datetimeFigureOut">
              <a:rPr lang="en-US" smtClean="0"/>
              <a:t>6/25/2014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26246" y="28065056"/>
            <a:ext cx="13556033" cy="1612128"/>
          </a:xfrm>
          <a:prstGeom prst="rect">
            <a:avLst/>
          </a:prstGeom>
        </p:spPr>
        <p:txBody>
          <a:bodyPr lIns="417639" tIns="208820" rIns="417639" bIns="208820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679443" y="28065056"/>
            <a:ext cx="9988656" cy="1612128"/>
          </a:xfrm>
          <a:prstGeom prst="rect">
            <a:avLst/>
          </a:prstGeom>
        </p:spPr>
        <p:txBody>
          <a:bodyPr lIns="417639" tIns="208820" rIns="417639" bIns="208820"/>
          <a:lstStyle/>
          <a:p>
            <a:fld id="{5C4A1356-8FF5-4F55-890E-6DFECA9AD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61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1578" y="19457693"/>
            <a:ext cx="36387246" cy="6013939"/>
          </a:xfrm>
          <a:prstGeom prst="rect">
            <a:avLst/>
          </a:prstGeom>
        </p:spPr>
        <p:txBody>
          <a:bodyPr lIns="417639" tIns="208820" rIns="417639" bIns="208820" anchor="t"/>
          <a:lstStyle>
            <a:lvl1pPr algn="l">
              <a:defRPr sz="183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81578" y="12833948"/>
            <a:ext cx="36387246" cy="6623743"/>
          </a:xfrm>
          <a:prstGeom prst="rect">
            <a:avLst/>
          </a:prstGeom>
        </p:spPr>
        <p:txBody>
          <a:bodyPr lIns="417639" tIns="208820" rIns="417639" bIns="208820"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8197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394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6264591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4pPr>
            <a:lvl5pPr marL="8352788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5pPr>
            <a:lvl6pPr marL="10440985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6pPr>
            <a:lvl7pPr marL="12529182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7pPr>
            <a:lvl8pPr marL="14617379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8pPr>
            <a:lvl9pPr marL="16705576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140426" y="28065056"/>
            <a:ext cx="9988656" cy="1612128"/>
          </a:xfrm>
          <a:prstGeom prst="rect">
            <a:avLst/>
          </a:prstGeom>
        </p:spPr>
        <p:txBody>
          <a:bodyPr lIns="417639" tIns="208820" rIns="417639" bIns="208820"/>
          <a:lstStyle/>
          <a:p>
            <a:fld id="{AEF8A840-EA01-41EF-A42E-934388DD4B67}" type="datetimeFigureOut">
              <a:rPr lang="en-US" smtClean="0"/>
              <a:t>6/25/2014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26246" y="28065056"/>
            <a:ext cx="13556033" cy="1612128"/>
          </a:xfrm>
          <a:prstGeom prst="rect">
            <a:avLst/>
          </a:prstGeom>
        </p:spPr>
        <p:txBody>
          <a:bodyPr lIns="417639" tIns="208820" rIns="417639" bIns="208820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679443" y="28065056"/>
            <a:ext cx="9988656" cy="1612128"/>
          </a:xfrm>
          <a:prstGeom prst="rect">
            <a:avLst/>
          </a:prstGeom>
        </p:spPr>
        <p:txBody>
          <a:bodyPr lIns="417639" tIns="208820" rIns="417639" bIns="208820"/>
          <a:lstStyle/>
          <a:p>
            <a:fld id="{5C4A1356-8FF5-4F55-890E-6DFECA9AD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95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0426" y="1212602"/>
            <a:ext cx="38527673" cy="5046663"/>
          </a:xfrm>
          <a:prstGeom prst="rect">
            <a:avLst/>
          </a:prstGeom>
        </p:spPr>
        <p:txBody>
          <a:bodyPr lIns="417639" tIns="208820" rIns="417639" bIns="20882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40426" y="7065331"/>
            <a:ext cx="18907099" cy="19983383"/>
          </a:xfrm>
          <a:prstGeom prst="rect">
            <a:avLst/>
          </a:prstGeom>
        </p:spPr>
        <p:txBody>
          <a:bodyPr lIns="417639" tIns="208820" rIns="417639" bIns="208820"/>
          <a:lstStyle>
            <a:lvl1pPr>
              <a:defRPr sz="12700"/>
            </a:lvl1pPr>
            <a:lvl2pPr>
              <a:defRPr sz="111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61000" y="7065331"/>
            <a:ext cx="18907099" cy="19983383"/>
          </a:xfrm>
          <a:prstGeom prst="rect">
            <a:avLst/>
          </a:prstGeom>
        </p:spPr>
        <p:txBody>
          <a:bodyPr lIns="417639" tIns="208820" rIns="417639" bIns="208820"/>
          <a:lstStyle>
            <a:lvl1pPr>
              <a:defRPr sz="12700"/>
            </a:lvl1pPr>
            <a:lvl2pPr>
              <a:defRPr sz="111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40426" y="28065056"/>
            <a:ext cx="9988656" cy="1612128"/>
          </a:xfrm>
          <a:prstGeom prst="rect">
            <a:avLst/>
          </a:prstGeom>
        </p:spPr>
        <p:txBody>
          <a:bodyPr lIns="417639" tIns="208820" rIns="417639" bIns="208820"/>
          <a:lstStyle/>
          <a:p>
            <a:fld id="{AEF8A840-EA01-41EF-A42E-934388DD4B67}" type="datetimeFigureOut">
              <a:rPr lang="en-US" smtClean="0"/>
              <a:t>6/25/2014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626246" y="28065056"/>
            <a:ext cx="13556033" cy="1612128"/>
          </a:xfrm>
          <a:prstGeom prst="rect">
            <a:avLst/>
          </a:prstGeom>
        </p:spPr>
        <p:txBody>
          <a:bodyPr lIns="417639" tIns="208820" rIns="417639" bIns="208820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679443" y="28065056"/>
            <a:ext cx="9988656" cy="1612128"/>
          </a:xfrm>
          <a:prstGeom prst="rect">
            <a:avLst/>
          </a:prstGeom>
        </p:spPr>
        <p:txBody>
          <a:bodyPr lIns="417639" tIns="208820" rIns="417639" bIns="208820"/>
          <a:lstStyle/>
          <a:p>
            <a:fld id="{5C4A1356-8FF5-4F55-890E-6DFECA9AD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6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0426" y="1212602"/>
            <a:ext cx="38527673" cy="5046663"/>
          </a:xfrm>
          <a:prstGeom prst="rect">
            <a:avLst/>
          </a:prstGeom>
        </p:spPr>
        <p:txBody>
          <a:bodyPr lIns="417639" tIns="208820" rIns="417639" bIns="208820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40428" y="6777951"/>
            <a:ext cx="18914532" cy="2824728"/>
          </a:xfrm>
          <a:prstGeom prst="rect">
            <a:avLst/>
          </a:prstGeom>
        </p:spPr>
        <p:txBody>
          <a:bodyPr lIns="417639" tIns="208820" rIns="417639" bIns="208820" anchor="b"/>
          <a:lstStyle>
            <a:lvl1pPr marL="0" indent="0">
              <a:buNone/>
              <a:defRPr sz="11100" b="1"/>
            </a:lvl1pPr>
            <a:lvl2pPr marL="2088197" indent="0">
              <a:buNone/>
              <a:defRPr sz="9100" b="1"/>
            </a:lvl2pPr>
            <a:lvl3pPr marL="4176394" indent="0">
              <a:buNone/>
              <a:defRPr sz="8200" b="1"/>
            </a:lvl3pPr>
            <a:lvl4pPr marL="6264591" indent="0">
              <a:buNone/>
              <a:defRPr sz="7200" b="1"/>
            </a:lvl4pPr>
            <a:lvl5pPr marL="8352788" indent="0">
              <a:buNone/>
              <a:defRPr sz="7200" b="1"/>
            </a:lvl5pPr>
            <a:lvl6pPr marL="10440985" indent="0">
              <a:buNone/>
              <a:defRPr sz="7200" b="1"/>
            </a:lvl6pPr>
            <a:lvl7pPr marL="12529182" indent="0">
              <a:buNone/>
              <a:defRPr sz="7200" b="1"/>
            </a:lvl7pPr>
            <a:lvl8pPr marL="14617379" indent="0">
              <a:buNone/>
              <a:defRPr sz="7200" b="1"/>
            </a:lvl8pPr>
            <a:lvl9pPr marL="16705576" indent="0">
              <a:buNone/>
              <a:defRPr sz="7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40428" y="9602679"/>
            <a:ext cx="18914532" cy="17446033"/>
          </a:xfrm>
          <a:prstGeom prst="rect">
            <a:avLst/>
          </a:prstGeom>
        </p:spPr>
        <p:txBody>
          <a:bodyPr lIns="417639" tIns="208820" rIns="417639" bIns="208820"/>
          <a:lstStyle>
            <a:lvl1pPr>
              <a:defRPr sz="11100"/>
            </a:lvl1pPr>
            <a:lvl2pPr>
              <a:defRPr sz="9100"/>
            </a:lvl2pPr>
            <a:lvl3pPr>
              <a:defRPr sz="82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746141" y="6777951"/>
            <a:ext cx="18921963" cy="2824728"/>
          </a:xfrm>
          <a:prstGeom prst="rect">
            <a:avLst/>
          </a:prstGeom>
        </p:spPr>
        <p:txBody>
          <a:bodyPr lIns="417639" tIns="208820" rIns="417639" bIns="208820" anchor="b"/>
          <a:lstStyle>
            <a:lvl1pPr marL="0" indent="0">
              <a:buNone/>
              <a:defRPr sz="11100" b="1"/>
            </a:lvl1pPr>
            <a:lvl2pPr marL="2088197" indent="0">
              <a:buNone/>
              <a:defRPr sz="9100" b="1"/>
            </a:lvl2pPr>
            <a:lvl3pPr marL="4176394" indent="0">
              <a:buNone/>
              <a:defRPr sz="8200" b="1"/>
            </a:lvl3pPr>
            <a:lvl4pPr marL="6264591" indent="0">
              <a:buNone/>
              <a:defRPr sz="7200" b="1"/>
            </a:lvl4pPr>
            <a:lvl5pPr marL="8352788" indent="0">
              <a:buNone/>
              <a:defRPr sz="7200" b="1"/>
            </a:lvl5pPr>
            <a:lvl6pPr marL="10440985" indent="0">
              <a:buNone/>
              <a:defRPr sz="7200" b="1"/>
            </a:lvl6pPr>
            <a:lvl7pPr marL="12529182" indent="0">
              <a:buNone/>
              <a:defRPr sz="7200" b="1"/>
            </a:lvl7pPr>
            <a:lvl8pPr marL="14617379" indent="0">
              <a:buNone/>
              <a:defRPr sz="7200" b="1"/>
            </a:lvl8pPr>
            <a:lvl9pPr marL="16705576" indent="0">
              <a:buNone/>
              <a:defRPr sz="7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746141" y="9602679"/>
            <a:ext cx="18921963" cy="17446033"/>
          </a:xfrm>
          <a:prstGeom prst="rect">
            <a:avLst/>
          </a:prstGeom>
        </p:spPr>
        <p:txBody>
          <a:bodyPr lIns="417639" tIns="208820" rIns="417639" bIns="208820"/>
          <a:lstStyle>
            <a:lvl1pPr>
              <a:defRPr sz="11100"/>
            </a:lvl1pPr>
            <a:lvl2pPr>
              <a:defRPr sz="9100"/>
            </a:lvl2pPr>
            <a:lvl3pPr>
              <a:defRPr sz="82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140426" y="28065056"/>
            <a:ext cx="9988656" cy="1612128"/>
          </a:xfrm>
          <a:prstGeom prst="rect">
            <a:avLst/>
          </a:prstGeom>
        </p:spPr>
        <p:txBody>
          <a:bodyPr lIns="417639" tIns="208820" rIns="417639" bIns="208820"/>
          <a:lstStyle/>
          <a:p>
            <a:fld id="{AEF8A840-EA01-41EF-A42E-934388DD4B67}" type="datetimeFigureOut">
              <a:rPr lang="en-US" smtClean="0"/>
              <a:t>6/25/2014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4626246" y="28065056"/>
            <a:ext cx="13556033" cy="1612128"/>
          </a:xfrm>
          <a:prstGeom prst="rect">
            <a:avLst/>
          </a:prstGeom>
        </p:spPr>
        <p:txBody>
          <a:bodyPr lIns="417639" tIns="208820" rIns="417639" bIns="208820"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30679443" y="28065056"/>
            <a:ext cx="9988656" cy="1612128"/>
          </a:xfrm>
          <a:prstGeom prst="rect">
            <a:avLst/>
          </a:prstGeom>
        </p:spPr>
        <p:txBody>
          <a:bodyPr lIns="417639" tIns="208820" rIns="417639" bIns="208820"/>
          <a:lstStyle/>
          <a:p>
            <a:fld id="{5C4A1356-8FF5-4F55-890E-6DFECA9AD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3904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140426" y="28065056"/>
            <a:ext cx="9988656" cy="1612128"/>
          </a:xfrm>
          <a:prstGeom prst="rect">
            <a:avLst/>
          </a:prstGeom>
        </p:spPr>
        <p:txBody>
          <a:bodyPr lIns="417639" tIns="208820" rIns="417639" bIns="208820"/>
          <a:lstStyle/>
          <a:p>
            <a:fld id="{AEF8A840-EA01-41EF-A42E-934388DD4B67}" type="datetimeFigureOut">
              <a:rPr lang="en-US" smtClean="0"/>
              <a:t>6/25/2014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4626246" y="28065056"/>
            <a:ext cx="13556033" cy="1612128"/>
          </a:xfrm>
          <a:prstGeom prst="rect">
            <a:avLst/>
          </a:prstGeom>
        </p:spPr>
        <p:txBody>
          <a:bodyPr lIns="417639" tIns="208820" rIns="417639" bIns="208820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0679443" y="28065056"/>
            <a:ext cx="9988656" cy="1612128"/>
          </a:xfrm>
          <a:prstGeom prst="rect">
            <a:avLst/>
          </a:prstGeom>
        </p:spPr>
        <p:txBody>
          <a:bodyPr lIns="417639" tIns="208820" rIns="417639" bIns="208820"/>
          <a:lstStyle/>
          <a:p>
            <a:fld id="{5C4A1356-8FF5-4F55-890E-6DFECA9AD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64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0430" y="1205591"/>
            <a:ext cx="14083709" cy="5130774"/>
          </a:xfrm>
          <a:prstGeom prst="rect">
            <a:avLst/>
          </a:prstGeom>
        </p:spPr>
        <p:txBody>
          <a:bodyPr lIns="417639" tIns="208820" rIns="417639" bIns="208820" anchor="b"/>
          <a:lstStyle>
            <a:lvl1pPr algn="l">
              <a:defRPr sz="9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36944" y="1205595"/>
            <a:ext cx="23931155" cy="25843119"/>
          </a:xfrm>
          <a:prstGeom prst="rect">
            <a:avLst/>
          </a:prstGeom>
        </p:spPr>
        <p:txBody>
          <a:bodyPr lIns="417639" tIns="208820" rIns="417639" bIns="208820"/>
          <a:lstStyle>
            <a:lvl1pPr>
              <a:defRPr sz="14700"/>
            </a:lvl1pPr>
            <a:lvl2pPr>
              <a:defRPr sz="12700"/>
            </a:lvl2pPr>
            <a:lvl3pPr>
              <a:defRPr sz="111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40430" y="6336368"/>
            <a:ext cx="14083709" cy="20712346"/>
          </a:xfrm>
          <a:prstGeom prst="rect">
            <a:avLst/>
          </a:prstGeom>
        </p:spPr>
        <p:txBody>
          <a:bodyPr lIns="417639" tIns="208820" rIns="417639" bIns="208820"/>
          <a:lstStyle>
            <a:lvl1pPr marL="0" indent="0">
              <a:buNone/>
              <a:defRPr sz="6500"/>
            </a:lvl1pPr>
            <a:lvl2pPr marL="2088197" indent="0">
              <a:buNone/>
              <a:defRPr sz="5500"/>
            </a:lvl2pPr>
            <a:lvl3pPr marL="4176394" indent="0">
              <a:buNone/>
              <a:defRPr sz="4600"/>
            </a:lvl3pPr>
            <a:lvl4pPr marL="6264591" indent="0">
              <a:buNone/>
              <a:defRPr sz="4200"/>
            </a:lvl4pPr>
            <a:lvl5pPr marL="8352788" indent="0">
              <a:buNone/>
              <a:defRPr sz="4200"/>
            </a:lvl5pPr>
            <a:lvl6pPr marL="10440985" indent="0">
              <a:buNone/>
              <a:defRPr sz="4200"/>
            </a:lvl6pPr>
            <a:lvl7pPr marL="12529182" indent="0">
              <a:buNone/>
              <a:defRPr sz="4200"/>
            </a:lvl7pPr>
            <a:lvl8pPr marL="14617379" indent="0">
              <a:buNone/>
              <a:defRPr sz="4200"/>
            </a:lvl8pPr>
            <a:lvl9pPr marL="16705576" indent="0">
              <a:buNone/>
              <a:defRPr sz="4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40426" y="28065056"/>
            <a:ext cx="9988656" cy="1612128"/>
          </a:xfrm>
          <a:prstGeom prst="rect">
            <a:avLst/>
          </a:prstGeom>
        </p:spPr>
        <p:txBody>
          <a:bodyPr lIns="417639" tIns="208820" rIns="417639" bIns="208820"/>
          <a:lstStyle/>
          <a:p>
            <a:fld id="{AEF8A840-EA01-41EF-A42E-934388DD4B67}" type="datetimeFigureOut">
              <a:rPr lang="en-US" smtClean="0"/>
              <a:t>6/25/2014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626246" y="28065056"/>
            <a:ext cx="13556033" cy="1612128"/>
          </a:xfrm>
          <a:prstGeom prst="rect">
            <a:avLst/>
          </a:prstGeom>
        </p:spPr>
        <p:txBody>
          <a:bodyPr lIns="417639" tIns="208820" rIns="417639" bIns="208820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679443" y="28065056"/>
            <a:ext cx="9988656" cy="1612128"/>
          </a:xfrm>
          <a:prstGeom prst="rect">
            <a:avLst/>
          </a:prstGeom>
        </p:spPr>
        <p:txBody>
          <a:bodyPr lIns="417639" tIns="208820" rIns="417639" bIns="208820"/>
          <a:lstStyle/>
          <a:p>
            <a:fld id="{5C4A1356-8FF5-4F55-890E-6DFECA9AD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1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0426" y="1212602"/>
            <a:ext cx="38527673" cy="5046663"/>
          </a:xfrm>
          <a:prstGeom prst="rect">
            <a:avLst/>
          </a:prstGeom>
        </p:spPr>
        <p:txBody>
          <a:bodyPr lIns="417639" tIns="208820" rIns="417639" bIns="20882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40426" y="7065331"/>
            <a:ext cx="38527673" cy="19983383"/>
          </a:xfrm>
          <a:prstGeom prst="rect">
            <a:avLst/>
          </a:prstGeom>
        </p:spPr>
        <p:txBody>
          <a:bodyPr vert="eaVert" lIns="417639" tIns="208820" rIns="417639" bIns="20882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140426" y="28065056"/>
            <a:ext cx="9988656" cy="1612128"/>
          </a:xfrm>
          <a:prstGeom prst="rect">
            <a:avLst/>
          </a:prstGeom>
        </p:spPr>
        <p:txBody>
          <a:bodyPr lIns="417639" tIns="208820" rIns="417639" bIns="208820"/>
          <a:lstStyle/>
          <a:p>
            <a:fld id="{AEF8A840-EA01-41EF-A42E-934388DD4B67}" type="datetimeFigureOut">
              <a:rPr lang="en-US" smtClean="0"/>
              <a:t>6/25/2014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26246" y="28065056"/>
            <a:ext cx="13556033" cy="1612128"/>
          </a:xfrm>
          <a:prstGeom prst="rect">
            <a:avLst/>
          </a:prstGeom>
        </p:spPr>
        <p:txBody>
          <a:bodyPr lIns="417639" tIns="208820" rIns="417639" bIns="208820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679443" y="28065056"/>
            <a:ext cx="9988656" cy="1612128"/>
          </a:xfrm>
          <a:prstGeom prst="rect">
            <a:avLst/>
          </a:prstGeom>
        </p:spPr>
        <p:txBody>
          <a:bodyPr lIns="417639" tIns="208820" rIns="417639" bIns="208820"/>
          <a:lstStyle/>
          <a:p>
            <a:fld id="{5C4A1356-8FF5-4F55-890E-6DFECA9AD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32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70933" y="27539471"/>
            <a:ext cx="43060124" cy="3976976"/>
            <a:chOff x="-36512" y="6237312"/>
            <a:chExt cx="9197742" cy="900731"/>
          </a:xfrm>
        </p:grpSpPr>
        <p:sp>
          <p:nvSpPr>
            <p:cNvPr id="8" name="Freeform 29"/>
            <p:cNvSpPr>
              <a:spLocks/>
            </p:cNvSpPr>
            <p:nvPr/>
          </p:nvSpPr>
          <p:spPr bwMode="auto">
            <a:xfrm rot="10800000">
              <a:off x="-10566" y="6396405"/>
              <a:ext cx="9142740" cy="448465"/>
            </a:xfrm>
            <a:custGeom>
              <a:avLst/>
              <a:gdLst>
                <a:gd name="T0" fmla="*/ 0 w 19142"/>
                <a:gd name="T1" fmla="*/ 0 h 1828"/>
                <a:gd name="T2" fmla="*/ 19142 w 19142"/>
                <a:gd name="T3" fmla="*/ 0 h 1828"/>
                <a:gd name="T4" fmla="*/ 19142 w 19142"/>
                <a:gd name="T5" fmla="*/ 1410 h 1828"/>
                <a:gd name="T6" fmla="*/ 0 w 19142"/>
                <a:gd name="T7" fmla="*/ 1410 h 1828"/>
                <a:gd name="T8" fmla="*/ 0 w 19142"/>
                <a:gd name="T9" fmla="*/ 0 h 1828"/>
                <a:gd name="connsiteX0" fmla="*/ 0 w 10000"/>
                <a:gd name="connsiteY0" fmla="*/ 0 h 8757"/>
                <a:gd name="connsiteX1" fmla="*/ 10000 w 10000"/>
                <a:gd name="connsiteY1" fmla="*/ 0 h 8757"/>
                <a:gd name="connsiteX2" fmla="*/ 10000 w 10000"/>
                <a:gd name="connsiteY2" fmla="*/ 7713 h 8757"/>
                <a:gd name="connsiteX3" fmla="*/ 0 w 10000"/>
                <a:gd name="connsiteY3" fmla="*/ 7713 h 8757"/>
                <a:gd name="connsiteX4" fmla="*/ 0 w 10000"/>
                <a:gd name="connsiteY4" fmla="*/ 0 h 8757"/>
                <a:gd name="connsiteX0" fmla="*/ 0 w 10000"/>
                <a:gd name="connsiteY0" fmla="*/ 0 h 10234"/>
                <a:gd name="connsiteX1" fmla="*/ 10000 w 10000"/>
                <a:gd name="connsiteY1" fmla="*/ 0 h 10234"/>
                <a:gd name="connsiteX2" fmla="*/ 10000 w 10000"/>
                <a:gd name="connsiteY2" fmla="*/ 8808 h 10234"/>
                <a:gd name="connsiteX3" fmla="*/ 0 w 10000"/>
                <a:gd name="connsiteY3" fmla="*/ 8808 h 10234"/>
                <a:gd name="connsiteX4" fmla="*/ 0 w 10000"/>
                <a:gd name="connsiteY4" fmla="*/ 0 h 10234"/>
                <a:gd name="connsiteX0" fmla="*/ 18 w 10018"/>
                <a:gd name="connsiteY0" fmla="*/ 0 h 8808"/>
                <a:gd name="connsiteX1" fmla="*/ 10018 w 10018"/>
                <a:gd name="connsiteY1" fmla="*/ 0 h 8808"/>
                <a:gd name="connsiteX2" fmla="*/ 10018 w 10018"/>
                <a:gd name="connsiteY2" fmla="*/ 8808 h 8808"/>
                <a:gd name="connsiteX3" fmla="*/ 0 w 10018"/>
                <a:gd name="connsiteY3" fmla="*/ 3305 h 8808"/>
                <a:gd name="connsiteX4" fmla="*/ 18 w 10018"/>
                <a:gd name="connsiteY4" fmla="*/ 0 h 8808"/>
                <a:gd name="connsiteX0" fmla="*/ 18 w 10000"/>
                <a:gd name="connsiteY0" fmla="*/ 0 h 6395"/>
                <a:gd name="connsiteX1" fmla="*/ 10000 w 10000"/>
                <a:gd name="connsiteY1" fmla="*/ 0 h 6395"/>
                <a:gd name="connsiteX2" fmla="*/ 9824 w 10000"/>
                <a:gd name="connsiteY2" fmla="*/ 6395 h 6395"/>
                <a:gd name="connsiteX3" fmla="*/ 0 w 10000"/>
                <a:gd name="connsiteY3" fmla="*/ 3752 h 6395"/>
                <a:gd name="connsiteX4" fmla="*/ 18 w 10000"/>
                <a:gd name="connsiteY4" fmla="*/ 0 h 6395"/>
                <a:gd name="connsiteX0" fmla="*/ 18 w 10000"/>
                <a:gd name="connsiteY0" fmla="*/ 0 h 10266"/>
                <a:gd name="connsiteX1" fmla="*/ 10000 w 10000"/>
                <a:gd name="connsiteY1" fmla="*/ 0 h 10266"/>
                <a:gd name="connsiteX2" fmla="*/ 9933 w 10000"/>
                <a:gd name="connsiteY2" fmla="*/ 10266 h 10266"/>
                <a:gd name="connsiteX3" fmla="*/ 0 w 10000"/>
                <a:gd name="connsiteY3" fmla="*/ 5867 h 10266"/>
                <a:gd name="connsiteX4" fmla="*/ 18 w 10000"/>
                <a:gd name="connsiteY4" fmla="*/ 0 h 10266"/>
                <a:gd name="connsiteX0" fmla="*/ 18 w 10000"/>
                <a:gd name="connsiteY0" fmla="*/ 0 h 10266"/>
                <a:gd name="connsiteX1" fmla="*/ 10000 w 10000"/>
                <a:gd name="connsiteY1" fmla="*/ 0 h 10266"/>
                <a:gd name="connsiteX2" fmla="*/ 9933 w 10000"/>
                <a:gd name="connsiteY2" fmla="*/ 10266 h 10266"/>
                <a:gd name="connsiteX3" fmla="*/ 0 w 10000"/>
                <a:gd name="connsiteY3" fmla="*/ 5867 h 10266"/>
                <a:gd name="connsiteX4" fmla="*/ 18 w 10000"/>
                <a:gd name="connsiteY4" fmla="*/ 0 h 10266"/>
                <a:gd name="connsiteX0" fmla="*/ 18 w 9938"/>
                <a:gd name="connsiteY0" fmla="*/ 200 h 10466"/>
                <a:gd name="connsiteX1" fmla="*/ 9938 w 9938"/>
                <a:gd name="connsiteY1" fmla="*/ 0 h 10466"/>
                <a:gd name="connsiteX2" fmla="*/ 9933 w 9938"/>
                <a:gd name="connsiteY2" fmla="*/ 10466 h 10466"/>
                <a:gd name="connsiteX3" fmla="*/ 0 w 9938"/>
                <a:gd name="connsiteY3" fmla="*/ 6067 h 10466"/>
                <a:gd name="connsiteX4" fmla="*/ 18 w 9938"/>
                <a:gd name="connsiteY4" fmla="*/ 200 h 10466"/>
                <a:gd name="connsiteX0" fmla="*/ 18 w 10001"/>
                <a:gd name="connsiteY0" fmla="*/ 191 h 10000"/>
                <a:gd name="connsiteX1" fmla="*/ 10000 w 10001"/>
                <a:gd name="connsiteY1" fmla="*/ 0 h 10000"/>
                <a:gd name="connsiteX2" fmla="*/ 9995 w 10001"/>
                <a:gd name="connsiteY2" fmla="*/ 10000 h 10000"/>
                <a:gd name="connsiteX3" fmla="*/ 0 w 10001"/>
                <a:gd name="connsiteY3" fmla="*/ 5797 h 10000"/>
                <a:gd name="connsiteX4" fmla="*/ 18 w 10001"/>
                <a:gd name="connsiteY4" fmla="*/ 191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1" h="10000">
                  <a:moveTo>
                    <a:pt x="18" y="191"/>
                  </a:moveTo>
                  <a:lnTo>
                    <a:pt x="10000" y="0"/>
                  </a:lnTo>
                  <a:cubicBezTo>
                    <a:pt x="10004" y="10116"/>
                    <a:pt x="9998" y="6051"/>
                    <a:pt x="9995" y="10000"/>
                  </a:cubicBezTo>
                  <a:cubicBezTo>
                    <a:pt x="5205" y="188"/>
                    <a:pt x="5763" y="14551"/>
                    <a:pt x="0" y="5797"/>
                  </a:cubicBezTo>
                  <a:cubicBezTo>
                    <a:pt x="6" y="3928"/>
                    <a:pt x="12" y="2060"/>
                    <a:pt x="18" y="191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34"/>
            <p:cNvSpPr>
              <a:spLocks/>
            </p:cNvSpPr>
            <p:nvPr/>
          </p:nvSpPr>
          <p:spPr bwMode="auto">
            <a:xfrm>
              <a:off x="-36512" y="6237312"/>
              <a:ext cx="9197742" cy="900731"/>
            </a:xfrm>
            <a:custGeom>
              <a:avLst/>
              <a:gdLst>
                <a:gd name="T0" fmla="*/ 2147483647 w 19090"/>
                <a:gd name="T1" fmla="*/ 2147483647 h 1896"/>
                <a:gd name="T2" fmla="*/ 2147483647 w 19090"/>
                <a:gd name="T3" fmla="*/ 2147483647 h 1896"/>
                <a:gd name="T4" fmla="*/ 0 w 19090"/>
                <a:gd name="T5" fmla="*/ 2147483647 h 1896"/>
                <a:gd name="T6" fmla="*/ 2147483647 w 19090"/>
                <a:gd name="T7" fmla="*/ 2147483647 h 1896"/>
                <a:gd name="T8" fmla="*/ 2147483647 w 19090"/>
                <a:gd name="T9" fmla="*/ 2147483647 h 18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090" h="1896">
                  <a:moveTo>
                    <a:pt x="19090" y="1348"/>
                  </a:moveTo>
                  <a:lnTo>
                    <a:pt x="12" y="1372"/>
                  </a:lnTo>
                  <a:lnTo>
                    <a:pt x="0" y="700"/>
                  </a:lnTo>
                  <a:cubicBezTo>
                    <a:pt x="11512" y="1896"/>
                    <a:pt x="8413" y="0"/>
                    <a:pt x="19085" y="820"/>
                  </a:cubicBezTo>
                  <a:lnTo>
                    <a:pt x="19090" y="1348"/>
                  </a:lnTo>
                  <a:close/>
                </a:path>
              </a:pathLst>
            </a:custGeom>
            <a:gradFill>
              <a:gsLst>
                <a:gs pos="28000">
                  <a:srgbClr val="012D52"/>
                </a:gs>
                <a:gs pos="91000">
                  <a:srgbClr val="012D52"/>
                </a:gs>
                <a:gs pos="44000">
                  <a:srgbClr val="015499"/>
                </a:gs>
              </a:gsLst>
              <a:lin ang="10800000" scaled="0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29"/>
          <p:cNvSpPr txBox="1">
            <a:spLocks noChangeArrowheads="1"/>
          </p:cNvSpPr>
          <p:nvPr/>
        </p:nvSpPr>
        <p:spPr bwMode="auto">
          <a:xfrm flipH="1">
            <a:off x="25860551" y="28933963"/>
            <a:ext cx="16155369" cy="1437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17639" tIns="208820" rIns="417639" bIns="208820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sz="6600" dirty="0" smtClean="0">
                <a:solidFill>
                  <a:schemeClr val="bg1"/>
                </a:solidFill>
                <a:latin typeface="Arial Rounded MT Bold" pitchFamily="34" charset="0"/>
                <a:cs typeface="Arial" pitchFamily="34" charset="0"/>
              </a:rPr>
              <a:t>www.cells.es</a:t>
            </a:r>
            <a:endParaRPr lang="en-US" sz="22800" dirty="0" smtClean="0">
              <a:solidFill>
                <a:schemeClr val="bg1"/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23" name="Freeform 29"/>
          <p:cNvSpPr>
            <a:spLocks/>
          </p:cNvSpPr>
          <p:nvPr/>
        </p:nvSpPr>
        <p:spPr bwMode="auto">
          <a:xfrm>
            <a:off x="7808" y="131109"/>
            <a:ext cx="42843283" cy="3132799"/>
          </a:xfrm>
          <a:custGeom>
            <a:avLst/>
            <a:gdLst>
              <a:gd name="T0" fmla="*/ 0 w 19142"/>
              <a:gd name="T1" fmla="*/ 0 h 1828"/>
              <a:gd name="T2" fmla="*/ 19142 w 19142"/>
              <a:gd name="T3" fmla="*/ 0 h 1828"/>
              <a:gd name="T4" fmla="*/ 19142 w 19142"/>
              <a:gd name="T5" fmla="*/ 1410 h 1828"/>
              <a:gd name="T6" fmla="*/ 0 w 19142"/>
              <a:gd name="T7" fmla="*/ 1410 h 1828"/>
              <a:gd name="T8" fmla="*/ 0 w 19142"/>
              <a:gd name="T9" fmla="*/ 0 h 1828"/>
              <a:gd name="connsiteX0" fmla="*/ 0 w 10000"/>
              <a:gd name="connsiteY0" fmla="*/ 0 h 8757"/>
              <a:gd name="connsiteX1" fmla="*/ 10000 w 10000"/>
              <a:gd name="connsiteY1" fmla="*/ 0 h 8757"/>
              <a:gd name="connsiteX2" fmla="*/ 10000 w 10000"/>
              <a:gd name="connsiteY2" fmla="*/ 7713 h 8757"/>
              <a:gd name="connsiteX3" fmla="*/ 0 w 10000"/>
              <a:gd name="connsiteY3" fmla="*/ 7713 h 8757"/>
              <a:gd name="connsiteX4" fmla="*/ 0 w 10000"/>
              <a:gd name="connsiteY4" fmla="*/ 0 h 8757"/>
              <a:gd name="connsiteX0" fmla="*/ 0 w 10000"/>
              <a:gd name="connsiteY0" fmla="*/ 0 h 10234"/>
              <a:gd name="connsiteX1" fmla="*/ 10000 w 10000"/>
              <a:gd name="connsiteY1" fmla="*/ 0 h 10234"/>
              <a:gd name="connsiteX2" fmla="*/ 10000 w 10000"/>
              <a:gd name="connsiteY2" fmla="*/ 8808 h 10234"/>
              <a:gd name="connsiteX3" fmla="*/ 0 w 10000"/>
              <a:gd name="connsiteY3" fmla="*/ 8808 h 10234"/>
              <a:gd name="connsiteX4" fmla="*/ 0 w 10000"/>
              <a:gd name="connsiteY4" fmla="*/ 0 h 10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234">
                <a:moveTo>
                  <a:pt x="0" y="0"/>
                </a:moveTo>
                <a:lnTo>
                  <a:pt x="10000" y="0"/>
                </a:lnTo>
                <a:lnTo>
                  <a:pt x="10000" y="8808"/>
                </a:lnTo>
                <a:cubicBezTo>
                  <a:pt x="5231" y="3024"/>
                  <a:pt x="5737" y="13968"/>
                  <a:pt x="0" y="880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/>
          <a:lstStyle/>
          <a:p>
            <a:pPr>
              <a:defRPr/>
            </a:pPr>
            <a:endParaRPr lang="en-US" sz="1000"/>
          </a:p>
        </p:txBody>
      </p:sp>
      <p:sp>
        <p:nvSpPr>
          <p:cNvPr id="24" name="Freeform 29"/>
          <p:cNvSpPr>
            <a:spLocks/>
          </p:cNvSpPr>
          <p:nvPr/>
        </p:nvSpPr>
        <p:spPr bwMode="auto">
          <a:xfrm>
            <a:off x="7808" y="-4303"/>
            <a:ext cx="42843283" cy="3496189"/>
          </a:xfrm>
          <a:custGeom>
            <a:avLst/>
            <a:gdLst>
              <a:gd name="T0" fmla="*/ 0 w 19142"/>
              <a:gd name="T1" fmla="*/ 0 h 1828"/>
              <a:gd name="T2" fmla="*/ 2147483647 w 19142"/>
              <a:gd name="T3" fmla="*/ 0 h 1828"/>
              <a:gd name="T4" fmla="*/ 2147483647 w 19142"/>
              <a:gd name="T5" fmla="*/ 2147483647 h 1828"/>
              <a:gd name="T6" fmla="*/ 0 w 19142"/>
              <a:gd name="T7" fmla="*/ 2147483647 h 1828"/>
              <a:gd name="T8" fmla="*/ 0 w 19142"/>
              <a:gd name="T9" fmla="*/ 0 h 18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2" h="1828">
                <a:moveTo>
                  <a:pt x="0" y="0"/>
                </a:moveTo>
                <a:lnTo>
                  <a:pt x="19142" y="0"/>
                </a:lnTo>
                <a:cubicBezTo>
                  <a:pt x="19142" y="0"/>
                  <a:pt x="19142" y="705"/>
                  <a:pt x="19142" y="1410"/>
                </a:cubicBezTo>
                <a:cubicBezTo>
                  <a:pt x="10014" y="28"/>
                  <a:pt x="13686" y="1828"/>
                  <a:pt x="0" y="1410"/>
                </a:cubicBezTo>
                <a:cubicBezTo>
                  <a:pt x="0" y="705"/>
                  <a:pt x="0" y="0"/>
                  <a:pt x="0" y="0"/>
                </a:cubicBezTo>
                <a:close/>
              </a:path>
            </a:pathLst>
          </a:custGeom>
          <a:solidFill>
            <a:srgbClr val="6588E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cmpd="sng">
                <a:solidFill>
                  <a:srgbClr val="FFCC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00"/>
          </a:p>
        </p:txBody>
      </p:sp>
      <p:sp>
        <p:nvSpPr>
          <p:cNvPr id="25" name="Freeform 28"/>
          <p:cNvSpPr>
            <a:spLocks/>
          </p:cNvSpPr>
          <p:nvPr/>
        </p:nvSpPr>
        <p:spPr bwMode="auto">
          <a:xfrm>
            <a:off x="-5045" y="938"/>
            <a:ext cx="42856136" cy="2677441"/>
          </a:xfrm>
          <a:custGeom>
            <a:avLst/>
            <a:gdLst>
              <a:gd name="T0" fmla="*/ 0 w 19142"/>
              <a:gd name="T1" fmla="*/ 0 h 2230"/>
              <a:gd name="T2" fmla="*/ 2147483647 w 19142"/>
              <a:gd name="T3" fmla="*/ 0 h 2230"/>
              <a:gd name="T4" fmla="*/ 2147483647 w 19142"/>
              <a:gd name="T5" fmla="*/ 2147483647 h 2230"/>
              <a:gd name="T6" fmla="*/ 0 w 19142"/>
              <a:gd name="T7" fmla="*/ 2147483647 h 2230"/>
              <a:gd name="T8" fmla="*/ 0 w 19142"/>
              <a:gd name="T9" fmla="*/ 0 h 22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connsiteX0" fmla="*/ 0 w 10003"/>
              <a:gd name="connsiteY0" fmla="*/ 1429 h 7230"/>
              <a:gd name="connsiteX1" fmla="*/ 10003 w 10003"/>
              <a:gd name="connsiteY1" fmla="*/ 0 h 7230"/>
              <a:gd name="connsiteX2" fmla="*/ 10003 w 10003"/>
              <a:gd name="connsiteY2" fmla="*/ 6323 h 7230"/>
              <a:gd name="connsiteX3" fmla="*/ 3 w 10003"/>
              <a:gd name="connsiteY3" fmla="*/ 6323 h 7230"/>
              <a:gd name="connsiteX4" fmla="*/ 0 w 10003"/>
              <a:gd name="connsiteY4" fmla="*/ 1429 h 7230"/>
              <a:gd name="connsiteX0" fmla="*/ 0 w 10000"/>
              <a:gd name="connsiteY0" fmla="*/ 1358 h 10001"/>
              <a:gd name="connsiteX1" fmla="*/ 10000 w 10000"/>
              <a:gd name="connsiteY1" fmla="*/ 0 h 10001"/>
              <a:gd name="connsiteX2" fmla="*/ 10000 w 10000"/>
              <a:gd name="connsiteY2" fmla="*/ 8746 h 10001"/>
              <a:gd name="connsiteX3" fmla="*/ 3 w 10000"/>
              <a:gd name="connsiteY3" fmla="*/ 8746 h 10001"/>
              <a:gd name="connsiteX4" fmla="*/ 0 w 10000"/>
              <a:gd name="connsiteY4" fmla="*/ 1358 h 10001"/>
              <a:gd name="connsiteX0" fmla="*/ 0 w 10000"/>
              <a:gd name="connsiteY0" fmla="*/ 0 h 8643"/>
              <a:gd name="connsiteX1" fmla="*/ 10000 w 10000"/>
              <a:gd name="connsiteY1" fmla="*/ 578 h 8643"/>
              <a:gd name="connsiteX2" fmla="*/ 10000 w 10000"/>
              <a:gd name="connsiteY2" fmla="*/ 7388 h 8643"/>
              <a:gd name="connsiteX3" fmla="*/ 3 w 10000"/>
              <a:gd name="connsiteY3" fmla="*/ 7388 h 8643"/>
              <a:gd name="connsiteX4" fmla="*/ 0 w 10000"/>
              <a:gd name="connsiteY4" fmla="*/ 0 h 8643"/>
              <a:gd name="connsiteX0" fmla="*/ 0 w 10000"/>
              <a:gd name="connsiteY0" fmla="*/ 46 h 10046"/>
              <a:gd name="connsiteX1" fmla="*/ 10000 w 10000"/>
              <a:gd name="connsiteY1" fmla="*/ 0 h 10046"/>
              <a:gd name="connsiteX2" fmla="*/ 10000 w 10000"/>
              <a:gd name="connsiteY2" fmla="*/ 8594 h 10046"/>
              <a:gd name="connsiteX3" fmla="*/ 3 w 10000"/>
              <a:gd name="connsiteY3" fmla="*/ 8594 h 10046"/>
              <a:gd name="connsiteX4" fmla="*/ 0 w 10000"/>
              <a:gd name="connsiteY4" fmla="*/ 46 h 10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46">
                <a:moveTo>
                  <a:pt x="0" y="46"/>
                </a:moveTo>
                <a:lnTo>
                  <a:pt x="10000" y="0"/>
                </a:lnTo>
                <a:lnTo>
                  <a:pt x="10000" y="8594"/>
                </a:lnTo>
                <a:cubicBezTo>
                  <a:pt x="3988" y="11"/>
                  <a:pt x="5576" y="14477"/>
                  <a:pt x="3" y="8594"/>
                </a:cubicBezTo>
                <a:cubicBezTo>
                  <a:pt x="3" y="3533"/>
                  <a:pt x="0" y="46"/>
                  <a:pt x="0" y="46"/>
                </a:cubicBezTo>
                <a:close/>
              </a:path>
            </a:pathLst>
          </a:custGeom>
          <a:gradFill rotWithShape="1">
            <a:gsLst>
              <a:gs pos="0">
                <a:srgbClr val="012D52"/>
              </a:gs>
              <a:gs pos="39000">
                <a:srgbClr val="013764"/>
              </a:gs>
              <a:gs pos="71001">
                <a:srgbClr val="015499"/>
              </a:gs>
              <a:gs pos="89000">
                <a:srgbClr val="013D6E"/>
              </a:gs>
              <a:gs pos="100000">
                <a:srgbClr val="012D52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sz="1000"/>
          </a:p>
        </p:txBody>
      </p:sp>
      <p:pic>
        <p:nvPicPr>
          <p:cNvPr id="2" name="Picture 3" descr="\\storage\AllDivisions\AlbaTemplates\alba_2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012D52"/>
              </a:clrFrom>
              <a:clrTo>
                <a:srgbClr val="012D5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8" y="131109"/>
            <a:ext cx="4408900" cy="240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884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59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4176394" rtl="0" eaLnBrk="1" latinLnBrk="0" hangingPunct="1">
        <a:spcBef>
          <a:spcPct val="0"/>
        </a:spcBef>
        <a:buNone/>
        <a:defRPr sz="20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48" indent="-1566148" algn="l" defTabSz="4176394" rtl="0" eaLnBrk="1" latinLnBrk="0" hangingPunct="1">
        <a:spcBef>
          <a:spcPct val="20000"/>
        </a:spcBef>
        <a:buFont typeface="Arial" pitchFamily="34" charset="0"/>
        <a:buChar char="•"/>
        <a:defRPr sz="147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320" indent="-1305123" algn="l" defTabSz="4176394" rtl="0" eaLnBrk="1" latinLnBrk="0" hangingPunct="1">
        <a:spcBef>
          <a:spcPct val="20000"/>
        </a:spcBef>
        <a:buFont typeface="Arial" pitchFamily="34" charset="0"/>
        <a:buChar char="–"/>
        <a:defRPr sz="127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492" indent="-1044098" algn="l" defTabSz="4176394" rtl="0" eaLnBrk="1" latinLnBrk="0" hangingPunct="1">
        <a:spcBef>
          <a:spcPct val="20000"/>
        </a:spcBef>
        <a:buFont typeface="Arial" pitchFamily="34" charset="0"/>
        <a:buChar char="•"/>
        <a:defRPr sz="111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689" indent="-1044098" algn="l" defTabSz="4176394" rtl="0" eaLnBrk="1" latinLnBrk="0" hangingPunct="1">
        <a:spcBef>
          <a:spcPct val="20000"/>
        </a:spcBef>
        <a:buFont typeface="Arial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886" indent="-1044098" algn="l" defTabSz="4176394" rtl="0" eaLnBrk="1" latinLnBrk="0" hangingPunct="1">
        <a:spcBef>
          <a:spcPct val="20000"/>
        </a:spcBef>
        <a:buFont typeface="Arial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5083" indent="-1044098" algn="l" defTabSz="4176394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280" indent="-1044098" algn="l" defTabSz="4176394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477" indent="-1044098" algn="l" defTabSz="4176394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674" indent="-1044098" algn="l" defTabSz="4176394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76394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197" algn="l" defTabSz="4176394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394" algn="l" defTabSz="4176394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591" algn="l" defTabSz="4176394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788" algn="l" defTabSz="4176394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0985" algn="l" defTabSz="4176394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182" algn="l" defTabSz="4176394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379" algn="l" defTabSz="4176394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576" algn="l" defTabSz="4176394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2.png"/><Relationship Id="rId7" Type="http://schemas.openxmlformats.org/officeDocument/2006/relationships/image" Target="../media/image16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emf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oleObject" Target="../embeddings/oleObject6.bin"/><Relationship Id="rId7" Type="http://schemas.openxmlformats.org/officeDocument/2006/relationships/image" Target="../media/image30.png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9.wmf"/><Relationship Id="rId11" Type="http://schemas.openxmlformats.org/officeDocument/2006/relationships/image" Target="../media/image18.jpeg"/><Relationship Id="rId5" Type="http://schemas.openxmlformats.org/officeDocument/2006/relationships/oleObject" Target="../embeddings/oleObject7.bin"/><Relationship Id="rId10" Type="http://schemas.openxmlformats.org/officeDocument/2006/relationships/image" Target="../media/image33.png"/><Relationship Id="rId4" Type="http://schemas.openxmlformats.org/officeDocument/2006/relationships/image" Target="../media/image28.wmf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5.pn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png"/><Relationship Id="rId5" Type="http://schemas.openxmlformats.org/officeDocument/2006/relationships/image" Target="../media/image37.wmf"/><Relationship Id="rId4" Type="http://schemas.openxmlformats.org/officeDocument/2006/relationships/oleObject" Target="../embeddings/oleObject8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9.jpeg"/><Relationship Id="rId7" Type="http://schemas.openxmlformats.org/officeDocument/2006/relationships/image" Target="../media/image41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40.jpeg"/><Relationship Id="rId9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e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5.png"/><Relationship Id="rId4" Type="http://schemas.openxmlformats.org/officeDocument/2006/relationships/image" Target="../media/image58.wmf"/><Relationship Id="rId9" Type="http://schemas.openxmlformats.org/officeDocument/2006/relationships/image" Target="../media/image62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image" Target="../media/image5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0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emf"/><Relationship Id="rId7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5076267" y="-169335"/>
            <a:ext cx="317581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 smtClean="0">
                <a:solidFill>
                  <a:schemeClr val="bg1"/>
                </a:solidFill>
              </a:rPr>
              <a:t>BL22-CLÆSS</a:t>
            </a:r>
            <a:r>
              <a:rPr lang="en-US" sz="13800" dirty="0" smtClean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0" name="4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8060" y="7822142"/>
            <a:ext cx="9970992" cy="538765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5314" y="13413000"/>
            <a:ext cx="19614769" cy="1494778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036797" y="13413000"/>
            <a:ext cx="11853333" cy="844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7590528" y="15784567"/>
            <a:ext cx="3893932" cy="844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2" descr="http://www.gianobifronte.it/img/monetacopia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1014" y="19041836"/>
            <a:ext cx="5203367" cy="559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3146958" y="13821818"/>
            <a:ext cx="248177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500" dirty="0" smtClean="0">
                <a:solidFill>
                  <a:srgbClr val="FF0000"/>
                </a:solidFill>
              </a:rPr>
              <a:t>XAS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264855" y="13841171"/>
            <a:ext cx="2334293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500" dirty="0" smtClean="0">
                <a:solidFill>
                  <a:srgbClr val="FF0000"/>
                </a:solidFill>
              </a:rPr>
              <a:t>XES</a:t>
            </a:r>
          </a:p>
        </p:txBody>
      </p:sp>
      <p:sp>
        <p:nvSpPr>
          <p:cNvPr id="14" name="3 CuadroTexto"/>
          <p:cNvSpPr txBox="1"/>
          <p:nvPr/>
        </p:nvSpPr>
        <p:spPr>
          <a:xfrm>
            <a:off x="5922288" y="3784716"/>
            <a:ext cx="29773189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500" b="1" dirty="0" err="1" smtClean="0"/>
              <a:t>C</a:t>
            </a:r>
            <a:r>
              <a:rPr lang="es-ES" sz="11500" dirty="0" err="1" smtClean="0"/>
              <a:t>ore</a:t>
            </a:r>
            <a:r>
              <a:rPr lang="es-ES" sz="8800" dirty="0" smtClean="0"/>
              <a:t> </a:t>
            </a:r>
            <a:r>
              <a:rPr lang="es-ES" sz="11500" b="1" dirty="0" err="1" smtClean="0"/>
              <a:t>L</a:t>
            </a:r>
            <a:r>
              <a:rPr lang="es-ES" sz="11500" dirty="0" err="1" smtClean="0"/>
              <a:t>evel</a:t>
            </a:r>
            <a:r>
              <a:rPr lang="es-ES" sz="11500" dirty="0" smtClean="0"/>
              <a:t> </a:t>
            </a:r>
            <a:r>
              <a:rPr lang="es-ES" sz="11500" b="1" dirty="0" err="1" smtClean="0"/>
              <a:t>A</a:t>
            </a:r>
            <a:r>
              <a:rPr lang="es-ES" sz="11500" dirty="0" err="1" smtClean="0"/>
              <a:t>bsorption</a:t>
            </a:r>
            <a:r>
              <a:rPr lang="es-ES" sz="11500" dirty="0" smtClean="0"/>
              <a:t> &amp; </a:t>
            </a:r>
            <a:r>
              <a:rPr lang="es-ES" sz="11500" b="1" dirty="0" err="1" smtClean="0"/>
              <a:t>E</a:t>
            </a:r>
            <a:r>
              <a:rPr lang="es-ES" sz="11500" dirty="0" err="1" smtClean="0"/>
              <a:t>mission</a:t>
            </a:r>
            <a:r>
              <a:rPr lang="es-ES" sz="11500" dirty="0" smtClean="0"/>
              <a:t> </a:t>
            </a:r>
            <a:r>
              <a:rPr lang="es-ES" sz="11500" b="1" dirty="0" err="1" smtClean="0"/>
              <a:t>S</a:t>
            </a:r>
            <a:r>
              <a:rPr lang="es-ES" sz="11500" dirty="0" err="1" smtClean="0"/>
              <a:t>pectroscopie</a:t>
            </a:r>
            <a:r>
              <a:rPr lang="es-ES" sz="11500" b="1" dirty="0" err="1" smtClean="0"/>
              <a:t>s</a:t>
            </a:r>
            <a:endParaRPr lang="es-ES" sz="11500" b="1" dirty="0" smtClean="0"/>
          </a:p>
          <a:p>
            <a:endParaRPr lang="es-ES" sz="2000" b="1" dirty="0" smtClean="0"/>
          </a:p>
          <a:p>
            <a:pPr algn="ctr"/>
            <a:r>
              <a:rPr lang="es-ES" sz="8800" i="1" dirty="0" smtClean="0"/>
              <a:t>Laura </a:t>
            </a:r>
            <a:r>
              <a:rPr lang="es-ES" sz="8800" i="1" dirty="0" err="1" smtClean="0"/>
              <a:t>Simonelli</a:t>
            </a:r>
            <a:endParaRPr lang="es-ES" sz="8800" i="1" dirty="0"/>
          </a:p>
        </p:txBody>
      </p:sp>
    </p:spTree>
    <p:extLst>
      <p:ext uri="{BB962C8B-B14F-4D97-AF65-F5344CB8AC3E}">
        <p14:creationId xmlns:p14="http://schemas.microsoft.com/office/powerpoint/2010/main" val="43899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42808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Rev Sci Instrum.</a:t>
            </a:r>
            <a:r>
              <a:rPr kumimoji="0" lang="en-US" alt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3" t="13824" r="7597" b="11520"/>
          <a:stretch>
            <a:fillRect/>
          </a:stretch>
        </p:blipFill>
        <p:spPr bwMode="auto">
          <a:xfrm>
            <a:off x="24836073" y="5581053"/>
            <a:ext cx="17072579" cy="11623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Capillary-Pictur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70" b="27725"/>
          <a:stretch>
            <a:fillRect/>
          </a:stretch>
        </p:blipFill>
        <p:spPr bwMode="auto">
          <a:xfrm>
            <a:off x="638153" y="19405589"/>
            <a:ext cx="20011675" cy="6536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500206" y="3386983"/>
            <a:ext cx="16237458" cy="432426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1500" dirty="0" smtClean="0">
                <a:solidFill>
                  <a:srgbClr val="3333FF"/>
                </a:solidFill>
              </a:rPr>
              <a:t>Catalysis</a:t>
            </a:r>
          </a:p>
          <a:p>
            <a:pPr algn="ctr"/>
            <a:r>
              <a:rPr lang="en-US" sz="8000" dirty="0" smtClean="0">
                <a:solidFill>
                  <a:srgbClr val="3333FF"/>
                </a:solidFill>
              </a:rPr>
              <a:t>(high pressure reactor – up to 200 bar)</a:t>
            </a:r>
            <a:endParaRPr lang="en-US" sz="8000" dirty="0">
              <a:solidFill>
                <a:srgbClr val="3333FF"/>
              </a:solidFill>
            </a:endParaRPr>
          </a:p>
          <a:p>
            <a:pPr algn="ctr"/>
            <a:endParaRPr lang="en-US" sz="8000" dirty="0" smtClean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372362" y="11232596"/>
            <a:ext cx="778934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/>
              <a:t>XANES spectra at the Cu K-edge of Cu/</a:t>
            </a:r>
            <a:r>
              <a:rPr lang="en-US" sz="5400" dirty="0" err="1"/>
              <a:t>ZnO</a:t>
            </a:r>
            <a:r>
              <a:rPr lang="en-US" sz="5400" dirty="0"/>
              <a:t>/Al</a:t>
            </a:r>
            <a:r>
              <a:rPr lang="en-US" sz="5400" baseline="-25000" dirty="0"/>
              <a:t>2</a:t>
            </a:r>
            <a:r>
              <a:rPr lang="en-US" sz="5400" dirty="0"/>
              <a:t>O</a:t>
            </a:r>
            <a:r>
              <a:rPr lang="en-US" sz="5400" baseline="-25000" dirty="0"/>
              <a:t>3 </a:t>
            </a:r>
            <a:r>
              <a:rPr lang="en-US" sz="5400" dirty="0"/>
              <a:t>catalyst during the pre-reduction at 70 bar under the flow of 5% H</a:t>
            </a:r>
            <a:r>
              <a:rPr lang="en-US" sz="5400" baseline="-25000" dirty="0"/>
              <a:t>2</a:t>
            </a:r>
            <a:r>
              <a:rPr lang="en-US" sz="5400" dirty="0"/>
              <a:t> in He</a:t>
            </a:r>
          </a:p>
        </p:txBody>
      </p:sp>
      <p:sp>
        <p:nvSpPr>
          <p:cNvPr id="5" name="Rectangle 4"/>
          <p:cNvSpPr/>
          <p:nvPr/>
        </p:nvSpPr>
        <p:spPr>
          <a:xfrm>
            <a:off x="20455476" y="3246646"/>
            <a:ext cx="2140373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6600" i="1" dirty="0" smtClean="0"/>
              <a:t>A. </a:t>
            </a:r>
            <a:r>
              <a:rPr lang="es-ES" sz="6600" i="1" dirty="0" err="1"/>
              <a:t>Bansode</a:t>
            </a:r>
            <a:r>
              <a:rPr lang="es-ES" sz="6600" i="1" dirty="0" smtClean="0"/>
              <a:t>, </a:t>
            </a:r>
            <a:r>
              <a:rPr lang="es-ES" sz="6600" i="1" dirty="0" smtClean="0"/>
              <a:t>G. </a:t>
            </a:r>
            <a:r>
              <a:rPr lang="es-ES" sz="6600" i="1" dirty="0" err="1" smtClean="0"/>
              <a:t>Guilera</a:t>
            </a:r>
            <a:r>
              <a:rPr lang="es-ES" sz="6600" i="1" dirty="0" smtClean="0"/>
              <a:t>, </a:t>
            </a:r>
            <a:r>
              <a:rPr lang="es-ES" sz="6600" i="1" dirty="0" smtClean="0"/>
              <a:t>V. </a:t>
            </a:r>
            <a:r>
              <a:rPr lang="es-ES" sz="6600" i="1" dirty="0"/>
              <a:t>Cuartero</a:t>
            </a:r>
            <a:r>
              <a:rPr lang="es-ES" sz="6600" i="1" dirty="0" smtClean="0"/>
              <a:t>, </a:t>
            </a:r>
            <a:r>
              <a:rPr lang="es-ES" sz="6600" i="1" dirty="0" smtClean="0"/>
              <a:t>L. </a:t>
            </a:r>
            <a:r>
              <a:rPr lang="es-ES" sz="6600" i="1" dirty="0" err="1"/>
              <a:t>Simonelli</a:t>
            </a:r>
            <a:r>
              <a:rPr lang="es-ES" sz="6600" i="1" dirty="0" smtClean="0"/>
              <a:t>, </a:t>
            </a:r>
            <a:r>
              <a:rPr lang="es-ES" sz="6600" i="1" dirty="0" smtClean="0"/>
              <a:t>M. </a:t>
            </a:r>
            <a:r>
              <a:rPr lang="es-ES" sz="6600" i="1" dirty="0" err="1"/>
              <a:t>Avila</a:t>
            </a:r>
            <a:r>
              <a:rPr lang="es-ES" sz="6600" i="1" dirty="0"/>
              <a:t> </a:t>
            </a:r>
            <a:r>
              <a:rPr lang="es-ES" sz="6600" i="1" dirty="0" smtClean="0"/>
              <a:t> </a:t>
            </a:r>
            <a:r>
              <a:rPr lang="es-ES" sz="6600" i="1" dirty="0"/>
              <a:t>and </a:t>
            </a:r>
            <a:r>
              <a:rPr lang="es-ES" sz="6600" i="1" dirty="0" smtClean="0"/>
              <a:t>A. </a:t>
            </a:r>
            <a:r>
              <a:rPr lang="es-ES" sz="6600" i="1" dirty="0" err="1" smtClean="0"/>
              <a:t>Urakawa</a:t>
            </a:r>
            <a:r>
              <a:rPr lang="es-ES" sz="6600" i="1" dirty="0" smtClean="0"/>
              <a:t>, </a:t>
            </a:r>
            <a:r>
              <a:rPr lang="es-ES" sz="6600" i="1" dirty="0" err="1" smtClean="0"/>
              <a:t>Submitted</a:t>
            </a:r>
            <a:r>
              <a:rPr lang="es-ES" sz="6600" i="1" dirty="0" smtClean="0"/>
              <a:t> to Rev. </a:t>
            </a:r>
            <a:r>
              <a:rPr lang="es-ES" sz="6600" i="1" dirty="0" err="1" smtClean="0"/>
              <a:t>Sci</a:t>
            </a:r>
            <a:r>
              <a:rPr lang="es-ES" sz="6600" i="1" dirty="0" smtClean="0"/>
              <a:t>. </a:t>
            </a:r>
            <a:r>
              <a:rPr lang="es-ES" sz="6600" i="1" dirty="0" err="1" smtClean="0"/>
              <a:t>Instrum</a:t>
            </a:r>
            <a:r>
              <a:rPr lang="es-ES" sz="6600" i="1" dirty="0" smtClean="0"/>
              <a:t>.</a:t>
            </a:r>
            <a:endParaRPr lang="en-US" sz="6600" i="1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748" y="25264533"/>
            <a:ext cx="10182027" cy="3333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Figure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88" b="8000"/>
          <a:stretch>
            <a:fillRect/>
          </a:stretch>
        </p:blipFill>
        <p:spPr bwMode="auto">
          <a:xfrm>
            <a:off x="406387" y="7205188"/>
            <a:ext cx="19870904" cy="12132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Group 10"/>
          <p:cNvGrpSpPr>
            <a:grpSpLocks/>
          </p:cNvGrpSpPr>
          <p:nvPr/>
        </p:nvGrpSpPr>
        <p:grpSpPr bwMode="auto">
          <a:xfrm>
            <a:off x="21996992" y="17509065"/>
            <a:ext cx="14477329" cy="10871237"/>
            <a:chOff x="4756899" y="3643689"/>
            <a:chExt cx="4158500" cy="3033117"/>
          </a:xfrm>
        </p:grpSpPr>
        <p:pic>
          <p:nvPicPr>
            <p:cNvPr id="28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75" t="10654" r="7750" b="7060"/>
            <a:stretch>
              <a:fillRect/>
            </a:stretch>
          </p:blipFill>
          <p:spPr bwMode="auto">
            <a:xfrm>
              <a:off x="4756899" y="3643689"/>
              <a:ext cx="4158500" cy="30331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" name="Rectangle 6"/>
            <p:cNvSpPr>
              <a:spLocks noChangeArrowheads="1"/>
            </p:cNvSpPr>
            <p:nvPr/>
          </p:nvSpPr>
          <p:spPr bwMode="auto">
            <a:xfrm>
              <a:off x="7021206" y="5532880"/>
              <a:ext cx="1057311" cy="376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entury Gothic" panose="020B0502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entury Gothic" panose="020B0502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entury Gothic" panose="020B0502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entury Gothic" panose="020B0502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entury Gothic" panose="020B0502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ja-JP" sz="2000" b="1">
                  <a:solidFill>
                    <a:srgbClr val="0000FF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rPr>
                <a:t>Reaction</a:t>
              </a:r>
              <a:endParaRPr lang="ja-JP" altLang="en-US" sz="2000">
                <a:latin typeface="Calibri" panose="020F0502020204030204" pitchFamily="34" charset="0"/>
                <a:ea typeface="ＭＳ Ｐゴシック" panose="020B0600070205080204" pitchFamily="50" charset="-128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27314934" y="22740389"/>
            <a:ext cx="8617604" cy="34163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XANES spectra collected at three reaction temperatures over Cu/</a:t>
            </a:r>
            <a:r>
              <a:rPr lang="en-GB" sz="5400" dirty="0" err="1"/>
              <a:t>ZnO</a:t>
            </a:r>
            <a:r>
              <a:rPr lang="en-GB" sz="5400" dirty="0"/>
              <a:t>/Al</a:t>
            </a:r>
            <a:r>
              <a:rPr lang="en-GB" sz="5400" baseline="-25000" dirty="0"/>
              <a:t>2</a:t>
            </a:r>
            <a:r>
              <a:rPr lang="en-GB" sz="5400" dirty="0"/>
              <a:t>O</a:t>
            </a:r>
            <a:r>
              <a:rPr lang="en-GB" sz="5400" baseline="-25000" dirty="0"/>
              <a:t>3</a:t>
            </a:r>
            <a:r>
              <a:rPr lang="en-GB" sz="5400" dirty="0"/>
              <a:t> catalyst at CO</a:t>
            </a:r>
            <a:r>
              <a:rPr lang="en-GB" sz="5400" baseline="-25000" dirty="0"/>
              <a:t>2</a:t>
            </a:r>
            <a:r>
              <a:rPr lang="en-GB" sz="5400" dirty="0"/>
              <a:t>:H</a:t>
            </a:r>
            <a:r>
              <a:rPr lang="en-GB" sz="5400" baseline="-25000" dirty="0"/>
              <a:t>2 </a:t>
            </a:r>
            <a:r>
              <a:rPr lang="en-GB" sz="5400" dirty="0"/>
              <a:t>= 1:3 and 200 bar.</a:t>
            </a:r>
            <a:endParaRPr lang="en-US" sz="5400" dirty="0"/>
          </a:p>
        </p:txBody>
      </p:sp>
      <p:pic>
        <p:nvPicPr>
          <p:cNvPr id="31" name="Picture 8" descr="What is catalysis?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7408" y="1542965"/>
            <a:ext cx="5384844" cy="3710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LÆSS log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4321" y="25459671"/>
            <a:ext cx="6105889" cy="310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3278356" y="-185961"/>
            <a:ext cx="1334403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2" algn="ctr"/>
            <a:r>
              <a:rPr lang="en-GB" sz="11500" b="1" dirty="0" smtClean="0">
                <a:solidFill>
                  <a:schemeClr val="bg1"/>
                </a:solidFill>
              </a:rPr>
              <a:t>Users </a:t>
            </a:r>
            <a:r>
              <a:rPr lang="en-GB" sz="11500" b="1" dirty="0" smtClean="0">
                <a:solidFill>
                  <a:schemeClr val="bg1"/>
                </a:solidFill>
              </a:rPr>
              <a:t>research</a:t>
            </a:r>
            <a:endParaRPr lang="en-GB" sz="11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73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algol.fis.uc.pt:8080/CEMDRX/grupos-de-investigacao/grupo-de-estrutura-electronica-e-magnetica-dos-materiais/np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182" y="552895"/>
            <a:ext cx="6042024" cy="6603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683195" y="4070916"/>
            <a:ext cx="2504240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/>
              <a:t>XAS </a:t>
            </a:r>
            <a:r>
              <a:rPr lang="en-US" sz="9600" dirty="0"/>
              <a:t>study on the crystal and electronic structures of Fe(</a:t>
            </a:r>
            <a:r>
              <a:rPr lang="en-US" sz="9600" dirty="0" err="1"/>
              <a:t>FeO</a:t>
            </a:r>
            <a:r>
              <a:rPr lang="en-US" sz="9600" baseline="-25000" dirty="0" err="1"/>
              <a:t>x</a:t>
            </a:r>
            <a:r>
              <a:rPr lang="en-US" sz="9600" dirty="0"/>
              <a:t>)/</a:t>
            </a:r>
            <a:r>
              <a:rPr lang="en-US" sz="9600" dirty="0" err="1"/>
              <a:t>Ir</a:t>
            </a:r>
            <a:r>
              <a:rPr lang="en-US" sz="9600" dirty="0"/>
              <a:t>(IrO</a:t>
            </a:r>
            <a:r>
              <a:rPr lang="en-US" sz="9600" baseline="-25000" dirty="0"/>
              <a:t>2</a:t>
            </a:r>
            <a:r>
              <a:rPr lang="en-US" sz="9600" dirty="0"/>
              <a:t>) multilayers. </a:t>
            </a:r>
            <a:endParaRPr lang="en-US" sz="11500" dirty="0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738" y="8380940"/>
            <a:ext cx="15785123" cy="1333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8306" y="8645713"/>
            <a:ext cx="15049846" cy="13201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15035" y="6885266"/>
            <a:ext cx="1109431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dirty="0" smtClean="0">
                <a:solidFill>
                  <a:srgbClr val="FF00FF"/>
                </a:solidFill>
              </a:rPr>
              <a:t>Solid State Physics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5223" y="21335981"/>
            <a:ext cx="113582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/>
              <a:t>FT of the </a:t>
            </a:r>
            <a:r>
              <a:rPr lang="en-US" sz="8000" dirty="0" err="1" smtClean="0"/>
              <a:t>Ir</a:t>
            </a:r>
            <a:r>
              <a:rPr lang="en-US" sz="8000" dirty="0" smtClean="0"/>
              <a:t> L</a:t>
            </a:r>
            <a:r>
              <a:rPr lang="en-US" sz="8000" baseline="-25000" dirty="0" smtClean="0"/>
              <a:t>3</a:t>
            </a:r>
            <a:r>
              <a:rPr lang="en-US" sz="8000" dirty="0" smtClean="0"/>
              <a:t> edge EXAFS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370310" y="21352913"/>
            <a:ext cx="113582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/>
              <a:t>FT of the </a:t>
            </a:r>
            <a:r>
              <a:rPr lang="en-US" sz="8000" dirty="0" err="1" smtClean="0"/>
              <a:t>Ir</a:t>
            </a:r>
            <a:r>
              <a:rPr lang="en-US" sz="8000" dirty="0" smtClean="0"/>
              <a:t> L</a:t>
            </a:r>
            <a:r>
              <a:rPr lang="en-US" sz="8000" baseline="-25000" dirty="0" smtClean="0"/>
              <a:t>3</a:t>
            </a:r>
            <a:r>
              <a:rPr lang="en-US" sz="8000" dirty="0" smtClean="0"/>
              <a:t> edge EXAFS</a:t>
            </a:r>
          </a:p>
        </p:txBody>
      </p:sp>
      <p:sp>
        <p:nvSpPr>
          <p:cNvPr id="8" name="Rectangle 7"/>
          <p:cNvSpPr/>
          <p:nvPr/>
        </p:nvSpPr>
        <p:spPr>
          <a:xfrm>
            <a:off x="-304810" y="23354473"/>
            <a:ext cx="38940383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The </a:t>
            </a:r>
            <a:r>
              <a:rPr lang="en-US" dirty="0"/>
              <a:t>results indicate a fully oxidized Fe layer with a very similar crystal structure in all the </a:t>
            </a:r>
            <a:r>
              <a:rPr lang="en-US" dirty="0" smtClean="0"/>
              <a:t>samples. The </a:t>
            </a:r>
            <a:r>
              <a:rPr lang="en-US" dirty="0" err="1"/>
              <a:t>Ir</a:t>
            </a:r>
            <a:r>
              <a:rPr lang="en-US" dirty="0"/>
              <a:t> shell, on the other hand, evolves from pure metallic to a mixture of metal and oxide phases and finally to pure IrO</a:t>
            </a:r>
            <a:r>
              <a:rPr lang="en-US" baseline="-25000" dirty="0"/>
              <a:t>2</a:t>
            </a:r>
            <a:r>
              <a:rPr lang="en-US" dirty="0"/>
              <a:t>. 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Differences </a:t>
            </a:r>
            <a:r>
              <a:rPr lang="en-US" dirty="0">
                <a:solidFill>
                  <a:srgbClr val="FF0000"/>
                </a:solidFill>
              </a:rPr>
              <a:t>in the M(H) behavior can be associated to the state of the </a:t>
            </a:r>
            <a:r>
              <a:rPr lang="en-US" dirty="0" err="1">
                <a:solidFill>
                  <a:srgbClr val="FF0000"/>
                </a:solidFill>
              </a:rPr>
              <a:t>Ir</a:t>
            </a:r>
            <a:r>
              <a:rPr lang="en-US" dirty="0">
                <a:solidFill>
                  <a:srgbClr val="FF0000"/>
                </a:solidFill>
              </a:rPr>
              <a:t> layer. </a:t>
            </a:r>
          </a:p>
        </p:txBody>
      </p:sp>
      <p:sp>
        <p:nvSpPr>
          <p:cNvPr id="9" name="Rectangle 8"/>
          <p:cNvSpPr/>
          <p:nvPr/>
        </p:nvSpPr>
        <p:spPr>
          <a:xfrm>
            <a:off x="17713332" y="1574486"/>
            <a:ext cx="21402675" cy="270843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  <a:p>
            <a:r>
              <a:rPr lang="en-US" dirty="0"/>
              <a:t> </a:t>
            </a:r>
            <a:r>
              <a:rPr lang="en-US" sz="8000" i="1" dirty="0"/>
              <a:t>Courtesy of </a:t>
            </a:r>
            <a:r>
              <a:rPr lang="en-US" sz="8000" i="1" dirty="0" smtClean="0"/>
              <a:t> </a:t>
            </a:r>
            <a:r>
              <a:rPr lang="en-US" i="1" dirty="0" smtClean="0"/>
              <a:t>Maria </a:t>
            </a:r>
            <a:r>
              <a:rPr lang="en-US" i="1" dirty="0" err="1"/>
              <a:t>Ángeles</a:t>
            </a:r>
            <a:r>
              <a:rPr lang="en-US" i="1" dirty="0"/>
              <a:t> Laguna Marco </a:t>
            </a:r>
          </a:p>
        </p:txBody>
      </p:sp>
      <p:pic>
        <p:nvPicPr>
          <p:cNvPr id="12" name="Picture 2" descr="CLÆSS 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8638" y="25390119"/>
            <a:ext cx="6105889" cy="310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3278356" y="-185961"/>
            <a:ext cx="1334403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2" algn="ctr"/>
            <a:r>
              <a:rPr lang="en-GB" sz="11500" b="1" dirty="0" smtClean="0">
                <a:solidFill>
                  <a:schemeClr val="bg1"/>
                </a:solidFill>
              </a:rPr>
              <a:t>Users </a:t>
            </a:r>
            <a:r>
              <a:rPr lang="en-GB" sz="11500" b="1" dirty="0" smtClean="0">
                <a:solidFill>
                  <a:schemeClr val="bg1"/>
                </a:solidFill>
              </a:rPr>
              <a:t>research</a:t>
            </a:r>
            <a:endParaRPr lang="en-GB" sz="11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1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5744899"/>
              </p:ext>
            </p:extLst>
          </p:nvPr>
        </p:nvGraphicFramePr>
        <p:xfrm>
          <a:off x="952820" y="13308356"/>
          <a:ext cx="17480143" cy="1293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0" name="Graph" r:id="rId3" imgW="833040" imgH="622440" progId="Origin50.Graph">
                  <p:embed/>
                </p:oleObj>
              </mc:Choice>
              <mc:Fallback>
                <p:oleObj name="Graph" r:id="rId3" imgW="833040" imgH="62244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52820" y="13308356"/>
                        <a:ext cx="17480143" cy="12938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" name="Group 10"/>
          <p:cNvGrpSpPr/>
          <p:nvPr/>
        </p:nvGrpSpPr>
        <p:grpSpPr>
          <a:xfrm>
            <a:off x="20576441" y="14798378"/>
            <a:ext cx="20448392" cy="12783765"/>
            <a:chOff x="4395175" y="3351630"/>
            <a:chExt cx="4367824" cy="2895348"/>
          </a:xfrm>
        </p:grpSpPr>
        <p:graphicFrame>
          <p:nvGraphicFramePr>
            <p:cNvPr id="6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82088077"/>
                </p:ext>
              </p:extLst>
            </p:nvPr>
          </p:nvGraphicFramePr>
          <p:xfrm>
            <a:off x="4571999" y="3351630"/>
            <a:ext cx="4191000" cy="27413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91" name="Graph" r:id="rId5" imgW="922680" imgH="630360" progId="Origin50.Graph">
                    <p:embed/>
                  </p:oleObj>
                </mc:Choice>
                <mc:Fallback>
                  <p:oleObj name="Graph" r:id="rId5" imgW="922680" imgH="630360" progId="Origin50.Graph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4571999" y="3351630"/>
                          <a:ext cx="4191000" cy="274139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" name="TextBox 8"/>
            <p:cNvSpPr txBox="1"/>
            <p:nvPr/>
          </p:nvSpPr>
          <p:spPr>
            <a:xfrm flipH="1">
              <a:off x="5407051" y="6020430"/>
              <a:ext cx="716282" cy="226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900" dirty="0"/>
                <a:t>k(Å</a:t>
              </a:r>
              <a:r>
                <a:rPr lang="en-US" sz="5900" baseline="30000" dirty="0"/>
                <a:t>-1</a:t>
              </a:r>
              <a:r>
                <a:rPr lang="en-US" sz="5900" dirty="0"/>
                <a:t>)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flipH="1">
              <a:off x="7772400" y="6019800"/>
              <a:ext cx="716282" cy="226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900" dirty="0"/>
                <a:t>R(Å)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 rot="16200000" flipH="1">
              <a:off x="4143865" y="4411829"/>
              <a:ext cx="716282" cy="2136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900" dirty="0"/>
                <a:t>k</a:t>
              </a:r>
              <a:r>
                <a:rPr lang="en-US" sz="5900" baseline="30000" dirty="0"/>
                <a:t>2</a:t>
              </a:r>
              <a:r>
                <a:rPr lang="en-US" sz="5900" dirty="0">
                  <a:latin typeface="Symbol" panose="05050102010706020507" pitchFamily="18" charset="2"/>
                </a:rPr>
                <a:t>c</a:t>
              </a:r>
              <a:r>
                <a:rPr lang="en-US" sz="5900" dirty="0"/>
                <a:t>(k)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 rot="16200000" flipH="1">
              <a:off x="5871938" y="4149627"/>
              <a:ext cx="1654912" cy="2136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900" dirty="0"/>
                <a:t>|FT(k</a:t>
              </a:r>
              <a:r>
                <a:rPr lang="en-US" sz="5900" baseline="30000" dirty="0"/>
                <a:t>2</a:t>
              </a:r>
              <a:r>
                <a:rPr lang="en-US" sz="5900" dirty="0">
                  <a:latin typeface="Symbol" panose="05050102010706020507" pitchFamily="18" charset="2"/>
                </a:rPr>
                <a:t>c</a:t>
              </a:r>
              <a:r>
                <a:rPr lang="en-US" sz="5900" dirty="0"/>
                <a:t>(k))|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 flipH="1">
            <a:off x="28750282" y="13457767"/>
            <a:ext cx="69596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GaFeO</a:t>
            </a:r>
            <a:r>
              <a:rPr lang="en-US" sz="8000" baseline="-25000" dirty="0">
                <a:solidFill>
                  <a:srgbClr val="FF0000"/>
                </a:solidFill>
              </a:rPr>
              <a:t>3</a:t>
            </a:r>
            <a:r>
              <a:rPr lang="en-US" sz="8000" dirty="0">
                <a:solidFill>
                  <a:srgbClr val="FF0000"/>
                </a:solidFill>
              </a:rPr>
              <a:t> hex</a:t>
            </a: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88" y="9021592"/>
            <a:ext cx="4674519" cy="4037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669" y="8954824"/>
            <a:ext cx="4614229" cy="422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625" y="8954826"/>
            <a:ext cx="4911796" cy="3893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9059" y="8535174"/>
            <a:ext cx="5577702" cy="456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Down Arrow 16"/>
          <p:cNvSpPr/>
          <p:nvPr/>
        </p:nvSpPr>
        <p:spPr>
          <a:xfrm rot="20147073">
            <a:off x="4557521" y="12662867"/>
            <a:ext cx="1269733" cy="17096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643" tIns="208822" rIns="417643" bIns="208822" rtlCol="0" anchor="ctr"/>
          <a:lstStyle/>
          <a:p>
            <a:pPr algn="ctr"/>
            <a:endParaRPr lang="en-US"/>
          </a:p>
        </p:txBody>
      </p:sp>
      <p:sp>
        <p:nvSpPr>
          <p:cNvPr id="23" name="Down Arrow 22"/>
          <p:cNvSpPr/>
          <p:nvPr/>
        </p:nvSpPr>
        <p:spPr>
          <a:xfrm rot="1994542">
            <a:off x="13186431" y="12453543"/>
            <a:ext cx="1269733" cy="17096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643" tIns="208822" rIns="417643" bIns="208822"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 rot="3759661">
            <a:off x="19830186" y="25046963"/>
            <a:ext cx="981931" cy="17836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643" tIns="208822" rIns="417643" bIns="208822"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10933703" y="26711909"/>
            <a:ext cx="10839513" cy="1545107"/>
          </a:xfrm>
          <a:prstGeom prst="rect">
            <a:avLst/>
          </a:prstGeom>
          <a:noFill/>
        </p:spPr>
        <p:txBody>
          <a:bodyPr wrap="none" lIns="417643" tIns="208822" rIns="417643" bIns="208822" rtlCol="0">
            <a:spAutoFit/>
          </a:bodyPr>
          <a:lstStyle/>
          <a:p>
            <a:r>
              <a:rPr lang="en-US" sz="7300" b="1" dirty="0" smtClean="0"/>
              <a:t>Fe-Ga</a:t>
            </a:r>
            <a:r>
              <a:rPr lang="en-US" sz="7300" dirty="0" smtClean="0"/>
              <a:t> local force constant</a:t>
            </a:r>
            <a:endParaRPr lang="en-US" sz="7300" dirty="0"/>
          </a:p>
        </p:txBody>
      </p:sp>
      <p:sp>
        <p:nvSpPr>
          <p:cNvPr id="28" name="TextBox 27"/>
          <p:cNvSpPr txBox="1"/>
          <p:nvPr/>
        </p:nvSpPr>
        <p:spPr>
          <a:xfrm>
            <a:off x="5180156" y="3010847"/>
            <a:ext cx="28786687" cy="4961427"/>
          </a:xfrm>
          <a:prstGeom prst="rect">
            <a:avLst/>
          </a:prstGeom>
          <a:noFill/>
        </p:spPr>
        <p:txBody>
          <a:bodyPr wrap="square" lIns="417643" tIns="208822" rIns="417643" bIns="208822" rtlCol="0">
            <a:spAutoFit/>
          </a:bodyPr>
          <a:lstStyle/>
          <a:p>
            <a:pPr algn="ctr"/>
            <a:r>
              <a:rPr lang="en-US" sz="11500" b="1" dirty="0" smtClean="0">
                <a:solidFill>
                  <a:srgbClr val="FF0000"/>
                </a:solidFill>
              </a:rPr>
              <a:t>GaFeO</a:t>
            </a:r>
            <a:r>
              <a:rPr lang="en-US" sz="11500" b="1" baseline="-25000" dirty="0" smtClean="0">
                <a:solidFill>
                  <a:srgbClr val="FF0000"/>
                </a:solidFill>
              </a:rPr>
              <a:t>3</a:t>
            </a:r>
            <a:r>
              <a:rPr lang="en-US" sz="11500" b="1" dirty="0" smtClean="0">
                <a:solidFill>
                  <a:srgbClr val="FF0000"/>
                </a:solidFill>
              </a:rPr>
              <a:t>    </a:t>
            </a:r>
          </a:p>
          <a:p>
            <a:pPr algn="ctr"/>
            <a:r>
              <a:rPr lang="en-US" sz="9000" dirty="0" smtClean="0"/>
              <a:t>Combined analysis of </a:t>
            </a:r>
            <a:r>
              <a:rPr lang="en-US" sz="9000" b="1" dirty="0"/>
              <a:t>Fe</a:t>
            </a:r>
            <a:r>
              <a:rPr lang="en-US" sz="9000" dirty="0"/>
              <a:t> and </a:t>
            </a:r>
            <a:r>
              <a:rPr lang="en-US" sz="9000" b="1" dirty="0"/>
              <a:t>Ga</a:t>
            </a:r>
            <a:r>
              <a:rPr lang="en-US" sz="9000" dirty="0"/>
              <a:t> local environment </a:t>
            </a:r>
            <a:endParaRPr lang="en-US" sz="9000" dirty="0" smtClean="0"/>
          </a:p>
          <a:p>
            <a:pPr algn="ctr"/>
            <a:r>
              <a:rPr lang="en-US" sz="9000" dirty="0" smtClean="0"/>
              <a:t>Local structure determination</a:t>
            </a:r>
            <a:endParaRPr lang="en-US" sz="9000" dirty="0"/>
          </a:p>
        </p:txBody>
      </p:sp>
      <p:sp>
        <p:nvSpPr>
          <p:cNvPr id="22" name="TextBox 21"/>
          <p:cNvSpPr txBox="1"/>
          <p:nvPr/>
        </p:nvSpPr>
        <p:spPr>
          <a:xfrm>
            <a:off x="16469834" y="-185961"/>
            <a:ext cx="655467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2" algn="ctr"/>
            <a:r>
              <a:rPr lang="en-GB" sz="11500" b="1" dirty="0" smtClean="0">
                <a:solidFill>
                  <a:schemeClr val="bg1"/>
                </a:solidFill>
              </a:rPr>
              <a:t>IHR</a:t>
            </a:r>
            <a:endParaRPr lang="en-GB" sz="115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386810" y="10401914"/>
            <a:ext cx="1595411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0" i="1" dirty="0" smtClean="0"/>
              <a:t>W</a:t>
            </a:r>
            <a:r>
              <a:rPr lang="en-US" sz="9000" i="1" dirty="0"/>
              <a:t>. </a:t>
            </a:r>
            <a:r>
              <a:rPr lang="en-US" sz="9000" i="1" dirty="0" err="1" smtClean="0"/>
              <a:t>Olszewski</a:t>
            </a:r>
            <a:r>
              <a:rPr lang="en-US" sz="9000" i="1" dirty="0" smtClean="0"/>
              <a:t> et al., in preparation</a:t>
            </a:r>
          </a:p>
        </p:txBody>
      </p:sp>
      <p:pic>
        <p:nvPicPr>
          <p:cNvPr id="25" name="Picture 4" descr="http://algol.fis.uc.pt:8080/CEMDRX/grupos-de-investigacao/grupo-de-estrutura-electronica-e-magnetica-dos-materiais/npo2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6898" y="653426"/>
            <a:ext cx="6042024" cy="6603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31762403" y="7006824"/>
            <a:ext cx="1109431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dirty="0" smtClean="0">
                <a:solidFill>
                  <a:srgbClr val="FF00FF"/>
                </a:solidFill>
              </a:rPr>
              <a:t>Solid State Physics</a:t>
            </a:r>
          </a:p>
        </p:txBody>
      </p:sp>
      <p:pic>
        <p:nvPicPr>
          <p:cNvPr id="24" name="Picture 2" descr="CLÆSS logo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93" y="3324320"/>
            <a:ext cx="6105889" cy="310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04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69834" y="-185961"/>
            <a:ext cx="655467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2" algn="ctr"/>
            <a:r>
              <a:rPr lang="en-GB" sz="11500" b="1" dirty="0" smtClean="0">
                <a:solidFill>
                  <a:schemeClr val="bg1"/>
                </a:solidFill>
              </a:rPr>
              <a:t>IHR</a:t>
            </a:r>
            <a:endParaRPr lang="en-GB" sz="115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3" t="26936" r="6009" b="14604"/>
          <a:stretch/>
        </p:blipFill>
        <p:spPr>
          <a:xfrm>
            <a:off x="13986934" y="14499157"/>
            <a:ext cx="28189954" cy="139749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3835" y="3108844"/>
            <a:ext cx="14585899" cy="111871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49" r="48186" b="4301"/>
          <a:stretch/>
        </p:blipFill>
        <p:spPr>
          <a:xfrm>
            <a:off x="1775112" y="6096001"/>
            <a:ext cx="12550488" cy="2237807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787886" y="10611903"/>
            <a:ext cx="1475018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/>
              <a:t>Study of the Co-O / Co-Co local force strength as a function of </a:t>
            </a:r>
            <a:r>
              <a:rPr lang="en-US" sz="8000" dirty="0" err="1" smtClean="0"/>
              <a:t>sodiation</a:t>
            </a:r>
            <a:r>
              <a:rPr lang="en-US" sz="8000" dirty="0" smtClean="0"/>
              <a:t>/</a:t>
            </a:r>
            <a:r>
              <a:rPr lang="en-US" sz="8000" dirty="0" err="1" smtClean="0"/>
              <a:t>desodiation</a:t>
            </a:r>
            <a:endParaRPr lang="en-US" sz="8000" dirty="0" smtClean="0"/>
          </a:p>
        </p:txBody>
      </p:sp>
      <p:pic>
        <p:nvPicPr>
          <p:cNvPr id="9" name="Picture 2" descr="CLÆSS 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93" y="3188852"/>
            <a:ext cx="6105889" cy="310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3067" y="3436975"/>
            <a:ext cx="9847179" cy="6293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2220692" y="2878915"/>
            <a:ext cx="5528373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dirty="0" smtClean="0">
                <a:solidFill>
                  <a:srgbClr val="7030A0"/>
                </a:solidFill>
              </a:rPr>
              <a:t>Batteries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15490" y="3309802"/>
            <a:ext cx="688571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i="1" dirty="0" smtClean="0"/>
              <a:t>M. Avila et </a:t>
            </a:r>
            <a:r>
              <a:rPr lang="en-US" sz="8000" i="1" dirty="0" smtClean="0"/>
              <a:t>al., in preparation</a:t>
            </a:r>
          </a:p>
        </p:txBody>
      </p:sp>
    </p:spTree>
    <p:extLst>
      <p:ext uri="{BB962C8B-B14F-4D97-AF65-F5344CB8AC3E}">
        <p14:creationId xmlns:p14="http://schemas.microsoft.com/office/powerpoint/2010/main" val="146857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7339757" y="-185961"/>
            <a:ext cx="7262694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500" b="1" dirty="0" smtClean="0">
                <a:solidFill>
                  <a:schemeClr val="bg1"/>
                </a:solidFill>
              </a:rPr>
              <a:t>BL22 Status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1838" y="3246889"/>
            <a:ext cx="36305067" cy="25483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algn="ctr"/>
            <a:r>
              <a:rPr lang="en-GB" sz="11500" b="1" dirty="0" smtClean="0">
                <a:solidFill>
                  <a:srgbClr val="FF0000"/>
                </a:solidFill>
              </a:rPr>
              <a:t>Flux and stability  </a:t>
            </a:r>
          </a:p>
          <a:p>
            <a:pPr lvl="2" algn="ctr"/>
            <a:r>
              <a:rPr lang="en-GB" sz="8000" dirty="0" smtClean="0">
                <a:solidFill>
                  <a:srgbClr val="FF0000"/>
                </a:solidFill>
              </a:rPr>
              <a:t>(≈ 10</a:t>
            </a:r>
            <a:r>
              <a:rPr lang="en-GB" sz="8000" baseline="30000" dirty="0" smtClean="0">
                <a:solidFill>
                  <a:srgbClr val="FF0000"/>
                </a:solidFill>
              </a:rPr>
              <a:t>12 </a:t>
            </a:r>
            <a:r>
              <a:rPr lang="en-GB" sz="8000" dirty="0" err="1" smtClean="0">
                <a:solidFill>
                  <a:srgbClr val="FF0000"/>
                </a:solidFill>
              </a:rPr>
              <a:t>ph</a:t>
            </a:r>
            <a:r>
              <a:rPr lang="en-GB" sz="8000" dirty="0" smtClean="0">
                <a:solidFill>
                  <a:srgbClr val="FF0000"/>
                </a:solidFill>
              </a:rPr>
              <a:t>/s – beam displacement in ±10-15 µm) </a:t>
            </a:r>
            <a:r>
              <a:rPr lang="en-GB" sz="8000" baseline="30000" dirty="0" smtClean="0">
                <a:solidFill>
                  <a:srgbClr val="FF0000"/>
                </a:solidFill>
              </a:rPr>
              <a:t> </a:t>
            </a:r>
          </a:p>
          <a:p>
            <a:pPr lvl="2" algn="ctr"/>
            <a:endParaRPr lang="en-GB" sz="8000" b="1" dirty="0"/>
          </a:p>
          <a:p>
            <a:pPr lvl="2" algn="ctr"/>
            <a:r>
              <a:rPr lang="en-GB" sz="11500" b="1" dirty="0" smtClean="0">
                <a:solidFill>
                  <a:srgbClr val="3333FF"/>
                </a:solidFill>
              </a:rPr>
              <a:t>Energy range</a:t>
            </a:r>
          </a:p>
          <a:p>
            <a:pPr lvl="2" algn="ctr"/>
            <a:r>
              <a:rPr lang="en-GB" sz="8000" dirty="0" smtClean="0">
                <a:solidFill>
                  <a:srgbClr val="3333FF"/>
                </a:solidFill>
              </a:rPr>
              <a:t>(2.4 – </a:t>
            </a:r>
            <a:r>
              <a:rPr lang="en-GB" sz="8000" dirty="0" smtClean="0">
                <a:solidFill>
                  <a:srgbClr val="3333FF"/>
                </a:solidFill>
              </a:rPr>
              <a:t>70 </a:t>
            </a:r>
            <a:r>
              <a:rPr lang="en-GB" sz="8000" dirty="0" err="1" smtClean="0">
                <a:solidFill>
                  <a:srgbClr val="3333FF"/>
                </a:solidFill>
              </a:rPr>
              <a:t>keV</a:t>
            </a:r>
            <a:r>
              <a:rPr lang="en-GB" sz="8000" dirty="0" smtClean="0">
                <a:solidFill>
                  <a:srgbClr val="3333FF"/>
                </a:solidFill>
              </a:rPr>
              <a:t>)</a:t>
            </a:r>
          </a:p>
          <a:p>
            <a:pPr lvl="2" algn="ctr"/>
            <a:endParaRPr lang="en-GB" sz="8000" b="1" dirty="0" smtClean="0"/>
          </a:p>
          <a:p>
            <a:pPr lvl="2" algn="ctr"/>
            <a:r>
              <a:rPr lang="en-GB" sz="11500" b="1" dirty="0" smtClean="0">
                <a:solidFill>
                  <a:srgbClr val="00B050"/>
                </a:solidFill>
              </a:rPr>
              <a:t>Safety</a:t>
            </a:r>
          </a:p>
          <a:p>
            <a:pPr lvl="2" algn="ctr"/>
            <a:r>
              <a:rPr lang="en-GB" sz="8000" dirty="0" smtClean="0">
                <a:solidFill>
                  <a:srgbClr val="00B050"/>
                </a:solidFill>
              </a:rPr>
              <a:t>(external gas cabinet – integrated gas detectors)</a:t>
            </a:r>
          </a:p>
          <a:p>
            <a:pPr lvl="2" algn="ctr"/>
            <a:endParaRPr lang="en-GB" sz="80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lvl="2" algn="ctr"/>
            <a:r>
              <a:rPr lang="en-GB" sz="11500" b="1" dirty="0" smtClean="0"/>
              <a:t>Experimental setups</a:t>
            </a:r>
          </a:p>
          <a:p>
            <a:pPr lvl="2" algn="ctr"/>
            <a:r>
              <a:rPr lang="en-GB" sz="8000" dirty="0" smtClean="0"/>
              <a:t>(remotely controlled temperature: 80-700 °C</a:t>
            </a:r>
          </a:p>
          <a:p>
            <a:pPr lvl="2" algn="ctr"/>
            <a:r>
              <a:rPr lang="en-GB" sz="8000" dirty="0" smtClean="0"/>
              <a:t>Solid-gas reactor: 80-700°C / A.P.-8 bar)</a:t>
            </a:r>
          </a:p>
          <a:p>
            <a:pPr lvl="2" algn="ctr"/>
            <a:endParaRPr lang="en-GB" sz="8000" b="1" dirty="0" smtClean="0"/>
          </a:p>
          <a:p>
            <a:pPr lvl="2" algn="ctr"/>
            <a:r>
              <a:rPr lang="en-GB" sz="11500" b="1" dirty="0" smtClean="0">
                <a:solidFill>
                  <a:schemeClr val="accent6">
                    <a:lumMod val="75000"/>
                  </a:schemeClr>
                </a:solidFill>
              </a:rPr>
              <a:t>Scan mode</a:t>
            </a:r>
          </a:p>
          <a:p>
            <a:pPr lvl="2" algn="ctr"/>
            <a:r>
              <a:rPr lang="en-GB" sz="8000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en-GB" sz="8000" dirty="0" smtClean="0">
                <a:solidFill>
                  <a:schemeClr val="accent6">
                    <a:lumMod val="75000"/>
                  </a:schemeClr>
                </a:solidFill>
              </a:rPr>
              <a:t>Continuous </a:t>
            </a:r>
            <a:r>
              <a:rPr lang="en-GB" sz="8000" dirty="0" smtClean="0">
                <a:solidFill>
                  <a:schemeClr val="accent6">
                    <a:lumMod val="75000"/>
                  </a:schemeClr>
                </a:solidFill>
              </a:rPr>
              <a:t>scan in transmission and fluorescence mode)</a:t>
            </a:r>
          </a:p>
          <a:p>
            <a:pPr lvl="2" algn="ctr"/>
            <a:endParaRPr lang="en-GB" sz="8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2" algn="ctr"/>
            <a:r>
              <a:rPr lang="en-GB" sz="11500" b="1" dirty="0" smtClean="0">
                <a:solidFill>
                  <a:srgbClr val="903089"/>
                </a:solidFill>
              </a:rPr>
              <a:t>CLEAR</a:t>
            </a:r>
          </a:p>
          <a:p>
            <a:pPr lvl="2" algn="ctr"/>
            <a:r>
              <a:rPr lang="en-GB" sz="8000" dirty="0" smtClean="0">
                <a:solidFill>
                  <a:srgbClr val="903089"/>
                </a:solidFill>
              </a:rPr>
              <a:t>(under </a:t>
            </a:r>
            <a:r>
              <a:rPr lang="en-GB" sz="8000" dirty="0" smtClean="0">
                <a:solidFill>
                  <a:srgbClr val="903089"/>
                </a:solidFill>
              </a:rPr>
              <a:t>commissioning)</a:t>
            </a:r>
          </a:p>
        </p:txBody>
      </p:sp>
      <p:pic>
        <p:nvPicPr>
          <p:cNvPr id="5" name="Picture 2" descr="CLÆSS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93" y="3324320"/>
            <a:ext cx="6105889" cy="310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46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Arrow 1"/>
          <p:cNvSpPr/>
          <p:nvPr/>
        </p:nvSpPr>
        <p:spPr>
          <a:xfrm rot="5400000">
            <a:off x="12172459" y="17626573"/>
            <a:ext cx="891844" cy="33644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643" tIns="208822" rIns="417643" bIns="208822"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1551325" y="18431186"/>
            <a:ext cx="3002689" cy="1683606"/>
          </a:xfrm>
          <a:prstGeom prst="rect">
            <a:avLst/>
          </a:prstGeom>
          <a:noFill/>
        </p:spPr>
        <p:txBody>
          <a:bodyPr wrap="none" lIns="417643" tIns="208822" rIns="417643" bIns="208822" rtlCol="0">
            <a:spAutoFit/>
          </a:bodyPr>
          <a:lstStyle/>
          <a:p>
            <a:r>
              <a:rPr lang="en-US" dirty="0" smtClean="0"/>
              <a:t>Rh L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4" name="TextBox 3"/>
          <p:cNvSpPr txBox="1"/>
          <p:nvPr/>
        </p:nvSpPr>
        <p:spPr>
          <a:xfrm>
            <a:off x="4673646" y="2888521"/>
            <a:ext cx="28702201" cy="4607484"/>
          </a:xfrm>
          <a:prstGeom prst="rect">
            <a:avLst/>
          </a:prstGeom>
          <a:noFill/>
        </p:spPr>
        <p:txBody>
          <a:bodyPr wrap="square" lIns="417643" tIns="208822" rIns="417643" bIns="208822" rtlCol="0">
            <a:spAutoFit/>
          </a:bodyPr>
          <a:lstStyle/>
          <a:p>
            <a:pPr algn="ctr"/>
            <a:r>
              <a:rPr lang="en-US" sz="9600" dirty="0">
                <a:solidFill>
                  <a:srgbClr val="FF0000"/>
                </a:solidFill>
              </a:rPr>
              <a:t>Flux at the sample </a:t>
            </a:r>
            <a:r>
              <a:rPr lang="en-US" sz="9600" dirty="0" smtClean="0">
                <a:solidFill>
                  <a:srgbClr val="FF0000"/>
                </a:solidFill>
              </a:rPr>
              <a:t>from </a:t>
            </a:r>
            <a:r>
              <a:rPr lang="en-US" sz="9600" b="1" dirty="0" smtClean="0">
                <a:solidFill>
                  <a:srgbClr val="FF0000"/>
                </a:solidFill>
              </a:rPr>
              <a:t>2.4 to 70 </a:t>
            </a:r>
            <a:r>
              <a:rPr lang="en-US" sz="9600" b="1" dirty="0" err="1" smtClean="0">
                <a:solidFill>
                  <a:srgbClr val="FF0000"/>
                </a:solidFill>
              </a:rPr>
              <a:t>keV</a:t>
            </a:r>
            <a:endParaRPr lang="en-US" sz="96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9600" dirty="0" smtClean="0">
                <a:solidFill>
                  <a:srgbClr val="0070C0"/>
                </a:solidFill>
              </a:rPr>
              <a:t>≈ </a:t>
            </a:r>
            <a:r>
              <a:rPr lang="en-US" sz="9600" b="1" dirty="0">
                <a:solidFill>
                  <a:srgbClr val="0070C0"/>
                </a:solidFill>
              </a:rPr>
              <a:t>10</a:t>
            </a:r>
            <a:r>
              <a:rPr lang="en-US" sz="9600" b="1" baseline="30000" dirty="0">
                <a:solidFill>
                  <a:srgbClr val="0070C0"/>
                </a:solidFill>
              </a:rPr>
              <a:t>12 </a:t>
            </a:r>
            <a:r>
              <a:rPr lang="en-US" sz="9600" b="1" dirty="0" err="1" smtClean="0">
                <a:solidFill>
                  <a:srgbClr val="0070C0"/>
                </a:solidFill>
              </a:rPr>
              <a:t>ph</a:t>
            </a:r>
            <a:r>
              <a:rPr lang="en-US" sz="9600" b="1" dirty="0" smtClean="0">
                <a:solidFill>
                  <a:srgbClr val="0070C0"/>
                </a:solidFill>
              </a:rPr>
              <a:t>/s</a:t>
            </a:r>
            <a:endParaRPr lang="en-US" sz="9600" dirty="0">
              <a:solidFill>
                <a:srgbClr val="0070C0"/>
              </a:solidFill>
            </a:endParaRPr>
          </a:p>
          <a:p>
            <a:pPr algn="ctr"/>
            <a:r>
              <a:rPr lang="en-US" sz="8000" dirty="0" smtClean="0">
                <a:solidFill>
                  <a:srgbClr val="0070C0"/>
                </a:solidFill>
              </a:rPr>
              <a:t>(Front </a:t>
            </a:r>
            <a:r>
              <a:rPr lang="en-US" sz="8000" dirty="0">
                <a:solidFill>
                  <a:srgbClr val="0070C0"/>
                </a:solidFill>
              </a:rPr>
              <a:t>end slits 1x10 (VXH) </a:t>
            </a:r>
            <a:r>
              <a:rPr lang="en-US" sz="8000" dirty="0" smtClean="0">
                <a:solidFill>
                  <a:srgbClr val="0070C0"/>
                </a:solidFill>
              </a:rPr>
              <a:t>mm</a:t>
            </a:r>
            <a:r>
              <a:rPr lang="en-US" sz="8000" baseline="30000" dirty="0" smtClean="0">
                <a:solidFill>
                  <a:srgbClr val="0070C0"/>
                </a:solidFill>
              </a:rPr>
              <a:t>2</a:t>
            </a:r>
            <a:r>
              <a:rPr lang="en-US" sz="8000" dirty="0" smtClean="0">
                <a:solidFill>
                  <a:srgbClr val="0070C0"/>
                </a:solidFill>
              </a:rPr>
              <a:t>)</a:t>
            </a:r>
            <a:endParaRPr lang="en-US" sz="8000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817589" y="-185961"/>
            <a:ext cx="1724241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500" b="1" dirty="0" smtClean="0">
                <a:solidFill>
                  <a:schemeClr val="bg1"/>
                </a:solidFill>
              </a:rPr>
              <a:t>Beam flux and energy range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6907972"/>
              </p:ext>
            </p:extLst>
          </p:nvPr>
        </p:nvGraphicFramePr>
        <p:xfrm>
          <a:off x="6612495" y="5380684"/>
          <a:ext cx="31589103" cy="23203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8" name="Graph" r:id="rId4" imgW="956520" imgH="708840" progId="Origin50.Graph">
                  <p:embed/>
                </p:oleObj>
              </mc:Choice>
              <mc:Fallback>
                <p:oleObj name="Graph" r:id="rId4" imgW="956520" imgH="708840" progId="Origin50.Graph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2495" y="5380684"/>
                        <a:ext cx="31589103" cy="232037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Left-Right Arrow 13"/>
          <p:cNvSpPr/>
          <p:nvPr/>
        </p:nvSpPr>
        <p:spPr>
          <a:xfrm>
            <a:off x="12917201" y="24468667"/>
            <a:ext cx="10755598" cy="28786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2767726" y="23435727"/>
            <a:ext cx="1111862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Energy range accessible up to 2013</a:t>
            </a:r>
          </a:p>
        </p:txBody>
      </p:sp>
      <p:pic>
        <p:nvPicPr>
          <p:cNvPr id="33" name="Picture 2" descr="CLÆSS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8721" y="21347167"/>
            <a:ext cx="6105889" cy="310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33101544" y="7841453"/>
            <a:ext cx="132080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0" dirty="0" smtClean="0"/>
              <a:t>Pt</a:t>
            </a:r>
          </a:p>
        </p:txBody>
      </p:sp>
      <p:pic>
        <p:nvPicPr>
          <p:cNvPr id="12" name="Picture 2" descr="CLÆSS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93" y="3324320"/>
            <a:ext cx="6105889" cy="310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61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62"/>
          <p:cNvSpPr txBox="1"/>
          <p:nvPr/>
        </p:nvSpPr>
        <p:spPr>
          <a:xfrm>
            <a:off x="2" y="29287367"/>
            <a:ext cx="7052578" cy="1000255"/>
          </a:xfrm>
          <a:prstGeom prst="rect">
            <a:avLst/>
          </a:prstGeom>
          <a:noFill/>
          <a:ln>
            <a:noFill/>
          </a:ln>
        </p:spPr>
        <p:txBody>
          <a:bodyPr wrap="square" lIns="91403" tIns="45701" rIns="91403" bIns="45701" rtlCol="0">
            <a:spAutoFit/>
          </a:bodyPr>
          <a:lstStyle/>
          <a:p>
            <a:pPr defTabSz="4174759"/>
            <a:r>
              <a:rPr lang="es-ES_tradnl" sz="5900" dirty="0">
                <a:solidFill>
                  <a:prstClr val="white"/>
                </a:solidFill>
              </a:rPr>
              <a:t>SAC 16. 06/17/2013</a:t>
            </a:r>
            <a:endParaRPr lang="en-US" sz="5900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61707" y="3028000"/>
            <a:ext cx="436263" cy="1431123"/>
          </a:xfrm>
          <a:prstGeom prst="rect">
            <a:avLst/>
          </a:prstGeom>
          <a:noFill/>
        </p:spPr>
        <p:txBody>
          <a:bodyPr wrap="none" lIns="91403" tIns="45701" rIns="91403" bIns="45701" rtlCol="0">
            <a:spAutoFit/>
          </a:bodyPr>
          <a:lstStyle/>
          <a:p>
            <a:pPr defTabSz="4174759"/>
            <a:r>
              <a:rPr lang="es-ES_tradnl" sz="8700" b="1" dirty="0">
                <a:solidFill>
                  <a:prstClr val="black"/>
                </a:solidFill>
              </a:rPr>
              <a:t> </a:t>
            </a:r>
            <a:endParaRPr lang="en-US" sz="8700" b="1" dirty="0">
              <a:solidFill>
                <a:prstClr val="black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" y="-677090"/>
            <a:ext cx="184656" cy="135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3" tIns="45701" rIns="91403" bIns="45701" numCol="1" anchor="ctr" anchorCtr="0" compatLnSpc="1">
            <a:prstTxWarp prst="textNoShape">
              <a:avLst/>
            </a:prstTxWarp>
            <a:spAutoFit/>
          </a:bodyPr>
          <a:lstStyle/>
          <a:p>
            <a:pPr defTabSz="4174759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52403" y="-524687"/>
            <a:ext cx="184656" cy="135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3" tIns="45701" rIns="91403" bIns="45701" numCol="1" anchor="ctr" anchorCtr="0" compatLnSpc="1">
            <a:prstTxWarp prst="textNoShape">
              <a:avLst/>
            </a:prstTxWarp>
            <a:spAutoFit/>
          </a:bodyPr>
          <a:lstStyle/>
          <a:p>
            <a:pPr defTabSz="4174759"/>
            <a:endParaRPr lang="en-US">
              <a:solidFill>
                <a:prstClr val="black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943522"/>
              </p:ext>
            </p:extLst>
          </p:nvPr>
        </p:nvGraphicFramePr>
        <p:xfrm>
          <a:off x="2617074" y="15677308"/>
          <a:ext cx="38057958" cy="12710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85986"/>
                <a:gridCol w="12685986"/>
                <a:gridCol w="12685986"/>
              </a:tblGrid>
              <a:tr h="1371602">
                <a:tc>
                  <a:txBody>
                    <a:bodyPr/>
                    <a:lstStyle/>
                    <a:p>
                      <a:pPr algn="ctr"/>
                      <a:r>
                        <a:rPr lang="es-ES_tradnl" sz="8400" dirty="0" err="1" smtClean="0"/>
                        <a:t>Low</a:t>
                      </a:r>
                      <a:r>
                        <a:rPr lang="es-ES_tradnl" sz="8400" dirty="0" smtClean="0"/>
                        <a:t> </a:t>
                      </a:r>
                      <a:r>
                        <a:rPr lang="es-ES_tradnl" sz="8400" dirty="0" err="1" smtClean="0"/>
                        <a:t>Energies</a:t>
                      </a:r>
                      <a:endParaRPr lang="en-US" sz="84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8400" dirty="0" err="1" smtClean="0"/>
                        <a:t>Middle</a:t>
                      </a:r>
                      <a:r>
                        <a:rPr lang="es-ES_tradnl" sz="8400" baseline="0" dirty="0" smtClean="0"/>
                        <a:t> </a:t>
                      </a:r>
                      <a:r>
                        <a:rPr lang="es-ES_tradnl" sz="8400" baseline="0" dirty="0" err="1" smtClean="0"/>
                        <a:t>Range</a:t>
                      </a:r>
                      <a:endParaRPr lang="en-US" sz="84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8400" dirty="0" smtClean="0"/>
                        <a:t>High </a:t>
                      </a:r>
                      <a:r>
                        <a:rPr lang="es-ES_tradnl" sz="8400" dirty="0" err="1" smtClean="0"/>
                        <a:t>Energies</a:t>
                      </a:r>
                      <a:endParaRPr lang="en-US" sz="8400" dirty="0"/>
                    </a:p>
                  </a:txBody>
                  <a:tcPr marL="91441" marR="91441"/>
                </a:tc>
              </a:tr>
              <a:tr h="11338561">
                <a:tc>
                  <a:txBody>
                    <a:bodyPr/>
                    <a:lstStyle/>
                    <a:p>
                      <a:pPr algn="ctr"/>
                      <a:r>
                        <a:rPr lang="es-ES_tradnl" sz="8400" dirty="0" smtClean="0"/>
                        <a:t>Ti K </a:t>
                      </a:r>
                      <a:r>
                        <a:rPr lang="es-ES_tradnl" sz="8400" dirty="0" err="1" smtClean="0"/>
                        <a:t>edge</a:t>
                      </a:r>
                      <a:r>
                        <a:rPr lang="es-ES_tradnl" sz="8400" dirty="0" smtClean="0"/>
                        <a:t> (4966 eV)</a:t>
                      </a:r>
                    </a:p>
                    <a:p>
                      <a:endParaRPr lang="es-ES_tradnl" sz="8400" dirty="0" smtClean="0"/>
                    </a:p>
                    <a:p>
                      <a:endParaRPr lang="es-ES_tradnl" sz="8400" dirty="0" smtClean="0"/>
                    </a:p>
                    <a:p>
                      <a:endParaRPr lang="es-ES_tradnl" sz="8400" dirty="0" smtClean="0"/>
                    </a:p>
                    <a:p>
                      <a:endParaRPr lang="es-ES_tradnl" sz="8400" dirty="0" smtClean="0"/>
                    </a:p>
                    <a:p>
                      <a:endParaRPr lang="es-ES_tradnl" sz="8400" dirty="0" smtClean="0"/>
                    </a:p>
                    <a:p>
                      <a:endParaRPr lang="es-ES_tradnl" sz="8400" dirty="0" smtClean="0"/>
                    </a:p>
                    <a:p>
                      <a:endParaRPr lang="es-ES_tradnl" sz="8400" dirty="0" smtClean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8400" dirty="0" smtClean="0"/>
                        <a:t>Pd K</a:t>
                      </a:r>
                      <a:r>
                        <a:rPr lang="es-ES_tradnl" sz="8400" baseline="0" dirty="0" smtClean="0"/>
                        <a:t> </a:t>
                      </a:r>
                      <a:r>
                        <a:rPr lang="es-ES_tradnl" sz="8400" baseline="0" dirty="0" err="1" smtClean="0"/>
                        <a:t>edge</a:t>
                      </a:r>
                      <a:r>
                        <a:rPr lang="es-ES_tradnl" sz="8400" baseline="0" dirty="0" smtClean="0"/>
                        <a:t> (24.350 eV)</a:t>
                      </a:r>
                    </a:p>
                    <a:p>
                      <a:pPr marL="0" marR="0" indent="0" algn="ctr" defTabSz="417639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_tradnl" sz="8400" baseline="0" dirty="0" smtClean="0"/>
                    </a:p>
                    <a:p>
                      <a:pPr marL="0" marR="0" indent="0" algn="ctr" defTabSz="417639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_tradnl" sz="8400" baseline="0" dirty="0" smtClean="0"/>
                    </a:p>
                    <a:p>
                      <a:pPr marL="0" marR="0" indent="0" algn="ctr" defTabSz="417639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_tradnl" sz="8400" baseline="0" dirty="0" smtClean="0"/>
                    </a:p>
                    <a:p>
                      <a:pPr marL="0" marR="0" indent="0" algn="ctr" defTabSz="417639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_tradnl" sz="8400" baseline="0" dirty="0" smtClean="0"/>
                    </a:p>
                    <a:p>
                      <a:pPr marL="0" marR="0" indent="0" algn="ctr" defTabSz="417639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_tradnl" sz="8400" baseline="0" dirty="0" smtClean="0"/>
                    </a:p>
                    <a:p>
                      <a:pPr marL="0" marR="0" indent="0" algn="ctr" defTabSz="417639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_tradnl" sz="8400" baseline="0" dirty="0" smtClean="0"/>
                    </a:p>
                    <a:p>
                      <a:pPr marL="0" marR="0" indent="0" algn="ctr" defTabSz="417639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_tradnl" sz="8400" baseline="0" dirty="0" smtClean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endParaRPr lang="es-ES_tradnl" sz="8400" baseline="0" dirty="0" smtClean="0"/>
                    </a:p>
                    <a:p>
                      <a:pPr algn="ctr"/>
                      <a:endParaRPr lang="es-ES_tradnl" sz="8400" baseline="0" dirty="0" smtClean="0"/>
                    </a:p>
                    <a:p>
                      <a:pPr algn="ctr"/>
                      <a:endParaRPr lang="es-ES_tradnl" sz="8400" baseline="0" dirty="0" smtClean="0"/>
                    </a:p>
                    <a:p>
                      <a:pPr algn="ctr"/>
                      <a:endParaRPr lang="es-ES_tradnl" sz="8400" baseline="0" dirty="0" smtClean="0"/>
                    </a:p>
                    <a:p>
                      <a:pPr algn="ctr"/>
                      <a:endParaRPr lang="es-ES_tradnl" sz="8400" baseline="0" dirty="0" smtClean="0"/>
                    </a:p>
                    <a:p>
                      <a:pPr algn="ctr"/>
                      <a:endParaRPr lang="es-ES_tradnl" sz="8400" baseline="0" dirty="0" smtClean="0"/>
                    </a:p>
                    <a:p>
                      <a:pPr algn="ctr"/>
                      <a:endParaRPr lang="es-ES_tradnl" sz="8400" baseline="0" dirty="0" smtClean="0"/>
                    </a:p>
                  </a:txBody>
                  <a:tcPr marL="91441" marR="91441"/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811" y="18246731"/>
            <a:ext cx="11099051" cy="860087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0978" y="18246726"/>
            <a:ext cx="11051369" cy="860087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9407983" y="16924982"/>
            <a:ext cx="10041987" cy="1683606"/>
          </a:xfrm>
          <a:prstGeom prst="rect">
            <a:avLst/>
          </a:prstGeom>
        </p:spPr>
        <p:txBody>
          <a:bodyPr wrap="none" lIns="417643" tIns="208822" rIns="417643" bIns="208822">
            <a:spAutoFit/>
          </a:bodyPr>
          <a:lstStyle/>
          <a:p>
            <a:pPr algn="ctr"/>
            <a:r>
              <a:rPr lang="es-ES_tradnl" dirty="0" smtClean="0"/>
              <a:t>Ta </a:t>
            </a:r>
            <a:r>
              <a:rPr lang="es-ES_tradnl" dirty="0"/>
              <a:t>K </a:t>
            </a:r>
            <a:r>
              <a:rPr lang="es-ES_tradnl" dirty="0" err="1"/>
              <a:t>edge</a:t>
            </a:r>
            <a:r>
              <a:rPr lang="es-ES_tradnl" dirty="0"/>
              <a:t> </a:t>
            </a:r>
            <a:r>
              <a:rPr lang="es-ES_tradnl" dirty="0" smtClean="0"/>
              <a:t>(67.416 eV)</a:t>
            </a:r>
            <a:endParaRPr lang="es-ES_tradnl" dirty="0"/>
          </a:p>
        </p:txBody>
      </p:sp>
      <p:sp>
        <p:nvSpPr>
          <p:cNvPr id="15" name="Rectangle 14"/>
          <p:cNvSpPr/>
          <p:nvPr/>
        </p:nvSpPr>
        <p:spPr>
          <a:xfrm>
            <a:off x="28585507" y="18219241"/>
            <a:ext cx="11020756" cy="86008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643" tIns="208822" rIns="417643" bIns="208822" rtlCol="0" anchor="ctr"/>
          <a:lstStyle/>
          <a:p>
            <a:pPr algn="ctr"/>
            <a:endParaRPr lang="en-US"/>
          </a:p>
        </p:txBody>
      </p:sp>
      <p:graphicFrame>
        <p:nvGraphicFramePr>
          <p:cNvPr id="12" name="Objec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617987"/>
              </p:ext>
            </p:extLst>
          </p:nvPr>
        </p:nvGraphicFramePr>
        <p:xfrm>
          <a:off x="28739686" y="18555685"/>
          <a:ext cx="10501464" cy="80746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2" name="Graph" r:id="rId5" imgW="780480" imgH="626040" progId="Origin50.Graph">
                  <p:embed/>
                </p:oleObj>
              </mc:Choice>
              <mc:Fallback>
                <p:oleObj name="Graph" r:id="rId5" imgW="780480" imgH="626040" progId="Origin50.Grap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39686" y="18555685"/>
                        <a:ext cx="10501464" cy="80746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13817589" y="-185961"/>
            <a:ext cx="1724241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500" b="1" dirty="0" smtClean="0">
                <a:solidFill>
                  <a:schemeClr val="bg1"/>
                </a:solidFill>
              </a:rPr>
              <a:t>Beam flux and energy range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559" y="3282520"/>
            <a:ext cx="14007707" cy="12330018"/>
          </a:xfrm>
          <a:prstGeom prst="rect">
            <a:avLst/>
          </a:prstGeom>
        </p:spPr>
      </p:pic>
      <p:pic>
        <p:nvPicPr>
          <p:cNvPr id="29" name="Picture 2" descr="CLÆSS log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08" y="5119253"/>
            <a:ext cx="6105889" cy="310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http://upload.wikimedia.org/wikipedia/commons/6/61/Periodic-table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6"/>
          <a:stretch/>
        </p:blipFill>
        <p:spPr bwMode="auto">
          <a:xfrm>
            <a:off x="19628918" y="3282520"/>
            <a:ext cx="20904795" cy="1217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7151733" y="6942679"/>
            <a:ext cx="3291840" cy="2468880"/>
          </a:xfrm>
          <a:prstGeom prst="rect">
            <a:avLst/>
          </a:prstGeom>
          <a:solidFill>
            <a:schemeClr val="accent1">
              <a:alpha val="1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23012399" y="6925733"/>
            <a:ext cx="4297680" cy="3749040"/>
          </a:xfrm>
          <a:prstGeom prst="rect">
            <a:avLst/>
          </a:prstGeom>
          <a:solidFill>
            <a:schemeClr val="accent1">
              <a:alpha val="1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7330440" y="6942665"/>
            <a:ext cx="9784080" cy="2468880"/>
          </a:xfrm>
          <a:prstGeom prst="rect">
            <a:avLst/>
          </a:prstGeom>
          <a:solidFill>
            <a:schemeClr val="accent1">
              <a:alpha val="1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6068000" y="5740399"/>
            <a:ext cx="4334932" cy="1188720"/>
          </a:xfrm>
          <a:prstGeom prst="rect">
            <a:avLst/>
          </a:prstGeom>
          <a:solidFill>
            <a:srgbClr val="11C1FF">
              <a:alpha val="1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19696652" y="6933155"/>
            <a:ext cx="2194560" cy="1188720"/>
          </a:xfrm>
          <a:prstGeom prst="rect">
            <a:avLst/>
          </a:prstGeom>
          <a:solidFill>
            <a:srgbClr val="11C1FF">
              <a:alpha val="1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19713584" y="8169299"/>
            <a:ext cx="2194560" cy="2468880"/>
          </a:xfrm>
          <a:prstGeom prst="rect">
            <a:avLst/>
          </a:prstGeom>
          <a:solidFill>
            <a:schemeClr val="accent1">
              <a:alpha val="1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 flipH="1">
            <a:off x="22946799" y="3095734"/>
            <a:ext cx="108182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solidFill>
                  <a:srgbClr val="00B0F0"/>
                </a:solidFill>
              </a:rPr>
              <a:t>k-edges (low photon flux)</a:t>
            </a:r>
            <a:endParaRPr lang="en-US" sz="8000" dirty="0">
              <a:solidFill>
                <a:srgbClr val="00B0F0"/>
              </a:solidFill>
            </a:endParaRPr>
          </a:p>
          <a:p>
            <a:r>
              <a:rPr lang="en-US" sz="8000" dirty="0" smtClean="0">
                <a:solidFill>
                  <a:schemeClr val="tx2"/>
                </a:solidFill>
              </a:rPr>
              <a:t>k-edges</a:t>
            </a:r>
          </a:p>
          <a:p>
            <a:r>
              <a:rPr lang="en-US" sz="8000" dirty="0" smtClean="0">
                <a:solidFill>
                  <a:srgbClr val="FF0000"/>
                </a:solidFill>
              </a:rPr>
              <a:t>L-edges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6280533" y="8189609"/>
            <a:ext cx="14163040" cy="2468880"/>
          </a:xfrm>
          <a:prstGeom prst="rect">
            <a:avLst/>
          </a:prstGeom>
          <a:solidFill>
            <a:srgbClr val="FFC000">
              <a:alpha val="1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23005625" y="12885751"/>
            <a:ext cx="15270480" cy="2377440"/>
          </a:xfrm>
          <a:prstGeom prst="rect">
            <a:avLst/>
          </a:prstGeom>
          <a:solidFill>
            <a:srgbClr val="FFC000">
              <a:alpha val="1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48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7339757" y="-185961"/>
            <a:ext cx="7262694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500" b="1" dirty="0" smtClean="0">
                <a:solidFill>
                  <a:schemeClr val="bg1"/>
                </a:solidFill>
              </a:rPr>
              <a:t>BL22 Status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-1456274" y="3280756"/>
            <a:ext cx="41114133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algn="ctr"/>
            <a:r>
              <a:rPr lang="en-GB" sz="11500" b="1" dirty="0" smtClean="0">
                <a:solidFill>
                  <a:srgbClr val="FF0000"/>
                </a:solidFill>
              </a:rPr>
              <a:t>Beam displacement during a 1.1 </a:t>
            </a:r>
            <a:r>
              <a:rPr lang="en-GB" sz="11500" b="1" dirty="0" err="1" smtClean="0">
                <a:solidFill>
                  <a:srgbClr val="FF0000"/>
                </a:solidFill>
              </a:rPr>
              <a:t>keV</a:t>
            </a:r>
            <a:r>
              <a:rPr lang="en-GB" sz="11500" b="1" dirty="0" smtClean="0">
                <a:solidFill>
                  <a:srgbClr val="FF0000"/>
                </a:solidFill>
              </a:rPr>
              <a:t> scan  (up to ±7 µm)</a:t>
            </a:r>
          </a:p>
          <a:p>
            <a:pPr lvl="2" algn="ctr"/>
            <a:r>
              <a:rPr lang="en-GB" sz="8000" dirty="0" smtClean="0">
                <a:solidFill>
                  <a:srgbClr val="FF0000"/>
                </a:solidFill>
              </a:rPr>
              <a:t>(investigated at different energies and with both Si(111) and Si(311) </a:t>
            </a:r>
            <a:r>
              <a:rPr lang="en-GB" sz="8000" dirty="0" err="1" smtClean="0">
                <a:solidFill>
                  <a:srgbClr val="FF0000"/>
                </a:solidFill>
              </a:rPr>
              <a:t>monochromator</a:t>
            </a:r>
            <a:r>
              <a:rPr lang="en-GB" sz="8000" dirty="0" smtClean="0">
                <a:solidFill>
                  <a:srgbClr val="FF0000"/>
                </a:solidFill>
              </a:rPr>
              <a:t>)</a:t>
            </a:r>
          </a:p>
          <a:p>
            <a:pPr lvl="2" algn="ctr"/>
            <a:r>
              <a:rPr lang="en-GB" sz="11500" dirty="0" smtClean="0">
                <a:solidFill>
                  <a:srgbClr val="FF0000"/>
                </a:solidFill>
              </a:rPr>
              <a:t>MOCO in position mode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75" t="36513" r="60698" b="34445"/>
          <a:stretch/>
        </p:blipFill>
        <p:spPr bwMode="auto">
          <a:xfrm>
            <a:off x="2675464" y="8583897"/>
            <a:ext cx="7789335" cy="736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09760" y="14865165"/>
            <a:ext cx="75761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</a:rPr>
              <a:t>≈ 100 x 220 µm</a:t>
            </a:r>
            <a:r>
              <a:rPr lang="en-US" sz="6000" baseline="30000" dirty="0" smtClean="0">
                <a:solidFill>
                  <a:schemeClr val="bg1"/>
                </a:solidFill>
              </a:rPr>
              <a:t>2</a:t>
            </a:r>
            <a:r>
              <a:rPr lang="en-US" sz="6000" dirty="0" smtClean="0">
                <a:solidFill>
                  <a:schemeClr val="bg1"/>
                </a:solidFill>
              </a:rPr>
              <a:t> (V x H)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140270" y="8505353"/>
            <a:ext cx="24044339" cy="1979003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8000" dirty="0" smtClean="0"/>
              <a:t>	</a:t>
            </a:r>
            <a:r>
              <a:rPr lang="en-US" sz="8000" b="1" dirty="0" smtClean="0"/>
              <a:t>Si(311)</a:t>
            </a:r>
            <a:r>
              <a:rPr lang="en-US" sz="8000" dirty="0" smtClean="0"/>
              <a:t>		</a:t>
            </a:r>
            <a:r>
              <a:rPr lang="en-US" sz="8000" b="1" dirty="0" smtClean="0"/>
              <a:t>Si(111)</a:t>
            </a:r>
            <a:r>
              <a:rPr lang="en-US" sz="8000" dirty="0" smtClean="0"/>
              <a:t>		</a:t>
            </a:r>
            <a:r>
              <a:rPr lang="en-US" sz="8000" b="1" dirty="0" smtClean="0"/>
              <a:t>MOCO</a:t>
            </a:r>
          </a:p>
          <a:p>
            <a:endParaRPr lang="en-US" sz="8000" dirty="0" smtClean="0"/>
          </a:p>
          <a:p>
            <a:r>
              <a:rPr lang="en-US" sz="8000" dirty="0" smtClean="0"/>
              <a:t> </a:t>
            </a:r>
            <a:r>
              <a:rPr lang="en-US" sz="8000" b="1" dirty="0" err="1" smtClean="0"/>
              <a:t>Mn</a:t>
            </a:r>
            <a:r>
              <a:rPr lang="en-US" sz="8000" dirty="0" smtClean="0"/>
              <a:t>	25±5 µm	</a:t>
            </a:r>
            <a:r>
              <a:rPr lang="en-US" sz="8000" dirty="0"/>
              <a:t>	20±5 µm</a:t>
            </a:r>
            <a:r>
              <a:rPr lang="en-US" sz="8000" dirty="0" smtClean="0"/>
              <a:t>		ON</a:t>
            </a:r>
          </a:p>
          <a:p>
            <a:r>
              <a:rPr lang="en-US" sz="8000" dirty="0" smtClean="0"/>
              <a:t> </a:t>
            </a:r>
            <a:r>
              <a:rPr lang="en-US" sz="8000" b="1" dirty="0" err="1" smtClean="0"/>
              <a:t>Mn</a:t>
            </a:r>
            <a:r>
              <a:rPr lang="en-US" sz="8000" dirty="0" smtClean="0"/>
              <a:t>	360±10 µm	270±10 µm	OFF</a:t>
            </a:r>
          </a:p>
          <a:p>
            <a:endParaRPr lang="en-US" sz="8000" dirty="0"/>
          </a:p>
          <a:p>
            <a:r>
              <a:rPr lang="en-US" sz="8000" dirty="0" smtClean="0"/>
              <a:t> </a:t>
            </a:r>
            <a:r>
              <a:rPr lang="en-US" sz="8000" b="1" dirty="0" smtClean="0"/>
              <a:t>Co</a:t>
            </a:r>
            <a:r>
              <a:rPr lang="en-US" sz="8000" dirty="0" smtClean="0"/>
              <a:t>	20±5 µm		60±5 </a:t>
            </a:r>
            <a:r>
              <a:rPr lang="en-US" sz="8000" dirty="0"/>
              <a:t>µm</a:t>
            </a:r>
            <a:r>
              <a:rPr lang="en-US" sz="8000" dirty="0" smtClean="0"/>
              <a:t>		ON</a:t>
            </a:r>
          </a:p>
          <a:p>
            <a:r>
              <a:rPr lang="en-US" sz="8000" b="1" dirty="0" smtClean="0"/>
              <a:t> Co</a:t>
            </a:r>
            <a:r>
              <a:rPr lang="en-US" sz="8000" dirty="0" smtClean="0"/>
              <a:t>	440±10 µm	220</a:t>
            </a:r>
            <a:r>
              <a:rPr lang="en-US" sz="8000" dirty="0"/>
              <a:t>±10 </a:t>
            </a:r>
            <a:r>
              <a:rPr lang="en-US" sz="8000" dirty="0" smtClean="0"/>
              <a:t>µm	OFF</a:t>
            </a:r>
          </a:p>
          <a:p>
            <a:endParaRPr lang="en-US" sz="8000" dirty="0"/>
          </a:p>
          <a:p>
            <a:r>
              <a:rPr lang="en-US" sz="8000" dirty="0" smtClean="0"/>
              <a:t> </a:t>
            </a:r>
            <a:r>
              <a:rPr lang="en-US" sz="8000" b="1" dirty="0" smtClean="0"/>
              <a:t>Ni</a:t>
            </a:r>
            <a:r>
              <a:rPr lang="en-US" sz="8000" dirty="0" smtClean="0"/>
              <a:t>	15±5 µm		35±5 </a:t>
            </a:r>
            <a:r>
              <a:rPr lang="en-US" sz="8000" dirty="0"/>
              <a:t>µm</a:t>
            </a:r>
            <a:r>
              <a:rPr lang="en-US" sz="8000" dirty="0" smtClean="0"/>
              <a:t>		ON</a:t>
            </a:r>
          </a:p>
          <a:p>
            <a:r>
              <a:rPr lang="en-US" sz="8000" dirty="0" smtClean="0"/>
              <a:t> </a:t>
            </a:r>
            <a:r>
              <a:rPr lang="en-US" sz="8000" b="1" dirty="0" smtClean="0"/>
              <a:t>Ni</a:t>
            </a:r>
            <a:r>
              <a:rPr lang="en-US" sz="8000" dirty="0" smtClean="0"/>
              <a:t>	310±10 µm	200</a:t>
            </a:r>
            <a:r>
              <a:rPr lang="en-US" sz="8000" dirty="0"/>
              <a:t>±10 </a:t>
            </a:r>
            <a:r>
              <a:rPr lang="en-US" sz="8000" dirty="0" smtClean="0"/>
              <a:t>µm	OFF</a:t>
            </a:r>
          </a:p>
          <a:p>
            <a:endParaRPr lang="en-US" sz="8000" dirty="0"/>
          </a:p>
          <a:p>
            <a:r>
              <a:rPr lang="en-US" sz="8000" dirty="0" smtClean="0"/>
              <a:t> </a:t>
            </a:r>
            <a:r>
              <a:rPr lang="en-US" sz="8000" b="1" dirty="0" smtClean="0"/>
              <a:t>Fe</a:t>
            </a:r>
            <a:r>
              <a:rPr lang="en-US" sz="8000" dirty="0" smtClean="0"/>
              <a:t>	30±5 </a:t>
            </a:r>
            <a:r>
              <a:rPr lang="en-US" sz="8000" dirty="0"/>
              <a:t>µm		</a:t>
            </a:r>
            <a:r>
              <a:rPr lang="en-US" sz="8000" dirty="0" smtClean="0"/>
              <a:t>25±5 </a:t>
            </a:r>
            <a:r>
              <a:rPr lang="en-US" sz="8000" dirty="0"/>
              <a:t>µm		</a:t>
            </a:r>
            <a:r>
              <a:rPr lang="en-US" sz="8000" dirty="0" smtClean="0"/>
              <a:t>ON</a:t>
            </a:r>
          </a:p>
          <a:p>
            <a:r>
              <a:rPr lang="en-US" sz="8000" dirty="0" smtClean="0"/>
              <a:t> </a:t>
            </a:r>
            <a:r>
              <a:rPr lang="en-US" sz="8000" b="1" dirty="0" smtClean="0"/>
              <a:t>Fe</a:t>
            </a:r>
            <a:r>
              <a:rPr lang="en-US" sz="8000" dirty="0" smtClean="0"/>
              <a:t>	330±10 µm</a:t>
            </a:r>
            <a:r>
              <a:rPr lang="en-US" sz="8000" dirty="0"/>
              <a:t>	</a:t>
            </a:r>
            <a:r>
              <a:rPr lang="en-US" sz="8000" dirty="0" smtClean="0"/>
              <a:t>360±10 µm</a:t>
            </a:r>
            <a:r>
              <a:rPr lang="en-US" sz="8000" dirty="0"/>
              <a:t>	</a:t>
            </a:r>
            <a:r>
              <a:rPr lang="en-US" sz="8000" dirty="0" smtClean="0"/>
              <a:t>OFF</a:t>
            </a:r>
          </a:p>
          <a:p>
            <a:endParaRPr lang="en-US" sz="8000" dirty="0"/>
          </a:p>
          <a:p>
            <a:r>
              <a:rPr lang="en-US" sz="8000" dirty="0" smtClean="0"/>
              <a:t> </a:t>
            </a:r>
            <a:r>
              <a:rPr lang="en-US" sz="8000" b="1" dirty="0" smtClean="0"/>
              <a:t>Cu</a:t>
            </a:r>
            <a:r>
              <a:rPr lang="en-US" sz="8000" dirty="0" smtClean="0"/>
              <a:t>	</a:t>
            </a:r>
            <a:r>
              <a:rPr lang="en-US" sz="8000" dirty="0"/>
              <a:t> </a:t>
            </a:r>
            <a:r>
              <a:rPr lang="en-US" sz="8000" dirty="0" smtClean="0"/>
              <a:t>20±5 </a:t>
            </a:r>
            <a:r>
              <a:rPr lang="en-US" sz="8000" dirty="0"/>
              <a:t>µm </a:t>
            </a:r>
            <a:r>
              <a:rPr lang="en-US" sz="8000" dirty="0" smtClean="0"/>
              <a:t>		35±5 </a:t>
            </a:r>
            <a:r>
              <a:rPr lang="en-US" sz="8000" dirty="0"/>
              <a:t>µm		ON</a:t>
            </a:r>
          </a:p>
          <a:p>
            <a:r>
              <a:rPr lang="en-US" sz="8000" dirty="0" smtClean="0"/>
              <a:t> </a:t>
            </a:r>
            <a:r>
              <a:rPr lang="en-US" sz="8000" b="1" dirty="0" smtClean="0"/>
              <a:t>Cu</a:t>
            </a:r>
            <a:r>
              <a:rPr lang="en-US" sz="8000" dirty="0" smtClean="0"/>
              <a:t>	</a:t>
            </a:r>
            <a:r>
              <a:rPr lang="en-US" sz="8000" dirty="0"/>
              <a:t> </a:t>
            </a:r>
            <a:r>
              <a:rPr lang="en-US" sz="8000" dirty="0" smtClean="0"/>
              <a:t>310±10 </a:t>
            </a:r>
            <a:r>
              <a:rPr lang="en-US" sz="8000" dirty="0"/>
              <a:t>µm </a:t>
            </a:r>
            <a:r>
              <a:rPr lang="en-US" sz="8000" dirty="0" smtClean="0"/>
              <a:t>	200</a:t>
            </a:r>
            <a:r>
              <a:rPr lang="en-US" sz="8000" dirty="0"/>
              <a:t>±10 µm	OFF</a:t>
            </a:r>
            <a:endParaRPr lang="en-US" sz="8000" dirty="0" smtClean="0"/>
          </a:p>
        </p:txBody>
      </p:sp>
      <p:pic>
        <p:nvPicPr>
          <p:cNvPr id="8" name="Picture 2" descr="CLÆSS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42" y="24931253"/>
            <a:ext cx="6105889" cy="310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170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7678427" y="-185961"/>
            <a:ext cx="7262694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500" b="1" dirty="0" smtClean="0">
                <a:solidFill>
                  <a:schemeClr val="bg1"/>
                </a:solidFill>
              </a:rPr>
              <a:t>BL22 Status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08789" y="2942100"/>
            <a:ext cx="25262653" cy="984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algn="ctr"/>
            <a:r>
              <a:rPr lang="en-GB" sz="11500" b="1" dirty="0" smtClean="0">
                <a:solidFill>
                  <a:srgbClr val="00B050"/>
                </a:solidFill>
              </a:rPr>
              <a:t>Safety</a:t>
            </a:r>
          </a:p>
          <a:p>
            <a:pPr lvl="2" algn="ctr"/>
            <a:endParaRPr lang="en-GB" sz="2000" b="1" dirty="0">
              <a:solidFill>
                <a:schemeClr val="accent3">
                  <a:lumMod val="50000"/>
                </a:schemeClr>
              </a:solidFill>
            </a:endParaRPr>
          </a:p>
          <a:p>
            <a:pPr lvl="2" algn="ctr"/>
            <a:r>
              <a:rPr lang="en-GB" sz="9600" b="1" dirty="0" smtClean="0"/>
              <a:t>New gases cabinet, CO and flammable dedicated detectors installed outside and inside the experimental hutch</a:t>
            </a:r>
            <a:endParaRPr lang="en-GB" sz="9600" b="1" dirty="0"/>
          </a:p>
          <a:p>
            <a:pPr lvl="2" algn="ctr"/>
            <a:endParaRPr lang="en-GB" sz="9600" dirty="0"/>
          </a:p>
          <a:p>
            <a:pPr lvl="2" algn="ctr"/>
            <a:endParaRPr lang="en-GB" sz="115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855" y="9922937"/>
            <a:ext cx="32632423" cy="18355734"/>
          </a:xfrm>
          <a:prstGeom prst="rect">
            <a:avLst/>
          </a:prstGeom>
        </p:spPr>
      </p:pic>
      <p:pic>
        <p:nvPicPr>
          <p:cNvPr id="10" name="Picture 2" descr="CLÆSS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93" y="3324320"/>
            <a:ext cx="6105889" cy="310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510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10" descr="Foto_celda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74"/>
          <a:stretch>
            <a:fillRect/>
          </a:stretch>
        </p:blipFill>
        <p:spPr bwMode="auto">
          <a:xfrm>
            <a:off x="8058446" y="7704951"/>
            <a:ext cx="6353402" cy="6701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7678427" y="-185961"/>
            <a:ext cx="7262694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500" b="1" dirty="0" smtClean="0">
                <a:solidFill>
                  <a:schemeClr val="bg1"/>
                </a:solidFill>
              </a:rPr>
              <a:t>BL22 Status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974634" y="3348490"/>
            <a:ext cx="19710400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algn="ctr"/>
            <a:r>
              <a:rPr lang="en-GB" sz="11500" b="1" dirty="0"/>
              <a:t>Experimental setups</a:t>
            </a:r>
          </a:p>
          <a:p>
            <a:pPr lvl="2" algn="ctr"/>
            <a:endParaRPr lang="en-GB" sz="11500" b="1" dirty="0">
              <a:solidFill>
                <a:schemeClr val="accent3">
                  <a:lumMod val="50000"/>
                </a:schemeClr>
              </a:solidFill>
            </a:endParaRPr>
          </a:p>
          <a:p>
            <a:pPr lvl="2" algn="ctr"/>
            <a:endParaRPr lang="en-GB" sz="11500" dirty="0"/>
          </a:p>
          <a:p>
            <a:pPr lvl="2" algn="ctr"/>
            <a:endParaRPr lang="en-GB" sz="115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" r="14193" b="96"/>
          <a:stretch/>
        </p:blipFill>
        <p:spPr>
          <a:xfrm rot="5400000">
            <a:off x="11704611" y="18479347"/>
            <a:ext cx="11176003" cy="7406641"/>
          </a:xfrm>
          <a:prstGeom prst="rect">
            <a:avLst/>
          </a:prstGeom>
        </p:spPr>
      </p:pic>
      <p:sp>
        <p:nvSpPr>
          <p:cNvPr id="13" name="15 Rectángulo redondeado"/>
          <p:cNvSpPr/>
          <p:nvPr/>
        </p:nvSpPr>
        <p:spPr>
          <a:xfrm>
            <a:off x="1286677" y="6219012"/>
            <a:ext cx="13208256" cy="890587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6000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In-situ </a:t>
            </a:r>
            <a:r>
              <a:rPr lang="es-ES_tradnl" sz="6000" dirty="0" err="1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cell</a:t>
            </a:r>
            <a:r>
              <a:rPr lang="es-ES_tradnl" sz="6000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 </a:t>
            </a:r>
            <a:r>
              <a:rPr lang="es-ES_tradnl" sz="6000" dirty="0" err="1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for</a:t>
            </a:r>
            <a:r>
              <a:rPr lang="es-ES_tradnl" sz="6000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 </a:t>
            </a:r>
            <a:r>
              <a:rPr lang="es-ES_tradnl" sz="6000" dirty="0" err="1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catalysis</a:t>
            </a:r>
            <a:endParaRPr lang="en-US" sz="6000" dirty="0">
              <a:solidFill>
                <a:srgbClr val="FFFFFF"/>
              </a:solidFill>
              <a:latin typeface="Trebuchet MS" pitchFamily="34" charset="0"/>
              <a:cs typeface="Arial" charset="0"/>
            </a:endParaRPr>
          </a:p>
        </p:txBody>
      </p:sp>
      <p:sp>
        <p:nvSpPr>
          <p:cNvPr id="14" name="15 Rectángulo redondeado"/>
          <p:cNvSpPr/>
          <p:nvPr/>
        </p:nvSpPr>
        <p:spPr>
          <a:xfrm>
            <a:off x="16287005" y="6245999"/>
            <a:ext cx="10975661" cy="890588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6000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LN2/</a:t>
            </a:r>
            <a:r>
              <a:rPr lang="es-ES_tradnl" sz="6000" dirty="0" err="1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furnace</a:t>
            </a:r>
            <a:r>
              <a:rPr lang="es-ES_tradnl" sz="6000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 </a:t>
            </a:r>
            <a:r>
              <a:rPr lang="es-ES_tradnl" sz="6000" dirty="0" err="1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system</a:t>
            </a:r>
            <a:endParaRPr lang="es-ES_tradnl" sz="6000" dirty="0">
              <a:solidFill>
                <a:srgbClr val="FFFFFF"/>
              </a:solidFill>
              <a:latin typeface="Trebuchet MS" pitchFamily="34" charset="0"/>
              <a:cs typeface="Arial" charset="0"/>
            </a:endParaRPr>
          </a:p>
        </p:txBody>
      </p:sp>
      <p:sp>
        <p:nvSpPr>
          <p:cNvPr id="15" name="15 Rectángulo redondeado"/>
          <p:cNvSpPr/>
          <p:nvPr/>
        </p:nvSpPr>
        <p:spPr>
          <a:xfrm>
            <a:off x="29938486" y="6245999"/>
            <a:ext cx="11209513" cy="890588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6000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In line NAVITAR camera (I. </a:t>
            </a:r>
            <a:r>
              <a:rPr lang="es-ES_tradnl" sz="6000" dirty="0" err="1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Sics</a:t>
            </a:r>
            <a:r>
              <a:rPr lang="es-ES_tradnl" sz="6000" dirty="0">
                <a:solidFill>
                  <a:srgbClr val="FFFFFF"/>
                </a:solidFill>
                <a:latin typeface="Trebuchet MS" pitchFamily="34" charset="0"/>
                <a:cs typeface="Arial" charset="0"/>
              </a:rPr>
              <a:t>)</a:t>
            </a:r>
          </a:p>
        </p:txBody>
      </p:sp>
      <p:grpSp>
        <p:nvGrpSpPr>
          <p:cNvPr id="16" name="Group 52"/>
          <p:cNvGrpSpPr>
            <a:grpSpLocks/>
          </p:cNvGrpSpPr>
          <p:nvPr/>
        </p:nvGrpSpPr>
        <p:grpSpPr bwMode="auto">
          <a:xfrm>
            <a:off x="30515692" y="7409298"/>
            <a:ext cx="8837399" cy="7627501"/>
            <a:chOff x="258729" y="1602851"/>
            <a:chExt cx="4430066" cy="4843061"/>
          </a:xfrm>
        </p:grpSpPr>
        <p:pic>
          <p:nvPicPr>
            <p:cNvPr id="18" name="Picture 5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60" r="12540"/>
            <a:stretch>
              <a:fillRect/>
            </a:stretch>
          </p:blipFill>
          <p:spPr bwMode="auto">
            <a:xfrm>
              <a:off x="258729" y="1602851"/>
              <a:ext cx="4430066" cy="4389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9" name="Straight Connector 18"/>
            <p:cNvCxnSpPr/>
            <p:nvPr/>
          </p:nvCxnSpPr>
          <p:spPr>
            <a:xfrm>
              <a:off x="3042110" y="5076157"/>
              <a:ext cx="0" cy="535323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4556857" y="5910590"/>
              <a:ext cx="0" cy="535322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3042110" y="5527618"/>
              <a:ext cx="1514748" cy="884749"/>
            </a:xfrm>
            <a:prstGeom prst="line">
              <a:avLst/>
            </a:prstGeom>
            <a:ln w="3175">
              <a:solidFill>
                <a:schemeClr val="tx1"/>
              </a:solidFill>
              <a:headEnd type="stealth" w="sm" len="lg"/>
              <a:tailEnd type="stealth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57"/>
            <p:cNvSpPr txBox="1">
              <a:spLocks noChangeArrowheads="1"/>
            </p:cNvSpPr>
            <p:nvPr/>
          </p:nvSpPr>
          <p:spPr bwMode="auto">
            <a:xfrm rot="1836884">
              <a:off x="3122532" y="5906645"/>
              <a:ext cx="1237839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5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5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5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5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5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1600" b="1"/>
                <a:t>WD = 55mm</a:t>
              </a:r>
              <a:endParaRPr lang="es-ES_tradnl" altLang="en-US" sz="1600" b="1"/>
            </a:p>
          </p:txBody>
        </p:sp>
        <p:sp>
          <p:nvSpPr>
            <p:cNvPr id="23" name="Rectangle 58"/>
            <p:cNvSpPr>
              <a:spLocks noChangeArrowheads="1"/>
            </p:cNvSpPr>
            <p:nvPr/>
          </p:nvSpPr>
          <p:spPr bwMode="auto">
            <a:xfrm>
              <a:off x="433834" y="5214612"/>
              <a:ext cx="124023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5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5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5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5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5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1600" b="1"/>
                <a:t>Coaxial illumination</a:t>
              </a:r>
            </a:p>
          </p:txBody>
        </p:sp>
        <p:sp>
          <p:nvSpPr>
            <p:cNvPr id="24" name="Rectangle 59"/>
            <p:cNvSpPr>
              <a:spLocks noChangeArrowheads="1"/>
            </p:cNvSpPr>
            <p:nvPr/>
          </p:nvSpPr>
          <p:spPr bwMode="auto">
            <a:xfrm>
              <a:off x="1723679" y="2511464"/>
              <a:ext cx="124023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5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5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5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5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5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1600" b="1"/>
                <a:t>NAVITAR 6000 lens</a:t>
              </a:r>
            </a:p>
          </p:txBody>
        </p:sp>
        <p:sp>
          <p:nvSpPr>
            <p:cNvPr id="25" name="Rectangle 60"/>
            <p:cNvSpPr>
              <a:spLocks noChangeArrowheads="1"/>
            </p:cNvSpPr>
            <p:nvPr/>
          </p:nvSpPr>
          <p:spPr bwMode="auto">
            <a:xfrm rot="1754889">
              <a:off x="456592" y="3408562"/>
              <a:ext cx="68361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5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5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5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5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5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1600" b="1"/>
                <a:t>X-ray</a:t>
              </a:r>
            </a:p>
          </p:txBody>
        </p:sp>
      </p:grpSp>
      <p:sp>
        <p:nvSpPr>
          <p:cNvPr id="26" name="TextBox 84"/>
          <p:cNvSpPr txBox="1">
            <a:spLocks noChangeArrowheads="1"/>
          </p:cNvSpPr>
          <p:nvPr/>
        </p:nvSpPr>
        <p:spPr bwMode="auto">
          <a:xfrm>
            <a:off x="35484207" y="7643202"/>
            <a:ext cx="681528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 eaLnBrk="1" hangingPunct="1">
              <a:spcBef>
                <a:spcPts val="400"/>
              </a:spcBef>
              <a:spcAft>
                <a:spcPts val="400"/>
              </a:spcAft>
            </a:pPr>
            <a:r>
              <a:rPr lang="es-ES_tradnl" altLang="en-US" sz="6000" dirty="0">
                <a:solidFill>
                  <a:srgbClr val="C00000"/>
                </a:solidFill>
                <a:latin typeface="Trebuchet MS" pitchFamily="34" charset="0"/>
              </a:rPr>
              <a:t>High </a:t>
            </a:r>
            <a:r>
              <a:rPr lang="es-ES_tradnl" altLang="en-US" sz="6000" dirty="0" err="1">
                <a:solidFill>
                  <a:srgbClr val="C00000"/>
                </a:solidFill>
                <a:latin typeface="Trebuchet MS" pitchFamily="34" charset="0"/>
              </a:rPr>
              <a:t>spatial</a:t>
            </a:r>
            <a:r>
              <a:rPr lang="es-ES_tradnl" altLang="en-US" sz="6000" dirty="0">
                <a:solidFill>
                  <a:srgbClr val="C00000"/>
                </a:solidFill>
                <a:latin typeface="Trebuchet MS" pitchFamily="34" charset="0"/>
              </a:rPr>
              <a:t> </a:t>
            </a:r>
            <a:r>
              <a:rPr lang="es-ES_tradnl" altLang="en-US" sz="6000" dirty="0" err="1" smtClean="0">
                <a:solidFill>
                  <a:srgbClr val="C00000"/>
                </a:solidFill>
                <a:latin typeface="Trebuchet MS" pitchFamily="34" charset="0"/>
              </a:rPr>
              <a:t>resolution</a:t>
            </a:r>
            <a:endParaRPr lang="en-US" altLang="en-US" sz="6000" dirty="0">
              <a:solidFill>
                <a:srgbClr val="C00000"/>
              </a:solidFill>
              <a:latin typeface="Trebuchet MS" pitchFamily="34" charset="0"/>
            </a:endParaRPr>
          </a:p>
        </p:txBody>
      </p:sp>
      <p:pic>
        <p:nvPicPr>
          <p:cNvPr id="27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6259" y="7496627"/>
            <a:ext cx="10438796" cy="7118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1 CuadroTexto"/>
          <p:cNvSpPr txBox="1">
            <a:spLocks noChangeArrowheads="1"/>
          </p:cNvSpPr>
          <p:nvPr/>
        </p:nvSpPr>
        <p:spPr bwMode="auto">
          <a:xfrm>
            <a:off x="20876795" y="12540833"/>
            <a:ext cx="565090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en-US" sz="6000" dirty="0">
                <a:solidFill>
                  <a:srgbClr val="C00000"/>
                </a:solidFill>
              </a:rPr>
              <a:t>T</a:t>
            </a:r>
            <a:r>
              <a:rPr lang="es-ES" altLang="en-US" sz="6000" baseline="-25000" dirty="0">
                <a:solidFill>
                  <a:srgbClr val="C00000"/>
                </a:solidFill>
              </a:rPr>
              <a:t> </a:t>
            </a:r>
            <a:r>
              <a:rPr lang="es-ES" altLang="en-US" sz="6000" dirty="0" smtClean="0">
                <a:solidFill>
                  <a:srgbClr val="C00000"/>
                </a:solidFill>
              </a:rPr>
              <a:t>= 80 – 1000 K</a:t>
            </a:r>
            <a:endParaRPr lang="es-ES" altLang="en-US" sz="6000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349165" y="16594666"/>
            <a:ext cx="18167176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solidFill>
                  <a:srgbClr val="3333FF"/>
                </a:solidFill>
              </a:rPr>
              <a:t>New prototype of in-situ cell for catalysis:</a:t>
            </a:r>
          </a:p>
          <a:p>
            <a:endParaRPr lang="en-US" sz="8000" dirty="0" smtClean="0"/>
          </a:p>
          <a:p>
            <a:pPr marL="1143000" indent="-1143000">
              <a:buFontTx/>
              <a:buChar char="-"/>
            </a:pPr>
            <a:r>
              <a:rPr lang="en-US" sz="8000" dirty="0" smtClean="0"/>
              <a:t>Transmission and fluorescence geometry</a:t>
            </a:r>
          </a:p>
          <a:p>
            <a:pPr marL="1143000" indent="-1143000">
              <a:buFontTx/>
              <a:buChar char="-"/>
            </a:pPr>
            <a:r>
              <a:rPr lang="en-US" sz="8000" dirty="0" smtClean="0"/>
              <a:t>T = 80 - 1000 K</a:t>
            </a:r>
          </a:p>
          <a:p>
            <a:pPr marL="1143000" indent="-1143000">
              <a:buFontTx/>
              <a:buChar char="-"/>
            </a:pPr>
            <a:r>
              <a:rPr lang="en-US" sz="8000" dirty="0" smtClean="0"/>
              <a:t>In vacuum (low energy accessible)</a:t>
            </a:r>
          </a:p>
          <a:p>
            <a:pPr marL="1143000" indent="-1143000">
              <a:buFontTx/>
              <a:buChar char="-"/>
            </a:pPr>
            <a:r>
              <a:rPr lang="en-US" sz="8000" dirty="0" smtClean="0"/>
              <a:t>Expected pressure range below 20 bar</a:t>
            </a:r>
          </a:p>
          <a:p>
            <a:pPr marL="1143000" indent="-1143000">
              <a:buFontTx/>
              <a:buChar char="-"/>
            </a:pPr>
            <a:endParaRPr lang="en-US" sz="8000" dirty="0"/>
          </a:p>
          <a:p>
            <a:r>
              <a:rPr lang="en-US" sz="8000" i="1" dirty="0" err="1" smtClean="0"/>
              <a:t>Iulian</a:t>
            </a:r>
            <a:r>
              <a:rPr lang="en-US" sz="8000" i="1" dirty="0" smtClean="0"/>
              <a:t> </a:t>
            </a:r>
            <a:r>
              <a:rPr lang="en-US" sz="8000" i="1" dirty="0" err="1" smtClean="0"/>
              <a:t>Preda</a:t>
            </a:r>
            <a:r>
              <a:rPr lang="en-US" sz="8000" i="1" dirty="0"/>
              <a:t> </a:t>
            </a:r>
            <a:r>
              <a:rPr lang="en-US" sz="8000" i="1" dirty="0" smtClean="0"/>
              <a:t>et. al, working in progress</a:t>
            </a:r>
          </a:p>
        </p:txBody>
      </p:sp>
      <p:pic>
        <p:nvPicPr>
          <p:cNvPr id="30" name="Picture 5" descr="celda_montada_20090720f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3"/>
          <a:stretch/>
        </p:blipFill>
        <p:spPr bwMode="auto">
          <a:xfrm>
            <a:off x="1343051" y="7750234"/>
            <a:ext cx="6732183" cy="6537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 CuadroTexto"/>
          <p:cNvSpPr txBox="1">
            <a:spLocks noChangeArrowheads="1"/>
          </p:cNvSpPr>
          <p:nvPr/>
        </p:nvSpPr>
        <p:spPr bwMode="auto">
          <a:xfrm>
            <a:off x="1511206" y="14608272"/>
            <a:ext cx="12420527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en-US" sz="6000" dirty="0">
                <a:solidFill>
                  <a:srgbClr val="C00000"/>
                </a:solidFill>
              </a:rPr>
              <a:t>T</a:t>
            </a:r>
            <a:r>
              <a:rPr lang="es-ES" altLang="en-US" sz="6000" baseline="-25000" dirty="0">
                <a:solidFill>
                  <a:srgbClr val="C00000"/>
                </a:solidFill>
              </a:rPr>
              <a:t> </a:t>
            </a:r>
            <a:r>
              <a:rPr lang="es-ES" altLang="en-US" sz="6000" dirty="0" smtClean="0">
                <a:solidFill>
                  <a:srgbClr val="C00000"/>
                </a:solidFill>
              </a:rPr>
              <a:t>= 300 – 1000 K</a:t>
            </a:r>
            <a:endParaRPr lang="es-ES" altLang="en-US" sz="6000" dirty="0">
              <a:solidFill>
                <a:srgbClr val="C00000"/>
              </a:solidFill>
            </a:endParaRPr>
          </a:p>
          <a:p>
            <a:pPr eaLnBrk="1" hangingPunct="1"/>
            <a:r>
              <a:rPr lang="es-ES" altLang="en-US" sz="6000" dirty="0" err="1" smtClean="0">
                <a:solidFill>
                  <a:srgbClr val="C00000"/>
                </a:solidFill>
              </a:rPr>
              <a:t>P</a:t>
            </a:r>
            <a:r>
              <a:rPr lang="es-ES" altLang="en-US" sz="6000" baseline="-25000" dirty="0" err="1" smtClean="0">
                <a:solidFill>
                  <a:srgbClr val="C00000"/>
                </a:solidFill>
              </a:rPr>
              <a:t>max</a:t>
            </a:r>
            <a:r>
              <a:rPr lang="es-ES" altLang="en-US" sz="6000" baseline="-25000" dirty="0" smtClean="0">
                <a:solidFill>
                  <a:srgbClr val="C00000"/>
                </a:solidFill>
              </a:rPr>
              <a:t> </a:t>
            </a:r>
            <a:r>
              <a:rPr lang="es-ES" altLang="en-US" sz="6000" dirty="0" smtClean="0">
                <a:solidFill>
                  <a:srgbClr val="C00000"/>
                </a:solidFill>
              </a:rPr>
              <a:t>= 8 bar</a:t>
            </a:r>
          </a:p>
          <a:p>
            <a:pPr eaLnBrk="1" hangingPunct="1"/>
            <a:r>
              <a:rPr lang="es-ES" altLang="en-US" sz="6000" dirty="0" err="1" smtClean="0">
                <a:solidFill>
                  <a:srgbClr val="C00000"/>
                </a:solidFill>
              </a:rPr>
              <a:t>Fluo</a:t>
            </a:r>
            <a:r>
              <a:rPr lang="es-ES" altLang="en-US" sz="6000" dirty="0" smtClean="0">
                <a:solidFill>
                  <a:srgbClr val="C00000"/>
                </a:solidFill>
              </a:rPr>
              <a:t>. &amp; </a:t>
            </a:r>
            <a:r>
              <a:rPr lang="es-ES" altLang="en-US" sz="6000" dirty="0" err="1" smtClean="0">
                <a:solidFill>
                  <a:srgbClr val="C00000"/>
                </a:solidFill>
              </a:rPr>
              <a:t>transm</a:t>
            </a:r>
            <a:r>
              <a:rPr lang="es-ES" altLang="en-US" sz="6000" dirty="0" smtClean="0">
                <a:solidFill>
                  <a:srgbClr val="C00000"/>
                </a:solidFill>
              </a:rPr>
              <a:t>. </a:t>
            </a:r>
            <a:endParaRPr lang="es-ES" altLang="en-US" sz="6000" dirty="0">
              <a:solidFill>
                <a:srgbClr val="C00000"/>
              </a:solidFill>
            </a:endParaRPr>
          </a:p>
        </p:txBody>
      </p:sp>
      <p:sp>
        <p:nvSpPr>
          <p:cNvPr id="36" name="1 CuadroTexto"/>
          <p:cNvSpPr txBox="1">
            <a:spLocks noChangeArrowheads="1"/>
          </p:cNvSpPr>
          <p:nvPr/>
        </p:nvSpPr>
        <p:spPr bwMode="auto">
          <a:xfrm>
            <a:off x="7890805" y="14615250"/>
            <a:ext cx="6521044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en-US" sz="6000" dirty="0">
                <a:solidFill>
                  <a:srgbClr val="C00000"/>
                </a:solidFill>
              </a:rPr>
              <a:t>T</a:t>
            </a:r>
            <a:r>
              <a:rPr lang="es-ES" altLang="en-US" sz="6000" baseline="-25000" dirty="0">
                <a:solidFill>
                  <a:srgbClr val="C00000"/>
                </a:solidFill>
              </a:rPr>
              <a:t> </a:t>
            </a:r>
            <a:r>
              <a:rPr lang="es-ES" altLang="en-US" sz="6000" dirty="0" smtClean="0">
                <a:solidFill>
                  <a:srgbClr val="C00000"/>
                </a:solidFill>
              </a:rPr>
              <a:t>= 80 – 1000 K</a:t>
            </a:r>
            <a:endParaRPr lang="es-ES" altLang="en-US" sz="6000" dirty="0">
              <a:solidFill>
                <a:srgbClr val="C00000"/>
              </a:solidFill>
            </a:endParaRPr>
          </a:p>
          <a:p>
            <a:pPr eaLnBrk="1" hangingPunct="1"/>
            <a:r>
              <a:rPr lang="es-ES" altLang="en-US" sz="6000" dirty="0" err="1" smtClean="0">
                <a:solidFill>
                  <a:srgbClr val="C00000"/>
                </a:solidFill>
              </a:rPr>
              <a:t>P</a:t>
            </a:r>
            <a:r>
              <a:rPr lang="es-ES" altLang="en-US" sz="6000" baseline="-25000" dirty="0" err="1" smtClean="0">
                <a:solidFill>
                  <a:srgbClr val="C00000"/>
                </a:solidFill>
              </a:rPr>
              <a:t>max</a:t>
            </a:r>
            <a:r>
              <a:rPr lang="es-ES" altLang="en-US" sz="6000" baseline="-25000" dirty="0" smtClean="0">
                <a:solidFill>
                  <a:srgbClr val="C00000"/>
                </a:solidFill>
              </a:rPr>
              <a:t> </a:t>
            </a:r>
            <a:r>
              <a:rPr lang="es-ES" altLang="en-US" sz="6000" dirty="0" smtClean="0">
                <a:solidFill>
                  <a:srgbClr val="C00000"/>
                </a:solidFill>
              </a:rPr>
              <a:t>= 4 bar</a:t>
            </a:r>
          </a:p>
          <a:p>
            <a:pPr eaLnBrk="1" hangingPunct="1"/>
            <a:r>
              <a:rPr lang="es-ES" altLang="en-US" sz="6000" dirty="0" err="1" smtClean="0">
                <a:solidFill>
                  <a:srgbClr val="C00000"/>
                </a:solidFill>
              </a:rPr>
              <a:t>Transmission</a:t>
            </a:r>
            <a:endParaRPr lang="es-ES" altLang="en-US" sz="6000" dirty="0">
              <a:solidFill>
                <a:srgbClr val="C00000"/>
              </a:solidFill>
            </a:endParaRPr>
          </a:p>
        </p:txBody>
      </p:sp>
      <p:sp>
        <p:nvSpPr>
          <p:cNvPr id="4" name="Curved Up Arrow 3"/>
          <p:cNvSpPr/>
          <p:nvPr/>
        </p:nvSpPr>
        <p:spPr>
          <a:xfrm rot="4097567">
            <a:off x="3701358" y="20367856"/>
            <a:ext cx="7874524" cy="382379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1" name="Picture 2" descr="CLÆSS log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42" y="24828351"/>
            <a:ext cx="6105889" cy="310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59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 autoUpdateAnimBg="0"/>
      <p:bldP spid="14" grpId="0" animBg="1" autoUpdateAnimBg="0"/>
      <p:bldP spid="15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5076267" y="-169335"/>
            <a:ext cx="317581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 smtClean="0">
                <a:solidFill>
                  <a:schemeClr val="bg1"/>
                </a:solidFill>
              </a:rPr>
              <a:t>BL22-CLÆSS</a:t>
            </a:r>
            <a:r>
              <a:rPr lang="en-US" sz="1380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1" name="3 CuadroTexto"/>
          <p:cNvSpPr txBox="1"/>
          <p:nvPr/>
        </p:nvSpPr>
        <p:spPr>
          <a:xfrm>
            <a:off x="6754208" y="3112893"/>
            <a:ext cx="29773189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 smtClean="0"/>
              <a:t>C</a:t>
            </a:r>
            <a:r>
              <a:rPr lang="en-US" sz="11500" dirty="0" smtClean="0"/>
              <a:t>ore</a:t>
            </a:r>
            <a:r>
              <a:rPr lang="en-US" sz="8800" dirty="0" smtClean="0"/>
              <a:t> </a:t>
            </a:r>
            <a:r>
              <a:rPr lang="en-US" sz="11500" b="1" dirty="0" smtClean="0"/>
              <a:t>L</a:t>
            </a:r>
            <a:r>
              <a:rPr lang="en-US" sz="11500" dirty="0" smtClean="0"/>
              <a:t>evel </a:t>
            </a:r>
            <a:r>
              <a:rPr lang="en-US" sz="11500" b="1" dirty="0" smtClean="0"/>
              <a:t>A</a:t>
            </a:r>
            <a:r>
              <a:rPr lang="en-US" sz="11500" dirty="0" smtClean="0"/>
              <a:t>bsorption &amp; </a:t>
            </a:r>
            <a:r>
              <a:rPr lang="en-US" sz="11500" b="1" dirty="0" smtClean="0"/>
              <a:t>E</a:t>
            </a:r>
            <a:r>
              <a:rPr lang="en-US" sz="11500" dirty="0" smtClean="0"/>
              <a:t>mission </a:t>
            </a:r>
            <a:r>
              <a:rPr lang="en-US" sz="11500" b="1" dirty="0" smtClean="0"/>
              <a:t>S</a:t>
            </a:r>
            <a:r>
              <a:rPr lang="en-US" sz="11500" dirty="0" smtClean="0"/>
              <a:t>pectroscopie</a:t>
            </a:r>
            <a:r>
              <a:rPr lang="en-US" sz="11500" b="1" dirty="0" smtClean="0"/>
              <a:t>s</a:t>
            </a:r>
          </a:p>
          <a:p>
            <a:endParaRPr lang="en-US" sz="4000" b="1" dirty="0" smtClean="0"/>
          </a:p>
          <a:p>
            <a:endParaRPr lang="en-US" sz="2000" b="1" dirty="0" smtClean="0"/>
          </a:p>
          <a:p>
            <a:pPr algn="ctr"/>
            <a:r>
              <a:rPr lang="en-US" sz="11500" b="1" dirty="0" smtClean="0">
                <a:solidFill>
                  <a:srgbClr val="C00000"/>
                </a:solidFill>
              </a:rPr>
              <a:t>The completed CLÆSS team</a:t>
            </a:r>
            <a:endParaRPr lang="en-US" sz="11500" b="1" dirty="0">
              <a:solidFill>
                <a:srgbClr val="C00000"/>
              </a:solidFill>
            </a:endParaRPr>
          </a:p>
        </p:txBody>
      </p:sp>
      <p:pic>
        <p:nvPicPr>
          <p:cNvPr id="13" name="Picture 2" descr="CLÆSS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93" y="3188852"/>
            <a:ext cx="6105889" cy="310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15748004" y="13311399"/>
            <a:ext cx="11853333" cy="844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>
          <a:xfrm>
            <a:off x="18301735" y="15682966"/>
            <a:ext cx="3893932" cy="844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3" name="Picture 2" descr="C:\Users\LSIMON~1\AppData\Local\Temp\DSC011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351" y="10340655"/>
            <a:ext cx="27096995" cy="1807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13833477" y="21553071"/>
            <a:ext cx="6809357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Wojciech</a:t>
            </a:r>
            <a:r>
              <a:rPr lang="en-US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Olszewski</a:t>
            </a:r>
            <a:r>
              <a:rPr lang="en-US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</a:t>
            </a:r>
            <a:endParaRPr lang="en-US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618154" y="18911490"/>
            <a:ext cx="446255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Carlo Marini</a:t>
            </a:r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5737122" y="24172970"/>
            <a:ext cx="57912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FFCC"/>
                </a:solidFill>
              </a:rPr>
              <a:t>Marta Avila</a:t>
            </a:r>
            <a:endParaRPr lang="en-US" dirty="0">
              <a:solidFill>
                <a:srgbClr val="FFFFCC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6483691" y="14520725"/>
            <a:ext cx="11545641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2">
                    <a:lumMod val="75000"/>
                  </a:schemeClr>
                </a:solidFill>
              </a:rPr>
              <a:t>Laura </a:t>
            </a:r>
            <a:r>
              <a:rPr lang="en-US" b="1" dirty="0" err="1" smtClean="0">
                <a:solidFill>
                  <a:schemeClr val="bg2">
                    <a:lumMod val="75000"/>
                  </a:schemeClr>
                </a:solidFill>
              </a:rPr>
              <a:t>Simonelli</a:t>
            </a: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93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7678427" y="-185961"/>
            <a:ext cx="7262694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500" b="1" dirty="0" smtClean="0">
                <a:solidFill>
                  <a:schemeClr val="bg1"/>
                </a:solidFill>
              </a:rPr>
              <a:t>BL22 Status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7028" y="3242645"/>
            <a:ext cx="37457580" cy="25222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algn="ctr"/>
            <a:r>
              <a:rPr lang="en-GB" sz="11500" b="1" dirty="0" smtClean="0">
                <a:solidFill>
                  <a:schemeClr val="accent6">
                    <a:lumMod val="75000"/>
                  </a:schemeClr>
                </a:solidFill>
              </a:rPr>
              <a:t>XAS scan mode</a:t>
            </a:r>
          </a:p>
          <a:p>
            <a:pPr lvl="2" algn="ctr"/>
            <a:endParaRPr lang="en-GB" sz="8800" b="1" dirty="0">
              <a:solidFill>
                <a:schemeClr val="accent6">
                  <a:lumMod val="75000"/>
                </a:schemeClr>
              </a:solidFill>
            </a:endParaRPr>
          </a:p>
          <a:p>
            <a:pPr lvl="2" algn="ctr"/>
            <a:r>
              <a:rPr lang="en-GB" sz="11500" b="1" dirty="0" smtClean="0">
                <a:solidFill>
                  <a:srgbClr val="00B050"/>
                </a:solidFill>
              </a:rPr>
              <a:t>Continuous </a:t>
            </a:r>
            <a:r>
              <a:rPr lang="en-GB" sz="11500" b="1" dirty="0" smtClean="0">
                <a:solidFill>
                  <a:srgbClr val="00B050"/>
                </a:solidFill>
              </a:rPr>
              <a:t>scan </a:t>
            </a:r>
            <a:r>
              <a:rPr lang="en-GB" sz="11500" dirty="0" smtClean="0">
                <a:solidFill>
                  <a:srgbClr val="00B050"/>
                </a:solidFill>
              </a:rPr>
              <a:t>in transmission mode </a:t>
            </a:r>
          </a:p>
          <a:p>
            <a:pPr lvl="2" algn="ctr"/>
            <a:r>
              <a:rPr lang="en-GB" sz="11500" dirty="0" smtClean="0"/>
              <a:t>E &lt; 30 </a:t>
            </a:r>
            <a:r>
              <a:rPr lang="en-GB" sz="11500" dirty="0" err="1" smtClean="0"/>
              <a:t>keV</a:t>
            </a:r>
            <a:endParaRPr lang="en-GB" sz="11500" dirty="0" smtClean="0"/>
          </a:p>
          <a:p>
            <a:pPr lvl="2" algn="ctr"/>
            <a:r>
              <a:rPr lang="en-GB" sz="11500" dirty="0" smtClean="0"/>
              <a:t>≈ 5 (10) min per scan XANES (EXAFS)</a:t>
            </a:r>
          </a:p>
          <a:p>
            <a:pPr lvl="2" algn="ctr"/>
            <a:r>
              <a:rPr lang="en-GB" sz="11500" dirty="0" smtClean="0"/>
              <a:t>Up to 4000 points</a:t>
            </a:r>
          </a:p>
          <a:p>
            <a:pPr lvl="2" algn="ctr"/>
            <a:endParaRPr lang="en-GB" sz="11500" dirty="0" smtClean="0"/>
          </a:p>
          <a:p>
            <a:pPr lvl="2" algn="ctr"/>
            <a:r>
              <a:rPr lang="en-GB" sz="11500" b="1" dirty="0" smtClean="0">
                <a:solidFill>
                  <a:srgbClr val="C00000"/>
                </a:solidFill>
              </a:rPr>
              <a:t>Step </a:t>
            </a:r>
            <a:r>
              <a:rPr lang="en-GB" sz="11500" b="1" dirty="0">
                <a:solidFill>
                  <a:srgbClr val="C00000"/>
                </a:solidFill>
              </a:rPr>
              <a:t>scan </a:t>
            </a:r>
            <a:r>
              <a:rPr lang="en-GB" sz="11500" dirty="0">
                <a:solidFill>
                  <a:srgbClr val="C00000"/>
                </a:solidFill>
              </a:rPr>
              <a:t>in transmission </a:t>
            </a:r>
            <a:r>
              <a:rPr lang="en-GB" sz="11500" dirty="0" smtClean="0">
                <a:solidFill>
                  <a:srgbClr val="C00000"/>
                </a:solidFill>
              </a:rPr>
              <a:t>and fluorescence </a:t>
            </a:r>
            <a:r>
              <a:rPr lang="en-GB" sz="11500" dirty="0">
                <a:solidFill>
                  <a:srgbClr val="C00000"/>
                </a:solidFill>
              </a:rPr>
              <a:t>mode </a:t>
            </a:r>
            <a:endParaRPr lang="en-GB" sz="11500" dirty="0" smtClean="0">
              <a:solidFill>
                <a:srgbClr val="C00000"/>
              </a:solidFill>
            </a:endParaRPr>
          </a:p>
          <a:p>
            <a:pPr lvl="2" algn="ctr"/>
            <a:r>
              <a:rPr lang="en-GB" sz="11500" dirty="0" smtClean="0"/>
              <a:t>2.4 &lt; </a:t>
            </a:r>
            <a:r>
              <a:rPr lang="en-GB" sz="11500" dirty="0"/>
              <a:t>E &lt; </a:t>
            </a:r>
            <a:r>
              <a:rPr lang="en-GB" sz="11500" dirty="0" smtClean="0"/>
              <a:t>70 </a:t>
            </a:r>
            <a:r>
              <a:rPr lang="en-GB" sz="11500" dirty="0" err="1" smtClean="0"/>
              <a:t>keV</a:t>
            </a:r>
            <a:endParaRPr lang="en-GB" sz="11500" dirty="0" smtClean="0"/>
          </a:p>
          <a:p>
            <a:pPr lvl="2" algn="ctr"/>
            <a:r>
              <a:rPr lang="en-GB" sz="11500" dirty="0"/>
              <a:t>≈ </a:t>
            </a:r>
            <a:r>
              <a:rPr lang="en-GB" sz="11500" dirty="0" smtClean="0"/>
              <a:t>10 (60) min per scan XANES (EXAFS) </a:t>
            </a:r>
          </a:p>
          <a:p>
            <a:pPr lvl="2" algn="ctr"/>
            <a:endParaRPr lang="en-GB" sz="11500" dirty="0"/>
          </a:p>
          <a:p>
            <a:pPr lvl="2" algn="ctr"/>
            <a:r>
              <a:rPr lang="en-GB" sz="11500" b="1" dirty="0" smtClean="0">
                <a:solidFill>
                  <a:schemeClr val="accent1"/>
                </a:solidFill>
              </a:rPr>
              <a:t>Continuous </a:t>
            </a:r>
            <a:r>
              <a:rPr lang="en-GB" sz="11500" b="1" dirty="0">
                <a:solidFill>
                  <a:schemeClr val="accent1"/>
                </a:solidFill>
              </a:rPr>
              <a:t>scan </a:t>
            </a:r>
            <a:r>
              <a:rPr lang="en-GB" sz="11500" dirty="0">
                <a:solidFill>
                  <a:schemeClr val="accent1"/>
                </a:solidFill>
              </a:rPr>
              <a:t>in </a:t>
            </a:r>
            <a:r>
              <a:rPr lang="en-GB" sz="11500" dirty="0" smtClean="0">
                <a:solidFill>
                  <a:schemeClr val="accent1"/>
                </a:solidFill>
              </a:rPr>
              <a:t>fluorescence mode</a:t>
            </a:r>
          </a:p>
          <a:p>
            <a:pPr lvl="2" algn="ctr"/>
            <a:r>
              <a:rPr lang="en-GB" sz="11500" dirty="0"/>
              <a:t>E &lt; 30 </a:t>
            </a:r>
            <a:r>
              <a:rPr lang="en-GB" sz="11500" dirty="0" err="1" smtClean="0"/>
              <a:t>keV</a:t>
            </a:r>
            <a:endParaRPr lang="en-GB" sz="11500" dirty="0" smtClean="0"/>
          </a:p>
          <a:p>
            <a:pPr lvl="2" algn="ctr"/>
            <a:r>
              <a:rPr lang="en-GB" sz="11500" i="1" dirty="0" smtClean="0">
                <a:solidFill>
                  <a:srgbClr val="00B0F0"/>
                </a:solidFill>
              </a:rPr>
              <a:t>In commissioning since June 2014</a:t>
            </a:r>
          </a:p>
        </p:txBody>
      </p:sp>
      <p:sp>
        <p:nvSpPr>
          <p:cNvPr id="2" name="Rectangle 1"/>
          <p:cNvSpPr/>
          <p:nvPr/>
        </p:nvSpPr>
        <p:spPr>
          <a:xfrm>
            <a:off x="9144000" y="5926664"/>
            <a:ext cx="23977600" cy="8263467"/>
          </a:xfrm>
          <a:prstGeom prst="rect">
            <a:avLst/>
          </a:prstGeom>
          <a:noFill/>
          <a:ln w="1270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38799" y="14816685"/>
            <a:ext cx="30937201" cy="6519313"/>
          </a:xfrm>
          <a:prstGeom prst="rect">
            <a:avLst/>
          </a:prstGeom>
          <a:noFill/>
          <a:ln w="1270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144000" y="22165731"/>
            <a:ext cx="23571200" cy="5708191"/>
          </a:xfrm>
          <a:prstGeom prst="rect">
            <a:avLst/>
          </a:prstGeom>
          <a:noFill/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LÆSS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93" y="3324320"/>
            <a:ext cx="6105889" cy="310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59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7678427" y="-185961"/>
            <a:ext cx="7262694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500" b="1" dirty="0" smtClean="0">
                <a:solidFill>
                  <a:schemeClr val="bg1"/>
                </a:solidFill>
              </a:rPr>
              <a:t>BL22 Status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10102" y="2908219"/>
            <a:ext cx="19710400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algn="ctr"/>
            <a:r>
              <a:rPr lang="en-GB" sz="11500" b="1" dirty="0" smtClean="0">
                <a:solidFill>
                  <a:srgbClr val="903089"/>
                </a:solidFill>
              </a:rPr>
              <a:t>CLEAR</a:t>
            </a:r>
            <a:endParaRPr lang="en-GB" sz="11500" b="1" dirty="0">
              <a:solidFill>
                <a:schemeClr val="accent3">
                  <a:lumMod val="50000"/>
                </a:schemeClr>
              </a:solidFill>
            </a:endParaRPr>
          </a:p>
          <a:p>
            <a:pPr lvl="2" algn="ctr"/>
            <a:endParaRPr lang="en-GB" sz="11500" dirty="0"/>
          </a:p>
          <a:p>
            <a:pPr lvl="2" algn="ctr"/>
            <a:endParaRPr lang="en-GB" sz="115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816" y="18090513"/>
            <a:ext cx="14351116" cy="766363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First fixed radius analyzer prototype in commissioning </a:t>
            </a:r>
            <a:r>
              <a:rPr lang="en-US" dirty="0" smtClean="0">
                <a:solidFill>
                  <a:prstClr val="black"/>
                </a:solidFill>
              </a:rPr>
              <a:t>–first users </a:t>
            </a:r>
            <a:r>
              <a:rPr lang="en-US" dirty="0">
                <a:solidFill>
                  <a:prstClr val="black"/>
                </a:solidFill>
              </a:rPr>
              <a:t>on </a:t>
            </a:r>
            <a:r>
              <a:rPr lang="en-US" b="1" dirty="0" smtClean="0">
                <a:solidFill>
                  <a:prstClr val="black"/>
                </a:solidFill>
              </a:rPr>
              <a:t>Dec. 2014</a:t>
            </a:r>
          </a:p>
          <a:p>
            <a:pPr algn="ctr"/>
            <a:r>
              <a:rPr lang="en-US" b="1" dirty="0" smtClean="0">
                <a:solidFill>
                  <a:prstClr val="black"/>
                </a:solidFill>
              </a:rPr>
              <a:t> 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Final analyzer bender project ready for </a:t>
            </a:r>
            <a:r>
              <a:rPr lang="en-US" b="1" dirty="0" smtClean="0">
                <a:solidFill>
                  <a:prstClr val="black"/>
                </a:solidFill>
              </a:rPr>
              <a:t>Feb. 2015</a:t>
            </a:r>
            <a:endParaRPr lang="es-ES_tradnl" b="1" dirty="0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429" y="5169220"/>
            <a:ext cx="16272504" cy="1220438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741033" y="5420595"/>
            <a:ext cx="15124573" cy="2616101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CLEAR installation on CLÆSS</a:t>
            </a:r>
            <a:endParaRPr lang="en-US" b="1" dirty="0"/>
          </a:p>
          <a:p>
            <a:pPr algn="ctr"/>
            <a:r>
              <a:rPr lang="en-US" b="1" dirty="0" smtClean="0"/>
              <a:t>April 2014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750045" y="3157477"/>
            <a:ext cx="24707915" cy="27392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333FF"/>
                </a:solidFill>
              </a:rPr>
              <a:t>x-ray emission spectrometer (2-22 </a:t>
            </a:r>
            <a:r>
              <a:rPr lang="en-US" dirty="0" err="1" smtClean="0">
                <a:solidFill>
                  <a:srgbClr val="3333FF"/>
                </a:solidFill>
              </a:rPr>
              <a:t>keV</a:t>
            </a:r>
            <a:r>
              <a:rPr lang="en-US" dirty="0" smtClean="0">
                <a:solidFill>
                  <a:srgbClr val="3333FF"/>
                </a:solidFill>
              </a:rPr>
              <a:t>)</a:t>
            </a:r>
          </a:p>
          <a:p>
            <a:pPr algn="ctr"/>
            <a:endParaRPr lang="en-US" sz="800" dirty="0" smtClean="0"/>
          </a:p>
          <a:p>
            <a:pPr algn="ctr"/>
            <a:r>
              <a:rPr lang="en-US" dirty="0" smtClean="0"/>
              <a:t>In commissioning from May 2014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0588354" y="6756079"/>
            <a:ext cx="17346865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500" dirty="0" smtClean="0">
                <a:solidFill>
                  <a:srgbClr val="FF0000"/>
                </a:solidFill>
              </a:rPr>
              <a:t>Si(555) reflection on </a:t>
            </a:r>
            <a:r>
              <a:rPr lang="en-US" sz="11500" dirty="0" err="1" smtClean="0">
                <a:solidFill>
                  <a:srgbClr val="FF0000"/>
                </a:solidFill>
              </a:rPr>
              <a:t>Mythen</a:t>
            </a:r>
            <a:endParaRPr lang="en-US" sz="11500" dirty="0" smtClean="0">
              <a:solidFill>
                <a:srgbClr val="FF0000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2249" y="8760711"/>
            <a:ext cx="10779241" cy="1164053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8945571" y="20771754"/>
            <a:ext cx="1068773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>
                <a:solidFill>
                  <a:srgbClr val="0070C0"/>
                </a:solidFill>
              </a:rPr>
              <a:t>Verbeni’s</a:t>
            </a:r>
            <a:r>
              <a:rPr lang="en-US" sz="8000" dirty="0" smtClean="0">
                <a:solidFill>
                  <a:srgbClr val="0070C0"/>
                </a:solidFill>
              </a:rPr>
              <a:t> Si(555) diced</a:t>
            </a:r>
            <a:r>
              <a:rPr lang="en-US" sz="8000" b="1" dirty="0" smtClean="0">
                <a:solidFill>
                  <a:srgbClr val="0070C0"/>
                </a:solidFill>
              </a:rPr>
              <a:t> 3</a:t>
            </a:r>
            <a:r>
              <a:rPr lang="en-US" sz="8000" b="1" dirty="0">
                <a:solidFill>
                  <a:srgbClr val="0070C0"/>
                </a:solidFill>
              </a:rPr>
              <a:t>·</a:t>
            </a:r>
            <a:r>
              <a:rPr lang="en-US" sz="8000" b="1" dirty="0" smtClean="0">
                <a:solidFill>
                  <a:srgbClr val="0070C0"/>
                </a:solidFill>
              </a:rPr>
              <a:t>10</a:t>
            </a:r>
            <a:r>
              <a:rPr lang="en-US" sz="8000" b="1" baseline="30000" dirty="0" smtClean="0">
                <a:solidFill>
                  <a:srgbClr val="0070C0"/>
                </a:solidFill>
              </a:rPr>
              <a:t>3</a:t>
            </a:r>
            <a:r>
              <a:rPr lang="en-US" sz="8000" b="1" dirty="0" smtClean="0">
                <a:solidFill>
                  <a:srgbClr val="0070C0"/>
                </a:solidFill>
              </a:rPr>
              <a:t> cps</a:t>
            </a:r>
            <a:endParaRPr lang="en-US" sz="8000" b="1" dirty="0">
              <a:solidFill>
                <a:srgbClr val="0070C0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0784" y="8757622"/>
            <a:ext cx="10761134" cy="1164811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30310934" y="20872390"/>
            <a:ext cx="1154014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solidFill>
                  <a:srgbClr val="0070C0"/>
                </a:solidFill>
              </a:rPr>
              <a:t>5 Si(555) diced stripes</a:t>
            </a:r>
          </a:p>
          <a:p>
            <a:pPr algn="ctr"/>
            <a:r>
              <a:rPr lang="en-US" sz="8000" b="1" dirty="0" smtClean="0">
                <a:solidFill>
                  <a:srgbClr val="0070C0"/>
                </a:solidFill>
              </a:rPr>
              <a:t>660 cps → </a:t>
            </a:r>
            <a:r>
              <a:rPr lang="en-US" sz="8000" b="1" dirty="0">
                <a:solidFill>
                  <a:srgbClr val="0070C0"/>
                </a:solidFill>
              </a:rPr>
              <a:t>4·10</a:t>
            </a:r>
            <a:r>
              <a:rPr lang="en-US" sz="8000" b="1" baseline="30000" dirty="0">
                <a:solidFill>
                  <a:srgbClr val="0070C0"/>
                </a:solidFill>
              </a:rPr>
              <a:t>3</a:t>
            </a:r>
            <a:r>
              <a:rPr lang="en-US" sz="8000" b="1" dirty="0">
                <a:solidFill>
                  <a:srgbClr val="0070C0"/>
                </a:solidFill>
              </a:rPr>
              <a:t> </a:t>
            </a:r>
            <a:r>
              <a:rPr lang="en-US" sz="8000" b="1" dirty="0" smtClean="0">
                <a:solidFill>
                  <a:srgbClr val="0070C0"/>
                </a:solidFill>
              </a:rPr>
              <a:t>cps </a:t>
            </a:r>
            <a:r>
              <a:rPr lang="en-US" sz="8000" dirty="0" smtClean="0"/>
              <a:t>for </a:t>
            </a:r>
            <a:r>
              <a:rPr lang="en-US" sz="8000" dirty="0"/>
              <a:t>a full </a:t>
            </a:r>
            <a:r>
              <a:rPr lang="en-US" sz="8000" dirty="0" err="1"/>
              <a:t>Verbeni</a:t>
            </a:r>
            <a:r>
              <a:rPr lang="en-US" sz="8000" dirty="0"/>
              <a:t> diced </a:t>
            </a:r>
            <a:r>
              <a:rPr lang="en-US" sz="8000" dirty="0" err="1"/>
              <a:t>analyser</a:t>
            </a:r>
            <a:endParaRPr lang="en-US" sz="8000" dirty="0"/>
          </a:p>
          <a:p>
            <a:pPr algn="ctr"/>
            <a:r>
              <a:rPr lang="en-US" sz="8000" b="1" dirty="0" smtClean="0">
                <a:solidFill>
                  <a:srgbClr val="0070C0"/>
                </a:solidFill>
              </a:rPr>
              <a:t> </a:t>
            </a:r>
            <a:endParaRPr lang="en-US" sz="8000" b="1" dirty="0">
              <a:solidFill>
                <a:srgbClr val="0070C0"/>
              </a:solidFill>
            </a:endParaRPr>
          </a:p>
        </p:txBody>
      </p:sp>
      <p:sp>
        <p:nvSpPr>
          <p:cNvPr id="25" name="Up Arrow 24"/>
          <p:cNvSpPr/>
          <p:nvPr/>
        </p:nvSpPr>
        <p:spPr>
          <a:xfrm>
            <a:off x="28058533" y="13330658"/>
            <a:ext cx="228600" cy="19264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4619" descr="Crystal_bender_Johansson_t017_050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8579" y="22987629"/>
            <a:ext cx="8392402" cy="599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000980" y="15934576"/>
            <a:ext cx="224131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/>
              <a:t>x </a:t>
            </a:r>
            <a:r>
              <a:rPr lang="en-US" sz="5000" dirty="0" smtClean="0"/>
              <a:t>10 sec</a:t>
            </a:r>
            <a:endParaRPr lang="en-US" sz="5000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25230349" y="15951508"/>
            <a:ext cx="191590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/>
              <a:t>x 1 sec</a:t>
            </a:r>
            <a:endParaRPr lang="en-US" sz="5000" dirty="0" smtClean="0"/>
          </a:p>
        </p:txBody>
      </p:sp>
      <p:pic>
        <p:nvPicPr>
          <p:cNvPr id="27" name="Picture 2" descr="CLÆSS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6393" y="25303787"/>
            <a:ext cx="6105889" cy="310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060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189" y="2995106"/>
            <a:ext cx="35860036" cy="2531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506732" y="-185961"/>
            <a:ext cx="18480893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2" algn="ctr"/>
            <a:r>
              <a:rPr lang="en-GB" sz="11500" b="1" dirty="0" smtClean="0">
                <a:solidFill>
                  <a:schemeClr val="bg1"/>
                </a:solidFill>
              </a:rPr>
              <a:t>Future and perspective</a:t>
            </a:r>
            <a:endParaRPr lang="en-GB" sz="11500" b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320034" y="3202294"/>
            <a:ext cx="17238126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ctr"/>
            <a:r>
              <a:rPr lang="en-GB" sz="11500" b="1" dirty="0" smtClean="0">
                <a:solidFill>
                  <a:schemeClr val="accent6">
                    <a:lumMod val="75000"/>
                  </a:schemeClr>
                </a:solidFill>
              </a:rPr>
              <a:t>Liquid He cryostat</a:t>
            </a:r>
          </a:p>
          <a:p>
            <a:pPr lvl="2" algn="ctr"/>
            <a:r>
              <a:rPr lang="en-GB" sz="11500" b="1" dirty="0" smtClean="0">
                <a:solidFill>
                  <a:schemeClr val="accent6">
                    <a:lumMod val="75000"/>
                  </a:schemeClr>
                </a:solidFill>
              </a:rPr>
              <a:t>4 K &lt; T &lt; 300 K</a:t>
            </a:r>
            <a:endParaRPr lang="en-GB" sz="115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305357" y="23052709"/>
            <a:ext cx="21198752" cy="41549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s-ES" sz="8800" i="1" dirty="0" err="1" smtClean="0">
                <a:solidFill>
                  <a:srgbClr val="3333FF"/>
                </a:solidFill>
              </a:rPr>
              <a:t>Developed</a:t>
            </a:r>
            <a:r>
              <a:rPr lang="es-ES" sz="8800" i="1" dirty="0" smtClean="0">
                <a:solidFill>
                  <a:srgbClr val="3333FF"/>
                </a:solidFill>
              </a:rPr>
              <a:t> in ESRF (</a:t>
            </a:r>
            <a:r>
              <a:rPr lang="en-US" sz="8800" dirty="0">
                <a:solidFill>
                  <a:srgbClr val="3333FF"/>
                </a:solidFill>
              </a:rPr>
              <a:t>Peter Van Der </a:t>
            </a:r>
            <a:r>
              <a:rPr lang="en-US" sz="8800" dirty="0" smtClean="0">
                <a:solidFill>
                  <a:srgbClr val="3333FF"/>
                </a:solidFill>
              </a:rPr>
              <a:t>Linden</a:t>
            </a:r>
            <a:r>
              <a:rPr lang="es-ES" sz="8800" i="1" dirty="0" smtClean="0">
                <a:solidFill>
                  <a:srgbClr val="3333FF"/>
                </a:solidFill>
              </a:rPr>
              <a:t>)</a:t>
            </a:r>
          </a:p>
          <a:p>
            <a:pPr lvl="1"/>
            <a:r>
              <a:rPr lang="es-ES" sz="8800" i="1" dirty="0" smtClean="0">
                <a:solidFill>
                  <a:srgbClr val="3333FF"/>
                </a:solidFill>
              </a:rPr>
              <a:t>In </a:t>
            </a:r>
            <a:r>
              <a:rPr lang="es-ES" sz="8800" i="1" dirty="0" err="1" smtClean="0">
                <a:solidFill>
                  <a:srgbClr val="3333FF"/>
                </a:solidFill>
              </a:rPr>
              <a:t>collaboration</a:t>
            </a:r>
            <a:r>
              <a:rPr lang="es-ES" sz="8800" i="1" dirty="0" smtClean="0">
                <a:solidFill>
                  <a:srgbClr val="3333FF"/>
                </a:solidFill>
              </a:rPr>
              <a:t> </a:t>
            </a:r>
            <a:r>
              <a:rPr lang="es-ES" sz="8800" i="1" dirty="0" err="1" smtClean="0">
                <a:solidFill>
                  <a:srgbClr val="3333FF"/>
                </a:solidFill>
              </a:rPr>
              <a:t>with</a:t>
            </a:r>
            <a:r>
              <a:rPr lang="es-ES" sz="8800" i="1" dirty="0" smtClean="0">
                <a:solidFill>
                  <a:srgbClr val="3333FF"/>
                </a:solidFill>
              </a:rPr>
              <a:t> MSPD</a:t>
            </a:r>
          </a:p>
          <a:p>
            <a:pPr lvl="1"/>
            <a:r>
              <a:rPr lang="es-ES" sz="8800" i="1" dirty="0" err="1" smtClean="0">
                <a:solidFill>
                  <a:schemeClr val="accent1"/>
                </a:solidFill>
              </a:rPr>
              <a:t>Expected</a:t>
            </a:r>
            <a:r>
              <a:rPr lang="es-ES" sz="8800" i="1" dirty="0" smtClean="0">
                <a:solidFill>
                  <a:schemeClr val="accent1"/>
                </a:solidFill>
              </a:rPr>
              <a:t> </a:t>
            </a:r>
            <a:r>
              <a:rPr lang="es-ES" sz="8800" i="1" dirty="0" err="1">
                <a:solidFill>
                  <a:schemeClr val="accent1"/>
                </a:solidFill>
              </a:rPr>
              <a:t>operational</a:t>
            </a:r>
            <a:r>
              <a:rPr lang="es-ES" sz="8800" i="1" dirty="0">
                <a:solidFill>
                  <a:schemeClr val="accent1"/>
                </a:solidFill>
              </a:rPr>
              <a:t> </a:t>
            </a:r>
            <a:r>
              <a:rPr lang="es-ES" sz="8800" i="1" dirty="0" err="1">
                <a:solidFill>
                  <a:schemeClr val="accent1"/>
                </a:solidFill>
              </a:rPr>
              <a:t>from</a:t>
            </a:r>
            <a:r>
              <a:rPr lang="es-ES" sz="8800" i="1" dirty="0">
                <a:solidFill>
                  <a:schemeClr val="accent1"/>
                </a:solidFill>
              </a:rPr>
              <a:t> 2015</a:t>
            </a:r>
          </a:p>
        </p:txBody>
      </p:sp>
      <p:pic>
        <p:nvPicPr>
          <p:cNvPr id="6" name="Picture 2" descr="CLÆSS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93" y="3188852"/>
            <a:ext cx="6105889" cy="3104223"/>
          </a:xfrm>
          <a:prstGeom prst="rect">
            <a:avLst/>
          </a:prstGeom>
          <a:solidFill>
            <a:schemeClr val="bg1"/>
          </a:solidFill>
          <a:extLst/>
        </p:spPr>
      </p:pic>
    </p:spTree>
    <p:extLst>
      <p:ext uri="{BB962C8B-B14F-4D97-AF65-F5344CB8AC3E}">
        <p14:creationId xmlns:p14="http://schemas.microsoft.com/office/powerpoint/2010/main" val="3899876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06732" y="-185961"/>
            <a:ext cx="18480893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2" algn="ctr"/>
            <a:r>
              <a:rPr lang="en-GB" sz="11500" b="1" dirty="0" smtClean="0">
                <a:solidFill>
                  <a:schemeClr val="bg1"/>
                </a:solidFill>
              </a:rPr>
              <a:t>Future and perspective</a:t>
            </a:r>
            <a:endParaRPr lang="en-GB" sz="11500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305357" y="24983128"/>
            <a:ext cx="24452528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s-ES" sz="8800" i="1" dirty="0" err="1" smtClean="0">
                <a:solidFill>
                  <a:srgbClr val="3333FF"/>
                </a:solidFill>
              </a:rPr>
              <a:t>Developed</a:t>
            </a:r>
            <a:r>
              <a:rPr lang="es-ES" sz="8800" i="1" dirty="0" smtClean="0">
                <a:solidFill>
                  <a:srgbClr val="3333FF"/>
                </a:solidFill>
              </a:rPr>
              <a:t> in </a:t>
            </a:r>
            <a:r>
              <a:rPr lang="es-ES" sz="8800" i="1" dirty="0" err="1" smtClean="0">
                <a:solidFill>
                  <a:srgbClr val="3333FF"/>
                </a:solidFill>
              </a:rPr>
              <a:t>the</a:t>
            </a:r>
            <a:r>
              <a:rPr lang="es-ES" sz="8800" i="1" dirty="0" smtClean="0">
                <a:solidFill>
                  <a:srgbClr val="3333FF"/>
                </a:solidFill>
              </a:rPr>
              <a:t> ITQ in </a:t>
            </a:r>
            <a:r>
              <a:rPr lang="es-ES" sz="8800" i="1" dirty="0" err="1" smtClean="0">
                <a:solidFill>
                  <a:srgbClr val="3333FF"/>
                </a:solidFill>
              </a:rPr>
              <a:t>collaboration</a:t>
            </a:r>
            <a:r>
              <a:rPr lang="es-ES" sz="8800" i="1" dirty="0" smtClean="0">
                <a:solidFill>
                  <a:srgbClr val="3333FF"/>
                </a:solidFill>
              </a:rPr>
              <a:t> </a:t>
            </a:r>
            <a:r>
              <a:rPr lang="es-ES" sz="8800" i="1" dirty="0" err="1" smtClean="0">
                <a:solidFill>
                  <a:srgbClr val="3333FF"/>
                </a:solidFill>
              </a:rPr>
              <a:t>with</a:t>
            </a:r>
            <a:r>
              <a:rPr lang="es-ES" sz="8800" i="1" dirty="0" smtClean="0">
                <a:solidFill>
                  <a:srgbClr val="3333FF"/>
                </a:solidFill>
              </a:rPr>
              <a:t> MSPD</a:t>
            </a:r>
          </a:p>
          <a:p>
            <a:pPr lvl="1"/>
            <a:r>
              <a:rPr lang="es-ES" sz="8800" i="1" dirty="0" err="1" smtClean="0">
                <a:solidFill>
                  <a:schemeClr val="accent1"/>
                </a:solidFill>
              </a:rPr>
              <a:t>Expected</a:t>
            </a:r>
            <a:r>
              <a:rPr lang="es-ES" sz="8800" i="1" dirty="0" smtClean="0">
                <a:solidFill>
                  <a:schemeClr val="accent1"/>
                </a:solidFill>
              </a:rPr>
              <a:t> </a:t>
            </a:r>
            <a:r>
              <a:rPr lang="es-ES" sz="8800" i="1" dirty="0" err="1">
                <a:solidFill>
                  <a:schemeClr val="accent1"/>
                </a:solidFill>
              </a:rPr>
              <a:t>operational</a:t>
            </a:r>
            <a:r>
              <a:rPr lang="es-ES" sz="8800" i="1" dirty="0">
                <a:solidFill>
                  <a:schemeClr val="accent1"/>
                </a:solidFill>
              </a:rPr>
              <a:t> </a:t>
            </a:r>
            <a:r>
              <a:rPr lang="es-ES" sz="8800" i="1" dirty="0" err="1">
                <a:solidFill>
                  <a:schemeClr val="accent1"/>
                </a:solidFill>
              </a:rPr>
              <a:t>from</a:t>
            </a:r>
            <a:r>
              <a:rPr lang="es-ES" sz="8800" i="1" dirty="0">
                <a:solidFill>
                  <a:schemeClr val="accent1"/>
                </a:solidFill>
              </a:rPr>
              <a:t> </a:t>
            </a:r>
            <a:r>
              <a:rPr lang="es-ES" sz="8800" i="1" dirty="0" smtClean="0">
                <a:solidFill>
                  <a:schemeClr val="accent1"/>
                </a:solidFill>
              </a:rPr>
              <a:t>2015</a:t>
            </a:r>
            <a:endParaRPr lang="es-ES" sz="8800" i="1" dirty="0">
              <a:solidFill>
                <a:schemeClr val="accent1"/>
              </a:solidFill>
            </a:endParaRPr>
          </a:p>
        </p:txBody>
      </p:sp>
      <p:pic>
        <p:nvPicPr>
          <p:cNvPr id="9218" name="Picture 2" descr="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09" y="3420527"/>
            <a:ext cx="19321078" cy="12869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0320034" y="3202294"/>
            <a:ext cx="17238126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ctr"/>
            <a:r>
              <a:rPr lang="en-GB" sz="11500" b="1" dirty="0" smtClean="0">
                <a:solidFill>
                  <a:schemeClr val="accent6">
                    <a:lumMod val="75000"/>
                  </a:schemeClr>
                </a:solidFill>
              </a:rPr>
              <a:t>New liquid-solid-gas reactor cell</a:t>
            </a:r>
          </a:p>
          <a:p>
            <a:pPr lvl="2" algn="ctr"/>
            <a:r>
              <a:rPr lang="en-GB" sz="11500" b="1" dirty="0" smtClean="0">
                <a:solidFill>
                  <a:schemeClr val="accent6">
                    <a:lumMod val="75000"/>
                  </a:schemeClr>
                </a:solidFill>
              </a:rPr>
              <a:t>300 K &lt; T &lt; 1000 K</a:t>
            </a:r>
          </a:p>
          <a:p>
            <a:pPr lvl="2" algn="ctr"/>
            <a:r>
              <a:rPr lang="en-GB" sz="11500" b="1" dirty="0" smtClean="0">
                <a:solidFill>
                  <a:schemeClr val="accent6">
                    <a:lumMod val="75000"/>
                  </a:schemeClr>
                </a:solidFill>
              </a:rPr>
              <a:t>P &lt; 20 bar</a:t>
            </a:r>
            <a:endParaRPr lang="en-GB" sz="115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219" name="Picture 3" descr="0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222" y="15640963"/>
            <a:ext cx="13848759" cy="9493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LÆSS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60" y="24490985"/>
            <a:ext cx="6105889" cy="310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0" y="10439405"/>
            <a:ext cx="18592800" cy="1394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14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06732" y="-185961"/>
            <a:ext cx="18480893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2" algn="ctr"/>
            <a:r>
              <a:rPr lang="en-GB" sz="11500" b="1" dirty="0" smtClean="0">
                <a:solidFill>
                  <a:schemeClr val="bg1"/>
                </a:solidFill>
              </a:rPr>
              <a:t>Future and perspective</a:t>
            </a:r>
            <a:endParaRPr lang="en-GB" sz="11500" b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789315" y="2863624"/>
            <a:ext cx="26280544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en-GB" sz="11500" b="1" dirty="0" smtClean="0">
                <a:solidFill>
                  <a:schemeClr val="accent6">
                    <a:lumMod val="75000"/>
                  </a:schemeClr>
                </a:solidFill>
              </a:rPr>
              <a:t>Beam size reduction – Be lenses ?</a:t>
            </a:r>
            <a:endParaRPr lang="en-GB" sz="115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428085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150452"/>
              </p:ext>
            </p:extLst>
          </p:nvPr>
        </p:nvGraphicFramePr>
        <p:xfrm>
          <a:off x="1029191" y="6497053"/>
          <a:ext cx="12043348" cy="112906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7" name="KGPlot" r:id="rId3" imgW="5983919" imgH="5615724" progId="KGraph_Plot">
                  <p:embed/>
                </p:oleObj>
              </mc:Choice>
              <mc:Fallback>
                <p:oleObj name="KGPlot" r:id="rId3" imgW="5983919" imgH="5615724" progId="KGraph_Plot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9191" y="6497053"/>
                        <a:ext cx="12043348" cy="112906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0405" y="6452879"/>
            <a:ext cx="11928475" cy="12321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3203" y="6859283"/>
            <a:ext cx="14580369" cy="1188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68" name="TextBox 7167"/>
          <p:cNvSpPr txBox="1"/>
          <p:nvPr/>
        </p:nvSpPr>
        <p:spPr>
          <a:xfrm>
            <a:off x="19066923" y="5097245"/>
            <a:ext cx="64032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/>
              <a:t>VERTICAL PLANE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31174374" y="5114177"/>
            <a:ext cx="76887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/>
              <a:t>HORIZONTAL PLANE</a:t>
            </a:r>
          </a:p>
        </p:txBody>
      </p:sp>
      <p:sp>
        <p:nvSpPr>
          <p:cNvPr id="7169" name="Rectangle 8"/>
          <p:cNvSpPr>
            <a:spLocks noChangeArrowheads="1"/>
          </p:cNvSpPr>
          <p:nvPr/>
        </p:nvSpPr>
        <p:spPr bwMode="auto">
          <a:xfrm>
            <a:off x="0" y="0"/>
            <a:ext cx="428085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170" name="Object 716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1827372"/>
              </p:ext>
            </p:extLst>
          </p:nvPr>
        </p:nvGraphicFramePr>
        <p:xfrm>
          <a:off x="1015989" y="16764001"/>
          <a:ext cx="12056602" cy="120162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8" name="KGPlot" r:id="rId7" imgW="5945882" imgH="5920017" progId="KGraph_Plot">
                  <p:embed/>
                </p:oleObj>
              </mc:Choice>
              <mc:Fallback>
                <p:oleObj name="KGPlot" r:id="rId7" imgW="5945882" imgH="5920017" progId="KGraph_Plot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5989" y="16764001"/>
                        <a:ext cx="12056602" cy="120162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3" name="TextBox 7172"/>
          <p:cNvSpPr txBox="1"/>
          <p:nvPr/>
        </p:nvSpPr>
        <p:spPr>
          <a:xfrm>
            <a:off x="15913596" y="22521331"/>
            <a:ext cx="152061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 smtClean="0">
                <a:solidFill>
                  <a:srgbClr val="3333FF"/>
                </a:solidFill>
              </a:rPr>
              <a:t>IMAGING ?</a:t>
            </a:r>
          </a:p>
          <a:p>
            <a:r>
              <a:rPr lang="en-US" sz="11500" dirty="0" err="1" smtClean="0">
                <a:solidFill>
                  <a:srgbClr val="C00000"/>
                </a:solidFill>
              </a:rPr>
              <a:t>High-PRESSURE</a:t>
            </a:r>
            <a:r>
              <a:rPr lang="en-US" sz="11500" dirty="0" smtClean="0">
                <a:solidFill>
                  <a:srgbClr val="C00000"/>
                </a:solidFill>
              </a:rPr>
              <a:t> ?</a:t>
            </a:r>
          </a:p>
        </p:txBody>
      </p:sp>
      <p:pic>
        <p:nvPicPr>
          <p:cNvPr id="7182" name="Picture 14" descr="https://encrypted-tbn2.gstatic.com/images?q=tbn:ANd9GcTLS4QLO84BzzQskiNV61sLCeyCHdn_vf-FJXqzi2qz4JhZl4hEsQ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1714" y="20123678"/>
            <a:ext cx="9818162" cy="77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LÆSS log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93" y="3121118"/>
            <a:ext cx="6105889" cy="310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45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8919" y="9321973"/>
            <a:ext cx="4196187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0" b="1" dirty="0" smtClean="0">
                <a:solidFill>
                  <a:srgbClr val="FF0000"/>
                </a:solidFill>
              </a:rPr>
              <a:t>XAS</a:t>
            </a:r>
            <a:r>
              <a:rPr lang="en-GB" sz="11500" dirty="0" smtClean="0"/>
              <a:t>   </a:t>
            </a:r>
            <a:r>
              <a:rPr lang="en-GB" sz="11500" dirty="0" smtClean="0">
                <a:solidFill>
                  <a:srgbClr val="3333FF"/>
                </a:solidFill>
              </a:rPr>
              <a:t>Chemical, electronic, and structural information </a:t>
            </a:r>
            <a:r>
              <a:rPr lang="en-GB" sz="13000" b="1" dirty="0" smtClean="0">
                <a:solidFill>
                  <a:srgbClr val="FF0000"/>
                </a:solidFill>
              </a:rPr>
              <a:t>(2.4 - 70 </a:t>
            </a:r>
            <a:r>
              <a:rPr lang="en-GB" sz="13000" b="1" dirty="0" err="1" smtClean="0">
                <a:solidFill>
                  <a:srgbClr val="FF0000"/>
                </a:solidFill>
              </a:rPr>
              <a:t>keV</a:t>
            </a:r>
            <a:r>
              <a:rPr lang="en-GB" sz="13000" b="1" dirty="0" smtClean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12798" y="11404742"/>
            <a:ext cx="4246880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0" b="1" dirty="0" smtClean="0">
                <a:solidFill>
                  <a:srgbClr val="FF0000"/>
                </a:solidFill>
              </a:rPr>
              <a:t>XES</a:t>
            </a:r>
            <a:r>
              <a:rPr lang="en-GB" sz="11500" dirty="0" smtClean="0"/>
              <a:t>   </a:t>
            </a:r>
            <a:r>
              <a:rPr lang="en-GB" sz="11500" dirty="0" smtClean="0">
                <a:solidFill>
                  <a:srgbClr val="3333FF"/>
                </a:solidFill>
              </a:rPr>
              <a:t>electronic, magnetic, and structural information </a:t>
            </a:r>
            <a:r>
              <a:rPr lang="en-GB" sz="13000" b="1" dirty="0" smtClean="0">
                <a:solidFill>
                  <a:srgbClr val="FF0000"/>
                </a:solidFill>
              </a:rPr>
              <a:t>(2 - 22 </a:t>
            </a:r>
            <a:r>
              <a:rPr lang="en-GB" sz="13000" b="1" dirty="0" err="1" smtClean="0">
                <a:solidFill>
                  <a:srgbClr val="FF0000"/>
                </a:solidFill>
              </a:rPr>
              <a:t>keV</a:t>
            </a:r>
            <a:r>
              <a:rPr lang="en-GB" sz="13000" b="1" dirty="0" smtClean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733845" y="-287562"/>
            <a:ext cx="16354285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0" b="1" dirty="0" smtClean="0">
                <a:solidFill>
                  <a:schemeClr val="bg1"/>
                </a:solidFill>
              </a:rPr>
              <a:t>BL22-CLÆSS: </a:t>
            </a:r>
            <a:r>
              <a:rPr lang="en-GB" sz="13000" b="1" dirty="0" smtClean="0">
                <a:solidFill>
                  <a:schemeClr val="bg1"/>
                </a:solidFill>
              </a:rPr>
              <a:t>XAS </a:t>
            </a:r>
            <a:r>
              <a:rPr lang="en-GB" sz="11500" b="1" dirty="0" smtClean="0">
                <a:solidFill>
                  <a:schemeClr val="bg1"/>
                </a:solidFill>
              </a:rPr>
              <a:t>&amp;</a:t>
            </a:r>
            <a:r>
              <a:rPr lang="en-GB" sz="13000" b="1" dirty="0" smtClean="0">
                <a:solidFill>
                  <a:schemeClr val="bg1"/>
                </a:solidFill>
              </a:rPr>
              <a:t> XES</a:t>
            </a:r>
          </a:p>
        </p:txBody>
      </p:sp>
      <p:pic>
        <p:nvPicPr>
          <p:cNvPr id="5" name="4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3902" y="3735733"/>
            <a:ext cx="8254169" cy="4460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14296985"/>
            <a:ext cx="43620267" cy="1434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s-ES" sz="11500" dirty="0" smtClean="0"/>
              <a:t>      </a:t>
            </a:r>
            <a:r>
              <a:rPr lang="es-ES" sz="11500" dirty="0" err="1" smtClean="0"/>
              <a:t>Beamline</a:t>
            </a:r>
            <a:r>
              <a:rPr lang="es-ES" sz="11500" dirty="0" smtClean="0"/>
              <a:t> performance:</a:t>
            </a:r>
            <a:endParaRPr lang="es-ES" sz="11500" dirty="0"/>
          </a:p>
          <a:p>
            <a:pPr marL="5547994" lvl="2" indent="-1371600">
              <a:buFont typeface="+mj-lt"/>
              <a:buAutoNum type="arabicPeriod"/>
            </a:pPr>
            <a:r>
              <a:rPr lang="es-ES" sz="8800" dirty="0" err="1" smtClean="0"/>
              <a:t>Continuous</a:t>
            </a:r>
            <a:r>
              <a:rPr lang="es-ES" sz="8800" dirty="0" smtClean="0"/>
              <a:t> </a:t>
            </a:r>
            <a:r>
              <a:rPr lang="es-ES" sz="8800" dirty="0" err="1"/>
              <a:t>scan</a:t>
            </a:r>
            <a:r>
              <a:rPr lang="es-ES" sz="8800" dirty="0"/>
              <a:t> </a:t>
            </a:r>
            <a:r>
              <a:rPr lang="es-ES" sz="8800" dirty="0" smtClean="0"/>
              <a:t>in </a:t>
            </a:r>
            <a:r>
              <a:rPr lang="es-ES" sz="8800" dirty="0" err="1" smtClean="0"/>
              <a:t>transmission</a:t>
            </a:r>
            <a:r>
              <a:rPr lang="es-ES" sz="8800" dirty="0" smtClean="0"/>
              <a:t> </a:t>
            </a:r>
            <a:r>
              <a:rPr lang="es-ES" sz="8800" dirty="0" err="1" smtClean="0"/>
              <a:t>mode</a:t>
            </a:r>
            <a:r>
              <a:rPr lang="es-ES" sz="8800" dirty="0" smtClean="0"/>
              <a:t> (5-10 </a:t>
            </a:r>
            <a:r>
              <a:rPr lang="es-ES" sz="8800" dirty="0"/>
              <a:t>min </a:t>
            </a:r>
            <a:r>
              <a:rPr lang="es-ES" sz="8800" dirty="0" err="1"/>
              <a:t>scan</a:t>
            </a:r>
            <a:r>
              <a:rPr lang="es-ES" sz="8800" dirty="0"/>
              <a:t>)</a:t>
            </a:r>
          </a:p>
          <a:p>
            <a:pPr marL="5547994" lvl="2" indent="-1371600">
              <a:buFont typeface="+mj-lt"/>
              <a:buAutoNum type="arabicPeriod"/>
            </a:pPr>
            <a:r>
              <a:rPr lang="es-ES" sz="8800" dirty="0" smtClean="0"/>
              <a:t>XAS in </a:t>
            </a:r>
            <a:r>
              <a:rPr lang="es-ES" sz="8800" dirty="0" err="1" smtClean="0"/>
              <a:t>transmission</a:t>
            </a:r>
            <a:r>
              <a:rPr lang="es-ES" sz="8800" dirty="0" smtClean="0"/>
              <a:t> and </a:t>
            </a:r>
            <a:r>
              <a:rPr lang="es-ES" sz="8800" dirty="0" err="1"/>
              <a:t>fluorescence</a:t>
            </a:r>
            <a:r>
              <a:rPr lang="es-ES" sz="8800" dirty="0"/>
              <a:t> </a:t>
            </a:r>
            <a:r>
              <a:rPr lang="es-ES" sz="8800" dirty="0" err="1"/>
              <a:t>detection</a:t>
            </a:r>
            <a:r>
              <a:rPr lang="es-ES" sz="8800" dirty="0"/>
              <a:t> </a:t>
            </a:r>
            <a:r>
              <a:rPr lang="es-ES" sz="8800" dirty="0" err="1" smtClean="0"/>
              <a:t>mode</a:t>
            </a:r>
            <a:endParaRPr lang="es-ES" sz="8800" dirty="0" smtClean="0"/>
          </a:p>
          <a:p>
            <a:pPr marL="5547994" lvl="2" indent="-1371600">
              <a:buFont typeface="+mj-lt"/>
              <a:buAutoNum type="arabicPeriod"/>
            </a:pPr>
            <a:r>
              <a:rPr lang="es-ES" sz="8800" dirty="0" smtClean="0"/>
              <a:t>XES</a:t>
            </a:r>
            <a:r>
              <a:rPr lang="es-ES" sz="8800" dirty="0"/>
              <a:t> </a:t>
            </a:r>
            <a:r>
              <a:rPr lang="es-ES" sz="8800" dirty="0" smtClean="0"/>
              <a:t>– </a:t>
            </a:r>
            <a:r>
              <a:rPr lang="es-ES" sz="8800" i="1" dirty="0" err="1" smtClean="0">
                <a:solidFill>
                  <a:schemeClr val="accent1"/>
                </a:solidFill>
              </a:rPr>
              <a:t>first</a:t>
            </a:r>
            <a:r>
              <a:rPr lang="es-ES" sz="8800" i="1" dirty="0" smtClean="0">
                <a:solidFill>
                  <a:schemeClr val="accent1"/>
                </a:solidFill>
              </a:rPr>
              <a:t> </a:t>
            </a:r>
            <a:r>
              <a:rPr lang="es-ES" sz="8800" i="1" dirty="0" err="1" smtClean="0">
                <a:solidFill>
                  <a:schemeClr val="accent1"/>
                </a:solidFill>
              </a:rPr>
              <a:t>analyser</a:t>
            </a:r>
            <a:r>
              <a:rPr lang="es-ES" sz="8800" i="1" dirty="0" smtClean="0">
                <a:solidFill>
                  <a:schemeClr val="accent1"/>
                </a:solidFill>
              </a:rPr>
              <a:t> </a:t>
            </a:r>
            <a:r>
              <a:rPr lang="es-ES" sz="8800" i="1" dirty="0" err="1" smtClean="0">
                <a:solidFill>
                  <a:schemeClr val="accent1"/>
                </a:solidFill>
              </a:rPr>
              <a:t>prototype</a:t>
            </a:r>
            <a:r>
              <a:rPr lang="es-ES" sz="8800" i="1" dirty="0" smtClean="0">
                <a:solidFill>
                  <a:schemeClr val="accent1"/>
                </a:solidFill>
              </a:rPr>
              <a:t> </a:t>
            </a:r>
            <a:r>
              <a:rPr lang="es-ES" sz="8800" i="1" dirty="0" err="1" smtClean="0">
                <a:solidFill>
                  <a:schemeClr val="accent1"/>
                </a:solidFill>
              </a:rPr>
              <a:t>expected</a:t>
            </a:r>
            <a:r>
              <a:rPr lang="es-ES" sz="8800" i="1" dirty="0" smtClean="0">
                <a:solidFill>
                  <a:schemeClr val="accent1"/>
                </a:solidFill>
              </a:rPr>
              <a:t> </a:t>
            </a:r>
            <a:r>
              <a:rPr lang="es-ES" sz="8800" i="1" dirty="0" err="1">
                <a:solidFill>
                  <a:schemeClr val="accent1"/>
                </a:solidFill>
              </a:rPr>
              <a:t>operational</a:t>
            </a:r>
            <a:r>
              <a:rPr lang="es-ES" sz="8800" i="1" dirty="0">
                <a:solidFill>
                  <a:schemeClr val="accent1"/>
                </a:solidFill>
              </a:rPr>
              <a:t> </a:t>
            </a:r>
            <a:r>
              <a:rPr lang="es-ES" sz="8800" i="1" dirty="0" err="1" smtClean="0">
                <a:solidFill>
                  <a:schemeClr val="accent1"/>
                </a:solidFill>
              </a:rPr>
              <a:t>from</a:t>
            </a:r>
            <a:r>
              <a:rPr lang="es-ES" sz="8800" i="1" dirty="0" smtClean="0">
                <a:solidFill>
                  <a:schemeClr val="accent1"/>
                </a:solidFill>
              </a:rPr>
              <a:t> 2015</a:t>
            </a:r>
            <a:endParaRPr lang="es-ES" sz="8800" i="1" dirty="0">
              <a:solidFill>
                <a:schemeClr val="accent1"/>
              </a:solidFill>
            </a:endParaRPr>
          </a:p>
          <a:p>
            <a:pPr marL="5547994" lvl="2" indent="-1371600">
              <a:buFont typeface="+mj-lt"/>
              <a:buAutoNum type="arabicPeriod"/>
            </a:pPr>
            <a:r>
              <a:rPr lang="es-ES" sz="8800" dirty="0" err="1"/>
              <a:t>Stable</a:t>
            </a:r>
            <a:r>
              <a:rPr lang="es-ES" sz="8800" dirty="0"/>
              <a:t> </a:t>
            </a:r>
            <a:r>
              <a:rPr lang="es-ES" sz="8800" dirty="0" err="1"/>
              <a:t>beam</a:t>
            </a:r>
            <a:r>
              <a:rPr lang="es-ES" sz="8800" dirty="0"/>
              <a:t>-position </a:t>
            </a:r>
            <a:r>
              <a:rPr lang="es-ES" sz="8800" dirty="0" smtClean="0"/>
              <a:t>(±10 </a:t>
            </a:r>
            <a:r>
              <a:rPr lang="el-GR" sz="8800" dirty="0"/>
              <a:t>μ</a:t>
            </a:r>
            <a:r>
              <a:rPr lang="en-US" sz="8800" dirty="0"/>
              <a:t>m</a:t>
            </a:r>
            <a:r>
              <a:rPr lang="es-ES" sz="8800" dirty="0"/>
              <a:t>) and </a:t>
            </a:r>
            <a:r>
              <a:rPr lang="es-ES" sz="8800" dirty="0" err="1"/>
              <a:t>beam-size</a:t>
            </a:r>
            <a:r>
              <a:rPr lang="es-ES" sz="8800" dirty="0"/>
              <a:t> </a:t>
            </a:r>
            <a:r>
              <a:rPr lang="es-ES" sz="8800" dirty="0" smtClean="0"/>
              <a:t>(200-500 </a:t>
            </a:r>
            <a:r>
              <a:rPr lang="el-GR" sz="8800" dirty="0" smtClean="0"/>
              <a:t>μ</a:t>
            </a:r>
            <a:r>
              <a:rPr lang="en-US" sz="8800" dirty="0" smtClean="0"/>
              <a:t>m</a:t>
            </a:r>
            <a:r>
              <a:rPr lang="es-ES" sz="8800" dirty="0" smtClean="0"/>
              <a:t>) </a:t>
            </a:r>
            <a:r>
              <a:rPr lang="es-ES" sz="8800" dirty="0" err="1" smtClean="0"/>
              <a:t>for</a:t>
            </a:r>
            <a:r>
              <a:rPr lang="es-ES" sz="8800" dirty="0" smtClean="0"/>
              <a:t> 2.4 &lt; E &lt; 70 </a:t>
            </a:r>
            <a:r>
              <a:rPr lang="es-ES" sz="8800" dirty="0" err="1" smtClean="0"/>
              <a:t>keV</a:t>
            </a:r>
            <a:endParaRPr lang="es-ES" sz="8800" dirty="0"/>
          </a:p>
          <a:p>
            <a:pPr lvl="1"/>
            <a:endParaRPr lang="es-ES" sz="2000" dirty="0"/>
          </a:p>
          <a:p>
            <a:pPr lvl="1"/>
            <a:endParaRPr lang="es-ES" sz="2000" dirty="0"/>
          </a:p>
          <a:p>
            <a:pPr lvl="1"/>
            <a:endParaRPr lang="es-ES" sz="2000" dirty="0"/>
          </a:p>
          <a:p>
            <a:pPr lvl="1"/>
            <a:r>
              <a:rPr lang="es-ES" sz="2000" dirty="0" smtClean="0"/>
              <a:t>	</a:t>
            </a:r>
            <a:r>
              <a:rPr lang="es-ES" sz="11500" dirty="0" smtClean="0"/>
              <a:t>Experimental </a:t>
            </a:r>
            <a:r>
              <a:rPr lang="es-ES" sz="11500" dirty="0"/>
              <a:t>set-ups:</a:t>
            </a:r>
          </a:p>
          <a:p>
            <a:pPr marL="5547994" lvl="2" indent="-1371600">
              <a:buFont typeface="+mj-lt"/>
              <a:buAutoNum type="arabicPeriod"/>
            </a:pPr>
            <a:r>
              <a:rPr lang="es-ES" sz="8800" dirty="0"/>
              <a:t> </a:t>
            </a:r>
            <a:r>
              <a:rPr lang="es-ES" sz="8800" dirty="0" err="1" smtClean="0"/>
              <a:t>Remote</a:t>
            </a:r>
            <a:r>
              <a:rPr lang="es-ES" sz="8800" dirty="0" smtClean="0"/>
              <a:t> </a:t>
            </a:r>
            <a:r>
              <a:rPr lang="es-ES" sz="8800" dirty="0" err="1" smtClean="0"/>
              <a:t>temperature</a:t>
            </a:r>
            <a:r>
              <a:rPr lang="es-ES" sz="8800" dirty="0" smtClean="0"/>
              <a:t> </a:t>
            </a:r>
            <a:r>
              <a:rPr lang="es-ES" sz="8800" dirty="0" err="1"/>
              <a:t>controller</a:t>
            </a:r>
            <a:r>
              <a:rPr lang="es-ES" sz="8800" dirty="0"/>
              <a:t> </a:t>
            </a:r>
            <a:r>
              <a:rPr lang="es-ES" sz="8800" dirty="0" err="1"/>
              <a:t>from</a:t>
            </a:r>
            <a:r>
              <a:rPr lang="es-ES" sz="8800" dirty="0"/>
              <a:t> 80 K to 800 K</a:t>
            </a:r>
          </a:p>
          <a:p>
            <a:pPr marL="5547994" lvl="2" indent="-1371600">
              <a:buFont typeface="+mj-lt"/>
              <a:buAutoNum type="arabicPeriod"/>
            </a:pPr>
            <a:r>
              <a:rPr lang="es-ES" sz="8800" dirty="0"/>
              <a:t> </a:t>
            </a:r>
            <a:r>
              <a:rPr lang="en-US" sz="8800" dirty="0"/>
              <a:t>In-situ cell for solid-gas reactions (80 K – 700 </a:t>
            </a:r>
            <a:r>
              <a:rPr lang="en-US" sz="8800" dirty="0" smtClean="0"/>
              <a:t>K)</a:t>
            </a:r>
            <a:endParaRPr lang="es-ES" sz="8800" dirty="0" smtClean="0"/>
          </a:p>
          <a:p>
            <a:pPr lvl="1"/>
            <a:endParaRPr lang="es-ES" sz="2000" dirty="0"/>
          </a:p>
          <a:p>
            <a:pPr lvl="1"/>
            <a:r>
              <a:rPr lang="es-ES" sz="8800" dirty="0"/>
              <a:t>	</a:t>
            </a:r>
            <a:r>
              <a:rPr lang="es-ES" sz="8800" dirty="0" smtClean="0"/>
              <a:t>3.   </a:t>
            </a:r>
            <a:r>
              <a:rPr lang="es-ES" sz="8800" dirty="0" err="1"/>
              <a:t>Low</a:t>
            </a:r>
            <a:r>
              <a:rPr lang="es-ES" sz="8800" dirty="0"/>
              <a:t> </a:t>
            </a:r>
            <a:r>
              <a:rPr lang="es-ES" sz="8800" dirty="0" err="1"/>
              <a:t>temperature</a:t>
            </a:r>
            <a:r>
              <a:rPr lang="es-ES" sz="8800" dirty="0"/>
              <a:t> </a:t>
            </a:r>
            <a:r>
              <a:rPr lang="es-ES" sz="8800" dirty="0" err="1"/>
              <a:t>cryostat</a:t>
            </a:r>
            <a:r>
              <a:rPr lang="es-ES" sz="8800" dirty="0"/>
              <a:t> (4 K – 300 </a:t>
            </a:r>
            <a:r>
              <a:rPr lang="es-ES" sz="8800" dirty="0" smtClean="0"/>
              <a:t>K) - </a:t>
            </a:r>
            <a:r>
              <a:rPr lang="es-ES" sz="8800" i="1" dirty="0" err="1" smtClean="0">
                <a:solidFill>
                  <a:schemeClr val="accent1"/>
                </a:solidFill>
              </a:rPr>
              <a:t>Expected</a:t>
            </a:r>
            <a:r>
              <a:rPr lang="es-ES" sz="8800" i="1" dirty="0" smtClean="0">
                <a:solidFill>
                  <a:schemeClr val="accent1"/>
                </a:solidFill>
              </a:rPr>
              <a:t> </a:t>
            </a:r>
            <a:r>
              <a:rPr lang="es-ES" sz="8800" i="1" dirty="0" err="1">
                <a:solidFill>
                  <a:schemeClr val="accent1"/>
                </a:solidFill>
              </a:rPr>
              <a:t>operational</a:t>
            </a:r>
            <a:r>
              <a:rPr lang="es-ES" sz="8800" i="1" dirty="0">
                <a:solidFill>
                  <a:schemeClr val="accent1"/>
                </a:solidFill>
              </a:rPr>
              <a:t> </a:t>
            </a:r>
            <a:r>
              <a:rPr lang="es-ES" sz="8800" i="1" dirty="0" err="1">
                <a:solidFill>
                  <a:schemeClr val="accent1"/>
                </a:solidFill>
              </a:rPr>
              <a:t>from</a:t>
            </a:r>
            <a:r>
              <a:rPr lang="es-ES" sz="8800" i="1" dirty="0">
                <a:solidFill>
                  <a:schemeClr val="accent1"/>
                </a:solidFill>
              </a:rPr>
              <a:t> </a:t>
            </a:r>
            <a:r>
              <a:rPr lang="es-ES" sz="8800" i="1" dirty="0" smtClean="0">
                <a:solidFill>
                  <a:schemeClr val="accent1"/>
                </a:solidFill>
              </a:rPr>
              <a:t>2015</a:t>
            </a:r>
            <a:endParaRPr lang="es-ES" sz="8800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55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CuadroTexto"/>
          <p:cNvSpPr txBox="1"/>
          <p:nvPr/>
        </p:nvSpPr>
        <p:spPr>
          <a:xfrm>
            <a:off x="5596923" y="274724"/>
            <a:ext cx="7811819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3800" b="1" dirty="0" err="1" smtClean="0">
                <a:solidFill>
                  <a:schemeClr val="bg1"/>
                </a:solidFill>
              </a:rPr>
              <a:t>Thanks</a:t>
            </a:r>
            <a:r>
              <a:rPr lang="es-ES" sz="13800" b="1" dirty="0" smtClean="0">
                <a:solidFill>
                  <a:schemeClr val="bg1"/>
                </a:solidFill>
              </a:rPr>
              <a:t> to:</a:t>
            </a:r>
            <a:endParaRPr lang="es-ES" sz="138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689" y="4182268"/>
            <a:ext cx="33267778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8800" b="1" dirty="0" smtClean="0">
                <a:solidFill>
                  <a:srgbClr val="3333FF"/>
                </a:solidFill>
              </a:rPr>
              <a:t>Old and new CLÆSS </a:t>
            </a:r>
            <a:r>
              <a:rPr lang="es-ES_tradnl" sz="8800" b="1" dirty="0" err="1" smtClean="0">
                <a:solidFill>
                  <a:srgbClr val="3333FF"/>
                </a:solidFill>
              </a:rPr>
              <a:t>team</a:t>
            </a:r>
            <a:r>
              <a:rPr lang="es-ES_tradnl" sz="8800" dirty="0" smtClean="0">
                <a:solidFill>
                  <a:srgbClr val="3333FF"/>
                </a:solidFill>
              </a:rPr>
              <a:t>:</a:t>
            </a:r>
            <a:r>
              <a:rPr lang="es-ES_tradnl" sz="8800" dirty="0">
                <a:solidFill>
                  <a:srgbClr val="3333FF"/>
                </a:solidFill>
              </a:rPr>
              <a:t> </a:t>
            </a:r>
            <a:endParaRPr lang="es-ES_tradnl" sz="8800" dirty="0" smtClean="0">
              <a:solidFill>
                <a:srgbClr val="3333FF"/>
              </a:solidFill>
            </a:endParaRPr>
          </a:p>
          <a:p>
            <a:pPr algn="ctr"/>
            <a:r>
              <a:rPr lang="es-ES_tradnl" sz="8000" i="1" dirty="0" err="1" smtClean="0">
                <a:solidFill>
                  <a:srgbClr val="3333FF"/>
                </a:solidFill>
              </a:rPr>
              <a:t>Konstantin</a:t>
            </a:r>
            <a:r>
              <a:rPr lang="es-ES_tradnl" sz="8000" i="1" dirty="0" smtClean="0">
                <a:solidFill>
                  <a:srgbClr val="3333FF"/>
                </a:solidFill>
              </a:rPr>
              <a:t> </a:t>
            </a:r>
            <a:r>
              <a:rPr lang="es-ES_tradnl" sz="8000" i="1" dirty="0" err="1" smtClean="0">
                <a:solidFill>
                  <a:srgbClr val="3333FF"/>
                </a:solidFill>
              </a:rPr>
              <a:t>Klementiev</a:t>
            </a:r>
            <a:r>
              <a:rPr lang="es-ES_tradnl" sz="8000" i="1" dirty="0">
                <a:solidFill>
                  <a:srgbClr val="3333FF"/>
                </a:solidFill>
              </a:rPr>
              <a:t>, </a:t>
            </a:r>
            <a:r>
              <a:rPr lang="es-ES_tradnl" sz="8000" i="1" dirty="0" err="1">
                <a:solidFill>
                  <a:srgbClr val="3333FF"/>
                </a:solidFill>
              </a:rPr>
              <a:t>Gemma</a:t>
            </a:r>
            <a:r>
              <a:rPr lang="es-ES_tradnl" sz="8000" i="1" dirty="0">
                <a:solidFill>
                  <a:srgbClr val="3333FF"/>
                </a:solidFill>
              </a:rPr>
              <a:t> </a:t>
            </a:r>
            <a:r>
              <a:rPr lang="es-ES_tradnl" sz="8000" i="1" dirty="0" err="1">
                <a:solidFill>
                  <a:srgbClr val="3333FF"/>
                </a:solidFill>
              </a:rPr>
              <a:t>Guilera</a:t>
            </a:r>
            <a:r>
              <a:rPr lang="es-ES_tradnl" sz="8000" i="1" dirty="0">
                <a:solidFill>
                  <a:srgbClr val="3333FF"/>
                </a:solidFill>
              </a:rPr>
              <a:t>, </a:t>
            </a:r>
            <a:r>
              <a:rPr lang="es-ES_tradnl" sz="8000" i="1" dirty="0" smtClean="0">
                <a:solidFill>
                  <a:srgbClr val="3333FF"/>
                </a:solidFill>
              </a:rPr>
              <a:t>Vera Cuartero,</a:t>
            </a:r>
          </a:p>
          <a:p>
            <a:pPr algn="ctr"/>
            <a:r>
              <a:rPr lang="es-ES_tradnl" sz="10000" dirty="0" smtClean="0">
                <a:solidFill>
                  <a:srgbClr val="3333FF"/>
                </a:solidFill>
              </a:rPr>
              <a:t>Laura </a:t>
            </a:r>
            <a:r>
              <a:rPr lang="es-ES_tradnl" sz="10000" dirty="0" err="1" smtClean="0">
                <a:solidFill>
                  <a:srgbClr val="3333FF"/>
                </a:solidFill>
              </a:rPr>
              <a:t>Simonelli</a:t>
            </a:r>
            <a:r>
              <a:rPr lang="es-ES_tradnl" sz="10000" dirty="0" smtClean="0">
                <a:solidFill>
                  <a:srgbClr val="3333FF"/>
                </a:solidFill>
              </a:rPr>
              <a:t>, Carlo Marini, Marta </a:t>
            </a:r>
            <a:r>
              <a:rPr lang="es-ES_tradnl" sz="10000" dirty="0" err="1" smtClean="0">
                <a:solidFill>
                  <a:srgbClr val="3333FF"/>
                </a:solidFill>
              </a:rPr>
              <a:t>Avila</a:t>
            </a:r>
            <a:r>
              <a:rPr lang="es-ES_tradnl" sz="10000" dirty="0">
                <a:solidFill>
                  <a:srgbClr val="3333FF"/>
                </a:solidFill>
              </a:rPr>
              <a:t>, </a:t>
            </a:r>
            <a:r>
              <a:rPr lang="es-ES_tradnl" sz="10000" dirty="0" err="1" smtClean="0">
                <a:solidFill>
                  <a:srgbClr val="3333FF"/>
                </a:solidFill>
              </a:rPr>
              <a:t>Wojciech</a:t>
            </a:r>
            <a:r>
              <a:rPr lang="es-ES_tradnl" sz="10000" dirty="0" smtClean="0">
                <a:solidFill>
                  <a:srgbClr val="3333FF"/>
                </a:solidFill>
              </a:rPr>
              <a:t> </a:t>
            </a:r>
            <a:r>
              <a:rPr lang="es-ES_tradnl" sz="10000" dirty="0" err="1">
                <a:solidFill>
                  <a:srgbClr val="3333FF"/>
                </a:solidFill>
              </a:rPr>
              <a:t>Olszewski</a:t>
            </a:r>
            <a:r>
              <a:rPr lang="es-ES_tradnl" sz="10000" dirty="0">
                <a:solidFill>
                  <a:srgbClr val="3333FF"/>
                </a:solidFill>
              </a:rPr>
              <a:t> </a:t>
            </a:r>
            <a:endParaRPr lang="es-ES_tradnl" sz="10000" dirty="0" smtClean="0">
              <a:solidFill>
                <a:srgbClr val="3333FF"/>
              </a:solidFill>
            </a:endParaRPr>
          </a:p>
          <a:p>
            <a:pPr marL="1143000" indent="-1143000" algn="ctr">
              <a:buFont typeface="Arial" pitchFamily="34" charset="0"/>
              <a:buChar char="•"/>
            </a:pPr>
            <a:endParaRPr lang="en-US" sz="10000" dirty="0">
              <a:solidFill>
                <a:srgbClr val="3333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86158" y="12703315"/>
            <a:ext cx="201845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0000" b="1" dirty="0" err="1" smtClean="0">
                <a:solidFill>
                  <a:srgbClr val="903089"/>
                </a:solidFill>
              </a:rPr>
              <a:t>Mechanical</a:t>
            </a:r>
            <a:r>
              <a:rPr lang="es-ES_tradnl" sz="10000" b="1" dirty="0" smtClean="0">
                <a:solidFill>
                  <a:srgbClr val="903089"/>
                </a:solidFill>
              </a:rPr>
              <a:t> </a:t>
            </a:r>
            <a:r>
              <a:rPr lang="es-ES_tradnl" sz="10000" b="1" dirty="0" err="1" smtClean="0">
                <a:solidFill>
                  <a:srgbClr val="903089"/>
                </a:solidFill>
              </a:rPr>
              <a:t>Engineers</a:t>
            </a:r>
            <a:r>
              <a:rPr lang="es-ES_tradnl" sz="10000" dirty="0" smtClean="0">
                <a:solidFill>
                  <a:srgbClr val="903089"/>
                </a:solidFill>
              </a:rPr>
              <a:t>: </a:t>
            </a:r>
            <a:r>
              <a:rPr lang="es-ES_tradnl" sz="10000" dirty="0" err="1" smtClean="0">
                <a:solidFill>
                  <a:srgbClr val="903089"/>
                </a:solidFill>
              </a:rPr>
              <a:t>Llibert</a:t>
            </a:r>
            <a:r>
              <a:rPr lang="es-ES_tradnl" sz="10000" dirty="0" smtClean="0">
                <a:solidFill>
                  <a:srgbClr val="903089"/>
                </a:solidFill>
              </a:rPr>
              <a:t> Ribó</a:t>
            </a:r>
            <a:endParaRPr lang="es-ES_tradnl" sz="10000" dirty="0">
              <a:solidFill>
                <a:srgbClr val="903089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13630" y="10561651"/>
            <a:ext cx="2035389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0000" b="1" dirty="0" err="1" smtClean="0">
                <a:solidFill>
                  <a:srgbClr val="00B050"/>
                </a:solidFill>
              </a:rPr>
              <a:t>Electronic</a:t>
            </a:r>
            <a:r>
              <a:rPr lang="es-ES_tradnl" sz="10000" b="1" dirty="0" smtClean="0">
                <a:solidFill>
                  <a:srgbClr val="00B050"/>
                </a:solidFill>
              </a:rPr>
              <a:t> </a:t>
            </a:r>
            <a:r>
              <a:rPr lang="es-ES_tradnl" sz="10000" b="1" dirty="0" err="1" smtClean="0">
                <a:solidFill>
                  <a:srgbClr val="00B050"/>
                </a:solidFill>
              </a:rPr>
              <a:t>Engineers</a:t>
            </a:r>
            <a:r>
              <a:rPr lang="es-ES_tradnl" sz="10000" dirty="0" smtClean="0">
                <a:solidFill>
                  <a:srgbClr val="00B050"/>
                </a:solidFill>
              </a:rPr>
              <a:t>: José Ávila</a:t>
            </a:r>
            <a:endParaRPr lang="en-US" sz="10000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74950" y="8697721"/>
            <a:ext cx="2069253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0000" b="1" dirty="0" err="1" smtClean="0">
                <a:solidFill>
                  <a:srgbClr val="FF0000"/>
                </a:solidFill>
              </a:rPr>
              <a:t>Controls</a:t>
            </a:r>
            <a:r>
              <a:rPr lang="es-ES_tradnl" sz="10000" b="1" dirty="0" smtClean="0">
                <a:solidFill>
                  <a:srgbClr val="FF0000"/>
                </a:solidFill>
              </a:rPr>
              <a:t> </a:t>
            </a:r>
            <a:r>
              <a:rPr lang="es-ES_tradnl" sz="10000" b="1" dirty="0" err="1" smtClean="0">
                <a:solidFill>
                  <a:srgbClr val="FF0000"/>
                </a:solidFill>
              </a:rPr>
              <a:t>Engineers</a:t>
            </a:r>
            <a:r>
              <a:rPr lang="es-ES_tradnl" sz="10000" dirty="0" smtClean="0">
                <a:solidFill>
                  <a:srgbClr val="FF0000"/>
                </a:solidFill>
              </a:rPr>
              <a:t>: Roberto </a:t>
            </a:r>
            <a:r>
              <a:rPr lang="es-ES_tradnl" sz="10000" dirty="0" err="1" smtClean="0">
                <a:solidFill>
                  <a:srgbClr val="FF0000"/>
                </a:solidFill>
              </a:rPr>
              <a:t>Homs</a:t>
            </a:r>
            <a:endParaRPr lang="en-US" sz="10000" dirty="0">
              <a:solidFill>
                <a:srgbClr val="FF0000"/>
              </a:solidFill>
            </a:endParaRPr>
          </a:p>
        </p:txBody>
      </p:sp>
      <p:pic>
        <p:nvPicPr>
          <p:cNvPr id="10" name="4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4799" y="9521235"/>
            <a:ext cx="10498655" cy="567277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640300" y="24320286"/>
            <a:ext cx="39643155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8000" b="1" dirty="0" err="1" smtClean="0">
                <a:solidFill>
                  <a:srgbClr val="3DAFFD"/>
                </a:solidFill>
              </a:rPr>
              <a:t>Collaborators</a:t>
            </a:r>
            <a:r>
              <a:rPr lang="es-ES_tradnl" sz="8000" b="1" dirty="0" smtClean="0">
                <a:solidFill>
                  <a:srgbClr val="3DAFFD"/>
                </a:solidFill>
              </a:rPr>
              <a:t>: </a:t>
            </a:r>
            <a:r>
              <a:rPr lang="es-ES_tradnl" sz="8000" dirty="0" smtClean="0">
                <a:solidFill>
                  <a:srgbClr val="3DAFFD"/>
                </a:solidFill>
              </a:rPr>
              <a:t>Olivier </a:t>
            </a:r>
            <a:r>
              <a:rPr lang="es-ES_tradnl" sz="8000" dirty="0" err="1" smtClean="0">
                <a:solidFill>
                  <a:srgbClr val="3DAFFD"/>
                </a:solidFill>
              </a:rPr>
              <a:t>Mathon</a:t>
            </a:r>
            <a:r>
              <a:rPr lang="es-ES_tradnl" sz="8000" dirty="0" smtClean="0">
                <a:solidFill>
                  <a:srgbClr val="3DAFFD"/>
                </a:solidFill>
              </a:rPr>
              <a:t> (ESRF-</a:t>
            </a:r>
            <a:r>
              <a:rPr lang="es-ES_tradnl" sz="8000" dirty="0" err="1" smtClean="0">
                <a:solidFill>
                  <a:srgbClr val="3DAFFD"/>
                </a:solidFill>
              </a:rPr>
              <a:t>Grenoble</a:t>
            </a:r>
            <a:r>
              <a:rPr lang="es-ES_tradnl" sz="8000" dirty="0" smtClean="0">
                <a:solidFill>
                  <a:srgbClr val="3DAFFD"/>
                </a:solidFill>
              </a:rPr>
              <a:t>),  </a:t>
            </a:r>
            <a:r>
              <a:rPr lang="es-ES_tradnl" sz="8000" dirty="0" err="1" smtClean="0">
                <a:solidFill>
                  <a:srgbClr val="3DAFFD"/>
                </a:solidFill>
              </a:rPr>
              <a:t>Atsushi</a:t>
            </a:r>
            <a:r>
              <a:rPr lang="es-ES_tradnl" sz="8000" dirty="0" smtClean="0">
                <a:solidFill>
                  <a:srgbClr val="3DAFFD"/>
                </a:solidFill>
              </a:rPr>
              <a:t> </a:t>
            </a:r>
            <a:r>
              <a:rPr lang="es-ES_tradnl" sz="8000" dirty="0" err="1" smtClean="0">
                <a:solidFill>
                  <a:srgbClr val="3DAFFD"/>
                </a:solidFill>
              </a:rPr>
              <a:t>Urakawa’s</a:t>
            </a:r>
            <a:r>
              <a:rPr lang="es-ES_tradnl" sz="8000" dirty="0" smtClean="0">
                <a:solidFill>
                  <a:srgbClr val="3DAFFD"/>
                </a:solidFill>
              </a:rPr>
              <a:t> </a:t>
            </a:r>
            <a:r>
              <a:rPr lang="es-ES_tradnl" sz="8000" dirty="0" err="1" smtClean="0">
                <a:solidFill>
                  <a:srgbClr val="3DAFFD"/>
                </a:solidFill>
              </a:rPr>
              <a:t>group</a:t>
            </a:r>
            <a:r>
              <a:rPr lang="es-ES_tradnl" sz="8000" dirty="0" smtClean="0">
                <a:solidFill>
                  <a:srgbClr val="3DAFFD"/>
                </a:solidFill>
              </a:rPr>
              <a:t> (ICIQ-Tarragona), Fernando </a:t>
            </a:r>
            <a:r>
              <a:rPr lang="es-ES_tradnl" sz="8000" dirty="0" err="1" smtClean="0">
                <a:solidFill>
                  <a:srgbClr val="3DAFFD"/>
                </a:solidFill>
              </a:rPr>
              <a:t>Rey’s</a:t>
            </a:r>
            <a:r>
              <a:rPr lang="es-ES_tradnl" sz="8000" dirty="0" smtClean="0">
                <a:solidFill>
                  <a:srgbClr val="3DAFFD"/>
                </a:solidFill>
              </a:rPr>
              <a:t> </a:t>
            </a:r>
            <a:r>
              <a:rPr lang="es-ES_tradnl" sz="8000" dirty="0" err="1" smtClean="0">
                <a:solidFill>
                  <a:srgbClr val="3DAFFD"/>
                </a:solidFill>
              </a:rPr>
              <a:t>group</a:t>
            </a:r>
            <a:r>
              <a:rPr lang="es-ES_tradnl" sz="8000" dirty="0" smtClean="0">
                <a:solidFill>
                  <a:srgbClr val="3DAFFD"/>
                </a:solidFill>
              </a:rPr>
              <a:t> (ITQ-Valencia), Joaquín </a:t>
            </a:r>
            <a:r>
              <a:rPr lang="es-ES_tradnl" sz="8000" dirty="0" err="1" smtClean="0">
                <a:solidFill>
                  <a:srgbClr val="3DAFFD"/>
                </a:solidFill>
              </a:rPr>
              <a:t>García’s</a:t>
            </a:r>
            <a:r>
              <a:rPr lang="es-ES_tradnl" sz="8000" dirty="0" smtClean="0">
                <a:solidFill>
                  <a:srgbClr val="3DAFFD"/>
                </a:solidFill>
              </a:rPr>
              <a:t> </a:t>
            </a:r>
            <a:r>
              <a:rPr lang="es-ES_tradnl" sz="8000" dirty="0" err="1" smtClean="0">
                <a:solidFill>
                  <a:srgbClr val="3DAFFD"/>
                </a:solidFill>
              </a:rPr>
              <a:t>group</a:t>
            </a:r>
            <a:r>
              <a:rPr lang="es-ES_tradnl" sz="8000" dirty="0" smtClean="0">
                <a:solidFill>
                  <a:srgbClr val="3DAFFD"/>
                </a:solidFill>
              </a:rPr>
              <a:t> (ICMA-Zaragoza).</a:t>
            </a:r>
            <a:endParaRPr lang="es-ES_tradnl" sz="8000" dirty="0">
              <a:solidFill>
                <a:srgbClr val="3DAFFD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17090" y="14713530"/>
            <a:ext cx="244517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10000" b="1" dirty="0" err="1" smtClean="0"/>
              <a:t>Technicians</a:t>
            </a:r>
            <a:r>
              <a:rPr lang="es-ES_tradnl" sz="10000" dirty="0" smtClean="0"/>
              <a:t>: José Prieto, Edmundo Fraga</a:t>
            </a:r>
            <a:endParaRPr lang="en-US" sz="10000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29350429"/>
            <a:ext cx="7052577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_tradnl" sz="6000" dirty="0" smtClean="0">
                <a:solidFill>
                  <a:schemeClr val="bg1"/>
                </a:solidFill>
              </a:rPr>
              <a:t>SAC 16. 06/17/2013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1864" y="18288040"/>
            <a:ext cx="41622133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8000" b="1" dirty="0" err="1" smtClean="0">
                <a:solidFill>
                  <a:srgbClr val="FF00FF"/>
                </a:solidFill>
              </a:rPr>
              <a:t>Special</a:t>
            </a:r>
            <a:r>
              <a:rPr lang="es-ES_tradnl" sz="8000" b="1" dirty="0" smtClean="0">
                <a:solidFill>
                  <a:srgbClr val="FF00FF"/>
                </a:solidFill>
              </a:rPr>
              <a:t> </a:t>
            </a:r>
            <a:r>
              <a:rPr lang="es-ES_tradnl" sz="8000" b="1" dirty="0" err="1" smtClean="0">
                <a:solidFill>
                  <a:srgbClr val="FF00FF"/>
                </a:solidFill>
              </a:rPr>
              <a:t>thanks</a:t>
            </a:r>
            <a:r>
              <a:rPr lang="es-ES_tradnl" sz="8000" b="1" dirty="0" smtClean="0">
                <a:solidFill>
                  <a:srgbClr val="FF00FF"/>
                </a:solidFill>
              </a:rPr>
              <a:t> to: </a:t>
            </a:r>
            <a:r>
              <a:rPr lang="es-ES_tradnl" sz="8000" dirty="0">
                <a:solidFill>
                  <a:srgbClr val="FF00FF"/>
                </a:solidFill>
              </a:rPr>
              <a:t>Josep Nicolás, </a:t>
            </a:r>
            <a:r>
              <a:rPr lang="es-ES_tradnl" sz="8000" dirty="0" err="1">
                <a:solidFill>
                  <a:srgbClr val="FF00FF"/>
                </a:solidFill>
              </a:rPr>
              <a:t>Igors</a:t>
            </a:r>
            <a:r>
              <a:rPr lang="es-ES_tradnl" sz="8000" dirty="0">
                <a:solidFill>
                  <a:srgbClr val="FF00FF"/>
                </a:solidFill>
              </a:rPr>
              <a:t> </a:t>
            </a:r>
            <a:r>
              <a:rPr lang="es-ES_tradnl" sz="8000" dirty="0" err="1">
                <a:solidFill>
                  <a:srgbClr val="FF00FF"/>
                </a:solidFill>
              </a:rPr>
              <a:t>Sics</a:t>
            </a:r>
            <a:r>
              <a:rPr lang="es-ES_tradnl" sz="8000" dirty="0">
                <a:solidFill>
                  <a:srgbClr val="FF00FF"/>
                </a:solidFill>
              </a:rPr>
              <a:t>, Salvador Ferrer, </a:t>
            </a:r>
            <a:r>
              <a:rPr lang="es-ES_tradnl" sz="8000" dirty="0" err="1" smtClean="0">
                <a:solidFill>
                  <a:srgbClr val="FF00FF"/>
                </a:solidFill>
              </a:rPr>
              <a:t>Iulian</a:t>
            </a:r>
            <a:r>
              <a:rPr lang="es-ES_tradnl" sz="8000" dirty="0" smtClean="0">
                <a:solidFill>
                  <a:srgbClr val="FF00FF"/>
                </a:solidFill>
              </a:rPr>
              <a:t> </a:t>
            </a:r>
            <a:r>
              <a:rPr lang="es-ES_tradnl" sz="8000" dirty="0" err="1" smtClean="0">
                <a:solidFill>
                  <a:srgbClr val="FF00FF"/>
                </a:solidFill>
              </a:rPr>
              <a:t>Preda</a:t>
            </a:r>
            <a:r>
              <a:rPr lang="es-ES_tradnl" sz="8000" dirty="0" smtClean="0">
                <a:solidFill>
                  <a:srgbClr val="FF00FF"/>
                </a:solidFill>
              </a:rPr>
              <a:t>, </a:t>
            </a:r>
            <a:r>
              <a:rPr lang="es-ES_tradnl" sz="8000" dirty="0" err="1">
                <a:solidFill>
                  <a:srgbClr val="FF00FF"/>
                </a:solidFill>
              </a:rPr>
              <a:t>Yury</a:t>
            </a:r>
            <a:r>
              <a:rPr lang="es-ES_tradnl" sz="8000" dirty="0">
                <a:solidFill>
                  <a:srgbClr val="FF00FF"/>
                </a:solidFill>
              </a:rPr>
              <a:t> </a:t>
            </a:r>
            <a:r>
              <a:rPr lang="es-ES_tradnl" sz="8000" dirty="0" err="1" smtClean="0">
                <a:solidFill>
                  <a:srgbClr val="FF00FF"/>
                </a:solidFill>
              </a:rPr>
              <a:t>Nikitin</a:t>
            </a:r>
            <a:r>
              <a:rPr lang="es-ES_tradnl" sz="8000" dirty="0" smtClean="0">
                <a:solidFill>
                  <a:srgbClr val="FF00FF"/>
                </a:solidFill>
              </a:rPr>
              <a:t>, </a:t>
            </a:r>
            <a:r>
              <a:rPr lang="es-ES_tradnl" sz="8000" dirty="0" err="1" smtClean="0">
                <a:solidFill>
                  <a:srgbClr val="FF00FF"/>
                </a:solidFill>
              </a:rPr>
              <a:t>Zbigniew</a:t>
            </a:r>
            <a:r>
              <a:rPr lang="es-ES_tradnl" sz="8000" dirty="0" smtClean="0">
                <a:solidFill>
                  <a:srgbClr val="FF00FF"/>
                </a:solidFill>
              </a:rPr>
              <a:t> </a:t>
            </a:r>
            <a:r>
              <a:rPr lang="es-ES_tradnl" sz="8000" dirty="0" err="1" smtClean="0">
                <a:solidFill>
                  <a:srgbClr val="FF00FF"/>
                </a:solidFill>
              </a:rPr>
              <a:t>Reszela</a:t>
            </a:r>
            <a:r>
              <a:rPr lang="es-ES_tradnl" sz="8000" dirty="0" smtClean="0">
                <a:solidFill>
                  <a:srgbClr val="FF00FF"/>
                </a:solidFill>
              </a:rPr>
              <a:t>, Ricardo Valcárcel</a:t>
            </a:r>
            <a:r>
              <a:rPr lang="es-ES_tradnl" sz="8000" dirty="0">
                <a:solidFill>
                  <a:srgbClr val="FF00FF"/>
                </a:solidFill>
              </a:rPr>
              <a:t>, </a:t>
            </a:r>
            <a:r>
              <a:rPr lang="es-ES_tradnl" sz="8000" dirty="0" smtClean="0">
                <a:solidFill>
                  <a:srgbClr val="FF00FF"/>
                </a:solidFill>
              </a:rPr>
              <a:t>Daniel Roldán</a:t>
            </a:r>
            <a:r>
              <a:rPr lang="es-ES_tradnl" sz="8000" dirty="0">
                <a:solidFill>
                  <a:srgbClr val="FF00FF"/>
                </a:solidFill>
              </a:rPr>
              <a:t>, </a:t>
            </a:r>
            <a:r>
              <a:rPr lang="es-ES_tradnl" sz="8000" dirty="0" smtClean="0">
                <a:solidFill>
                  <a:srgbClr val="FF00FF"/>
                </a:solidFill>
              </a:rPr>
              <a:t>Marc </a:t>
            </a:r>
            <a:r>
              <a:rPr lang="es-ES_tradnl" sz="8000" dirty="0" err="1" smtClean="0">
                <a:solidFill>
                  <a:srgbClr val="FF00FF"/>
                </a:solidFill>
              </a:rPr>
              <a:t>Rosanes</a:t>
            </a:r>
            <a:r>
              <a:rPr lang="es-ES_tradnl" sz="8000" dirty="0" smtClean="0">
                <a:solidFill>
                  <a:srgbClr val="FF00FF"/>
                </a:solidFill>
              </a:rPr>
              <a:t>, Robert </a:t>
            </a:r>
            <a:r>
              <a:rPr lang="es-ES_tradnl" sz="8000" dirty="0" err="1" smtClean="0">
                <a:solidFill>
                  <a:srgbClr val="FF00FF"/>
                </a:solidFill>
              </a:rPr>
              <a:t>Oliete</a:t>
            </a:r>
            <a:r>
              <a:rPr lang="es-ES_tradnl" sz="8000" dirty="0" smtClean="0">
                <a:solidFill>
                  <a:srgbClr val="FF00FF"/>
                </a:solidFill>
              </a:rPr>
              <a:t>, </a:t>
            </a:r>
            <a:r>
              <a:rPr lang="es-ES_tradnl" sz="8000" dirty="0">
                <a:solidFill>
                  <a:srgbClr val="FF00FF"/>
                </a:solidFill>
              </a:rPr>
              <a:t>Rafael </a:t>
            </a:r>
            <a:r>
              <a:rPr lang="es-ES_tradnl" sz="8000" dirty="0" smtClean="0">
                <a:solidFill>
                  <a:srgbClr val="FF00FF"/>
                </a:solidFill>
              </a:rPr>
              <a:t>Montaño, </a:t>
            </a:r>
            <a:r>
              <a:rPr lang="es-ES_tradnl" sz="8000" dirty="0" err="1" smtClean="0">
                <a:solidFill>
                  <a:srgbClr val="FF00FF"/>
                </a:solidFill>
              </a:rPr>
              <a:t>Jerzy</a:t>
            </a:r>
            <a:r>
              <a:rPr lang="es-ES_tradnl" sz="8000" dirty="0" smtClean="0">
                <a:solidFill>
                  <a:srgbClr val="FF00FF"/>
                </a:solidFill>
              </a:rPr>
              <a:t> </a:t>
            </a:r>
            <a:r>
              <a:rPr lang="es-ES_tradnl" sz="8000" dirty="0" err="1" smtClean="0">
                <a:solidFill>
                  <a:srgbClr val="FF00FF"/>
                </a:solidFill>
              </a:rPr>
              <a:t>Jamroz</a:t>
            </a:r>
            <a:r>
              <a:rPr lang="es-ES_tradnl" sz="8000" dirty="0" smtClean="0">
                <a:solidFill>
                  <a:srgbClr val="FF00FF"/>
                </a:solidFill>
              </a:rPr>
              <a:t>, Jordi Navarro, Francesc </a:t>
            </a:r>
            <a:r>
              <a:rPr lang="es-ES_tradnl" sz="8000" dirty="0" err="1" smtClean="0">
                <a:solidFill>
                  <a:srgbClr val="FF00FF"/>
                </a:solidFill>
              </a:rPr>
              <a:t>Farré</a:t>
            </a:r>
            <a:r>
              <a:rPr lang="es-ES_tradnl" sz="8000" dirty="0" smtClean="0">
                <a:solidFill>
                  <a:srgbClr val="FF00FF"/>
                </a:solidFill>
              </a:rPr>
              <a:t>, David Fernández, Óscar Matilla, </a:t>
            </a:r>
            <a:r>
              <a:rPr lang="es-ES_tradnl" sz="8000" dirty="0" err="1" smtClean="0">
                <a:solidFill>
                  <a:srgbClr val="FF00FF"/>
                </a:solidFill>
              </a:rPr>
              <a:t>Guifré</a:t>
            </a:r>
            <a:r>
              <a:rPr lang="es-ES_tradnl" sz="8000" dirty="0" smtClean="0">
                <a:solidFill>
                  <a:srgbClr val="FF00FF"/>
                </a:solidFill>
              </a:rPr>
              <a:t> </a:t>
            </a:r>
            <a:r>
              <a:rPr lang="es-ES_tradnl" sz="8000" dirty="0" err="1" smtClean="0">
                <a:solidFill>
                  <a:srgbClr val="FF00FF"/>
                </a:solidFill>
              </a:rPr>
              <a:t>Cuní</a:t>
            </a:r>
            <a:r>
              <a:rPr lang="es-ES_tradnl" sz="8000" dirty="0" smtClean="0">
                <a:solidFill>
                  <a:srgbClr val="FF00FF"/>
                </a:solidFill>
              </a:rPr>
              <a:t>, Alejandro Crisol, </a:t>
            </a:r>
            <a:r>
              <a:rPr lang="es-ES_tradnl" sz="8000" dirty="0" err="1" smtClean="0">
                <a:solidFill>
                  <a:srgbClr val="FF00FF"/>
                </a:solidFill>
              </a:rPr>
              <a:t>Fabien</a:t>
            </a:r>
            <a:r>
              <a:rPr lang="es-ES_tradnl" sz="8000" dirty="0" smtClean="0">
                <a:solidFill>
                  <a:srgbClr val="FF00FF"/>
                </a:solidFill>
              </a:rPr>
              <a:t> Rey, Marta </a:t>
            </a:r>
            <a:r>
              <a:rPr lang="es-ES_tradnl" sz="8000" dirty="0" err="1" smtClean="0">
                <a:solidFill>
                  <a:srgbClr val="FF00FF"/>
                </a:solidFill>
              </a:rPr>
              <a:t>Llonch</a:t>
            </a:r>
            <a:r>
              <a:rPr lang="es-ES_tradnl" sz="8000" dirty="0">
                <a:solidFill>
                  <a:srgbClr val="FF00FF"/>
                </a:solidFill>
              </a:rPr>
              <a:t>, </a:t>
            </a:r>
            <a:r>
              <a:rPr lang="es-ES_tradnl" sz="8000" dirty="0" smtClean="0">
                <a:solidFill>
                  <a:srgbClr val="FF00FF"/>
                </a:solidFill>
              </a:rPr>
              <a:t>Carles </a:t>
            </a:r>
            <a:r>
              <a:rPr lang="es-ES_tradnl" sz="8000" dirty="0" err="1" smtClean="0">
                <a:solidFill>
                  <a:srgbClr val="FF00FF"/>
                </a:solidFill>
              </a:rPr>
              <a:t>Colldelram</a:t>
            </a:r>
            <a:r>
              <a:rPr lang="es-ES_tradnl" sz="8000" dirty="0">
                <a:solidFill>
                  <a:srgbClr val="FF00FF"/>
                </a:solidFill>
              </a:rPr>
              <a:t>, José </a:t>
            </a:r>
            <a:r>
              <a:rPr lang="es-ES_tradnl" sz="8000" dirty="0" smtClean="0">
                <a:solidFill>
                  <a:srgbClr val="FF00FF"/>
                </a:solidFill>
              </a:rPr>
              <a:t>Ferrer, </a:t>
            </a:r>
            <a:r>
              <a:rPr lang="es-ES_tradnl" sz="8000" dirty="0">
                <a:solidFill>
                  <a:srgbClr val="FF00FF"/>
                </a:solidFill>
              </a:rPr>
              <a:t>Carme </a:t>
            </a:r>
            <a:r>
              <a:rPr lang="es-ES_tradnl" sz="8000" dirty="0" smtClean="0">
                <a:solidFill>
                  <a:srgbClr val="FF00FF"/>
                </a:solidFill>
              </a:rPr>
              <a:t>Mármol</a:t>
            </a:r>
            <a:r>
              <a:rPr lang="es-ES_tradnl" sz="8000" dirty="0">
                <a:solidFill>
                  <a:srgbClr val="FF00FF"/>
                </a:solidFill>
              </a:rPr>
              <a:t>, Xavier </a:t>
            </a:r>
            <a:r>
              <a:rPr lang="es-ES_tradnl" sz="8000" dirty="0" err="1" smtClean="0">
                <a:solidFill>
                  <a:srgbClr val="FF00FF"/>
                </a:solidFill>
              </a:rPr>
              <a:t>Queralt</a:t>
            </a:r>
            <a:r>
              <a:rPr lang="es-ES_tradnl" sz="8000" dirty="0" smtClean="0">
                <a:solidFill>
                  <a:srgbClr val="FF00FF"/>
                </a:solidFill>
              </a:rPr>
              <a:t>…</a:t>
            </a:r>
            <a:endParaRPr lang="en-US" sz="8000" dirty="0">
              <a:solidFill>
                <a:srgbClr val="FF00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9327" y="3860801"/>
            <a:ext cx="42401073" cy="1280160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0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7678427" y="-185961"/>
            <a:ext cx="558358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500" b="1" dirty="0" smtClean="0">
                <a:solidFill>
                  <a:schemeClr val="bg1"/>
                </a:solidFill>
              </a:rPr>
              <a:t>OUTLINE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527" y="2772792"/>
            <a:ext cx="28989892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algn="ctr"/>
            <a:r>
              <a:rPr lang="en-GB" sz="10000" b="1" dirty="0">
                <a:solidFill>
                  <a:srgbClr val="FF0000"/>
                </a:solidFill>
              </a:rPr>
              <a:t>Beam time </a:t>
            </a:r>
            <a:r>
              <a:rPr lang="en-GB" sz="10000" b="1" dirty="0" smtClean="0">
                <a:solidFill>
                  <a:srgbClr val="FF0000"/>
                </a:solidFill>
              </a:rPr>
              <a:t>allocation</a:t>
            </a:r>
          </a:p>
          <a:p>
            <a:pPr lvl="2" algn="ctr"/>
            <a:r>
              <a:rPr lang="en-GB" sz="10000" b="1" dirty="0" smtClean="0">
                <a:solidFill>
                  <a:srgbClr val="7030A0"/>
                </a:solidFill>
              </a:rPr>
              <a:t>Users feedback</a:t>
            </a:r>
            <a:endParaRPr lang="en-GB" sz="10000" dirty="0" smtClean="0">
              <a:solidFill>
                <a:srgbClr val="7030A0"/>
              </a:solidFill>
            </a:endParaRPr>
          </a:p>
          <a:p>
            <a:pPr lvl="2" algn="ctr"/>
            <a:r>
              <a:rPr lang="en-GB" sz="10000" b="1" dirty="0" smtClean="0">
                <a:solidFill>
                  <a:srgbClr val="3333FF"/>
                </a:solidFill>
              </a:rPr>
              <a:t>Users/IH research</a:t>
            </a:r>
          </a:p>
          <a:p>
            <a:pPr lvl="2" algn="ctr"/>
            <a:r>
              <a:rPr lang="en-GB" sz="10000" b="1" dirty="0"/>
              <a:t>BL22 </a:t>
            </a:r>
            <a:r>
              <a:rPr lang="en-GB" sz="10000" b="1" dirty="0" smtClean="0"/>
              <a:t>status</a:t>
            </a:r>
            <a:endParaRPr lang="en-GB" sz="10000" b="1" dirty="0" smtClean="0"/>
          </a:p>
          <a:p>
            <a:pPr lvl="2" algn="ctr"/>
            <a:r>
              <a:rPr lang="en-GB" sz="10000" b="1" dirty="0" smtClean="0">
                <a:solidFill>
                  <a:srgbClr val="00B050"/>
                </a:solidFill>
              </a:rPr>
              <a:t>Future and </a:t>
            </a:r>
            <a:r>
              <a:rPr lang="en-GB" sz="10000" b="1" dirty="0" smtClean="0">
                <a:solidFill>
                  <a:srgbClr val="00B050"/>
                </a:solidFill>
              </a:rPr>
              <a:t>perspective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5748004" y="13311399"/>
            <a:ext cx="11853333" cy="844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18301735" y="15682966"/>
            <a:ext cx="3893932" cy="844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2" descr="C:\Users\LSIMON~1\AppData\Local\Temp\DSC011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351" y="10340655"/>
            <a:ext cx="27096995" cy="1807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13833477" y="21553071"/>
            <a:ext cx="6809357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Wojciech</a:t>
            </a:r>
            <a:r>
              <a:rPr lang="en-US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Olszewski</a:t>
            </a:r>
            <a:r>
              <a:rPr lang="en-US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</a:t>
            </a:r>
            <a:endParaRPr lang="en-US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618154" y="18911490"/>
            <a:ext cx="446255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Carlo Marini</a:t>
            </a:r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5737122" y="24172970"/>
            <a:ext cx="57912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FFCC"/>
                </a:solidFill>
              </a:rPr>
              <a:t>Marta Avila</a:t>
            </a:r>
            <a:endParaRPr lang="en-US" dirty="0">
              <a:solidFill>
                <a:srgbClr val="FFFFCC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6483691" y="14520725"/>
            <a:ext cx="11545641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2">
                    <a:lumMod val="75000"/>
                  </a:schemeClr>
                </a:solidFill>
              </a:rPr>
              <a:t>Laura </a:t>
            </a:r>
            <a:r>
              <a:rPr lang="en-US" b="1" dirty="0" err="1" smtClean="0">
                <a:solidFill>
                  <a:schemeClr val="bg2">
                    <a:lumMod val="75000"/>
                  </a:schemeClr>
                </a:solidFill>
              </a:rPr>
              <a:t>Simonelli</a:t>
            </a: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2" name="Picture 2" descr="CLÆSS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93" y="3188852"/>
            <a:ext cx="6105889" cy="310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925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9177836" y="0"/>
            <a:ext cx="197104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algn="ctr"/>
            <a:r>
              <a:rPr lang="en-GB" sz="11500" b="1" dirty="0">
                <a:solidFill>
                  <a:schemeClr val="bg1"/>
                </a:solidFill>
              </a:rPr>
              <a:t>Beam time </a:t>
            </a:r>
            <a:r>
              <a:rPr lang="en-GB" sz="11500" b="1" dirty="0" smtClean="0">
                <a:solidFill>
                  <a:schemeClr val="bg1"/>
                </a:solidFill>
              </a:rPr>
              <a:t>allocation</a:t>
            </a:r>
            <a:endParaRPr lang="en-GB" sz="11500" dirty="0">
              <a:solidFill>
                <a:schemeClr val="bg1"/>
              </a:solidFill>
            </a:endParaRPr>
          </a:p>
          <a:p>
            <a:pPr lvl="2" algn="ctr"/>
            <a:endParaRPr lang="en-GB" sz="11500" dirty="0" smtClean="0">
              <a:solidFill>
                <a:schemeClr val="bg1"/>
              </a:solidFill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9919713"/>
              </p:ext>
            </p:extLst>
          </p:nvPr>
        </p:nvGraphicFramePr>
        <p:xfrm>
          <a:off x="1030288" y="3689350"/>
          <a:ext cx="11047412" cy="1209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2" name="KGPlot" r:id="rId3" imgW="5524200" imgH="6045120" progId="KGraph_Plot">
                  <p:embed/>
                </p:oleObj>
              </mc:Choice>
              <mc:Fallback>
                <p:oleObj name="KGPlot" r:id="rId3" imgW="5524200" imgH="6045120" progId="KGraph_Plo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30288" y="3689350"/>
                        <a:ext cx="11047412" cy="1209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8576185"/>
              </p:ext>
            </p:extLst>
          </p:nvPr>
        </p:nvGraphicFramePr>
        <p:xfrm>
          <a:off x="12176125" y="3665538"/>
          <a:ext cx="10160000" cy="1209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3" name="KGPlot" r:id="rId5" imgW="5079960" imgH="6045120" progId="KGraph_Plot">
                  <p:embed/>
                </p:oleObj>
              </mc:Choice>
              <mc:Fallback>
                <p:oleObj name="KGPlot" r:id="rId5" imgW="5079960" imgH="6045120" progId="KGraph_Plo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176125" y="3665538"/>
                        <a:ext cx="10160000" cy="1209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243862"/>
              </p:ext>
            </p:extLst>
          </p:nvPr>
        </p:nvGraphicFramePr>
        <p:xfrm>
          <a:off x="1029226" y="15844307"/>
          <a:ext cx="11049000" cy="1206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4" name="KGPlot" r:id="rId7" imgW="5524200" imgH="6032520" progId="KGraph_Plot">
                  <p:embed/>
                </p:oleObj>
              </mc:Choice>
              <mc:Fallback>
                <p:oleObj name="KGPlot" r:id="rId7" imgW="5524200" imgH="6032520" progId="KGraph_Plo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29226" y="15844307"/>
                        <a:ext cx="11049000" cy="12065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0205943"/>
              </p:ext>
            </p:extLst>
          </p:nvPr>
        </p:nvGraphicFramePr>
        <p:xfrm>
          <a:off x="12284075" y="15781338"/>
          <a:ext cx="10185400" cy="1219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5" name="KGPlot" r:id="rId9" imgW="5092560" imgH="6095880" progId="KGraph_Plot">
                  <p:embed/>
                </p:oleObj>
              </mc:Choice>
              <mc:Fallback>
                <p:oleObj name="KGPlot" r:id="rId9" imgW="5092560" imgH="6095880" progId="KGraph_Plo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2284075" y="15781338"/>
                        <a:ext cx="10185400" cy="1219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7905646"/>
              </p:ext>
            </p:extLst>
          </p:nvPr>
        </p:nvGraphicFramePr>
        <p:xfrm>
          <a:off x="25937060" y="4964100"/>
          <a:ext cx="14804553" cy="186409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6" name="KGPlot" r:id="rId11" imgW="3822480" imgH="4813200" progId="KGraph_Plot">
                  <p:embed/>
                </p:oleObj>
              </mc:Choice>
              <mc:Fallback>
                <p:oleObj name="KGPlot" r:id="rId11" imgW="3822480" imgH="4813200" progId="KGraph_Plo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5937060" y="4964100"/>
                        <a:ext cx="14804553" cy="186409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2" descr="CLÆSS logo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0541" y="25269920"/>
            <a:ext cx="6105889" cy="310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90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5384731" y="-101601"/>
            <a:ext cx="2895603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algn="ctr"/>
            <a:r>
              <a:rPr lang="en-US" sz="11500" b="1" dirty="0">
                <a:solidFill>
                  <a:schemeClr val="bg1"/>
                </a:solidFill>
              </a:rPr>
              <a:t>Users feedback received during 2013</a:t>
            </a:r>
            <a:endParaRPr lang="en-GB" sz="11500" dirty="0" smtClean="0">
              <a:solidFill>
                <a:schemeClr val="bg1"/>
              </a:solidFill>
            </a:endParaRPr>
          </a:p>
        </p:txBody>
      </p:sp>
      <p:pic>
        <p:nvPicPr>
          <p:cNvPr id="3826" name="Picture 75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408" y="2065251"/>
            <a:ext cx="35488741" cy="2692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 descr="CLÆSS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93" y="3324320"/>
            <a:ext cx="6105889" cy="310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36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5384731" y="-101601"/>
            <a:ext cx="2895603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algn="ctr"/>
            <a:r>
              <a:rPr lang="en-US" sz="11500" b="1" dirty="0">
                <a:solidFill>
                  <a:schemeClr val="bg1"/>
                </a:solidFill>
              </a:rPr>
              <a:t>Users feedback received during 2013</a:t>
            </a:r>
            <a:endParaRPr lang="en-GB" sz="11500" dirty="0" smtClean="0">
              <a:solidFill>
                <a:schemeClr val="bg1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509" y="5215466"/>
            <a:ext cx="37450602" cy="20895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CLÆSS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93" y="3324320"/>
            <a:ext cx="6105889" cy="310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13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ancientgreece.co.uk/staff/resources/background/bg5/i/a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7" r="13674"/>
          <a:stretch/>
        </p:blipFill>
        <p:spPr bwMode="auto">
          <a:xfrm>
            <a:off x="2912536" y="4766753"/>
            <a:ext cx="6070260" cy="8185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8407056" y="6668561"/>
            <a:ext cx="26842067" cy="15039971"/>
          </a:xfrm>
          <a:prstGeom prst="ellipse">
            <a:avLst/>
          </a:prstGeom>
          <a:solidFill>
            <a:schemeClr val="bg1"/>
          </a:solidFill>
          <a:ln w="1905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13140277" y="4910675"/>
            <a:ext cx="14494934" cy="118533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9" name="Imagen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8337" y="1978028"/>
            <a:ext cx="12175385" cy="938106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utoShape 2" descr="data:image/jpeg;base64,/9j/4AAQSkZJRgABAQAAAQABAAD/2wCEAAkGBxQTEhQUExQWFhUUFxgXGBgYFxwXGBgYGBcXFxcXGhwYHCggGBolHBQVITEhJSkrLi4uFx8zODMsNygtLiwBCgoKDg0OGhAQGywkHCQsLCwsLCwsLCwsLCwsLCwsLCwsLCwsLCwsLCwsLCwsLCwsLCwsLCwsLCwsLCwsLCwsLP/AABEIAOEA4QMBIgACEQEDEQH/xAAbAAACAwEBAQAAAAAAAAAAAAACAwEEBQAGB//EAD8QAAEDAQUEBwcBBgYDAAAAAAEAAhEDBBIhMUEFUWGBEyJxkaGx8BQyQlLB0eEGI2JygpLxFTNDRFOiJLLC/8QAGQEAAwEBAQAAAAAAAAAAAAAAAAECAwQF/8QALBEAAgICAgECBQMFAQAAAAAAAAECESExAxJBUfAEEyKRoWFxgTJCUrHhFP/aAAwDAQACEQMRAD8A0GNTQEDlM968c6DnrmhQ4qAVJSQSJwQypaNEhnBGCg1RwkFBNXFyiUBchCohxQkLieCG8mFAkFAU0hKcqGQFzipYFzkEgEKEYCmEADioTWqCxMHQCAqw4BKe1AqEJdV0DAp1R0KjXqKrARUJJQdGm34Q5piF3UdMImtxTqaYwOgKlWOjXJCNYFLL0l9VK6VQy0W78lE1Vg5F0qgZZjVT0irOq4KOkQwLTSmKoKkIumwSoBtQpcqu+vipDynQDwVCp1bU1ubgEs7WpDCSewH6ppAXwhJVB212j4XJTtst+U+CB9WagKguWb/jLdGlAdrDcmHVmq0Io4rH/wAXbxRja4/uiiMmwGo1kt2oi/xMJ0xWaRhIqFVDtAJTraE6C0HXKrPKF9sSPaQmkFjSxMDEjpwj6ZOhDQ1NptVYVUxtfRMC5dXKrf4rkgHSULpCKcVDpKhooJr0wApbW6J7GFKijms3og1MuwpAUiFICdJTHBCxkpoR0Q0nOBPcvPWq0vf8RA3DAL1bRCz7TstjsR1fJDb8G0OjxI8pUkan7pPtPevQWmwXBJEjeFSbWs/xUyZ4x90KfqjX5MfEimzaHf4JlKtJ0Ty+h/xxuknuySnV6YypgcyVXaPoV8h/5IIv3GOz12oOlO/v9b0DrQ35QORKQLZGTEWn4D5aW5F+SdyIPGTiMOKo+3bqQ54p9ChVqieq1u+PAIozkorbLLra1uAE8lFCpeElcyxAZ4poaqSo5+ScWqRBQOKMhKeFRkCSlSmuQBqaERK6+iIQkKkgO6QptN5QNYmtppMA75XKLq5LA8mtmnAd6lrMk3oysWbC2nHEJzRqp6PemBAANKkuUOQkpCBcVzTogc5Qw+vXYmhoutGCm4N6UyomASkxg1mggjgsGg1k5DPdrOfkt97sCvKVHAOgwdQQcwcZjmsp29HX8Kot0zSdZQcM8c4/ulVrGDI5DDwV3YtC8DhpKo2mnDiL2pwxxA/COrWTq6x9SubIG5jORvVZ1mmVersiNZ9fVFVpMAOUxHerhkxlFbvBh2lwDoz7Ml6iyUg2jTAHwg94n6rxlW0APgBe1p1P2TP4G+QWzTRyc9eGUakJSsPCS9qaOagCkFPJSymIXCi6mtCBNCAcFLWKQ1MY1OxEsCsU2qGhWLO3FSUkK6LiuVtclY6LTWprFLQiaFkaEkISjwUPIReAEkwlPcuq1FTqVSmBZLkAqJLX71zkwLtndOKeKiz21E+jVSY7GWiobp1OQG+cAPFYFuY0GnGoqQOAqOjzw4BXdsW9jYY+9DhJu4OGIukTxCwqls6RznAXWtp3Gj5RgG+U80uraOr4eSUj2f6eYDTc7TzzgKlbXAO69MsBMBwIzPlK1P03RPsmGJa4GOwNKxbc8F1VtMvc6pHVcMGGcSTwlTKJUZIy6rHNrFhMwJHZIjBWaXXvEyROQ1MgNHeptr2m1xhLaUE8b16O4jvStg1pYWgi8QHidSDl4rWGr/QXJpL9WZm0LMMcGS2XAs/cILmu3mCTyK27PWmmwagR3YfRZFekWlx6MsY0Pc4uIMuLboDY0/Cdsi0AsjUfXPxlW9HLNGi56WVzlzVJkCGqQxMurj2JolsDo0stTpUEJkiC1SwYoy1cM0APYFYs7MVXYrVA4pMtDIXI4C5SUWg1deSukhKe9QUMdUQF6r9JJxRPckhkPOKGJS3uxQjJWAbc0TDilgqQEwDvJFrtdxrnRN2PsJU1q4bmcTprjwCq0KjhUcffa4Bt2Mzjlv1/7HABKioxsza1MWh15rwHxiDw4ZhFZtm1A0tLYlwJdMggDCNcyU+pZrGXSKhpEkw6D0ZjMtccCOIKs07NWxbTtVGoB8zhPhKq3VL8m8et5X2L1j2m+kwtxB3jLBZ+0f1DWcCAQOIGPLcrVCyWnVrDxDhj4rq1CpONG92QfuqTT2k/5Bwiv6W1/B5zZ1Qh7iT8JzzzEqpY7WGiScYgeHrkt99Go73bM8zvF3xIxS22W0NmLM0drgmuSpPH5FPji4JKWv0ZgW+s6phecRmBM49iZsh7qfWdgBOB1B8vytd1htR+Gmzi53nCo2jZjQZr2hpz6jMTh4+Crvar/Rk4RXq2bdmrB7Q4ZFWAFkNqAXOhgMbnOoIwOuGeP2K1KVQOyIwzgziszGcWhoXOXISE6ozChCUbVBCEAtyEphCAtQAYKfRfiqYKY16kaNHpFypX1KKKstPcjc3Bc1iCpmsiwQ1TdQAH7qZlVQwSBKgtTXNQkb0wAhLqOiB8TpujeQJ+yZWeBisyy1RWljnFlRri5p7cI+iTLhDsE0lxMSN5OBGkYYzjG/GBiTHWkiCBN0dV13N7j/osjU4XnDIYZBNtFJ7BDWkTheAmBh1sNYmN2OpViyNpB0tqMJYC2mLwaWTm+HjF5OqFLydDjWClaTUYw9O1laiTDmsGNHQBpGgVeybOpU5qBrbRZ3xLompSicxnGOKv+z1aFRrqVF7qZYBVBLXXzJl8AmXEHPVJttgdQPtFlJ6P46ZBEDUEHTyncrjJaT2RKPmtDPZ6bSLtIim/3KlOu4A7hBIAdwnQqttKW0X1adWu1zHhpa98xMafzBaVkYyoxzqDZDv8yznAGcyzcezPtS6rm1qFq6pEdFAOJF26Dz6hTisg2qG07Y59ZzATFWyte2DF1+IJEdvgsh5dXp2EuqPAeXU3w4guIm6SRmer4rUoANqWJ++i5h/lE/QrNY27Rdp7Pag8Hc29GPDrHuSTSfv9gabXv9xVak1oqmnQa80ib9+o5zobOMERkJwKJ9tdSodJUYxr6mFOm1sHHInvB7gtKlam16jwzCgzrVHZB7joTq2ASd8blkN2pTrWnpHNc5tIRSDWzifecYyJ6pG6OCaV7WiHS0xFGwuotbLgTEvHyXv/AJJEHQZ71ZZVu9YYNGeExvBjd6yU12vc91SlSqF7nCb7Q1tzIsMmYiOYUAXX9GM4BAwJjIA8W4cgNybd7Jrwa1N8+sVKoCqaRLnkS9wwG4CJjxWiknZzyj1Zy6FzVzkEohzEp4ToQuakMrkKJTS1KeEwDUoVyBmvJCW5qc7JAHLLZqKIRAQuhG1UIAsRXYCMFIttWGmDDjgJ03nkMeSB7PP7Zt/XAbkw951+yBpbVEjB3jP11Vm20aTqAdiwsdcxGJ1PbgbyyniDAk9mck4CNVXVSWMM6eKfy3TVo2bDbKtKYMg6HETzxHIp1qt9J8dLZwTvbn9/FV6NirNaxwF8Oa0gQbwLpw3mLuO5H7Q0YPbBGYIx3fRY07uvsdnXjksOv3G06NlJFyvVpHcXQBwmD5rVoU34RaWvH74aZHaDJWRcouzjyTGWSjo5v9X5WizuzN8TWmvvReo7CqMN5hAIMggx3Aq5abPULKg6Lr1GgEhzYJBmYlZzKUYNqR2H8qHsqaVXf1H7rScr8r7GUfh5LS/Iz2OqGWaafWp1DMRgyCJz4+CousNX/wAxtwxVxYZGJnIY4Z+CVahXybXcO1xVJ1mtB/3B/qKzWc2i3xyWOrNiw0X0qDaTbODM37z23STnMTI5ZAI7TTr3QL9KgP3GyRwl0DwXnq1kdEPtLoOl77uSWbPozL688JBPhKpRvz+DGUZLx+TUrtpj/NtNR53NdA7m/dU3bSpsws9PE4XiJP3PMp7XWZuQLu8z34KtbNrYQxsdv2C0XG34Zl2S20gKFMzfrHHicef2Wnsu13i5hwjEdi8o63OvS4yQZxyHYFuveOkpVKbgb5u7gYN3uwju3ocHF5M5NSjg9CAuDMVLMRKkLMyOLUD2pgUOakwEuYklqt3UqszVCAUuUKVVga1QwlOUVChhZo0CCkBTTapjFMDmrOfaGvrNBIh0hu4gZ95gcjvVraNS6wgZmQO713rIsTG2mmKc3alPI6xOfjB4wg044u7EWi/WfcpNdUbSnEDNxMveTlJdlwHFUBLKjL16mWuk4G82DoDrgvoOzrK2m1rGgADvPE7yqn6o2W2rRL469IFwO9ubm92Paph8RHt1awbS4XV+TPtm32voOawvDsBJMEyMTgMccDEZrFokmJxHFaOzthtusdWeWmpFyk0S9w7NOzyW5bNmMdT/AGLLppGXsiHxGBmSXDLfPJaxcIukS+0lbPNssZMRnwE58E+rseuJPRVOTSfJb+waAc9gPw9bux84Wjb9oVA9zaTA4MxMzpidfUK3OSlSJjFNW2eHFJzfeaW9rY81L65G/uXtdlbT6drr1MANIGcgzOhGEYb814TbNoDq1QtwF4xA5Tzz5qozc5dWtBJdF2TEVXk5kgfwodmbK6Z4DhVuEwHhhLJ3OcMBI10lU2Uqj/cY9/8AC0uHgCtHZtvfZJLqLwXOEl4LRcwloBESYzTkqX01ZK5HJ/VdFDb2yW0HNaHFzjeLsOq0SLgB1MTKp0m4K1tTaDq5BcTIbjiSCRPWAyaYgGNytjYlSQGAvljXEgQAXAOu4nOI71rGXVLtsymuzfTQ3Z2yOkph5qBrZI7IMb4CtM2NZ3ENFWXQcA4eMZLrHZHGz2ik4EOb1oIxykf+ifZNnDpKVZjmtaGCWgZ4EHXj4LCc3b+o0jBUsHhq7S0kEYgkd2BXoNn7IqBjXFwvDrBh01idCUNpsY9tu5i+Xcovx3r0gcp5+VpKhcXEnYrZlaJYTiMYOYWgsy0NIe140PWG/ceS0mlZqSaInBqQQRQgKkZJE0EWpdRqMAqHNSFRWhvoLkyOC5MCz0c6KRSRtcjcguwOjC4UkyV0oEY36gqFnRu0kg80WxWMY5zoxeAJ8/HPsCt7WsnSUyBmDeE7wvLULU6i4zrmDlM5/lNw7qkdPByRWJaPoFPEAhPpgGQdRGOs4LyWztthxutddd8py48Ct+htE/E3uw81xy4pReTuiuyuLs88Kj3VTaGuhxtDqbMJAY0Rlrg4YcV67YppCvg9xqXbt24WtgYxBGAHaVh2XZrxWDqZFwOL2h0w0u94QO7DcFt/5UuxdUc0C81pusbuGZnjJK7MSpI5HGUbtGhsqi0Go8ARMCMomfoFU2SWFr5IvVHOJE4wd2upyTLBtBjKYBaYkzHHhyhZ1sZY3Eky0/zD6FOUXm7JUkqLFtbTstB5ZhuxJ6xAa3PjC8p+nthdL+1q+5PVb85Gc/ug960n7Gs1TqsrmTkJB03EA5Ar0FOk1rQ0CA0QBuAUSl0TS2zRR7tN6QttMAQ0ADQAQPBJtABF0gEHAgiQeRVmodwwSnlc2bN6weJ27+mYcHURAcQ1zc7skNkfuyctFqWpp6Sk0PhgcG3QYc4sGJO8dUCD9VuvK8raLO9tcgMEveXNqYyAc8QYwxXTCbnh+DmnBRyls0LFULgL/vE1W8g7LlisZv6bPx1CBuGXbiYVi01XuqAUb11gugjX5iTrJ8lWtOzqz8HOMcXE+C2jFpXdWZyy6psZQo2anUDWuvVcRMk9uOQKtOcG5rGFipUSLz5cCCBkZ0gBA+2y6GiSebu77rKfHbwzSDSX1Gjaq8wN+A4rXpNgDgAPBY2yrOS+8/4dJmDx48AtsFHWtHPyz7MNoXAKJUXkUY2MmEDiulCSqoTBXKYUooWR4UlyUuaEixxcFMhIB5IhUCQDpWLtSyAGS2WnVvvN5fEPFbBfgk1SHCN6NZHF0zyz7AXdZhDwTiRnzGbVasFOqCAHO8x3bl1spXHSA6dHMMPHLJ/gUyz2+pGFyt/0qcxvWndtepvHGsHorJbnCA5rTJzGC9ps6xywOGu4zHgvlTtrU/jFSmRvbMHsEFaGz/1C5pmnaG44Q43fBwKF08o0c5+p7zadmYMXBs8RC87baNAmDdH80fVVam2a9QG9ddl7sbsTgfUrJtdF7p6h7z9kfT4Y+7WHGzTbTs1N7Xh7Q5pw/aToRkTuJVx+1W6VGYcQfqvH1dmE5g8gVSrbJdmGO7/sEOHHLchrkktQPYVdtM/5mf1NVOttlg/1e78LzLdlv/4zzMeYUus93BxptA0NTHwU/L4vUf8A6Jr+1G3W2s353HvKbQt4IyOO9eedWpjOoP5Wk+KUbez4WPqHifo1NccfCYpfESe6PTVNrMbrPAEEnshUrfb3vwpsutGbnm6sinVrn3aYp8YjzSX0hP7SqXH5W4+OSfv1M3yS94HOFMGXuvHcwfUptGTg0Cm06D3iN5OcJdKkRkwMHzOxcewHJWKYwwzOpzPak2ZSeDYsl1oAGQVsPWLQqdqtscVJiaN5Q50JAcuIRRI0VOCh1RJv8V2eqoA+k4+KlB0Z3+H4XIGaTXx/ZC4pgxQFu8fVQMW+oOSDPIeKYW6CByUhhG9MYDp3QlXccT4qy/LVVKsdiAF2uiCFlPZlIDv4sDyf91oudHFC1k4EiClo0jIpF5GF8t/crNvt5O3JdezTibMHfvUnxPISrdayRgwkj5SLzeQP0VQURPukHU03x/1d9E0aXZWfSpDM1qX8TJ8oKbSMe5a+RvDwnBOFQtwFd44VGk/dLMnM2d/EgA+QRdlJDemqH/cs/qP2QOv62lv9R+hRMss4inR5O/Kh1BwP+VT8/qla90V78lKqxnx2hzuxpPmVXc2gMm1H9w8sVpVKb9GUW8Td+8pIqVNazG/wifILRMzasRRf8ll5uk+YT3VamtykN2EoXiTjVe7sBQGgz5Obj9M1La9/9CmhLy1xxe+odwBA9clYpMDMgGcpd36eC4PDcMuDer+VLBwhGxNqJN6fUlS1Bd3I2UydEYMW7HURCuNSqVlKv0LBO9KydkUynNCsUbArbbJESiyaM40kynZFptpCYgdybdGSLKozvY3fN671KvRw9d65AFV7ePeVPRnU4Io3QiHakAuJGC7ozuRubH4XUah/v9ggBb6ekeISa1jB3+CtPxQNcRh5oApPsa40hu8FfLDGc8kNSgSMPsgaZTNMQqFos9/Nvr6LUFCDMxwzRts+t2dccFLwaJnm61B7PdLsNJwVV1V2oB7Wx5BerDBOQ3Ku+zCT1ddQqspSZ5Y1APgbyJH1UCtqGD+or0jrC2cBzhQbEBm0E8kWiu7POG0E/A3x+6U+1E4dUd31Xp3WGnqwKWWGmMmNHKU1Qu7PI1beQMLzuwQposr1PgIGkZr2LbK35R2RC0KIAGAuj1wTc0lhEO3tnk7JsCqYJELQGxiPeK9GTGRk9n1QmkHZjz+yju2FIxqOyG9qsUdntwz7uxaPsxaP7om7tErFgrUaDQrtKzjRFTI3JtEHVBJwpqSOCaWoNe1AhAeAizTnN9ckBfyTQhfQcVKK6OHeuTAo+z44eK4gzEc9E92CloJ09c0gEXTu8YU3XHIjvlE8TnAQBoH4QAxtPefqlvdGuHDD1mihsa96BwByHgiwFucdPNGx51x7VwpHREBjigA6TgNOam8NSgI3yiHhxSGmBWA08FVdRLjhzVwiVNwRkEIdlA0YzM9ilrNzR4q2WbvJcwHeUx9itTvTkPXan9GTxns+ya2hvy7U9rIxw70g7Fb2adPXJMZSjBXGST+Z9flMYzklYNlcMBhGSRgEwAb+SIskSBG/1vSY0UnUpnEqGsgblcewb8kqQN/rBNMliYJzy7SuDYxB9c0d4eh63KCZzA5J7EGyrOow5SiPZmkBg0UspbiUAWIlA9sIm4ari4cUAB0fHwC5Fd4ea5MRRq5BPZlyXLkCKz8kdP3fW9cuSYC96sWbXsC5cgBtHI+tVTqZ9ylcgYbPXelO1XLkIaOXan1uXLkLYBt91TTz7vJcuQA8fQpZ1XLkAWbHkFbfkeweS5cpGLtGnJNZkVy5IpAVPdCp1Ph9alcuQSScj2pTNPWq5crRKD+wT3KVyGMUFNbLmuXIEQuXLkA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data:image/jpeg;base64,/9j/4AAQSkZJRgABAQAAAQABAAD/2wCEAAkGBxQTEhQUExQWFhUUFxgXGBgYFxwXGBgYGBcXFxcXGhwYHCggGBolHBQVITEhJSkrLi4uFx8zODMsNygtLiwBCgoKDg0OGhAQGywkHCQsLCwsLCwsLCwsLCwsLCwsLCwsLCwsLCwsLCwsLCwsLCwsLCwsLCwsLCwsLCwsLCwsLP/AABEIAOEA4QMBIgACEQEDEQH/xAAbAAACAwEBAQAAAAAAAAAAAAACAwEEBQAGB//EAD8QAAEDAQUEBwcBBgYDAAAAAAEAAhEDBBIhMUEFUWGBEyJxkaGx8BQyQlLB0eEGI2JygpLxFTNDRFOiJLLC/8QAGQEAAwEBAQAAAAAAAAAAAAAAAAECAwQF/8QALBEAAgICAgECBQMFAQAAAAAAAAECESExAxJBUfAEEyKRoWFxgTJCUrHhFP/aAAwDAQACEQMRAD8A0GNTQEDlM968c6DnrmhQ4qAVJSQSJwQypaNEhnBGCg1RwkFBNXFyiUBchCohxQkLieCG8mFAkFAU0hKcqGQFzipYFzkEgEKEYCmEADioTWqCxMHQCAqw4BKe1AqEJdV0DAp1R0KjXqKrARUJJQdGm34Q5piF3UdMImtxTqaYwOgKlWOjXJCNYFLL0l9VK6VQy0W78lE1Vg5F0qgZZjVT0irOq4KOkQwLTSmKoKkIumwSoBtQpcqu+vipDynQDwVCp1bU1ubgEs7WpDCSewH6ppAXwhJVB212j4XJTtst+U+CB9WagKguWb/jLdGlAdrDcmHVmq0Io4rH/wAXbxRja4/uiiMmwGo1kt2oi/xMJ0xWaRhIqFVDtAJTraE6C0HXKrPKF9sSPaQmkFjSxMDEjpwj6ZOhDQ1NptVYVUxtfRMC5dXKrf4rkgHSULpCKcVDpKhooJr0wApbW6J7GFKijms3og1MuwpAUiFICdJTHBCxkpoR0Q0nOBPcvPWq0vf8RA3DAL1bRCz7TstjsR1fJDb8G0OjxI8pUkan7pPtPevQWmwXBJEjeFSbWs/xUyZ4x90KfqjX5MfEimzaHf4JlKtJ0Ty+h/xxuknuySnV6YypgcyVXaPoV8h/5IIv3GOz12oOlO/v9b0DrQ35QORKQLZGTEWn4D5aW5F+SdyIPGTiMOKo+3bqQ54p9ChVqieq1u+PAIozkorbLLra1uAE8lFCpeElcyxAZ4poaqSo5+ScWqRBQOKMhKeFRkCSlSmuQBqaERK6+iIQkKkgO6QptN5QNYmtppMA75XKLq5LA8mtmnAd6lrMk3oysWbC2nHEJzRqp6PemBAANKkuUOQkpCBcVzTogc5Qw+vXYmhoutGCm4N6UyomASkxg1mggjgsGg1k5DPdrOfkt97sCvKVHAOgwdQQcwcZjmsp29HX8Kot0zSdZQcM8c4/ulVrGDI5DDwV3YtC8DhpKo2mnDiL2pwxxA/COrWTq6x9SubIG5jORvVZ1mmVersiNZ9fVFVpMAOUxHerhkxlFbvBh2lwDoz7Ml6iyUg2jTAHwg94n6rxlW0APgBe1p1P2TP4G+QWzTRyc9eGUakJSsPCS9qaOagCkFPJSymIXCi6mtCBNCAcFLWKQ1MY1OxEsCsU2qGhWLO3FSUkK6LiuVtclY6LTWprFLQiaFkaEkISjwUPIReAEkwlPcuq1FTqVSmBZLkAqJLX71zkwLtndOKeKiz21E+jVSY7GWiobp1OQG+cAPFYFuY0GnGoqQOAqOjzw4BXdsW9jYY+9DhJu4OGIukTxCwqls6RznAXWtp3Gj5RgG+U80uraOr4eSUj2f6eYDTc7TzzgKlbXAO69MsBMBwIzPlK1P03RPsmGJa4GOwNKxbc8F1VtMvc6pHVcMGGcSTwlTKJUZIy6rHNrFhMwJHZIjBWaXXvEyROQ1MgNHeptr2m1xhLaUE8b16O4jvStg1pYWgi8QHidSDl4rWGr/QXJpL9WZm0LMMcGS2XAs/cILmu3mCTyK27PWmmwagR3YfRZFekWlx6MsY0Pc4uIMuLboDY0/Cdsi0AsjUfXPxlW9HLNGi56WVzlzVJkCGqQxMurj2JolsDo0stTpUEJkiC1SwYoy1cM0APYFYs7MVXYrVA4pMtDIXI4C5SUWg1deSukhKe9QUMdUQF6r9JJxRPckhkPOKGJS3uxQjJWAbc0TDilgqQEwDvJFrtdxrnRN2PsJU1q4bmcTprjwCq0KjhUcffa4Bt2Mzjlv1/7HABKioxsza1MWh15rwHxiDw4ZhFZtm1A0tLYlwJdMggDCNcyU+pZrGXSKhpEkw6D0ZjMtccCOIKs07NWxbTtVGoB8zhPhKq3VL8m8et5X2L1j2m+kwtxB3jLBZ+0f1DWcCAQOIGPLcrVCyWnVrDxDhj4rq1CpONG92QfuqTT2k/5Bwiv6W1/B5zZ1Qh7iT8JzzzEqpY7WGiScYgeHrkt99Go73bM8zvF3xIxS22W0NmLM0drgmuSpPH5FPji4JKWv0ZgW+s6phecRmBM49iZsh7qfWdgBOB1B8vytd1htR+Gmzi53nCo2jZjQZr2hpz6jMTh4+Crvar/Rk4RXq2bdmrB7Q4ZFWAFkNqAXOhgMbnOoIwOuGeP2K1KVQOyIwzgziszGcWhoXOXISE6ozChCUbVBCEAtyEphCAtQAYKfRfiqYKY16kaNHpFypX1KKKstPcjc3Bc1iCpmsiwQ1TdQAH7qZlVQwSBKgtTXNQkb0wAhLqOiB8TpujeQJ+yZWeBisyy1RWljnFlRri5p7cI+iTLhDsE0lxMSN5OBGkYYzjG/GBiTHWkiCBN0dV13N7j/osjU4XnDIYZBNtFJ7BDWkTheAmBh1sNYmN2OpViyNpB0tqMJYC2mLwaWTm+HjF5OqFLydDjWClaTUYw9O1laiTDmsGNHQBpGgVeybOpU5qBrbRZ3xLompSicxnGOKv+z1aFRrqVF7qZYBVBLXXzJl8AmXEHPVJttgdQPtFlJ6P46ZBEDUEHTyncrjJaT2RKPmtDPZ6bSLtIim/3KlOu4A7hBIAdwnQqttKW0X1adWu1zHhpa98xMafzBaVkYyoxzqDZDv8yznAGcyzcezPtS6rm1qFq6pEdFAOJF26Dz6hTisg2qG07Y59ZzATFWyte2DF1+IJEdvgsh5dXp2EuqPAeXU3w4guIm6SRmer4rUoANqWJ++i5h/lE/QrNY27Rdp7Pag8Hc29GPDrHuSTSfv9gabXv9xVak1oqmnQa80ib9+o5zobOMERkJwKJ9tdSodJUYxr6mFOm1sHHInvB7gtKlam16jwzCgzrVHZB7joTq2ASd8blkN2pTrWnpHNc5tIRSDWzifecYyJ6pG6OCaV7WiHS0xFGwuotbLgTEvHyXv/AJJEHQZ71ZZVu9YYNGeExvBjd6yU12vc91SlSqF7nCb7Q1tzIsMmYiOYUAXX9GM4BAwJjIA8W4cgNybd7Jrwa1N8+sVKoCqaRLnkS9wwG4CJjxWiknZzyj1Zy6FzVzkEohzEp4ToQuakMrkKJTS1KeEwDUoVyBmvJCW5qc7JAHLLZqKIRAQuhG1UIAsRXYCMFIttWGmDDjgJ03nkMeSB7PP7Zt/XAbkw951+yBpbVEjB3jP11Vm20aTqAdiwsdcxGJ1PbgbyyniDAk9mck4CNVXVSWMM6eKfy3TVo2bDbKtKYMg6HETzxHIp1qt9J8dLZwTvbn9/FV6NirNaxwF8Oa0gQbwLpw3mLuO5H7Q0YPbBGYIx3fRY07uvsdnXjksOv3G06NlJFyvVpHcXQBwmD5rVoU34RaWvH74aZHaDJWRcouzjyTGWSjo5v9X5WizuzN8TWmvvReo7CqMN5hAIMggx3Aq5abPULKg6Lr1GgEhzYJBmYlZzKUYNqR2H8qHsqaVXf1H7rScr8r7GUfh5LS/Iz2OqGWaafWp1DMRgyCJz4+CousNX/wAxtwxVxYZGJnIY4Z+CVahXybXcO1xVJ1mtB/3B/qKzWc2i3xyWOrNiw0X0qDaTbODM37z23STnMTI5ZAI7TTr3QL9KgP3GyRwl0DwXnq1kdEPtLoOl77uSWbPozL688JBPhKpRvz+DGUZLx+TUrtpj/NtNR53NdA7m/dU3bSpsws9PE4XiJP3PMp7XWZuQLu8z34KtbNrYQxsdv2C0XG34Zl2S20gKFMzfrHHicef2Wnsu13i5hwjEdi8o63OvS4yQZxyHYFuveOkpVKbgb5u7gYN3uwju3ocHF5M5NSjg9CAuDMVLMRKkLMyOLUD2pgUOakwEuYklqt3UqszVCAUuUKVVga1QwlOUVChhZo0CCkBTTapjFMDmrOfaGvrNBIh0hu4gZ95gcjvVraNS6wgZmQO713rIsTG2mmKc3alPI6xOfjB4wg044u7EWi/WfcpNdUbSnEDNxMveTlJdlwHFUBLKjL16mWuk4G82DoDrgvoOzrK2m1rGgADvPE7yqn6o2W2rRL469IFwO9ubm92Paph8RHt1awbS4XV+TPtm32voOawvDsBJMEyMTgMccDEZrFokmJxHFaOzthtusdWeWmpFyk0S9w7NOzyW5bNmMdT/AGLLppGXsiHxGBmSXDLfPJaxcIukS+0lbPNssZMRnwE58E+rseuJPRVOTSfJb+waAc9gPw9bux84Wjb9oVA9zaTA4MxMzpidfUK3OSlSJjFNW2eHFJzfeaW9rY81L65G/uXtdlbT6drr1MANIGcgzOhGEYb814TbNoDq1QtwF4xA5Tzz5qozc5dWtBJdF2TEVXk5kgfwodmbK6Z4DhVuEwHhhLJ3OcMBI10lU2Uqj/cY9/8AC0uHgCtHZtvfZJLqLwXOEl4LRcwloBESYzTkqX01ZK5HJ/VdFDb2yW0HNaHFzjeLsOq0SLgB1MTKp0m4K1tTaDq5BcTIbjiSCRPWAyaYgGNytjYlSQGAvljXEgQAXAOu4nOI71rGXVLtsymuzfTQ3Z2yOkph5qBrZI7IMb4CtM2NZ3ENFWXQcA4eMZLrHZHGz2ik4EOb1oIxykf+ifZNnDpKVZjmtaGCWgZ4EHXj4LCc3b+o0jBUsHhq7S0kEYgkd2BXoNn7IqBjXFwvDrBh01idCUNpsY9tu5i+Xcovx3r0gcp5+VpKhcXEnYrZlaJYTiMYOYWgsy0NIe140PWG/ceS0mlZqSaInBqQQRQgKkZJE0EWpdRqMAqHNSFRWhvoLkyOC5MCz0c6KRSRtcjcguwOjC4UkyV0oEY36gqFnRu0kg80WxWMY5zoxeAJ8/HPsCt7WsnSUyBmDeE7wvLULU6i4zrmDlM5/lNw7qkdPByRWJaPoFPEAhPpgGQdRGOs4LyWztthxutddd8py48Ct+htE/E3uw81xy4pReTuiuyuLs88Kj3VTaGuhxtDqbMJAY0Rlrg4YcV67YppCvg9xqXbt24WtgYxBGAHaVh2XZrxWDqZFwOL2h0w0u94QO7DcFt/5UuxdUc0C81pusbuGZnjJK7MSpI5HGUbtGhsqi0Go8ARMCMomfoFU2SWFr5IvVHOJE4wd2upyTLBtBjKYBaYkzHHhyhZ1sZY3Eky0/zD6FOUXm7JUkqLFtbTstB5ZhuxJ6xAa3PjC8p+nthdL+1q+5PVb85Gc/ug960n7Gs1TqsrmTkJB03EA5Ar0FOk1rQ0CA0QBuAUSl0TS2zRR7tN6QttMAQ0ADQAQPBJtABF0gEHAgiQeRVmodwwSnlc2bN6weJ27+mYcHURAcQ1zc7skNkfuyctFqWpp6Sk0PhgcG3QYc4sGJO8dUCD9VuvK8raLO9tcgMEveXNqYyAc8QYwxXTCbnh+DmnBRyls0LFULgL/vE1W8g7LlisZv6bPx1CBuGXbiYVi01XuqAUb11gugjX5iTrJ8lWtOzqz8HOMcXE+C2jFpXdWZyy6psZQo2anUDWuvVcRMk9uOQKtOcG5rGFipUSLz5cCCBkZ0gBA+2y6GiSebu77rKfHbwzSDSX1Gjaq8wN+A4rXpNgDgAPBY2yrOS+8/4dJmDx48AtsFHWtHPyz7MNoXAKJUXkUY2MmEDiulCSqoTBXKYUooWR4UlyUuaEixxcFMhIB5IhUCQDpWLtSyAGS2WnVvvN5fEPFbBfgk1SHCN6NZHF0zyz7AXdZhDwTiRnzGbVasFOqCAHO8x3bl1spXHSA6dHMMPHLJ/gUyz2+pGFyt/0qcxvWndtepvHGsHorJbnCA5rTJzGC9ps6xywOGu4zHgvlTtrU/jFSmRvbMHsEFaGz/1C5pmnaG44Q43fBwKF08o0c5+p7zadmYMXBs8RC87baNAmDdH80fVVam2a9QG9ddl7sbsTgfUrJtdF7p6h7z9kfT4Y+7WHGzTbTs1N7Xh7Q5pw/aToRkTuJVx+1W6VGYcQfqvH1dmE5g8gVSrbJdmGO7/sEOHHLchrkktQPYVdtM/5mf1NVOttlg/1e78LzLdlv/4zzMeYUus93BxptA0NTHwU/L4vUf8A6Jr+1G3W2s353HvKbQt4IyOO9eedWpjOoP5Wk+KUbez4WPqHifo1NccfCYpfESe6PTVNrMbrPAEEnshUrfb3vwpsutGbnm6sinVrn3aYp8YjzSX0hP7SqXH5W4+OSfv1M3yS94HOFMGXuvHcwfUptGTg0Cm06D3iN5OcJdKkRkwMHzOxcewHJWKYwwzOpzPak2ZSeDYsl1oAGQVsPWLQqdqtscVJiaN5Q50JAcuIRRI0VOCh1RJv8V2eqoA+k4+KlB0Z3+H4XIGaTXx/ZC4pgxQFu8fVQMW+oOSDPIeKYW6CByUhhG9MYDp3QlXccT4qy/LVVKsdiAF2uiCFlPZlIDv4sDyf91oudHFC1k4EiClo0jIpF5GF8t/crNvt5O3JdezTibMHfvUnxPISrdayRgwkj5SLzeQP0VQURPukHU03x/1d9E0aXZWfSpDM1qX8TJ8oKbSMe5a+RvDwnBOFQtwFd44VGk/dLMnM2d/EgA+QRdlJDemqH/cs/qP2QOv62lv9R+hRMss4inR5O/Kh1BwP+VT8/qla90V78lKqxnx2hzuxpPmVXc2gMm1H9w8sVpVKb9GUW8Td+8pIqVNazG/wifILRMzasRRf8ll5uk+YT3VamtykN2EoXiTjVe7sBQGgz5Obj9M1La9/9CmhLy1xxe+odwBA9clYpMDMgGcpd36eC4PDcMuDer+VLBwhGxNqJN6fUlS1Bd3I2UydEYMW7HURCuNSqVlKv0LBO9KydkUynNCsUbArbbJESiyaM40kynZFptpCYgdybdGSLKozvY3fN671KvRw9d65AFV7ePeVPRnU4Io3QiHakAuJGC7ozuRubH4XUah/v9ggBb6ekeISa1jB3+CtPxQNcRh5oApPsa40hu8FfLDGc8kNSgSMPsgaZTNMQqFos9/Nvr6LUFCDMxwzRts+t2dccFLwaJnm61B7PdLsNJwVV1V2oB7Wx5BerDBOQ3Ku+zCT1ddQqspSZ5Y1APgbyJH1UCtqGD+or0jrC2cBzhQbEBm0E8kWiu7POG0E/A3x+6U+1E4dUd31Xp3WGnqwKWWGmMmNHKU1Qu7PI1beQMLzuwQposr1PgIGkZr2LbK35R2RC0KIAGAuj1wTc0lhEO3tnk7JsCqYJELQGxiPeK9GTGRk9n1QmkHZjz+yju2FIxqOyG9qsUdntwz7uxaPsxaP7om7tErFgrUaDQrtKzjRFTI3JtEHVBJwpqSOCaWoNe1AhAeAizTnN9ckBfyTQhfQcVKK6OHeuTAo+z44eK4gzEc9E92CloJ09c0gEXTu8YU3XHIjvlE8TnAQBoH4QAxtPefqlvdGuHDD1mihsa96BwByHgiwFucdPNGx51x7VwpHREBjigA6TgNOam8NSgI3yiHhxSGmBWA08FVdRLjhzVwiVNwRkEIdlA0YzM9ilrNzR4q2WbvJcwHeUx9itTvTkPXan9GTxns+ya2hvy7U9rIxw70g7Fb2adPXJMZSjBXGST+Z9flMYzklYNlcMBhGSRgEwAb+SIskSBG/1vSY0UnUpnEqGsgblcewb8kqQN/rBNMliYJzy7SuDYxB9c0d4eh63KCZzA5J7EGyrOow5SiPZmkBg0UspbiUAWIlA9sIm4ari4cUAB0fHwC5Fd4ea5MRRq5BPZlyXLkCKz8kdP3fW9cuSYC96sWbXsC5cgBtHI+tVTqZ9ylcgYbPXelO1XLkIaOXan1uXLkLYBt91TTz7vJcuQA8fQpZ1XLkAWbHkFbfkeweS5cpGLtGnJNZkVy5IpAVPdCp1Ph9alcuQSScj2pTNPWq5crRKD+wT3KVyGMUFNbLmuXIEQuXLkAf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 descr="What is catalysis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498" y="17931101"/>
            <a:ext cx="8937633" cy="6158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16" descr="data:image/jpeg;base64,/9j/4AAQSkZJRgABAQAAAQABAAD/2wCEAAkGBxITEhQUExMWFhQVFRcVGBgYFBgYGBgVHRkYFxcXGBcYHCogGBolGxgXITEhJSkrLi4uHB8zODMsNygtLi0BCgoKDg0OGxAQGywmICQvLCwsLCwsLCwsLCwsLCwsLCwsLCwsLCwsLCwsLCwsLCwsLCwsNCwsLCwsLCwsLCwsMv/AABEIAOgA2QMBEQACEQEDEQH/xAAbAAEAAgMBAQAAAAAAAAAAAAAABQYCAwQHAf/EAFMQAAEDAgIGBgMFEwoHAAAAAAEAAgMEEQUhBhIxQVFhEyJxgZHwMqGxFCNCdMEVFjM1UlNUcnOCkpSisrPR0tPhJCU0Q2KTtMLU8QdEVWOEo8P/xAAbAQEAAgMBAQAAAAAAAAAAAAAAAwQBAgUGB//EADgRAAIBAwIDBQcDAwMFAAAAAAABAgMEERIhBTHwEyJBUWFxgZGhscHRBjLhFBUjstLxM1JicsL/2gAMAwEAAhEDEQA/APDUAQBAEAQBAEAQBAEAQBAEAQBAEAQBAEAQBAEAQBAEAQBAEAQBAEB3YVhMtQ5zYwOrHJKbmwIjY55A4uNrADaSO1bqnJrUk8eZjJxEWWrTXMyfFgBAEAQBAEAQBAEAQBAEAQBAEAQH0C+xEsg76bCnuzJ1fWV1bbhNWrvLb6kcqqR2twIW9J3qXUj+n4Nbyfy/BH2z8jnqcFcBdpvytYqnc8CqwWqm8+nibRrJ8yMe0g2IsQuJKLi8SWGTJ5MVqAgCAzhiLiGjaVJSpSqzUIc2YbSWWWTDMGAtfN3nYvY2XBqdCOqe8vp7CtKq3yJn5kPOxp8F1GqSI92RtXRjNrm+eSq3FjTqx3WTKk111184HEcP1M2+j7F5O/4e6D1Q/b9CzCermR65hIEAQBAEAQBAEAQBAEAQBAEAQE5hlDq5kdb2L0XDLFR78lv9CCpPwRNQxefPn5PU0qaSICxYTgD5Be2Shr3cKbwZUWzun0V6jsjfiq6v8yRnQULSDCiL3Fnt2cxwVTitjG4pdpTXeXWPwbU56XhlWXjS0EAQE5o7Sg3eewfKvT8AtU81pexEFaXgeq6E4FHJZzjmulxG6lT7qI4RzuW2qwVjATbcVyYXU5tEmDzjSemjBuBndehtJSa3IZlVnYCobukmmmIsrNZBqOtu2heHuKXZVHEuJ5RoUJkIAgCAIAgJXC8Eklz9FvG2Z7AoKleMNlzOnZ8Mq3He5ImHaItt6Tr936lD/Uy8jq/2Gnp/c8kFieEvhzObeI3do3KelWjU5HGvOHVbXeW68yPUxQCAIAgOvDY7vHLNWbWnrqpM1k9ixU42L2trHCwVJPclqAdYdoXQl+0wet6MFuoLgbOA88V5S91aieODsxuMBhI5qG2lmW5lnkOkjy555L1dGKVIryPPMRYBI4Djfxz+VeCv4KFzOK8/ruXIPMUcyqGwQFmwFw1G9p9pXtOBSX9OkvX6lSt+49F0SxpsVgdisX9q6iyjEZYLdXaQsdGeS5FKympkupHmWMVgkeSNl8vNvPt9NRp9nDDIHuyDn2qvcSQXXXX5jp4aY5zzTRnY0R07JQRYZkunZY33WPavG8Sx2pbhyNlHhNDIerU1XfRRf6taWVhUupd3kvPb7P6Cc1EsdDoxR2yNQ+/CniZ4l0zr+pelXD40ljs4Z9ZN/wDyiBzz4s5MQwHD2uIPutpHBkPs11UuODupHVBRXsb+mDZVcbMh5YMLabF1aCP7EH7a83VpunJwkt115E6eTHVwr6ut/u4P21psZN1BFhr5NRsVY62esZ4WX+86F1vwio6k1GOSzaUHWqqK+Z6BglFSPc1oZOL8ZYz/APFUFob8evceyiq9KnlOG3/jL/eX46PQNZfVcRb6ofsqfs4pdfg5P9fcTlpbXwf5PPsepKNrnAxSvG9vTMa3syiv61BmEZZSfxOnOlXrUsTccf8Aq8/6igVVZh7HuaaCTI/Zh/dLoxlqWTxdam6dRw8jV80sO+wJPx0/ultkjHzSw77Ak/HD+6TIPhxeiHo4c0j/ALlTM51+RjLBbuvtz3ADZ7pieGmOlZBntbJK8u7ekeQLclfs46WpvlyNJ+R0wlett5lWS666+/fSz2XSWGuuuvhoWvBMfMYsSSFQubNTeUbxlg6sX0rLo7NOZUNvw5Rnlm0plJrZibk7SunUkoR2NCnYi+8jjzt4ZfIvn3EJqdzNrz+mxcgsRRzKmbBAS2CVNrsO/MfKPPNd3g12qcnTl7UQ1Y53LDT1JC9fGopIrHS+rJvmbdq3SSMnJJL58+fk0lUS666+Y5JXrlXFbCbZtGJwsxOFri2WnZO3La+Rj2mx9BzHWzyvrNds3LyN1U1zLUVhFjwSCicG6jpYLi9pQ2ZvIdLGGO/9Zyvwz9VwmNSlbpximnvs8Pf27P4or1MOXM9fwWCn6BoaYzYbW7DysQCPBc64nW7Vtpr2m6Swec6ZSNdIQNXI7rL0FnB9llkM+exSqjBp6h1oInSOaLuDRcht8j4rzHGqaVRSRPRexh85lcPSiaw8JJoY3duq94NudlxcMmOrD8BqKdxklawNtq3bPC83JFuqx5PqUNeLcDocMqKFdZLVhNdqEeormp+D6669fbQxOOC5HS0iMt3ltuSm7R4wUf7bDXqyUvFKzWJJ2lRehdqSUY4RUqzRqolcZW9EI3WIc6pgZZthmQ6QFveF06UWoI8HeSUq8mjR86sv1+j/AB6n/bUmCsPnVl+v0f49T/tpgD51Zfr9H+PU/wC2mAbYove7DcMu5elpW+q0xHmt17uviV3LvGcEnnwU1ncKSRicTpD12aVUhaOiOpsFYU4vxAdP58+flxKquuuvpkjsRq9VpO/YO1cbiN92dNte43pwyytErxrbbyy2fFgBAZMcQQRtCzGTi8oE1RYiHZHI+di9DZ8VytM+ZBOn4o7xKF1VdprmRaGYPlUFW8jjmbKBHVtcBkMyuFd3rntFk0YYIkm65hIT+CVV2gb2+QvVcFvVo7N80Vq0d8lkpsYkYLNcR7F6BxpT3aIU/A4aqpve5vfatalaMVhGcZK3jM1yG8Nq8XxS4VSpheBapxwiNXLJDdRteXtDAS6+QCYzsO07Pv5xgvdNTS5AgbNusLdmefqVSpZyzt11169qz/UVu495tMlXUEthqua7vtbx2qJ20kXI/qS3eVJNfP6ETX0M5Y4tA1rGwLsye75VLStnnLOZf/qO3/ZTec+my669aC8G5vtvnfbferZzM53MUAQBAWDDqi7R5zXo+F3S06WQVIm6SHe3w/UrVzaPPaUPHmvuvuvfzznWM/CR8EttqiheOL0z2fzMuGTYJgrKvo45mmhnLUYg1u/PgFTuOKRjsjeNIhamoLzc93JcCtXnWlqkydJI1KEyEAQBAEB10FUWvZca7Q5pLCSA5txdtxmLjK42LeNSUeTMYOvSiLoquphaTqRVEsbftWvc0eoBJTlLmzJErQBAZwylpuDYreFSUHmLMNZJ7BZ31EscLQA+RwY0knVueJAJA7iuvT4xNLEkRukjgqMUJ9Ed5/UoK/E51NkZVNIjibrmt53JA1pJAAuTkAN5WA3jdl10ewfoRrv+iOFrbmjbbmeKnhHBxbu57V6Y8l8yZW5TOxhNhmVC+ZE5PPMIale0owISAyxi0gFyPqwP83tWrR0LK7dNqEuX0/goq1O6EAQG2CctNwtoTcHlBrJNYRM6ZzmtFi2KWUk3sGxxukPYTq6o5kLp0+KTit0RummcFTiZdkBbmdqjuOIzqrGDMYJHZpUdWSJjQGhtJSHIWLnPp45nOdba7WkIvwAVByl5m5BrUBAEAQBAEAQGUe0doQExpt9Ma743UfpXoCFQBAEBP6A/TGk+7NQEAgPrWkkAC5OQA3lA3jdlzwDBBENd4vIfyBwHPn5M8IY3Zxrq67Tux5fUm1uUggOxQkAQBAVXSfR295YRntewb+LmjjxG9atHVsr3H+Op7mU5anYCAICw6H/858Rn/wAqIFeQE3pgLVDQciKWiaRvDhRwAgjcQQRZAQiAIAgCAIAgCAICw/8AEEfzjVfdPkCAryAIAgJvQmTVxCjPGoib+E8N+VARM0NnuYLmzi0cTnYZcUMN43Zb9H8EEQ135yH8gcBz5+TPCGN2ce6uu07seX1JtblIIDJgzHasPkYfI6lEQhAEAWAVXSfR695YRntewb+LmjjxG9YaOrZXuP8AHU9zKctTsBAT+ijw1tc47G0UgPa+SKJv5T2910BAICw6ff06X7WH9DGgK8gCAIAgCAIAgCAsX/EA3r5nDY/o5B9q+Jkjb87OF+aMFdQBAEBL6H/0+j+NQfpGrKBPYPhBZI+V46xc7VFs2gk5ngSpYRxuzk3lypdyPLxJpSHPCAIDOEZrWXI1lyOoNJ2BRMjjFyeEj65hG0FE0zMoSjzRihqFkBYBVdJ9Hr3lhGe17Bv4uaOPELDR1bK9x/jqe5lOWp2CbwD6BiHxRn+Mo0BCICd05eTiFWNzJnxj7SM9Gzv1WjNAQSAIAgCAIAgCAICf05P8r/8AHpP8LAgIalpnSODWi59g4lazmoLLJaNGdaeiC3LVRaMMA6w1jzNh4KnK4k+R6WhwSml392YVmj8ZGQLT53LELmXiYuOC08d3ZnXobgAZUQySWJ6ZmoNws8DWPPlu9nSpYktR4niM6lGr2HLll+ZMv2ntKnOO+ZihgIAgN9Gy7rDz5Cjm0kZdOUmo+ZZaGi2ABUpScjv29vCnE7J8OIF7LV5W5K1CWxXa6n1TlsKs055R5+9t+ynlcmcq3KYWQEBVNKNH7600Qz2vbx4uHPiFq0daxvHlUp+xfg5cFoHNjna4fR4mxHP0WiWKa+zM3iA5XO3dUncpcj11twmdRZk8H2XRgH0S7WOQHE7lorp55FyfA0o5Ujn08gc3EKtx9F1TMWncR0jlaUk84OFVt6lJJyXNZRALYhCAIAgCAIAgCAsGmg99hdvfR0jncz0EY7sgEB2aHUgLS7eT6gqVzLMlE9PwKhHQ5+LZ7Ho/o0x0WsTcnktIU8rJcvOISpz0JbEHpfhkbT1Rns7VHUis+pZs6kpx73Ij6SEMdBfLVkjJ/CBK6lvmMUj59xlxq1nUXnt7M/gjpmkOcDkQ4gjgb5q0effMwQwap5g3t3BQ1qyprLOjw3h1S9qaY7RXN/ZepzspnP8ASz7dnguVOvOb36669Pollwihbx7kcPz8TJ1Dqm4yI2EZEd+7z3xapR666+d+dpCaw0S2DY/JC4CRxLcgH/CZuu6+Tm8d/artC4j+2a9/XXtPG8b/AE9V0utZyakt9OXpfsTyk/Lw8NuZe58RD4wctbfY5do5EWPepq2E8I4vDKjq09clhrZryaKvizhkOaUkV+JzWEiNUxyAsgIDViEV4X9rfzgoLh4gd39PUYzvIuXrj24Zqw2iuQBmTsXMS8T6pSiooutDomeo5w2EH13UsabKNfiEMSjEpunWC++TA/Cke4ciXE/Kmpwqtmk6EbqzUfHC+ODysronjAgCAIAgCAIAgLHpqOtSHcaClseNow0+DmuHaCssGeiVdq3ZfMG47N/r9qpXMHlSXXXXr6Pgd0o5pP2o9TwPSoxsttG4KCFTC2O1cWVOu9RE45jJkeXE9ntCxKTzkmhShSp6PiRzq8u1M9rhfxzXQoSljJ864vCNOo6S8/ka8QqT00tx/WyfnFWVUZwpU1l+81NqQsqojR02aYQHvJ7h2Bcq4nrqH0rgVmqNrHze79r6wW3R/BTKeSjjFvkdq4uI0I78ywzaONa03C37No56vnOSKDjND0biNoUD2ex0f+pDJ04JidotR3wDqjm2wsO7Z3BdClmpFeh884xGFjcS0r9/e9+yf0z7ciaoubkq1GGFhHl6k51JapGsyhbaWaaWYmcLOhmdDPhn5LOgzoMpKq0T7gZi3jldV7mKUGzv/p+nm5ik8Yefh+eR9wapDXC+0LkxfgfUVhxx5npuFY9G4MYdpIbbmTZW4VE2kzz13Y1IaprwTfyPN9KsQa9z37rk/LdV3mT9p2UlQoJPwR5I91yTxN100sLB4KUtUm/MxWTUIAgCAIAgCAsOlp97w/4iz9NOgIGKUtILTYhYaTWGbQnKD1ReGT1JpIQLPBvxb+pVZWqzsdyhxuUY4mvgfarSO46oJPPJI22HuYr8ZcliKGA4yTI1knwnjVPAk7Oy/nhbSS2XXXXp5q6pyqy7Tx8SzYn9Gm+6yfnlOuuvwua+bOVY666/nBnQPsc+JC5tXaW59P4XUU6EWvJfQ9A0TxFjCAUhLD3LF/QlUhlFoxTFYzGTf1qec1g5Fta1FUxg8wxicOLjxVWXI9E+7HBFUI9I57bcsv8AddSyjiDZ84/U9VSuIxXgvq/4OpXDzIQBAEBD6Q4myNobteSDYbhxPddQ1kpR0nV4VKpTqqquS+Yw+vDm6wvq31b2Nta19W+y9s7LlToNb9ddeZ9As+JQksZJ/Aq/Wqadt/66LfuD2k+oFYpxlrRZuryHYTWecX81gpGkOOCUuaw9Uk3Oy4vsAVqlR0vLPP8AEOJdtHs4cvEgFYOOEAQBAEAQBAEBP6SnWp8OfxpXMt9pU1Db96AgEAQBAdeE/R4furPzggLLiOLatdVRyHq+6ZtV3D3x2R5ezs2ZKde3z3o8zuWOuuvvigYOuDcA57be1V7ilq3XM9FwPiit32VR93w/BIUVdq9ioJNdddfL30K6kuZ1yYkSLa2XDNZybOaW5GSyl5s3/YefO8S0qMqkjkcT4pTtaTlJ+xeLfp+Tphj1QANy7MIqCwj5hcV5V6sqs+bM1sQBAEBB49jvRdSOxk3naG/rKjnPHIvWtp2nely+pT5ZC4lzjck3JKhOvGKisInmfSp/x5n6GRDJ80CP840v3VqIMr6AIAgCAIAgCAIAgLBpAP5Hhv3Cb/FToCvoAgCA7KSlluHtyIIIJ4jMFWqNlWqrMVt6mrmkSGk8XSVNRNGPe5JpJGg+kA5xdmOOa3q2FemstGFNM+YLi2raOQ9XYHH4PI8vZ7KXXXX2xWuLfPejzLGjXXXX0KBiYxt2dn6lpKlGXMv23E7m3WmEtvJ7mcMIJsSSO23sWIW8M7litx+8cdml7vy2d0cYbkBZXYxUVhHCq1qlWWqo236mSyRBAEBX8c0hDNaOLN+wu3N424lRyn4I6FtZuWJT5eRUXG+Z2qE6x8QE+52rhbR9crXEcujhbfx6YeBQDQT+mxu3sZNI3k9kMj2HnZzQbICAQBAEAQBAEAQBAEBY8Z+l2H8n1Y7taI27Lkm3M8UBXEAQHdhNJruz2D27l0uGWvb1t+SI6ksIuNBhTpPRF7epe1UKdGK1FXdjEsHfEBrDb6lo1Sqp6RuiqYxS26w7CvJ8VtFSlrRZpzyjowLFSCI37Dk08OAPL2ezj9ddfkguKGe/H3liRdddfZUDOI9YdqzF95ddde/EuTO5WSqEAQyVrSLHbXiiOexzhu/sjnzUU5+COjaWme/P3IqqiOofWi+SAm6HDQMyLlegseFqSUpkE6nkSPuMEbMuC7i4bBr9q+BFrkb9HcPayp6QZBsFU53AN9zS5+zJcPiXClSWun8Pb5EtOrnZlLXnycIAgCAIAgCAIAgLBiTr4bREfBnq2HttTv8ACzggK+gCAmdHXi7hzB7l6P8AT9SKlKL57ddeZBX8z2rQCWJsB19UAkgE/CI26v1Vri/C4G+yvcVjUdXu/wDHt8smlNrG5E6f1kZdqMcDxsrXC6clHXJGJnnFXVxxkF8TZW3sWOL2g8wWEEEcfUuXx2cdKXqb0UafmzR/9Ni/GKj94vM7FglcP0ipZHBppnRm1haocWk8OuxzgbW2k58MgsbIo16CXeiiXY+E5CGQcxMCR4x2RtLrrr3laMdeyRJ9DDa+pN/es/dqxrRE7WS8H8vwayKfeZm8rMdbvu32LYgaitnn5FcxbF6GQGIT1LBexe2CN7SOFulBtt/2UMp52Opa2ij35c/Ly/khPcWHfZlR+JM/1K0L5m3CaA5jELDg+llDh2hhc3wcU2AdhlMyxirGzOv6AhlZlvN3i2SsWkVKrFGsnhEnSRr3lrBKJTbPRNHtEGyRB5IJ2qjd8ScJ6UjeMMoj8WwtkUs2rtNLVAjd9AkTtHWoxz/3Q/1IYw9jx+tZqyOA4ryF3TVOvKC8GWYvKRoVc2CAIAgCAIAgCAnqkfzZT/Har9DRoCBQBATmDUbImCqqNYRZiONp1XzuGRDSQdSNp9J9jn1RnctmoVp0ZqcHujDSawyVbpMZTrFwabBoYOq1jRsYwXyaP1k3JJXrbPi1s6eJbPxz4vzb8euXIrSpyTNFZjDdpdc9typLjjFCEe6/gYVOTK7WVRkNzkNwXkbq5lcVHN+4sxjpWDnVY2N1HAXvDePs3rWUtKySUqbqTUV4l/wyN4AAOQyzz/iufKtJvrrr4eqo8Ht9GNOPVcydk6XV6jbWG3at3XljETWPBKEW3Uln05dfIq2PCV8bhrnssBfkbC9vPbtSuZZxJ9ddedW/4JQjHXTjuuXMoyunnQgCA2U8mq4Hh7FJSnompeRh7lroakZEdq91Y3MakF6lOccM9C0Y0q6KCXYTGGO56hcIzf758agvLFVa0ccpZXvxlfJM2jPCIarxszOq5HfBpJi220AuYw+LXkd6zd6LO3hvykm/dl/VIzHvNnlUr9ZxPEk+K8VVqOpNzfi8llLCwYLQyEAQBAEAQBASFNhbjm42HDf/AAXRt+G1Ki1PZEcqiRLOivA2AgFjJXytOesHPa1jhe9i0iNhzF7jI5kG9/aIrxNO1Iuowy3o+BVGvw+UORIppm/DcPjYz3RUj3sEhkQNnTvG1txm2IfCf963O5bz2muZucOJ4hJPIXyEXsAAAA1jBk1jGjJrQMgAsA5EAQBAEBJ6OkdML8D8ihr/ALDocMx/ULJ6fo3A172hwuLqhBZ2PaTk40m48z0mqw2NsZIG5WnFYPP07mpKphs8nx5o1nEAAZqp4pndqLFPDPL5yNZ1tlz7V1Y8jwE8OTwYLJqEAQG+mq3MORy4blYoXVSg8wZrKKlzLNojibpKgQ2A6eOaC/8AafG4R9nvojPculLjVWSS0rZp/A0VJGjAKxzmV7nnIUbhyBdNA1uXaQufcXla4eaj93gbxio8isqqbBAEAQBAEAQEpg9JfrEb8u3iuzwmyVWWuS2XL8kVSeNkWCKnXr4W6RWyfXU5zNjZbulEwc8jFTrUFg2jLrrr7ROJ0uWsNo9i8vxG2Ue8ixCRELkEoQBAEAQGyCUscHDaDdYaysG8JuElKPNF7wLG2nNpz3jeFzalJwfp111v7Sx4hTrxxnfyLTPpO9zC3WytZa62/EtKjRjLWluUPSPGxYsYbuNweQ39/JT0aLby+uuvTjcV4nHS6dN5b5+hU1ePLhAEAQGcUZcbBZSbeECWw+kLHNeCQ9hDmng4EEEdhsunb8Pc92Rymkd7Q4CUA/RhaTIdca7ZMzbLrsacuHC66C4XTxuadozgqMKBHVyPqUFfhKxmDMqr5kTNEWmxFiuNUpSpy0yW5KnkwUZkIAgCAIC24VH1G8dUexe+4XS00IZ8kU5vdnoGj+izns13b9i1u+IKEtKEYeZI12j7WsIIt4KtTvHORu4nnuJ04Y8gG4XY3nDLIWsMi549azcruIbm5rRmbZucQ1o4kkAbyFweIxXZsmp8zRHoXWuF2sieNxZVUzwewtlIK8nhlk+P0JxEbKOZw4sYZGnscy7T3FYBzyaK17TY0VSD8Xk/ZR7A46jCqhh1XwytI3OjcD4EIDlewg2IIPAixQGKA+tcRmDY8kMptPKNzqyQixe632xWuiPkSOvVaw5P4s0LYiCAIAgCAmMMp7C+85rq8PttXeaI5yJSJi9RRo5K0mdTYFejSSMHx0B4JKinzMEdX0ge228bCuJxGwVSD81yJYTaK4QvINYeGWj4sAIAgCAteBTgsbfdke7+Fl7rg1ftLZLxW3w/gqVViR7FoZjMYj1SbEKhxG1nr1G0GjbpbiMQZcO3Zdq1sKE3LdGZs8qr5LknivSyemGCEgsUm1WHicl5ji1ZRg14smpLcr68wWAgOmCvlYLMle0cGvcB4ApkHbDpNXMFm1lS0cBUSAeAcgOmLTXEWiwrJz2yFx8XXJWcgz+fauPpSseeL6eB7j2ufGSe8rC2Bj8905zfFSPPF1DTE+PRrLeQZfPXf0qGhcePufU9UTmtHcFgGt2PQE3dhtITydVMH4LagAeCzkGbcYoCOthw1t/R1UzW8rB+uRlxcc77NgwDB9bhpN/cdS3kyuYG/l0rj60YNjH4SRcsrmHgJIJAPvtRl/wR3oDVJBhhuW1FY3g00kL7drxUtv8Agi3PagOmlbkF6zh8FpRWqMkII/Pnz8nfpRwiIs+BYA6XMjJV7m7jS2RmMck987Wq0jV3cFQ/rtTW5vowUXGcP6J1l1FNVaeSJ7MqeNYTLGGzOZaKUu6N1xZxabPFgbgg32rwfEKei5nFdZLkHmKIpUzcIAgCA6qCsMbrjMHaPO9XrG+na1NS5eKNJwUkW3D8Xy6rt245jtXtaN3QuI5i0yq4uL3N8+IueM3E24+fPssKVOO6METW17W7T3b1yr7iVOmsN/Dmbxg2V6rqS83OzcF5CvXlWnqkWkkkaFAZCAIAgCAIAgCAIAgCAIAgLFhs2s0cdh7V6jhVVSgkVqq3JajI3+fPnn6am+7sQnp+hNW2wFxkuBxKm85JoMs+LPb0ZNwuXQUteDd8jxrSGUGQ53tl58/x9dSWmluV3uzz/EZNaRx528Ml4K/qdpcTl64+GxbgsRRzKmbhAEAQBAfWm2xZTaeUDYal/wBW78IqZ3NZ85y+LMaV5Gsm+1Qtt7syfFgBAEAQBAEAQBAEAQBAEAQBAdVBVajuR2q1aXLoT1eHiayjlFipagOAIPneva2d3CpHVFlScWibw7FHMNwbHtVypTjUW5qmd1ZpNI9hbew4qGFpShLUbamU3GcTsNVp6x57P4rk8X4pGEOzpvvP5fySU6ed2VxeQLIQBAEAQBAEAQBAEAQBAEAQBAEAQBAEAQBAEAQBAbIZnNN2khSUqs6T1QeGYaT5nYzF5BwPd/FdOnxq4it8MjdKJrnxKRwtew5ZKCvxS5rLDlhemxtGnFHGuebhAEAQBAEAQBAEAQBAEAQBAEAQBAEAQBAEAQBAEAQBAEAQBAEAQBAEAQBAEAQBAEAQBAEAQBAEAQBAEAQBAEAQBAEAQBAEAQBAEB//2Q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8" descr="data:image/jpeg;base64,/9j/4AAQSkZJRgABAQAAAQABAAD/2wCEAAkGBxITEhQUExMWFhQVFRcVGBgYFBgYGBgVHRkYFxcXGBcYHCogGBolGxgXITEhJSkrLi4uHB8zODMsNygtLi0BCgoKDg0OGxAQGywmICQvLCwsLCwsLCwsLCwsLCwsLCwsLCwsLCwsLCwsLCwsLCwsLCwsNCwsLCwsLCwsLCwsMv/AABEIAOgA2QMBEQACEQEDEQH/xAAbAAEAAgMBAQAAAAAAAAAAAAAABQYCAwQHAf/EAFMQAAEDAgIGBgMFEwoHAAAAAAEAAgMEEQUhBhIxQVFhEyJxgZHwMqGxFCNCdMEVFjM1UlNUcnOCkpSisrPR0tPhJCU0Q2KTtMLU8QdEVWOEo8P/xAAbAQEAAgMBAQAAAAAAAAAAAAAAAwQBAgUGB//EADgRAAIBAwIDBQcDAwMFAAAAAAABAgMEERIhBTHwEyJBUWFxgZGhscHRBjLhFBUjstLxM1JicsL/2gAMAwEAAhEDEQA/APDUAQBAEAQBAEAQBAEAQBAEAQBAEAQBAEAQBAEAQBAEAQBAEAQBAEB3YVhMtQ5zYwOrHJKbmwIjY55A4uNrADaSO1bqnJrUk8eZjJxEWWrTXMyfFgBAEAQBAEAQBAEAQBAEAQBAEAQH0C+xEsg76bCnuzJ1fWV1bbhNWrvLb6kcqqR2twIW9J3qXUj+n4Nbyfy/BH2z8jnqcFcBdpvytYqnc8CqwWqm8+nibRrJ8yMe0g2IsQuJKLi8SWGTJ5MVqAgCAzhiLiGjaVJSpSqzUIc2YbSWWWTDMGAtfN3nYvY2XBqdCOqe8vp7CtKq3yJn5kPOxp8F1GqSI92RtXRjNrm+eSq3FjTqx3WTKk111184HEcP1M2+j7F5O/4e6D1Q/b9CzCermR65hIEAQBAEAQBAEAQBAEAQBAEAQE5hlDq5kdb2L0XDLFR78lv9CCpPwRNQxefPn5PU0qaSICxYTgD5Be2Shr3cKbwZUWzun0V6jsjfiq6v8yRnQULSDCiL3Fnt2cxwVTitjG4pdpTXeXWPwbU56XhlWXjS0EAQE5o7Sg3eewfKvT8AtU81pexEFaXgeq6E4FHJZzjmulxG6lT7qI4RzuW2qwVjATbcVyYXU5tEmDzjSemjBuBndehtJSa3IZlVnYCobukmmmIsrNZBqOtu2heHuKXZVHEuJ5RoUJkIAgCAIAgJXC8Eklz9FvG2Z7AoKleMNlzOnZ8Mq3He5ImHaItt6Tr936lD/Uy8jq/2Gnp/c8kFieEvhzObeI3do3KelWjU5HGvOHVbXeW68yPUxQCAIAgOvDY7vHLNWbWnrqpM1k9ixU42L2trHCwVJPclqAdYdoXQl+0wet6MFuoLgbOA88V5S91aieODsxuMBhI5qG2lmW5lnkOkjy555L1dGKVIryPPMRYBI4Djfxz+VeCv4KFzOK8/ruXIPMUcyqGwQFmwFw1G9p9pXtOBSX9OkvX6lSt+49F0SxpsVgdisX9q6iyjEZYLdXaQsdGeS5FKympkupHmWMVgkeSNl8vNvPt9NRp9nDDIHuyDn2qvcSQXXXX5jp4aY5zzTRnY0R07JQRYZkunZY33WPavG8Sx2pbhyNlHhNDIerU1XfRRf6taWVhUupd3kvPb7P6Cc1EsdDoxR2yNQ+/CniZ4l0zr+pelXD40ljs4Z9ZN/wDyiBzz4s5MQwHD2uIPutpHBkPs11UuODupHVBRXsb+mDZVcbMh5YMLabF1aCP7EH7a83VpunJwkt115E6eTHVwr6ut/u4P21psZN1BFhr5NRsVY62esZ4WX+86F1vwio6k1GOSzaUHWqqK+Z6BglFSPc1oZOL8ZYz/APFUFob8evceyiq9KnlOG3/jL/eX46PQNZfVcRb6ofsqfs4pdfg5P9fcTlpbXwf5PPsepKNrnAxSvG9vTMa3syiv61BmEZZSfxOnOlXrUsTccf8Aq8/6igVVZh7HuaaCTI/Zh/dLoxlqWTxdam6dRw8jV80sO+wJPx0/ultkjHzSw77Ak/HD+6TIPhxeiHo4c0j/ALlTM51+RjLBbuvtz3ADZ7pieGmOlZBntbJK8u7ekeQLclfs46WpvlyNJ+R0wlett5lWS666+/fSz2XSWGuuuvhoWvBMfMYsSSFQubNTeUbxlg6sX0rLo7NOZUNvw5Rnlm0plJrZibk7SunUkoR2NCnYi+8jjzt4ZfIvn3EJqdzNrz+mxcgsRRzKmbBAS2CVNrsO/MfKPPNd3g12qcnTl7UQ1Y53LDT1JC9fGopIrHS+rJvmbdq3SSMnJJL58+fk0lUS666+Y5JXrlXFbCbZtGJwsxOFri2WnZO3La+Rj2mx9BzHWzyvrNds3LyN1U1zLUVhFjwSCicG6jpYLi9pQ2ZvIdLGGO/9Zyvwz9VwmNSlbpximnvs8Pf27P4or1MOXM9fwWCn6BoaYzYbW7DysQCPBc64nW7Vtpr2m6Swec6ZSNdIQNXI7rL0FnB9llkM+exSqjBp6h1oInSOaLuDRcht8j4rzHGqaVRSRPRexh85lcPSiaw8JJoY3duq94NudlxcMmOrD8BqKdxklawNtq3bPC83JFuqx5PqUNeLcDocMqKFdZLVhNdqEeormp+D6669fbQxOOC5HS0iMt3ltuSm7R4wUf7bDXqyUvFKzWJJ2lRehdqSUY4RUqzRqolcZW9EI3WIc6pgZZthmQ6QFveF06UWoI8HeSUq8mjR86sv1+j/AB6n/bUmCsPnVl+v0f49T/tpgD51Zfr9H+PU/wC2mAbYove7DcMu5elpW+q0xHmt17uviV3LvGcEnnwU1ncKSRicTpD12aVUhaOiOpsFYU4vxAdP58+flxKquuuvpkjsRq9VpO/YO1cbiN92dNte43pwyytErxrbbyy2fFgBAZMcQQRtCzGTi8oE1RYiHZHI+di9DZ8VytM+ZBOn4o7xKF1VdprmRaGYPlUFW8jjmbKBHVtcBkMyuFd3rntFk0YYIkm65hIT+CVV2gb2+QvVcFvVo7N80Vq0d8lkpsYkYLNcR7F6BxpT3aIU/A4aqpve5vfatalaMVhGcZK3jM1yG8Nq8XxS4VSpheBapxwiNXLJDdRteXtDAS6+QCYzsO07Pv5xgvdNTS5AgbNusLdmefqVSpZyzt11169qz/UVu495tMlXUEthqua7vtbx2qJ20kXI/qS3eVJNfP6ETX0M5Y4tA1rGwLsye75VLStnnLOZf/qO3/ZTec+my669aC8G5vtvnfbferZzM53MUAQBAWDDqi7R5zXo+F3S06WQVIm6SHe3w/UrVzaPPaUPHmvuvuvfzznWM/CR8EttqiheOL0z2fzMuGTYJgrKvo45mmhnLUYg1u/PgFTuOKRjsjeNIhamoLzc93JcCtXnWlqkydJI1KEyEAQBAEB10FUWvZca7Q5pLCSA5txdtxmLjK42LeNSUeTMYOvSiLoquphaTqRVEsbftWvc0eoBJTlLmzJErQBAZwylpuDYreFSUHmLMNZJ7BZ31EscLQA+RwY0knVueJAJA7iuvT4xNLEkRukjgqMUJ9Ed5/UoK/E51NkZVNIjibrmt53JA1pJAAuTkAN5WA3jdl10ewfoRrv+iOFrbmjbbmeKnhHBxbu57V6Y8l8yZW5TOxhNhmVC+ZE5PPMIale0owISAyxi0gFyPqwP83tWrR0LK7dNqEuX0/goq1O6EAQG2CctNwtoTcHlBrJNYRM6ZzmtFi2KWUk3sGxxukPYTq6o5kLp0+KTit0RummcFTiZdkBbmdqjuOIzqrGDMYJHZpUdWSJjQGhtJSHIWLnPp45nOdba7WkIvwAVByl5m5BrUBAEAQBAEAQGUe0doQExpt9Ma743UfpXoCFQBAEBP6A/TGk+7NQEAgPrWkkAC5OQA3lA3jdlzwDBBENd4vIfyBwHPn5M8IY3Zxrq67Tux5fUm1uUggOxQkAQBAVXSfR295YRntewb+LmjjxG9atHVsr3H+Op7mU5anYCAICw6H/858Rn/wAqIFeQE3pgLVDQciKWiaRvDhRwAgjcQQRZAQiAIAgCAIAgCAICw/8AEEfzjVfdPkCAryAIAgJvQmTVxCjPGoib+E8N+VARM0NnuYLmzi0cTnYZcUMN43Zb9H8EEQ135yH8gcBz5+TPCGN2ce6uu07seX1JtblIIDJgzHasPkYfI6lEQhAEAWAVXSfR695YRntewb+LmjjxG9YaOrZXuP8AHU9zKctTsBAT+ijw1tc47G0UgPa+SKJv5T2910BAICw6ff06X7WH9DGgK8gCAIAgCAIAgCAsX/EA3r5nDY/o5B9q+Jkjb87OF+aMFdQBAEBL6H/0+j+NQfpGrKBPYPhBZI+V46xc7VFs2gk5ngSpYRxuzk3lypdyPLxJpSHPCAIDOEZrWXI1lyOoNJ2BRMjjFyeEj65hG0FE0zMoSjzRihqFkBYBVdJ9Hr3lhGe17Bv4uaOPELDR1bK9x/jqe5lOWp2CbwD6BiHxRn+Mo0BCICd05eTiFWNzJnxj7SM9Gzv1WjNAQSAIAgCAIAgCAICf05P8r/8AHpP8LAgIalpnSODWi59g4lazmoLLJaNGdaeiC3LVRaMMA6w1jzNh4KnK4k+R6WhwSml392YVmj8ZGQLT53LELmXiYuOC08d3ZnXobgAZUQySWJ6ZmoNws8DWPPlu9nSpYktR4niM6lGr2HLll+ZMv2ntKnOO+ZihgIAgN9Gy7rDz5Cjm0kZdOUmo+ZZaGi2ABUpScjv29vCnE7J8OIF7LV5W5K1CWxXa6n1TlsKs055R5+9t+ynlcmcq3KYWQEBVNKNH7600Qz2vbx4uHPiFq0daxvHlUp+xfg5cFoHNjna4fR4mxHP0WiWKa+zM3iA5XO3dUncpcj11twmdRZk8H2XRgH0S7WOQHE7lorp55FyfA0o5Ujn08gc3EKtx9F1TMWncR0jlaUk84OFVt6lJJyXNZRALYhCAIAgCAIAgCAsGmg99hdvfR0jncz0EY7sgEB2aHUgLS7eT6gqVzLMlE9PwKhHQ5+LZ7Ho/o0x0WsTcnktIU8rJcvOISpz0JbEHpfhkbT1Rns7VHUis+pZs6kpx73Ij6SEMdBfLVkjJ/CBK6lvmMUj59xlxq1nUXnt7M/gjpmkOcDkQ4gjgb5q0effMwQwap5g3t3BQ1qyprLOjw3h1S9qaY7RXN/ZepzspnP8ASz7dnguVOvOb36669Pollwihbx7kcPz8TJ1Dqm4yI2EZEd+7z3xapR666+d+dpCaw0S2DY/JC4CRxLcgH/CZuu6+Tm8d/artC4j+2a9/XXtPG8b/AE9V0utZyakt9OXpfsTyk/Lw8NuZe58RD4wctbfY5do5EWPepq2E8I4vDKjq09clhrZryaKvizhkOaUkV+JzWEiNUxyAsgIDViEV4X9rfzgoLh4gd39PUYzvIuXrj24Zqw2iuQBmTsXMS8T6pSiooutDomeo5w2EH13UsabKNfiEMSjEpunWC++TA/Cke4ciXE/Kmpwqtmk6EbqzUfHC+ODysronjAgCAIAgCAIAgLHpqOtSHcaClseNow0+DmuHaCssGeiVdq3ZfMG47N/r9qpXMHlSXXXXr6Pgd0o5pP2o9TwPSoxsttG4KCFTC2O1cWVOu9RE45jJkeXE9ntCxKTzkmhShSp6PiRzq8u1M9rhfxzXQoSljJ864vCNOo6S8/ka8QqT00tx/WyfnFWVUZwpU1l+81NqQsqojR02aYQHvJ7h2Bcq4nrqH0rgVmqNrHze79r6wW3R/BTKeSjjFvkdq4uI0I78ywzaONa03C37No56vnOSKDjND0biNoUD2ex0f+pDJ04JidotR3wDqjm2wsO7Z3BdClmpFeh884xGFjcS0r9/e9+yf0z7ciaoubkq1GGFhHl6k51JapGsyhbaWaaWYmcLOhmdDPhn5LOgzoMpKq0T7gZi3jldV7mKUGzv/p+nm5ik8Yefh+eR9wapDXC+0LkxfgfUVhxx5npuFY9G4MYdpIbbmTZW4VE2kzz13Y1IaprwTfyPN9KsQa9z37rk/LdV3mT9p2UlQoJPwR5I91yTxN100sLB4KUtUm/MxWTUIAgCAIAgCAsOlp97w/4iz9NOgIGKUtILTYhYaTWGbQnKD1ReGT1JpIQLPBvxb+pVZWqzsdyhxuUY4mvgfarSO46oJPPJI22HuYr8ZcliKGA4yTI1knwnjVPAk7Oy/nhbSS2XXXXp5q6pyqy7Tx8SzYn9Gm+6yfnlOuuvwua+bOVY666/nBnQPsc+JC5tXaW59P4XUU6EWvJfQ9A0TxFjCAUhLD3LF/QlUhlFoxTFYzGTf1qec1g5Fta1FUxg8wxicOLjxVWXI9E+7HBFUI9I57bcsv8AddSyjiDZ84/U9VSuIxXgvq/4OpXDzIQBAEBD6Q4myNobteSDYbhxPddQ1kpR0nV4VKpTqqquS+Yw+vDm6wvq31b2Nta19W+y9s7LlToNb9ddeZ9As+JQksZJ/Aq/Wqadt/66LfuD2k+oFYpxlrRZuryHYTWecX81gpGkOOCUuaw9Uk3Oy4vsAVqlR0vLPP8AEOJdtHs4cvEgFYOOEAQBAEAQBAEBP6SnWp8OfxpXMt9pU1Db96AgEAQBAdeE/R4furPzggLLiOLatdVRyHq+6ZtV3D3x2R5ezs2ZKde3z3o8zuWOuuvvigYOuDcA57be1V7ilq3XM9FwPiit32VR93w/BIUVdq9ioJNdddfL30K6kuZ1yYkSLa2XDNZybOaW5GSyl5s3/YefO8S0qMqkjkcT4pTtaTlJ+xeLfp+Tphj1QANy7MIqCwj5hcV5V6sqs+bM1sQBAEBB49jvRdSOxk3naG/rKjnPHIvWtp2nely+pT5ZC4lzjck3JKhOvGKisInmfSp/x5n6GRDJ80CP840v3VqIMr6AIAgCAIAgCAIAgLBpAP5Hhv3Cb/FToCvoAgCA7KSlluHtyIIIJ4jMFWqNlWqrMVt6mrmkSGk8XSVNRNGPe5JpJGg+kA5xdmOOa3q2FemstGFNM+YLi2raOQ9XYHH4PI8vZ7KXXXX2xWuLfPejzLGjXXXX0KBiYxt2dn6lpKlGXMv23E7m3WmEtvJ7mcMIJsSSO23sWIW8M7litx+8cdml7vy2d0cYbkBZXYxUVhHCq1qlWWqo236mSyRBAEBX8c0hDNaOLN+wu3N424lRyn4I6FtZuWJT5eRUXG+Z2qE6x8QE+52rhbR9crXEcujhbfx6YeBQDQT+mxu3sZNI3k9kMj2HnZzQbICAQBAEAQBAEAQBAEBY8Z+l2H8n1Y7taI27Lkm3M8UBXEAQHdhNJruz2D27l0uGWvb1t+SI6ksIuNBhTpPRF7epe1UKdGK1FXdjEsHfEBrDb6lo1Sqp6RuiqYxS26w7CvJ8VtFSlrRZpzyjowLFSCI37Dk08OAPL2ezj9ddfkguKGe/H3liRdddfZUDOI9YdqzF95ddde/EuTO5WSqEAQyVrSLHbXiiOexzhu/sjnzUU5+COjaWme/P3IqqiOofWi+SAm6HDQMyLlegseFqSUpkE6nkSPuMEbMuC7i4bBr9q+BFrkb9HcPayp6QZBsFU53AN9zS5+zJcPiXClSWun8Pb5EtOrnZlLXnycIAgCAIAgCAIAgLBiTr4bREfBnq2HttTv8ACzggK+gCAmdHXi7hzB7l6P8AT9SKlKL57ddeZBX8z2rQCWJsB19UAkgE/CI26v1Vri/C4G+yvcVjUdXu/wDHt8smlNrG5E6f1kZdqMcDxsrXC6clHXJGJnnFXVxxkF8TZW3sWOL2g8wWEEEcfUuXx2cdKXqb0UafmzR/9Ni/GKj94vM7FglcP0ipZHBppnRm1haocWk8OuxzgbW2k58MgsbIo16CXeiiXY+E5CGQcxMCR4x2RtLrrr3laMdeyRJ9DDa+pN/es/dqxrRE7WS8H8vwayKfeZm8rMdbvu32LYgaitnn5FcxbF6GQGIT1LBexe2CN7SOFulBtt/2UMp52Opa2ij35c/Ly/khPcWHfZlR+JM/1K0L5m3CaA5jELDg+llDh2hhc3wcU2AdhlMyxirGzOv6AhlZlvN3i2SsWkVKrFGsnhEnSRr3lrBKJTbPRNHtEGyRB5IJ2qjd8ScJ6UjeMMoj8WwtkUs2rtNLVAjd9AkTtHWoxz/3Q/1IYw9jx+tZqyOA4ryF3TVOvKC8GWYvKRoVc2CAIAgCAIAgCAnqkfzZT/Har9DRoCBQBATmDUbImCqqNYRZiONp1XzuGRDSQdSNp9J9jn1RnctmoVp0ZqcHujDSawyVbpMZTrFwabBoYOq1jRsYwXyaP1k3JJXrbPi1s6eJbPxz4vzb8euXIrSpyTNFZjDdpdc9typLjjFCEe6/gYVOTK7WVRkNzkNwXkbq5lcVHN+4sxjpWDnVY2N1HAXvDePs3rWUtKySUqbqTUV4l/wyN4AAOQyzz/iufKtJvrrr4eqo8Ht9GNOPVcydk6XV6jbWG3at3XljETWPBKEW3Uln05dfIq2PCV8bhrnssBfkbC9vPbtSuZZxJ9ddedW/4JQjHXTjuuXMoyunnQgCA2U8mq4Hh7FJSnompeRh7lroakZEdq91Y3MakF6lOccM9C0Y0q6KCXYTGGO56hcIzf758agvLFVa0ccpZXvxlfJM2jPCIarxszOq5HfBpJi220AuYw+LXkd6zd6LO3hvykm/dl/VIzHvNnlUr9ZxPEk+K8VVqOpNzfi8llLCwYLQyEAQBAEAQBASFNhbjm42HDf/AAXRt+G1Ki1PZEcqiRLOivA2AgFjJXytOesHPa1jhe9i0iNhzF7jI5kG9/aIrxNO1Iuowy3o+BVGvw+UORIppm/DcPjYz3RUj3sEhkQNnTvG1txm2IfCf963O5bz2muZucOJ4hJPIXyEXsAAAA1jBk1jGjJrQMgAsA5EAQBAEBJ6OkdML8D8ihr/ALDocMx/ULJ6fo3A172hwuLqhBZ2PaTk40m48z0mqw2NsZIG5WnFYPP07mpKphs8nx5o1nEAAZqp4pndqLFPDPL5yNZ1tlz7V1Y8jwE8OTwYLJqEAQG+mq3MORy4blYoXVSg8wZrKKlzLNojibpKgQ2A6eOaC/8AafG4R9nvojPculLjVWSS0rZp/A0VJGjAKxzmV7nnIUbhyBdNA1uXaQufcXla4eaj93gbxio8isqqbBAEAQBAEAQEpg9JfrEb8u3iuzwmyVWWuS2XL8kVSeNkWCKnXr4W6RWyfXU5zNjZbulEwc8jFTrUFg2jLrrr7ROJ0uWsNo9i8vxG2Ue8ixCRELkEoQBAEAQGyCUscHDaDdYaysG8JuElKPNF7wLG2nNpz3jeFzalJwfp111v7Sx4hTrxxnfyLTPpO9zC3WytZa62/EtKjRjLWluUPSPGxYsYbuNweQ39/JT0aLby+uuvTjcV4nHS6dN5b5+hU1ePLhAEAQGcUZcbBZSbeECWw+kLHNeCQ9hDmng4EEEdhsunb8Pc92Rymkd7Q4CUA/RhaTIdca7ZMzbLrsacuHC66C4XTxuadozgqMKBHVyPqUFfhKxmDMqr5kTNEWmxFiuNUpSpy0yW5KnkwUZkIAgCAIC24VH1G8dUexe+4XS00IZ8kU5vdnoGj+izns13b9i1u+IKEtKEYeZI12j7WsIIt4KtTvHORu4nnuJ04Y8gG4XY3nDLIWsMi549azcruIbm5rRmbZucQ1o4kkAbyFweIxXZsmp8zRHoXWuF2sieNxZVUzwewtlIK8nhlk+P0JxEbKOZw4sYZGnscy7T3FYBzyaK17TY0VSD8Xk/ZR7A46jCqhh1XwytI3OjcD4EIDlewg2IIPAixQGKA+tcRmDY8kMptPKNzqyQixe632xWuiPkSOvVaw5P4s0LYiCAIAgCAmMMp7C+85rq8PttXeaI5yJSJi9RRo5K0mdTYFejSSMHx0B4JKinzMEdX0ge228bCuJxGwVSD81yJYTaK4QvINYeGWj4sAIAgCAteBTgsbfdke7+Fl7rg1ftLZLxW3w/gqVViR7FoZjMYj1SbEKhxG1nr1G0GjbpbiMQZcO3Zdq1sKE3LdGZs8qr5LknivSyemGCEgsUm1WHicl5ji1ZRg14smpLcr68wWAgOmCvlYLMle0cGvcB4ApkHbDpNXMFm1lS0cBUSAeAcgOmLTXEWiwrJz2yFx8XXJWcgz+fauPpSseeL6eB7j2ufGSe8rC2Bj8905zfFSPPF1DTE+PRrLeQZfPXf0qGhcePufU9UTmtHcFgGt2PQE3dhtITydVMH4LagAeCzkGbcYoCOthw1t/R1UzW8rB+uRlxcc77NgwDB9bhpN/cdS3kyuYG/l0rj60YNjH4SRcsrmHgJIJAPvtRl/wR3oDVJBhhuW1FY3g00kL7drxUtv8Agi3PagOmlbkF6zh8FpRWqMkII/Pnz8nfpRwiIs+BYA6XMjJV7m7jS2RmMck987Wq0jV3cFQ/rtTW5vowUXGcP6J1l1FNVaeSJ7MqeNYTLGGzOZaKUu6N1xZxabPFgbgg32rwfEKei5nFdZLkHmKIpUzcIAgCA6qCsMbrjMHaPO9XrG+na1NS5eKNJwUkW3D8Xy6rt245jtXtaN3QuI5i0yq4uL3N8+IueM3E24+fPssKVOO6METW17W7T3b1yr7iVOmsN/Dmbxg2V6rqS83OzcF5CvXlWnqkWkkkaFAZCAIAgCAIAgCAIAgCAIAgLFhs2s0cdh7V6jhVVSgkVqq3JajI3+fPnn6am+7sQnp+hNW2wFxkuBxKm85JoMs+LPb0ZNwuXQUteDd8jxrSGUGQ53tl58/x9dSWmluV3uzz/EZNaRx528Ml4K/qdpcTl64+GxbgsRRzKmbhAEAQBAfWm2xZTaeUDYal/wBW78IqZ3NZ85y+LMaV5Gsm+1Qtt7syfFgBAEAQBAEAQBAEAQBAEAQBAdVBVajuR2q1aXLoT1eHiayjlFipagOAIPneva2d3CpHVFlScWibw7FHMNwbHtVypTjUW5qmd1ZpNI9hbew4qGFpShLUbamU3GcTsNVp6x57P4rk8X4pGEOzpvvP5fySU6ed2VxeQLIQBAEAQBAEAQBAEAQBAEAQBAEAQBAEAQBAEAQBAbIZnNN2khSUqs6T1QeGYaT5nYzF5BwPd/FdOnxq4it8MjdKJrnxKRwtew5ZKCvxS5rLDlhemxtGnFHGuebhAEAQBAEAQBAEAQBAEAQBAEAQBAEAQBAEAQBAEAQBAEAQBAEAQBAEAQBAEAQBAEAQBAEAQBAEAQBAEAQBAEAQBAEAQBAEAQBAEB//2Q==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1" name="47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8724" y="10151859"/>
            <a:ext cx="12078035" cy="652616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46" name="Picture 22" descr="http://www.smrhs.org/uploaded/faculty/pborland/environmental_science/image00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2693" y="18300988"/>
            <a:ext cx="10448910" cy="10448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0040635" y="23581539"/>
            <a:ext cx="1109431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dirty="0" smtClean="0">
                <a:solidFill>
                  <a:srgbClr val="FF00FF"/>
                </a:solidFill>
              </a:rPr>
              <a:t>Solid State Physics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6927868" y="26511010"/>
            <a:ext cx="1373504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dirty="0" smtClean="0">
                <a:solidFill>
                  <a:schemeClr val="accent3">
                    <a:lumMod val="50000"/>
                  </a:schemeClr>
                </a:solidFill>
              </a:rPr>
              <a:t>Environmental Science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079997" y="24174824"/>
            <a:ext cx="533146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dirty="0" smtClean="0">
                <a:solidFill>
                  <a:srgbClr val="3333FF"/>
                </a:solidFill>
              </a:rPr>
              <a:t>Catalysis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602" y="12895075"/>
            <a:ext cx="10896316" cy="186204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500" dirty="0" smtClean="0">
                <a:solidFill>
                  <a:srgbClr val="C00000"/>
                </a:solidFill>
              </a:rPr>
              <a:t>Cultural Heritages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0757721" y="11150144"/>
            <a:ext cx="11711084" cy="36317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500" dirty="0" smtClean="0">
                <a:solidFill>
                  <a:srgbClr val="00B0F0"/>
                </a:solidFill>
              </a:rPr>
              <a:t>Artificial Photosynthesis</a:t>
            </a:r>
            <a:endParaRPr lang="en-US" sz="11500" dirty="0" smtClean="0">
              <a:solidFill>
                <a:srgbClr val="00B0F0"/>
              </a:solidFill>
            </a:endParaRPr>
          </a:p>
        </p:txBody>
      </p:sp>
      <p:pic>
        <p:nvPicPr>
          <p:cNvPr id="4100" name="Picture 4" descr="http://algol.fis.uc.pt:8080/CEMDRX/grupos-de-investigacao/grupo-de-estrutura-electronica-e-magnetica-dos-materiais/npo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6782" y="17249168"/>
            <a:ext cx="6042024" cy="6603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12000359" y="-185961"/>
            <a:ext cx="17661117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2" algn="ctr"/>
            <a:r>
              <a:rPr lang="en-GB" sz="11500" b="1" dirty="0">
                <a:solidFill>
                  <a:schemeClr val="bg1"/>
                </a:solidFill>
              </a:rPr>
              <a:t>Users/IHR production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3513" y="3392287"/>
            <a:ext cx="9847179" cy="6293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21667741" y="3641294"/>
            <a:ext cx="5528373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dirty="0" smtClean="0">
                <a:solidFill>
                  <a:srgbClr val="7030A0"/>
                </a:solidFill>
              </a:rPr>
              <a:t>Batteries</a:t>
            </a:r>
          </a:p>
        </p:txBody>
      </p:sp>
    </p:spTree>
    <p:extLst>
      <p:ext uri="{BB962C8B-B14F-4D97-AF65-F5344CB8AC3E}">
        <p14:creationId xmlns:p14="http://schemas.microsoft.com/office/powerpoint/2010/main" val="12298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5384731" y="-101601"/>
            <a:ext cx="2895603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algn="ctr"/>
            <a:r>
              <a:rPr lang="en-US" sz="11500" b="1" dirty="0" smtClean="0">
                <a:solidFill>
                  <a:schemeClr val="bg1"/>
                </a:solidFill>
              </a:rPr>
              <a:t>publications</a:t>
            </a:r>
            <a:endParaRPr lang="en-GB" sz="11500" dirty="0" smtClean="0">
              <a:solidFill>
                <a:schemeClr val="bg1"/>
              </a:solidFill>
            </a:endParaRPr>
          </a:p>
        </p:txBody>
      </p:sp>
      <p:pic>
        <p:nvPicPr>
          <p:cNvPr id="9" name="Picture 2" descr="CLÆSS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93" y="3324320"/>
            <a:ext cx="6105889" cy="310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982135" y="7217329"/>
            <a:ext cx="29734914" cy="1855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i="1" dirty="0"/>
              <a:t>Exceptional oxidation activity with </a:t>
            </a:r>
            <a:r>
              <a:rPr lang="en-US" sz="8000" b="1" i="1" dirty="0" smtClean="0"/>
              <a:t>size-controlled supported </a:t>
            </a:r>
            <a:r>
              <a:rPr lang="en-US" sz="8000" b="1" i="1" dirty="0"/>
              <a:t>gold clusters of low </a:t>
            </a:r>
            <a:r>
              <a:rPr lang="en-US" sz="8000" b="1" i="1" dirty="0" smtClean="0"/>
              <a:t>atomicity</a:t>
            </a:r>
          </a:p>
          <a:p>
            <a:r>
              <a:rPr lang="en-US" sz="8000" dirty="0" err="1" smtClean="0"/>
              <a:t>Avelino</a:t>
            </a:r>
            <a:r>
              <a:rPr lang="en-US" sz="8000" dirty="0" smtClean="0"/>
              <a:t> </a:t>
            </a:r>
            <a:r>
              <a:rPr lang="en-US" sz="8000" dirty="0" err="1" smtClean="0"/>
              <a:t>Corma</a:t>
            </a:r>
            <a:r>
              <a:rPr lang="en-US" sz="8000" dirty="0" smtClean="0"/>
              <a:t> et al., </a:t>
            </a:r>
            <a:r>
              <a:rPr lang="en-US" sz="8000" dirty="0"/>
              <a:t>NATURE </a:t>
            </a:r>
            <a:r>
              <a:rPr lang="en-US" sz="8000" dirty="0" smtClean="0"/>
              <a:t>CHEMISTRY 5,775 (</a:t>
            </a:r>
            <a:r>
              <a:rPr lang="en-US" sz="8000" b="1" dirty="0" smtClean="0"/>
              <a:t>2013</a:t>
            </a:r>
            <a:r>
              <a:rPr lang="en-US" sz="8000" dirty="0" smtClean="0"/>
              <a:t>)</a:t>
            </a:r>
          </a:p>
          <a:p>
            <a:endParaRPr lang="en-US" sz="8000" dirty="0"/>
          </a:p>
          <a:p>
            <a:r>
              <a:rPr lang="en-US" sz="8000" b="1" i="1" dirty="0"/>
              <a:t>Low-Temperature Oxidation of Carbon Monoxide with Gold(III) </a:t>
            </a:r>
            <a:r>
              <a:rPr lang="en-US" sz="8000" b="1" i="1" dirty="0" smtClean="0"/>
              <a:t>Ions Supported </a:t>
            </a:r>
            <a:r>
              <a:rPr lang="en-US" sz="8000" b="1" i="1" dirty="0"/>
              <a:t>on Titanium </a:t>
            </a:r>
            <a:r>
              <a:rPr lang="en-US" sz="8000" b="1" i="1" dirty="0" smtClean="0"/>
              <a:t>Oxide</a:t>
            </a:r>
          </a:p>
          <a:p>
            <a:r>
              <a:rPr lang="en-US" sz="8000" dirty="0" smtClean="0"/>
              <a:t>Wolfgang </a:t>
            </a:r>
            <a:r>
              <a:rPr lang="en-US" sz="8000" dirty="0" err="1" smtClean="0"/>
              <a:t>Grünert</a:t>
            </a:r>
            <a:r>
              <a:rPr lang="en-US" sz="8000" dirty="0" smtClean="0"/>
              <a:t> et al., </a:t>
            </a:r>
            <a:r>
              <a:rPr lang="de-DE" sz="8000" dirty="0" err="1"/>
              <a:t>Angew</a:t>
            </a:r>
            <a:r>
              <a:rPr lang="de-DE" sz="8000" dirty="0"/>
              <a:t>. Chem. Int. Ed. 2014, 53, 3245 </a:t>
            </a:r>
            <a:r>
              <a:rPr lang="de-DE" sz="8000" dirty="0" smtClean="0"/>
              <a:t>(</a:t>
            </a:r>
            <a:r>
              <a:rPr lang="de-DE" sz="8000" b="1" dirty="0" smtClean="0"/>
              <a:t>2014</a:t>
            </a:r>
            <a:r>
              <a:rPr lang="de-DE" sz="8000" dirty="0" smtClean="0"/>
              <a:t>)</a:t>
            </a:r>
            <a:endParaRPr lang="en-US" sz="8000" dirty="0" smtClean="0"/>
          </a:p>
          <a:p>
            <a:endParaRPr lang="en-US" sz="8000" dirty="0"/>
          </a:p>
          <a:p>
            <a:r>
              <a:rPr lang="en-US" sz="8000" b="1" i="1" dirty="0"/>
              <a:t>Isomerization of -</a:t>
            </a:r>
            <a:r>
              <a:rPr lang="en-US" sz="8000" b="1" i="1" dirty="0" err="1"/>
              <a:t>pinene</a:t>
            </a:r>
            <a:r>
              <a:rPr lang="en-US" sz="8000" b="1" i="1" dirty="0"/>
              <a:t> oxide using Fe-supported </a:t>
            </a:r>
            <a:r>
              <a:rPr lang="en-US" sz="8000" b="1" i="1" dirty="0" smtClean="0"/>
              <a:t>catalysts: Selective </a:t>
            </a:r>
            <a:r>
              <a:rPr lang="en-US" sz="8000" b="1" i="1" dirty="0"/>
              <a:t>synthesis of </a:t>
            </a:r>
            <a:r>
              <a:rPr lang="en-US" sz="8000" b="1" i="1" dirty="0" err="1"/>
              <a:t>campholenic</a:t>
            </a:r>
            <a:r>
              <a:rPr lang="en-US" sz="8000" b="1" i="1" dirty="0"/>
              <a:t> </a:t>
            </a:r>
            <a:r>
              <a:rPr lang="en-US" sz="8000" b="1" i="1" dirty="0" smtClean="0"/>
              <a:t>aldehyde </a:t>
            </a:r>
          </a:p>
          <a:p>
            <a:r>
              <a:rPr lang="en-US" sz="8000" dirty="0"/>
              <a:t>Martina </a:t>
            </a:r>
            <a:r>
              <a:rPr lang="en-US" sz="8000" dirty="0" err="1" smtClean="0"/>
              <a:t>Stekrova</a:t>
            </a:r>
            <a:r>
              <a:rPr lang="en-US" sz="8000" dirty="0" smtClean="0"/>
              <a:t> et al., </a:t>
            </a:r>
            <a:r>
              <a:rPr lang="en-US" sz="8000" dirty="0"/>
              <a:t>Applied Catalysis A: General </a:t>
            </a:r>
            <a:r>
              <a:rPr lang="en-US" sz="8000" dirty="0" smtClean="0"/>
              <a:t>470, 162 </a:t>
            </a:r>
            <a:r>
              <a:rPr lang="en-US" sz="8000" dirty="0"/>
              <a:t>(</a:t>
            </a:r>
            <a:r>
              <a:rPr lang="en-US" sz="8000" b="1" dirty="0"/>
              <a:t>2014</a:t>
            </a:r>
            <a:r>
              <a:rPr lang="en-US" sz="8000" dirty="0" smtClean="0"/>
              <a:t>)</a:t>
            </a:r>
          </a:p>
          <a:p>
            <a:endParaRPr lang="en-US" sz="8000" dirty="0"/>
          </a:p>
          <a:p>
            <a:r>
              <a:rPr lang="en-US" sz="8000" b="1" i="1" dirty="0"/>
              <a:t>Strong local lattice instability in hexagonal </a:t>
            </a:r>
            <a:r>
              <a:rPr lang="en-US" sz="8000" b="1" i="1" dirty="0" smtClean="0"/>
              <a:t>ferrites RFe</a:t>
            </a:r>
            <a:r>
              <a:rPr lang="en-US" sz="8000" b="1" i="1" baseline="-25000" dirty="0" smtClean="0"/>
              <a:t>2</a:t>
            </a:r>
            <a:r>
              <a:rPr lang="en-US" sz="8000" b="1" i="1" dirty="0" smtClean="0"/>
              <a:t>O</a:t>
            </a:r>
            <a:r>
              <a:rPr lang="en-US" sz="8000" b="1" i="1" baseline="-25000" dirty="0" smtClean="0"/>
              <a:t>4</a:t>
            </a:r>
            <a:r>
              <a:rPr lang="en-US" sz="8000" b="1" i="1" dirty="0" smtClean="0"/>
              <a:t> (R = </a:t>
            </a:r>
            <a:r>
              <a:rPr lang="en-US" sz="8000" b="1" i="1" dirty="0" err="1" smtClean="0"/>
              <a:t>Lu,Y,Yb</a:t>
            </a:r>
            <a:r>
              <a:rPr lang="en-US" sz="8000" b="1" i="1" dirty="0" smtClean="0"/>
              <a:t>) revealed </a:t>
            </a:r>
            <a:r>
              <a:rPr lang="en-US" sz="8000" b="1" i="1" dirty="0"/>
              <a:t>by x-ray absorption </a:t>
            </a:r>
            <a:r>
              <a:rPr lang="en-US" sz="8000" b="1" i="1" dirty="0" smtClean="0"/>
              <a:t>spectroscopy</a:t>
            </a:r>
          </a:p>
          <a:p>
            <a:r>
              <a:rPr lang="en-US" sz="8000" dirty="0"/>
              <a:t>Sara </a:t>
            </a:r>
            <a:r>
              <a:rPr lang="en-US" sz="8000" dirty="0" err="1" smtClean="0"/>
              <a:t>Lafuerza</a:t>
            </a:r>
            <a:r>
              <a:rPr lang="en-US" sz="8000" dirty="0" smtClean="0"/>
              <a:t> et al., </a:t>
            </a:r>
            <a:r>
              <a:rPr lang="en-US" sz="8000" dirty="0"/>
              <a:t>PHYSICAL REVIEW </a:t>
            </a:r>
            <a:r>
              <a:rPr lang="en-US" sz="8000" dirty="0" smtClean="0"/>
              <a:t>B 89, </a:t>
            </a:r>
            <a:r>
              <a:rPr lang="en-US" sz="8000" dirty="0"/>
              <a:t>045129 (</a:t>
            </a:r>
            <a:r>
              <a:rPr lang="en-US" sz="8000" b="1" dirty="0"/>
              <a:t>2014</a:t>
            </a:r>
            <a:r>
              <a:rPr lang="en-US" sz="8000" dirty="0" smtClean="0"/>
              <a:t>).</a:t>
            </a:r>
          </a:p>
        </p:txBody>
      </p:sp>
      <p:pic>
        <p:nvPicPr>
          <p:cNvPr id="6" name="Picture 8" descr="What is catalysis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7718" y="9533272"/>
            <a:ext cx="8937633" cy="6158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1632384" y="26358633"/>
            <a:ext cx="1109431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dirty="0" smtClean="0">
                <a:solidFill>
                  <a:srgbClr val="FF00FF"/>
                </a:solidFill>
              </a:rPr>
              <a:t>Solid State Physics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179217" y="15776995"/>
            <a:ext cx="533146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dirty="0" smtClean="0">
                <a:solidFill>
                  <a:srgbClr val="3333FF"/>
                </a:solidFill>
              </a:rPr>
              <a:t>Catalysis</a:t>
            </a:r>
          </a:p>
        </p:txBody>
      </p:sp>
      <p:pic>
        <p:nvPicPr>
          <p:cNvPr id="10" name="Picture 4" descr="http://algol.fis.uc.pt:8080/CEMDRX/grupos-de-investigacao/grupo-de-estrutura-electronica-e-magnetica-dos-materiais/npo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8531" y="20026262"/>
            <a:ext cx="6042024" cy="6603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Brace 2"/>
          <p:cNvSpPr/>
          <p:nvPr/>
        </p:nvSpPr>
        <p:spPr>
          <a:xfrm>
            <a:off x="31191200" y="7217329"/>
            <a:ext cx="732109" cy="1357680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1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2666139" y="4910675"/>
            <a:ext cx="14494934" cy="118533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AutoShape 2" descr="data:image/jpeg;base64,/9j/4AAQSkZJRgABAQAAAQABAAD/2wCEAAkGBxQTEhQUExQWFhUUFxgXGBgYFxwXGBgYGBcXFxcXGhwYHCggGBolHBQVITEhJSkrLi4uFx8zODMsNygtLiwBCgoKDg0OGhAQGywkHCQsLCwsLCwsLCwsLCwsLCwsLCwsLCwsLCwsLCwsLCwsLCwsLCwsLCwsLCwsLCwsLCwsLP/AABEIAOEA4QMBIgACEQEDEQH/xAAbAAACAwEBAQAAAAAAAAAAAAACAwEEBQAGB//EAD8QAAEDAQUEBwcBBgYDAAAAAAEAAhEDBBIhMUEFUWGBEyJxkaGx8BQyQlLB0eEGI2JygpLxFTNDRFOiJLLC/8QAGQEAAwEBAQAAAAAAAAAAAAAAAAECAwQF/8QALBEAAgICAgECBQMFAQAAAAAAAAECESExAxJBUfAEEyKRoWFxgTJCUrHhFP/aAAwDAQACEQMRAD8A0GNTQEDlM968c6DnrmhQ4qAVJSQSJwQypaNEhnBGCg1RwkFBNXFyiUBchCohxQkLieCG8mFAkFAU0hKcqGQFzipYFzkEgEKEYCmEADioTWqCxMHQCAqw4BKe1AqEJdV0DAp1R0KjXqKrARUJJQdGm34Q5piF3UdMImtxTqaYwOgKlWOjXJCNYFLL0l9VK6VQy0W78lE1Vg5F0qgZZjVT0irOq4KOkQwLTSmKoKkIumwSoBtQpcqu+vipDynQDwVCp1bU1ubgEs7WpDCSewH6ppAXwhJVB212j4XJTtst+U+CB9WagKguWb/jLdGlAdrDcmHVmq0Io4rH/wAXbxRja4/uiiMmwGo1kt2oi/xMJ0xWaRhIqFVDtAJTraE6C0HXKrPKF9sSPaQmkFjSxMDEjpwj6ZOhDQ1NptVYVUxtfRMC5dXKrf4rkgHSULpCKcVDpKhooJr0wApbW6J7GFKijms3og1MuwpAUiFICdJTHBCxkpoR0Q0nOBPcvPWq0vf8RA3DAL1bRCz7TstjsR1fJDb8G0OjxI8pUkan7pPtPevQWmwXBJEjeFSbWs/xUyZ4x90KfqjX5MfEimzaHf4JlKtJ0Ty+h/xxuknuySnV6YypgcyVXaPoV8h/5IIv3GOz12oOlO/v9b0DrQ35QORKQLZGTEWn4D5aW5F+SdyIPGTiMOKo+3bqQ54p9ChVqieq1u+PAIozkorbLLra1uAE8lFCpeElcyxAZ4poaqSo5+ScWqRBQOKMhKeFRkCSlSmuQBqaERK6+iIQkKkgO6QptN5QNYmtppMA75XKLq5LA8mtmnAd6lrMk3oysWbC2nHEJzRqp6PemBAANKkuUOQkpCBcVzTogc5Qw+vXYmhoutGCm4N6UyomASkxg1mggjgsGg1k5DPdrOfkt97sCvKVHAOgwdQQcwcZjmsp29HX8Kot0zSdZQcM8c4/ulVrGDI5DDwV3YtC8DhpKo2mnDiL2pwxxA/COrWTq6x9SubIG5jORvVZ1mmVersiNZ9fVFVpMAOUxHerhkxlFbvBh2lwDoz7Ml6iyUg2jTAHwg94n6rxlW0APgBe1p1P2TP4G+QWzTRyc9eGUakJSsPCS9qaOagCkFPJSymIXCi6mtCBNCAcFLWKQ1MY1OxEsCsU2qGhWLO3FSUkK6LiuVtclY6LTWprFLQiaFkaEkISjwUPIReAEkwlPcuq1FTqVSmBZLkAqJLX71zkwLtndOKeKiz21E+jVSY7GWiobp1OQG+cAPFYFuY0GnGoqQOAqOjzw4BXdsW9jYY+9DhJu4OGIukTxCwqls6RznAXWtp3Gj5RgG+U80uraOr4eSUj2f6eYDTc7TzzgKlbXAO69MsBMBwIzPlK1P03RPsmGJa4GOwNKxbc8F1VtMvc6pHVcMGGcSTwlTKJUZIy6rHNrFhMwJHZIjBWaXXvEyROQ1MgNHeptr2m1xhLaUE8b16O4jvStg1pYWgi8QHidSDl4rWGr/QXJpL9WZm0LMMcGS2XAs/cILmu3mCTyK27PWmmwagR3YfRZFekWlx6MsY0Pc4uIMuLboDY0/Cdsi0AsjUfXPxlW9HLNGi56WVzlzVJkCGqQxMurj2JolsDo0stTpUEJkiC1SwYoy1cM0APYFYs7MVXYrVA4pMtDIXI4C5SUWg1deSukhKe9QUMdUQF6r9JJxRPckhkPOKGJS3uxQjJWAbc0TDilgqQEwDvJFrtdxrnRN2PsJU1q4bmcTprjwCq0KjhUcffa4Bt2Mzjlv1/7HABKioxsza1MWh15rwHxiDw4ZhFZtm1A0tLYlwJdMggDCNcyU+pZrGXSKhpEkw6D0ZjMtccCOIKs07NWxbTtVGoB8zhPhKq3VL8m8et5X2L1j2m+kwtxB3jLBZ+0f1DWcCAQOIGPLcrVCyWnVrDxDhj4rq1CpONG92QfuqTT2k/5Bwiv6W1/B5zZ1Qh7iT8JzzzEqpY7WGiScYgeHrkt99Go73bM8zvF3xIxS22W0NmLM0drgmuSpPH5FPji4JKWv0ZgW+s6phecRmBM49iZsh7qfWdgBOB1B8vytd1htR+Gmzi53nCo2jZjQZr2hpz6jMTh4+Crvar/Rk4RXq2bdmrB7Q4ZFWAFkNqAXOhgMbnOoIwOuGeP2K1KVQOyIwzgziszGcWhoXOXISE6ozChCUbVBCEAtyEphCAtQAYKfRfiqYKY16kaNHpFypX1KKKstPcjc3Bc1iCpmsiwQ1TdQAH7qZlVQwSBKgtTXNQkb0wAhLqOiB8TpujeQJ+yZWeBisyy1RWljnFlRri5p7cI+iTLhDsE0lxMSN5OBGkYYzjG/GBiTHWkiCBN0dV13N7j/osjU4XnDIYZBNtFJ7BDWkTheAmBh1sNYmN2OpViyNpB0tqMJYC2mLwaWTm+HjF5OqFLydDjWClaTUYw9O1laiTDmsGNHQBpGgVeybOpU5qBrbRZ3xLompSicxnGOKv+z1aFRrqVF7qZYBVBLXXzJl8AmXEHPVJttgdQPtFlJ6P46ZBEDUEHTyncrjJaT2RKPmtDPZ6bSLtIim/3KlOu4A7hBIAdwnQqttKW0X1adWu1zHhpa98xMafzBaVkYyoxzqDZDv8yznAGcyzcezPtS6rm1qFq6pEdFAOJF26Dz6hTisg2qG07Y59ZzATFWyte2DF1+IJEdvgsh5dXp2EuqPAeXU3w4guIm6SRmer4rUoANqWJ++i5h/lE/QrNY27Rdp7Pag8Hc29GPDrHuSTSfv9gabXv9xVak1oqmnQa80ib9+o5zobOMERkJwKJ9tdSodJUYxr6mFOm1sHHInvB7gtKlam16jwzCgzrVHZB7joTq2ASd8blkN2pTrWnpHNc5tIRSDWzifecYyJ6pG6OCaV7WiHS0xFGwuotbLgTEvHyXv/AJJEHQZ71ZZVu9YYNGeExvBjd6yU12vc91SlSqF7nCb7Q1tzIsMmYiOYUAXX9GM4BAwJjIA8W4cgNybd7Jrwa1N8+sVKoCqaRLnkS9wwG4CJjxWiknZzyj1Zy6FzVzkEohzEp4ToQuakMrkKJTS1KeEwDUoVyBmvJCW5qc7JAHLLZqKIRAQuhG1UIAsRXYCMFIttWGmDDjgJ03nkMeSB7PP7Zt/XAbkw951+yBpbVEjB3jP11Vm20aTqAdiwsdcxGJ1PbgbyyniDAk9mck4CNVXVSWMM6eKfy3TVo2bDbKtKYMg6HETzxHIp1qt9J8dLZwTvbn9/FV6NirNaxwF8Oa0gQbwLpw3mLuO5H7Q0YPbBGYIx3fRY07uvsdnXjksOv3G06NlJFyvVpHcXQBwmD5rVoU34RaWvH74aZHaDJWRcouzjyTGWSjo5v9X5WizuzN8TWmvvReo7CqMN5hAIMggx3Aq5abPULKg6Lr1GgEhzYJBmYlZzKUYNqR2H8qHsqaVXf1H7rScr8r7GUfh5LS/Iz2OqGWaafWp1DMRgyCJz4+CousNX/wAxtwxVxYZGJnIY4Z+CVahXybXcO1xVJ1mtB/3B/qKzWc2i3xyWOrNiw0X0qDaTbODM37z23STnMTI5ZAI7TTr3QL9KgP3GyRwl0DwXnq1kdEPtLoOl77uSWbPozL688JBPhKpRvz+DGUZLx+TUrtpj/NtNR53NdA7m/dU3bSpsws9PE4XiJP3PMp7XWZuQLu8z34KtbNrYQxsdv2C0XG34Zl2S20gKFMzfrHHicef2Wnsu13i5hwjEdi8o63OvS4yQZxyHYFuveOkpVKbgb5u7gYN3uwju3ocHF5M5NSjg9CAuDMVLMRKkLMyOLUD2pgUOakwEuYklqt3UqszVCAUuUKVVga1QwlOUVChhZo0CCkBTTapjFMDmrOfaGvrNBIh0hu4gZ95gcjvVraNS6wgZmQO713rIsTG2mmKc3alPI6xOfjB4wg044u7EWi/WfcpNdUbSnEDNxMveTlJdlwHFUBLKjL16mWuk4G82DoDrgvoOzrK2m1rGgADvPE7yqn6o2W2rRL469IFwO9ubm92Paph8RHt1awbS4XV+TPtm32voOawvDsBJMEyMTgMccDEZrFokmJxHFaOzthtusdWeWmpFyk0S9w7NOzyW5bNmMdT/AGLLppGXsiHxGBmSXDLfPJaxcIukS+0lbPNssZMRnwE58E+rseuJPRVOTSfJb+waAc9gPw9bux84Wjb9oVA9zaTA4MxMzpidfUK3OSlSJjFNW2eHFJzfeaW9rY81L65G/uXtdlbT6drr1MANIGcgzOhGEYb814TbNoDq1QtwF4xA5Tzz5qozc5dWtBJdF2TEVXk5kgfwodmbK6Z4DhVuEwHhhLJ3OcMBI10lU2Uqj/cY9/8AC0uHgCtHZtvfZJLqLwXOEl4LRcwloBESYzTkqX01ZK5HJ/VdFDb2yW0HNaHFzjeLsOq0SLgB1MTKp0m4K1tTaDq5BcTIbjiSCRPWAyaYgGNytjYlSQGAvljXEgQAXAOu4nOI71rGXVLtsymuzfTQ3Z2yOkph5qBrZI7IMb4CtM2NZ3ENFWXQcA4eMZLrHZHGz2ik4EOb1oIxykf+ifZNnDpKVZjmtaGCWgZ4EHXj4LCc3b+o0jBUsHhq7S0kEYgkd2BXoNn7IqBjXFwvDrBh01idCUNpsY9tu5i+Xcovx3r0gcp5+VpKhcXEnYrZlaJYTiMYOYWgsy0NIe140PWG/ceS0mlZqSaInBqQQRQgKkZJE0EWpdRqMAqHNSFRWhvoLkyOC5MCz0c6KRSRtcjcguwOjC4UkyV0oEY36gqFnRu0kg80WxWMY5zoxeAJ8/HPsCt7WsnSUyBmDeE7wvLULU6i4zrmDlM5/lNw7qkdPByRWJaPoFPEAhPpgGQdRGOs4LyWztthxutddd8py48Ct+htE/E3uw81xy4pReTuiuyuLs88Kj3VTaGuhxtDqbMJAY0Rlrg4YcV67YppCvg9xqXbt24WtgYxBGAHaVh2XZrxWDqZFwOL2h0w0u94QO7DcFt/5UuxdUc0C81pusbuGZnjJK7MSpI5HGUbtGhsqi0Go8ARMCMomfoFU2SWFr5IvVHOJE4wd2upyTLBtBjKYBaYkzHHhyhZ1sZY3Eky0/zD6FOUXm7JUkqLFtbTstB5ZhuxJ6xAa3PjC8p+nthdL+1q+5PVb85Gc/ug960n7Gs1TqsrmTkJB03EA5Ar0FOk1rQ0CA0QBuAUSl0TS2zRR7tN6QttMAQ0ADQAQPBJtABF0gEHAgiQeRVmodwwSnlc2bN6weJ27+mYcHURAcQ1zc7skNkfuyctFqWpp6Sk0PhgcG3QYc4sGJO8dUCD9VuvK8raLO9tcgMEveXNqYyAc8QYwxXTCbnh+DmnBRyls0LFULgL/vE1W8g7LlisZv6bPx1CBuGXbiYVi01XuqAUb11gugjX5iTrJ8lWtOzqz8HOMcXE+C2jFpXdWZyy6psZQo2anUDWuvVcRMk9uOQKtOcG5rGFipUSLz5cCCBkZ0gBA+2y6GiSebu77rKfHbwzSDSX1Gjaq8wN+A4rXpNgDgAPBY2yrOS+8/4dJmDx48AtsFHWtHPyz7MNoXAKJUXkUY2MmEDiulCSqoTBXKYUooWR4UlyUuaEixxcFMhIB5IhUCQDpWLtSyAGS2WnVvvN5fEPFbBfgk1SHCN6NZHF0zyz7AXdZhDwTiRnzGbVasFOqCAHO8x3bl1spXHSA6dHMMPHLJ/gUyz2+pGFyt/0qcxvWndtepvHGsHorJbnCA5rTJzGC9ps6xywOGu4zHgvlTtrU/jFSmRvbMHsEFaGz/1C5pmnaG44Q43fBwKF08o0c5+p7zadmYMXBs8RC87baNAmDdH80fVVam2a9QG9ddl7sbsTgfUrJtdF7p6h7z9kfT4Y+7WHGzTbTs1N7Xh7Q5pw/aToRkTuJVx+1W6VGYcQfqvH1dmE5g8gVSrbJdmGO7/sEOHHLchrkktQPYVdtM/5mf1NVOttlg/1e78LzLdlv/4zzMeYUus93BxptA0NTHwU/L4vUf8A6Jr+1G3W2s353HvKbQt4IyOO9eedWpjOoP5Wk+KUbez4WPqHifo1NccfCYpfESe6PTVNrMbrPAEEnshUrfb3vwpsutGbnm6sinVrn3aYp8YjzSX0hP7SqXH5W4+OSfv1M3yS94HOFMGXuvHcwfUptGTg0Cm06D3iN5OcJdKkRkwMHzOxcewHJWKYwwzOpzPak2ZSeDYsl1oAGQVsPWLQqdqtscVJiaN5Q50JAcuIRRI0VOCh1RJv8V2eqoA+k4+KlB0Z3+H4XIGaTXx/ZC4pgxQFu8fVQMW+oOSDPIeKYW6CByUhhG9MYDp3QlXccT4qy/LVVKsdiAF2uiCFlPZlIDv4sDyf91oudHFC1k4EiClo0jIpF5GF8t/crNvt5O3JdezTibMHfvUnxPISrdayRgwkj5SLzeQP0VQURPukHU03x/1d9E0aXZWfSpDM1qX8TJ8oKbSMe5a+RvDwnBOFQtwFd44VGk/dLMnM2d/EgA+QRdlJDemqH/cs/qP2QOv62lv9R+hRMss4inR5O/Kh1BwP+VT8/qla90V78lKqxnx2hzuxpPmVXc2gMm1H9w8sVpVKb9GUW8Td+8pIqVNazG/wifILRMzasRRf8ll5uk+YT3VamtykN2EoXiTjVe7sBQGgz5Obj9M1La9/9CmhLy1xxe+odwBA9clYpMDMgGcpd36eC4PDcMuDer+VLBwhGxNqJN6fUlS1Bd3I2UydEYMW7HURCuNSqVlKv0LBO9KydkUynNCsUbArbbJESiyaM40kynZFptpCYgdybdGSLKozvY3fN671KvRw9d65AFV7ePeVPRnU4Io3QiHakAuJGC7ozuRubH4XUah/v9ggBb6ekeISa1jB3+CtPxQNcRh5oApPsa40hu8FfLDGc8kNSgSMPsgaZTNMQqFos9/Nvr6LUFCDMxwzRts+t2dccFLwaJnm61B7PdLsNJwVV1V2oB7Wx5BerDBOQ3Ku+zCT1ddQqspSZ5Y1APgbyJH1UCtqGD+or0jrC2cBzhQbEBm0E8kWiu7POG0E/A3x+6U+1E4dUd31Xp3WGnqwKWWGmMmNHKU1Qu7PI1beQMLzuwQposr1PgIGkZr2LbK35R2RC0KIAGAuj1wTc0lhEO3tnk7JsCqYJELQGxiPeK9GTGRk9n1QmkHZjz+yju2FIxqOyG9qsUdntwz7uxaPsxaP7om7tErFgrUaDQrtKzjRFTI3JtEHVBJwpqSOCaWoNe1AhAeAizTnN9ckBfyTQhfQcVKK6OHeuTAo+z44eK4gzEc9E92CloJ09c0gEXTu8YU3XHIjvlE8TnAQBoH4QAxtPefqlvdGuHDD1mihsa96BwByHgiwFucdPNGx51x7VwpHREBjigA6TgNOam8NSgI3yiHhxSGmBWA08FVdRLjhzVwiVNwRkEIdlA0YzM9ilrNzR4q2WbvJcwHeUx9itTvTkPXan9GTxns+ya2hvy7U9rIxw70g7Fb2adPXJMZSjBXGST+Z9flMYzklYNlcMBhGSRgEwAb+SIskSBG/1vSY0UnUpnEqGsgblcewb8kqQN/rBNMliYJzy7SuDYxB9c0d4eh63KCZzA5J7EGyrOow5SiPZmkBg0UspbiUAWIlA9sIm4ari4cUAB0fHwC5Fd4ea5MRRq5BPZlyXLkCKz8kdP3fW9cuSYC96sWbXsC5cgBtHI+tVTqZ9ylcgYbPXelO1XLkIaOXan1uXLkLYBt91TTz7vJcuQA8fQpZ1XLkAWbHkFbfkeweS5cpGLtGnJNZkVy5IpAVPdCp1Ph9alcuQSScj2pTNPWq5crRKD+wT3KVyGMUFNbLmuXIEQuXLkA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data:image/jpeg;base64,/9j/4AAQSkZJRgABAQAAAQABAAD/2wCEAAkGBxQTEhQUExQWFhUUFxgXGBgYFxwXGBgYGBcXFxcXGhwYHCggGBolHBQVITEhJSkrLi4uFx8zODMsNygtLiwBCgoKDg0OGhAQGywkHCQsLCwsLCwsLCwsLCwsLCwsLCwsLCwsLCwsLCwsLCwsLCwsLCwsLCwsLCwsLCwsLCwsLP/AABEIAOEA4QMBIgACEQEDEQH/xAAbAAACAwEBAQAAAAAAAAAAAAACAwEEBQAGB//EAD8QAAEDAQUEBwcBBgYDAAAAAAEAAhEDBBIhMUEFUWGBEyJxkaGx8BQyQlLB0eEGI2JygpLxFTNDRFOiJLLC/8QAGQEAAwEBAQAAAAAAAAAAAAAAAAECAwQF/8QALBEAAgICAgECBQMFAQAAAAAAAAECESExAxJBUfAEEyKRoWFxgTJCUrHhFP/aAAwDAQACEQMRAD8A0GNTQEDlM968c6DnrmhQ4qAVJSQSJwQypaNEhnBGCg1RwkFBNXFyiUBchCohxQkLieCG8mFAkFAU0hKcqGQFzipYFzkEgEKEYCmEADioTWqCxMHQCAqw4BKe1AqEJdV0DAp1R0KjXqKrARUJJQdGm34Q5piF3UdMImtxTqaYwOgKlWOjXJCNYFLL0l9VK6VQy0W78lE1Vg5F0qgZZjVT0irOq4KOkQwLTSmKoKkIumwSoBtQpcqu+vipDynQDwVCp1bU1ubgEs7WpDCSewH6ppAXwhJVB212j4XJTtst+U+CB9WagKguWb/jLdGlAdrDcmHVmq0Io4rH/wAXbxRja4/uiiMmwGo1kt2oi/xMJ0xWaRhIqFVDtAJTraE6C0HXKrPKF9sSPaQmkFjSxMDEjpwj6ZOhDQ1NptVYVUxtfRMC5dXKrf4rkgHSULpCKcVDpKhooJr0wApbW6J7GFKijms3og1MuwpAUiFICdJTHBCxkpoR0Q0nOBPcvPWq0vf8RA3DAL1bRCz7TstjsR1fJDb8G0OjxI8pUkan7pPtPevQWmwXBJEjeFSbWs/xUyZ4x90KfqjX5MfEimzaHf4JlKtJ0Ty+h/xxuknuySnV6YypgcyVXaPoV8h/5IIv3GOz12oOlO/v9b0DrQ35QORKQLZGTEWn4D5aW5F+SdyIPGTiMOKo+3bqQ54p9ChVqieq1u+PAIozkorbLLra1uAE8lFCpeElcyxAZ4poaqSo5+ScWqRBQOKMhKeFRkCSlSmuQBqaERK6+iIQkKkgO6QptN5QNYmtppMA75XKLq5LA8mtmnAd6lrMk3oysWbC2nHEJzRqp6PemBAANKkuUOQkpCBcVzTogc5Qw+vXYmhoutGCm4N6UyomASkxg1mggjgsGg1k5DPdrOfkt97sCvKVHAOgwdQQcwcZjmsp29HX8Kot0zSdZQcM8c4/ulVrGDI5DDwV3YtC8DhpKo2mnDiL2pwxxA/COrWTq6x9SubIG5jORvVZ1mmVersiNZ9fVFVpMAOUxHerhkxlFbvBh2lwDoz7Ml6iyUg2jTAHwg94n6rxlW0APgBe1p1P2TP4G+QWzTRyc9eGUakJSsPCS9qaOagCkFPJSymIXCi6mtCBNCAcFLWKQ1MY1OxEsCsU2qGhWLO3FSUkK6LiuVtclY6LTWprFLQiaFkaEkISjwUPIReAEkwlPcuq1FTqVSmBZLkAqJLX71zkwLtndOKeKiz21E+jVSY7GWiobp1OQG+cAPFYFuY0GnGoqQOAqOjzw4BXdsW9jYY+9DhJu4OGIukTxCwqls6RznAXWtp3Gj5RgG+U80uraOr4eSUj2f6eYDTc7TzzgKlbXAO69MsBMBwIzPlK1P03RPsmGJa4GOwNKxbc8F1VtMvc6pHVcMGGcSTwlTKJUZIy6rHNrFhMwJHZIjBWaXXvEyROQ1MgNHeptr2m1xhLaUE8b16O4jvStg1pYWgi8QHidSDl4rWGr/QXJpL9WZm0LMMcGS2XAs/cILmu3mCTyK27PWmmwagR3YfRZFekWlx6MsY0Pc4uIMuLboDY0/Cdsi0AsjUfXPxlW9HLNGi56WVzlzVJkCGqQxMurj2JolsDo0stTpUEJkiC1SwYoy1cM0APYFYs7MVXYrVA4pMtDIXI4C5SUWg1deSukhKe9QUMdUQF6r9JJxRPckhkPOKGJS3uxQjJWAbc0TDilgqQEwDvJFrtdxrnRN2PsJU1q4bmcTprjwCq0KjhUcffa4Bt2Mzjlv1/7HABKioxsza1MWh15rwHxiDw4ZhFZtm1A0tLYlwJdMggDCNcyU+pZrGXSKhpEkw6D0ZjMtccCOIKs07NWxbTtVGoB8zhPhKq3VL8m8et5X2L1j2m+kwtxB3jLBZ+0f1DWcCAQOIGPLcrVCyWnVrDxDhj4rq1CpONG92QfuqTT2k/5Bwiv6W1/B5zZ1Qh7iT8JzzzEqpY7WGiScYgeHrkt99Go73bM8zvF3xIxS22W0NmLM0drgmuSpPH5FPji4JKWv0ZgW+s6phecRmBM49iZsh7qfWdgBOB1B8vytd1htR+Gmzi53nCo2jZjQZr2hpz6jMTh4+Crvar/Rk4RXq2bdmrB7Q4ZFWAFkNqAXOhgMbnOoIwOuGeP2K1KVQOyIwzgziszGcWhoXOXISE6ozChCUbVBCEAtyEphCAtQAYKfRfiqYKY16kaNHpFypX1KKKstPcjc3Bc1iCpmsiwQ1TdQAH7qZlVQwSBKgtTXNQkb0wAhLqOiB8TpujeQJ+yZWeBisyy1RWljnFlRri5p7cI+iTLhDsE0lxMSN5OBGkYYzjG/GBiTHWkiCBN0dV13N7j/osjU4XnDIYZBNtFJ7BDWkTheAmBh1sNYmN2OpViyNpB0tqMJYC2mLwaWTm+HjF5OqFLydDjWClaTUYw9O1laiTDmsGNHQBpGgVeybOpU5qBrbRZ3xLompSicxnGOKv+z1aFRrqVF7qZYBVBLXXzJl8AmXEHPVJttgdQPtFlJ6P46ZBEDUEHTyncrjJaT2RKPmtDPZ6bSLtIim/3KlOu4A7hBIAdwnQqttKW0X1adWu1zHhpa98xMafzBaVkYyoxzqDZDv8yznAGcyzcezPtS6rm1qFq6pEdFAOJF26Dz6hTisg2qG07Y59ZzATFWyte2DF1+IJEdvgsh5dXp2EuqPAeXU3w4guIm6SRmer4rUoANqWJ++i5h/lE/QrNY27Rdp7Pag8Hc29GPDrHuSTSfv9gabXv9xVak1oqmnQa80ib9+o5zobOMERkJwKJ9tdSodJUYxr6mFOm1sHHInvB7gtKlam16jwzCgzrVHZB7joTq2ASd8blkN2pTrWnpHNc5tIRSDWzifecYyJ6pG6OCaV7WiHS0xFGwuotbLgTEvHyXv/AJJEHQZ71ZZVu9YYNGeExvBjd6yU12vc91SlSqF7nCb7Q1tzIsMmYiOYUAXX9GM4BAwJjIA8W4cgNybd7Jrwa1N8+sVKoCqaRLnkS9wwG4CJjxWiknZzyj1Zy6FzVzkEohzEp4ToQuakMrkKJTS1KeEwDUoVyBmvJCW5qc7JAHLLZqKIRAQuhG1UIAsRXYCMFIttWGmDDjgJ03nkMeSB7PP7Zt/XAbkw951+yBpbVEjB3jP11Vm20aTqAdiwsdcxGJ1PbgbyyniDAk9mck4CNVXVSWMM6eKfy3TVo2bDbKtKYMg6HETzxHIp1qt9J8dLZwTvbn9/FV6NirNaxwF8Oa0gQbwLpw3mLuO5H7Q0YPbBGYIx3fRY07uvsdnXjksOv3G06NlJFyvVpHcXQBwmD5rVoU34RaWvH74aZHaDJWRcouzjyTGWSjo5v9X5WizuzN8TWmvvReo7CqMN5hAIMggx3Aq5abPULKg6Lr1GgEhzYJBmYlZzKUYNqR2H8qHsqaVXf1H7rScr8r7GUfh5LS/Iz2OqGWaafWp1DMRgyCJz4+CousNX/wAxtwxVxYZGJnIY4Z+CVahXybXcO1xVJ1mtB/3B/qKzWc2i3xyWOrNiw0X0qDaTbODM37z23STnMTI5ZAI7TTr3QL9KgP3GyRwl0DwXnq1kdEPtLoOl77uSWbPozL688JBPhKpRvz+DGUZLx+TUrtpj/NtNR53NdA7m/dU3bSpsws9PE4XiJP3PMp7XWZuQLu8z34KtbNrYQxsdv2C0XG34Zl2S20gKFMzfrHHicef2Wnsu13i5hwjEdi8o63OvS4yQZxyHYFuveOkpVKbgb5u7gYN3uwju3ocHF5M5NSjg9CAuDMVLMRKkLMyOLUD2pgUOakwEuYklqt3UqszVCAUuUKVVga1QwlOUVChhZo0CCkBTTapjFMDmrOfaGvrNBIh0hu4gZ95gcjvVraNS6wgZmQO713rIsTG2mmKc3alPI6xOfjB4wg044u7EWi/WfcpNdUbSnEDNxMveTlJdlwHFUBLKjL16mWuk4G82DoDrgvoOzrK2m1rGgADvPE7yqn6o2W2rRL469IFwO9ubm92Paph8RHt1awbS4XV+TPtm32voOawvDsBJMEyMTgMccDEZrFokmJxHFaOzthtusdWeWmpFyk0S9w7NOzyW5bNmMdT/AGLLppGXsiHxGBmSXDLfPJaxcIukS+0lbPNssZMRnwE58E+rseuJPRVOTSfJb+waAc9gPw9bux84Wjb9oVA9zaTA4MxMzpidfUK3OSlSJjFNW2eHFJzfeaW9rY81L65G/uXtdlbT6drr1MANIGcgzOhGEYb814TbNoDq1QtwF4xA5Tzz5qozc5dWtBJdF2TEVXk5kgfwodmbK6Z4DhVuEwHhhLJ3OcMBI10lU2Uqj/cY9/8AC0uHgCtHZtvfZJLqLwXOEl4LRcwloBESYzTkqX01ZK5HJ/VdFDb2yW0HNaHFzjeLsOq0SLgB1MTKp0m4K1tTaDq5BcTIbjiSCRPWAyaYgGNytjYlSQGAvljXEgQAXAOu4nOI71rGXVLtsymuzfTQ3Z2yOkph5qBrZI7IMb4CtM2NZ3ENFWXQcA4eMZLrHZHGz2ik4EOb1oIxykf+ifZNnDpKVZjmtaGCWgZ4EHXj4LCc3b+o0jBUsHhq7S0kEYgkd2BXoNn7IqBjXFwvDrBh01idCUNpsY9tu5i+Xcovx3r0gcp5+VpKhcXEnYrZlaJYTiMYOYWgsy0NIe140PWG/ceS0mlZqSaInBqQQRQgKkZJE0EWpdRqMAqHNSFRWhvoLkyOC5MCz0c6KRSRtcjcguwOjC4UkyV0oEY36gqFnRu0kg80WxWMY5zoxeAJ8/HPsCt7WsnSUyBmDeE7wvLULU6i4zrmDlM5/lNw7qkdPByRWJaPoFPEAhPpgGQdRGOs4LyWztthxutddd8py48Ct+htE/E3uw81xy4pReTuiuyuLs88Kj3VTaGuhxtDqbMJAY0Rlrg4YcV67YppCvg9xqXbt24WtgYxBGAHaVh2XZrxWDqZFwOL2h0w0u94QO7DcFt/5UuxdUc0C81pusbuGZnjJK7MSpI5HGUbtGhsqi0Go8ARMCMomfoFU2SWFr5IvVHOJE4wd2upyTLBtBjKYBaYkzHHhyhZ1sZY3Eky0/zD6FOUXm7JUkqLFtbTstB5ZhuxJ6xAa3PjC8p+nthdL+1q+5PVb85Gc/ug960n7Gs1TqsrmTkJB03EA5Ar0FOk1rQ0CA0QBuAUSl0TS2zRR7tN6QttMAQ0ADQAQPBJtABF0gEHAgiQeRVmodwwSnlc2bN6weJ27+mYcHURAcQ1zc7skNkfuyctFqWpp6Sk0PhgcG3QYc4sGJO8dUCD9VuvK8raLO9tcgMEveXNqYyAc8QYwxXTCbnh+DmnBRyls0LFULgL/vE1W8g7LlisZv6bPx1CBuGXbiYVi01XuqAUb11gugjX5iTrJ8lWtOzqz8HOMcXE+C2jFpXdWZyy6psZQo2anUDWuvVcRMk9uOQKtOcG5rGFipUSLz5cCCBkZ0gBA+2y6GiSebu77rKfHbwzSDSX1Gjaq8wN+A4rXpNgDgAPBY2yrOS+8/4dJmDx48AtsFHWtHPyz7MNoXAKJUXkUY2MmEDiulCSqoTBXKYUooWR4UlyUuaEixxcFMhIB5IhUCQDpWLtSyAGS2WnVvvN5fEPFbBfgk1SHCN6NZHF0zyz7AXdZhDwTiRnzGbVasFOqCAHO8x3bl1spXHSA6dHMMPHLJ/gUyz2+pGFyt/0qcxvWndtepvHGsHorJbnCA5rTJzGC9ps6xywOGu4zHgvlTtrU/jFSmRvbMHsEFaGz/1C5pmnaG44Q43fBwKF08o0c5+p7zadmYMXBs8RC87baNAmDdH80fVVam2a9QG9ddl7sbsTgfUrJtdF7p6h7z9kfT4Y+7WHGzTbTs1N7Xh7Q5pw/aToRkTuJVx+1W6VGYcQfqvH1dmE5g8gVSrbJdmGO7/sEOHHLchrkktQPYVdtM/5mf1NVOttlg/1e78LzLdlv/4zzMeYUus93BxptA0NTHwU/L4vUf8A6Jr+1G3W2s353HvKbQt4IyOO9eedWpjOoP5Wk+KUbez4WPqHifo1NccfCYpfESe6PTVNrMbrPAEEnshUrfb3vwpsutGbnm6sinVrn3aYp8YjzSX0hP7SqXH5W4+OSfv1M3yS94HOFMGXuvHcwfUptGTg0Cm06D3iN5OcJdKkRkwMHzOxcewHJWKYwwzOpzPak2ZSeDYsl1oAGQVsPWLQqdqtscVJiaN5Q50JAcuIRRI0VOCh1RJv8V2eqoA+k4+KlB0Z3+H4XIGaTXx/ZC4pgxQFu8fVQMW+oOSDPIeKYW6CByUhhG9MYDp3QlXccT4qy/LVVKsdiAF2uiCFlPZlIDv4sDyf91oudHFC1k4EiClo0jIpF5GF8t/crNvt5O3JdezTibMHfvUnxPISrdayRgwkj5SLzeQP0VQURPukHU03x/1d9E0aXZWfSpDM1qX8TJ8oKbSMe5a+RvDwnBOFQtwFd44VGk/dLMnM2d/EgA+QRdlJDemqH/cs/qP2QOv62lv9R+hRMss4inR5O/Kh1BwP+VT8/qla90V78lKqxnx2hzuxpPmVXc2gMm1H9w8sVpVKb9GUW8Td+8pIqVNazG/wifILRMzasRRf8ll5uk+YT3VamtykN2EoXiTjVe7sBQGgz5Obj9M1La9/9CmhLy1xxe+odwBA9clYpMDMgGcpd36eC4PDcMuDer+VLBwhGxNqJN6fUlS1Bd3I2UydEYMW7HURCuNSqVlKv0LBO9KydkUynNCsUbArbbJESiyaM40kynZFptpCYgdybdGSLKozvY3fN671KvRw9d65AFV7ePeVPRnU4Io3QiHakAuJGC7ozuRubH4XUah/v9ggBb6ekeISa1jB3+CtPxQNcRh5oApPsa40hu8FfLDGc8kNSgSMPsgaZTNMQqFos9/Nvr6LUFCDMxwzRts+t2dccFLwaJnm61B7PdLsNJwVV1V2oB7Wx5BerDBOQ3Ku+zCT1ddQqspSZ5Y1APgbyJH1UCtqGD+or0jrC2cBzhQbEBm0E8kWiu7POG0E/A3x+6U+1E4dUd31Xp3WGnqwKWWGmMmNHKU1Qu7PI1beQMLzuwQposr1PgIGkZr2LbK35R2RC0KIAGAuj1wTc0lhEO3tnk7JsCqYJELQGxiPeK9GTGRk9n1QmkHZjz+yju2FIxqOyG9qsUdntwz7uxaPsxaP7om7tErFgrUaDQrtKzjRFTI3JtEHVBJwpqSOCaWoNe1AhAeAizTnN9ckBfyTQhfQcVKK6OHeuTAo+z44eK4gzEc9E92CloJ09c0gEXTu8YU3XHIjvlE8TnAQBoH4QAxtPefqlvdGuHDD1mihsa96BwByHgiwFucdPNGx51x7VwpHREBjigA6TgNOam8NSgI3yiHhxSGmBWA08FVdRLjhzVwiVNwRkEIdlA0YzM9ilrNzR4q2WbvJcwHeUx9itTvTkPXan9GTxns+ya2hvy7U9rIxw70g7Fb2adPXJMZSjBXGST+Z9flMYzklYNlcMBhGSRgEwAb+SIskSBG/1vSY0UnUpnEqGsgblcewb8kqQN/rBNMliYJzy7SuDYxB9c0d4eh63KCZzA5J7EGyrOow5SiPZmkBg0UspbiUAWIlA9sIm4ari4cUAB0fHwC5Fd4ea5MRRq5BPZlyXLkCKz8kdP3fW9cuSYC96sWbXsC5cgBtHI+tVTqZ9ylcgYbPXelO1XLkIaOXan1uXLkLYBt91TTz7vJcuQA8fQpZ1XLkAWbHkFbfkeweS5cpGLtGnJNZkVy5IpAVPdCp1Ph9alcuQSScj2pTNPWq5crRKD+wT3KVyGMUFNbLmuXIEQuXLkAf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16" descr="data:image/jpeg;base64,/9j/4AAQSkZJRgABAQAAAQABAAD/2wCEAAkGBxITEhQUExMWFhQVFRcVGBgYFBgYGBgVHRkYFxcXGBcYHCogGBolGxgXITEhJSkrLi4uHB8zODMsNygtLi0BCgoKDg0OGxAQGywmICQvLCwsLCwsLCwsLCwsLCwsLCwsLCwsLCwsLCwsLCwsLCwsLCwsNCwsLCwsLCwsLCwsMv/AABEIAOgA2QMBEQACEQEDEQH/xAAbAAEAAgMBAQAAAAAAAAAAAAAABQYCAwQHAf/EAFMQAAEDAgIGBgMFEwoHAAAAAAEAAgMEEQUhBhIxQVFhEyJxgZHwMqGxFCNCdMEVFjM1UlNUcnOCkpSisrPR0tPhJCU0Q2KTtMLU8QdEVWOEo8P/xAAbAQEAAgMBAQAAAAAAAAAAAAAAAwQBAgUGB//EADgRAAIBAwIDBQcDAwMFAAAAAAABAgMEERIhBTHwEyJBUWFxgZGhscHRBjLhFBUjstLxM1JicsL/2gAMAwEAAhEDEQA/APDUAQBAEAQBAEAQBAEAQBAEAQBAEAQBAEAQBAEAQBAEAQBAEAQBAEB3YVhMtQ5zYwOrHJKbmwIjY55A4uNrADaSO1bqnJrUk8eZjJxEWWrTXMyfFgBAEAQBAEAQBAEAQBAEAQBAEAQH0C+xEsg76bCnuzJ1fWV1bbhNWrvLb6kcqqR2twIW9J3qXUj+n4Nbyfy/BH2z8jnqcFcBdpvytYqnc8CqwWqm8+nibRrJ8yMe0g2IsQuJKLi8SWGTJ5MVqAgCAzhiLiGjaVJSpSqzUIc2YbSWWWTDMGAtfN3nYvY2XBqdCOqe8vp7CtKq3yJn5kPOxp8F1GqSI92RtXRjNrm+eSq3FjTqx3WTKk111184HEcP1M2+j7F5O/4e6D1Q/b9CzCermR65hIEAQBAEAQBAEAQBAEAQBAEAQE5hlDq5kdb2L0XDLFR78lv9CCpPwRNQxefPn5PU0qaSICxYTgD5Be2Shr3cKbwZUWzun0V6jsjfiq6v8yRnQULSDCiL3Fnt2cxwVTitjG4pdpTXeXWPwbU56XhlWXjS0EAQE5o7Sg3eewfKvT8AtU81pexEFaXgeq6E4FHJZzjmulxG6lT7qI4RzuW2qwVjATbcVyYXU5tEmDzjSemjBuBndehtJSa3IZlVnYCobukmmmIsrNZBqOtu2heHuKXZVHEuJ5RoUJkIAgCAIAgJXC8Eklz9FvG2Z7AoKleMNlzOnZ8Mq3He5ImHaItt6Tr936lD/Uy8jq/2Gnp/c8kFieEvhzObeI3do3KelWjU5HGvOHVbXeW68yPUxQCAIAgOvDY7vHLNWbWnrqpM1k9ixU42L2trHCwVJPclqAdYdoXQl+0wet6MFuoLgbOA88V5S91aieODsxuMBhI5qG2lmW5lnkOkjy555L1dGKVIryPPMRYBI4Djfxz+VeCv4KFzOK8/ruXIPMUcyqGwQFmwFw1G9p9pXtOBSX9OkvX6lSt+49F0SxpsVgdisX9q6iyjEZYLdXaQsdGeS5FKympkupHmWMVgkeSNl8vNvPt9NRp9nDDIHuyDn2qvcSQXXXX5jp4aY5zzTRnY0R07JQRYZkunZY33WPavG8Sx2pbhyNlHhNDIerU1XfRRf6taWVhUupd3kvPb7P6Cc1EsdDoxR2yNQ+/CniZ4l0zr+pelXD40ljs4Z9ZN/wDyiBzz4s5MQwHD2uIPutpHBkPs11UuODupHVBRXsb+mDZVcbMh5YMLabF1aCP7EH7a83VpunJwkt115E6eTHVwr6ut/u4P21psZN1BFhr5NRsVY62esZ4WX+86F1vwio6k1GOSzaUHWqqK+Z6BglFSPc1oZOL8ZYz/APFUFob8evceyiq9KnlOG3/jL/eX46PQNZfVcRb6ofsqfs4pdfg5P9fcTlpbXwf5PPsepKNrnAxSvG9vTMa3syiv61BmEZZSfxOnOlXrUsTccf8Aq8/6igVVZh7HuaaCTI/Zh/dLoxlqWTxdam6dRw8jV80sO+wJPx0/ultkjHzSw77Ak/HD+6TIPhxeiHo4c0j/ALlTM51+RjLBbuvtz3ADZ7pieGmOlZBntbJK8u7ekeQLclfs46WpvlyNJ+R0wlett5lWS666+/fSz2XSWGuuuvhoWvBMfMYsSSFQubNTeUbxlg6sX0rLo7NOZUNvw5Rnlm0plJrZibk7SunUkoR2NCnYi+8jjzt4ZfIvn3EJqdzNrz+mxcgsRRzKmbBAS2CVNrsO/MfKPPNd3g12qcnTl7UQ1Y53LDT1JC9fGopIrHS+rJvmbdq3SSMnJJL58+fk0lUS666+Y5JXrlXFbCbZtGJwsxOFri2WnZO3La+Rj2mx9BzHWzyvrNds3LyN1U1zLUVhFjwSCicG6jpYLi9pQ2ZvIdLGGO/9Zyvwz9VwmNSlbpximnvs8Pf27P4or1MOXM9fwWCn6BoaYzYbW7DysQCPBc64nW7Vtpr2m6Swec6ZSNdIQNXI7rL0FnB9llkM+exSqjBp6h1oInSOaLuDRcht8j4rzHGqaVRSRPRexh85lcPSiaw8JJoY3duq94NudlxcMmOrD8BqKdxklawNtq3bPC83JFuqx5PqUNeLcDocMqKFdZLVhNdqEeormp+D6669fbQxOOC5HS0iMt3ltuSm7R4wUf7bDXqyUvFKzWJJ2lRehdqSUY4RUqzRqolcZW9EI3WIc6pgZZthmQ6QFveF06UWoI8HeSUq8mjR86sv1+j/AB6n/bUmCsPnVl+v0f49T/tpgD51Zfr9H+PU/wC2mAbYove7DcMu5elpW+q0xHmt17uviV3LvGcEnnwU1ncKSRicTpD12aVUhaOiOpsFYU4vxAdP58+flxKquuuvpkjsRq9VpO/YO1cbiN92dNte43pwyytErxrbbyy2fFgBAZMcQQRtCzGTi8oE1RYiHZHI+di9DZ8VytM+ZBOn4o7xKF1VdprmRaGYPlUFW8jjmbKBHVtcBkMyuFd3rntFk0YYIkm65hIT+CVV2gb2+QvVcFvVo7N80Vq0d8lkpsYkYLNcR7F6BxpT3aIU/A4aqpve5vfatalaMVhGcZK3jM1yG8Nq8XxS4VSpheBapxwiNXLJDdRteXtDAS6+QCYzsO07Pv5xgvdNTS5AgbNusLdmefqVSpZyzt11169qz/UVu495tMlXUEthqua7vtbx2qJ20kXI/qS3eVJNfP6ETX0M5Y4tA1rGwLsye75VLStnnLOZf/qO3/ZTec+my669aC8G5vtvnfbferZzM53MUAQBAWDDqi7R5zXo+F3S06WQVIm6SHe3w/UrVzaPPaUPHmvuvuvfzznWM/CR8EttqiheOL0z2fzMuGTYJgrKvo45mmhnLUYg1u/PgFTuOKRjsjeNIhamoLzc93JcCtXnWlqkydJI1KEyEAQBAEB10FUWvZca7Q5pLCSA5txdtxmLjK42LeNSUeTMYOvSiLoquphaTqRVEsbftWvc0eoBJTlLmzJErQBAZwylpuDYreFSUHmLMNZJ7BZ31EscLQA+RwY0knVueJAJA7iuvT4xNLEkRukjgqMUJ9Ed5/UoK/E51NkZVNIjibrmt53JA1pJAAuTkAN5WA3jdl10ewfoRrv+iOFrbmjbbmeKnhHBxbu57V6Y8l8yZW5TOxhNhmVC+ZE5PPMIale0owISAyxi0gFyPqwP83tWrR0LK7dNqEuX0/goq1O6EAQG2CctNwtoTcHlBrJNYRM6ZzmtFi2KWUk3sGxxukPYTq6o5kLp0+KTit0RummcFTiZdkBbmdqjuOIzqrGDMYJHZpUdWSJjQGhtJSHIWLnPp45nOdba7WkIvwAVByl5m5BrUBAEAQBAEAQGUe0doQExpt9Ma743UfpXoCFQBAEBP6A/TGk+7NQEAgPrWkkAC5OQA3lA3jdlzwDBBENd4vIfyBwHPn5M8IY3Zxrq67Tux5fUm1uUggOxQkAQBAVXSfR295YRntewb+LmjjxG9atHVsr3H+Op7mU5anYCAICw6H/858Rn/wAqIFeQE3pgLVDQciKWiaRvDhRwAgjcQQRZAQiAIAgCAIAgCAICw/8AEEfzjVfdPkCAryAIAgJvQmTVxCjPGoib+E8N+VARM0NnuYLmzi0cTnYZcUMN43Zb9H8EEQ135yH8gcBz5+TPCGN2ce6uu07seX1JtblIIDJgzHasPkYfI6lEQhAEAWAVXSfR695YRntewb+LmjjxG9YaOrZXuP8AHU9zKctTsBAT+ijw1tc47G0UgPa+SKJv5T2910BAICw6ff06X7WH9DGgK8gCAIAgCAIAgCAsX/EA3r5nDY/o5B9q+Jkjb87OF+aMFdQBAEBL6H/0+j+NQfpGrKBPYPhBZI+V46xc7VFs2gk5ngSpYRxuzk3lypdyPLxJpSHPCAIDOEZrWXI1lyOoNJ2BRMjjFyeEj65hG0FE0zMoSjzRihqFkBYBVdJ9Hr3lhGe17Bv4uaOPELDR1bK9x/jqe5lOWp2CbwD6BiHxRn+Mo0BCICd05eTiFWNzJnxj7SM9Gzv1WjNAQSAIAgCAIAgCAICf05P8r/8AHpP8LAgIalpnSODWi59g4lazmoLLJaNGdaeiC3LVRaMMA6w1jzNh4KnK4k+R6WhwSml392YVmj8ZGQLT53LELmXiYuOC08d3ZnXobgAZUQySWJ6ZmoNws8DWPPlu9nSpYktR4niM6lGr2HLll+ZMv2ntKnOO+ZihgIAgN9Gy7rDz5Cjm0kZdOUmo+ZZaGi2ABUpScjv29vCnE7J8OIF7LV5W5K1CWxXa6n1TlsKs055R5+9t+ynlcmcq3KYWQEBVNKNH7600Qz2vbx4uHPiFq0daxvHlUp+xfg5cFoHNjna4fR4mxHP0WiWKa+zM3iA5XO3dUncpcj11twmdRZk8H2XRgH0S7WOQHE7lorp55FyfA0o5Ujn08gc3EKtx9F1TMWncR0jlaUk84OFVt6lJJyXNZRALYhCAIAgCAIAgCAsGmg99hdvfR0jncz0EY7sgEB2aHUgLS7eT6gqVzLMlE9PwKhHQ5+LZ7Ho/o0x0WsTcnktIU8rJcvOISpz0JbEHpfhkbT1Rns7VHUis+pZs6kpx73Ij6SEMdBfLVkjJ/CBK6lvmMUj59xlxq1nUXnt7M/gjpmkOcDkQ4gjgb5q0effMwQwap5g3t3BQ1qyprLOjw3h1S9qaY7RXN/ZepzspnP8ASz7dnguVOvOb36669Pollwihbx7kcPz8TJ1Dqm4yI2EZEd+7z3xapR666+d+dpCaw0S2DY/JC4CRxLcgH/CZuu6+Tm8d/artC4j+2a9/XXtPG8b/AE9V0utZyakt9OXpfsTyk/Lw8NuZe58RD4wctbfY5do5EWPepq2E8I4vDKjq09clhrZryaKvizhkOaUkV+JzWEiNUxyAsgIDViEV4X9rfzgoLh4gd39PUYzvIuXrj24Zqw2iuQBmTsXMS8T6pSiooutDomeo5w2EH13UsabKNfiEMSjEpunWC++TA/Cke4ciXE/Kmpwqtmk6EbqzUfHC+ODysronjAgCAIAgCAIAgLHpqOtSHcaClseNow0+DmuHaCssGeiVdq3ZfMG47N/r9qpXMHlSXXXXr6Pgd0o5pP2o9TwPSoxsttG4KCFTC2O1cWVOu9RE45jJkeXE9ntCxKTzkmhShSp6PiRzq8u1M9rhfxzXQoSljJ864vCNOo6S8/ka8QqT00tx/WyfnFWVUZwpU1l+81NqQsqojR02aYQHvJ7h2Bcq4nrqH0rgVmqNrHze79r6wW3R/BTKeSjjFvkdq4uI0I78ywzaONa03C37No56vnOSKDjND0biNoUD2ex0f+pDJ04JidotR3wDqjm2wsO7Z3BdClmpFeh884xGFjcS0r9/e9+yf0z7ciaoubkq1GGFhHl6k51JapGsyhbaWaaWYmcLOhmdDPhn5LOgzoMpKq0T7gZi3jldV7mKUGzv/p+nm5ik8Yefh+eR9wapDXC+0LkxfgfUVhxx5npuFY9G4MYdpIbbmTZW4VE2kzz13Y1IaprwTfyPN9KsQa9z37rk/LdV3mT9p2UlQoJPwR5I91yTxN100sLB4KUtUm/MxWTUIAgCAIAgCAsOlp97w/4iz9NOgIGKUtILTYhYaTWGbQnKD1ReGT1JpIQLPBvxb+pVZWqzsdyhxuUY4mvgfarSO46oJPPJI22HuYr8ZcliKGA4yTI1knwnjVPAk7Oy/nhbSS2XXXXp5q6pyqy7Tx8SzYn9Gm+6yfnlOuuvwua+bOVY666/nBnQPsc+JC5tXaW59P4XUU6EWvJfQ9A0TxFjCAUhLD3LF/QlUhlFoxTFYzGTf1qec1g5Fta1FUxg8wxicOLjxVWXI9E+7HBFUI9I57bcsv8AddSyjiDZ84/U9VSuIxXgvq/4OpXDzIQBAEBD6Q4myNobteSDYbhxPddQ1kpR0nV4VKpTqqquS+Yw+vDm6wvq31b2Nta19W+y9s7LlToNb9ddeZ9As+JQksZJ/Aq/Wqadt/66LfuD2k+oFYpxlrRZuryHYTWecX81gpGkOOCUuaw9Uk3Oy4vsAVqlR0vLPP8AEOJdtHs4cvEgFYOOEAQBAEAQBAEBP6SnWp8OfxpXMt9pU1Db96AgEAQBAdeE/R4furPzggLLiOLatdVRyHq+6ZtV3D3x2R5ezs2ZKde3z3o8zuWOuuvvigYOuDcA57be1V7ilq3XM9FwPiit32VR93w/BIUVdq9ioJNdddfL30K6kuZ1yYkSLa2XDNZybOaW5GSyl5s3/YefO8S0qMqkjkcT4pTtaTlJ+xeLfp+Tphj1QANy7MIqCwj5hcV5V6sqs+bM1sQBAEBB49jvRdSOxk3naG/rKjnPHIvWtp2nely+pT5ZC4lzjck3JKhOvGKisInmfSp/x5n6GRDJ80CP840v3VqIMr6AIAgCAIAgCAIAgLBpAP5Hhv3Cb/FToCvoAgCA7KSlluHtyIIIJ4jMFWqNlWqrMVt6mrmkSGk8XSVNRNGPe5JpJGg+kA5xdmOOa3q2FemstGFNM+YLi2raOQ9XYHH4PI8vZ7KXXXX2xWuLfPejzLGjXXXX0KBiYxt2dn6lpKlGXMv23E7m3WmEtvJ7mcMIJsSSO23sWIW8M7litx+8cdml7vy2d0cYbkBZXYxUVhHCq1qlWWqo236mSyRBAEBX8c0hDNaOLN+wu3N424lRyn4I6FtZuWJT5eRUXG+Z2qE6x8QE+52rhbR9crXEcujhbfx6YeBQDQT+mxu3sZNI3k9kMj2HnZzQbICAQBAEAQBAEAQBAEBY8Z+l2H8n1Y7taI27Lkm3M8UBXEAQHdhNJruz2D27l0uGWvb1t+SI6ksIuNBhTpPRF7epe1UKdGK1FXdjEsHfEBrDb6lo1Sqp6RuiqYxS26w7CvJ8VtFSlrRZpzyjowLFSCI37Dk08OAPL2ezj9ddfkguKGe/H3liRdddfZUDOI9YdqzF95ddde/EuTO5WSqEAQyVrSLHbXiiOexzhu/sjnzUU5+COjaWme/P3IqqiOofWi+SAm6HDQMyLlegseFqSUpkE6nkSPuMEbMuC7i4bBr9q+BFrkb9HcPayp6QZBsFU53AN9zS5+zJcPiXClSWun8Pb5EtOrnZlLXnycIAgCAIAgCAIAgLBiTr4bREfBnq2HttTv8ACzggK+gCAmdHXi7hzB7l6P8AT9SKlKL57ddeZBX8z2rQCWJsB19UAkgE/CI26v1Vri/C4G+yvcVjUdXu/wDHt8smlNrG5E6f1kZdqMcDxsrXC6clHXJGJnnFXVxxkF8TZW3sWOL2g8wWEEEcfUuXx2cdKXqb0UafmzR/9Ni/GKj94vM7FglcP0ipZHBppnRm1haocWk8OuxzgbW2k58MgsbIo16CXeiiXY+E5CGQcxMCR4x2RtLrrr3laMdeyRJ9DDa+pN/es/dqxrRE7WS8H8vwayKfeZm8rMdbvu32LYgaitnn5FcxbF6GQGIT1LBexe2CN7SOFulBtt/2UMp52Opa2ij35c/Ly/khPcWHfZlR+JM/1K0L5m3CaA5jELDg+llDh2hhc3wcU2AdhlMyxirGzOv6AhlZlvN3i2SsWkVKrFGsnhEnSRr3lrBKJTbPRNHtEGyRB5IJ2qjd8ScJ6UjeMMoj8WwtkUs2rtNLVAjd9AkTtHWoxz/3Q/1IYw9jx+tZqyOA4ryF3TVOvKC8GWYvKRoVc2CAIAgCAIAgCAnqkfzZT/Har9DRoCBQBATmDUbImCqqNYRZiONp1XzuGRDSQdSNp9J9jn1RnctmoVp0ZqcHujDSawyVbpMZTrFwabBoYOq1jRsYwXyaP1k3JJXrbPi1s6eJbPxz4vzb8euXIrSpyTNFZjDdpdc9typLjjFCEe6/gYVOTK7WVRkNzkNwXkbq5lcVHN+4sxjpWDnVY2N1HAXvDePs3rWUtKySUqbqTUV4l/wyN4AAOQyzz/iufKtJvrrr4eqo8Ht9GNOPVcydk6XV6jbWG3at3XljETWPBKEW3Uln05dfIq2PCV8bhrnssBfkbC9vPbtSuZZxJ9ddedW/4JQjHXTjuuXMoyunnQgCA2U8mq4Hh7FJSnompeRh7lroakZEdq91Y3MakF6lOccM9C0Y0q6KCXYTGGO56hcIzf758agvLFVa0ccpZXvxlfJM2jPCIarxszOq5HfBpJi220AuYw+LXkd6zd6LO3hvykm/dl/VIzHvNnlUr9ZxPEk+K8VVqOpNzfi8llLCwYLQyEAQBAEAQBASFNhbjm42HDf/AAXRt+G1Ki1PZEcqiRLOivA2AgFjJXytOesHPa1jhe9i0iNhzF7jI5kG9/aIrxNO1Iuowy3o+BVGvw+UORIppm/DcPjYz3RUj3sEhkQNnTvG1txm2IfCf963O5bz2muZucOJ4hJPIXyEXsAAAA1jBk1jGjJrQMgAsA5EAQBAEBJ6OkdML8D8ihr/ALDocMx/ULJ6fo3A172hwuLqhBZ2PaTk40m48z0mqw2NsZIG5WnFYPP07mpKphs8nx5o1nEAAZqp4pndqLFPDPL5yNZ1tlz7V1Y8jwE8OTwYLJqEAQG+mq3MORy4blYoXVSg8wZrKKlzLNojibpKgQ2A6eOaC/8AafG4R9nvojPculLjVWSS0rZp/A0VJGjAKxzmV7nnIUbhyBdNA1uXaQufcXla4eaj93gbxio8isqqbBAEAQBAEAQEpg9JfrEb8u3iuzwmyVWWuS2XL8kVSeNkWCKnXr4W6RWyfXU5zNjZbulEwc8jFTrUFg2jLrrr7ROJ0uWsNo9i8vxG2Ue8ixCRELkEoQBAEAQGyCUscHDaDdYaysG8JuElKPNF7wLG2nNpz3jeFzalJwfp111v7Sx4hTrxxnfyLTPpO9zC3WytZa62/EtKjRjLWluUPSPGxYsYbuNweQ39/JT0aLby+uuvTjcV4nHS6dN5b5+hU1ePLhAEAQGcUZcbBZSbeECWw+kLHNeCQ9hDmng4EEEdhsunb8Pc92Rymkd7Q4CUA/RhaTIdca7ZMzbLrsacuHC66C4XTxuadozgqMKBHVyPqUFfhKxmDMqr5kTNEWmxFiuNUpSpy0yW5KnkwUZkIAgCAIC24VH1G8dUexe+4XS00IZ8kU5vdnoGj+izns13b9i1u+IKEtKEYeZI12j7WsIIt4KtTvHORu4nnuJ04Y8gG4XY3nDLIWsMi549azcruIbm5rRmbZucQ1o4kkAbyFweIxXZsmp8zRHoXWuF2sieNxZVUzwewtlIK8nhlk+P0JxEbKOZw4sYZGnscy7T3FYBzyaK17TY0VSD8Xk/ZR7A46jCqhh1XwytI3OjcD4EIDlewg2IIPAixQGKA+tcRmDY8kMptPKNzqyQixe632xWuiPkSOvVaw5P4s0LYiCAIAgCAmMMp7C+85rq8PttXeaI5yJSJi9RRo5K0mdTYFejSSMHx0B4JKinzMEdX0ge228bCuJxGwVSD81yJYTaK4QvINYeGWj4sAIAgCAteBTgsbfdke7+Fl7rg1ftLZLxW3w/gqVViR7FoZjMYj1SbEKhxG1nr1G0GjbpbiMQZcO3Zdq1sKE3LdGZs8qr5LknivSyemGCEgsUm1WHicl5ji1ZRg14smpLcr68wWAgOmCvlYLMle0cGvcB4ApkHbDpNXMFm1lS0cBUSAeAcgOmLTXEWiwrJz2yFx8XXJWcgz+fauPpSseeL6eB7j2ufGSe8rC2Bj8905zfFSPPF1DTE+PRrLeQZfPXf0qGhcePufU9UTmtHcFgGt2PQE3dhtITydVMH4LagAeCzkGbcYoCOthw1t/R1UzW8rB+uRlxcc77NgwDB9bhpN/cdS3kyuYG/l0rj60YNjH4SRcsrmHgJIJAPvtRl/wR3oDVJBhhuW1FY3g00kL7drxUtv8Agi3PagOmlbkF6zh8FpRWqMkII/Pnz8nfpRwiIs+BYA6XMjJV7m7jS2RmMck987Wq0jV3cFQ/rtTW5vowUXGcP6J1l1FNVaeSJ7MqeNYTLGGzOZaKUu6N1xZxabPFgbgg32rwfEKei5nFdZLkHmKIpUzcIAgCA6qCsMbrjMHaPO9XrG+na1NS5eKNJwUkW3D8Xy6rt245jtXtaN3QuI5i0yq4uL3N8+IueM3E24+fPssKVOO6METW17W7T3b1yr7iVOmsN/Dmbxg2V6rqS83OzcF5CvXlWnqkWkkkaFAZCAIAgCAIAgCAIAgCAIAgLFhs2s0cdh7V6jhVVSgkVqq3JajI3+fPnn6am+7sQnp+hNW2wFxkuBxKm85JoMs+LPb0ZNwuXQUteDd8jxrSGUGQ53tl58/x9dSWmluV3uzz/EZNaRx528Ml4K/qdpcTl64+GxbgsRRzKmbhAEAQBAfWm2xZTaeUDYal/wBW78IqZ3NZ85y+LMaV5Gsm+1Qtt7syfFgBAEAQBAEAQBAEAQBAEAQBAdVBVajuR2q1aXLoT1eHiayjlFipagOAIPneva2d3CpHVFlScWibw7FHMNwbHtVypTjUW5qmd1ZpNI9hbew4qGFpShLUbamU3GcTsNVp6x57P4rk8X4pGEOzpvvP5fySU6ed2VxeQLIQBAEAQBAEAQBAEAQBAEAQBAEAQBAEAQBAEAQBAbIZnNN2khSUqs6T1QeGYaT5nYzF5BwPd/FdOnxq4it8MjdKJrnxKRwtew5ZKCvxS5rLDlhemxtGnFHGuebhAEAQBAEAQBAEAQBAEAQBAEAQBAEAQBAEAQBAEAQBAEAQBAEAQBAEAQBAEAQBAEAQBAEAQBAEAQBAEAQBAEAQBAEAQBAEAQBAEB//2Q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8" descr="data:image/jpeg;base64,/9j/4AAQSkZJRgABAQAAAQABAAD/2wCEAAkGBxITEhQUExMWFhQVFRcVGBgYFBgYGBgVHRkYFxcXGBcYHCogGBolGxgXITEhJSkrLi4uHB8zODMsNygtLi0BCgoKDg0OGxAQGywmICQvLCwsLCwsLCwsLCwsLCwsLCwsLCwsLCwsLCwsLCwsLCwsLCwsNCwsLCwsLCwsLCwsMv/AABEIAOgA2QMBEQACEQEDEQH/xAAbAAEAAgMBAQAAAAAAAAAAAAAABQYCAwQHAf/EAFMQAAEDAgIGBgMFEwoHAAAAAAEAAgMEEQUhBhIxQVFhEyJxgZHwMqGxFCNCdMEVFjM1UlNUcnOCkpSisrPR0tPhJCU0Q2KTtMLU8QdEVWOEo8P/xAAbAQEAAgMBAQAAAAAAAAAAAAAAAwQBAgUGB//EADgRAAIBAwIDBQcDAwMFAAAAAAABAgMEERIhBTHwEyJBUWFxgZGhscHRBjLhFBUjstLxM1JicsL/2gAMAwEAAhEDEQA/APDUAQBAEAQBAEAQBAEAQBAEAQBAEAQBAEAQBAEAQBAEAQBAEAQBAEB3YVhMtQ5zYwOrHJKbmwIjY55A4uNrADaSO1bqnJrUk8eZjJxEWWrTXMyfFgBAEAQBAEAQBAEAQBAEAQBAEAQH0C+xEsg76bCnuzJ1fWV1bbhNWrvLb6kcqqR2twIW9J3qXUj+n4Nbyfy/BH2z8jnqcFcBdpvytYqnc8CqwWqm8+nibRrJ8yMe0g2IsQuJKLi8SWGTJ5MVqAgCAzhiLiGjaVJSpSqzUIc2YbSWWWTDMGAtfN3nYvY2XBqdCOqe8vp7CtKq3yJn5kPOxp8F1GqSI92RtXRjNrm+eSq3FjTqx3WTKk111184HEcP1M2+j7F5O/4e6D1Q/b9CzCermR65hIEAQBAEAQBAEAQBAEAQBAEAQE5hlDq5kdb2L0XDLFR78lv9CCpPwRNQxefPn5PU0qaSICxYTgD5Be2Shr3cKbwZUWzun0V6jsjfiq6v8yRnQULSDCiL3Fnt2cxwVTitjG4pdpTXeXWPwbU56XhlWXjS0EAQE5o7Sg3eewfKvT8AtU81pexEFaXgeq6E4FHJZzjmulxG6lT7qI4RzuW2qwVjATbcVyYXU5tEmDzjSemjBuBndehtJSa3IZlVnYCobukmmmIsrNZBqOtu2heHuKXZVHEuJ5RoUJkIAgCAIAgJXC8Eklz9FvG2Z7AoKleMNlzOnZ8Mq3He5ImHaItt6Tr936lD/Uy8jq/2Gnp/c8kFieEvhzObeI3do3KelWjU5HGvOHVbXeW68yPUxQCAIAgOvDY7vHLNWbWnrqpM1k9ixU42L2trHCwVJPclqAdYdoXQl+0wet6MFuoLgbOA88V5S91aieODsxuMBhI5qG2lmW5lnkOkjy555L1dGKVIryPPMRYBI4Djfxz+VeCv4KFzOK8/ruXIPMUcyqGwQFmwFw1G9p9pXtOBSX9OkvX6lSt+49F0SxpsVgdisX9q6iyjEZYLdXaQsdGeS5FKympkupHmWMVgkeSNl8vNvPt9NRp9nDDIHuyDn2qvcSQXXXX5jp4aY5zzTRnY0R07JQRYZkunZY33WPavG8Sx2pbhyNlHhNDIerU1XfRRf6taWVhUupd3kvPb7P6Cc1EsdDoxR2yNQ+/CniZ4l0zr+pelXD40ljs4Z9ZN/wDyiBzz4s5MQwHD2uIPutpHBkPs11UuODupHVBRXsb+mDZVcbMh5YMLabF1aCP7EH7a83VpunJwkt115E6eTHVwr6ut/u4P21psZN1BFhr5NRsVY62esZ4WX+86F1vwio6k1GOSzaUHWqqK+Z6BglFSPc1oZOL8ZYz/APFUFob8evceyiq9KnlOG3/jL/eX46PQNZfVcRb6ofsqfs4pdfg5P9fcTlpbXwf5PPsepKNrnAxSvG9vTMa3syiv61BmEZZSfxOnOlXrUsTccf8Aq8/6igVVZh7HuaaCTI/Zh/dLoxlqWTxdam6dRw8jV80sO+wJPx0/ultkjHzSw77Ak/HD+6TIPhxeiHo4c0j/ALlTM51+RjLBbuvtz3ADZ7pieGmOlZBntbJK8u7ekeQLclfs46WpvlyNJ+R0wlett5lWS666+/fSz2XSWGuuuvhoWvBMfMYsSSFQubNTeUbxlg6sX0rLo7NOZUNvw5Rnlm0plJrZibk7SunUkoR2NCnYi+8jjzt4ZfIvn3EJqdzNrz+mxcgsRRzKmbBAS2CVNrsO/MfKPPNd3g12qcnTl7UQ1Y53LDT1JC9fGopIrHS+rJvmbdq3SSMnJJL58+fk0lUS666+Y5JXrlXFbCbZtGJwsxOFri2WnZO3La+Rj2mx9BzHWzyvrNds3LyN1U1zLUVhFjwSCicG6jpYLi9pQ2ZvIdLGGO/9Zyvwz9VwmNSlbpximnvs8Pf27P4or1MOXM9fwWCn6BoaYzYbW7DysQCPBc64nW7Vtpr2m6Swec6ZSNdIQNXI7rL0FnB9llkM+exSqjBp6h1oInSOaLuDRcht8j4rzHGqaVRSRPRexh85lcPSiaw8JJoY3duq94NudlxcMmOrD8BqKdxklawNtq3bPC83JFuqx5PqUNeLcDocMqKFdZLVhNdqEeormp+D6669fbQxOOC5HS0iMt3ltuSm7R4wUf7bDXqyUvFKzWJJ2lRehdqSUY4RUqzRqolcZW9EI3WIc6pgZZthmQ6QFveF06UWoI8HeSUq8mjR86sv1+j/AB6n/bUmCsPnVl+v0f49T/tpgD51Zfr9H+PU/wC2mAbYove7DcMu5elpW+q0xHmt17uviV3LvGcEnnwU1ncKSRicTpD12aVUhaOiOpsFYU4vxAdP58+flxKquuuvpkjsRq9VpO/YO1cbiN92dNte43pwyytErxrbbyy2fFgBAZMcQQRtCzGTi8oE1RYiHZHI+di9DZ8VytM+ZBOn4o7xKF1VdprmRaGYPlUFW8jjmbKBHVtcBkMyuFd3rntFk0YYIkm65hIT+CVV2gb2+QvVcFvVo7N80Vq0d8lkpsYkYLNcR7F6BxpT3aIU/A4aqpve5vfatalaMVhGcZK3jM1yG8Nq8XxS4VSpheBapxwiNXLJDdRteXtDAS6+QCYzsO07Pv5xgvdNTS5AgbNusLdmefqVSpZyzt11169qz/UVu495tMlXUEthqua7vtbx2qJ20kXI/qS3eVJNfP6ETX0M5Y4tA1rGwLsye75VLStnnLOZf/qO3/ZTec+my669aC8G5vtvnfbferZzM53MUAQBAWDDqi7R5zXo+F3S06WQVIm6SHe3w/UrVzaPPaUPHmvuvuvfzznWM/CR8EttqiheOL0z2fzMuGTYJgrKvo45mmhnLUYg1u/PgFTuOKRjsjeNIhamoLzc93JcCtXnWlqkydJI1KEyEAQBAEB10FUWvZca7Q5pLCSA5txdtxmLjK42LeNSUeTMYOvSiLoquphaTqRVEsbftWvc0eoBJTlLmzJErQBAZwylpuDYreFSUHmLMNZJ7BZ31EscLQA+RwY0knVueJAJA7iuvT4xNLEkRukjgqMUJ9Ed5/UoK/E51NkZVNIjibrmt53JA1pJAAuTkAN5WA3jdl10ewfoRrv+iOFrbmjbbmeKnhHBxbu57V6Y8l8yZW5TOxhNhmVC+ZE5PPMIale0owISAyxi0gFyPqwP83tWrR0LK7dNqEuX0/goq1O6EAQG2CctNwtoTcHlBrJNYRM6ZzmtFi2KWUk3sGxxukPYTq6o5kLp0+KTit0RummcFTiZdkBbmdqjuOIzqrGDMYJHZpUdWSJjQGhtJSHIWLnPp45nOdba7WkIvwAVByl5m5BrUBAEAQBAEAQGUe0doQExpt9Ma743UfpXoCFQBAEBP6A/TGk+7NQEAgPrWkkAC5OQA3lA3jdlzwDBBENd4vIfyBwHPn5M8IY3Zxrq67Tux5fUm1uUggOxQkAQBAVXSfR295YRntewb+LmjjxG9atHVsr3H+Op7mU5anYCAICw6H/858Rn/wAqIFeQE3pgLVDQciKWiaRvDhRwAgjcQQRZAQiAIAgCAIAgCAICw/8AEEfzjVfdPkCAryAIAgJvQmTVxCjPGoib+E8N+VARM0NnuYLmzi0cTnYZcUMN43Zb9H8EEQ135yH8gcBz5+TPCGN2ce6uu07seX1JtblIIDJgzHasPkYfI6lEQhAEAWAVXSfR695YRntewb+LmjjxG9YaOrZXuP8AHU9zKctTsBAT+ijw1tc47G0UgPa+SKJv5T2910BAICw6ff06X7WH9DGgK8gCAIAgCAIAgCAsX/EA3r5nDY/o5B9q+Jkjb87OF+aMFdQBAEBL6H/0+j+NQfpGrKBPYPhBZI+V46xc7VFs2gk5ngSpYRxuzk3lypdyPLxJpSHPCAIDOEZrWXI1lyOoNJ2BRMjjFyeEj65hG0FE0zMoSjzRihqFkBYBVdJ9Hr3lhGe17Bv4uaOPELDR1bK9x/jqe5lOWp2CbwD6BiHxRn+Mo0BCICd05eTiFWNzJnxj7SM9Gzv1WjNAQSAIAgCAIAgCAICf05P8r/8AHpP8LAgIalpnSODWi59g4lazmoLLJaNGdaeiC3LVRaMMA6w1jzNh4KnK4k+R6WhwSml392YVmj8ZGQLT53LELmXiYuOC08d3ZnXobgAZUQySWJ6ZmoNws8DWPPlu9nSpYktR4niM6lGr2HLll+ZMv2ntKnOO+ZihgIAgN9Gy7rDz5Cjm0kZdOUmo+ZZaGi2ABUpScjv29vCnE7J8OIF7LV5W5K1CWxXa6n1TlsKs055R5+9t+ynlcmcq3KYWQEBVNKNH7600Qz2vbx4uHPiFq0daxvHlUp+xfg5cFoHNjna4fR4mxHP0WiWKa+zM3iA5XO3dUncpcj11twmdRZk8H2XRgH0S7WOQHE7lorp55FyfA0o5Ujn08gc3EKtx9F1TMWncR0jlaUk84OFVt6lJJyXNZRALYhCAIAgCAIAgCAsGmg99hdvfR0jncz0EY7sgEB2aHUgLS7eT6gqVzLMlE9PwKhHQ5+LZ7Ho/o0x0WsTcnktIU8rJcvOISpz0JbEHpfhkbT1Rns7VHUis+pZs6kpx73Ij6SEMdBfLVkjJ/CBK6lvmMUj59xlxq1nUXnt7M/gjpmkOcDkQ4gjgb5q0effMwQwap5g3t3BQ1qyprLOjw3h1S9qaY7RXN/ZepzspnP8ASz7dnguVOvOb36669Pollwihbx7kcPz8TJ1Dqm4yI2EZEd+7z3xapR666+d+dpCaw0S2DY/JC4CRxLcgH/CZuu6+Tm8d/artC4j+2a9/XXtPG8b/AE9V0utZyakt9OXpfsTyk/Lw8NuZe58RD4wctbfY5do5EWPepq2E8I4vDKjq09clhrZryaKvizhkOaUkV+JzWEiNUxyAsgIDViEV4X9rfzgoLh4gd39PUYzvIuXrj24Zqw2iuQBmTsXMS8T6pSiooutDomeo5w2EH13UsabKNfiEMSjEpunWC++TA/Cke4ciXE/Kmpwqtmk6EbqzUfHC+ODysronjAgCAIAgCAIAgLHpqOtSHcaClseNow0+DmuHaCssGeiVdq3ZfMG47N/r9qpXMHlSXXXXr6Pgd0o5pP2o9TwPSoxsttG4KCFTC2O1cWVOu9RE45jJkeXE9ntCxKTzkmhShSp6PiRzq8u1M9rhfxzXQoSljJ864vCNOo6S8/ka8QqT00tx/WyfnFWVUZwpU1l+81NqQsqojR02aYQHvJ7h2Bcq4nrqH0rgVmqNrHze79r6wW3R/BTKeSjjFvkdq4uI0I78ywzaONa03C37No56vnOSKDjND0biNoUD2ex0f+pDJ04JidotR3wDqjm2wsO7Z3BdClmpFeh884xGFjcS0r9/e9+yf0z7ciaoubkq1GGFhHl6k51JapGsyhbaWaaWYmcLOhmdDPhn5LOgzoMpKq0T7gZi3jldV7mKUGzv/p+nm5ik8Yefh+eR9wapDXC+0LkxfgfUVhxx5npuFY9G4MYdpIbbmTZW4VE2kzz13Y1IaprwTfyPN9KsQa9z37rk/LdV3mT9p2UlQoJPwR5I91yTxN100sLB4KUtUm/MxWTUIAgCAIAgCAsOlp97w/4iz9NOgIGKUtILTYhYaTWGbQnKD1ReGT1JpIQLPBvxb+pVZWqzsdyhxuUY4mvgfarSO46oJPPJI22HuYr8ZcliKGA4yTI1knwnjVPAk7Oy/nhbSS2XXXXp5q6pyqy7Tx8SzYn9Gm+6yfnlOuuvwua+bOVY666/nBnQPsc+JC5tXaW59P4XUU6EWvJfQ9A0TxFjCAUhLD3LF/QlUhlFoxTFYzGTf1qec1g5Fta1FUxg8wxicOLjxVWXI9E+7HBFUI9I57bcsv8AddSyjiDZ84/U9VSuIxXgvq/4OpXDzIQBAEBD6Q4myNobteSDYbhxPddQ1kpR0nV4VKpTqqquS+Yw+vDm6wvq31b2Nta19W+y9s7LlToNb9ddeZ9As+JQksZJ/Aq/Wqadt/66LfuD2k+oFYpxlrRZuryHYTWecX81gpGkOOCUuaw9Uk3Oy4vsAVqlR0vLPP8AEOJdtHs4cvEgFYOOEAQBAEAQBAEBP6SnWp8OfxpXMt9pU1Db96AgEAQBAdeE/R4furPzggLLiOLatdVRyHq+6ZtV3D3x2R5ezs2ZKde3z3o8zuWOuuvvigYOuDcA57be1V7ilq3XM9FwPiit32VR93w/BIUVdq9ioJNdddfL30K6kuZ1yYkSLa2XDNZybOaW5GSyl5s3/YefO8S0qMqkjkcT4pTtaTlJ+xeLfp+Tphj1QANy7MIqCwj5hcV5V6sqs+bM1sQBAEBB49jvRdSOxk3naG/rKjnPHIvWtp2nely+pT5ZC4lzjck3JKhOvGKisInmfSp/x5n6GRDJ80CP840v3VqIMr6AIAgCAIAgCAIAgLBpAP5Hhv3Cb/FToCvoAgCA7KSlluHtyIIIJ4jMFWqNlWqrMVt6mrmkSGk8XSVNRNGPe5JpJGg+kA5xdmOOa3q2FemstGFNM+YLi2raOQ9XYHH4PI8vZ7KXXXX2xWuLfPejzLGjXXXX0KBiYxt2dn6lpKlGXMv23E7m3WmEtvJ7mcMIJsSSO23sWIW8M7litx+8cdml7vy2d0cYbkBZXYxUVhHCq1qlWWqo236mSyRBAEBX8c0hDNaOLN+wu3N424lRyn4I6FtZuWJT5eRUXG+Z2qE6x8QE+52rhbR9crXEcujhbfx6YeBQDQT+mxu3sZNI3k9kMj2HnZzQbICAQBAEAQBAEAQBAEBY8Z+l2H8n1Y7taI27Lkm3M8UBXEAQHdhNJruz2D27l0uGWvb1t+SI6ksIuNBhTpPRF7epe1UKdGK1FXdjEsHfEBrDb6lo1Sqp6RuiqYxS26w7CvJ8VtFSlrRZpzyjowLFSCI37Dk08OAPL2ezj9ddfkguKGe/H3liRdddfZUDOI9YdqzF95ddde/EuTO5WSqEAQyVrSLHbXiiOexzhu/sjnzUU5+COjaWme/P3IqqiOofWi+SAm6HDQMyLlegseFqSUpkE6nkSPuMEbMuC7i4bBr9q+BFrkb9HcPayp6QZBsFU53AN9zS5+zJcPiXClSWun8Pb5EtOrnZlLXnycIAgCAIAgCAIAgLBiTr4bREfBnq2HttTv8ACzggK+gCAmdHXi7hzB7l6P8AT9SKlKL57ddeZBX8z2rQCWJsB19UAkgE/CI26v1Vri/C4G+yvcVjUdXu/wDHt8smlNrG5E6f1kZdqMcDxsrXC6clHXJGJnnFXVxxkF8TZW3sWOL2g8wWEEEcfUuXx2cdKXqb0UafmzR/9Ni/GKj94vM7FglcP0ipZHBppnRm1haocWk8OuxzgbW2k58MgsbIo16CXeiiXY+E5CGQcxMCR4x2RtLrrr3laMdeyRJ9DDa+pN/es/dqxrRE7WS8H8vwayKfeZm8rMdbvu32LYgaitnn5FcxbF6GQGIT1LBexe2CN7SOFulBtt/2UMp52Opa2ij35c/Ly/khPcWHfZlR+JM/1K0L5m3CaA5jELDg+llDh2hhc3wcU2AdhlMyxirGzOv6AhlZlvN3i2SsWkVKrFGsnhEnSRr3lrBKJTbPRNHtEGyRB5IJ2qjd8ScJ6UjeMMoj8WwtkUs2rtNLVAjd9AkTtHWoxz/3Q/1IYw9jx+tZqyOA4ryF3TVOvKC8GWYvKRoVc2CAIAgCAIAgCAnqkfzZT/Har9DRoCBQBATmDUbImCqqNYRZiONp1XzuGRDSQdSNp9J9jn1RnctmoVp0ZqcHujDSawyVbpMZTrFwabBoYOq1jRsYwXyaP1k3JJXrbPi1s6eJbPxz4vzb8euXIrSpyTNFZjDdpdc9typLjjFCEe6/gYVOTK7WVRkNzkNwXkbq5lcVHN+4sxjpWDnVY2N1HAXvDePs3rWUtKySUqbqTUV4l/wyN4AAOQyzz/iufKtJvrrr4eqo8Ht9GNOPVcydk6XV6jbWG3at3XljETWPBKEW3Uln05dfIq2PCV8bhrnssBfkbC9vPbtSuZZxJ9ddedW/4JQjHXTjuuXMoyunnQgCA2U8mq4Hh7FJSnompeRh7lroakZEdq91Y3MakF6lOccM9C0Y0q6KCXYTGGO56hcIzf758agvLFVa0ccpZXvxlfJM2jPCIarxszOq5HfBpJi220AuYw+LXkd6zd6LO3hvykm/dl/VIzHvNnlUr9ZxPEk+K8VVqOpNzfi8llLCwYLQyEAQBAEAQBASFNhbjm42HDf/AAXRt+G1Ki1PZEcqiRLOivA2AgFjJXytOesHPa1jhe9i0iNhzF7jI5kG9/aIrxNO1Iuowy3o+BVGvw+UORIppm/DcPjYz3RUj3sEhkQNnTvG1txm2IfCf963O5bz2muZucOJ4hJPIXyEXsAAAA1jBk1jGjJrQMgAsA5EAQBAEBJ6OkdML8D8ihr/ALDocMx/ULJ6fo3A172hwuLqhBZ2PaTk40m48z0mqw2NsZIG5WnFYPP07mpKphs8nx5o1nEAAZqp4pndqLFPDPL5yNZ1tlz7V1Y8jwE8OTwYLJqEAQG+mq3MORy4blYoXVSg8wZrKKlzLNojibpKgQ2A6eOaC/8AafG4R9nvojPculLjVWSS0rZp/A0VJGjAKxzmV7nnIUbhyBdNA1uXaQufcXla4eaj93gbxio8isqqbBAEAQBAEAQEpg9JfrEb8u3iuzwmyVWWuS2XL8kVSeNkWCKnXr4W6RWyfXU5zNjZbulEwc8jFTrUFg2jLrrr7ROJ0uWsNo9i8vxG2Ue8ixCRELkEoQBAEAQGyCUscHDaDdYaysG8JuElKPNF7wLG2nNpz3jeFzalJwfp111v7Sx4hTrxxnfyLTPpO9zC3WytZa62/EtKjRjLWluUPSPGxYsYbuNweQ39/JT0aLby+uuvTjcV4nHS6dN5b5+hU1ePLhAEAQGcUZcbBZSbeECWw+kLHNeCQ9hDmng4EEEdhsunb8Pc92Rymkd7Q4CUA/RhaTIdca7ZMzbLrsacuHC66C4XTxuadozgqMKBHVyPqUFfhKxmDMqr5kTNEWmxFiuNUpSpy0yW5KnkwUZkIAgCAIC24VH1G8dUexe+4XS00IZ8kU5vdnoGj+izns13b9i1u+IKEtKEYeZI12j7WsIIt4KtTvHORu4nnuJ04Y8gG4XY3nDLIWsMi549azcruIbm5rRmbZucQ1o4kkAbyFweIxXZsmp8zRHoXWuF2sieNxZVUzwewtlIK8nhlk+P0JxEbKOZw4sYZGnscy7T3FYBzyaK17TY0VSD8Xk/ZR7A46jCqhh1XwytI3OjcD4EIDlewg2IIPAixQGKA+tcRmDY8kMptPKNzqyQixe632xWuiPkSOvVaw5P4s0LYiCAIAgCAmMMp7C+85rq8PttXeaI5yJSJi9RRo5K0mdTYFejSSMHx0B4JKinzMEdX0ge228bCuJxGwVSD81yJYTaK4QvINYeGWj4sAIAgCAteBTgsbfdke7+Fl7rg1ftLZLxW3w/gqVViR7FoZjMYj1SbEKhxG1nr1G0GjbpbiMQZcO3Zdq1sKE3LdGZs8qr5LknivSyemGCEgsUm1WHicl5ji1ZRg14smpLcr68wWAgOmCvlYLMle0cGvcB4ApkHbDpNXMFm1lS0cBUSAeAcgOmLTXEWiwrJz2yFx8XXJWcgz+fauPpSseeL6eB7j2ufGSe8rC2Bj8905zfFSPPF1DTE+PRrLeQZfPXf0qGhcePufU9UTmtHcFgGt2PQE3dhtITydVMH4LagAeCzkGbcYoCOthw1t/R1UzW8rB+uRlxcc77NgwDB9bhpN/cdS3kyuYG/l0rj60YNjH4SRcsrmHgJIJAPvtRl/wR3oDVJBhhuW1FY3g00kL7drxUtv8Agi3PagOmlbkF6zh8FpRWqMkII/Pnz8nfpRwiIs+BYA6XMjJV7m7jS2RmMck987Wq0jV3cFQ/rtTW5vowUXGcP6J1l1FNVaeSJ7MqeNYTLGGzOZaKUu6N1xZxabPFgbgg32rwfEKei5nFdZLkHmKIpUzcIAgCA6qCsMbrjMHaPO9XrG+na1NS5eKNJwUkW3D8Xy6rt245jtXtaN3QuI5i0yq4uL3N8+IueM3E24+fPssKVOO6METW17W7T3b1yr7iVOmsN/Dmbxg2V6rqS83OzcF5CvXlWnqkWkkkaFAZCAIAgCAIAgCAIAgCAIAgLFhs2s0cdh7V6jhVVSgkVqq3JajI3+fPnn6am+7sQnp+hNW2wFxkuBxKm85JoMs+LPb0ZNwuXQUteDd8jxrSGUGQ53tl58/x9dSWmluV3uzz/EZNaRx528Ml4K/qdpcTl64+GxbgsRRzKmbhAEAQBAfWm2xZTaeUDYal/wBW78IqZ3NZ85y+LMaV5Gsm+1Qtt7syfFgBAEAQBAEAQBAEAQBAEAQBAdVBVajuR2q1aXLoT1eHiayjlFipagOAIPneva2d3CpHVFlScWibw7FHMNwbHtVypTjUW5qmd1ZpNI9hbew4qGFpShLUbamU3GcTsNVp6x57P4rk8X4pGEOzpvvP5fySU6ed2VxeQLIQBAEAQBAEAQBAEAQBAEAQBAEAQBAEAQBAEAQBAbIZnNN2khSUqs6T1QeGYaT5nYzF5BwPd/FdOnxq4it8MjdKJrnxKRwtew5ZKCvxS5rLDlhemxtGnFHGuebhAEAQBAEAQBAEAQBAEAQBAEAQBAEAQBAEAQBAEAQBAEAQBAEAQBAEAQBAEAQBAEAQBAEAQBAEAQBAEAQBAEAQBAEAQBAEAQBAEB//2Q==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13278356" y="-185961"/>
            <a:ext cx="1334403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2" algn="ctr"/>
            <a:r>
              <a:rPr lang="en-GB" sz="11500" b="1" dirty="0" smtClean="0">
                <a:solidFill>
                  <a:schemeClr val="bg1"/>
                </a:solidFill>
              </a:rPr>
              <a:t>Users </a:t>
            </a:r>
            <a:r>
              <a:rPr lang="en-GB" sz="11500" b="1" dirty="0" smtClean="0">
                <a:solidFill>
                  <a:schemeClr val="bg1"/>
                </a:solidFill>
              </a:rPr>
              <a:t>research</a:t>
            </a:r>
            <a:endParaRPr lang="en-GB" sz="11500" b="1" dirty="0">
              <a:solidFill>
                <a:schemeClr val="bg1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1" t="8666" r="14200" b="13317"/>
          <a:stretch/>
        </p:blipFill>
        <p:spPr bwMode="auto">
          <a:xfrm>
            <a:off x="3962409" y="3520077"/>
            <a:ext cx="35763199" cy="24739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3964343" y="15891469"/>
            <a:ext cx="979479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i="1" dirty="0" smtClean="0"/>
              <a:t>Courtesy </a:t>
            </a:r>
            <a:r>
              <a:rPr lang="en-US" sz="8800" i="1" dirty="0"/>
              <a:t>of </a:t>
            </a:r>
            <a:r>
              <a:rPr lang="en-US" sz="8800" i="1" dirty="0" smtClean="0"/>
              <a:t>T. </a:t>
            </a:r>
            <a:r>
              <a:rPr lang="en-US" sz="8800" i="1" dirty="0" err="1" smtClean="0"/>
              <a:t>Pradell</a:t>
            </a:r>
            <a:endParaRPr lang="en-US" sz="8800" i="1" dirty="0"/>
          </a:p>
        </p:txBody>
      </p:sp>
      <p:sp>
        <p:nvSpPr>
          <p:cNvPr id="33" name="TextBox 32"/>
          <p:cNvSpPr txBox="1"/>
          <p:nvPr/>
        </p:nvSpPr>
        <p:spPr>
          <a:xfrm>
            <a:off x="366585" y="3386983"/>
            <a:ext cx="14837908" cy="30931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1500" dirty="0" smtClean="0">
                <a:solidFill>
                  <a:srgbClr val="C00000"/>
                </a:solidFill>
              </a:rPr>
              <a:t>Cultural Heritages</a:t>
            </a:r>
          </a:p>
          <a:p>
            <a:pPr algn="ctr"/>
            <a:r>
              <a:rPr lang="en-US" sz="8000" dirty="0" smtClean="0">
                <a:solidFill>
                  <a:srgbClr val="C00000"/>
                </a:solidFill>
              </a:rPr>
              <a:t>(first fluorescence scans Dec. 2013)</a:t>
            </a:r>
          </a:p>
        </p:txBody>
      </p:sp>
      <p:pic>
        <p:nvPicPr>
          <p:cNvPr id="12" name="Picture 2" descr="CLÆSS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2527" y="2991786"/>
            <a:ext cx="6105889" cy="310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74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15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52528</TotalTime>
  <Words>1262</Words>
  <Application>Microsoft Office PowerPoint</Application>
  <PresentationFormat>Custom</PresentationFormat>
  <Paragraphs>268</Paragraphs>
  <Slides>26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Office Theme</vt:lpstr>
      <vt:lpstr>Graph</vt:lpstr>
      <vt:lpstr>KGPlot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CELLS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Josep Nicolas</dc:creator>
  <cp:lastModifiedBy>Laura Simonelli</cp:lastModifiedBy>
  <cp:revision>1000</cp:revision>
  <cp:lastPrinted>2014-06-26T11:23:17Z</cp:lastPrinted>
  <dcterms:created xsi:type="dcterms:W3CDTF">2012-05-14T18:36:57Z</dcterms:created>
  <dcterms:modified xsi:type="dcterms:W3CDTF">2014-06-26T17:25:15Z</dcterms:modified>
</cp:coreProperties>
</file>