
<file path=[Content_Types].xml><?xml version="1.0" encoding="utf-8"?>
<Types xmlns="http://schemas.openxmlformats.org/package/2006/content-types">
  <Default Extension="png" ContentType="image/png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handoutMasterIdLst>
    <p:handoutMasterId r:id="rId40"/>
  </p:handoutMasterIdLst>
  <p:sldIdLst>
    <p:sldId id="265" r:id="rId2"/>
    <p:sldId id="258" r:id="rId3"/>
    <p:sldId id="280" r:id="rId4"/>
    <p:sldId id="300" r:id="rId5"/>
    <p:sldId id="311" r:id="rId6"/>
    <p:sldId id="267" r:id="rId7"/>
    <p:sldId id="286" r:id="rId8"/>
    <p:sldId id="279" r:id="rId9"/>
    <p:sldId id="315" r:id="rId10"/>
    <p:sldId id="295" r:id="rId11"/>
    <p:sldId id="282" r:id="rId12"/>
    <p:sldId id="259" r:id="rId13"/>
    <p:sldId id="269" r:id="rId14"/>
    <p:sldId id="260" r:id="rId15"/>
    <p:sldId id="271" r:id="rId16"/>
    <p:sldId id="272" r:id="rId17"/>
    <p:sldId id="273" r:id="rId18"/>
    <p:sldId id="297" r:id="rId19"/>
    <p:sldId id="284" r:id="rId20"/>
    <p:sldId id="310" r:id="rId21"/>
    <p:sldId id="312" r:id="rId22"/>
    <p:sldId id="314" r:id="rId23"/>
    <p:sldId id="294" r:id="rId24"/>
    <p:sldId id="292" r:id="rId25"/>
    <p:sldId id="293" r:id="rId26"/>
    <p:sldId id="308" r:id="rId27"/>
    <p:sldId id="317" r:id="rId28"/>
    <p:sldId id="290" r:id="rId29"/>
    <p:sldId id="285" r:id="rId30"/>
    <p:sldId id="274" r:id="rId31"/>
    <p:sldId id="288" r:id="rId32"/>
    <p:sldId id="298" r:id="rId33"/>
    <p:sldId id="289" r:id="rId34"/>
    <p:sldId id="276" r:id="rId35"/>
    <p:sldId id="277" r:id="rId36"/>
    <p:sldId id="313" r:id="rId37"/>
    <p:sldId id="296" r:id="rId3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9390D162-CC63-4D5F-AF65-FE27921142D1}">
          <p14:sldIdLst>
            <p14:sldId id="265"/>
            <p14:sldId id="258"/>
            <p14:sldId id="280"/>
            <p14:sldId id="300"/>
            <p14:sldId id="311"/>
            <p14:sldId id="267"/>
            <p14:sldId id="286"/>
            <p14:sldId id="279"/>
            <p14:sldId id="315"/>
            <p14:sldId id="295"/>
            <p14:sldId id="282"/>
            <p14:sldId id="259"/>
            <p14:sldId id="269"/>
            <p14:sldId id="260"/>
            <p14:sldId id="271"/>
            <p14:sldId id="272"/>
            <p14:sldId id="273"/>
            <p14:sldId id="297"/>
            <p14:sldId id="284"/>
            <p14:sldId id="310"/>
            <p14:sldId id="312"/>
            <p14:sldId id="314"/>
            <p14:sldId id="294"/>
            <p14:sldId id="292"/>
            <p14:sldId id="293"/>
            <p14:sldId id="308"/>
            <p14:sldId id="317"/>
            <p14:sldId id="290"/>
            <p14:sldId id="285"/>
            <p14:sldId id="274"/>
            <p14:sldId id="288"/>
            <p14:sldId id="298"/>
            <p14:sldId id="289"/>
            <p14:sldId id="276"/>
            <p14:sldId id="277"/>
            <p14:sldId id="313"/>
            <p14:sldId id="296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F0E0B"/>
    <a:srgbClr val="112E50"/>
    <a:srgbClr val="125E9F"/>
    <a:srgbClr val="979F07"/>
    <a:srgbClr val="9C9D9E"/>
    <a:srgbClr val="DEDFE6"/>
    <a:srgbClr val="88A0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73" autoAdjust="0"/>
  </p:normalViewPr>
  <p:slideViewPr>
    <p:cSldViewPr>
      <p:cViewPr varScale="1">
        <p:scale>
          <a:sx n="79" d="100"/>
          <a:sy n="79" d="100"/>
        </p:scale>
        <p:origin x="-1344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101" d="100"/>
          <a:sy n="101" d="100"/>
        </p:scale>
        <p:origin x="-3576" y="-9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storagead\UserOfficeAd\Presentaciones%20y%20Estad&#237;sticas\Users%20Feedback%20Analisis\2013%20USERS%20FEEDBACK-%20TODO%20EL%20A&#209;O-%20excel%20data\Final%20analysis-Online%20Feedback%202013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storagead\UserOfficeAd\Presentaciones%20y%20Estad&#237;sticas\Users%20Feedback%20Analisis\2013%20USERS%20FEEDBACK-%20TODO%20EL%20A&#209;O-%20excel%20data\Final%20analysis-Online%20Feedback%202013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storagead\UserOfficeAd\Presentaciones%20y%20Estad&#237;sticas\Users%20Feedback%20Analisis\2013%20USERS%20FEEDBACK-%20TODO%20EL%20A&#209;O-%20excel%20data\Final%20analysis-Online%20Feedback%202013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storagead\UserOfficeAd\Presentaciones%20y%20Estad&#237;sticas\Users%20Feedback%20Analisis\2013%20USERS%20FEEDBACK-%20TODO%20EL%20A&#209;O-%20excel%20data\Final%20analysis-Online%20Feedback%202013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s-ES_tradnl"/>
              <a:t>CIRCE Beamline</a:t>
            </a:r>
          </a:p>
        </c:rich>
      </c:tx>
      <c:overlay val="0"/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'CIRCE S&amp;T Support'!$B$6</c:f>
              <c:strCache>
                <c:ptCount val="1"/>
                <c:pt idx="0">
                  <c:v>Quality of the beam</c:v>
                </c:pt>
              </c:strCache>
            </c:strRef>
          </c:tx>
          <c:invertIfNegative val="0"/>
          <c:dLbls>
            <c:dLbl>
              <c:idx val="0"/>
              <c:delete val="1"/>
            </c:dLbl>
            <c:dLbl>
              <c:idx val="1"/>
              <c:delete val="1"/>
            </c:dLbl>
            <c:dLbl>
              <c:idx val="2"/>
              <c:delete val="1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'CIRCE S&amp;T Support'!$A$7:$A$12</c:f>
              <c:strCache>
                <c:ptCount val="6"/>
                <c:pt idx="0">
                  <c:v>N/A</c:v>
                </c:pt>
                <c:pt idx="1">
                  <c:v>Unsatisfactory</c:v>
                </c:pt>
                <c:pt idx="2">
                  <c:v>Poor</c:v>
                </c:pt>
                <c:pt idx="3">
                  <c:v>Satisfactory</c:v>
                </c:pt>
                <c:pt idx="4">
                  <c:v>Good</c:v>
                </c:pt>
                <c:pt idx="5">
                  <c:v>Excellent </c:v>
                </c:pt>
              </c:strCache>
            </c:strRef>
          </c:cat>
          <c:val>
            <c:numRef>
              <c:f>'CIRCE S&amp;T Support'!$B$7:$B$12</c:f>
              <c:numCache>
                <c:formatCode>General</c:formatCode>
                <c:ptCount val="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2</c:v>
                </c:pt>
                <c:pt idx="4">
                  <c:v>3</c:v>
                </c:pt>
                <c:pt idx="5">
                  <c:v>3</c:v>
                </c:pt>
              </c:numCache>
            </c:numRef>
          </c:val>
        </c:ser>
        <c:ser>
          <c:idx val="1"/>
          <c:order val="1"/>
          <c:tx>
            <c:strRef>
              <c:f>'CIRCE S&amp;T Support'!$C$6</c:f>
              <c:strCache>
                <c:ptCount val="1"/>
                <c:pt idx="0">
                  <c:v>Initial beamline status when you start your experiment</c:v>
                </c:pt>
              </c:strCache>
            </c:strRef>
          </c:tx>
          <c:invertIfNegative val="0"/>
          <c:dLbls>
            <c:dLbl>
              <c:idx val="0"/>
              <c:delete val="1"/>
            </c:dLbl>
            <c:dLbl>
              <c:idx val="1"/>
              <c:delete val="1"/>
            </c:dLbl>
            <c:dLbl>
              <c:idx val="2"/>
              <c:delete val="1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'CIRCE S&amp;T Support'!$A$7:$A$12</c:f>
              <c:strCache>
                <c:ptCount val="6"/>
                <c:pt idx="0">
                  <c:v>N/A</c:v>
                </c:pt>
                <c:pt idx="1">
                  <c:v>Unsatisfactory</c:v>
                </c:pt>
                <c:pt idx="2">
                  <c:v>Poor</c:v>
                </c:pt>
                <c:pt idx="3">
                  <c:v>Satisfactory</c:v>
                </c:pt>
                <c:pt idx="4">
                  <c:v>Good</c:v>
                </c:pt>
                <c:pt idx="5">
                  <c:v>Excellent </c:v>
                </c:pt>
              </c:strCache>
            </c:strRef>
          </c:cat>
          <c:val>
            <c:numRef>
              <c:f>'CIRCE S&amp;T Support'!$C$7:$C$12</c:f>
              <c:numCache>
                <c:formatCode>General</c:formatCode>
                <c:ptCount val="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2</c:v>
                </c:pt>
                <c:pt idx="4">
                  <c:v>4</c:v>
                </c:pt>
                <c:pt idx="5">
                  <c:v>2</c:v>
                </c:pt>
              </c:numCache>
            </c:numRef>
          </c:val>
        </c:ser>
        <c:ser>
          <c:idx val="2"/>
          <c:order val="2"/>
          <c:tx>
            <c:strRef>
              <c:f>'CIRCE S&amp;T Support'!$D$6</c:f>
              <c:strCache>
                <c:ptCount val="1"/>
                <c:pt idx="0">
                  <c:v>Operation condition of the beamline</c:v>
                </c:pt>
              </c:strCache>
            </c:strRef>
          </c:tx>
          <c:invertIfNegative val="0"/>
          <c:dLbls>
            <c:dLbl>
              <c:idx val="0"/>
              <c:delete val="1"/>
            </c:dLbl>
            <c:dLbl>
              <c:idx val="1"/>
              <c:delete val="1"/>
            </c:dLbl>
            <c:dLbl>
              <c:idx val="2"/>
              <c:delete val="1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'CIRCE S&amp;T Support'!$A$7:$A$12</c:f>
              <c:strCache>
                <c:ptCount val="6"/>
                <c:pt idx="0">
                  <c:v>N/A</c:v>
                </c:pt>
                <c:pt idx="1">
                  <c:v>Unsatisfactory</c:v>
                </c:pt>
                <c:pt idx="2">
                  <c:v>Poor</c:v>
                </c:pt>
                <c:pt idx="3">
                  <c:v>Satisfactory</c:v>
                </c:pt>
                <c:pt idx="4">
                  <c:v>Good</c:v>
                </c:pt>
                <c:pt idx="5">
                  <c:v>Excellent </c:v>
                </c:pt>
              </c:strCache>
            </c:strRef>
          </c:cat>
          <c:val>
            <c:numRef>
              <c:f>'CIRCE S&amp;T Support'!$D$7:$D$12</c:f>
              <c:numCache>
                <c:formatCode>General</c:formatCode>
                <c:ptCount val="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2</c:v>
                </c:pt>
                <c:pt idx="4">
                  <c:v>4</c:v>
                </c:pt>
                <c:pt idx="5">
                  <c:v>2</c:v>
                </c:pt>
              </c:numCache>
            </c:numRef>
          </c:val>
        </c:ser>
        <c:ser>
          <c:idx val="3"/>
          <c:order val="3"/>
          <c:tx>
            <c:strRef>
              <c:f>'CIRCE S&amp;T Support'!$E$6</c:f>
              <c:strCache>
                <c:ptCount val="1"/>
                <c:pt idx="0">
                  <c:v>User-friendliness of the beamline software</c:v>
                </c:pt>
              </c:strCache>
            </c:strRef>
          </c:tx>
          <c:invertIfNegative val="0"/>
          <c:dLbls>
            <c:dLbl>
              <c:idx val="0"/>
              <c:delete val="1"/>
            </c:dLbl>
            <c:dLbl>
              <c:idx val="1"/>
              <c:delete val="1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'CIRCE S&amp;T Support'!$A$7:$A$12</c:f>
              <c:strCache>
                <c:ptCount val="6"/>
                <c:pt idx="0">
                  <c:v>N/A</c:v>
                </c:pt>
                <c:pt idx="1">
                  <c:v>Unsatisfactory</c:v>
                </c:pt>
                <c:pt idx="2">
                  <c:v>Poor</c:v>
                </c:pt>
                <c:pt idx="3">
                  <c:v>Satisfactory</c:v>
                </c:pt>
                <c:pt idx="4">
                  <c:v>Good</c:v>
                </c:pt>
                <c:pt idx="5">
                  <c:v>Excellent </c:v>
                </c:pt>
              </c:strCache>
            </c:strRef>
          </c:cat>
          <c:val>
            <c:numRef>
              <c:f>'CIRCE S&amp;T Support'!$E$7:$E$12</c:f>
              <c:numCache>
                <c:formatCode>General</c:formatCode>
                <c:ptCount val="6"/>
                <c:pt idx="0">
                  <c:v>0</c:v>
                </c:pt>
                <c:pt idx="1">
                  <c:v>0</c:v>
                </c:pt>
                <c:pt idx="2">
                  <c:v>1</c:v>
                </c:pt>
                <c:pt idx="3">
                  <c:v>2</c:v>
                </c:pt>
                <c:pt idx="4">
                  <c:v>4</c:v>
                </c:pt>
                <c:pt idx="5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50227584"/>
        <c:axId val="150237568"/>
      </c:barChart>
      <c:catAx>
        <c:axId val="150227584"/>
        <c:scaling>
          <c:orientation val="minMax"/>
        </c:scaling>
        <c:delete val="0"/>
        <c:axPos val="b"/>
        <c:majorTickMark val="out"/>
        <c:minorTickMark val="none"/>
        <c:tickLblPos val="nextTo"/>
        <c:crossAx val="150237568"/>
        <c:crosses val="autoZero"/>
        <c:auto val="1"/>
        <c:lblAlgn val="ctr"/>
        <c:lblOffset val="100"/>
        <c:noMultiLvlLbl val="0"/>
      </c:catAx>
      <c:valAx>
        <c:axId val="15023756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50227584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b="1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s-ES_tradnl"/>
              <a:t>CIRCE Beamline Staff</a:t>
            </a:r>
          </a:p>
        </c:rich>
      </c:tx>
      <c:overlay val="0"/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'CIRCE S&amp;T Support'!$G$6</c:f>
              <c:strCache>
                <c:ptCount val="1"/>
                <c:pt idx="0">
                  <c:v>Support received from beamline staff</c:v>
                </c:pt>
              </c:strCache>
            </c:strRef>
          </c:tx>
          <c:invertIfNegative val="0"/>
          <c:dLbls>
            <c:dLbl>
              <c:idx val="0"/>
              <c:delete val="1"/>
            </c:dLbl>
            <c:dLbl>
              <c:idx val="1"/>
              <c:delete val="1"/>
            </c:dLbl>
            <c:dLbl>
              <c:idx val="2"/>
              <c:delete val="1"/>
            </c:dLbl>
            <c:dLbl>
              <c:idx val="3"/>
              <c:delete val="1"/>
            </c:dLbl>
            <c:dLbl>
              <c:idx val="4"/>
              <c:delete val="1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'CIRCE S&amp;T Support'!$A$7:$A$12</c:f>
              <c:strCache>
                <c:ptCount val="6"/>
                <c:pt idx="0">
                  <c:v>N/A</c:v>
                </c:pt>
                <c:pt idx="1">
                  <c:v>Unsatisfactory</c:v>
                </c:pt>
                <c:pt idx="2">
                  <c:v>Poor</c:v>
                </c:pt>
                <c:pt idx="3">
                  <c:v>Satisfactory</c:v>
                </c:pt>
                <c:pt idx="4">
                  <c:v>Good</c:v>
                </c:pt>
                <c:pt idx="5">
                  <c:v>Excellent </c:v>
                </c:pt>
              </c:strCache>
            </c:strRef>
          </c:cat>
          <c:val>
            <c:numRef>
              <c:f>'CIRCE S&amp;T Support'!$G$7:$G$12</c:f>
              <c:numCache>
                <c:formatCode>General</c:formatCode>
                <c:ptCount val="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8</c:v>
                </c:pt>
              </c:numCache>
            </c:numRef>
          </c:val>
        </c:ser>
        <c:ser>
          <c:idx val="1"/>
          <c:order val="1"/>
          <c:tx>
            <c:strRef>
              <c:f>'CIRCE S&amp;T Support'!$H$6</c:f>
              <c:strCache>
                <c:ptCount val="1"/>
                <c:pt idx="0">
                  <c:v>Proposal preparation</c:v>
                </c:pt>
              </c:strCache>
            </c:strRef>
          </c:tx>
          <c:invertIfNegative val="0"/>
          <c:dLbls>
            <c:dLbl>
              <c:idx val="0"/>
              <c:delete val="1"/>
            </c:dLbl>
            <c:dLbl>
              <c:idx val="1"/>
              <c:delete val="1"/>
            </c:dLbl>
            <c:dLbl>
              <c:idx val="2"/>
              <c:delete val="1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'CIRCE S&amp;T Support'!$A$7:$A$12</c:f>
              <c:strCache>
                <c:ptCount val="6"/>
                <c:pt idx="0">
                  <c:v>N/A</c:v>
                </c:pt>
                <c:pt idx="1">
                  <c:v>Unsatisfactory</c:v>
                </c:pt>
                <c:pt idx="2">
                  <c:v>Poor</c:v>
                </c:pt>
                <c:pt idx="3">
                  <c:v>Satisfactory</c:v>
                </c:pt>
                <c:pt idx="4">
                  <c:v>Good</c:v>
                </c:pt>
                <c:pt idx="5">
                  <c:v>Excellent </c:v>
                </c:pt>
              </c:strCache>
            </c:strRef>
          </c:cat>
          <c:val>
            <c:numRef>
              <c:f>'CIRCE S&amp;T Support'!$H$7:$H$12</c:f>
              <c:numCache>
                <c:formatCode>General</c:formatCode>
                <c:ptCount val="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1</c:v>
                </c:pt>
                <c:pt idx="4">
                  <c:v>4</c:v>
                </c:pt>
                <c:pt idx="5">
                  <c:v>3</c:v>
                </c:pt>
              </c:numCache>
            </c:numRef>
          </c:val>
        </c:ser>
        <c:ser>
          <c:idx val="2"/>
          <c:order val="2"/>
          <c:tx>
            <c:strRef>
              <c:f>'CIRCE S&amp;T Support'!$I$6</c:f>
              <c:strCache>
                <c:ptCount val="1"/>
                <c:pt idx="0">
                  <c:v>Technical set-up preparation</c:v>
                </c:pt>
              </c:strCache>
            </c:strRef>
          </c:tx>
          <c:invertIfNegative val="0"/>
          <c:dLbls>
            <c:dLbl>
              <c:idx val="0"/>
              <c:delete val="1"/>
            </c:dLbl>
            <c:dLbl>
              <c:idx val="1"/>
              <c:delete val="1"/>
            </c:dLbl>
            <c:dLbl>
              <c:idx val="2"/>
              <c:delete val="1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'CIRCE S&amp;T Support'!$A$7:$A$12</c:f>
              <c:strCache>
                <c:ptCount val="6"/>
                <c:pt idx="0">
                  <c:v>N/A</c:v>
                </c:pt>
                <c:pt idx="1">
                  <c:v>Unsatisfactory</c:v>
                </c:pt>
                <c:pt idx="2">
                  <c:v>Poor</c:v>
                </c:pt>
                <c:pt idx="3">
                  <c:v>Satisfactory</c:v>
                </c:pt>
                <c:pt idx="4">
                  <c:v>Good</c:v>
                </c:pt>
                <c:pt idx="5">
                  <c:v>Excellent </c:v>
                </c:pt>
              </c:strCache>
            </c:strRef>
          </c:cat>
          <c:val>
            <c:numRef>
              <c:f>'CIRCE S&amp;T Support'!$I$7:$I$12</c:f>
              <c:numCache>
                <c:formatCode>General</c:formatCode>
                <c:ptCount val="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1</c:v>
                </c:pt>
                <c:pt idx="4">
                  <c:v>4</c:v>
                </c:pt>
                <c:pt idx="5">
                  <c:v>3</c:v>
                </c:pt>
              </c:numCache>
            </c:numRef>
          </c:val>
        </c:ser>
        <c:ser>
          <c:idx val="3"/>
          <c:order val="3"/>
          <c:tx>
            <c:strRef>
              <c:f>'CIRCE S&amp;T Support'!$J$6</c:f>
              <c:strCache>
                <c:ptCount val="1"/>
                <c:pt idx="0">
                  <c:v>Beamline training</c:v>
                </c:pt>
              </c:strCache>
            </c:strRef>
          </c:tx>
          <c:invertIfNegative val="0"/>
          <c:dLbls>
            <c:dLbl>
              <c:idx val="0"/>
              <c:delete val="1"/>
            </c:dLbl>
            <c:dLbl>
              <c:idx val="1"/>
              <c:delete val="1"/>
            </c:dLbl>
            <c:dLbl>
              <c:idx val="2"/>
              <c:delete val="1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'CIRCE S&amp;T Support'!$A$7:$A$12</c:f>
              <c:strCache>
                <c:ptCount val="6"/>
                <c:pt idx="0">
                  <c:v>N/A</c:v>
                </c:pt>
                <c:pt idx="1">
                  <c:v>Unsatisfactory</c:v>
                </c:pt>
                <c:pt idx="2">
                  <c:v>Poor</c:v>
                </c:pt>
                <c:pt idx="3">
                  <c:v>Satisfactory</c:v>
                </c:pt>
                <c:pt idx="4">
                  <c:v>Good</c:v>
                </c:pt>
                <c:pt idx="5">
                  <c:v>Excellent </c:v>
                </c:pt>
              </c:strCache>
            </c:strRef>
          </c:cat>
          <c:val>
            <c:numRef>
              <c:f>'CIRCE S&amp;T Support'!$J$7:$J$12</c:f>
              <c:numCache>
                <c:formatCode>General</c:formatCode>
                <c:ptCount val="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1</c:v>
                </c:pt>
                <c:pt idx="4">
                  <c:v>4</c:v>
                </c:pt>
                <c:pt idx="5">
                  <c:v>3</c:v>
                </c:pt>
              </c:numCache>
            </c:numRef>
          </c:val>
        </c:ser>
        <c:ser>
          <c:idx val="4"/>
          <c:order val="4"/>
          <c:tx>
            <c:strRef>
              <c:f>'CIRCE S&amp;T Support'!$K$6</c:f>
              <c:strCache>
                <c:ptCount val="1"/>
                <c:pt idx="0">
                  <c:v>Experiment run</c:v>
                </c:pt>
              </c:strCache>
            </c:strRef>
          </c:tx>
          <c:invertIfNegative val="0"/>
          <c:dLbls>
            <c:dLbl>
              <c:idx val="0"/>
              <c:delete val="1"/>
            </c:dLbl>
            <c:dLbl>
              <c:idx val="1"/>
              <c:delete val="1"/>
            </c:dLbl>
            <c:dLbl>
              <c:idx val="2"/>
              <c:delete val="1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'CIRCE S&amp;T Support'!$A$7:$A$12</c:f>
              <c:strCache>
                <c:ptCount val="6"/>
                <c:pt idx="0">
                  <c:v>N/A</c:v>
                </c:pt>
                <c:pt idx="1">
                  <c:v>Unsatisfactory</c:v>
                </c:pt>
                <c:pt idx="2">
                  <c:v>Poor</c:v>
                </c:pt>
                <c:pt idx="3">
                  <c:v>Satisfactory</c:v>
                </c:pt>
                <c:pt idx="4">
                  <c:v>Good</c:v>
                </c:pt>
                <c:pt idx="5">
                  <c:v>Excellent </c:v>
                </c:pt>
              </c:strCache>
            </c:strRef>
          </c:cat>
          <c:val>
            <c:numRef>
              <c:f>'CIRCE S&amp;T Support'!$K$7:$K$12</c:f>
              <c:numCache>
                <c:formatCode>General</c:formatCode>
                <c:ptCount val="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2</c:v>
                </c:pt>
                <c:pt idx="4">
                  <c:v>4</c:v>
                </c:pt>
                <c:pt idx="5">
                  <c:v>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71730816"/>
        <c:axId val="171732352"/>
      </c:barChart>
      <c:catAx>
        <c:axId val="171730816"/>
        <c:scaling>
          <c:orientation val="minMax"/>
        </c:scaling>
        <c:delete val="0"/>
        <c:axPos val="b"/>
        <c:majorTickMark val="out"/>
        <c:minorTickMark val="none"/>
        <c:tickLblPos val="nextTo"/>
        <c:crossAx val="171732352"/>
        <c:crosses val="autoZero"/>
        <c:auto val="1"/>
        <c:lblAlgn val="ctr"/>
        <c:lblOffset val="100"/>
        <c:noMultiLvlLbl val="0"/>
      </c:catAx>
      <c:valAx>
        <c:axId val="17173235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71730816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b="1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'CIRCE S&amp;T Support'!$F$6</c:f>
              <c:strCache>
                <c:ptCount val="1"/>
                <c:pt idx="0">
                  <c:v>Access and support of present laboratories</c:v>
                </c:pt>
              </c:strCache>
            </c:strRef>
          </c:tx>
          <c:invertIfNegative val="0"/>
          <c:dLbls>
            <c:dLbl>
              <c:idx val="0"/>
              <c:delete val="1"/>
            </c:dLbl>
            <c:dLbl>
              <c:idx val="1"/>
              <c:delete val="1"/>
            </c:dLbl>
            <c:dLbl>
              <c:idx val="2"/>
              <c:delete val="1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'CIRCE S&amp;T Support'!$A$7:$A$12</c:f>
              <c:strCache>
                <c:ptCount val="6"/>
                <c:pt idx="0">
                  <c:v>N/A</c:v>
                </c:pt>
                <c:pt idx="1">
                  <c:v>Unsatisfactory</c:v>
                </c:pt>
                <c:pt idx="2">
                  <c:v>Poor</c:v>
                </c:pt>
                <c:pt idx="3">
                  <c:v>Satisfactory</c:v>
                </c:pt>
                <c:pt idx="4">
                  <c:v>Good</c:v>
                </c:pt>
                <c:pt idx="5">
                  <c:v>Excellent </c:v>
                </c:pt>
              </c:strCache>
            </c:strRef>
          </c:cat>
          <c:val>
            <c:numRef>
              <c:f>'CIRCE S&amp;T Support'!$F$7:$F$12</c:f>
              <c:numCache>
                <c:formatCode>General</c:formatCode>
                <c:ptCount val="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1</c:v>
                </c:pt>
                <c:pt idx="4">
                  <c:v>4</c:v>
                </c:pt>
                <c:pt idx="5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4991232"/>
        <c:axId val="174992768"/>
      </c:barChart>
      <c:catAx>
        <c:axId val="174991232"/>
        <c:scaling>
          <c:orientation val="minMax"/>
        </c:scaling>
        <c:delete val="0"/>
        <c:axPos val="b"/>
        <c:majorTickMark val="out"/>
        <c:minorTickMark val="none"/>
        <c:tickLblPos val="nextTo"/>
        <c:crossAx val="174992768"/>
        <c:crosses val="autoZero"/>
        <c:auto val="1"/>
        <c:lblAlgn val="ctr"/>
        <c:lblOffset val="100"/>
        <c:noMultiLvlLbl val="0"/>
      </c:catAx>
      <c:valAx>
        <c:axId val="17499276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7499123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b="1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How does this beamline compare to others elsewhere in the world?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'CIRCE S&amp;T Support'!$B$15</c:f>
              <c:strCache>
                <c:ptCount val="1"/>
                <c:pt idx="0">
                  <c:v>CIRCE</c:v>
                </c:pt>
              </c:strCache>
            </c:strRef>
          </c:tx>
          <c:invertIfNegative val="0"/>
          <c:dLbls>
            <c:dLbl>
              <c:idx val="1"/>
              <c:delete val="1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'CIRCE S&amp;T Support'!$A$16:$A$18</c:f>
              <c:strCache>
                <c:ptCount val="3"/>
                <c:pt idx="0">
                  <c:v>No basis for comparison</c:v>
                </c:pt>
                <c:pt idx="1">
                  <c:v>Unfavorably</c:v>
                </c:pt>
                <c:pt idx="2">
                  <c:v>Favorably</c:v>
                </c:pt>
              </c:strCache>
            </c:strRef>
          </c:cat>
          <c:val>
            <c:numRef>
              <c:f>'CIRCE S&amp;T Support'!$B$16:$B$18</c:f>
              <c:numCache>
                <c:formatCode>General</c:formatCode>
                <c:ptCount val="3"/>
                <c:pt idx="0">
                  <c:v>4</c:v>
                </c:pt>
                <c:pt idx="1">
                  <c:v>0</c:v>
                </c:pt>
                <c:pt idx="2">
                  <c:v>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5022080"/>
        <c:axId val="175023616"/>
      </c:barChart>
      <c:catAx>
        <c:axId val="175022080"/>
        <c:scaling>
          <c:orientation val="minMax"/>
        </c:scaling>
        <c:delete val="0"/>
        <c:axPos val="b"/>
        <c:majorTickMark val="out"/>
        <c:minorTickMark val="none"/>
        <c:tickLblPos val="nextTo"/>
        <c:crossAx val="175023616"/>
        <c:crosses val="autoZero"/>
        <c:auto val="1"/>
        <c:lblAlgn val="ctr"/>
        <c:lblOffset val="100"/>
        <c:noMultiLvlLbl val="0"/>
      </c:catAx>
      <c:valAx>
        <c:axId val="17502361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7502208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b="1"/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8BD02A-659A-4BD1-8867-123BE9625D58}" type="datetimeFigureOut">
              <a:rPr lang="en-US" smtClean="0"/>
              <a:t>7/1/2014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96BDD0-B58C-4867-AEFE-A74914E55733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04942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2710A5-AAF5-4646-B3F4-B8B6E5726253}" type="datetimeFigureOut">
              <a:rPr lang="en-US" smtClean="0"/>
              <a:t>7/1/2014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F4D05F-0845-432B-BBD0-32E47074A612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165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mtClean="0"/>
              <a:t>Au coated Si, no binding layer</a:t>
            </a:r>
          </a:p>
          <a:p>
            <a:pPr eaLnBrk="1" hangingPunct="1"/>
            <a:r>
              <a:rPr lang="en-US" smtClean="0"/>
              <a:t>Cleanning tests in Au coated Si mirror samples. 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3060161"/>
            <a:ext cx="4495800" cy="2523703"/>
          </a:xfrm>
        </p:spPr>
        <p:txBody>
          <a:bodyPr/>
          <a:lstStyle>
            <a:lvl1pPr marL="0" indent="0" algn="l">
              <a:buNone/>
              <a:defRPr b="1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457200" y="1143000"/>
            <a:ext cx="4495800" cy="1728446"/>
          </a:xfrm>
        </p:spPr>
        <p:txBody>
          <a:bodyPr/>
          <a:lstStyle>
            <a:lvl1pPr algn="l">
              <a:defRPr>
                <a:solidFill>
                  <a:srgbClr val="112E50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2"/>
          </p:nvPr>
        </p:nvSpPr>
        <p:spPr>
          <a:xfrm>
            <a:off x="5181600" y="1149172"/>
            <a:ext cx="3581400" cy="471822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4400" y="304800"/>
            <a:ext cx="4572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lvl1pPr>
              <a:defRPr lang="en-US" sz="14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r"/>
            <a:fld id="{393CF724-F9E0-44B8-95BD-D38D8B22F53D}" type="slidenum">
              <a:rPr lang="es-ES" smtClean="0"/>
              <a:pPr algn="r"/>
              <a:t>‹Nr.›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112552660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4400" y="304800"/>
            <a:ext cx="4572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lvl1pPr>
              <a:defRPr lang="en-US" sz="14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r"/>
            <a:fld id="{393CF724-F9E0-44B8-95BD-D38D8B22F53D}" type="slidenum">
              <a:rPr lang="es-ES" smtClean="0"/>
              <a:pPr algn="r"/>
              <a:t>‹Nr.›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31966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295400"/>
            <a:ext cx="4076818" cy="2215662"/>
          </a:xfrm>
          <a:solidFill>
            <a:srgbClr val="DEDFE6"/>
          </a:solidFill>
        </p:spPr>
        <p:txBody>
          <a:bodyPr/>
          <a:lstStyle>
            <a:lvl1pPr marL="0" indent="0">
              <a:buFont typeface="+mj-lt"/>
              <a:buNone/>
              <a:defRPr>
                <a:solidFill>
                  <a:srgbClr val="112E50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3"/>
          </p:nvPr>
        </p:nvSpPr>
        <p:spPr>
          <a:xfrm>
            <a:off x="609600" y="3505200"/>
            <a:ext cx="4076818" cy="2215662"/>
          </a:xfrm>
          <a:solidFill>
            <a:srgbClr val="979F07"/>
          </a:solidFill>
        </p:spPr>
        <p:txBody>
          <a:bodyPr/>
          <a:lstStyle>
            <a:lvl1pPr marL="0" indent="0">
              <a:buFont typeface="+mj-lt"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4"/>
          </p:nvPr>
        </p:nvSpPr>
        <p:spPr>
          <a:xfrm>
            <a:off x="4686182" y="1295400"/>
            <a:ext cx="4076818" cy="2215662"/>
          </a:xfrm>
          <a:solidFill>
            <a:srgbClr val="88A0B8"/>
          </a:solidFill>
        </p:spPr>
        <p:txBody>
          <a:bodyPr/>
          <a:lstStyle>
            <a:lvl1pPr marL="0" indent="0">
              <a:buFont typeface="+mj-lt"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5"/>
          </p:nvPr>
        </p:nvSpPr>
        <p:spPr>
          <a:xfrm>
            <a:off x="4686182" y="3505200"/>
            <a:ext cx="4076818" cy="2215662"/>
          </a:xfrm>
          <a:solidFill>
            <a:srgbClr val="125E9F"/>
          </a:solidFill>
        </p:spPr>
        <p:txBody>
          <a:bodyPr/>
          <a:lstStyle>
            <a:lvl1pPr marL="0" indent="0">
              <a:buFont typeface="+mj-lt"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4400" y="304800"/>
            <a:ext cx="4572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lvl1pPr>
              <a:defRPr lang="en-US" sz="14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r"/>
            <a:fld id="{393CF724-F9E0-44B8-95BD-D38D8B22F53D}" type="slidenum">
              <a:rPr lang="es-ES" smtClean="0"/>
              <a:pPr algn="r"/>
              <a:t>‹Nr.›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130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76400"/>
            <a:ext cx="2037471" cy="1107322"/>
          </a:xfrm>
          <a:solidFill>
            <a:srgbClr val="DEDFE6"/>
          </a:solidFill>
        </p:spPr>
        <p:txBody>
          <a:bodyPr>
            <a:noAutofit/>
          </a:bodyPr>
          <a:lstStyle>
            <a:lvl1pPr marL="0" indent="0">
              <a:buFont typeface="+mj-lt"/>
              <a:buNone/>
              <a:defRPr sz="2000">
                <a:solidFill>
                  <a:srgbClr val="112E50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3"/>
          </p:nvPr>
        </p:nvSpPr>
        <p:spPr>
          <a:xfrm>
            <a:off x="2667000" y="1676400"/>
            <a:ext cx="2037471" cy="1107322"/>
          </a:xfrm>
          <a:solidFill>
            <a:srgbClr val="979F07"/>
          </a:solidFill>
        </p:spPr>
        <p:txBody>
          <a:bodyPr>
            <a:noAutofit/>
          </a:bodyPr>
          <a:lstStyle>
            <a:lvl1pPr marL="0" indent="0">
              <a:buFont typeface="+mj-lt"/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4"/>
          </p:nvPr>
        </p:nvSpPr>
        <p:spPr>
          <a:xfrm>
            <a:off x="4724400" y="1676400"/>
            <a:ext cx="2037471" cy="1107322"/>
          </a:xfrm>
          <a:solidFill>
            <a:srgbClr val="88A0B8"/>
          </a:solidFill>
        </p:spPr>
        <p:txBody>
          <a:bodyPr>
            <a:noAutofit/>
          </a:bodyPr>
          <a:lstStyle>
            <a:lvl1pPr marL="0" indent="0">
              <a:buFont typeface="+mj-lt"/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5"/>
          </p:nvPr>
        </p:nvSpPr>
        <p:spPr>
          <a:xfrm>
            <a:off x="6781800" y="1676400"/>
            <a:ext cx="2049194" cy="1113693"/>
          </a:xfrm>
          <a:solidFill>
            <a:srgbClr val="125E9F"/>
          </a:solidFill>
        </p:spPr>
        <p:txBody>
          <a:bodyPr>
            <a:noAutofit/>
          </a:bodyPr>
          <a:lstStyle>
            <a:lvl1pPr marL="0" indent="0">
              <a:buFont typeface="+mj-lt"/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6"/>
          </p:nvPr>
        </p:nvSpPr>
        <p:spPr>
          <a:xfrm>
            <a:off x="6781800" y="2819400"/>
            <a:ext cx="2037471" cy="1107322"/>
          </a:xfrm>
          <a:solidFill>
            <a:srgbClr val="DEDFE6"/>
          </a:solidFill>
        </p:spPr>
        <p:txBody>
          <a:bodyPr>
            <a:noAutofit/>
          </a:bodyPr>
          <a:lstStyle>
            <a:lvl1pPr marL="0" indent="0">
              <a:buFont typeface="+mj-lt"/>
              <a:buNone/>
              <a:defRPr sz="2000">
                <a:solidFill>
                  <a:srgbClr val="112E50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7"/>
          </p:nvPr>
        </p:nvSpPr>
        <p:spPr>
          <a:xfrm>
            <a:off x="609600" y="2819400"/>
            <a:ext cx="2037471" cy="1107322"/>
          </a:xfrm>
          <a:solidFill>
            <a:srgbClr val="979F07"/>
          </a:solidFill>
        </p:spPr>
        <p:txBody>
          <a:bodyPr>
            <a:noAutofit/>
          </a:bodyPr>
          <a:lstStyle>
            <a:lvl1pPr marL="0" indent="0">
              <a:buFont typeface="+mj-lt"/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8"/>
          </p:nvPr>
        </p:nvSpPr>
        <p:spPr>
          <a:xfrm>
            <a:off x="2667000" y="2819400"/>
            <a:ext cx="2037471" cy="1107322"/>
          </a:xfrm>
          <a:solidFill>
            <a:srgbClr val="88A0B8"/>
          </a:solidFill>
        </p:spPr>
        <p:txBody>
          <a:bodyPr>
            <a:noAutofit/>
          </a:bodyPr>
          <a:lstStyle>
            <a:lvl1pPr marL="0" indent="0">
              <a:buFont typeface="+mj-lt"/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9"/>
          </p:nvPr>
        </p:nvSpPr>
        <p:spPr>
          <a:xfrm>
            <a:off x="4724400" y="2819400"/>
            <a:ext cx="2049194" cy="1113693"/>
          </a:xfrm>
          <a:solidFill>
            <a:srgbClr val="125E9F"/>
          </a:solidFill>
        </p:spPr>
        <p:txBody>
          <a:bodyPr>
            <a:noAutofit/>
          </a:bodyPr>
          <a:lstStyle>
            <a:lvl1pPr marL="0" indent="0">
              <a:buFont typeface="+mj-lt"/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idx="20"/>
          </p:nvPr>
        </p:nvSpPr>
        <p:spPr>
          <a:xfrm>
            <a:off x="4724400" y="3962400"/>
            <a:ext cx="2037471" cy="1107322"/>
          </a:xfrm>
          <a:solidFill>
            <a:srgbClr val="DEDFE6"/>
          </a:solidFill>
        </p:spPr>
        <p:txBody>
          <a:bodyPr>
            <a:noAutofit/>
          </a:bodyPr>
          <a:lstStyle>
            <a:lvl1pPr marL="0" indent="0">
              <a:buFont typeface="+mj-lt"/>
              <a:buNone/>
              <a:defRPr sz="2000">
                <a:solidFill>
                  <a:srgbClr val="112E50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idx="21"/>
          </p:nvPr>
        </p:nvSpPr>
        <p:spPr>
          <a:xfrm>
            <a:off x="609600" y="3962400"/>
            <a:ext cx="2037471" cy="1107322"/>
          </a:xfrm>
          <a:solidFill>
            <a:srgbClr val="88A0B8"/>
          </a:solidFill>
        </p:spPr>
        <p:txBody>
          <a:bodyPr>
            <a:noAutofit/>
          </a:bodyPr>
          <a:lstStyle>
            <a:lvl1pPr marL="0" indent="0">
              <a:buFont typeface="+mj-lt"/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idx="22"/>
          </p:nvPr>
        </p:nvSpPr>
        <p:spPr>
          <a:xfrm>
            <a:off x="2667000" y="3962400"/>
            <a:ext cx="2049194" cy="1113693"/>
          </a:xfrm>
          <a:solidFill>
            <a:srgbClr val="125E9F"/>
          </a:solidFill>
        </p:spPr>
        <p:txBody>
          <a:bodyPr>
            <a:noAutofit/>
          </a:bodyPr>
          <a:lstStyle>
            <a:lvl1pPr marL="0" indent="0">
              <a:buFont typeface="+mj-lt"/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23"/>
          </p:nvPr>
        </p:nvSpPr>
        <p:spPr>
          <a:xfrm>
            <a:off x="6781800" y="3962400"/>
            <a:ext cx="2037471" cy="1107322"/>
          </a:xfrm>
          <a:solidFill>
            <a:srgbClr val="979F07"/>
          </a:solidFill>
        </p:spPr>
        <p:txBody>
          <a:bodyPr>
            <a:noAutofit/>
          </a:bodyPr>
          <a:lstStyle>
            <a:lvl1pPr marL="0" indent="0">
              <a:buFont typeface="+mj-lt"/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4400" y="304800"/>
            <a:ext cx="4572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lvl1pPr>
              <a:defRPr lang="en-US" sz="14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r"/>
            <a:fld id="{393CF724-F9E0-44B8-95BD-D38D8B22F53D}" type="slidenum">
              <a:rPr lang="es-ES" smtClean="0"/>
              <a:pPr algn="r"/>
              <a:t>‹Nr.›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314592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4400" y="304800"/>
            <a:ext cx="4572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lvl1pPr>
              <a:defRPr lang="en-US" sz="14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r"/>
            <a:fld id="{393CF724-F9E0-44B8-95BD-D38D8B22F53D}" type="slidenum">
              <a:rPr lang="es-ES" smtClean="0"/>
              <a:pPr algn="r"/>
              <a:t>‹Nr.›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10404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1"/>
            <a:ext cx="4038600" cy="49069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19201"/>
            <a:ext cx="4038600" cy="49069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4400" y="304800"/>
            <a:ext cx="4572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lvl1pPr>
              <a:defRPr lang="en-US" sz="14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r"/>
            <a:fld id="{393CF724-F9E0-44B8-95BD-D38D8B22F53D}" type="slidenum">
              <a:rPr lang="es-ES" smtClean="0"/>
              <a:pPr algn="r"/>
              <a:t>‹Nr.›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079451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219200"/>
            <a:ext cx="4040188" cy="9556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219200"/>
            <a:ext cx="4041775" cy="9556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8534400" y="304800"/>
            <a:ext cx="4572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lvl1pPr>
              <a:defRPr lang="en-US" sz="14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r"/>
            <a:fld id="{393CF724-F9E0-44B8-95BD-D38D8B22F53D}" type="slidenum">
              <a:rPr lang="es-ES" smtClean="0"/>
              <a:pPr algn="r"/>
              <a:t>‹Nr.›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478529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4400" y="304800"/>
            <a:ext cx="4572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lvl1pPr>
              <a:defRPr lang="en-US" sz="14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r"/>
            <a:fld id="{393CF724-F9E0-44B8-95BD-D38D8B22F53D}" type="slidenum">
              <a:rPr lang="es-ES" smtClean="0"/>
              <a:pPr algn="r"/>
              <a:t>‹Nr.›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970755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-309265"/>
            <a:ext cx="6477000" cy="1169551"/>
          </a:xfrm>
        </p:spPr>
        <p:txBody>
          <a:bodyPr anchor="b"/>
          <a:lstStyle>
            <a:lvl1pPr algn="l">
              <a:defRPr sz="35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219200"/>
            <a:ext cx="5111751" cy="464820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205843"/>
            <a:ext cx="3008313" cy="466155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4400" y="304800"/>
            <a:ext cx="4572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lvl1pPr>
              <a:defRPr lang="en-US" sz="14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r"/>
            <a:fld id="{393CF724-F9E0-44B8-95BD-D38D8B22F53D}" type="slidenum">
              <a:rPr lang="es-ES" smtClean="0"/>
              <a:pPr algn="r"/>
              <a:t>‹Nr.›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979379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4861510"/>
            <a:ext cx="6019800" cy="415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487488" y="990600"/>
            <a:ext cx="6056312" cy="37369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0" y="5257800"/>
            <a:ext cx="6019800" cy="51917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4400" y="304800"/>
            <a:ext cx="4572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lvl1pPr>
              <a:defRPr lang="en-US" sz="14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r"/>
            <a:fld id="{393CF724-F9E0-44B8-95BD-D38D8B22F53D}" type="slidenum">
              <a:rPr lang="es-ES" smtClean="0"/>
              <a:pPr algn="r"/>
              <a:t>‹Nr.›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7611225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76199"/>
            <a:ext cx="1524000" cy="838711"/>
          </a:xfrm>
          <a:prstGeom prst="rect">
            <a:avLst/>
          </a:prstGeom>
        </p:spPr>
      </p:pic>
      <p:sp>
        <p:nvSpPr>
          <p:cNvPr id="5" name="Snip Diagonal Corner Rectangle 4"/>
          <p:cNvSpPr/>
          <p:nvPr userDrawn="1"/>
        </p:nvSpPr>
        <p:spPr>
          <a:xfrm>
            <a:off x="8458200" y="304800"/>
            <a:ext cx="609600" cy="381000"/>
          </a:xfrm>
          <a:prstGeom prst="snip2DiagRect">
            <a:avLst/>
          </a:prstGeom>
          <a:solidFill>
            <a:srgbClr val="125E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Rectangle 6"/>
          <p:cNvSpPr/>
          <p:nvPr/>
        </p:nvSpPr>
        <p:spPr>
          <a:xfrm>
            <a:off x="0" y="6400800"/>
            <a:ext cx="3200400" cy="457200"/>
          </a:xfrm>
          <a:prstGeom prst="rect">
            <a:avLst/>
          </a:prstGeom>
          <a:solidFill>
            <a:srgbClr val="DEDF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angle 12"/>
          <p:cNvSpPr/>
          <p:nvPr/>
        </p:nvSpPr>
        <p:spPr>
          <a:xfrm>
            <a:off x="2971800" y="6400800"/>
            <a:ext cx="3200400" cy="457200"/>
          </a:xfrm>
          <a:prstGeom prst="rect">
            <a:avLst/>
          </a:prstGeom>
          <a:solidFill>
            <a:srgbClr val="979F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angle 13"/>
          <p:cNvSpPr/>
          <p:nvPr/>
        </p:nvSpPr>
        <p:spPr>
          <a:xfrm>
            <a:off x="6172200" y="6400800"/>
            <a:ext cx="2971800" cy="457200"/>
          </a:xfrm>
          <a:prstGeom prst="rect">
            <a:avLst/>
          </a:prstGeom>
          <a:solidFill>
            <a:srgbClr val="88A0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828800" y="304800"/>
            <a:ext cx="6553200" cy="63094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lvl="0" algn="l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43001"/>
            <a:ext cx="8229600" cy="4724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4400" y="304800"/>
            <a:ext cx="4572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lvl1pPr>
              <a:defRPr lang="en-US" sz="14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r"/>
            <a:fld id="{393CF724-F9E0-44B8-95BD-D38D8B22F53D}" type="slidenum">
              <a:rPr lang="es-ES" smtClean="0"/>
              <a:pPr algn="r"/>
              <a:t>‹Nr.›</a:t>
            </a:fld>
            <a:endParaRPr lang="es-ES" dirty="0"/>
          </a:p>
        </p:txBody>
      </p:sp>
      <p:sp>
        <p:nvSpPr>
          <p:cNvPr id="24" name="Footer Placeholder 4"/>
          <p:cNvSpPr txBox="1">
            <a:spLocks/>
          </p:cNvSpPr>
          <p:nvPr/>
        </p:nvSpPr>
        <p:spPr>
          <a:xfrm>
            <a:off x="0" y="6550223"/>
            <a:ext cx="29718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ctr" defTabSz="914400" rtl="0" eaLnBrk="1" latinLnBrk="0" hangingPunct="1">
              <a:defRPr lang="en-US" sz="1400" b="0" kern="1200">
                <a:solidFill>
                  <a:srgbClr val="112E50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 smtClean="0">
                <a:solidFill>
                  <a:srgbClr val="112E50"/>
                </a:solidFill>
              </a:rPr>
              <a:t>Michael</a:t>
            </a:r>
            <a:r>
              <a:rPr lang="es-ES" baseline="0" dirty="0" smtClean="0">
                <a:solidFill>
                  <a:srgbClr val="112E50"/>
                </a:solidFill>
              </a:rPr>
              <a:t> Foerster</a:t>
            </a:r>
            <a:endParaRPr lang="es-ES" dirty="0">
              <a:solidFill>
                <a:srgbClr val="112E50"/>
              </a:solidFill>
            </a:endParaRPr>
          </a:p>
        </p:txBody>
      </p:sp>
      <p:sp>
        <p:nvSpPr>
          <p:cNvPr id="12" name="Footer Placeholder 4"/>
          <p:cNvSpPr txBox="1">
            <a:spLocks/>
          </p:cNvSpPr>
          <p:nvPr/>
        </p:nvSpPr>
        <p:spPr>
          <a:xfrm>
            <a:off x="2971799" y="6545757"/>
            <a:ext cx="3180471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ctr" defTabSz="914400" rtl="0" eaLnBrk="1" latinLnBrk="0" hangingPunct="1">
              <a:defRPr lang="en-US" sz="1400" b="0" kern="1200">
                <a:solidFill>
                  <a:srgbClr val="112E50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 smtClean="0">
                <a:solidFill>
                  <a:schemeClr val="bg1"/>
                </a:solidFill>
              </a:rPr>
              <a:t>BL24  - CIRCE</a:t>
            </a:r>
            <a:endParaRPr lang="es-ES" dirty="0">
              <a:solidFill>
                <a:schemeClr val="bg1"/>
              </a:solidFill>
            </a:endParaRPr>
          </a:p>
        </p:txBody>
      </p:sp>
      <p:sp>
        <p:nvSpPr>
          <p:cNvPr id="15" name="Footer Placeholder 4"/>
          <p:cNvSpPr txBox="1">
            <a:spLocks/>
          </p:cNvSpPr>
          <p:nvPr/>
        </p:nvSpPr>
        <p:spPr>
          <a:xfrm>
            <a:off x="6152271" y="6544267"/>
            <a:ext cx="29718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ctr" defTabSz="914400" rtl="0" eaLnBrk="1" latinLnBrk="0" hangingPunct="1">
              <a:defRPr lang="en-US" sz="1400" b="0" kern="1200">
                <a:solidFill>
                  <a:srgbClr val="112E50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 smtClean="0">
                <a:solidFill>
                  <a:schemeClr val="bg1"/>
                </a:solidFill>
              </a:rPr>
              <a:t>01/07/2014</a:t>
            </a:r>
            <a:endParaRPr lang="es-E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0430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1" r:id="rId3"/>
    <p:sldLayoutId id="2147483660" r:id="rId4"/>
    <p:sldLayoutId id="2147483652" r:id="rId5"/>
    <p:sldLayoutId id="2147483653" r:id="rId6"/>
    <p:sldLayoutId id="2147483655" r:id="rId7"/>
    <p:sldLayoutId id="2147483656" r:id="rId8"/>
    <p:sldLayoutId id="2147483657" r:id="rId9"/>
    <p:sldLayoutId id="2147483659" r:id="rId10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lang="en-US" sz="3500" b="1" kern="1200" smtClean="0">
          <a:solidFill>
            <a:srgbClr val="112E50"/>
          </a:solidFill>
          <a:latin typeface="Arial" pitchFamily="34" charset="0"/>
          <a:ea typeface="+mn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959F38"/>
        </a:buClr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112E50"/>
        </a:buClr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959F38"/>
        </a:buClr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112E50"/>
        </a:buClr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Clr>
          <a:srgbClr val="88A0B8"/>
        </a:buClr>
        <a:buFont typeface="Wingdings" pitchFamily="2" charset="2"/>
        <a:buChar char="§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9.jpeg"/><Relationship Id="rId5" Type="http://schemas.openxmlformats.org/officeDocument/2006/relationships/image" Target="../media/image28.emf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microsoft.com/office/2007/relationships/hdphoto" Target="../media/hdphoto6.wdp"/><Relationship Id="rId3" Type="http://schemas.openxmlformats.org/officeDocument/2006/relationships/image" Target="../media/image38.png"/><Relationship Id="rId7" Type="http://schemas.openxmlformats.org/officeDocument/2006/relationships/image" Target="../media/image40.png"/><Relationship Id="rId12" Type="http://schemas.openxmlformats.org/officeDocument/2006/relationships/image" Target="../media/image43.png"/><Relationship Id="rId17" Type="http://schemas.microsoft.com/office/2007/relationships/hdphoto" Target="../media/hdphoto8.wdp"/><Relationship Id="rId2" Type="http://schemas.openxmlformats.org/officeDocument/2006/relationships/image" Target="../media/image37.png"/><Relationship Id="rId16" Type="http://schemas.openxmlformats.org/officeDocument/2006/relationships/image" Target="../media/image45.png"/><Relationship Id="rId1" Type="http://schemas.openxmlformats.org/officeDocument/2006/relationships/slideLayout" Target="../slideLayouts/slideLayout6.xml"/><Relationship Id="rId6" Type="http://schemas.microsoft.com/office/2007/relationships/hdphoto" Target="../media/hdphoto3.wdp"/><Relationship Id="rId11" Type="http://schemas.microsoft.com/office/2007/relationships/hdphoto" Target="../media/hdphoto5.wdp"/><Relationship Id="rId5" Type="http://schemas.openxmlformats.org/officeDocument/2006/relationships/image" Target="../media/image39.png"/><Relationship Id="rId15" Type="http://schemas.microsoft.com/office/2007/relationships/hdphoto" Target="../media/hdphoto7.wdp"/><Relationship Id="rId10" Type="http://schemas.openxmlformats.org/officeDocument/2006/relationships/image" Target="../media/image42.png"/><Relationship Id="rId4" Type="http://schemas.microsoft.com/office/2007/relationships/hdphoto" Target="../media/hdphoto2.wdp"/><Relationship Id="rId9" Type="http://schemas.openxmlformats.org/officeDocument/2006/relationships/image" Target="../media/image41.png"/><Relationship Id="rId14" Type="http://schemas.openxmlformats.org/officeDocument/2006/relationships/image" Target="../media/image4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9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wmf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wmf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457200" y="2366184"/>
            <a:ext cx="4495800" cy="1981200"/>
          </a:xfrm>
        </p:spPr>
        <p:txBody>
          <a:bodyPr>
            <a:normAutofit/>
          </a:bodyPr>
          <a:lstStyle/>
          <a:p>
            <a:r>
              <a:rPr lang="es-ES" sz="2000" dirty="0" smtClean="0"/>
              <a:t>Lucia Aballe</a:t>
            </a:r>
          </a:p>
          <a:p>
            <a:r>
              <a:rPr lang="es-ES" sz="2000" dirty="0"/>
              <a:t>Michael Foerster</a:t>
            </a:r>
          </a:p>
          <a:p>
            <a:r>
              <a:rPr lang="es-ES" sz="2000" dirty="0" smtClean="0"/>
              <a:t>Virginia Perez</a:t>
            </a:r>
          </a:p>
          <a:p>
            <a:r>
              <a:rPr lang="es-ES" sz="2000" dirty="0" smtClean="0"/>
              <a:t>Carlos Escudero</a:t>
            </a:r>
            <a:endParaRPr lang="en-US" sz="20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70784"/>
            <a:ext cx="4495800" cy="1169551"/>
          </a:xfrm>
        </p:spPr>
        <p:txBody>
          <a:bodyPr/>
          <a:lstStyle/>
          <a:p>
            <a:r>
              <a:rPr lang="es-ES" dirty="0" smtClean="0"/>
              <a:t>Report on BL24- CIRCE</a:t>
            </a:r>
            <a:endParaRPr lang="en-US" dirty="0"/>
          </a:p>
        </p:txBody>
      </p:sp>
      <p:pic>
        <p:nvPicPr>
          <p:cNvPr id="3" name="Bildplatzhalter 2"/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4" r="1774"/>
          <a:stretch>
            <a:fillRect/>
          </a:stretch>
        </p:blipFill>
        <p:spPr>
          <a:xfrm>
            <a:off x="4495800" y="762000"/>
            <a:ext cx="4191000" cy="3198034"/>
          </a:xfrm>
        </p:spPr>
      </p:pic>
      <p:sp>
        <p:nvSpPr>
          <p:cNvPr id="6" name="Subtitle 1"/>
          <p:cNvSpPr txBox="1">
            <a:spLocks/>
          </p:cNvSpPr>
          <p:nvPr/>
        </p:nvSpPr>
        <p:spPr>
          <a:xfrm>
            <a:off x="1676400" y="4191000"/>
            <a:ext cx="7086600" cy="1981200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rgbClr val="959F38"/>
              </a:buClr>
              <a:buFont typeface="Arial" pitchFamily="34" charset="0"/>
              <a:buNone/>
              <a:defRPr sz="3200" b="1" kern="1200">
                <a:solidFill>
                  <a:schemeClr val="bg1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rgbClr val="959F38"/>
              </a:buClr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rgbClr val="88A0B8"/>
              </a:buClr>
              <a:buFont typeface="Wingdings" pitchFamily="2" charset="2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200" dirty="0" smtClean="0">
                <a:solidFill>
                  <a:srgbClr val="112E50"/>
                </a:solidFill>
              </a:rPr>
              <a:t>Support: </a:t>
            </a:r>
          </a:p>
          <a:p>
            <a:r>
              <a:rPr lang="es-ES" sz="2200" dirty="0" smtClean="0"/>
              <a:t>Jose Prieto (Technician, with CLAESS)</a:t>
            </a:r>
          </a:p>
          <a:p>
            <a:r>
              <a:rPr lang="es-ES" sz="2200" dirty="0" smtClean="0"/>
              <a:t>Nahikari Gonzalez (Mechanical engineer, with XALOC)</a:t>
            </a:r>
          </a:p>
          <a:p>
            <a:r>
              <a:rPr lang="es-ES" sz="2200" dirty="0" smtClean="0"/>
              <a:t>Abel Fontsere, Toni Camps (Electronics engineer, with NCD)</a:t>
            </a:r>
          </a:p>
          <a:p>
            <a:r>
              <a:rPr lang="es-ES" sz="2200" dirty="0" smtClean="0"/>
              <a:t>Fulvio Becheri (Controls, with ID)</a:t>
            </a:r>
          </a:p>
          <a:p>
            <a:r>
              <a:rPr lang="es-ES" sz="2200" dirty="0" smtClean="0"/>
              <a:t>Josep Nicolas (Optics, transversal section)</a:t>
            </a:r>
          </a:p>
          <a:p>
            <a:r>
              <a:rPr lang="es-ES" sz="2200" dirty="0" smtClean="0"/>
              <a:t>Eric </a:t>
            </a:r>
            <a:r>
              <a:rPr lang="es-ES" sz="2200" dirty="0"/>
              <a:t>Pellegrin </a:t>
            </a:r>
            <a:r>
              <a:rPr lang="es-ES" sz="2200" dirty="0" smtClean="0"/>
              <a:t>(Section Head)</a:t>
            </a:r>
          </a:p>
          <a:p>
            <a:pPr algn="r"/>
            <a:endParaRPr lang="es-ES" sz="2400" dirty="0" smtClean="0"/>
          </a:p>
        </p:txBody>
      </p:sp>
      <p:sp>
        <p:nvSpPr>
          <p:cNvPr id="12" name="Slide Number Placeholder 5"/>
          <p:cNvSpPr txBox="1">
            <a:spLocks/>
          </p:cNvSpPr>
          <p:nvPr/>
        </p:nvSpPr>
        <p:spPr>
          <a:xfrm>
            <a:off x="8305800" y="462954"/>
            <a:ext cx="609600" cy="307777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Clr>
                <a:srgbClr val="959F38"/>
              </a:buClr>
              <a:buFontTx/>
              <a:buNone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959F38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rgbClr val="0099FF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93CF724-F9E0-44B8-95BD-D38D8B22F53D}" type="slidenum">
              <a:rPr lang="en-US" smtClean="0">
                <a:solidFill>
                  <a:schemeClr val="bg1"/>
                </a:solidFill>
              </a:rPr>
              <a:pPr/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7566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373" y="2285980"/>
            <a:ext cx="3657627" cy="2743220"/>
          </a:xfrm>
          <a:prstGeom prst="rect">
            <a:avLst/>
          </a:prstGeom>
        </p:spPr>
      </p:pic>
      <p:sp>
        <p:nvSpPr>
          <p:cNvPr id="6" name="Slide Number Placeholder 5"/>
          <p:cNvSpPr txBox="1">
            <a:spLocks/>
          </p:cNvSpPr>
          <p:nvPr/>
        </p:nvSpPr>
        <p:spPr>
          <a:xfrm>
            <a:off x="8305800" y="462954"/>
            <a:ext cx="609600" cy="307777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Clr>
                <a:srgbClr val="959F38"/>
              </a:buClr>
              <a:buFontTx/>
              <a:buNone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959F38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rgbClr val="0099FF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93CF724-F9E0-44B8-95BD-D38D8B22F53D}" type="slidenum">
              <a:rPr lang="en-US" smtClean="0">
                <a:solidFill>
                  <a:schemeClr val="bg1"/>
                </a:solidFill>
              </a:rPr>
              <a:pPr/>
              <a:t>10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Titel 1"/>
          <p:cNvSpPr>
            <a:spLocks noGrp="1"/>
          </p:cNvSpPr>
          <p:nvPr>
            <p:ph type="title"/>
          </p:nvPr>
        </p:nvSpPr>
        <p:spPr>
          <a:xfrm>
            <a:off x="1828800" y="152400"/>
            <a:ext cx="6553200" cy="1077218"/>
          </a:xfrm>
        </p:spPr>
        <p:txBody>
          <a:bodyPr/>
          <a:lstStyle/>
          <a:p>
            <a:pPr algn="ctr"/>
            <a:r>
              <a:rPr lang="de-DE" sz="3200" dirty="0" smtClean="0"/>
              <a:t>Linear </a:t>
            </a:r>
            <a:r>
              <a:rPr lang="de-DE" sz="3200" dirty="0" err="1" smtClean="0"/>
              <a:t>polarization</a:t>
            </a:r>
            <a:r>
              <a:rPr lang="de-DE" sz="3200" dirty="0" smtClean="0"/>
              <a:t> </a:t>
            </a:r>
            <a:r>
              <a:rPr lang="de-DE" sz="3200" dirty="0" err="1" smtClean="0"/>
              <a:t>using</a:t>
            </a:r>
            <a:r>
              <a:rPr lang="de-DE" sz="3200" dirty="0" smtClean="0"/>
              <a:t> AP</a:t>
            </a:r>
            <a:br>
              <a:rPr lang="de-DE" sz="3200" dirty="0" smtClean="0"/>
            </a:br>
            <a:r>
              <a:rPr lang="de-DE" sz="3200" dirty="0" smtClean="0"/>
              <a:t>(Controls)</a:t>
            </a:r>
            <a:endParaRPr lang="en-US" sz="3200" dirty="0"/>
          </a:p>
        </p:txBody>
      </p:sp>
      <p:pic>
        <p:nvPicPr>
          <p:cNvPr id="7" name="Content Placeholder 18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71" r="72486" b="27089"/>
          <a:stretch/>
        </p:blipFill>
        <p:spPr>
          <a:xfrm>
            <a:off x="76200" y="1507029"/>
            <a:ext cx="5239482" cy="3293571"/>
          </a:xfrm>
        </p:spPr>
      </p:pic>
      <p:sp>
        <p:nvSpPr>
          <p:cNvPr id="9" name="Rectangle 6"/>
          <p:cNvSpPr/>
          <p:nvPr/>
        </p:nvSpPr>
        <p:spPr>
          <a:xfrm>
            <a:off x="163355" y="2616178"/>
            <a:ext cx="4953000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7"/>
          <p:cNvSpPr/>
          <p:nvPr/>
        </p:nvSpPr>
        <p:spPr>
          <a:xfrm>
            <a:off x="163355" y="1824834"/>
            <a:ext cx="4953000" cy="47195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0"/>
          <p:cNvCxnSpPr>
            <a:stCxn id="5" idx="1"/>
          </p:cNvCxnSpPr>
          <p:nvPr/>
        </p:nvCxnSpPr>
        <p:spPr>
          <a:xfrm flipH="1">
            <a:off x="5268755" y="1632466"/>
            <a:ext cx="631374" cy="19236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1"/>
          <p:cNvCxnSpPr>
            <a:stCxn id="5" idx="1"/>
          </p:cNvCxnSpPr>
          <p:nvPr/>
        </p:nvCxnSpPr>
        <p:spPr>
          <a:xfrm flipH="1">
            <a:off x="5131595" y="1632466"/>
            <a:ext cx="768534" cy="112772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1153955" y="3583640"/>
            <a:ext cx="28008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dirty="0" err="1">
                <a:solidFill>
                  <a:srgbClr val="002060"/>
                </a:solidFill>
              </a:rPr>
              <a:t>For</a:t>
            </a:r>
            <a:r>
              <a:rPr lang="es-ES" dirty="0">
                <a:solidFill>
                  <a:srgbClr val="002060"/>
                </a:solidFill>
              </a:rPr>
              <a:t> </a:t>
            </a:r>
            <a:r>
              <a:rPr lang="es-ES" dirty="0" err="1">
                <a:solidFill>
                  <a:srgbClr val="002060"/>
                </a:solidFill>
              </a:rPr>
              <a:t>information</a:t>
            </a:r>
            <a:r>
              <a:rPr lang="es-ES" dirty="0">
                <a:solidFill>
                  <a:srgbClr val="002060"/>
                </a:solidFill>
              </a:rPr>
              <a:t>/</a:t>
            </a:r>
            <a:r>
              <a:rPr lang="es-ES" dirty="0" err="1">
                <a:solidFill>
                  <a:srgbClr val="002060"/>
                </a:solidFill>
              </a:rPr>
              <a:t>expert</a:t>
            </a:r>
            <a:r>
              <a:rPr lang="es-ES" dirty="0">
                <a:solidFill>
                  <a:srgbClr val="002060"/>
                </a:solidFill>
              </a:rPr>
              <a:t> </a:t>
            </a:r>
            <a:r>
              <a:rPr lang="es-ES" dirty="0" err="1">
                <a:solidFill>
                  <a:srgbClr val="002060"/>
                </a:solidFill>
              </a:rPr>
              <a:t>user</a:t>
            </a:r>
            <a:endParaRPr lang="es-ES" dirty="0">
              <a:solidFill>
                <a:srgbClr val="002060"/>
              </a:solidFill>
            </a:endParaRPr>
          </a:p>
        </p:txBody>
      </p:sp>
      <p:sp>
        <p:nvSpPr>
          <p:cNvPr id="15" name="TextBox 16"/>
          <p:cNvSpPr txBox="1"/>
          <p:nvPr/>
        </p:nvSpPr>
        <p:spPr>
          <a:xfrm>
            <a:off x="199234" y="4994378"/>
            <a:ext cx="853440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000" dirty="0" smtClean="0">
                <a:solidFill>
                  <a:srgbClr val="5F0E0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Cross-</a:t>
            </a:r>
            <a:r>
              <a:rPr lang="es-ES" sz="2000" dirty="0" err="1" smtClean="0">
                <a:solidFill>
                  <a:srgbClr val="5F0E0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implemented</a:t>
            </a:r>
            <a:r>
              <a:rPr lang="es-ES" sz="2000" dirty="0" smtClean="0">
                <a:solidFill>
                  <a:srgbClr val="5F0E0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 smtClean="0">
                <a:solidFill>
                  <a:srgbClr val="5F0E0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</a:t>
            </a:r>
            <a:r>
              <a:rPr lang="es-ES" sz="2000" dirty="0" smtClean="0">
                <a:solidFill>
                  <a:srgbClr val="5F0E0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 smtClean="0">
                <a:solidFill>
                  <a:srgbClr val="5F0E0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Boreas</a:t>
            </a:r>
            <a:r>
              <a:rPr lang="es-ES" sz="2000" dirty="0" smtClean="0">
                <a:solidFill>
                  <a:srgbClr val="5F0E0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(Fulvio Becheri)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000" dirty="0" smtClean="0">
                <a:solidFill>
                  <a:srgbClr val="5F0E0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parallel/antiparallel mode via macro (sets phase=antiphase=0, changes ID correction coils settings and pseudomotors (equations))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000" dirty="0" smtClean="0">
                <a:solidFill>
                  <a:srgbClr val="5F0E0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Future: single pseudomotors set (and panel)</a:t>
            </a:r>
            <a:endParaRPr lang="es-ES" sz="2000" dirty="0">
              <a:solidFill>
                <a:srgbClr val="5F0E0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5F0E0B"/>
              </a:solidFill>
            </a:endParaRPr>
          </a:p>
        </p:txBody>
      </p:sp>
      <p:sp>
        <p:nvSpPr>
          <p:cNvPr id="5" name="Rechteck 4"/>
          <p:cNvSpPr/>
          <p:nvPr/>
        </p:nvSpPr>
        <p:spPr>
          <a:xfrm>
            <a:off x="5900129" y="1447800"/>
            <a:ext cx="17445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dirty="0">
                <a:solidFill>
                  <a:srgbClr val="FF0000"/>
                </a:solidFill>
              </a:rPr>
              <a:t>Changed by user</a:t>
            </a:r>
          </a:p>
        </p:txBody>
      </p:sp>
    </p:spTree>
    <p:extLst>
      <p:ext uri="{BB962C8B-B14F-4D97-AF65-F5344CB8AC3E}">
        <p14:creationId xmlns:p14="http://schemas.microsoft.com/office/powerpoint/2010/main" val="2944390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362200"/>
            <a:ext cx="8686800" cy="35814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/>
          <a:p>
            <a:pPr algn="ctr">
              <a:spcBef>
                <a:spcPts val="1800"/>
              </a:spcBef>
            </a:pPr>
            <a:endParaRPr lang="de-DE" sz="3600" b="1" dirty="0" smtClean="0"/>
          </a:p>
          <a:p>
            <a:pPr algn="ctr">
              <a:spcBef>
                <a:spcPts val="1800"/>
              </a:spcBef>
            </a:pPr>
            <a:endParaRPr lang="de-DE" sz="3600" b="1" dirty="0"/>
          </a:p>
          <a:p>
            <a:pPr algn="ctr">
              <a:spcBef>
                <a:spcPts val="1800"/>
              </a:spcBef>
            </a:pPr>
            <a:r>
              <a:rPr lang="de-DE" sz="4800" b="1" dirty="0" smtClean="0">
                <a:solidFill>
                  <a:schemeClr val="bg1"/>
                </a:solidFill>
              </a:rPr>
              <a:t>PEEM</a:t>
            </a:r>
          </a:p>
        </p:txBody>
      </p:sp>
      <p:sp>
        <p:nvSpPr>
          <p:cNvPr id="6" name="Slide Number Placeholder 5"/>
          <p:cNvSpPr txBox="1">
            <a:spLocks/>
          </p:cNvSpPr>
          <p:nvPr/>
        </p:nvSpPr>
        <p:spPr>
          <a:xfrm>
            <a:off x="8305800" y="462954"/>
            <a:ext cx="609600" cy="307777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Clr>
                <a:srgbClr val="959F38"/>
              </a:buClr>
              <a:buFontTx/>
              <a:buNone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959F38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rgbClr val="0099FF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93CF724-F9E0-44B8-95BD-D38D8B22F53D}" type="slidenum">
              <a:rPr lang="en-US" smtClean="0">
                <a:solidFill>
                  <a:schemeClr val="bg1"/>
                </a:solidFill>
              </a:rPr>
              <a:pPr/>
              <a:t>11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7995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08" t="25775" r="36472" b="29666"/>
          <a:stretch/>
        </p:blipFill>
        <p:spPr bwMode="auto">
          <a:xfrm>
            <a:off x="6107456" y="1143000"/>
            <a:ext cx="2605440" cy="252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304800"/>
            <a:ext cx="6553200" cy="630942"/>
          </a:xfrm>
        </p:spPr>
        <p:txBody>
          <a:bodyPr/>
          <a:lstStyle/>
          <a:p>
            <a:pPr algn="ctr"/>
            <a:r>
              <a:rPr lang="es-ES" dirty="0" smtClean="0"/>
              <a:t>PEEM advances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" y="1143000"/>
            <a:ext cx="5867400" cy="4906964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de-DE" sz="1800" b="1" dirty="0" err="1" smtClean="0">
                <a:solidFill>
                  <a:srgbClr val="5F0E0B"/>
                </a:solidFill>
              </a:rPr>
              <a:t>Microscope</a:t>
            </a:r>
            <a:r>
              <a:rPr lang="de-DE" sz="1800" b="1" dirty="0" smtClean="0">
                <a:solidFill>
                  <a:srgbClr val="5F0E0B"/>
                </a:solidFill>
              </a:rPr>
              <a:t>: </a:t>
            </a:r>
          </a:p>
          <a:p>
            <a:pPr lvl="1">
              <a:lnSpc>
                <a:spcPct val="120000"/>
              </a:lnSpc>
            </a:pPr>
            <a:r>
              <a:rPr lang="de-DE" sz="1800" dirty="0" smtClean="0">
                <a:solidFill>
                  <a:srgbClr val="5F0E0B"/>
                </a:solidFill>
              </a:rPr>
              <a:t>(</a:t>
            </a:r>
            <a:r>
              <a:rPr lang="de-DE" sz="1800" dirty="0" err="1" smtClean="0">
                <a:solidFill>
                  <a:srgbClr val="5F0E0B"/>
                </a:solidFill>
              </a:rPr>
              <a:t>Preliminary</a:t>
            </a:r>
            <a:r>
              <a:rPr lang="de-DE" sz="1800" dirty="0" smtClean="0">
                <a:solidFill>
                  <a:srgbClr val="5F0E0B"/>
                </a:solidFill>
              </a:rPr>
              <a:t>) Alignement </a:t>
            </a:r>
            <a:r>
              <a:rPr lang="de-DE" sz="1800" dirty="0" err="1" smtClean="0">
                <a:solidFill>
                  <a:srgbClr val="5F0E0B"/>
                </a:solidFill>
              </a:rPr>
              <a:t>and</a:t>
            </a:r>
            <a:r>
              <a:rPr lang="de-DE" sz="1800" dirty="0" smtClean="0">
                <a:solidFill>
                  <a:srgbClr val="5F0E0B"/>
                </a:solidFill>
              </a:rPr>
              <a:t> </a:t>
            </a:r>
            <a:r>
              <a:rPr lang="de-DE" sz="1800" dirty="0" err="1" smtClean="0">
                <a:solidFill>
                  <a:srgbClr val="5F0E0B"/>
                </a:solidFill>
              </a:rPr>
              <a:t>operation</a:t>
            </a:r>
            <a:r>
              <a:rPr lang="de-DE" sz="1800" dirty="0">
                <a:solidFill>
                  <a:srgbClr val="5F0E0B"/>
                </a:solidFill>
              </a:rPr>
              <a:t> </a:t>
            </a:r>
            <a:r>
              <a:rPr lang="de-DE" sz="1800" dirty="0" smtClean="0">
                <a:solidFill>
                  <a:srgbClr val="5F0E0B"/>
                </a:solidFill>
              </a:rPr>
              <a:t>at 15kV</a:t>
            </a:r>
          </a:p>
          <a:p>
            <a:pPr lvl="1">
              <a:lnSpc>
                <a:spcPct val="120000"/>
              </a:lnSpc>
            </a:pPr>
            <a:r>
              <a:rPr lang="de-DE" sz="1800" dirty="0" err="1" smtClean="0">
                <a:solidFill>
                  <a:srgbClr val="5F0E0B"/>
                </a:solidFill>
              </a:rPr>
              <a:t>Vacuum</a:t>
            </a:r>
            <a:r>
              <a:rPr lang="de-DE" sz="1800" dirty="0" smtClean="0">
                <a:solidFill>
                  <a:srgbClr val="5F0E0B"/>
                </a:solidFill>
              </a:rPr>
              <a:t>: Installation </a:t>
            </a:r>
            <a:r>
              <a:rPr lang="de-DE" sz="1800" dirty="0" err="1">
                <a:solidFill>
                  <a:srgbClr val="5F0E0B"/>
                </a:solidFill>
              </a:rPr>
              <a:t>of</a:t>
            </a:r>
            <a:r>
              <a:rPr lang="de-DE" sz="1800" dirty="0">
                <a:solidFill>
                  <a:srgbClr val="5F0E0B"/>
                </a:solidFill>
              </a:rPr>
              <a:t> </a:t>
            </a:r>
            <a:r>
              <a:rPr lang="de-DE" sz="1800" dirty="0" err="1">
                <a:solidFill>
                  <a:srgbClr val="5F0E0B"/>
                </a:solidFill>
              </a:rPr>
              <a:t>Ti</a:t>
            </a:r>
            <a:r>
              <a:rPr lang="de-DE" sz="1800" dirty="0">
                <a:solidFill>
                  <a:srgbClr val="5F0E0B"/>
                </a:solidFill>
              </a:rPr>
              <a:t> </a:t>
            </a:r>
            <a:r>
              <a:rPr lang="de-DE" sz="1800" dirty="0" err="1" smtClean="0">
                <a:solidFill>
                  <a:srgbClr val="5F0E0B"/>
                </a:solidFill>
              </a:rPr>
              <a:t>sublimators</a:t>
            </a:r>
            <a:r>
              <a:rPr lang="de-DE" sz="1800" dirty="0" smtClean="0">
                <a:solidFill>
                  <a:srgbClr val="5F0E0B"/>
                </a:solidFill>
              </a:rPr>
              <a:t/>
            </a:r>
            <a:br>
              <a:rPr lang="de-DE" sz="1800" dirty="0" smtClean="0">
                <a:solidFill>
                  <a:srgbClr val="5F0E0B"/>
                </a:solidFill>
              </a:rPr>
            </a:br>
            <a:endParaRPr lang="de-DE" sz="1800" dirty="0">
              <a:solidFill>
                <a:srgbClr val="5F0E0B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de-DE" sz="1800" b="1" dirty="0">
                <a:solidFill>
                  <a:srgbClr val="5F0E0B"/>
                </a:solidFill>
              </a:rPr>
              <a:t>Sample </a:t>
            </a:r>
            <a:r>
              <a:rPr lang="de-DE" sz="1800" b="1" dirty="0" err="1">
                <a:solidFill>
                  <a:srgbClr val="5F0E0B"/>
                </a:solidFill>
              </a:rPr>
              <a:t>environment</a:t>
            </a:r>
            <a:r>
              <a:rPr lang="de-DE" sz="1800" b="1" dirty="0">
                <a:solidFill>
                  <a:srgbClr val="5F0E0B"/>
                </a:solidFill>
              </a:rPr>
              <a:t>:</a:t>
            </a:r>
          </a:p>
          <a:p>
            <a:pPr lvl="1">
              <a:lnSpc>
                <a:spcPct val="120000"/>
              </a:lnSpc>
            </a:pPr>
            <a:r>
              <a:rPr lang="de-DE" sz="1800" dirty="0">
                <a:solidFill>
                  <a:srgbClr val="5F0E0B"/>
                </a:solidFill>
              </a:rPr>
              <a:t>(moderate) </a:t>
            </a:r>
            <a:r>
              <a:rPr lang="de-DE" sz="1800" dirty="0" err="1">
                <a:solidFill>
                  <a:srgbClr val="5F0E0B"/>
                </a:solidFill>
              </a:rPr>
              <a:t>magnetic</a:t>
            </a:r>
            <a:r>
              <a:rPr lang="de-DE" sz="1800" dirty="0">
                <a:solidFill>
                  <a:srgbClr val="5F0E0B"/>
                </a:solidFill>
              </a:rPr>
              <a:t> </a:t>
            </a:r>
            <a:r>
              <a:rPr lang="de-DE" sz="1800" dirty="0" err="1">
                <a:solidFill>
                  <a:srgbClr val="5F0E0B"/>
                </a:solidFill>
              </a:rPr>
              <a:t>field</a:t>
            </a:r>
            <a:r>
              <a:rPr lang="de-DE" sz="1800" dirty="0">
                <a:solidFill>
                  <a:srgbClr val="5F0E0B"/>
                </a:solidFill>
              </a:rPr>
              <a:t> </a:t>
            </a:r>
            <a:r>
              <a:rPr lang="de-DE" sz="1800" dirty="0" err="1">
                <a:solidFill>
                  <a:srgbClr val="5F0E0B"/>
                </a:solidFill>
              </a:rPr>
              <a:t>cooling</a:t>
            </a:r>
            <a:endParaRPr lang="de-DE" sz="1800" dirty="0">
              <a:solidFill>
                <a:srgbClr val="5F0E0B"/>
              </a:solidFill>
            </a:endParaRPr>
          </a:p>
          <a:p>
            <a:pPr lvl="1">
              <a:lnSpc>
                <a:spcPct val="120000"/>
              </a:lnSpc>
            </a:pPr>
            <a:r>
              <a:rPr lang="de-DE" sz="1800" dirty="0" err="1">
                <a:solidFill>
                  <a:srgbClr val="5F0E0B"/>
                </a:solidFill>
              </a:rPr>
              <a:t>Electrical</a:t>
            </a:r>
            <a:r>
              <a:rPr lang="de-DE" sz="1800" dirty="0">
                <a:solidFill>
                  <a:srgbClr val="5F0E0B"/>
                </a:solidFill>
              </a:rPr>
              <a:t> </a:t>
            </a:r>
            <a:r>
              <a:rPr lang="de-DE" sz="1800" dirty="0" err="1" smtClean="0">
                <a:solidFill>
                  <a:srgbClr val="5F0E0B"/>
                </a:solidFill>
              </a:rPr>
              <a:t>poling</a:t>
            </a:r>
            <a:r>
              <a:rPr lang="de-DE" sz="1800" dirty="0" smtClean="0">
                <a:solidFill>
                  <a:srgbClr val="5F0E0B"/>
                </a:solidFill>
              </a:rPr>
              <a:t> </a:t>
            </a:r>
            <a:endParaRPr lang="de-DE" sz="1800" dirty="0">
              <a:solidFill>
                <a:srgbClr val="5F0E0B"/>
              </a:solidFill>
            </a:endParaRPr>
          </a:p>
          <a:p>
            <a:pPr lvl="1">
              <a:lnSpc>
                <a:spcPct val="120000"/>
              </a:lnSpc>
            </a:pPr>
            <a:endParaRPr lang="de-DE" sz="1800" dirty="0" smtClean="0">
              <a:solidFill>
                <a:srgbClr val="5F0E0B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de-DE" sz="1800" b="1" dirty="0" smtClean="0">
                <a:solidFill>
                  <a:srgbClr val="5F0E0B"/>
                </a:solidFill>
              </a:rPr>
              <a:t>Controls:</a:t>
            </a:r>
            <a:r>
              <a:rPr lang="de-DE" sz="1800" dirty="0" smtClean="0">
                <a:solidFill>
                  <a:srgbClr val="5F0E0B"/>
                </a:solidFill>
              </a:rPr>
              <a:t> </a:t>
            </a:r>
          </a:p>
          <a:p>
            <a:pPr lvl="1">
              <a:lnSpc>
                <a:spcPct val="120000"/>
              </a:lnSpc>
            </a:pPr>
            <a:r>
              <a:rPr lang="de-DE" sz="1800" dirty="0">
                <a:solidFill>
                  <a:srgbClr val="5F0E0B"/>
                </a:solidFill>
              </a:rPr>
              <a:t>XAS </a:t>
            </a:r>
            <a:r>
              <a:rPr lang="de-DE" sz="1800" dirty="0" err="1">
                <a:solidFill>
                  <a:srgbClr val="5F0E0B"/>
                </a:solidFill>
              </a:rPr>
              <a:t>and</a:t>
            </a:r>
            <a:r>
              <a:rPr lang="de-DE" sz="1800" dirty="0">
                <a:solidFill>
                  <a:srgbClr val="5F0E0B"/>
                </a:solidFill>
              </a:rPr>
              <a:t> XMCD </a:t>
            </a:r>
            <a:r>
              <a:rPr lang="de-DE" sz="1800" dirty="0" err="1">
                <a:solidFill>
                  <a:srgbClr val="5F0E0B"/>
                </a:solidFill>
              </a:rPr>
              <a:t>previews</a:t>
            </a:r>
            <a:r>
              <a:rPr lang="de-DE" sz="1800" dirty="0">
                <a:solidFill>
                  <a:srgbClr val="5F0E0B"/>
                </a:solidFill>
              </a:rPr>
              <a:t> </a:t>
            </a:r>
            <a:r>
              <a:rPr lang="de-DE" sz="1800" dirty="0" err="1">
                <a:solidFill>
                  <a:srgbClr val="5F0E0B"/>
                </a:solidFill>
              </a:rPr>
              <a:t>available</a:t>
            </a:r>
            <a:r>
              <a:rPr lang="de-DE" sz="1800" dirty="0">
                <a:solidFill>
                  <a:srgbClr val="5F0E0B"/>
                </a:solidFill>
              </a:rPr>
              <a:t> </a:t>
            </a:r>
            <a:br>
              <a:rPr lang="de-DE" sz="1800" dirty="0">
                <a:solidFill>
                  <a:srgbClr val="5F0E0B"/>
                </a:solidFill>
              </a:rPr>
            </a:br>
            <a:r>
              <a:rPr lang="de-DE" sz="1800" dirty="0">
                <a:solidFill>
                  <a:srgbClr val="5F0E0B"/>
                </a:solidFill>
              </a:rPr>
              <a:t>(</a:t>
            </a:r>
            <a:r>
              <a:rPr lang="de-DE" sz="1800" dirty="0" err="1">
                <a:solidFill>
                  <a:srgbClr val="5F0E0B"/>
                </a:solidFill>
              </a:rPr>
              <a:t>much</a:t>
            </a:r>
            <a:r>
              <a:rPr lang="de-DE" sz="1800" dirty="0">
                <a:solidFill>
                  <a:srgbClr val="5F0E0B"/>
                </a:solidFill>
              </a:rPr>
              <a:t> </a:t>
            </a:r>
            <a:r>
              <a:rPr lang="de-DE" sz="1800" dirty="0" err="1">
                <a:solidFill>
                  <a:srgbClr val="5F0E0B"/>
                </a:solidFill>
              </a:rPr>
              <a:t>faster</a:t>
            </a:r>
            <a:r>
              <a:rPr lang="de-DE" sz="1800" dirty="0">
                <a:solidFill>
                  <a:srgbClr val="5F0E0B"/>
                </a:solidFill>
              </a:rPr>
              <a:t> </a:t>
            </a:r>
            <a:r>
              <a:rPr lang="de-DE" sz="1800" dirty="0" err="1">
                <a:solidFill>
                  <a:srgbClr val="5F0E0B"/>
                </a:solidFill>
              </a:rPr>
              <a:t>operation</a:t>
            </a:r>
            <a:r>
              <a:rPr lang="de-DE" sz="1800" dirty="0">
                <a:solidFill>
                  <a:srgbClr val="5F0E0B"/>
                </a:solidFill>
              </a:rPr>
              <a:t>)</a:t>
            </a:r>
          </a:p>
          <a:p>
            <a:pPr lvl="1">
              <a:lnSpc>
                <a:spcPct val="120000"/>
              </a:lnSpc>
            </a:pPr>
            <a:r>
              <a:rPr lang="de-DE" sz="1800" dirty="0" err="1">
                <a:solidFill>
                  <a:srgbClr val="5F0E0B"/>
                </a:solidFill>
              </a:rPr>
              <a:t>Continous</a:t>
            </a:r>
            <a:r>
              <a:rPr lang="de-DE" sz="1800" dirty="0">
                <a:solidFill>
                  <a:srgbClr val="5F0E0B"/>
                </a:solidFill>
              </a:rPr>
              <a:t> </a:t>
            </a:r>
            <a:r>
              <a:rPr lang="de-DE" sz="1800" dirty="0" err="1">
                <a:solidFill>
                  <a:srgbClr val="5F0E0B"/>
                </a:solidFill>
              </a:rPr>
              <a:t>Camera</a:t>
            </a:r>
            <a:r>
              <a:rPr lang="de-DE" sz="1800" dirty="0">
                <a:solidFill>
                  <a:srgbClr val="5F0E0B"/>
                </a:solidFill>
              </a:rPr>
              <a:t> </a:t>
            </a:r>
            <a:r>
              <a:rPr lang="de-DE" sz="1800" dirty="0" err="1">
                <a:solidFill>
                  <a:srgbClr val="5F0E0B"/>
                </a:solidFill>
              </a:rPr>
              <a:t>readout</a:t>
            </a:r>
            <a:r>
              <a:rPr lang="de-DE" sz="1800" dirty="0">
                <a:solidFill>
                  <a:srgbClr val="5F0E0B"/>
                </a:solidFill>
              </a:rPr>
              <a:t> </a:t>
            </a:r>
            <a:r>
              <a:rPr lang="de-DE" sz="1800" dirty="0" smtClean="0">
                <a:solidFill>
                  <a:srgbClr val="5F0E0B"/>
                </a:solidFill>
              </a:rPr>
              <a:t>in XMCD </a:t>
            </a:r>
            <a:r>
              <a:rPr lang="de-DE" sz="1800" dirty="0" err="1">
                <a:solidFill>
                  <a:srgbClr val="5F0E0B"/>
                </a:solidFill>
              </a:rPr>
              <a:t>macro</a:t>
            </a:r>
            <a:r>
              <a:rPr lang="de-DE" sz="1800" dirty="0">
                <a:solidFill>
                  <a:srgbClr val="5F0E0B"/>
                </a:solidFill>
              </a:rPr>
              <a:t/>
            </a:r>
            <a:br>
              <a:rPr lang="de-DE" sz="1800" dirty="0">
                <a:solidFill>
                  <a:srgbClr val="5F0E0B"/>
                </a:solidFill>
              </a:rPr>
            </a:br>
            <a:r>
              <a:rPr lang="de-DE" sz="1800" dirty="0">
                <a:solidFill>
                  <a:srgbClr val="5F0E0B"/>
                </a:solidFill>
              </a:rPr>
              <a:t>(</a:t>
            </a:r>
            <a:r>
              <a:rPr lang="de-DE" sz="1800" dirty="0" err="1">
                <a:solidFill>
                  <a:srgbClr val="5F0E0B"/>
                </a:solidFill>
              </a:rPr>
              <a:t>saving</a:t>
            </a:r>
            <a:r>
              <a:rPr lang="de-DE" sz="1800" dirty="0">
                <a:solidFill>
                  <a:srgbClr val="5F0E0B"/>
                </a:solidFill>
              </a:rPr>
              <a:t> 25-50% time, </a:t>
            </a:r>
            <a:r>
              <a:rPr lang="de-DE" sz="1800" dirty="0" err="1">
                <a:solidFill>
                  <a:srgbClr val="5F0E0B"/>
                </a:solidFill>
              </a:rPr>
              <a:t>used</a:t>
            </a:r>
            <a:r>
              <a:rPr lang="de-DE" sz="1800" dirty="0">
                <a:solidFill>
                  <a:srgbClr val="5F0E0B"/>
                </a:solidFill>
              </a:rPr>
              <a:t> in </a:t>
            </a:r>
            <a:r>
              <a:rPr lang="de-DE" sz="1800" dirty="0" err="1">
                <a:solidFill>
                  <a:srgbClr val="5F0E0B"/>
                </a:solidFill>
              </a:rPr>
              <a:t>regular</a:t>
            </a:r>
            <a:r>
              <a:rPr lang="de-DE" sz="1800" dirty="0">
                <a:solidFill>
                  <a:srgbClr val="5F0E0B"/>
                </a:solidFill>
              </a:rPr>
              <a:t> </a:t>
            </a:r>
            <a:r>
              <a:rPr lang="de-DE" sz="1800" dirty="0" err="1">
                <a:solidFill>
                  <a:srgbClr val="5F0E0B"/>
                </a:solidFill>
              </a:rPr>
              <a:t>beamtime</a:t>
            </a:r>
            <a:r>
              <a:rPr lang="de-DE" sz="1800" dirty="0" smtClean="0">
                <a:solidFill>
                  <a:srgbClr val="5F0E0B"/>
                </a:solidFill>
              </a:rPr>
              <a:t>)</a:t>
            </a:r>
            <a:br>
              <a:rPr lang="de-DE" sz="1800" dirty="0" smtClean="0">
                <a:solidFill>
                  <a:srgbClr val="5F0E0B"/>
                </a:solidFill>
              </a:rPr>
            </a:br>
            <a:endParaRPr lang="de-DE" sz="1800" dirty="0" smtClean="0">
              <a:solidFill>
                <a:srgbClr val="5F0E0B"/>
              </a:solidFill>
            </a:endParaRPr>
          </a:p>
        </p:txBody>
      </p:sp>
      <p:sp>
        <p:nvSpPr>
          <p:cNvPr id="7" name="Slide Number Placeholder 5"/>
          <p:cNvSpPr txBox="1">
            <a:spLocks/>
          </p:cNvSpPr>
          <p:nvPr/>
        </p:nvSpPr>
        <p:spPr>
          <a:xfrm>
            <a:off x="8305800" y="462954"/>
            <a:ext cx="609600" cy="307777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Clr>
                <a:srgbClr val="959F38"/>
              </a:buClr>
              <a:buFontTx/>
              <a:buNone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959F38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rgbClr val="0099FF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93CF724-F9E0-44B8-95BD-D38D8B22F53D}" type="slidenum">
              <a:rPr lang="en-US" smtClean="0">
                <a:solidFill>
                  <a:schemeClr val="bg1"/>
                </a:solidFill>
              </a:rPr>
              <a:pPr/>
              <a:t>12</a:t>
            </a:fld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6" name="Gerade Verbindung 5"/>
          <p:cNvCxnSpPr/>
          <p:nvPr/>
        </p:nvCxnSpPr>
        <p:spPr>
          <a:xfrm flipV="1">
            <a:off x="8001000" y="3171173"/>
            <a:ext cx="576000" cy="0"/>
          </a:xfrm>
          <a:prstGeom prst="line">
            <a:avLst/>
          </a:prstGeom>
          <a:ln w="38100" cap="sq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feld 9"/>
          <p:cNvSpPr txBox="1"/>
          <p:nvPr/>
        </p:nvSpPr>
        <p:spPr>
          <a:xfrm>
            <a:off x="7972211" y="3188004"/>
            <a:ext cx="660758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bg1"/>
                </a:solidFill>
              </a:rPr>
              <a:t>1 um</a:t>
            </a:r>
            <a:endParaRPr lang="en-US" dirty="0" smtClean="0">
              <a:solidFill>
                <a:schemeClr val="bg1"/>
              </a:solidFill>
            </a:endParaRPr>
          </a:p>
        </p:txBody>
      </p:sp>
      <p:sp>
        <p:nvSpPr>
          <p:cNvPr id="11" name="Textfeld 10"/>
          <p:cNvSpPr txBox="1"/>
          <p:nvPr/>
        </p:nvSpPr>
        <p:spPr>
          <a:xfrm>
            <a:off x="6019800" y="3673625"/>
            <a:ext cx="3051348" cy="64633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rgbClr val="5F0E0B"/>
                </a:solidFill>
              </a:rPr>
              <a:t>XMCD </a:t>
            </a:r>
            <a:r>
              <a:rPr lang="de-DE" dirty="0" err="1" smtClean="0">
                <a:solidFill>
                  <a:srgbClr val="5F0E0B"/>
                </a:solidFill>
              </a:rPr>
              <a:t>image</a:t>
            </a:r>
            <a:r>
              <a:rPr lang="de-DE" dirty="0">
                <a:solidFill>
                  <a:srgbClr val="5F0E0B"/>
                </a:solidFill>
              </a:rPr>
              <a:t> </a:t>
            </a:r>
            <a:r>
              <a:rPr lang="de-DE" dirty="0" err="1" smtClean="0">
                <a:solidFill>
                  <a:srgbClr val="5F0E0B"/>
                </a:solidFill>
              </a:rPr>
              <a:t>taken</a:t>
            </a:r>
            <a:r>
              <a:rPr lang="de-DE" dirty="0" smtClean="0">
                <a:solidFill>
                  <a:srgbClr val="5F0E0B"/>
                </a:solidFill>
              </a:rPr>
              <a:t> at 15 kV </a:t>
            </a:r>
            <a:br>
              <a:rPr lang="de-DE" dirty="0" smtClean="0">
                <a:solidFill>
                  <a:srgbClr val="5F0E0B"/>
                </a:solidFill>
              </a:rPr>
            </a:br>
            <a:r>
              <a:rPr lang="de-DE" dirty="0" smtClean="0">
                <a:solidFill>
                  <a:srgbClr val="5F0E0B"/>
                </a:solidFill>
              </a:rPr>
              <a:t>(</a:t>
            </a:r>
            <a:r>
              <a:rPr lang="de-DE" dirty="0" err="1" smtClean="0">
                <a:solidFill>
                  <a:srgbClr val="5F0E0B"/>
                </a:solidFill>
              </a:rPr>
              <a:t>showing</a:t>
            </a:r>
            <a:r>
              <a:rPr lang="de-DE" dirty="0" smtClean="0">
                <a:solidFill>
                  <a:srgbClr val="5F0E0B"/>
                </a:solidFill>
              </a:rPr>
              <a:t> film </a:t>
            </a:r>
            <a:r>
              <a:rPr lang="de-DE" dirty="0" err="1" smtClean="0">
                <a:solidFill>
                  <a:srgbClr val="5F0E0B"/>
                </a:solidFill>
              </a:rPr>
              <a:t>grain</a:t>
            </a:r>
            <a:r>
              <a:rPr lang="de-DE" dirty="0" smtClean="0">
                <a:solidFill>
                  <a:srgbClr val="5F0E0B"/>
                </a:solidFill>
              </a:rPr>
              <a:t> </a:t>
            </a:r>
            <a:r>
              <a:rPr lang="de-DE" dirty="0" err="1" smtClean="0">
                <a:solidFill>
                  <a:srgbClr val="5F0E0B"/>
                </a:solidFill>
              </a:rPr>
              <a:t>structure</a:t>
            </a:r>
            <a:r>
              <a:rPr lang="de-DE" dirty="0" smtClean="0">
                <a:solidFill>
                  <a:srgbClr val="5F0E0B"/>
                </a:solidFill>
              </a:rPr>
              <a:t>)</a:t>
            </a:r>
            <a:endParaRPr lang="en-US" dirty="0" smtClean="0">
              <a:solidFill>
                <a:srgbClr val="5F0E0B"/>
              </a:solidFill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42" b="6667"/>
          <a:stretch/>
        </p:blipFill>
        <p:spPr>
          <a:xfrm>
            <a:off x="6109311" y="4648200"/>
            <a:ext cx="2603585" cy="1298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410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20" t="22726" r="25766" b="15577"/>
          <a:stretch/>
        </p:blipFill>
        <p:spPr bwMode="auto">
          <a:xfrm>
            <a:off x="3401997" y="3581400"/>
            <a:ext cx="2236803" cy="218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68" t="23725" r="24126" b="15899"/>
          <a:stretch/>
        </p:blipFill>
        <p:spPr bwMode="auto">
          <a:xfrm>
            <a:off x="1692387" y="3581400"/>
            <a:ext cx="2346213" cy="2211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304800"/>
            <a:ext cx="6553200" cy="584775"/>
          </a:xfrm>
        </p:spPr>
        <p:txBody>
          <a:bodyPr/>
          <a:lstStyle/>
          <a:p>
            <a:r>
              <a:rPr lang="es-ES" sz="3200" dirty="0" smtClean="0"/>
              <a:t>PEEM magnetic sample holders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" y="1058661"/>
            <a:ext cx="5742030" cy="2522739"/>
          </a:xfrm>
        </p:spPr>
        <p:txBody>
          <a:bodyPr>
            <a:normAutofit/>
          </a:bodyPr>
          <a:lstStyle/>
          <a:p>
            <a:pPr marL="342900" lvl="1" indent="-342900">
              <a:lnSpc>
                <a:spcPct val="110000"/>
              </a:lnSpc>
              <a:buClr>
                <a:srgbClr val="959F38"/>
              </a:buClr>
              <a:buFont typeface="Arial" pitchFamily="34" charset="0"/>
              <a:buChar char="•"/>
            </a:pPr>
            <a:r>
              <a:rPr lang="de-DE" sz="2000" dirty="0">
                <a:solidFill>
                  <a:srgbClr val="5F0E0B"/>
                </a:solidFill>
              </a:rPr>
              <a:t>New sample </a:t>
            </a:r>
            <a:r>
              <a:rPr lang="de-DE" sz="2000" dirty="0" err="1">
                <a:solidFill>
                  <a:srgbClr val="5F0E0B"/>
                </a:solidFill>
              </a:rPr>
              <a:t>holders</a:t>
            </a:r>
            <a:r>
              <a:rPr lang="de-DE" sz="2000" dirty="0">
                <a:solidFill>
                  <a:srgbClr val="5F0E0B"/>
                </a:solidFill>
              </a:rPr>
              <a:t> </a:t>
            </a:r>
            <a:r>
              <a:rPr lang="de-DE" sz="2000" dirty="0" err="1" smtClean="0">
                <a:solidFill>
                  <a:srgbClr val="5F0E0B"/>
                </a:solidFill>
              </a:rPr>
              <a:t>with</a:t>
            </a:r>
            <a:r>
              <a:rPr lang="de-DE" sz="2000" dirty="0">
                <a:solidFill>
                  <a:srgbClr val="5F0E0B"/>
                </a:solidFill>
              </a:rPr>
              <a:t> </a:t>
            </a:r>
            <a:r>
              <a:rPr lang="de-DE" sz="2000" dirty="0" err="1" smtClean="0">
                <a:solidFill>
                  <a:srgbClr val="5F0E0B"/>
                </a:solidFill>
              </a:rPr>
              <a:t>electro</a:t>
            </a:r>
            <a:r>
              <a:rPr lang="de-DE" sz="2000" dirty="0" smtClean="0">
                <a:solidFill>
                  <a:srgbClr val="5F0E0B"/>
                </a:solidFill>
              </a:rPr>
              <a:t>-</a:t>
            </a:r>
            <a:br>
              <a:rPr lang="de-DE" sz="2000" dirty="0" smtClean="0">
                <a:solidFill>
                  <a:srgbClr val="5F0E0B"/>
                </a:solidFill>
              </a:rPr>
            </a:br>
            <a:r>
              <a:rPr lang="de-DE" sz="2000" dirty="0" err="1" smtClean="0">
                <a:solidFill>
                  <a:srgbClr val="5F0E0B"/>
                </a:solidFill>
              </a:rPr>
              <a:t>magnets</a:t>
            </a:r>
            <a:r>
              <a:rPr lang="de-DE" sz="2000" dirty="0" smtClean="0">
                <a:solidFill>
                  <a:srgbClr val="5F0E0B"/>
                </a:solidFill>
              </a:rPr>
              <a:t> </a:t>
            </a:r>
            <a:r>
              <a:rPr lang="de-DE" sz="2000" dirty="0">
                <a:solidFill>
                  <a:srgbClr val="5F0E0B"/>
                </a:solidFill>
              </a:rPr>
              <a:t>in </a:t>
            </a:r>
            <a:r>
              <a:rPr lang="de-DE" sz="2000" dirty="0" err="1">
                <a:solidFill>
                  <a:srgbClr val="5F0E0B"/>
                </a:solidFill>
              </a:rPr>
              <a:t>use</a:t>
            </a:r>
            <a:r>
              <a:rPr lang="de-DE" sz="2000" dirty="0">
                <a:solidFill>
                  <a:srgbClr val="5F0E0B"/>
                </a:solidFill>
              </a:rPr>
              <a:t> </a:t>
            </a:r>
            <a:r>
              <a:rPr lang="de-DE" sz="2000" dirty="0" smtClean="0">
                <a:solidFill>
                  <a:srgbClr val="5F0E0B"/>
                </a:solidFill>
              </a:rPr>
              <a:t>(</a:t>
            </a:r>
            <a:r>
              <a:rPr lang="de-DE" sz="2000" dirty="0">
                <a:solidFill>
                  <a:srgbClr val="5F0E0B"/>
                </a:solidFill>
              </a:rPr>
              <a:t>IP </a:t>
            </a:r>
            <a:r>
              <a:rPr lang="de-DE" sz="2000" dirty="0" err="1">
                <a:solidFill>
                  <a:srgbClr val="5F0E0B"/>
                </a:solidFill>
              </a:rPr>
              <a:t>and</a:t>
            </a:r>
            <a:r>
              <a:rPr lang="de-DE" sz="2000" dirty="0">
                <a:solidFill>
                  <a:srgbClr val="5F0E0B"/>
                </a:solidFill>
              </a:rPr>
              <a:t> OOP </a:t>
            </a:r>
            <a:r>
              <a:rPr lang="de-DE" sz="2000" dirty="0" err="1">
                <a:solidFill>
                  <a:srgbClr val="5F0E0B"/>
                </a:solidFill>
              </a:rPr>
              <a:t>fields</a:t>
            </a:r>
            <a:r>
              <a:rPr lang="de-DE" sz="2000" dirty="0">
                <a:solidFill>
                  <a:srgbClr val="5F0E0B"/>
                </a:solidFill>
              </a:rPr>
              <a:t>)</a:t>
            </a:r>
            <a:br>
              <a:rPr lang="de-DE" sz="2000" dirty="0">
                <a:solidFill>
                  <a:srgbClr val="5F0E0B"/>
                </a:solidFill>
              </a:rPr>
            </a:br>
            <a:r>
              <a:rPr lang="de-DE" sz="1800" i="1" dirty="0">
                <a:solidFill>
                  <a:srgbClr val="5F0E0B"/>
                </a:solidFill>
              </a:rPr>
              <a:t>(</a:t>
            </a:r>
            <a:r>
              <a:rPr lang="de-DE" sz="1800" i="1" dirty="0" err="1">
                <a:solidFill>
                  <a:srgbClr val="5F0E0B"/>
                </a:solidFill>
              </a:rPr>
              <a:t>engineering</a:t>
            </a:r>
            <a:r>
              <a:rPr lang="de-DE" sz="1800" i="1" dirty="0">
                <a:solidFill>
                  <a:srgbClr val="5F0E0B"/>
                </a:solidFill>
              </a:rPr>
              <a:t>: N. Gonzalez, J. Ferrer, </a:t>
            </a:r>
            <a:r>
              <a:rPr lang="de-DE" sz="1800" i="1" dirty="0" smtClean="0">
                <a:solidFill>
                  <a:srgbClr val="5F0E0B"/>
                </a:solidFill>
              </a:rPr>
              <a:t/>
            </a:r>
            <a:br>
              <a:rPr lang="de-DE" sz="1800" i="1" dirty="0" smtClean="0">
                <a:solidFill>
                  <a:srgbClr val="5F0E0B"/>
                </a:solidFill>
              </a:rPr>
            </a:br>
            <a:r>
              <a:rPr lang="de-DE" sz="1800" i="1" dirty="0" smtClean="0">
                <a:solidFill>
                  <a:srgbClr val="5F0E0B"/>
                </a:solidFill>
              </a:rPr>
              <a:t>intern </a:t>
            </a:r>
            <a:r>
              <a:rPr lang="de-DE" sz="1800" i="1" dirty="0" err="1">
                <a:solidFill>
                  <a:srgbClr val="5F0E0B"/>
                </a:solidFill>
              </a:rPr>
              <a:t>student</a:t>
            </a:r>
            <a:r>
              <a:rPr lang="de-DE" sz="1800" i="1" dirty="0">
                <a:solidFill>
                  <a:srgbClr val="5F0E0B"/>
                </a:solidFill>
              </a:rPr>
              <a:t> Pol </a:t>
            </a:r>
            <a:r>
              <a:rPr lang="de-DE" sz="1800" i="1" dirty="0" smtClean="0">
                <a:solidFill>
                  <a:srgbClr val="5F0E0B"/>
                </a:solidFill>
              </a:rPr>
              <a:t>Alonso)</a:t>
            </a:r>
          </a:p>
          <a:p>
            <a:pPr marL="342900" lvl="1" indent="-342900">
              <a:lnSpc>
                <a:spcPct val="110000"/>
              </a:lnSpc>
              <a:buClr>
                <a:srgbClr val="959F38"/>
              </a:buClr>
              <a:buFont typeface="Arial" pitchFamily="34" charset="0"/>
              <a:buChar char="•"/>
            </a:pPr>
            <a:r>
              <a:rPr lang="de-DE" sz="2000" dirty="0" err="1" smtClean="0">
                <a:solidFill>
                  <a:srgbClr val="5F0E0B"/>
                </a:solidFill>
              </a:rPr>
              <a:t>Added</a:t>
            </a:r>
            <a:r>
              <a:rPr lang="de-DE" sz="2000" dirty="0" smtClean="0">
                <a:solidFill>
                  <a:srgbClr val="5F0E0B"/>
                </a:solidFill>
              </a:rPr>
              <a:t> </a:t>
            </a:r>
            <a:r>
              <a:rPr lang="de-DE" sz="2000" dirty="0" err="1" smtClean="0">
                <a:solidFill>
                  <a:srgbClr val="5F0E0B"/>
                </a:solidFill>
              </a:rPr>
              <a:t>polarity</a:t>
            </a:r>
            <a:r>
              <a:rPr lang="de-DE" sz="2000" dirty="0" smtClean="0">
                <a:solidFill>
                  <a:srgbClr val="5F0E0B"/>
                </a:solidFill>
              </a:rPr>
              <a:t> </a:t>
            </a:r>
            <a:r>
              <a:rPr lang="de-DE" sz="2000" dirty="0" err="1" smtClean="0">
                <a:solidFill>
                  <a:srgbClr val="5F0E0B"/>
                </a:solidFill>
              </a:rPr>
              <a:t>switch</a:t>
            </a:r>
            <a:r>
              <a:rPr lang="de-DE" sz="2000" dirty="0" smtClean="0">
                <a:solidFill>
                  <a:srgbClr val="5F0E0B"/>
                </a:solidFill>
              </a:rPr>
              <a:t>, </a:t>
            </a:r>
            <a:r>
              <a:rPr lang="de-DE" sz="2000" dirty="0" err="1" smtClean="0">
                <a:solidFill>
                  <a:srgbClr val="5F0E0B"/>
                </a:solidFill>
              </a:rPr>
              <a:t>debug</a:t>
            </a:r>
            <a:r>
              <a:rPr lang="de-DE" sz="2000" dirty="0" smtClean="0">
                <a:solidFill>
                  <a:srgbClr val="5F0E0B"/>
                </a:solidFill>
              </a:rPr>
              <a:t> </a:t>
            </a:r>
            <a:br>
              <a:rPr lang="de-DE" sz="2000" dirty="0" smtClean="0">
                <a:solidFill>
                  <a:srgbClr val="5F0E0B"/>
                </a:solidFill>
              </a:rPr>
            </a:br>
            <a:r>
              <a:rPr lang="de-DE" sz="2000" dirty="0" err="1" smtClean="0">
                <a:solidFill>
                  <a:srgbClr val="5F0E0B"/>
                </a:solidFill>
              </a:rPr>
              <a:t>current</a:t>
            </a:r>
            <a:r>
              <a:rPr lang="de-DE" sz="2000" dirty="0" smtClean="0">
                <a:solidFill>
                  <a:srgbClr val="5F0E0B"/>
                </a:solidFill>
              </a:rPr>
              <a:t> </a:t>
            </a:r>
            <a:r>
              <a:rPr lang="de-DE" sz="2000" dirty="0" err="1" smtClean="0">
                <a:solidFill>
                  <a:srgbClr val="5F0E0B"/>
                </a:solidFill>
              </a:rPr>
              <a:t>source</a:t>
            </a:r>
            <a:r>
              <a:rPr lang="de-DE" sz="2000" dirty="0" smtClean="0">
                <a:solidFill>
                  <a:srgbClr val="5F0E0B"/>
                </a:solidFill>
              </a:rPr>
              <a:t> </a:t>
            </a:r>
            <a:r>
              <a:rPr lang="de-DE" sz="2000" dirty="0" err="1" smtClean="0">
                <a:solidFill>
                  <a:srgbClr val="5F0E0B"/>
                </a:solidFill>
              </a:rPr>
              <a:t>and</a:t>
            </a:r>
            <a:r>
              <a:rPr lang="de-DE" sz="2000" dirty="0" smtClean="0">
                <a:solidFill>
                  <a:srgbClr val="5F0E0B"/>
                </a:solidFill>
              </a:rPr>
              <a:t> sample </a:t>
            </a:r>
            <a:r>
              <a:rPr lang="de-DE" sz="2000" dirty="0" err="1" smtClean="0">
                <a:solidFill>
                  <a:srgbClr val="5F0E0B"/>
                </a:solidFill>
              </a:rPr>
              <a:t>mount</a:t>
            </a:r>
            <a:endParaRPr lang="de-DE" sz="2000" dirty="0" smtClean="0">
              <a:solidFill>
                <a:srgbClr val="5F0E0B"/>
              </a:solidFill>
            </a:endParaRPr>
          </a:p>
        </p:txBody>
      </p:sp>
      <p:sp>
        <p:nvSpPr>
          <p:cNvPr id="7" name="Slide Number Placeholder 5"/>
          <p:cNvSpPr txBox="1">
            <a:spLocks/>
          </p:cNvSpPr>
          <p:nvPr/>
        </p:nvSpPr>
        <p:spPr>
          <a:xfrm>
            <a:off x="8305800" y="462954"/>
            <a:ext cx="609600" cy="307777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Clr>
                <a:srgbClr val="959F38"/>
              </a:buClr>
              <a:buFontTx/>
              <a:buNone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959F38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rgbClr val="0099FF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93CF724-F9E0-44B8-95BD-D38D8B22F53D}" type="slidenum">
              <a:rPr lang="en-US" smtClean="0">
                <a:solidFill>
                  <a:schemeClr val="bg1"/>
                </a:solidFill>
              </a:rPr>
              <a:pPr/>
              <a:t>13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17" t="23419" r="24278" b="13915"/>
          <a:stretch/>
        </p:blipFill>
        <p:spPr bwMode="auto">
          <a:xfrm>
            <a:off x="46735" y="3581401"/>
            <a:ext cx="2324946" cy="2217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feld 3"/>
          <p:cNvSpPr txBox="1"/>
          <p:nvPr/>
        </p:nvSpPr>
        <p:spPr>
          <a:xfrm>
            <a:off x="65103" y="5764525"/>
            <a:ext cx="537210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1600" dirty="0" smtClean="0">
                <a:solidFill>
                  <a:srgbClr val="5F0E0B"/>
                </a:solidFill>
              </a:rPr>
              <a:t>XMCD </a:t>
            </a:r>
            <a:r>
              <a:rPr lang="de-DE" sz="1600" dirty="0" err="1" smtClean="0">
                <a:solidFill>
                  <a:srgbClr val="5F0E0B"/>
                </a:solidFill>
              </a:rPr>
              <a:t>images</a:t>
            </a:r>
            <a:r>
              <a:rPr lang="de-DE" sz="1600" dirty="0" smtClean="0">
                <a:solidFill>
                  <a:srgbClr val="5F0E0B"/>
                </a:solidFill>
              </a:rPr>
              <a:t> (FOV 50 um) </a:t>
            </a:r>
            <a:r>
              <a:rPr lang="de-DE" sz="1600" dirty="0" err="1" smtClean="0">
                <a:solidFill>
                  <a:srgbClr val="5F0E0B"/>
                </a:solidFill>
              </a:rPr>
              <a:t>showing</a:t>
            </a:r>
            <a:r>
              <a:rPr lang="de-DE" sz="1600" dirty="0" smtClean="0">
                <a:solidFill>
                  <a:srgbClr val="5F0E0B"/>
                </a:solidFill>
              </a:rPr>
              <a:t> in-situ </a:t>
            </a:r>
            <a:r>
              <a:rPr lang="de-DE" sz="1600" dirty="0" err="1" smtClean="0">
                <a:solidFill>
                  <a:srgbClr val="5F0E0B"/>
                </a:solidFill>
              </a:rPr>
              <a:t>switching</a:t>
            </a:r>
            <a:r>
              <a:rPr lang="de-DE" sz="1600" dirty="0" smtClean="0">
                <a:solidFill>
                  <a:srgbClr val="5F0E0B"/>
                </a:solidFill>
              </a:rPr>
              <a:t> </a:t>
            </a:r>
            <a:br>
              <a:rPr lang="de-DE" sz="1600" dirty="0" smtClean="0">
                <a:solidFill>
                  <a:srgbClr val="5F0E0B"/>
                </a:solidFill>
              </a:rPr>
            </a:br>
            <a:r>
              <a:rPr lang="de-DE" sz="1600" dirty="0" smtClean="0">
                <a:solidFill>
                  <a:srgbClr val="5F0E0B"/>
                </a:solidFill>
              </a:rPr>
              <a:t>(</a:t>
            </a:r>
            <a:r>
              <a:rPr lang="de-DE" sz="1600" dirty="0" err="1" smtClean="0">
                <a:solidFill>
                  <a:srgbClr val="5F0E0B"/>
                </a:solidFill>
              </a:rPr>
              <a:t>opposite</a:t>
            </a:r>
            <a:r>
              <a:rPr lang="de-DE" sz="1600" dirty="0" smtClean="0">
                <a:solidFill>
                  <a:srgbClr val="5F0E0B"/>
                </a:solidFill>
              </a:rPr>
              <a:t> remanent </a:t>
            </a:r>
            <a:r>
              <a:rPr lang="de-DE" sz="1600" dirty="0" err="1" smtClean="0">
                <a:solidFill>
                  <a:srgbClr val="5F0E0B"/>
                </a:solidFill>
              </a:rPr>
              <a:t>states</a:t>
            </a:r>
            <a:r>
              <a:rPr lang="de-DE" sz="1600" dirty="0" smtClean="0">
                <a:solidFill>
                  <a:srgbClr val="5F0E0B"/>
                </a:solidFill>
              </a:rPr>
              <a:t>) </a:t>
            </a:r>
            <a:r>
              <a:rPr lang="de-DE" sz="1600" dirty="0" err="1" smtClean="0">
                <a:solidFill>
                  <a:srgbClr val="5F0E0B"/>
                </a:solidFill>
              </a:rPr>
              <a:t>and</a:t>
            </a:r>
            <a:r>
              <a:rPr lang="de-DE" sz="1600" dirty="0" smtClean="0">
                <a:solidFill>
                  <a:srgbClr val="5F0E0B"/>
                </a:solidFill>
              </a:rPr>
              <a:t> </a:t>
            </a:r>
            <a:r>
              <a:rPr lang="de-DE" sz="1600" dirty="0" err="1" smtClean="0">
                <a:solidFill>
                  <a:srgbClr val="5F0E0B"/>
                </a:solidFill>
              </a:rPr>
              <a:t>image</a:t>
            </a:r>
            <a:r>
              <a:rPr lang="de-DE" sz="1600" dirty="0" smtClean="0">
                <a:solidFill>
                  <a:srgbClr val="5F0E0B"/>
                </a:solidFill>
              </a:rPr>
              <a:t> </a:t>
            </a:r>
            <a:r>
              <a:rPr lang="de-DE" sz="1600" dirty="0" err="1" smtClean="0">
                <a:solidFill>
                  <a:srgbClr val="5F0E0B"/>
                </a:solidFill>
              </a:rPr>
              <a:t>taken</a:t>
            </a:r>
            <a:r>
              <a:rPr lang="de-DE" sz="1600" dirty="0" smtClean="0">
                <a:solidFill>
                  <a:srgbClr val="5F0E0B"/>
                </a:solidFill>
              </a:rPr>
              <a:t> at 9mT </a:t>
            </a:r>
            <a:endParaRPr lang="en-US" sz="1600" dirty="0" smtClean="0">
              <a:solidFill>
                <a:srgbClr val="5F0E0B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339" y="3200400"/>
            <a:ext cx="3993061" cy="281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72" t="12648" r="6732" b="9161"/>
          <a:stretch/>
        </p:blipFill>
        <p:spPr>
          <a:xfrm>
            <a:off x="4724400" y="1046747"/>
            <a:ext cx="2189749" cy="1696453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50" t="19303" r="18031" b="14706"/>
          <a:stretch/>
        </p:blipFill>
        <p:spPr>
          <a:xfrm>
            <a:off x="6900902" y="1043838"/>
            <a:ext cx="2166898" cy="1696453"/>
          </a:xfrm>
          <a:prstGeom prst="rect">
            <a:avLst/>
          </a:prstGeom>
        </p:spPr>
      </p:pic>
      <p:sp>
        <p:nvSpPr>
          <p:cNvPr id="12" name="Textfeld 11"/>
          <p:cNvSpPr txBox="1"/>
          <p:nvPr/>
        </p:nvSpPr>
        <p:spPr>
          <a:xfrm>
            <a:off x="6935485" y="2768025"/>
            <a:ext cx="2132315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1600" i="1" dirty="0" err="1" smtClean="0">
                <a:solidFill>
                  <a:srgbClr val="5F0E0B"/>
                </a:solidFill>
              </a:rPr>
              <a:t>Based</a:t>
            </a:r>
            <a:r>
              <a:rPr lang="de-DE" sz="1600" i="1" dirty="0" smtClean="0">
                <a:solidFill>
                  <a:srgbClr val="5F0E0B"/>
                </a:solidFill>
              </a:rPr>
              <a:t> on design </a:t>
            </a:r>
            <a:r>
              <a:rPr lang="de-DE" sz="1600" i="1" dirty="0" err="1" smtClean="0">
                <a:solidFill>
                  <a:srgbClr val="5F0E0B"/>
                </a:solidFill>
              </a:rPr>
              <a:t>from</a:t>
            </a:r>
            <a:r>
              <a:rPr lang="de-DE" sz="1600" i="1" dirty="0" smtClean="0">
                <a:solidFill>
                  <a:srgbClr val="5F0E0B"/>
                </a:solidFill>
              </a:rPr>
              <a:t> BESSY (F. </a:t>
            </a:r>
            <a:r>
              <a:rPr lang="de-DE" sz="1600" i="1" dirty="0" err="1" smtClean="0">
                <a:solidFill>
                  <a:srgbClr val="5F0E0B"/>
                </a:solidFill>
              </a:rPr>
              <a:t>Kronast</a:t>
            </a:r>
            <a:r>
              <a:rPr lang="de-DE" sz="1600" i="1" dirty="0" smtClean="0">
                <a:solidFill>
                  <a:srgbClr val="5F0E0B"/>
                </a:solidFill>
              </a:rPr>
              <a:t>)</a:t>
            </a:r>
            <a:endParaRPr lang="en-US" sz="1600" i="1" dirty="0" smtClean="0">
              <a:solidFill>
                <a:srgbClr val="5F0E0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2998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76200"/>
            <a:ext cx="6943072" cy="1077218"/>
          </a:xfrm>
        </p:spPr>
        <p:txBody>
          <a:bodyPr/>
          <a:lstStyle/>
          <a:p>
            <a:pPr algn="ctr"/>
            <a:r>
              <a:rPr lang="es-ES" sz="3200" dirty="0" smtClean="0"/>
              <a:t>Imaging eletric field induced magnetic switching at RT</a:t>
            </a:r>
            <a:endParaRPr lang="en-US" sz="3200" dirty="0"/>
          </a:p>
        </p:txBody>
      </p:sp>
      <p:sp>
        <p:nvSpPr>
          <p:cNvPr id="9" name="Slide Number Placeholder 5"/>
          <p:cNvSpPr txBox="1">
            <a:spLocks/>
          </p:cNvSpPr>
          <p:nvPr/>
        </p:nvSpPr>
        <p:spPr>
          <a:xfrm>
            <a:off x="8305800" y="462954"/>
            <a:ext cx="609600" cy="307777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Clr>
                <a:srgbClr val="959F38"/>
              </a:buClr>
              <a:buFontTx/>
              <a:buNone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959F38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rgbClr val="0099FF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93CF724-F9E0-44B8-95BD-D38D8B22F53D}" type="slidenum">
              <a:rPr lang="en-US" smtClean="0">
                <a:solidFill>
                  <a:schemeClr val="bg1"/>
                </a:solidFill>
              </a:rPr>
              <a:pPr/>
              <a:t>14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52"/>
          <a:stretch/>
        </p:blipFill>
        <p:spPr>
          <a:xfrm>
            <a:off x="4504672" y="3974017"/>
            <a:ext cx="4038600" cy="2443131"/>
          </a:xfrm>
          <a:prstGeom prst="rect">
            <a:avLst/>
          </a:prstGeom>
        </p:spPr>
      </p:pic>
      <p:pic>
        <p:nvPicPr>
          <p:cNvPr id="10" name="Grafik 9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740431"/>
            <a:ext cx="3352800" cy="2418588"/>
          </a:xfrm>
          <a:prstGeom prst="rect">
            <a:avLst/>
          </a:prstGeom>
        </p:spPr>
      </p:pic>
      <p:sp>
        <p:nvSpPr>
          <p:cNvPr id="11" name="Textfeld 10"/>
          <p:cNvSpPr txBox="1"/>
          <p:nvPr/>
        </p:nvSpPr>
        <p:spPr>
          <a:xfrm>
            <a:off x="228600" y="5341203"/>
            <a:ext cx="3429000" cy="830997"/>
          </a:xfrm>
          <a:prstGeom prst="rect">
            <a:avLst/>
          </a:prstGeom>
          <a:solidFill>
            <a:srgbClr val="9C9D9E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1600" i="1" dirty="0"/>
              <a:t>D. Pesquera, B. Casals, G. Herranz, J. Fontcuberta </a:t>
            </a:r>
            <a:r>
              <a:rPr lang="es-ES" sz="1600" i="1" dirty="0" smtClean="0"/>
              <a:t>(Institut de Ciencia de Materials ICMAB-CSIC)</a:t>
            </a:r>
            <a:endParaRPr lang="en-US" sz="1600" i="1" dirty="0"/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280"/>
          <a:stretch/>
        </p:blipFill>
        <p:spPr>
          <a:xfrm>
            <a:off x="4284945" y="1219200"/>
            <a:ext cx="4782855" cy="3079125"/>
          </a:xfrm>
          <a:prstGeom prst="rect">
            <a:avLst/>
          </a:prstGeom>
        </p:spPr>
      </p:pic>
      <p:sp>
        <p:nvSpPr>
          <p:cNvPr id="13" name="Textfeld 12"/>
          <p:cNvSpPr txBox="1"/>
          <p:nvPr/>
        </p:nvSpPr>
        <p:spPr>
          <a:xfrm>
            <a:off x="76200" y="1524000"/>
            <a:ext cx="4168834" cy="1138773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de-DE" sz="2400" b="1" dirty="0" smtClean="0">
                <a:solidFill>
                  <a:srgbClr val="5F0E0B"/>
                </a:solidFill>
              </a:rPr>
              <a:t>La</a:t>
            </a:r>
            <a:r>
              <a:rPr lang="de-DE" sz="2400" b="1" baseline="-25000" dirty="0" smtClean="0">
                <a:solidFill>
                  <a:srgbClr val="5F0E0B"/>
                </a:solidFill>
              </a:rPr>
              <a:t>2/3</a:t>
            </a:r>
            <a:r>
              <a:rPr lang="de-DE" sz="2400" b="1" dirty="0" smtClean="0">
                <a:solidFill>
                  <a:srgbClr val="5F0E0B"/>
                </a:solidFill>
              </a:rPr>
              <a:t>Sr</a:t>
            </a:r>
            <a:r>
              <a:rPr lang="de-DE" sz="2400" b="1" baseline="-25000" dirty="0" smtClean="0">
                <a:solidFill>
                  <a:srgbClr val="5F0E0B"/>
                </a:solidFill>
              </a:rPr>
              <a:t>1/3</a:t>
            </a:r>
            <a:r>
              <a:rPr lang="de-DE" sz="2400" b="1" dirty="0" smtClean="0">
                <a:solidFill>
                  <a:srgbClr val="5F0E0B"/>
                </a:solidFill>
              </a:rPr>
              <a:t>MnO</a:t>
            </a:r>
            <a:r>
              <a:rPr lang="de-DE" sz="2400" b="1" baseline="-25000" dirty="0" smtClean="0">
                <a:solidFill>
                  <a:srgbClr val="5F0E0B"/>
                </a:solidFill>
              </a:rPr>
              <a:t>3</a:t>
            </a:r>
            <a:r>
              <a:rPr lang="de-DE" sz="2400" b="1" dirty="0" smtClean="0">
                <a:solidFill>
                  <a:srgbClr val="5F0E0B"/>
                </a:solidFill>
              </a:rPr>
              <a:t>//PMN-PT (100) </a:t>
            </a:r>
          </a:p>
          <a:p>
            <a:r>
              <a:rPr lang="de-DE" sz="2400" b="1" dirty="0" err="1" smtClean="0">
                <a:solidFill>
                  <a:srgbClr val="5F0E0B"/>
                </a:solidFill>
              </a:rPr>
              <a:t>with</a:t>
            </a:r>
            <a:r>
              <a:rPr lang="de-DE" sz="2400" b="1" dirty="0" smtClean="0">
                <a:solidFill>
                  <a:srgbClr val="5F0E0B"/>
                </a:solidFill>
              </a:rPr>
              <a:t> OOP </a:t>
            </a:r>
            <a:r>
              <a:rPr lang="de-DE" sz="2400" b="1" dirty="0" err="1" smtClean="0">
                <a:solidFill>
                  <a:srgbClr val="5F0E0B"/>
                </a:solidFill>
              </a:rPr>
              <a:t>electrical</a:t>
            </a:r>
            <a:r>
              <a:rPr lang="de-DE" sz="2400" b="1" dirty="0" smtClean="0">
                <a:solidFill>
                  <a:srgbClr val="5F0E0B"/>
                </a:solidFill>
              </a:rPr>
              <a:t> </a:t>
            </a:r>
            <a:r>
              <a:rPr lang="de-DE" sz="2400" b="1" dirty="0" err="1" smtClean="0">
                <a:solidFill>
                  <a:srgbClr val="5F0E0B"/>
                </a:solidFill>
              </a:rPr>
              <a:t>poling</a:t>
            </a:r>
            <a:r>
              <a:rPr lang="de-DE" sz="2400" b="1" dirty="0" smtClean="0">
                <a:solidFill>
                  <a:srgbClr val="5F0E0B"/>
                </a:solidFill>
              </a:rPr>
              <a:t/>
            </a:r>
            <a:br>
              <a:rPr lang="de-DE" sz="2400" b="1" dirty="0" smtClean="0">
                <a:solidFill>
                  <a:srgbClr val="5F0E0B"/>
                </a:solidFill>
              </a:rPr>
            </a:br>
            <a:r>
              <a:rPr lang="de-DE" sz="2000" i="1" dirty="0" smtClean="0">
                <a:solidFill>
                  <a:srgbClr val="5F0E0B"/>
                </a:solidFill>
              </a:rPr>
              <a:t>(A. </a:t>
            </a:r>
            <a:r>
              <a:rPr lang="de-DE" sz="2000" i="1" dirty="0" err="1" smtClean="0">
                <a:solidFill>
                  <a:srgbClr val="5F0E0B"/>
                </a:solidFill>
              </a:rPr>
              <a:t>Fontsere</a:t>
            </a:r>
            <a:r>
              <a:rPr lang="de-DE" sz="2000" i="1" dirty="0">
                <a:solidFill>
                  <a:srgbClr val="5F0E0B"/>
                </a:solidFill>
              </a:rPr>
              <a:t> </a:t>
            </a:r>
            <a:r>
              <a:rPr lang="de-DE" sz="2000" i="1" dirty="0" smtClean="0">
                <a:solidFill>
                  <a:srgbClr val="5F0E0B"/>
                </a:solidFill>
              </a:rPr>
              <a:t>&amp; Electronics)</a:t>
            </a:r>
            <a:endParaRPr lang="en-US" sz="2000" i="1" dirty="0" smtClean="0">
              <a:solidFill>
                <a:srgbClr val="5F0E0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9800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2600" y="185955"/>
            <a:ext cx="6553200" cy="1077218"/>
          </a:xfrm>
        </p:spPr>
        <p:txBody>
          <a:bodyPr/>
          <a:lstStyle/>
          <a:p>
            <a:pPr algn="ctr"/>
            <a:r>
              <a:rPr lang="es-ES" sz="3200" dirty="0" smtClean="0"/>
              <a:t>Spectromicroscopy of the Fe</a:t>
            </a:r>
            <a:r>
              <a:rPr lang="es-ES" sz="3200" baseline="-25000" dirty="0" smtClean="0"/>
              <a:t>3</a:t>
            </a:r>
            <a:r>
              <a:rPr lang="es-ES" sz="3200" dirty="0" smtClean="0"/>
              <a:t>O</a:t>
            </a:r>
            <a:r>
              <a:rPr lang="es-ES" sz="3200" baseline="-25000" dirty="0" smtClean="0"/>
              <a:t>4</a:t>
            </a:r>
            <a:r>
              <a:rPr lang="es-ES" sz="3200" dirty="0" smtClean="0"/>
              <a:t> (100) surface</a:t>
            </a:r>
            <a:endParaRPr lang="en-US" sz="3200" dirty="0"/>
          </a:p>
        </p:txBody>
      </p:sp>
      <p:sp>
        <p:nvSpPr>
          <p:cNvPr id="9" name="Slide Number Placeholder 5"/>
          <p:cNvSpPr txBox="1">
            <a:spLocks/>
          </p:cNvSpPr>
          <p:nvPr/>
        </p:nvSpPr>
        <p:spPr>
          <a:xfrm>
            <a:off x="8305800" y="462954"/>
            <a:ext cx="609600" cy="307777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Clr>
                <a:srgbClr val="959F38"/>
              </a:buClr>
              <a:buFontTx/>
              <a:buNone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959F38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rgbClr val="0099FF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93CF724-F9E0-44B8-95BD-D38D8B22F53D}" type="slidenum">
              <a:rPr lang="en-US" smtClean="0">
                <a:solidFill>
                  <a:schemeClr val="bg1"/>
                </a:solidFill>
              </a:rPr>
              <a:pPr/>
              <a:t>15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71600"/>
            <a:ext cx="7784559" cy="2002370"/>
          </a:xfrm>
          <a:prstGeom prst="rect">
            <a:avLst/>
          </a:prstGeom>
        </p:spPr>
      </p:pic>
      <p:pic>
        <p:nvPicPr>
          <p:cNvPr id="10" name="Grafik 9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2325" y="3429000"/>
            <a:ext cx="5895475" cy="2895600"/>
          </a:xfrm>
          <a:prstGeom prst="rect">
            <a:avLst/>
          </a:prstGeom>
        </p:spPr>
      </p:pic>
      <p:sp>
        <p:nvSpPr>
          <p:cNvPr id="7" name="Textfeld 6"/>
          <p:cNvSpPr txBox="1"/>
          <p:nvPr/>
        </p:nvSpPr>
        <p:spPr>
          <a:xfrm>
            <a:off x="200526" y="5011420"/>
            <a:ext cx="2971799" cy="830997"/>
          </a:xfrm>
          <a:prstGeom prst="rect">
            <a:avLst/>
          </a:prstGeom>
          <a:solidFill>
            <a:srgbClr val="9C9D9E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600" i="1" dirty="0" smtClean="0"/>
              <a:t>L. </a:t>
            </a:r>
            <a:r>
              <a:rPr lang="en-US" sz="1600" i="1" dirty="0"/>
              <a:t>Martin, </a:t>
            </a:r>
            <a:r>
              <a:rPr lang="en-US" sz="1600" i="1" dirty="0" smtClean="0"/>
              <a:t>M. </a:t>
            </a:r>
            <a:r>
              <a:rPr lang="en-US" sz="1600" i="1" dirty="0"/>
              <a:t>Monti, </a:t>
            </a:r>
            <a:r>
              <a:rPr lang="en-US" sz="1600" i="1" dirty="0" smtClean="0"/>
              <a:t>J. Marco, J. </a:t>
            </a:r>
            <a:r>
              <a:rPr lang="en-US" sz="1600" i="1" dirty="0" err="1" smtClean="0"/>
              <a:t>Figuera</a:t>
            </a:r>
            <a:r>
              <a:rPr lang="en-US" sz="1600" i="1" dirty="0" smtClean="0"/>
              <a:t>  (IQFR-CSIC</a:t>
            </a:r>
            <a:r>
              <a:rPr lang="en-US" sz="1600" i="1" dirty="0"/>
              <a:t>, </a:t>
            </a:r>
            <a:r>
              <a:rPr lang="en-US" sz="1600" i="1" dirty="0" err="1"/>
              <a:t>Instituto</a:t>
            </a:r>
            <a:r>
              <a:rPr lang="en-US" sz="1600" i="1" dirty="0"/>
              <a:t> </a:t>
            </a:r>
            <a:r>
              <a:rPr lang="en-US" sz="1600" i="1" dirty="0" smtClean="0"/>
              <a:t>de </a:t>
            </a:r>
            <a:r>
              <a:rPr lang="en-US" sz="1600" i="1" dirty="0" err="1" smtClean="0"/>
              <a:t>Química</a:t>
            </a:r>
            <a:r>
              <a:rPr lang="en-US" sz="1600" i="1" dirty="0" smtClean="0"/>
              <a:t> </a:t>
            </a:r>
            <a:r>
              <a:rPr lang="en-US" sz="1600" i="1" dirty="0" err="1"/>
              <a:t>Física</a:t>
            </a:r>
            <a:r>
              <a:rPr lang="en-US" sz="1600" i="1" dirty="0"/>
              <a:t> "</a:t>
            </a:r>
            <a:r>
              <a:rPr lang="en-US" sz="1600" i="1" dirty="0" err="1"/>
              <a:t>Rocasolano</a:t>
            </a:r>
            <a:r>
              <a:rPr lang="en-US" sz="1600" i="1" dirty="0" smtClean="0"/>
              <a:t>")</a:t>
            </a:r>
            <a:endParaRPr lang="en-US" sz="1600" i="1" dirty="0" smtClean="0">
              <a:solidFill>
                <a:schemeClr val="bg1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7768517" y="1711065"/>
            <a:ext cx="129928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solidFill>
                  <a:srgbClr val="5F0E0B"/>
                </a:solidFill>
              </a:rPr>
              <a:t>Top: LEEM, </a:t>
            </a:r>
            <a:br>
              <a:rPr lang="en-US" sz="1600" dirty="0" smtClean="0">
                <a:solidFill>
                  <a:srgbClr val="5F0E0B"/>
                </a:solidFill>
              </a:rPr>
            </a:br>
            <a:r>
              <a:rPr lang="en-US" sz="1600" dirty="0" smtClean="0">
                <a:solidFill>
                  <a:srgbClr val="5F0E0B"/>
                </a:solidFill>
              </a:rPr>
              <a:t>DF-LEEM, </a:t>
            </a:r>
            <a:br>
              <a:rPr lang="en-US" sz="1600" dirty="0" smtClean="0">
                <a:solidFill>
                  <a:srgbClr val="5F0E0B"/>
                </a:solidFill>
              </a:rPr>
            </a:br>
            <a:r>
              <a:rPr lang="en-US" sz="1600" dirty="0" smtClean="0">
                <a:solidFill>
                  <a:srgbClr val="5F0E0B"/>
                </a:solidFill>
              </a:rPr>
              <a:t>XMCD-PEEM, XMLD-PEEM (FOV 20 um) </a:t>
            </a:r>
            <a:endParaRPr lang="en-US" sz="1600" dirty="0">
              <a:solidFill>
                <a:srgbClr val="5F0E0B"/>
              </a:solidFill>
            </a:endParaRPr>
          </a:p>
        </p:txBody>
      </p:sp>
      <p:sp>
        <p:nvSpPr>
          <p:cNvPr id="16" name="Rechteck 15"/>
          <p:cNvSpPr/>
          <p:nvPr/>
        </p:nvSpPr>
        <p:spPr>
          <a:xfrm>
            <a:off x="200526" y="3962400"/>
            <a:ext cx="2286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solidFill>
                  <a:srgbClr val="5F0E0B"/>
                </a:solidFill>
              </a:rPr>
              <a:t>Bottom: XMCD and XMLD spectra extracted from opposite domains </a:t>
            </a:r>
            <a:endParaRPr lang="en-US" sz="1600" dirty="0">
              <a:solidFill>
                <a:srgbClr val="5F0E0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1451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152400"/>
            <a:ext cx="6553200" cy="1077218"/>
          </a:xfrm>
        </p:spPr>
        <p:txBody>
          <a:bodyPr/>
          <a:lstStyle/>
          <a:p>
            <a:pPr algn="ctr"/>
            <a:r>
              <a:rPr lang="es-ES" sz="3200" dirty="0" smtClean="0"/>
              <a:t>Reactive growth of cobalt germanide islands on Ge (001)</a:t>
            </a:r>
            <a:endParaRPr lang="en-US" sz="3200" dirty="0"/>
          </a:p>
        </p:txBody>
      </p:sp>
      <p:sp>
        <p:nvSpPr>
          <p:cNvPr id="9" name="Slide Number Placeholder 5"/>
          <p:cNvSpPr txBox="1">
            <a:spLocks/>
          </p:cNvSpPr>
          <p:nvPr/>
        </p:nvSpPr>
        <p:spPr>
          <a:xfrm>
            <a:off x="8305800" y="462954"/>
            <a:ext cx="609600" cy="307777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Clr>
                <a:srgbClr val="959F38"/>
              </a:buClr>
              <a:buFontTx/>
              <a:buNone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959F38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rgbClr val="0099FF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93CF724-F9E0-44B8-95BD-D38D8B22F53D}" type="slidenum">
              <a:rPr lang="en-US" smtClean="0">
                <a:solidFill>
                  <a:schemeClr val="bg1"/>
                </a:solidFill>
              </a:rPr>
              <a:pPr/>
              <a:t>16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64" r="14107" b="16940"/>
          <a:stretch/>
        </p:blipFill>
        <p:spPr bwMode="auto">
          <a:xfrm>
            <a:off x="76200" y="1371600"/>
            <a:ext cx="6049736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feld 9"/>
          <p:cNvSpPr txBox="1"/>
          <p:nvPr/>
        </p:nvSpPr>
        <p:spPr>
          <a:xfrm>
            <a:off x="228600" y="5181600"/>
            <a:ext cx="8686800" cy="584775"/>
          </a:xfrm>
          <a:prstGeom prst="rect">
            <a:avLst/>
          </a:prstGeom>
          <a:solidFill>
            <a:srgbClr val="9C9D9E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1600" dirty="0" smtClean="0"/>
              <a:t>T. Schmidt, I. </a:t>
            </a:r>
            <a:r>
              <a:rPr lang="de-DE" sz="1600" dirty="0" err="1" smtClean="0"/>
              <a:t>Heidmann</a:t>
            </a:r>
            <a:r>
              <a:rPr lang="de-DE" sz="1600" dirty="0" smtClean="0"/>
              <a:t>, M. Ewert, J.I. </a:t>
            </a:r>
            <a:r>
              <a:rPr lang="de-DE" sz="1600" dirty="0" err="1" smtClean="0"/>
              <a:t>Flege</a:t>
            </a:r>
            <a:r>
              <a:rPr lang="de-DE" sz="1600" dirty="0" smtClean="0"/>
              <a:t>, T. </a:t>
            </a:r>
            <a:r>
              <a:rPr lang="de-DE" sz="1600" dirty="0" err="1" smtClean="0"/>
              <a:t>Grzela</a:t>
            </a:r>
            <a:r>
              <a:rPr lang="de-DE" sz="1600" dirty="0" smtClean="0"/>
              <a:t>, T. Schroeder </a:t>
            </a:r>
            <a:r>
              <a:rPr lang="de-DE" sz="1600" dirty="0" err="1" smtClean="0"/>
              <a:t>and</a:t>
            </a:r>
            <a:r>
              <a:rPr lang="de-DE" sz="1600" dirty="0" smtClean="0"/>
              <a:t>  J. </a:t>
            </a:r>
            <a:r>
              <a:rPr lang="de-DE" sz="1600" dirty="0" err="1" smtClean="0"/>
              <a:t>Falta</a:t>
            </a:r>
            <a:r>
              <a:rPr lang="de-DE" sz="1600" dirty="0"/>
              <a:t> </a:t>
            </a:r>
            <a:r>
              <a:rPr lang="de-DE" sz="1600" dirty="0" smtClean="0"/>
              <a:t>(</a:t>
            </a:r>
            <a:r>
              <a:rPr lang="en-US" sz="1600" dirty="0" smtClean="0"/>
              <a:t>Institute </a:t>
            </a:r>
            <a:r>
              <a:rPr lang="en-US" sz="1600" dirty="0"/>
              <a:t>of Solid State Physics, University of Bremen, </a:t>
            </a:r>
            <a:r>
              <a:rPr lang="en-US" sz="1600" dirty="0" smtClean="0"/>
              <a:t>&amp; </a:t>
            </a:r>
            <a:r>
              <a:rPr lang="de-DE" sz="1600" dirty="0" smtClean="0"/>
              <a:t>IHP </a:t>
            </a:r>
            <a:r>
              <a:rPr lang="de-DE" sz="1600" dirty="0" err="1"/>
              <a:t>Microelectronics</a:t>
            </a:r>
            <a:r>
              <a:rPr lang="de-DE" sz="1600" dirty="0"/>
              <a:t> GmbH, Frankfurt (Oder), </a:t>
            </a:r>
            <a:r>
              <a:rPr lang="de-DE" sz="1600" dirty="0" smtClean="0"/>
              <a:t>Germany)</a:t>
            </a:r>
            <a:endParaRPr lang="en-US" sz="1600" dirty="0" smtClean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594"/>
          <a:stretch/>
        </p:blipFill>
        <p:spPr bwMode="auto">
          <a:xfrm>
            <a:off x="152399" y="4368800"/>
            <a:ext cx="755578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feld 3"/>
          <p:cNvSpPr txBox="1"/>
          <p:nvPr/>
        </p:nvSpPr>
        <p:spPr>
          <a:xfrm>
            <a:off x="6277280" y="4004846"/>
            <a:ext cx="2561920" cy="338554"/>
          </a:xfrm>
          <a:prstGeom prst="rect">
            <a:avLst/>
          </a:prstGeom>
          <a:solidFill>
            <a:srgbClr val="979F07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de-DE" sz="1600" dirty="0" smtClean="0">
                <a:solidFill>
                  <a:schemeClr val="bg1"/>
                </a:solidFill>
              </a:rPr>
              <a:t>µ-LEED on </a:t>
            </a:r>
            <a:r>
              <a:rPr lang="de-DE" sz="1600" dirty="0" err="1" smtClean="0">
                <a:solidFill>
                  <a:schemeClr val="bg1"/>
                </a:solidFill>
              </a:rPr>
              <a:t>one</a:t>
            </a:r>
            <a:r>
              <a:rPr lang="de-DE" sz="1600" dirty="0" smtClean="0">
                <a:solidFill>
                  <a:schemeClr val="bg1"/>
                </a:solidFill>
              </a:rPr>
              <a:t> </a:t>
            </a:r>
            <a:r>
              <a:rPr lang="de-DE" sz="1600" dirty="0" err="1" smtClean="0">
                <a:solidFill>
                  <a:schemeClr val="bg1"/>
                </a:solidFill>
              </a:rPr>
              <a:t>needle</a:t>
            </a:r>
            <a:r>
              <a:rPr lang="de-DE" sz="1600" dirty="0" smtClean="0">
                <a:solidFill>
                  <a:schemeClr val="bg1"/>
                </a:solidFill>
              </a:rPr>
              <a:t> (27 V)</a:t>
            </a:r>
            <a:endParaRPr lang="en-US" sz="1600" dirty="0" smtClean="0">
              <a:solidFill>
                <a:schemeClr val="bg1"/>
              </a:solidFill>
            </a:endParaRPr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5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825" t="7440" r="6696" b="13260"/>
          <a:stretch/>
        </p:blipFill>
        <p:spPr bwMode="auto">
          <a:xfrm>
            <a:off x="6432086" y="1600200"/>
            <a:ext cx="2254714" cy="22383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51451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2600" y="76200"/>
            <a:ext cx="6553200" cy="1077218"/>
          </a:xfrm>
        </p:spPr>
        <p:txBody>
          <a:bodyPr/>
          <a:lstStyle/>
          <a:p>
            <a:pPr algn="ctr"/>
            <a:r>
              <a:rPr lang="es-ES" sz="3200" dirty="0" smtClean="0"/>
              <a:t>Magnetic depth profiling of nanowires</a:t>
            </a:r>
            <a:endParaRPr lang="en-US" sz="3200" dirty="0"/>
          </a:p>
        </p:txBody>
      </p:sp>
      <p:sp>
        <p:nvSpPr>
          <p:cNvPr id="9" name="Slide Number Placeholder 5"/>
          <p:cNvSpPr txBox="1">
            <a:spLocks/>
          </p:cNvSpPr>
          <p:nvPr/>
        </p:nvSpPr>
        <p:spPr>
          <a:xfrm>
            <a:off x="8305800" y="462954"/>
            <a:ext cx="609600" cy="307777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Clr>
                <a:srgbClr val="959F38"/>
              </a:buClr>
              <a:buFontTx/>
              <a:buNone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959F38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rgbClr val="0099FF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93CF724-F9E0-44B8-95BD-D38D8B22F53D}" type="slidenum">
              <a:rPr lang="en-US" smtClean="0">
                <a:solidFill>
                  <a:schemeClr val="bg1"/>
                </a:solidFill>
              </a:rPr>
              <a:pPr/>
              <a:t>17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84" y="1295400"/>
            <a:ext cx="3672582" cy="2105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feld 6"/>
          <p:cNvSpPr txBox="1"/>
          <p:nvPr/>
        </p:nvSpPr>
        <p:spPr>
          <a:xfrm>
            <a:off x="76200" y="3429000"/>
            <a:ext cx="4235390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de-DE" sz="1600" i="1" dirty="0" smtClean="0"/>
              <a:t>S. da </a:t>
            </a:r>
            <a:r>
              <a:rPr lang="de-DE" sz="1600" i="1" dirty="0" err="1" smtClean="0"/>
              <a:t>Col</a:t>
            </a:r>
            <a:r>
              <a:rPr lang="de-DE" sz="1600" i="1" dirty="0" smtClean="0"/>
              <a:t> et al., Phys. </a:t>
            </a:r>
            <a:r>
              <a:rPr lang="de-DE" sz="1600" i="1" dirty="0" err="1" smtClean="0"/>
              <a:t>Rev</a:t>
            </a:r>
            <a:r>
              <a:rPr lang="de-DE" sz="1600" i="1" dirty="0" smtClean="0"/>
              <a:t> B </a:t>
            </a:r>
            <a:r>
              <a:rPr lang="de-DE" sz="1600" b="1" i="1" dirty="0" smtClean="0"/>
              <a:t>89</a:t>
            </a:r>
            <a:r>
              <a:rPr lang="de-DE" sz="1600" i="1" dirty="0" smtClean="0"/>
              <a:t>, 180405(R) (2014) </a:t>
            </a:r>
            <a:endParaRPr lang="en-US" sz="1600" i="1" dirty="0" smtClean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477" t="19607" r="13755" b="23861"/>
          <a:stretch/>
        </p:blipFill>
        <p:spPr bwMode="auto">
          <a:xfrm>
            <a:off x="295949" y="3886200"/>
            <a:ext cx="2990850" cy="2119620"/>
          </a:xfrm>
          <a:prstGeom prst="diagStripe">
            <a:avLst>
              <a:gd name="adj" fmla="val 68923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751" t="32785" r="33780" b="24416"/>
          <a:stretch/>
        </p:blipFill>
        <p:spPr bwMode="auto">
          <a:xfrm>
            <a:off x="7428438" y="3938334"/>
            <a:ext cx="1563162" cy="2079867"/>
          </a:xfrm>
          <a:prstGeom prst="diagStrip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922" t="22113" r="20192" b="22085"/>
          <a:stretch/>
        </p:blipFill>
        <p:spPr bwMode="auto">
          <a:xfrm>
            <a:off x="1286549" y="3886200"/>
            <a:ext cx="3133051" cy="2237446"/>
          </a:xfrm>
          <a:prstGeom prst="diagStripe">
            <a:avLst>
              <a:gd name="adj" fmla="val 70561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4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25" t="33053" r="39097" b="45639"/>
          <a:stretch/>
        </p:blipFill>
        <p:spPr bwMode="auto">
          <a:xfrm>
            <a:off x="3022600" y="3911600"/>
            <a:ext cx="2768600" cy="1879600"/>
          </a:xfrm>
          <a:prstGeom prst="diagStripe">
            <a:avLst>
              <a:gd name="adj" fmla="val 67113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feld 12"/>
          <p:cNvSpPr txBox="1"/>
          <p:nvPr/>
        </p:nvSpPr>
        <p:spPr>
          <a:xfrm>
            <a:off x="-76200" y="6000690"/>
            <a:ext cx="750526" cy="4001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de-DE" sz="2000" dirty="0" smtClean="0">
                <a:solidFill>
                  <a:srgbClr val="5F0E0B"/>
                </a:solidFill>
              </a:rPr>
              <a:t>Co L3</a:t>
            </a:r>
            <a:endParaRPr lang="en-US" sz="2000" dirty="0" smtClean="0">
              <a:solidFill>
                <a:srgbClr val="5F0E0B"/>
              </a:solidFill>
            </a:endParaRPr>
          </a:p>
        </p:txBody>
      </p:sp>
      <p:sp>
        <p:nvSpPr>
          <p:cNvPr id="19" name="Textfeld 18"/>
          <p:cNvSpPr txBox="1"/>
          <p:nvPr/>
        </p:nvSpPr>
        <p:spPr>
          <a:xfrm>
            <a:off x="914400" y="6000690"/>
            <a:ext cx="750526" cy="4001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de-DE" sz="2000" dirty="0" smtClean="0">
                <a:solidFill>
                  <a:srgbClr val="5F0E0B"/>
                </a:solidFill>
              </a:rPr>
              <a:t>Co L2</a:t>
            </a:r>
            <a:endParaRPr lang="en-US" sz="2000" dirty="0" smtClean="0">
              <a:solidFill>
                <a:srgbClr val="5F0E0B"/>
              </a:solidFill>
            </a:endParaRPr>
          </a:p>
        </p:txBody>
      </p:sp>
      <p:cxnSp>
        <p:nvCxnSpPr>
          <p:cNvPr id="18" name="Gerade Verbindung 17"/>
          <p:cNvCxnSpPr/>
          <p:nvPr/>
        </p:nvCxnSpPr>
        <p:spPr>
          <a:xfrm flipV="1">
            <a:off x="3286799" y="3937000"/>
            <a:ext cx="1629968" cy="450714"/>
          </a:xfrm>
          <a:prstGeom prst="line">
            <a:avLst/>
          </a:prstGeom>
          <a:ln w="190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Gerade Verbindung 20"/>
          <p:cNvCxnSpPr>
            <a:endCxn id="17" idx="1"/>
          </p:cNvCxnSpPr>
          <p:nvPr/>
        </p:nvCxnSpPr>
        <p:spPr>
          <a:xfrm>
            <a:off x="2488287" y="5047846"/>
            <a:ext cx="534313" cy="434282"/>
          </a:xfrm>
          <a:prstGeom prst="line">
            <a:avLst/>
          </a:prstGeom>
          <a:ln w="190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feld 25"/>
          <p:cNvSpPr txBox="1"/>
          <p:nvPr/>
        </p:nvSpPr>
        <p:spPr>
          <a:xfrm>
            <a:off x="5959664" y="5884386"/>
            <a:ext cx="750526" cy="4001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de-DE" sz="2000" dirty="0" smtClean="0">
                <a:solidFill>
                  <a:srgbClr val="5F0E0B"/>
                </a:solidFill>
              </a:rPr>
              <a:t>Co L3</a:t>
            </a:r>
            <a:endParaRPr lang="en-US" sz="2000" dirty="0" smtClean="0">
              <a:solidFill>
                <a:srgbClr val="5F0E0B"/>
              </a:solidFill>
            </a:endParaRPr>
          </a:p>
        </p:txBody>
      </p:sp>
      <p:sp>
        <p:nvSpPr>
          <p:cNvPr id="27" name="Textfeld 26"/>
          <p:cNvSpPr txBox="1"/>
          <p:nvPr/>
        </p:nvSpPr>
        <p:spPr>
          <a:xfrm>
            <a:off x="6874064" y="5884386"/>
            <a:ext cx="1255728" cy="4001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de-DE" sz="2000" dirty="0" smtClean="0">
                <a:solidFill>
                  <a:srgbClr val="5F0E0B"/>
                </a:solidFill>
              </a:rPr>
              <a:t>„</a:t>
            </a:r>
            <a:r>
              <a:rPr lang="de-DE" sz="2000" dirty="0" err="1" smtClean="0">
                <a:solidFill>
                  <a:srgbClr val="5F0E0B"/>
                </a:solidFill>
              </a:rPr>
              <a:t>preedge</a:t>
            </a:r>
            <a:r>
              <a:rPr lang="de-DE" sz="2000" dirty="0" smtClean="0">
                <a:solidFill>
                  <a:srgbClr val="5F0E0B"/>
                </a:solidFill>
              </a:rPr>
              <a:t>“</a:t>
            </a:r>
            <a:endParaRPr lang="en-US" sz="2000" dirty="0" smtClean="0">
              <a:solidFill>
                <a:srgbClr val="5F0E0B"/>
              </a:solidFill>
            </a:endParaRPr>
          </a:p>
        </p:txBody>
      </p:sp>
      <p:pic>
        <p:nvPicPr>
          <p:cNvPr id="29" name="Picture 2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926" t="34924" r="33926" b="21481"/>
          <a:stretch/>
        </p:blipFill>
        <p:spPr bwMode="auto">
          <a:xfrm>
            <a:off x="6348745" y="3938334"/>
            <a:ext cx="1579579" cy="2080404"/>
          </a:xfrm>
          <a:prstGeom prst="diagStrip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5" name="Gerade Verbindung 24"/>
          <p:cNvCxnSpPr/>
          <p:nvPr/>
        </p:nvCxnSpPr>
        <p:spPr>
          <a:xfrm>
            <a:off x="2488287" y="3937000"/>
            <a:ext cx="327600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feld 30"/>
          <p:cNvSpPr txBox="1"/>
          <p:nvPr/>
        </p:nvSpPr>
        <p:spPr>
          <a:xfrm>
            <a:off x="2373993" y="3886200"/>
            <a:ext cx="553357" cy="30777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de-DE" sz="1400" b="1" dirty="0" smtClean="0">
                <a:solidFill>
                  <a:schemeClr val="bg1"/>
                </a:solidFill>
              </a:rPr>
              <a:t>1 um</a:t>
            </a:r>
            <a:endParaRPr lang="en-US" sz="1400" b="1" dirty="0" smtClean="0">
              <a:solidFill>
                <a:schemeClr val="bg1"/>
              </a:solidFill>
            </a:endParaRPr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701" t="32695" r="4637" b="27719"/>
          <a:stretch/>
        </p:blipFill>
        <p:spPr bwMode="auto">
          <a:xfrm>
            <a:off x="4114801" y="1195666"/>
            <a:ext cx="3042767" cy="1571195"/>
          </a:xfrm>
          <a:prstGeom prst="diagStrip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080" t="30810" r="2802" b="30810"/>
          <a:stretch/>
        </p:blipFill>
        <p:spPr bwMode="auto">
          <a:xfrm>
            <a:off x="4876800" y="1729066"/>
            <a:ext cx="3140247" cy="1523328"/>
          </a:xfrm>
          <a:prstGeom prst="diagStrip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4"/>
          <p:cNvPicPr>
            <a:picLocks noChangeAspect="1" noChangeArrowheads="1"/>
          </p:cNvPicPr>
          <p:nvPr/>
        </p:nvPicPr>
        <p:blipFill rotWithShape="1"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626" t="29358" r="1981" b="29358"/>
          <a:stretch/>
        </p:blipFill>
        <p:spPr bwMode="auto">
          <a:xfrm>
            <a:off x="5562600" y="2262466"/>
            <a:ext cx="3071780" cy="1638590"/>
          </a:xfrm>
          <a:prstGeom prst="diagStrip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feld 7"/>
          <p:cNvSpPr txBox="1"/>
          <p:nvPr/>
        </p:nvSpPr>
        <p:spPr>
          <a:xfrm>
            <a:off x="7138049" y="2949757"/>
            <a:ext cx="185539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1600" dirty="0" smtClean="0">
                <a:solidFill>
                  <a:srgbClr val="5F0E0B"/>
                </a:solidFill>
              </a:rPr>
              <a:t>PEEM </a:t>
            </a:r>
            <a:r>
              <a:rPr lang="de-DE" sz="1600" dirty="0" err="1" smtClean="0">
                <a:solidFill>
                  <a:srgbClr val="5F0E0B"/>
                </a:solidFill>
              </a:rPr>
              <a:t>direct</a:t>
            </a:r>
            <a:r>
              <a:rPr lang="de-DE" sz="1600" dirty="0" smtClean="0">
                <a:solidFill>
                  <a:srgbClr val="5F0E0B"/>
                </a:solidFill>
              </a:rPr>
              <a:t> </a:t>
            </a:r>
            <a:r>
              <a:rPr lang="de-DE" sz="1600" dirty="0" err="1" smtClean="0">
                <a:solidFill>
                  <a:srgbClr val="5F0E0B"/>
                </a:solidFill>
              </a:rPr>
              <a:t>images</a:t>
            </a:r>
            <a:r>
              <a:rPr lang="de-DE" sz="1600" dirty="0" smtClean="0">
                <a:solidFill>
                  <a:srgbClr val="5F0E0B"/>
                </a:solidFill>
              </a:rPr>
              <a:t> </a:t>
            </a:r>
            <a:r>
              <a:rPr lang="de-DE" sz="1600" dirty="0" err="1" smtClean="0">
                <a:solidFill>
                  <a:srgbClr val="5F0E0B"/>
                </a:solidFill>
              </a:rPr>
              <a:t>with</a:t>
            </a:r>
            <a:r>
              <a:rPr lang="de-DE" sz="1600" dirty="0" smtClean="0">
                <a:solidFill>
                  <a:srgbClr val="5F0E0B"/>
                </a:solidFill>
              </a:rPr>
              <a:t> </a:t>
            </a:r>
            <a:r>
              <a:rPr lang="de-DE" sz="1600" dirty="0" err="1" smtClean="0">
                <a:solidFill>
                  <a:srgbClr val="5F0E0B"/>
                </a:solidFill>
              </a:rPr>
              <a:t>photon</a:t>
            </a:r>
            <a:r>
              <a:rPr lang="de-DE" sz="1600" dirty="0" smtClean="0">
                <a:solidFill>
                  <a:srgbClr val="5F0E0B"/>
                </a:solidFill>
              </a:rPr>
              <a:t> </a:t>
            </a:r>
            <a:r>
              <a:rPr lang="de-DE" sz="1600" dirty="0" err="1" smtClean="0">
                <a:solidFill>
                  <a:srgbClr val="5F0E0B"/>
                </a:solidFill>
              </a:rPr>
              <a:t>energy</a:t>
            </a:r>
            <a:r>
              <a:rPr lang="de-DE" sz="1600" dirty="0" smtClean="0">
                <a:solidFill>
                  <a:srgbClr val="5F0E0B"/>
                </a:solidFill>
              </a:rPr>
              <a:t> </a:t>
            </a:r>
            <a:r>
              <a:rPr lang="de-DE" sz="1600" dirty="0" err="1" smtClean="0">
                <a:solidFill>
                  <a:srgbClr val="5F0E0B"/>
                </a:solidFill>
              </a:rPr>
              <a:t>around</a:t>
            </a:r>
            <a:r>
              <a:rPr lang="de-DE" sz="1600" dirty="0" smtClean="0">
                <a:solidFill>
                  <a:srgbClr val="5F0E0B"/>
                </a:solidFill>
              </a:rPr>
              <a:t> Co L3</a:t>
            </a:r>
            <a:endParaRPr lang="en-US" sz="1600" dirty="0" smtClean="0">
              <a:solidFill>
                <a:srgbClr val="5F0E0B"/>
              </a:solidFill>
            </a:endParaRPr>
          </a:p>
        </p:txBody>
      </p:sp>
      <p:sp>
        <p:nvSpPr>
          <p:cNvPr id="5" name="Pfeil nach rechts 4"/>
          <p:cNvSpPr/>
          <p:nvPr/>
        </p:nvSpPr>
        <p:spPr>
          <a:xfrm>
            <a:off x="3687926" y="2766860"/>
            <a:ext cx="3219683" cy="181405"/>
          </a:xfrm>
          <a:prstGeom prst="rightArrow">
            <a:avLst/>
          </a:prstGeom>
          <a:solidFill>
            <a:srgbClr val="979F07"/>
          </a:solidFill>
          <a:ln>
            <a:solidFill>
              <a:srgbClr val="9C9D9E"/>
            </a:solidFill>
          </a:ln>
          <a:scene3d>
            <a:camera prst="orthographicFront">
              <a:rot lat="0" lon="0" rev="198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feld 27"/>
          <p:cNvSpPr txBox="1"/>
          <p:nvPr/>
        </p:nvSpPr>
        <p:spPr>
          <a:xfrm>
            <a:off x="3169779" y="5482128"/>
            <a:ext cx="2850021" cy="830997"/>
          </a:xfrm>
          <a:prstGeom prst="rect">
            <a:avLst/>
          </a:prstGeom>
          <a:solidFill>
            <a:srgbClr val="9C9D9E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600" i="1" dirty="0" smtClean="0"/>
              <a:t>C. Bran,  A. </a:t>
            </a:r>
            <a:r>
              <a:rPr lang="en-US" sz="1600" i="1" dirty="0" err="1" smtClean="0"/>
              <a:t>Asenjo</a:t>
            </a:r>
            <a:r>
              <a:rPr lang="en-US" sz="1600" i="1" dirty="0" smtClean="0"/>
              <a:t>, R. Perez, E. </a:t>
            </a:r>
            <a:r>
              <a:rPr lang="en-US" sz="1600" i="1" dirty="0" err="1" smtClean="0"/>
              <a:t>Palmero</a:t>
            </a:r>
            <a:r>
              <a:rPr lang="en-US" sz="1600" i="1" dirty="0" smtClean="0"/>
              <a:t>, M. Vazquez (ICMM-CSIC) and A. </a:t>
            </a:r>
            <a:r>
              <a:rPr lang="en-US" sz="1600" i="1" dirty="0" err="1" smtClean="0"/>
              <a:t>Fraile</a:t>
            </a:r>
            <a:r>
              <a:rPr lang="en-US" sz="1600" i="1" dirty="0" smtClean="0"/>
              <a:t> (UB)</a:t>
            </a:r>
            <a:endParaRPr lang="en-US" sz="1600" i="1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1451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350" y="985315"/>
            <a:ext cx="2634615" cy="2634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350" y="3766185"/>
            <a:ext cx="2634615" cy="2634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985315"/>
            <a:ext cx="2634615" cy="2634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766184"/>
            <a:ext cx="2634615" cy="2634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19" y="3754755"/>
            <a:ext cx="2646045" cy="26460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248" y="1011555"/>
            <a:ext cx="2646045" cy="26460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Slide Number Placeholder 5"/>
          <p:cNvSpPr txBox="1">
            <a:spLocks/>
          </p:cNvSpPr>
          <p:nvPr/>
        </p:nvSpPr>
        <p:spPr>
          <a:xfrm>
            <a:off x="8305800" y="462954"/>
            <a:ext cx="609600" cy="307777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Clr>
                <a:srgbClr val="959F38"/>
              </a:buClr>
              <a:buFontTx/>
              <a:buNone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959F38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rgbClr val="0099FF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93CF724-F9E0-44B8-95BD-D38D8B22F53D}" type="slidenum">
              <a:rPr lang="en-US" smtClean="0">
                <a:solidFill>
                  <a:schemeClr val="bg1"/>
                </a:solidFill>
              </a:rPr>
              <a:pPr/>
              <a:t>18</a:t>
            </a:fld>
            <a:r>
              <a:rPr lang="en-US" dirty="0" smtClean="0">
                <a:solidFill>
                  <a:schemeClr val="bg1"/>
                </a:solidFill>
              </a:rPr>
              <a:t>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1752600" y="76200"/>
            <a:ext cx="6553200" cy="954107"/>
          </a:xfrm>
        </p:spPr>
        <p:txBody>
          <a:bodyPr/>
          <a:lstStyle/>
          <a:p>
            <a:pPr algn="ctr"/>
            <a:r>
              <a:rPr lang="es-ES" sz="2800" dirty="0" smtClean="0"/>
              <a:t>For the future: </a:t>
            </a:r>
            <a:br>
              <a:rPr lang="es-ES" sz="2800" dirty="0" smtClean="0"/>
            </a:br>
            <a:r>
              <a:rPr lang="es-ES" sz="2800" dirty="0" smtClean="0"/>
              <a:t>using in-plane electrodes</a:t>
            </a:r>
            <a:endParaRPr lang="en-US" sz="2800" dirty="0"/>
          </a:p>
        </p:txBody>
      </p:sp>
      <p:sp>
        <p:nvSpPr>
          <p:cNvPr id="12" name="Textfeld 11"/>
          <p:cNvSpPr txBox="1"/>
          <p:nvPr/>
        </p:nvSpPr>
        <p:spPr>
          <a:xfrm>
            <a:off x="2940046" y="6062245"/>
            <a:ext cx="3307221" cy="338554"/>
          </a:xfrm>
          <a:prstGeom prst="rect">
            <a:avLst/>
          </a:prstGeom>
          <a:solidFill>
            <a:srgbClr val="9C9D9E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1600" i="1" dirty="0" err="1" smtClean="0">
                <a:solidFill>
                  <a:srgbClr val="112E50"/>
                </a:solidFill>
              </a:rPr>
              <a:t>With</a:t>
            </a:r>
            <a:r>
              <a:rPr lang="de-DE" sz="1600" i="1" dirty="0" smtClean="0">
                <a:solidFill>
                  <a:srgbClr val="112E50"/>
                </a:solidFill>
              </a:rPr>
              <a:t> I. Fina (MPI Halle, ICMAB-CSIC)</a:t>
            </a:r>
            <a:endParaRPr lang="en-US" sz="1600" i="1" dirty="0" smtClean="0">
              <a:solidFill>
                <a:srgbClr val="112E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238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362200"/>
            <a:ext cx="8686800" cy="35814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/>
          <a:p>
            <a:pPr algn="ctr">
              <a:spcBef>
                <a:spcPts val="1800"/>
              </a:spcBef>
            </a:pPr>
            <a:endParaRPr lang="de-DE" sz="3600" b="1" dirty="0" smtClean="0"/>
          </a:p>
          <a:p>
            <a:pPr algn="ctr">
              <a:spcBef>
                <a:spcPts val="1800"/>
              </a:spcBef>
            </a:pPr>
            <a:endParaRPr lang="de-DE" sz="3600" b="1" dirty="0"/>
          </a:p>
          <a:p>
            <a:pPr algn="ctr">
              <a:spcBef>
                <a:spcPts val="1800"/>
              </a:spcBef>
            </a:pPr>
            <a:r>
              <a:rPr lang="de-DE" sz="4800" b="1" dirty="0" smtClean="0">
                <a:solidFill>
                  <a:schemeClr val="bg1"/>
                </a:solidFill>
              </a:rPr>
              <a:t>NAPP</a:t>
            </a:r>
          </a:p>
        </p:txBody>
      </p:sp>
      <p:sp>
        <p:nvSpPr>
          <p:cNvPr id="6" name="Slide Number Placeholder 5"/>
          <p:cNvSpPr txBox="1">
            <a:spLocks/>
          </p:cNvSpPr>
          <p:nvPr/>
        </p:nvSpPr>
        <p:spPr>
          <a:xfrm>
            <a:off x="8305800" y="462954"/>
            <a:ext cx="609600" cy="307777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Clr>
                <a:srgbClr val="959F38"/>
              </a:buClr>
              <a:buFontTx/>
              <a:buNone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959F38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rgbClr val="0099FF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93CF724-F9E0-44B8-95BD-D38D8B22F53D}" type="slidenum">
              <a:rPr lang="en-US" smtClean="0">
                <a:solidFill>
                  <a:schemeClr val="bg1"/>
                </a:solidFill>
              </a:rPr>
              <a:pPr/>
              <a:t>19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7995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990600"/>
            <a:ext cx="8686800" cy="1169551"/>
          </a:xfrm>
        </p:spPr>
        <p:txBody>
          <a:bodyPr/>
          <a:lstStyle/>
          <a:p>
            <a:pPr algn="ctr"/>
            <a:r>
              <a:rPr lang="de-DE" dirty="0" smtClean="0"/>
              <a:t>BL24- CIRCE: </a:t>
            </a:r>
            <a:r>
              <a:rPr lang="de-DE" dirty="0" err="1" smtClean="0"/>
              <a:t>Photoemission</a:t>
            </a:r>
            <a:r>
              <a:rPr lang="de-DE" dirty="0" smtClean="0"/>
              <a:t> </a:t>
            </a:r>
            <a:r>
              <a:rPr lang="de-DE" dirty="0" err="1" smtClean="0"/>
              <a:t>Spectroscopy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Microscopy</a:t>
            </a:r>
            <a:r>
              <a:rPr lang="de-DE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362200"/>
            <a:ext cx="8686800" cy="3581400"/>
          </a:xfrm>
        </p:spPr>
        <p:txBody>
          <a:bodyPr>
            <a:normAutofit fontScale="92500"/>
          </a:bodyPr>
          <a:lstStyle/>
          <a:p>
            <a:pPr marL="457200" indent="-457200">
              <a:spcBef>
                <a:spcPts val="1800"/>
              </a:spcBef>
              <a:buFont typeface="Wingdings" panose="05000000000000000000" pitchFamily="2" charset="2"/>
              <a:buChar char="§"/>
            </a:pPr>
            <a:r>
              <a:rPr lang="de-DE" dirty="0" smtClean="0"/>
              <a:t>Status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progress</a:t>
            </a:r>
            <a:r>
              <a:rPr lang="de-DE" dirty="0" smtClean="0"/>
              <a:t>: </a:t>
            </a:r>
            <a:r>
              <a:rPr lang="de-DE" dirty="0" err="1" smtClean="0"/>
              <a:t>technical</a:t>
            </a:r>
            <a:r>
              <a:rPr lang="de-DE" dirty="0" smtClean="0"/>
              <a:t> </a:t>
            </a:r>
            <a:r>
              <a:rPr lang="de-DE" dirty="0" err="1" smtClean="0"/>
              <a:t>aspects</a:t>
            </a:r>
            <a:r>
              <a:rPr lang="de-DE" dirty="0" smtClean="0"/>
              <a:t> </a:t>
            </a:r>
          </a:p>
          <a:p>
            <a:pPr marL="1200150" lvl="1" indent="-457200">
              <a:spcBef>
                <a:spcPts val="1800"/>
              </a:spcBef>
              <a:buFontTx/>
              <a:buChar char="-"/>
            </a:pPr>
            <a:r>
              <a:rPr lang="de-DE" dirty="0" err="1" smtClean="0"/>
              <a:t>Beamline</a:t>
            </a:r>
            <a:r>
              <a:rPr lang="de-DE" dirty="0" smtClean="0"/>
              <a:t> (soft X-</a:t>
            </a:r>
            <a:r>
              <a:rPr lang="de-DE" dirty="0" err="1" smtClean="0"/>
              <a:t>ray</a:t>
            </a:r>
            <a:r>
              <a:rPr lang="de-DE" dirty="0" smtClean="0"/>
              <a:t> PGM </a:t>
            </a:r>
            <a:r>
              <a:rPr lang="de-DE" dirty="0" err="1" smtClean="0"/>
              <a:t>with</a:t>
            </a:r>
            <a:r>
              <a:rPr lang="de-DE" dirty="0" smtClean="0"/>
              <a:t> </a:t>
            </a:r>
            <a:r>
              <a:rPr lang="de-DE" dirty="0" err="1" smtClean="0"/>
              <a:t>helical</a:t>
            </a:r>
            <a:r>
              <a:rPr lang="de-DE" dirty="0" smtClean="0"/>
              <a:t> </a:t>
            </a:r>
            <a:r>
              <a:rPr lang="de-DE" dirty="0" err="1" smtClean="0"/>
              <a:t>undulator</a:t>
            </a:r>
            <a:r>
              <a:rPr lang="de-DE" dirty="0" smtClean="0"/>
              <a:t>)</a:t>
            </a:r>
          </a:p>
          <a:p>
            <a:pPr marL="1200150" lvl="1" indent="-457200">
              <a:spcBef>
                <a:spcPts val="1800"/>
              </a:spcBef>
              <a:buFontTx/>
              <a:buChar char="-"/>
            </a:pPr>
            <a:r>
              <a:rPr lang="de-DE" dirty="0" err="1" smtClean="0"/>
              <a:t>Photoemission</a:t>
            </a:r>
            <a:r>
              <a:rPr lang="de-DE" dirty="0" smtClean="0"/>
              <a:t> </a:t>
            </a:r>
            <a:r>
              <a:rPr lang="de-DE" dirty="0" err="1" smtClean="0"/>
              <a:t>electron</a:t>
            </a:r>
            <a:r>
              <a:rPr lang="de-DE" dirty="0" smtClean="0"/>
              <a:t> </a:t>
            </a:r>
            <a:r>
              <a:rPr lang="de-DE" dirty="0" err="1" smtClean="0"/>
              <a:t>microscope</a:t>
            </a:r>
            <a:r>
              <a:rPr lang="de-DE" dirty="0" smtClean="0"/>
              <a:t> (PEEM)</a:t>
            </a:r>
          </a:p>
          <a:p>
            <a:pPr marL="1200150" lvl="1" indent="-457200">
              <a:spcBef>
                <a:spcPts val="1800"/>
              </a:spcBef>
              <a:buFontTx/>
              <a:buChar char="-"/>
            </a:pPr>
            <a:r>
              <a:rPr lang="de-DE" dirty="0" err="1" smtClean="0"/>
              <a:t>Near</a:t>
            </a:r>
            <a:r>
              <a:rPr lang="de-DE" dirty="0" smtClean="0"/>
              <a:t> </a:t>
            </a:r>
            <a:r>
              <a:rPr lang="de-DE" dirty="0" err="1" smtClean="0"/>
              <a:t>ambient</a:t>
            </a:r>
            <a:r>
              <a:rPr lang="de-DE" dirty="0" smtClean="0"/>
              <a:t> </a:t>
            </a:r>
            <a:r>
              <a:rPr lang="de-DE" dirty="0" err="1" smtClean="0"/>
              <a:t>pressure</a:t>
            </a:r>
            <a:r>
              <a:rPr lang="de-DE" dirty="0" smtClean="0"/>
              <a:t> </a:t>
            </a:r>
            <a:r>
              <a:rPr lang="de-DE" dirty="0" err="1" smtClean="0"/>
              <a:t>photoemission</a:t>
            </a:r>
            <a:r>
              <a:rPr lang="de-DE" dirty="0" smtClean="0"/>
              <a:t> (NAPP)</a:t>
            </a:r>
          </a:p>
          <a:p>
            <a:pPr marL="457200" indent="-457200">
              <a:spcBef>
                <a:spcPts val="1800"/>
              </a:spcBef>
              <a:buFont typeface="Wingdings" panose="05000000000000000000" pitchFamily="2" charset="2"/>
              <a:buChar char="§"/>
            </a:pPr>
            <a:r>
              <a:rPr lang="de-DE" dirty="0" err="1" smtClean="0"/>
              <a:t>Productivity</a:t>
            </a:r>
            <a:r>
              <a:rPr lang="de-DE" dirty="0" smtClean="0"/>
              <a:t>: User </a:t>
            </a:r>
            <a:r>
              <a:rPr lang="de-DE" dirty="0" err="1" smtClean="0"/>
              <a:t>Statistics</a:t>
            </a:r>
            <a:r>
              <a:rPr lang="de-DE" dirty="0" smtClean="0"/>
              <a:t>, Output</a:t>
            </a:r>
            <a:endParaRPr lang="en-US" dirty="0"/>
          </a:p>
        </p:txBody>
      </p:sp>
      <p:sp>
        <p:nvSpPr>
          <p:cNvPr id="6" name="Slide Number Placeholder 5"/>
          <p:cNvSpPr txBox="1">
            <a:spLocks/>
          </p:cNvSpPr>
          <p:nvPr/>
        </p:nvSpPr>
        <p:spPr>
          <a:xfrm>
            <a:off x="8305800" y="462954"/>
            <a:ext cx="609600" cy="307777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Clr>
                <a:srgbClr val="959F38"/>
              </a:buClr>
              <a:buFontTx/>
              <a:buNone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959F38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rgbClr val="0099FF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93CF724-F9E0-44B8-95BD-D38D8B22F53D}" type="slidenum">
              <a:rPr lang="en-US" smtClean="0">
                <a:solidFill>
                  <a:schemeClr val="bg1"/>
                </a:solidFill>
              </a:rPr>
              <a:pPr/>
              <a:t>2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4972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ext Box 4"/>
          <p:cNvSpPr>
            <a:spLocks noGrp="1" noChangeArrowheads="1"/>
          </p:cNvSpPr>
          <p:nvPr>
            <p:ph type="title"/>
          </p:nvPr>
        </p:nvSpPr>
        <p:spPr>
          <a:xfrm>
            <a:off x="1711325" y="282575"/>
            <a:ext cx="7381875" cy="533400"/>
          </a:xfrm>
        </p:spPr>
        <p:txBody>
          <a:bodyPr/>
          <a:lstStyle/>
          <a:p>
            <a:pPr eaLnBrk="1" hangingPunct="1"/>
            <a:r>
              <a:rPr sz="2900" smtClean="0">
                <a:latin typeface="Arial" charset="0"/>
                <a:cs typeface="Arial" charset="0"/>
              </a:rPr>
              <a:t>Peltier cooling manipulator delivered</a:t>
            </a:r>
          </a:p>
        </p:txBody>
      </p:sp>
      <p:pic>
        <p:nvPicPr>
          <p:cNvPr id="16386" name="Bild 7" descr="L:\komponen.ten\Musterbau\Prototypenbau\Manipulatoren\Probenhalter\Probenhalter mit Peltierelement\Probenhalter gedreht\IMG_190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03788" y="1611313"/>
            <a:ext cx="3600450" cy="202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Picture 7" descr="Peltier performance"/>
          <p:cNvPicPr>
            <a:picLocks noChangeAspect="1" noChangeArrowheads="1"/>
          </p:cNvPicPr>
          <p:nvPr/>
        </p:nvPicPr>
        <p:blipFill>
          <a:blip r:embed="rId3">
            <a:lum bright="-6000"/>
          </a:blip>
          <a:srcRect/>
          <a:stretch>
            <a:fillRect/>
          </a:stretch>
        </p:blipFill>
        <p:spPr bwMode="auto">
          <a:xfrm>
            <a:off x="1057275" y="1625600"/>
            <a:ext cx="3100388" cy="2017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8" name="Text Box 8"/>
          <p:cNvSpPr txBox="1">
            <a:spLocks noChangeArrowheads="1"/>
          </p:cNvSpPr>
          <p:nvPr/>
        </p:nvSpPr>
        <p:spPr bwMode="auto">
          <a:xfrm>
            <a:off x="2857500" y="2273300"/>
            <a:ext cx="968375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100">
                <a:solidFill>
                  <a:srgbClr val="000099"/>
                </a:solidFill>
              </a:rPr>
              <a:t>Sample T</a:t>
            </a:r>
            <a:r>
              <a:rPr lang="es-ES" sz="1100">
                <a:solidFill>
                  <a:srgbClr val="000099"/>
                </a:solidFill>
              </a:rPr>
              <a:t>(K)</a:t>
            </a:r>
            <a:endParaRPr lang="en-US" sz="1100">
              <a:solidFill>
                <a:srgbClr val="000099"/>
              </a:solidFill>
            </a:endParaRPr>
          </a:p>
        </p:txBody>
      </p:sp>
      <p:sp>
        <p:nvSpPr>
          <p:cNvPr id="16389" name="Text Box 9"/>
          <p:cNvSpPr txBox="1">
            <a:spLocks noChangeArrowheads="1"/>
          </p:cNvSpPr>
          <p:nvPr/>
        </p:nvSpPr>
        <p:spPr bwMode="auto">
          <a:xfrm>
            <a:off x="1201738" y="2922588"/>
            <a:ext cx="1204912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000">
                <a:solidFill>
                  <a:srgbClr val="CC0000"/>
                </a:solidFill>
              </a:rPr>
              <a:t>Peltier Current (A)</a:t>
            </a:r>
          </a:p>
        </p:txBody>
      </p:sp>
      <p:sp>
        <p:nvSpPr>
          <p:cNvPr id="16390" name="Text Box 10"/>
          <p:cNvSpPr txBox="1">
            <a:spLocks noChangeArrowheads="1"/>
          </p:cNvSpPr>
          <p:nvPr/>
        </p:nvSpPr>
        <p:spPr bwMode="auto">
          <a:xfrm>
            <a:off x="2352675" y="3708400"/>
            <a:ext cx="65087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000"/>
              <a:t>Time (s)</a:t>
            </a:r>
          </a:p>
        </p:txBody>
      </p:sp>
      <p:sp>
        <p:nvSpPr>
          <p:cNvPr id="16391" name="Text Box 11"/>
          <p:cNvSpPr txBox="1">
            <a:spLocks noChangeArrowheads="1"/>
          </p:cNvSpPr>
          <p:nvPr/>
        </p:nvSpPr>
        <p:spPr bwMode="auto">
          <a:xfrm>
            <a:off x="1708150" y="3562350"/>
            <a:ext cx="355600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600"/>
              <a:t>1000</a:t>
            </a:r>
          </a:p>
        </p:txBody>
      </p:sp>
      <p:sp>
        <p:nvSpPr>
          <p:cNvPr id="16392" name="Text Box 12"/>
          <p:cNvSpPr txBox="1">
            <a:spLocks noChangeArrowheads="1"/>
          </p:cNvSpPr>
          <p:nvPr/>
        </p:nvSpPr>
        <p:spPr bwMode="auto">
          <a:xfrm>
            <a:off x="2413000" y="3559175"/>
            <a:ext cx="355600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600"/>
              <a:t>2000</a:t>
            </a:r>
          </a:p>
        </p:txBody>
      </p:sp>
      <p:sp>
        <p:nvSpPr>
          <p:cNvPr id="16393" name="Text Box 13"/>
          <p:cNvSpPr txBox="1">
            <a:spLocks noChangeArrowheads="1"/>
          </p:cNvSpPr>
          <p:nvPr/>
        </p:nvSpPr>
        <p:spPr bwMode="auto">
          <a:xfrm>
            <a:off x="3117850" y="3552825"/>
            <a:ext cx="355600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600"/>
              <a:t>3000</a:t>
            </a:r>
          </a:p>
        </p:txBody>
      </p:sp>
      <p:sp>
        <p:nvSpPr>
          <p:cNvPr id="16394" name="Text Box 14"/>
          <p:cNvSpPr txBox="1">
            <a:spLocks noChangeArrowheads="1"/>
          </p:cNvSpPr>
          <p:nvPr/>
        </p:nvSpPr>
        <p:spPr bwMode="auto">
          <a:xfrm>
            <a:off x="3810000" y="3560763"/>
            <a:ext cx="355600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600"/>
              <a:t>4000</a:t>
            </a:r>
          </a:p>
        </p:txBody>
      </p:sp>
      <p:sp>
        <p:nvSpPr>
          <p:cNvPr id="16395" name="Text Box 15"/>
          <p:cNvSpPr txBox="1">
            <a:spLocks noChangeArrowheads="1"/>
          </p:cNvSpPr>
          <p:nvPr/>
        </p:nvSpPr>
        <p:spPr bwMode="auto">
          <a:xfrm>
            <a:off x="1073150" y="3554413"/>
            <a:ext cx="227013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600"/>
              <a:t>0</a:t>
            </a:r>
          </a:p>
        </p:txBody>
      </p:sp>
      <p:sp>
        <p:nvSpPr>
          <p:cNvPr id="16396" name="Text Box 16"/>
          <p:cNvSpPr txBox="1">
            <a:spLocks noChangeArrowheads="1"/>
          </p:cNvSpPr>
          <p:nvPr/>
        </p:nvSpPr>
        <p:spPr bwMode="auto">
          <a:xfrm>
            <a:off x="908050" y="3479800"/>
            <a:ext cx="312738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600"/>
              <a:t>245</a:t>
            </a:r>
          </a:p>
        </p:txBody>
      </p:sp>
      <p:sp>
        <p:nvSpPr>
          <p:cNvPr id="16397" name="Text Box 17"/>
          <p:cNvSpPr txBox="1">
            <a:spLocks noChangeArrowheads="1"/>
          </p:cNvSpPr>
          <p:nvPr/>
        </p:nvSpPr>
        <p:spPr bwMode="auto">
          <a:xfrm>
            <a:off x="912813" y="3248025"/>
            <a:ext cx="312737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600"/>
              <a:t>250</a:t>
            </a:r>
          </a:p>
        </p:txBody>
      </p:sp>
      <p:sp>
        <p:nvSpPr>
          <p:cNvPr id="16398" name="Text Box 18"/>
          <p:cNvSpPr txBox="1">
            <a:spLocks noChangeArrowheads="1"/>
          </p:cNvSpPr>
          <p:nvPr/>
        </p:nvSpPr>
        <p:spPr bwMode="auto">
          <a:xfrm>
            <a:off x="904875" y="3033713"/>
            <a:ext cx="312738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600"/>
              <a:t>255</a:t>
            </a:r>
          </a:p>
        </p:txBody>
      </p:sp>
      <p:sp>
        <p:nvSpPr>
          <p:cNvPr id="16399" name="Text Box 19"/>
          <p:cNvSpPr txBox="1">
            <a:spLocks noChangeArrowheads="1"/>
          </p:cNvSpPr>
          <p:nvPr/>
        </p:nvSpPr>
        <p:spPr bwMode="auto">
          <a:xfrm>
            <a:off x="912813" y="2817813"/>
            <a:ext cx="312737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600"/>
              <a:t>260</a:t>
            </a:r>
          </a:p>
        </p:txBody>
      </p:sp>
      <p:sp>
        <p:nvSpPr>
          <p:cNvPr id="16400" name="Text Box 20"/>
          <p:cNvSpPr txBox="1">
            <a:spLocks noChangeArrowheads="1"/>
          </p:cNvSpPr>
          <p:nvPr/>
        </p:nvSpPr>
        <p:spPr bwMode="auto">
          <a:xfrm>
            <a:off x="904875" y="2601913"/>
            <a:ext cx="312738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600"/>
              <a:t>265</a:t>
            </a:r>
          </a:p>
        </p:txBody>
      </p:sp>
      <p:sp>
        <p:nvSpPr>
          <p:cNvPr id="16401" name="Text Box 21"/>
          <p:cNvSpPr txBox="1">
            <a:spLocks noChangeArrowheads="1"/>
          </p:cNvSpPr>
          <p:nvPr/>
        </p:nvSpPr>
        <p:spPr bwMode="auto">
          <a:xfrm>
            <a:off x="912813" y="2401888"/>
            <a:ext cx="312737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600"/>
              <a:t>270</a:t>
            </a:r>
          </a:p>
        </p:txBody>
      </p:sp>
      <p:sp>
        <p:nvSpPr>
          <p:cNvPr id="16402" name="Text Box 22"/>
          <p:cNvSpPr txBox="1">
            <a:spLocks noChangeArrowheads="1"/>
          </p:cNvSpPr>
          <p:nvPr/>
        </p:nvSpPr>
        <p:spPr bwMode="auto">
          <a:xfrm>
            <a:off x="912813" y="2193925"/>
            <a:ext cx="312737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600"/>
              <a:t>275</a:t>
            </a:r>
          </a:p>
        </p:txBody>
      </p:sp>
      <p:sp>
        <p:nvSpPr>
          <p:cNvPr id="16403" name="Text Box 23"/>
          <p:cNvSpPr txBox="1">
            <a:spLocks noChangeArrowheads="1"/>
          </p:cNvSpPr>
          <p:nvPr/>
        </p:nvSpPr>
        <p:spPr bwMode="auto">
          <a:xfrm>
            <a:off x="920750" y="1984375"/>
            <a:ext cx="312738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600"/>
              <a:t>280</a:t>
            </a:r>
          </a:p>
        </p:txBody>
      </p:sp>
      <p:sp>
        <p:nvSpPr>
          <p:cNvPr id="16404" name="Text Box 24"/>
          <p:cNvSpPr txBox="1">
            <a:spLocks noChangeArrowheads="1"/>
          </p:cNvSpPr>
          <p:nvPr/>
        </p:nvSpPr>
        <p:spPr bwMode="auto">
          <a:xfrm>
            <a:off x="912813" y="1768475"/>
            <a:ext cx="312737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600"/>
              <a:t>285</a:t>
            </a:r>
          </a:p>
        </p:txBody>
      </p:sp>
      <p:sp>
        <p:nvSpPr>
          <p:cNvPr id="16405" name="Text Box 25"/>
          <p:cNvSpPr txBox="1">
            <a:spLocks noChangeArrowheads="1"/>
          </p:cNvSpPr>
          <p:nvPr/>
        </p:nvSpPr>
        <p:spPr bwMode="auto">
          <a:xfrm>
            <a:off x="920750" y="1562100"/>
            <a:ext cx="312738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600"/>
              <a:t>290</a:t>
            </a:r>
          </a:p>
        </p:txBody>
      </p:sp>
      <p:sp>
        <p:nvSpPr>
          <p:cNvPr id="16406" name="Text Box 26"/>
          <p:cNvSpPr txBox="1">
            <a:spLocks noChangeArrowheads="1"/>
          </p:cNvSpPr>
          <p:nvPr/>
        </p:nvSpPr>
        <p:spPr bwMode="auto">
          <a:xfrm rot="-5400000">
            <a:off x="567531" y="2463007"/>
            <a:ext cx="493713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100"/>
              <a:t>T (K)</a:t>
            </a:r>
          </a:p>
        </p:txBody>
      </p:sp>
      <p:sp>
        <p:nvSpPr>
          <p:cNvPr id="16407" name="Text Box 27"/>
          <p:cNvSpPr txBox="1">
            <a:spLocks noChangeArrowheads="1"/>
          </p:cNvSpPr>
          <p:nvPr/>
        </p:nvSpPr>
        <p:spPr bwMode="auto">
          <a:xfrm>
            <a:off x="3949700" y="3235325"/>
            <a:ext cx="333375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600"/>
              <a:t>0.25</a:t>
            </a:r>
          </a:p>
        </p:txBody>
      </p:sp>
      <p:sp>
        <p:nvSpPr>
          <p:cNvPr id="16408" name="Text Box 28"/>
          <p:cNvSpPr txBox="1">
            <a:spLocks noChangeArrowheads="1"/>
          </p:cNvSpPr>
          <p:nvPr/>
        </p:nvSpPr>
        <p:spPr bwMode="auto">
          <a:xfrm>
            <a:off x="3948113" y="2997200"/>
            <a:ext cx="333375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600"/>
              <a:t>0.50</a:t>
            </a:r>
          </a:p>
        </p:txBody>
      </p:sp>
      <p:sp>
        <p:nvSpPr>
          <p:cNvPr id="16409" name="Text Box 29"/>
          <p:cNvSpPr txBox="1">
            <a:spLocks noChangeArrowheads="1"/>
          </p:cNvSpPr>
          <p:nvPr/>
        </p:nvSpPr>
        <p:spPr bwMode="auto">
          <a:xfrm>
            <a:off x="3948113" y="2759075"/>
            <a:ext cx="333375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600"/>
              <a:t>0.75</a:t>
            </a:r>
          </a:p>
        </p:txBody>
      </p:sp>
      <p:sp>
        <p:nvSpPr>
          <p:cNvPr id="16410" name="Text Box 30"/>
          <p:cNvSpPr txBox="1">
            <a:spLocks noChangeArrowheads="1"/>
          </p:cNvSpPr>
          <p:nvPr/>
        </p:nvSpPr>
        <p:spPr bwMode="auto">
          <a:xfrm>
            <a:off x="3944938" y="2514600"/>
            <a:ext cx="333375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600"/>
              <a:t>1.00</a:t>
            </a:r>
          </a:p>
        </p:txBody>
      </p:sp>
      <p:sp>
        <p:nvSpPr>
          <p:cNvPr id="16411" name="Text Box 31"/>
          <p:cNvSpPr txBox="1">
            <a:spLocks noChangeArrowheads="1"/>
          </p:cNvSpPr>
          <p:nvPr/>
        </p:nvSpPr>
        <p:spPr bwMode="auto">
          <a:xfrm>
            <a:off x="3935413" y="2279650"/>
            <a:ext cx="333375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600"/>
              <a:t>1.25</a:t>
            </a:r>
          </a:p>
        </p:txBody>
      </p:sp>
      <p:sp>
        <p:nvSpPr>
          <p:cNvPr id="16412" name="Text Box 32"/>
          <p:cNvSpPr txBox="1">
            <a:spLocks noChangeArrowheads="1"/>
          </p:cNvSpPr>
          <p:nvPr/>
        </p:nvSpPr>
        <p:spPr bwMode="auto">
          <a:xfrm>
            <a:off x="3929063" y="2035175"/>
            <a:ext cx="333375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600"/>
              <a:t>1.50</a:t>
            </a:r>
          </a:p>
        </p:txBody>
      </p:sp>
      <p:sp>
        <p:nvSpPr>
          <p:cNvPr id="16413" name="Text Box 33"/>
          <p:cNvSpPr txBox="1">
            <a:spLocks noChangeArrowheads="1"/>
          </p:cNvSpPr>
          <p:nvPr/>
        </p:nvSpPr>
        <p:spPr bwMode="auto">
          <a:xfrm>
            <a:off x="3935413" y="1792288"/>
            <a:ext cx="333375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600"/>
              <a:t>1.75</a:t>
            </a:r>
          </a:p>
        </p:txBody>
      </p:sp>
      <p:sp>
        <p:nvSpPr>
          <p:cNvPr id="16414" name="Text Box 34"/>
          <p:cNvSpPr txBox="1">
            <a:spLocks noChangeArrowheads="1"/>
          </p:cNvSpPr>
          <p:nvPr/>
        </p:nvSpPr>
        <p:spPr bwMode="auto">
          <a:xfrm rot="5400000">
            <a:off x="4147344" y="2439194"/>
            <a:ext cx="446088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100"/>
              <a:t>I (A)</a:t>
            </a:r>
          </a:p>
        </p:txBody>
      </p:sp>
      <p:sp>
        <p:nvSpPr>
          <p:cNvPr id="16415" name="Text Box 35"/>
          <p:cNvSpPr txBox="1">
            <a:spLocks noChangeArrowheads="1"/>
          </p:cNvSpPr>
          <p:nvPr/>
        </p:nvSpPr>
        <p:spPr bwMode="auto">
          <a:xfrm>
            <a:off x="3841750" y="1022350"/>
            <a:ext cx="16827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chemeClr val="tx2"/>
                </a:solidFill>
              </a:rPr>
              <a:t>FAT Dec 2013</a:t>
            </a:r>
          </a:p>
        </p:txBody>
      </p:sp>
      <p:sp>
        <p:nvSpPr>
          <p:cNvPr id="16416" name="Text Box 36"/>
          <p:cNvSpPr txBox="1">
            <a:spLocks noChangeArrowheads="1"/>
          </p:cNvSpPr>
          <p:nvPr/>
        </p:nvSpPr>
        <p:spPr bwMode="auto">
          <a:xfrm>
            <a:off x="1331913" y="1346200"/>
            <a:ext cx="684212" cy="284163"/>
          </a:xfrm>
          <a:prstGeom prst="rect">
            <a:avLst/>
          </a:prstGeom>
          <a:noFill/>
          <a:ln w="9525">
            <a:solidFill>
              <a:srgbClr val="979F07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/>
              <a:t>In UHV</a:t>
            </a:r>
          </a:p>
        </p:txBody>
      </p:sp>
      <p:sp>
        <p:nvSpPr>
          <p:cNvPr id="16417" name="Text Box 37"/>
          <p:cNvSpPr txBox="1">
            <a:spLocks noChangeArrowheads="1"/>
          </p:cNvSpPr>
          <p:nvPr/>
        </p:nvSpPr>
        <p:spPr bwMode="auto">
          <a:xfrm>
            <a:off x="533400" y="4144963"/>
            <a:ext cx="17970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chemeClr val="tx2"/>
                </a:solidFill>
              </a:rPr>
              <a:t>SAT April 2014</a:t>
            </a:r>
          </a:p>
        </p:txBody>
      </p:sp>
      <p:grpSp>
        <p:nvGrpSpPr>
          <p:cNvPr id="16418" name="Group 43"/>
          <p:cNvGrpSpPr>
            <a:grpSpLocks/>
          </p:cNvGrpSpPr>
          <p:nvPr/>
        </p:nvGrpSpPr>
        <p:grpSpPr bwMode="auto">
          <a:xfrm>
            <a:off x="365125" y="4833938"/>
            <a:ext cx="4249738" cy="823912"/>
            <a:chOff x="379" y="3024"/>
            <a:chExt cx="2677" cy="519"/>
          </a:xfrm>
        </p:grpSpPr>
        <p:sp>
          <p:nvSpPr>
            <p:cNvPr id="16422" name="Text Box 38"/>
            <p:cNvSpPr txBox="1">
              <a:spLocks noChangeArrowheads="1"/>
            </p:cNvSpPr>
            <p:nvPr/>
          </p:nvSpPr>
          <p:spPr bwMode="auto">
            <a:xfrm>
              <a:off x="379" y="3024"/>
              <a:ext cx="2425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Lowest T in UHV: -22.3 </a:t>
              </a:r>
              <a:r>
                <a:rPr lang="en-US" baseline="30000"/>
                <a:t>o</a:t>
              </a:r>
              <a:r>
                <a:rPr lang="en-US"/>
                <a:t>C in 10 min</a:t>
              </a:r>
            </a:p>
          </p:txBody>
        </p:sp>
        <p:sp>
          <p:nvSpPr>
            <p:cNvPr id="16423" name="Text Box 39"/>
            <p:cNvSpPr txBox="1">
              <a:spLocks noChangeArrowheads="1"/>
            </p:cNvSpPr>
            <p:nvPr/>
          </p:nvSpPr>
          <p:spPr bwMode="auto">
            <a:xfrm>
              <a:off x="379" y="3312"/>
              <a:ext cx="2677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Lowest T at P=1 mbar : -13 </a:t>
              </a:r>
              <a:r>
                <a:rPr lang="en-US" baseline="30000"/>
                <a:t>o</a:t>
              </a:r>
              <a:r>
                <a:rPr lang="en-US"/>
                <a:t>C in 10 min</a:t>
              </a:r>
            </a:p>
          </p:txBody>
        </p:sp>
      </p:grpSp>
      <p:pic>
        <p:nvPicPr>
          <p:cNvPr id="16419" name="Picture 4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48250" y="3970338"/>
            <a:ext cx="3505200" cy="219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49" name="Picture 4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95863" y="3962400"/>
            <a:ext cx="3581400" cy="223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421" name="Rectangle 42"/>
          <p:cNvSpPr>
            <a:spLocks noChangeArrowheads="1"/>
          </p:cNvSpPr>
          <p:nvPr/>
        </p:nvSpPr>
        <p:spPr bwMode="auto">
          <a:xfrm>
            <a:off x="304800" y="4724400"/>
            <a:ext cx="4343400" cy="1066800"/>
          </a:xfrm>
          <a:prstGeom prst="rect">
            <a:avLst/>
          </a:prstGeom>
          <a:noFill/>
          <a:ln w="222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" name="Slide Number Placeholder 5"/>
          <p:cNvSpPr txBox="1">
            <a:spLocks/>
          </p:cNvSpPr>
          <p:nvPr/>
        </p:nvSpPr>
        <p:spPr>
          <a:xfrm>
            <a:off x="8305800" y="462954"/>
            <a:ext cx="609600" cy="307777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Clr>
                <a:srgbClr val="959F38"/>
              </a:buClr>
              <a:buFontTx/>
              <a:buNone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959F38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rgbClr val="0099FF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93CF724-F9E0-44B8-95BD-D38D8B22F53D}" type="slidenum">
              <a:rPr lang="en-US" smtClean="0">
                <a:solidFill>
                  <a:schemeClr val="bg1"/>
                </a:solidFill>
              </a:rPr>
              <a:pPr/>
              <a:t>20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1420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30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30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/>
          </p:cNvSpPr>
          <p:nvPr>
            <p:ph type="title"/>
          </p:nvPr>
        </p:nvSpPr>
        <p:spPr>
          <a:xfrm>
            <a:off x="1828800" y="304800"/>
            <a:ext cx="6553200" cy="625475"/>
          </a:xfrm>
        </p:spPr>
        <p:txBody>
          <a:bodyPr/>
          <a:lstStyle/>
          <a:p>
            <a:pPr algn="ctr" eaLnBrk="1" hangingPunct="1"/>
            <a:r>
              <a:rPr smtClean="0">
                <a:latin typeface="Arial" charset="0"/>
                <a:cs typeface="Arial" charset="0"/>
              </a:rPr>
              <a:t>Analyzer commissioning</a:t>
            </a:r>
          </a:p>
        </p:txBody>
      </p:sp>
      <p:sp>
        <p:nvSpPr>
          <p:cNvPr id="17410" name="Text Box 4"/>
          <p:cNvSpPr txBox="1">
            <a:spLocks noChangeArrowheads="1"/>
          </p:cNvSpPr>
          <p:nvPr/>
        </p:nvSpPr>
        <p:spPr bwMode="auto">
          <a:xfrm>
            <a:off x="231775" y="5762625"/>
            <a:ext cx="6213475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900" b="1">
                <a:solidFill>
                  <a:srgbClr val="5F0E0B"/>
                </a:solidFill>
              </a:rPr>
              <a:t>- NAPP Prelens very sensitive to low retarding ratios</a:t>
            </a:r>
          </a:p>
        </p:txBody>
      </p:sp>
      <p:sp>
        <p:nvSpPr>
          <p:cNvPr id="17411" name="Text Box 5"/>
          <p:cNvSpPr txBox="1">
            <a:spLocks noChangeArrowheads="1"/>
          </p:cNvSpPr>
          <p:nvPr/>
        </p:nvSpPr>
        <p:spPr bwMode="auto">
          <a:xfrm>
            <a:off x="304800" y="1219200"/>
            <a:ext cx="4940300" cy="66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Tx/>
              <a:buChar char="-"/>
            </a:pPr>
            <a:r>
              <a:rPr lang="en-US" sz="1900" b="1">
                <a:solidFill>
                  <a:srgbClr val="5F0E0B"/>
                </a:solidFill>
              </a:rPr>
              <a:t> Remarkable count rate increase:</a:t>
            </a:r>
          </a:p>
          <a:p>
            <a:r>
              <a:rPr lang="en-US" sz="1900" b="1">
                <a:solidFill>
                  <a:srgbClr val="5F0E0B"/>
                </a:solidFill>
              </a:rPr>
              <a:t> issue with slits solved/nozzle exchanged</a:t>
            </a:r>
          </a:p>
        </p:txBody>
      </p:sp>
      <p:pic>
        <p:nvPicPr>
          <p:cNvPr id="17412" name="Picture 9" descr="Graph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2120900"/>
            <a:ext cx="4572000" cy="314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4" name="Picture 6" descr="Graph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81600" y="1139825"/>
            <a:ext cx="3429000" cy="2332038"/>
          </a:xfrm>
          <a:prstGeom prst="rect">
            <a:avLst/>
          </a:prstGeom>
          <a:noFill/>
        </p:spPr>
      </p:pic>
      <p:pic>
        <p:nvPicPr>
          <p:cNvPr id="17417" name="Picture 9" descr="Graph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30800" y="3292475"/>
            <a:ext cx="3479800" cy="2355850"/>
          </a:xfrm>
          <a:prstGeom prst="rect">
            <a:avLst/>
          </a:prstGeom>
          <a:noFill/>
        </p:spPr>
      </p:pic>
      <p:sp>
        <p:nvSpPr>
          <p:cNvPr id="17419" name="AutoShape 11"/>
          <p:cNvSpPr>
            <a:spLocks noChangeArrowheads="1"/>
          </p:cNvSpPr>
          <p:nvPr/>
        </p:nvSpPr>
        <p:spPr bwMode="auto">
          <a:xfrm rot="5400000" flipH="1">
            <a:off x="6496050" y="5657850"/>
            <a:ext cx="342900" cy="381000"/>
          </a:xfrm>
          <a:custGeom>
            <a:avLst/>
            <a:gdLst>
              <a:gd name="G0" fmla="+- 15856 0 0"/>
              <a:gd name="G1" fmla="+- 3694 0 0"/>
              <a:gd name="G2" fmla="+- 12158 0 3694"/>
              <a:gd name="G3" fmla="+- G2 0 3694"/>
              <a:gd name="G4" fmla="*/ G3 32768 32059"/>
              <a:gd name="G5" fmla="*/ G4 1 2"/>
              <a:gd name="G6" fmla="+- 21600 0 15856"/>
              <a:gd name="G7" fmla="*/ G6 3694 6079"/>
              <a:gd name="G8" fmla="+- G7 15856 0"/>
              <a:gd name="T0" fmla="*/ 15856 w 21600"/>
              <a:gd name="T1" fmla="*/ 0 h 21600"/>
              <a:gd name="T2" fmla="*/ 15856 w 21600"/>
              <a:gd name="T3" fmla="*/ 12158 h 21600"/>
              <a:gd name="T4" fmla="*/ 2438 w 21600"/>
              <a:gd name="T5" fmla="*/ 21600 h 21600"/>
              <a:gd name="T6" fmla="*/ 21600 w 21600"/>
              <a:gd name="T7" fmla="*/ 6079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G1 h 21600"/>
              <a:gd name="T14" fmla="*/ G8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856" y="0"/>
                </a:lnTo>
                <a:lnTo>
                  <a:pt x="15856" y="3694"/>
                </a:lnTo>
                <a:lnTo>
                  <a:pt x="12427" y="3694"/>
                </a:lnTo>
                <a:cubicBezTo>
                  <a:pt x="5564" y="3694"/>
                  <a:pt x="0" y="7483"/>
                  <a:pt x="0" y="12158"/>
                </a:cubicBezTo>
                <a:lnTo>
                  <a:pt x="0" y="21600"/>
                </a:lnTo>
                <a:lnTo>
                  <a:pt x="4875" y="21600"/>
                </a:lnTo>
                <a:lnTo>
                  <a:pt x="4875" y="12158"/>
                </a:lnTo>
                <a:cubicBezTo>
                  <a:pt x="4875" y="10118"/>
                  <a:pt x="8256" y="8464"/>
                  <a:pt x="12427" y="8464"/>
                </a:cubicBezTo>
                <a:lnTo>
                  <a:pt x="15856" y="8464"/>
                </a:lnTo>
                <a:lnTo>
                  <a:pt x="15856" y="12158"/>
                </a:lnTo>
                <a:close/>
              </a:path>
            </a:pathLst>
          </a:custGeom>
          <a:solidFill>
            <a:srgbClr val="979F07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Slide Number Placeholder 5"/>
          <p:cNvSpPr txBox="1">
            <a:spLocks/>
          </p:cNvSpPr>
          <p:nvPr/>
        </p:nvSpPr>
        <p:spPr>
          <a:xfrm>
            <a:off x="8305800" y="462954"/>
            <a:ext cx="609600" cy="307777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Clr>
                <a:srgbClr val="959F38"/>
              </a:buClr>
              <a:buFontTx/>
              <a:buNone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959F38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rgbClr val="0099FF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93CF724-F9E0-44B8-95BD-D38D8B22F53D}" type="slidenum">
              <a:rPr lang="en-US" smtClean="0">
                <a:solidFill>
                  <a:schemeClr val="bg1"/>
                </a:solidFill>
              </a:rPr>
              <a:pPr/>
              <a:t>21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0253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/>
          <p:cNvSpPr>
            <a:spLocks noGrp="1"/>
          </p:cNvSpPr>
          <p:nvPr>
            <p:ph type="title"/>
          </p:nvPr>
        </p:nvSpPr>
        <p:spPr>
          <a:xfrm>
            <a:off x="1371600" y="304800"/>
            <a:ext cx="7010400" cy="519113"/>
          </a:xfrm>
        </p:spPr>
        <p:txBody>
          <a:bodyPr/>
          <a:lstStyle/>
          <a:p>
            <a:pPr algn="ctr" eaLnBrk="1" hangingPunct="1"/>
            <a:r>
              <a:rPr sz="2800" smtClean="0">
                <a:latin typeface="Arial" charset="0"/>
                <a:cs typeface="Arial" charset="0"/>
              </a:rPr>
              <a:t>C&amp;C and Electronics Highlights</a:t>
            </a:r>
          </a:p>
        </p:txBody>
      </p:sp>
      <p:sp>
        <p:nvSpPr>
          <p:cNvPr id="18434" name="Text Box 4"/>
          <p:cNvSpPr txBox="1">
            <a:spLocks noChangeArrowheads="1"/>
          </p:cNvSpPr>
          <p:nvPr/>
        </p:nvSpPr>
        <p:spPr bwMode="auto">
          <a:xfrm>
            <a:off x="417513" y="1447800"/>
            <a:ext cx="8574087" cy="329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Tx/>
              <a:buChar char="-"/>
            </a:pPr>
            <a:r>
              <a:rPr lang="en-US" sz="2100" b="1" dirty="0">
                <a:solidFill>
                  <a:srgbClr val="5F0E0B"/>
                </a:solidFill>
              </a:rPr>
              <a:t> Heating remote control with button heater. With laser heater, in </a:t>
            </a:r>
          </a:p>
          <a:p>
            <a:r>
              <a:rPr lang="en-US" sz="2100" b="1" dirty="0">
                <a:solidFill>
                  <a:srgbClr val="5F0E0B"/>
                </a:solidFill>
              </a:rPr>
              <a:t>progress (A. </a:t>
            </a:r>
            <a:r>
              <a:rPr lang="en-US" sz="2100" b="1" dirty="0" err="1">
                <a:solidFill>
                  <a:srgbClr val="5F0E0B"/>
                </a:solidFill>
              </a:rPr>
              <a:t>Fontsere</a:t>
            </a:r>
            <a:r>
              <a:rPr lang="en-US" sz="2100" b="1" dirty="0">
                <a:solidFill>
                  <a:srgbClr val="5F0E0B"/>
                </a:solidFill>
              </a:rPr>
              <a:t>)</a:t>
            </a:r>
          </a:p>
          <a:p>
            <a:endParaRPr lang="en-US" sz="2100" b="1" dirty="0">
              <a:solidFill>
                <a:srgbClr val="5F0E0B"/>
              </a:solidFill>
            </a:endParaRPr>
          </a:p>
          <a:p>
            <a:endParaRPr lang="en-US" sz="2100" b="1" dirty="0">
              <a:solidFill>
                <a:srgbClr val="5F0E0B"/>
              </a:solidFill>
            </a:endParaRPr>
          </a:p>
          <a:p>
            <a:pPr>
              <a:buFontTx/>
              <a:buChar char="-"/>
            </a:pPr>
            <a:r>
              <a:rPr lang="en-US" sz="2100" b="1" dirty="0">
                <a:solidFill>
                  <a:srgbClr val="5F0E0B"/>
                </a:solidFill>
              </a:rPr>
              <a:t> Implementing NEXAFS scans with NAPP analyzer in Auger mode</a:t>
            </a:r>
          </a:p>
          <a:p>
            <a:r>
              <a:rPr lang="en-US" sz="2100" b="1" dirty="0">
                <a:solidFill>
                  <a:srgbClr val="5F0E0B"/>
                </a:solidFill>
              </a:rPr>
              <a:t>(F. </a:t>
            </a:r>
            <a:r>
              <a:rPr lang="en-US" sz="2100" b="1" dirty="0" err="1">
                <a:solidFill>
                  <a:srgbClr val="5F0E0B"/>
                </a:solidFill>
              </a:rPr>
              <a:t>Becheri</a:t>
            </a:r>
            <a:r>
              <a:rPr lang="en-US" sz="2100" b="1" dirty="0">
                <a:solidFill>
                  <a:srgbClr val="5F0E0B"/>
                </a:solidFill>
              </a:rPr>
              <a:t> and R. Homs)</a:t>
            </a:r>
          </a:p>
          <a:p>
            <a:endParaRPr lang="en-US" sz="2100" b="1" dirty="0">
              <a:solidFill>
                <a:srgbClr val="5F0E0B"/>
              </a:solidFill>
            </a:endParaRPr>
          </a:p>
          <a:p>
            <a:endParaRPr lang="en-US" sz="2100" b="1" dirty="0">
              <a:solidFill>
                <a:srgbClr val="5F0E0B"/>
              </a:solidFill>
            </a:endParaRPr>
          </a:p>
          <a:p>
            <a:pPr>
              <a:buFontTx/>
              <a:buChar char="-"/>
            </a:pPr>
            <a:r>
              <a:rPr lang="en-US" sz="2100" b="1" dirty="0">
                <a:solidFill>
                  <a:srgbClr val="5F0E0B"/>
                </a:solidFill>
              </a:rPr>
              <a:t> Safety vacuum interlock system and vacuum tank system</a:t>
            </a:r>
          </a:p>
          <a:p>
            <a:r>
              <a:rPr lang="en-US" sz="2100" b="1" dirty="0">
                <a:solidFill>
                  <a:srgbClr val="5F0E0B"/>
                </a:solidFill>
              </a:rPr>
              <a:t>(Electronics, Engineering)</a:t>
            </a:r>
            <a:endParaRPr lang="en-US" sz="2100" b="1" dirty="0"/>
          </a:p>
        </p:txBody>
      </p:sp>
      <p:pic>
        <p:nvPicPr>
          <p:cNvPr id="4" name="Picture 9" descr="C:\Users\Carlos\Desktop\POSTDOC ALBA\FOTOS &amp; IMAGENES\FOTOS NAPP\120514-18 FAT TEST - SPECS, BERLIN - Mias\20120515_12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29200" y="4759325"/>
            <a:ext cx="2055813" cy="1419225"/>
          </a:xfrm>
          <a:prstGeom prst="rect">
            <a:avLst/>
          </a:prstGeom>
          <a:noFill/>
          <a:ln w="25400">
            <a:solidFill>
              <a:srgbClr val="002060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94849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 txBox="1">
            <a:spLocks/>
          </p:cNvSpPr>
          <p:nvPr/>
        </p:nvSpPr>
        <p:spPr>
          <a:xfrm>
            <a:off x="8305800" y="462954"/>
            <a:ext cx="609600" cy="307777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Clr>
                <a:srgbClr val="959F38"/>
              </a:buClr>
              <a:buFontTx/>
              <a:buNone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959F38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rgbClr val="0099FF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93CF724-F9E0-44B8-95BD-D38D8B22F53D}" type="slidenum">
              <a:rPr lang="en-US" smtClean="0">
                <a:solidFill>
                  <a:schemeClr val="bg1"/>
                </a:solidFill>
              </a:rPr>
              <a:pPr/>
              <a:t>23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5" name="Picture 3" descr="C:\Users\Carlos\Desktop\ALBA\PRESENTATIONS &amp; POSTERS &amp; TUTORIALS\SAC\140701-02 - SAC MEETING\20140618_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371600"/>
            <a:ext cx="3314700" cy="4419600"/>
          </a:xfrm>
          <a:prstGeom prst="rect">
            <a:avLst/>
          </a:prstGeom>
          <a:noFill/>
        </p:spPr>
      </p:pic>
      <p:sp>
        <p:nvSpPr>
          <p:cNvPr id="7" name="6 Rectángulo"/>
          <p:cNvSpPr/>
          <p:nvPr/>
        </p:nvSpPr>
        <p:spPr>
          <a:xfrm>
            <a:off x="3497355" y="152547"/>
            <a:ext cx="3130793" cy="646331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s-E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r>
              <a:rPr lang="en-US" sz="3600" b="1" dirty="0" err="1" smtClean="0">
                <a:solidFill>
                  <a:srgbClr val="002060"/>
                </a:solidFill>
                <a:latin typeface="+mj-lt"/>
              </a:rPr>
              <a:t>Puregas</a:t>
            </a:r>
            <a:r>
              <a:rPr lang="en-US" sz="3600" b="1" dirty="0" smtClean="0">
                <a:solidFill>
                  <a:srgbClr val="002060"/>
                </a:solidFill>
                <a:latin typeface="+mj-lt"/>
              </a:rPr>
              <a:t> system</a:t>
            </a:r>
            <a:endParaRPr lang="en-US" sz="3600" b="1" dirty="0">
              <a:latin typeface="+mj-lt"/>
            </a:endParaRPr>
          </a:p>
        </p:txBody>
      </p:sp>
      <p:pic>
        <p:nvPicPr>
          <p:cNvPr id="8" name="Picture 3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6136" y="976068"/>
            <a:ext cx="1728192" cy="435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Content Placeholder 2"/>
          <p:cNvSpPr>
            <a:spLocks noGrp="1"/>
          </p:cNvSpPr>
          <p:nvPr>
            <p:ph sz="half" idx="1"/>
          </p:nvPr>
        </p:nvSpPr>
        <p:spPr>
          <a:xfrm>
            <a:off x="3810000" y="1820661"/>
            <a:ext cx="5157537" cy="4580139"/>
          </a:xfrm>
          <a:noFill/>
        </p:spPr>
        <p:txBody>
          <a:bodyPr>
            <a:normAutofit/>
          </a:bodyPr>
          <a:lstStyle/>
          <a:p>
            <a:pPr marL="342900" lvl="1" indent="-342900">
              <a:lnSpc>
                <a:spcPct val="110000"/>
              </a:lnSpc>
              <a:buClr>
                <a:srgbClr val="959F38"/>
              </a:buClr>
              <a:buFont typeface="Arial" pitchFamily="34" charset="0"/>
              <a:buChar char="•"/>
            </a:pPr>
            <a:r>
              <a:rPr lang="en-US" sz="2000" dirty="0" smtClean="0">
                <a:solidFill>
                  <a:srgbClr val="5F0E0B"/>
                </a:solidFill>
              </a:rPr>
              <a:t>Work </a:t>
            </a:r>
            <a:r>
              <a:rPr lang="en-US" sz="2000" dirty="0">
                <a:solidFill>
                  <a:srgbClr val="5F0E0B"/>
                </a:solidFill>
              </a:rPr>
              <a:t>under dynamic conditions with up to three different gases simultaneously (flow control from 0 to 30 mL/min for each gas</a:t>
            </a:r>
            <a:r>
              <a:rPr lang="en-US" sz="2000" dirty="0" smtClean="0">
                <a:solidFill>
                  <a:srgbClr val="5F0E0B"/>
                </a:solidFill>
              </a:rPr>
              <a:t>)</a:t>
            </a:r>
          </a:p>
          <a:p>
            <a:pPr marL="342900" lvl="1" indent="-342900">
              <a:lnSpc>
                <a:spcPct val="110000"/>
              </a:lnSpc>
              <a:buClr>
                <a:srgbClr val="959F38"/>
              </a:buClr>
              <a:buFont typeface="Arial" pitchFamily="34" charset="0"/>
              <a:buChar char="•"/>
            </a:pPr>
            <a:r>
              <a:rPr lang="en-US" sz="2000" dirty="0" smtClean="0">
                <a:solidFill>
                  <a:srgbClr val="5F0E0B"/>
                </a:solidFill>
              </a:rPr>
              <a:t>Gas </a:t>
            </a:r>
            <a:r>
              <a:rPr lang="en-US" sz="2000" dirty="0">
                <a:solidFill>
                  <a:srgbClr val="5F0E0B"/>
                </a:solidFill>
              </a:rPr>
              <a:t>lines for specific gases:</a:t>
            </a:r>
          </a:p>
          <a:p>
            <a:pPr algn="just"/>
            <a:r>
              <a:rPr lang="en-US" sz="2000" dirty="0">
                <a:solidFill>
                  <a:srgbClr val="5F0E0B"/>
                </a:solidFill>
              </a:rPr>
              <a:t>        1) H</a:t>
            </a:r>
            <a:r>
              <a:rPr lang="en-US" sz="2000" baseline="-25000" dirty="0">
                <a:solidFill>
                  <a:srgbClr val="5F0E0B"/>
                </a:solidFill>
              </a:rPr>
              <a:t>2</a:t>
            </a:r>
            <a:r>
              <a:rPr lang="en-US" sz="2000" dirty="0">
                <a:solidFill>
                  <a:srgbClr val="5F0E0B"/>
                </a:solidFill>
              </a:rPr>
              <a:t> and hydrocarbons</a:t>
            </a:r>
          </a:p>
          <a:p>
            <a:pPr algn="just"/>
            <a:r>
              <a:rPr lang="en-US" sz="2000" dirty="0">
                <a:solidFill>
                  <a:srgbClr val="5F0E0B"/>
                </a:solidFill>
              </a:rPr>
              <a:t>        2) inert gases</a:t>
            </a:r>
          </a:p>
          <a:p>
            <a:pPr algn="just">
              <a:spcAft>
                <a:spcPts val="1200"/>
              </a:spcAft>
            </a:pPr>
            <a:r>
              <a:rPr lang="en-US" sz="2000" dirty="0">
                <a:solidFill>
                  <a:srgbClr val="5F0E0B"/>
                </a:solidFill>
              </a:rPr>
              <a:t>        3) </a:t>
            </a:r>
            <a:r>
              <a:rPr lang="en-US" sz="2000" dirty="0" smtClean="0">
                <a:solidFill>
                  <a:srgbClr val="5F0E0B"/>
                </a:solidFill>
              </a:rPr>
              <a:t>O</a:t>
            </a:r>
            <a:r>
              <a:rPr lang="en-US" sz="2000" baseline="-25000" dirty="0" smtClean="0">
                <a:solidFill>
                  <a:srgbClr val="5F0E0B"/>
                </a:solidFill>
              </a:rPr>
              <a:t>2</a:t>
            </a:r>
            <a:r>
              <a:rPr lang="en-US" sz="2000" dirty="0" smtClean="0">
                <a:solidFill>
                  <a:srgbClr val="5F0E0B"/>
                </a:solidFill>
              </a:rPr>
              <a:t>/CO</a:t>
            </a:r>
            <a:r>
              <a:rPr lang="en-US" sz="2000" baseline="-25000" dirty="0" smtClean="0">
                <a:solidFill>
                  <a:srgbClr val="5F0E0B"/>
                </a:solidFill>
              </a:rPr>
              <a:t>2</a:t>
            </a:r>
            <a:endParaRPr lang="en-US" sz="2000" dirty="0">
              <a:solidFill>
                <a:srgbClr val="5F0E0B"/>
              </a:solidFill>
            </a:endParaRPr>
          </a:p>
          <a:p>
            <a:pPr marL="342900" indent="-3429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5F0E0B"/>
                </a:solidFill>
              </a:rPr>
              <a:t>Electro-polished </a:t>
            </a:r>
            <a:r>
              <a:rPr lang="en-US" sz="2000" dirty="0">
                <a:solidFill>
                  <a:srgbClr val="5F0E0B"/>
                </a:solidFill>
              </a:rPr>
              <a:t>pipe with the possibility to insert additional purifiers: low contamination level, down to </a:t>
            </a:r>
            <a:r>
              <a:rPr lang="en-US" sz="2000" dirty="0" smtClean="0">
                <a:solidFill>
                  <a:srgbClr val="5F0E0B"/>
                </a:solidFill>
              </a:rPr>
              <a:t>ppb’s</a:t>
            </a:r>
            <a:endParaRPr lang="en-US" sz="2000" dirty="0">
              <a:solidFill>
                <a:srgbClr val="5F0E0B"/>
              </a:solidFill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831494" y="5862935"/>
            <a:ext cx="2108911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2060"/>
                </a:solidFill>
              </a:rPr>
              <a:t>In </a:t>
            </a:r>
            <a:r>
              <a:rPr lang="en-US" sz="2400" dirty="0" err="1" smtClean="0">
                <a:solidFill>
                  <a:srgbClr val="002060"/>
                </a:solidFill>
              </a:rPr>
              <a:t>comissioning</a:t>
            </a:r>
            <a:endParaRPr lang="en-US" sz="24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8493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 txBox="1">
            <a:spLocks/>
          </p:cNvSpPr>
          <p:nvPr/>
        </p:nvSpPr>
        <p:spPr>
          <a:xfrm>
            <a:off x="8305800" y="462954"/>
            <a:ext cx="609600" cy="307777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Clr>
                <a:srgbClr val="959F38"/>
              </a:buClr>
              <a:buFontTx/>
              <a:buNone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959F38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rgbClr val="0099FF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93CF724-F9E0-44B8-95BD-D38D8B22F53D}" type="slidenum">
              <a:rPr lang="en-US" smtClean="0">
                <a:solidFill>
                  <a:schemeClr val="bg1"/>
                </a:solidFill>
              </a:rPr>
              <a:pPr/>
              <a:t>24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153218"/>
            <a:ext cx="8302170" cy="1200329"/>
          </a:xfrm>
        </p:spPr>
        <p:txBody>
          <a:bodyPr/>
          <a:lstStyle/>
          <a:p>
            <a:pPr algn="ctr"/>
            <a:r>
              <a:rPr lang="en-US" sz="3600" dirty="0" smtClean="0">
                <a:solidFill>
                  <a:srgbClr val="002060"/>
                </a:solidFill>
              </a:rPr>
              <a:t>CEM system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> </a:t>
            </a:r>
            <a:r>
              <a:rPr lang="en-US" sz="2400" dirty="0" smtClean="0">
                <a:solidFill>
                  <a:schemeClr val="bg1">
                    <a:lumMod val="65000"/>
                  </a:schemeClr>
                </a:solidFill>
              </a:rPr>
              <a:t>(</a:t>
            </a:r>
            <a:r>
              <a:rPr lang="en-US" sz="2400" dirty="0" smtClean="0">
                <a:solidFill>
                  <a:srgbClr val="002060"/>
                </a:solidFill>
              </a:rPr>
              <a:t>C</a:t>
            </a:r>
            <a:r>
              <a:rPr lang="en-US" sz="2400" dirty="0" smtClean="0">
                <a:solidFill>
                  <a:schemeClr val="bg1">
                    <a:lumMod val="65000"/>
                  </a:schemeClr>
                </a:solidFill>
              </a:rPr>
              <a:t>ontrolled </a:t>
            </a:r>
            <a:r>
              <a:rPr lang="en-US" sz="2400" dirty="0" smtClean="0">
                <a:solidFill>
                  <a:srgbClr val="002060"/>
                </a:solidFill>
              </a:rPr>
              <a:t>E</a:t>
            </a:r>
            <a:r>
              <a:rPr lang="en-US" sz="2400" dirty="0" smtClean="0">
                <a:solidFill>
                  <a:schemeClr val="bg1">
                    <a:lumMod val="65000"/>
                  </a:schemeClr>
                </a:solidFill>
              </a:rPr>
              <a:t>vaporator and </a:t>
            </a:r>
            <a:r>
              <a:rPr lang="en-US" sz="2400" dirty="0" smtClean="0">
                <a:solidFill>
                  <a:srgbClr val="002060"/>
                </a:solidFill>
              </a:rPr>
              <a:t>M</a:t>
            </a:r>
            <a:r>
              <a:rPr lang="en-US" sz="2400" dirty="0" smtClean="0">
                <a:solidFill>
                  <a:schemeClr val="bg1">
                    <a:lumMod val="65000"/>
                  </a:schemeClr>
                </a:solidFill>
              </a:rPr>
              <a:t>ixer)</a:t>
            </a:r>
            <a:endParaRPr lang="en-US" sz="24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503530"/>
            <a:ext cx="2162842" cy="3297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0" y="1524000"/>
            <a:ext cx="1426634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5" descr="C:\Users\Carlos\Pictures\Fotos nuevas para colocar\20140618_0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71799" y="1503530"/>
            <a:ext cx="4547937" cy="3410954"/>
          </a:xfrm>
          <a:prstGeom prst="rect">
            <a:avLst/>
          </a:prstGeom>
          <a:noFill/>
        </p:spPr>
      </p:pic>
      <p:sp>
        <p:nvSpPr>
          <p:cNvPr id="2" name="Textfeld 1"/>
          <p:cNvSpPr txBox="1"/>
          <p:nvPr/>
        </p:nvSpPr>
        <p:spPr>
          <a:xfrm>
            <a:off x="152400" y="5109978"/>
            <a:ext cx="2992999" cy="83099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2060"/>
                </a:solidFill>
              </a:rPr>
              <a:t>In </a:t>
            </a:r>
            <a:r>
              <a:rPr lang="en-US" sz="2400" dirty="0" err="1" smtClean="0">
                <a:solidFill>
                  <a:srgbClr val="002060"/>
                </a:solidFill>
              </a:rPr>
              <a:t>comissioning</a:t>
            </a:r>
            <a:endParaRPr lang="en-US" sz="2400" dirty="0" smtClean="0">
              <a:solidFill>
                <a:srgbClr val="002060"/>
              </a:solidFill>
            </a:endParaRPr>
          </a:p>
          <a:p>
            <a:r>
              <a:rPr lang="de-DE" sz="1600" dirty="0" smtClean="0">
                <a:solidFill>
                  <a:srgbClr val="112E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(Support </a:t>
            </a:r>
            <a:r>
              <a:rPr lang="de-DE" sz="1600" dirty="0" err="1" smtClean="0">
                <a:solidFill>
                  <a:srgbClr val="112E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</a:t>
            </a:r>
            <a:r>
              <a:rPr lang="de-DE" sz="1600" dirty="0" smtClean="0">
                <a:solidFill>
                  <a:srgbClr val="112E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>
                <a:solidFill>
                  <a:srgbClr val="112E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Francisco </a:t>
            </a:r>
            <a:r>
              <a:rPr lang="en-US" sz="1600" dirty="0" smtClean="0">
                <a:solidFill>
                  <a:srgbClr val="112E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Trujillo)</a:t>
            </a:r>
            <a:r>
              <a:rPr lang="en-US" sz="2400" dirty="0" smtClean="0">
                <a:solidFill>
                  <a:srgbClr val="112E50"/>
                </a:solidFill>
                <a:latin typeface="Arial" charset="0"/>
                <a:cs typeface="Arial" charset="0"/>
              </a:rPr>
              <a:t> </a:t>
            </a:r>
            <a:endParaRPr lang="en-US" sz="2400" dirty="0" smtClean="0">
              <a:solidFill>
                <a:srgbClr val="112E50"/>
              </a:solidFill>
            </a:endParaRPr>
          </a:p>
        </p:txBody>
      </p:sp>
      <p:sp>
        <p:nvSpPr>
          <p:cNvPr id="11" name="Content Placeholder 2"/>
          <p:cNvSpPr>
            <a:spLocks noGrp="1"/>
          </p:cNvSpPr>
          <p:nvPr>
            <p:ph sz="half" idx="1"/>
          </p:nvPr>
        </p:nvSpPr>
        <p:spPr>
          <a:xfrm>
            <a:off x="2971799" y="5106680"/>
            <a:ext cx="5943601" cy="1294120"/>
          </a:xfrm>
          <a:noFill/>
        </p:spPr>
        <p:txBody>
          <a:bodyPr>
            <a:normAutofit fontScale="85000" lnSpcReduction="10000"/>
          </a:bodyPr>
          <a:lstStyle/>
          <a:p>
            <a:pPr marL="342900" lvl="1" indent="-342900">
              <a:lnSpc>
                <a:spcPct val="110000"/>
              </a:lnSpc>
              <a:buClr>
                <a:srgbClr val="959F38"/>
              </a:buClr>
              <a:buFont typeface="Arial" pitchFamily="34" charset="0"/>
              <a:buChar char="•"/>
            </a:pPr>
            <a:r>
              <a:rPr lang="en-US" sz="2000" dirty="0" smtClean="0">
                <a:solidFill>
                  <a:srgbClr val="5F0E0B"/>
                </a:solidFill>
              </a:rPr>
              <a:t>It </a:t>
            </a:r>
            <a:r>
              <a:rPr lang="en-US" sz="2000" dirty="0">
                <a:solidFill>
                  <a:srgbClr val="5F0E0B"/>
                </a:solidFill>
              </a:rPr>
              <a:t>enables to mix liquid flows of 0,25-5 g/h resulting in saturated </a:t>
            </a:r>
            <a:r>
              <a:rPr lang="en-US" sz="2000" dirty="0" err="1">
                <a:solidFill>
                  <a:srgbClr val="5F0E0B"/>
                </a:solidFill>
              </a:rPr>
              <a:t>vapour</a:t>
            </a:r>
            <a:r>
              <a:rPr lang="en-US" sz="2000" dirty="0">
                <a:solidFill>
                  <a:srgbClr val="5F0E0B"/>
                </a:solidFill>
              </a:rPr>
              <a:t> flows of up to 60 ml/min</a:t>
            </a:r>
            <a:r>
              <a:rPr lang="en-US" sz="2000" dirty="0" smtClean="0">
                <a:solidFill>
                  <a:srgbClr val="5F0E0B"/>
                </a:solidFill>
              </a:rPr>
              <a:t>.</a:t>
            </a:r>
            <a:br>
              <a:rPr lang="en-US" sz="2000" dirty="0" smtClean="0">
                <a:solidFill>
                  <a:srgbClr val="5F0E0B"/>
                </a:solidFill>
              </a:rPr>
            </a:br>
            <a:endParaRPr lang="en-US" sz="1400" dirty="0">
              <a:solidFill>
                <a:srgbClr val="5F0E0B"/>
              </a:solidFill>
            </a:endParaRPr>
          </a:p>
          <a:p>
            <a:pPr marL="342900" indent="-3429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5F0E0B"/>
                </a:solidFill>
              </a:rPr>
              <a:t> This system replace bubblers allowing more </a:t>
            </a:r>
            <a:r>
              <a:rPr lang="en-US" sz="2000" dirty="0" smtClean="0">
                <a:solidFill>
                  <a:srgbClr val="5F0E0B"/>
                </a:solidFill>
              </a:rPr>
              <a:t>control</a:t>
            </a:r>
            <a:endParaRPr lang="en-US" sz="2000" dirty="0">
              <a:solidFill>
                <a:srgbClr val="5F0E0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6253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 txBox="1">
            <a:spLocks/>
          </p:cNvSpPr>
          <p:nvPr/>
        </p:nvSpPr>
        <p:spPr>
          <a:xfrm>
            <a:off x="8305800" y="462954"/>
            <a:ext cx="609600" cy="307777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Clr>
                <a:srgbClr val="959F38"/>
              </a:buClr>
              <a:buFontTx/>
              <a:buNone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959F38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rgbClr val="0099FF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93CF724-F9E0-44B8-95BD-D38D8B22F53D}" type="slidenum">
              <a:rPr lang="en-US" smtClean="0">
                <a:solidFill>
                  <a:schemeClr val="bg1"/>
                </a:solidFill>
              </a:rPr>
              <a:pPr/>
              <a:t>25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7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295400"/>
            <a:ext cx="5251228" cy="27340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2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295400"/>
            <a:ext cx="2808312" cy="259228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7 Elipse"/>
          <p:cNvSpPr/>
          <p:nvPr/>
        </p:nvSpPr>
        <p:spPr>
          <a:xfrm>
            <a:off x="5076056" y="3140968"/>
            <a:ext cx="360040" cy="360040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9 Conector recto de flecha"/>
          <p:cNvCxnSpPr>
            <a:stCxn id="9" idx="7"/>
          </p:cNvCxnSpPr>
          <p:nvPr/>
        </p:nvCxnSpPr>
        <p:spPr>
          <a:xfrm flipV="1">
            <a:off x="5383369" y="3068960"/>
            <a:ext cx="412767" cy="124735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152400"/>
            <a:ext cx="8342312" cy="646331"/>
          </a:xfrm>
        </p:spPr>
        <p:txBody>
          <a:bodyPr/>
          <a:lstStyle/>
          <a:p>
            <a:pPr algn="ctr"/>
            <a:r>
              <a:rPr lang="en-US" sz="3600" dirty="0" smtClean="0">
                <a:solidFill>
                  <a:srgbClr val="002060"/>
                </a:solidFill>
              </a:rPr>
              <a:t>Liquid </a:t>
            </a:r>
            <a:r>
              <a:rPr lang="en-US" sz="3600" dirty="0" err="1" smtClean="0">
                <a:solidFill>
                  <a:srgbClr val="002060"/>
                </a:solidFill>
              </a:rPr>
              <a:t>microjet</a:t>
            </a:r>
            <a:r>
              <a:rPr lang="en-US" sz="3600" dirty="0" smtClean="0">
                <a:solidFill>
                  <a:srgbClr val="002060"/>
                </a:solidFill>
              </a:rPr>
              <a:t> system</a:t>
            </a:r>
            <a:endParaRPr lang="en-US" sz="3600" dirty="0">
              <a:solidFill>
                <a:srgbClr val="002060"/>
              </a:solidFill>
            </a:endParaRPr>
          </a:p>
        </p:txBody>
      </p:sp>
      <p:pic>
        <p:nvPicPr>
          <p:cNvPr id="12" name="Picture 2" descr="http://www.photonicnet.de/partner/profile/microliquids/resolveUid/3954b55045827d8eaab1a42274ecb4fc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20272" y="3959696"/>
            <a:ext cx="1428750" cy="457200"/>
          </a:xfrm>
          <a:prstGeom prst="rect">
            <a:avLst/>
          </a:prstGeom>
          <a:noFill/>
        </p:spPr>
      </p:pic>
      <p:sp>
        <p:nvSpPr>
          <p:cNvPr id="13" name="Content Placeholder 2"/>
          <p:cNvSpPr>
            <a:spLocks noGrp="1"/>
          </p:cNvSpPr>
          <p:nvPr>
            <p:ph sz="half" idx="1"/>
          </p:nvPr>
        </p:nvSpPr>
        <p:spPr>
          <a:xfrm>
            <a:off x="102085" y="4259061"/>
            <a:ext cx="8574371" cy="2217939"/>
          </a:xfrm>
          <a:noFill/>
        </p:spPr>
        <p:txBody>
          <a:bodyPr>
            <a:normAutofit/>
          </a:bodyPr>
          <a:lstStyle/>
          <a:p>
            <a:pPr marL="342900" lvl="1" indent="-342900">
              <a:lnSpc>
                <a:spcPct val="110000"/>
              </a:lnSpc>
              <a:buClr>
                <a:srgbClr val="959F38"/>
              </a:buClr>
              <a:buFont typeface="Arial" pitchFamily="34" charset="0"/>
              <a:buChar char="•"/>
            </a:pPr>
            <a:r>
              <a:rPr lang="en-US" sz="2000" dirty="0" smtClean="0">
                <a:solidFill>
                  <a:srgbClr val="5F0E0B"/>
                </a:solidFill>
              </a:rPr>
              <a:t>Segregation </a:t>
            </a:r>
            <a:r>
              <a:rPr lang="en-US" sz="2000" dirty="0">
                <a:solidFill>
                  <a:srgbClr val="5F0E0B"/>
                </a:solidFill>
              </a:rPr>
              <a:t>phenomena of ions in </a:t>
            </a:r>
            <a:r>
              <a:rPr lang="en-US" sz="2000" dirty="0" smtClean="0">
                <a:solidFill>
                  <a:srgbClr val="5F0E0B"/>
                </a:solidFill>
              </a:rPr>
              <a:t>solutions</a:t>
            </a:r>
          </a:p>
          <a:p>
            <a:pPr marL="342900" lvl="1" indent="-342900">
              <a:lnSpc>
                <a:spcPct val="110000"/>
              </a:lnSpc>
              <a:buClr>
                <a:srgbClr val="959F38"/>
              </a:buClr>
              <a:buFont typeface="Arial" pitchFamily="34" charset="0"/>
              <a:buChar char="•"/>
            </a:pPr>
            <a:r>
              <a:rPr lang="en-US" sz="2000" dirty="0" smtClean="0">
                <a:solidFill>
                  <a:srgbClr val="5F0E0B"/>
                </a:solidFill>
              </a:rPr>
              <a:t>Adsorption </a:t>
            </a:r>
            <a:r>
              <a:rPr lang="en-US" sz="2000" dirty="0">
                <a:solidFill>
                  <a:srgbClr val="5F0E0B"/>
                </a:solidFill>
              </a:rPr>
              <a:t>of gas molecules on liquid </a:t>
            </a:r>
            <a:r>
              <a:rPr lang="en-US" sz="2000" dirty="0" smtClean="0">
                <a:solidFill>
                  <a:srgbClr val="5F0E0B"/>
                </a:solidFill>
              </a:rPr>
              <a:t>films</a:t>
            </a:r>
          </a:p>
          <a:p>
            <a:pPr marL="342900" lvl="1" indent="-342900">
              <a:lnSpc>
                <a:spcPct val="110000"/>
              </a:lnSpc>
              <a:buClr>
                <a:srgbClr val="959F38"/>
              </a:buClr>
              <a:buFont typeface="Arial" pitchFamily="34" charset="0"/>
              <a:buChar char="•"/>
            </a:pPr>
            <a:r>
              <a:rPr lang="en-US" sz="2000" dirty="0" smtClean="0">
                <a:solidFill>
                  <a:srgbClr val="5F0E0B"/>
                </a:solidFill>
              </a:rPr>
              <a:t>Electronic </a:t>
            </a:r>
            <a:r>
              <a:rPr lang="en-US" sz="2000" dirty="0">
                <a:solidFill>
                  <a:srgbClr val="5F0E0B"/>
                </a:solidFill>
              </a:rPr>
              <a:t>structure of biomolecules in water and other organic molecules </a:t>
            </a:r>
            <a:r>
              <a:rPr lang="en-US" sz="2000" dirty="0" smtClean="0">
                <a:solidFill>
                  <a:srgbClr val="5F0E0B"/>
                </a:solidFill>
              </a:rPr>
              <a:t>in different </a:t>
            </a:r>
            <a:r>
              <a:rPr lang="en-US" sz="2000" dirty="0">
                <a:solidFill>
                  <a:srgbClr val="5F0E0B"/>
                </a:solidFill>
              </a:rPr>
              <a:t>solvents minimizing the potential beam </a:t>
            </a:r>
            <a:r>
              <a:rPr lang="en-US" sz="2000" dirty="0" smtClean="0">
                <a:solidFill>
                  <a:srgbClr val="5F0E0B"/>
                </a:solidFill>
              </a:rPr>
              <a:t>damage</a:t>
            </a:r>
          </a:p>
          <a:p>
            <a:pPr marL="342900" lvl="1" indent="-342900">
              <a:lnSpc>
                <a:spcPct val="110000"/>
              </a:lnSpc>
              <a:buClr>
                <a:srgbClr val="959F38"/>
              </a:buClr>
              <a:buFont typeface="Arial" pitchFamily="34" charset="0"/>
              <a:buChar char="•"/>
            </a:pPr>
            <a:r>
              <a:rPr lang="de-DE" sz="2000" dirty="0" err="1" smtClean="0">
                <a:solidFill>
                  <a:srgbClr val="5F0E0B"/>
                </a:solidFill>
              </a:rPr>
              <a:t>Synergy</a:t>
            </a:r>
            <a:r>
              <a:rPr lang="de-DE" sz="2000" dirty="0" smtClean="0">
                <a:solidFill>
                  <a:srgbClr val="5F0E0B"/>
                </a:solidFill>
              </a:rPr>
              <a:t> </a:t>
            </a:r>
            <a:r>
              <a:rPr lang="de-DE" sz="2000" dirty="0" err="1" smtClean="0">
                <a:solidFill>
                  <a:srgbClr val="5F0E0B"/>
                </a:solidFill>
              </a:rPr>
              <a:t>with</a:t>
            </a:r>
            <a:r>
              <a:rPr lang="de-DE" sz="2000" dirty="0" smtClean="0">
                <a:solidFill>
                  <a:srgbClr val="5F0E0B"/>
                </a:solidFill>
              </a:rPr>
              <a:t> </a:t>
            </a:r>
            <a:r>
              <a:rPr lang="de-DE" sz="2000" dirty="0" err="1" smtClean="0">
                <a:solidFill>
                  <a:srgbClr val="5F0E0B"/>
                </a:solidFill>
              </a:rPr>
              <a:t>project</a:t>
            </a:r>
            <a:r>
              <a:rPr lang="de-DE" sz="2000" dirty="0" smtClean="0">
                <a:solidFill>
                  <a:srgbClr val="5F0E0B"/>
                </a:solidFill>
              </a:rPr>
              <a:t> </a:t>
            </a:r>
            <a:r>
              <a:rPr lang="de-DE" sz="2000" dirty="0" err="1" smtClean="0">
                <a:solidFill>
                  <a:srgbClr val="5F0E0B"/>
                </a:solidFill>
              </a:rPr>
              <a:t>for</a:t>
            </a:r>
            <a:r>
              <a:rPr lang="de-DE" sz="2000" dirty="0" smtClean="0">
                <a:solidFill>
                  <a:srgbClr val="5F0E0B"/>
                </a:solidFill>
              </a:rPr>
              <a:t> XFEL </a:t>
            </a:r>
            <a:endParaRPr lang="en-US" sz="2000" dirty="0" smtClean="0">
              <a:solidFill>
                <a:srgbClr val="5F0E0B"/>
              </a:solidFill>
            </a:endParaRPr>
          </a:p>
        </p:txBody>
      </p:sp>
      <p:sp>
        <p:nvSpPr>
          <p:cNvPr id="14" name="Textfeld 13"/>
          <p:cNvSpPr txBox="1"/>
          <p:nvPr/>
        </p:nvSpPr>
        <p:spPr>
          <a:xfrm>
            <a:off x="3429000" y="1597967"/>
            <a:ext cx="1226361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de-DE" sz="2400" dirty="0" err="1" smtClean="0">
                <a:solidFill>
                  <a:srgbClr val="002060"/>
                </a:solidFill>
              </a:rPr>
              <a:t>Ordered</a:t>
            </a:r>
            <a:endParaRPr lang="en-US" sz="24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6253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/>
          </p:cNvSpPr>
          <p:nvPr>
            <p:ph type="title"/>
          </p:nvPr>
        </p:nvSpPr>
        <p:spPr>
          <a:xfrm>
            <a:off x="1828800" y="304800"/>
            <a:ext cx="6553200" cy="954088"/>
          </a:xfrm>
        </p:spPr>
        <p:txBody>
          <a:bodyPr/>
          <a:lstStyle/>
          <a:p>
            <a:pPr algn="ctr" eaLnBrk="1" hangingPunct="1"/>
            <a:r>
              <a:rPr sz="2800" smtClean="0">
                <a:latin typeface="Arial" charset="0"/>
                <a:cs typeface="Arial" charset="0"/>
              </a:rPr>
              <a:t>RhPd-based catalysts for hydrogen production (UPC Barcelona)</a:t>
            </a:r>
          </a:p>
        </p:txBody>
      </p:sp>
      <p:pic>
        <p:nvPicPr>
          <p:cNvPr id="19458" name="Picture 2" descr="C:\Users\Vir\Downloads\Report ALBA figure2.t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1600200"/>
            <a:ext cx="4035425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5473700" y="2819400"/>
            <a:ext cx="32893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en-US">
                <a:latin typeface="Calibri" pitchFamily="34" charset="0"/>
                <a:ea typeface="MS Minngs"/>
                <a:cs typeface="Calibri" pitchFamily="34" charset="0"/>
              </a:rPr>
              <a:t>C</a:t>
            </a:r>
            <a:r>
              <a:rPr lang="en-US" baseline="-30000">
                <a:latin typeface="Calibri" pitchFamily="34" charset="0"/>
                <a:ea typeface="MS Minngs"/>
                <a:cs typeface="Calibri" pitchFamily="34" charset="0"/>
              </a:rPr>
              <a:t>2</a:t>
            </a:r>
            <a:r>
              <a:rPr lang="en-US">
                <a:latin typeface="Calibri" pitchFamily="34" charset="0"/>
                <a:ea typeface="MS Minngs"/>
                <a:cs typeface="Calibri" pitchFamily="34" charset="0"/>
              </a:rPr>
              <a:t>H</a:t>
            </a:r>
            <a:r>
              <a:rPr lang="en-US" baseline="-30000">
                <a:latin typeface="Calibri" pitchFamily="34" charset="0"/>
                <a:ea typeface="MS Minngs"/>
                <a:cs typeface="Calibri" pitchFamily="34" charset="0"/>
              </a:rPr>
              <a:t>5</a:t>
            </a:r>
            <a:r>
              <a:rPr lang="en-US">
                <a:latin typeface="Calibri" pitchFamily="34" charset="0"/>
                <a:ea typeface="MS Minngs"/>
                <a:cs typeface="Calibri" pitchFamily="34" charset="0"/>
              </a:rPr>
              <a:t>OH + 3 H</a:t>
            </a:r>
            <a:r>
              <a:rPr lang="en-US" baseline="-30000">
                <a:latin typeface="Calibri" pitchFamily="34" charset="0"/>
                <a:ea typeface="MS Minngs"/>
                <a:cs typeface="Calibri" pitchFamily="34" charset="0"/>
              </a:rPr>
              <a:t>2</a:t>
            </a:r>
            <a:r>
              <a:rPr lang="en-US">
                <a:latin typeface="Calibri" pitchFamily="34" charset="0"/>
                <a:ea typeface="MS Minngs"/>
                <a:cs typeface="Calibri" pitchFamily="34" charset="0"/>
              </a:rPr>
              <a:t>O </a:t>
            </a:r>
            <a:r>
              <a:rPr lang="es-ES">
                <a:solidFill>
                  <a:srgbClr val="000000"/>
                </a:solidFill>
                <a:latin typeface="Wingdings" pitchFamily="2" charset="2"/>
                <a:ea typeface="MS Minngs"/>
                <a:cs typeface="Times New Roman" pitchFamily="18" charset="0"/>
              </a:rPr>
              <a:t>è</a:t>
            </a:r>
            <a:r>
              <a:rPr lang="en-US">
                <a:latin typeface="Calibri" pitchFamily="34" charset="0"/>
                <a:ea typeface="MS Minngs"/>
                <a:cs typeface="Calibri" pitchFamily="34" charset="0"/>
              </a:rPr>
              <a:t>  6 H</a:t>
            </a:r>
            <a:r>
              <a:rPr lang="en-US" baseline="-30000">
                <a:latin typeface="Calibri" pitchFamily="34" charset="0"/>
                <a:ea typeface="MS Minngs"/>
                <a:cs typeface="Calibri" pitchFamily="34" charset="0"/>
              </a:rPr>
              <a:t>2</a:t>
            </a:r>
            <a:r>
              <a:rPr lang="en-US">
                <a:latin typeface="Calibri" pitchFamily="34" charset="0"/>
                <a:ea typeface="MS Minngs"/>
                <a:cs typeface="Calibri" pitchFamily="34" charset="0"/>
              </a:rPr>
              <a:t> + 2 CO</a:t>
            </a:r>
            <a:r>
              <a:rPr lang="en-US" baseline="-30000">
                <a:latin typeface="Calibri" pitchFamily="34" charset="0"/>
                <a:ea typeface="MS Minngs"/>
                <a:cs typeface="Calibri" pitchFamily="34" charset="0"/>
              </a:rPr>
              <a:t>2</a:t>
            </a:r>
            <a:endParaRPr lang="en-US">
              <a:cs typeface="Arial" charset="0"/>
            </a:endParaRPr>
          </a:p>
        </p:txBody>
      </p:sp>
      <p:sp>
        <p:nvSpPr>
          <p:cNvPr id="19460" name="6 CuadroTexto"/>
          <p:cNvSpPr txBox="1">
            <a:spLocks noChangeArrowheads="1"/>
          </p:cNvSpPr>
          <p:nvPr/>
        </p:nvSpPr>
        <p:spPr bwMode="auto">
          <a:xfrm>
            <a:off x="5638800" y="1828800"/>
            <a:ext cx="29400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b="1">
                <a:solidFill>
                  <a:srgbClr val="002060"/>
                </a:solidFill>
              </a:rPr>
              <a:t>Ethanol steam reforming </a:t>
            </a:r>
          </a:p>
          <a:p>
            <a:r>
              <a:rPr lang="es-ES" b="1">
                <a:solidFill>
                  <a:srgbClr val="002060"/>
                </a:solidFill>
              </a:rPr>
              <a:t>  for H</a:t>
            </a:r>
            <a:r>
              <a:rPr lang="es-ES" b="1" baseline="-25000">
                <a:solidFill>
                  <a:srgbClr val="002060"/>
                </a:solidFill>
              </a:rPr>
              <a:t>2</a:t>
            </a:r>
            <a:r>
              <a:rPr lang="es-ES" b="1">
                <a:solidFill>
                  <a:srgbClr val="002060"/>
                </a:solidFill>
              </a:rPr>
              <a:t> generation</a:t>
            </a:r>
          </a:p>
        </p:txBody>
      </p:sp>
      <p:sp>
        <p:nvSpPr>
          <p:cNvPr id="19461" name="7 CuadroTexto"/>
          <p:cNvSpPr txBox="1">
            <a:spLocks noChangeArrowheads="1"/>
          </p:cNvSpPr>
          <p:nvPr/>
        </p:nvSpPr>
        <p:spPr bwMode="auto">
          <a:xfrm>
            <a:off x="685800" y="5334000"/>
            <a:ext cx="41148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1600" b="1"/>
              <a:t>Pd and Rh 3d levels during reaction</a:t>
            </a:r>
            <a:r>
              <a:rPr lang="es-ES" sz="1600" b="1">
                <a:solidFill>
                  <a:schemeClr val="bg1"/>
                </a:solidFill>
              </a:rPr>
              <a:t> </a:t>
            </a:r>
            <a:r>
              <a:rPr lang="es-ES" sz="1600" b="1"/>
              <a:t>at different probe depth</a:t>
            </a:r>
          </a:p>
        </p:txBody>
      </p:sp>
      <p:sp>
        <p:nvSpPr>
          <p:cNvPr id="19462" name="9 CuadroTexto"/>
          <p:cNvSpPr txBox="1">
            <a:spLocks noChangeArrowheads="1"/>
          </p:cNvSpPr>
          <p:nvPr/>
        </p:nvSpPr>
        <p:spPr bwMode="auto">
          <a:xfrm>
            <a:off x="5265738" y="5105400"/>
            <a:ext cx="3649662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1600" b="1">
                <a:solidFill>
                  <a:srgbClr val="323402"/>
                </a:solidFill>
              </a:rPr>
              <a:t>N. J. Divins, I. Angurell, C. Escudero, V. Perez-Dieste and J. Llorca (Submitted)</a:t>
            </a:r>
          </a:p>
        </p:txBody>
      </p:sp>
      <p:sp>
        <p:nvSpPr>
          <p:cNvPr id="11" name="10 CuadroTexto"/>
          <p:cNvSpPr txBox="1"/>
          <p:nvPr/>
        </p:nvSpPr>
        <p:spPr>
          <a:xfrm>
            <a:off x="5181600" y="3711575"/>
            <a:ext cx="3692525" cy="727075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s-ES" sz="2000" b="1">
                <a:solidFill>
                  <a:srgbClr val="FF0000"/>
                </a:solidFill>
              </a:rPr>
              <a:t>Rearrangement of metals in NP´s</a:t>
            </a:r>
          </a:p>
          <a:p>
            <a:r>
              <a:rPr lang="es-ES" sz="2000" b="1">
                <a:solidFill>
                  <a:srgbClr val="FF0000"/>
                </a:solidFill>
              </a:rPr>
              <a:t> during catalytic reaction? </a:t>
            </a:r>
          </a:p>
        </p:txBody>
      </p:sp>
      <p:sp>
        <p:nvSpPr>
          <p:cNvPr id="9" name="Slide Number Placeholder 5"/>
          <p:cNvSpPr txBox="1">
            <a:spLocks/>
          </p:cNvSpPr>
          <p:nvPr/>
        </p:nvSpPr>
        <p:spPr>
          <a:xfrm>
            <a:off x="8305800" y="462954"/>
            <a:ext cx="609600" cy="307777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Clr>
                <a:srgbClr val="959F38"/>
              </a:buClr>
              <a:buFontTx/>
              <a:buNone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959F38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rgbClr val="0099FF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93CF724-F9E0-44B8-95BD-D38D8B22F53D}" type="slidenum">
              <a:rPr lang="en-US" smtClean="0">
                <a:solidFill>
                  <a:schemeClr val="bg1"/>
                </a:solidFill>
              </a:rPr>
              <a:pPr/>
              <a:t>26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6280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Carlos\Desktop\ALBA\EXPERIMENTS DIVISION\ALBA AWARDS\2013\Best experiment of 2013 - Breathing @ NAPP\hemoglobin-structur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056" y="620688"/>
            <a:ext cx="3168352" cy="1848206"/>
          </a:xfrm>
          <a:prstGeom prst="rect">
            <a:avLst/>
          </a:prstGeom>
          <a:noFill/>
        </p:spPr>
      </p:pic>
      <p:sp>
        <p:nvSpPr>
          <p:cNvPr id="6" name="5 Rectángulo"/>
          <p:cNvSpPr/>
          <p:nvPr/>
        </p:nvSpPr>
        <p:spPr>
          <a:xfrm>
            <a:off x="285311" y="1052736"/>
            <a:ext cx="414267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+mj-lt"/>
              </a:rPr>
              <a:t>Breathing chemistry </a:t>
            </a:r>
            <a:endParaRPr lang="en-US" sz="36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501335" y="1639833"/>
            <a:ext cx="35924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i="1" dirty="0" smtClean="0"/>
              <a:t>By courtesy of Dr. Celia </a:t>
            </a:r>
            <a:r>
              <a:rPr lang="en-US" sz="1200" i="1" dirty="0" err="1" smtClean="0"/>
              <a:t>Rogero</a:t>
            </a:r>
            <a:r>
              <a:rPr lang="en-US" sz="1200" i="1" dirty="0" smtClean="0"/>
              <a:t> (CSIC-UPV/EHU)</a:t>
            </a:r>
            <a:endParaRPr lang="en-US" sz="1200" i="1" dirty="0"/>
          </a:p>
        </p:txBody>
      </p:sp>
      <p:pic>
        <p:nvPicPr>
          <p:cNvPr id="8" name="Picture 3" descr="C:\Users\Carlos\Desktop\ALBA\EXPERIMENTS DIVISION\ALBA AWARDS\2013\Best experiment of 2013 - Breathing @ NAPP\FePc_Alba_newsletter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2420888"/>
            <a:ext cx="7920879" cy="4022355"/>
          </a:xfrm>
          <a:prstGeom prst="rect">
            <a:avLst/>
          </a:prstGeom>
          <a:noFill/>
        </p:spPr>
      </p:pic>
      <p:sp>
        <p:nvSpPr>
          <p:cNvPr id="9" name="8 CuadroTexto"/>
          <p:cNvSpPr txBox="1"/>
          <p:nvPr/>
        </p:nvSpPr>
        <p:spPr>
          <a:xfrm>
            <a:off x="441017" y="5672281"/>
            <a:ext cx="12025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rgbClr val="00B050"/>
                </a:solidFill>
              </a:rPr>
              <a:t>7 x 10</a:t>
            </a:r>
            <a:r>
              <a:rPr lang="en-US" sz="1200" b="1" baseline="30000" dirty="0" smtClean="0">
                <a:solidFill>
                  <a:srgbClr val="00B050"/>
                </a:solidFill>
              </a:rPr>
              <a:t>–10</a:t>
            </a:r>
            <a:r>
              <a:rPr lang="en-US" sz="1200" b="1" dirty="0" smtClean="0">
                <a:solidFill>
                  <a:srgbClr val="00B050"/>
                </a:solidFill>
              </a:rPr>
              <a:t> mbar</a:t>
            </a:r>
            <a:endParaRPr lang="en-US" sz="1200" b="1" dirty="0">
              <a:solidFill>
                <a:srgbClr val="00B050"/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107504" y="4725144"/>
            <a:ext cx="15167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rgbClr val="FF0101"/>
                </a:solidFill>
              </a:rPr>
              <a:t>1 x 10</a:t>
            </a:r>
            <a:r>
              <a:rPr lang="en-US" sz="1200" b="1" baseline="30000" dirty="0" smtClean="0">
                <a:solidFill>
                  <a:srgbClr val="FF0101"/>
                </a:solidFill>
              </a:rPr>
              <a:t>–2</a:t>
            </a:r>
            <a:r>
              <a:rPr lang="en-US" sz="1200" b="1" dirty="0" smtClean="0">
                <a:solidFill>
                  <a:srgbClr val="FF0101"/>
                </a:solidFill>
              </a:rPr>
              <a:t> mbar (O</a:t>
            </a:r>
            <a:r>
              <a:rPr lang="en-US" sz="1200" b="1" baseline="-25000" dirty="0" smtClean="0">
                <a:solidFill>
                  <a:srgbClr val="FF0101"/>
                </a:solidFill>
              </a:rPr>
              <a:t>2</a:t>
            </a:r>
            <a:r>
              <a:rPr lang="en-US" sz="1200" b="1" dirty="0" smtClean="0">
                <a:solidFill>
                  <a:srgbClr val="FF0101"/>
                </a:solidFill>
              </a:rPr>
              <a:t>)</a:t>
            </a:r>
            <a:endParaRPr lang="en-US" sz="1200" b="1" dirty="0">
              <a:solidFill>
                <a:srgbClr val="FF0101"/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504000" y="2708920"/>
            <a:ext cx="11448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rgbClr val="0000FF"/>
                </a:solidFill>
              </a:rPr>
              <a:t>1 x 10</a:t>
            </a:r>
            <a:r>
              <a:rPr lang="en-US" sz="1200" b="1" baseline="30000" dirty="0" smtClean="0">
                <a:solidFill>
                  <a:srgbClr val="0000FF"/>
                </a:solidFill>
              </a:rPr>
              <a:t>–9</a:t>
            </a:r>
            <a:r>
              <a:rPr lang="en-US" sz="1200" b="1" dirty="0" smtClean="0">
                <a:solidFill>
                  <a:srgbClr val="0000FF"/>
                </a:solidFill>
              </a:rPr>
              <a:t> mbar</a:t>
            </a:r>
            <a:endParaRPr lang="en-US" sz="1200" b="1" dirty="0">
              <a:solidFill>
                <a:srgbClr val="0000FF"/>
              </a:solidFill>
            </a:endParaRPr>
          </a:p>
        </p:txBody>
      </p:sp>
      <p:sp>
        <p:nvSpPr>
          <p:cNvPr id="12" name="Slide Number Placeholder 5"/>
          <p:cNvSpPr txBox="1">
            <a:spLocks/>
          </p:cNvSpPr>
          <p:nvPr/>
        </p:nvSpPr>
        <p:spPr>
          <a:xfrm>
            <a:off x="8305800" y="462954"/>
            <a:ext cx="609600" cy="307777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Clr>
                <a:srgbClr val="959F38"/>
              </a:buClr>
              <a:buFontTx/>
              <a:buNone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959F38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rgbClr val="0099FF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93CF724-F9E0-44B8-95BD-D38D8B22F53D}" type="slidenum">
              <a:rPr lang="en-US" smtClean="0">
                <a:solidFill>
                  <a:schemeClr val="bg1"/>
                </a:solidFill>
              </a:rPr>
              <a:pPr/>
              <a:t>27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713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 txBox="1">
            <a:spLocks/>
          </p:cNvSpPr>
          <p:nvPr/>
        </p:nvSpPr>
        <p:spPr>
          <a:xfrm>
            <a:off x="8305800" y="462954"/>
            <a:ext cx="609600" cy="307777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Clr>
                <a:srgbClr val="959F38"/>
              </a:buClr>
              <a:buFontTx/>
              <a:buNone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959F38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rgbClr val="0099FF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93CF724-F9E0-44B8-95BD-D38D8B22F53D}" type="slidenum">
              <a:rPr lang="en-US" smtClean="0">
                <a:solidFill>
                  <a:schemeClr val="bg1"/>
                </a:solidFill>
              </a:rPr>
              <a:pPr/>
              <a:t>28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Titel 1"/>
          <p:cNvSpPr>
            <a:spLocks noGrp="1"/>
          </p:cNvSpPr>
          <p:nvPr>
            <p:ph type="title"/>
          </p:nvPr>
        </p:nvSpPr>
        <p:spPr>
          <a:xfrm>
            <a:off x="1828800" y="152400"/>
            <a:ext cx="6553200" cy="630942"/>
          </a:xfrm>
        </p:spPr>
        <p:txBody>
          <a:bodyPr/>
          <a:lstStyle/>
          <a:p>
            <a:pPr algn="ctr"/>
            <a:r>
              <a:rPr lang="de-DE" dirty="0" smtClean="0"/>
              <a:t>Next </a:t>
            </a:r>
            <a:r>
              <a:rPr lang="de-DE" dirty="0" err="1" smtClean="0"/>
              <a:t>steps</a:t>
            </a:r>
            <a:r>
              <a:rPr lang="de-DE" dirty="0" smtClean="0"/>
              <a:t>/</a:t>
            </a:r>
            <a:r>
              <a:rPr lang="de-DE" dirty="0" err="1" smtClean="0"/>
              <a:t>goals</a:t>
            </a:r>
            <a:r>
              <a:rPr lang="de-DE" dirty="0" smtClean="0"/>
              <a:t>: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sz="half" idx="1"/>
          </p:nvPr>
        </p:nvSpPr>
        <p:spPr>
          <a:xfrm>
            <a:off x="228600" y="990600"/>
            <a:ext cx="8686800" cy="3505200"/>
          </a:xfrm>
        </p:spPr>
        <p:txBody>
          <a:bodyPr>
            <a:noAutofit/>
          </a:bodyPr>
          <a:lstStyle/>
          <a:p>
            <a:pPr>
              <a:lnSpc>
                <a:spcPct val="125000"/>
              </a:lnSpc>
            </a:pPr>
            <a:r>
              <a:rPr lang="de-DE" sz="1900" b="1" dirty="0" smtClean="0"/>
              <a:t>BL:</a:t>
            </a:r>
            <a:r>
              <a:rPr lang="de-DE" sz="1900" dirty="0" smtClean="0"/>
              <a:t> Beam </a:t>
            </a:r>
            <a:r>
              <a:rPr lang="de-DE" sz="1900" dirty="0" err="1" smtClean="0"/>
              <a:t>chopper</a:t>
            </a:r>
            <a:r>
              <a:rPr lang="de-DE" sz="1900" dirty="0" smtClean="0"/>
              <a:t> </a:t>
            </a:r>
            <a:r>
              <a:rPr lang="de-DE" sz="1900" dirty="0" err="1" smtClean="0"/>
              <a:t>and</a:t>
            </a:r>
            <a:r>
              <a:rPr lang="de-DE" sz="1900" dirty="0" smtClean="0"/>
              <a:t> </a:t>
            </a:r>
            <a:r>
              <a:rPr lang="de-DE" sz="1900" dirty="0" err="1" smtClean="0"/>
              <a:t>normalization</a:t>
            </a:r>
            <a:r>
              <a:rPr lang="de-DE" sz="1900" dirty="0" smtClean="0"/>
              <a:t> at Carbon </a:t>
            </a:r>
            <a:r>
              <a:rPr lang="de-DE" sz="1900" dirty="0" err="1" smtClean="0"/>
              <a:t>edge</a:t>
            </a:r>
            <a:endParaRPr lang="de-DE" sz="1900" dirty="0" smtClean="0"/>
          </a:p>
          <a:p>
            <a:pPr>
              <a:lnSpc>
                <a:spcPct val="125000"/>
              </a:lnSpc>
            </a:pPr>
            <a:r>
              <a:rPr lang="de-DE" sz="1900" b="1" dirty="0" smtClean="0"/>
              <a:t>BL:</a:t>
            </a:r>
            <a:r>
              <a:rPr lang="de-DE" sz="1900" dirty="0" smtClean="0"/>
              <a:t> </a:t>
            </a:r>
            <a:r>
              <a:rPr lang="de-DE" sz="1900" dirty="0" err="1" smtClean="0"/>
              <a:t>Continous</a:t>
            </a:r>
            <a:r>
              <a:rPr lang="de-DE" sz="1900" dirty="0" smtClean="0"/>
              <a:t> </a:t>
            </a:r>
            <a:r>
              <a:rPr lang="de-DE" sz="1900" dirty="0" err="1" smtClean="0"/>
              <a:t>energy</a:t>
            </a:r>
            <a:r>
              <a:rPr lang="de-DE" sz="1900" dirty="0" smtClean="0"/>
              <a:t> </a:t>
            </a:r>
            <a:r>
              <a:rPr lang="de-DE" sz="1900" dirty="0" err="1" smtClean="0"/>
              <a:t>scan</a:t>
            </a:r>
            <a:r>
              <a:rPr lang="de-DE" sz="1900" dirty="0" smtClean="0"/>
              <a:t> (</a:t>
            </a:r>
            <a:r>
              <a:rPr lang="de-DE" sz="1900" dirty="0" err="1" smtClean="0"/>
              <a:t>adapt</a:t>
            </a:r>
            <a:r>
              <a:rPr lang="de-DE" sz="1900" dirty="0" smtClean="0"/>
              <a:t> </a:t>
            </a:r>
            <a:r>
              <a:rPr lang="de-DE" sz="1900" dirty="0" err="1" smtClean="0"/>
              <a:t>from</a:t>
            </a:r>
            <a:r>
              <a:rPr lang="de-DE" sz="1900" dirty="0" smtClean="0"/>
              <a:t> BOREAS)</a:t>
            </a:r>
          </a:p>
          <a:p>
            <a:pPr>
              <a:lnSpc>
                <a:spcPct val="125000"/>
              </a:lnSpc>
            </a:pPr>
            <a:r>
              <a:rPr lang="de-DE" sz="1900" dirty="0"/>
              <a:t> </a:t>
            </a:r>
            <a:r>
              <a:rPr lang="de-DE" sz="1900" dirty="0" smtClean="0"/>
              <a:t>       </a:t>
            </a:r>
            <a:r>
              <a:rPr lang="de-DE" sz="1900" b="1" dirty="0" smtClean="0"/>
              <a:t>NAPP: </a:t>
            </a:r>
            <a:r>
              <a:rPr lang="en-US" sz="1900" dirty="0"/>
              <a:t>Commissioning of </a:t>
            </a:r>
            <a:r>
              <a:rPr lang="en-US" sz="1900" dirty="0" smtClean="0"/>
              <a:t>CEM and liquid </a:t>
            </a:r>
            <a:r>
              <a:rPr lang="en-US" sz="1900" dirty="0" err="1"/>
              <a:t>microjet</a:t>
            </a:r>
            <a:r>
              <a:rPr lang="en-US" sz="1900" dirty="0"/>
              <a:t> system </a:t>
            </a:r>
            <a:r>
              <a:rPr lang="en-US" sz="1900" dirty="0" smtClean="0"/>
              <a:t> </a:t>
            </a:r>
          </a:p>
          <a:p>
            <a:pPr>
              <a:lnSpc>
                <a:spcPct val="125000"/>
              </a:lnSpc>
            </a:pPr>
            <a:r>
              <a:rPr lang="en-US" sz="1900" dirty="0" smtClean="0"/>
              <a:t>        </a:t>
            </a:r>
            <a:r>
              <a:rPr lang="en-US" sz="1900" b="1" dirty="0" smtClean="0"/>
              <a:t>NAPP:</a:t>
            </a:r>
            <a:r>
              <a:rPr lang="en-US" sz="1900" dirty="0" smtClean="0"/>
              <a:t> Installation </a:t>
            </a:r>
            <a:r>
              <a:rPr lang="en-US" sz="1900" dirty="0"/>
              <a:t>of a conventional X-ray source </a:t>
            </a:r>
            <a:endParaRPr lang="en-US" sz="1900" dirty="0" smtClean="0"/>
          </a:p>
          <a:p>
            <a:pPr>
              <a:lnSpc>
                <a:spcPct val="125000"/>
              </a:lnSpc>
            </a:pPr>
            <a:r>
              <a:rPr lang="en-US" sz="1900" b="1" dirty="0"/>
              <a:t> </a:t>
            </a:r>
            <a:r>
              <a:rPr lang="en-US" sz="1900" b="1" dirty="0" smtClean="0"/>
              <a:t>       NAPP:</a:t>
            </a:r>
            <a:r>
              <a:rPr lang="en-US" sz="1900" dirty="0" smtClean="0"/>
              <a:t> Integration of I</a:t>
            </a:r>
            <a:r>
              <a:rPr lang="en-US" sz="1900" baseline="-25000" dirty="0" smtClean="0"/>
              <a:t>0</a:t>
            </a:r>
            <a:r>
              <a:rPr lang="en-US" sz="1900" dirty="0" smtClean="0"/>
              <a:t> signal with SPECS </a:t>
            </a:r>
            <a:r>
              <a:rPr lang="en-US" sz="1900" dirty="0"/>
              <a:t>software </a:t>
            </a:r>
            <a:r>
              <a:rPr lang="en-US" sz="1900" dirty="0" smtClean="0"/>
              <a:t>(NEXAFS &amp; Top-up)</a:t>
            </a:r>
          </a:p>
          <a:p>
            <a:pPr>
              <a:lnSpc>
                <a:spcPct val="125000"/>
              </a:lnSpc>
            </a:pPr>
            <a:r>
              <a:rPr lang="de-DE" sz="1900" b="1" dirty="0" smtClean="0"/>
              <a:t>	PEEM</a:t>
            </a:r>
            <a:r>
              <a:rPr lang="de-DE" sz="1900" b="1" dirty="0"/>
              <a:t>:</a:t>
            </a:r>
            <a:r>
              <a:rPr lang="de-DE" sz="1900" dirty="0"/>
              <a:t> </a:t>
            </a:r>
            <a:r>
              <a:rPr lang="de-DE" sz="1900" dirty="0" err="1"/>
              <a:t>reduce</a:t>
            </a:r>
            <a:r>
              <a:rPr lang="de-DE" sz="1900" dirty="0"/>
              <a:t> </a:t>
            </a:r>
            <a:r>
              <a:rPr lang="de-DE" sz="1900" dirty="0" err="1"/>
              <a:t>camera</a:t>
            </a:r>
            <a:r>
              <a:rPr lang="de-DE" sz="1900" dirty="0"/>
              <a:t> </a:t>
            </a:r>
            <a:r>
              <a:rPr lang="de-DE" sz="1900" dirty="0" err="1"/>
              <a:t>deadtime</a:t>
            </a:r>
            <a:r>
              <a:rPr lang="de-DE" sz="1900" dirty="0"/>
              <a:t> </a:t>
            </a:r>
            <a:r>
              <a:rPr lang="de-DE" sz="1900" dirty="0" err="1"/>
              <a:t>for</a:t>
            </a:r>
            <a:r>
              <a:rPr lang="de-DE" sz="1900" dirty="0"/>
              <a:t> </a:t>
            </a:r>
            <a:r>
              <a:rPr lang="de-DE" sz="1900" dirty="0" err="1"/>
              <a:t>single</a:t>
            </a:r>
            <a:r>
              <a:rPr lang="de-DE" sz="1900" dirty="0"/>
              <a:t> </a:t>
            </a:r>
            <a:r>
              <a:rPr lang="de-DE" sz="1900" dirty="0" err="1"/>
              <a:t>image</a:t>
            </a:r>
            <a:r>
              <a:rPr lang="de-DE" sz="1900" dirty="0"/>
              <a:t> (XAS/XPS)</a:t>
            </a:r>
          </a:p>
          <a:p>
            <a:pPr>
              <a:lnSpc>
                <a:spcPct val="125000"/>
              </a:lnSpc>
            </a:pPr>
            <a:r>
              <a:rPr lang="de-DE" sz="1900" dirty="0"/>
              <a:t>	</a:t>
            </a:r>
            <a:r>
              <a:rPr lang="de-DE" sz="1900" b="1" dirty="0" smtClean="0"/>
              <a:t>PEEM</a:t>
            </a:r>
            <a:r>
              <a:rPr lang="de-DE" sz="1900" b="1" dirty="0"/>
              <a:t>: </a:t>
            </a:r>
            <a:r>
              <a:rPr lang="de-DE" sz="1900" dirty="0"/>
              <a:t>in-plane </a:t>
            </a:r>
            <a:r>
              <a:rPr lang="de-DE" sz="1900" dirty="0" err="1"/>
              <a:t>electrodes</a:t>
            </a:r>
            <a:r>
              <a:rPr lang="de-DE" sz="1900" dirty="0"/>
              <a:t> </a:t>
            </a:r>
            <a:r>
              <a:rPr lang="de-DE" sz="1900" dirty="0" err="1"/>
              <a:t>and</a:t>
            </a:r>
            <a:r>
              <a:rPr lang="de-DE" sz="1900" dirty="0"/>
              <a:t> </a:t>
            </a:r>
            <a:r>
              <a:rPr lang="de-DE" sz="1900" dirty="0" err="1"/>
              <a:t>current</a:t>
            </a:r>
            <a:r>
              <a:rPr lang="de-DE" sz="1900" dirty="0"/>
              <a:t> </a:t>
            </a:r>
            <a:r>
              <a:rPr lang="de-DE" sz="1900" dirty="0" err="1"/>
              <a:t>injection</a:t>
            </a:r>
            <a:r>
              <a:rPr lang="de-DE" sz="1900" dirty="0"/>
              <a:t> </a:t>
            </a:r>
          </a:p>
          <a:p>
            <a:pPr>
              <a:lnSpc>
                <a:spcPct val="125000"/>
              </a:lnSpc>
            </a:pPr>
            <a:r>
              <a:rPr lang="de-DE" sz="1900" dirty="0"/>
              <a:t>	</a:t>
            </a:r>
            <a:r>
              <a:rPr lang="de-DE" sz="1900" b="1" dirty="0" smtClean="0"/>
              <a:t>PEEM</a:t>
            </a:r>
            <a:r>
              <a:rPr lang="de-DE" sz="1900" b="1" dirty="0"/>
              <a:t>:</a:t>
            </a:r>
            <a:r>
              <a:rPr lang="de-DE" sz="1900" dirty="0"/>
              <a:t> HF </a:t>
            </a:r>
            <a:r>
              <a:rPr lang="de-DE" sz="1900" dirty="0" err="1"/>
              <a:t>cable</a:t>
            </a:r>
            <a:r>
              <a:rPr lang="de-DE" sz="1900" dirty="0"/>
              <a:t> </a:t>
            </a:r>
            <a:r>
              <a:rPr lang="de-DE" sz="1900" dirty="0" err="1"/>
              <a:t>connections</a:t>
            </a:r>
            <a:r>
              <a:rPr lang="de-DE" sz="1900" dirty="0"/>
              <a:t> </a:t>
            </a:r>
            <a:r>
              <a:rPr lang="de-DE" sz="1900" dirty="0" err="1"/>
              <a:t>and</a:t>
            </a:r>
            <a:r>
              <a:rPr lang="de-DE" sz="1900" dirty="0"/>
              <a:t> </a:t>
            </a:r>
            <a:r>
              <a:rPr lang="de-DE" sz="1900" dirty="0" err="1"/>
              <a:t>electronics</a:t>
            </a:r>
            <a:r>
              <a:rPr lang="de-DE" sz="1900" dirty="0"/>
              <a:t> </a:t>
            </a:r>
          </a:p>
          <a:p>
            <a:pPr>
              <a:lnSpc>
                <a:spcPct val="120000"/>
              </a:lnSpc>
            </a:pPr>
            <a:endParaRPr lang="de-DE" sz="1600" b="1" dirty="0"/>
          </a:p>
        </p:txBody>
      </p:sp>
      <p:sp>
        <p:nvSpPr>
          <p:cNvPr id="7" name="Content Placeholder 2"/>
          <p:cNvSpPr>
            <a:spLocks noGrp="1"/>
          </p:cNvSpPr>
          <p:nvPr>
            <p:ph sz="half" idx="1"/>
          </p:nvPr>
        </p:nvSpPr>
        <p:spPr>
          <a:xfrm>
            <a:off x="228600" y="4572000"/>
            <a:ext cx="8686800" cy="1676400"/>
          </a:xfrm>
          <a:solidFill>
            <a:srgbClr val="979F07"/>
          </a:solidFill>
        </p:spPr>
        <p:txBody>
          <a:bodyPr>
            <a:normAutofit lnSpcReduction="10000"/>
          </a:bodyPr>
          <a:lstStyle/>
          <a:p>
            <a:pPr>
              <a:lnSpc>
                <a:spcPct val="125000"/>
              </a:lnSpc>
            </a:pPr>
            <a:r>
              <a:rPr lang="de-DE" sz="1900" dirty="0" err="1" smtClean="0"/>
              <a:t>Maintain</a:t>
            </a:r>
            <a:r>
              <a:rPr lang="de-DE" sz="1900" dirty="0" smtClean="0"/>
              <a:t> </a:t>
            </a:r>
            <a:r>
              <a:rPr lang="de-DE" sz="1900" dirty="0" err="1" smtClean="0"/>
              <a:t>oversupscription</a:t>
            </a:r>
            <a:r>
              <a:rPr lang="de-DE" sz="1900" dirty="0" smtClean="0"/>
              <a:t> &amp; </a:t>
            </a:r>
            <a:r>
              <a:rPr lang="de-DE" sz="1900" dirty="0" err="1" smtClean="0"/>
              <a:t>develop</a:t>
            </a:r>
            <a:r>
              <a:rPr lang="de-DE" sz="1900" dirty="0" smtClean="0"/>
              <a:t> </a:t>
            </a:r>
            <a:r>
              <a:rPr lang="de-DE" sz="1900" dirty="0" err="1" smtClean="0"/>
              <a:t>user</a:t>
            </a:r>
            <a:r>
              <a:rPr lang="de-DE" sz="1900" dirty="0" smtClean="0"/>
              <a:t> </a:t>
            </a:r>
            <a:r>
              <a:rPr lang="de-DE" sz="1900" dirty="0" err="1" smtClean="0"/>
              <a:t>communities</a:t>
            </a:r>
            <a:r>
              <a:rPr lang="de-DE" sz="1900" dirty="0" smtClean="0"/>
              <a:t> (e.g. </a:t>
            </a:r>
            <a:r>
              <a:rPr lang="de-DE" sz="1900" dirty="0" err="1" smtClean="0"/>
              <a:t>workshops</a:t>
            </a:r>
            <a:r>
              <a:rPr lang="de-DE" sz="1900" dirty="0" smtClean="0"/>
              <a:t>) </a:t>
            </a:r>
          </a:p>
          <a:p>
            <a:pPr>
              <a:lnSpc>
                <a:spcPct val="125000"/>
              </a:lnSpc>
            </a:pPr>
            <a:r>
              <a:rPr lang="de-DE" sz="1900" dirty="0" err="1" smtClean="0"/>
              <a:t>Solve</a:t>
            </a:r>
            <a:r>
              <a:rPr lang="de-DE" sz="1900" dirty="0" smtClean="0"/>
              <a:t> </a:t>
            </a:r>
            <a:r>
              <a:rPr lang="de-DE" sz="1900" dirty="0" err="1" smtClean="0"/>
              <a:t>contractual</a:t>
            </a:r>
            <a:r>
              <a:rPr lang="de-DE" sz="1900" dirty="0" smtClean="0"/>
              <a:t> </a:t>
            </a:r>
            <a:r>
              <a:rPr lang="de-DE" sz="1900" dirty="0" err="1" smtClean="0"/>
              <a:t>situation</a:t>
            </a:r>
            <a:r>
              <a:rPr lang="de-DE" sz="1900" dirty="0" smtClean="0"/>
              <a:t> </a:t>
            </a:r>
            <a:r>
              <a:rPr lang="de-DE" sz="1900" dirty="0" err="1" smtClean="0"/>
              <a:t>of</a:t>
            </a:r>
            <a:r>
              <a:rPr lang="de-DE" sz="1900" dirty="0" smtClean="0"/>
              <a:t> BL </a:t>
            </a:r>
            <a:r>
              <a:rPr lang="de-DE" sz="1900" dirty="0" err="1" smtClean="0"/>
              <a:t>staff</a:t>
            </a:r>
            <a:r>
              <a:rPr lang="de-DE" sz="1900" dirty="0" smtClean="0"/>
              <a:t> (2 </a:t>
            </a:r>
            <a:r>
              <a:rPr lang="de-DE" sz="1900" dirty="0" err="1" smtClean="0"/>
              <a:t>of</a:t>
            </a:r>
            <a:r>
              <a:rPr lang="de-DE" sz="1900" dirty="0" smtClean="0"/>
              <a:t> 4)</a:t>
            </a:r>
          </a:p>
          <a:p>
            <a:pPr>
              <a:lnSpc>
                <a:spcPct val="125000"/>
              </a:lnSpc>
            </a:pPr>
            <a:r>
              <a:rPr lang="de-DE" sz="1900" dirty="0" smtClean="0"/>
              <a:t>BL- </a:t>
            </a:r>
            <a:r>
              <a:rPr lang="de-DE" sz="1900" dirty="0" err="1" smtClean="0"/>
              <a:t>Scientists</a:t>
            </a:r>
            <a:r>
              <a:rPr lang="de-DE" sz="1900" dirty="0" smtClean="0"/>
              <a:t>: Find </a:t>
            </a:r>
            <a:r>
              <a:rPr lang="de-DE" sz="1900" dirty="0" err="1" smtClean="0"/>
              <a:t>more</a:t>
            </a:r>
            <a:r>
              <a:rPr lang="de-DE" sz="1900" dirty="0" smtClean="0"/>
              <a:t> time </a:t>
            </a:r>
            <a:r>
              <a:rPr lang="de-DE" sz="1900" dirty="0" err="1" smtClean="0"/>
              <a:t>for</a:t>
            </a:r>
            <a:r>
              <a:rPr lang="de-DE" sz="1900" dirty="0" smtClean="0"/>
              <a:t> „</a:t>
            </a:r>
            <a:r>
              <a:rPr lang="de-DE" sz="1900" dirty="0" err="1" smtClean="0"/>
              <a:t>scientific</a:t>
            </a:r>
            <a:r>
              <a:rPr lang="de-DE" sz="1900" dirty="0" smtClean="0"/>
              <a:t>“ </a:t>
            </a:r>
            <a:r>
              <a:rPr lang="de-DE" sz="1900" dirty="0" err="1" smtClean="0"/>
              <a:t>work</a:t>
            </a:r>
            <a:r>
              <a:rPr lang="de-DE" sz="1900" dirty="0" smtClean="0"/>
              <a:t> (</a:t>
            </a:r>
            <a:r>
              <a:rPr lang="de-DE" sz="1900" dirty="0" err="1" smtClean="0"/>
              <a:t>demanding</a:t>
            </a:r>
            <a:r>
              <a:rPr lang="de-DE" sz="1900" dirty="0" smtClean="0"/>
              <a:t> </a:t>
            </a:r>
            <a:r>
              <a:rPr lang="de-DE" sz="1900" dirty="0" err="1" smtClean="0"/>
              <a:t>experiments</a:t>
            </a:r>
            <a:r>
              <a:rPr lang="de-DE" sz="1900" dirty="0" smtClean="0"/>
              <a:t>)</a:t>
            </a:r>
          </a:p>
          <a:p>
            <a:pPr>
              <a:lnSpc>
                <a:spcPct val="125000"/>
              </a:lnSpc>
            </a:pPr>
            <a:r>
              <a:rPr lang="de-DE" sz="1900" dirty="0" smtClean="0"/>
              <a:t>BL- Users: </a:t>
            </a:r>
            <a:r>
              <a:rPr lang="de-DE" sz="1900" dirty="0" err="1" smtClean="0"/>
              <a:t>output</a:t>
            </a:r>
            <a:r>
              <a:rPr lang="de-DE" sz="1900" dirty="0" smtClean="0"/>
              <a:t> in form </a:t>
            </a:r>
            <a:r>
              <a:rPr lang="de-DE" sz="1900" dirty="0" err="1" smtClean="0"/>
              <a:t>of</a:t>
            </a:r>
            <a:r>
              <a:rPr lang="de-DE" sz="1900" dirty="0" smtClean="0"/>
              <a:t> </a:t>
            </a:r>
            <a:r>
              <a:rPr lang="de-DE" sz="1900" dirty="0" err="1" smtClean="0"/>
              <a:t>papers</a:t>
            </a:r>
            <a:endParaRPr lang="de-DE" sz="1900" dirty="0" smtClean="0"/>
          </a:p>
        </p:txBody>
      </p:sp>
    </p:spTree>
    <p:extLst>
      <p:ext uri="{BB962C8B-B14F-4D97-AF65-F5344CB8AC3E}">
        <p14:creationId xmlns:p14="http://schemas.microsoft.com/office/powerpoint/2010/main" val="4037123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 txBox="1">
            <a:spLocks/>
          </p:cNvSpPr>
          <p:nvPr/>
        </p:nvSpPr>
        <p:spPr>
          <a:xfrm>
            <a:off x="8305800" y="462954"/>
            <a:ext cx="609600" cy="307777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Clr>
                <a:srgbClr val="959F38"/>
              </a:buClr>
              <a:buFontTx/>
              <a:buNone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959F38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rgbClr val="0099FF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93CF724-F9E0-44B8-95BD-D38D8B22F53D}" type="slidenum">
              <a:rPr lang="en-US" smtClean="0">
                <a:solidFill>
                  <a:schemeClr val="bg1"/>
                </a:solidFill>
              </a:rPr>
              <a:pPr/>
              <a:t>29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228600" y="2438400"/>
            <a:ext cx="8686800" cy="35814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/>
          <a:p>
            <a:pPr algn="ctr">
              <a:spcBef>
                <a:spcPts val="1800"/>
              </a:spcBef>
            </a:pPr>
            <a:endParaRPr lang="de-DE" sz="3600" b="1" dirty="0" smtClean="0"/>
          </a:p>
          <a:p>
            <a:pPr algn="ctr">
              <a:spcBef>
                <a:spcPts val="1800"/>
              </a:spcBef>
            </a:pPr>
            <a:endParaRPr lang="de-DE" sz="3600" b="1" dirty="0"/>
          </a:p>
          <a:p>
            <a:pPr algn="ctr">
              <a:spcBef>
                <a:spcPts val="1800"/>
              </a:spcBef>
            </a:pPr>
            <a:r>
              <a:rPr lang="de-DE" sz="4800" b="1" dirty="0" err="1" smtClean="0">
                <a:solidFill>
                  <a:schemeClr val="bg1"/>
                </a:solidFill>
              </a:rPr>
              <a:t>Productivity</a:t>
            </a:r>
            <a:r>
              <a:rPr lang="de-DE" sz="4800" b="1" dirty="0" smtClean="0">
                <a:solidFill>
                  <a:schemeClr val="bg1"/>
                </a:solidFill>
              </a:rPr>
              <a:t> </a:t>
            </a:r>
            <a:r>
              <a:rPr lang="de-DE" sz="4800" b="1" dirty="0" err="1" smtClean="0">
                <a:solidFill>
                  <a:schemeClr val="bg1"/>
                </a:solidFill>
              </a:rPr>
              <a:t>and</a:t>
            </a:r>
            <a:r>
              <a:rPr lang="de-DE" sz="4800" b="1" dirty="0" smtClean="0">
                <a:solidFill>
                  <a:schemeClr val="bg1"/>
                </a:solidFill>
              </a:rPr>
              <a:t> Output</a:t>
            </a:r>
          </a:p>
        </p:txBody>
      </p:sp>
    </p:spTree>
    <p:extLst>
      <p:ext uri="{BB962C8B-B14F-4D97-AF65-F5344CB8AC3E}">
        <p14:creationId xmlns:p14="http://schemas.microsoft.com/office/powerpoint/2010/main" val="3857995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362200"/>
            <a:ext cx="8686800" cy="35814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/>
          <a:p>
            <a:pPr algn="ctr">
              <a:spcBef>
                <a:spcPts val="1800"/>
              </a:spcBef>
            </a:pPr>
            <a:endParaRPr lang="de-DE" sz="3600" b="1" dirty="0" smtClean="0"/>
          </a:p>
          <a:p>
            <a:pPr algn="ctr">
              <a:spcBef>
                <a:spcPts val="1800"/>
              </a:spcBef>
            </a:pPr>
            <a:endParaRPr lang="de-DE" sz="3600" b="1" dirty="0"/>
          </a:p>
          <a:p>
            <a:pPr algn="ctr">
              <a:spcBef>
                <a:spcPts val="1800"/>
              </a:spcBef>
            </a:pPr>
            <a:r>
              <a:rPr lang="de-DE" sz="4800" b="1" dirty="0" err="1" smtClean="0">
                <a:solidFill>
                  <a:schemeClr val="bg1"/>
                </a:solidFill>
              </a:rPr>
              <a:t>Beamline</a:t>
            </a:r>
            <a:endParaRPr lang="de-DE" sz="4800" b="1" dirty="0" smtClean="0">
              <a:solidFill>
                <a:schemeClr val="bg1"/>
              </a:solidFill>
            </a:endParaRPr>
          </a:p>
        </p:txBody>
      </p:sp>
      <p:sp>
        <p:nvSpPr>
          <p:cNvPr id="6" name="Slide Number Placeholder 5"/>
          <p:cNvSpPr txBox="1">
            <a:spLocks/>
          </p:cNvSpPr>
          <p:nvPr/>
        </p:nvSpPr>
        <p:spPr>
          <a:xfrm>
            <a:off x="8305800" y="462954"/>
            <a:ext cx="609600" cy="307777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Clr>
                <a:srgbClr val="959F38"/>
              </a:buClr>
              <a:buFontTx/>
              <a:buNone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959F38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rgbClr val="0099FF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93CF724-F9E0-44B8-95BD-D38D8B22F53D}" type="slidenum">
              <a:rPr lang="en-US" smtClean="0">
                <a:solidFill>
                  <a:schemeClr val="bg1"/>
                </a:solidFill>
              </a:rPr>
              <a:pPr/>
              <a:t>3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4323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828800" y="304800"/>
            <a:ext cx="6553200" cy="630942"/>
          </a:xfrm>
        </p:spPr>
        <p:txBody>
          <a:bodyPr/>
          <a:lstStyle/>
          <a:p>
            <a:r>
              <a:rPr lang="de-DE" dirty="0" smtClean="0"/>
              <a:t>User </a:t>
            </a:r>
            <a:r>
              <a:rPr lang="de-DE" dirty="0" err="1" smtClean="0"/>
              <a:t>statistics</a:t>
            </a:r>
            <a:r>
              <a:rPr lang="de-DE" dirty="0" smtClean="0"/>
              <a:t> – Call 2014 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2286000"/>
            <a:ext cx="1071797" cy="3268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143000"/>
            <a:ext cx="57912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feld 11"/>
          <p:cNvSpPr txBox="1"/>
          <p:nvPr/>
        </p:nvSpPr>
        <p:spPr>
          <a:xfrm>
            <a:off x="838200" y="5739063"/>
            <a:ext cx="4341573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de-DE" sz="1600" dirty="0" smtClean="0">
                <a:solidFill>
                  <a:srgbClr val="5F0E0B"/>
                </a:solidFill>
              </a:rPr>
              <a:t>(</a:t>
            </a:r>
            <a:r>
              <a:rPr lang="de-DE" sz="1600" dirty="0" err="1" smtClean="0">
                <a:solidFill>
                  <a:srgbClr val="5F0E0B"/>
                </a:solidFill>
              </a:rPr>
              <a:t>from</a:t>
            </a:r>
            <a:r>
              <a:rPr lang="de-DE" sz="1600" dirty="0" smtClean="0">
                <a:solidFill>
                  <a:srgbClr val="5F0E0B"/>
                </a:solidFill>
              </a:rPr>
              <a:t> 2014 Call </a:t>
            </a:r>
            <a:r>
              <a:rPr lang="de-DE" sz="1600" dirty="0" err="1" smtClean="0">
                <a:solidFill>
                  <a:srgbClr val="5F0E0B"/>
                </a:solidFill>
              </a:rPr>
              <a:t>Statistics</a:t>
            </a:r>
            <a:r>
              <a:rPr lang="de-DE" sz="1600" dirty="0" smtClean="0">
                <a:solidFill>
                  <a:srgbClr val="5F0E0B"/>
                </a:solidFill>
              </a:rPr>
              <a:t> </a:t>
            </a:r>
            <a:r>
              <a:rPr lang="de-DE" sz="1600" dirty="0" err="1" smtClean="0">
                <a:solidFill>
                  <a:srgbClr val="5F0E0B"/>
                </a:solidFill>
              </a:rPr>
              <a:t>provided</a:t>
            </a:r>
            <a:r>
              <a:rPr lang="de-DE" sz="1600" dirty="0" smtClean="0">
                <a:solidFill>
                  <a:srgbClr val="5F0E0B"/>
                </a:solidFill>
              </a:rPr>
              <a:t> </a:t>
            </a:r>
            <a:r>
              <a:rPr lang="de-DE" sz="1600" dirty="0" err="1" smtClean="0">
                <a:solidFill>
                  <a:srgbClr val="5F0E0B"/>
                </a:solidFill>
              </a:rPr>
              <a:t>by</a:t>
            </a:r>
            <a:r>
              <a:rPr lang="de-DE" sz="1600" dirty="0" smtClean="0">
                <a:solidFill>
                  <a:srgbClr val="5F0E0B"/>
                </a:solidFill>
              </a:rPr>
              <a:t> User Office)</a:t>
            </a:r>
            <a:endParaRPr lang="en-US" sz="1600" dirty="0" smtClean="0">
              <a:solidFill>
                <a:srgbClr val="5F0E0B"/>
              </a:solidFill>
            </a:endParaRPr>
          </a:p>
        </p:txBody>
      </p:sp>
      <p:sp>
        <p:nvSpPr>
          <p:cNvPr id="7" name="Slide Number Placeholder 5"/>
          <p:cNvSpPr txBox="1">
            <a:spLocks/>
          </p:cNvSpPr>
          <p:nvPr/>
        </p:nvSpPr>
        <p:spPr>
          <a:xfrm>
            <a:off x="8305800" y="462954"/>
            <a:ext cx="609600" cy="307777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Clr>
                <a:srgbClr val="959F38"/>
              </a:buClr>
              <a:buFontTx/>
              <a:buNone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959F38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rgbClr val="0099FF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93CF724-F9E0-44B8-95BD-D38D8B22F53D}" type="slidenum">
              <a:rPr lang="en-US" smtClean="0">
                <a:solidFill>
                  <a:schemeClr val="bg1"/>
                </a:solidFill>
              </a:rPr>
              <a:pPr/>
              <a:t>30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2286000"/>
            <a:ext cx="6085656" cy="2887979"/>
          </a:xfrm>
          <a:noFill/>
        </p:spPr>
        <p:txBody>
          <a:bodyPr>
            <a:noAutofit/>
          </a:bodyPr>
          <a:lstStyle/>
          <a:p>
            <a:pPr marL="342900" lvl="1" indent="-342900">
              <a:lnSpc>
                <a:spcPct val="114000"/>
              </a:lnSpc>
              <a:buClr>
                <a:srgbClr val="959F38"/>
              </a:buClr>
              <a:buFont typeface="Arial" pitchFamily="34" charset="0"/>
              <a:buChar char="•"/>
            </a:pPr>
            <a:r>
              <a:rPr lang="de-DE" sz="2200" b="0" dirty="0" smtClean="0">
                <a:solidFill>
                  <a:srgbClr val="5F0E0B"/>
                </a:solidFill>
              </a:rPr>
              <a:t>Total </a:t>
            </a:r>
            <a:r>
              <a:rPr lang="de-DE" sz="2200" b="0" dirty="0">
                <a:solidFill>
                  <a:srgbClr val="5F0E0B"/>
                </a:solidFill>
              </a:rPr>
              <a:t>47 </a:t>
            </a:r>
            <a:r>
              <a:rPr lang="de-DE" sz="2200" b="0" dirty="0" err="1">
                <a:solidFill>
                  <a:srgbClr val="5F0E0B"/>
                </a:solidFill>
              </a:rPr>
              <a:t>Proposals</a:t>
            </a:r>
            <a:r>
              <a:rPr lang="de-DE" sz="2200" b="0" dirty="0">
                <a:solidFill>
                  <a:srgbClr val="5F0E0B"/>
                </a:solidFill>
              </a:rPr>
              <a:t> </a:t>
            </a:r>
            <a:r>
              <a:rPr lang="de-DE" sz="2200" b="0" dirty="0" err="1" smtClean="0">
                <a:solidFill>
                  <a:srgbClr val="5F0E0B"/>
                </a:solidFill>
              </a:rPr>
              <a:t>submitted</a:t>
            </a:r>
            <a:r>
              <a:rPr lang="de-DE" sz="2200" b="0" dirty="0" smtClean="0">
                <a:solidFill>
                  <a:srgbClr val="5F0E0B"/>
                </a:solidFill>
              </a:rPr>
              <a:t>: </a:t>
            </a:r>
            <a:r>
              <a:rPr lang="de-DE" sz="2200" dirty="0" smtClean="0">
                <a:solidFill>
                  <a:srgbClr val="5F0E0B"/>
                </a:solidFill>
              </a:rPr>
              <a:t>810</a:t>
            </a:r>
            <a:r>
              <a:rPr lang="de-DE" sz="2200" b="0" dirty="0" smtClean="0">
                <a:solidFill>
                  <a:srgbClr val="5F0E0B"/>
                </a:solidFill>
              </a:rPr>
              <a:t> </a:t>
            </a:r>
            <a:r>
              <a:rPr lang="de-DE" sz="2200" b="0" dirty="0" err="1" smtClean="0">
                <a:solidFill>
                  <a:srgbClr val="5F0E0B"/>
                </a:solidFill>
              </a:rPr>
              <a:t>shifts</a:t>
            </a:r>
            <a:endParaRPr lang="de-DE" sz="2200" b="0" dirty="0" smtClean="0">
              <a:solidFill>
                <a:srgbClr val="5F0E0B"/>
              </a:solidFill>
            </a:endParaRPr>
          </a:p>
          <a:p>
            <a:pPr marL="342900" lvl="1" indent="-342900">
              <a:lnSpc>
                <a:spcPct val="114000"/>
              </a:lnSpc>
              <a:buClr>
                <a:srgbClr val="959F38"/>
              </a:buClr>
              <a:buFont typeface="Arial" pitchFamily="34" charset="0"/>
              <a:buChar char="•"/>
            </a:pPr>
            <a:r>
              <a:rPr lang="de-DE" sz="2200" b="0" dirty="0" err="1" smtClean="0">
                <a:solidFill>
                  <a:srgbClr val="5F0E0B"/>
                </a:solidFill>
              </a:rPr>
              <a:t>We</a:t>
            </a:r>
            <a:r>
              <a:rPr lang="de-DE" sz="2200" b="0" dirty="0" smtClean="0">
                <a:solidFill>
                  <a:srgbClr val="5F0E0B"/>
                </a:solidFill>
              </a:rPr>
              <a:t> </a:t>
            </a:r>
            <a:r>
              <a:rPr lang="de-DE" sz="2200" b="0" dirty="0" err="1">
                <a:solidFill>
                  <a:srgbClr val="5F0E0B"/>
                </a:solidFill>
              </a:rPr>
              <a:t>foresee</a:t>
            </a:r>
            <a:r>
              <a:rPr lang="de-DE" sz="2200" b="0" dirty="0">
                <a:solidFill>
                  <a:srgbClr val="5F0E0B"/>
                </a:solidFill>
              </a:rPr>
              <a:t> </a:t>
            </a:r>
            <a:r>
              <a:rPr lang="de-DE" sz="2200" b="0" dirty="0" err="1">
                <a:solidFill>
                  <a:srgbClr val="5F0E0B"/>
                </a:solidFill>
              </a:rPr>
              <a:t>to</a:t>
            </a:r>
            <a:r>
              <a:rPr lang="de-DE" sz="2200" b="0" dirty="0">
                <a:solidFill>
                  <a:srgbClr val="5F0E0B"/>
                </a:solidFill>
              </a:rPr>
              <a:t> </a:t>
            </a:r>
            <a:r>
              <a:rPr lang="de-DE" sz="2200" b="0" dirty="0" err="1">
                <a:solidFill>
                  <a:srgbClr val="5F0E0B"/>
                </a:solidFill>
              </a:rPr>
              <a:t>be</a:t>
            </a:r>
            <a:r>
              <a:rPr lang="de-DE" sz="2200" b="0" dirty="0">
                <a:solidFill>
                  <a:srgbClr val="5F0E0B"/>
                </a:solidFill>
              </a:rPr>
              <a:t> </a:t>
            </a:r>
            <a:r>
              <a:rPr lang="de-DE" sz="2200" b="0" dirty="0" err="1">
                <a:solidFill>
                  <a:srgbClr val="5F0E0B"/>
                </a:solidFill>
              </a:rPr>
              <a:t>able</a:t>
            </a:r>
            <a:r>
              <a:rPr lang="de-DE" sz="2200" b="0" dirty="0">
                <a:solidFill>
                  <a:srgbClr val="5F0E0B"/>
                </a:solidFill>
              </a:rPr>
              <a:t> </a:t>
            </a:r>
            <a:r>
              <a:rPr lang="de-DE" sz="2200" b="0" dirty="0" err="1">
                <a:solidFill>
                  <a:srgbClr val="5F0E0B"/>
                </a:solidFill>
              </a:rPr>
              <a:t>to</a:t>
            </a:r>
            <a:r>
              <a:rPr lang="de-DE" sz="2200" b="0" dirty="0">
                <a:solidFill>
                  <a:srgbClr val="5F0E0B"/>
                </a:solidFill>
              </a:rPr>
              <a:t> </a:t>
            </a:r>
            <a:r>
              <a:rPr lang="de-DE" sz="2200" b="0" dirty="0" err="1">
                <a:solidFill>
                  <a:srgbClr val="5F0E0B"/>
                </a:solidFill>
              </a:rPr>
              <a:t>give</a:t>
            </a:r>
            <a:r>
              <a:rPr lang="de-DE" sz="2200" b="0" dirty="0">
                <a:solidFill>
                  <a:srgbClr val="5F0E0B"/>
                </a:solidFill>
              </a:rPr>
              <a:t> </a:t>
            </a:r>
            <a:r>
              <a:rPr lang="de-DE" sz="2200" dirty="0">
                <a:solidFill>
                  <a:srgbClr val="5F0E0B"/>
                </a:solidFill>
              </a:rPr>
              <a:t>225</a:t>
            </a:r>
            <a:r>
              <a:rPr lang="de-DE" sz="2200" b="0" dirty="0">
                <a:solidFill>
                  <a:srgbClr val="5F0E0B"/>
                </a:solidFill>
              </a:rPr>
              <a:t> </a:t>
            </a:r>
            <a:r>
              <a:rPr lang="de-DE" sz="2200" b="0" dirty="0" err="1">
                <a:solidFill>
                  <a:srgbClr val="5F0E0B"/>
                </a:solidFill>
              </a:rPr>
              <a:t>shifts</a:t>
            </a:r>
            <a:r>
              <a:rPr lang="de-DE" sz="2200" b="0" dirty="0">
                <a:solidFill>
                  <a:srgbClr val="5F0E0B"/>
                </a:solidFill>
              </a:rPr>
              <a:t> </a:t>
            </a:r>
            <a:r>
              <a:rPr lang="de-DE" sz="2200" b="0" dirty="0" err="1">
                <a:solidFill>
                  <a:srgbClr val="5F0E0B"/>
                </a:solidFill>
              </a:rPr>
              <a:t>to</a:t>
            </a:r>
            <a:r>
              <a:rPr lang="de-DE" sz="2200" b="0" dirty="0">
                <a:solidFill>
                  <a:srgbClr val="5F0E0B"/>
                </a:solidFill>
              </a:rPr>
              <a:t> </a:t>
            </a:r>
            <a:r>
              <a:rPr lang="de-DE" sz="2200" b="0" dirty="0" err="1">
                <a:solidFill>
                  <a:srgbClr val="5F0E0B"/>
                </a:solidFill>
              </a:rPr>
              <a:t>users</a:t>
            </a:r>
            <a:r>
              <a:rPr lang="de-DE" sz="2200" b="0" dirty="0">
                <a:solidFill>
                  <a:srgbClr val="5F0E0B"/>
                </a:solidFill>
              </a:rPr>
              <a:t> </a:t>
            </a:r>
            <a:r>
              <a:rPr lang="de-DE" sz="2200" b="0" dirty="0" err="1">
                <a:solidFill>
                  <a:srgbClr val="5F0E0B"/>
                </a:solidFill>
              </a:rPr>
              <a:t>only</a:t>
            </a:r>
            <a:r>
              <a:rPr lang="de-DE" sz="2200" b="0" dirty="0">
                <a:solidFill>
                  <a:srgbClr val="5F0E0B"/>
                </a:solidFill>
              </a:rPr>
              <a:t> </a:t>
            </a:r>
            <a:r>
              <a:rPr lang="de-DE" sz="2200" b="0" dirty="0" err="1">
                <a:solidFill>
                  <a:srgbClr val="5F0E0B"/>
                </a:solidFill>
              </a:rPr>
              <a:t>during</a:t>
            </a:r>
            <a:r>
              <a:rPr lang="de-DE" sz="2200" b="0" dirty="0">
                <a:solidFill>
                  <a:srgbClr val="5F0E0B"/>
                </a:solidFill>
              </a:rPr>
              <a:t> </a:t>
            </a:r>
            <a:r>
              <a:rPr lang="de-DE" sz="2200" b="0" dirty="0" err="1">
                <a:solidFill>
                  <a:srgbClr val="5F0E0B"/>
                </a:solidFill>
              </a:rPr>
              <a:t>the</a:t>
            </a:r>
            <a:r>
              <a:rPr lang="de-DE" sz="2200" b="0" dirty="0">
                <a:solidFill>
                  <a:srgbClr val="5F0E0B"/>
                </a:solidFill>
              </a:rPr>
              <a:t> </a:t>
            </a:r>
            <a:r>
              <a:rPr lang="de-DE" sz="2200" b="0" dirty="0" err="1">
                <a:solidFill>
                  <a:srgbClr val="5F0E0B"/>
                </a:solidFill>
              </a:rPr>
              <a:t>call</a:t>
            </a:r>
            <a:r>
              <a:rPr lang="de-DE" sz="2200" b="0" dirty="0">
                <a:solidFill>
                  <a:srgbClr val="5F0E0B"/>
                </a:solidFill>
              </a:rPr>
              <a:t> </a:t>
            </a:r>
            <a:r>
              <a:rPr lang="de-DE" sz="2200" b="0" dirty="0" err="1">
                <a:solidFill>
                  <a:srgbClr val="5F0E0B"/>
                </a:solidFill>
              </a:rPr>
              <a:t>period</a:t>
            </a:r>
            <a:r>
              <a:rPr lang="de-DE" sz="2200" b="0" dirty="0">
                <a:solidFill>
                  <a:srgbClr val="5F0E0B"/>
                </a:solidFill>
              </a:rPr>
              <a:t> </a:t>
            </a:r>
            <a:r>
              <a:rPr lang="de-DE" sz="2200" b="0" dirty="0" smtClean="0">
                <a:solidFill>
                  <a:srgbClr val="5F0E0B"/>
                </a:solidFill>
              </a:rPr>
              <a:t>(5-12/2014) </a:t>
            </a:r>
            <a:br>
              <a:rPr lang="de-DE" sz="2200" b="0" dirty="0" smtClean="0">
                <a:solidFill>
                  <a:srgbClr val="5F0E0B"/>
                </a:solidFill>
              </a:rPr>
            </a:br>
            <a:r>
              <a:rPr lang="de-DE" sz="2200" b="0" dirty="0" smtClean="0">
                <a:solidFill>
                  <a:srgbClr val="5F0E0B"/>
                </a:solidFill>
              </a:rPr>
              <a:t>(</a:t>
            </a:r>
            <a:r>
              <a:rPr lang="de-DE" sz="2200" b="0" dirty="0">
                <a:solidFill>
                  <a:srgbClr val="5F0E0B"/>
                </a:solidFill>
              </a:rPr>
              <a:t>NAPP </a:t>
            </a:r>
            <a:r>
              <a:rPr lang="de-DE" sz="2200" b="0" dirty="0" err="1">
                <a:solidFill>
                  <a:srgbClr val="5F0E0B"/>
                </a:solidFill>
              </a:rPr>
              <a:t>and</a:t>
            </a:r>
            <a:r>
              <a:rPr lang="de-DE" sz="2200" b="0" dirty="0">
                <a:solidFill>
                  <a:srgbClr val="5F0E0B"/>
                </a:solidFill>
              </a:rPr>
              <a:t> PEEM </a:t>
            </a:r>
            <a:r>
              <a:rPr lang="de-DE" sz="2200" b="0" dirty="0" err="1" smtClean="0">
                <a:solidFill>
                  <a:srgbClr val="5F0E0B"/>
                </a:solidFill>
              </a:rPr>
              <a:t>together</a:t>
            </a:r>
            <a:r>
              <a:rPr lang="de-DE" sz="2200" b="0" dirty="0" smtClean="0">
                <a:solidFill>
                  <a:srgbClr val="5F0E0B"/>
                </a:solidFill>
              </a:rPr>
              <a:t>)</a:t>
            </a:r>
          </a:p>
          <a:p>
            <a:pPr marL="342900" lvl="1" indent="-342900">
              <a:lnSpc>
                <a:spcPct val="114000"/>
              </a:lnSpc>
              <a:buClr>
                <a:srgbClr val="959F38"/>
              </a:buClr>
              <a:buFont typeface="Arial" pitchFamily="34" charset="0"/>
              <a:buChar char="•"/>
            </a:pPr>
            <a:r>
              <a:rPr lang="de-DE" sz="2200" b="0" dirty="0" smtClean="0">
                <a:solidFill>
                  <a:srgbClr val="5F0E0B"/>
                </a:solidFill>
              </a:rPr>
              <a:t>High </a:t>
            </a:r>
            <a:r>
              <a:rPr lang="de-DE" sz="2200" b="0" dirty="0" err="1">
                <a:solidFill>
                  <a:srgbClr val="5F0E0B"/>
                </a:solidFill>
              </a:rPr>
              <a:t>oversubscription</a:t>
            </a:r>
            <a:r>
              <a:rPr lang="de-DE" sz="2200" b="0" dirty="0">
                <a:solidFill>
                  <a:srgbClr val="5F0E0B"/>
                </a:solidFill>
              </a:rPr>
              <a:t> </a:t>
            </a:r>
            <a:r>
              <a:rPr lang="de-DE" sz="2200" b="0" dirty="0" err="1">
                <a:solidFill>
                  <a:srgbClr val="5F0E0B"/>
                </a:solidFill>
              </a:rPr>
              <a:t>can</a:t>
            </a:r>
            <a:r>
              <a:rPr lang="de-DE" sz="2200" b="0" dirty="0">
                <a:solidFill>
                  <a:srgbClr val="5F0E0B"/>
                </a:solidFill>
              </a:rPr>
              <a:t> </a:t>
            </a:r>
            <a:r>
              <a:rPr lang="de-DE" sz="2200" b="0" dirty="0" err="1">
                <a:solidFill>
                  <a:srgbClr val="5F0E0B"/>
                </a:solidFill>
              </a:rPr>
              <a:t>cause</a:t>
            </a:r>
            <a:r>
              <a:rPr lang="de-DE" sz="2200" b="0" dirty="0">
                <a:solidFill>
                  <a:srgbClr val="5F0E0B"/>
                </a:solidFill>
              </a:rPr>
              <a:t> </a:t>
            </a:r>
            <a:r>
              <a:rPr lang="de-DE" sz="2200" b="0" dirty="0" err="1" smtClean="0">
                <a:solidFill>
                  <a:srgbClr val="5F0E0B"/>
                </a:solidFill>
              </a:rPr>
              <a:t>frustation</a:t>
            </a:r>
            <a:r>
              <a:rPr lang="de-DE" sz="2200" b="0" dirty="0" smtClean="0">
                <a:solidFill>
                  <a:srgbClr val="5F0E0B"/>
                </a:solidFill>
              </a:rPr>
              <a:t>/</a:t>
            </a:r>
            <a:r>
              <a:rPr lang="de-DE" sz="2200" b="0" dirty="0" err="1" smtClean="0">
                <a:solidFill>
                  <a:srgbClr val="5F0E0B"/>
                </a:solidFill>
              </a:rPr>
              <a:t>pressure</a:t>
            </a:r>
            <a:endParaRPr lang="en-US" sz="2200" b="0" dirty="0">
              <a:solidFill>
                <a:srgbClr val="5F0E0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147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828800" y="304800"/>
            <a:ext cx="6553200" cy="584775"/>
          </a:xfrm>
        </p:spPr>
        <p:txBody>
          <a:bodyPr/>
          <a:lstStyle/>
          <a:p>
            <a:r>
              <a:rPr lang="de-DE" sz="3200" dirty="0" smtClean="0"/>
              <a:t>User </a:t>
            </a:r>
            <a:r>
              <a:rPr lang="de-DE" sz="3200" dirty="0" err="1" smtClean="0"/>
              <a:t>statistics</a:t>
            </a:r>
            <a:r>
              <a:rPr lang="de-DE" sz="3200" dirty="0" smtClean="0"/>
              <a:t>: 2014 </a:t>
            </a:r>
            <a:r>
              <a:rPr lang="de-DE" sz="3200" dirty="0" err="1" smtClean="0"/>
              <a:t>and</a:t>
            </a:r>
            <a:r>
              <a:rPr lang="de-DE" sz="3200" dirty="0" smtClean="0"/>
              <a:t> </a:t>
            </a:r>
            <a:r>
              <a:rPr lang="de-DE" sz="3200" dirty="0" err="1" smtClean="0"/>
              <a:t>before</a:t>
            </a:r>
            <a:r>
              <a:rPr lang="de-DE" sz="3200" dirty="0" smtClean="0"/>
              <a:t> </a:t>
            </a:r>
            <a:endParaRPr lang="en-US" sz="3200" dirty="0"/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de-DE" dirty="0" smtClean="0"/>
              <a:t>User </a:t>
            </a:r>
            <a:r>
              <a:rPr lang="de-DE" dirty="0" err="1" smtClean="0"/>
              <a:t>feedback</a:t>
            </a:r>
            <a:endParaRPr lang="en-US" dirty="0"/>
          </a:p>
        </p:txBody>
      </p:sp>
      <p:graphicFrame>
        <p:nvGraphicFramePr>
          <p:cNvPr id="7" name="Tabel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1079992"/>
              </p:ext>
            </p:extLst>
          </p:nvPr>
        </p:nvGraphicFramePr>
        <p:xfrm>
          <a:off x="457200" y="1371600"/>
          <a:ext cx="8305800" cy="34992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61160"/>
                <a:gridCol w="1661160"/>
                <a:gridCol w="1661160"/>
                <a:gridCol w="1661160"/>
                <a:gridCol w="1661160"/>
              </a:tblGrid>
              <a:tr h="106680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/>
                        <a:t>PEEM – 2014</a:t>
                      </a:r>
                    </a:p>
                    <a:p>
                      <a:r>
                        <a:rPr lang="de-DE" sz="2000" dirty="0" smtClean="0"/>
                        <a:t>(May-</a:t>
                      </a:r>
                      <a:r>
                        <a:rPr lang="de-DE" sz="2000" dirty="0" err="1" smtClean="0"/>
                        <a:t>December</a:t>
                      </a:r>
                      <a:r>
                        <a:rPr lang="de-DE" sz="2000" dirty="0" smtClean="0"/>
                        <a:t>)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000" dirty="0" smtClean="0"/>
                        <a:t>NAPP – 2014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000" dirty="0" smtClean="0"/>
                        <a:t>(May-</a:t>
                      </a:r>
                      <a:r>
                        <a:rPr lang="de-DE" sz="2000" dirty="0" err="1" smtClean="0"/>
                        <a:t>December</a:t>
                      </a:r>
                      <a:r>
                        <a:rPr lang="de-DE" sz="2000" dirty="0" smtClean="0"/>
                        <a:t>)</a:t>
                      </a:r>
                      <a:endParaRPr lang="en-US" sz="20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/>
                        <a:t>PEEM – </a:t>
                      </a:r>
                      <a:r>
                        <a:rPr lang="de-DE" sz="2000" dirty="0" err="1" smtClean="0"/>
                        <a:t>since</a:t>
                      </a:r>
                      <a:r>
                        <a:rPr lang="de-DE" sz="2000" dirty="0" smtClean="0"/>
                        <a:t> 11/2012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000" dirty="0" smtClean="0"/>
                        <a:t>NAPP</a:t>
                      </a:r>
                      <a:r>
                        <a:rPr lang="de-DE" sz="2000" baseline="0" dirty="0" smtClean="0"/>
                        <a:t> – </a:t>
                      </a:r>
                      <a:r>
                        <a:rPr lang="de-DE" sz="2000" baseline="0" dirty="0" err="1" smtClean="0"/>
                        <a:t>since</a:t>
                      </a:r>
                      <a:r>
                        <a:rPr lang="de-DE" sz="2000" baseline="0" dirty="0" smtClean="0"/>
                        <a:t> 9/2013</a:t>
                      </a:r>
                      <a:endParaRPr lang="en-US" sz="2000" dirty="0" smtClean="0"/>
                    </a:p>
                  </a:txBody>
                  <a:tcPr/>
                </a:tc>
              </a:tr>
              <a:tr h="515205">
                <a:tc>
                  <a:txBody>
                    <a:bodyPr/>
                    <a:lstStyle/>
                    <a:p>
                      <a:r>
                        <a:rPr lang="de-DE" sz="2000" dirty="0" err="1" smtClean="0"/>
                        <a:t>Beamtime</a:t>
                      </a:r>
                      <a:r>
                        <a:rPr lang="de-DE" sz="2000" baseline="0" dirty="0" smtClean="0"/>
                        <a:t> (d)</a:t>
                      </a:r>
                      <a:endParaRPr lang="en-US" sz="2000" dirty="0"/>
                    </a:p>
                  </a:txBody>
                  <a:tcPr>
                    <a:solidFill>
                      <a:srgbClr val="DEDFE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 smtClean="0"/>
                        <a:t>38</a:t>
                      </a:r>
                      <a:endParaRPr lang="en-US" sz="2000" dirty="0"/>
                    </a:p>
                  </a:txBody>
                  <a:tcPr>
                    <a:solidFill>
                      <a:srgbClr val="DEDFE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 smtClean="0"/>
                        <a:t>37</a:t>
                      </a:r>
                      <a:endParaRPr lang="en-US" sz="2000" dirty="0"/>
                    </a:p>
                  </a:txBody>
                  <a:tcPr>
                    <a:solidFill>
                      <a:srgbClr val="DEDFE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 smtClean="0"/>
                        <a:t>51</a:t>
                      </a:r>
                      <a:endParaRPr lang="en-US" sz="2000" dirty="0"/>
                    </a:p>
                  </a:txBody>
                  <a:tcPr>
                    <a:solidFill>
                      <a:srgbClr val="DEDFE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 smtClean="0"/>
                        <a:t>12</a:t>
                      </a:r>
                      <a:endParaRPr lang="en-US" sz="2000" dirty="0"/>
                    </a:p>
                  </a:txBody>
                  <a:tcPr>
                    <a:solidFill>
                      <a:srgbClr val="DEDFE6"/>
                    </a:solidFill>
                  </a:tcPr>
                </a:tc>
              </a:tr>
              <a:tr h="515205">
                <a:tc>
                  <a:txBody>
                    <a:bodyPr/>
                    <a:lstStyle/>
                    <a:p>
                      <a:r>
                        <a:rPr lang="de-DE" sz="2000" dirty="0" err="1" smtClean="0"/>
                        <a:t>Proposals</a:t>
                      </a:r>
                      <a:r>
                        <a:rPr lang="de-DE" sz="2000" dirty="0" smtClean="0"/>
                        <a:t> (Groups)</a:t>
                      </a:r>
                      <a:endParaRPr lang="en-US" sz="2000" dirty="0"/>
                    </a:p>
                  </a:txBody>
                  <a:tcPr>
                    <a:solidFill>
                      <a:srgbClr val="DEDFE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 smtClean="0"/>
                        <a:t>8(7)</a:t>
                      </a:r>
                      <a:endParaRPr lang="en-US" sz="2000" dirty="0"/>
                    </a:p>
                  </a:txBody>
                  <a:tcPr>
                    <a:solidFill>
                      <a:srgbClr val="DEDFE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 smtClean="0"/>
                        <a:t>7(7)</a:t>
                      </a:r>
                      <a:endParaRPr lang="en-US" sz="2000" dirty="0"/>
                    </a:p>
                  </a:txBody>
                  <a:tcPr>
                    <a:solidFill>
                      <a:srgbClr val="DEDFE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 smtClean="0"/>
                        <a:t>8(4)</a:t>
                      </a:r>
                      <a:endParaRPr lang="en-US" sz="2000" dirty="0"/>
                    </a:p>
                  </a:txBody>
                  <a:tcPr>
                    <a:solidFill>
                      <a:srgbClr val="DEDFE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 smtClean="0"/>
                        <a:t>2(2)</a:t>
                      </a:r>
                      <a:endParaRPr lang="en-US" sz="2000" dirty="0"/>
                    </a:p>
                  </a:txBody>
                  <a:tcPr>
                    <a:solidFill>
                      <a:srgbClr val="DEDFE6"/>
                    </a:solidFill>
                  </a:tcPr>
                </a:tc>
              </a:tr>
              <a:tr h="515205">
                <a:tc>
                  <a:txBody>
                    <a:bodyPr/>
                    <a:lstStyle/>
                    <a:p>
                      <a:r>
                        <a:rPr lang="de-DE" sz="2000" dirty="0" err="1" smtClean="0"/>
                        <a:t>Friendly</a:t>
                      </a:r>
                      <a:r>
                        <a:rPr lang="de-DE" sz="2000" dirty="0" smtClean="0"/>
                        <a:t> (d)</a:t>
                      </a:r>
                      <a:endParaRPr lang="en-US" sz="200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 smtClean="0"/>
                        <a:t>0</a:t>
                      </a:r>
                      <a:endParaRPr lang="en-US" sz="200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 smtClean="0"/>
                        <a:t>0</a:t>
                      </a:r>
                      <a:endParaRPr lang="en-US" sz="200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 smtClean="0"/>
                        <a:t>30</a:t>
                      </a:r>
                      <a:endParaRPr lang="en-US" sz="200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 smtClean="0"/>
                        <a:t>18</a:t>
                      </a:r>
                      <a:endParaRPr lang="en-US" sz="200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515205">
                <a:tc>
                  <a:txBody>
                    <a:bodyPr/>
                    <a:lstStyle/>
                    <a:p>
                      <a:r>
                        <a:rPr lang="de-DE" sz="2000" dirty="0" smtClean="0"/>
                        <a:t>Follow-</a:t>
                      </a:r>
                      <a:r>
                        <a:rPr lang="de-DE" sz="2000" dirty="0" err="1" smtClean="0"/>
                        <a:t>up</a:t>
                      </a:r>
                      <a:r>
                        <a:rPr lang="de-DE" sz="2000" baseline="0" dirty="0" smtClean="0"/>
                        <a:t> </a:t>
                      </a:r>
                      <a:r>
                        <a:rPr lang="de-DE" sz="2000" baseline="0" dirty="0" err="1" smtClean="0"/>
                        <a:t>proposals</a:t>
                      </a:r>
                      <a:endParaRPr lang="en-US" sz="200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 smtClean="0"/>
                        <a:t>3</a:t>
                      </a:r>
                      <a:endParaRPr lang="en-US" sz="200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 smtClean="0"/>
                        <a:t>3</a:t>
                      </a:r>
                      <a:endParaRPr lang="en-US" sz="200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 smtClean="0"/>
                        <a:t>-</a:t>
                      </a:r>
                      <a:endParaRPr lang="en-US" sz="200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 smtClean="0"/>
                        <a:t>-</a:t>
                      </a:r>
                      <a:endParaRPr lang="en-US" sz="200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8" name="Slide Number Placeholder 5"/>
          <p:cNvSpPr txBox="1">
            <a:spLocks/>
          </p:cNvSpPr>
          <p:nvPr/>
        </p:nvSpPr>
        <p:spPr>
          <a:xfrm>
            <a:off x="8305800" y="462954"/>
            <a:ext cx="609600" cy="307777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Clr>
                <a:srgbClr val="959F38"/>
              </a:buClr>
              <a:buFontTx/>
              <a:buNone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959F38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rgbClr val="0099FF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93CF724-F9E0-44B8-95BD-D38D8B22F53D}" type="slidenum">
              <a:rPr lang="en-US" smtClean="0">
                <a:solidFill>
                  <a:schemeClr val="bg1"/>
                </a:solidFill>
              </a:rPr>
              <a:pPr/>
              <a:t>31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138681" y="5029200"/>
            <a:ext cx="8981256" cy="1135379"/>
          </a:xfrm>
          <a:noFill/>
        </p:spPr>
        <p:txBody>
          <a:bodyPr>
            <a:noAutofit/>
          </a:bodyPr>
          <a:lstStyle/>
          <a:p>
            <a:pPr marL="342900" lvl="1" indent="-342900">
              <a:lnSpc>
                <a:spcPct val="114000"/>
              </a:lnSpc>
              <a:buClr>
                <a:srgbClr val="959F38"/>
              </a:buClr>
              <a:buFont typeface="Arial" pitchFamily="34" charset="0"/>
              <a:buChar char="•"/>
            </a:pPr>
            <a:r>
              <a:rPr lang="de-DE" sz="2100" b="0" dirty="0" err="1" smtClean="0">
                <a:solidFill>
                  <a:srgbClr val="5F0E0B"/>
                </a:solidFill>
              </a:rPr>
              <a:t>Receiving</a:t>
            </a:r>
            <a:r>
              <a:rPr lang="de-DE" sz="2100" b="0" dirty="0" smtClean="0">
                <a:solidFill>
                  <a:srgbClr val="5F0E0B"/>
                </a:solidFill>
              </a:rPr>
              <a:t> </a:t>
            </a:r>
            <a:r>
              <a:rPr lang="de-DE" sz="2100" b="0" dirty="0">
                <a:solidFill>
                  <a:srgbClr val="5F0E0B"/>
                </a:solidFill>
              </a:rPr>
              <a:t>LEEM </a:t>
            </a:r>
            <a:r>
              <a:rPr lang="de-DE" sz="2100" b="0" dirty="0" err="1">
                <a:solidFill>
                  <a:srgbClr val="5F0E0B"/>
                </a:solidFill>
              </a:rPr>
              <a:t>users</a:t>
            </a:r>
            <a:r>
              <a:rPr lang="de-DE" sz="2100" b="0" dirty="0">
                <a:solidFill>
                  <a:srgbClr val="5F0E0B"/>
                </a:solidFill>
              </a:rPr>
              <a:t> </a:t>
            </a:r>
            <a:r>
              <a:rPr lang="de-DE" sz="2100" b="0" dirty="0" err="1">
                <a:solidFill>
                  <a:srgbClr val="5F0E0B"/>
                </a:solidFill>
              </a:rPr>
              <a:t>and</a:t>
            </a:r>
            <a:r>
              <a:rPr lang="de-DE" sz="2100" b="0" dirty="0">
                <a:solidFill>
                  <a:srgbClr val="5F0E0B"/>
                </a:solidFill>
              </a:rPr>
              <a:t> in-House </a:t>
            </a:r>
            <a:r>
              <a:rPr lang="de-DE" sz="2100" b="0" dirty="0" err="1">
                <a:solidFill>
                  <a:srgbClr val="5F0E0B"/>
                </a:solidFill>
              </a:rPr>
              <a:t>collaborators</a:t>
            </a:r>
            <a:endParaRPr lang="de-DE" sz="2100" b="0" dirty="0">
              <a:solidFill>
                <a:srgbClr val="5F0E0B"/>
              </a:solidFill>
            </a:endParaRP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de-DE" sz="2100" b="0" dirty="0" err="1">
                <a:solidFill>
                  <a:srgbClr val="5F0E0B"/>
                </a:solidFill>
              </a:rPr>
              <a:t>Countless</a:t>
            </a:r>
            <a:r>
              <a:rPr lang="de-DE" sz="2100" b="0" dirty="0">
                <a:solidFill>
                  <a:srgbClr val="5F0E0B"/>
                </a:solidFill>
              </a:rPr>
              <a:t> </a:t>
            </a:r>
            <a:r>
              <a:rPr lang="de-DE" sz="2100" b="0" dirty="0" err="1">
                <a:solidFill>
                  <a:srgbClr val="5F0E0B"/>
                </a:solidFill>
              </a:rPr>
              <a:t>days</a:t>
            </a:r>
            <a:r>
              <a:rPr lang="de-DE" sz="2100" b="0" dirty="0">
                <a:solidFill>
                  <a:srgbClr val="5F0E0B"/>
                </a:solidFill>
              </a:rPr>
              <a:t> </a:t>
            </a:r>
            <a:r>
              <a:rPr lang="de-DE" sz="2100" b="0" dirty="0" err="1">
                <a:solidFill>
                  <a:srgbClr val="5F0E0B"/>
                </a:solidFill>
              </a:rPr>
              <a:t>of</a:t>
            </a:r>
            <a:r>
              <a:rPr lang="de-DE" sz="2100" b="0" dirty="0">
                <a:solidFill>
                  <a:srgbClr val="5F0E0B"/>
                </a:solidFill>
              </a:rPr>
              <a:t> </a:t>
            </a:r>
            <a:r>
              <a:rPr lang="de-DE" sz="2100" b="0" dirty="0" err="1">
                <a:solidFill>
                  <a:srgbClr val="5F0E0B"/>
                </a:solidFill>
              </a:rPr>
              <a:t>experiment</a:t>
            </a:r>
            <a:r>
              <a:rPr lang="de-DE" sz="2100" b="0" dirty="0">
                <a:solidFill>
                  <a:srgbClr val="5F0E0B"/>
                </a:solidFill>
              </a:rPr>
              <a:t> </a:t>
            </a:r>
            <a:r>
              <a:rPr lang="de-DE" sz="2100" b="0" dirty="0" err="1">
                <a:solidFill>
                  <a:srgbClr val="5F0E0B"/>
                </a:solidFill>
              </a:rPr>
              <a:t>preparation</a:t>
            </a:r>
            <a:r>
              <a:rPr lang="de-DE" sz="2100" b="0" dirty="0">
                <a:solidFill>
                  <a:srgbClr val="5F0E0B"/>
                </a:solidFill>
              </a:rPr>
              <a:t> &amp; in-situ sample </a:t>
            </a:r>
            <a:r>
              <a:rPr lang="de-DE" sz="2100" b="0" dirty="0" err="1" smtClean="0">
                <a:solidFill>
                  <a:srgbClr val="5F0E0B"/>
                </a:solidFill>
              </a:rPr>
              <a:t>preparation</a:t>
            </a:r>
            <a:endParaRPr lang="en-US" sz="2100" b="0" dirty="0">
              <a:solidFill>
                <a:srgbClr val="5F0E0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8384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/>
          <p:cNvSpPr txBox="1">
            <a:spLocks/>
          </p:cNvSpPr>
          <p:nvPr/>
        </p:nvSpPr>
        <p:spPr>
          <a:xfrm>
            <a:off x="1828800" y="304800"/>
            <a:ext cx="6553200" cy="63094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3500" b="1" kern="1200">
                <a:solidFill>
                  <a:srgbClr val="112E50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 algn="ctr"/>
            <a:r>
              <a:rPr lang="de-DE" smtClean="0"/>
              <a:t>User feedback </a:t>
            </a:r>
            <a:endParaRPr lang="de-DE" dirty="0"/>
          </a:p>
        </p:txBody>
      </p:sp>
      <p:sp>
        <p:nvSpPr>
          <p:cNvPr id="8" name="Slide Number Placeholder 5"/>
          <p:cNvSpPr txBox="1">
            <a:spLocks/>
          </p:cNvSpPr>
          <p:nvPr/>
        </p:nvSpPr>
        <p:spPr>
          <a:xfrm>
            <a:off x="8305800" y="462954"/>
            <a:ext cx="609600" cy="307777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Clr>
                <a:srgbClr val="959F38"/>
              </a:buClr>
              <a:buFontTx/>
              <a:buNone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959F38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rgbClr val="0099FF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93CF724-F9E0-44B8-95BD-D38D8B22F53D}" type="slidenum">
              <a:rPr lang="en-US" smtClean="0">
                <a:solidFill>
                  <a:schemeClr val="bg1"/>
                </a:solidFill>
              </a:rPr>
              <a:pPr/>
              <a:t>32</a:t>
            </a:fld>
            <a:endParaRPr lang="en-US" dirty="0">
              <a:solidFill>
                <a:schemeClr val="bg1"/>
              </a:solidFill>
            </a:endParaRPr>
          </a:p>
        </p:txBody>
      </p:sp>
      <p:graphicFrame>
        <p:nvGraphicFramePr>
          <p:cNvPr id="9" name="Content Placeholder 4"/>
          <p:cNvGraphicFramePr>
            <a:graphicFrameLocks noGrp="1"/>
          </p:cNvGraphicFramePr>
          <p:nvPr>
            <p:ph sz="half" idx="1"/>
          </p:nvPr>
        </p:nvGraphicFramePr>
        <p:xfrm>
          <a:off x="457200" y="1219200"/>
          <a:ext cx="4038600" cy="4906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Content Placeholder 5"/>
          <p:cNvGraphicFramePr>
            <a:graphicFrameLocks noGrp="1"/>
          </p:cNvGraphicFramePr>
          <p:nvPr>
            <p:ph sz="half" idx="2"/>
          </p:nvPr>
        </p:nvGraphicFramePr>
        <p:xfrm>
          <a:off x="4648200" y="1219200"/>
          <a:ext cx="4038600" cy="4906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Textfeld 10"/>
          <p:cNvSpPr txBox="1"/>
          <p:nvPr/>
        </p:nvSpPr>
        <p:spPr>
          <a:xfrm>
            <a:off x="5215873" y="5950234"/>
            <a:ext cx="3928127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de-DE" sz="1600" dirty="0" smtClean="0">
                <a:solidFill>
                  <a:srgbClr val="5F0E0B"/>
                </a:solidFill>
              </a:rPr>
              <a:t>2013 </a:t>
            </a:r>
            <a:r>
              <a:rPr lang="de-DE" sz="1600" dirty="0" err="1" smtClean="0">
                <a:solidFill>
                  <a:srgbClr val="5F0E0B"/>
                </a:solidFill>
              </a:rPr>
              <a:t>Statistics</a:t>
            </a:r>
            <a:r>
              <a:rPr lang="de-DE" sz="1600" dirty="0" smtClean="0">
                <a:solidFill>
                  <a:srgbClr val="5F0E0B"/>
                </a:solidFill>
              </a:rPr>
              <a:t> </a:t>
            </a:r>
            <a:r>
              <a:rPr lang="de-DE" sz="1600" dirty="0" err="1" smtClean="0">
                <a:solidFill>
                  <a:srgbClr val="5F0E0B"/>
                </a:solidFill>
              </a:rPr>
              <a:t>kindly</a:t>
            </a:r>
            <a:r>
              <a:rPr lang="de-DE" sz="1600" dirty="0" smtClean="0">
                <a:solidFill>
                  <a:srgbClr val="5F0E0B"/>
                </a:solidFill>
              </a:rPr>
              <a:t> </a:t>
            </a:r>
            <a:r>
              <a:rPr lang="de-DE" sz="1600" dirty="0" err="1" smtClean="0">
                <a:solidFill>
                  <a:srgbClr val="5F0E0B"/>
                </a:solidFill>
              </a:rPr>
              <a:t>provided</a:t>
            </a:r>
            <a:r>
              <a:rPr lang="de-DE" sz="1600" dirty="0" smtClean="0">
                <a:solidFill>
                  <a:srgbClr val="5F0E0B"/>
                </a:solidFill>
              </a:rPr>
              <a:t> </a:t>
            </a:r>
            <a:r>
              <a:rPr lang="de-DE" sz="1600" dirty="0" err="1" smtClean="0">
                <a:solidFill>
                  <a:srgbClr val="5F0E0B"/>
                </a:solidFill>
              </a:rPr>
              <a:t>by</a:t>
            </a:r>
            <a:r>
              <a:rPr lang="de-DE" sz="1600" dirty="0" smtClean="0">
                <a:solidFill>
                  <a:srgbClr val="5F0E0B"/>
                </a:solidFill>
              </a:rPr>
              <a:t> User Office</a:t>
            </a:r>
            <a:endParaRPr lang="en-US" sz="1600" dirty="0" smtClean="0">
              <a:solidFill>
                <a:srgbClr val="5F0E0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5386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828800" y="304800"/>
            <a:ext cx="6553200" cy="630942"/>
          </a:xfrm>
        </p:spPr>
        <p:txBody>
          <a:bodyPr/>
          <a:lstStyle/>
          <a:p>
            <a:pPr algn="ctr"/>
            <a:r>
              <a:rPr lang="de-DE" dirty="0" smtClean="0"/>
              <a:t>User </a:t>
            </a:r>
            <a:r>
              <a:rPr lang="de-DE" dirty="0" err="1" smtClean="0"/>
              <a:t>feedback</a:t>
            </a:r>
            <a:r>
              <a:rPr lang="de-DE" dirty="0" smtClean="0"/>
              <a:t> </a:t>
            </a:r>
            <a:endParaRPr lang="en-US" dirty="0"/>
          </a:p>
        </p:txBody>
      </p:sp>
      <p:sp>
        <p:nvSpPr>
          <p:cNvPr id="4" name="Slide Number Placeholder 5"/>
          <p:cNvSpPr txBox="1">
            <a:spLocks/>
          </p:cNvSpPr>
          <p:nvPr/>
        </p:nvSpPr>
        <p:spPr>
          <a:xfrm>
            <a:off x="8305800" y="462954"/>
            <a:ext cx="609600" cy="307777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Clr>
                <a:srgbClr val="959F38"/>
              </a:buClr>
              <a:buFontTx/>
              <a:buNone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959F38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rgbClr val="0099FF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93CF724-F9E0-44B8-95BD-D38D8B22F53D}" type="slidenum">
              <a:rPr lang="en-US" smtClean="0">
                <a:solidFill>
                  <a:schemeClr val="bg1"/>
                </a:solidFill>
              </a:rPr>
              <a:pPr/>
              <a:t>33</a:t>
            </a:fld>
            <a:endParaRPr lang="en-US" dirty="0">
              <a:solidFill>
                <a:schemeClr val="bg1"/>
              </a:solidFill>
            </a:endParaRPr>
          </a:p>
        </p:txBody>
      </p:sp>
      <p:graphicFrame>
        <p:nvGraphicFramePr>
          <p:cNvPr id="12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90065145"/>
              </p:ext>
            </p:extLst>
          </p:nvPr>
        </p:nvGraphicFramePr>
        <p:xfrm>
          <a:off x="4415400" y="914400"/>
          <a:ext cx="4500000" cy="46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81763318"/>
              </p:ext>
            </p:extLst>
          </p:nvPr>
        </p:nvGraphicFramePr>
        <p:xfrm>
          <a:off x="159002" y="1066800"/>
          <a:ext cx="4038600" cy="3124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Textfeld 13"/>
          <p:cNvSpPr txBox="1"/>
          <p:nvPr/>
        </p:nvSpPr>
        <p:spPr>
          <a:xfrm>
            <a:off x="5215873" y="5928774"/>
            <a:ext cx="3928127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de-DE" sz="1600" dirty="0" smtClean="0">
                <a:solidFill>
                  <a:srgbClr val="5F0E0B"/>
                </a:solidFill>
              </a:rPr>
              <a:t>2013 </a:t>
            </a:r>
            <a:r>
              <a:rPr lang="de-DE" sz="1600" dirty="0" err="1" smtClean="0">
                <a:solidFill>
                  <a:srgbClr val="5F0E0B"/>
                </a:solidFill>
              </a:rPr>
              <a:t>Statistics</a:t>
            </a:r>
            <a:r>
              <a:rPr lang="de-DE" sz="1600" dirty="0" smtClean="0">
                <a:solidFill>
                  <a:srgbClr val="5F0E0B"/>
                </a:solidFill>
              </a:rPr>
              <a:t> </a:t>
            </a:r>
            <a:r>
              <a:rPr lang="de-DE" sz="1600" dirty="0" err="1" smtClean="0">
                <a:solidFill>
                  <a:srgbClr val="5F0E0B"/>
                </a:solidFill>
              </a:rPr>
              <a:t>kindly</a:t>
            </a:r>
            <a:r>
              <a:rPr lang="de-DE" sz="1600" dirty="0" smtClean="0">
                <a:solidFill>
                  <a:srgbClr val="5F0E0B"/>
                </a:solidFill>
              </a:rPr>
              <a:t> </a:t>
            </a:r>
            <a:r>
              <a:rPr lang="de-DE" sz="1600" dirty="0" err="1" smtClean="0">
                <a:solidFill>
                  <a:srgbClr val="5F0E0B"/>
                </a:solidFill>
              </a:rPr>
              <a:t>provided</a:t>
            </a:r>
            <a:r>
              <a:rPr lang="de-DE" sz="1600" dirty="0" smtClean="0">
                <a:solidFill>
                  <a:srgbClr val="5F0E0B"/>
                </a:solidFill>
              </a:rPr>
              <a:t> </a:t>
            </a:r>
            <a:r>
              <a:rPr lang="de-DE" sz="1600" dirty="0" err="1" smtClean="0">
                <a:solidFill>
                  <a:srgbClr val="5F0E0B"/>
                </a:solidFill>
              </a:rPr>
              <a:t>by</a:t>
            </a:r>
            <a:r>
              <a:rPr lang="de-DE" sz="1600" dirty="0" smtClean="0">
                <a:solidFill>
                  <a:srgbClr val="5F0E0B"/>
                </a:solidFill>
              </a:rPr>
              <a:t> User Office</a:t>
            </a:r>
            <a:endParaRPr lang="en-US" sz="1600" dirty="0" smtClean="0">
              <a:solidFill>
                <a:srgbClr val="5F0E0B"/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76200" y="4191000"/>
            <a:ext cx="4343400" cy="233910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- “do </a:t>
            </a:r>
            <a:r>
              <a:rPr lang="en-US" sz="1600" dirty="0"/>
              <a:t>not allow to do absorption measurements on C </a:t>
            </a:r>
            <a:r>
              <a:rPr lang="en-US" sz="1600" dirty="0" smtClean="0"/>
              <a:t>K-edge”</a:t>
            </a:r>
            <a:r>
              <a:rPr lang="en-US" sz="1600" dirty="0"/>
              <a:t>	</a:t>
            </a:r>
          </a:p>
          <a:p>
            <a:r>
              <a:rPr lang="en-US" sz="1600" dirty="0" smtClean="0"/>
              <a:t>- “The </a:t>
            </a:r>
            <a:r>
              <a:rPr lang="en-US" sz="1600" dirty="0" err="1"/>
              <a:t>beamline</a:t>
            </a:r>
            <a:r>
              <a:rPr lang="en-US" sz="1600" dirty="0"/>
              <a:t> status needs to be improved and optimized</a:t>
            </a:r>
            <a:r>
              <a:rPr lang="en-US" sz="1600" dirty="0" smtClean="0"/>
              <a:t>.”</a:t>
            </a:r>
            <a:r>
              <a:rPr lang="en-US" sz="1600" dirty="0"/>
              <a:t>	</a:t>
            </a:r>
          </a:p>
          <a:p>
            <a:r>
              <a:rPr lang="en-US" sz="1600" dirty="0" smtClean="0"/>
              <a:t>- I </a:t>
            </a:r>
            <a:r>
              <a:rPr lang="en-US" sz="1600" dirty="0"/>
              <a:t>have to emphasize the excellent support from the Circe </a:t>
            </a:r>
            <a:r>
              <a:rPr lang="en-US" sz="1600" dirty="0" err="1"/>
              <a:t>beamline</a:t>
            </a:r>
            <a:r>
              <a:rPr lang="en-US" sz="1600" dirty="0"/>
              <a:t> scientist and </a:t>
            </a:r>
            <a:r>
              <a:rPr lang="en-US" sz="1600" dirty="0" err="1"/>
              <a:t>beamline</a:t>
            </a:r>
            <a:r>
              <a:rPr lang="en-US" sz="1600" dirty="0"/>
              <a:t> </a:t>
            </a:r>
            <a:r>
              <a:rPr lang="en-US" sz="1600" dirty="0" smtClean="0"/>
              <a:t>staff</a:t>
            </a:r>
          </a:p>
          <a:p>
            <a:r>
              <a:rPr lang="en-US" sz="1600" dirty="0" smtClean="0"/>
              <a:t>- The </a:t>
            </a:r>
            <a:r>
              <a:rPr lang="en-US" sz="1600" dirty="0"/>
              <a:t>support of the beam team was excellent.	</a:t>
            </a:r>
          </a:p>
          <a:p>
            <a:endParaRPr lang="en-US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8384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Publications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Confs</a:t>
            </a:r>
            <a:r>
              <a:rPr lang="de-DE" dirty="0" smtClean="0"/>
              <a:t>.</a:t>
            </a:r>
            <a:endParaRPr lang="en-US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1295400"/>
            <a:ext cx="8153400" cy="4724400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de-DE" sz="2000" dirty="0" smtClean="0"/>
              <a:t>Publications in 2013 &amp; 2014:</a:t>
            </a:r>
          </a:p>
          <a:p>
            <a:pPr lvl="1">
              <a:lnSpc>
                <a:spcPct val="120000"/>
              </a:lnSpc>
            </a:pPr>
            <a:r>
              <a:rPr lang="de-DE" dirty="0"/>
              <a:t>	</a:t>
            </a:r>
            <a:r>
              <a:rPr lang="de-DE" dirty="0" err="1" smtClean="0"/>
              <a:t>One</a:t>
            </a:r>
            <a:r>
              <a:rPr lang="de-DE" dirty="0" smtClean="0"/>
              <a:t> </a:t>
            </a:r>
            <a:r>
              <a:rPr lang="de-DE" dirty="0" err="1" smtClean="0"/>
              <a:t>paper</a:t>
            </a:r>
            <a:r>
              <a:rPr lang="de-DE" dirty="0" smtClean="0"/>
              <a:t> </a:t>
            </a:r>
            <a:r>
              <a:rPr lang="de-DE" dirty="0" err="1" smtClean="0"/>
              <a:t>about</a:t>
            </a:r>
            <a:r>
              <a:rPr lang="de-DE" dirty="0" smtClean="0"/>
              <a:t> NAPP </a:t>
            </a:r>
            <a:r>
              <a:rPr lang="de-DE" dirty="0" err="1" smtClean="0"/>
              <a:t>endstation</a:t>
            </a:r>
            <a:r>
              <a:rPr lang="de-DE" dirty="0" smtClean="0"/>
              <a:t> (J. </a:t>
            </a:r>
            <a:r>
              <a:rPr lang="de-DE" dirty="0" err="1" smtClean="0"/>
              <a:t>Phy</a:t>
            </a:r>
            <a:r>
              <a:rPr lang="de-DE" dirty="0" smtClean="0"/>
              <a:t>. </a:t>
            </a:r>
            <a:r>
              <a:rPr lang="de-DE" dirty="0" err="1" smtClean="0"/>
              <a:t>Conf</a:t>
            </a:r>
            <a:r>
              <a:rPr lang="de-DE" dirty="0" smtClean="0"/>
              <a:t>. </a:t>
            </a:r>
            <a:r>
              <a:rPr lang="de-DE" dirty="0" err="1" smtClean="0"/>
              <a:t>Ser</a:t>
            </a:r>
            <a:r>
              <a:rPr lang="de-DE" dirty="0" smtClean="0"/>
              <a:t>.):	(1)</a:t>
            </a:r>
          </a:p>
          <a:p>
            <a:pPr lvl="1">
              <a:lnSpc>
                <a:spcPct val="120000"/>
              </a:lnSpc>
            </a:pPr>
            <a:r>
              <a:rPr lang="de-DE" dirty="0"/>
              <a:t>	</a:t>
            </a:r>
            <a:r>
              <a:rPr lang="de-DE" dirty="0" smtClean="0"/>
              <a:t>Other </a:t>
            </a:r>
            <a:r>
              <a:rPr lang="de-DE" dirty="0" err="1" smtClean="0"/>
              <a:t>publications</a:t>
            </a:r>
            <a:r>
              <a:rPr lang="de-DE" dirty="0" smtClean="0"/>
              <a:t> </a:t>
            </a:r>
            <a:r>
              <a:rPr lang="de-DE" dirty="0" err="1" smtClean="0"/>
              <a:t>by</a:t>
            </a:r>
            <a:r>
              <a:rPr lang="de-DE" dirty="0" smtClean="0"/>
              <a:t> BL </a:t>
            </a:r>
            <a:r>
              <a:rPr lang="de-DE" dirty="0" err="1" smtClean="0"/>
              <a:t>staff</a:t>
            </a:r>
            <a:r>
              <a:rPr lang="de-DE" dirty="0" smtClean="0"/>
              <a:t>  (still </a:t>
            </a:r>
            <a:r>
              <a:rPr lang="de-DE" dirty="0" err="1" smtClean="0"/>
              <a:t>without</a:t>
            </a:r>
            <a:r>
              <a:rPr lang="de-DE" dirty="0" smtClean="0"/>
              <a:t> ALBA </a:t>
            </a:r>
            <a:r>
              <a:rPr lang="de-DE" dirty="0" err="1" smtClean="0"/>
              <a:t>data</a:t>
            </a:r>
            <a:r>
              <a:rPr lang="de-DE" dirty="0" smtClean="0"/>
              <a:t>):	(14)</a:t>
            </a:r>
          </a:p>
          <a:p>
            <a:pPr lvl="1">
              <a:lnSpc>
                <a:spcPct val="120000"/>
              </a:lnSpc>
            </a:pPr>
            <a:endParaRPr lang="de-DE" sz="2000" dirty="0" smtClean="0"/>
          </a:p>
          <a:p>
            <a:pPr>
              <a:lnSpc>
                <a:spcPct val="120000"/>
              </a:lnSpc>
            </a:pPr>
            <a:r>
              <a:rPr lang="de-DE" sz="2000" dirty="0" smtClean="0"/>
              <a:t>2014 Conference </a:t>
            </a:r>
            <a:r>
              <a:rPr lang="de-DE" sz="2000" dirty="0" err="1" smtClean="0"/>
              <a:t>contributions</a:t>
            </a:r>
            <a:r>
              <a:rPr lang="de-DE" sz="2000" dirty="0" smtClean="0"/>
              <a:t> </a:t>
            </a:r>
            <a:r>
              <a:rPr lang="de-DE" sz="2000" dirty="0" err="1" smtClean="0"/>
              <a:t>and</a:t>
            </a:r>
            <a:r>
              <a:rPr lang="de-DE" sz="2000" dirty="0" smtClean="0"/>
              <a:t> </a:t>
            </a:r>
            <a:r>
              <a:rPr lang="de-DE" sz="2000" dirty="0"/>
              <a:t>T</a:t>
            </a:r>
            <a:r>
              <a:rPr lang="de-DE" sz="2000" dirty="0" smtClean="0"/>
              <a:t>alks </a:t>
            </a:r>
            <a:r>
              <a:rPr lang="de-DE" sz="2000" dirty="0" err="1" smtClean="0"/>
              <a:t>with</a:t>
            </a:r>
            <a:r>
              <a:rPr lang="de-DE" sz="2000" dirty="0" smtClean="0"/>
              <a:t> ALBA </a:t>
            </a:r>
            <a:r>
              <a:rPr lang="de-DE" sz="2000" dirty="0" err="1" smtClean="0"/>
              <a:t>data</a:t>
            </a:r>
            <a:r>
              <a:rPr lang="de-DE" sz="2000" dirty="0" smtClean="0"/>
              <a:t>:	(13)</a:t>
            </a:r>
          </a:p>
          <a:p>
            <a:pPr>
              <a:lnSpc>
                <a:spcPct val="120000"/>
              </a:lnSpc>
            </a:pPr>
            <a:endParaRPr lang="de-DE" sz="2000" dirty="0" smtClean="0"/>
          </a:p>
          <a:p>
            <a:pPr>
              <a:lnSpc>
                <a:spcPct val="120000"/>
              </a:lnSpc>
            </a:pPr>
            <a:r>
              <a:rPr lang="de-DE" sz="2000" dirty="0" err="1" smtClean="0"/>
              <a:t>Current</a:t>
            </a:r>
            <a:r>
              <a:rPr lang="de-DE" sz="2000" dirty="0" smtClean="0"/>
              <a:t> </a:t>
            </a:r>
            <a:r>
              <a:rPr lang="de-DE" sz="2000" dirty="0" err="1" smtClean="0"/>
              <a:t>paper</a:t>
            </a:r>
            <a:r>
              <a:rPr lang="de-DE" sz="2000" dirty="0" smtClean="0"/>
              <a:t> </a:t>
            </a:r>
            <a:r>
              <a:rPr lang="de-DE" sz="2000" dirty="0" err="1" smtClean="0"/>
              <a:t>drafts</a:t>
            </a:r>
            <a:r>
              <a:rPr lang="de-DE" sz="2000" dirty="0" smtClean="0"/>
              <a:t> </a:t>
            </a:r>
            <a:r>
              <a:rPr lang="de-DE" sz="2000" dirty="0" err="1" smtClean="0"/>
              <a:t>with</a:t>
            </a:r>
            <a:r>
              <a:rPr lang="de-DE" sz="2000" dirty="0" smtClean="0"/>
              <a:t> ALBA </a:t>
            </a:r>
            <a:r>
              <a:rPr lang="de-DE" sz="2000" dirty="0" err="1" smtClean="0"/>
              <a:t>data</a:t>
            </a:r>
            <a:r>
              <a:rPr lang="de-DE" sz="2000" dirty="0" smtClean="0"/>
              <a:t> in </a:t>
            </a:r>
            <a:r>
              <a:rPr lang="de-DE" sz="2000" dirty="0" err="1" smtClean="0"/>
              <a:t>progress</a:t>
            </a:r>
            <a:r>
              <a:rPr lang="de-DE" sz="2000" dirty="0" smtClean="0"/>
              <a:t>/</a:t>
            </a:r>
            <a:r>
              <a:rPr lang="de-DE" sz="2000" dirty="0" err="1" smtClean="0"/>
              <a:t>submitted</a:t>
            </a:r>
            <a:r>
              <a:rPr lang="de-DE" sz="2000" dirty="0" smtClean="0"/>
              <a:t>:	(4)</a:t>
            </a:r>
          </a:p>
          <a:p>
            <a:pPr marL="0" indent="0">
              <a:lnSpc>
                <a:spcPct val="120000"/>
              </a:lnSpc>
              <a:buNone/>
            </a:pPr>
            <a:endParaRPr lang="de-DE" dirty="0" smtClean="0"/>
          </a:p>
          <a:p>
            <a:pPr>
              <a:lnSpc>
                <a:spcPct val="120000"/>
              </a:lnSpc>
            </a:pPr>
            <a:r>
              <a:rPr lang="de-DE" sz="2000" dirty="0" smtClean="0"/>
              <a:t>Workshops </a:t>
            </a:r>
            <a:r>
              <a:rPr lang="de-DE" sz="2000" dirty="0" err="1" smtClean="0"/>
              <a:t>are</a:t>
            </a:r>
            <a:r>
              <a:rPr lang="de-DE" sz="2000" dirty="0" smtClean="0"/>
              <a:t> </a:t>
            </a:r>
            <a:r>
              <a:rPr lang="de-DE" sz="2000" dirty="0" err="1" smtClean="0"/>
              <a:t>organized</a:t>
            </a:r>
            <a:r>
              <a:rPr lang="de-DE" sz="2000" dirty="0"/>
              <a:t> </a:t>
            </a:r>
            <a:r>
              <a:rPr lang="de-DE" sz="2000" dirty="0" smtClean="0"/>
              <a:t>on </a:t>
            </a:r>
            <a:r>
              <a:rPr lang="de-DE" sz="2000" dirty="0" err="1" smtClean="0"/>
              <a:t>annual</a:t>
            </a:r>
            <a:r>
              <a:rPr lang="de-DE" sz="2000" dirty="0" smtClean="0"/>
              <a:t> </a:t>
            </a:r>
            <a:r>
              <a:rPr lang="de-DE" sz="2000" dirty="0" err="1" smtClean="0"/>
              <a:t>basis</a:t>
            </a:r>
            <a:r>
              <a:rPr lang="de-DE" sz="2000" dirty="0" smtClean="0"/>
              <a:t> </a:t>
            </a:r>
          </a:p>
        </p:txBody>
      </p:sp>
      <p:sp>
        <p:nvSpPr>
          <p:cNvPr id="5" name="Slide Number Placeholder 5"/>
          <p:cNvSpPr txBox="1">
            <a:spLocks/>
          </p:cNvSpPr>
          <p:nvPr/>
        </p:nvSpPr>
        <p:spPr>
          <a:xfrm>
            <a:off x="8305800" y="462954"/>
            <a:ext cx="609600" cy="307777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Clr>
                <a:srgbClr val="959F38"/>
              </a:buClr>
              <a:buFontTx/>
              <a:buNone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959F38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rgbClr val="0099FF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93CF724-F9E0-44B8-95BD-D38D8B22F53D}" type="slidenum">
              <a:rPr lang="en-US" smtClean="0">
                <a:solidFill>
                  <a:schemeClr val="bg1"/>
                </a:solidFill>
              </a:rPr>
              <a:pPr/>
              <a:t>34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3232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 smtClean="0"/>
              <a:t>1000th ALBA </a:t>
            </a:r>
            <a:r>
              <a:rPr lang="de-DE" dirty="0" err="1" smtClean="0"/>
              <a:t>user</a:t>
            </a:r>
            <a:r>
              <a:rPr lang="de-DE" dirty="0" smtClean="0"/>
              <a:t> </a:t>
            </a:r>
            <a:endParaRPr lang="en-US" dirty="0"/>
          </a:p>
        </p:txBody>
      </p:sp>
      <p:pic>
        <p:nvPicPr>
          <p:cNvPr id="7" name="Inhaltsplatzhalter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064403"/>
            <a:ext cx="3733800" cy="2489199"/>
          </a:xfrm>
        </p:spPr>
      </p:pic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320842" y="3728046"/>
            <a:ext cx="8153400" cy="2743200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de-DE" sz="2000" b="1" dirty="0" err="1" smtClean="0"/>
              <a:t>Reaching</a:t>
            </a:r>
            <a:r>
              <a:rPr lang="de-DE" sz="2000" b="1" dirty="0" smtClean="0"/>
              <a:t> </a:t>
            </a:r>
            <a:r>
              <a:rPr lang="de-DE" sz="2000" b="1" dirty="0" err="1" smtClean="0"/>
              <a:t>maturity</a:t>
            </a:r>
            <a:r>
              <a:rPr lang="de-DE" sz="2000" b="1" dirty="0" smtClean="0"/>
              <a:t> </a:t>
            </a:r>
            <a:r>
              <a:rPr lang="de-DE" sz="2000" b="1" dirty="0" err="1" smtClean="0"/>
              <a:t>as</a:t>
            </a:r>
            <a:r>
              <a:rPr lang="de-DE" sz="2000" b="1" dirty="0" smtClean="0"/>
              <a:t> an </a:t>
            </a:r>
            <a:r>
              <a:rPr lang="de-DE" sz="2000" b="1" dirty="0" err="1" smtClean="0"/>
              <a:t>infrastructure</a:t>
            </a:r>
            <a:r>
              <a:rPr lang="de-DE" sz="2000" b="1" dirty="0" smtClean="0"/>
              <a:t>, </a:t>
            </a:r>
            <a:r>
              <a:rPr lang="de-DE" sz="2000" b="1" dirty="0" err="1" smtClean="0"/>
              <a:t>indicated</a:t>
            </a:r>
            <a:r>
              <a:rPr lang="de-DE" sz="2000" b="1" dirty="0" smtClean="0"/>
              <a:t> </a:t>
            </a:r>
            <a:r>
              <a:rPr lang="de-DE" sz="2000" b="1" dirty="0" err="1" smtClean="0"/>
              <a:t>by</a:t>
            </a:r>
            <a:r>
              <a:rPr lang="de-DE" sz="2000" b="1" dirty="0" smtClean="0"/>
              <a:t> </a:t>
            </a:r>
            <a:r>
              <a:rPr lang="de-DE" sz="2000" b="1" dirty="0" err="1" smtClean="0"/>
              <a:t>small</a:t>
            </a:r>
            <a:r>
              <a:rPr lang="de-DE" sz="2000" b="1" dirty="0" smtClean="0"/>
              <a:t> „</a:t>
            </a:r>
            <a:r>
              <a:rPr lang="de-DE" sz="2000" b="1" dirty="0" err="1" smtClean="0"/>
              <a:t>coincidences</a:t>
            </a:r>
            <a:r>
              <a:rPr lang="de-DE" sz="2000" b="1" dirty="0" smtClean="0"/>
              <a:t>“:</a:t>
            </a:r>
          </a:p>
          <a:p>
            <a:pPr lvl="1">
              <a:lnSpc>
                <a:spcPct val="110000"/>
              </a:lnSpc>
            </a:pPr>
            <a:r>
              <a:rPr lang="de-DE" dirty="0" err="1" smtClean="0"/>
              <a:t>damaged</a:t>
            </a:r>
            <a:r>
              <a:rPr lang="de-DE" dirty="0" smtClean="0"/>
              <a:t> ICs (</a:t>
            </a:r>
            <a:r>
              <a:rPr lang="de-DE" dirty="0" err="1" smtClean="0"/>
              <a:t>discharge</a:t>
            </a:r>
            <a:r>
              <a:rPr lang="de-DE" dirty="0" smtClean="0"/>
              <a:t>) </a:t>
            </a:r>
            <a:r>
              <a:rPr lang="de-DE" dirty="0" err="1" smtClean="0"/>
              <a:t>were</a:t>
            </a:r>
            <a:r>
              <a:rPr lang="de-DE" dirty="0" smtClean="0"/>
              <a:t> </a:t>
            </a:r>
            <a:r>
              <a:rPr lang="de-DE" dirty="0" err="1" smtClean="0"/>
              <a:t>exchanged</a:t>
            </a:r>
            <a:r>
              <a:rPr lang="de-DE" dirty="0" smtClean="0"/>
              <a:t> in 2 </a:t>
            </a:r>
            <a:r>
              <a:rPr lang="de-DE" dirty="0" err="1" smtClean="0"/>
              <a:t>hours</a:t>
            </a:r>
            <a:endParaRPr lang="de-DE" dirty="0"/>
          </a:p>
          <a:p>
            <a:pPr lvl="1">
              <a:lnSpc>
                <a:spcPct val="110000"/>
              </a:lnSpc>
            </a:pPr>
            <a:r>
              <a:rPr lang="de-DE" dirty="0" err="1" smtClean="0"/>
              <a:t>Fully</a:t>
            </a:r>
            <a:r>
              <a:rPr lang="de-DE" dirty="0"/>
              <a:t> </a:t>
            </a:r>
            <a:r>
              <a:rPr lang="de-DE" dirty="0" err="1" smtClean="0"/>
              <a:t>functional</a:t>
            </a:r>
            <a:r>
              <a:rPr lang="de-DE" dirty="0" smtClean="0"/>
              <a:t> but </a:t>
            </a:r>
            <a:r>
              <a:rPr lang="de-DE" dirty="0" err="1" smtClean="0"/>
              <a:t>slow</a:t>
            </a:r>
            <a:r>
              <a:rPr lang="de-DE" dirty="0"/>
              <a:t> </a:t>
            </a:r>
            <a:r>
              <a:rPr lang="de-DE" dirty="0" err="1" smtClean="0"/>
              <a:t>software</a:t>
            </a:r>
            <a:r>
              <a:rPr lang="de-DE" dirty="0" smtClean="0"/>
              <a:t> was </a:t>
            </a:r>
            <a:r>
              <a:rPr lang="de-DE" dirty="0" err="1" smtClean="0"/>
              <a:t>discarded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new</a:t>
            </a:r>
            <a:r>
              <a:rPr lang="de-DE" dirty="0" smtClean="0"/>
              <a:t> </a:t>
            </a:r>
            <a:r>
              <a:rPr lang="de-DE" dirty="0" err="1" smtClean="0"/>
              <a:t>one</a:t>
            </a:r>
            <a:endParaRPr lang="de-DE" dirty="0" smtClean="0"/>
          </a:p>
          <a:p>
            <a:pPr lvl="1">
              <a:lnSpc>
                <a:spcPct val="110000"/>
              </a:lnSpc>
            </a:pPr>
            <a:r>
              <a:rPr lang="de-DE" dirty="0" smtClean="0"/>
              <a:t>User </a:t>
            </a:r>
            <a:r>
              <a:rPr lang="de-DE" dirty="0" err="1" smtClean="0"/>
              <a:t>comments</a:t>
            </a:r>
            <a:r>
              <a:rPr lang="de-DE" dirty="0" smtClean="0"/>
              <a:t>: „</a:t>
            </a:r>
            <a:r>
              <a:rPr lang="de-DE" dirty="0" err="1" smtClean="0"/>
              <a:t>Your</a:t>
            </a:r>
            <a:r>
              <a:rPr lang="de-DE" dirty="0" smtClean="0"/>
              <a:t> </a:t>
            </a:r>
            <a:r>
              <a:rPr lang="de-DE" dirty="0" err="1" smtClean="0"/>
              <a:t>crane</a:t>
            </a:r>
            <a:r>
              <a:rPr lang="de-DE" dirty="0" smtClean="0"/>
              <a:t> </a:t>
            </a:r>
            <a:r>
              <a:rPr lang="de-DE" dirty="0" err="1" smtClean="0"/>
              <a:t>drivers</a:t>
            </a:r>
            <a:r>
              <a:rPr lang="de-DE" dirty="0" smtClean="0"/>
              <a:t> </a:t>
            </a:r>
            <a:r>
              <a:rPr lang="de-DE" dirty="0" err="1" smtClean="0"/>
              <a:t>are</a:t>
            </a:r>
            <a:r>
              <a:rPr lang="de-DE" dirty="0" smtClean="0"/>
              <a:t> </a:t>
            </a:r>
            <a:r>
              <a:rPr lang="de-DE" dirty="0" err="1" smtClean="0"/>
              <a:t>more</a:t>
            </a:r>
            <a:r>
              <a:rPr lang="de-DE" dirty="0" smtClean="0"/>
              <a:t> </a:t>
            </a:r>
            <a:r>
              <a:rPr lang="de-DE" dirty="0" err="1" smtClean="0"/>
              <a:t>respectful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experiments</a:t>
            </a:r>
            <a:r>
              <a:rPr lang="de-DE" dirty="0" smtClean="0"/>
              <a:t> </a:t>
            </a:r>
            <a:r>
              <a:rPr lang="de-DE" dirty="0" err="1" smtClean="0"/>
              <a:t>than</a:t>
            </a:r>
            <a:r>
              <a:rPr lang="de-DE" dirty="0" smtClean="0"/>
              <a:t> in </a:t>
            </a:r>
            <a:r>
              <a:rPr lang="de-DE" dirty="0" err="1" smtClean="0"/>
              <a:t>other</a:t>
            </a:r>
            <a:r>
              <a:rPr lang="de-DE" dirty="0" smtClean="0"/>
              <a:t> </a:t>
            </a:r>
            <a:r>
              <a:rPr lang="de-DE" dirty="0" err="1" smtClean="0"/>
              <a:t>synchrotrons</a:t>
            </a:r>
            <a:r>
              <a:rPr lang="de-DE" dirty="0" smtClean="0"/>
              <a:t>“ </a:t>
            </a:r>
          </a:p>
          <a:p>
            <a:pPr lvl="1">
              <a:lnSpc>
                <a:spcPct val="110000"/>
              </a:lnSpc>
            </a:pPr>
            <a:r>
              <a:rPr lang="de-DE" dirty="0" smtClean="0"/>
              <a:t>User </a:t>
            </a:r>
            <a:r>
              <a:rPr lang="de-DE" dirty="0" err="1" smtClean="0"/>
              <a:t>support</a:t>
            </a:r>
            <a:r>
              <a:rPr lang="de-DE" dirty="0" smtClean="0"/>
              <a:t> </a:t>
            </a:r>
            <a:r>
              <a:rPr lang="de-DE" dirty="0" err="1" smtClean="0"/>
              <a:t>over</a:t>
            </a:r>
            <a:r>
              <a:rPr lang="de-DE" dirty="0" smtClean="0"/>
              <a:t> </a:t>
            </a:r>
            <a:r>
              <a:rPr lang="de-DE" dirty="0" err="1" smtClean="0"/>
              <a:t>telephone</a:t>
            </a:r>
            <a:endParaRPr lang="de-DE" dirty="0" smtClean="0"/>
          </a:p>
          <a:p>
            <a:pPr lvl="1"/>
            <a:endParaRPr lang="de-DE" dirty="0" smtClean="0"/>
          </a:p>
          <a:p>
            <a:endParaRPr lang="de-DE" dirty="0"/>
          </a:p>
          <a:p>
            <a:endParaRPr lang="de-DE" dirty="0" smtClean="0"/>
          </a:p>
          <a:p>
            <a:endParaRPr lang="en-US" dirty="0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9" t="7065" r="5206" b="6687"/>
          <a:stretch/>
        </p:blipFill>
        <p:spPr>
          <a:xfrm>
            <a:off x="4589332" y="1068231"/>
            <a:ext cx="2532382" cy="1821615"/>
          </a:xfrm>
          <a:prstGeom prst="rect">
            <a:avLst/>
          </a:prstGeom>
        </p:spPr>
      </p:pic>
      <p:sp>
        <p:nvSpPr>
          <p:cNvPr id="9" name="Textfeld 8"/>
          <p:cNvSpPr txBox="1"/>
          <p:nvPr/>
        </p:nvSpPr>
        <p:spPr>
          <a:xfrm>
            <a:off x="4589332" y="2966046"/>
            <a:ext cx="4478467" cy="707886"/>
          </a:xfrm>
          <a:prstGeom prst="rect">
            <a:avLst/>
          </a:prstGeom>
          <a:solidFill>
            <a:srgbClr val="979F07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2000" b="1" dirty="0" smtClean="0">
                <a:solidFill>
                  <a:srgbClr val="5F0E0B"/>
                </a:solidFill>
              </a:rPr>
              <a:t>Keep in </a:t>
            </a:r>
            <a:r>
              <a:rPr lang="de-DE" sz="2000" b="1" dirty="0" err="1" smtClean="0">
                <a:solidFill>
                  <a:srgbClr val="5F0E0B"/>
                </a:solidFill>
              </a:rPr>
              <a:t>mind</a:t>
            </a:r>
            <a:r>
              <a:rPr lang="de-DE" sz="2000" b="1" dirty="0" smtClean="0">
                <a:solidFill>
                  <a:srgbClr val="5F0E0B"/>
                </a:solidFill>
              </a:rPr>
              <a:t>: </a:t>
            </a:r>
            <a:r>
              <a:rPr lang="de-DE" sz="2000" b="1" dirty="0" err="1" smtClean="0">
                <a:solidFill>
                  <a:srgbClr val="5F0E0B"/>
                </a:solidFill>
              </a:rPr>
              <a:t>Continued</a:t>
            </a:r>
            <a:r>
              <a:rPr lang="de-DE" sz="2000" b="1" dirty="0" smtClean="0">
                <a:solidFill>
                  <a:srgbClr val="5F0E0B"/>
                </a:solidFill>
              </a:rPr>
              <a:t>, strong </a:t>
            </a:r>
            <a:r>
              <a:rPr lang="de-DE" sz="2000" b="1" dirty="0" err="1" smtClean="0">
                <a:solidFill>
                  <a:srgbClr val="5F0E0B"/>
                </a:solidFill>
              </a:rPr>
              <a:t>efforts</a:t>
            </a:r>
            <a:r>
              <a:rPr lang="de-DE" sz="2000" b="1" dirty="0" smtClean="0">
                <a:solidFill>
                  <a:srgbClr val="5F0E0B"/>
                </a:solidFill>
              </a:rPr>
              <a:t> </a:t>
            </a:r>
            <a:r>
              <a:rPr lang="de-DE" sz="2000" b="1" dirty="0" err="1" smtClean="0">
                <a:solidFill>
                  <a:srgbClr val="5F0E0B"/>
                </a:solidFill>
              </a:rPr>
              <a:t>are</a:t>
            </a:r>
            <a:r>
              <a:rPr lang="de-DE" sz="2000" b="1" dirty="0" smtClean="0">
                <a:solidFill>
                  <a:srgbClr val="5F0E0B"/>
                </a:solidFill>
              </a:rPr>
              <a:t> </a:t>
            </a:r>
            <a:r>
              <a:rPr lang="de-DE" sz="2000" b="1" dirty="0" err="1" smtClean="0">
                <a:solidFill>
                  <a:srgbClr val="5F0E0B"/>
                </a:solidFill>
              </a:rPr>
              <a:t>needed</a:t>
            </a:r>
            <a:r>
              <a:rPr lang="de-DE" sz="2000" b="1" dirty="0" smtClean="0">
                <a:solidFill>
                  <a:srgbClr val="5F0E0B"/>
                </a:solidFill>
              </a:rPr>
              <a:t> </a:t>
            </a:r>
            <a:r>
              <a:rPr lang="de-DE" sz="2000" b="1" dirty="0" err="1" smtClean="0">
                <a:solidFill>
                  <a:srgbClr val="5F0E0B"/>
                </a:solidFill>
              </a:rPr>
              <a:t>for</a:t>
            </a:r>
            <a:r>
              <a:rPr lang="de-DE" sz="2000" b="1" dirty="0" smtClean="0">
                <a:solidFill>
                  <a:srgbClr val="5F0E0B"/>
                </a:solidFill>
              </a:rPr>
              <a:t> </a:t>
            </a:r>
            <a:r>
              <a:rPr lang="de-DE" sz="2000" b="1" dirty="0" err="1" smtClean="0">
                <a:solidFill>
                  <a:srgbClr val="5F0E0B"/>
                </a:solidFill>
              </a:rPr>
              <a:t>further</a:t>
            </a:r>
            <a:r>
              <a:rPr lang="de-DE" sz="2000" b="1" dirty="0" smtClean="0">
                <a:solidFill>
                  <a:srgbClr val="5F0E0B"/>
                </a:solidFill>
              </a:rPr>
              <a:t> </a:t>
            </a:r>
            <a:r>
              <a:rPr lang="de-DE" sz="2000" b="1" dirty="0" err="1" smtClean="0">
                <a:solidFill>
                  <a:srgbClr val="5F0E0B"/>
                </a:solidFill>
              </a:rPr>
              <a:t>improvements</a:t>
            </a:r>
            <a:r>
              <a:rPr lang="de-DE" sz="2000" b="1" dirty="0" smtClean="0">
                <a:solidFill>
                  <a:srgbClr val="5F0E0B"/>
                </a:solidFill>
              </a:rPr>
              <a:t>.</a:t>
            </a:r>
            <a:endParaRPr lang="en-US" sz="2000" b="1" dirty="0" smtClean="0">
              <a:solidFill>
                <a:srgbClr val="5F0E0B"/>
              </a:solidFill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7291137" y="1068231"/>
            <a:ext cx="121920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1200" i="1" dirty="0" err="1" smtClean="0">
                <a:solidFill>
                  <a:srgbClr val="5F0E0B"/>
                </a:solidFill>
              </a:rPr>
              <a:t>From</a:t>
            </a:r>
            <a:r>
              <a:rPr lang="de-DE" sz="1200" i="1" dirty="0" smtClean="0">
                <a:solidFill>
                  <a:srgbClr val="5F0E0B"/>
                </a:solidFill>
              </a:rPr>
              <a:t>: </a:t>
            </a:r>
            <a:r>
              <a:rPr lang="de-DE" sz="1200" i="1" dirty="0" err="1" smtClean="0">
                <a:solidFill>
                  <a:srgbClr val="5F0E0B"/>
                </a:solidFill>
              </a:rPr>
              <a:t>OkDork</a:t>
            </a:r>
            <a:r>
              <a:rPr lang="de-DE" sz="1200" i="1" dirty="0" smtClean="0">
                <a:solidFill>
                  <a:srgbClr val="5F0E0B"/>
                </a:solidFill>
              </a:rPr>
              <a:t> </a:t>
            </a:r>
            <a:r>
              <a:rPr lang="de-DE" sz="1200" i="1" dirty="0" err="1" smtClean="0">
                <a:solidFill>
                  <a:srgbClr val="5F0E0B"/>
                </a:solidFill>
              </a:rPr>
              <a:t>by</a:t>
            </a:r>
            <a:r>
              <a:rPr lang="de-DE" sz="1200" i="1" dirty="0">
                <a:solidFill>
                  <a:srgbClr val="5F0E0B"/>
                </a:solidFill>
              </a:rPr>
              <a:t> </a:t>
            </a:r>
            <a:r>
              <a:rPr lang="de-DE" sz="1200" i="1" dirty="0" smtClean="0">
                <a:solidFill>
                  <a:srgbClr val="5F0E0B"/>
                </a:solidFill>
              </a:rPr>
              <a:t>Noah Gordon</a:t>
            </a:r>
            <a:endParaRPr lang="en-US" sz="1200" i="1" dirty="0" smtClean="0">
              <a:solidFill>
                <a:srgbClr val="5F0E0B"/>
              </a:solidFill>
            </a:endParaRPr>
          </a:p>
        </p:txBody>
      </p:sp>
      <p:sp>
        <p:nvSpPr>
          <p:cNvPr id="11" name="Slide Number Placeholder 5"/>
          <p:cNvSpPr txBox="1">
            <a:spLocks/>
          </p:cNvSpPr>
          <p:nvPr/>
        </p:nvSpPr>
        <p:spPr>
          <a:xfrm>
            <a:off x="8305800" y="381000"/>
            <a:ext cx="609600" cy="307777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Clr>
                <a:srgbClr val="959F38"/>
              </a:buClr>
              <a:buFontTx/>
              <a:buNone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959F38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rgbClr val="0099FF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93CF724-F9E0-44B8-95BD-D38D8B22F53D}" type="slidenum">
              <a:rPr lang="en-US" smtClean="0">
                <a:solidFill>
                  <a:schemeClr val="bg1"/>
                </a:solidFill>
              </a:rPr>
              <a:pPr/>
              <a:t>35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3740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3571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828800" y="152400"/>
            <a:ext cx="6553200" cy="1077218"/>
          </a:xfrm>
        </p:spPr>
        <p:txBody>
          <a:bodyPr/>
          <a:lstStyle/>
          <a:p>
            <a:pPr algn="ctr"/>
            <a:r>
              <a:rPr lang="de-DE" sz="3200" dirty="0" err="1" smtClean="0"/>
              <a:t>Detailed</a:t>
            </a:r>
            <a:r>
              <a:rPr lang="de-DE" sz="3200" dirty="0" smtClean="0"/>
              <a:t> </a:t>
            </a:r>
            <a:r>
              <a:rPr lang="de-DE" sz="3200" dirty="0" err="1" smtClean="0"/>
              <a:t>publication</a:t>
            </a:r>
            <a:r>
              <a:rPr lang="de-DE" sz="3200" dirty="0" smtClean="0"/>
              <a:t> </a:t>
            </a:r>
            <a:r>
              <a:rPr lang="de-DE" sz="3200" dirty="0" err="1" smtClean="0"/>
              <a:t>list</a:t>
            </a:r>
            <a:r>
              <a:rPr lang="de-DE" sz="3200" dirty="0" smtClean="0"/>
              <a:t> 2013/2014 – CIRCE BL </a:t>
            </a:r>
            <a:r>
              <a:rPr lang="de-DE" sz="3200" dirty="0" err="1" smtClean="0"/>
              <a:t>Staff</a:t>
            </a:r>
            <a:endParaRPr lang="en-US" sz="3200" dirty="0"/>
          </a:p>
        </p:txBody>
      </p:sp>
      <p:sp>
        <p:nvSpPr>
          <p:cNvPr id="7" name="Textfeld 6"/>
          <p:cNvSpPr txBox="1"/>
          <p:nvPr/>
        </p:nvSpPr>
        <p:spPr>
          <a:xfrm>
            <a:off x="228600" y="1143000"/>
            <a:ext cx="8839200" cy="332398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1600" b="1" dirty="0" smtClean="0">
                <a:solidFill>
                  <a:srgbClr val="5F0E0B"/>
                </a:solidFill>
              </a:rPr>
              <a:t> (</a:t>
            </a:r>
            <a:r>
              <a:rPr lang="de-DE" sz="1600" b="1" dirty="0" err="1" smtClean="0">
                <a:solidFill>
                  <a:srgbClr val="5F0E0B"/>
                </a:solidFill>
              </a:rPr>
              <a:t>With</a:t>
            </a:r>
            <a:r>
              <a:rPr lang="de-DE" sz="1600" b="1" dirty="0" smtClean="0">
                <a:solidFill>
                  <a:srgbClr val="5F0E0B"/>
                </a:solidFill>
              </a:rPr>
              <a:t> </a:t>
            </a:r>
            <a:r>
              <a:rPr lang="de-DE" sz="1600" b="1" dirty="0" err="1" smtClean="0">
                <a:solidFill>
                  <a:srgbClr val="5F0E0B"/>
                </a:solidFill>
              </a:rPr>
              <a:t>and</a:t>
            </a:r>
            <a:r>
              <a:rPr lang="de-DE" sz="1600" b="1" dirty="0" smtClean="0">
                <a:solidFill>
                  <a:srgbClr val="5F0E0B"/>
                </a:solidFill>
              </a:rPr>
              <a:t> </a:t>
            </a:r>
            <a:r>
              <a:rPr lang="de-DE" sz="1600" b="1" dirty="0" err="1" smtClean="0">
                <a:solidFill>
                  <a:srgbClr val="5F0E0B"/>
                </a:solidFill>
              </a:rPr>
              <a:t>without</a:t>
            </a:r>
            <a:r>
              <a:rPr lang="de-DE" sz="1600" b="1" dirty="0" smtClean="0">
                <a:solidFill>
                  <a:srgbClr val="5F0E0B"/>
                </a:solidFill>
              </a:rPr>
              <a:t> ALBA </a:t>
            </a:r>
            <a:r>
              <a:rPr lang="de-DE" sz="1600" b="1" dirty="0" err="1" smtClean="0">
                <a:solidFill>
                  <a:srgbClr val="5F0E0B"/>
                </a:solidFill>
              </a:rPr>
              <a:t>affiliation</a:t>
            </a:r>
            <a:r>
              <a:rPr lang="de-DE" sz="1600" b="1" dirty="0" smtClean="0">
                <a:solidFill>
                  <a:srgbClr val="5F0E0B"/>
                </a:solidFill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200" dirty="0" smtClean="0">
                <a:solidFill>
                  <a:srgbClr val="5F0E0B"/>
                </a:solidFill>
              </a:rPr>
              <a:t>S. </a:t>
            </a:r>
            <a:r>
              <a:rPr lang="de-DE" sz="1200" dirty="0" err="1" smtClean="0">
                <a:solidFill>
                  <a:srgbClr val="5F0E0B"/>
                </a:solidFill>
              </a:rPr>
              <a:t>Finzio</a:t>
            </a:r>
            <a:r>
              <a:rPr lang="de-DE" sz="1200" dirty="0" smtClean="0">
                <a:solidFill>
                  <a:srgbClr val="5F0E0B"/>
                </a:solidFill>
              </a:rPr>
              <a:t>, M. Foerster, et al., Phys. </a:t>
            </a:r>
            <a:r>
              <a:rPr lang="de-DE" sz="1200" dirty="0" err="1" smtClean="0">
                <a:solidFill>
                  <a:srgbClr val="5F0E0B"/>
                </a:solidFill>
              </a:rPr>
              <a:t>Rev</a:t>
            </a:r>
            <a:r>
              <a:rPr lang="de-DE" sz="1200" dirty="0" smtClean="0">
                <a:solidFill>
                  <a:srgbClr val="5F0E0B"/>
                </a:solidFill>
              </a:rPr>
              <a:t>. App. 1, 021001 (2014)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200" dirty="0" smtClean="0">
                <a:solidFill>
                  <a:srgbClr val="5F0E0B"/>
                </a:solidFill>
              </a:rPr>
              <a:t>M. Foerster, et al., </a:t>
            </a:r>
            <a:r>
              <a:rPr lang="fr-FR" sz="1200" dirty="0" err="1">
                <a:solidFill>
                  <a:srgbClr val="5F0E0B"/>
                </a:solidFill>
              </a:rPr>
              <a:t>Appl</a:t>
            </a:r>
            <a:r>
              <a:rPr lang="fr-FR" sz="1200" dirty="0">
                <a:solidFill>
                  <a:srgbClr val="5F0E0B"/>
                </a:solidFill>
              </a:rPr>
              <a:t>. Phys. </a:t>
            </a:r>
            <a:r>
              <a:rPr lang="fr-FR" sz="1200" dirty="0" err="1">
                <a:solidFill>
                  <a:srgbClr val="5F0E0B"/>
                </a:solidFill>
              </a:rPr>
              <a:t>Lett</a:t>
            </a:r>
            <a:r>
              <a:rPr lang="fr-FR" sz="1200" dirty="0">
                <a:solidFill>
                  <a:srgbClr val="5F0E0B"/>
                </a:solidFill>
              </a:rPr>
              <a:t>. 104, 072410 (2014</a:t>
            </a:r>
            <a:r>
              <a:rPr lang="fr-FR" sz="1200" dirty="0" smtClean="0">
                <a:solidFill>
                  <a:srgbClr val="5F0E0B"/>
                </a:solidFill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srgbClr val="5F0E0B"/>
                </a:solidFill>
              </a:rPr>
              <a:t>T</a:t>
            </a:r>
            <a:r>
              <a:rPr lang="en-US" sz="1200" dirty="0">
                <a:solidFill>
                  <a:srgbClr val="5F0E0B"/>
                </a:solidFill>
              </a:rPr>
              <a:t>. O. </a:t>
            </a:r>
            <a:r>
              <a:rPr lang="en-US" sz="1200" dirty="0" err="1">
                <a:solidFill>
                  <a:srgbClr val="5F0E0B"/>
                </a:solidFill>
              </a:rPr>
              <a:t>Mentes</a:t>
            </a:r>
            <a:r>
              <a:rPr lang="en-US" sz="1200" dirty="0">
                <a:solidFill>
                  <a:srgbClr val="5F0E0B"/>
                </a:solidFill>
              </a:rPr>
              <a:t>, A. </a:t>
            </a:r>
            <a:r>
              <a:rPr lang="en-US" sz="1200" dirty="0" err="1">
                <a:solidFill>
                  <a:srgbClr val="5F0E0B"/>
                </a:solidFill>
              </a:rPr>
              <a:t>Locatelli</a:t>
            </a:r>
            <a:r>
              <a:rPr lang="en-US" sz="1200" dirty="0">
                <a:solidFill>
                  <a:srgbClr val="5F0E0B"/>
                </a:solidFill>
              </a:rPr>
              <a:t>, L. </a:t>
            </a:r>
            <a:r>
              <a:rPr lang="en-US" sz="1200" dirty="0" err="1">
                <a:solidFill>
                  <a:srgbClr val="5F0E0B"/>
                </a:solidFill>
              </a:rPr>
              <a:t>Aballe</a:t>
            </a:r>
            <a:r>
              <a:rPr lang="en-US" sz="1200" dirty="0">
                <a:solidFill>
                  <a:srgbClr val="5F0E0B"/>
                </a:solidFill>
              </a:rPr>
              <a:t>, L.; et al. </a:t>
            </a:r>
            <a:r>
              <a:rPr lang="en-US" sz="1200" dirty="0" err="1" smtClean="0">
                <a:solidFill>
                  <a:srgbClr val="5F0E0B"/>
                </a:solidFill>
              </a:rPr>
              <a:t>Ultramicroscopy</a:t>
            </a:r>
            <a:r>
              <a:rPr lang="en-US" sz="1200" dirty="0" smtClean="0">
                <a:solidFill>
                  <a:srgbClr val="5F0E0B"/>
                </a:solidFill>
              </a:rPr>
              <a:t> </a:t>
            </a:r>
            <a:r>
              <a:rPr lang="en-US" sz="1200" dirty="0">
                <a:solidFill>
                  <a:srgbClr val="5F0E0B"/>
                </a:solidFill>
              </a:rPr>
              <a:t>130, 82 (2013) </a:t>
            </a:r>
            <a:endParaRPr lang="en-US" sz="1200" dirty="0" smtClean="0">
              <a:solidFill>
                <a:srgbClr val="5F0E0B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srgbClr val="5F0E0B"/>
                </a:solidFill>
              </a:rPr>
              <a:t>V</a:t>
            </a:r>
            <a:r>
              <a:rPr lang="en-US" sz="1200" dirty="0">
                <a:solidFill>
                  <a:srgbClr val="5F0E0B"/>
                </a:solidFill>
              </a:rPr>
              <a:t>. Pérez-</a:t>
            </a:r>
            <a:r>
              <a:rPr lang="en-US" sz="1200" dirty="0" err="1">
                <a:solidFill>
                  <a:srgbClr val="5F0E0B"/>
                </a:solidFill>
              </a:rPr>
              <a:t>Dieste</a:t>
            </a:r>
            <a:r>
              <a:rPr lang="en-US" sz="1200" dirty="0">
                <a:solidFill>
                  <a:srgbClr val="5F0E0B"/>
                </a:solidFill>
              </a:rPr>
              <a:t>, L. </a:t>
            </a:r>
            <a:r>
              <a:rPr lang="en-US" sz="1200" dirty="0" err="1">
                <a:solidFill>
                  <a:srgbClr val="5F0E0B"/>
                </a:solidFill>
              </a:rPr>
              <a:t>Aballe</a:t>
            </a:r>
            <a:r>
              <a:rPr lang="en-US" sz="1200" dirty="0">
                <a:solidFill>
                  <a:srgbClr val="5F0E0B"/>
                </a:solidFill>
              </a:rPr>
              <a:t>, S. Ferrer, J. </a:t>
            </a:r>
            <a:r>
              <a:rPr lang="en-US" sz="1200" dirty="0" err="1">
                <a:solidFill>
                  <a:srgbClr val="5F0E0B"/>
                </a:solidFill>
              </a:rPr>
              <a:t>Nicolàs</a:t>
            </a:r>
            <a:r>
              <a:rPr lang="en-US" sz="1200" dirty="0">
                <a:solidFill>
                  <a:srgbClr val="5F0E0B"/>
                </a:solidFill>
              </a:rPr>
              <a:t>, C. </a:t>
            </a:r>
            <a:r>
              <a:rPr lang="en-US" sz="1200" dirty="0" err="1">
                <a:solidFill>
                  <a:srgbClr val="5F0E0B"/>
                </a:solidFill>
              </a:rPr>
              <a:t>Escudero</a:t>
            </a:r>
            <a:r>
              <a:rPr lang="en-US" sz="1200" dirty="0">
                <a:solidFill>
                  <a:srgbClr val="5F0E0B"/>
                </a:solidFill>
              </a:rPr>
              <a:t>, A. </a:t>
            </a:r>
            <a:r>
              <a:rPr lang="en-US" sz="1200" dirty="0" err="1">
                <a:solidFill>
                  <a:srgbClr val="5F0E0B"/>
                </a:solidFill>
              </a:rPr>
              <a:t>Milán</a:t>
            </a:r>
            <a:r>
              <a:rPr lang="en-US" sz="1200" dirty="0">
                <a:solidFill>
                  <a:srgbClr val="5F0E0B"/>
                </a:solidFill>
              </a:rPr>
              <a:t>, E. </a:t>
            </a:r>
            <a:r>
              <a:rPr lang="en-US" sz="1200" dirty="0" err="1">
                <a:solidFill>
                  <a:srgbClr val="5F0E0B"/>
                </a:solidFill>
              </a:rPr>
              <a:t>Pellegrin</a:t>
            </a:r>
            <a:r>
              <a:rPr lang="en-US" sz="1200" dirty="0">
                <a:solidFill>
                  <a:srgbClr val="5F0E0B"/>
                </a:solidFill>
              </a:rPr>
              <a:t> </a:t>
            </a:r>
            <a:r>
              <a:rPr lang="en-US" sz="1200" dirty="0" smtClean="0">
                <a:solidFill>
                  <a:srgbClr val="5F0E0B"/>
                </a:solidFill>
              </a:rPr>
              <a:t>, J. Phys.: Conf. Series  </a:t>
            </a:r>
            <a:r>
              <a:rPr lang="en-US" sz="1200" dirty="0">
                <a:solidFill>
                  <a:srgbClr val="5F0E0B"/>
                </a:solidFill>
              </a:rPr>
              <a:t>425, 072023 (2013) </a:t>
            </a:r>
            <a:endParaRPr lang="it-IT" sz="1200" dirty="0" smtClean="0">
              <a:solidFill>
                <a:srgbClr val="5F0E0B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200" dirty="0" smtClean="0">
                <a:solidFill>
                  <a:srgbClr val="5F0E0B"/>
                </a:solidFill>
              </a:rPr>
              <a:t>S</a:t>
            </a:r>
            <a:r>
              <a:rPr lang="fr-FR" sz="1200" dirty="0">
                <a:solidFill>
                  <a:srgbClr val="5F0E0B"/>
                </a:solidFill>
              </a:rPr>
              <a:t>. </a:t>
            </a:r>
            <a:r>
              <a:rPr lang="fr-FR" sz="1200" dirty="0" err="1">
                <a:solidFill>
                  <a:srgbClr val="5F0E0B"/>
                </a:solidFill>
              </a:rPr>
              <a:t>Finizio</a:t>
            </a:r>
            <a:r>
              <a:rPr lang="fr-FR" sz="1200" dirty="0">
                <a:solidFill>
                  <a:srgbClr val="5F0E0B"/>
                </a:solidFill>
              </a:rPr>
              <a:t>, M. Foerster et al.,</a:t>
            </a:r>
            <a:r>
              <a:rPr lang="it-IT" sz="1200" dirty="0">
                <a:solidFill>
                  <a:srgbClr val="5F0E0B"/>
                </a:solidFill>
              </a:rPr>
              <a:t> SPIN 03, 1340008 (2013</a:t>
            </a:r>
            <a:r>
              <a:rPr lang="it-IT" sz="1200" dirty="0" smtClean="0">
                <a:solidFill>
                  <a:srgbClr val="5F0E0B"/>
                </a:solidFill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srgbClr val="5F0E0B"/>
                </a:solidFill>
              </a:rPr>
              <a:t>C.  </a:t>
            </a:r>
            <a:r>
              <a:rPr lang="en-US" sz="1200" dirty="0" err="1" smtClean="0">
                <a:solidFill>
                  <a:srgbClr val="5F0E0B"/>
                </a:solidFill>
              </a:rPr>
              <a:t>Escudero</a:t>
            </a:r>
            <a:r>
              <a:rPr lang="en-US" sz="1200" dirty="0" smtClean="0">
                <a:solidFill>
                  <a:srgbClr val="5F0E0B"/>
                </a:solidFill>
              </a:rPr>
              <a:t> et al., </a:t>
            </a:r>
            <a:r>
              <a:rPr lang="en-US" sz="1200" dirty="0">
                <a:solidFill>
                  <a:srgbClr val="5F0E0B"/>
                </a:solidFill>
              </a:rPr>
              <a:t>Journal of Synchrotron Radiation </a:t>
            </a:r>
            <a:r>
              <a:rPr lang="en-US" sz="1200" dirty="0" smtClean="0">
                <a:solidFill>
                  <a:srgbClr val="5F0E0B"/>
                </a:solidFill>
              </a:rPr>
              <a:t>, 20, </a:t>
            </a:r>
            <a:r>
              <a:rPr lang="en-US" sz="1200" dirty="0">
                <a:solidFill>
                  <a:srgbClr val="5F0E0B"/>
                </a:solidFill>
              </a:rPr>
              <a:t>504 -- 508 (2013) </a:t>
            </a:r>
            <a:endParaRPr lang="en-US" sz="1200" dirty="0" smtClean="0">
              <a:solidFill>
                <a:srgbClr val="5F0E0B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srgbClr val="5F0E0B"/>
                </a:solidFill>
              </a:rPr>
              <a:t>Z. </a:t>
            </a:r>
            <a:r>
              <a:rPr lang="en-US" sz="1200" dirty="0">
                <a:solidFill>
                  <a:srgbClr val="5F0E0B"/>
                </a:solidFill>
              </a:rPr>
              <a:t>El-</a:t>
            </a:r>
            <a:r>
              <a:rPr lang="en-US" sz="1200" dirty="0" err="1">
                <a:solidFill>
                  <a:srgbClr val="5F0E0B"/>
                </a:solidFill>
              </a:rPr>
              <a:t>Hachemi</a:t>
            </a:r>
            <a:r>
              <a:rPr lang="en-US" sz="1200" dirty="0">
                <a:solidFill>
                  <a:srgbClr val="5F0E0B"/>
                </a:solidFill>
              </a:rPr>
              <a:t>, </a:t>
            </a:r>
            <a:r>
              <a:rPr lang="en-US" sz="1200" dirty="0" smtClean="0">
                <a:solidFill>
                  <a:srgbClr val="5F0E0B"/>
                </a:solidFill>
              </a:rPr>
              <a:t>C. </a:t>
            </a:r>
            <a:r>
              <a:rPr lang="en-US" sz="1200" dirty="0" err="1" smtClean="0">
                <a:solidFill>
                  <a:srgbClr val="5F0E0B"/>
                </a:solidFill>
              </a:rPr>
              <a:t>Escudero</a:t>
            </a:r>
            <a:r>
              <a:rPr lang="en-US" sz="1200" dirty="0" smtClean="0">
                <a:solidFill>
                  <a:srgbClr val="5F0E0B"/>
                </a:solidFill>
              </a:rPr>
              <a:t> et al,  </a:t>
            </a:r>
            <a:r>
              <a:rPr lang="en-US" sz="1200" dirty="0">
                <a:solidFill>
                  <a:srgbClr val="5F0E0B"/>
                </a:solidFill>
              </a:rPr>
              <a:t>Journal of Materials Chemistry C </a:t>
            </a:r>
            <a:r>
              <a:rPr lang="en-US" sz="1200" dirty="0" smtClean="0">
                <a:solidFill>
                  <a:srgbClr val="5F0E0B"/>
                </a:solidFill>
              </a:rPr>
              <a:t>1, </a:t>
            </a:r>
            <a:r>
              <a:rPr lang="en-US" sz="1200" dirty="0">
                <a:solidFill>
                  <a:srgbClr val="5F0E0B"/>
                </a:solidFill>
              </a:rPr>
              <a:t>3337 -- 3346 (2013) </a:t>
            </a:r>
            <a:endParaRPr lang="en-US" sz="1200" dirty="0" smtClean="0">
              <a:solidFill>
                <a:srgbClr val="5F0E0B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srgbClr val="5F0E0B"/>
                </a:solidFill>
              </a:rPr>
              <a:t>S.  </a:t>
            </a:r>
            <a:r>
              <a:rPr lang="en-US" sz="1200" dirty="0" err="1">
                <a:solidFill>
                  <a:srgbClr val="5F0E0B"/>
                </a:solidFill>
              </a:rPr>
              <a:t>Carenco</a:t>
            </a:r>
            <a:r>
              <a:rPr lang="en-US" sz="1200" dirty="0">
                <a:solidFill>
                  <a:srgbClr val="5F0E0B"/>
                </a:solidFill>
              </a:rPr>
              <a:t>, </a:t>
            </a:r>
            <a:r>
              <a:rPr lang="en-US" sz="1200" dirty="0" smtClean="0">
                <a:solidFill>
                  <a:srgbClr val="5F0E0B"/>
                </a:solidFill>
              </a:rPr>
              <a:t>A. </a:t>
            </a:r>
            <a:r>
              <a:rPr lang="en-US" sz="1200" dirty="0" err="1">
                <a:solidFill>
                  <a:srgbClr val="5F0E0B"/>
                </a:solidFill>
              </a:rPr>
              <a:t>Tuxen</a:t>
            </a:r>
            <a:r>
              <a:rPr lang="en-US" sz="1200" dirty="0">
                <a:solidFill>
                  <a:srgbClr val="5F0E0B"/>
                </a:solidFill>
              </a:rPr>
              <a:t>, </a:t>
            </a:r>
            <a:r>
              <a:rPr lang="en-US" sz="1200" dirty="0" smtClean="0">
                <a:solidFill>
                  <a:srgbClr val="5F0E0B"/>
                </a:solidFill>
              </a:rPr>
              <a:t>M. </a:t>
            </a:r>
            <a:r>
              <a:rPr lang="en-US" sz="1200" dirty="0" err="1">
                <a:solidFill>
                  <a:srgbClr val="5F0E0B"/>
                </a:solidFill>
              </a:rPr>
              <a:t>Chintapalli</a:t>
            </a:r>
            <a:r>
              <a:rPr lang="en-US" sz="1200" dirty="0">
                <a:solidFill>
                  <a:srgbClr val="5F0E0B"/>
                </a:solidFill>
              </a:rPr>
              <a:t>, </a:t>
            </a:r>
            <a:r>
              <a:rPr lang="en-US" sz="1200" dirty="0" smtClean="0">
                <a:solidFill>
                  <a:srgbClr val="5F0E0B"/>
                </a:solidFill>
              </a:rPr>
              <a:t>E. </a:t>
            </a:r>
            <a:r>
              <a:rPr lang="en-US" sz="1200" dirty="0" err="1">
                <a:solidFill>
                  <a:srgbClr val="5F0E0B"/>
                </a:solidFill>
              </a:rPr>
              <a:t>Pach</a:t>
            </a:r>
            <a:r>
              <a:rPr lang="en-US" sz="1200" dirty="0">
                <a:solidFill>
                  <a:srgbClr val="5F0E0B"/>
                </a:solidFill>
              </a:rPr>
              <a:t>, </a:t>
            </a:r>
            <a:r>
              <a:rPr lang="en-US" sz="1200" dirty="0" smtClean="0">
                <a:solidFill>
                  <a:srgbClr val="5F0E0B"/>
                </a:solidFill>
              </a:rPr>
              <a:t>C. </a:t>
            </a:r>
            <a:r>
              <a:rPr lang="en-US" sz="1200" dirty="0" err="1" smtClean="0">
                <a:solidFill>
                  <a:srgbClr val="5F0E0B"/>
                </a:solidFill>
              </a:rPr>
              <a:t>Escudero</a:t>
            </a:r>
            <a:r>
              <a:rPr lang="en-US" sz="1200" dirty="0" smtClean="0">
                <a:solidFill>
                  <a:srgbClr val="5F0E0B"/>
                </a:solidFill>
              </a:rPr>
              <a:t>, The </a:t>
            </a:r>
            <a:r>
              <a:rPr lang="en-US" sz="1200" dirty="0">
                <a:solidFill>
                  <a:srgbClr val="5F0E0B"/>
                </a:solidFill>
              </a:rPr>
              <a:t>Journal of Physical Chemistry C </a:t>
            </a:r>
            <a:r>
              <a:rPr lang="en-US" sz="1200" dirty="0" smtClean="0">
                <a:solidFill>
                  <a:srgbClr val="5F0E0B"/>
                </a:solidFill>
              </a:rPr>
              <a:t>117, </a:t>
            </a:r>
            <a:r>
              <a:rPr lang="en-US" sz="1200" dirty="0">
                <a:solidFill>
                  <a:srgbClr val="5F0E0B"/>
                </a:solidFill>
              </a:rPr>
              <a:t>6259 -- 6266 (2013) </a:t>
            </a:r>
            <a:r>
              <a:rPr lang="en-US" sz="1200" dirty="0" smtClean="0">
                <a:solidFill>
                  <a:srgbClr val="5F0E0B"/>
                </a:solidFill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5F0E0B"/>
                </a:solidFill>
              </a:rPr>
              <a:t>J. M. </a:t>
            </a:r>
            <a:r>
              <a:rPr lang="en-US" sz="1200" dirty="0" err="1">
                <a:solidFill>
                  <a:srgbClr val="5F0E0B"/>
                </a:solidFill>
              </a:rPr>
              <a:t>Rebled</a:t>
            </a:r>
            <a:r>
              <a:rPr lang="en-US" sz="1200" dirty="0">
                <a:solidFill>
                  <a:srgbClr val="5F0E0B"/>
                </a:solidFill>
              </a:rPr>
              <a:t>, M. Foerster, et al., Phys. Chem. Chem. Phys., 2013,15, 18274-18280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srgbClr val="5F0E0B"/>
                </a:solidFill>
              </a:rPr>
              <a:t>C. </a:t>
            </a:r>
            <a:r>
              <a:rPr lang="en-US" sz="1200" dirty="0" err="1" smtClean="0">
                <a:solidFill>
                  <a:srgbClr val="5F0E0B"/>
                </a:solidFill>
              </a:rPr>
              <a:t>Escudero</a:t>
            </a:r>
            <a:r>
              <a:rPr lang="en-US" sz="1200" dirty="0" smtClean="0">
                <a:solidFill>
                  <a:srgbClr val="5F0E0B"/>
                </a:solidFill>
              </a:rPr>
              <a:t>, M. </a:t>
            </a:r>
            <a:r>
              <a:rPr lang="en-US" sz="1200" dirty="0" err="1">
                <a:solidFill>
                  <a:srgbClr val="5F0E0B"/>
                </a:solidFill>
              </a:rPr>
              <a:t>Salmeron</a:t>
            </a:r>
            <a:r>
              <a:rPr lang="en-US" sz="1200" dirty="0">
                <a:solidFill>
                  <a:srgbClr val="5F0E0B"/>
                </a:solidFill>
              </a:rPr>
              <a:t>, </a:t>
            </a:r>
            <a:r>
              <a:rPr lang="en-US" sz="1200" dirty="0" smtClean="0">
                <a:solidFill>
                  <a:srgbClr val="5F0E0B"/>
                </a:solidFill>
              </a:rPr>
              <a:t>Surface </a:t>
            </a:r>
            <a:r>
              <a:rPr lang="en-US" sz="1200" dirty="0">
                <a:solidFill>
                  <a:srgbClr val="5F0E0B"/>
                </a:solidFill>
              </a:rPr>
              <a:t>Science </a:t>
            </a:r>
            <a:r>
              <a:rPr lang="en-US" sz="1200" dirty="0" smtClean="0">
                <a:solidFill>
                  <a:srgbClr val="5F0E0B"/>
                </a:solidFill>
              </a:rPr>
              <a:t>607, </a:t>
            </a:r>
            <a:r>
              <a:rPr lang="en-US" sz="1200" dirty="0">
                <a:solidFill>
                  <a:srgbClr val="5F0E0B"/>
                </a:solidFill>
              </a:rPr>
              <a:t>2 -- 9 (2013) </a:t>
            </a:r>
            <a:endParaRPr lang="en-US" sz="1200" dirty="0" smtClean="0">
              <a:solidFill>
                <a:srgbClr val="5F0E0B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srgbClr val="5F0E0B"/>
                </a:solidFill>
              </a:rPr>
              <a:t>T</a:t>
            </a:r>
            <a:r>
              <a:rPr lang="en-US" sz="1200" dirty="0">
                <a:solidFill>
                  <a:srgbClr val="5F0E0B"/>
                </a:solidFill>
              </a:rPr>
              <a:t>. </a:t>
            </a:r>
            <a:r>
              <a:rPr lang="en-US" sz="1200" dirty="0" err="1">
                <a:solidFill>
                  <a:srgbClr val="5F0E0B"/>
                </a:solidFill>
              </a:rPr>
              <a:t>Miyawaki</a:t>
            </a:r>
            <a:r>
              <a:rPr lang="en-US" sz="1200" dirty="0">
                <a:solidFill>
                  <a:srgbClr val="5F0E0B"/>
                </a:solidFill>
              </a:rPr>
              <a:t>, M. Foerster, </a:t>
            </a:r>
            <a:r>
              <a:rPr lang="en-US" sz="1200" dirty="0" smtClean="0">
                <a:solidFill>
                  <a:srgbClr val="5F0E0B"/>
                </a:solidFill>
              </a:rPr>
              <a:t>et al., J</a:t>
            </a:r>
            <a:r>
              <a:rPr lang="en-US" sz="1200" dirty="0">
                <a:solidFill>
                  <a:srgbClr val="5F0E0B"/>
                </a:solidFill>
              </a:rPr>
              <a:t>. Appl. Phys. 114, 073905 (2013)</a:t>
            </a:r>
          </a:p>
          <a:p>
            <a:pPr marL="285750" indent="-285750" hangingPunct="0"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srgbClr val="5F0E0B"/>
                </a:solidFill>
              </a:rPr>
              <a:t>R.M</a:t>
            </a:r>
            <a:r>
              <a:rPr lang="en-US" sz="1200" dirty="0">
                <a:solidFill>
                  <a:srgbClr val="5F0E0B"/>
                </a:solidFill>
              </a:rPr>
              <a:t>. Reeve, C. Mix, M. </a:t>
            </a:r>
            <a:r>
              <a:rPr lang="en-US" sz="1200" dirty="0" err="1">
                <a:solidFill>
                  <a:srgbClr val="5F0E0B"/>
                </a:solidFill>
              </a:rPr>
              <a:t>König</a:t>
            </a:r>
            <a:r>
              <a:rPr lang="en-US" sz="1200" dirty="0">
                <a:solidFill>
                  <a:srgbClr val="5F0E0B"/>
                </a:solidFill>
              </a:rPr>
              <a:t>, M. Foerster, G. </a:t>
            </a:r>
            <a:r>
              <a:rPr lang="en-US" sz="1200" dirty="0" err="1">
                <a:solidFill>
                  <a:srgbClr val="5F0E0B"/>
                </a:solidFill>
              </a:rPr>
              <a:t>Jakob</a:t>
            </a:r>
            <a:r>
              <a:rPr lang="en-US" sz="1200" dirty="0">
                <a:solidFill>
                  <a:srgbClr val="5F0E0B"/>
                </a:solidFill>
              </a:rPr>
              <a:t>, and M. </a:t>
            </a:r>
            <a:r>
              <a:rPr lang="en-US" sz="1200" dirty="0" err="1" smtClean="0">
                <a:solidFill>
                  <a:srgbClr val="5F0E0B"/>
                </a:solidFill>
              </a:rPr>
              <a:t>Kläui</a:t>
            </a:r>
            <a:r>
              <a:rPr lang="en-US" sz="1200" dirty="0" smtClean="0">
                <a:solidFill>
                  <a:srgbClr val="5F0E0B"/>
                </a:solidFill>
              </a:rPr>
              <a:t>, </a:t>
            </a:r>
            <a:r>
              <a:rPr lang="de-CH" sz="1200" dirty="0" err="1" smtClean="0">
                <a:solidFill>
                  <a:srgbClr val="5F0E0B"/>
                </a:solidFill>
              </a:rPr>
              <a:t>Appl</a:t>
            </a:r>
            <a:r>
              <a:rPr lang="de-CH" sz="1200" dirty="0">
                <a:solidFill>
                  <a:srgbClr val="5F0E0B"/>
                </a:solidFill>
              </a:rPr>
              <a:t>. Phys. </a:t>
            </a:r>
            <a:r>
              <a:rPr lang="de-CH" sz="1200" dirty="0" err="1">
                <a:solidFill>
                  <a:srgbClr val="5F0E0B"/>
                </a:solidFill>
              </a:rPr>
              <a:t>Lett</a:t>
            </a:r>
            <a:r>
              <a:rPr lang="de-CH" sz="1200" dirty="0">
                <a:solidFill>
                  <a:srgbClr val="5F0E0B"/>
                </a:solidFill>
              </a:rPr>
              <a:t>. 102, 122407 (2013)</a:t>
            </a:r>
            <a:endParaRPr lang="en-US" sz="1200" dirty="0">
              <a:solidFill>
                <a:srgbClr val="5F0E0B"/>
              </a:solidFill>
            </a:endParaRPr>
          </a:p>
          <a:p>
            <a:pPr marL="285750" indent="-285750" hangingPunct="0">
              <a:buFont typeface="Arial" panose="020B0604020202020204" pitchFamily="34" charset="0"/>
              <a:buChar char="•"/>
            </a:pPr>
            <a:r>
              <a:rPr lang="de-DE" sz="1200" dirty="0" smtClean="0">
                <a:solidFill>
                  <a:srgbClr val="5F0E0B"/>
                </a:solidFill>
              </a:rPr>
              <a:t>Wohlhüter</a:t>
            </a:r>
            <a:r>
              <a:rPr lang="de-DE" sz="1200" dirty="0">
                <a:solidFill>
                  <a:srgbClr val="5F0E0B"/>
                </a:solidFill>
              </a:rPr>
              <a:t>, J. </a:t>
            </a:r>
            <a:r>
              <a:rPr lang="de-DE" sz="1200" dirty="0" err="1">
                <a:solidFill>
                  <a:srgbClr val="5F0E0B"/>
                </a:solidFill>
              </a:rPr>
              <a:t>Rhensius</a:t>
            </a:r>
            <a:r>
              <a:rPr lang="de-DE" sz="1200" dirty="0">
                <a:solidFill>
                  <a:srgbClr val="5F0E0B"/>
                </a:solidFill>
              </a:rPr>
              <a:t>, C.A.F. </a:t>
            </a:r>
            <a:r>
              <a:rPr lang="de-DE" sz="1200" dirty="0" err="1">
                <a:solidFill>
                  <a:srgbClr val="5F0E0B"/>
                </a:solidFill>
              </a:rPr>
              <a:t>Vaz</a:t>
            </a:r>
            <a:r>
              <a:rPr lang="de-DE" sz="1200" dirty="0">
                <a:solidFill>
                  <a:srgbClr val="5F0E0B"/>
                </a:solidFill>
              </a:rPr>
              <a:t>, J. </a:t>
            </a:r>
            <a:r>
              <a:rPr lang="de-DE" sz="1200" dirty="0" err="1">
                <a:solidFill>
                  <a:srgbClr val="5F0E0B"/>
                </a:solidFill>
              </a:rPr>
              <a:t>Heidler</a:t>
            </a:r>
            <a:r>
              <a:rPr lang="de-DE" sz="1200" dirty="0">
                <a:solidFill>
                  <a:srgbClr val="5F0E0B"/>
                </a:solidFill>
              </a:rPr>
              <a:t>, H.S. Körner, A. </a:t>
            </a:r>
            <a:r>
              <a:rPr lang="de-DE" sz="1200" dirty="0" err="1">
                <a:solidFill>
                  <a:srgbClr val="5F0E0B"/>
                </a:solidFill>
              </a:rPr>
              <a:t>Bisig</a:t>
            </a:r>
            <a:r>
              <a:rPr lang="de-DE" sz="1200" dirty="0" smtClean="0">
                <a:solidFill>
                  <a:srgbClr val="5F0E0B"/>
                </a:solidFill>
              </a:rPr>
              <a:t>, M</a:t>
            </a:r>
            <a:r>
              <a:rPr lang="de-DE" sz="1200" dirty="0">
                <a:solidFill>
                  <a:srgbClr val="5F0E0B"/>
                </a:solidFill>
              </a:rPr>
              <a:t>. Foerster, L. </a:t>
            </a:r>
            <a:r>
              <a:rPr lang="de-DE" sz="1200" dirty="0" err="1">
                <a:solidFill>
                  <a:srgbClr val="5F0E0B"/>
                </a:solidFill>
              </a:rPr>
              <a:t>Mechin</a:t>
            </a:r>
            <a:r>
              <a:rPr lang="de-DE" sz="1200" dirty="0">
                <a:solidFill>
                  <a:srgbClr val="5F0E0B"/>
                </a:solidFill>
              </a:rPr>
              <a:t>, F. </a:t>
            </a:r>
            <a:r>
              <a:rPr lang="de-DE" sz="1200" dirty="0" err="1">
                <a:solidFill>
                  <a:srgbClr val="5F0E0B"/>
                </a:solidFill>
              </a:rPr>
              <a:t>Gaucher</a:t>
            </a:r>
            <a:r>
              <a:rPr lang="de-DE" sz="1200" dirty="0">
                <a:solidFill>
                  <a:srgbClr val="5F0E0B"/>
                </a:solidFill>
              </a:rPr>
              <a:t>, A. </a:t>
            </a:r>
            <a:r>
              <a:rPr lang="de-DE" sz="1200" dirty="0" err="1">
                <a:solidFill>
                  <a:srgbClr val="5F0E0B"/>
                </a:solidFill>
              </a:rPr>
              <a:t>Locatelli</a:t>
            </a:r>
            <a:r>
              <a:rPr lang="de-DE" sz="1200" dirty="0">
                <a:solidFill>
                  <a:srgbClr val="5F0E0B"/>
                </a:solidFill>
              </a:rPr>
              <a:t>, M.A. Nino, A. </a:t>
            </a:r>
            <a:r>
              <a:rPr lang="de-DE" sz="1200" dirty="0" err="1">
                <a:solidFill>
                  <a:srgbClr val="5F0E0B"/>
                </a:solidFill>
              </a:rPr>
              <a:t>El</a:t>
            </a:r>
            <a:r>
              <a:rPr lang="de-DE" sz="1200" dirty="0">
                <a:solidFill>
                  <a:srgbClr val="5F0E0B"/>
                </a:solidFill>
              </a:rPr>
              <a:t> Moussaoui, E. Goering, L.J. </a:t>
            </a:r>
            <a:r>
              <a:rPr lang="de-DE" sz="1200" dirty="0" err="1">
                <a:solidFill>
                  <a:srgbClr val="5F0E0B"/>
                </a:solidFill>
              </a:rPr>
              <a:t>Heyderman</a:t>
            </a:r>
            <a:r>
              <a:rPr lang="de-DE" sz="1200" dirty="0">
                <a:solidFill>
                  <a:srgbClr val="5F0E0B"/>
                </a:solidFill>
              </a:rPr>
              <a:t>, </a:t>
            </a:r>
            <a:r>
              <a:rPr lang="de-DE" sz="1200" dirty="0" err="1">
                <a:solidFill>
                  <a:srgbClr val="5F0E0B"/>
                </a:solidFill>
              </a:rPr>
              <a:t>and</a:t>
            </a:r>
            <a:r>
              <a:rPr lang="de-DE" sz="1200" dirty="0">
                <a:solidFill>
                  <a:srgbClr val="5F0E0B"/>
                </a:solidFill>
              </a:rPr>
              <a:t> M. </a:t>
            </a:r>
            <a:r>
              <a:rPr lang="de-DE" sz="1200" dirty="0" err="1" smtClean="0">
                <a:solidFill>
                  <a:srgbClr val="5F0E0B"/>
                </a:solidFill>
              </a:rPr>
              <a:t>Kläui</a:t>
            </a:r>
            <a:r>
              <a:rPr lang="de-DE" sz="1200" dirty="0" smtClean="0">
                <a:solidFill>
                  <a:srgbClr val="5F0E0B"/>
                </a:solidFill>
              </a:rPr>
              <a:t>, </a:t>
            </a:r>
            <a:r>
              <a:rPr lang="de-CH" sz="1200" dirty="0" smtClean="0">
                <a:solidFill>
                  <a:srgbClr val="5F0E0B"/>
                </a:solidFill>
              </a:rPr>
              <a:t>J</a:t>
            </a:r>
            <a:r>
              <a:rPr lang="de-CH" sz="1200" dirty="0">
                <a:solidFill>
                  <a:srgbClr val="5F0E0B"/>
                </a:solidFill>
              </a:rPr>
              <a:t>. Phys.: </a:t>
            </a:r>
            <a:r>
              <a:rPr lang="de-CH" sz="1200" dirty="0" err="1">
                <a:solidFill>
                  <a:srgbClr val="5F0E0B"/>
                </a:solidFill>
              </a:rPr>
              <a:t>Condens</a:t>
            </a:r>
            <a:r>
              <a:rPr lang="de-CH" sz="1200" dirty="0">
                <a:solidFill>
                  <a:srgbClr val="5F0E0B"/>
                </a:solidFill>
              </a:rPr>
              <a:t>. Matter 25, 176004 </a:t>
            </a:r>
            <a:r>
              <a:rPr lang="en-US" sz="1200" dirty="0">
                <a:solidFill>
                  <a:srgbClr val="5F0E0B"/>
                </a:solidFill>
              </a:rPr>
              <a:t>(2013</a:t>
            </a:r>
            <a:r>
              <a:rPr lang="en-US" sz="1200" dirty="0" smtClean="0">
                <a:solidFill>
                  <a:srgbClr val="5F0E0B"/>
                </a:solidFill>
              </a:rPr>
              <a:t>)</a:t>
            </a:r>
          </a:p>
          <a:p>
            <a:pPr marL="285750" indent="-285750" hangingPunct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5F0E0B"/>
                </a:solidFill>
              </a:rPr>
              <a:t>A. </a:t>
            </a:r>
            <a:r>
              <a:rPr lang="en-US" sz="1200" dirty="0" err="1">
                <a:solidFill>
                  <a:srgbClr val="5F0E0B"/>
                </a:solidFill>
              </a:rPr>
              <a:t>Tuxen</a:t>
            </a:r>
            <a:r>
              <a:rPr lang="en-US" sz="1200" dirty="0">
                <a:solidFill>
                  <a:srgbClr val="5F0E0B"/>
                </a:solidFill>
              </a:rPr>
              <a:t>, S. </a:t>
            </a:r>
            <a:r>
              <a:rPr lang="en-US" sz="1200" dirty="0" err="1">
                <a:solidFill>
                  <a:srgbClr val="5F0E0B"/>
                </a:solidFill>
              </a:rPr>
              <a:t>Carenco</a:t>
            </a:r>
            <a:r>
              <a:rPr lang="en-US" sz="1200" dirty="0">
                <a:solidFill>
                  <a:srgbClr val="5F0E0B"/>
                </a:solidFill>
              </a:rPr>
              <a:t>, M. </a:t>
            </a:r>
            <a:r>
              <a:rPr lang="en-US" sz="1200" dirty="0" err="1">
                <a:solidFill>
                  <a:srgbClr val="5F0E0B"/>
                </a:solidFill>
              </a:rPr>
              <a:t>Chintapalli</a:t>
            </a:r>
            <a:r>
              <a:rPr lang="en-US" sz="1200" dirty="0">
                <a:solidFill>
                  <a:srgbClr val="5F0E0B"/>
                </a:solidFill>
              </a:rPr>
              <a:t>, C.-H. Chuang, C. </a:t>
            </a:r>
            <a:r>
              <a:rPr lang="en-US" sz="1200" dirty="0" err="1">
                <a:solidFill>
                  <a:srgbClr val="5F0E0B"/>
                </a:solidFill>
              </a:rPr>
              <a:t>Escudero</a:t>
            </a:r>
            <a:r>
              <a:rPr lang="en-US" sz="1200" dirty="0">
                <a:solidFill>
                  <a:srgbClr val="5F0E0B"/>
                </a:solidFill>
              </a:rPr>
              <a:t>, et al</a:t>
            </a:r>
            <a:r>
              <a:rPr lang="en-US" sz="1200" dirty="0" smtClean="0">
                <a:solidFill>
                  <a:srgbClr val="5F0E0B"/>
                </a:solidFill>
              </a:rPr>
              <a:t>., </a:t>
            </a:r>
            <a:r>
              <a:rPr lang="en-US" sz="1200" dirty="0">
                <a:solidFill>
                  <a:srgbClr val="5F0E0B"/>
                </a:solidFill>
              </a:rPr>
              <a:t>Journal of the American Chemical Society </a:t>
            </a:r>
            <a:r>
              <a:rPr lang="en-US" sz="1200" dirty="0" smtClean="0">
                <a:solidFill>
                  <a:srgbClr val="5F0E0B"/>
                </a:solidFill>
              </a:rPr>
              <a:t>135, </a:t>
            </a:r>
            <a:r>
              <a:rPr lang="en-US" sz="1200" dirty="0">
                <a:solidFill>
                  <a:srgbClr val="5F0E0B"/>
                </a:solidFill>
              </a:rPr>
              <a:t>2273 -- 2278 (2013) </a:t>
            </a:r>
            <a:endParaRPr lang="en-US" sz="1200" dirty="0" smtClean="0">
              <a:solidFill>
                <a:srgbClr val="5F0E0B"/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228600" y="4419600"/>
            <a:ext cx="8839200" cy="181588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1600" b="1" dirty="0" smtClean="0">
                <a:solidFill>
                  <a:srgbClr val="5F0E0B"/>
                </a:solidFill>
              </a:rPr>
              <a:t>(</a:t>
            </a:r>
            <a:r>
              <a:rPr lang="de-DE" sz="1600" b="1" dirty="0" err="1" smtClean="0">
                <a:solidFill>
                  <a:srgbClr val="5F0E0B"/>
                </a:solidFill>
              </a:rPr>
              <a:t>Conferences</a:t>
            </a:r>
            <a:r>
              <a:rPr lang="de-DE" sz="1600" b="1" dirty="0" smtClean="0">
                <a:solidFill>
                  <a:srgbClr val="5F0E0B"/>
                </a:solidFill>
              </a:rPr>
              <a:t> </a:t>
            </a:r>
            <a:r>
              <a:rPr lang="de-DE" sz="1600" b="1" dirty="0" err="1" smtClean="0">
                <a:solidFill>
                  <a:srgbClr val="5F0E0B"/>
                </a:solidFill>
              </a:rPr>
              <a:t>Contributions</a:t>
            </a:r>
            <a:r>
              <a:rPr lang="de-DE" sz="1600" b="1" dirty="0" smtClean="0">
                <a:solidFill>
                  <a:srgbClr val="5F0E0B"/>
                </a:solidFill>
              </a:rPr>
              <a:t> 2014)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smtClean="0"/>
              <a:t>ORAL PRESENTATION </a:t>
            </a:r>
            <a:r>
              <a:rPr lang="en-US" sz="1200" dirty="0"/>
              <a:t>Tailor 2014 </a:t>
            </a:r>
            <a:r>
              <a:rPr lang="en-US" sz="1200" dirty="0" smtClean="0"/>
              <a:t>workshop: N.J. </a:t>
            </a:r>
            <a:r>
              <a:rPr lang="en-US" sz="1200" dirty="0" err="1" smtClean="0"/>
              <a:t>Divins</a:t>
            </a:r>
            <a:r>
              <a:rPr lang="en-US" sz="1200" dirty="0" smtClean="0"/>
              <a:t>, C. </a:t>
            </a:r>
            <a:r>
              <a:rPr lang="en-US" sz="1200" dirty="0" err="1" smtClean="0"/>
              <a:t>Escudero</a:t>
            </a:r>
            <a:r>
              <a:rPr lang="en-US" sz="1200" dirty="0" smtClean="0"/>
              <a:t>, V. Pérez-­-</a:t>
            </a:r>
            <a:r>
              <a:rPr lang="en-US" sz="1200" dirty="0" err="1" smtClean="0"/>
              <a:t>Dieste</a:t>
            </a:r>
            <a:r>
              <a:rPr lang="en-US" sz="1200" dirty="0" smtClean="0"/>
              <a:t>, J. </a:t>
            </a:r>
            <a:r>
              <a:rPr lang="en-US" sz="1200" dirty="0" err="1" smtClean="0"/>
              <a:t>Llorca</a:t>
            </a:r>
            <a:r>
              <a:rPr lang="en-US" sz="1200" dirty="0"/>
              <a:t>.</a:t>
            </a:r>
            <a:endParaRPr lang="en-US" sz="120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smtClean="0"/>
              <a:t>INVITED PRESENATION ICCC-41: J. </a:t>
            </a:r>
            <a:r>
              <a:rPr lang="en-US" sz="1200" dirty="0" err="1" smtClean="0"/>
              <a:t>Veciana</a:t>
            </a:r>
            <a:r>
              <a:rPr lang="en-US" sz="1200" dirty="0" smtClean="0"/>
              <a:t>, I. </a:t>
            </a:r>
            <a:r>
              <a:rPr lang="en-US" sz="1200" dirty="0" err="1" smtClean="0"/>
              <a:t>Ratera</a:t>
            </a:r>
            <a:r>
              <a:rPr lang="en-US" sz="1200" dirty="0" smtClean="0"/>
              <a:t>, </a:t>
            </a:r>
            <a:r>
              <a:rPr lang="en-US" sz="1200" dirty="0" err="1" smtClean="0"/>
              <a:t>Souto</a:t>
            </a:r>
            <a:r>
              <a:rPr lang="en-US" sz="1200" dirty="0" smtClean="0"/>
              <a:t>, M., Morales, D., Pérez-</a:t>
            </a:r>
            <a:r>
              <a:rPr lang="en-US" sz="1200" dirty="0" err="1" smtClean="0"/>
              <a:t>Dieste</a:t>
            </a:r>
            <a:r>
              <a:rPr lang="en-US" sz="1200" dirty="0" smtClean="0"/>
              <a:t>, V., </a:t>
            </a:r>
            <a:r>
              <a:rPr lang="en-US" sz="1200" dirty="0" err="1" smtClean="0"/>
              <a:t>Escudero</a:t>
            </a:r>
            <a:r>
              <a:rPr lang="en-US" sz="1200" dirty="0" smtClean="0"/>
              <a:t>, C., et al. 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smtClean="0"/>
              <a:t>Abstract </a:t>
            </a:r>
            <a:r>
              <a:rPr lang="en-US" sz="1200" dirty="0"/>
              <a:t>IPS-20, </a:t>
            </a:r>
            <a:r>
              <a:rPr lang="en-US" sz="1200" dirty="0" smtClean="0"/>
              <a:t>V</a:t>
            </a:r>
            <a:r>
              <a:rPr lang="en-US" sz="1200" dirty="0"/>
              <a:t>. A. de la Peña </a:t>
            </a:r>
            <a:r>
              <a:rPr lang="en-US" sz="1200" dirty="0" smtClean="0"/>
              <a:t>O'Shea </a:t>
            </a:r>
            <a:r>
              <a:rPr lang="en-US" sz="1200" dirty="0"/>
              <a:t>, L. </a:t>
            </a:r>
            <a:r>
              <a:rPr lang="en-US" sz="1200" dirty="0" err="1" smtClean="0"/>
              <a:t>Collado</a:t>
            </a:r>
            <a:r>
              <a:rPr lang="en-US" sz="1200" dirty="0" smtClean="0"/>
              <a:t>, </a:t>
            </a:r>
            <a:r>
              <a:rPr lang="en-US" sz="1200" dirty="0"/>
              <a:t>J. </a:t>
            </a:r>
            <a:r>
              <a:rPr lang="en-US" sz="1200" dirty="0" err="1" smtClean="0"/>
              <a:t>Fermoso</a:t>
            </a:r>
            <a:r>
              <a:rPr lang="en-US" sz="1200" dirty="0" smtClean="0"/>
              <a:t>, </a:t>
            </a:r>
            <a:r>
              <a:rPr lang="en-US" sz="1200" dirty="0"/>
              <a:t>V. </a:t>
            </a:r>
            <a:r>
              <a:rPr lang="en-US" sz="1200" dirty="0" smtClean="0"/>
              <a:t>Perez-</a:t>
            </a:r>
            <a:r>
              <a:rPr lang="en-US" sz="1200" dirty="0" err="1" smtClean="0"/>
              <a:t>Dieste</a:t>
            </a:r>
            <a:r>
              <a:rPr lang="en-US" sz="1200" dirty="0" smtClean="0"/>
              <a:t>, </a:t>
            </a:r>
            <a:r>
              <a:rPr lang="en-US" sz="1200" dirty="0"/>
              <a:t>C. </a:t>
            </a:r>
            <a:r>
              <a:rPr lang="en-US" sz="1200" dirty="0" err="1" smtClean="0"/>
              <a:t>Escudero</a:t>
            </a:r>
            <a:r>
              <a:rPr lang="en-US" sz="1200" dirty="0" smtClean="0"/>
              <a:t>, </a:t>
            </a:r>
            <a:r>
              <a:rPr lang="en-US" sz="1200" dirty="0"/>
              <a:t>J. M. </a:t>
            </a:r>
            <a:r>
              <a:rPr lang="en-US" sz="1200" dirty="0" smtClean="0"/>
              <a:t>Coronado, </a:t>
            </a:r>
            <a:r>
              <a:rPr lang="en-US" sz="1200" dirty="0"/>
              <a:t>D. P. </a:t>
            </a:r>
            <a:r>
              <a:rPr lang="en-US" sz="1200" dirty="0" smtClean="0"/>
              <a:t>Serrano. 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smtClean="0"/>
              <a:t>6  </a:t>
            </a:r>
            <a:r>
              <a:rPr lang="en-US" sz="1200" dirty="0"/>
              <a:t>abstracts for </a:t>
            </a:r>
            <a:r>
              <a:rPr lang="en-US" sz="1200" dirty="0" smtClean="0"/>
              <a:t>LEEM/PEEM 2014  </a:t>
            </a:r>
            <a:r>
              <a:rPr lang="en-US" sz="1200" dirty="0"/>
              <a:t>with ALBA </a:t>
            </a:r>
            <a:r>
              <a:rPr lang="en-US" sz="1200" dirty="0" smtClean="0"/>
              <a:t>data (L. Martin, T. Schmidt, J. </a:t>
            </a:r>
            <a:r>
              <a:rPr lang="en-US" sz="1200" dirty="0" err="1" smtClean="0"/>
              <a:t>Figuera</a:t>
            </a:r>
            <a:r>
              <a:rPr lang="en-US" sz="1200" dirty="0" smtClean="0"/>
              <a:t>, L. </a:t>
            </a:r>
            <a:r>
              <a:rPr lang="en-US" sz="1200" dirty="0" err="1" smtClean="0"/>
              <a:t>Aballe</a:t>
            </a:r>
            <a:r>
              <a:rPr lang="en-US" sz="1200" dirty="0" smtClean="0"/>
              <a:t>, M. Foerster, CIRCE)  </a:t>
            </a:r>
            <a:endParaRPr lang="en-US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smtClean="0"/>
              <a:t>Abstract </a:t>
            </a:r>
            <a:r>
              <a:rPr lang="en-US" sz="1200" dirty="0"/>
              <a:t>TMRC </a:t>
            </a:r>
            <a:r>
              <a:rPr lang="en-US" sz="1200" dirty="0" smtClean="0"/>
              <a:t>2014 (J. </a:t>
            </a:r>
            <a:r>
              <a:rPr lang="en-US" sz="1200" dirty="0" err="1" smtClean="0"/>
              <a:t>Figuera</a:t>
            </a:r>
            <a:r>
              <a:rPr lang="en-US" sz="1200" dirty="0" smtClean="0"/>
              <a:t>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 smtClean="0"/>
              <a:t>Abstract GEFES 2014 (L. Martin)</a:t>
            </a:r>
            <a:endParaRPr lang="en-US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smtClean="0"/>
              <a:t>Talk </a:t>
            </a:r>
            <a:r>
              <a:rPr lang="en-US" sz="1200" dirty="0"/>
              <a:t>at </a:t>
            </a:r>
            <a:r>
              <a:rPr lang="en-US" sz="1200" dirty="0" err="1"/>
              <a:t>FyT</a:t>
            </a:r>
            <a:r>
              <a:rPr lang="en-US" sz="1200" dirty="0"/>
              <a:t> </a:t>
            </a:r>
            <a:r>
              <a:rPr lang="en-US" sz="1200" dirty="0" smtClean="0"/>
              <a:t>2014 (L. </a:t>
            </a:r>
            <a:r>
              <a:rPr lang="en-US" sz="1200" dirty="0" err="1" smtClean="0"/>
              <a:t>Aballe</a:t>
            </a:r>
            <a:r>
              <a:rPr lang="en-US" sz="1200" dirty="0" smtClean="0"/>
              <a:t>, CIRCE) </a:t>
            </a:r>
            <a:endParaRPr lang="en-US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smtClean="0"/>
              <a:t>Invited </a:t>
            </a:r>
            <a:r>
              <a:rPr lang="en-US" sz="1200" dirty="0"/>
              <a:t>talk at </a:t>
            </a:r>
            <a:r>
              <a:rPr lang="en-US" sz="1200" dirty="0" err="1"/>
              <a:t>Nanoselect-Consolider</a:t>
            </a:r>
            <a:r>
              <a:rPr lang="en-US" sz="1200" dirty="0"/>
              <a:t> meeting </a:t>
            </a:r>
            <a:r>
              <a:rPr lang="en-US" sz="1200" dirty="0" smtClean="0"/>
              <a:t>2014 (L. </a:t>
            </a:r>
            <a:r>
              <a:rPr lang="en-US" sz="1200" dirty="0" err="1" smtClean="0"/>
              <a:t>Aballe</a:t>
            </a:r>
            <a:r>
              <a:rPr lang="en-US" sz="1200" dirty="0" smtClean="0"/>
              <a:t>, CIRCE)</a:t>
            </a:r>
            <a:r>
              <a:rPr lang="de-DE" sz="1200" dirty="0" smtClean="0">
                <a:solidFill>
                  <a:srgbClr val="5F0E0B"/>
                </a:solidFill>
              </a:rPr>
              <a:t> </a:t>
            </a:r>
            <a:endParaRPr lang="it-IT" sz="1200" dirty="0" smtClean="0">
              <a:solidFill>
                <a:srgbClr val="5F0E0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3400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828800" y="228600"/>
            <a:ext cx="6324600" cy="1169551"/>
          </a:xfrm>
        </p:spPr>
        <p:txBody>
          <a:bodyPr/>
          <a:lstStyle/>
          <a:p>
            <a:r>
              <a:rPr lang="es-ES" dirty="0" smtClean="0"/>
              <a:t>KB motor </a:t>
            </a:r>
            <a:r>
              <a:rPr lang="es-ES" dirty="0" err="1" smtClean="0"/>
              <a:t>exchange</a:t>
            </a:r>
            <a:r>
              <a:rPr lang="es-ES" dirty="0" smtClean="0"/>
              <a:t> (1/2014)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57200" y="1066800"/>
            <a:ext cx="8229600" cy="36933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112E50"/>
                </a:solidFill>
              </a:rPr>
              <a:t>“Problems with KB optics need solution! Risk of loosing the station for ca. 8 weeks.”</a:t>
            </a:r>
          </a:p>
        </p:txBody>
      </p:sp>
      <p:sp>
        <p:nvSpPr>
          <p:cNvPr id="7" name="Title 3"/>
          <p:cNvSpPr txBox="1">
            <a:spLocks/>
          </p:cNvSpPr>
          <p:nvPr/>
        </p:nvSpPr>
        <p:spPr>
          <a:xfrm>
            <a:off x="457200" y="1524000"/>
            <a:ext cx="8305800" cy="190821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3500" b="1" kern="1200">
                <a:solidFill>
                  <a:srgbClr val="112E50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 marL="285750" indent="-285750">
              <a:spcBef>
                <a:spcPts val="300"/>
              </a:spcBef>
              <a:spcAft>
                <a:spcPts val="300"/>
              </a:spcAft>
              <a:buFontTx/>
              <a:buChar char="-"/>
            </a:pPr>
            <a:r>
              <a:rPr lang="es-ES" sz="1800" dirty="0" err="1" smtClean="0"/>
              <a:t>Three</a:t>
            </a:r>
            <a:r>
              <a:rPr lang="es-ES" sz="1800" dirty="0" smtClean="0"/>
              <a:t>  linear </a:t>
            </a:r>
            <a:r>
              <a:rPr lang="es-ES" sz="1800" dirty="0" err="1" smtClean="0"/>
              <a:t>actuators</a:t>
            </a:r>
            <a:r>
              <a:rPr lang="es-ES" sz="1800" dirty="0" smtClean="0"/>
              <a:t> </a:t>
            </a:r>
            <a:r>
              <a:rPr lang="es-ES" sz="1800" dirty="0" err="1" smtClean="0"/>
              <a:t>for</a:t>
            </a:r>
            <a:r>
              <a:rPr lang="es-ES" sz="1800" dirty="0" smtClean="0"/>
              <a:t> HFM x, HFM pitch and VFM pitch </a:t>
            </a:r>
            <a:r>
              <a:rPr lang="es-ES" sz="1800" dirty="0" err="1" smtClean="0"/>
              <a:t>were</a:t>
            </a:r>
            <a:r>
              <a:rPr lang="es-ES" sz="1800" dirty="0" smtClean="0"/>
              <a:t>  </a:t>
            </a:r>
            <a:r>
              <a:rPr lang="es-ES" sz="1800" dirty="0" err="1" smtClean="0"/>
              <a:t>replaced</a:t>
            </a:r>
            <a:r>
              <a:rPr lang="es-ES" sz="1800" dirty="0" smtClean="0"/>
              <a:t> </a:t>
            </a:r>
            <a:r>
              <a:rPr lang="es-ES" sz="1800" dirty="0" err="1" smtClean="0"/>
              <a:t>during</a:t>
            </a:r>
            <a:r>
              <a:rPr lang="es-ES" sz="1800" dirty="0" smtClean="0"/>
              <a:t> Christmas’13 </a:t>
            </a:r>
            <a:r>
              <a:rPr lang="es-ES" sz="1800" dirty="0" err="1" smtClean="0"/>
              <a:t>shutdown</a:t>
            </a:r>
            <a:r>
              <a:rPr lang="es-ES" sz="1800" dirty="0" smtClean="0"/>
              <a:t>.</a:t>
            </a:r>
          </a:p>
          <a:p>
            <a:pPr marL="285750" indent="-285750">
              <a:spcBef>
                <a:spcPts val="300"/>
              </a:spcBef>
              <a:spcAft>
                <a:spcPts val="300"/>
              </a:spcAft>
              <a:buFontTx/>
              <a:buChar char="-"/>
            </a:pPr>
            <a:r>
              <a:rPr lang="es-ES" sz="1800" dirty="0" err="1" smtClean="0"/>
              <a:t>Irelec</a:t>
            </a:r>
            <a:r>
              <a:rPr lang="es-ES" sz="1800" dirty="0" smtClean="0"/>
              <a:t> </a:t>
            </a:r>
            <a:r>
              <a:rPr lang="es-ES" sz="1800" dirty="0" err="1" smtClean="0"/>
              <a:t>provided</a:t>
            </a:r>
            <a:r>
              <a:rPr lang="es-ES" sz="1800" dirty="0"/>
              <a:t> </a:t>
            </a:r>
            <a:r>
              <a:rPr lang="es-ES" sz="1800" dirty="0" smtClean="0"/>
              <a:t>and </a:t>
            </a:r>
            <a:r>
              <a:rPr lang="es-ES" sz="1800" dirty="0" err="1" smtClean="0"/>
              <a:t>installed</a:t>
            </a:r>
            <a:r>
              <a:rPr lang="es-ES" sz="1800" dirty="0" smtClean="0"/>
              <a:t> a new-</a:t>
            </a:r>
            <a:r>
              <a:rPr lang="es-ES" sz="1800" dirty="0" err="1" smtClean="0"/>
              <a:t>designed</a:t>
            </a:r>
            <a:r>
              <a:rPr lang="es-ES" sz="1800" dirty="0" smtClean="0"/>
              <a:t> </a:t>
            </a:r>
            <a:r>
              <a:rPr lang="es-ES" sz="1800" dirty="0" err="1" smtClean="0"/>
              <a:t>actuator</a:t>
            </a:r>
            <a:r>
              <a:rPr lang="es-ES" sz="1800" dirty="0" smtClean="0"/>
              <a:t>, UHV compatible and </a:t>
            </a:r>
            <a:r>
              <a:rPr lang="es-ES" sz="1800" dirty="0" err="1" smtClean="0"/>
              <a:t>capable</a:t>
            </a:r>
            <a:r>
              <a:rPr lang="es-ES" sz="1800" dirty="0" smtClean="0"/>
              <a:t> of standing </a:t>
            </a:r>
            <a:r>
              <a:rPr lang="es-ES" sz="1800" dirty="0" err="1" smtClean="0"/>
              <a:t>larger</a:t>
            </a:r>
            <a:r>
              <a:rPr lang="es-ES" sz="1800" dirty="0" smtClean="0"/>
              <a:t> </a:t>
            </a:r>
            <a:r>
              <a:rPr lang="es-ES" sz="1800" dirty="0" err="1" smtClean="0"/>
              <a:t>loads</a:t>
            </a:r>
            <a:r>
              <a:rPr lang="es-ES" sz="1800" dirty="0" smtClean="0"/>
              <a:t> (up </a:t>
            </a:r>
            <a:r>
              <a:rPr lang="es-ES" sz="1800" dirty="0" err="1" smtClean="0"/>
              <a:t>to</a:t>
            </a:r>
            <a:r>
              <a:rPr lang="es-ES" sz="1800" dirty="0" smtClean="0"/>
              <a:t> 200 N).</a:t>
            </a:r>
          </a:p>
          <a:p>
            <a:pPr marL="285750" indent="-285750">
              <a:spcBef>
                <a:spcPts val="300"/>
              </a:spcBef>
              <a:spcAft>
                <a:spcPts val="300"/>
              </a:spcAft>
              <a:buFontTx/>
              <a:buChar char="-"/>
            </a:pPr>
            <a:r>
              <a:rPr lang="es-ES" sz="1800" dirty="0" err="1" smtClean="0"/>
              <a:t>All</a:t>
            </a:r>
            <a:r>
              <a:rPr lang="es-ES" sz="1800" dirty="0" smtClean="0"/>
              <a:t> </a:t>
            </a:r>
            <a:r>
              <a:rPr lang="es-ES" sz="1800" dirty="0" err="1" smtClean="0"/>
              <a:t>motions</a:t>
            </a:r>
            <a:r>
              <a:rPr lang="es-ES" sz="1800" dirty="0" smtClean="0"/>
              <a:t> are </a:t>
            </a:r>
            <a:r>
              <a:rPr lang="es-ES" sz="1800" dirty="0" err="1" smtClean="0"/>
              <a:t>functional</a:t>
            </a:r>
            <a:r>
              <a:rPr lang="es-ES" sz="1800" dirty="0" smtClean="0"/>
              <a:t>, </a:t>
            </a:r>
            <a:r>
              <a:rPr lang="es-ES" sz="1800" dirty="0" err="1" smtClean="0"/>
              <a:t>friction</a:t>
            </a:r>
            <a:r>
              <a:rPr lang="es-ES" sz="1800" dirty="0" smtClean="0"/>
              <a:t> </a:t>
            </a:r>
            <a:r>
              <a:rPr lang="es-ES" sz="1800" dirty="0" err="1" smtClean="0"/>
              <a:t>effects</a:t>
            </a:r>
            <a:r>
              <a:rPr lang="es-ES" sz="1800" dirty="0" smtClean="0"/>
              <a:t> </a:t>
            </a:r>
            <a:r>
              <a:rPr lang="es-ES" sz="1800" dirty="0" err="1" smtClean="0"/>
              <a:t>still</a:t>
            </a:r>
            <a:r>
              <a:rPr lang="es-ES" sz="1800" dirty="0" smtClean="0"/>
              <a:t> </a:t>
            </a:r>
            <a:r>
              <a:rPr lang="es-ES" sz="1800" dirty="0" err="1" smtClean="0"/>
              <a:t>present</a:t>
            </a:r>
            <a:r>
              <a:rPr lang="es-ES" sz="1800" dirty="0" smtClean="0"/>
              <a:t> </a:t>
            </a:r>
            <a:r>
              <a:rPr lang="es-ES" sz="1800" dirty="0" err="1" smtClean="0"/>
              <a:t>but</a:t>
            </a:r>
            <a:r>
              <a:rPr lang="es-ES" sz="1800" dirty="0" smtClean="0"/>
              <a:t> </a:t>
            </a:r>
            <a:r>
              <a:rPr lang="es-ES" sz="1800" dirty="0" err="1" smtClean="0"/>
              <a:t>largely</a:t>
            </a:r>
            <a:r>
              <a:rPr lang="es-ES" sz="1800" dirty="0" smtClean="0"/>
              <a:t> </a:t>
            </a:r>
            <a:r>
              <a:rPr lang="es-ES" sz="1800" dirty="0" err="1" smtClean="0"/>
              <a:t>reduced</a:t>
            </a:r>
            <a:r>
              <a:rPr lang="es-ES" sz="1800" dirty="0" smtClean="0"/>
              <a:t>.</a:t>
            </a:r>
            <a:endParaRPr lang="es-ES" sz="1800" dirty="0"/>
          </a:p>
        </p:txBody>
      </p:sp>
      <p:pic>
        <p:nvPicPr>
          <p:cNvPr id="8" name="Picture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3429000"/>
            <a:ext cx="3962400" cy="2451681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itle 3"/>
          <p:cNvSpPr txBox="1">
            <a:spLocks/>
          </p:cNvSpPr>
          <p:nvPr/>
        </p:nvSpPr>
        <p:spPr>
          <a:xfrm>
            <a:off x="5486400" y="3733800"/>
            <a:ext cx="3276600" cy="249299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3500" b="1" kern="1200">
                <a:solidFill>
                  <a:srgbClr val="112E50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s-ES" sz="1800" dirty="0" err="1" smtClean="0"/>
              <a:t>Intervention</a:t>
            </a:r>
            <a:r>
              <a:rPr lang="es-ES" sz="1800" dirty="0" smtClean="0"/>
              <a:t>: 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s-ES" sz="1800" b="0" dirty="0" smtClean="0"/>
              <a:t>Nahikari González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s-ES" sz="1800" b="0" dirty="0" smtClean="0"/>
              <a:t>José Prieto / Francesc Ferrer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s-ES" sz="1800" b="0" dirty="0" smtClean="0"/>
              <a:t>Marta </a:t>
            </a:r>
            <a:r>
              <a:rPr lang="es-ES" sz="1800" b="0" dirty="0" err="1" smtClean="0"/>
              <a:t>Llonch</a:t>
            </a:r>
            <a:r>
              <a:rPr lang="es-ES" sz="1800" b="0" dirty="0" smtClean="0"/>
              <a:t> / Jon </a:t>
            </a:r>
            <a:r>
              <a:rPr lang="es-ES" sz="1800" b="0" dirty="0" err="1" smtClean="0"/>
              <a:t>Ladrera</a:t>
            </a:r>
            <a:endParaRPr lang="es-ES" sz="1800" b="0" dirty="0" smtClean="0"/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s-ES" sz="1800" b="0" dirty="0"/>
              <a:t>Josep </a:t>
            </a:r>
            <a:r>
              <a:rPr lang="es-ES" sz="1800" b="0" dirty="0" err="1"/>
              <a:t>Nicolas</a:t>
            </a:r>
            <a:endParaRPr lang="es-ES" sz="1800" b="0" dirty="0"/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s-ES" sz="1800" b="0" dirty="0" smtClean="0"/>
              <a:t>Oscar </a:t>
            </a:r>
            <a:r>
              <a:rPr lang="es-ES" sz="1800" b="0" dirty="0"/>
              <a:t>Borrego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s-ES" sz="1800" b="0" dirty="0" smtClean="0"/>
              <a:t>Lluís Gines</a:t>
            </a:r>
            <a:endParaRPr lang="es-ES" sz="1800" dirty="0"/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381000" y="5867400"/>
            <a:ext cx="464820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3500" b="1" kern="1200">
                <a:solidFill>
                  <a:srgbClr val="112E50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es-ES" sz="1800" b="0" i="1" dirty="0" err="1" smtClean="0"/>
              <a:t>Resolution</a:t>
            </a:r>
            <a:r>
              <a:rPr lang="es-ES" sz="1800" b="0" i="1" dirty="0" smtClean="0"/>
              <a:t> test </a:t>
            </a:r>
            <a:r>
              <a:rPr lang="es-ES" sz="1800" b="0" i="1" dirty="0" err="1" smtClean="0"/>
              <a:t>obtained</a:t>
            </a:r>
            <a:r>
              <a:rPr lang="es-ES" sz="1800" b="0" i="1" dirty="0" smtClean="0"/>
              <a:t> </a:t>
            </a:r>
            <a:r>
              <a:rPr lang="es-ES" sz="1800" b="0" i="1" dirty="0" err="1" smtClean="0"/>
              <a:t>during</a:t>
            </a:r>
            <a:r>
              <a:rPr lang="es-ES" sz="1800" b="0" i="1" dirty="0" smtClean="0"/>
              <a:t> </a:t>
            </a:r>
            <a:r>
              <a:rPr lang="es-ES" sz="1800" b="0" i="1" dirty="0" err="1" smtClean="0"/>
              <a:t>intervention</a:t>
            </a:r>
            <a:endParaRPr lang="es-ES" sz="1800" b="0" i="1" dirty="0"/>
          </a:p>
        </p:txBody>
      </p:sp>
      <p:sp>
        <p:nvSpPr>
          <p:cNvPr id="11" name="Slide Number Placeholder 5"/>
          <p:cNvSpPr txBox="1">
            <a:spLocks/>
          </p:cNvSpPr>
          <p:nvPr/>
        </p:nvSpPr>
        <p:spPr>
          <a:xfrm>
            <a:off x="8305800" y="462954"/>
            <a:ext cx="609600" cy="307777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Clr>
                <a:srgbClr val="959F38"/>
              </a:buClr>
              <a:buFontTx/>
              <a:buNone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959F38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rgbClr val="0099FF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93CF724-F9E0-44B8-95BD-D38D8B22F53D}" type="slidenum">
              <a:rPr lang="en-US" smtClean="0">
                <a:solidFill>
                  <a:schemeClr val="bg1"/>
                </a:solidFill>
              </a:rPr>
              <a:pPr/>
              <a:t>4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0180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2"/>
          <p:cNvSpPr>
            <a:spLocks noGrp="1"/>
          </p:cNvSpPr>
          <p:nvPr>
            <p:ph type="title"/>
          </p:nvPr>
        </p:nvSpPr>
        <p:spPr>
          <a:xfrm>
            <a:off x="1828800" y="304800"/>
            <a:ext cx="6553200" cy="625475"/>
          </a:xfrm>
        </p:spPr>
        <p:txBody>
          <a:bodyPr/>
          <a:lstStyle/>
          <a:p>
            <a:pPr algn="ctr" eaLnBrk="1" hangingPunct="1"/>
            <a:r>
              <a:rPr smtClean="0">
                <a:latin typeface="Arial" charset="0"/>
                <a:cs typeface="Arial" charset="0"/>
              </a:rPr>
              <a:t>HEG cleaning (in progress)</a:t>
            </a:r>
          </a:p>
        </p:txBody>
      </p:sp>
      <p:pic>
        <p:nvPicPr>
          <p:cNvPr id="14338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76975" y="1295400"/>
            <a:ext cx="2028825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Text Box 7"/>
          <p:cNvSpPr txBox="1">
            <a:spLocks noChangeArrowheads="1"/>
          </p:cNvSpPr>
          <p:nvPr/>
        </p:nvSpPr>
        <p:spPr bwMode="auto">
          <a:xfrm>
            <a:off x="228600" y="4572000"/>
            <a:ext cx="32353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/>
              <a:t>- Ex-situ characterization by AFM </a:t>
            </a:r>
          </a:p>
        </p:txBody>
      </p:sp>
      <p:sp>
        <p:nvSpPr>
          <p:cNvPr id="14340" name="Text Box 10"/>
          <p:cNvSpPr txBox="1">
            <a:spLocks noChangeArrowheads="1"/>
          </p:cNvSpPr>
          <p:nvPr/>
        </p:nvSpPr>
        <p:spPr bwMode="auto">
          <a:xfrm>
            <a:off x="228600" y="5075238"/>
            <a:ext cx="528796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/>
              <a:t>- HEG ex-situ cleanning with oxygen plasma: in progress</a:t>
            </a:r>
          </a:p>
        </p:txBody>
      </p:sp>
      <p:sp>
        <p:nvSpPr>
          <p:cNvPr id="14341" name="Text Box 11"/>
          <p:cNvSpPr txBox="1">
            <a:spLocks noChangeArrowheads="1"/>
          </p:cNvSpPr>
          <p:nvPr/>
        </p:nvSpPr>
        <p:spPr bwMode="auto">
          <a:xfrm>
            <a:off x="228600" y="5595938"/>
            <a:ext cx="52419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/>
              <a:t>- Post-cleaning characterization and reinstalling in PGM </a:t>
            </a:r>
          </a:p>
        </p:txBody>
      </p:sp>
      <p:pic>
        <p:nvPicPr>
          <p:cNvPr id="14342" name="Picture 13" descr="Graph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6263" y="1571625"/>
            <a:ext cx="4495800" cy="296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3" name="Text Box 14"/>
          <p:cNvSpPr txBox="1">
            <a:spLocks noChangeArrowheads="1"/>
          </p:cNvSpPr>
          <p:nvPr/>
        </p:nvSpPr>
        <p:spPr bwMode="auto">
          <a:xfrm>
            <a:off x="793750" y="1066800"/>
            <a:ext cx="5232400" cy="366713"/>
          </a:xfrm>
          <a:prstGeom prst="rect">
            <a:avLst/>
          </a:prstGeom>
          <a:solidFill>
            <a:srgbClr val="FF99CC">
              <a:alpha val="32941"/>
            </a:srgbClr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5F0E0B"/>
                </a:solidFill>
              </a:rPr>
              <a:t>HEG flux= MEG flux/4: Carbon contamination?</a:t>
            </a:r>
          </a:p>
        </p:txBody>
      </p:sp>
      <p:pic>
        <p:nvPicPr>
          <p:cNvPr id="14344" name="Picture 15" descr="MC900441310[1]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352800" y="4572000"/>
            <a:ext cx="311150" cy="31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5" name="Picture 1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699125" y="4365625"/>
            <a:ext cx="1695450" cy="140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6" name="Picture 1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296150" y="4357688"/>
            <a:ext cx="1695450" cy="143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7" name="Text Box 21"/>
          <p:cNvSpPr txBox="1">
            <a:spLocks noChangeArrowheads="1"/>
          </p:cNvSpPr>
          <p:nvPr/>
        </p:nvSpPr>
        <p:spPr bwMode="auto">
          <a:xfrm>
            <a:off x="5791200" y="5837238"/>
            <a:ext cx="110490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300">
                <a:solidFill>
                  <a:srgbClr val="737905"/>
                </a:solidFill>
              </a:rPr>
              <a:t>darkest area</a:t>
            </a:r>
          </a:p>
        </p:txBody>
      </p:sp>
      <p:sp>
        <p:nvSpPr>
          <p:cNvPr id="14348" name="Text Box 22"/>
          <p:cNvSpPr txBox="1">
            <a:spLocks noChangeArrowheads="1"/>
          </p:cNvSpPr>
          <p:nvPr/>
        </p:nvSpPr>
        <p:spPr bwMode="auto">
          <a:xfrm>
            <a:off x="7475538" y="5829300"/>
            <a:ext cx="1177925" cy="290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300">
                <a:solidFill>
                  <a:srgbClr val="737905"/>
                </a:solidFill>
              </a:rPr>
              <a:t>cleanest area</a:t>
            </a:r>
          </a:p>
        </p:txBody>
      </p:sp>
      <p:pic>
        <p:nvPicPr>
          <p:cNvPr id="14350" name="Picture 14" descr="CAM00208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210300" y="1295400"/>
            <a:ext cx="2114550" cy="2819400"/>
          </a:xfrm>
          <a:prstGeom prst="rect">
            <a:avLst/>
          </a:prstGeom>
          <a:noFill/>
        </p:spPr>
      </p:pic>
      <p:sp>
        <p:nvSpPr>
          <p:cNvPr id="15" name="Slide Number Placeholder 5"/>
          <p:cNvSpPr txBox="1">
            <a:spLocks/>
          </p:cNvSpPr>
          <p:nvPr/>
        </p:nvSpPr>
        <p:spPr>
          <a:xfrm>
            <a:off x="8305800" y="462954"/>
            <a:ext cx="609600" cy="307777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Clr>
                <a:srgbClr val="959F38"/>
              </a:buClr>
              <a:buFontTx/>
              <a:buNone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959F38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rgbClr val="0099FF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93CF724-F9E0-44B8-95BD-D38D8B22F53D}" type="slidenum">
              <a:rPr lang="en-US" smtClean="0">
                <a:solidFill>
                  <a:schemeClr val="bg1"/>
                </a:solidFill>
              </a:rPr>
              <a:pPr/>
              <a:t>5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3238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828800" y="76200"/>
            <a:ext cx="6553200" cy="1077218"/>
          </a:xfrm>
        </p:spPr>
        <p:txBody>
          <a:bodyPr/>
          <a:lstStyle/>
          <a:p>
            <a:pPr algn="ctr"/>
            <a:r>
              <a:rPr lang="de-DE" sz="3200" dirty="0" smtClean="0"/>
              <a:t>Top </a:t>
            </a:r>
            <a:r>
              <a:rPr lang="de-DE" sz="3200" dirty="0" err="1" smtClean="0"/>
              <a:t>up</a:t>
            </a:r>
            <a:r>
              <a:rPr lang="de-DE" sz="3200" dirty="0" smtClean="0"/>
              <a:t> </a:t>
            </a:r>
            <a:r>
              <a:rPr lang="de-DE" sz="3200" dirty="0" err="1" smtClean="0"/>
              <a:t>tests</a:t>
            </a:r>
            <a:r>
              <a:rPr lang="de-DE" sz="3200" dirty="0" smtClean="0"/>
              <a:t> – </a:t>
            </a:r>
            <a:r>
              <a:rPr lang="de-DE" sz="3200" dirty="0" err="1" smtClean="0"/>
              <a:t>mirror</a:t>
            </a:r>
            <a:r>
              <a:rPr lang="de-DE" sz="3200" dirty="0" smtClean="0"/>
              <a:t> </a:t>
            </a:r>
            <a:r>
              <a:rPr lang="de-DE" sz="3200" dirty="0" err="1" smtClean="0"/>
              <a:t>drain</a:t>
            </a:r>
            <a:r>
              <a:rPr lang="de-DE" sz="3200" dirty="0" smtClean="0"/>
              <a:t> </a:t>
            </a:r>
            <a:r>
              <a:rPr lang="de-DE" sz="3200" dirty="0" err="1" smtClean="0"/>
              <a:t>current</a:t>
            </a:r>
            <a:r>
              <a:rPr lang="de-DE" sz="3200" dirty="0" smtClean="0"/>
              <a:t> @ 10Hz </a:t>
            </a:r>
            <a:endParaRPr lang="en-US" sz="3200" dirty="0"/>
          </a:p>
        </p:txBody>
      </p:sp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6800" y="1600200"/>
            <a:ext cx="4431000" cy="43204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295400"/>
            <a:ext cx="4680000" cy="25835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568759"/>
            <a:ext cx="4680000" cy="2788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Slide Number Placeholder 5"/>
          <p:cNvSpPr txBox="1">
            <a:spLocks/>
          </p:cNvSpPr>
          <p:nvPr/>
        </p:nvSpPr>
        <p:spPr>
          <a:xfrm>
            <a:off x="8305800" y="462954"/>
            <a:ext cx="609600" cy="307777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Clr>
                <a:srgbClr val="959F38"/>
              </a:buClr>
              <a:buFontTx/>
              <a:buNone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959F38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rgbClr val="0099FF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93CF724-F9E0-44B8-95BD-D38D8B22F53D}" type="slidenum">
              <a:rPr lang="en-US" smtClean="0">
                <a:solidFill>
                  <a:schemeClr val="bg1"/>
                </a:solidFill>
              </a:rPr>
              <a:pPr/>
              <a:t>6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1532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 txBox="1">
            <a:spLocks/>
          </p:cNvSpPr>
          <p:nvPr/>
        </p:nvSpPr>
        <p:spPr>
          <a:xfrm>
            <a:off x="8305800" y="462954"/>
            <a:ext cx="609600" cy="307777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Clr>
                <a:srgbClr val="959F38"/>
              </a:buClr>
              <a:buFontTx/>
              <a:buNone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959F38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rgbClr val="0099FF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93CF724-F9E0-44B8-95BD-D38D8B22F53D}" type="slidenum">
              <a:rPr lang="en-US" smtClean="0">
                <a:solidFill>
                  <a:schemeClr val="bg1"/>
                </a:solidFill>
              </a:rPr>
              <a:pPr/>
              <a:t>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Titel 1"/>
          <p:cNvSpPr>
            <a:spLocks noGrp="1"/>
          </p:cNvSpPr>
          <p:nvPr>
            <p:ph type="title"/>
          </p:nvPr>
        </p:nvSpPr>
        <p:spPr>
          <a:xfrm>
            <a:off x="1828800" y="151354"/>
            <a:ext cx="6553200" cy="523220"/>
          </a:xfrm>
        </p:spPr>
        <p:txBody>
          <a:bodyPr/>
          <a:lstStyle/>
          <a:p>
            <a:r>
              <a:rPr lang="de-DE" sz="2800" dirty="0" smtClean="0"/>
              <a:t>Top </a:t>
            </a:r>
            <a:r>
              <a:rPr lang="de-DE" sz="2800" dirty="0" err="1" smtClean="0"/>
              <a:t>up</a:t>
            </a:r>
            <a:r>
              <a:rPr lang="de-DE" sz="2800" dirty="0" smtClean="0"/>
              <a:t> </a:t>
            </a:r>
            <a:r>
              <a:rPr lang="de-DE" sz="2800" dirty="0" err="1" smtClean="0"/>
              <a:t>tests</a:t>
            </a:r>
            <a:r>
              <a:rPr lang="de-DE" sz="2800" dirty="0" smtClean="0"/>
              <a:t> – beam </a:t>
            </a:r>
            <a:r>
              <a:rPr lang="de-DE" sz="2800" dirty="0" err="1" smtClean="0"/>
              <a:t>spot</a:t>
            </a:r>
            <a:r>
              <a:rPr lang="de-DE" sz="2800" dirty="0" smtClean="0"/>
              <a:t> on sample </a:t>
            </a:r>
            <a:endParaRPr lang="en-US" sz="2800" dirty="0"/>
          </a:p>
        </p:txBody>
      </p:sp>
      <p:sp>
        <p:nvSpPr>
          <p:cNvPr id="26" name="TextBox 5"/>
          <p:cNvSpPr txBox="1"/>
          <p:nvPr/>
        </p:nvSpPr>
        <p:spPr>
          <a:xfrm>
            <a:off x="2743200" y="990600"/>
            <a:ext cx="586740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 smtClean="0">
                <a:solidFill>
                  <a:srgbClr val="5F0E0B"/>
                </a:solidFill>
              </a:rPr>
              <a:t>Spot on sample (PEEM): </a:t>
            </a:r>
            <a:r>
              <a:rPr lang="es-ES" sz="2000" dirty="0" smtClean="0">
                <a:solidFill>
                  <a:srgbClr val="5F0E0B"/>
                </a:solidFill>
              </a:rPr>
              <a:t>no major change on size or position, but strong effect on intensity		</a:t>
            </a:r>
          </a:p>
          <a:p>
            <a:r>
              <a:rPr lang="es-ES" sz="2000" dirty="0" smtClean="0">
                <a:solidFill>
                  <a:srgbClr val="5F0E0B"/>
                </a:solidFill>
              </a:rPr>
              <a:t>10% dip, 3Hz, no difference with/out FOFB </a:t>
            </a:r>
          </a:p>
          <a:p>
            <a:endParaRPr lang="es-ES" dirty="0" smtClean="0"/>
          </a:p>
        </p:txBody>
      </p:sp>
      <p:sp>
        <p:nvSpPr>
          <p:cNvPr id="27" name="TextBox 15"/>
          <p:cNvSpPr txBox="1"/>
          <p:nvPr/>
        </p:nvSpPr>
        <p:spPr>
          <a:xfrm>
            <a:off x="34447" y="6031357"/>
            <a:ext cx="30873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>
                <a:solidFill>
                  <a:srgbClr val="5F0E0B"/>
                </a:solidFill>
              </a:rPr>
              <a:t>vertical </a:t>
            </a:r>
            <a:r>
              <a:rPr lang="es-ES" dirty="0" err="1" smtClean="0">
                <a:solidFill>
                  <a:srgbClr val="5F0E0B"/>
                </a:solidFill>
              </a:rPr>
              <a:t>beam</a:t>
            </a:r>
            <a:r>
              <a:rPr lang="es-ES" dirty="0" smtClean="0">
                <a:solidFill>
                  <a:srgbClr val="5F0E0B"/>
                </a:solidFill>
              </a:rPr>
              <a:t> </a:t>
            </a:r>
            <a:r>
              <a:rPr lang="es-ES" dirty="0" err="1" smtClean="0">
                <a:solidFill>
                  <a:srgbClr val="5F0E0B"/>
                </a:solidFill>
              </a:rPr>
              <a:t>profile</a:t>
            </a:r>
            <a:r>
              <a:rPr lang="es-ES" dirty="0" smtClean="0">
                <a:solidFill>
                  <a:srgbClr val="5F0E0B"/>
                </a:solidFill>
              </a:rPr>
              <a:t> at </a:t>
            </a:r>
            <a:r>
              <a:rPr lang="es-ES" dirty="0" err="1" smtClean="0">
                <a:solidFill>
                  <a:srgbClr val="5F0E0B"/>
                </a:solidFill>
              </a:rPr>
              <a:t>sample</a:t>
            </a:r>
            <a:endParaRPr lang="es-ES" dirty="0" smtClean="0">
              <a:solidFill>
                <a:srgbClr val="5F0E0B"/>
              </a:solidFill>
            </a:endParaRPr>
          </a:p>
        </p:txBody>
      </p:sp>
      <p:pic>
        <p:nvPicPr>
          <p:cNvPr id="28" name="Picture 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7" y="854149"/>
            <a:ext cx="2509133" cy="52418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2286000"/>
            <a:ext cx="6120000" cy="35407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8355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828800" y="265093"/>
            <a:ext cx="6553200" cy="954107"/>
          </a:xfrm>
        </p:spPr>
        <p:txBody>
          <a:bodyPr/>
          <a:lstStyle/>
          <a:p>
            <a:pPr algn="ctr"/>
            <a:r>
              <a:rPr lang="de-DE" sz="2800" dirty="0" smtClean="0"/>
              <a:t>Top </a:t>
            </a:r>
            <a:r>
              <a:rPr lang="de-DE" sz="2800" dirty="0" err="1" smtClean="0"/>
              <a:t>up</a:t>
            </a:r>
            <a:r>
              <a:rPr lang="de-DE" sz="2800" dirty="0" smtClean="0"/>
              <a:t> </a:t>
            </a:r>
            <a:r>
              <a:rPr lang="de-DE" sz="2800" dirty="0" err="1" smtClean="0"/>
              <a:t>tests</a:t>
            </a:r>
            <a:r>
              <a:rPr lang="de-DE" sz="2800" dirty="0" smtClean="0"/>
              <a:t> – </a:t>
            </a:r>
            <a:r>
              <a:rPr lang="de-DE" sz="2800" dirty="0" err="1" smtClean="0"/>
              <a:t>spectra</a:t>
            </a:r>
            <a:r>
              <a:rPr lang="de-DE" sz="2800" dirty="0" smtClean="0"/>
              <a:t> in PEEM </a:t>
            </a:r>
            <a:br>
              <a:rPr lang="de-DE" sz="2800" dirty="0" smtClean="0"/>
            </a:br>
            <a:endParaRPr lang="en-US" sz="2800" dirty="0"/>
          </a:p>
        </p:txBody>
      </p:sp>
      <p:sp>
        <p:nvSpPr>
          <p:cNvPr id="8" name="Textfeld 7"/>
          <p:cNvSpPr txBox="1"/>
          <p:nvPr/>
        </p:nvSpPr>
        <p:spPr>
          <a:xfrm>
            <a:off x="152400" y="5181600"/>
            <a:ext cx="8763000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2400" b="1" dirty="0" err="1" smtClean="0">
                <a:solidFill>
                  <a:srgbClr val="5F0E0B"/>
                </a:solidFill>
              </a:rPr>
              <a:t>Normalization</a:t>
            </a:r>
            <a:r>
              <a:rPr lang="de-DE" sz="2400" b="1" dirty="0" smtClean="0">
                <a:solidFill>
                  <a:srgbClr val="5F0E0B"/>
                </a:solidFill>
              </a:rPr>
              <a:t> </a:t>
            </a:r>
            <a:r>
              <a:rPr lang="de-DE" sz="2400" b="1" dirty="0" err="1" smtClean="0">
                <a:solidFill>
                  <a:srgbClr val="5F0E0B"/>
                </a:solidFill>
              </a:rPr>
              <a:t>does</a:t>
            </a:r>
            <a:r>
              <a:rPr lang="de-DE" sz="2400" b="1" dirty="0" smtClean="0">
                <a:solidFill>
                  <a:srgbClr val="5F0E0B"/>
                </a:solidFill>
              </a:rPr>
              <a:t> not </a:t>
            </a:r>
            <a:r>
              <a:rPr lang="de-DE" sz="2400" b="1" dirty="0" err="1" smtClean="0">
                <a:solidFill>
                  <a:srgbClr val="5F0E0B"/>
                </a:solidFill>
              </a:rPr>
              <a:t>work</a:t>
            </a:r>
            <a:r>
              <a:rPr lang="de-DE" sz="2400" b="1" dirty="0" smtClean="0">
                <a:solidFill>
                  <a:srgbClr val="5F0E0B"/>
                </a:solidFill>
              </a:rPr>
              <a:t> </a:t>
            </a:r>
            <a:r>
              <a:rPr lang="de-DE" sz="2400" b="1" dirty="0" err="1" smtClean="0">
                <a:solidFill>
                  <a:srgbClr val="5F0E0B"/>
                </a:solidFill>
              </a:rPr>
              <a:t>exactly</a:t>
            </a:r>
            <a:endParaRPr lang="de-DE" sz="2400" b="1" dirty="0" smtClean="0">
              <a:solidFill>
                <a:srgbClr val="5F0E0B"/>
              </a:solidFill>
            </a:endParaRPr>
          </a:p>
          <a:p>
            <a:r>
              <a:rPr lang="de-DE" sz="2400" b="1" dirty="0" smtClean="0">
                <a:solidFill>
                  <a:srgbClr val="5F0E0B"/>
                </a:solidFill>
              </a:rPr>
              <a:t>So </a:t>
            </a:r>
            <a:r>
              <a:rPr lang="de-DE" sz="2400" b="1" dirty="0" err="1" smtClean="0">
                <a:solidFill>
                  <a:srgbClr val="5F0E0B"/>
                </a:solidFill>
              </a:rPr>
              <a:t>far</a:t>
            </a:r>
            <a:r>
              <a:rPr lang="de-DE" sz="2400" b="1" dirty="0" smtClean="0">
                <a:solidFill>
                  <a:srgbClr val="5F0E0B"/>
                </a:solidFill>
              </a:rPr>
              <a:t>, </a:t>
            </a:r>
            <a:r>
              <a:rPr lang="de-DE" sz="2400" b="1" dirty="0" err="1" smtClean="0">
                <a:solidFill>
                  <a:srgbClr val="5F0E0B"/>
                </a:solidFill>
              </a:rPr>
              <a:t>no</a:t>
            </a:r>
            <a:r>
              <a:rPr lang="de-DE" sz="2400" b="1" dirty="0" smtClean="0">
                <a:solidFill>
                  <a:srgbClr val="5F0E0B"/>
                </a:solidFill>
              </a:rPr>
              <a:t> I</a:t>
            </a:r>
            <a:r>
              <a:rPr lang="de-DE" sz="2400" b="1" baseline="-25000" dirty="0" smtClean="0">
                <a:solidFill>
                  <a:srgbClr val="5F0E0B"/>
                </a:solidFill>
              </a:rPr>
              <a:t>0 </a:t>
            </a:r>
            <a:r>
              <a:rPr lang="de-DE" sz="2400" b="1" dirty="0" err="1">
                <a:solidFill>
                  <a:srgbClr val="5F0E0B"/>
                </a:solidFill>
              </a:rPr>
              <a:t>s</a:t>
            </a:r>
            <a:r>
              <a:rPr lang="de-DE" sz="2400" b="1" dirty="0" err="1" smtClean="0">
                <a:solidFill>
                  <a:srgbClr val="5F0E0B"/>
                </a:solidFill>
              </a:rPr>
              <a:t>ignal</a:t>
            </a:r>
            <a:r>
              <a:rPr lang="de-DE" sz="2400" b="1" dirty="0" smtClean="0">
                <a:solidFill>
                  <a:srgbClr val="5F0E0B"/>
                </a:solidFill>
              </a:rPr>
              <a:t> </a:t>
            </a:r>
            <a:r>
              <a:rPr lang="de-DE" sz="2400" b="1" dirty="0" err="1" smtClean="0">
                <a:solidFill>
                  <a:srgbClr val="5F0E0B"/>
                </a:solidFill>
              </a:rPr>
              <a:t>synchronized</a:t>
            </a:r>
            <a:r>
              <a:rPr lang="de-DE" sz="2400" b="1" dirty="0" smtClean="0">
                <a:solidFill>
                  <a:srgbClr val="5F0E0B"/>
                </a:solidFill>
              </a:rPr>
              <a:t> </a:t>
            </a:r>
            <a:r>
              <a:rPr lang="de-DE" sz="2400" b="1" dirty="0" err="1" smtClean="0">
                <a:solidFill>
                  <a:srgbClr val="5F0E0B"/>
                </a:solidFill>
              </a:rPr>
              <a:t>with</a:t>
            </a:r>
            <a:r>
              <a:rPr lang="de-DE" sz="2400" b="1" dirty="0" smtClean="0">
                <a:solidFill>
                  <a:srgbClr val="5F0E0B"/>
                </a:solidFill>
              </a:rPr>
              <a:t> NAPP </a:t>
            </a:r>
            <a:r>
              <a:rPr lang="de-DE" sz="2400" b="1" dirty="0" err="1" smtClean="0">
                <a:solidFill>
                  <a:srgbClr val="5F0E0B"/>
                </a:solidFill>
              </a:rPr>
              <a:t>analyzer</a:t>
            </a:r>
            <a:r>
              <a:rPr lang="de-DE" sz="2400" b="1" dirty="0" smtClean="0">
                <a:solidFill>
                  <a:srgbClr val="5F0E0B"/>
                </a:solidFill>
              </a:rPr>
              <a:t> </a:t>
            </a:r>
            <a:r>
              <a:rPr lang="de-DE" sz="2400" b="1" dirty="0" err="1" smtClean="0">
                <a:solidFill>
                  <a:srgbClr val="5F0E0B"/>
                </a:solidFill>
              </a:rPr>
              <a:t>software</a:t>
            </a:r>
            <a:endParaRPr lang="de-DE" sz="2400" b="1" dirty="0" smtClean="0">
              <a:solidFill>
                <a:srgbClr val="5F0E0B"/>
              </a:solidFill>
            </a:endParaRPr>
          </a:p>
          <a:p>
            <a:r>
              <a:rPr lang="de-DE" sz="2400" b="1" dirty="0" smtClean="0">
                <a:solidFill>
                  <a:srgbClr val="5F0E0B"/>
                </a:solidFill>
              </a:rPr>
              <a:t>Not </a:t>
            </a:r>
            <a:r>
              <a:rPr lang="de-DE" sz="2400" b="1" dirty="0" err="1" smtClean="0">
                <a:solidFill>
                  <a:srgbClr val="5F0E0B"/>
                </a:solidFill>
              </a:rPr>
              <a:t>yet</a:t>
            </a:r>
            <a:r>
              <a:rPr lang="de-DE" sz="2400" b="1" dirty="0" smtClean="0">
                <a:solidFill>
                  <a:srgbClr val="5F0E0B"/>
                </a:solidFill>
              </a:rPr>
              <a:t> </a:t>
            </a:r>
            <a:r>
              <a:rPr lang="de-DE" sz="2400" b="1" dirty="0" err="1" smtClean="0">
                <a:solidFill>
                  <a:srgbClr val="5F0E0B"/>
                </a:solidFill>
              </a:rPr>
              <a:t>solved</a:t>
            </a:r>
            <a:r>
              <a:rPr lang="de-DE" sz="2400" b="1" dirty="0">
                <a:solidFill>
                  <a:srgbClr val="5F0E0B"/>
                </a:solidFill>
              </a:rPr>
              <a:t>: </a:t>
            </a:r>
            <a:r>
              <a:rPr lang="de-DE" sz="2400" b="1" dirty="0" err="1">
                <a:solidFill>
                  <a:srgbClr val="5F0E0B"/>
                </a:solidFill>
              </a:rPr>
              <a:t>acoustic</a:t>
            </a:r>
            <a:r>
              <a:rPr lang="de-DE" sz="2400" b="1" dirty="0">
                <a:solidFill>
                  <a:srgbClr val="5F0E0B"/>
                </a:solidFill>
              </a:rPr>
              <a:t> </a:t>
            </a:r>
            <a:r>
              <a:rPr lang="de-DE" sz="2400" b="1" dirty="0" err="1" smtClean="0">
                <a:solidFill>
                  <a:srgbClr val="5F0E0B"/>
                </a:solidFill>
              </a:rPr>
              <a:t>noise</a:t>
            </a:r>
            <a:r>
              <a:rPr lang="de-DE" sz="2400" b="1" dirty="0" smtClean="0">
                <a:solidFill>
                  <a:srgbClr val="5F0E0B"/>
                </a:solidFill>
              </a:rPr>
              <a:t>, </a:t>
            </a:r>
            <a:r>
              <a:rPr lang="de-DE" sz="2400" b="1" dirty="0" err="1">
                <a:solidFill>
                  <a:srgbClr val="5F0E0B"/>
                </a:solidFill>
              </a:rPr>
              <a:t>mainly</a:t>
            </a:r>
            <a:r>
              <a:rPr lang="de-DE" sz="2400" b="1" dirty="0">
                <a:solidFill>
                  <a:srgbClr val="5F0E0B"/>
                </a:solidFill>
              </a:rPr>
              <a:t> </a:t>
            </a:r>
            <a:r>
              <a:rPr lang="de-DE" sz="2400" b="1" dirty="0" err="1">
                <a:solidFill>
                  <a:srgbClr val="5F0E0B"/>
                </a:solidFill>
              </a:rPr>
              <a:t>affecting</a:t>
            </a:r>
            <a:r>
              <a:rPr lang="de-DE" sz="2400" b="1" dirty="0">
                <a:solidFill>
                  <a:srgbClr val="5F0E0B"/>
                </a:solidFill>
              </a:rPr>
              <a:t> </a:t>
            </a:r>
            <a:r>
              <a:rPr lang="de-DE" sz="2400" b="1" dirty="0" smtClean="0">
                <a:solidFill>
                  <a:srgbClr val="5F0E0B"/>
                </a:solidFill>
              </a:rPr>
              <a:t>PEEM</a:t>
            </a:r>
            <a:endParaRPr lang="en-US" sz="2400" b="1" dirty="0">
              <a:solidFill>
                <a:srgbClr val="5F0E0B"/>
              </a:solidFill>
            </a:endParaRPr>
          </a:p>
        </p:txBody>
      </p:sp>
      <p:sp>
        <p:nvSpPr>
          <p:cNvPr id="9" name="Slide Number Placeholder 5"/>
          <p:cNvSpPr txBox="1">
            <a:spLocks/>
          </p:cNvSpPr>
          <p:nvPr/>
        </p:nvSpPr>
        <p:spPr>
          <a:xfrm>
            <a:off x="8305800" y="462954"/>
            <a:ext cx="609600" cy="307777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Clr>
                <a:srgbClr val="959F38"/>
              </a:buClr>
              <a:buFontTx/>
              <a:buNone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959F38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rgbClr val="0099FF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93CF724-F9E0-44B8-95BD-D38D8B22F53D}" type="slidenum">
              <a:rPr lang="en-US" smtClean="0">
                <a:solidFill>
                  <a:schemeClr val="bg1"/>
                </a:solidFill>
              </a:rPr>
              <a:pPr/>
              <a:t>8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33" r="13421" b="8596"/>
          <a:stretch/>
        </p:blipFill>
        <p:spPr>
          <a:xfrm>
            <a:off x="6319359" y="990600"/>
            <a:ext cx="2636499" cy="2238375"/>
          </a:xfrm>
          <a:prstGeom prst="rect">
            <a:avLst/>
          </a:prstGeom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526" y="990600"/>
            <a:ext cx="3189073" cy="4167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5699" y="990600"/>
            <a:ext cx="2171701" cy="41772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Ellipse 2"/>
          <p:cNvSpPr/>
          <p:nvPr/>
        </p:nvSpPr>
        <p:spPr>
          <a:xfrm>
            <a:off x="2743200" y="2462212"/>
            <a:ext cx="457200" cy="50958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Gerade Verbindung mit Pfeil 10"/>
          <p:cNvCxnSpPr/>
          <p:nvPr/>
        </p:nvCxnSpPr>
        <p:spPr>
          <a:xfrm flipV="1">
            <a:off x="3276600" y="2286000"/>
            <a:ext cx="1257300" cy="431006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9737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/>
          <p:cNvSpPr txBox="1">
            <a:spLocks/>
          </p:cNvSpPr>
          <p:nvPr/>
        </p:nvSpPr>
        <p:spPr>
          <a:xfrm>
            <a:off x="8305800" y="462954"/>
            <a:ext cx="609600" cy="307777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Clr>
                <a:srgbClr val="959F38"/>
              </a:buClr>
              <a:buFontTx/>
              <a:buNone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959F38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rgbClr val="0099FF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93CF724-F9E0-44B8-95BD-D38D8B22F53D}" type="slidenum">
              <a:rPr lang="en-US" smtClean="0">
                <a:solidFill>
                  <a:schemeClr val="bg1"/>
                </a:solidFill>
              </a:rPr>
              <a:pPr/>
              <a:t>9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295400"/>
            <a:ext cx="9067800" cy="4702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itel 1"/>
          <p:cNvSpPr>
            <a:spLocks noGrp="1"/>
          </p:cNvSpPr>
          <p:nvPr>
            <p:ph type="title"/>
          </p:nvPr>
        </p:nvSpPr>
        <p:spPr>
          <a:xfrm>
            <a:off x="1828800" y="265093"/>
            <a:ext cx="6553200" cy="954107"/>
          </a:xfrm>
        </p:spPr>
        <p:txBody>
          <a:bodyPr/>
          <a:lstStyle/>
          <a:p>
            <a:pPr algn="ctr"/>
            <a:r>
              <a:rPr lang="de-DE" sz="2800" dirty="0" smtClean="0"/>
              <a:t>Top </a:t>
            </a:r>
            <a:r>
              <a:rPr lang="de-DE" sz="2800" dirty="0" err="1" smtClean="0"/>
              <a:t>up</a:t>
            </a:r>
            <a:r>
              <a:rPr lang="de-DE" sz="2800" dirty="0" smtClean="0"/>
              <a:t> </a:t>
            </a:r>
            <a:r>
              <a:rPr lang="de-DE" sz="2800" dirty="0" err="1" smtClean="0"/>
              <a:t>tests</a:t>
            </a:r>
            <a:r>
              <a:rPr lang="de-DE" sz="2800" dirty="0" smtClean="0"/>
              <a:t> – XAS </a:t>
            </a:r>
            <a:r>
              <a:rPr lang="de-DE" sz="2800" dirty="0" err="1" smtClean="0"/>
              <a:t>spectra</a:t>
            </a:r>
            <a:r>
              <a:rPr lang="de-DE" sz="2800" dirty="0" smtClean="0"/>
              <a:t> in PEEM </a:t>
            </a:r>
            <a:br>
              <a:rPr lang="de-DE" sz="2800" dirty="0" smtClean="0"/>
            </a:br>
            <a:endParaRPr lang="en-US" sz="2800" dirty="0"/>
          </a:p>
        </p:txBody>
      </p:sp>
      <p:sp>
        <p:nvSpPr>
          <p:cNvPr id="6" name="TextBox 2"/>
          <p:cNvSpPr txBox="1"/>
          <p:nvPr/>
        </p:nvSpPr>
        <p:spPr>
          <a:xfrm>
            <a:off x="495300" y="5997575"/>
            <a:ext cx="8229600" cy="36933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dirty="0" err="1" smtClean="0">
                <a:solidFill>
                  <a:srgbClr val="112E50"/>
                </a:solidFill>
              </a:rPr>
              <a:t>Normalization</a:t>
            </a:r>
            <a:r>
              <a:rPr lang="de-DE" dirty="0" smtClean="0">
                <a:solidFill>
                  <a:srgbClr val="112E50"/>
                </a:solidFill>
              </a:rPr>
              <a:t> </a:t>
            </a:r>
            <a:r>
              <a:rPr lang="de-DE" dirty="0" err="1" smtClean="0">
                <a:solidFill>
                  <a:srgbClr val="112E50"/>
                </a:solidFill>
              </a:rPr>
              <a:t>seems</a:t>
            </a:r>
            <a:r>
              <a:rPr lang="de-DE" dirty="0" smtClean="0">
                <a:solidFill>
                  <a:srgbClr val="112E50"/>
                </a:solidFill>
              </a:rPr>
              <a:t> </a:t>
            </a:r>
            <a:r>
              <a:rPr lang="de-DE" dirty="0" err="1" smtClean="0">
                <a:solidFill>
                  <a:srgbClr val="112E50"/>
                </a:solidFill>
              </a:rPr>
              <a:t>to</a:t>
            </a:r>
            <a:r>
              <a:rPr lang="de-DE" dirty="0" smtClean="0">
                <a:solidFill>
                  <a:srgbClr val="112E50"/>
                </a:solidFill>
              </a:rPr>
              <a:t> </a:t>
            </a:r>
            <a:r>
              <a:rPr lang="de-DE" dirty="0" err="1" smtClean="0">
                <a:solidFill>
                  <a:srgbClr val="112E50"/>
                </a:solidFill>
              </a:rPr>
              <a:t>depend</a:t>
            </a:r>
            <a:r>
              <a:rPr lang="de-DE" dirty="0" smtClean="0">
                <a:solidFill>
                  <a:srgbClr val="112E50"/>
                </a:solidFill>
              </a:rPr>
              <a:t> on </a:t>
            </a:r>
            <a:r>
              <a:rPr lang="de-DE" dirty="0" err="1" smtClean="0">
                <a:solidFill>
                  <a:srgbClr val="112E50"/>
                </a:solidFill>
              </a:rPr>
              <a:t>timing</a:t>
            </a:r>
            <a:r>
              <a:rPr lang="de-DE" dirty="0" smtClean="0">
                <a:solidFill>
                  <a:srgbClr val="112E50"/>
                </a:solidFill>
              </a:rPr>
              <a:t>/</a:t>
            </a:r>
            <a:r>
              <a:rPr lang="de-DE" dirty="0" err="1" smtClean="0">
                <a:solidFill>
                  <a:srgbClr val="112E50"/>
                </a:solidFill>
              </a:rPr>
              <a:t>synchronization</a:t>
            </a:r>
            <a:r>
              <a:rPr lang="de-DE" dirty="0" smtClean="0">
                <a:solidFill>
                  <a:srgbClr val="112E50"/>
                </a:solidFill>
              </a:rPr>
              <a:t> </a:t>
            </a:r>
            <a:r>
              <a:rPr lang="de-DE" dirty="0" smtClean="0">
                <a:solidFill>
                  <a:srgbClr val="112E50"/>
                </a:solidFill>
                <a:sym typeface="Wingdings" panose="05000000000000000000" pitchFamily="2" charset="2"/>
              </a:rPr>
              <a:t> </a:t>
            </a:r>
            <a:r>
              <a:rPr lang="de-DE" dirty="0" err="1" smtClean="0">
                <a:solidFill>
                  <a:srgbClr val="112E50"/>
                </a:solidFill>
                <a:sym typeface="Wingdings" panose="05000000000000000000" pitchFamily="2" charset="2"/>
              </a:rPr>
              <a:t>faster</a:t>
            </a:r>
            <a:r>
              <a:rPr lang="de-DE" dirty="0" smtClean="0">
                <a:solidFill>
                  <a:srgbClr val="112E50"/>
                </a:solidFill>
                <a:sym typeface="Wingdings" panose="05000000000000000000" pitchFamily="2" charset="2"/>
              </a:rPr>
              <a:t> </a:t>
            </a:r>
            <a:r>
              <a:rPr lang="de-DE" dirty="0" err="1" smtClean="0">
                <a:solidFill>
                  <a:srgbClr val="112E50"/>
                </a:solidFill>
                <a:sym typeface="Wingdings" panose="05000000000000000000" pitchFamily="2" charset="2"/>
              </a:rPr>
              <a:t>aquistion</a:t>
            </a:r>
            <a:r>
              <a:rPr lang="de-DE" dirty="0" smtClean="0">
                <a:solidFill>
                  <a:srgbClr val="112E50"/>
                </a:solidFill>
                <a:sym typeface="Wingdings" panose="05000000000000000000" pitchFamily="2" charset="2"/>
              </a:rPr>
              <a:t> </a:t>
            </a:r>
            <a:r>
              <a:rPr lang="de-DE" dirty="0" err="1" smtClean="0">
                <a:solidFill>
                  <a:srgbClr val="112E50"/>
                </a:solidFill>
                <a:sym typeface="Wingdings" panose="05000000000000000000" pitchFamily="2" charset="2"/>
              </a:rPr>
              <a:t>needed</a:t>
            </a:r>
            <a:endParaRPr lang="en-US" dirty="0" smtClean="0">
              <a:solidFill>
                <a:srgbClr val="112E50"/>
              </a:solidFill>
            </a:endParaRPr>
          </a:p>
        </p:txBody>
      </p:sp>
      <p:sp>
        <p:nvSpPr>
          <p:cNvPr id="8" name="Ellipse 7"/>
          <p:cNvSpPr/>
          <p:nvPr/>
        </p:nvSpPr>
        <p:spPr>
          <a:xfrm>
            <a:off x="1524000" y="4191000"/>
            <a:ext cx="533400" cy="1371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Ellipse 8"/>
          <p:cNvSpPr/>
          <p:nvPr/>
        </p:nvSpPr>
        <p:spPr>
          <a:xfrm>
            <a:off x="5257800" y="3657600"/>
            <a:ext cx="685800" cy="1981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Ellipse 9"/>
          <p:cNvSpPr/>
          <p:nvPr/>
        </p:nvSpPr>
        <p:spPr>
          <a:xfrm>
            <a:off x="7162800" y="4318000"/>
            <a:ext cx="533400" cy="1371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Ellipse 10"/>
          <p:cNvSpPr/>
          <p:nvPr/>
        </p:nvSpPr>
        <p:spPr>
          <a:xfrm>
            <a:off x="3352800" y="3657600"/>
            <a:ext cx="609600" cy="1905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3565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LBA Powerpoint_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  <a:ln>
          <a:noFill/>
        </a:ln>
      </a:spPr>
      <a:bodyPr wrap="square" rtlCol="0">
        <a:spAutoFit/>
      </a:bodyPr>
      <a:lstStyle>
        <a:defPPr>
          <a:defRPr dirty="0" smtClean="0">
            <a:solidFill>
              <a:schemeClr val="bg1"/>
            </a:solidFill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2090</Words>
  <Application>Microsoft Office PowerPoint</Application>
  <PresentationFormat>Bildschirmpräsentation (4:3)</PresentationFormat>
  <Paragraphs>328</Paragraphs>
  <Slides>37</Slides>
  <Notes>1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37</vt:i4>
      </vt:variant>
    </vt:vector>
  </HeadingPairs>
  <TitlesOfParts>
    <vt:vector size="38" baseType="lpstr">
      <vt:lpstr>ALBA Powerpoint_2</vt:lpstr>
      <vt:lpstr>Report on BL24- CIRCE</vt:lpstr>
      <vt:lpstr>BL24- CIRCE: Photoemission Spectroscopy and Microscopy </vt:lpstr>
      <vt:lpstr>PowerPoint-Präsentation</vt:lpstr>
      <vt:lpstr>KB motor exchange (1/2014)</vt:lpstr>
      <vt:lpstr>HEG cleaning (in progress)</vt:lpstr>
      <vt:lpstr>Top up tests – mirror drain current @ 10Hz </vt:lpstr>
      <vt:lpstr>Top up tests – beam spot on sample </vt:lpstr>
      <vt:lpstr>Top up tests – spectra in PEEM  </vt:lpstr>
      <vt:lpstr>Top up tests – XAS spectra in PEEM  </vt:lpstr>
      <vt:lpstr>Linear polarization using AP (Controls)</vt:lpstr>
      <vt:lpstr>PowerPoint-Präsentation</vt:lpstr>
      <vt:lpstr>PEEM advances</vt:lpstr>
      <vt:lpstr>PEEM magnetic sample holders</vt:lpstr>
      <vt:lpstr>Imaging eletric field induced magnetic switching at RT</vt:lpstr>
      <vt:lpstr>Spectromicroscopy of the Fe3O4 (100) surface</vt:lpstr>
      <vt:lpstr>Reactive growth of cobalt germanide islands on Ge (001)</vt:lpstr>
      <vt:lpstr>Magnetic depth profiling of nanowires</vt:lpstr>
      <vt:lpstr>For the future:  using in-plane electrodes</vt:lpstr>
      <vt:lpstr>PowerPoint-Präsentation</vt:lpstr>
      <vt:lpstr>Peltier cooling manipulator delivered</vt:lpstr>
      <vt:lpstr>Analyzer commissioning</vt:lpstr>
      <vt:lpstr>C&amp;C and Electronics Highlights</vt:lpstr>
      <vt:lpstr>PowerPoint-Präsentation</vt:lpstr>
      <vt:lpstr>CEM system  (Controlled Evaporator and Mixer)</vt:lpstr>
      <vt:lpstr>Liquid microjet system</vt:lpstr>
      <vt:lpstr>RhPd-based catalysts for hydrogen production (UPC Barcelona)</vt:lpstr>
      <vt:lpstr>PowerPoint-Präsentation</vt:lpstr>
      <vt:lpstr>Next steps/goals:</vt:lpstr>
      <vt:lpstr>PowerPoint-Präsentation</vt:lpstr>
      <vt:lpstr>User statistics – Call 2014 </vt:lpstr>
      <vt:lpstr>User statistics: 2014 and before </vt:lpstr>
      <vt:lpstr>PowerPoint-Präsentation</vt:lpstr>
      <vt:lpstr>User feedback </vt:lpstr>
      <vt:lpstr>Publications and Confs.</vt:lpstr>
      <vt:lpstr>1000th ALBA user </vt:lpstr>
      <vt:lpstr>PowerPoint-Präsentation</vt:lpstr>
      <vt:lpstr>Detailed publication list 2013/2014 – CIRCE BL Staff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Ana Belén Martínez Bonillo</dc:creator>
  <cp:lastModifiedBy>Foerster, Michael</cp:lastModifiedBy>
  <cp:revision>103</cp:revision>
  <cp:lastPrinted>2014-06-26T18:11:38Z</cp:lastPrinted>
  <dcterms:created xsi:type="dcterms:W3CDTF">2014-04-30T09:14:21Z</dcterms:created>
  <dcterms:modified xsi:type="dcterms:W3CDTF">2014-07-01T09:09:34Z</dcterms:modified>
</cp:coreProperties>
</file>