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790" r:id="rId2"/>
    <p:sldId id="813" r:id="rId3"/>
    <p:sldId id="793" r:id="rId4"/>
    <p:sldId id="807" r:id="rId5"/>
    <p:sldId id="796" r:id="rId6"/>
    <p:sldId id="804" r:id="rId7"/>
    <p:sldId id="805" r:id="rId8"/>
    <p:sldId id="806" r:id="rId9"/>
    <p:sldId id="808" r:id="rId10"/>
    <p:sldId id="809" r:id="rId11"/>
    <p:sldId id="812" r:id="rId12"/>
    <p:sldId id="799" r:id="rId13"/>
    <p:sldId id="800" r:id="rId14"/>
    <p:sldId id="801" r:id="rId15"/>
    <p:sldId id="811" r:id="rId16"/>
    <p:sldId id="810" r:id="rId17"/>
    <p:sldId id="797" r:id="rId18"/>
    <p:sldId id="802" r:id="rId19"/>
    <p:sldId id="798" r:id="rId20"/>
    <p:sldId id="795" r:id="rId21"/>
    <p:sldId id="794" r:id="rId22"/>
    <p:sldId id="803" r:id="rId23"/>
    <p:sldId id="814" r:id="rId24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i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i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i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i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0066"/>
    <a:srgbClr val="E6E97D"/>
    <a:srgbClr val="0099FF"/>
    <a:srgbClr val="0099CC"/>
    <a:srgbClr val="FFCC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42" autoAdjust="0"/>
    <p:restoredTop sz="99782" autoAdjust="0"/>
  </p:normalViewPr>
  <p:slideViewPr>
    <p:cSldViewPr snapToGrid="0">
      <p:cViewPr>
        <p:scale>
          <a:sx n="100" d="100"/>
          <a:sy n="100" d="100"/>
        </p:scale>
        <p:origin x="-576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757" tIns="48878" rIns="97757" bIns="48878" numCol="1" anchor="t" anchorCtr="0" compatLnSpc="1">
            <a:prstTxWarp prst="textNoShape">
              <a:avLst/>
            </a:prstTxWarp>
          </a:bodyPr>
          <a:lstStyle>
            <a:lvl1pPr defTabSz="976313">
              <a:defRPr sz="1200" b="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4988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757" tIns="48878" rIns="97757" bIns="48878" numCol="1" anchor="t" anchorCtr="0" compatLnSpc="1">
            <a:prstTxWarp prst="textNoShape">
              <a:avLst/>
            </a:prstTxWarp>
          </a:bodyPr>
          <a:lstStyle>
            <a:lvl1pPr algn="r" defTabSz="976313">
              <a:defRPr sz="1200" b="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4988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757" tIns="48878" rIns="97757" bIns="48878" numCol="1" anchor="b" anchorCtr="0" compatLnSpc="1">
            <a:prstTxWarp prst="textNoShape">
              <a:avLst/>
            </a:prstTxWarp>
          </a:bodyPr>
          <a:lstStyle>
            <a:lvl1pPr defTabSz="976313">
              <a:defRPr sz="1200" b="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4988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757" tIns="48878" rIns="97757" bIns="48878" numCol="1" anchor="b" anchorCtr="0" compatLnSpc="1">
            <a:prstTxWarp prst="textNoShape">
              <a:avLst/>
            </a:prstTxWarp>
          </a:bodyPr>
          <a:lstStyle>
            <a:lvl1pPr algn="r" defTabSz="976313">
              <a:defRPr sz="1200" b="0" i="0"/>
            </a:lvl1pPr>
          </a:lstStyle>
          <a:p>
            <a:pPr>
              <a:defRPr/>
            </a:pPr>
            <a:fld id="{8ABE0B8E-74DB-4907-A8BD-8CA5464F92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10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757" tIns="48878" rIns="97757" bIns="48878" numCol="1" anchor="t" anchorCtr="0" compatLnSpc="1">
            <a:prstTxWarp prst="textNoShape">
              <a:avLst/>
            </a:prstTxWarp>
          </a:bodyPr>
          <a:lstStyle>
            <a:lvl1pPr defTabSz="976313">
              <a:defRPr sz="1200" b="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4988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757" tIns="48878" rIns="97757" bIns="48878" numCol="1" anchor="t" anchorCtr="0" compatLnSpc="1">
            <a:prstTxWarp prst="textNoShape">
              <a:avLst/>
            </a:prstTxWarp>
          </a:bodyPr>
          <a:lstStyle>
            <a:lvl1pPr algn="r" defTabSz="976313">
              <a:defRPr sz="1200" b="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5175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59338"/>
            <a:ext cx="5680075" cy="461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757" tIns="48878" rIns="97757" bIns="488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4988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757" tIns="48878" rIns="97757" bIns="48878" numCol="1" anchor="b" anchorCtr="0" compatLnSpc="1">
            <a:prstTxWarp prst="textNoShape">
              <a:avLst/>
            </a:prstTxWarp>
          </a:bodyPr>
          <a:lstStyle>
            <a:lvl1pPr defTabSz="976313">
              <a:defRPr sz="1200" b="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4988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757" tIns="48878" rIns="97757" bIns="48878" numCol="1" anchor="b" anchorCtr="0" compatLnSpc="1">
            <a:prstTxWarp prst="textNoShape">
              <a:avLst/>
            </a:prstTxWarp>
          </a:bodyPr>
          <a:lstStyle>
            <a:lvl1pPr algn="r" defTabSz="976313">
              <a:defRPr sz="1200" b="0" i="0"/>
            </a:lvl1pPr>
          </a:lstStyle>
          <a:p>
            <a:pPr>
              <a:defRPr/>
            </a:pPr>
            <a:fld id="{02E0FB0B-3ACB-4DE0-A904-862BAC4E10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635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68898"/>
            <a:ext cx="8229600" cy="39592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Comic Sans MS" panose="030F0702030302020204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868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806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5"/>
          <p:cNvGrpSpPr>
            <a:grpSpLocks/>
          </p:cNvGrpSpPr>
          <p:nvPr userDrawn="1"/>
        </p:nvGrpSpPr>
        <p:grpSpPr bwMode="auto">
          <a:xfrm rot="10800000">
            <a:off x="-95250" y="6538913"/>
            <a:ext cx="9258300" cy="338137"/>
            <a:chOff x="0" y="1802"/>
            <a:chExt cx="5832" cy="519"/>
          </a:xfrm>
        </p:grpSpPr>
        <p:sp>
          <p:nvSpPr>
            <p:cNvPr id="1031" name="Freeform 34"/>
            <p:cNvSpPr>
              <a:spLocks/>
            </p:cNvSpPr>
            <p:nvPr userDrawn="1"/>
          </p:nvSpPr>
          <p:spPr bwMode="auto">
            <a:xfrm>
              <a:off x="14" y="1820"/>
              <a:ext cx="5793" cy="501"/>
            </a:xfrm>
            <a:custGeom>
              <a:avLst/>
              <a:gdLst>
                <a:gd name="T0" fmla="*/ 17815233 w 19195"/>
                <a:gd name="T1" fmla="*/ 88802365 h 1111"/>
                <a:gd name="T2" fmla="*/ 17815233 w 19195"/>
                <a:gd name="T3" fmla="*/ 88802365 h 1111"/>
                <a:gd name="T4" fmla="*/ 0 w 19195"/>
                <a:gd name="T5" fmla="*/ 88802365 h 1111"/>
                <a:gd name="T6" fmla="*/ 17815233 w 19195"/>
                <a:gd name="T7" fmla="*/ 88802365 h 1111"/>
                <a:gd name="T8" fmla="*/ 17815233 w 19195"/>
                <a:gd name="T9" fmla="*/ 88802365 h 1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195"/>
                <a:gd name="T16" fmla="*/ 0 h 1111"/>
                <a:gd name="T17" fmla="*/ 19089 w 19195"/>
                <a:gd name="T18" fmla="*/ 1896 h 1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195" h="1111">
                  <a:moveTo>
                    <a:pt x="29" y="24"/>
                  </a:moveTo>
                  <a:lnTo>
                    <a:pt x="19195" y="0"/>
                  </a:lnTo>
                  <a:lnTo>
                    <a:pt x="19142" y="955"/>
                  </a:lnTo>
                  <a:cubicBezTo>
                    <a:pt x="19079" y="1111"/>
                    <a:pt x="19121" y="967"/>
                    <a:pt x="18818" y="937"/>
                  </a:cubicBezTo>
                  <a:cubicBezTo>
                    <a:pt x="18515" y="907"/>
                    <a:pt x="18071" y="826"/>
                    <a:pt x="17324" y="775"/>
                  </a:cubicBezTo>
                  <a:cubicBezTo>
                    <a:pt x="16577" y="724"/>
                    <a:pt x="16328" y="613"/>
                    <a:pt x="14336" y="631"/>
                  </a:cubicBezTo>
                  <a:cubicBezTo>
                    <a:pt x="12344" y="649"/>
                    <a:pt x="7761" y="884"/>
                    <a:pt x="5372" y="883"/>
                  </a:cubicBezTo>
                  <a:cubicBezTo>
                    <a:pt x="2983" y="882"/>
                    <a:pt x="890" y="766"/>
                    <a:pt x="0" y="623"/>
                  </a:cubicBezTo>
                  <a:lnTo>
                    <a:pt x="29" y="24"/>
                  </a:lnTo>
                  <a:close/>
                </a:path>
              </a:pathLst>
            </a:custGeom>
            <a:solidFill>
              <a:srgbClr val="CECEEF"/>
            </a:solidFill>
            <a:ln w="9525">
              <a:solidFill>
                <a:srgbClr val="CECEE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Freeform 34"/>
            <p:cNvSpPr>
              <a:spLocks/>
            </p:cNvSpPr>
            <p:nvPr userDrawn="1"/>
          </p:nvSpPr>
          <p:spPr bwMode="auto">
            <a:xfrm>
              <a:off x="0" y="1802"/>
              <a:ext cx="5832" cy="457"/>
            </a:xfrm>
            <a:custGeom>
              <a:avLst/>
              <a:gdLst>
                <a:gd name="T0" fmla="*/ 17819754 w 19323"/>
                <a:gd name="T1" fmla="*/ 89304350 h 1012"/>
                <a:gd name="T2" fmla="*/ 17819754 w 19323"/>
                <a:gd name="T3" fmla="*/ 89304350 h 1012"/>
                <a:gd name="T4" fmla="*/ 0 w 19323"/>
                <a:gd name="T5" fmla="*/ 89304350 h 1012"/>
                <a:gd name="T6" fmla="*/ 17819754 w 19323"/>
                <a:gd name="T7" fmla="*/ 89304350 h 1012"/>
                <a:gd name="T8" fmla="*/ 17819754 w 19323"/>
                <a:gd name="T9" fmla="*/ 89304350 h 10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323"/>
                <a:gd name="T16" fmla="*/ 0 h 1012"/>
                <a:gd name="T17" fmla="*/ 19091 w 19323"/>
                <a:gd name="T18" fmla="*/ 1896 h 10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323" h="1012">
                  <a:moveTo>
                    <a:pt x="29" y="24"/>
                  </a:moveTo>
                  <a:lnTo>
                    <a:pt x="19195" y="0"/>
                  </a:lnTo>
                  <a:lnTo>
                    <a:pt x="19206" y="875"/>
                  </a:lnTo>
                  <a:cubicBezTo>
                    <a:pt x="19124" y="1012"/>
                    <a:pt x="19323" y="863"/>
                    <a:pt x="18702" y="821"/>
                  </a:cubicBezTo>
                  <a:cubicBezTo>
                    <a:pt x="18081" y="779"/>
                    <a:pt x="16671" y="662"/>
                    <a:pt x="15480" y="623"/>
                  </a:cubicBezTo>
                  <a:cubicBezTo>
                    <a:pt x="14289" y="584"/>
                    <a:pt x="13479" y="557"/>
                    <a:pt x="11556" y="587"/>
                  </a:cubicBezTo>
                  <a:cubicBezTo>
                    <a:pt x="9633" y="617"/>
                    <a:pt x="5868" y="797"/>
                    <a:pt x="3942" y="803"/>
                  </a:cubicBezTo>
                  <a:cubicBezTo>
                    <a:pt x="2016" y="809"/>
                    <a:pt x="652" y="753"/>
                    <a:pt x="0" y="623"/>
                  </a:cubicBezTo>
                  <a:lnTo>
                    <a:pt x="29" y="24"/>
                  </a:lnTo>
                  <a:close/>
                </a:path>
              </a:pathLst>
            </a:custGeom>
            <a:gradFill rotWithShape="0">
              <a:gsLst>
                <a:gs pos="0">
                  <a:srgbClr val="012D52"/>
                </a:gs>
                <a:gs pos="28000">
                  <a:srgbClr val="012D52"/>
                </a:gs>
                <a:gs pos="44000">
                  <a:srgbClr val="015499"/>
                </a:gs>
                <a:gs pos="100000">
                  <a:srgbClr val="012D52"/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Text Box 11"/>
          <p:cNvSpPr txBox="1">
            <a:spLocks noChangeArrowheads="1"/>
          </p:cNvSpPr>
          <p:nvPr/>
        </p:nvSpPr>
        <p:spPr bwMode="auto">
          <a:xfrm>
            <a:off x="4257675" y="6662738"/>
            <a:ext cx="4802188" cy="19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 hangingPunct="0">
              <a:defRPr b="1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sz="1000" b="0" i="1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F. </a:t>
            </a:r>
            <a:r>
              <a:rPr lang="en-US" sz="1000" b="0" i="1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Fauth</a:t>
            </a:r>
            <a:r>
              <a:rPr lang="en-US" sz="1000" b="0" i="1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, BL04-Report, SAC-18, ALBA, 1-2 July 2014</a:t>
            </a:r>
          </a:p>
        </p:txBody>
      </p:sp>
      <p:sp>
        <p:nvSpPr>
          <p:cNvPr id="1028" name="Freeform 34"/>
          <p:cNvSpPr>
            <a:spLocks/>
          </p:cNvSpPr>
          <p:nvPr userDrawn="1"/>
        </p:nvSpPr>
        <p:spPr bwMode="auto">
          <a:xfrm>
            <a:off x="-15875" y="6350"/>
            <a:ext cx="9196388" cy="795338"/>
          </a:xfrm>
          <a:custGeom>
            <a:avLst/>
            <a:gdLst>
              <a:gd name="T0" fmla="*/ 2147483647 w 19195"/>
              <a:gd name="T1" fmla="*/ 2147483647 h 1111"/>
              <a:gd name="T2" fmla="*/ 2147483647 w 19195"/>
              <a:gd name="T3" fmla="*/ 2147483647 h 1111"/>
              <a:gd name="T4" fmla="*/ 0 w 19195"/>
              <a:gd name="T5" fmla="*/ 2147483647 h 1111"/>
              <a:gd name="T6" fmla="*/ 2147483647 w 19195"/>
              <a:gd name="T7" fmla="*/ 2147483647 h 1111"/>
              <a:gd name="T8" fmla="*/ 2147483647 w 19195"/>
              <a:gd name="T9" fmla="*/ 2147483647 h 11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195"/>
              <a:gd name="T16" fmla="*/ 0 h 1111"/>
              <a:gd name="T17" fmla="*/ 19090 w 19195"/>
              <a:gd name="T18" fmla="*/ 1896 h 11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195" h="1111">
                <a:moveTo>
                  <a:pt x="29" y="24"/>
                </a:moveTo>
                <a:lnTo>
                  <a:pt x="19195" y="0"/>
                </a:lnTo>
                <a:lnTo>
                  <a:pt x="19142" y="955"/>
                </a:lnTo>
                <a:cubicBezTo>
                  <a:pt x="19079" y="1111"/>
                  <a:pt x="19121" y="967"/>
                  <a:pt x="18818" y="937"/>
                </a:cubicBezTo>
                <a:cubicBezTo>
                  <a:pt x="18515" y="907"/>
                  <a:pt x="18071" y="826"/>
                  <a:pt x="17324" y="775"/>
                </a:cubicBezTo>
                <a:cubicBezTo>
                  <a:pt x="16577" y="724"/>
                  <a:pt x="16328" y="613"/>
                  <a:pt x="14336" y="631"/>
                </a:cubicBezTo>
                <a:cubicBezTo>
                  <a:pt x="12344" y="649"/>
                  <a:pt x="7761" y="884"/>
                  <a:pt x="5372" y="883"/>
                </a:cubicBezTo>
                <a:cubicBezTo>
                  <a:pt x="2983" y="882"/>
                  <a:pt x="890" y="766"/>
                  <a:pt x="0" y="623"/>
                </a:cubicBezTo>
                <a:lnTo>
                  <a:pt x="29" y="24"/>
                </a:lnTo>
                <a:close/>
              </a:path>
            </a:pathLst>
          </a:custGeom>
          <a:solidFill>
            <a:srgbClr val="CECEEF"/>
          </a:solidFill>
          <a:ln w="9525">
            <a:solidFill>
              <a:srgbClr val="CECEE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9" name="Freeform 34"/>
          <p:cNvSpPr>
            <a:spLocks/>
          </p:cNvSpPr>
          <p:nvPr userDrawn="1"/>
        </p:nvSpPr>
        <p:spPr bwMode="auto">
          <a:xfrm>
            <a:off x="-38100" y="-22225"/>
            <a:ext cx="9258300" cy="725488"/>
          </a:xfrm>
          <a:custGeom>
            <a:avLst/>
            <a:gdLst>
              <a:gd name="T0" fmla="*/ 2147483647 w 19323"/>
              <a:gd name="T1" fmla="*/ 2147483647 h 1012"/>
              <a:gd name="T2" fmla="*/ 2147483647 w 19323"/>
              <a:gd name="T3" fmla="*/ 2147483647 h 1012"/>
              <a:gd name="T4" fmla="*/ 0 w 19323"/>
              <a:gd name="T5" fmla="*/ 2147483647 h 1012"/>
              <a:gd name="T6" fmla="*/ 2147483647 w 19323"/>
              <a:gd name="T7" fmla="*/ 2147483647 h 1012"/>
              <a:gd name="T8" fmla="*/ 2147483647 w 19323"/>
              <a:gd name="T9" fmla="*/ 2147483647 h 10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323"/>
              <a:gd name="T16" fmla="*/ 0 h 1012"/>
              <a:gd name="T17" fmla="*/ 19090 w 19323"/>
              <a:gd name="T18" fmla="*/ 1896 h 10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323" h="1012">
                <a:moveTo>
                  <a:pt x="29" y="24"/>
                </a:moveTo>
                <a:lnTo>
                  <a:pt x="19195" y="0"/>
                </a:lnTo>
                <a:lnTo>
                  <a:pt x="19206" y="875"/>
                </a:lnTo>
                <a:cubicBezTo>
                  <a:pt x="19124" y="1012"/>
                  <a:pt x="19323" y="863"/>
                  <a:pt x="18702" y="821"/>
                </a:cubicBezTo>
                <a:cubicBezTo>
                  <a:pt x="18081" y="779"/>
                  <a:pt x="16671" y="662"/>
                  <a:pt x="15480" y="623"/>
                </a:cubicBezTo>
                <a:cubicBezTo>
                  <a:pt x="14289" y="584"/>
                  <a:pt x="13479" y="557"/>
                  <a:pt x="11556" y="587"/>
                </a:cubicBezTo>
                <a:cubicBezTo>
                  <a:pt x="9633" y="617"/>
                  <a:pt x="5868" y="797"/>
                  <a:pt x="3942" y="803"/>
                </a:cubicBezTo>
                <a:cubicBezTo>
                  <a:pt x="2016" y="809"/>
                  <a:pt x="652" y="753"/>
                  <a:pt x="0" y="623"/>
                </a:cubicBezTo>
                <a:lnTo>
                  <a:pt x="29" y="24"/>
                </a:lnTo>
                <a:close/>
              </a:path>
            </a:pathLst>
          </a:custGeom>
          <a:gradFill rotWithShape="0">
            <a:gsLst>
              <a:gs pos="0">
                <a:srgbClr val="012D52"/>
              </a:gs>
              <a:gs pos="28000">
                <a:srgbClr val="012D52"/>
              </a:gs>
              <a:gs pos="44000">
                <a:srgbClr val="015499"/>
              </a:gs>
              <a:gs pos="100000">
                <a:srgbClr val="012D52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0" name="Picture 9" descr="alba_p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12700"/>
            <a:ext cx="7175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tiff"/><Relationship Id="rId2" Type="http://schemas.openxmlformats.org/officeDocument/2006/relationships/image" Target="../media/image66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jp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jpg"/><Relationship Id="rId5" Type="http://schemas.openxmlformats.org/officeDocument/2006/relationships/image" Target="../media/image90.jpg"/><Relationship Id="rId4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6.jpeg"/><Relationship Id="rId7" Type="http://schemas.openxmlformats.org/officeDocument/2006/relationships/image" Target="../media/image15.wmf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0.jpeg"/><Relationship Id="rId5" Type="http://schemas.openxmlformats.org/officeDocument/2006/relationships/image" Target="../media/image14.wmf"/><Relationship Id="rId10" Type="http://schemas.openxmlformats.org/officeDocument/2006/relationships/image" Target="../media/image19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4508" y="1264920"/>
            <a:ext cx="8869736" cy="53091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 smtClean="0">
                <a:latin typeface="Comic Sans MS" panose="030F0702030302020204" pitchFamily="66" charset="0"/>
              </a:rPr>
              <a:t>Staff </a:t>
            </a:r>
          </a:p>
          <a:p>
            <a:r>
              <a:rPr lang="en-US" b="0" dirty="0" smtClean="0">
                <a:latin typeface="Comic Sans MS" panose="030F0702030302020204" pitchFamily="66" charset="0"/>
              </a:rPr>
              <a:t>Scientists 	Francois </a:t>
            </a:r>
            <a:r>
              <a:rPr lang="en-US" b="0" dirty="0" err="1" smtClean="0">
                <a:latin typeface="Comic Sans MS" panose="030F0702030302020204" pitchFamily="66" charset="0"/>
              </a:rPr>
              <a:t>Fauth</a:t>
            </a:r>
            <a:r>
              <a:rPr lang="en-US" b="0" dirty="0">
                <a:latin typeface="Comic Sans MS" panose="030F0702030302020204" pitchFamily="66" charset="0"/>
              </a:rPr>
              <a:t> </a:t>
            </a: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(electrochemistry, strongly correlated electron materials, </a:t>
            </a:r>
            <a:b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</a:b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		                instrumentation)</a:t>
            </a:r>
            <a:r>
              <a:rPr lang="en-US" sz="1400" b="0" dirty="0" smtClean="0">
                <a:latin typeface="Comic Sans MS" panose="030F0702030302020204" pitchFamily="66" charset="0"/>
              </a:rPr>
              <a:t> </a:t>
            </a:r>
            <a:endParaRPr lang="en-US" sz="1200" b="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1200" b="0" dirty="0">
                <a:latin typeface="Comic Sans MS" panose="030F0702030302020204" pitchFamily="66" charset="0"/>
              </a:rPr>
              <a:t>	</a:t>
            </a:r>
            <a:r>
              <a:rPr lang="en-US" b="0" dirty="0" smtClean="0">
                <a:latin typeface="Comic Sans MS" panose="030F0702030302020204" pitchFamily="66" charset="0"/>
              </a:rPr>
              <a:t>	</a:t>
            </a:r>
            <a:r>
              <a:rPr lang="en-US" b="0" dirty="0" err="1" smtClean="0">
                <a:latin typeface="Comic Sans MS" panose="030F0702030302020204" pitchFamily="66" charset="0"/>
              </a:rPr>
              <a:t>Inma</a:t>
            </a:r>
            <a:r>
              <a:rPr lang="en-US" b="0" dirty="0" smtClean="0">
                <a:latin typeface="Comic Sans MS" panose="030F0702030302020204" pitchFamily="66" charset="0"/>
              </a:rPr>
              <a:t> </a:t>
            </a:r>
            <a:r>
              <a:rPr lang="en-US" b="0" dirty="0" err="1" smtClean="0">
                <a:latin typeface="Comic Sans MS" panose="030F0702030302020204" pitchFamily="66" charset="0"/>
              </a:rPr>
              <a:t>Peral</a:t>
            </a:r>
            <a:r>
              <a:rPr lang="en-US" b="0" dirty="0">
                <a:latin typeface="Comic Sans MS" panose="030F0702030302020204" pitchFamily="66" charset="0"/>
              </a:rPr>
              <a:t> </a:t>
            </a: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(catalysis, pdf measurements, </a:t>
            </a:r>
            <a:r>
              <a:rPr lang="en-US" sz="1400" b="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microdiffraction</a:t>
            </a: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b="0" dirty="0" err="1" smtClean="0">
                <a:latin typeface="Comic Sans MS" panose="030F0702030302020204" pitchFamily="66" charset="0"/>
              </a:rPr>
              <a:t>PostDoc</a:t>
            </a:r>
            <a:r>
              <a:rPr lang="en-US" b="0" dirty="0" smtClean="0">
                <a:latin typeface="Comic Sans MS" panose="030F0702030302020204" pitchFamily="66" charset="0"/>
              </a:rPr>
              <a:t>  	</a:t>
            </a:r>
            <a:r>
              <a:rPr lang="en-US" b="0" dirty="0" err="1" smtClean="0">
                <a:latin typeface="Comic Sans MS" panose="030F0702030302020204" pitchFamily="66" charset="0"/>
              </a:rPr>
              <a:t>Catalin</a:t>
            </a:r>
            <a:r>
              <a:rPr lang="en-US" b="0" dirty="0" smtClean="0">
                <a:latin typeface="Comic Sans MS" panose="030F0702030302020204" pitchFamily="66" charset="0"/>
              </a:rPr>
              <a:t> </a:t>
            </a:r>
            <a:r>
              <a:rPr lang="en-US" b="0" dirty="0" err="1" smtClean="0">
                <a:latin typeface="Comic Sans MS" panose="030F0702030302020204" pitchFamily="66" charset="0"/>
              </a:rPr>
              <a:t>Popescu</a:t>
            </a:r>
            <a:r>
              <a:rPr lang="en-US" b="0" dirty="0" smtClean="0">
                <a:latin typeface="Comic Sans MS" panose="030F0702030302020204" pitchFamily="66" charset="0"/>
              </a:rPr>
              <a:t> </a:t>
            </a:r>
            <a:r>
              <a:rPr lang="en-US" sz="1200" b="0" dirty="0" smtClean="0">
                <a:latin typeface="Comic Sans MS" panose="030F0702030302020204" pitchFamily="66" charset="0"/>
              </a:rPr>
              <a:t>(Feb 2012</a:t>
            </a:r>
            <a:r>
              <a:rPr lang="en-US" sz="1200" b="0" dirty="0">
                <a:latin typeface="Comic Sans MS" panose="030F0702030302020204" pitchFamily="66" charset="0"/>
              </a:rPr>
              <a:t>) </a:t>
            </a: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(high pressure IH projects</a:t>
            </a:r>
            <a:r>
              <a:rPr lang="en-US" sz="1400" b="0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+ collaborations, </a:t>
            </a:r>
          </a:p>
          <a:p>
            <a:r>
              <a:rPr lang="en-US" sz="1400" b="0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	</a:t>
            </a:r>
            <a:r>
              <a:rPr lang="en-US" sz="1400" b="0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            HP setup development (pressure calibration, membrane cell)) </a:t>
            </a:r>
            <a:endParaRPr lang="en-US" sz="2000" b="0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b="0" dirty="0">
                <a:latin typeface="Comic Sans MS" panose="030F0702030302020204" pitchFamily="66" charset="0"/>
              </a:rPr>
              <a:t>	</a:t>
            </a:r>
            <a:r>
              <a:rPr lang="en-US" b="0" dirty="0" smtClean="0">
                <a:latin typeface="Comic Sans MS" panose="030F0702030302020204" pitchFamily="66" charset="0"/>
              </a:rPr>
              <a:t>	</a:t>
            </a:r>
            <a:r>
              <a:rPr lang="en-US" b="0" dirty="0" err="1" smtClean="0">
                <a:latin typeface="Comic Sans MS" panose="030F0702030302020204" pitchFamily="66" charset="0"/>
              </a:rPr>
              <a:t>Oriol</a:t>
            </a:r>
            <a:r>
              <a:rPr lang="en-US" b="0" dirty="0" smtClean="0">
                <a:latin typeface="Comic Sans MS" panose="030F0702030302020204" pitchFamily="66" charset="0"/>
              </a:rPr>
              <a:t> </a:t>
            </a:r>
            <a:r>
              <a:rPr lang="en-US" b="0" dirty="0" err="1" smtClean="0">
                <a:latin typeface="Comic Sans MS" panose="030F0702030302020204" pitchFamily="66" charset="0"/>
              </a:rPr>
              <a:t>Vallcorba</a:t>
            </a:r>
            <a:r>
              <a:rPr lang="en-US" b="0" dirty="0" smtClean="0">
                <a:latin typeface="Comic Sans MS" panose="030F0702030302020204" pitchFamily="66" charset="0"/>
              </a:rPr>
              <a:t> </a:t>
            </a:r>
            <a:r>
              <a:rPr lang="en-US" sz="1200" b="0" dirty="0" smtClean="0">
                <a:latin typeface="Comic Sans MS" panose="030F0702030302020204" pitchFamily="66" charset="0"/>
              </a:rPr>
              <a:t>(Jan 2014</a:t>
            </a:r>
            <a:r>
              <a:rPr lang="en-US" sz="1200" b="0" dirty="0">
                <a:latin typeface="Comic Sans MS" panose="030F0702030302020204" pitchFamily="66" charset="0"/>
              </a:rPr>
              <a:t>) </a:t>
            </a: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(inorganic structure determination, </a:t>
            </a:r>
          </a:p>
          <a:p>
            <a:r>
              <a:rPr lang="en-US" sz="1400" b="0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	                 amorphous phase quantification, ‘grains’ </a:t>
            </a:r>
            <a:r>
              <a:rPr lang="en-US" sz="1400" b="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microdiffraction</a:t>
            </a: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 </a:t>
            </a:r>
          </a:p>
          <a:p>
            <a:pPr>
              <a:lnSpc>
                <a:spcPct val="150000"/>
              </a:lnSpc>
            </a:pPr>
            <a:endParaRPr lang="en-US" b="0" dirty="0">
              <a:latin typeface="Comic Sans MS" panose="030F0702030302020204" pitchFamily="66" charset="0"/>
            </a:endParaRPr>
          </a:p>
          <a:p>
            <a:r>
              <a:rPr lang="en-US" b="0" dirty="0">
                <a:latin typeface="Comic Sans MS" panose="030F0702030302020204" pitchFamily="66" charset="0"/>
              </a:rPr>
              <a:t>Technician 	</a:t>
            </a:r>
            <a:r>
              <a:rPr lang="en-US" b="0" dirty="0" err="1">
                <a:latin typeface="Comic Sans MS" panose="030F0702030302020204" pitchFamily="66" charset="0"/>
              </a:rPr>
              <a:t>Francesc</a:t>
            </a:r>
            <a:r>
              <a:rPr lang="en-US" b="0" dirty="0">
                <a:latin typeface="Comic Sans MS" panose="030F0702030302020204" pitchFamily="66" charset="0"/>
              </a:rPr>
              <a:t> </a:t>
            </a:r>
            <a:r>
              <a:rPr lang="en-US" b="0" dirty="0" err="1">
                <a:latin typeface="Comic Sans MS" panose="030F0702030302020204" pitchFamily="66" charset="0"/>
              </a:rPr>
              <a:t>Farre</a:t>
            </a:r>
            <a:r>
              <a:rPr lang="en-US" b="0" dirty="0">
                <a:latin typeface="Comic Sans MS" panose="030F0702030302020204" pitchFamily="66" charset="0"/>
              </a:rPr>
              <a:t> (</a:t>
            </a:r>
            <a:r>
              <a:rPr lang="en-US" b="0" dirty="0" err="1">
                <a:latin typeface="Comic Sans MS" panose="030F0702030302020204" pitchFamily="66" charset="0"/>
              </a:rPr>
              <a:t>exp</a:t>
            </a:r>
            <a:r>
              <a:rPr lang="en-US" b="0" dirty="0">
                <a:latin typeface="Comic Sans MS" panose="030F0702030302020204" pitchFamily="66" charset="0"/>
              </a:rPr>
              <a:t> div -&gt; technical developments)</a:t>
            </a:r>
          </a:p>
          <a:p>
            <a:r>
              <a:rPr lang="en-US" b="0" dirty="0" smtClean="0">
                <a:latin typeface="Comic Sans MS" panose="030F0702030302020204" pitchFamily="66" charset="0"/>
              </a:rPr>
              <a:t>Lab Technician </a:t>
            </a:r>
            <a:r>
              <a:rPr lang="en-US" b="0" dirty="0">
                <a:latin typeface="Comic Sans MS" panose="030F0702030302020204" pitchFamily="66" charset="0"/>
              </a:rPr>
              <a:t>	</a:t>
            </a:r>
            <a:r>
              <a:rPr lang="en-US" b="0" dirty="0" smtClean="0">
                <a:latin typeface="Comic Sans MS" panose="030F0702030302020204" pitchFamily="66" charset="0"/>
              </a:rPr>
              <a:t>Robert </a:t>
            </a:r>
            <a:r>
              <a:rPr lang="en-US" b="0" dirty="0" err="1" smtClean="0">
                <a:latin typeface="Comic Sans MS" panose="030F0702030302020204" pitchFamily="66" charset="0"/>
              </a:rPr>
              <a:t>Oliete</a:t>
            </a:r>
            <a:r>
              <a:rPr lang="en-US" b="0" dirty="0" smtClean="0">
                <a:latin typeface="Comic Sans MS" panose="030F0702030302020204" pitchFamily="66" charset="0"/>
              </a:rPr>
              <a:t> </a:t>
            </a:r>
            <a:r>
              <a:rPr lang="en-US" b="0" dirty="0">
                <a:latin typeface="Comic Sans MS" panose="030F0702030302020204" pitchFamily="66" charset="0"/>
              </a:rPr>
              <a:t>(</a:t>
            </a:r>
            <a:r>
              <a:rPr lang="en-US" b="0" dirty="0" err="1">
                <a:latin typeface="Comic Sans MS" panose="030F0702030302020204" pitchFamily="66" charset="0"/>
              </a:rPr>
              <a:t>exp</a:t>
            </a:r>
            <a:r>
              <a:rPr lang="en-US" b="0" dirty="0">
                <a:latin typeface="Comic Sans MS" panose="030F0702030302020204" pitchFamily="66" charset="0"/>
              </a:rPr>
              <a:t> div </a:t>
            </a:r>
            <a:r>
              <a:rPr lang="en-US" b="0" dirty="0" smtClean="0">
                <a:latin typeface="Comic Sans MS" panose="030F0702030302020204" pitchFamily="66" charset="0"/>
              </a:rPr>
              <a:t>-&gt;chemistry </a:t>
            </a:r>
            <a:r>
              <a:rPr lang="en-US" b="0" smtClean="0">
                <a:latin typeface="Comic Sans MS" panose="030F0702030302020204" pitchFamily="66" charset="0"/>
              </a:rPr>
              <a:t>lab support)</a:t>
            </a:r>
            <a:endParaRPr lang="en-US" b="0" dirty="0">
              <a:latin typeface="Comic Sans MS" panose="030F0702030302020204" pitchFamily="66" charset="0"/>
            </a:endParaRPr>
          </a:p>
          <a:p>
            <a:r>
              <a:rPr lang="en-US" b="0" dirty="0" smtClean="0">
                <a:latin typeface="Comic Sans MS" panose="030F0702030302020204" pitchFamily="66" charset="0"/>
              </a:rPr>
              <a:t>Engineer</a:t>
            </a:r>
            <a:r>
              <a:rPr lang="en-US" b="0" dirty="0" smtClean="0">
                <a:latin typeface="Comic Sans MS" panose="030F0702030302020204" pitchFamily="66" charset="0"/>
              </a:rPr>
              <a:t>	</a:t>
            </a:r>
            <a:r>
              <a:rPr lang="en-US" b="0" dirty="0" err="1" smtClean="0">
                <a:latin typeface="Comic Sans MS" panose="030F0702030302020204" pitchFamily="66" charset="0"/>
              </a:rPr>
              <a:t>Edmundo</a:t>
            </a:r>
            <a:r>
              <a:rPr lang="en-US" b="0" dirty="0" smtClean="0">
                <a:latin typeface="Comic Sans MS" panose="030F0702030302020204" pitchFamily="66" charset="0"/>
              </a:rPr>
              <a:t> </a:t>
            </a:r>
            <a:r>
              <a:rPr lang="en-US" b="0" dirty="0" err="1" smtClean="0">
                <a:latin typeface="Comic Sans MS" panose="030F0702030302020204" pitchFamily="66" charset="0"/>
              </a:rPr>
              <a:t>Fraga</a:t>
            </a:r>
            <a:r>
              <a:rPr lang="en-US" b="0" dirty="0" smtClean="0">
                <a:latin typeface="Comic Sans MS" panose="030F0702030302020204" pitchFamily="66" charset="0"/>
              </a:rPr>
              <a:t> (</a:t>
            </a:r>
            <a:r>
              <a:rPr lang="en-US" b="0" dirty="0" err="1" smtClean="0">
                <a:latin typeface="Comic Sans MS" panose="030F0702030302020204" pitchFamily="66" charset="0"/>
              </a:rPr>
              <a:t>exp</a:t>
            </a:r>
            <a:r>
              <a:rPr lang="en-US" b="0" dirty="0" smtClean="0">
                <a:latin typeface="Comic Sans MS" panose="030F0702030302020204" pitchFamily="66" charset="0"/>
              </a:rPr>
              <a:t> div), Joaquin Gonzalez (</a:t>
            </a:r>
            <a:r>
              <a:rPr lang="en-US" b="0" dirty="0">
                <a:latin typeface="Comic Sans MS" panose="030F0702030302020204" pitchFamily="66" charset="0"/>
              </a:rPr>
              <a:t>J</a:t>
            </a:r>
            <a:r>
              <a:rPr lang="en-US" b="0" dirty="0" smtClean="0">
                <a:latin typeface="Comic Sans MS" panose="030F0702030302020204" pitchFamily="66" charset="0"/>
              </a:rPr>
              <a:t>an 2014)	 </a:t>
            </a:r>
          </a:p>
          <a:p>
            <a:r>
              <a:rPr lang="en-US" b="0" dirty="0" smtClean="0">
                <a:latin typeface="Comic Sans MS" panose="030F0702030302020204" pitchFamily="66" charset="0"/>
              </a:rPr>
              <a:t>Controls 	</a:t>
            </a:r>
            <a:r>
              <a:rPr lang="en-US" b="0" dirty="0" err="1" smtClean="0">
                <a:latin typeface="Comic Sans MS" panose="030F0702030302020204" pitchFamily="66" charset="0"/>
              </a:rPr>
              <a:t>Zbigniew</a:t>
            </a:r>
            <a:r>
              <a:rPr lang="en-US" b="0" dirty="0" smtClean="0">
                <a:latin typeface="Comic Sans MS" panose="030F0702030302020204" pitchFamily="66" charset="0"/>
              </a:rPr>
              <a:t> </a:t>
            </a:r>
            <a:r>
              <a:rPr lang="en-US" b="0" dirty="0" err="1" smtClean="0">
                <a:latin typeface="Comic Sans MS" panose="030F0702030302020204" pitchFamily="66" charset="0"/>
              </a:rPr>
              <a:t>Reszela</a:t>
            </a:r>
            <a:r>
              <a:rPr lang="en-US" b="0" dirty="0" smtClean="0">
                <a:latin typeface="Comic Sans MS" panose="030F0702030302020204" pitchFamily="66" charset="0"/>
              </a:rPr>
              <a:t> (-&gt; May 2014), Daniel Roldan</a:t>
            </a:r>
          </a:p>
          <a:p>
            <a:r>
              <a:rPr lang="en-US" b="0" dirty="0" smtClean="0">
                <a:latin typeface="Comic Sans MS" panose="030F0702030302020204" pitchFamily="66" charset="0"/>
              </a:rPr>
              <a:t>Electronics 	Xavi Serra</a:t>
            </a:r>
          </a:p>
          <a:p>
            <a:endParaRPr lang="en-US" b="0" dirty="0">
              <a:latin typeface="Comic Sans MS" panose="030F0702030302020204" pitchFamily="66" charset="0"/>
            </a:endParaRPr>
          </a:p>
          <a:p>
            <a:endParaRPr lang="en-US" b="0" dirty="0">
              <a:latin typeface="Comic Sans MS" panose="030F0702030302020204" pitchFamily="66" charset="0"/>
            </a:endParaRPr>
          </a:p>
          <a:p>
            <a:r>
              <a:rPr lang="en-US" b="0" dirty="0" smtClean="0">
                <a:latin typeface="Comic Sans MS" panose="030F0702030302020204" pitchFamily="66" charset="0"/>
              </a:rPr>
              <a:t>Acknowledgement to all ALBA staff and users</a:t>
            </a:r>
          </a:p>
          <a:p>
            <a:endParaRPr lang="en-US" b="0" dirty="0">
              <a:latin typeface="Comic Sans MS" panose="030F0702030302020204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C000"/>
                </a:solidFill>
              </a:rPr>
              <a:t>Report on BL04-MSPD</a:t>
            </a:r>
            <a:br>
              <a:rPr lang="en-US" b="1" i="1" dirty="0">
                <a:solidFill>
                  <a:srgbClr val="FFC000"/>
                </a:solidFill>
              </a:rPr>
            </a:br>
            <a:endParaRPr lang="en-US" b="1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p://ffauth@imap.cells.es:993/fetch%3EUID%3E/InmaPeral%3E782?part=1.3&amp;type=image/png&amp;filename=ni_image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245" y="701817"/>
            <a:ext cx="5002530" cy="130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010010"/>
            <a:ext cx="2681287" cy="2044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0" y="2357072"/>
            <a:ext cx="1960971" cy="169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703" y="620953"/>
            <a:ext cx="4493578" cy="311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635718"/>
            <a:ext cx="2379254" cy="127731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2914015" y="4229783"/>
            <a:ext cx="45784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+ 2 ‘expert’ users experiments to come (</a:t>
            </a:r>
            <a:r>
              <a:rPr lang="en-US" sz="1200" dirty="0" err="1" smtClean="0">
                <a:latin typeface="Comic Sans MS" panose="030F0702030302020204" pitchFamily="66" charset="0"/>
              </a:rPr>
              <a:t>Coduri</a:t>
            </a:r>
            <a:r>
              <a:rPr lang="en-US" sz="1200" dirty="0" smtClean="0">
                <a:latin typeface="Comic Sans MS" panose="030F0702030302020204" pitchFamily="66" charset="0"/>
              </a:rPr>
              <a:t> + Barrio) 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990" y="4602807"/>
            <a:ext cx="63690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solidFill>
                  <a:srgbClr val="FFC000"/>
                </a:solidFill>
              </a:rPr>
              <a:t>PD : pdf </a:t>
            </a:r>
            <a:r>
              <a:rPr lang="en-US" i="1" dirty="0" smtClean="0">
                <a:solidFill>
                  <a:srgbClr val="FFC000"/>
                </a:solidFill>
              </a:rPr>
              <a:t>on BL04  I. </a:t>
            </a:r>
            <a:r>
              <a:rPr lang="en-US" i="1" dirty="0" err="1" smtClean="0">
                <a:solidFill>
                  <a:srgbClr val="FFC000"/>
                </a:solidFill>
              </a:rPr>
              <a:t>Peral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64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901" y="2431026"/>
            <a:ext cx="1799590" cy="257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solidFill>
                  <a:srgbClr val="FFC000"/>
                </a:solidFill>
              </a:rPr>
              <a:t>PD : </a:t>
            </a:r>
            <a:r>
              <a:rPr lang="en-US" i="1" dirty="0" smtClean="0">
                <a:solidFill>
                  <a:srgbClr val="FFC000"/>
                </a:solidFill>
              </a:rPr>
              <a:t>electrochemistry, energy storage </a:t>
            </a:r>
            <a:endParaRPr lang="en-US" dirty="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238" y="1463173"/>
            <a:ext cx="2117407" cy="1588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/>
          </p:cNvSpPr>
          <p:nvPr/>
        </p:nvSpPr>
        <p:spPr bwMode="auto">
          <a:xfrm>
            <a:off x="511132" y="715963"/>
            <a:ext cx="7845425" cy="5254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b="1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b="1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b="1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b="1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b="1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b="1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b="1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b="1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600" dirty="0">
                <a:solidFill>
                  <a:srgbClr val="C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Electrochemistry using the MYTHEN detector </a:t>
            </a:r>
            <a:r>
              <a:rPr lang="en-US" altLang="en-US" sz="1600" b="0" i="0" dirty="0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/>
            </a:r>
            <a:br>
              <a:rPr lang="en-US" altLang="en-US" sz="1600" b="0" i="0" dirty="0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</a:br>
            <a:r>
              <a:rPr lang="en-US" altLang="en-US" sz="1200" b="0" i="0" dirty="0" err="1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Bianchini</a:t>
            </a:r>
            <a:r>
              <a:rPr lang="en-US" altLang="en-US" sz="1200" b="0" i="0" dirty="0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, </a:t>
            </a:r>
            <a:r>
              <a:rPr lang="en-US" altLang="en-US" sz="1200" b="0" i="0" dirty="0" err="1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Suard</a:t>
            </a:r>
            <a:r>
              <a:rPr lang="en-US" altLang="en-US" sz="1200" b="0" i="0" dirty="0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 (Grenoble) </a:t>
            </a:r>
            <a:r>
              <a:rPr lang="en-US" altLang="en-US" sz="1200" b="0" i="0" dirty="0" err="1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Croguennec</a:t>
            </a:r>
            <a:r>
              <a:rPr lang="en-US" altLang="en-US" sz="1200" b="0" i="0" dirty="0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 (Bordeaux), </a:t>
            </a:r>
            <a:r>
              <a:rPr lang="en-US" altLang="en-US" sz="1200" b="0" i="0" dirty="0" err="1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Masquelier</a:t>
            </a:r>
            <a:r>
              <a:rPr lang="en-US" altLang="en-US" sz="1200" b="0" i="0" dirty="0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 (Amiens), </a:t>
            </a:r>
            <a:r>
              <a:rPr lang="en-US" altLang="en-US" sz="1200" b="0" i="0" dirty="0" err="1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Palacin</a:t>
            </a:r>
            <a:r>
              <a:rPr lang="en-US" altLang="en-US" sz="1200" b="0" i="0" dirty="0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 (Barcelona), </a:t>
            </a:r>
            <a:r>
              <a:rPr lang="en-US" altLang="en-US" sz="1200" b="0" i="0" dirty="0" err="1" smtClean="0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Fauth</a:t>
            </a:r>
            <a:r>
              <a:rPr lang="en-US" altLang="en-US" sz="1200" b="0" i="0" dirty="0" smtClean="0">
                <a:solidFill>
                  <a:srgbClr val="000000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 (Alba)</a:t>
            </a:r>
            <a:endParaRPr lang="en-US" altLang="en-US" sz="1200" b="0" i="0" dirty="0">
              <a:solidFill>
                <a:srgbClr val="000000"/>
              </a:solidFill>
              <a:latin typeface="Comic Sans MS" pitchFamily="66" charset="0"/>
              <a:ea typeface="SimSun" pitchFamily="2" charset="-122"/>
              <a:cs typeface="Tahoma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33" y="1214597"/>
            <a:ext cx="2308803" cy="2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88621">
            <a:off x="50001" y="2688880"/>
            <a:ext cx="922262" cy="319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181771" y="5542485"/>
            <a:ext cx="509626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200" dirty="0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In 2014 : </a:t>
            </a:r>
          </a:p>
          <a:p>
            <a:r>
              <a:rPr lang="en-US" altLang="en-US" sz="1200" b="0" dirty="0" err="1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Bianchini</a:t>
            </a:r>
            <a:r>
              <a:rPr lang="en-US" altLang="en-US" sz="1200" b="0" dirty="0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 3 days, </a:t>
            </a:r>
            <a:r>
              <a:rPr lang="en-US" altLang="en-US" sz="1200" b="0" dirty="0" err="1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Palacin</a:t>
            </a:r>
            <a:r>
              <a:rPr lang="en-US" altLang="en-US" sz="1200" b="0" dirty="0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 3 days, </a:t>
            </a:r>
            <a:r>
              <a:rPr lang="en-US" altLang="en-US" sz="1100" b="0" dirty="0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(</a:t>
            </a:r>
            <a:r>
              <a:rPr lang="en-US" altLang="en-US" sz="1100" b="0" dirty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Following preliminary IH test )</a:t>
            </a:r>
            <a:endParaRPr lang="en-US" altLang="en-US" sz="1100" b="0" dirty="0" smtClean="0">
              <a:solidFill>
                <a:srgbClr val="0000FF"/>
              </a:solidFill>
              <a:latin typeface="Comic Sans MS" pitchFamily="66" charset="0"/>
              <a:ea typeface="SimSun" pitchFamily="2" charset="-122"/>
              <a:cs typeface="Tahoma" pitchFamily="34" charset="0"/>
            </a:endParaRPr>
          </a:p>
          <a:p>
            <a:r>
              <a:rPr lang="en-US" altLang="en-US" sz="1200" b="0" dirty="0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Karlsruhe </a:t>
            </a:r>
            <a:r>
              <a:rPr lang="en-US" altLang="en-US" sz="1200" b="0" dirty="0" err="1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Institut</a:t>
            </a:r>
            <a:r>
              <a:rPr lang="en-US" altLang="en-US" sz="1200" b="0" dirty="0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 Technology group (M. Knapp)  : 5d + 4d + 4d (</a:t>
            </a:r>
            <a:r>
              <a:rPr lang="en-US" altLang="en-US" sz="1200" b="0" dirty="0" err="1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oct</a:t>
            </a:r>
            <a:r>
              <a:rPr lang="en-US" altLang="en-US" sz="1200" b="0" dirty="0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) </a:t>
            </a:r>
          </a:p>
          <a:p>
            <a:endParaRPr lang="en-US" altLang="en-US" sz="1200" b="0" dirty="0">
              <a:solidFill>
                <a:srgbClr val="0000FF"/>
              </a:solidFill>
              <a:latin typeface="Comic Sans MS" pitchFamily="66" charset="0"/>
              <a:ea typeface="SimSun" pitchFamily="2" charset="-122"/>
              <a:cs typeface="Tahoma" pitchFamily="34" charset="0"/>
            </a:endParaRPr>
          </a:p>
          <a:p>
            <a:r>
              <a:rPr lang="en-US" altLang="en-US" sz="1200" b="0" dirty="0" smtClean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ahoma" pitchFamily="34" charset="0"/>
              </a:rPr>
              <a:t>-&gt; all will likely apply for 2015-I round </a:t>
            </a:r>
            <a:endParaRPr lang="en-US" sz="1200" b="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963" y="1463173"/>
            <a:ext cx="2748520" cy="9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2460372" y="3507811"/>
            <a:ext cx="2104077" cy="1578058"/>
            <a:chOff x="2895055" y="3336905"/>
            <a:chExt cx="2104077" cy="157805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5055" y="3336905"/>
              <a:ext cx="2104077" cy="157805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766803" y="3409109"/>
              <a:ext cx="11336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Ar</a:t>
              </a:r>
              <a:r>
                <a:rPr lang="en-US" sz="1200" dirty="0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 glove box</a:t>
              </a:r>
              <a:endParaRPr lang="en-US" sz="1200" dirty="0">
                <a:solidFill>
                  <a:srgbClr val="FFC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36648" y="4976784"/>
            <a:ext cx="2108485" cy="1581364"/>
            <a:chOff x="536575" y="4915026"/>
            <a:chExt cx="2108485" cy="158136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575" y="4915026"/>
              <a:ext cx="2108485" cy="1581364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2073092" y="5024111"/>
              <a:ext cx="470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KIT</a:t>
              </a:r>
              <a:endParaRPr lang="en-US" sz="12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36648" y="3547609"/>
            <a:ext cx="1858388" cy="1393791"/>
            <a:chOff x="336648" y="3547609"/>
            <a:chExt cx="1858388" cy="139379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8" y="3547609"/>
              <a:ext cx="1858388" cy="1393791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339304" y="3720205"/>
              <a:ext cx="470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KIT</a:t>
              </a:r>
              <a:endParaRPr lang="en-US" sz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133202" y="2379483"/>
            <a:ext cx="126188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0" dirty="0" smtClean="0">
                <a:latin typeface="Comic Sans MS" panose="030F0702030302020204" pitchFamily="66" charset="0"/>
              </a:rPr>
              <a:t>ALBA MAD data</a:t>
            </a:r>
          </a:p>
          <a:p>
            <a:r>
              <a:rPr lang="en-US" sz="1100" b="0" dirty="0" smtClean="0">
                <a:latin typeface="Comic Sans MS" panose="030F0702030302020204" pitchFamily="66" charset="0"/>
              </a:rPr>
              <a:t>HT and LT</a:t>
            </a:r>
          </a:p>
          <a:p>
            <a:r>
              <a:rPr lang="en-US" sz="1100" b="0" dirty="0" smtClean="0">
                <a:latin typeface="Comic Sans MS" panose="030F0702030302020204" pitchFamily="66" charset="0"/>
              </a:rPr>
              <a:t>(down to 100K)</a:t>
            </a:r>
          </a:p>
          <a:p>
            <a:endParaRPr lang="en-US" sz="1100" b="0" dirty="0">
              <a:latin typeface="Comic Sans MS" panose="030F0702030302020204" pitchFamily="66" charset="0"/>
            </a:endParaRPr>
          </a:p>
          <a:p>
            <a:r>
              <a:rPr lang="en-US" sz="1100" b="0" dirty="0" smtClean="0">
                <a:latin typeface="Comic Sans MS" panose="030F0702030302020204" pitchFamily="66" charset="0"/>
              </a:rPr>
              <a:t>RT at SOLEIL</a:t>
            </a:r>
            <a:endParaRPr lang="en-US" sz="1100" b="0" dirty="0"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98901" y="1473786"/>
            <a:ext cx="11705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dirty="0">
                <a:latin typeface="Comic Sans MS" panose="030F0702030302020204" pitchFamily="66" charset="0"/>
              </a:rPr>
              <a:t>j</a:t>
            </a:r>
            <a:r>
              <a:rPr lang="en-US" sz="1200" b="0" dirty="0" smtClean="0">
                <a:latin typeface="Comic Sans MS" panose="030F0702030302020204" pitchFamily="66" charset="0"/>
              </a:rPr>
              <a:t>ust accepted</a:t>
            </a:r>
            <a:endParaRPr lang="en-US" sz="1200" b="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986" y="3580015"/>
            <a:ext cx="2399154" cy="17993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22810" y="4119958"/>
            <a:ext cx="139333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latin typeface="Comic Sans MS" panose="030F0702030302020204" pitchFamily="66" charset="0"/>
              </a:rPr>
              <a:t>In situ data</a:t>
            </a:r>
          </a:p>
          <a:p>
            <a:r>
              <a:rPr lang="en-US" sz="9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MYTHEN @ALBA</a:t>
            </a:r>
          </a:p>
          <a:p>
            <a:r>
              <a:rPr lang="en-US" sz="9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ImagePlate</a:t>
            </a:r>
            <a:r>
              <a:rPr lang="en-US" sz="9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@SOLEIL</a:t>
            </a:r>
            <a:endParaRPr lang="en-US" sz="9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1317" y="2774872"/>
            <a:ext cx="1173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IH </a:t>
            </a:r>
            <a:r>
              <a:rPr lang="en-US" sz="1200" dirty="0">
                <a:latin typeface="Comic Sans MS" panose="030F0702030302020204" pitchFamily="66" charset="0"/>
              </a:rPr>
              <a:t>O</a:t>
            </a:r>
            <a:r>
              <a:rPr lang="en-US" sz="1200" dirty="0" smtClean="0">
                <a:latin typeface="Comic Sans MS" panose="030F0702030302020204" pitchFamily="66" charset="0"/>
              </a:rPr>
              <a:t>ct 2013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72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" y="902970"/>
            <a:ext cx="3815715" cy="103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15486"/>
            <a:ext cx="5604378" cy="1583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89969" y="902970"/>
            <a:ext cx="428354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 smtClean="0">
                <a:latin typeface="Comic Sans MS" panose="030F0702030302020204" pitchFamily="66" charset="0"/>
              </a:rPr>
              <a:t>T 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Pradell</a:t>
            </a:r>
            <a:r>
              <a:rPr lang="en-US" sz="1200" b="0" dirty="0" smtClean="0">
                <a:latin typeface="Comic Sans MS" panose="030F0702030302020204" pitchFamily="66" charset="0"/>
              </a:rPr>
              <a:t>, G Molina  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Universitat</a:t>
            </a:r>
            <a:r>
              <a:rPr lang="en-US" sz="1200" b="0" dirty="0" smtClean="0">
                <a:latin typeface="Comic Sans MS" panose="030F0702030302020204" pitchFamily="66" charset="0"/>
              </a:rPr>
              <a:t>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Politecnica</a:t>
            </a:r>
            <a:r>
              <a:rPr lang="en-US" sz="1200" b="0" dirty="0" smtClean="0">
                <a:latin typeface="Comic Sans MS" panose="030F0702030302020204" pitchFamily="66" charset="0"/>
              </a:rPr>
              <a:t> de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Catalunya</a:t>
            </a:r>
            <a:endParaRPr lang="en-US" sz="1200" b="0" dirty="0" smtClean="0">
              <a:latin typeface="Comic Sans MS" panose="030F0702030302020204" pitchFamily="66" charset="0"/>
            </a:endParaRP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J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Pla</a:t>
            </a:r>
            <a:r>
              <a:rPr lang="en-US" sz="1200" b="0" dirty="0" smtClean="0">
                <a:latin typeface="Comic Sans MS" panose="030F0702030302020204" pitchFamily="66" charset="0"/>
              </a:rPr>
              <a:t>, J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Molera</a:t>
            </a:r>
            <a:r>
              <a:rPr lang="en-US" sz="1200" b="0" dirty="0" smtClean="0">
                <a:latin typeface="Comic Sans MS" panose="030F0702030302020204" pitchFamily="66" charset="0"/>
              </a:rPr>
              <a:t>,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Universitat</a:t>
            </a:r>
            <a:r>
              <a:rPr lang="en-US" sz="1200" b="0" dirty="0" smtClean="0">
                <a:latin typeface="Comic Sans MS" panose="030F0702030302020204" pitchFamily="66" charset="0"/>
              </a:rPr>
              <a:t> de Vic</a:t>
            </a:r>
          </a:p>
          <a:p>
            <a:endParaRPr lang="en-US" sz="1200" b="0" dirty="0">
              <a:latin typeface="Comic Sans MS" panose="030F0702030302020204" pitchFamily="66" charset="0"/>
            </a:endParaRPr>
          </a:p>
          <a:p>
            <a:r>
              <a:rPr lang="en-US" sz="1600" dirty="0" smtClean="0">
                <a:latin typeface="Comic Sans MS" panose="030F0702030302020204" pitchFamily="66" charset="0"/>
              </a:rPr>
              <a:t>Cultural Heritage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735" y="1418607"/>
            <a:ext cx="1841377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650142" y="5447905"/>
            <a:ext cx="2425664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3 micro diffraction </a:t>
            </a:r>
          </a:p>
          <a:p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users’ experiments so far</a:t>
            </a:r>
          </a:p>
          <a:p>
            <a:endParaRPr lang="en-US" sz="14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3 to come in 2014-II</a:t>
            </a:r>
            <a:endParaRPr lang="en-US" sz="1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FFC000"/>
                </a:solidFill>
              </a:rPr>
              <a:t>HP : </a:t>
            </a:r>
            <a:r>
              <a:rPr lang="en-US" i="1" dirty="0" err="1" smtClean="0">
                <a:solidFill>
                  <a:srgbClr val="FFC000"/>
                </a:solidFill>
              </a:rPr>
              <a:t>microdiffraction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189" y="4955909"/>
            <a:ext cx="2218611" cy="16639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" y="4948295"/>
            <a:ext cx="2191640" cy="143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69" y="4095368"/>
            <a:ext cx="2238913" cy="1679185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95368"/>
            <a:ext cx="38290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88746" y="4447116"/>
            <a:ext cx="19928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0" dirty="0" smtClean="0">
                <a:latin typeface="Comic Sans MS" panose="030F0702030302020204" pitchFamily="66" charset="0"/>
              </a:rPr>
              <a:t>X. </a:t>
            </a:r>
            <a:r>
              <a:rPr lang="en-US" sz="1000" b="0" dirty="0" err="1" smtClean="0">
                <a:latin typeface="Comic Sans MS" panose="030F0702030302020204" pitchFamily="66" charset="0"/>
              </a:rPr>
              <a:t>Turillas</a:t>
            </a:r>
            <a:r>
              <a:rPr lang="en-US" sz="1000" b="0" dirty="0" smtClean="0">
                <a:latin typeface="Comic Sans MS" panose="030F0702030302020204" pitchFamily="66" charset="0"/>
              </a:rPr>
              <a:t>, UPM-CSIS - ALBA</a:t>
            </a:r>
            <a:endParaRPr lang="en-US" sz="1000" b="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64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619" y="4244340"/>
            <a:ext cx="2921508" cy="218998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74539" y="4236720"/>
            <a:ext cx="2926080" cy="2194560"/>
            <a:chOff x="1312394" y="4168140"/>
            <a:chExt cx="2926080" cy="219456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2394" y="4168140"/>
              <a:ext cx="2926080" cy="2194560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 bwMode="auto">
            <a:xfrm>
              <a:off x="1844040" y="4632960"/>
              <a:ext cx="15240" cy="42672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8"/>
            <p:cNvCxnSpPr/>
            <p:nvPr/>
          </p:nvCxnSpPr>
          <p:spPr bwMode="auto">
            <a:xfrm>
              <a:off x="2141220" y="4632960"/>
              <a:ext cx="15240" cy="42672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" name="TextBox 5"/>
          <p:cNvSpPr txBox="1"/>
          <p:nvPr/>
        </p:nvSpPr>
        <p:spPr>
          <a:xfrm>
            <a:off x="568215" y="5688985"/>
            <a:ext cx="2138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50 </a:t>
            </a:r>
            <a:r>
              <a:rPr lang="el-GR" sz="12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μ</a:t>
            </a:r>
            <a:r>
              <a:rPr lang="en-US" sz="12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m as seen by</a:t>
            </a:r>
          </a:p>
          <a:p>
            <a:r>
              <a:rPr lang="en-US" sz="12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Pressure Calibration setup</a:t>
            </a:r>
            <a:endParaRPr lang="en-US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29764" y="5859673"/>
            <a:ext cx="1697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50 </a:t>
            </a:r>
            <a:r>
              <a:rPr lang="el-GR" sz="12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μ</a:t>
            </a:r>
            <a:r>
              <a:rPr lang="en-US" sz="12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m as seen by</a:t>
            </a:r>
            <a:br>
              <a:rPr lang="en-US" sz="1200" dirty="0" smtClean="0">
                <a:solidFill>
                  <a:srgbClr val="FFC000"/>
                </a:solidFill>
                <a:latin typeface="Comic Sans MS" panose="030F0702030302020204" pitchFamily="66" charset="0"/>
              </a:rPr>
            </a:br>
            <a:r>
              <a:rPr lang="en-US" sz="12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On Line </a:t>
            </a:r>
            <a:r>
              <a:rPr lang="en-US" sz="1200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visualisation</a:t>
            </a:r>
            <a:endParaRPr lang="en-US" sz="1200" dirty="0" smtClean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69748" y="787499"/>
            <a:ext cx="3968726" cy="2976545"/>
            <a:chOff x="269748" y="787499"/>
            <a:chExt cx="3968726" cy="297654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748" y="787499"/>
              <a:ext cx="3968726" cy="2976545"/>
            </a:xfrm>
            <a:prstGeom prst="rect">
              <a:avLst/>
            </a:prstGeom>
          </p:spPr>
        </p:pic>
        <p:cxnSp>
          <p:nvCxnSpPr>
            <p:cNvPr id="20" name="Straight Arrow Connector 19"/>
            <p:cNvCxnSpPr/>
            <p:nvPr/>
          </p:nvCxnSpPr>
          <p:spPr bwMode="auto">
            <a:xfrm flipH="1">
              <a:off x="2430780" y="2242989"/>
              <a:ext cx="817094" cy="7947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14" name="Straight Arrow Connector 13"/>
          <p:cNvCxnSpPr/>
          <p:nvPr/>
        </p:nvCxnSpPr>
        <p:spPr bwMode="auto">
          <a:xfrm flipH="1" flipV="1">
            <a:off x="1538519" y="1965960"/>
            <a:ext cx="99060" cy="25603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/>
          <p:nvPr/>
        </p:nvCxnSpPr>
        <p:spPr bwMode="auto">
          <a:xfrm flipH="1" flipV="1">
            <a:off x="2514600" y="2461260"/>
            <a:ext cx="1723874" cy="2400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2254111" y="1298377"/>
            <a:ext cx="2668409" cy="7514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TextBox 27"/>
          <p:cNvSpPr txBox="1"/>
          <p:nvPr/>
        </p:nvSpPr>
        <p:spPr>
          <a:xfrm>
            <a:off x="5013960" y="1195656"/>
            <a:ext cx="24913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OAV–pinhole interference</a:t>
            </a:r>
            <a:endParaRPr lang="en-US" sz="1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870" y="3932307"/>
            <a:ext cx="3171405" cy="2078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4350668" y="1511053"/>
            <a:ext cx="45875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mic Sans MS" panose="030F0702030302020204" pitchFamily="66" charset="0"/>
              </a:rPr>
              <a:t>x</a:t>
            </a:r>
            <a:r>
              <a:rPr lang="en-US" sz="1400" dirty="0" smtClean="0">
                <a:latin typeface="Comic Sans MS" panose="030F0702030302020204" pitchFamily="66" charset="0"/>
              </a:rPr>
              <a:t>yz motorized translation, </a:t>
            </a:r>
            <a:br>
              <a:rPr lang="en-US" sz="1400" dirty="0" smtClean="0">
                <a:latin typeface="Comic Sans MS" panose="030F0702030302020204" pitchFamily="66" charset="0"/>
              </a:rPr>
            </a:br>
            <a:r>
              <a:rPr lang="en-US" sz="1400" dirty="0" smtClean="0">
                <a:latin typeface="Comic Sans MS" panose="030F0702030302020204" pitchFamily="66" charset="0"/>
              </a:rPr>
              <a:t>zoom/focus motorization</a:t>
            </a:r>
            <a:endParaRPr lang="en-US" sz="1400" dirty="0">
              <a:latin typeface="Comic Sans MS" panose="030F0702030302020204" pitchFamily="66" charset="0"/>
            </a:endParaRPr>
          </a:p>
          <a:p>
            <a:endParaRPr lang="en-US" sz="1400" dirty="0" smtClean="0">
              <a:latin typeface="Comic Sans MS" panose="030F0702030302020204" pitchFamily="66" charset="0"/>
            </a:endParaRPr>
          </a:p>
          <a:p>
            <a:r>
              <a:rPr lang="en-US" sz="1400" dirty="0" smtClean="0">
                <a:latin typeface="Comic Sans MS" panose="030F0702030302020204" pitchFamily="66" charset="0"/>
              </a:rPr>
              <a:t>…but lack of magnification and</a:t>
            </a:r>
          </a:p>
          <a:p>
            <a:r>
              <a:rPr lang="en-US" sz="1400" dirty="0" smtClean="0">
                <a:latin typeface="Comic Sans MS" panose="030F0702030302020204" pitchFamily="66" charset="0"/>
              </a:rPr>
              <a:t>proper GUI interface :</a:t>
            </a:r>
          </a:p>
          <a:p>
            <a:r>
              <a:rPr lang="en-US" sz="1400" b="0" dirty="0" smtClean="0">
                <a:latin typeface="Comic Sans MS" panose="030F0702030302020204" pitchFamily="66" charset="0"/>
              </a:rPr>
              <a:t>frame grabber, 3-click centering,</a:t>
            </a:r>
            <a:endParaRPr lang="en-US" sz="1400" b="0" dirty="0">
              <a:latin typeface="Comic Sans MS" panose="030F0702030302020204" pitchFamily="66" charset="0"/>
            </a:endParaRPr>
          </a:p>
          <a:p>
            <a:r>
              <a:rPr lang="en-US" sz="1400" b="0" dirty="0" smtClean="0">
                <a:latin typeface="Comic Sans MS" panose="030F0702030302020204" pitchFamily="66" charset="0"/>
              </a:rPr>
              <a:t>‘drawing ‘objects (line, circle, distances….)</a:t>
            </a:r>
          </a:p>
          <a:p>
            <a:endParaRPr lang="en-US" sz="1400" dirty="0">
              <a:latin typeface="Comic Sans MS" panose="030F0702030302020204" pitchFamily="66" charset="0"/>
            </a:endParaRPr>
          </a:p>
          <a:p>
            <a:r>
              <a:rPr lang="en-US" sz="1400" dirty="0" smtClean="0">
                <a:latin typeface="Comic Sans MS" panose="030F0702030302020204" pitchFamily="66" charset="0"/>
              </a:rPr>
              <a:t>Such a GUI as well needed for the HP calibration setup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sp>
        <p:nvSpPr>
          <p:cNvPr id="34" name="Title 3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solidFill>
                  <a:srgbClr val="FFC000"/>
                </a:solidFill>
              </a:rPr>
              <a:t>HP </a:t>
            </a:r>
            <a:r>
              <a:rPr lang="en-US" i="1" dirty="0" smtClean="0">
                <a:solidFill>
                  <a:srgbClr val="FFC000"/>
                </a:solidFill>
              </a:rPr>
              <a:t>: technical development for </a:t>
            </a:r>
            <a:r>
              <a:rPr lang="en-US" i="1" dirty="0" err="1" smtClean="0">
                <a:solidFill>
                  <a:srgbClr val="FFC000"/>
                </a:solidFill>
              </a:rPr>
              <a:t>micrdiffraction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4368199" y="699254"/>
            <a:ext cx="3903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  <a:latin typeface="Comic Sans MS" panose="030F0702030302020204" pitchFamily="66" charset="0"/>
              </a:rPr>
              <a:t>O</a:t>
            </a:r>
            <a:r>
              <a:rPr lang="en-US" sz="1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n axis  </a:t>
            </a:r>
            <a:r>
              <a:rPr lang="en-US" sz="14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visualisation</a:t>
            </a:r>
            <a:r>
              <a:rPr lang="en-US" sz="1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(I </a:t>
            </a:r>
            <a:r>
              <a:rPr lang="en-US" sz="14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Sics</a:t>
            </a:r>
            <a:r>
              <a:rPr lang="en-US" sz="1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development)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-shared with CLAESS</a:t>
            </a:r>
            <a:endParaRPr lang="en-US" sz="14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75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1" y="2825756"/>
            <a:ext cx="4313237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1" y="770163"/>
            <a:ext cx="3931920" cy="2055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19" y="1509303"/>
            <a:ext cx="3634740" cy="233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82704" y="3996928"/>
            <a:ext cx="3504486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Pressure determination  ?</a:t>
            </a:r>
          </a:p>
          <a:p>
            <a:endParaRPr lang="en-US" sz="1400" dirty="0">
              <a:latin typeface="Comic Sans MS" panose="030F0702030302020204" pitchFamily="66" charset="0"/>
            </a:endParaRPr>
          </a:p>
          <a:p>
            <a:r>
              <a:rPr lang="en-US" sz="1200" b="0" dirty="0">
                <a:latin typeface="Comic Sans MS" panose="030F0702030302020204" pitchFamily="66" charset="0"/>
              </a:rPr>
              <a:t>P</a:t>
            </a:r>
            <a:r>
              <a:rPr lang="en-US" sz="1200" b="0" dirty="0" smtClean="0">
                <a:latin typeface="Comic Sans MS" panose="030F0702030302020204" pitchFamily="66" charset="0"/>
              </a:rPr>
              <a:t>ut an internal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standrad</a:t>
            </a:r>
            <a:r>
              <a:rPr lang="en-US" sz="1200" b="0" dirty="0">
                <a:latin typeface="Comic Sans MS" panose="030F0702030302020204" pitchFamily="66" charset="0"/>
              </a:rPr>
              <a:t> </a:t>
            </a:r>
            <a:r>
              <a:rPr lang="en-US" sz="1200" b="0" dirty="0" smtClean="0">
                <a:latin typeface="Comic Sans MS" panose="030F0702030302020204" pitchFamily="66" charset="0"/>
              </a:rPr>
              <a:t> (e.g. Cu, Au…)  </a:t>
            </a:r>
          </a:p>
          <a:p>
            <a:r>
              <a:rPr lang="en-US" sz="1200" b="0" dirty="0" err="1" smtClean="0">
                <a:latin typeface="Comic Sans MS" panose="030F0702030302020204" pitchFamily="66" charset="0"/>
              </a:rPr>
              <a:t>EoS</a:t>
            </a:r>
            <a:r>
              <a:rPr lang="en-US" sz="1200" b="0" dirty="0" smtClean="0">
                <a:latin typeface="Comic Sans MS" panose="030F0702030302020204" pitchFamily="66" charset="0"/>
              </a:rPr>
              <a:t> known  : d</a:t>
            </a:r>
            <a:r>
              <a:rPr lang="en-US" sz="1200" b="0" baseline="-25000" dirty="0" smtClean="0">
                <a:latin typeface="Comic Sans MS" panose="030F0702030302020204" pitchFamily="66" charset="0"/>
              </a:rPr>
              <a:t>111 spacing </a:t>
            </a:r>
            <a:r>
              <a:rPr lang="en-US" sz="1200" b="0" dirty="0" smtClean="0">
                <a:latin typeface="Comic Sans MS" panose="030F0702030302020204" pitchFamily="66" charset="0"/>
              </a:rPr>
              <a:t>&lt;-&gt; internal pressure</a:t>
            </a: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(drawback : possible overlap with other peaks)</a:t>
            </a: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Ruby fluorescence technique :</a:t>
            </a: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Al</a:t>
            </a:r>
            <a:r>
              <a:rPr lang="en-US" sz="1200" b="0" baseline="-25000" dirty="0" smtClean="0">
                <a:latin typeface="Comic Sans MS" panose="030F0702030302020204" pitchFamily="66" charset="0"/>
              </a:rPr>
              <a:t>2</a:t>
            </a:r>
            <a:r>
              <a:rPr lang="en-US" sz="1200" b="0" dirty="0" smtClean="0">
                <a:latin typeface="Comic Sans MS" panose="030F0702030302020204" pitchFamily="66" charset="0"/>
              </a:rPr>
              <a:t>O</a:t>
            </a:r>
            <a:r>
              <a:rPr lang="en-US" sz="1200" b="0" baseline="-25000" dirty="0" smtClean="0">
                <a:latin typeface="Comic Sans MS" panose="030F0702030302020204" pitchFamily="66" charset="0"/>
              </a:rPr>
              <a:t>3</a:t>
            </a:r>
            <a:r>
              <a:rPr lang="en-US" sz="1200" b="0" dirty="0" smtClean="0">
                <a:latin typeface="Comic Sans MS" panose="030F0702030302020204" pitchFamily="66" charset="0"/>
              </a:rPr>
              <a:t>:Cr</a:t>
            </a:r>
            <a:r>
              <a:rPr lang="en-US" sz="1200" b="0" baseline="30000" dirty="0" smtClean="0">
                <a:latin typeface="Comic Sans MS" panose="030F0702030302020204" pitchFamily="66" charset="0"/>
              </a:rPr>
              <a:t>3+</a:t>
            </a:r>
            <a:r>
              <a:rPr lang="en-US" sz="1200" b="0" dirty="0" smtClean="0">
                <a:latin typeface="Comic Sans MS" panose="030F0702030302020204" pitchFamily="66" charset="0"/>
              </a:rPr>
              <a:t>  crystals illuminated by a laser</a:t>
            </a: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(blue) -&gt; fluorescence signal  </a:t>
            </a:r>
          </a:p>
          <a:p>
            <a:r>
              <a:rPr lang="en-US" sz="1200" b="0" dirty="0">
                <a:latin typeface="Comic Sans MS" panose="030F0702030302020204" pitchFamily="66" charset="0"/>
              </a:rPr>
              <a:t> </a:t>
            </a:r>
            <a:r>
              <a:rPr lang="en-US" sz="1200" b="0" dirty="0" smtClean="0">
                <a:latin typeface="Comic Sans MS" panose="030F0702030302020204" pitchFamily="66" charset="0"/>
              </a:rPr>
              <a:t>        -&gt; peak position  &lt;-&gt; internal pressure</a:t>
            </a:r>
          </a:p>
          <a:p>
            <a:endParaRPr lang="en-US" sz="1200" b="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57408" y="755749"/>
            <a:ext cx="4164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C </a:t>
            </a:r>
            <a:r>
              <a:rPr lang="en-US" sz="16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Popescu</a:t>
            </a:r>
            <a:r>
              <a:rPr lang="en-US" sz="1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, I </a:t>
            </a:r>
            <a:r>
              <a:rPr lang="en-US" sz="16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Sics</a:t>
            </a:r>
            <a:endParaRPr lang="en-US" sz="16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1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ALBA awards for technical development</a:t>
            </a:r>
            <a:endParaRPr lang="en-US" sz="16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solidFill>
                  <a:srgbClr val="FFC000"/>
                </a:solidFill>
              </a:rPr>
              <a:t>HP : technical development for </a:t>
            </a:r>
            <a:r>
              <a:rPr lang="en-US" i="1" dirty="0" smtClean="0">
                <a:solidFill>
                  <a:srgbClr val="FFC000"/>
                </a:solidFill>
              </a:rPr>
              <a:t>pressure calibration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53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675" y="1634695"/>
            <a:ext cx="3047683" cy="3766254"/>
          </a:xfrm>
          <a:prstGeom prst="rect">
            <a:avLst/>
          </a:prstGeom>
        </p:spPr>
      </p:pic>
      <p:pic>
        <p:nvPicPr>
          <p:cNvPr id="3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72" y="1882139"/>
            <a:ext cx="4904703" cy="29184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9101" y="838498"/>
            <a:ext cx="4540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omic Sans MS" panose="030F0702030302020204" pitchFamily="66" charset="0"/>
              </a:rPr>
              <a:t>CdAl</a:t>
            </a:r>
            <a:r>
              <a:rPr lang="en-US" sz="1600" baseline="-25000" dirty="0" smtClean="0">
                <a:latin typeface="Comic Sans MS" panose="030F0702030302020204" pitchFamily="66" charset="0"/>
              </a:rPr>
              <a:t>2</a:t>
            </a:r>
            <a:r>
              <a:rPr lang="en-US" sz="1600" dirty="0" smtClean="0">
                <a:latin typeface="Comic Sans MS" panose="030F0702030302020204" pitchFamily="66" charset="0"/>
              </a:rPr>
              <a:t>S</a:t>
            </a:r>
            <a:r>
              <a:rPr lang="en-US" sz="1600" baseline="-25000" dirty="0" smtClean="0">
                <a:latin typeface="Comic Sans MS" panose="030F0702030302020204" pitchFamily="66" charset="0"/>
              </a:rPr>
              <a:t>4</a:t>
            </a:r>
            <a:r>
              <a:rPr lang="en-US" sz="1600" dirty="0" smtClean="0">
                <a:latin typeface="Comic Sans MS" panose="030F0702030302020204" pitchFamily="66" charset="0"/>
              </a:rPr>
              <a:t> under high pressure</a:t>
            </a:r>
            <a:endParaRPr lang="en-US" sz="1600" dirty="0">
              <a:latin typeface="Comic Sans MS" panose="030F0702030302020204" pitchFamily="66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14648" y="1371599"/>
            <a:ext cx="7594600" cy="292238"/>
            <a:chOff x="214648" y="1371599"/>
            <a:chExt cx="7594600" cy="292238"/>
          </a:xfrm>
        </p:grpSpPr>
        <p:sp>
          <p:nvSpPr>
            <p:cNvPr id="6" name="TextBox 5"/>
            <p:cNvSpPr txBox="1"/>
            <p:nvPr/>
          </p:nvSpPr>
          <p:spPr>
            <a:xfrm>
              <a:off x="214648" y="1371599"/>
              <a:ext cx="7594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Comic Sans MS" panose="030F0702030302020204" pitchFamily="66" charset="0"/>
                </a:rPr>
                <a:t>Defect chalcopyrite       Disordered </a:t>
              </a:r>
              <a:r>
                <a:rPr lang="en-US" sz="1200" dirty="0" err="1" smtClean="0">
                  <a:latin typeface="Comic Sans MS" panose="030F0702030302020204" pitchFamily="66" charset="0"/>
                </a:rPr>
                <a:t>Rocksalt</a:t>
              </a:r>
              <a:r>
                <a:rPr lang="en-US" sz="1200" dirty="0" smtClean="0">
                  <a:latin typeface="Comic Sans MS" panose="030F0702030302020204" pitchFamily="66" charset="0"/>
                </a:rPr>
                <a:t>        Cubic Spinel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 bwMode="auto">
            <a:xfrm flipV="1">
              <a:off x="3156585" y="1435237"/>
              <a:ext cx="247650" cy="228600"/>
            </a:xfrm>
            <a:prstGeom prst="straightConnector1">
              <a:avLst/>
            </a:prstGeom>
            <a:solidFill>
              <a:schemeClr val="accent1"/>
            </a:solidFill>
            <a:ln w="349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" name="Straight Arrow Connector 7"/>
            <p:cNvCxnSpPr/>
            <p:nvPr/>
          </p:nvCxnSpPr>
          <p:spPr bwMode="auto">
            <a:xfrm>
              <a:off x="5219075" y="1406095"/>
              <a:ext cx="181600" cy="228600"/>
            </a:xfrm>
            <a:prstGeom prst="straightConnector1">
              <a:avLst/>
            </a:prstGeom>
            <a:solidFill>
              <a:schemeClr val="accent1"/>
            </a:solidFill>
            <a:ln w="349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solidFill>
                  <a:srgbClr val="FFC000"/>
                </a:solidFill>
              </a:rPr>
              <a:t>HP : </a:t>
            </a:r>
            <a:r>
              <a:rPr lang="en-US" i="1" dirty="0" err="1" smtClean="0">
                <a:solidFill>
                  <a:srgbClr val="FFC000"/>
                </a:solidFill>
              </a:rPr>
              <a:t>inhouse</a:t>
            </a:r>
            <a:r>
              <a:rPr lang="en-US" i="1" dirty="0" smtClean="0">
                <a:solidFill>
                  <a:srgbClr val="FFC000"/>
                </a:solidFill>
              </a:rPr>
              <a:t> research C </a:t>
            </a:r>
            <a:r>
              <a:rPr lang="en-US" i="1" dirty="0" err="1" smtClean="0">
                <a:solidFill>
                  <a:srgbClr val="FFC000"/>
                </a:solidFill>
              </a:rPr>
              <a:t>Popescu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09875" y="5827745"/>
            <a:ext cx="141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See Poster</a:t>
            </a:r>
            <a:endParaRPr lang="en-US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10" y="5121975"/>
            <a:ext cx="4084301" cy="1411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03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ovallcorba\Cursos_congressos\2014\SAC\epidote_taqu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147" y="1602933"/>
            <a:ext cx="3312665" cy="330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3 Rectángulo"/>
          <p:cNvSpPr/>
          <p:nvPr/>
        </p:nvSpPr>
        <p:spPr>
          <a:xfrm>
            <a:off x="260242" y="5164157"/>
            <a:ext cx="52176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err="1" smtClean="0">
                <a:solidFill>
                  <a:srgbClr val="112E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Requirements</a:t>
            </a:r>
            <a:r>
              <a:rPr lang="es-ES" sz="1200" dirty="0" smtClean="0">
                <a:solidFill>
                  <a:srgbClr val="112E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  <a:endParaRPr lang="en-US" sz="1200" dirty="0" smtClean="0">
              <a:solidFill>
                <a:srgbClr val="112E5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solidFill>
                  <a:srgbClr val="112E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- Image </a:t>
            </a:r>
            <a:r>
              <a:rPr lang="en-US" sz="1200" dirty="0">
                <a:solidFill>
                  <a:srgbClr val="112E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with the contribution of a reduced number of grains</a:t>
            </a:r>
          </a:p>
          <a:p>
            <a:r>
              <a:rPr lang="en-US" sz="1200" dirty="0" smtClean="0">
                <a:solidFill>
                  <a:srgbClr val="112E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- Cell </a:t>
            </a:r>
            <a:r>
              <a:rPr lang="en-US" sz="1200" dirty="0">
                <a:solidFill>
                  <a:srgbClr val="112E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parameters</a:t>
            </a:r>
          </a:p>
          <a:p>
            <a:r>
              <a:rPr lang="en-US" sz="1200" dirty="0" smtClean="0">
                <a:solidFill>
                  <a:srgbClr val="112E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- Slight </a:t>
            </a:r>
            <a:r>
              <a:rPr lang="en-US" sz="1200" dirty="0">
                <a:solidFill>
                  <a:srgbClr val="112E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oscillation of the </a:t>
            </a:r>
            <a:r>
              <a:rPr lang="en-US" sz="1200" dirty="0" smtClean="0">
                <a:solidFill>
                  <a:srgbClr val="112E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sample (more reflections, reliable intensities)</a:t>
            </a:r>
            <a:endParaRPr lang="en-US" sz="1200" dirty="0">
              <a:solidFill>
                <a:srgbClr val="112E5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Picture 3" descr="C:\ovallcorba\Cursos_congressos\2014\SAC\epido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21" y="1755577"/>
            <a:ext cx="3158800" cy="315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48280" y="1294967"/>
            <a:ext cx="45784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112E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Epidote</a:t>
            </a:r>
            <a:r>
              <a:rPr lang="en-US" sz="1400" dirty="0" smtClean="0">
                <a:solidFill>
                  <a:srgbClr val="112E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mineral,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Ca</a:t>
            </a:r>
            <a:r>
              <a:rPr lang="en-US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Al</a:t>
            </a:r>
            <a:r>
              <a:rPr lang="en-US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2.25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Fe</a:t>
            </a:r>
            <a:r>
              <a:rPr lang="en-US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0.75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(Si</a:t>
            </a:r>
            <a:r>
              <a:rPr lang="en-US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r>
              <a:rPr lang="en-US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7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)(SiO</a:t>
            </a:r>
            <a:r>
              <a:rPr lang="en-US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)O(OH)</a:t>
            </a:r>
            <a:endParaRPr lang="es-ES" sz="1400" dirty="0">
              <a:solidFill>
                <a:srgbClr val="112E5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878" y="4943659"/>
            <a:ext cx="2844882" cy="1507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Rectángulo"/>
          <p:cNvSpPr/>
          <p:nvPr/>
        </p:nvSpPr>
        <p:spPr>
          <a:xfrm>
            <a:off x="5378858" y="1755577"/>
            <a:ext cx="16459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Orientation</a:t>
            </a:r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2160" y="91440"/>
            <a:ext cx="28680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i="1" dirty="0" smtClean="0">
                <a:solidFill>
                  <a:srgbClr val="FFC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HP : </a:t>
            </a:r>
            <a:r>
              <a:rPr lang="es-ES" sz="2000" b="0" i="1" dirty="0" err="1" smtClean="0">
                <a:solidFill>
                  <a:srgbClr val="FFC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Microdiffraction</a:t>
            </a:r>
            <a:endParaRPr lang="en-US" sz="2000" b="0" i="1" dirty="0">
              <a:solidFill>
                <a:srgbClr val="FFC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4 Rectángulo"/>
          <p:cNvSpPr/>
          <p:nvPr/>
        </p:nvSpPr>
        <p:spPr>
          <a:xfrm>
            <a:off x="452901" y="789462"/>
            <a:ext cx="51427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Intensity extraction from random oriented grains</a:t>
            </a:r>
            <a:endParaRPr lang="es-ES" sz="16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40858" y="666203"/>
            <a:ext cx="22429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dirty="0" smtClean="0">
                <a:latin typeface="Comic Sans MS" panose="030F0702030302020204" pitchFamily="66" charset="0"/>
              </a:rPr>
              <a:t>(O </a:t>
            </a:r>
            <a:r>
              <a:rPr lang="en-US" sz="1200" b="0" dirty="0" err="1">
                <a:latin typeface="Comic Sans MS" panose="030F0702030302020204" pitchFamily="66" charset="0"/>
              </a:rPr>
              <a:t>Vallcorba</a:t>
            </a:r>
            <a:r>
              <a:rPr lang="en-US" sz="1200" b="0" dirty="0" smtClean="0">
                <a:latin typeface="Comic Sans MS" panose="030F0702030302020204" pitchFamily="66" charset="0"/>
              </a:rPr>
              <a:t>, J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Rius</a:t>
            </a:r>
            <a:r>
              <a:rPr lang="en-US" sz="1200" b="0" dirty="0" smtClean="0">
                <a:latin typeface="Comic Sans MS" panose="030F0702030302020204" pitchFamily="66" charset="0"/>
              </a:rPr>
              <a:t>, I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Peral</a:t>
            </a:r>
            <a:r>
              <a:rPr lang="en-US" sz="1200" b="0" dirty="0" smtClean="0">
                <a:latin typeface="Comic Sans MS" panose="030F0702030302020204" pitchFamily="66" charset="0"/>
              </a:rPr>
              <a:t>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2313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27" y="869181"/>
            <a:ext cx="3833653" cy="32000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360" y="413178"/>
            <a:ext cx="3084020" cy="2056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181" y="2620587"/>
            <a:ext cx="2378479" cy="15856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83168" y="4419029"/>
            <a:ext cx="633538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 err="1" smtClean="0">
                <a:latin typeface="Comic Sans MS" panose="030F0702030302020204" pitchFamily="66" charset="0"/>
              </a:rPr>
              <a:t>lHe</a:t>
            </a:r>
            <a:r>
              <a:rPr lang="en-US" sz="1400" dirty="0" smtClean="0">
                <a:latin typeface="Comic Sans MS" panose="030F0702030302020204" pitchFamily="66" charset="0"/>
              </a:rPr>
              <a:t> continuous flow cryostat – to be shared with CLAESS- </a:t>
            </a:r>
            <a:br>
              <a:rPr lang="en-US" sz="140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order to the ESRF (expected delivery end 2014)</a:t>
            </a:r>
          </a:p>
          <a:p>
            <a:pPr marL="285750" indent="-285750">
              <a:buFontTx/>
              <a:buChar char="-"/>
            </a:pPr>
            <a:r>
              <a:rPr lang="en-US" sz="1400" dirty="0" smtClean="0">
                <a:latin typeface="Comic Sans MS" panose="030F0702030302020204" pitchFamily="66" charset="0"/>
              </a:rPr>
              <a:t>Ancillary equipment to be ordered</a:t>
            </a:r>
            <a:br>
              <a:rPr lang="en-US" sz="140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transfer line, controller, pump, </a:t>
            </a:r>
            <a:br>
              <a:rPr lang="en-US" sz="1200" b="0" dirty="0" smtClean="0">
                <a:latin typeface="Comic Sans MS" panose="030F0702030302020204" pitchFamily="66" charset="0"/>
              </a:rPr>
            </a:br>
            <a:r>
              <a:rPr lang="en-US" sz="1200" b="0" dirty="0" err="1" smtClean="0">
                <a:latin typeface="Comic Sans MS" panose="030F0702030302020204" pitchFamily="66" charset="0"/>
              </a:rPr>
              <a:t>dewars</a:t>
            </a:r>
            <a:r>
              <a:rPr lang="en-US" sz="1200" b="0" dirty="0" smtClean="0">
                <a:latin typeface="Comic Sans MS" panose="030F0702030302020204" pitchFamily="66" charset="0"/>
              </a:rPr>
              <a:t> if local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lHe</a:t>
            </a:r>
            <a:r>
              <a:rPr lang="en-US" sz="1200" b="0" dirty="0" smtClean="0">
                <a:latin typeface="Comic Sans MS" panose="030F0702030302020204" pitchFamily="66" charset="0"/>
              </a:rPr>
              <a:t> supply, organize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lHe</a:t>
            </a:r>
            <a:r>
              <a:rPr lang="en-US" sz="1200" b="0" dirty="0" smtClean="0">
                <a:latin typeface="Comic Sans MS" panose="030F0702030302020204" pitchFamily="66" charset="0"/>
              </a:rPr>
              <a:t> supply/recovery ?)</a:t>
            </a:r>
          </a:p>
          <a:p>
            <a:pPr marL="285750" indent="-285750">
              <a:buFontTx/>
              <a:buChar char="-"/>
            </a:pPr>
            <a:r>
              <a:rPr lang="en-US" sz="1400" dirty="0" smtClean="0">
                <a:latin typeface="Comic Sans MS" panose="030F0702030302020204" pitchFamily="66" charset="0"/>
              </a:rPr>
              <a:t>Engineering design for integration and sample spinning</a:t>
            </a:r>
          </a:p>
          <a:p>
            <a:r>
              <a:rPr lang="en-US" sz="1400" dirty="0" smtClean="0">
                <a:latin typeface="Comic Sans MS" panose="030F0702030302020204" pitchFamily="66" charset="0"/>
              </a:rPr>
              <a:t>  </a:t>
            </a:r>
            <a:r>
              <a:rPr lang="en-US" sz="1400" i="0" dirty="0" smtClean="0">
                <a:latin typeface="Comic Sans MS" panose="030F0702030302020204" pitchFamily="66" charset="0"/>
              </a:rPr>
              <a:t>  </a:t>
            </a:r>
            <a:r>
              <a:rPr lang="en-US" sz="1200" b="0" dirty="0" smtClean="0">
                <a:latin typeface="Comic Sans MS" panose="030F0702030302020204" pitchFamily="66" charset="0"/>
              </a:rPr>
              <a:t>E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Fraga</a:t>
            </a:r>
            <a:r>
              <a:rPr lang="en-US" sz="1200" b="0" dirty="0" smtClean="0">
                <a:latin typeface="Comic Sans MS" panose="030F0702030302020204" pitchFamily="66" charset="0"/>
              </a:rPr>
              <a:t>,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ExpDiv</a:t>
            </a:r>
            <a:r>
              <a:rPr lang="en-US" sz="1200" b="0" dirty="0" smtClean="0">
                <a:latin typeface="Comic Sans MS" panose="030F0702030302020204" pitchFamily="66" charset="0"/>
              </a:rPr>
              <a:t> transverse</a:t>
            </a:r>
          </a:p>
          <a:p>
            <a:endParaRPr lang="en-US" sz="1200" b="0" dirty="0" smtClean="0">
              <a:latin typeface="Comic Sans MS" panose="030F0702030302020204" pitchFamily="66" charset="0"/>
            </a:endParaRPr>
          </a:p>
          <a:p>
            <a:r>
              <a:rPr lang="en-US" sz="1200" dirty="0" smtClean="0">
                <a:latin typeface="Comic Sans MS" panose="030F0702030302020204" pitchFamily="66" charset="0"/>
              </a:rPr>
              <a:t>-  WARNING  : shared equipment -&gt; users scheduling, limit number experiments</a:t>
            </a:r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01580" y="3875477"/>
            <a:ext cx="2973891" cy="18466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-&gt; 1000 ºC furnace </a:t>
            </a:r>
          </a:p>
          <a:p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(2 proposals required </a:t>
            </a:r>
          </a:p>
          <a:p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for it last round)</a:t>
            </a:r>
          </a:p>
          <a:p>
            <a:endParaRPr lang="en-US" sz="1200" b="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1200" b="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commercial STOE chamber  ?</a:t>
            </a:r>
          </a:p>
          <a:p>
            <a:endParaRPr lang="en-US" sz="1200" b="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1200" b="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halogen lamp furnace like at ESRF ?</a:t>
            </a:r>
          </a:p>
          <a:p>
            <a:r>
              <a:rPr lang="en-US" sz="1200" b="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-&gt; in house technical development </a:t>
            </a:r>
            <a:endParaRPr lang="en-US" sz="1200" b="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1200" b="0" dirty="0">
                <a:solidFill>
                  <a:srgbClr val="C00000"/>
                </a:solidFill>
                <a:latin typeface="Comic Sans MS" panose="030F0702030302020204" pitchFamily="66" charset="0"/>
              </a:rPr>
              <a:t>b</a:t>
            </a:r>
            <a:r>
              <a:rPr lang="en-US" sz="1200" b="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ut technical/engineering </a:t>
            </a:r>
            <a:r>
              <a:rPr lang="en-US" sz="1200" b="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ressources</a:t>
            </a:r>
            <a:r>
              <a:rPr lang="en-US" sz="1200" b="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i="1" dirty="0" smtClean="0">
                <a:solidFill>
                  <a:srgbClr val="FFC000"/>
                </a:solidFill>
                <a:cs typeface="Arial" panose="020B0604020202020204" pitchFamily="34" charset="0"/>
              </a:rPr>
              <a:t>PD : </a:t>
            </a:r>
            <a:r>
              <a:rPr lang="es-ES" i="1" dirty="0" err="1" smtClean="0">
                <a:solidFill>
                  <a:srgbClr val="FFC000"/>
                </a:solidFill>
                <a:cs typeface="Arial" panose="020B0604020202020204" pitchFamily="34" charset="0"/>
              </a:rPr>
              <a:t>Sample</a:t>
            </a:r>
            <a:r>
              <a:rPr lang="es-ES" i="1" dirty="0" smtClean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s-ES" i="1" dirty="0" err="1" smtClean="0">
                <a:solidFill>
                  <a:srgbClr val="FFC000"/>
                </a:solidFill>
                <a:cs typeface="Arial" panose="020B0604020202020204" pitchFamily="34" charset="0"/>
              </a:rPr>
              <a:t>environment</a:t>
            </a:r>
            <a:r>
              <a:rPr lang="es-ES" i="1" dirty="0" smtClean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s-ES" i="1" dirty="0" err="1" smtClean="0">
                <a:solidFill>
                  <a:srgbClr val="FFC000"/>
                </a:solidFill>
                <a:cs typeface="Arial" panose="020B0604020202020204" pitchFamily="34" charset="0"/>
              </a:rPr>
              <a:t>projects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660" y="1105403"/>
            <a:ext cx="3189732" cy="23922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1529" y="2766059"/>
            <a:ext cx="21739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Compact fast spinner </a:t>
            </a:r>
          </a:p>
          <a:p>
            <a:r>
              <a:rPr lang="en-US" sz="1200" dirty="0" smtClean="0">
                <a:latin typeface="Comic Sans MS" panose="030F0702030302020204" pitchFamily="66" charset="0"/>
              </a:rPr>
              <a:t>based on hard drive motor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 smtClean="0">
                <a:latin typeface="Comic Sans MS" panose="030F0702030302020204" pitchFamily="66" charset="0"/>
              </a:rPr>
              <a:t>F. </a:t>
            </a:r>
            <a:r>
              <a:rPr lang="en-US" sz="1200" dirty="0" err="1" smtClean="0">
                <a:latin typeface="Comic Sans MS" panose="030F0702030302020204" pitchFamily="66" charset="0"/>
              </a:rPr>
              <a:t>Farre</a:t>
            </a:r>
            <a:endParaRPr lang="en-US" sz="1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630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8" y="2541002"/>
            <a:ext cx="4088892" cy="30666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" y="4956464"/>
            <a:ext cx="2061972" cy="15464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027" y="2365311"/>
            <a:ext cx="1760220" cy="2200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027" y="888476"/>
            <a:ext cx="1833667" cy="10368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81" y="699038"/>
            <a:ext cx="4735592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 smtClean="0">
                <a:latin typeface="Comic Sans MS" panose="030F0702030302020204" pitchFamily="66" charset="0"/>
              </a:rPr>
              <a:t>First HT-HP  experiment performed in Dec2013</a:t>
            </a:r>
            <a:br>
              <a:rPr lang="en-US" sz="1400" dirty="0" smtClean="0">
                <a:latin typeface="Comic Sans MS" panose="030F0702030302020204" pitchFamily="66" charset="0"/>
              </a:rPr>
            </a:br>
            <a:r>
              <a:rPr lang="en-US" sz="1200" b="0" dirty="0" err="1" smtClean="0">
                <a:latin typeface="Comic Sans MS" panose="030F0702030302020204" pitchFamily="66" charset="0"/>
              </a:rPr>
              <a:t>Errandonea</a:t>
            </a:r>
            <a:r>
              <a:rPr lang="en-US" sz="1200" b="0" dirty="0" smtClean="0">
                <a:latin typeface="Comic Sans MS" panose="030F0702030302020204" pitchFamily="66" charset="0"/>
              </a:rPr>
              <a:t>, McLeod, McMahon</a:t>
            </a:r>
          </a:p>
          <a:p>
            <a:pPr marL="285750" indent="-285750">
              <a:buFontTx/>
              <a:buChar char="-"/>
            </a:pPr>
            <a:r>
              <a:rPr lang="en-US" sz="1200" dirty="0" smtClean="0">
                <a:latin typeface="Comic Sans MS" panose="030F0702030302020204" pitchFamily="66" charset="0"/>
              </a:rPr>
              <a:t>Isothermal pressure </a:t>
            </a:r>
            <a:r>
              <a:rPr lang="en-US" sz="1200" dirty="0" err="1" smtClean="0">
                <a:latin typeface="Comic Sans MS" panose="030F0702030302020204" pitchFamily="66" charset="0"/>
              </a:rPr>
              <a:t>dependencce</a:t>
            </a:r>
            <a:r>
              <a:rPr lang="en-US" sz="1200" dirty="0" smtClean="0">
                <a:latin typeface="Comic Sans MS" panose="030F0702030302020204" pitchFamily="66" charset="0"/>
              </a:rPr>
              <a:t> in Ti </a:t>
            </a:r>
            <a:br>
              <a:rPr lang="en-US" sz="120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(</a:t>
            </a:r>
            <a:r>
              <a:rPr lang="en-US" sz="1200" b="0" dirty="0" err="1" smtClean="0">
                <a:latin typeface="Comic Sans MS" panose="030F0702030302020204" pitchFamily="66" charset="0"/>
              </a:rPr>
              <a:t>EoS</a:t>
            </a:r>
            <a:r>
              <a:rPr lang="en-US" sz="1200" b="0" dirty="0" smtClean="0">
                <a:latin typeface="Comic Sans MS" panose="030F0702030302020204" pitchFamily="66" charset="0"/>
              </a:rPr>
              <a:t> : up to 250 C, 30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GPa</a:t>
            </a:r>
            <a:r>
              <a:rPr lang="en-US" sz="1200" b="0" dirty="0" smtClean="0">
                <a:latin typeface="Comic Sans MS" panose="030F0702030302020204" pitchFamily="66" charset="0"/>
              </a:rPr>
              <a:t>) </a:t>
            </a:r>
          </a:p>
          <a:p>
            <a:pPr marL="285750" indent="-285750">
              <a:buFontTx/>
              <a:buChar char="-"/>
            </a:pPr>
            <a:r>
              <a:rPr lang="en-US" sz="1200" dirty="0" smtClean="0">
                <a:latin typeface="Comic Sans MS" panose="030F0702030302020204" pitchFamily="66" charset="0"/>
              </a:rPr>
              <a:t>-&gt; continuation at higher T in Dec 2014 </a:t>
            </a:r>
            <a:br>
              <a:rPr lang="en-US" sz="120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more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poweful</a:t>
            </a:r>
            <a:r>
              <a:rPr lang="en-US" sz="1200" b="0" dirty="0" smtClean="0">
                <a:latin typeface="Comic Sans MS" panose="030F0702030302020204" pitchFamily="66" charset="0"/>
              </a:rPr>
              <a:t> ALBA power supply  + internal heaters</a:t>
            </a:r>
          </a:p>
          <a:p>
            <a:pPr marL="285750" indent="-285750">
              <a:buFontTx/>
              <a:buChar char="-"/>
            </a:pPr>
            <a:r>
              <a:rPr lang="en-US" sz="1200" dirty="0" smtClean="0">
                <a:latin typeface="Comic Sans MS" panose="030F0702030302020204" pitchFamily="66" charset="0"/>
              </a:rPr>
              <a:t>Using own equipment, agree to transfer technology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92694" y="914481"/>
            <a:ext cx="2451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Commercial solution (BETSA)</a:t>
            </a:r>
          </a:p>
          <a:p>
            <a:pPr marL="171450" indent="-171450">
              <a:buFontTx/>
              <a:buChar char="-"/>
            </a:pPr>
            <a:r>
              <a:rPr lang="en-US" sz="1200" b="0" dirty="0" smtClean="0">
                <a:latin typeface="Comic Sans MS" panose="030F0702030302020204" pitchFamily="66" charset="0"/>
              </a:rPr>
              <a:t>compatible with our </a:t>
            </a:r>
            <a:br>
              <a:rPr lang="en-US" sz="1200" b="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HT ready membrane cell</a:t>
            </a:r>
          </a:p>
          <a:p>
            <a:pPr marL="171450" indent="-171450">
              <a:buFontTx/>
              <a:buChar char="-"/>
            </a:pPr>
            <a:r>
              <a:rPr lang="en-US" sz="1200" b="0" dirty="0" smtClean="0">
                <a:latin typeface="Comic Sans MS" panose="030F0702030302020204" pitchFamily="66" charset="0"/>
              </a:rPr>
              <a:t>limited to 400º C in air, </a:t>
            </a:r>
          </a:p>
          <a:p>
            <a:pPr marL="171450" indent="-171450">
              <a:buFontTx/>
              <a:buChar char="-"/>
            </a:pPr>
            <a:r>
              <a:rPr lang="en-US" sz="1200" b="0" dirty="0" smtClean="0">
                <a:latin typeface="Comic Sans MS" panose="030F0702030302020204" pitchFamily="66" charset="0"/>
              </a:rPr>
              <a:t>? 600º C in vacuum </a:t>
            </a:r>
            <a:br>
              <a:rPr lang="en-US" sz="1200" b="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(chamber to be designed)</a:t>
            </a:r>
            <a:endParaRPr lang="en-US" sz="1200" b="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109" y="3212562"/>
            <a:ext cx="178606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ESRF design </a:t>
            </a:r>
          </a:p>
          <a:p>
            <a:r>
              <a:rPr lang="en-US" sz="1200" b="0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Purely based on </a:t>
            </a:r>
            <a:br>
              <a:rPr lang="en-US" sz="1200" b="0" dirty="0" smtClean="0">
                <a:solidFill>
                  <a:srgbClr val="000066"/>
                </a:solidFill>
                <a:latin typeface="Comic Sans MS" panose="030F0702030302020204" pitchFamily="66" charset="0"/>
              </a:rPr>
            </a:br>
            <a:r>
              <a:rPr lang="en-US" sz="1200" b="0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internal </a:t>
            </a:r>
            <a:r>
              <a:rPr lang="en-US" sz="1200" b="0" dirty="0">
                <a:solidFill>
                  <a:srgbClr val="000066"/>
                </a:solidFill>
                <a:latin typeface="Comic Sans MS" panose="030F0702030302020204" pitchFamily="66" charset="0"/>
              </a:rPr>
              <a:t> </a:t>
            </a:r>
            <a:r>
              <a:rPr lang="en-US" sz="1200" b="0" dirty="0" err="1" smtClean="0">
                <a:solidFill>
                  <a:srgbClr val="000066"/>
                </a:solidFill>
                <a:latin typeface="Comic Sans MS" panose="030F0702030302020204" pitchFamily="66" charset="0"/>
              </a:rPr>
              <a:t>microheaters</a:t>
            </a:r>
            <a:endParaRPr lang="en-US" sz="1200" b="0" dirty="0" smtClean="0">
              <a:solidFill>
                <a:srgbClr val="000066"/>
              </a:solidFill>
              <a:latin typeface="Comic Sans MS" panose="030F0702030302020204" pitchFamily="66" charset="0"/>
            </a:endParaRPr>
          </a:p>
          <a:p>
            <a:r>
              <a:rPr lang="en-US" sz="1200" b="0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(up to 1200</a:t>
            </a:r>
            <a:r>
              <a:rPr lang="en-US" sz="1200" b="0" dirty="0" smtClean="0">
                <a:latin typeface="Comic Sans MS" panose="030F0702030302020204" pitchFamily="66" charset="0"/>
              </a:rPr>
              <a:t> </a:t>
            </a:r>
            <a:r>
              <a:rPr lang="en-US" sz="1200" b="0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ºC)</a:t>
            </a:r>
            <a:endParaRPr lang="en-US" sz="1200" b="0" dirty="0">
              <a:solidFill>
                <a:srgbClr val="00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9845" y="4915173"/>
            <a:ext cx="43845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HP instrumental developments are delicate, </a:t>
            </a:r>
          </a:p>
          <a:p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time consuming, high level of engineering/technical skill</a:t>
            </a:r>
          </a:p>
          <a:p>
            <a:endParaRPr lang="en-US" sz="1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HP demand for development might increase </a:t>
            </a:r>
          </a:p>
          <a:p>
            <a:r>
              <a:rPr lang="en-US" sz="1400" dirty="0">
                <a:solidFill>
                  <a:srgbClr val="C00000"/>
                </a:solidFill>
                <a:latin typeface="Comic Sans MS" panose="030F0702030302020204" pitchFamily="66" charset="0"/>
              </a:rPr>
              <a:t>i</a:t>
            </a:r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f CLAESS and MIRAS jump in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i="1" dirty="0">
                <a:solidFill>
                  <a:srgbClr val="FFC000"/>
                </a:solidFill>
                <a:cs typeface="Arial" panose="020B0604020202020204" pitchFamily="34" charset="0"/>
              </a:rPr>
              <a:t>HP : </a:t>
            </a:r>
            <a:r>
              <a:rPr lang="es-ES" i="1" dirty="0" err="1">
                <a:solidFill>
                  <a:srgbClr val="FFC000"/>
                </a:solidFill>
                <a:cs typeface="Arial" panose="020B0604020202020204" pitchFamily="34" charset="0"/>
              </a:rPr>
              <a:t>Sample</a:t>
            </a:r>
            <a:r>
              <a:rPr lang="es-ES" i="1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s-ES" i="1" dirty="0" err="1">
                <a:solidFill>
                  <a:srgbClr val="FFC000"/>
                </a:solidFill>
                <a:cs typeface="Arial" panose="020B0604020202020204" pitchFamily="34" charset="0"/>
              </a:rPr>
              <a:t>environment</a:t>
            </a:r>
            <a:r>
              <a:rPr lang="es-ES" i="1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s-ES" i="1" dirty="0" err="1">
                <a:solidFill>
                  <a:srgbClr val="FFC000"/>
                </a:solidFill>
                <a:cs typeface="Arial" panose="020B0604020202020204" pitchFamily="34" charset="0"/>
              </a:rPr>
              <a:t>projects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286000" y="5729703"/>
            <a:ext cx="2727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B050"/>
                </a:solidFill>
                <a:latin typeface="Comic Sans MS" panose="030F0702030302020204" pitchFamily="66" charset="0"/>
              </a:rPr>
              <a:t>bullky</a:t>
            </a:r>
            <a:r>
              <a:rPr lang="en-US" sz="1200" dirty="0">
                <a:solidFill>
                  <a:srgbClr val="00B050"/>
                </a:solidFill>
                <a:latin typeface="Comic Sans MS" panose="030F0702030302020204" pitchFamily="66" charset="0"/>
              </a:rPr>
              <a:t> , </a:t>
            </a:r>
            <a:endParaRPr lang="en-US" sz="1200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12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specific </a:t>
            </a:r>
            <a:r>
              <a:rPr lang="en-US" sz="1200" dirty="0">
                <a:solidFill>
                  <a:srgbClr val="00B050"/>
                </a:solidFill>
                <a:latin typeface="Comic Sans MS" panose="030F0702030302020204" pitchFamily="66" charset="0"/>
              </a:rPr>
              <a:t>cells and heaters required  </a:t>
            </a:r>
          </a:p>
        </p:txBody>
      </p:sp>
    </p:spTree>
    <p:extLst>
      <p:ext uri="{BB962C8B-B14F-4D97-AF65-F5344CB8AC3E}">
        <p14:creationId xmlns:p14="http://schemas.microsoft.com/office/powerpoint/2010/main" val="168555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519" y="1103975"/>
            <a:ext cx="3447968" cy="220557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02312" y="3505434"/>
            <a:ext cx="3146681" cy="2310160"/>
            <a:chOff x="996788" y="3425977"/>
            <a:chExt cx="3146681" cy="231016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788" y="3425977"/>
              <a:ext cx="3146681" cy="231016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344629" y="4165163"/>
              <a:ext cx="4732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hor</a:t>
              </a:r>
              <a:endParaRPr lang="en-US" sz="1400" dirty="0">
                <a:solidFill>
                  <a:srgbClr val="FFC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98583" y="4565816"/>
              <a:ext cx="10486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0" dirty="0" err="1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Fwhm</a:t>
              </a:r>
              <a:r>
                <a:rPr lang="en-US" sz="1200" b="0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 15 </a:t>
              </a:r>
              <a:r>
                <a:rPr lang="el-GR" sz="1200" b="0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μ</a:t>
              </a:r>
              <a:r>
                <a:rPr lang="en-US" sz="1200" b="0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m</a:t>
              </a:r>
              <a:endParaRPr lang="en-US" sz="1200" b="0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72672" y="4998720"/>
              <a:ext cx="6206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0" dirty="0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75 </a:t>
              </a:r>
              <a:r>
                <a:rPr lang="el-GR" sz="1200" b="0" dirty="0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μ</a:t>
              </a:r>
              <a:r>
                <a:rPr lang="en-US" sz="1200" b="0" dirty="0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m</a:t>
              </a:r>
              <a:endParaRPr lang="en-US" sz="1200" b="0" dirty="0">
                <a:solidFill>
                  <a:srgbClr val="FFC00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 bwMode="auto">
            <a:xfrm>
              <a:off x="2206792" y="5252859"/>
              <a:ext cx="787913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" name="Group 8"/>
          <p:cNvGrpSpPr/>
          <p:nvPr/>
        </p:nvGrpSpPr>
        <p:grpSpPr>
          <a:xfrm>
            <a:off x="5826754" y="3505434"/>
            <a:ext cx="3146681" cy="2310160"/>
            <a:chOff x="5826754" y="3505434"/>
            <a:chExt cx="3146681" cy="231016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6754" y="3505434"/>
              <a:ext cx="3146681" cy="231016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241472" y="4244620"/>
              <a:ext cx="4587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ver</a:t>
              </a:r>
              <a:endParaRPr lang="en-US" sz="1400" dirty="0">
                <a:solidFill>
                  <a:srgbClr val="FFC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483094" y="5055317"/>
              <a:ext cx="6206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0" dirty="0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75 </a:t>
              </a:r>
              <a:r>
                <a:rPr lang="el-GR" sz="1200" b="0" dirty="0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μ</a:t>
              </a:r>
              <a:r>
                <a:rPr lang="en-US" sz="1200" b="0" dirty="0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m</a:t>
              </a:r>
              <a:endParaRPr lang="en-US" sz="1200" b="0" dirty="0">
                <a:solidFill>
                  <a:srgbClr val="FFC00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6895294" y="5309456"/>
              <a:ext cx="787913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TextBox 15"/>
            <p:cNvSpPr txBox="1"/>
            <p:nvPr/>
          </p:nvSpPr>
          <p:spPr>
            <a:xfrm>
              <a:off x="6113486" y="4640429"/>
              <a:ext cx="10486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0" dirty="0" err="1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Fwhm</a:t>
              </a:r>
              <a:r>
                <a:rPr lang="en-US" sz="1200" b="0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 18 </a:t>
              </a:r>
              <a:r>
                <a:rPr lang="el-GR" sz="1200" b="0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μ</a:t>
              </a:r>
              <a:r>
                <a:rPr lang="en-US" sz="1200" b="0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m</a:t>
              </a:r>
              <a:endParaRPr lang="en-US" sz="1200" b="0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9" name="Picture 6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357065" y="592647"/>
            <a:ext cx="2108212" cy="281138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/>
          <p:cNvSpPr txBox="1"/>
          <p:nvPr/>
        </p:nvSpPr>
        <p:spPr>
          <a:xfrm>
            <a:off x="2950153" y="719998"/>
            <a:ext cx="26917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Direct spot size illumination 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9200" y="2521143"/>
            <a:ext cx="17315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Knife edge scans 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pic>
        <p:nvPicPr>
          <p:cNvPr id="22" name="Picture 2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269242" y="4695590"/>
            <a:ext cx="2211480" cy="1658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245053" y="2915354"/>
            <a:ext cx="2193840" cy="164628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/>
          <p:cNvSpPr txBox="1"/>
          <p:nvPr/>
        </p:nvSpPr>
        <p:spPr>
          <a:xfrm>
            <a:off x="110726" y="988994"/>
            <a:ext cx="26809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Beam size at HP</a:t>
            </a:r>
          </a:p>
          <a:p>
            <a:r>
              <a:rPr lang="en-US" sz="1400" dirty="0" smtClean="0">
                <a:latin typeface="Comic Sans MS" panose="030F0702030302020204" pitchFamily="66" charset="0"/>
              </a:rPr>
              <a:t>-&gt; limit measurements </a:t>
            </a:r>
          </a:p>
          <a:p>
            <a:r>
              <a:rPr lang="en-US" sz="1400" dirty="0" smtClean="0">
                <a:latin typeface="Comic Sans MS" panose="030F0702030302020204" pitchFamily="66" charset="0"/>
              </a:rPr>
              <a:t>to Ø 80 </a:t>
            </a:r>
            <a:r>
              <a:rPr lang="el-GR" sz="1400" dirty="0" smtClean="0">
                <a:latin typeface="Comic Sans MS" panose="030F0702030302020204" pitchFamily="66" charset="0"/>
              </a:rPr>
              <a:t>μ</a:t>
            </a:r>
            <a:r>
              <a:rPr lang="en-US" sz="1400" dirty="0" smtClean="0">
                <a:latin typeface="Comic Sans MS" panose="030F0702030302020204" pitchFamily="66" charset="0"/>
              </a:rPr>
              <a:t>m gaskets  </a:t>
            </a:r>
            <a:endParaRPr lang="en-US" sz="1400" dirty="0">
              <a:latin typeface="Comic Sans MS" panose="030F0702030302020204" pitchFamily="66" charset="0"/>
            </a:endParaRPr>
          </a:p>
          <a:p>
            <a:r>
              <a:rPr lang="en-US" sz="1400" dirty="0" smtClean="0">
                <a:latin typeface="Comic Sans MS" panose="030F0702030302020204" pitchFamily="66" charset="0"/>
              </a:rPr>
              <a:t>~ 50 </a:t>
            </a:r>
            <a:r>
              <a:rPr lang="en-US" sz="1400" dirty="0" err="1" smtClean="0">
                <a:latin typeface="Comic Sans MS" panose="030F0702030302020204" pitchFamily="66" charset="0"/>
              </a:rPr>
              <a:t>GPa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i="1" dirty="0">
                <a:solidFill>
                  <a:srgbClr val="FFC000"/>
                </a:solidFill>
                <a:cs typeface="Arial" panose="020B0604020202020204" pitchFamily="34" charset="0"/>
              </a:rPr>
              <a:t>HP : </a:t>
            </a:r>
            <a:r>
              <a:rPr lang="es-ES" i="1" dirty="0" err="1" smtClean="0">
                <a:solidFill>
                  <a:srgbClr val="FFC000"/>
                </a:solidFill>
                <a:cs typeface="Arial" panose="020B0604020202020204" pitchFamily="34" charset="0"/>
              </a:rPr>
              <a:t>beam</a:t>
            </a:r>
            <a:r>
              <a:rPr lang="es-ES" i="1" dirty="0" smtClean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s-ES" i="1" dirty="0" err="1" smtClean="0">
                <a:solidFill>
                  <a:srgbClr val="FFC000"/>
                </a:solidFill>
                <a:cs typeface="Arial" panose="020B0604020202020204" pitchFamily="34" charset="0"/>
              </a:rPr>
              <a:t>size</a:t>
            </a:r>
            <a:r>
              <a:rPr lang="es-ES" i="1" dirty="0" smtClean="0">
                <a:solidFill>
                  <a:srgbClr val="FFC000"/>
                </a:solidFill>
                <a:cs typeface="Arial" panose="020B0604020202020204" pitchFamily="34" charset="0"/>
              </a:rPr>
              <a:t> as </a:t>
            </a:r>
            <a:r>
              <a:rPr lang="es-ES" i="1" dirty="0" err="1" smtClean="0">
                <a:solidFill>
                  <a:srgbClr val="FFC000"/>
                </a:solidFill>
                <a:cs typeface="Arial" panose="020B0604020202020204" pitchFamily="34" charset="0"/>
              </a:rPr>
              <a:t>limiting</a:t>
            </a:r>
            <a:r>
              <a:rPr lang="es-ES" i="1" dirty="0" smtClean="0">
                <a:solidFill>
                  <a:srgbClr val="FFC000"/>
                </a:solidFill>
                <a:cs typeface="Arial" panose="020B0604020202020204" pitchFamily="34" charset="0"/>
              </a:rPr>
              <a:t> factor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733053" y="1998340"/>
            <a:ext cx="10967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50 </a:t>
            </a:r>
            <a:r>
              <a:rPr lang="el-GR" sz="10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μ</a:t>
            </a:r>
            <a:r>
              <a:rPr lang="en-US" sz="10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m pin hole</a:t>
            </a:r>
            <a:endParaRPr lang="en-US" sz="1000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 flipV="1">
            <a:off x="3829828" y="1943101"/>
            <a:ext cx="3899714" cy="17834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TextBox 28"/>
          <p:cNvSpPr txBox="1"/>
          <p:nvPr/>
        </p:nvSpPr>
        <p:spPr>
          <a:xfrm>
            <a:off x="2602312" y="5975568"/>
            <a:ext cx="60981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0.7 mm x 0.7 mm aperture in FE and before KB, Ø 50 </a:t>
            </a:r>
            <a:r>
              <a:rPr lang="el-GR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μ</a:t>
            </a:r>
            <a:r>
              <a:rPr lang="en-US" sz="1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 pinhole </a:t>
            </a:r>
            <a:endParaRPr lang="en-US" sz="1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791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0" y="1085789"/>
            <a:ext cx="2601924" cy="333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162" y="68739"/>
            <a:ext cx="8229600" cy="395922"/>
          </a:xfrm>
        </p:spPr>
        <p:txBody>
          <a:bodyPr/>
          <a:lstStyle/>
          <a:p>
            <a:r>
              <a:rPr lang="en-US" i="1" dirty="0">
                <a:solidFill>
                  <a:srgbClr val="FFC000"/>
                </a:solidFill>
              </a:rPr>
              <a:t>How is performing the </a:t>
            </a:r>
            <a:r>
              <a:rPr lang="en-US" i="1" dirty="0" err="1">
                <a:solidFill>
                  <a:srgbClr val="FFC000"/>
                </a:solidFill>
              </a:rPr>
              <a:t>beamline</a:t>
            </a:r>
            <a:r>
              <a:rPr lang="en-US" i="1" dirty="0">
                <a:solidFill>
                  <a:srgbClr val="FFC000"/>
                </a:solidFill>
              </a:rPr>
              <a:t> ?</a:t>
            </a:r>
          </a:p>
        </p:txBody>
      </p:sp>
      <p:sp>
        <p:nvSpPr>
          <p:cNvPr id="3" name="Rectangle 2"/>
          <p:cNvSpPr/>
          <p:nvPr/>
        </p:nvSpPr>
        <p:spPr>
          <a:xfrm>
            <a:off x="521431" y="767834"/>
            <a:ext cx="7462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Users point of view :   Hard to decipher users’ feedback …</a:t>
            </a:r>
          </a:p>
          <a:p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				</a:t>
            </a:r>
            <a:r>
              <a:rPr lang="en-US" sz="12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at least to my opinion !</a:t>
            </a:r>
            <a:endParaRPr lang="en-US" sz="12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25" y="1222088"/>
            <a:ext cx="2814637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52" y="4318234"/>
            <a:ext cx="3057668" cy="183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644" y="1447809"/>
            <a:ext cx="2197417" cy="270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19639" y="4619366"/>
            <a:ext cx="412801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Truth is in details </a:t>
            </a:r>
          </a:p>
          <a:p>
            <a:pPr marL="285750" indent="-285750">
              <a:buFontTx/>
              <a:buChar char="-"/>
            </a:pPr>
            <a:endParaRPr lang="en-US" sz="1200" i="0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200" b="0" dirty="0" smtClean="0">
                <a:latin typeface="Comic Sans MS" panose="030F0702030302020204" pitchFamily="66" charset="0"/>
              </a:rPr>
              <a:t>What was wrong ?</a:t>
            </a:r>
          </a:p>
          <a:p>
            <a:pPr marL="285750" indent="-285750">
              <a:buFontTx/>
              <a:buChar char="-"/>
            </a:pPr>
            <a:r>
              <a:rPr lang="en-US" sz="1200" b="0" dirty="0" smtClean="0">
                <a:latin typeface="Comic Sans MS" panose="030F0702030302020204" pitchFamily="66" charset="0"/>
              </a:rPr>
              <a:t>Which experiment ? </a:t>
            </a:r>
          </a:p>
          <a:p>
            <a:pPr marL="285750" indent="-285750">
              <a:buFontTx/>
              <a:buChar char="-"/>
            </a:pPr>
            <a:r>
              <a:rPr lang="en-US" sz="1200" b="0" dirty="0" smtClean="0">
                <a:latin typeface="Comic Sans MS" panose="030F0702030302020204" pitchFamily="66" charset="0"/>
              </a:rPr>
              <a:t>Comparison to which other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beamline</a:t>
            </a:r>
            <a:r>
              <a:rPr lang="en-US" sz="1200" b="0" dirty="0" smtClean="0">
                <a:latin typeface="Comic Sans MS" panose="030F0702030302020204" pitchFamily="66" charset="0"/>
              </a:rPr>
              <a:t> ?</a:t>
            </a:r>
          </a:p>
          <a:p>
            <a:pPr marL="285750" indent="-285750">
              <a:buFontTx/>
              <a:buChar char="-"/>
            </a:pPr>
            <a:r>
              <a:rPr lang="en-US" sz="1200" b="0" dirty="0" smtClean="0">
                <a:latin typeface="Comic Sans MS" panose="030F0702030302020204" pitchFamily="66" charset="0"/>
              </a:rPr>
              <a:t>One should consider time evolution</a:t>
            </a:r>
          </a:p>
          <a:p>
            <a:pPr marL="285750" indent="-285750">
              <a:buFontTx/>
              <a:buChar char="-"/>
            </a:pPr>
            <a:endParaRPr lang="en-US" sz="1200" b="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44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PD Striation effect on 1</a:t>
            </a:r>
            <a:r>
              <a:rPr lang="en-US" baseline="30000" dirty="0" smtClean="0">
                <a:solidFill>
                  <a:srgbClr val="FFC000"/>
                </a:solidFill>
              </a:rPr>
              <a:t>st</a:t>
            </a:r>
            <a:r>
              <a:rPr lang="en-US" dirty="0" smtClean="0">
                <a:solidFill>
                  <a:srgbClr val="FFC000"/>
                </a:solidFill>
              </a:rPr>
              <a:t> mirror 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009" y="672709"/>
            <a:ext cx="3988392" cy="2067272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63460" y="994440"/>
            <a:ext cx="3101448" cy="2029091"/>
            <a:chOff x="263460" y="849660"/>
            <a:chExt cx="3101448" cy="202909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460" y="849660"/>
              <a:ext cx="3101448" cy="202909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175302" y="853500"/>
              <a:ext cx="204254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Comic Sans MS" panose="030F0702030302020204" pitchFamily="66" charset="0"/>
                </a:rPr>
                <a:t>21 km bending (collimating)</a:t>
              </a:r>
              <a:endParaRPr lang="en-US" sz="11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596335" y="1841345"/>
            <a:ext cx="3101448" cy="2029091"/>
            <a:chOff x="1596335" y="1864205"/>
            <a:chExt cx="3101448" cy="202909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6335" y="1864205"/>
              <a:ext cx="3101448" cy="202909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562142" y="1864205"/>
              <a:ext cx="117371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Comic Sans MS" panose="030F0702030302020204" pitchFamily="66" charset="0"/>
                </a:rPr>
                <a:t>15 km bending</a:t>
              </a:r>
              <a:endParaRPr lang="en-US" sz="11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063239" y="2871131"/>
            <a:ext cx="3101448" cy="2029091"/>
            <a:chOff x="3147059" y="2942465"/>
            <a:chExt cx="3101448" cy="202909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7059" y="2942465"/>
              <a:ext cx="3101448" cy="202909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697783" y="2943610"/>
              <a:ext cx="117371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Comic Sans MS" panose="030F0702030302020204" pitchFamily="66" charset="0"/>
                </a:rPr>
                <a:t>12 km bending</a:t>
              </a:r>
              <a:endParaRPr lang="en-US" sz="11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5618763" y="1194554"/>
            <a:ext cx="6447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21 km</a:t>
            </a:r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7295163" y="1056054"/>
            <a:ext cx="6447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15 km</a:t>
            </a:r>
            <a:endParaRPr lang="en-US" sz="1200" dirty="0"/>
          </a:p>
        </p:txBody>
      </p:sp>
      <p:sp>
        <p:nvSpPr>
          <p:cNvPr id="15" name="Rectangle 14"/>
          <p:cNvSpPr/>
          <p:nvPr/>
        </p:nvSpPr>
        <p:spPr>
          <a:xfrm>
            <a:off x="6756966" y="1788005"/>
            <a:ext cx="6447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12 km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63460" y="670394"/>
            <a:ext cx="16818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Beam after mono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14249" y="670394"/>
            <a:ext cx="1858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Beam at PD sample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848" y="4900222"/>
            <a:ext cx="2754630" cy="165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18956" y="5254823"/>
            <a:ext cx="5099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-&gt; focus at MYTHEN (9.5 km bending) to have symmetric – non structured - peak shape</a:t>
            </a:r>
          </a:p>
          <a:p>
            <a:r>
              <a:rPr lang="en-US" sz="1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-&gt; small vertical beam (~0.7mm height), hard to operate with  </a:t>
            </a:r>
            <a:r>
              <a:rPr lang="en-US" sz="12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capillars</a:t>
            </a:r>
            <a:r>
              <a:rPr lang="en-US" sz="1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 (organics)…but good angular resolution</a:t>
            </a:r>
          </a:p>
          <a:p>
            <a:r>
              <a:rPr lang="en-US" sz="1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-&gt; not the same bending setting for MAD and MYTHEN, limit simultaneous data collection </a:t>
            </a:r>
            <a:endParaRPr lang="en-US" sz="12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02520" y="99060"/>
            <a:ext cx="35718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0" dirty="0" err="1" smtClean="0">
                <a:solidFill>
                  <a:srgbClr val="FFC000"/>
                </a:solidFill>
              </a:rPr>
              <a:t>Signorato</a:t>
            </a:r>
            <a:r>
              <a:rPr lang="en-US" sz="1100" b="0" dirty="0" smtClean="0">
                <a:solidFill>
                  <a:srgbClr val="FFC000"/>
                </a:solidFill>
              </a:rPr>
              <a:t> et al , SPIE 3152, Moreno et al , SPIE 5921 </a:t>
            </a:r>
            <a:endParaRPr lang="en-US" sz="1100" b="0" dirty="0">
              <a:solidFill>
                <a:srgbClr val="FFC000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6377940" y="1409700"/>
            <a:ext cx="917223" cy="17907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TextBox 25"/>
          <p:cNvSpPr txBox="1"/>
          <p:nvPr/>
        </p:nvSpPr>
        <p:spPr>
          <a:xfrm>
            <a:off x="6541125" y="3253740"/>
            <a:ext cx="2204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Peak structured reflected </a:t>
            </a:r>
          </a:p>
          <a:p>
            <a:r>
              <a:rPr lang="en-US" sz="1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in MYTHEN not in MAD</a:t>
            </a:r>
            <a:endParaRPr lang="en-US" sz="1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45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8240" y="583614"/>
            <a:ext cx="8001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HP : a smaller source is desired for beam size &lt; 10 </a:t>
            </a:r>
            <a:r>
              <a:rPr lang="el-GR" sz="1400" dirty="0" smtClean="0">
                <a:latin typeface="Comic Sans MS" panose="030F0702030302020204" pitchFamily="66" charset="0"/>
              </a:rPr>
              <a:t>μ</a:t>
            </a:r>
            <a:r>
              <a:rPr lang="en-US" sz="1400" dirty="0" smtClean="0">
                <a:latin typeface="Comic Sans MS" panose="030F0702030302020204" pitchFamily="66" charset="0"/>
              </a:rPr>
              <a:t>m</a:t>
            </a:r>
          </a:p>
          <a:p>
            <a:r>
              <a:rPr lang="en-US" sz="1400" dirty="0" smtClean="0">
                <a:latin typeface="Comic Sans MS" panose="030F0702030302020204" pitchFamily="66" charset="0"/>
              </a:rPr>
              <a:t>PD-MYTHEN : get rid of mirror to eliminate striation structure effects </a:t>
            </a:r>
          </a:p>
          <a:p>
            <a:r>
              <a:rPr lang="en-US" sz="1400" dirty="0">
                <a:latin typeface="Comic Sans MS" panose="030F0702030302020204" pitchFamily="66" charset="0"/>
              </a:rPr>
              <a:t>	</a:t>
            </a:r>
            <a:r>
              <a:rPr lang="en-US" sz="1400" dirty="0" smtClean="0">
                <a:latin typeface="Comic Sans MS" panose="030F0702030302020204" pitchFamily="66" charset="0"/>
              </a:rPr>
              <a:t>but keep a reasonable vertical divergence</a:t>
            </a:r>
          </a:p>
          <a:p>
            <a:r>
              <a:rPr lang="en-US" sz="1400" dirty="0" smtClean="0">
                <a:latin typeface="Comic Sans MS" panose="030F0702030302020204" pitchFamily="66" charset="0"/>
              </a:rPr>
              <a:t>PD-MAD : keep reasonable vertical divergence without mirror </a:t>
            </a:r>
          </a:p>
          <a:p>
            <a:r>
              <a:rPr lang="en-US" sz="1400" dirty="0">
                <a:latin typeface="Comic Sans MS" panose="030F0702030302020204" pitchFamily="66" charset="0"/>
              </a:rPr>
              <a:t>	</a:t>
            </a:r>
            <a:r>
              <a:rPr lang="en-US" sz="1400" dirty="0" smtClean="0">
                <a:latin typeface="Comic Sans MS" panose="030F0702030302020204" pitchFamily="66" charset="0"/>
              </a:rPr>
              <a:t>for preserving angular resolution  </a:t>
            </a:r>
          </a:p>
          <a:p>
            <a:endParaRPr lang="en-US" sz="1400" dirty="0">
              <a:latin typeface="Comic Sans MS" panose="030F0702030302020204" pitchFamily="66" charset="0"/>
            </a:endParaRPr>
          </a:p>
          <a:p>
            <a:r>
              <a:rPr lang="en-US" sz="1400" dirty="0" smtClean="0">
                <a:latin typeface="Comic Sans MS" panose="030F0702030302020204" pitchFamily="66" charset="0"/>
              </a:rPr>
              <a:t>	-&gt; change the wiggler by lN</a:t>
            </a:r>
            <a:r>
              <a:rPr lang="en-US" sz="1400" baseline="-25000" dirty="0" smtClean="0">
                <a:latin typeface="Comic Sans MS" panose="030F0702030302020204" pitchFamily="66" charset="0"/>
              </a:rPr>
              <a:t>2</a:t>
            </a:r>
            <a:r>
              <a:rPr lang="en-US" sz="1400" dirty="0" smtClean="0">
                <a:latin typeface="Comic Sans MS" panose="030F0702030302020204" pitchFamily="66" charset="0"/>
              </a:rPr>
              <a:t> cryogenic </a:t>
            </a:r>
            <a:r>
              <a:rPr lang="en-US" sz="1400" dirty="0" err="1" smtClean="0">
                <a:latin typeface="Comic Sans MS" panose="030F0702030302020204" pitchFamily="66" charset="0"/>
              </a:rPr>
              <a:t>undulator</a:t>
            </a:r>
            <a:r>
              <a:rPr lang="en-US" sz="1400" dirty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and 	</a:t>
            </a:r>
          </a:p>
          <a:p>
            <a:r>
              <a:rPr lang="en-US" sz="1400" dirty="0">
                <a:latin typeface="Comic Sans MS" panose="030F0702030302020204" pitchFamily="66" charset="0"/>
              </a:rPr>
              <a:t>	</a:t>
            </a:r>
            <a:r>
              <a:rPr lang="en-US" sz="1400" dirty="0" smtClean="0">
                <a:latin typeface="Comic Sans MS" panose="030F0702030302020204" pitchFamily="66" charset="0"/>
              </a:rPr>
              <a:t>operate without 1</a:t>
            </a:r>
            <a:r>
              <a:rPr lang="en-US" sz="1400" baseline="30000" dirty="0" smtClean="0">
                <a:latin typeface="Comic Sans MS" panose="030F0702030302020204" pitchFamily="66" charset="0"/>
              </a:rPr>
              <a:t>st</a:t>
            </a:r>
            <a:r>
              <a:rPr lang="en-US" sz="1400" dirty="0" smtClean="0">
                <a:latin typeface="Comic Sans MS" panose="030F0702030302020204" pitchFamily="66" charset="0"/>
              </a:rPr>
              <a:t> mirror </a:t>
            </a:r>
          </a:p>
          <a:p>
            <a:r>
              <a:rPr lang="en-US" sz="1400" dirty="0">
                <a:latin typeface="Comic Sans MS" panose="030F0702030302020204" pitchFamily="66" charset="0"/>
              </a:rPr>
              <a:t>	</a:t>
            </a:r>
            <a:r>
              <a:rPr lang="en-US" sz="1400" b="0" dirty="0" smtClean="0">
                <a:latin typeface="Comic Sans MS" panose="030F0702030302020204" pitchFamily="66" charset="0"/>
              </a:rPr>
              <a:t>(BL04 designed for operating in </a:t>
            </a:r>
            <a:r>
              <a:rPr lang="en-US" sz="1400" b="0" dirty="0" err="1" smtClean="0">
                <a:latin typeface="Comic Sans MS" panose="030F0702030302020204" pitchFamily="66" charset="0"/>
              </a:rPr>
              <a:t>unmirrored</a:t>
            </a:r>
            <a:r>
              <a:rPr lang="en-US" sz="1400" b="0" dirty="0" smtClean="0">
                <a:latin typeface="Comic Sans MS" panose="030F0702030302020204" pitchFamily="66" charset="0"/>
              </a:rPr>
              <a:t>, </a:t>
            </a:r>
            <a:r>
              <a:rPr lang="en-US" sz="1400" b="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check </a:t>
            </a:r>
            <a:r>
              <a:rPr lang="en-US" sz="1400" b="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heatload</a:t>
            </a:r>
            <a:r>
              <a:rPr lang="en-US" sz="1400" b="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!</a:t>
            </a:r>
            <a:r>
              <a:rPr lang="en-US" sz="1400" b="0" dirty="0" smtClean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FFC000"/>
                </a:solidFill>
              </a:rPr>
              <a:t> BL04 : long term ‘unreasonable ?’ projects</a:t>
            </a:r>
            <a:endParaRPr lang="en-US" i="1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/>
          <p:nvPr/>
        </p:nvSpPr>
        <p:spPr>
          <a:xfrm>
            <a:off x="6292500" y="1744976"/>
            <a:ext cx="2851500" cy="61773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1" i="1" u="none" strike="noStrike" baseline="0" dirty="0" smtClean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MSPD : SC Wiggler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i="0" u="none" strike="noStrike" baseline="0" dirty="0" smtClean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@</a:t>
            </a:r>
            <a:r>
              <a:rPr lang="en-US" sz="1000" b="0" i="0" u="none" strike="noStrike" baseline="0" dirty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200mA -&gt; B= 2.1 T  ,  </a:t>
            </a:r>
            <a:r>
              <a:rPr lang="en-US" sz="1000" b="1" i="1" u="none" strike="noStrike" baseline="0" dirty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K=6.08</a:t>
            </a:r>
            <a:r>
              <a:rPr lang="en-US" sz="1000" b="0" i="0" u="none" strike="noStrike" baseline="0" dirty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, </a:t>
            </a:r>
            <a:r>
              <a:rPr lang="en-US" sz="1000" b="0" i="0" u="none" strike="noStrike" baseline="0" dirty="0" err="1" smtClean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P</a:t>
            </a:r>
            <a:r>
              <a:rPr lang="en-US" sz="1000" b="0" i="0" u="none" strike="noStrike" baseline="-25000" dirty="0" err="1" smtClean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max</a:t>
            </a:r>
            <a:r>
              <a:rPr lang="en-US" sz="1000" b="0" i="0" u="none" strike="noStrike" baseline="0" dirty="0" smtClean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 </a:t>
            </a:r>
            <a:r>
              <a:rPr lang="en-US" sz="1000" b="0" i="0" u="none" strike="noStrike" baseline="0" dirty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11.8 </a:t>
            </a:r>
            <a:r>
              <a:rPr lang="en-US" sz="1000" b="0" i="0" u="none" strike="noStrike" baseline="0" dirty="0" smtClean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kW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i="0" u="none" strike="noStrike" baseline="0" dirty="0" smtClean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 mono</a:t>
            </a:r>
            <a:r>
              <a:rPr lang="en-US" sz="1000" b="0" i="0" u="none" strike="noStrike" dirty="0" smtClean="0">
                <a:ln>
                  <a:noFill/>
                </a:ln>
                <a:solidFill>
                  <a:srgbClr val="C00000"/>
                </a:solidFill>
                <a:uFillTx/>
                <a:latin typeface="Comic Sans MS" pitchFamily="66"/>
                <a:ea typeface="SimSun" pitchFamily="2"/>
                <a:cs typeface="Tahoma" pitchFamily="2"/>
              </a:rPr>
              <a:t> designed fro 800W locally</a:t>
            </a:r>
            <a:endParaRPr lang="en-US" sz="1000" b="0" i="0" u="none" strike="noStrike" baseline="0" dirty="0">
              <a:ln>
                <a:noFill/>
              </a:ln>
              <a:solidFill>
                <a:srgbClr val="C00000"/>
              </a:solidFill>
              <a:uFillTx/>
              <a:latin typeface="Comic Sans MS" pitchFamily="66"/>
              <a:ea typeface="SimSun" pitchFamily="2"/>
              <a:cs typeface="Tahoma" pitchFamily="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510" y="2824646"/>
            <a:ext cx="856488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  <a:latin typeface="Comic Sans MS" panose="030F0702030302020204" pitchFamily="66" charset="0"/>
              </a:rPr>
              <a:t>Done at SLS-MS </a:t>
            </a:r>
            <a:r>
              <a:rPr lang="en-US" sz="14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beamline</a:t>
            </a:r>
            <a:r>
              <a:rPr lang="en-US" sz="14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(2.3 </a:t>
            </a:r>
            <a:r>
              <a:rPr lang="en-US" sz="14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geV</a:t>
            </a:r>
            <a:r>
              <a:rPr lang="en-US" sz="1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machine, 5-40 </a:t>
            </a:r>
            <a:r>
              <a:rPr lang="en-US" sz="14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keV</a:t>
            </a:r>
            <a:r>
              <a:rPr lang="en-US" sz="1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energy range): </a:t>
            </a:r>
          </a:p>
          <a:p>
            <a:r>
              <a:rPr lang="en-US" sz="14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        </a:t>
            </a:r>
            <a:r>
              <a:rPr lang="en-US" sz="1200" b="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Nd-Dy-Fe_B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alloy at 150K 14mm </a:t>
            </a:r>
            <a:r>
              <a:rPr lang="en-US" sz="1200" b="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periode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lang="en-US" sz="1200" b="0" dirty="0">
                <a:solidFill>
                  <a:srgbClr val="0000FF"/>
                </a:solidFill>
                <a:latin typeface="Comic Sans MS" panose="030F0702030302020204" pitchFamily="66" charset="0"/>
              </a:rPr>
              <a:t>2m length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, 3.6mm min </a:t>
            </a:r>
            <a:r>
              <a:rPr lang="en-US" sz="1200" b="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magn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gap </a:t>
            </a:r>
          </a:p>
          <a:p>
            <a:endParaRPr lang="en-US" sz="1200" b="0" dirty="0" smtClean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Development at SOLEIL </a:t>
            </a:r>
          </a:p>
          <a:p>
            <a:r>
              <a:rPr lang="en-US" sz="1400" b="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en-US" sz="14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      </a:t>
            </a:r>
            <a:r>
              <a:rPr lang="en-US" sz="1200" b="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Pr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-Fe-B alloy </a:t>
            </a:r>
            <a:r>
              <a:rPr lang="en-US" sz="1200" b="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eg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15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mm </a:t>
            </a:r>
            <a:r>
              <a:rPr lang="en-US" sz="1200" b="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periode</a:t>
            </a:r>
            <a:r>
              <a:rPr lang="pl-PL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5,5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en-US" sz="1200" b="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magn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gap, </a:t>
            </a:r>
            <a:r>
              <a:rPr lang="en-US" sz="1200" b="0" dirty="0">
                <a:solidFill>
                  <a:srgbClr val="0000FF"/>
                </a:solidFill>
                <a:latin typeface="Comic Sans MS" panose="030F0702030302020204" pitchFamily="66" charset="0"/>
              </a:rPr>
              <a:t>5.5 x 2 mm pole size</a:t>
            </a:r>
            <a:r>
              <a:rPr lang="en-US" sz="1400" b="0" dirty="0">
                <a:solidFill>
                  <a:srgbClr val="0000FF"/>
                </a:solidFill>
                <a:latin typeface="Comic Sans MS" panose="030F0702030302020204" pitchFamily="66" charset="0"/>
              </a:rPr>
              <a:t>  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-&gt; B= </a:t>
            </a:r>
            <a:r>
              <a:rPr lang="pl-PL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0,93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T  K=</a:t>
            </a:r>
            <a:r>
              <a:rPr lang="pl-PL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1,303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endParaRPr lang="en-US" sz="1400" b="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44927" y="3958550"/>
            <a:ext cx="4422373" cy="2105321"/>
            <a:chOff x="4222412" y="4371679"/>
            <a:chExt cx="4422373" cy="2105321"/>
          </a:xfrm>
        </p:grpSpPr>
        <p:pic>
          <p:nvPicPr>
            <p:cNvPr id="10244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2412" y="4371679"/>
              <a:ext cx="4422373" cy="2105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4815840" y="5835878"/>
              <a:ext cx="25362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atin typeface="Comic Sans MS" panose="030F0702030302020204" pitchFamily="66" charset="0"/>
                </a:rPr>
                <a:t>Courtesy COUPRIE Marie Emmanuelle, SOLEIL</a:t>
              </a:r>
              <a:endParaRPr lang="en-US" sz="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08240" y="6023652"/>
            <a:ext cx="7826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Of course low flux at high E …but to compare Wiggler/</a:t>
            </a:r>
            <a:r>
              <a:rPr lang="en-US" sz="1200" dirty="0" err="1" smtClean="0">
                <a:latin typeface="Comic Sans MS" panose="030F0702030302020204" pitchFamily="66" charset="0"/>
              </a:rPr>
              <a:t>Undulator</a:t>
            </a:r>
            <a:r>
              <a:rPr lang="en-US" sz="1200" dirty="0" smtClean="0">
                <a:latin typeface="Comic Sans MS" panose="030F0702030302020204" pitchFamily="66" charset="0"/>
              </a:rPr>
              <a:t> numbers with our small FE aperture</a:t>
            </a:r>
            <a:endParaRPr lang="en-US" sz="1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590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solidFill>
                  <a:srgbClr val="FFC000"/>
                </a:solidFill>
              </a:rPr>
              <a:t>BL04 : long term </a:t>
            </a:r>
            <a:r>
              <a:rPr lang="en-US" i="1" dirty="0" smtClean="0">
                <a:solidFill>
                  <a:srgbClr val="FFC000"/>
                </a:solidFill>
              </a:rPr>
              <a:t>‘more reasonable ?’  </a:t>
            </a:r>
            <a:r>
              <a:rPr lang="en-US" i="1" dirty="0">
                <a:solidFill>
                  <a:srgbClr val="FFC000"/>
                </a:solidFill>
              </a:rPr>
              <a:t>projects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819388"/>
            <a:ext cx="73990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Commission KB mode to PD station (20-50keV) </a:t>
            </a:r>
          </a:p>
          <a:p>
            <a:r>
              <a:rPr lang="en-US" sz="1400" dirty="0" smtClean="0">
                <a:latin typeface="Comic Sans MS" panose="030F0702030302020204" pitchFamily="66" charset="0"/>
              </a:rPr>
              <a:t>(No time, no high demand for it so far… </a:t>
            </a:r>
            <a:r>
              <a:rPr lang="en-US" sz="1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may be for strain scanning </a:t>
            </a:r>
            <a:r>
              <a:rPr lang="en-US" sz="1400" dirty="0" smtClean="0">
                <a:latin typeface="Comic Sans MS" panose="030F0702030302020204" pitchFamily="66" charset="0"/>
              </a:rPr>
              <a:t>) </a:t>
            </a:r>
          </a:p>
          <a:p>
            <a:endParaRPr lang="en-US" sz="1400" dirty="0">
              <a:latin typeface="Comic Sans MS" panose="030F0702030302020204" pitchFamily="66" charset="0"/>
            </a:endParaRPr>
          </a:p>
          <a:p>
            <a:r>
              <a:rPr lang="en-US" sz="1400" dirty="0" smtClean="0">
                <a:latin typeface="Comic Sans MS" panose="030F0702030302020204" pitchFamily="66" charset="0"/>
              </a:rPr>
              <a:t>PDF using focused beam and 2D image plate detector to acquire (Perkin Elmer)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pic>
        <p:nvPicPr>
          <p:cNvPr id="11266" name="Picture 2" descr="CMOS Flat Panel X-ray Detect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823" y="2719842"/>
            <a:ext cx="171450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6366" y="1890751"/>
            <a:ext cx="216277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SNBL @ ESRF</a:t>
            </a:r>
          </a:p>
          <a:p>
            <a:endParaRPr lang="en-US" sz="1400" dirty="0">
              <a:latin typeface="Comic Sans MS" panose="030F0702030302020204" pitchFamily="66" charset="0"/>
            </a:endParaRP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Relatively cheap option but </a:t>
            </a:r>
            <a:endParaRPr lang="en-US" sz="1200" b="0" dirty="0">
              <a:latin typeface="Comic Sans MS" panose="030F0702030302020204" pitchFamily="66" charset="0"/>
            </a:endParaRPr>
          </a:p>
          <a:p>
            <a:r>
              <a:rPr lang="en-US" sz="1200" b="0" dirty="0">
                <a:latin typeface="Comic Sans MS" panose="030F0702030302020204" pitchFamily="66" charset="0"/>
              </a:rPr>
              <a:t>a</a:t>
            </a:r>
            <a:r>
              <a:rPr lang="en-US" sz="1200" b="0" dirty="0" smtClean="0">
                <a:latin typeface="Comic Sans MS" panose="030F0702030302020204" pitchFamily="66" charset="0"/>
              </a:rPr>
              <a:t>fterglow problem </a:t>
            </a:r>
            <a:endParaRPr lang="en-US" sz="1200" b="0" dirty="0">
              <a:latin typeface="Comic Sans MS" panose="030F0702030302020204" pitchFamily="66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765452" y="1829255"/>
            <a:ext cx="4760214" cy="890587"/>
            <a:chOff x="2150012" y="1823600"/>
            <a:chExt cx="4760214" cy="890587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012" y="1823600"/>
              <a:ext cx="4760214" cy="890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/>
            <p:cNvCxnSpPr/>
            <p:nvPr/>
          </p:nvCxnSpPr>
          <p:spPr bwMode="auto">
            <a:xfrm>
              <a:off x="2406883" y="2335309"/>
              <a:ext cx="20622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" name="TextBox 8"/>
          <p:cNvSpPr txBox="1"/>
          <p:nvPr/>
        </p:nvSpPr>
        <p:spPr>
          <a:xfrm>
            <a:off x="4552950" y="2521693"/>
            <a:ext cx="13853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Now Perkin Elmer</a:t>
            </a:r>
            <a:endParaRPr lang="en-US" sz="1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710" y="3052837"/>
            <a:ext cx="3669981" cy="832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39933" y="4403825"/>
            <a:ext cx="820285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HP technical development (in collaboration with Valencia group + CLAESS + MIRAS ?)</a:t>
            </a:r>
          </a:p>
          <a:p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Low Temperature cryostat </a:t>
            </a:r>
          </a:p>
          <a:p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He gas cell loading equipment</a:t>
            </a:r>
          </a:p>
          <a:p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High temperature </a:t>
            </a:r>
          </a:p>
          <a:p>
            <a:r>
              <a:rPr lang="en-US" sz="1400" b="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Inhouse</a:t>
            </a:r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design/production of membrane</a:t>
            </a:r>
          </a:p>
          <a:p>
            <a:endParaRPr lang="en-US" sz="1400" b="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HP Workshop likely to be </a:t>
            </a:r>
            <a:r>
              <a:rPr lang="en-US" sz="1400" dirty="0">
                <a:solidFill>
                  <a:srgbClr val="00B050"/>
                </a:solidFill>
                <a:latin typeface="Comic Sans MS" panose="030F0702030302020204" pitchFamily="66" charset="0"/>
              </a:rPr>
              <a:t>organized in </a:t>
            </a:r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2015 at ALBA</a:t>
            </a:r>
            <a:endParaRPr lang="en-US" sz="1400" b="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7355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4108" y="4411236"/>
            <a:ext cx="4089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Thanks for your attention !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i="1" dirty="0">
                <a:solidFill>
                  <a:srgbClr val="FFC000"/>
                </a:solidFill>
              </a:rPr>
              <a:t>How is performing the </a:t>
            </a:r>
            <a:r>
              <a:rPr lang="en-US" sz="1800" i="1" dirty="0" err="1">
                <a:solidFill>
                  <a:srgbClr val="FFC000"/>
                </a:solidFill>
              </a:rPr>
              <a:t>beamline</a:t>
            </a:r>
            <a:r>
              <a:rPr lang="en-US" sz="1800" i="1" dirty="0">
                <a:solidFill>
                  <a:srgbClr val="FFC000"/>
                </a:solidFill>
              </a:rPr>
              <a:t> </a:t>
            </a:r>
            <a:r>
              <a:rPr lang="en-US" sz="1800" i="1" dirty="0" smtClean="0">
                <a:solidFill>
                  <a:srgbClr val="FFC000"/>
                </a:solidFill>
              </a:rPr>
              <a:t>?</a:t>
            </a:r>
            <a:endParaRPr lang="en-US" i="1" dirty="0"/>
          </a:p>
        </p:txBody>
      </p:sp>
      <p:sp>
        <p:nvSpPr>
          <p:cNvPr id="4" name="Rectangle 3"/>
          <p:cNvSpPr/>
          <p:nvPr/>
        </p:nvSpPr>
        <p:spPr>
          <a:xfrm>
            <a:off x="1503581" y="2505194"/>
            <a:ext cx="3427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I am giving the floor </a:t>
            </a:r>
            <a:r>
              <a:rPr lang="en-US" dirty="0">
                <a:solidFill>
                  <a:srgbClr val="FFC000"/>
                </a:solidFill>
                <a:latin typeface="Comic Sans MS" panose="030F0702030302020204" pitchFamily="66" charset="0"/>
              </a:rPr>
              <a:t>to SAC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982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solidFill>
                  <a:srgbClr val="FFC000"/>
                </a:solidFill>
              </a:rPr>
              <a:t>How is performing the </a:t>
            </a:r>
            <a:r>
              <a:rPr lang="en-US" i="1" dirty="0" err="1">
                <a:solidFill>
                  <a:srgbClr val="FFC000"/>
                </a:solidFill>
              </a:rPr>
              <a:t>beamline</a:t>
            </a:r>
            <a:r>
              <a:rPr lang="en-US" i="1" dirty="0">
                <a:solidFill>
                  <a:srgbClr val="FFC000"/>
                </a:solidFill>
              </a:rPr>
              <a:t>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33500"/>
            <a:ext cx="8125942" cy="5109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 smtClean="0">
                <a:latin typeface="Comic Sans MS" panose="030F0702030302020204" pitchFamily="66" charset="0"/>
              </a:rPr>
              <a:t>No problem with SC wiggler source (one power supply failure in Oct 2012). </a:t>
            </a:r>
            <a:br>
              <a:rPr lang="en-US" sz="1400" dirty="0" smtClean="0">
                <a:latin typeface="Comic Sans MS" panose="030F0702030302020204" pitchFamily="66" charset="0"/>
              </a:rPr>
            </a:br>
            <a:r>
              <a:rPr lang="en-US" sz="1400" b="0" dirty="0" smtClean="0">
                <a:latin typeface="Comic Sans MS" panose="030F0702030302020204" pitchFamily="66" charset="0"/>
              </a:rPr>
              <a:t>Still operating with  initial </a:t>
            </a:r>
            <a:r>
              <a:rPr lang="en-US" sz="1400" b="0" dirty="0" err="1" smtClean="0">
                <a:latin typeface="Comic Sans MS" panose="030F0702030302020204" pitchFamily="66" charset="0"/>
              </a:rPr>
              <a:t>lHe</a:t>
            </a:r>
            <a:r>
              <a:rPr lang="en-US" sz="1400" b="0" dirty="0" smtClean="0">
                <a:latin typeface="Comic Sans MS" panose="030F0702030302020204" pitchFamily="66" charset="0"/>
              </a:rPr>
              <a:t> refill (mid 2011)</a:t>
            </a:r>
          </a:p>
          <a:p>
            <a:pPr marL="285750" indent="-285750">
              <a:buFontTx/>
              <a:buChar char="-"/>
            </a:pPr>
            <a:endParaRPr lang="en-US" sz="1400" b="0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400" dirty="0" smtClean="0">
                <a:latin typeface="Comic Sans MS" panose="030F0702030302020204" pitchFamily="66" charset="0"/>
              </a:rPr>
              <a:t>No technical problems with optical components </a:t>
            </a:r>
            <a:br>
              <a:rPr lang="en-US" sz="140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MONO : May 2013 one water cooling pipe changed -&gt; 2</a:t>
            </a:r>
            <a:r>
              <a:rPr lang="en-US" sz="1200" b="0" baseline="30000" dirty="0" smtClean="0">
                <a:latin typeface="Comic Sans MS" panose="030F0702030302020204" pitchFamily="66" charset="0"/>
              </a:rPr>
              <a:t>nd</a:t>
            </a:r>
            <a:r>
              <a:rPr lang="en-US" sz="1200" b="0" dirty="0" smtClean="0">
                <a:latin typeface="Comic Sans MS" panose="030F0702030302020204" pitchFamily="66" charset="0"/>
              </a:rPr>
              <a:t>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Xtal</a:t>
            </a:r>
            <a:r>
              <a:rPr lang="en-US" sz="1200" b="0" dirty="0" smtClean="0">
                <a:latin typeface="Comic Sans MS" panose="030F0702030302020204" pitchFamily="66" charset="0"/>
              </a:rPr>
              <a:t>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vert</a:t>
            </a:r>
            <a:r>
              <a:rPr lang="en-US" sz="1200" b="0" dirty="0" smtClean="0">
                <a:latin typeface="Comic Sans MS" panose="030F0702030302020204" pitchFamily="66" charset="0"/>
              </a:rPr>
              <a:t> translation encoder down</a:t>
            </a:r>
            <a:br>
              <a:rPr lang="en-US" sz="1200" b="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	   Dec 2013 slight vacuum increase -&gt; tighten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cryocooling</a:t>
            </a:r>
            <a:r>
              <a:rPr lang="en-US" sz="1200" b="0" dirty="0" smtClean="0">
                <a:latin typeface="Comic Sans MS" panose="030F0702030302020204" pitchFamily="66" charset="0"/>
              </a:rPr>
              <a:t> pipes 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(but a 3d experiment cancelled)</a:t>
            </a:r>
            <a:r>
              <a:rPr lang="en-US" sz="1200" b="0" dirty="0" smtClean="0">
                <a:latin typeface="Comic Sans MS" panose="030F0702030302020204" pitchFamily="66" charset="0"/>
              </a:rPr>
              <a:t/>
            </a:r>
            <a:br>
              <a:rPr lang="en-US" sz="1200" b="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	   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MOCO to commission (if necessary)</a:t>
            </a:r>
            <a:b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MIRROR : live with initial ‘</a:t>
            </a:r>
            <a:r>
              <a:rPr lang="en-US" sz="1200" b="0" dirty="0" err="1" smtClean="0">
                <a:latin typeface="Comic Sans MS" panose="030F0702030302020204" pitchFamily="66" charset="0"/>
              </a:rPr>
              <a:t>galistan</a:t>
            </a:r>
            <a:r>
              <a:rPr lang="en-US" sz="1200" b="0" dirty="0" smtClean="0">
                <a:latin typeface="Comic Sans MS" panose="030F0702030302020204" pitchFamily="66" charset="0"/>
              </a:rPr>
              <a:t>’ droplet spills on surface </a:t>
            </a:r>
            <a:br>
              <a:rPr lang="en-US" sz="1200" b="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COOLING : OK </a:t>
            </a:r>
            <a:r>
              <a:rPr lang="en-US" sz="1200" b="0" dirty="0">
                <a:latin typeface="Comic Sans MS" panose="030F0702030302020204" pitchFamily="66" charset="0"/>
              </a:rPr>
              <a:t> </a:t>
            </a:r>
            <a:r>
              <a:rPr lang="en-US" sz="1200" b="0" dirty="0" smtClean="0">
                <a:latin typeface="Comic Sans MS" panose="030F0702030302020204" pitchFamily="66" charset="0"/>
              </a:rPr>
              <a:t>at 120mA, thought flow below initial requirement (under engineering study)</a:t>
            </a:r>
          </a:p>
          <a:p>
            <a:pPr marL="285750" indent="-285750">
              <a:buFontTx/>
              <a:buChar char="-"/>
            </a:pPr>
            <a:endParaRPr lang="en-US" sz="1200" b="0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400" dirty="0" smtClean="0">
                <a:latin typeface="Comic Sans MS" panose="030F0702030302020204" pitchFamily="66" charset="0"/>
              </a:rPr>
              <a:t>Experimental stations components + detectors running smoothly</a:t>
            </a:r>
            <a:br>
              <a:rPr lang="en-US" sz="140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MOTORS solved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IcePap</a:t>
            </a:r>
            <a:r>
              <a:rPr lang="en-US" sz="1200" b="0" dirty="0" smtClean="0">
                <a:latin typeface="Comic Sans MS" panose="030F0702030302020204" pitchFamily="66" charset="0"/>
              </a:rPr>
              <a:t> power overload problems on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pd_oc</a:t>
            </a:r>
            <a:r>
              <a:rPr lang="en-US" sz="1200" b="0" dirty="0" smtClean="0">
                <a:latin typeface="Comic Sans MS" panose="030F0702030302020204" pitchFamily="66" charset="0"/>
              </a:rPr>
              <a:t>/</a:t>
            </a:r>
            <a:r>
              <a:rPr lang="en-US" sz="1200" b="0" dirty="0" err="1" smtClean="0">
                <a:latin typeface="Comic Sans MS" panose="030F0702030302020204" pitchFamily="66" charset="0"/>
              </a:rPr>
              <a:t>pd_mc</a:t>
            </a:r>
            <a:r>
              <a:rPr lang="en-US" sz="1200" b="0" dirty="0">
                <a:latin typeface="Comic Sans MS" panose="030F0702030302020204" pitchFamily="66" charset="0"/>
              </a:rPr>
              <a:t> 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(led to </a:t>
            </a:r>
            <a:r>
              <a:rPr lang="en-US" sz="1200" b="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beamtime</a:t>
            </a:r>
            <a:r>
              <a:rPr lang="en-US" sz="1200" b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loss)</a:t>
            </a:r>
            <a:r>
              <a:rPr lang="en-US" sz="1200" b="0" dirty="0" smtClean="0">
                <a:latin typeface="Comic Sans MS" panose="030F0702030302020204" pitchFamily="66" charset="0"/>
              </a:rPr>
              <a:t> </a:t>
            </a:r>
            <a:br>
              <a:rPr lang="en-US" sz="1200" b="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CONTROLS got 90% of desired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functionalites</a:t>
            </a:r>
            <a:r>
              <a:rPr lang="en-US" sz="1200" b="0" dirty="0" smtClean="0">
                <a:latin typeface="Comic Sans MS" panose="030F0702030302020204" pitchFamily="66" charset="0"/>
              </a:rPr>
              <a:t>, 10% remaining in the pipe </a:t>
            </a:r>
            <a:r>
              <a:rPr lang="en-US" sz="1400" dirty="0">
                <a:latin typeface="Comic Sans MS" panose="030F0702030302020204" pitchFamily="66" charset="0"/>
              </a:rPr>
              <a:t/>
            </a:r>
            <a:br>
              <a:rPr lang="en-US" sz="1400" dirty="0">
                <a:latin typeface="Comic Sans MS" panose="030F0702030302020204" pitchFamily="66" charset="0"/>
              </a:rPr>
            </a:br>
            <a:endParaRPr lang="en-US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400" dirty="0" smtClean="0">
                <a:latin typeface="Comic Sans MS" panose="030F0702030302020204" pitchFamily="66" charset="0"/>
              </a:rPr>
              <a:t>25 users experiment in 2013 / 29 (13 done)  users experiments in 2014</a:t>
            </a:r>
            <a:br>
              <a:rPr lang="en-US" sz="140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(65% / 35 % PD/HP-</a:t>
            </a:r>
            <a:r>
              <a:rPr lang="en-US" sz="1200" b="0" dirty="0" err="1" smtClean="0">
                <a:latin typeface="Comic Sans MS" panose="030F0702030302020204" pitchFamily="66" charset="0"/>
              </a:rPr>
              <a:t>microdiffraction</a:t>
            </a:r>
            <a:r>
              <a:rPr lang="en-US" sz="1200" b="0" dirty="0" smtClean="0">
                <a:latin typeface="Comic Sans MS" panose="030F0702030302020204" pitchFamily="66" charset="0"/>
              </a:rPr>
              <a:t>, 2-3 days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expt</a:t>
            </a:r>
            <a:r>
              <a:rPr lang="en-US" sz="1200" b="0" dirty="0" smtClean="0">
                <a:latin typeface="Comic Sans MS" panose="030F0702030302020204" pitchFamily="66" charset="0"/>
              </a:rPr>
              <a:t> on average)</a:t>
            </a:r>
            <a:endParaRPr lang="en-US" sz="1400" b="0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endParaRPr lang="en-US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400" dirty="0" smtClean="0">
                <a:latin typeface="Comic Sans MS" panose="030F0702030302020204" pitchFamily="66" charset="0"/>
              </a:rPr>
              <a:t>11 (</a:t>
            </a:r>
            <a:r>
              <a:rPr lang="en-US" sz="1200" dirty="0" smtClean="0">
                <a:latin typeface="Comic Sans MS" panose="030F0702030302020204" pitchFamily="66" charset="0"/>
              </a:rPr>
              <a:t>6 HP</a:t>
            </a:r>
            <a:r>
              <a:rPr lang="en-US" sz="1400" dirty="0" smtClean="0">
                <a:latin typeface="Comic Sans MS" panose="030F0702030302020204" pitchFamily="66" charset="0"/>
              </a:rPr>
              <a:t>) paper published (+ 3 accepted) from MSPD data since opening in June 2012</a:t>
            </a:r>
            <a:br>
              <a:rPr lang="en-US" sz="1400" dirty="0" smtClean="0">
                <a:latin typeface="Comic Sans MS" panose="030F0702030302020204" pitchFamily="66" charset="0"/>
              </a:rPr>
            </a:br>
            <a:r>
              <a:rPr lang="en-US" sz="1400" dirty="0" smtClean="0">
                <a:latin typeface="Comic Sans MS" panose="030F0702030302020204" pitchFamily="66" charset="0"/>
              </a:rPr>
              <a:t>8 (+2) with MSPD staff </a:t>
            </a:r>
            <a:r>
              <a:rPr lang="en-US" sz="1400" dirty="0" err="1" smtClean="0">
                <a:latin typeface="Comic Sans MS" panose="030F0702030302020204" pitchFamily="66" charset="0"/>
              </a:rPr>
              <a:t>coauthorship</a:t>
            </a:r>
            <a:r>
              <a:rPr lang="en-US" sz="1400" dirty="0" smtClean="0">
                <a:latin typeface="Comic Sans MS" panose="030F0702030302020204" pitchFamily="66" charset="0"/>
              </a:rPr>
              <a:t/>
            </a:r>
            <a:br>
              <a:rPr lang="en-US" sz="1400" dirty="0" smtClean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(JACS, PRB, 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InorgChem</a:t>
            </a:r>
            <a:r>
              <a:rPr lang="en-US" sz="1200" b="0" dirty="0" smtClean="0">
                <a:latin typeface="Comic Sans MS" panose="030F0702030302020204" pitchFamily="66" charset="0"/>
              </a:rPr>
              <a:t>,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ChemMat</a:t>
            </a:r>
            <a:r>
              <a:rPr lang="en-US" sz="1200" b="0" dirty="0" smtClean="0">
                <a:latin typeface="Comic Sans MS" panose="030F0702030302020204" pitchFamily="66" charset="0"/>
              </a:rPr>
              <a:t>, 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JPhys</a:t>
            </a:r>
            <a:r>
              <a:rPr lang="en-US" sz="1200" b="0" dirty="0" smtClean="0">
                <a:latin typeface="Comic Sans MS" panose="030F0702030302020204" pitchFamily="66" charset="0"/>
              </a:rPr>
              <a:t>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CondMatC</a:t>
            </a:r>
            <a:r>
              <a:rPr lang="en-US" sz="1200" b="0" dirty="0" smtClean="0">
                <a:latin typeface="Comic Sans MS" panose="030F0702030302020204" pitchFamily="66" charset="0"/>
              </a:rPr>
              <a:t>, 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CementConcreteRes</a:t>
            </a:r>
            <a:r>
              <a:rPr lang="en-US" sz="1200" b="0" dirty="0" smtClean="0">
                <a:latin typeface="Comic Sans MS" panose="030F0702030302020204" pitchFamily="66" charset="0"/>
              </a:rPr>
              <a:t>,</a:t>
            </a:r>
            <a:br>
              <a:rPr lang="en-US" sz="1200" b="0" dirty="0" smtClean="0">
                <a:latin typeface="Comic Sans MS" panose="030F0702030302020204" pitchFamily="66" charset="0"/>
              </a:rPr>
            </a:br>
            <a:r>
              <a:rPr lang="en-US" sz="1200" b="0" dirty="0" err="1" smtClean="0">
                <a:latin typeface="Comic Sans MS" panose="030F0702030302020204" pitchFamily="66" charset="0"/>
              </a:rPr>
              <a:t>PowderDiffraction</a:t>
            </a:r>
            <a:r>
              <a:rPr lang="en-US" sz="1200" b="0" dirty="0" smtClean="0">
                <a:latin typeface="Comic Sans MS" panose="030F0702030302020204" pitchFamily="66" charset="0"/>
              </a:rPr>
              <a:t>,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MatResBull</a:t>
            </a:r>
            <a:r>
              <a:rPr lang="en-US" sz="1200" b="0" dirty="0" smtClean="0">
                <a:latin typeface="Comic Sans MS" panose="030F0702030302020204" pitchFamily="66" charset="0"/>
              </a:rPr>
              <a:t>,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JPhysChemC</a:t>
            </a:r>
            <a:r>
              <a:rPr lang="en-US" sz="1200" b="0" dirty="0" smtClean="0">
                <a:latin typeface="Comic Sans MS" panose="030F0702030302020204" pitchFamily="66" charset="0"/>
              </a:rPr>
              <a:t>)</a:t>
            </a:r>
          </a:p>
          <a:p>
            <a:endParaRPr lang="en-US" sz="1400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400" dirty="0" smtClean="0">
                <a:latin typeface="Comic Sans MS" panose="030F0702030302020204" pitchFamily="66" charset="0"/>
              </a:rPr>
              <a:t>Industrial </a:t>
            </a:r>
            <a:r>
              <a:rPr lang="en-US" sz="1400" dirty="0" err="1" smtClean="0">
                <a:latin typeface="Comic Sans MS" panose="030F0702030302020204" pitchFamily="66" charset="0"/>
              </a:rPr>
              <a:t>beamtime</a:t>
            </a:r>
            <a:r>
              <a:rPr lang="en-US" sz="1400" dirty="0" smtClean="0">
                <a:latin typeface="Comic Sans MS" panose="030F0702030302020204" pitchFamily="66" charset="0"/>
              </a:rPr>
              <a:t> sold to 6 different companies since July 2013 </a:t>
            </a:r>
            <a:br>
              <a:rPr lang="en-US" sz="1400" dirty="0" smtClean="0">
                <a:latin typeface="Comic Sans MS" panose="030F0702030302020204" pitchFamily="66" charset="0"/>
              </a:rPr>
            </a:br>
            <a:r>
              <a:rPr lang="en-US" sz="1400" dirty="0" smtClean="0">
                <a:latin typeface="Comic Sans MS" panose="030F0702030302020204" pitchFamily="66" charset="0"/>
              </a:rPr>
              <a:t>+ 1 new to come (July 2014) + 1 new contact + industrial related research project</a:t>
            </a:r>
            <a:r>
              <a:rPr lang="en-US" sz="1400" dirty="0">
                <a:latin typeface="Comic Sans MS" panose="030F0702030302020204" pitchFamily="66" charset="0"/>
              </a:rPr>
              <a:t/>
            </a:r>
            <a:br>
              <a:rPr lang="en-US" sz="1400" dirty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(</a:t>
            </a:r>
            <a:r>
              <a:rPr lang="en-US" sz="1200" b="0" dirty="0">
                <a:latin typeface="Comic Sans MS" panose="030F0702030302020204" pitchFamily="66" charset="0"/>
              </a:rPr>
              <a:t>51 hours over 10 </a:t>
            </a:r>
            <a:r>
              <a:rPr lang="en-US" sz="1200" b="0" dirty="0" smtClean="0">
                <a:latin typeface="Comic Sans MS" panose="030F0702030302020204" pitchFamily="66" charset="0"/>
              </a:rPr>
              <a:t>sessions, 4 users  came back)</a:t>
            </a:r>
            <a:endParaRPr lang="en-US" sz="14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1608" y="723900"/>
            <a:ext cx="7063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MSPD staff point of view : The </a:t>
            </a:r>
            <a:r>
              <a:rPr lang="en-US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beamline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is </a:t>
            </a:r>
            <a:r>
              <a:rPr lang="en-US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perfoming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well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426" y="1319026"/>
            <a:ext cx="2929636" cy="219722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12420" y="3457015"/>
            <a:ext cx="3518718" cy="1310640"/>
            <a:chOff x="360999" y="741045"/>
            <a:chExt cx="4515801" cy="1924927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999" y="741045"/>
              <a:ext cx="4515801" cy="1924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6373" y="2504047"/>
              <a:ext cx="3076575" cy="1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006" y="4956517"/>
            <a:ext cx="2261394" cy="160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3966786" y="4484834"/>
            <a:ext cx="3963249" cy="1922156"/>
            <a:chOff x="4421066" y="4182216"/>
            <a:chExt cx="3963249" cy="1922156"/>
          </a:xfrm>
        </p:grpSpPr>
        <p:sp>
          <p:nvSpPr>
            <p:cNvPr id="10" name="TextBox 9"/>
            <p:cNvSpPr txBox="1"/>
            <p:nvPr/>
          </p:nvSpPr>
          <p:spPr>
            <a:xfrm>
              <a:off x="4482875" y="4182216"/>
              <a:ext cx="3901440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latin typeface="Comic Sans MS" panose="030F0702030302020204" pitchFamily="66" charset="0"/>
                </a:rPr>
                <a:t>Xray</a:t>
              </a:r>
              <a:r>
                <a:rPr lang="en-US" sz="1400" dirty="0" smtClean="0">
                  <a:latin typeface="Comic Sans MS" panose="030F0702030302020204" pitchFamily="66" charset="0"/>
                </a:rPr>
                <a:t> lab  </a:t>
              </a:r>
            </a:p>
            <a:p>
              <a:r>
                <a:rPr lang="en-US" sz="1200" b="0" dirty="0" smtClean="0">
                  <a:latin typeface="Comic Sans MS" panose="030F0702030302020204" pitchFamily="66" charset="0"/>
                </a:rPr>
                <a:t>-&gt; Le Bail Fit orthorhombic S.G</a:t>
              </a:r>
            </a:p>
            <a:p>
              <a:r>
                <a:rPr lang="en-US" sz="1200" b="0" dirty="0" smtClean="0">
                  <a:latin typeface="Comic Sans MS" panose="030F0702030302020204" pitchFamily="66" charset="0"/>
                </a:rPr>
                <a:t>  </a:t>
              </a:r>
            </a:p>
            <a:p>
              <a:r>
                <a:rPr lang="en-US" sz="1200" b="0" dirty="0" smtClean="0">
                  <a:latin typeface="Comic Sans MS" panose="030F0702030302020204" pitchFamily="66" charset="0"/>
                </a:rPr>
                <a:t>-&gt; extinction : Ima2m,I2cm, Imam, </a:t>
              </a:r>
              <a:r>
                <a:rPr lang="en-US" sz="1200" b="0" dirty="0" err="1" smtClean="0">
                  <a:latin typeface="Comic Sans MS" panose="030F0702030302020204" pitchFamily="66" charset="0"/>
                </a:rPr>
                <a:t>Imcm</a:t>
              </a:r>
              <a:r>
                <a:rPr lang="en-US" sz="1200" b="0" dirty="0" smtClean="0">
                  <a:latin typeface="Comic Sans MS" panose="030F0702030302020204" pitchFamily="66" charset="0"/>
                </a:rPr>
                <a:t> </a:t>
              </a:r>
            </a:p>
            <a:p>
              <a:r>
                <a:rPr lang="en-US" sz="1200" b="0" dirty="0" smtClean="0">
                  <a:latin typeface="Comic Sans MS" panose="030F0702030302020204" pitchFamily="66" charset="0"/>
                </a:rPr>
                <a:t>-&gt; no reasonable structure</a:t>
              </a:r>
            </a:p>
          </p:txBody>
        </p:sp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2875" y="5636873"/>
              <a:ext cx="3657600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4421066" y="5292024"/>
              <a:ext cx="18277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Comic Sans MS" panose="030F0702030302020204" pitchFamily="66" charset="0"/>
                </a:rPr>
                <a:t>MAD data @MSPD</a:t>
              </a:r>
            </a:p>
          </p:txBody>
        </p:sp>
        <p:pic>
          <p:nvPicPr>
            <p:cNvPr id="13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0522" y="4624780"/>
              <a:ext cx="294322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4434232" y="5827373"/>
              <a:ext cx="349580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0" dirty="0" smtClean="0">
                  <a:latin typeface="Comic Sans MS" panose="030F0702030302020204" pitchFamily="66" charset="0"/>
                </a:rPr>
                <a:t>I12/m1 S.G -&gt; correct structure 10 Si , 19 O </a:t>
              </a:r>
              <a:endParaRPr lang="en-US" sz="1200" dirty="0"/>
            </a:p>
          </p:txBody>
        </p:sp>
      </p:grp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716280" y="68898"/>
            <a:ext cx="8229600" cy="395922"/>
          </a:xfrm>
        </p:spPr>
        <p:txBody>
          <a:bodyPr/>
          <a:lstStyle/>
          <a:p>
            <a:r>
              <a:rPr lang="en-US" i="1" dirty="0" smtClean="0">
                <a:solidFill>
                  <a:srgbClr val="FFC000"/>
                </a:solidFill>
              </a:rPr>
              <a:t>PD : high angular resolution (figure of merit)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457304" y="3599330"/>
            <a:ext cx="290977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Why high resolution needed ?</a:t>
            </a:r>
          </a:p>
          <a:p>
            <a:r>
              <a:rPr lang="en-US" sz="12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-&gt; small distortions</a:t>
            </a:r>
          </a:p>
          <a:p>
            <a:r>
              <a:rPr lang="en-US" sz="12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-&gt; overlap in structure determination</a:t>
            </a:r>
            <a:endParaRPr lang="en-US" sz="12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0046" y="708641"/>
            <a:ext cx="344838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Activity on MAD :  </a:t>
            </a: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- exchange central Si</a:t>
            </a:r>
            <a:r>
              <a:rPr lang="en-US" sz="1200" b="0" baseline="-25000" dirty="0" smtClean="0">
                <a:latin typeface="Comic Sans MS" panose="030F0702030302020204" pitchFamily="66" charset="0"/>
              </a:rPr>
              <a:t>111</a:t>
            </a:r>
            <a:r>
              <a:rPr lang="en-US" sz="1200" b="0" dirty="0" smtClean="0">
                <a:latin typeface="Comic Sans MS" panose="030F0702030302020204" pitchFamily="66" charset="0"/>
              </a:rPr>
              <a:t>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Xtal</a:t>
            </a:r>
            <a:r>
              <a:rPr lang="en-US" sz="1200" b="0" dirty="0" smtClean="0">
                <a:latin typeface="Comic Sans MS" panose="030F0702030302020204" pitchFamily="66" charset="0"/>
              </a:rPr>
              <a:t> – intrinsic width </a:t>
            </a:r>
          </a:p>
          <a:p>
            <a:r>
              <a:rPr lang="en-US" sz="1200" b="0" dirty="0">
                <a:latin typeface="Comic Sans MS" panose="030F0702030302020204" pitchFamily="66" charset="0"/>
              </a:rPr>
              <a:t>w</a:t>
            </a:r>
            <a:r>
              <a:rPr lang="en-US" sz="1200" b="0" dirty="0" smtClean="0">
                <a:latin typeface="Comic Sans MS" panose="030F0702030302020204" pitchFamily="66" charset="0"/>
              </a:rPr>
              <a:t>as broader - with outer one (i13)</a:t>
            </a: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- commissioned the Si</a:t>
            </a:r>
            <a:r>
              <a:rPr lang="en-US" sz="1200" b="0" baseline="-25000" dirty="0" smtClean="0">
                <a:latin typeface="Comic Sans MS" panose="030F0702030302020204" pitchFamily="66" charset="0"/>
              </a:rPr>
              <a:t>220</a:t>
            </a:r>
            <a:r>
              <a:rPr lang="en-US" sz="1200" b="0" dirty="0" smtClean="0">
                <a:latin typeface="Comic Sans MS" panose="030F0702030302020204" pitchFamily="66" charset="0"/>
              </a:rPr>
              <a:t> </a:t>
            </a:r>
            <a:r>
              <a:rPr lang="en-US" sz="1200" b="0" dirty="0" err="1">
                <a:latin typeface="Comic Sans MS" panose="030F0702030302020204" pitchFamily="66" charset="0"/>
              </a:rPr>
              <a:t>Xtal</a:t>
            </a:r>
            <a:r>
              <a:rPr lang="en-US" sz="1200" b="0" dirty="0">
                <a:latin typeface="Comic Sans MS" panose="030F0702030302020204" pitchFamily="66" charset="0"/>
              </a:rPr>
              <a:t> </a:t>
            </a:r>
            <a:r>
              <a:rPr lang="en-US" sz="1200" b="0" dirty="0" smtClean="0">
                <a:latin typeface="Comic Sans MS" panose="030F0702030302020204" pitchFamily="66" charset="0"/>
              </a:rPr>
              <a:t> set</a:t>
            </a:r>
            <a:endParaRPr lang="en-US" sz="1200" b="0" dirty="0">
              <a:latin typeface="Comic Sans MS" panose="030F0702030302020204" pitchFamily="66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12420" y="1714419"/>
            <a:ext cx="2843212" cy="1693077"/>
            <a:chOff x="5568950" y="1989206"/>
            <a:chExt cx="2843212" cy="1693077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8950" y="1989206"/>
              <a:ext cx="2843212" cy="169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7146662" y="2270760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>
                  <a:solidFill>
                    <a:srgbClr val="FF0000"/>
                  </a:solidFill>
                </a:rPr>
                <a:t>111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530202" y="2692427"/>
              <a:ext cx="41069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220</a:t>
              </a:r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994122" y="3098743"/>
              <a:ext cx="72487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38.2 </a:t>
              </a:r>
              <a:r>
                <a:rPr lang="en-US" sz="1050" dirty="0" err="1" smtClean="0"/>
                <a:t>keV</a:t>
              </a:r>
              <a:endParaRPr lang="en-US" sz="1050" dirty="0" smtClean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501920" y="772831"/>
            <a:ext cx="2368550" cy="2523947"/>
            <a:chOff x="3586472" y="846518"/>
            <a:chExt cx="2368550" cy="2523947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6472" y="846518"/>
              <a:ext cx="2368550" cy="2075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4036365" y="2908800"/>
              <a:ext cx="16914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0" i="0" dirty="0" smtClean="0">
                  <a:latin typeface="Comic Sans MS" panose="030F0702030302020204" pitchFamily="66" charset="0"/>
                </a:rPr>
                <a:t>YNiO</a:t>
              </a:r>
              <a:r>
                <a:rPr lang="en-US" sz="800" b="0" i="0" baseline="-25000" dirty="0" smtClean="0">
                  <a:latin typeface="Comic Sans MS" panose="030F0702030302020204" pitchFamily="66" charset="0"/>
                </a:rPr>
                <a:t>3 </a:t>
              </a:r>
              <a:r>
                <a:rPr lang="en-US" sz="800" b="0" i="0" dirty="0" smtClean="0">
                  <a:latin typeface="Comic Sans MS" panose="030F0702030302020204" pitchFamily="66" charset="0"/>
                </a:rPr>
                <a:t> </a:t>
              </a:r>
            </a:p>
            <a:p>
              <a:r>
                <a:rPr lang="en-US" sz="800" b="0" i="0" dirty="0" smtClean="0">
                  <a:latin typeface="Comic Sans MS" panose="030F0702030302020204" pitchFamily="66" charset="0"/>
                </a:rPr>
                <a:t>90.0754 º monoclinic distortion</a:t>
              </a:r>
            </a:p>
            <a:p>
              <a:r>
                <a:rPr lang="en-US" sz="800" b="0" dirty="0" smtClean="0">
                  <a:latin typeface="Comic Sans MS" panose="030F0702030302020204" pitchFamily="66" charset="0"/>
                </a:rPr>
                <a:t>Alonso et al, PRL  (1999)  3871</a:t>
              </a:r>
              <a:r>
                <a:rPr lang="en-US" sz="800" b="0" i="0" dirty="0" smtClean="0">
                  <a:latin typeface="Comic Sans MS" panose="030F0702030302020204" pitchFamily="66" charset="0"/>
                </a:rPr>
                <a:t> </a:t>
              </a:r>
              <a:endParaRPr lang="en-US" sz="800" b="0" i="0" dirty="0">
                <a:latin typeface="Comic Sans MS" panose="030F0702030302020204" pitchFamily="66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706471" y="907673"/>
              <a:ext cx="1064715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 smtClean="0"/>
                <a:t>ALBA 30 </a:t>
              </a:r>
              <a:r>
                <a:rPr lang="en-US" sz="1100" dirty="0" err="1" smtClean="0"/>
                <a:t>keV</a:t>
              </a:r>
              <a:endParaRPr lang="en-US" sz="1100" dirty="0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4457304" y="1570415"/>
            <a:ext cx="13372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b="0" dirty="0" smtClean="0">
                <a:latin typeface="Comic Sans MS" panose="030F0702030302020204" pitchFamily="66" charset="0"/>
              </a:rPr>
              <a:t>NAC 220 at 38.2 </a:t>
            </a:r>
            <a:r>
              <a:rPr lang="en-US" sz="900" b="0" dirty="0" err="1" smtClean="0">
                <a:latin typeface="Comic Sans MS" panose="030F0702030302020204" pitchFamily="66" charset="0"/>
              </a:rPr>
              <a:t>keV</a:t>
            </a:r>
            <a:endParaRPr lang="en-US" sz="900" b="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13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:\Users\Administrador\Desktop\ALBA preliminary report- V-2014\2000-01-01 00.00.00-19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8790" y="2717238"/>
            <a:ext cx="2667000" cy="1912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59054" y="2440238"/>
            <a:ext cx="16097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2124Al-25vol%SiCp</a:t>
            </a:r>
            <a:endParaRPr lang="en-US" sz="1200" dirty="0"/>
          </a:p>
        </p:txBody>
      </p:sp>
      <p:grpSp>
        <p:nvGrpSpPr>
          <p:cNvPr id="49" name="Group 48"/>
          <p:cNvGrpSpPr/>
          <p:nvPr/>
        </p:nvGrpSpPr>
        <p:grpSpPr>
          <a:xfrm>
            <a:off x="205590" y="2624328"/>
            <a:ext cx="2727325" cy="3562925"/>
            <a:chOff x="4332868" y="2906138"/>
            <a:chExt cx="2727325" cy="3562925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8307223"/>
                </p:ext>
              </p:extLst>
            </p:nvPr>
          </p:nvGraphicFramePr>
          <p:xfrm>
            <a:off x="4332868" y="2906138"/>
            <a:ext cx="2727325" cy="1935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56" r:id="rId4" imgW="4381805" imgH="3116275" progId="Origin50.Graph">
                    <p:embed/>
                  </p:oleObj>
                </mc:Choice>
                <mc:Fallback>
                  <p:oleObj r:id="rId4" imgW="4381805" imgH="3116275" progId="Origin50.Graph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2868" y="2906138"/>
                          <a:ext cx="2727325" cy="19351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52286372"/>
                </p:ext>
              </p:extLst>
            </p:nvPr>
          </p:nvGraphicFramePr>
          <p:xfrm>
            <a:off x="4332868" y="4572000"/>
            <a:ext cx="2620963" cy="1897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57" r:id="rId6" imgW="4381805" imgH="3152851" progId="Origin50.Graph">
                    <p:embed/>
                  </p:oleObj>
                </mc:Choice>
                <mc:Fallback>
                  <p:oleObj r:id="rId6" imgW="4381805" imgH="3152851" progId="Origin50.Graph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2868" y="4572000"/>
                          <a:ext cx="2620963" cy="18970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5717895" y="4089606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Comic Sans MS" panose="030F0702030302020204" pitchFamily="66" charset="0"/>
                </a:rPr>
                <a:t>d</a:t>
              </a:r>
              <a:r>
                <a:rPr lang="en-US" sz="1200" baseline="-25000" dirty="0" smtClean="0">
                  <a:latin typeface="Comic Sans MS" panose="030F0702030302020204" pitchFamily="66" charset="0"/>
                </a:rPr>
                <a:t>220</a:t>
              </a:r>
              <a:endParaRPr lang="en-US" baseline="-25000" dirty="0">
                <a:latin typeface="Comic Sans MS" panose="030F0702030302020204" pitchFamily="66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21228" y="5720286"/>
              <a:ext cx="5918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latin typeface="Comic Sans MS" panose="030F0702030302020204" pitchFamily="66" charset="0"/>
                </a:rPr>
                <a:t>Fwhm</a:t>
              </a:r>
              <a:endParaRPr lang="en-US" baseline="-250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3" name="Picture 5" descr="str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45" y="786666"/>
            <a:ext cx="1495647" cy="1416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" name="Group 47"/>
          <p:cNvGrpSpPr/>
          <p:nvPr/>
        </p:nvGrpSpPr>
        <p:grpSpPr>
          <a:xfrm>
            <a:off x="3910071" y="742741"/>
            <a:ext cx="2991277" cy="1657916"/>
            <a:chOff x="5717137" y="917644"/>
            <a:chExt cx="2991277" cy="1657916"/>
          </a:xfrm>
        </p:grpSpPr>
        <p:sp>
          <p:nvSpPr>
            <p:cNvPr id="37" name="Freeform 36"/>
            <p:cNvSpPr/>
            <p:nvPr/>
          </p:nvSpPr>
          <p:spPr bwMode="auto">
            <a:xfrm>
              <a:off x="6476582" y="1554415"/>
              <a:ext cx="1051560" cy="891540"/>
            </a:xfrm>
            <a:custGeom>
              <a:avLst/>
              <a:gdLst>
                <a:gd name="connsiteX0" fmla="*/ 609600 w 1051560"/>
                <a:gd name="connsiteY0" fmla="*/ 0 h 891540"/>
                <a:gd name="connsiteX1" fmla="*/ 327660 w 1051560"/>
                <a:gd name="connsiteY1" fmla="*/ 7620 h 891540"/>
                <a:gd name="connsiteX2" fmla="*/ 114300 w 1051560"/>
                <a:gd name="connsiteY2" fmla="*/ 213360 h 891540"/>
                <a:gd name="connsiteX3" fmla="*/ 0 w 1051560"/>
                <a:gd name="connsiteY3" fmla="*/ 472440 h 891540"/>
                <a:gd name="connsiteX4" fmla="*/ 53340 w 1051560"/>
                <a:gd name="connsiteY4" fmla="*/ 708660 h 891540"/>
                <a:gd name="connsiteX5" fmla="*/ 411480 w 1051560"/>
                <a:gd name="connsiteY5" fmla="*/ 739140 h 891540"/>
                <a:gd name="connsiteX6" fmla="*/ 601980 w 1051560"/>
                <a:gd name="connsiteY6" fmla="*/ 891540 h 891540"/>
                <a:gd name="connsiteX7" fmla="*/ 670560 w 1051560"/>
                <a:gd name="connsiteY7" fmla="*/ 861060 h 891540"/>
                <a:gd name="connsiteX8" fmla="*/ 693420 w 1051560"/>
                <a:gd name="connsiteY8" fmla="*/ 838200 h 891540"/>
                <a:gd name="connsiteX9" fmla="*/ 883920 w 1051560"/>
                <a:gd name="connsiteY9" fmla="*/ 624840 h 891540"/>
                <a:gd name="connsiteX10" fmla="*/ 876300 w 1051560"/>
                <a:gd name="connsiteY10" fmla="*/ 350520 h 891540"/>
                <a:gd name="connsiteX11" fmla="*/ 1051560 w 1051560"/>
                <a:gd name="connsiteY11" fmla="*/ 152400 h 891540"/>
                <a:gd name="connsiteX12" fmla="*/ 906780 w 1051560"/>
                <a:gd name="connsiteY12" fmla="*/ 45720 h 891540"/>
                <a:gd name="connsiteX13" fmla="*/ 609600 w 1051560"/>
                <a:gd name="connsiteY13" fmla="*/ 0 h 89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1560" h="891540">
                  <a:moveTo>
                    <a:pt x="609600" y="0"/>
                  </a:moveTo>
                  <a:lnTo>
                    <a:pt x="327660" y="7620"/>
                  </a:lnTo>
                  <a:lnTo>
                    <a:pt x="114300" y="213360"/>
                  </a:lnTo>
                  <a:lnTo>
                    <a:pt x="0" y="472440"/>
                  </a:lnTo>
                  <a:lnTo>
                    <a:pt x="53340" y="708660"/>
                  </a:lnTo>
                  <a:lnTo>
                    <a:pt x="411480" y="739140"/>
                  </a:lnTo>
                  <a:lnTo>
                    <a:pt x="601980" y="891540"/>
                  </a:lnTo>
                  <a:cubicBezTo>
                    <a:pt x="624840" y="881380"/>
                    <a:pt x="648952" y="873665"/>
                    <a:pt x="670560" y="861060"/>
                  </a:cubicBezTo>
                  <a:cubicBezTo>
                    <a:pt x="679868" y="855630"/>
                    <a:pt x="693420" y="838200"/>
                    <a:pt x="693420" y="838200"/>
                  </a:cubicBezTo>
                  <a:lnTo>
                    <a:pt x="883920" y="624840"/>
                  </a:lnTo>
                  <a:lnTo>
                    <a:pt x="876300" y="350520"/>
                  </a:lnTo>
                  <a:lnTo>
                    <a:pt x="1051560" y="152400"/>
                  </a:lnTo>
                  <a:lnTo>
                    <a:pt x="906780" y="4572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E6E97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6637020" y="1554415"/>
              <a:ext cx="1569720" cy="659891"/>
              <a:chOff x="6705600" y="1554415"/>
              <a:chExt cx="944880" cy="659891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6705600" y="1818066"/>
                <a:ext cx="944880" cy="114300"/>
                <a:chOff x="4716780" y="1953637"/>
                <a:chExt cx="944880" cy="114300"/>
              </a:xfrm>
            </p:grpSpPr>
            <p:cxnSp>
              <p:nvCxnSpPr>
                <p:cNvPr id="15" name="Straight Connector 14"/>
                <p:cNvCxnSpPr/>
                <p:nvPr/>
              </p:nvCxnSpPr>
              <p:spPr bwMode="auto">
                <a:xfrm>
                  <a:off x="4716780" y="1953637"/>
                  <a:ext cx="922020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6" name="Straight Connector 15"/>
                <p:cNvCxnSpPr/>
                <p:nvPr/>
              </p:nvCxnSpPr>
              <p:spPr bwMode="auto">
                <a:xfrm>
                  <a:off x="4739640" y="2067937"/>
                  <a:ext cx="922020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21" name="Group 20"/>
              <p:cNvGrpSpPr/>
              <p:nvPr/>
            </p:nvGrpSpPr>
            <p:grpSpPr>
              <a:xfrm>
                <a:off x="7498080" y="1554415"/>
                <a:ext cx="0" cy="659891"/>
                <a:chOff x="7498080" y="1554415"/>
                <a:chExt cx="0" cy="659891"/>
              </a:xfrm>
            </p:grpSpPr>
            <p:cxnSp>
              <p:nvCxnSpPr>
                <p:cNvPr id="19" name="Straight Connector 18"/>
                <p:cNvCxnSpPr/>
                <p:nvPr/>
              </p:nvCxnSpPr>
              <p:spPr bwMode="auto">
                <a:xfrm>
                  <a:off x="7498080" y="1554415"/>
                  <a:ext cx="0" cy="263651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0" name="Straight Connector 19"/>
                <p:cNvCxnSpPr/>
                <p:nvPr/>
              </p:nvCxnSpPr>
              <p:spPr bwMode="auto">
                <a:xfrm>
                  <a:off x="7498080" y="1950655"/>
                  <a:ext cx="0" cy="263651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 22"/>
            <p:cNvGrpSpPr/>
            <p:nvPr/>
          </p:nvGrpSpPr>
          <p:grpSpPr>
            <a:xfrm rot="12000000">
              <a:off x="5904277" y="1424880"/>
              <a:ext cx="1572740" cy="659891"/>
              <a:chOff x="6705600" y="1554415"/>
              <a:chExt cx="944880" cy="659891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6705600" y="1818066"/>
                <a:ext cx="944880" cy="114300"/>
                <a:chOff x="4716780" y="1953637"/>
                <a:chExt cx="944880" cy="114300"/>
              </a:xfrm>
            </p:grpSpPr>
            <p:cxnSp>
              <p:nvCxnSpPr>
                <p:cNvPr id="28" name="Straight Connector 27"/>
                <p:cNvCxnSpPr/>
                <p:nvPr/>
              </p:nvCxnSpPr>
              <p:spPr bwMode="auto">
                <a:xfrm>
                  <a:off x="4716780" y="1953637"/>
                  <a:ext cx="922020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9" name="Straight Connector 28"/>
                <p:cNvCxnSpPr/>
                <p:nvPr/>
              </p:nvCxnSpPr>
              <p:spPr bwMode="auto">
                <a:xfrm>
                  <a:off x="4739640" y="2067937"/>
                  <a:ext cx="922020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25" name="Group 24"/>
              <p:cNvGrpSpPr/>
              <p:nvPr/>
            </p:nvGrpSpPr>
            <p:grpSpPr>
              <a:xfrm>
                <a:off x="7498080" y="1554415"/>
                <a:ext cx="0" cy="659891"/>
                <a:chOff x="7498080" y="1554415"/>
                <a:chExt cx="0" cy="659891"/>
              </a:xfrm>
            </p:grpSpPr>
            <p:cxnSp>
              <p:nvCxnSpPr>
                <p:cNvPr id="26" name="Straight Connector 25"/>
                <p:cNvCxnSpPr/>
                <p:nvPr/>
              </p:nvCxnSpPr>
              <p:spPr bwMode="auto">
                <a:xfrm>
                  <a:off x="7498080" y="1554415"/>
                  <a:ext cx="0" cy="263651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7" name="Straight Connector 26"/>
                <p:cNvCxnSpPr/>
                <p:nvPr/>
              </p:nvCxnSpPr>
              <p:spPr bwMode="auto">
                <a:xfrm>
                  <a:off x="7498080" y="1950655"/>
                  <a:ext cx="0" cy="263651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cxnSp>
          <p:nvCxnSpPr>
            <p:cNvPr id="33" name="Straight Arrow Connector 32"/>
            <p:cNvCxnSpPr/>
            <p:nvPr/>
          </p:nvCxnSpPr>
          <p:spPr bwMode="auto">
            <a:xfrm flipH="1">
              <a:off x="6995160" y="1150620"/>
              <a:ext cx="259080" cy="81503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" name="TextBox 33"/>
            <p:cNvSpPr txBox="1"/>
            <p:nvPr/>
          </p:nvSpPr>
          <p:spPr>
            <a:xfrm>
              <a:off x="7311971" y="963810"/>
              <a:ext cx="4171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0" dirty="0" err="1" smtClean="0">
                  <a:latin typeface="Comic Sans MS" panose="030F0702030302020204" pitchFamily="66" charset="0"/>
                </a:rPr>
                <a:t>Q</a:t>
              </a:r>
              <a:r>
                <a:rPr lang="en-US" sz="1000" b="0" baseline="-25000" dirty="0" err="1" smtClean="0">
                  <a:latin typeface="Comic Sans MS" panose="030F0702030302020204" pitchFamily="66" charset="0"/>
                </a:rPr>
                <a:t>hkl</a:t>
              </a:r>
              <a:endParaRPr lang="en-US" sz="1000" b="0" baseline="-25000" dirty="0" smtClean="0">
                <a:latin typeface="Comic Sans MS" panose="030F0702030302020204" pitchFamily="66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79716" y="2021871"/>
              <a:ext cx="6286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0" dirty="0" smtClean="0">
                  <a:latin typeface="Comic Sans MS" panose="030F0702030302020204" pitchFamily="66" charset="0"/>
                </a:rPr>
                <a:t>~0.1mm</a:t>
              </a:r>
              <a:endParaRPr lang="en-US" sz="1000" b="0" baseline="-25000" dirty="0" smtClean="0">
                <a:latin typeface="Comic Sans MS" panose="030F0702030302020204" pitchFamily="66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717137" y="917644"/>
              <a:ext cx="6671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0" dirty="0" smtClean="0">
                  <a:latin typeface="Comic Sans MS" panose="030F0702030302020204" pitchFamily="66" charset="0"/>
                </a:rPr>
                <a:t>~0.1 mm</a:t>
              </a:r>
              <a:endParaRPr lang="en-US" sz="1000" b="0" baseline="-25000" dirty="0" smtClean="0">
                <a:latin typeface="Comic Sans MS" panose="030F0702030302020204" pitchFamily="66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268031" y="1719436"/>
              <a:ext cx="34176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0" dirty="0" smtClean="0">
                  <a:latin typeface="Comic Sans MS" panose="030F0702030302020204" pitchFamily="66" charset="0"/>
                </a:rPr>
                <a:t>2</a:t>
              </a:r>
              <a:r>
                <a:rPr lang="el-GR" sz="1000" b="0" dirty="0" smtClean="0">
                  <a:latin typeface="Comic Sans MS" panose="030F0702030302020204" pitchFamily="66" charset="0"/>
                </a:rPr>
                <a:t>θ</a:t>
              </a:r>
              <a:endParaRPr lang="en-US" sz="1000" b="0" baseline="-25000" dirty="0" smtClean="0">
                <a:latin typeface="Comic Sans MS" panose="030F0702030302020204" pitchFamily="66" charset="0"/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6536370" y="2106881"/>
              <a:ext cx="496472" cy="468679"/>
              <a:chOff x="6536370" y="2106881"/>
              <a:chExt cx="496472" cy="468679"/>
            </a:xfrm>
          </p:grpSpPr>
          <p:cxnSp>
            <p:nvCxnSpPr>
              <p:cNvPr id="40" name="Straight Arrow Connector 39"/>
              <p:cNvCxnSpPr/>
              <p:nvPr/>
            </p:nvCxnSpPr>
            <p:spPr bwMode="auto">
              <a:xfrm>
                <a:off x="6995160" y="2144981"/>
                <a:ext cx="0" cy="430579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1" name="Straight Arrow Connector 40"/>
              <p:cNvCxnSpPr/>
              <p:nvPr/>
            </p:nvCxnSpPr>
            <p:spPr bwMode="auto">
              <a:xfrm flipH="1">
                <a:off x="6536370" y="2144981"/>
                <a:ext cx="458372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6" name="Oval 45"/>
              <p:cNvSpPr/>
              <p:nvPr/>
            </p:nvSpPr>
            <p:spPr bwMode="auto">
              <a:xfrm>
                <a:off x="6956642" y="2106881"/>
                <a:ext cx="76200" cy="762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50" name="Text Box 7"/>
          <p:cNvSpPr txBox="1">
            <a:spLocks noChangeArrowheads="1"/>
          </p:cNvSpPr>
          <p:nvPr/>
        </p:nvSpPr>
        <p:spPr bwMode="auto">
          <a:xfrm>
            <a:off x="1994196" y="1017830"/>
            <a:ext cx="3032125" cy="1107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Aft>
                <a:spcPct val="15000"/>
              </a:spcAft>
            </a:pPr>
            <a:r>
              <a:rPr lang="en-US" altLang="en-US" sz="1050" b="0" dirty="0">
                <a:latin typeface="Comic Sans MS" pitchFamily="66" charset="0"/>
              </a:rPr>
              <a:t>No strain</a:t>
            </a:r>
          </a:p>
          <a:p>
            <a:pPr eaLnBrk="1" hangingPunct="1">
              <a:lnSpc>
                <a:spcPct val="150000"/>
              </a:lnSpc>
              <a:spcAft>
                <a:spcPct val="15000"/>
              </a:spcAft>
            </a:pPr>
            <a:r>
              <a:rPr lang="en-US" altLang="en-US" sz="1050" b="0" dirty="0" err="1">
                <a:latin typeface="Comic Sans MS" pitchFamily="66" charset="0"/>
              </a:rPr>
              <a:t>Macrostrain</a:t>
            </a:r>
            <a:r>
              <a:rPr lang="en-US" altLang="en-US" sz="1050" b="0" dirty="0">
                <a:latin typeface="Comic Sans MS" pitchFamily="66" charset="0"/>
              </a:rPr>
              <a:t> (e.g. tensile strain)</a:t>
            </a:r>
          </a:p>
          <a:p>
            <a:pPr eaLnBrk="1" hangingPunct="1">
              <a:lnSpc>
                <a:spcPct val="150000"/>
              </a:lnSpc>
              <a:spcAft>
                <a:spcPct val="15000"/>
              </a:spcAft>
            </a:pPr>
            <a:r>
              <a:rPr lang="en-US" altLang="en-US" sz="1050" b="0" dirty="0" err="1">
                <a:latin typeface="Comic Sans MS" pitchFamily="66" charset="0"/>
              </a:rPr>
              <a:t>Microstrain</a:t>
            </a:r>
            <a:endParaRPr lang="en-US" altLang="en-US" sz="1050" b="0" dirty="0">
              <a:latin typeface="Comic Sans MS" pitchFamily="66" charset="0"/>
            </a:endParaRPr>
          </a:p>
          <a:p>
            <a:pPr eaLnBrk="1" hangingPunct="1">
              <a:lnSpc>
                <a:spcPct val="150000"/>
              </a:lnSpc>
              <a:spcAft>
                <a:spcPct val="15000"/>
              </a:spcAft>
            </a:pPr>
            <a:r>
              <a:rPr lang="en-US" altLang="en-US" sz="1050" b="0" dirty="0" err="1">
                <a:latin typeface="Comic Sans MS" pitchFamily="66" charset="0"/>
              </a:rPr>
              <a:t>Macrostrain</a:t>
            </a:r>
            <a:r>
              <a:rPr lang="en-US" altLang="en-US" sz="1050" b="0" dirty="0">
                <a:latin typeface="Comic Sans MS" pitchFamily="66" charset="0"/>
              </a:rPr>
              <a:t> + </a:t>
            </a:r>
            <a:r>
              <a:rPr lang="en-US" altLang="en-US" sz="1050" b="0" dirty="0" err="1">
                <a:latin typeface="Comic Sans MS" pitchFamily="66" charset="0"/>
              </a:rPr>
              <a:t>Microstrain</a:t>
            </a:r>
            <a:endParaRPr lang="en-US" altLang="en-US" sz="1050" b="0" dirty="0">
              <a:latin typeface="Comic Sans MS" pitchFamily="66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25144" y="6093003"/>
            <a:ext cx="49475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dirty="0">
                <a:latin typeface="Comic Sans MS" panose="030F0702030302020204" pitchFamily="66" charset="0"/>
              </a:rPr>
              <a:t>Determination of the microscopic residual stress in friction stir welds</a:t>
            </a:r>
            <a:endParaRPr lang="en-US" sz="1000" b="0" dirty="0">
              <a:latin typeface="Comic Sans MS" panose="030F0702030302020204" pitchFamily="66" charset="0"/>
            </a:endParaRPr>
          </a:p>
          <a:p>
            <a:r>
              <a:rPr lang="es-ES" sz="1000" b="0" dirty="0">
                <a:latin typeface="Comic Sans MS" panose="030F0702030302020204" pitchFamily="66" charset="0"/>
              </a:rPr>
              <a:t>Gaspar González Doncel, Ricardo Fernández Serrano, Florencia </a:t>
            </a:r>
            <a:r>
              <a:rPr lang="es-ES" sz="1000" b="0" dirty="0" err="1">
                <a:latin typeface="Comic Sans MS" panose="030F0702030302020204" pitchFamily="66" charset="0"/>
              </a:rPr>
              <a:t>Cioffi</a:t>
            </a:r>
            <a:endParaRPr lang="en-US" sz="1000" b="0" dirty="0">
              <a:latin typeface="Comic Sans MS" panose="030F0702030302020204" pitchFamily="66" charset="0"/>
            </a:endParaRPr>
          </a:p>
          <a:p>
            <a:r>
              <a:rPr lang="en-GB" sz="1000" b="0" dirty="0">
                <a:latin typeface="Comic Sans MS" panose="030F0702030302020204" pitchFamily="66" charset="0"/>
              </a:rPr>
              <a:t>Dept. of Physical Metallurgy, CENIM, C.S.I.C.</a:t>
            </a:r>
            <a:endParaRPr lang="en-US" sz="1000" b="0" dirty="0">
              <a:latin typeface="Comic Sans MS" panose="030F0702030302020204" pitchFamily="66" charset="0"/>
            </a:endParaRPr>
          </a:p>
        </p:txBody>
      </p:sp>
      <p:pic>
        <p:nvPicPr>
          <p:cNvPr id="54" name="Imagen 2" descr="C:\Users\Administrador\Desktop\ALBA preliminary report- V-2014\P1010084-rec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24913" y="4855801"/>
            <a:ext cx="2209800" cy="929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Rectangle 54"/>
          <p:cNvSpPr/>
          <p:nvPr/>
        </p:nvSpPr>
        <p:spPr>
          <a:xfrm>
            <a:off x="5980068" y="5966414"/>
            <a:ext cx="29045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0" dirty="0" smtClean="0">
                <a:latin typeface="Comic Sans MS" panose="030F0702030302020204" pitchFamily="66" charset="0"/>
              </a:rPr>
              <a:t>+ J. </a:t>
            </a:r>
            <a:r>
              <a:rPr lang="en-US" sz="1000" b="0" dirty="0" err="1" smtClean="0">
                <a:latin typeface="Comic Sans MS" panose="030F0702030302020204" pitchFamily="66" charset="0"/>
              </a:rPr>
              <a:t>Hervias</a:t>
            </a:r>
            <a:r>
              <a:rPr lang="en-US" sz="1000" b="0" dirty="0" smtClean="0">
                <a:latin typeface="Comic Sans MS" panose="030F0702030302020204" pitchFamily="66" charset="0"/>
              </a:rPr>
              <a:t> et al</a:t>
            </a:r>
          </a:p>
          <a:p>
            <a:r>
              <a:rPr lang="en-US" sz="1000" b="0" dirty="0" err="1" smtClean="0">
                <a:latin typeface="Comic Sans MS" panose="030F0702030302020204" pitchFamily="66" charset="0"/>
              </a:rPr>
              <a:t>Departamento</a:t>
            </a:r>
            <a:r>
              <a:rPr lang="en-US" sz="1000" b="0" dirty="0" smtClean="0">
                <a:latin typeface="Comic Sans MS" panose="030F0702030302020204" pitchFamily="66" charset="0"/>
              </a:rPr>
              <a:t> de </a:t>
            </a:r>
            <a:r>
              <a:rPr lang="en-US" sz="1000" b="0" dirty="0" err="1" smtClean="0">
                <a:latin typeface="Comic Sans MS" panose="030F0702030302020204" pitchFamily="66" charset="0"/>
              </a:rPr>
              <a:t>Ciencia</a:t>
            </a:r>
            <a:r>
              <a:rPr lang="en-US" sz="1000" b="0" dirty="0" smtClean="0">
                <a:latin typeface="Comic Sans MS" panose="030F0702030302020204" pitchFamily="66" charset="0"/>
              </a:rPr>
              <a:t> de </a:t>
            </a:r>
            <a:r>
              <a:rPr lang="en-US" sz="1000" b="0" dirty="0" err="1" smtClean="0">
                <a:latin typeface="Comic Sans MS" panose="030F0702030302020204" pitchFamily="66" charset="0"/>
              </a:rPr>
              <a:t>Materiales</a:t>
            </a:r>
            <a:r>
              <a:rPr lang="en-US" sz="1000" b="0" dirty="0" smtClean="0">
                <a:latin typeface="Comic Sans MS" panose="030F0702030302020204" pitchFamily="66" charset="0"/>
              </a:rPr>
              <a:t> ETSI Caminos. Universidad </a:t>
            </a:r>
            <a:r>
              <a:rPr lang="en-US" sz="1000" b="0" dirty="0" err="1" smtClean="0">
                <a:latin typeface="Comic Sans MS" panose="030F0702030302020204" pitchFamily="66" charset="0"/>
              </a:rPr>
              <a:t>Politécnica</a:t>
            </a:r>
            <a:r>
              <a:rPr lang="en-US" sz="1000" b="0" dirty="0" smtClean="0">
                <a:latin typeface="Comic Sans MS" panose="030F0702030302020204" pitchFamily="66" charset="0"/>
              </a:rPr>
              <a:t> de Madrid</a:t>
            </a:r>
            <a:endParaRPr lang="en-US" sz="1000" b="0" dirty="0">
              <a:latin typeface="Comic Sans MS" panose="030F0702030302020204" pitchFamily="66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361697" y="852035"/>
            <a:ext cx="260359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Comic Sans MS" panose="030F0702030302020204" pitchFamily="66" charset="0"/>
              </a:rPr>
              <a:t>Experiment performed March 2014</a:t>
            </a:r>
          </a:p>
          <a:p>
            <a:r>
              <a:rPr lang="en-US" sz="1100" dirty="0" smtClean="0">
                <a:latin typeface="Comic Sans MS" panose="030F0702030302020204" pitchFamily="66" charset="0"/>
              </a:rPr>
              <a:t>E = 40 </a:t>
            </a:r>
            <a:r>
              <a:rPr lang="en-US" sz="1100" dirty="0" err="1" smtClean="0">
                <a:latin typeface="Comic Sans MS" panose="030F0702030302020204" pitchFamily="66" charset="0"/>
              </a:rPr>
              <a:t>keV</a:t>
            </a:r>
            <a:r>
              <a:rPr lang="en-US" sz="1100" dirty="0" smtClean="0">
                <a:latin typeface="Comic Sans MS" panose="030F0702030302020204" pitchFamily="66" charset="0"/>
              </a:rPr>
              <a:t>, mirror focusing</a:t>
            </a:r>
          </a:p>
          <a:p>
            <a:endParaRPr lang="en-US" sz="1100" dirty="0">
              <a:latin typeface="Comic Sans MS" panose="030F0702030302020204" pitchFamily="66" charset="0"/>
            </a:endParaRPr>
          </a:p>
          <a:p>
            <a:r>
              <a:rPr lang="en-US" sz="1100" dirty="0" smtClean="0">
                <a:latin typeface="Comic Sans MS" panose="030F0702030302020204" pitchFamily="66" charset="0"/>
              </a:rPr>
              <a:t>Slits in front of central channel </a:t>
            </a:r>
            <a:endParaRPr lang="en-US" sz="1100" dirty="0">
              <a:latin typeface="Comic Sans MS" panose="030F0702030302020204" pitchFamily="66" charset="0"/>
            </a:endParaRPr>
          </a:p>
          <a:p>
            <a:r>
              <a:rPr lang="en-US" sz="1100" dirty="0" smtClean="0">
                <a:latin typeface="Comic Sans MS" panose="030F0702030302020204" pitchFamily="66" charset="0"/>
              </a:rPr>
              <a:t>of MAD</a:t>
            </a: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580" y="2593794"/>
            <a:ext cx="2714752" cy="2036064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485" y="4299919"/>
            <a:ext cx="1887407" cy="1415555"/>
          </a:xfrm>
          <a:prstGeom prst="rect">
            <a:avLst/>
          </a:prstGeom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848" y="4752935"/>
            <a:ext cx="1650993" cy="103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8212170" y="4633533"/>
            <a:ext cx="4491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err="1" smtClean="0"/>
              <a:t>ZrH</a:t>
            </a:r>
            <a:endParaRPr lang="en-US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292" y="61278"/>
            <a:ext cx="8229600" cy="395922"/>
          </a:xfrm>
        </p:spPr>
        <p:txBody>
          <a:bodyPr/>
          <a:lstStyle/>
          <a:p>
            <a:r>
              <a:rPr lang="en-US" i="1" dirty="0" smtClean="0">
                <a:solidFill>
                  <a:srgbClr val="FFC000"/>
                </a:solidFill>
              </a:rPr>
              <a:t>PD : strain scanning experiments (Feb 2014)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411169" y="725276"/>
            <a:ext cx="639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Basics</a:t>
            </a:r>
            <a:endParaRPr lang="en-US" sz="12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flipH="1">
            <a:off x="7208520" y="1583899"/>
            <a:ext cx="556260" cy="166222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4280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162" y="619372"/>
            <a:ext cx="2890398" cy="237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" y="1358055"/>
            <a:ext cx="2586990" cy="178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" y="824344"/>
            <a:ext cx="3310890" cy="45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594" y="3079814"/>
            <a:ext cx="5144681" cy="42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558" y="3819628"/>
            <a:ext cx="3914404" cy="225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2" y="4696589"/>
            <a:ext cx="2378016" cy="177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098" y="6075006"/>
            <a:ext cx="2751182" cy="50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80313" y="4324518"/>
            <a:ext cx="332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 smtClean="0">
                <a:latin typeface="Comic Sans MS" panose="030F0702030302020204" pitchFamily="66" charset="0"/>
              </a:rPr>
              <a:t>MAD 30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keV</a:t>
            </a:r>
            <a:r>
              <a:rPr lang="en-US" sz="1200" b="0" dirty="0" smtClean="0">
                <a:latin typeface="Comic Sans MS" panose="030F0702030302020204" pitchFamily="66" charset="0"/>
              </a:rPr>
              <a:t>, L. Barrio et al, CSIC Madrid</a:t>
            </a:r>
            <a:endParaRPr lang="en-US" sz="1200" b="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66560" y="1054267"/>
            <a:ext cx="20672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 smtClean="0">
                <a:latin typeface="Comic Sans MS" panose="030F0702030302020204" pitchFamily="66" charset="0"/>
              </a:rPr>
              <a:t>MYHTEN</a:t>
            </a: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20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keV</a:t>
            </a:r>
            <a:endParaRPr lang="en-US" sz="1200" b="0" dirty="0" smtClean="0">
              <a:latin typeface="Comic Sans MS" panose="030F0702030302020204" pitchFamily="66" charset="0"/>
            </a:endParaRPr>
          </a:p>
          <a:p>
            <a:r>
              <a:rPr lang="en-US" sz="1200" b="0" dirty="0" err="1" smtClean="0">
                <a:latin typeface="Comic Sans MS" panose="030F0702030302020204" pitchFamily="66" charset="0"/>
              </a:rPr>
              <a:t>Cabeza</a:t>
            </a:r>
            <a:r>
              <a:rPr lang="en-US" sz="1200" b="0" dirty="0" smtClean="0">
                <a:latin typeface="Comic Sans MS" panose="030F0702030302020204" pitchFamily="66" charset="0"/>
              </a:rPr>
              <a:t> et al ,</a:t>
            </a:r>
          </a:p>
          <a:p>
            <a:r>
              <a:rPr lang="en-US" sz="1200" b="0" dirty="0" err="1" smtClean="0">
                <a:latin typeface="Comic Sans MS" panose="030F0702030302020204" pitchFamily="66" charset="0"/>
              </a:rPr>
              <a:t>Dept</a:t>
            </a:r>
            <a:r>
              <a:rPr lang="en-US" sz="1200" b="0" dirty="0" smtClean="0">
                <a:latin typeface="Comic Sans MS" panose="030F0702030302020204" pitchFamily="66" charset="0"/>
              </a:rPr>
              <a:t> Inorganic Chemistry</a:t>
            </a:r>
          </a:p>
          <a:p>
            <a:r>
              <a:rPr lang="en-US" sz="1200" b="0" dirty="0" err="1" smtClean="0">
                <a:latin typeface="Comic Sans MS" panose="030F0702030302020204" pitchFamily="66" charset="0"/>
              </a:rPr>
              <a:t>Uni</a:t>
            </a:r>
            <a:r>
              <a:rPr lang="en-US" sz="1200" b="0" dirty="0" smtClean="0">
                <a:latin typeface="Comic Sans MS" panose="030F0702030302020204" pitchFamily="66" charset="0"/>
              </a:rPr>
              <a:t> Malaga</a:t>
            </a:r>
          </a:p>
          <a:p>
            <a:endParaRPr lang="en-US" sz="1200" b="0" dirty="0">
              <a:latin typeface="Comic Sans MS" panose="030F0702030302020204" pitchFamily="66" charset="0"/>
            </a:endParaRPr>
          </a:p>
          <a:p>
            <a:r>
              <a:rPr lang="en-US" sz="1200" b="0" dirty="0" err="1" smtClean="0">
                <a:latin typeface="Comic Sans MS" panose="030F0702030302020204" pitchFamily="66" charset="0"/>
              </a:rPr>
              <a:t>Inma</a:t>
            </a:r>
            <a:r>
              <a:rPr lang="en-US" sz="1200" b="0" dirty="0" smtClean="0">
                <a:latin typeface="Comic Sans MS" panose="030F0702030302020204" pitchFamily="66" charset="0"/>
              </a:rPr>
              <a:t>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Peral</a:t>
            </a:r>
            <a:endParaRPr lang="en-US" sz="1200" b="0" dirty="0">
              <a:latin typeface="Comic Sans MS" panose="030F0702030302020204" pitchFamily="66" charset="0"/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2" y="3223435"/>
            <a:ext cx="3073716" cy="554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31519" y="53658"/>
            <a:ext cx="8229600" cy="395922"/>
          </a:xfrm>
        </p:spPr>
        <p:txBody>
          <a:bodyPr/>
          <a:lstStyle/>
          <a:p>
            <a:r>
              <a:rPr lang="en-US" i="1" dirty="0" smtClean="0">
                <a:solidFill>
                  <a:srgbClr val="FFC000"/>
                </a:solidFill>
              </a:rPr>
              <a:t>PD : catalysis/gas flow experiments (Feb 2014)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035457" y="3514690"/>
            <a:ext cx="310854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Drawback  :</a:t>
            </a:r>
          </a:p>
          <a:p>
            <a:r>
              <a:rPr lang="en-US" sz="1400" dirty="0">
                <a:solidFill>
                  <a:srgbClr val="00B050"/>
                </a:solidFill>
                <a:latin typeface="Comic Sans MS" panose="030F0702030302020204" pitchFamily="66" charset="0"/>
              </a:rPr>
              <a:t>s</a:t>
            </a:r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hare equipment with CLAESS</a:t>
            </a:r>
          </a:p>
          <a:p>
            <a:r>
              <a:rPr lang="en-US" sz="14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(gas mixing cabinet)</a:t>
            </a:r>
          </a:p>
          <a:p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-&gt; users </a:t>
            </a:r>
            <a:r>
              <a:rPr lang="en-US" sz="14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expt</a:t>
            </a:r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scheduling problem</a:t>
            </a:r>
          </a:p>
          <a:p>
            <a:endParaRPr lang="en-US" sz="140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Adopt same protection system </a:t>
            </a:r>
          </a:p>
          <a:p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as in CLAESS (€</a:t>
            </a:r>
            <a:r>
              <a:rPr lang="en-US" sz="1400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€</a:t>
            </a:r>
            <a:r>
              <a:rPr lang="en-US" sz="1400" dirty="0">
                <a:solidFill>
                  <a:srgbClr val="00B050"/>
                </a:solidFill>
                <a:latin typeface="Comic Sans MS" panose="030F0702030302020204" pitchFamily="66" charset="0"/>
              </a:rPr>
              <a:t> €</a:t>
            </a:r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 </a:t>
            </a:r>
          </a:p>
          <a:p>
            <a:r>
              <a:rPr lang="en-US" sz="1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if we accept selected gases</a:t>
            </a:r>
            <a:endParaRPr lang="en-US" sz="1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91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FFC000"/>
                </a:solidFill>
              </a:rPr>
              <a:t>PD </a:t>
            </a:r>
            <a:r>
              <a:rPr lang="en-US" i="1" dirty="0">
                <a:solidFill>
                  <a:srgbClr val="FFC000"/>
                </a:solidFill>
              </a:rPr>
              <a:t>: </a:t>
            </a:r>
            <a:r>
              <a:rPr lang="en-US" i="1" dirty="0" smtClean="0">
                <a:solidFill>
                  <a:srgbClr val="FFC000"/>
                </a:solidFill>
              </a:rPr>
              <a:t>using </a:t>
            </a:r>
            <a:r>
              <a:rPr lang="en-US" i="1" dirty="0">
                <a:solidFill>
                  <a:srgbClr val="FFC000"/>
                </a:solidFill>
              </a:rPr>
              <a:t>MYTHEN for </a:t>
            </a:r>
            <a:r>
              <a:rPr lang="en-US" i="1" dirty="0" smtClean="0">
                <a:solidFill>
                  <a:srgbClr val="FFC000"/>
                </a:solidFill>
              </a:rPr>
              <a:t>inorganic compounds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89554" y="682972"/>
            <a:ext cx="3367619" cy="2693334"/>
            <a:chOff x="0" y="663609"/>
            <a:chExt cx="3367619" cy="269333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63609"/>
              <a:ext cx="3367619" cy="2693334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396933" y="1580940"/>
              <a:ext cx="88357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0" dirty="0" err="1" smtClean="0">
                  <a:solidFill>
                    <a:srgbClr val="00B0F0"/>
                  </a:solidFill>
                  <a:latin typeface="Comic Sans MS" panose="030F0702030302020204" pitchFamily="66" charset="0"/>
                </a:rPr>
                <a:t>Salycilic</a:t>
              </a:r>
              <a:r>
                <a:rPr lang="en-US" sz="900" b="0" dirty="0" smtClean="0">
                  <a:solidFill>
                    <a:srgbClr val="00B0F0"/>
                  </a:solidFill>
                  <a:latin typeface="Comic Sans MS" panose="030F0702030302020204" pitchFamily="66" charset="0"/>
                </a:rPr>
                <a:t> acid</a:t>
              </a:r>
              <a:endParaRPr lang="en-US" sz="900" b="0" dirty="0">
                <a:solidFill>
                  <a:srgbClr val="00B0F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401136" y="1874519"/>
              <a:ext cx="126028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ACP (“</a:t>
              </a:r>
              <a:r>
                <a:rPr lang="en-US" sz="900" b="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paracetamol</a:t>
              </a:r>
              <a:r>
                <a:rPr lang="en-US" sz="900" b="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”)</a:t>
              </a:r>
              <a:endParaRPr lang="en-US" sz="900" b="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915880" y="1157183"/>
            <a:ext cx="3367619" cy="2693334"/>
            <a:chOff x="3367619" y="663609"/>
            <a:chExt cx="3367619" cy="269333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7619" y="663609"/>
              <a:ext cx="3367619" cy="269333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385556" y="1574436"/>
              <a:ext cx="59984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10% ACP</a:t>
              </a:r>
            </a:p>
            <a:p>
              <a:r>
                <a:rPr lang="en-US" sz="800" b="0" dirty="0" smtClean="0">
                  <a:solidFill>
                    <a:srgbClr val="00B0F0"/>
                  </a:solidFill>
                  <a:latin typeface="Comic Sans MS" panose="030F0702030302020204" pitchFamily="66" charset="0"/>
                </a:rPr>
                <a:t>5 %</a:t>
              </a:r>
            </a:p>
            <a:p>
              <a:r>
                <a:rPr lang="en-US" sz="800" b="0" dirty="0" smtClean="0">
                  <a:solidFill>
                    <a:srgbClr val="92D050"/>
                  </a:solidFill>
                  <a:latin typeface="Comic Sans MS" panose="030F0702030302020204" pitchFamily="66" charset="0"/>
                </a:rPr>
                <a:t>1%</a:t>
              </a:r>
              <a:r>
                <a:rPr lang="en-US" sz="800" b="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 </a:t>
              </a:r>
            </a:p>
            <a:p>
              <a:r>
                <a:rPr lang="en-US" sz="800" b="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0.20 %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646" y="1703745"/>
            <a:ext cx="2525714" cy="202000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11" y="3295120"/>
            <a:ext cx="2138560" cy="105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594859" y="761923"/>
            <a:ext cx="4918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Detection limits of crystalline phase, </a:t>
            </a:r>
            <a:r>
              <a:rPr lang="en-US" sz="1200" dirty="0" err="1" smtClean="0">
                <a:latin typeface="Comic Sans MS" panose="030F0702030302020204" pitchFamily="66" charset="0"/>
              </a:rPr>
              <a:t>paramaceutical</a:t>
            </a:r>
            <a:r>
              <a:rPr lang="en-US" sz="1200" dirty="0" smtClean="0">
                <a:latin typeface="Comic Sans MS" panose="030F0702030302020204" pitchFamily="66" charset="0"/>
              </a:rPr>
              <a:t> examples </a:t>
            </a: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(O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Vallcorba</a:t>
            </a:r>
            <a:r>
              <a:rPr lang="en-US" sz="1200" b="0" dirty="0" smtClean="0">
                <a:latin typeface="Comic Sans MS" panose="030F0702030302020204" pitchFamily="66" charset="0"/>
              </a:rPr>
              <a:t>, F.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Fauth</a:t>
            </a:r>
            <a:r>
              <a:rPr lang="en-US" sz="1200" b="0" dirty="0" smtClean="0">
                <a:latin typeface="Comic Sans MS" panose="030F0702030302020204" pitchFamily="66" charset="0"/>
              </a:rPr>
              <a:t> collaboration with F.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Gozzo</a:t>
            </a:r>
            <a:r>
              <a:rPr lang="en-US" sz="1200" b="0" dirty="0" smtClean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03004" y="4503056"/>
            <a:ext cx="5285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Industrial related projects in quantitative </a:t>
            </a:r>
          </a:p>
          <a:p>
            <a:r>
              <a:rPr lang="en-US" sz="1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determination of amorphous/crystalline phase  </a:t>
            </a:r>
            <a:br>
              <a:rPr lang="en-US" sz="1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en-US" sz="1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(O </a:t>
            </a:r>
            <a:r>
              <a:rPr lang="en-US" sz="12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Vallcorba</a:t>
            </a:r>
            <a:r>
              <a:rPr lang="en-US" sz="12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with a Local Pharmaceutical company )  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739" y="4736717"/>
            <a:ext cx="2974262" cy="17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603" y="5483478"/>
            <a:ext cx="4067175" cy="25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1103948" y="5817096"/>
            <a:ext cx="12089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dirty="0" smtClean="0">
                <a:latin typeface="Comic Sans MS" panose="030F0702030302020204" pitchFamily="66" charset="0"/>
              </a:rPr>
              <a:t>(O </a:t>
            </a:r>
            <a:r>
              <a:rPr lang="en-US" sz="1200" b="0" dirty="0" err="1" smtClean="0">
                <a:latin typeface="Comic Sans MS" panose="030F0702030302020204" pitchFamily="66" charset="0"/>
              </a:rPr>
              <a:t>Vallcorba</a:t>
            </a:r>
            <a:r>
              <a:rPr lang="en-US" sz="1200" b="0" dirty="0" err="1">
                <a:latin typeface="Comic Sans MS" panose="030F0702030302020204" pitchFamily="66" charset="0"/>
              </a:rPr>
              <a:t>a</a:t>
            </a:r>
            <a:r>
              <a:rPr lang="en-US" sz="1200" b="0" dirty="0" smtClean="0">
                <a:latin typeface="Comic Sans MS" panose="030F0702030302020204" pitchFamily="66" charset="0"/>
              </a:rPr>
              <a:t>)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5372100" y="3727322"/>
            <a:ext cx="30428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Detection/quantification limit  ~0.5 %</a:t>
            </a:r>
            <a:endParaRPr lang="en-US" sz="1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45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488180" y="2232328"/>
            <a:ext cx="3657600" cy="2925253"/>
            <a:chOff x="4556760" y="2974015"/>
            <a:chExt cx="3657600" cy="292525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6760" y="2974015"/>
              <a:ext cx="3657600" cy="292525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3838" y="3503503"/>
              <a:ext cx="2036182" cy="1628484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6270230" y="4091886"/>
              <a:ext cx="113685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0" dirty="0" smtClean="0">
                  <a:solidFill>
                    <a:srgbClr val="00B0F0"/>
                  </a:solidFill>
                  <a:latin typeface="Comic Sans MS" panose="030F0702030302020204" pitchFamily="66" charset="0"/>
                </a:rPr>
                <a:t>flat field corrected</a:t>
              </a:r>
              <a:endParaRPr lang="en-US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09944" y="2232328"/>
            <a:ext cx="3699149" cy="3013883"/>
            <a:chOff x="391750" y="1192109"/>
            <a:chExt cx="3699149" cy="3013883"/>
          </a:xfrm>
        </p:grpSpPr>
        <p:grpSp>
          <p:nvGrpSpPr>
            <p:cNvPr id="19" name="Group 18"/>
            <p:cNvGrpSpPr/>
            <p:nvPr/>
          </p:nvGrpSpPr>
          <p:grpSpPr>
            <a:xfrm>
              <a:off x="391750" y="1192109"/>
              <a:ext cx="3699149" cy="2693334"/>
              <a:chOff x="391750" y="1192109"/>
              <a:chExt cx="3699149" cy="2693334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750" y="1192109"/>
                <a:ext cx="3367619" cy="2693334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65618" y="1378385"/>
                <a:ext cx="2125281" cy="1699744"/>
              </a:xfrm>
              <a:prstGeom prst="rect">
                <a:avLst/>
              </a:prstGeom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2592731" y="1812759"/>
                <a:ext cx="998991" cy="415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700" b="0" dirty="0" smtClean="0">
                    <a:solidFill>
                      <a:srgbClr val="00B0F0"/>
                    </a:solidFill>
                    <a:latin typeface="Comic Sans MS" panose="030F0702030302020204" pitchFamily="66" charset="0"/>
                  </a:rPr>
                  <a:t>Amorphous lactose </a:t>
                </a:r>
                <a:br>
                  <a:rPr lang="en-US" sz="700" b="0" dirty="0" smtClean="0">
                    <a:solidFill>
                      <a:srgbClr val="00B0F0"/>
                    </a:solidFill>
                    <a:latin typeface="Comic Sans MS" panose="030F0702030302020204" pitchFamily="66" charset="0"/>
                  </a:rPr>
                </a:br>
                <a:r>
                  <a:rPr lang="en-US" sz="700" b="0" dirty="0" smtClean="0">
                    <a:solidFill>
                      <a:srgbClr val="00B0F0"/>
                    </a:solidFill>
                    <a:latin typeface="Comic Sans MS" panose="030F0702030302020204" pitchFamily="66" charset="0"/>
                  </a:rPr>
                  <a:t>(subtracted)</a:t>
                </a:r>
              </a:p>
              <a:p>
                <a:r>
                  <a:rPr lang="en-US" sz="700" b="0" dirty="0" smtClean="0">
                    <a:solidFill>
                      <a:srgbClr val="00B0F0"/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en-US" sz="700" b="0" dirty="0" err="1" smtClean="0">
                    <a:solidFill>
                      <a:srgbClr val="00B0F0"/>
                    </a:solidFill>
                    <a:latin typeface="Comic Sans MS" panose="030F0702030302020204" pitchFamily="66" charset="0"/>
                  </a:rPr>
                  <a:t>capillar</a:t>
                </a:r>
                <a:r>
                  <a:rPr lang="en-US" sz="700" b="0" dirty="0">
                    <a:solidFill>
                      <a:srgbClr val="00B0F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700" b="0" dirty="0" smtClean="0">
                    <a:solidFill>
                      <a:srgbClr val="00B0F0"/>
                    </a:solidFill>
                    <a:latin typeface="Comic Sans MS" panose="030F0702030302020204" pitchFamily="66" charset="0"/>
                  </a:rPr>
                  <a:t>/ </a:t>
                </a:r>
                <a:r>
                  <a:rPr lang="en-US" sz="700" b="0" dirty="0" smtClean="0">
                    <a:solidFill>
                      <a:srgbClr val="FFFF00"/>
                    </a:solidFill>
                    <a:latin typeface="Comic Sans MS" panose="030F0702030302020204" pitchFamily="66" charset="0"/>
                  </a:rPr>
                  <a:t>flat</a:t>
                </a:r>
                <a:r>
                  <a:rPr lang="en-US" sz="700" b="0" dirty="0" smtClean="0">
                    <a:solidFill>
                      <a:srgbClr val="00B0F0"/>
                    </a:solidFill>
                    <a:latin typeface="Comic Sans MS" panose="030F0702030302020204" pitchFamily="66" charset="0"/>
                  </a:rPr>
                  <a:t>)</a:t>
                </a:r>
                <a:endParaRPr lang="en-US" sz="700" b="0" dirty="0">
                  <a:solidFill>
                    <a:srgbClr val="00B0F0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875142" y="2945472"/>
                <a:ext cx="6158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700" b="0" dirty="0" smtClean="0">
                    <a:solidFill>
                      <a:srgbClr val="00B0F0"/>
                    </a:solidFill>
                    <a:latin typeface="Comic Sans MS" panose="030F0702030302020204" pitchFamily="66" charset="0"/>
                  </a:rPr>
                  <a:t>Empty cap</a:t>
                </a:r>
              </a:p>
              <a:p>
                <a:endParaRPr lang="en-US" sz="700" b="0" dirty="0" smtClean="0">
                  <a:solidFill>
                    <a:srgbClr val="00B0F0"/>
                  </a:solidFill>
                  <a:latin typeface="Comic Sans MS" panose="030F0702030302020204" pitchFamily="66" charset="0"/>
                </a:endParaRPr>
              </a:p>
              <a:p>
                <a:endParaRPr lang="en-US" sz="700" b="0" dirty="0">
                  <a:solidFill>
                    <a:srgbClr val="00B0F0"/>
                  </a:solidFill>
                  <a:latin typeface="Comic Sans MS" panose="030F0702030302020204" pitchFamily="66" charset="0"/>
                </a:endParaRPr>
              </a:p>
              <a:p>
                <a:r>
                  <a:rPr lang="en-US" sz="700" b="0" dirty="0" smtClean="0">
                    <a:solidFill>
                      <a:srgbClr val="00B0F0"/>
                    </a:solidFill>
                    <a:latin typeface="Comic Sans MS" panose="030F0702030302020204" pitchFamily="66" charset="0"/>
                  </a:rPr>
                  <a:t>6*30sec</a:t>
                </a:r>
                <a:endParaRPr lang="en-US" sz="700" b="0" dirty="0">
                  <a:solidFill>
                    <a:srgbClr val="00B0F0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48697" y="2120535"/>
                <a:ext cx="74571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800" b="0" dirty="0" smtClean="0">
                    <a:solidFill>
                      <a:srgbClr val="FFFF00"/>
                    </a:solidFill>
                    <a:latin typeface="Comic Sans MS" panose="030F0702030302020204" pitchFamily="66" charset="0"/>
                  </a:rPr>
                  <a:t>Amorphous </a:t>
                </a:r>
              </a:p>
              <a:p>
                <a:r>
                  <a:rPr lang="en-US" sz="800" b="0" dirty="0" smtClean="0">
                    <a:solidFill>
                      <a:srgbClr val="FFFF00"/>
                    </a:solidFill>
                    <a:latin typeface="Comic Sans MS" panose="030F0702030302020204" pitchFamily="66" charset="0"/>
                  </a:rPr>
                  <a:t>Lactose</a:t>
                </a:r>
              </a:p>
              <a:p>
                <a:endParaRPr lang="en-US" sz="800" b="0" dirty="0">
                  <a:solidFill>
                    <a:srgbClr val="FFFF00"/>
                  </a:solidFill>
                  <a:latin typeface="Comic Sans MS" panose="030F0702030302020204" pitchFamily="66" charset="0"/>
                </a:endParaRPr>
              </a:p>
              <a:p>
                <a:r>
                  <a:rPr lang="en-US" sz="800" b="0" dirty="0" smtClean="0">
                    <a:solidFill>
                      <a:srgbClr val="FFFF00"/>
                    </a:solidFill>
                    <a:latin typeface="Comic Sans MS" panose="030F0702030302020204" pitchFamily="66" charset="0"/>
                  </a:rPr>
                  <a:t>6*30sec</a:t>
                </a:r>
                <a:endParaRPr lang="en-US" sz="800" b="0" dirty="0">
                  <a:solidFill>
                    <a:srgbClr val="00B0F0"/>
                  </a:solidFill>
                  <a:latin typeface="Comic Sans MS" panose="030F0702030302020204" pitchFamily="66" charset="0"/>
                </a:endParaRPr>
              </a:p>
            </p:txBody>
          </p:sp>
          <p:cxnSp>
            <p:nvCxnSpPr>
              <p:cNvPr id="14" name="Straight Arrow Connector 13"/>
              <p:cNvCxnSpPr/>
              <p:nvPr/>
            </p:nvCxnSpPr>
            <p:spPr bwMode="auto">
              <a:xfrm flipV="1">
                <a:off x="2022466" y="3244587"/>
                <a:ext cx="106186" cy="640856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" name="Straight Arrow Connector 14"/>
              <p:cNvCxnSpPr/>
              <p:nvPr/>
            </p:nvCxnSpPr>
            <p:spPr bwMode="auto">
              <a:xfrm flipV="1">
                <a:off x="1440211" y="3123421"/>
                <a:ext cx="50805" cy="762022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0" name="TextBox 19"/>
            <p:cNvSpPr txBox="1"/>
            <p:nvPr/>
          </p:nvSpPr>
          <p:spPr>
            <a:xfrm>
              <a:off x="391750" y="3928993"/>
              <a:ext cx="3082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Steps at starting position of </a:t>
              </a:r>
              <a:r>
                <a:rPr lang="en-US" sz="12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aquisition</a:t>
              </a:r>
              <a:endParaRPr lang="en-US" sz="12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02359" y="623336"/>
            <a:ext cx="757164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Hardware/software development for MYTHEN data acquisition/processing </a:t>
            </a:r>
          </a:p>
          <a:p>
            <a:r>
              <a:rPr lang="en-US" sz="1200" b="0" dirty="0">
                <a:latin typeface="Comic Sans MS" panose="030F0702030302020204" pitchFamily="66" charset="0"/>
              </a:rPr>
              <a:t/>
            </a:r>
            <a:br>
              <a:rPr lang="en-US" sz="1200" b="0" dirty="0">
                <a:latin typeface="Comic Sans MS" panose="030F0702030302020204" pitchFamily="66" charset="0"/>
              </a:rPr>
            </a:br>
            <a:r>
              <a:rPr lang="en-US" sz="1200" b="0" dirty="0" smtClean="0">
                <a:latin typeface="Comic Sans MS" panose="030F0702030302020204" pitchFamily="66" charset="0"/>
              </a:rPr>
              <a:t>- </a:t>
            </a:r>
            <a:r>
              <a:rPr lang="en-US" sz="1200" b="0" dirty="0">
                <a:latin typeface="Comic Sans MS" panose="030F0702030302020204" pitchFamily="66" charset="0"/>
              </a:rPr>
              <a:t>r</a:t>
            </a:r>
            <a:r>
              <a:rPr lang="en-US" sz="1200" b="0" dirty="0" smtClean="0">
                <a:latin typeface="Comic Sans MS" panose="030F0702030302020204" pitchFamily="66" charset="0"/>
              </a:rPr>
              <a:t>eal beam monitor + real accurate position reading for </a:t>
            </a:r>
            <a:r>
              <a:rPr lang="en-US" sz="1200" b="0" dirty="0">
                <a:latin typeface="Comic Sans MS" panose="030F0702030302020204" pitchFamily="66" charset="0"/>
              </a:rPr>
              <a:t>each </a:t>
            </a:r>
            <a:r>
              <a:rPr lang="en-US" sz="1200" b="0" dirty="0" smtClean="0">
                <a:latin typeface="Comic Sans MS" panose="030F0702030302020204" pitchFamily="66" charset="0"/>
              </a:rPr>
              <a:t>MYTHEN position </a:t>
            </a:r>
          </a:p>
          <a:p>
            <a:r>
              <a:rPr lang="en-US" sz="1200" b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(PS ongoing project to integrate similar beam monitoring for the HP station as well)</a:t>
            </a:r>
            <a:endParaRPr lang="en-US" sz="1200" b="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171450" indent="-171450">
              <a:buFontTx/>
              <a:buChar char="-"/>
            </a:pPr>
            <a:r>
              <a:rPr lang="en-US" sz="1200" b="0" dirty="0" smtClean="0">
                <a:latin typeface="Comic Sans MS" panose="030F0702030302020204" pitchFamily="66" charset="0"/>
              </a:rPr>
              <a:t>software for merging multiple positions  from MYTHEN raw data inline/offline</a:t>
            </a: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 (Bad channels option / flat field file option / merging selected position / produce converted file for each position, binning option,….) </a:t>
            </a:r>
          </a:p>
          <a:p>
            <a:r>
              <a:rPr lang="en-US" sz="1200" b="0" dirty="0" smtClean="0">
                <a:latin typeface="Comic Sans MS" panose="030F0702030302020204" pitchFamily="66" charset="0"/>
              </a:rPr>
              <a:t>- Protocol for  fast flat field data collection (1-2 hours) either scanning a Silicon peak or glass sample data collection at high angle </a:t>
            </a:r>
            <a:endParaRPr lang="en-US" sz="1200" b="0" dirty="0"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92857" y="5335840"/>
            <a:ext cx="732150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What about continuous scan with MYTHEN ? (Briefly raised during last SAC meeting)</a:t>
            </a:r>
          </a:p>
          <a:p>
            <a:endParaRPr lang="en-US" sz="1200" b="0" dirty="0" smtClean="0">
              <a:latin typeface="Comic Sans MS" panose="030F0702030302020204" pitchFamily="66" charset="0"/>
            </a:endParaRPr>
          </a:p>
          <a:p>
            <a:r>
              <a:rPr lang="en-US" sz="1100" b="0" dirty="0" smtClean="0">
                <a:latin typeface="Comic Sans MS" panose="030F0702030302020204" pitchFamily="66" charset="0"/>
              </a:rPr>
              <a:t>Motor speed + integration time + angular detector resolution (5 </a:t>
            </a:r>
            <a:r>
              <a:rPr lang="en-US" sz="1100" b="0" dirty="0" err="1" smtClean="0">
                <a:latin typeface="Comic Sans MS" panose="030F0702030302020204" pitchFamily="66" charset="0"/>
              </a:rPr>
              <a:t>mdeg</a:t>
            </a:r>
            <a:r>
              <a:rPr lang="en-US" sz="1100" b="0" dirty="0" smtClean="0">
                <a:latin typeface="Comic Sans MS" panose="030F0702030302020204" pitchFamily="66" charset="0"/>
              </a:rPr>
              <a:t>) are limiting factors</a:t>
            </a:r>
            <a:br>
              <a:rPr lang="en-US" sz="1100" b="0" dirty="0" smtClean="0">
                <a:latin typeface="Comic Sans MS" panose="030F0702030302020204" pitchFamily="66" charset="0"/>
              </a:rPr>
            </a:br>
            <a:r>
              <a:rPr lang="en-US" sz="1100" b="0" dirty="0" smtClean="0">
                <a:latin typeface="Comic Sans MS" panose="030F0702030302020204" pitchFamily="66" charset="0"/>
              </a:rPr>
              <a:t>	80 </a:t>
            </a:r>
            <a:r>
              <a:rPr lang="en-US" sz="1100" b="0" dirty="0" err="1" smtClean="0">
                <a:latin typeface="Comic Sans MS" panose="030F0702030302020204" pitchFamily="66" charset="0"/>
              </a:rPr>
              <a:t>deg</a:t>
            </a:r>
            <a:r>
              <a:rPr lang="en-US" sz="1100" b="0" dirty="0" smtClean="0">
                <a:latin typeface="Comic Sans MS" panose="030F0702030302020204" pitchFamily="66" charset="0"/>
              </a:rPr>
              <a:t> pattern -&gt; 40 </a:t>
            </a:r>
            <a:r>
              <a:rPr lang="en-US" sz="1100" b="0" dirty="0" err="1" smtClean="0">
                <a:latin typeface="Comic Sans MS" panose="030F0702030302020204" pitchFamily="66" charset="0"/>
              </a:rPr>
              <a:t>deg</a:t>
            </a:r>
            <a:r>
              <a:rPr lang="en-US" sz="1100" b="0" dirty="0" smtClean="0">
                <a:latin typeface="Comic Sans MS" panose="030F0702030302020204" pitchFamily="66" charset="0"/>
              </a:rPr>
              <a:t> scanning (reminder 40deg </a:t>
            </a:r>
            <a:r>
              <a:rPr lang="en-US" sz="1100" b="0" dirty="0" err="1" smtClean="0">
                <a:latin typeface="Comic Sans MS" panose="030F0702030302020204" pitchFamily="66" charset="0"/>
              </a:rPr>
              <a:t>angualr</a:t>
            </a:r>
            <a:r>
              <a:rPr lang="en-US" sz="1100" b="0" dirty="0" smtClean="0">
                <a:latin typeface="Comic Sans MS" panose="030F0702030302020204" pitchFamily="66" charset="0"/>
              </a:rPr>
              <a:t> coverage), at 5 </a:t>
            </a:r>
            <a:r>
              <a:rPr lang="en-US" sz="1100" b="0" dirty="0" err="1" smtClean="0">
                <a:latin typeface="Comic Sans MS" panose="030F0702030302020204" pitchFamily="66" charset="0"/>
              </a:rPr>
              <a:t>deg</a:t>
            </a:r>
            <a:r>
              <a:rPr lang="en-US" sz="1100" b="0" dirty="0" smtClean="0">
                <a:latin typeface="Comic Sans MS" panose="030F0702030302020204" pitchFamily="66" charset="0"/>
              </a:rPr>
              <a:t>/min =&gt; 8minutes </a:t>
            </a:r>
            <a:br>
              <a:rPr lang="en-US" sz="1100" b="0" dirty="0" smtClean="0">
                <a:latin typeface="Comic Sans MS" panose="030F0702030302020204" pitchFamily="66" charset="0"/>
              </a:rPr>
            </a:br>
            <a:r>
              <a:rPr lang="en-US" sz="1100" b="0" dirty="0" smtClean="0">
                <a:latin typeface="Comic Sans MS" panose="030F0702030302020204" pitchFamily="66" charset="0"/>
              </a:rPr>
              <a:t>	but 5 </a:t>
            </a:r>
            <a:r>
              <a:rPr lang="en-US" sz="1100" b="0" dirty="0" err="1" smtClean="0">
                <a:latin typeface="Comic Sans MS" panose="030F0702030302020204" pitchFamily="66" charset="0"/>
              </a:rPr>
              <a:t>deg</a:t>
            </a:r>
            <a:r>
              <a:rPr lang="en-US" sz="1100" b="0" dirty="0" smtClean="0">
                <a:latin typeface="Comic Sans MS" panose="030F0702030302020204" pitchFamily="66" charset="0"/>
              </a:rPr>
              <a:t>/min -&gt; 30ms integration over 2.5mdeg range </a:t>
            </a:r>
            <a:r>
              <a:rPr lang="en-US" sz="1100" b="0" dirty="0">
                <a:latin typeface="Comic Sans MS" panose="030F0702030302020204" pitchFamily="66" charset="0"/>
              </a:rPr>
              <a:t> </a:t>
            </a:r>
            <a:endParaRPr lang="en-US" sz="1100" b="0" dirty="0" smtClean="0">
              <a:latin typeface="Comic Sans MS" panose="030F0702030302020204" pitchFamily="66" charset="0"/>
            </a:endParaRPr>
          </a:p>
          <a:p>
            <a:r>
              <a:rPr lang="en-US" sz="1100" b="0" dirty="0">
                <a:latin typeface="Comic Sans MS" panose="030F0702030302020204" pitchFamily="66" charset="0"/>
              </a:rPr>
              <a:t>	</a:t>
            </a:r>
            <a:r>
              <a:rPr lang="en-US" sz="1100" b="0" dirty="0" smtClean="0">
                <a:latin typeface="Comic Sans MS" panose="030F0702030302020204" pitchFamily="66" charset="0"/>
              </a:rPr>
              <a:t>		-&gt; 16000 raw data files (7680points) to process</a:t>
            </a: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solidFill>
                  <a:srgbClr val="FFC000"/>
                </a:solidFill>
              </a:rPr>
              <a:t>PD </a:t>
            </a:r>
            <a:r>
              <a:rPr lang="en-US" i="1" dirty="0" smtClean="0">
                <a:solidFill>
                  <a:srgbClr val="FFC000"/>
                </a:solidFill>
              </a:rPr>
              <a:t>: inline/offline MYTHEN data processing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0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892" y="3924300"/>
            <a:ext cx="3688080" cy="26428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45" y="702367"/>
            <a:ext cx="3838096" cy="29857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093" y="1517428"/>
            <a:ext cx="1742595" cy="1355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884" y="702367"/>
            <a:ext cx="3838096" cy="29857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4440" y="4404360"/>
            <a:ext cx="326243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omic Sans MS" panose="030F0702030302020204" pitchFamily="66" charset="0"/>
              </a:rPr>
              <a:t>MYTHEN data collection at 30keV</a:t>
            </a:r>
          </a:p>
          <a:p>
            <a:r>
              <a:rPr lang="en-US" sz="1200" dirty="0" smtClean="0">
                <a:latin typeface="Comic Sans MS" panose="030F0702030302020204" pitchFamily="66" charset="0"/>
              </a:rPr>
              <a:t>14 positions of 1min  </a:t>
            </a:r>
          </a:p>
          <a:p>
            <a:r>
              <a:rPr lang="en-US" sz="1200" dirty="0" smtClean="0">
                <a:latin typeface="Comic Sans MS" panose="030F0702030302020204" pitchFamily="66" charset="0"/>
              </a:rPr>
              <a:t>-&gt; </a:t>
            </a:r>
            <a:r>
              <a:rPr lang="en-US" sz="1200" dirty="0" err="1" smtClean="0">
                <a:latin typeface="Comic Sans MS" panose="030F0702030302020204" pitchFamily="66" charset="0"/>
              </a:rPr>
              <a:t>q</a:t>
            </a:r>
            <a:r>
              <a:rPr lang="en-US" sz="1200" baseline="-25000" dirty="0" err="1" smtClean="0">
                <a:latin typeface="Comic Sans MS" panose="030F0702030302020204" pitchFamily="66" charset="0"/>
              </a:rPr>
              <a:t>max</a:t>
            </a:r>
            <a:r>
              <a:rPr lang="en-US" sz="1200" dirty="0" smtClean="0">
                <a:latin typeface="Comic Sans MS" panose="030F0702030302020204" pitchFamily="66" charset="0"/>
              </a:rPr>
              <a:t> ~ 25 1/</a:t>
            </a:r>
            <a:r>
              <a:rPr lang="en-US" sz="1200" dirty="0" err="1" smtClean="0">
                <a:latin typeface="Comic Sans MS" panose="030F0702030302020204" pitchFamily="66" charset="0"/>
              </a:rPr>
              <a:t>Ang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</a:p>
          <a:p>
            <a:endParaRPr lang="en-US" sz="1200" dirty="0" smtClean="0">
              <a:latin typeface="Comic Sans MS" panose="030F0702030302020204" pitchFamily="66" charset="0"/>
            </a:endParaRPr>
          </a:p>
          <a:p>
            <a:r>
              <a:rPr lang="en-US" sz="1200" dirty="0" smtClean="0">
                <a:latin typeface="Comic Sans MS" panose="030F0702030302020204" pitchFamily="66" charset="0"/>
              </a:rPr>
              <a:t>Real users’ sample (June 25</a:t>
            </a:r>
            <a:r>
              <a:rPr lang="en-US" sz="1200" baseline="30000" dirty="0" smtClean="0">
                <a:latin typeface="Comic Sans MS" panose="030F0702030302020204" pitchFamily="66" charset="0"/>
              </a:rPr>
              <a:t>th</a:t>
            </a:r>
            <a:r>
              <a:rPr lang="en-US" sz="1200" dirty="0" smtClean="0">
                <a:latin typeface="Comic Sans MS" panose="030F0702030302020204" pitchFamily="66" charset="0"/>
              </a:rPr>
              <a:t>)</a:t>
            </a:r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 smtClean="0">
              <a:latin typeface="Comic Sans MS" panose="030F0702030302020204" pitchFamily="66" charset="0"/>
            </a:endParaRPr>
          </a:p>
          <a:p>
            <a:r>
              <a:rPr lang="en-US" sz="1200" dirty="0" smtClean="0">
                <a:latin typeface="Comic Sans MS" panose="030F0702030302020204" pitchFamily="66" charset="0"/>
              </a:rPr>
              <a:t>In  Top Up mode !!!</a:t>
            </a:r>
          </a:p>
          <a:p>
            <a:r>
              <a:rPr lang="en-US" sz="1200" dirty="0" smtClean="0">
                <a:latin typeface="Comic Sans MS" panose="030F0702030302020204" pitchFamily="66" charset="0"/>
              </a:rPr>
              <a:t>BTW : no problem with Top Up on MSPD</a:t>
            </a:r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solidFill>
                  <a:srgbClr val="FFC000"/>
                </a:solidFill>
              </a:rPr>
              <a:t>PD : </a:t>
            </a:r>
            <a:r>
              <a:rPr lang="en-US" i="1" dirty="0" smtClean="0">
                <a:solidFill>
                  <a:srgbClr val="FFC000"/>
                </a:solidFill>
              </a:rPr>
              <a:t>pdf using MYTHEN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24252" y="2887144"/>
            <a:ext cx="7922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14 * </a:t>
            </a:r>
            <a:r>
              <a:rPr lang="en-US" sz="900" b="0" smtClean="0">
                <a:solidFill>
                  <a:srgbClr val="FFFF00"/>
                </a:solidFill>
                <a:latin typeface="Comic Sans MS" panose="030F0702030302020204" pitchFamily="66" charset="0"/>
              </a:rPr>
              <a:t>60 sec</a:t>
            </a:r>
          </a:p>
        </p:txBody>
      </p:sp>
    </p:spTree>
    <p:extLst>
      <p:ext uri="{BB962C8B-B14F-4D97-AF65-F5344CB8AC3E}">
        <p14:creationId xmlns:p14="http://schemas.microsoft.com/office/powerpoint/2010/main" val="16095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130770</TotalTime>
  <Words>1408</Words>
  <Application>Microsoft Office PowerPoint</Application>
  <PresentationFormat>On-screen Show (4:3)</PresentationFormat>
  <Paragraphs>331</Paragraphs>
  <Slides>23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Default Design</vt:lpstr>
      <vt:lpstr>Origin50.Graph</vt:lpstr>
      <vt:lpstr>Report on BL04-MSPD </vt:lpstr>
      <vt:lpstr>How is performing the beamline ?</vt:lpstr>
      <vt:lpstr>How is performing the beamline ?</vt:lpstr>
      <vt:lpstr>PD : high angular resolution (figure of merit)</vt:lpstr>
      <vt:lpstr>PD : strain scanning experiments (Feb 2014) </vt:lpstr>
      <vt:lpstr>PD : catalysis/gas flow experiments (Feb 2014)</vt:lpstr>
      <vt:lpstr>PD : using MYTHEN for inorganic compounds</vt:lpstr>
      <vt:lpstr>PD : inline/offline MYTHEN data processing</vt:lpstr>
      <vt:lpstr>PD : pdf using MYTHEN</vt:lpstr>
      <vt:lpstr>PD : pdf on BL04  I. Peral</vt:lpstr>
      <vt:lpstr>PD : electrochemistry, energy storage </vt:lpstr>
      <vt:lpstr>HP : microdiffraction</vt:lpstr>
      <vt:lpstr>HP : technical development for micrdiffraction</vt:lpstr>
      <vt:lpstr>HP : technical development for pressure calibration</vt:lpstr>
      <vt:lpstr>HP : inhouse research C Popescu</vt:lpstr>
      <vt:lpstr>PowerPoint Presentation</vt:lpstr>
      <vt:lpstr>PD : Sample environment projects</vt:lpstr>
      <vt:lpstr>HP : Sample environment projects</vt:lpstr>
      <vt:lpstr>HP : beam size as limiting factor</vt:lpstr>
      <vt:lpstr>PD Striation effect on 1st mirror </vt:lpstr>
      <vt:lpstr> BL04 : long term ‘unreasonable ?’ projects</vt:lpstr>
      <vt:lpstr>BL04 : long term ‘more reasonable ?’  projects</vt:lpstr>
      <vt:lpstr>How is performing the beamline ?</vt:lpstr>
    </vt:vector>
  </TitlesOfParts>
  <Company>LLS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jnicolas</dc:creator>
  <cp:lastModifiedBy>ffauth</cp:lastModifiedBy>
  <cp:revision>938</cp:revision>
  <cp:lastPrinted>2014-06-27T14:44:31Z</cp:lastPrinted>
  <dcterms:created xsi:type="dcterms:W3CDTF">2005-02-15T16:40:10Z</dcterms:created>
  <dcterms:modified xsi:type="dcterms:W3CDTF">2014-07-01T09:08:33Z</dcterms:modified>
</cp:coreProperties>
</file>