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94" r:id="rId2"/>
  </p:sldMasterIdLst>
  <p:notesMasterIdLst>
    <p:notesMasterId r:id="rId13"/>
  </p:notesMasterIdLst>
  <p:handoutMasterIdLst>
    <p:handoutMasterId r:id="rId14"/>
  </p:handoutMasterIdLst>
  <p:sldIdLst>
    <p:sldId id="259" r:id="rId3"/>
    <p:sldId id="270" r:id="rId4"/>
    <p:sldId id="272" r:id="rId5"/>
    <p:sldId id="264" r:id="rId6"/>
    <p:sldId id="274" r:id="rId7"/>
    <p:sldId id="277" r:id="rId8"/>
    <p:sldId id="278" r:id="rId9"/>
    <p:sldId id="265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73" autoAdjust="0"/>
  </p:normalViewPr>
  <p:slideViewPr>
    <p:cSldViewPr>
      <p:cViewPr>
        <p:scale>
          <a:sx n="100" d="100"/>
          <a:sy n="100" d="100"/>
        </p:scale>
        <p:origin x="-1932" y="-6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6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/>
              <a:t>% Industrial beamtime / Beamline</a:t>
            </a:r>
          </a:p>
          <a:p>
            <a:pPr>
              <a:defRPr/>
            </a:pPr>
            <a:r>
              <a:rPr lang="en-US" sz="1400"/>
              <a:t>Period 2013+2014 (until June 2014)</a:t>
            </a:r>
          </a:p>
        </c:rich>
      </c:tx>
      <c:layout>
        <c:manualLayout>
          <c:xMode val="edge"/>
          <c:yMode val="edge"/>
          <c:x val="0.13310254785137732"/>
          <c:y val="2.035623409669211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696670232426682"/>
          <c:y val="0.25324397427420808"/>
          <c:w val="0.41570206682494215"/>
          <c:h val="0.68781230590451004"/>
        </c:manualLayout>
      </c:layout>
      <c:pieChart>
        <c:varyColors val="1"/>
        <c:ser>
          <c:idx val="0"/>
          <c:order val="0"/>
          <c:tx>
            <c:v>% Industrial beamtime / Beamline</c:v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b="1">
                        <a:solidFill>
                          <a:schemeClr val="bg1"/>
                        </a:solidFill>
                      </a:rPr>
                      <a:t>CLAESS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b="1">
                        <a:solidFill>
                          <a:schemeClr val="bg1"/>
                        </a:solidFill>
                      </a:rPr>
                      <a:t>MSPD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0799302606120918E-2"/>
                  <c:y val="0.11986696319448618"/>
                </c:manualLayout>
              </c:layout>
              <c:tx>
                <c:rich>
                  <a:bodyPr/>
                  <a:lstStyle/>
                  <a:p>
                    <a:r>
                      <a:rPr lang="en-US" sz="1200" b="1">
                        <a:solidFill>
                          <a:schemeClr val="bg1"/>
                        </a:solidFill>
                      </a:rPr>
                      <a:t>CIRCE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'[20132014_Industrial_Office_statistics_2014-06-17.xlsx]Statitics 2013+2014'!$B$138:$B$140</c:f>
              <c:strCache>
                <c:ptCount val="3"/>
                <c:pt idx="0">
                  <c:v>MSPD</c:v>
                </c:pt>
                <c:pt idx="1">
                  <c:v>CLAESS</c:v>
                </c:pt>
                <c:pt idx="2">
                  <c:v>CIRCE</c:v>
                </c:pt>
              </c:strCache>
            </c:strRef>
          </c:cat>
          <c:val>
            <c:numRef>
              <c:f>'[20132014_Industrial_Office_statistics_2014-06-17.xlsx]Statitics 2013+2014'!$D$138:$D$140</c:f>
              <c:numCache>
                <c:formatCode>0</c:formatCode>
                <c:ptCount val="3"/>
                <c:pt idx="0">
                  <c:v>46.610169491525419</c:v>
                </c:pt>
                <c:pt idx="1">
                  <c:v>47.457627118644069</c:v>
                </c:pt>
                <c:pt idx="2">
                  <c:v>5.9322033898305087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% Industrial </a:t>
            </a:r>
            <a:r>
              <a:rPr lang="en-US" sz="1600" dirty="0" err="1"/>
              <a:t>beamtime</a:t>
            </a:r>
            <a:r>
              <a:rPr lang="en-US" sz="1600" dirty="0"/>
              <a:t> / company     </a:t>
            </a:r>
            <a:endParaRPr lang="en-US" sz="1600" dirty="0" smtClean="0"/>
          </a:p>
          <a:p>
            <a:pPr>
              <a:defRPr sz="1600"/>
            </a:pPr>
            <a:r>
              <a:rPr lang="en-US" sz="1600" dirty="0" smtClean="0"/>
              <a:t>Period </a:t>
            </a:r>
            <a:r>
              <a:rPr lang="en-US" sz="1600" dirty="0"/>
              <a:t>2013+2014 (until June 2014)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% Industrial beamtime / company 2013+2014</c:v>
          </c:tx>
          <c:invertIfNegative val="0"/>
          <c:cat>
            <c:numRef>
              <c:f>'Statitics 2013+2014'!$B$109:$B$116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'Statitics 2013+2014'!$E$109:$E$116</c:f>
              <c:numCache>
                <c:formatCode>0</c:formatCode>
                <c:ptCount val="8"/>
                <c:pt idx="0">
                  <c:v>5.9322033898305087</c:v>
                </c:pt>
                <c:pt idx="1">
                  <c:v>8.4745762711864394</c:v>
                </c:pt>
                <c:pt idx="2">
                  <c:v>5.9322033898305087</c:v>
                </c:pt>
                <c:pt idx="3">
                  <c:v>30.932203389830509</c:v>
                </c:pt>
                <c:pt idx="4">
                  <c:v>4.2372881355932197</c:v>
                </c:pt>
                <c:pt idx="5">
                  <c:v>5.508474576271186</c:v>
                </c:pt>
                <c:pt idx="6">
                  <c:v>2.5423728813559325</c:v>
                </c:pt>
                <c:pt idx="7">
                  <c:v>36.440677966101696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05952"/>
        <c:axId val="33408128"/>
      </c:barChart>
      <c:catAx>
        <c:axId val="334059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300" baseline="0" dirty="0" smtClean="0"/>
                  <a:t>Industrial </a:t>
                </a:r>
                <a:r>
                  <a:rPr lang="en-US" sz="1300" baseline="0" dirty="0"/>
                  <a:t>users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33408128"/>
        <c:crosses val="autoZero"/>
        <c:auto val="1"/>
        <c:lblAlgn val="ctr"/>
        <c:lblOffset val="100"/>
        <c:noMultiLvlLbl val="0"/>
      </c:catAx>
      <c:valAx>
        <c:axId val="334081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 baseline="0"/>
                </a:pPr>
                <a:r>
                  <a:rPr lang="en-US" sz="1300" baseline="0"/>
                  <a:t>% Industrial beamtime</a:t>
                </a:r>
              </a:p>
            </c:rich>
          </c:tx>
          <c:layout>
            <c:manualLayout>
              <c:xMode val="edge"/>
              <c:yMode val="edge"/>
              <c:x val="3.0555555555555555E-2"/>
              <c:y val="0.21834499854184894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crossAx val="334059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" sz="1400"/>
              <a:t>% Beamtime / industrial sector</a:t>
            </a:r>
          </a:p>
          <a:p>
            <a:pPr>
              <a:defRPr/>
            </a:pPr>
            <a:r>
              <a:rPr lang="es-ES" sz="1400"/>
              <a:t>Period 2013+2014</a:t>
            </a:r>
            <a:r>
              <a:rPr lang="es-ES" sz="1400" baseline="0"/>
              <a:t> (until June 2014)</a:t>
            </a:r>
            <a:endParaRPr lang="es-ES" sz="1400"/>
          </a:p>
        </c:rich>
      </c:tx>
      <c:layout>
        <c:manualLayout>
          <c:xMode val="edge"/>
          <c:yMode val="edge"/>
          <c:x val="0.15656325497753476"/>
          <c:y val="6.0229169115054645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4.8732842763653979E-2"/>
                  <c:y val="0.2581663087568599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>
                        <a:solidFill>
                          <a:schemeClr val="bg1"/>
                        </a:solidFill>
                      </a:rPr>
                      <a:t>Material science</a:t>
                    </a:r>
                  </a:p>
                  <a:p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100" b="1">
                        <a:solidFill>
                          <a:schemeClr val="bg1"/>
                        </a:solidFill>
                      </a:rPr>
                      <a:t>Pharma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100" b="1">
                        <a:solidFill>
                          <a:schemeClr val="bg1"/>
                        </a:solidFill>
                      </a:rPr>
                      <a:t>Chemistry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21081248949841536"/>
                  <c:y val="8.41290140745829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Environment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'Statitics 2013+2014'!$E$122:$E$125</c:f>
              <c:numCache>
                <c:formatCode>0</c:formatCode>
                <c:ptCount val="4"/>
                <c:pt idx="0">
                  <c:v>5.9322033898305087</c:v>
                </c:pt>
                <c:pt idx="1">
                  <c:v>22.457627118644069</c:v>
                </c:pt>
                <c:pt idx="2">
                  <c:v>35.16949152542373</c:v>
                </c:pt>
                <c:pt idx="3">
                  <c:v>36.440677966101696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1370AB-A5E8-42D3-B43A-8CE511541779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D6F5C-9951-4224-88C8-741D0FDF4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59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6F3BE-FACE-402B-A0C4-0D29E608F3BC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D1768-3F02-4CB2-AE1A-153802D63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5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D1768-3F02-4CB2-AE1A-153802D63A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31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060161"/>
            <a:ext cx="4495800" cy="2523703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143000"/>
            <a:ext cx="4495800" cy="1728446"/>
          </a:xfrm>
        </p:spPr>
        <p:txBody>
          <a:bodyPr/>
          <a:lstStyle>
            <a:lvl1pPr algn="l">
              <a:defRPr>
                <a:solidFill>
                  <a:srgbClr val="112E5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5181600" y="1149172"/>
            <a:ext cx="3581400" cy="471822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1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456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158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09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868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63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763688" y="116632"/>
            <a:ext cx="7002264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8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835696" y="116632"/>
            <a:ext cx="6930256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44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444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45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705723" y="188640"/>
            <a:ext cx="6933456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953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13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4076818" cy="2215662"/>
          </a:xfrm>
          <a:solidFill>
            <a:srgbClr val="DEDFE6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09600" y="3505200"/>
            <a:ext cx="4076818" cy="2215662"/>
          </a:xfrm>
          <a:solidFill>
            <a:srgbClr val="979F07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686182" y="1295400"/>
            <a:ext cx="4076818" cy="2215662"/>
          </a:xfrm>
          <a:solidFill>
            <a:srgbClr val="88A0B8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686182" y="3505200"/>
            <a:ext cx="4076818" cy="2215662"/>
          </a:xfrm>
          <a:solidFill>
            <a:srgbClr val="125E9F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100" b="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283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7267332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813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763687" y="116632"/>
            <a:ext cx="6937699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09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64344" y="-60208"/>
            <a:ext cx="8229600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340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64344" y="-60208"/>
            <a:ext cx="8229600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62985" y="6638489"/>
            <a:ext cx="2133600" cy="246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879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64344" y="-60208"/>
            <a:ext cx="8229600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29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64344" y="-60208"/>
            <a:ext cx="8229600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62985" y="6638489"/>
            <a:ext cx="2133600" cy="246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1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345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64344" y="-60208"/>
            <a:ext cx="8229600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62985" y="6638489"/>
            <a:ext cx="2133600" cy="246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63369" y="6670501"/>
            <a:ext cx="2895600" cy="142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324800" y="6665516"/>
            <a:ext cx="576064" cy="219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C0CD7E-1085-4C75-828A-81BC512D6C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786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7116984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62985" y="6638489"/>
            <a:ext cx="2133600" cy="246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070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64344" y="-60208"/>
            <a:ext cx="8229600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62985" y="6638489"/>
            <a:ext cx="2133600" cy="246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63369" y="6670501"/>
            <a:ext cx="2895600" cy="142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324800" y="6665516"/>
            <a:ext cx="576064" cy="219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C0CD7E-1085-4C75-828A-81BC512D6C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26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64344" y="-60208"/>
            <a:ext cx="8229600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1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6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2667000" y="1676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724400" y="1676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6781800" y="1676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6781800" y="2819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7"/>
          </p:nvPr>
        </p:nvSpPr>
        <p:spPr>
          <a:xfrm>
            <a:off x="609600" y="2819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8"/>
          </p:nvPr>
        </p:nvSpPr>
        <p:spPr>
          <a:xfrm>
            <a:off x="2667000" y="2819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4724400" y="2819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20"/>
          </p:nvPr>
        </p:nvSpPr>
        <p:spPr>
          <a:xfrm>
            <a:off x="4724400" y="3962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21"/>
          </p:nvPr>
        </p:nvSpPr>
        <p:spPr>
          <a:xfrm>
            <a:off x="609600" y="3962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22"/>
          </p:nvPr>
        </p:nvSpPr>
        <p:spPr>
          <a:xfrm>
            <a:off x="2667000" y="3962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3"/>
          </p:nvPr>
        </p:nvSpPr>
        <p:spPr>
          <a:xfrm>
            <a:off x="6781800" y="3962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8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39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64344" y="-60208"/>
            <a:ext cx="8229600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62985" y="6638489"/>
            <a:ext cx="2133600" cy="246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63369" y="6670501"/>
            <a:ext cx="2895600" cy="142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324800" y="6665516"/>
            <a:ext cx="576064" cy="219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C0CD7E-1085-4C75-828A-81BC512D6C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9862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835696" y="116632"/>
            <a:ext cx="6933456" cy="663340"/>
          </a:xfrm>
          <a:prstGeom prst="rect">
            <a:avLst/>
          </a:prstGeom>
          <a:solidFill>
            <a:srgbClr val="DEDFE6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3625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7005464" cy="663340"/>
          </a:xfrm>
          <a:prstGeom prst="rect">
            <a:avLst/>
          </a:prstGeom>
          <a:solidFill>
            <a:srgbClr val="979F07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2399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25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963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404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492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602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5757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21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56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33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48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2193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91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906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906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586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19200"/>
            <a:ext cx="4040188" cy="955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19200"/>
            <a:ext cx="4041775" cy="955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848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97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-99392"/>
            <a:ext cx="6477000" cy="1169551"/>
          </a:xfrm>
        </p:spPr>
        <p:txBody>
          <a:bodyPr anchor="b"/>
          <a:lstStyle>
            <a:lvl1pPr algn="l">
              <a:defRPr sz="3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9200"/>
            <a:ext cx="5111751" cy="46482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205843"/>
            <a:ext cx="3008313" cy="46615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89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4861510"/>
            <a:ext cx="6019800" cy="415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7488" y="990600"/>
            <a:ext cx="6056312" cy="37369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5257800"/>
            <a:ext cx="6019800" cy="5191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304800"/>
            <a:ext cx="4572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>
                <a:solidFill>
                  <a:prstClr val="white"/>
                </a:solidFill>
              </a:rPr>
              <a:pPr algn="r"/>
              <a:t>‹#›</a:t>
            </a:fld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81846" y="6550223"/>
            <a:ext cx="4572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93CF724-F9E0-44B8-95BD-D38D8B22F53D}" type="slidenum">
              <a:rPr lang="es-ES" sz="1100" b="0">
                <a:solidFill>
                  <a:prstClr val="white"/>
                </a:solidFill>
              </a:rPr>
              <a:pPr algn="r"/>
              <a:t>‹#›</a:t>
            </a:fld>
            <a:endParaRPr lang="es-E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223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199"/>
            <a:ext cx="1524000" cy="8387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544266"/>
            <a:ext cx="3200400" cy="313734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71800" y="6540015"/>
            <a:ext cx="3200400" cy="328190"/>
          </a:xfrm>
          <a:prstGeom prst="rect">
            <a:avLst/>
          </a:prstGeom>
          <a:solidFill>
            <a:srgbClr val="979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72200" y="6544266"/>
            <a:ext cx="2971800" cy="313734"/>
          </a:xfrm>
          <a:prstGeom prst="rect">
            <a:avLst/>
          </a:prstGeom>
          <a:solidFill>
            <a:srgbClr val="88A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6309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0" algn="l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1"/>
            <a:ext cx="8229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4" name="Footer Placeholder 4"/>
          <p:cNvSpPr txBox="1">
            <a:spLocks/>
          </p:cNvSpPr>
          <p:nvPr/>
        </p:nvSpPr>
        <p:spPr>
          <a:xfrm>
            <a:off x="0" y="6550223"/>
            <a:ext cx="29718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 smtClean="0"/>
              <a:t>A.</a:t>
            </a:r>
            <a:r>
              <a:rPr lang="es-ES" sz="1200" baseline="0" dirty="0" smtClean="0"/>
              <a:t> Sánchez</a:t>
            </a:r>
            <a:endParaRPr lang="es-ES" sz="1200" dirty="0"/>
          </a:p>
        </p:txBody>
      </p:sp>
      <p:sp>
        <p:nvSpPr>
          <p:cNvPr id="12" name="Footer Placeholder 4"/>
          <p:cNvSpPr txBox="1">
            <a:spLocks/>
          </p:cNvSpPr>
          <p:nvPr/>
        </p:nvSpPr>
        <p:spPr>
          <a:xfrm>
            <a:off x="2981764" y="6565610"/>
            <a:ext cx="318047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baseline="0" dirty="0" smtClean="0">
                <a:solidFill>
                  <a:prstClr val="white"/>
                </a:solidFill>
              </a:rPr>
              <a:t>Industrial Office (SAC-18)</a:t>
            </a:r>
            <a:endParaRPr lang="es-ES" sz="1200" dirty="0">
              <a:solidFill>
                <a:prstClr val="white"/>
              </a:solidFill>
            </a:endParaRPr>
          </a:p>
        </p:txBody>
      </p:sp>
      <p:sp>
        <p:nvSpPr>
          <p:cNvPr id="15" name="Footer Placeholder 4"/>
          <p:cNvSpPr txBox="1">
            <a:spLocks/>
          </p:cNvSpPr>
          <p:nvPr/>
        </p:nvSpPr>
        <p:spPr>
          <a:xfrm>
            <a:off x="6152271" y="6565611"/>
            <a:ext cx="297180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100" dirty="0" smtClean="0">
                <a:solidFill>
                  <a:prstClr val="white"/>
                </a:solidFill>
              </a:rPr>
              <a:t>1 </a:t>
            </a:r>
            <a:r>
              <a:rPr lang="es-ES" sz="1100" dirty="0" err="1" smtClean="0">
                <a:solidFill>
                  <a:prstClr val="white"/>
                </a:solidFill>
              </a:rPr>
              <a:t>July</a:t>
            </a:r>
            <a:r>
              <a:rPr lang="es-ES" sz="1100" dirty="0" smtClean="0">
                <a:solidFill>
                  <a:prstClr val="white"/>
                </a:solidFill>
              </a:rPr>
              <a:t> 2014</a:t>
            </a:r>
            <a:endParaRPr lang="es-ES" sz="1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275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93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lang="en-US" sz="3500" b="1" kern="1200" smtClean="0">
          <a:solidFill>
            <a:srgbClr val="112E50"/>
          </a:solidFill>
          <a:latin typeface="Arial" pitchFamily="34" charset="0"/>
          <a:ea typeface="+mn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59F38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12E50"/>
        </a:buClr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59F38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12E50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8A0B8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5C384-B0AF-476A-B905-6DFE007E54A0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E7325-2D1B-428C-B08F-CC54C84F9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81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industrialoffice@cells.es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" y="2133600"/>
            <a:ext cx="8991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-76200" y="997803"/>
            <a:ext cx="9144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500" b="1" kern="1200" smtClean="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altLang="en-US" sz="4800" dirty="0" smtClean="0"/>
              <a:t>ALBA Industrial Liaison Office</a:t>
            </a:r>
            <a:endParaRPr lang="en-US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18134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15240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57647">
              <a:spcBef>
                <a:spcPct val="20000"/>
              </a:spcBef>
            </a:pPr>
            <a:r>
              <a:rPr lang="es-ES" sz="3600" b="1" dirty="0">
                <a:solidFill>
                  <a:srgbClr val="0162B3"/>
                </a:solidFill>
                <a:hlinkClick r:id="rId2"/>
              </a:rPr>
              <a:t>industrialoffice@cells.es</a:t>
            </a:r>
            <a:endParaRPr lang="es-ES" sz="3600" b="1" dirty="0">
              <a:solidFill>
                <a:srgbClr val="0162B3"/>
              </a:solidFill>
            </a:endParaRPr>
          </a:p>
          <a:p>
            <a:pPr lvl="0" algn="ctr" defTabSz="957647">
              <a:spcBef>
                <a:spcPct val="20000"/>
              </a:spcBef>
            </a:pPr>
            <a:r>
              <a:rPr lang="es-ES" sz="6000" b="1" dirty="0" smtClean="0">
                <a:solidFill>
                  <a:srgbClr val="0162B3"/>
                </a:solidFill>
              </a:rPr>
              <a:t>THANK </a:t>
            </a:r>
            <a:r>
              <a:rPr lang="es-ES" sz="6000" b="1" dirty="0">
                <a:solidFill>
                  <a:srgbClr val="0162B3"/>
                </a:solidFill>
              </a:rPr>
              <a:t>YOU!</a:t>
            </a:r>
            <a:endParaRPr lang="en-US" sz="3000" b="1" dirty="0">
              <a:solidFill>
                <a:srgbClr val="0162B3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55" y="3886200"/>
            <a:ext cx="8050356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28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3484106" y="352515"/>
            <a:ext cx="3775393" cy="561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_tradnl" altLang="en-US" u="sng" kern="0" dirty="0" smtClean="0">
                <a:solidFill>
                  <a:schemeClr val="tx1"/>
                </a:solidFill>
              </a:rPr>
              <a:t>INDUSTRIAL OFFICE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95300" y="1200150"/>
            <a:ext cx="7734300" cy="5124450"/>
          </a:xfrm>
        </p:spPr>
        <p:txBody>
          <a:bodyPr>
            <a:normAutofit fontScale="85000" lnSpcReduction="20000"/>
          </a:bodyPr>
          <a:lstStyle/>
          <a:p>
            <a:pPr marL="0" lvl="0" indent="0" defTabSz="957647"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VISION</a:t>
            </a:r>
          </a:p>
          <a:p>
            <a:pPr marL="359118" lvl="0" indent="-359118" defTabSz="957647">
              <a:buClrTx/>
            </a:pPr>
            <a:r>
              <a:rPr lang="en-US" sz="2800" dirty="0" smtClean="0">
                <a:solidFill>
                  <a:srgbClr val="0162B3"/>
                </a:solidFill>
                <a:latin typeface="Calibri"/>
              </a:rPr>
              <a:t>Contributing to improve the Industry competitiveness by using the latest Synchrotron Light developments.</a:t>
            </a:r>
          </a:p>
          <a:p>
            <a:pPr marL="359118" lvl="0" indent="-359118" defTabSz="957647">
              <a:buClrTx/>
            </a:pPr>
            <a:endParaRPr lang="en-US" sz="2000" dirty="0" smtClean="0">
              <a:solidFill>
                <a:srgbClr val="0162B3"/>
              </a:solidFill>
              <a:latin typeface="Calibri"/>
            </a:endParaRPr>
          </a:p>
          <a:p>
            <a:pPr marL="0" lvl="0" indent="0" defTabSz="957647"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MISSION</a:t>
            </a:r>
          </a:p>
          <a:p>
            <a:pPr marL="359118" lvl="0" indent="-359118" defTabSz="957647">
              <a:buClrTx/>
            </a:pPr>
            <a:r>
              <a:rPr lang="en-US" sz="2800" dirty="0" smtClean="0">
                <a:solidFill>
                  <a:srgbClr val="0162B3"/>
                </a:solidFill>
                <a:latin typeface="Calibri"/>
              </a:rPr>
              <a:t>To promote and to make available to the Industry all the potential of the Synchrotron Light applications.</a:t>
            </a:r>
          </a:p>
          <a:p>
            <a:pPr marL="0" lvl="0" indent="0" defTabSz="957647">
              <a:buClrTx/>
              <a:buNone/>
            </a:pPr>
            <a:endParaRPr lang="en-US" sz="3000" b="1" dirty="0" smtClean="0">
              <a:solidFill>
                <a:srgbClr val="0162B3"/>
              </a:solidFill>
              <a:latin typeface="Calibri"/>
            </a:endParaRPr>
          </a:p>
          <a:p>
            <a:pPr marL="0" lvl="0" indent="0" defTabSz="957647"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STRATEGY</a:t>
            </a:r>
          </a:p>
          <a:p>
            <a:pPr marL="359118" lvl="0" indent="-359118" defTabSz="957647">
              <a:buClrTx/>
            </a:pPr>
            <a:r>
              <a:rPr lang="en-US" sz="2800" dirty="0" smtClean="0">
                <a:solidFill>
                  <a:srgbClr val="0162B3"/>
                </a:solidFill>
                <a:latin typeface="Calibri"/>
              </a:rPr>
              <a:t>Customer satisfaction, one-stop shop service</a:t>
            </a:r>
            <a:endParaRPr lang="en-US" sz="3400" dirty="0" smtClean="0">
              <a:solidFill>
                <a:prstClr val="black"/>
              </a:solidFill>
              <a:latin typeface="Calibri"/>
            </a:endParaRPr>
          </a:p>
          <a:p>
            <a:pPr marL="359118" lvl="0" indent="-359118" defTabSz="957647">
              <a:buClrTx/>
            </a:pPr>
            <a:endParaRPr lang="en-US" sz="2800" dirty="0" smtClean="0">
              <a:solidFill>
                <a:srgbClr val="0162B3"/>
              </a:solidFill>
              <a:latin typeface="Calibri"/>
            </a:endParaRPr>
          </a:p>
          <a:p>
            <a:pPr marL="0" lvl="0" indent="0" defTabSz="957647"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ORGANIZATION</a:t>
            </a:r>
          </a:p>
          <a:p>
            <a:pPr marL="359118" lvl="0" indent="-359118" defTabSz="957647">
              <a:buClrTx/>
            </a:pPr>
            <a:r>
              <a:rPr lang="en-US" sz="2800" dirty="0" smtClean="0">
                <a:solidFill>
                  <a:srgbClr val="0162B3"/>
                </a:solidFill>
                <a:latin typeface="Calibri"/>
              </a:rPr>
              <a:t>Office reporting to the Director</a:t>
            </a:r>
          </a:p>
          <a:p>
            <a:pPr marL="359118" lvl="0" indent="-359118" defTabSz="957647">
              <a:buClrTx/>
            </a:pPr>
            <a:r>
              <a:rPr lang="en-US" sz="2800" dirty="0">
                <a:solidFill>
                  <a:srgbClr val="0162B3"/>
                </a:solidFill>
                <a:latin typeface="Calibri"/>
              </a:rPr>
              <a:t>T</a:t>
            </a:r>
            <a:r>
              <a:rPr lang="en-US" sz="2800" dirty="0" smtClean="0">
                <a:solidFill>
                  <a:srgbClr val="0162B3"/>
                </a:solidFill>
                <a:latin typeface="Calibri"/>
              </a:rPr>
              <a:t>wo persons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65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447766" y="352515"/>
            <a:ext cx="5848076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_tradnl" altLang="en-US" u="sng" kern="0" dirty="0" smtClean="0">
                <a:solidFill>
                  <a:schemeClr val="tx1"/>
                </a:solidFill>
              </a:rPr>
              <a:t>INDUSTRIAL OFFICE ACTIVITIES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76400" y="1219200"/>
            <a:ext cx="5943600" cy="838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alpha val="83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57647"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Industrial outreach</a:t>
            </a:r>
          </a:p>
          <a:p>
            <a:pPr marL="0" indent="0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Industrial Workshops, Industrial facility visits,…</a:t>
            </a:r>
          </a:p>
          <a:p>
            <a:pPr marL="0" indent="0">
              <a:buFont typeface="Arial" pitchFamily="34" charset="0"/>
              <a:buNone/>
            </a:pPr>
            <a:endParaRPr lang="es-ES_tradnl" dirty="0" smtClean="0"/>
          </a:p>
          <a:p>
            <a:endParaRPr lang="es-E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90" y="2438400"/>
            <a:ext cx="5485410" cy="1676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alpha val="83000"/>
              </a:schemeClr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57647"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Industrial access</a:t>
            </a:r>
          </a:p>
          <a:p>
            <a:pPr marL="0" indent="0" algn="just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Beam time access</a:t>
            </a:r>
          </a:p>
          <a:p>
            <a:pPr marL="0" indent="0" algn="just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Other lab access: magnetic, metrology, RF…</a:t>
            </a:r>
          </a:p>
          <a:p>
            <a:pPr marL="0" indent="0" algn="just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Other in-house developments</a:t>
            </a:r>
          </a:p>
          <a:p>
            <a:pPr marL="0" indent="0">
              <a:buFont typeface="Arial" pitchFamily="34" charset="0"/>
              <a:buNone/>
            </a:pPr>
            <a:endParaRPr lang="es-ES_tradnl" dirty="0" smtClean="0"/>
          </a:p>
          <a:p>
            <a:endParaRPr lang="es-E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657850" y="2438400"/>
            <a:ext cx="3486150" cy="1676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alpha val="80000"/>
              </a:schemeClr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57647"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Technology Transfer</a:t>
            </a:r>
          </a:p>
          <a:p>
            <a:pPr marL="0" indent="0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Patents</a:t>
            </a:r>
          </a:p>
          <a:p>
            <a:pPr marL="0" indent="0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Licensing</a:t>
            </a:r>
          </a:p>
          <a:p>
            <a:pPr marL="0" indent="0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Spin-offs</a:t>
            </a:r>
            <a:endParaRPr lang="en-US" sz="3000" dirty="0" smtClean="0">
              <a:solidFill>
                <a:srgbClr val="0162B3"/>
              </a:solidFill>
              <a:latin typeface="Calibri"/>
            </a:endParaRPr>
          </a:p>
          <a:p>
            <a:pPr marL="0" indent="0">
              <a:buFont typeface="Arial" pitchFamily="34" charset="0"/>
              <a:buNone/>
            </a:pPr>
            <a:endParaRPr lang="es-ES_tradnl" dirty="0" smtClean="0"/>
          </a:p>
          <a:p>
            <a:endParaRPr lang="es-E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676400" y="4572000"/>
            <a:ext cx="6096000" cy="1905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alpha val="80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959F38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12E50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88A0B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57647"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Long term industrial collaborations</a:t>
            </a:r>
          </a:p>
          <a:p>
            <a:pPr marL="0" indent="0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R&amp;D Projects</a:t>
            </a:r>
          </a:p>
          <a:p>
            <a:pPr marL="0" indent="0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Scientific staff funding</a:t>
            </a:r>
          </a:p>
          <a:p>
            <a:pPr marL="0" indent="0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Industrial PhD students funding</a:t>
            </a:r>
          </a:p>
          <a:p>
            <a:pPr marL="0" indent="0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Scientific instrument developments</a:t>
            </a:r>
          </a:p>
          <a:p>
            <a:pPr marL="0" indent="0">
              <a:buFont typeface="Arial" pitchFamily="34" charset="0"/>
              <a:buNone/>
            </a:pPr>
            <a:endParaRPr lang="es-ES_tradnl" dirty="0" smtClean="0"/>
          </a:p>
          <a:p>
            <a:endParaRPr lang="es-ES" dirty="0"/>
          </a:p>
        </p:txBody>
      </p:sp>
      <p:sp>
        <p:nvSpPr>
          <p:cNvPr id="10" name="Down Arrow 9"/>
          <p:cNvSpPr/>
          <p:nvPr/>
        </p:nvSpPr>
        <p:spPr>
          <a:xfrm>
            <a:off x="2447766" y="2057400"/>
            <a:ext cx="484632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6172200" y="2057400"/>
            <a:ext cx="484632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2368918" y="4140034"/>
            <a:ext cx="484632" cy="4319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6172200" y="4134343"/>
            <a:ext cx="484632" cy="4319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67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3124235" y="352515"/>
            <a:ext cx="4495141" cy="561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_tradnl" altLang="en-US" u="sng" kern="0" dirty="0" smtClean="0">
                <a:solidFill>
                  <a:schemeClr val="tx1"/>
                </a:solidFill>
              </a:rPr>
              <a:t>INDUSTRIAL OUTREACH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143000"/>
            <a:ext cx="6323976" cy="198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\\Storage\UserOffice\IndustrialOffice\Workshop Industry April2014\Photos\IMG_7644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42999"/>
            <a:ext cx="2818808" cy="187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71" y="3733802"/>
            <a:ext cx="5047929" cy="198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0" y="3733801"/>
            <a:ext cx="3962400" cy="2438399"/>
          </a:xfrm>
        </p:spPr>
        <p:txBody>
          <a:bodyPr>
            <a:normAutofit fontScale="92500" lnSpcReduction="10000"/>
          </a:bodyPr>
          <a:lstStyle/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Industrial Workshops</a:t>
            </a: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Industry associations</a:t>
            </a: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Industry facility visits</a:t>
            </a: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Industry exhibitions</a:t>
            </a: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European projects</a:t>
            </a:r>
            <a:endParaRPr lang="en-US" sz="2500" dirty="0" smtClean="0">
              <a:solidFill>
                <a:srgbClr val="0162B3"/>
              </a:solidFill>
              <a:latin typeface="Calibri"/>
            </a:endParaRPr>
          </a:p>
          <a:p>
            <a:pPr marL="0" indent="0">
              <a:buNone/>
            </a:pPr>
            <a:endParaRPr lang="es-ES_tradnl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2287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3524181" y="228600"/>
            <a:ext cx="3695242" cy="561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_tradnl" altLang="en-US" u="sng" kern="0" dirty="0" smtClean="0">
                <a:solidFill>
                  <a:schemeClr val="tx1"/>
                </a:solidFill>
              </a:rPr>
              <a:t>INDUSTRIAL USERS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1034982"/>
              </p:ext>
            </p:extLst>
          </p:nvPr>
        </p:nvGraphicFramePr>
        <p:xfrm>
          <a:off x="-304800" y="838200"/>
          <a:ext cx="468153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939061"/>
              </p:ext>
            </p:extLst>
          </p:nvPr>
        </p:nvGraphicFramePr>
        <p:xfrm>
          <a:off x="1981199" y="2971800"/>
          <a:ext cx="5238223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9184868"/>
              </p:ext>
            </p:extLst>
          </p:nvPr>
        </p:nvGraphicFramePr>
        <p:xfrm>
          <a:off x="5257800" y="797199"/>
          <a:ext cx="424815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5866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3524181" y="352515"/>
            <a:ext cx="3695242" cy="561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_tradnl" altLang="en-US" u="sng" kern="0" dirty="0" smtClean="0">
                <a:solidFill>
                  <a:schemeClr val="tx1"/>
                </a:solidFill>
              </a:rPr>
              <a:t>INDUSTRIAL USERS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>
            <a:normAutofit fontScale="85000" lnSpcReduction="20000"/>
          </a:bodyPr>
          <a:lstStyle/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More </a:t>
            </a:r>
            <a:r>
              <a:rPr lang="en-US" sz="3000" b="1" dirty="0" err="1" smtClean="0">
                <a:solidFill>
                  <a:srgbClr val="0162B3"/>
                </a:solidFill>
                <a:latin typeface="Calibri"/>
              </a:rPr>
              <a:t>beamtime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requests are in the pipeline for the coming months.</a:t>
            </a:r>
          </a:p>
          <a:p>
            <a:pPr marL="359118" lvl="0" indent="-359118" defTabSz="957647">
              <a:buClrTx/>
            </a:pPr>
            <a:r>
              <a:rPr lang="en-US" sz="3000" b="1" dirty="0" err="1" smtClean="0">
                <a:solidFill>
                  <a:srgbClr val="0162B3"/>
                </a:solidFill>
                <a:latin typeface="Calibri"/>
              </a:rPr>
              <a:t>Beamlines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are becoming more mature for industrial measurements.</a:t>
            </a: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Industry is interested in solving problems not in raw data. Data analysis and scientific expertise are essential. Resources are limited.</a:t>
            </a:r>
          </a:p>
          <a:p>
            <a:pPr marL="359118" lvl="0" indent="-359118" defTabSz="957647">
              <a:buClrTx/>
            </a:pPr>
            <a:endParaRPr lang="en-US" sz="1600" b="1" dirty="0" smtClean="0">
              <a:solidFill>
                <a:srgbClr val="0162B3"/>
              </a:solidFill>
              <a:latin typeface="Calibri"/>
            </a:endParaRPr>
          </a:p>
          <a:p>
            <a:pPr marL="359118" lvl="0" indent="-359118" defTabSz="957647">
              <a:spcBef>
                <a:spcPts val="0"/>
              </a:spcBef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Other labs than the BLs, </a:t>
            </a:r>
            <a:endParaRPr lang="en-US" sz="3000" b="1" dirty="0">
              <a:solidFill>
                <a:srgbClr val="0162B3"/>
              </a:solidFill>
              <a:latin typeface="Calibri"/>
            </a:endParaRPr>
          </a:p>
          <a:p>
            <a:pPr marL="0" lvl="0" indent="0" defTabSz="957647">
              <a:spcBef>
                <a:spcPts val="0"/>
              </a:spcBef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    like the magnetic,  is </a:t>
            </a:r>
          </a:p>
          <a:p>
            <a:pPr marL="0" lvl="0" indent="0" defTabSz="957647">
              <a:spcBef>
                <a:spcPts val="0"/>
              </a:spcBef>
              <a:buClrTx/>
              <a:buNone/>
            </a:pPr>
            <a:r>
              <a:rPr lang="en-US" sz="3000" b="1" dirty="0">
                <a:solidFill>
                  <a:srgbClr val="0162B3"/>
                </a:solidFill>
                <a:latin typeface="Calibri"/>
              </a:rPr>
              <a:t> 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   also providing service</a:t>
            </a:r>
          </a:p>
          <a:p>
            <a:pPr marL="0" lvl="0" indent="0" defTabSz="957647">
              <a:spcBef>
                <a:spcPts val="0"/>
              </a:spcBef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    to commercial users.</a:t>
            </a:r>
          </a:p>
          <a:p>
            <a:pPr marL="0" lvl="0" indent="0" defTabSz="957647">
              <a:spcBef>
                <a:spcPts val="0"/>
              </a:spcBef>
              <a:buClrTx/>
              <a:buNone/>
            </a:pPr>
            <a:endParaRPr lang="en-US" sz="1600" b="1" dirty="0" smtClean="0">
              <a:solidFill>
                <a:srgbClr val="0162B3"/>
              </a:solidFill>
              <a:latin typeface="Calibri"/>
            </a:endParaRPr>
          </a:p>
          <a:p>
            <a:pPr marL="359118" lvl="0" indent="-359118" defTabSz="957647">
              <a:spcBef>
                <a:spcPts val="0"/>
              </a:spcBef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ALBA staff is keen to </a:t>
            </a:r>
          </a:p>
          <a:p>
            <a:pPr marL="0" lvl="0" indent="0" defTabSz="957647">
              <a:spcBef>
                <a:spcPts val="0"/>
              </a:spcBef>
              <a:buClrTx/>
              <a:buNone/>
            </a:pPr>
            <a:r>
              <a:rPr lang="en-US" sz="3000" b="1" dirty="0">
                <a:solidFill>
                  <a:srgbClr val="0162B3"/>
                </a:solidFill>
                <a:latin typeface="Calibri"/>
              </a:rPr>
              <a:t> 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   collaborate with the </a:t>
            </a:r>
          </a:p>
          <a:p>
            <a:pPr marL="0" lvl="0" indent="0" defTabSz="957647">
              <a:spcBef>
                <a:spcPts val="0"/>
              </a:spcBef>
              <a:buClrTx/>
              <a:buNone/>
            </a:pPr>
            <a:r>
              <a:rPr lang="en-US" sz="3000" b="1" dirty="0">
                <a:solidFill>
                  <a:srgbClr val="0162B3"/>
                </a:solidFill>
                <a:latin typeface="Calibri"/>
              </a:rPr>
              <a:t> 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   industry. This is key. 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512" y="3505200"/>
            <a:ext cx="465348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2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357197" y="352515"/>
            <a:ext cx="6029215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_tradnl" altLang="en-US" u="sng" kern="0" dirty="0" smtClean="0">
                <a:solidFill>
                  <a:schemeClr val="tx1"/>
                </a:solidFill>
              </a:rPr>
              <a:t>LONG TERM COLLABORATIONS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1200150"/>
            <a:ext cx="6096000" cy="4667250"/>
          </a:xfrm>
        </p:spPr>
        <p:txBody>
          <a:bodyPr>
            <a:normAutofit fontScale="92500" lnSpcReduction="20000"/>
          </a:bodyPr>
          <a:lstStyle/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Collaboration agreement signed with the company Henkel.</a:t>
            </a: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ALBA, Henkel hub of collaborations.</a:t>
            </a: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Post-doc based on ALBA fully funded by the company Henkel.</a:t>
            </a:r>
          </a:p>
          <a:p>
            <a:pPr marL="359118" lvl="0" indent="-359118" defTabSz="957647">
              <a:buClrTx/>
            </a:pPr>
            <a:endParaRPr lang="en-US" sz="3000" b="1" dirty="0" smtClean="0">
              <a:solidFill>
                <a:srgbClr val="0162B3"/>
              </a:solidFill>
              <a:latin typeface="Calibri"/>
            </a:endParaRP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A long term R&amp;D project with the company </a:t>
            </a:r>
            <a:r>
              <a:rPr lang="en-US" sz="3000" b="1" dirty="0" err="1" smtClean="0">
                <a:solidFill>
                  <a:srgbClr val="0162B3"/>
                </a:solidFill>
                <a:latin typeface="Calibri"/>
              </a:rPr>
              <a:t>Almirall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is being defined.</a:t>
            </a:r>
          </a:p>
          <a:p>
            <a:pPr marL="359118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Application for an Industrial PhD student at ALBA funded by the company </a:t>
            </a:r>
            <a:r>
              <a:rPr lang="en-US" sz="3000" b="1" dirty="0" err="1" smtClean="0">
                <a:solidFill>
                  <a:srgbClr val="0162B3"/>
                </a:solidFill>
                <a:latin typeface="Calibri"/>
              </a:rPr>
              <a:t>Almirall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and the Catalonian Government. </a:t>
            </a:r>
          </a:p>
          <a:p>
            <a:pPr marL="359118" lvl="0" indent="-359118" defTabSz="957647">
              <a:buClrTx/>
            </a:pPr>
            <a:endParaRPr lang="en-US" sz="3000" b="1" dirty="0">
              <a:solidFill>
                <a:srgbClr val="0162B3"/>
              </a:solidFill>
              <a:latin typeface="Calibri"/>
            </a:endParaRPr>
          </a:p>
          <a:p>
            <a:pPr marL="0" indent="0">
              <a:buNone/>
            </a:pPr>
            <a:endParaRPr lang="es-ES_tradnl" dirty="0"/>
          </a:p>
          <a:p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657600"/>
            <a:ext cx="2286000" cy="136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http://img.societe.com/content/uploads/ARCHIPELAGO/henkel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371" y="1481931"/>
            <a:ext cx="1852629" cy="103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87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985571" y="352515"/>
            <a:ext cx="4772461" cy="561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s-ES_tradnl" altLang="en-US" u="sng" kern="0" dirty="0" smtClean="0">
                <a:solidFill>
                  <a:schemeClr val="tx1"/>
                </a:solidFill>
              </a:rPr>
              <a:t>TECHNOLOGY TRANSFER</a:t>
            </a:r>
            <a:endParaRPr lang="en-US" altLang="en-US" u="sng" kern="0" dirty="0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95300" y="990600"/>
            <a:ext cx="8039100" cy="5410200"/>
          </a:xfrm>
        </p:spPr>
        <p:txBody>
          <a:bodyPr>
            <a:normAutofit fontScale="77500" lnSpcReduction="20000"/>
          </a:bodyPr>
          <a:lstStyle/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Patent application for an in-house development has started:</a:t>
            </a:r>
          </a:p>
          <a:p>
            <a:pPr marL="778088" lvl="1" indent="-299265" defTabSz="957647">
              <a:buClrTx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Magnetic measurements bench</a:t>
            </a:r>
          </a:p>
          <a:p>
            <a:pPr marL="778088" lvl="1" indent="-299265" defTabSz="957647">
              <a:buClrTx/>
            </a:pPr>
            <a:endParaRPr lang="en-US" sz="2100" b="1" dirty="0" smtClean="0">
              <a:solidFill>
                <a:srgbClr val="0162B3"/>
              </a:solidFill>
              <a:latin typeface="Calibri"/>
            </a:endParaRP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Collaborations with industries to commercialize in-house developments under the innovation program funded by the FCRI (</a:t>
            </a:r>
            <a:r>
              <a:rPr lang="en-US" sz="3000" b="1" dirty="0" err="1" smtClean="0">
                <a:solidFill>
                  <a:srgbClr val="0162B3"/>
                </a:solidFill>
                <a:latin typeface="Calibri"/>
              </a:rPr>
              <a:t>Fundació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</a:t>
            </a:r>
            <a:r>
              <a:rPr lang="en-US" sz="3000" b="1" dirty="0" err="1" smtClean="0">
                <a:solidFill>
                  <a:srgbClr val="0162B3"/>
                </a:solidFill>
                <a:latin typeface="Calibri"/>
              </a:rPr>
              <a:t>Catalana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de </a:t>
            </a:r>
            <a:r>
              <a:rPr lang="en-US" sz="3000" b="1" dirty="0" err="1" smtClean="0">
                <a:solidFill>
                  <a:srgbClr val="0162B3"/>
                </a:solidFill>
                <a:latin typeface="Calibri"/>
              </a:rPr>
              <a:t>Recerca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i </a:t>
            </a:r>
            <a:r>
              <a:rPr lang="en-US" sz="3000" b="1" dirty="0" err="1" smtClean="0">
                <a:solidFill>
                  <a:srgbClr val="0162B3"/>
                </a:solidFill>
                <a:latin typeface="Calibri"/>
              </a:rPr>
              <a:t>Innovació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):</a:t>
            </a:r>
          </a:p>
          <a:p>
            <a:pPr marL="778088" lvl="1" indent="-299265" defTabSz="957647">
              <a:buClrTx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Photodiode detector</a:t>
            </a:r>
          </a:p>
          <a:p>
            <a:pPr marL="778088" lvl="1" indent="-299265" defTabSz="957647">
              <a:buClrTx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Precision positioning table</a:t>
            </a:r>
          </a:p>
          <a:p>
            <a:pPr marL="778088" lvl="1" indent="-299265" defTabSz="957647">
              <a:buClrTx/>
            </a:pPr>
            <a:endParaRPr lang="en-US" sz="2100" b="1" dirty="0" smtClean="0">
              <a:solidFill>
                <a:srgbClr val="0162B3"/>
              </a:solidFill>
              <a:latin typeface="Calibri"/>
            </a:endParaRP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Licensing negotiations for </a:t>
            </a:r>
          </a:p>
          <a:p>
            <a:pPr marL="0" lvl="0" indent="0" defTabSz="957647"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     in-house developments</a:t>
            </a:r>
          </a:p>
          <a:p>
            <a:pPr marL="778088" lvl="1" indent="-299265" defTabSz="957647">
              <a:buClrTx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X-ray mirror </a:t>
            </a:r>
            <a:r>
              <a:rPr lang="en-US" sz="2500" dirty="0" err="1" smtClean="0">
                <a:solidFill>
                  <a:srgbClr val="0162B3"/>
                </a:solidFill>
                <a:latin typeface="Calibri"/>
              </a:rPr>
              <a:t>nanobender</a:t>
            </a:r>
            <a:endParaRPr lang="en-US" sz="2500" dirty="0" smtClean="0">
              <a:solidFill>
                <a:srgbClr val="0162B3"/>
              </a:solidFill>
              <a:latin typeface="Calibri"/>
            </a:endParaRPr>
          </a:p>
          <a:p>
            <a:pPr marL="778088" lvl="1" indent="-299265" defTabSz="957647">
              <a:buClrTx/>
            </a:pPr>
            <a:endParaRPr lang="en-US" sz="2100" dirty="0" smtClean="0">
              <a:solidFill>
                <a:srgbClr val="0162B3"/>
              </a:solidFill>
              <a:latin typeface="Calibri"/>
            </a:endParaRPr>
          </a:p>
          <a:p>
            <a:pPr marL="359118" lvl="0" indent="-359118" defTabSz="957647">
              <a:buClrTx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Support to industry scientific </a:t>
            </a:r>
          </a:p>
          <a:p>
            <a:pPr marL="0" lvl="0" indent="0" defTabSz="957647">
              <a:buClrTx/>
              <a:buNone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      instrument developments</a:t>
            </a:r>
          </a:p>
          <a:p>
            <a:pPr marL="778088" lvl="1" indent="-299265" defTabSz="957647">
              <a:buClrTx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Industry proposal to the CDTI</a:t>
            </a:r>
          </a:p>
          <a:p>
            <a:pPr marL="478823" lvl="1" indent="0" defTabSz="957647">
              <a:buClrTx/>
              <a:buNone/>
            </a:pPr>
            <a:r>
              <a:rPr lang="en-US" sz="2500" dirty="0" smtClean="0">
                <a:solidFill>
                  <a:srgbClr val="0162B3"/>
                </a:solidFill>
                <a:latin typeface="Calibri"/>
              </a:rPr>
              <a:t>      funding agency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048000"/>
            <a:ext cx="3810000" cy="3352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363840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3622819" y="304800"/>
            <a:ext cx="2837636" cy="561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tabLst>
                <a:tab pos="2633663" algn="l"/>
              </a:tabLst>
              <a:defRPr sz="2800" b="1">
                <a:solidFill>
                  <a:srgbClr val="0033CC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>
                <a:tab pos="2633663" algn="l"/>
              </a:tabLst>
              <a:defRPr/>
            </a:pPr>
            <a:r>
              <a:rPr lang="es-ES_tradnl" altLang="en-US" u="sng" kern="0" dirty="0" smtClean="0">
                <a:solidFill>
                  <a:schemeClr val="tx1"/>
                </a:solidFill>
              </a:rPr>
              <a:t>CONCLUSIONS</a:t>
            </a:r>
            <a:endParaRPr kumimoji="0" lang="en-US" altLang="en-US" sz="2800" b="1" i="0" u="sng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458200" cy="5334000"/>
          </a:xfrm>
        </p:spPr>
        <p:txBody>
          <a:bodyPr>
            <a:normAutofit fontScale="92500" lnSpcReduction="20000"/>
          </a:bodyPr>
          <a:lstStyle/>
          <a:p>
            <a:pPr lvl="0" defTabSz="957647">
              <a:buClrTx/>
              <a:buFont typeface="Wingdings" panose="05000000000000000000" pitchFamily="2" charset="2"/>
              <a:buChar char="ü"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One ALBA main goal is to improve Industry competitiveness.</a:t>
            </a:r>
          </a:p>
          <a:p>
            <a:pPr lvl="0" defTabSz="957647">
              <a:buClrTx/>
              <a:buFont typeface="Wingdings" panose="05000000000000000000" pitchFamily="2" charset="2"/>
              <a:buChar char="ü"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ALBA has set an Industrial Liaison Office focused on the industrial costumer needs.</a:t>
            </a:r>
          </a:p>
          <a:p>
            <a:pPr lvl="0" defTabSz="957647">
              <a:buClrTx/>
              <a:buFont typeface="Wingdings" panose="05000000000000000000" pitchFamily="2" charset="2"/>
              <a:buChar char="ü"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Industrial users have come to ALBA during the first year of operations. They came back after the first visit! </a:t>
            </a:r>
          </a:p>
          <a:p>
            <a:pPr defTabSz="957647">
              <a:buClrTx/>
              <a:buFont typeface="Wingdings" panose="05000000000000000000" pitchFamily="2" charset="2"/>
              <a:buChar char="ü"/>
            </a:pPr>
            <a:r>
              <a:rPr lang="en-US" sz="3000" b="1" dirty="0">
                <a:solidFill>
                  <a:srgbClr val="0162B3"/>
                </a:solidFill>
                <a:latin typeface="Calibri"/>
              </a:rPr>
              <a:t>Data analysis is essential. It is a very limited resource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.</a:t>
            </a:r>
          </a:p>
          <a:p>
            <a:pPr lvl="0" defTabSz="957647">
              <a:buClrTx/>
              <a:buFont typeface="Wingdings" panose="05000000000000000000" pitchFamily="2" charset="2"/>
              <a:buChar char="ü"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Long term industrial collaborations have also started.</a:t>
            </a:r>
          </a:p>
          <a:p>
            <a:pPr lvl="0" defTabSz="957647">
              <a:buClrTx/>
              <a:buFont typeface="Wingdings" panose="05000000000000000000" pitchFamily="2" charset="2"/>
              <a:buChar char="ü"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Other services, besides </a:t>
            </a:r>
            <a:r>
              <a:rPr lang="en-US" sz="3000" b="1" dirty="0" err="1" smtClean="0">
                <a:solidFill>
                  <a:srgbClr val="0162B3"/>
                </a:solidFill>
                <a:latin typeface="Calibri"/>
              </a:rPr>
              <a:t>beamtime</a:t>
            </a: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, are being provided such as technology transfer and other lab accesses.</a:t>
            </a:r>
          </a:p>
          <a:p>
            <a:pPr defTabSz="957647">
              <a:buClrTx/>
              <a:buFont typeface="Wingdings" panose="05000000000000000000" pitchFamily="2" charset="2"/>
              <a:buChar char="ü"/>
            </a:pPr>
            <a:r>
              <a:rPr lang="en-US" sz="3000" b="1" dirty="0" smtClean="0">
                <a:solidFill>
                  <a:srgbClr val="0162B3"/>
                </a:solidFill>
                <a:latin typeface="Calibri"/>
              </a:rPr>
              <a:t>Technology transfer is at the early stages.</a:t>
            </a:r>
            <a:endParaRPr lang="en-US" sz="3000" b="1" dirty="0">
              <a:solidFill>
                <a:srgbClr val="0162B3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660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BA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>
          <a:defRPr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2327</TotalTime>
  <Words>476</Words>
  <Application>Microsoft Office PowerPoint</Application>
  <PresentationFormat>On-screen Show (4:3)</PresentationFormat>
  <Paragraphs>100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ALBA Powerpoint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Alejandro Sánchez Grueso</dc:creator>
  <cp:lastModifiedBy>Alejandro Sánchez Grueso</cp:lastModifiedBy>
  <cp:revision>102</cp:revision>
  <dcterms:created xsi:type="dcterms:W3CDTF">2014-06-13T16:11:48Z</dcterms:created>
  <dcterms:modified xsi:type="dcterms:W3CDTF">2014-06-27T10:10:49Z</dcterms:modified>
</cp:coreProperties>
</file>