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2.xml" ContentType="application/vnd.openxmlformats-officedocument.drawingml.chartshapes+xml"/>
  <Override PartName="/ppt/charts/chart5.xml" ContentType="application/vnd.openxmlformats-officedocument.drawingml.chart+xml"/>
  <Override PartName="/ppt/drawings/drawing3.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1.xml" ContentType="application/vnd.openxmlformats-officedocument.themeOverride+xml"/>
  <Override PartName="/ppt/drawings/drawing4.xml" ContentType="application/vnd.openxmlformats-officedocument.drawingml.chartshapes+xml"/>
  <Override PartName="/ppt/charts/chart9.xml" ContentType="application/vnd.openxmlformats-officedocument.drawingml.chart+xml"/>
  <Override PartName="/ppt/theme/themeOverride2.xml" ContentType="application/vnd.openxmlformats-officedocument.themeOverride+xml"/>
  <Override PartName="/ppt/drawings/drawing5.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65" r:id="rId2"/>
    <p:sldId id="267" r:id="rId3"/>
    <p:sldId id="268" r:id="rId4"/>
    <p:sldId id="342" r:id="rId5"/>
    <p:sldId id="337" r:id="rId6"/>
    <p:sldId id="273" r:id="rId7"/>
    <p:sldId id="310" r:id="rId8"/>
    <p:sldId id="269" r:id="rId9"/>
    <p:sldId id="270" r:id="rId10"/>
    <p:sldId id="276" r:id="rId11"/>
    <p:sldId id="280" r:id="rId12"/>
    <p:sldId id="339" r:id="rId13"/>
    <p:sldId id="338" r:id="rId14"/>
    <p:sldId id="340" r:id="rId15"/>
    <p:sldId id="332" r:id="rId16"/>
    <p:sldId id="331" r:id="rId17"/>
    <p:sldId id="333" r:id="rId18"/>
    <p:sldId id="334" r:id="rId19"/>
    <p:sldId id="335" r:id="rId20"/>
    <p:sldId id="313" r:id="rId21"/>
    <p:sldId id="329" r:id="rId22"/>
    <p:sldId id="289" r:id="rId23"/>
    <p:sldId id="258" r:id="rId24"/>
    <p:sldId id="290" r:id="rId25"/>
    <p:sldId id="336" r:id="rId26"/>
    <p:sldId id="291" r:id="rId27"/>
    <p:sldId id="263" r:id="rId28"/>
    <p:sldId id="328" r:id="rId29"/>
    <p:sldId id="298" r:id="rId30"/>
    <p:sldId id="305" r:id="rId31"/>
    <p:sldId id="306" r:id="rId32"/>
    <p:sldId id="300" r:id="rId33"/>
    <p:sldId id="302" r:id="rId34"/>
    <p:sldId id="303" r:id="rId35"/>
    <p:sldId id="326" r:id="rId36"/>
    <p:sldId id="341" r:id="rId37"/>
  </p:sldIdLst>
  <p:sldSz cx="9144000" cy="6858000" type="screen4x3"/>
  <p:notesSz cx="68961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390D162-CC63-4D5F-AF65-FE27921142D1}">
          <p14:sldIdLst>
            <p14:sldId id="265"/>
            <p14:sldId id="267"/>
            <p14:sldId id="268"/>
            <p14:sldId id="342"/>
            <p14:sldId id="337"/>
            <p14:sldId id="273"/>
            <p14:sldId id="310"/>
            <p14:sldId id="269"/>
            <p14:sldId id="270"/>
            <p14:sldId id="276"/>
            <p14:sldId id="280"/>
            <p14:sldId id="339"/>
            <p14:sldId id="338"/>
            <p14:sldId id="340"/>
            <p14:sldId id="332"/>
            <p14:sldId id="331"/>
            <p14:sldId id="333"/>
            <p14:sldId id="334"/>
            <p14:sldId id="335"/>
            <p14:sldId id="313"/>
            <p14:sldId id="329"/>
            <p14:sldId id="289"/>
            <p14:sldId id="258"/>
            <p14:sldId id="290"/>
            <p14:sldId id="336"/>
            <p14:sldId id="291"/>
            <p14:sldId id="263"/>
            <p14:sldId id="328"/>
            <p14:sldId id="298"/>
            <p14:sldId id="305"/>
            <p14:sldId id="306"/>
            <p14:sldId id="300"/>
            <p14:sldId id="302"/>
            <p14:sldId id="303"/>
            <p14:sldId id="326"/>
            <p14:sldId id="34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7592"/>
    <a:srgbClr val="6684A2"/>
    <a:srgbClr val="6B6B6B"/>
    <a:srgbClr val="A6A6A6"/>
    <a:srgbClr val="FF3399"/>
    <a:srgbClr val="336699"/>
    <a:srgbClr val="2E5C8A"/>
    <a:srgbClr val="7792AD"/>
    <a:srgbClr val="7490AC"/>
    <a:srgbClr val="8288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5" autoAdjust="0"/>
    <p:restoredTop sz="94673" autoAdjust="0"/>
  </p:normalViewPr>
  <p:slideViewPr>
    <p:cSldViewPr>
      <p:cViewPr>
        <p:scale>
          <a:sx n="80" d="100"/>
          <a:sy n="80" d="100"/>
        </p:scale>
        <p:origin x="-1272"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1824"/>
    </p:cViewPr>
  </p:sorterViewPr>
  <p:notesViewPr>
    <p:cSldViewPr>
      <p:cViewPr varScale="1">
        <p:scale>
          <a:sx n="101" d="100"/>
          <a:sy n="101" d="100"/>
        </p:scale>
        <p:origin x="-3576" y="-90"/>
      </p:cViewPr>
      <p:guideLst>
        <p:guide orient="horz" pos="3128"/>
        <p:guide pos="217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cbiscari\Documents\Documenti%20di%20lavoro\ALBA\SAC\SAC18\Staff.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storagead\UserOfficeAd\Presentaciones%20y%20Estad&#237;sticas\Users%20Feedback%20Analisis\2013%20USERS%20FEEDBACK-%20TODO%20EL%20A&#209;O-%20excel%20data\Final%20analysis-Online%20Feedback%202013.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23.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24.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3.xml.rels><?xml version="1.0" encoding="UTF-8" standalone="yes"?>
<Relationships xmlns="http://schemas.openxmlformats.org/package/2006/relationships"><Relationship Id="rId1" Type="http://schemas.openxmlformats.org/officeDocument/2006/relationships/oleObject" Target="file:///C:\Users\cbiscari\AppData\Local\Temp\140626_listado%20personal%202012%202013%20y%20mitad%202014.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biscari\AppData\Local\Temp\140626_listado%20personal%202012%202013%20y%20mitad%202014.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cbiscari\AppData\Local\Temp\140626_listado%20personal%202012%202013%20y%20mitad%202014.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756264705461766E-2"/>
          <c:y val="5.7146655836054647E-2"/>
          <c:w val="0.63187354870360934"/>
          <c:h val="0.84194219767931067"/>
        </c:manualLayout>
      </c:layout>
      <c:barChart>
        <c:barDir val="col"/>
        <c:grouping val="clustered"/>
        <c:varyColors val="0"/>
        <c:ser>
          <c:idx val="0"/>
          <c:order val="0"/>
          <c:tx>
            <c:strRef>
              <c:f>Sheet2!$F$5</c:f>
              <c:strCache>
                <c:ptCount val="1"/>
                <c:pt idx="0">
                  <c:v>Availability %</c:v>
                </c:pt>
              </c:strCache>
            </c:strRef>
          </c:tx>
          <c:spPr>
            <a:solidFill>
              <a:schemeClr val="accent3">
                <a:lumMod val="75000"/>
              </a:schemeClr>
            </a:solidFill>
          </c:spPr>
          <c:invertIfNegative val="0"/>
          <c:cat>
            <c:numRef>
              <c:f>Sheet2!$D$6:$D$8</c:f>
              <c:numCache>
                <c:formatCode>General</c:formatCode>
                <c:ptCount val="3"/>
                <c:pt idx="0">
                  <c:v>2012</c:v>
                </c:pt>
                <c:pt idx="1">
                  <c:v>2013</c:v>
                </c:pt>
                <c:pt idx="2">
                  <c:v>2014</c:v>
                </c:pt>
              </c:numCache>
            </c:numRef>
          </c:cat>
          <c:val>
            <c:numRef>
              <c:f>Sheet2!$F$6:$F$8</c:f>
              <c:numCache>
                <c:formatCode>General</c:formatCode>
                <c:ptCount val="3"/>
                <c:pt idx="0">
                  <c:v>94</c:v>
                </c:pt>
                <c:pt idx="1">
                  <c:v>96</c:v>
                </c:pt>
                <c:pt idx="2">
                  <c:v>97.4</c:v>
                </c:pt>
              </c:numCache>
            </c:numRef>
          </c:val>
        </c:ser>
        <c:ser>
          <c:idx val="1"/>
          <c:order val="1"/>
          <c:tx>
            <c:strRef>
              <c:f>Sheet2!$E$5</c:f>
              <c:strCache>
                <c:ptCount val="1"/>
                <c:pt idx="0">
                  <c:v>with major shutdowns (%)</c:v>
                </c:pt>
              </c:strCache>
            </c:strRef>
          </c:tx>
          <c:spPr>
            <a:solidFill>
              <a:schemeClr val="accent1">
                <a:lumMod val="75000"/>
              </a:schemeClr>
            </a:solidFill>
          </c:spPr>
          <c:invertIfNegative val="0"/>
          <c:cat>
            <c:numRef>
              <c:f>Sheet2!$D$6:$D$8</c:f>
              <c:numCache>
                <c:formatCode>General</c:formatCode>
                <c:ptCount val="3"/>
                <c:pt idx="0">
                  <c:v>2012</c:v>
                </c:pt>
                <c:pt idx="1">
                  <c:v>2013</c:v>
                </c:pt>
                <c:pt idx="2">
                  <c:v>2014</c:v>
                </c:pt>
              </c:numCache>
            </c:numRef>
          </c:cat>
          <c:val>
            <c:numRef>
              <c:f>Sheet2!$E$6:$E$8</c:f>
              <c:numCache>
                <c:formatCode>General</c:formatCode>
                <c:ptCount val="3"/>
                <c:pt idx="0">
                  <c:v>85</c:v>
                </c:pt>
                <c:pt idx="1">
                  <c:v>84</c:v>
                </c:pt>
              </c:numCache>
            </c:numRef>
          </c:val>
        </c:ser>
        <c:dLbls>
          <c:showLegendKey val="0"/>
          <c:showVal val="0"/>
          <c:showCatName val="0"/>
          <c:showSerName val="0"/>
          <c:showPercent val="0"/>
          <c:showBubbleSize val="0"/>
        </c:dLbls>
        <c:gapWidth val="150"/>
        <c:axId val="148650496"/>
        <c:axId val="112548032"/>
      </c:barChart>
      <c:catAx>
        <c:axId val="148650496"/>
        <c:scaling>
          <c:orientation val="minMax"/>
        </c:scaling>
        <c:delete val="0"/>
        <c:axPos val="b"/>
        <c:numFmt formatCode="General" sourceLinked="1"/>
        <c:majorTickMark val="out"/>
        <c:minorTickMark val="none"/>
        <c:tickLblPos val="nextTo"/>
        <c:txPr>
          <a:bodyPr/>
          <a:lstStyle/>
          <a:p>
            <a:pPr>
              <a:defRPr sz="1800"/>
            </a:pPr>
            <a:endParaRPr lang="es-ES_tradnl"/>
          </a:p>
        </c:txPr>
        <c:crossAx val="112548032"/>
        <c:crosses val="autoZero"/>
        <c:auto val="1"/>
        <c:lblAlgn val="ctr"/>
        <c:lblOffset val="100"/>
        <c:noMultiLvlLbl val="0"/>
      </c:catAx>
      <c:valAx>
        <c:axId val="112548032"/>
        <c:scaling>
          <c:orientation val="minMax"/>
          <c:max val="100"/>
          <c:min val="80"/>
        </c:scaling>
        <c:delete val="0"/>
        <c:axPos val="l"/>
        <c:majorGridlines>
          <c:spPr>
            <a:ln>
              <a:noFill/>
            </a:ln>
          </c:spPr>
        </c:majorGridlines>
        <c:numFmt formatCode="General" sourceLinked="1"/>
        <c:majorTickMark val="out"/>
        <c:minorTickMark val="none"/>
        <c:tickLblPos val="nextTo"/>
        <c:txPr>
          <a:bodyPr/>
          <a:lstStyle/>
          <a:p>
            <a:pPr>
              <a:defRPr sz="1600"/>
            </a:pPr>
            <a:endParaRPr lang="es-ES_tradnl"/>
          </a:p>
        </c:txPr>
        <c:crossAx val="148650496"/>
        <c:crosses val="autoZero"/>
        <c:crossBetween val="between"/>
      </c:valAx>
    </c:plotArea>
    <c:legend>
      <c:legendPos val="r"/>
      <c:layout>
        <c:manualLayout>
          <c:xMode val="edge"/>
          <c:yMode val="edge"/>
          <c:x val="0.69014666241044198"/>
          <c:y val="0.38226169172035313"/>
          <c:w val="0.29633982407604459"/>
          <c:h val="0.39077964686232403"/>
        </c:manualLayout>
      </c:layout>
      <c:overlay val="0"/>
      <c:txPr>
        <a:bodyPr/>
        <a:lstStyle/>
        <a:p>
          <a:pPr>
            <a:defRPr sz="2000"/>
          </a:pPr>
          <a:endParaRPr lang="es-ES_tradnl"/>
        </a:p>
      </c:txPr>
    </c:legend>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1482081095003312"/>
          <c:y val="0"/>
        </c:manualLayout>
      </c:layout>
      <c:overlay val="0"/>
    </c:title>
    <c:autoTitleDeleted val="0"/>
    <c:plotArea>
      <c:layout>
        <c:manualLayout>
          <c:layoutTarget val="inner"/>
          <c:xMode val="edge"/>
          <c:yMode val="edge"/>
          <c:x val="9.6529055363406682E-2"/>
          <c:y val="0.29799290094419523"/>
          <c:w val="0.8692030318640076"/>
          <c:h val="0.52238261408917608"/>
        </c:manualLayout>
      </c:layout>
      <c:barChart>
        <c:barDir val="col"/>
        <c:grouping val="clustered"/>
        <c:varyColors val="0"/>
        <c:ser>
          <c:idx val="0"/>
          <c:order val="0"/>
          <c:tx>
            <c:strRef>
              <c:f>Other!$B$5</c:f>
              <c:strCache>
                <c:ptCount val="1"/>
                <c:pt idx="0">
                  <c:v>How does the user environment at ALBA compare to that of other facilities?</c:v>
                </c:pt>
              </c:strCache>
            </c:strRef>
          </c:tx>
          <c:invertIfNegative val="0"/>
          <c:dLbls>
            <c:showLegendKey val="0"/>
            <c:showVal val="1"/>
            <c:showCatName val="0"/>
            <c:showSerName val="0"/>
            <c:showPercent val="0"/>
            <c:showBubbleSize val="0"/>
            <c:showLeaderLines val="0"/>
          </c:dLbls>
          <c:cat>
            <c:strRef>
              <c:f>Other!$A$6:$A$8</c:f>
              <c:strCache>
                <c:ptCount val="3"/>
                <c:pt idx="0">
                  <c:v>No basis for comparision</c:v>
                </c:pt>
                <c:pt idx="1">
                  <c:v>Unfavorably</c:v>
                </c:pt>
                <c:pt idx="2">
                  <c:v>Favorably</c:v>
                </c:pt>
              </c:strCache>
            </c:strRef>
          </c:cat>
          <c:val>
            <c:numRef>
              <c:f>Other!$B$6:$B$8</c:f>
              <c:numCache>
                <c:formatCode>General</c:formatCode>
                <c:ptCount val="3"/>
                <c:pt idx="0">
                  <c:v>53</c:v>
                </c:pt>
                <c:pt idx="1">
                  <c:v>19</c:v>
                </c:pt>
                <c:pt idx="2">
                  <c:v>151</c:v>
                </c:pt>
              </c:numCache>
            </c:numRef>
          </c:val>
        </c:ser>
        <c:dLbls>
          <c:showLegendKey val="0"/>
          <c:showVal val="0"/>
          <c:showCatName val="0"/>
          <c:showSerName val="0"/>
          <c:showPercent val="0"/>
          <c:showBubbleSize val="0"/>
        </c:dLbls>
        <c:gapWidth val="150"/>
        <c:axId val="149675520"/>
        <c:axId val="149111360"/>
      </c:barChart>
      <c:catAx>
        <c:axId val="149675520"/>
        <c:scaling>
          <c:orientation val="minMax"/>
        </c:scaling>
        <c:delete val="0"/>
        <c:axPos val="b"/>
        <c:majorTickMark val="out"/>
        <c:minorTickMark val="none"/>
        <c:tickLblPos val="nextTo"/>
        <c:txPr>
          <a:bodyPr/>
          <a:lstStyle/>
          <a:p>
            <a:pPr>
              <a:defRPr sz="1200"/>
            </a:pPr>
            <a:endParaRPr lang="es-ES_tradnl"/>
          </a:p>
        </c:txPr>
        <c:crossAx val="149111360"/>
        <c:crosses val="autoZero"/>
        <c:auto val="1"/>
        <c:lblAlgn val="ctr"/>
        <c:lblOffset val="100"/>
        <c:noMultiLvlLbl val="0"/>
      </c:catAx>
      <c:valAx>
        <c:axId val="149111360"/>
        <c:scaling>
          <c:orientation val="minMax"/>
        </c:scaling>
        <c:delete val="0"/>
        <c:axPos val="l"/>
        <c:majorGridlines/>
        <c:numFmt formatCode="General" sourceLinked="1"/>
        <c:majorTickMark val="out"/>
        <c:minorTickMark val="none"/>
        <c:tickLblPos val="nextTo"/>
        <c:crossAx val="149675520"/>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ALBA USER OFFICE PORTAL</a:t>
            </a:r>
          </a:p>
        </c:rich>
      </c:tx>
      <c:layout/>
      <c:overlay val="0"/>
    </c:title>
    <c:autoTitleDeleted val="0"/>
    <c:plotArea>
      <c:layout/>
      <c:barChart>
        <c:barDir val="col"/>
        <c:grouping val="stacked"/>
        <c:varyColors val="0"/>
        <c:ser>
          <c:idx val="0"/>
          <c:order val="0"/>
          <c:tx>
            <c:strRef>
              <c:f>'User Office Portal'!$B$6</c:f>
              <c:strCache>
                <c:ptCount val="1"/>
                <c:pt idx="0">
                  <c:v>Clarity and ease of use of proposal guideline at the AUO Portal</c:v>
                </c:pt>
              </c:strCache>
            </c:strRef>
          </c:tx>
          <c:invertIfNegative val="0"/>
          <c:dLbls>
            <c:dLbl>
              <c:idx val="1"/>
              <c:layout>
                <c:manualLayout>
                  <c:x val="2.0125784568847853E-3"/>
                  <c:y val="-2.3249049123044035E-3"/>
                </c:manualLayout>
              </c:layout>
              <c:showLegendKey val="0"/>
              <c:showVal val="1"/>
              <c:showCatName val="0"/>
              <c:showSerName val="0"/>
              <c:showPercent val="0"/>
              <c:showBubbleSize val="0"/>
            </c:dLbl>
            <c:dLbl>
              <c:idx val="2"/>
              <c:delete val="1"/>
            </c:dLbl>
            <c:showLegendKey val="0"/>
            <c:showVal val="1"/>
            <c:showCatName val="0"/>
            <c:showSerName val="0"/>
            <c:showPercent val="0"/>
            <c:showBubbleSize val="0"/>
            <c:showLeaderLines val="0"/>
          </c:dLbls>
          <c:cat>
            <c:strRef>
              <c:f>'User Office Portal'!$A$7:$A$12</c:f>
              <c:strCache>
                <c:ptCount val="6"/>
                <c:pt idx="0">
                  <c:v>N/A</c:v>
                </c:pt>
                <c:pt idx="1">
                  <c:v>Unsatisfactory</c:v>
                </c:pt>
                <c:pt idx="2">
                  <c:v>Poor</c:v>
                </c:pt>
                <c:pt idx="3">
                  <c:v>Satisfactory</c:v>
                </c:pt>
                <c:pt idx="4">
                  <c:v>Good</c:v>
                </c:pt>
                <c:pt idx="5">
                  <c:v>Excellent </c:v>
                </c:pt>
              </c:strCache>
            </c:strRef>
          </c:cat>
          <c:val>
            <c:numRef>
              <c:f>'User Office Portal'!$B$7:$B$12</c:f>
              <c:numCache>
                <c:formatCode>General</c:formatCode>
                <c:ptCount val="6"/>
                <c:pt idx="0">
                  <c:v>22</c:v>
                </c:pt>
                <c:pt idx="1">
                  <c:v>1</c:v>
                </c:pt>
                <c:pt idx="2">
                  <c:v>0</c:v>
                </c:pt>
                <c:pt idx="3">
                  <c:v>28</c:v>
                </c:pt>
                <c:pt idx="4">
                  <c:v>125</c:v>
                </c:pt>
                <c:pt idx="5">
                  <c:v>47</c:v>
                </c:pt>
              </c:numCache>
            </c:numRef>
          </c:val>
        </c:ser>
        <c:ser>
          <c:idx val="1"/>
          <c:order val="1"/>
          <c:tx>
            <c:strRef>
              <c:f>'User Office Portal'!$C$6</c:f>
              <c:strCache>
                <c:ptCount val="1"/>
                <c:pt idx="0">
                  <c:v>Clarity and ease of use of the rest of information at the AUO Portal</c:v>
                </c:pt>
              </c:strCache>
            </c:strRef>
          </c:tx>
          <c:invertIfNegative val="0"/>
          <c:dLbls>
            <c:dLbl>
              <c:idx val="1"/>
              <c:delete val="1"/>
            </c:dLbl>
            <c:dLbl>
              <c:idx val="2"/>
              <c:layout>
                <c:manualLayout>
                  <c:x val="-3.6896845474046949E-17"/>
                  <c:y val="-1.7049105737507958E-16"/>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'User Office Portal'!$A$7:$A$12</c:f>
              <c:strCache>
                <c:ptCount val="6"/>
                <c:pt idx="0">
                  <c:v>N/A</c:v>
                </c:pt>
                <c:pt idx="1">
                  <c:v>Unsatisfactory</c:v>
                </c:pt>
                <c:pt idx="2">
                  <c:v>Poor</c:v>
                </c:pt>
                <c:pt idx="3">
                  <c:v>Satisfactory</c:v>
                </c:pt>
                <c:pt idx="4">
                  <c:v>Good</c:v>
                </c:pt>
                <c:pt idx="5">
                  <c:v>Excellent </c:v>
                </c:pt>
              </c:strCache>
            </c:strRef>
          </c:cat>
          <c:val>
            <c:numRef>
              <c:f>'User Office Portal'!$C$7:$C$12</c:f>
              <c:numCache>
                <c:formatCode>General</c:formatCode>
                <c:ptCount val="6"/>
                <c:pt idx="0">
                  <c:v>11</c:v>
                </c:pt>
                <c:pt idx="1">
                  <c:v>0</c:v>
                </c:pt>
                <c:pt idx="2">
                  <c:v>1</c:v>
                </c:pt>
                <c:pt idx="3">
                  <c:v>37</c:v>
                </c:pt>
                <c:pt idx="4">
                  <c:v>136</c:v>
                </c:pt>
                <c:pt idx="5">
                  <c:v>38</c:v>
                </c:pt>
              </c:numCache>
            </c:numRef>
          </c:val>
        </c:ser>
        <c:ser>
          <c:idx val="2"/>
          <c:order val="2"/>
          <c:tx>
            <c:strRef>
              <c:f>'User Office Portal'!$D$6</c:f>
              <c:strCache>
                <c:ptCount val="1"/>
                <c:pt idx="0">
                  <c:v>Clarity and ease of use of electronic proposal application</c:v>
                </c:pt>
              </c:strCache>
            </c:strRef>
          </c:tx>
          <c:invertIfNegative val="0"/>
          <c:dLbls>
            <c:dLbl>
              <c:idx val="1"/>
              <c:layout>
                <c:manualLayout>
                  <c:x val="2.0125784568847853E-3"/>
                  <c:y val="-1.9026307389477044E-2"/>
                </c:manualLayout>
              </c:layout>
              <c:showLegendKey val="0"/>
              <c:showVal val="1"/>
              <c:showCatName val="0"/>
              <c:showSerName val="0"/>
              <c:showPercent val="0"/>
              <c:showBubbleSize val="0"/>
            </c:dLbl>
            <c:dLbl>
              <c:idx val="2"/>
              <c:layout>
                <c:manualLayout>
                  <c:x val="-3.6896845474046949E-17"/>
                  <c:y val="-1.459009416396233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'User Office Portal'!$A$7:$A$12</c:f>
              <c:strCache>
                <c:ptCount val="6"/>
                <c:pt idx="0">
                  <c:v>N/A</c:v>
                </c:pt>
                <c:pt idx="1">
                  <c:v>Unsatisfactory</c:v>
                </c:pt>
                <c:pt idx="2">
                  <c:v>Poor</c:v>
                </c:pt>
                <c:pt idx="3">
                  <c:v>Satisfactory</c:v>
                </c:pt>
                <c:pt idx="4">
                  <c:v>Good</c:v>
                </c:pt>
                <c:pt idx="5">
                  <c:v>Excellent </c:v>
                </c:pt>
              </c:strCache>
            </c:strRef>
          </c:cat>
          <c:val>
            <c:numRef>
              <c:f>'User Office Portal'!$D$7:$D$12</c:f>
              <c:numCache>
                <c:formatCode>General</c:formatCode>
                <c:ptCount val="6"/>
                <c:pt idx="0">
                  <c:v>28</c:v>
                </c:pt>
                <c:pt idx="1">
                  <c:v>1</c:v>
                </c:pt>
                <c:pt idx="2">
                  <c:v>3</c:v>
                </c:pt>
                <c:pt idx="3">
                  <c:v>44</c:v>
                </c:pt>
                <c:pt idx="4">
                  <c:v>103</c:v>
                </c:pt>
                <c:pt idx="5">
                  <c:v>44</c:v>
                </c:pt>
              </c:numCache>
            </c:numRef>
          </c:val>
        </c:ser>
        <c:dLbls>
          <c:showLegendKey val="0"/>
          <c:showVal val="0"/>
          <c:showCatName val="0"/>
          <c:showSerName val="0"/>
          <c:showPercent val="0"/>
          <c:showBubbleSize val="0"/>
        </c:dLbls>
        <c:gapWidth val="150"/>
        <c:overlap val="100"/>
        <c:axId val="149989888"/>
        <c:axId val="149113088"/>
      </c:barChart>
      <c:catAx>
        <c:axId val="149989888"/>
        <c:scaling>
          <c:orientation val="minMax"/>
        </c:scaling>
        <c:delete val="0"/>
        <c:axPos val="b"/>
        <c:majorTickMark val="out"/>
        <c:minorTickMark val="none"/>
        <c:tickLblPos val="nextTo"/>
        <c:crossAx val="149113088"/>
        <c:crosses val="autoZero"/>
        <c:auto val="1"/>
        <c:lblAlgn val="ctr"/>
        <c:lblOffset val="100"/>
        <c:noMultiLvlLbl val="0"/>
      </c:catAx>
      <c:valAx>
        <c:axId val="149113088"/>
        <c:scaling>
          <c:orientation val="minMax"/>
        </c:scaling>
        <c:delete val="0"/>
        <c:axPos val="l"/>
        <c:majorGridlines/>
        <c:numFmt formatCode="General" sourceLinked="1"/>
        <c:majorTickMark val="out"/>
        <c:minorTickMark val="none"/>
        <c:tickLblPos val="nextTo"/>
        <c:crossAx val="149989888"/>
        <c:crosses val="autoZero"/>
        <c:crossBetween val="between"/>
      </c:valAx>
    </c:plotArea>
    <c:legend>
      <c:legendPos val="r"/>
      <c:layout/>
      <c:overlay val="0"/>
    </c:legend>
    <c:plotVisOnly val="1"/>
    <c:dispBlanksAs val="gap"/>
    <c:showDLblsOverMax val="0"/>
  </c:chart>
  <c:txPr>
    <a:bodyPr/>
    <a:lstStyle/>
    <a:p>
      <a:pPr>
        <a:defRPr b="1"/>
      </a:pPr>
      <a:endParaRPr lang="es-ES_tradnl"/>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3"/>
          <c:order val="0"/>
          <c:tx>
            <c:strRef>
              <c:f>'Computing Resources'!$E$5</c:f>
              <c:strCache>
                <c:ptCount val="1"/>
                <c:pt idx="0">
                  <c:v>Application support</c:v>
                </c:pt>
              </c:strCache>
            </c:strRef>
          </c:tx>
          <c:invertIfNegative val="0"/>
          <c:dLbls>
            <c:dLbl>
              <c:idx val="1"/>
              <c:delete val="1"/>
            </c:dLbl>
            <c:showLegendKey val="0"/>
            <c:showVal val="1"/>
            <c:showCatName val="0"/>
            <c:showSerName val="0"/>
            <c:showPercent val="0"/>
            <c:showBubbleSize val="0"/>
            <c:showLeaderLines val="0"/>
          </c:dLbls>
          <c:cat>
            <c:strRef>
              <c:f>'Computing Resources'!$A$6:$A$11</c:f>
              <c:strCache>
                <c:ptCount val="6"/>
                <c:pt idx="0">
                  <c:v>N/A</c:v>
                </c:pt>
                <c:pt idx="1">
                  <c:v>Unsatisfactory</c:v>
                </c:pt>
                <c:pt idx="2">
                  <c:v>Poor</c:v>
                </c:pt>
                <c:pt idx="3">
                  <c:v>Satisfactory</c:v>
                </c:pt>
                <c:pt idx="4">
                  <c:v>Good</c:v>
                </c:pt>
                <c:pt idx="5">
                  <c:v>Excellent </c:v>
                </c:pt>
              </c:strCache>
            </c:strRef>
          </c:cat>
          <c:val>
            <c:numRef>
              <c:f>'Computing Resources'!$E$6:$E$11</c:f>
              <c:numCache>
                <c:formatCode>General</c:formatCode>
                <c:ptCount val="6"/>
                <c:pt idx="0">
                  <c:v>28</c:v>
                </c:pt>
                <c:pt idx="1">
                  <c:v>0</c:v>
                </c:pt>
                <c:pt idx="2">
                  <c:v>1</c:v>
                </c:pt>
                <c:pt idx="3">
                  <c:v>27</c:v>
                </c:pt>
                <c:pt idx="4">
                  <c:v>96</c:v>
                </c:pt>
                <c:pt idx="5">
                  <c:v>71</c:v>
                </c:pt>
              </c:numCache>
            </c:numRef>
          </c:val>
        </c:ser>
        <c:dLbls>
          <c:showLegendKey val="0"/>
          <c:showVal val="0"/>
          <c:showCatName val="0"/>
          <c:showSerName val="0"/>
          <c:showPercent val="0"/>
          <c:showBubbleSize val="0"/>
        </c:dLbls>
        <c:gapWidth val="150"/>
        <c:axId val="150024704"/>
        <c:axId val="149114240"/>
      </c:barChart>
      <c:catAx>
        <c:axId val="150024704"/>
        <c:scaling>
          <c:orientation val="minMax"/>
        </c:scaling>
        <c:delete val="0"/>
        <c:axPos val="b"/>
        <c:majorTickMark val="out"/>
        <c:minorTickMark val="none"/>
        <c:tickLblPos val="nextTo"/>
        <c:crossAx val="149114240"/>
        <c:crosses val="autoZero"/>
        <c:auto val="1"/>
        <c:lblAlgn val="ctr"/>
        <c:lblOffset val="100"/>
        <c:noMultiLvlLbl val="0"/>
      </c:catAx>
      <c:valAx>
        <c:axId val="149114240"/>
        <c:scaling>
          <c:orientation val="minMax"/>
        </c:scaling>
        <c:delete val="0"/>
        <c:axPos val="l"/>
        <c:majorGridlines/>
        <c:numFmt formatCode="General" sourceLinked="1"/>
        <c:majorTickMark val="out"/>
        <c:minorTickMark val="none"/>
        <c:tickLblPos val="nextTo"/>
        <c:crossAx val="150024704"/>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'Computing Resources'!$B$5</c:f>
              <c:strCache>
                <c:ptCount val="1"/>
                <c:pt idx="0">
                  <c:v>Network access</c:v>
                </c:pt>
              </c:strCache>
            </c:strRef>
          </c:tx>
          <c:invertIfNegative val="0"/>
          <c:dLbls>
            <c:dLbl>
              <c:idx val="1"/>
              <c:delete val="1"/>
            </c:dLbl>
            <c:showLegendKey val="0"/>
            <c:showVal val="1"/>
            <c:showCatName val="0"/>
            <c:showSerName val="0"/>
            <c:showPercent val="0"/>
            <c:showBubbleSize val="0"/>
            <c:showLeaderLines val="0"/>
          </c:dLbls>
          <c:cat>
            <c:strRef>
              <c:f>'Computing Resources'!$A$6:$A$11</c:f>
              <c:strCache>
                <c:ptCount val="6"/>
                <c:pt idx="0">
                  <c:v>N/A</c:v>
                </c:pt>
                <c:pt idx="1">
                  <c:v>Unsatisfactory</c:v>
                </c:pt>
                <c:pt idx="2">
                  <c:v>Poor</c:v>
                </c:pt>
                <c:pt idx="3">
                  <c:v>Satisfactory</c:v>
                </c:pt>
                <c:pt idx="4">
                  <c:v>Good</c:v>
                </c:pt>
                <c:pt idx="5">
                  <c:v>Excellent </c:v>
                </c:pt>
              </c:strCache>
            </c:strRef>
          </c:cat>
          <c:val>
            <c:numRef>
              <c:f>'Computing Resources'!$B$6:$B$11</c:f>
              <c:numCache>
                <c:formatCode>General</c:formatCode>
                <c:ptCount val="6"/>
                <c:pt idx="0">
                  <c:v>7</c:v>
                </c:pt>
                <c:pt idx="1">
                  <c:v>0</c:v>
                </c:pt>
                <c:pt idx="2">
                  <c:v>5</c:v>
                </c:pt>
                <c:pt idx="3">
                  <c:v>13</c:v>
                </c:pt>
                <c:pt idx="4">
                  <c:v>98</c:v>
                </c:pt>
                <c:pt idx="5">
                  <c:v>100</c:v>
                </c:pt>
              </c:numCache>
            </c:numRef>
          </c:val>
        </c:ser>
        <c:dLbls>
          <c:showLegendKey val="0"/>
          <c:showVal val="0"/>
          <c:showCatName val="0"/>
          <c:showSerName val="0"/>
          <c:showPercent val="0"/>
          <c:showBubbleSize val="0"/>
        </c:dLbls>
        <c:gapWidth val="150"/>
        <c:axId val="150025728"/>
        <c:axId val="149115968"/>
      </c:barChart>
      <c:catAx>
        <c:axId val="150025728"/>
        <c:scaling>
          <c:orientation val="minMax"/>
        </c:scaling>
        <c:delete val="0"/>
        <c:axPos val="b"/>
        <c:majorTickMark val="out"/>
        <c:minorTickMark val="none"/>
        <c:tickLblPos val="nextTo"/>
        <c:crossAx val="149115968"/>
        <c:crosses val="autoZero"/>
        <c:auto val="1"/>
        <c:lblAlgn val="ctr"/>
        <c:lblOffset val="100"/>
        <c:noMultiLvlLbl val="0"/>
      </c:catAx>
      <c:valAx>
        <c:axId val="149115968"/>
        <c:scaling>
          <c:orientation val="minMax"/>
        </c:scaling>
        <c:delete val="0"/>
        <c:axPos val="l"/>
        <c:majorGridlines/>
        <c:numFmt formatCode="General" sourceLinked="1"/>
        <c:majorTickMark val="out"/>
        <c:minorTickMark val="none"/>
        <c:tickLblPos val="nextTo"/>
        <c:crossAx val="150025728"/>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5"/>
          <c:order val="0"/>
          <c:tx>
            <c:strRef>
              <c:f>'Computing Resources'!$G$5</c:f>
              <c:strCache>
                <c:ptCount val="1"/>
                <c:pt idx="0">
                  <c:v>Technical support</c:v>
                </c:pt>
              </c:strCache>
            </c:strRef>
          </c:tx>
          <c:invertIfNegative val="0"/>
          <c:dLbls>
            <c:dLbl>
              <c:idx val="1"/>
              <c:delete val="1"/>
            </c:dLbl>
            <c:showLegendKey val="0"/>
            <c:showVal val="1"/>
            <c:showCatName val="0"/>
            <c:showSerName val="0"/>
            <c:showPercent val="0"/>
            <c:showBubbleSize val="0"/>
            <c:showLeaderLines val="0"/>
          </c:dLbls>
          <c:cat>
            <c:strRef>
              <c:f>'Computing Resources'!$A$6:$A$11</c:f>
              <c:strCache>
                <c:ptCount val="6"/>
                <c:pt idx="0">
                  <c:v>N/A</c:v>
                </c:pt>
                <c:pt idx="1">
                  <c:v>Unsatisfactory</c:v>
                </c:pt>
                <c:pt idx="2">
                  <c:v>Poor</c:v>
                </c:pt>
                <c:pt idx="3">
                  <c:v>Satisfactory</c:v>
                </c:pt>
                <c:pt idx="4">
                  <c:v>Good</c:v>
                </c:pt>
                <c:pt idx="5">
                  <c:v>Excellent </c:v>
                </c:pt>
              </c:strCache>
            </c:strRef>
          </c:cat>
          <c:val>
            <c:numRef>
              <c:f>'Computing Resources'!$G$6:$G$11</c:f>
              <c:numCache>
                <c:formatCode>General</c:formatCode>
                <c:ptCount val="6"/>
                <c:pt idx="0">
                  <c:v>37</c:v>
                </c:pt>
                <c:pt idx="1">
                  <c:v>0</c:v>
                </c:pt>
                <c:pt idx="2">
                  <c:v>1</c:v>
                </c:pt>
                <c:pt idx="3">
                  <c:v>13</c:v>
                </c:pt>
                <c:pt idx="4">
                  <c:v>84</c:v>
                </c:pt>
                <c:pt idx="5">
                  <c:v>88</c:v>
                </c:pt>
              </c:numCache>
            </c:numRef>
          </c:val>
        </c:ser>
        <c:dLbls>
          <c:showLegendKey val="0"/>
          <c:showVal val="0"/>
          <c:showCatName val="0"/>
          <c:showSerName val="0"/>
          <c:showPercent val="0"/>
          <c:showBubbleSize val="0"/>
        </c:dLbls>
        <c:gapWidth val="150"/>
        <c:axId val="150026240"/>
        <c:axId val="149117696"/>
      </c:barChart>
      <c:catAx>
        <c:axId val="150026240"/>
        <c:scaling>
          <c:orientation val="minMax"/>
        </c:scaling>
        <c:delete val="0"/>
        <c:axPos val="b"/>
        <c:majorTickMark val="out"/>
        <c:minorTickMark val="none"/>
        <c:tickLblPos val="nextTo"/>
        <c:crossAx val="149117696"/>
        <c:crosses val="autoZero"/>
        <c:auto val="1"/>
        <c:lblAlgn val="ctr"/>
        <c:lblOffset val="100"/>
        <c:noMultiLvlLbl val="0"/>
      </c:catAx>
      <c:valAx>
        <c:axId val="149117696"/>
        <c:scaling>
          <c:orientation val="minMax"/>
        </c:scaling>
        <c:delete val="0"/>
        <c:axPos val="l"/>
        <c:majorGridlines/>
        <c:numFmt formatCode="General" sourceLinked="1"/>
        <c:majorTickMark val="out"/>
        <c:minorTickMark val="none"/>
        <c:tickLblPos val="nextTo"/>
        <c:crossAx val="150026240"/>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'User Office'!$B$5</c:f>
              <c:strCache>
                <c:ptCount val="1"/>
                <c:pt idx="0">
                  <c:v>Support received from User Office staff</c:v>
                </c:pt>
              </c:strCache>
            </c:strRef>
          </c:tx>
          <c:invertIfNegative val="0"/>
          <c:dLbls>
            <c:dLbl>
              <c:idx val="2"/>
              <c:delete val="1"/>
            </c:dLbl>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Office'!$B$6:$B$11</c:f>
              <c:numCache>
                <c:formatCode>General</c:formatCode>
                <c:ptCount val="6"/>
                <c:pt idx="0">
                  <c:v>8</c:v>
                </c:pt>
                <c:pt idx="1">
                  <c:v>1</c:v>
                </c:pt>
                <c:pt idx="2">
                  <c:v>0</c:v>
                </c:pt>
                <c:pt idx="3">
                  <c:v>18</c:v>
                </c:pt>
                <c:pt idx="4">
                  <c:v>73</c:v>
                </c:pt>
                <c:pt idx="5">
                  <c:v>123</c:v>
                </c:pt>
              </c:numCache>
            </c:numRef>
          </c:val>
        </c:ser>
        <c:dLbls>
          <c:showLegendKey val="0"/>
          <c:showVal val="0"/>
          <c:showCatName val="0"/>
          <c:showSerName val="0"/>
          <c:showPercent val="0"/>
          <c:showBubbleSize val="0"/>
        </c:dLbls>
        <c:gapWidth val="150"/>
        <c:axId val="150027776"/>
        <c:axId val="149726336"/>
      </c:barChart>
      <c:catAx>
        <c:axId val="150027776"/>
        <c:scaling>
          <c:orientation val="minMax"/>
        </c:scaling>
        <c:delete val="0"/>
        <c:axPos val="b"/>
        <c:majorTickMark val="out"/>
        <c:minorTickMark val="none"/>
        <c:tickLblPos val="nextTo"/>
        <c:crossAx val="149726336"/>
        <c:crosses val="autoZero"/>
        <c:auto val="1"/>
        <c:lblAlgn val="ctr"/>
        <c:lblOffset val="100"/>
        <c:noMultiLvlLbl val="0"/>
      </c:catAx>
      <c:valAx>
        <c:axId val="149726336"/>
        <c:scaling>
          <c:orientation val="minMax"/>
        </c:scaling>
        <c:delete val="0"/>
        <c:axPos val="l"/>
        <c:majorGridlines/>
        <c:numFmt formatCode="General" sourceLinked="1"/>
        <c:majorTickMark val="out"/>
        <c:minorTickMark val="none"/>
        <c:tickLblPos val="nextTo"/>
        <c:crossAx val="150027776"/>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7"/>
    </mc:Choice>
    <mc:Fallback>
      <c:style val="7"/>
    </mc:Fallback>
  </mc:AlternateContent>
  <c:chart>
    <c:title>
      <c:layout/>
      <c:overlay val="0"/>
    </c:title>
    <c:autoTitleDeleted val="0"/>
    <c:plotArea>
      <c:layout/>
      <c:barChart>
        <c:barDir val="col"/>
        <c:grouping val="clustered"/>
        <c:varyColors val="0"/>
        <c:ser>
          <c:idx val="0"/>
          <c:order val="0"/>
          <c:tx>
            <c:strRef>
              <c:f>'User Office'!$F$5</c:f>
              <c:strCache>
                <c:ptCount val="1"/>
                <c:pt idx="0">
                  <c:v>Restaurant services at Hotel Campus</c:v>
                </c:pt>
              </c:strCache>
            </c:strRef>
          </c:tx>
          <c:invertIfNegative val="0"/>
          <c:dLbls>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Office'!$F$6:$F$11</c:f>
              <c:numCache>
                <c:formatCode>General</c:formatCode>
                <c:ptCount val="6"/>
                <c:pt idx="0">
                  <c:v>45</c:v>
                </c:pt>
                <c:pt idx="1">
                  <c:v>5</c:v>
                </c:pt>
                <c:pt idx="2">
                  <c:v>16</c:v>
                </c:pt>
                <c:pt idx="3">
                  <c:v>37</c:v>
                </c:pt>
                <c:pt idx="4">
                  <c:v>62</c:v>
                </c:pt>
                <c:pt idx="5">
                  <c:v>58</c:v>
                </c:pt>
              </c:numCache>
            </c:numRef>
          </c:val>
        </c:ser>
        <c:dLbls>
          <c:showLegendKey val="0"/>
          <c:showVal val="0"/>
          <c:showCatName val="0"/>
          <c:showSerName val="0"/>
          <c:showPercent val="0"/>
          <c:showBubbleSize val="0"/>
        </c:dLbls>
        <c:gapWidth val="150"/>
        <c:axId val="150433792"/>
        <c:axId val="149728064"/>
      </c:barChart>
      <c:catAx>
        <c:axId val="150433792"/>
        <c:scaling>
          <c:orientation val="minMax"/>
        </c:scaling>
        <c:delete val="0"/>
        <c:axPos val="b"/>
        <c:majorTickMark val="out"/>
        <c:minorTickMark val="none"/>
        <c:tickLblPos val="nextTo"/>
        <c:crossAx val="149728064"/>
        <c:crosses val="autoZero"/>
        <c:auto val="1"/>
        <c:lblAlgn val="ctr"/>
        <c:lblOffset val="100"/>
        <c:noMultiLvlLbl val="0"/>
      </c:catAx>
      <c:valAx>
        <c:axId val="149728064"/>
        <c:scaling>
          <c:orientation val="minMax"/>
        </c:scaling>
        <c:delete val="0"/>
        <c:axPos val="l"/>
        <c:majorGridlines/>
        <c:numFmt formatCode="General" sourceLinked="1"/>
        <c:majorTickMark val="out"/>
        <c:minorTickMark val="none"/>
        <c:tickLblPos val="nextTo"/>
        <c:crossAx val="150433792"/>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plotArea>
      <c:layout/>
      <c:barChart>
        <c:barDir val="col"/>
        <c:grouping val="clustered"/>
        <c:varyColors val="0"/>
        <c:ser>
          <c:idx val="0"/>
          <c:order val="0"/>
          <c:tx>
            <c:strRef>
              <c:f>'User Office'!$G$5</c:f>
              <c:strCache>
                <c:ptCount val="1"/>
                <c:pt idx="0">
                  <c:v>ALBA Cafeteria services</c:v>
                </c:pt>
              </c:strCache>
            </c:strRef>
          </c:tx>
          <c:invertIfNegative val="0"/>
          <c:dLbls>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Office'!$G$6:$G$11</c:f>
              <c:numCache>
                <c:formatCode>General</c:formatCode>
                <c:ptCount val="6"/>
                <c:pt idx="0">
                  <c:v>25</c:v>
                </c:pt>
                <c:pt idx="1">
                  <c:v>7</c:v>
                </c:pt>
                <c:pt idx="2">
                  <c:v>21</c:v>
                </c:pt>
                <c:pt idx="3">
                  <c:v>53</c:v>
                </c:pt>
                <c:pt idx="4">
                  <c:v>82</c:v>
                </c:pt>
                <c:pt idx="5">
                  <c:v>35</c:v>
                </c:pt>
              </c:numCache>
            </c:numRef>
          </c:val>
        </c:ser>
        <c:dLbls>
          <c:showLegendKey val="0"/>
          <c:showVal val="0"/>
          <c:showCatName val="0"/>
          <c:showSerName val="0"/>
          <c:showPercent val="0"/>
          <c:showBubbleSize val="0"/>
        </c:dLbls>
        <c:gapWidth val="150"/>
        <c:axId val="150434304"/>
        <c:axId val="149729792"/>
      </c:barChart>
      <c:catAx>
        <c:axId val="150434304"/>
        <c:scaling>
          <c:orientation val="minMax"/>
        </c:scaling>
        <c:delete val="0"/>
        <c:axPos val="b"/>
        <c:majorTickMark val="out"/>
        <c:minorTickMark val="none"/>
        <c:tickLblPos val="nextTo"/>
        <c:crossAx val="149729792"/>
        <c:crosses val="autoZero"/>
        <c:auto val="1"/>
        <c:lblAlgn val="ctr"/>
        <c:lblOffset val="100"/>
        <c:noMultiLvlLbl val="0"/>
      </c:catAx>
      <c:valAx>
        <c:axId val="149729792"/>
        <c:scaling>
          <c:orientation val="minMax"/>
        </c:scaling>
        <c:delete val="0"/>
        <c:axPos val="l"/>
        <c:majorGridlines/>
        <c:numFmt formatCode="General" sourceLinked="1"/>
        <c:majorTickMark val="out"/>
        <c:minorTickMark val="none"/>
        <c:tickLblPos val="nextTo"/>
        <c:crossAx val="150434304"/>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6"/>
    </mc:Choice>
    <mc:Fallback>
      <c:style val="6"/>
    </mc:Fallback>
  </mc:AlternateContent>
  <c:chart>
    <c:title>
      <c:layout/>
      <c:overlay val="0"/>
    </c:title>
    <c:autoTitleDeleted val="0"/>
    <c:plotArea>
      <c:layout/>
      <c:barChart>
        <c:barDir val="col"/>
        <c:grouping val="clustered"/>
        <c:varyColors val="0"/>
        <c:ser>
          <c:idx val="0"/>
          <c:order val="0"/>
          <c:tx>
            <c:strRef>
              <c:f>'User Office'!$E$5</c:f>
              <c:strCache>
                <c:ptCount val="1"/>
                <c:pt idx="0">
                  <c:v>Accommodation at Hotel Campus</c:v>
                </c:pt>
              </c:strCache>
            </c:strRef>
          </c:tx>
          <c:invertIfNegative val="0"/>
          <c:dLbls>
            <c:dLbl>
              <c:idx val="1"/>
              <c:delete val="1"/>
            </c:dLbl>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Office'!$E$6:$E$11</c:f>
              <c:numCache>
                <c:formatCode>General</c:formatCode>
                <c:ptCount val="6"/>
                <c:pt idx="0">
                  <c:v>84</c:v>
                </c:pt>
                <c:pt idx="1">
                  <c:v>0</c:v>
                </c:pt>
                <c:pt idx="2">
                  <c:v>1</c:v>
                </c:pt>
                <c:pt idx="3">
                  <c:v>15</c:v>
                </c:pt>
                <c:pt idx="4">
                  <c:v>42</c:v>
                </c:pt>
                <c:pt idx="5">
                  <c:v>81</c:v>
                </c:pt>
              </c:numCache>
            </c:numRef>
          </c:val>
        </c:ser>
        <c:dLbls>
          <c:showLegendKey val="0"/>
          <c:showVal val="0"/>
          <c:showCatName val="0"/>
          <c:showSerName val="0"/>
          <c:showPercent val="0"/>
          <c:showBubbleSize val="0"/>
        </c:dLbls>
        <c:gapWidth val="150"/>
        <c:axId val="150434816"/>
        <c:axId val="149731520"/>
      </c:barChart>
      <c:catAx>
        <c:axId val="150434816"/>
        <c:scaling>
          <c:orientation val="minMax"/>
        </c:scaling>
        <c:delete val="0"/>
        <c:axPos val="b"/>
        <c:majorTickMark val="out"/>
        <c:minorTickMark val="none"/>
        <c:tickLblPos val="nextTo"/>
        <c:crossAx val="149731520"/>
        <c:crosses val="autoZero"/>
        <c:auto val="1"/>
        <c:lblAlgn val="ctr"/>
        <c:lblOffset val="100"/>
        <c:noMultiLvlLbl val="0"/>
      </c:catAx>
      <c:valAx>
        <c:axId val="149731520"/>
        <c:scaling>
          <c:orientation val="minMax"/>
        </c:scaling>
        <c:delete val="0"/>
        <c:axPos val="l"/>
        <c:majorGridlines/>
        <c:numFmt formatCode="General" sourceLinked="1"/>
        <c:majorTickMark val="out"/>
        <c:minorTickMark val="none"/>
        <c:tickLblPos val="nextTo"/>
        <c:crossAx val="150434816"/>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'User Office'!$H$5</c:f>
              <c:strCache>
                <c:ptCount val="1"/>
                <c:pt idx="0">
                  <c:v>Transport Vila Universitaria - ALBA</c:v>
                </c:pt>
              </c:strCache>
            </c:strRef>
          </c:tx>
          <c:invertIfNegative val="0"/>
          <c:dLbls>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Office'!$H$6:$H$11</c:f>
              <c:numCache>
                <c:formatCode>General</c:formatCode>
                <c:ptCount val="6"/>
                <c:pt idx="0">
                  <c:v>116</c:v>
                </c:pt>
                <c:pt idx="1">
                  <c:v>16</c:v>
                </c:pt>
                <c:pt idx="2">
                  <c:v>20</c:v>
                </c:pt>
                <c:pt idx="3">
                  <c:v>17</c:v>
                </c:pt>
                <c:pt idx="4">
                  <c:v>26</c:v>
                </c:pt>
                <c:pt idx="5">
                  <c:v>28</c:v>
                </c:pt>
              </c:numCache>
            </c:numRef>
          </c:val>
        </c:ser>
        <c:dLbls>
          <c:showLegendKey val="0"/>
          <c:showVal val="0"/>
          <c:showCatName val="0"/>
          <c:showSerName val="0"/>
          <c:showPercent val="0"/>
          <c:showBubbleSize val="0"/>
        </c:dLbls>
        <c:gapWidth val="150"/>
        <c:axId val="150435328"/>
        <c:axId val="150151168"/>
      </c:barChart>
      <c:catAx>
        <c:axId val="150435328"/>
        <c:scaling>
          <c:orientation val="minMax"/>
        </c:scaling>
        <c:delete val="0"/>
        <c:axPos val="b"/>
        <c:majorTickMark val="out"/>
        <c:minorTickMark val="none"/>
        <c:tickLblPos val="nextTo"/>
        <c:crossAx val="150151168"/>
        <c:crosses val="autoZero"/>
        <c:auto val="1"/>
        <c:lblAlgn val="ctr"/>
        <c:lblOffset val="100"/>
        <c:noMultiLvlLbl val="0"/>
      </c:catAx>
      <c:valAx>
        <c:axId val="150151168"/>
        <c:scaling>
          <c:orientation val="minMax"/>
        </c:scaling>
        <c:delete val="0"/>
        <c:axPos val="l"/>
        <c:majorGridlines/>
        <c:numFmt formatCode="General" sourceLinked="1"/>
        <c:majorTickMark val="out"/>
        <c:minorTickMark val="none"/>
        <c:tickLblPos val="nextTo"/>
        <c:crossAx val="150435328"/>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rgbClr val="FF0000"/>
            </a:solidFill>
            <a:ln>
              <a:solidFill>
                <a:sysClr val="windowText" lastClr="000000"/>
              </a:solidFill>
            </a:ln>
          </c:spPr>
          <c:explosion val="25"/>
          <c:dPt>
            <c:idx val="0"/>
            <c:bubble3D val="0"/>
            <c:spPr>
              <a:solidFill>
                <a:srgbClr val="FF01BC"/>
              </a:solidFill>
              <a:ln>
                <a:solidFill>
                  <a:sysClr val="windowText" lastClr="000000"/>
                </a:solidFill>
              </a:ln>
            </c:spPr>
          </c:dPt>
          <c:dPt>
            <c:idx val="1"/>
            <c:bubble3D val="0"/>
            <c:spPr>
              <a:solidFill>
                <a:srgbClr val="3F01AF"/>
              </a:solidFill>
              <a:ln>
                <a:solidFill>
                  <a:sysClr val="windowText" lastClr="000000"/>
                </a:solidFill>
              </a:ln>
            </c:spPr>
          </c:dPt>
          <c:dPt>
            <c:idx val="2"/>
            <c:bubble3D val="0"/>
            <c:spPr>
              <a:solidFill>
                <a:srgbClr val="0540FB"/>
              </a:solidFill>
              <a:ln>
                <a:solidFill>
                  <a:sysClr val="windowText" lastClr="000000"/>
                </a:solidFill>
              </a:ln>
            </c:spPr>
          </c:dPt>
          <c:dPt>
            <c:idx val="3"/>
            <c:bubble3D val="0"/>
            <c:spPr>
              <a:solidFill>
                <a:srgbClr val="04DEFC"/>
              </a:solidFill>
              <a:ln>
                <a:solidFill>
                  <a:sysClr val="windowText" lastClr="000000"/>
                </a:solidFill>
              </a:ln>
            </c:spPr>
          </c:dPt>
          <c:dPt>
            <c:idx val="4"/>
            <c:bubble3D val="0"/>
            <c:spPr>
              <a:solidFill>
                <a:srgbClr val="03FDAA"/>
              </a:solidFill>
              <a:ln>
                <a:solidFill>
                  <a:sysClr val="windowText" lastClr="000000"/>
                </a:solidFill>
              </a:ln>
            </c:spPr>
          </c:dPt>
          <c:dPt>
            <c:idx val="5"/>
            <c:bubble3D val="0"/>
            <c:spPr>
              <a:solidFill>
                <a:srgbClr val="02FE2C"/>
              </a:solidFill>
              <a:ln>
                <a:solidFill>
                  <a:sysClr val="windowText" lastClr="000000"/>
                </a:solidFill>
              </a:ln>
            </c:spPr>
          </c:dPt>
          <c:dPt>
            <c:idx val="6"/>
            <c:bubble3D val="0"/>
            <c:spPr>
              <a:solidFill>
                <a:srgbClr val="6EFF01"/>
              </a:solidFill>
              <a:ln>
                <a:solidFill>
                  <a:sysClr val="windowText" lastClr="000000"/>
                </a:solidFill>
              </a:ln>
            </c:spPr>
          </c:dPt>
          <c:dPt>
            <c:idx val="7"/>
            <c:bubble3D val="0"/>
            <c:spPr>
              <a:solidFill>
                <a:srgbClr val="C8FE02"/>
              </a:solidFill>
              <a:ln>
                <a:solidFill>
                  <a:sysClr val="windowText" lastClr="000000"/>
                </a:solidFill>
              </a:ln>
            </c:spPr>
          </c:dPt>
          <c:dPt>
            <c:idx val="8"/>
            <c:bubble3D val="0"/>
            <c:spPr>
              <a:solidFill>
                <a:srgbClr val="FFFD03"/>
              </a:solidFill>
              <a:ln>
                <a:solidFill>
                  <a:sysClr val="windowText" lastClr="000000"/>
                </a:solidFill>
              </a:ln>
            </c:spPr>
          </c:dPt>
          <c:dPt>
            <c:idx val="9"/>
            <c:bubble3D val="0"/>
            <c:spPr>
              <a:solidFill>
                <a:srgbClr val="FDB603"/>
              </a:solidFill>
              <a:ln>
                <a:solidFill>
                  <a:sysClr val="windowText" lastClr="000000"/>
                </a:solidFill>
              </a:ln>
            </c:spPr>
          </c:dPt>
          <c:dPt>
            <c:idx val="10"/>
            <c:bubble3D val="0"/>
            <c:spPr>
              <a:solidFill>
                <a:srgbClr val="FF6201"/>
              </a:solidFill>
              <a:ln>
                <a:solidFill>
                  <a:sysClr val="windowText" lastClr="000000"/>
                </a:solidFill>
              </a:ln>
            </c:spPr>
          </c:dPt>
          <c:dPt>
            <c:idx val="11"/>
            <c:bubble3D val="0"/>
            <c:spPr>
              <a:solidFill>
                <a:srgbClr val="FE023E"/>
              </a:solidFill>
              <a:ln>
                <a:solidFill>
                  <a:sysClr val="windowText" lastClr="000000"/>
                </a:solidFill>
              </a:ln>
            </c:spPr>
          </c:dPt>
          <c:cat>
            <c:strRef>
              <c:f>Sheet1!$B$7:$B$18</c:f>
              <c:strCache>
                <c:ptCount val="12"/>
                <c:pt idx="0">
                  <c:v>Spain</c:v>
                </c:pt>
                <c:pt idx="1">
                  <c:v>Italy</c:v>
                </c:pt>
                <c:pt idx="2">
                  <c:v>Germany</c:v>
                </c:pt>
                <c:pt idx="3">
                  <c:v>Romanie</c:v>
                </c:pt>
                <c:pt idx="4">
                  <c:v>Serbie</c:v>
                </c:pt>
                <c:pt idx="5">
                  <c:v>France</c:v>
                </c:pt>
                <c:pt idx="6">
                  <c:v>Greece</c:v>
                </c:pt>
                <c:pt idx="7">
                  <c:v>Latvian</c:v>
                </c:pt>
                <c:pt idx="8">
                  <c:v>Swisse</c:v>
                </c:pt>
                <c:pt idx="9">
                  <c:v>Poland</c:v>
                </c:pt>
                <c:pt idx="10">
                  <c:v>India</c:v>
                </c:pt>
                <c:pt idx="11">
                  <c:v>Belgium</c:v>
                </c:pt>
              </c:strCache>
            </c:strRef>
          </c:cat>
          <c:val>
            <c:numRef>
              <c:f>Sheet1!$C$7:$C$18</c:f>
              <c:numCache>
                <c:formatCode>General</c:formatCode>
                <c:ptCount val="12"/>
                <c:pt idx="0">
                  <c:v>20</c:v>
                </c:pt>
                <c:pt idx="1">
                  <c:v>4</c:v>
                </c:pt>
                <c:pt idx="2">
                  <c:v>2</c:v>
                </c:pt>
                <c:pt idx="3">
                  <c:v>2</c:v>
                </c:pt>
                <c:pt idx="4">
                  <c:v>1</c:v>
                </c:pt>
                <c:pt idx="5">
                  <c:v>1</c:v>
                </c:pt>
                <c:pt idx="6">
                  <c:v>1</c:v>
                </c:pt>
                <c:pt idx="7">
                  <c:v>1</c:v>
                </c:pt>
                <c:pt idx="8">
                  <c:v>1</c:v>
                </c:pt>
                <c:pt idx="9">
                  <c:v>1</c:v>
                </c:pt>
                <c:pt idx="10">
                  <c:v>1</c:v>
                </c:pt>
                <c:pt idx="11">
                  <c:v>1</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78761331155615533"/>
          <c:y val="0.11803195567010931"/>
          <c:w val="0.19157368244556097"/>
          <c:h val="0.75298468787214268"/>
        </c:manualLayout>
      </c:layout>
      <c:overlay val="0"/>
      <c:txPr>
        <a:bodyPr/>
        <a:lstStyle/>
        <a:p>
          <a:pPr>
            <a:defRPr sz="700">
              <a:solidFill>
                <a:schemeClr val="bg2">
                  <a:lumMod val="50000"/>
                </a:schemeClr>
              </a:solidFill>
            </a:defRPr>
          </a:pPr>
          <a:endParaRPr lang="es-ES_tradnl"/>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4"/>
    </mc:Choice>
    <mc:Fallback>
      <c:style val="4"/>
    </mc:Fallback>
  </mc:AlternateContent>
  <c:chart>
    <c:title>
      <c:layout/>
      <c:overlay val="0"/>
    </c:title>
    <c:autoTitleDeleted val="0"/>
    <c:plotArea>
      <c:layout/>
      <c:barChart>
        <c:barDir val="col"/>
        <c:grouping val="clustered"/>
        <c:varyColors val="0"/>
        <c:ser>
          <c:idx val="0"/>
          <c:order val="0"/>
          <c:tx>
            <c:strRef>
              <c:f>'User Office'!$C$5</c:f>
              <c:strCache>
                <c:ptCount val="1"/>
                <c:pt idx="0">
                  <c:v>Travel agency services (Halcón Viajes)</c:v>
                </c:pt>
              </c:strCache>
            </c:strRef>
          </c:tx>
          <c:invertIfNegative val="0"/>
          <c:dLbls>
            <c:dLbl>
              <c:idx val="1"/>
              <c:delete val="1"/>
            </c:dLbl>
            <c:dLbl>
              <c:idx val="2"/>
              <c:delete val="1"/>
            </c:dLbl>
            <c:showLegendKey val="0"/>
            <c:showVal val="1"/>
            <c:showCatName val="0"/>
            <c:showSerName val="0"/>
            <c:showPercent val="0"/>
            <c:showBubbleSize val="0"/>
            <c:showLeaderLines val="0"/>
          </c:dLbls>
          <c:cat>
            <c:strRef>
              <c:f>'User Office'!$A$6:$A$11</c:f>
              <c:strCache>
                <c:ptCount val="6"/>
                <c:pt idx="0">
                  <c:v>N/A</c:v>
                </c:pt>
                <c:pt idx="1">
                  <c:v>Unsatisfactory</c:v>
                </c:pt>
                <c:pt idx="2">
                  <c:v>Poor</c:v>
                </c:pt>
                <c:pt idx="3">
                  <c:v>Satisfactory</c:v>
                </c:pt>
                <c:pt idx="4">
                  <c:v>Good</c:v>
                </c:pt>
                <c:pt idx="5">
                  <c:v>Excellent </c:v>
                </c:pt>
              </c:strCache>
            </c:strRef>
          </c:cat>
          <c:val>
            <c:numRef>
              <c:f>'User Office'!$C$6:$C$11</c:f>
              <c:numCache>
                <c:formatCode>General</c:formatCode>
                <c:ptCount val="6"/>
                <c:pt idx="0">
                  <c:v>121</c:v>
                </c:pt>
                <c:pt idx="1">
                  <c:v>0</c:v>
                </c:pt>
                <c:pt idx="2">
                  <c:v>0</c:v>
                </c:pt>
                <c:pt idx="3">
                  <c:v>12</c:v>
                </c:pt>
                <c:pt idx="4">
                  <c:v>38</c:v>
                </c:pt>
                <c:pt idx="5">
                  <c:v>52</c:v>
                </c:pt>
              </c:numCache>
            </c:numRef>
          </c:val>
        </c:ser>
        <c:dLbls>
          <c:showLegendKey val="0"/>
          <c:showVal val="0"/>
          <c:showCatName val="0"/>
          <c:showSerName val="0"/>
          <c:showPercent val="0"/>
          <c:showBubbleSize val="0"/>
        </c:dLbls>
        <c:gapWidth val="150"/>
        <c:axId val="150435840"/>
        <c:axId val="150152896"/>
      </c:barChart>
      <c:catAx>
        <c:axId val="150435840"/>
        <c:scaling>
          <c:orientation val="minMax"/>
        </c:scaling>
        <c:delete val="0"/>
        <c:axPos val="b"/>
        <c:majorTickMark val="out"/>
        <c:minorTickMark val="none"/>
        <c:tickLblPos val="nextTo"/>
        <c:crossAx val="150152896"/>
        <c:crosses val="autoZero"/>
        <c:auto val="1"/>
        <c:lblAlgn val="ctr"/>
        <c:lblOffset val="100"/>
        <c:noMultiLvlLbl val="0"/>
      </c:catAx>
      <c:valAx>
        <c:axId val="150152896"/>
        <c:scaling>
          <c:orientation val="minMax"/>
        </c:scaling>
        <c:delete val="0"/>
        <c:axPos val="l"/>
        <c:majorGridlines/>
        <c:numFmt formatCode="General" sourceLinked="1"/>
        <c:majorTickMark val="out"/>
        <c:minorTickMark val="none"/>
        <c:tickLblPos val="nextTo"/>
        <c:crossAx val="150435840"/>
        <c:crosses val="autoZero"/>
        <c:crossBetween val="between"/>
      </c:valAx>
    </c:plotArea>
    <c:plotVisOnly val="1"/>
    <c:dispBlanksAs val="gap"/>
    <c:showDLblsOverMax val="0"/>
  </c:chart>
  <c:txPr>
    <a:bodyPr/>
    <a:lstStyle/>
    <a:p>
      <a:pPr>
        <a:defRPr b="1"/>
      </a:pPr>
      <a:endParaRPr lang="es-ES_tradnl"/>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s-ES_tradnl" sz="2000" dirty="0" smtClean="0"/>
              <a:t>User</a:t>
            </a:r>
            <a:r>
              <a:rPr lang="es-ES_tradnl" sz="2000" baseline="0" dirty="0" smtClean="0"/>
              <a:t> </a:t>
            </a:r>
            <a:r>
              <a:rPr lang="es-ES_tradnl" sz="2000" baseline="0" dirty="0" err="1" smtClean="0"/>
              <a:t>feedback</a:t>
            </a:r>
            <a:r>
              <a:rPr lang="es-ES_tradnl" sz="2000" baseline="0" dirty="0" smtClean="0"/>
              <a:t> - </a:t>
            </a:r>
            <a:r>
              <a:rPr lang="es-ES_tradnl" sz="2000" dirty="0" smtClean="0"/>
              <a:t>Safety</a:t>
            </a:r>
            <a:endParaRPr lang="es-ES_tradnl" sz="2000" dirty="0"/>
          </a:p>
        </c:rich>
      </c:tx>
      <c:layout/>
      <c:overlay val="0"/>
    </c:title>
    <c:autoTitleDeleted val="0"/>
    <c:plotArea>
      <c:layout/>
      <c:barChart>
        <c:barDir val="col"/>
        <c:grouping val="stacked"/>
        <c:varyColors val="0"/>
        <c:ser>
          <c:idx val="0"/>
          <c:order val="0"/>
          <c:tx>
            <c:strRef>
              <c:f>Safety!$B$6</c:f>
              <c:strCache>
                <c:ptCount val="1"/>
                <c:pt idx="0">
                  <c:v>Safety Training</c:v>
                </c:pt>
              </c:strCache>
            </c:strRef>
          </c:tx>
          <c:invertIfNegative val="0"/>
          <c:dLbls>
            <c:dLbl>
              <c:idx val="2"/>
              <c:layout>
                <c:manualLayout>
                  <c:x val="0"/>
                  <c:y val="7.5400543121392502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Safety!$A$7:$A$12</c:f>
              <c:strCache>
                <c:ptCount val="6"/>
                <c:pt idx="0">
                  <c:v>N/A</c:v>
                </c:pt>
                <c:pt idx="1">
                  <c:v>Unsatisfactory</c:v>
                </c:pt>
                <c:pt idx="2">
                  <c:v>Poor</c:v>
                </c:pt>
                <c:pt idx="3">
                  <c:v>Satisfactory</c:v>
                </c:pt>
                <c:pt idx="4">
                  <c:v>Good</c:v>
                </c:pt>
                <c:pt idx="5">
                  <c:v>Excellent </c:v>
                </c:pt>
              </c:strCache>
            </c:strRef>
          </c:cat>
          <c:val>
            <c:numRef>
              <c:f>Safety!$B$7:$B$12</c:f>
              <c:numCache>
                <c:formatCode>General</c:formatCode>
                <c:ptCount val="6"/>
                <c:pt idx="0">
                  <c:v>8</c:v>
                </c:pt>
                <c:pt idx="1">
                  <c:v>7</c:v>
                </c:pt>
                <c:pt idx="2">
                  <c:v>8</c:v>
                </c:pt>
                <c:pt idx="3">
                  <c:v>47</c:v>
                </c:pt>
                <c:pt idx="4">
                  <c:v>93</c:v>
                </c:pt>
                <c:pt idx="5">
                  <c:v>60</c:v>
                </c:pt>
              </c:numCache>
            </c:numRef>
          </c:val>
        </c:ser>
        <c:ser>
          <c:idx val="1"/>
          <c:order val="1"/>
          <c:tx>
            <c:strRef>
              <c:f>Safety!$C$6</c:f>
              <c:strCache>
                <c:ptCount val="1"/>
                <c:pt idx="0">
                  <c:v>Safety Procedures</c:v>
                </c:pt>
              </c:strCache>
            </c:strRef>
          </c:tx>
          <c:invertIfNegative val="0"/>
          <c:dLbls>
            <c:dLbl>
              <c:idx val="2"/>
              <c:layout>
                <c:manualLayout>
                  <c:x val="0"/>
                  <c:y val="-2.5133514373797593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Safety!$A$7:$A$12</c:f>
              <c:strCache>
                <c:ptCount val="6"/>
                <c:pt idx="0">
                  <c:v>N/A</c:v>
                </c:pt>
                <c:pt idx="1">
                  <c:v>Unsatisfactory</c:v>
                </c:pt>
                <c:pt idx="2">
                  <c:v>Poor</c:v>
                </c:pt>
                <c:pt idx="3">
                  <c:v>Satisfactory</c:v>
                </c:pt>
                <c:pt idx="4">
                  <c:v>Good</c:v>
                </c:pt>
                <c:pt idx="5">
                  <c:v>Excellent </c:v>
                </c:pt>
              </c:strCache>
            </c:strRef>
          </c:cat>
          <c:val>
            <c:numRef>
              <c:f>Safety!$C$7:$C$12</c:f>
              <c:numCache>
                <c:formatCode>General</c:formatCode>
                <c:ptCount val="6"/>
                <c:pt idx="0">
                  <c:v>6</c:v>
                </c:pt>
                <c:pt idx="1">
                  <c:v>8</c:v>
                </c:pt>
                <c:pt idx="2">
                  <c:v>2</c:v>
                </c:pt>
                <c:pt idx="3">
                  <c:v>46</c:v>
                </c:pt>
                <c:pt idx="4">
                  <c:v>96</c:v>
                </c:pt>
                <c:pt idx="5">
                  <c:v>65</c:v>
                </c:pt>
              </c:numCache>
            </c:numRef>
          </c:val>
        </c:ser>
        <c:ser>
          <c:idx val="2"/>
          <c:order val="2"/>
          <c:tx>
            <c:strRef>
              <c:f>Safety!$D$6</c:f>
              <c:strCache>
                <c:ptCount val="1"/>
                <c:pt idx="0">
                  <c:v>ALBA staff support in safety issues for proposal preparation</c:v>
                </c:pt>
              </c:strCache>
            </c:strRef>
          </c:tx>
          <c:invertIfNegative val="0"/>
          <c:dLbls>
            <c:dLbl>
              <c:idx val="2"/>
              <c:layout>
                <c:manualLayout>
                  <c:x val="0"/>
                  <c:y val="0"/>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Safety!$A$7:$A$12</c:f>
              <c:strCache>
                <c:ptCount val="6"/>
                <c:pt idx="0">
                  <c:v>N/A</c:v>
                </c:pt>
                <c:pt idx="1">
                  <c:v>Unsatisfactory</c:v>
                </c:pt>
                <c:pt idx="2">
                  <c:v>Poor</c:v>
                </c:pt>
                <c:pt idx="3">
                  <c:v>Satisfactory</c:v>
                </c:pt>
                <c:pt idx="4">
                  <c:v>Good</c:v>
                </c:pt>
                <c:pt idx="5">
                  <c:v>Excellent </c:v>
                </c:pt>
              </c:strCache>
            </c:strRef>
          </c:cat>
          <c:val>
            <c:numRef>
              <c:f>Safety!$D$7:$D$12</c:f>
              <c:numCache>
                <c:formatCode>General</c:formatCode>
                <c:ptCount val="6"/>
                <c:pt idx="0">
                  <c:v>27</c:v>
                </c:pt>
                <c:pt idx="1">
                  <c:v>6</c:v>
                </c:pt>
                <c:pt idx="2">
                  <c:v>2</c:v>
                </c:pt>
                <c:pt idx="3">
                  <c:v>34</c:v>
                </c:pt>
                <c:pt idx="4">
                  <c:v>67</c:v>
                </c:pt>
                <c:pt idx="5">
                  <c:v>87</c:v>
                </c:pt>
              </c:numCache>
            </c:numRef>
          </c:val>
        </c:ser>
        <c:dLbls>
          <c:showLegendKey val="0"/>
          <c:showVal val="0"/>
          <c:showCatName val="0"/>
          <c:showSerName val="0"/>
          <c:showPercent val="0"/>
          <c:showBubbleSize val="0"/>
        </c:dLbls>
        <c:gapWidth val="150"/>
        <c:overlap val="100"/>
        <c:axId val="150781952"/>
        <c:axId val="150156352"/>
      </c:barChart>
      <c:catAx>
        <c:axId val="150781952"/>
        <c:scaling>
          <c:orientation val="minMax"/>
        </c:scaling>
        <c:delete val="0"/>
        <c:axPos val="b"/>
        <c:majorTickMark val="out"/>
        <c:minorTickMark val="none"/>
        <c:tickLblPos val="nextTo"/>
        <c:crossAx val="150156352"/>
        <c:crosses val="autoZero"/>
        <c:auto val="1"/>
        <c:lblAlgn val="ctr"/>
        <c:lblOffset val="100"/>
        <c:noMultiLvlLbl val="0"/>
      </c:catAx>
      <c:valAx>
        <c:axId val="150156352"/>
        <c:scaling>
          <c:orientation val="minMax"/>
        </c:scaling>
        <c:delete val="0"/>
        <c:axPos val="l"/>
        <c:majorGridlines/>
        <c:numFmt formatCode="General" sourceLinked="1"/>
        <c:majorTickMark val="out"/>
        <c:minorTickMark val="none"/>
        <c:tickLblPos val="nextTo"/>
        <c:crossAx val="150781952"/>
        <c:crosses val="autoZero"/>
        <c:crossBetween val="between"/>
      </c:valAx>
    </c:plotArea>
    <c:legend>
      <c:legendPos val="r"/>
      <c:layout/>
      <c:overlay val="0"/>
    </c:legend>
    <c:plotVisOnly val="1"/>
    <c:dispBlanksAs val="gap"/>
    <c:showDLblsOverMax val="0"/>
  </c:chart>
  <c:txPr>
    <a:bodyPr/>
    <a:lstStyle/>
    <a:p>
      <a:pPr>
        <a:defRPr b="1"/>
      </a:pPr>
      <a:endParaRPr lang="es-ES_tradnl"/>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 Industrial beamtime / company     Period 2013+2014 (until June 2014)</a:t>
            </a:r>
          </a:p>
        </c:rich>
      </c:tx>
      <c:layout/>
      <c:overlay val="0"/>
    </c:title>
    <c:autoTitleDeleted val="0"/>
    <c:plotArea>
      <c:layout/>
      <c:barChart>
        <c:barDir val="col"/>
        <c:grouping val="clustered"/>
        <c:varyColors val="0"/>
        <c:ser>
          <c:idx val="0"/>
          <c:order val="0"/>
          <c:tx>
            <c:v>% Industrial beamtime / company 2013+2014</c:v>
          </c:tx>
          <c:invertIfNegative val="0"/>
          <c:cat>
            <c:strRef>
              <c:f>'[20132014_Industrial_Office_statistics_2014-06-17.xlsx]Statitics 2013+2014'!$A$109:$A$116</c:f>
              <c:strCache>
                <c:ptCount val="8"/>
                <c:pt idx="0">
                  <c:v>Applus</c:v>
                </c:pt>
                <c:pt idx="1">
                  <c:v>Almirall</c:v>
                </c:pt>
                <c:pt idx="2">
                  <c:v>Crysforma</c:v>
                </c:pt>
                <c:pt idx="3">
                  <c:v>Henkel</c:v>
                </c:pt>
                <c:pt idx="4">
                  <c:v>LabCrew</c:v>
                </c:pt>
                <c:pt idx="5">
                  <c:v>Enantia</c:v>
                </c:pt>
                <c:pt idx="6">
                  <c:v>Excelsus</c:v>
                </c:pt>
                <c:pt idx="7">
                  <c:v>UAB</c:v>
                </c:pt>
              </c:strCache>
            </c:strRef>
          </c:cat>
          <c:val>
            <c:numRef>
              <c:f>'[20132014_Industrial_Office_statistics_2014-06-17.xlsx]Statitics 2013+2014'!$D$109:$D$116</c:f>
              <c:numCache>
                <c:formatCode>0</c:formatCode>
                <c:ptCount val="8"/>
                <c:pt idx="0">
                  <c:v>5.9322033898305087</c:v>
                </c:pt>
                <c:pt idx="1">
                  <c:v>8.4745762711864394</c:v>
                </c:pt>
                <c:pt idx="2">
                  <c:v>5.9322033898305087</c:v>
                </c:pt>
                <c:pt idx="3">
                  <c:v>30.932203389830509</c:v>
                </c:pt>
                <c:pt idx="4">
                  <c:v>4.2372881355932197</c:v>
                </c:pt>
                <c:pt idx="5">
                  <c:v>5.508474576271186</c:v>
                </c:pt>
                <c:pt idx="6">
                  <c:v>2.5423728813559325</c:v>
                </c:pt>
                <c:pt idx="7">
                  <c:v>36.440677966101696</c:v>
                </c:pt>
              </c:numCache>
            </c:numRef>
          </c:val>
        </c:ser>
        <c:dLbls>
          <c:showLegendKey val="0"/>
          <c:showVal val="0"/>
          <c:showCatName val="0"/>
          <c:showSerName val="0"/>
          <c:showPercent val="0"/>
          <c:showBubbleSize val="0"/>
        </c:dLbls>
        <c:gapWidth val="150"/>
        <c:axId val="170240000"/>
        <c:axId val="149140544"/>
      </c:barChart>
      <c:catAx>
        <c:axId val="170240000"/>
        <c:scaling>
          <c:orientation val="minMax"/>
        </c:scaling>
        <c:delete val="0"/>
        <c:axPos val="b"/>
        <c:majorTickMark val="out"/>
        <c:minorTickMark val="none"/>
        <c:tickLblPos val="nextTo"/>
        <c:txPr>
          <a:bodyPr/>
          <a:lstStyle/>
          <a:p>
            <a:pPr>
              <a:defRPr sz="500" b="1"/>
            </a:pPr>
            <a:endParaRPr lang="es-ES_tradnl"/>
          </a:p>
        </c:txPr>
        <c:crossAx val="149140544"/>
        <c:crosses val="autoZero"/>
        <c:auto val="0"/>
        <c:lblAlgn val="ctr"/>
        <c:lblOffset val="100"/>
        <c:noMultiLvlLbl val="0"/>
      </c:catAx>
      <c:valAx>
        <c:axId val="149140544"/>
        <c:scaling>
          <c:orientation val="minMax"/>
        </c:scaling>
        <c:delete val="0"/>
        <c:axPos val="l"/>
        <c:majorGridlines/>
        <c:title>
          <c:tx>
            <c:rich>
              <a:bodyPr rot="-5400000" vert="horz"/>
              <a:lstStyle/>
              <a:p>
                <a:pPr>
                  <a:defRPr/>
                </a:pPr>
                <a:r>
                  <a:rPr lang="en-US"/>
                  <a:t>% Industrial beamtime</a:t>
                </a:r>
              </a:p>
            </c:rich>
          </c:tx>
          <c:layout/>
          <c:overlay val="0"/>
        </c:title>
        <c:numFmt formatCode="0" sourceLinked="1"/>
        <c:majorTickMark val="out"/>
        <c:minorTickMark val="none"/>
        <c:tickLblPos val="nextTo"/>
        <c:crossAx val="170240000"/>
        <c:crosses val="autoZero"/>
        <c:crossBetween val="between"/>
      </c:valAx>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 Industrial beamtime / Beamline</a:t>
            </a:r>
          </a:p>
          <a:p>
            <a:pPr>
              <a:defRPr/>
            </a:pPr>
            <a:r>
              <a:rPr lang="en-US" sz="1400"/>
              <a:t>Period 2013+2014 (until June 2014)</a:t>
            </a:r>
          </a:p>
        </c:rich>
      </c:tx>
      <c:layout>
        <c:manualLayout>
          <c:xMode val="edge"/>
          <c:yMode val="edge"/>
          <c:x val="0.13310254785137732"/>
          <c:y val="2.0356234096692113E-2"/>
        </c:manualLayout>
      </c:layout>
      <c:overlay val="0"/>
    </c:title>
    <c:autoTitleDeleted val="0"/>
    <c:plotArea>
      <c:layout>
        <c:manualLayout>
          <c:layoutTarget val="inner"/>
          <c:xMode val="edge"/>
          <c:yMode val="edge"/>
          <c:x val="0.24696670232426682"/>
          <c:y val="0.25324397427420808"/>
          <c:w val="0.41570206682494215"/>
          <c:h val="0.68781230590451004"/>
        </c:manualLayout>
      </c:layout>
      <c:pieChart>
        <c:varyColors val="1"/>
        <c:ser>
          <c:idx val="0"/>
          <c:order val="0"/>
          <c:tx>
            <c:v>% Industrial beamtime / Beamline</c:v>
          </c:tx>
          <c:dLbls>
            <c:dLbl>
              <c:idx val="0"/>
              <c:layout/>
              <c:tx>
                <c:rich>
                  <a:bodyPr/>
                  <a:lstStyle/>
                  <a:p>
                    <a:r>
                      <a:rPr lang="en-US" sz="1200" b="1">
                        <a:solidFill>
                          <a:schemeClr val="bg1"/>
                        </a:solidFill>
                      </a:rPr>
                      <a:t>CLAESS</a:t>
                    </a:r>
                    <a:endParaRPr lang="en-US"/>
                  </a:p>
                </c:rich>
              </c:tx>
              <c:showLegendKey val="0"/>
              <c:showVal val="1"/>
              <c:showCatName val="0"/>
              <c:showSerName val="0"/>
              <c:showPercent val="0"/>
              <c:showBubbleSize val="0"/>
            </c:dLbl>
            <c:dLbl>
              <c:idx val="1"/>
              <c:layout/>
              <c:tx>
                <c:rich>
                  <a:bodyPr/>
                  <a:lstStyle/>
                  <a:p>
                    <a:r>
                      <a:rPr lang="en-US" sz="1200" b="1">
                        <a:solidFill>
                          <a:schemeClr val="bg1"/>
                        </a:solidFill>
                      </a:rPr>
                      <a:t>MSPD</a:t>
                    </a:r>
                    <a:endParaRPr lang="en-US"/>
                  </a:p>
                </c:rich>
              </c:tx>
              <c:showLegendKey val="0"/>
              <c:showVal val="1"/>
              <c:showCatName val="0"/>
              <c:showSerName val="0"/>
              <c:showPercent val="0"/>
              <c:showBubbleSize val="0"/>
            </c:dLbl>
            <c:dLbl>
              <c:idx val="2"/>
              <c:layout>
                <c:manualLayout>
                  <c:x val="3.0799302606120918E-2"/>
                  <c:y val="0.11986696319448618"/>
                </c:manualLayout>
              </c:layout>
              <c:tx>
                <c:rich>
                  <a:bodyPr/>
                  <a:lstStyle/>
                  <a:p>
                    <a:r>
                      <a:rPr lang="en-US" sz="1200" b="1">
                        <a:solidFill>
                          <a:schemeClr val="bg1"/>
                        </a:solidFill>
                      </a:rPr>
                      <a:t>CIRCE</a:t>
                    </a:r>
                    <a:endParaRPr lang="en-US"/>
                  </a:p>
                </c:rich>
              </c:tx>
              <c:showLegendKey val="0"/>
              <c:showVal val="1"/>
              <c:showCatName val="0"/>
              <c:showSerName val="0"/>
              <c:showPercent val="0"/>
              <c:showBubbleSize val="0"/>
            </c:dLbl>
            <c:txPr>
              <a:bodyPr/>
              <a:lstStyle/>
              <a:p>
                <a:pPr>
                  <a:defRPr sz="1200" b="1">
                    <a:solidFill>
                      <a:schemeClr val="bg1"/>
                    </a:solidFill>
                  </a:defRPr>
                </a:pPr>
                <a:endParaRPr lang="es-ES_tradnl"/>
              </a:p>
            </c:txPr>
            <c:showLegendKey val="0"/>
            <c:showVal val="1"/>
            <c:showCatName val="0"/>
            <c:showSerName val="0"/>
            <c:showPercent val="0"/>
            <c:showBubbleSize val="0"/>
            <c:showLeaderLines val="1"/>
          </c:dLbls>
          <c:cat>
            <c:strRef>
              <c:f>'[20132014_Industrial_Office_statistics_2014-06-17.xlsx]Statitics 2013+2014'!$B$138:$B$140</c:f>
              <c:strCache>
                <c:ptCount val="3"/>
                <c:pt idx="0">
                  <c:v>MSPD</c:v>
                </c:pt>
                <c:pt idx="1">
                  <c:v>CLAESS</c:v>
                </c:pt>
                <c:pt idx="2">
                  <c:v>CIRCE</c:v>
                </c:pt>
              </c:strCache>
            </c:strRef>
          </c:cat>
          <c:val>
            <c:numRef>
              <c:f>'[20132014_Industrial_Office_statistics_2014-06-17.xlsx]Statitics 2013+2014'!$D$138:$D$140</c:f>
              <c:numCache>
                <c:formatCode>0</c:formatCode>
                <c:ptCount val="3"/>
                <c:pt idx="0">
                  <c:v>46.610169491525419</c:v>
                </c:pt>
                <c:pt idx="1">
                  <c:v>47.457627118644069</c:v>
                </c:pt>
                <c:pt idx="2">
                  <c:v>5.9322033898305087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400"/>
              <a:t>% Beamtime / industrial sector</a:t>
            </a:r>
          </a:p>
          <a:p>
            <a:pPr>
              <a:defRPr/>
            </a:pPr>
            <a:r>
              <a:rPr lang="es-ES" sz="1400"/>
              <a:t>Period 2013+2014</a:t>
            </a:r>
            <a:r>
              <a:rPr lang="es-ES" sz="1400" baseline="0"/>
              <a:t> (until June 2014)</a:t>
            </a:r>
            <a:endParaRPr lang="es-ES" sz="1400"/>
          </a:p>
        </c:rich>
      </c:tx>
      <c:layout>
        <c:manualLayout>
          <c:xMode val="edge"/>
          <c:yMode val="edge"/>
          <c:x val="0.15656325497753476"/>
          <c:y val="6.0229169115054645E-2"/>
        </c:manualLayout>
      </c:layout>
      <c:overlay val="0"/>
    </c:title>
    <c:autoTitleDeleted val="0"/>
    <c:plotArea>
      <c:layout/>
      <c:pieChart>
        <c:varyColors val="1"/>
        <c:ser>
          <c:idx val="0"/>
          <c:order val="0"/>
          <c:dLbls>
            <c:dLbl>
              <c:idx val="0"/>
              <c:layout>
                <c:manualLayout>
                  <c:x val="-4.8732842763653979E-2"/>
                  <c:y val="0.25816630875685992"/>
                </c:manualLayout>
              </c:layout>
              <c:tx>
                <c:rich>
                  <a:bodyPr/>
                  <a:lstStyle/>
                  <a:p>
                    <a:r>
                      <a:rPr lang="en-US" sz="1200" b="1">
                        <a:solidFill>
                          <a:schemeClr val="bg1"/>
                        </a:solidFill>
                      </a:rPr>
                      <a:t>Material science</a:t>
                    </a:r>
                  </a:p>
                  <a:p>
                    <a:endParaRPr lang="en-US"/>
                  </a:p>
                </c:rich>
              </c:tx>
              <c:dLblPos val="bestFit"/>
              <c:showLegendKey val="0"/>
              <c:showVal val="1"/>
              <c:showCatName val="0"/>
              <c:showSerName val="0"/>
              <c:showPercent val="0"/>
              <c:showBubbleSize val="0"/>
            </c:dLbl>
            <c:dLbl>
              <c:idx val="1"/>
              <c:layout/>
              <c:tx>
                <c:rich>
                  <a:bodyPr/>
                  <a:lstStyle/>
                  <a:p>
                    <a:r>
                      <a:rPr lang="en-US" sz="1200" b="1">
                        <a:solidFill>
                          <a:schemeClr val="bg1"/>
                        </a:solidFill>
                      </a:rPr>
                      <a:t>Pharma</a:t>
                    </a:r>
                    <a:endParaRPr lang="en-US"/>
                  </a:p>
                </c:rich>
              </c:tx>
              <c:dLblPos val="ctr"/>
              <c:showLegendKey val="0"/>
              <c:showVal val="1"/>
              <c:showCatName val="0"/>
              <c:showSerName val="0"/>
              <c:showPercent val="0"/>
              <c:showBubbleSize val="0"/>
            </c:dLbl>
            <c:dLbl>
              <c:idx val="2"/>
              <c:layout/>
              <c:tx>
                <c:rich>
                  <a:bodyPr/>
                  <a:lstStyle/>
                  <a:p>
                    <a:r>
                      <a:rPr lang="en-US" sz="1200" b="1">
                        <a:solidFill>
                          <a:schemeClr val="bg1"/>
                        </a:solidFill>
                      </a:rPr>
                      <a:t>Chemistry</a:t>
                    </a:r>
                    <a:endParaRPr lang="en-US"/>
                  </a:p>
                </c:rich>
              </c:tx>
              <c:dLblPos val="ctr"/>
              <c:showLegendKey val="0"/>
              <c:showVal val="1"/>
              <c:showCatName val="0"/>
              <c:showSerName val="0"/>
              <c:showPercent val="0"/>
              <c:showBubbleSize val="0"/>
            </c:dLbl>
            <c:txPr>
              <a:bodyPr/>
              <a:lstStyle/>
              <a:p>
                <a:pPr>
                  <a:defRPr sz="1200" b="1">
                    <a:solidFill>
                      <a:schemeClr val="bg1"/>
                    </a:solidFill>
                  </a:defRPr>
                </a:pPr>
                <a:endParaRPr lang="es-ES_tradnl"/>
              </a:p>
            </c:txPr>
            <c:dLblPos val="ctr"/>
            <c:showLegendKey val="0"/>
            <c:showVal val="1"/>
            <c:showCatName val="0"/>
            <c:showSerName val="0"/>
            <c:showPercent val="0"/>
            <c:showBubbleSize val="0"/>
            <c:showLeaderLines val="1"/>
          </c:dLbls>
          <c:val>
            <c:numRef>
              <c:f>'[20132014_Industrial_Office_statistics_2014-06-17.xlsx]Statitics 2013+2014'!$D$122:$D$124</c:f>
              <c:numCache>
                <c:formatCode>0</c:formatCode>
                <c:ptCount val="3"/>
                <c:pt idx="0">
                  <c:v>5.9322033898305087</c:v>
                </c:pt>
                <c:pt idx="1">
                  <c:v>22.457627118644069</c:v>
                </c:pt>
                <c:pt idx="2">
                  <c:v>71.610169491525426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Total </a:t>
            </a:r>
            <a:r>
              <a:rPr lang="en-US" dirty="0" smtClean="0"/>
              <a:t>Staff  </a:t>
            </a:r>
            <a:r>
              <a:rPr lang="en-US" dirty="0" smtClean="0">
                <a:solidFill>
                  <a:srgbClr val="FF0000"/>
                </a:solidFill>
              </a:rPr>
              <a:t>- average</a:t>
            </a:r>
            <a:endParaRPr lang="en-US" dirty="0">
              <a:solidFill>
                <a:srgbClr val="FF0000"/>
              </a:solidFill>
            </a:endParaRPr>
          </a:p>
        </c:rich>
      </c:tx>
      <c:layout/>
      <c:overlay val="0"/>
    </c:title>
    <c:autoTitleDeleted val="0"/>
    <c:view3D>
      <c:rotX val="70"/>
      <c:rotY val="90"/>
      <c:rAngAx val="1"/>
    </c:view3D>
    <c:floor>
      <c:thickness val="0"/>
    </c:floor>
    <c:sideWall>
      <c:thickness val="0"/>
    </c:sideWall>
    <c:backWall>
      <c:thickness val="0"/>
    </c:backWall>
    <c:plotArea>
      <c:layout/>
      <c:bar3DChart>
        <c:barDir val="col"/>
        <c:grouping val="clustered"/>
        <c:varyColors val="0"/>
        <c:ser>
          <c:idx val="0"/>
          <c:order val="0"/>
          <c:tx>
            <c:strRef>
              <c:f>Sheet2!$E$2</c:f>
              <c:strCache>
                <c:ptCount val="1"/>
                <c:pt idx="0">
                  <c:v>Total Staff</c:v>
                </c:pt>
              </c:strCache>
            </c:strRef>
          </c:tx>
          <c:invertIfNegative val="0"/>
          <c:cat>
            <c:numRef>
              <c:f>Sheet2!$C$3:$C$38</c:f>
              <c:numCache>
                <c:formatCode>m/d/yyyy</c:formatCode>
                <c:ptCount val="36"/>
                <c:pt idx="0">
                  <c:v>40939</c:v>
                </c:pt>
                <c:pt idx="1">
                  <c:v>40967</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numCache>
            </c:numRef>
          </c:cat>
          <c:val>
            <c:numRef>
              <c:f>Sheet2!$E$3:$E$38</c:f>
              <c:numCache>
                <c:formatCode>General</c:formatCode>
                <c:ptCount val="36"/>
                <c:pt idx="0">
                  <c:v>144</c:v>
                </c:pt>
                <c:pt idx="1">
                  <c:v>143</c:v>
                </c:pt>
                <c:pt idx="2">
                  <c:v>145</c:v>
                </c:pt>
                <c:pt idx="3">
                  <c:v>148</c:v>
                </c:pt>
                <c:pt idx="4">
                  <c:v>149</c:v>
                </c:pt>
                <c:pt idx="5">
                  <c:v>147</c:v>
                </c:pt>
                <c:pt idx="6">
                  <c:v>147</c:v>
                </c:pt>
                <c:pt idx="7">
                  <c:v>146</c:v>
                </c:pt>
                <c:pt idx="8">
                  <c:v>148</c:v>
                </c:pt>
                <c:pt idx="9">
                  <c:v>153</c:v>
                </c:pt>
                <c:pt idx="10">
                  <c:v>157</c:v>
                </c:pt>
                <c:pt idx="11">
                  <c:v>158</c:v>
                </c:pt>
                <c:pt idx="12">
                  <c:v>157</c:v>
                </c:pt>
                <c:pt idx="13">
                  <c:v>158</c:v>
                </c:pt>
                <c:pt idx="14">
                  <c:v>159</c:v>
                </c:pt>
                <c:pt idx="15">
                  <c:v>157</c:v>
                </c:pt>
                <c:pt idx="16">
                  <c:v>155</c:v>
                </c:pt>
                <c:pt idx="17">
                  <c:v>157</c:v>
                </c:pt>
                <c:pt idx="18">
                  <c:v>157</c:v>
                </c:pt>
                <c:pt idx="19">
                  <c:v>157</c:v>
                </c:pt>
                <c:pt idx="20">
                  <c:v>161</c:v>
                </c:pt>
                <c:pt idx="21">
                  <c:v>160</c:v>
                </c:pt>
                <c:pt idx="22">
                  <c:v>162</c:v>
                </c:pt>
                <c:pt idx="23">
                  <c:v>166</c:v>
                </c:pt>
                <c:pt idx="24">
                  <c:v>166</c:v>
                </c:pt>
                <c:pt idx="25">
                  <c:v>165</c:v>
                </c:pt>
                <c:pt idx="26">
                  <c:v>167</c:v>
                </c:pt>
                <c:pt idx="27">
                  <c:v>172</c:v>
                </c:pt>
                <c:pt idx="28">
                  <c:v>174</c:v>
                </c:pt>
                <c:pt idx="29">
                  <c:v>174</c:v>
                </c:pt>
              </c:numCache>
            </c:numRef>
          </c:val>
        </c:ser>
        <c:dLbls>
          <c:showLegendKey val="0"/>
          <c:showVal val="0"/>
          <c:showCatName val="0"/>
          <c:showSerName val="0"/>
          <c:showPercent val="0"/>
          <c:showBubbleSize val="0"/>
        </c:dLbls>
        <c:gapWidth val="150"/>
        <c:shape val="box"/>
        <c:axId val="147986432"/>
        <c:axId val="147901248"/>
        <c:axId val="0"/>
      </c:bar3DChart>
      <c:dateAx>
        <c:axId val="147986432"/>
        <c:scaling>
          <c:orientation val="minMax"/>
        </c:scaling>
        <c:delete val="0"/>
        <c:axPos val="b"/>
        <c:numFmt formatCode="m/d/yyyy" sourceLinked="1"/>
        <c:majorTickMark val="out"/>
        <c:minorTickMark val="none"/>
        <c:tickLblPos val="nextTo"/>
        <c:crossAx val="147901248"/>
        <c:crosses val="autoZero"/>
        <c:auto val="1"/>
        <c:lblOffset val="100"/>
        <c:baseTimeUnit val="months"/>
      </c:dateAx>
      <c:valAx>
        <c:axId val="147901248"/>
        <c:scaling>
          <c:orientation val="minMax"/>
        </c:scaling>
        <c:delete val="0"/>
        <c:axPos val="l"/>
        <c:majorGridlines>
          <c:spPr>
            <a:ln>
              <a:noFill/>
            </a:ln>
          </c:spPr>
        </c:majorGridlines>
        <c:numFmt formatCode="General" sourceLinked="1"/>
        <c:majorTickMark val="out"/>
        <c:minorTickMark val="none"/>
        <c:tickLblPos val="nextTo"/>
        <c:txPr>
          <a:bodyPr/>
          <a:lstStyle/>
          <a:p>
            <a:pPr>
              <a:defRPr sz="1100"/>
            </a:pPr>
            <a:endParaRPr lang="es-ES_tradnl"/>
          </a:p>
        </c:txPr>
        <c:crossAx val="14798643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cat>
            <c:numRef>
              <c:f>Sheet2!$C$3:$C$38</c:f>
              <c:numCache>
                <c:formatCode>m/d/yyyy</c:formatCode>
                <c:ptCount val="36"/>
                <c:pt idx="0">
                  <c:v>40939</c:v>
                </c:pt>
                <c:pt idx="1">
                  <c:v>40967</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numCache>
            </c:numRef>
          </c:cat>
          <c:val>
            <c:numRef>
              <c:f>Sheet2!$E$3:$E$38</c:f>
              <c:numCache>
                <c:formatCode>General</c:formatCode>
                <c:ptCount val="36"/>
                <c:pt idx="0">
                  <c:v>144</c:v>
                </c:pt>
                <c:pt idx="1">
                  <c:v>143</c:v>
                </c:pt>
                <c:pt idx="2">
                  <c:v>145</c:v>
                </c:pt>
                <c:pt idx="3">
                  <c:v>148</c:v>
                </c:pt>
                <c:pt idx="4">
                  <c:v>149</c:v>
                </c:pt>
                <c:pt idx="5">
                  <c:v>147</c:v>
                </c:pt>
                <c:pt idx="6">
                  <c:v>147</c:v>
                </c:pt>
                <c:pt idx="7">
                  <c:v>146</c:v>
                </c:pt>
                <c:pt idx="8">
                  <c:v>148</c:v>
                </c:pt>
                <c:pt idx="9">
                  <c:v>153</c:v>
                </c:pt>
                <c:pt idx="10">
                  <c:v>157</c:v>
                </c:pt>
                <c:pt idx="11">
                  <c:v>158</c:v>
                </c:pt>
                <c:pt idx="12">
                  <c:v>157</c:v>
                </c:pt>
                <c:pt idx="13">
                  <c:v>158</c:v>
                </c:pt>
                <c:pt idx="14">
                  <c:v>159</c:v>
                </c:pt>
                <c:pt idx="15">
                  <c:v>157</c:v>
                </c:pt>
                <c:pt idx="16">
                  <c:v>155</c:v>
                </c:pt>
                <c:pt idx="17">
                  <c:v>157</c:v>
                </c:pt>
                <c:pt idx="18">
                  <c:v>157</c:v>
                </c:pt>
                <c:pt idx="19">
                  <c:v>157</c:v>
                </c:pt>
                <c:pt idx="20">
                  <c:v>161</c:v>
                </c:pt>
                <c:pt idx="21">
                  <c:v>160</c:v>
                </c:pt>
                <c:pt idx="22">
                  <c:v>162</c:v>
                </c:pt>
                <c:pt idx="23">
                  <c:v>166</c:v>
                </c:pt>
                <c:pt idx="24">
                  <c:v>166</c:v>
                </c:pt>
                <c:pt idx="25">
                  <c:v>165</c:v>
                </c:pt>
                <c:pt idx="26">
                  <c:v>167</c:v>
                </c:pt>
                <c:pt idx="27">
                  <c:v>172</c:v>
                </c:pt>
                <c:pt idx="28">
                  <c:v>174</c:v>
                </c:pt>
                <c:pt idx="29">
                  <c:v>174</c:v>
                </c:pt>
              </c:numCache>
            </c:numRef>
          </c:val>
        </c:ser>
        <c:dLbls>
          <c:showLegendKey val="0"/>
          <c:showVal val="0"/>
          <c:showCatName val="0"/>
          <c:showSerName val="0"/>
          <c:showPercent val="0"/>
          <c:showBubbleSize val="0"/>
        </c:dLbls>
        <c:gapWidth val="150"/>
        <c:shape val="box"/>
        <c:axId val="138655232"/>
        <c:axId val="147902976"/>
        <c:axId val="0"/>
      </c:bar3DChart>
      <c:dateAx>
        <c:axId val="138655232"/>
        <c:scaling>
          <c:orientation val="minMax"/>
        </c:scaling>
        <c:delete val="0"/>
        <c:axPos val="b"/>
        <c:numFmt formatCode="m/d/yyyy" sourceLinked="1"/>
        <c:majorTickMark val="out"/>
        <c:minorTickMark val="none"/>
        <c:tickLblPos val="nextTo"/>
        <c:crossAx val="147902976"/>
        <c:crosses val="autoZero"/>
        <c:auto val="1"/>
        <c:lblOffset val="100"/>
        <c:baseTimeUnit val="months"/>
      </c:dateAx>
      <c:valAx>
        <c:axId val="147902976"/>
        <c:scaling>
          <c:orientation val="minMax"/>
          <c:max val="180"/>
          <c:min val="140"/>
        </c:scaling>
        <c:delete val="0"/>
        <c:axPos val="l"/>
        <c:majorGridlines>
          <c:spPr>
            <a:ln>
              <a:noFill/>
            </a:ln>
          </c:spPr>
        </c:majorGridlines>
        <c:numFmt formatCode="General" sourceLinked="1"/>
        <c:majorTickMark val="out"/>
        <c:minorTickMark val="none"/>
        <c:tickLblPos val="nextTo"/>
        <c:txPr>
          <a:bodyPr/>
          <a:lstStyle/>
          <a:p>
            <a:pPr>
              <a:defRPr sz="1400"/>
            </a:pPr>
            <a:endParaRPr lang="es-ES_tradnl"/>
          </a:p>
        </c:txPr>
        <c:crossAx val="138655232"/>
        <c:crosses val="autoZero"/>
        <c:crossBetween val="between"/>
      </c:valAx>
    </c:plotArea>
    <c:plotVisOnly val="1"/>
    <c:dispBlanksAs val="gap"/>
    <c:showDLblsOverMax val="0"/>
  </c:chart>
  <c:spPr>
    <a:solidFill>
      <a:schemeClr val="accent3">
        <a:lumMod val="20000"/>
        <a:lumOff val="80000"/>
      </a:schemeClr>
    </a:solidFill>
  </c:sp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FF3399"/>
            </a:solidFill>
            <a:ln>
              <a:solidFill>
                <a:srgbClr val="FF3399"/>
              </a:solidFill>
            </a:ln>
          </c:spPr>
          <c:invertIfNegative val="0"/>
          <c:cat>
            <c:numRef>
              <c:f>Sheet2!$C$3:$C$38</c:f>
              <c:numCache>
                <c:formatCode>m/d/yyyy</c:formatCode>
                <c:ptCount val="36"/>
                <c:pt idx="0">
                  <c:v>40939</c:v>
                </c:pt>
                <c:pt idx="1">
                  <c:v>40967</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numCache>
            </c:numRef>
          </c:cat>
          <c:val>
            <c:numRef>
              <c:f>Sheet2!$H$3:$H$38</c:f>
              <c:numCache>
                <c:formatCode>#,#00</c:formatCode>
                <c:ptCount val="36"/>
                <c:pt idx="0">
                  <c:v>25</c:v>
                </c:pt>
                <c:pt idx="1">
                  <c:v>25.174825174825173</c:v>
                </c:pt>
                <c:pt idx="2">
                  <c:v>26.206896551724139</c:v>
                </c:pt>
                <c:pt idx="3">
                  <c:v>25</c:v>
                </c:pt>
                <c:pt idx="4">
                  <c:v>24.832214765100669</c:v>
                </c:pt>
                <c:pt idx="5">
                  <c:v>25.170068027210885</c:v>
                </c:pt>
                <c:pt idx="6">
                  <c:v>25.85034013605442</c:v>
                </c:pt>
                <c:pt idx="7">
                  <c:v>26.027397260273972</c:v>
                </c:pt>
                <c:pt idx="8">
                  <c:v>25.675675675675677</c:v>
                </c:pt>
                <c:pt idx="9">
                  <c:v>25.490196078431371</c:v>
                </c:pt>
                <c:pt idx="10">
                  <c:v>26.751592356687897</c:v>
                </c:pt>
                <c:pt idx="11">
                  <c:v>26.582278481012658</c:v>
                </c:pt>
                <c:pt idx="12">
                  <c:v>26.114649681528661</c:v>
                </c:pt>
                <c:pt idx="13">
                  <c:v>25.949367088607595</c:v>
                </c:pt>
                <c:pt idx="14">
                  <c:v>25.786163522012579</c:v>
                </c:pt>
                <c:pt idx="15">
                  <c:v>26.114649681528661</c:v>
                </c:pt>
                <c:pt idx="16">
                  <c:v>25.161290322580644</c:v>
                </c:pt>
                <c:pt idx="17">
                  <c:v>26.114649681528661</c:v>
                </c:pt>
                <c:pt idx="18">
                  <c:v>26.114649681528661</c:v>
                </c:pt>
                <c:pt idx="19">
                  <c:v>26.114649681528661</c:v>
                </c:pt>
                <c:pt idx="20">
                  <c:v>26.086956521739129</c:v>
                </c:pt>
                <c:pt idx="21">
                  <c:v>26.25</c:v>
                </c:pt>
                <c:pt idx="22">
                  <c:v>25.925925925925927</c:v>
                </c:pt>
                <c:pt idx="23">
                  <c:v>26.506024096385541</c:v>
                </c:pt>
                <c:pt idx="24">
                  <c:v>26.506024096385541</c:v>
                </c:pt>
                <c:pt idx="25">
                  <c:v>26.666666666666668</c:v>
                </c:pt>
                <c:pt idx="26">
                  <c:v>26.946107784431138</c:v>
                </c:pt>
                <c:pt idx="27">
                  <c:v>26.744186046511629</c:v>
                </c:pt>
                <c:pt idx="28">
                  <c:v>27.011494252873565</c:v>
                </c:pt>
                <c:pt idx="29">
                  <c:v>27.011494252873565</c:v>
                </c:pt>
              </c:numCache>
            </c:numRef>
          </c:val>
        </c:ser>
        <c:dLbls>
          <c:showLegendKey val="0"/>
          <c:showVal val="0"/>
          <c:showCatName val="0"/>
          <c:showSerName val="0"/>
          <c:showPercent val="0"/>
          <c:showBubbleSize val="0"/>
        </c:dLbls>
        <c:gapWidth val="150"/>
        <c:axId val="138655744"/>
        <c:axId val="147904704"/>
      </c:barChart>
      <c:dateAx>
        <c:axId val="138655744"/>
        <c:scaling>
          <c:orientation val="minMax"/>
        </c:scaling>
        <c:delete val="0"/>
        <c:axPos val="b"/>
        <c:numFmt formatCode="m/d/yyyy" sourceLinked="1"/>
        <c:majorTickMark val="out"/>
        <c:minorTickMark val="none"/>
        <c:tickLblPos val="nextTo"/>
        <c:crossAx val="147904704"/>
        <c:crosses val="autoZero"/>
        <c:auto val="1"/>
        <c:lblOffset val="100"/>
        <c:baseTimeUnit val="months"/>
      </c:dateAx>
      <c:valAx>
        <c:axId val="147904704"/>
        <c:scaling>
          <c:orientation val="minMax"/>
        </c:scaling>
        <c:delete val="0"/>
        <c:axPos val="l"/>
        <c:majorGridlines>
          <c:spPr>
            <a:ln>
              <a:noFill/>
            </a:ln>
          </c:spPr>
        </c:majorGridlines>
        <c:numFmt formatCode="#,#00" sourceLinked="1"/>
        <c:majorTickMark val="out"/>
        <c:minorTickMark val="none"/>
        <c:tickLblPos val="nextTo"/>
        <c:crossAx val="138655744"/>
        <c:crosses val="autoZero"/>
        <c:crossBetween val="between"/>
      </c:valAx>
    </c:plotArea>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07174103237096E-2"/>
          <c:y val="5.1400554097404488E-2"/>
          <c:w val="0.77272047244094488"/>
          <c:h val="0.8326195683872849"/>
        </c:manualLayout>
      </c:layout>
      <c:barChart>
        <c:barDir val="col"/>
        <c:grouping val="clustered"/>
        <c:varyColors val="0"/>
        <c:ser>
          <c:idx val="0"/>
          <c:order val="0"/>
          <c:tx>
            <c:strRef>
              <c:f>'[Chart in Microsoft PowerPoint]Sheet1'!$F$17</c:f>
              <c:strCache>
                <c:ptCount val="1"/>
                <c:pt idx="0">
                  <c:v>Start to March13</c:v>
                </c:pt>
              </c:strCache>
            </c:strRef>
          </c:tx>
          <c:spPr>
            <a:solidFill>
              <a:srgbClr val="00FA00"/>
            </a:solidFill>
          </c:spPr>
          <c:invertIfNegative val="0"/>
          <c:cat>
            <c:strRef>
              <c:f>'[Chart in Microsoft PowerPoint]Sheet1'!$A$18:$A$21</c:f>
              <c:strCache>
                <c:ptCount val="4"/>
                <c:pt idx="0">
                  <c:v>Official</c:v>
                </c:pt>
                <c:pt idx="1">
                  <c:v>Friendly</c:v>
                </c:pt>
                <c:pt idx="2">
                  <c:v>In house</c:v>
                </c:pt>
                <c:pt idx="3">
                  <c:v>Industrial</c:v>
                </c:pt>
              </c:strCache>
            </c:strRef>
          </c:cat>
          <c:val>
            <c:numRef>
              <c:f>'[Chart in Microsoft PowerPoint]Sheet1'!$F$18:$F$21</c:f>
              <c:numCache>
                <c:formatCode>General</c:formatCode>
                <c:ptCount val="4"/>
                <c:pt idx="0">
                  <c:v>65</c:v>
                </c:pt>
                <c:pt idx="1">
                  <c:v>25</c:v>
                </c:pt>
                <c:pt idx="2">
                  <c:v>11</c:v>
                </c:pt>
                <c:pt idx="3">
                  <c:v>2</c:v>
                </c:pt>
              </c:numCache>
            </c:numRef>
          </c:val>
        </c:ser>
        <c:ser>
          <c:idx val="1"/>
          <c:order val="1"/>
          <c:tx>
            <c:strRef>
              <c:f>'[Chart in Microsoft PowerPoint]Sheet1'!$I$17</c:f>
              <c:strCache>
                <c:ptCount val="1"/>
                <c:pt idx="0">
                  <c:v>April13 to March14</c:v>
                </c:pt>
              </c:strCache>
            </c:strRef>
          </c:tx>
          <c:spPr>
            <a:solidFill>
              <a:srgbClr val="0000FF"/>
            </a:solidFill>
          </c:spPr>
          <c:invertIfNegative val="0"/>
          <c:cat>
            <c:strRef>
              <c:f>'[Chart in Microsoft PowerPoint]Sheet1'!$A$18:$A$21</c:f>
              <c:strCache>
                <c:ptCount val="4"/>
                <c:pt idx="0">
                  <c:v>Official</c:v>
                </c:pt>
                <c:pt idx="1">
                  <c:v>Friendly</c:v>
                </c:pt>
                <c:pt idx="2">
                  <c:v>In house</c:v>
                </c:pt>
                <c:pt idx="3">
                  <c:v>Industrial</c:v>
                </c:pt>
              </c:strCache>
            </c:strRef>
          </c:cat>
          <c:val>
            <c:numRef>
              <c:f>'[Chart in Microsoft PowerPoint]Sheet1'!$I$18:$I$21</c:f>
              <c:numCache>
                <c:formatCode>General</c:formatCode>
                <c:ptCount val="4"/>
                <c:pt idx="0">
                  <c:v>156</c:v>
                </c:pt>
                <c:pt idx="1">
                  <c:v>15</c:v>
                </c:pt>
                <c:pt idx="2">
                  <c:v>33</c:v>
                </c:pt>
                <c:pt idx="3">
                  <c:v>13</c:v>
                </c:pt>
              </c:numCache>
            </c:numRef>
          </c:val>
        </c:ser>
        <c:dLbls>
          <c:showLegendKey val="0"/>
          <c:showVal val="0"/>
          <c:showCatName val="0"/>
          <c:showSerName val="0"/>
          <c:showPercent val="0"/>
          <c:showBubbleSize val="0"/>
        </c:dLbls>
        <c:gapWidth val="150"/>
        <c:axId val="149383168"/>
        <c:axId val="112623616"/>
      </c:barChart>
      <c:catAx>
        <c:axId val="149383168"/>
        <c:scaling>
          <c:orientation val="minMax"/>
        </c:scaling>
        <c:delete val="0"/>
        <c:axPos val="b"/>
        <c:majorTickMark val="out"/>
        <c:minorTickMark val="none"/>
        <c:tickLblPos val="nextTo"/>
        <c:crossAx val="112623616"/>
        <c:crosses val="autoZero"/>
        <c:auto val="1"/>
        <c:lblAlgn val="ctr"/>
        <c:lblOffset val="100"/>
        <c:noMultiLvlLbl val="0"/>
      </c:catAx>
      <c:valAx>
        <c:axId val="112623616"/>
        <c:scaling>
          <c:orientation val="minMax"/>
        </c:scaling>
        <c:delete val="0"/>
        <c:axPos val="l"/>
        <c:majorGridlines/>
        <c:numFmt formatCode="General" sourceLinked="1"/>
        <c:majorTickMark val="out"/>
        <c:minorTickMark val="none"/>
        <c:tickLblPos val="nextTo"/>
        <c:crossAx val="149383168"/>
        <c:crosses val="autoZero"/>
        <c:crossBetween val="between"/>
      </c:valAx>
    </c:plotArea>
    <c:legend>
      <c:legendPos val="r"/>
      <c:layout>
        <c:manualLayout>
          <c:xMode val="edge"/>
          <c:yMode val="edge"/>
          <c:x val="0.42855301652642885"/>
          <c:y val="0.11998651210265383"/>
          <c:w val="0.32809171300654705"/>
          <c:h val="0.23224919801691454"/>
        </c:manualLayout>
      </c:layout>
      <c:overlay val="0"/>
      <c:txPr>
        <a:bodyPr/>
        <a:lstStyle/>
        <a:p>
          <a:pPr>
            <a:defRPr sz="1200"/>
          </a:pPr>
          <a:endParaRPr lang="es-ES_tradnl"/>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871947100006576"/>
          <c:y val="5.711972415831456E-2"/>
          <c:w val="0.73804219802820781"/>
          <c:h val="0.6786832930170299"/>
        </c:manualLayout>
      </c:layout>
      <c:barChart>
        <c:barDir val="col"/>
        <c:grouping val="clustered"/>
        <c:varyColors val="0"/>
        <c:ser>
          <c:idx val="0"/>
          <c:order val="0"/>
          <c:tx>
            <c:strRef>
              <c:f>'[Chart in Microsoft PowerPoint]Sheet1'!$F$5</c:f>
              <c:strCache>
                <c:ptCount val="1"/>
                <c:pt idx="0">
                  <c:v>Start to March13</c:v>
                </c:pt>
              </c:strCache>
            </c:strRef>
          </c:tx>
          <c:spPr>
            <a:solidFill>
              <a:srgbClr val="92D050"/>
            </a:solidFill>
            <a:ln>
              <a:solidFill>
                <a:srgbClr val="92D050"/>
              </a:solidFill>
            </a:ln>
          </c:spPr>
          <c:invertIfNegative val="0"/>
          <c:cat>
            <c:strRef>
              <c:f>'[Chart in Microsoft PowerPoint]Sheet1'!$A$6:$A$9</c:f>
              <c:strCache>
                <c:ptCount val="4"/>
                <c:pt idx="0">
                  <c:v>Official</c:v>
                </c:pt>
                <c:pt idx="1">
                  <c:v>Friendly</c:v>
                </c:pt>
                <c:pt idx="2">
                  <c:v>In house</c:v>
                </c:pt>
                <c:pt idx="3">
                  <c:v>Industrial</c:v>
                </c:pt>
              </c:strCache>
            </c:strRef>
          </c:cat>
          <c:val>
            <c:numRef>
              <c:f>'[Chart in Microsoft PowerPoint]Sheet1'!$F$6:$F$9</c:f>
              <c:numCache>
                <c:formatCode>General</c:formatCode>
                <c:ptCount val="4"/>
                <c:pt idx="0">
                  <c:v>274</c:v>
                </c:pt>
                <c:pt idx="1">
                  <c:v>50</c:v>
                </c:pt>
                <c:pt idx="2">
                  <c:v>30</c:v>
                </c:pt>
                <c:pt idx="3">
                  <c:v>3</c:v>
                </c:pt>
              </c:numCache>
            </c:numRef>
          </c:val>
        </c:ser>
        <c:ser>
          <c:idx val="1"/>
          <c:order val="1"/>
          <c:tx>
            <c:strRef>
              <c:f>'[Chart in Microsoft PowerPoint]Sheet1'!$I$5</c:f>
              <c:strCache>
                <c:ptCount val="1"/>
                <c:pt idx="0">
                  <c:v>April13 to March14</c:v>
                </c:pt>
              </c:strCache>
            </c:strRef>
          </c:tx>
          <c:spPr>
            <a:solidFill>
              <a:srgbClr val="0000FF"/>
            </a:solidFill>
          </c:spPr>
          <c:invertIfNegative val="0"/>
          <c:cat>
            <c:strRef>
              <c:f>'[Chart in Microsoft PowerPoint]Sheet1'!$A$6:$A$9</c:f>
              <c:strCache>
                <c:ptCount val="4"/>
                <c:pt idx="0">
                  <c:v>Official</c:v>
                </c:pt>
                <c:pt idx="1">
                  <c:v>Friendly</c:v>
                </c:pt>
                <c:pt idx="2">
                  <c:v>In house</c:v>
                </c:pt>
                <c:pt idx="3">
                  <c:v>Industrial</c:v>
                </c:pt>
              </c:strCache>
            </c:strRef>
          </c:cat>
          <c:val>
            <c:numRef>
              <c:f>'[Chart in Microsoft PowerPoint]Sheet1'!$I$6:$I$9</c:f>
              <c:numCache>
                <c:formatCode>General</c:formatCode>
                <c:ptCount val="4"/>
                <c:pt idx="0">
                  <c:v>559</c:v>
                </c:pt>
                <c:pt idx="1">
                  <c:v>51</c:v>
                </c:pt>
                <c:pt idx="2">
                  <c:v>69</c:v>
                </c:pt>
                <c:pt idx="3">
                  <c:v>13</c:v>
                </c:pt>
              </c:numCache>
            </c:numRef>
          </c:val>
        </c:ser>
        <c:dLbls>
          <c:showLegendKey val="0"/>
          <c:showVal val="0"/>
          <c:showCatName val="0"/>
          <c:showSerName val="0"/>
          <c:showPercent val="0"/>
          <c:showBubbleSize val="0"/>
        </c:dLbls>
        <c:gapWidth val="150"/>
        <c:axId val="149383680"/>
        <c:axId val="112625344"/>
      </c:barChart>
      <c:catAx>
        <c:axId val="149383680"/>
        <c:scaling>
          <c:orientation val="minMax"/>
        </c:scaling>
        <c:delete val="0"/>
        <c:axPos val="b"/>
        <c:majorTickMark val="out"/>
        <c:minorTickMark val="none"/>
        <c:tickLblPos val="nextTo"/>
        <c:txPr>
          <a:bodyPr/>
          <a:lstStyle/>
          <a:p>
            <a:pPr>
              <a:defRPr sz="1600"/>
            </a:pPr>
            <a:endParaRPr lang="es-ES_tradnl"/>
          </a:p>
        </c:txPr>
        <c:crossAx val="112625344"/>
        <c:crosses val="autoZero"/>
        <c:auto val="1"/>
        <c:lblAlgn val="ctr"/>
        <c:lblOffset val="100"/>
        <c:noMultiLvlLbl val="0"/>
      </c:catAx>
      <c:valAx>
        <c:axId val="112625344"/>
        <c:scaling>
          <c:orientation val="minMax"/>
        </c:scaling>
        <c:delete val="0"/>
        <c:axPos val="l"/>
        <c:majorGridlines/>
        <c:numFmt formatCode="General" sourceLinked="1"/>
        <c:majorTickMark val="out"/>
        <c:minorTickMark val="none"/>
        <c:tickLblPos val="nextTo"/>
        <c:txPr>
          <a:bodyPr/>
          <a:lstStyle/>
          <a:p>
            <a:pPr>
              <a:defRPr sz="1600"/>
            </a:pPr>
            <a:endParaRPr lang="es-ES_tradnl"/>
          </a:p>
        </c:txPr>
        <c:crossAx val="149383680"/>
        <c:crosses val="autoZero"/>
        <c:crossBetween val="between"/>
      </c:valAx>
    </c:plotArea>
    <c:legend>
      <c:legendPos val="r"/>
      <c:layout>
        <c:manualLayout>
          <c:xMode val="edge"/>
          <c:yMode val="edge"/>
          <c:x val="0.41510639188324694"/>
          <c:y val="0.16363036734861555"/>
          <c:w val="0.44214493689427775"/>
          <c:h val="0.2234634895194253"/>
        </c:manualLayout>
      </c:layout>
      <c:overlay val="0"/>
      <c:txPr>
        <a:bodyPr/>
        <a:lstStyle/>
        <a:p>
          <a:pPr>
            <a:defRPr sz="1200"/>
          </a:pPr>
          <a:endParaRPr lang="es-ES_tradnl"/>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'[Chart in Microsoft PowerPoint]Sheet1'!$F$6</c:f>
              <c:strCache>
                <c:ptCount val="1"/>
                <c:pt idx="0">
                  <c:v>Int 2nd</c:v>
                </c:pt>
              </c:strCache>
            </c:strRef>
          </c:tx>
          <c:spPr>
            <a:solidFill>
              <a:srgbClr val="003399"/>
            </a:solidFill>
            <a:ln>
              <a:solidFill>
                <a:srgbClr val="0000FF"/>
              </a:solidFill>
            </a:ln>
          </c:spPr>
          <c:invertIfNegative val="0"/>
          <c:cat>
            <c:strRef>
              <c:f>'[Chart in Microsoft PowerPoint]Sheet1'!$E$7:$E$13</c:f>
              <c:strCache>
                <c:ptCount val="7"/>
                <c:pt idx="0">
                  <c:v>MSPD</c:v>
                </c:pt>
                <c:pt idx="1">
                  <c:v>MISTRAL</c:v>
                </c:pt>
                <c:pt idx="2">
                  <c:v>NCD</c:v>
                </c:pt>
                <c:pt idx="3">
                  <c:v>XALOC</c:v>
                </c:pt>
                <c:pt idx="4">
                  <c:v>CLAESS</c:v>
                </c:pt>
                <c:pt idx="5">
                  <c:v>CIRCE</c:v>
                </c:pt>
                <c:pt idx="6">
                  <c:v>BOREAS</c:v>
                </c:pt>
              </c:strCache>
            </c:strRef>
          </c:cat>
          <c:val>
            <c:numRef>
              <c:f>'[Chart in Microsoft PowerPoint]Sheet1'!$F$7:$F$13</c:f>
              <c:numCache>
                <c:formatCode>General</c:formatCode>
                <c:ptCount val="7"/>
                <c:pt idx="0">
                  <c:v>13.7</c:v>
                </c:pt>
                <c:pt idx="1">
                  <c:v>21.7</c:v>
                </c:pt>
                <c:pt idx="2">
                  <c:v>32</c:v>
                </c:pt>
                <c:pt idx="3">
                  <c:v>7.9</c:v>
                </c:pt>
                <c:pt idx="4">
                  <c:v>29.3</c:v>
                </c:pt>
                <c:pt idx="5">
                  <c:v>0</c:v>
                </c:pt>
                <c:pt idx="6">
                  <c:v>41</c:v>
                </c:pt>
              </c:numCache>
            </c:numRef>
          </c:val>
        </c:ser>
        <c:ser>
          <c:idx val="1"/>
          <c:order val="1"/>
          <c:tx>
            <c:strRef>
              <c:f>'[Chart in Microsoft PowerPoint]Sheet1'!$G$6</c:f>
              <c:strCache>
                <c:ptCount val="1"/>
                <c:pt idx="0">
                  <c:v>Nat 2nd</c:v>
                </c:pt>
              </c:strCache>
            </c:strRef>
          </c:tx>
          <c:spPr>
            <a:solidFill>
              <a:srgbClr val="CC0099"/>
            </a:solidFill>
          </c:spPr>
          <c:invertIfNegative val="0"/>
          <c:cat>
            <c:strRef>
              <c:f>'[Chart in Microsoft PowerPoint]Sheet1'!$E$7:$E$13</c:f>
              <c:strCache>
                <c:ptCount val="7"/>
                <c:pt idx="0">
                  <c:v>MSPD</c:v>
                </c:pt>
                <c:pt idx="1">
                  <c:v>MISTRAL</c:v>
                </c:pt>
                <c:pt idx="2">
                  <c:v>NCD</c:v>
                </c:pt>
                <c:pt idx="3">
                  <c:v>XALOC</c:v>
                </c:pt>
                <c:pt idx="4">
                  <c:v>CLAESS</c:v>
                </c:pt>
                <c:pt idx="5">
                  <c:v>CIRCE</c:v>
                </c:pt>
                <c:pt idx="6">
                  <c:v>BOREAS</c:v>
                </c:pt>
              </c:strCache>
            </c:strRef>
          </c:cat>
          <c:val>
            <c:numRef>
              <c:f>'[Chart in Microsoft PowerPoint]Sheet1'!$G$7:$G$13</c:f>
              <c:numCache>
                <c:formatCode>General</c:formatCode>
                <c:ptCount val="7"/>
                <c:pt idx="0">
                  <c:v>86.3</c:v>
                </c:pt>
                <c:pt idx="1">
                  <c:v>78.3</c:v>
                </c:pt>
                <c:pt idx="2">
                  <c:v>68</c:v>
                </c:pt>
                <c:pt idx="3">
                  <c:v>92.1</c:v>
                </c:pt>
                <c:pt idx="4">
                  <c:v>70.7</c:v>
                </c:pt>
                <c:pt idx="5">
                  <c:v>100</c:v>
                </c:pt>
                <c:pt idx="6">
                  <c:v>59</c:v>
                </c:pt>
              </c:numCache>
            </c:numRef>
          </c:val>
        </c:ser>
        <c:dLbls>
          <c:showLegendKey val="0"/>
          <c:showVal val="0"/>
          <c:showCatName val="0"/>
          <c:showSerName val="0"/>
          <c:showPercent val="0"/>
          <c:showBubbleSize val="0"/>
        </c:dLbls>
        <c:gapWidth val="150"/>
        <c:shape val="box"/>
        <c:axId val="149844992"/>
        <c:axId val="112628224"/>
        <c:axId val="0"/>
      </c:bar3DChart>
      <c:catAx>
        <c:axId val="149844992"/>
        <c:scaling>
          <c:orientation val="minMax"/>
        </c:scaling>
        <c:delete val="0"/>
        <c:axPos val="b"/>
        <c:majorTickMark val="out"/>
        <c:minorTickMark val="none"/>
        <c:tickLblPos val="nextTo"/>
        <c:crossAx val="112628224"/>
        <c:crosses val="autoZero"/>
        <c:auto val="1"/>
        <c:lblAlgn val="ctr"/>
        <c:lblOffset val="100"/>
        <c:noMultiLvlLbl val="0"/>
      </c:catAx>
      <c:valAx>
        <c:axId val="112628224"/>
        <c:scaling>
          <c:orientation val="minMax"/>
        </c:scaling>
        <c:delete val="0"/>
        <c:axPos val="l"/>
        <c:majorGridlines/>
        <c:numFmt formatCode="0%" sourceLinked="1"/>
        <c:majorTickMark val="out"/>
        <c:minorTickMark val="none"/>
        <c:tickLblPos val="nextTo"/>
        <c:crossAx val="149844992"/>
        <c:crosses val="autoZero"/>
        <c:crossBetween val="between"/>
      </c:valAx>
    </c:plotArea>
    <c:plotVisOnly val="1"/>
    <c:dispBlanksAs val="gap"/>
    <c:showDLblsOverMax val="0"/>
  </c:chart>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'[Chart in Microsoft PowerPoint]Sheet1'!$O$6</c:f>
              <c:strCache>
                <c:ptCount val="1"/>
                <c:pt idx="0">
                  <c:v>Int 3rd</c:v>
                </c:pt>
              </c:strCache>
            </c:strRef>
          </c:tx>
          <c:spPr>
            <a:solidFill>
              <a:srgbClr val="003399"/>
            </a:solidFill>
          </c:spPr>
          <c:invertIfNegative val="0"/>
          <c:cat>
            <c:strRef>
              <c:f>'[Chart in Microsoft PowerPoint]Sheet1'!$E$7:$E$13</c:f>
              <c:strCache>
                <c:ptCount val="7"/>
                <c:pt idx="0">
                  <c:v>MSPD</c:v>
                </c:pt>
                <c:pt idx="1">
                  <c:v>MISTRAL</c:v>
                </c:pt>
                <c:pt idx="2">
                  <c:v>NCD</c:v>
                </c:pt>
                <c:pt idx="3">
                  <c:v>XALOC</c:v>
                </c:pt>
                <c:pt idx="4">
                  <c:v>CLAESS</c:v>
                </c:pt>
                <c:pt idx="5">
                  <c:v>CIRCE</c:v>
                </c:pt>
                <c:pt idx="6">
                  <c:v>BOREAS</c:v>
                </c:pt>
              </c:strCache>
            </c:strRef>
          </c:cat>
          <c:val>
            <c:numRef>
              <c:f>'[Chart in Microsoft PowerPoint]Sheet1'!$O$7:$O$13</c:f>
              <c:numCache>
                <c:formatCode>#,#00</c:formatCode>
                <c:ptCount val="7"/>
                <c:pt idx="0">
                  <c:v>17.857142857142858</c:v>
                </c:pt>
                <c:pt idx="1">
                  <c:v>27.272727272727273</c:v>
                </c:pt>
                <c:pt idx="2">
                  <c:v>41.176470588235297</c:v>
                </c:pt>
                <c:pt idx="3">
                  <c:v>21.212121212121211</c:v>
                </c:pt>
                <c:pt idx="4">
                  <c:v>21.428571428571427</c:v>
                </c:pt>
                <c:pt idx="5">
                  <c:v>25</c:v>
                </c:pt>
                <c:pt idx="6">
                  <c:v>46.153846153846153</c:v>
                </c:pt>
              </c:numCache>
            </c:numRef>
          </c:val>
        </c:ser>
        <c:ser>
          <c:idx val="1"/>
          <c:order val="1"/>
          <c:tx>
            <c:strRef>
              <c:f>'[Chart in Microsoft PowerPoint]Sheet1'!$P$6</c:f>
              <c:strCache>
                <c:ptCount val="1"/>
                <c:pt idx="0">
                  <c:v>Nat 3rd</c:v>
                </c:pt>
              </c:strCache>
            </c:strRef>
          </c:tx>
          <c:spPr>
            <a:solidFill>
              <a:srgbClr val="CC0099"/>
            </a:solidFill>
          </c:spPr>
          <c:invertIfNegative val="0"/>
          <c:cat>
            <c:strRef>
              <c:f>'[Chart in Microsoft PowerPoint]Sheet1'!$E$7:$E$13</c:f>
              <c:strCache>
                <c:ptCount val="7"/>
                <c:pt idx="0">
                  <c:v>MSPD</c:v>
                </c:pt>
                <c:pt idx="1">
                  <c:v>MISTRAL</c:v>
                </c:pt>
                <c:pt idx="2">
                  <c:v>NCD</c:v>
                </c:pt>
                <c:pt idx="3">
                  <c:v>XALOC</c:v>
                </c:pt>
                <c:pt idx="4">
                  <c:v>CLAESS</c:v>
                </c:pt>
                <c:pt idx="5">
                  <c:v>CIRCE</c:v>
                </c:pt>
                <c:pt idx="6">
                  <c:v>BOREAS</c:v>
                </c:pt>
              </c:strCache>
            </c:strRef>
          </c:cat>
          <c:val>
            <c:numRef>
              <c:f>'[Chart in Microsoft PowerPoint]Sheet1'!$P$7:$P$13</c:f>
              <c:numCache>
                <c:formatCode>#,#00</c:formatCode>
                <c:ptCount val="7"/>
                <c:pt idx="0">
                  <c:v>82.142857142857139</c:v>
                </c:pt>
                <c:pt idx="1">
                  <c:v>72.72727272727272</c:v>
                </c:pt>
                <c:pt idx="2">
                  <c:v>58.823529411764703</c:v>
                </c:pt>
                <c:pt idx="3">
                  <c:v>78.787878787878782</c:v>
                </c:pt>
                <c:pt idx="4">
                  <c:v>78.571428571428569</c:v>
                </c:pt>
                <c:pt idx="5">
                  <c:v>75</c:v>
                </c:pt>
                <c:pt idx="6">
                  <c:v>53.846153846153847</c:v>
                </c:pt>
              </c:numCache>
            </c:numRef>
          </c:val>
        </c:ser>
        <c:dLbls>
          <c:showLegendKey val="0"/>
          <c:showVal val="0"/>
          <c:showCatName val="0"/>
          <c:showSerName val="0"/>
          <c:showPercent val="0"/>
          <c:showBubbleSize val="0"/>
        </c:dLbls>
        <c:gapWidth val="150"/>
        <c:shape val="box"/>
        <c:axId val="149847040"/>
        <c:axId val="112629952"/>
        <c:axId val="0"/>
      </c:bar3DChart>
      <c:catAx>
        <c:axId val="149847040"/>
        <c:scaling>
          <c:orientation val="minMax"/>
        </c:scaling>
        <c:delete val="0"/>
        <c:axPos val="b"/>
        <c:majorTickMark val="out"/>
        <c:minorTickMark val="none"/>
        <c:tickLblPos val="nextTo"/>
        <c:crossAx val="112629952"/>
        <c:crosses val="autoZero"/>
        <c:auto val="1"/>
        <c:lblAlgn val="ctr"/>
        <c:lblOffset val="100"/>
        <c:noMultiLvlLbl val="0"/>
      </c:catAx>
      <c:valAx>
        <c:axId val="112629952"/>
        <c:scaling>
          <c:orientation val="minMax"/>
        </c:scaling>
        <c:delete val="0"/>
        <c:axPos val="l"/>
        <c:majorGridlines/>
        <c:numFmt formatCode="0%" sourceLinked="1"/>
        <c:majorTickMark val="out"/>
        <c:minorTickMark val="none"/>
        <c:tickLblPos val="nextTo"/>
        <c:crossAx val="149847040"/>
        <c:crosses val="autoZero"/>
        <c:crossBetween val="between"/>
      </c:valAx>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0.19426</cdr:x>
      <cdr:y>0.30398</cdr:y>
    </cdr:from>
    <cdr:to>
      <cdr:x>0.28885</cdr:x>
      <cdr:y>0.63636</cdr:y>
    </cdr:to>
    <cdr:sp macro="" textlink="">
      <cdr:nvSpPr>
        <cdr:cNvPr id="2" name="TextBox 1"/>
        <cdr:cNvSpPr txBox="1"/>
      </cdr:nvSpPr>
      <cdr:spPr>
        <a:xfrm xmlns:a="http://schemas.openxmlformats.org/drawingml/2006/main" rot="16200000">
          <a:off x="804862" y="1309688"/>
          <a:ext cx="1114425" cy="533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s-ES_tradnl" sz="1100" b="1" dirty="0" err="1">
              <a:solidFill>
                <a:schemeClr val="accent1">
                  <a:lumMod val="75000"/>
                </a:schemeClr>
              </a:solidFill>
            </a:rPr>
            <a:t>Vacuum</a:t>
          </a:r>
          <a:r>
            <a:rPr lang="es-ES_tradnl" sz="1100" b="1" dirty="0">
              <a:solidFill>
                <a:schemeClr val="accent1">
                  <a:lumMod val="75000"/>
                </a:schemeClr>
              </a:solidFill>
            </a:rPr>
            <a:t> </a:t>
          </a:r>
          <a:r>
            <a:rPr lang="es-ES_tradnl" sz="1100" b="1" dirty="0" err="1">
              <a:solidFill>
                <a:schemeClr val="accent1">
                  <a:lumMod val="75000"/>
                </a:schemeClr>
              </a:solidFill>
            </a:rPr>
            <a:t>incident</a:t>
          </a:r>
          <a:endParaRPr lang="es-ES_tradnl" sz="1100" b="1" dirty="0">
            <a:solidFill>
              <a:schemeClr val="accent1">
                <a:lumMod val="75000"/>
              </a:schemeClr>
            </a:solidFill>
          </a:endParaRPr>
        </a:p>
        <a:p xmlns:a="http://schemas.openxmlformats.org/drawingml/2006/main">
          <a:r>
            <a:rPr lang="es-ES_tradnl" sz="1100" b="1" dirty="0">
              <a:solidFill>
                <a:schemeClr val="accent1">
                  <a:lumMod val="75000"/>
                </a:schemeClr>
              </a:solidFill>
            </a:rPr>
            <a:t>(</a:t>
          </a:r>
          <a:r>
            <a:rPr lang="es-ES_tradnl" sz="1100" b="1" dirty="0" err="1">
              <a:solidFill>
                <a:schemeClr val="accent1">
                  <a:lumMod val="75000"/>
                </a:schemeClr>
              </a:solidFill>
            </a:rPr>
            <a:t>one</a:t>
          </a:r>
          <a:r>
            <a:rPr lang="es-ES_tradnl" sz="1100" b="1" dirty="0">
              <a:solidFill>
                <a:schemeClr val="accent1">
                  <a:lumMod val="75000"/>
                </a:schemeClr>
              </a:solidFill>
            </a:rPr>
            <a:t> </a:t>
          </a:r>
          <a:r>
            <a:rPr lang="es-ES_tradnl" sz="1100" b="1" dirty="0" err="1">
              <a:solidFill>
                <a:schemeClr val="accent1">
                  <a:lumMod val="75000"/>
                </a:schemeClr>
              </a:solidFill>
            </a:rPr>
            <a:t>month</a:t>
          </a:r>
          <a:r>
            <a:rPr lang="es-ES_tradnl" sz="1100" b="1" dirty="0">
              <a:solidFill>
                <a:schemeClr val="accent1">
                  <a:lumMod val="75000"/>
                </a:schemeClr>
              </a:solidFill>
            </a:rPr>
            <a:t>)</a:t>
          </a:r>
        </a:p>
      </cdr:txBody>
    </cdr:sp>
  </cdr:relSizeAnchor>
  <cdr:relSizeAnchor xmlns:cdr="http://schemas.openxmlformats.org/drawingml/2006/chartDrawing">
    <cdr:from>
      <cdr:x>0.39752</cdr:x>
      <cdr:y>0.31345</cdr:y>
    </cdr:from>
    <cdr:to>
      <cdr:x>0.49212</cdr:x>
      <cdr:y>0.64583</cdr:y>
    </cdr:to>
    <cdr:sp macro="" textlink="">
      <cdr:nvSpPr>
        <cdr:cNvPr id="3" name="TextBox 1"/>
        <cdr:cNvSpPr txBox="1"/>
      </cdr:nvSpPr>
      <cdr:spPr>
        <a:xfrm xmlns:a="http://schemas.openxmlformats.org/drawingml/2006/main" rot="16200000">
          <a:off x="1951038" y="1341440"/>
          <a:ext cx="1114425" cy="533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_tradnl" sz="1100" b="1" dirty="0" err="1">
              <a:solidFill>
                <a:schemeClr val="accent1">
                  <a:lumMod val="75000"/>
                </a:schemeClr>
              </a:solidFill>
            </a:rPr>
            <a:t>Cooling</a:t>
          </a:r>
          <a:r>
            <a:rPr lang="es-ES_tradnl" sz="1100" b="1" dirty="0">
              <a:solidFill>
                <a:schemeClr val="accent1">
                  <a:lumMod val="75000"/>
                </a:schemeClr>
              </a:solidFill>
            </a:rPr>
            <a:t> </a:t>
          </a:r>
          <a:r>
            <a:rPr lang="es-ES_tradnl" sz="1100" b="1" dirty="0" err="1">
              <a:solidFill>
                <a:schemeClr val="accent1">
                  <a:lumMod val="75000"/>
                </a:schemeClr>
              </a:solidFill>
            </a:rPr>
            <a:t>system</a:t>
          </a:r>
          <a:endParaRPr lang="es-ES_tradnl" sz="1100" b="1" dirty="0">
            <a:solidFill>
              <a:schemeClr val="accent1">
                <a:lumMod val="75000"/>
              </a:schemeClr>
            </a:solidFill>
          </a:endParaRPr>
        </a:p>
        <a:p xmlns:a="http://schemas.openxmlformats.org/drawingml/2006/main">
          <a:r>
            <a:rPr lang="es-ES_tradnl" sz="1100" b="1" dirty="0">
              <a:solidFill>
                <a:schemeClr val="accent1">
                  <a:lumMod val="75000"/>
                </a:schemeClr>
              </a:solidFill>
            </a:rPr>
            <a:t>(</a:t>
          </a:r>
          <a:r>
            <a:rPr lang="es-ES_tradnl" sz="1100" b="1" dirty="0" err="1">
              <a:solidFill>
                <a:schemeClr val="accent1">
                  <a:lumMod val="75000"/>
                </a:schemeClr>
              </a:solidFill>
            </a:rPr>
            <a:t>three</a:t>
          </a:r>
          <a:r>
            <a:rPr lang="es-ES_tradnl" sz="1100" b="1" dirty="0">
              <a:solidFill>
                <a:schemeClr val="accent1">
                  <a:lumMod val="75000"/>
                </a:schemeClr>
              </a:solidFill>
            </a:rPr>
            <a:t> </a:t>
          </a:r>
          <a:r>
            <a:rPr lang="es-ES_tradnl" sz="1100" b="1" dirty="0" err="1">
              <a:solidFill>
                <a:schemeClr val="accent1">
                  <a:lumMod val="75000"/>
                </a:schemeClr>
              </a:solidFill>
            </a:rPr>
            <a:t>months</a:t>
          </a:r>
          <a:r>
            <a:rPr lang="es-ES_tradnl" sz="1100" b="1" dirty="0">
              <a:solidFill>
                <a:schemeClr val="accent1">
                  <a:lumMod val="75000"/>
                </a:schemeClr>
              </a:solidFill>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0.15714</cdr:x>
      <cdr:y>0.03437</cdr:y>
    </cdr:from>
    <cdr:to>
      <cdr:x>0.94123</cdr:x>
      <cdr:y>0.19596</cdr:y>
    </cdr:to>
    <cdr:sp macro="" textlink="">
      <cdr:nvSpPr>
        <cdr:cNvPr id="2" name="TextBox 1"/>
        <cdr:cNvSpPr txBox="1"/>
      </cdr:nvSpPr>
      <cdr:spPr>
        <a:xfrm xmlns:a="http://schemas.openxmlformats.org/drawingml/2006/main">
          <a:off x="792088" y="72008"/>
          <a:ext cx="3952246" cy="338554"/>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spAutoFit/>
        </a:bodyPr>
        <a:lstStyle xmlns:a="http://schemas.openxmlformats.org/drawingml/2006/main"/>
        <a:p xmlns:a="http://schemas.openxmlformats.org/drawingml/2006/main">
          <a:r>
            <a:rPr lang="en-US" sz="1600" b="1" dirty="0" smtClean="0">
              <a:solidFill>
                <a:srgbClr val="FF0000"/>
              </a:solidFill>
            </a:rPr>
            <a:t>   149	            159		170</a:t>
          </a:r>
          <a:endParaRPr lang="es-ES_tradnl" sz="1600" b="1" dirty="0" smtClean="0">
            <a:solidFill>
              <a:srgbClr val="FF0000"/>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0.10606</cdr:x>
      <cdr:y>0</cdr:y>
    </cdr:from>
    <cdr:to>
      <cdr:x>0.97987</cdr:x>
      <cdr:y>0.20516</cdr:y>
    </cdr:to>
    <cdr:sp macro="" textlink="">
      <cdr:nvSpPr>
        <cdr:cNvPr id="2" name="TextBox 1"/>
        <cdr:cNvSpPr txBox="1"/>
      </cdr:nvSpPr>
      <cdr:spPr>
        <a:xfrm xmlns:a="http://schemas.openxmlformats.org/drawingml/2006/main">
          <a:off x="504056" y="0"/>
          <a:ext cx="4152801" cy="369332"/>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spAutoFit/>
        </a:bodyPr>
        <a:lstStyle xmlns:a="http://schemas.openxmlformats.org/drawingml/2006/main"/>
        <a:p xmlns:a="http://schemas.openxmlformats.org/drawingml/2006/main">
          <a:r>
            <a:rPr lang="en-US" sz="1800" b="1" dirty="0" smtClean="0">
              <a:solidFill>
                <a:srgbClr val="FF3399"/>
              </a:solidFill>
            </a:rPr>
            <a:t>25.7% 	       26.0%</a:t>
          </a:r>
          <a:r>
            <a:rPr lang="en-US" sz="1800" b="1" dirty="0">
              <a:solidFill>
                <a:srgbClr val="FF3399"/>
              </a:solidFill>
            </a:rPr>
            <a:t>  </a:t>
          </a:r>
          <a:r>
            <a:rPr lang="en-US" sz="1800" b="1" dirty="0" smtClean="0">
              <a:solidFill>
                <a:srgbClr val="FF3399"/>
              </a:solidFill>
            </a:rPr>
            <a:t>         26.8%</a:t>
          </a:r>
          <a:endParaRPr lang="es-ES_tradnl" sz="1800" b="1" dirty="0" smtClean="0">
            <a:solidFill>
              <a:srgbClr val="FF3399"/>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0.03033</cdr:x>
      <cdr:y>0.7899</cdr:y>
    </cdr:from>
    <cdr:to>
      <cdr:x>0.17647</cdr:x>
      <cdr:y>0.91493</cdr:y>
    </cdr:to>
    <cdr:sp macro="" textlink="">
      <cdr:nvSpPr>
        <cdr:cNvPr id="2" name="TextBox 1"/>
        <cdr:cNvSpPr txBox="1"/>
      </cdr:nvSpPr>
      <cdr:spPr>
        <a:xfrm xmlns:a="http://schemas.openxmlformats.org/drawingml/2006/main">
          <a:off x="74258" y="1652699"/>
          <a:ext cx="357790" cy="261610"/>
        </a:xfrm>
        <a:prstGeom xmlns:a="http://schemas.openxmlformats.org/drawingml/2006/main" prst="rect">
          <a:avLst/>
        </a:prstGeom>
        <a:solidFill xmlns:a="http://schemas.openxmlformats.org/drawingml/2006/main">
          <a:srgbClr val="88A0B8"/>
        </a:solidFill>
        <a:ln xmlns:a="http://schemas.openxmlformats.org/drawingml/2006/main">
          <a:noFill/>
        </a:ln>
      </cdr:spPr>
      <cdr:txBody>
        <a:bodyPr xmlns:a="http://schemas.openxmlformats.org/drawingml/2006/main" vertOverflow="clip" wrap="none" rtlCol="0">
          <a:spAutoFit/>
        </a:bodyPr>
        <a:lstStyle xmlns:a="http://schemas.openxmlformats.org/drawingml/2006/main"/>
        <a:p xmlns:a="http://schemas.openxmlformats.org/drawingml/2006/main">
          <a:r>
            <a:rPr lang="en-US" sz="1100" dirty="0" smtClean="0">
              <a:solidFill>
                <a:schemeClr val="bg1"/>
              </a:solidFill>
            </a:rPr>
            <a:t>1st</a:t>
          </a:r>
          <a:endParaRPr lang="es-ES_tradnl" sz="1100" dirty="0" smtClean="0">
            <a:solidFill>
              <a:schemeClr val="bg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0.01563</cdr:x>
      <cdr:y>0.79097</cdr:y>
    </cdr:from>
    <cdr:to>
      <cdr:x>0.17337</cdr:x>
      <cdr:y>0.92073</cdr:y>
    </cdr:to>
    <cdr:sp macro="" textlink="">
      <cdr:nvSpPr>
        <cdr:cNvPr id="2" name="TextBox 1"/>
        <cdr:cNvSpPr txBox="1"/>
      </cdr:nvSpPr>
      <cdr:spPr>
        <a:xfrm xmlns:a="http://schemas.openxmlformats.org/drawingml/2006/main">
          <a:off x="40072" y="1594782"/>
          <a:ext cx="404278" cy="261610"/>
        </a:xfrm>
        <a:prstGeom xmlns:a="http://schemas.openxmlformats.org/drawingml/2006/main" prst="rect">
          <a:avLst/>
        </a:prstGeom>
        <a:solidFill xmlns:a="http://schemas.openxmlformats.org/drawingml/2006/main">
          <a:srgbClr val="88A0B8"/>
        </a:solidFill>
        <a:ln xmlns:a="http://schemas.openxmlformats.org/drawingml/2006/main">
          <a:noFill/>
        </a:l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smtClean="0">
              <a:solidFill>
                <a:schemeClr val="bg1"/>
              </a:solidFill>
            </a:rPr>
            <a:t>2nd</a:t>
          </a:r>
          <a:endParaRPr lang="es-ES_tradnl" sz="1100" dirty="0" smtClean="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8310"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06195" y="0"/>
            <a:ext cx="2988310" cy="496570"/>
          </a:xfrm>
          <a:prstGeom prst="rect">
            <a:avLst/>
          </a:prstGeom>
        </p:spPr>
        <p:txBody>
          <a:bodyPr vert="horz" lIns="91440" tIns="45720" rIns="91440" bIns="45720" rtlCol="0"/>
          <a:lstStyle>
            <a:lvl1pPr algn="r">
              <a:defRPr sz="1200"/>
            </a:lvl1pPr>
          </a:lstStyle>
          <a:p>
            <a:fld id="{9E8BD02A-659A-4BD1-8867-123BE9625D58}" type="datetimeFigureOut">
              <a:rPr lang="en-US" smtClean="0"/>
              <a:t>6/28/2014</a:t>
            </a:fld>
            <a:endParaRPr lang="en-US"/>
          </a:p>
        </p:txBody>
      </p:sp>
      <p:sp>
        <p:nvSpPr>
          <p:cNvPr id="4" name="Footer Placeholder 3"/>
          <p:cNvSpPr>
            <a:spLocks noGrp="1"/>
          </p:cNvSpPr>
          <p:nvPr>
            <p:ph type="ftr" sz="quarter" idx="2"/>
          </p:nvPr>
        </p:nvSpPr>
        <p:spPr>
          <a:xfrm>
            <a:off x="0" y="9433107"/>
            <a:ext cx="2988310" cy="496570"/>
          </a:xfrm>
          <a:prstGeom prst="rect">
            <a:avLst/>
          </a:prstGeom>
        </p:spPr>
        <p:txBody>
          <a:bodyPr vert="horz" lIns="91440" tIns="45720" rIns="91440" bIns="45720" rtlCol="0" anchor="b"/>
          <a:lstStyle>
            <a:lvl1pPr algn="l">
              <a:defRPr sz="1200"/>
            </a:lvl1pPr>
          </a:lstStyle>
          <a:p>
            <a:r>
              <a:rPr lang="en-US" smtClean="0"/>
              <a:t>40 Comision Ejecutiva</a:t>
            </a:r>
            <a:endParaRPr lang="en-US"/>
          </a:p>
        </p:txBody>
      </p:sp>
      <p:sp>
        <p:nvSpPr>
          <p:cNvPr id="5" name="Slide Number Placeholder 4"/>
          <p:cNvSpPr>
            <a:spLocks noGrp="1"/>
          </p:cNvSpPr>
          <p:nvPr>
            <p:ph type="sldNum" sz="quarter" idx="3"/>
          </p:nvPr>
        </p:nvSpPr>
        <p:spPr>
          <a:xfrm>
            <a:off x="3906195" y="9433107"/>
            <a:ext cx="2988310" cy="496570"/>
          </a:xfrm>
          <a:prstGeom prst="rect">
            <a:avLst/>
          </a:prstGeom>
        </p:spPr>
        <p:txBody>
          <a:bodyPr vert="horz" lIns="91440" tIns="45720" rIns="91440" bIns="45720" rtlCol="0" anchor="b"/>
          <a:lstStyle>
            <a:lvl1pPr algn="r">
              <a:defRPr sz="1200"/>
            </a:lvl1pPr>
          </a:lstStyle>
          <a:p>
            <a:fld id="{0996BDD0-B58C-4867-AEFE-A74914E55733}" type="slidenum">
              <a:rPr lang="en-US" smtClean="0"/>
              <a:t>‹#›</a:t>
            </a:fld>
            <a:endParaRPr lang="en-US"/>
          </a:p>
        </p:txBody>
      </p:sp>
    </p:spTree>
    <p:extLst>
      <p:ext uri="{BB962C8B-B14F-4D97-AF65-F5344CB8AC3E}">
        <p14:creationId xmlns:p14="http://schemas.microsoft.com/office/powerpoint/2010/main" val="372049422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8310"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06195" y="0"/>
            <a:ext cx="2988310" cy="496570"/>
          </a:xfrm>
          <a:prstGeom prst="rect">
            <a:avLst/>
          </a:prstGeom>
        </p:spPr>
        <p:txBody>
          <a:bodyPr vert="horz" lIns="91440" tIns="45720" rIns="91440" bIns="45720" rtlCol="0"/>
          <a:lstStyle>
            <a:lvl1pPr algn="r">
              <a:defRPr sz="1200"/>
            </a:lvl1pPr>
          </a:lstStyle>
          <a:p>
            <a:fld id="{8A2710A5-AAF5-4646-B3F4-B8B6E5726253}" type="datetimeFigureOut">
              <a:rPr lang="en-US" smtClean="0"/>
              <a:t>6/28/2014</a:t>
            </a:fld>
            <a:endParaRPr lang="en-US"/>
          </a:p>
        </p:txBody>
      </p:sp>
      <p:sp>
        <p:nvSpPr>
          <p:cNvPr id="4" name="Slide Image Placeholder 3"/>
          <p:cNvSpPr>
            <a:spLocks noGrp="1" noRot="1" noChangeAspect="1"/>
          </p:cNvSpPr>
          <p:nvPr>
            <p:ph type="sldImg" idx="2"/>
          </p:nvPr>
        </p:nvSpPr>
        <p:spPr>
          <a:xfrm>
            <a:off x="965200" y="746125"/>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9610" y="4717415"/>
            <a:ext cx="5516880" cy="446913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3107"/>
            <a:ext cx="2988310" cy="496570"/>
          </a:xfrm>
          <a:prstGeom prst="rect">
            <a:avLst/>
          </a:prstGeom>
        </p:spPr>
        <p:txBody>
          <a:bodyPr vert="horz" lIns="91440" tIns="45720" rIns="91440" bIns="45720" rtlCol="0" anchor="b"/>
          <a:lstStyle>
            <a:lvl1pPr algn="l">
              <a:defRPr sz="1200"/>
            </a:lvl1pPr>
          </a:lstStyle>
          <a:p>
            <a:r>
              <a:rPr lang="en-US" smtClean="0"/>
              <a:t>40 Comision Ejecutiva</a:t>
            </a:r>
            <a:endParaRPr lang="en-US"/>
          </a:p>
        </p:txBody>
      </p:sp>
      <p:sp>
        <p:nvSpPr>
          <p:cNvPr id="7" name="Slide Number Placeholder 6"/>
          <p:cNvSpPr>
            <a:spLocks noGrp="1"/>
          </p:cNvSpPr>
          <p:nvPr>
            <p:ph type="sldNum" sz="quarter" idx="5"/>
          </p:nvPr>
        </p:nvSpPr>
        <p:spPr>
          <a:xfrm>
            <a:off x="3906195" y="9433107"/>
            <a:ext cx="2988310" cy="496570"/>
          </a:xfrm>
          <a:prstGeom prst="rect">
            <a:avLst/>
          </a:prstGeom>
        </p:spPr>
        <p:txBody>
          <a:bodyPr vert="horz" lIns="91440" tIns="45720" rIns="91440" bIns="45720" rtlCol="0" anchor="b"/>
          <a:lstStyle>
            <a:lvl1pPr algn="r">
              <a:defRPr sz="1200"/>
            </a:lvl1pPr>
          </a:lstStyle>
          <a:p>
            <a:fld id="{5FF4D05F-0845-432B-BBD0-32E47074A612}" type="slidenum">
              <a:rPr lang="en-US" smtClean="0"/>
              <a:t>‹#›</a:t>
            </a:fld>
            <a:endParaRPr lang="en-US"/>
          </a:p>
        </p:txBody>
      </p:sp>
    </p:spTree>
    <p:extLst>
      <p:ext uri="{BB962C8B-B14F-4D97-AF65-F5344CB8AC3E}">
        <p14:creationId xmlns:p14="http://schemas.microsoft.com/office/powerpoint/2010/main" val="24601650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30850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DE006C-4075-480C-B07C-7A6E508E7A60}" type="slidenum">
              <a:rPr lang="en-US" smtClean="0"/>
              <a:pPr/>
              <a:t>25</a:t>
            </a:fld>
            <a:endParaRPr lang="en-US" dirty="0"/>
          </a:p>
        </p:txBody>
      </p:sp>
    </p:spTree>
    <p:extLst>
      <p:ext uri="{BB962C8B-B14F-4D97-AF65-F5344CB8AC3E}">
        <p14:creationId xmlns:p14="http://schemas.microsoft.com/office/powerpoint/2010/main" val="3108754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dirty="0" smtClean="0"/>
              <a:t>Click icon to add picture</a:t>
            </a:r>
            <a:endParaRPr lang="en-US" dirty="0"/>
          </a:p>
        </p:txBody>
      </p:sp>
      <p:sp>
        <p:nvSpPr>
          <p:cNvPr id="6"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11125526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43196699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1823598" y="116632"/>
            <a:ext cx="6858248"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021319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446672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16632"/>
            <a:ext cx="700226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76806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0256"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768068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470021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3"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839844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05723" y="188640"/>
            <a:ext cx="6933456" cy="663340"/>
          </a:xfrm>
          <a:prstGeom prst="rect">
            <a:avLst/>
          </a:prstGeom>
        </p:spPr>
        <p:txBody>
          <a:bodyPr vert="horz" lIns="91440" tIns="45720" rIns="91440" bIns="45720" rtlCol="0" anchor="ctr">
            <a:normAutofit/>
          </a:bodyPr>
          <a:lstStyle>
            <a:lvl1pPr>
              <a:defRPr sz="3200"/>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496975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589931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1074752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9"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1"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100" b="0"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27130450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pPr/>
              <a:t>‹#›</a:t>
            </a:fld>
            <a:endParaRPr lang="en-US" dirty="0"/>
          </a:p>
        </p:txBody>
      </p:sp>
    </p:spTree>
    <p:extLst>
      <p:ext uri="{BB962C8B-B14F-4D97-AF65-F5344CB8AC3E}">
        <p14:creationId xmlns:p14="http://schemas.microsoft.com/office/powerpoint/2010/main" val="1074752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88640"/>
            <a:ext cx="711698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Tree>
    <p:extLst>
      <p:ext uri="{BB962C8B-B14F-4D97-AF65-F5344CB8AC3E}">
        <p14:creationId xmlns:p14="http://schemas.microsoft.com/office/powerpoint/2010/main" val="107475226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pPr/>
              <a:t>‹#›</a:t>
            </a:fld>
            <a:endParaRPr lang="en-US" dirty="0"/>
          </a:p>
        </p:txBody>
      </p:sp>
    </p:spTree>
    <p:extLst>
      <p:ext uri="{BB962C8B-B14F-4D97-AF65-F5344CB8AC3E}">
        <p14:creationId xmlns:p14="http://schemas.microsoft.com/office/powerpoint/2010/main" val="928295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9282954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3456" cy="663340"/>
          </a:xfrm>
          <a:prstGeom prst="rect">
            <a:avLst/>
          </a:prstGeom>
          <a:solidFill>
            <a:srgbClr val="DEDFE6"/>
          </a:solid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928295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88640"/>
            <a:ext cx="7005464" cy="663340"/>
          </a:xfrm>
          <a:prstGeom prst="rect">
            <a:avLst/>
          </a:prstGeom>
          <a:solidFill>
            <a:srgbClr val="828806"/>
          </a:solidFill>
        </p:spPr>
        <p:txBody>
          <a:bodyPr vert="horz" lIns="91440" tIns="45720" rIns="91440" bIns="45720" rtlCol="0" anchor="ctr">
            <a:normAutofit/>
          </a:bodyPr>
          <a:lstStyle>
            <a:lvl1pPr>
              <a:defRPr>
                <a:solidFill>
                  <a:schemeClr val="bg1"/>
                </a:solidFill>
              </a:defRPr>
            </a:lvl1p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9282954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smtClean="0"/>
              <a:t>Click icon to add picture</a:t>
            </a:r>
            <a:endParaRPr lang="en-US"/>
          </a:p>
        </p:txBody>
      </p:sp>
      <p:sp>
        <p:nvSpPr>
          <p:cNvPr id="2" name="Rectangle 1"/>
          <p:cNvSpPr/>
          <p:nvPr userDrawn="1"/>
        </p:nvSpPr>
        <p:spPr>
          <a:xfrm>
            <a:off x="8610600" y="304800"/>
            <a:ext cx="402674" cy="307777"/>
          </a:xfrm>
          <a:prstGeom prst="rect">
            <a:avLst/>
          </a:prstGeom>
          <a:noFill/>
          <a:ln>
            <a:noFill/>
          </a:ln>
        </p:spPr>
        <p:txBody>
          <a:bodyPr wrap="square" rtlCol="0">
            <a:spAutoFit/>
          </a:bodyPr>
          <a:lstStyle/>
          <a:p>
            <a:pPr algn="r"/>
            <a:fld id="{393CF724-F9E0-44B8-95BD-D38D8B22F53D}" type="slidenum">
              <a:rPr lang="es-ES" sz="1400" b="1" smtClean="0">
                <a:solidFill>
                  <a:prstClr val="white"/>
                </a:solidFill>
                <a:latin typeface="Arial" pitchFamily="34" charset="0"/>
                <a:cs typeface="Arial" pitchFamily="34" charset="0"/>
              </a:rPr>
              <a:pPr algn="r"/>
              <a:t>‹#›</a:t>
            </a:fld>
            <a:endParaRPr lang="es-ES" sz="1400" b="1"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3539295037"/>
      </p:ext>
    </p:extLst>
  </p:cSld>
  <p:clrMapOvr>
    <a:masterClrMapping/>
  </p:clrMapOvr>
  <p:timing>
    <p:tnLst>
      <p:par>
        <p:cTn id="1" dur="indefinite" restart="never" nodeType="tmRoot"/>
      </p:par>
    </p:tnLst>
  </p:timing>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6" name="Slide Number Placeholder 5"/>
          <p:cNvSpPr>
            <a:spLocks noGrp="1"/>
          </p:cNvSpPr>
          <p:nvPr>
            <p:ph type="sldNum" sz="quarter" idx="12"/>
          </p:nvPr>
        </p:nvSpPr>
        <p:spPr>
          <a:xfrm>
            <a:off x="8534400" y="304800"/>
            <a:ext cx="457200" cy="307777"/>
          </a:xfrm>
          <a:prstGeom prst="rect">
            <a:avLst/>
          </a:prstGeom>
        </p:spPr>
        <p:txBody>
          <a:bodyPr/>
          <a:lstStyle>
            <a:lvl1pPr algn="r">
              <a:defRPr/>
            </a:lvl1pPr>
          </a:lstStyle>
          <a:p>
            <a:fld id="{393CF724-F9E0-44B8-95BD-D38D8B22F53D}" type="slidenum">
              <a:rPr smtClean="0">
                <a:solidFill>
                  <a:prstClr val="white"/>
                </a:solidFill>
              </a:rPr>
              <a:pPr/>
              <a:t>‹#›</a:t>
            </a:fld>
            <a:endParaRPr>
              <a:solidFill>
                <a:prstClr val="white"/>
              </a:solidFill>
            </a:endParaRP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35691213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6" name="Slide Number Placeholder 5"/>
          <p:cNvSpPr>
            <a:spLocks noGrp="1"/>
          </p:cNvSpPr>
          <p:nvPr>
            <p:ph type="sldNum" sz="quarter" idx="12"/>
          </p:nvPr>
        </p:nvSpPr>
        <p:spPr>
          <a:xfrm>
            <a:off x="8534400" y="304800"/>
            <a:ext cx="457200" cy="307777"/>
          </a:xfrm>
          <a:prstGeom prst="rect">
            <a:avLst/>
          </a:prstGeom>
        </p:spPr>
        <p:txBody>
          <a:bodyPr/>
          <a:lstStyle>
            <a:lvl1pPr algn="r">
              <a:defRPr/>
            </a:lvl1pPr>
          </a:lstStyle>
          <a:p>
            <a:fld id="{393CF724-F9E0-44B8-95BD-D38D8B22F53D}" type="slidenum">
              <a:rPr smtClean="0">
                <a:solidFill>
                  <a:prstClr val="white"/>
                </a:solidFill>
              </a:rPr>
              <a:pPr/>
              <a:t>‹#›</a:t>
            </a:fld>
            <a:endParaRPr>
              <a:solidFill>
                <a:prstClr val="white"/>
              </a:solidFill>
            </a:endParaRP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117117201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8534400" y="304800"/>
            <a:ext cx="457200" cy="307777"/>
          </a:xfrm>
          <a:prstGeom prst="rect">
            <a:avLst/>
          </a:prstGeom>
        </p:spPr>
        <p:txBody>
          <a:bodyPr/>
          <a:lstStyle/>
          <a:p>
            <a:pPr algn="r"/>
            <a:fld id="{393CF724-F9E0-44B8-95BD-D38D8B22F53D}" type="slidenum">
              <a:rPr>
                <a:solidFill>
                  <a:prstClr val="white"/>
                </a:solidFill>
              </a:rPr>
              <a:pPr algn="r"/>
              <a:t>‹#›</a:t>
            </a:fld>
            <a:endParaRPr dirty="0">
              <a:solidFill>
                <a:prstClr val="white"/>
              </a:solidFill>
            </a:endParaRPr>
          </a:p>
        </p:txBody>
      </p:sp>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Tree>
    <p:extLst>
      <p:ext uri="{BB962C8B-B14F-4D97-AF65-F5344CB8AC3E}">
        <p14:creationId xmlns:p14="http://schemas.microsoft.com/office/powerpoint/2010/main" val="40035044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7"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23145922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11" name="Slide Number Placeholder 10"/>
          <p:cNvSpPr>
            <a:spLocks noGrp="1"/>
          </p:cNvSpPr>
          <p:nvPr>
            <p:ph type="sldNum" sz="quarter" idx="12"/>
          </p:nvPr>
        </p:nvSpPr>
        <p:spPr>
          <a:xfrm>
            <a:off x="8534400" y="304800"/>
            <a:ext cx="457200" cy="307777"/>
          </a:xfrm>
          <a:prstGeom prst="rect">
            <a:avLst/>
          </a:prstGeom>
        </p:spPr>
        <p:txBody>
          <a:bodyPr/>
          <a:lstStyle/>
          <a:p>
            <a:pPr algn="r"/>
            <a:fld id="{393CF724-F9E0-44B8-95BD-D38D8B22F53D}" type="slidenum">
              <a:rPr>
                <a:solidFill>
                  <a:prstClr val="white"/>
                </a:solidFill>
              </a:rPr>
              <a:pPr algn="r"/>
              <a:t>‹#›</a:t>
            </a:fld>
            <a:endParaRPr dirty="0">
              <a:solidFill>
                <a:prstClr val="white"/>
              </a:solidFill>
            </a:endParaRPr>
          </a:p>
        </p:txBody>
      </p:sp>
    </p:spTree>
    <p:extLst>
      <p:ext uri="{BB962C8B-B14F-4D97-AF65-F5344CB8AC3E}">
        <p14:creationId xmlns:p14="http://schemas.microsoft.com/office/powerpoint/2010/main" val="15303864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dirty="0" smtClean="0"/>
              <a:t>Click icon to add picture</a:t>
            </a:r>
            <a:endParaRPr lang="en-US" dirty="0"/>
          </a:p>
        </p:txBody>
      </p:sp>
      <p:sp>
        <p:nvSpPr>
          <p:cNvPr id="6"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284163519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9"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11"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100" b="0"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333928393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7"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1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18149344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74972550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54736559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1823598" y="116632"/>
            <a:ext cx="6858248"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441939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3"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9761497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16632"/>
            <a:ext cx="700226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057271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0256"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12182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81040408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05723" y="188640"/>
            <a:ext cx="6933456" cy="663340"/>
          </a:xfrm>
          <a:prstGeom prst="rect">
            <a:avLst/>
          </a:prstGeom>
        </p:spPr>
        <p:txBody>
          <a:bodyPr vert="horz" lIns="91440" tIns="45720" rIns="91440" bIns="45720" rtlCol="0" anchor="ctr">
            <a:normAutofit/>
          </a:bodyPr>
          <a:lstStyle>
            <a:lvl1pPr>
              <a:defRPr sz="3200"/>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076092178"/>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611560" y="188640"/>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3154001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907704" y="260648"/>
            <a:ext cx="7267332" cy="663340"/>
          </a:xfrm>
          <a:prstGeom prst="rect">
            <a:avLst/>
          </a:prstGeom>
          <a:solidFill>
            <a:srgbClr val="7792AD"/>
          </a:solidFill>
        </p:spPr>
        <p:txBody>
          <a:bodyPr vert="horz" lIns="91440" tIns="45720" rIns="91440" bIns="45720" rtlCol="0" anchor="ctr">
            <a:normAutofit/>
          </a:bodyPr>
          <a:lstStyle>
            <a:lvl1pPr>
              <a:defRPr b="0">
                <a:solidFill>
                  <a:schemeClr val="bg1"/>
                </a:solidFill>
              </a:defRPr>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8561741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7" y="116632"/>
            <a:ext cx="6937699"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44062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560229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31760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2384322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4862543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497501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7180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219201"/>
            <a:ext cx="4038600" cy="4906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1"/>
            <a:ext cx="4038600" cy="4906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807945119"/>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2523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88640"/>
            <a:ext cx="711698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366535924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65636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4023286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46923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3456" cy="663340"/>
          </a:xfrm>
          <a:prstGeom prst="rect">
            <a:avLst/>
          </a:prstGeom>
          <a:solidFill>
            <a:srgbClr val="DEDFE6"/>
          </a:solid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6928728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88640"/>
            <a:ext cx="7005464" cy="663340"/>
          </a:xfrm>
          <a:prstGeom prst="rect">
            <a:avLst/>
          </a:prstGeom>
          <a:solidFill>
            <a:srgbClr val="828806"/>
          </a:solidFill>
        </p:spPr>
        <p:txBody>
          <a:bodyPr vert="horz" lIns="91440" tIns="45720" rIns="91440" bIns="45720" rtlCol="0" anchor="ctr">
            <a:normAutofit/>
          </a:bodyPr>
          <a:lstStyle>
            <a:lvl1pPr>
              <a:defRPr>
                <a:solidFill>
                  <a:schemeClr val="bg1"/>
                </a:solidFill>
              </a:defRPr>
            </a:lvl1p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91903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Text Placeholder 2"/>
          <p:cNvSpPr>
            <a:spLocks noGrp="1"/>
          </p:cNvSpPr>
          <p:nvPr>
            <p:ph type="body" idx="1"/>
          </p:nvPr>
        </p:nvSpPr>
        <p:spPr>
          <a:xfrm>
            <a:off x="457201" y="1219200"/>
            <a:ext cx="4040188" cy="955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19200"/>
            <a:ext cx="4041775" cy="955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0"/>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0"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7478529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970755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712" y="-99392"/>
            <a:ext cx="6477000" cy="1169551"/>
          </a:xfrm>
        </p:spPr>
        <p:txBody>
          <a:bodyPr anchor="b"/>
          <a:lstStyle>
            <a:lvl1pPr algn="l">
              <a:defRPr sz="35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219200"/>
            <a:ext cx="5111751" cy="46482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205843"/>
            <a:ext cx="3008313" cy="46615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6979379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00" y="4861510"/>
            <a:ext cx="6019800" cy="415400"/>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487488" y="990600"/>
            <a:ext cx="6056312" cy="37369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524000" y="5257800"/>
            <a:ext cx="6019800" cy="5191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76112253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jp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304800" y="76199"/>
            <a:ext cx="1524000" cy="838711"/>
          </a:xfrm>
          <a:prstGeom prst="rect">
            <a:avLst/>
          </a:prstGeom>
        </p:spPr>
      </p:pic>
      <p:sp>
        <p:nvSpPr>
          <p:cNvPr id="7" name="Rectangle 6"/>
          <p:cNvSpPr/>
          <p:nvPr/>
        </p:nvSpPr>
        <p:spPr>
          <a:xfrm>
            <a:off x="0" y="6544266"/>
            <a:ext cx="3200400" cy="313734"/>
          </a:xfrm>
          <a:prstGeom prst="rect">
            <a:avLst/>
          </a:prstGeom>
          <a:solidFill>
            <a:srgbClr val="DEDF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angle 12"/>
          <p:cNvSpPr/>
          <p:nvPr/>
        </p:nvSpPr>
        <p:spPr>
          <a:xfrm>
            <a:off x="2971800" y="6540015"/>
            <a:ext cx="3200400" cy="328190"/>
          </a:xfrm>
          <a:prstGeom prst="rect">
            <a:avLst/>
          </a:prstGeom>
          <a:solidFill>
            <a:srgbClr val="979F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angle 13"/>
          <p:cNvSpPr/>
          <p:nvPr/>
        </p:nvSpPr>
        <p:spPr>
          <a:xfrm>
            <a:off x="6172200" y="6544266"/>
            <a:ext cx="2971800" cy="313734"/>
          </a:xfrm>
          <a:prstGeom prst="rect">
            <a:avLst/>
          </a:prstGeom>
          <a:solidFill>
            <a:srgbClr val="88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Placeholder 1"/>
          <p:cNvSpPr>
            <a:spLocks noGrp="1"/>
          </p:cNvSpPr>
          <p:nvPr>
            <p:ph type="title"/>
          </p:nvPr>
        </p:nvSpPr>
        <p:spPr>
          <a:xfrm>
            <a:off x="1828800" y="304800"/>
            <a:ext cx="6553200" cy="630942"/>
          </a:xfrm>
          <a:prstGeom prst="rect">
            <a:avLst/>
          </a:prstGeom>
          <a:noFill/>
          <a:ln>
            <a:noFill/>
          </a:ln>
        </p:spPr>
        <p:txBody>
          <a:bodyPr wrap="square" rtlCol="0">
            <a:spAutoFit/>
          </a:bodyPr>
          <a:lstStyle/>
          <a:p>
            <a:pPr marL="0" lvl="0" algn="l"/>
            <a:r>
              <a:rPr lang="en-US" dirty="0" smtClean="0"/>
              <a:t>Click to edit Master title style</a:t>
            </a:r>
            <a:endParaRPr lang="en-US" dirty="0"/>
          </a:p>
        </p:txBody>
      </p:sp>
      <p:sp>
        <p:nvSpPr>
          <p:cNvPr id="3" name="Text Placeholder 2"/>
          <p:cNvSpPr>
            <a:spLocks noGrp="1"/>
          </p:cNvSpPr>
          <p:nvPr>
            <p:ph type="body" idx="1"/>
          </p:nvPr>
        </p:nvSpPr>
        <p:spPr>
          <a:xfrm>
            <a:off x="457200" y="1143001"/>
            <a:ext cx="8229600" cy="4724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4" name="Footer Placeholder 4"/>
          <p:cNvSpPr txBox="1">
            <a:spLocks/>
          </p:cNvSpPr>
          <p:nvPr/>
        </p:nvSpPr>
        <p:spPr>
          <a:xfrm>
            <a:off x="0" y="6550223"/>
            <a:ext cx="2971800" cy="276999"/>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200" dirty="0" smtClean="0">
                <a:solidFill>
                  <a:srgbClr val="112E50"/>
                </a:solidFill>
              </a:rPr>
              <a:t>C. Biscari</a:t>
            </a:r>
            <a:endParaRPr lang="es-ES" sz="1200" dirty="0">
              <a:solidFill>
                <a:srgbClr val="112E50"/>
              </a:solidFill>
            </a:endParaRPr>
          </a:p>
        </p:txBody>
      </p:sp>
      <p:sp>
        <p:nvSpPr>
          <p:cNvPr id="12" name="Footer Placeholder 4"/>
          <p:cNvSpPr txBox="1">
            <a:spLocks/>
          </p:cNvSpPr>
          <p:nvPr/>
        </p:nvSpPr>
        <p:spPr>
          <a:xfrm>
            <a:off x="2981764" y="6565610"/>
            <a:ext cx="3180471" cy="276999"/>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200" dirty="0" smtClean="0">
                <a:solidFill>
                  <a:schemeClr val="bg1"/>
                </a:solidFill>
              </a:rPr>
              <a:t>ALBA Status</a:t>
            </a:r>
            <a:endParaRPr lang="es-ES" sz="1200" dirty="0">
              <a:solidFill>
                <a:schemeClr val="bg1"/>
              </a:solidFill>
            </a:endParaRPr>
          </a:p>
        </p:txBody>
      </p:sp>
      <p:sp>
        <p:nvSpPr>
          <p:cNvPr id="15" name="Footer Placeholder 4"/>
          <p:cNvSpPr txBox="1">
            <a:spLocks/>
          </p:cNvSpPr>
          <p:nvPr/>
        </p:nvSpPr>
        <p:spPr>
          <a:xfrm>
            <a:off x="6152271" y="6565611"/>
            <a:ext cx="2971800" cy="261610"/>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dirty="0" smtClean="0">
                <a:solidFill>
                  <a:schemeClr val="bg1"/>
                </a:solidFill>
              </a:rPr>
              <a:t>SAC18 – 1 </a:t>
            </a:r>
            <a:r>
              <a:rPr lang="es-ES" sz="1100" dirty="0" err="1" smtClean="0">
                <a:solidFill>
                  <a:schemeClr val="bg1"/>
                </a:solidFill>
              </a:rPr>
              <a:t>July</a:t>
            </a:r>
            <a:r>
              <a:rPr lang="es-ES" sz="1100" dirty="0" smtClean="0">
                <a:solidFill>
                  <a:schemeClr val="bg1"/>
                </a:solidFill>
              </a:rPr>
              <a:t> 2014</a:t>
            </a:r>
            <a:endParaRPr lang="es-ES" sz="1100" dirty="0">
              <a:solidFill>
                <a:schemeClr val="bg1"/>
              </a:solidFill>
            </a:endParaRPr>
          </a:p>
        </p:txBody>
      </p:sp>
    </p:spTree>
    <p:extLst>
      <p:ext uri="{BB962C8B-B14F-4D97-AF65-F5344CB8AC3E}">
        <p14:creationId xmlns:p14="http://schemas.microsoft.com/office/powerpoint/2010/main" val="4110430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2" r:id="rId5"/>
    <p:sldLayoutId id="2147483653" r:id="rId6"/>
    <p:sldLayoutId id="2147483655" r:id="rId7"/>
    <p:sldLayoutId id="2147483656" r:id="rId8"/>
    <p:sldLayoutId id="2147483657" r:id="rId9"/>
    <p:sldLayoutId id="2147483659" r:id="rId10"/>
    <p:sldLayoutId id="2147483677" r:id="rId11"/>
    <p:sldLayoutId id="2147483678" r:id="rId12"/>
    <p:sldLayoutId id="2147483679" r:id="rId13"/>
    <p:sldLayoutId id="2147483680" r:id="rId14"/>
    <p:sldLayoutId id="2147483681" r:id="rId15"/>
    <p:sldLayoutId id="2147483682" r:id="rId16"/>
    <p:sldLayoutId id="2147483685" r:id="rId17"/>
    <p:sldLayoutId id="2147483722" r:id="rId18"/>
    <p:sldLayoutId id="2147483723" r:id="rId19"/>
    <p:sldLayoutId id="2147483724" r:id="rId20"/>
    <p:sldLayoutId id="2147483728" r:id="rId21"/>
    <p:sldLayoutId id="2147483731" r:id="rId22"/>
    <p:sldLayoutId id="2147483733" r:id="rId23"/>
    <p:sldLayoutId id="2147483735" r:id="rId24"/>
    <p:sldLayoutId id="2147483736" r:id="rId25"/>
    <p:sldLayoutId id="2147483765" r:id="rId26"/>
    <p:sldLayoutId id="2147483766" r:id="rId27"/>
    <p:sldLayoutId id="2147483767" r:id="rId28"/>
    <p:sldLayoutId id="2147483771" r:id="rId29"/>
    <p:sldLayoutId id="2147483774" r:id="rId30"/>
    <p:sldLayoutId id="2147483776" r:id="rId31"/>
    <p:sldLayoutId id="2147483777" r:id="rId32"/>
    <p:sldLayoutId id="2147483778" r:id="rId33"/>
    <p:sldLayoutId id="2147483782" r:id="rId34"/>
    <p:sldLayoutId id="2147483785" r:id="rId35"/>
    <p:sldLayoutId id="2147483786" r:id="rId36"/>
    <p:sldLayoutId id="2147483787" r:id="rId37"/>
    <p:sldLayoutId id="2147483788" r:id="rId38"/>
    <p:sldLayoutId id="2147483789" r:id="rId39"/>
    <p:sldLayoutId id="2147483792" r:id="rId40"/>
    <p:sldLayoutId id="2147483793" r:id="rId41"/>
    <p:sldLayoutId id="2147483794" r:id="rId42"/>
    <p:sldLayoutId id="2147483795" r:id="rId43"/>
    <p:sldLayoutId id="2147483796" r:id="rId44"/>
    <p:sldLayoutId id="2147483797" r:id="rId45"/>
    <p:sldLayoutId id="2147483798" r:id="rId46"/>
    <p:sldLayoutId id="2147483799" r:id="rId47"/>
    <p:sldLayoutId id="2147483800" r:id="rId48"/>
    <p:sldLayoutId id="2147483801" r:id="rId49"/>
    <p:sldLayoutId id="2147483802" r:id="rId50"/>
    <p:sldLayoutId id="2147483803" r:id="rId51"/>
    <p:sldLayoutId id="2147483804" r:id="rId52"/>
    <p:sldLayoutId id="2147483805" r:id="rId53"/>
    <p:sldLayoutId id="2147483806" r:id="rId54"/>
    <p:sldLayoutId id="2147483807" r:id="rId55"/>
    <p:sldLayoutId id="2147483808" r:id="rId56"/>
  </p:sldLayoutIdLst>
  <p:timing>
    <p:tnLst>
      <p:par>
        <p:cTn id="1" dur="indefinite" restart="never" nodeType="tmRoot"/>
      </p:par>
    </p:tnLst>
  </p:timing>
  <p:hf sldNum="0" hdr="0" ftr="0" dt="0"/>
  <p:txStyles>
    <p:titleStyle>
      <a:lvl1pPr algn="ctr" defTabSz="914400" rtl="0" eaLnBrk="1" latinLnBrk="0" hangingPunct="1">
        <a:spcBef>
          <a:spcPct val="0"/>
        </a:spcBef>
        <a:buNone/>
        <a:defRPr lang="en-US" sz="3500" b="1" kern="1200" smtClean="0">
          <a:solidFill>
            <a:srgbClr val="112E50"/>
          </a:solidFill>
          <a:latin typeface="Arial" pitchFamily="34" charset="0"/>
          <a:ea typeface="+mn-ea"/>
          <a:cs typeface="Arial" pitchFamily="34" charset="0"/>
        </a:defRPr>
      </a:lvl1pPr>
    </p:titleStyle>
    <p:bodyStyle>
      <a:lvl1pPr marL="342900" indent="-342900" algn="l" defTabSz="914400" rtl="0" eaLnBrk="1" latinLnBrk="0" hangingPunct="1">
        <a:spcBef>
          <a:spcPct val="20000"/>
        </a:spcBef>
        <a:buClr>
          <a:srgbClr val="959F38"/>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88A0B8"/>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7.xml"/><Relationship Id="rId5" Type="http://schemas.openxmlformats.org/officeDocument/2006/relationships/chart" Target="../charts/chart5.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6.xml"/><Relationship Id="rId5" Type="http://schemas.openxmlformats.org/officeDocument/2006/relationships/chart" Target="../charts/chart9.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6.xml"/><Relationship Id="rId5" Type="http://schemas.openxmlformats.org/officeDocument/2006/relationships/chart" Target="../charts/chart14.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6.xml"/><Relationship Id="rId7" Type="http://schemas.openxmlformats.org/officeDocument/2006/relationships/chart" Target="../charts/chart20.xml"/><Relationship Id="rId2" Type="http://schemas.openxmlformats.org/officeDocument/2006/relationships/chart" Target="../charts/chart15.xml"/><Relationship Id="rId1" Type="http://schemas.openxmlformats.org/officeDocument/2006/relationships/slideLayout" Target="../slideLayouts/slideLayout6.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1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1.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11.xml"/><Relationship Id="rId4" Type="http://schemas.openxmlformats.org/officeDocument/2006/relationships/chart" Target="../charts/char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21" Type="http://schemas.openxmlformats.org/officeDocument/2006/relationships/image" Target="../media/image45.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gif"/><Relationship Id="rId2" Type="http://schemas.openxmlformats.org/officeDocument/2006/relationships/notesSlide" Target="../notesSlides/notesSlide2.xml"/><Relationship Id="rId16" Type="http://schemas.openxmlformats.org/officeDocument/2006/relationships/image" Target="../media/image41.jpeg"/><Relationship Id="rId20"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gif"/><Relationship Id="rId5" Type="http://schemas.openxmlformats.org/officeDocument/2006/relationships/image" Target="../media/image30.png"/><Relationship Id="rId15" Type="http://schemas.openxmlformats.org/officeDocument/2006/relationships/image" Target="../media/image40.gif"/><Relationship Id="rId10" Type="http://schemas.openxmlformats.org/officeDocument/2006/relationships/image" Target="../media/image35.jpeg"/><Relationship Id="rId19" Type="http://schemas.openxmlformats.org/officeDocument/2006/relationships/image" Target="../media/image21.png"/><Relationship Id="rId4" Type="http://schemas.openxmlformats.org/officeDocument/2006/relationships/image" Target="../media/image29.png"/><Relationship Id="rId9" Type="http://schemas.openxmlformats.org/officeDocument/2006/relationships/image" Target="../media/image34.gif"/><Relationship Id="rId14" Type="http://schemas.openxmlformats.org/officeDocument/2006/relationships/image" Target="../media/image39.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0" y="964871"/>
            <a:ext cx="9148990" cy="5992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ubtitle 1"/>
          <p:cNvSpPr>
            <a:spLocks noGrp="1"/>
          </p:cNvSpPr>
          <p:nvPr>
            <p:ph type="subTitle" idx="1"/>
          </p:nvPr>
        </p:nvSpPr>
        <p:spPr>
          <a:xfrm>
            <a:off x="0" y="6381328"/>
            <a:ext cx="2483768" cy="476672"/>
          </a:xfrm>
        </p:spPr>
        <p:txBody>
          <a:bodyPr>
            <a:normAutofit fontScale="85000" lnSpcReduction="10000"/>
          </a:bodyPr>
          <a:lstStyle/>
          <a:p>
            <a:r>
              <a:rPr lang="en-US" sz="2000" i="1" dirty="0" smtClean="0">
                <a:solidFill>
                  <a:schemeClr val="bg1"/>
                </a:solidFill>
              </a:rPr>
              <a:t>1 July 2014 – SAC18</a:t>
            </a:r>
          </a:p>
        </p:txBody>
      </p:sp>
      <p:sp>
        <p:nvSpPr>
          <p:cNvPr id="4" name="Title 3"/>
          <p:cNvSpPr>
            <a:spLocks noGrp="1"/>
          </p:cNvSpPr>
          <p:nvPr>
            <p:ph type="title"/>
          </p:nvPr>
        </p:nvSpPr>
        <p:spPr>
          <a:xfrm>
            <a:off x="5148064" y="90780"/>
            <a:ext cx="3754760" cy="1508105"/>
          </a:xfrm>
        </p:spPr>
        <p:txBody>
          <a:bodyPr/>
          <a:lstStyle/>
          <a:p>
            <a:pPr algn="r"/>
            <a:r>
              <a:rPr lang="en-US" sz="2400" dirty="0" smtClean="0"/>
              <a:t>ALBA Status Report</a:t>
            </a:r>
            <a:br>
              <a:rPr lang="en-US" sz="2400" dirty="0" smtClean="0"/>
            </a:br>
            <a:r>
              <a:rPr lang="en-US" sz="2000" i="1" dirty="0" smtClean="0"/>
              <a:t>C. Biscari</a:t>
            </a:r>
            <a:r>
              <a:rPr lang="en-US" sz="2400" dirty="0" smtClean="0"/>
              <a:t/>
            </a:r>
            <a:br>
              <a:rPr lang="en-US" sz="2400" dirty="0" smtClean="0"/>
            </a:br>
            <a:r>
              <a:rPr lang="es-ES_tradnl" sz="2400" dirty="0"/>
              <a:t/>
            </a:r>
            <a:br>
              <a:rPr lang="es-ES_tradnl" sz="2400" dirty="0"/>
            </a:br>
            <a:endParaRPr lang="en-US" sz="2400" dirty="0"/>
          </a:p>
        </p:txBody>
      </p:sp>
    </p:spTree>
    <p:extLst>
      <p:ext uri="{BB962C8B-B14F-4D97-AF65-F5344CB8AC3E}">
        <p14:creationId xmlns:p14="http://schemas.microsoft.com/office/powerpoint/2010/main" val="3597566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908720"/>
            <a:ext cx="8712967" cy="1152128"/>
          </a:xfrm>
        </p:spPr>
        <p:txBody>
          <a:bodyPr>
            <a:noAutofit/>
          </a:bodyPr>
          <a:lstStyle/>
          <a:p>
            <a:r>
              <a:rPr lang="en-US" sz="1800" dirty="0" smtClean="0"/>
              <a:t>4 people left in first 6 months of 2014 (24 in all 2013)</a:t>
            </a:r>
          </a:p>
          <a:p>
            <a:r>
              <a:rPr lang="en-US" sz="1800" dirty="0" smtClean="0"/>
              <a:t>Increasing the staff (174 at end of June, including PostDocs and external funds)</a:t>
            </a:r>
          </a:p>
          <a:p>
            <a:r>
              <a:rPr lang="en-US" sz="1800" dirty="0" smtClean="0"/>
              <a:t>9 extra positions already approved</a:t>
            </a:r>
          </a:p>
          <a:p>
            <a:r>
              <a:rPr lang="en-US" sz="1800" dirty="0" smtClean="0"/>
              <a:t>Average age: 37 years</a:t>
            </a:r>
          </a:p>
        </p:txBody>
      </p:sp>
      <p:sp>
        <p:nvSpPr>
          <p:cNvPr id="3" name="Title 2"/>
          <p:cNvSpPr>
            <a:spLocks noGrp="1"/>
          </p:cNvSpPr>
          <p:nvPr>
            <p:ph type="title"/>
          </p:nvPr>
        </p:nvSpPr>
        <p:spPr>
          <a:xfrm>
            <a:off x="550469" y="116632"/>
            <a:ext cx="8229600" cy="663340"/>
          </a:xfrm>
        </p:spPr>
        <p:txBody>
          <a:bodyPr/>
          <a:lstStyle/>
          <a:p>
            <a:r>
              <a:rPr lang="en-US" dirty="0" smtClean="0"/>
              <a:t>Staff</a:t>
            </a:r>
            <a:endParaRPr lang="en-US" dirty="0"/>
          </a:p>
        </p:txBody>
      </p:sp>
      <p:graphicFrame>
        <p:nvGraphicFramePr>
          <p:cNvPr id="9" name="Chart 8"/>
          <p:cNvGraphicFramePr>
            <a:graphicFrameLocks/>
          </p:cNvGraphicFramePr>
          <p:nvPr>
            <p:extLst>
              <p:ext uri="{D42A27DB-BD31-4B8C-83A1-F6EECF244321}">
                <p14:modId xmlns:p14="http://schemas.microsoft.com/office/powerpoint/2010/main" val="3549456164"/>
              </p:ext>
            </p:extLst>
          </p:nvPr>
        </p:nvGraphicFramePr>
        <p:xfrm>
          <a:off x="192536" y="3429811"/>
          <a:ext cx="3587376" cy="295151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7259" y="2782669"/>
            <a:ext cx="3762653" cy="646331"/>
          </a:xfrm>
          <a:prstGeom prst="rect">
            <a:avLst/>
          </a:prstGeom>
          <a:noFill/>
        </p:spPr>
        <p:txBody>
          <a:bodyPr wrap="square" rtlCol="0">
            <a:spAutoFit/>
          </a:bodyPr>
          <a:lstStyle/>
          <a:p>
            <a:r>
              <a:rPr lang="en-US" dirty="0" smtClean="0">
                <a:solidFill>
                  <a:schemeClr val="bg2">
                    <a:lumMod val="50000"/>
                  </a:schemeClr>
                </a:solidFill>
              </a:rPr>
              <a:t>48 % International (18% on total staff)</a:t>
            </a:r>
          </a:p>
          <a:p>
            <a:r>
              <a:rPr lang="en-US" dirty="0" smtClean="0">
                <a:solidFill>
                  <a:schemeClr val="bg2">
                    <a:lumMod val="50000"/>
                  </a:schemeClr>
                </a:solidFill>
              </a:rPr>
              <a:t>28% female   (27% on all staff)</a:t>
            </a:r>
            <a:endParaRPr lang="en-US" dirty="0">
              <a:solidFill>
                <a:schemeClr val="bg2">
                  <a:lumMod val="50000"/>
                </a:schemeClr>
              </a:solidFill>
            </a:endParaRPr>
          </a:p>
        </p:txBody>
      </p:sp>
      <p:sp>
        <p:nvSpPr>
          <p:cNvPr id="10" name="TextBox 9"/>
          <p:cNvSpPr txBox="1"/>
          <p:nvPr/>
        </p:nvSpPr>
        <p:spPr>
          <a:xfrm>
            <a:off x="396897" y="2413337"/>
            <a:ext cx="2215543" cy="369332"/>
          </a:xfrm>
          <a:prstGeom prst="rect">
            <a:avLst/>
          </a:prstGeom>
          <a:noFill/>
        </p:spPr>
        <p:txBody>
          <a:bodyPr wrap="none" rtlCol="0">
            <a:spAutoFit/>
          </a:bodyPr>
          <a:lstStyle/>
          <a:p>
            <a:r>
              <a:rPr lang="en-US" dirty="0" smtClean="0">
                <a:solidFill>
                  <a:schemeClr val="bg2">
                    <a:lumMod val="50000"/>
                  </a:schemeClr>
                </a:solidFill>
              </a:rPr>
              <a:t>Experimental Division</a:t>
            </a:r>
            <a:endParaRPr lang="en-US" dirty="0">
              <a:solidFill>
                <a:schemeClr val="bg2">
                  <a:lumMod val="50000"/>
                </a:schemeClr>
              </a:solidFill>
            </a:endParaRPr>
          </a:p>
        </p:txBody>
      </p:sp>
      <p:graphicFrame>
        <p:nvGraphicFramePr>
          <p:cNvPr id="7" name="Chart 6"/>
          <p:cNvGraphicFramePr>
            <a:graphicFrameLocks/>
          </p:cNvGraphicFramePr>
          <p:nvPr>
            <p:extLst>
              <p:ext uri="{D42A27DB-BD31-4B8C-83A1-F6EECF244321}">
                <p14:modId xmlns:p14="http://schemas.microsoft.com/office/powerpoint/2010/main" val="4171128507"/>
              </p:ext>
            </p:extLst>
          </p:nvPr>
        </p:nvGraphicFramePr>
        <p:xfrm>
          <a:off x="3491880" y="1770608"/>
          <a:ext cx="5408445" cy="28804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2127864597"/>
              </p:ext>
            </p:extLst>
          </p:nvPr>
        </p:nvGraphicFramePr>
        <p:xfrm>
          <a:off x="3923928" y="2276872"/>
          <a:ext cx="5040560" cy="20951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a:graphicFrameLocks/>
          </p:cNvGraphicFramePr>
          <p:nvPr>
            <p:extLst>
              <p:ext uri="{D42A27DB-BD31-4B8C-83A1-F6EECF244321}">
                <p14:modId xmlns:p14="http://schemas.microsoft.com/office/powerpoint/2010/main" val="1547585716"/>
              </p:ext>
            </p:extLst>
          </p:nvPr>
        </p:nvGraphicFramePr>
        <p:xfrm>
          <a:off x="3995936" y="4725144"/>
          <a:ext cx="4752528" cy="1800200"/>
        </p:xfrm>
        <a:graphic>
          <a:graphicData uri="http://schemas.openxmlformats.org/drawingml/2006/chart">
            <c:chart xmlns:c="http://schemas.openxmlformats.org/drawingml/2006/chart" xmlns:r="http://schemas.openxmlformats.org/officeDocument/2006/relationships" r:id="rId5"/>
          </a:graphicData>
        </a:graphic>
      </p:graphicFrame>
      <p:sp>
        <p:nvSpPr>
          <p:cNvPr id="5" name="Rectangle 4"/>
          <p:cNvSpPr/>
          <p:nvPr/>
        </p:nvSpPr>
        <p:spPr>
          <a:xfrm>
            <a:off x="5292080" y="5877272"/>
            <a:ext cx="2268121" cy="400110"/>
          </a:xfrm>
          <a:prstGeom prst="rect">
            <a:avLst/>
          </a:prstGeom>
          <a:solidFill>
            <a:schemeClr val="bg1"/>
          </a:solidFill>
        </p:spPr>
        <p:txBody>
          <a:bodyPr wrap="none">
            <a:spAutoFit/>
          </a:bodyPr>
          <a:lstStyle/>
          <a:p>
            <a:r>
              <a:rPr lang="en-US" sz="2000" b="1" dirty="0">
                <a:solidFill>
                  <a:srgbClr val="FF3399"/>
                </a:solidFill>
              </a:rPr>
              <a:t>Women percentage</a:t>
            </a:r>
            <a:endParaRPr lang="es-ES_tradnl" sz="2000" dirty="0"/>
          </a:p>
        </p:txBody>
      </p:sp>
    </p:spTree>
    <p:extLst>
      <p:ext uri="{BB962C8B-B14F-4D97-AF65-F5344CB8AC3E}">
        <p14:creationId xmlns:p14="http://schemas.microsoft.com/office/powerpoint/2010/main" val="128816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11" grpId="0">
        <p:bldAsOne/>
      </p:bldGraphic>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5696" y="188640"/>
            <a:ext cx="6796925" cy="584775"/>
          </a:xfrm>
          <a:prstGeom prst="rect">
            <a:avLst/>
          </a:prstGeom>
          <a:solidFill>
            <a:srgbClr val="979F07"/>
          </a:solidFill>
        </p:spPr>
        <p:txBody>
          <a:bodyPr wrap="none" rtlCol="0">
            <a:spAutoFit/>
          </a:bodyPr>
          <a:lstStyle/>
          <a:p>
            <a:r>
              <a:rPr lang="en-US" sz="3200" dirty="0" smtClean="0">
                <a:solidFill>
                  <a:schemeClr val="bg1"/>
                </a:solidFill>
              </a:rPr>
              <a:t>Experiments performed until April 2014</a:t>
            </a:r>
            <a:endParaRPr lang="en-US" sz="2400" dirty="0">
              <a:solidFill>
                <a:schemeClr val="bg1"/>
              </a:solidFill>
            </a:endParaRPr>
          </a:p>
        </p:txBody>
      </p:sp>
      <p:sp>
        <p:nvSpPr>
          <p:cNvPr id="8" name="TextBox 7"/>
          <p:cNvSpPr txBox="1"/>
          <p:nvPr/>
        </p:nvSpPr>
        <p:spPr>
          <a:xfrm>
            <a:off x="323528" y="4293096"/>
            <a:ext cx="3715465" cy="1631216"/>
          </a:xfrm>
          <a:prstGeom prst="rect">
            <a:avLst/>
          </a:prstGeom>
          <a:solidFill>
            <a:srgbClr val="88A0B8"/>
          </a:solidFill>
        </p:spPr>
        <p:txBody>
          <a:bodyPr wrap="square" rtlCol="0">
            <a:spAutoFit/>
          </a:bodyPr>
          <a:lstStyle/>
          <a:p>
            <a:r>
              <a:rPr lang="en-US" sz="2000" dirty="0" smtClean="0">
                <a:solidFill>
                  <a:schemeClr val="bg1">
                    <a:lumMod val="85000"/>
                    <a:lumOff val="15000"/>
                  </a:schemeClr>
                </a:solidFill>
              </a:rPr>
              <a:t>3rd call experiments started in May 14</a:t>
            </a:r>
          </a:p>
          <a:p>
            <a:r>
              <a:rPr lang="en-US" sz="2000" dirty="0" smtClean="0">
                <a:solidFill>
                  <a:schemeClr val="bg1">
                    <a:lumMod val="85000"/>
                    <a:lumOff val="15000"/>
                  </a:schemeClr>
                </a:solidFill>
              </a:rPr>
              <a:t>Run May-Dec 2014</a:t>
            </a:r>
          </a:p>
          <a:p>
            <a:r>
              <a:rPr lang="en-US" sz="2000" dirty="0" smtClean="0">
                <a:solidFill>
                  <a:schemeClr val="bg1">
                    <a:lumMod val="85000"/>
                    <a:lumOff val="15000"/>
                  </a:schemeClr>
                </a:solidFill>
              </a:rPr>
              <a:t>From 2015 two user calls per year</a:t>
            </a:r>
          </a:p>
          <a:p>
            <a:r>
              <a:rPr lang="en-US" sz="2000" dirty="0" smtClean="0">
                <a:solidFill>
                  <a:schemeClr val="bg1">
                    <a:lumMod val="85000"/>
                    <a:lumOff val="15000"/>
                  </a:schemeClr>
                </a:solidFill>
              </a:rPr>
              <a:t>4</a:t>
            </a:r>
            <a:r>
              <a:rPr lang="en-US" sz="2000" baseline="30000" dirty="0" smtClean="0">
                <a:solidFill>
                  <a:schemeClr val="bg1">
                    <a:lumMod val="85000"/>
                    <a:lumOff val="15000"/>
                  </a:schemeClr>
                </a:solidFill>
              </a:rPr>
              <a:t>th</a:t>
            </a:r>
            <a:r>
              <a:rPr lang="en-US" sz="2000" dirty="0" smtClean="0">
                <a:solidFill>
                  <a:schemeClr val="bg1">
                    <a:lumMod val="85000"/>
                    <a:lumOff val="15000"/>
                  </a:schemeClr>
                </a:solidFill>
              </a:rPr>
              <a:t> user call is open until 7</a:t>
            </a:r>
            <a:r>
              <a:rPr lang="en-US" sz="2000" baseline="30000" dirty="0" smtClean="0">
                <a:solidFill>
                  <a:schemeClr val="bg1">
                    <a:lumMod val="85000"/>
                    <a:lumOff val="15000"/>
                  </a:schemeClr>
                </a:solidFill>
              </a:rPr>
              <a:t>th</a:t>
            </a:r>
            <a:r>
              <a:rPr lang="en-US" sz="2000" dirty="0" smtClean="0">
                <a:solidFill>
                  <a:schemeClr val="bg1">
                    <a:lumMod val="85000"/>
                    <a:lumOff val="15000"/>
                  </a:schemeClr>
                </a:solidFill>
              </a:rPr>
              <a:t> July</a:t>
            </a:r>
            <a:endParaRPr lang="en-US" sz="2000" dirty="0">
              <a:solidFill>
                <a:schemeClr val="bg1">
                  <a:lumMod val="85000"/>
                  <a:lumOff val="15000"/>
                </a:schemeClr>
              </a:solidFill>
            </a:endParaRPr>
          </a:p>
        </p:txBody>
      </p:sp>
      <p:sp>
        <p:nvSpPr>
          <p:cNvPr id="2" name="TextBox 1"/>
          <p:cNvSpPr txBox="1"/>
          <p:nvPr/>
        </p:nvSpPr>
        <p:spPr>
          <a:xfrm>
            <a:off x="2555776" y="813124"/>
            <a:ext cx="793166" cy="369332"/>
          </a:xfrm>
          <a:prstGeom prst="rect">
            <a:avLst/>
          </a:prstGeom>
          <a:noFill/>
          <a:ln>
            <a:noFill/>
          </a:ln>
        </p:spPr>
        <p:txBody>
          <a:bodyPr wrap="none" rtlCol="0">
            <a:spAutoFit/>
          </a:bodyPr>
          <a:lstStyle/>
          <a:p>
            <a:r>
              <a:rPr lang="en-US" b="1" dirty="0" smtClean="0">
                <a:solidFill>
                  <a:schemeClr val="tx1">
                    <a:lumMod val="85000"/>
                    <a:lumOff val="15000"/>
                  </a:schemeClr>
                </a:solidFill>
              </a:rPr>
              <a:t>USERS</a:t>
            </a:r>
            <a:endParaRPr lang="es-ES_tradnl" b="1" dirty="0" smtClean="0">
              <a:solidFill>
                <a:schemeClr val="tx1">
                  <a:lumMod val="85000"/>
                  <a:lumOff val="15000"/>
                </a:schemeClr>
              </a:solidFill>
            </a:endParaRPr>
          </a:p>
        </p:txBody>
      </p:sp>
      <p:sp>
        <p:nvSpPr>
          <p:cNvPr id="7" name="TextBox 6"/>
          <p:cNvSpPr txBox="1"/>
          <p:nvPr/>
        </p:nvSpPr>
        <p:spPr>
          <a:xfrm>
            <a:off x="4572000" y="813124"/>
            <a:ext cx="773417" cy="369332"/>
          </a:xfrm>
          <a:prstGeom prst="rect">
            <a:avLst/>
          </a:prstGeom>
          <a:noFill/>
          <a:ln>
            <a:noFill/>
          </a:ln>
        </p:spPr>
        <p:txBody>
          <a:bodyPr wrap="none" rtlCol="0">
            <a:spAutoFit/>
          </a:bodyPr>
          <a:lstStyle/>
          <a:p>
            <a:r>
              <a:rPr lang="en-US" b="1" dirty="0" smtClean="0">
                <a:solidFill>
                  <a:schemeClr val="tx1">
                    <a:lumMod val="85000"/>
                    <a:lumOff val="15000"/>
                  </a:schemeClr>
                </a:solidFill>
              </a:rPr>
              <a:t>VISITS</a:t>
            </a:r>
            <a:endParaRPr lang="es-ES_tradnl" b="1" dirty="0" smtClean="0">
              <a:solidFill>
                <a:schemeClr val="tx1">
                  <a:lumMod val="85000"/>
                  <a:lumOff val="15000"/>
                </a:schemeClr>
              </a:solidFill>
            </a:endParaRPr>
          </a:p>
        </p:txBody>
      </p:sp>
      <p:graphicFrame>
        <p:nvGraphicFramePr>
          <p:cNvPr id="9" name="Chart 8"/>
          <p:cNvGraphicFramePr>
            <a:graphicFrameLocks/>
          </p:cNvGraphicFramePr>
          <p:nvPr>
            <p:extLst>
              <p:ext uri="{D42A27DB-BD31-4B8C-83A1-F6EECF244321}">
                <p14:modId xmlns:p14="http://schemas.microsoft.com/office/powerpoint/2010/main" val="852023490"/>
              </p:ext>
            </p:extLst>
          </p:nvPr>
        </p:nvGraphicFramePr>
        <p:xfrm>
          <a:off x="57024" y="1028017"/>
          <a:ext cx="4392488" cy="29905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a:graphicFrameLocks/>
          </p:cNvGraphicFramePr>
          <p:nvPr>
            <p:extLst>
              <p:ext uri="{D42A27DB-BD31-4B8C-83A1-F6EECF244321}">
                <p14:modId xmlns:p14="http://schemas.microsoft.com/office/powerpoint/2010/main" val="1745510675"/>
              </p:ext>
            </p:extLst>
          </p:nvPr>
        </p:nvGraphicFramePr>
        <p:xfrm>
          <a:off x="4434646" y="1124744"/>
          <a:ext cx="4529842" cy="3384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3343496626"/>
              </p:ext>
            </p:extLst>
          </p:nvPr>
        </p:nvGraphicFramePr>
        <p:xfrm>
          <a:off x="4139952" y="4145016"/>
          <a:ext cx="2448272" cy="20922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a:graphicFrameLocks/>
          </p:cNvGraphicFramePr>
          <p:nvPr>
            <p:extLst>
              <p:ext uri="{D42A27DB-BD31-4B8C-83A1-F6EECF244321}">
                <p14:modId xmlns:p14="http://schemas.microsoft.com/office/powerpoint/2010/main" val="1207293252"/>
              </p:ext>
            </p:extLst>
          </p:nvPr>
        </p:nvGraphicFramePr>
        <p:xfrm>
          <a:off x="6548030" y="4149080"/>
          <a:ext cx="2562969" cy="2016224"/>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p:cNvSpPr txBox="1"/>
          <p:nvPr/>
        </p:nvSpPr>
        <p:spPr>
          <a:xfrm>
            <a:off x="5234158" y="6163724"/>
            <a:ext cx="3488391" cy="369332"/>
          </a:xfrm>
          <a:prstGeom prst="rect">
            <a:avLst/>
          </a:prstGeom>
          <a:noFill/>
        </p:spPr>
        <p:txBody>
          <a:bodyPr wrap="none" rtlCol="0">
            <a:spAutoFit/>
          </a:bodyPr>
          <a:lstStyle/>
          <a:p>
            <a:r>
              <a:rPr lang="en-US" b="1" dirty="0" smtClean="0">
                <a:solidFill>
                  <a:srgbClr val="CC0099"/>
                </a:solidFill>
              </a:rPr>
              <a:t>National</a:t>
            </a:r>
            <a:r>
              <a:rPr lang="en-US" b="1" dirty="0" smtClean="0"/>
              <a:t> / </a:t>
            </a:r>
            <a:r>
              <a:rPr lang="en-US" b="1" dirty="0" smtClean="0">
                <a:solidFill>
                  <a:srgbClr val="000099"/>
                </a:solidFill>
              </a:rPr>
              <a:t>International </a:t>
            </a:r>
            <a:r>
              <a:rPr lang="en-US" b="1" dirty="0" smtClean="0"/>
              <a:t>Beamtime</a:t>
            </a:r>
            <a:endParaRPr lang="es-ES_tradnl" b="1" dirty="0"/>
          </a:p>
        </p:txBody>
      </p:sp>
    </p:spTree>
    <p:extLst>
      <p:ext uri="{BB962C8B-B14F-4D97-AF65-F5344CB8AC3E}">
        <p14:creationId xmlns:p14="http://schemas.microsoft.com/office/powerpoint/2010/main" val="4104215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ES_tradnl" dirty="0" err="1" smtClean="0"/>
              <a:t>Users</a:t>
            </a:r>
            <a:r>
              <a:rPr lang="es-ES_tradnl" dirty="0" smtClean="0"/>
              <a:t> </a:t>
            </a:r>
            <a:r>
              <a:rPr lang="es-ES_tradnl" dirty="0" err="1" smtClean="0"/>
              <a:t>feedback</a:t>
            </a:r>
            <a:r>
              <a:rPr lang="es-ES_tradnl" dirty="0" smtClean="0"/>
              <a:t> </a:t>
            </a:r>
            <a:r>
              <a:rPr lang="es-ES_tradnl" dirty="0" err="1" smtClean="0"/>
              <a:t>received</a:t>
            </a:r>
            <a:r>
              <a:rPr lang="es-ES_tradnl" dirty="0" smtClean="0"/>
              <a:t> </a:t>
            </a:r>
            <a:r>
              <a:rPr lang="es-ES_tradnl" dirty="0" err="1" smtClean="0"/>
              <a:t>during</a:t>
            </a:r>
            <a:r>
              <a:rPr lang="es-ES_tradnl" dirty="0" smtClean="0"/>
              <a:t> 2013</a:t>
            </a:r>
            <a:endParaRPr lang="en-US" dirty="0"/>
          </a:p>
        </p:txBody>
      </p:sp>
      <p:sp>
        <p:nvSpPr>
          <p:cNvPr id="4" name="Content Placeholder 3"/>
          <p:cNvSpPr>
            <a:spLocks noGrp="1"/>
          </p:cNvSpPr>
          <p:nvPr>
            <p:ph idx="13"/>
          </p:nvPr>
        </p:nvSpPr>
        <p:spPr/>
        <p:txBody>
          <a:bodyPr>
            <a:normAutofit fontScale="62500" lnSpcReduction="20000"/>
          </a:bodyPr>
          <a:lstStyle/>
          <a:p>
            <a:r>
              <a:rPr lang="es-ES_tradnl" dirty="0" smtClean="0"/>
              <a:t>-</a:t>
            </a:r>
            <a:r>
              <a:rPr lang="es-ES_tradnl" dirty="0" err="1" smtClean="0"/>
              <a:t>Not</a:t>
            </a:r>
            <a:r>
              <a:rPr lang="es-ES_tradnl" dirty="0" smtClean="0"/>
              <a:t> </a:t>
            </a:r>
            <a:r>
              <a:rPr lang="es-ES_tradnl" dirty="0" err="1" smtClean="0"/>
              <a:t>all</a:t>
            </a:r>
            <a:r>
              <a:rPr lang="es-ES_tradnl" dirty="0" smtClean="0"/>
              <a:t> </a:t>
            </a:r>
            <a:r>
              <a:rPr lang="es-ES_tradnl" dirty="0" err="1" smtClean="0"/>
              <a:t>users</a:t>
            </a:r>
            <a:r>
              <a:rPr lang="es-ES_tradnl" dirty="0" smtClean="0"/>
              <a:t> </a:t>
            </a:r>
            <a:r>
              <a:rPr lang="es-ES_tradnl" dirty="0" err="1" smtClean="0"/>
              <a:t>answer</a:t>
            </a:r>
            <a:r>
              <a:rPr lang="es-ES_tradnl" dirty="0" smtClean="0"/>
              <a:t> </a:t>
            </a:r>
            <a:r>
              <a:rPr lang="es-ES_tradnl" dirty="0" err="1" smtClean="0"/>
              <a:t>feedback</a:t>
            </a:r>
            <a:endParaRPr lang="es-ES_tradnl" dirty="0" smtClean="0"/>
          </a:p>
          <a:p>
            <a:r>
              <a:rPr lang="es-ES_tradnl" dirty="0" smtClean="0"/>
              <a:t>-In </a:t>
            </a:r>
            <a:r>
              <a:rPr lang="es-ES_tradnl" dirty="0" err="1" smtClean="0"/>
              <a:t>the</a:t>
            </a:r>
            <a:r>
              <a:rPr lang="es-ES_tradnl" dirty="0" smtClean="0"/>
              <a:t> </a:t>
            </a:r>
            <a:r>
              <a:rPr lang="es-ES_tradnl" dirty="0" err="1" smtClean="0"/>
              <a:t>same</a:t>
            </a:r>
            <a:r>
              <a:rPr lang="es-ES_tradnl" dirty="0" smtClean="0"/>
              <a:t> </a:t>
            </a:r>
            <a:r>
              <a:rPr lang="es-ES_tradnl" dirty="0" err="1" smtClean="0"/>
              <a:t>group</a:t>
            </a:r>
            <a:r>
              <a:rPr lang="es-ES_tradnl" dirty="0" smtClean="0"/>
              <a:t> of </a:t>
            </a:r>
            <a:r>
              <a:rPr lang="es-ES_tradnl" dirty="0" err="1" smtClean="0"/>
              <a:t>users</a:t>
            </a:r>
            <a:r>
              <a:rPr lang="es-ES_tradnl" dirty="0" smtClean="0"/>
              <a:t>: </a:t>
            </a:r>
            <a:r>
              <a:rPr lang="es-ES_tradnl" dirty="0" err="1" smtClean="0"/>
              <a:t>sometimes</a:t>
            </a:r>
            <a:r>
              <a:rPr lang="es-ES_tradnl" dirty="0" smtClean="0"/>
              <a:t> </a:t>
            </a:r>
            <a:r>
              <a:rPr lang="es-ES_tradnl" dirty="0" err="1" smtClean="0"/>
              <a:t>different</a:t>
            </a:r>
            <a:r>
              <a:rPr lang="es-ES_tradnl" dirty="0" smtClean="0"/>
              <a:t> </a:t>
            </a:r>
            <a:r>
              <a:rPr lang="es-ES_tradnl" dirty="0" err="1" smtClean="0"/>
              <a:t>opinions</a:t>
            </a:r>
            <a:r>
              <a:rPr lang="es-ES_tradnl" dirty="0" smtClean="0"/>
              <a:t> (</a:t>
            </a:r>
            <a:r>
              <a:rPr lang="es-ES_tradnl" dirty="0" err="1" smtClean="0"/>
              <a:t>some</a:t>
            </a:r>
            <a:r>
              <a:rPr lang="es-ES_tradnl" dirty="0" smtClean="0"/>
              <a:t> </a:t>
            </a:r>
            <a:r>
              <a:rPr lang="es-ES_tradnl" dirty="0" err="1" smtClean="0"/>
              <a:t>users</a:t>
            </a:r>
            <a:r>
              <a:rPr lang="es-ES_tradnl" dirty="0" smtClean="0"/>
              <a:t> more </a:t>
            </a:r>
            <a:r>
              <a:rPr lang="es-ES_tradnl" dirty="0" err="1" smtClean="0"/>
              <a:t>critical</a:t>
            </a:r>
            <a:r>
              <a:rPr lang="es-ES_tradnl" dirty="0" smtClean="0"/>
              <a:t>, </a:t>
            </a:r>
            <a:r>
              <a:rPr lang="es-ES_tradnl" dirty="0" err="1" smtClean="0"/>
              <a:t>some</a:t>
            </a:r>
            <a:r>
              <a:rPr lang="es-ES_tradnl" dirty="0" smtClean="0"/>
              <a:t> </a:t>
            </a:r>
            <a:r>
              <a:rPr lang="es-ES_tradnl" dirty="0" err="1" smtClean="0"/>
              <a:t>users</a:t>
            </a:r>
            <a:r>
              <a:rPr lang="es-ES_tradnl" dirty="0" smtClean="0"/>
              <a:t> </a:t>
            </a:r>
            <a:r>
              <a:rPr lang="es-ES_tradnl" dirty="0" err="1" smtClean="0"/>
              <a:t>always</a:t>
            </a:r>
            <a:r>
              <a:rPr lang="es-ES_tradnl" dirty="0" smtClean="0"/>
              <a:t> </a:t>
            </a:r>
            <a:r>
              <a:rPr lang="es-ES_tradnl" dirty="0" err="1" smtClean="0"/>
              <a:t>nice</a:t>
            </a:r>
            <a:r>
              <a:rPr lang="es-ES_tradnl" dirty="0" smtClean="0"/>
              <a:t>)</a:t>
            </a:r>
          </a:p>
          <a:p>
            <a:r>
              <a:rPr lang="es-ES_tradnl" dirty="0" smtClean="0"/>
              <a:t>-</a:t>
            </a:r>
            <a:r>
              <a:rPr lang="es-ES_tradnl" dirty="0" err="1" smtClean="0"/>
              <a:t>Therefore</a:t>
            </a:r>
            <a:r>
              <a:rPr lang="es-ES_tradnl" dirty="0" smtClean="0"/>
              <a:t>: </a:t>
            </a:r>
            <a:r>
              <a:rPr lang="es-ES_tradnl" dirty="0" err="1" smtClean="0"/>
              <a:t>these</a:t>
            </a:r>
            <a:r>
              <a:rPr lang="es-ES_tradnl" dirty="0" smtClean="0"/>
              <a:t> </a:t>
            </a:r>
            <a:r>
              <a:rPr lang="es-ES_tradnl" dirty="0" err="1" smtClean="0"/>
              <a:t>results</a:t>
            </a:r>
            <a:r>
              <a:rPr lang="es-ES_tradnl" dirty="0" smtClean="0"/>
              <a:t> </a:t>
            </a:r>
            <a:r>
              <a:rPr lang="es-ES_tradnl" dirty="0" err="1" smtClean="0"/>
              <a:t>should</a:t>
            </a:r>
            <a:r>
              <a:rPr lang="es-ES_tradnl" dirty="0" smtClean="0"/>
              <a:t> </a:t>
            </a:r>
            <a:r>
              <a:rPr lang="es-ES_tradnl" dirty="0" err="1" smtClean="0"/>
              <a:t>not</a:t>
            </a:r>
            <a:r>
              <a:rPr lang="es-ES_tradnl" dirty="0" smtClean="0"/>
              <a:t> be </a:t>
            </a:r>
            <a:r>
              <a:rPr lang="es-ES_tradnl" dirty="0" err="1" smtClean="0"/>
              <a:t>taken</a:t>
            </a:r>
            <a:r>
              <a:rPr lang="es-ES_tradnl" dirty="0" smtClean="0"/>
              <a:t> </a:t>
            </a:r>
            <a:r>
              <a:rPr lang="es-ES_tradnl" dirty="0" err="1" smtClean="0"/>
              <a:t>like</a:t>
            </a:r>
            <a:r>
              <a:rPr lang="es-ES_tradnl" dirty="0" smtClean="0"/>
              <a:t> </a:t>
            </a:r>
            <a:r>
              <a:rPr lang="es-ES_tradnl" dirty="0" err="1" smtClean="0"/>
              <a:t>absolute</a:t>
            </a:r>
            <a:r>
              <a:rPr lang="es-ES_tradnl" dirty="0" smtClean="0"/>
              <a:t> </a:t>
            </a:r>
            <a:r>
              <a:rPr lang="es-ES_tradnl" dirty="0" err="1" smtClean="0"/>
              <a:t>truths</a:t>
            </a:r>
            <a:r>
              <a:rPr lang="es-ES_tradnl" dirty="0" smtClean="0"/>
              <a:t>, </a:t>
            </a:r>
            <a:r>
              <a:rPr lang="es-ES_tradnl" dirty="0" err="1" smtClean="0"/>
              <a:t>but</a:t>
            </a:r>
            <a:r>
              <a:rPr lang="es-ES_tradnl" dirty="0" smtClean="0"/>
              <a:t> </a:t>
            </a:r>
            <a:r>
              <a:rPr lang="es-ES_tradnl" dirty="0" err="1" smtClean="0"/>
              <a:t>very</a:t>
            </a:r>
            <a:r>
              <a:rPr lang="es-ES_tradnl" dirty="0" smtClean="0"/>
              <a:t> ‘</a:t>
            </a:r>
            <a:r>
              <a:rPr lang="es-ES_tradnl" dirty="0" err="1" smtClean="0"/>
              <a:t>relative</a:t>
            </a:r>
            <a:r>
              <a:rPr lang="es-ES_tradnl" dirty="0" smtClean="0"/>
              <a:t>’.</a:t>
            </a:r>
            <a:endParaRPr lang="en-US" dirty="0"/>
          </a:p>
        </p:txBody>
      </p:sp>
      <p:sp>
        <p:nvSpPr>
          <p:cNvPr id="6" name="Content Placeholder 5"/>
          <p:cNvSpPr>
            <a:spLocks noGrp="1"/>
          </p:cNvSpPr>
          <p:nvPr>
            <p:ph idx="15"/>
          </p:nvPr>
        </p:nvSpPr>
        <p:spPr>
          <a:xfrm>
            <a:off x="4686182" y="4653136"/>
            <a:ext cx="4076818" cy="1067726"/>
          </a:xfrm>
        </p:spPr>
        <p:txBody>
          <a:bodyPr>
            <a:normAutofit fontScale="92500" lnSpcReduction="10000"/>
          </a:bodyPr>
          <a:lstStyle/>
          <a:p>
            <a:r>
              <a:rPr lang="es-ES_tradnl" sz="2400" dirty="0" err="1"/>
              <a:t>H</a:t>
            </a:r>
            <a:r>
              <a:rPr lang="es-ES_tradnl" sz="2400" dirty="0" err="1" smtClean="0"/>
              <a:t>istograms</a:t>
            </a:r>
            <a:r>
              <a:rPr lang="es-ES_tradnl" sz="2400" dirty="0" smtClean="0"/>
              <a:t> </a:t>
            </a:r>
            <a:r>
              <a:rPr lang="es-ES_tradnl" sz="2400" dirty="0" err="1" smtClean="0"/>
              <a:t>contain</a:t>
            </a:r>
            <a:r>
              <a:rPr lang="es-ES_tradnl" sz="2400" dirty="0" smtClean="0"/>
              <a:t> </a:t>
            </a:r>
            <a:r>
              <a:rPr lang="es-ES_tradnl" sz="2400" dirty="0" err="1" smtClean="0"/>
              <a:t>absolute</a:t>
            </a:r>
            <a:r>
              <a:rPr lang="es-ES_tradnl" sz="2400" dirty="0" smtClean="0"/>
              <a:t> </a:t>
            </a:r>
            <a:r>
              <a:rPr lang="es-ES_tradnl" sz="2400" dirty="0" err="1"/>
              <a:t>number</a:t>
            </a:r>
            <a:r>
              <a:rPr lang="es-ES_tradnl" sz="2400" dirty="0"/>
              <a:t> of </a:t>
            </a:r>
            <a:r>
              <a:rPr lang="es-ES_tradnl" sz="2400" dirty="0" err="1"/>
              <a:t>answers</a:t>
            </a:r>
            <a:r>
              <a:rPr lang="es-ES_tradnl" sz="2400" dirty="0"/>
              <a:t> </a:t>
            </a:r>
            <a:r>
              <a:rPr lang="es-ES_tradnl" sz="2400" dirty="0" err="1"/>
              <a:t>during</a:t>
            </a:r>
            <a:r>
              <a:rPr lang="es-ES_tradnl" sz="2400" dirty="0"/>
              <a:t> </a:t>
            </a:r>
            <a:r>
              <a:rPr lang="es-ES_tradnl" sz="2400" dirty="0" err="1"/>
              <a:t>this</a:t>
            </a:r>
            <a:r>
              <a:rPr lang="es-ES_tradnl" sz="2400" dirty="0"/>
              <a:t> </a:t>
            </a:r>
            <a:r>
              <a:rPr lang="es-ES_tradnl" sz="2400" dirty="0" err="1"/>
              <a:t>period</a:t>
            </a:r>
            <a:endParaRPr lang="en-US" sz="2400" dirty="0"/>
          </a:p>
          <a:p>
            <a:endParaRPr lang="en-US" dirty="0"/>
          </a:p>
        </p:txBody>
      </p:sp>
      <p:sp>
        <p:nvSpPr>
          <p:cNvPr id="7" name="Slide Number Placeholder 6"/>
          <p:cNvSpPr>
            <a:spLocks noGrp="1"/>
          </p:cNvSpPr>
          <p:nvPr>
            <p:ph type="sldNum" sz="quarter" idx="4"/>
          </p:nvPr>
        </p:nvSpPr>
        <p:spPr/>
        <p:txBody>
          <a:bodyPr/>
          <a:lstStyle/>
          <a:p>
            <a:pPr algn="r"/>
            <a:fld id="{393CF724-F9E0-44B8-95BD-D38D8B22F53D}" type="slidenum">
              <a:rPr lang="es-ES" smtClean="0"/>
              <a:pPr algn="r"/>
              <a:t>12</a:t>
            </a:fld>
            <a:endParaRPr lang="es-ES" dirty="0"/>
          </a:p>
        </p:txBody>
      </p:sp>
      <p:graphicFrame>
        <p:nvGraphicFramePr>
          <p:cNvPr id="8" name="Content Placeholder 7"/>
          <p:cNvGraphicFramePr>
            <a:graphicFrameLocks noGrp="1"/>
          </p:cNvGraphicFramePr>
          <p:nvPr>
            <p:ph idx="14"/>
            <p:extLst>
              <p:ext uri="{D42A27DB-BD31-4B8C-83A1-F6EECF244321}">
                <p14:modId xmlns:p14="http://schemas.microsoft.com/office/powerpoint/2010/main" val="1149946786"/>
              </p:ext>
            </p:extLst>
          </p:nvPr>
        </p:nvGraphicFramePr>
        <p:xfrm>
          <a:off x="4686300" y="1295400"/>
          <a:ext cx="4076700" cy="3069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7966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32299459"/>
              </p:ext>
            </p:extLst>
          </p:nvPr>
        </p:nvGraphicFramePr>
        <p:xfrm>
          <a:off x="251520" y="1052736"/>
          <a:ext cx="4331568" cy="468265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072203" y="188640"/>
            <a:ext cx="3201133" cy="523220"/>
          </a:xfrm>
          <a:prstGeom prst="rect">
            <a:avLst/>
          </a:prstGeom>
          <a:solidFill>
            <a:srgbClr val="6684A2"/>
          </a:solidFill>
          <a:ln>
            <a:noFill/>
          </a:ln>
        </p:spPr>
        <p:txBody>
          <a:bodyPr wrap="none" rtlCol="0">
            <a:spAutoFit/>
          </a:bodyPr>
          <a:lstStyle/>
          <a:p>
            <a:r>
              <a:rPr lang="en-US" sz="2800" dirty="0" smtClean="0">
                <a:solidFill>
                  <a:schemeClr val="bg1"/>
                </a:solidFill>
              </a:rPr>
              <a:t>From user feedbacks</a:t>
            </a:r>
            <a:endParaRPr lang="es-ES_tradnl" sz="2800" dirty="0" smtClean="0">
              <a:solidFill>
                <a:schemeClr val="bg1"/>
              </a:solidFill>
            </a:endParaRPr>
          </a:p>
        </p:txBody>
      </p:sp>
      <p:graphicFrame>
        <p:nvGraphicFramePr>
          <p:cNvPr id="5" name="Chart 4"/>
          <p:cNvGraphicFramePr>
            <a:graphicFrameLocks/>
          </p:cNvGraphicFramePr>
          <p:nvPr>
            <p:extLst>
              <p:ext uri="{D42A27DB-BD31-4B8C-83A1-F6EECF244321}">
                <p14:modId xmlns:p14="http://schemas.microsoft.com/office/powerpoint/2010/main" val="2573018994"/>
              </p:ext>
            </p:extLst>
          </p:nvPr>
        </p:nvGraphicFramePr>
        <p:xfrm>
          <a:off x="5273336" y="188640"/>
          <a:ext cx="3733800" cy="2362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3687916079"/>
              </p:ext>
            </p:extLst>
          </p:nvPr>
        </p:nvGraphicFramePr>
        <p:xfrm>
          <a:off x="5220072" y="2348880"/>
          <a:ext cx="3787064"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1436736071"/>
              </p:ext>
            </p:extLst>
          </p:nvPr>
        </p:nvGraphicFramePr>
        <p:xfrm>
          <a:off x="5148064" y="4365104"/>
          <a:ext cx="3839344" cy="20909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03397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6553200" cy="523220"/>
          </a:xfrm>
        </p:spPr>
        <p:txBody>
          <a:bodyPr/>
          <a:lstStyle/>
          <a:p>
            <a:pPr lvl="0">
              <a:spcBef>
                <a:spcPts val="0"/>
              </a:spcBef>
            </a:pPr>
            <a:r>
              <a:rPr lang="en-US" sz="2800" b="0" dirty="0">
                <a:solidFill>
                  <a:srgbClr val="6684A2"/>
                </a:solidFill>
                <a:latin typeface="Calibri"/>
              </a:rPr>
              <a:t>From user </a:t>
            </a:r>
            <a:r>
              <a:rPr lang="en-US" sz="2800" b="0" dirty="0" smtClean="0">
                <a:solidFill>
                  <a:srgbClr val="6684A2"/>
                </a:solidFill>
                <a:latin typeface="Calibri"/>
              </a:rPr>
              <a:t>feedbacks</a:t>
            </a:r>
            <a:endParaRPr lang="en-US" dirty="0">
              <a:solidFill>
                <a:srgbClr val="6684A2"/>
              </a:solidFill>
            </a:endParaRPr>
          </a:p>
        </p:txBody>
      </p:sp>
      <p:sp>
        <p:nvSpPr>
          <p:cNvPr id="7" name="Slide Number Placeholder 6"/>
          <p:cNvSpPr>
            <a:spLocks noGrp="1"/>
          </p:cNvSpPr>
          <p:nvPr>
            <p:ph type="sldNum" sz="quarter" idx="10"/>
          </p:nvPr>
        </p:nvSpPr>
        <p:spPr/>
        <p:txBody>
          <a:bodyPr/>
          <a:lstStyle/>
          <a:p>
            <a:pPr algn="r"/>
            <a:fld id="{393CF724-F9E0-44B8-95BD-D38D8B22F53D}" type="slidenum">
              <a:rPr lang="es-ES" smtClean="0"/>
              <a:pPr algn="r"/>
              <a:t>14</a:t>
            </a:fld>
            <a:endParaRPr lang="es-ES" dirty="0"/>
          </a:p>
        </p:txBody>
      </p:sp>
      <p:graphicFrame>
        <p:nvGraphicFramePr>
          <p:cNvPr id="8" name="Chart 7"/>
          <p:cNvGraphicFramePr>
            <a:graphicFrameLocks/>
          </p:cNvGraphicFramePr>
          <p:nvPr>
            <p:extLst>
              <p:ext uri="{D42A27DB-BD31-4B8C-83A1-F6EECF244321}">
                <p14:modId xmlns:p14="http://schemas.microsoft.com/office/powerpoint/2010/main" val="1366658233"/>
              </p:ext>
            </p:extLst>
          </p:nvPr>
        </p:nvGraphicFramePr>
        <p:xfrm>
          <a:off x="179512" y="908720"/>
          <a:ext cx="3060000" cy="342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extLst>
              <p:ext uri="{D42A27DB-BD31-4B8C-83A1-F6EECF244321}">
                <p14:modId xmlns:p14="http://schemas.microsoft.com/office/powerpoint/2010/main" val="4125700335"/>
              </p:ext>
            </p:extLst>
          </p:nvPr>
        </p:nvGraphicFramePr>
        <p:xfrm>
          <a:off x="3203848" y="908720"/>
          <a:ext cx="3060000" cy="34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ext uri="{D42A27DB-BD31-4B8C-83A1-F6EECF244321}">
                <p14:modId xmlns:p14="http://schemas.microsoft.com/office/powerpoint/2010/main" val="1550925101"/>
              </p:ext>
            </p:extLst>
          </p:nvPr>
        </p:nvGraphicFramePr>
        <p:xfrm>
          <a:off x="6228184" y="980728"/>
          <a:ext cx="2771968" cy="33123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3534306367"/>
              </p:ext>
            </p:extLst>
          </p:nvPr>
        </p:nvGraphicFramePr>
        <p:xfrm>
          <a:off x="3419872" y="4365104"/>
          <a:ext cx="2952328" cy="19442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a:graphicFrameLocks/>
          </p:cNvGraphicFramePr>
          <p:nvPr>
            <p:extLst>
              <p:ext uri="{D42A27DB-BD31-4B8C-83A1-F6EECF244321}">
                <p14:modId xmlns:p14="http://schemas.microsoft.com/office/powerpoint/2010/main" val="2907183266"/>
              </p:ext>
            </p:extLst>
          </p:nvPr>
        </p:nvGraphicFramePr>
        <p:xfrm>
          <a:off x="6324600" y="4293096"/>
          <a:ext cx="2819400" cy="20231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p:cNvGraphicFramePr>
            <a:graphicFrameLocks/>
          </p:cNvGraphicFramePr>
          <p:nvPr>
            <p:extLst>
              <p:ext uri="{D42A27DB-BD31-4B8C-83A1-F6EECF244321}">
                <p14:modId xmlns:p14="http://schemas.microsoft.com/office/powerpoint/2010/main" val="1757444487"/>
              </p:ext>
            </p:extLst>
          </p:nvPr>
        </p:nvGraphicFramePr>
        <p:xfrm>
          <a:off x="251520" y="4293096"/>
          <a:ext cx="3060000" cy="205184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01864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894452"/>
            <a:ext cx="8136904" cy="3024336"/>
          </a:xfrm>
        </p:spPr>
        <p:txBody>
          <a:bodyPr>
            <a:normAutofit fontScale="47500" lnSpcReduction="20000"/>
          </a:bodyPr>
          <a:lstStyle/>
          <a:p>
            <a:r>
              <a:rPr lang="en-US" dirty="0" smtClean="0"/>
              <a:t>Checking if the safety </a:t>
            </a:r>
            <a:r>
              <a:rPr lang="en-US" dirty="0"/>
              <a:t>declaration from the user home </a:t>
            </a:r>
            <a:r>
              <a:rPr lang="en-US" dirty="0" smtClean="0"/>
              <a:t>institution ‘could </a:t>
            </a:r>
            <a:r>
              <a:rPr lang="en-US" dirty="0"/>
              <a:t>be skipped or simplified </a:t>
            </a:r>
            <a:r>
              <a:rPr lang="en-US" dirty="0" smtClean="0"/>
              <a:t>significantly’: </a:t>
            </a:r>
          </a:p>
          <a:p>
            <a:pPr marL="0" indent="0">
              <a:buNone/>
            </a:pPr>
            <a:r>
              <a:rPr lang="en-US" dirty="0" smtClean="0">
                <a:solidFill>
                  <a:schemeClr val="accent1">
                    <a:lumMod val="75000"/>
                  </a:schemeClr>
                </a:solidFill>
              </a:rPr>
              <a:t>Checked with local authorities (</a:t>
            </a:r>
            <a:r>
              <a:rPr lang="en-US" dirty="0" err="1" smtClean="0">
                <a:solidFill>
                  <a:schemeClr val="accent1">
                    <a:lumMod val="75000"/>
                  </a:schemeClr>
                </a:solidFill>
              </a:rPr>
              <a:t>Departament</a:t>
            </a:r>
            <a:r>
              <a:rPr lang="en-US" dirty="0" smtClean="0">
                <a:solidFill>
                  <a:schemeClr val="accent1">
                    <a:lumMod val="75000"/>
                  </a:schemeClr>
                </a:solidFill>
              </a:rPr>
              <a:t> de </a:t>
            </a:r>
            <a:r>
              <a:rPr lang="en-US" dirty="0" err="1" smtClean="0">
                <a:solidFill>
                  <a:schemeClr val="accent1">
                    <a:lumMod val="75000"/>
                  </a:schemeClr>
                </a:solidFill>
              </a:rPr>
              <a:t>Treball</a:t>
            </a:r>
            <a:r>
              <a:rPr lang="en-US" dirty="0" smtClean="0">
                <a:solidFill>
                  <a:schemeClr val="accent1">
                    <a:lumMod val="75000"/>
                  </a:schemeClr>
                </a:solidFill>
              </a:rPr>
              <a:t> de la Generalitat), with </a:t>
            </a:r>
            <a:r>
              <a:rPr lang="en-GB" dirty="0">
                <a:solidFill>
                  <a:schemeClr val="accent1">
                    <a:lumMod val="75000"/>
                  </a:schemeClr>
                </a:solidFill>
              </a:rPr>
              <a:t>UAB, UPC and CSIC H&amp;S </a:t>
            </a:r>
            <a:r>
              <a:rPr lang="en-GB" dirty="0" smtClean="0">
                <a:solidFill>
                  <a:schemeClr val="accent1">
                    <a:lumMod val="75000"/>
                  </a:schemeClr>
                </a:solidFill>
              </a:rPr>
              <a:t>responsible. </a:t>
            </a:r>
            <a:r>
              <a:rPr lang="en-GB" dirty="0" smtClean="0">
                <a:solidFill>
                  <a:schemeClr val="accent1">
                    <a:lumMod val="75000"/>
                  </a:schemeClr>
                </a:solidFill>
              </a:rPr>
              <a:t>All checks up to now confirm the necessity of such form. In spite of this we are still investigating the possibility to have agreements with some of the institutions to get a single safety declaration for all their </a:t>
            </a:r>
            <a:r>
              <a:rPr lang="en-GB" dirty="0" smtClean="0">
                <a:solidFill>
                  <a:schemeClr val="accent1">
                    <a:lumMod val="75000"/>
                  </a:schemeClr>
                </a:solidFill>
              </a:rPr>
              <a:t>users.</a:t>
            </a:r>
            <a:endParaRPr lang="en-GB" dirty="0" smtClean="0">
              <a:solidFill>
                <a:schemeClr val="accent1">
                  <a:lumMod val="75000"/>
                </a:schemeClr>
              </a:solidFill>
            </a:endParaRPr>
          </a:p>
          <a:p>
            <a:pPr marL="0" indent="0">
              <a:buNone/>
            </a:pPr>
            <a:r>
              <a:rPr lang="en-GB" i="1" dirty="0">
                <a:solidFill>
                  <a:srgbClr val="0070C0"/>
                </a:solidFill>
              </a:rPr>
              <a:t>Thanks to this form, we </a:t>
            </a:r>
            <a:r>
              <a:rPr lang="en-GB" i="1" dirty="0" smtClean="0">
                <a:solidFill>
                  <a:srgbClr val="0070C0"/>
                </a:solidFill>
              </a:rPr>
              <a:t>were </a:t>
            </a:r>
            <a:r>
              <a:rPr lang="en-GB" i="1" dirty="0">
                <a:solidFill>
                  <a:srgbClr val="0070C0"/>
                </a:solidFill>
              </a:rPr>
              <a:t>able to not accept a user last </a:t>
            </a:r>
            <a:r>
              <a:rPr lang="en-GB" i="1" dirty="0" smtClean="0">
                <a:solidFill>
                  <a:srgbClr val="0070C0"/>
                </a:solidFill>
              </a:rPr>
              <a:t>month, for health reasons</a:t>
            </a:r>
            <a:endParaRPr lang="en-GB" i="1" dirty="0" smtClean="0">
              <a:solidFill>
                <a:srgbClr val="0070C0"/>
              </a:solidFill>
            </a:endParaRPr>
          </a:p>
          <a:p>
            <a:r>
              <a:rPr lang="en-US" dirty="0"/>
              <a:t>It is suggested that substances disallowed for user experiments should be defined and that information should be available before submitting a proposal. This would prevent “black” signed proposals. Examples are: radioactive or high bio safety level samples like Ebola virus. </a:t>
            </a:r>
          </a:p>
          <a:p>
            <a:pPr marL="0" indent="0">
              <a:buNone/>
            </a:pPr>
            <a:r>
              <a:rPr lang="en-GB" dirty="0">
                <a:solidFill>
                  <a:srgbClr val="0070C0"/>
                </a:solidFill>
              </a:rPr>
              <a:t>This list has not been created yet, however in the biological case it is clear from the proposal template that the maximum biohazard level allowed is 2</a:t>
            </a:r>
            <a:r>
              <a:rPr lang="en-GB" dirty="0" smtClean="0">
                <a:solidFill>
                  <a:srgbClr val="0070C0"/>
                </a:solidFill>
              </a:rPr>
              <a:t>.</a:t>
            </a:r>
            <a:endParaRPr lang="en-GB" dirty="0">
              <a:solidFill>
                <a:srgbClr val="0070C0"/>
              </a:solidFill>
            </a:endParaRPr>
          </a:p>
        </p:txBody>
      </p:sp>
      <p:sp>
        <p:nvSpPr>
          <p:cNvPr id="3" name="Title 2"/>
          <p:cNvSpPr>
            <a:spLocks noGrp="1"/>
          </p:cNvSpPr>
          <p:nvPr>
            <p:ph type="title"/>
          </p:nvPr>
        </p:nvSpPr>
        <p:spPr>
          <a:xfrm>
            <a:off x="1691680" y="116632"/>
            <a:ext cx="2808312" cy="663340"/>
          </a:xfrm>
        </p:spPr>
        <p:txBody>
          <a:bodyPr>
            <a:normAutofit/>
          </a:bodyPr>
          <a:lstStyle/>
          <a:p>
            <a:r>
              <a:rPr lang="en-US" dirty="0" smtClean="0"/>
              <a:t>SAFETY</a:t>
            </a:r>
            <a:endParaRPr lang="es-ES_tradnl" dirty="0"/>
          </a:p>
        </p:txBody>
      </p:sp>
      <p:graphicFrame>
        <p:nvGraphicFramePr>
          <p:cNvPr id="4" name="Picture Placeholder 5"/>
          <p:cNvGraphicFramePr>
            <a:graphicFrameLocks/>
          </p:cNvGraphicFramePr>
          <p:nvPr>
            <p:extLst>
              <p:ext uri="{D42A27DB-BD31-4B8C-83A1-F6EECF244321}">
                <p14:modId xmlns:p14="http://schemas.microsoft.com/office/powerpoint/2010/main" val="1716042824"/>
              </p:ext>
            </p:extLst>
          </p:nvPr>
        </p:nvGraphicFramePr>
        <p:xfrm>
          <a:off x="2083178" y="3645024"/>
          <a:ext cx="4483968" cy="266672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4265712" y="332656"/>
            <a:ext cx="4572000" cy="369332"/>
          </a:xfrm>
          <a:prstGeom prst="rect">
            <a:avLst/>
          </a:prstGeom>
          <a:solidFill>
            <a:schemeClr val="accent3">
              <a:lumMod val="20000"/>
              <a:lumOff val="80000"/>
            </a:schemeClr>
          </a:solidFill>
        </p:spPr>
        <p:txBody>
          <a:bodyPr>
            <a:spAutoFit/>
          </a:bodyPr>
          <a:lstStyle/>
          <a:p>
            <a:pPr algn="r"/>
            <a:r>
              <a:rPr lang="en-US" dirty="0" smtClean="0"/>
              <a:t>Related to</a:t>
            </a:r>
            <a:r>
              <a:rPr lang="en-US" dirty="0" smtClean="0"/>
              <a:t> the main SAC17 </a:t>
            </a:r>
            <a:r>
              <a:rPr lang="en-US" dirty="0"/>
              <a:t>recommendations</a:t>
            </a:r>
            <a:endParaRPr lang="es-ES_tradnl" dirty="0"/>
          </a:p>
        </p:txBody>
      </p:sp>
    </p:spTree>
    <p:extLst>
      <p:ext uri="{BB962C8B-B14F-4D97-AF65-F5344CB8AC3E}">
        <p14:creationId xmlns:p14="http://schemas.microsoft.com/office/powerpoint/2010/main" val="39724740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7"/>
            <a:ext cx="8352928" cy="6186309"/>
          </a:xfrm>
          <a:prstGeom prst="rect">
            <a:avLst/>
          </a:prstGeom>
          <a:solidFill>
            <a:schemeClr val="bg1"/>
          </a:solidFill>
          <a:ln>
            <a:noFill/>
          </a:ln>
        </p:spPr>
        <p:txBody>
          <a:bodyPr wrap="square" rtlCol="0">
            <a:spAutoFit/>
          </a:bodyPr>
          <a:lstStyle/>
          <a:p>
            <a:pPr marL="285750" indent="-285750">
              <a:buFont typeface="Arial" panose="020B0604020202020204" pitchFamily="34" charset="0"/>
              <a:buChar char="•"/>
            </a:pPr>
            <a:r>
              <a:rPr lang="en-US" dirty="0"/>
              <a:t>The risk assessment of the proposed experiments is to be done by the safety group. The BL-responsible opinion about the safety is also welcome, even if the beamline staff may be not competent or impartial for this task. </a:t>
            </a:r>
            <a:endParaRPr lang="en-US" dirty="0" smtClean="0"/>
          </a:p>
          <a:p>
            <a:r>
              <a:rPr lang="en-GB" dirty="0" smtClean="0">
                <a:solidFill>
                  <a:srgbClr val="0070C0"/>
                </a:solidFill>
              </a:rPr>
              <a:t>Since </a:t>
            </a:r>
            <a:r>
              <a:rPr lang="en-GB" dirty="0">
                <a:solidFill>
                  <a:srgbClr val="0070C0"/>
                </a:solidFill>
              </a:rPr>
              <a:t>the first call, all the user proposal (in-house included) have been checked and approved by the H&amp;S group</a:t>
            </a:r>
            <a:r>
              <a:rPr lang="en-GB" dirty="0" smtClean="0">
                <a:solidFill>
                  <a:srgbClr val="0070C0"/>
                </a:solidFill>
              </a:rPr>
              <a:t>.</a:t>
            </a:r>
          </a:p>
          <a:p>
            <a:pPr marL="285750" indent="-285750">
              <a:buFont typeface="Arial" panose="020B0604020202020204" pitchFamily="34" charset="0"/>
              <a:buChar char="•"/>
            </a:pPr>
            <a:r>
              <a:rPr lang="en-US" dirty="0"/>
              <a:t>The safety paper work should be incorporated as much as possible in the online training: The users should sign after this training (and online test) that they are capable to do the experiments, that they will take care about the experiments and their safety, that they know the general information about emergencies (which should be the same at every beamline) and that they understand the warning signs, </a:t>
            </a:r>
            <a:r>
              <a:rPr lang="en-US" dirty="0" err="1"/>
              <a:t>ie</a:t>
            </a:r>
            <a:r>
              <a:rPr lang="en-US" dirty="0"/>
              <a:t> knowing about not removing radiation shielding and that they will operate the experiment/beamline only after an introduction by the local contact. </a:t>
            </a:r>
          </a:p>
          <a:p>
            <a:r>
              <a:rPr lang="en-GB" dirty="0">
                <a:solidFill>
                  <a:srgbClr val="0070C0"/>
                </a:solidFill>
              </a:rPr>
              <a:t>The on-line training include all aspects related with conventional (an general) H&amp;S issues and radioprotection ones</a:t>
            </a:r>
            <a:r>
              <a:rPr lang="en-GB" dirty="0" smtClean="0">
                <a:solidFill>
                  <a:srgbClr val="0070C0"/>
                </a:solidFill>
              </a:rPr>
              <a:t>.</a:t>
            </a:r>
            <a:r>
              <a:rPr lang="en-GB" dirty="0">
                <a:solidFill>
                  <a:srgbClr val="0070C0"/>
                </a:solidFill>
              </a:rPr>
              <a:t> All the specific aspects: beamline PSS, gas handling, biosafety, etc… are controlled under check list risk assessment signed by the user, local contact and H&amp;S.</a:t>
            </a:r>
          </a:p>
          <a:p>
            <a:pPr marL="285750" indent="-285750">
              <a:buFont typeface="Arial" panose="020B0604020202020204" pitchFamily="34" charset="0"/>
              <a:buChar char="•"/>
            </a:pPr>
            <a:r>
              <a:rPr lang="en-US" dirty="0"/>
              <a:t>The introduction to the beamline and BL Personal Support System (‘PSS’) should be done by the Local Contact and should be documented </a:t>
            </a:r>
            <a:r>
              <a:rPr lang="en-US" dirty="0" err="1"/>
              <a:t>ie</a:t>
            </a:r>
            <a:r>
              <a:rPr lang="en-US" dirty="0"/>
              <a:t> via an ALBA approved template. Both user and local contact should sign a list clearly displayed at each beamline so that the ALBA safety section staff can confirm that this has been </a:t>
            </a:r>
            <a:r>
              <a:rPr lang="en-US" dirty="0" smtClean="0"/>
              <a:t>done</a:t>
            </a:r>
          </a:p>
          <a:p>
            <a:r>
              <a:rPr lang="en-GB" dirty="0">
                <a:solidFill>
                  <a:srgbClr val="0070C0"/>
                </a:solidFill>
              </a:rPr>
              <a:t>The user PSS training has been done by the Local Contact, only in the case that the LC is very new at ALBA, H&amp;S gives this training</a:t>
            </a:r>
            <a:r>
              <a:rPr lang="en-GB" dirty="0" smtClean="0">
                <a:solidFill>
                  <a:srgbClr val="0070C0"/>
                </a:solidFill>
              </a:rPr>
              <a:t>.</a:t>
            </a:r>
            <a:endParaRPr lang="en-GB" dirty="0">
              <a:solidFill>
                <a:srgbClr val="0070C0"/>
              </a:solidFill>
            </a:endParaRPr>
          </a:p>
        </p:txBody>
      </p:sp>
    </p:spTree>
    <p:extLst>
      <p:ext uri="{BB962C8B-B14F-4D97-AF65-F5344CB8AC3E}">
        <p14:creationId xmlns:p14="http://schemas.microsoft.com/office/powerpoint/2010/main" val="29276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7504" y="0"/>
            <a:ext cx="8727848" cy="1477328"/>
          </a:xfrm>
          <a:prstGeom prst="rect">
            <a:avLst/>
          </a:prstGeom>
          <a:solidFill>
            <a:schemeClr val="bg1"/>
          </a:solidFill>
        </p:spPr>
        <p:txBody>
          <a:bodyPr wrap="square">
            <a:spAutoFit/>
          </a:bodyPr>
          <a:lstStyle/>
          <a:p>
            <a:r>
              <a:rPr lang="en-US" dirty="0" smtClean="0"/>
              <a:t>• </a:t>
            </a:r>
            <a:r>
              <a:rPr lang="en-US" dirty="0"/>
              <a:t>It is highly recommended for experiments with </a:t>
            </a:r>
            <a:r>
              <a:rPr lang="en-US" dirty="0" smtClean="0"/>
              <a:t>yellow </a:t>
            </a:r>
            <a:r>
              <a:rPr lang="en-US" dirty="0"/>
              <a:t>or red </a:t>
            </a:r>
            <a:r>
              <a:rPr lang="en-US" dirty="0" smtClean="0"/>
              <a:t>flags </a:t>
            </a:r>
            <a:r>
              <a:rPr lang="en-US" dirty="0"/>
              <a:t>that the ALBA Safety Section advise the users in doing a safe experiment and be responsible for the final check of the experimental setup prior to the start of the </a:t>
            </a:r>
            <a:r>
              <a:rPr lang="en-US" dirty="0" smtClean="0"/>
              <a:t>experiment. </a:t>
            </a:r>
            <a:r>
              <a:rPr lang="en-US" dirty="0"/>
              <a:t>This procedure would also apply in the cases whenever </a:t>
            </a:r>
            <a:r>
              <a:rPr lang="en-US" dirty="0" smtClean="0"/>
              <a:t>the </a:t>
            </a:r>
            <a:r>
              <a:rPr lang="en-US" dirty="0"/>
              <a:t>local contact and/or the </a:t>
            </a:r>
            <a:r>
              <a:rPr lang="en-US" dirty="0" err="1"/>
              <a:t>beamline</a:t>
            </a:r>
            <a:r>
              <a:rPr lang="en-US" dirty="0"/>
              <a:t> controller state that they do not have the expertise for checking all the safety aspects of a given experiment. </a:t>
            </a: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243" y="3513534"/>
            <a:ext cx="6096000" cy="191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4890410"/>
            <a:ext cx="3327248" cy="16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6919" y="1482209"/>
            <a:ext cx="8390228" cy="2031325"/>
          </a:xfrm>
          <a:prstGeom prst="rect">
            <a:avLst/>
          </a:prstGeom>
        </p:spPr>
        <p:txBody>
          <a:bodyPr wrap="square">
            <a:spAutoFit/>
          </a:bodyPr>
          <a:lstStyle/>
          <a:p>
            <a:r>
              <a:rPr lang="en-GB" dirty="0">
                <a:solidFill>
                  <a:srgbClr val="0070C0"/>
                </a:solidFill>
              </a:rPr>
              <a:t>For </a:t>
            </a:r>
            <a:r>
              <a:rPr lang="en-GB" dirty="0" smtClean="0">
                <a:solidFill>
                  <a:srgbClr val="0070C0"/>
                </a:solidFill>
              </a:rPr>
              <a:t>yellow </a:t>
            </a:r>
            <a:r>
              <a:rPr lang="en-GB" dirty="0">
                <a:solidFill>
                  <a:srgbClr val="0070C0"/>
                </a:solidFill>
              </a:rPr>
              <a:t>and red experiments the H&amp;S group </a:t>
            </a:r>
            <a:r>
              <a:rPr lang="en-GB" dirty="0" smtClean="0">
                <a:solidFill>
                  <a:srgbClr val="0070C0"/>
                </a:solidFill>
              </a:rPr>
              <a:t>prepare a </a:t>
            </a:r>
            <a:r>
              <a:rPr lang="en-GB" dirty="0">
                <a:solidFill>
                  <a:srgbClr val="0070C0"/>
                </a:solidFill>
              </a:rPr>
              <a:t>specific document, where it is specified all the risk assessment found during the proposal risk assessment stage, to record that the user and local contact are informed about the risks, and H&amp;S has checked the state of the experiment before starting</a:t>
            </a:r>
            <a:r>
              <a:rPr lang="en-GB" dirty="0" smtClean="0">
                <a:solidFill>
                  <a:srgbClr val="0070C0"/>
                </a:solidFill>
              </a:rPr>
              <a:t>.</a:t>
            </a:r>
            <a:r>
              <a:rPr lang="en-GB" dirty="0">
                <a:solidFill>
                  <a:srgbClr val="0070C0"/>
                </a:solidFill>
              </a:rPr>
              <a:t> </a:t>
            </a:r>
            <a:r>
              <a:rPr lang="en-GB" dirty="0" smtClean="0">
                <a:solidFill>
                  <a:srgbClr val="0070C0"/>
                </a:solidFill>
              </a:rPr>
              <a:t>Checking </a:t>
            </a:r>
            <a:r>
              <a:rPr lang="en-GB" dirty="0">
                <a:solidFill>
                  <a:srgbClr val="0070C0"/>
                </a:solidFill>
              </a:rPr>
              <a:t>the starting conditions is not enough to assure that the experiment will be done under safety </a:t>
            </a:r>
            <a:r>
              <a:rPr lang="en-GB" dirty="0" smtClean="0">
                <a:solidFill>
                  <a:srgbClr val="0070C0"/>
                </a:solidFill>
              </a:rPr>
              <a:t>conditions; it is important that Local Contacts know how to safely hand the experiments. Collaboration between H&amp;S and BL scientists has </a:t>
            </a:r>
            <a:r>
              <a:rPr lang="en-GB" dirty="0" smtClean="0">
                <a:solidFill>
                  <a:srgbClr val="0070C0"/>
                </a:solidFill>
              </a:rPr>
              <a:t>constructively developed during </a:t>
            </a:r>
            <a:r>
              <a:rPr lang="en-GB" dirty="0" smtClean="0">
                <a:solidFill>
                  <a:srgbClr val="0070C0"/>
                </a:solidFill>
              </a:rPr>
              <a:t>last runs.</a:t>
            </a:r>
            <a:endParaRPr lang="en-GB" dirty="0">
              <a:solidFill>
                <a:srgbClr val="0070C0"/>
              </a:solidFill>
            </a:endParaRPr>
          </a:p>
        </p:txBody>
      </p:sp>
    </p:spTree>
    <p:extLst>
      <p:ext uri="{BB962C8B-B14F-4D97-AF65-F5344CB8AC3E}">
        <p14:creationId xmlns:p14="http://schemas.microsoft.com/office/powerpoint/2010/main" val="42912314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a:off x="323528" y="1124744"/>
            <a:ext cx="5688632" cy="3137160"/>
          </a:xfrm>
          <a:prstGeom prst="rect">
            <a:avLst/>
          </a:prstGeom>
          <a:solidFill>
            <a:schemeClr val="bg1">
              <a:lumMod val="95000"/>
            </a:schemeClr>
          </a:solidFill>
        </p:spPr>
      </p:pic>
      <p:sp>
        <p:nvSpPr>
          <p:cNvPr id="22" name="Rectangle 21"/>
          <p:cNvSpPr/>
          <p:nvPr/>
        </p:nvSpPr>
        <p:spPr>
          <a:xfrm>
            <a:off x="323528" y="4247797"/>
            <a:ext cx="8504359" cy="2277547"/>
          </a:xfrm>
          <a:prstGeom prst="rect">
            <a:avLst/>
          </a:prstGeom>
        </p:spPr>
        <p:txBody>
          <a:bodyPr wrap="square">
            <a:spAutoFit/>
          </a:bodyPr>
          <a:lstStyle/>
          <a:p>
            <a:r>
              <a:rPr lang="en-GB" dirty="0" smtClean="0"/>
              <a:t>First priority</a:t>
            </a:r>
            <a:r>
              <a:rPr lang="en-GB" b="1" dirty="0" smtClean="0"/>
              <a:t>: Services: 6327 tickets in 2013 </a:t>
            </a:r>
            <a:r>
              <a:rPr lang="en-GB" dirty="0" smtClean="0"/>
              <a:t>(requests, changes, incidences, problems). </a:t>
            </a:r>
            <a:endParaRPr lang="en-GB" dirty="0" smtClean="0"/>
          </a:p>
          <a:p>
            <a:r>
              <a:rPr lang="en-GB" dirty="0" smtClean="0"/>
              <a:t>Second </a:t>
            </a:r>
            <a:r>
              <a:rPr lang="en-GB" dirty="0" smtClean="0"/>
              <a:t>highest priority: </a:t>
            </a:r>
            <a:r>
              <a:rPr lang="en-GB" b="1" dirty="0" smtClean="0"/>
              <a:t>Projects</a:t>
            </a:r>
            <a:r>
              <a:rPr lang="en-GB" dirty="0" smtClean="0"/>
              <a:t>: new Beamlines, experimental stations and generic transversal projects</a:t>
            </a:r>
            <a:r>
              <a:rPr lang="en-GB" dirty="0" smtClean="0"/>
              <a:t>:</a:t>
            </a:r>
            <a:endParaRPr lang="en-GB" dirty="0" smtClean="0"/>
          </a:p>
          <a:p>
            <a:r>
              <a:rPr lang="en-GB" dirty="0" smtClean="0"/>
              <a:t>Authentication, </a:t>
            </a:r>
            <a:r>
              <a:rPr lang="en-GB" b="1" dirty="0" smtClean="0"/>
              <a:t>remote access </a:t>
            </a:r>
            <a:r>
              <a:rPr lang="en-GB" dirty="0" smtClean="0"/>
              <a:t>and high performance computing environments</a:t>
            </a:r>
          </a:p>
          <a:p>
            <a:pPr lvl="1"/>
            <a:r>
              <a:rPr lang="en-GB" sz="1600" dirty="0" smtClean="0"/>
              <a:t>Central Authentication System</a:t>
            </a:r>
          </a:p>
          <a:p>
            <a:r>
              <a:rPr lang="en-GB" b="1" dirty="0" smtClean="0"/>
              <a:t>User </a:t>
            </a:r>
            <a:r>
              <a:rPr lang="en-GB" b="1" dirty="0" smtClean="0"/>
              <a:t>office </a:t>
            </a:r>
            <a:r>
              <a:rPr lang="en-GB" dirty="0" smtClean="0"/>
              <a:t>continuous improvement,  Budget Management</a:t>
            </a:r>
            <a:r>
              <a:rPr lang="en-GB" b="1" dirty="0" smtClean="0"/>
              <a:t>, new WEB ALBA-CELLS,</a:t>
            </a:r>
            <a:r>
              <a:rPr lang="en-GB" dirty="0" smtClean="0"/>
              <a:t> Document management system being evaluated;	</a:t>
            </a:r>
            <a:endParaRPr lang="en-GB" b="1" dirty="0" smtClean="0"/>
          </a:p>
          <a:p>
            <a:r>
              <a:rPr lang="en-GB" b="1" dirty="0" smtClean="0"/>
              <a:t>Harmonization of data acquisition. </a:t>
            </a:r>
            <a:r>
              <a:rPr lang="en-GB" dirty="0" smtClean="0"/>
              <a:t>Common data formats and metadata management. </a:t>
            </a:r>
          </a:p>
        </p:txBody>
      </p:sp>
      <p:grpSp>
        <p:nvGrpSpPr>
          <p:cNvPr id="42" name="Group 41"/>
          <p:cNvGrpSpPr/>
          <p:nvPr/>
        </p:nvGrpSpPr>
        <p:grpSpPr>
          <a:xfrm>
            <a:off x="6476997" y="1475297"/>
            <a:ext cx="1879600" cy="2056099"/>
            <a:chOff x="7264400" y="2676205"/>
            <a:chExt cx="1879600" cy="2056099"/>
          </a:xfrm>
        </p:grpSpPr>
        <p:pic>
          <p:nvPicPr>
            <p:cNvPr id="23" name="Picture 22"/>
            <p:cNvPicPr>
              <a:picLocks noChangeAspect="1"/>
            </p:cNvPicPr>
            <p:nvPr/>
          </p:nvPicPr>
          <p:blipFill>
            <a:blip r:embed="rId3"/>
            <a:stretch>
              <a:fillRect/>
            </a:stretch>
          </p:blipFill>
          <p:spPr>
            <a:xfrm>
              <a:off x="7569054" y="3377537"/>
              <a:ext cx="635000" cy="372533"/>
            </a:xfrm>
            <a:prstGeom prst="rect">
              <a:avLst/>
            </a:prstGeom>
          </p:spPr>
        </p:pic>
        <p:pic>
          <p:nvPicPr>
            <p:cNvPr id="24" name="Picture 23"/>
            <p:cNvPicPr>
              <a:picLocks noChangeAspect="1"/>
            </p:cNvPicPr>
            <p:nvPr/>
          </p:nvPicPr>
          <p:blipFill>
            <a:blip r:embed="rId4"/>
            <a:stretch>
              <a:fillRect/>
            </a:stretch>
          </p:blipFill>
          <p:spPr>
            <a:xfrm>
              <a:off x="7569054" y="2676205"/>
              <a:ext cx="1490980" cy="515066"/>
            </a:xfrm>
            <a:prstGeom prst="rect">
              <a:avLst/>
            </a:prstGeom>
          </p:spPr>
        </p:pic>
        <p:pic>
          <p:nvPicPr>
            <p:cNvPr id="34" name="Picture 33"/>
            <p:cNvPicPr>
              <a:picLocks noChangeAspect="1"/>
            </p:cNvPicPr>
            <p:nvPr/>
          </p:nvPicPr>
          <p:blipFill>
            <a:blip r:embed="rId5"/>
            <a:stretch>
              <a:fillRect/>
            </a:stretch>
          </p:blipFill>
          <p:spPr>
            <a:xfrm>
              <a:off x="7264400" y="4148104"/>
              <a:ext cx="1879600" cy="584200"/>
            </a:xfrm>
            <a:prstGeom prst="rect">
              <a:avLst/>
            </a:prstGeom>
          </p:spPr>
        </p:pic>
        <p:sp>
          <p:nvSpPr>
            <p:cNvPr id="35" name="Oval 34"/>
            <p:cNvSpPr/>
            <p:nvPr/>
          </p:nvSpPr>
          <p:spPr>
            <a:xfrm>
              <a:off x="7989670" y="3894104"/>
              <a:ext cx="254000" cy="254000"/>
            </a:xfrm>
            <a:prstGeom prst="ellipse">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lIns="0" rIns="0" rtlCol="0" anchor="ctr"/>
            <a:lstStyle/>
            <a:p>
              <a:pPr algn="ctr"/>
              <a:r>
                <a:rPr lang="en-US" sz="800" b="1" dirty="0">
                  <a:solidFill>
                    <a:srgbClr val="FF0000"/>
                  </a:solidFill>
                  <a:effectLst>
                    <a:outerShdw blurRad="38100" dist="38100" dir="2700000" algn="tl">
                      <a:srgbClr val="000000">
                        <a:alpha val="43137"/>
                      </a:srgbClr>
                    </a:outerShdw>
                  </a:effectLst>
                  <a:latin typeface="Calibri" pitchFamily="34" charset="0"/>
                  <a:cs typeface="Calibri" pitchFamily="34" charset="0"/>
                </a:rPr>
                <a:t>GO</a:t>
              </a:r>
            </a:p>
          </p:txBody>
        </p:sp>
      </p:grpSp>
      <p:sp>
        <p:nvSpPr>
          <p:cNvPr id="45" name="Title 2"/>
          <p:cNvSpPr>
            <a:spLocks noGrp="1"/>
          </p:cNvSpPr>
          <p:nvPr>
            <p:ph type="title"/>
          </p:nvPr>
        </p:nvSpPr>
        <p:spPr>
          <a:xfrm>
            <a:off x="2915816" y="44624"/>
            <a:ext cx="5934635" cy="680327"/>
          </a:xfrm>
        </p:spPr>
        <p:txBody>
          <a:bodyPr>
            <a:normAutofit fontScale="90000"/>
          </a:bodyPr>
          <a:lstStyle/>
          <a:p>
            <a:r>
              <a:rPr lang="en-US" dirty="0" smtClean="0"/>
              <a:t>Computing &amp; Controls  general activity highlights</a:t>
            </a:r>
            <a:endParaRPr lang="en-US" dirty="0"/>
          </a:p>
        </p:txBody>
      </p:sp>
    </p:spTree>
    <p:extLst>
      <p:ext uri="{BB962C8B-B14F-4D97-AF65-F5344CB8AC3E}">
        <p14:creationId xmlns:p14="http://schemas.microsoft.com/office/powerpoint/2010/main" val="40083725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4507" y="3168183"/>
            <a:ext cx="3832653" cy="2638452"/>
          </a:xfrm>
          <a:prstGeom prst="rect">
            <a:avLst/>
          </a:prstGeom>
        </p:spPr>
      </p:pic>
      <p:pic>
        <p:nvPicPr>
          <p:cNvPr id="21" name="Picture 2" descr="Alba_Cells_logo_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6297818"/>
            <a:ext cx="936104" cy="515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a:xfrm>
            <a:off x="388120" y="1638302"/>
            <a:ext cx="8375607" cy="4770537"/>
          </a:xfrm>
          <a:prstGeom prst="rect">
            <a:avLst/>
          </a:prstGeom>
        </p:spPr>
        <p:txBody>
          <a:bodyPr wrap="square">
            <a:spAutoFit/>
          </a:bodyPr>
          <a:lstStyle/>
          <a:p>
            <a:r>
              <a:rPr lang="en-GB" dirty="0" smtClean="0"/>
              <a:t>Generic </a:t>
            </a:r>
            <a:r>
              <a:rPr lang="en-GB" b="1" dirty="0" smtClean="0"/>
              <a:t>continuous scans</a:t>
            </a:r>
            <a:r>
              <a:rPr lang="en-GB" dirty="0" smtClean="0"/>
              <a:t>, implementation </a:t>
            </a:r>
            <a:r>
              <a:rPr lang="en-GB" b="1" dirty="0" smtClean="0"/>
              <a:t>of fast orbit feedback and Top-up </a:t>
            </a:r>
            <a:r>
              <a:rPr lang="en-GB" dirty="0" smtClean="0"/>
              <a:t>in good progress. Use of metadata through </a:t>
            </a:r>
            <a:r>
              <a:rPr lang="en-GB" b="1" dirty="0" smtClean="0"/>
              <a:t>ICAT</a:t>
            </a:r>
            <a:r>
              <a:rPr lang="en-GB" dirty="0" smtClean="0"/>
              <a:t>, adaptation to </a:t>
            </a:r>
            <a:r>
              <a:rPr lang="en-GB" b="1" dirty="0" smtClean="0"/>
              <a:t>Sardana</a:t>
            </a:r>
            <a:r>
              <a:rPr lang="en-GB" dirty="0" smtClean="0"/>
              <a:t>. </a:t>
            </a:r>
          </a:p>
          <a:p>
            <a:endParaRPr lang="en-GB" dirty="0" smtClean="0"/>
          </a:p>
          <a:p>
            <a:pPr marL="0" lvl="1"/>
            <a:r>
              <a:rPr lang="en-GB" b="1" dirty="0" smtClean="0"/>
              <a:t>New electrometer project: </a:t>
            </a:r>
            <a:r>
              <a:rPr lang="en-GB" dirty="0" smtClean="0"/>
              <a:t>Upgrades the performances: up to </a:t>
            </a:r>
            <a:r>
              <a:rPr lang="en-US" sz="1600" dirty="0" smtClean="0">
                <a:solidFill>
                  <a:srgbClr val="000000"/>
                </a:solidFill>
                <a:latin typeface="Calibri" charset="0"/>
              </a:rPr>
              <a:t>4 channels 18 bits ADCs  400kS/s. Conceived for integration in continuous scans. </a:t>
            </a:r>
          </a:p>
          <a:p>
            <a:endParaRPr lang="en-GB" dirty="0" smtClean="0"/>
          </a:p>
          <a:p>
            <a:endParaRPr lang="en-GB" dirty="0"/>
          </a:p>
          <a:p>
            <a:endParaRPr lang="en-GB" dirty="0" smtClean="0"/>
          </a:p>
          <a:p>
            <a:endParaRPr lang="en-GB" dirty="0"/>
          </a:p>
          <a:p>
            <a:endParaRPr lang="en-GB" dirty="0" smtClean="0"/>
          </a:p>
          <a:p>
            <a:endParaRPr lang="en-GB" dirty="0" smtClean="0"/>
          </a:p>
          <a:p>
            <a:endParaRPr lang="en-GB" dirty="0"/>
          </a:p>
          <a:p>
            <a:endParaRPr lang="en-GB" dirty="0" smtClean="0"/>
          </a:p>
          <a:p>
            <a:endParaRPr lang="en-GB" dirty="0"/>
          </a:p>
          <a:p>
            <a:endParaRPr lang="en-GB" b="1" dirty="0"/>
          </a:p>
          <a:p>
            <a:r>
              <a:rPr lang="en-GB" b="1" dirty="0" smtClean="0"/>
              <a:t>Developments in detectors for diagnostics: </a:t>
            </a:r>
            <a:r>
              <a:rPr lang="en-GB" dirty="0" smtClean="0"/>
              <a:t>In collaboration with CNM, first prototypes and characterization of thin silicon (10 um) and SiC </a:t>
            </a:r>
            <a:r>
              <a:rPr lang="en-GB" dirty="0" err="1" smtClean="0"/>
              <a:t>transmissive</a:t>
            </a:r>
            <a:r>
              <a:rPr lang="en-GB" dirty="0" smtClean="0"/>
              <a:t> diodes.	</a:t>
            </a:r>
          </a:p>
        </p:txBody>
      </p:sp>
      <p:sp>
        <p:nvSpPr>
          <p:cNvPr id="33" name="Title 2"/>
          <p:cNvSpPr>
            <a:spLocks noGrp="1"/>
          </p:cNvSpPr>
          <p:nvPr>
            <p:ph type="title"/>
          </p:nvPr>
        </p:nvSpPr>
        <p:spPr>
          <a:xfrm>
            <a:off x="2944501" y="195556"/>
            <a:ext cx="5934635" cy="680327"/>
          </a:xfrm>
        </p:spPr>
        <p:txBody>
          <a:bodyPr>
            <a:normAutofit fontScale="90000"/>
          </a:bodyPr>
          <a:lstStyle/>
          <a:p>
            <a:r>
              <a:rPr lang="en-US" dirty="0" smtClean="0"/>
              <a:t>Computing &amp; Controls  general activity highlights</a:t>
            </a:r>
            <a:endParaRPr lang="en-US" dirty="0"/>
          </a:p>
        </p:txBody>
      </p:sp>
      <p:pic>
        <p:nvPicPr>
          <p:cNvPr id="5" name="Picture 4"/>
          <p:cNvPicPr>
            <a:picLocks noChangeAspect="1"/>
          </p:cNvPicPr>
          <p:nvPr/>
        </p:nvPicPr>
        <p:blipFill>
          <a:blip r:embed="rId4"/>
          <a:stretch>
            <a:fillRect/>
          </a:stretch>
        </p:blipFill>
        <p:spPr>
          <a:xfrm>
            <a:off x="502381" y="93309"/>
            <a:ext cx="2341427" cy="1500616"/>
          </a:xfrm>
          <a:prstGeom prst="rect">
            <a:avLst/>
          </a:prstGeom>
        </p:spPr>
      </p:pic>
    </p:spTree>
    <p:extLst>
      <p:ext uri="{BB962C8B-B14F-4D97-AF65-F5344CB8AC3E}">
        <p14:creationId xmlns:p14="http://schemas.microsoft.com/office/powerpoint/2010/main" val="4040925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23728" y="3068960"/>
            <a:ext cx="4752528" cy="720079"/>
          </a:xfrm>
          <a:solidFill>
            <a:srgbClr val="DEDFE6"/>
          </a:solidFill>
        </p:spPr>
        <p:txBody>
          <a:bodyPr>
            <a:normAutofit fontScale="85000" lnSpcReduction="10000"/>
          </a:bodyPr>
          <a:lstStyle/>
          <a:p>
            <a:pPr marL="0" indent="0" algn="ctr">
              <a:lnSpc>
                <a:spcPct val="110000"/>
              </a:lnSpc>
              <a:spcBef>
                <a:spcPts val="0"/>
              </a:spcBef>
              <a:buNone/>
            </a:pPr>
            <a:r>
              <a:rPr lang="en-US" sz="4000" dirty="0" smtClean="0"/>
              <a:t>Operation, Staff, Users</a:t>
            </a:r>
            <a:endParaRPr lang="es-ES_tradnl" sz="4000" dirty="0"/>
          </a:p>
        </p:txBody>
      </p:sp>
    </p:spTree>
    <p:extLst>
      <p:ext uri="{BB962C8B-B14F-4D97-AF65-F5344CB8AC3E}">
        <p14:creationId xmlns:p14="http://schemas.microsoft.com/office/powerpoint/2010/main" val="3134076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0530" y="5229200"/>
            <a:ext cx="4993952" cy="748680"/>
          </a:xfrm>
        </p:spPr>
        <p:txBody>
          <a:bodyPr>
            <a:normAutofit fontScale="92500"/>
          </a:bodyPr>
          <a:lstStyle/>
          <a:p>
            <a:r>
              <a:rPr lang="en-US" dirty="0" smtClean="0"/>
              <a:t>One FTE on CLPU funds</a:t>
            </a:r>
            <a:endParaRPr lang="es-ES_tradnl" dirty="0"/>
          </a:p>
        </p:txBody>
      </p:sp>
      <p:sp>
        <p:nvSpPr>
          <p:cNvPr id="3" name="Title 2"/>
          <p:cNvSpPr>
            <a:spLocks noGrp="1"/>
          </p:cNvSpPr>
          <p:nvPr>
            <p:ph type="title"/>
          </p:nvPr>
        </p:nvSpPr>
        <p:spPr>
          <a:xfrm>
            <a:off x="1899426" y="260648"/>
            <a:ext cx="7005464" cy="663340"/>
          </a:xfrm>
          <a:solidFill>
            <a:schemeClr val="bg1">
              <a:lumMod val="95000"/>
            </a:schemeClr>
          </a:solidFill>
        </p:spPr>
        <p:txBody>
          <a:bodyPr/>
          <a:lstStyle/>
          <a:p>
            <a:r>
              <a:rPr lang="en-US" dirty="0" smtClean="0"/>
              <a:t>1 PW Laser CLPU chamber</a:t>
            </a:r>
            <a:endParaRPr lang="es-ES_tradnl"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90013"/>
            <a:ext cx="4803940" cy="3386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1976" y="1394707"/>
            <a:ext cx="2544624" cy="2487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5626219" y="3513764"/>
            <a:ext cx="3168352" cy="2880320"/>
            <a:chOff x="1331640" y="3933056"/>
            <a:chExt cx="3168352" cy="2880320"/>
          </a:xfrm>
        </p:grpSpPr>
        <p:sp>
          <p:nvSpPr>
            <p:cNvPr id="7" name="Rounded Rectangle 6"/>
            <p:cNvSpPr/>
            <p:nvPr/>
          </p:nvSpPr>
          <p:spPr>
            <a:xfrm>
              <a:off x="1331640" y="4056896"/>
              <a:ext cx="3168352" cy="2756480"/>
            </a:xfrm>
            <a:prstGeom prst="roundRect">
              <a:avLst>
                <a:gd name="adj" fmla="val 9658"/>
              </a:avLst>
            </a:prstGeom>
            <a:solidFill>
              <a:schemeClr val="bg1">
                <a:alpha val="0"/>
              </a:schemeClr>
            </a:solid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dirty="0" smtClean="0">
                <a:solidFill>
                  <a:schemeClr val="tx1"/>
                </a:solidFill>
              </a:endParaRPr>
            </a:p>
          </p:txBody>
        </p:sp>
        <p:sp>
          <p:nvSpPr>
            <p:cNvPr id="8" name="Rounded Rectangle 7"/>
            <p:cNvSpPr/>
            <p:nvPr/>
          </p:nvSpPr>
          <p:spPr>
            <a:xfrm>
              <a:off x="2490963" y="3933056"/>
              <a:ext cx="1937021" cy="314504"/>
            </a:xfrm>
            <a:prstGeom prst="roundRect">
              <a:avLst>
                <a:gd name="adj" fmla="val 21441"/>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r>
                <a:rPr lang="es-ES_tradnl" sz="1200" dirty="0" smtClean="0">
                  <a:solidFill>
                    <a:schemeClr val="tx1"/>
                  </a:solidFill>
                </a:rPr>
                <a:t>CLPU 200TWComp. </a:t>
              </a:r>
              <a:r>
                <a:rPr lang="es-ES_tradnl" sz="1200" dirty="0" err="1" smtClean="0">
                  <a:solidFill>
                    <a:schemeClr val="tx1"/>
                  </a:solidFill>
                </a:rPr>
                <a:t>Chamb</a:t>
              </a:r>
              <a:r>
                <a:rPr lang="es-ES_tradnl" sz="1200" dirty="0" smtClean="0">
                  <a:solidFill>
                    <a:schemeClr val="tx1"/>
                  </a:solidFill>
                </a:rPr>
                <a:t>.</a:t>
              </a:r>
              <a:endParaRPr lang="en-US" sz="1200" dirty="0" smtClean="0">
                <a:solidFill>
                  <a:schemeClr val="tx1"/>
                </a:solidFill>
              </a:endParaRPr>
            </a:p>
          </p:txBody>
        </p:sp>
        <p:pic>
          <p:nvPicPr>
            <p:cNvPr id="9"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8649" y="4365104"/>
              <a:ext cx="3009335" cy="2261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1403648" y="2164214"/>
            <a:ext cx="3127266" cy="369332"/>
          </a:xfrm>
          <a:prstGeom prst="rect">
            <a:avLst/>
          </a:prstGeom>
          <a:noFill/>
          <a:ln>
            <a:noFill/>
          </a:ln>
        </p:spPr>
        <p:txBody>
          <a:bodyPr wrap="none" rtlCol="0">
            <a:spAutoFit/>
          </a:bodyPr>
          <a:lstStyle/>
          <a:p>
            <a:r>
              <a:rPr lang="en-US" dirty="0" smtClean="0">
                <a:solidFill>
                  <a:schemeClr val="bg1"/>
                </a:solidFill>
              </a:rPr>
              <a:t>Design and Amplitude proposal</a:t>
            </a:r>
            <a:endParaRPr lang="es-ES_tradnl" dirty="0" smtClean="0">
              <a:solidFill>
                <a:schemeClr val="bg1"/>
              </a:solidFill>
            </a:endParaRPr>
          </a:p>
        </p:txBody>
      </p:sp>
      <p:sp>
        <p:nvSpPr>
          <p:cNvPr id="11" name="Rounded Rectangle 10"/>
          <p:cNvSpPr/>
          <p:nvPr/>
        </p:nvSpPr>
        <p:spPr>
          <a:xfrm>
            <a:off x="5436096" y="1196752"/>
            <a:ext cx="3456384" cy="54726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TextBox 11"/>
          <p:cNvSpPr txBox="1"/>
          <p:nvPr/>
        </p:nvSpPr>
        <p:spPr>
          <a:xfrm>
            <a:off x="467544" y="1315954"/>
            <a:ext cx="651140" cy="369332"/>
          </a:xfrm>
          <a:prstGeom prst="rect">
            <a:avLst/>
          </a:prstGeom>
          <a:solidFill>
            <a:schemeClr val="tx2">
              <a:lumMod val="40000"/>
              <a:lumOff val="60000"/>
            </a:schemeClr>
          </a:solidFill>
          <a:ln>
            <a:noFill/>
          </a:ln>
        </p:spPr>
        <p:txBody>
          <a:bodyPr wrap="none" rtlCol="0">
            <a:spAutoFit/>
          </a:bodyPr>
          <a:lstStyle/>
          <a:p>
            <a:r>
              <a:rPr lang="en-US" dirty="0" smtClean="0">
                <a:solidFill>
                  <a:schemeClr val="bg1"/>
                </a:solidFill>
              </a:rPr>
              <a:t>NEW</a:t>
            </a:r>
            <a:endParaRPr lang="es-ES_tradnl" dirty="0" smtClean="0">
              <a:solidFill>
                <a:schemeClr val="bg1"/>
              </a:solidFill>
            </a:endParaRPr>
          </a:p>
        </p:txBody>
      </p:sp>
      <p:sp>
        <p:nvSpPr>
          <p:cNvPr id="13" name="TextBox 12"/>
          <p:cNvSpPr txBox="1"/>
          <p:nvPr/>
        </p:nvSpPr>
        <p:spPr>
          <a:xfrm>
            <a:off x="5387658" y="1210041"/>
            <a:ext cx="665567" cy="369332"/>
          </a:xfrm>
          <a:prstGeom prst="rect">
            <a:avLst/>
          </a:prstGeom>
          <a:solidFill>
            <a:schemeClr val="tx2">
              <a:lumMod val="40000"/>
              <a:lumOff val="60000"/>
            </a:schemeClr>
          </a:solidFill>
          <a:ln>
            <a:noFill/>
          </a:ln>
        </p:spPr>
        <p:txBody>
          <a:bodyPr wrap="none" rtlCol="0">
            <a:spAutoFit/>
          </a:bodyPr>
          <a:lstStyle/>
          <a:p>
            <a:r>
              <a:rPr lang="en-US" dirty="0" smtClean="0">
                <a:solidFill>
                  <a:schemeClr val="bg1"/>
                </a:solidFill>
              </a:rPr>
              <a:t>done</a:t>
            </a:r>
            <a:endParaRPr lang="es-ES_tradnl" dirty="0" smtClean="0">
              <a:solidFill>
                <a:schemeClr val="bg1"/>
              </a:solidFill>
            </a:endParaRPr>
          </a:p>
        </p:txBody>
      </p:sp>
    </p:spTree>
    <p:extLst>
      <p:ext uri="{BB962C8B-B14F-4D97-AF65-F5344CB8AC3E}">
        <p14:creationId xmlns:p14="http://schemas.microsoft.com/office/powerpoint/2010/main" val="1735603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p:cNvSpPr txBox="1">
            <a:spLocks noChangeArrowheads="1"/>
          </p:cNvSpPr>
          <p:nvPr/>
        </p:nvSpPr>
        <p:spPr bwMode="auto">
          <a:xfrm>
            <a:off x="3491880" y="116632"/>
            <a:ext cx="3695242" cy="917174"/>
          </a:xfrm>
          <a:prstGeom prst="rect">
            <a:avLst/>
          </a:prstGeom>
          <a:noFill/>
          <a:ln>
            <a:noFill/>
          </a:ln>
          <a:effectLst/>
          <a:extLst>
            <a:ext uri="{909E8E84-426E-40DD-AFC4-6F175D3DCCD1}">
              <a14:hiddenFill xmlns:a14="http://schemas.microsoft.com/office/drawing/2010/main">
                <a:solidFill>
                  <a:srgbClr val="99CC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2633663" algn="l"/>
              </a:tabLst>
              <a:defRPr sz="2800" b="1">
                <a:solidFill>
                  <a:srgbClr val="0033CC"/>
                </a:solidFill>
                <a:latin typeface="Arial" charset="0"/>
                <a:ea typeface="ＭＳ Ｐゴシック" pitchFamily="34" charset="-128"/>
              </a:defRPr>
            </a:lvl1pPr>
            <a:lvl2pPr marL="742950" indent="-285750">
              <a:tabLst>
                <a:tab pos="2633663" algn="l"/>
              </a:tabLst>
              <a:defRPr sz="2800" b="1">
                <a:solidFill>
                  <a:srgbClr val="0033CC"/>
                </a:solidFill>
                <a:latin typeface="Arial" charset="0"/>
                <a:ea typeface="ＭＳ Ｐゴシック" pitchFamily="34" charset="-128"/>
              </a:defRPr>
            </a:lvl2pPr>
            <a:lvl3pPr marL="1143000" indent="-228600">
              <a:tabLst>
                <a:tab pos="2633663" algn="l"/>
              </a:tabLst>
              <a:defRPr sz="2800" b="1">
                <a:solidFill>
                  <a:srgbClr val="0033CC"/>
                </a:solidFill>
                <a:latin typeface="Arial" charset="0"/>
                <a:ea typeface="ＭＳ Ｐゴシック" pitchFamily="34" charset="-128"/>
              </a:defRPr>
            </a:lvl3pPr>
            <a:lvl4pPr marL="1600200" indent="-228600">
              <a:tabLst>
                <a:tab pos="2633663" algn="l"/>
              </a:tabLst>
              <a:defRPr sz="2800" b="1">
                <a:solidFill>
                  <a:srgbClr val="0033CC"/>
                </a:solidFill>
                <a:latin typeface="Arial" charset="0"/>
                <a:ea typeface="ＭＳ Ｐゴシック" pitchFamily="34" charset="-128"/>
              </a:defRPr>
            </a:lvl4pPr>
            <a:lvl5pPr marL="2057400" indent="-228600">
              <a:tabLst>
                <a:tab pos="2633663" algn="l"/>
              </a:tabLst>
              <a:defRPr sz="2800" b="1">
                <a:solidFill>
                  <a:srgbClr val="0033CC"/>
                </a:solidFill>
                <a:latin typeface="Arial" charset="0"/>
                <a:ea typeface="ＭＳ Ｐゴシック" pitchFamily="34" charset="-128"/>
              </a:defRPr>
            </a:lvl5pPr>
            <a:lvl6pPr marL="25146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6pPr>
            <a:lvl7pPr marL="29718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7pPr>
            <a:lvl8pPr marL="34290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8pPr>
            <a:lvl9pPr marL="38862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9pPr>
          </a:lstStyle>
          <a:p>
            <a:pPr algn="ctr" eaLnBrk="0" fontAlgn="base" hangingPunct="0">
              <a:lnSpc>
                <a:spcPct val="120000"/>
              </a:lnSpc>
              <a:spcBef>
                <a:spcPct val="50000"/>
              </a:spcBef>
              <a:spcAft>
                <a:spcPct val="0"/>
              </a:spcAft>
              <a:buFont typeface="Wingdings" pitchFamily="2" charset="2"/>
              <a:buNone/>
            </a:pPr>
            <a:r>
              <a:rPr lang="es-ES_tradnl" altLang="en-US" kern="0" dirty="0" smtClean="0">
                <a:solidFill>
                  <a:schemeClr val="tx1"/>
                </a:solidFill>
              </a:rPr>
              <a:t>INDUSTRIAL USERS</a:t>
            </a:r>
          </a:p>
          <a:p>
            <a:pPr algn="ctr" eaLnBrk="0" fontAlgn="base" hangingPunct="0">
              <a:spcAft>
                <a:spcPct val="0"/>
              </a:spcAft>
              <a:buFont typeface="Wingdings" pitchFamily="2" charset="2"/>
              <a:buNone/>
            </a:pPr>
            <a:r>
              <a:rPr lang="en-US" sz="2000" i="1" dirty="0" smtClean="0">
                <a:solidFill>
                  <a:srgbClr val="112E50"/>
                </a:solidFill>
                <a:latin typeface="Arial" pitchFamily="34" charset="0"/>
                <a:cs typeface="Arial" pitchFamily="34" charset="0"/>
              </a:rPr>
              <a:t>(more </a:t>
            </a:r>
            <a:r>
              <a:rPr lang="en-US" sz="2000" i="1" dirty="0">
                <a:solidFill>
                  <a:srgbClr val="112E50"/>
                </a:solidFill>
                <a:latin typeface="Arial" pitchFamily="34" charset="0"/>
                <a:cs typeface="Arial" pitchFamily="34" charset="0"/>
              </a:rPr>
              <a:t>on Sanchez talk)</a:t>
            </a:r>
            <a:endParaRPr lang="es-ES_tradnl" altLang="en-US" u="sng" kern="0" dirty="0" smtClean="0">
              <a:solidFill>
                <a:schemeClr val="tx1"/>
              </a:solidFill>
            </a:endParaRPr>
          </a:p>
        </p:txBody>
      </p:sp>
      <p:graphicFrame>
        <p:nvGraphicFramePr>
          <p:cNvPr id="6" name="Chart 5"/>
          <p:cNvGraphicFramePr>
            <a:graphicFrameLocks/>
          </p:cNvGraphicFramePr>
          <p:nvPr>
            <p:extLst>
              <p:ext uri="{D42A27DB-BD31-4B8C-83A1-F6EECF244321}">
                <p14:modId xmlns:p14="http://schemas.microsoft.com/office/powerpoint/2010/main" val="1861942456"/>
              </p:ext>
            </p:extLst>
          </p:nvPr>
        </p:nvGraphicFramePr>
        <p:xfrm>
          <a:off x="1828800" y="3276600"/>
          <a:ext cx="4953000" cy="3200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3153515003"/>
              </p:ext>
            </p:extLst>
          </p:nvPr>
        </p:nvGraphicFramePr>
        <p:xfrm>
          <a:off x="0" y="838200"/>
          <a:ext cx="4376737" cy="24955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15648247"/>
              </p:ext>
            </p:extLst>
          </p:nvPr>
        </p:nvGraphicFramePr>
        <p:xfrm>
          <a:off x="4829176" y="914400"/>
          <a:ext cx="4314824" cy="2552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62293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268760"/>
            <a:ext cx="6120680" cy="5040560"/>
          </a:xfrm>
        </p:spPr>
        <p:txBody>
          <a:bodyPr>
            <a:normAutofit/>
          </a:bodyPr>
          <a:lstStyle/>
          <a:p>
            <a:r>
              <a:rPr lang="en-US" dirty="0" smtClean="0"/>
              <a:t>Contacts and collaborations with several companies</a:t>
            </a:r>
          </a:p>
          <a:p>
            <a:endParaRPr lang="en-US" dirty="0" smtClean="0"/>
          </a:p>
          <a:p>
            <a:pPr marL="0" indent="0">
              <a:buNone/>
            </a:pPr>
            <a:endParaRPr lang="en-US" dirty="0" smtClean="0"/>
          </a:p>
          <a:p>
            <a:r>
              <a:rPr lang="en-US" dirty="0" smtClean="0"/>
              <a:t>First patent being </a:t>
            </a:r>
            <a:r>
              <a:rPr lang="en-US" dirty="0" smtClean="0"/>
              <a:t>prepared</a:t>
            </a:r>
            <a:endParaRPr lang="en-US" dirty="0" smtClean="0"/>
          </a:p>
          <a:p>
            <a:r>
              <a:rPr lang="en-US" dirty="0" smtClean="0"/>
              <a:t>Licensing negotiations for in house developments</a:t>
            </a:r>
            <a:endParaRPr lang="en-US" dirty="0"/>
          </a:p>
          <a:p>
            <a:endParaRPr lang="en-US" dirty="0" smtClean="0"/>
          </a:p>
          <a:p>
            <a:endParaRPr lang="en-US" dirty="0"/>
          </a:p>
          <a:p>
            <a:endParaRPr lang="en-US" dirty="0" smtClean="0"/>
          </a:p>
          <a:p>
            <a:endParaRPr lang="en-US" dirty="0"/>
          </a:p>
          <a:p>
            <a:endParaRPr lang="en-US" dirty="0" smtClean="0"/>
          </a:p>
          <a:p>
            <a:endParaRPr lang="es-ES_tradnl" dirty="0"/>
          </a:p>
        </p:txBody>
      </p:sp>
      <p:sp>
        <p:nvSpPr>
          <p:cNvPr id="3" name="Title 2"/>
          <p:cNvSpPr>
            <a:spLocks noGrp="1"/>
          </p:cNvSpPr>
          <p:nvPr>
            <p:ph type="title"/>
          </p:nvPr>
        </p:nvSpPr>
        <p:spPr>
          <a:xfrm>
            <a:off x="1907704" y="0"/>
            <a:ext cx="7128792" cy="1052736"/>
          </a:xfrm>
          <a:solidFill>
            <a:srgbClr val="88A0B8"/>
          </a:solidFill>
        </p:spPr>
        <p:txBody>
          <a:bodyPr>
            <a:normAutofit/>
          </a:bodyPr>
          <a:lstStyle/>
          <a:p>
            <a:pPr algn="r"/>
            <a:r>
              <a:rPr lang="en-US" sz="3200" dirty="0" smtClean="0">
                <a:solidFill>
                  <a:schemeClr val="bg1"/>
                </a:solidFill>
              </a:rPr>
              <a:t>Technological </a:t>
            </a:r>
            <a:r>
              <a:rPr lang="en-US" sz="3200" dirty="0" smtClean="0">
                <a:solidFill>
                  <a:schemeClr val="bg1"/>
                </a:solidFill>
              </a:rPr>
              <a:t>Transfer  </a:t>
            </a:r>
            <a:r>
              <a:rPr lang="en-US" sz="3200" dirty="0" smtClean="0">
                <a:solidFill>
                  <a:schemeClr val="bg1"/>
                </a:solidFill>
              </a:rPr>
              <a:t/>
            </a:r>
            <a:br>
              <a:rPr lang="en-US" sz="3200" dirty="0" smtClean="0">
                <a:solidFill>
                  <a:schemeClr val="bg1"/>
                </a:solidFill>
              </a:rPr>
            </a:br>
            <a:r>
              <a:rPr lang="en-US" sz="2000" b="0" i="1" dirty="0" smtClean="0">
                <a:solidFill>
                  <a:schemeClr val="bg1"/>
                </a:solidFill>
              </a:rPr>
              <a:t>(more on Sanchez talk)</a:t>
            </a:r>
            <a:endParaRPr lang="es-ES_tradnl" sz="2000" b="0" i="1" dirty="0">
              <a:solidFill>
                <a:schemeClr val="bg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492896"/>
            <a:ext cx="5728465" cy="89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340768"/>
            <a:ext cx="2301340" cy="3562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93746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632" y="2060848"/>
            <a:ext cx="6624736" cy="1728192"/>
          </a:xfrm>
          <a:solidFill>
            <a:srgbClr val="7490AC"/>
          </a:solidFill>
        </p:spPr>
        <p:txBody>
          <a:bodyPr anchor="ctr">
            <a:normAutofit/>
          </a:bodyPr>
          <a:lstStyle/>
          <a:p>
            <a:pPr algn="ctr"/>
            <a:r>
              <a:rPr lang="en-US" dirty="0" smtClean="0">
                <a:solidFill>
                  <a:schemeClr val="bg1"/>
                </a:solidFill>
              </a:rPr>
              <a:t>Highlight on </a:t>
            </a:r>
          </a:p>
          <a:p>
            <a:pPr algn="ctr"/>
            <a:r>
              <a:rPr lang="en-US" dirty="0" smtClean="0">
                <a:solidFill>
                  <a:schemeClr val="bg1"/>
                </a:solidFill>
              </a:rPr>
              <a:t>Collaborations </a:t>
            </a:r>
            <a:r>
              <a:rPr lang="en-US" dirty="0" smtClean="0">
                <a:solidFill>
                  <a:schemeClr val="bg1"/>
                </a:solidFill>
              </a:rPr>
              <a:t>with other institutions</a:t>
            </a:r>
            <a:endParaRPr lang="es-ES_tradnl" dirty="0">
              <a:solidFill>
                <a:schemeClr val="bg1"/>
              </a:solidFill>
            </a:endParaRPr>
          </a:p>
        </p:txBody>
      </p:sp>
      <p:sp>
        <p:nvSpPr>
          <p:cNvPr id="6" name="Slide Number Placeholder 5"/>
          <p:cNvSpPr txBox="1">
            <a:spLocks/>
          </p:cNvSpPr>
          <p:nvPr/>
        </p:nvSpPr>
        <p:spPr>
          <a:xfrm>
            <a:off x="8305800" y="462954"/>
            <a:ext cx="609600" cy="307777"/>
          </a:xfrm>
          <a:prstGeom prst="rect">
            <a:avLst/>
          </a:prstGeom>
        </p:spPr>
        <p:txBody>
          <a:bodyPr vert="horz" lIns="91440" tIns="45720" rIns="91440" bIns="45720" rtlCol="0">
            <a:normAutofit fontScale="47500" lnSpcReduction="20000"/>
          </a:bodyPr>
          <a:lstStyle>
            <a:lvl1pPr marL="0" indent="0" algn="r" defTabSz="914400" rtl="0" eaLnBrk="1" latinLnBrk="0" hangingPunct="1">
              <a:spcBef>
                <a:spcPct val="20000"/>
              </a:spcBef>
              <a:buClr>
                <a:srgbClr val="959F38"/>
              </a:buClr>
              <a:buFontTx/>
              <a:buNone/>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0099FF"/>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fld id="{393CF724-F9E0-44B8-95BD-D38D8B22F53D}" type="slidenum">
              <a:rPr lang="en-US" smtClean="0">
                <a:solidFill>
                  <a:schemeClr val="bg1"/>
                </a:solidFill>
              </a:rPr>
              <a:pPr/>
              <a:t>23</a:t>
            </a:fld>
            <a:endParaRPr lang="en-US" dirty="0">
              <a:solidFill>
                <a:schemeClr val="bg1"/>
              </a:solidFill>
            </a:endParaRPr>
          </a:p>
        </p:txBody>
      </p:sp>
    </p:spTree>
    <p:extLst>
      <p:ext uri="{BB962C8B-B14F-4D97-AF65-F5344CB8AC3E}">
        <p14:creationId xmlns:p14="http://schemas.microsoft.com/office/powerpoint/2010/main" val="2314972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451898" y="1324013"/>
            <a:ext cx="8296566" cy="2308324"/>
          </a:xfrm>
          <a:prstGeom prst="rect">
            <a:avLst/>
          </a:prstGeom>
          <a:solidFill>
            <a:srgbClr val="DEDFE6"/>
          </a:solidFill>
          <a:ln>
            <a:noFill/>
          </a:ln>
          <a:effectLst/>
          <a:extLst/>
        </p:spPr>
        <p:txBody>
          <a:bodyPr vert="horz" wrap="square" lIns="91440" tIns="45720" rIns="91440" bIns="45720" numCol="1" anchor="ctr" anchorCtr="0" compatLnSpc="1">
            <a:prstTxWarp prst="textNoShape">
              <a:avLst/>
            </a:prstTxWarp>
            <a:spAutoFit/>
          </a:bodyPr>
          <a:lstStyle/>
          <a:p>
            <a:pPr algn="ctr"/>
            <a:r>
              <a:rPr lang="es-ES" b="1" dirty="0" err="1" smtClean="0"/>
              <a:t>Mexico</a:t>
            </a:r>
            <a:endParaRPr lang="es-ES" b="1" dirty="0" smtClean="0"/>
          </a:p>
          <a:p>
            <a:r>
              <a:rPr lang="es-ES" dirty="0" smtClean="0"/>
              <a:t>2011: </a:t>
            </a:r>
            <a:r>
              <a:rPr lang="es-ES" dirty="0" smtClean="0"/>
              <a:t>MOU </a:t>
            </a:r>
            <a:r>
              <a:rPr lang="es-ES" dirty="0" err="1" smtClean="0"/>
              <a:t>between</a:t>
            </a:r>
            <a:r>
              <a:rPr lang="es-ES" dirty="0" smtClean="0"/>
              <a:t> Ministerio </a:t>
            </a:r>
            <a:r>
              <a:rPr lang="es-ES" dirty="0"/>
              <a:t>de Ciencia e Innovación de España </a:t>
            </a:r>
            <a:r>
              <a:rPr lang="es-ES" dirty="0" smtClean="0"/>
              <a:t>and</a:t>
            </a:r>
            <a:r>
              <a:rPr lang="es-ES" dirty="0" smtClean="0"/>
              <a:t> </a:t>
            </a:r>
            <a:r>
              <a:rPr lang="es-ES" dirty="0"/>
              <a:t>Consejo Nacional de Ciencia y Tecnología (CONACYT) de </a:t>
            </a:r>
            <a:r>
              <a:rPr lang="es-ES" dirty="0"/>
              <a:t>México </a:t>
            </a:r>
            <a:r>
              <a:rPr lang="es-ES" dirty="0" err="1" smtClean="0"/>
              <a:t>for</a:t>
            </a:r>
            <a:r>
              <a:rPr lang="es-ES" dirty="0" smtClean="0"/>
              <a:t> </a:t>
            </a:r>
            <a:r>
              <a:rPr lang="es-ES" dirty="0" err="1" smtClean="0"/>
              <a:t>scientific</a:t>
            </a:r>
            <a:r>
              <a:rPr lang="es-ES" dirty="0" smtClean="0"/>
              <a:t> and </a:t>
            </a:r>
            <a:r>
              <a:rPr lang="es-ES" dirty="0" err="1" smtClean="0"/>
              <a:t>technologica</a:t>
            </a:r>
            <a:r>
              <a:rPr lang="es-ES" dirty="0" smtClean="0"/>
              <a:t> </a:t>
            </a:r>
            <a:r>
              <a:rPr lang="es-ES" dirty="0" err="1" smtClean="0"/>
              <a:t>collaboration</a:t>
            </a:r>
            <a:r>
              <a:rPr lang="es-ES" dirty="0" smtClean="0"/>
              <a:t>. </a:t>
            </a:r>
          </a:p>
          <a:p>
            <a:r>
              <a:rPr lang="es-ES" dirty="0" smtClean="0"/>
              <a:t>2012-2013: </a:t>
            </a:r>
            <a:r>
              <a:rPr lang="es-ES" dirty="0" err="1" smtClean="0"/>
              <a:t>Grants</a:t>
            </a:r>
            <a:r>
              <a:rPr lang="es-ES" dirty="0" smtClean="0"/>
              <a:t> </a:t>
            </a:r>
            <a:r>
              <a:rPr lang="es-ES" dirty="0" err="1" smtClean="0"/>
              <a:t>from</a:t>
            </a:r>
            <a:r>
              <a:rPr lang="es-ES" dirty="0" smtClean="0"/>
              <a:t> MINECO to </a:t>
            </a:r>
            <a:r>
              <a:rPr lang="es-ES" dirty="0" err="1" smtClean="0"/>
              <a:t>two</a:t>
            </a:r>
            <a:r>
              <a:rPr lang="es-ES" dirty="0" smtClean="0"/>
              <a:t> </a:t>
            </a:r>
            <a:r>
              <a:rPr lang="es-ES" dirty="0" err="1" smtClean="0"/>
              <a:t>Mexican</a:t>
            </a:r>
            <a:r>
              <a:rPr lang="es-ES" dirty="0" smtClean="0"/>
              <a:t>  </a:t>
            </a:r>
            <a:r>
              <a:rPr lang="es-ES" dirty="0" err="1" smtClean="0"/>
              <a:t>researchers</a:t>
            </a:r>
            <a:r>
              <a:rPr lang="es-ES" dirty="0" smtClean="0"/>
              <a:t> to be </a:t>
            </a:r>
            <a:r>
              <a:rPr lang="es-ES" dirty="0" err="1" smtClean="0"/>
              <a:t>trained</a:t>
            </a:r>
            <a:r>
              <a:rPr lang="es-ES" dirty="0" smtClean="0"/>
              <a:t> in Alba</a:t>
            </a:r>
          </a:p>
          <a:p>
            <a:r>
              <a:rPr lang="es-ES" dirty="0" smtClean="0"/>
              <a:t>2014: </a:t>
            </a:r>
            <a:r>
              <a:rPr lang="es-ES" dirty="0" err="1" smtClean="0"/>
              <a:t>Preparation</a:t>
            </a:r>
            <a:r>
              <a:rPr lang="es-ES" dirty="0" smtClean="0"/>
              <a:t> of a </a:t>
            </a:r>
            <a:r>
              <a:rPr lang="es-ES" dirty="0" err="1" smtClean="0"/>
              <a:t>feasibility</a:t>
            </a:r>
            <a:r>
              <a:rPr lang="es-ES" dirty="0" smtClean="0"/>
              <a:t> </a:t>
            </a:r>
            <a:r>
              <a:rPr lang="es-ES" dirty="0" err="1" smtClean="0"/>
              <a:t>study</a:t>
            </a:r>
            <a:r>
              <a:rPr lang="es-ES" dirty="0" smtClean="0"/>
              <a:t> of a </a:t>
            </a:r>
            <a:r>
              <a:rPr lang="es-ES" dirty="0" err="1" smtClean="0"/>
              <a:t>synchrotron</a:t>
            </a:r>
            <a:r>
              <a:rPr lang="es-ES" dirty="0" smtClean="0"/>
              <a:t> light </a:t>
            </a:r>
            <a:r>
              <a:rPr lang="es-ES" dirty="0" err="1" smtClean="0"/>
              <a:t>source</a:t>
            </a:r>
            <a:r>
              <a:rPr lang="es-ES" dirty="0" smtClean="0"/>
              <a:t> in </a:t>
            </a:r>
            <a:r>
              <a:rPr lang="es-ES" dirty="0" err="1" smtClean="0"/>
              <a:t>the</a:t>
            </a:r>
            <a:r>
              <a:rPr lang="es-ES" dirty="0" smtClean="0"/>
              <a:t> </a:t>
            </a:r>
            <a:r>
              <a:rPr lang="es-ES" dirty="0" err="1" smtClean="0"/>
              <a:t>state</a:t>
            </a:r>
            <a:r>
              <a:rPr lang="es-ES" dirty="0" smtClean="0"/>
              <a:t> of Morelos. </a:t>
            </a:r>
            <a:r>
              <a:rPr lang="es-ES" dirty="0" err="1" smtClean="0"/>
              <a:t>Collaboration</a:t>
            </a:r>
            <a:r>
              <a:rPr lang="es-ES" dirty="0" smtClean="0"/>
              <a:t> of ALBA </a:t>
            </a:r>
            <a:r>
              <a:rPr lang="es-ES" dirty="0" err="1" smtClean="0"/>
              <a:t>with</a:t>
            </a:r>
            <a:r>
              <a:rPr lang="es-ES" dirty="0" smtClean="0"/>
              <a:t> UNAM </a:t>
            </a:r>
            <a:r>
              <a:rPr lang="es-ES" dirty="0" err="1" smtClean="0"/>
              <a:t>which</a:t>
            </a:r>
            <a:r>
              <a:rPr lang="es-ES" dirty="0" smtClean="0"/>
              <a:t> </a:t>
            </a:r>
            <a:r>
              <a:rPr lang="es-ES" dirty="0" err="1" smtClean="0"/>
              <a:t>is</a:t>
            </a:r>
            <a:r>
              <a:rPr lang="es-ES" dirty="0" smtClean="0"/>
              <a:t> </a:t>
            </a:r>
            <a:r>
              <a:rPr lang="es-ES" dirty="0" err="1" smtClean="0"/>
              <a:t>charge</a:t>
            </a:r>
            <a:r>
              <a:rPr lang="es-ES" dirty="0" smtClean="0"/>
              <a:t> of </a:t>
            </a:r>
            <a:r>
              <a:rPr lang="es-ES" dirty="0" err="1" smtClean="0"/>
              <a:t>the</a:t>
            </a:r>
            <a:r>
              <a:rPr lang="es-ES" dirty="0" smtClean="0"/>
              <a:t> </a:t>
            </a:r>
            <a:r>
              <a:rPr lang="es-ES" dirty="0" err="1" smtClean="0"/>
              <a:t>study</a:t>
            </a:r>
            <a:r>
              <a:rPr lang="es-ES" dirty="0" smtClean="0"/>
              <a:t>.</a:t>
            </a:r>
          </a:p>
          <a:p>
            <a:r>
              <a:rPr lang="es-ES" dirty="0" err="1" smtClean="0"/>
              <a:t>Proposal</a:t>
            </a:r>
            <a:r>
              <a:rPr lang="es-ES" dirty="0" smtClean="0"/>
              <a:t> of </a:t>
            </a:r>
            <a:r>
              <a:rPr lang="es-ES" dirty="0" err="1" smtClean="0"/>
              <a:t>several</a:t>
            </a:r>
            <a:r>
              <a:rPr lang="es-ES" dirty="0" smtClean="0"/>
              <a:t> PhD </a:t>
            </a:r>
            <a:r>
              <a:rPr lang="es-ES" dirty="0" err="1" smtClean="0"/>
              <a:t>grants</a:t>
            </a:r>
            <a:r>
              <a:rPr lang="es-ES" dirty="0" smtClean="0"/>
              <a:t> </a:t>
            </a:r>
            <a:r>
              <a:rPr lang="es-ES" dirty="0" err="1" smtClean="0"/>
              <a:t>from</a:t>
            </a:r>
            <a:r>
              <a:rPr lang="es-ES" dirty="0" smtClean="0"/>
              <a:t> </a:t>
            </a:r>
            <a:r>
              <a:rPr lang="es-ES" dirty="0" err="1" smtClean="0"/>
              <a:t>Mexico</a:t>
            </a:r>
            <a:r>
              <a:rPr lang="es-ES" dirty="0" smtClean="0"/>
              <a:t> to </a:t>
            </a:r>
            <a:r>
              <a:rPr lang="es-ES" dirty="0" err="1" smtClean="0"/>
              <a:t>carry</a:t>
            </a:r>
            <a:r>
              <a:rPr lang="es-ES" dirty="0" smtClean="0"/>
              <a:t> </a:t>
            </a:r>
            <a:r>
              <a:rPr lang="es-ES" dirty="0" err="1" smtClean="0"/>
              <a:t>out</a:t>
            </a:r>
            <a:r>
              <a:rPr lang="es-ES" dirty="0" smtClean="0"/>
              <a:t> </a:t>
            </a:r>
            <a:r>
              <a:rPr lang="es-ES" dirty="0" err="1" smtClean="0"/>
              <a:t>research</a:t>
            </a:r>
            <a:r>
              <a:rPr lang="es-ES" dirty="0" smtClean="0"/>
              <a:t>  in Alba.</a:t>
            </a:r>
          </a:p>
        </p:txBody>
      </p:sp>
      <p:sp>
        <p:nvSpPr>
          <p:cNvPr id="3" name="Title 2"/>
          <p:cNvSpPr>
            <a:spLocks noGrp="1"/>
          </p:cNvSpPr>
          <p:nvPr>
            <p:ph type="title"/>
          </p:nvPr>
        </p:nvSpPr>
        <p:spPr>
          <a:xfrm>
            <a:off x="1979712" y="188640"/>
            <a:ext cx="6713344" cy="663340"/>
          </a:xfrm>
          <a:solidFill>
            <a:srgbClr val="DEDFE6"/>
          </a:solidFill>
        </p:spPr>
        <p:txBody>
          <a:bodyPr/>
          <a:lstStyle/>
          <a:p>
            <a:r>
              <a:rPr lang="en-US" dirty="0" smtClean="0"/>
              <a:t>Mexico -Turkey</a:t>
            </a:r>
            <a:endParaRPr lang="es-ES_tradnl" dirty="0"/>
          </a:p>
        </p:txBody>
      </p:sp>
      <p:sp>
        <p:nvSpPr>
          <p:cNvPr id="2" name="TextBox 1"/>
          <p:cNvSpPr txBox="1"/>
          <p:nvPr/>
        </p:nvSpPr>
        <p:spPr>
          <a:xfrm>
            <a:off x="451898" y="3861048"/>
            <a:ext cx="8296566" cy="2308324"/>
          </a:xfrm>
          <a:prstGeom prst="rect">
            <a:avLst/>
          </a:prstGeom>
          <a:solidFill>
            <a:srgbClr val="587592"/>
          </a:solidFill>
          <a:ln>
            <a:noFill/>
          </a:ln>
        </p:spPr>
        <p:txBody>
          <a:bodyPr wrap="square" rtlCol="0">
            <a:spAutoFit/>
          </a:bodyPr>
          <a:lstStyle/>
          <a:p>
            <a:pPr algn="ctr"/>
            <a:r>
              <a:rPr lang="en-US" b="1" dirty="0" smtClean="0">
                <a:solidFill>
                  <a:schemeClr val="bg1">
                    <a:lumMod val="95000"/>
                  </a:schemeClr>
                </a:solidFill>
              </a:rPr>
              <a:t>Turkey</a:t>
            </a:r>
          </a:p>
          <a:p>
            <a:r>
              <a:rPr lang="en-US" dirty="0" smtClean="0">
                <a:solidFill>
                  <a:schemeClr val="bg1">
                    <a:lumMod val="95000"/>
                  </a:schemeClr>
                </a:solidFill>
              </a:rPr>
              <a:t>Different Research Institutions and Universities are </a:t>
            </a:r>
            <a:r>
              <a:rPr lang="en-US" dirty="0" smtClean="0">
                <a:solidFill>
                  <a:schemeClr val="bg1">
                    <a:lumMod val="95000"/>
                  </a:schemeClr>
                </a:solidFill>
              </a:rPr>
              <a:t>evaluating the possibility </a:t>
            </a:r>
            <a:r>
              <a:rPr lang="en-US" dirty="0" smtClean="0">
                <a:solidFill>
                  <a:schemeClr val="bg1">
                    <a:lumMod val="95000"/>
                  </a:schemeClr>
                </a:solidFill>
              </a:rPr>
              <a:t>of</a:t>
            </a:r>
            <a:r>
              <a:rPr lang="en-US" dirty="0" smtClean="0">
                <a:solidFill>
                  <a:schemeClr val="bg1">
                    <a:lumMod val="95000"/>
                  </a:schemeClr>
                </a:solidFill>
              </a:rPr>
              <a:t> </a:t>
            </a:r>
            <a:r>
              <a:rPr lang="en-US" dirty="0" smtClean="0">
                <a:solidFill>
                  <a:schemeClr val="bg1">
                    <a:lumMod val="95000"/>
                  </a:schemeClr>
                </a:solidFill>
              </a:rPr>
              <a:t>constituting a consortium to build a Turkish PBL in Alba, based on Turkish Structural Funds</a:t>
            </a:r>
          </a:p>
          <a:p>
            <a:endParaRPr lang="en-US" dirty="0" smtClean="0">
              <a:solidFill>
                <a:schemeClr val="bg1">
                  <a:lumMod val="95000"/>
                </a:schemeClr>
              </a:solidFill>
            </a:endParaRPr>
          </a:p>
          <a:p>
            <a:r>
              <a:rPr lang="en-US" dirty="0" smtClean="0">
                <a:solidFill>
                  <a:schemeClr val="bg1">
                    <a:lumMod val="95000"/>
                  </a:schemeClr>
                </a:solidFill>
              </a:rPr>
              <a:t>07-07-14 : Workshop in ALBA to discuss the project - </a:t>
            </a:r>
            <a:r>
              <a:rPr lang="en-US" dirty="0">
                <a:solidFill>
                  <a:schemeClr val="bg1">
                    <a:lumMod val="95000"/>
                  </a:schemeClr>
                </a:solidFill>
              </a:rPr>
              <a:t>A</a:t>
            </a:r>
            <a:r>
              <a:rPr lang="en-US" dirty="0" smtClean="0">
                <a:solidFill>
                  <a:schemeClr val="bg1">
                    <a:lumMod val="95000"/>
                  </a:schemeClr>
                </a:solidFill>
              </a:rPr>
              <a:t>ttendance of seven Turkish researchers from different Universities, including people presently at DESY and HZB</a:t>
            </a:r>
          </a:p>
          <a:p>
            <a:r>
              <a:rPr lang="en-US" dirty="0" smtClean="0">
                <a:solidFill>
                  <a:schemeClr val="tx1">
                    <a:lumMod val="85000"/>
                    <a:lumOff val="15000"/>
                  </a:schemeClr>
                </a:solidFill>
              </a:rPr>
              <a:t> </a:t>
            </a:r>
            <a:endParaRPr lang="es-ES_tradnl" dirty="0" smtClean="0">
              <a:solidFill>
                <a:schemeClr val="tx1">
                  <a:lumMod val="85000"/>
                  <a:lumOff val="15000"/>
                </a:schemeClr>
              </a:solidFill>
            </a:endParaRPr>
          </a:p>
        </p:txBody>
      </p:sp>
    </p:spTree>
    <p:extLst>
      <p:ext uri="{BB962C8B-B14F-4D97-AF65-F5344CB8AC3E}">
        <p14:creationId xmlns:p14="http://schemas.microsoft.com/office/powerpoint/2010/main" val="1988171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11"/>
          <p:cNvPicPr>
            <a:picLocks noChangeAspect="1" noChangeArrowheads="1"/>
          </p:cNvPicPr>
          <p:nvPr/>
        </p:nvPicPr>
        <p:blipFill>
          <a:blip r:embed="rId3"/>
          <a:srcRect/>
          <a:stretch>
            <a:fillRect/>
          </a:stretch>
        </p:blipFill>
        <p:spPr bwMode="auto">
          <a:xfrm>
            <a:off x="6176823" y="5880100"/>
            <a:ext cx="1741488" cy="977900"/>
          </a:xfrm>
          <a:prstGeom prst="rect">
            <a:avLst/>
          </a:prstGeom>
          <a:noFill/>
          <a:ln w="9525">
            <a:noFill/>
            <a:miter lim="800000"/>
            <a:headEnd/>
            <a:tailEnd/>
          </a:ln>
          <a:effectLst/>
        </p:spPr>
      </p:pic>
      <p:sp>
        <p:nvSpPr>
          <p:cNvPr id="74" name="Rectangle 73"/>
          <p:cNvSpPr/>
          <p:nvPr/>
        </p:nvSpPr>
        <p:spPr>
          <a:xfrm>
            <a:off x="310119" y="5640598"/>
            <a:ext cx="1510957" cy="628104"/>
          </a:xfrm>
          <a:prstGeom prst="rect">
            <a:avLst/>
          </a:prstGeom>
          <a:solidFill>
            <a:schemeClr val="accent2">
              <a:alpha val="15000"/>
            </a:schemeClr>
          </a:solidFill>
          <a:ln w="25400">
            <a:solidFill>
              <a:schemeClr val="accent2"/>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70" name="Rectangle 69"/>
          <p:cNvSpPr/>
          <p:nvPr/>
        </p:nvSpPr>
        <p:spPr>
          <a:xfrm>
            <a:off x="310119" y="3396144"/>
            <a:ext cx="1510957" cy="2113116"/>
          </a:xfrm>
          <a:prstGeom prst="rect">
            <a:avLst/>
          </a:prstGeom>
          <a:solidFill>
            <a:schemeClr val="accent3">
              <a:alpha val="15000"/>
            </a:schemeClr>
          </a:solidFill>
          <a:ln w="25400">
            <a:solidFill>
              <a:schemeClr val="accent3"/>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69" name="Rectangle 68"/>
          <p:cNvSpPr/>
          <p:nvPr/>
        </p:nvSpPr>
        <p:spPr>
          <a:xfrm>
            <a:off x="310119" y="2241875"/>
            <a:ext cx="1510957" cy="1023861"/>
          </a:xfrm>
          <a:prstGeom prst="rect">
            <a:avLst/>
          </a:prstGeom>
          <a:solidFill>
            <a:schemeClr val="accent4">
              <a:alpha val="15000"/>
            </a:schemeClr>
          </a:solidFill>
          <a:ln w="25400">
            <a:solidFill>
              <a:schemeClr val="accent4"/>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67" name="Rectangle 66"/>
          <p:cNvSpPr/>
          <p:nvPr/>
        </p:nvSpPr>
        <p:spPr>
          <a:xfrm>
            <a:off x="310119" y="1150620"/>
            <a:ext cx="1510957" cy="969084"/>
          </a:xfrm>
          <a:prstGeom prst="rect">
            <a:avLst/>
          </a:prstGeom>
          <a:solidFill>
            <a:schemeClr val="accent5">
              <a:alpha val="15000"/>
            </a:schemeClr>
          </a:solidFill>
          <a:ln w="25400">
            <a:solidFill>
              <a:schemeClr val="accent5"/>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141257" y="1037044"/>
            <a:ext cx="6438174" cy="5013444"/>
          </a:xfrm>
        </p:spPr>
      </p:pic>
      <p:sp>
        <p:nvSpPr>
          <p:cNvPr id="5" name="Oval 4"/>
          <p:cNvSpPr/>
          <p:nvPr/>
        </p:nvSpPr>
        <p:spPr>
          <a:xfrm rot="19989777">
            <a:off x="1798238" y="1536244"/>
            <a:ext cx="6885242" cy="4067552"/>
          </a:xfrm>
          <a:prstGeom prst="ellipse">
            <a:avLst/>
          </a:prstGeom>
          <a:solidFill>
            <a:schemeClr val="accent6">
              <a:lumMod val="20000"/>
              <a:lumOff val="80000"/>
              <a:alpha val="40000"/>
            </a:schemeClr>
          </a:solidFill>
          <a:ln w="25400"/>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2" name="Freeform 11"/>
          <p:cNvSpPr/>
          <p:nvPr/>
        </p:nvSpPr>
        <p:spPr>
          <a:xfrm>
            <a:off x="2025286" y="1646695"/>
            <a:ext cx="3274209" cy="3940614"/>
          </a:xfrm>
          <a:custGeom>
            <a:avLst/>
            <a:gdLst>
              <a:gd name="connsiteX0" fmla="*/ 2783840 w 3329756"/>
              <a:gd name="connsiteY0" fmla="*/ 14464 h 4016762"/>
              <a:gd name="connsiteX1" fmla="*/ 2418080 w 3329756"/>
              <a:gd name="connsiteY1" fmla="*/ 67804 h 4016762"/>
              <a:gd name="connsiteX2" fmla="*/ 1579880 w 3329756"/>
              <a:gd name="connsiteY2" fmla="*/ 578344 h 4016762"/>
              <a:gd name="connsiteX3" fmla="*/ 741680 w 3329756"/>
              <a:gd name="connsiteY3" fmla="*/ 1287004 h 4016762"/>
              <a:gd name="connsiteX4" fmla="*/ 48260 w 3329756"/>
              <a:gd name="connsiteY4" fmla="*/ 2544304 h 4016762"/>
              <a:gd name="connsiteX5" fmla="*/ 132080 w 3329756"/>
              <a:gd name="connsiteY5" fmla="*/ 3466324 h 4016762"/>
              <a:gd name="connsiteX6" fmla="*/ 718820 w 3329756"/>
              <a:gd name="connsiteY6" fmla="*/ 4014964 h 4016762"/>
              <a:gd name="connsiteX7" fmla="*/ 3195320 w 3329756"/>
              <a:gd name="connsiteY7" fmla="*/ 3291064 h 4016762"/>
              <a:gd name="connsiteX8" fmla="*/ 2921000 w 3329756"/>
              <a:gd name="connsiteY8" fmla="*/ 2460484 h 4016762"/>
              <a:gd name="connsiteX9" fmla="*/ 2250440 w 3329756"/>
              <a:gd name="connsiteY9" fmla="*/ 2132824 h 4016762"/>
              <a:gd name="connsiteX10" fmla="*/ 2212340 w 3329756"/>
              <a:gd name="connsiteY10" fmla="*/ 982204 h 4016762"/>
              <a:gd name="connsiteX11" fmla="*/ 3027680 w 3329756"/>
              <a:gd name="connsiteY11" fmla="*/ 745984 h 4016762"/>
              <a:gd name="connsiteX12" fmla="*/ 3164840 w 3329756"/>
              <a:gd name="connsiteY12" fmla="*/ 509764 h 4016762"/>
              <a:gd name="connsiteX13" fmla="*/ 3065780 w 3329756"/>
              <a:gd name="connsiteY13" fmla="*/ 151624 h 4016762"/>
              <a:gd name="connsiteX14" fmla="*/ 2783840 w 3329756"/>
              <a:gd name="connsiteY14" fmla="*/ 14464 h 4016762"/>
              <a:gd name="connsiteX0" fmla="*/ 2783840 w 3406411"/>
              <a:gd name="connsiteY0" fmla="*/ 14464 h 4016762"/>
              <a:gd name="connsiteX1" fmla="*/ 2418080 w 3406411"/>
              <a:gd name="connsiteY1" fmla="*/ 67804 h 4016762"/>
              <a:gd name="connsiteX2" fmla="*/ 1579880 w 3406411"/>
              <a:gd name="connsiteY2" fmla="*/ 578344 h 4016762"/>
              <a:gd name="connsiteX3" fmla="*/ 741680 w 3406411"/>
              <a:gd name="connsiteY3" fmla="*/ 1287004 h 4016762"/>
              <a:gd name="connsiteX4" fmla="*/ 48260 w 3406411"/>
              <a:gd name="connsiteY4" fmla="*/ 2544304 h 4016762"/>
              <a:gd name="connsiteX5" fmla="*/ 132080 w 3406411"/>
              <a:gd name="connsiteY5" fmla="*/ 3466324 h 4016762"/>
              <a:gd name="connsiteX6" fmla="*/ 718820 w 3406411"/>
              <a:gd name="connsiteY6" fmla="*/ 4014964 h 4016762"/>
              <a:gd name="connsiteX7" fmla="*/ 3195320 w 3406411"/>
              <a:gd name="connsiteY7" fmla="*/ 3291064 h 4016762"/>
              <a:gd name="connsiteX8" fmla="*/ 3164840 w 3406411"/>
              <a:gd name="connsiteY8" fmla="*/ 2734804 h 4016762"/>
              <a:gd name="connsiteX9" fmla="*/ 2250440 w 3406411"/>
              <a:gd name="connsiteY9" fmla="*/ 2132824 h 4016762"/>
              <a:gd name="connsiteX10" fmla="*/ 2212340 w 3406411"/>
              <a:gd name="connsiteY10" fmla="*/ 982204 h 4016762"/>
              <a:gd name="connsiteX11" fmla="*/ 3027680 w 3406411"/>
              <a:gd name="connsiteY11" fmla="*/ 745984 h 4016762"/>
              <a:gd name="connsiteX12" fmla="*/ 3164840 w 3406411"/>
              <a:gd name="connsiteY12" fmla="*/ 509764 h 4016762"/>
              <a:gd name="connsiteX13" fmla="*/ 3065780 w 3406411"/>
              <a:gd name="connsiteY13" fmla="*/ 151624 h 4016762"/>
              <a:gd name="connsiteX14" fmla="*/ 2783840 w 3406411"/>
              <a:gd name="connsiteY14" fmla="*/ 14464 h 4016762"/>
              <a:gd name="connsiteX0" fmla="*/ 2783840 w 3219058"/>
              <a:gd name="connsiteY0" fmla="*/ 14464 h 4014967"/>
              <a:gd name="connsiteX1" fmla="*/ 2418080 w 3219058"/>
              <a:gd name="connsiteY1" fmla="*/ 67804 h 4014967"/>
              <a:gd name="connsiteX2" fmla="*/ 1579880 w 3219058"/>
              <a:gd name="connsiteY2" fmla="*/ 578344 h 4014967"/>
              <a:gd name="connsiteX3" fmla="*/ 741680 w 3219058"/>
              <a:gd name="connsiteY3" fmla="*/ 1287004 h 4014967"/>
              <a:gd name="connsiteX4" fmla="*/ 48260 w 3219058"/>
              <a:gd name="connsiteY4" fmla="*/ 2544304 h 4014967"/>
              <a:gd name="connsiteX5" fmla="*/ 132080 w 3219058"/>
              <a:gd name="connsiteY5" fmla="*/ 3466324 h 4014967"/>
              <a:gd name="connsiteX6" fmla="*/ 718820 w 3219058"/>
              <a:gd name="connsiteY6" fmla="*/ 4014964 h 4014967"/>
              <a:gd name="connsiteX7" fmla="*/ 2852420 w 3219058"/>
              <a:gd name="connsiteY7" fmla="*/ 3473944 h 4014967"/>
              <a:gd name="connsiteX8" fmla="*/ 3164840 w 3219058"/>
              <a:gd name="connsiteY8" fmla="*/ 2734804 h 4014967"/>
              <a:gd name="connsiteX9" fmla="*/ 2250440 w 3219058"/>
              <a:gd name="connsiteY9" fmla="*/ 2132824 h 4014967"/>
              <a:gd name="connsiteX10" fmla="*/ 2212340 w 3219058"/>
              <a:gd name="connsiteY10" fmla="*/ 982204 h 4014967"/>
              <a:gd name="connsiteX11" fmla="*/ 3027680 w 3219058"/>
              <a:gd name="connsiteY11" fmla="*/ 745984 h 4014967"/>
              <a:gd name="connsiteX12" fmla="*/ 3164840 w 3219058"/>
              <a:gd name="connsiteY12" fmla="*/ 509764 h 4014967"/>
              <a:gd name="connsiteX13" fmla="*/ 3065780 w 3219058"/>
              <a:gd name="connsiteY13" fmla="*/ 151624 h 4014967"/>
              <a:gd name="connsiteX14" fmla="*/ 2783840 w 3219058"/>
              <a:gd name="connsiteY14" fmla="*/ 14464 h 4014967"/>
              <a:gd name="connsiteX0" fmla="*/ 2790553 w 3220089"/>
              <a:gd name="connsiteY0" fmla="*/ 14464 h 3938768"/>
              <a:gd name="connsiteX1" fmla="*/ 2424793 w 3220089"/>
              <a:gd name="connsiteY1" fmla="*/ 67804 h 3938768"/>
              <a:gd name="connsiteX2" fmla="*/ 1586593 w 3220089"/>
              <a:gd name="connsiteY2" fmla="*/ 578344 h 3938768"/>
              <a:gd name="connsiteX3" fmla="*/ 748393 w 3220089"/>
              <a:gd name="connsiteY3" fmla="*/ 1287004 h 3938768"/>
              <a:gd name="connsiteX4" fmla="*/ 54973 w 3220089"/>
              <a:gd name="connsiteY4" fmla="*/ 2544304 h 3938768"/>
              <a:gd name="connsiteX5" fmla="*/ 138793 w 3220089"/>
              <a:gd name="connsiteY5" fmla="*/ 3466324 h 3938768"/>
              <a:gd name="connsiteX6" fmla="*/ 893173 w 3220089"/>
              <a:gd name="connsiteY6" fmla="*/ 3938764 h 3938768"/>
              <a:gd name="connsiteX7" fmla="*/ 2859133 w 3220089"/>
              <a:gd name="connsiteY7" fmla="*/ 3473944 h 3938768"/>
              <a:gd name="connsiteX8" fmla="*/ 3171553 w 3220089"/>
              <a:gd name="connsiteY8" fmla="*/ 2734804 h 3938768"/>
              <a:gd name="connsiteX9" fmla="*/ 2257153 w 3220089"/>
              <a:gd name="connsiteY9" fmla="*/ 2132824 h 3938768"/>
              <a:gd name="connsiteX10" fmla="*/ 2219053 w 3220089"/>
              <a:gd name="connsiteY10" fmla="*/ 982204 h 3938768"/>
              <a:gd name="connsiteX11" fmla="*/ 3034393 w 3220089"/>
              <a:gd name="connsiteY11" fmla="*/ 745984 h 3938768"/>
              <a:gd name="connsiteX12" fmla="*/ 3171553 w 3220089"/>
              <a:gd name="connsiteY12" fmla="*/ 509764 h 3938768"/>
              <a:gd name="connsiteX13" fmla="*/ 3072493 w 3220089"/>
              <a:gd name="connsiteY13" fmla="*/ 151624 h 3938768"/>
              <a:gd name="connsiteX14" fmla="*/ 2790553 w 3220089"/>
              <a:gd name="connsiteY14" fmla="*/ 14464 h 3938768"/>
              <a:gd name="connsiteX0" fmla="*/ 2790553 w 3274209"/>
              <a:gd name="connsiteY0" fmla="*/ 14464 h 3940614"/>
              <a:gd name="connsiteX1" fmla="*/ 2424793 w 3274209"/>
              <a:gd name="connsiteY1" fmla="*/ 67804 h 3940614"/>
              <a:gd name="connsiteX2" fmla="*/ 1586593 w 3274209"/>
              <a:gd name="connsiteY2" fmla="*/ 578344 h 3940614"/>
              <a:gd name="connsiteX3" fmla="*/ 748393 w 3274209"/>
              <a:gd name="connsiteY3" fmla="*/ 1287004 h 3940614"/>
              <a:gd name="connsiteX4" fmla="*/ 54973 w 3274209"/>
              <a:gd name="connsiteY4" fmla="*/ 2544304 h 3940614"/>
              <a:gd name="connsiteX5" fmla="*/ 138793 w 3274209"/>
              <a:gd name="connsiteY5" fmla="*/ 3466324 h 3940614"/>
              <a:gd name="connsiteX6" fmla="*/ 893173 w 3274209"/>
              <a:gd name="connsiteY6" fmla="*/ 3938764 h 3940614"/>
              <a:gd name="connsiteX7" fmla="*/ 2996293 w 3274209"/>
              <a:gd name="connsiteY7" fmla="*/ 3306304 h 3940614"/>
              <a:gd name="connsiteX8" fmla="*/ 3171553 w 3274209"/>
              <a:gd name="connsiteY8" fmla="*/ 2734804 h 3940614"/>
              <a:gd name="connsiteX9" fmla="*/ 2257153 w 3274209"/>
              <a:gd name="connsiteY9" fmla="*/ 2132824 h 3940614"/>
              <a:gd name="connsiteX10" fmla="*/ 2219053 w 3274209"/>
              <a:gd name="connsiteY10" fmla="*/ 982204 h 3940614"/>
              <a:gd name="connsiteX11" fmla="*/ 3034393 w 3274209"/>
              <a:gd name="connsiteY11" fmla="*/ 745984 h 3940614"/>
              <a:gd name="connsiteX12" fmla="*/ 3171553 w 3274209"/>
              <a:gd name="connsiteY12" fmla="*/ 509764 h 3940614"/>
              <a:gd name="connsiteX13" fmla="*/ 3072493 w 3274209"/>
              <a:gd name="connsiteY13" fmla="*/ 151624 h 3940614"/>
              <a:gd name="connsiteX14" fmla="*/ 2790553 w 3274209"/>
              <a:gd name="connsiteY14" fmla="*/ 14464 h 39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74209" h="3940614">
                <a:moveTo>
                  <a:pt x="2790553" y="14464"/>
                </a:moveTo>
                <a:cubicBezTo>
                  <a:pt x="2682603" y="494"/>
                  <a:pt x="2625453" y="-26176"/>
                  <a:pt x="2424793" y="67804"/>
                </a:cubicBezTo>
                <a:cubicBezTo>
                  <a:pt x="2224133" y="161784"/>
                  <a:pt x="1865993" y="375144"/>
                  <a:pt x="1586593" y="578344"/>
                </a:cubicBezTo>
                <a:cubicBezTo>
                  <a:pt x="1307193" y="781544"/>
                  <a:pt x="1003663" y="959344"/>
                  <a:pt x="748393" y="1287004"/>
                </a:cubicBezTo>
                <a:cubicBezTo>
                  <a:pt x="493123" y="1614664"/>
                  <a:pt x="156573" y="2181084"/>
                  <a:pt x="54973" y="2544304"/>
                </a:cubicBezTo>
                <a:cubicBezTo>
                  <a:pt x="-46627" y="2907524"/>
                  <a:pt x="-907" y="3233914"/>
                  <a:pt x="138793" y="3466324"/>
                </a:cubicBezTo>
                <a:cubicBezTo>
                  <a:pt x="278493" y="3698734"/>
                  <a:pt x="416923" y="3965434"/>
                  <a:pt x="893173" y="3938764"/>
                </a:cubicBezTo>
                <a:cubicBezTo>
                  <a:pt x="1369423" y="3912094"/>
                  <a:pt x="2616563" y="3506964"/>
                  <a:pt x="2996293" y="3306304"/>
                </a:cubicBezTo>
                <a:cubicBezTo>
                  <a:pt x="3376023" y="3105644"/>
                  <a:pt x="3294743" y="2930384"/>
                  <a:pt x="3171553" y="2734804"/>
                </a:cubicBezTo>
                <a:cubicBezTo>
                  <a:pt x="3048363" y="2539224"/>
                  <a:pt x="2415903" y="2424924"/>
                  <a:pt x="2257153" y="2132824"/>
                </a:cubicBezTo>
                <a:cubicBezTo>
                  <a:pt x="2098403" y="1840724"/>
                  <a:pt x="2089513" y="1213344"/>
                  <a:pt x="2219053" y="982204"/>
                </a:cubicBezTo>
                <a:cubicBezTo>
                  <a:pt x="2348593" y="751064"/>
                  <a:pt x="2875643" y="824724"/>
                  <a:pt x="3034393" y="745984"/>
                </a:cubicBezTo>
                <a:cubicBezTo>
                  <a:pt x="3193143" y="667244"/>
                  <a:pt x="3165203" y="608824"/>
                  <a:pt x="3171553" y="509764"/>
                </a:cubicBezTo>
                <a:cubicBezTo>
                  <a:pt x="3177903" y="410704"/>
                  <a:pt x="3141073" y="236714"/>
                  <a:pt x="3072493" y="151624"/>
                </a:cubicBezTo>
                <a:cubicBezTo>
                  <a:pt x="3003913" y="66534"/>
                  <a:pt x="2898503" y="28434"/>
                  <a:pt x="2790553" y="14464"/>
                </a:cubicBezTo>
                <a:close/>
              </a:path>
            </a:pathLst>
          </a:custGeom>
          <a:solidFill>
            <a:schemeClr val="accent5">
              <a:alpha val="15000"/>
            </a:schemeClr>
          </a:solidFill>
          <a:ln w="25400">
            <a:solidFill>
              <a:schemeClr val="accent5"/>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schemeClr val="dk1"/>
              </a:solidFill>
            </a:endParaRPr>
          </a:p>
        </p:txBody>
      </p:sp>
      <p:sp>
        <p:nvSpPr>
          <p:cNvPr id="8" name="Rectangle 7"/>
          <p:cNvSpPr/>
          <p:nvPr/>
        </p:nvSpPr>
        <p:spPr>
          <a:xfrm>
            <a:off x="309773" y="40894"/>
            <a:ext cx="1511304" cy="973290"/>
          </a:xfrm>
          <a:prstGeom prst="rect">
            <a:avLst/>
          </a:prstGeom>
          <a:solidFill>
            <a:schemeClr val="accent6">
              <a:lumMod val="20000"/>
              <a:lumOff val="80000"/>
              <a:alpha val="40000"/>
            </a:schemeClr>
          </a:solidFill>
          <a:ln w="25400"/>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schemeClr val="dk1"/>
              </a:solidFill>
            </a:endParaRPr>
          </a:p>
        </p:txBody>
      </p:sp>
      <p:pic>
        <p:nvPicPr>
          <p:cNvPr id="1045" name="Picture 21" descr="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912" y="1372225"/>
            <a:ext cx="1333500" cy="84772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Icepap CM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774" y="2617273"/>
            <a:ext cx="1333501" cy="65608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63" y="3761448"/>
            <a:ext cx="1992546" cy="1062692"/>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www.tango-controls.org/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249" y="423465"/>
            <a:ext cx="1393574" cy="5225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www.esrf.fr/gifs/logo/80.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2869" y="86614"/>
            <a:ext cx="228600" cy="28575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ttp://www.esrf.fr/gifs/logo/80.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5846" y="1209317"/>
            <a:ext cx="228600" cy="28575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www.esrf.fr/gifs/logo/80.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0119" y="2241875"/>
            <a:ext cx="228600" cy="28575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5" descr="http://www.esrf.fr/computing/cs/tango/alba.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1987" y="2313313"/>
            <a:ext cx="447675" cy="21431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5" descr="http://www.esrf.fr/computing/cs/tango/alba.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3114" y="3430911"/>
            <a:ext cx="447675" cy="214313"/>
          </a:xfrm>
          <a:prstGeom prst="rect">
            <a:avLst/>
          </a:prstGeom>
          <a:noFill/>
          <a:extLst>
            <a:ext uri="{909E8E84-426E-40DD-AFC4-6F175D3DCCD1}">
              <a14:hiddenFill xmlns:a14="http://schemas.microsoft.com/office/drawing/2010/main">
                <a:solidFill>
                  <a:srgbClr val="FFFFFF"/>
                </a:solidFill>
              </a14:hiddenFill>
            </a:ext>
          </a:extLst>
        </p:spPr>
      </p:pic>
      <p:sp>
        <p:nvSpPr>
          <p:cNvPr id="56" name="Title 2"/>
          <p:cNvSpPr>
            <a:spLocks noGrp="1"/>
          </p:cNvSpPr>
          <p:nvPr>
            <p:ph type="title"/>
          </p:nvPr>
        </p:nvSpPr>
        <p:spPr>
          <a:xfrm>
            <a:off x="2671691" y="278897"/>
            <a:ext cx="5934635" cy="680327"/>
          </a:xfrm>
        </p:spPr>
        <p:txBody>
          <a:bodyPr>
            <a:normAutofit/>
          </a:bodyPr>
          <a:lstStyle/>
          <a:p>
            <a:r>
              <a:rPr lang="en-US" dirty="0" smtClean="0"/>
              <a:t>C&amp;C Main Collaborations</a:t>
            </a:r>
            <a:endParaRPr lang="en-US" dirty="0"/>
          </a:p>
        </p:txBody>
      </p:sp>
      <p:sp>
        <p:nvSpPr>
          <p:cNvPr id="58" name="TextBox 57"/>
          <p:cNvSpPr txBox="1"/>
          <p:nvPr/>
        </p:nvSpPr>
        <p:spPr>
          <a:xfrm>
            <a:off x="382869" y="6059895"/>
            <a:ext cx="1386638" cy="184666"/>
          </a:xfrm>
          <a:prstGeom prst="rect">
            <a:avLst/>
          </a:prstGeom>
        </p:spPr>
        <p:style>
          <a:lnRef idx="1">
            <a:schemeClr val="accent5"/>
          </a:lnRef>
          <a:fillRef idx="3">
            <a:schemeClr val="accent5"/>
          </a:fillRef>
          <a:effectRef idx="2">
            <a:schemeClr val="accent5"/>
          </a:effectRef>
          <a:fontRef idx="minor">
            <a:schemeClr val="lt1"/>
          </a:fontRef>
        </p:style>
        <p:txBody>
          <a:bodyPr wrap="square" tIns="0" bIns="0" rtlCol="0">
            <a:spAutoFit/>
          </a:bodyPr>
          <a:lstStyle/>
          <a:p>
            <a:pPr algn="ctr"/>
            <a:r>
              <a:rPr lang="en-US" sz="1200" dirty="0" err="1" smtClean="0">
                <a:latin typeface="Calibri" pitchFamily="34" charset="0"/>
                <a:cs typeface="Calibri" pitchFamily="34" charset="0"/>
              </a:rPr>
              <a:t>Sardana</a:t>
            </a:r>
            <a:r>
              <a:rPr lang="en-US" sz="1200" dirty="0" smtClean="0">
                <a:latin typeface="Calibri" pitchFamily="34" charset="0"/>
                <a:cs typeface="Calibri" pitchFamily="34" charset="0"/>
              </a:rPr>
              <a:t> - MX</a:t>
            </a:r>
            <a:endParaRPr lang="en-US" sz="1200" dirty="0">
              <a:latin typeface="Calibri" pitchFamily="34" charset="0"/>
              <a:cs typeface="Calibri" pitchFamily="34" charset="0"/>
            </a:endParaRPr>
          </a:p>
        </p:txBody>
      </p:sp>
      <p:pic>
        <p:nvPicPr>
          <p:cNvPr id="59" name="Picture 15" descr="http://www.esrf.fr/computing/cs/tango/alba.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973" y="5775901"/>
            <a:ext cx="447675" cy="214313"/>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9" descr="http://www.esrf.fr/computing/cs/tango/maxlab.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4129" y="5775900"/>
            <a:ext cx="514351" cy="19050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5160" y="5723514"/>
            <a:ext cx="276225"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descr="C:\Users\mmartin\AppData\Local\Microsoft\Windows\Temporary Internet Files\Content.Outlook\22DI3WG8\TaurusSplash.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2911" y="4799713"/>
            <a:ext cx="1447103" cy="627078"/>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3"/>
          <p:cNvSpPr/>
          <p:nvPr/>
        </p:nvSpPr>
        <p:spPr>
          <a:xfrm>
            <a:off x="2136488" y="1201670"/>
            <a:ext cx="6310488" cy="4361152"/>
          </a:xfrm>
          <a:custGeom>
            <a:avLst/>
            <a:gdLst>
              <a:gd name="connsiteX0" fmla="*/ 3776632 w 6310488"/>
              <a:gd name="connsiteY0" fmla="*/ 614122 h 4363383"/>
              <a:gd name="connsiteX1" fmla="*/ 3669952 w 6310488"/>
              <a:gd name="connsiteY1" fmla="*/ 316942 h 4363383"/>
              <a:gd name="connsiteX2" fmla="*/ 3875692 w 6310488"/>
              <a:gd name="connsiteY2" fmla="*/ 42622 h 4363383"/>
              <a:gd name="connsiteX3" fmla="*/ 4531012 w 6310488"/>
              <a:gd name="connsiteY3" fmla="*/ 4522 h 4363383"/>
              <a:gd name="connsiteX4" fmla="*/ 5033932 w 6310488"/>
              <a:gd name="connsiteY4" fmla="*/ 80722 h 4363383"/>
              <a:gd name="connsiteX5" fmla="*/ 5453032 w 6310488"/>
              <a:gd name="connsiteY5" fmla="*/ 202642 h 4363383"/>
              <a:gd name="connsiteX6" fmla="*/ 5849272 w 6310488"/>
              <a:gd name="connsiteY6" fmla="*/ 454102 h 4363383"/>
              <a:gd name="connsiteX7" fmla="*/ 6222652 w 6310488"/>
              <a:gd name="connsiteY7" fmla="*/ 964642 h 4363383"/>
              <a:gd name="connsiteX8" fmla="*/ 6268372 w 6310488"/>
              <a:gd name="connsiteY8" fmla="*/ 1559002 h 4363383"/>
              <a:gd name="connsiteX9" fmla="*/ 5704492 w 6310488"/>
              <a:gd name="connsiteY9" fmla="*/ 2877262 h 4363383"/>
              <a:gd name="connsiteX10" fmla="*/ 3296572 w 6310488"/>
              <a:gd name="connsiteY10" fmla="*/ 3563062 h 4363383"/>
              <a:gd name="connsiteX11" fmla="*/ 2679352 w 6310488"/>
              <a:gd name="connsiteY11" fmla="*/ 3806902 h 4363383"/>
              <a:gd name="connsiteX12" fmla="*/ 599092 w 6310488"/>
              <a:gd name="connsiteY12" fmla="*/ 4363162 h 4363383"/>
              <a:gd name="connsiteX13" fmla="*/ 4732 w 6310488"/>
              <a:gd name="connsiteY13" fmla="*/ 3738322 h 4363383"/>
              <a:gd name="connsiteX14" fmla="*/ 484792 w 6310488"/>
              <a:gd name="connsiteY14" fmla="*/ 3342082 h 4363383"/>
              <a:gd name="connsiteX15" fmla="*/ 2900332 w 6310488"/>
              <a:gd name="connsiteY15" fmla="*/ 2983942 h 4363383"/>
              <a:gd name="connsiteX16" fmla="*/ 4896772 w 6310488"/>
              <a:gd name="connsiteY16" fmla="*/ 2702002 h 4363383"/>
              <a:gd name="connsiteX17" fmla="*/ 3776632 w 6310488"/>
              <a:gd name="connsiteY17" fmla="*/ 614122 h 4363383"/>
              <a:gd name="connsiteX0" fmla="*/ 3776632 w 6310488"/>
              <a:gd name="connsiteY0" fmla="*/ 614122 h 4363383"/>
              <a:gd name="connsiteX1" fmla="*/ 3669952 w 6310488"/>
              <a:gd name="connsiteY1" fmla="*/ 316942 h 4363383"/>
              <a:gd name="connsiteX2" fmla="*/ 3875692 w 6310488"/>
              <a:gd name="connsiteY2" fmla="*/ 42622 h 4363383"/>
              <a:gd name="connsiteX3" fmla="*/ 4531012 w 6310488"/>
              <a:gd name="connsiteY3" fmla="*/ 4522 h 4363383"/>
              <a:gd name="connsiteX4" fmla="*/ 5033932 w 6310488"/>
              <a:gd name="connsiteY4" fmla="*/ 80722 h 4363383"/>
              <a:gd name="connsiteX5" fmla="*/ 5453032 w 6310488"/>
              <a:gd name="connsiteY5" fmla="*/ 202642 h 4363383"/>
              <a:gd name="connsiteX6" fmla="*/ 5849272 w 6310488"/>
              <a:gd name="connsiteY6" fmla="*/ 454102 h 4363383"/>
              <a:gd name="connsiteX7" fmla="*/ 6222652 w 6310488"/>
              <a:gd name="connsiteY7" fmla="*/ 964642 h 4363383"/>
              <a:gd name="connsiteX8" fmla="*/ 6268372 w 6310488"/>
              <a:gd name="connsiteY8" fmla="*/ 1559002 h 4363383"/>
              <a:gd name="connsiteX9" fmla="*/ 5704492 w 6310488"/>
              <a:gd name="connsiteY9" fmla="*/ 2877262 h 4363383"/>
              <a:gd name="connsiteX10" fmla="*/ 3296572 w 6310488"/>
              <a:gd name="connsiteY10" fmla="*/ 3563062 h 4363383"/>
              <a:gd name="connsiteX11" fmla="*/ 2679352 w 6310488"/>
              <a:gd name="connsiteY11" fmla="*/ 3806902 h 4363383"/>
              <a:gd name="connsiteX12" fmla="*/ 599092 w 6310488"/>
              <a:gd name="connsiteY12" fmla="*/ 4363162 h 4363383"/>
              <a:gd name="connsiteX13" fmla="*/ 4732 w 6310488"/>
              <a:gd name="connsiteY13" fmla="*/ 3738322 h 4363383"/>
              <a:gd name="connsiteX14" fmla="*/ 484792 w 6310488"/>
              <a:gd name="connsiteY14" fmla="*/ 3342082 h 4363383"/>
              <a:gd name="connsiteX15" fmla="*/ 2900332 w 6310488"/>
              <a:gd name="connsiteY15" fmla="*/ 2983942 h 4363383"/>
              <a:gd name="connsiteX16" fmla="*/ 4805332 w 6310488"/>
              <a:gd name="connsiteY16" fmla="*/ 2458162 h 4363383"/>
              <a:gd name="connsiteX17" fmla="*/ 3776632 w 6310488"/>
              <a:gd name="connsiteY17" fmla="*/ 614122 h 4363383"/>
              <a:gd name="connsiteX0" fmla="*/ 3776632 w 6310488"/>
              <a:gd name="connsiteY0" fmla="*/ 611891 h 4361152"/>
              <a:gd name="connsiteX1" fmla="*/ 3639472 w 6310488"/>
              <a:gd name="connsiteY1" fmla="*/ 238511 h 4361152"/>
              <a:gd name="connsiteX2" fmla="*/ 3875692 w 6310488"/>
              <a:gd name="connsiteY2" fmla="*/ 40391 h 4361152"/>
              <a:gd name="connsiteX3" fmla="*/ 4531012 w 6310488"/>
              <a:gd name="connsiteY3" fmla="*/ 2291 h 4361152"/>
              <a:gd name="connsiteX4" fmla="*/ 5033932 w 6310488"/>
              <a:gd name="connsiteY4" fmla="*/ 78491 h 4361152"/>
              <a:gd name="connsiteX5" fmla="*/ 5453032 w 6310488"/>
              <a:gd name="connsiteY5" fmla="*/ 200411 h 4361152"/>
              <a:gd name="connsiteX6" fmla="*/ 5849272 w 6310488"/>
              <a:gd name="connsiteY6" fmla="*/ 451871 h 4361152"/>
              <a:gd name="connsiteX7" fmla="*/ 6222652 w 6310488"/>
              <a:gd name="connsiteY7" fmla="*/ 962411 h 4361152"/>
              <a:gd name="connsiteX8" fmla="*/ 6268372 w 6310488"/>
              <a:gd name="connsiteY8" fmla="*/ 1556771 h 4361152"/>
              <a:gd name="connsiteX9" fmla="*/ 5704492 w 6310488"/>
              <a:gd name="connsiteY9" fmla="*/ 2875031 h 4361152"/>
              <a:gd name="connsiteX10" fmla="*/ 3296572 w 6310488"/>
              <a:gd name="connsiteY10" fmla="*/ 3560831 h 4361152"/>
              <a:gd name="connsiteX11" fmla="*/ 2679352 w 6310488"/>
              <a:gd name="connsiteY11" fmla="*/ 3804671 h 4361152"/>
              <a:gd name="connsiteX12" fmla="*/ 599092 w 6310488"/>
              <a:gd name="connsiteY12" fmla="*/ 4360931 h 4361152"/>
              <a:gd name="connsiteX13" fmla="*/ 4732 w 6310488"/>
              <a:gd name="connsiteY13" fmla="*/ 3736091 h 4361152"/>
              <a:gd name="connsiteX14" fmla="*/ 484792 w 6310488"/>
              <a:gd name="connsiteY14" fmla="*/ 3339851 h 4361152"/>
              <a:gd name="connsiteX15" fmla="*/ 2900332 w 6310488"/>
              <a:gd name="connsiteY15" fmla="*/ 2981711 h 4361152"/>
              <a:gd name="connsiteX16" fmla="*/ 4805332 w 6310488"/>
              <a:gd name="connsiteY16" fmla="*/ 2455931 h 4361152"/>
              <a:gd name="connsiteX17" fmla="*/ 3776632 w 6310488"/>
              <a:gd name="connsiteY17" fmla="*/ 611891 h 4361152"/>
              <a:gd name="connsiteX0" fmla="*/ 3776632 w 6310488"/>
              <a:gd name="connsiteY0" fmla="*/ 611891 h 4361152"/>
              <a:gd name="connsiteX1" fmla="*/ 3639472 w 6310488"/>
              <a:gd name="connsiteY1" fmla="*/ 238511 h 4361152"/>
              <a:gd name="connsiteX2" fmla="*/ 3875692 w 6310488"/>
              <a:gd name="connsiteY2" fmla="*/ 40391 h 4361152"/>
              <a:gd name="connsiteX3" fmla="*/ 4531012 w 6310488"/>
              <a:gd name="connsiteY3" fmla="*/ 2291 h 4361152"/>
              <a:gd name="connsiteX4" fmla="*/ 5033932 w 6310488"/>
              <a:gd name="connsiteY4" fmla="*/ 78491 h 4361152"/>
              <a:gd name="connsiteX5" fmla="*/ 5453032 w 6310488"/>
              <a:gd name="connsiteY5" fmla="*/ 200411 h 4361152"/>
              <a:gd name="connsiteX6" fmla="*/ 5849272 w 6310488"/>
              <a:gd name="connsiteY6" fmla="*/ 451871 h 4361152"/>
              <a:gd name="connsiteX7" fmla="*/ 6222652 w 6310488"/>
              <a:gd name="connsiteY7" fmla="*/ 962411 h 4361152"/>
              <a:gd name="connsiteX8" fmla="*/ 6268372 w 6310488"/>
              <a:gd name="connsiteY8" fmla="*/ 1556771 h 4361152"/>
              <a:gd name="connsiteX9" fmla="*/ 5704492 w 6310488"/>
              <a:gd name="connsiteY9" fmla="*/ 2875031 h 4361152"/>
              <a:gd name="connsiteX10" fmla="*/ 3296572 w 6310488"/>
              <a:gd name="connsiteY10" fmla="*/ 3560831 h 4361152"/>
              <a:gd name="connsiteX11" fmla="*/ 2679352 w 6310488"/>
              <a:gd name="connsiteY11" fmla="*/ 3804671 h 4361152"/>
              <a:gd name="connsiteX12" fmla="*/ 599092 w 6310488"/>
              <a:gd name="connsiteY12" fmla="*/ 4360931 h 4361152"/>
              <a:gd name="connsiteX13" fmla="*/ 4732 w 6310488"/>
              <a:gd name="connsiteY13" fmla="*/ 3736091 h 4361152"/>
              <a:gd name="connsiteX14" fmla="*/ 484792 w 6310488"/>
              <a:gd name="connsiteY14" fmla="*/ 3339851 h 4361152"/>
              <a:gd name="connsiteX15" fmla="*/ 2900332 w 6310488"/>
              <a:gd name="connsiteY15" fmla="*/ 2981711 h 4361152"/>
              <a:gd name="connsiteX16" fmla="*/ 4805332 w 6310488"/>
              <a:gd name="connsiteY16" fmla="*/ 2455931 h 4361152"/>
              <a:gd name="connsiteX17" fmla="*/ 3776632 w 6310488"/>
              <a:gd name="connsiteY17" fmla="*/ 611891 h 436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0488" h="4361152">
                <a:moveTo>
                  <a:pt x="3776632" y="611891"/>
                </a:moveTo>
                <a:cubicBezTo>
                  <a:pt x="3582322" y="242321"/>
                  <a:pt x="3622962" y="387101"/>
                  <a:pt x="3639472" y="238511"/>
                </a:cubicBezTo>
                <a:cubicBezTo>
                  <a:pt x="3655982" y="89921"/>
                  <a:pt x="3727102" y="79761"/>
                  <a:pt x="3875692" y="40391"/>
                </a:cubicBezTo>
                <a:cubicBezTo>
                  <a:pt x="4024282" y="1021"/>
                  <a:pt x="4337972" y="-4059"/>
                  <a:pt x="4531012" y="2291"/>
                </a:cubicBezTo>
                <a:cubicBezTo>
                  <a:pt x="4724052" y="8641"/>
                  <a:pt x="4880262" y="45471"/>
                  <a:pt x="5033932" y="78491"/>
                </a:cubicBezTo>
                <a:cubicBezTo>
                  <a:pt x="5187602" y="111511"/>
                  <a:pt x="5317142" y="138181"/>
                  <a:pt x="5453032" y="200411"/>
                </a:cubicBezTo>
                <a:cubicBezTo>
                  <a:pt x="5588922" y="262641"/>
                  <a:pt x="5721002" y="324871"/>
                  <a:pt x="5849272" y="451871"/>
                </a:cubicBezTo>
                <a:cubicBezTo>
                  <a:pt x="5977542" y="578871"/>
                  <a:pt x="6152802" y="778261"/>
                  <a:pt x="6222652" y="962411"/>
                </a:cubicBezTo>
                <a:cubicBezTo>
                  <a:pt x="6292502" y="1146561"/>
                  <a:pt x="6354732" y="1238001"/>
                  <a:pt x="6268372" y="1556771"/>
                </a:cubicBezTo>
                <a:cubicBezTo>
                  <a:pt x="6182012" y="1875541"/>
                  <a:pt x="6199792" y="2541021"/>
                  <a:pt x="5704492" y="2875031"/>
                </a:cubicBezTo>
                <a:cubicBezTo>
                  <a:pt x="5209192" y="3209041"/>
                  <a:pt x="3800762" y="3405891"/>
                  <a:pt x="3296572" y="3560831"/>
                </a:cubicBezTo>
                <a:cubicBezTo>
                  <a:pt x="2792382" y="3715771"/>
                  <a:pt x="3128932" y="3671321"/>
                  <a:pt x="2679352" y="3804671"/>
                </a:cubicBezTo>
                <a:cubicBezTo>
                  <a:pt x="2229772" y="3938021"/>
                  <a:pt x="1044862" y="4372361"/>
                  <a:pt x="599092" y="4360931"/>
                </a:cubicBezTo>
                <a:cubicBezTo>
                  <a:pt x="153322" y="4349501"/>
                  <a:pt x="23782" y="3906271"/>
                  <a:pt x="4732" y="3736091"/>
                </a:cubicBezTo>
                <a:cubicBezTo>
                  <a:pt x="-14318" y="3565911"/>
                  <a:pt x="2192" y="3465581"/>
                  <a:pt x="484792" y="3339851"/>
                </a:cubicBezTo>
                <a:cubicBezTo>
                  <a:pt x="967392" y="3214121"/>
                  <a:pt x="2900332" y="2981711"/>
                  <a:pt x="2900332" y="2981711"/>
                </a:cubicBezTo>
                <a:cubicBezTo>
                  <a:pt x="3635662" y="2875031"/>
                  <a:pt x="4660552" y="2855981"/>
                  <a:pt x="4805332" y="2455931"/>
                </a:cubicBezTo>
                <a:cubicBezTo>
                  <a:pt x="4950112" y="2055881"/>
                  <a:pt x="3970942" y="981461"/>
                  <a:pt x="3776632" y="611891"/>
                </a:cubicBezTo>
                <a:close/>
              </a:path>
            </a:pathLst>
          </a:custGeom>
          <a:solidFill>
            <a:schemeClr val="accent4">
              <a:alpha val="15000"/>
            </a:schemeClr>
          </a:solidFill>
          <a:ln w="25400">
            <a:solidFill>
              <a:schemeClr val="accent4"/>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schemeClr val="dk1"/>
              </a:solidFill>
            </a:endParaRPr>
          </a:p>
        </p:txBody>
      </p:sp>
      <p:sp>
        <p:nvSpPr>
          <p:cNvPr id="15" name="Freeform 14"/>
          <p:cNvSpPr/>
          <p:nvPr/>
        </p:nvSpPr>
        <p:spPr>
          <a:xfrm>
            <a:off x="2070815" y="1157936"/>
            <a:ext cx="6540888" cy="4443288"/>
          </a:xfrm>
          <a:custGeom>
            <a:avLst/>
            <a:gdLst>
              <a:gd name="connsiteX0" fmla="*/ 2108655 w 6628406"/>
              <a:gd name="connsiteY0" fmla="*/ 2347264 h 4443326"/>
              <a:gd name="connsiteX1" fmla="*/ 2283915 w 6628406"/>
              <a:gd name="connsiteY1" fmla="*/ 747064 h 4443326"/>
              <a:gd name="connsiteX2" fmla="*/ 4089855 w 6628406"/>
              <a:gd name="connsiteY2" fmla="*/ 53644 h 4443326"/>
              <a:gd name="connsiteX3" fmla="*/ 5156655 w 6628406"/>
              <a:gd name="connsiteY3" fmla="*/ 129844 h 4443326"/>
              <a:gd name="connsiteX4" fmla="*/ 5194755 w 6628406"/>
              <a:gd name="connsiteY4" fmla="*/ 792784 h 4443326"/>
              <a:gd name="connsiteX5" fmla="*/ 3411675 w 6628406"/>
              <a:gd name="connsiteY5" fmla="*/ 2278684 h 4443326"/>
              <a:gd name="connsiteX6" fmla="*/ 3685995 w 6628406"/>
              <a:gd name="connsiteY6" fmla="*/ 3055924 h 4443326"/>
              <a:gd name="connsiteX7" fmla="*/ 4859475 w 6628406"/>
              <a:gd name="connsiteY7" fmla="*/ 2713024 h 4443326"/>
              <a:gd name="connsiteX8" fmla="*/ 5156655 w 6628406"/>
              <a:gd name="connsiteY8" fmla="*/ 2179624 h 4443326"/>
              <a:gd name="connsiteX9" fmla="*/ 6459675 w 6628406"/>
              <a:gd name="connsiteY9" fmla="*/ 2309164 h 4443326"/>
              <a:gd name="connsiteX10" fmla="*/ 6322515 w 6628406"/>
              <a:gd name="connsiteY10" fmla="*/ 3132124 h 4443326"/>
              <a:gd name="connsiteX11" fmla="*/ 3830775 w 6628406"/>
              <a:gd name="connsiteY11" fmla="*/ 3467404 h 4443326"/>
              <a:gd name="connsiteX12" fmla="*/ 858975 w 6628406"/>
              <a:gd name="connsiteY12" fmla="*/ 4442764 h 4443326"/>
              <a:gd name="connsiteX13" fmla="*/ 81735 w 6628406"/>
              <a:gd name="connsiteY13" fmla="*/ 3596944 h 4443326"/>
              <a:gd name="connsiteX14" fmla="*/ 2459175 w 6628406"/>
              <a:gd name="connsiteY14" fmla="*/ 2873044 h 4443326"/>
              <a:gd name="connsiteX15" fmla="*/ 2078175 w 6628406"/>
              <a:gd name="connsiteY15" fmla="*/ 2301544 h 4443326"/>
              <a:gd name="connsiteX0" fmla="*/ 2043985 w 6563736"/>
              <a:gd name="connsiteY0" fmla="*/ 2347264 h 4443288"/>
              <a:gd name="connsiteX1" fmla="*/ 2219245 w 6563736"/>
              <a:gd name="connsiteY1" fmla="*/ 747064 h 4443288"/>
              <a:gd name="connsiteX2" fmla="*/ 4025185 w 6563736"/>
              <a:gd name="connsiteY2" fmla="*/ 53644 h 4443288"/>
              <a:gd name="connsiteX3" fmla="*/ 5091985 w 6563736"/>
              <a:gd name="connsiteY3" fmla="*/ 129844 h 4443288"/>
              <a:gd name="connsiteX4" fmla="*/ 5130085 w 6563736"/>
              <a:gd name="connsiteY4" fmla="*/ 792784 h 4443288"/>
              <a:gd name="connsiteX5" fmla="*/ 3347005 w 6563736"/>
              <a:gd name="connsiteY5" fmla="*/ 2278684 h 4443288"/>
              <a:gd name="connsiteX6" fmla="*/ 3621325 w 6563736"/>
              <a:gd name="connsiteY6" fmla="*/ 3055924 h 4443288"/>
              <a:gd name="connsiteX7" fmla="*/ 4794805 w 6563736"/>
              <a:gd name="connsiteY7" fmla="*/ 2713024 h 4443288"/>
              <a:gd name="connsiteX8" fmla="*/ 5091985 w 6563736"/>
              <a:gd name="connsiteY8" fmla="*/ 2179624 h 4443288"/>
              <a:gd name="connsiteX9" fmla="*/ 6395005 w 6563736"/>
              <a:gd name="connsiteY9" fmla="*/ 2309164 h 4443288"/>
              <a:gd name="connsiteX10" fmla="*/ 6257845 w 6563736"/>
              <a:gd name="connsiteY10" fmla="*/ 3132124 h 4443288"/>
              <a:gd name="connsiteX11" fmla="*/ 3766105 w 6563736"/>
              <a:gd name="connsiteY11" fmla="*/ 3467404 h 4443288"/>
              <a:gd name="connsiteX12" fmla="*/ 794305 w 6563736"/>
              <a:gd name="connsiteY12" fmla="*/ 4442764 h 4443288"/>
              <a:gd name="connsiteX13" fmla="*/ 17065 w 6563736"/>
              <a:gd name="connsiteY13" fmla="*/ 3596944 h 4443288"/>
              <a:gd name="connsiteX14" fmla="*/ 1312465 w 6563736"/>
              <a:gd name="connsiteY14" fmla="*/ 3147364 h 4443288"/>
              <a:gd name="connsiteX15" fmla="*/ 2013505 w 6563736"/>
              <a:gd name="connsiteY15" fmla="*/ 2301544 h 4443288"/>
              <a:gd name="connsiteX0" fmla="*/ 2043985 w 6563736"/>
              <a:gd name="connsiteY0" fmla="*/ 2347264 h 4443288"/>
              <a:gd name="connsiteX1" fmla="*/ 2219245 w 6563736"/>
              <a:gd name="connsiteY1" fmla="*/ 747064 h 4443288"/>
              <a:gd name="connsiteX2" fmla="*/ 4025185 w 6563736"/>
              <a:gd name="connsiteY2" fmla="*/ 53644 h 4443288"/>
              <a:gd name="connsiteX3" fmla="*/ 5091985 w 6563736"/>
              <a:gd name="connsiteY3" fmla="*/ 129844 h 4443288"/>
              <a:gd name="connsiteX4" fmla="*/ 5130085 w 6563736"/>
              <a:gd name="connsiteY4" fmla="*/ 792784 h 4443288"/>
              <a:gd name="connsiteX5" fmla="*/ 3347005 w 6563736"/>
              <a:gd name="connsiteY5" fmla="*/ 2278684 h 4443288"/>
              <a:gd name="connsiteX6" fmla="*/ 3621325 w 6563736"/>
              <a:gd name="connsiteY6" fmla="*/ 3055924 h 4443288"/>
              <a:gd name="connsiteX7" fmla="*/ 4794805 w 6563736"/>
              <a:gd name="connsiteY7" fmla="*/ 2713024 h 4443288"/>
              <a:gd name="connsiteX8" fmla="*/ 5091985 w 6563736"/>
              <a:gd name="connsiteY8" fmla="*/ 2179624 h 4443288"/>
              <a:gd name="connsiteX9" fmla="*/ 6395005 w 6563736"/>
              <a:gd name="connsiteY9" fmla="*/ 2309164 h 4443288"/>
              <a:gd name="connsiteX10" fmla="*/ 6257845 w 6563736"/>
              <a:gd name="connsiteY10" fmla="*/ 3132124 h 4443288"/>
              <a:gd name="connsiteX11" fmla="*/ 3766105 w 6563736"/>
              <a:gd name="connsiteY11" fmla="*/ 3467404 h 4443288"/>
              <a:gd name="connsiteX12" fmla="*/ 794305 w 6563736"/>
              <a:gd name="connsiteY12" fmla="*/ 4442764 h 4443288"/>
              <a:gd name="connsiteX13" fmla="*/ 17065 w 6563736"/>
              <a:gd name="connsiteY13" fmla="*/ 3596944 h 4443288"/>
              <a:gd name="connsiteX14" fmla="*/ 1312465 w 6563736"/>
              <a:gd name="connsiteY14" fmla="*/ 3147364 h 4443288"/>
              <a:gd name="connsiteX15" fmla="*/ 1693465 w 6563736"/>
              <a:gd name="connsiteY15" fmla="*/ 2804464 h 4443288"/>
              <a:gd name="connsiteX16" fmla="*/ 2013505 w 6563736"/>
              <a:gd name="connsiteY16" fmla="*/ 2301544 h 4443288"/>
              <a:gd name="connsiteX0" fmla="*/ 2043985 w 6540888"/>
              <a:gd name="connsiteY0" fmla="*/ 234726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621325 w 6540888"/>
              <a:gd name="connsiteY6" fmla="*/ 3055924 h 4443288"/>
              <a:gd name="connsiteX7" fmla="*/ 4794805 w 6540888"/>
              <a:gd name="connsiteY7" fmla="*/ 27130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2013505 w 6540888"/>
              <a:gd name="connsiteY16" fmla="*/ 2301544 h 4443288"/>
              <a:gd name="connsiteX0" fmla="*/ 2043985 w 6540888"/>
              <a:gd name="connsiteY0" fmla="*/ 234726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621325 w 6540888"/>
              <a:gd name="connsiteY6" fmla="*/ 305592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2013505 w 6540888"/>
              <a:gd name="connsiteY16" fmla="*/ 2301544 h 4443288"/>
              <a:gd name="connsiteX0" fmla="*/ 2043985 w 6540888"/>
              <a:gd name="connsiteY0" fmla="*/ 234726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2013505 w 6540888"/>
              <a:gd name="connsiteY16" fmla="*/ 2301544 h 4443288"/>
              <a:gd name="connsiteX0" fmla="*/ 1769665 w 6540888"/>
              <a:gd name="connsiteY0" fmla="*/ 248442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2013505 w 6540888"/>
              <a:gd name="connsiteY16" fmla="*/ 2301544 h 4443288"/>
              <a:gd name="connsiteX0" fmla="*/ 1769665 w 6540888"/>
              <a:gd name="connsiteY0" fmla="*/ 248442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1983025 w 6540888"/>
              <a:gd name="connsiteY16" fmla="*/ 2141524 h 4443288"/>
              <a:gd name="connsiteX0" fmla="*/ 1769665 w 6540888"/>
              <a:gd name="connsiteY0" fmla="*/ 248442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693465 w 6540888"/>
              <a:gd name="connsiteY15" fmla="*/ 2804464 h 4443288"/>
              <a:gd name="connsiteX16" fmla="*/ 1914445 w 6540888"/>
              <a:gd name="connsiteY16" fmla="*/ 2484424 h 4443288"/>
              <a:gd name="connsiteX17" fmla="*/ 1983025 w 6540888"/>
              <a:gd name="connsiteY17" fmla="*/ 2141524 h 4443288"/>
              <a:gd name="connsiteX0" fmla="*/ 1769665 w 6540888"/>
              <a:gd name="connsiteY0" fmla="*/ 248442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792525 w 6540888"/>
              <a:gd name="connsiteY15" fmla="*/ 2812084 h 4443288"/>
              <a:gd name="connsiteX16" fmla="*/ 1914445 w 6540888"/>
              <a:gd name="connsiteY16" fmla="*/ 2484424 h 4443288"/>
              <a:gd name="connsiteX17" fmla="*/ 1983025 w 6540888"/>
              <a:gd name="connsiteY17" fmla="*/ 2141524 h 4443288"/>
              <a:gd name="connsiteX0" fmla="*/ 1937305 w 6540888"/>
              <a:gd name="connsiteY0" fmla="*/ 213390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792525 w 6540888"/>
              <a:gd name="connsiteY15" fmla="*/ 2812084 h 4443288"/>
              <a:gd name="connsiteX16" fmla="*/ 1914445 w 6540888"/>
              <a:gd name="connsiteY16" fmla="*/ 2484424 h 4443288"/>
              <a:gd name="connsiteX17" fmla="*/ 1983025 w 6540888"/>
              <a:gd name="connsiteY17" fmla="*/ 2141524 h 4443288"/>
              <a:gd name="connsiteX0" fmla="*/ 1937305 w 6540888"/>
              <a:gd name="connsiteY0" fmla="*/ 2133904 h 4443288"/>
              <a:gd name="connsiteX1" fmla="*/ 2219245 w 6540888"/>
              <a:gd name="connsiteY1" fmla="*/ 747064 h 4443288"/>
              <a:gd name="connsiteX2" fmla="*/ 4025185 w 6540888"/>
              <a:gd name="connsiteY2" fmla="*/ 53644 h 4443288"/>
              <a:gd name="connsiteX3" fmla="*/ 5091985 w 6540888"/>
              <a:gd name="connsiteY3" fmla="*/ 129844 h 4443288"/>
              <a:gd name="connsiteX4" fmla="*/ 5130085 w 6540888"/>
              <a:gd name="connsiteY4" fmla="*/ 792784 h 4443288"/>
              <a:gd name="connsiteX5" fmla="*/ 3347005 w 6540888"/>
              <a:gd name="connsiteY5" fmla="*/ 2278684 h 4443288"/>
              <a:gd name="connsiteX6" fmla="*/ 3461305 w 6540888"/>
              <a:gd name="connsiteY6" fmla="*/ 2949244 h 4443288"/>
              <a:gd name="connsiteX7" fmla="*/ 4558585 w 6540888"/>
              <a:gd name="connsiteY7" fmla="*/ 2827324 h 4443288"/>
              <a:gd name="connsiteX8" fmla="*/ 5457745 w 6540888"/>
              <a:gd name="connsiteY8" fmla="*/ 2179624 h 4443288"/>
              <a:gd name="connsiteX9" fmla="*/ 6395005 w 6540888"/>
              <a:gd name="connsiteY9" fmla="*/ 2309164 h 4443288"/>
              <a:gd name="connsiteX10" fmla="*/ 6257845 w 6540888"/>
              <a:gd name="connsiteY10" fmla="*/ 3132124 h 4443288"/>
              <a:gd name="connsiteX11" fmla="*/ 3766105 w 6540888"/>
              <a:gd name="connsiteY11" fmla="*/ 3467404 h 4443288"/>
              <a:gd name="connsiteX12" fmla="*/ 794305 w 6540888"/>
              <a:gd name="connsiteY12" fmla="*/ 4442764 h 4443288"/>
              <a:gd name="connsiteX13" fmla="*/ 17065 w 6540888"/>
              <a:gd name="connsiteY13" fmla="*/ 3596944 h 4443288"/>
              <a:gd name="connsiteX14" fmla="*/ 1312465 w 6540888"/>
              <a:gd name="connsiteY14" fmla="*/ 3147364 h 4443288"/>
              <a:gd name="connsiteX15" fmla="*/ 1792525 w 6540888"/>
              <a:gd name="connsiteY15" fmla="*/ 2812084 h 4443288"/>
              <a:gd name="connsiteX16" fmla="*/ 1914445 w 6540888"/>
              <a:gd name="connsiteY16" fmla="*/ 2484424 h 4443288"/>
              <a:gd name="connsiteX17" fmla="*/ 1929685 w 6540888"/>
              <a:gd name="connsiteY17" fmla="*/ 2118664 h 44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40888" h="4443288">
                <a:moveTo>
                  <a:pt x="1937305" y="2133904"/>
                </a:moveTo>
                <a:cubicBezTo>
                  <a:pt x="1859835" y="1524939"/>
                  <a:pt x="1871265" y="1093774"/>
                  <a:pt x="2219245" y="747064"/>
                </a:cubicBezTo>
                <a:cubicBezTo>
                  <a:pt x="2567225" y="400354"/>
                  <a:pt x="3546395" y="156514"/>
                  <a:pt x="4025185" y="53644"/>
                </a:cubicBezTo>
                <a:cubicBezTo>
                  <a:pt x="4503975" y="-49226"/>
                  <a:pt x="4907835" y="6654"/>
                  <a:pt x="5091985" y="129844"/>
                </a:cubicBezTo>
                <a:cubicBezTo>
                  <a:pt x="5276135" y="253034"/>
                  <a:pt x="5420915" y="434644"/>
                  <a:pt x="5130085" y="792784"/>
                </a:cubicBezTo>
                <a:cubicBezTo>
                  <a:pt x="4839255" y="1150924"/>
                  <a:pt x="3625135" y="1919274"/>
                  <a:pt x="3347005" y="2278684"/>
                </a:cubicBezTo>
                <a:cubicBezTo>
                  <a:pt x="3068875" y="2638094"/>
                  <a:pt x="3259375" y="2857804"/>
                  <a:pt x="3461305" y="2949244"/>
                </a:cubicBezTo>
                <a:cubicBezTo>
                  <a:pt x="3663235" y="3040684"/>
                  <a:pt x="4225845" y="2955594"/>
                  <a:pt x="4558585" y="2827324"/>
                </a:cubicBezTo>
                <a:cubicBezTo>
                  <a:pt x="4891325" y="2699054"/>
                  <a:pt x="5151675" y="2265984"/>
                  <a:pt x="5457745" y="2179624"/>
                </a:cubicBezTo>
                <a:cubicBezTo>
                  <a:pt x="5763815" y="2093264"/>
                  <a:pt x="6261655" y="2150414"/>
                  <a:pt x="6395005" y="2309164"/>
                </a:cubicBezTo>
                <a:cubicBezTo>
                  <a:pt x="6528355" y="2467914"/>
                  <a:pt x="6695995" y="2939084"/>
                  <a:pt x="6257845" y="3132124"/>
                </a:cubicBezTo>
                <a:cubicBezTo>
                  <a:pt x="5819695" y="3325164"/>
                  <a:pt x="4676695" y="3248964"/>
                  <a:pt x="3766105" y="3467404"/>
                </a:cubicBezTo>
                <a:cubicBezTo>
                  <a:pt x="2855515" y="3685844"/>
                  <a:pt x="1419145" y="4421174"/>
                  <a:pt x="794305" y="4442764"/>
                </a:cubicBezTo>
                <a:cubicBezTo>
                  <a:pt x="169465" y="4464354"/>
                  <a:pt x="-69295" y="3812844"/>
                  <a:pt x="17065" y="3596944"/>
                </a:cubicBezTo>
                <a:cubicBezTo>
                  <a:pt x="103425" y="3381044"/>
                  <a:pt x="1016555" y="3278174"/>
                  <a:pt x="1312465" y="3147364"/>
                </a:cubicBezTo>
                <a:cubicBezTo>
                  <a:pt x="1608375" y="3016554"/>
                  <a:pt x="1690925" y="2958134"/>
                  <a:pt x="1792525" y="2812084"/>
                </a:cubicBezTo>
                <a:cubicBezTo>
                  <a:pt x="1894125" y="2666034"/>
                  <a:pt x="1866185" y="2594914"/>
                  <a:pt x="1914445" y="2484424"/>
                </a:cubicBezTo>
                <a:cubicBezTo>
                  <a:pt x="1962705" y="2373934"/>
                  <a:pt x="1919525" y="2140254"/>
                  <a:pt x="1929685" y="2118664"/>
                </a:cubicBezTo>
              </a:path>
            </a:pathLst>
          </a:custGeom>
          <a:solidFill>
            <a:schemeClr val="accent3">
              <a:alpha val="15000"/>
            </a:schemeClr>
          </a:solidFill>
          <a:ln w="25400">
            <a:solidFill>
              <a:schemeClr val="accent3"/>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schemeClr val="dk1"/>
              </a:solidFill>
            </a:endParaRPr>
          </a:p>
        </p:txBody>
      </p:sp>
      <p:sp>
        <p:nvSpPr>
          <p:cNvPr id="16" name="Freeform 15"/>
          <p:cNvSpPr/>
          <p:nvPr/>
        </p:nvSpPr>
        <p:spPr>
          <a:xfrm>
            <a:off x="2214077" y="1210520"/>
            <a:ext cx="5236182" cy="4416020"/>
          </a:xfrm>
          <a:custGeom>
            <a:avLst/>
            <a:gdLst>
              <a:gd name="connsiteX0" fmla="*/ 953151 w 5332550"/>
              <a:gd name="connsiteY0" fmla="*/ 3399580 h 4395534"/>
              <a:gd name="connsiteX1" fmla="*/ 2004711 w 5332550"/>
              <a:gd name="connsiteY1" fmla="*/ 2614720 h 4395534"/>
              <a:gd name="connsiteX2" fmla="*/ 2157111 w 5332550"/>
              <a:gd name="connsiteY2" fmla="*/ 664000 h 4395534"/>
              <a:gd name="connsiteX3" fmla="*/ 4435491 w 5332550"/>
              <a:gd name="connsiteY3" fmla="*/ 1060 h 4395534"/>
              <a:gd name="connsiteX4" fmla="*/ 5258451 w 5332550"/>
              <a:gd name="connsiteY4" fmla="*/ 534460 h 4395534"/>
              <a:gd name="connsiteX5" fmla="*/ 2728611 w 5332550"/>
              <a:gd name="connsiteY5" fmla="*/ 1456480 h 4395534"/>
              <a:gd name="connsiteX6" fmla="*/ 2157111 w 5332550"/>
              <a:gd name="connsiteY6" fmla="*/ 1989880 h 4395534"/>
              <a:gd name="connsiteX7" fmla="*/ 2271411 w 5332550"/>
              <a:gd name="connsiteY7" fmla="*/ 3018580 h 4395534"/>
              <a:gd name="connsiteX8" fmla="*/ 1090311 w 5332550"/>
              <a:gd name="connsiteY8" fmla="*/ 4321600 h 4395534"/>
              <a:gd name="connsiteX9" fmla="*/ 92091 w 5332550"/>
              <a:gd name="connsiteY9" fmla="*/ 4169200 h 4395534"/>
              <a:gd name="connsiteX10" fmla="*/ 145431 w 5332550"/>
              <a:gd name="connsiteY10" fmla="*/ 3628180 h 4395534"/>
              <a:gd name="connsiteX11" fmla="*/ 953151 w 5332550"/>
              <a:gd name="connsiteY11" fmla="*/ 3399580 h 4395534"/>
              <a:gd name="connsiteX0" fmla="*/ 953151 w 5332550"/>
              <a:gd name="connsiteY0" fmla="*/ 3399580 h 4395534"/>
              <a:gd name="connsiteX1" fmla="*/ 1844691 w 5332550"/>
              <a:gd name="connsiteY1" fmla="*/ 2469940 h 4395534"/>
              <a:gd name="connsiteX2" fmla="*/ 2157111 w 5332550"/>
              <a:gd name="connsiteY2" fmla="*/ 664000 h 4395534"/>
              <a:gd name="connsiteX3" fmla="*/ 4435491 w 5332550"/>
              <a:gd name="connsiteY3" fmla="*/ 1060 h 4395534"/>
              <a:gd name="connsiteX4" fmla="*/ 5258451 w 5332550"/>
              <a:gd name="connsiteY4" fmla="*/ 534460 h 4395534"/>
              <a:gd name="connsiteX5" fmla="*/ 2728611 w 5332550"/>
              <a:gd name="connsiteY5" fmla="*/ 1456480 h 4395534"/>
              <a:gd name="connsiteX6" fmla="*/ 2157111 w 5332550"/>
              <a:gd name="connsiteY6" fmla="*/ 1989880 h 4395534"/>
              <a:gd name="connsiteX7" fmla="*/ 2271411 w 5332550"/>
              <a:gd name="connsiteY7" fmla="*/ 3018580 h 4395534"/>
              <a:gd name="connsiteX8" fmla="*/ 1090311 w 5332550"/>
              <a:gd name="connsiteY8" fmla="*/ 4321600 h 4395534"/>
              <a:gd name="connsiteX9" fmla="*/ 92091 w 5332550"/>
              <a:gd name="connsiteY9" fmla="*/ 4169200 h 4395534"/>
              <a:gd name="connsiteX10" fmla="*/ 145431 w 5332550"/>
              <a:gd name="connsiteY10" fmla="*/ 3628180 h 4395534"/>
              <a:gd name="connsiteX11" fmla="*/ 953151 w 5332550"/>
              <a:gd name="connsiteY11" fmla="*/ 3399580 h 4395534"/>
              <a:gd name="connsiteX0" fmla="*/ 953151 w 5332550"/>
              <a:gd name="connsiteY0" fmla="*/ 3399580 h 4368727"/>
              <a:gd name="connsiteX1" fmla="*/ 1844691 w 5332550"/>
              <a:gd name="connsiteY1" fmla="*/ 2469940 h 4368727"/>
              <a:gd name="connsiteX2" fmla="*/ 2157111 w 5332550"/>
              <a:gd name="connsiteY2" fmla="*/ 664000 h 4368727"/>
              <a:gd name="connsiteX3" fmla="*/ 4435491 w 5332550"/>
              <a:gd name="connsiteY3" fmla="*/ 1060 h 4368727"/>
              <a:gd name="connsiteX4" fmla="*/ 5258451 w 5332550"/>
              <a:gd name="connsiteY4" fmla="*/ 534460 h 4368727"/>
              <a:gd name="connsiteX5" fmla="*/ 2728611 w 5332550"/>
              <a:gd name="connsiteY5" fmla="*/ 1456480 h 4368727"/>
              <a:gd name="connsiteX6" fmla="*/ 2157111 w 5332550"/>
              <a:gd name="connsiteY6" fmla="*/ 1989880 h 4368727"/>
              <a:gd name="connsiteX7" fmla="*/ 1768491 w 5332550"/>
              <a:gd name="connsiteY7" fmla="*/ 3391960 h 4368727"/>
              <a:gd name="connsiteX8" fmla="*/ 1090311 w 5332550"/>
              <a:gd name="connsiteY8" fmla="*/ 4321600 h 4368727"/>
              <a:gd name="connsiteX9" fmla="*/ 92091 w 5332550"/>
              <a:gd name="connsiteY9" fmla="*/ 4169200 h 4368727"/>
              <a:gd name="connsiteX10" fmla="*/ 145431 w 5332550"/>
              <a:gd name="connsiteY10" fmla="*/ 3628180 h 4368727"/>
              <a:gd name="connsiteX11" fmla="*/ 953151 w 5332550"/>
              <a:gd name="connsiteY11" fmla="*/ 3399580 h 4368727"/>
              <a:gd name="connsiteX0" fmla="*/ 863846 w 5327065"/>
              <a:gd name="connsiteY0" fmla="*/ 3300520 h 4368727"/>
              <a:gd name="connsiteX1" fmla="*/ 1839206 w 5327065"/>
              <a:gd name="connsiteY1" fmla="*/ 2469940 h 4368727"/>
              <a:gd name="connsiteX2" fmla="*/ 2151626 w 5327065"/>
              <a:gd name="connsiteY2" fmla="*/ 664000 h 4368727"/>
              <a:gd name="connsiteX3" fmla="*/ 4430006 w 5327065"/>
              <a:gd name="connsiteY3" fmla="*/ 1060 h 4368727"/>
              <a:gd name="connsiteX4" fmla="*/ 5252966 w 5327065"/>
              <a:gd name="connsiteY4" fmla="*/ 534460 h 4368727"/>
              <a:gd name="connsiteX5" fmla="*/ 2723126 w 5327065"/>
              <a:gd name="connsiteY5" fmla="*/ 1456480 h 4368727"/>
              <a:gd name="connsiteX6" fmla="*/ 2151626 w 5327065"/>
              <a:gd name="connsiteY6" fmla="*/ 1989880 h 4368727"/>
              <a:gd name="connsiteX7" fmla="*/ 1763006 w 5327065"/>
              <a:gd name="connsiteY7" fmla="*/ 3391960 h 4368727"/>
              <a:gd name="connsiteX8" fmla="*/ 1084826 w 5327065"/>
              <a:gd name="connsiteY8" fmla="*/ 4321600 h 4368727"/>
              <a:gd name="connsiteX9" fmla="*/ 86606 w 5327065"/>
              <a:gd name="connsiteY9" fmla="*/ 4169200 h 4368727"/>
              <a:gd name="connsiteX10" fmla="*/ 139946 w 5327065"/>
              <a:gd name="connsiteY10" fmla="*/ 3628180 h 4368727"/>
              <a:gd name="connsiteX11" fmla="*/ 863846 w 5327065"/>
              <a:gd name="connsiteY11" fmla="*/ 3300520 h 4368727"/>
              <a:gd name="connsiteX0" fmla="*/ 1393209 w 5353508"/>
              <a:gd name="connsiteY0" fmla="*/ 3033820 h 4368727"/>
              <a:gd name="connsiteX1" fmla="*/ 1865649 w 5353508"/>
              <a:gd name="connsiteY1" fmla="*/ 2469940 h 4368727"/>
              <a:gd name="connsiteX2" fmla="*/ 2178069 w 5353508"/>
              <a:gd name="connsiteY2" fmla="*/ 664000 h 4368727"/>
              <a:gd name="connsiteX3" fmla="*/ 4456449 w 5353508"/>
              <a:gd name="connsiteY3" fmla="*/ 1060 h 4368727"/>
              <a:gd name="connsiteX4" fmla="*/ 5279409 w 5353508"/>
              <a:gd name="connsiteY4" fmla="*/ 534460 h 4368727"/>
              <a:gd name="connsiteX5" fmla="*/ 2749569 w 5353508"/>
              <a:gd name="connsiteY5" fmla="*/ 1456480 h 4368727"/>
              <a:gd name="connsiteX6" fmla="*/ 2178069 w 5353508"/>
              <a:gd name="connsiteY6" fmla="*/ 1989880 h 4368727"/>
              <a:gd name="connsiteX7" fmla="*/ 1789449 w 5353508"/>
              <a:gd name="connsiteY7" fmla="*/ 3391960 h 4368727"/>
              <a:gd name="connsiteX8" fmla="*/ 1111269 w 5353508"/>
              <a:gd name="connsiteY8" fmla="*/ 4321600 h 4368727"/>
              <a:gd name="connsiteX9" fmla="*/ 113049 w 5353508"/>
              <a:gd name="connsiteY9" fmla="*/ 4169200 h 4368727"/>
              <a:gd name="connsiteX10" fmla="*/ 166389 w 5353508"/>
              <a:gd name="connsiteY10" fmla="*/ 3628180 h 4368727"/>
              <a:gd name="connsiteX11" fmla="*/ 1393209 w 5353508"/>
              <a:gd name="connsiteY11" fmla="*/ 3033820 h 4368727"/>
              <a:gd name="connsiteX0" fmla="*/ 1275883 w 5236182"/>
              <a:gd name="connsiteY0" fmla="*/ 3033820 h 4416020"/>
              <a:gd name="connsiteX1" fmla="*/ 1748323 w 5236182"/>
              <a:gd name="connsiteY1" fmla="*/ 2469940 h 4416020"/>
              <a:gd name="connsiteX2" fmla="*/ 2060743 w 5236182"/>
              <a:gd name="connsiteY2" fmla="*/ 664000 h 4416020"/>
              <a:gd name="connsiteX3" fmla="*/ 4339123 w 5236182"/>
              <a:gd name="connsiteY3" fmla="*/ 1060 h 4416020"/>
              <a:gd name="connsiteX4" fmla="*/ 5162083 w 5236182"/>
              <a:gd name="connsiteY4" fmla="*/ 534460 h 4416020"/>
              <a:gd name="connsiteX5" fmla="*/ 2632243 w 5236182"/>
              <a:gd name="connsiteY5" fmla="*/ 1456480 h 4416020"/>
              <a:gd name="connsiteX6" fmla="*/ 2060743 w 5236182"/>
              <a:gd name="connsiteY6" fmla="*/ 1989880 h 4416020"/>
              <a:gd name="connsiteX7" fmla="*/ 1672123 w 5236182"/>
              <a:gd name="connsiteY7" fmla="*/ 3391960 h 4416020"/>
              <a:gd name="connsiteX8" fmla="*/ 993943 w 5236182"/>
              <a:gd name="connsiteY8" fmla="*/ 4321600 h 4416020"/>
              <a:gd name="connsiteX9" fmla="*/ 315763 w 5236182"/>
              <a:gd name="connsiteY9" fmla="*/ 4306360 h 4416020"/>
              <a:gd name="connsiteX10" fmla="*/ 49063 w 5236182"/>
              <a:gd name="connsiteY10" fmla="*/ 3628180 h 4416020"/>
              <a:gd name="connsiteX11" fmla="*/ 1275883 w 5236182"/>
              <a:gd name="connsiteY11" fmla="*/ 3033820 h 441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36182" h="4416020">
                <a:moveTo>
                  <a:pt x="1275883" y="3033820"/>
                </a:moveTo>
                <a:cubicBezTo>
                  <a:pt x="1559093" y="2840780"/>
                  <a:pt x="1617513" y="2864910"/>
                  <a:pt x="1748323" y="2469940"/>
                </a:cubicBezTo>
                <a:cubicBezTo>
                  <a:pt x="1879133" y="2074970"/>
                  <a:pt x="1628943" y="1075480"/>
                  <a:pt x="2060743" y="664000"/>
                </a:cubicBezTo>
                <a:cubicBezTo>
                  <a:pt x="2492543" y="252520"/>
                  <a:pt x="3822233" y="22650"/>
                  <a:pt x="4339123" y="1060"/>
                </a:cubicBezTo>
                <a:cubicBezTo>
                  <a:pt x="4856013" y="-20530"/>
                  <a:pt x="5446563" y="291890"/>
                  <a:pt x="5162083" y="534460"/>
                </a:cubicBezTo>
                <a:cubicBezTo>
                  <a:pt x="4877603" y="777030"/>
                  <a:pt x="3149133" y="1213910"/>
                  <a:pt x="2632243" y="1456480"/>
                </a:cubicBezTo>
                <a:cubicBezTo>
                  <a:pt x="2115353" y="1699050"/>
                  <a:pt x="2220763" y="1667300"/>
                  <a:pt x="2060743" y="1989880"/>
                </a:cubicBezTo>
                <a:cubicBezTo>
                  <a:pt x="1900723" y="2312460"/>
                  <a:pt x="1849923" y="3003340"/>
                  <a:pt x="1672123" y="3391960"/>
                </a:cubicBezTo>
                <a:cubicBezTo>
                  <a:pt x="1494323" y="3780580"/>
                  <a:pt x="1220003" y="4169200"/>
                  <a:pt x="993943" y="4321600"/>
                </a:cubicBezTo>
                <a:cubicBezTo>
                  <a:pt x="767883" y="4474000"/>
                  <a:pt x="473243" y="4421930"/>
                  <a:pt x="315763" y="4306360"/>
                </a:cubicBezTo>
                <a:cubicBezTo>
                  <a:pt x="158283" y="4190790"/>
                  <a:pt x="-110957" y="3840270"/>
                  <a:pt x="49063" y="3628180"/>
                </a:cubicBezTo>
                <a:cubicBezTo>
                  <a:pt x="209083" y="3416090"/>
                  <a:pt x="992673" y="3226860"/>
                  <a:pt x="1275883" y="3033820"/>
                </a:cubicBezTo>
                <a:close/>
              </a:path>
            </a:pathLst>
          </a:custGeom>
          <a:solidFill>
            <a:schemeClr val="accent2">
              <a:alpha val="15000"/>
            </a:schemeClr>
          </a:solidFill>
          <a:ln w="25400">
            <a:solidFill>
              <a:schemeClr val="accent2"/>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solidFill>
                <a:schemeClr val="dk1"/>
              </a:solidFill>
            </a:endParaRPr>
          </a:p>
        </p:txBody>
      </p:sp>
      <p:grpSp>
        <p:nvGrpSpPr>
          <p:cNvPr id="13" name="Group 12"/>
          <p:cNvGrpSpPr/>
          <p:nvPr/>
        </p:nvGrpSpPr>
        <p:grpSpPr>
          <a:xfrm>
            <a:off x="2391712" y="1284641"/>
            <a:ext cx="5985193" cy="4059258"/>
            <a:chOff x="2391712" y="1284641"/>
            <a:chExt cx="5985193" cy="4059258"/>
          </a:xfrm>
        </p:grpSpPr>
        <p:pic>
          <p:nvPicPr>
            <p:cNvPr id="1026" name="Picture 2" descr="http://www.esrf.fr/gifs/logo/80.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9040" y="4289363"/>
              <a:ext cx="457200"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10822" y="1785451"/>
              <a:ext cx="55245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www.esrf.fr/computing/cs/tango/elettra_logo.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18867" y="4663503"/>
              <a:ext cx="514350"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www.esrf.fr/computing/cs/tango/maxlab.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8867" y="1284641"/>
              <a:ext cx="1028700" cy="381001"/>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ttp://www.esrf.fr/computing/cs/tango/soleil_logo.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86387" y="2925516"/>
              <a:ext cx="1143000"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www.esrf.fr/computing/cs/tango/frm-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09292" y="3529554"/>
              <a:ext cx="666750" cy="428626"/>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www.esrf.fr/computing/cs/tango/alba.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91712" y="4915273"/>
              <a:ext cx="895350" cy="428626"/>
            </a:xfrm>
            <a:prstGeom prst="rect">
              <a:avLst/>
            </a:prstGeom>
            <a:solidFill>
              <a:schemeClr val="accent5">
                <a:alpha val="15000"/>
              </a:schemeClr>
            </a:solidFill>
            <a:ln w="25400">
              <a:noFill/>
            </a:ln>
            <a:extLst/>
          </p:spPr>
        </p:pic>
        <p:pic>
          <p:nvPicPr>
            <p:cNvPr id="1041" name="Picture 17" descr="http://www.esrf.fr/computing/cs/tango/Solaris_logo.gif"/>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76755" y="3576205"/>
              <a:ext cx="1200150" cy="428626"/>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Anka logo"/>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43587" y="2975982"/>
              <a:ext cx="1009650" cy="428626"/>
            </a:xfrm>
            <a:prstGeom prst="rect">
              <a:avLst/>
            </a:prstGeom>
            <a:noFill/>
            <a:extLst>
              <a:ext uri="{909E8E84-426E-40DD-AFC4-6F175D3DCCD1}">
                <a14:hiddenFill xmlns:a14="http://schemas.microsoft.com/office/drawing/2010/main">
                  <a:solidFill>
                    <a:srgbClr val="FFFFFF"/>
                  </a:solidFill>
                </a14:hiddenFill>
              </a:ext>
            </a:extLst>
          </p:spPr>
        </p:pic>
      </p:grpSp>
      <p:pic>
        <p:nvPicPr>
          <p:cNvPr id="38" name="Picture 2" descr="Alba_Cells_logo_blue"/>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7504" y="6297818"/>
            <a:ext cx="936104" cy="515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3"/>
          <p:cNvPicPr>
            <a:picLocks noChangeAspect="1" noChangeArrowheads="1"/>
          </p:cNvPicPr>
          <p:nvPr/>
        </p:nvPicPr>
        <p:blipFill>
          <a:blip r:embed="rId20"/>
          <a:srcRect/>
          <a:stretch>
            <a:fillRect/>
          </a:stretch>
        </p:blipFill>
        <p:spPr bwMode="auto">
          <a:xfrm>
            <a:off x="4343587" y="6092583"/>
            <a:ext cx="1674813" cy="663575"/>
          </a:xfrm>
          <a:prstGeom prst="rect">
            <a:avLst/>
          </a:prstGeom>
          <a:noFill/>
          <a:ln w="9525">
            <a:noFill/>
            <a:miter lim="800000"/>
            <a:headEnd/>
            <a:tailEnd/>
          </a:ln>
          <a:effectLst/>
        </p:spPr>
      </p:pic>
      <p:pic>
        <p:nvPicPr>
          <p:cNvPr id="2" name="Picture 1"/>
          <p:cNvPicPr>
            <a:picLocks noChangeAspect="1"/>
          </p:cNvPicPr>
          <p:nvPr/>
        </p:nvPicPr>
        <p:blipFill>
          <a:blip r:embed="rId21"/>
          <a:stretch>
            <a:fillRect/>
          </a:stretch>
        </p:blipFill>
        <p:spPr>
          <a:xfrm>
            <a:off x="2136488" y="6092583"/>
            <a:ext cx="1960700" cy="671042"/>
          </a:xfrm>
          <a:prstGeom prst="rect">
            <a:avLst/>
          </a:prstGeom>
        </p:spPr>
      </p:pic>
      <p:sp>
        <p:nvSpPr>
          <p:cNvPr id="3" name="TextBox 2"/>
          <p:cNvSpPr txBox="1"/>
          <p:nvPr/>
        </p:nvSpPr>
        <p:spPr>
          <a:xfrm>
            <a:off x="7748673" y="4949253"/>
            <a:ext cx="1161444" cy="1200329"/>
          </a:xfrm>
          <a:prstGeom prst="rect">
            <a:avLst/>
          </a:prstGeom>
          <a:solidFill>
            <a:schemeClr val="bg1"/>
          </a:solidFill>
          <a:ln>
            <a:noFill/>
          </a:ln>
        </p:spPr>
        <p:txBody>
          <a:bodyPr wrap="square" rtlCol="0">
            <a:spAutoFit/>
          </a:bodyPr>
          <a:lstStyle/>
          <a:p>
            <a:pPr algn="ctr"/>
            <a:r>
              <a:rPr lang="en-US" dirty="0" smtClean="0"/>
              <a:t>+ </a:t>
            </a:r>
            <a:r>
              <a:rPr lang="en-US" dirty="0" err="1" smtClean="0"/>
              <a:t>PaNDAAS</a:t>
            </a:r>
            <a:endParaRPr lang="en-US" dirty="0" smtClean="0"/>
          </a:p>
          <a:p>
            <a:pPr algn="ctr"/>
            <a:r>
              <a:rPr lang="en-US" sz="1200" dirty="0" smtClean="0"/>
              <a:t>(proposal for H2020 on data analysis)</a:t>
            </a:r>
            <a:endParaRPr lang="es-ES_tradnl" sz="1200" dirty="0"/>
          </a:p>
        </p:txBody>
      </p:sp>
    </p:spTree>
    <p:extLst>
      <p:ext uri="{BB962C8B-B14F-4D97-AF65-F5344CB8AC3E}">
        <p14:creationId xmlns:p14="http://schemas.microsoft.com/office/powerpoint/2010/main" val="34758639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980728"/>
            <a:ext cx="8229600" cy="5256584"/>
          </a:xfrm>
        </p:spPr>
        <p:txBody>
          <a:bodyPr>
            <a:normAutofit fontScale="85000" lnSpcReduction="20000"/>
          </a:bodyPr>
          <a:lstStyle/>
          <a:p>
            <a:pPr marL="0" indent="0">
              <a:buNone/>
            </a:pPr>
            <a:endParaRPr lang="en-US" dirty="0" smtClean="0"/>
          </a:p>
          <a:p>
            <a:r>
              <a:rPr lang="en-US" dirty="0" smtClean="0"/>
              <a:t>SESAME  -- dipoles measurement (Prototype in September at Alba) </a:t>
            </a:r>
          </a:p>
          <a:p>
            <a:r>
              <a:rPr lang="en-US" dirty="0" smtClean="0"/>
              <a:t>CERN: FCC </a:t>
            </a:r>
            <a:r>
              <a:rPr lang="en-US" dirty="0" smtClean="0"/>
              <a:t>(Future Circular Collider) </a:t>
            </a:r>
            <a:r>
              <a:rPr lang="en-US" dirty="0" smtClean="0"/>
              <a:t> and CLIC</a:t>
            </a:r>
            <a:endParaRPr lang="en-US" dirty="0" smtClean="0"/>
          </a:p>
          <a:p>
            <a:r>
              <a:rPr lang="en-US" dirty="0" smtClean="0"/>
              <a:t>CIEMAT – IFMIF rf cavity tests (in progress) + future magnetic measurements</a:t>
            </a:r>
          </a:p>
          <a:p>
            <a:r>
              <a:rPr lang="en-US" dirty="0"/>
              <a:t>Contact with IRAN Synchrotron Light Source team </a:t>
            </a:r>
            <a:r>
              <a:rPr lang="en-US" dirty="0" smtClean="0"/>
              <a:t> </a:t>
            </a:r>
            <a:r>
              <a:rPr lang="en-US" dirty="0"/>
              <a:t>– Possibility of a PhD </a:t>
            </a:r>
            <a:r>
              <a:rPr lang="en-US" dirty="0" smtClean="0"/>
              <a:t>Student</a:t>
            </a:r>
            <a:endParaRPr lang="en-US" dirty="0"/>
          </a:p>
          <a:p>
            <a:r>
              <a:rPr lang="en-US" dirty="0" smtClean="0"/>
              <a:t>ELI-NP Gamma System – Agreement with E-Gamma Consortium for </a:t>
            </a:r>
            <a:r>
              <a:rPr lang="en-US" i="1" dirty="0"/>
              <a:t>Magnet simulations and </a:t>
            </a:r>
            <a:r>
              <a:rPr lang="en-US" i="1" dirty="0" smtClean="0"/>
              <a:t>measurements, Beam </a:t>
            </a:r>
            <a:r>
              <a:rPr lang="en-US" i="1" dirty="0"/>
              <a:t>diagnostic </a:t>
            </a:r>
            <a:r>
              <a:rPr lang="en-US" i="1" dirty="0" smtClean="0"/>
              <a:t>testing, Operation </a:t>
            </a:r>
            <a:r>
              <a:rPr lang="en-US" i="1" dirty="0"/>
              <a:t>training and participation in commissioning</a:t>
            </a:r>
          </a:p>
          <a:p>
            <a:pPr marL="0" indent="0">
              <a:buNone/>
            </a:pPr>
            <a:endParaRPr lang="en-US" dirty="0" smtClean="0"/>
          </a:p>
        </p:txBody>
      </p:sp>
      <p:sp>
        <p:nvSpPr>
          <p:cNvPr id="3" name="Title 2"/>
          <p:cNvSpPr>
            <a:spLocks noGrp="1"/>
          </p:cNvSpPr>
          <p:nvPr>
            <p:ph type="title"/>
          </p:nvPr>
        </p:nvSpPr>
        <p:spPr>
          <a:xfrm>
            <a:off x="1778496" y="188640"/>
            <a:ext cx="7041976" cy="663340"/>
          </a:xfrm>
          <a:solidFill>
            <a:srgbClr val="DEDFE6"/>
          </a:solidFill>
        </p:spPr>
        <p:txBody>
          <a:bodyPr>
            <a:normAutofit fontScale="90000"/>
          </a:bodyPr>
          <a:lstStyle/>
          <a:p>
            <a:r>
              <a:rPr lang="en-US" sz="2800" dirty="0" smtClean="0"/>
              <a:t>International collaborations on accelerators</a:t>
            </a:r>
            <a:endParaRPr lang="en-US" sz="2800" dirty="0"/>
          </a:p>
        </p:txBody>
      </p:sp>
    </p:spTree>
    <p:extLst>
      <p:ext uri="{BB962C8B-B14F-4D97-AF65-F5344CB8AC3E}">
        <p14:creationId xmlns:p14="http://schemas.microsoft.com/office/powerpoint/2010/main" val="4223188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txBox="1">
            <a:spLocks/>
          </p:cNvSpPr>
          <p:nvPr/>
        </p:nvSpPr>
        <p:spPr>
          <a:xfrm>
            <a:off x="8305800" y="462954"/>
            <a:ext cx="609600" cy="307777"/>
          </a:xfrm>
          <a:prstGeom prst="rect">
            <a:avLst/>
          </a:prstGeom>
        </p:spPr>
        <p:txBody>
          <a:bodyPr vert="horz" lIns="91440" tIns="45720" rIns="91440" bIns="45720" rtlCol="0">
            <a:normAutofit fontScale="47500" lnSpcReduction="20000"/>
          </a:bodyPr>
          <a:lstStyle>
            <a:lvl1pPr marL="0" indent="0" algn="r" defTabSz="914400" rtl="0" eaLnBrk="1" latinLnBrk="0" hangingPunct="1">
              <a:spcBef>
                <a:spcPct val="20000"/>
              </a:spcBef>
              <a:buClr>
                <a:srgbClr val="959F38"/>
              </a:buClr>
              <a:buFontTx/>
              <a:buNone/>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0099FF"/>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fld id="{393CF724-F9E0-44B8-95BD-D38D8B22F53D}" type="slidenum">
              <a:rPr lang="en-US" smtClean="0">
                <a:solidFill>
                  <a:schemeClr val="bg1"/>
                </a:solidFill>
              </a:rPr>
              <a:pPr/>
              <a:t>27</a:t>
            </a:fld>
            <a:endParaRPr lang="en-US" dirty="0">
              <a:solidFill>
                <a:schemeClr val="bg1"/>
              </a:solidFill>
            </a:endParaRPr>
          </a:p>
        </p:txBody>
      </p:sp>
      <p:sp>
        <p:nvSpPr>
          <p:cNvPr id="6" name="Rectangle 5"/>
          <p:cNvSpPr/>
          <p:nvPr/>
        </p:nvSpPr>
        <p:spPr>
          <a:xfrm>
            <a:off x="2411760" y="2628278"/>
            <a:ext cx="4179743" cy="1200329"/>
          </a:xfrm>
          <a:prstGeom prst="rect">
            <a:avLst/>
          </a:prstGeom>
          <a:solidFill>
            <a:srgbClr val="7792AD"/>
          </a:solidFill>
        </p:spPr>
        <p:txBody>
          <a:bodyPr wrap="square">
            <a:spAutoFit/>
          </a:bodyPr>
          <a:lstStyle/>
          <a:p>
            <a:pPr algn="ctr"/>
            <a:r>
              <a:rPr lang="en-US" sz="3600" dirty="0" smtClean="0">
                <a:solidFill>
                  <a:schemeClr val="bg1"/>
                </a:solidFill>
              </a:rPr>
              <a:t>Looking </a:t>
            </a:r>
          </a:p>
          <a:p>
            <a:pPr algn="ctr"/>
            <a:r>
              <a:rPr lang="en-US" sz="3600" dirty="0" smtClean="0">
                <a:solidFill>
                  <a:schemeClr val="bg1"/>
                </a:solidFill>
              </a:rPr>
              <a:t>towards the future</a:t>
            </a:r>
            <a:endParaRPr lang="es-ES_tradnl" sz="3600" dirty="0">
              <a:solidFill>
                <a:schemeClr val="bg1"/>
              </a:solidFill>
            </a:endParaRPr>
          </a:p>
        </p:txBody>
      </p:sp>
    </p:spTree>
    <p:extLst>
      <p:ext uri="{BB962C8B-B14F-4D97-AF65-F5344CB8AC3E}">
        <p14:creationId xmlns:p14="http://schemas.microsoft.com/office/powerpoint/2010/main" val="18718211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062" y="404664"/>
            <a:ext cx="6553200" cy="461665"/>
          </a:xfrm>
        </p:spPr>
        <p:txBody>
          <a:bodyPr/>
          <a:lstStyle/>
          <a:p>
            <a:pPr algn="ctr"/>
            <a:r>
              <a:rPr lang="en-US" sz="2400" dirty="0" smtClean="0"/>
              <a:t>ALBA Simplified time schedule</a:t>
            </a:r>
            <a:endParaRPr lang="es-ES_tradnl" sz="24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1190625"/>
            <a:ext cx="8391525"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251520" y="1916832"/>
            <a:ext cx="8516243" cy="1008112"/>
          </a:xfrm>
          <a:prstGeom prst="roundRect">
            <a:avLst/>
          </a:prstGeom>
          <a:no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Rounded Rectangle 7"/>
          <p:cNvSpPr/>
          <p:nvPr/>
        </p:nvSpPr>
        <p:spPr>
          <a:xfrm>
            <a:off x="251520" y="2924944"/>
            <a:ext cx="8516243" cy="504056"/>
          </a:xfrm>
          <a:prstGeom prst="roundRect">
            <a:avLst/>
          </a:prstGeom>
          <a:solidFill>
            <a:srgbClr val="336699">
              <a:alpha val="16863"/>
            </a:srgbClr>
          </a:solid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Rounded Rectangle 8"/>
          <p:cNvSpPr/>
          <p:nvPr/>
        </p:nvSpPr>
        <p:spPr>
          <a:xfrm>
            <a:off x="6156176" y="3429000"/>
            <a:ext cx="2641080" cy="1152128"/>
          </a:xfrm>
          <a:prstGeom prst="roundRect">
            <a:avLst/>
          </a:prstGeom>
          <a:solidFill>
            <a:srgbClr val="336699">
              <a:alpha val="56863"/>
            </a:srgbClr>
          </a:solid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7" name="Curved Connector 6"/>
          <p:cNvCxnSpPr/>
          <p:nvPr/>
        </p:nvCxnSpPr>
        <p:spPr>
          <a:xfrm>
            <a:off x="4572000" y="2780928"/>
            <a:ext cx="1296143" cy="12700"/>
          </a:xfrm>
          <a:prstGeom prst="curvedConnector3">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332355" y="2261507"/>
            <a:ext cx="1585306" cy="369332"/>
          </a:xfrm>
          <a:prstGeom prst="rect">
            <a:avLst/>
          </a:prstGeom>
          <a:noFill/>
          <a:ln>
            <a:noFill/>
          </a:ln>
        </p:spPr>
        <p:txBody>
          <a:bodyPr wrap="none" rtlCol="0">
            <a:spAutoFit/>
          </a:bodyPr>
          <a:lstStyle/>
          <a:p>
            <a:r>
              <a:rPr lang="en-US" dirty="0" smtClean="0">
                <a:solidFill>
                  <a:srgbClr val="FF0000"/>
                </a:solidFill>
              </a:rPr>
              <a:t>‘Austerity’ shift</a:t>
            </a:r>
            <a:endParaRPr lang="es-ES_tradnl" dirty="0" smtClean="0">
              <a:solidFill>
                <a:srgbClr val="FF0000"/>
              </a:solidFill>
            </a:endParaRPr>
          </a:p>
        </p:txBody>
      </p:sp>
    </p:spTree>
    <p:extLst>
      <p:ext uri="{BB962C8B-B14F-4D97-AF65-F5344CB8AC3E}">
        <p14:creationId xmlns:p14="http://schemas.microsoft.com/office/powerpoint/2010/main" val="355478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Approved by CE in 2009</a:t>
            </a:r>
          </a:p>
          <a:p>
            <a:r>
              <a:rPr lang="en-US" dirty="0" smtClean="0"/>
              <a:t>Project </a:t>
            </a:r>
            <a:r>
              <a:rPr lang="en-US" dirty="0" smtClean="0"/>
              <a:t>Coordinator: </a:t>
            </a:r>
            <a:r>
              <a:rPr lang="en-US" dirty="0" smtClean="0"/>
              <a:t>Gaston Garcia, </a:t>
            </a:r>
            <a:r>
              <a:rPr lang="en-US" dirty="0" err="1" smtClean="0"/>
              <a:t>Josep</a:t>
            </a:r>
            <a:r>
              <a:rPr lang="en-US" dirty="0" smtClean="0"/>
              <a:t> </a:t>
            </a:r>
            <a:r>
              <a:rPr lang="en-US" dirty="0" smtClean="0"/>
              <a:t>Nicolas as </a:t>
            </a:r>
            <a:r>
              <a:rPr lang="en-US" dirty="0" smtClean="0"/>
              <a:t>deputy </a:t>
            </a:r>
            <a:endParaRPr lang="en-US" dirty="0" smtClean="0"/>
          </a:p>
          <a:p>
            <a:r>
              <a:rPr lang="en-US" dirty="0" smtClean="0"/>
              <a:t>Initial team: 20 people working part-time</a:t>
            </a:r>
          </a:p>
          <a:p>
            <a:r>
              <a:rPr lang="en-US" dirty="0" smtClean="0"/>
              <a:t>Two Positions for BL responsible already open – 20 candidates (preselected 4 for MIRAS and 3 for LOREA)</a:t>
            </a:r>
          </a:p>
        </p:txBody>
      </p:sp>
      <p:sp>
        <p:nvSpPr>
          <p:cNvPr id="3" name="Title 2"/>
          <p:cNvSpPr>
            <a:spLocks noGrp="1"/>
          </p:cNvSpPr>
          <p:nvPr>
            <p:ph type="title"/>
          </p:nvPr>
        </p:nvSpPr>
        <p:spPr>
          <a:xfrm>
            <a:off x="467544" y="260648"/>
            <a:ext cx="8229600" cy="1152128"/>
          </a:xfrm>
        </p:spPr>
        <p:txBody>
          <a:bodyPr>
            <a:normAutofit/>
          </a:bodyPr>
          <a:lstStyle/>
          <a:p>
            <a:pPr algn="r"/>
            <a:r>
              <a:rPr lang="en-US" sz="3200" dirty="0" smtClean="0"/>
              <a:t>Phase II BLs</a:t>
            </a:r>
            <a:r>
              <a:rPr lang="en-US" sz="3200" dirty="0" smtClean="0"/>
              <a:t>: MIRAS </a:t>
            </a:r>
            <a:r>
              <a:rPr lang="en-US" sz="3200" dirty="0" smtClean="0"/>
              <a:t>and LOREA</a:t>
            </a:r>
            <a:br>
              <a:rPr lang="en-US" sz="3200" dirty="0" smtClean="0"/>
            </a:br>
            <a:r>
              <a:rPr lang="en-US" sz="2000" i="1" dirty="0" smtClean="0"/>
              <a:t>(more on Garcia-Nicolas talk)</a:t>
            </a:r>
            <a:endParaRPr lang="es-ES_tradnl" sz="2000" i="1" dirty="0"/>
          </a:p>
        </p:txBody>
      </p:sp>
      <p:sp>
        <p:nvSpPr>
          <p:cNvPr id="4" name="TextBox 3"/>
          <p:cNvSpPr txBox="1"/>
          <p:nvPr/>
        </p:nvSpPr>
        <p:spPr>
          <a:xfrm rot="20895390">
            <a:off x="512021" y="4704302"/>
            <a:ext cx="8340070" cy="523220"/>
          </a:xfrm>
          <a:prstGeom prst="rect">
            <a:avLst/>
          </a:prstGeom>
          <a:solidFill>
            <a:srgbClr val="7792AD"/>
          </a:solidFill>
          <a:ln>
            <a:noFill/>
          </a:ln>
        </p:spPr>
        <p:txBody>
          <a:bodyPr wrap="square" rtlCol="0">
            <a:spAutoFit/>
          </a:bodyPr>
          <a:lstStyle/>
          <a:p>
            <a:r>
              <a:rPr lang="en-US" sz="2800" dirty="0" smtClean="0">
                <a:solidFill>
                  <a:schemeClr val="bg1"/>
                </a:solidFill>
              </a:rPr>
              <a:t>Interviews for BL </a:t>
            </a:r>
            <a:r>
              <a:rPr lang="en-US" sz="2800" dirty="0" err="1" smtClean="0">
                <a:solidFill>
                  <a:schemeClr val="bg1"/>
                </a:solidFill>
              </a:rPr>
              <a:t>responsibles</a:t>
            </a:r>
            <a:r>
              <a:rPr lang="en-US" sz="2800" dirty="0" smtClean="0">
                <a:solidFill>
                  <a:schemeClr val="bg1"/>
                </a:solidFill>
              </a:rPr>
              <a:t> are being performed</a:t>
            </a:r>
            <a:endParaRPr lang="es-ES_tradnl" sz="2800" dirty="0" smtClean="0">
              <a:solidFill>
                <a:schemeClr val="bg1"/>
              </a:solidFill>
            </a:endParaRPr>
          </a:p>
        </p:txBody>
      </p:sp>
    </p:spTree>
    <p:extLst>
      <p:ext uri="{BB962C8B-B14F-4D97-AF65-F5344CB8AC3E}">
        <p14:creationId xmlns:p14="http://schemas.microsoft.com/office/powerpoint/2010/main" val="321683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36" y="1011059"/>
            <a:ext cx="3599810" cy="1633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4907" y="2651231"/>
            <a:ext cx="3612938" cy="523220"/>
          </a:xfrm>
          <a:prstGeom prst="rect">
            <a:avLst/>
          </a:prstGeom>
          <a:noFill/>
        </p:spPr>
        <p:txBody>
          <a:bodyPr wrap="square">
            <a:spAutoFit/>
          </a:bodyPr>
          <a:lstStyle/>
          <a:p>
            <a:pPr lvl="0" fontAlgn="base">
              <a:spcBef>
                <a:spcPct val="0"/>
              </a:spcBef>
              <a:spcAft>
                <a:spcPct val="0"/>
              </a:spcAft>
              <a:buClr>
                <a:srgbClr val="00CC00"/>
              </a:buClr>
            </a:pPr>
            <a:r>
              <a:rPr lang="en-US" altLang="en-US" sz="1400" dirty="0" smtClean="0">
                <a:solidFill>
                  <a:srgbClr val="000000"/>
                </a:solidFill>
                <a:latin typeface="Calibri" pitchFamily="34" charset="0"/>
              </a:rPr>
              <a:t>85 </a:t>
            </a:r>
            <a:r>
              <a:rPr lang="en-US" altLang="en-US" sz="1400" dirty="0">
                <a:solidFill>
                  <a:srgbClr val="000000"/>
                </a:solidFill>
                <a:latin typeface="Calibri" pitchFamily="34" charset="0"/>
              </a:rPr>
              <a:t>% </a:t>
            </a:r>
            <a:r>
              <a:rPr lang="en-US" altLang="en-US" sz="1400" dirty="0" smtClean="0">
                <a:solidFill>
                  <a:srgbClr val="000000"/>
                </a:solidFill>
                <a:latin typeface="Calibri" pitchFamily="34" charset="0"/>
              </a:rPr>
              <a:t>average</a:t>
            </a:r>
            <a:endParaRPr lang="ca-ES" altLang="en-US" sz="1400" dirty="0">
              <a:solidFill>
                <a:srgbClr val="000000"/>
              </a:solidFill>
              <a:latin typeface="Calibri" pitchFamily="34" charset="0"/>
            </a:endParaRPr>
          </a:p>
          <a:p>
            <a:pPr lvl="0" fontAlgn="base">
              <a:spcBef>
                <a:spcPct val="0"/>
              </a:spcBef>
              <a:spcAft>
                <a:spcPct val="0"/>
              </a:spcAft>
              <a:buClr>
                <a:srgbClr val="00CC00"/>
              </a:buClr>
            </a:pPr>
            <a:r>
              <a:rPr lang="ca-ES" altLang="en-US" sz="1400" dirty="0">
                <a:solidFill>
                  <a:srgbClr val="000000"/>
                </a:solidFill>
                <a:latin typeface="Calibri" pitchFamily="34" charset="0"/>
              </a:rPr>
              <a:t>94 % </a:t>
            </a:r>
            <a:r>
              <a:rPr lang="ca-ES" altLang="en-US" sz="1400" dirty="0" err="1">
                <a:solidFill>
                  <a:srgbClr val="000000"/>
                </a:solidFill>
                <a:latin typeface="Calibri" pitchFamily="34" charset="0"/>
              </a:rPr>
              <a:t>average</a:t>
            </a:r>
            <a:r>
              <a:rPr lang="ca-ES" altLang="en-US" sz="1400" dirty="0">
                <a:solidFill>
                  <a:srgbClr val="000000"/>
                </a:solidFill>
                <a:latin typeface="Calibri" pitchFamily="34" charset="0"/>
              </a:rPr>
              <a:t> </a:t>
            </a:r>
            <a:r>
              <a:rPr lang="ca-ES" altLang="en-US" sz="1400" dirty="0" err="1">
                <a:solidFill>
                  <a:srgbClr val="000000"/>
                </a:solidFill>
                <a:latin typeface="Calibri" pitchFamily="34" charset="0"/>
              </a:rPr>
              <a:t>without</a:t>
            </a:r>
            <a:r>
              <a:rPr lang="ca-ES" altLang="en-US" sz="1400" dirty="0">
                <a:solidFill>
                  <a:srgbClr val="000000"/>
                </a:solidFill>
                <a:latin typeface="Calibri" pitchFamily="34" charset="0"/>
              </a:rPr>
              <a:t> </a:t>
            </a:r>
            <a:r>
              <a:rPr lang="ca-ES" altLang="en-US" sz="1400" dirty="0" err="1" smtClean="0">
                <a:solidFill>
                  <a:srgbClr val="000000"/>
                </a:solidFill>
                <a:latin typeface="Calibri" pitchFamily="34" charset="0"/>
              </a:rPr>
              <a:t>vacuum</a:t>
            </a:r>
            <a:r>
              <a:rPr lang="ca-ES" altLang="en-US" sz="1400" dirty="0" smtClean="0">
                <a:solidFill>
                  <a:srgbClr val="000000"/>
                </a:solidFill>
                <a:latin typeface="Calibri" pitchFamily="34" charset="0"/>
              </a:rPr>
              <a:t> </a:t>
            </a:r>
            <a:r>
              <a:rPr lang="ca-ES" altLang="en-US" sz="1400" dirty="0">
                <a:solidFill>
                  <a:srgbClr val="000000"/>
                </a:solidFill>
                <a:latin typeface="Calibri" pitchFamily="34" charset="0"/>
              </a:rPr>
              <a:t>incident</a:t>
            </a:r>
            <a:endParaRPr lang="en-US" altLang="en-US" sz="1400" dirty="0">
              <a:solidFill>
                <a:srgbClr val="000000"/>
              </a:solidFill>
              <a:latin typeface="Calibri" pitchFamily="34" charset="0"/>
            </a:endParaRPr>
          </a:p>
        </p:txBody>
      </p:sp>
      <p:sp>
        <p:nvSpPr>
          <p:cNvPr id="2" name="TextBox 1"/>
          <p:cNvSpPr txBox="1"/>
          <p:nvPr/>
        </p:nvSpPr>
        <p:spPr>
          <a:xfrm>
            <a:off x="3707553" y="210840"/>
            <a:ext cx="3937938" cy="800219"/>
          </a:xfrm>
          <a:prstGeom prst="rect">
            <a:avLst/>
          </a:prstGeom>
          <a:noFill/>
        </p:spPr>
        <p:txBody>
          <a:bodyPr wrap="none" rtlCol="0">
            <a:spAutoFit/>
          </a:bodyPr>
          <a:lstStyle/>
          <a:p>
            <a:r>
              <a:rPr lang="en-US" sz="2800" dirty="0" smtClean="0"/>
              <a:t>2013 Operation Summary</a:t>
            </a:r>
          </a:p>
          <a:p>
            <a:r>
              <a:rPr lang="en-US" dirty="0" smtClean="0"/>
              <a:t>(compared with 2012)</a:t>
            </a:r>
            <a:endParaRPr lang="en-US" dirty="0"/>
          </a:p>
        </p:txBody>
      </p:sp>
      <p:sp>
        <p:nvSpPr>
          <p:cNvPr id="7" name="TextBox 6"/>
          <p:cNvSpPr txBox="1"/>
          <p:nvPr/>
        </p:nvSpPr>
        <p:spPr>
          <a:xfrm>
            <a:off x="67545" y="1011059"/>
            <a:ext cx="652743" cy="369332"/>
          </a:xfrm>
          <a:prstGeom prst="rect">
            <a:avLst/>
          </a:prstGeom>
          <a:noFill/>
        </p:spPr>
        <p:txBody>
          <a:bodyPr wrap="none" rtlCol="0">
            <a:spAutoFit/>
          </a:bodyPr>
          <a:lstStyle/>
          <a:p>
            <a:pPr lvl="0"/>
            <a:r>
              <a:rPr lang="en-US" altLang="en-US" dirty="0" smtClean="0">
                <a:solidFill>
                  <a:srgbClr val="000000"/>
                </a:solidFill>
                <a:latin typeface="Calibri" pitchFamily="34" charset="0"/>
              </a:rPr>
              <a:t>2012</a:t>
            </a:r>
            <a:endParaRPr lang="en-US" altLang="en-US" dirty="0">
              <a:solidFill>
                <a:srgbClr val="000000"/>
              </a:solidFill>
              <a:latin typeface="Calibri"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2" y="2564904"/>
            <a:ext cx="6130949"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bwMode="auto">
          <a:xfrm>
            <a:off x="4602872" y="3429000"/>
            <a:ext cx="1337280" cy="1800200"/>
          </a:xfrm>
          <a:prstGeom prst="roundRect">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1" i="1" u="none" strike="noStrike" cap="none" normalizeH="0" baseline="0" smtClean="0">
              <a:ln>
                <a:noFill/>
              </a:ln>
              <a:solidFill>
                <a:schemeClr val="tx1"/>
              </a:solidFill>
              <a:effectLst/>
              <a:latin typeface="Arial" charset="0"/>
            </a:endParaRPr>
          </a:p>
        </p:txBody>
      </p:sp>
      <p:sp>
        <p:nvSpPr>
          <p:cNvPr id="8" name="TextBox 7"/>
          <p:cNvSpPr txBox="1"/>
          <p:nvPr/>
        </p:nvSpPr>
        <p:spPr>
          <a:xfrm>
            <a:off x="5248652" y="1989511"/>
            <a:ext cx="2180808" cy="923330"/>
          </a:xfrm>
          <a:prstGeom prst="rect">
            <a:avLst/>
          </a:prstGeom>
          <a:noFill/>
        </p:spPr>
        <p:txBody>
          <a:bodyPr wrap="square" rtlCol="0">
            <a:spAutoFit/>
          </a:bodyPr>
          <a:lstStyle/>
          <a:p>
            <a:r>
              <a:rPr lang="en-US" dirty="0" smtClean="0">
                <a:solidFill>
                  <a:srgbClr val="FF0000"/>
                </a:solidFill>
              </a:rPr>
              <a:t>Long shutdown due to cooling system unavailability </a:t>
            </a:r>
            <a:endParaRPr lang="es-ES_tradnl" dirty="0">
              <a:solidFill>
                <a:srgbClr val="FF0000"/>
              </a:solidFill>
            </a:endParaRPr>
          </a:p>
        </p:txBody>
      </p:sp>
      <p:cxnSp>
        <p:nvCxnSpPr>
          <p:cNvPr id="10" name="Straight Arrow Connector 9"/>
          <p:cNvCxnSpPr/>
          <p:nvPr/>
        </p:nvCxnSpPr>
        <p:spPr bwMode="auto">
          <a:xfrm flipH="1">
            <a:off x="5508104" y="2912841"/>
            <a:ext cx="288032" cy="516159"/>
          </a:xfrm>
          <a:prstGeom prst="straightConnector1">
            <a:avLst/>
          </a:prstGeom>
          <a:solidFill>
            <a:schemeClr val="accent1"/>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p:cNvSpPr txBox="1"/>
          <p:nvPr/>
        </p:nvSpPr>
        <p:spPr>
          <a:xfrm>
            <a:off x="7164288" y="5814556"/>
            <a:ext cx="1694631" cy="369332"/>
          </a:xfrm>
          <a:prstGeom prst="rect">
            <a:avLst/>
          </a:prstGeom>
          <a:noFill/>
          <a:ln>
            <a:noFill/>
          </a:ln>
        </p:spPr>
        <p:txBody>
          <a:bodyPr wrap="none" rtlCol="0">
            <a:spAutoFit/>
          </a:bodyPr>
          <a:lstStyle/>
          <a:p>
            <a:r>
              <a:rPr lang="en-US" dirty="0" smtClean="0"/>
              <a:t>137 days for BLs</a:t>
            </a:r>
            <a:endParaRPr lang="es-ES_tradnl" dirty="0" smtClean="0"/>
          </a:p>
        </p:txBody>
      </p:sp>
    </p:spTree>
    <p:extLst>
      <p:ext uri="{BB962C8B-B14F-4D97-AF65-F5344CB8AC3E}">
        <p14:creationId xmlns:p14="http://schemas.microsoft.com/office/powerpoint/2010/main" val="10302595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4"/>
          <p:cNvGrpSpPr>
            <a:grpSpLocks/>
          </p:cNvGrpSpPr>
          <p:nvPr/>
        </p:nvGrpSpPr>
        <p:grpSpPr bwMode="auto">
          <a:xfrm>
            <a:off x="611188" y="0"/>
            <a:ext cx="7637462" cy="6656388"/>
            <a:chOff x="1369" y="762"/>
            <a:chExt cx="4085" cy="3439"/>
          </a:xfrm>
        </p:grpSpPr>
        <p:pic>
          <p:nvPicPr>
            <p:cNvPr id="3087" name="Picture 5"/>
            <p:cNvPicPr>
              <a:picLocks noChangeAspect="1" noChangeArrowheads="1"/>
            </p:cNvPicPr>
            <p:nvPr/>
          </p:nvPicPr>
          <p:blipFill>
            <a:blip r:embed="rId2">
              <a:extLst>
                <a:ext uri="{28A0092B-C50C-407E-A947-70E740481C1C}">
                  <a14:useLocalDpi xmlns:a14="http://schemas.microsoft.com/office/drawing/2010/main" val="0"/>
                </a:ext>
              </a:extLst>
            </a:blip>
            <a:srcRect l="630" t="548" r="7916" b="403"/>
            <a:stretch>
              <a:fillRect/>
            </a:stretch>
          </p:blipFill>
          <p:spPr bwMode="auto">
            <a:xfrm>
              <a:off x="1369" y="762"/>
              <a:ext cx="4066" cy="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8" name="Rectangle 6"/>
            <p:cNvSpPr>
              <a:spLocks noChangeArrowheads="1"/>
            </p:cNvSpPr>
            <p:nvPr/>
          </p:nvSpPr>
          <p:spPr bwMode="auto">
            <a:xfrm>
              <a:off x="4830" y="3953"/>
              <a:ext cx="624" cy="248"/>
            </a:xfrm>
            <a:prstGeom prst="rect">
              <a:avLst/>
            </a:prstGeom>
            <a:solidFill>
              <a:schemeClr val="bg1"/>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s-ES_tradnl" altLang="es-ES_tradnl"/>
            </a:p>
          </p:txBody>
        </p:sp>
      </p:grpSp>
      <p:sp>
        <p:nvSpPr>
          <p:cNvPr id="3075" name="TextBox 1"/>
          <p:cNvSpPr txBox="1">
            <a:spLocks noChangeArrowheads="1"/>
          </p:cNvSpPr>
          <p:nvPr/>
        </p:nvSpPr>
        <p:spPr bwMode="auto">
          <a:xfrm>
            <a:off x="2133600" y="830263"/>
            <a:ext cx="1450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dirty="0">
                <a:solidFill>
                  <a:srgbClr val="0000FF"/>
                </a:solidFill>
              </a:rPr>
              <a:t>BL29-BOREAS</a:t>
            </a:r>
          </a:p>
        </p:txBody>
      </p:sp>
      <p:sp>
        <p:nvSpPr>
          <p:cNvPr id="3076" name="TextBox 6"/>
          <p:cNvSpPr txBox="1">
            <a:spLocks noChangeArrowheads="1"/>
          </p:cNvSpPr>
          <p:nvPr/>
        </p:nvSpPr>
        <p:spPr bwMode="auto">
          <a:xfrm>
            <a:off x="1216025" y="2514600"/>
            <a:ext cx="1241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BL24-CIRCE</a:t>
            </a:r>
          </a:p>
        </p:txBody>
      </p:sp>
      <p:sp>
        <p:nvSpPr>
          <p:cNvPr id="3077" name="TextBox 7"/>
          <p:cNvSpPr txBox="1">
            <a:spLocks noChangeArrowheads="1"/>
          </p:cNvSpPr>
          <p:nvPr/>
        </p:nvSpPr>
        <p:spPr bwMode="auto">
          <a:xfrm>
            <a:off x="1368425" y="3959225"/>
            <a:ext cx="1411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BL22-CLAESS</a:t>
            </a:r>
          </a:p>
        </p:txBody>
      </p:sp>
      <p:sp>
        <p:nvSpPr>
          <p:cNvPr id="3078" name="TextBox 8"/>
          <p:cNvSpPr txBox="1">
            <a:spLocks noChangeArrowheads="1"/>
          </p:cNvSpPr>
          <p:nvPr/>
        </p:nvSpPr>
        <p:spPr bwMode="auto">
          <a:xfrm>
            <a:off x="4411663" y="674688"/>
            <a:ext cx="15954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BL34-Diagnostic</a:t>
            </a:r>
          </a:p>
        </p:txBody>
      </p:sp>
      <p:sp>
        <p:nvSpPr>
          <p:cNvPr id="3079" name="Rectangle 2"/>
          <p:cNvSpPr>
            <a:spLocks noChangeArrowheads="1"/>
          </p:cNvSpPr>
          <p:nvPr/>
        </p:nvSpPr>
        <p:spPr bwMode="auto">
          <a:xfrm rot="1407893">
            <a:off x="6256338" y="1138238"/>
            <a:ext cx="677862" cy="233362"/>
          </a:xfrm>
          <a:prstGeom prst="rect">
            <a:avLst/>
          </a:prstGeom>
          <a:solidFill>
            <a:schemeClr val="accent1"/>
          </a:solidFill>
          <a:ln w="9525" algn="ctr">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s-ES_tradnl" altLang="es-ES_tradnl"/>
          </a:p>
        </p:txBody>
      </p:sp>
      <p:sp>
        <p:nvSpPr>
          <p:cNvPr id="3080" name="TextBox 9"/>
          <p:cNvSpPr txBox="1">
            <a:spLocks noChangeArrowheads="1"/>
          </p:cNvSpPr>
          <p:nvPr/>
        </p:nvSpPr>
        <p:spPr bwMode="auto">
          <a:xfrm>
            <a:off x="6234113" y="1063625"/>
            <a:ext cx="1258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C00000"/>
                </a:solidFill>
              </a:rPr>
              <a:t>BL01-MIRAS</a:t>
            </a:r>
          </a:p>
        </p:txBody>
      </p:sp>
      <p:sp>
        <p:nvSpPr>
          <p:cNvPr id="3081" name="TextBox 10"/>
          <p:cNvSpPr txBox="1">
            <a:spLocks noChangeArrowheads="1"/>
          </p:cNvSpPr>
          <p:nvPr/>
        </p:nvSpPr>
        <p:spPr bwMode="auto">
          <a:xfrm>
            <a:off x="6594475" y="2360613"/>
            <a:ext cx="1201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BL04-MSPD</a:t>
            </a:r>
          </a:p>
        </p:txBody>
      </p:sp>
      <p:sp>
        <p:nvSpPr>
          <p:cNvPr id="3082" name="TextBox 11"/>
          <p:cNvSpPr txBox="1">
            <a:spLocks noChangeArrowheads="1"/>
          </p:cNvSpPr>
          <p:nvPr/>
        </p:nvSpPr>
        <p:spPr bwMode="auto">
          <a:xfrm>
            <a:off x="6746875" y="4797425"/>
            <a:ext cx="1479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BL09-MISTRAL</a:t>
            </a:r>
          </a:p>
        </p:txBody>
      </p:sp>
      <p:sp>
        <p:nvSpPr>
          <p:cNvPr id="3083" name="TextBox 12"/>
          <p:cNvSpPr txBox="1">
            <a:spLocks noChangeArrowheads="1"/>
          </p:cNvSpPr>
          <p:nvPr/>
        </p:nvSpPr>
        <p:spPr bwMode="auto">
          <a:xfrm>
            <a:off x="6172200" y="5254625"/>
            <a:ext cx="1062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BL11-NCD</a:t>
            </a:r>
          </a:p>
        </p:txBody>
      </p:sp>
      <p:sp>
        <p:nvSpPr>
          <p:cNvPr id="3084" name="TextBox 13"/>
          <p:cNvSpPr txBox="1">
            <a:spLocks noChangeArrowheads="1"/>
          </p:cNvSpPr>
          <p:nvPr/>
        </p:nvSpPr>
        <p:spPr bwMode="auto">
          <a:xfrm>
            <a:off x="5029200" y="5867400"/>
            <a:ext cx="1309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0000FF"/>
                </a:solidFill>
              </a:rPr>
              <a:t>BL13-XALOC</a:t>
            </a:r>
          </a:p>
        </p:txBody>
      </p:sp>
      <p:sp>
        <p:nvSpPr>
          <p:cNvPr id="3085" name="Rectangle 14"/>
          <p:cNvSpPr>
            <a:spLocks noChangeArrowheads="1"/>
          </p:cNvSpPr>
          <p:nvPr/>
        </p:nvSpPr>
        <p:spPr bwMode="auto">
          <a:xfrm rot="-2550659">
            <a:off x="3575050" y="447675"/>
            <a:ext cx="1231900" cy="233363"/>
          </a:xfrm>
          <a:prstGeom prst="rect">
            <a:avLst/>
          </a:prstGeom>
          <a:solidFill>
            <a:schemeClr val="accent1"/>
          </a:solidFill>
          <a:ln w="9525" algn="ctr">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s-ES_tradnl" altLang="es-ES_tradnl"/>
          </a:p>
        </p:txBody>
      </p:sp>
      <p:sp>
        <p:nvSpPr>
          <p:cNvPr id="3086" name="TextBox 15"/>
          <p:cNvSpPr txBox="1">
            <a:spLocks noChangeArrowheads="1"/>
          </p:cNvSpPr>
          <p:nvPr/>
        </p:nvSpPr>
        <p:spPr bwMode="auto">
          <a:xfrm>
            <a:off x="3425825" y="301625"/>
            <a:ext cx="1309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s-ES_tradnl" sz="1400" b="1">
                <a:solidFill>
                  <a:srgbClr val="C00000"/>
                </a:solidFill>
              </a:rPr>
              <a:t>BL31-LOREA</a:t>
            </a:r>
          </a:p>
        </p:txBody>
      </p:sp>
    </p:spTree>
    <p:extLst>
      <p:ext uri="{BB962C8B-B14F-4D97-AF65-F5344CB8AC3E}">
        <p14:creationId xmlns:p14="http://schemas.microsoft.com/office/powerpoint/2010/main" val="186320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8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8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8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7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P spid="3078" grpId="0"/>
      <p:bldP spid="3079" grpId="0" animBg="1"/>
      <p:bldP spid="3080" grpId="0"/>
      <p:bldP spid="3081" grpId="0"/>
      <p:bldP spid="3082" grpId="0"/>
      <p:bldP spid="3083" grpId="0"/>
      <p:bldP spid="3084" grpId="0"/>
      <p:bldP spid="3085" grpId="0" animBg="1"/>
      <p:bldP spid="308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92" y="609600"/>
            <a:ext cx="9134475"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38200" y="1708666"/>
            <a:ext cx="915635" cy="369332"/>
          </a:xfrm>
          <a:prstGeom prst="rect">
            <a:avLst/>
          </a:prstGeom>
          <a:solidFill>
            <a:srgbClr val="66FFFF"/>
          </a:solidFill>
        </p:spPr>
        <p:txBody>
          <a:bodyPr wrap="none" rtlCol="0">
            <a:spAutoFit/>
          </a:bodyPr>
          <a:lstStyle/>
          <a:p>
            <a:r>
              <a:rPr lang="en-US" dirty="0" smtClean="0"/>
              <a:t>MIRAS</a:t>
            </a:r>
            <a:endParaRPr lang="es-ES_tradnl" dirty="0"/>
          </a:p>
        </p:txBody>
      </p:sp>
      <p:sp>
        <p:nvSpPr>
          <p:cNvPr id="4" name="TextBox 3"/>
          <p:cNvSpPr txBox="1"/>
          <p:nvPr/>
        </p:nvSpPr>
        <p:spPr>
          <a:xfrm>
            <a:off x="914400" y="5105400"/>
            <a:ext cx="966931" cy="369332"/>
          </a:xfrm>
          <a:prstGeom prst="rect">
            <a:avLst/>
          </a:prstGeom>
          <a:solidFill>
            <a:srgbClr val="FFFF99"/>
          </a:solidFill>
          <a:ln>
            <a:solidFill>
              <a:srgbClr val="FFFF99"/>
            </a:solidFill>
          </a:ln>
        </p:spPr>
        <p:txBody>
          <a:bodyPr wrap="none" rtlCol="0">
            <a:spAutoFit/>
          </a:bodyPr>
          <a:lstStyle/>
          <a:p>
            <a:r>
              <a:rPr lang="en-US" dirty="0" smtClean="0"/>
              <a:t>LOREA</a:t>
            </a:r>
            <a:endParaRPr lang="es-ES_tradnl" dirty="0"/>
          </a:p>
        </p:txBody>
      </p:sp>
      <p:sp>
        <p:nvSpPr>
          <p:cNvPr id="3" name="TextBox 2"/>
          <p:cNvSpPr txBox="1"/>
          <p:nvPr/>
        </p:nvSpPr>
        <p:spPr>
          <a:xfrm>
            <a:off x="6172199" y="1792069"/>
            <a:ext cx="1611339" cy="646331"/>
          </a:xfrm>
          <a:prstGeom prst="rect">
            <a:avLst/>
          </a:prstGeom>
          <a:noFill/>
        </p:spPr>
        <p:txBody>
          <a:bodyPr wrap="none" rtlCol="0">
            <a:spAutoFit/>
          </a:bodyPr>
          <a:lstStyle/>
          <a:p>
            <a:r>
              <a:rPr lang="en-US" dirty="0" smtClean="0">
                <a:solidFill>
                  <a:srgbClr val="FF0000"/>
                </a:solidFill>
              </a:rPr>
              <a:t>Commissioning</a:t>
            </a:r>
          </a:p>
          <a:p>
            <a:r>
              <a:rPr lang="en-US" dirty="0" smtClean="0">
                <a:solidFill>
                  <a:srgbClr val="FF0000"/>
                </a:solidFill>
              </a:rPr>
              <a:t>(friendly users)</a:t>
            </a:r>
            <a:endParaRPr lang="es-ES_tradnl" dirty="0">
              <a:solidFill>
                <a:srgbClr val="FF0000"/>
              </a:solidFill>
            </a:endParaRPr>
          </a:p>
        </p:txBody>
      </p:sp>
      <p:cxnSp>
        <p:nvCxnSpPr>
          <p:cNvPr id="6" name="Straight Arrow Connector 5"/>
          <p:cNvCxnSpPr/>
          <p:nvPr/>
        </p:nvCxnSpPr>
        <p:spPr bwMode="auto">
          <a:xfrm flipH="1">
            <a:off x="5867400" y="2438400"/>
            <a:ext cx="838200" cy="316468"/>
          </a:xfrm>
          <a:prstGeom prst="straightConnector1">
            <a:avLst/>
          </a:prstGeom>
          <a:solidFill>
            <a:schemeClr val="accent1"/>
          </a:solidFill>
          <a:ln w="9525" cap="flat" cmpd="sng" algn="ctr">
            <a:solidFill>
              <a:srgbClr val="FF0000"/>
            </a:solidFill>
            <a:prstDash val="solid"/>
            <a:round/>
            <a:headEnd type="none" w="sm" len="sm"/>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a:stCxn id="3" idx="2"/>
          </p:cNvCxnSpPr>
          <p:nvPr/>
        </p:nvCxnSpPr>
        <p:spPr bwMode="auto">
          <a:xfrm>
            <a:off x="6977869" y="2438400"/>
            <a:ext cx="1327930" cy="3620869"/>
          </a:xfrm>
          <a:prstGeom prst="straightConnector1">
            <a:avLst/>
          </a:prstGeom>
          <a:solidFill>
            <a:schemeClr val="accent1"/>
          </a:solidFill>
          <a:ln w="9525" cap="flat" cmpd="sng" algn="ctr">
            <a:solidFill>
              <a:srgbClr val="FF0000"/>
            </a:solidFill>
            <a:prstDash val="solid"/>
            <a:round/>
            <a:headEnd type="none" w="sm" len="sm"/>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Left Brace 8"/>
          <p:cNvSpPr/>
          <p:nvPr/>
        </p:nvSpPr>
        <p:spPr bwMode="auto">
          <a:xfrm>
            <a:off x="1981200" y="762000"/>
            <a:ext cx="228600" cy="2438400"/>
          </a:xfrm>
          <a:prstGeom prst="leftBrace">
            <a:avLst/>
          </a:prstGeom>
          <a:noFill/>
          <a:ln w="57150" cap="flat" cmpd="sng" algn="ctr">
            <a:solidFill>
              <a:srgbClr val="66FFFF"/>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pitchFamily="34" charset="0"/>
            </a:endParaRPr>
          </a:p>
        </p:txBody>
      </p:sp>
      <p:sp>
        <p:nvSpPr>
          <p:cNvPr id="11" name="Left Brace 10"/>
          <p:cNvSpPr/>
          <p:nvPr/>
        </p:nvSpPr>
        <p:spPr bwMode="auto">
          <a:xfrm>
            <a:off x="1981200" y="3276600"/>
            <a:ext cx="228600" cy="3505200"/>
          </a:xfrm>
          <a:prstGeom prst="leftBrace">
            <a:avLst>
              <a:gd name="adj1" fmla="val 0"/>
              <a:gd name="adj2" fmla="val 50000"/>
            </a:avLst>
          </a:prstGeom>
          <a:noFill/>
          <a:ln w="57150" cap="flat" cmpd="sng" algn="ctr">
            <a:solidFill>
              <a:srgbClr val="FFFF99"/>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pitchFamily="34" charset="0"/>
            </a:endParaRPr>
          </a:p>
        </p:txBody>
      </p:sp>
      <p:sp>
        <p:nvSpPr>
          <p:cNvPr id="10" name="TextBox 9"/>
          <p:cNvSpPr txBox="1"/>
          <p:nvPr/>
        </p:nvSpPr>
        <p:spPr>
          <a:xfrm>
            <a:off x="2339752" y="240268"/>
            <a:ext cx="6461348" cy="369332"/>
          </a:xfrm>
          <a:prstGeom prst="rect">
            <a:avLst/>
          </a:prstGeom>
          <a:noFill/>
        </p:spPr>
        <p:txBody>
          <a:bodyPr wrap="square" rtlCol="0">
            <a:spAutoFit/>
          </a:bodyPr>
          <a:lstStyle/>
          <a:p>
            <a:r>
              <a:rPr lang="en-US" dirty="0" smtClean="0"/>
              <a:t> 2014	      2015               2016	    2017	           2018</a:t>
            </a:r>
            <a:endParaRPr lang="es-ES_tradnl" dirty="0"/>
          </a:p>
        </p:txBody>
      </p:sp>
    </p:spTree>
    <p:extLst>
      <p:ext uri="{BB962C8B-B14F-4D97-AF65-F5344CB8AC3E}">
        <p14:creationId xmlns:p14="http://schemas.microsoft.com/office/powerpoint/2010/main" val="12088469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3068960"/>
            <a:ext cx="4248472" cy="3561259"/>
          </a:xfrm>
        </p:spPr>
        <p:txBody>
          <a:bodyPr>
            <a:normAutofit fontScale="47500" lnSpcReduction="20000"/>
          </a:bodyPr>
          <a:lstStyle/>
          <a:p>
            <a:r>
              <a:rPr lang="en-US" dirty="0"/>
              <a:t>For each phase-III beamline proposal a presentation is </a:t>
            </a:r>
            <a:r>
              <a:rPr lang="en-US" dirty="0" smtClean="0"/>
              <a:t>expected </a:t>
            </a:r>
            <a:r>
              <a:rPr lang="en-US" dirty="0"/>
              <a:t>including: I) Person or group of at most three </a:t>
            </a:r>
            <a:r>
              <a:rPr lang="en-US" dirty="0" smtClean="0"/>
              <a:t>persons</a:t>
            </a:r>
            <a:r>
              <a:rPr lang="en-US" dirty="0"/>
              <a:t>, who would lead the proposal in case it was </a:t>
            </a:r>
            <a:r>
              <a:rPr lang="en-US" dirty="0" smtClean="0"/>
              <a:t>pre-selected</a:t>
            </a:r>
            <a:r>
              <a:rPr lang="en-US" dirty="0"/>
              <a:t>; II) User groups supporting the proposal; III) </a:t>
            </a:r>
            <a:r>
              <a:rPr lang="en-US" dirty="0" smtClean="0"/>
              <a:t>Preliminary </a:t>
            </a:r>
            <a:r>
              <a:rPr lang="en-US" dirty="0"/>
              <a:t>brief scientific case; IV) Connection between </a:t>
            </a:r>
            <a:r>
              <a:rPr lang="en-US" dirty="0" smtClean="0"/>
              <a:t>the </a:t>
            </a:r>
            <a:r>
              <a:rPr lang="en-US" dirty="0"/>
              <a:t>scientific case and the priority lines of Horizon </a:t>
            </a:r>
            <a:r>
              <a:rPr lang="en-US" dirty="0" smtClean="0"/>
              <a:t>2020</a:t>
            </a:r>
            <a:r>
              <a:rPr lang="en-US" dirty="0"/>
              <a:t>; V) Possible synergies with the techniques and </a:t>
            </a:r>
            <a:r>
              <a:rPr lang="en-US" dirty="0" smtClean="0"/>
              <a:t>human </a:t>
            </a:r>
            <a:r>
              <a:rPr lang="en-US" dirty="0"/>
              <a:t>resources currently available at ALBA; VI) </a:t>
            </a:r>
            <a:r>
              <a:rPr lang="en-US" dirty="0" smtClean="0"/>
              <a:t>Possible</a:t>
            </a:r>
            <a:r>
              <a:rPr lang="en-US" dirty="0"/>
              <a:t> </a:t>
            </a:r>
            <a:r>
              <a:rPr lang="en-US" dirty="0" smtClean="0"/>
              <a:t>returns </a:t>
            </a:r>
            <a:r>
              <a:rPr lang="en-US" dirty="0"/>
              <a:t>of the beamline investment to society (</a:t>
            </a:r>
            <a:r>
              <a:rPr lang="en-US" dirty="0" smtClean="0"/>
              <a:t>commercial </a:t>
            </a:r>
            <a:r>
              <a:rPr lang="en-US" dirty="0"/>
              <a:t>use, regional </a:t>
            </a:r>
            <a:r>
              <a:rPr lang="en-US" dirty="0" smtClean="0"/>
              <a:t>development</a:t>
            </a:r>
            <a:r>
              <a:rPr lang="en-US" dirty="0"/>
              <a:t>, ...); VII) Any other </a:t>
            </a:r>
            <a:r>
              <a:rPr lang="en-US" dirty="0" smtClean="0"/>
              <a:t>relevant </a:t>
            </a:r>
            <a:r>
              <a:rPr lang="en-US" dirty="0"/>
              <a:t>features. </a:t>
            </a:r>
          </a:p>
          <a:p>
            <a:r>
              <a:rPr lang="en-US" dirty="0"/>
              <a:t>Presentations shall be done by the person (or team) </a:t>
            </a:r>
            <a:r>
              <a:rPr lang="en-US" dirty="0" smtClean="0"/>
              <a:t>leading </a:t>
            </a:r>
            <a:r>
              <a:rPr lang="en-US" dirty="0"/>
              <a:t>the proposal and will be available to ALBA for </a:t>
            </a:r>
            <a:r>
              <a:rPr lang="en-US" dirty="0" smtClean="0"/>
              <a:t>further analysis</a:t>
            </a:r>
            <a:endParaRPr lang="en-US" dirty="0"/>
          </a:p>
          <a:p>
            <a:pPr marL="0" indent="0">
              <a:buNone/>
            </a:pP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0"/>
            <a:ext cx="9105900" cy="283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355976" y="3068960"/>
            <a:ext cx="4608512" cy="3016210"/>
          </a:xfrm>
          <a:prstGeom prst="rect">
            <a:avLst/>
          </a:prstGeom>
          <a:noFill/>
        </p:spPr>
        <p:txBody>
          <a:bodyPr wrap="square" rtlCol="0">
            <a:spAutoFit/>
          </a:bodyPr>
          <a:lstStyle/>
          <a:p>
            <a:r>
              <a:rPr lang="en-US" sz="1600" dirty="0">
                <a:solidFill>
                  <a:srgbClr val="4B647D"/>
                </a:solidFill>
              </a:rPr>
              <a:t>Once the pre-selected proposals are known, the </a:t>
            </a:r>
            <a:r>
              <a:rPr lang="en-US" sz="1600" dirty="0" smtClean="0">
                <a:solidFill>
                  <a:srgbClr val="4B647D"/>
                </a:solidFill>
              </a:rPr>
              <a:t>scientific-technical </a:t>
            </a:r>
            <a:r>
              <a:rPr lang="en-US" sz="1600" dirty="0">
                <a:solidFill>
                  <a:srgbClr val="4B647D"/>
                </a:solidFill>
              </a:rPr>
              <a:t>projects and associated budgets shall be </a:t>
            </a:r>
            <a:r>
              <a:rPr lang="en-US" sz="1600" dirty="0" smtClean="0">
                <a:solidFill>
                  <a:srgbClr val="4B647D"/>
                </a:solidFill>
              </a:rPr>
              <a:t>elaborated</a:t>
            </a:r>
            <a:r>
              <a:rPr lang="en-US" sz="1600" dirty="0">
                <a:solidFill>
                  <a:srgbClr val="4B647D"/>
                </a:solidFill>
              </a:rPr>
              <a:t>. This document, a full ALBA phase-III beamline </a:t>
            </a:r>
            <a:r>
              <a:rPr lang="en-US" sz="1600" dirty="0" smtClean="0">
                <a:solidFill>
                  <a:srgbClr val="4B647D"/>
                </a:solidFill>
              </a:rPr>
              <a:t>proposal</a:t>
            </a:r>
            <a:r>
              <a:rPr lang="en-US" sz="1600" dirty="0">
                <a:solidFill>
                  <a:srgbClr val="4B647D"/>
                </a:solidFill>
              </a:rPr>
              <a:t>, shall be submitted in electronic format to </a:t>
            </a:r>
            <a:r>
              <a:rPr lang="en-US" sz="1600" dirty="0" smtClean="0">
                <a:solidFill>
                  <a:srgbClr val="4B647D"/>
                </a:solidFill>
              </a:rPr>
              <a:t>the </a:t>
            </a:r>
            <a:r>
              <a:rPr lang="en-US" sz="1600" dirty="0">
                <a:solidFill>
                  <a:srgbClr val="4B647D"/>
                </a:solidFill>
              </a:rPr>
              <a:t>ALBA SAC in October 2014. </a:t>
            </a:r>
          </a:p>
          <a:p>
            <a:r>
              <a:rPr lang="en-US" sz="1600" dirty="0">
                <a:solidFill>
                  <a:srgbClr val="4B647D"/>
                </a:solidFill>
              </a:rPr>
              <a:t>Beamline proposals shall be presented and defended </a:t>
            </a:r>
            <a:r>
              <a:rPr lang="en-US" sz="1600" dirty="0" smtClean="0">
                <a:solidFill>
                  <a:srgbClr val="4B647D"/>
                </a:solidFill>
              </a:rPr>
              <a:t>before </a:t>
            </a:r>
            <a:r>
              <a:rPr lang="en-US" sz="1600" dirty="0">
                <a:solidFill>
                  <a:srgbClr val="4B647D"/>
                </a:solidFill>
              </a:rPr>
              <a:t>the ALBA SAC on its meeting to be held in </a:t>
            </a:r>
            <a:r>
              <a:rPr lang="en-US" sz="1600" dirty="0" smtClean="0">
                <a:solidFill>
                  <a:srgbClr val="4B647D"/>
                </a:solidFill>
              </a:rPr>
              <a:t>November </a:t>
            </a:r>
            <a:r>
              <a:rPr lang="en-US" sz="1600" dirty="0">
                <a:solidFill>
                  <a:srgbClr val="4B647D"/>
                </a:solidFill>
              </a:rPr>
              <a:t>2014. </a:t>
            </a:r>
          </a:p>
          <a:p>
            <a:r>
              <a:rPr lang="en-US" sz="1600" dirty="0">
                <a:solidFill>
                  <a:srgbClr val="4B647D"/>
                </a:solidFill>
              </a:rPr>
              <a:t>The ALBA SAC shall make a prioritized and </a:t>
            </a:r>
            <a:r>
              <a:rPr lang="en-US" sz="1600" dirty="0" smtClean="0">
                <a:solidFill>
                  <a:srgbClr val="4B647D"/>
                </a:solidFill>
              </a:rPr>
              <a:t>justified </a:t>
            </a:r>
            <a:r>
              <a:rPr lang="en-US" sz="1600" dirty="0">
                <a:solidFill>
                  <a:srgbClr val="4B647D"/>
                </a:solidFill>
              </a:rPr>
              <a:t>recommendation for approval of ALBA phase-III </a:t>
            </a:r>
            <a:r>
              <a:rPr lang="en-US" sz="1600" dirty="0" smtClean="0">
                <a:solidFill>
                  <a:srgbClr val="4B647D"/>
                </a:solidFill>
              </a:rPr>
              <a:t>beamlines</a:t>
            </a:r>
            <a:r>
              <a:rPr lang="en-US" sz="1600" dirty="0">
                <a:solidFill>
                  <a:srgbClr val="4B647D"/>
                </a:solidFill>
              </a:rPr>
              <a:t>. </a:t>
            </a:r>
          </a:p>
          <a:p>
            <a:endParaRPr lang="en-US" sz="1400" dirty="0">
              <a:solidFill>
                <a:schemeClr val="bg2"/>
              </a:solidFill>
              <a:latin typeface="+mj-lt"/>
            </a:endParaRPr>
          </a:p>
        </p:txBody>
      </p:sp>
    </p:spTree>
    <p:extLst>
      <p:ext uri="{BB962C8B-B14F-4D97-AF65-F5344CB8AC3E}">
        <p14:creationId xmlns:p14="http://schemas.microsoft.com/office/powerpoint/2010/main" val="19402635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781128"/>
          </a:xfrm>
        </p:spPr>
        <p:txBody>
          <a:bodyPr>
            <a:normAutofit fontScale="47500" lnSpcReduction="20000"/>
          </a:bodyPr>
          <a:lstStyle/>
          <a:p>
            <a:r>
              <a:rPr lang="en-GB" b="1" dirty="0"/>
              <a:t>1. Microfocus diffraction beamline for macromolecular </a:t>
            </a:r>
            <a:r>
              <a:rPr lang="en-GB" b="1" dirty="0" smtClean="0"/>
              <a:t>crystallography</a:t>
            </a:r>
            <a:endParaRPr lang="es-ES_tradnl" dirty="0"/>
          </a:p>
          <a:p>
            <a:pPr marL="0" indent="0">
              <a:buNone/>
            </a:pPr>
            <a:r>
              <a:rPr lang="es-ES_tradnl" dirty="0" err="1" smtClean="0"/>
              <a:t>Spokesperson</a:t>
            </a:r>
            <a:r>
              <a:rPr lang="es-ES_tradnl" dirty="0" smtClean="0"/>
              <a:t>(s</a:t>
            </a:r>
            <a:r>
              <a:rPr lang="es-ES_tradnl" dirty="0"/>
              <a:t>): </a:t>
            </a:r>
            <a:r>
              <a:rPr lang="es-ES_tradnl" b="1" dirty="0"/>
              <a:t>Núria </a:t>
            </a:r>
            <a:r>
              <a:rPr lang="es-ES_tradnl" b="1" dirty="0" err="1"/>
              <a:t>Verdaguer</a:t>
            </a:r>
            <a:r>
              <a:rPr lang="es-ES_tradnl" dirty="0"/>
              <a:t> (IBMB-CSIC, </a:t>
            </a:r>
            <a:r>
              <a:rPr lang="es-ES_tradnl" dirty="0" smtClean="0"/>
              <a:t>Barcelona); </a:t>
            </a:r>
            <a:r>
              <a:rPr lang="es-ES_tradnl" b="1" dirty="0" err="1"/>
              <a:t>Maria</a:t>
            </a:r>
            <a:r>
              <a:rPr lang="es-ES_tradnl" b="1" dirty="0"/>
              <a:t> </a:t>
            </a:r>
            <a:r>
              <a:rPr lang="es-ES_tradnl" b="1" dirty="0" err="1"/>
              <a:t>Solà</a:t>
            </a:r>
            <a:r>
              <a:rPr lang="es-ES_tradnl" dirty="0"/>
              <a:t> (IBMB-CSIC, Barcelona</a:t>
            </a:r>
            <a:r>
              <a:rPr lang="es-ES_tradnl" dirty="0" smtClean="0"/>
              <a:t>,); </a:t>
            </a:r>
            <a:r>
              <a:rPr lang="es-ES_tradnl" b="1" dirty="0"/>
              <a:t>Isabel </a:t>
            </a:r>
            <a:r>
              <a:rPr lang="es-ES_tradnl" b="1" dirty="0" err="1"/>
              <a:t>Usón</a:t>
            </a:r>
            <a:r>
              <a:rPr lang="es-ES_tradnl" dirty="0"/>
              <a:t> (IBMB-CSIC, </a:t>
            </a:r>
            <a:r>
              <a:rPr lang="es-ES_tradnl" dirty="0" smtClean="0"/>
              <a:t>Barcelona); </a:t>
            </a:r>
            <a:r>
              <a:rPr lang="es-ES_tradnl" b="1" dirty="0" err="1"/>
              <a:t>Jeronimo</a:t>
            </a:r>
            <a:r>
              <a:rPr lang="es-ES_tradnl" b="1" dirty="0"/>
              <a:t> Bravo</a:t>
            </a:r>
            <a:r>
              <a:rPr lang="es-ES_tradnl" dirty="0"/>
              <a:t>, </a:t>
            </a:r>
            <a:r>
              <a:rPr lang="es-ES_tradnl" dirty="0" smtClean="0"/>
              <a:t>IBV)</a:t>
            </a:r>
            <a:endParaRPr lang="es-ES_tradnl" dirty="0"/>
          </a:p>
          <a:p>
            <a:pPr marL="0" indent="0">
              <a:spcAft>
                <a:spcPts val="500"/>
              </a:spcAft>
              <a:buNone/>
            </a:pPr>
            <a:r>
              <a:rPr lang="en-GB" i="1" dirty="0" smtClean="0"/>
              <a:t>ALBA-spokesperson</a:t>
            </a:r>
            <a:r>
              <a:rPr lang="en-GB" i="1" dirty="0"/>
              <a:t>: Jordi </a:t>
            </a:r>
            <a:r>
              <a:rPr lang="en-GB" i="1" dirty="0" smtClean="0"/>
              <a:t>Juanhuix</a:t>
            </a:r>
            <a:endParaRPr lang="es-ES_tradnl" dirty="0"/>
          </a:p>
          <a:p>
            <a:r>
              <a:rPr lang="en-GB" b="1" dirty="0"/>
              <a:t>2. Submicrometer-beam diffraction, fluorescence and absorption beamline</a:t>
            </a:r>
            <a:endParaRPr lang="es-ES_tradnl" dirty="0"/>
          </a:p>
          <a:p>
            <a:pPr marL="0" indent="0">
              <a:buNone/>
            </a:pPr>
            <a:r>
              <a:rPr lang="es-ES_tradnl" dirty="0" err="1" smtClean="0"/>
              <a:t>Spokesperson</a:t>
            </a:r>
            <a:r>
              <a:rPr lang="es-ES_tradnl" dirty="0" smtClean="0"/>
              <a:t> </a:t>
            </a:r>
            <a:r>
              <a:rPr lang="es-ES_tradnl" dirty="0"/>
              <a:t>(s): </a:t>
            </a:r>
            <a:r>
              <a:rPr lang="es-ES_tradnl" b="1" dirty="0"/>
              <a:t>Adela Muñoz</a:t>
            </a:r>
            <a:r>
              <a:rPr lang="es-ES_tradnl" dirty="0"/>
              <a:t> (Universidad de </a:t>
            </a:r>
            <a:r>
              <a:rPr lang="es-ES_tradnl" dirty="0" smtClean="0"/>
              <a:t>Sevilla); </a:t>
            </a:r>
            <a:r>
              <a:rPr lang="es-ES_tradnl" b="1" dirty="0"/>
              <a:t>Gema </a:t>
            </a:r>
            <a:r>
              <a:rPr lang="es-ES_tradnl" b="1" dirty="0" err="1"/>
              <a:t>Martinez</a:t>
            </a:r>
            <a:r>
              <a:rPr lang="es-ES_tradnl" b="1" dirty="0"/>
              <a:t> Criado</a:t>
            </a:r>
            <a:r>
              <a:rPr lang="es-ES_tradnl" dirty="0"/>
              <a:t>. </a:t>
            </a:r>
            <a:r>
              <a:rPr lang="it-IT" dirty="0"/>
              <a:t>(</a:t>
            </a:r>
            <a:r>
              <a:rPr lang="it-IT" dirty="0" smtClean="0"/>
              <a:t>ESRF))</a:t>
            </a:r>
            <a:endParaRPr lang="es-ES_tradnl" dirty="0"/>
          </a:p>
          <a:p>
            <a:pPr marL="0" indent="0">
              <a:spcAft>
                <a:spcPts val="500"/>
              </a:spcAft>
              <a:buNone/>
            </a:pPr>
            <a:r>
              <a:rPr lang="it-IT" i="1" dirty="0" smtClean="0"/>
              <a:t>ALBA-</a:t>
            </a:r>
            <a:r>
              <a:rPr lang="it-IT" i="1" dirty="0" err="1" smtClean="0"/>
              <a:t>spokesperson</a:t>
            </a:r>
            <a:r>
              <a:rPr lang="it-IT" i="1" dirty="0"/>
              <a:t>: Josep Nicolas/Laura </a:t>
            </a:r>
            <a:r>
              <a:rPr lang="it-IT" i="1" dirty="0" smtClean="0"/>
              <a:t>Simonelli</a:t>
            </a:r>
            <a:endParaRPr lang="es-ES_tradnl" dirty="0"/>
          </a:p>
          <a:p>
            <a:r>
              <a:rPr lang="it-IT" b="1" dirty="0"/>
              <a:t>3. High-</a:t>
            </a:r>
            <a:r>
              <a:rPr lang="it-IT" b="1" dirty="0" err="1"/>
              <a:t>energy</a:t>
            </a:r>
            <a:r>
              <a:rPr lang="it-IT" b="1" dirty="0"/>
              <a:t> </a:t>
            </a:r>
            <a:r>
              <a:rPr lang="it-IT" b="1" dirty="0" err="1"/>
              <a:t>imaging</a:t>
            </a:r>
            <a:r>
              <a:rPr lang="it-IT" b="1" dirty="0"/>
              <a:t> </a:t>
            </a:r>
            <a:r>
              <a:rPr lang="it-IT" b="1" dirty="0" smtClean="0"/>
              <a:t>beamline</a:t>
            </a:r>
            <a:endParaRPr lang="es-ES_tradnl" dirty="0"/>
          </a:p>
          <a:p>
            <a:pPr marL="0" indent="0">
              <a:buNone/>
            </a:pPr>
            <a:r>
              <a:rPr lang="it-IT" dirty="0" err="1" smtClean="0"/>
              <a:t>Spokesperson</a:t>
            </a:r>
            <a:r>
              <a:rPr lang="it-IT" dirty="0" smtClean="0"/>
              <a:t> </a:t>
            </a:r>
            <a:r>
              <a:rPr lang="it-IT" dirty="0"/>
              <a:t>(s): </a:t>
            </a:r>
            <a:r>
              <a:rPr lang="it-IT" b="1" dirty="0"/>
              <a:t>Juan </a:t>
            </a:r>
            <a:r>
              <a:rPr lang="it-IT" b="1" dirty="0" err="1"/>
              <a:t>Gómez</a:t>
            </a:r>
            <a:r>
              <a:rPr lang="it-IT" b="1" dirty="0"/>
              <a:t> </a:t>
            </a:r>
            <a:r>
              <a:rPr lang="it-IT" b="1" dirty="0" err="1"/>
              <a:t>Barreiro</a:t>
            </a:r>
            <a:r>
              <a:rPr lang="it-IT" dirty="0"/>
              <a:t> (</a:t>
            </a:r>
            <a:r>
              <a:rPr lang="it-IT" dirty="0" err="1"/>
              <a:t>Universidad</a:t>
            </a:r>
            <a:r>
              <a:rPr lang="it-IT" dirty="0"/>
              <a:t> de </a:t>
            </a:r>
            <a:r>
              <a:rPr lang="it-IT" dirty="0" smtClean="0"/>
              <a:t>Salamanca)</a:t>
            </a:r>
            <a:r>
              <a:rPr lang="es-ES_tradnl" dirty="0" smtClean="0"/>
              <a:t>, </a:t>
            </a:r>
            <a:r>
              <a:rPr lang="it-IT" b="1" dirty="0" smtClean="0"/>
              <a:t>Federico </a:t>
            </a:r>
            <a:r>
              <a:rPr lang="it-IT" b="1" dirty="0" err="1"/>
              <a:t>Sket</a:t>
            </a:r>
            <a:r>
              <a:rPr lang="it-IT" dirty="0"/>
              <a:t> (IMDEA </a:t>
            </a:r>
            <a:r>
              <a:rPr lang="it-IT" dirty="0" err="1"/>
              <a:t>Materials</a:t>
            </a:r>
            <a:r>
              <a:rPr lang="it-IT" dirty="0"/>
              <a:t> </a:t>
            </a:r>
            <a:r>
              <a:rPr lang="it-IT" dirty="0" err="1"/>
              <a:t>Institute</a:t>
            </a:r>
            <a:r>
              <a:rPr lang="it-IT" dirty="0"/>
              <a:t> - </a:t>
            </a:r>
            <a:r>
              <a:rPr lang="it-IT" dirty="0" smtClean="0"/>
              <a:t>Madrid)</a:t>
            </a:r>
            <a:endParaRPr lang="es-ES_tradnl" dirty="0"/>
          </a:p>
          <a:p>
            <a:pPr marL="0" indent="0">
              <a:spcAft>
                <a:spcPts val="500"/>
              </a:spcAft>
              <a:buNone/>
            </a:pPr>
            <a:r>
              <a:rPr lang="es-ES_tradnl" i="1" dirty="0" smtClean="0"/>
              <a:t>ALBA-</a:t>
            </a:r>
            <a:r>
              <a:rPr lang="es-ES_tradnl" i="1" dirty="0" err="1" smtClean="0"/>
              <a:t>spokespersons</a:t>
            </a:r>
            <a:r>
              <a:rPr lang="es-ES_tradnl" i="1" dirty="0"/>
              <a:t>: Xavier Turrillas/Eva </a:t>
            </a:r>
            <a:r>
              <a:rPr lang="es-ES_tradnl" i="1" dirty="0" err="1" smtClean="0"/>
              <a:t>Pereiro</a:t>
            </a:r>
            <a:endParaRPr lang="es-ES_tradnl" dirty="0"/>
          </a:p>
          <a:p>
            <a:r>
              <a:rPr lang="en-GB" dirty="0"/>
              <a:t>4. </a:t>
            </a:r>
            <a:r>
              <a:rPr lang="en-GB" b="1" dirty="0"/>
              <a:t>Surface-interface diffraction </a:t>
            </a:r>
            <a:r>
              <a:rPr lang="en-GB" b="1" dirty="0" smtClean="0"/>
              <a:t>beamline</a:t>
            </a:r>
            <a:endParaRPr lang="es-ES_tradnl" dirty="0"/>
          </a:p>
          <a:p>
            <a:pPr marL="0" indent="0">
              <a:buNone/>
            </a:pPr>
            <a:r>
              <a:rPr lang="en-GB" dirty="0" smtClean="0"/>
              <a:t>Spokesperson(s</a:t>
            </a:r>
            <a:r>
              <a:rPr lang="en-GB" dirty="0"/>
              <a:t>): </a:t>
            </a:r>
            <a:r>
              <a:rPr lang="en-GB" b="1" dirty="0"/>
              <a:t>Xavier </a:t>
            </a:r>
            <a:r>
              <a:rPr lang="en-GB" b="1" dirty="0" err="1"/>
              <a:t>Torrelles</a:t>
            </a:r>
            <a:r>
              <a:rPr lang="en-GB" dirty="0"/>
              <a:t> (</a:t>
            </a:r>
            <a:r>
              <a:rPr lang="en-GB" dirty="0" smtClean="0"/>
              <a:t>ICMAB-CSIC)</a:t>
            </a:r>
            <a:endParaRPr lang="es-ES_tradnl" dirty="0"/>
          </a:p>
          <a:p>
            <a:pPr marL="0" indent="0">
              <a:spcAft>
                <a:spcPts val="500"/>
              </a:spcAft>
              <a:buNone/>
            </a:pPr>
            <a:r>
              <a:rPr lang="en-GB" i="1" dirty="0" smtClean="0"/>
              <a:t>ALBA-spokesperson</a:t>
            </a:r>
            <a:r>
              <a:rPr lang="en-GB" i="1" dirty="0"/>
              <a:t>: Salvador Ferrer (</a:t>
            </a:r>
            <a:r>
              <a:rPr lang="en-GB" i="1" dirty="0" smtClean="0"/>
              <a:t>ALBA)</a:t>
            </a:r>
            <a:endParaRPr lang="es-ES_tradnl" dirty="0"/>
          </a:p>
          <a:p>
            <a:r>
              <a:rPr lang="en-GB" b="1" dirty="0"/>
              <a:t>5. Skiron: Chiroptical spectroscopy beamline</a:t>
            </a:r>
            <a:endParaRPr lang="es-ES_tradnl" dirty="0"/>
          </a:p>
          <a:p>
            <a:pPr marL="0" indent="0">
              <a:spcAft>
                <a:spcPts val="500"/>
              </a:spcAft>
              <a:buNone/>
            </a:pPr>
            <a:r>
              <a:rPr lang="en-GB" i="1" dirty="0" smtClean="0"/>
              <a:t>Spokesperson(s</a:t>
            </a:r>
            <a:r>
              <a:rPr lang="en-GB" i="1" dirty="0"/>
              <a:t>): </a:t>
            </a:r>
            <a:r>
              <a:rPr lang="en-GB" b="1" i="1" dirty="0"/>
              <a:t>Salvador Ferrer</a:t>
            </a:r>
            <a:r>
              <a:rPr lang="en-GB" i="1" dirty="0"/>
              <a:t> (</a:t>
            </a:r>
            <a:r>
              <a:rPr lang="en-GB" i="1" dirty="0" smtClean="0"/>
              <a:t>ALBA)</a:t>
            </a:r>
            <a:endParaRPr lang="es-ES_tradnl" dirty="0"/>
          </a:p>
          <a:p>
            <a:r>
              <a:rPr lang="en-GB" b="1" dirty="0"/>
              <a:t>6. Instrument development and Innovation beamline</a:t>
            </a:r>
            <a:endParaRPr lang="es-ES_tradnl" dirty="0"/>
          </a:p>
          <a:p>
            <a:pPr marL="0" indent="0">
              <a:buNone/>
            </a:pPr>
            <a:r>
              <a:rPr lang="en-GB" i="1" dirty="0" smtClean="0"/>
              <a:t>Spokesperson(s</a:t>
            </a:r>
            <a:r>
              <a:rPr lang="en-GB" i="1" dirty="0"/>
              <a:t>): </a:t>
            </a:r>
            <a:r>
              <a:rPr lang="en-GB" b="1" i="1" dirty="0"/>
              <a:t>Miguel A. G. Aranda</a:t>
            </a:r>
            <a:r>
              <a:rPr lang="en-GB" i="1" dirty="0"/>
              <a:t> (</a:t>
            </a:r>
            <a:r>
              <a:rPr lang="en-GB" i="1" dirty="0" smtClean="0"/>
              <a:t>ALBA) </a:t>
            </a:r>
            <a:r>
              <a:rPr lang="en-GB" b="1" i="1" dirty="0" err="1"/>
              <a:t>Josep</a:t>
            </a:r>
            <a:r>
              <a:rPr lang="en-GB" b="1" i="1" dirty="0"/>
              <a:t> Nicolas</a:t>
            </a:r>
            <a:r>
              <a:rPr lang="en-GB" i="1" dirty="0"/>
              <a:t> (</a:t>
            </a:r>
            <a:r>
              <a:rPr lang="en-GB" i="1" dirty="0" smtClean="0"/>
              <a:t>ALBA)</a:t>
            </a:r>
            <a:endParaRPr lang="es-ES_tradnl" dirty="0"/>
          </a:p>
          <a:p>
            <a:endParaRPr lang="es-ES_tradnl" dirty="0"/>
          </a:p>
        </p:txBody>
      </p:sp>
      <p:sp>
        <p:nvSpPr>
          <p:cNvPr id="3" name="Title 2"/>
          <p:cNvSpPr>
            <a:spLocks noGrp="1"/>
          </p:cNvSpPr>
          <p:nvPr>
            <p:ph type="title"/>
          </p:nvPr>
        </p:nvSpPr>
        <p:spPr>
          <a:xfrm>
            <a:off x="1835696" y="188640"/>
            <a:ext cx="7221488" cy="663340"/>
          </a:xfrm>
        </p:spPr>
        <p:txBody>
          <a:bodyPr>
            <a:normAutofit/>
          </a:bodyPr>
          <a:lstStyle/>
          <a:p>
            <a:r>
              <a:rPr lang="en-US" sz="2800" dirty="0" smtClean="0"/>
              <a:t>Six BLs to be presented to SAC in Dec 14</a:t>
            </a:r>
            <a:endParaRPr lang="es-ES_tradnl" sz="2800" dirty="0"/>
          </a:p>
        </p:txBody>
      </p:sp>
    </p:spTree>
    <p:extLst>
      <p:ext uri="{BB962C8B-B14F-4D97-AF65-F5344CB8AC3E}">
        <p14:creationId xmlns:p14="http://schemas.microsoft.com/office/powerpoint/2010/main" val="36782951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340768"/>
            <a:ext cx="8229600" cy="2548879"/>
          </a:xfrm>
        </p:spPr>
        <p:txBody>
          <a:bodyPr>
            <a:normAutofit fontScale="85000" lnSpcReduction="20000"/>
          </a:bodyPr>
          <a:lstStyle/>
          <a:p>
            <a:r>
              <a:rPr lang="en-US" dirty="0" smtClean="0"/>
              <a:t>Phase III proposals being prepared</a:t>
            </a:r>
          </a:p>
          <a:p>
            <a:r>
              <a:rPr lang="en-US" dirty="0" smtClean="0"/>
              <a:t>End of September 2014 delivered to SAC</a:t>
            </a:r>
          </a:p>
          <a:p>
            <a:r>
              <a:rPr lang="en-US" dirty="0" smtClean="0"/>
              <a:t>December 2014 presented to SAC in meeting at ALBA</a:t>
            </a:r>
          </a:p>
          <a:p>
            <a:r>
              <a:rPr lang="en-US" dirty="0" smtClean="0"/>
              <a:t>End 2014: SAC Priority List</a:t>
            </a:r>
          </a:p>
          <a:p>
            <a:r>
              <a:rPr lang="en-US" dirty="0" smtClean="0"/>
              <a:t>End 2014: ALBA management decision</a:t>
            </a:r>
            <a:endParaRPr lang="es-ES_tradnl" dirty="0"/>
          </a:p>
        </p:txBody>
      </p:sp>
      <p:sp>
        <p:nvSpPr>
          <p:cNvPr id="3" name="Title 2"/>
          <p:cNvSpPr>
            <a:spLocks noGrp="1"/>
          </p:cNvSpPr>
          <p:nvPr>
            <p:ph type="title"/>
          </p:nvPr>
        </p:nvSpPr>
        <p:spPr>
          <a:xfrm>
            <a:off x="2339752" y="260648"/>
            <a:ext cx="6141368" cy="663340"/>
          </a:xfrm>
          <a:solidFill>
            <a:srgbClr val="7792AD"/>
          </a:solidFill>
        </p:spPr>
        <p:txBody>
          <a:bodyPr/>
          <a:lstStyle/>
          <a:p>
            <a:r>
              <a:rPr lang="en-US" dirty="0" smtClean="0"/>
              <a:t>Next steps</a:t>
            </a:r>
            <a:endParaRPr lang="es-ES_tradnl" dirty="0"/>
          </a:p>
        </p:txBody>
      </p:sp>
      <p:sp>
        <p:nvSpPr>
          <p:cNvPr id="6" name="TextBox 5"/>
          <p:cNvSpPr txBox="1"/>
          <p:nvPr/>
        </p:nvSpPr>
        <p:spPr>
          <a:xfrm>
            <a:off x="395536" y="4149080"/>
            <a:ext cx="8316416" cy="1569660"/>
          </a:xfrm>
          <a:prstGeom prst="rect">
            <a:avLst/>
          </a:prstGeom>
          <a:solidFill>
            <a:srgbClr val="88A0B8"/>
          </a:solidFill>
        </p:spPr>
        <p:txBody>
          <a:bodyPr wrap="square" rtlCol="0">
            <a:spAutoFit/>
          </a:bodyPr>
          <a:lstStyle/>
          <a:p>
            <a:pPr algn="ctr"/>
            <a:r>
              <a:rPr lang="en-US" sz="3200" b="1" dirty="0" smtClean="0">
                <a:solidFill>
                  <a:schemeClr val="bg1"/>
                </a:solidFill>
              </a:rPr>
              <a:t>In the </a:t>
            </a:r>
            <a:r>
              <a:rPr lang="en-US" sz="3200" b="1" dirty="0" err="1" smtClean="0">
                <a:solidFill>
                  <a:schemeClr val="bg1"/>
                </a:solidFill>
              </a:rPr>
              <a:t>hipothsys</a:t>
            </a:r>
            <a:r>
              <a:rPr lang="en-US" sz="3200" b="1" dirty="0" smtClean="0">
                <a:solidFill>
                  <a:schemeClr val="bg1"/>
                </a:solidFill>
              </a:rPr>
              <a:t> that four </a:t>
            </a:r>
            <a:r>
              <a:rPr lang="en-US" sz="3200" b="1" dirty="0" smtClean="0">
                <a:solidFill>
                  <a:schemeClr val="bg1"/>
                </a:solidFill>
              </a:rPr>
              <a:t>Phase III </a:t>
            </a:r>
            <a:r>
              <a:rPr lang="en-US" sz="3200" b="1" dirty="0" smtClean="0">
                <a:solidFill>
                  <a:schemeClr val="bg1"/>
                </a:solidFill>
              </a:rPr>
              <a:t>BL</a:t>
            </a:r>
            <a:r>
              <a:rPr lang="es-ES_tradnl" sz="3200" b="1" dirty="0">
                <a:solidFill>
                  <a:schemeClr val="bg1"/>
                </a:solidFill>
              </a:rPr>
              <a:t> </a:t>
            </a:r>
            <a:r>
              <a:rPr lang="es-ES_tradnl" sz="3200" b="1" dirty="0" err="1" smtClean="0">
                <a:solidFill>
                  <a:schemeClr val="bg1"/>
                </a:solidFill>
              </a:rPr>
              <a:t>will</a:t>
            </a:r>
            <a:r>
              <a:rPr lang="en-US" sz="3200" b="1" dirty="0" smtClean="0">
                <a:solidFill>
                  <a:schemeClr val="bg1"/>
                </a:solidFill>
              </a:rPr>
              <a:t> </a:t>
            </a:r>
            <a:r>
              <a:rPr lang="en-US" sz="3200" b="1" dirty="0" smtClean="0">
                <a:solidFill>
                  <a:schemeClr val="bg1"/>
                </a:solidFill>
              </a:rPr>
              <a:t>be started in 2015 and </a:t>
            </a:r>
            <a:r>
              <a:rPr lang="en-US" sz="3200" b="1" dirty="0" smtClean="0">
                <a:solidFill>
                  <a:schemeClr val="bg1"/>
                </a:solidFill>
              </a:rPr>
              <a:t>2016</a:t>
            </a:r>
          </a:p>
          <a:p>
            <a:pPr algn="ctr"/>
            <a:r>
              <a:rPr lang="en-US" sz="3200" b="1" dirty="0" smtClean="0">
                <a:solidFill>
                  <a:schemeClr val="bg1"/>
                </a:solidFill>
              </a:rPr>
              <a:t>(funds are still to be secured)</a:t>
            </a:r>
            <a:endParaRPr lang="en-US" sz="3200" b="1" dirty="0" smtClean="0">
              <a:solidFill>
                <a:schemeClr val="bg1"/>
              </a:solidFill>
            </a:endParaRPr>
          </a:p>
        </p:txBody>
      </p:sp>
    </p:spTree>
    <p:extLst>
      <p:ext uri="{BB962C8B-B14F-4D97-AF65-F5344CB8AC3E}">
        <p14:creationId xmlns:p14="http://schemas.microsoft.com/office/powerpoint/2010/main" val="12443069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5616" y="1052736"/>
            <a:ext cx="7005464" cy="4752528"/>
          </a:xfrm>
          <a:solidFill>
            <a:srgbClr val="6684A2"/>
          </a:solidFill>
        </p:spPr>
        <p:txBody>
          <a:bodyPr>
            <a:normAutofit/>
          </a:bodyPr>
          <a:lstStyle/>
          <a:p>
            <a:r>
              <a:rPr lang="en-US" dirty="0" smtClean="0"/>
              <a:t>Conclusions</a:t>
            </a:r>
            <a:br>
              <a:rPr lang="en-US" dirty="0" smtClean="0"/>
            </a:br>
            <a:r>
              <a:rPr lang="en-US" dirty="0" smtClean="0"/>
              <a:t/>
            </a:r>
            <a:br>
              <a:rPr lang="en-US" dirty="0" smtClean="0"/>
            </a:br>
            <a:r>
              <a:rPr lang="en-US" sz="2800" dirty="0" smtClean="0"/>
              <a:t>ALBA 1000</a:t>
            </a:r>
            <a:r>
              <a:rPr lang="en-US" sz="2800" baseline="30000" dirty="0" smtClean="0"/>
              <a:t>th</a:t>
            </a:r>
            <a:r>
              <a:rPr lang="en-US" sz="2800" dirty="0" smtClean="0"/>
              <a:t> User on 11/06/14</a:t>
            </a:r>
            <a:br>
              <a:rPr lang="en-US" sz="2800" dirty="0" smtClean="0"/>
            </a:br>
            <a:r>
              <a:rPr lang="en-US" sz="2800" dirty="0" smtClean="0"/>
              <a:t>Starting Top-up </a:t>
            </a:r>
            <a:r>
              <a:rPr lang="en-US" sz="2800" smtClean="0"/>
              <a:t>with </a:t>
            </a:r>
            <a:r>
              <a:rPr lang="en-US" sz="2800" smtClean="0"/>
              <a:t>users</a:t>
            </a:r>
            <a:r>
              <a:rPr lang="en-US" sz="2800" dirty="0" smtClean="0"/>
              <a:t/>
            </a:r>
            <a:br>
              <a:rPr lang="en-US" sz="2800" dirty="0" smtClean="0"/>
            </a:br>
            <a:r>
              <a:rPr lang="en-US" sz="2800" dirty="0" smtClean="0"/>
              <a:t>Phase II BLs in construction</a:t>
            </a:r>
            <a:br>
              <a:rPr lang="en-US" sz="2800" dirty="0" smtClean="0"/>
            </a:br>
            <a:r>
              <a:rPr lang="en-US" sz="2800" dirty="0" smtClean="0"/>
              <a:t>Phase III BLs program in preparation</a:t>
            </a:r>
            <a:r>
              <a:rPr lang="en-US" dirty="0" smtClean="0"/>
              <a:t/>
            </a:r>
            <a:br>
              <a:rPr lang="en-US" dirty="0" smtClean="0"/>
            </a:br>
            <a:endParaRPr lang="es-ES_tradnl" dirty="0"/>
          </a:p>
        </p:txBody>
      </p:sp>
    </p:spTree>
    <p:extLst>
      <p:ext uri="{BB962C8B-B14F-4D97-AF65-F5344CB8AC3E}">
        <p14:creationId xmlns:p14="http://schemas.microsoft.com/office/powerpoint/2010/main" val="23914520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907849"/>
            <a:ext cx="8084455" cy="1950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547" y="188640"/>
            <a:ext cx="8225285" cy="490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394407" y="22385"/>
            <a:ext cx="8229600" cy="571694"/>
          </a:xfrm>
          <a:solidFill>
            <a:srgbClr val="6B6B6B">
              <a:alpha val="78039"/>
            </a:srgbClr>
          </a:solidFill>
        </p:spPr>
        <p:txBody>
          <a:bodyPr>
            <a:normAutofit lnSpcReduction="10000"/>
          </a:bodyPr>
          <a:lstStyle/>
          <a:p>
            <a:pPr marL="0" indent="0" algn="ctr">
              <a:buNone/>
            </a:pPr>
            <a:r>
              <a:rPr lang="en-US" dirty="0" smtClean="0">
                <a:solidFill>
                  <a:schemeClr val="bg1"/>
                </a:solidFill>
              </a:rPr>
              <a:t>www.cells.es, www.albasynchrotron.es</a:t>
            </a:r>
          </a:p>
          <a:p>
            <a:pPr marL="0" indent="0" algn="ctr">
              <a:buNone/>
            </a:pPr>
            <a:endParaRPr lang="en-US" dirty="0" smtClean="0"/>
          </a:p>
        </p:txBody>
      </p:sp>
      <p:sp>
        <p:nvSpPr>
          <p:cNvPr id="4" name="Rectangle 3"/>
          <p:cNvSpPr/>
          <p:nvPr/>
        </p:nvSpPr>
        <p:spPr>
          <a:xfrm>
            <a:off x="4570189" y="2132856"/>
            <a:ext cx="2016224" cy="1384995"/>
          </a:xfrm>
          <a:prstGeom prst="rect">
            <a:avLst/>
          </a:prstGeom>
        </p:spPr>
        <p:txBody>
          <a:bodyPr wrap="square">
            <a:spAutoFit/>
          </a:bodyPr>
          <a:lstStyle/>
          <a:p>
            <a:pPr algn="ctr"/>
            <a:r>
              <a:rPr lang="en-US" sz="2800" dirty="0">
                <a:solidFill>
                  <a:srgbClr val="FFFF00"/>
                </a:solidFill>
              </a:rPr>
              <a:t>Thank you for your attention</a:t>
            </a:r>
            <a:endParaRPr lang="es-ES_tradnl" sz="2800" dirty="0">
              <a:solidFill>
                <a:srgbClr val="FFFF00"/>
              </a:solidFill>
            </a:endParaRPr>
          </a:p>
        </p:txBody>
      </p:sp>
    </p:spTree>
    <p:extLst>
      <p:ext uri="{BB962C8B-B14F-4D97-AF65-F5344CB8AC3E}">
        <p14:creationId xmlns:p14="http://schemas.microsoft.com/office/powerpoint/2010/main" val="636713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4" name="TextBox 3"/>
          <p:cNvSpPr txBox="1"/>
          <p:nvPr/>
        </p:nvSpPr>
        <p:spPr>
          <a:xfrm>
            <a:off x="3131840" y="5373216"/>
            <a:ext cx="4032448" cy="1015663"/>
          </a:xfrm>
          <a:prstGeom prst="rect">
            <a:avLst/>
          </a:prstGeom>
          <a:noFill/>
        </p:spPr>
        <p:txBody>
          <a:bodyPr wrap="square" rtlCol="0">
            <a:spAutoFit/>
          </a:bodyPr>
          <a:lstStyle/>
          <a:p>
            <a:r>
              <a:rPr lang="es-ES" sz="1200" dirty="0" err="1" smtClean="0"/>
              <a:t>Beam</a:t>
            </a:r>
            <a:r>
              <a:rPr lang="es-ES" sz="1200" dirty="0" smtClean="0"/>
              <a:t> </a:t>
            </a:r>
            <a:r>
              <a:rPr lang="es-ES" sz="1200" dirty="0" err="1" smtClean="0"/>
              <a:t>availability</a:t>
            </a:r>
            <a:r>
              <a:rPr lang="es-ES" sz="1200" dirty="0" smtClean="0"/>
              <a:t>:</a:t>
            </a:r>
          </a:p>
          <a:p>
            <a:r>
              <a:rPr lang="es-ES" sz="1200" dirty="0" smtClean="0"/>
              <a:t>RUN_01	96.7 %</a:t>
            </a:r>
          </a:p>
          <a:p>
            <a:r>
              <a:rPr lang="es-ES" sz="1200" dirty="0" smtClean="0"/>
              <a:t>RUN_02	97.1 %</a:t>
            </a:r>
          </a:p>
          <a:p>
            <a:r>
              <a:rPr lang="es-ES" sz="1200" dirty="0" smtClean="0"/>
              <a:t>RUN_03	97.6 % </a:t>
            </a:r>
          </a:p>
          <a:p>
            <a:r>
              <a:rPr lang="es-ES" sz="1200" dirty="0" smtClean="0"/>
              <a:t>RUN_04	98.0 % (</a:t>
            </a:r>
            <a:r>
              <a:rPr lang="es-ES" sz="1200" dirty="0" err="1" smtClean="0"/>
              <a:t>until</a:t>
            </a:r>
            <a:r>
              <a:rPr lang="es-ES" sz="1200" smtClean="0"/>
              <a:t> 28/06/2014</a:t>
            </a:r>
            <a:r>
              <a:rPr lang="es-ES" sz="1200" dirty="0" smtClean="0"/>
              <a:t>)</a:t>
            </a:r>
            <a:endParaRPr lang="en-US" sz="1200" dirty="0"/>
          </a:p>
        </p:txBody>
      </p:sp>
      <p:sp>
        <p:nvSpPr>
          <p:cNvPr id="5" name="TextBox 4"/>
          <p:cNvSpPr txBox="1"/>
          <p:nvPr/>
        </p:nvSpPr>
        <p:spPr>
          <a:xfrm>
            <a:off x="2866175" y="425588"/>
            <a:ext cx="3707618" cy="369332"/>
          </a:xfrm>
          <a:prstGeom prst="rect">
            <a:avLst/>
          </a:prstGeom>
          <a:noFill/>
        </p:spPr>
        <p:txBody>
          <a:bodyPr wrap="none" rtlCol="0">
            <a:spAutoFit/>
          </a:bodyPr>
          <a:lstStyle/>
          <a:p>
            <a:r>
              <a:rPr lang="es-ES" dirty="0" err="1" smtClean="0"/>
              <a:t>Operation</a:t>
            </a:r>
            <a:r>
              <a:rPr lang="es-ES" dirty="0" smtClean="0"/>
              <a:t> 2014, RUN_01&amp;02&amp;03&amp;04</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048684"/>
            <a:ext cx="8460432" cy="4246827"/>
          </a:xfrm>
          <a:prstGeom prst="rect">
            <a:avLst/>
          </a:prstGeom>
        </p:spPr>
      </p:pic>
    </p:spTree>
    <p:extLst>
      <p:ext uri="{BB962C8B-B14F-4D97-AF65-F5344CB8AC3E}">
        <p14:creationId xmlns:p14="http://schemas.microsoft.com/office/powerpoint/2010/main" val="4520852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35696" y="404664"/>
            <a:ext cx="7002264" cy="663340"/>
          </a:xfrm>
        </p:spPr>
        <p:txBody>
          <a:bodyPr/>
          <a:lstStyle/>
          <a:p>
            <a:r>
              <a:rPr lang="en-US" dirty="0" smtClean="0"/>
              <a:t>Availability</a:t>
            </a:r>
            <a:endParaRPr lang="es-ES_tradnl" dirty="0"/>
          </a:p>
        </p:txBody>
      </p:sp>
      <p:graphicFrame>
        <p:nvGraphicFramePr>
          <p:cNvPr id="4" name="Chart 3"/>
          <p:cNvGraphicFramePr>
            <a:graphicFrameLocks/>
          </p:cNvGraphicFramePr>
          <p:nvPr>
            <p:extLst>
              <p:ext uri="{D42A27DB-BD31-4B8C-83A1-F6EECF244321}">
                <p14:modId xmlns:p14="http://schemas.microsoft.com/office/powerpoint/2010/main" val="4265335572"/>
              </p:ext>
            </p:extLst>
          </p:nvPr>
        </p:nvGraphicFramePr>
        <p:xfrm>
          <a:off x="1187624" y="1556792"/>
          <a:ext cx="7272808" cy="4392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746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51828" y="1168923"/>
            <a:ext cx="7040344" cy="1200329"/>
          </a:xfrm>
          <a:prstGeom prst="rect">
            <a:avLst/>
          </a:prstGeom>
          <a:noFill/>
        </p:spPr>
        <p:txBody>
          <a:bodyPr wrap="square" rtlCol="0">
            <a:spAutoFit/>
          </a:bodyPr>
          <a:lstStyle/>
          <a:p>
            <a:r>
              <a:rPr lang="es-ES" sz="2400" dirty="0" smtClean="0">
                <a:solidFill>
                  <a:prstClr val="black"/>
                </a:solidFill>
                <a:latin typeface="Calibri"/>
              </a:rPr>
              <a:t>Top-up test at 100 </a:t>
            </a:r>
            <a:r>
              <a:rPr lang="es-ES" sz="2400" dirty="0" err="1" smtClean="0">
                <a:solidFill>
                  <a:prstClr val="black"/>
                </a:solidFill>
                <a:latin typeface="Calibri"/>
              </a:rPr>
              <a:t>mA</a:t>
            </a:r>
            <a:endParaRPr lang="es-ES" sz="2400" dirty="0" smtClean="0">
              <a:solidFill>
                <a:prstClr val="black"/>
              </a:solidFill>
              <a:latin typeface="Calibri"/>
            </a:endParaRPr>
          </a:p>
          <a:p>
            <a:r>
              <a:rPr lang="es-ES" sz="2400" dirty="0" err="1" smtClean="0">
                <a:solidFill>
                  <a:prstClr val="black"/>
                </a:solidFill>
                <a:latin typeface="Calibri"/>
              </a:rPr>
              <a:t>Constant</a:t>
            </a:r>
            <a:r>
              <a:rPr lang="es-ES" sz="2400" dirty="0" smtClean="0">
                <a:solidFill>
                  <a:prstClr val="black"/>
                </a:solidFill>
                <a:latin typeface="Calibri"/>
              </a:rPr>
              <a:t> </a:t>
            </a:r>
            <a:r>
              <a:rPr lang="es-ES" sz="2400" dirty="0" err="1" smtClean="0">
                <a:solidFill>
                  <a:prstClr val="black"/>
                </a:solidFill>
                <a:latin typeface="Calibri"/>
              </a:rPr>
              <a:t>current</a:t>
            </a:r>
            <a:r>
              <a:rPr lang="es-ES" sz="2400" dirty="0" smtClean="0">
                <a:solidFill>
                  <a:prstClr val="black"/>
                </a:solidFill>
                <a:latin typeface="Calibri"/>
              </a:rPr>
              <a:t> and </a:t>
            </a:r>
            <a:r>
              <a:rPr lang="es-ES" sz="2400" dirty="0" err="1" smtClean="0">
                <a:solidFill>
                  <a:prstClr val="black"/>
                </a:solidFill>
                <a:latin typeface="Calibri"/>
              </a:rPr>
              <a:t>constant</a:t>
            </a:r>
            <a:r>
              <a:rPr lang="es-ES" sz="2400" dirty="0" smtClean="0">
                <a:solidFill>
                  <a:prstClr val="black"/>
                </a:solidFill>
                <a:latin typeface="Calibri"/>
              </a:rPr>
              <a:t> </a:t>
            </a:r>
            <a:r>
              <a:rPr lang="es-ES" sz="2400" dirty="0" err="1" smtClean="0">
                <a:solidFill>
                  <a:prstClr val="black"/>
                </a:solidFill>
                <a:latin typeface="Calibri"/>
              </a:rPr>
              <a:t>photon</a:t>
            </a:r>
            <a:r>
              <a:rPr lang="es-ES" sz="2400" dirty="0" smtClean="0">
                <a:solidFill>
                  <a:prstClr val="black"/>
                </a:solidFill>
                <a:latin typeface="Calibri"/>
              </a:rPr>
              <a:t> flux</a:t>
            </a:r>
          </a:p>
          <a:p>
            <a:r>
              <a:rPr lang="es-ES" sz="2400" dirty="0" err="1" smtClean="0">
                <a:solidFill>
                  <a:prstClr val="black"/>
                </a:solidFill>
                <a:latin typeface="Calibri"/>
              </a:rPr>
              <a:t>Several</a:t>
            </a:r>
            <a:r>
              <a:rPr lang="es-ES" sz="2400" dirty="0" smtClean="0">
                <a:solidFill>
                  <a:prstClr val="black"/>
                </a:solidFill>
                <a:latin typeface="Calibri"/>
              </a:rPr>
              <a:t> </a:t>
            </a:r>
            <a:r>
              <a:rPr lang="es-ES" sz="2400" dirty="0" err="1" smtClean="0">
                <a:solidFill>
                  <a:prstClr val="black"/>
                </a:solidFill>
                <a:latin typeface="Calibri"/>
              </a:rPr>
              <a:t>BLs</a:t>
            </a:r>
            <a:r>
              <a:rPr lang="es-ES" sz="2400" dirty="0" smtClean="0">
                <a:solidFill>
                  <a:prstClr val="black"/>
                </a:solidFill>
                <a:latin typeface="Calibri"/>
              </a:rPr>
              <a:t> </a:t>
            </a:r>
            <a:r>
              <a:rPr lang="es-ES" sz="2400" dirty="0" err="1" smtClean="0">
                <a:solidFill>
                  <a:prstClr val="black"/>
                </a:solidFill>
                <a:latin typeface="Calibri"/>
              </a:rPr>
              <a:t>taking</a:t>
            </a:r>
            <a:r>
              <a:rPr lang="es-ES" sz="2400" dirty="0" smtClean="0">
                <a:solidFill>
                  <a:prstClr val="black"/>
                </a:solidFill>
                <a:latin typeface="Calibri"/>
              </a:rPr>
              <a:t> data (no </a:t>
            </a:r>
            <a:r>
              <a:rPr lang="es-ES" sz="2400" dirty="0" err="1" smtClean="0">
                <a:solidFill>
                  <a:prstClr val="black"/>
                </a:solidFill>
                <a:latin typeface="Calibri"/>
              </a:rPr>
              <a:t>users</a:t>
            </a:r>
            <a:r>
              <a:rPr lang="es-ES" sz="2400" dirty="0" smtClean="0">
                <a:solidFill>
                  <a:prstClr val="black"/>
                </a:solidFill>
                <a:latin typeface="Calibri"/>
              </a:rPr>
              <a:t>)</a:t>
            </a:r>
          </a:p>
        </p:txBody>
      </p:sp>
      <p:sp>
        <p:nvSpPr>
          <p:cNvPr id="5" name="TextBox 4"/>
          <p:cNvSpPr txBox="1"/>
          <p:nvPr/>
        </p:nvSpPr>
        <p:spPr>
          <a:xfrm>
            <a:off x="4922275" y="231255"/>
            <a:ext cx="2383473" cy="954107"/>
          </a:xfrm>
          <a:prstGeom prst="rect">
            <a:avLst/>
          </a:prstGeom>
          <a:noFill/>
        </p:spPr>
        <p:txBody>
          <a:bodyPr wrap="none" rtlCol="0">
            <a:spAutoFit/>
          </a:bodyPr>
          <a:lstStyle/>
          <a:p>
            <a:pPr algn="r"/>
            <a:r>
              <a:rPr lang="en-US" sz="3600" b="1" dirty="0" smtClean="0">
                <a:solidFill>
                  <a:schemeClr val="tx1">
                    <a:lumMod val="95000"/>
                    <a:lumOff val="5000"/>
                  </a:schemeClr>
                </a:solidFill>
              </a:rPr>
              <a:t>Top-Up</a:t>
            </a:r>
          </a:p>
          <a:p>
            <a:pPr algn="r"/>
            <a:r>
              <a:rPr lang="en-US" sz="2000" b="1" i="1" dirty="0" smtClean="0">
                <a:solidFill>
                  <a:schemeClr val="tx1">
                    <a:lumMod val="95000"/>
                    <a:lumOff val="5000"/>
                  </a:schemeClr>
                </a:solidFill>
              </a:rPr>
              <a:t>(more on Perez talk) </a:t>
            </a:r>
            <a:endParaRPr lang="en-US" sz="1400" b="1" i="1" dirty="0">
              <a:solidFill>
                <a:schemeClr val="tx1">
                  <a:lumMod val="95000"/>
                  <a:lumOff val="5000"/>
                </a:schemeClr>
              </a:solidFill>
            </a:endParaRPr>
          </a:p>
        </p:txBody>
      </p:sp>
      <p:pic>
        <p:nvPicPr>
          <p:cNvPr id="8"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565743"/>
            <a:ext cx="8229600" cy="2594876"/>
          </a:xfrm>
          <a:prstGeom prst="rect">
            <a:avLst/>
          </a:prstGeom>
        </p:spPr>
      </p:pic>
      <p:sp>
        <p:nvSpPr>
          <p:cNvPr id="4" name="Rectangle 3"/>
          <p:cNvSpPr/>
          <p:nvPr/>
        </p:nvSpPr>
        <p:spPr>
          <a:xfrm>
            <a:off x="2051720" y="3345569"/>
            <a:ext cx="5454352" cy="878574"/>
          </a:xfrm>
          <a:prstGeom prst="rect">
            <a:avLst/>
          </a:prstGeom>
        </p:spPr>
        <p:txBody>
          <a:bodyPr wrap="square">
            <a:spAutoFit/>
          </a:bodyPr>
          <a:lstStyle/>
          <a:p>
            <a:pPr algn="ctr">
              <a:lnSpc>
                <a:spcPct val="150000"/>
              </a:lnSpc>
            </a:pPr>
            <a:r>
              <a:rPr lang="es-ES" dirty="0"/>
              <a:t>25/03/2014</a:t>
            </a:r>
          </a:p>
          <a:p>
            <a:pPr>
              <a:lnSpc>
                <a:spcPct val="150000"/>
              </a:lnSpc>
            </a:pPr>
            <a:r>
              <a:rPr lang="es-ES" dirty="0" smtClean="0"/>
              <a:t>100 </a:t>
            </a:r>
            <a:r>
              <a:rPr lang="es-ES" dirty="0" err="1"/>
              <a:t>mA</a:t>
            </a:r>
            <a:r>
              <a:rPr lang="es-ES" dirty="0"/>
              <a:t>, re-</a:t>
            </a:r>
            <a:r>
              <a:rPr lang="es-ES" dirty="0" err="1"/>
              <a:t>injections</a:t>
            </a:r>
            <a:r>
              <a:rPr lang="es-ES" dirty="0"/>
              <a:t> of </a:t>
            </a:r>
            <a:r>
              <a:rPr lang="es-ES" dirty="0">
                <a:latin typeface="Calibri"/>
              </a:rPr>
              <a:t>≈ </a:t>
            </a:r>
            <a:r>
              <a:rPr lang="es-ES" dirty="0"/>
              <a:t>1 </a:t>
            </a:r>
            <a:r>
              <a:rPr lang="es-ES" dirty="0" err="1"/>
              <a:t>mA</a:t>
            </a:r>
            <a:r>
              <a:rPr lang="es-ES" dirty="0"/>
              <a:t>  </a:t>
            </a:r>
            <a:r>
              <a:rPr lang="es-ES" dirty="0" err="1"/>
              <a:t>every</a:t>
            </a:r>
            <a:r>
              <a:rPr lang="es-ES" dirty="0"/>
              <a:t> 10 min</a:t>
            </a:r>
            <a:endParaRPr lang="en-US" dirty="0"/>
          </a:p>
        </p:txBody>
      </p:sp>
      <p:sp>
        <p:nvSpPr>
          <p:cNvPr id="9" name="TextBox 8"/>
          <p:cNvSpPr txBox="1"/>
          <p:nvPr/>
        </p:nvSpPr>
        <p:spPr>
          <a:xfrm>
            <a:off x="1591607" y="5774149"/>
            <a:ext cx="5657511" cy="400110"/>
          </a:xfrm>
          <a:prstGeom prst="rect">
            <a:avLst/>
          </a:prstGeom>
          <a:solidFill>
            <a:srgbClr val="300371"/>
          </a:solidFill>
        </p:spPr>
        <p:txBody>
          <a:bodyPr wrap="none" rtlCol="0">
            <a:spAutoFit/>
          </a:bodyPr>
          <a:lstStyle/>
          <a:p>
            <a:r>
              <a:rPr lang="en-US" sz="2000" dirty="0">
                <a:solidFill>
                  <a:srgbClr val="FFFFFF"/>
                </a:solidFill>
              </a:rPr>
              <a:t>Top-up operation </a:t>
            </a:r>
            <a:r>
              <a:rPr lang="en-US" sz="2000" dirty="0" smtClean="0">
                <a:solidFill>
                  <a:srgbClr val="FFFFFF"/>
                </a:solidFill>
              </a:rPr>
              <a:t>with users : last week of June 2014</a:t>
            </a:r>
            <a:endParaRPr lang="en-US" sz="2000" dirty="0">
              <a:solidFill>
                <a:srgbClr val="FFFFFF"/>
              </a:solidFill>
            </a:endParaRPr>
          </a:p>
        </p:txBody>
      </p:sp>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82" y="1268760"/>
            <a:ext cx="8932367" cy="5272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1475656" y="5891992"/>
            <a:ext cx="1368152" cy="6951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727277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67390"/>
            <a:ext cx="3125951" cy="2191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06139" y="836712"/>
            <a:ext cx="4042792" cy="5486844"/>
          </a:xfrm>
          <a:ln>
            <a:solidFill>
              <a:srgbClr val="88A0B8"/>
            </a:solidFill>
          </a:ln>
        </p:spPr>
        <p:txBody>
          <a:bodyPr>
            <a:normAutofit/>
          </a:bodyPr>
          <a:lstStyle/>
          <a:p>
            <a:pPr marL="0" indent="0" algn="ctr">
              <a:buNone/>
            </a:pPr>
            <a:r>
              <a:rPr lang="en-US" sz="2800" dirty="0" smtClean="0"/>
              <a:t>MARES at Boreas</a:t>
            </a:r>
            <a:endParaRPr lang="es-ES_tradnl" sz="2800" dirty="0"/>
          </a:p>
        </p:txBody>
      </p:sp>
      <p:sp>
        <p:nvSpPr>
          <p:cNvPr id="3" name="Title 2"/>
          <p:cNvSpPr>
            <a:spLocks noGrp="1"/>
          </p:cNvSpPr>
          <p:nvPr>
            <p:ph type="title"/>
          </p:nvPr>
        </p:nvSpPr>
        <p:spPr>
          <a:xfrm>
            <a:off x="1851383" y="101364"/>
            <a:ext cx="6954336" cy="663340"/>
          </a:xfrm>
          <a:solidFill>
            <a:srgbClr val="DEDFE6"/>
          </a:solidFill>
        </p:spPr>
        <p:txBody>
          <a:bodyPr>
            <a:normAutofit fontScale="90000"/>
          </a:bodyPr>
          <a:lstStyle/>
          <a:p>
            <a:pPr algn="r"/>
            <a:r>
              <a:rPr lang="en-US" sz="3200" dirty="0" smtClean="0"/>
              <a:t>Phase I latest developments</a:t>
            </a:r>
            <a:br>
              <a:rPr lang="en-US" sz="3200" dirty="0" smtClean="0"/>
            </a:br>
            <a:r>
              <a:rPr lang="en-US" sz="2200" i="1" dirty="0" smtClean="0"/>
              <a:t>(more on </a:t>
            </a:r>
            <a:r>
              <a:rPr lang="en-US" sz="2200" i="1" dirty="0" err="1" smtClean="0"/>
              <a:t>Herrero-Simonelli</a:t>
            </a:r>
            <a:r>
              <a:rPr lang="en-US" sz="2200" i="1" dirty="0" smtClean="0"/>
              <a:t> talks)</a:t>
            </a:r>
            <a:endParaRPr lang="es-ES_tradnl" sz="2200" i="1" dirty="0"/>
          </a:p>
        </p:txBody>
      </p:sp>
      <p:sp>
        <p:nvSpPr>
          <p:cNvPr id="7" name="TextBox 6"/>
          <p:cNvSpPr txBox="1"/>
          <p:nvPr/>
        </p:nvSpPr>
        <p:spPr>
          <a:xfrm>
            <a:off x="2929283" y="1585781"/>
            <a:ext cx="1604972" cy="1846659"/>
          </a:xfrm>
          <a:prstGeom prst="rect">
            <a:avLst/>
          </a:prstGeom>
          <a:noFill/>
          <a:ln>
            <a:noFill/>
          </a:ln>
        </p:spPr>
        <p:txBody>
          <a:bodyPr wrap="square" rtlCol="0">
            <a:spAutoFit/>
          </a:bodyPr>
          <a:lstStyle/>
          <a:p>
            <a:r>
              <a:rPr lang="en-US" sz="1400" u="sng" dirty="0" smtClean="0">
                <a:solidFill>
                  <a:prstClr val="black"/>
                </a:solidFill>
              </a:rPr>
              <a:t>Ready for </a:t>
            </a:r>
            <a:r>
              <a:rPr lang="en-US" sz="1400" u="sng" dirty="0">
                <a:solidFill>
                  <a:prstClr val="black"/>
                </a:solidFill>
              </a:rPr>
              <a:t>users on </a:t>
            </a:r>
            <a:r>
              <a:rPr lang="en-US" sz="1400" u="sng" dirty="0" smtClean="0">
                <a:solidFill>
                  <a:prstClr val="black"/>
                </a:solidFill>
              </a:rPr>
              <a:t>next cycle starting </a:t>
            </a:r>
            <a:r>
              <a:rPr lang="en-US" sz="1400" b="1" u="sng" dirty="0" smtClean="0">
                <a:solidFill>
                  <a:prstClr val="black"/>
                </a:solidFill>
              </a:rPr>
              <a:t>Jan’15</a:t>
            </a:r>
          </a:p>
          <a:p>
            <a:endParaRPr lang="en-US" sz="800" dirty="0" smtClean="0">
              <a:solidFill>
                <a:prstClr val="black"/>
              </a:solidFill>
            </a:endParaRPr>
          </a:p>
          <a:p>
            <a:r>
              <a:rPr lang="en-US" sz="800" dirty="0" smtClean="0">
                <a:solidFill>
                  <a:prstClr val="black"/>
                </a:solidFill>
              </a:rPr>
              <a:t>N.B: Ready For resonant scattering  with 20K sample </a:t>
            </a:r>
            <a:r>
              <a:rPr lang="en-US" sz="800" dirty="0" err="1" smtClean="0">
                <a:solidFill>
                  <a:prstClr val="black"/>
                </a:solidFill>
              </a:rPr>
              <a:t>cryo</a:t>
            </a:r>
            <a:r>
              <a:rPr lang="en-US" sz="800" dirty="0" smtClean="0">
                <a:solidFill>
                  <a:prstClr val="black"/>
                </a:solidFill>
              </a:rPr>
              <a:t>-cooling, UHV in-situ preparation/evaporation; magnet </a:t>
            </a:r>
            <a:r>
              <a:rPr lang="en-US" sz="800" dirty="0">
                <a:solidFill>
                  <a:prstClr val="black"/>
                </a:solidFill>
              </a:rPr>
              <a:t>or special detectors will be made available when ready along the </a:t>
            </a:r>
            <a:r>
              <a:rPr lang="en-US" sz="800" dirty="0" smtClean="0">
                <a:solidFill>
                  <a:prstClr val="black"/>
                </a:solidFill>
              </a:rPr>
              <a:t>year (related hardware by Eng. Div. and cabling is pending)</a:t>
            </a:r>
            <a:endParaRPr lang="es-ES_tradnl" sz="800" dirty="0">
              <a:solidFill>
                <a:prstClr val="black"/>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584146"/>
            <a:ext cx="2389730" cy="1772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3400046" y="4462080"/>
            <a:ext cx="1099946" cy="1785104"/>
          </a:xfrm>
          <a:prstGeom prst="rect">
            <a:avLst/>
          </a:prstGeom>
        </p:spPr>
        <p:txBody>
          <a:bodyPr wrap="square">
            <a:spAutoFit/>
          </a:bodyPr>
          <a:lstStyle/>
          <a:p>
            <a:pPr algn="just"/>
            <a:r>
              <a:rPr lang="en-US" sz="1000" i="1" dirty="0" smtClean="0"/>
              <a:t>Left</a:t>
            </a:r>
            <a:r>
              <a:rPr lang="en-US" sz="1000" i="1" dirty="0"/>
              <a:t>: </a:t>
            </a:r>
            <a:r>
              <a:rPr lang="en-US" sz="1000" i="1" dirty="0" smtClean="0"/>
              <a:t>Reflectance resonant spectra.</a:t>
            </a:r>
          </a:p>
          <a:p>
            <a:pPr algn="just"/>
            <a:endParaRPr lang="en-US" sz="1000" i="1" dirty="0" smtClean="0"/>
          </a:p>
          <a:p>
            <a:pPr algn="just"/>
            <a:r>
              <a:rPr lang="en-US" sz="1000" i="1" dirty="0" smtClean="0"/>
              <a:t> </a:t>
            </a:r>
            <a:r>
              <a:rPr lang="en-US" sz="1000" i="1" dirty="0"/>
              <a:t>Right: </a:t>
            </a:r>
            <a:r>
              <a:rPr lang="en-US" sz="1000" i="1" dirty="0" smtClean="0"/>
              <a:t>extended angle specular reflectivity at “magnetic atom” energies, and at rather exclusive high energy (Si Kedge)</a:t>
            </a:r>
            <a:endParaRPr lang="en-US" sz="1000" i="1" dirty="0"/>
          </a:p>
        </p:txBody>
      </p:sp>
      <p:sp>
        <p:nvSpPr>
          <p:cNvPr id="13" name="Rectangle 12"/>
          <p:cNvSpPr/>
          <p:nvPr/>
        </p:nvSpPr>
        <p:spPr>
          <a:xfrm>
            <a:off x="395535" y="3429000"/>
            <a:ext cx="4124491" cy="769441"/>
          </a:xfrm>
          <a:prstGeom prst="rect">
            <a:avLst/>
          </a:prstGeom>
          <a:solidFill>
            <a:srgbClr val="F8F8F8">
              <a:alpha val="60000"/>
            </a:srgbClr>
          </a:solidFill>
        </p:spPr>
        <p:txBody>
          <a:bodyPr wrap="square">
            <a:spAutoFit/>
          </a:bodyPr>
          <a:lstStyle/>
          <a:p>
            <a:r>
              <a:rPr lang="en-US" sz="1100" dirty="0" smtClean="0"/>
              <a:t>First tests </a:t>
            </a:r>
            <a:r>
              <a:rPr lang="en-US" sz="1100" dirty="0"/>
              <a:t>with beam of the </a:t>
            </a:r>
            <a:r>
              <a:rPr lang="en-US" sz="1100" i="1" dirty="0"/>
              <a:t>MaReS</a:t>
            </a:r>
            <a:r>
              <a:rPr lang="en-US" sz="1100" dirty="0"/>
              <a:t> scattering endstation checking a </a:t>
            </a:r>
            <a:r>
              <a:rPr lang="en-US" sz="1100" dirty="0" err="1" smtClean="0"/>
              <a:t>CoSi</a:t>
            </a:r>
            <a:r>
              <a:rPr lang="en-US" sz="1100" dirty="0" smtClean="0"/>
              <a:t>/Si </a:t>
            </a:r>
            <a:r>
              <a:rPr lang="en-US" sz="1100" dirty="0"/>
              <a:t>10-period </a:t>
            </a:r>
            <a:r>
              <a:rPr lang="en-US" sz="1100" dirty="0" smtClean="0"/>
              <a:t>multilayer, last March. Test demonstrate excellent data quality, reproducibility in 5-6 orders of magnitude for continuous spectra and reflectivity even at high photon energies.</a:t>
            </a:r>
            <a:endParaRPr lang="en-US" sz="1100" dirty="0"/>
          </a:p>
        </p:txBody>
      </p:sp>
      <p:sp>
        <p:nvSpPr>
          <p:cNvPr id="14" name="Content Placeholder 1"/>
          <p:cNvSpPr txBox="1">
            <a:spLocks/>
          </p:cNvSpPr>
          <p:nvPr/>
        </p:nvSpPr>
        <p:spPr>
          <a:xfrm>
            <a:off x="4710648" y="836712"/>
            <a:ext cx="4042792" cy="5486844"/>
          </a:xfrm>
          <a:prstGeom prst="rect">
            <a:avLst/>
          </a:prstGeom>
          <a:ln>
            <a:solidFill>
              <a:srgbClr val="88A0B8"/>
            </a:solidFill>
          </a:ln>
        </p:spPr>
        <p:txBody>
          <a:bodyPr vert="horz" lIns="91440" tIns="45720" rIns="91440" bIns="45720" rtlCol="0">
            <a:normAutofit/>
          </a:bodyPr>
          <a:lstStyle>
            <a:lvl1pPr marL="342900" indent="-342900" algn="l" defTabSz="914400" rtl="0" eaLnBrk="1" latinLnBrk="0" hangingPunct="1">
              <a:spcBef>
                <a:spcPct val="20000"/>
              </a:spcBef>
              <a:buClr>
                <a:srgbClr val="959F38"/>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88A0B8"/>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dirty="0" smtClean="0">
                <a:solidFill>
                  <a:prstClr val="black"/>
                </a:solidFill>
              </a:rPr>
              <a:t>CLEAR at CLÆSS</a:t>
            </a:r>
            <a:endParaRPr lang="es-ES_tradnl" sz="2800" dirty="0">
              <a:solidFill>
                <a:prstClr val="black"/>
              </a:solidFill>
            </a:endParaRPr>
          </a:p>
        </p:txBody>
      </p:sp>
      <p:sp>
        <p:nvSpPr>
          <p:cNvPr id="15" name="TextBox 14"/>
          <p:cNvSpPr txBox="1"/>
          <p:nvPr/>
        </p:nvSpPr>
        <p:spPr>
          <a:xfrm>
            <a:off x="5364087" y="5661248"/>
            <a:ext cx="3024337" cy="646331"/>
          </a:xfrm>
          <a:prstGeom prst="rect">
            <a:avLst/>
          </a:prstGeom>
          <a:noFill/>
          <a:ln>
            <a:noFill/>
          </a:ln>
        </p:spPr>
        <p:txBody>
          <a:bodyPr wrap="square" rtlCol="0">
            <a:spAutoFit/>
          </a:bodyPr>
          <a:lstStyle/>
          <a:p>
            <a:pPr algn="ctr"/>
            <a:r>
              <a:rPr lang="en-US" dirty="0" smtClean="0">
                <a:solidFill>
                  <a:prstClr val="black"/>
                </a:solidFill>
              </a:rPr>
              <a:t>First analyzer prototype ready </a:t>
            </a:r>
            <a:r>
              <a:rPr lang="en-US" dirty="0">
                <a:solidFill>
                  <a:prstClr val="black"/>
                </a:solidFill>
              </a:rPr>
              <a:t>for users on </a:t>
            </a:r>
            <a:r>
              <a:rPr lang="en-US" b="1" dirty="0" smtClean="0">
                <a:solidFill>
                  <a:prstClr val="black"/>
                </a:solidFill>
              </a:rPr>
              <a:t>Dec. 2014 </a:t>
            </a:r>
            <a:endParaRPr lang="es-ES_tradnl" b="1" dirty="0">
              <a:solidFill>
                <a:prstClr val="black"/>
              </a:solidFill>
            </a:endParaRPr>
          </a:p>
        </p:txBody>
      </p:sp>
      <p:sp>
        <p:nvSpPr>
          <p:cNvPr id="16" name="Rectangle 15"/>
          <p:cNvSpPr/>
          <p:nvPr/>
        </p:nvSpPr>
        <p:spPr>
          <a:xfrm>
            <a:off x="5048252" y="3734669"/>
            <a:ext cx="3445392" cy="1973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prstClr val="white"/>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7028" y="1372849"/>
            <a:ext cx="3030029" cy="2272522"/>
          </a:xfrm>
          <a:prstGeom prst="rect">
            <a:avLst/>
          </a:prstGeom>
        </p:spPr>
      </p:pic>
      <p:sp>
        <p:nvSpPr>
          <p:cNvPr id="18" name="TextBox 17"/>
          <p:cNvSpPr txBox="1"/>
          <p:nvPr/>
        </p:nvSpPr>
        <p:spPr>
          <a:xfrm>
            <a:off x="5357415" y="1325369"/>
            <a:ext cx="2293264" cy="646331"/>
          </a:xfrm>
          <a:prstGeom prst="rect">
            <a:avLst/>
          </a:prstGeom>
          <a:solidFill>
            <a:schemeClr val="bg1">
              <a:alpha val="54000"/>
            </a:schemeClr>
          </a:solidFill>
          <a:ln>
            <a:noFill/>
          </a:ln>
        </p:spPr>
        <p:txBody>
          <a:bodyPr wrap="square" rtlCol="0">
            <a:spAutoFit/>
          </a:bodyPr>
          <a:lstStyle/>
          <a:p>
            <a:pPr algn="ctr"/>
            <a:r>
              <a:rPr lang="en-US" b="1" dirty="0" smtClean="0"/>
              <a:t>CLEAR installation on CLÆSS - April 2014</a:t>
            </a:r>
          </a:p>
        </p:txBody>
      </p:sp>
      <p:pic>
        <p:nvPicPr>
          <p:cNvPr id="1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7762" y="3717032"/>
            <a:ext cx="1484678" cy="1979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p:nvSpPr>
        <p:spPr>
          <a:xfrm>
            <a:off x="5076056" y="3730104"/>
            <a:ext cx="1866711" cy="1877437"/>
          </a:xfrm>
          <a:prstGeom prst="rect">
            <a:avLst/>
          </a:prstGeom>
          <a:noFill/>
          <a:ln>
            <a:noFill/>
          </a:ln>
        </p:spPr>
        <p:txBody>
          <a:bodyPr wrap="square" rtlCol="0">
            <a:spAutoFit/>
          </a:bodyPr>
          <a:lstStyle/>
          <a:p>
            <a:pPr algn="ctr"/>
            <a:r>
              <a:rPr lang="en-US" b="1" dirty="0" smtClean="0"/>
              <a:t>CLEAR</a:t>
            </a:r>
            <a:r>
              <a:rPr lang="en-US" dirty="0" smtClean="0"/>
              <a:t> </a:t>
            </a:r>
          </a:p>
          <a:p>
            <a:pPr algn="ctr"/>
            <a:r>
              <a:rPr lang="en-US" dirty="0" smtClean="0">
                <a:solidFill>
                  <a:srgbClr val="FFC000"/>
                </a:solidFill>
              </a:rPr>
              <a:t>x-ray emission spectrometer </a:t>
            </a:r>
          </a:p>
          <a:p>
            <a:pPr algn="ctr"/>
            <a:r>
              <a:rPr lang="en-US" dirty="0" smtClean="0">
                <a:solidFill>
                  <a:srgbClr val="FFC000"/>
                </a:solidFill>
              </a:rPr>
              <a:t>(2-22 </a:t>
            </a:r>
            <a:r>
              <a:rPr lang="en-US" dirty="0" err="1" smtClean="0">
                <a:solidFill>
                  <a:srgbClr val="FFC000"/>
                </a:solidFill>
              </a:rPr>
              <a:t>keV</a:t>
            </a:r>
            <a:r>
              <a:rPr lang="en-US" dirty="0" smtClean="0">
                <a:solidFill>
                  <a:srgbClr val="FFC000"/>
                </a:solidFill>
              </a:rPr>
              <a:t>)</a:t>
            </a:r>
          </a:p>
          <a:p>
            <a:pPr algn="ctr"/>
            <a:endParaRPr lang="en-US" sz="800" dirty="0" smtClean="0"/>
          </a:p>
          <a:p>
            <a:pPr algn="ctr"/>
            <a:r>
              <a:rPr lang="en-US" dirty="0" smtClean="0"/>
              <a:t>In commissioning from May 2014</a:t>
            </a:r>
          </a:p>
        </p:txBody>
      </p:sp>
    </p:spTree>
    <p:extLst>
      <p:ext uri="{BB962C8B-B14F-4D97-AF65-F5344CB8AC3E}">
        <p14:creationId xmlns:p14="http://schemas.microsoft.com/office/powerpoint/2010/main" val="1212211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s-ES_tradnl"/>
          </a:p>
        </p:txBody>
      </p:sp>
      <p:sp>
        <p:nvSpPr>
          <p:cNvPr id="3" name="Title 2"/>
          <p:cNvSpPr>
            <a:spLocks noGrp="1"/>
          </p:cNvSpPr>
          <p:nvPr>
            <p:ph type="title"/>
          </p:nvPr>
        </p:nvSpPr>
        <p:spPr>
          <a:xfrm>
            <a:off x="1835696" y="188640"/>
            <a:ext cx="6858248" cy="663340"/>
          </a:xfrm>
        </p:spPr>
        <p:txBody>
          <a:bodyPr>
            <a:normAutofit/>
          </a:bodyPr>
          <a:lstStyle/>
          <a:p>
            <a:r>
              <a:rPr lang="en-US" sz="2800" dirty="0" smtClean="0"/>
              <a:t>Operation calendar </a:t>
            </a:r>
            <a:r>
              <a:rPr lang="en-US" sz="2800" dirty="0"/>
              <a:t>2014 – </a:t>
            </a:r>
            <a:r>
              <a:rPr lang="en-US" sz="2800" dirty="0" smtClean="0"/>
              <a:t>5250 </a:t>
            </a:r>
            <a:r>
              <a:rPr lang="en-US" sz="2800" dirty="0"/>
              <a:t>hours</a:t>
            </a:r>
            <a:endParaRPr lang="es-ES_tradnl"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56791"/>
            <a:ext cx="9144001" cy="4436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955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txBox="1">
            <a:spLocks/>
          </p:cNvSpPr>
          <p:nvPr/>
        </p:nvSpPr>
        <p:spPr>
          <a:xfrm>
            <a:off x="1835696" y="188640"/>
            <a:ext cx="6858248" cy="663340"/>
          </a:xfrm>
          <a:prstGeom prst="rect">
            <a:avLst/>
          </a:prstGeom>
          <a:noFill/>
          <a:ln>
            <a:noFill/>
          </a:ln>
        </p:spPr>
        <p:txBody>
          <a:bodyPr vert="horz" wrap="square" lIns="91440" tIns="45720" rIns="91440" bIns="45720" rtlCol="0" anchor="ctr">
            <a:normAutofit/>
          </a:bodyPr>
          <a:lstStyle>
            <a:lvl1pPr algn="ctr" defTabSz="914400" rtl="0" eaLnBrk="1" latinLnBrk="0" hangingPunct="1">
              <a:spcBef>
                <a:spcPct val="0"/>
              </a:spcBef>
              <a:buNone/>
              <a:defRPr lang="en-US" sz="3500" b="1" kern="1200" smtClean="0">
                <a:solidFill>
                  <a:srgbClr val="112E50"/>
                </a:solidFill>
                <a:latin typeface="Arial" pitchFamily="34" charset="0"/>
                <a:ea typeface="+mn-ea"/>
                <a:cs typeface="Arial" pitchFamily="34" charset="0"/>
              </a:defRPr>
            </a:lvl1pPr>
          </a:lstStyle>
          <a:p>
            <a:r>
              <a:rPr lang="en-US" sz="2800" dirty="0" smtClean="0"/>
              <a:t>Operation calendar 2015 – 5730 hours</a:t>
            </a:r>
            <a:endParaRPr lang="en-US" sz="2800" dirty="0"/>
          </a:p>
        </p:txBody>
      </p:sp>
      <p:sp>
        <p:nvSpPr>
          <p:cNvPr id="3" name="Oval 2"/>
          <p:cNvSpPr/>
          <p:nvPr/>
        </p:nvSpPr>
        <p:spPr>
          <a:xfrm>
            <a:off x="6516216" y="188640"/>
            <a:ext cx="936104" cy="663340"/>
          </a:xfrm>
          <a:prstGeom prst="ellipse">
            <a:avLst/>
          </a:prstGeom>
          <a:noFill/>
          <a:ln>
            <a:solidFill>
              <a:srgbClr val="868C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84784"/>
            <a:ext cx="888249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433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ALBA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4028</TotalTime>
  <Words>2212</Words>
  <Application>Microsoft Office PowerPoint</Application>
  <PresentationFormat>On-screen Show (4:3)</PresentationFormat>
  <Paragraphs>251</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ALBA Powerpoint</vt:lpstr>
      <vt:lpstr>ALBA Status Report C. Biscari  </vt:lpstr>
      <vt:lpstr>PowerPoint Presentation</vt:lpstr>
      <vt:lpstr>PowerPoint Presentation</vt:lpstr>
      <vt:lpstr>PowerPoint Presentation</vt:lpstr>
      <vt:lpstr>Availability</vt:lpstr>
      <vt:lpstr>PowerPoint Presentation</vt:lpstr>
      <vt:lpstr>Phase I latest developments (more on Herrero-Simonelli talks)</vt:lpstr>
      <vt:lpstr>Operation calendar 2014 – 5250 hours</vt:lpstr>
      <vt:lpstr>PowerPoint Presentation</vt:lpstr>
      <vt:lpstr>Staff</vt:lpstr>
      <vt:lpstr>PowerPoint Presentation</vt:lpstr>
      <vt:lpstr>PowerPoint Presentation</vt:lpstr>
      <vt:lpstr>PowerPoint Presentation</vt:lpstr>
      <vt:lpstr>From user feedbacks</vt:lpstr>
      <vt:lpstr>SAFETY</vt:lpstr>
      <vt:lpstr>PowerPoint Presentation</vt:lpstr>
      <vt:lpstr>PowerPoint Presentation</vt:lpstr>
      <vt:lpstr>Computing &amp; Controls  general activity highlights</vt:lpstr>
      <vt:lpstr>Computing &amp; Controls  general activity highlights</vt:lpstr>
      <vt:lpstr>1 PW Laser CLPU chamber</vt:lpstr>
      <vt:lpstr>PowerPoint Presentation</vt:lpstr>
      <vt:lpstr>Technological Transfer   (more on Sanchez talk)</vt:lpstr>
      <vt:lpstr>PowerPoint Presentation</vt:lpstr>
      <vt:lpstr>Mexico -Turkey</vt:lpstr>
      <vt:lpstr>C&amp;C Main Collaborations</vt:lpstr>
      <vt:lpstr>International collaborations on accelerators</vt:lpstr>
      <vt:lpstr>PowerPoint Presentation</vt:lpstr>
      <vt:lpstr>ALBA Simplified time schedule</vt:lpstr>
      <vt:lpstr>Phase II BLs: MIRAS and LOREA (more on Garcia-Nicolas talk)</vt:lpstr>
      <vt:lpstr>PowerPoint Presentation</vt:lpstr>
      <vt:lpstr>PowerPoint Presentation</vt:lpstr>
      <vt:lpstr>PowerPoint Presentation</vt:lpstr>
      <vt:lpstr>Six BLs to be presented to SAC in Dec 14</vt:lpstr>
      <vt:lpstr>Next steps</vt:lpstr>
      <vt:lpstr>Conclusions  ALBA 1000th User on 11/06/14 Starting Top-up with users Phase II BLs in construction Phase III BLs program in preparation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Caterina Biscari</dc:creator>
  <cp:lastModifiedBy>Caterina Biscari</cp:lastModifiedBy>
  <cp:revision>200</cp:revision>
  <cp:lastPrinted>2014-06-10T07:54:01Z</cp:lastPrinted>
  <dcterms:created xsi:type="dcterms:W3CDTF">2014-05-26T10:47:04Z</dcterms:created>
  <dcterms:modified xsi:type="dcterms:W3CDTF">2014-06-28T13:24:18Z</dcterms:modified>
</cp:coreProperties>
</file>