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tif" ContentType="image/tiff"/>
  <Default Extension="vml" ContentType="application/vnd.openxmlformats-officedocument.vmlDrawing"/>
  <Default Extension="gif" ContentType="image/gif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36"/>
  </p:notesMasterIdLst>
  <p:handoutMasterIdLst>
    <p:handoutMasterId r:id="rId37"/>
  </p:handoutMasterIdLst>
  <p:sldIdLst>
    <p:sldId id="276" r:id="rId3"/>
    <p:sldId id="275" r:id="rId4"/>
    <p:sldId id="258" r:id="rId5"/>
    <p:sldId id="259" r:id="rId6"/>
    <p:sldId id="260" r:id="rId7"/>
    <p:sldId id="263" r:id="rId8"/>
    <p:sldId id="291" r:id="rId9"/>
    <p:sldId id="278" r:id="rId10"/>
    <p:sldId id="279" r:id="rId11"/>
    <p:sldId id="271" r:id="rId12"/>
    <p:sldId id="272" r:id="rId13"/>
    <p:sldId id="268" r:id="rId14"/>
    <p:sldId id="269" r:id="rId15"/>
    <p:sldId id="273" r:id="rId16"/>
    <p:sldId id="298" r:id="rId17"/>
    <p:sldId id="277" r:id="rId18"/>
    <p:sldId id="295" r:id="rId19"/>
    <p:sldId id="294" r:id="rId20"/>
    <p:sldId id="296" r:id="rId21"/>
    <p:sldId id="282" r:id="rId22"/>
    <p:sldId id="280" r:id="rId23"/>
    <p:sldId id="281" r:id="rId24"/>
    <p:sldId id="283" r:id="rId25"/>
    <p:sldId id="285" r:id="rId26"/>
    <p:sldId id="287" r:id="rId27"/>
    <p:sldId id="288" r:id="rId28"/>
    <p:sldId id="289" r:id="rId29"/>
    <p:sldId id="290" r:id="rId30"/>
    <p:sldId id="292" r:id="rId31"/>
    <p:sldId id="293" r:id="rId32"/>
    <p:sldId id="299" r:id="rId33"/>
    <p:sldId id="300" r:id="rId34"/>
    <p:sldId id="274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9390D162-CC63-4D5F-AF65-FE27921142D1}">
          <p14:sldIdLst>
            <p14:sldId id="276"/>
            <p14:sldId id="275"/>
            <p14:sldId id="258"/>
            <p14:sldId id="259"/>
            <p14:sldId id="260"/>
            <p14:sldId id="263"/>
            <p14:sldId id="291"/>
            <p14:sldId id="278"/>
            <p14:sldId id="279"/>
            <p14:sldId id="271"/>
            <p14:sldId id="272"/>
            <p14:sldId id="268"/>
            <p14:sldId id="269"/>
            <p14:sldId id="273"/>
            <p14:sldId id="298"/>
            <p14:sldId id="277"/>
            <p14:sldId id="295"/>
            <p14:sldId id="294"/>
            <p14:sldId id="296"/>
            <p14:sldId id="282"/>
            <p14:sldId id="280"/>
            <p14:sldId id="281"/>
            <p14:sldId id="283"/>
            <p14:sldId id="285"/>
            <p14:sldId id="287"/>
            <p14:sldId id="288"/>
            <p14:sldId id="289"/>
            <p14:sldId id="290"/>
            <p14:sldId id="292"/>
            <p14:sldId id="293"/>
            <p14:sldId id="299"/>
            <p14:sldId id="300"/>
            <p14:sldId id="27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112E50"/>
    <a:srgbClr val="33CC33"/>
    <a:srgbClr val="125E9F"/>
    <a:srgbClr val="88A0B8"/>
    <a:srgbClr val="979F07"/>
    <a:srgbClr val="DEDFE6"/>
    <a:srgbClr val="5F0E0B"/>
    <a:srgbClr val="9C9D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472" autoAdjust="0"/>
  </p:normalViewPr>
  <p:slideViewPr>
    <p:cSldViewPr>
      <p:cViewPr varScale="1">
        <p:scale>
          <a:sx n="126" d="100"/>
          <a:sy n="126" d="100"/>
        </p:scale>
        <p:origin x="-118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-357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oragead\UserOfficeAd\Presentaciones%20y%20Estad&#237;sticas\Users%20Feedback%20Analisis\2013%20USERS%20FEEDBACK-%20TODO%20EL%20A&#209;O-%20excel%20data\Final%20analysis-Online%20Feedback%202013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oragead\UserOfficeAd\Presentaciones%20y%20Estad&#237;sticas\Users%20Feedback%20Analisis\2013%20USERS%20FEEDBACK-%20TODO%20EL%20A&#209;O-%20excel%20data\Final%20analysis-Online%20Feedback%202013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oragead\UserOfficeAd\Presentaciones%20y%20Estad&#237;sticas\Users%20Feedback%20Analisis\2013%20USERS%20FEEDBACK-%20TODO%20EL%20A&#209;O-%20excel%20data\Final%20analysis-Online%20Feedback%202013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oragead\UserOfficeAd\Presentaciones%20y%20Estad&#237;sticas\Users%20Feedback%20Analisis\2013%20USERS%20FEEDBACK-%20TODO%20EL%20A&#209;O-%20excel%20data\Final%20analysis-Online%20Feedback%20201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>
              <a:noFill/>
            </a:ln>
          </c:spPr>
          <c:marker>
            <c:symbol val="circle"/>
            <c:size val="5"/>
          </c:marker>
          <c:trendline>
            <c:trendlineType val="linear"/>
            <c:dispRSqr val="0"/>
            <c:dispEq val="0"/>
          </c:trendline>
          <c:xVal>
            <c:numRef>
              <c:f>Summary!$F$3:$F$21</c:f>
              <c:numCache>
                <c:formatCode>0.0000</c:formatCode>
                <c:ptCount val="19"/>
                <c:pt idx="0">
                  <c:v>13.699840380843847</c:v>
                </c:pt>
                <c:pt idx="1">
                  <c:v>13.686471977575392</c:v>
                </c:pt>
                <c:pt idx="2">
                  <c:v>13.728336003359132</c:v>
                </c:pt>
                <c:pt idx="3">
                  <c:v>13.708209035777527</c:v>
                </c:pt>
                <c:pt idx="4">
                  <c:v>13.689811607400733</c:v>
                </c:pt>
                <c:pt idx="5">
                  <c:v>12.720084759495409</c:v>
                </c:pt>
                <c:pt idx="6">
                  <c:v>12.701966550013369</c:v>
                </c:pt>
                <c:pt idx="7">
                  <c:v>12.6892001057759</c:v>
                </c:pt>
                <c:pt idx="8">
                  <c:v>12.657468225202422</c:v>
                </c:pt>
                <c:pt idx="9">
                  <c:v>12.723397679714468</c:v>
                </c:pt>
                <c:pt idx="10">
                  <c:v>12.707569002110807</c:v>
                </c:pt>
                <c:pt idx="11">
                  <c:v>12.691779994935208</c:v>
                </c:pt>
                <c:pt idx="12">
                  <c:v>11.801837858251639</c:v>
                </c:pt>
                <c:pt idx="13">
                  <c:v>11.790705136198115</c:v>
                </c:pt>
                <c:pt idx="14">
                  <c:v>11.767272060980417</c:v>
                </c:pt>
                <c:pt idx="15">
                  <c:v>11.814232413286394</c:v>
                </c:pt>
                <c:pt idx="16">
                  <c:v>11.80555347313868</c:v>
                </c:pt>
                <c:pt idx="17">
                  <c:v>11.793177245671442</c:v>
                </c:pt>
                <c:pt idx="18">
                  <c:v>11.775894375534047</c:v>
                </c:pt>
              </c:numCache>
            </c:numRef>
          </c:xVal>
          <c:yVal>
            <c:numRef>
              <c:f>Summary!$J$3:$J$21</c:f>
              <c:numCache>
                <c:formatCode>0.0000</c:formatCode>
                <c:ptCount val="19"/>
                <c:pt idx="0">
                  <c:v>13.715112138354115</c:v>
                </c:pt>
                <c:pt idx="1">
                  <c:v>13.70142795795782</c:v>
                </c:pt>
                <c:pt idx="2">
                  <c:v>13.74414387357346</c:v>
                </c:pt>
                <c:pt idx="3">
                  <c:v>13.722459473902397</c:v>
                </c:pt>
                <c:pt idx="4">
                  <c:v>13.706032192234602</c:v>
                </c:pt>
                <c:pt idx="5">
                  <c:v>12.733924138799944</c:v>
                </c:pt>
                <c:pt idx="6">
                  <c:v>12.715478372689509</c:v>
                </c:pt>
                <c:pt idx="7">
                  <c:v>12.701248647219487</c:v>
                </c:pt>
                <c:pt idx="8">
                  <c:v>12.668741840508021</c:v>
                </c:pt>
                <c:pt idx="9">
                  <c:v>12.735223137985464</c:v>
                </c:pt>
                <c:pt idx="10">
                  <c:v>12.718500934407844</c:v>
                </c:pt>
                <c:pt idx="11">
                  <c:v>12.703689850707159</c:v>
                </c:pt>
                <c:pt idx="12">
                  <c:v>11.814604655134188</c:v>
                </c:pt>
                <c:pt idx="13">
                  <c:v>11.803571518627878</c:v>
                </c:pt>
                <c:pt idx="14">
                  <c:v>11.782307767508499</c:v>
                </c:pt>
                <c:pt idx="15">
                  <c:v>11.826653221791172</c:v>
                </c:pt>
                <c:pt idx="16">
                  <c:v>11.817459294521164</c:v>
                </c:pt>
                <c:pt idx="17">
                  <c:v>11.807040379075129</c:v>
                </c:pt>
                <c:pt idx="18">
                  <c:v>11.789345920943211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615488"/>
        <c:axId val="35617408"/>
      </c:scatterChart>
      <c:valAx>
        <c:axId val="356154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400"/>
                  <a:t>Theoretical Bragg Angle (°)</a:t>
                </a:r>
              </a:p>
            </c:rich>
          </c:tx>
          <c:layout/>
          <c:overlay val="0"/>
        </c:title>
        <c:numFmt formatCode="0.0" sourceLinked="0"/>
        <c:majorTickMark val="out"/>
        <c:minorTickMark val="none"/>
        <c:tickLblPos val="nextTo"/>
        <c:crossAx val="35617408"/>
        <c:crosses val="autoZero"/>
        <c:crossBetween val="midCat"/>
      </c:valAx>
      <c:valAx>
        <c:axId val="3561740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/>
                  <a:t>Experimental Bragg Angle (°)</a:t>
                </a:r>
              </a:p>
            </c:rich>
          </c:tx>
          <c:layout>
            <c:manualLayout>
              <c:xMode val="edge"/>
              <c:yMode val="edge"/>
              <c:x val="2.2222222222222223E-2"/>
              <c:y val="5.6030183727034118E-2"/>
            </c:manualLayout>
          </c:layout>
          <c:overlay val="0"/>
        </c:title>
        <c:numFmt formatCode="0.0" sourceLinked="0"/>
        <c:majorTickMark val="out"/>
        <c:minorTickMark val="none"/>
        <c:tickLblPos val="nextTo"/>
        <c:crossAx val="3561548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309951881014874"/>
          <c:y val="0.23658573928258966"/>
          <c:w val="0.79171303587051622"/>
          <c:h val="0.61947907553222514"/>
        </c:manualLayout>
      </c:layout>
      <c:scatterChart>
        <c:scatterStyle val="lineMarker"/>
        <c:varyColors val="0"/>
        <c:ser>
          <c:idx val="0"/>
          <c:order val="0"/>
          <c:spPr>
            <a:ln>
              <a:noFill/>
            </a:ln>
          </c:spPr>
          <c:marker>
            <c:symbol val="circle"/>
            <c:size val="5"/>
            <c:spPr>
              <a:solidFill>
                <a:srgbClr val="C00000"/>
              </a:solidFill>
              <a:ln>
                <a:noFill/>
              </a:ln>
            </c:spPr>
          </c:marker>
          <c:trendline>
            <c:trendlineType val="linear"/>
            <c:dispRSqr val="0"/>
            <c:dispEq val="0"/>
          </c:trendline>
          <c:xVal>
            <c:numRef>
              <c:f>Sheet4!$E$1:$E$35</c:f>
              <c:numCache>
                <c:formatCode>General</c:formatCode>
                <c:ptCount val="35"/>
                <c:pt idx="0">
                  <c:v>1.0256465727166462</c:v>
                </c:pt>
                <c:pt idx="1">
                  <c:v>1.0250583320948439</c:v>
                </c:pt>
                <c:pt idx="2">
                  <c:v>1.0244903390900464</c:v>
                </c:pt>
                <c:pt idx="3">
                  <c:v>1.0239416645357462</c:v>
                </c:pt>
                <c:pt idx="4">
                  <c:v>1.023411432526381</c:v>
                </c:pt>
                <c:pt idx="5">
                  <c:v>1.0228988167589292</c:v>
                </c:pt>
                <c:pt idx="6">
                  <c:v>1.0224030371670543</c:v>
                </c:pt>
                <c:pt idx="7">
                  <c:v>1.0219233568211361</c:v>
                </c:pt>
                <c:pt idx="8">
                  <c:v>1.0214590790702553</c:v>
                </c:pt>
                <c:pt idx="9">
                  <c:v>1.0210095449046088</c:v>
                </c:pt>
                <c:pt idx="10">
                  <c:v>1.0205741305189784</c:v>
                </c:pt>
                <c:pt idx="11">
                  <c:v>1.0201522450597944</c:v>
                </c:pt>
                <c:pt idx="12">
                  <c:v>1.0197433285400228</c:v>
                </c:pt>
                <c:pt idx="13">
                  <c:v>1.0193468499076301</c:v>
                </c:pt>
                <c:pt idx="14">
                  <c:v>1.0189623052547392</c:v>
                </c:pt>
                <c:pt idx="15">
                  <c:v>1.0185892161557921</c:v>
                </c:pt>
                <c:pt idx="16">
                  <c:v>1.0182271281241355</c:v>
                </c:pt>
                <c:pt idx="17">
                  <c:v>1.0178756091774057</c:v>
                </c:pt>
                <c:pt idx="18">
                  <c:v>1.017534248502977</c:v>
                </c:pt>
                <c:pt idx="19">
                  <c:v>1.0172026552155213</c:v>
                </c:pt>
                <c:pt idx="20">
                  <c:v>1.0168804571994279</c:v>
                </c:pt>
                <c:pt idx="21">
                  <c:v>1.0165673000294853</c:v>
                </c:pt>
                <c:pt idx="22">
                  <c:v>1.0162628459637915</c:v>
                </c:pt>
                <c:pt idx="23">
                  <c:v>1.0159667730033852</c:v>
                </c:pt>
                <c:pt idx="24">
                  <c:v>1.0156787740135627</c:v>
                </c:pt>
                <c:pt idx="25">
                  <c:v>1.0153985559022645</c:v>
                </c:pt>
                <c:pt idx="26">
                  <c:v>1.0151258388513149</c:v>
                </c:pt>
                <c:pt idx="27">
                  <c:v>1.0148603555966342</c:v>
                </c:pt>
                <c:pt idx="28">
                  <c:v>1.0146018507538697</c:v>
                </c:pt>
                <c:pt idx="29">
                  <c:v>1.0143500801861827</c:v>
                </c:pt>
                <c:pt idx="30">
                  <c:v>1.0141048104111856</c:v>
                </c:pt>
                <c:pt idx="31">
                  <c:v>1.0138658180442657</c:v>
                </c:pt>
                <c:pt idx="32">
                  <c:v>1.013632889275756</c:v>
                </c:pt>
                <c:pt idx="33">
                  <c:v>1.0134058193796023</c:v>
                </c:pt>
                <c:pt idx="34">
                  <c:v>1.0131844122513698</c:v>
                </c:pt>
              </c:numCache>
            </c:numRef>
          </c:xVal>
          <c:yVal>
            <c:numRef>
              <c:f>Sheet4!$B$1:$B$35</c:f>
              <c:numCache>
                <c:formatCode>General</c:formatCode>
                <c:ptCount val="35"/>
                <c:pt idx="0">
                  <c:v>-1582.3125</c:v>
                </c:pt>
                <c:pt idx="1">
                  <c:v>-1583.6175000000001</c:v>
                </c:pt>
                <c:pt idx="2">
                  <c:v>-1585.575</c:v>
                </c:pt>
                <c:pt idx="3">
                  <c:v>-1589.49</c:v>
                </c:pt>
                <c:pt idx="4">
                  <c:v>-1589.49</c:v>
                </c:pt>
                <c:pt idx="5">
                  <c:v>-1591.4475</c:v>
                </c:pt>
                <c:pt idx="6">
                  <c:v>-1593.405</c:v>
                </c:pt>
                <c:pt idx="7">
                  <c:v>-1594.71</c:v>
                </c:pt>
                <c:pt idx="8">
                  <c:v>-1596.0150000000001</c:v>
                </c:pt>
                <c:pt idx="9">
                  <c:v>-1597.32</c:v>
                </c:pt>
                <c:pt idx="10">
                  <c:v>-1598.625</c:v>
                </c:pt>
                <c:pt idx="11">
                  <c:v>-1597.9725000000001</c:v>
                </c:pt>
                <c:pt idx="12">
                  <c:v>-1601.2349999999999</c:v>
                </c:pt>
                <c:pt idx="13">
                  <c:v>-1602.54</c:v>
                </c:pt>
                <c:pt idx="14">
                  <c:v>-1602.54</c:v>
                </c:pt>
                <c:pt idx="15">
                  <c:v>-1604.4974999999999</c:v>
                </c:pt>
                <c:pt idx="16">
                  <c:v>-1604.4974999999999</c:v>
                </c:pt>
                <c:pt idx="17">
                  <c:v>-1606.4549999999999</c:v>
                </c:pt>
                <c:pt idx="18">
                  <c:v>-1606.4549999999999</c:v>
                </c:pt>
                <c:pt idx="19">
                  <c:v>-1608.4124999999999</c:v>
                </c:pt>
                <c:pt idx="20">
                  <c:v>-1608.4124999999999</c:v>
                </c:pt>
                <c:pt idx="21">
                  <c:v>-1610.37</c:v>
                </c:pt>
                <c:pt idx="22">
                  <c:v>-1610.37</c:v>
                </c:pt>
                <c:pt idx="23">
                  <c:v>-1612.3275000000001</c:v>
                </c:pt>
                <c:pt idx="24">
                  <c:v>-1613.6324999999999</c:v>
                </c:pt>
                <c:pt idx="25">
                  <c:v>-1612.98</c:v>
                </c:pt>
                <c:pt idx="26">
                  <c:v>-1616.2425000000001</c:v>
                </c:pt>
                <c:pt idx="27">
                  <c:v>-1615.59</c:v>
                </c:pt>
                <c:pt idx="28">
                  <c:v>-1616.895</c:v>
                </c:pt>
                <c:pt idx="29">
                  <c:v>-1616.2425000000001</c:v>
                </c:pt>
                <c:pt idx="30">
                  <c:v>-1619.5050000000001</c:v>
                </c:pt>
                <c:pt idx="31">
                  <c:v>-1620.81</c:v>
                </c:pt>
                <c:pt idx="32">
                  <c:v>-1620.1575</c:v>
                </c:pt>
                <c:pt idx="33">
                  <c:v>-1621.4625000000001</c:v>
                </c:pt>
                <c:pt idx="34">
                  <c:v>-1621.4625000000001</c:v>
                </c:pt>
              </c:numCache>
            </c:numRef>
          </c:yVal>
          <c:smooth val="0"/>
        </c:ser>
        <c:ser>
          <c:idx val="1"/>
          <c:order val="1"/>
          <c:spPr>
            <a:ln>
              <a:noFill/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trendline>
            <c:trendlineType val="linear"/>
            <c:dispRSqr val="0"/>
            <c:dispEq val="0"/>
          </c:trendline>
          <c:xVal>
            <c:numRef>
              <c:f>Sheet4!$E$36:$E$49</c:f>
              <c:numCache>
                <c:formatCode>General</c:formatCode>
                <c:ptCount val="14"/>
                <c:pt idx="0">
                  <c:v>1.0129684799735887</c:v>
                </c:pt>
                <c:pt idx="1">
                  <c:v>1.0127578424065975</c:v>
                </c:pt>
                <c:pt idx="2">
                  <c:v>1.0125523268031793</c:v>
                </c:pt>
                <c:pt idx="3">
                  <c:v>1.0123517674454134</c:v>
                </c:pt>
                <c:pt idx="4">
                  <c:v>1.012156005302284</c:v>
                </c:pt>
                <c:pt idx="5">
                  <c:v>1.0119648877066942</c:v>
                </c:pt>
                <c:pt idx="6">
                  <c:v>1.0117782680506309</c:v>
                </c:pt>
                <c:pt idx="7">
                  <c:v>1.0115960054973188</c:v>
                </c:pt>
                <c:pt idx="8">
                  <c:v>1.0114179647092851</c:v>
                </c:pt>
                <c:pt idx="9">
                  <c:v>1.0112440155913327</c:v>
                </c:pt>
                <c:pt idx="10">
                  <c:v>1.0110740330474897</c:v>
                </c:pt>
                <c:pt idx="11">
                  <c:v>1.0109078967510685</c:v>
                </c:pt>
                <c:pt idx="12">
                  <c:v>1.0107454909270337</c:v>
                </c:pt>
                <c:pt idx="13">
                  <c:v>1.0105867041459191</c:v>
                </c:pt>
              </c:numCache>
            </c:numRef>
          </c:xVal>
          <c:yVal>
            <c:numRef>
              <c:f>Sheet4!$B$36:$B$49</c:f>
              <c:numCache>
                <c:formatCode>General</c:formatCode>
                <c:ptCount val="14"/>
                <c:pt idx="0">
                  <c:v>-1622.7674999999999</c:v>
                </c:pt>
                <c:pt idx="1">
                  <c:v>-1626.6824999999999</c:v>
                </c:pt>
                <c:pt idx="2">
                  <c:v>-1626.6824999999999</c:v>
                </c:pt>
                <c:pt idx="3">
                  <c:v>-1628.64</c:v>
                </c:pt>
                <c:pt idx="4">
                  <c:v>-1630.5975000000001</c:v>
                </c:pt>
                <c:pt idx="5">
                  <c:v>-1629.9449999999999</c:v>
                </c:pt>
                <c:pt idx="6">
                  <c:v>-1629.9449999999999</c:v>
                </c:pt>
                <c:pt idx="7">
                  <c:v>-1631.9024999999999</c:v>
                </c:pt>
                <c:pt idx="8">
                  <c:v>-1635.165</c:v>
                </c:pt>
                <c:pt idx="9">
                  <c:v>-1634.5125</c:v>
                </c:pt>
                <c:pt idx="10">
                  <c:v>-1633.86</c:v>
                </c:pt>
                <c:pt idx="11">
                  <c:v>-1635.165</c:v>
                </c:pt>
                <c:pt idx="12">
                  <c:v>-1634.5125</c:v>
                </c:pt>
                <c:pt idx="13">
                  <c:v>-1635.8175000000001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884416"/>
        <c:axId val="35902976"/>
      </c:scatterChart>
      <c:valAx>
        <c:axId val="358844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400"/>
                  <a:t>1/cos </a:t>
                </a:r>
                <a:r>
                  <a:rPr lang="en-US" sz="1400">
                    <a:latin typeface="Calibri"/>
                  </a:rPr>
                  <a:t>Ɵ</a:t>
                </a:r>
                <a:endParaRPr lang="en-US" sz="1400"/>
              </a:p>
            </c:rich>
          </c:tx>
          <c:layout>
            <c:manualLayout>
              <c:xMode val="edge"/>
              <c:yMode val="edge"/>
              <c:x val="0.46242125984251969"/>
              <c:y val="0.1523611111111110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5902976"/>
        <c:crosses val="autoZero"/>
        <c:crossBetween val="midCat"/>
      </c:valAx>
      <c:valAx>
        <c:axId val="3590297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/>
                  <a:t>2</a:t>
                </a:r>
                <a:r>
                  <a:rPr lang="en-US" sz="1400" baseline="30000"/>
                  <a:t>nd</a:t>
                </a:r>
                <a:r>
                  <a:rPr lang="en-US" sz="1400"/>
                  <a:t> crystal pitch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588441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1"/>
          <c:order val="0"/>
          <c:spPr>
            <a:ln>
              <a:noFill/>
            </a:ln>
          </c:spPr>
          <c:marker>
            <c:symbol val="circle"/>
            <c:size val="5"/>
          </c:marker>
          <c:trendline>
            <c:trendlineType val="poly"/>
            <c:order val="2"/>
            <c:dispRSqr val="0"/>
            <c:dispEq val="0"/>
          </c:trendline>
          <c:xVal>
            <c:numRef>
              <c:f>Sheet1!$A$38:$A$72</c:f>
              <c:numCache>
                <c:formatCode>General</c:formatCode>
                <c:ptCount val="35"/>
                <c:pt idx="0">
                  <c:v>8.9</c:v>
                </c:pt>
                <c:pt idx="1">
                  <c:v>9</c:v>
                </c:pt>
                <c:pt idx="2">
                  <c:v>9.1</c:v>
                </c:pt>
                <c:pt idx="3">
                  <c:v>9.1999999999999993</c:v>
                </c:pt>
                <c:pt idx="4">
                  <c:v>9.3000000000000007</c:v>
                </c:pt>
                <c:pt idx="5">
                  <c:v>9.4</c:v>
                </c:pt>
                <c:pt idx="6">
                  <c:v>9.5</c:v>
                </c:pt>
                <c:pt idx="7">
                  <c:v>9.6</c:v>
                </c:pt>
                <c:pt idx="8">
                  <c:v>9.6999999999999993</c:v>
                </c:pt>
                <c:pt idx="9">
                  <c:v>9.8000000000000007</c:v>
                </c:pt>
                <c:pt idx="10">
                  <c:v>9.9</c:v>
                </c:pt>
                <c:pt idx="11">
                  <c:v>10</c:v>
                </c:pt>
                <c:pt idx="12">
                  <c:v>10.1</c:v>
                </c:pt>
                <c:pt idx="13">
                  <c:v>10.199999999999999</c:v>
                </c:pt>
                <c:pt idx="14">
                  <c:v>10.3</c:v>
                </c:pt>
                <c:pt idx="15">
                  <c:v>10.4</c:v>
                </c:pt>
                <c:pt idx="16">
                  <c:v>10.5</c:v>
                </c:pt>
                <c:pt idx="17">
                  <c:v>10.6</c:v>
                </c:pt>
                <c:pt idx="18">
                  <c:v>10.7</c:v>
                </c:pt>
                <c:pt idx="19">
                  <c:v>10.8</c:v>
                </c:pt>
                <c:pt idx="20">
                  <c:v>10.9</c:v>
                </c:pt>
                <c:pt idx="21">
                  <c:v>11</c:v>
                </c:pt>
                <c:pt idx="22">
                  <c:v>11.1</c:v>
                </c:pt>
                <c:pt idx="23">
                  <c:v>11.2</c:v>
                </c:pt>
                <c:pt idx="24">
                  <c:v>11.3</c:v>
                </c:pt>
                <c:pt idx="25">
                  <c:v>11.4</c:v>
                </c:pt>
                <c:pt idx="26">
                  <c:v>11.5</c:v>
                </c:pt>
                <c:pt idx="27">
                  <c:v>11.6</c:v>
                </c:pt>
                <c:pt idx="28">
                  <c:v>11.7</c:v>
                </c:pt>
                <c:pt idx="29">
                  <c:v>11.8</c:v>
                </c:pt>
                <c:pt idx="30">
                  <c:v>11.9</c:v>
                </c:pt>
                <c:pt idx="31">
                  <c:v>12</c:v>
                </c:pt>
                <c:pt idx="32">
                  <c:v>12.1</c:v>
                </c:pt>
                <c:pt idx="33">
                  <c:v>12.2</c:v>
                </c:pt>
                <c:pt idx="34">
                  <c:v>12.3</c:v>
                </c:pt>
              </c:numCache>
            </c:numRef>
          </c:xVal>
          <c:yVal>
            <c:numRef>
              <c:f>Sheet1!$E$38:$E$72</c:f>
              <c:numCache>
                <c:formatCode>General</c:formatCode>
                <c:ptCount val="35"/>
                <c:pt idx="0">
                  <c:v>5.92</c:v>
                </c:pt>
                <c:pt idx="1">
                  <c:v>6.0001249999999997</c:v>
                </c:pt>
                <c:pt idx="2">
                  <c:v>6.0702499999999997</c:v>
                </c:pt>
                <c:pt idx="3">
                  <c:v>6.1302500000000002</c:v>
                </c:pt>
                <c:pt idx="4">
                  <c:v>6.2036249999999997</c:v>
                </c:pt>
                <c:pt idx="5">
                  <c:v>6.273625</c:v>
                </c:pt>
                <c:pt idx="6">
                  <c:v>6.3436250000000003</c:v>
                </c:pt>
                <c:pt idx="7">
                  <c:v>6.4137500000000003</c:v>
                </c:pt>
                <c:pt idx="8">
                  <c:v>6.4837499999999997</c:v>
                </c:pt>
                <c:pt idx="9">
                  <c:v>6.55375</c:v>
                </c:pt>
                <c:pt idx="10">
                  <c:v>6.6237500000000002</c:v>
                </c:pt>
                <c:pt idx="11">
                  <c:v>6.6937499999999996</c:v>
                </c:pt>
                <c:pt idx="12">
                  <c:v>6.7637499999999999</c:v>
                </c:pt>
                <c:pt idx="13">
                  <c:v>6.8337500000000002</c:v>
                </c:pt>
                <c:pt idx="14">
                  <c:v>6.9037499999999996</c:v>
                </c:pt>
                <c:pt idx="15">
                  <c:v>6.9737499999999999</c:v>
                </c:pt>
                <c:pt idx="16">
                  <c:v>7.0638750000000003</c:v>
                </c:pt>
                <c:pt idx="17">
                  <c:v>7.1237500000000002</c:v>
                </c:pt>
                <c:pt idx="18">
                  <c:v>7.1937499999999996</c:v>
                </c:pt>
                <c:pt idx="19">
                  <c:v>7.2637499999999999</c:v>
                </c:pt>
                <c:pt idx="20">
                  <c:v>7.3380000000000001</c:v>
                </c:pt>
                <c:pt idx="21">
                  <c:v>7.4078749999999998</c:v>
                </c:pt>
                <c:pt idx="22">
                  <c:v>7.4792500000000004</c:v>
                </c:pt>
                <c:pt idx="23">
                  <c:v>7.5492499999999998</c:v>
                </c:pt>
                <c:pt idx="24">
                  <c:v>7.6192500000000001</c:v>
                </c:pt>
                <c:pt idx="25">
                  <c:v>7.7002499999999996</c:v>
                </c:pt>
                <c:pt idx="26">
                  <c:v>7.7702499999999999</c:v>
                </c:pt>
                <c:pt idx="27">
                  <c:v>7.8402500000000002</c:v>
                </c:pt>
                <c:pt idx="28">
                  <c:v>7.9102499999999996</c:v>
                </c:pt>
                <c:pt idx="29">
                  <c:v>8.0005000000000006</c:v>
                </c:pt>
                <c:pt idx="30">
                  <c:v>8.0702499999999997</c:v>
                </c:pt>
                <c:pt idx="31">
                  <c:v>8.1302500000000002</c:v>
                </c:pt>
                <c:pt idx="32">
                  <c:v>8.2203750000000007</c:v>
                </c:pt>
                <c:pt idx="33">
                  <c:v>8.2802500000000006</c:v>
                </c:pt>
                <c:pt idx="34">
                  <c:v>8.3703749999999992</c:v>
                </c:pt>
              </c:numCache>
            </c:numRef>
          </c:yVal>
          <c:smooth val="0"/>
        </c:ser>
        <c:ser>
          <c:idx val="2"/>
          <c:order val="1"/>
          <c:spPr>
            <a:ln>
              <a:noFill/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trendline>
            <c:trendlineType val="poly"/>
            <c:order val="2"/>
            <c:dispRSqr val="0"/>
            <c:dispEq val="0"/>
          </c:trendline>
          <c:xVal>
            <c:numRef>
              <c:f>Sheet1!$A$73:$A$86</c:f>
              <c:numCache>
                <c:formatCode>General</c:formatCode>
                <c:ptCount val="14"/>
                <c:pt idx="0">
                  <c:v>12.4</c:v>
                </c:pt>
                <c:pt idx="1">
                  <c:v>12.5</c:v>
                </c:pt>
                <c:pt idx="2">
                  <c:v>12.6</c:v>
                </c:pt>
                <c:pt idx="3">
                  <c:v>12.7</c:v>
                </c:pt>
                <c:pt idx="4">
                  <c:v>12.8</c:v>
                </c:pt>
                <c:pt idx="5">
                  <c:v>12.9</c:v>
                </c:pt>
                <c:pt idx="6">
                  <c:v>13</c:v>
                </c:pt>
                <c:pt idx="7">
                  <c:v>13.1</c:v>
                </c:pt>
                <c:pt idx="8">
                  <c:v>13.2</c:v>
                </c:pt>
                <c:pt idx="9">
                  <c:v>13.3</c:v>
                </c:pt>
                <c:pt idx="10">
                  <c:v>13.4</c:v>
                </c:pt>
                <c:pt idx="11">
                  <c:v>13.5</c:v>
                </c:pt>
                <c:pt idx="12">
                  <c:v>13.6</c:v>
                </c:pt>
                <c:pt idx="13">
                  <c:v>13.7</c:v>
                </c:pt>
              </c:numCache>
            </c:numRef>
          </c:xVal>
          <c:yVal>
            <c:numRef>
              <c:f>Sheet1!$E$73:$E$86</c:f>
              <c:numCache>
                <c:formatCode>General</c:formatCode>
                <c:ptCount val="14"/>
                <c:pt idx="0">
                  <c:v>5.9</c:v>
                </c:pt>
                <c:pt idx="1">
                  <c:v>5.9502499999999996</c:v>
                </c:pt>
                <c:pt idx="2">
                  <c:v>6.0002500000000003</c:v>
                </c:pt>
                <c:pt idx="3">
                  <c:v>6.0633749999999997</c:v>
                </c:pt>
                <c:pt idx="4">
                  <c:v>6.1003749999999997</c:v>
                </c:pt>
                <c:pt idx="5">
                  <c:v>6.1502499999999998</c:v>
                </c:pt>
                <c:pt idx="6">
                  <c:v>6.2002499999999996</c:v>
                </c:pt>
                <c:pt idx="7">
                  <c:v>6.2641249999999999</c:v>
                </c:pt>
                <c:pt idx="8">
                  <c:v>6.3043750000000003</c:v>
                </c:pt>
                <c:pt idx="9">
                  <c:v>6.3446249999999997</c:v>
                </c:pt>
                <c:pt idx="10">
                  <c:v>6.4047499999999999</c:v>
                </c:pt>
                <c:pt idx="11">
                  <c:v>6.4448749999999997</c:v>
                </c:pt>
                <c:pt idx="12">
                  <c:v>6.5048750000000002</c:v>
                </c:pt>
                <c:pt idx="13">
                  <c:v>6.5647500000000001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308864"/>
        <c:axId val="36327424"/>
      </c:scatterChart>
      <c:valAx>
        <c:axId val="36308864"/>
        <c:scaling>
          <c:orientation val="minMax"/>
          <c:min val="8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400"/>
                  <a:t>Energy (keV)</a:t>
                </a:r>
              </a:p>
            </c:rich>
          </c:tx>
          <c:layout>
            <c:manualLayout>
              <c:xMode val="edge"/>
              <c:yMode val="edge"/>
              <c:x val="0.43829642857142859"/>
              <c:y val="0.8844430555555555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6327424"/>
        <c:crosses val="autoZero"/>
        <c:crossBetween val="midCat"/>
      </c:valAx>
      <c:valAx>
        <c:axId val="36327424"/>
        <c:scaling>
          <c:orientation val="minMax"/>
          <c:min val="5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/>
                  <a:t>ID gap (mm)</a:t>
                </a:r>
              </a:p>
            </c:rich>
          </c:tx>
          <c:layout>
            <c:manualLayout>
              <c:xMode val="edge"/>
              <c:yMode val="edge"/>
              <c:x val="1.7638888888888888E-2"/>
              <c:y val="0.3346812499999999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630886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ES_tradnl"/>
              <a:t>NCD Beamline</a:t>
            </a:r>
          </a:p>
        </c:rich>
      </c:tx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'NCD S&amp;T Support'!$B$6</c:f>
              <c:strCache>
                <c:ptCount val="1"/>
                <c:pt idx="0">
                  <c:v>Quality of the beam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'NCD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'NCD S&amp;T Support'!$B$7:$B$12</c:f>
              <c:numCache>
                <c:formatCode>General</c:formatCode>
                <c:ptCount val="6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12</c:v>
                </c:pt>
              </c:numCache>
            </c:numRef>
          </c:val>
        </c:ser>
        <c:ser>
          <c:idx val="1"/>
          <c:order val="1"/>
          <c:tx>
            <c:strRef>
              <c:f>'NCD S&amp;T Support'!$C$6</c:f>
              <c:strCache>
                <c:ptCount val="1"/>
                <c:pt idx="0">
                  <c:v>Initial beamline status when you start your experiment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dLbl>
              <c:idx val="3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'NCD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'NCD S&amp;T Support'!$C$7:$C$12</c:f>
              <c:numCache>
                <c:formatCode>General</c:formatCode>
                <c:ptCount val="6"/>
                <c:pt idx="0">
                  <c:v>2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2</c:v>
                </c:pt>
                <c:pt idx="5">
                  <c:v>9</c:v>
                </c:pt>
              </c:numCache>
            </c:numRef>
          </c:val>
        </c:ser>
        <c:ser>
          <c:idx val="2"/>
          <c:order val="2"/>
          <c:tx>
            <c:strRef>
              <c:f>'NCD S&amp;T Support'!$D$6</c:f>
              <c:strCache>
                <c:ptCount val="1"/>
                <c:pt idx="0">
                  <c:v>Operation condition of the beamline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'NCD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'NCD S&amp;T Support'!$D$7:$D$12</c:f>
              <c:numCache>
                <c:formatCode>General</c:formatCode>
                <c:ptCount val="6"/>
                <c:pt idx="0">
                  <c:v>2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4</c:v>
                </c:pt>
                <c:pt idx="5">
                  <c:v>6</c:v>
                </c:pt>
              </c:numCache>
            </c:numRef>
          </c:val>
        </c:ser>
        <c:ser>
          <c:idx val="3"/>
          <c:order val="3"/>
          <c:tx>
            <c:strRef>
              <c:f>'NCD S&amp;T Support'!$E$6</c:f>
              <c:strCache>
                <c:ptCount val="1"/>
                <c:pt idx="0">
                  <c:v>User-friendliness of the beamline software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dLbl>
              <c:idx val="2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'NCD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'NCD S&amp;T Support'!$E$7:$E$12</c:f>
              <c:numCache>
                <c:formatCode>General</c:formatCode>
                <c:ptCount val="6"/>
                <c:pt idx="0">
                  <c:v>2</c:v>
                </c:pt>
                <c:pt idx="1">
                  <c:v>0</c:v>
                </c:pt>
                <c:pt idx="2">
                  <c:v>0</c:v>
                </c:pt>
                <c:pt idx="3">
                  <c:v>3</c:v>
                </c:pt>
                <c:pt idx="4">
                  <c:v>7</c:v>
                </c:pt>
                <c:pt idx="5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4918400"/>
        <c:axId val="34919936"/>
      </c:barChart>
      <c:catAx>
        <c:axId val="34918400"/>
        <c:scaling>
          <c:orientation val="minMax"/>
        </c:scaling>
        <c:delete val="0"/>
        <c:axPos val="b"/>
        <c:majorTickMark val="out"/>
        <c:minorTickMark val="none"/>
        <c:tickLblPos val="nextTo"/>
        <c:crossAx val="34919936"/>
        <c:crosses val="autoZero"/>
        <c:auto val="1"/>
        <c:lblAlgn val="ctr"/>
        <c:lblOffset val="100"/>
        <c:noMultiLvlLbl val="0"/>
      </c:catAx>
      <c:valAx>
        <c:axId val="349199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91840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b="1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ES_tradnl"/>
              <a:t>NCD Beamline Staff</a:t>
            </a:r>
          </a:p>
        </c:rich>
      </c:tx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'NCD S&amp;T Support'!$G$6</c:f>
              <c:strCache>
                <c:ptCount val="1"/>
                <c:pt idx="0">
                  <c:v>Support received from beamline staff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'NCD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'NCD S&amp;T Support'!$G$7:$G$12</c:f>
              <c:numCache>
                <c:formatCode>General</c:formatCode>
                <c:ptCount val="6"/>
                <c:pt idx="0">
                  <c:v>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10</c:v>
                </c:pt>
              </c:numCache>
            </c:numRef>
          </c:val>
        </c:ser>
        <c:ser>
          <c:idx val="1"/>
          <c:order val="1"/>
          <c:tx>
            <c:strRef>
              <c:f>'NCD S&amp;T Support'!$H$6</c:f>
              <c:strCache>
                <c:ptCount val="1"/>
                <c:pt idx="0">
                  <c:v>Proposal preparation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'NCD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'NCD S&amp;T Support'!$H$7:$H$12</c:f>
              <c:numCache>
                <c:formatCode>General</c:formatCode>
                <c:ptCount val="6"/>
                <c:pt idx="0">
                  <c:v>6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</c:v>
                </c:pt>
                <c:pt idx="5">
                  <c:v>3</c:v>
                </c:pt>
              </c:numCache>
            </c:numRef>
          </c:val>
        </c:ser>
        <c:ser>
          <c:idx val="2"/>
          <c:order val="2"/>
          <c:tx>
            <c:strRef>
              <c:f>'NCD S&amp;T Support'!$I$6</c:f>
              <c:strCache>
                <c:ptCount val="1"/>
                <c:pt idx="0">
                  <c:v>Technical set-up preparation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'NCD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'NCD S&amp;T Support'!$I$7:$I$12</c:f>
              <c:numCache>
                <c:formatCode>General</c:formatCode>
                <c:ptCount val="6"/>
                <c:pt idx="0">
                  <c:v>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6</c:v>
                </c:pt>
                <c:pt idx="5">
                  <c:v>5</c:v>
                </c:pt>
              </c:numCache>
            </c:numRef>
          </c:val>
        </c:ser>
        <c:ser>
          <c:idx val="3"/>
          <c:order val="3"/>
          <c:tx>
            <c:strRef>
              <c:f>'NCD S&amp;T Support'!$J$6</c:f>
              <c:strCache>
                <c:ptCount val="1"/>
                <c:pt idx="0">
                  <c:v>Beamline training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'NCD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'NCD S&amp;T Support'!$J$7:$J$12</c:f>
              <c:numCache>
                <c:formatCode>General</c:formatCode>
                <c:ptCount val="6"/>
                <c:pt idx="0">
                  <c:v>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3</c:v>
                </c:pt>
                <c:pt idx="5">
                  <c:v>8</c:v>
                </c:pt>
              </c:numCache>
            </c:numRef>
          </c:val>
        </c:ser>
        <c:ser>
          <c:idx val="4"/>
          <c:order val="4"/>
          <c:tx>
            <c:strRef>
              <c:f>'NCD S&amp;T Support'!$K$6</c:f>
              <c:strCache>
                <c:ptCount val="1"/>
                <c:pt idx="0">
                  <c:v>Experiment run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'NCD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'NCD S&amp;T Support'!$K$7:$K$12</c:f>
              <c:numCache>
                <c:formatCode>General</c:formatCode>
                <c:ptCount val="6"/>
                <c:pt idx="0">
                  <c:v>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</c:v>
                </c:pt>
                <c:pt idx="5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019776"/>
        <c:axId val="35025664"/>
      </c:barChart>
      <c:catAx>
        <c:axId val="35019776"/>
        <c:scaling>
          <c:orientation val="minMax"/>
        </c:scaling>
        <c:delete val="0"/>
        <c:axPos val="b"/>
        <c:majorTickMark val="out"/>
        <c:minorTickMark val="none"/>
        <c:tickLblPos val="nextTo"/>
        <c:crossAx val="35025664"/>
        <c:crosses val="autoZero"/>
        <c:auto val="1"/>
        <c:lblAlgn val="ctr"/>
        <c:lblOffset val="100"/>
        <c:noMultiLvlLbl val="0"/>
      </c:catAx>
      <c:valAx>
        <c:axId val="350256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50197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b="1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How does this beamline compare to others elsewhere in the world?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'NCD S&amp;T Support'!$B$15</c:f>
              <c:strCache>
                <c:ptCount val="1"/>
                <c:pt idx="0">
                  <c:v>NCD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'NCD S&amp;T Support'!$A$16:$A$18</c:f>
              <c:strCache>
                <c:ptCount val="3"/>
                <c:pt idx="0">
                  <c:v>No basis for comparison</c:v>
                </c:pt>
                <c:pt idx="1">
                  <c:v>Unfavorably</c:v>
                </c:pt>
                <c:pt idx="2">
                  <c:v>Favorably</c:v>
                </c:pt>
              </c:strCache>
            </c:strRef>
          </c:cat>
          <c:val>
            <c:numRef>
              <c:f>'NCD S&amp;T Support'!$B$16:$B$18</c:f>
              <c:numCache>
                <c:formatCode>General</c:formatCode>
                <c:ptCount val="3"/>
                <c:pt idx="0">
                  <c:v>7</c:v>
                </c:pt>
                <c:pt idx="1">
                  <c:v>0</c:v>
                </c:pt>
                <c:pt idx="2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061120"/>
        <c:axId val="35128448"/>
      </c:barChart>
      <c:catAx>
        <c:axId val="35061120"/>
        <c:scaling>
          <c:orientation val="minMax"/>
        </c:scaling>
        <c:delete val="0"/>
        <c:axPos val="b"/>
        <c:majorTickMark val="out"/>
        <c:minorTickMark val="none"/>
        <c:tickLblPos val="nextTo"/>
        <c:crossAx val="35128448"/>
        <c:crosses val="autoZero"/>
        <c:auto val="1"/>
        <c:lblAlgn val="ctr"/>
        <c:lblOffset val="100"/>
        <c:noMultiLvlLbl val="0"/>
      </c:catAx>
      <c:valAx>
        <c:axId val="351284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50611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b="1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'NCD S&amp;T Support'!$F$6</c:f>
              <c:strCache>
                <c:ptCount val="1"/>
                <c:pt idx="0">
                  <c:v>Access and support of present laboratories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dLbl>
              <c:idx val="2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'NCD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'NCD S&amp;T Support'!$F$7:$F$12</c:f>
              <c:numCache>
                <c:formatCode>General</c:formatCode>
                <c:ptCount val="6"/>
                <c:pt idx="0">
                  <c:v>3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2</c:v>
                </c:pt>
                <c:pt idx="5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161600"/>
        <c:axId val="35163136"/>
      </c:barChart>
      <c:catAx>
        <c:axId val="35161600"/>
        <c:scaling>
          <c:orientation val="minMax"/>
        </c:scaling>
        <c:delete val="0"/>
        <c:axPos val="b"/>
        <c:majorTickMark val="out"/>
        <c:minorTickMark val="none"/>
        <c:tickLblPos val="nextTo"/>
        <c:crossAx val="35163136"/>
        <c:crosses val="autoZero"/>
        <c:auto val="1"/>
        <c:lblAlgn val="ctr"/>
        <c:lblOffset val="100"/>
        <c:noMultiLvlLbl val="0"/>
      </c:catAx>
      <c:valAx>
        <c:axId val="351631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51616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b="1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064E00-1694-4F88-98AB-D85A6814049A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01FC2A-2262-4BE5-A3E1-23D48FC68B98}">
      <dgm:prSet phldrT="[Text]"/>
      <dgm:spPr/>
      <dgm:t>
        <a:bodyPr/>
        <a:lstStyle/>
        <a:p>
          <a:r>
            <a:rPr lang="en-GB" dirty="0" smtClean="0"/>
            <a:t>Skin Cancer</a:t>
          </a:r>
          <a:endParaRPr lang="en-US" dirty="0"/>
        </a:p>
      </dgm:t>
    </dgm:pt>
    <dgm:pt modelId="{2BCA91F1-C958-4218-802E-725E300ECC67}" type="parTrans" cxnId="{2A458F8F-D9D3-4368-8759-3B392F72D76E}">
      <dgm:prSet/>
      <dgm:spPr/>
      <dgm:t>
        <a:bodyPr/>
        <a:lstStyle/>
        <a:p>
          <a:endParaRPr lang="en-US"/>
        </a:p>
      </dgm:t>
    </dgm:pt>
    <dgm:pt modelId="{CAB6B04D-C2B0-4893-9EC3-65CFCD902032}" type="sibTrans" cxnId="{2A458F8F-D9D3-4368-8759-3B392F72D76E}">
      <dgm:prSet/>
      <dgm:spPr/>
      <dgm:t>
        <a:bodyPr/>
        <a:lstStyle/>
        <a:p>
          <a:endParaRPr lang="en-US"/>
        </a:p>
      </dgm:t>
    </dgm:pt>
    <dgm:pt modelId="{850F88AE-655D-4CC6-B983-F4FF7222CC66}">
      <dgm:prSet phldrT="[Text]"/>
      <dgm:spPr/>
      <dgm:t>
        <a:bodyPr/>
        <a:lstStyle/>
        <a:p>
          <a:r>
            <a:rPr lang="en-GB" dirty="0" smtClean="0"/>
            <a:t>Study skin collagen and keratin ultrastructure in squamous cell carcinoma using SAXS and EM 3D tomography</a:t>
          </a:r>
          <a:endParaRPr lang="en-US" dirty="0"/>
        </a:p>
      </dgm:t>
    </dgm:pt>
    <dgm:pt modelId="{376F4DD7-6B81-415A-9594-3214A688351E}" type="parTrans" cxnId="{09B66839-E07E-4399-865F-AE2263BC2F95}">
      <dgm:prSet/>
      <dgm:spPr/>
      <dgm:t>
        <a:bodyPr/>
        <a:lstStyle/>
        <a:p>
          <a:endParaRPr lang="en-US"/>
        </a:p>
      </dgm:t>
    </dgm:pt>
    <dgm:pt modelId="{5CF37132-3F91-44D6-A151-864CDB116465}" type="sibTrans" cxnId="{09B66839-E07E-4399-865F-AE2263BC2F95}">
      <dgm:prSet/>
      <dgm:spPr/>
      <dgm:t>
        <a:bodyPr/>
        <a:lstStyle/>
        <a:p>
          <a:endParaRPr lang="en-US"/>
        </a:p>
      </dgm:t>
    </dgm:pt>
    <dgm:pt modelId="{E8CC5018-1F93-44A4-9C08-BF1F65075ABD}">
      <dgm:prSet phldrT="[Text]"/>
      <dgm:spPr/>
      <dgm:t>
        <a:bodyPr/>
        <a:lstStyle/>
        <a:p>
          <a:r>
            <a:rPr lang="en-GB" dirty="0" smtClean="0"/>
            <a:t>Human </a:t>
          </a:r>
          <a:r>
            <a:rPr lang="en-GB" dirty="0" err="1" smtClean="0"/>
            <a:t>miRNA</a:t>
          </a:r>
          <a:r>
            <a:rPr lang="en-GB" dirty="0" smtClean="0"/>
            <a:t> structure using </a:t>
          </a:r>
          <a:r>
            <a:rPr lang="en-GB" dirty="0" err="1" smtClean="0"/>
            <a:t>BioSAXS</a:t>
          </a:r>
          <a:r>
            <a:rPr lang="en-GB" dirty="0" smtClean="0"/>
            <a:t> solution scattering</a:t>
          </a:r>
          <a:endParaRPr lang="en-US" dirty="0"/>
        </a:p>
      </dgm:t>
    </dgm:pt>
    <dgm:pt modelId="{E3AFF62F-9CA7-46AA-9DB9-913ECFD0D616}" type="parTrans" cxnId="{FB11EBF2-3936-481C-9573-06CD97BC8ED2}">
      <dgm:prSet/>
      <dgm:spPr/>
      <dgm:t>
        <a:bodyPr/>
        <a:lstStyle/>
        <a:p>
          <a:endParaRPr lang="en-US"/>
        </a:p>
      </dgm:t>
    </dgm:pt>
    <dgm:pt modelId="{8E351F97-16ED-4FA1-B704-3D6CAFA8D5A1}" type="sibTrans" cxnId="{FB11EBF2-3936-481C-9573-06CD97BC8ED2}">
      <dgm:prSet/>
      <dgm:spPr/>
      <dgm:t>
        <a:bodyPr/>
        <a:lstStyle/>
        <a:p>
          <a:endParaRPr lang="en-US"/>
        </a:p>
      </dgm:t>
    </dgm:pt>
    <dgm:pt modelId="{C9C14B3E-A62F-4B17-BDCE-24D2796D6338}" type="pres">
      <dgm:prSet presAssocID="{95064E00-1694-4F88-98AB-D85A6814049A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003DF92-BCB7-4C9E-A893-007A6FB10188}" type="pres">
      <dgm:prSet presAssocID="{AE01FC2A-2262-4BE5-A3E1-23D48FC68B98}" presName="singleCycle" presStyleCnt="0"/>
      <dgm:spPr/>
    </dgm:pt>
    <dgm:pt modelId="{5AEA8D26-8BB9-46B5-A5FE-BEB03427C9B5}" type="pres">
      <dgm:prSet presAssocID="{AE01FC2A-2262-4BE5-A3E1-23D48FC68B98}" presName="singleCenter" presStyleLbl="node1" presStyleIdx="0" presStyleCnt="3" custLinFactNeighborY="-40682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C6CBA9C7-30FB-4BA2-83CC-454C79BACF64}" type="pres">
      <dgm:prSet presAssocID="{376F4DD7-6B81-415A-9594-3214A688351E}" presName="Name56" presStyleLbl="parChTrans1D2" presStyleIdx="0" presStyleCnt="2"/>
      <dgm:spPr/>
      <dgm:t>
        <a:bodyPr/>
        <a:lstStyle/>
        <a:p>
          <a:endParaRPr lang="en-US"/>
        </a:p>
      </dgm:t>
    </dgm:pt>
    <dgm:pt modelId="{A5167EE8-D320-4680-BEAD-E8D6A0352D3F}" type="pres">
      <dgm:prSet presAssocID="{850F88AE-655D-4CC6-B983-F4FF7222CC66}" presName="text0" presStyleLbl="node1" presStyleIdx="1" presStyleCnt="3" custScaleX="273130" custScaleY="174621" custRadScaleRad="103233" custRadScaleInc="-1246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3450D6-775D-44EB-B308-486A0A350F8A}" type="pres">
      <dgm:prSet presAssocID="{E3AFF62F-9CA7-46AA-9DB9-913ECFD0D616}" presName="Name56" presStyleLbl="parChTrans1D2" presStyleIdx="1" presStyleCnt="2"/>
      <dgm:spPr/>
      <dgm:t>
        <a:bodyPr/>
        <a:lstStyle/>
        <a:p>
          <a:endParaRPr lang="en-US"/>
        </a:p>
      </dgm:t>
    </dgm:pt>
    <dgm:pt modelId="{0E51D385-1D56-4BD4-A7C2-ABF8E767DF4B}" type="pres">
      <dgm:prSet presAssocID="{E8CC5018-1F93-44A4-9C08-BF1F65075ABD}" presName="text0" presStyleLbl="node1" presStyleIdx="2" presStyleCnt="3" custScaleX="211937" custScaleY="174726" custRadScaleRad="103313" custRadScaleInc="-774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2055360-EC55-4E1D-8C7D-C3FBEE8886CC}" type="presOf" srcId="{376F4DD7-6B81-415A-9594-3214A688351E}" destId="{C6CBA9C7-30FB-4BA2-83CC-454C79BACF64}" srcOrd="0" destOrd="0" presId="urn:microsoft.com/office/officeart/2008/layout/RadialCluster"/>
    <dgm:cxn modelId="{09B66839-E07E-4399-865F-AE2263BC2F95}" srcId="{AE01FC2A-2262-4BE5-A3E1-23D48FC68B98}" destId="{850F88AE-655D-4CC6-B983-F4FF7222CC66}" srcOrd="0" destOrd="0" parTransId="{376F4DD7-6B81-415A-9594-3214A688351E}" sibTransId="{5CF37132-3F91-44D6-A151-864CDB116465}"/>
    <dgm:cxn modelId="{00A72A65-25A6-4A22-B3CA-4D49911E0BAA}" type="presOf" srcId="{E8CC5018-1F93-44A4-9C08-BF1F65075ABD}" destId="{0E51D385-1D56-4BD4-A7C2-ABF8E767DF4B}" srcOrd="0" destOrd="0" presId="urn:microsoft.com/office/officeart/2008/layout/RadialCluster"/>
    <dgm:cxn modelId="{358C1F0A-CE36-48A1-A86E-578FA93C5766}" type="presOf" srcId="{95064E00-1694-4F88-98AB-D85A6814049A}" destId="{C9C14B3E-A62F-4B17-BDCE-24D2796D6338}" srcOrd="0" destOrd="0" presId="urn:microsoft.com/office/officeart/2008/layout/RadialCluster"/>
    <dgm:cxn modelId="{D51A6425-ECF8-4EA2-B649-945C564A0C52}" type="presOf" srcId="{850F88AE-655D-4CC6-B983-F4FF7222CC66}" destId="{A5167EE8-D320-4680-BEAD-E8D6A0352D3F}" srcOrd="0" destOrd="0" presId="urn:microsoft.com/office/officeart/2008/layout/RadialCluster"/>
    <dgm:cxn modelId="{3A830372-E5DE-43D8-B7F6-E6143BD9D53E}" type="presOf" srcId="{AE01FC2A-2262-4BE5-A3E1-23D48FC68B98}" destId="{5AEA8D26-8BB9-46B5-A5FE-BEB03427C9B5}" srcOrd="0" destOrd="0" presId="urn:microsoft.com/office/officeart/2008/layout/RadialCluster"/>
    <dgm:cxn modelId="{FB11EBF2-3936-481C-9573-06CD97BC8ED2}" srcId="{AE01FC2A-2262-4BE5-A3E1-23D48FC68B98}" destId="{E8CC5018-1F93-44A4-9C08-BF1F65075ABD}" srcOrd="1" destOrd="0" parTransId="{E3AFF62F-9CA7-46AA-9DB9-913ECFD0D616}" sibTransId="{8E351F97-16ED-4FA1-B704-3D6CAFA8D5A1}"/>
    <dgm:cxn modelId="{2A458F8F-D9D3-4368-8759-3B392F72D76E}" srcId="{95064E00-1694-4F88-98AB-D85A6814049A}" destId="{AE01FC2A-2262-4BE5-A3E1-23D48FC68B98}" srcOrd="0" destOrd="0" parTransId="{2BCA91F1-C958-4218-802E-725E300ECC67}" sibTransId="{CAB6B04D-C2B0-4893-9EC3-65CFCD902032}"/>
    <dgm:cxn modelId="{5766A975-188C-4460-A23E-16F70C842778}" type="presOf" srcId="{E3AFF62F-9CA7-46AA-9DB9-913ECFD0D616}" destId="{DD3450D6-775D-44EB-B308-486A0A350F8A}" srcOrd="0" destOrd="0" presId="urn:microsoft.com/office/officeart/2008/layout/RadialCluster"/>
    <dgm:cxn modelId="{BFB6F251-6B1C-4A30-8B33-E1A62FAEBA4B}" type="presParOf" srcId="{C9C14B3E-A62F-4B17-BDCE-24D2796D6338}" destId="{9003DF92-BCB7-4C9E-A893-007A6FB10188}" srcOrd="0" destOrd="0" presId="urn:microsoft.com/office/officeart/2008/layout/RadialCluster"/>
    <dgm:cxn modelId="{29E5C808-9D93-4DFE-BE9D-698951BD3659}" type="presParOf" srcId="{9003DF92-BCB7-4C9E-A893-007A6FB10188}" destId="{5AEA8D26-8BB9-46B5-A5FE-BEB03427C9B5}" srcOrd="0" destOrd="0" presId="urn:microsoft.com/office/officeart/2008/layout/RadialCluster"/>
    <dgm:cxn modelId="{05DB665F-B526-4E70-9C93-FE876A8B2CC9}" type="presParOf" srcId="{9003DF92-BCB7-4C9E-A893-007A6FB10188}" destId="{C6CBA9C7-30FB-4BA2-83CC-454C79BACF64}" srcOrd="1" destOrd="0" presId="urn:microsoft.com/office/officeart/2008/layout/RadialCluster"/>
    <dgm:cxn modelId="{44FC5369-C582-4405-9A16-3B1AAF9D2CA1}" type="presParOf" srcId="{9003DF92-BCB7-4C9E-A893-007A6FB10188}" destId="{A5167EE8-D320-4680-BEAD-E8D6A0352D3F}" srcOrd="2" destOrd="0" presId="urn:microsoft.com/office/officeart/2008/layout/RadialCluster"/>
    <dgm:cxn modelId="{A53182AE-28DD-42B2-A420-3259B2CC9BFC}" type="presParOf" srcId="{9003DF92-BCB7-4C9E-A893-007A6FB10188}" destId="{DD3450D6-775D-44EB-B308-486A0A350F8A}" srcOrd="3" destOrd="0" presId="urn:microsoft.com/office/officeart/2008/layout/RadialCluster"/>
    <dgm:cxn modelId="{66C0E77D-42DB-41BD-900E-6E7834842713}" type="presParOf" srcId="{9003DF92-BCB7-4C9E-A893-007A6FB10188}" destId="{0E51D385-1D56-4BD4-A7C2-ABF8E767DF4B}" srcOrd="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EA8D26-8BB9-46B5-A5FE-BEB03427C9B5}">
      <dsp:nvSpPr>
        <dsp:cNvPr id="0" name=""/>
        <dsp:cNvSpPr/>
      </dsp:nvSpPr>
      <dsp:spPr>
        <a:xfrm>
          <a:off x="2438400" y="101469"/>
          <a:ext cx="1219200" cy="1219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/>
            <a:t>Skin Cancer</a:t>
          </a:r>
          <a:endParaRPr lang="en-US" sz="2700" kern="1200" dirty="0"/>
        </a:p>
      </dsp:txBody>
      <dsp:txXfrm>
        <a:off x="2497916" y="160985"/>
        <a:ext cx="1100168" cy="1100168"/>
      </dsp:txXfrm>
    </dsp:sp>
    <dsp:sp modelId="{C6CBA9C7-30FB-4BA2-83CC-454C79BACF64}">
      <dsp:nvSpPr>
        <dsp:cNvPr id="0" name=""/>
        <dsp:cNvSpPr/>
      </dsp:nvSpPr>
      <dsp:spPr>
        <a:xfrm rot="7707022">
          <a:off x="1910472" y="1636225"/>
          <a:ext cx="80586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05865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167EE8-D320-4680-BEAD-E8D6A0352D3F}">
      <dsp:nvSpPr>
        <dsp:cNvPr id="0" name=""/>
        <dsp:cNvSpPr/>
      </dsp:nvSpPr>
      <dsp:spPr>
        <a:xfrm>
          <a:off x="380993" y="1951781"/>
          <a:ext cx="2231100" cy="14264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Study skin collagen and keratin ultrastructure in squamous cell carcinoma using SAXS and EM 3D tomography</a:t>
          </a:r>
          <a:endParaRPr lang="en-US" sz="1600" kern="1200" dirty="0"/>
        </a:p>
      </dsp:txBody>
      <dsp:txXfrm>
        <a:off x="450625" y="2021413"/>
        <a:ext cx="2091836" cy="1287152"/>
      </dsp:txXfrm>
    </dsp:sp>
    <dsp:sp modelId="{DD3450D6-775D-44EB-B308-486A0A350F8A}">
      <dsp:nvSpPr>
        <dsp:cNvPr id="0" name=""/>
        <dsp:cNvSpPr/>
      </dsp:nvSpPr>
      <dsp:spPr>
        <a:xfrm rot="3025353">
          <a:off x="3415497" y="1610393"/>
          <a:ext cx="75178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51783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51D385-1D56-4BD4-A7C2-ABF8E767DF4B}">
      <dsp:nvSpPr>
        <dsp:cNvPr id="0" name=""/>
        <dsp:cNvSpPr/>
      </dsp:nvSpPr>
      <dsp:spPr>
        <a:xfrm>
          <a:off x="3755158" y="1900117"/>
          <a:ext cx="1731237" cy="14272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Human </a:t>
          </a:r>
          <a:r>
            <a:rPr lang="en-GB" sz="1700" kern="1200" dirty="0" err="1" smtClean="0"/>
            <a:t>miRNA</a:t>
          </a:r>
          <a:r>
            <a:rPr lang="en-GB" sz="1700" kern="1200" dirty="0" smtClean="0"/>
            <a:t> structure using </a:t>
          </a:r>
          <a:r>
            <a:rPr lang="en-GB" sz="1700" kern="1200" dirty="0" err="1" smtClean="0"/>
            <a:t>BioSAXS</a:t>
          </a:r>
          <a:r>
            <a:rPr lang="en-GB" sz="1700" kern="1200" dirty="0" smtClean="0"/>
            <a:t> solution scattering</a:t>
          </a:r>
          <a:endParaRPr lang="en-US" sz="1700" kern="1200" dirty="0"/>
        </a:p>
      </dsp:txBody>
      <dsp:txXfrm>
        <a:off x="3824832" y="1969791"/>
        <a:ext cx="1591889" cy="12879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0.81319</cdr:x>
      <cdr:y>0.02199</cdr:y>
    </cdr:from>
    <cdr:to>
      <cdr:x>0.8926</cdr:x>
      <cdr:y>0.13554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717925" y="60325"/>
          <a:ext cx="363048" cy="31149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/>
            <a:t>Zn</a:t>
          </a:r>
        </a:p>
      </cdr:txBody>
    </cdr:sp>
  </cdr:relSizeAnchor>
  <cdr:relSizeAnchor xmlns:cdr="http://schemas.openxmlformats.org/drawingml/2006/chartDrawing">
    <cdr:from>
      <cdr:x>0.47249</cdr:x>
      <cdr:y>0.315</cdr:y>
    </cdr:from>
    <cdr:to>
      <cdr:x>0.55461</cdr:x>
      <cdr:y>0.42719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160240" y="864096"/>
          <a:ext cx="375424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 smtClean="0"/>
            <a:t>Cu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0.20475</cdr:x>
      <cdr:y>0.57749</cdr:y>
    </cdr:from>
    <cdr:to>
      <cdr:x>0.2795</cdr:x>
      <cdr:y>0.68969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936104" y="1584176"/>
          <a:ext cx="34176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 smtClean="0"/>
            <a:t>Ni</a:t>
          </a:r>
          <a:endParaRPr lang="en-US" sz="14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0.71771</cdr:x>
      <cdr:y>0.40104</cdr:y>
    </cdr:from>
    <cdr:to>
      <cdr:x>0.95312</cdr:x>
      <cdr:y>0.5434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281362" y="1100138"/>
          <a:ext cx="1076325" cy="3905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/>
            <a:t>5</a:t>
          </a:r>
          <a:r>
            <a:rPr lang="en-US" sz="1400" baseline="30000"/>
            <a:t>th</a:t>
          </a:r>
          <a:r>
            <a:rPr lang="en-US" sz="1400"/>
            <a:t> harmonic</a:t>
          </a:r>
        </a:p>
      </cdr:txBody>
    </cdr:sp>
  </cdr:relSizeAnchor>
  <cdr:relSizeAnchor xmlns:cdr="http://schemas.openxmlformats.org/drawingml/2006/chartDrawing">
    <cdr:from>
      <cdr:x>0.37153</cdr:x>
      <cdr:y>0.77546</cdr:y>
    </cdr:from>
    <cdr:to>
      <cdr:x>0.60694</cdr:x>
      <cdr:y>0.91782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698625" y="2127250"/>
          <a:ext cx="1076325" cy="3905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/>
            <a:t>7</a:t>
          </a:r>
          <a:r>
            <a:rPr lang="en-US" sz="1400" baseline="30000"/>
            <a:t>th</a:t>
          </a:r>
          <a:r>
            <a:rPr lang="en-US" sz="1400"/>
            <a:t> harmonic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0.20002</cdr:x>
      <cdr:y>0.37504</cdr:y>
    </cdr:from>
    <cdr:to>
      <cdr:x>0.38145</cdr:x>
      <cdr:y>0.48087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08112" y="1080120"/>
          <a:ext cx="914407" cy="3047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GB" sz="1400" dirty="0"/>
            <a:t>5th harmonic</a:t>
          </a:r>
        </a:p>
      </cdr:txBody>
    </cdr:sp>
  </cdr:relSizeAnchor>
  <cdr:relSizeAnchor xmlns:cdr="http://schemas.openxmlformats.org/drawingml/2006/chartDrawing">
    <cdr:from>
      <cdr:x>0.78304</cdr:x>
      <cdr:y>0.37813</cdr:y>
    </cdr:from>
    <cdr:to>
      <cdr:x>0.96447</cdr:x>
      <cdr:y>0.48396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946519" y="1089021"/>
          <a:ext cx="914407" cy="3047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400"/>
            <a:t>7th harmonic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BD02A-659A-4BD1-8867-123BE9625D58}" type="datetimeFigureOut">
              <a:rPr lang="en-US" smtClean="0"/>
              <a:t>25/6/2014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96BDD0-B58C-4867-AEFE-A74914E55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494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10A5-AAF5-4646-B3F4-B8B6E5726253}" type="datetimeFigureOut">
              <a:rPr lang="en-US" smtClean="0"/>
              <a:t>25/6/2014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F4D05F-0845-432B-BBD0-32E47074A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165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060161"/>
            <a:ext cx="4834880" cy="2523703"/>
          </a:xfrm>
        </p:spPr>
        <p:txBody>
          <a:bodyPr/>
          <a:lstStyle>
            <a:lvl1pPr marL="0" indent="0" algn="l">
              <a:buNone/>
              <a:defRPr b="1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Marc </a:t>
            </a:r>
            <a:r>
              <a:rPr lang="en-US" dirty="0" err="1" smtClean="0"/>
              <a:t>Malfois</a:t>
            </a:r>
            <a:endParaRPr lang="en-US" dirty="0" smtClean="0"/>
          </a:p>
          <a:p>
            <a:r>
              <a:rPr lang="en-US" dirty="0" smtClean="0"/>
              <a:t>SAC18, 1st July 2014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457200" y="1143000"/>
            <a:ext cx="4834880" cy="1169551"/>
          </a:xfrm>
        </p:spPr>
        <p:txBody>
          <a:bodyPr/>
          <a:lstStyle>
            <a:lvl1pPr algn="l">
              <a:defRPr>
                <a:solidFill>
                  <a:srgbClr val="112E50"/>
                </a:solidFill>
              </a:defRPr>
            </a:lvl1pPr>
          </a:lstStyle>
          <a:p>
            <a:r>
              <a:rPr lang="en-US" dirty="0" smtClean="0"/>
              <a:t>Report on BL11 - NCD</a:t>
            </a:r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5580112" y="1149172"/>
            <a:ext cx="3182888" cy="451207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1255266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31966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12235-9F9B-4C8C-AD22-A48568D621EA}" type="datetimeFigureOut">
              <a:rPr lang="en-US" smtClean="0"/>
              <a:t>25/6/2014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8B2FA-27F9-4030-841E-F1425BD686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4085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12235-9F9B-4C8C-AD22-A48568D621EA}" type="datetimeFigureOut">
              <a:rPr lang="en-US" smtClean="0"/>
              <a:t>25/6/2014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8B2FA-27F9-4030-841E-F1425BD686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4122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12235-9F9B-4C8C-AD22-A48568D621EA}" type="datetimeFigureOut">
              <a:rPr lang="en-US" smtClean="0"/>
              <a:t>25/6/2014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8B2FA-27F9-4030-841E-F1425BD686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958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12235-9F9B-4C8C-AD22-A48568D621EA}" type="datetimeFigureOut">
              <a:rPr lang="en-US" smtClean="0"/>
              <a:t>25/6/2014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8B2FA-27F9-4030-841E-F1425BD686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7409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12235-9F9B-4C8C-AD22-A48568D621EA}" type="datetimeFigureOut">
              <a:rPr lang="en-US" smtClean="0"/>
              <a:t>25/6/2014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8B2FA-27F9-4030-841E-F1425BD686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43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12235-9F9B-4C8C-AD22-A48568D621EA}" type="datetimeFigureOut">
              <a:rPr lang="en-US" smtClean="0"/>
              <a:t>25/6/2014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8B2FA-27F9-4030-841E-F1425BD686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265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12235-9F9B-4C8C-AD22-A48568D621EA}" type="datetimeFigureOut">
              <a:rPr lang="en-US" smtClean="0"/>
              <a:t>25/6/2014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8B2FA-27F9-4030-841E-F1425BD686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0592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12235-9F9B-4C8C-AD22-A48568D621EA}" type="datetimeFigureOut">
              <a:rPr lang="en-US" smtClean="0"/>
              <a:t>25/6/2014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8B2FA-27F9-4030-841E-F1425BD686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9497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12235-9F9B-4C8C-AD22-A48568D621EA}" type="datetimeFigureOut">
              <a:rPr lang="en-US" smtClean="0"/>
              <a:t>25/6/2014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8B2FA-27F9-4030-841E-F1425BD686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269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4076818" cy="2215662"/>
          </a:xfrm>
          <a:solidFill>
            <a:srgbClr val="DEDFE6"/>
          </a:solidFill>
        </p:spPr>
        <p:txBody>
          <a:bodyPr/>
          <a:lstStyle>
            <a:lvl1pPr marL="0" indent="0">
              <a:buFont typeface="+mj-lt"/>
              <a:buNone/>
              <a:defRPr>
                <a:solidFill>
                  <a:srgbClr val="112E5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609600" y="3505200"/>
            <a:ext cx="4076818" cy="2215662"/>
          </a:xfrm>
          <a:solidFill>
            <a:srgbClr val="979F07"/>
          </a:solidFill>
        </p:spPr>
        <p:txBody>
          <a:bodyPr/>
          <a:lstStyle>
            <a:lvl1pPr marL="0" indent="0">
              <a:buFont typeface="+mj-lt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4686182" y="1295400"/>
            <a:ext cx="4076818" cy="2215662"/>
          </a:xfrm>
          <a:solidFill>
            <a:srgbClr val="88A0B8"/>
          </a:solidFill>
        </p:spPr>
        <p:txBody>
          <a:bodyPr/>
          <a:lstStyle>
            <a:lvl1pPr marL="0" indent="0">
              <a:buFont typeface="+mj-lt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>
          <a:xfrm>
            <a:off x="4686182" y="3505200"/>
            <a:ext cx="4076818" cy="2215662"/>
          </a:xfrm>
          <a:solidFill>
            <a:srgbClr val="125E9F"/>
          </a:solidFill>
        </p:spPr>
        <p:txBody>
          <a:bodyPr/>
          <a:lstStyle>
            <a:lvl1pPr marL="0" indent="0">
              <a:buFont typeface="+mj-lt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130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12235-9F9B-4C8C-AD22-A48568D621EA}" type="datetimeFigureOut">
              <a:rPr lang="en-US" smtClean="0"/>
              <a:t>25/6/2014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8B2FA-27F9-4030-841E-F1425BD686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4973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12235-9F9B-4C8C-AD22-A48568D621EA}" type="datetimeFigureOut">
              <a:rPr lang="en-US" smtClean="0"/>
              <a:t>25/6/2014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8B2FA-27F9-4030-841E-F1425BD686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57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2037471" cy="1107322"/>
          </a:xfrm>
          <a:solidFill>
            <a:srgbClr val="DEDFE6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rgbClr val="112E5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2667000" y="1676400"/>
            <a:ext cx="2037471" cy="1107322"/>
          </a:xfrm>
          <a:solidFill>
            <a:srgbClr val="979F07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4724400" y="1676400"/>
            <a:ext cx="2037471" cy="1107322"/>
          </a:xfrm>
          <a:solidFill>
            <a:srgbClr val="88A0B8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>
          <a:xfrm>
            <a:off x="6781800" y="1676400"/>
            <a:ext cx="2049194" cy="1113693"/>
          </a:xfrm>
          <a:solidFill>
            <a:srgbClr val="125E9F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6"/>
          </p:nvPr>
        </p:nvSpPr>
        <p:spPr>
          <a:xfrm>
            <a:off x="6781800" y="2819400"/>
            <a:ext cx="2037471" cy="1107322"/>
          </a:xfrm>
          <a:solidFill>
            <a:srgbClr val="DEDFE6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rgbClr val="112E5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7"/>
          </p:nvPr>
        </p:nvSpPr>
        <p:spPr>
          <a:xfrm>
            <a:off x="609600" y="2819400"/>
            <a:ext cx="2037471" cy="1107322"/>
          </a:xfrm>
          <a:solidFill>
            <a:srgbClr val="979F07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8"/>
          </p:nvPr>
        </p:nvSpPr>
        <p:spPr>
          <a:xfrm>
            <a:off x="2667000" y="2819400"/>
            <a:ext cx="2037471" cy="1107322"/>
          </a:xfrm>
          <a:solidFill>
            <a:srgbClr val="88A0B8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9"/>
          </p:nvPr>
        </p:nvSpPr>
        <p:spPr>
          <a:xfrm>
            <a:off x="4724400" y="2819400"/>
            <a:ext cx="2049194" cy="1113693"/>
          </a:xfrm>
          <a:solidFill>
            <a:srgbClr val="125E9F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20"/>
          </p:nvPr>
        </p:nvSpPr>
        <p:spPr>
          <a:xfrm>
            <a:off x="4724400" y="3962400"/>
            <a:ext cx="2037471" cy="1107322"/>
          </a:xfrm>
          <a:solidFill>
            <a:srgbClr val="DEDFE6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rgbClr val="112E5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21"/>
          </p:nvPr>
        </p:nvSpPr>
        <p:spPr>
          <a:xfrm>
            <a:off x="609600" y="3962400"/>
            <a:ext cx="2037471" cy="1107322"/>
          </a:xfrm>
          <a:solidFill>
            <a:srgbClr val="88A0B8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22"/>
          </p:nvPr>
        </p:nvSpPr>
        <p:spPr>
          <a:xfrm>
            <a:off x="2667000" y="3962400"/>
            <a:ext cx="2049194" cy="1113693"/>
          </a:xfrm>
          <a:solidFill>
            <a:srgbClr val="125E9F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23"/>
          </p:nvPr>
        </p:nvSpPr>
        <p:spPr>
          <a:xfrm>
            <a:off x="6781800" y="3962400"/>
            <a:ext cx="2037471" cy="1107322"/>
          </a:xfrm>
          <a:solidFill>
            <a:srgbClr val="979F07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31459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10404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9069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9069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07945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219200"/>
            <a:ext cx="4040188" cy="9556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19200"/>
            <a:ext cx="4041775" cy="9556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47852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075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309265"/>
            <a:ext cx="6477000" cy="1169551"/>
          </a:xfrm>
        </p:spPr>
        <p:txBody>
          <a:bodyPr anchor="b"/>
          <a:lstStyle>
            <a:lvl1pPr algn="l">
              <a:defRPr sz="3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9200"/>
            <a:ext cx="5111751" cy="46482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205843"/>
            <a:ext cx="3008313" cy="46615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97937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4861510"/>
            <a:ext cx="6019800" cy="415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87488" y="990600"/>
            <a:ext cx="6056312" cy="37369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0" y="5257800"/>
            <a:ext cx="6019800" cy="5191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61122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6199"/>
            <a:ext cx="1524000" cy="838711"/>
          </a:xfrm>
          <a:prstGeom prst="rect">
            <a:avLst/>
          </a:prstGeom>
        </p:spPr>
      </p:pic>
      <p:sp>
        <p:nvSpPr>
          <p:cNvPr id="5" name="Snip Diagonal Corner Rectangle 4"/>
          <p:cNvSpPr/>
          <p:nvPr/>
        </p:nvSpPr>
        <p:spPr>
          <a:xfrm>
            <a:off x="8458200" y="304800"/>
            <a:ext cx="609600" cy="381000"/>
          </a:xfrm>
          <a:prstGeom prst="snip2DiagRect">
            <a:avLst/>
          </a:prstGeom>
          <a:solidFill>
            <a:srgbClr val="125E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3200400" cy="457200"/>
          </a:xfrm>
          <a:prstGeom prst="rect">
            <a:avLst/>
          </a:prstGeom>
          <a:solidFill>
            <a:srgbClr val="DED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angle 12"/>
          <p:cNvSpPr/>
          <p:nvPr/>
        </p:nvSpPr>
        <p:spPr>
          <a:xfrm>
            <a:off x="2971800" y="6400800"/>
            <a:ext cx="3200400" cy="457200"/>
          </a:xfrm>
          <a:prstGeom prst="rect">
            <a:avLst/>
          </a:prstGeom>
          <a:solidFill>
            <a:srgbClr val="979F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angle 13"/>
          <p:cNvSpPr/>
          <p:nvPr/>
        </p:nvSpPr>
        <p:spPr>
          <a:xfrm>
            <a:off x="6172200" y="6400800"/>
            <a:ext cx="2971800" cy="457200"/>
          </a:xfrm>
          <a:prstGeom prst="rect">
            <a:avLst/>
          </a:prstGeom>
          <a:solidFill>
            <a:srgbClr val="88A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800" y="304800"/>
            <a:ext cx="6553200" cy="63094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lvl="0" algn="l"/>
            <a:r>
              <a:rPr lang="en-US" dirty="0" smtClean="0"/>
              <a:t>Report on BL11-NCD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3001"/>
            <a:ext cx="8229600" cy="472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  <p:sp>
        <p:nvSpPr>
          <p:cNvPr id="24" name="Footer Placeholder 4"/>
          <p:cNvSpPr txBox="1">
            <a:spLocks/>
          </p:cNvSpPr>
          <p:nvPr/>
        </p:nvSpPr>
        <p:spPr>
          <a:xfrm>
            <a:off x="0" y="6550223"/>
            <a:ext cx="29718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400" b="0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>
                <a:solidFill>
                  <a:srgbClr val="112E50"/>
                </a:solidFill>
              </a:rPr>
              <a:t>Marc </a:t>
            </a:r>
            <a:r>
              <a:rPr lang="es-ES" dirty="0" err="1" smtClean="0">
                <a:solidFill>
                  <a:srgbClr val="112E50"/>
                </a:solidFill>
              </a:rPr>
              <a:t>Malfois</a:t>
            </a:r>
            <a:endParaRPr lang="es-ES" dirty="0">
              <a:solidFill>
                <a:srgbClr val="112E50"/>
              </a:solidFill>
            </a:endParaRPr>
          </a:p>
        </p:txBody>
      </p:sp>
      <p:sp>
        <p:nvSpPr>
          <p:cNvPr id="12" name="Footer Placeholder 4"/>
          <p:cNvSpPr txBox="1">
            <a:spLocks/>
          </p:cNvSpPr>
          <p:nvPr/>
        </p:nvSpPr>
        <p:spPr>
          <a:xfrm>
            <a:off x="2971799" y="6545757"/>
            <a:ext cx="318047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400" b="0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0" kern="1200" dirty="0" smtClean="0">
                <a:solidFill>
                  <a:srgbClr val="112E50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Report on BL11-NCD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5" name="Footer Placeholder 4"/>
          <p:cNvSpPr txBox="1">
            <a:spLocks/>
          </p:cNvSpPr>
          <p:nvPr/>
        </p:nvSpPr>
        <p:spPr>
          <a:xfrm>
            <a:off x="6152271" y="6544267"/>
            <a:ext cx="29718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400" b="0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>
                <a:solidFill>
                  <a:schemeClr val="bg1"/>
                </a:solidFill>
              </a:rPr>
              <a:t>01/07/2014</a:t>
            </a:r>
            <a:endParaRPr lang="es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430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9" r:id="rId10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lang="en-US" sz="3500" b="1" kern="1200" smtClean="0">
          <a:solidFill>
            <a:srgbClr val="112E50"/>
          </a:solidFill>
          <a:latin typeface="Arial" pitchFamily="34" charset="0"/>
          <a:ea typeface="+mn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59F38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112E50"/>
        </a:buClr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959F38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112E50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88A0B8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12235-9F9B-4C8C-AD22-A48568D621EA}" type="datetimeFigureOut">
              <a:rPr lang="en-US" smtClean="0"/>
              <a:t>25/6/2014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8B2FA-27F9-4030-841E-F1425BD686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678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tif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image" Target="../media/image32.gif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3.png"/><Relationship Id="rId5" Type="http://schemas.openxmlformats.org/officeDocument/2006/relationships/image" Target="../media/image30.wmf"/><Relationship Id="rId10" Type="http://schemas.openxmlformats.org/officeDocument/2006/relationships/image" Target="../media/image35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png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if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tiff"/><Relationship Id="rId5" Type="http://schemas.openxmlformats.org/officeDocument/2006/relationships/image" Target="../media/image48.tiff"/><Relationship Id="rId4" Type="http://schemas.openxmlformats.org/officeDocument/2006/relationships/image" Target="../media/image47.tif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260648"/>
            <a:ext cx="6781800" cy="630942"/>
          </a:xfrm>
        </p:spPr>
        <p:txBody>
          <a:bodyPr/>
          <a:lstStyle/>
          <a:p>
            <a:r>
              <a:rPr lang="en-US" dirty="0"/>
              <a:t>Beamline specifications</a:t>
            </a: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457200" y="1981200"/>
            <a:ext cx="4762872" cy="11695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3500" b="1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s-ES" smtClean="0"/>
              <a:t>Report on BL11-NCD</a:t>
            </a:r>
            <a:endParaRPr lang="es-ES" dirty="0"/>
          </a:p>
        </p:txBody>
      </p:sp>
      <p:sp>
        <p:nvSpPr>
          <p:cNvPr id="10" name="Subtitle 1"/>
          <p:cNvSpPr txBox="1">
            <a:spLocks/>
          </p:cNvSpPr>
          <p:nvPr/>
        </p:nvSpPr>
        <p:spPr>
          <a:xfrm>
            <a:off x="457200" y="3060161"/>
            <a:ext cx="4402832" cy="252370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+mj-lt"/>
              <a:buNone/>
              <a:defRPr sz="3200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8A0B8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err="1" smtClean="0">
                <a:solidFill>
                  <a:schemeClr val="bg1">
                    <a:lumMod val="65000"/>
                  </a:schemeClr>
                </a:solidFill>
              </a:rPr>
              <a:t>Sac</a:t>
            </a:r>
            <a:r>
              <a:rPr lang="es-ES" dirty="0" smtClean="0">
                <a:solidFill>
                  <a:schemeClr val="bg1">
                    <a:lumMod val="65000"/>
                  </a:schemeClr>
                </a:solidFill>
              </a:rPr>
              <a:t> 18, 1st </a:t>
            </a:r>
            <a:r>
              <a:rPr lang="es-ES" dirty="0" err="1" smtClean="0">
                <a:solidFill>
                  <a:schemeClr val="bg1">
                    <a:lumMod val="65000"/>
                  </a:schemeClr>
                </a:solidFill>
              </a:rPr>
              <a:t>July</a:t>
            </a:r>
            <a:r>
              <a:rPr lang="es-ES" dirty="0" smtClean="0">
                <a:solidFill>
                  <a:schemeClr val="bg1">
                    <a:lumMod val="65000"/>
                  </a:schemeClr>
                </a:solidFill>
              </a:rPr>
              <a:t> 2014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924944"/>
            <a:ext cx="3686160" cy="2448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19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Detector - </a:t>
            </a:r>
            <a:r>
              <a:rPr lang="es-ES" dirty="0" err="1" smtClean="0"/>
              <a:t>Rayonix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552" y="1196752"/>
            <a:ext cx="4040188" cy="474067"/>
          </a:xfrm>
        </p:spPr>
        <p:txBody>
          <a:bodyPr/>
          <a:lstStyle/>
          <a:p>
            <a:r>
              <a:rPr lang="en-US" dirty="0" err="1" smtClean="0"/>
              <a:t>Waxs</a:t>
            </a:r>
            <a:r>
              <a:rPr lang="en-US" dirty="0" smtClean="0"/>
              <a:t> detector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826" y="1196752"/>
            <a:ext cx="3358704" cy="2241375"/>
          </a:xfrm>
        </p:spPr>
      </p:pic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7"/>
          <p:cNvSpPr>
            <a:spLocks noGrp="1" noChangeArrowheads="1"/>
          </p:cNvSpPr>
          <p:nvPr>
            <p:ph sz="half" idx="2"/>
          </p:nvPr>
        </p:nvSpPr>
        <p:spPr bwMode="auto">
          <a:xfrm>
            <a:off x="467544" y="1628800"/>
            <a:ext cx="4040188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altLang="en-US" sz="1800" b="0" i="0" dirty="0" smtClean="0">
                <a:latin typeface="Calibri" pitchFamily="34" charset="0"/>
              </a:rPr>
              <a:t>Active </a:t>
            </a:r>
            <a:r>
              <a:rPr lang="en-US" altLang="en-US" sz="1800" b="0" i="0" dirty="0">
                <a:latin typeface="Calibri" pitchFamily="34" charset="0"/>
              </a:rPr>
              <a:t>image area: 255 x 85 mm</a:t>
            </a:r>
            <a:r>
              <a:rPr lang="en-US" altLang="en-US" sz="1800" b="0" i="0" baseline="30000" dirty="0">
                <a:latin typeface="Calibri" pitchFamily="34" charset="0"/>
              </a:rPr>
              <a:t>2</a:t>
            </a:r>
            <a:endParaRPr lang="en-US" altLang="en-US" sz="1800" b="0" i="0" dirty="0">
              <a:latin typeface="Calibri" pitchFamily="34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en-US" altLang="en-US" sz="1800" b="0" i="0" dirty="0" smtClean="0">
                <a:latin typeface="Calibri" pitchFamily="34" charset="0"/>
              </a:rPr>
              <a:t>Total </a:t>
            </a:r>
            <a:r>
              <a:rPr lang="en-US" altLang="en-US" sz="1800" b="0" i="0" dirty="0">
                <a:latin typeface="Calibri" pitchFamily="34" charset="0"/>
              </a:rPr>
              <a:t>number of pixels: 5760 x 1920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800" b="0" i="0" dirty="0" smtClean="0">
                <a:latin typeface="Calibri" pitchFamily="34" charset="0"/>
              </a:rPr>
              <a:t>Pixel </a:t>
            </a:r>
            <a:r>
              <a:rPr lang="en-US" altLang="en-US" sz="1800" b="0" i="0" dirty="0">
                <a:latin typeface="Calibri" pitchFamily="34" charset="0"/>
              </a:rPr>
              <a:t>size ( not binned): </a:t>
            </a:r>
            <a:r>
              <a:rPr lang="en-US" altLang="en-US" sz="1800" b="0" i="0" dirty="0" smtClean="0">
                <a:latin typeface="Calibri" pitchFamily="34" charset="0"/>
              </a:rPr>
              <a:t>44 </a:t>
            </a:r>
            <a:r>
              <a:rPr lang="en-US" altLang="en-US" sz="1800" b="0" i="0" dirty="0">
                <a:latin typeface="Calibri" pitchFamily="34" charset="0"/>
              </a:rPr>
              <a:t>µm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800" b="0" i="0" dirty="0" smtClean="0">
                <a:latin typeface="Calibri" pitchFamily="34" charset="0"/>
              </a:rPr>
              <a:t>Frame </a:t>
            </a:r>
            <a:r>
              <a:rPr lang="en-US" altLang="en-US" sz="1800" b="0" i="0" dirty="0">
                <a:latin typeface="Calibri" pitchFamily="34" charset="0"/>
              </a:rPr>
              <a:t>rate:   10 – 140 frames / </a:t>
            </a:r>
            <a:r>
              <a:rPr lang="en-US" altLang="en-US" sz="1800" b="0" i="0" dirty="0" smtClean="0">
                <a:latin typeface="Calibri" pitchFamily="34" charset="0"/>
              </a:rPr>
              <a:t>sec </a:t>
            </a:r>
            <a:endParaRPr lang="en-US" altLang="en-US" sz="1800" b="0" i="0" dirty="0" smtClean="0">
              <a:latin typeface="Calibri" pitchFamily="34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en-US" altLang="en-US" sz="1800" b="0" i="0" dirty="0" smtClean="0">
                <a:latin typeface="Calibri" pitchFamily="34" charset="0"/>
              </a:rPr>
              <a:t>Global </a:t>
            </a:r>
            <a:r>
              <a:rPr lang="en-US" altLang="en-US" sz="1800" b="0" i="0" dirty="0">
                <a:latin typeface="Calibri" pitchFamily="34" charset="0"/>
              </a:rPr>
              <a:t>count rate: unlimited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800" b="0" i="0" dirty="0" smtClean="0">
                <a:latin typeface="Calibri" pitchFamily="34" charset="0"/>
              </a:rPr>
              <a:t>Dynamic </a:t>
            </a:r>
            <a:r>
              <a:rPr lang="en-US" altLang="en-US" sz="1800" b="0" i="0" dirty="0">
                <a:latin typeface="Calibri" pitchFamily="34" charset="0"/>
              </a:rPr>
              <a:t>range: 16 </a:t>
            </a:r>
            <a:r>
              <a:rPr lang="en-US" altLang="en-US" sz="1800" b="0" i="0" dirty="0" smtClean="0">
                <a:latin typeface="Calibri" pitchFamily="34" charset="0"/>
              </a:rPr>
              <a:t>bits</a:t>
            </a:r>
            <a:endParaRPr lang="en-US" altLang="en-US" sz="1800" b="0" i="0" dirty="0">
              <a:latin typeface="Calibri" pitchFamily="34" charset="0"/>
            </a:endParaRPr>
          </a:p>
        </p:txBody>
      </p:sp>
      <p:pic>
        <p:nvPicPr>
          <p:cNvPr id="1028" name="Picture 4" descr="C:\Users\mmalfois\AppData\Local\Temp\Box Profil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522" y="3922590"/>
            <a:ext cx="3209925" cy="218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malfois\AppData\Local\Temp\Dataset Plot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-6692" y="3836559"/>
            <a:ext cx="5474018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76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Detector - </a:t>
            </a:r>
            <a:r>
              <a:rPr lang="es-ES" dirty="0" err="1" smtClean="0"/>
              <a:t>ImXPAD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552" y="1196752"/>
            <a:ext cx="4040188" cy="474067"/>
          </a:xfrm>
        </p:spPr>
        <p:txBody>
          <a:bodyPr/>
          <a:lstStyle/>
          <a:p>
            <a:r>
              <a:rPr lang="en-US" dirty="0" err="1" smtClean="0"/>
              <a:t>Saxs</a:t>
            </a:r>
            <a:r>
              <a:rPr lang="en-US" dirty="0" smtClean="0"/>
              <a:t> detector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7"/>
          <p:cNvSpPr>
            <a:spLocks noGrp="1" noChangeArrowheads="1"/>
          </p:cNvSpPr>
          <p:nvPr>
            <p:ph sz="half" idx="2"/>
          </p:nvPr>
        </p:nvSpPr>
        <p:spPr bwMode="auto">
          <a:xfrm>
            <a:off x="467544" y="1628800"/>
            <a:ext cx="5328592" cy="1698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altLang="en-US" sz="1800" b="0" i="0" dirty="0">
                <a:latin typeface="Calibri" pitchFamily="34" charset="0"/>
              </a:rPr>
              <a:t> Active image area: 152 x 149.6 mm</a:t>
            </a:r>
            <a:r>
              <a:rPr lang="en-US" altLang="en-US" sz="1800" b="0" i="0" baseline="30000" dirty="0">
                <a:latin typeface="Calibri" pitchFamily="34" charset="0"/>
              </a:rPr>
              <a:t>2</a:t>
            </a:r>
            <a:r>
              <a:rPr lang="en-US" altLang="en-US" sz="1800" b="0" i="0" dirty="0">
                <a:latin typeface="Calibri" pitchFamily="34" charset="0"/>
              </a:rPr>
              <a:t>(H x V)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800" b="0" i="0" dirty="0">
                <a:latin typeface="Calibri" pitchFamily="34" charset="0"/>
              </a:rPr>
              <a:t> Total number of pixels: 1200 x 1120 pixels</a:t>
            </a:r>
            <a:r>
              <a:rPr lang="en-US" altLang="en-US" sz="1800" b="0" i="0" baseline="30000" dirty="0">
                <a:latin typeface="Calibri" pitchFamily="34" charset="0"/>
              </a:rPr>
              <a:t>2</a:t>
            </a:r>
            <a:r>
              <a:rPr lang="en-US" altLang="en-US" sz="1800" b="0" i="0" dirty="0">
                <a:latin typeface="Calibri" pitchFamily="34" charset="0"/>
              </a:rPr>
              <a:t>   (H x V)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800" b="0" i="0" dirty="0">
                <a:latin typeface="Calibri" pitchFamily="34" charset="0"/>
              </a:rPr>
              <a:t> Pixel size ( not binned): 130 µm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800" b="0" i="0" dirty="0">
                <a:latin typeface="Calibri" pitchFamily="34" charset="0"/>
              </a:rPr>
              <a:t> Frame rate:   </a:t>
            </a:r>
            <a:r>
              <a:rPr lang="en-US" altLang="en-US" sz="1800" b="0" i="0" dirty="0" smtClean="0">
                <a:latin typeface="Calibri" pitchFamily="34" charset="0"/>
              </a:rPr>
              <a:t>250 </a:t>
            </a:r>
            <a:r>
              <a:rPr lang="en-US" altLang="en-US" sz="1800" b="0" i="0" dirty="0">
                <a:latin typeface="Calibri" pitchFamily="34" charset="0"/>
              </a:rPr>
              <a:t>frames / sec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800" b="0" i="0" dirty="0" smtClean="0">
                <a:latin typeface="Calibri" pitchFamily="34" charset="0"/>
              </a:rPr>
              <a:t> Global </a:t>
            </a:r>
            <a:r>
              <a:rPr lang="en-US" altLang="en-US" sz="1800" b="0" i="0" dirty="0">
                <a:latin typeface="Calibri" pitchFamily="34" charset="0"/>
              </a:rPr>
              <a:t>count rate: &gt;10</a:t>
            </a:r>
            <a:r>
              <a:rPr lang="en-US" altLang="en-US" sz="1800" b="0" i="0" baseline="30000" dirty="0">
                <a:latin typeface="Calibri" pitchFamily="34" charset="0"/>
              </a:rPr>
              <a:t>11</a:t>
            </a:r>
            <a:r>
              <a:rPr lang="en-US" altLang="en-US" sz="1800" b="0" i="0" dirty="0">
                <a:latin typeface="Calibri" pitchFamily="34" charset="0"/>
              </a:rPr>
              <a:t> </a:t>
            </a:r>
            <a:r>
              <a:rPr lang="en-US" altLang="en-US" sz="1800" b="0" i="0" dirty="0" smtClean="0">
                <a:latin typeface="Calibri" pitchFamily="34" charset="0"/>
              </a:rPr>
              <a:t>photons/sec</a:t>
            </a:r>
            <a:endParaRPr lang="en-US" altLang="en-US" sz="1800" b="0" i="0" baseline="30000" dirty="0">
              <a:latin typeface="Calibri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564904"/>
            <a:ext cx="3312368" cy="33123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2943" y="5949280"/>
            <a:ext cx="8594597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Site Acceptance Test planned for September 2014</a:t>
            </a:r>
          </a:p>
        </p:txBody>
      </p:sp>
      <p:sp>
        <p:nvSpPr>
          <p:cNvPr id="8" name="Rectangle 7"/>
          <p:cNvSpPr/>
          <p:nvPr/>
        </p:nvSpPr>
        <p:spPr>
          <a:xfrm>
            <a:off x="312943" y="551723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Factory </a:t>
            </a:r>
            <a:r>
              <a:rPr lang="en-US" b="1" dirty="0"/>
              <a:t>Acceptance Test </a:t>
            </a:r>
            <a:r>
              <a:rPr lang="en-US" b="1" dirty="0" smtClean="0"/>
              <a:t>done in May </a:t>
            </a:r>
            <a:r>
              <a:rPr lang="en-US" b="1" dirty="0"/>
              <a:t>2014</a:t>
            </a:r>
          </a:p>
        </p:txBody>
      </p:sp>
      <p:pic>
        <p:nvPicPr>
          <p:cNvPr id="14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247108"/>
            <a:ext cx="2317750" cy="233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826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Upgrade – Window protection</a:t>
            </a:r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2896"/>
            <a:ext cx="2520503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72453" y="1124744"/>
            <a:ext cx="830384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 smtClean="0"/>
              <a:t>Connected to the photon shutter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 smtClean="0"/>
              <a:t>Possibility to open it manually if the vacuum is broken in the pipe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 smtClean="0"/>
              <a:t>Light on doors =&gt; </a:t>
            </a:r>
            <a:r>
              <a:rPr lang="en-US" sz="2400" dirty="0" smtClean="0"/>
              <a:t>Safe </a:t>
            </a:r>
            <a:r>
              <a:rPr lang="en-US" sz="2400" dirty="0" smtClean="0"/>
              <a:t>to enter in the EH</a:t>
            </a:r>
          </a:p>
        </p:txBody>
      </p:sp>
      <p:sp>
        <p:nvSpPr>
          <p:cNvPr id="3" name="Rectangle 2"/>
          <p:cNvSpPr/>
          <p:nvPr/>
        </p:nvSpPr>
        <p:spPr>
          <a:xfrm>
            <a:off x="3384472" y="4797152"/>
            <a:ext cx="50463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Available in </a:t>
            </a:r>
            <a:r>
              <a:rPr lang="en-US" sz="3200" b="1" dirty="0" smtClean="0"/>
              <a:t>September </a:t>
            </a:r>
            <a:r>
              <a:rPr lang="en-US" sz="3200" b="1" dirty="0"/>
              <a:t>2014</a:t>
            </a:r>
          </a:p>
        </p:txBody>
      </p:sp>
    </p:spTree>
    <p:extLst>
      <p:ext uri="{BB962C8B-B14F-4D97-AF65-F5344CB8AC3E}">
        <p14:creationId xmlns:p14="http://schemas.microsoft.com/office/powerpoint/2010/main" val="326557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Upgrade – </a:t>
            </a:r>
            <a:r>
              <a:rPr lang="en-US" dirty="0" smtClean="0"/>
              <a:t>WAXS nose cone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55776" y="1484784"/>
            <a:ext cx="5328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80728"/>
            <a:ext cx="7722442" cy="45892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79712" y="5696579"/>
            <a:ext cx="3993401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Available in April 2014</a:t>
            </a:r>
          </a:p>
        </p:txBody>
      </p:sp>
    </p:spTree>
    <p:extLst>
      <p:ext uri="{BB962C8B-B14F-4D97-AF65-F5344CB8AC3E}">
        <p14:creationId xmlns:p14="http://schemas.microsoft.com/office/powerpoint/2010/main" val="205654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Upgrade – </a:t>
            </a:r>
            <a:r>
              <a:rPr lang="en-US" dirty="0" smtClean="0"/>
              <a:t>On-Axis Camera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1470973" cy="443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555776" y="1484784"/>
            <a:ext cx="5328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609277"/>
              </p:ext>
            </p:extLst>
          </p:nvPr>
        </p:nvGraphicFramePr>
        <p:xfrm>
          <a:off x="1547664" y="1052736"/>
          <a:ext cx="6953964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1356"/>
                <a:gridCol w="547260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1.67X \ 120FL </a:t>
                      </a:r>
                    </a:p>
                    <a:p>
                      <a:r>
                        <a:rPr lang="en-US" sz="1400" dirty="0" smtClean="0"/>
                        <a:t>Lower lens </a:t>
                      </a:r>
                    </a:p>
                    <a:p>
                      <a:r>
                        <a:rPr lang="en-US" sz="1400" dirty="0" smtClean="0"/>
                        <a:t>35-00-04-000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WD 155mm,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Min Zoom: Mag - 0.47X; Res-22.2m; DOF-2.5mm; 10mm x 7.7mm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Max </a:t>
                      </a:r>
                      <a:r>
                        <a:rPr lang="en-US" sz="1400" dirty="0" smtClean="0"/>
                        <a:t>Zoom: Mag - 5.80X; Res-4.2m; DOF-0.089mm; 0.83mm x 0.63mm 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" name="Rectangle 18"/>
          <p:cNvSpPr/>
          <p:nvPr/>
        </p:nvSpPr>
        <p:spPr>
          <a:xfrm>
            <a:off x="2577986" y="2622469"/>
            <a:ext cx="2580480" cy="19353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2577986" y="2622469"/>
            <a:ext cx="2580480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2577986" y="2622469"/>
            <a:ext cx="0" cy="193536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633594" y="2258998"/>
            <a:ext cx="469263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1mm</a:t>
            </a:r>
            <a:endParaRPr lang="en-GB" dirty="0"/>
          </a:p>
        </p:txBody>
      </p:sp>
      <p:sp>
        <p:nvSpPr>
          <p:cNvPr id="23" name="TextBox 22"/>
          <p:cNvSpPr txBox="1"/>
          <p:nvPr/>
        </p:nvSpPr>
        <p:spPr>
          <a:xfrm rot="16200000">
            <a:off x="1990699" y="3535624"/>
            <a:ext cx="673486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0.75mm</a:t>
            </a:r>
            <a:endParaRPr lang="en-GB" dirty="0"/>
          </a:p>
        </p:txBody>
      </p:sp>
      <p:sp>
        <p:nvSpPr>
          <p:cNvPr id="24" name="Oval 23"/>
          <p:cNvSpPr/>
          <p:nvPr/>
        </p:nvSpPr>
        <p:spPr>
          <a:xfrm>
            <a:off x="3228541" y="3375090"/>
            <a:ext cx="1386000" cy="2898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5695938" y="2612558"/>
            <a:ext cx="2580480" cy="19353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5695938" y="2612558"/>
            <a:ext cx="2580480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804860" y="2267428"/>
            <a:ext cx="551177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10mm</a:t>
            </a:r>
            <a:endParaRPr lang="en-GB" dirty="0"/>
          </a:p>
        </p:txBody>
      </p:sp>
      <p:sp>
        <p:nvSpPr>
          <p:cNvPr id="16" name="Oval 15"/>
          <p:cNvSpPr/>
          <p:nvPr/>
        </p:nvSpPr>
        <p:spPr>
          <a:xfrm>
            <a:off x="6778549" y="3514221"/>
            <a:ext cx="428400" cy="8568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695938" y="2612558"/>
            <a:ext cx="0" cy="193536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 rot="16200000">
            <a:off x="5163182" y="3421990"/>
            <a:ext cx="673486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7.25mm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843808" y="5445224"/>
            <a:ext cx="5046381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Available in September 2014</a:t>
            </a:r>
          </a:p>
        </p:txBody>
      </p:sp>
    </p:spTree>
    <p:extLst>
      <p:ext uri="{BB962C8B-B14F-4D97-AF65-F5344CB8AC3E}">
        <p14:creationId xmlns:p14="http://schemas.microsoft.com/office/powerpoint/2010/main" val="89283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Upgrade – </a:t>
            </a:r>
            <a:r>
              <a:rPr lang="en-US" dirty="0" smtClean="0"/>
              <a:t>On-Axis Camera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55776" y="1484784"/>
            <a:ext cx="5328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843808" y="5445224"/>
            <a:ext cx="5046381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Available in September 2014</a:t>
            </a:r>
          </a:p>
        </p:txBody>
      </p:sp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960" y="2868191"/>
            <a:ext cx="1647825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 descr="http://www.qioptiq-shop.com/out/Graphics/en/00080396_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411" y="2224489"/>
            <a:ext cx="4378459" cy="291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3568" y="1253951"/>
            <a:ext cx="8373126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Different lighting system depending on the contrast of the sample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07362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Upgrade – </a:t>
            </a:r>
            <a:r>
              <a:rPr lang="en-US" dirty="0" smtClean="0"/>
              <a:t>Schedule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55776" y="1484784"/>
            <a:ext cx="5328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7386413"/>
              </p:ext>
            </p:extLst>
          </p:nvPr>
        </p:nvGraphicFramePr>
        <p:xfrm>
          <a:off x="539552" y="1252538"/>
          <a:ext cx="8071047" cy="3904654"/>
        </p:xfrm>
        <a:graphic>
          <a:graphicData uri="http://schemas.openxmlformats.org/drawingml/2006/table">
            <a:tbl>
              <a:tblPr/>
              <a:tblGrid>
                <a:gridCol w="3467285"/>
                <a:gridCol w="3085443"/>
                <a:gridCol w="1518319"/>
              </a:tblGrid>
              <a:tr h="300358">
                <a:tc>
                  <a:txBody>
                    <a:bodyPr/>
                    <a:lstStyle/>
                    <a:p>
                      <a:r>
                        <a:rPr lang="en-US" sz="1600" b="1" i="1" u="sng" dirty="0">
                          <a:effectLst/>
                          <a:latin typeface="Arial"/>
                        </a:rPr>
                        <a:t>Project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1" u="sng" dirty="0">
                          <a:effectLst/>
                          <a:latin typeface="Arial"/>
                        </a:rPr>
                        <a:t>Status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i="1" u="sng" dirty="0">
                          <a:effectLst/>
                          <a:latin typeface="Arial"/>
                        </a:rPr>
                        <a:t>Delivery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358">
                <a:tc>
                  <a:txBody>
                    <a:bodyPr/>
                    <a:lstStyle/>
                    <a:p>
                      <a:r>
                        <a:rPr lang="en-US" sz="1600" i="1" dirty="0">
                          <a:effectLst/>
                          <a:latin typeface="Arial"/>
                        </a:rPr>
                        <a:t>Flight tube </a:t>
                      </a:r>
                      <a:r>
                        <a:rPr lang="en-US" sz="1600" i="1" dirty="0" err="1">
                          <a:effectLst/>
                          <a:latin typeface="Arial"/>
                        </a:rPr>
                        <a:t>autom</a:t>
                      </a:r>
                      <a:r>
                        <a:rPr lang="en-US" sz="1600" i="1" dirty="0">
                          <a:effectLst/>
                          <a:latin typeface="Arial"/>
                        </a:rPr>
                        <a:t>. protection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i="1">
                          <a:effectLst/>
                          <a:latin typeface="Arial"/>
                        </a:rPr>
                        <a:t>Under production</a:t>
                      </a:r>
                      <a:endParaRPr lang="en-US" sz="160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i="1" dirty="0">
                          <a:effectLst/>
                          <a:latin typeface="Arial"/>
                        </a:rPr>
                        <a:t>20/06/2014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358">
                <a:tc>
                  <a:txBody>
                    <a:bodyPr/>
                    <a:lstStyle/>
                    <a:p>
                      <a:r>
                        <a:rPr lang="en-US" sz="1600" i="1">
                          <a:effectLst/>
                          <a:latin typeface="Arial"/>
                        </a:rPr>
                        <a:t>WAXS + Nose cone sup. Stages</a:t>
                      </a:r>
                      <a:endParaRPr lang="en-US" sz="160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i="1" dirty="0" smtClean="0">
                          <a:effectLst/>
                          <a:latin typeface="Arial"/>
                        </a:rPr>
                        <a:t>Conceptual Design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i="1" dirty="0">
                          <a:effectLst/>
                          <a:latin typeface="Arial"/>
                        </a:rPr>
                        <a:t>22/04/2015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358">
                <a:tc>
                  <a:txBody>
                    <a:bodyPr/>
                    <a:lstStyle/>
                    <a:p>
                      <a:r>
                        <a:rPr lang="en-US" sz="1600" i="1">
                          <a:effectLst/>
                          <a:latin typeface="Arial"/>
                        </a:rPr>
                        <a:t>Sample platform</a:t>
                      </a:r>
                      <a:endParaRPr lang="en-US" sz="160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i="1" dirty="0">
                          <a:effectLst/>
                          <a:latin typeface="Arial"/>
                        </a:rPr>
                        <a:t>29/05/2015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358">
                <a:tc>
                  <a:txBody>
                    <a:bodyPr/>
                    <a:lstStyle/>
                    <a:p>
                      <a:r>
                        <a:rPr lang="en-US" sz="1600" i="1" dirty="0">
                          <a:effectLst/>
                          <a:latin typeface="Arial"/>
                        </a:rPr>
                        <a:t>SAXS detector table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i="1" dirty="0">
                          <a:effectLst/>
                          <a:latin typeface="Arial"/>
                        </a:rPr>
                        <a:t>15/04/2015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358">
                <a:tc>
                  <a:txBody>
                    <a:bodyPr/>
                    <a:lstStyle/>
                    <a:p>
                      <a:r>
                        <a:rPr lang="en-US" sz="1600" i="1">
                          <a:effectLst/>
                          <a:latin typeface="Arial"/>
                        </a:rPr>
                        <a:t>Microfocus lenses</a:t>
                      </a:r>
                      <a:endParaRPr lang="en-US" sz="160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i="1" dirty="0">
                          <a:effectLst/>
                          <a:latin typeface="Arial"/>
                        </a:rPr>
                        <a:t>01/04/2015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358">
                <a:tc>
                  <a:txBody>
                    <a:bodyPr/>
                    <a:lstStyle/>
                    <a:p>
                      <a:r>
                        <a:rPr lang="en-US" sz="1600" i="1" dirty="0">
                          <a:effectLst/>
                          <a:latin typeface="Arial"/>
                        </a:rPr>
                        <a:t>BCE fast shutter/camera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i="1" dirty="0">
                          <a:effectLst/>
                          <a:latin typeface="Arial"/>
                        </a:rPr>
                        <a:t>27/05/2015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358">
                <a:tc>
                  <a:txBody>
                    <a:bodyPr/>
                    <a:lstStyle/>
                    <a:p>
                      <a:r>
                        <a:rPr lang="en-US" sz="1600" i="1" dirty="0">
                          <a:effectLst/>
                          <a:latin typeface="Arial"/>
                        </a:rPr>
                        <a:t>DCM foils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i="1" dirty="0">
                          <a:effectLst/>
                          <a:latin typeface="Arial"/>
                        </a:rPr>
                        <a:t>08/07/2015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358">
                <a:tc>
                  <a:txBody>
                    <a:bodyPr/>
                    <a:lstStyle/>
                    <a:p>
                      <a:r>
                        <a:rPr lang="en-US" sz="1600" i="1" dirty="0">
                          <a:effectLst/>
                          <a:latin typeface="Arial"/>
                        </a:rPr>
                        <a:t>Beam stopper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i="1" dirty="0">
                          <a:effectLst/>
                          <a:latin typeface="Arial"/>
                        </a:rPr>
                        <a:t>01/07/2015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358">
                <a:tc>
                  <a:txBody>
                    <a:bodyPr/>
                    <a:lstStyle/>
                    <a:p>
                      <a:r>
                        <a:rPr lang="en-US" sz="1600" i="1" dirty="0">
                          <a:effectLst/>
                          <a:latin typeface="Arial"/>
                        </a:rPr>
                        <a:t>KF support pipes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i="1" dirty="0">
                          <a:effectLst/>
                          <a:latin typeface="Arial"/>
                        </a:rPr>
                        <a:t>30/06/2015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358">
                <a:tc>
                  <a:txBody>
                    <a:bodyPr/>
                    <a:lstStyle/>
                    <a:p>
                      <a:r>
                        <a:rPr lang="en-US" sz="1600" i="1" dirty="0">
                          <a:effectLst/>
                          <a:latin typeface="Arial"/>
                        </a:rPr>
                        <a:t>Flight tube cable chains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i="1" dirty="0">
                          <a:effectLst/>
                          <a:latin typeface="Arial"/>
                        </a:rPr>
                        <a:t>14/10/2015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358">
                <a:tc>
                  <a:txBody>
                    <a:bodyPr/>
                    <a:lstStyle/>
                    <a:p>
                      <a:r>
                        <a:rPr lang="en-US" sz="1600" i="1" dirty="0" smtClean="0">
                          <a:effectLst/>
                          <a:latin typeface="Arial"/>
                        </a:rPr>
                        <a:t>Support </a:t>
                      </a:r>
                      <a:r>
                        <a:rPr lang="en-US" sz="1600" i="1" dirty="0">
                          <a:effectLst/>
                          <a:latin typeface="Arial"/>
                        </a:rPr>
                        <a:t>various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i="1" dirty="0">
                          <a:effectLst/>
                          <a:latin typeface="Arial"/>
                        </a:rPr>
                        <a:t>28/10/2015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358">
                <a:tc>
                  <a:txBody>
                    <a:bodyPr/>
                    <a:lstStyle/>
                    <a:p>
                      <a:r>
                        <a:rPr lang="en-US" sz="1600" i="1" dirty="0">
                          <a:effectLst/>
                          <a:latin typeface="Arial"/>
                        </a:rPr>
                        <a:t>KB system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i="1" dirty="0">
                          <a:effectLst/>
                          <a:latin typeface="Arial"/>
                        </a:rPr>
                        <a:t>30/08/2016</a:t>
                      </a:r>
                      <a:endParaRPr lang="en-US" sz="1600" dirty="0">
                        <a:effectLst/>
                      </a:endParaRPr>
                    </a:p>
                  </a:txBody>
                  <a:tcPr marL="14602" marR="146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389438" y="7953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cs typeface="Arial" pitchFamily="34" charset="0"/>
              </a:rPr>
              <a:t> </a:t>
            </a:r>
            <a:endParaRPr kumimoji="0" lang="en-US" altLang="en-U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cs typeface="Arial" pitchFamily="34" charset="0"/>
              </a:rPr>
              <a:t> 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17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– New projects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55776" y="1484784"/>
            <a:ext cx="5328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001"/>
          <a:stretch/>
        </p:blipFill>
        <p:spPr bwMode="auto">
          <a:xfrm>
            <a:off x="323528" y="1340768"/>
            <a:ext cx="4644523" cy="397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732"/>
          <a:stretch/>
        </p:blipFill>
        <p:spPr bwMode="auto">
          <a:xfrm>
            <a:off x="5141474" y="2086942"/>
            <a:ext cx="3473019" cy="423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227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43225"/>
            <a:ext cx="6918920" cy="665495"/>
          </a:xfrm>
        </p:spPr>
        <p:txBody>
          <a:bodyPr/>
          <a:lstStyle/>
          <a:p>
            <a:r>
              <a:rPr lang="en-US" dirty="0" smtClean="0"/>
              <a:t>Control – </a:t>
            </a:r>
            <a:r>
              <a:rPr lang="en-US" dirty="0" err="1" smtClean="0"/>
              <a:t>pyFAI</a:t>
            </a:r>
            <a:r>
              <a:rPr lang="en-US" dirty="0" smtClean="0"/>
              <a:t> implementation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55776" y="1484784"/>
            <a:ext cx="5328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91" y="1960941"/>
            <a:ext cx="5863590" cy="2103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281" y="2655301"/>
            <a:ext cx="3038400" cy="3669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75746" y="4221088"/>
            <a:ext cx="5400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SampleDetDist</a:t>
            </a:r>
            <a:r>
              <a:rPr lang="en-US" dirty="0"/>
              <a:t>= 1.260982e-01m   </a:t>
            </a:r>
            <a:endParaRPr lang="en-US" dirty="0" smtClean="0"/>
          </a:p>
          <a:p>
            <a:r>
              <a:rPr lang="en-US" dirty="0" smtClean="0"/>
              <a:t>PONI</a:t>
            </a:r>
            <a:r>
              <a:rPr lang="en-US" dirty="0"/>
              <a:t>= 4.351847e-02, 1.918830e-01m       </a:t>
            </a:r>
            <a:endParaRPr lang="en-US" dirty="0" smtClean="0"/>
          </a:p>
          <a:p>
            <a:r>
              <a:rPr lang="en-US" dirty="0" smtClean="0"/>
              <a:t>rot1</a:t>
            </a:r>
            <a:r>
              <a:rPr lang="en-US" dirty="0"/>
              <a:t>=-0.556464  rot2= -0.000100  rot3= </a:t>
            </a:r>
            <a:r>
              <a:rPr lang="en-US" dirty="0" smtClean="0"/>
              <a:t>-0.000000 </a:t>
            </a:r>
            <a:r>
              <a:rPr lang="en-US" dirty="0"/>
              <a:t>rad</a:t>
            </a:r>
          </a:p>
          <a:p>
            <a:r>
              <a:rPr lang="en-US" dirty="0" err="1"/>
              <a:t>DirectBeamDist</a:t>
            </a:r>
            <a:r>
              <a:rPr lang="en-US" dirty="0"/>
              <a:t>= 148.503mm       </a:t>
            </a:r>
            <a:endParaRPr lang="en-US" dirty="0" smtClean="0"/>
          </a:p>
          <a:p>
            <a:r>
              <a:rPr lang="en-US" dirty="0" smtClean="0"/>
              <a:t>Center</a:t>
            </a:r>
            <a:r>
              <a:rPr lang="en-US" dirty="0"/>
              <a:t>: x=6143.644, y=988.719 pix       </a:t>
            </a:r>
            <a:endParaRPr lang="en-US" dirty="0" smtClean="0"/>
          </a:p>
          <a:p>
            <a:r>
              <a:rPr lang="en-US" dirty="0" smtClean="0"/>
              <a:t>Tilt=31.883 </a:t>
            </a:r>
            <a:r>
              <a:rPr lang="en-US" dirty="0" err="1"/>
              <a:t>deg</a:t>
            </a:r>
            <a:r>
              <a:rPr lang="en-US" dirty="0"/>
              <a:t>  </a:t>
            </a:r>
            <a:endParaRPr lang="en-US" dirty="0" smtClean="0"/>
          </a:p>
          <a:p>
            <a:r>
              <a:rPr lang="en-US" dirty="0" err="1" smtClean="0"/>
              <a:t>tiltPlanRotation</a:t>
            </a:r>
            <a:r>
              <a:rPr lang="en-US" dirty="0"/>
              <a:t>= -0.011 </a:t>
            </a:r>
            <a:r>
              <a:rPr lang="en-US" dirty="0" err="1"/>
              <a:t>deg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74171" y="1061203"/>
            <a:ext cx="87731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J. </a:t>
            </a:r>
            <a:r>
              <a:rPr lang="en-US" sz="2400" dirty="0" err="1" smtClean="0"/>
              <a:t>Kieffer</a:t>
            </a:r>
            <a:r>
              <a:rPr lang="en-US" sz="2400" dirty="0" smtClean="0"/>
              <a:t>, </a:t>
            </a:r>
            <a:r>
              <a:rPr lang="en-US" sz="2400" dirty="0" err="1" smtClean="0"/>
              <a:t>PyFAI</a:t>
            </a:r>
            <a:r>
              <a:rPr lang="en-US" sz="2400" dirty="0" smtClean="0"/>
              <a:t>, </a:t>
            </a:r>
            <a:r>
              <a:rPr lang="en-US" sz="2400" dirty="0"/>
              <a:t>Journal of Physics: Conference Series </a:t>
            </a:r>
            <a:r>
              <a:rPr lang="en-US" sz="2400" b="1" dirty="0"/>
              <a:t>425 </a:t>
            </a:r>
            <a:r>
              <a:rPr lang="en-US" sz="2400" dirty="0"/>
              <a:t>(2013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12" name="Rectangle 11"/>
          <p:cNvSpPr/>
          <p:nvPr/>
        </p:nvSpPr>
        <p:spPr>
          <a:xfrm>
            <a:off x="374171" y="1499276"/>
            <a:ext cx="5472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Source code available from ESRF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5224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–New features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55776" y="1484784"/>
            <a:ext cx="5328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23528" y="980728"/>
            <a:ext cx="85918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/>
              <a:t>Save environment information in image headers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8000"/>
                </a:solidFill>
              </a:rPr>
              <a:t>Basic image </a:t>
            </a:r>
            <a:r>
              <a:rPr lang="en-US" sz="2400" dirty="0" smtClean="0">
                <a:solidFill>
                  <a:srgbClr val="008000"/>
                </a:solidFill>
              </a:rPr>
              <a:t>information: Exposure </a:t>
            </a:r>
            <a:r>
              <a:rPr lang="en-US" sz="2400" dirty="0">
                <a:solidFill>
                  <a:srgbClr val="008000"/>
                </a:solidFill>
              </a:rPr>
              <a:t>time, time stamp and readable image date time. (End of March 2014)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8000"/>
                </a:solidFill>
              </a:rPr>
              <a:t>To have this information in the </a:t>
            </a:r>
            <a:r>
              <a:rPr lang="en-US" sz="2400" dirty="0" smtClean="0">
                <a:solidFill>
                  <a:srgbClr val="008000"/>
                </a:solidFill>
              </a:rPr>
              <a:t>ASCII </a:t>
            </a:r>
            <a:r>
              <a:rPr lang="en-US" sz="2400" dirty="0">
                <a:solidFill>
                  <a:srgbClr val="008000"/>
                </a:solidFill>
              </a:rPr>
              <a:t>file(End of March 2014)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8000"/>
                </a:solidFill>
              </a:rPr>
              <a:t>First </a:t>
            </a:r>
            <a:r>
              <a:rPr lang="en-US" sz="2400" dirty="0" smtClean="0">
                <a:solidFill>
                  <a:srgbClr val="008000"/>
                </a:solidFill>
              </a:rPr>
              <a:t>energy</a:t>
            </a:r>
            <a:r>
              <a:rPr lang="en-US" sz="2400" dirty="0">
                <a:solidFill>
                  <a:srgbClr val="008000"/>
                </a:solidFill>
              </a:rPr>
              <a:t>, machine current, ion chamber current (End of March 2014)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400" dirty="0"/>
              <a:t>Next will be to have other values as temperatures for </a:t>
            </a:r>
            <a:r>
              <a:rPr lang="en-US" sz="2400" dirty="0" err="1"/>
              <a:t>linkam</a:t>
            </a:r>
            <a:r>
              <a:rPr lang="en-US" sz="2400" dirty="0"/>
              <a:t> scans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400" dirty="0"/>
              <a:t>Final solution will be a way to set a list of attributes to be saved in image headers </a:t>
            </a:r>
            <a:r>
              <a:rPr lang="en-US" sz="2400" b="1" dirty="0"/>
              <a:t>(End of summer shutdown 2014)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400" dirty="0" smtClean="0"/>
              <a:t>To </a:t>
            </a:r>
            <a:r>
              <a:rPr lang="en-US" sz="2400" dirty="0"/>
              <a:t>have </a:t>
            </a:r>
            <a:r>
              <a:rPr lang="en-US" sz="2400" dirty="0" err="1"/>
              <a:t>R</a:t>
            </a:r>
            <a:r>
              <a:rPr lang="en-US" sz="2400" dirty="0" err="1" smtClean="0"/>
              <a:t>ayonix</a:t>
            </a:r>
            <a:r>
              <a:rPr lang="en-US" sz="2400" dirty="0" smtClean="0"/>
              <a:t> </a:t>
            </a:r>
            <a:r>
              <a:rPr lang="en-US" sz="2400" dirty="0"/>
              <a:t>information </a:t>
            </a:r>
            <a:r>
              <a:rPr lang="en-US" sz="2400" dirty="0" smtClean="0"/>
              <a:t>like time </a:t>
            </a:r>
            <a:r>
              <a:rPr lang="en-US" sz="2400" dirty="0"/>
              <a:t>stamp in the </a:t>
            </a:r>
            <a:r>
              <a:rPr lang="en-US" sz="2400" dirty="0" smtClean="0"/>
              <a:t>header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5068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260648"/>
            <a:ext cx="6781800" cy="630942"/>
          </a:xfrm>
        </p:spPr>
        <p:txBody>
          <a:bodyPr/>
          <a:lstStyle/>
          <a:p>
            <a:r>
              <a:rPr lang="en-US" dirty="0"/>
              <a:t>Beamline specifications</a:t>
            </a: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141150"/>
              </p:ext>
            </p:extLst>
          </p:nvPr>
        </p:nvGraphicFramePr>
        <p:xfrm>
          <a:off x="395536" y="1844824"/>
          <a:ext cx="8215064" cy="2868930"/>
        </p:xfrm>
        <a:graphic>
          <a:graphicData uri="http://schemas.openxmlformats.org/drawingml/2006/table">
            <a:tbl>
              <a:tblPr/>
              <a:tblGrid>
                <a:gridCol w="2957288"/>
                <a:gridCol w="5257776"/>
              </a:tblGrid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Wavelength</a:t>
                      </a:r>
                      <a:r>
                        <a:rPr kumimoji="0" lang="es-E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(</a:t>
                      </a:r>
                      <a:r>
                        <a:rPr kumimoji="0" lang="es-E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Energy</a:t>
                      </a:r>
                      <a:r>
                        <a:rPr kumimoji="0" lang="es-E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) </a:t>
                      </a:r>
                      <a:r>
                        <a:rPr kumimoji="0" lang="es-E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range</a:t>
                      </a:r>
                      <a:r>
                        <a:rPr kumimoji="0" lang="es-E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kumimoji="0" lang="en-GB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45" marR="9144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n-NO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0.9 - 1.9 Å  ( 6.5 -13 keV)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45" marR="9144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Flux at </a:t>
                      </a:r>
                      <a:r>
                        <a:rPr kumimoji="0" lang="es-E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sample</a:t>
                      </a:r>
                      <a:endParaRPr kumimoji="0" lang="en-GB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45" marR="9144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&gt;1.25 10</a:t>
                      </a:r>
                      <a:r>
                        <a:rPr kumimoji="0" lang="en-US" alt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11</a:t>
                      </a: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ph/s 1.24 Å for a beam current of 250 mA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45" marR="9144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Bandpass</a:t>
                      </a:r>
                      <a:r>
                        <a:rPr kumimoji="0" lang="es-E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(</a:t>
                      </a:r>
                      <a:r>
                        <a:rPr kumimoji="0" lang="el-G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Δ</a:t>
                      </a:r>
                      <a:r>
                        <a:rPr kumimoji="0" lang="es-E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E/E)</a:t>
                      </a:r>
                      <a:endParaRPr kumimoji="0" lang="en-GB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45" marR="9144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&lt; </a:t>
                      </a: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10</a:t>
                      </a:r>
                      <a:r>
                        <a:rPr kumimoji="0" lang="es-ES" alt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-4</a:t>
                      </a:r>
                      <a:r>
                        <a:rPr kumimoji="0" lang="es-E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es-E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  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45" marR="9144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Beam size at sample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45" marR="9144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Variable between    ~65 - 1200 </a:t>
                      </a:r>
                      <a:r>
                        <a:rPr kumimoji="0" lang="en-U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μm</a:t>
                      </a: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horizontally</a:t>
                      </a:r>
                      <a:b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                                    ~30 -   265 </a:t>
                      </a:r>
                      <a:r>
                        <a:rPr kumimoji="0" lang="en-U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μm</a:t>
                      </a: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vertically</a:t>
                      </a:r>
                      <a:endParaRPr kumimoji="0" lang="en-GB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45" marR="9144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Beam</a:t>
                      </a:r>
                      <a:r>
                        <a:rPr kumimoji="0" lang="es-E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es-E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divergence</a:t>
                      </a:r>
                      <a:r>
                        <a:rPr kumimoji="0" lang="es-E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at </a:t>
                      </a:r>
                      <a:r>
                        <a:rPr kumimoji="0" lang="es-E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sample</a:t>
                      </a:r>
                      <a:r>
                        <a:rPr kumimoji="0" lang="es-E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 </a:t>
                      </a:r>
                      <a:endParaRPr kumimoji="0" lang="en-GB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45" marR="9144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&lt;0.5x0.1 mrad</a:t>
                      </a:r>
                      <a:r>
                        <a:rPr kumimoji="0" lang="es-ES" alt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45" marR="9144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Q range SAXS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0.0066-0.7 Å</a:t>
                      </a:r>
                      <a:r>
                        <a:rPr kumimoji="0" lang="en-GB" altLang="en-US" sz="1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-1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  <a:r>
                        <a:rPr kumimoji="0" lang="en-GB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Ɵ</a:t>
                      </a:r>
                      <a:r>
                        <a:rPr kumimoji="0" lang="en-GB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range WAXS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3.0° - 62° </a:t>
                      </a:r>
                    </a:p>
                  </a:txBody>
                  <a:tcPr marL="91445" marR="9144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742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Users - 2013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55776" y="1484784"/>
            <a:ext cx="5328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389438" y="7953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cs typeface="Arial" pitchFamily="34" charset="0"/>
              </a:rPr>
              <a:t> </a:t>
            </a:r>
            <a:endParaRPr kumimoji="0" lang="en-US" altLang="en-U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cs typeface="Arial" pitchFamily="34" charset="0"/>
              </a:rPr>
              <a:t> 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210"/>
          <a:stretch/>
        </p:blipFill>
        <p:spPr>
          <a:xfrm>
            <a:off x="386398" y="1196752"/>
            <a:ext cx="3578563" cy="460711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236580" y="4149080"/>
            <a:ext cx="864096" cy="432048"/>
          </a:xfrm>
          <a:prstGeom prst="rect">
            <a:avLst/>
          </a:prstGeom>
          <a:solidFill>
            <a:srgbClr val="33CC33"/>
          </a:solidFill>
          <a:ln>
            <a:solidFill>
              <a:srgbClr val="112E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100676" y="4015592"/>
            <a:ext cx="864096" cy="216024"/>
          </a:xfrm>
          <a:prstGeom prst="rect">
            <a:avLst/>
          </a:prstGeom>
          <a:solidFill>
            <a:srgbClr val="33CC33"/>
          </a:solidFill>
          <a:ln>
            <a:solidFill>
              <a:srgbClr val="112E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097907" y="4238592"/>
            <a:ext cx="864096" cy="486552"/>
          </a:xfrm>
          <a:prstGeom prst="rect">
            <a:avLst/>
          </a:prstGeom>
          <a:solidFill>
            <a:srgbClr val="008000"/>
          </a:solidFill>
          <a:ln>
            <a:solidFill>
              <a:srgbClr val="112E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455898" y="1266937"/>
            <a:ext cx="4580597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8 users groups</a:t>
            </a:r>
          </a:p>
          <a:p>
            <a:endParaRPr lang="en-US" sz="2400" dirty="0"/>
          </a:p>
          <a:p>
            <a:r>
              <a:rPr lang="en-US" sz="2400" dirty="0" smtClean="0"/>
              <a:t>7 publications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but 1 group is publishing 3 articles after 5 days of </a:t>
            </a:r>
            <a:r>
              <a:rPr lang="en-US" sz="2400" dirty="0" err="1" smtClean="0"/>
              <a:t>beamtime</a:t>
            </a:r>
            <a:endParaRPr lang="en-US" sz="2400" dirty="0" smtClean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964772" y="3212976"/>
            <a:ext cx="1000189" cy="57606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2964772" y="3212976"/>
            <a:ext cx="1000189" cy="57606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405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Users feedback 2013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55776" y="1484784"/>
            <a:ext cx="5328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389438" y="7953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cs typeface="Arial" pitchFamily="34" charset="0"/>
              </a:rPr>
              <a:t> </a:t>
            </a:r>
            <a:endParaRPr kumimoji="0" lang="en-US" altLang="en-U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cs typeface="Arial" pitchFamily="34" charset="0"/>
              </a:rPr>
              <a:t> 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Content Placeholder 4"/>
          <p:cNvGraphicFramePr>
            <a:graphicFrameLocks noGrp="1"/>
          </p:cNvGraphicFramePr>
          <p:nvPr>
            <p:ph sz="half" idx="1"/>
          </p:nvPr>
        </p:nvGraphicFramePr>
        <p:xfrm>
          <a:off x="457200" y="1219200"/>
          <a:ext cx="4038600" cy="4906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ontent Placeholder 5"/>
          <p:cNvGraphicFramePr>
            <a:graphicFrameLocks noGrp="1"/>
          </p:cNvGraphicFramePr>
          <p:nvPr>
            <p:ph sz="half" idx="2"/>
          </p:nvPr>
        </p:nvGraphicFramePr>
        <p:xfrm>
          <a:off x="4648200" y="1219200"/>
          <a:ext cx="4038600" cy="4906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7199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Users feedback 2013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55776" y="1484784"/>
            <a:ext cx="5328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389438" y="7953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cs typeface="Arial" pitchFamily="34" charset="0"/>
              </a:rPr>
              <a:t> </a:t>
            </a:r>
            <a:endParaRPr kumimoji="0" lang="en-US" altLang="en-U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cs typeface="Arial" pitchFamily="34" charset="0"/>
              </a:rPr>
              <a:t> 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1351233"/>
              </p:ext>
            </p:extLst>
          </p:nvPr>
        </p:nvGraphicFramePr>
        <p:xfrm>
          <a:off x="609600" y="2133600"/>
          <a:ext cx="3200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9205564"/>
              </p:ext>
            </p:extLst>
          </p:nvPr>
        </p:nvGraphicFramePr>
        <p:xfrm>
          <a:off x="4267200" y="1066800"/>
          <a:ext cx="450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8563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55776" y="1484784"/>
            <a:ext cx="5328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389438" y="7953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cs typeface="Arial" pitchFamily="34" charset="0"/>
              </a:rPr>
              <a:t> </a:t>
            </a:r>
            <a:endParaRPr kumimoji="0" lang="en-US" altLang="en-U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cs typeface="Arial" pitchFamily="34" charset="0"/>
              </a:rPr>
              <a:t> 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1455987" y="76200"/>
            <a:ext cx="7307013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GB" sz="2300" i="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The role of </a:t>
            </a:r>
            <a:r>
              <a:rPr lang="en-GB" sz="2300" i="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decorin</a:t>
            </a:r>
            <a:r>
              <a:rPr lang="en-GB" sz="2300" i="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in organizing the extracellular matrix</a:t>
            </a:r>
          </a:p>
        </p:txBody>
      </p:sp>
      <p:pic>
        <p:nvPicPr>
          <p:cNvPr id="13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237" y="3413125"/>
            <a:ext cx="731837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13" y="1660525"/>
            <a:ext cx="125888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950" y="2498725"/>
            <a:ext cx="760412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437" y="4403725"/>
            <a:ext cx="108743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14400"/>
            <a:ext cx="6402675" cy="53340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828800" y="452735"/>
            <a:ext cx="653335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1200" dirty="0" smtClean="0">
                <a:solidFill>
                  <a:schemeClr val="tx2">
                    <a:lumMod val="75000"/>
                  </a:schemeClr>
                </a:solidFill>
              </a:rPr>
              <a:t>Christina </a:t>
            </a:r>
            <a:r>
              <a:rPr lang="en-GB" sz="1200" dirty="0" err="1" smtClean="0">
                <a:solidFill>
                  <a:schemeClr val="tx2">
                    <a:lumMod val="75000"/>
                  </a:schemeClr>
                </a:solidFill>
              </a:rPr>
              <a:t>Kamma-Lorger</a:t>
            </a:r>
            <a:r>
              <a:rPr lang="en-GB" sz="1200" dirty="0" smtClean="0">
                <a:solidFill>
                  <a:schemeClr val="tx2">
                    <a:lumMod val="75000"/>
                  </a:schemeClr>
                </a:solidFill>
              </a:rPr>
              <a:t> (PI), Marc </a:t>
            </a:r>
            <a:r>
              <a:rPr lang="en-GB" sz="1200" dirty="0" err="1" smtClean="0">
                <a:solidFill>
                  <a:schemeClr val="tx2">
                    <a:lumMod val="75000"/>
                  </a:schemeClr>
                </a:solidFill>
              </a:rPr>
              <a:t>Malfois</a:t>
            </a:r>
            <a:r>
              <a:rPr lang="en-GB" sz="1200" dirty="0" smtClean="0">
                <a:solidFill>
                  <a:schemeClr val="tx2">
                    <a:lumMod val="75000"/>
                  </a:schemeClr>
                </a:solidFill>
              </a:rPr>
              <a:t>, Juan Carlos Martinez, Eva </a:t>
            </a:r>
            <a:r>
              <a:rPr lang="en-GB" sz="1200" dirty="0" err="1" smtClean="0">
                <a:solidFill>
                  <a:schemeClr val="tx2">
                    <a:lumMod val="75000"/>
                  </a:schemeClr>
                </a:solidFill>
              </a:rPr>
              <a:t>Crosas</a:t>
            </a:r>
            <a:r>
              <a:rPr lang="en-GB" sz="1200" dirty="0" smtClean="0">
                <a:solidFill>
                  <a:schemeClr val="tx2">
                    <a:lumMod val="75000"/>
                  </a:schemeClr>
                </a:solidFill>
              </a:rPr>
              <a:t>, Keith M Meek, Carlo </a:t>
            </a:r>
            <a:r>
              <a:rPr lang="en-GB" sz="1200" dirty="0" err="1" smtClean="0">
                <a:solidFill>
                  <a:schemeClr val="tx2">
                    <a:lumMod val="75000"/>
                  </a:schemeClr>
                </a:solidFill>
              </a:rPr>
              <a:t>Knupp</a:t>
            </a:r>
            <a:r>
              <a:rPr lang="en-GB" sz="12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GB" sz="1200" dirty="0" err="1" smtClean="0">
                <a:solidFill>
                  <a:schemeClr val="tx2">
                    <a:lumMod val="75000"/>
                  </a:schemeClr>
                </a:solidFill>
              </a:rPr>
              <a:t>Cecilie</a:t>
            </a:r>
            <a:r>
              <a:rPr lang="en-GB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1200" dirty="0" err="1" smtClean="0">
                <a:solidFill>
                  <a:schemeClr val="tx2">
                    <a:lumMod val="75000"/>
                  </a:schemeClr>
                </a:solidFill>
              </a:rPr>
              <a:t>Bredrup</a:t>
            </a:r>
            <a:r>
              <a:rPr lang="en-GB" sz="12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GB" sz="1200" dirty="0" err="1" smtClean="0">
                <a:solidFill>
                  <a:schemeClr val="tx2">
                    <a:lumMod val="75000"/>
                  </a:schemeClr>
                </a:solidFill>
              </a:rPr>
              <a:t>Eyvind</a:t>
            </a:r>
            <a:r>
              <a:rPr lang="en-GB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1200" dirty="0" err="1" smtClean="0">
                <a:solidFill>
                  <a:schemeClr val="tx2">
                    <a:lumMod val="75000"/>
                  </a:schemeClr>
                </a:solidFill>
              </a:rPr>
              <a:t>Rødahl</a:t>
            </a:r>
            <a:r>
              <a:rPr lang="en-GB" sz="1200" dirty="0" smtClean="0">
                <a:solidFill>
                  <a:schemeClr val="tx2">
                    <a:lumMod val="75000"/>
                  </a:schemeClr>
                </a:solidFill>
              </a:rPr>
              <a:t>, Alex </a:t>
            </a:r>
            <a:r>
              <a:rPr lang="en-GB" sz="1200" dirty="0" err="1" smtClean="0">
                <a:solidFill>
                  <a:schemeClr val="tx2">
                    <a:lumMod val="75000"/>
                  </a:schemeClr>
                </a:solidFill>
              </a:rPr>
              <a:t>Peralvarez</a:t>
            </a:r>
            <a:endParaRPr lang="en-US" sz="1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82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0"/>
            <a:ext cx="6934200" cy="1169551"/>
          </a:xfrm>
        </p:spPr>
        <p:txBody>
          <a:bodyPr/>
          <a:lstStyle/>
          <a:p>
            <a:r>
              <a:rPr lang="en-GB" sz="2400" dirty="0" smtClean="0"/>
              <a:t>In house project 2014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US" sz="1600" dirty="0"/>
              <a:t>An investigation of structural changes of fibrillar skin proteins and microRNAs in cancer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dirty="0" smtClean="0"/>
              <a:t>Christina Kamma-Lorger (PI) and Marc Malfois</a:t>
            </a:r>
            <a:endParaRPr lang="en-US" sz="1200" b="0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600341242"/>
              </p:ext>
            </p:extLst>
          </p:nvPr>
        </p:nvGraphicFramePr>
        <p:xfrm>
          <a:off x="1600200" y="13462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5486400"/>
            <a:ext cx="91440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Current progress:</a:t>
            </a:r>
          </a:p>
          <a:p>
            <a:pPr algn="ctr"/>
            <a:r>
              <a:rPr lang="en-GB" dirty="0" smtClean="0"/>
              <a:t>Internal funding was granted for 2014. Installation of cell culture laboratory facility.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3069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0"/>
            <a:ext cx="6934200" cy="1015663"/>
          </a:xfrm>
        </p:spPr>
        <p:txBody>
          <a:bodyPr/>
          <a:lstStyle/>
          <a:p>
            <a:r>
              <a:rPr lang="en-US" sz="2400" dirty="0" smtClean="0"/>
              <a:t>Study of radiation damages on Macromolecules – A NCD/XALOC project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dirty="0" smtClean="0"/>
              <a:t>E. </a:t>
            </a:r>
            <a:r>
              <a:rPr lang="en-US" sz="1200" b="0" dirty="0" err="1" smtClean="0"/>
              <a:t>Crosas</a:t>
            </a:r>
            <a:r>
              <a:rPr lang="en-US" sz="1200" b="0" dirty="0" smtClean="0"/>
              <a:t>, C. </a:t>
            </a:r>
            <a:r>
              <a:rPr lang="en-US" sz="1200" b="0" dirty="0" err="1" smtClean="0"/>
              <a:t>Kamma-Lorger</a:t>
            </a:r>
            <a:r>
              <a:rPr lang="en-US" sz="1200" b="0" dirty="0" smtClean="0"/>
              <a:t>, J.C. Martinez, M. </a:t>
            </a:r>
            <a:r>
              <a:rPr lang="en-US" sz="1200" b="0" dirty="0" err="1" smtClean="0"/>
              <a:t>Malfois</a:t>
            </a:r>
            <a:r>
              <a:rPr lang="en-US" sz="1200" b="0" dirty="0" smtClean="0"/>
              <a:t>, A. </a:t>
            </a:r>
            <a:r>
              <a:rPr lang="en-US" sz="1200" b="0" dirty="0" err="1" smtClean="0"/>
              <a:t>Castellvi</a:t>
            </a:r>
            <a:r>
              <a:rPr lang="en-US" sz="1200" b="0" dirty="0" smtClean="0"/>
              <a:t>, F. Gil, J. </a:t>
            </a:r>
            <a:r>
              <a:rPr lang="en-US" sz="1200" b="0" dirty="0" err="1" smtClean="0"/>
              <a:t>Juanhuix</a:t>
            </a:r>
            <a:r>
              <a:rPr lang="en-US" sz="1200" b="0" dirty="0" smtClean="0"/>
              <a:t> </a:t>
            </a:r>
            <a:endParaRPr lang="en-US" sz="1200" b="0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0" descr="http://iesolossalados.centros.educa.jcyl.es/sitio/upload/img/CS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805264"/>
            <a:ext cx="2249805" cy="539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1124744"/>
            <a:ext cx="794320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Funded by the Spanish Safety Nuclear Council (CSN)</a:t>
            </a:r>
          </a:p>
        </p:txBody>
      </p:sp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251520" y="1644733"/>
            <a:ext cx="844785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285750" indent="-285750" algn="just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§"/>
              <a:defRPr sz="3600" b="1"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9pPr>
          </a:lstStyle>
          <a:p>
            <a:pPr marL="0" indent="0" algn="l">
              <a:buNone/>
            </a:pPr>
            <a:r>
              <a:rPr lang="en-GB" altLang="en-US" sz="1800" b="0" dirty="0" smtClean="0"/>
              <a:t>Radiation </a:t>
            </a:r>
            <a:r>
              <a:rPr lang="en-GB" altLang="en-US" sz="1800" b="0" dirty="0"/>
              <a:t>damage is observed as aggregation of the protein in the small </a:t>
            </a:r>
            <a:r>
              <a:rPr lang="en-GB" altLang="en-US" sz="1800" b="0" dirty="0" smtClean="0"/>
              <a:t>angle S </a:t>
            </a:r>
            <a:r>
              <a:rPr lang="en-GB" altLang="en-US" sz="1800" b="0" dirty="0"/>
              <a:t>region, </a:t>
            </a:r>
            <a:r>
              <a:rPr lang="en-GB" altLang="en-US" sz="1800" b="0" dirty="0" smtClean="0"/>
              <a:t>affecting size </a:t>
            </a:r>
            <a:r>
              <a:rPr lang="en-GB" altLang="en-US" sz="1800" b="0" dirty="0"/>
              <a:t>and shape determination of the </a:t>
            </a:r>
            <a:r>
              <a:rPr lang="en-GB" altLang="en-US" sz="1800" b="0" dirty="0" smtClean="0"/>
              <a:t>protein.</a:t>
            </a:r>
            <a:endParaRPr lang="en-GB" altLang="en-US" sz="1800" b="0" dirty="0"/>
          </a:p>
        </p:txBody>
      </p:sp>
      <p:pic>
        <p:nvPicPr>
          <p:cNvPr id="10" name="Picture 7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7" t="12071" r="10266" b="10272"/>
          <a:stretch/>
        </p:blipFill>
        <p:spPr bwMode="auto">
          <a:xfrm>
            <a:off x="221832" y="2541223"/>
            <a:ext cx="4639548" cy="3885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4884981" y="2780928"/>
            <a:ext cx="30626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</a:t>
            </a:r>
          </a:p>
          <a:p>
            <a:pPr algn="just"/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Effect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of radiation damage on lysozyme. Open </a:t>
            </a:r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circles: short-exposure (165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Gy</a:t>
            </a:r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); solid circles: long-exposure (3300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Gy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upward curvature </a:t>
            </a:r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small S region (solid circles) points to the presence of radiation-induced </a:t>
            </a:r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aggregates.</a:t>
            </a: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09859" y="4165923"/>
            <a:ext cx="3550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From </a:t>
            </a:r>
            <a:r>
              <a:rPr lang="en-US" sz="1200" dirty="0" err="1" smtClean="0"/>
              <a:t>Kuwamoto</a:t>
            </a:r>
            <a:r>
              <a:rPr lang="en-US" sz="1200" dirty="0" smtClean="0"/>
              <a:t> </a:t>
            </a:r>
            <a:r>
              <a:rPr lang="en-US" sz="1200" dirty="0"/>
              <a:t>S</a:t>
            </a:r>
            <a:r>
              <a:rPr lang="en-US" sz="1200" dirty="0" smtClean="0"/>
              <a:t>., J </a:t>
            </a:r>
            <a:r>
              <a:rPr lang="en-US" sz="1200" dirty="0"/>
              <a:t>Synchrotron </a:t>
            </a:r>
            <a:r>
              <a:rPr lang="en-US" sz="1200" dirty="0" err="1"/>
              <a:t>Radiat</a:t>
            </a:r>
            <a:r>
              <a:rPr lang="en-US" sz="1200" dirty="0"/>
              <a:t>. 2004 Nov 1;11(Pt 6):462-8</a:t>
            </a:r>
          </a:p>
        </p:txBody>
      </p:sp>
    </p:spTree>
    <p:extLst>
      <p:ext uri="{BB962C8B-B14F-4D97-AF65-F5344CB8AC3E}">
        <p14:creationId xmlns:p14="http://schemas.microsoft.com/office/powerpoint/2010/main" val="133569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0"/>
            <a:ext cx="6934200" cy="1015663"/>
          </a:xfrm>
        </p:spPr>
        <p:txBody>
          <a:bodyPr/>
          <a:lstStyle/>
          <a:p>
            <a:r>
              <a:rPr lang="en-US" sz="2400" dirty="0" smtClean="0"/>
              <a:t>Study of radiation damages on Macromolecules – A NCD/XALOC project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dirty="0" smtClean="0"/>
              <a:t>E. </a:t>
            </a:r>
            <a:r>
              <a:rPr lang="en-US" sz="1200" b="0" dirty="0" err="1" smtClean="0"/>
              <a:t>Crosas</a:t>
            </a:r>
            <a:r>
              <a:rPr lang="en-US" sz="1200" b="0" dirty="0" smtClean="0"/>
              <a:t>, C. </a:t>
            </a:r>
            <a:r>
              <a:rPr lang="en-US" sz="1200" b="0" dirty="0" err="1" smtClean="0"/>
              <a:t>Kamma-Lorger</a:t>
            </a:r>
            <a:r>
              <a:rPr lang="en-US" sz="1200" b="0" dirty="0" smtClean="0"/>
              <a:t>, J.C. Martinez, M. </a:t>
            </a:r>
            <a:r>
              <a:rPr lang="en-US" sz="1200" b="0" dirty="0" err="1" smtClean="0"/>
              <a:t>Malfois</a:t>
            </a:r>
            <a:r>
              <a:rPr lang="en-US" sz="1200" b="0" dirty="0" smtClean="0"/>
              <a:t>, A. </a:t>
            </a:r>
            <a:r>
              <a:rPr lang="en-US" sz="1200" b="0" dirty="0" err="1" smtClean="0"/>
              <a:t>Castellvi</a:t>
            </a:r>
            <a:r>
              <a:rPr lang="en-US" sz="1200" b="0" dirty="0" smtClean="0"/>
              <a:t>, F. Gil, J. </a:t>
            </a:r>
            <a:r>
              <a:rPr lang="en-US" sz="1200" b="0" dirty="0" err="1" smtClean="0"/>
              <a:t>Juanhuix</a:t>
            </a:r>
            <a:r>
              <a:rPr lang="en-US" sz="1200" b="0" dirty="0" smtClean="0"/>
              <a:t> </a:t>
            </a:r>
            <a:endParaRPr lang="en-US" sz="1200" b="0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0" descr="http://iesolossalados.centros.educa.jcyl.es/sitio/upload/img/CS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805264"/>
            <a:ext cx="2249805" cy="539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04428" y="1268760"/>
            <a:ext cx="8519465" cy="2834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285750" indent="-285750" algn="ctr">
              <a:lnSpc>
                <a:spcPct val="150000"/>
              </a:lnSpc>
              <a:spcBef>
                <a:spcPct val="0"/>
              </a:spcBef>
              <a:buClr>
                <a:srgbClr val="C00000"/>
              </a:buClr>
              <a:buFont typeface="Wingdings" pitchFamily="2" charset="2"/>
              <a:buChar char="§"/>
              <a:defRPr sz="1600" b="1"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9pPr>
          </a:lstStyle>
          <a:p>
            <a:pPr algn="l">
              <a:buSzPct val="150000"/>
            </a:pPr>
            <a:r>
              <a:rPr lang="es-ES" altLang="en-US" sz="1800" b="0" dirty="0" err="1" smtClean="0"/>
              <a:t>Systematic</a:t>
            </a:r>
            <a:r>
              <a:rPr lang="es-ES" altLang="en-US" sz="1800" b="0" dirty="0" smtClean="0"/>
              <a:t> </a:t>
            </a:r>
            <a:r>
              <a:rPr lang="es-ES" altLang="en-US" sz="1800" b="0" dirty="0" err="1"/>
              <a:t>c</a:t>
            </a:r>
            <a:r>
              <a:rPr lang="es-ES" altLang="en-US" sz="1800" b="0" dirty="0" err="1" smtClean="0"/>
              <a:t>omparison</a:t>
            </a:r>
            <a:r>
              <a:rPr lang="es-ES" altLang="en-US" sz="1800" b="0" dirty="0" smtClean="0"/>
              <a:t> of </a:t>
            </a:r>
            <a:r>
              <a:rPr lang="es-ES" altLang="en-US" sz="1800" b="0" dirty="0" err="1" smtClean="0"/>
              <a:t>radiation</a:t>
            </a:r>
            <a:r>
              <a:rPr lang="es-ES" altLang="en-US" sz="1800" b="0" dirty="0" smtClean="0"/>
              <a:t> </a:t>
            </a:r>
            <a:r>
              <a:rPr lang="es-ES" altLang="en-US" sz="1800" b="0" dirty="0" err="1" smtClean="0"/>
              <a:t>damage</a:t>
            </a:r>
            <a:r>
              <a:rPr lang="es-ES" altLang="en-US" sz="1800" b="0" dirty="0" smtClean="0"/>
              <a:t> </a:t>
            </a:r>
            <a:r>
              <a:rPr lang="es-ES" altLang="en-US" sz="1800" b="0" dirty="0" err="1" smtClean="0"/>
              <a:t>on</a:t>
            </a:r>
            <a:r>
              <a:rPr lang="es-ES" altLang="en-US" sz="1800" b="0" dirty="0" smtClean="0"/>
              <a:t> </a:t>
            </a:r>
            <a:r>
              <a:rPr lang="es-ES" altLang="en-US" sz="1800" b="0" dirty="0" err="1" smtClean="0"/>
              <a:t>several</a:t>
            </a:r>
            <a:r>
              <a:rPr lang="es-ES" altLang="en-US" sz="1800" b="0" dirty="0" smtClean="0"/>
              <a:t> </a:t>
            </a:r>
            <a:r>
              <a:rPr lang="es-ES" altLang="en-US" sz="1800" b="0" dirty="0" err="1" smtClean="0"/>
              <a:t>proteins</a:t>
            </a:r>
            <a:r>
              <a:rPr lang="es-ES" altLang="en-US" sz="1800" b="0" dirty="0" smtClean="0"/>
              <a:t> </a:t>
            </a:r>
            <a:r>
              <a:rPr lang="es-ES" altLang="en-US" sz="1800" b="0" dirty="0" err="1" smtClean="0"/>
              <a:t>using</a:t>
            </a:r>
            <a:r>
              <a:rPr lang="es-ES" altLang="en-US" sz="1800" b="0" dirty="0" smtClean="0"/>
              <a:t> </a:t>
            </a:r>
            <a:r>
              <a:rPr lang="es-ES" altLang="en-US" sz="1800" b="0" dirty="0" err="1" smtClean="0"/>
              <a:t>both</a:t>
            </a:r>
            <a:r>
              <a:rPr lang="es-ES" altLang="en-US" sz="1800" b="0" dirty="0" smtClean="0"/>
              <a:t> SAXS and MX </a:t>
            </a:r>
            <a:r>
              <a:rPr lang="es-ES" altLang="en-US" sz="1800" b="0" dirty="0" err="1" smtClean="0"/>
              <a:t>techniques</a:t>
            </a:r>
            <a:endParaRPr lang="es-ES" altLang="en-US" sz="1800" b="0" dirty="0" smtClean="0"/>
          </a:p>
          <a:p>
            <a:pPr algn="l">
              <a:buSzPct val="150000"/>
            </a:pPr>
            <a:r>
              <a:rPr lang="es-ES" altLang="en-US" sz="1800" b="0" dirty="0"/>
              <a:t>Test </a:t>
            </a:r>
            <a:r>
              <a:rPr lang="es-ES" altLang="en-US" sz="1800" b="0" dirty="0" err="1"/>
              <a:t>different</a:t>
            </a:r>
            <a:r>
              <a:rPr lang="es-ES" altLang="en-US" sz="1800" b="0" dirty="0"/>
              <a:t> pH </a:t>
            </a:r>
            <a:r>
              <a:rPr lang="es-ES" altLang="en-US" sz="1800" b="0" dirty="0" err="1"/>
              <a:t>conditions</a:t>
            </a:r>
            <a:r>
              <a:rPr lang="es-ES" altLang="en-US" sz="1800" b="0" dirty="0"/>
              <a:t> and </a:t>
            </a:r>
            <a:r>
              <a:rPr lang="es-ES" altLang="en-US" sz="1800" b="0" dirty="0" err="1"/>
              <a:t>scavengers</a:t>
            </a:r>
            <a:r>
              <a:rPr lang="es-ES" altLang="en-US" sz="1800" b="0" dirty="0"/>
              <a:t>, </a:t>
            </a:r>
            <a:r>
              <a:rPr lang="es-ES" altLang="en-US" sz="1800" b="0" dirty="0" err="1"/>
              <a:t>including</a:t>
            </a:r>
            <a:r>
              <a:rPr lang="es-ES" altLang="en-US" sz="1800" b="0" dirty="0"/>
              <a:t> new </a:t>
            </a:r>
            <a:r>
              <a:rPr lang="es-ES" altLang="en-US" sz="1800" b="0" dirty="0" err="1"/>
              <a:t>potential</a:t>
            </a:r>
            <a:r>
              <a:rPr lang="es-ES" altLang="en-US" sz="1800" b="0" dirty="0"/>
              <a:t> </a:t>
            </a:r>
            <a:r>
              <a:rPr lang="es-ES" altLang="en-US" sz="1800" b="0" dirty="0" err="1"/>
              <a:t>compounds</a:t>
            </a:r>
            <a:r>
              <a:rPr lang="es-ES" altLang="en-US" sz="1800" b="0" dirty="0"/>
              <a:t> </a:t>
            </a:r>
            <a:r>
              <a:rPr lang="es-ES" altLang="en-US" sz="1800" b="0" dirty="0" err="1"/>
              <a:t>against</a:t>
            </a:r>
            <a:r>
              <a:rPr lang="es-ES" altLang="en-US" sz="1800" b="0" dirty="0"/>
              <a:t> </a:t>
            </a:r>
            <a:r>
              <a:rPr lang="es-ES" altLang="en-US" sz="1800" b="0" dirty="0" err="1"/>
              <a:t>radiation</a:t>
            </a:r>
            <a:r>
              <a:rPr lang="es-ES" altLang="en-US" sz="1800" b="0" dirty="0"/>
              <a:t> </a:t>
            </a:r>
            <a:r>
              <a:rPr lang="es-ES" altLang="en-US" sz="1800" b="0" dirty="0" err="1" smtClean="0"/>
              <a:t>damage</a:t>
            </a:r>
            <a:endParaRPr lang="es-ES" altLang="en-US" sz="1800" b="0" dirty="0" smtClean="0"/>
          </a:p>
          <a:p>
            <a:pPr algn="l">
              <a:buSzPct val="150000"/>
            </a:pPr>
            <a:r>
              <a:rPr lang="es-ES" altLang="en-US" sz="1800" b="0" dirty="0" err="1" smtClean="0"/>
              <a:t>Correlation</a:t>
            </a:r>
            <a:r>
              <a:rPr lang="es-ES" altLang="en-US" sz="1800" b="0" dirty="0" smtClean="0"/>
              <a:t> </a:t>
            </a:r>
            <a:r>
              <a:rPr lang="es-ES" altLang="en-US" sz="1800" b="0" dirty="0"/>
              <a:t>of SAXS and MX </a:t>
            </a:r>
            <a:r>
              <a:rPr lang="es-ES" altLang="en-US" sz="1800" b="0" dirty="0" err="1"/>
              <a:t>results</a:t>
            </a:r>
            <a:r>
              <a:rPr lang="es-ES" altLang="en-US" sz="1800" b="0" dirty="0"/>
              <a:t> </a:t>
            </a:r>
            <a:r>
              <a:rPr lang="es-ES" altLang="en-US" sz="1800" b="0" dirty="0" err="1"/>
              <a:t>with</a:t>
            </a:r>
            <a:r>
              <a:rPr lang="es-ES" altLang="en-US" sz="1800" b="0" dirty="0"/>
              <a:t> </a:t>
            </a:r>
            <a:r>
              <a:rPr lang="es-ES" altLang="en-US" sz="1800" b="0" dirty="0" err="1"/>
              <a:t>functional</a:t>
            </a:r>
            <a:r>
              <a:rPr lang="es-ES" altLang="en-US" sz="1800" b="0" dirty="0"/>
              <a:t> </a:t>
            </a:r>
            <a:r>
              <a:rPr lang="es-ES" altLang="en-US" sz="1800" b="0" dirty="0" err="1"/>
              <a:t>studies</a:t>
            </a:r>
            <a:r>
              <a:rPr lang="es-ES" altLang="en-US" sz="1800" b="0" dirty="0"/>
              <a:t> </a:t>
            </a:r>
            <a:r>
              <a:rPr lang="es-ES" altLang="en-US" sz="1800" b="0" dirty="0" err="1"/>
              <a:t>such</a:t>
            </a:r>
            <a:r>
              <a:rPr lang="es-ES" altLang="en-US" sz="1800" b="0" dirty="0"/>
              <a:t> as</a:t>
            </a:r>
            <a:r>
              <a:rPr lang="es-ES" altLang="en-US" sz="1800" b="0" dirty="0" smtClean="0"/>
              <a:t>:</a:t>
            </a:r>
          </a:p>
          <a:p>
            <a:pPr lvl="1">
              <a:buSzPct val="150000"/>
            </a:pPr>
            <a:r>
              <a:rPr lang="es-ES" altLang="en-US" sz="1800" dirty="0"/>
              <a:t> </a:t>
            </a:r>
            <a:r>
              <a:rPr lang="es-ES" altLang="en-US" sz="1800" dirty="0" err="1"/>
              <a:t>Mass</a:t>
            </a:r>
            <a:r>
              <a:rPr lang="es-ES" altLang="en-US" sz="1800" dirty="0"/>
              <a:t> </a:t>
            </a:r>
            <a:r>
              <a:rPr lang="es-ES" altLang="en-US" sz="1800" dirty="0" err="1"/>
              <a:t>Spectrometry</a:t>
            </a:r>
            <a:r>
              <a:rPr lang="es-ES" altLang="en-US" sz="1800" dirty="0"/>
              <a:t> </a:t>
            </a:r>
            <a:r>
              <a:rPr lang="es-ES" altLang="en-US" sz="1800" dirty="0" smtClean="0"/>
              <a:t>MALDI-TOF</a:t>
            </a:r>
          </a:p>
          <a:p>
            <a:pPr lvl="1">
              <a:buSzPct val="150000"/>
            </a:pPr>
            <a:r>
              <a:rPr lang="es-ES" altLang="en-US" sz="1800" dirty="0" smtClean="0"/>
              <a:t> </a:t>
            </a:r>
            <a:r>
              <a:rPr lang="es-ES" altLang="en-US" sz="1800" dirty="0" err="1" smtClean="0"/>
              <a:t>Enzyme</a:t>
            </a:r>
            <a:r>
              <a:rPr lang="es-ES" altLang="en-US" sz="1800" dirty="0" smtClean="0"/>
              <a:t> </a:t>
            </a:r>
            <a:r>
              <a:rPr lang="es-ES" altLang="en-US" sz="1800" dirty="0" err="1"/>
              <a:t>activity</a:t>
            </a:r>
            <a:r>
              <a:rPr lang="es-ES" altLang="en-US" sz="1800" dirty="0"/>
              <a:t> </a:t>
            </a:r>
            <a:r>
              <a:rPr lang="es-ES" altLang="en-US" sz="1800" dirty="0" err="1"/>
              <a:t>assay</a:t>
            </a:r>
            <a:endParaRPr lang="es-ES" altLang="en-US" sz="1800" b="0" dirty="0"/>
          </a:p>
        </p:txBody>
      </p:sp>
      <p:sp>
        <p:nvSpPr>
          <p:cNvPr id="4" name="TextBox 3"/>
          <p:cNvSpPr txBox="1"/>
          <p:nvPr/>
        </p:nvSpPr>
        <p:spPr>
          <a:xfrm>
            <a:off x="611559" y="4293096"/>
            <a:ext cx="7301999" cy="9233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Beamtime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awarded: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ALBA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ESRF and Diamond to take advantage of the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BioSAXS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robot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58" y="5877272"/>
            <a:ext cx="542289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For more information, see the related poster tomorrow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9721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0"/>
            <a:ext cx="6934200" cy="1015663"/>
          </a:xfrm>
        </p:spPr>
        <p:txBody>
          <a:bodyPr/>
          <a:lstStyle/>
          <a:p>
            <a:r>
              <a:rPr lang="en-US" sz="2400" dirty="0"/>
              <a:t>Liposomes in gene therapy: </a:t>
            </a:r>
            <a:r>
              <a:rPr lang="en-US" sz="2400" dirty="0" err="1"/>
              <a:t>Lipoplex</a:t>
            </a:r>
            <a:r>
              <a:rPr lang="en-US" sz="2400" dirty="0"/>
              <a:t> structure-biological activity </a:t>
            </a:r>
            <a:r>
              <a:rPr lang="en-US" sz="2400" dirty="0" smtClean="0"/>
              <a:t>relationship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dirty="0"/>
              <a:t>A. L. </a:t>
            </a:r>
            <a:r>
              <a:rPr lang="en-US" sz="1200" b="0" dirty="0" err="1"/>
              <a:t>Barrán-Berdón</a:t>
            </a:r>
            <a:r>
              <a:rPr lang="en-US" sz="1200" b="0" dirty="0"/>
              <a:t>, B. </a:t>
            </a:r>
            <a:r>
              <a:rPr lang="en-US" sz="1200" b="0" dirty="0" err="1"/>
              <a:t>Yélamos</a:t>
            </a:r>
            <a:r>
              <a:rPr lang="en-US" sz="1200" b="0" dirty="0"/>
              <a:t>, M. </a:t>
            </a:r>
            <a:r>
              <a:rPr lang="en-US" sz="1200" b="0" dirty="0" err="1"/>
              <a:t>Malfois</a:t>
            </a:r>
            <a:r>
              <a:rPr lang="en-US" sz="1200" b="0" dirty="0"/>
              <a:t>, E. </a:t>
            </a:r>
            <a:r>
              <a:rPr lang="en-US" sz="1200" b="0" dirty="0" err="1"/>
              <a:t>Aicart</a:t>
            </a:r>
            <a:r>
              <a:rPr lang="en-US" sz="1200" b="0" dirty="0"/>
              <a:t> and E. </a:t>
            </a:r>
            <a:r>
              <a:rPr lang="en-US" sz="1200" b="0" dirty="0" err="1"/>
              <a:t>Junquera</a:t>
            </a:r>
            <a:endParaRPr lang="en-US" sz="1200" b="0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02772"/>
            <a:ext cx="990248" cy="119424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40401" y="745416"/>
            <a:ext cx="160428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Submitted in </a:t>
            </a:r>
            <a:r>
              <a:rPr lang="en-US" sz="1200" i="1" dirty="0" smtClean="0"/>
              <a:t>Langmuir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79512" y="2686051"/>
            <a:ext cx="3553377" cy="275152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30000"/>
              </a:spcBef>
              <a:buFontTx/>
              <a:buChar char="•"/>
            </a:pPr>
            <a:r>
              <a:rPr lang="en-US" altLang="en-US" dirty="0" err="1"/>
              <a:t>Lipofection</a:t>
            </a:r>
            <a:r>
              <a:rPr lang="en-US" altLang="en-US" dirty="0"/>
              <a:t> is a technique used to introduce genetic information (DNA  or </a:t>
            </a:r>
            <a:r>
              <a:rPr lang="en-US" altLang="en-US" dirty="0" err="1"/>
              <a:t>siRNA</a:t>
            </a:r>
            <a:r>
              <a:rPr lang="en-US" altLang="en-US" dirty="0"/>
              <a:t>) into a cell by means of lipid nanostructures that can easily fuse with the cell membrane. </a:t>
            </a:r>
            <a:endParaRPr lang="en-US" altLang="en-US" dirty="0" smtClean="0"/>
          </a:p>
          <a:p>
            <a:pPr algn="just">
              <a:spcBef>
                <a:spcPct val="30000"/>
              </a:spcBef>
            </a:pPr>
            <a:endParaRPr lang="en-US" altLang="en-US" dirty="0"/>
          </a:p>
          <a:p>
            <a:pPr algn="just">
              <a:spcBef>
                <a:spcPct val="30000"/>
              </a:spcBef>
              <a:buFontTx/>
              <a:buChar char="•"/>
            </a:pPr>
            <a:r>
              <a:rPr lang="en-US" altLang="en-US" dirty="0" err="1"/>
              <a:t>Lipoplex</a:t>
            </a:r>
            <a:r>
              <a:rPr lang="en-US" altLang="en-US" dirty="0"/>
              <a:t> (lipids + DNA or </a:t>
            </a:r>
            <a:r>
              <a:rPr lang="en-US" altLang="en-US" dirty="0" err="1"/>
              <a:t>siRNA</a:t>
            </a:r>
            <a:r>
              <a:rPr lang="en-US" altLang="en-US" dirty="0"/>
              <a:t>) structure is known to clearly affect transfection efficiency (TE).</a:t>
            </a:r>
          </a:p>
        </p:txBody>
      </p:sp>
      <p:sp>
        <p:nvSpPr>
          <p:cNvPr id="31" name="Text Box 30"/>
          <p:cNvSpPr txBox="1">
            <a:spLocks noChangeArrowheads="1"/>
          </p:cNvSpPr>
          <p:nvPr/>
        </p:nvSpPr>
        <p:spPr bwMode="auto">
          <a:xfrm>
            <a:off x="7623269" y="5744558"/>
            <a:ext cx="3317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altLang="en-US" sz="2000" b="1"/>
              <a:t>+</a:t>
            </a:r>
          </a:p>
        </p:txBody>
      </p:sp>
      <p:sp>
        <p:nvSpPr>
          <p:cNvPr id="32" name="Text Box 31"/>
          <p:cNvSpPr txBox="1">
            <a:spLocks noChangeArrowheads="1"/>
          </p:cNvSpPr>
          <p:nvPr/>
        </p:nvSpPr>
        <p:spPr bwMode="auto">
          <a:xfrm>
            <a:off x="4883918" y="6026150"/>
            <a:ext cx="24209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600" b="1" dirty="0">
                <a:solidFill>
                  <a:srgbClr val="33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Transfection Efficiency</a:t>
            </a:r>
          </a:p>
        </p:txBody>
      </p:sp>
      <p:grpSp>
        <p:nvGrpSpPr>
          <p:cNvPr id="34" name="Group 2849"/>
          <p:cNvGrpSpPr>
            <a:grpSpLocks/>
          </p:cNvGrpSpPr>
          <p:nvPr/>
        </p:nvGrpSpPr>
        <p:grpSpPr bwMode="auto">
          <a:xfrm>
            <a:off x="3662457" y="1414462"/>
            <a:ext cx="2584450" cy="1797050"/>
            <a:chOff x="113" y="890"/>
            <a:chExt cx="1628" cy="1132"/>
          </a:xfrm>
        </p:grpSpPr>
        <p:graphicFrame>
          <p:nvGraphicFramePr>
            <p:cNvPr id="35" name="Object 6"/>
            <p:cNvGraphicFramePr>
              <a:graphicFrameLocks noChangeAspect="1"/>
            </p:cNvGraphicFramePr>
            <p:nvPr/>
          </p:nvGraphicFramePr>
          <p:xfrm>
            <a:off x="113" y="890"/>
            <a:ext cx="1628" cy="11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4" name="Graph" r:id="rId4" imgW="4170240" imgH="2900160" progId="Origin50.Graph">
                    <p:embed/>
                  </p:oleObj>
                </mc:Choice>
                <mc:Fallback>
                  <p:oleObj name="Graph" r:id="rId4" imgW="4170240" imgH="2900160" progId="Origin50.Graph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" y="890"/>
                          <a:ext cx="1628" cy="1132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6" name="Text Box 2539"/>
            <p:cNvSpPr txBox="1">
              <a:spLocks noChangeArrowheads="1"/>
            </p:cNvSpPr>
            <p:nvPr/>
          </p:nvSpPr>
          <p:spPr bwMode="auto">
            <a:xfrm rot="10800000">
              <a:off x="488" y="981"/>
              <a:ext cx="96" cy="1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Ø"/>
                <a:defRPr sz="3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50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Wingdings" pitchFamily="2" charset="2"/>
                <a:buNone/>
              </a:pPr>
              <a:r>
                <a:rPr lang="es-ES" altLang="en-US" sz="100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(100)</a:t>
              </a:r>
            </a:p>
          </p:txBody>
        </p:sp>
        <p:sp>
          <p:nvSpPr>
            <p:cNvPr id="37" name="Text Box 2541"/>
            <p:cNvSpPr txBox="1">
              <a:spLocks noChangeArrowheads="1"/>
            </p:cNvSpPr>
            <p:nvPr/>
          </p:nvSpPr>
          <p:spPr bwMode="auto">
            <a:xfrm rot="10800000">
              <a:off x="823" y="1447"/>
              <a:ext cx="212" cy="2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Ø"/>
                <a:defRPr sz="3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50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Wingdings" pitchFamily="2" charset="2"/>
                <a:buNone/>
              </a:pPr>
              <a:r>
                <a:rPr lang="es-ES" altLang="en-US" sz="100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(200)</a:t>
              </a:r>
            </a:p>
          </p:txBody>
        </p:sp>
        <p:sp>
          <p:nvSpPr>
            <p:cNvPr id="38" name="Text Box 2541"/>
            <p:cNvSpPr txBox="1">
              <a:spLocks noChangeArrowheads="1"/>
            </p:cNvSpPr>
            <p:nvPr/>
          </p:nvSpPr>
          <p:spPr bwMode="auto">
            <a:xfrm rot="10800000">
              <a:off x="1140" y="1514"/>
              <a:ext cx="212" cy="2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Ø"/>
                <a:defRPr sz="3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50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Wingdings" pitchFamily="2" charset="2"/>
                <a:buNone/>
              </a:pPr>
              <a:r>
                <a:rPr lang="es-ES" altLang="en-US" sz="100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(300)</a:t>
              </a:r>
            </a:p>
          </p:txBody>
        </p:sp>
      </p:grpSp>
      <p:pic>
        <p:nvPicPr>
          <p:cNvPr id="39" name="Picture 11" descr="Lam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282" y="3935412"/>
            <a:ext cx="1584325" cy="143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" name="Group 13"/>
          <p:cNvGrpSpPr>
            <a:grpSpLocks/>
          </p:cNvGrpSpPr>
          <p:nvPr/>
        </p:nvGrpSpPr>
        <p:grpSpPr bwMode="auto">
          <a:xfrm>
            <a:off x="6038944" y="1485900"/>
            <a:ext cx="2592388" cy="1800225"/>
            <a:chOff x="158" y="890"/>
            <a:chExt cx="2109" cy="1467"/>
          </a:xfrm>
        </p:grpSpPr>
        <p:graphicFrame>
          <p:nvGraphicFramePr>
            <p:cNvPr id="41" name="1 Objeto"/>
            <p:cNvGraphicFramePr>
              <a:graphicFrameLocks noChangeAspect="1"/>
            </p:cNvGraphicFramePr>
            <p:nvPr/>
          </p:nvGraphicFramePr>
          <p:xfrm>
            <a:off x="158" y="890"/>
            <a:ext cx="2109" cy="14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5" name="Graph" r:id="rId7" imgW="4170240" imgH="2900160" progId="Origin50.Graph">
                    <p:embed/>
                  </p:oleObj>
                </mc:Choice>
                <mc:Fallback>
                  <p:oleObj name="Graph" r:id="rId7" imgW="4170240" imgH="2900160" progId="Origin50.Graph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" y="890"/>
                          <a:ext cx="2109" cy="14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" name="Text Box 2539"/>
            <p:cNvSpPr txBox="1">
              <a:spLocks noChangeArrowheads="1"/>
            </p:cNvSpPr>
            <p:nvPr/>
          </p:nvSpPr>
          <p:spPr bwMode="auto">
            <a:xfrm rot="10800000">
              <a:off x="570" y="996"/>
              <a:ext cx="274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Ø"/>
                <a:defRPr sz="3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50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Wingdings" pitchFamily="2" charset="2"/>
                <a:buNone/>
              </a:pPr>
              <a:r>
                <a:rPr lang="es-ES" altLang="en-US" sz="100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(10)</a:t>
              </a:r>
            </a:p>
          </p:txBody>
        </p:sp>
        <p:sp>
          <p:nvSpPr>
            <p:cNvPr id="43" name="Text Box 2540"/>
            <p:cNvSpPr txBox="1">
              <a:spLocks noChangeArrowheads="1"/>
            </p:cNvSpPr>
            <p:nvPr/>
          </p:nvSpPr>
          <p:spPr bwMode="auto">
            <a:xfrm rot="10800000">
              <a:off x="956" y="1129"/>
              <a:ext cx="274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Ø"/>
                <a:defRPr sz="3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50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Wingdings" pitchFamily="2" charset="2"/>
                <a:buNone/>
              </a:pPr>
              <a:r>
                <a:rPr lang="es-ES" altLang="en-US" sz="100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(11)</a:t>
              </a:r>
            </a:p>
          </p:txBody>
        </p:sp>
        <p:sp>
          <p:nvSpPr>
            <p:cNvPr id="44" name="Text Box 2541"/>
            <p:cNvSpPr txBox="1">
              <a:spLocks noChangeArrowheads="1"/>
            </p:cNvSpPr>
            <p:nvPr/>
          </p:nvSpPr>
          <p:spPr bwMode="auto">
            <a:xfrm rot="10800000">
              <a:off x="1083" y="1282"/>
              <a:ext cx="274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Ø"/>
                <a:defRPr sz="3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50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Wingdings" pitchFamily="2" charset="2"/>
                <a:buNone/>
              </a:pPr>
              <a:r>
                <a:rPr lang="es-ES" altLang="en-US" sz="100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(20)</a:t>
              </a:r>
            </a:p>
          </p:txBody>
        </p:sp>
        <p:sp>
          <p:nvSpPr>
            <p:cNvPr id="45" name="Text Box 2542"/>
            <p:cNvSpPr txBox="1">
              <a:spLocks noChangeArrowheads="1"/>
            </p:cNvSpPr>
            <p:nvPr/>
          </p:nvSpPr>
          <p:spPr bwMode="auto">
            <a:xfrm rot="10800000">
              <a:off x="1336" y="1673"/>
              <a:ext cx="274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Ø"/>
                <a:defRPr sz="3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50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Wingdings" pitchFamily="2" charset="2"/>
                <a:buNone/>
              </a:pPr>
              <a:r>
                <a:rPr lang="es-ES" altLang="en-US" sz="100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(21)</a:t>
              </a:r>
            </a:p>
          </p:txBody>
        </p:sp>
        <p:sp>
          <p:nvSpPr>
            <p:cNvPr id="46" name="Text Box 2543"/>
            <p:cNvSpPr txBox="1">
              <a:spLocks noChangeArrowheads="1"/>
            </p:cNvSpPr>
            <p:nvPr/>
          </p:nvSpPr>
          <p:spPr bwMode="auto">
            <a:xfrm rot="10800000">
              <a:off x="1514" y="1673"/>
              <a:ext cx="274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Ø"/>
                <a:defRPr sz="3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50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Wingdings" pitchFamily="2" charset="2"/>
                <a:buNone/>
              </a:pPr>
              <a:r>
                <a:rPr lang="es-ES" altLang="en-US" sz="100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(30)</a:t>
              </a:r>
            </a:p>
          </p:txBody>
        </p:sp>
        <p:sp>
          <p:nvSpPr>
            <p:cNvPr id="47" name="Text Box 2544"/>
            <p:cNvSpPr txBox="1">
              <a:spLocks noChangeArrowheads="1"/>
            </p:cNvSpPr>
            <p:nvPr/>
          </p:nvSpPr>
          <p:spPr bwMode="auto">
            <a:xfrm rot="10800000">
              <a:off x="1679" y="1678"/>
              <a:ext cx="274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Ø"/>
                <a:defRPr sz="3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50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Wingdings" pitchFamily="2" charset="2"/>
                <a:buNone/>
              </a:pPr>
              <a:r>
                <a:rPr lang="es-ES" altLang="en-US" sz="100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(22)</a:t>
              </a:r>
            </a:p>
          </p:txBody>
        </p:sp>
        <p:sp>
          <p:nvSpPr>
            <p:cNvPr id="48" name="Text Box 2545"/>
            <p:cNvSpPr txBox="1">
              <a:spLocks noChangeArrowheads="1"/>
            </p:cNvSpPr>
            <p:nvPr/>
          </p:nvSpPr>
          <p:spPr bwMode="auto">
            <a:xfrm rot="10800000">
              <a:off x="1778" y="1678"/>
              <a:ext cx="273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Ø"/>
                <a:defRPr sz="3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50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Wingdings" pitchFamily="2" charset="2"/>
                <a:buNone/>
              </a:pPr>
              <a:r>
                <a:rPr lang="es-ES" altLang="en-US" sz="100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(31)</a:t>
              </a:r>
            </a:p>
          </p:txBody>
        </p:sp>
      </p:grpSp>
      <p:pic>
        <p:nvPicPr>
          <p:cNvPr id="49" name="Picture 22" descr="Hex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182" y="3862387"/>
            <a:ext cx="1944687" cy="163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Line 24"/>
          <p:cNvSpPr>
            <a:spLocks noChangeShapeType="1"/>
          </p:cNvSpPr>
          <p:nvPr/>
        </p:nvSpPr>
        <p:spPr bwMode="auto">
          <a:xfrm>
            <a:off x="4743544" y="5951537"/>
            <a:ext cx="28797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" name="Text Box 29"/>
          <p:cNvSpPr txBox="1">
            <a:spLocks noChangeArrowheads="1"/>
          </p:cNvSpPr>
          <p:nvPr/>
        </p:nvSpPr>
        <p:spPr bwMode="auto">
          <a:xfrm>
            <a:off x="4351432" y="5614987"/>
            <a:ext cx="3190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altLang="en-US" sz="3200" b="1"/>
              <a:t>-</a:t>
            </a:r>
          </a:p>
        </p:txBody>
      </p:sp>
      <p:pic>
        <p:nvPicPr>
          <p:cNvPr id="52" name="Picture 2848" descr="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507" y="4222750"/>
            <a:ext cx="430212" cy="86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3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0"/>
            <a:ext cx="6934200" cy="1015663"/>
          </a:xfrm>
        </p:spPr>
        <p:txBody>
          <a:bodyPr/>
          <a:lstStyle/>
          <a:p>
            <a:r>
              <a:rPr lang="en-US" sz="2400" dirty="0"/>
              <a:t>Liposomes in gene therapy: </a:t>
            </a:r>
            <a:r>
              <a:rPr lang="en-US" sz="2400" dirty="0" err="1"/>
              <a:t>Lipoplex</a:t>
            </a:r>
            <a:r>
              <a:rPr lang="en-US" sz="2400" dirty="0"/>
              <a:t> structure-biological activity </a:t>
            </a:r>
            <a:r>
              <a:rPr lang="en-US" sz="2400" dirty="0" smtClean="0"/>
              <a:t>relationship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dirty="0" smtClean="0"/>
              <a:t>A. </a:t>
            </a:r>
            <a:r>
              <a:rPr lang="en-US" sz="1200" b="0" dirty="0"/>
              <a:t>L. </a:t>
            </a:r>
            <a:r>
              <a:rPr lang="en-US" sz="1200" b="0" dirty="0" err="1"/>
              <a:t>Barrán-Berdón</a:t>
            </a:r>
            <a:r>
              <a:rPr lang="en-US" sz="1200" b="0" dirty="0" smtClean="0"/>
              <a:t>, </a:t>
            </a:r>
            <a:r>
              <a:rPr lang="en-US" sz="1200" b="0" dirty="0" smtClean="0"/>
              <a:t>B. </a:t>
            </a:r>
            <a:r>
              <a:rPr lang="en-US" sz="1200" b="0" dirty="0" err="1"/>
              <a:t>Yélamos</a:t>
            </a:r>
            <a:r>
              <a:rPr lang="en-US" sz="1200" b="0" dirty="0" smtClean="0"/>
              <a:t>, </a:t>
            </a:r>
            <a:r>
              <a:rPr lang="en-US" sz="1200" b="0" dirty="0" smtClean="0"/>
              <a:t>M. </a:t>
            </a:r>
            <a:r>
              <a:rPr lang="en-US" sz="1200" b="0" dirty="0" err="1"/>
              <a:t>Malfois</a:t>
            </a:r>
            <a:r>
              <a:rPr lang="en-US" sz="1200" b="0" dirty="0" smtClean="0"/>
              <a:t>, </a:t>
            </a:r>
            <a:r>
              <a:rPr lang="en-US" sz="1200" b="0" dirty="0" smtClean="0"/>
              <a:t>E. </a:t>
            </a:r>
            <a:r>
              <a:rPr lang="en-US" sz="1200" b="0" dirty="0" err="1" smtClean="0"/>
              <a:t>Aicart</a:t>
            </a:r>
            <a:r>
              <a:rPr lang="en-US" sz="1200" b="0" dirty="0" smtClean="0"/>
              <a:t> </a:t>
            </a:r>
            <a:r>
              <a:rPr lang="en-US" sz="1200" b="0" dirty="0"/>
              <a:t>and </a:t>
            </a:r>
            <a:r>
              <a:rPr lang="en-US" sz="1200" b="0" dirty="0" smtClean="0"/>
              <a:t>E. </a:t>
            </a:r>
            <a:r>
              <a:rPr lang="en-US" sz="1200" b="0" dirty="0" err="1" smtClean="0"/>
              <a:t>Junquera</a:t>
            </a:r>
            <a:endParaRPr lang="en-US" sz="1200" b="0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02772"/>
            <a:ext cx="990248" cy="119424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011403" y="743133"/>
            <a:ext cx="160428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Submitted in </a:t>
            </a:r>
            <a:r>
              <a:rPr lang="en-US" sz="1200" i="1" dirty="0" smtClean="0"/>
              <a:t>Langmuir</a:t>
            </a: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898" y="1275156"/>
            <a:ext cx="4805747" cy="2554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192" y="1753173"/>
            <a:ext cx="1666875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 Box 26"/>
          <p:cNvSpPr txBox="1">
            <a:spLocks noChangeArrowheads="1"/>
          </p:cNvSpPr>
          <p:nvPr/>
        </p:nvSpPr>
        <p:spPr bwMode="auto">
          <a:xfrm>
            <a:off x="576370" y="3809668"/>
            <a:ext cx="8339030" cy="219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30000"/>
              </a:spcBef>
              <a:buFontTx/>
              <a:buChar char="•"/>
            </a:pPr>
            <a:r>
              <a:rPr lang="en-US" altLang="en-US" dirty="0"/>
              <a:t> </a:t>
            </a:r>
            <a:r>
              <a:rPr lang="en-US" altLang="en-US" dirty="0" err="1"/>
              <a:t>Lipoplex</a:t>
            </a:r>
            <a:r>
              <a:rPr lang="en-US" altLang="en-US" dirty="0"/>
              <a:t> structure depends on the molecular characteristics of the lipids used. </a:t>
            </a:r>
          </a:p>
          <a:p>
            <a:pPr algn="just">
              <a:spcBef>
                <a:spcPct val="30000"/>
              </a:spcBef>
              <a:buFontTx/>
              <a:buChar char="•"/>
            </a:pPr>
            <a:r>
              <a:rPr lang="en-US" altLang="en-US" dirty="0"/>
              <a:t> </a:t>
            </a:r>
            <a:r>
              <a:rPr lang="en-US" altLang="en-US" dirty="0" err="1"/>
              <a:t>Lipoplexes</a:t>
            </a:r>
            <a:r>
              <a:rPr lang="en-US" altLang="en-US" dirty="0"/>
              <a:t> showing inverted hexagonal phases (H</a:t>
            </a:r>
            <a:r>
              <a:rPr lang="en-US" altLang="en-US" baseline="-25000" dirty="0"/>
              <a:t>II</a:t>
            </a:r>
            <a:r>
              <a:rPr lang="en-US" altLang="en-US" dirty="0"/>
              <a:t>) are more efficient on transfection than </a:t>
            </a:r>
            <a:r>
              <a:rPr lang="en-US" altLang="en-US" dirty="0" err="1"/>
              <a:t>lipoplexes</a:t>
            </a:r>
            <a:r>
              <a:rPr lang="en-US" altLang="en-US" dirty="0"/>
              <a:t> with a lamellar ones (L</a:t>
            </a:r>
            <a:r>
              <a:rPr lang="en-US" altLang="en-US" baseline="-25000" dirty="0">
                <a:sym typeface="Symbol" pitchFamily="18" charset="2"/>
              </a:rPr>
              <a:t></a:t>
            </a:r>
            <a:r>
              <a:rPr lang="en-US" altLang="en-US" dirty="0"/>
              <a:t>). Hexagonal phases are more </a:t>
            </a:r>
            <a:r>
              <a:rPr lang="en-US" altLang="en-US" dirty="0" err="1"/>
              <a:t>fusogenic</a:t>
            </a:r>
            <a:r>
              <a:rPr lang="en-US" altLang="en-US" dirty="0"/>
              <a:t>; accordingly, after endocytosis, they release more easily DNA, from the endosome to the cytosol.</a:t>
            </a:r>
          </a:p>
          <a:p>
            <a:pPr algn="just">
              <a:spcBef>
                <a:spcPct val="30000"/>
              </a:spcBef>
              <a:buFontTx/>
              <a:buChar char="•"/>
            </a:pPr>
            <a:r>
              <a:rPr lang="en-US" altLang="en-US" dirty="0"/>
              <a:t> SAXS together with transfection assays reveal as a potent tool to correlate </a:t>
            </a:r>
            <a:r>
              <a:rPr lang="en-US" altLang="en-US" dirty="0" err="1"/>
              <a:t>lipoplex</a:t>
            </a:r>
            <a:r>
              <a:rPr lang="en-US" altLang="en-US" dirty="0"/>
              <a:t> structure with transfection levels (structure-biological activity relationship).</a:t>
            </a:r>
          </a:p>
        </p:txBody>
      </p:sp>
      <p:sp>
        <p:nvSpPr>
          <p:cNvPr id="33" name="Text Box 28"/>
          <p:cNvSpPr txBox="1">
            <a:spLocks noChangeArrowheads="1"/>
          </p:cNvSpPr>
          <p:nvPr/>
        </p:nvSpPr>
        <p:spPr bwMode="auto">
          <a:xfrm>
            <a:off x="6435585" y="2384204"/>
            <a:ext cx="1639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6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GFP expression</a:t>
            </a:r>
          </a:p>
        </p:txBody>
      </p:sp>
    </p:spTree>
    <p:extLst>
      <p:ext uri="{BB962C8B-B14F-4D97-AF65-F5344CB8AC3E}">
        <p14:creationId xmlns:p14="http://schemas.microsoft.com/office/powerpoint/2010/main" val="195404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0"/>
            <a:ext cx="6934200" cy="1015663"/>
          </a:xfrm>
        </p:spPr>
        <p:txBody>
          <a:bodyPr/>
          <a:lstStyle/>
          <a:p>
            <a:pPr lvl="0"/>
            <a:r>
              <a:rPr lang="en-US" sz="2400" dirty="0" smtClean="0"/>
              <a:t>Application of SAXS to the structural analysis of membrane vesicles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GB" sz="1200" b="0" i="1" dirty="0">
                <a:latin typeface="Arial" pitchFamily="18"/>
                <a:ea typeface="Droid Sans Fallback" pitchFamily="2"/>
                <a:cs typeface="FreeSans" pitchFamily="2"/>
              </a:rPr>
              <a:t>Oscar Moran, </a:t>
            </a:r>
            <a:r>
              <a:rPr lang="en-GB" sz="1200" b="0" i="1" dirty="0" err="1">
                <a:latin typeface="Arial" pitchFamily="18"/>
                <a:ea typeface="Droid Sans Fallback" pitchFamily="2"/>
                <a:cs typeface="FreeSans" pitchFamily="2"/>
              </a:rPr>
              <a:t>Istituto</a:t>
            </a:r>
            <a:r>
              <a:rPr lang="en-GB" sz="1200" b="0" i="1" dirty="0">
                <a:latin typeface="Arial" pitchFamily="18"/>
                <a:ea typeface="Droid Sans Fallback" pitchFamily="2"/>
                <a:cs typeface="FreeSans" pitchFamily="2"/>
              </a:rPr>
              <a:t> di </a:t>
            </a:r>
            <a:r>
              <a:rPr lang="en-GB" sz="1200" b="0" i="1" dirty="0" err="1">
                <a:latin typeface="Arial" pitchFamily="18"/>
                <a:ea typeface="Droid Sans Fallback" pitchFamily="2"/>
                <a:cs typeface="FreeSans" pitchFamily="2"/>
              </a:rPr>
              <a:t>Biofisica</a:t>
            </a:r>
            <a:r>
              <a:rPr lang="en-GB" sz="1200" b="0" i="1" dirty="0">
                <a:latin typeface="Arial" pitchFamily="18"/>
                <a:ea typeface="Droid Sans Fallback" pitchFamily="2"/>
                <a:cs typeface="FreeSans" pitchFamily="2"/>
              </a:rPr>
              <a:t>, CNR, </a:t>
            </a:r>
            <a:r>
              <a:rPr lang="en-GB" sz="1200" b="0" i="1" dirty="0" err="1">
                <a:latin typeface="Arial" pitchFamily="18"/>
                <a:ea typeface="Droid Sans Fallback" pitchFamily="2"/>
                <a:cs typeface="FreeSans" pitchFamily="2"/>
              </a:rPr>
              <a:t>Genova</a:t>
            </a:r>
            <a:r>
              <a:rPr lang="en-GB" sz="1200" b="0" i="1" dirty="0">
                <a:latin typeface="Arial" pitchFamily="18"/>
                <a:ea typeface="Droid Sans Fallback" pitchFamily="2"/>
                <a:cs typeface="FreeSans" pitchFamily="2"/>
              </a:rPr>
              <a:t>, </a:t>
            </a:r>
            <a:r>
              <a:rPr lang="en-GB" sz="1200" b="0" i="1" dirty="0" smtClean="0">
                <a:latin typeface="Arial" pitchFamily="18"/>
                <a:ea typeface="Droid Sans Fallback" pitchFamily="2"/>
                <a:cs typeface="FreeSans" pitchFamily="2"/>
              </a:rPr>
              <a:t>Italy</a:t>
            </a:r>
            <a:endParaRPr lang="en-US" sz="1200" b="0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721484" y="908720"/>
            <a:ext cx="325999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Published in </a:t>
            </a:r>
            <a:r>
              <a:rPr lang="en-US" sz="1200" i="1" dirty="0" smtClean="0"/>
              <a:t>Eur. </a:t>
            </a:r>
            <a:r>
              <a:rPr lang="en-US" sz="1200" i="1" dirty="0" err="1" smtClean="0"/>
              <a:t>Biophys</a:t>
            </a:r>
            <a:r>
              <a:rPr lang="en-US" sz="1200" i="1" dirty="0" smtClean="0"/>
              <a:t>. J.</a:t>
            </a:r>
          </a:p>
          <a:p>
            <a:r>
              <a:rPr lang="en-US" sz="1200" dirty="0" smtClean="0"/>
              <a:t>Submitted </a:t>
            </a:r>
            <a:r>
              <a:rPr lang="en-US" sz="1200" dirty="0" smtClean="0"/>
              <a:t>in </a:t>
            </a:r>
            <a:r>
              <a:rPr lang="en-US" sz="1200" i="1" dirty="0"/>
              <a:t>Cellular and Molecular Life  Sciences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586" y="448669"/>
            <a:ext cx="1200416" cy="53536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6104" y="1290455"/>
            <a:ext cx="86675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From scattering theory, analytic expressions are derived for the bilayer form factor over a spherical geometry, assuming the lipid bilayer electron density to be composed of a series of Gaussian shells.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576784" y="2204863"/>
            <a:ext cx="4034880" cy="2536582"/>
            <a:chOff x="573120" y="1296000"/>
            <a:chExt cx="4034880" cy="3160799"/>
          </a:xfrm>
        </p:grpSpPr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3">
              <a:lum/>
              <a:alphaModFix/>
            </a:blip>
            <a:srcRect/>
            <a:stretch>
              <a:fillRect/>
            </a:stretch>
          </p:blipFill>
          <p:spPr>
            <a:xfrm>
              <a:off x="573120" y="1296000"/>
              <a:ext cx="3674879" cy="28292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" name="TextBox 53"/>
            <p:cNvSpPr txBox="1"/>
            <p:nvPr/>
          </p:nvSpPr>
          <p:spPr>
            <a:xfrm>
              <a:off x="648000" y="4031999"/>
              <a:ext cx="3960000" cy="42480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90000" tIns="45000" rIns="90000" bIns="45000" anchorCtr="0" compatLnSpc="0">
              <a:spAutoFit/>
            </a:bodyPr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/>
              </a:pPr>
              <a:r>
                <a:rPr lang="en-GB" sz="1400" b="0" i="0" u="none" strike="noStrike" kern="1200">
                  <a:ln>
                    <a:noFill/>
                  </a:ln>
                  <a:latin typeface="Arial" pitchFamily="18"/>
                  <a:ea typeface="Droid Sans Fallback" pitchFamily="2"/>
                  <a:cs typeface="FreeSans" pitchFamily="2"/>
                </a:rPr>
                <a:t>Microsome membranes unilamelar vesicles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370864" y="4892134"/>
            <a:ext cx="4485240" cy="1429352"/>
            <a:chOff x="367200" y="4392000"/>
            <a:chExt cx="4485240" cy="1644840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4">
              <a:lum/>
              <a:alphaModFix/>
            </a:blip>
            <a:srcRect/>
            <a:stretch>
              <a:fillRect/>
            </a:stretch>
          </p:blipFill>
          <p:spPr>
            <a:xfrm>
              <a:off x="367200" y="4431600"/>
              <a:ext cx="1864800" cy="15656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5">
              <a:lum/>
              <a:alphaModFix/>
            </a:blip>
            <a:srcRect/>
            <a:stretch>
              <a:fillRect/>
            </a:stretch>
          </p:blipFill>
          <p:spPr>
            <a:xfrm>
              <a:off x="2664000" y="4392000"/>
              <a:ext cx="2188440" cy="16448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" name="Freeform 59"/>
          <p:cNvSpPr/>
          <p:nvPr/>
        </p:nvSpPr>
        <p:spPr>
          <a:xfrm>
            <a:off x="176104" y="2204863"/>
            <a:ext cx="4680000" cy="41404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36000">
            <a:solidFill>
              <a:srgbClr val="808080"/>
            </a:solidFill>
            <a:prstDash val="solid"/>
          </a:ln>
        </p:spPr>
        <p:txBody>
          <a:bodyPr vert="horz" wrap="none" lIns="108000" tIns="63000" rIns="108000" bIns="63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GB" sz="1800" b="0" i="0" u="none" strike="noStrike" kern="1200">
              <a:ln>
                <a:noFill/>
              </a:ln>
              <a:latin typeface="Arial" pitchFamily="18"/>
              <a:ea typeface="Droid Sans Fallback" pitchFamily="2"/>
              <a:cs typeface="FreeSans" pitchFamily="2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946566" y="5085184"/>
            <a:ext cx="4104456" cy="134314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r>
              <a:rPr lang="en-GB" sz="1600" b="0" i="0" u="none" strike="noStrike" kern="1200" dirty="0">
                <a:ln>
                  <a:noFill/>
                </a:ln>
                <a:ea typeface="Droid Sans Fallback" pitchFamily="2"/>
                <a:cs typeface="FreeSans" pitchFamily="2"/>
              </a:rPr>
              <a:t>Electron density profiles of from </a:t>
            </a:r>
            <a:r>
              <a:rPr lang="en-GB" sz="1600" b="0" i="0" u="none" strike="noStrike" kern="1200" dirty="0" err="1">
                <a:ln>
                  <a:noFill/>
                </a:ln>
                <a:ea typeface="Droid Sans Fallback" pitchFamily="2"/>
                <a:cs typeface="FreeSans" pitchFamily="2"/>
              </a:rPr>
              <a:t>microsome</a:t>
            </a:r>
            <a:r>
              <a:rPr lang="en-GB" sz="1600" b="0" i="0" u="none" strike="noStrike" kern="1200" dirty="0">
                <a:ln>
                  <a:noFill/>
                </a:ln>
                <a:ea typeface="Droid Sans Fallback" pitchFamily="2"/>
                <a:cs typeface="FreeSans" pitchFamily="2"/>
              </a:rPr>
              <a:t> vesicles wall of native cells (green) and cells overexpressing CFTR (blue; protein involved in cystic fibrosis). Micrographs of vesicles are shown.</a:t>
            </a:r>
          </a:p>
        </p:txBody>
      </p:sp>
      <p:sp>
        <p:nvSpPr>
          <p:cNvPr id="8" name="Rectangle 7"/>
          <p:cNvSpPr/>
          <p:nvPr/>
        </p:nvSpPr>
        <p:spPr>
          <a:xfrm>
            <a:off x="5048068" y="1844824"/>
            <a:ext cx="390145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buAutoNum type="alphaUcParenR"/>
            </a:pPr>
            <a:r>
              <a:rPr lang="en-US" dirty="0" smtClean="0"/>
              <a:t>Sketch </a:t>
            </a:r>
            <a:r>
              <a:rPr lang="en-US" dirty="0"/>
              <a:t>of the model of a vesicle </a:t>
            </a:r>
            <a:r>
              <a:rPr lang="en-US" dirty="0" smtClean="0"/>
              <a:t>consistent </a:t>
            </a:r>
            <a:r>
              <a:rPr lang="en-US" dirty="0"/>
              <a:t>with the measured SAXS data. </a:t>
            </a:r>
            <a:endParaRPr lang="en-US" dirty="0" smtClean="0"/>
          </a:p>
          <a:p>
            <a:pPr marL="228600" indent="-228600" algn="just">
              <a:buAutoNum type="alphaUcParenR"/>
            </a:pPr>
            <a:r>
              <a:rPr lang="en-US" dirty="0" smtClean="0"/>
              <a:t>SAXS </a:t>
            </a:r>
            <a:r>
              <a:rPr lang="en-US" dirty="0"/>
              <a:t>spectra of the </a:t>
            </a:r>
            <a:r>
              <a:rPr lang="en-US" dirty="0" smtClean="0"/>
              <a:t>WT-CFTR membranes</a:t>
            </a:r>
          </a:p>
          <a:p>
            <a:pPr marL="228600" indent="-228600" algn="just">
              <a:buAutoNum type="alphaUcParenR"/>
            </a:pPr>
            <a:r>
              <a:rPr lang="en-US" dirty="0" smtClean="0"/>
              <a:t>The </a:t>
            </a:r>
            <a:r>
              <a:rPr lang="en-US" dirty="0"/>
              <a:t>electronic density profile </a:t>
            </a:r>
            <a:r>
              <a:rPr lang="en-US" dirty="0" smtClean="0"/>
              <a:t>was </a:t>
            </a:r>
            <a:r>
              <a:rPr lang="en-US" dirty="0"/>
              <a:t>calculated from the five Gaussian </a:t>
            </a:r>
            <a:r>
              <a:rPr lang="en-US" dirty="0" smtClean="0"/>
              <a:t>model</a:t>
            </a:r>
          </a:p>
          <a:p>
            <a:pPr marL="228600" indent="-228600" algn="just">
              <a:buAutoNum type="alphaUcParenR"/>
            </a:pPr>
            <a:r>
              <a:rPr lang="en-US" dirty="0" smtClean="0"/>
              <a:t>The </a:t>
            </a:r>
            <a:r>
              <a:rPr lang="en-US" dirty="0"/>
              <a:t>decomposition of each singular Gaussian used to model the electronic </a:t>
            </a:r>
            <a:r>
              <a:rPr lang="en-US" dirty="0" smtClean="0"/>
              <a:t>density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61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260649"/>
            <a:ext cx="6781800" cy="576064"/>
          </a:xfrm>
        </p:spPr>
        <p:txBody>
          <a:bodyPr/>
          <a:lstStyle/>
          <a:p>
            <a:r>
              <a:rPr lang="es-ES" dirty="0" err="1" smtClean="0"/>
              <a:t>Optics</a:t>
            </a:r>
            <a:r>
              <a:rPr lang="es-ES" dirty="0" smtClean="0"/>
              <a:t> </a:t>
            </a:r>
            <a:r>
              <a:rPr lang="es-ES" dirty="0" err="1" smtClean="0"/>
              <a:t>Hutch</a:t>
            </a:r>
            <a:r>
              <a:rPr lang="es-ES" dirty="0" smtClean="0"/>
              <a:t> - </a:t>
            </a:r>
            <a:r>
              <a:rPr lang="es-ES" dirty="0" err="1" smtClean="0"/>
              <a:t>Monochromator</a:t>
            </a:r>
            <a:endParaRPr lang="en-US" dirty="0"/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6025949"/>
              </p:ext>
            </p:extLst>
          </p:nvPr>
        </p:nvGraphicFramePr>
        <p:xfrm>
          <a:off x="4139952" y="134076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258274" y="2543029"/>
            <a:ext cx="2328651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Slope: 	</a:t>
            </a:r>
            <a:r>
              <a:rPr lang="en-US" sz="2400" dirty="0" smtClean="0"/>
              <a:t>     1.0010</a:t>
            </a:r>
            <a:endParaRPr lang="en-US" sz="2400" dirty="0" smtClean="0"/>
          </a:p>
          <a:p>
            <a:r>
              <a:rPr lang="en-US" sz="2400" dirty="0" smtClean="0"/>
              <a:t>Intercept:</a:t>
            </a:r>
            <a:r>
              <a:rPr lang="en-US" sz="2400" dirty="0"/>
              <a:t> </a:t>
            </a:r>
            <a:r>
              <a:rPr lang="en-US" sz="2400" dirty="0" smtClean="0"/>
              <a:t>0.0006</a:t>
            </a:r>
            <a:endParaRPr lang="en-US" sz="2400" dirty="0" smtClean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0768"/>
            <a:ext cx="3686772" cy="4464496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609" y="4077072"/>
            <a:ext cx="3061343" cy="2042936"/>
          </a:xfrm>
          <a:prstGeom prst="rect">
            <a:avLst/>
          </a:prstGeom>
        </p:spPr>
      </p:pic>
      <p:sp>
        <p:nvSpPr>
          <p:cNvPr id="9" name="Text Placeholder 2"/>
          <p:cNvSpPr txBox="1">
            <a:spLocks/>
          </p:cNvSpPr>
          <p:nvPr/>
        </p:nvSpPr>
        <p:spPr>
          <a:xfrm>
            <a:off x="395536" y="839454"/>
            <a:ext cx="4040188" cy="47406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+mj-lt"/>
              <a:buNone/>
              <a:defRPr sz="3200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8A0B8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Bragg Angle calibration</a:t>
            </a:r>
          </a:p>
        </p:txBody>
      </p:sp>
    </p:spTree>
    <p:extLst>
      <p:ext uri="{BB962C8B-B14F-4D97-AF65-F5344CB8AC3E}">
        <p14:creationId xmlns:p14="http://schemas.microsoft.com/office/powerpoint/2010/main" val="231497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0"/>
            <a:ext cx="6934200" cy="1015663"/>
          </a:xfrm>
        </p:spPr>
        <p:txBody>
          <a:bodyPr/>
          <a:lstStyle/>
          <a:p>
            <a:pPr lvl="0"/>
            <a:r>
              <a:rPr lang="en-US" sz="2400" dirty="0" smtClean="0"/>
              <a:t>Application of SAXS to the structural analysis of membrane vesicles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GB" sz="1200" b="0" i="1" dirty="0">
                <a:latin typeface="Arial" pitchFamily="18"/>
                <a:ea typeface="Droid Sans Fallback" pitchFamily="2"/>
                <a:cs typeface="FreeSans" pitchFamily="2"/>
              </a:rPr>
              <a:t>Oscar Moran, </a:t>
            </a:r>
            <a:r>
              <a:rPr lang="en-GB" sz="1200" b="0" i="1" dirty="0" err="1">
                <a:latin typeface="Arial" pitchFamily="18"/>
                <a:ea typeface="Droid Sans Fallback" pitchFamily="2"/>
                <a:cs typeface="FreeSans" pitchFamily="2"/>
              </a:rPr>
              <a:t>Istituto</a:t>
            </a:r>
            <a:r>
              <a:rPr lang="en-GB" sz="1200" b="0" i="1" dirty="0">
                <a:latin typeface="Arial" pitchFamily="18"/>
                <a:ea typeface="Droid Sans Fallback" pitchFamily="2"/>
                <a:cs typeface="FreeSans" pitchFamily="2"/>
              </a:rPr>
              <a:t> di </a:t>
            </a:r>
            <a:r>
              <a:rPr lang="en-GB" sz="1200" b="0" i="1" dirty="0" err="1">
                <a:latin typeface="Arial" pitchFamily="18"/>
                <a:ea typeface="Droid Sans Fallback" pitchFamily="2"/>
                <a:cs typeface="FreeSans" pitchFamily="2"/>
              </a:rPr>
              <a:t>Biofisica</a:t>
            </a:r>
            <a:r>
              <a:rPr lang="en-GB" sz="1200" b="0" i="1" dirty="0">
                <a:latin typeface="Arial" pitchFamily="18"/>
                <a:ea typeface="Droid Sans Fallback" pitchFamily="2"/>
                <a:cs typeface="FreeSans" pitchFamily="2"/>
              </a:rPr>
              <a:t>, CNR, </a:t>
            </a:r>
            <a:r>
              <a:rPr lang="en-GB" sz="1200" b="0" i="1" dirty="0" err="1">
                <a:latin typeface="Arial" pitchFamily="18"/>
                <a:ea typeface="Droid Sans Fallback" pitchFamily="2"/>
                <a:cs typeface="FreeSans" pitchFamily="2"/>
              </a:rPr>
              <a:t>Genova</a:t>
            </a:r>
            <a:r>
              <a:rPr lang="en-GB" sz="1200" b="0" i="1" dirty="0">
                <a:latin typeface="Arial" pitchFamily="18"/>
                <a:ea typeface="Droid Sans Fallback" pitchFamily="2"/>
                <a:cs typeface="FreeSans" pitchFamily="2"/>
              </a:rPr>
              <a:t>, </a:t>
            </a:r>
            <a:r>
              <a:rPr lang="en-GB" sz="1200" b="0" i="1" dirty="0" smtClean="0">
                <a:latin typeface="Arial" pitchFamily="18"/>
                <a:ea typeface="Droid Sans Fallback" pitchFamily="2"/>
                <a:cs typeface="FreeSans" pitchFamily="2"/>
              </a:rPr>
              <a:t>Italy</a:t>
            </a:r>
            <a:endParaRPr lang="en-US" sz="1200" b="0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5445224"/>
            <a:ext cx="1500362" cy="66830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151848" y="3728025"/>
            <a:ext cx="3564000" cy="219924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5290711" y="1556792"/>
            <a:ext cx="3745785" cy="748367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r>
              <a:rPr lang="en-GB" b="0" i="0" u="none" strike="noStrike" kern="1200" dirty="0">
                <a:ln>
                  <a:noFill/>
                </a:ln>
                <a:ea typeface="Droid Sans Fallback" pitchFamily="2"/>
                <a:cs typeface="FreeSans" pitchFamily="2"/>
              </a:rPr>
              <a:t>Large </a:t>
            </a:r>
            <a:r>
              <a:rPr lang="en-GB" b="0" i="0" u="none" strike="noStrike" kern="1200" dirty="0" err="1" smtClean="0">
                <a:ln>
                  <a:noFill/>
                </a:ln>
                <a:ea typeface="Droid Sans Fallback" pitchFamily="2"/>
                <a:cs typeface="FreeSans" pitchFamily="2"/>
              </a:rPr>
              <a:t>unilamellar</a:t>
            </a:r>
            <a:r>
              <a:rPr lang="en-GB" b="0" i="0" u="none" strike="noStrike" kern="1200" dirty="0" smtClean="0">
                <a:ln>
                  <a:noFill/>
                </a:ln>
                <a:ea typeface="Droid Sans Fallback" pitchFamily="2"/>
                <a:cs typeface="FreeSans" pitchFamily="2"/>
              </a:rPr>
              <a:t> </a:t>
            </a:r>
            <a:r>
              <a:rPr lang="en-GB" b="0" i="0" u="none" strike="noStrike" kern="1200" dirty="0">
                <a:ln>
                  <a:noFill/>
                </a:ln>
                <a:ea typeface="Droid Sans Fallback" pitchFamily="2"/>
                <a:cs typeface="FreeSans" pitchFamily="2"/>
              </a:rPr>
              <a:t>liposomes (LUV) </a:t>
            </a:r>
            <a:r>
              <a:rPr lang="en-GB" b="0" i="0" u="none" strike="noStrike" kern="1200" dirty="0" smtClean="0">
                <a:ln>
                  <a:noFill/>
                </a:ln>
                <a:ea typeface="Droid Sans Fallback" pitchFamily="2"/>
                <a:cs typeface="FreeSans" pitchFamily="2"/>
              </a:rPr>
              <a:t>obtained </a:t>
            </a:r>
            <a:r>
              <a:rPr lang="en-GB" b="0" i="0" u="none" strike="noStrike" kern="1200" dirty="0">
                <a:ln>
                  <a:noFill/>
                </a:ln>
                <a:ea typeface="Droid Sans Fallback" pitchFamily="2"/>
                <a:cs typeface="FreeSans" pitchFamily="2"/>
              </a:rPr>
              <a:t>by extrusion of phospholipids, treated with drugs for the cystic fibrosis therapy.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892424" y="1287318"/>
            <a:ext cx="2239560" cy="2415600"/>
            <a:chOff x="6680880" y="1389960"/>
            <a:chExt cx="2239560" cy="2415600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>
              <a:lum/>
              <a:alphaModFix/>
            </a:blip>
            <a:srcRect/>
            <a:stretch>
              <a:fillRect/>
            </a:stretch>
          </p:blipFill>
          <p:spPr>
            <a:xfrm>
              <a:off x="6680880" y="1389960"/>
              <a:ext cx="1698840" cy="2415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TextBox 19"/>
            <p:cNvSpPr txBox="1"/>
            <p:nvPr/>
          </p:nvSpPr>
          <p:spPr>
            <a:xfrm>
              <a:off x="7985160" y="1435680"/>
              <a:ext cx="935280" cy="2901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none" lIns="90000" tIns="45000" rIns="90000" bIns="45000" anchorCtr="0" compatLnSpc="0">
              <a:spAutoFit/>
            </a:bodyPr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r>
                <a:rPr lang="en-GB" sz="1400" b="0" i="0" u="none" strike="noStrike" kern="1200" dirty="0">
                  <a:ln>
                    <a:noFill/>
                  </a:ln>
                  <a:latin typeface="Arial" pitchFamily="18"/>
                  <a:ea typeface="Droid Sans Fallback" pitchFamily="2"/>
                  <a:cs typeface="FreeSans" pitchFamily="2"/>
                </a:rPr>
                <a:t>untreated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985160" y="2157840"/>
              <a:ext cx="929160" cy="2901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none" lIns="90000" tIns="45000" rIns="90000" bIns="45000" anchorCtr="0" compatLnSpc="0">
              <a:spAutoFit/>
            </a:bodyPr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r>
                <a:rPr lang="en-GB" sz="1400" b="0" i="0" u="none" strike="noStrike" kern="1200">
                  <a:ln>
                    <a:noFill/>
                  </a:ln>
                  <a:latin typeface="Arial" pitchFamily="18"/>
                  <a:ea typeface="Droid Sans Fallback" pitchFamily="2"/>
                  <a:cs typeface="FreeSans" pitchFamily="2"/>
                </a:rPr>
                <a:t>+ VX-770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985160" y="2818080"/>
              <a:ext cx="929160" cy="2901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none" lIns="90000" tIns="45000" rIns="90000" bIns="45000" anchorCtr="0" compatLnSpc="0">
              <a:spAutoFit/>
            </a:bodyPr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r>
                <a:rPr lang="en-GB" sz="1400" b="0" i="0" u="none" strike="noStrike" kern="1200">
                  <a:ln>
                    <a:noFill/>
                  </a:ln>
                  <a:latin typeface="Arial" pitchFamily="18"/>
                  <a:ea typeface="Droid Sans Fallback" pitchFamily="2"/>
                  <a:cs typeface="FreeSans" pitchFamily="2"/>
                </a:rPr>
                <a:t>+ VX-809</a:t>
              </a: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5291907" y="4149080"/>
            <a:ext cx="3456557" cy="466623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r>
              <a:rPr lang="en-GB" sz="1200" b="0" i="0" u="none" strike="noStrike" kern="1200" dirty="0">
                <a:ln>
                  <a:noFill/>
                </a:ln>
                <a:ea typeface="Droid Sans Fallback" pitchFamily="2"/>
                <a:cs typeface="FreeSans" pitchFamily="2"/>
              </a:rPr>
              <a:t>Electron density of the LUVs wall showing the </a:t>
            </a:r>
            <a:r>
              <a:rPr lang="en-GB" sz="1200" b="0" i="0" u="none" strike="noStrike" kern="1200" dirty="0" smtClean="0">
                <a:ln>
                  <a:noFill/>
                </a:ln>
                <a:ea typeface="Droid Sans Fallback" pitchFamily="2"/>
                <a:cs typeface="FreeSans" pitchFamily="2"/>
              </a:rPr>
              <a:t>destabilization </a:t>
            </a:r>
            <a:r>
              <a:rPr lang="en-GB" sz="1200" b="0" i="0" u="none" strike="noStrike" kern="1200" dirty="0">
                <a:ln>
                  <a:noFill/>
                </a:ln>
                <a:ea typeface="Droid Sans Fallback" pitchFamily="2"/>
                <a:cs typeface="FreeSans" pitchFamily="2"/>
              </a:rPr>
              <a:t>induced by drugs.</a:t>
            </a:r>
          </a:p>
        </p:txBody>
      </p:sp>
      <p:sp>
        <p:nvSpPr>
          <p:cNvPr id="24" name="Freeform 23"/>
          <p:cNvSpPr/>
          <p:nvPr/>
        </p:nvSpPr>
        <p:spPr>
          <a:xfrm>
            <a:off x="467544" y="1193358"/>
            <a:ext cx="4680000" cy="482793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36000">
            <a:solidFill>
              <a:srgbClr val="808080"/>
            </a:solidFill>
            <a:prstDash val="solid"/>
          </a:ln>
        </p:spPr>
        <p:txBody>
          <a:bodyPr vert="horz" wrap="none" lIns="108000" tIns="63000" rIns="108000" bIns="63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GB" sz="1800" b="0" i="0" u="none" strike="noStrike" kern="1200">
              <a:ln>
                <a:noFill/>
              </a:ln>
              <a:latin typeface="Arial" pitchFamily="18"/>
              <a:ea typeface="Droid Sans Fallback" pitchFamily="2"/>
              <a:cs typeface="FreeSans" pitchFamily="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19672" y="6112446"/>
            <a:ext cx="4234680" cy="26100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200" i="1"/>
            </a:pPr>
            <a:r>
              <a:rPr lang="en-GB" sz="1200" b="0" i="1" u="none" strike="noStrike" kern="1200" dirty="0">
                <a:ln>
                  <a:noFill/>
                </a:ln>
                <a:latin typeface="Arial" pitchFamily="18"/>
                <a:ea typeface="Droid Sans Fallback" pitchFamily="2"/>
                <a:cs typeface="FreeSans" pitchFamily="2"/>
              </a:rPr>
              <a:t>Partially supported by the Italian Cystic </a:t>
            </a:r>
            <a:r>
              <a:rPr lang="en-GB" sz="1200" b="0" i="1" u="none" strike="noStrike" kern="1200" dirty="0" err="1">
                <a:ln>
                  <a:noFill/>
                </a:ln>
                <a:latin typeface="Arial" pitchFamily="18"/>
                <a:ea typeface="Droid Sans Fallback" pitchFamily="2"/>
                <a:cs typeface="FreeSans" pitchFamily="2"/>
              </a:rPr>
              <a:t>Fibriosis</a:t>
            </a:r>
            <a:r>
              <a:rPr lang="en-GB" sz="1200" b="0" i="1" u="none" strike="noStrike" kern="1200" dirty="0">
                <a:ln>
                  <a:noFill/>
                </a:ln>
                <a:latin typeface="Arial" pitchFamily="18"/>
                <a:ea typeface="Droid Sans Fallback" pitchFamily="2"/>
                <a:cs typeface="FreeSans" pitchFamily="2"/>
              </a:rPr>
              <a:t> Foundation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721484" y="908720"/>
            <a:ext cx="325999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Published in </a:t>
            </a:r>
            <a:r>
              <a:rPr lang="en-US" sz="1200" i="1" dirty="0" smtClean="0"/>
              <a:t>Eur. </a:t>
            </a:r>
            <a:r>
              <a:rPr lang="en-US" sz="1200" i="1" dirty="0" err="1" smtClean="0"/>
              <a:t>Biophys</a:t>
            </a:r>
            <a:r>
              <a:rPr lang="en-US" sz="1200" i="1" dirty="0" smtClean="0"/>
              <a:t>. J.</a:t>
            </a:r>
          </a:p>
          <a:p>
            <a:r>
              <a:rPr lang="en-US" sz="1200" dirty="0" smtClean="0"/>
              <a:t>Submitted </a:t>
            </a:r>
            <a:r>
              <a:rPr lang="en-US" sz="1200" dirty="0" smtClean="0"/>
              <a:t>in </a:t>
            </a:r>
            <a:r>
              <a:rPr lang="en-US" sz="1200" i="1" dirty="0"/>
              <a:t>Cellular and Molecular Life  Sciences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586" y="448669"/>
            <a:ext cx="1200416" cy="53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77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6890" y="116632"/>
            <a:ext cx="6553200" cy="646331"/>
          </a:xfrm>
        </p:spPr>
        <p:txBody>
          <a:bodyPr/>
          <a:lstStyle/>
          <a:p>
            <a:r>
              <a:rPr lang="en-US" sz="3600" dirty="0" smtClean="0"/>
              <a:t>Carbon nanotube - 1- 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763688" y="616870"/>
            <a:ext cx="71157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Controlling carbon nanotube type in macroscopic fibers synthesized by the direct spinning process </a:t>
            </a:r>
            <a:r>
              <a:rPr lang="en-US" dirty="0" err="1" smtClean="0"/>
              <a:t>Reguero</a:t>
            </a:r>
            <a:r>
              <a:rPr lang="en-US" dirty="0" smtClean="0"/>
              <a:t> </a:t>
            </a:r>
            <a:r>
              <a:rPr lang="en-US" dirty="0"/>
              <a:t>et al</a:t>
            </a:r>
            <a:r>
              <a:rPr lang="en-US" dirty="0" smtClean="0"/>
              <a:t>. accepted at </a:t>
            </a:r>
            <a:r>
              <a:rPr lang="en-US" dirty="0"/>
              <a:t>Chemistry of </a:t>
            </a:r>
            <a:r>
              <a:rPr lang="en-US" dirty="0" smtClean="0"/>
              <a:t>Materials</a:t>
            </a:r>
            <a:endParaRPr lang="en-US" dirty="0"/>
          </a:p>
        </p:txBody>
      </p:sp>
      <p:pic>
        <p:nvPicPr>
          <p:cNvPr id="4" name="Picture 3" descr="IMDEA Materi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21945"/>
            <a:ext cx="990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7"/>
          <p:cNvSpPr txBox="1"/>
          <p:nvPr/>
        </p:nvSpPr>
        <p:spPr>
          <a:xfrm>
            <a:off x="110490" y="3585952"/>
            <a:ext cx="876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400" b="1" dirty="0" err="1" smtClean="0"/>
              <a:t>Synchrotron</a:t>
            </a:r>
            <a:r>
              <a:rPr lang="es-ES" sz="1400" b="1" dirty="0" smtClean="0"/>
              <a:t> XRD</a:t>
            </a:r>
            <a:r>
              <a:rPr lang="es-ES" sz="1400" dirty="0" smtClean="0"/>
              <a:t>  </a:t>
            </a:r>
            <a:r>
              <a:rPr lang="es-ES" sz="1400" dirty="0" err="1" smtClean="0"/>
              <a:t>confirms</a:t>
            </a:r>
            <a:r>
              <a:rPr lang="es-ES" sz="1400" dirty="0" smtClean="0"/>
              <a:t> </a:t>
            </a:r>
            <a:r>
              <a:rPr lang="es-ES" sz="1400" dirty="0" err="1" smtClean="0"/>
              <a:t>the</a:t>
            </a:r>
            <a:r>
              <a:rPr lang="es-ES" sz="1400" dirty="0" smtClean="0"/>
              <a:t> </a:t>
            </a:r>
            <a:r>
              <a:rPr lang="es-ES" sz="1400" dirty="0" err="1" smtClean="0"/>
              <a:t>increase</a:t>
            </a:r>
            <a:r>
              <a:rPr lang="es-ES" sz="1400" dirty="0" smtClean="0"/>
              <a:t> of </a:t>
            </a:r>
            <a:r>
              <a:rPr lang="es-ES" sz="1400" dirty="0" err="1" smtClean="0"/>
              <a:t>graphitic</a:t>
            </a:r>
            <a:r>
              <a:rPr lang="es-ES" sz="1400" dirty="0" smtClean="0"/>
              <a:t> </a:t>
            </a:r>
            <a:r>
              <a:rPr lang="es-ES" sz="1400" dirty="0" err="1" smtClean="0"/>
              <a:t>layers</a:t>
            </a:r>
            <a:r>
              <a:rPr lang="es-ES" sz="1400" dirty="0" smtClean="0"/>
              <a:t> at </a:t>
            </a:r>
            <a:r>
              <a:rPr lang="es-ES" sz="1400" dirty="0" err="1" smtClean="0"/>
              <a:t>turbostratic</a:t>
            </a:r>
            <a:r>
              <a:rPr lang="es-ES" sz="1400" dirty="0" smtClean="0"/>
              <a:t> </a:t>
            </a:r>
            <a:r>
              <a:rPr lang="es-ES" sz="1400" dirty="0" err="1" smtClean="0"/>
              <a:t>separation</a:t>
            </a:r>
            <a:endParaRPr lang="es-ES" sz="1400" dirty="0" smtClean="0"/>
          </a:p>
          <a:p>
            <a:pPr algn="ctr"/>
            <a:r>
              <a:rPr lang="es-ES" sz="1400" dirty="0" smtClean="0"/>
              <a:t>S ↑ in </a:t>
            </a:r>
            <a:r>
              <a:rPr lang="es-ES" sz="1400" dirty="0" err="1" smtClean="0"/>
              <a:t>feedstock</a:t>
            </a:r>
            <a:r>
              <a:rPr lang="es-ES" sz="1400" dirty="0" smtClean="0"/>
              <a:t> </a:t>
            </a:r>
            <a:r>
              <a:rPr lang="es-ES" sz="1400" dirty="0" smtClean="0">
                <a:sym typeface="Wingdings" pitchFamily="2" charset="2"/>
              </a:rPr>
              <a:t>  </a:t>
            </a:r>
            <a:r>
              <a:rPr lang="es-ES" sz="1400" dirty="0" err="1" smtClean="0">
                <a:sym typeface="Wingdings" pitchFamily="2" charset="2"/>
              </a:rPr>
              <a:t>Intensity</a:t>
            </a:r>
            <a:r>
              <a:rPr lang="es-ES" sz="1400" dirty="0" smtClean="0">
                <a:sym typeface="Wingdings" pitchFamily="2" charset="2"/>
              </a:rPr>
              <a:t> ratio [(100)</a:t>
            </a:r>
            <a:r>
              <a:rPr lang="es-ES" sz="1050" dirty="0" err="1" smtClean="0">
                <a:sym typeface="Wingdings" pitchFamily="2" charset="2"/>
              </a:rPr>
              <a:t>Graphite</a:t>
            </a:r>
            <a:r>
              <a:rPr lang="es-ES" sz="1400" dirty="0" smtClean="0">
                <a:sym typeface="Wingdings" pitchFamily="2" charset="2"/>
              </a:rPr>
              <a:t> / (111)</a:t>
            </a:r>
            <a:r>
              <a:rPr lang="es-ES" sz="1100" dirty="0" smtClean="0">
                <a:sym typeface="Wingdings" pitchFamily="2" charset="2"/>
              </a:rPr>
              <a:t>Fe</a:t>
            </a:r>
            <a:r>
              <a:rPr lang="es-ES" sz="1400" dirty="0" smtClean="0">
                <a:sym typeface="Wingdings" pitchFamily="2" charset="2"/>
              </a:rPr>
              <a:t>] </a:t>
            </a:r>
            <a:r>
              <a:rPr lang="es-ES" sz="1400" dirty="0" smtClean="0"/>
              <a:t> </a:t>
            </a:r>
            <a:endParaRPr lang="en-US" sz="1400" dirty="0"/>
          </a:p>
        </p:txBody>
      </p:sp>
      <p:pic>
        <p:nvPicPr>
          <p:cNvPr id="6" name="Picture 5" descr="C:\Users\belen.aleman\Documents\Belen Aleman\IMDEA\Ciencia\Artículos\CNTs sulphur model\Chemistry of Materials\Resubmission\Figures resubmission\Figure 4.tif"/>
          <p:cNvPicPr>
            <a:picLocks noChangeAspect="1" noChangeArrowheads="1"/>
          </p:cNvPicPr>
          <p:nvPr/>
        </p:nvPicPr>
        <p:blipFill>
          <a:blip r:embed="rId3" cstate="print"/>
          <a:srcRect b="48164"/>
          <a:stretch>
            <a:fillRect/>
          </a:stretch>
        </p:blipFill>
        <p:spPr bwMode="auto">
          <a:xfrm>
            <a:off x="6527169" y="2049096"/>
            <a:ext cx="2149287" cy="1547486"/>
          </a:xfrm>
          <a:prstGeom prst="rect">
            <a:avLst/>
          </a:prstGeom>
          <a:noFill/>
        </p:spPr>
      </p:pic>
      <p:sp>
        <p:nvSpPr>
          <p:cNvPr id="7" name="TextBox 14"/>
          <p:cNvSpPr txBox="1"/>
          <p:nvPr/>
        </p:nvSpPr>
        <p:spPr>
          <a:xfrm>
            <a:off x="2119051" y="1692869"/>
            <a:ext cx="6890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200" dirty="0" err="1" smtClean="0"/>
              <a:t>The</a:t>
            </a:r>
            <a:r>
              <a:rPr lang="es-ES" sz="1200" dirty="0" smtClean="0"/>
              <a:t> </a:t>
            </a:r>
            <a:r>
              <a:rPr lang="es-ES" sz="1200" dirty="0" err="1" smtClean="0"/>
              <a:t>research</a:t>
            </a:r>
            <a:r>
              <a:rPr lang="es-ES" sz="1200" dirty="0" smtClean="0"/>
              <a:t> </a:t>
            </a:r>
            <a:r>
              <a:rPr lang="es-ES" sz="1200" dirty="0" err="1" smtClean="0"/>
              <a:t>group</a:t>
            </a:r>
            <a:r>
              <a:rPr lang="es-ES" sz="1200" dirty="0" smtClean="0"/>
              <a:t> has a </a:t>
            </a:r>
            <a:r>
              <a:rPr lang="es-ES" sz="1200" dirty="0" err="1" smtClean="0"/>
              <a:t>process</a:t>
            </a:r>
            <a:r>
              <a:rPr lang="es-ES" sz="1200" dirty="0" smtClean="0"/>
              <a:t> to produce </a:t>
            </a:r>
            <a:r>
              <a:rPr lang="es-ES" sz="1200" dirty="0" smtClean="0"/>
              <a:t>kilometres </a:t>
            </a:r>
            <a:r>
              <a:rPr lang="es-ES" sz="1200" dirty="0" smtClean="0"/>
              <a:t>of </a:t>
            </a:r>
            <a:r>
              <a:rPr lang="es-ES" sz="1200" dirty="0" err="1" smtClean="0"/>
              <a:t>continous</a:t>
            </a:r>
            <a:r>
              <a:rPr lang="es-ES" sz="1200" dirty="0" smtClean="0"/>
              <a:t> </a:t>
            </a:r>
            <a:r>
              <a:rPr lang="es-ES" sz="1200" dirty="0" err="1" smtClean="0"/>
              <a:t>macroscopic</a:t>
            </a:r>
            <a:r>
              <a:rPr lang="es-ES" sz="1200" dirty="0" smtClean="0"/>
              <a:t> </a:t>
            </a:r>
            <a:r>
              <a:rPr lang="es-ES" sz="1200" dirty="0" err="1" smtClean="0"/>
              <a:t>fibres</a:t>
            </a:r>
            <a:r>
              <a:rPr lang="es-ES" sz="1200" dirty="0" smtClean="0"/>
              <a:t> of </a:t>
            </a:r>
            <a:r>
              <a:rPr lang="es-ES" sz="1200" dirty="0" err="1" smtClean="0"/>
              <a:t>CNTs</a:t>
            </a:r>
            <a:r>
              <a:rPr lang="es-ES" sz="1200" dirty="0" smtClean="0"/>
              <a:t> </a:t>
            </a:r>
            <a:endParaRPr lang="en-US" sz="1200" dirty="0"/>
          </a:p>
        </p:txBody>
      </p:sp>
      <p:pic>
        <p:nvPicPr>
          <p:cNvPr id="9" name="Picture 8" descr="C:\Users\belen.aleman\Documents\Belen Aleman\IMDEA\Ciencia\Artículos\CNTs sulphur model\Chemistry of Materials\Resubmission\Figures resubmission\Figure 6.tif"/>
          <p:cNvPicPr>
            <a:picLocks noChangeAspect="1" noChangeArrowheads="1"/>
          </p:cNvPicPr>
          <p:nvPr/>
        </p:nvPicPr>
        <p:blipFill>
          <a:blip r:embed="rId4" cstate="print"/>
          <a:srcRect t="27934" b="28418"/>
          <a:stretch>
            <a:fillRect/>
          </a:stretch>
        </p:blipFill>
        <p:spPr bwMode="auto">
          <a:xfrm>
            <a:off x="2244090" y="4149080"/>
            <a:ext cx="2667000" cy="2222500"/>
          </a:xfrm>
          <a:prstGeom prst="rect">
            <a:avLst/>
          </a:prstGeom>
          <a:noFill/>
        </p:spPr>
      </p:pic>
      <p:grpSp>
        <p:nvGrpSpPr>
          <p:cNvPr id="10" name="Group 9"/>
          <p:cNvGrpSpPr/>
          <p:nvPr/>
        </p:nvGrpSpPr>
        <p:grpSpPr>
          <a:xfrm>
            <a:off x="5679036" y="4443720"/>
            <a:ext cx="3346851" cy="1661160"/>
            <a:chOff x="5410200" y="4495800"/>
            <a:chExt cx="2425700" cy="1203960"/>
          </a:xfrm>
        </p:grpSpPr>
        <p:pic>
          <p:nvPicPr>
            <p:cNvPr id="17" name="Picture 16" descr="C:\Users\belen.aleman\Documents\Belen Aleman\IMDEA\Ciencia\Artículos\CNTs sulphur model\Chemistry of Materials\Resubmission\Figures resubmission\Figure 3.tif"/>
            <p:cNvPicPr>
              <a:picLocks noChangeAspect="1" noChangeArrowheads="1"/>
            </p:cNvPicPr>
            <p:nvPr/>
          </p:nvPicPr>
          <p:blipFill>
            <a:blip r:embed="rId5" cstate="print"/>
            <a:srcRect l="64808"/>
            <a:stretch>
              <a:fillRect/>
            </a:stretch>
          </p:blipFill>
          <p:spPr bwMode="auto">
            <a:xfrm>
              <a:off x="6553200" y="4495800"/>
              <a:ext cx="1282700" cy="1201908"/>
            </a:xfrm>
            <a:prstGeom prst="rect">
              <a:avLst/>
            </a:prstGeom>
            <a:noFill/>
          </p:spPr>
        </p:pic>
        <p:pic>
          <p:nvPicPr>
            <p:cNvPr id="18" name="Picture 17" descr="C:\Users\belen.aleman\Documents\Belen Aleman\IMDEA\Ciencia\Artículos\CNTs sulphur model\Chemistry of Materials\Resubmission\Figures resubmission\Figure 3.tif"/>
            <p:cNvPicPr>
              <a:picLocks noChangeAspect="1" noChangeArrowheads="1"/>
            </p:cNvPicPr>
            <p:nvPr/>
          </p:nvPicPr>
          <p:blipFill>
            <a:blip r:embed="rId5" cstate="print"/>
            <a:srcRect r="66550"/>
            <a:stretch>
              <a:fillRect/>
            </a:stretch>
          </p:blipFill>
          <p:spPr bwMode="auto">
            <a:xfrm>
              <a:off x="5410200" y="4497852"/>
              <a:ext cx="1219200" cy="1201908"/>
            </a:xfrm>
            <a:prstGeom prst="rect">
              <a:avLst/>
            </a:prstGeom>
            <a:noFill/>
          </p:spPr>
        </p:pic>
      </p:grpSp>
      <p:sp>
        <p:nvSpPr>
          <p:cNvPr id="11" name="TextBox 23"/>
          <p:cNvSpPr txBox="1"/>
          <p:nvPr/>
        </p:nvSpPr>
        <p:spPr>
          <a:xfrm>
            <a:off x="5907638" y="4151481"/>
            <a:ext cx="12774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200" dirty="0" err="1" smtClean="0"/>
              <a:t>Low</a:t>
            </a:r>
            <a:r>
              <a:rPr lang="es-ES" sz="1200" dirty="0" smtClean="0"/>
              <a:t> S </a:t>
            </a:r>
            <a:r>
              <a:rPr lang="es-ES" sz="1200" dirty="0" smtClean="0">
                <a:sym typeface="Wingdings" pitchFamily="2" charset="2"/>
              </a:rPr>
              <a:t> </a:t>
            </a:r>
            <a:r>
              <a:rPr lang="es-ES" sz="1200" dirty="0" err="1" smtClean="0">
                <a:sym typeface="Wingdings" pitchFamily="2" charset="2"/>
              </a:rPr>
              <a:t>SWCNTs</a:t>
            </a:r>
            <a:endParaRPr lang="en-US" sz="1200" dirty="0"/>
          </a:p>
        </p:txBody>
      </p:sp>
      <p:sp>
        <p:nvSpPr>
          <p:cNvPr id="12" name="TextBox 24"/>
          <p:cNvSpPr txBox="1"/>
          <p:nvPr/>
        </p:nvSpPr>
        <p:spPr>
          <a:xfrm>
            <a:off x="7512076" y="4151481"/>
            <a:ext cx="13673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200" dirty="0" err="1" smtClean="0"/>
              <a:t>High</a:t>
            </a:r>
            <a:r>
              <a:rPr lang="es-ES" sz="1200" dirty="0" smtClean="0"/>
              <a:t> S </a:t>
            </a:r>
            <a:r>
              <a:rPr lang="es-ES" sz="1200" dirty="0" smtClean="0">
                <a:sym typeface="Wingdings" pitchFamily="2" charset="2"/>
              </a:rPr>
              <a:t> </a:t>
            </a:r>
            <a:r>
              <a:rPr lang="es-ES" sz="1200" dirty="0" err="1" smtClean="0">
                <a:sym typeface="Wingdings" pitchFamily="2" charset="2"/>
              </a:rPr>
              <a:t>MWCNTs</a:t>
            </a:r>
            <a:endParaRPr lang="en-US" sz="1200" dirty="0"/>
          </a:p>
        </p:txBody>
      </p:sp>
      <p:sp>
        <p:nvSpPr>
          <p:cNvPr id="14" name="Right Arrow 13"/>
          <p:cNvSpPr/>
          <p:nvPr/>
        </p:nvSpPr>
        <p:spPr>
          <a:xfrm>
            <a:off x="5063490" y="5114280"/>
            <a:ext cx="457200" cy="152400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5" name="Picture 14" descr="C:\Users\belen.aleman\Documents\Belen Aleman\IMDEA\Ciencia\Artículos\CNTs sulphur model\Chemistry of Materials\Figures COM Revision 25_04_14\New Figure 1\Figure 1 copia.tif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2060848"/>
            <a:ext cx="5594382" cy="1535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31"/>
          <p:cNvSpPr txBox="1"/>
          <p:nvPr/>
        </p:nvSpPr>
        <p:spPr>
          <a:xfrm>
            <a:off x="210573" y="4565796"/>
            <a:ext cx="192101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1400" dirty="0" err="1" smtClean="0"/>
              <a:t>They</a:t>
            </a:r>
            <a:r>
              <a:rPr lang="es-ES" sz="1400" dirty="0" smtClean="0"/>
              <a:t> </a:t>
            </a:r>
            <a:r>
              <a:rPr lang="es-ES" sz="1400" dirty="0" smtClean="0"/>
              <a:t>can </a:t>
            </a:r>
            <a:r>
              <a:rPr lang="es-ES" sz="1400" dirty="0" err="1" smtClean="0"/>
              <a:t>tailor</a:t>
            </a:r>
            <a:r>
              <a:rPr lang="es-ES" sz="1400" dirty="0" smtClean="0"/>
              <a:t> </a:t>
            </a:r>
            <a:r>
              <a:rPr lang="es-ES" sz="1400" dirty="0" err="1" smtClean="0"/>
              <a:t>thee</a:t>
            </a:r>
            <a:r>
              <a:rPr lang="es-ES" sz="1400" dirty="0" smtClean="0"/>
              <a:t> </a:t>
            </a:r>
            <a:r>
              <a:rPr lang="es-ES" sz="1400" dirty="0" err="1" smtClean="0"/>
              <a:t>type</a:t>
            </a:r>
            <a:r>
              <a:rPr lang="es-ES" sz="1400" dirty="0" smtClean="0"/>
              <a:t> of </a:t>
            </a:r>
            <a:r>
              <a:rPr lang="es-ES" sz="1400" dirty="0" err="1" smtClean="0"/>
              <a:t>nanotubes</a:t>
            </a:r>
            <a:r>
              <a:rPr lang="es-ES" sz="1400" dirty="0" smtClean="0"/>
              <a:t> </a:t>
            </a:r>
            <a:r>
              <a:rPr lang="es-ES" sz="1400" dirty="0" err="1" smtClean="0"/>
              <a:t>through</a:t>
            </a:r>
            <a:r>
              <a:rPr lang="es-ES" sz="1400" dirty="0"/>
              <a:t> </a:t>
            </a:r>
            <a:r>
              <a:rPr lang="es-ES" sz="1400" dirty="0" err="1" smtClean="0"/>
              <a:t>the</a:t>
            </a:r>
            <a:r>
              <a:rPr lang="es-ES" sz="1400" dirty="0" smtClean="0"/>
              <a:t> </a:t>
            </a:r>
            <a:r>
              <a:rPr lang="es-ES" sz="1400" dirty="0" err="1" smtClean="0"/>
              <a:t>addition</a:t>
            </a:r>
            <a:r>
              <a:rPr lang="es-ES" sz="1400" dirty="0" smtClean="0"/>
              <a:t> of </a:t>
            </a:r>
            <a:r>
              <a:rPr lang="es-ES" sz="1400" dirty="0" err="1" smtClean="0"/>
              <a:t>sulphur</a:t>
            </a:r>
            <a:r>
              <a:rPr lang="es-ES" sz="1400" dirty="0" smtClean="0"/>
              <a:t> precursor </a:t>
            </a:r>
            <a:r>
              <a:rPr lang="es-ES" sz="1400" dirty="0" smtClean="0"/>
              <a:t>(</a:t>
            </a:r>
            <a:r>
              <a:rPr lang="es-ES" sz="1400" dirty="0" err="1" smtClean="0"/>
              <a:t>thipohene</a:t>
            </a:r>
            <a:r>
              <a:rPr lang="es-ES" sz="1400" dirty="0" smtClean="0"/>
              <a:t>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5109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6890" y="116632"/>
            <a:ext cx="6553200" cy="646331"/>
          </a:xfrm>
        </p:spPr>
        <p:txBody>
          <a:bodyPr/>
          <a:lstStyle/>
          <a:p>
            <a:r>
              <a:rPr lang="en-US" sz="3600" dirty="0" smtClean="0"/>
              <a:t>Carbon nanotube - 2- </a:t>
            </a:r>
            <a:endParaRPr lang="en-US" dirty="0"/>
          </a:p>
        </p:txBody>
      </p:sp>
      <p:pic>
        <p:nvPicPr>
          <p:cNvPr id="4" name="Picture 3" descr="IMDEA Materi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21945"/>
            <a:ext cx="990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4"/>
          <p:cNvSpPr txBox="1"/>
          <p:nvPr/>
        </p:nvSpPr>
        <p:spPr>
          <a:xfrm>
            <a:off x="247685" y="2028953"/>
            <a:ext cx="409349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 dirty="0" err="1" smtClean="0"/>
              <a:t>The</a:t>
            </a:r>
            <a:r>
              <a:rPr lang="es-ES" sz="1400" dirty="0" smtClean="0"/>
              <a:t> CNT </a:t>
            </a:r>
            <a:r>
              <a:rPr lang="es-ES" sz="1400" dirty="0" err="1" smtClean="0"/>
              <a:t>fibres</a:t>
            </a:r>
            <a:r>
              <a:rPr lang="es-ES" sz="1400" dirty="0" smtClean="0"/>
              <a:t> </a:t>
            </a:r>
            <a:r>
              <a:rPr lang="es-ES" sz="1400" dirty="0" err="1" smtClean="0"/>
              <a:t>have</a:t>
            </a:r>
            <a:r>
              <a:rPr lang="es-ES" sz="1400" dirty="0" smtClean="0"/>
              <a:t> a </a:t>
            </a:r>
            <a:r>
              <a:rPr lang="es-ES" sz="1400" dirty="0" err="1" smtClean="0"/>
              <a:t>complex</a:t>
            </a:r>
            <a:r>
              <a:rPr lang="es-ES" sz="1400" dirty="0" smtClean="0"/>
              <a:t> </a:t>
            </a:r>
            <a:r>
              <a:rPr lang="es-ES" sz="1400" dirty="0" err="1" smtClean="0"/>
              <a:t>hierarchical</a:t>
            </a:r>
            <a:r>
              <a:rPr lang="es-ES" sz="1400" dirty="0" smtClean="0"/>
              <a:t> </a:t>
            </a:r>
            <a:r>
              <a:rPr lang="es-ES" sz="1400" dirty="0" err="1" smtClean="0"/>
              <a:t>structure</a:t>
            </a:r>
            <a:r>
              <a:rPr lang="es-ES" sz="1400" dirty="0" smtClean="0"/>
              <a:t>. </a:t>
            </a:r>
          </a:p>
          <a:p>
            <a:r>
              <a:rPr lang="es-ES" sz="1400" dirty="0" err="1" smtClean="0"/>
              <a:t>Its</a:t>
            </a:r>
            <a:r>
              <a:rPr lang="es-ES" sz="1400" dirty="0" smtClean="0"/>
              <a:t> </a:t>
            </a:r>
            <a:r>
              <a:rPr lang="es-ES" sz="1400" dirty="0" err="1" smtClean="0"/>
              <a:t>mesoporosity</a:t>
            </a:r>
            <a:r>
              <a:rPr lang="es-ES" sz="1400" dirty="0" smtClean="0"/>
              <a:t> </a:t>
            </a:r>
            <a:r>
              <a:rPr lang="es-ES" sz="1400" dirty="0" err="1" smtClean="0"/>
              <a:t>makes</a:t>
            </a:r>
            <a:r>
              <a:rPr lang="es-ES" sz="1400" dirty="0" smtClean="0"/>
              <a:t> </a:t>
            </a:r>
            <a:r>
              <a:rPr lang="es-ES" sz="1400" dirty="0" err="1" smtClean="0"/>
              <a:t>liquids</a:t>
            </a:r>
            <a:r>
              <a:rPr lang="es-ES" sz="1400" dirty="0" smtClean="0"/>
              <a:t> </a:t>
            </a:r>
            <a:r>
              <a:rPr lang="es-ES" sz="1400" dirty="0" err="1" smtClean="0"/>
              <a:t>infiltrate</a:t>
            </a:r>
            <a:r>
              <a:rPr lang="es-ES" sz="1400" dirty="0" smtClean="0"/>
              <a:t> </a:t>
            </a:r>
            <a:r>
              <a:rPr lang="es-ES" sz="1400" dirty="0" err="1" smtClean="0"/>
              <a:t>the</a:t>
            </a:r>
            <a:r>
              <a:rPr lang="es-ES" sz="1400" dirty="0" smtClean="0"/>
              <a:t> </a:t>
            </a:r>
            <a:r>
              <a:rPr lang="es-ES" sz="1400" dirty="0" err="1" smtClean="0"/>
              <a:t>fibre</a:t>
            </a:r>
            <a:r>
              <a:rPr lang="es-ES" sz="1400" dirty="0" smtClean="0"/>
              <a:t>, </a:t>
            </a:r>
          </a:p>
          <a:p>
            <a:r>
              <a:rPr lang="es-ES" sz="1400" dirty="0" err="1" smtClean="0"/>
              <a:t>which</a:t>
            </a:r>
            <a:r>
              <a:rPr lang="es-ES" sz="1400" dirty="0" smtClean="0"/>
              <a:t> </a:t>
            </a:r>
            <a:r>
              <a:rPr lang="es-ES" sz="1400" dirty="0" err="1" smtClean="0"/>
              <a:t>changes</a:t>
            </a:r>
            <a:r>
              <a:rPr lang="es-ES" sz="1400" dirty="0" smtClean="0"/>
              <a:t> </a:t>
            </a:r>
            <a:r>
              <a:rPr lang="es-ES" sz="1400" dirty="0" err="1" smtClean="0"/>
              <a:t>its</a:t>
            </a:r>
            <a:r>
              <a:rPr lang="es-ES" sz="1400" dirty="0" smtClean="0"/>
              <a:t> </a:t>
            </a:r>
            <a:r>
              <a:rPr lang="es-ES" sz="1400" dirty="0" err="1" smtClean="0"/>
              <a:t>eletrical</a:t>
            </a:r>
            <a:r>
              <a:rPr lang="es-ES" sz="1400" dirty="0" smtClean="0"/>
              <a:t> </a:t>
            </a:r>
            <a:r>
              <a:rPr lang="es-ES" sz="1400" dirty="0" err="1" smtClean="0"/>
              <a:t>conductivity</a:t>
            </a:r>
            <a:r>
              <a:rPr lang="es-ES" sz="1400" dirty="0" smtClean="0"/>
              <a:t>.</a:t>
            </a:r>
            <a:endParaRPr lang="en-US" sz="1200" dirty="0"/>
          </a:p>
        </p:txBody>
      </p:sp>
      <p:pic>
        <p:nvPicPr>
          <p:cNvPr id="20" name="Picture 1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485" y="1332230"/>
            <a:ext cx="4547873" cy="2286000"/>
          </a:xfrm>
          <a:prstGeom prst="rect">
            <a:avLst/>
          </a:prstGeom>
        </p:spPr>
      </p:pic>
      <p:sp>
        <p:nvSpPr>
          <p:cNvPr id="21" name="TextBox 31"/>
          <p:cNvSpPr txBox="1"/>
          <p:nvPr/>
        </p:nvSpPr>
        <p:spPr>
          <a:xfrm>
            <a:off x="420412" y="4608830"/>
            <a:ext cx="477265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 dirty="0" err="1" smtClean="0"/>
              <a:t>This</a:t>
            </a:r>
            <a:r>
              <a:rPr lang="es-ES" sz="1400" dirty="0" smtClean="0"/>
              <a:t> non-</a:t>
            </a:r>
            <a:r>
              <a:rPr lang="es-ES" sz="1400" dirty="0" err="1" smtClean="0"/>
              <a:t>Ohmic</a:t>
            </a:r>
            <a:r>
              <a:rPr lang="es-ES" sz="1400" dirty="0" smtClean="0"/>
              <a:t> </a:t>
            </a:r>
            <a:r>
              <a:rPr lang="es-ES" sz="1400" dirty="0" err="1" smtClean="0"/>
              <a:t>behaviour</a:t>
            </a:r>
            <a:r>
              <a:rPr lang="es-ES" sz="1400" dirty="0" smtClean="0"/>
              <a:t> </a:t>
            </a:r>
            <a:r>
              <a:rPr lang="es-ES" sz="1400" dirty="0" err="1" smtClean="0"/>
              <a:t>is</a:t>
            </a:r>
            <a:r>
              <a:rPr lang="es-ES" sz="1400" dirty="0" smtClean="0"/>
              <a:t> a </a:t>
            </a:r>
            <a:r>
              <a:rPr lang="es-ES" sz="1400" dirty="0" err="1" smtClean="0"/>
              <a:t>manifestation</a:t>
            </a:r>
            <a:r>
              <a:rPr lang="es-ES" sz="1400" dirty="0" smtClean="0"/>
              <a:t> of </a:t>
            </a:r>
          </a:p>
          <a:p>
            <a:r>
              <a:rPr lang="es-ES" sz="1400" dirty="0" err="1" smtClean="0"/>
              <a:t>nanoscale</a:t>
            </a:r>
            <a:r>
              <a:rPr lang="es-ES" sz="1400" dirty="0" smtClean="0"/>
              <a:t> </a:t>
            </a:r>
            <a:r>
              <a:rPr lang="es-ES" sz="1400" dirty="0" err="1" smtClean="0"/>
              <a:t>effects</a:t>
            </a:r>
            <a:r>
              <a:rPr lang="es-ES" sz="1400" dirty="0" smtClean="0"/>
              <a:t> </a:t>
            </a:r>
            <a:r>
              <a:rPr lang="es-ES" sz="1400" dirty="0" err="1" smtClean="0"/>
              <a:t>observed</a:t>
            </a:r>
            <a:r>
              <a:rPr lang="es-ES" sz="1400" dirty="0" smtClean="0"/>
              <a:t> </a:t>
            </a:r>
            <a:r>
              <a:rPr lang="es-ES" sz="1400" dirty="0" err="1" smtClean="0"/>
              <a:t>on</a:t>
            </a:r>
            <a:r>
              <a:rPr lang="es-ES" sz="1400" dirty="0" smtClean="0"/>
              <a:t> a </a:t>
            </a:r>
            <a:r>
              <a:rPr lang="es-ES" sz="1400" dirty="0" err="1" smtClean="0"/>
              <a:t>macroscopic</a:t>
            </a:r>
            <a:r>
              <a:rPr lang="es-ES" sz="1400" dirty="0" smtClean="0"/>
              <a:t> </a:t>
            </a:r>
            <a:r>
              <a:rPr lang="es-ES" sz="1400" dirty="0" err="1" smtClean="0"/>
              <a:t>scale</a:t>
            </a:r>
            <a:r>
              <a:rPr lang="es-ES" sz="1400" dirty="0" smtClean="0"/>
              <a:t>.</a:t>
            </a:r>
          </a:p>
          <a:p>
            <a:r>
              <a:rPr lang="es-ES" sz="1400" dirty="0" smtClean="0"/>
              <a:t> </a:t>
            </a:r>
            <a:r>
              <a:rPr lang="es-ES" sz="1400" dirty="0" err="1" smtClean="0"/>
              <a:t>It</a:t>
            </a:r>
            <a:r>
              <a:rPr lang="es-ES" sz="1400" dirty="0" smtClean="0"/>
              <a:t> </a:t>
            </a:r>
            <a:r>
              <a:rPr lang="es-ES" sz="1400" dirty="0" err="1" smtClean="0"/>
              <a:t>arises</a:t>
            </a:r>
            <a:r>
              <a:rPr lang="es-ES" sz="1400" dirty="0" smtClean="0"/>
              <a:t> </a:t>
            </a:r>
            <a:r>
              <a:rPr lang="es-ES" sz="1400" dirty="0" err="1" smtClean="0"/>
              <a:t>due</a:t>
            </a:r>
            <a:r>
              <a:rPr lang="es-ES" sz="1400" dirty="0" smtClean="0"/>
              <a:t> to </a:t>
            </a:r>
            <a:r>
              <a:rPr lang="es-ES" sz="1400" dirty="0" err="1" smtClean="0"/>
              <a:t>fibre</a:t>
            </a:r>
            <a:r>
              <a:rPr lang="es-ES" sz="1400" dirty="0" smtClean="0"/>
              <a:t> </a:t>
            </a:r>
            <a:r>
              <a:rPr lang="es-ES" sz="1400" dirty="0" err="1" smtClean="0"/>
              <a:t>swelling</a:t>
            </a:r>
            <a:r>
              <a:rPr lang="es-ES" sz="1400" dirty="0" smtClean="0"/>
              <a:t>, </a:t>
            </a:r>
            <a:r>
              <a:rPr lang="es-ES" sz="1400" dirty="0" err="1" smtClean="0"/>
              <a:t>which</a:t>
            </a:r>
            <a:r>
              <a:rPr lang="es-ES" sz="1400" dirty="0" smtClean="0"/>
              <a:t> can be </a:t>
            </a:r>
            <a:r>
              <a:rPr lang="es-ES" sz="1400" dirty="0" err="1" smtClean="0"/>
              <a:t>observed</a:t>
            </a:r>
            <a:r>
              <a:rPr lang="es-ES" sz="1400" dirty="0" smtClean="0"/>
              <a:t> </a:t>
            </a:r>
            <a:r>
              <a:rPr lang="es-ES" sz="1400" dirty="0" err="1" smtClean="0"/>
              <a:t>by</a:t>
            </a:r>
            <a:r>
              <a:rPr lang="es-ES" sz="1400" dirty="0" smtClean="0"/>
              <a:t> SAXS. </a:t>
            </a:r>
          </a:p>
        </p:txBody>
      </p:sp>
      <p:pic>
        <p:nvPicPr>
          <p:cNvPr id="22" name="Picture 2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85" y="3789040"/>
            <a:ext cx="2743200" cy="244094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907704" y="740345"/>
            <a:ext cx="7002654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/>
              <a:t>Electric Field-Modulated non-</a:t>
            </a:r>
            <a:r>
              <a:rPr lang="en-US" sz="1600" b="1" dirty="0" err="1"/>
              <a:t>Ohmic</a:t>
            </a:r>
            <a:r>
              <a:rPr lang="en-US" sz="1600" b="1" dirty="0"/>
              <a:t> Behavior of Carbon Nanotube Fibers in Polar </a:t>
            </a:r>
            <a:r>
              <a:rPr lang="en-US" sz="1600" b="1" dirty="0" smtClean="0"/>
              <a:t>Liquids  </a:t>
            </a:r>
            <a:r>
              <a:rPr lang="en-US" sz="1600" i="1" dirty="0" smtClean="0"/>
              <a:t>(</a:t>
            </a:r>
            <a:r>
              <a:rPr lang="en-US" sz="1600" i="1" dirty="0" err="1" smtClean="0"/>
              <a:t>Terrones</a:t>
            </a:r>
            <a:r>
              <a:rPr lang="en-US" sz="1600" i="1" dirty="0" smtClean="0"/>
              <a:t> </a:t>
            </a:r>
            <a:r>
              <a:rPr lang="en-US" sz="1600" i="1" dirty="0" smtClean="0"/>
              <a:t>et al., ACS </a:t>
            </a:r>
            <a:r>
              <a:rPr lang="en-US" sz="1600" i="1" dirty="0" err="1" smtClean="0"/>
              <a:t>Nano</a:t>
            </a:r>
            <a:r>
              <a:rPr lang="en-US" sz="1600" i="1" dirty="0" smtClean="0"/>
              <a:t>, submitted)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60570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Beamline staff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55776" y="1484784"/>
            <a:ext cx="5328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881" y="2204864"/>
            <a:ext cx="3592919" cy="2367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1196752"/>
            <a:ext cx="4248342" cy="501675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en-US" sz="2000" dirty="0"/>
              <a:t>Beamline Responsible:</a:t>
            </a:r>
          </a:p>
          <a:p>
            <a:pPr lvl="1">
              <a:buFont typeface="Tahoma" pitchFamily="34" charset="0"/>
              <a:buNone/>
            </a:pPr>
            <a:r>
              <a:rPr lang="en-US" altLang="en-US" sz="2000" dirty="0"/>
              <a:t>Marc </a:t>
            </a:r>
            <a:r>
              <a:rPr lang="en-US" altLang="en-US" sz="2000" dirty="0" err="1"/>
              <a:t>Malfois</a:t>
            </a:r>
            <a:endParaRPr lang="en-US" altLang="en-US" sz="2000" dirty="0"/>
          </a:p>
          <a:p>
            <a:r>
              <a:rPr lang="en-US" altLang="en-US" sz="2000" dirty="0"/>
              <a:t>Beamline scientist:</a:t>
            </a:r>
          </a:p>
          <a:p>
            <a:pPr lvl="1">
              <a:buFont typeface="Tahoma" pitchFamily="34" charset="0"/>
              <a:buNone/>
            </a:pPr>
            <a:r>
              <a:rPr lang="en-US" altLang="en-US" sz="2000" dirty="0"/>
              <a:t>Christina </a:t>
            </a:r>
            <a:r>
              <a:rPr lang="en-US" altLang="en-US" sz="2000" dirty="0" err="1"/>
              <a:t>Kamma-Lorger</a:t>
            </a:r>
            <a:endParaRPr lang="en-US" altLang="en-US" sz="2000" dirty="0"/>
          </a:p>
          <a:p>
            <a:pPr lvl="1">
              <a:buFont typeface="Tahoma" pitchFamily="34" charset="0"/>
              <a:buNone/>
            </a:pPr>
            <a:r>
              <a:rPr lang="en-US" altLang="en-US" sz="2000" dirty="0"/>
              <a:t>Juan-Carlos Martinez</a:t>
            </a:r>
            <a:endParaRPr lang="en-GB" altLang="en-US" sz="2000" dirty="0"/>
          </a:p>
          <a:p>
            <a:r>
              <a:rPr lang="en-GB" altLang="en-US" sz="2000" dirty="0"/>
              <a:t>Postdoctoral Research Associate:</a:t>
            </a:r>
          </a:p>
          <a:p>
            <a:pPr lvl="1">
              <a:buFont typeface="Tahoma" pitchFamily="34" charset="0"/>
              <a:buNone/>
            </a:pPr>
            <a:r>
              <a:rPr lang="en-US" altLang="en-US" sz="2000" dirty="0"/>
              <a:t>Eva </a:t>
            </a:r>
            <a:r>
              <a:rPr lang="en-US" altLang="en-US" sz="2000" dirty="0" err="1"/>
              <a:t>Crosas</a:t>
            </a:r>
            <a:endParaRPr lang="en-US" altLang="en-US" sz="2000" dirty="0"/>
          </a:p>
          <a:p>
            <a:r>
              <a:rPr lang="en-US" altLang="en-US" sz="2000" dirty="0"/>
              <a:t>Technician:</a:t>
            </a:r>
          </a:p>
          <a:p>
            <a:pPr lvl="1"/>
            <a:r>
              <a:rPr lang="en-US" altLang="en-US" sz="2000" dirty="0">
                <a:solidFill>
                  <a:schemeClr val="accent6">
                    <a:lumMod val="75000"/>
                  </a:schemeClr>
                </a:solidFill>
              </a:rPr>
              <a:t>Alejandro </a:t>
            </a:r>
            <a:r>
              <a:rPr lang="en-US" altLang="en-US" sz="2000" dirty="0" smtClean="0">
                <a:solidFill>
                  <a:schemeClr val="accent6">
                    <a:lumMod val="75000"/>
                  </a:schemeClr>
                </a:solidFill>
              </a:rPr>
              <a:t>Enrique (Left June 2014)</a:t>
            </a:r>
            <a:endParaRPr lang="en-US" altLang="en-US" sz="20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altLang="en-US" sz="2000" dirty="0"/>
              <a:t>Controls:</a:t>
            </a:r>
          </a:p>
          <a:p>
            <a:pPr lvl="1"/>
            <a:r>
              <a:rPr lang="en-US" altLang="en-US" sz="2000" dirty="0"/>
              <a:t>Gabriel </a:t>
            </a:r>
            <a:r>
              <a:rPr lang="en-US" altLang="en-US" sz="2000" dirty="0" err="1"/>
              <a:t>Jover</a:t>
            </a:r>
            <a:endParaRPr lang="en-US" altLang="en-US" sz="2000" dirty="0"/>
          </a:p>
          <a:p>
            <a:r>
              <a:rPr lang="en-US" altLang="en-US" sz="2000" dirty="0"/>
              <a:t>Engineering:</a:t>
            </a:r>
          </a:p>
          <a:p>
            <a:pPr lvl="1"/>
            <a:r>
              <a:rPr lang="en-US" altLang="en-US" sz="2000" dirty="0"/>
              <a:t>Joaquin </a:t>
            </a:r>
            <a:r>
              <a:rPr lang="en-US" altLang="en-US" sz="2000" dirty="0" smtClean="0"/>
              <a:t>Gonzalez </a:t>
            </a:r>
            <a:endParaRPr lang="en-US" altLang="en-US" sz="2000" dirty="0"/>
          </a:p>
          <a:p>
            <a:pPr lvl="1"/>
            <a:r>
              <a:rPr lang="en-US" altLang="en-US" sz="2000" dirty="0" err="1"/>
              <a:t>Carles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Colldelram</a:t>
            </a:r>
            <a:endParaRPr lang="en-US" altLang="en-US" sz="2000" dirty="0"/>
          </a:p>
          <a:p>
            <a:r>
              <a:rPr lang="en-US" altLang="en-US" sz="2000" dirty="0"/>
              <a:t>Electronics:</a:t>
            </a:r>
          </a:p>
          <a:p>
            <a:pPr lvl="1"/>
            <a:r>
              <a:rPr lang="en-US" altLang="en-US" sz="2000" dirty="0"/>
              <a:t>Abel </a:t>
            </a:r>
            <a:r>
              <a:rPr lang="en-US" altLang="en-US" sz="2000" dirty="0" err="1"/>
              <a:t>Fontsere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3937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260648"/>
            <a:ext cx="6781800" cy="1169551"/>
          </a:xfrm>
        </p:spPr>
        <p:txBody>
          <a:bodyPr/>
          <a:lstStyle/>
          <a:p>
            <a:r>
              <a:rPr lang="es-ES" dirty="0" err="1"/>
              <a:t>Optics</a:t>
            </a:r>
            <a:r>
              <a:rPr lang="es-ES" dirty="0"/>
              <a:t> </a:t>
            </a:r>
            <a:r>
              <a:rPr lang="es-ES" dirty="0" err="1"/>
              <a:t>Hutch</a:t>
            </a:r>
            <a:r>
              <a:rPr lang="es-ES" dirty="0"/>
              <a:t> - </a:t>
            </a:r>
            <a:r>
              <a:rPr lang="es-ES" dirty="0" err="1"/>
              <a:t>Monochromator</a:t>
            </a:r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74154153"/>
              </p:ext>
            </p:extLst>
          </p:nvPr>
        </p:nvGraphicFramePr>
        <p:xfrm>
          <a:off x="2552700" y="1219200"/>
          <a:ext cx="4038600" cy="4906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 Placeholder 2"/>
          <p:cNvSpPr txBox="1">
            <a:spLocks/>
          </p:cNvSpPr>
          <p:nvPr/>
        </p:nvSpPr>
        <p:spPr>
          <a:xfrm>
            <a:off x="323528" y="1052736"/>
            <a:ext cx="4040188" cy="47406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+mj-lt"/>
              <a:buNone/>
              <a:defRPr sz="3200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8A0B8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2nd Crystal pitch Calibration</a:t>
            </a:r>
          </a:p>
        </p:txBody>
      </p:sp>
    </p:spTree>
    <p:extLst>
      <p:ext uri="{BB962C8B-B14F-4D97-AF65-F5344CB8AC3E}">
        <p14:creationId xmlns:p14="http://schemas.microsoft.com/office/powerpoint/2010/main" val="133641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Undulator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76872"/>
            <a:ext cx="8129119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618085" y="1762174"/>
            <a:ext cx="2137829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ID gap = 5.8mm</a:t>
            </a:r>
            <a:endParaRPr lang="en-US" sz="2400" dirty="0" smtClean="0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 flipH="1">
            <a:off x="431540" y="5347103"/>
            <a:ext cx="72000" cy="72000"/>
          </a:xfrm>
          <a:prstGeom prst="ellipse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11560" y="5135102"/>
            <a:ext cx="245881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Experimental data</a:t>
            </a:r>
            <a:endParaRPr lang="en-US" sz="24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11560" y="5489756"/>
            <a:ext cx="8612229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Theoretical data calculated with no offset in the front end aperture.</a:t>
            </a:r>
            <a:endParaRPr lang="en-US" sz="2400" dirty="0" smtClean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395536" y="5772931"/>
            <a:ext cx="14400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"/>
          <p:cNvSpPr txBox="1">
            <a:spLocks/>
          </p:cNvSpPr>
          <p:nvPr/>
        </p:nvSpPr>
        <p:spPr>
          <a:xfrm>
            <a:off x="323528" y="1052736"/>
            <a:ext cx="4040188" cy="47406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+mj-lt"/>
              <a:buNone/>
              <a:defRPr sz="3200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8A0B8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Energy scan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80980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Undulator</a:t>
            </a:r>
            <a:endParaRPr lang="en-US" dirty="0"/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9493173"/>
              </p:ext>
            </p:extLst>
          </p:nvPr>
        </p:nvGraphicFramePr>
        <p:xfrm>
          <a:off x="2052000" y="1989000"/>
          <a:ext cx="504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Placeholder 2"/>
          <p:cNvSpPr txBox="1">
            <a:spLocks/>
          </p:cNvSpPr>
          <p:nvPr/>
        </p:nvSpPr>
        <p:spPr>
          <a:xfrm>
            <a:off x="323528" y="1052736"/>
            <a:ext cx="4040188" cy="47406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+mj-lt"/>
              <a:buNone/>
              <a:defRPr sz="3200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8A0B8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/>
              <a:t>Undulator gap calibration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7182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Energy</a:t>
            </a:r>
            <a:r>
              <a:rPr lang="es-ES" dirty="0" smtClean="0"/>
              <a:t> </a:t>
            </a:r>
            <a:r>
              <a:rPr lang="es-ES" dirty="0" err="1" smtClean="0"/>
              <a:t>pseudo</a:t>
            </a:r>
            <a:r>
              <a:rPr lang="es-ES" dirty="0"/>
              <a:t>-</a:t>
            </a:r>
            <a:r>
              <a:rPr lang="es-ES" dirty="0" smtClean="0"/>
              <a:t>motor</a:t>
            </a:r>
            <a:endParaRPr lang="en-US" dirty="0"/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624" y="1916832"/>
            <a:ext cx="7681911" cy="304698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8000"/>
                </a:solidFill>
              </a:rPr>
              <a:t>Done:</a:t>
            </a:r>
            <a:endParaRPr lang="en-US" sz="2400" b="1" dirty="0">
              <a:solidFill>
                <a:srgbClr val="008000"/>
              </a:solidFill>
            </a:endParaRPr>
          </a:p>
          <a:p>
            <a:r>
              <a:rPr lang="en-US" sz="2400" dirty="0" smtClean="0">
                <a:solidFill>
                  <a:srgbClr val="008000"/>
                </a:solidFill>
              </a:rPr>
              <a:t>Calibration of the Bragg angle of the DCM</a:t>
            </a:r>
          </a:p>
          <a:p>
            <a:r>
              <a:rPr lang="en-US" sz="2400" dirty="0" smtClean="0">
                <a:solidFill>
                  <a:srgbClr val="008000"/>
                </a:solidFill>
              </a:rPr>
              <a:t>Calibration of the 2</a:t>
            </a:r>
            <a:r>
              <a:rPr lang="en-US" sz="2400" baseline="30000" dirty="0" smtClean="0">
                <a:solidFill>
                  <a:srgbClr val="008000"/>
                </a:solidFill>
              </a:rPr>
              <a:t>nd</a:t>
            </a:r>
            <a:r>
              <a:rPr lang="en-US" sz="2400" dirty="0" smtClean="0">
                <a:solidFill>
                  <a:srgbClr val="008000"/>
                </a:solidFill>
              </a:rPr>
              <a:t> crystal pitch</a:t>
            </a:r>
          </a:p>
          <a:p>
            <a:r>
              <a:rPr lang="en-US" sz="2400" dirty="0" smtClean="0">
                <a:solidFill>
                  <a:srgbClr val="008000"/>
                </a:solidFill>
              </a:rPr>
              <a:t>Calibration of the undulator gap for the 5</a:t>
            </a:r>
            <a:r>
              <a:rPr lang="en-US" sz="2400" baseline="30000" dirty="0" smtClean="0">
                <a:solidFill>
                  <a:srgbClr val="008000"/>
                </a:solidFill>
              </a:rPr>
              <a:t>th</a:t>
            </a:r>
            <a:r>
              <a:rPr lang="en-US" sz="2400" dirty="0" smtClean="0">
                <a:solidFill>
                  <a:srgbClr val="008000"/>
                </a:solidFill>
              </a:rPr>
              <a:t> and 7</a:t>
            </a:r>
            <a:r>
              <a:rPr lang="en-US" sz="2400" baseline="30000" dirty="0" smtClean="0">
                <a:solidFill>
                  <a:srgbClr val="008000"/>
                </a:solidFill>
              </a:rPr>
              <a:t>th</a:t>
            </a:r>
            <a:r>
              <a:rPr lang="en-US" sz="2400" dirty="0" smtClean="0">
                <a:solidFill>
                  <a:srgbClr val="008000"/>
                </a:solidFill>
              </a:rPr>
              <a:t> harmonic</a:t>
            </a:r>
          </a:p>
          <a:p>
            <a:endParaRPr lang="en-US" sz="2400" dirty="0" smtClean="0"/>
          </a:p>
          <a:p>
            <a:r>
              <a:rPr lang="en-US" sz="2400" b="1" dirty="0" smtClean="0">
                <a:solidFill>
                  <a:srgbClr val="C00000"/>
                </a:solidFill>
              </a:rPr>
              <a:t>To be done :</a:t>
            </a:r>
          </a:p>
          <a:p>
            <a:r>
              <a:rPr lang="en-US" sz="2400" dirty="0">
                <a:solidFill>
                  <a:srgbClr val="C00000"/>
                </a:solidFill>
              </a:rPr>
              <a:t>Calibration of the undulator gap for the </a:t>
            </a:r>
            <a:r>
              <a:rPr lang="en-US" sz="2400" dirty="0" smtClean="0">
                <a:solidFill>
                  <a:srgbClr val="C00000"/>
                </a:solidFill>
              </a:rPr>
              <a:t>3</a:t>
            </a:r>
            <a:r>
              <a:rPr lang="en-US" sz="2400" baseline="30000" dirty="0" smtClean="0">
                <a:solidFill>
                  <a:srgbClr val="C00000"/>
                </a:solidFill>
              </a:rPr>
              <a:t>rd</a:t>
            </a:r>
            <a:r>
              <a:rPr lang="en-US" sz="2400" dirty="0" smtClean="0">
                <a:solidFill>
                  <a:srgbClr val="C00000"/>
                </a:solidFill>
              </a:rPr>
              <a:t> harmonic</a:t>
            </a:r>
          </a:p>
          <a:p>
            <a:r>
              <a:rPr lang="en-US" sz="2400" dirty="0" smtClean="0">
                <a:solidFill>
                  <a:srgbClr val="C00000"/>
                </a:solidFill>
              </a:rPr>
              <a:t>Calibration of the vertical translation of the 2</a:t>
            </a:r>
            <a:r>
              <a:rPr lang="en-US" sz="2400" baseline="30000" dirty="0" smtClean="0">
                <a:solidFill>
                  <a:srgbClr val="C00000"/>
                </a:solidFill>
              </a:rPr>
              <a:t>nd</a:t>
            </a:r>
            <a:r>
              <a:rPr lang="en-US" sz="2400" dirty="0" smtClean="0">
                <a:solidFill>
                  <a:srgbClr val="C00000"/>
                </a:solidFill>
              </a:rPr>
              <a:t> crystal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83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Upgrade – </a:t>
            </a:r>
            <a:r>
              <a:rPr lang="en-US" dirty="0" smtClean="0"/>
              <a:t>Air conditioning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55776" y="1484784"/>
            <a:ext cx="5328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777365" y="1253951"/>
            <a:ext cx="5589270" cy="4229905"/>
            <a:chOff x="897780" y="1039083"/>
            <a:chExt cx="5589270" cy="4229905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780" y="1352308"/>
              <a:ext cx="5589270" cy="3916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2920730" y="1039083"/>
              <a:ext cx="1993046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February 2014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136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Upgrade – </a:t>
            </a:r>
            <a:r>
              <a:rPr lang="en-US" dirty="0" smtClean="0"/>
              <a:t>Air conditioning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55776" y="1484784"/>
            <a:ext cx="5328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84498" y="1124744"/>
            <a:ext cx="4493281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June 2014 (After fans installations)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743" y="1495630"/>
            <a:ext cx="5558790" cy="3912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5589240"/>
            <a:ext cx="7753469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Proper air conditioning to be installed by the end of this year</a:t>
            </a:r>
          </a:p>
        </p:txBody>
      </p:sp>
    </p:spTree>
    <p:extLst>
      <p:ext uri="{BB962C8B-B14F-4D97-AF65-F5344CB8AC3E}">
        <p14:creationId xmlns:p14="http://schemas.microsoft.com/office/powerpoint/2010/main" val="262805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LBA Powerpoi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noFill/>
        </a:ln>
      </a:spPr>
      <a:bodyPr wrap="square" rtlCol="0">
        <a:spAutoFit/>
      </a:bodyPr>
      <a:lstStyle>
        <a:defPPr>
          <a:defRPr dirty="0" smtClean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ALBA Powerpoint</Template>
  <TotalTime>8643</TotalTime>
  <Words>1613</Words>
  <Application>Microsoft Office PowerPoint</Application>
  <PresentationFormat>On-screen Show (4:3)</PresentationFormat>
  <Paragraphs>326</Paragraphs>
  <Slides>33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ALBA Powerpoint</vt:lpstr>
      <vt:lpstr>Custom Design</vt:lpstr>
      <vt:lpstr>Graph</vt:lpstr>
      <vt:lpstr>Beamline specifications</vt:lpstr>
      <vt:lpstr>Beamline specifications</vt:lpstr>
      <vt:lpstr>Optics Hutch - Monochromator</vt:lpstr>
      <vt:lpstr>Optics Hutch - Monochromator</vt:lpstr>
      <vt:lpstr>Undulator</vt:lpstr>
      <vt:lpstr>Undulator</vt:lpstr>
      <vt:lpstr>Energy pseudo-motor</vt:lpstr>
      <vt:lpstr>Upgrade – Air conditioning</vt:lpstr>
      <vt:lpstr>Upgrade – Air conditioning</vt:lpstr>
      <vt:lpstr>Detector - Rayonix</vt:lpstr>
      <vt:lpstr>Detector - ImXPAD</vt:lpstr>
      <vt:lpstr>Upgrade – Window protection</vt:lpstr>
      <vt:lpstr>Upgrade – WAXS nose cone</vt:lpstr>
      <vt:lpstr>Upgrade – On-Axis Camera</vt:lpstr>
      <vt:lpstr>Upgrade – On-Axis Camera</vt:lpstr>
      <vt:lpstr>Upgrade – Schedule</vt:lpstr>
      <vt:lpstr>Control – New projects</vt:lpstr>
      <vt:lpstr>Control – pyFAI implementation</vt:lpstr>
      <vt:lpstr>Control –New features</vt:lpstr>
      <vt:lpstr>Users - 2013</vt:lpstr>
      <vt:lpstr>Users feedback 2013</vt:lpstr>
      <vt:lpstr>Users feedback 2013</vt:lpstr>
      <vt:lpstr>PowerPoint Presentation</vt:lpstr>
      <vt:lpstr>In house project 2014 An investigation of structural changes of fibrillar skin proteins and microRNAs in cancer  Christina Kamma-Lorger (PI) and Marc Malfois</vt:lpstr>
      <vt:lpstr>Study of radiation damages on Macromolecules – A NCD/XALOC project E. Crosas, C. Kamma-Lorger, J.C. Martinez, M. Malfois, A. Castellvi, F. Gil, J. Juanhuix </vt:lpstr>
      <vt:lpstr>Study of radiation damages on Macromolecules – A NCD/XALOC project E. Crosas, C. Kamma-Lorger, J.C. Martinez, M. Malfois, A. Castellvi, F. Gil, J. Juanhuix </vt:lpstr>
      <vt:lpstr>Liposomes in gene therapy: Lipoplex structure-biological activity relationship A. L. Barrán-Berdón, B. Yélamos, M. Malfois, E. Aicart and E. Junquera</vt:lpstr>
      <vt:lpstr>Liposomes in gene therapy: Lipoplex structure-biological activity relationship A. L. Barrán-Berdón, B. Yélamos, M. Malfois, E. Aicart and E. Junquera</vt:lpstr>
      <vt:lpstr>Application of SAXS to the structural analysis of membrane vesicles Oscar Moran, Istituto di Biofisica, CNR, Genova, Italy</vt:lpstr>
      <vt:lpstr>Application of SAXS to the structural analysis of membrane vesicles Oscar Moran, Istituto di Biofisica, CNR, Genova, Italy</vt:lpstr>
      <vt:lpstr>Carbon nanotube - 1- </vt:lpstr>
      <vt:lpstr>Carbon nanotube - 2- </vt:lpstr>
      <vt:lpstr>Beamline staff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Marc Malfois</dc:creator>
  <cp:lastModifiedBy>Marc Malfois</cp:lastModifiedBy>
  <cp:revision>79</cp:revision>
  <dcterms:created xsi:type="dcterms:W3CDTF">2014-06-16T10:36:18Z</dcterms:created>
  <dcterms:modified xsi:type="dcterms:W3CDTF">2014-06-26T15:08:03Z</dcterms:modified>
</cp:coreProperties>
</file>