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5" r:id="rId2"/>
    <p:sldId id="258" r:id="rId3"/>
    <p:sldId id="263" r:id="rId4"/>
    <p:sldId id="288" r:id="rId5"/>
    <p:sldId id="266" r:id="rId6"/>
    <p:sldId id="269" r:id="rId7"/>
    <p:sldId id="289" r:id="rId8"/>
    <p:sldId id="271" r:id="rId9"/>
    <p:sldId id="272" r:id="rId10"/>
    <p:sldId id="274" r:id="rId11"/>
    <p:sldId id="282" r:id="rId12"/>
    <p:sldId id="275" r:id="rId13"/>
    <p:sldId id="283" r:id="rId14"/>
    <p:sldId id="276" r:id="rId15"/>
    <p:sldId id="280" r:id="rId16"/>
    <p:sldId id="278" r:id="rId17"/>
    <p:sldId id="277" r:id="rId18"/>
    <p:sldId id="281" r:id="rId19"/>
    <p:sldId id="286" r:id="rId20"/>
    <p:sldId id="287" r:id="rId21"/>
    <p:sldId id="284" r:id="rId2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390D162-CC63-4D5F-AF65-FE27921142D1}">
          <p14:sldIdLst>
            <p14:sldId id="265"/>
            <p14:sldId id="258"/>
            <p14:sldId id="263"/>
            <p14:sldId id="288"/>
            <p14:sldId id="266"/>
            <p14:sldId id="269"/>
            <p14:sldId id="289"/>
            <p14:sldId id="271"/>
            <p14:sldId id="272"/>
            <p14:sldId id="274"/>
            <p14:sldId id="282"/>
            <p14:sldId id="275"/>
            <p14:sldId id="283"/>
            <p14:sldId id="276"/>
            <p14:sldId id="280"/>
            <p14:sldId id="278"/>
            <p14:sldId id="277"/>
            <p14:sldId id="281"/>
            <p14:sldId id="286"/>
            <p14:sldId id="287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E9F"/>
    <a:srgbClr val="112E50"/>
    <a:srgbClr val="5F0E0B"/>
    <a:srgbClr val="88A0B8"/>
    <a:srgbClr val="979F07"/>
    <a:srgbClr val="DEDFE6"/>
    <a:srgbClr val="9C9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06" autoAdjust="0"/>
    <p:restoredTop sz="94663" autoAdjust="0"/>
  </p:normalViewPr>
  <p:slideViewPr>
    <p:cSldViewPr>
      <p:cViewPr varScale="1">
        <p:scale>
          <a:sx n="79" d="100"/>
          <a:sy n="79" d="100"/>
        </p:scale>
        <p:origin x="-5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316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oragead\UserOfficeAd\Presentaciones%20y%20Estad&#237;sticas\Users%20Feedback%20Analisis\2013%20USERS%20FEEDBACK-%20TODO%20EL%20A&#209;O-%20excel%20data\Final%20analysis-Online%20Feedback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_tradnl"/>
              <a:t>BOREAS Beamline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'BOREAS S&amp;T Support'!$B$6</c:f>
              <c:strCache>
                <c:ptCount val="1"/>
                <c:pt idx="0">
                  <c:v>Quality of the beam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Support'!$B$7:$B$12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12</c:v>
                </c:pt>
                <c:pt idx="5">
                  <c:v>6</c:v>
                </c:pt>
              </c:numCache>
            </c:numRef>
          </c:val>
        </c:ser>
        <c:ser>
          <c:idx val="1"/>
          <c:order val="1"/>
          <c:tx>
            <c:strRef>
              <c:f>'BOREAS S&amp;T Support'!$C$6</c:f>
              <c:strCache>
                <c:ptCount val="1"/>
                <c:pt idx="0">
                  <c:v>Initial beamline status when you start your experiment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Support'!$C$7:$C$12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4</c:v>
                </c:pt>
                <c:pt idx="4">
                  <c:v>13</c:v>
                </c:pt>
                <c:pt idx="5">
                  <c:v>2</c:v>
                </c:pt>
              </c:numCache>
            </c:numRef>
          </c:val>
        </c:ser>
        <c:ser>
          <c:idx val="2"/>
          <c:order val="2"/>
          <c:tx>
            <c:strRef>
              <c:f>'BOREAS S&amp;T Support'!$D$6</c:f>
              <c:strCache>
                <c:ptCount val="1"/>
                <c:pt idx="0">
                  <c:v>Operation condition of the beamline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Support'!$D$7:$D$12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5</c:v>
                </c:pt>
                <c:pt idx="4">
                  <c:v>10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'BOREAS S&amp;T Support'!$E$6</c:f>
              <c:strCache>
                <c:ptCount val="1"/>
                <c:pt idx="0">
                  <c:v>User-friendliness of the beamline software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Support'!$E$7:$E$12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11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9684608"/>
        <c:axId val="84437248"/>
      </c:barChart>
      <c:catAx>
        <c:axId val="119684608"/>
        <c:scaling>
          <c:orientation val="minMax"/>
        </c:scaling>
        <c:delete val="0"/>
        <c:axPos val="b"/>
        <c:majorTickMark val="out"/>
        <c:minorTickMark val="none"/>
        <c:tickLblPos val="nextTo"/>
        <c:crossAx val="84437248"/>
        <c:crosses val="autoZero"/>
        <c:auto val="1"/>
        <c:lblAlgn val="ctr"/>
        <c:lblOffset val="100"/>
        <c:noMultiLvlLbl val="0"/>
      </c:catAx>
      <c:valAx>
        <c:axId val="84437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6846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_tradnl"/>
              <a:t>BOREAS Beamline Staff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'BOREAS S&amp;T Support'!$G$6</c:f>
              <c:strCache>
                <c:ptCount val="1"/>
                <c:pt idx="0">
                  <c:v>Support received from beamline staff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Support'!$G$7:$G$12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18</c:v>
                </c:pt>
              </c:numCache>
            </c:numRef>
          </c:val>
        </c:ser>
        <c:ser>
          <c:idx val="1"/>
          <c:order val="1"/>
          <c:tx>
            <c:strRef>
              <c:f>'BOREAS S&amp;T Support'!$H$6</c:f>
              <c:strCache>
                <c:ptCount val="1"/>
                <c:pt idx="0">
                  <c:v>Proposal preparation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Support'!$H$7:$H$12</c:f>
              <c:numCache>
                <c:formatCode>General</c:formatCode>
                <c:ptCount val="6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15</c:v>
                </c:pt>
                <c:pt idx="5">
                  <c:v>3</c:v>
                </c:pt>
              </c:numCache>
            </c:numRef>
          </c:val>
        </c:ser>
        <c:ser>
          <c:idx val="2"/>
          <c:order val="2"/>
          <c:tx>
            <c:strRef>
              <c:f>'BOREAS S&amp;T Support'!$I$6</c:f>
              <c:strCache>
                <c:ptCount val="1"/>
                <c:pt idx="0">
                  <c:v>Technical set-up preparation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layout>
                <c:manualLayout>
                  <c:x val="3.5930654884856425E-17"/>
                  <c:y val="2.13804713804713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Support'!$I$7:$I$12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14</c:v>
                </c:pt>
                <c:pt idx="5">
                  <c:v>6</c:v>
                </c:pt>
              </c:numCache>
            </c:numRef>
          </c:val>
        </c:ser>
        <c:ser>
          <c:idx val="3"/>
          <c:order val="3"/>
          <c:tx>
            <c:strRef>
              <c:f>'BOREAS S&amp;T Support'!$J$6</c:f>
              <c:strCache>
                <c:ptCount val="1"/>
                <c:pt idx="0">
                  <c:v>Beamline training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Support'!$J$7:$J$12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9</c:v>
                </c:pt>
                <c:pt idx="5">
                  <c:v>8</c:v>
                </c:pt>
              </c:numCache>
            </c:numRef>
          </c:val>
        </c:ser>
        <c:ser>
          <c:idx val="4"/>
          <c:order val="4"/>
          <c:tx>
            <c:strRef>
              <c:f>'BOREAS S&amp;T Support'!$K$6</c:f>
              <c:strCache>
                <c:ptCount val="1"/>
                <c:pt idx="0">
                  <c:v>Experiment run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layout>
                <c:manualLayout>
                  <c:x val="3.5930654884856425E-17"/>
                  <c:y val="-6.41414141414141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Support'!$K$7:$K$12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7</c:v>
                </c:pt>
                <c:pt idx="4">
                  <c:v>11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971072"/>
        <c:axId val="84438976"/>
      </c:barChart>
      <c:catAx>
        <c:axId val="123971072"/>
        <c:scaling>
          <c:orientation val="minMax"/>
        </c:scaling>
        <c:delete val="0"/>
        <c:axPos val="b"/>
        <c:majorTickMark val="out"/>
        <c:minorTickMark val="none"/>
        <c:tickLblPos val="nextTo"/>
        <c:crossAx val="84438976"/>
        <c:crosses val="autoZero"/>
        <c:auto val="1"/>
        <c:lblAlgn val="ctr"/>
        <c:lblOffset val="100"/>
        <c:noMultiLvlLbl val="0"/>
      </c:catAx>
      <c:valAx>
        <c:axId val="84438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971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'BOREAS S&amp;T Support'!$F$6</c:f>
              <c:strCache>
                <c:ptCount val="1"/>
                <c:pt idx="0">
                  <c:v>Access and support of present laboratories</c:v>
                </c:pt>
              </c:strCache>
            </c:strRef>
          </c:tx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Support'!$A$7:$A$12</c:f>
              <c:strCache>
                <c:ptCount val="6"/>
                <c:pt idx="0">
                  <c:v>N/A</c:v>
                </c:pt>
                <c:pt idx="1">
                  <c:v>Unsatisfactory</c:v>
                </c:pt>
                <c:pt idx="2">
                  <c:v>Poor</c:v>
                </c:pt>
                <c:pt idx="3">
                  <c:v>Satisfactory</c:v>
                </c:pt>
                <c:pt idx="4">
                  <c:v>Good</c:v>
                </c:pt>
                <c:pt idx="5">
                  <c:v>Excellent </c:v>
                </c:pt>
              </c:strCache>
            </c:strRef>
          </c:cat>
          <c:val>
            <c:numRef>
              <c:f>'BOREAS S&amp;T Support'!$F$7:$F$12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11</c:v>
                </c:pt>
                <c:pt idx="5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973120"/>
        <c:axId val="84441280"/>
      </c:barChart>
      <c:catAx>
        <c:axId val="123973120"/>
        <c:scaling>
          <c:orientation val="minMax"/>
        </c:scaling>
        <c:delete val="0"/>
        <c:axPos val="b"/>
        <c:majorTickMark val="out"/>
        <c:minorTickMark val="none"/>
        <c:tickLblPos val="nextTo"/>
        <c:crossAx val="84441280"/>
        <c:crosses val="autoZero"/>
        <c:auto val="1"/>
        <c:lblAlgn val="ctr"/>
        <c:lblOffset val="100"/>
        <c:noMultiLvlLbl val="0"/>
      </c:catAx>
      <c:valAx>
        <c:axId val="84441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973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_tradnl"/>
              <a:t>How does this beamline compare to others elsewhere in the world?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'BOREAS S&amp;T Support'!$B$15</c:f>
              <c:strCache>
                <c:ptCount val="1"/>
                <c:pt idx="0">
                  <c:v>BOREAS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'BOREAS S&amp;T Support'!$A$16:$A$18</c:f>
              <c:strCache>
                <c:ptCount val="3"/>
                <c:pt idx="0">
                  <c:v>No basis for comparison</c:v>
                </c:pt>
                <c:pt idx="1">
                  <c:v>Unfavorably</c:v>
                </c:pt>
                <c:pt idx="2">
                  <c:v>Favorably</c:v>
                </c:pt>
              </c:strCache>
            </c:strRef>
          </c:cat>
          <c:val>
            <c:numRef>
              <c:f>'BOREAS S&amp;T Support'!$B$16:$B$18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660672"/>
        <c:axId val="133554176"/>
      </c:barChart>
      <c:catAx>
        <c:axId val="133660672"/>
        <c:scaling>
          <c:orientation val="minMax"/>
        </c:scaling>
        <c:delete val="0"/>
        <c:axPos val="b"/>
        <c:majorTickMark val="out"/>
        <c:minorTickMark val="none"/>
        <c:tickLblPos val="nextTo"/>
        <c:crossAx val="133554176"/>
        <c:crosses val="autoZero"/>
        <c:auto val="1"/>
        <c:lblAlgn val="ctr"/>
        <c:lblOffset val="100"/>
        <c:noMultiLvlLbl val="0"/>
      </c:catAx>
      <c:valAx>
        <c:axId val="133554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660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E8BD02A-659A-4BD1-8867-123BE9625D58}" type="datetimeFigureOut">
              <a:rPr lang="en-US" smtClean="0"/>
              <a:t>30-Jun-14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996BDD0-B58C-4867-AEFE-A74914E55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94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A2710A5-AAF5-4646-B3F4-B8B6E5726253}" type="datetimeFigureOut">
              <a:rPr lang="en-US" smtClean="0"/>
              <a:t>30-Jun-14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FF4D05F-0845-432B-BBD0-32E47074A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6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060161"/>
            <a:ext cx="4495800" cy="2523703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143000"/>
            <a:ext cx="4495800" cy="1728446"/>
          </a:xfrm>
        </p:spPr>
        <p:txBody>
          <a:bodyPr/>
          <a:lstStyle>
            <a:lvl1pPr algn="l">
              <a:defRPr>
                <a:solidFill>
                  <a:srgbClr val="112E5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181600" y="1149172"/>
            <a:ext cx="3581400" cy="471822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25526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1966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4076818" cy="2215662"/>
          </a:xfrm>
          <a:solidFill>
            <a:srgbClr val="DEDFE6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09600" y="3505200"/>
            <a:ext cx="4076818" cy="2215662"/>
          </a:xfrm>
          <a:solidFill>
            <a:srgbClr val="979F07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686182" y="1295400"/>
            <a:ext cx="4076818" cy="2215662"/>
          </a:xfrm>
          <a:solidFill>
            <a:srgbClr val="88A0B8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686182" y="3505200"/>
            <a:ext cx="4076818" cy="2215662"/>
          </a:xfrm>
          <a:solidFill>
            <a:srgbClr val="125E9F"/>
          </a:solidFill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30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2667000" y="1676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724400" y="1676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6781800" y="1676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6781800" y="2819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7"/>
          </p:nvPr>
        </p:nvSpPr>
        <p:spPr>
          <a:xfrm>
            <a:off x="609600" y="2819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/>
          </p:nvPr>
        </p:nvSpPr>
        <p:spPr>
          <a:xfrm>
            <a:off x="2667000" y="2819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4724400" y="2819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20"/>
          </p:nvPr>
        </p:nvSpPr>
        <p:spPr>
          <a:xfrm>
            <a:off x="4724400" y="3962400"/>
            <a:ext cx="2037471" cy="1107322"/>
          </a:xfrm>
          <a:solidFill>
            <a:srgbClr val="DEDFE6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rgbClr val="112E5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21"/>
          </p:nvPr>
        </p:nvSpPr>
        <p:spPr>
          <a:xfrm>
            <a:off x="609600" y="3962400"/>
            <a:ext cx="2037471" cy="1107322"/>
          </a:xfrm>
          <a:solidFill>
            <a:srgbClr val="88A0B8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2667000" y="3962400"/>
            <a:ext cx="2049194" cy="1113693"/>
          </a:xfrm>
          <a:solidFill>
            <a:srgbClr val="125E9F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3"/>
          </p:nvPr>
        </p:nvSpPr>
        <p:spPr>
          <a:xfrm>
            <a:off x="6781800" y="3962400"/>
            <a:ext cx="2037471" cy="1107322"/>
          </a:xfrm>
          <a:solidFill>
            <a:srgbClr val="979F07"/>
          </a:solidFill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1459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0404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9069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7945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19200"/>
            <a:ext cx="4040188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19200"/>
            <a:ext cx="4041775" cy="955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7852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075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309265"/>
            <a:ext cx="6477000" cy="1169551"/>
          </a:xfrm>
        </p:spPr>
        <p:txBody>
          <a:bodyPr anchor="b"/>
          <a:lstStyle>
            <a:lvl1pPr algn="l">
              <a:defRPr sz="3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9200"/>
            <a:ext cx="5111751" cy="46482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5843"/>
            <a:ext cx="3008313" cy="46615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7937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861510"/>
            <a:ext cx="6019800" cy="415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7488" y="990600"/>
            <a:ext cx="6056312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257800"/>
            <a:ext cx="6019800" cy="5191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1122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" y="44624"/>
            <a:ext cx="1524000" cy="838711"/>
          </a:xfrm>
          <a:prstGeom prst="rect">
            <a:avLst/>
          </a:prstGeom>
        </p:spPr>
      </p:pic>
      <p:sp>
        <p:nvSpPr>
          <p:cNvPr id="5" name="Snip Diagonal Corner Rectangle 4"/>
          <p:cNvSpPr/>
          <p:nvPr/>
        </p:nvSpPr>
        <p:spPr>
          <a:xfrm>
            <a:off x="8458200" y="304800"/>
            <a:ext cx="609600" cy="381000"/>
          </a:xfrm>
          <a:prstGeom prst="snip2DiagRect">
            <a:avLst/>
          </a:prstGeom>
          <a:solidFill>
            <a:srgbClr val="125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3200400" cy="457200"/>
          </a:xfrm>
          <a:prstGeom prst="rect">
            <a:avLst/>
          </a:prstGeom>
          <a:solidFill>
            <a:srgbClr val="DEDF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2915816" y="6400800"/>
            <a:ext cx="3256384" cy="457200"/>
          </a:xfrm>
          <a:prstGeom prst="rect">
            <a:avLst/>
          </a:prstGeom>
          <a:solidFill>
            <a:srgbClr val="979F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13"/>
          <p:cNvSpPr/>
          <p:nvPr/>
        </p:nvSpPr>
        <p:spPr>
          <a:xfrm>
            <a:off x="6172200" y="6400800"/>
            <a:ext cx="2971800" cy="457200"/>
          </a:xfrm>
          <a:prstGeom prst="rect">
            <a:avLst/>
          </a:prstGeom>
          <a:solidFill>
            <a:srgbClr val="88A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6553200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0" algn="l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822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4815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r"/>
            <a:fld id="{393CF724-F9E0-44B8-95BD-D38D8B22F53D}" type="slidenum">
              <a:rPr lang="es-ES" smtClean="0"/>
              <a:pPr algn="r"/>
              <a:t>‹#›</a:t>
            </a:fld>
            <a:endParaRPr lang="es-ES" dirty="0"/>
          </a:p>
        </p:txBody>
      </p:sp>
      <p:sp>
        <p:nvSpPr>
          <p:cNvPr id="24" name="Footer Placeholder 4"/>
          <p:cNvSpPr txBox="1">
            <a:spLocks/>
          </p:cNvSpPr>
          <p:nvPr/>
        </p:nvSpPr>
        <p:spPr>
          <a:xfrm>
            <a:off x="0" y="6514409"/>
            <a:ext cx="29718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 smtClean="0">
                <a:solidFill>
                  <a:srgbClr val="112E50"/>
                </a:solidFill>
                <a:latin typeface="Segoe Script" panose="020B0504020000000003" pitchFamily="34" charset="0"/>
              </a:rPr>
              <a:t>SAC 2014</a:t>
            </a:r>
            <a:endParaRPr lang="es-ES" sz="1200" dirty="0">
              <a:solidFill>
                <a:srgbClr val="112E50"/>
              </a:solidFill>
              <a:latin typeface="Segoe Script" panose="020B0504020000000003" pitchFamily="34" charset="0"/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2781325" y="6518325"/>
            <a:ext cx="3524486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BL29</a:t>
            </a:r>
            <a:r>
              <a:rPr lang="es-ES" sz="1000" baseline="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 BOREAS </a:t>
            </a:r>
            <a:r>
              <a:rPr lang="es-ES" sz="1000" baseline="0" dirty="0" err="1" smtClean="0">
                <a:solidFill>
                  <a:schemeClr val="bg1"/>
                </a:solidFill>
                <a:latin typeface="Segoe Script" panose="020B0504020000000003" pitchFamily="34" charset="0"/>
              </a:rPr>
              <a:t>beamline</a:t>
            </a:r>
            <a:endParaRPr lang="es-ES" sz="1000" dirty="0">
              <a:solidFill>
                <a:schemeClr val="bg1"/>
              </a:solidFill>
              <a:latin typeface="Segoe Script" panose="020B0504020000000003" pitchFamily="34" charset="0"/>
            </a:endParaRPr>
          </a:p>
        </p:txBody>
      </p:sp>
      <p:sp>
        <p:nvSpPr>
          <p:cNvPr id="15" name="Footer Placeholder 4"/>
          <p:cNvSpPr txBox="1">
            <a:spLocks/>
          </p:cNvSpPr>
          <p:nvPr/>
        </p:nvSpPr>
        <p:spPr>
          <a:xfrm>
            <a:off x="6152271" y="6506361"/>
            <a:ext cx="29718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US" sz="1400" b="0" kern="1200">
                <a:solidFill>
                  <a:srgbClr val="112E5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01.07.2014</a:t>
            </a:r>
            <a:endParaRPr lang="es-ES" sz="1200" dirty="0">
              <a:solidFill>
                <a:schemeClr val="bg1"/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43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9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en-US" sz="3500" b="1" kern="1200" smtClean="0">
          <a:solidFill>
            <a:srgbClr val="112E50"/>
          </a:solidFill>
          <a:latin typeface="Segoe UI Light" panose="020B0502040204020203" pitchFamily="34" charset="0"/>
          <a:ea typeface="+mn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3200" kern="1200">
          <a:solidFill>
            <a:schemeClr val="tx1"/>
          </a:solidFill>
          <a:latin typeface="Segoe UI Light" panose="020B0502040204020203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59F38"/>
        </a:buClr>
        <a:buFont typeface="Arial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12E50"/>
        </a:buClr>
        <a:buFont typeface="Arial" pitchFamily="34" charset="0"/>
        <a:buChar char="–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8A0B8"/>
        </a:buClr>
        <a:buFont typeface="Wingdings" pitchFamily="2" charset="2"/>
        <a:buChar char="§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microsoft.com/office/2007/relationships/hdphoto" Target="../media/hdphoto4.wdp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7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202"/>
          <a:stretch/>
        </p:blipFill>
        <p:spPr>
          <a:xfrm>
            <a:off x="0" y="2060848"/>
            <a:ext cx="9144000" cy="434288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890717"/>
            <a:ext cx="8496944" cy="954107"/>
          </a:xfrm>
        </p:spPr>
        <p:txBody>
          <a:bodyPr/>
          <a:lstStyle/>
          <a:p>
            <a:pPr algn="ctr"/>
            <a:r>
              <a:rPr lang="es-ES" sz="2800" dirty="0" smtClean="0">
                <a:latin typeface="Segoe Script" panose="020B0504020000000003" pitchFamily="34" charset="0"/>
              </a:rPr>
              <a:t>BL29 BOREAS</a:t>
            </a:r>
            <a:br>
              <a:rPr lang="es-ES" sz="2800" dirty="0" smtClean="0">
                <a:latin typeface="Segoe Script" panose="020B0504020000000003" pitchFamily="34" charset="0"/>
              </a:rPr>
            </a:br>
            <a:r>
              <a:rPr lang="es-ES" sz="2800" b="0" dirty="0" err="1" smtClean="0">
                <a:latin typeface="Segoe Script" panose="020B0504020000000003" pitchFamily="34" charset="0"/>
              </a:rPr>
              <a:t>Resonant</a:t>
            </a:r>
            <a:r>
              <a:rPr lang="es-ES" sz="2800" b="0" dirty="0" smtClean="0">
                <a:latin typeface="Segoe Script" panose="020B0504020000000003" pitchFamily="34" charset="0"/>
              </a:rPr>
              <a:t> X-</a:t>
            </a:r>
            <a:r>
              <a:rPr lang="es-ES" sz="2800" b="0" dirty="0" err="1" smtClean="0">
                <a:latin typeface="Segoe Script" panose="020B0504020000000003" pitchFamily="34" charset="0"/>
              </a:rPr>
              <a:t>ray</a:t>
            </a:r>
            <a:r>
              <a:rPr lang="es-ES" sz="2800" b="0" dirty="0" smtClean="0">
                <a:latin typeface="Segoe Script" panose="020B0504020000000003" pitchFamily="34" charset="0"/>
              </a:rPr>
              <a:t> </a:t>
            </a:r>
            <a:r>
              <a:rPr lang="es-ES" sz="2800" b="0" dirty="0" err="1">
                <a:latin typeface="Segoe Script" panose="020B0504020000000003" pitchFamily="34" charset="0"/>
              </a:rPr>
              <a:t>A</a:t>
            </a:r>
            <a:r>
              <a:rPr lang="es-ES" sz="2800" b="0" dirty="0" err="1" smtClean="0">
                <a:latin typeface="Segoe Script" panose="020B0504020000000003" pitchFamily="34" charset="0"/>
              </a:rPr>
              <a:t>bsorption</a:t>
            </a:r>
            <a:r>
              <a:rPr lang="es-ES" sz="2800" b="0" dirty="0" smtClean="0">
                <a:latin typeface="Segoe Script" panose="020B0504020000000003" pitchFamily="34" charset="0"/>
              </a:rPr>
              <a:t> and </a:t>
            </a:r>
            <a:r>
              <a:rPr lang="es-ES" sz="2800" b="0" dirty="0" err="1" smtClean="0">
                <a:latin typeface="Segoe Script" panose="020B0504020000000003" pitchFamily="34" charset="0"/>
              </a:rPr>
              <a:t>Scattering</a:t>
            </a:r>
            <a:endParaRPr lang="en-US" sz="2800" b="0" dirty="0">
              <a:latin typeface="Segoe Script" panose="020B05040200000000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16416" y="188640"/>
            <a:ext cx="79208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8465128" y="-2828"/>
            <a:ext cx="683568" cy="616289"/>
            <a:chOff x="8505873" y="-4"/>
            <a:chExt cx="586920" cy="514296"/>
          </a:xfrm>
        </p:grpSpPr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9905" y="-3"/>
              <a:ext cx="502888" cy="514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505873" y="-4"/>
              <a:ext cx="84126" cy="514295"/>
            </a:xfrm>
            <a:prstGeom prst="rect">
              <a:avLst/>
            </a:prstGeom>
            <a:solidFill>
              <a:schemeClr val="tx1"/>
            </a:solidFill>
          </p:spPr>
          <p:txBody>
            <a:bodyPr vert="wordArtVert" lIns="0" tIns="0" rIns="0" bIns="0">
              <a:normAutofit/>
            </a:bodyPr>
            <a:lstStyle/>
            <a:p>
              <a:pPr>
                <a:defRPr/>
              </a:pPr>
              <a:r>
                <a:rPr lang="en-US" sz="500" dirty="0">
                  <a:solidFill>
                    <a:schemeClr val="accent3"/>
                  </a:solidFill>
                  <a:latin typeface="Garamond" pitchFamily="18" charset="0"/>
                </a:rPr>
                <a:t>BOREAS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-6824" y="6403732"/>
            <a:ext cx="9151200" cy="454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10</a:t>
            </a:fld>
            <a:endParaRPr lang="es-ES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769" y="922923"/>
            <a:ext cx="3156134" cy="30390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BL </a:t>
            </a:r>
            <a:r>
              <a:rPr lang="es-ES" sz="2800" dirty="0" err="1" smtClean="0"/>
              <a:t>endstation</a:t>
            </a:r>
            <a:r>
              <a:rPr lang="es-ES" sz="2800" dirty="0" smtClean="0"/>
              <a:t> 2  -  detector </a:t>
            </a:r>
            <a:r>
              <a:rPr lang="es-ES" sz="2800" dirty="0" err="1" smtClean="0"/>
              <a:t>arms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23528" y="5733256"/>
            <a:ext cx="274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Segoe UI Light" panose="020B0502040204020203" pitchFamily="34" charset="0"/>
              </a:rPr>
              <a:t>&gt; Arm 1 – </a:t>
            </a:r>
            <a:r>
              <a:rPr lang="en-US" sz="1400" dirty="0" err="1" smtClean="0">
                <a:latin typeface="Segoe UI Light" panose="020B0502040204020203" pitchFamily="34" charset="0"/>
              </a:rPr>
              <a:t>channeltron</a:t>
            </a:r>
            <a:r>
              <a:rPr lang="en-US" sz="1400" dirty="0" smtClean="0">
                <a:latin typeface="Segoe UI Light" panose="020B0502040204020203" pitchFamily="34" charset="0"/>
              </a:rPr>
              <a:t>, </a:t>
            </a:r>
            <a:r>
              <a:rPr lang="en-US" sz="1400" dirty="0" err="1" smtClean="0">
                <a:latin typeface="Segoe UI Light" panose="020B0502040204020203" pitchFamily="34" charset="0"/>
              </a:rPr>
              <a:t>microchannel</a:t>
            </a:r>
            <a:r>
              <a:rPr lang="en-US" sz="1400" dirty="0" smtClean="0">
                <a:latin typeface="Segoe UI Light" panose="020B0502040204020203" pitchFamily="34" charset="0"/>
              </a:rPr>
              <a:t> plate, diodes, slits</a:t>
            </a:r>
            <a:endParaRPr lang="en-US" dirty="0">
              <a:latin typeface="Segoe UI Light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16216" y="5733256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Segoe UI Light" panose="020B0502040204020203" pitchFamily="34" charset="0"/>
              </a:rPr>
              <a:t>&gt; Arm 2 – XCAM CCD (SAT OK, june’14)</a:t>
            </a:r>
            <a:endParaRPr lang="en-US" dirty="0">
              <a:latin typeface="Segoe UI Light" panose="020B0502040204020203" pitchFamily="34" charset="0"/>
            </a:endParaRPr>
          </a:p>
        </p:txBody>
      </p:sp>
      <p:pic>
        <p:nvPicPr>
          <p:cNvPr id="2050" name="Picture 2" descr="C:\Users\jherrero\Desktop\SAC talk BOREAS july 2014\DIODE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19808"/>
            <a:ext cx="2225157" cy="472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herrero\Desktop\SAC talk BOREAS july 2014\DIODE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93096"/>
            <a:ext cx="2441960" cy="183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>
            <a:endCxn id="2051" idx="1"/>
          </p:cNvCxnSpPr>
          <p:nvPr/>
        </p:nvCxnSpPr>
        <p:spPr>
          <a:xfrm>
            <a:off x="2195736" y="5208163"/>
            <a:ext cx="1080120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C:\Users\jherrero\Desktop\SAC talk BOREAS july 2014\CCD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228" y="922923"/>
            <a:ext cx="2473244" cy="457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pgargiani\Desktop\bgcjehd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9" t="12032" r="9236" b="47954"/>
          <a:stretch/>
        </p:blipFill>
        <p:spPr bwMode="auto">
          <a:xfrm>
            <a:off x="24196" y="3645024"/>
            <a:ext cx="3835158" cy="271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11</a:t>
            </a:fld>
            <a:endParaRPr lang="es-E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91680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BL </a:t>
            </a:r>
            <a:r>
              <a:rPr lang="es-ES" sz="2800" dirty="0" err="1" smtClean="0"/>
              <a:t>endstation</a:t>
            </a:r>
            <a:r>
              <a:rPr lang="es-ES" sz="2800" dirty="0" smtClean="0"/>
              <a:t> 2 – </a:t>
            </a:r>
            <a:r>
              <a:rPr lang="es-ES" sz="2800" dirty="0" err="1" smtClean="0"/>
              <a:t>first</a:t>
            </a:r>
            <a:r>
              <a:rPr lang="es-ES" sz="2800" dirty="0" smtClean="0"/>
              <a:t> </a:t>
            </a:r>
            <a:r>
              <a:rPr lang="es-ES" sz="2800" dirty="0" err="1" smtClean="0"/>
              <a:t>spectra</a:t>
            </a:r>
            <a:endParaRPr lang="en-US" sz="2800" dirty="0"/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402704" y="731311"/>
            <a:ext cx="8366646" cy="261610"/>
          </a:xfrm>
          <a:prstGeom prst="rect">
            <a:avLst/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endParaRPr lang="en-US" sz="1100" dirty="0">
              <a:solidFill>
                <a:schemeClr val="accent4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13" y="3139290"/>
            <a:ext cx="2153858" cy="1441838"/>
          </a:xfrm>
          <a:prstGeom prst="rect">
            <a:avLst/>
          </a:prstGeom>
        </p:spPr>
      </p:pic>
      <p:pic>
        <p:nvPicPr>
          <p:cNvPr id="23" name="Picture 2" descr="C:\Users\manu\Desktop\presentations\usb key stuff\DSC_05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177" y="4723466"/>
            <a:ext cx="2143837" cy="144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08720"/>
            <a:ext cx="3816424" cy="276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pgargiani\Desktop\bgcjehd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t="16251" r="54286" b="13816"/>
          <a:stretch/>
        </p:blipFill>
        <p:spPr bwMode="auto">
          <a:xfrm>
            <a:off x="4067944" y="3126318"/>
            <a:ext cx="2493081" cy="311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4716016" y="2010878"/>
            <a:ext cx="37988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Segoe UI Light" panose="020B0502040204020203" pitchFamily="34" charset="0"/>
              </a:rPr>
              <a:t>[</a:t>
            </a:r>
            <a:r>
              <a:rPr lang="en-US" sz="1400" dirty="0" err="1">
                <a:latin typeface="Segoe UI Light" panose="020B0502040204020203" pitchFamily="34" charset="0"/>
              </a:rPr>
              <a:t>CoSi</a:t>
            </a:r>
            <a:r>
              <a:rPr lang="en-US" sz="1400" dirty="0">
                <a:latin typeface="Segoe UI Light" panose="020B0502040204020203" pitchFamily="34" charset="0"/>
              </a:rPr>
              <a:t>(5nm)/Si(3nm)] </a:t>
            </a:r>
            <a:r>
              <a:rPr lang="en-US" sz="1400" dirty="0" smtClean="0">
                <a:latin typeface="Segoe UI Light" panose="020B0502040204020203" pitchFamily="34" charset="0"/>
              </a:rPr>
              <a:t>ML test sample reflectivity</a:t>
            </a:r>
            <a:endParaRPr lang="en-US" sz="1400" dirty="0">
              <a:latin typeface="Segoe UI Light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3791" y="1352869"/>
            <a:ext cx="4059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March </a:t>
            </a:r>
            <a:r>
              <a:rPr lang="en-US" sz="1600" b="1" dirty="0">
                <a:solidFill>
                  <a:srgbClr val="112E50"/>
                </a:solidFill>
                <a:latin typeface="Segoe UI Light" panose="020B0502040204020203" pitchFamily="34" charset="0"/>
              </a:rPr>
              <a:t>2014 IHR/Commissioning </a:t>
            </a:r>
            <a:r>
              <a:rPr lang="en-US" sz="1600" b="1" dirty="0" err="1">
                <a:solidFill>
                  <a:srgbClr val="112E50"/>
                </a:solidFill>
                <a:latin typeface="Segoe UI Light" panose="020B0502040204020203" pitchFamily="34" charset="0"/>
              </a:rPr>
              <a:t>beamtime</a:t>
            </a:r>
            <a:endParaRPr lang="en-US" sz="1600" b="1" dirty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720707" y="2329135"/>
            <a:ext cx="34603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Segoe UI Light" panose="020B0502040204020203" pitchFamily="34" charset="0"/>
              </a:rPr>
              <a:t>Diode detection on temporary arm support</a:t>
            </a:r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herrero\Desktop\SAC talk BOREAS july 2014\END-STATION-1.pn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24" y="914189"/>
            <a:ext cx="7560000" cy="51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63632" y="2290979"/>
            <a:ext cx="1518249" cy="307777"/>
          </a:xfrm>
          <a:prstGeom prst="rect">
            <a:avLst/>
          </a:prstGeom>
          <a:solidFill>
            <a:srgbClr val="FFC000">
              <a:alpha val="69804"/>
            </a:srgbClr>
          </a:solidFill>
          <a:scene3d>
            <a:camera prst="perspectiveHeroicExtremeLeftFacing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400" b="1" dirty="0" smtClean="0">
                <a:solidFill>
                  <a:srgbClr val="000000"/>
                </a:solidFill>
                <a:latin typeface="Arial Narrow" pitchFamily="34" charset="0"/>
              </a:rPr>
              <a:t>user STM-chamber</a:t>
            </a:r>
            <a:endParaRPr lang="en-US" sz="14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01007" y="2870012"/>
            <a:ext cx="983917" cy="307777"/>
          </a:xfrm>
          <a:prstGeom prst="rect">
            <a:avLst/>
          </a:prstGeom>
          <a:solidFill>
            <a:srgbClr val="FFC000">
              <a:alpha val="69804"/>
            </a:srgbClr>
          </a:solidFill>
          <a:scene3d>
            <a:camera prst="perspectiveHeroicExtremeLeftFacing">
              <a:rot lat="190173" lon="2108931" rev="2112955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400" b="1" dirty="0" smtClean="0">
                <a:solidFill>
                  <a:srgbClr val="000000"/>
                </a:solidFill>
                <a:latin typeface="Arial Narrow" pitchFamily="34" charset="0"/>
              </a:rPr>
              <a:t>x-ray beam</a:t>
            </a:r>
            <a:endParaRPr lang="en-US" sz="14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6410" y="4714783"/>
            <a:ext cx="2154858" cy="307777"/>
          </a:xfrm>
          <a:prstGeom prst="rect">
            <a:avLst/>
          </a:prstGeom>
          <a:solidFill>
            <a:srgbClr val="FFC000">
              <a:alpha val="84000"/>
            </a:srgbClr>
          </a:solidFill>
          <a:scene3d>
            <a:camera prst="perspectiveHeroicExtremeLeftFacing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400" b="1" dirty="0" smtClean="0">
                <a:solidFill>
                  <a:srgbClr val="000000"/>
                </a:solidFill>
                <a:latin typeface="Arial Narrow" pitchFamily="34" charset="0"/>
              </a:rPr>
              <a:t>Interstation sample transfer</a:t>
            </a:r>
            <a:endParaRPr lang="en-US" sz="14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99145" y="2282342"/>
            <a:ext cx="1276710" cy="523220"/>
          </a:xfrm>
          <a:prstGeom prst="rect">
            <a:avLst/>
          </a:prstGeom>
          <a:solidFill>
            <a:srgbClr val="FFC000">
              <a:alpha val="69804"/>
            </a:srgbClr>
          </a:solidFill>
          <a:scene3d>
            <a:camera prst="perspectiveHeroicExtremeLeftFacing">
              <a:rot lat="190173" lon="2108931" rev="2112955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lvl="0" algn="ctr"/>
            <a:r>
              <a:rPr lang="en-US" sz="1400" b="1" dirty="0" smtClean="0">
                <a:solidFill>
                  <a:srgbClr val="000000"/>
                </a:solidFill>
                <a:latin typeface="Arial Narrow" pitchFamily="34" charset="0"/>
              </a:rPr>
              <a:t>XMCD </a:t>
            </a:r>
          </a:p>
          <a:p>
            <a:pPr lvl="0" algn="ctr"/>
            <a:r>
              <a:rPr lang="en-US" sz="1400" b="1" dirty="0" smtClean="0">
                <a:solidFill>
                  <a:srgbClr val="000000"/>
                </a:solidFill>
                <a:latin typeface="Arial Narrow" pitchFamily="34" charset="0"/>
              </a:rPr>
              <a:t>Vector-magnet</a:t>
            </a:r>
            <a:endParaRPr lang="en-US" sz="14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55530" y="3140968"/>
            <a:ext cx="1276710" cy="523220"/>
          </a:xfrm>
          <a:prstGeom prst="rect">
            <a:avLst/>
          </a:prstGeom>
          <a:solidFill>
            <a:srgbClr val="FFC000">
              <a:alpha val="69804"/>
            </a:srgbClr>
          </a:solidFill>
          <a:scene3d>
            <a:camera prst="perspectiveHeroicExtremeLeftFacing">
              <a:rot lat="190173" lon="2108931" rev="2112955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lvl="0" algn="ctr"/>
            <a:r>
              <a:rPr lang="en-US" sz="1400" b="1" dirty="0" smtClean="0">
                <a:solidFill>
                  <a:srgbClr val="000000"/>
                </a:solidFill>
                <a:latin typeface="Arial Narrow" pitchFamily="34" charset="0"/>
              </a:rPr>
              <a:t>Scattering endstation</a:t>
            </a:r>
            <a:endParaRPr lang="en-US" sz="14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22756" y="2598756"/>
            <a:ext cx="303874" cy="84635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12</a:t>
            </a:fld>
            <a:endParaRPr lang="es-ES" dirty="0"/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895078" y="5446965"/>
            <a:ext cx="38209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b="1" dirty="0" smtClean="0">
                <a:latin typeface="Segoe UI Light" panose="020B0502040204020203" pitchFamily="34" charset="0"/>
              </a:rPr>
              <a:t>&gt; </a:t>
            </a:r>
            <a:r>
              <a:rPr lang="en-GB" sz="1200" b="1" i="0" dirty="0" smtClean="0">
                <a:latin typeface="Segoe UI Light" panose="020B0502040204020203" pitchFamily="34" charset="0"/>
              </a:rPr>
              <a:t>In house-designed support (ready to assemble)</a:t>
            </a:r>
          </a:p>
          <a:p>
            <a:pPr>
              <a:lnSpc>
                <a:spcPct val="150000"/>
              </a:lnSpc>
            </a:pPr>
            <a:r>
              <a:rPr lang="en-GB" sz="1200" b="1" dirty="0" smtClean="0">
                <a:latin typeface="Segoe UI Light" panose="020B0502040204020203" pitchFamily="34" charset="0"/>
              </a:rPr>
              <a:t>&gt; </a:t>
            </a:r>
            <a:r>
              <a:rPr lang="en-GB" sz="1200" b="1" i="0" dirty="0" smtClean="0">
                <a:latin typeface="Segoe UI Light" panose="020B0502040204020203" pitchFamily="34" charset="0"/>
              </a:rPr>
              <a:t>System in service late 2013 / early 2014 (expected)</a:t>
            </a:r>
            <a:endParaRPr lang="en-GB" sz="1200" b="1" i="0" dirty="0">
              <a:latin typeface="Segoe UI Light" panose="020B0502040204020203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75656" y="188641"/>
            <a:ext cx="6984776" cy="954107"/>
          </a:xfrm>
        </p:spPr>
        <p:txBody>
          <a:bodyPr/>
          <a:lstStyle/>
          <a:p>
            <a:pPr algn="ctr"/>
            <a:r>
              <a:rPr lang="es-ES" sz="2800" dirty="0" err="1" smtClean="0"/>
              <a:t>Interstations</a:t>
            </a:r>
            <a:r>
              <a:rPr lang="es-ES" sz="2800" dirty="0" smtClean="0"/>
              <a:t> transfer </a:t>
            </a:r>
            <a:r>
              <a:rPr lang="es-ES" sz="2800" dirty="0" err="1" smtClean="0"/>
              <a:t>system</a:t>
            </a:r>
            <a:r>
              <a:rPr lang="es-ES" sz="2800" dirty="0" smtClean="0"/>
              <a:t> – STM </a:t>
            </a:r>
            <a:r>
              <a:rPr lang="es-ES" sz="2800" dirty="0" err="1" smtClean="0"/>
              <a:t>coupling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13</a:t>
            </a:fld>
            <a:endParaRPr lang="es-E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err="1"/>
              <a:t>O</a:t>
            </a:r>
            <a:r>
              <a:rPr lang="es-ES" sz="2800" dirty="0" err="1" smtClean="0"/>
              <a:t>ther</a:t>
            </a:r>
            <a:r>
              <a:rPr lang="es-ES" sz="2800" dirty="0" smtClean="0"/>
              <a:t> </a:t>
            </a:r>
            <a:r>
              <a:rPr lang="es-ES" sz="2800" dirty="0" err="1" smtClean="0"/>
              <a:t>developments</a:t>
            </a:r>
            <a:r>
              <a:rPr lang="es-ES" sz="2800" dirty="0" smtClean="0"/>
              <a:t> - </a:t>
            </a:r>
            <a:r>
              <a:rPr lang="es-ES" sz="2800" dirty="0" err="1" smtClean="0"/>
              <a:t>upgrades</a:t>
            </a:r>
            <a:endParaRPr lang="en-US" sz="28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1891299" y="980728"/>
            <a:ext cx="5705037" cy="1440160"/>
            <a:chOff x="307122" y="1268760"/>
            <a:chExt cx="5705037" cy="1914480"/>
          </a:xfrm>
        </p:grpSpPr>
        <p:sp>
          <p:nvSpPr>
            <p:cNvPr id="8" name="Rectangle 7"/>
            <p:cNvSpPr/>
            <p:nvPr/>
          </p:nvSpPr>
          <p:spPr>
            <a:xfrm>
              <a:off x="395536" y="1762824"/>
              <a:ext cx="5472608" cy="1251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n-US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&gt;  Small UHV prep. chamber, coupling to </a:t>
              </a:r>
              <a:r>
                <a:rPr lang="en-US" sz="1200" b="1" dirty="0" err="1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interstations</a:t>
              </a:r>
              <a:r>
                <a:rPr lang="en-US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 transfer system</a:t>
              </a:r>
            </a:p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n-US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&gt;  “OESS” (off-</a:t>
              </a:r>
              <a:r>
                <a:rPr lang="en-US" sz="1200" b="1" dirty="0" err="1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endstation</a:t>
              </a:r>
              <a:r>
                <a:rPr lang="en-US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 samples stage) for quick exchange of </a:t>
              </a:r>
              <a:r>
                <a:rPr lang="en-US" sz="1200" b="1" i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dirty samples</a:t>
              </a:r>
            </a:p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n-US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&gt;  Motorized system for (more) E reference samples</a:t>
              </a:r>
            </a:p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n-US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&gt;  Surface science instrumentation for MARES (mini-LEED head, linear translator…)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307122" y="1466297"/>
              <a:ext cx="5705037" cy="1716943"/>
            </a:xfrm>
            <a:prstGeom prst="roundRect">
              <a:avLst>
                <a:gd name="adj" fmla="val 10417"/>
              </a:avLst>
            </a:prstGeom>
            <a:noFill/>
            <a:ln w="28575" cap="flat" cmpd="sng" algn="ctr">
              <a:solidFill>
                <a:srgbClr val="112E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UI Light" panose="020B0502040204020203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8122" y="1268760"/>
              <a:ext cx="136359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b="1" dirty="0" err="1" smtClean="0">
                  <a:solidFill>
                    <a:srgbClr val="112E50"/>
                  </a:solidFill>
                  <a:latin typeface="Segoe UI Light" panose="020B0502040204020203" pitchFamily="34" charset="0"/>
                </a:rPr>
                <a:t>equipment</a:t>
              </a:r>
              <a:endParaRPr lang="en-US" b="1" dirty="0">
                <a:solidFill>
                  <a:srgbClr val="112E50"/>
                </a:solidFill>
                <a:latin typeface="Segoe UI Light" panose="020B0502040204020203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886703" y="4725144"/>
            <a:ext cx="5709633" cy="1440160"/>
            <a:chOff x="2915816" y="4077072"/>
            <a:chExt cx="5766774" cy="1512168"/>
          </a:xfrm>
        </p:grpSpPr>
        <p:sp>
          <p:nvSpPr>
            <p:cNvPr id="12" name="Rectangle 11"/>
            <p:cNvSpPr/>
            <p:nvPr/>
          </p:nvSpPr>
          <p:spPr>
            <a:xfrm>
              <a:off x="2915816" y="4503428"/>
              <a:ext cx="5766774" cy="988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n-US" sz="1200" b="1" dirty="0" smtClean="0">
                  <a:latin typeface="Segoe UI Light" panose="020B0502040204020203" pitchFamily="34" charset="0"/>
                </a:rPr>
                <a:t>&gt;  Deeper macro / GUI </a:t>
              </a:r>
              <a:r>
                <a:rPr lang="en-US" sz="1200" b="1" dirty="0">
                  <a:latin typeface="Segoe UI Light" panose="020B0502040204020203" pitchFamily="34" charset="0"/>
                </a:rPr>
                <a:t>control of </a:t>
              </a:r>
              <a:r>
                <a:rPr lang="en-US" sz="1200" b="1" dirty="0" err="1" smtClean="0">
                  <a:latin typeface="Segoe UI Light" panose="020B0502040204020203" pitchFamily="34" charset="0"/>
                </a:rPr>
                <a:t>vectorial</a:t>
              </a:r>
              <a:r>
                <a:rPr lang="en-US" sz="1200" b="1" dirty="0" smtClean="0">
                  <a:latin typeface="Segoe UI Light" panose="020B0502040204020203" pitchFamily="34" charset="0"/>
                </a:rPr>
                <a:t> </a:t>
              </a:r>
              <a:r>
                <a:rPr lang="en-US" sz="1200" b="1" dirty="0">
                  <a:latin typeface="Segoe UI Light" panose="020B0502040204020203" pitchFamily="34" charset="0"/>
                </a:rPr>
                <a:t>magnetic </a:t>
              </a:r>
              <a:r>
                <a:rPr lang="en-US" sz="1200" b="1" dirty="0" smtClean="0">
                  <a:latin typeface="Segoe UI Light" panose="020B0502040204020203" pitchFamily="34" charset="0"/>
                </a:rPr>
                <a:t>field &amp; sample temperature</a:t>
              </a:r>
            </a:p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s-ES_tradnl" sz="1200" b="1" dirty="0" smtClean="0">
                  <a:latin typeface="Segoe UI Light" panose="020B0502040204020203" pitchFamily="34" charset="0"/>
                </a:rPr>
                <a:t>&gt;  New macros </a:t>
              </a:r>
              <a:r>
                <a:rPr lang="es-ES_tradnl" sz="1200" b="1" dirty="0" err="1" smtClean="0">
                  <a:latin typeface="Segoe UI Light" panose="020B0502040204020203" pitchFamily="34" charset="0"/>
                </a:rPr>
                <a:t>for</a:t>
              </a:r>
              <a:r>
                <a:rPr lang="es-ES_tradnl" sz="1200" b="1" dirty="0" smtClean="0">
                  <a:latin typeface="Segoe UI Light" panose="020B0502040204020203" pitchFamily="34" charset="0"/>
                </a:rPr>
                <a:t> </a:t>
              </a:r>
              <a:r>
                <a:rPr lang="es-ES_tradnl" sz="1200" b="1" dirty="0" err="1" smtClean="0">
                  <a:latin typeface="Segoe UI Light" panose="020B0502040204020203" pitchFamily="34" charset="0"/>
                </a:rPr>
                <a:t>cooling</a:t>
              </a:r>
              <a:r>
                <a:rPr lang="es-ES_tradnl" sz="1200" b="1" dirty="0" smtClean="0">
                  <a:latin typeface="Segoe UI Light" panose="020B0502040204020203" pitchFamily="34" charset="0"/>
                </a:rPr>
                <a:t> </a:t>
              </a:r>
              <a:r>
                <a:rPr lang="es-ES_tradnl" sz="1200" b="1" dirty="0" err="1" smtClean="0">
                  <a:latin typeface="Segoe UI Light" panose="020B0502040204020203" pitchFamily="34" charset="0"/>
                </a:rPr>
                <a:t>down</a:t>
              </a:r>
              <a:r>
                <a:rPr lang="es-ES_tradnl" sz="1200" b="1" dirty="0" smtClean="0">
                  <a:latin typeface="Segoe UI Light" panose="020B0502040204020203" pitchFamily="34" charset="0"/>
                </a:rPr>
                <a:t>/</a:t>
              </a:r>
              <a:r>
                <a:rPr lang="es-ES_tradnl" sz="1200" b="1" dirty="0" err="1" smtClean="0">
                  <a:latin typeface="Segoe UI Light" panose="020B0502040204020203" pitchFamily="34" charset="0"/>
                </a:rPr>
                <a:t>warming</a:t>
              </a:r>
              <a:r>
                <a:rPr lang="es-ES_tradnl" sz="1200" b="1" dirty="0" smtClean="0">
                  <a:latin typeface="Segoe UI Light" panose="020B0502040204020203" pitchFamily="34" charset="0"/>
                </a:rPr>
                <a:t> up VTI, </a:t>
              </a:r>
              <a:r>
                <a:rPr lang="es-ES_tradnl" sz="1200" b="1" dirty="0" err="1" smtClean="0">
                  <a:latin typeface="Segoe UI Light" panose="020B0502040204020203" pitchFamily="34" charset="0"/>
                </a:rPr>
                <a:t>valves</a:t>
              </a:r>
              <a:r>
                <a:rPr lang="es-ES_tradnl" sz="1200" b="1" dirty="0" smtClean="0">
                  <a:latin typeface="Segoe UI Light" panose="020B0502040204020203" pitchFamily="34" charset="0"/>
                </a:rPr>
                <a:t> &amp; </a:t>
              </a:r>
              <a:r>
                <a:rPr lang="es-ES_tradnl" sz="1200" b="1" dirty="0" err="1" smtClean="0">
                  <a:latin typeface="Segoe UI Light" panose="020B0502040204020203" pitchFamily="34" charset="0"/>
                </a:rPr>
                <a:t>EMs</a:t>
              </a:r>
              <a:r>
                <a:rPr lang="es-ES_tradnl" sz="1200" b="1" dirty="0" smtClean="0">
                  <a:latin typeface="Segoe UI Light" panose="020B0502040204020203" pitchFamily="34" charset="0"/>
                </a:rPr>
                <a:t> control…</a:t>
              </a:r>
              <a:endParaRPr lang="en-US" sz="1200" b="1" dirty="0">
                <a:latin typeface="Segoe UI Light" panose="020B0502040204020203" pitchFamily="34" charset="0"/>
              </a:endParaRPr>
            </a:p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n-US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&gt;  Long macros (overnight…) stability</a:t>
              </a:r>
            </a:p>
            <a:p>
              <a:pPr>
                <a:spcBef>
                  <a:spcPct val="20000"/>
                </a:spcBef>
                <a:buClr>
                  <a:srgbClr val="CC9900"/>
                </a:buClr>
                <a:buSzPct val="65000"/>
                <a:tabLst>
                  <a:tab pos="463550" algn="l"/>
                </a:tabLst>
                <a:defRPr/>
              </a:pPr>
              <a:r>
                <a:rPr lang="es-ES_tradnl" sz="1200" b="1" i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&gt;  MARES</a:t>
              </a:r>
              <a:r>
                <a:rPr lang="es-ES_tradnl" sz="1200" b="1" dirty="0" smtClean="0">
                  <a:solidFill>
                    <a:srgbClr val="125E9F"/>
                  </a:solidFill>
                  <a:latin typeface="Segoe UI Light" panose="020B0502040204020203" pitchFamily="34" charset="0"/>
                </a:rPr>
                <a:t> macros</a:t>
              </a:r>
              <a:endParaRPr lang="en-US" sz="1200" b="1" dirty="0" smtClean="0">
                <a:solidFill>
                  <a:srgbClr val="125E9F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2915818" y="4293096"/>
              <a:ext cx="5766772" cy="1296144"/>
            </a:xfrm>
            <a:prstGeom prst="roundRect">
              <a:avLst/>
            </a:prstGeom>
            <a:noFill/>
            <a:ln w="28575" cap="flat" cmpd="sng" algn="ctr">
              <a:solidFill>
                <a:srgbClr val="112E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Segoe UI Light" panose="020B0502040204020203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71385" y="4077072"/>
              <a:ext cx="102059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b="1" dirty="0" err="1" smtClean="0">
                  <a:solidFill>
                    <a:srgbClr val="112E50"/>
                  </a:solidFill>
                  <a:latin typeface="Segoe UI Light" panose="020B0502040204020203" pitchFamily="34" charset="0"/>
                </a:rPr>
                <a:t>controls</a:t>
              </a:r>
              <a:endParaRPr lang="en-US" b="1" dirty="0">
                <a:solidFill>
                  <a:srgbClr val="112E50"/>
                </a:solidFill>
                <a:latin typeface="Segoe UI Light" panose="020B0502040204020203" pitchFamily="34" charset="0"/>
              </a:endParaRPr>
            </a:p>
          </p:txBody>
        </p:sp>
      </p:grpSp>
      <p:pic>
        <p:nvPicPr>
          <p:cNvPr id="6146" name="Picture 2" descr="C:\Users\jherrero\Desktop\Imagenes\Imagenes\OESS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16035"/>
            <a:ext cx="3631732" cy="169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jherrero\Desktop\Imagenes\Imagenes\BRFM-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0" t="18457"/>
          <a:stretch/>
        </p:blipFill>
        <p:spPr bwMode="auto">
          <a:xfrm>
            <a:off x="5018049" y="2817894"/>
            <a:ext cx="3154351" cy="169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1387181" y="1717482"/>
            <a:ext cx="648352" cy="1470991"/>
          </a:xfrm>
          <a:custGeom>
            <a:avLst/>
            <a:gdLst>
              <a:gd name="connsiteX0" fmla="*/ 648352 w 648352"/>
              <a:gd name="connsiteY0" fmla="*/ 0 h 1470991"/>
              <a:gd name="connsiteX1" fmla="*/ 4297 w 648352"/>
              <a:gd name="connsiteY1" fmla="*/ 556591 h 1470991"/>
              <a:gd name="connsiteX2" fmla="*/ 417764 w 648352"/>
              <a:gd name="connsiteY2" fmla="*/ 1470991 h 147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8352" h="1470991">
                <a:moveTo>
                  <a:pt x="648352" y="0"/>
                </a:moveTo>
                <a:cubicBezTo>
                  <a:pt x="345540" y="155713"/>
                  <a:pt x="42728" y="311426"/>
                  <a:pt x="4297" y="556591"/>
                </a:cubicBezTo>
                <a:cubicBezTo>
                  <a:pt x="-34134" y="801756"/>
                  <a:pt x="191815" y="1136373"/>
                  <a:pt x="417764" y="1470991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5454595" y="1915974"/>
            <a:ext cx="2290070" cy="1964263"/>
          </a:xfrm>
          <a:custGeom>
            <a:avLst/>
            <a:gdLst>
              <a:gd name="connsiteX0" fmla="*/ 0 w 2290070"/>
              <a:gd name="connsiteY0" fmla="*/ 32096 h 1964263"/>
              <a:gd name="connsiteX1" fmla="*/ 1860605 w 2290070"/>
              <a:gd name="connsiteY1" fmla="*/ 55949 h 1964263"/>
              <a:gd name="connsiteX2" fmla="*/ 2289975 w 2290070"/>
              <a:gd name="connsiteY2" fmla="*/ 548930 h 1964263"/>
              <a:gd name="connsiteX3" fmla="*/ 1844702 w 2290070"/>
              <a:gd name="connsiteY3" fmla="*/ 1964263 h 1964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0070" h="1964263">
                <a:moveTo>
                  <a:pt x="0" y="32096"/>
                </a:moveTo>
                <a:cubicBezTo>
                  <a:pt x="739471" y="953"/>
                  <a:pt x="1478943" y="-30190"/>
                  <a:pt x="1860605" y="55949"/>
                </a:cubicBezTo>
                <a:cubicBezTo>
                  <a:pt x="2242267" y="142088"/>
                  <a:pt x="2292626" y="230878"/>
                  <a:pt x="2289975" y="548930"/>
                </a:cubicBezTo>
                <a:cubicBezTo>
                  <a:pt x="2287325" y="866982"/>
                  <a:pt x="2066013" y="1415622"/>
                  <a:pt x="1844702" y="1964263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0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14</a:t>
            </a:fld>
            <a:endParaRPr lang="es-E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BL </a:t>
            </a:r>
            <a:r>
              <a:rPr lang="es-ES" sz="2800" dirty="0" err="1" smtClean="0"/>
              <a:t>users</a:t>
            </a:r>
            <a:r>
              <a:rPr lang="es-ES" sz="2800" dirty="0" smtClean="0"/>
              <a:t> </a:t>
            </a:r>
            <a:r>
              <a:rPr lang="es-ES" sz="2800" dirty="0" err="1" smtClean="0"/>
              <a:t>operation</a:t>
            </a:r>
            <a:r>
              <a:rPr lang="es-ES" sz="2800" dirty="0" smtClean="0"/>
              <a:t> 2013-2014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02705" y="1412776"/>
            <a:ext cx="8499182" cy="1154162"/>
          </a:xfrm>
          <a:prstGeom prst="rect">
            <a:avLst/>
          </a:prstGeom>
        </p:spPr>
        <p:txBody>
          <a:bodyPr wrap="square" tIns="91440" bIns="9144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 </a:t>
            </a:r>
            <a:r>
              <a:rPr lang="en-US" sz="14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Jan. 2013– Mar. 2014 </a:t>
            </a: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: 14 user experiments performed (14 </a:t>
            </a:r>
            <a:r>
              <a:rPr lang="en-US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beamtime</a:t>
            </a: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granted user proposals from 2012 call)</a:t>
            </a:r>
          </a:p>
          <a:p>
            <a:pPr>
              <a:lnSpc>
                <a:spcPct val="150000"/>
              </a:lnSpc>
            </a:pP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 </a:t>
            </a:r>
            <a:r>
              <a:rPr lang="es-ES_tradnl" sz="1400" b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May</a:t>
            </a:r>
            <a:r>
              <a:rPr lang="es-ES_tradnl" sz="14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2014 – </a:t>
            </a:r>
            <a:r>
              <a:rPr lang="es-ES_tradnl" sz="1400" b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Dec</a:t>
            </a:r>
            <a:r>
              <a:rPr lang="es-ES_tradnl" sz="14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. 2014 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: 13</a:t>
            </a:r>
            <a:r>
              <a:rPr lang="es-ES_tradnl" sz="1400" baseline="300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*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accepted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proposals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(5 so </a:t>
            </a:r>
            <a:r>
              <a:rPr lang="es-ES_tradnl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far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carried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out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) </a:t>
            </a:r>
            <a:r>
              <a:rPr lang="es-ES_tradnl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from</a:t>
            </a:r>
            <a:r>
              <a:rPr lang="es-ES_tradnl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2013 </a:t>
            </a:r>
            <a:r>
              <a:rPr lang="es-ES_tradnl" sz="14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call</a:t>
            </a:r>
            <a:endParaRPr lang="en-US" sz="14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112E50"/>
                </a:solidFill>
                <a:latin typeface="Segoe UI Light" panose="020B0502040204020203" pitchFamily="34" charset="0"/>
              </a:rPr>
              <a:t>	</a:t>
            </a:r>
            <a:r>
              <a:rPr lang="en-US" sz="1400" baseline="300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*</a:t>
            </a: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7/13 require in-situ surface preparation (single crystal cleaning, evaporation etc.)</a:t>
            </a:r>
            <a:endParaRPr lang="en-US" sz="1400" dirty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2705" y="5103475"/>
            <a:ext cx="849918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 Cold He-leak in VTI tail, drain current and 4-point contact wires, sample heater) </a:t>
            </a:r>
          </a:p>
          <a:p>
            <a:pPr marL="177800" indent="-177800">
              <a:lnSpc>
                <a:spcPct val="150000"/>
              </a:lnSpc>
            </a:pP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 Oct. – Nov. 2013 : </a:t>
            </a:r>
            <a:r>
              <a:rPr lang="en-US" sz="14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liquid He supply shortage </a:t>
            </a: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(global issue) </a:t>
            </a: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 </a:t>
            </a: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some experiments cancelled, beam profited to: 1) perform friendly users RT/zero B-field measurements, and 2) improve continuous scan </a:t>
            </a:r>
            <a:r>
              <a:rPr lang="en-US" sz="14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mode</a:t>
            </a:r>
            <a:endParaRPr lang="en-US" sz="14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6355" y="1052736"/>
            <a:ext cx="26666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err="1" smtClean="0">
                <a:latin typeface="Segoe UI Light" panose="020B0502040204020203" pitchFamily="34" charset="0"/>
              </a:rPr>
              <a:t>User</a:t>
            </a:r>
            <a:r>
              <a:rPr lang="es-ES_tradnl" sz="1600" b="1" i="1" dirty="0" smtClean="0">
                <a:latin typeface="Segoe UI Light" panose="020B0502040204020203" pitchFamily="34" charset="0"/>
              </a:rPr>
              <a:t>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experiments</a:t>
            </a:r>
            <a:r>
              <a:rPr lang="es-ES_tradnl" sz="1600" b="1" i="1" dirty="0" smtClean="0">
                <a:latin typeface="Segoe UI Light" panose="020B0502040204020203" pitchFamily="34" charset="0"/>
              </a:rPr>
              <a:t> in HECTOR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96626" y="4674622"/>
            <a:ext cx="4343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err="1" smtClean="0">
                <a:latin typeface="Segoe UI Light" panose="020B0502040204020203" pitchFamily="34" charset="0"/>
              </a:rPr>
              <a:t>Major</a:t>
            </a:r>
            <a:r>
              <a:rPr lang="es-ES_tradnl" sz="1600" b="1" i="1" dirty="0" smtClean="0">
                <a:latin typeface="Segoe UI Light" panose="020B0502040204020203" pitchFamily="34" charset="0"/>
              </a:rPr>
              <a:t>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issues</a:t>
            </a:r>
            <a:r>
              <a:rPr lang="es-ES_tradnl" sz="1600" b="1" i="1" dirty="0" smtClean="0">
                <a:latin typeface="Segoe UI Light" panose="020B0502040204020203" pitchFamily="34" charset="0"/>
              </a:rPr>
              <a:t> /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technical</a:t>
            </a:r>
            <a:r>
              <a:rPr lang="es-ES_tradnl" sz="1600" b="1" i="1" dirty="0" smtClean="0">
                <a:latin typeface="Segoe UI Light" panose="020B0502040204020203" pitchFamily="34" charset="0"/>
              </a:rPr>
              <a:t>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interventions</a:t>
            </a:r>
            <a:r>
              <a:rPr lang="es-ES_tradnl" sz="1600" b="1" i="1" dirty="0" smtClean="0">
                <a:latin typeface="Segoe UI Light" panose="020B0502040204020203" pitchFamily="34" charset="0"/>
              </a:rPr>
              <a:t> in HECTOR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  <p:pic>
        <p:nvPicPr>
          <p:cNvPr id="3074" name="Picture 2" descr="\\storage\AllDivisions\CommunicationAndOutreach\03 PHOTOS\03 BEAMLINES\2013\BOREAS\09072013-_DSC39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3" b="31525"/>
          <a:stretch/>
        </p:blipFill>
        <p:spPr bwMode="auto">
          <a:xfrm>
            <a:off x="2217524" y="2759328"/>
            <a:ext cx="4673600" cy="160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15</a:t>
            </a:fld>
            <a:endParaRPr lang="es-E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IHR </a:t>
            </a:r>
            <a:r>
              <a:rPr lang="es-ES" sz="2800" dirty="0" err="1" smtClean="0"/>
              <a:t>experiments</a:t>
            </a:r>
            <a:r>
              <a:rPr lang="es-ES" sz="2800" dirty="0" smtClean="0"/>
              <a:t> – </a:t>
            </a:r>
            <a:r>
              <a:rPr lang="es-ES" sz="2800" dirty="0" err="1" smtClean="0"/>
              <a:t>first</a:t>
            </a:r>
            <a:r>
              <a:rPr lang="es-ES" sz="2800" dirty="0" smtClean="0"/>
              <a:t> </a:t>
            </a:r>
            <a:r>
              <a:rPr lang="es-ES" sz="2800" dirty="0" err="1" smtClean="0"/>
              <a:t>publications</a:t>
            </a:r>
            <a:endParaRPr lang="en-US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556675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7" y="1556792"/>
            <a:ext cx="2592288" cy="389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148064" y="1412776"/>
            <a:ext cx="15279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smtClean="0">
                <a:latin typeface="Segoe UI Light" panose="020B0502040204020203" pitchFamily="34" charset="0"/>
              </a:rPr>
              <a:t>2012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beamtime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16260" y="3537953"/>
            <a:ext cx="1312046" cy="130924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77292" y="3930246"/>
            <a:ext cx="2324370" cy="130924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23930" y="4053219"/>
            <a:ext cx="2812488" cy="130924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16</a:t>
            </a:fld>
            <a:endParaRPr lang="es-E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err="1" smtClean="0"/>
              <a:t>User</a:t>
            </a:r>
            <a:r>
              <a:rPr lang="es-ES" sz="2800" dirty="0" smtClean="0"/>
              <a:t> </a:t>
            </a:r>
            <a:r>
              <a:rPr lang="es-ES" sz="2800" dirty="0" err="1" smtClean="0"/>
              <a:t>experiments</a:t>
            </a:r>
            <a:r>
              <a:rPr lang="es-ES" sz="2800" dirty="0" smtClean="0"/>
              <a:t> – </a:t>
            </a:r>
            <a:r>
              <a:rPr lang="es-ES" sz="2800" dirty="0" err="1" smtClean="0"/>
              <a:t>first</a:t>
            </a:r>
            <a:r>
              <a:rPr lang="es-ES" sz="2800" dirty="0" smtClean="0"/>
              <a:t> </a:t>
            </a:r>
            <a:r>
              <a:rPr lang="es-ES" sz="2800" dirty="0" err="1" smtClean="0"/>
              <a:t>publications</a:t>
            </a:r>
            <a:endParaRPr lang="en-US" sz="2800" dirty="0"/>
          </a:p>
        </p:txBody>
      </p:sp>
      <p:pic>
        <p:nvPicPr>
          <p:cNvPr id="31" name="Picture 3" descr="E:\ARTICLES\20XY_papers\TaCoFeBMgO_annealing\Fig6_XMC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54"/>
          <a:stretch/>
        </p:blipFill>
        <p:spPr bwMode="auto">
          <a:xfrm>
            <a:off x="3277730" y="4149080"/>
            <a:ext cx="568675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4546998" y="3717032"/>
            <a:ext cx="3850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smtClean="0">
                <a:latin typeface="Segoe UI Light" panose="020B0502040204020203" pitchFamily="34" charset="0"/>
              </a:rPr>
              <a:t>Fe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499326" y="3717032"/>
            <a:ext cx="428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smtClean="0">
                <a:latin typeface="Segoe UI Light" panose="020B0502040204020203" pitchFamily="34" charset="0"/>
              </a:rPr>
              <a:t>Co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2664296" cy="508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556792"/>
            <a:ext cx="6048672" cy="193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5176161" y="1002214"/>
            <a:ext cx="15279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smtClean="0">
                <a:latin typeface="Segoe UI Light" panose="020B0502040204020203" pitchFamily="34" charset="0"/>
              </a:rPr>
              <a:t>2012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beamtime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17</a:t>
            </a:fld>
            <a:endParaRPr lang="es-ES" dirty="0"/>
          </a:p>
        </p:txBody>
      </p:sp>
      <p:sp>
        <p:nvSpPr>
          <p:cNvPr id="19" name="Rectangle 18"/>
          <p:cNvSpPr/>
          <p:nvPr/>
        </p:nvSpPr>
        <p:spPr>
          <a:xfrm>
            <a:off x="1619672" y="1053552"/>
            <a:ext cx="15279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smtClean="0">
                <a:latin typeface="Segoe UI Light" panose="020B0502040204020203" pitchFamily="34" charset="0"/>
              </a:rPr>
              <a:t>2012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beamtime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err="1" smtClean="0"/>
              <a:t>User</a:t>
            </a:r>
            <a:r>
              <a:rPr lang="es-ES" sz="2800" dirty="0" smtClean="0"/>
              <a:t> </a:t>
            </a:r>
            <a:r>
              <a:rPr lang="es-ES" sz="2800" dirty="0" err="1" smtClean="0"/>
              <a:t>experiments</a:t>
            </a:r>
            <a:r>
              <a:rPr lang="es-ES" sz="2800" dirty="0" smtClean="0"/>
              <a:t> – PhD </a:t>
            </a:r>
            <a:r>
              <a:rPr lang="es-ES" sz="2800" dirty="0" err="1" smtClean="0"/>
              <a:t>thesis</a:t>
            </a:r>
            <a:r>
              <a:rPr lang="es-ES" sz="2800" dirty="0" smtClean="0"/>
              <a:t> </a:t>
            </a:r>
            <a:r>
              <a:rPr lang="es-ES" sz="2800" dirty="0" err="1" smtClean="0"/>
              <a:t>contribs</a:t>
            </a:r>
            <a:r>
              <a:rPr lang="es-ES" sz="2800" dirty="0" smtClean="0"/>
              <a:t>.</a:t>
            </a:r>
            <a:endParaRPr lang="en-US" sz="2800" dirty="0"/>
          </a:p>
        </p:txBody>
      </p:sp>
      <p:sp>
        <p:nvSpPr>
          <p:cNvPr id="21" name="Rectangle 20"/>
          <p:cNvSpPr/>
          <p:nvPr/>
        </p:nvSpPr>
        <p:spPr>
          <a:xfrm>
            <a:off x="827584" y="1556792"/>
            <a:ext cx="31126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High T SC with embedded nanoparticles</a:t>
            </a:r>
            <a:endParaRPr lang="en-US" sz="1200" dirty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856" y="1988840"/>
            <a:ext cx="1989563" cy="195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67" y="3934640"/>
            <a:ext cx="4077959" cy="192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68" y="2145017"/>
            <a:ext cx="1597712" cy="16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67544" y="6021288"/>
            <a:ext cx="4221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Segoe UI Light" panose="020B0502040204020203" pitchFamily="34" charset="0"/>
              </a:rPr>
              <a:t>E. Solano et al, </a:t>
            </a:r>
            <a:r>
              <a:rPr lang="en-US" sz="1000" dirty="0" smtClean="0">
                <a:latin typeface="Segoe UI Light" panose="020B0502040204020203" pitchFamily="34" charset="0"/>
              </a:rPr>
              <a:t>UAB-ICMAB-ALBA (PhD thesis, publication in prep.)</a:t>
            </a:r>
            <a:endParaRPr lang="en-US" sz="1000" i="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112" y="1897087"/>
            <a:ext cx="3997360" cy="306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220072" y="5085184"/>
            <a:ext cx="35283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200" dirty="0" smtClean="0">
                <a:latin typeface="Segoe UI Light" panose="020B0502040204020203" pitchFamily="34" charset="0"/>
              </a:rPr>
              <a:t>J. Padilla-Pantoja et al (in </a:t>
            </a:r>
            <a:r>
              <a:rPr lang="es-ES_tradnl" sz="1200" dirty="0" err="1" smtClean="0">
                <a:latin typeface="Segoe UI Light" panose="020B0502040204020203" pitchFamily="34" charset="0"/>
              </a:rPr>
              <a:t>press</a:t>
            </a:r>
            <a:r>
              <a:rPr lang="es-ES_tradnl" sz="1200" dirty="0" smtClean="0">
                <a:latin typeface="Segoe UI Light" panose="020B0502040204020203" pitchFamily="34" charset="0"/>
              </a:rPr>
              <a:t>, PhD </a:t>
            </a:r>
            <a:r>
              <a:rPr lang="es-ES_tradnl" sz="1200" dirty="0" err="1" smtClean="0">
                <a:latin typeface="Segoe UI Light" panose="020B0502040204020203" pitchFamily="34" charset="0"/>
              </a:rPr>
              <a:t>thesis</a:t>
            </a:r>
            <a:r>
              <a:rPr lang="es-ES_tradnl" sz="1200" dirty="0" smtClean="0">
                <a:latin typeface="Segoe UI Light" panose="020B0502040204020203" pitchFamily="34" charset="0"/>
              </a:rPr>
              <a:t> in </a:t>
            </a:r>
            <a:r>
              <a:rPr lang="es-ES_tradnl" sz="1200" dirty="0" err="1" smtClean="0">
                <a:latin typeface="Segoe UI Light" panose="020B0502040204020203" pitchFamily="34" charset="0"/>
              </a:rPr>
              <a:t>prep</a:t>
            </a:r>
            <a:r>
              <a:rPr lang="es-ES_tradnl" sz="1200" dirty="0" smtClean="0">
                <a:latin typeface="Segoe UI Light" panose="020B0502040204020203" pitchFamily="34" charset="0"/>
              </a:rPr>
              <a:t>.)</a:t>
            </a:r>
            <a:endParaRPr lang="en-US" sz="1200" dirty="0" err="1" smtClean="0">
              <a:latin typeface="Segoe UI Light" panose="020B0502040204020203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40362" y="1052736"/>
            <a:ext cx="15279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600" b="1" i="1" dirty="0" smtClean="0">
                <a:latin typeface="Segoe UI Light" panose="020B0502040204020203" pitchFamily="34" charset="0"/>
              </a:rPr>
              <a:t>2013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beamtime</a:t>
            </a:r>
            <a:endParaRPr lang="en-US" sz="1600" b="1" i="1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9" y="1484784"/>
            <a:ext cx="2390203" cy="236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18</a:t>
            </a:fld>
            <a:endParaRPr lang="es-ES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660570"/>
            <a:ext cx="2376264" cy="1483551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95736" y="1124744"/>
            <a:ext cx="6696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s-ES_tradnl" sz="16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Di-Fe (III) </a:t>
            </a:r>
            <a:r>
              <a:rPr lang="es-ES_tradnl" sz="1600" b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chiral</a:t>
            </a:r>
            <a:r>
              <a:rPr lang="es-ES_tradnl" sz="16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600" b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complex</a:t>
            </a:r>
            <a:r>
              <a:rPr lang="es-ES_tradnl" sz="16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molecular </a:t>
            </a:r>
            <a:r>
              <a:rPr lang="es-ES_tradnl" sz="1600" b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magnets</a:t>
            </a:r>
            <a:r>
              <a:rPr lang="es-ES_tradnl" sz="16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(</a:t>
            </a:r>
            <a:r>
              <a:rPr lang="es-ES_tradnl" sz="1600" b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preliminary</a:t>
            </a:r>
            <a:r>
              <a:rPr lang="es-ES_tradnl" sz="16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600" b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measurements</a:t>
            </a:r>
            <a:r>
              <a:rPr lang="es-ES_tradnl" sz="16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468661" y="4154538"/>
            <a:ext cx="1845377" cy="498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algn="ctr">
              <a:spcBef>
                <a:spcPct val="20000"/>
              </a:spcBef>
              <a:buClr>
                <a:srgbClr val="CC9900"/>
              </a:buClr>
              <a:buSzPct val="65000"/>
              <a:tabLst>
                <a:tab pos="285750" algn="l"/>
              </a:tabLst>
              <a:defRPr/>
            </a:pPr>
            <a:r>
              <a:rPr lang="en-US" sz="1200" b="1" dirty="0" smtClean="0">
                <a:latin typeface="Segoe UI Light" panose="020B0502040204020203" pitchFamily="34" charset="0"/>
              </a:rPr>
              <a:t>Cl </a:t>
            </a:r>
            <a:r>
              <a:rPr lang="en-US" sz="1200" b="1" i="1" dirty="0" smtClean="0">
                <a:latin typeface="Segoe UI Light" panose="020B0502040204020203" pitchFamily="34" charset="0"/>
              </a:rPr>
              <a:t>L</a:t>
            </a:r>
            <a:r>
              <a:rPr lang="en-US" sz="1200" b="1" baseline="-25000" dirty="0" smtClean="0">
                <a:latin typeface="Segoe UI Light" panose="020B0502040204020203" pitchFamily="34" charset="0"/>
              </a:rPr>
              <a:t>1</a:t>
            </a:r>
            <a:r>
              <a:rPr lang="en-US" sz="1200" b="1" dirty="0" smtClean="0">
                <a:latin typeface="Segoe UI Light" panose="020B0502040204020203" pitchFamily="34" charset="0"/>
              </a:rPr>
              <a:t> edge (</a:t>
            </a:r>
            <a:r>
              <a:rPr lang="en-US" sz="1200" b="1" dirty="0" smtClean="0">
                <a:latin typeface="Segoe UI Light" panose="020B0502040204020203" pitchFamily="34" charset="0"/>
                <a:sym typeface="Symbol"/>
              </a:rPr>
              <a:t> </a:t>
            </a:r>
            <a:r>
              <a:rPr lang="en-US" sz="1200" b="1" dirty="0" smtClean="0">
                <a:latin typeface="Segoe UI Light" panose="020B0502040204020203" pitchFamily="34" charset="0"/>
              </a:rPr>
              <a:t>200 eV)</a:t>
            </a:r>
          </a:p>
          <a:p>
            <a:pPr marL="171450" indent="-171450" algn="ctr">
              <a:spcBef>
                <a:spcPct val="20000"/>
              </a:spcBef>
              <a:buClr>
                <a:srgbClr val="CC9900"/>
              </a:buClr>
              <a:buSzPct val="65000"/>
              <a:tabLst>
                <a:tab pos="285750" algn="l"/>
              </a:tabLst>
              <a:defRPr/>
            </a:pPr>
            <a:r>
              <a:rPr lang="en-US" sz="1200" dirty="0" smtClean="0">
                <a:latin typeface="Segoe UI Light" panose="020B0502040204020203" pitchFamily="34" charset="0"/>
              </a:rPr>
              <a:t>(20 times flux attenuation)</a:t>
            </a:r>
            <a:endParaRPr lang="en-US" sz="1200" dirty="0">
              <a:latin typeface="Segoe UI Light" panose="020B0502040204020203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55" y="4653136"/>
            <a:ext cx="2343405" cy="1483571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919" y="2974650"/>
            <a:ext cx="2903537" cy="3154531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020272" y="5373216"/>
            <a:ext cx="5741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spcBef>
                <a:spcPct val="20000"/>
              </a:spcBef>
              <a:buClr>
                <a:srgbClr val="CC9900"/>
              </a:buClr>
              <a:buSzPct val="65000"/>
              <a:tabLst>
                <a:tab pos="285750" algn="l"/>
              </a:tabLst>
              <a:defRPr/>
            </a:pPr>
            <a:r>
              <a:rPr lang="en-US" sz="1200" b="1" dirty="0" smtClean="0">
                <a:latin typeface="Segoe UI Light" panose="020B0502040204020203" pitchFamily="34" charset="0"/>
              </a:rPr>
              <a:t>Fe </a:t>
            </a:r>
            <a:r>
              <a:rPr lang="en-US" sz="1200" b="1" i="1" dirty="0" smtClean="0">
                <a:latin typeface="Segoe UI Light" panose="020B0502040204020203" pitchFamily="34" charset="0"/>
              </a:rPr>
              <a:t>L</a:t>
            </a:r>
            <a:r>
              <a:rPr lang="en-US" sz="1200" b="1" baseline="-25000" dirty="0" smtClean="0">
                <a:latin typeface="Segoe UI Light" panose="020B0502040204020203" pitchFamily="34" charset="0"/>
              </a:rPr>
              <a:t>2,3</a:t>
            </a:r>
            <a:endParaRPr lang="en-US" sz="1200" b="1" baseline="-25000" dirty="0">
              <a:latin typeface="Segoe UI Light" panose="020B0502040204020203" pitchFamily="34" charset="0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99" y="2996952"/>
            <a:ext cx="2372389" cy="1486568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081330" y="4797152"/>
            <a:ext cx="11386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ct val="20000"/>
              </a:spcBef>
              <a:buClr>
                <a:srgbClr val="CC9900"/>
              </a:buClr>
              <a:buSzPct val="65000"/>
              <a:tabLst>
                <a:tab pos="285750" algn="l"/>
              </a:tabLst>
              <a:defRPr/>
            </a:pPr>
            <a:r>
              <a:rPr lang="en-US" sz="1200" b="1" dirty="0">
                <a:latin typeface="Segoe UI Light" panose="020B0502040204020203" pitchFamily="34" charset="0"/>
              </a:rPr>
              <a:t>N</a:t>
            </a:r>
            <a:r>
              <a:rPr lang="en-US" sz="1200" b="1" dirty="0" smtClean="0">
                <a:latin typeface="Segoe UI Light" panose="020B0502040204020203" pitchFamily="34" charset="0"/>
              </a:rPr>
              <a:t> </a:t>
            </a:r>
            <a:r>
              <a:rPr lang="en-US" sz="1200" b="1" i="1" dirty="0" smtClean="0">
                <a:latin typeface="Segoe UI Light" panose="020B0502040204020203" pitchFamily="34" charset="0"/>
              </a:rPr>
              <a:t>K</a:t>
            </a:r>
            <a:r>
              <a:rPr lang="en-US" sz="1200" b="1" dirty="0" smtClean="0">
                <a:latin typeface="Segoe UI Light" panose="020B0502040204020203" pitchFamily="34" charset="0"/>
              </a:rPr>
              <a:t> (</a:t>
            </a:r>
            <a:r>
              <a:rPr lang="en-US" sz="1200" b="1" dirty="0">
                <a:latin typeface="Segoe UI Light" panose="020B0502040204020203" pitchFamily="34" charset="0"/>
                <a:sym typeface="Symbol"/>
              </a:rPr>
              <a:t> </a:t>
            </a:r>
            <a:r>
              <a:rPr lang="en-US" sz="1200" b="1" dirty="0" smtClean="0">
                <a:latin typeface="Segoe UI Light" panose="020B0502040204020203" pitchFamily="34" charset="0"/>
              </a:rPr>
              <a:t>400 eV)</a:t>
            </a:r>
            <a:endParaRPr lang="en-US" sz="1200" b="1" dirty="0">
              <a:latin typeface="Segoe UI Light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06245" y="4016097"/>
            <a:ext cx="11063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spcBef>
                <a:spcPct val="20000"/>
              </a:spcBef>
              <a:buClr>
                <a:srgbClr val="CC9900"/>
              </a:buClr>
              <a:buSzPct val="65000"/>
              <a:tabLst>
                <a:tab pos="285750" algn="l"/>
              </a:tabLst>
              <a:defRPr/>
            </a:pPr>
            <a:r>
              <a:rPr lang="en-US" sz="1200" b="1" dirty="0" smtClean="0">
                <a:latin typeface="Segoe UI Light" panose="020B0502040204020203" pitchFamily="34" charset="0"/>
              </a:rPr>
              <a:t>C </a:t>
            </a:r>
            <a:r>
              <a:rPr lang="en-US" sz="1200" b="1" i="1" dirty="0" smtClean="0">
                <a:latin typeface="Segoe UI Light" panose="020B0502040204020203" pitchFamily="34" charset="0"/>
              </a:rPr>
              <a:t>K</a:t>
            </a:r>
            <a:r>
              <a:rPr lang="en-US" sz="1200" b="1" dirty="0" smtClean="0">
                <a:latin typeface="Segoe UI Light" panose="020B0502040204020203" pitchFamily="34" charset="0"/>
              </a:rPr>
              <a:t> (</a:t>
            </a:r>
            <a:r>
              <a:rPr lang="en-US" sz="1200" b="1" dirty="0">
                <a:latin typeface="Segoe UI Light" panose="020B0502040204020203" pitchFamily="34" charset="0"/>
                <a:sym typeface="Symbol"/>
              </a:rPr>
              <a:t> </a:t>
            </a:r>
            <a:r>
              <a:rPr lang="en-US" sz="1200" b="1" dirty="0" smtClean="0">
                <a:latin typeface="Segoe UI Light" panose="020B0502040204020203" pitchFamily="34" charset="0"/>
              </a:rPr>
              <a:t>290 eV)</a:t>
            </a:r>
            <a:endParaRPr lang="en-US" sz="1200" b="1" dirty="0">
              <a:latin typeface="Segoe UI Light" panose="020B0502040204020203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598684" y="1671191"/>
            <a:ext cx="60777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1200" u="sng" dirty="0" smtClean="0">
                <a:latin typeface="Segoe UI Light" panose="020B0502040204020203" pitchFamily="34" charset="0"/>
              </a:rPr>
              <a:t>J. Giner-Planas</a:t>
            </a:r>
            <a:r>
              <a:rPr lang="es-ES" sz="1200" dirty="0" smtClean="0">
                <a:latin typeface="Segoe UI Light" panose="020B0502040204020203" pitchFamily="34" charset="0"/>
              </a:rPr>
              <a:t>, F. </a:t>
            </a:r>
            <a:r>
              <a:rPr lang="es-ES" sz="1200" dirty="0">
                <a:latin typeface="Segoe UI Light" panose="020B0502040204020203" pitchFamily="34" charset="0"/>
              </a:rPr>
              <a:t>Di </a:t>
            </a:r>
            <a:r>
              <a:rPr lang="es-ES" sz="1200" dirty="0" smtClean="0">
                <a:latin typeface="Segoe UI Light" panose="020B0502040204020203" pitchFamily="34" charset="0"/>
              </a:rPr>
              <a:t>Salvo, M. Y. Tsang</a:t>
            </a:r>
            <a:r>
              <a:rPr lang="es-ES" sz="1200" dirty="0">
                <a:latin typeface="Segoe UI Light" panose="020B0502040204020203" pitchFamily="34" charset="0"/>
              </a:rPr>
              <a:t>, </a:t>
            </a:r>
            <a:r>
              <a:rPr lang="es-ES" sz="1200" dirty="0" smtClean="0">
                <a:latin typeface="Segoe UI Light" panose="020B0502040204020203" pitchFamily="34" charset="0"/>
              </a:rPr>
              <a:t>S. M</a:t>
            </a:r>
            <a:r>
              <a:rPr lang="es-ES" sz="1200" dirty="0">
                <a:latin typeface="Segoe UI Light" panose="020B0502040204020203" pitchFamily="34" charset="0"/>
              </a:rPr>
              <a:t>. </a:t>
            </a:r>
            <a:r>
              <a:rPr lang="es-ES" sz="1200" dirty="0" err="1">
                <a:latin typeface="Segoe UI Light" panose="020B0502040204020203" pitchFamily="34" charset="0"/>
              </a:rPr>
              <a:t>Valvidares</a:t>
            </a:r>
            <a:r>
              <a:rPr lang="es-ES" sz="1200" dirty="0">
                <a:latin typeface="Segoe UI Light" panose="020B0502040204020203" pitchFamily="34" charset="0"/>
              </a:rPr>
              <a:t>, P. </a:t>
            </a:r>
            <a:r>
              <a:rPr lang="es-ES" sz="1200" dirty="0" err="1">
                <a:latin typeface="Segoe UI Light" panose="020B0502040204020203" pitchFamily="34" charset="0"/>
              </a:rPr>
              <a:t>Gargiani</a:t>
            </a:r>
            <a:r>
              <a:rPr lang="es-ES" sz="1200" dirty="0">
                <a:latin typeface="Segoe UI Light" panose="020B0502040204020203" pitchFamily="34" charset="0"/>
              </a:rPr>
              <a:t>, J. </a:t>
            </a:r>
            <a:r>
              <a:rPr lang="es-ES" sz="1200" dirty="0" smtClean="0">
                <a:latin typeface="Segoe UI Light" panose="020B0502040204020203" pitchFamily="34" charset="0"/>
              </a:rPr>
              <a:t>Herrero-Martín, </a:t>
            </a:r>
            <a:r>
              <a:rPr lang="es-ES" sz="1200" dirty="0">
                <a:latin typeface="Segoe UI Light" panose="020B0502040204020203" pitchFamily="34" charset="0"/>
              </a:rPr>
              <a:t>F</a:t>
            </a:r>
            <a:r>
              <a:rPr lang="es-ES" sz="1200" dirty="0" smtClean="0">
                <a:latin typeface="Segoe UI Light" panose="020B0502040204020203" pitchFamily="34" charset="0"/>
              </a:rPr>
              <a:t>. </a:t>
            </a:r>
            <a:r>
              <a:rPr lang="es-ES" sz="1200" dirty="0" err="1" smtClean="0">
                <a:latin typeface="Segoe UI Light" panose="020B0502040204020203" pitchFamily="34" charset="0"/>
              </a:rPr>
              <a:t>Teixidor</a:t>
            </a:r>
            <a:r>
              <a:rPr lang="es-ES" sz="1200" dirty="0" smtClean="0">
                <a:latin typeface="Segoe UI Light" panose="020B0502040204020203" pitchFamily="34" charset="0"/>
              </a:rPr>
              <a:t>, C. Viñas,  N. Aliaga-Alcalde, E. Ruiz, D. </a:t>
            </a:r>
            <a:r>
              <a:rPr lang="es-ES" sz="1200" dirty="0" err="1" smtClean="0">
                <a:latin typeface="Segoe UI Light" panose="020B0502040204020203" pitchFamily="34" charset="0"/>
              </a:rPr>
              <a:t>Choquesillo</a:t>
            </a:r>
            <a:r>
              <a:rPr lang="es-ES" sz="1200" dirty="0" smtClean="0">
                <a:latin typeface="Segoe UI Light" panose="020B0502040204020203" pitchFamily="34" charset="0"/>
              </a:rPr>
              <a:t>-Lazarte, </a:t>
            </a:r>
            <a:endParaRPr lang="es-ES" sz="1200" dirty="0">
              <a:latin typeface="Segoe UI Light" panose="020B0502040204020203" pitchFamily="34" charset="0"/>
            </a:endParaRPr>
          </a:p>
          <a:p>
            <a:pPr algn="just"/>
            <a:endParaRPr lang="es-ES" sz="1200" b="1" i="1" dirty="0">
              <a:solidFill>
                <a:srgbClr val="0000FF"/>
              </a:solidFill>
              <a:latin typeface="Segoe UI Light" panose="020B0502040204020203" pitchFamily="34" charset="0"/>
            </a:endParaRPr>
          </a:p>
        </p:txBody>
      </p:sp>
      <p:sp>
        <p:nvSpPr>
          <p:cNvPr id="14" name="6 Rectángulo"/>
          <p:cNvSpPr>
            <a:spLocks noChangeArrowheads="1"/>
          </p:cNvSpPr>
          <p:nvPr/>
        </p:nvSpPr>
        <p:spPr bwMode="auto">
          <a:xfrm>
            <a:off x="3018284" y="2348880"/>
            <a:ext cx="42180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1200" i="1" dirty="0" smtClean="0">
                <a:latin typeface="Segoe UI Light" panose="020B0502040204020203" pitchFamily="34" charset="0"/>
                <a:cs typeface="Arial" pitchFamily="34" charset="0"/>
              </a:rPr>
              <a:t>ICMAB-CSIC, </a:t>
            </a:r>
            <a:r>
              <a:rPr lang="es-ES" sz="1200" i="1" dirty="0" smtClean="0">
                <a:latin typeface="Segoe UI Light" panose="020B0502040204020203" pitchFamily="34" charset="0"/>
                <a:cs typeface="Arial" pitchFamily="34" charset="0"/>
              </a:rPr>
              <a:t>Univ. Barcelona, IACT-CSIC (Granada), ALBA</a:t>
            </a:r>
            <a:endParaRPr lang="en-GB" sz="1200" i="1" dirty="0">
              <a:latin typeface="Segoe UI Light" panose="020B0502040204020203" pitchFamily="34" charset="0"/>
              <a:cs typeface="Arial" pitchFamily="34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IHR </a:t>
            </a:r>
            <a:r>
              <a:rPr lang="es-ES" sz="2800" dirty="0" err="1" smtClean="0"/>
              <a:t>projects</a:t>
            </a:r>
            <a:r>
              <a:rPr lang="es-ES" sz="2800" dirty="0" smtClean="0"/>
              <a:t> - </a:t>
            </a:r>
            <a:r>
              <a:rPr lang="es-ES" sz="2800" dirty="0" err="1" smtClean="0"/>
              <a:t>collaborations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5364088" y="1743968"/>
            <a:ext cx="3054072" cy="144016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19</a:t>
            </a:fld>
            <a:endParaRPr lang="es-E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err="1" smtClean="0"/>
              <a:t>Users</a:t>
            </a:r>
            <a:r>
              <a:rPr lang="es-ES" sz="2800" dirty="0" smtClean="0"/>
              <a:t> </a:t>
            </a:r>
            <a:r>
              <a:rPr lang="es-ES" sz="2800" dirty="0" err="1" smtClean="0"/>
              <a:t>evaluation</a:t>
            </a:r>
            <a:r>
              <a:rPr lang="es-ES" sz="2800" dirty="0" smtClean="0"/>
              <a:t> (1/2)</a:t>
            </a:r>
            <a:endParaRPr lang="en-US" sz="2800" dirty="0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457200" y="1219200"/>
          <a:ext cx="4038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4648200" y="1219200"/>
          <a:ext cx="4038600" cy="4906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085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err="1" smtClean="0"/>
              <a:t>Soft</a:t>
            </a:r>
            <a:r>
              <a:rPr lang="es-ES" sz="2800" dirty="0" smtClean="0"/>
              <a:t>  XAS/XMCD  &amp;  RMXS </a:t>
            </a:r>
            <a:r>
              <a:rPr lang="es-ES" sz="2800" dirty="0" err="1" smtClean="0"/>
              <a:t>beamline</a:t>
            </a:r>
            <a:endParaRPr lang="en-US" sz="280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2</a:t>
            </a:fld>
            <a:endParaRPr lang="es-ES" dirty="0"/>
          </a:p>
        </p:txBody>
      </p:sp>
      <p:sp>
        <p:nvSpPr>
          <p:cNvPr id="3" name="Rectangle 2"/>
          <p:cNvSpPr/>
          <p:nvPr/>
        </p:nvSpPr>
        <p:spPr>
          <a:xfrm>
            <a:off x="323528" y="1391290"/>
            <a:ext cx="1508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i="1" dirty="0" err="1">
                <a:solidFill>
                  <a:srgbClr val="112E50"/>
                </a:solidFill>
                <a:latin typeface="Segoe UI Light" panose="020B0502040204020203" pitchFamily="34" charset="0"/>
              </a:rPr>
              <a:t>Scientific</a:t>
            </a:r>
            <a:r>
              <a:rPr lang="es-ES_tradnl" b="1" i="1" dirty="0">
                <a:solidFill>
                  <a:srgbClr val="112E50"/>
                </a:solidFill>
                <a:latin typeface="Segoe UI Light" panose="020B0502040204020203" pitchFamily="34" charset="0"/>
              </a:rPr>
              <a:t> case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2033762" y="1208946"/>
            <a:ext cx="67867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latin typeface="Segoe UI Light" panose="020B0502040204020203" pitchFamily="34" charset="0"/>
              </a:rPr>
              <a:t>&gt; Apple II </a:t>
            </a:r>
            <a:r>
              <a:rPr lang="es-ES_tradnl" sz="1600" dirty="0" err="1" smtClean="0">
                <a:latin typeface="Segoe UI Light" panose="020B0502040204020203" pitchFamily="34" charset="0"/>
              </a:rPr>
              <a:t>undulator</a:t>
            </a:r>
            <a:r>
              <a:rPr lang="es-ES_tradnl" sz="1600" dirty="0" smtClean="0">
                <a:latin typeface="Segoe UI Light" panose="020B0502040204020203" pitchFamily="34" charset="0"/>
              </a:rPr>
              <a:t> + VLS </a:t>
            </a:r>
            <a:r>
              <a:rPr lang="es-ES_tradnl" sz="1600" dirty="0" err="1" smtClean="0">
                <a:latin typeface="Segoe UI Light" panose="020B0502040204020203" pitchFamily="34" charset="0"/>
              </a:rPr>
              <a:t>gratings</a:t>
            </a:r>
            <a:r>
              <a:rPr lang="es-ES_tradnl" sz="1600" dirty="0" smtClean="0">
                <a:latin typeface="Segoe UI Light" panose="020B0502040204020203" pitchFamily="34" charset="0"/>
              </a:rPr>
              <a:t> </a:t>
            </a:r>
            <a:r>
              <a:rPr lang="es-ES_tradnl" sz="1600" dirty="0" smtClean="0">
                <a:latin typeface="Segoe UI Light" panose="020B0502040204020203" pitchFamily="34" charset="0"/>
              </a:rPr>
              <a:t>mono </a:t>
            </a:r>
            <a:r>
              <a:rPr lang="es-ES_tradnl" sz="1600" dirty="0" smtClean="0">
                <a:latin typeface="Segoe UI Light" panose="020B0502040204020203" pitchFamily="34" charset="0"/>
                <a:sym typeface="Wingdings" panose="05000000000000000000" pitchFamily="2" charset="2"/>
              </a:rPr>
              <a:t> </a:t>
            </a:r>
            <a:r>
              <a:rPr lang="es-ES_tradnl" sz="1600" b="1" dirty="0" smtClean="0">
                <a:latin typeface="Segoe UI Light" panose="020B0502040204020203" pitchFamily="34" charset="0"/>
              </a:rPr>
              <a:t>80-4000</a:t>
            </a:r>
            <a:r>
              <a:rPr lang="es-ES_tradnl" sz="1600" dirty="0" smtClean="0">
                <a:latin typeface="Segoe UI Light" panose="020B0502040204020203" pitchFamily="34" charset="0"/>
              </a:rPr>
              <a:t> </a:t>
            </a:r>
            <a:r>
              <a:rPr lang="es-ES_tradnl" sz="1600" dirty="0">
                <a:latin typeface="Segoe UI Light" panose="020B0502040204020203" pitchFamily="34" charset="0"/>
              </a:rPr>
              <a:t>eV </a:t>
            </a:r>
            <a:r>
              <a:rPr lang="es-ES_tradnl" sz="1600" dirty="0" err="1">
                <a:latin typeface="Segoe UI Light" panose="020B0502040204020203" pitchFamily="34" charset="0"/>
              </a:rPr>
              <a:t>energy</a:t>
            </a:r>
            <a:r>
              <a:rPr lang="es-ES_tradnl" sz="1600" dirty="0">
                <a:latin typeface="Segoe UI Light" panose="020B0502040204020203" pitchFamily="34" charset="0"/>
              </a:rPr>
              <a:t> </a:t>
            </a:r>
            <a:r>
              <a:rPr lang="es-ES_tradnl" sz="1600" dirty="0" err="1">
                <a:latin typeface="Segoe UI Light" panose="020B0502040204020203" pitchFamily="34" charset="0"/>
              </a:rPr>
              <a:t>range</a:t>
            </a:r>
            <a:r>
              <a:rPr lang="es-ES_tradnl" sz="1600" dirty="0">
                <a:latin typeface="Segoe UI Light" panose="020B0502040204020203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041672" y="1578278"/>
            <a:ext cx="71023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latin typeface="Segoe UI Light" panose="020B0502040204020203" pitchFamily="34" charset="0"/>
              </a:rPr>
              <a:t>&gt; </a:t>
            </a:r>
            <a:r>
              <a:rPr lang="es-ES_tradnl" sz="1600" b="1" dirty="0" smtClean="0">
                <a:latin typeface="Segoe UI Light" panose="020B0502040204020203" pitchFamily="34" charset="0"/>
              </a:rPr>
              <a:t>2 </a:t>
            </a:r>
            <a:r>
              <a:rPr lang="es-ES_tradnl" sz="1600" b="1" dirty="0" err="1" smtClean="0">
                <a:latin typeface="Segoe UI Light" panose="020B0502040204020203" pitchFamily="34" charset="0"/>
              </a:rPr>
              <a:t>endstations</a:t>
            </a:r>
            <a:r>
              <a:rPr lang="es-ES_tradnl" sz="1600" dirty="0" smtClean="0">
                <a:latin typeface="Segoe UI Light" panose="020B0502040204020203" pitchFamily="34" charset="0"/>
              </a:rPr>
              <a:t> - </a:t>
            </a:r>
            <a:r>
              <a:rPr lang="es-ES_tradnl" sz="1600" i="1" dirty="0" smtClean="0">
                <a:latin typeface="Segoe UI Light" panose="020B0502040204020203" pitchFamily="34" charset="0"/>
              </a:rPr>
              <a:t>HECTOR</a:t>
            </a:r>
            <a:r>
              <a:rPr lang="es-ES_tradnl" sz="1600" dirty="0" smtClean="0">
                <a:latin typeface="Segoe UI Light" panose="020B0502040204020203" pitchFamily="34" charset="0"/>
              </a:rPr>
              <a:t>  </a:t>
            </a:r>
            <a:r>
              <a:rPr lang="es-ES_tradnl" sz="1600" b="1" dirty="0" smtClean="0">
                <a:latin typeface="Segoe UI Light" panose="020B0502040204020203" pitchFamily="34" charset="0"/>
              </a:rPr>
              <a:t>6 T</a:t>
            </a:r>
            <a:r>
              <a:rPr lang="es-ES_tradnl" sz="1600" dirty="0" smtClean="0">
                <a:latin typeface="Segoe UI Light" panose="020B0502040204020203" pitchFamily="34" charset="0"/>
              </a:rPr>
              <a:t> </a:t>
            </a:r>
            <a:r>
              <a:rPr lang="es-ES_tradnl" sz="1600" dirty="0" err="1" smtClean="0">
                <a:latin typeface="Segoe UI Light" panose="020B0502040204020203" pitchFamily="34" charset="0"/>
              </a:rPr>
              <a:t>cryomagnet</a:t>
            </a:r>
            <a:r>
              <a:rPr lang="es-ES_tradnl" sz="1600" dirty="0" smtClean="0">
                <a:latin typeface="Segoe UI Light" panose="020B0502040204020203" pitchFamily="34" charset="0"/>
              </a:rPr>
              <a:t> &amp; </a:t>
            </a:r>
            <a:r>
              <a:rPr lang="es-ES_tradnl" sz="1600" i="1" dirty="0" smtClean="0">
                <a:latin typeface="Segoe UI Light" panose="020B0502040204020203" pitchFamily="34" charset="0"/>
              </a:rPr>
              <a:t>MARES</a:t>
            </a:r>
            <a:r>
              <a:rPr lang="es-ES_tradnl" sz="1600" dirty="0" smtClean="0">
                <a:latin typeface="Segoe UI Light" panose="020B0502040204020203" pitchFamily="34" charset="0"/>
              </a:rPr>
              <a:t> </a:t>
            </a:r>
            <a:r>
              <a:rPr lang="es-ES_tradnl" sz="1600" dirty="0" err="1" smtClean="0">
                <a:latin typeface="Segoe UI Light" panose="020B0502040204020203" pitchFamily="34" charset="0"/>
              </a:rPr>
              <a:t>chamber</a:t>
            </a:r>
            <a:r>
              <a:rPr lang="es-ES_tradnl" sz="1600" b="1" dirty="0" smtClean="0">
                <a:latin typeface="Segoe UI Light" panose="020B0502040204020203" pitchFamily="34" charset="0"/>
              </a:rPr>
              <a:t>+ 2 T </a:t>
            </a:r>
            <a:r>
              <a:rPr lang="es-ES_tradnl" sz="1600" b="1" dirty="0" err="1" smtClean="0">
                <a:latin typeface="Segoe UI Light" panose="020B0502040204020203" pitchFamily="34" charset="0"/>
              </a:rPr>
              <a:t>magnet</a:t>
            </a:r>
            <a:endParaRPr lang="es-ES_tradnl" sz="1600" b="1" dirty="0">
              <a:latin typeface="Segoe UI Light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3429000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i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Outline</a:t>
            </a:r>
            <a:endParaRPr lang="es-ES_tradnl" b="1" i="1" dirty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392" y="2403746"/>
            <a:ext cx="5816088" cy="376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23528" y="3933056"/>
            <a:ext cx="2232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latin typeface="Segoe UI Light" panose="020B0502040204020203" pitchFamily="34" charset="0"/>
              </a:rPr>
              <a:t>1) BL performance</a:t>
            </a:r>
            <a:endParaRPr lang="es-ES_tradnl" sz="1600" dirty="0">
              <a:latin typeface="Segoe UI Light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3528" y="4386590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latin typeface="Segoe UI Light" panose="020B0502040204020203" pitchFamily="34" charset="0"/>
              </a:rPr>
              <a:t>2) </a:t>
            </a:r>
            <a:r>
              <a:rPr lang="es-ES_tradnl" sz="1600" dirty="0" err="1" smtClean="0">
                <a:latin typeface="Segoe UI Light" panose="020B0502040204020203" pitchFamily="34" charset="0"/>
              </a:rPr>
              <a:t>Endstations</a:t>
            </a:r>
            <a:r>
              <a:rPr lang="es-ES_tradnl" sz="1600" dirty="0" smtClean="0">
                <a:latin typeface="Segoe UI Light" panose="020B0502040204020203" pitchFamily="34" charset="0"/>
              </a:rPr>
              <a:t> status</a:t>
            </a:r>
            <a:endParaRPr lang="es-ES_tradnl" sz="1600" dirty="0">
              <a:latin typeface="Segoe UI Light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3528" y="4869160"/>
            <a:ext cx="2520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latin typeface="Segoe UI Light" panose="020B0502040204020203" pitchFamily="34" charset="0"/>
              </a:rPr>
              <a:t>3) </a:t>
            </a:r>
            <a:r>
              <a:rPr lang="es-ES_tradnl" sz="1600" dirty="0" err="1" smtClean="0">
                <a:latin typeface="Segoe UI Light" panose="020B0502040204020203" pitchFamily="34" charset="0"/>
              </a:rPr>
              <a:t>Users</a:t>
            </a:r>
            <a:r>
              <a:rPr lang="es-ES_tradnl" sz="1600" dirty="0" smtClean="0">
                <a:latin typeface="Segoe UI Light" panose="020B0502040204020203" pitchFamily="34" charset="0"/>
              </a:rPr>
              <a:t>’ output</a:t>
            </a:r>
            <a:endParaRPr lang="es-ES_tradnl" sz="1600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97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20</a:t>
            </a:fld>
            <a:endParaRPr lang="es-E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err="1" smtClean="0"/>
              <a:t>Users</a:t>
            </a:r>
            <a:r>
              <a:rPr lang="es-ES" sz="2800" dirty="0" smtClean="0"/>
              <a:t> </a:t>
            </a:r>
            <a:r>
              <a:rPr lang="es-ES" sz="2800" dirty="0" err="1" smtClean="0"/>
              <a:t>evaluation</a:t>
            </a:r>
            <a:r>
              <a:rPr lang="es-ES" sz="2800" dirty="0" smtClean="0"/>
              <a:t> (2/2)</a:t>
            </a:r>
            <a:endParaRPr lang="en-US" sz="2800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8966319"/>
              </p:ext>
            </p:extLst>
          </p:nvPr>
        </p:nvGraphicFramePr>
        <p:xfrm>
          <a:off x="4495800" y="1143000"/>
          <a:ext cx="45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475806"/>
              </p:ext>
            </p:extLst>
          </p:nvPr>
        </p:nvGraphicFramePr>
        <p:xfrm>
          <a:off x="323528" y="1124744"/>
          <a:ext cx="4114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81645" y="4242574"/>
            <a:ext cx="165019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sz="1600" b="1" i="1" dirty="0" err="1" smtClean="0">
                <a:latin typeface="Segoe UI Light" panose="020B0502040204020203" pitchFamily="34" charset="0"/>
              </a:rPr>
              <a:t>Users</a:t>
            </a:r>
            <a:r>
              <a:rPr lang="es-ES_tradnl" sz="1600" b="1" i="1" dirty="0" smtClean="0">
                <a:latin typeface="Segoe UI Light" panose="020B0502040204020203" pitchFamily="34" charset="0"/>
              </a:rPr>
              <a:t>’ </a:t>
            </a:r>
            <a:r>
              <a:rPr lang="es-ES_tradnl" sz="1600" b="1" i="1" dirty="0" err="1" smtClean="0">
                <a:latin typeface="Segoe UI Light" panose="020B0502040204020203" pitchFamily="34" charset="0"/>
              </a:rPr>
              <a:t>comments</a:t>
            </a:r>
            <a:endParaRPr lang="en-US" sz="1600" b="1" i="1" dirty="0" err="1" smtClean="0">
              <a:latin typeface="Segoe UI Light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4656618"/>
            <a:ext cx="4169295" cy="1292662"/>
          </a:xfrm>
          <a:prstGeom prst="rect">
            <a:avLst/>
          </a:prstGeom>
        </p:spPr>
        <p:txBody>
          <a:bodyPr wrap="square" tIns="91440" bIns="91440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Bad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pressure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conditions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in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analysis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chamber</a:t>
            </a:r>
            <a:endParaRPr lang="es-ES_tradnl" sz="12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Some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of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the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equipment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is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new and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needs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to be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debugged</a:t>
            </a:r>
            <a:endParaRPr lang="es-ES_tradnl" sz="12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 marL="182563" indent="-182563">
              <a:lnSpc>
                <a:spcPct val="150000"/>
              </a:lnSpc>
            </a:pP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J. Herrero, P.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Gargiani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and M.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Valvidares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were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supporting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us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the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whole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time</a:t>
            </a:r>
            <a:endParaRPr lang="en-US" sz="12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8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21</a:t>
            </a:fld>
            <a:endParaRPr lang="es-E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err="1" smtClean="0"/>
              <a:t>Acknowledgements</a:t>
            </a:r>
            <a:endParaRPr lang="en-US" sz="2800" dirty="0"/>
          </a:p>
        </p:txBody>
      </p:sp>
      <p:sp>
        <p:nvSpPr>
          <p:cNvPr id="9" name="Rectangle 217"/>
          <p:cNvSpPr>
            <a:spLocks noChangeArrowheads="1"/>
          </p:cNvSpPr>
          <p:nvPr/>
        </p:nvSpPr>
        <p:spPr bwMode="auto">
          <a:xfrm>
            <a:off x="4526243" y="1107316"/>
            <a:ext cx="4222221" cy="480131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tIns="0" bIns="0">
            <a:spAutoFit/>
          </a:bodyPr>
          <a:lstStyle/>
          <a:p>
            <a:pPr algn="ctr" defTabSz="3986213">
              <a:defRPr/>
            </a:pPr>
            <a:r>
              <a:rPr lang="en-US" sz="1600" b="1" i="1" dirty="0" smtClean="0">
                <a:latin typeface="Segoe UI Light" panose="020B0502040204020203" pitchFamily="34" charset="0"/>
              </a:rPr>
              <a:t>BL29 Staff</a:t>
            </a:r>
            <a:r>
              <a:rPr lang="en-US" sz="1600" b="1" dirty="0" smtClean="0">
                <a:latin typeface="Segoe UI Light" panose="020B0502040204020203" pitchFamily="34" charset="0"/>
              </a:rPr>
              <a:t> </a:t>
            </a:r>
          </a:p>
          <a:p>
            <a:pPr algn="ctr" defTabSz="3986213">
              <a:defRPr/>
            </a:pPr>
            <a:r>
              <a:rPr lang="en-US" sz="1400" b="1" dirty="0" smtClean="0">
                <a:latin typeface="Segoe UI Light" panose="020B0502040204020203" pitchFamily="34" charset="0"/>
              </a:rPr>
              <a:t>M. </a:t>
            </a:r>
            <a:r>
              <a:rPr lang="en-US" sz="1400" b="1" dirty="0" err="1" smtClean="0">
                <a:latin typeface="Segoe UI Light" panose="020B0502040204020203" pitchFamily="34" charset="0"/>
              </a:rPr>
              <a:t>Valvidares</a:t>
            </a:r>
            <a:r>
              <a:rPr lang="en-US" sz="1400" b="1" dirty="0" smtClean="0">
                <a:latin typeface="Segoe UI Light" panose="020B0502040204020203" pitchFamily="34" charset="0"/>
              </a:rPr>
              <a:t>, </a:t>
            </a:r>
            <a:r>
              <a:rPr lang="en-US" sz="1400" b="1" dirty="0">
                <a:latin typeface="Segoe UI Light" panose="020B0502040204020203" pitchFamily="34" charset="0"/>
              </a:rPr>
              <a:t>P. </a:t>
            </a:r>
            <a:r>
              <a:rPr lang="en-US" sz="1400" b="1" dirty="0" err="1">
                <a:latin typeface="Segoe UI Light" panose="020B0502040204020203" pitchFamily="34" charset="0"/>
              </a:rPr>
              <a:t>Gargiani</a:t>
            </a:r>
            <a:r>
              <a:rPr lang="en-US" sz="1400" b="1" dirty="0">
                <a:latin typeface="Segoe UI Light" panose="020B0502040204020203" pitchFamily="34" charset="0"/>
              </a:rPr>
              <a:t> </a:t>
            </a:r>
            <a:r>
              <a:rPr lang="en-US" sz="1400" b="1" dirty="0" smtClean="0">
                <a:latin typeface="Segoe UI Light" panose="020B0502040204020203" pitchFamily="34" charset="0"/>
              </a:rPr>
              <a:t>(BL scientists), </a:t>
            </a:r>
          </a:p>
          <a:p>
            <a:pPr algn="ctr" defTabSz="3986213">
              <a:defRPr/>
            </a:pPr>
            <a:r>
              <a:rPr lang="en-US" sz="1400" b="1" dirty="0" smtClean="0">
                <a:latin typeface="Segoe UI Light" panose="020B0502040204020203" pitchFamily="34" charset="0"/>
              </a:rPr>
              <a:t>J</a:t>
            </a:r>
            <a:r>
              <a:rPr lang="en-US" sz="1400" b="1" dirty="0">
                <a:latin typeface="Segoe UI Light" panose="020B0502040204020203" pitchFamily="34" charset="0"/>
              </a:rPr>
              <a:t>. </a:t>
            </a:r>
            <a:r>
              <a:rPr lang="en-US" sz="1400" b="1" dirty="0" err="1">
                <a:latin typeface="Segoe UI Light" panose="020B0502040204020203" pitchFamily="34" charset="0"/>
              </a:rPr>
              <a:t>Moldes</a:t>
            </a:r>
            <a:r>
              <a:rPr lang="en-US" sz="1400" b="1" dirty="0">
                <a:latin typeface="Segoe UI Light" panose="020B0502040204020203" pitchFamily="34" charset="0"/>
              </a:rPr>
              <a:t> (</a:t>
            </a:r>
            <a:r>
              <a:rPr lang="en-US" sz="1400" b="1" dirty="0" smtClean="0">
                <a:latin typeface="Segoe UI Light" panose="020B0502040204020203" pitchFamily="34" charset="0"/>
              </a:rPr>
              <a:t>controls), A. </a:t>
            </a:r>
            <a:r>
              <a:rPr lang="en-US" sz="1400" b="1" dirty="0" err="1" smtClean="0">
                <a:latin typeface="Segoe UI Light" panose="020B0502040204020203" pitchFamily="34" charset="0"/>
              </a:rPr>
              <a:t>Crisol</a:t>
            </a:r>
            <a:r>
              <a:rPr lang="en-US" sz="1400" b="1" dirty="0" smtClean="0">
                <a:latin typeface="Segoe UI Light" panose="020B0502040204020203" pitchFamily="34" charset="0"/>
              </a:rPr>
              <a:t> </a:t>
            </a:r>
            <a:r>
              <a:rPr lang="en-US" sz="1400" b="1" dirty="0">
                <a:latin typeface="Segoe UI Light" panose="020B0502040204020203" pitchFamily="34" charset="0"/>
              </a:rPr>
              <a:t>(</a:t>
            </a:r>
            <a:r>
              <a:rPr lang="en-US" sz="1400" b="1" dirty="0" err="1">
                <a:latin typeface="Segoe UI Light" panose="020B0502040204020203" pitchFamily="34" charset="0"/>
              </a:rPr>
              <a:t>eng</a:t>
            </a:r>
            <a:r>
              <a:rPr lang="en-US" sz="1400" b="1" dirty="0" err="1" smtClean="0">
                <a:latin typeface="Segoe UI Light" panose="020B0502040204020203" pitchFamily="34" charset="0"/>
              </a:rPr>
              <a:t>.</a:t>
            </a:r>
            <a:r>
              <a:rPr lang="en-US" sz="1400" b="1" dirty="0" smtClean="0">
                <a:latin typeface="Segoe UI Light" panose="020B0502040204020203" pitchFamily="34" charset="0"/>
              </a:rPr>
              <a:t>), F. </a:t>
            </a:r>
            <a:r>
              <a:rPr lang="en-US" sz="1400" b="1" dirty="0" err="1" smtClean="0">
                <a:latin typeface="Segoe UI Light" panose="020B0502040204020203" pitchFamily="34" charset="0"/>
              </a:rPr>
              <a:t>Farre</a:t>
            </a:r>
            <a:r>
              <a:rPr lang="en-US" sz="1400" b="1" dirty="0" smtClean="0">
                <a:latin typeface="Segoe UI Light" panose="020B0502040204020203" pitchFamily="34" charset="0"/>
              </a:rPr>
              <a:t> (tech.),</a:t>
            </a:r>
          </a:p>
          <a:p>
            <a:pPr algn="ctr" defTabSz="3986213">
              <a:defRPr/>
            </a:pPr>
            <a:r>
              <a:rPr lang="en-US" sz="1400" b="1" dirty="0" smtClean="0">
                <a:latin typeface="Segoe UI Light" panose="020B0502040204020203" pitchFamily="34" charset="0"/>
              </a:rPr>
              <a:t>X. </a:t>
            </a:r>
            <a:r>
              <a:rPr lang="en-US" sz="1400" b="1" dirty="0" err="1" smtClean="0">
                <a:latin typeface="Segoe UI Light" panose="020B0502040204020203" pitchFamily="34" charset="0"/>
              </a:rPr>
              <a:t>Fariña</a:t>
            </a:r>
            <a:r>
              <a:rPr lang="en-US" sz="1400" b="1" dirty="0" smtClean="0">
                <a:latin typeface="Segoe UI Light" panose="020B0502040204020203" pitchFamily="34" charset="0"/>
              </a:rPr>
              <a:t> and X. Serra (electronics)</a:t>
            </a:r>
            <a:endParaRPr lang="en-US" sz="1400" b="1" dirty="0">
              <a:latin typeface="Segoe UI Light" panose="020B0502040204020203" pitchFamily="34" charset="0"/>
            </a:endParaRPr>
          </a:p>
          <a:p>
            <a:pPr algn="ctr" defTabSz="3986213">
              <a:defRPr/>
            </a:pPr>
            <a:endParaRPr lang="en-US" sz="1400" b="1" dirty="0">
              <a:latin typeface="Segoe UI Light" panose="020B0502040204020203" pitchFamily="34" charset="0"/>
            </a:endParaRPr>
          </a:p>
          <a:p>
            <a:pPr algn="ctr" defTabSz="3986213">
              <a:defRPr/>
            </a:pPr>
            <a:r>
              <a:rPr lang="en-US" sz="1200" b="1" i="1" dirty="0" smtClean="0">
                <a:latin typeface="Segoe UI Light" panose="020B0502040204020203" pitchFamily="34" charset="0"/>
              </a:rPr>
              <a:t>Special ALBA contributors</a:t>
            </a:r>
          </a:p>
          <a:p>
            <a:pPr algn="ctr" defTabSz="3986213">
              <a:defRPr/>
            </a:pPr>
            <a:r>
              <a:rPr lang="en-US" sz="1200" b="1" dirty="0" smtClean="0">
                <a:latin typeface="Segoe UI Light" panose="020B0502040204020203" pitchFamily="34" charset="0"/>
              </a:rPr>
              <a:t>E.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Pellegrin</a:t>
            </a:r>
            <a:r>
              <a:rPr lang="en-US" sz="1200" b="1" dirty="0" smtClean="0">
                <a:latin typeface="Segoe UI Light" panose="020B0502040204020203" pitchFamily="34" charset="0"/>
              </a:rPr>
              <a:t>, </a:t>
            </a:r>
            <a:r>
              <a:rPr lang="en-US" sz="1200" b="1" dirty="0">
                <a:latin typeface="Segoe UI Light" panose="020B0502040204020203" pitchFamily="34" charset="0"/>
              </a:rPr>
              <a:t>S. Ferrer, C</a:t>
            </a:r>
            <a:r>
              <a:rPr lang="en-US" sz="1200" b="1" dirty="0" smtClean="0">
                <a:latin typeface="Segoe UI Light" panose="020B0502040204020203" pitchFamily="34" charset="0"/>
              </a:rPr>
              <a:t>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Colldelram</a:t>
            </a:r>
            <a:r>
              <a:rPr lang="en-US" sz="1200" b="1" dirty="0" smtClean="0">
                <a:latin typeface="Segoe UI Light" panose="020B0502040204020203" pitchFamily="34" charset="0"/>
              </a:rPr>
              <a:t>, J. Nicolas, D. Fernandez,   G.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García</a:t>
            </a:r>
            <a:r>
              <a:rPr lang="en-US" sz="1200" b="1" dirty="0" smtClean="0">
                <a:latin typeface="Segoe UI Light" panose="020B0502040204020203" pitchFamily="34" charset="0"/>
              </a:rPr>
              <a:t>, M. A.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García-Aranda</a:t>
            </a:r>
            <a:r>
              <a:rPr lang="en-US" sz="1200" b="1" dirty="0" smtClean="0">
                <a:latin typeface="Segoe UI Light" panose="020B0502040204020203" pitchFamily="34" charset="0"/>
              </a:rPr>
              <a:t>, L. Campos, User Office</a:t>
            </a:r>
          </a:p>
          <a:p>
            <a:pPr algn="ctr" defTabSz="3986213">
              <a:defRPr/>
            </a:pPr>
            <a:endParaRPr lang="en-US" sz="1200" b="1" dirty="0" smtClean="0">
              <a:latin typeface="Segoe UI Light" panose="020B0502040204020203" pitchFamily="34" charset="0"/>
            </a:endParaRPr>
          </a:p>
          <a:p>
            <a:pPr algn="ctr" defTabSz="3986213">
              <a:defRPr/>
            </a:pPr>
            <a:r>
              <a:rPr lang="en-US" sz="1200" b="1" i="1" dirty="0" smtClean="0">
                <a:latin typeface="Segoe UI Light" panose="020B0502040204020203" pitchFamily="34" charset="0"/>
              </a:rPr>
              <a:t>Former staff &amp; technical help </a:t>
            </a:r>
            <a:endParaRPr lang="en-US" sz="1200" b="1" i="1" dirty="0">
              <a:latin typeface="Segoe UI Light" panose="020B0502040204020203" pitchFamily="34" charset="0"/>
            </a:endParaRPr>
          </a:p>
          <a:p>
            <a:pPr algn="ctr" defTabSz="3986213">
              <a:defRPr/>
            </a:pPr>
            <a:r>
              <a:rPr lang="en-US" sz="1200" b="1" dirty="0" smtClean="0">
                <a:latin typeface="Segoe UI Light" panose="020B0502040204020203" pitchFamily="34" charset="0"/>
              </a:rPr>
              <a:t>A.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Barla</a:t>
            </a:r>
            <a:r>
              <a:rPr lang="en-US" sz="1200" b="1" dirty="0" smtClean="0">
                <a:latin typeface="Segoe UI Light" panose="020B0502040204020203" pitchFamily="34" charset="0"/>
              </a:rPr>
              <a:t>, R</a:t>
            </a:r>
            <a:r>
              <a:rPr lang="en-US" sz="1200" b="1" dirty="0">
                <a:latin typeface="Segoe UI Light" panose="020B0502040204020203" pitchFamily="34" charset="0"/>
              </a:rPr>
              <a:t>. Martin, J.F. Moreno, D. </a:t>
            </a:r>
            <a:r>
              <a:rPr lang="en-US" sz="1200" b="1" dirty="0" err="1">
                <a:latin typeface="Segoe UI Light" panose="020B0502040204020203" pitchFamily="34" charset="0"/>
              </a:rPr>
              <a:t>Bacescu</a:t>
            </a:r>
            <a:r>
              <a:rPr lang="en-US" sz="1200" b="1" dirty="0" smtClean="0">
                <a:latin typeface="Segoe UI Light" panose="020B0502040204020203" pitchFamily="34" charset="0"/>
              </a:rPr>
              <a:t>, J</a:t>
            </a:r>
            <a:r>
              <a:rPr lang="en-US" sz="1200" b="1" dirty="0">
                <a:latin typeface="Segoe UI Light" panose="020B0502040204020203" pitchFamily="34" charset="0"/>
              </a:rPr>
              <a:t>. C</a:t>
            </a:r>
            <a:r>
              <a:rPr lang="en-US" sz="1200" b="1" dirty="0" smtClean="0">
                <a:latin typeface="Segoe UI Light" panose="020B0502040204020203" pitchFamily="34" charset="0"/>
              </a:rPr>
              <a:t>. Martinez,         J</a:t>
            </a:r>
            <a:r>
              <a:rPr lang="en-US" sz="1200" b="1" dirty="0">
                <a:latin typeface="Segoe UI Light" panose="020B0502040204020203" pitchFamily="34" charset="0"/>
              </a:rPr>
              <a:t>. </a:t>
            </a:r>
            <a:r>
              <a:rPr lang="en-US" sz="1200" b="1" dirty="0" err="1">
                <a:latin typeface="Segoe UI Light" panose="020B0502040204020203" pitchFamily="34" charset="0"/>
              </a:rPr>
              <a:t>Lidon</a:t>
            </a:r>
            <a:r>
              <a:rPr lang="en-US" sz="1200" b="1" dirty="0">
                <a:latin typeface="Segoe UI Light" panose="020B0502040204020203" pitchFamily="34" charset="0"/>
              </a:rPr>
              <a:t>, </a:t>
            </a:r>
            <a:r>
              <a:rPr lang="en-US" sz="1200" b="1" dirty="0" smtClean="0">
                <a:latin typeface="Segoe UI Light" panose="020B0502040204020203" pitchFamily="34" charset="0"/>
              </a:rPr>
              <a:t>Y.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Nikitin</a:t>
            </a:r>
            <a:r>
              <a:rPr lang="en-US" sz="1200" b="1" dirty="0" smtClean="0">
                <a:latin typeface="Segoe UI Light" panose="020B0502040204020203" pitchFamily="34" charset="0"/>
              </a:rPr>
              <a:t>, O</a:t>
            </a:r>
            <a:r>
              <a:rPr lang="en-US" sz="1200" b="1" dirty="0">
                <a:latin typeface="Segoe UI Light" panose="020B0502040204020203" pitchFamily="34" charset="0"/>
              </a:rPr>
              <a:t>. </a:t>
            </a:r>
            <a:r>
              <a:rPr lang="en-US" sz="1200" b="1" dirty="0" err="1">
                <a:latin typeface="Segoe UI Light" panose="020B0502040204020203" pitchFamily="34" charset="0"/>
              </a:rPr>
              <a:t>Matilla</a:t>
            </a:r>
            <a:r>
              <a:rPr lang="en-US" sz="1200" b="1" dirty="0">
                <a:latin typeface="Segoe UI Light" panose="020B0502040204020203" pitchFamily="34" charset="0"/>
              </a:rPr>
              <a:t>, S. Rubio</a:t>
            </a:r>
            <a:r>
              <a:rPr lang="en-US" sz="1200" b="1" dirty="0" smtClean="0">
                <a:latin typeface="Segoe UI Light" panose="020B0502040204020203" pitchFamily="34" charset="0"/>
              </a:rPr>
              <a:t>, F.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Becheri</a:t>
            </a:r>
            <a:r>
              <a:rPr lang="en-US" sz="1200" b="1" dirty="0" smtClean="0">
                <a:latin typeface="Segoe UI Light" panose="020B0502040204020203" pitchFamily="34" charset="0"/>
              </a:rPr>
              <a:t>, </a:t>
            </a:r>
            <a:r>
              <a:rPr lang="en-US" sz="1200" b="1" dirty="0">
                <a:latin typeface="Segoe UI Light" panose="020B0502040204020203" pitchFamily="34" charset="0"/>
              </a:rPr>
              <a:t>J. Navarro</a:t>
            </a:r>
            <a:r>
              <a:rPr lang="en-US" sz="1200" b="1" dirty="0" smtClean="0">
                <a:latin typeface="Segoe UI Light" panose="020B0502040204020203" pitchFamily="34" charset="0"/>
              </a:rPr>
              <a:t>,          Ll.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Ginés</a:t>
            </a:r>
            <a:r>
              <a:rPr lang="en-US" sz="1200" b="1" dirty="0" smtClean="0">
                <a:latin typeface="Segoe UI Light" panose="020B0502040204020203" pitchFamily="34" charset="0"/>
              </a:rPr>
              <a:t>, A.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Pascual</a:t>
            </a:r>
            <a:r>
              <a:rPr lang="en-US" sz="1200" b="1" dirty="0" smtClean="0">
                <a:latin typeface="Segoe UI Light" panose="020B0502040204020203" pitchFamily="34" charset="0"/>
              </a:rPr>
              <a:t>, C. Ortiz, M.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Llonch</a:t>
            </a:r>
            <a:r>
              <a:rPr lang="en-US" sz="1200" b="1" dirty="0" smtClean="0">
                <a:latin typeface="Segoe UI Light" panose="020B0502040204020203" pitchFamily="34" charset="0"/>
              </a:rPr>
              <a:t>, C</a:t>
            </a:r>
            <a:r>
              <a:rPr lang="en-US" sz="1200" b="1" dirty="0">
                <a:latin typeface="Segoe UI Light" panose="020B0502040204020203" pitchFamily="34" charset="0"/>
              </a:rPr>
              <a:t>. </a:t>
            </a:r>
            <a:r>
              <a:rPr lang="en-US" sz="1200" b="1" dirty="0" err="1">
                <a:latin typeface="Segoe UI Light" panose="020B0502040204020203" pitchFamily="34" charset="0"/>
              </a:rPr>
              <a:t>Ruget</a:t>
            </a:r>
            <a:r>
              <a:rPr lang="en-US" sz="1200" b="1" dirty="0">
                <a:latin typeface="Segoe UI Light" panose="020B0502040204020203" pitchFamily="34" charset="0"/>
              </a:rPr>
              <a:t>, Alex, </a:t>
            </a:r>
            <a:r>
              <a:rPr lang="en-US" sz="1200" b="1" dirty="0" err="1">
                <a:latin typeface="Segoe UI Light" panose="020B0502040204020203" pitchFamily="34" charset="0"/>
              </a:rPr>
              <a:t>Paco</a:t>
            </a:r>
            <a:r>
              <a:rPr lang="en-US" sz="1200" b="1" dirty="0">
                <a:latin typeface="Segoe UI Light" panose="020B0502040204020203" pitchFamily="34" charset="0"/>
              </a:rPr>
              <a:t>,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Eshraq</a:t>
            </a:r>
            <a:r>
              <a:rPr lang="en-US" sz="1200" b="1" dirty="0">
                <a:latin typeface="Segoe UI Light" panose="020B0502040204020203" pitchFamily="34" charset="0"/>
              </a:rPr>
              <a:t>, Xavi P. , C. Orozco, D. </a:t>
            </a:r>
            <a:r>
              <a:rPr lang="en-US" sz="1200" b="1" dirty="0" err="1">
                <a:latin typeface="Segoe UI Light" panose="020B0502040204020203" pitchFamily="34" charset="0"/>
              </a:rPr>
              <a:t>Iriarte</a:t>
            </a:r>
            <a:r>
              <a:rPr lang="en-US" sz="1200" b="1" dirty="0">
                <a:latin typeface="Segoe UI Light" panose="020B0502040204020203" pitchFamily="34" charset="0"/>
              </a:rPr>
              <a:t>, </a:t>
            </a:r>
            <a:r>
              <a:rPr lang="en-US" sz="1200" b="1" dirty="0" err="1">
                <a:latin typeface="Segoe UI Light" panose="020B0502040204020203" pitchFamily="34" charset="0"/>
              </a:rPr>
              <a:t>Thiago</a:t>
            </a:r>
            <a:r>
              <a:rPr lang="en-US" sz="1200" b="1" dirty="0">
                <a:latin typeface="Segoe UI Light" panose="020B0502040204020203" pitchFamily="34" charset="0"/>
              </a:rPr>
              <a:t>, </a:t>
            </a:r>
            <a:r>
              <a:rPr lang="en-US" sz="1200" b="1" dirty="0" smtClean="0">
                <a:latin typeface="Segoe UI Light" panose="020B0502040204020203" pitchFamily="34" charset="0"/>
              </a:rPr>
              <a:t>A</a:t>
            </a:r>
            <a:r>
              <a:rPr lang="en-US" sz="1200" b="1" dirty="0">
                <a:latin typeface="Segoe UI Light" panose="020B0502040204020203" pitchFamily="34" charset="0"/>
              </a:rPr>
              <a:t>. </a:t>
            </a:r>
            <a:r>
              <a:rPr lang="en-US" sz="1200" b="1" dirty="0" err="1">
                <a:latin typeface="Segoe UI Light" panose="020B0502040204020203" pitchFamily="34" charset="0"/>
              </a:rPr>
              <a:t>Ruz</a:t>
            </a:r>
            <a:r>
              <a:rPr lang="en-US" sz="1200" b="1" dirty="0" smtClean="0">
                <a:latin typeface="Segoe UI Light" panose="020B0502040204020203" pitchFamily="34" charset="0"/>
              </a:rPr>
              <a:t>, S.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Astorga</a:t>
            </a:r>
            <a:r>
              <a:rPr lang="en-US" sz="1200" b="1" dirty="0" smtClean="0">
                <a:latin typeface="Segoe UI Light" panose="020B0502040204020203" pitchFamily="34" charset="0"/>
              </a:rPr>
              <a:t>, Bern</a:t>
            </a:r>
            <a:r>
              <a:rPr lang="en-US" sz="1200" b="1" dirty="0">
                <a:latin typeface="Segoe UI Light" panose="020B0502040204020203" pitchFamily="34" charset="0"/>
              </a:rPr>
              <a:t>, </a:t>
            </a:r>
            <a:r>
              <a:rPr lang="en-US" sz="1200" b="1" dirty="0" smtClean="0">
                <a:latin typeface="Segoe UI Light" panose="020B0502040204020203" pitchFamily="34" charset="0"/>
              </a:rPr>
              <a:t>Oscar, David, J</a:t>
            </a:r>
            <a:r>
              <a:rPr lang="en-US" sz="1200" b="1" dirty="0">
                <a:latin typeface="Segoe UI Light" panose="020B0502040204020203" pitchFamily="34" charset="0"/>
              </a:rPr>
              <a:t>. Ferrer, </a:t>
            </a:r>
            <a:r>
              <a:rPr lang="en-US" sz="1200" b="1" dirty="0" smtClean="0">
                <a:latin typeface="Segoe UI Light" panose="020B0502040204020203" pitchFamily="34" charset="0"/>
              </a:rPr>
              <a:t>legal section (CFTs) </a:t>
            </a:r>
          </a:p>
          <a:p>
            <a:pPr algn="ctr" defTabSz="3986213">
              <a:defRPr/>
            </a:pPr>
            <a:endParaRPr lang="en-US" sz="1200" b="1" dirty="0">
              <a:latin typeface="Segoe UI Light" panose="020B0502040204020203" pitchFamily="34" charset="0"/>
            </a:endParaRPr>
          </a:p>
          <a:p>
            <a:pPr algn="ctr" defTabSz="3986213">
              <a:defRPr/>
            </a:pPr>
            <a:r>
              <a:rPr lang="en-US" sz="1200" b="1" i="1" dirty="0" smtClean="0">
                <a:latin typeface="Segoe UI Light" panose="020B0502040204020203" pitchFamily="34" charset="0"/>
              </a:rPr>
              <a:t>Externals:</a:t>
            </a:r>
            <a:r>
              <a:rPr lang="en-US" sz="1200" b="1" dirty="0" smtClean="0">
                <a:latin typeface="Segoe UI Light" panose="020B0502040204020203" pitchFamily="34" charset="0"/>
              </a:rPr>
              <a:t> </a:t>
            </a:r>
            <a:r>
              <a:rPr lang="en-US" sz="1200" b="1" dirty="0">
                <a:latin typeface="Segoe UI Light" panose="020B0502040204020203" pitchFamily="34" charset="0"/>
              </a:rPr>
              <a:t>J. B. </a:t>
            </a:r>
            <a:r>
              <a:rPr lang="en-US" sz="1200" b="1" dirty="0" err="1">
                <a:latin typeface="Segoe UI Light" panose="020B0502040204020203" pitchFamily="34" charset="0"/>
              </a:rPr>
              <a:t>Kortright</a:t>
            </a:r>
            <a:r>
              <a:rPr lang="en-US" sz="1200" b="1" dirty="0">
                <a:latin typeface="Segoe UI Light" panose="020B0502040204020203" pitchFamily="34" charset="0"/>
              </a:rPr>
              <a:t>, N. Brookes, </a:t>
            </a:r>
            <a:r>
              <a:rPr lang="en-US" sz="1200" b="1" dirty="0" smtClean="0">
                <a:latin typeface="Segoe UI Light" panose="020B0502040204020203" pitchFamily="34" charset="0"/>
              </a:rPr>
              <a:t>J.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Criginski</a:t>
            </a:r>
            <a:r>
              <a:rPr lang="en-US" sz="1200" b="1" dirty="0" smtClean="0">
                <a:latin typeface="Segoe UI Light" panose="020B0502040204020203" pitchFamily="34" charset="0"/>
              </a:rPr>
              <a:t>, C</a:t>
            </a:r>
            <a:r>
              <a:rPr lang="en-US" sz="1200" b="1" dirty="0">
                <a:latin typeface="Segoe UI Light" panose="020B0502040204020203" pitchFamily="34" charset="0"/>
              </a:rPr>
              <a:t>. </a:t>
            </a:r>
            <a:r>
              <a:rPr lang="en-US" sz="1200" b="1" dirty="0" err="1">
                <a:latin typeface="Segoe UI Light" panose="020B0502040204020203" pitchFamily="34" charset="0"/>
              </a:rPr>
              <a:t>Quiros</a:t>
            </a:r>
            <a:r>
              <a:rPr lang="en-US" sz="1200" b="1" dirty="0">
                <a:latin typeface="Segoe UI Light" panose="020B0502040204020203" pitchFamily="34" charset="0"/>
              </a:rPr>
              <a:t>, J</a:t>
            </a:r>
            <a:r>
              <a:rPr lang="en-US" sz="1200" b="1" dirty="0" smtClean="0">
                <a:latin typeface="Segoe UI Light" panose="020B0502040204020203" pitchFamily="34" charset="0"/>
              </a:rPr>
              <a:t>. M. Alameda</a:t>
            </a:r>
            <a:r>
              <a:rPr lang="en-US" sz="1200" b="1" dirty="0">
                <a:latin typeface="Segoe UI Light" panose="020B0502040204020203" pitchFamily="34" charset="0"/>
              </a:rPr>
              <a:t>, </a:t>
            </a:r>
            <a:r>
              <a:rPr lang="en-US" sz="1200" b="1" dirty="0" smtClean="0">
                <a:latin typeface="Segoe UI Light" panose="020B0502040204020203" pitchFamily="34" charset="0"/>
              </a:rPr>
              <a:t>C. </a:t>
            </a:r>
            <a:r>
              <a:rPr lang="en-US" sz="1200" b="1" dirty="0" err="1" smtClean="0">
                <a:latin typeface="Segoe UI Light" panose="020B0502040204020203" pitchFamily="34" charset="0"/>
              </a:rPr>
              <a:t>Piamonteze</a:t>
            </a:r>
            <a:r>
              <a:rPr lang="en-US" sz="1200" b="1" dirty="0" smtClean="0">
                <a:latin typeface="Segoe UI Light" panose="020B0502040204020203" pitchFamily="34" charset="0"/>
              </a:rPr>
              <a:t>, T. Schroder</a:t>
            </a:r>
          </a:p>
          <a:p>
            <a:pPr algn="ctr" defTabSz="3986213">
              <a:defRPr/>
            </a:pPr>
            <a:endParaRPr lang="en-US" sz="1200" b="1" dirty="0">
              <a:latin typeface="Segoe UI Light" panose="020B0502040204020203" pitchFamily="34" charset="0"/>
            </a:endParaRPr>
          </a:p>
          <a:p>
            <a:pPr algn="ctr" defTabSz="3986213">
              <a:defRPr/>
            </a:pPr>
            <a:r>
              <a:rPr lang="en-US" sz="1200" b="1" i="1" dirty="0" smtClean="0">
                <a:latin typeface="Segoe UI Light" panose="020B0502040204020203" pitchFamily="34" charset="0"/>
              </a:rPr>
              <a:t>External companies</a:t>
            </a:r>
            <a:endParaRPr lang="en-US" sz="1200" b="1" dirty="0" smtClean="0">
              <a:latin typeface="Segoe UI Light" panose="020B0502040204020203" pitchFamily="34" charset="0"/>
            </a:endParaRPr>
          </a:p>
          <a:p>
            <a:pPr algn="ctr" defTabSz="3986213">
              <a:defRPr/>
            </a:pPr>
            <a:r>
              <a:rPr lang="en-US" sz="1200" b="1" dirty="0" smtClean="0">
                <a:latin typeface="Segoe UI Light" panose="020B0502040204020203" pitchFamily="34" charset="0"/>
              </a:rPr>
              <a:t>TOYAMA</a:t>
            </a:r>
            <a:r>
              <a:rPr lang="en-US" sz="1200" b="1" dirty="0">
                <a:latin typeface="Segoe UI Light" panose="020B0502040204020203" pitchFamily="34" charset="0"/>
              </a:rPr>
              <a:t>, SCI-MAG, CVT, VG</a:t>
            </a:r>
            <a:r>
              <a:rPr lang="en-US" sz="1200" b="1" dirty="0" smtClean="0">
                <a:latin typeface="Segoe UI Light" panose="020B0502040204020203" pitchFamily="34" charset="0"/>
              </a:rPr>
              <a:t>, HTS-110</a:t>
            </a:r>
            <a:r>
              <a:rPr lang="en-US" sz="1200" b="1" dirty="0">
                <a:latin typeface="Segoe UI Light" panose="020B0502040204020203" pitchFamily="34" charset="0"/>
              </a:rPr>
              <a:t>, PINK, SPECS, DODECON, FERROVAC, GAMMVAC, TECNOVAC, VAT, IBERLASER</a:t>
            </a:r>
            <a:r>
              <a:rPr lang="en-US" sz="1200" b="1" dirty="0" smtClean="0">
                <a:latin typeface="Segoe UI Light" panose="020B0502040204020203" pitchFamily="34" charset="0"/>
              </a:rPr>
              <a:t>, HOSITRAD, VCS, AVS, AVACTEC,VAQTEC</a:t>
            </a:r>
            <a:r>
              <a:rPr lang="en-US" sz="1200" b="1" dirty="0">
                <a:latin typeface="Segoe UI Light" panose="020B0502040204020203" pitchFamily="34" charset="0"/>
              </a:rPr>
              <a:t>, MCALLISTER, HAMAMATSU, XCAM</a:t>
            </a:r>
            <a:r>
              <a:rPr lang="en-US" sz="1200" b="1" dirty="0" smtClean="0">
                <a:latin typeface="Segoe UI Light" panose="020B0502040204020203" pitchFamily="34" charset="0"/>
              </a:rPr>
              <a:t>, AMBAR</a:t>
            </a:r>
            <a:r>
              <a:rPr lang="en-US" sz="1200" b="1" dirty="0">
                <a:latin typeface="Segoe UI Light" panose="020B0502040204020203" pitchFamily="34" charset="0"/>
              </a:rPr>
              <a:t>, INSERTY, </a:t>
            </a:r>
            <a:r>
              <a:rPr lang="en-US" sz="1200" b="1" dirty="0" smtClean="0">
                <a:latin typeface="Segoe UI Light" panose="020B0502040204020203" pitchFamily="34" charset="0"/>
              </a:rPr>
              <a:t>SPARK,NANOTEC, SJUTS, KONIK, MDC, TRINOS, VAT</a:t>
            </a:r>
            <a:endParaRPr lang="en-US" sz="1200" b="1" dirty="0">
              <a:latin typeface="Segoe UI Light" panose="020B0502040204020203" pitchFamily="34" charset="0"/>
            </a:endParaRPr>
          </a:p>
        </p:txBody>
      </p:sp>
      <p:pic>
        <p:nvPicPr>
          <p:cNvPr id="10" name="Picture 2" descr="C:\Users\jherrero\Desktop\457593_10151252377153382_1396115769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6337">
            <a:off x="805936" y="1331158"/>
            <a:ext cx="3265223" cy="4353630"/>
          </a:xfrm>
          <a:prstGeom prst="rect">
            <a:avLst/>
          </a:prstGeom>
          <a:noFill/>
          <a:effectLst>
            <a:outerShdw blurRad="50800" dist="38100" dir="2700000" sx="104000" sy="104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10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3</a:t>
            </a:fld>
            <a:endParaRPr lang="es-E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1337687" y="188641"/>
            <a:ext cx="7050737" cy="523220"/>
          </a:xfrm>
        </p:spPr>
        <p:txBody>
          <a:bodyPr/>
          <a:lstStyle/>
          <a:p>
            <a:pPr algn="ctr"/>
            <a:r>
              <a:rPr lang="es-ES" sz="2800" dirty="0" smtClean="0"/>
              <a:t>BL performance - </a:t>
            </a:r>
            <a:r>
              <a:rPr lang="es-ES" sz="2800" dirty="0" err="1" smtClean="0"/>
              <a:t>monochromator</a:t>
            </a:r>
            <a:endParaRPr lang="en-US" sz="2800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50" y="1599183"/>
            <a:ext cx="4156934" cy="2512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759484" y="1464459"/>
            <a:ext cx="670387" cy="72008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337687" y="1359471"/>
            <a:ext cx="1296144" cy="72008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2129775" y="1245191"/>
            <a:ext cx="1512168" cy="72008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51520" y="1196752"/>
            <a:ext cx="107067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sz="1200" b="1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1</a:t>
            </a:r>
            <a:r>
              <a:rPr lang="es-ES_tradnl" sz="1200" b="1" baseline="30000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st</a:t>
            </a:r>
            <a:r>
              <a:rPr lang="es-ES_tradnl" sz="1200" b="1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b="1" dirty="0" err="1" smtClean="0">
                <a:solidFill>
                  <a:srgbClr val="7030A0"/>
                </a:solidFill>
                <a:latin typeface="Segoe UI Light" panose="020B0502040204020203" pitchFamily="34" charset="0"/>
              </a:rPr>
              <a:t>und</a:t>
            </a:r>
            <a:r>
              <a:rPr lang="es-ES_tradnl" sz="1200" b="1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. </a:t>
            </a:r>
            <a:r>
              <a:rPr lang="es-ES_tradnl" sz="1200" b="1" dirty="0" err="1" smtClean="0">
                <a:solidFill>
                  <a:srgbClr val="7030A0"/>
                </a:solidFill>
                <a:latin typeface="Segoe UI Light" panose="020B0502040204020203" pitchFamily="34" charset="0"/>
              </a:rPr>
              <a:t>harm</a:t>
            </a:r>
            <a:r>
              <a:rPr lang="es-ES_tradnl" sz="1200" b="1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.</a:t>
            </a:r>
            <a:endParaRPr lang="en-US" sz="1200" b="1" dirty="0" err="1" smtClean="0">
              <a:solidFill>
                <a:srgbClr val="7030A0"/>
              </a:solidFill>
              <a:latin typeface="Segoe UI Light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80005" y="1097340"/>
            <a:ext cx="35413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sz="1200" b="1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3</a:t>
            </a:r>
            <a:r>
              <a:rPr lang="es-ES_tradnl" sz="1200" b="1" baseline="30000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rd</a:t>
            </a:r>
            <a:endParaRPr lang="en-US" sz="1200" b="1" baseline="30000" dirty="0" err="1" smtClean="0">
              <a:solidFill>
                <a:srgbClr val="7030A0"/>
              </a:solidFill>
              <a:latin typeface="Segoe UI Light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16109" y="980728"/>
            <a:ext cx="1167307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sz="1200" b="1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5</a:t>
            </a:r>
            <a:r>
              <a:rPr lang="es-ES_tradnl" sz="1200" b="1" baseline="30000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th</a:t>
            </a:r>
            <a:r>
              <a:rPr lang="es-ES_tradnl" sz="1200" b="1" dirty="0" smtClean="0">
                <a:solidFill>
                  <a:srgbClr val="7030A0"/>
                </a:solidFill>
                <a:latin typeface="Segoe UI Light" panose="020B0502040204020203" pitchFamily="34" charset="0"/>
              </a:rPr>
              <a:t> and </a:t>
            </a:r>
            <a:r>
              <a:rPr lang="es-ES_tradnl" sz="1200" b="1" dirty="0" err="1" smtClean="0">
                <a:solidFill>
                  <a:srgbClr val="7030A0"/>
                </a:solidFill>
                <a:latin typeface="Segoe UI Light" panose="020B0502040204020203" pitchFamily="34" charset="0"/>
              </a:rPr>
              <a:t>beyond</a:t>
            </a:r>
            <a:endParaRPr lang="en-US" sz="1200" b="1" dirty="0" err="1" smtClean="0">
              <a:solidFill>
                <a:srgbClr val="7030A0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47864" y="1916832"/>
            <a:ext cx="877163" cy="334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b="1" dirty="0">
                <a:latin typeface="Segoe UI Light" panose="020B0502040204020203" pitchFamily="34" charset="0"/>
              </a:rPr>
              <a:t>@ 100 mA</a:t>
            </a:r>
          </a:p>
        </p:txBody>
      </p:sp>
      <p:pic>
        <p:nvPicPr>
          <p:cNvPr id="44" name="Picture 3" descr="C:\Users\jherrero\Desktop\300_91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3" t="7734"/>
          <a:stretch/>
        </p:blipFill>
        <p:spPr bwMode="auto">
          <a:xfrm>
            <a:off x="5244783" y="1599183"/>
            <a:ext cx="3287657" cy="251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1403648" y="5425479"/>
            <a:ext cx="7056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400" dirty="0" smtClean="0">
                <a:latin typeface="Segoe UI Light" panose="020B0502040204020203" pitchFamily="34" charset="0"/>
              </a:rPr>
              <a:t>&gt; April’14 : SM1 pitch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blockage</a:t>
            </a:r>
            <a:r>
              <a:rPr lang="es-ES_tradnl" sz="1400" dirty="0">
                <a:latin typeface="Segoe UI Light" panose="020B0502040204020203" pitchFamily="34" charset="0"/>
              </a:rPr>
              <a:t> </a:t>
            </a:r>
            <a:r>
              <a:rPr lang="es-ES_tradnl" sz="1400" dirty="0" smtClean="0">
                <a:latin typeface="Segoe UI Light" panose="020B0502040204020203" pitchFamily="34" charset="0"/>
              </a:rPr>
              <a:t>and SM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double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piping</a:t>
            </a:r>
            <a:r>
              <a:rPr lang="es-ES_tradnl" sz="1400" dirty="0" smtClean="0">
                <a:latin typeface="Segoe UI Light" panose="020B0502040204020203" pitchFamily="34" charset="0"/>
              </a:rPr>
              <a:t> (DP)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leak</a:t>
            </a:r>
            <a:r>
              <a:rPr lang="es-ES_tradnl" sz="1400" dirty="0" smtClean="0">
                <a:latin typeface="Segoe UI Light" panose="020B0502040204020203" pitchFamily="34" charset="0"/>
              </a:rPr>
              <a:t>,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friction</a:t>
            </a:r>
            <a:r>
              <a:rPr lang="es-ES_tradnl" sz="1400" dirty="0" smtClean="0">
                <a:latin typeface="Segoe UI Light" panose="020B0502040204020203" pitchFamily="34" charset="0"/>
              </a:rPr>
              <a:t> (E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reproducibility</a:t>
            </a:r>
            <a:r>
              <a:rPr lang="es-ES_tradnl" sz="1400" dirty="0" smtClean="0">
                <a:latin typeface="Segoe UI Light" panose="020B0502040204020203" pitchFamily="34" charset="0"/>
              </a:rPr>
              <a:t>)</a:t>
            </a:r>
            <a:endParaRPr lang="es-ES_tradnl" sz="1400" dirty="0">
              <a:latin typeface="Segoe UI Light" panose="020B0502040204020203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403648" y="5137447"/>
            <a:ext cx="5832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400" dirty="0" smtClean="0">
                <a:latin typeface="Segoe UI Light" panose="020B0502040204020203" pitchFamily="34" charset="0"/>
              </a:rPr>
              <a:t>&gt; March’13 :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grating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exchange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motion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friction</a:t>
            </a:r>
            <a:r>
              <a:rPr lang="es-ES_tradnl" sz="1400" dirty="0">
                <a:latin typeface="Segoe UI Light" panose="020B0502040204020203" pitchFamily="34" charset="0"/>
              </a:rPr>
              <a:t> </a:t>
            </a:r>
            <a:r>
              <a:rPr lang="es-ES_tradnl" sz="1400" dirty="0" smtClean="0">
                <a:latin typeface="Segoe UI Light" panose="020B0502040204020203" pitchFamily="34" charset="0"/>
              </a:rPr>
              <a:t>(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risk</a:t>
            </a:r>
            <a:r>
              <a:rPr lang="es-ES_tradnl" sz="1400" dirty="0" smtClean="0">
                <a:latin typeface="Segoe UI Light" panose="020B0502040204020203" pitchFamily="34" charset="0"/>
              </a:rPr>
              <a:t> of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leak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opening</a:t>
            </a:r>
            <a:r>
              <a:rPr lang="es-ES_tradnl" sz="1400" dirty="0" smtClean="0">
                <a:latin typeface="Segoe UI Light" panose="020B0502040204020203" pitchFamily="34" charset="0"/>
              </a:rPr>
              <a:t>)</a:t>
            </a:r>
            <a:endParaRPr lang="es-ES_tradnl" sz="1400" dirty="0">
              <a:latin typeface="Segoe UI Light" panose="020B0502040204020203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949819" y="4581128"/>
            <a:ext cx="36384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i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Issues</a:t>
            </a:r>
            <a:r>
              <a:rPr lang="es-ES_tradnl" b="1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&amp; </a:t>
            </a:r>
            <a:r>
              <a:rPr lang="es-ES_tradnl" b="1" i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Interventions</a:t>
            </a:r>
            <a:r>
              <a:rPr lang="es-ES_tradnl" b="1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(</a:t>
            </a:r>
            <a:r>
              <a:rPr lang="es-ES_tradnl" b="1" i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by</a:t>
            </a:r>
            <a:r>
              <a:rPr lang="es-ES_tradnl" b="1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Toyama)</a:t>
            </a:r>
            <a:endParaRPr lang="es-ES_tradnl" b="1" i="1" dirty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403648" y="5713511"/>
            <a:ext cx="59766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400" dirty="0" smtClean="0">
                <a:latin typeface="Segoe UI Light" panose="020B0502040204020203" pitchFamily="34" charset="0"/>
              </a:rPr>
              <a:t>&gt; </a:t>
            </a:r>
            <a:r>
              <a:rPr lang="es-ES_tradnl" sz="1400" dirty="0" err="1">
                <a:latin typeface="Segoe UI Light" panose="020B0502040204020203" pitchFamily="34" charset="0"/>
              </a:rPr>
              <a:t>e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nd</a:t>
            </a:r>
            <a:r>
              <a:rPr lang="es-ES_tradnl" sz="1400" dirty="0" smtClean="0">
                <a:latin typeface="Segoe UI Light" panose="020B0502040204020203" pitchFamily="34" charset="0"/>
              </a:rPr>
              <a:t> 2014 (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foreseen</a:t>
            </a:r>
            <a:r>
              <a:rPr lang="es-ES_tradnl" sz="1400" dirty="0" smtClean="0">
                <a:latin typeface="Segoe UI Light" panose="020B0502040204020203" pitchFamily="34" charset="0"/>
              </a:rPr>
              <a:t>) :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grating</a:t>
            </a:r>
            <a:r>
              <a:rPr lang="es-ES_tradnl" sz="1400" dirty="0" smtClean="0">
                <a:latin typeface="Segoe UI Light" panose="020B0502040204020203" pitchFamily="34" charset="0"/>
              </a:rPr>
              <a:t> DP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leak</a:t>
            </a:r>
            <a:r>
              <a:rPr lang="es-ES_tradnl" sz="1400" dirty="0" smtClean="0">
                <a:latin typeface="Segoe UI Light" panose="020B0502040204020203" pitchFamily="34" charset="0"/>
              </a:rPr>
              <a:t> (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Temp</a:t>
            </a:r>
            <a:r>
              <a:rPr lang="es-ES_tradnl" sz="1400" dirty="0" smtClean="0">
                <a:latin typeface="Segoe UI Light" panose="020B0502040204020203" pitchFamily="34" charset="0"/>
              </a:rPr>
              <a:t>. </a:t>
            </a:r>
            <a:r>
              <a:rPr lang="es-ES_tradnl" sz="1400" dirty="0" err="1">
                <a:latin typeface="Segoe UI Light" panose="020B0502040204020203" pitchFamily="34" charset="0"/>
              </a:rPr>
              <a:t>s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tability</a:t>
            </a:r>
            <a:r>
              <a:rPr lang="es-ES_tradnl" sz="1400" dirty="0" smtClean="0">
                <a:latin typeface="Segoe UI Light" panose="020B0502040204020203" pitchFamily="34" charset="0"/>
              </a:rPr>
              <a:t>)</a:t>
            </a:r>
            <a:endParaRPr lang="es-ES_tradnl" sz="1400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82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4</a:t>
            </a:fld>
            <a:endParaRPr lang="es-E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337687" y="188641"/>
            <a:ext cx="7050737" cy="523220"/>
          </a:xfrm>
        </p:spPr>
        <p:txBody>
          <a:bodyPr/>
          <a:lstStyle/>
          <a:p>
            <a:pPr algn="ctr"/>
            <a:r>
              <a:rPr lang="es-ES" sz="2800" dirty="0" smtClean="0"/>
              <a:t>BL performance – KB </a:t>
            </a:r>
            <a:r>
              <a:rPr lang="es-ES" sz="2800" dirty="0" err="1" smtClean="0"/>
              <a:t>mirrors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3059832" y="1052736"/>
            <a:ext cx="288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i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Intervention</a:t>
            </a:r>
            <a:r>
              <a:rPr lang="es-ES_tradnl" b="1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b="1" i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on</a:t>
            </a:r>
            <a:r>
              <a:rPr lang="es-ES_tradnl" b="1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b="1" i="1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april</a:t>
            </a:r>
            <a:r>
              <a:rPr lang="es-ES_tradnl" b="1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‘14</a:t>
            </a:r>
            <a:endParaRPr lang="es-ES_tradnl" b="1" i="1" dirty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pic>
        <p:nvPicPr>
          <p:cNvPr id="4098" name="Picture 2" descr="C:\Users\jherrero\Desktop\final 15 15 slits Cplus Co edg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336704" cy="281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475656" y="4887451"/>
            <a:ext cx="662473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 smtClean="0">
                <a:latin typeface="Segoe UI Light" panose="020B0502040204020203" pitchFamily="34" charset="0"/>
              </a:rPr>
              <a:t>&gt; Blocked </a:t>
            </a:r>
            <a:r>
              <a:rPr lang="en-US" sz="1400" b="1" dirty="0">
                <a:latin typeface="Segoe UI Light" panose="020B0502040204020203" pitchFamily="34" charset="0"/>
              </a:rPr>
              <a:t>translations </a:t>
            </a:r>
            <a:r>
              <a:rPr lang="en-US" sz="1400" b="1" dirty="0" smtClean="0">
                <a:latin typeface="Segoe UI Light" panose="020B0502040204020203" pitchFamily="34" charset="0"/>
              </a:rPr>
              <a:t>fixed </a:t>
            </a:r>
            <a:r>
              <a:rPr lang="en-US" sz="1400" dirty="0" smtClean="0">
                <a:latin typeface="Segoe UI Light" panose="020B0502040204020203" pitchFamily="34" charset="0"/>
              </a:rPr>
              <a:t>(replacement of damaged IRELEC motors)</a:t>
            </a:r>
          </a:p>
          <a:p>
            <a:pPr>
              <a:lnSpc>
                <a:spcPct val="150000"/>
              </a:lnSpc>
            </a:pPr>
            <a:r>
              <a:rPr lang="es-ES_tradnl" sz="1400" dirty="0" smtClean="0">
                <a:latin typeface="Segoe UI Light" panose="020B0502040204020203" pitchFamily="34" charset="0"/>
              </a:rPr>
              <a:t>&gt;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Beam</a:t>
            </a:r>
            <a:r>
              <a:rPr lang="es-ES_tradnl" sz="1400" dirty="0" smtClean="0">
                <a:latin typeface="Segoe UI Light" panose="020B0502040204020203" pitchFamily="34" charset="0"/>
              </a:rPr>
              <a:t> spot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size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not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tunable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before</a:t>
            </a:r>
            <a:r>
              <a:rPr lang="es-ES_tradnl" sz="1400" dirty="0" smtClean="0">
                <a:latin typeface="Segoe UI Light" panose="020B0502040204020203" pitchFamily="34" charset="0"/>
              </a:rPr>
              <a:t> april’14 </a:t>
            </a:r>
            <a:r>
              <a:rPr lang="en-US" sz="1400" dirty="0" smtClean="0">
                <a:latin typeface="Segoe UI Light" panose="020B0502040204020203" pitchFamily="34" charset="0"/>
                <a:sym typeface="Symbol"/>
              </a:rPr>
              <a:t></a:t>
            </a:r>
            <a:r>
              <a:rPr lang="en-US" sz="1400" dirty="0" smtClean="0">
                <a:latin typeface="Segoe UI Light" panose="020B0502040204020203" pitchFamily="34" charset="0"/>
              </a:rPr>
              <a:t> 300 (H) x 800 (V) um (fixed)</a:t>
            </a:r>
          </a:p>
          <a:p>
            <a:pPr>
              <a:lnSpc>
                <a:spcPct val="150000"/>
              </a:lnSpc>
              <a:defRPr/>
            </a:pPr>
            <a:r>
              <a:rPr lang="en-US" sz="1400" b="1" dirty="0" smtClean="0">
                <a:latin typeface="Segoe UI Light" panose="020B0502040204020203" pitchFamily="34" charset="0"/>
              </a:rPr>
              <a:t>   Variable </a:t>
            </a:r>
            <a:r>
              <a:rPr lang="en-US" sz="1400" b="1" dirty="0">
                <a:latin typeface="Segoe UI Light" panose="020B0502040204020203" pitchFamily="34" charset="0"/>
              </a:rPr>
              <a:t>beam spot size from april’14. </a:t>
            </a:r>
            <a:r>
              <a:rPr lang="en-US" sz="1400" dirty="0" smtClean="0">
                <a:latin typeface="Segoe UI Light" panose="020B0502040204020203" pitchFamily="34" charset="0"/>
              </a:rPr>
              <a:t>Best focusing </a:t>
            </a:r>
            <a:r>
              <a:rPr lang="en-US" sz="1400" dirty="0" smtClean="0">
                <a:latin typeface="Segoe UI Light" panose="020B0502040204020203" pitchFamily="34" charset="0"/>
                <a:sym typeface="Symbol"/>
              </a:rPr>
              <a:t></a:t>
            </a:r>
            <a:r>
              <a:rPr lang="en-US" sz="1400" dirty="0" smtClean="0">
                <a:latin typeface="Segoe UI Light" panose="020B0502040204020203" pitchFamily="34" charset="0"/>
              </a:rPr>
              <a:t> </a:t>
            </a:r>
            <a:r>
              <a:rPr lang="en-US" sz="1400" b="1" dirty="0" smtClean="0">
                <a:latin typeface="Segoe UI Light" panose="020B0502040204020203" pitchFamily="34" charset="0"/>
              </a:rPr>
              <a:t>80 </a:t>
            </a:r>
            <a:r>
              <a:rPr lang="en-US" sz="1400" b="1" dirty="0">
                <a:latin typeface="Segoe UI Light" panose="020B0502040204020203" pitchFamily="34" charset="0"/>
              </a:rPr>
              <a:t>(H) x </a:t>
            </a:r>
            <a:r>
              <a:rPr lang="en-US" sz="1400" b="1" dirty="0" smtClean="0">
                <a:latin typeface="Segoe UI Light" panose="020B0502040204020203" pitchFamily="34" charset="0"/>
              </a:rPr>
              <a:t>30 </a:t>
            </a:r>
            <a:r>
              <a:rPr lang="en-US" sz="1400" b="1" dirty="0">
                <a:latin typeface="Segoe UI Light" panose="020B0502040204020203" pitchFamily="34" charset="0"/>
              </a:rPr>
              <a:t>(V) </a:t>
            </a:r>
            <a:r>
              <a:rPr lang="en-US" sz="1400" b="1" dirty="0" smtClean="0">
                <a:latin typeface="Segoe UI Light" panose="020B0502040204020203" pitchFamily="34" charset="0"/>
              </a:rPr>
              <a:t>um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36096" y="1772816"/>
            <a:ext cx="20882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YAG </a:t>
            </a:r>
            <a:r>
              <a:rPr lang="es-ES_tradnl" sz="1200" b="1" dirty="0" err="1" smtClean="0">
                <a:solidFill>
                  <a:schemeClr val="bg1"/>
                </a:solidFill>
                <a:latin typeface="Segoe UI Light" panose="020B0502040204020203" pitchFamily="34" charset="0"/>
              </a:rPr>
              <a:t>crystal</a:t>
            </a:r>
            <a:r>
              <a:rPr lang="es-ES_tradnl" sz="12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b="1" dirty="0" err="1" smtClean="0">
                <a:solidFill>
                  <a:schemeClr val="bg1"/>
                </a:solidFill>
                <a:latin typeface="Segoe UI Light" panose="020B0502040204020203" pitchFamily="34" charset="0"/>
              </a:rPr>
              <a:t>on</a:t>
            </a:r>
            <a:r>
              <a:rPr lang="es-ES_tradnl" sz="12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 STM </a:t>
            </a:r>
            <a:r>
              <a:rPr lang="es-ES_tradnl" sz="1200" b="1" dirty="0" err="1" smtClean="0">
                <a:solidFill>
                  <a:schemeClr val="bg1"/>
                </a:solidFill>
                <a:latin typeface="Segoe UI Light" panose="020B0502040204020203" pitchFamily="34" charset="0"/>
              </a:rPr>
              <a:t>plate</a:t>
            </a:r>
            <a:r>
              <a:rPr lang="es-ES_tradnl" sz="12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 (</a:t>
            </a:r>
            <a:r>
              <a:rPr lang="es-ES_tradnl" sz="1200" b="1" i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HECTOR</a:t>
            </a:r>
            <a:r>
              <a:rPr lang="es-ES_tradnl" sz="12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  </a:t>
            </a:r>
            <a:r>
              <a:rPr lang="es-ES_tradnl" sz="1200" b="1" dirty="0" err="1" smtClean="0">
                <a:solidFill>
                  <a:schemeClr val="bg1"/>
                </a:solidFill>
                <a:latin typeface="Segoe UI Light" panose="020B0502040204020203" pitchFamily="34" charset="0"/>
              </a:rPr>
              <a:t>sample</a:t>
            </a:r>
            <a:r>
              <a:rPr lang="es-ES_tradnl" sz="12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b="1" dirty="0" err="1" smtClean="0">
                <a:solidFill>
                  <a:schemeClr val="bg1"/>
                </a:solidFill>
                <a:latin typeface="Segoe UI Light" panose="020B0502040204020203" pitchFamily="34" charset="0"/>
              </a:rPr>
              <a:t>holder</a:t>
            </a:r>
            <a:r>
              <a:rPr lang="es-ES_tradnl" sz="12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)</a:t>
            </a:r>
            <a:endParaRPr lang="en-US" sz="1200" b="1" dirty="0" err="1" smtClean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5</a:t>
            </a:fld>
            <a:endParaRPr lang="es-E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383" y="764704"/>
            <a:ext cx="2415617" cy="182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088283" y="2006370"/>
            <a:ext cx="1811466" cy="1439576"/>
            <a:chOff x="6527693" y="3322232"/>
            <a:chExt cx="2153591" cy="1711463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7693" y="3322232"/>
              <a:ext cx="2153591" cy="171146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11" name="Rectangle 10"/>
            <p:cNvSpPr/>
            <p:nvPr/>
          </p:nvSpPr>
          <p:spPr>
            <a:xfrm>
              <a:off x="6958128" y="3322232"/>
              <a:ext cx="1435800" cy="2744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b="1" kern="0" dirty="0" smtClean="0">
                  <a:latin typeface="Arial"/>
                </a:rPr>
                <a:t>Ti </a:t>
              </a:r>
              <a:r>
                <a:rPr lang="en-US" sz="900" b="1" i="1" kern="0" dirty="0" smtClean="0">
                  <a:latin typeface="Arial"/>
                </a:rPr>
                <a:t>L</a:t>
              </a:r>
              <a:r>
                <a:rPr lang="en-US" sz="900" b="1" kern="0" baseline="-25000" dirty="0" smtClean="0">
                  <a:latin typeface="Arial"/>
                </a:rPr>
                <a:t>2,3</a:t>
              </a:r>
            </a:p>
          </p:txBody>
        </p:sp>
      </p:grp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8" y="3061002"/>
            <a:ext cx="2254229" cy="146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50504" y="4450516"/>
            <a:ext cx="2461456" cy="1495947"/>
            <a:chOff x="82418" y="3814812"/>
            <a:chExt cx="2461456" cy="149594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18" y="3814812"/>
              <a:ext cx="2394857" cy="1495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1108074" y="3930203"/>
              <a:ext cx="143580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kern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Niobium L23</a:t>
              </a:r>
            </a:p>
          </p:txBody>
        </p:sp>
      </p:grpSp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57" y="4689017"/>
            <a:ext cx="2477275" cy="167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4653753" y="4362430"/>
            <a:ext cx="2510604" cy="1465493"/>
            <a:chOff x="1807463" y="2928178"/>
            <a:chExt cx="2510604" cy="1465493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7463" y="2928178"/>
              <a:ext cx="2367983" cy="1465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>
              <a:off x="2882267" y="3199121"/>
              <a:ext cx="143580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kern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Ruthenium L23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947665" y="3066717"/>
            <a:ext cx="2433384" cy="1516417"/>
            <a:chOff x="3652559" y="3200941"/>
            <a:chExt cx="2433384" cy="1516417"/>
          </a:xfrm>
        </p:grpSpPr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2559" y="3200941"/>
              <a:ext cx="2433384" cy="1516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3972148" y="3352018"/>
              <a:ext cx="14358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b="1" kern="0" dirty="0" smtClean="0">
                  <a:latin typeface="Arial"/>
                </a:rPr>
                <a:t>Ag </a:t>
              </a:r>
              <a:r>
                <a:rPr lang="en-US" sz="900" b="1" i="1" kern="0" dirty="0" smtClean="0">
                  <a:latin typeface="Arial"/>
                </a:rPr>
                <a:t>L</a:t>
              </a:r>
              <a:r>
                <a:rPr lang="en-US" sz="900" b="1" kern="0" baseline="-25000" dirty="0" smtClean="0">
                  <a:latin typeface="Arial"/>
                </a:rPr>
                <a:t>2,3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350840" y="1551621"/>
            <a:ext cx="2749552" cy="1672120"/>
            <a:chOff x="6042023" y="5033694"/>
            <a:chExt cx="2749552" cy="1672120"/>
          </a:xfrm>
        </p:grpSpPr>
        <p:pic>
          <p:nvPicPr>
            <p:cNvPr id="22" name="Picture 2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2023" y="5033694"/>
              <a:ext cx="2749552" cy="1672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Rectangle 22"/>
            <p:cNvSpPr/>
            <p:nvPr/>
          </p:nvSpPr>
          <p:spPr>
            <a:xfrm>
              <a:off x="6958128" y="5187649"/>
              <a:ext cx="143580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 b="1" kern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Calcium K-edge</a:t>
              </a:r>
            </a:p>
          </p:txBody>
        </p:sp>
      </p:grpSp>
      <p:sp>
        <p:nvSpPr>
          <p:cNvPr id="25" name="Circular Arrow 24"/>
          <p:cNvSpPr/>
          <p:nvPr/>
        </p:nvSpPr>
        <p:spPr bwMode="auto">
          <a:xfrm rot="9223454" flipH="1">
            <a:off x="3248720" y="2389859"/>
            <a:ext cx="2410914" cy="2392040"/>
          </a:xfrm>
          <a:prstGeom prst="circularArrow">
            <a:avLst>
              <a:gd name="adj1" fmla="val 7856"/>
              <a:gd name="adj2" fmla="val 1538518"/>
              <a:gd name="adj3" fmla="val 20497315"/>
              <a:gd name="adj4" fmla="val 5844236"/>
              <a:gd name="adj5" fmla="val 12500"/>
            </a:avLst>
          </a:prstGeom>
          <a:gradFill flip="none" rotWithShape="1">
            <a:gsLst>
              <a:gs pos="0">
                <a:srgbClr val="FF0000"/>
              </a:gs>
              <a:gs pos="100000">
                <a:srgbClr val="7030A0"/>
              </a:gs>
              <a:gs pos="100000">
                <a:schemeClr val="bg1"/>
              </a:gs>
            </a:gsLst>
            <a:lin ang="0" scaled="1"/>
            <a:tileRect/>
          </a:gradFill>
          <a:ln w="9525" cap="flat" cmpd="sng" algn="ctr">
            <a:solidFill>
              <a:schemeClr val="tx1">
                <a:alpha val="3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1"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331640" y="188641"/>
            <a:ext cx="6984776" cy="523220"/>
          </a:xfrm>
        </p:spPr>
        <p:txBody>
          <a:bodyPr/>
          <a:lstStyle/>
          <a:p>
            <a:pPr algn="ctr"/>
            <a:r>
              <a:rPr lang="es-ES" sz="2800" dirty="0" smtClean="0"/>
              <a:t>BL performance  -  E </a:t>
            </a:r>
            <a:r>
              <a:rPr lang="es-ES" sz="2800" dirty="0" err="1" smtClean="0"/>
              <a:t>calibration</a:t>
            </a:r>
            <a:r>
              <a:rPr lang="es-ES" sz="2800" dirty="0" smtClean="0"/>
              <a:t> &amp; </a:t>
            </a:r>
            <a:r>
              <a:rPr lang="es-ES" sz="2800" dirty="0" err="1" smtClean="0"/>
              <a:t>refs</a:t>
            </a:r>
            <a:r>
              <a:rPr lang="es-ES" sz="2800" dirty="0" smtClean="0"/>
              <a:t>.</a:t>
            </a:r>
            <a:endParaRPr lang="en-US" sz="2800" dirty="0"/>
          </a:p>
        </p:txBody>
      </p:sp>
      <p:sp>
        <p:nvSpPr>
          <p:cNvPr id="27" name="Rectangle 26"/>
          <p:cNvSpPr/>
          <p:nvPr/>
        </p:nvSpPr>
        <p:spPr>
          <a:xfrm>
            <a:off x="1421372" y="3123950"/>
            <a:ext cx="926796" cy="19077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900" b="1" kern="0" dirty="0" smtClean="0">
                <a:latin typeface="Arial"/>
              </a:rPr>
              <a:t>Fe </a:t>
            </a:r>
            <a:r>
              <a:rPr lang="en-US" sz="900" b="1" i="1" kern="0" dirty="0" smtClean="0">
                <a:latin typeface="Arial"/>
              </a:rPr>
              <a:t>L</a:t>
            </a:r>
            <a:r>
              <a:rPr lang="en-US" sz="900" b="1" kern="0" baseline="-25000" dirty="0" smtClean="0">
                <a:latin typeface="Arial"/>
              </a:rPr>
              <a:t>2,3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21734" y="4581128"/>
            <a:ext cx="926796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900" b="1" kern="0" dirty="0" err="1" smtClean="0">
                <a:latin typeface="Arial"/>
              </a:rPr>
              <a:t>Nb</a:t>
            </a:r>
            <a:r>
              <a:rPr lang="en-US" sz="900" b="1" kern="0" dirty="0" smtClean="0">
                <a:latin typeface="Arial"/>
              </a:rPr>
              <a:t> </a:t>
            </a:r>
            <a:r>
              <a:rPr lang="en-US" sz="900" b="1" i="1" kern="0" dirty="0" smtClean="0">
                <a:latin typeface="Arial"/>
              </a:rPr>
              <a:t>L</a:t>
            </a:r>
            <a:r>
              <a:rPr lang="en-US" sz="900" b="1" kern="0" baseline="-25000" dirty="0" smtClean="0">
                <a:latin typeface="Arial"/>
              </a:rPr>
              <a:t>2,3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47864" y="4854352"/>
            <a:ext cx="926796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900" b="1" kern="0" dirty="0" smtClean="0">
                <a:latin typeface="Arial"/>
              </a:rPr>
              <a:t>S </a:t>
            </a:r>
            <a:r>
              <a:rPr lang="en-US" sz="900" b="1" i="1" kern="0" dirty="0" smtClean="0">
                <a:latin typeface="Arial"/>
              </a:rPr>
              <a:t>K</a:t>
            </a:r>
            <a:endParaRPr lang="en-US" sz="900" b="1" kern="0" baseline="-25000" dirty="0" smtClean="0">
              <a:latin typeface="Arial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354620" y="843622"/>
            <a:ext cx="430414" cy="15766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900" b="1" kern="0" dirty="0" smtClean="0">
                <a:latin typeface="Arial"/>
              </a:rPr>
              <a:t>C </a:t>
            </a:r>
            <a:r>
              <a:rPr lang="en-US" sz="900" b="1" i="1" kern="0" dirty="0" smtClean="0">
                <a:latin typeface="Arial"/>
              </a:rPr>
              <a:t>K</a:t>
            </a:r>
            <a:endParaRPr lang="en-US" sz="900" b="1" kern="0" baseline="-25000" dirty="0" smtClean="0">
              <a:latin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805444" y="4653136"/>
            <a:ext cx="926796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900" b="1" kern="0" dirty="0" smtClean="0">
                <a:latin typeface="Arial"/>
              </a:rPr>
              <a:t>Ru </a:t>
            </a:r>
            <a:r>
              <a:rPr lang="en-US" sz="900" b="1" i="1" kern="0" dirty="0" smtClean="0">
                <a:latin typeface="Arial"/>
              </a:rPr>
              <a:t>L</a:t>
            </a:r>
            <a:r>
              <a:rPr lang="en-US" sz="900" b="1" i="1" kern="0" baseline="-25000" dirty="0" smtClean="0">
                <a:latin typeface="Arial"/>
              </a:rPr>
              <a:t>2,3</a:t>
            </a:r>
            <a:endParaRPr lang="en-US" sz="900" b="1" kern="0" baseline="-25000" dirty="0" smtClean="0">
              <a:latin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280508" y="1748961"/>
            <a:ext cx="1099803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900" b="1" kern="0" dirty="0" smtClean="0">
                <a:latin typeface="Arial"/>
              </a:rPr>
              <a:t>Ca </a:t>
            </a:r>
            <a:r>
              <a:rPr lang="en-US" sz="900" b="1" i="1" kern="0" dirty="0" smtClean="0">
                <a:latin typeface="Arial"/>
              </a:rPr>
              <a:t>K</a:t>
            </a:r>
            <a:endParaRPr lang="en-US" sz="900" b="1" kern="0" baseline="-25000" dirty="0" smtClean="0"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06288" y="3431044"/>
            <a:ext cx="64807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1200" i="1" dirty="0" err="1" smtClean="0">
                <a:latin typeface="Segoe UI Light" panose="020B0502040204020203" pitchFamily="34" charset="0"/>
              </a:rPr>
              <a:t>Photon</a:t>
            </a:r>
            <a:r>
              <a:rPr lang="es-ES_tradnl" sz="1200" i="1" dirty="0" smtClean="0">
                <a:latin typeface="Segoe UI Light" panose="020B0502040204020203" pitchFamily="34" charset="0"/>
              </a:rPr>
              <a:t> </a:t>
            </a:r>
            <a:r>
              <a:rPr lang="es-ES_tradnl" sz="1200" i="1" dirty="0" err="1" smtClean="0">
                <a:latin typeface="Segoe UI Light" panose="020B0502040204020203" pitchFamily="34" charset="0"/>
              </a:rPr>
              <a:t>energy</a:t>
            </a:r>
            <a:endParaRPr lang="en-US" sz="1200" i="1" dirty="0" err="1" smtClean="0">
              <a:latin typeface="Segoe UI Light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5555" y="2564904"/>
            <a:ext cx="3240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2400" dirty="0" smtClean="0">
                <a:latin typeface="Segoe UI Light" panose="020B0502040204020203" pitchFamily="34" charset="0"/>
              </a:rPr>
              <a:t>-</a:t>
            </a:r>
            <a:endParaRPr lang="en-US" sz="2400" dirty="0" err="1" smtClean="0">
              <a:latin typeface="Segoe UI Light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60032" y="2780928"/>
            <a:ext cx="3240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_tradnl" sz="2400" dirty="0" smtClean="0">
                <a:latin typeface="Segoe UI Light" panose="020B0502040204020203" pitchFamily="34" charset="0"/>
              </a:rPr>
              <a:t>+</a:t>
            </a:r>
            <a:endParaRPr lang="en-US" sz="2400" dirty="0" err="1" smtClean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6</a:t>
            </a:fld>
            <a:endParaRPr lang="es-E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BL performance  -  </a:t>
            </a:r>
            <a:r>
              <a:rPr lang="es-ES" sz="2800" dirty="0" err="1" smtClean="0"/>
              <a:t>continuous</a:t>
            </a:r>
            <a:r>
              <a:rPr lang="es-ES" sz="2800" dirty="0" smtClean="0"/>
              <a:t> </a:t>
            </a:r>
            <a:r>
              <a:rPr lang="es-ES" sz="2800" dirty="0" err="1" smtClean="0"/>
              <a:t>scans</a:t>
            </a:r>
            <a:endParaRPr lang="en-US" sz="2800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1907704" y="4852317"/>
            <a:ext cx="620824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00" i="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 High sampling frequency </a:t>
            </a:r>
            <a:r>
              <a:rPr lang="en-GB" sz="1400" i="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 larger density of </a:t>
            </a:r>
            <a:r>
              <a:rPr lang="en-GB" sz="1400" i="0" dirty="0" err="1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pts</a:t>
            </a:r>
            <a:r>
              <a:rPr lang="en-GB" sz="1400" i="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/eV</a:t>
            </a:r>
            <a:endParaRPr lang="en-GB" sz="1400" i="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400" i="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 Less time between scans </a:t>
            </a:r>
            <a:r>
              <a:rPr lang="en-GB" sz="1400" i="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 better reproducibility</a:t>
            </a:r>
          </a:p>
          <a:p>
            <a:pPr>
              <a:lnSpc>
                <a:spcPct val="150000"/>
              </a:lnSpc>
            </a:pPr>
            <a:r>
              <a:rPr lang="en-GB" sz="140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&gt;  Faster scans  more efficient use of </a:t>
            </a:r>
            <a:r>
              <a:rPr lang="en-GB" sz="1400" dirty="0" err="1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beamtime</a:t>
            </a:r>
            <a:endParaRPr lang="en-GB" sz="1400" dirty="0" smtClean="0">
              <a:solidFill>
                <a:srgbClr val="112E50"/>
              </a:solidFill>
              <a:latin typeface="Segoe UI Light" panose="020B0502040204020203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GB" sz="1400" i="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&gt;  </a:t>
            </a:r>
            <a:r>
              <a:rPr lang="en-GB" sz="1400" i="1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Pending: </a:t>
            </a:r>
            <a:r>
              <a:rPr lang="en-GB" sz="140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implementation for “antiparallel mode” (i.e. linear intermediate pol.)</a:t>
            </a:r>
            <a:endParaRPr lang="en-GB" sz="14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933056"/>
            <a:ext cx="3850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0" dirty="0" smtClean="0">
                <a:latin typeface="Segoe UI Light" panose="020B0502040204020203" pitchFamily="34" charset="0"/>
              </a:rPr>
              <a:t>Variable step (open loop) </a:t>
            </a:r>
            <a:r>
              <a:rPr lang="en-US" sz="1400" i="0" dirty="0" err="1" smtClean="0">
                <a:latin typeface="Segoe UI Light" panose="020B0502040204020203" pitchFamily="34" charset="0"/>
              </a:rPr>
              <a:t>und.+mono</a:t>
            </a:r>
            <a:r>
              <a:rPr lang="en-US" sz="1400" i="0" dirty="0" smtClean="0">
                <a:latin typeface="Segoe UI Light" panose="020B0502040204020203" pitchFamily="34" charset="0"/>
              </a:rPr>
              <a:t> movement Total </a:t>
            </a:r>
            <a:r>
              <a:rPr lang="en-US" sz="1400" dirty="0" smtClean="0">
                <a:latin typeface="Segoe UI Light" panose="020B0502040204020203" pitchFamily="34" charset="0"/>
              </a:rPr>
              <a:t>scan </a:t>
            </a:r>
            <a:r>
              <a:rPr lang="en-US" sz="1400" i="0" dirty="0" smtClean="0">
                <a:latin typeface="Segoe UI Light" panose="020B0502040204020203" pitchFamily="34" charset="0"/>
              </a:rPr>
              <a:t>time </a:t>
            </a:r>
            <a:r>
              <a:rPr lang="en-US" sz="1400" i="0" dirty="0" smtClean="0">
                <a:latin typeface="Segoe UI Light" panose="020B0502040204020203" pitchFamily="34" charset="0"/>
                <a:sym typeface="Symbol"/>
              </a:rPr>
              <a:t> </a:t>
            </a:r>
            <a:r>
              <a:rPr lang="en-US" sz="1400" b="1" i="0" dirty="0" smtClean="0">
                <a:latin typeface="Segoe UI Light" panose="020B0502040204020203" pitchFamily="34" charset="0"/>
                <a:sym typeface="Symbol"/>
              </a:rPr>
              <a:t>18 min</a:t>
            </a:r>
            <a:r>
              <a:rPr lang="en-US" sz="1400" i="0" dirty="0" smtClean="0">
                <a:latin typeface="Segoe UI Light" panose="020B0502040204020203" pitchFamily="34" charset="0"/>
                <a:sym typeface="Symbol"/>
              </a:rPr>
              <a:t>.</a:t>
            </a:r>
            <a:endParaRPr lang="en-US" sz="1400" i="0" dirty="0" smtClean="0">
              <a:latin typeface="Segoe UI Light" panose="020B0502040204020203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015" y="1132850"/>
            <a:ext cx="4142536" cy="261975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50" y="1144725"/>
            <a:ext cx="4216883" cy="261975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67744" y="1308035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 Light" panose="020B0502040204020203" pitchFamily="34" charset="0"/>
              </a:rPr>
              <a:t>Fe metal </a:t>
            </a:r>
            <a:r>
              <a:rPr lang="en-US" i="1" dirty="0" smtClean="0">
                <a:latin typeface="Segoe UI Light" panose="020B0502040204020203" pitchFamily="34" charset="0"/>
              </a:rPr>
              <a:t>L</a:t>
            </a:r>
            <a:r>
              <a:rPr lang="en-US" baseline="-25000" dirty="0" smtClean="0">
                <a:latin typeface="Segoe UI Light" panose="020B0502040204020203" pitchFamily="34" charset="0"/>
              </a:rPr>
              <a:t>2,3</a:t>
            </a:r>
            <a:r>
              <a:rPr lang="en-US" dirty="0" smtClean="0">
                <a:latin typeface="Segoe UI Light" panose="020B0502040204020203" pitchFamily="34" charset="0"/>
              </a:rPr>
              <a:t> XMCD</a:t>
            </a:r>
            <a:endParaRPr lang="en-US" i="1" dirty="0">
              <a:latin typeface="Segoe UI Light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5895" y="1309174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 Light" panose="020B0502040204020203" pitchFamily="34" charset="0"/>
              </a:rPr>
              <a:t>Fe metal </a:t>
            </a:r>
            <a:r>
              <a:rPr lang="en-US" i="1" dirty="0" smtClean="0">
                <a:latin typeface="Segoe UI Light" panose="020B0502040204020203" pitchFamily="34" charset="0"/>
              </a:rPr>
              <a:t>L</a:t>
            </a:r>
            <a:r>
              <a:rPr lang="en-US" baseline="-25000" dirty="0" smtClean="0">
                <a:latin typeface="Segoe UI Light" panose="020B0502040204020203" pitchFamily="34" charset="0"/>
              </a:rPr>
              <a:t>2,3</a:t>
            </a:r>
            <a:r>
              <a:rPr lang="en-US" dirty="0" smtClean="0">
                <a:latin typeface="Segoe UI Light" panose="020B0502040204020203" pitchFamily="34" charset="0"/>
              </a:rPr>
              <a:t> XMCD</a:t>
            </a:r>
            <a:endParaRPr lang="en-US" i="1" dirty="0">
              <a:latin typeface="Segoe UI Light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3924" y="176352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i="1" dirty="0" err="1" smtClean="0">
                <a:solidFill>
                  <a:srgbClr val="125E9F"/>
                </a:solidFill>
                <a:latin typeface="Segoe UI Light" panose="020B0502040204020203" pitchFamily="34" charset="0"/>
              </a:rPr>
              <a:t>Step</a:t>
            </a:r>
            <a:r>
              <a:rPr lang="es-ES_tradnl" b="1" i="1" dirty="0" smtClean="0">
                <a:solidFill>
                  <a:srgbClr val="125E9F"/>
                </a:solidFill>
                <a:latin typeface="Segoe UI Light" panose="020B0502040204020203" pitchFamily="34" charset="0"/>
              </a:rPr>
              <a:t> </a:t>
            </a:r>
            <a:r>
              <a:rPr lang="es-ES_tradnl" b="1" i="1" dirty="0" err="1" smtClean="0">
                <a:solidFill>
                  <a:srgbClr val="125E9F"/>
                </a:solidFill>
                <a:latin typeface="Segoe UI Light" panose="020B0502040204020203" pitchFamily="34" charset="0"/>
              </a:rPr>
              <a:t>scan</a:t>
            </a:r>
            <a:endParaRPr lang="en-US" b="1" i="1" dirty="0">
              <a:solidFill>
                <a:srgbClr val="125E9F"/>
              </a:solidFill>
              <a:latin typeface="Segoe UI Light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2240" y="1763524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i="1" dirty="0" err="1" smtClean="0">
                <a:solidFill>
                  <a:srgbClr val="125E9F"/>
                </a:solidFill>
                <a:latin typeface="Segoe UI Light" panose="020B0502040204020203" pitchFamily="34" charset="0"/>
              </a:rPr>
              <a:t>Continuous</a:t>
            </a:r>
            <a:r>
              <a:rPr lang="es-ES_tradnl" b="1" i="1" dirty="0" smtClean="0">
                <a:solidFill>
                  <a:srgbClr val="125E9F"/>
                </a:solidFill>
                <a:latin typeface="Segoe UI Light" panose="020B0502040204020203" pitchFamily="34" charset="0"/>
              </a:rPr>
              <a:t> </a:t>
            </a:r>
            <a:r>
              <a:rPr lang="es-ES_tradnl" b="1" i="1" dirty="0" err="1" smtClean="0">
                <a:solidFill>
                  <a:srgbClr val="125E9F"/>
                </a:solidFill>
                <a:latin typeface="Segoe UI Light" panose="020B0502040204020203" pitchFamily="34" charset="0"/>
              </a:rPr>
              <a:t>scan</a:t>
            </a:r>
            <a:endParaRPr lang="en-US" b="1" i="1" dirty="0">
              <a:solidFill>
                <a:srgbClr val="125E9F"/>
              </a:solidFill>
              <a:latin typeface="Segoe UI Light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37937" y="3933056"/>
            <a:ext cx="4326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0" dirty="0" smtClean="0">
                <a:latin typeface="Segoe UI Light" panose="020B0502040204020203" pitchFamily="34" charset="0"/>
              </a:rPr>
              <a:t>Continuous und.+ mono movement.</a:t>
            </a:r>
          </a:p>
          <a:p>
            <a:pPr algn="ctr"/>
            <a:r>
              <a:rPr lang="en-US" sz="1400" i="0" dirty="0" smtClean="0">
                <a:latin typeface="Segoe UI Light" panose="020B0502040204020203" pitchFamily="34" charset="0"/>
              </a:rPr>
              <a:t>Total </a:t>
            </a:r>
            <a:r>
              <a:rPr lang="en-US" sz="1400" dirty="0" smtClean="0">
                <a:latin typeface="Segoe UI Light" panose="020B0502040204020203" pitchFamily="34" charset="0"/>
              </a:rPr>
              <a:t>scan </a:t>
            </a:r>
            <a:r>
              <a:rPr lang="en-US" sz="1400" i="0" dirty="0" smtClean="0">
                <a:latin typeface="Segoe UI Light" panose="020B0502040204020203" pitchFamily="34" charset="0"/>
              </a:rPr>
              <a:t>time </a:t>
            </a:r>
            <a:r>
              <a:rPr lang="en-US" sz="1400" i="0" dirty="0" smtClean="0">
                <a:latin typeface="Segoe UI Light" panose="020B0502040204020203" pitchFamily="34" charset="0"/>
                <a:sym typeface="Symbol"/>
              </a:rPr>
              <a:t> </a:t>
            </a:r>
            <a:r>
              <a:rPr lang="en-US" sz="1400" b="1" i="0" dirty="0" smtClean="0">
                <a:latin typeface="Segoe UI Light" panose="020B0502040204020203" pitchFamily="34" charset="0"/>
                <a:sym typeface="Symbol"/>
              </a:rPr>
              <a:t>2 min</a:t>
            </a:r>
            <a:r>
              <a:rPr lang="en-US" sz="1400" i="0" dirty="0" smtClean="0">
                <a:latin typeface="Segoe UI Light" panose="020B0502040204020203" pitchFamily="34" charset="0"/>
                <a:sym typeface="Symbol"/>
              </a:rPr>
              <a:t>. (same resolution as step mode)</a:t>
            </a:r>
            <a:endParaRPr lang="en-US" sz="1400" i="0" dirty="0" smtClean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89974" y="791084"/>
            <a:ext cx="4974443" cy="3213980"/>
            <a:chOff x="189974" y="1126711"/>
            <a:chExt cx="4974443" cy="321398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26711"/>
              <a:ext cx="4912897" cy="3213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 rot="16200000">
              <a:off x="-706920" y="2543138"/>
              <a:ext cx="207078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Segoe UI Light" panose="020B0502040204020203" pitchFamily="34" charset="0"/>
                </a:rPr>
                <a:t>I</a:t>
              </a:r>
              <a:r>
                <a:rPr lang="en-US" sz="1200" baseline="-25000" dirty="0" smtClean="0">
                  <a:latin typeface="Segoe UI Light" panose="020B0502040204020203" pitchFamily="34" charset="0"/>
                </a:rPr>
                <a:t>0</a:t>
              </a:r>
              <a:r>
                <a:rPr lang="en-US" sz="1200" dirty="0" smtClean="0">
                  <a:latin typeface="Segoe UI Light" panose="020B0502040204020203" pitchFamily="34" charset="0"/>
                </a:rPr>
                <a:t> FFT signal vs time (x10</a:t>
              </a:r>
              <a:r>
                <a:rPr lang="en-US" sz="1200" baseline="30000" dirty="0" smtClean="0">
                  <a:latin typeface="Segoe UI Light" panose="020B0502040204020203" pitchFamily="34" charset="0"/>
                </a:rPr>
                <a:t>3</a:t>
              </a:r>
              <a:r>
                <a:rPr lang="en-US" sz="1200" dirty="0" smtClean="0">
                  <a:latin typeface="Segoe UI Light" panose="020B0502040204020203" pitchFamily="34" charset="0"/>
                </a:rPr>
                <a:t>)</a:t>
              </a:r>
              <a:endParaRPr lang="en-US" sz="1200" dirty="0">
                <a:latin typeface="Segoe UI Light" panose="020B0502040204020203" pitchFamily="34" charset="0"/>
              </a:endParaRPr>
            </a:p>
          </p:txBody>
        </p:sp>
        <p:cxnSp>
          <p:nvCxnSpPr>
            <p:cNvPr id="5" name="Straight Arrow Connector 4"/>
            <p:cNvCxnSpPr>
              <a:stCxn id="8" idx="1"/>
            </p:cNvCxnSpPr>
            <p:nvPr/>
          </p:nvCxnSpPr>
          <p:spPr>
            <a:xfrm flipH="1" flipV="1">
              <a:off x="2913337" y="1905000"/>
              <a:ext cx="385150" cy="16715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8" idx="1"/>
            </p:cNvCxnSpPr>
            <p:nvPr/>
          </p:nvCxnSpPr>
          <p:spPr>
            <a:xfrm flipH="1">
              <a:off x="2913337" y="2072157"/>
              <a:ext cx="385150" cy="58729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>
              <a:stCxn id="8" idx="1"/>
            </p:cNvCxnSpPr>
            <p:nvPr/>
          </p:nvCxnSpPr>
          <p:spPr>
            <a:xfrm flipH="1">
              <a:off x="2913337" y="2072157"/>
              <a:ext cx="385150" cy="119689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3298487" y="1910574"/>
              <a:ext cx="9144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 smtClean="0">
                  <a:solidFill>
                    <a:srgbClr val="FF0000"/>
                  </a:solidFill>
                  <a:latin typeface="Segoe UI Light" panose="020B0502040204020203" pitchFamily="34" charset="0"/>
                </a:rPr>
                <a:t>injection</a:t>
              </a:r>
              <a:endParaRPr lang="en-US" sz="1500" b="1" dirty="0">
                <a:solidFill>
                  <a:srgbClr val="FF0000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763688" y="1244347"/>
              <a:ext cx="165618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604" y="3820129"/>
            <a:ext cx="3491860" cy="227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50936"/>
            <a:ext cx="3456384" cy="225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>
          <a:xfrm>
            <a:off x="5622776" y="2539752"/>
            <a:ext cx="5334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11" idx="4"/>
          </p:cNvCxnSpPr>
          <p:nvPr/>
        </p:nvCxnSpPr>
        <p:spPr>
          <a:xfrm>
            <a:off x="5889476" y="2996952"/>
            <a:ext cx="770756" cy="15121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9606" y="4077072"/>
            <a:ext cx="48148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latin typeface="Segoe UI Light" panose="020B0502040204020203" pitchFamily="34" charset="0"/>
              </a:rPr>
              <a:t>&gt;  During injection we see </a:t>
            </a:r>
            <a:r>
              <a:rPr lang="en-US" sz="1200" b="1" dirty="0" smtClean="0">
                <a:latin typeface="Segoe UI Light" panose="020B0502040204020203" pitchFamily="34" charset="0"/>
              </a:rPr>
              <a:t>noise increase </a:t>
            </a:r>
            <a:r>
              <a:rPr lang="en-US" sz="1200" dirty="0" smtClean="0">
                <a:latin typeface="Segoe UI Light" panose="020B0502040204020203" pitchFamily="34" charset="0"/>
              </a:rPr>
              <a:t>@ 3.125 Hz due to kickers operation</a:t>
            </a:r>
          </a:p>
          <a:p>
            <a:pPr>
              <a:lnSpc>
                <a:spcPct val="150000"/>
              </a:lnSpc>
            </a:pPr>
            <a:r>
              <a:rPr lang="en-US" sz="1200" dirty="0" smtClean="0">
                <a:latin typeface="Segoe UI Light" panose="020B0502040204020203" pitchFamily="34" charset="0"/>
              </a:rPr>
              <a:t>&gt;  </a:t>
            </a:r>
            <a:r>
              <a:rPr lang="en-US" sz="1200" b="1" dirty="0" smtClean="0">
                <a:latin typeface="Segoe UI Light" panose="020B0502040204020203" pitchFamily="34" charset="0"/>
              </a:rPr>
              <a:t>Limited impact </a:t>
            </a:r>
            <a:r>
              <a:rPr lang="en-US" sz="1200" dirty="0" smtClean="0">
                <a:latin typeface="Segoe UI Light" panose="020B0502040204020203" pitchFamily="34" charset="0"/>
              </a:rPr>
              <a:t>on BL op. since number of affected scans is small</a:t>
            </a:r>
          </a:p>
          <a:p>
            <a:pPr>
              <a:lnSpc>
                <a:spcPct val="150000"/>
              </a:lnSpc>
            </a:pPr>
            <a:r>
              <a:rPr lang="en-US" sz="1200" dirty="0" smtClean="0">
                <a:latin typeface="Segoe UI Light" panose="020B0502040204020203" pitchFamily="34" charset="0"/>
              </a:rPr>
              <a:t>&gt;  The injection process  ~10/20 s usually affects </a:t>
            </a:r>
            <a:r>
              <a:rPr lang="en-US" sz="1200" b="1" dirty="0" smtClean="0">
                <a:latin typeface="Segoe UI Light" panose="020B0502040204020203" pitchFamily="34" charset="0"/>
              </a:rPr>
              <a:t>small portion of the spectra</a:t>
            </a:r>
            <a:r>
              <a:rPr lang="en-US" sz="1200" dirty="0" smtClean="0">
                <a:latin typeface="Segoe UI Light" panose="020B0502040204020203" pitchFamily="34" charset="0"/>
              </a:rPr>
              <a:t> (typical scans take ~2 min) </a:t>
            </a:r>
          </a:p>
          <a:p>
            <a:pPr>
              <a:lnSpc>
                <a:spcPct val="150000"/>
              </a:lnSpc>
            </a:pPr>
            <a:endParaRPr lang="en-US" sz="1200" b="1" dirty="0">
              <a:latin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200" b="1" i="1" u="sng" dirty="0" smtClean="0">
                <a:latin typeface="Segoe UI Light" panose="020B0502040204020203" pitchFamily="34" charset="0"/>
              </a:rPr>
              <a:t>Conclusion </a:t>
            </a:r>
            <a:r>
              <a:rPr lang="en-US" sz="1200" b="1" i="1" dirty="0" smtClean="0">
                <a:latin typeface="Segoe UI Light" panose="020B0502040204020203" pitchFamily="34" charset="0"/>
              </a:rPr>
              <a:t>: </a:t>
            </a:r>
            <a:r>
              <a:rPr lang="en-US" sz="1200" b="1" dirty="0" smtClean="0">
                <a:latin typeface="Segoe UI Light" panose="020B0502040204020203" pitchFamily="34" charset="0"/>
              </a:rPr>
              <a:t>No gating needed so far at BOREAS for TOP-UP operation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7</a:t>
            </a:fld>
            <a:endParaRPr lang="es-ES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BL performance  -  TOP UP </a:t>
            </a:r>
            <a:r>
              <a:rPr lang="es-ES" sz="2800" dirty="0" err="1" smtClean="0"/>
              <a:t>tests</a:t>
            </a:r>
            <a:endParaRPr lang="en-US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2026708" y="3777771"/>
            <a:ext cx="109407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Segoe UI Light" panose="020B0502040204020203" pitchFamily="34" charset="0"/>
              </a:rPr>
              <a:t>Freq. (Hz)</a:t>
            </a:r>
            <a:endParaRPr lang="en-US" sz="1200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53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8</a:t>
            </a:fld>
            <a:endParaRPr lang="es-E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BL </a:t>
            </a:r>
            <a:r>
              <a:rPr lang="es-ES" sz="2800" dirty="0" err="1" smtClean="0"/>
              <a:t>endstation</a:t>
            </a:r>
            <a:r>
              <a:rPr lang="es-ES" sz="2800" dirty="0" smtClean="0"/>
              <a:t> 1  -  XMCD </a:t>
            </a:r>
            <a:r>
              <a:rPr lang="es-ES" sz="2800" dirty="0" err="1" smtClean="0"/>
              <a:t>cryomagnet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3133699" y="1234723"/>
            <a:ext cx="5974805" cy="4930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1</a:t>
            </a:r>
            <a:r>
              <a:rPr lang="en-US" sz="1200" b="1" baseline="300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st</a:t>
            </a:r>
            <a:r>
              <a:rPr lang="en-US" sz="12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n-US" sz="1200" b="1" dirty="0" err="1">
                <a:solidFill>
                  <a:srgbClr val="112E50"/>
                </a:solidFill>
                <a:latin typeface="Segoe UI Light" panose="020B0502040204020203" pitchFamily="34" charset="0"/>
              </a:rPr>
              <a:t>endstation</a:t>
            </a:r>
            <a:r>
              <a:rPr lang="en-US" sz="1200" b="1" dirty="0">
                <a:solidFill>
                  <a:srgbClr val="112E50"/>
                </a:solidFill>
                <a:latin typeface="Segoe UI Light" panose="020B0502040204020203" pitchFamily="34" charset="0"/>
              </a:rPr>
              <a:t>, “HECTOR” </a:t>
            </a:r>
            <a:r>
              <a:rPr lang="en-US" sz="12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SC 6T/2T/2T magnet with VTI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&gt;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Running user experiments </a:t>
            </a: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since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May 2012 (29 till today, &gt;5 days long in average)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Performs </a:t>
            </a: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according to specs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(B</a:t>
            </a:r>
            <a:r>
              <a:rPr lang="en-US" sz="1200" baseline="-250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y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up to 6 Tesla, 1.5 K&lt;</a:t>
            </a:r>
            <a:r>
              <a:rPr lang="en-US" sz="1200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T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&lt;370 K)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Detection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modes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: TEY + TFY,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transmission</a:t>
            </a:r>
            <a:endParaRPr lang="en-US" sz="1200" dirty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endParaRPr lang="en-US" sz="12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Recent upgrades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Improved vacuum scheme (safe if blackout)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Broadened remote </a:t>
            </a:r>
            <a:r>
              <a:rPr lang="en-US" sz="1200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macro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-controlled operation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Motorization </a:t>
            </a: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of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transmission diode arm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&gt;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Auto </a:t>
            </a:r>
            <a:r>
              <a:rPr lang="en-US" sz="1200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magnetic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n-US" sz="1200" i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field-on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flashing lights 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endParaRPr lang="en-US" sz="1200" dirty="0" smtClean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b="1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In progress upgrades</a:t>
            </a:r>
            <a:endParaRPr lang="en-US" sz="1200" dirty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Fast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loadlock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(up to 4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sample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holders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simultaneously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)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Sample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bias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(to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enhance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TEY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with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X, Z-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applied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field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)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&gt; Anti-ice / condensation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barriers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Definitive Scaffold (for LN, </a:t>
            </a:r>
            <a:r>
              <a:rPr lang="en-US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LHe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 refill…)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</a:t>
            </a: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PFY detection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(collaboration agreement with </a:t>
            </a: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MPI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Dresden under study)</a:t>
            </a:r>
            <a:endParaRPr lang="en-US" sz="1200" dirty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&gt; Dock </a:t>
            </a: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for travelling suitcase, STM 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(coll. </a:t>
            </a:r>
            <a:r>
              <a:rPr lang="en-US" sz="1200" dirty="0" err="1">
                <a:solidFill>
                  <a:srgbClr val="112E50"/>
                </a:solidFill>
                <a:latin typeface="Segoe UI Light" panose="020B0502040204020203" pitchFamily="34" charset="0"/>
              </a:rPr>
              <a:t>a</a:t>
            </a:r>
            <a:r>
              <a:rPr lang="en-US" sz="1200" dirty="0" err="1" smtClean="0">
                <a:solidFill>
                  <a:srgbClr val="112E50"/>
                </a:solidFill>
                <a:latin typeface="Segoe UI Light" panose="020B0502040204020203" pitchFamily="34" charset="0"/>
              </a:rPr>
              <a:t>gr</a:t>
            </a:r>
            <a:r>
              <a:rPr lang="en-US" sz="1200" dirty="0" smtClean="0">
                <a:solidFill>
                  <a:srgbClr val="112E50"/>
                </a:solidFill>
                <a:latin typeface="Segoe UI Light" panose="020B0502040204020203" pitchFamily="34" charset="0"/>
              </a:rPr>
              <a:t>. with ICN2 under study)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endParaRPr lang="en-US" sz="1200" dirty="0">
              <a:solidFill>
                <a:srgbClr val="112E50"/>
              </a:solidFill>
              <a:latin typeface="Segoe UI Light" panose="020B0502040204020203" pitchFamily="34" charset="0"/>
            </a:endParaRP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b="1" dirty="0">
                <a:solidFill>
                  <a:srgbClr val="112E50"/>
                </a:solidFill>
                <a:latin typeface="Segoe UI Light" panose="020B0502040204020203" pitchFamily="34" charset="0"/>
              </a:rPr>
              <a:t>Growing equipment @ preparation chamber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n-US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&gt; Heating stage, evaporators, wobble stick, gas lines, ion gun, quartz balance, mini LEED</a:t>
            </a:r>
          </a:p>
          <a:p>
            <a:pPr>
              <a:spcBef>
                <a:spcPct val="20000"/>
              </a:spcBef>
              <a:buClr>
                <a:srgbClr val="CC9900"/>
              </a:buClr>
              <a:buSzPct val="65000"/>
              <a:tabLst>
                <a:tab pos="463550" algn="l"/>
              </a:tabLst>
              <a:defRPr/>
            </a:pP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&gt; New </a:t>
            </a:r>
            <a:r>
              <a:rPr lang="es-ES_tradnl" sz="1200" dirty="0" err="1">
                <a:solidFill>
                  <a:srgbClr val="112E50"/>
                </a:solidFill>
                <a:latin typeface="Segoe UI Light" panose="020B0502040204020203" pitchFamily="34" charset="0"/>
              </a:rPr>
              <a:t>large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 turbo </a:t>
            </a:r>
            <a:r>
              <a:rPr lang="es-ES_tradnl" sz="1200" dirty="0" err="1">
                <a:solidFill>
                  <a:srgbClr val="112E50"/>
                </a:solidFill>
                <a:latin typeface="Segoe UI Light" panose="020B0502040204020203" pitchFamily="34" charset="0"/>
              </a:rPr>
              <a:t>pump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 + ion </a:t>
            </a:r>
            <a:r>
              <a:rPr lang="es-ES_tradnl" sz="1200" dirty="0" err="1">
                <a:solidFill>
                  <a:srgbClr val="112E50"/>
                </a:solidFill>
                <a:latin typeface="Segoe UI Light" panose="020B0502040204020203" pitchFamily="34" charset="0"/>
              </a:rPr>
              <a:t>pump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</a:rPr>
              <a:t> 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 base </a:t>
            </a:r>
            <a:r>
              <a:rPr lang="es-ES_tradnl" sz="1200" dirty="0" err="1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pressure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  <a:sym typeface="Symbol"/>
              </a:rPr>
              <a:t>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 10</a:t>
            </a:r>
            <a:r>
              <a:rPr lang="es-ES_tradnl" sz="1200" baseline="30000" dirty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-10</a:t>
            </a:r>
            <a:r>
              <a:rPr lang="es-ES_tradnl" sz="1200" dirty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es-ES_tradnl" sz="1200" dirty="0" smtClean="0">
                <a:solidFill>
                  <a:srgbClr val="112E50"/>
                </a:solidFill>
                <a:latin typeface="Segoe UI Light" panose="020B0502040204020203" pitchFamily="34" charset="0"/>
                <a:sym typeface="Wingdings" panose="05000000000000000000" pitchFamily="2" charset="2"/>
              </a:rPr>
              <a:t>mbar</a:t>
            </a:r>
            <a:endParaRPr lang="en-US" sz="1200" dirty="0">
              <a:solidFill>
                <a:srgbClr val="112E50"/>
              </a:solidFill>
              <a:latin typeface="Segoe UI Light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7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64" t="-2774" r="49585" b="17278"/>
          <a:stretch/>
        </p:blipFill>
        <p:spPr>
          <a:xfrm>
            <a:off x="3139" y="1091467"/>
            <a:ext cx="2913128" cy="5312163"/>
          </a:xfrm>
          <a:prstGeom prst="rect">
            <a:avLst/>
          </a:prstGeom>
        </p:spPr>
      </p:pic>
      <p:pic>
        <p:nvPicPr>
          <p:cNvPr id="8" name="Picture 3" descr="C:\Users\mvalvidares\Documents\photos\IMG_145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49" t="15924" r="19931" b="9948"/>
          <a:stretch/>
        </p:blipFill>
        <p:spPr bwMode="auto">
          <a:xfrm>
            <a:off x="-7805" y="3291704"/>
            <a:ext cx="3106807" cy="1922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grpSp>
        <p:nvGrpSpPr>
          <p:cNvPr id="2" name="Group 1"/>
          <p:cNvGrpSpPr/>
          <p:nvPr/>
        </p:nvGrpSpPr>
        <p:grpSpPr>
          <a:xfrm>
            <a:off x="6451642" y="2230446"/>
            <a:ext cx="2689324" cy="1270562"/>
            <a:chOff x="6459076" y="2012192"/>
            <a:chExt cx="2689324" cy="1270562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7000"/>
                      </a14:imgEffect>
                      <a14:imgEffect>
                        <a14:brightnessContrast bright="24000" contrast="1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9076" y="2012192"/>
              <a:ext cx="2689324" cy="419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730008" y="2431538"/>
              <a:ext cx="2162472" cy="851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312911"/>
            <a:ext cx="5334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>
              <a:defRPr lang="en-US" sz="1400" b="1" smtClean="0">
                <a:solidFill>
                  <a:schemeClr val="bg1"/>
                </a:solidFill>
                <a:latin typeface="Segoe Script" panose="020B0504020000000003" pitchFamily="34" charset="0"/>
                <a:cs typeface="Arial" pitchFamily="34" charset="0"/>
              </a:defRPr>
            </a:lvl1pPr>
          </a:lstStyle>
          <a:p>
            <a:pPr algn="ctr"/>
            <a:fld id="{393CF724-F9E0-44B8-95BD-D38D8B22F53D}" type="slidenum">
              <a:rPr lang="es-ES" smtClean="0"/>
              <a:pPr algn="ctr"/>
              <a:t>9</a:t>
            </a:fld>
            <a:endParaRPr lang="es-E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619672" y="188641"/>
            <a:ext cx="6552728" cy="523220"/>
          </a:xfrm>
        </p:spPr>
        <p:txBody>
          <a:bodyPr/>
          <a:lstStyle/>
          <a:p>
            <a:pPr algn="ctr"/>
            <a:r>
              <a:rPr lang="es-ES" sz="2800" dirty="0" smtClean="0"/>
              <a:t>BL </a:t>
            </a:r>
            <a:r>
              <a:rPr lang="es-ES" sz="2800" dirty="0" err="1" smtClean="0"/>
              <a:t>endstation</a:t>
            </a:r>
            <a:r>
              <a:rPr lang="es-ES" sz="2800" dirty="0" smtClean="0"/>
              <a:t> 2  -  </a:t>
            </a:r>
            <a:r>
              <a:rPr lang="es-ES" sz="2800" dirty="0" err="1" smtClean="0"/>
              <a:t>Magnetic</a:t>
            </a:r>
            <a:r>
              <a:rPr lang="es-ES" sz="2800" dirty="0" smtClean="0"/>
              <a:t> </a:t>
            </a:r>
            <a:r>
              <a:rPr lang="es-ES" sz="2800" dirty="0" err="1"/>
              <a:t>S</a:t>
            </a:r>
            <a:r>
              <a:rPr lang="es-ES" sz="2800" dirty="0" err="1" smtClean="0"/>
              <a:t>cattering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620" y="2853191"/>
            <a:ext cx="2930817" cy="23397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004047" y="3068960"/>
            <a:ext cx="1574771" cy="346225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79912" y="2607295"/>
            <a:ext cx="2448271" cy="461665"/>
          </a:xfrm>
          <a:prstGeom prst="rect">
            <a:avLst/>
          </a:prstGeom>
          <a:solidFill>
            <a:srgbClr val="FFC000">
              <a:alpha val="57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200" dirty="0" smtClean="0"/>
              <a:t>Two detector arms</a:t>
            </a:r>
          </a:p>
          <a:p>
            <a:pPr algn="ctr" eaLnBrk="1" hangingPunct="1"/>
            <a:r>
              <a:rPr lang="en-US" sz="1200" dirty="0" smtClean="0"/>
              <a:t>(IH-designed, manufacturing)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782753" y="4937587"/>
            <a:ext cx="1901511" cy="461665"/>
          </a:xfrm>
          <a:prstGeom prst="rect">
            <a:avLst/>
          </a:prstGeom>
          <a:solidFill>
            <a:srgbClr val="FFC000">
              <a:alpha val="61961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200" dirty="0" smtClean="0"/>
              <a:t>2 T magnet in/out tool (manufacturing)</a:t>
            </a:r>
            <a:endParaRPr lang="en-US" sz="1200" dirty="0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 flipV="1">
            <a:off x="7120550" y="4694936"/>
            <a:ext cx="511790" cy="894303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V="1">
            <a:off x="5786729" y="4657603"/>
            <a:ext cx="897536" cy="279984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444208" y="5589240"/>
            <a:ext cx="2376264" cy="461665"/>
          </a:xfrm>
          <a:prstGeom prst="rect">
            <a:avLst/>
          </a:prstGeom>
          <a:solidFill>
            <a:srgbClr val="FFC000">
              <a:alpha val="61961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200" dirty="0" smtClean="0"/>
              <a:t>Magnet rotation by McAllister (commissioning)</a:t>
            </a:r>
            <a:endParaRPr lang="en-US" sz="1200" dirty="0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467544" y="5385990"/>
            <a:ext cx="288031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 smtClean="0">
                <a:latin typeface="Segoe UI Light" panose="020B0502040204020203" pitchFamily="34" charset="0"/>
              </a:rPr>
              <a:t>&gt; </a:t>
            </a:r>
            <a:r>
              <a:rPr lang="en-GB" sz="1200" i="0" dirty="0" smtClean="0">
                <a:latin typeface="Segoe UI Light" panose="020B0502040204020203" pitchFamily="34" charset="0"/>
              </a:rPr>
              <a:t>Assembly, </a:t>
            </a:r>
            <a:r>
              <a:rPr lang="en-GB" sz="1200" b="1" i="0" dirty="0" smtClean="0">
                <a:latin typeface="Segoe UI Light" panose="020B0502040204020203" pitchFamily="34" charset="0"/>
              </a:rPr>
              <a:t>first tests with point detector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Segoe UI Light" panose="020B0502040204020203" pitchFamily="34" charset="0"/>
              </a:rPr>
              <a:t>&gt; </a:t>
            </a:r>
            <a:r>
              <a:rPr lang="en-GB" sz="1200" i="0" dirty="0" smtClean="0">
                <a:latin typeface="Segoe UI Light" panose="020B0502040204020203" pitchFamily="34" charset="0"/>
              </a:rPr>
              <a:t>Cabling, control (pool) in progress 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Segoe UI Light" panose="020B0502040204020203" pitchFamily="34" charset="0"/>
              </a:rPr>
              <a:t>&gt; </a:t>
            </a:r>
            <a:r>
              <a:rPr lang="en-GB" sz="1200" i="0" dirty="0" smtClean="0">
                <a:latin typeface="Segoe UI Light" panose="020B0502040204020203" pitchFamily="34" charset="0"/>
              </a:rPr>
              <a:t>CCD commissioning in progress</a:t>
            </a:r>
            <a:endParaRPr lang="en-GB" sz="1200" i="0" dirty="0">
              <a:latin typeface="Segoe UI Light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35896" y="1124744"/>
            <a:ext cx="54006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latin typeface="Segoe UI Light" panose="020B0502040204020203" pitchFamily="34" charset="0"/>
              </a:rPr>
              <a:t>&gt;  Final assembly and commissioning mid-late 2014</a:t>
            </a:r>
          </a:p>
          <a:p>
            <a:pPr>
              <a:lnSpc>
                <a:spcPct val="150000"/>
              </a:lnSpc>
            </a:pPr>
            <a:r>
              <a:rPr lang="es-ES_tradnl" sz="1400" dirty="0" smtClean="0">
                <a:latin typeface="Segoe UI Light" panose="020B0502040204020203" pitchFamily="34" charset="0"/>
              </a:rPr>
              <a:t>&gt;  </a:t>
            </a:r>
            <a:r>
              <a:rPr lang="es-ES_tradnl" sz="1400" b="1" dirty="0" smtClean="0">
                <a:latin typeface="Segoe UI Light" panose="020B0502040204020203" pitchFamily="34" charset="0"/>
              </a:rPr>
              <a:t>Open to </a:t>
            </a:r>
            <a:r>
              <a:rPr lang="es-ES_tradnl" sz="1400" b="1" dirty="0" err="1" smtClean="0">
                <a:latin typeface="Segoe UI Light" panose="020B0502040204020203" pitchFamily="34" charset="0"/>
              </a:rPr>
              <a:t>users</a:t>
            </a:r>
            <a:r>
              <a:rPr lang="es-ES_tradnl" sz="1400" b="1" dirty="0" smtClean="0">
                <a:latin typeface="Segoe UI Light" panose="020B0502040204020203" pitchFamily="34" charset="0"/>
              </a:rPr>
              <a:t> </a:t>
            </a:r>
            <a:r>
              <a:rPr lang="es-ES_tradnl" sz="1400" b="1" dirty="0" err="1" smtClean="0">
                <a:latin typeface="Segoe UI Light" panose="020B0502040204020203" pitchFamily="34" charset="0"/>
              </a:rPr>
              <a:t>from</a:t>
            </a:r>
            <a:r>
              <a:rPr lang="es-ES_tradnl" sz="1400" b="1" dirty="0" smtClean="0">
                <a:latin typeface="Segoe UI Light" panose="020B0502040204020203" pitchFamily="34" charset="0"/>
              </a:rPr>
              <a:t> feb. 2015 </a:t>
            </a:r>
            <a:r>
              <a:rPr lang="es-ES_tradnl" sz="1400" dirty="0" smtClean="0">
                <a:latin typeface="Segoe UI Light" panose="020B0502040204020203" pitchFamily="34" charset="0"/>
              </a:rPr>
              <a:t>(i.e.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available</a:t>
            </a:r>
            <a:r>
              <a:rPr lang="es-ES_tradnl" sz="1400" dirty="0" smtClean="0">
                <a:latin typeface="Segoe UI Light" panose="020B0502040204020203" pitchFamily="34" charset="0"/>
              </a:rPr>
              <a:t> in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currently</a:t>
            </a:r>
            <a:r>
              <a:rPr lang="es-ES_tradnl" sz="1400" dirty="0" smtClean="0">
                <a:latin typeface="Segoe UI Light" panose="020B0502040204020203" pitchFamily="34" charset="0"/>
              </a:rPr>
              <a:t> open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call</a:t>
            </a:r>
            <a:r>
              <a:rPr lang="es-ES_tradnl" sz="1400" dirty="0" smtClean="0">
                <a:latin typeface="Segoe UI Light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s-ES_tradnl" sz="1400" dirty="0" smtClean="0">
                <a:latin typeface="Segoe UI Light" panose="020B0502040204020203" pitchFamily="34" charset="0"/>
              </a:rPr>
              <a:t>&gt;  </a:t>
            </a:r>
            <a:r>
              <a:rPr lang="es-ES_tradnl" sz="1400" i="1" dirty="0" err="1" smtClean="0">
                <a:latin typeface="Segoe UI Light" panose="020B0502040204020203" pitchFamily="34" charset="0"/>
              </a:rPr>
              <a:t>Availability</a:t>
            </a:r>
            <a:r>
              <a:rPr lang="es-ES_tradnl" sz="1400" dirty="0" smtClean="0">
                <a:latin typeface="Segoe UI Light" panose="020B0502040204020203" pitchFamily="34" charset="0"/>
              </a:rPr>
              <a:t> :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reflectometry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exps</a:t>
            </a:r>
            <a:r>
              <a:rPr lang="es-ES_tradnl" sz="1400" dirty="0" smtClean="0">
                <a:latin typeface="Segoe UI Light" panose="020B0502040204020203" pitchFamily="34" charset="0"/>
              </a:rPr>
              <a:t>.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without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applied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magnetic</a:t>
            </a:r>
            <a:r>
              <a:rPr lang="es-ES_tradnl" sz="1400" dirty="0" smtClean="0">
                <a:latin typeface="Segoe UI Light" panose="020B0502040204020203" pitchFamily="34" charset="0"/>
              </a:rPr>
              <a:t> </a:t>
            </a:r>
            <a:r>
              <a:rPr lang="es-ES_tradnl" sz="1400" dirty="0" err="1" smtClean="0">
                <a:latin typeface="Segoe UI Light" panose="020B0502040204020203" pitchFamily="34" charset="0"/>
              </a:rPr>
              <a:t>field</a:t>
            </a:r>
            <a:endParaRPr lang="en-US" dirty="0">
              <a:latin typeface="Segoe UI Light" panose="020B050204020402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9552" y="1436875"/>
            <a:ext cx="2628304" cy="3766820"/>
            <a:chOff x="434544" y="1161325"/>
            <a:chExt cx="2628304" cy="376682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0000"/>
                      </a14:imgEffect>
                      <a14:imgEffect>
                        <a14:brightnessContrast bright="7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330" t="3596" r="13202"/>
            <a:stretch/>
          </p:blipFill>
          <p:spPr>
            <a:xfrm>
              <a:off x="434544" y="1161325"/>
              <a:ext cx="2628304" cy="3766820"/>
            </a:xfrm>
            <a:prstGeom prst="rect">
              <a:avLst/>
            </a:prstGeom>
          </p:spPr>
        </p:pic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488682" y="1209234"/>
              <a:ext cx="1746062" cy="276999"/>
            </a:xfrm>
            <a:prstGeom prst="rect">
              <a:avLst/>
            </a:prstGeom>
            <a:solidFill>
              <a:srgbClr val="FFC000">
                <a:alpha val="57000"/>
              </a:srgb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b="1" i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b="1" i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b="1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b="1" i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b="1" i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s-ES_tradnl" sz="1200" dirty="0" smtClean="0"/>
                <a:t>“MARES” </a:t>
              </a:r>
              <a:r>
                <a:rPr lang="es-ES_tradnl" sz="1200" dirty="0" err="1" smtClean="0"/>
                <a:t>endstation</a:t>
              </a:r>
              <a:endParaRPr lang="es-ES_tradnl" sz="1200" dirty="0" smtClean="0"/>
            </a:p>
          </p:txBody>
        </p:sp>
      </p:grp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1824941" y="4102115"/>
            <a:ext cx="2088493" cy="461665"/>
          </a:xfrm>
          <a:prstGeom prst="rect">
            <a:avLst/>
          </a:prstGeom>
          <a:solidFill>
            <a:srgbClr val="FFC000">
              <a:alpha val="57000"/>
            </a:srgb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sz="1200" dirty="0" smtClean="0"/>
              <a:t>Provisional </a:t>
            </a:r>
            <a:r>
              <a:rPr lang="es-ES_tradnl" sz="1200" dirty="0" err="1" smtClean="0"/>
              <a:t>support</a:t>
            </a:r>
            <a:r>
              <a:rPr lang="es-ES_tradnl" sz="1200" dirty="0" smtClean="0"/>
              <a:t> (</a:t>
            </a:r>
            <a:r>
              <a:rPr lang="es-ES_tradnl" sz="1200" dirty="0" err="1" smtClean="0"/>
              <a:t>definitive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one</a:t>
            </a:r>
            <a:r>
              <a:rPr lang="es-ES_tradnl" sz="1200" dirty="0" smtClean="0"/>
              <a:t> late 2014)</a:t>
            </a:r>
          </a:p>
        </p:txBody>
      </p:sp>
    </p:spTree>
    <p:extLst>
      <p:ext uri="{BB962C8B-B14F-4D97-AF65-F5344CB8AC3E}">
        <p14:creationId xmlns:p14="http://schemas.microsoft.com/office/powerpoint/2010/main" val="11869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noselect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>
          <a:defRPr dirty="0" err="1" smtClean="0">
            <a:solidFill>
              <a:schemeClr val="tx2"/>
            </a:solidFill>
            <a:latin typeface="Segoe UI Light" panose="020B0502040204020203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Nanoselect 2014</Template>
  <TotalTime>9971</TotalTime>
  <Words>1563</Words>
  <Application>Microsoft Office PowerPoint</Application>
  <PresentationFormat>On-screen Show (4:3)</PresentationFormat>
  <Paragraphs>201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Nanoselect 2014</vt:lpstr>
      <vt:lpstr>BL29 BOREAS Resonant X-ray Absorption and Scattering</vt:lpstr>
      <vt:lpstr>Soft  XAS/XMCD  &amp;  RMXS beamline</vt:lpstr>
      <vt:lpstr>BL performance - monochromator</vt:lpstr>
      <vt:lpstr>BL performance – KB mirrors</vt:lpstr>
      <vt:lpstr>BL performance  -  E calibration &amp; refs.</vt:lpstr>
      <vt:lpstr>BL performance  -  continuous scans</vt:lpstr>
      <vt:lpstr>BL performance  -  TOP UP tests</vt:lpstr>
      <vt:lpstr>BL endstation 1  -  XMCD cryomagnet</vt:lpstr>
      <vt:lpstr>BL endstation 2  -  Magnetic Scattering</vt:lpstr>
      <vt:lpstr>BL endstation 2  -  detector arms</vt:lpstr>
      <vt:lpstr>BL endstation 2 – first spectra</vt:lpstr>
      <vt:lpstr>Interstations transfer system – STM coupling</vt:lpstr>
      <vt:lpstr>Other developments - upgrades</vt:lpstr>
      <vt:lpstr>BL users operation 2013-2014</vt:lpstr>
      <vt:lpstr>IHR experiments – first publications</vt:lpstr>
      <vt:lpstr>User experiments – first publications</vt:lpstr>
      <vt:lpstr>User experiments – PhD thesis contribs.</vt:lpstr>
      <vt:lpstr>IHR projects - collaborations</vt:lpstr>
      <vt:lpstr>Users evaluation (1/2)</vt:lpstr>
      <vt:lpstr>Users evaluation (2/2)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Synchrotron x-ray spectroscopies on correlated Co-based oxides</dc:title>
  <dc:creator>Javier Herrero Martin</dc:creator>
  <cp:lastModifiedBy>Javier Herrero Martin</cp:lastModifiedBy>
  <cp:revision>154</cp:revision>
  <cp:lastPrinted>2014-06-30T13:46:24Z</cp:lastPrinted>
  <dcterms:created xsi:type="dcterms:W3CDTF">2014-06-17T08:16:33Z</dcterms:created>
  <dcterms:modified xsi:type="dcterms:W3CDTF">2014-06-30T16:09:11Z</dcterms:modified>
</cp:coreProperties>
</file>