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</p:sldMasterIdLst>
  <p:notesMasterIdLst>
    <p:notesMasterId r:id="rId23"/>
  </p:notesMasterIdLst>
  <p:handoutMasterIdLst>
    <p:handoutMasterId r:id="rId24"/>
  </p:handoutMasterIdLst>
  <p:sldIdLst>
    <p:sldId id="257" r:id="rId3"/>
    <p:sldId id="4821" r:id="rId4"/>
    <p:sldId id="4841" r:id="rId5"/>
    <p:sldId id="4842" r:id="rId6"/>
    <p:sldId id="4843" r:id="rId7"/>
    <p:sldId id="4844" r:id="rId8"/>
    <p:sldId id="4853" r:id="rId9"/>
    <p:sldId id="4849" r:id="rId10"/>
    <p:sldId id="4850" r:id="rId11"/>
    <p:sldId id="4851" r:id="rId12"/>
    <p:sldId id="4833" r:id="rId13"/>
    <p:sldId id="4824" r:id="rId14"/>
    <p:sldId id="4848" r:id="rId15"/>
    <p:sldId id="4847" r:id="rId16"/>
    <p:sldId id="4825" r:id="rId17"/>
    <p:sldId id="4826" r:id="rId18"/>
    <p:sldId id="4852" r:id="rId19"/>
    <p:sldId id="4854" r:id="rId20"/>
    <p:sldId id="4845" r:id="rId21"/>
    <p:sldId id="4846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9E8A"/>
    <a:srgbClr val="FF6600"/>
    <a:srgbClr val="F57F3D"/>
    <a:srgbClr val="FF9933"/>
    <a:srgbClr val="FFCC99"/>
    <a:srgbClr val="D1FFF0"/>
    <a:srgbClr val="89FFD8"/>
    <a:srgbClr val="007033"/>
    <a:srgbClr val="009A4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3"/>
    <p:restoredTop sz="91667" autoAdjust="0"/>
  </p:normalViewPr>
  <p:slideViewPr>
    <p:cSldViewPr snapToGrid="0" snapToObjects="1">
      <p:cViewPr>
        <p:scale>
          <a:sx n="90" d="100"/>
          <a:sy n="90" d="100"/>
        </p:scale>
        <p:origin x="135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76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16/1/24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45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72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6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0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0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D470B9-443D-4E72-AF62-D939049108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48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7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51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08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44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6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1668"/>
            <a:ext cx="1694456" cy="84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6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86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8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6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71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2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5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17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7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7A64127-1BEF-44B7-8010-949E2254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5C017F5-6B57-4BF6-B5D8-89540B82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118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94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12047580" cy="43158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u="none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856" y="748287"/>
            <a:ext cx="11902723" cy="532945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183A0-09C8-4955-ABE4-F76E5259E1A4}" type="datetimeFigureOut">
              <a:rPr lang="en-US"/>
              <a:pPr>
                <a:defRPr/>
              </a:pPr>
              <a:t>1/16/24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643CE-2537-49C3-8CD8-26676553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999318" y="6170614"/>
            <a:ext cx="9048261" cy="185737"/>
          </a:xfrm>
        </p:spPr>
        <p:txBody>
          <a:bodyPr/>
          <a:lstStyle>
            <a:lvl1pPr marL="0" indent="0">
              <a:buNone/>
              <a:defRPr sz="800"/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4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43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7338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7" r:id="rId7"/>
    <p:sldLayoutId id="2147483691" r:id="rId8"/>
    <p:sldLayoutId id="2147483692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-171787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 July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ALBA II Status - C. Biscari - SAC34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3800" y="10988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erk-raabe.com/s/cc_images/cache_2428555152.jpg?t=1351230274" TargetMode="External"/><Relationship Id="rId13" Type="http://schemas.openxmlformats.org/officeDocument/2006/relationships/image" Target="../media/image42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hyperlink" Target="https://www.crystal.mat.ethz.ch/research/ZeolitesPowderDiffraction/Texconcept5830.jpg" TargetMode="External"/><Relationship Id="rId5" Type="http://schemas.openxmlformats.org/officeDocument/2006/relationships/image" Target="../media/image36.jpeg"/><Relationship Id="rId15" Type="http://schemas.openxmlformats.org/officeDocument/2006/relationships/image" Target="../media/image20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Relationship Id="rId14" Type="http://schemas.openxmlformats.org/officeDocument/2006/relationships/hyperlink" Target="https://doi.org/10.1016/j.actamat.2022.11795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hyperlink" Target="https://www.google.com/url?sa=i&amp;url=https%3A%2F%2Fqd-europe.com%2Fat%2Fen%2Fproduct%2Fclimate-in-situ-tem-gas-heating-series%2F&amp;psig=AOvVaw3oS1i6XdhycOvCup0z6ZJ8&amp;ust=1705430060065000&amp;source=images&amp;cd=vfe&amp;opi=89978449&amp;ved=0CBIQjRxqFwoTCNDsnZ6E4IMDFQAAAAAdAAAAABAD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s://www.google.com/imgres?imgurl=https%3A%2F%2Fforschungsinfrastruktur.bmbwf.gv.at%2Fuploads%2Fcache%2F16177893487qL4Kvwj-5_big.jpg&amp;tbnid=_G2FK_d046FskM&amp;vet=12ahUKEwiqg9zjguCDAxVMbKQEHaP1DJwQMygBegQIARA9..i&amp;imgrefurl=https%3A%2F%2Fforschungsinfrastruktur.bmbwf.gv.at%2Fen%2Ffi%2Fcryo-transmission-electron-microscopethermo-fisher-scientificglacios_4049&amp;docid=0txvfOzsMCFgbM&amp;w=400&amp;h=300&amp;q=Thermo%20Fisher%20Scientific%2C%20Glacios%20200%20kV&amp;hl=de&amp;client=firefox-b-d&amp;ved=2ahUKEwiqg9zjguCDAxVMbKQEHaP1DJwQMygBegQIARA9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tif"/><Relationship Id="rId5" Type="http://schemas.openxmlformats.org/officeDocument/2006/relationships/image" Target="../media/image21.t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8FEFE4-1AF4-43F7-8ACC-46B96EAE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9" y="1903733"/>
            <a:ext cx="6648351" cy="35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2241395" y="4695123"/>
            <a:ext cx="8525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092F56"/>
                </a:solidFill>
                <a:cs typeface="Arial" panose="020B0604020202020204" pitchFamily="34" charset="0"/>
              </a:rPr>
              <a:t>Future of the Existing Programs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D041F-F05C-582B-D48F-3D1F65E2FE05}"/>
              </a:ext>
            </a:extLst>
          </p:cNvPr>
          <p:cNvSpPr txBox="1"/>
          <p:nvPr/>
        </p:nvSpPr>
        <p:spPr>
          <a:xfrm>
            <a:off x="7918740" y="185021"/>
            <a:ext cx="198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ALBA of the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C3F12-ABBB-030B-C000-A2E9E8F08F92}"/>
              </a:ext>
            </a:extLst>
          </p:cNvPr>
          <p:cNvSpPr txBox="1"/>
          <p:nvPr/>
        </p:nvSpPr>
        <p:spPr>
          <a:xfrm>
            <a:off x="2241395" y="1999902"/>
            <a:ext cx="125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ALBA today</a:t>
            </a:r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id="{0E95FC09-6E71-45DD-9BED-D2E267D08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2" t="12736" r="9411" b="14498"/>
          <a:stretch/>
        </p:blipFill>
        <p:spPr>
          <a:xfrm>
            <a:off x="5094504" y="545766"/>
            <a:ext cx="6772507" cy="2231164"/>
          </a:xfrm>
          <a:prstGeom prst="rect">
            <a:avLst/>
          </a:prstGeom>
        </p:spPr>
      </p:pic>
      <p:sp>
        <p:nvSpPr>
          <p:cNvPr id="10" name="CuadroTexto 3">
            <a:extLst>
              <a:ext uri="{FF2B5EF4-FFF2-40B4-BE49-F238E27FC236}">
                <a16:creationId xmlns:a16="http://schemas.microsoft.com/office/drawing/2014/main" id="{FA5F7FB8-4E4D-4C13-97E4-F1A16E414D67}"/>
              </a:ext>
            </a:extLst>
          </p:cNvPr>
          <p:cNvSpPr txBox="1"/>
          <p:nvPr/>
        </p:nvSpPr>
        <p:spPr>
          <a:xfrm>
            <a:off x="5419493" y="5456762"/>
            <a:ext cx="53474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>
                <a:solidFill>
                  <a:srgbClr val="092F56"/>
                </a:solidFill>
                <a:cs typeface="Arial" panose="020B0604020202020204" pitchFamily="34" charset="0"/>
              </a:rPr>
              <a:t>Klaus </a:t>
            </a:r>
            <a:r>
              <a:rPr lang="es-ES" sz="1600" i="1" dirty="0" err="1">
                <a:solidFill>
                  <a:srgbClr val="092F56"/>
                </a:solidFill>
                <a:cs typeface="Arial" panose="020B0604020202020204" pitchFamily="34" charset="0"/>
              </a:rPr>
              <a:t>Attenkofer</a:t>
            </a:r>
            <a:endParaRPr lang="es-ES" sz="1600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algn="r"/>
            <a:endParaRPr lang="es-ES" sz="1600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algn="r"/>
            <a:r>
              <a:rPr lang="en-US" sz="1600" i="1" dirty="0">
                <a:solidFill>
                  <a:srgbClr val="009282"/>
                </a:solidFill>
                <a:cs typeface="Arial" panose="020B0604020202020204" pitchFamily="34" charset="0"/>
              </a:rPr>
              <a:t>19 January 2024 – ALBA II Symposium</a:t>
            </a:r>
          </a:p>
          <a:p>
            <a:pPr algn="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49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759" y="82066"/>
            <a:ext cx="10893971" cy="1325563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Building  Methodologies for Multimodal and Operando: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Computational Tools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7066877" y="5832869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collaboration with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EureCAT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00B1DAD-FB02-703E-E7D4-638FAF62E0A7}"/>
              </a:ext>
            </a:extLst>
          </p:cNvPr>
          <p:cNvSpPr txBox="1">
            <a:spLocks/>
          </p:cNvSpPr>
          <p:nvPr/>
        </p:nvSpPr>
        <p:spPr>
          <a:xfrm>
            <a:off x="9167730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D22A4B7-2F32-0928-107B-E321E6549895}"/>
              </a:ext>
            </a:extLst>
          </p:cNvPr>
          <p:cNvSpPr txBox="1">
            <a:spLocks/>
          </p:cNvSpPr>
          <p:nvPr/>
        </p:nvSpPr>
        <p:spPr>
          <a:xfrm>
            <a:off x="8985597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8DA75-3933-E9AB-601A-36EA5D92DA12}"/>
              </a:ext>
            </a:extLst>
          </p:cNvPr>
          <p:cNvSpPr txBox="1"/>
          <p:nvPr/>
        </p:nvSpPr>
        <p:spPr>
          <a:xfrm>
            <a:off x="273270" y="796642"/>
            <a:ext cx="11539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steps to develop high throughput data mining capabilities:</a:t>
            </a:r>
          </a:p>
          <a:p>
            <a:r>
              <a:rPr lang="en-US" dirty="0"/>
              <a:t>A tool developed for steel industry and research community but can also applied for many other communities (see below)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678310-7E49-A748-3698-1B229C7CB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61" y="2048251"/>
            <a:ext cx="1422765" cy="1148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764CE9-BA68-0B83-D9FB-84BD4D027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75"/>
          <a:stretch/>
        </p:blipFill>
        <p:spPr bwMode="auto">
          <a:xfrm>
            <a:off x="2214198" y="1430601"/>
            <a:ext cx="4911186" cy="5099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E1224A-41A2-CE6F-448D-7CF42F38717D}"/>
              </a:ext>
            </a:extLst>
          </p:cNvPr>
          <p:cNvSpPr txBox="1"/>
          <p:nvPr/>
        </p:nvSpPr>
        <p:spPr>
          <a:xfrm>
            <a:off x="7148925" y="1659243"/>
            <a:ext cx="50223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Automatic phase mapping of Dual Phase Steel after stress test: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Map resolution depends on beam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two main components of the dual phase steel were automatically identified.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Phase map is quantitative and fast to create (in optimized beamline about 2 min)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Currently unidentified phase exists only on crack.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Very small phase contributions can be identified.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method for data mining, digital twinning and cost-effective and fast materials development.</a:t>
            </a:r>
          </a:p>
        </p:txBody>
      </p:sp>
      <p:pic>
        <p:nvPicPr>
          <p:cNvPr id="19" name="Рисунок 6">
            <a:extLst>
              <a:ext uri="{FF2B5EF4-FFF2-40B4-BE49-F238E27FC236}">
                <a16:creationId xmlns:a16="http://schemas.microsoft.com/office/drawing/2014/main" id="{FF3E13C9-4BE6-058A-374B-86B29F7CDB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1" t="18079" r="26006" b="58037"/>
          <a:stretch/>
        </p:blipFill>
        <p:spPr>
          <a:xfrm>
            <a:off x="82457" y="3789668"/>
            <a:ext cx="2084659" cy="16366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9CBAF9-E213-C1A8-C275-8FDAD85CA1AF}"/>
              </a:ext>
            </a:extLst>
          </p:cNvPr>
          <p:cNvSpPr txBox="1"/>
          <p:nvPr/>
        </p:nvSpPr>
        <p:spPr>
          <a:xfrm>
            <a:off x="689135" y="3386313"/>
            <a:ext cx="233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12E50"/>
                </a:solidFill>
              </a:rPr>
              <a:t>MCR 2 </a:t>
            </a:r>
            <a:endParaRPr lang="ru-RU" dirty="0">
              <a:solidFill>
                <a:srgbClr val="112E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009431-2A25-F6C1-503B-5BA754D2426A}"/>
              </a:ext>
            </a:extLst>
          </p:cNvPr>
          <p:cNvSpPr txBox="1"/>
          <p:nvPr/>
        </p:nvSpPr>
        <p:spPr>
          <a:xfrm>
            <a:off x="689135" y="5475672"/>
            <a:ext cx="1922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12E50"/>
                </a:solidFill>
              </a:rPr>
              <a:t>Individual crystallites are visible</a:t>
            </a:r>
            <a:endParaRPr lang="ru-RU" dirty="0">
              <a:solidFill>
                <a:srgbClr val="112E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84820-3472-B57F-A3C3-B8C3408D40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16" b="21025"/>
          <a:stretch/>
        </p:blipFill>
        <p:spPr>
          <a:xfrm>
            <a:off x="1233549" y="6436345"/>
            <a:ext cx="7772400" cy="462651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5C0CAD18-3C81-5C5C-0EA0-EDFEE8DAB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79161" y="1400439"/>
            <a:ext cx="1557857" cy="523035"/>
          </a:xfrm>
        </p:spPr>
      </p:pic>
    </p:spTree>
    <p:extLst>
      <p:ext uri="{BB962C8B-B14F-4D97-AF65-F5344CB8AC3E}">
        <p14:creationId xmlns:p14="http://schemas.microsoft.com/office/powerpoint/2010/main" val="3860570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ounded Rectangle 1036">
            <a:extLst>
              <a:ext uri="{FF2B5EF4-FFF2-40B4-BE49-F238E27FC236}">
                <a16:creationId xmlns:a16="http://schemas.microsoft.com/office/drawing/2014/main" id="{3F60BF39-E2AD-CEBF-C2A2-8D1E26286987}"/>
              </a:ext>
            </a:extLst>
          </p:cNvPr>
          <p:cNvSpPr/>
          <p:nvPr/>
        </p:nvSpPr>
        <p:spPr>
          <a:xfrm>
            <a:off x="2698790" y="390159"/>
            <a:ext cx="7554954" cy="60825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E80E893-251A-AD08-0B70-7A09BB76FA56}"/>
              </a:ext>
            </a:extLst>
          </p:cNvPr>
          <p:cNvSpPr/>
          <p:nvPr/>
        </p:nvSpPr>
        <p:spPr>
          <a:xfrm>
            <a:off x="7624786" y="583092"/>
            <a:ext cx="2137659" cy="19216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856CBF1F-C5A2-51D9-A514-FA5D20387088}"/>
              </a:ext>
            </a:extLst>
          </p:cNvPr>
          <p:cNvSpPr/>
          <p:nvPr/>
        </p:nvSpPr>
        <p:spPr>
          <a:xfrm>
            <a:off x="3365661" y="536887"/>
            <a:ext cx="2090079" cy="24894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6BAA55-8DDF-219D-9A61-386F699FB4FE}"/>
              </a:ext>
            </a:extLst>
          </p:cNvPr>
          <p:cNvSpPr/>
          <p:nvPr/>
        </p:nvSpPr>
        <p:spPr>
          <a:xfrm>
            <a:off x="241688" y="931412"/>
            <a:ext cx="3026890" cy="23737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953E1D-45BF-1FB1-F35D-6A4CA1C39607}"/>
              </a:ext>
            </a:extLst>
          </p:cNvPr>
          <p:cNvSpPr/>
          <p:nvPr/>
        </p:nvSpPr>
        <p:spPr>
          <a:xfrm>
            <a:off x="9620679" y="3200792"/>
            <a:ext cx="2552528" cy="21593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D5D5DD05-1204-4F93-2D68-482F7199EC27}"/>
              </a:ext>
            </a:extLst>
          </p:cNvPr>
          <p:cNvSpPr/>
          <p:nvPr/>
        </p:nvSpPr>
        <p:spPr>
          <a:xfrm>
            <a:off x="3024395" y="909543"/>
            <a:ext cx="6998379" cy="5268346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424" y="-28823"/>
            <a:ext cx="9035685" cy="431581"/>
          </a:xfrm>
        </p:spPr>
        <p:txBody>
          <a:bodyPr/>
          <a:lstStyle/>
          <a:p>
            <a:r>
              <a:rPr lang="en-US" sz="2400" b="1" dirty="0">
                <a:solidFill>
                  <a:srgbClr val="516885"/>
                </a:solidFill>
              </a:rPr>
              <a:t>Applied and Basic Science: Data Mining is the Connection</a:t>
            </a:r>
          </a:p>
        </p:txBody>
      </p:sp>
      <p:sp>
        <p:nvSpPr>
          <p:cNvPr id="31" name="Marcador de número de diapositiva 5">
            <a:extLst>
              <a:ext uri="{FF2B5EF4-FFF2-40B4-BE49-F238E27FC236}">
                <a16:creationId xmlns:a16="http://schemas.microsoft.com/office/drawing/2014/main" id="{30BC1CDE-CFF9-5E46-8513-D3B15B4EC35B}"/>
              </a:ext>
            </a:extLst>
          </p:cNvPr>
          <p:cNvSpPr txBox="1">
            <a:spLocks/>
          </p:cNvSpPr>
          <p:nvPr/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A3C1E9-1E17-4B2D-975E-2F80F7CB45F8}" type="slidenum">
              <a:rPr lang="es-ES" sz="1400">
                <a:solidFill>
                  <a:schemeClr val="bg1"/>
                </a:solidFill>
              </a:rPr>
              <a:pPr algn="r"/>
              <a:t>11</a:t>
            </a:fld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scrap-preheating-methods1">
            <a:extLst>
              <a:ext uri="{FF2B5EF4-FFF2-40B4-BE49-F238E27FC236}">
                <a16:creationId xmlns:a16="http://schemas.microsoft.com/office/drawing/2014/main" id="{1ABF63E9-98E6-3670-BD1E-25D8A0776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20" y="1744565"/>
            <a:ext cx="1322191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E3087-2689-8CAF-537F-1314424A04A5}"/>
              </a:ext>
            </a:extLst>
          </p:cNvPr>
          <p:cNvSpPr txBox="1"/>
          <p:nvPr/>
        </p:nvSpPr>
        <p:spPr>
          <a:xfrm>
            <a:off x="383064" y="1154526"/>
            <a:ext cx="320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Manufacturing processes, process parameter and their control</a:t>
            </a:r>
          </a:p>
        </p:txBody>
      </p:sp>
      <p:pic>
        <p:nvPicPr>
          <p:cNvPr id="1027" name="Picture 3" descr="Figure 11: Damaged test vehicle">
            <a:extLst>
              <a:ext uri="{FF2B5EF4-FFF2-40B4-BE49-F238E27FC236}">
                <a16:creationId xmlns:a16="http://schemas.microsoft.com/office/drawing/2014/main" id="{81917247-D867-4F13-0794-1AC6EE26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035" y="3857547"/>
            <a:ext cx="1642865" cy="9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4382AC-0964-E45A-F0EE-4B072E70C5C3}"/>
              </a:ext>
            </a:extLst>
          </p:cNvPr>
          <p:cNvSpPr txBox="1"/>
          <p:nvPr/>
        </p:nvSpPr>
        <p:spPr>
          <a:xfrm>
            <a:off x="9620679" y="3305122"/>
            <a:ext cx="25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Final product with manufacturing yield &amp; reliability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915E3-A005-028C-011C-82E508E1FC54}"/>
              </a:ext>
            </a:extLst>
          </p:cNvPr>
          <p:cNvSpPr txBox="1"/>
          <p:nvPr/>
        </p:nvSpPr>
        <p:spPr>
          <a:xfrm>
            <a:off x="9714985" y="4798889"/>
            <a:ext cx="23114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</a:t>
            </a:r>
            <a:r>
              <a:rPr lang="en-US" sz="900" dirty="0" err="1">
                <a:solidFill>
                  <a:schemeClr val="accent1"/>
                </a:solidFill>
              </a:rPr>
              <a:t>www.tdworld.com</a:t>
            </a:r>
            <a:r>
              <a:rPr lang="en-US" sz="900" dirty="0">
                <a:solidFill>
                  <a:schemeClr val="accent1"/>
                </a:solidFill>
              </a:rPr>
              <a:t>/transmission-reliability/article/20973370/impact-of-a-car-crash-on-a-steel-transmission-pole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646BB-A42A-DFB1-91E2-E9D340EE4FCA}"/>
              </a:ext>
            </a:extLst>
          </p:cNvPr>
          <p:cNvSpPr txBox="1"/>
          <p:nvPr/>
        </p:nvSpPr>
        <p:spPr>
          <a:xfrm>
            <a:off x="653322" y="2689300"/>
            <a:ext cx="190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</a:t>
            </a:r>
            <a:r>
              <a:rPr lang="en-US" sz="900" dirty="0" err="1">
                <a:solidFill>
                  <a:schemeClr val="accent1"/>
                </a:solidFill>
              </a:rPr>
              <a:t>www.lmmgroupcn.com</a:t>
            </a:r>
            <a:r>
              <a:rPr lang="en-US" sz="900" dirty="0">
                <a:solidFill>
                  <a:schemeClr val="accent1"/>
                </a:solidFill>
              </a:rPr>
              <a:t>/summary-of-scrap-preheating-methods/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0E8667F-B6EA-1289-02C0-B0A22B04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88" y="4186880"/>
            <a:ext cx="905604" cy="8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8F1D1D-845A-EB74-37AC-3368B9F9E9BD}"/>
              </a:ext>
            </a:extLst>
          </p:cNvPr>
          <p:cNvSpPr txBox="1"/>
          <p:nvPr/>
        </p:nvSpPr>
        <p:spPr>
          <a:xfrm>
            <a:off x="308210" y="3663660"/>
            <a:ext cx="2102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Simulation of manufacturing process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4FF34-4487-A322-2202-246BACB07178}"/>
              </a:ext>
            </a:extLst>
          </p:cNvPr>
          <p:cNvSpPr txBox="1"/>
          <p:nvPr/>
        </p:nvSpPr>
        <p:spPr>
          <a:xfrm>
            <a:off x="259015" y="5082249"/>
            <a:ext cx="1576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</a:t>
            </a:r>
            <a:r>
              <a:rPr lang="en-US" sz="900" dirty="0" err="1">
                <a:solidFill>
                  <a:schemeClr val="accent1"/>
                </a:solidFill>
              </a:rPr>
              <a:t>onlinelibrary.wiley.com</a:t>
            </a:r>
            <a:r>
              <a:rPr lang="en-US" sz="900" dirty="0">
                <a:solidFill>
                  <a:schemeClr val="accent1"/>
                </a:solidFill>
              </a:rPr>
              <a:t>/toc/1869344x/2019/90/4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D3F7DF4-8437-3F7D-F2F6-DE593B55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48" y="4334445"/>
            <a:ext cx="1240458" cy="109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266174-3635-24EA-2297-6349115AAE01}"/>
              </a:ext>
            </a:extLst>
          </p:cNvPr>
          <p:cNvSpPr txBox="1"/>
          <p:nvPr/>
        </p:nvSpPr>
        <p:spPr>
          <a:xfrm>
            <a:off x="4423825" y="4009800"/>
            <a:ext cx="2724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Steel morphology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10BE2C-5AC5-3785-E02E-9A70FAECACD3}"/>
              </a:ext>
            </a:extLst>
          </p:cNvPr>
          <p:cNvSpPr txBox="1"/>
          <p:nvPr/>
        </p:nvSpPr>
        <p:spPr>
          <a:xfrm>
            <a:off x="4383991" y="5481281"/>
            <a:ext cx="1771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</a:t>
            </a:r>
            <a:r>
              <a:rPr lang="en-US" sz="900" dirty="0" err="1">
                <a:solidFill>
                  <a:schemeClr val="accent1"/>
                </a:solidFill>
              </a:rPr>
              <a:t>link.springer.com</a:t>
            </a:r>
            <a:r>
              <a:rPr lang="en-US" sz="900" dirty="0">
                <a:solidFill>
                  <a:schemeClr val="accent1"/>
                </a:solidFill>
              </a:rPr>
              <a:t>/article/10.1007/s10853-022-07916-z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A689C05-78A6-DE71-AD54-5E857893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240" y="4516152"/>
            <a:ext cx="1252258" cy="8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D09921-1EAF-393A-C9FA-455E59886AF7}"/>
              </a:ext>
            </a:extLst>
          </p:cNvPr>
          <p:cNvSpPr txBox="1"/>
          <p:nvPr/>
        </p:nvSpPr>
        <p:spPr>
          <a:xfrm>
            <a:off x="6568286" y="3992932"/>
            <a:ext cx="272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Correlation between steel morphology and fatigue.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C01561-80D1-39D9-B1B5-9F85C39DD345}"/>
              </a:ext>
            </a:extLst>
          </p:cNvPr>
          <p:cNvSpPr txBox="1"/>
          <p:nvPr/>
        </p:nvSpPr>
        <p:spPr>
          <a:xfrm>
            <a:off x="6775499" y="5388824"/>
            <a:ext cx="1850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</a:t>
            </a:r>
            <a:r>
              <a:rPr lang="en-US" sz="900" dirty="0" err="1">
                <a:solidFill>
                  <a:schemeClr val="accent1"/>
                </a:solidFill>
              </a:rPr>
              <a:t>www.researchgate.net</a:t>
            </a:r>
            <a:r>
              <a:rPr lang="en-US" sz="900" dirty="0">
                <a:solidFill>
                  <a:schemeClr val="accent1"/>
                </a:solidFill>
              </a:rPr>
              <a:t>/publication/349540159_Hot_Ductility_and_Fracture_Behavior_of_High-Ti_Weathering_Steel/</a:t>
            </a:r>
            <a:r>
              <a:rPr lang="en-US" sz="900" dirty="0" err="1">
                <a:solidFill>
                  <a:schemeClr val="accent1"/>
                </a:solidFill>
              </a:rPr>
              <a:t>figures?lo</a:t>
            </a:r>
            <a:r>
              <a:rPr lang="en-US" sz="900" dirty="0">
                <a:solidFill>
                  <a:schemeClr val="accent1"/>
                </a:solidFill>
              </a:rPr>
              <a:t>=1</a:t>
            </a:r>
          </a:p>
        </p:txBody>
      </p:sp>
      <p:pic>
        <p:nvPicPr>
          <p:cNvPr id="1034" name="Picture 10" descr="ab initio, multiscale modeling, simulation, alloy design">
            <a:hlinkClick r:id="rId8"/>
            <a:extLst>
              <a:ext uri="{FF2B5EF4-FFF2-40B4-BE49-F238E27FC236}">
                <a16:creationId xmlns:a16="http://schemas.microsoft.com/office/drawing/2014/main" id="{5925FA15-9F13-81A7-C07C-05429260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49" y="2795707"/>
            <a:ext cx="1442703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40BA93-4DA4-5D19-B380-0060315BC370}"/>
              </a:ext>
            </a:extLst>
          </p:cNvPr>
          <p:cNvSpPr txBox="1"/>
          <p:nvPr/>
        </p:nvSpPr>
        <p:spPr>
          <a:xfrm>
            <a:off x="5751160" y="2318811"/>
            <a:ext cx="199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Simulation on the different length scales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DFC64B-7DD3-DE65-2C7D-1BAE9ABEACA7}"/>
              </a:ext>
            </a:extLst>
          </p:cNvPr>
          <p:cNvSpPr txBox="1"/>
          <p:nvPr/>
        </p:nvSpPr>
        <p:spPr>
          <a:xfrm>
            <a:off x="5458794" y="3724030"/>
            <a:ext cx="77427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</a:t>
            </a:r>
            <a:r>
              <a:rPr lang="en-US" sz="900" dirty="0" err="1">
                <a:solidFill>
                  <a:schemeClr val="accent1"/>
                </a:solidFill>
              </a:rPr>
              <a:t>www.dierk-raabe.com</a:t>
            </a:r>
            <a:r>
              <a:rPr lang="en-US" sz="900" dirty="0">
                <a:solidFill>
                  <a:schemeClr val="accent1"/>
                </a:solidFill>
              </a:rPr>
              <a:t>/ab-initio-modeling/</a:t>
            </a:r>
          </a:p>
        </p:txBody>
      </p:sp>
      <p:pic>
        <p:nvPicPr>
          <p:cNvPr id="1036" name="Picture 12" descr="Fig. 12">
            <a:extLst>
              <a:ext uri="{FF2B5EF4-FFF2-40B4-BE49-F238E27FC236}">
                <a16:creationId xmlns:a16="http://schemas.microsoft.com/office/drawing/2014/main" id="{D3016CDD-F297-27E8-6D8C-AD7984332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287" y="1329622"/>
            <a:ext cx="1698506" cy="77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A404EE-198F-9276-8B05-A22D7BDCBDC8}"/>
              </a:ext>
            </a:extLst>
          </p:cNvPr>
          <p:cNvSpPr txBox="1"/>
          <p:nvPr/>
        </p:nvSpPr>
        <p:spPr>
          <a:xfrm>
            <a:off x="9838620" y="1021845"/>
            <a:ext cx="2724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 for final product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AA6FC4-71D4-93D4-00B3-6CE1C0F88A9D}"/>
              </a:ext>
            </a:extLst>
          </p:cNvPr>
          <p:cNvSpPr txBox="1"/>
          <p:nvPr/>
        </p:nvSpPr>
        <p:spPr>
          <a:xfrm>
            <a:off x="9762446" y="2207589"/>
            <a:ext cx="1916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</a:t>
            </a:r>
            <a:r>
              <a:rPr lang="en-US" sz="900" dirty="0" err="1">
                <a:solidFill>
                  <a:schemeClr val="accent1"/>
                </a:solidFill>
              </a:rPr>
              <a:t>www.sciencedirect.com</a:t>
            </a:r>
            <a:r>
              <a:rPr lang="en-US" sz="900" dirty="0">
                <a:solidFill>
                  <a:schemeClr val="accent1"/>
                </a:solidFill>
              </a:rPr>
              <a:t>/science/article/</a:t>
            </a:r>
            <a:r>
              <a:rPr lang="en-US" sz="900" dirty="0" err="1">
                <a:solidFill>
                  <a:schemeClr val="accent1"/>
                </a:solidFill>
              </a:rPr>
              <a:t>pii</a:t>
            </a:r>
            <a:r>
              <a:rPr lang="en-US" sz="900" dirty="0">
                <a:solidFill>
                  <a:schemeClr val="accent1"/>
                </a:solidFill>
              </a:rPr>
              <a:t>/S230718772300007X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7697143-B54F-AE00-962F-D426710080BD}"/>
              </a:ext>
            </a:extLst>
          </p:cNvPr>
          <p:cNvCxnSpPr>
            <a:cxnSpLocks/>
          </p:cNvCxnSpPr>
          <p:nvPr/>
        </p:nvCxnSpPr>
        <p:spPr>
          <a:xfrm>
            <a:off x="2705047" y="2773102"/>
            <a:ext cx="1787998" cy="1627376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ADFE1D4-1EAF-5974-8980-DC4091A1F3D6}"/>
              </a:ext>
            </a:extLst>
          </p:cNvPr>
          <p:cNvCxnSpPr/>
          <p:nvPr/>
        </p:nvCxnSpPr>
        <p:spPr>
          <a:xfrm flipV="1">
            <a:off x="1608492" y="3138227"/>
            <a:ext cx="40212" cy="69011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FA7FCCB-24C7-9DB2-3470-C45472FAD7F4}"/>
              </a:ext>
            </a:extLst>
          </p:cNvPr>
          <p:cNvCxnSpPr>
            <a:cxnSpLocks/>
          </p:cNvCxnSpPr>
          <p:nvPr/>
        </p:nvCxnSpPr>
        <p:spPr>
          <a:xfrm flipV="1">
            <a:off x="5251298" y="3480361"/>
            <a:ext cx="407067" cy="50059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C92882-4826-0142-A8A5-C6029AF495A9}"/>
              </a:ext>
            </a:extLst>
          </p:cNvPr>
          <p:cNvCxnSpPr>
            <a:cxnSpLocks/>
          </p:cNvCxnSpPr>
          <p:nvPr/>
        </p:nvCxnSpPr>
        <p:spPr>
          <a:xfrm flipH="1">
            <a:off x="1869306" y="3318927"/>
            <a:ext cx="3812500" cy="13674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B1554A6-1D86-B11E-8A75-8164C4775192}"/>
              </a:ext>
            </a:extLst>
          </p:cNvPr>
          <p:cNvCxnSpPr>
            <a:cxnSpLocks/>
          </p:cNvCxnSpPr>
          <p:nvPr/>
        </p:nvCxnSpPr>
        <p:spPr>
          <a:xfrm>
            <a:off x="6032372" y="4882741"/>
            <a:ext cx="743127" cy="0"/>
          </a:xfrm>
          <a:prstGeom prst="straightConnector1">
            <a:avLst/>
          </a:prstGeom>
          <a:ln w="603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3ED402B-C3C3-D856-6970-636354C9E633}"/>
              </a:ext>
            </a:extLst>
          </p:cNvPr>
          <p:cNvCxnSpPr>
            <a:cxnSpLocks/>
          </p:cNvCxnSpPr>
          <p:nvPr/>
        </p:nvCxnSpPr>
        <p:spPr>
          <a:xfrm flipH="1">
            <a:off x="5891777" y="3992932"/>
            <a:ext cx="512158" cy="523220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6DDF8DC-B757-223E-0DC6-887A9201DADC}"/>
              </a:ext>
            </a:extLst>
          </p:cNvPr>
          <p:cNvCxnSpPr>
            <a:cxnSpLocks/>
          </p:cNvCxnSpPr>
          <p:nvPr/>
        </p:nvCxnSpPr>
        <p:spPr>
          <a:xfrm flipV="1">
            <a:off x="7312286" y="2043905"/>
            <a:ext cx="2710488" cy="1041795"/>
          </a:xfrm>
          <a:prstGeom prst="straightConnector1">
            <a:avLst/>
          </a:prstGeom>
          <a:ln w="698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47BE01D-BFD9-4E77-DAD1-8AB9DAB7049C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10720540" y="2576921"/>
            <a:ext cx="15927" cy="585076"/>
          </a:xfrm>
          <a:prstGeom prst="straightConnector1">
            <a:avLst/>
          </a:prstGeom>
          <a:ln w="698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1E7D313-24A5-8453-CE06-3F05706479A3}"/>
              </a:ext>
            </a:extLst>
          </p:cNvPr>
          <p:cNvSpPr txBox="1"/>
          <p:nvPr/>
        </p:nvSpPr>
        <p:spPr>
          <a:xfrm>
            <a:off x="3595011" y="689534"/>
            <a:ext cx="244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Statistically relevant morphology data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395D46-BCD9-87BA-AE88-D3BDF5DBC0BF}"/>
              </a:ext>
            </a:extLst>
          </p:cNvPr>
          <p:cNvSpPr txBox="1"/>
          <p:nvPr/>
        </p:nvSpPr>
        <p:spPr>
          <a:xfrm>
            <a:off x="7624788" y="710853"/>
            <a:ext cx="221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Multi-length scale towards atomic resolution</a:t>
            </a:r>
          </a:p>
        </p:txBody>
      </p:sp>
      <p:pic>
        <p:nvPicPr>
          <p:cNvPr id="1038" name="Picture 14" descr="Texconcept">
            <a:hlinkClick r:id="rId11"/>
            <a:extLst>
              <a:ext uri="{FF2B5EF4-FFF2-40B4-BE49-F238E27FC236}">
                <a16:creationId xmlns:a16="http://schemas.microsoft.com/office/drawing/2014/main" id="{7967C48F-320E-B91F-7A3E-FD1EB5B4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49" y="1209539"/>
            <a:ext cx="1438551" cy="107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2C046BE-04D9-F5C3-1419-FB71FC2D724D}"/>
              </a:ext>
            </a:extLst>
          </p:cNvPr>
          <p:cNvSpPr txBox="1"/>
          <p:nvPr/>
        </p:nvSpPr>
        <p:spPr>
          <a:xfrm>
            <a:off x="3541598" y="2316268"/>
            <a:ext cx="16698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</a:t>
            </a:r>
            <a:r>
              <a:rPr lang="en-US" sz="900" dirty="0" err="1">
                <a:solidFill>
                  <a:schemeClr val="accent1"/>
                </a:solidFill>
              </a:rPr>
              <a:t>www.crystal.mat.ethz.ch</a:t>
            </a:r>
            <a:r>
              <a:rPr lang="en-US" sz="900" dirty="0">
                <a:solidFill>
                  <a:schemeClr val="accent1"/>
                </a:solidFill>
              </a:rPr>
              <a:t>/research/</a:t>
            </a:r>
            <a:r>
              <a:rPr lang="en-US" sz="900" dirty="0" err="1">
                <a:solidFill>
                  <a:schemeClr val="accent1"/>
                </a:solidFill>
              </a:rPr>
              <a:t>ZeolitesPowderDiffraction</a:t>
            </a:r>
            <a:r>
              <a:rPr lang="en-US" sz="900" dirty="0">
                <a:solidFill>
                  <a:schemeClr val="accent1"/>
                </a:solidFill>
              </a:rPr>
              <a:t>/</a:t>
            </a:r>
            <a:r>
              <a:rPr lang="en-US" sz="900" dirty="0" err="1">
                <a:solidFill>
                  <a:schemeClr val="accent1"/>
                </a:solidFill>
              </a:rPr>
              <a:t>Texture.html</a:t>
            </a:r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62" name="Picture 6">
            <a:extLst>
              <a:ext uri="{FF2B5EF4-FFF2-40B4-BE49-F238E27FC236}">
                <a16:creationId xmlns:a16="http://schemas.microsoft.com/office/drawing/2014/main" id="{9FEF299D-EE5D-DEA7-AB59-024F80FEE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631" y="1257042"/>
            <a:ext cx="1191197" cy="6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6071A7C-75DA-17D2-8B0B-A3B2F7D99E77}"/>
              </a:ext>
            </a:extLst>
          </p:cNvPr>
          <p:cNvSpPr/>
          <p:nvPr/>
        </p:nvSpPr>
        <p:spPr>
          <a:xfrm>
            <a:off x="7853594" y="1999616"/>
            <a:ext cx="1519000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67">
                <a:hlinkClick r:id="rId14" tooltip="Persistent link using digital object identifier"/>
              </a:rPr>
              <a:t>https://doi.org/10.1016/j.actamat.2022.117956</a:t>
            </a:r>
            <a:endParaRPr lang="en-ES" sz="1067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4DFF279-4E5B-9A95-044B-E7DAD7382A7D}"/>
              </a:ext>
            </a:extLst>
          </p:cNvPr>
          <p:cNvSpPr/>
          <p:nvPr/>
        </p:nvSpPr>
        <p:spPr>
          <a:xfrm>
            <a:off x="10393157" y="5503883"/>
            <a:ext cx="1754629" cy="9892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Synchrotron Light Facility Domaine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A953B908-F3E2-C0AE-10CD-FBD6FC4B466E}"/>
              </a:ext>
            </a:extLst>
          </p:cNvPr>
          <p:cNvSpPr txBox="1"/>
          <p:nvPr/>
        </p:nvSpPr>
        <p:spPr>
          <a:xfrm>
            <a:off x="5466894" y="498903"/>
            <a:ext cx="2202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Database Domaine</a:t>
            </a:r>
          </a:p>
        </p:txBody>
      </p: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2029BC07-4FF2-B34A-EB32-33B5204BFC53}"/>
              </a:ext>
            </a:extLst>
          </p:cNvPr>
          <p:cNvCxnSpPr>
            <a:cxnSpLocks/>
          </p:cNvCxnSpPr>
          <p:nvPr/>
        </p:nvCxnSpPr>
        <p:spPr>
          <a:xfrm flipH="1" flipV="1">
            <a:off x="1938256" y="4798889"/>
            <a:ext cx="2554789" cy="83852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5FFE01F3-E40A-CC7A-3E9C-DDAB457C1E82}"/>
              </a:ext>
            </a:extLst>
          </p:cNvPr>
          <p:cNvCxnSpPr>
            <a:cxnSpLocks/>
            <a:stCxn id="1034" idx="3"/>
            <a:endCxn id="17" idx="0"/>
          </p:cNvCxnSpPr>
          <p:nvPr/>
        </p:nvCxnSpPr>
        <p:spPr>
          <a:xfrm>
            <a:off x="7268352" y="3257372"/>
            <a:ext cx="661989" cy="73556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5C2288C-739A-6CBF-176A-0E058F4B9A34}"/>
              </a:ext>
            </a:extLst>
          </p:cNvPr>
          <p:cNvSpPr txBox="1">
            <a:spLocks/>
          </p:cNvSpPr>
          <p:nvPr/>
        </p:nvSpPr>
        <p:spPr>
          <a:xfrm>
            <a:off x="4788938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DBD1527-501E-7FE9-3E16-37E3BBA81166}"/>
              </a:ext>
            </a:extLst>
          </p:cNvPr>
          <p:cNvSpPr txBox="1">
            <a:spLocks/>
          </p:cNvSpPr>
          <p:nvPr/>
        </p:nvSpPr>
        <p:spPr>
          <a:xfrm>
            <a:off x="4306758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pic>
        <p:nvPicPr>
          <p:cNvPr id="9" name="Imagen 17">
            <a:extLst>
              <a:ext uri="{FF2B5EF4-FFF2-40B4-BE49-F238E27FC236}">
                <a16:creationId xmlns:a16="http://schemas.microsoft.com/office/drawing/2014/main" id="{88C1BAA3-19EF-9FBB-EB8C-B9E5787A34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6045" y="6191988"/>
            <a:ext cx="719552" cy="48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28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3774" y="82066"/>
            <a:ext cx="942702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Building New Methodologies for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Multimodal and Operando: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The Catalysis Lab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19">
            <a:extLst>
              <a:ext uri="{FF2B5EF4-FFF2-40B4-BE49-F238E27FC236}">
                <a16:creationId xmlns:a16="http://schemas.microsoft.com/office/drawing/2014/main" id="{F5FCE29E-7F96-FA8A-DEF2-DA6AA42E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4" y="5507242"/>
            <a:ext cx="4804545" cy="815317"/>
          </a:xfrm>
          <a:prstGeom prst="rect">
            <a:avLst/>
          </a:prstGeom>
        </p:spPr>
      </p:pic>
      <p:pic>
        <p:nvPicPr>
          <p:cNvPr id="12" name="Imagen 46" descr="Diagrama&#10;&#10;Descripción generada automáticamente">
            <a:extLst>
              <a:ext uri="{FF2B5EF4-FFF2-40B4-BE49-F238E27FC236}">
                <a16:creationId xmlns:a16="http://schemas.microsoft.com/office/drawing/2014/main" id="{A8981E09-3CDF-F5AA-1F1B-DD3155868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13"/>
          <a:stretch/>
        </p:blipFill>
        <p:spPr>
          <a:xfrm>
            <a:off x="356817" y="2599038"/>
            <a:ext cx="7096140" cy="3487212"/>
          </a:xfrm>
          <a:prstGeom prst="rect">
            <a:avLst/>
          </a:prstGeom>
        </p:spPr>
      </p:pic>
      <p:pic>
        <p:nvPicPr>
          <p:cNvPr id="13" name="Picture 12" descr="A picture containing engine&#10;&#10;Description automatically generated">
            <a:extLst>
              <a:ext uri="{FF2B5EF4-FFF2-40B4-BE49-F238E27FC236}">
                <a16:creationId xmlns:a16="http://schemas.microsoft.com/office/drawing/2014/main" id="{C26F925A-BC59-86C9-874F-6A7037510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1929" y="2718956"/>
            <a:ext cx="4283476" cy="321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11EF9E0D-A55E-330A-7ACD-B5E9C7112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4371" y="1723668"/>
            <a:ext cx="2973248" cy="2229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29" descr="Diagrama&#10;&#10;Descripción generada automáticamente">
            <a:extLst>
              <a:ext uri="{FF2B5EF4-FFF2-40B4-BE49-F238E27FC236}">
                <a16:creationId xmlns:a16="http://schemas.microsoft.com/office/drawing/2014/main" id="{B3ECD207-C4F8-7CE1-3002-95AC88882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3400" y="965479"/>
            <a:ext cx="4075077" cy="21027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CF07B2-BEB9-D891-359E-1102657AE529}"/>
              </a:ext>
            </a:extLst>
          </p:cNvPr>
          <p:cNvSpPr txBox="1"/>
          <p:nvPr/>
        </p:nvSpPr>
        <p:spPr>
          <a:xfrm>
            <a:off x="156718" y="901440"/>
            <a:ext cx="26393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Montserrat" panose="00000500000000000000" pitchFamily="2" charset="0"/>
              </a:rPr>
              <a:t>CATALYSIS INSTRUMENTATION INSTALLED AND COMMISIONED AT NOTOS </a:t>
            </a:r>
            <a:endParaRPr lang="en-US" b="1" dirty="0"/>
          </a:p>
        </p:txBody>
      </p:sp>
      <p:pic>
        <p:nvPicPr>
          <p:cNvPr id="17" name="Imagen 19">
            <a:extLst>
              <a:ext uri="{FF2B5EF4-FFF2-40B4-BE49-F238E27FC236}">
                <a16:creationId xmlns:a16="http://schemas.microsoft.com/office/drawing/2014/main" id="{8E6013BD-EEAC-BE8C-4C09-8A1DABA3B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23" y="632"/>
            <a:ext cx="4804545" cy="815317"/>
          </a:xfrm>
          <a:prstGeom prst="rect">
            <a:avLst/>
          </a:prstGeom>
        </p:spPr>
      </p:pic>
      <p:pic>
        <p:nvPicPr>
          <p:cNvPr id="18" name="Imagen 19">
            <a:extLst>
              <a:ext uri="{FF2B5EF4-FFF2-40B4-BE49-F238E27FC236}">
                <a16:creationId xmlns:a16="http://schemas.microsoft.com/office/drawing/2014/main" id="{C219CBC8-C346-ED1D-73B3-2F6614C25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594" y="6059339"/>
            <a:ext cx="4804545" cy="815317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3ECC0265-359D-EC4E-A1F4-86592F0E9EC2}"/>
              </a:ext>
            </a:extLst>
          </p:cNvPr>
          <p:cNvSpPr txBox="1">
            <a:spLocks/>
          </p:cNvSpPr>
          <p:nvPr/>
        </p:nvSpPr>
        <p:spPr>
          <a:xfrm>
            <a:off x="2730058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B73A983-BB85-E584-82E6-831A9F0AE120}"/>
              </a:ext>
            </a:extLst>
          </p:cNvPr>
          <p:cNvSpPr txBox="1">
            <a:spLocks/>
          </p:cNvSpPr>
          <p:nvPr/>
        </p:nvSpPr>
        <p:spPr>
          <a:xfrm>
            <a:off x="2247878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50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8F2AC00-A520-5A55-42E4-CC126C58383D}"/>
              </a:ext>
            </a:extLst>
          </p:cNvPr>
          <p:cNvGrpSpPr/>
          <p:nvPr/>
        </p:nvGrpSpPr>
        <p:grpSpPr>
          <a:xfrm>
            <a:off x="4642642" y="973144"/>
            <a:ext cx="2812356" cy="2213002"/>
            <a:chOff x="2636856" y="1509853"/>
            <a:chExt cx="5078550" cy="4021125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7EF5945-147E-DE43-35C7-83EC3B303A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7" t="19874" r="30999" b="16242"/>
            <a:stretch/>
          </p:blipFill>
          <p:spPr bwMode="auto">
            <a:xfrm>
              <a:off x="2636856" y="1509853"/>
              <a:ext cx="5078550" cy="4021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9C070EF-28E8-D91C-4131-B54E3A3E8273}"/>
                </a:ext>
              </a:extLst>
            </p:cNvPr>
            <p:cNvSpPr/>
            <p:nvPr/>
          </p:nvSpPr>
          <p:spPr>
            <a:xfrm>
              <a:off x="6203950" y="2743200"/>
              <a:ext cx="292100" cy="260350"/>
            </a:xfrm>
            <a:custGeom>
              <a:avLst/>
              <a:gdLst>
                <a:gd name="connsiteX0" fmla="*/ 234950 w 292100"/>
                <a:gd name="connsiteY0" fmla="*/ 0 h 260350"/>
                <a:gd name="connsiteX1" fmla="*/ 0 w 292100"/>
                <a:gd name="connsiteY1" fmla="*/ 76200 h 260350"/>
                <a:gd name="connsiteX2" fmla="*/ 50800 w 292100"/>
                <a:gd name="connsiteY2" fmla="*/ 203200 h 260350"/>
                <a:gd name="connsiteX3" fmla="*/ 127000 w 292100"/>
                <a:gd name="connsiteY3" fmla="*/ 177800 h 260350"/>
                <a:gd name="connsiteX4" fmla="*/ 152400 w 292100"/>
                <a:gd name="connsiteY4" fmla="*/ 260350 h 260350"/>
                <a:gd name="connsiteX5" fmla="*/ 292100 w 292100"/>
                <a:gd name="connsiteY5" fmla="*/ 222250 h 260350"/>
                <a:gd name="connsiteX6" fmla="*/ 234950 w 292100"/>
                <a:gd name="connsiteY6" fmla="*/ 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100" h="260350">
                  <a:moveTo>
                    <a:pt x="234950" y="0"/>
                  </a:moveTo>
                  <a:lnTo>
                    <a:pt x="0" y="76200"/>
                  </a:lnTo>
                  <a:lnTo>
                    <a:pt x="50800" y="203200"/>
                  </a:lnTo>
                  <a:lnTo>
                    <a:pt x="127000" y="177800"/>
                  </a:lnTo>
                  <a:lnTo>
                    <a:pt x="152400" y="260350"/>
                  </a:lnTo>
                  <a:lnTo>
                    <a:pt x="292100" y="222250"/>
                  </a:lnTo>
                  <a:lnTo>
                    <a:pt x="23495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3774" y="82066"/>
            <a:ext cx="942702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Building New Methodologies for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Multimodal and Operando: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The Catalysis Lab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13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00B1DAD-FB02-703E-E7D4-638FAF62E0A7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D22A4B7-2F32-0928-107B-E321E6549895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CA4D3-0017-CDB4-E537-9DAE10DFB91B}"/>
              </a:ext>
            </a:extLst>
          </p:cNvPr>
          <p:cNvSpPr txBox="1"/>
          <p:nvPr/>
        </p:nvSpPr>
        <p:spPr>
          <a:xfrm>
            <a:off x="7709339" y="1813034"/>
            <a:ext cx="4114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Catalysis staging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Goal of the laboratory is the preparation of reactors and their test.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gasses available which are used at beamlines and 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Automatic processing is planned.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Additional functional tests (DRIFT, mass spectroscopy)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Available end of 2025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1E855B9-519D-0599-A3E8-4EB99A68F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21719" r="17343" b="3964"/>
          <a:stretch/>
        </p:blipFill>
        <p:spPr bwMode="auto">
          <a:xfrm>
            <a:off x="64977" y="1723550"/>
            <a:ext cx="4801126" cy="358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355BA5C-B206-32D8-9E90-CDA805E8B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0" t="21637" r="27033" b="50411"/>
          <a:stretch/>
        </p:blipFill>
        <p:spPr bwMode="auto">
          <a:xfrm>
            <a:off x="4956411" y="3334892"/>
            <a:ext cx="2639439" cy="258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791B10E-5BFE-24F0-810B-2B98BCD7EBEC}"/>
              </a:ext>
            </a:extLst>
          </p:cNvPr>
          <p:cNvSpPr/>
          <p:nvPr/>
        </p:nvSpPr>
        <p:spPr>
          <a:xfrm rot="9620960">
            <a:off x="6722038" y="1373802"/>
            <a:ext cx="1068081" cy="322729"/>
          </a:xfrm>
          <a:prstGeom prst="rightArrow">
            <a:avLst>
              <a:gd name="adj1" fmla="val 50000"/>
              <a:gd name="adj2" fmla="val 994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3774" y="82066"/>
            <a:ext cx="942702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Building New Methodologies for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Multimodal and Operando: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TEM Integration into the Beamline Program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98D4C-B5F5-1C59-868A-CD390A0C7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105" y="5628685"/>
            <a:ext cx="7772400" cy="8736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AB7C20-9772-0266-D5A0-4BF605FC1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22" y="1868380"/>
            <a:ext cx="5390006" cy="2575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34AC31-CF78-0E7B-E7F8-14A24F81E01A}"/>
              </a:ext>
            </a:extLst>
          </p:cNvPr>
          <p:cNvSpPr txBox="1"/>
          <p:nvPr/>
        </p:nvSpPr>
        <p:spPr>
          <a:xfrm>
            <a:off x="264175" y="4488073"/>
            <a:ext cx="61039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SEM images of two types of substrates (loaded with sample) used for the feasibility tests. </a:t>
            </a:r>
            <a:br>
              <a:rPr lang="en-GB" dirty="0">
                <a:effectLst/>
                <a:latin typeface="Helvetica" pitchFamily="2" charset="0"/>
              </a:rPr>
            </a:br>
            <a:r>
              <a:rPr lang="en-GB" dirty="0">
                <a:effectLst/>
                <a:latin typeface="Helvetica" pitchFamily="2" charset="0"/>
              </a:rPr>
              <a:t>Left: DENS Climate. Right: PELCO chip ´Lu3´.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1FBE27-B524-D70C-42F6-C2B6A59464A3}"/>
              </a:ext>
            </a:extLst>
          </p:cNvPr>
          <p:cNvSpPr txBox="1"/>
          <p:nvPr/>
        </p:nvSpPr>
        <p:spPr>
          <a:xfrm>
            <a:off x="5808963" y="1801750"/>
            <a:ext cx="610891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Sample chip holder: home made holder, currently not compatible with operando conditions. Commercial system will be purchased together with the 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Tested chip systems: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DENS Climate (old model) catalysis chip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PELCO chips 21513CL-10: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DENS Infinity catalysis chip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Hummingbird P15 electrochemistry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</a:rPr>
              <a:t>Sample:</a:t>
            </a:r>
            <a:br>
              <a:rPr lang="en-GB" sz="2000" dirty="0">
                <a:effectLst/>
              </a:rPr>
            </a:br>
            <a:r>
              <a:rPr lang="en-GB" sz="2000" dirty="0" err="1">
                <a:effectLst/>
              </a:rPr>
              <a:t>CeO</a:t>
            </a:r>
            <a:r>
              <a:rPr lang="en-GB" sz="2000" dirty="0">
                <a:effectLst/>
              </a:rPr>
              <a:t> loaded with </a:t>
            </a:r>
            <a:r>
              <a:rPr lang="en-GB" sz="2000" dirty="0" err="1">
                <a:effectLst/>
              </a:rPr>
              <a:t>PdO</a:t>
            </a:r>
            <a:r>
              <a:rPr lang="en-GB" sz="2000" dirty="0">
                <a:effectLst/>
              </a:rPr>
              <a:t>/Pt nano particles (1.5% weight % of Pd and Pt with a particle size of about 50nm).</a:t>
            </a:r>
            <a:br>
              <a:rPr lang="en-GB" sz="2000" dirty="0">
                <a:effectLst/>
              </a:rPr>
            </a:br>
            <a:r>
              <a:rPr lang="en-GB" sz="2000" dirty="0">
                <a:effectLst/>
              </a:rPr>
              <a:t>Reaction and sample details: </a:t>
            </a:r>
            <a:r>
              <a:rPr lang="en-GB" sz="2000" dirty="0" err="1">
                <a:effectLst/>
              </a:rPr>
              <a:t>Divins</a:t>
            </a:r>
            <a:r>
              <a:rPr lang="en-GB" sz="2000" dirty="0">
                <a:effectLst/>
              </a:rPr>
              <a:t>, et al., Nat. Comm. 13, 5080 (2022).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effectLst/>
            </a:endParaRPr>
          </a:p>
          <a:p>
            <a:pPr lvl="1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5B871-1F78-0F13-798C-903AC1E559C1}"/>
              </a:ext>
            </a:extLst>
          </p:cNvPr>
          <p:cNvSpPr txBox="1"/>
          <p:nvPr/>
        </p:nvSpPr>
        <p:spPr>
          <a:xfrm>
            <a:off x="8938862" y="6394633"/>
            <a:ext cx="271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L. </a:t>
            </a:r>
            <a:r>
              <a:rPr lang="en-US" b="1" dirty="0" err="1"/>
              <a:t>Aballe</a:t>
            </a:r>
            <a:r>
              <a:rPr lang="en-US" b="1" dirty="0"/>
              <a:t> and collaborators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495AE2B-09F7-C3FF-A5A2-3B855FA4F29C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198588C-8A21-AE74-A098-3554DEFE6F9A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05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98D4C-B5F5-1C59-868A-CD390A0C7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105" y="5854311"/>
            <a:ext cx="7772400" cy="8736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1FBE27-B524-D70C-42F6-C2B6A59464A3}"/>
              </a:ext>
            </a:extLst>
          </p:cNvPr>
          <p:cNvSpPr txBox="1"/>
          <p:nvPr/>
        </p:nvSpPr>
        <p:spPr>
          <a:xfrm>
            <a:off x="5818909" y="1265069"/>
            <a:ext cx="610891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Measurements are possible for diffraction, hard X-ray spectroscopy and IR measurements with existing instrumentation and realistic beamtime requirements.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Micro focused capabilities will largely benefit this activities and make the experiments to a standard effort.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was the first time at ALBA that 6 of the 10 beamlines have worked together with an internal and external (ALBA + ICN2 + ICMAB + UCP) collaboration on a single project.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It was successfully proving that the measurements are possible.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It collected important information for improving the data collection and provided data for data pipeline developments.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Proved effectiveness of IMM section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E580D-B3C7-3386-6131-19ED48CBB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76" y="828411"/>
            <a:ext cx="2433452" cy="17705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CC493E-EC5F-9BC7-0988-501698DFFDCF}"/>
              </a:ext>
            </a:extLst>
          </p:cNvPr>
          <p:cNvSpPr txBox="1"/>
          <p:nvPr/>
        </p:nvSpPr>
        <p:spPr>
          <a:xfrm>
            <a:off x="264176" y="2670781"/>
            <a:ext cx="19784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Diffraction pattern from XALOC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FB5A7D-DE5B-039B-2235-B15978463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628" y="1443274"/>
            <a:ext cx="2909563" cy="18550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44BA16-181B-E5B4-4900-D596C0F35778}"/>
              </a:ext>
            </a:extLst>
          </p:cNvPr>
          <p:cNvSpPr txBox="1"/>
          <p:nvPr/>
        </p:nvSpPr>
        <p:spPr>
          <a:xfrm>
            <a:off x="3108878" y="3266781"/>
            <a:ext cx="1326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Rietveld refinement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B1503B-9AC8-C747-ECCB-58E65AED58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264176" y="3073397"/>
            <a:ext cx="1070694" cy="9483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23B821-8746-80D9-3AE3-2FF53996B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5515" y="3487838"/>
            <a:ext cx="937681" cy="873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DA96A7-5DDA-33CB-2032-0C20F520FB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3841" y="3513453"/>
            <a:ext cx="937681" cy="10167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52B39F-62EF-BC9C-6090-80274E342A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2347" y="3488572"/>
            <a:ext cx="1024155" cy="11180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1875643-F86D-F20B-CED8-71407C88EE68}"/>
              </a:ext>
            </a:extLst>
          </p:cNvPr>
          <p:cNvSpPr txBox="1"/>
          <p:nvPr/>
        </p:nvSpPr>
        <p:spPr>
          <a:xfrm>
            <a:off x="1603519" y="4330158"/>
            <a:ext cx="579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26 min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2226AE-4A42-F782-5967-87990E3FBFAE}"/>
              </a:ext>
            </a:extLst>
          </p:cNvPr>
          <p:cNvSpPr txBox="1"/>
          <p:nvPr/>
        </p:nvSpPr>
        <p:spPr>
          <a:xfrm>
            <a:off x="2695429" y="4499987"/>
            <a:ext cx="579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84 min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343448-1E86-31EE-361B-DB562C8CD59D}"/>
              </a:ext>
            </a:extLst>
          </p:cNvPr>
          <p:cNvSpPr txBox="1"/>
          <p:nvPr/>
        </p:nvSpPr>
        <p:spPr>
          <a:xfrm>
            <a:off x="3967666" y="4603479"/>
            <a:ext cx="651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150 min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4644BD-20EE-2A12-D3B0-52B0E6D87EBA}"/>
              </a:ext>
            </a:extLst>
          </p:cNvPr>
          <p:cNvSpPr txBox="1"/>
          <p:nvPr/>
        </p:nvSpPr>
        <p:spPr>
          <a:xfrm>
            <a:off x="297065" y="4099241"/>
            <a:ext cx="11256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EXAFS at NOTOS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F55DAE1-C272-954A-B58B-492F11D69D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241" y="4694690"/>
            <a:ext cx="1214278" cy="8838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775DC-7A0A-7F7F-4F02-33D206B92E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3519" y="4685604"/>
            <a:ext cx="1215245" cy="8542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E882119-6615-9BD8-0B7E-D3063F92E841}"/>
              </a:ext>
            </a:extLst>
          </p:cNvPr>
          <p:cNvSpPr txBox="1"/>
          <p:nvPr/>
        </p:nvSpPr>
        <p:spPr>
          <a:xfrm>
            <a:off x="174281" y="5625775"/>
            <a:ext cx="2858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IR-spectrum of different holders (with heating)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04599BD-4206-AE9E-D801-40B7FB9019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2178" y="4812669"/>
            <a:ext cx="1627693" cy="79784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62FE58E-F75F-2849-ECFC-6D34DD414EE3}"/>
              </a:ext>
            </a:extLst>
          </p:cNvPr>
          <p:cNvSpPr txBox="1"/>
          <p:nvPr/>
        </p:nvSpPr>
        <p:spPr>
          <a:xfrm>
            <a:off x="3721364" y="5727989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GI-SAXS at NCD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30269E-F3F0-115D-CDC8-3DEC87DEFC86}"/>
              </a:ext>
            </a:extLst>
          </p:cNvPr>
          <p:cNvSpPr txBox="1"/>
          <p:nvPr/>
        </p:nvSpPr>
        <p:spPr>
          <a:xfrm>
            <a:off x="8938862" y="6394633"/>
            <a:ext cx="271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L. </a:t>
            </a:r>
            <a:r>
              <a:rPr lang="en-US" b="1" dirty="0" err="1"/>
              <a:t>Aballe</a:t>
            </a:r>
            <a:r>
              <a:rPr lang="en-US" b="1" dirty="0"/>
              <a:t> and collaborators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13402299-2813-388A-ECF5-67056E397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74" y="82066"/>
            <a:ext cx="942702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Building New Methodologies for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Multimodal and Operando: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TEM Integration into the Beamline Program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1216336-6EFE-160D-15D7-4E418C635D61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6C6103DA-6D46-7925-B108-10746A3DBE87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7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3774" y="82066"/>
            <a:ext cx="9427028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New Access Modes: Rapid Access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16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1D4E4-CEB1-4F20-955B-DE04DC3EA68E}"/>
              </a:ext>
            </a:extLst>
          </p:cNvPr>
          <p:cNvSpPr/>
          <p:nvPr/>
        </p:nvSpPr>
        <p:spPr>
          <a:xfrm>
            <a:off x="487252" y="1164630"/>
            <a:ext cx="1049571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Criteria for rapid access:</a:t>
            </a:r>
          </a:p>
          <a:p>
            <a:pPr marL="742950" lvl="1" indent="-285750" algn="just">
              <a:buFont typeface="+mj-lt"/>
              <a:buAutoNum type="arabicPeriod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Urgent research projects related to a pandemic or similar threatening situation, for which data can have significant impact.</a:t>
            </a:r>
            <a:endParaRPr lang="en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rabicPeriod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new emerging and fast-moving research field with high scientific or societal impact, requiring imminent response for assuring competitiveness.</a:t>
            </a:r>
            <a:endParaRPr lang="en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rabicPeriod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 projects which require an access to fulfill a major milestone; examples are:</a:t>
            </a:r>
            <a:endParaRPr lang="en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+mj-lt"/>
              <a:buAutoNum type="alphaLcPeriod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E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 additional data set requested during the review process after manuscript submission.</a:t>
            </a:r>
            <a:endParaRPr lang="en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+mj-lt"/>
              <a:buAutoNum type="alphaLcPeriod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E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Concluding experiments necessary to submit a PhD thesis.</a:t>
            </a:r>
            <a:endParaRPr lang="en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+mj-lt"/>
              <a:buAutoNum type="alphaLcPeriod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E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Preliminary data for funding proposal submission.</a:t>
            </a:r>
            <a:endParaRPr lang="en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+mj-lt"/>
              <a:buAutoNum type="alphaLcPeriod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E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Sample pre-characterization for planned operando, in-situ, or multimodal experiments.</a:t>
            </a:r>
            <a:endParaRPr lang="en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+mj-lt"/>
              <a:buAutoNum type="alphaLcPeriod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E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Other experiments with minimum beam time requirements and important for a larger research project.</a:t>
            </a:r>
            <a:endParaRPr lang="en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+mj-lt"/>
              <a:buAutoNum type="alphaLcPeriod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E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Experiments enabling applied research necessary</a:t>
            </a:r>
            <a:r>
              <a:rPr lang="en-E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E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achieve an important milestone or to enable a specific innovation in non-proprietary context. </a:t>
            </a:r>
            <a:endParaRPr lang="en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46F26-B5CA-2F2B-7E39-CBE8579E3617}"/>
              </a:ext>
            </a:extLst>
          </p:cNvPr>
          <p:cNvSpPr txBox="1"/>
          <p:nvPr/>
        </p:nvSpPr>
        <p:spPr>
          <a:xfrm>
            <a:off x="1607344" y="5554405"/>
            <a:ext cx="837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question the SAC: Are criteria appropriate and is process OK (especially time lines)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AB67391-2E54-1E63-CD60-AECA60373C38}"/>
              </a:ext>
            </a:extLst>
          </p:cNvPr>
          <p:cNvSpPr txBox="1">
            <a:spLocks/>
          </p:cNvSpPr>
          <p:nvPr/>
        </p:nvSpPr>
        <p:spPr>
          <a:xfrm>
            <a:off x="5331865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F077026-C20C-2A90-6138-76CD631286DF}"/>
              </a:ext>
            </a:extLst>
          </p:cNvPr>
          <p:cNvSpPr txBox="1">
            <a:spLocks/>
          </p:cNvSpPr>
          <p:nvPr/>
        </p:nvSpPr>
        <p:spPr>
          <a:xfrm>
            <a:off x="4849685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154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3774" y="82066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New Access modes: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00B1DAD-FB02-703E-E7D4-638FAF62E0A7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D22A4B7-2F32-0928-107B-E321E6549895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738A3-E584-1BAA-5ADE-BEC12F2B4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6" t="8904" r="9342"/>
          <a:stretch/>
        </p:blipFill>
        <p:spPr>
          <a:xfrm>
            <a:off x="167776" y="1879123"/>
            <a:ext cx="5918752" cy="4009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2D4F2-6390-922F-359E-E5D7363C936C}"/>
              </a:ext>
            </a:extLst>
          </p:cNvPr>
          <p:cNvSpPr txBox="1"/>
          <p:nvPr/>
        </p:nvSpPr>
        <p:spPr>
          <a:xfrm>
            <a:off x="6328465" y="1740125"/>
            <a:ext cx="56363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User mode will be part of the public user program (reviewed and competitive).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Developed and tested within </a:t>
            </a:r>
            <a:r>
              <a:rPr lang="en-US" sz="2000" dirty="0" err="1"/>
              <a:t>InCAEM</a:t>
            </a:r>
            <a:r>
              <a:rPr lang="en-US" sz="2000" dirty="0"/>
              <a:t>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buildings and potential new institutes allows to host users for long stays (1-2 years) and provide them with general laboratory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goals: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mode will open more complex infrastructure to non-local user groups.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Allows to plug ALBA’s capabilities into forefront day-to-day research challenges.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Will fast allow to develop methodologies and tools for emergent research directions and innovation needs.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9686A-EE25-B888-52E0-FCFCCFC45A4B}"/>
              </a:ext>
            </a:extLst>
          </p:cNvPr>
          <p:cNvSpPr txBox="1"/>
          <p:nvPr/>
        </p:nvSpPr>
        <p:spPr>
          <a:xfrm>
            <a:off x="227208" y="516608"/>
            <a:ext cx="1090978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Resident user: </a:t>
            </a:r>
            <a:br>
              <a:rPr lang="en-US" sz="3200" dirty="0"/>
            </a:br>
            <a:r>
              <a:rPr lang="en-US" sz="3200" dirty="0"/>
              <a:t>A new mode to address complexity of operando and multimodal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17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00B1DAD-FB02-703E-E7D4-638FAF62E0A7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D22A4B7-2F32-0928-107B-E321E6549895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738A3-E584-1BAA-5ADE-BEC12F2B4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6" t="8904" r="9342"/>
          <a:stretch/>
        </p:blipFill>
        <p:spPr>
          <a:xfrm>
            <a:off x="1170477" y="1346465"/>
            <a:ext cx="5918752" cy="4009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69686A-EE25-B888-52E0-FCFCCFC45A4B}"/>
              </a:ext>
            </a:extLst>
          </p:cNvPr>
          <p:cNvSpPr txBox="1"/>
          <p:nvPr/>
        </p:nvSpPr>
        <p:spPr>
          <a:xfrm>
            <a:off x="7585171" y="3059805"/>
            <a:ext cx="29846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Questions?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6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91CD329-7594-0912-D813-536B36D68676}"/>
              </a:ext>
            </a:extLst>
          </p:cNvPr>
          <p:cNvSpPr txBox="1">
            <a:spLocks/>
          </p:cNvSpPr>
          <p:nvPr/>
        </p:nvSpPr>
        <p:spPr>
          <a:xfrm>
            <a:off x="724786" y="164752"/>
            <a:ext cx="94270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The Beamline Upgrade Program: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E609FFF-9640-2717-E563-23D5043E8AED}"/>
              </a:ext>
            </a:extLst>
          </p:cNvPr>
          <p:cNvSpPr txBox="1">
            <a:spLocks/>
          </p:cNvSpPr>
          <p:nvPr/>
        </p:nvSpPr>
        <p:spPr>
          <a:xfrm>
            <a:off x="11903122" y="66452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19</a:t>
            </a:fld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CBAD4-7258-B728-0E73-B6E4D079DF26}"/>
              </a:ext>
            </a:extLst>
          </p:cNvPr>
          <p:cNvSpPr txBox="1"/>
          <p:nvPr/>
        </p:nvSpPr>
        <p:spPr>
          <a:xfrm>
            <a:off x="6520491" y="54801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99BF016-007C-4C16-DE1B-79DBDDE9CB42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63C2212F-11F2-AA43-65F8-079409ED0F74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3862-5E3D-1634-A3FE-4C447A1EA6D4}"/>
              </a:ext>
            </a:extLst>
          </p:cNvPr>
          <p:cNvSpPr txBox="1">
            <a:spLocks/>
          </p:cNvSpPr>
          <p:nvPr/>
        </p:nvSpPr>
        <p:spPr>
          <a:xfrm>
            <a:off x="506832" y="1274223"/>
            <a:ext cx="11178336" cy="49689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33" dirty="0"/>
              <a:t>How do we do the upgrade without impacting operation:</a:t>
            </a:r>
          </a:p>
          <a:p>
            <a:pPr marL="0" indent="0">
              <a:buNone/>
            </a:pPr>
            <a:endParaRPr lang="en-US" sz="1600" dirty="0"/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Carefully planning the upgrades per beamline with minimal impact on operation by:</a:t>
            </a:r>
          </a:p>
          <a:p>
            <a:pPr marL="1676370" lvl="2" indent="-609585">
              <a:lnSpc>
                <a:spcPct val="110000"/>
              </a:lnSpc>
              <a:buFont typeface="+mj-lt"/>
              <a:buAutoNum type="alphaLcPeriod"/>
            </a:pPr>
            <a:r>
              <a:rPr lang="en-US" sz="2533" dirty="0"/>
              <a:t>Using additional ports as often as budget and resources allow.</a:t>
            </a:r>
          </a:p>
          <a:p>
            <a:pPr marL="1676370" lvl="2" indent="-609585">
              <a:lnSpc>
                <a:spcPct val="110000"/>
              </a:lnSpc>
              <a:buFont typeface="+mj-lt"/>
              <a:buAutoNum type="alphaLcPeriod"/>
            </a:pPr>
            <a:r>
              <a:rPr lang="en-US" sz="2533" dirty="0"/>
              <a:t>Increasing staff to maintain user support independent from construction resources.</a:t>
            </a:r>
          </a:p>
          <a:p>
            <a:pPr marL="1676370" lvl="2" indent="-609585">
              <a:lnSpc>
                <a:spcPct val="110000"/>
              </a:lnSpc>
              <a:buFont typeface="+mj-lt"/>
              <a:buAutoNum type="alphaLcPeriod"/>
            </a:pPr>
            <a:r>
              <a:rPr lang="en-US" sz="2533" dirty="0"/>
              <a:t>Optimizing schedule for minimum downtime.</a:t>
            </a:r>
          </a:p>
          <a:p>
            <a:pPr marL="1676370" lvl="2" indent="-609585">
              <a:lnSpc>
                <a:spcPct val="110000"/>
              </a:lnSpc>
              <a:buFont typeface="+mj-lt"/>
              <a:buAutoNum type="alphaLcPeriod"/>
            </a:pPr>
            <a:r>
              <a:rPr lang="en-US" sz="2533" dirty="0"/>
              <a:t>Ramping up other services allowing higher productivity.</a:t>
            </a:r>
          </a:p>
          <a:p>
            <a:pPr marL="1676370" lvl="2" indent="-609585">
              <a:lnSpc>
                <a:spcPct val="110000"/>
              </a:lnSpc>
              <a:buFont typeface="+mj-lt"/>
              <a:buAutoNum type="alphaLcPeriod"/>
            </a:pPr>
            <a:r>
              <a:rPr lang="en-US" sz="2533" dirty="0"/>
              <a:t>Preparing some programs to be ready already under ALBA conditions.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D1ECE-7F0C-72D1-3758-41C1B454A03C}"/>
              </a:ext>
            </a:extLst>
          </p:cNvPr>
          <p:cNvSpPr txBox="1"/>
          <p:nvPr/>
        </p:nvSpPr>
        <p:spPr>
          <a:xfrm>
            <a:off x="961696" y="7215854"/>
            <a:ext cx="10518521" cy="1077218"/>
          </a:xfrm>
          <a:prstGeom prst="rect">
            <a:avLst/>
          </a:prstGeom>
          <a:solidFill>
            <a:srgbClr val="1E9E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 need of </a:t>
            </a:r>
            <a:r>
              <a:rPr lang="en-US" sz="3200" b="1" i="1" u="sng" dirty="0">
                <a:solidFill>
                  <a:schemeClr val="bg1"/>
                </a:solidFill>
              </a:rPr>
              <a:t>YOU</a:t>
            </a:r>
            <a:r>
              <a:rPr lang="en-US" sz="3200" b="1" dirty="0">
                <a:solidFill>
                  <a:schemeClr val="bg1"/>
                </a:solidFill>
              </a:rPr>
              <a:t> as a user will be in the center of consideration</a:t>
            </a:r>
          </a:p>
        </p:txBody>
      </p:sp>
    </p:spTree>
    <p:extLst>
      <p:ext uri="{BB962C8B-B14F-4D97-AF65-F5344CB8AC3E}">
        <p14:creationId xmlns:p14="http://schemas.microsoft.com/office/powerpoint/2010/main" val="2796636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Beamlines are Available: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FC9F8-29BA-D644-BCDF-4F3733FFAB19}"/>
              </a:ext>
            </a:extLst>
          </p:cNvPr>
          <p:cNvSpPr txBox="1"/>
          <p:nvPr/>
        </p:nvSpPr>
        <p:spPr>
          <a:xfrm>
            <a:off x="6696445" y="2471087"/>
            <a:ext cx="5054277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11 operating beamlines: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MIRAS (IR)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MSPD (PD)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MISTRAL (soft X-ray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NCD (SAXS/WAXS)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XALOC (MX)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NOTOS (XAFS + PD)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LOREA (ARPES)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CLAESS (XAFS)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CIRCE(NAPP/PEEM) (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NAPP: scientifically represented by CMS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BOREAS (XMCD, soft X-ray scattering)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MINERVA (Industrial metrology beamline)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F09F68-6BB3-6C44-8930-E7497B94CF22}"/>
              </a:ext>
            </a:extLst>
          </p:cNvPr>
          <p:cNvSpPr/>
          <p:nvPr/>
        </p:nvSpPr>
        <p:spPr>
          <a:xfrm>
            <a:off x="4945976" y="514094"/>
            <a:ext cx="5821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Alba is a 3. generation synchrotron source with 11 operating beamlines and 3 in construction/</a:t>
            </a:r>
            <a:r>
              <a:rPr lang="en-US" b="1" i="1" dirty="0"/>
              <a:t>commissioning</a:t>
            </a:r>
            <a:r>
              <a:rPr lang="en-U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XAIRA (microfocus/phasing MX beamline)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FAXTOR (full-field imaging beamline)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3Sbar (HEXPAS and surface diffraction beamline)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</a:rPr>
              <a:t>CODI (long beamline)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6"/>
                </a:solidFill>
              </a:rPr>
              <a:t>CORUS (long beamline)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6"/>
                </a:solidFill>
              </a:rPr>
              <a:t>Bio-SAXS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A8388-2117-DA46-A07D-7A341E16092F}"/>
              </a:ext>
            </a:extLst>
          </p:cNvPr>
          <p:cNvSpPr txBox="1"/>
          <p:nvPr/>
        </p:nvSpPr>
        <p:spPr>
          <a:xfrm>
            <a:off x="175297" y="857055"/>
            <a:ext cx="5194146" cy="5012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Alba’s organization: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Three scientific sections support the user program: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Sciences Section.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and Materials Sciences Section.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and Magnetic Structure Section.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Interdisciplinary and Multimodal Section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5CDA37-65DF-248C-80AB-937BE0FA3049}"/>
              </a:ext>
            </a:extLst>
          </p:cNvPr>
          <p:cNvSpPr/>
          <p:nvPr/>
        </p:nvSpPr>
        <p:spPr>
          <a:xfrm>
            <a:off x="9381572" y="1068092"/>
            <a:ext cx="5821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commissioning</a:t>
            </a:r>
          </a:p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End phase installation</a:t>
            </a: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End phase design</a:t>
            </a:r>
          </a:p>
          <a:p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</a:rPr>
              <a:t>Decided not yet funded</a:t>
            </a:r>
          </a:p>
          <a:p>
            <a:r>
              <a:rPr lang="en-US" sz="1600" b="1" i="1" dirty="0">
                <a:solidFill>
                  <a:schemeClr val="accent6"/>
                </a:solidFill>
              </a:rPr>
              <a:t>Decided not yet funded</a:t>
            </a:r>
          </a:p>
          <a:p>
            <a:r>
              <a:rPr lang="en-US" sz="1600" b="1" i="1" dirty="0">
                <a:solidFill>
                  <a:schemeClr val="accent6"/>
                </a:solidFill>
              </a:rPr>
              <a:t>Decided not yet funded</a:t>
            </a:r>
          </a:p>
          <a:p>
            <a:endParaRPr lang="en-US" sz="1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087DB9-371F-A439-788B-82FF0274C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" y="2923635"/>
            <a:ext cx="7094760" cy="25227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91413B-B59F-5492-6866-166E174928A1}"/>
              </a:ext>
            </a:extLst>
          </p:cNvPr>
          <p:cNvSpPr/>
          <p:nvPr/>
        </p:nvSpPr>
        <p:spPr>
          <a:xfrm>
            <a:off x="5634681" y="5152768"/>
            <a:ext cx="1535629" cy="4942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530D3E-F598-E6E7-B3A5-32DA786CCF7F}"/>
              </a:ext>
            </a:extLst>
          </p:cNvPr>
          <p:cNvSpPr/>
          <p:nvPr/>
        </p:nvSpPr>
        <p:spPr>
          <a:xfrm>
            <a:off x="0" y="4985399"/>
            <a:ext cx="1054269" cy="4942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5D32F0-4DB7-C07C-E04E-98DB5804F218}"/>
              </a:ext>
            </a:extLst>
          </p:cNvPr>
          <p:cNvSpPr txBox="1"/>
          <p:nvPr/>
        </p:nvSpPr>
        <p:spPr>
          <a:xfrm>
            <a:off x="1087037" y="5399903"/>
            <a:ext cx="33706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9 Non-committed ports are left:</a:t>
            </a:r>
            <a:endParaRPr lang="en-GB" dirty="0">
              <a:effectLst/>
              <a:latin typeface="Calibri" panose="020F0502020204030204" pitchFamily="34" charset="0"/>
            </a:endParaRPr>
          </a:p>
          <a:p>
            <a:r>
              <a:rPr lang="en-GB" sz="1400" dirty="0">
                <a:effectLst/>
                <a:latin typeface="Calibri" panose="020F0502020204030204" pitchFamily="34" charset="0"/>
              </a:rPr>
              <a:t>BL03 –Long BL on </a:t>
            </a:r>
            <a:r>
              <a:rPr lang="en-GB" sz="1400" dirty="0" err="1">
                <a:effectLst/>
                <a:latin typeface="Calibri" panose="020F0502020204030204" pitchFamily="34" charset="0"/>
              </a:rPr>
              <a:t>superbend</a:t>
            </a:r>
            <a:endParaRPr lang="en-GB" sz="1400" dirty="0">
              <a:effectLst/>
              <a:latin typeface="Calibri" panose="020F0502020204030204" pitchFamily="34" charset="0"/>
            </a:endParaRPr>
          </a:p>
          <a:p>
            <a:r>
              <a:rPr lang="en-GB" sz="1400" dirty="0">
                <a:effectLst/>
                <a:latin typeface="Calibri" panose="020F0502020204030204" pitchFamily="34" charset="0"/>
              </a:rPr>
              <a:t>BL08 –Medium BL on ID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</a:rPr>
              <a:t>Other 7 dipole or </a:t>
            </a:r>
            <a:r>
              <a:rPr lang="en-GB" sz="1400" dirty="0" err="1">
                <a:effectLst/>
                <a:latin typeface="Calibri" panose="020F0502020204030204" pitchFamily="34" charset="0"/>
              </a:rPr>
              <a:t>superbend</a:t>
            </a:r>
            <a:r>
              <a:rPr lang="en-GB" sz="1400" dirty="0">
                <a:effectLst/>
                <a:latin typeface="Calibri" panose="020F0502020204030204" pitchFamily="34" charset="0"/>
              </a:rPr>
              <a:t> ports available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35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91CD329-7594-0912-D813-536B36D68676}"/>
              </a:ext>
            </a:extLst>
          </p:cNvPr>
          <p:cNvSpPr txBox="1">
            <a:spLocks/>
          </p:cNvSpPr>
          <p:nvPr/>
        </p:nvSpPr>
        <p:spPr>
          <a:xfrm>
            <a:off x="724786" y="164752"/>
            <a:ext cx="94270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The Beamline Upgrade Program: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E609FFF-9640-2717-E563-23D5043E8AED}"/>
              </a:ext>
            </a:extLst>
          </p:cNvPr>
          <p:cNvSpPr txBox="1">
            <a:spLocks/>
          </p:cNvSpPr>
          <p:nvPr/>
        </p:nvSpPr>
        <p:spPr>
          <a:xfrm>
            <a:off x="11903122" y="66452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20</a:t>
            </a:fld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CBAD4-7258-B728-0E73-B6E4D079DF26}"/>
              </a:ext>
            </a:extLst>
          </p:cNvPr>
          <p:cNvSpPr txBox="1"/>
          <p:nvPr/>
        </p:nvSpPr>
        <p:spPr>
          <a:xfrm>
            <a:off x="6520491" y="54801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99BF016-007C-4C16-DE1B-79DBDDE9CB42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63C2212F-11F2-AA43-65F8-079409ED0F74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3862-5E3D-1634-A3FE-4C447A1EA6D4}"/>
              </a:ext>
            </a:extLst>
          </p:cNvPr>
          <p:cNvSpPr txBox="1">
            <a:spLocks/>
          </p:cNvSpPr>
          <p:nvPr/>
        </p:nvSpPr>
        <p:spPr>
          <a:xfrm>
            <a:off x="506831" y="1112964"/>
            <a:ext cx="11178336" cy="51140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beamline will have 4 upgrade categories: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Essential ALBA</a:t>
            </a:r>
            <a:r>
              <a:rPr lang="en-US" dirty="0"/>
              <a:t>: 	These are absolute essential upgrades or the current program will face possible termination.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Enabling ALBA</a:t>
            </a:r>
            <a:r>
              <a:rPr lang="en-US" dirty="0"/>
              <a:t>: 	These are upgrades necessary to be state-of-the-art or to reorient the program.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Essential ALBA II</a:t>
            </a:r>
            <a:r>
              <a:rPr lang="en-US" dirty="0"/>
              <a:t>: 	These are absolute essential upgrades or the program cannot be executed at ALBA II.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Enabling ALBA II</a:t>
            </a:r>
            <a:r>
              <a:rPr lang="en-US" dirty="0"/>
              <a:t>:	These are upgrades necessary to be state-of-the-art or to reorient the program at ALBA II.</a:t>
            </a:r>
          </a:p>
          <a:p>
            <a:r>
              <a:rPr lang="en-US" dirty="0"/>
              <a:t>The four categories allow dynamic and fast actions to respond to fast changing frame conditions but still allow to keep the overview on the impact of the decisions.</a:t>
            </a:r>
          </a:p>
          <a:p>
            <a:r>
              <a:rPr lang="en-US" dirty="0"/>
              <a:t>Process:</a:t>
            </a:r>
          </a:p>
          <a:p>
            <a:pPr lvl="1"/>
            <a:r>
              <a:rPr lang="en-US" dirty="0"/>
              <a:t>Each beamline team has made at this point a bottom-up 4-step upgrade plan for the instrument.</a:t>
            </a:r>
          </a:p>
          <a:p>
            <a:pPr lvl="1"/>
            <a:r>
              <a:rPr lang="en-US" dirty="0"/>
              <a:t>In a first step, the technical feasibility will be double checked by ALBA experts.</a:t>
            </a:r>
          </a:p>
          <a:p>
            <a:pPr lvl="1"/>
            <a:r>
              <a:rPr lang="en-US" dirty="0"/>
              <a:t>Each section will prioritize actions under given budget constrains.</a:t>
            </a:r>
          </a:p>
          <a:p>
            <a:pPr lvl="1"/>
            <a:r>
              <a:rPr lang="en-US" dirty="0"/>
              <a:t>First large picture will be presented to the community at the user meeting in September.</a:t>
            </a:r>
          </a:p>
          <a:p>
            <a:pPr lvl="1"/>
            <a:r>
              <a:rPr lang="en-US" dirty="0"/>
              <a:t>A first external review most likely by SAC </a:t>
            </a:r>
          </a:p>
          <a:p>
            <a:pPr lvl="1"/>
            <a:r>
              <a:rPr lang="en-US" dirty="0"/>
              <a:t>A first full beamline upgrade document will be available in about one year. </a:t>
            </a:r>
          </a:p>
          <a:p>
            <a:pPr marL="0" indent="0">
              <a:buNone/>
            </a:pPr>
            <a:endParaRPr lang="en-US" sz="253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D1ECE-7F0C-72D1-3758-41C1B454A03C}"/>
              </a:ext>
            </a:extLst>
          </p:cNvPr>
          <p:cNvSpPr txBox="1"/>
          <p:nvPr/>
        </p:nvSpPr>
        <p:spPr>
          <a:xfrm>
            <a:off x="836738" y="5669273"/>
            <a:ext cx="10518521" cy="584775"/>
          </a:xfrm>
          <a:prstGeom prst="rect">
            <a:avLst/>
          </a:prstGeom>
          <a:solidFill>
            <a:srgbClr val="1E9E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>
                <a:solidFill>
                  <a:schemeClr val="bg1"/>
                </a:solidFill>
              </a:rPr>
              <a:t>YOUR</a:t>
            </a:r>
            <a:r>
              <a:rPr lang="en-US" sz="3200" b="1" dirty="0">
                <a:solidFill>
                  <a:schemeClr val="bg1"/>
                </a:solidFill>
              </a:rPr>
              <a:t> Input is needed</a:t>
            </a:r>
          </a:p>
        </p:txBody>
      </p:sp>
    </p:spTree>
    <p:extLst>
      <p:ext uri="{BB962C8B-B14F-4D97-AF65-F5344CB8AC3E}">
        <p14:creationId xmlns:p14="http://schemas.microsoft.com/office/powerpoint/2010/main" val="346381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82708-67A0-4DA5-A8F9-64259AE6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4146-DA9A-A62B-9BCB-43033385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E15D6-4A4F-7BCE-D86F-7B5189745062}"/>
              </a:ext>
            </a:extLst>
          </p:cNvPr>
          <p:cNvSpPr txBox="1"/>
          <p:nvPr/>
        </p:nvSpPr>
        <p:spPr>
          <a:xfrm>
            <a:off x="820124" y="5052373"/>
            <a:ext cx="3704399" cy="18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C44C0-C583-7981-D4B1-3CEF85EBFA7F}"/>
              </a:ext>
            </a:extLst>
          </p:cNvPr>
          <p:cNvSpPr txBox="1"/>
          <p:nvPr/>
        </p:nvSpPr>
        <p:spPr>
          <a:xfrm>
            <a:off x="5037506" y="827532"/>
            <a:ext cx="2051075" cy="45243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AF1AB-6BE1-1999-2FD2-FAE683D39AA4}"/>
              </a:ext>
            </a:extLst>
          </p:cNvPr>
          <p:cNvSpPr txBox="1"/>
          <p:nvPr/>
        </p:nvSpPr>
        <p:spPr>
          <a:xfrm>
            <a:off x="7289715" y="827533"/>
            <a:ext cx="4973950" cy="4524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9A4ED-5AC2-0D35-0642-A5A47882B789}"/>
              </a:ext>
            </a:extLst>
          </p:cNvPr>
          <p:cNvSpPr txBox="1"/>
          <p:nvPr/>
        </p:nvSpPr>
        <p:spPr>
          <a:xfrm>
            <a:off x="283903" y="911023"/>
            <a:ext cx="4595725" cy="37848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91CD329-7594-0912-D813-536B36D68676}"/>
              </a:ext>
            </a:extLst>
          </p:cNvPr>
          <p:cNvSpPr txBox="1">
            <a:spLocks/>
          </p:cNvSpPr>
          <p:nvPr/>
        </p:nvSpPr>
        <p:spPr>
          <a:xfrm>
            <a:off x="724786" y="164752"/>
            <a:ext cx="94270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>
                <a:solidFill>
                  <a:schemeClr val="tx2"/>
                </a:solidFill>
                <a:latin typeface="Arial" panose="020B0604020202020204" pitchFamily="34" charset="0"/>
              </a:rPr>
              <a:t>Non X-ray Based Infrastructures: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E609FFF-9640-2717-E563-23D5043E8AED}"/>
              </a:ext>
            </a:extLst>
          </p:cNvPr>
          <p:cNvSpPr txBox="1">
            <a:spLocks/>
          </p:cNvSpPr>
          <p:nvPr/>
        </p:nvSpPr>
        <p:spPr>
          <a:xfrm>
            <a:off x="11903122" y="66452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CBAD4-7258-B728-0E73-B6E4D079DF26}"/>
              </a:ext>
            </a:extLst>
          </p:cNvPr>
          <p:cNvSpPr txBox="1"/>
          <p:nvPr/>
        </p:nvSpPr>
        <p:spPr>
          <a:xfrm>
            <a:off x="6520491" y="54801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54CFD2-6E59-491E-05F5-F701A5056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/>
          <a:stretch/>
        </p:blipFill>
        <p:spPr>
          <a:xfrm rot="5400000">
            <a:off x="7747056" y="1794942"/>
            <a:ext cx="2421065" cy="2998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8A2262-630D-670B-D6B0-F2E25848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530" y="1387572"/>
            <a:ext cx="2170253" cy="1627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8DB36B-9200-EF12-A6A7-FD93F3F9C06D}"/>
              </a:ext>
            </a:extLst>
          </p:cNvPr>
          <p:cNvSpPr txBox="1"/>
          <p:nvPr/>
        </p:nvSpPr>
        <p:spPr>
          <a:xfrm>
            <a:off x="7387468" y="879482"/>
            <a:ext cx="4732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Operando supporting Infrastructure:</a:t>
            </a:r>
            <a:br>
              <a:rPr lang="en-US" sz="2400" dirty="0"/>
            </a:br>
            <a:r>
              <a:rPr lang="en-US" sz="2400" dirty="0"/>
              <a:t>Battery Lab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BE9E68-3D53-0951-8BC1-FB2C4DF5A8B5}"/>
              </a:ext>
            </a:extLst>
          </p:cNvPr>
          <p:cNvSpPr txBox="1"/>
          <p:nvPr/>
        </p:nvSpPr>
        <p:spPr>
          <a:xfrm>
            <a:off x="7872587" y="4519007"/>
            <a:ext cx="399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Funded by ICMAB &amp; ITQ (CSIC) and ALBA</a:t>
            </a:r>
          </a:p>
          <a:p>
            <a:r>
              <a:rPr lang="en-US" dirty="0"/>
              <a:t>Operated by ICMAB &amp; ALBA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71F552-A423-7562-733D-88381A76E391}"/>
              </a:ext>
            </a:extLst>
          </p:cNvPr>
          <p:cNvSpPr txBox="1"/>
          <p:nvPr/>
        </p:nvSpPr>
        <p:spPr>
          <a:xfrm>
            <a:off x="322519" y="886203"/>
            <a:ext cx="9546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Microscopy platform:</a:t>
            </a:r>
            <a:br>
              <a:rPr lang="en-US" sz="2400" dirty="0"/>
            </a:br>
            <a:r>
              <a:rPr lang="en-US" sz="2400" dirty="0"/>
              <a:t>JMCA &amp; </a:t>
            </a:r>
            <a:r>
              <a:rPr lang="en-US" sz="2400" dirty="0" err="1"/>
              <a:t>InCAEM</a:t>
            </a:r>
            <a:r>
              <a:rPr lang="en-US" sz="2400" dirty="0"/>
              <a:t> platform</a:t>
            </a:r>
          </a:p>
        </p:txBody>
      </p:sp>
      <p:pic>
        <p:nvPicPr>
          <p:cNvPr id="19" name="Picture 2" descr="IM-EM02-METCAM_1">
            <a:extLst>
              <a:ext uri="{FF2B5EF4-FFF2-40B4-BE49-F238E27FC236}">
                <a16:creationId xmlns:a16="http://schemas.microsoft.com/office/drawing/2014/main" id="{AD145DC5-C3A8-F499-F7D2-50C71890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41" y="2372074"/>
            <a:ext cx="1099125" cy="15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F06617-59D2-1908-3B95-AA59BD3BAD2D}"/>
              </a:ext>
            </a:extLst>
          </p:cNvPr>
          <p:cNvSpPr txBox="1"/>
          <p:nvPr/>
        </p:nvSpPr>
        <p:spPr>
          <a:xfrm>
            <a:off x="2800066" y="1912961"/>
            <a:ext cx="102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MetCAM</a:t>
            </a:r>
            <a:endParaRPr lang="en-US" dirty="0"/>
          </a:p>
        </p:txBody>
      </p:sp>
      <p:pic>
        <p:nvPicPr>
          <p:cNvPr id="21" name="Picture 4" descr="Cryo-Transmission Electron Microscope/Thermo Fisher Scientific/Glacios ::  Forschungsinfrastruktur">
            <a:hlinkClick r:id="rId5"/>
            <a:extLst>
              <a:ext uri="{FF2B5EF4-FFF2-40B4-BE49-F238E27FC236}">
                <a16:creationId xmlns:a16="http://schemas.microsoft.com/office/drawing/2014/main" id="{907EF133-5CC3-9C52-5A47-C8D8A82E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5" y="2477107"/>
            <a:ext cx="156210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26EAD8-2A88-B6BE-188B-A35F8D4C0152}"/>
              </a:ext>
            </a:extLst>
          </p:cNvPr>
          <p:cNvSpPr txBox="1"/>
          <p:nvPr/>
        </p:nvSpPr>
        <p:spPr>
          <a:xfrm>
            <a:off x="955017" y="1919705"/>
            <a:ext cx="110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Cryo-TEM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D8EDC-B71F-FE65-1635-3EA167D22B74}"/>
              </a:ext>
            </a:extLst>
          </p:cNvPr>
          <p:cNvSpPr txBox="1"/>
          <p:nvPr/>
        </p:nvSpPr>
        <p:spPr>
          <a:xfrm>
            <a:off x="215663" y="4008351"/>
            <a:ext cx="4754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Funded by Consortia (including ALBA) </a:t>
            </a:r>
          </a:p>
          <a:p>
            <a:r>
              <a:rPr lang="en-US" dirty="0"/>
              <a:t>Operated by IBMB (cryo-EM) and ICN2 (</a:t>
            </a:r>
            <a:r>
              <a:rPr lang="en-US" dirty="0" err="1"/>
              <a:t>MetCAM</a:t>
            </a:r>
            <a:endParaRPr lang="en-US" dirty="0"/>
          </a:p>
        </p:txBody>
      </p:sp>
      <p:pic>
        <p:nvPicPr>
          <p:cNvPr id="24" name="Picture 6" descr="Climate in situ TEM gas &amp; heating series DensSolutions | Quantum Design">
            <a:hlinkClick r:id="rId7"/>
            <a:extLst>
              <a:ext uri="{FF2B5EF4-FFF2-40B4-BE49-F238E27FC236}">
                <a16:creationId xmlns:a16="http://schemas.microsoft.com/office/drawing/2014/main" id="{4263D947-265C-6EBF-FB94-2B869119E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87" y="1567619"/>
            <a:ext cx="1217512" cy="12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D75BA9C-29FA-0BAB-E354-F3256DFEC3A8}"/>
              </a:ext>
            </a:extLst>
          </p:cNvPr>
          <p:cNvSpPr txBox="1"/>
          <p:nvPr/>
        </p:nvSpPr>
        <p:spPr>
          <a:xfrm>
            <a:off x="5327005" y="1223194"/>
            <a:ext cx="1600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Operando TEM</a:t>
            </a:r>
            <a:br>
              <a:rPr lang="en-US" dirty="0"/>
            </a:br>
            <a:r>
              <a:rPr lang="en-US" dirty="0" err="1"/>
              <a:t>InCAEM</a:t>
            </a:r>
            <a:endParaRPr lang="en-US" dirty="0"/>
          </a:p>
        </p:txBody>
      </p:sp>
      <p:pic>
        <p:nvPicPr>
          <p:cNvPr id="26" name="Picture 2" descr="IM-EM02-METCAM_1">
            <a:extLst>
              <a:ext uri="{FF2B5EF4-FFF2-40B4-BE49-F238E27FC236}">
                <a16:creationId xmlns:a16="http://schemas.microsoft.com/office/drawing/2014/main" id="{7976C74B-E963-537F-5EB4-D8200D5C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11" y="2569998"/>
            <a:ext cx="1099125" cy="15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50CF042-B2F3-7AB8-E002-12242DA8F031}"/>
              </a:ext>
            </a:extLst>
          </p:cNvPr>
          <p:cNvSpPr txBox="1"/>
          <p:nvPr/>
        </p:nvSpPr>
        <p:spPr>
          <a:xfrm>
            <a:off x="5100347" y="4133896"/>
            <a:ext cx="1969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Funded by </a:t>
            </a:r>
            <a:r>
              <a:rPr lang="en-US" dirty="0" err="1"/>
              <a:t>InCAEM</a:t>
            </a:r>
            <a:endParaRPr lang="en-US" dirty="0"/>
          </a:p>
          <a:p>
            <a:r>
              <a:rPr lang="en-US" dirty="0"/>
              <a:t>Operated by ICN2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5ADF952-2F56-1417-D40E-728E235049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2426" y="5926544"/>
            <a:ext cx="7772400" cy="8736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D36363-F4B6-7A55-C3E7-4F1E434D15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532" y="5152649"/>
            <a:ext cx="3228159" cy="15331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A4B100-7ABC-3DFF-17E6-39CDBCDD14D6}"/>
              </a:ext>
            </a:extLst>
          </p:cNvPr>
          <p:cNvSpPr txBox="1"/>
          <p:nvPr/>
        </p:nvSpPr>
        <p:spPr>
          <a:xfrm>
            <a:off x="5029930" y="5565528"/>
            <a:ext cx="2051075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 Construction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DD3FE8-1FE4-74BC-E2EE-D7A9704A7A10}"/>
              </a:ext>
            </a:extLst>
          </p:cNvPr>
          <p:cNvSpPr txBox="1"/>
          <p:nvPr/>
        </p:nvSpPr>
        <p:spPr>
          <a:xfrm>
            <a:off x="7248684" y="5548617"/>
            <a:ext cx="198156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Fully operational</a:t>
            </a: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99BF016-007C-4C16-DE1B-79DBDDE9CB42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63C2212F-11F2-AA43-65F8-079409ED0F74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8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82708-67A0-4DA5-A8F9-64259AE6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91CD329-7594-0912-D813-536B36D68676}"/>
              </a:ext>
            </a:extLst>
          </p:cNvPr>
          <p:cNvSpPr txBox="1">
            <a:spLocks/>
          </p:cNvSpPr>
          <p:nvPr/>
        </p:nvSpPr>
        <p:spPr>
          <a:xfrm>
            <a:off x="1153411" y="0"/>
            <a:ext cx="94270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ALBA II: a Package for </a:t>
            </a:r>
            <a:b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Your Research Needs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E609FFF-9640-2717-E563-23D5043E8AED}"/>
              </a:ext>
            </a:extLst>
          </p:cNvPr>
          <p:cNvSpPr txBox="1">
            <a:spLocks/>
          </p:cNvSpPr>
          <p:nvPr/>
        </p:nvSpPr>
        <p:spPr>
          <a:xfrm>
            <a:off x="11903122" y="66452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CBAD4-7258-B728-0E73-B6E4D079DF26}"/>
              </a:ext>
            </a:extLst>
          </p:cNvPr>
          <p:cNvSpPr txBox="1"/>
          <p:nvPr/>
        </p:nvSpPr>
        <p:spPr>
          <a:xfrm>
            <a:off x="6520491" y="54801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99BF016-007C-4C16-DE1B-79DBDDE9CB42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63C2212F-11F2-AA43-65F8-079409ED0F74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2CBA1-2B81-6B98-A855-036664322C8D}"/>
              </a:ext>
            </a:extLst>
          </p:cNvPr>
          <p:cNvSpPr txBox="1"/>
          <p:nvPr/>
        </p:nvSpPr>
        <p:spPr>
          <a:xfrm>
            <a:off x="641392" y="1263576"/>
            <a:ext cx="11351109" cy="5114567"/>
          </a:xfrm>
          <a:prstGeom prst="rect">
            <a:avLst/>
          </a:prstGeom>
          <a:solidFill>
            <a:srgbClr val="25967F"/>
          </a:solidFill>
        </p:spPr>
        <p:txBody>
          <a:bodyPr vert="horz" wrap="none" lIns="121920" tIns="60960" rIns="121920" bIns="60960" rtlCol="0" anchor="t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ALBA II will stand for: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3862-5E3D-1634-A3FE-4C447A1EA6D4}"/>
              </a:ext>
            </a:extLst>
          </p:cNvPr>
          <p:cNvSpPr txBox="1">
            <a:spLocks/>
          </p:cNvSpPr>
          <p:nvPr/>
        </p:nvSpPr>
        <p:spPr>
          <a:xfrm>
            <a:off x="1452073" y="3809645"/>
            <a:ext cx="10805787" cy="30271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33" dirty="0"/>
              <a:t>The new methodologies and approaches have to : </a:t>
            </a:r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Imaging from the smallest building unit to the functional unit. Interpreting the structural information.</a:t>
            </a:r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Providing statistically relevant information.</a:t>
            </a:r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Understanding the structure-function correlation.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19F86-ADD2-9463-CC93-F3C960DA929C}"/>
              </a:ext>
            </a:extLst>
          </p:cNvPr>
          <p:cNvSpPr txBox="1"/>
          <p:nvPr/>
        </p:nvSpPr>
        <p:spPr>
          <a:xfrm>
            <a:off x="1002660" y="2237561"/>
            <a:ext cx="3168000" cy="144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Correlative Imaging approach.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C1487C-97AC-EE62-8A43-948824BC109E}"/>
              </a:ext>
            </a:extLst>
          </p:cNvPr>
          <p:cNvSpPr txBox="1"/>
          <p:nvPr/>
        </p:nvSpPr>
        <p:spPr>
          <a:xfrm>
            <a:off x="4599637" y="2237561"/>
            <a:ext cx="3168000" cy="144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Multimodal</a:t>
            </a:r>
          </a:p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Big-Data and High Throughput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3C1DA7-3E3B-637E-8E71-BC5F13D7A250}"/>
              </a:ext>
            </a:extLst>
          </p:cNvPr>
          <p:cNvSpPr txBox="1"/>
          <p:nvPr/>
        </p:nvSpPr>
        <p:spPr>
          <a:xfrm>
            <a:off x="8196616" y="2237560"/>
            <a:ext cx="3168000" cy="144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Providing operando and in-situ capabilities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5013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91CD329-7594-0912-D813-536B36D68676}"/>
              </a:ext>
            </a:extLst>
          </p:cNvPr>
          <p:cNvSpPr txBox="1">
            <a:spLocks/>
          </p:cNvSpPr>
          <p:nvPr/>
        </p:nvSpPr>
        <p:spPr>
          <a:xfrm>
            <a:off x="724786" y="164752"/>
            <a:ext cx="94270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What is the Fabric of ALBA II: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E609FFF-9640-2717-E563-23D5043E8AED}"/>
              </a:ext>
            </a:extLst>
          </p:cNvPr>
          <p:cNvSpPr txBox="1">
            <a:spLocks/>
          </p:cNvSpPr>
          <p:nvPr/>
        </p:nvSpPr>
        <p:spPr>
          <a:xfrm>
            <a:off x="11903122" y="66452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CBAD4-7258-B728-0E73-B6E4D079DF26}"/>
              </a:ext>
            </a:extLst>
          </p:cNvPr>
          <p:cNvSpPr txBox="1"/>
          <p:nvPr/>
        </p:nvSpPr>
        <p:spPr>
          <a:xfrm>
            <a:off x="6520491" y="54801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99BF016-007C-4C16-DE1B-79DBDDE9CB42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63C2212F-11F2-AA43-65F8-079409ED0F74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3862-5E3D-1634-A3FE-4C447A1EA6D4}"/>
              </a:ext>
            </a:extLst>
          </p:cNvPr>
          <p:cNvSpPr txBox="1">
            <a:spLocks/>
          </p:cNvSpPr>
          <p:nvPr/>
        </p:nvSpPr>
        <p:spPr>
          <a:xfrm>
            <a:off x="506832" y="1274223"/>
            <a:ext cx="11178336" cy="3634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33" dirty="0"/>
              <a:t>The major upgrade activities users will experiencing:</a:t>
            </a:r>
          </a:p>
          <a:p>
            <a:pPr marL="0" indent="0">
              <a:buNone/>
            </a:pPr>
            <a:endParaRPr lang="en-US" sz="1600" dirty="0"/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Guaranteeing operational excellence by beamline upgrade program.</a:t>
            </a:r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Promoting multimodal approaches by coordinating beamlines and support structures and developing computational capabilities.</a:t>
            </a:r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Investing in operando capabilities (X-ray and non X-ray based).</a:t>
            </a:r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Creating and adapting new access modes to accommodate the needs of changing services.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D1ECE-7F0C-72D1-3758-41C1B454A03C}"/>
              </a:ext>
            </a:extLst>
          </p:cNvPr>
          <p:cNvSpPr txBox="1"/>
          <p:nvPr/>
        </p:nvSpPr>
        <p:spPr>
          <a:xfrm>
            <a:off x="1166647" y="4818615"/>
            <a:ext cx="10518521" cy="1569660"/>
          </a:xfrm>
          <a:prstGeom prst="rect">
            <a:avLst/>
          </a:prstGeom>
          <a:solidFill>
            <a:srgbClr val="1E9E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 key-component will be strengthening the In-House research to develop directly with </a:t>
            </a:r>
            <a:r>
              <a:rPr lang="en-US" sz="3200" b="1" i="1" u="sng" dirty="0">
                <a:solidFill>
                  <a:schemeClr val="bg1"/>
                </a:solidFill>
              </a:rPr>
              <a:t>YOU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the next state-of-the-art services</a:t>
            </a:r>
          </a:p>
        </p:txBody>
      </p:sp>
    </p:spTree>
    <p:extLst>
      <p:ext uri="{BB962C8B-B14F-4D97-AF65-F5344CB8AC3E}">
        <p14:creationId xmlns:p14="http://schemas.microsoft.com/office/powerpoint/2010/main" val="3924879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91CD329-7594-0912-D813-536B36D68676}"/>
              </a:ext>
            </a:extLst>
          </p:cNvPr>
          <p:cNvSpPr txBox="1">
            <a:spLocks/>
          </p:cNvSpPr>
          <p:nvPr/>
        </p:nvSpPr>
        <p:spPr>
          <a:xfrm>
            <a:off x="724786" y="164752"/>
            <a:ext cx="94270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The Beamline Upgrade Program: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E609FFF-9640-2717-E563-23D5043E8AED}"/>
              </a:ext>
            </a:extLst>
          </p:cNvPr>
          <p:cNvSpPr txBox="1">
            <a:spLocks/>
          </p:cNvSpPr>
          <p:nvPr/>
        </p:nvSpPr>
        <p:spPr>
          <a:xfrm>
            <a:off x="11903122" y="66452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CBAD4-7258-B728-0E73-B6E4D079DF26}"/>
              </a:ext>
            </a:extLst>
          </p:cNvPr>
          <p:cNvSpPr txBox="1"/>
          <p:nvPr/>
        </p:nvSpPr>
        <p:spPr>
          <a:xfrm>
            <a:off x="6520491" y="54801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99BF016-007C-4C16-DE1B-79DBDDE9CB42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63C2212F-11F2-AA43-65F8-079409ED0F74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3862-5E3D-1634-A3FE-4C447A1EA6D4}"/>
              </a:ext>
            </a:extLst>
          </p:cNvPr>
          <p:cNvSpPr txBox="1">
            <a:spLocks/>
          </p:cNvSpPr>
          <p:nvPr/>
        </p:nvSpPr>
        <p:spPr>
          <a:xfrm>
            <a:off x="506832" y="1274223"/>
            <a:ext cx="11178336" cy="3634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33" dirty="0"/>
              <a:t>Goal of the beamline upgrade program is:</a:t>
            </a:r>
          </a:p>
          <a:p>
            <a:pPr marL="0" indent="0">
              <a:buNone/>
            </a:pPr>
            <a:endParaRPr lang="en-US" sz="1600" dirty="0"/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To maintain operational reliability on all existing beamlines.</a:t>
            </a:r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Optimize some of the beamline for the multimodal approach.</a:t>
            </a:r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Adjust some programs to the changing user needs and research funding realities. </a:t>
            </a:r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Bring some of the beamlines to the forefront level of research capabilities.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D1ECE-7F0C-72D1-3758-41C1B454A03C}"/>
              </a:ext>
            </a:extLst>
          </p:cNvPr>
          <p:cNvSpPr txBox="1"/>
          <p:nvPr/>
        </p:nvSpPr>
        <p:spPr>
          <a:xfrm>
            <a:off x="1166647" y="4960509"/>
            <a:ext cx="10518521" cy="1077218"/>
          </a:xfrm>
          <a:prstGeom prst="rect">
            <a:avLst/>
          </a:prstGeom>
          <a:solidFill>
            <a:srgbClr val="1E9E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 need of </a:t>
            </a:r>
            <a:r>
              <a:rPr lang="en-US" sz="3200" b="1" i="1" u="sng" dirty="0">
                <a:solidFill>
                  <a:schemeClr val="bg1"/>
                </a:solidFill>
              </a:rPr>
              <a:t>YOU</a:t>
            </a:r>
            <a:r>
              <a:rPr lang="en-US" sz="3200" b="1" dirty="0">
                <a:solidFill>
                  <a:schemeClr val="bg1"/>
                </a:solidFill>
              </a:rPr>
              <a:t> as a user will be in the center of consideration</a:t>
            </a:r>
          </a:p>
        </p:txBody>
      </p:sp>
    </p:spTree>
    <p:extLst>
      <p:ext uri="{BB962C8B-B14F-4D97-AF65-F5344CB8AC3E}">
        <p14:creationId xmlns:p14="http://schemas.microsoft.com/office/powerpoint/2010/main" val="158587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91CD329-7594-0912-D813-536B36D68676}"/>
              </a:ext>
            </a:extLst>
          </p:cNvPr>
          <p:cNvSpPr txBox="1">
            <a:spLocks/>
          </p:cNvSpPr>
          <p:nvPr/>
        </p:nvSpPr>
        <p:spPr>
          <a:xfrm>
            <a:off x="724786" y="164752"/>
            <a:ext cx="94270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The Beamline Upgrade Program: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E609FFF-9640-2717-E563-23D5043E8AED}"/>
              </a:ext>
            </a:extLst>
          </p:cNvPr>
          <p:cNvSpPr txBox="1">
            <a:spLocks/>
          </p:cNvSpPr>
          <p:nvPr/>
        </p:nvSpPr>
        <p:spPr>
          <a:xfrm>
            <a:off x="11903122" y="66452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7</a:t>
            </a:fld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CBAD4-7258-B728-0E73-B6E4D079DF26}"/>
              </a:ext>
            </a:extLst>
          </p:cNvPr>
          <p:cNvSpPr txBox="1"/>
          <p:nvPr/>
        </p:nvSpPr>
        <p:spPr>
          <a:xfrm>
            <a:off x="6520491" y="54801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99BF016-007C-4C16-DE1B-79DBDDE9CB42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63C2212F-11F2-AA43-65F8-079409ED0F74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3862-5E3D-1634-A3FE-4C447A1EA6D4}"/>
              </a:ext>
            </a:extLst>
          </p:cNvPr>
          <p:cNvSpPr txBox="1">
            <a:spLocks/>
          </p:cNvSpPr>
          <p:nvPr/>
        </p:nvSpPr>
        <p:spPr>
          <a:xfrm>
            <a:off x="506832" y="1274223"/>
            <a:ext cx="11178336" cy="49689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Carefully planning the upgrades per beamline with minimal impact on operation.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beamline will have 4 upgrade categories: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Essential ALBA</a:t>
            </a:r>
            <a:r>
              <a:rPr lang="en-US" dirty="0"/>
              <a:t>: 	These are absolute essential upgrades or the current program will face possible termination.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Enabling ALBA</a:t>
            </a:r>
            <a:r>
              <a:rPr lang="en-US" dirty="0"/>
              <a:t>: 	These are upgrades necessary to be state-of-the-art or to reorient the program.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Essential ALBA II</a:t>
            </a:r>
            <a:r>
              <a:rPr lang="en-US" dirty="0"/>
              <a:t>: 	These are absolute essential upgrades or the program cannot be executed at ALBA II.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Enabling ALBA II</a:t>
            </a:r>
            <a:r>
              <a:rPr lang="en-US" dirty="0"/>
              <a:t>:	These are upgrades necessary to be state-of-the-art or to reorient the program at ALBA II.</a:t>
            </a:r>
          </a:p>
          <a:p>
            <a:pPr marL="285750" indent="-285750">
              <a:spcAft>
                <a:spcPts val="600"/>
              </a:spcAft>
            </a:pPr>
            <a:r>
              <a:rPr lang="en-US" dirty="0"/>
              <a:t>Final decision depends on available budget; project can fast react on new opportunities or threats.</a:t>
            </a:r>
          </a:p>
          <a:p>
            <a:pPr marL="285750" indent="-285750">
              <a:spcAft>
                <a:spcPts val="600"/>
              </a:spcAft>
            </a:pPr>
            <a:r>
              <a:rPr lang="en-US" dirty="0"/>
              <a:t>Important time lines: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First presentation of preliminary project at User Meeting in September (save the date).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Review process finished January 2025.</a:t>
            </a:r>
          </a:p>
          <a:p>
            <a:pPr marL="1066785" lvl="1" indent="-457200">
              <a:lnSpc>
                <a:spcPct val="110000"/>
              </a:lnSpc>
            </a:pPr>
            <a:endParaRPr lang="en-US" sz="2533" dirty="0"/>
          </a:p>
          <a:p>
            <a:pPr marL="1066785" lvl="1" indent="-457200">
              <a:lnSpc>
                <a:spcPct val="110000"/>
              </a:lnSpc>
            </a:pPr>
            <a:endParaRPr lang="en-US" sz="253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D1ECE-7F0C-72D1-3758-41C1B454A03C}"/>
              </a:ext>
            </a:extLst>
          </p:cNvPr>
          <p:cNvSpPr txBox="1"/>
          <p:nvPr/>
        </p:nvSpPr>
        <p:spPr>
          <a:xfrm>
            <a:off x="1033134" y="5415656"/>
            <a:ext cx="10518521" cy="1077218"/>
          </a:xfrm>
          <a:prstGeom prst="rect">
            <a:avLst/>
          </a:prstGeom>
          <a:solidFill>
            <a:srgbClr val="1E9E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 need of </a:t>
            </a:r>
            <a:r>
              <a:rPr lang="en-US" sz="3200" b="1" i="1" u="sng" dirty="0">
                <a:solidFill>
                  <a:schemeClr val="bg1"/>
                </a:solidFill>
              </a:rPr>
              <a:t>YOU</a:t>
            </a:r>
            <a:r>
              <a:rPr lang="en-US" sz="3200" b="1" dirty="0">
                <a:solidFill>
                  <a:schemeClr val="bg1"/>
                </a:solidFill>
              </a:rPr>
              <a:t> as a user will be in the center of consideration</a:t>
            </a:r>
          </a:p>
        </p:txBody>
      </p:sp>
    </p:spTree>
    <p:extLst>
      <p:ext uri="{BB962C8B-B14F-4D97-AF65-F5344CB8AC3E}">
        <p14:creationId xmlns:p14="http://schemas.microsoft.com/office/powerpoint/2010/main" val="327214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91CD329-7594-0912-D813-536B36D68676}"/>
              </a:ext>
            </a:extLst>
          </p:cNvPr>
          <p:cNvSpPr txBox="1">
            <a:spLocks/>
          </p:cNvSpPr>
          <p:nvPr/>
        </p:nvSpPr>
        <p:spPr>
          <a:xfrm>
            <a:off x="724786" y="164752"/>
            <a:ext cx="94270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The Beamline Upgrade Program: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E609FFF-9640-2717-E563-23D5043E8AED}"/>
              </a:ext>
            </a:extLst>
          </p:cNvPr>
          <p:cNvSpPr txBox="1">
            <a:spLocks/>
          </p:cNvSpPr>
          <p:nvPr/>
        </p:nvSpPr>
        <p:spPr>
          <a:xfrm>
            <a:off x="11903122" y="66452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CBAD4-7258-B728-0E73-B6E4D079DF26}"/>
              </a:ext>
            </a:extLst>
          </p:cNvPr>
          <p:cNvSpPr txBox="1"/>
          <p:nvPr/>
        </p:nvSpPr>
        <p:spPr>
          <a:xfrm>
            <a:off x="6520491" y="54801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99BF016-007C-4C16-DE1B-79DBDDE9CB42}"/>
              </a:ext>
            </a:extLst>
          </p:cNvPr>
          <p:cNvSpPr txBox="1">
            <a:spLocks/>
          </p:cNvSpPr>
          <p:nvPr/>
        </p:nvSpPr>
        <p:spPr>
          <a:xfrm>
            <a:off x="503182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63C2212F-11F2-AA43-65F8-079409ED0F74}"/>
              </a:ext>
            </a:extLst>
          </p:cNvPr>
          <p:cNvSpPr txBox="1">
            <a:spLocks/>
          </p:cNvSpPr>
          <p:nvPr/>
        </p:nvSpPr>
        <p:spPr>
          <a:xfrm>
            <a:off x="454964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3862-5E3D-1634-A3FE-4C447A1EA6D4}"/>
              </a:ext>
            </a:extLst>
          </p:cNvPr>
          <p:cNvSpPr txBox="1">
            <a:spLocks/>
          </p:cNvSpPr>
          <p:nvPr/>
        </p:nvSpPr>
        <p:spPr>
          <a:xfrm>
            <a:off x="506832" y="1274223"/>
            <a:ext cx="11178336" cy="496892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33" dirty="0"/>
              <a:t>The first beamline upgrades have already started:</a:t>
            </a:r>
          </a:p>
          <a:p>
            <a:pPr marL="0" indent="0">
              <a:buNone/>
            </a:pPr>
            <a:endParaRPr lang="en-US" sz="1600" dirty="0"/>
          </a:p>
          <a:p>
            <a:pPr marL="1219170" lvl="1" indent="-609585">
              <a:lnSpc>
                <a:spcPct val="110000"/>
              </a:lnSpc>
              <a:buFont typeface="+mj-lt"/>
              <a:buAutoNum type="arabicPeriod"/>
            </a:pPr>
            <a:r>
              <a:rPr lang="en-US" sz="2533" dirty="0"/>
              <a:t>First set of beamlines will be:</a:t>
            </a:r>
          </a:p>
          <a:p>
            <a:pPr marL="1676370" lvl="2" indent="-609585">
              <a:lnSpc>
                <a:spcPct val="110000"/>
              </a:lnSpc>
              <a:buFont typeface="+mj-lt"/>
              <a:buAutoNum type="alphaLcPeriod"/>
            </a:pPr>
            <a:r>
              <a:rPr lang="en-US" sz="2533" dirty="0"/>
              <a:t>XALOC: goal to increase throughput and ensure reliable operation.</a:t>
            </a:r>
            <a:br>
              <a:rPr lang="en-US" sz="2533" dirty="0"/>
            </a:br>
            <a:r>
              <a:rPr lang="en-US" sz="2533" dirty="0"/>
              <a:t>Major components: Detector, robot, </a:t>
            </a:r>
            <a:r>
              <a:rPr lang="en-US" sz="2533" dirty="0">
                <a:solidFill>
                  <a:schemeClr val="bg1">
                    <a:lumMod val="50000"/>
                  </a:schemeClr>
                </a:solidFill>
              </a:rPr>
              <a:t>goniometer and software (in progress)</a:t>
            </a:r>
          </a:p>
          <a:p>
            <a:pPr marL="1676370" lvl="2" indent="-609585">
              <a:lnSpc>
                <a:spcPct val="110000"/>
              </a:lnSpc>
              <a:buFont typeface="+mj-lt"/>
              <a:buAutoNum type="alphaLcPeriod"/>
            </a:pPr>
            <a:r>
              <a:rPr lang="en-US" sz="2533" dirty="0"/>
              <a:t>MSPD: goal is to relocate from port 4 to port 30 and strengthening the microfocus diffraction capabilities: ID, </a:t>
            </a:r>
            <a:r>
              <a:rPr lang="en-US" sz="2533" dirty="0">
                <a:solidFill>
                  <a:schemeClr val="bg1">
                    <a:lumMod val="50000"/>
                  </a:schemeClr>
                </a:solidFill>
              </a:rPr>
              <a:t>beam transport, hutches &amp; infrastructures.</a:t>
            </a:r>
          </a:p>
          <a:p>
            <a:pPr marL="1676370" lvl="2" indent="-609585">
              <a:lnSpc>
                <a:spcPct val="110000"/>
              </a:lnSpc>
              <a:buFont typeface="+mj-lt"/>
              <a:buAutoNum type="alphaLcPeriod"/>
            </a:pPr>
            <a:r>
              <a:rPr lang="en-US" sz="2533" dirty="0"/>
              <a:t>MISTRAL: goal is to simplify operation; multiple options are currently discussed, In any case the microscope will be replaced.</a:t>
            </a:r>
          </a:p>
          <a:p>
            <a:pPr marL="1676370" lvl="2" indent="-609585">
              <a:lnSpc>
                <a:spcPct val="110000"/>
              </a:lnSpc>
              <a:buFont typeface="+mj-lt"/>
              <a:buAutoNum type="alphaLcPeriod"/>
            </a:pPr>
            <a:r>
              <a:rPr lang="en-US" sz="2533" dirty="0"/>
              <a:t>CLAESS: goal is to increase scanning speed and integrate micro-focus capability. Plan is currently developed.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D1ECE-7F0C-72D1-3758-41C1B454A03C}"/>
              </a:ext>
            </a:extLst>
          </p:cNvPr>
          <p:cNvSpPr txBox="1"/>
          <p:nvPr/>
        </p:nvSpPr>
        <p:spPr>
          <a:xfrm>
            <a:off x="961696" y="7215854"/>
            <a:ext cx="10518521" cy="1077218"/>
          </a:xfrm>
          <a:prstGeom prst="rect">
            <a:avLst/>
          </a:prstGeom>
          <a:solidFill>
            <a:srgbClr val="1E9E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 need of </a:t>
            </a:r>
            <a:r>
              <a:rPr lang="en-US" sz="3200" b="1" i="1" u="sng" dirty="0">
                <a:solidFill>
                  <a:schemeClr val="bg1"/>
                </a:solidFill>
              </a:rPr>
              <a:t>YOU</a:t>
            </a:r>
            <a:r>
              <a:rPr lang="en-US" sz="3200" b="1" dirty="0">
                <a:solidFill>
                  <a:schemeClr val="bg1"/>
                </a:solidFill>
              </a:rPr>
              <a:t> as a user will be in the center of consideration</a:t>
            </a:r>
          </a:p>
        </p:txBody>
      </p:sp>
    </p:spTree>
    <p:extLst>
      <p:ext uri="{BB962C8B-B14F-4D97-AF65-F5344CB8AC3E}">
        <p14:creationId xmlns:p14="http://schemas.microsoft.com/office/powerpoint/2010/main" val="416329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759" y="82066"/>
            <a:ext cx="10893971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Building New Methodologies for Multimodal and Operando: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Computational Tools for Multi-Length Scale Imaging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00B1DAD-FB02-703E-E7D4-638FAF62E0A7}"/>
              </a:ext>
            </a:extLst>
          </p:cNvPr>
          <p:cNvSpPr txBox="1">
            <a:spLocks/>
          </p:cNvSpPr>
          <p:nvPr/>
        </p:nvSpPr>
        <p:spPr>
          <a:xfrm>
            <a:off x="1702830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D22A4B7-2F32-0928-107B-E321E6549895}"/>
              </a:ext>
            </a:extLst>
          </p:cNvPr>
          <p:cNvSpPr txBox="1">
            <a:spLocks/>
          </p:cNvSpPr>
          <p:nvPr/>
        </p:nvSpPr>
        <p:spPr>
          <a:xfrm>
            <a:off x="1220650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19.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January 2024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8DA75-3933-E9AB-601A-36EA5D92DA12}"/>
              </a:ext>
            </a:extLst>
          </p:cNvPr>
          <p:cNvSpPr txBox="1"/>
          <p:nvPr/>
        </p:nvSpPr>
        <p:spPr>
          <a:xfrm>
            <a:off x="8087105" y="1052770"/>
            <a:ext cx="39377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Multi-length scale imaging is key to image in 3D the complex morphology of macroscopic structures with the ability to zoom in up to sub-atomic resolution: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Automated process allows the combination of data sets with different </a:t>
            </a:r>
            <a:r>
              <a:rPr lang="en-US" b="1" u="sng" dirty="0"/>
              <a:t>resolution</a:t>
            </a:r>
            <a:r>
              <a:rPr lang="en-US" dirty="0"/>
              <a:t> and different </a:t>
            </a:r>
            <a:r>
              <a:rPr lang="en-US" b="1" u="sng" dirty="0"/>
              <a:t>techniques</a:t>
            </a:r>
            <a:r>
              <a:rPr lang="en-US" dirty="0"/>
              <a:t> sensitive to </a:t>
            </a:r>
            <a:r>
              <a:rPr lang="en-US" b="1" u="sng" dirty="0"/>
              <a:t>different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data pipeline will be extended to include large scale X-ray imaging, various x-ray microscopies, light microscopies, HRTEM, and other imaging techniques</a:t>
            </a:r>
          </a:p>
        </p:txBody>
      </p:sp>
      <p:pic>
        <p:nvPicPr>
          <p:cNvPr id="7" name="Imagen 15">
            <a:extLst>
              <a:ext uri="{FF2B5EF4-FFF2-40B4-BE49-F238E27FC236}">
                <a16:creationId xmlns:a16="http://schemas.microsoft.com/office/drawing/2014/main" id="{DF1AC17B-5ADB-7F1A-9A6D-13A89F5D7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737" y="6229857"/>
            <a:ext cx="997864" cy="482301"/>
          </a:xfrm>
          <a:prstGeom prst="rect">
            <a:avLst/>
          </a:prstGeom>
        </p:spPr>
      </p:pic>
      <p:pic>
        <p:nvPicPr>
          <p:cNvPr id="9" name="Imagen 17">
            <a:extLst>
              <a:ext uri="{FF2B5EF4-FFF2-40B4-BE49-F238E27FC236}">
                <a16:creationId xmlns:a16="http://schemas.microsoft.com/office/drawing/2014/main" id="{FC577684-66F0-8CDC-CAEB-2554B1A3B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770" y="6229857"/>
            <a:ext cx="719552" cy="48344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F8E3A93B-6A31-31D5-97D5-103C90E0DF0D}"/>
              </a:ext>
            </a:extLst>
          </p:cNvPr>
          <p:cNvGrpSpPr/>
          <p:nvPr/>
        </p:nvGrpSpPr>
        <p:grpSpPr>
          <a:xfrm>
            <a:off x="60702" y="1126872"/>
            <a:ext cx="5042354" cy="3064497"/>
            <a:chOff x="124693" y="1728063"/>
            <a:chExt cx="5042354" cy="3064497"/>
          </a:xfrm>
        </p:grpSpPr>
        <p:sp>
          <p:nvSpPr>
            <p:cNvPr id="10" name="Rectángulo redondeado 49">
              <a:extLst>
                <a:ext uri="{FF2B5EF4-FFF2-40B4-BE49-F238E27FC236}">
                  <a16:creationId xmlns:a16="http://schemas.microsoft.com/office/drawing/2014/main" id="{FC4CCF0C-BF95-C21B-A8D4-0C11B62E9ABD}"/>
                </a:ext>
              </a:extLst>
            </p:cNvPr>
            <p:cNvSpPr/>
            <p:nvPr/>
          </p:nvSpPr>
          <p:spPr>
            <a:xfrm>
              <a:off x="124693" y="1728063"/>
              <a:ext cx="5042354" cy="306449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GB" dirty="0"/>
            </a:p>
          </p:txBody>
        </p:sp>
        <p:sp>
          <p:nvSpPr>
            <p:cNvPr id="11" name="CuadroTexto 7">
              <a:extLst>
                <a:ext uri="{FF2B5EF4-FFF2-40B4-BE49-F238E27FC236}">
                  <a16:creationId xmlns:a16="http://schemas.microsoft.com/office/drawing/2014/main" id="{FA388B22-921F-0BCE-2F01-5C78BEF35F85}"/>
                </a:ext>
              </a:extLst>
            </p:cNvPr>
            <p:cNvSpPr txBox="1"/>
            <p:nvPr/>
          </p:nvSpPr>
          <p:spPr>
            <a:xfrm>
              <a:off x="2427216" y="1809754"/>
              <a:ext cx="24640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Intermediate alignment: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SXM Mosaic</a:t>
              </a:r>
            </a:p>
          </p:txBody>
        </p:sp>
        <p:pic>
          <p:nvPicPr>
            <p:cNvPr id="12" name="Imagen 19">
              <a:extLst>
                <a:ext uri="{FF2B5EF4-FFF2-40B4-BE49-F238E27FC236}">
                  <a16:creationId xmlns:a16="http://schemas.microsoft.com/office/drawing/2014/main" id="{B29F9FF8-29C6-2343-153A-22EA808B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2817928" y="2542345"/>
              <a:ext cx="1886873" cy="16546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n 23">
              <a:extLst>
                <a:ext uri="{FF2B5EF4-FFF2-40B4-BE49-F238E27FC236}">
                  <a16:creationId xmlns:a16="http://schemas.microsoft.com/office/drawing/2014/main" id="{02500260-6671-93C7-3480-936DEDE73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690" y="3524432"/>
              <a:ext cx="1550553" cy="11229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CuadroTexto 28">
              <a:extLst>
                <a:ext uri="{FF2B5EF4-FFF2-40B4-BE49-F238E27FC236}">
                  <a16:creationId xmlns:a16="http://schemas.microsoft.com/office/drawing/2014/main" id="{81009673-AD4A-6F27-13D3-C88355BE8D10}"/>
                </a:ext>
              </a:extLst>
            </p:cNvPr>
            <p:cNvSpPr txBox="1"/>
            <p:nvPr/>
          </p:nvSpPr>
          <p:spPr>
            <a:xfrm>
              <a:off x="349283" y="1743181"/>
              <a:ext cx="1550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SXM Tilt series</a:t>
              </a:r>
            </a:p>
          </p:txBody>
        </p:sp>
        <p:sp>
          <p:nvSpPr>
            <p:cNvPr id="15" name="CuadroTexto 29">
              <a:extLst>
                <a:ext uri="{FF2B5EF4-FFF2-40B4-BE49-F238E27FC236}">
                  <a16:creationId xmlns:a16="http://schemas.microsoft.com/office/drawing/2014/main" id="{67E7B459-4B87-C97C-09DB-7B81CB7D44BC}"/>
                </a:ext>
              </a:extLst>
            </p:cNvPr>
            <p:cNvSpPr txBox="1"/>
            <p:nvPr/>
          </p:nvSpPr>
          <p:spPr>
            <a:xfrm>
              <a:off x="668001" y="3189867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3DSIM </a:t>
              </a:r>
            </a:p>
          </p:txBody>
        </p:sp>
        <p:grpSp>
          <p:nvGrpSpPr>
            <p:cNvPr id="16" name="Grupo 33">
              <a:extLst>
                <a:ext uri="{FF2B5EF4-FFF2-40B4-BE49-F238E27FC236}">
                  <a16:creationId xmlns:a16="http://schemas.microsoft.com/office/drawing/2014/main" id="{0080B8EC-451E-135A-7DC5-7665170296CA}"/>
                </a:ext>
              </a:extLst>
            </p:cNvPr>
            <p:cNvGrpSpPr/>
            <p:nvPr/>
          </p:nvGrpSpPr>
          <p:grpSpPr>
            <a:xfrm>
              <a:off x="615082" y="2164561"/>
              <a:ext cx="993681" cy="888440"/>
              <a:chOff x="615082" y="2277105"/>
              <a:chExt cx="993681" cy="1002814"/>
            </a:xfrm>
          </p:grpSpPr>
          <p:pic>
            <p:nvPicPr>
              <p:cNvPr id="17" name="Imagen 13">
                <a:extLst>
                  <a:ext uri="{FF2B5EF4-FFF2-40B4-BE49-F238E27FC236}">
                    <a16:creationId xmlns:a16="http://schemas.microsoft.com/office/drawing/2014/main" id="{8F6447B3-8BD9-BC14-31A8-96C92F89F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0800000">
                <a:off x="697917" y="2369073"/>
                <a:ext cx="910846" cy="9108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Imagen 30">
                <a:extLst>
                  <a:ext uri="{FF2B5EF4-FFF2-40B4-BE49-F238E27FC236}">
                    <a16:creationId xmlns:a16="http://schemas.microsoft.com/office/drawing/2014/main" id="{182B81E2-F343-38AE-C14C-D3578ECED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0800000">
                <a:off x="656500" y="2325130"/>
                <a:ext cx="910846" cy="910846"/>
              </a:xfrm>
              <a:prstGeom prst="rect">
                <a:avLst/>
              </a:prstGeom>
            </p:spPr>
          </p:pic>
          <p:pic>
            <p:nvPicPr>
              <p:cNvPr id="19" name="Imagen 31">
                <a:extLst>
                  <a:ext uri="{FF2B5EF4-FFF2-40B4-BE49-F238E27FC236}">
                    <a16:creationId xmlns:a16="http://schemas.microsoft.com/office/drawing/2014/main" id="{E85C21E0-74B7-F4A6-689A-C8BB4F112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0800000">
                <a:off x="615082" y="2277105"/>
                <a:ext cx="910846" cy="910846"/>
              </a:xfrm>
              <a:prstGeom prst="rect">
                <a:avLst/>
              </a:prstGeom>
            </p:spPr>
          </p:pic>
        </p:grpSp>
        <p:sp>
          <p:nvSpPr>
            <p:cNvPr id="20" name="Flecha derecha 43">
              <a:extLst>
                <a:ext uri="{FF2B5EF4-FFF2-40B4-BE49-F238E27FC236}">
                  <a16:creationId xmlns:a16="http://schemas.microsoft.com/office/drawing/2014/main" id="{32AA636F-452A-5FE0-8395-28E49DCC58A9}"/>
                </a:ext>
              </a:extLst>
            </p:cNvPr>
            <p:cNvSpPr/>
            <p:nvPr/>
          </p:nvSpPr>
          <p:spPr>
            <a:xfrm rot="1459141">
              <a:off x="1930315" y="2847381"/>
              <a:ext cx="686289" cy="1341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lecha derecha 44">
              <a:extLst>
                <a:ext uri="{FF2B5EF4-FFF2-40B4-BE49-F238E27FC236}">
                  <a16:creationId xmlns:a16="http://schemas.microsoft.com/office/drawing/2014/main" id="{5B33472D-9F9C-D3B0-D629-7B5788B10130}"/>
                </a:ext>
              </a:extLst>
            </p:cNvPr>
            <p:cNvSpPr/>
            <p:nvPr/>
          </p:nvSpPr>
          <p:spPr>
            <a:xfrm rot="19316961">
              <a:off x="2053189" y="3703099"/>
              <a:ext cx="686289" cy="1341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CuadroTexto 45">
              <a:extLst>
                <a:ext uri="{FF2B5EF4-FFF2-40B4-BE49-F238E27FC236}">
                  <a16:creationId xmlns:a16="http://schemas.microsoft.com/office/drawing/2014/main" id="{25271D5A-8142-9042-6E15-94FDBFEE2F1A}"/>
                </a:ext>
              </a:extLst>
            </p:cNvPr>
            <p:cNvSpPr txBox="1"/>
            <p:nvPr/>
          </p:nvSpPr>
          <p:spPr>
            <a:xfrm>
              <a:off x="2006849" y="2553317"/>
              <a:ext cx="6390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0° </a:t>
              </a:r>
              <a:r>
                <a:rPr lang="en-GB" sz="1200" dirty="0" err="1"/>
                <a:t>proj</a:t>
              </a:r>
              <a:r>
                <a:rPr lang="en-GB" sz="1200" dirty="0"/>
                <a:t>.</a:t>
              </a:r>
            </a:p>
          </p:txBody>
        </p:sp>
        <p:sp>
          <p:nvSpPr>
            <p:cNvPr id="24" name="CuadroTexto 46">
              <a:extLst>
                <a:ext uri="{FF2B5EF4-FFF2-40B4-BE49-F238E27FC236}">
                  <a16:creationId xmlns:a16="http://schemas.microsoft.com/office/drawing/2014/main" id="{DFA785EC-D026-662A-885E-70D055F5CECD}"/>
                </a:ext>
              </a:extLst>
            </p:cNvPr>
            <p:cNvSpPr txBox="1"/>
            <p:nvPr/>
          </p:nvSpPr>
          <p:spPr>
            <a:xfrm>
              <a:off x="2187505" y="3865691"/>
              <a:ext cx="6390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0° </a:t>
              </a:r>
              <a:r>
                <a:rPr lang="en-GB" sz="1200" dirty="0" err="1"/>
                <a:t>proj</a:t>
              </a:r>
              <a:r>
                <a:rPr lang="en-GB" sz="1200" dirty="0"/>
                <a:t>.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CBEFA88-ADB6-7D6D-C66C-E49A47E987D4}"/>
              </a:ext>
            </a:extLst>
          </p:cNvPr>
          <p:cNvGrpSpPr/>
          <p:nvPr/>
        </p:nvGrpSpPr>
        <p:grpSpPr>
          <a:xfrm>
            <a:off x="5231562" y="1018263"/>
            <a:ext cx="2586521" cy="3345228"/>
            <a:chOff x="5273761" y="1447333"/>
            <a:chExt cx="2586521" cy="3345228"/>
          </a:xfrm>
        </p:grpSpPr>
        <p:sp>
          <p:nvSpPr>
            <p:cNvPr id="25" name="Rectángulo redondeado 48">
              <a:extLst>
                <a:ext uri="{FF2B5EF4-FFF2-40B4-BE49-F238E27FC236}">
                  <a16:creationId xmlns:a16="http://schemas.microsoft.com/office/drawing/2014/main" id="{68FDD4CE-CA88-1C8B-5006-140E2C009678}"/>
                </a:ext>
              </a:extLst>
            </p:cNvPr>
            <p:cNvSpPr/>
            <p:nvPr/>
          </p:nvSpPr>
          <p:spPr>
            <a:xfrm>
              <a:off x="5273761" y="1447333"/>
              <a:ext cx="2586521" cy="334522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dirty="0"/>
                <a:t>Feature detection:</a:t>
              </a:r>
            </a:p>
            <a:p>
              <a:pPr algn="ctr"/>
              <a:r>
                <a:rPr lang="en-GB" dirty="0"/>
                <a:t>Size range filter</a:t>
              </a:r>
            </a:p>
          </p:txBody>
        </p:sp>
        <p:pic>
          <p:nvPicPr>
            <p:cNvPr id="26" name="Imagen 54">
              <a:extLst>
                <a:ext uri="{FF2B5EF4-FFF2-40B4-BE49-F238E27FC236}">
                  <a16:creationId xmlns:a16="http://schemas.microsoft.com/office/drawing/2014/main" id="{4F1A8760-50ED-7053-7AD0-48899EA0D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931" r="21461"/>
            <a:stretch/>
          </p:blipFill>
          <p:spPr>
            <a:xfrm>
              <a:off x="6488552" y="2325558"/>
              <a:ext cx="1095907" cy="10497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Imagen 56">
              <a:extLst>
                <a:ext uri="{FF2B5EF4-FFF2-40B4-BE49-F238E27FC236}">
                  <a16:creationId xmlns:a16="http://schemas.microsoft.com/office/drawing/2014/main" id="{7AA0E347-6D38-BDB5-8E0E-7C2757C9B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</a:blip>
            <a:srcRect l="33783" t="21998" r="41618" b="43344"/>
            <a:stretch/>
          </p:blipFill>
          <p:spPr>
            <a:xfrm rot="10800000">
              <a:off x="6473424" y="3527640"/>
              <a:ext cx="1126162" cy="845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CuadroTexto 96">
              <a:extLst>
                <a:ext uri="{FF2B5EF4-FFF2-40B4-BE49-F238E27FC236}">
                  <a16:creationId xmlns:a16="http://schemas.microsoft.com/office/drawing/2014/main" id="{64EE3D55-5B59-58FC-1EA5-CE8FB7C177CF}"/>
                </a:ext>
              </a:extLst>
            </p:cNvPr>
            <p:cNvSpPr txBox="1"/>
            <p:nvPr/>
          </p:nvSpPr>
          <p:spPr>
            <a:xfrm>
              <a:off x="5565133" y="2526349"/>
              <a:ext cx="8547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SXM 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Mosaic</a:t>
              </a:r>
            </a:p>
          </p:txBody>
        </p:sp>
        <p:sp>
          <p:nvSpPr>
            <p:cNvPr id="29" name="CuadroTexto 97">
              <a:extLst>
                <a:ext uri="{FF2B5EF4-FFF2-40B4-BE49-F238E27FC236}">
                  <a16:creationId xmlns:a16="http://schemas.microsoft.com/office/drawing/2014/main" id="{5A8EDCB8-3BF6-64E2-078E-6D9C557D7F9C}"/>
                </a:ext>
              </a:extLst>
            </p:cNvPr>
            <p:cNvSpPr txBox="1"/>
            <p:nvPr/>
          </p:nvSpPr>
          <p:spPr>
            <a:xfrm>
              <a:off x="5519761" y="3600568"/>
              <a:ext cx="805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3DSIM</a:t>
              </a:r>
            </a:p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Proj</a:t>
              </a:r>
              <a:r>
                <a:rPr lang="en-GB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E368003-5780-C133-ECBE-751CFF3A6E37}"/>
              </a:ext>
            </a:extLst>
          </p:cNvPr>
          <p:cNvGrpSpPr/>
          <p:nvPr/>
        </p:nvGrpSpPr>
        <p:grpSpPr>
          <a:xfrm>
            <a:off x="1779510" y="4721366"/>
            <a:ext cx="1310255" cy="1605026"/>
            <a:chOff x="8656858" y="1447333"/>
            <a:chExt cx="1310255" cy="1725348"/>
          </a:xfrm>
        </p:grpSpPr>
        <p:sp>
          <p:nvSpPr>
            <p:cNvPr id="30" name="Rectángulo redondeado 50">
              <a:extLst>
                <a:ext uri="{FF2B5EF4-FFF2-40B4-BE49-F238E27FC236}">
                  <a16:creationId xmlns:a16="http://schemas.microsoft.com/office/drawing/2014/main" id="{69CA277B-D9B8-0D7E-7C0F-E3E36E5D8997}"/>
                </a:ext>
              </a:extLst>
            </p:cNvPr>
            <p:cNvSpPr/>
            <p:nvPr/>
          </p:nvSpPr>
          <p:spPr>
            <a:xfrm>
              <a:off x="8656858" y="1447333"/>
              <a:ext cx="1310255" cy="17253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dirty="0"/>
                <a:t>2D  pre-alignment</a:t>
              </a:r>
            </a:p>
          </p:txBody>
        </p:sp>
        <p:pic>
          <p:nvPicPr>
            <p:cNvPr id="31" name="Imagen 25">
              <a:extLst>
                <a:ext uri="{FF2B5EF4-FFF2-40B4-BE49-F238E27FC236}">
                  <a16:creationId xmlns:a16="http://schemas.microsoft.com/office/drawing/2014/main" id="{31FA8FED-4B53-DDB1-BE3F-AB9B3D2C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0676" y="2201317"/>
              <a:ext cx="897213" cy="7334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19005F-B15E-BB9B-949D-6CD864F26B62}"/>
              </a:ext>
            </a:extLst>
          </p:cNvPr>
          <p:cNvGrpSpPr/>
          <p:nvPr/>
        </p:nvGrpSpPr>
        <p:grpSpPr>
          <a:xfrm>
            <a:off x="4705996" y="4749430"/>
            <a:ext cx="2743200" cy="2038417"/>
            <a:chOff x="8655416" y="3708088"/>
            <a:chExt cx="2743200" cy="2038417"/>
          </a:xfrm>
        </p:grpSpPr>
        <p:sp>
          <p:nvSpPr>
            <p:cNvPr id="32" name="Rectángulo redondeado 52">
              <a:extLst>
                <a:ext uri="{FF2B5EF4-FFF2-40B4-BE49-F238E27FC236}">
                  <a16:creationId xmlns:a16="http://schemas.microsoft.com/office/drawing/2014/main" id="{E324FE49-A7DB-B724-5BBB-BCAFDE69A3DE}"/>
                </a:ext>
              </a:extLst>
            </p:cNvPr>
            <p:cNvSpPr/>
            <p:nvPr/>
          </p:nvSpPr>
          <p:spPr>
            <a:xfrm>
              <a:off x="8655416" y="3708088"/>
              <a:ext cx="2743200" cy="203841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dirty="0"/>
                <a:t>3D fine alignment</a:t>
              </a:r>
            </a:p>
          </p:txBody>
        </p:sp>
        <p:grpSp>
          <p:nvGrpSpPr>
            <p:cNvPr id="33" name="Grupo 67">
              <a:extLst>
                <a:ext uri="{FF2B5EF4-FFF2-40B4-BE49-F238E27FC236}">
                  <a16:creationId xmlns:a16="http://schemas.microsoft.com/office/drawing/2014/main" id="{E0D1058B-C59B-D426-E208-888D6A9F7A3D}"/>
                </a:ext>
              </a:extLst>
            </p:cNvPr>
            <p:cNvGrpSpPr/>
            <p:nvPr/>
          </p:nvGrpSpPr>
          <p:grpSpPr>
            <a:xfrm>
              <a:off x="9452261" y="4218100"/>
              <a:ext cx="650147" cy="712712"/>
              <a:chOff x="8063070" y="3489516"/>
              <a:chExt cx="1151585" cy="1179241"/>
            </a:xfrm>
          </p:grpSpPr>
          <p:pic>
            <p:nvPicPr>
              <p:cNvPr id="34" name="Imagen 62">
                <a:extLst>
                  <a:ext uri="{FF2B5EF4-FFF2-40B4-BE49-F238E27FC236}">
                    <a16:creationId xmlns:a16="http://schemas.microsoft.com/office/drawing/2014/main" id="{3B05E8F5-2F2A-2AB4-FC1D-E64438BD9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8123013" y="3588209"/>
                <a:ext cx="1091642" cy="10805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Imagen 65">
                <a:extLst>
                  <a:ext uri="{FF2B5EF4-FFF2-40B4-BE49-F238E27FC236}">
                    <a16:creationId xmlns:a16="http://schemas.microsoft.com/office/drawing/2014/main" id="{704E4727-8205-FCA5-D3CA-E9AA04080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8092534" y="3535340"/>
                <a:ext cx="1091642" cy="1080548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36" name="Imagen 66">
                <a:extLst>
                  <a:ext uri="{FF2B5EF4-FFF2-40B4-BE49-F238E27FC236}">
                    <a16:creationId xmlns:a16="http://schemas.microsoft.com/office/drawing/2014/main" id="{EF734FEA-31D9-1A14-C885-604BF9809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8063070" y="3489516"/>
                <a:ext cx="1091642" cy="1080548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grpSp>
          <p:nvGrpSpPr>
            <p:cNvPr id="37" name="Grupo 70">
              <a:extLst>
                <a:ext uri="{FF2B5EF4-FFF2-40B4-BE49-F238E27FC236}">
                  <a16:creationId xmlns:a16="http://schemas.microsoft.com/office/drawing/2014/main" id="{011AD58F-67AB-2A2A-9026-3B32E6007473}"/>
                </a:ext>
              </a:extLst>
            </p:cNvPr>
            <p:cNvGrpSpPr/>
            <p:nvPr/>
          </p:nvGrpSpPr>
          <p:grpSpPr>
            <a:xfrm>
              <a:off x="10426647" y="4200473"/>
              <a:ext cx="822964" cy="756233"/>
              <a:chOff x="9761519" y="3396250"/>
              <a:chExt cx="1805259" cy="1600445"/>
            </a:xfrm>
          </p:grpSpPr>
          <p:pic>
            <p:nvPicPr>
              <p:cNvPr id="38" name="Imagen 60">
                <a:extLst>
                  <a:ext uri="{FF2B5EF4-FFF2-40B4-BE49-F238E27FC236}">
                    <a16:creationId xmlns:a16="http://schemas.microsoft.com/office/drawing/2014/main" id="{18C31210-6A1D-814E-A37E-3FCE441AC6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30587" t="13596" r="8372" b="32581"/>
              <a:stretch/>
            </p:blipFill>
            <p:spPr>
              <a:xfrm flipV="1">
                <a:off x="9826784" y="3462461"/>
                <a:ext cx="1739994" cy="153423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9" name="Imagen 68">
                <a:extLst>
                  <a:ext uri="{FF2B5EF4-FFF2-40B4-BE49-F238E27FC236}">
                    <a16:creationId xmlns:a16="http://schemas.microsoft.com/office/drawing/2014/main" id="{EE47DE8E-4312-11DE-D6B3-B3839FA55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30587" t="13596" r="8372" b="32581"/>
              <a:stretch/>
            </p:blipFill>
            <p:spPr>
              <a:xfrm flipV="1">
                <a:off x="9792711" y="3434467"/>
                <a:ext cx="1739994" cy="153423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0" name="Imagen 69">
                <a:extLst>
                  <a:ext uri="{FF2B5EF4-FFF2-40B4-BE49-F238E27FC236}">
                    <a16:creationId xmlns:a16="http://schemas.microsoft.com/office/drawing/2014/main" id="{41272255-8959-09A0-6874-CC0405DCA5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30587" t="13596" r="8372" b="32581"/>
              <a:stretch/>
            </p:blipFill>
            <p:spPr>
              <a:xfrm flipV="1">
                <a:off x="9761519" y="3396250"/>
                <a:ext cx="1739994" cy="153423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pic>
          <p:nvPicPr>
            <p:cNvPr id="41" name="Imagen 72">
              <a:extLst>
                <a:ext uri="{FF2B5EF4-FFF2-40B4-BE49-F238E27FC236}">
                  <a16:creationId xmlns:a16="http://schemas.microsoft.com/office/drawing/2014/main" id="{3E5E7E8E-171C-54D4-E4A0-80A03293B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135" t="22608" r="12557" b="7817"/>
            <a:stretch/>
          </p:blipFill>
          <p:spPr>
            <a:xfrm>
              <a:off x="10503672" y="5060451"/>
              <a:ext cx="692722" cy="5525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Rectángulo 73">
              <a:extLst>
                <a:ext uri="{FF2B5EF4-FFF2-40B4-BE49-F238E27FC236}">
                  <a16:creationId xmlns:a16="http://schemas.microsoft.com/office/drawing/2014/main" id="{500053F9-3F38-4560-DEF8-E2D668FE4C6E}"/>
                </a:ext>
              </a:extLst>
            </p:cNvPr>
            <p:cNvSpPr/>
            <p:nvPr/>
          </p:nvSpPr>
          <p:spPr>
            <a:xfrm>
              <a:off x="10064641" y="4343280"/>
              <a:ext cx="413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⊗</a:t>
              </a:r>
            </a:p>
          </p:txBody>
        </p:sp>
        <p:sp>
          <p:nvSpPr>
            <p:cNvPr id="43" name="CuadroTexto 74">
              <a:extLst>
                <a:ext uri="{FF2B5EF4-FFF2-40B4-BE49-F238E27FC236}">
                  <a16:creationId xmlns:a16="http://schemas.microsoft.com/office/drawing/2014/main" id="{3A262E3C-113B-373B-1820-C5ED984D130F}"/>
                </a:ext>
              </a:extLst>
            </p:cNvPr>
            <p:cNvSpPr txBox="1"/>
            <p:nvPr/>
          </p:nvSpPr>
          <p:spPr>
            <a:xfrm>
              <a:off x="8767050" y="4350845"/>
              <a:ext cx="7280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bg1"/>
                  </a:solidFill>
                </a:rPr>
                <a:t>Tilt series</a:t>
              </a:r>
            </a:p>
            <a:p>
              <a:r>
                <a:rPr lang="en-GB" sz="1100" dirty="0">
                  <a:solidFill>
                    <a:schemeClr val="bg1"/>
                  </a:solidFill>
                </a:rPr>
                <a:t>2D Corr.</a:t>
              </a:r>
            </a:p>
          </p:txBody>
        </p:sp>
        <p:sp>
          <p:nvSpPr>
            <p:cNvPr id="44" name="CuadroTexto 77">
              <a:extLst>
                <a:ext uri="{FF2B5EF4-FFF2-40B4-BE49-F238E27FC236}">
                  <a16:creationId xmlns:a16="http://schemas.microsoft.com/office/drawing/2014/main" id="{DF6D2761-EBEB-0466-9D26-DA5618822B85}"/>
                </a:ext>
              </a:extLst>
            </p:cNvPr>
            <p:cNvSpPr txBox="1"/>
            <p:nvPr/>
          </p:nvSpPr>
          <p:spPr>
            <a:xfrm>
              <a:off x="8917885" y="5181701"/>
              <a:ext cx="15781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dirty="0">
                  <a:solidFill>
                    <a:schemeClr val="bg1"/>
                  </a:solidFill>
                </a:rPr>
                <a:t>2D Corr. </a:t>
              </a:r>
              <a:r>
                <a:rPr lang="en-GB" sz="1100" dirty="0" err="1">
                  <a:solidFill>
                    <a:schemeClr val="bg1"/>
                  </a:solidFill>
                </a:rPr>
                <a:t>Backprojection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F46A29-61BB-C7AD-FBCB-6B2CEB864B4F}"/>
              </a:ext>
            </a:extLst>
          </p:cNvPr>
          <p:cNvGrpSpPr/>
          <p:nvPr/>
        </p:nvGrpSpPr>
        <p:grpSpPr>
          <a:xfrm>
            <a:off x="3146572" y="4747146"/>
            <a:ext cx="1398252" cy="1582815"/>
            <a:chOff x="10023920" y="1473113"/>
            <a:chExt cx="1398252" cy="1582815"/>
          </a:xfrm>
        </p:grpSpPr>
        <p:sp>
          <p:nvSpPr>
            <p:cNvPr id="45" name="Rectángulo redondeado 78">
              <a:extLst>
                <a:ext uri="{FF2B5EF4-FFF2-40B4-BE49-F238E27FC236}">
                  <a16:creationId xmlns:a16="http://schemas.microsoft.com/office/drawing/2014/main" id="{C12AEAE0-B5C9-6F61-BA6F-C8423A279C81}"/>
                </a:ext>
              </a:extLst>
            </p:cNvPr>
            <p:cNvSpPr/>
            <p:nvPr/>
          </p:nvSpPr>
          <p:spPr>
            <a:xfrm>
              <a:off x="10023920" y="1473113"/>
              <a:ext cx="1398252" cy="1582815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dirty="0"/>
                <a:t>Orientation</a:t>
              </a:r>
            </a:p>
            <a:p>
              <a:pPr algn="ctr"/>
              <a:r>
                <a:rPr lang="en-GB" dirty="0"/>
                <a:t>search</a:t>
              </a:r>
            </a:p>
          </p:txBody>
        </p:sp>
        <p:grpSp>
          <p:nvGrpSpPr>
            <p:cNvPr id="46" name="Grupo 95">
              <a:extLst>
                <a:ext uri="{FF2B5EF4-FFF2-40B4-BE49-F238E27FC236}">
                  <a16:creationId xmlns:a16="http://schemas.microsoft.com/office/drawing/2014/main" id="{3356454E-B0CF-68A4-ED7E-877CBE33597E}"/>
                </a:ext>
              </a:extLst>
            </p:cNvPr>
            <p:cNvGrpSpPr/>
            <p:nvPr/>
          </p:nvGrpSpPr>
          <p:grpSpPr>
            <a:xfrm>
              <a:off x="10361186" y="2218327"/>
              <a:ext cx="624861" cy="570588"/>
              <a:chOff x="10689078" y="2535636"/>
              <a:chExt cx="839783" cy="833290"/>
            </a:xfrm>
          </p:grpSpPr>
          <p:sp>
            <p:nvSpPr>
              <p:cNvPr id="47" name="Elipse 79">
                <a:extLst>
                  <a:ext uri="{FF2B5EF4-FFF2-40B4-BE49-F238E27FC236}">
                    <a16:creationId xmlns:a16="http://schemas.microsoft.com/office/drawing/2014/main" id="{3744759F-81B9-DA84-4675-2778D1F35984}"/>
                  </a:ext>
                </a:extLst>
              </p:cNvPr>
              <p:cNvSpPr/>
              <p:nvPr/>
            </p:nvSpPr>
            <p:spPr>
              <a:xfrm>
                <a:off x="10696246" y="2535636"/>
                <a:ext cx="832615" cy="82383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Arco 80">
                <a:extLst>
                  <a:ext uri="{FF2B5EF4-FFF2-40B4-BE49-F238E27FC236}">
                    <a16:creationId xmlns:a16="http://schemas.microsoft.com/office/drawing/2014/main" id="{34BECADC-CC58-5003-9AC4-416153ECE630}"/>
                  </a:ext>
                </a:extLst>
              </p:cNvPr>
              <p:cNvSpPr/>
              <p:nvPr/>
            </p:nvSpPr>
            <p:spPr>
              <a:xfrm>
                <a:off x="10832537" y="2540968"/>
                <a:ext cx="499291" cy="818501"/>
              </a:xfrm>
              <a:prstGeom prst="arc">
                <a:avLst>
                  <a:gd name="adj1" fmla="val 16200000"/>
                  <a:gd name="adj2" fmla="val 5284947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Arco 81">
                <a:extLst>
                  <a:ext uri="{FF2B5EF4-FFF2-40B4-BE49-F238E27FC236}">
                    <a16:creationId xmlns:a16="http://schemas.microsoft.com/office/drawing/2014/main" id="{52E5C75B-6B67-2CA5-D66A-D9CDE042126A}"/>
                  </a:ext>
                </a:extLst>
              </p:cNvPr>
              <p:cNvSpPr/>
              <p:nvPr/>
            </p:nvSpPr>
            <p:spPr>
              <a:xfrm rot="5400000">
                <a:off x="10872962" y="2507704"/>
                <a:ext cx="479182" cy="832615"/>
              </a:xfrm>
              <a:prstGeom prst="arc">
                <a:avLst>
                  <a:gd name="adj1" fmla="val 16200000"/>
                  <a:gd name="adj2" fmla="val 5284947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Arco 82">
                <a:extLst>
                  <a:ext uri="{FF2B5EF4-FFF2-40B4-BE49-F238E27FC236}">
                    <a16:creationId xmlns:a16="http://schemas.microsoft.com/office/drawing/2014/main" id="{57430D07-E28D-BF6C-9507-312AA1B0BE55}"/>
                  </a:ext>
                </a:extLst>
              </p:cNvPr>
              <p:cNvSpPr/>
              <p:nvPr/>
            </p:nvSpPr>
            <p:spPr>
              <a:xfrm rot="16200000" flipV="1">
                <a:off x="10872962" y="2549778"/>
                <a:ext cx="479182" cy="832615"/>
              </a:xfrm>
              <a:prstGeom prst="arc">
                <a:avLst>
                  <a:gd name="adj1" fmla="val 16200000"/>
                  <a:gd name="adj2" fmla="val 5284947"/>
                </a:avLst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Arco 83">
                <a:extLst>
                  <a:ext uri="{FF2B5EF4-FFF2-40B4-BE49-F238E27FC236}">
                    <a16:creationId xmlns:a16="http://schemas.microsoft.com/office/drawing/2014/main" id="{0FC77CDF-CADA-D263-5EE1-F42123D9377F}"/>
                  </a:ext>
                </a:extLst>
              </p:cNvPr>
              <p:cNvSpPr/>
              <p:nvPr/>
            </p:nvSpPr>
            <p:spPr>
              <a:xfrm rot="10800000" flipV="1">
                <a:off x="10852646" y="2536311"/>
                <a:ext cx="479182" cy="832615"/>
              </a:xfrm>
              <a:prstGeom prst="arc">
                <a:avLst>
                  <a:gd name="adj1" fmla="val 16200000"/>
                  <a:gd name="adj2" fmla="val 5284947"/>
                </a:avLst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2" name="Conector recto de flecha 85">
                <a:extLst>
                  <a:ext uri="{FF2B5EF4-FFF2-40B4-BE49-F238E27FC236}">
                    <a16:creationId xmlns:a16="http://schemas.microsoft.com/office/drawing/2014/main" id="{C8617524-66CC-B9DE-9D8C-4D2A54BAB5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22576" y="2642346"/>
                <a:ext cx="188658" cy="3237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de flecha 86">
                <a:extLst>
                  <a:ext uri="{FF2B5EF4-FFF2-40B4-BE49-F238E27FC236}">
                    <a16:creationId xmlns:a16="http://schemas.microsoft.com/office/drawing/2014/main" id="{422D9133-96D7-54FB-4F0B-8B87FE1DBA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00447" y="2535637"/>
                <a:ext cx="0" cy="43044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Forma libre 94">
                <a:extLst>
                  <a:ext uri="{FF2B5EF4-FFF2-40B4-BE49-F238E27FC236}">
                    <a16:creationId xmlns:a16="http://schemas.microsoft.com/office/drawing/2014/main" id="{E97BDE1B-524D-8D7B-380E-E5BF9BE1AFD9}"/>
                  </a:ext>
                </a:extLst>
              </p:cNvPr>
              <p:cNvSpPr/>
              <p:nvPr/>
            </p:nvSpPr>
            <p:spPr>
              <a:xfrm>
                <a:off x="10689078" y="2555974"/>
                <a:ext cx="820870" cy="294886"/>
              </a:xfrm>
              <a:custGeom>
                <a:avLst/>
                <a:gdLst>
                  <a:gd name="connsiteX0" fmla="*/ 858301 w 1649649"/>
                  <a:gd name="connsiteY0" fmla="*/ 0 h 375858"/>
                  <a:gd name="connsiteX1" fmla="*/ 1026596 w 1649649"/>
                  <a:gd name="connsiteY1" fmla="*/ 22440 h 375858"/>
                  <a:gd name="connsiteX2" fmla="*/ 863911 w 1649649"/>
                  <a:gd name="connsiteY2" fmla="*/ 67318 h 375858"/>
                  <a:gd name="connsiteX3" fmla="*/ 605860 w 1649649"/>
                  <a:gd name="connsiteY3" fmla="*/ 28049 h 375858"/>
                  <a:gd name="connsiteX4" fmla="*/ 1200500 w 1649649"/>
                  <a:gd name="connsiteY4" fmla="*/ 61708 h 375858"/>
                  <a:gd name="connsiteX5" fmla="*/ 852692 w 1649649"/>
                  <a:gd name="connsiteY5" fmla="*/ 123416 h 375858"/>
                  <a:gd name="connsiteX6" fmla="*/ 392687 w 1649649"/>
                  <a:gd name="connsiteY6" fmla="*/ 78538 h 375858"/>
                  <a:gd name="connsiteX7" fmla="*/ 1368795 w 1649649"/>
                  <a:gd name="connsiteY7" fmla="*/ 117807 h 375858"/>
                  <a:gd name="connsiteX8" fmla="*/ 813423 w 1649649"/>
                  <a:gd name="connsiteY8" fmla="*/ 196344 h 375858"/>
                  <a:gd name="connsiteX9" fmla="*/ 207563 w 1649649"/>
                  <a:gd name="connsiteY9" fmla="*/ 145856 h 375858"/>
                  <a:gd name="connsiteX10" fmla="*/ 880741 w 1649649"/>
                  <a:gd name="connsiteY10" fmla="*/ 168295 h 375858"/>
                  <a:gd name="connsiteX11" fmla="*/ 1548309 w 1649649"/>
                  <a:gd name="connsiteY11" fmla="*/ 207564 h 375858"/>
                  <a:gd name="connsiteX12" fmla="*/ 819033 w 1649649"/>
                  <a:gd name="connsiteY12" fmla="*/ 286101 h 375858"/>
                  <a:gd name="connsiteX13" fmla="*/ 89757 w 1649649"/>
                  <a:gd name="connsiteY13" fmla="*/ 235613 h 375858"/>
                  <a:gd name="connsiteX14" fmla="*/ 897570 w 1649649"/>
                  <a:gd name="connsiteY14" fmla="*/ 252442 h 375858"/>
                  <a:gd name="connsiteX15" fmla="*/ 1649285 w 1649649"/>
                  <a:gd name="connsiteY15" fmla="*/ 291711 h 375858"/>
                  <a:gd name="connsiteX16" fmla="*/ 802203 w 1649649"/>
                  <a:gd name="connsiteY16" fmla="*/ 375858 h 375858"/>
                  <a:gd name="connsiteX17" fmla="*/ 0 w 1649649"/>
                  <a:gd name="connsiteY17" fmla="*/ 291711 h 37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49649" h="375858">
                    <a:moveTo>
                      <a:pt x="858301" y="0"/>
                    </a:moveTo>
                    <a:cubicBezTo>
                      <a:pt x="941981" y="5610"/>
                      <a:pt x="1025661" y="11220"/>
                      <a:pt x="1026596" y="22440"/>
                    </a:cubicBezTo>
                    <a:cubicBezTo>
                      <a:pt x="1027531" y="33660"/>
                      <a:pt x="934034" y="66383"/>
                      <a:pt x="863911" y="67318"/>
                    </a:cubicBezTo>
                    <a:cubicBezTo>
                      <a:pt x="793788" y="68253"/>
                      <a:pt x="549762" y="28984"/>
                      <a:pt x="605860" y="28049"/>
                    </a:cubicBezTo>
                    <a:cubicBezTo>
                      <a:pt x="661958" y="27114"/>
                      <a:pt x="1159361" y="45814"/>
                      <a:pt x="1200500" y="61708"/>
                    </a:cubicBezTo>
                    <a:cubicBezTo>
                      <a:pt x="1241639" y="77602"/>
                      <a:pt x="987327" y="120611"/>
                      <a:pt x="852692" y="123416"/>
                    </a:cubicBezTo>
                    <a:cubicBezTo>
                      <a:pt x="718057" y="126221"/>
                      <a:pt x="306670" y="79473"/>
                      <a:pt x="392687" y="78538"/>
                    </a:cubicBezTo>
                    <a:cubicBezTo>
                      <a:pt x="478704" y="77603"/>
                      <a:pt x="1298672" y="98173"/>
                      <a:pt x="1368795" y="117807"/>
                    </a:cubicBezTo>
                    <a:cubicBezTo>
                      <a:pt x="1438918" y="137441"/>
                      <a:pt x="1006962" y="191669"/>
                      <a:pt x="813423" y="196344"/>
                    </a:cubicBezTo>
                    <a:cubicBezTo>
                      <a:pt x="619884" y="201019"/>
                      <a:pt x="196343" y="150531"/>
                      <a:pt x="207563" y="145856"/>
                    </a:cubicBezTo>
                    <a:cubicBezTo>
                      <a:pt x="218783" y="141181"/>
                      <a:pt x="657283" y="158010"/>
                      <a:pt x="880741" y="168295"/>
                    </a:cubicBezTo>
                    <a:cubicBezTo>
                      <a:pt x="1104199" y="178580"/>
                      <a:pt x="1558594" y="187930"/>
                      <a:pt x="1548309" y="207564"/>
                    </a:cubicBezTo>
                    <a:cubicBezTo>
                      <a:pt x="1538024" y="227198"/>
                      <a:pt x="1062125" y="281426"/>
                      <a:pt x="819033" y="286101"/>
                    </a:cubicBezTo>
                    <a:cubicBezTo>
                      <a:pt x="575941" y="290776"/>
                      <a:pt x="76667" y="241223"/>
                      <a:pt x="89757" y="235613"/>
                    </a:cubicBezTo>
                    <a:cubicBezTo>
                      <a:pt x="102846" y="230003"/>
                      <a:pt x="637649" y="243092"/>
                      <a:pt x="897570" y="252442"/>
                    </a:cubicBezTo>
                    <a:cubicBezTo>
                      <a:pt x="1157491" y="261792"/>
                      <a:pt x="1665179" y="271142"/>
                      <a:pt x="1649285" y="291711"/>
                    </a:cubicBezTo>
                    <a:cubicBezTo>
                      <a:pt x="1633391" y="312280"/>
                      <a:pt x="1077084" y="375858"/>
                      <a:pt x="802203" y="375858"/>
                    </a:cubicBezTo>
                    <a:cubicBezTo>
                      <a:pt x="527322" y="375858"/>
                      <a:pt x="263661" y="333784"/>
                      <a:pt x="0" y="29171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CF4D88C-BFC7-CC3E-B7B1-D6E388AA4CB3}"/>
              </a:ext>
            </a:extLst>
          </p:cNvPr>
          <p:cNvCxnSpPr>
            <a:cxnSpLocks/>
          </p:cNvCxnSpPr>
          <p:nvPr/>
        </p:nvCxnSpPr>
        <p:spPr>
          <a:xfrm>
            <a:off x="1024759" y="961111"/>
            <a:ext cx="7084696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397E2F8-285A-20CF-5BED-46D9508D9DB7}"/>
              </a:ext>
            </a:extLst>
          </p:cNvPr>
          <p:cNvCxnSpPr>
            <a:cxnSpLocks/>
          </p:cNvCxnSpPr>
          <p:nvPr/>
        </p:nvCxnSpPr>
        <p:spPr>
          <a:xfrm>
            <a:off x="7980868" y="1126872"/>
            <a:ext cx="0" cy="341538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5AF61B5-9B76-8A6F-5A92-8C6C2472573A}"/>
              </a:ext>
            </a:extLst>
          </p:cNvPr>
          <p:cNvCxnSpPr>
            <a:cxnSpLocks/>
          </p:cNvCxnSpPr>
          <p:nvPr/>
        </p:nvCxnSpPr>
        <p:spPr>
          <a:xfrm flipH="1" flipV="1">
            <a:off x="896173" y="4399132"/>
            <a:ext cx="6956109" cy="27661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7BE7DA5-A45C-95A1-2329-05EFBAD2DF65}"/>
              </a:ext>
            </a:extLst>
          </p:cNvPr>
          <p:cNvCxnSpPr>
            <a:cxnSpLocks/>
          </p:cNvCxnSpPr>
          <p:nvPr/>
        </p:nvCxnSpPr>
        <p:spPr>
          <a:xfrm>
            <a:off x="875218" y="4366040"/>
            <a:ext cx="0" cy="381106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CFE5034-4661-C94F-094F-28C30F8017C8}"/>
              </a:ext>
            </a:extLst>
          </p:cNvPr>
          <p:cNvCxnSpPr>
            <a:cxnSpLocks/>
          </p:cNvCxnSpPr>
          <p:nvPr/>
        </p:nvCxnSpPr>
        <p:spPr>
          <a:xfrm>
            <a:off x="975119" y="4654032"/>
            <a:ext cx="6325072" cy="1957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0810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21450</TotalTime>
  <Words>2382</Words>
  <Application>Microsoft Macintosh PowerPoint</Application>
  <PresentationFormat>Widescreen</PresentationFormat>
  <Paragraphs>368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ClanOT-Book</vt:lpstr>
      <vt:lpstr>Helvetica</vt:lpstr>
      <vt:lpstr>Montserrat</vt:lpstr>
      <vt:lpstr>Roboto</vt:lpstr>
      <vt:lpstr>Times New Roman</vt:lpstr>
      <vt:lpstr>Tema de Office</vt:lpstr>
      <vt:lpstr>Custom Design</vt:lpstr>
      <vt:lpstr>PowerPoint Presentation</vt:lpstr>
      <vt:lpstr>Which Beamlines are Available: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New Methodologies for Multimodal and Operando:  Computational Tools for Multi-Length Scale Imaging</vt:lpstr>
      <vt:lpstr>Building  Methodologies for Multimodal and Operando:  Computational Tools</vt:lpstr>
      <vt:lpstr>Applied and Basic Science: Data Mining is the Connection</vt:lpstr>
      <vt:lpstr>Building New Methodologies for  Multimodal and Operando:  The Catalysis Lab</vt:lpstr>
      <vt:lpstr>Building New Methodologies for  Multimodal and Operando:  The Catalysis Lab</vt:lpstr>
      <vt:lpstr>Building New Methodologies for  Multimodal and Operando:  TEM Integration into the Beamline Program</vt:lpstr>
      <vt:lpstr>Building New Methodologies for  Multimodal and Operando:  TEM Integration into the Beamline Program</vt:lpstr>
      <vt:lpstr>New Access Modes: Rapid Access</vt:lpstr>
      <vt:lpstr>New Access modes:  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Attenkofer, Klaus</cp:lastModifiedBy>
  <cp:revision>279</cp:revision>
  <cp:lastPrinted>2024-01-18T11:42:38Z</cp:lastPrinted>
  <dcterms:created xsi:type="dcterms:W3CDTF">2020-10-01T11:03:13Z</dcterms:created>
  <dcterms:modified xsi:type="dcterms:W3CDTF">2024-01-19T07:13:28Z</dcterms:modified>
  <cp:category/>
</cp:coreProperties>
</file>