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7" r:id="rId3"/>
    <p:sldId id="270" r:id="rId4"/>
    <p:sldId id="282" r:id="rId5"/>
    <p:sldId id="271" r:id="rId6"/>
    <p:sldId id="268" r:id="rId7"/>
    <p:sldId id="283" r:id="rId8"/>
    <p:sldId id="269" r:id="rId9"/>
    <p:sldId id="274" r:id="rId10"/>
    <p:sldId id="265" r:id="rId11"/>
    <p:sldId id="275" r:id="rId12"/>
    <p:sldId id="284" r:id="rId13"/>
    <p:sldId id="257" r:id="rId14"/>
    <p:sldId id="258" r:id="rId15"/>
    <p:sldId id="259" r:id="rId16"/>
    <p:sldId id="261" r:id="rId17"/>
    <p:sldId id="288" r:id="rId18"/>
    <p:sldId id="263" r:id="rId19"/>
    <p:sldId id="272" r:id="rId20"/>
    <p:sldId id="285" r:id="rId21"/>
    <p:sldId id="286" r:id="rId22"/>
    <p:sldId id="279" r:id="rId23"/>
    <p:sldId id="280" r:id="rId24"/>
    <p:sldId id="287" r:id="rId2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9D8E"/>
    <a:srgbClr val="FFFFFF"/>
    <a:srgbClr val="D86060"/>
    <a:srgbClr val="2F528F"/>
    <a:srgbClr val="969696"/>
    <a:srgbClr val="092F56"/>
    <a:srgbClr val="009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6" autoAdjust="0"/>
    <p:restoredTop sz="96327"/>
  </p:normalViewPr>
  <p:slideViewPr>
    <p:cSldViewPr snapToGrid="0" snapToObjects="1">
      <p:cViewPr varScale="1">
        <p:scale>
          <a:sx n="86" d="100"/>
          <a:sy n="86" d="100"/>
        </p:scale>
        <p:origin x="5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71" d="100"/>
          <a:sy n="171" d="100"/>
        </p:scale>
        <p:origin x="655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515105C7-6BC0-614A-801D-E4F9B60116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0C89969-1EBC-7A4E-95C2-962EB0F19E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4D09A-128C-7647-8C3E-479A0232F857}" type="datetimeFigureOut">
              <a:rPr lang="es-ES" smtClean="0"/>
              <a:t>18/01/2024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AD3CD75-7556-2649-8E2B-042BF8340F8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8629914-8DFE-C243-9B65-F7948CE764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B7CB6-4070-AC49-85AD-E5BFD98B121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0985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1AB1D-62C5-4B95-A703-7CBA362A60D8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089C7-F306-43B8-A97D-8CD54247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59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ae9bf4281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g2ae9bf4281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1493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ae9bf4281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g2ae9bf4281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Multi-modal characterization utilizes a range of complementary techniques to solve complex scientiﬁc questions in a holistic way. As the scientiﬁc challenges grow in their complexity, as well as our ability to handle more sophisticated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experiments and data analysis, multi-modal characterizations emerge as 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great opportunity at these large synchrotron facilities. A concerted model consistent with all available data should be derived</a:t>
            </a:r>
            <a:endParaRPr/>
          </a:p>
        </p:txBody>
      </p:sp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ae9bf42812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ae9bf42812_0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2ae9bf42812_0_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15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ae9bf42812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2ae9bf42812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ae9bf42812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2ae9bf42812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5307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CD69BBC6-FEC8-9242-ADCE-EC93392AB526}"/>
              </a:ext>
            </a:extLst>
          </p:cNvPr>
          <p:cNvSpPr txBox="1">
            <a:spLocks/>
          </p:cNvSpPr>
          <p:nvPr userDrawn="1"/>
        </p:nvSpPr>
        <p:spPr>
          <a:xfrm>
            <a:off x="6096000" y="3445553"/>
            <a:ext cx="3238747" cy="11140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1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s-ES" dirty="0"/>
              <a:t>TITLE</a:t>
            </a:r>
          </a:p>
          <a:p>
            <a:endParaRPr lang="es-ES" dirty="0"/>
          </a:p>
          <a:p>
            <a:endParaRPr lang="es-ES" dirty="0"/>
          </a:p>
          <a:p>
            <a:r>
              <a:rPr lang="es-ES" sz="1200" b="0" dirty="0">
                <a:effectLst/>
                <a:latin typeface="Roboto" panose="02000000000000000000" pitchFamily="2" charset="0"/>
              </a:rPr>
              <a:t>AUTHOR</a:t>
            </a:r>
          </a:p>
          <a:p>
            <a:r>
              <a:rPr lang="es-ES" sz="1200" b="0" dirty="0">
                <a:effectLst/>
                <a:latin typeface="Roboto" panose="02000000000000000000" pitchFamily="2" charset="0"/>
              </a:rPr>
              <a:t>PLACE DATE</a:t>
            </a:r>
          </a:p>
          <a:p>
            <a:endParaRPr lang="en-US" dirty="0"/>
          </a:p>
        </p:txBody>
      </p:sp>
      <p:pic>
        <p:nvPicPr>
          <p:cNvPr id="15" name="Imagen 1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5A6B1578-1DF2-0740-BAE4-BA0AF1D427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1553" y="241385"/>
            <a:ext cx="3753634" cy="17563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9068"/>
            <a:ext cx="2103120" cy="25178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8" r="4853"/>
          <a:stretch/>
        </p:blipFill>
        <p:spPr>
          <a:xfrm>
            <a:off x="5233989" y="0"/>
            <a:ext cx="6960188" cy="64533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20164" y="2510635"/>
            <a:ext cx="8236352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92F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220788" y="4002088"/>
            <a:ext cx="5105400" cy="66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9282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>
              <a:buNone/>
              <a:defRPr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 marL="914400" indent="0">
              <a:buNone/>
              <a:defRPr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 marL="1371600" indent="0">
              <a:buNone/>
              <a:defRPr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 marL="1828800" indent="0">
              <a:buNone/>
              <a:defRPr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220788" y="4849813"/>
            <a:ext cx="2465387" cy="798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92F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solidFill>
                  <a:srgbClr val="092F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solidFill>
                  <a:srgbClr val="092F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solidFill>
                  <a:srgbClr val="092F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solidFill>
                  <a:srgbClr val="092F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3218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5BA2D0-7539-E849-A655-2CB048C0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132" y="202034"/>
            <a:ext cx="8853668" cy="1325563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092F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741E18-79F4-D04D-9571-E7DDAF4BD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54240C-E018-CE40-B731-F82B2A4B22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8547" y="64928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92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FACE1E6-9E2D-4EEA-9C1C-18BBA9269262}" type="datetime1">
              <a:rPr lang="es-ES" smtClean="0"/>
              <a:pPr/>
              <a:t>18/01/2024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89A8D2-B1DC-7344-8BC7-7BF632CDE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85439" y="649287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92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0511" y="6452886"/>
            <a:ext cx="653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E8C161A-80F2-483A-8E87-083537F656BA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8786813" y="6492875"/>
            <a:ext cx="2566987" cy="307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200" smtClean="0">
                <a:solidFill>
                  <a:srgbClr val="0092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861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42396C-69DC-B849-A5A9-ABCA798CFE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61F76EC-A8AF-0E4B-8215-01F73C68DA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9D5BA2D0-7539-E849-A655-2CB048C0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132" y="365125"/>
            <a:ext cx="8853668" cy="1325563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092F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0511" y="6452886"/>
            <a:ext cx="653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E8C161A-80F2-483A-8E87-083537F656BA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5554240C-E018-CE40-B731-F82B2A4B22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8547" y="64928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92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BA4681-2CC7-4E08-A6CC-9A933F0B8127}" type="datetime1">
              <a:rPr lang="es-ES" smtClean="0"/>
              <a:pPr/>
              <a:t>18/01/2024</a:t>
            </a:fld>
            <a:endParaRPr lang="es-ES" dirty="0"/>
          </a:p>
        </p:txBody>
      </p:sp>
      <p:sp>
        <p:nvSpPr>
          <p:cNvPr id="13" name="Marcador de pie de página 4">
            <a:extLst>
              <a:ext uri="{FF2B5EF4-FFF2-40B4-BE49-F238E27FC236}">
                <a16:creationId xmlns:a16="http://schemas.microsoft.com/office/drawing/2014/main" id="{E789A8D2-B1DC-7344-8BC7-7BF632CDE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85439" y="649287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92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12"/>
          </p:nvPr>
        </p:nvSpPr>
        <p:spPr>
          <a:xfrm>
            <a:off x="8786813" y="6492875"/>
            <a:ext cx="2566987" cy="307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200" smtClean="0">
                <a:solidFill>
                  <a:srgbClr val="0092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6655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9D5BA2D0-7539-E849-A655-2CB048C0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132" y="365125"/>
            <a:ext cx="8853668" cy="1325563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092F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0511" y="6452886"/>
            <a:ext cx="653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E8C161A-80F2-483A-8E87-083537F656BA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fecha 3">
            <a:extLst>
              <a:ext uri="{FF2B5EF4-FFF2-40B4-BE49-F238E27FC236}">
                <a16:creationId xmlns:a16="http://schemas.microsoft.com/office/drawing/2014/main" id="{5554240C-E018-CE40-B731-F82B2A4B22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8547" y="64928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92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AE1DFEB-0700-46DE-8E3C-F9F52BB77BB5}" type="datetime1">
              <a:rPr lang="es-ES" smtClean="0"/>
              <a:pPr/>
              <a:t>18/01/2024</a:t>
            </a:fld>
            <a:endParaRPr lang="es-ES" dirty="0"/>
          </a:p>
        </p:txBody>
      </p:sp>
      <p:sp>
        <p:nvSpPr>
          <p:cNvPr id="11" name="Marcador de pie de página 4">
            <a:extLst>
              <a:ext uri="{FF2B5EF4-FFF2-40B4-BE49-F238E27FC236}">
                <a16:creationId xmlns:a16="http://schemas.microsoft.com/office/drawing/2014/main" id="{E789A8D2-B1DC-7344-8BC7-7BF632CDE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85439" y="649287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92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2"/>
          </p:nvPr>
        </p:nvSpPr>
        <p:spPr>
          <a:xfrm>
            <a:off x="8786813" y="6492875"/>
            <a:ext cx="2566987" cy="307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200" smtClean="0">
                <a:solidFill>
                  <a:srgbClr val="0092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9058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180547" y="0"/>
            <a:ext cx="5024437" cy="624285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0511" y="6452886"/>
            <a:ext cx="653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E8C161A-80F2-483A-8E87-083537F656BA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5">
            <a:extLst>
              <a:ext uri="{FF2B5EF4-FFF2-40B4-BE49-F238E27FC236}">
                <a16:creationId xmlns:a16="http://schemas.microsoft.com/office/drawing/2014/main" id="{CF4921F6-15B5-BF44-AB9F-2741B0DB80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1000" y="0"/>
            <a:ext cx="2378927" cy="1994639"/>
          </a:xfrm>
          <a:prstGeom prst="rect">
            <a:avLst/>
          </a:prstGeom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B742396C-69DC-B849-A5A9-ABCA798CFE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F34F285D-EF68-4097-A801-7EC84E1B31F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786813" y="6492875"/>
            <a:ext cx="2566987" cy="307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200" smtClean="0">
                <a:solidFill>
                  <a:srgbClr val="0092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Edit Master text styles</a:t>
            </a:r>
          </a:p>
        </p:txBody>
      </p:sp>
      <p:sp>
        <p:nvSpPr>
          <p:cNvPr id="13" name="Marcador de fecha 3">
            <a:extLst>
              <a:ext uri="{FF2B5EF4-FFF2-40B4-BE49-F238E27FC236}">
                <a16:creationId xmlns:a16="http://schemas.microsoft.com/office/drawing/2014/main" id="{1DCCD8DF-A884-4396-8E06-56C32CE2C800}"/>
              </a:ext>
            </a:extLst>
          </p:cNvPr>
          <p:cNvSpPr txBox="1">
            <a:spLocks/>
          </p:cNvSpPr>
          <p:nvPr userDrawn="1"/>
        </p:nvSpPr>
        <p:spPr>
          <a:xfrm>
            <a:off x="1498547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E1DFEB-0700-46DE-8E3C-F9F52BB77BB5}" type="datetime1">
              <a:rPr lang="es-ES" smtClean="0">
                <a:solidFill>
                  <a:srgbClr val="009282"/>
                </a:solidFill>
              </a:rPr>
              <a:pPr/>
              <a:t>18/01/2024</a:t>
            </a:fld>
            <a:endParaRPr lang="es-ES" dirty="0">
              <a:solidFill>
                <a:srgbClr val="009282"/>
              </a:solidFill>
            </a:endParaRPr>
          </a:p>
        </p:txBody>
      </p:sp>
      <p:sp>
        <p:nvSpPr>
          <p:cNvPr id="14" name="Marcador de pie de página 4">
            <a:extLst>
              <a:ext uri="{FF2B5EF4-FFF2-40B4-BE49-F238E27FC236}">
                <a16:creationId xmlns:a16="http://schemas.microsoft.com/office/drawing/2014/main" id="{351A1AED-6AEB-4B34-8C98-D9E9062B3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85439" y="649287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92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6244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40511" y="6452886"/>
            <a:ext cx="653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E8C161A-80F2-483A-8E87-083537F656BA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5554240C-E018-CE40-B731-F82B2A4B22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8547" y="64928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92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73B57EE-A994-4E30-821E-857DECC58F15}" type="datetime1">
              <a:rPr lang="es-ES" smtClean="0"/>
              <a:pPr/>
              <a:t>18/01/2024</a:t>
            </a:fld>
            <a:endParaRPr lang="es-ES" dirty="0"/>
          </a:p>
        </p:txBody>
      </p:sp>
      <p:sp>
        <p:nvSpPr>
          <p:cNvPr id="9" name="Marcador de pie de página 4">
            <a:extLst>
              <a:ext uri="{FF2B5EF4-FFF2-40B4-BE49-F238E27FC236}">
                <a16:creationId xmlns:a16="http://schemas.microsoft.com/office/drawing/2014/main" id="{E789A8D2-B1DC-7344-8BC7-7BF632CDE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85439" y="649287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92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2"/>
          </p:nvPr>
        </p:nvSpPr>
        <p:spPr>
          <a:xfrm>
            <a:off x="8786813" y="6492875"/>
            <a:ext cx="2566987" cy="307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200" smtClean="0">
                <a:solidFill>
                  <a:srgbClr val="0092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4610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1_Título y objeto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2500132" y="202034"/>
            <a:ext cx="885366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2F5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2F5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1498547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928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4385439" y="649287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928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/>
          <p:nvPr/>
        </p:nvSpPr>
        <p:spPr>
          <a:xfrm>
            <a:off x="40511" y="6452886"/>
            <a:ext cx="65396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2"/>
          </p:nvPr>
        </p:nvSpPr>
        <p:spPr>
          <a:xfrm>
            <a:off x="8786813" y="6492875"/>
            <a:ext cx="2566987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282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928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2703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w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w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758"/>
            <a:ext cx="1216152" cy="1455951"/>
          </a:xfrm>
          <a:prstGeom prst="rect">
            <a:avLst/>
          </a:prstGeom>
        </p:spPr>
      </p:pic>
      <p:sp>
        <p:nvSpPr>
          <p:cNvPr id="14" name="Marcador de número de diapositiva 5">
            <a:extLst>
              <a:ext uri="{FF2B5EF4-FFF2-40B4-BE49-F238E27FC236}">
                <a16:creationId xmlns:a16="http://schemas.microsoft.com/office/drawing/2014/main" id="{396229D2-9F3B-7E46-8DB0-F338BB65B8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513" y="6498121"/>
            <a:ext cx="665922" cy="223354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  <a:latin typeface="ClanOT-Book" panose="02000503030000020004" pitchFamily="2" charset="77"/>
              </a:defRPr>
            </a:lvl1pPr>
          </a:lstStyle>
          <a:p>
            <a:fld id="{19B6D20B-0CA6-9943-86FE-91CE932E197F}" type="slidenum">
              <a:rPr lang="es-ES" smtClean="0"/>
              <a:pPr/>
              <a:t>‹#›</a:t>
            </a:fld>
            <a:endParaRPr lang="es-E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46" y="305937"/>
            <a:ext cx="1783080" cy="8047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6" r="6756"/>
          <a:stretch/>
        </p:blipFill>
        <p:spPr>
          <a:xfrm>
            <a:off x="10026524" y="-8708"/>
            <a:ext cx="2174185" cy="203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87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6" r:id="rId5"/>
    <p:sldLayoutId id="2147483655" r:id="rId6"/>
    <p:sldLayoutId id="2147483657" r:id="rId7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70087/calendar-by-helis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70087/calendar-by-helis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jp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0420804-B0CF-9E4E-8731-9FE37833A3B9}"/>
              </a:ext>
            </a:extLst>
          </p:cNvPr>
          <p:cNvSpPr txBox="1"/>
          <p:nvPr/>
        </p:nvSpPr>
        <p:spPr>
          <a:xfrm>
            <a:off x="2201239" y="4071461"/>
            <a:ext cx="553341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92F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Oscar Matilla – Computing </a:t>
            </a:r>
            <a:r>
              <a:rPr lang="es-ES" dirty="0" err="1">
                <a:solidFill>
                  <a:srgbClr val="092F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Division</a:t>
            </a:r>
            <a:r>
              <a:rPr lang="es-ES" dirty="0">
                <a:solidFill>
                  <a:srgbClr val="092F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Head @ ALBA</a:t>
            </a:r>
          </a:p>
          <a:p>
            <a:endParaRPr lang="es-ES" dirty="0">
              <a:solidFill>
                <a:srgbClr val="092F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solidFill>
                  <a:srgbClr val="009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19/01/2024</a:t>
            </a:r>
          </a:p>
          <a:p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5D852B9-7240-BA46-8595-647F3F372DCA}"/>
              </a:ext>
            </a:extLst>
          </p:cNvPr>
          <p:cNvSpPr txBox="1"/>
          <p:nvPr/>
        </p:nvSpPr>
        <p:spPr>
          <a:xfrm>
            <a:off x="0" y="3075057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092F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 Computing @ ALBA II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8D6405-4C05-4D3E-8ADB-1B9999D60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0404" y="6183439"/>
            <a:ext cx="1574639" cy="5289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B9CA14-0B03-430B-9C21-6177F0297E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039" b="32184"/>
          <a:stretch/>
        </p:blipFill>
        <p:spPr>
          <a:xfrm>
            <a:off x="8288322" y="6183439"/>
            <a:ext cx="1917609" cy="52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602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98547" y="6492874"/>
            <a:ext cx="2743200" cy="365125"/>
          </a:xfrm>
        </p:spPr>
        <p:txBody>
          <a:bodyPr/>
          <a:lstStyle/>
          <a:p>
            <a:r>
              <a:rPr lang="es-ES" dirty="0"/>
              <a:t>19/01/2024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5439" y="6492874"/>
            <a:ext cx="4114800" cy="365125"/>
          </a:xfrm>
        </p:spPr>
        <p:txBody>
          <a:bodyPr/>
          <a:lstStyle/>
          <a:p>
            <a:pPr algn="ctr"/>
            <a:r>
              <a:rPr lang="es-ES" dirty="0" err="1"/>
              <a:t>O.Matilla</a:t>
            </a:r>
            <a:r>
              <a:rPr lang="es-ES" dirty="0"/>
              <a:t> – Scientific Computing @ ALBA II</a:t>
            </a:r>
          </a:p>
          <a:p>
            <a:endParaRPr lang="es-E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786813" y="6492874"/>
            <a:ext cx="2566987" cy="307975"/>
          </a:xfrm>
        </p:spPr>
        <p:txBody>
          <a:bodyPr/>
          <a:lstStyle/>
          <a:p>
            <a:pPr algn="r"/>
            <a:r>
              <a:rPr lang="es-ES" dirty="0"/>
              <a:t>ALBA II </a:t>
            </a:r>
            <a:r>
              <a:rPr lang="es-ES" dirty="0" err="1"/>
              <a:t>Symposium</a:t>
            </a:r>
            <a:endParaRPr lang="es-E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7643EC-7420-4117-BE27-F690289A03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7"/>
          <a:stretch/>
        </p:blipFill>
        <p:spPr>
          <a:xfrm>
            <a:off x="2006245" y="1781181"/>
            <a:ext cx="6081494" cy="3794486"/>
          </a:xfrm>
          <a:prstGeom prst="rect">
            <a:avLst/>
          </a:prstGeom>
        </p:spPr>
      </p:pic>
      <p:sp>
        <p:nvSpPr>
          <p:cNvPr id="8" name="object 11">
            <a:extLst>
              <a:ext uri="{FF2B5EF4-FFF2-40B4-BE49-F238E27FC236}">
                <a16:creationId xmlns:a16="http://schemas.microsoft.com/office/drawing/2014/main" id="{0A4D544C-2A26-4D5E-A22C-6E6DB160FDC8}"/>
              </a:ext>
            </a:extLst>
          </p:cNvPr>
          <p:cNvSpPr txBox="1">
            <a:spLocks/>
          </p:cNvSpPr>
          <p:nvPr/>
        </p:nvSpPr>
        <p:spPr>
          <a:xfrm>
            <a:off x="3884171" y="5623571"/>
            <a:ext cx="4114800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ALBA II annual raw data production </a:t>
            </a:r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id="{CE6F3C19-9B45-4700-A480-AA6484CFAC8B}"/>
              </a:ext>
            </a:extLst>
          </p:cNvPr>
          <p:cNvSpPr txBox="1">
            <a:spLocks/>
          </p:cNvSpPr>
          <p:nvPr/>
        </p:nvSpPr>
        <p:spPr>
          <a:xfrm>
            <a:off x="1731034" y="1730808"/>
            <a:ext cx="460979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PB</a:t>
            </a:r>
            <a:endParaRPr kumimoji="0" lang="en-US" sz="2200" i="0" u="none" strike="noStrike" kern="1200" cap="none" spc="-1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119F01C-C432-4C9A-8E5B-27C6E9A89E50}"/>
              </a:ext>
            </a:extLst>
          </p:cNvPr>
          <p:cNvCxnSpPr>
            <a:cxnSpLocks/>
            <a:stCxn id="21" idx="1"/>
            <a:endCxn id="3" idx="5"/>
          </p:cNvCxnSpPr>
          <p:nvPr/>
        </p:nvCxnSpPr>
        <p:spPr>
          <a:xfrm flipH="1" flipV="1">
            <a:off x="8143950" y="3145861"/>
            <a:ext cx="984379" cy="1417178"/>
          </a:xfrm>
          <a:prstGeom prst="line">
            <a:avLst/>
          </a:prstGeom>
          <a:ln w="28575">
            <a:solidFill>
              <a:srgbClr val="D8606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2E8C9CD0-E96D-471A-8DC2-2B41DFCFB17B}"/>
              </a:ext>
            </a:extLst>
          </p:cNvPr>
          <p:cNvSpPr/>
          <p:nvPr/>
        </p:nvSpPr>
        <p:spPr>
          <a:xfrm>
            <a:off x="6867525" y="2050767"/>
            <a:ext cx="1495425" cy="1282983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05BAB62-F5AD-4EAB-AD30-EC76C2269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0329" y="1858131"/>
            <a:ext cx="3144857" cy="177089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BE06BACC-A250-4531-B5A1-11D69B8AB5E4}"/>
              </a:ext>
            </a:extLst>
          </p:cNvPr>
          <p:cNvSpPr/>
          <p:nvPr/>
        </p:nvSpPr>
        <p:spPr>
          <a:xfrm>
            <a:off x="8549423" y="1649788"/>
            <a:ext cx="3272661" cy="2207134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CC69372-19C1-45BB-AAE1-4992A7B02973}"/>
              </a:ext>
            </a:extLst>
          </p:cNvPr>
          <p:cNvCxnSpPr>
            <a:cxnSpLocks/>
            <a:stCxn id="16" idx="4"/>
            <a:endCxn id="21" idx="0"/>
          </p:cNvCxnSpPr>
          <p:nvPr/>
        </p:nvCxnSpPr>
        <p:spPr>
          <a:xfrm>
            <a:off x="10185754" y="3856922"/>
            <a:ext cx="0" cy="532377"/>
          </a:xfrm>
          <a:prstGeom prst="line">
            <a:avLst/>
          </a:prstGeom>
          <a:ln w="28575">
            <a:solidFill>
              <a:srgbClr val="D8606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E09FBA66-FFB7-48D1-A3B3-B3E1F4D8684A}"/>
              </a:ext>
            </a:extLst>
          </p:cNvPr>
          <p:cNvSpPr/>
          <p:nvPr/>
        </p:nvSpPr>
        <p:spPr>
          <a:xfrm>
            <a:off x="8690329" y="4389299"/>
            <a:ext cx="2990850" cy="1186368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-10" dirty="0">
                <a:solidFill>
                  <a:prstClr val="black"/>
                </a:solidFill>
              </a:rPr>
              <a:t>Improved data reduction algorithms will be required</a:t>
            </a:r>
            <a:endParaRPr lang="es-ES" dirty="0"/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3D139906-55E3-492A-B72B-7B424AEF8810}"/>
              </a:ext>
            </a:extLst>
          </p:cNvPr>
          <p:cNvSpPr txBox="1">
            <a:spLocks/>
          </p:cNvSpPr>
          <p:nvPr/>
        </p:nvSpPr>
        <p:spPr>
          <a:xfrm>
            <a:off x="2604907" y="223511"/>
            <a:ext cx="8853668" cy="723234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92F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/>
              <a:t>ALBA II Data Challenges - Data volume</a:t>
            </a:r>
          </a:p>
        </p:txBody>
      </p:sp>
    </p:spTree>
    <p:extLst>
      <p:ext uri="{BB962C8B-B14F-4D97-AF65-F5344CB8AC3E}">
        <p14:creationId xmlns:p14="http://schemas.microsoft.com/office/powerpoint/2010/main" val="55373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98547" y="6492874"/>
            <a:ext cx="2743200" cy="365125"/>
          </a:xfrm>
        </p:spPr>
        <p:txBody>
          <a:bodyPr/>
          <a:lstStyle/>
          <a:p>
            <a:r>
              <a:rPr lang="es-ES" dirty="0"/>
              <a:t>19/01/2024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5439" y="6492874"/>
            <a:ext cx="4114800" cy="365125"/>
          </a:xfrm>
        </p:spPr>
        <p:txBody>
          <a:bodyPr/>
          <a:lstStyle/>
          <a:p>
            <a:pPr algn="ctr"/>
            <a:r>
              <a:rPr lang="es-ES" dirty="0" err="1"/>
              <a:t>O.Matilla</a:t>
            </a:r>
            <a:r>
              <a:rPr lang="es-ES" dirty="0"/>
              <a:t> – Scientific Computing @ ALBA II</a:t>
            </a:r>
          </a:p>
          <a:p>
            <a:endParaRPr lang="es-E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786813" y="6492874"/>
            <a:ext cx="2566987" cy="307975"/>
          </a:xfrm>
        </p:spPr>
        <p:txBody>
          <a:bodyPr/>
          <a:lstStyle/>
          <a:p>
            <a:pPr algn="r"/>
            <a:r>
              <a:rPr lang="es-ES" dirty="0"/>
              <a:t>ALBA II </a:t>
            </a:r>
            <a:r>
              <a:rPr lang="es-ES" dirty="0" err="1"/>
              <a:t>Symposium</a:t>
            </a:r>
            <a:endParaRPr lang="es-ES" dirty="0"/>
          </a:p>
          <a:p>
            <a:endParaRPr lang="en-US" dirty="0"/>
          </a:p>
        </p:txBody>
      </p:sp>
      <p:sp>
        <p:nvSpPr>
          <p:cNvPr id="13" name="Google Shape;114;p8">
            <a:extLst>
              <a:ext uri="{FF2B5EF4-FFF2-40B4-BE49-F238E27FC236}">
                <a16:creationId xmlns:a16="http://schemas.microsoft.com/office/drawing/2014/main" id="{80A837D9-1046-4E94-A279-6386B6922FF2}"/>
              </a:ext>
            </a:extLst>
          </p:cNvPr>
          <p:cNvSpPr txBox="1">
            <a:spLocks/>
          </p:cNvSpPr>
          <p:nvPr/>
        </p:nvSpPr>
        <p:spPr>
          <a:xfrm>
            <a:off x="371767" y="2287393"/>
            <a:ext cx="4782592" cy="3704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4450" indent="0">
              <a:lnSpc>
                <a:spcPct val="100000"/>
              </a:lnSpc>
              <a:spcBef>
                <a:spcPts val="0"/>
              </a:spcBef>
              <a:buClr>
                <a:srgbClr val="4C4D4F"/>
              </a:buClr>
              <a:buSzPts val="2900"/>
              <a:buNone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Users</a:t>
            </a:r>
          </a:p>
          <a:p>
            <a:pPr marL="615950" indent="-571500">
              <a:lnSpc>
                <a:spcPct val="100000"/>
              </a:lnSpc>
              <a:spcBef>
                <a:spcPts val="0"/>
              </a:spcBef>
              <a:buClr>
                <a:srgbClr val="4C4D4F"/>
              </a:buClr>
              <a:buSzPts val="2900"/>
            </a:pPr>
            <a:r>
              <a:rPr lang="en-US" dirty="0">
                <a:solidFill>
                  <a:schemeClr val="tx1"/>
                </a:solidFill>
              </a:rPr>
              <a:t>Huge data volumes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Terabytes</a:t>
            </a:r>
            <a:endParaRPr lang="en-US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615950" indent="-571500">
              <a:lnSpc>
                <a:spcPct val="100000"/>
              </a:lnSpc>
              <a:spcBef>
                <a:spcPts val="0"/>
              </a:spcBef>
              <a:buClr>
                <a:srgbClr val="4C4D4F"/>
              </a:buClr>
              <a:buSzPts val="2900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Sample metadata</a:t>
            </a:r>
          </a:p>
          <a:p>
            <a:pPr marL="615950" indent="-571500">
              <a:lnSpc>
                <a:spcPct val="100000"/>
              </a:lnSpc>
              <a:spcBef>
                <a:spcPts val="0"/>
              </a:spcBef>
              <a:buClr>
                <a:srgbClr val="4C4D4F"/>
              </a:buClr>
              <a:buSzPts val="2900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Raw data quality</a:t>
            </a:r>
          </a:p>
          <a:p>
            <a:pPr marL="615950" indent="-571500">
              <a:lnSpc>
                <a:spcPct val="100000"/>
              </a:lnSpc>
              <a:spcBef>
                <a:spcPts val="0"/>
              </a:spcBef>
              <a:buClr>
                <a:srgbClr val="4C4D4F"/>
              </a:buClr>
              <a:buSzPts val="2900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Data processing</a:t>
            </a:r>
          </a:p>
          <a:p>
            <a:pPr marL="615950" indent="-571500">
              <a:lnSpc>
                <a:spcPct val="100000"/>
              </a:lnSpc>
              <a:spcBef>
                <a:spcPts val="0"/>
              </a:spcBef>
              <a:buClr>
                <a:srgbClr val="4C4D4F"/>
              </a:buClr>
              <a:buSzPts val="2900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Data exporting</a:t>
            </a:r>
          </a:p>
          <a:p>
            <a:pPr marL="615950" indent="-571500">
              <a:lnSpc>
                <a:spcPct val="100000"/>
              </a:lnSpc>
              <a:spcBef>
                <a:spcPts val="0"/>
              </a:spcBef>
              <a:buClr>
                <a:srgbClr val="4C4D4F"/>
              </a:buClr>
              <a:buSzPts val="2900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FAIR data</a:t>
            </a:r>
            <a:endParaRPr lang="en-US" sz="2200" dirty="0">
              <a:solidFill>
                <a:schemeClr val="accent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2F6A83A-21C8-4EE9-A22E-82C3F44FEB2C}"/>
              </a:ext>
            </a:extLst>
          </p:cNvPr>
          <p:cNvGrpSpPr/>
          <p:nvPr/>
        </p:nvGrpSpPr>
        <p:grpSpPr>
          <a:xfrm>
            <a:off x="4637343" y="2926205"/>
            <a:ext cx="2400300" cy="3171825"/>
            <a:chOff x="4610375" y="3288155"/>
            <a:chExt cx="2400300" cy="317182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DA6BA3D-09A8-4978-971A-1A72E5C7D1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916" r="25919"/>
            <a:stretch/>
          </p:blipFill>
          <p:spPr>
            <a:xfrm>
              <a:off x="4610375" y="3288155"/>
              <a:ext cx="2400300" cy="3171825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B4078D8-1BAF-41A1-BFB3-5B70B24B96B7}"/>
                </a:ext>
              </a:extLst>
            </p:cNvPr>
            <p:cNvSpPr/>
            <p:nvPr/>
          </p:nvSpPr>
          <p:spPr>
            <a:xfrm>
              <a:off x="4914350" y="3295391"/>
              <a:ext cx="179235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dirty="0">
                  <a:solidFill>
                    <a:schemeClr val="bg1"/>
                  </a:solidFill>
                </a:rPr>
                <a:t>DATA</a:t>
              </a:r>
              <a:endParaRPr lang="en-GB" sz="6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Google Shape;114;p8">
            <a:extLst>
              <a:ext uri="{FF2B5EF4-FFF2-40B4-BE49-F238E27FC236}">
                <a16:creationId xmlns:a16="http://schemas.microsoft.com/office/drawing/2014/main" id="{6C9E7A5B-AEF3-43AF-B106-84C3A5002892}"/>
              </a:ext>
            </a:extLst>
          </p:cNvPr>
          <p:cNvSpPr txBox="1">
            <a:spLocks/>
          </p:cNvSpPr>
          <p:nvPr/>
        </p:nvSpPr>
        <p:spPr>
          <a:xfrm>
            <a:off x="7702687" y="2287393"/>
            <a:ext cx="4475472" cy="3704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4450" indent="0">
              <a:lnSpc>
                <a:spcPct val="100000"/>
              </a:lnSpc>
              <a:spcBef>
                <a:spcPts val="0"/>
              </a:spcBef>
              <a:buClr>
                <a:srgbClr val="4C4D4F"/>
              </a:buClr>
              <a:buSzPts val="2900"/>
              <a:buNone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Facilities</a:t>
            </a:r>
          </a:p>
          <a:p>
            <a:pPr marL="615950" indent="-571500">
              <a:lnSpc>
                <a:spcPct val="100000"/>
              </a:lnSpc>
              <a:spcBef>
                <a:spcPts val="0"/>
              </a:spcBef>
              <a:buClr>
                <a:srgbClr val="4C4D4F"/>
              </a:buClr>
              <a:buSzPts val="2900"/>
            </a:pPr>
            <a:r>
              <a:rPr lang="en-US" dirty="0">
                <a:solidFill>
                  <a:schemeClr val="tx1"/>
                </a:solidFill>
              </a:rPr>
              <a:t>Huge data volumes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Petabytes</a:t>
            </a:r>
          </a:p>
          <a:p>
            <a:pPr marL="615950" indent="-571500">
              <a:lnSpc>
                <a:spcPct val="100000"/>
              </a:lnSpc>
              <a:spcBef>
                <a:spcPts val="0"/>
              </a:spcBef>
              <a:buClr>
                <a:srgbClr val="4C4D4F"/>
              </a:buClr>
              <a:buSzPts val="2900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Data acquisition</a:t>
            </a:r>
          </a:p>
          <a:p>
            <a:pPr marL="615950" indent="-571500">
              <a:lnSpc>
                <a:spcPct val="100000"/>
              </a:lnSpc>
              <a:spcBef>
                <a:spcPts val="0"/>
              </a:spcBef>
              <a:buClr>
                <a:srgbClr val="4C4D4F"/>
              </a:buClr>
              <a:buSzPts val="2900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Metadata collection</a:t>
            </a:r>
          </a:p>
          <a:p>
            <a:pPr marL="615950" indent="-571500">
              <a:lnSpc>
                <a:spcPct val="100000"/>
              </a:lnSpc>
              <a:spcBef>
                <a:spcPts val="0"/>
              </a:spcBef>
              <a:buClr>
                <a:srgbClr val="4C4D4F"/>
              </a:buClr>
              <a:buSzPts val="2900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Data curation</a:t>
            </a:r>
          </a:p>
          <a:p>
            <a:pPr marL="615950" indent="-571500">
              <a:lnSpc>
                <a:spcPct val="100000"/>
              </a:lnSpc>
              <a:spcBef>
                <a:spcPts val="0"/>
              </a:spcBef>
              <a:buClr>
                <a:srgbClr val="4C4D4F"/>
              </a:buClr>
              <a:buSzPts val="2900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Data archiving</a:t>
            </a:r>
          </a:p>
          <a:p>
            <a:pPr marL="615950" indent="-571500">
              <a:lnSpc>
                <a:spcPct val="100000"/>
              </a:lnSpc>
              <a:spcBef>
                <a:spcPts val="0"/>
              </a:spcBef>
              <a:buClr>
                <a:srgbClr val="4C4D4F"/>
              </a:buClr>
              <a:buSzPts val="2900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FAIR data</a:t>
            </a:r>
            <a:endParaRPr lang="en-US" dirty="0">
              <a:solidFill>
                <a:schemeClr val="tx1"/>
              </a:solidFill>
            </a:endParaRPr>
          </a:p>
          <a:p>
            <a:pPr lvl="1" indent="-412750">
              <a:lnSpc>
                <a:spcPct val="100000"/>
              </a:lnSpc>
              <a:spcBef>
                <a:spcPts val="0"/>
              </a:spcBef>
              <a:buClr>
                <a:srgbClr val="4C4D4F"/>
              </a:buClr>
              <a:buSzPts val="2900"/>
              <a:buFont typeface="Arial"/>
              <a:buAutoNum type="arabicPeriod"/>
            </a:pPr>
            <a:endParaRPr lang="en-US" sz="2200" dirty="0">
              <a:solidFill>
                <a:schemeClr val="accent1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CD07CDD-5BDC-4CDA-87AD-47605C4A9998}"/>
              </a:ext>
            </a:extLst>
          </p:cNvPr>
          <p:cNvSpPr txBox="1">
            <a:spLocks/>
          </p:cNvSpPr>
          <p:nvPr/>
        </p:nvSpPr>
        <p:spPr>
          <a:xfrm>
            <a:off x="2604907" y="223511"/>
            <a:ext cx="8853668" cy="723234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92F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/>
              <a:t>ALBA II Data Challenges – Data Volume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486573-59DD-4939-8941-063FDA9C4048}"/>
              </a:ext>
            </a:extLst>
          </p:cNvPr>
          <p:cNvSpPr txBox="1"/>
          <p:nvPr/>
        </p:nvSpPr>
        <p:spPr>
          <a:xfrm>
            <a:off x="699917" y="1413255"/>
            <a:ext cx="9167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The weighty data has consequences: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3855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2500200" y="254336"/>
            <a:ext cx="8853600" cy="53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2F56"/>
              </a:buClr>
              <a:buSzPts val="3200"/>
              <a:buFont typeface="Arial"/>
              <a:buNone/>
            </a:pPr>
            <a:r>
              <a:rPr lang="es-ES" dirty="0"/>
              <a:t>ALBA II Data </a:t>
            </a:r>
            <a:r>
              <a:rPr lang="es-ES" dirty="0" err="1"/>
              <a:t>Challenges</a:t>
            </a:r>
            <a:r>
              <a:rPr lang="es-ES" dirty="0"/>
              <a:t> – Data Processing</a:t>
            </a:r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5B7BEC-ADA6-46CF-845B-BD5BA7D68360}"/>
              </a:ext>
            </a:extLst>
          </p:cNvPr>
          <p:cNvSpPr txBox="1"/>
          <p:nvPr/>
        </p:nvSpPr>
        <p:spPr>
          <a:xfrm>
            <a:off x="239248" y="1311719"/>
            <a:ext cx="11856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Optimized use of an HPC cluster becomes imperative when handling extensive datasets and faster experiments.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Example of HPC demand for Serial Crystallography in MX beamlines:</a:t>
            </a:r>
          </a:p>
        </p:txBody>
      </p:sp>
      <p:sp>
        <p:nvSpPr>
          <p:cNvPr id="47" name="Google Shape;88;p14">
            <a:extLst>
              <a:ext uri="{FF2B5EF4-FFF2-40B4-BE49-F238E27FC236}">
                <a16:creationId xmlns:a16="http://schemas.microsoft.com/office/drawing/2014/main" id="{7FF89CB9-75B8-4EC8-B67F-094F0A6C65DE}"/>
              </a:ext>
            </a:extLst>
          </p:cNvPr>
          <p:cNvSpPr/>
          <p:nvPr/>
        </p:nvSpPr>
        <p:spPr>
          <a:xfrm>
            <a:off x="12574649" y="4536520"/>
            <a:ext cx="3174600" cy="923700"/>
          </a:xfrm>
          <a:prstGeom prst="roundRect">
            <a:avLst>
              <a:gd name="adj" fmla="val 7090"/>
            </a:avLst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9F6BEFD-FD5A-4E3D-BE9B-4D5FC8BDC0A8}"/>
              </a:ext>
            </a:extLst>
          </p:cNvPr>
          <p:cNvGrpSpPr/>
          <p:nvPr/>
        </p:nvGrpSpPr>
        <p:grpSpPr>
          <a:xfrm>
            <a:off x="395590" y="2704016"/>
            <a:ext cx="11882562" cy="3765408"/>
            <a:chOff x="395590" y="2704016"/>
            <a:chExt cx="11882562" cy="3765408"/>
          </a:xfrm>
        </p:grpSpPr>
        <p:sp>
          <p:nvSpPr>
            <p:cNvPr id="9" name="Google Shape;55;p13">
              <a:extLst>
                <a:ext uri="{FF2B5EF4-FFF2-40B4-BE49-F238E27FC236}">
                  <a16:creationId xmlns:a16="http://schemas.microsoft.com/office/drawing/2014/main" id="{15100B20-1ECA-4AD7-A4B4-BC32795EC49F}"/>
                </a:ext>
              </a:extLst>
            </p:cNvPr>
            <p:cNvSpPr/>
            <p:nvPr/>
          </p:nvSpPr>
          <p:spPr>
            <a:xfrm>
              <a:off x="4202934" y="2790110"/>
              <a:ext cx="3180144" cy="1791085"/>
            </a:xfrm>
            <a:prstGeom prst="roundRect">
              <a:avLst>
                <a:gd name="adj" fmla="val 7090"/>
              </a:avLst>
            </a:pr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" name="Google Shape;56;p13">
              <a:extLst>
                <a:ext uri="{FF2B5EF4-FFF2-40B4-BE49-F238E27FC236}">
                  <a16:creationId xmlns:a16="http://schemas.microsoft.com/office/drawing/2014/main" id="{42460B9C-1ED1-40E3-9207-5147850E3428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652842" y="3249646"/>
              <a:ext cx="845567" cy="10558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Google Shape;57;p13">
              <a:extLst>
                <a:ext uri="{FF2B5EF4-FFF2-40B4-BE49-F238E27FC236}">
                  <a16:creationId xmlns:a16="http://schemas.microsoft.com/office/drawing/2014/main" id="{80150111-A6D8-4E7F-90E1-C6F5EAA96EAD}"/>
                </a:ext>
              </a:extLst>
            </p:cNvPr>
            <p:cNvSpPr txBox="1"/>
            <p:nvPr/>
          </p:nvSpPr>
          <p:spPr>
            <a:xfrm>
              <a:off x="4457282" y="2828496"/>
              <a:ext cx="1270811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000">
                  <a:solidFill>
                    <a:schemeClr val="dk2"/>
                  </a:solidFill>
                </a:rPr>
                <a:t>Jet-based SSX (XALOC)</a:t>
              </a:r>
              <a:endParaRPr sz="1000">
                <a:solidFill>
                  <a:schemeClr val="dk2"/>
                </a:solidFill>
              </a:endParaRPr>
            </a:p>
          </p:txBody>
        </p:sp>
        <p:sp>
          <p:nvSpPr>
            <p:cNvPr id="12" name="Google Shape;58;p13">
              <a:extLst>
                <a:ext uri="{FF2B5EF4-FFF2-40B4-BE49-F238E27FC236}">
                  <a16:creationId xmlns:a16="http://schemas.microsoft.com/office/drawing/2014/main" id="{B487F1AA-D461-4985-BD3F-68DF7793631D}"/>
                </a:ext>
              </a:extLst>
            </p:cNvPr>
            <p:cNvSpPr txBox="1"/>
            <p:nvPr/>
          </p:nvSpPr>
          <p:spPr>
            <a:xfrm>
              <a:off x="4208485" y="4242421"/>
              <a:ext cx="1854865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000">
                  <a:solidFill>
                    <a:schemeClr val="dk2"/>
                  </a:solidFill>
                </a:rPr>
                <a:t>400K images / dataset</a:t>
              </a:r>
              <a:endParaRPr sz="1000">
                <a:solidFill>
                  <a:schemeClr val="dk2"/>
                </a:solidFill>
              </a:endParaRPr>
            </a:p>
          </p:txBody>
        </p:sp>
        <p:pic>
          <p:nvPicPr>
            <p:cNvPr id="13" name="Google Shape;59;p13">
              <a:extLst>
                <a:ext uri="{FF2B5EF4-FFF2-40B4-BE49-F238E27FC236}">
                  <a16:creationId xmlns:a16="http://schemas.microsoft.com/office/drawing/2014/main" id="{3EE3C717-075A-4849-A174-42D2BC3F47FE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222475" y="3249646"/>
              <a:ext cx="649745" cy="10558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Google Shape;60;p13">
              <a:extLst>
                <a:ext uri="{FF2B5EF4-FFF2-40B4-BE49-F238E27FC236}">
                  <a16:creationId xmlns:a16="http://schemas.microsoft.com/office/drawing/2014/main" id="{2F1503F9-FCB8-48A6-8B39-9E06336D02D3}"/>
                </a:ext>
              </a:extLst>
            </p:cNvPr>
            <p:cNvSpPr txBox="1"/>
            <p:nvPr/>
          </p:nvSpPr>
          <p:spPr>
            <a:xfrm>
              <a:off x="5782659" y="2828496"/>
              <a:ext cx="152937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000" dirty="0">
                  <a:solidFill>
                    <a:schemeClr val="dk2"/>
                  </a:solidFill>
                </a:rPr>
                <a:t>Fixed-target SSX (XAIRA)</a:t>
              </a:r>
              <a:endParaRPr sz="1000" dirty="0">
                <a:solidFill>
                  <a:schemeClr val="dk2"/>
                </a:solidFill>
              </a:endParaRPr>
            </a:p>
          </p:txBody>
        </p:sp>
        <p:sp>
          <p:nvSpPr>
            <p:cNvPr id="17" name="Google Shape;61;p13">
              <a:extLst>
                <a:ext uri="{FF2B5EF4-FFF2-40B4-BE49-F238E27FC236}">
                  <a16:creationId xmlns:a16="http://schemas.microsoft.com/office/drawing/2014/main" id="{2DF88E7B-7C12-489E-AACF-4EF4E9728A49}"/>
                </a:ext>
              </a:extLst>
            </p:cNvPr>
            <p:cNvSpPr txBox="1"/>
            <p:nvPr/>
          </p:nvSpPr>
          <p:spPr>
            <a:xfrm>
              <a:off x="5756667" y="4242421"/>
              <a:ext cx="1854865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000">
                  <a:solidFill>
                    <a:schemeClr val="dk2"/>
                  </a:solidFill>
                </a:rPr>
                <a:t>200K images / dataset</a:t>
              </a:r>
              <a:endParaRPr sz="1000">
                <a:solidFill>
                  <a:schemeClr val="dk2"/>
                </a:solidFill>
              </a:endParaRPr>
            </a:p>
          </p:txBody>
        </p:sp>
        <p:sp>
          <p:nvSpPr>
            <p:cNvPr id="29" name="Google Shape;75;p13">
              <a:extLst>
                <a:ext uri="{FF2B5EF4-FFF2-40B4-BE49-F238E27FC236}">
                  <a16:creationId xmlns:a16="http://schemas.microsoft.com/office/drawing/2014/main" id="{78E47D5F-5157-4512-8464-040BD27B52D5}"/>
                </a:ext>
              </a:extLst>
            </p:cNvPr>
            <p:cNvSpPr txBox="1"/>
            <p:nvPr/>
          </p:nvSpPr>
          <p:spPr>
            <a:xfrm>
              <a:off x="7578638" y="3299104"/>
              <a:ext cx="1786200" cy="6927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100" b="1" dirty="0">
                  <a:solidFill>
                    <a:schemeClr val="dk2"/>
                  </a:solidFill>
                </a:rPr>
                <a:t>~ 167x </a:t>
              </a:r>
              <a:r>
                <a:rPr lang="es" sz="1100" dirty="0">
                  <a:solidFill>
                    <a:schemeClr val="dk2"/>
                  </a:solidFill>
                </a:rPr>
                <a:t>more data than in standard rotational MX experiments</a:t>
              </a:r>
              <a:endParaRPr sz="1100" dirty="0">
                <a:solidFill>
                  <a:schemeClr val="dk1"/>
                </a:solidFill>
              </a:endParaRPr>
            </a:p>
          </p:txBody>
        </p:sp>
        <p:sp>
          <p:nvSpPr>
            <p:cNvPr id="31" name="Google Shape;78;p13">
              <a:extLst>
                <a:ext uri="{FF2B5EF4-FFF2-40B4-BE49-F238E27FC236}">
                  <a16:creationId xmlns:a16="http://schemas.microsoft.com/office/drawing/2014/main" id="{EC7E1FE1-1F0D-4BAA-B5E4-3B7F65F54ED4}"/>
                </a:ext>
              </a:extLst>
            </p:cNvPr>
            <p:cNvSpPr txBox="1"/>
            <p:nvPr/>
          </p:nvSpPr>
          <p:spPr>
            <a:xfrm>
              <a:off x="9784504" y="2704016"/>
              <a:ext cx="2204296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300" b="1" dirty="0">
                  <a:solidFill>
                    <a:schemeClr val="dk2"/>
                  </a:solidFill>
                </a:rPr>
                <a:t>Increasing amount of data to process</a:t>
              </a:r>
              <a:endParaRPr sz="1300" b="1" dirty="0">
                <a:solidFill>
                  <a:schemeClr val="dk2"/>
                </a:solidFill>
              </a:endParaRPr>
            </a:p>
          </p:txBody>
        </p:sp>
        <p:sp>
          <p:nvSpPr>
            <p:cNvPr id="34" name="Google Shape;81;p13">
              <a:extLst>
                <a:ext uri="{FF2B5EF4-FFF2-40B4-BE49-F238E27FC236}">
                  <a16:creationId xmlns:a16="http://schemas.microsoft.com/office/drawing/2014/main" id="{00660EA9-BF0F-4528-B7FB-1A4843AE9537}"/>
                </a:ext>
              </a:extLst>
            </p:cNvPr>
            <p:cNvSpPr txBox="1"/>
            <p:nvPr/>
          </p:nvSpPr>
          <p:spPr>
            <a:xfrm>
              <a:off x="9784504" y="3222375"/>
              <a:ext cx="2127693" cy="9848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146050" lvl="0" algn="l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300"/>
              </a:pPr>
              <a:r>
                <a:rPr lang="es" sz="1300" dirty="0">
                  <a:solidFill>
                    <a:schemeClr val="dk2"/>
                  </a:solidFill>
                </a:rPr>
                <a:t>From ~15GB / dataset for standard MX to ~2.5TB / dataset for SSX experiments</a:t>
              </a:r>
              <a:endParaRPr sz="1300" dirty="0">
                <a:solidFill>
                  <a:schemeClr val="dk2"/>
                </a:solidFill>
              </a:endParaRPr>
            </a:p>
          </p:txBody>
        </p:sp>
        <p:grpSp>
          <p:nvGrpSpPr>
            <p:cNvPr id="35" name="Google Shape;63;p13">
              <a:extLst>
                <a:ext uri="{FF2B5EF4-FFF2-40B4-BE49-F238E27FC236}">
                  <a16:creationId xmlns:a16="http://schemas.microsoft.com/office/drawing/2014/main" id="{E7DFDD2D-27DF-46C2-A667-9553EB23C538}"/>
                </a:ext>
              </a:extLst>
            </p:cNvPr>
            <p:cNvGrpSpPr/>
            <p:nvPr/>
          </p:nvGrpSpPr>
          <p:grpSpPr>
            <a:xfrm>
              <a:off x="3966444" y="4697049"/>
              <a:ext cx="3450363" cy="1772375"/>
              <a:chOff x="2540438" y="3232425"/>
              <a:chExt cx="3450363" cy="1772375"/>
            </a:xfrm>
          </p:grpSpPr>
          <p:sp>
            <p:nvSpPr>
              <p:cNvPr id="36" name="Google Shape;64;p13">
                <a:extLst>
                  <a:ext uri="{FF2B5EF4-FFF2-40B4-BE49-F238E27FC236}">
                    <a16:creationId xmlns:a16="http://schemas.microsoft.com/office/drawing/2014/main" id="{E2D01586-7DFE-46D7-B30F-FF6071A3D960}"/>
                  </a:ext>
                </a:extLst>
              </p:cNvPr>
              <p:cNvSpPr/>
              <p:nvPr/>
            </p:nvSpPr>
            <p:spPr>
              <a:xfrm>
                <a:off x="2852950" y="3252200"/>
                <a:ext cx="3000000" cy="1752600"/>
              </a:xfrm>
              <a:prstGeom prst="roundRect">
                <a:avLst>
                  <a:gd name="adj" fmla="val 7090"/>
                </a:avLst>
              </a:prstGeom>
              <a:solidFill>
                <a:srgbClr val="FFF2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65;p13">
                <a:extLst>
                  <a:ext uri="{FF2B5EF4-FFF2-40B4-BE49-F238E27FC236}">
                    <a16:creationId xmlns:a16="http://schemas.microsoft.com/office/drawing/2014/main" id="{53ADF997-1B0E-48EA-8E72-4DB0812EE2FE}"/>
                  </a:ext>
                </a:extLst>
              </p:cNvPr>
              <p:cNvSpPr txBox="1"/>
              <p:nvPr/>
            </p:nvSpPr>
            <p:spPr>
              <a:xfrm>
                <a:off x="2540438" y="4483663"/>
                <a:ext cx="2337300" cy="49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000">
                    <a:solidFill>
                      <a:schemeClr val="dk2"/>
                    </a:solidFill>
                  </a:rPr>
                  <a:t>100 Hz</a:t>
                </a:r>
                <a:endParaRPr sz="1000">
                  <a:solidFill>
                    <a:schemeClr val="dk2"/>
                  </a:solidFill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000">
                    <a:solidFill>
                      <a:schemeClr val="dk2"/>
                    </a:solidFill>
                  </a:rPr>
                  <a:t>18 s / dataset</a:t>
                </a:r>
                <a:r>
                  <a:rPr lang="es" sz="1000" baseline="-25000">
                    <a:solidFill>
                      <a:schemeClr val="dk2"/>
                    </a:solidFill>
                  </a:rPr>
                  <a:t>1800_frames</a:t>
                </a:r>
                <a:endParaRPr sz="1000">
                  <a:solidFill>
                    <a:schemeClr val="dk2"/>
                  </a:solidFill>
                </a:endParaRPr>
              </a:p>
            </p:txBody>
          </p:sp>
          <p:sp>
            <p:nvSpPr>
              <p:cNvPr id="38" name="Google Shape;66;p13">
                <a:extLst>
                  <a:ext uri="{FF2B5EF4-FFF2-40B4-BE49-F238E27FC236}">
                    <a16:creationId xmlns:a16="http://schemas.microsoft.com/office/drawing/2014/main" id="{286BA0C3-26C0-40CB-9040-5CA1CF452E99}"/>
                  </a:ext>
                </a:extLst>
              </p:cNvPr>
              <p:cNvSpPr txBox="1"/>
              <p:nvPr/>
            </p:nvSpPr>
            <p:spPr>
              <a:xfrm>
                <a:off x="4212700" y="4483675"/>
                <a:ext cx="1778100" cy="49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000">
                    <a:solidFill>
                      <a:schemeClr val="dk2"/>
                    </a:solidFill>
                  </a:rPr>
                  <a:t>550 Hz</a:t>
                </a:r>
                <a:endParaRPr sz="1000">
                  <a:solidFill>
                    <a:schemeClr val="dk2"/>
                  </a:solidFill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000">
                    <a:solidFill>
                      <a:schemeClr val="dk2"/>
                    </a:solidFill>
                  </a:rPr>
                  <a:t>3.3 s / dataset</a:t>
                </a:r>
                <a:r>
                  <a:rPr lang="es" sz="1000" baseline="-25000">
                    <a:solidFill>
                      <a:schemeClr val="dk2"/>
                    </a:solidFill>
                  </a:rPr>
                  <a:t>1800_frames</a:t>
                </a:r>
                <a:endParaRPr sz="1000">
                  <a:solidFill>
                    <a:schemeClr val="dk2"/>
                  </a:solidFill>
                </a:endParaRPr>
              </a:p>
            </p:txBody>
          </p:sp>
          <p:pic>
            <p:nvPicPr>
              <p:cNvPr id="39" name="Google Shape;67;p13">
                <a:extLst>
                  <a:ext uri="{FF2B5EF4-FFF2-40B4-BE49-F238E27FC236}">
                    <a16:creationId xmlns:a16="http://schemas.microsoft.com/office/drawing/2014/main" id="{6B35979F-0B4D-4852-A2DD-1315B8897243}"/>
                  </a:ext>
                </a:extLst>
              </p:cNvPr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3171373" y="3859775"/>
                <a:ext cx="1026375" cy="6857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0" name="Google Shape;68;p13">
                <a:extLst>
                  <a:ext uri="{FF2B5EF4-FFF2-40B4-BE49-F238E27FC236}">
                    <a16:creationId xmlns:a16="http://schemas.microsoft.com/office/drawing/2014/main" id="{D10DF5E8-6EDE-4319-8BC8-A574420D2C4B}"/>
                  </a:ext>
                </a:extLst>
              </p:cNvPr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4461724" y="3820975"/>
                <a:ext cx="1161900" cy="77807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1" name="Google Shape;69;p13">
                <a:extLst>
                  <a:ext uri="{FF2B5EF4-FFF2-40B4-BE49-F238E27FC236}">
                    <a16:creationId xmlns:a16="http://schemas.microsoft.com/office/drawing/2014/main" id="{0F0D56EC-EE72-4542-89A4-1A9B823D8DE7}"/>
                  </a:ext>
                </a:extLst>
              </p:cNvPr>
              <p:cNvSpPr txBox="1"/>
              <p:nvPr/>
            </p:nvSpPr>
            <p:spPr>
              <a:xfrm>
                <a:off x="3038613" y="3443363"/>
                <a:ext cx="1275000" cy="49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000" dirty="0">
                    <a:solidFill>
                      <a:schemeClr val="dk2"/>
                    </a:solidFill>
                  </a:rPr>
                  <a:t>PILATUS3 X 6M (XALOC)</a:t>
                </a:r>
                <a:endParaRPr sz="1000" dirty="0">
                  <a:solidFill>
                    <a:schemeClr val="dk2"/>
                  </a:solidFill>
                </a:endParaRPr>
              </a:p>
            </p:txBody>
          </p:sp>
          <p:sp>
            <p:nvSpPr>
              <p:cNvPr id="42" name="Google Shape;70;p13">
                <a:extLst>
                  <a:ext uri="{FF2B5EF4-FFF2-40B4-BE49-F238E27FC236}">
                    <a16:creationId xmlns:a16="http://schemas.microsoft.com/office/drawing/2014/main" id="{8012BE28-2A48-4C1E-831D-0C6061CF3B58}"/>
                  </a:ext>
                </a:extLst>
              </p:cNvPr>
              <p:cNvSpPr txBox="1"/>
              <p:nvPr/>
            </p:nvSpPr>
            <p:spPr>
              <a:xfrm>
                <a:off x="4385575" y="3428063"/>
                <a:ext cx="1275000" cy="52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100">
                    <a:solidFill>
                      <a:schemeClr val="dk2"/>
                    </a:solidFill>
                  </a:rPr>
                  <a:t>EIGER2 XE 9M (XAIRA)</a:t>
                </a:r>
                <a:endParaRPr/>
              </a:p>
            </p:txBody>
          </p:sp>
          <p:sp>
            <p:nvSpPr>
              <p:cNvPr id="43" name="Google Shape;71;p13">
                <a:extLst>
                  <a:ext uri="{FF2B5EF4-FFF2-40B4-BE49-F238E27FC236}">
                    <a16:creationId xmlns:a16="http://schemas.microsoft.com/office/drawing/2014/main" id="{B81CCFE1-7843-48DB-8C67-65ED77D13401}"/>
                  </a:ext>
                </a:extLst>
              </p:cNvPr>
              <p:cNvSpPr txBox="1"/>
              <p:nvPr/>
            </p:nvSpPr>
            <p:spPr>
              <a:xfrm>
                <a:off x="2878900" y="3232425"/>
                <a:ext cx="30000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000" b="1" dirty="0">
                    <a:solidFill>
                      <a:schemeClr val="dk2"/>
                    </a:solidFill>
                  </a:rPr>
                  <a:t>NEW X-ray detectors:</a:t>
                </a:r>
                <a:endParaRPr sz="1000" b="1" dirty="0">
                  <a:solidFill>
                    <a:schemeClr val="dk2"/>
                  </a:solidFill>
                </a:endParaRPr>
              </a:p>
            </p:txBody>
          </p:sp>
        </p:grpSp>
        <p:sp>
          <p:nvSpPr>
            <p:cNvPr id="44" name="Google Shape;76;p13">
              <a:extLst>
                <a:ext uri="{FF2B5EF4-FFF2-40B4-BE49-F238E27FC236}">
                  <a16:creationId xmlns:a16="http://schemas.microsoft.com/office/drawing/2014/main" id="{4A7D2766-42F7-43F4-9BB2-EFA6D7328CFE}"/>
                </a:ext>
              </a:extLst>
            </p:cNvPr>
            <p:cNvSpPr txBox="1"/>
            <p:nvPr/>
          </p:nvSpPr>
          <p:spPr>
            <a:xfrm>
              <a:off x="7429221" y="4986868"/>
              <a:ext cx="2478592" cy="353913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100" dirty="0">
                  <a:solidFill>
                    <a:schemeClr val="dk2"/>
                  </a:solidFill>
                </a:rPr>
                <a:t> Data collection </a:t>
              </a:r>
              <a:r>
                <a:rPr lang="es-ES" sz="1100" dirty="0" err="1">
                  <a:solidFill>
                    <a:schemeClr val="dk2"/>
                  </a:solidFill>
                </a:rPr>
                <a:t>speed</a:t>
              </a:r>
              <a:r>
                <a:rPr lang="es-ES" sz="1100" dirty="0">
                  <a:solidFill>
                    <a:schemeClr val="dk2"/>
                  </a:solidFill>
                </a:rPr>
                <a:t> </a:t>
              </a:r>
              <a:r>
                <a:rPr lang="es-ES" sz="1100" dirty="0" err="1">
                  <a:solidFill>
                    <a:schemeClr val="dk2"/>
                  </a:solidFill>
                </a:rPr>
                <a:t>is</a:t>
              </a:r>
              <a:r>
                <a:rPr lang="es-ES" sz="1100" dirty="0">
                  <a:solidFill>
                    <a:schemeClr val="dk2"/>
                  </a:solidFill>
                </a:rPr>
                <a:t> </a:t>
              </a:r>
              <a:r>
                <a:rPr lang="es" sz="1100" b="1" dirty="0">
                  <a:solidFill>
                    <a:schemeClr val="dk2"/>
                  </a:solidFill>
                </a:rPr>
                <a:t>~ 50x </a:t>
              </a:r>
              <a:r>
                <a:rPr lang="es-ES" sz="1100" b="1" dirty="0" err="1">
                  <a:solidFill>
                    <a:schemeClr val="dk2"/>
                  </a:solidFill>
                </a:rPr>
                <a:t>faster</a:t>
              </a:r>
              <a:endParaRPr sz="900" dirty="0"/>
            </a:p>
          </p:txBody>
        </p:sp>
        <p:sp>
          <p:nvSpPr>
            <p:cNvPr id="45" name="Google Shape;79;p13">
              <a:extLst>
                <a:ext uri="{FF2B5EF4-FFF2-40B4-BE49-F238E27FC236}">
                  <a16:creationId xmlns:a16="http://schemas.microsoft.com/office/drawing/2014/main" id="{26CA8789-42C1-4A25-8978-5550F947B955}"/>
                </a:ext>
              </a:extLst>
            </p:cNvPr>
            <p:cNvSpPr txBox="1"/>
            <p:nvPr/>
          </p:nvSpPr>
          <p:spPr>
            <a:xfrm>
              <a:off x="9651352" y="5154287"/>
              <a:ext cx="2626800" cy="3846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300" b="1" dirty="0">
                  <a:solidFill>
                    <a:schemeClr val="dk2"/>
                  </a:solidFill>
                </a:rPr>
                <a:t>High-throughput increment</a:t>
              </a:r>
              <a:endParaRPr sz="1300" b="1" dirty="0">
                <a:solidFill>
                  <a:schemeClr val="dk2"/>
                </a:solidFill>
              </a:endParaRPr>
            </a:p>
          </p:txBody>
        </p:sp>
        <p:sp>
          <p:nvSpPr>
            <p:cNvPr id="46" name="Google Shape;80;p13">
              <a:extLst>
                <a:ext uri="{FF2B5EF4-FFF2-40B4-BE49-F238E27FC236}">
                  <a16:creationId xmlns:a16="http://schemas.microsoft.com/office/drawing/2014/main" id="{562932D8-B621-4F77-AE97-BB2C05260A38}"/>
                </a:ext>
              </a:extLst>
            </p:cNvPr>
            <p:cNvSpPr txBox="1"/>
            <p:nvPr/>
          </p:nvSpPr>
          <p:spPr>
            <a:xfrm>
              <a:off x="9235721" y="5445129"/>
              <a:ext cx="2777026" cy="5847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146050" lvl="0" algn="l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300"/>
              </a:pPr>
              <a:r>
                <a:rPr lang="es" sz="1300" dirty="0">
                  <a:solidFill>
                    <a:schemeClr val="dk2"/>
                  </a:solidFill>
                </a:rPr>
                <a:t>User </a:t>
              </a:r>
              <a:r>
                <a:rPr lang="es-ES" sz="1300" dirty="0" err="1">
                  <a:solidFill>
                    <a:schemeClr val="dk2"/>
                  </a:solidFill>
                </a:rPr>
                <a:t>needs</a:t>
              </a:r>
              <a:r>
                <a:rPr lang="es-ES" sz="1300" dirty="0">
                  <a:solidFill>
                    <a:schemeClr val="dk2"/>
                  </a:solidFill>
                </a:rPr>
                <a:t> online </a:t>
              </a:r>
              <a:r>
                <a:rPr lang="es-ES" sz="1300" dirty="0" err="1">
                  <a:solidFill>
                    <a:schemeClr val="dk2"/>
                  </a:solidFill>
                </a:rPr>
                <a:t>processing</a:t>
              </a:r>
              <a:r>
                <a:rPr lang="es-ES" sz="1300" dirty="0">
                  <a:solidFill>
                    <a:schemeClr val="dk2"/>
                  </a:solidFill>
                </a:rPr>
                <a:t>: </a:t>
              </a:r>
              <a:r>
                <a:rPr lang="es" sz="1300" dirty="0">
                  <a:solidFill>
                    <a:schemeClr val="dk2"/>
                  </a:solidFill>
                </a:rPr>
                <a:t>high level of parallelization required.</a:t>
              </a:r>
              <a:endParaRPr sz="1300" dirty="0">
                <a:solidFill>
                  <a:schemeClr val="dk2"/>
                </a:solidFill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F02EEC5-45D2-43A9-ADA7-BA0C6F4C75E8}"/>
                </a:ext>
              </a:extLst>
            </p:cNvPr>
            <p:cNvGrpSpPr/>
            <p:nvPr/>
          </p:nvGrpSpPr>
          <p:grpSpPr>
            <a:xfrm>
              <a:off x="395590" y="3949629"/>
              <a:ext cx="3089875" cy="902175"/>
              <a:chOff x="5696938" y="2842397"/>
              <a:chExt cx="3089875" cy="902175"/>
            </a:xfrm>
          </p:grpSpPr>
          <p:pic>
            <p:nvPicPr>
              <p:cNvPr id="48" name="Google Shape;104;p14">
                <a:extLst>
                  <a:ext uri="{FF2B5EF4-FFF2-40B4-BE49-F238E27FC236}">
                    <a16:creationId xmlns:a16="http://schemas.microsoft.com/office/drawing/2014/main" id="{6CD036AE-B4BC-4DD7-9B8B-F13F3548513C}"/>
                  </a:ext>
                </a:extLst>
              </p:cNvPr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5696938" y="2911596"/>
                <a:ext cx="894300" cy="81439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9" name="Google Shape;105;p14">
                <a:extLst>
                  <a:ext uri="{FF2B5EF4-FFF2-40B4-BE49-F238E27FC236}">
                    <a16:creationId xmlns:a16="http://schemas.microsoft.com/office/drawing/2014/main" id="{EDADFA47-E093-4932-92BC-020E2B6A8541}"/>
                  </a:ext>
                </a:extLst>
              </p:cNvPr>
              <p:cNvSpPr txBox="1"/>
              <p:nvPr/>
            </p:nvSpPr>
            <p:spPr>
              <a:xfrm>
                <a:off x="6618713" y="2842397"/>
                <a:ext cx="2168100" cy="50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100" dirty="0">
                    <a:solidFill>
                      <a:schemeClr val="dk2"/>
                    </a:solidFill>
                  </a:rPr>
                  <a:t>PILATUS 6M </a:t>
                </a:r>
                <a:endParaRPr sz="1100" dirty="0">
                  <a:solidFill>
                    <a:schemeClr val="dk2"/>
                  </a:solidFill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000" dirty="0">
                    <a:solidFill>
                      <a:schemeClr val="dk2"/>
                    </a:solidFill>
                  </a:rPr>
                  <a:t>(XALOC, until may 2023)</a:t>
                </a:r>
                <a:endParaRPr sz="1000" baseline="-25000" dirty="0">
                  <a:solidFill>
                    <a:schemeClr val="dk2"/>
                  </a:solidFill>
                </a:endParaRPr>
              </a:p>
            </p:txBody>
          </p:sp>
          <p:sp>
            <p:nvSpPr>
              <p:cNvPr id="50" name="Google Shape;115;p14">
                <a:extLst>
                  <a:ext uri="{FF2B5EF4-FFF2-40B4-BE49-F238E27FC236}">
                    <a16:creationId xmlns:a16="http://schemas.microsoft.com/office/drawing/2014/main" id="{519FFE4A-CDC3-4418-A542-58433782A3CF}"/>
                  </a:ext>
                </a:extLst>
              </p:cNvPr>
              <p:cNvSpPr txBox="1"/>
              <p:nvPr/>
            </p:nvSpPr>
            <p:spPr>
              <a:xfrm>
                <a:off x="6743638" y="3251972"/>
                <a:ext cx="1746300" cy="49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000">
                    <a:solidFill>
                      <a:schemeClr val="dk2"/>
                    </a:solidFill>
                  </a:rPr>
                  <a:t>12 Hz</a:t>
                </a:r>
                <a:endParaRPr sz="1000">
                  <a:solidFill>
                    <a:schemeClr val="dk2"/>
                  </a:solidFill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000">
                    <a:solidFill>
                      <a:schemeClr val="dk2"/>
                    </a:solidFill>
                  </a:rPr>
                  <a:t>150 secs / dataset</a:t>
                </a:r>
                <a:r>
                  <a:rPr lang="es" sz="1000" baseline="-25000">
                    <a:solidFill>
                      <a:schemeClr val="dk2"/>
                    </a:solidFill>
                  </a:rPr>
                  <a:t>1800_frames</a:t>
                </a:r>
                <a:endParaRPr sz="1000" baseline="-25000">
                  <a:solidFill>
                    <a:schemeClr val="dk2"/>
                  </a:solidFill>
                </a:endParaRPr>
              </a:p>
            </p:txBody>
          </p:sp>
        </p:grp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1B808578-186E-4858-A7EB-3E8FF5709E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39109" y="4270946"/>
              <a:ext cx="873134" cy="1"/>
            </a:xfrm>
            <a:prstGeom prst="straightConnector1">
              <a:avLst/>
            </a:prstGeom>
            <a:ln w="41275">
              <a:solidFill>
                <a:srgbClr val="2F528F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Google Shape;114;p14">
              <a:extLst>
                <a:ext uri="{FF2B5EF4-FFF2-40B4-BE49-F238E27FC236}">
                  <a16:creationId xmlns:a16="http://schemas.microsoft.com/office/drawing/2014/main" id="{818B53FE-638D-4F33-B273-5CD4B4637A78}"/>
                </a:ext>
              </a:extLst>
            </p:cNvPr>
            <p:cNvSpPr txBox="1"/>
            <p:nvPr/>
          </p:nvSpPr>
          <p:spPr>
            <a:xfrm>
              <a:off x="7663494" y="6010151"/>
              <a:ext cx="4396427" cy="369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200" dirty="0"/>
                <a:t>J. M. Martin-Garcia et al. (2022). J. Synchrotron Rad. 29, 896-907.</a:t>
              </a:r>
              <a:endParaRPr sz="1200" dirty="0"/>
            </a:p>
          </p:txBody>
        </p:sp>
      </p:grpSp>
      <p:sp>
        <p:nvSpPr>
          <p:cNvPr id="56" name="Date Placeholder 3">
            <a:extLst>
              <a:ext uri="{FF2B5EF4-FFF2-40B4-BE49-F238E27FC236}">
                <a16:creationId xmlns:a16="http://schemas.microsoft.com/office/drawing/2014/main" id="{11B3A0DB-CA6E-42D2-BF2C-C87173997D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8547" y="6492874"/>
            <a:ext cx="2743200" cy="365125"/>
          </a:xfrm>
        </p:spPr>
        <p:txBody>
          <a:bodyPr/>
          <a:lstStyle/>
          <a:p>
            <a:r>
              <a:rPr lang="es-ES" dirty="0"/>
              <a:t>19/01/2024</a:t>
            </a:r>
          </a:p>
        </p:txBody>
      </p:sp>
      <p:sp>
        <p:nvSpPr>
          <p:cNvPr id="57" name="Footer Placeholder 4">
            <a:extLst>
              <a:ext uri="{FF2B5EF4-FFF2-40B4-BE49-F238E27FC236}">
                <a16:creationId xmlns:a16="http://schemas.microsoft.com/office/drawing/2014/main" id="{0080E65B-413B-4269-8679-7A91ADE01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85439" y="6492874"/>
            <a:ext cx="4114800" cy="365125"/>
          </a:xfrm>
        </p:spPr>
        <p:txBody>
          <a:bodyPr/>
          <a:lstStyle/>
          <a:p>
            <a:pPr algn="ctr"/>
            <a:r>
              <a:rPr lang="es-ES" dirty="0" err="1"/>
              <a:t>O.Matilla</a:t>
            </a:r>
            <a:r>
              <a:rPr lang="es-ES" dirty="0"/>
              <a:t> – Scientific Computing @ ALBA II</a:t>
            </a:r>
          </a:p>
          <a:p>
            <a:endParaRPr lang="es-ES" dirty="0"/>
          </a:p>
        </p:txBody>
      </p:sp>
      <p:sp>
        <p:nvSpPr>
          <p:cNvPr id="59" name="Content Placeholder 5">
            <a:extLst>
              <a:ext uri="{FF2B5EF4-FFF2-40B4-BE49-F238E27FC236}">
                <a16:creationId xmlns:a16="http://schemas.microsoft.com/office/drawing/2014/main" id="{E2DBC1D8-19D9-4199-934D-4BADE96EBDFF}"/>
              </a:ext>
            </a:extLst>
          </p:cNvPr>
          <p:cNvSpPr txBox="1">
            <a:spLocks/>
          </p:cNvSpPr>
          <p:nvPr/>
        </p:nvSpPr>
        <p:spPr>
          <a:xfrm>
            <a:off x="8786813" y="6550025"/>
            <a:ext cx="2566987" cy="3079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ES" sz="1200" dirty="0">
                <a:solidFill>
                  <a:srgbClr val="199D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II </a:t>
            </a:r>
            <a:r>
              <a:rPr lang="es-ES" sz="1200" dirty="0" err="1">
                <a:solidFill>
                  <a:srgbClr val="199D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Symposium</a:t>
            </a:r>
            <a:endParaRPr lang="es-ES" sz="1200" dirty="0">
              <a:solidFill>
                <a:srgbClr val="199D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10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2500200" y="254336"/>
            <a:ext cx="8853600" cy="53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2F56"/>
              </a:buClr>
              <a:buSzPts val="3200"/>
              <a:buFont typeface="Arial"/>
              <a:buNone/>
            </a:pPr>
            <a:r>
              <a:rPr lang="es-ES" dirty="0"/>
              <a:t>ALBA II Data </a:t>
            </a:r>
            <a:r>
              <a:rPr lang="es-ES" dirty="0" err="1"/>
              <a:t>Challenges</a:t>
            </a:r>
            <a:r>
              <a:rPr lang="es-ES" dirty="0"/>
              <a:t> – Data </a:t>
            </a:r>
            <a:r>
              <a:rPr lang="es-ES" dirty="0" err="1"/>
              <a:t>Complexity</a:t>
            </a:r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5B7BEC-ADA6-46CF-845B-BD5BA7D68360}"/>
              </a:ext>
            </a:extLst>
          </p:cNvPr>
          <p:cNvSpPr txBox="1"/>
          <p:nvPr/>
        </p:nvSpPr>
        <p:spPr>
          <a:xfrm>
            <a:off x="203200" y="1404582"/>
            <a:ext cx="1185672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 addition to data volume, the data will become </a:t>
            </a:r>
            <a:r>
              <a:rPr lang="en-US" sz="2800" b="1" dirty="0"/>
              <a:t>increasingly complex </a:t>
            </a:r>
            <a:r>
              <a:rPr lang="en-US" sz="2800" dirty="0"/>
              <a:t>due to: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Combining multiple techniques (multimodal)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Example: combination of X-ray tomography, spectroscopy, and diffraction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Assessing multiple scales and dimensions (increased spatial and temporal resolution)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Example: time-resolved SSX, SAX/WAX, tomography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Combining experiments with computer simulation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Example: Density Functional Theory (DFT), molecular dynamics (MD)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75A3BAC0-835F-48A4-AB2F-D99A58822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8547" y="6492874"/>
            <a:ext cx="2743200" cy="365125"/>
          </a:xfrm>
        </p:spPr>
        <p:txBody>
          <a:bodyPr/>
          <a:lstStyle/>
          <a:p>
            <a:r>
              <a:rPr lang="es-ES" dirty="0"/>
              <a:t>19/01/2024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34942BEB-A54F-4E77-A421-B91AAFCD8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85439" y="6492874"/>
            <a:ext cx="4114800" cy="365125"/>
          </a:xfrm>
        </p:spPr>
        <p:txBody>
          <a:bodyPr/>
          <a:lstStyle/>
          <a:p>
            <a:pPr algn="ctr"/>
            <a:r>
              <a:rPr lang="es-ES" dirty="0" err="1"/>
              <a:t>O.Matilla</a:t>
            </a:r>
            <a:r>
              <a:rPr lang="es-ES" dirty="0"/>
              <a:t> – Scientific Computing @ ALBA II</a:t>
            </a:r>
          </a:p>
          <a:p>
            <a:endParaRPr lang="es-ES" dirty="0"/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87E98465-CDA3-4774-940F-94DF942458A6}"/>
              </a:ext>
            </a:extLst>
          </p:cNvPr>
          <p:cNvSpPr txBox="1">
            <a:spLocks/>
          </p:cNvSpPr>
          <p:nvPr/>
        </p:nvSpPr>
        <p:spPr>
          <a:xfrm>
            <a:off x="8786813" y="6492874"/>
            <a:ext cx="2566987" cy="3079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ES" sz="1200" dirty="0">
                <a:solidFill>
                  <a:srgbClr val="199D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II </a:t>
            </a:r>
            <a:r>
              <a:rPr lang="es-ES" sz="1200" dirty="0" err="1">
                <a:solidFill>
                  <a:srgbClr val="199D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Symposium</a:t>
            </a:r>
            <a:endParaRPr lang="es-ES" sz="1200" dirty="0">
              <a:solidFill>
                <a:srgbClr val="199D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4317" y="1271137"/>
            <a:ext cx="8394699" cy="386594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0"/>
          <p:cNvSpPr txBox="1"/>
          <p:nvPr/>
        </p:nvSpPr>
        <p:spPr>
          <a:xfrm>
            <a:off x="1892300" y="5234100"/>
            <a:ext cx="9385300" cy="6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 err="1"/>
              <a:t>Example</a:t>
            </a:r>
            <a:r>
              <a:rPr lang="es-ES" dirty="0"/>
              <a:t>: </a:t>
            </a:r>
            <a:r>
              <a:rPr lang="es-ES" dirty="0" err="1"/>
              <a:t>Integrating</a:t>
            </a:r>
            <a:r>
              <a:rPr lang="es-ES" dirty="0"/>
              <a:t> data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different</a:t>
            </a:r>
            <a:r>
              <a:rPr lang="es-ES" dirty="0"/>
              <a:t> </a:t>
            </a:r>
            <a:r>
              <a:rPr lang="es-ES" dirty="0" err="1"/>
              <a:t>beamlines</a:t>
            </a:r>
            <a:r>
              <a:rPr lang="es-ES" dirty="0"/>
              <a:t> at NSLS-II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studying</a:t>
            </a:r>
            <a:r>
              <a:rPr lang="es-ES" dirty="0"/>
              <a:t> a new </a:t>
            </a:r>
            <a:r>
              <a:rPr lang="es-ES" dirty="0" err="1"/>
              <a:t>type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battery</a:t>
            </a:r>
            <a:r>
              <a:rPr lang="es-ES" dirty="0"/>
              <a:t>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i="1" dirty="0" err="1"/>
              <a:t>Sun</a:t>
            </a:r>
            <a:r>
              <a:rPr lang="es-ES" i="1" dirty="0"/>
              <a:t>. K. et al., Scientific </a:t>
            </a:r>
            <a:r>
              <a:rPr lang="es-ES" i="1" dirty="0" err="1"/>
              <a:t>Reports</a:t>
            </a:r>
            <a:r>
              <a:rPr lang="es-ES" i="1" dirty="0"/>
              <a:t> | 7: 12976 | DOI:10.1038/s41598-017-12738-0</a:t>
            </a:r>
            <a:endParaRPr i="1" dirty="0"/>
          </a:p>
        </p:txBody>
      </p:sp>
      <p:sp>
        <p:nvSpPr>
          <p:cNvPr id="81" name="Google Shape;81;p10"/>
          <p:cNvSpPr txBox="1"/>
          <p:nvPr/>
        </p:nvSpPr>
        <p:spPr>
          <a:xfrm>
            <a:off x="6743700" y="5005500"/>
            <a:ext cx="2438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>
                <a:solidFill>
                  <a:srgbClr val="666666"/>
                </a:solidFill>
              </a:rPr>
              <a:t>Inner-Shell spectroscopy</a:t>
            </a:r>
            <a:endParaRPr sz="1200" b="1">
              <a:solidFill>
                <a:srgbClr val="666666"/>
              </a:solidFill>
            </a:endParaRPr>
          </a:p>
        </p:txBody>
      </p:sp>
      <p:sp>
        <p:nvSpPr>
          <p:cNvPr id="82" name="Google Shape;82;p10"/>
          <p:cNvSpPr txBox="1"/>
          <p:nvPr/>
        </p:nvSpPr>
        <p:spPr>
          <a:xfrm>
            <a:off x="6743700" y="3354500"/>
            <a:ext cx="2438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>
                <a:solidFill>
                  <a:srgbClr val="666666"/>
                </a:solidFill>
              </a:rPr>
              <a:t>Sub-micron resol. X-ray microscopy </a:t>
            </a:r>
            <a:endParaRPr sz="1200" b="1">
              <a:solidFill>
                <a:srgbClr val="666666"/>
              </a:solidFill>
            </a:endParaRPr>
          </a:p>
        </p:txBody>
      </p:sp>
      <p:sp>
        <p:nvSpPr>
          <p:cNvPr id="83" name="Google Shape;83;p10"/>
          <p:cNvSpPr txBox="1"/>
          <p:nvPr/>
        </p:nvSpPr>
        <p:spPr>
          <a:xfrm>
            <a:off x="6743700" y="2186100"/>
            <a:ext cx="2438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>
                <a:solidFill>
                  <a:srgbClr val="666666"/>
                </a:solidFill>
              </a:rPr>
              <a:t>X-ray powder diffraction</a:t>
            </a:r>
            <a:endParaRPr sz="1200" b="1">
              <a:solidFill>
                <a:srgbClr val="666666"/>
              </a:solidFill>
            </a:endParaRPr>
          </a:p>
        </p:txBody>
      </p:sp>
      <p:sp>
        <p:nvSpPr>
          <p:cNvPr id="13" name="Google Shape;66;p9">
            <a:extLst>
              <a:ext uri="{FF2B5EF4-FFF2-40B4-BE49-F238E27FC236}">
                <a16:creationId xmlns:a16="http://schemas.microsoft.com/office/drawing/2014/main" id="{5A79A001-C180-4CC7-A6B3-C8753BB859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0200" y="254336"/>
            <a:ext cx="8853600" cy="53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2F56"/>
              </a:buClr>
              <a:buSzPts val="3200"/>
              <a:buFont typeface="Arial"/>
              <a:buNone/>
            </a:pPr>
            <a:r>
              <a:rPr lang="es-ES" dirty="0"/>
              <a:t>ALBA II Data </a:t>
            </a:r>
            <a:r>
              <a:rPr lang="es-ES" dirty="0" err="1"/>
              <a:t>Challenges</a:t>
            </a:r>
            <a:r>
              <a:rPr lang="es-ES" dirty="0"/>
              <a:t> – Data </a:t>
            </a:r>
            <a:r>
              <a:rPr lang="es-ES" dirty="0" err="1"/>
              <a:t>Complexity</a:t>
            </a:r>
            <a:endParaRPr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4E9868C1-61B5-46D5-B298-FB7F0B232F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8547" y="6492874"/>
            <a:ext cx="2743200" cy="365125"/>
          </a:xfrm>
        </p:spPr>
        <p:txBody>
          <a:bodyPr/>
          <a:lstStyle/>
          <a:p>
            <a:r>
              <a:rPr lang="es-ES" dirty="0"/>
              <a:t>19/01/2024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269DB966-4E43-4914-BF1E-CF619FBF0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85439" y="6492874"/>
            <a:ext cx="4114800" cy="365125"/>
          </a:xfrm>
        </p:spPr>
        <p:txBody>
          <a:bodyPr/>
          <a:lstStyle/>
          <a:p>
            <a:pPr algn="ctr"/>
            <a:r>
              <a:rPr lang="es-ES" dirty="0" err="1"/>
              <a:t>O.Matilla</a:t>
            </a:r>
            <a:r>
              <a:rPr lang="es-ES" dirty="0"/>
              <a:t> – Scientific Computing @ ALBA II</a:t>
            </a:r>
          </a:p>
          <a:p>
            <a:endParaRPr lang="es-ES" dirty="0"/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78B7A5D2-FF9C-456A-BBB8-33EB956F1061}"/>
              </a:ext>
            </a:extLst>
          </p:cNvPr>
          <p:cNvSpPr txBox="1">
            <a:spLocks/>
          </p:cNvSpPr>
          <p:nvPr/>
        </p:nvSpPr>
        <p:spPr>
          <a:xfrm>
            <a:off x="8786813" y="6492874"/>
            <a:ext cx="2566987" cy="3079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ES" sz="1200" dirty="0">
                <a:solidFill>
                  <a:srgbClr val="199D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II </a:t>
            </a:r>
            <a:r>
              <a:rPr lang="es-ES" sz="1200" dirty="0" err="1">
                <a:solidFill>
                  <a:srgbClr val="199D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Symposium</a:t>
            </a:r>
            <a:endParaRPr lang="es-ES" sz="1200" dirty="0">
              <a:solidFill>
                <a:srgbClr val="199D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7263" y="1406150"/>
            <a:ext cx="8120177" cy="366369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1"/>
          <p:cNvSpPr txBox="1"/>
          <p:nvPr/>
        </p:nvSpPr>
        <p:spPr>
          <a:xfrm>
            <a:off x="1069475" y="5295060"/>
            <a:ext cx="10286932" cy="6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 err="1"/>
              <a:t>Example</a:t>
            </a:r>
            <a:r>
              <a:rPr lang="es-ES" dirty="0"/>
              <a:t>: </a:t>
            </a:r>
            <a:r>
              <a:rPr lang="es-ES" dirty="0" err="1"/>
              <a:t>Correlative</a:t>
            </a:r>
            <a:r>
              <a:rPr lang="es-ES" dirty="0"/>
              <a:t> </a:t>
            </a:r>
            <a:r>
              <a:rPr lang="es-ES" dirty="0" err="1"/>
              <a:t>imaging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Allende </a:t>
            </a:r>
            <a:r>
              <a:rPr lang="es-ES" dirty="0" err="1"/>
              <a:t>Meteorite</a:t>
            </a:r>
            <a:r>
              <a:rPr lang="es-ES" dirty="0"/>
              <a:t> at ALS and Lawrence Berkeley </a:t>
            </a:r>
            <a:r>
              <a:rPr lang="es-ES" dirty="0" err="1"/>
              <a:t>National</a:t>
            </a:r>
            <a:r>
              <a:rPr lang="es-ES" dirty="0"/>
              <a:t> </a:t>
            </a:r>
            <a:r>
              <a:rPr lang="es-ES" dirty="0" err="1"/>
              <a:t>Laboratory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i="1" dirty="0"/>
              <a:t>Lo et al., </a:t>
            </a:r>
            <a:r>
              <a:rPr lang="es-ES" i="1" dirty="0" err="1"/>
              <a:t>Sci</a:t>
            </a:r>
            <a:r>
              <a:rPr lang="es-ES" i="1" dirty="0"/>
              <a:t>. Adv. 2019; 5 : 20 </a:t>
            </a:r>
            <a:r>
              <a:rPr lang="es-ES" i="1" dirty="0" err="1"/>
              <a:t>September</a:t>
            </a:r>
            <a:r>
              <a:rPr lang="es-ES" i="1" dirty="0"/>
              <a:t> 2019</a:t>
            </a:r>
            <a:endParaRPr i="1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690F1E-5BA4-473C-A742-DD70E72548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8547" y="6492874"/>
            <a:ext cx="2743200" cy="365125"/>
          </a:xfrm>
        </p:spPr>
        <p:txBody>
          <a:bodyPr/>
          <a:lstStyle/>
          <a:p>
            <a:r>
              <a:rPr lang="es-ES" dirty="0"/>
              <a:t>19/01/2024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CB203FA-A951-445F-A2E4-9B21B7D67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85439" y="6492874"/>
            <a:ext cx="4114800" cy="365125"/>
          </a:xfrm>
        </p:spPr>
        <p:txBody>
          <a:bodyPr/>
          <a:lstStyle/>
          <a:p>
            <a:pPr algn="ctr"/>
            <a:r>
              <a:rPr lang="es-ES" dirty="0" err="1"/>
              <a:t>O.Matilla</a:t>
            </a:r>
            <a:r>
              <a:rPr lang="es-ES" dirty="0"/>
              <a:t> – Scientific Computing @ ALBA II</a:t>
            </a:r>
          </a:p>
          <a:p>
            <a:endParaRPr lang="es-E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9ADB6BA1-6FEB-46A8-9076-56FC37D791FC}"/>
              </a:ext>
            </a:extLst>
          </p:cNvPr>
          <p:cNvSpPr txBox="1">
            <a:spLocks/>
          </p:cNvSpPr>
          <p:nvPr/>
        </p:nvSpPr>
        <p:spPr>
          <a:xfrm>
            <a:off x="8786813" y="6492874"/>
            <a:ext cx="2566987" cy="3079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ES" sz="1200" dirty="0">
                <a:solidFill>
                  <a:srgbClr val="199D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II </a:t>
            </a:r>
            <a:r>
              <a:rPr lang="es-ES" sz="1200" dirty="0" err="1">
                <a:solidFill>
                  <a:srgbClr val="199D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Symposium</a:t>
            </a:r>
            <a:endParaRPr lang="es-ES" sz="1200" dirty="0">
              <a:solidFill>
                <a:srgbClr val="199D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0" name="Google Shape;66;p9">
            <a:extLst>
              <a:ext uri="{FF2B5EF4-FFF2-40B4-BE49-F238E27FC236}">
                <a16:creationId xmlns:a16="http://schemas.microsoft.com/office/drawing/2014/main" id="{5896CE4F-F2F1-4F93-8D77-AE585B28A3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0200" y="254336"/>
            <a:ext cx="8853600" cy="53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2F56"/>
              </a:buClr>
              <a:buSzPts val="3200"/>
              <a:buFont typeface="Arial"/>
              <a:buNone/>
            </a:pPr>
            <a:r>
              <a:rPr lang="es-ES" dirty="0"/>
              <a:t>ALBA II Data </a:t>
            </a:r>
            <a:r>
              <a:rPr lang="es-ES" dirty="0" err="1"/>
              <a:t>Challenges</a:t>
            </a:r>
            <a:r>
              <a:rPr lang="es-ES" dirty="0"/>
              <a:t> – Data </a:t>
            </a:r>
            <a:r>
              <a:rPr lang="es-ES" dirty="0" err="1"/>
              <a:t>Complexity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8232582-6E50-497D-91C3-F9331A514194}"/>
              </a:ext>
            </a:extLst>
          </p:cNvPr>
          <p:cNvSpPr txBox="1">
            <a:spLocks/>
          </p:cNvSpPr>
          <p:nvPr/>
        </p:nvSpPr>
        <p:spPr>
          <a:xfrm>
            <a:off x="2604907" y="223511"/>
            <a:ext cx="8853668" cy="723234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92F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/>
              <a:t>ALBA II Data Challenges - Summary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F49645C-E561-403E-9142-47D5128CAE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8547" y="6492874"/>
            <a:ext cx="2743200" cy="365125"/>
          </a:xfrm>
        </p:spPr>
        <p:txBody>
          <a:bodyPr/>
          <a:lstStyle/>
          <a:p>
            <a:r>
              <a:rPr lang="es-ES" dirty="0"/>
              <a:t>19/01/2024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DF594B1-4117-40DF-9068-53E50D3C4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85439" y="6492874"/>
            <a:ext cx="4114800" cy="365125"/>
          </a:xfrm>
        </p:spPr>
        <p:txBody>
          <a:bodyPr/>
          <a:lstStyle/>
          <a:p>
            <a:pPr algn="ctr"/>
            <a:r>
              <a:rPr lang="es-ES" dirty="0" err="1"/>
              <a:t>O.Matilla</a:t>
            </a:r>
            <a:r>
              <a:rPr lang="es-ES" dirty="0"/>
              <a:t> – Scientific Computing @ ALBA II</a:t>
            </a:r>
          </a:p>
          <a:p>
            <a:endParaRPr lang="es-ES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9D1C9E64-4AA7-44F1-90D3-997DE0F0591B}"/>
              </a:ext>
            </a:extLst>
          </p:cNvPr>
          <p:cNvSpPr txBox="1">
            <a:spLocks/>
          </p:cNvSpPr>
          <p:nvPr/>
        </p:nvSpPr>
        <p:spPr>
          <a:xfrm>
            <a:off x="8786813" y="6492874"/>
            <a:ext cx="2566987" cy="3079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ES" sz="1200" dirty="0">
                <a:solidFill>
                  <a:srgbClr val="199D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II </a:t>
            </a:r>
            <a:r>
              <a:rPr lang="es-ES" sz="1200" dirty="0" err="1">
                <a:solidFill>
                  <a:srgbClr val="199D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Symposium</a:t>
            </a:r>
            <a:endParaRPr lang="es-ES" sz="1200" dirty="0">
              <a:solidFill>
                <a:srgbClr val="199D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AED14E-2039-4845-8C3C-856B49F538C6}"/>
              </a:ext>
            </a:extLst>
          </p:cNvPr>
          <p:cNvSpPr txBox="1"/>
          <p:nvPr/>
        </p:nvSpPr>
        <p:spPr>
          <a:xfrm>
            <a:off x="560501" y="1427699"/>
            <a:ext cx="10898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Many Users will be unable to process and analyze the data produced.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4841757-3B76-4DB7-98FD-AEEB411473EA}"/>
              </a:ext>
            </a:extLst>
          </p:cNvPr>
          <p:cNvGrpSpPr/>
          <p:nvPr/>
        </p:nvGrpSpPr>
        <p:grpSpPr>
          <a:xfrm>
            <a:off x="3796065" y="2289665"/>
            <a:ext cx="2820380" cy="2245163"/>
            <a:chOff x="8900160" y="2286000"/>
            <a:chExt cx="2820380" cy="224516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15562F9-1C17-4409-8A3A-B214773E0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70306" y="2326836"/>
              <a:ext cx="1650234" cy="2204327"/>
            </a:xfrm>
            <a:prstGeom prst="rect">
              <a:avLst/>
            </a:prstGeom>
          </p:spPr>
        </p:pic>
        <p:sp>
          <p:nvSpPr>
            <p:cNvPr id="10" name="Speech Bubble: Oval 9">
              <a:extLst>
                <a:ext uri="{FF2B5EF4-FFF2-40B4-BE49-F238E27FC236}">
                  <a16:creationId xmlns:a16="http://schemas.microsoft.com/office/drawing/2014/main" id="{826AB54C-CADC-412D-B925-3BA14D088414}"/>
                </a:ext>
              </a:extLst>
            </p:cNvPr>
            <p:cNvSpPr/>
            <p:nvPr/>
          </p:nvSpPr>
          <p:spPr>
            <a:xfrm>
              <a:off x="8900160" y="2286000"/>
              <a:ext cx="1170146" cy="568960"/>
            </a:xfrm>
            <a:prstGeom prst="wedgeEllipseCallout">
              <a:avLst>
                <a:gd name="adj1" fmla="val 79346"/>
                <a:gd name="adj2" fmla="val 133928"/>
              </a:avLst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b="1" dirty="0">
                  <a:solidFill>
                    <a:schemeClr val="tx1"/>
                  </a:solidFill>
                </a:rPr>
                <a:t>HELP!</a:t>
              </a:r>
              <a:r>
                <a:rPr lang="es-ES_tradnl" b="1" dirty="0"/>
                <a:t>!</a:t>
              </a:r>
              <a:endParaRPr lang="es-ES" b="1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FCA789B-D2FB-49ED-9814-A61E907E1A34}"/>
              </a:ext>
            </a:extLst>
          </p:cNvPr>
          <p:cNvSpPr txBox="1"/>
          <p:nvPr/>
        </p:nvSpPr>
        <p:spPr>
          <a:xfrm>
            <a:off x="560501" y="4780993"/>
            <a:ext cx="111832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ym typeface="Wingdings" panose="05000000000000000000" pitchFamily="2" charset="2"/>
              </a:rPr>
              <a:t>But we do have a plan: </a:t>
            </a:r>
            <a:r>
              <a:rPr lang="en-US" sz="2800" b="1" dirty="0"/>
              <a:t>enhancing the computing services </a:t>
            </a:r>
            <a:r>
              <a:rPr lang="en-US" sz="2800" dirty="0"/>
              <a:t>we provide </a:t>
            </a:r>
            <a:r>
              <a:rPr lang="en-US" sz="2800" b="1" dirty="0"/>
              <a:t>to our users </a:t>
            </a:r>
            <a:r>
              <a:rPr lang="en-US" sz="2800" dirty="0"/>
              <a:t>to ensure the scientific success of their experiments.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8232582-6E50-497D-91C3-F9331A514194}"/>
              </a:ext>
            </a:extLst>
          </p:cNvPr>
          <p:cNvSpPr txBox="1">
            <a:spLocks/>
          </p:cNvSpPr>
          <p:nvPr/>
        </p:nvSpPr>
        <p:spPr>
          <a:xfrm>
            <a:off x="2604907" y="223511"/>
            <a:ext cx="8853668" cy="723234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92F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/>
              <a:t>ALBA II Data Challenges - Summary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F49645C-E561-403E-9142-47D5128CAE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8547" y="6492874"/>
            <a:ext cx="2743200" cy="365125"/>
          </a:xfrm>
        </p:spPr>
        <p:txBody>
          <a:bodyPr/>
          <a:lstStyle/>
          <a:p>
            <a:r>
              <a:rPr lang="es-ES" dirty="0"/>
              <a:t>19/01/2024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DF594B1-4117-40DF-9068-53E50D3C4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85439" y="6492874"/>
            <a:ext cx="4114800" cy="365125"/>
          </a:xfrm>
        </p:spPr>
        <p:txBody>
          <a:bodyPr/>
          <a:lstStyle/>
          <a:p>
            <a:pPr algn="ctr"/>
            <a:r>
              <a:rPr lang="es-ES" dirty="0" err="1"/>
              <a:t>O.Matilla</a:t>
            </a:r>
            <a:r>
              <a:rPr lang="es-ES" dirty="0"/>
              <a:t> – Scientific Computing @ ALBA II</a:t>
            </a:r>
          </a:p>
          <a:p>
            <a:endParaRPr lang="es-ES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9D1C9E64-4AA7-44F1-90D3-997DE0F0591B}"/>
              </a:ext>
            </a:extLst>
          </p:cNvPr>
          <p:cNvSpPr txBox="1">
            <a:spLocks/>
          </p:cNvSpPr>
          <p:nvPr/>
        </p:nvSpPr>
        <p:spPr>
          <a:xfrm>
            <a:off x="8786813" y="6492874"/>
            <a:ext cx="2566987" cy="3079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ES" sz="1200" dirty="0">
                <a:solidFill>
                  <a:srgbClr val="199D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II </a:t>
            </a:r>
            <a:r>
              <a:rPr lang="es-ES" sz="1200" dirty="0" err="1">
                <a:solidFill>
                  <a:srgbClr val="199D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Symposium</a:t>
            </a:r>
            <a:endParaRPr lang="es-ES" sz="1200" dirty="0">
              <a:solidFill>
                <a:srgbClr val="199D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AED14E-2039-4845-8C3C-856B49F538C6}"/>
              </a:ext>
            </a:extLst>
          </p:cNvPr>
          <p:cNvSpPr txBox="1"/>
          <p:nvPr/>
        </p:nvSpPr>
        <p:spPr>
          <a:xfrm>
            <a:off x="209726" y="1110371"/>
            <a:ext cx="99528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Provision of access to a robust IT infrastructure.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High level of parallelization (HPC)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Increased external bandwidth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Assurance of data quality.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Efficient data curation &amp; reduction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On-the-fly data analysis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Provision of necessary tools and methods for data analysis.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Workflows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Correlative methods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Visualization systems for big data</a:t>
            </a:r>
            <a:endParaRPr lang="en-US" sz="2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27DC668-7956-4C2A-9B86-133B142871B6}"/>
              </a:ext>
            </a:extLst>
          </p:cNvPr>
          <p:cNvGrpSpPr/>
          <p:nvPr/>
        </p:nvGrpSpPr>
        <p:grpSpPr>
          <a:xfrm>
            <a:off x="8735618" y="2843287"/>
            <a:ext cx="2820380" cy="2245163"/>
            <a:chOff x="8900160" y="2286000"/>
            <a:chExt cx="2820380" cy="224516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98721DF-8B1E-4343-9F42-7F9B7A0E0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70306" y="2326836"/>
              <a:ext cx="1650234" cy="2204327"/>
            </a:xfrm>
            <a:prstGeom prst="rect">
              <a:avLst/>
            </a:prstGeom>
          </p:spPr>
        </p:pic>
        <p:sp>
          <p:nvSpPr>
            <p:cNvPr id="17" name="Speech Bubble: Oval 16">
              <a:extLst>
                <a:ext uri="{FF2B5EF4-FFF2-40B4-BE49-F238E27FC236}">
                  <a16:creationId xmlns:a16="http://schemas.microsoft.com/office/drawing/2014/main" id="{B8164970-7A10-4791-AA2D-2F03B4030EE2}"/>
                </a:ext>
              </a:extLst>
            </p:cNvPr>
            <p:cNvSpPr/>
            <p:nvPr/>
          </p:nvSpPr>
          <p:spPr>
            <a:xfrm>
              <a:off x="8900160" y="2286000"/>
              <a:ext cx="1170146" cy="568960"/>
            </a:xfrm>
            <a:prstGeom prst="wedgeEllipseCallout">
              <a:avLst>
                <a:gd name="adj1" fmla="val 79346"/>
                <a:gd name="adj2" fmla="val 133928"/>
              </a:avLst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b="1" dirty="0">
                  <a:solidFill>
                    <a:schemeClr val="tx1"/>
                  </a:solidFill>
                </a:rPr>
                <a:t>HELP!</a:t>
              </a:r>
              <a:r>
                <a:rPr lang="es-ES_tradnl" b="1" dirty="0"/>
                <a:t>!</a:t>
              </a:r>
              <a:endParaRPr lang="es-E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7658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132" y="202035"/>
            <a:ext cx="8853668" cy="589142"/>
          </a:xfrm>
        </p:spPr>
        <p:txBody>
          <a:bodyPr/>
          <a:lstStyle/>
          <a:p>
            <a:pPr algn="ctr"/>
            <a:r>
              <a:rPr lang="en-US" dirty="0"/>
              <a:t>ALBA II: User Service-oriented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98547" y="6492874"/>
            <a:ext cx="2743200" cy="365125"/>
          </a:xfrm>
        </p:spPr>
        <p:txBody>
          <a:bodyPr/>
          <a:lstStyle/>
          <a:p>
            <a:r>
              <a:rPr lang="es-ES" dirty="0"/>
              <a:t>19/01/2024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5439" y="6492874"/>
            <a:ext cx="4114800" cy="365125"/>
          </a:xfrm>
        </p:spPr>
        <p:txBody>
          <a:bodyPr/>
          <a:lstStyle/>
          <a:p>
            <a:r>
              <a:rPr lang="es-ES" dirty="0" err="1"/>
              <a:t>O.Matilla</a:t>
            </a:r>
            <a:r>
              <a:rPr lang="es-ES" dirty="0"/>
              <a:t> – Scientific Computing @ ALBA II</a:t>
            </a:r>
          </a:p>
          <a:p>
            <a:endParaRPr lang="es-E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786813" y="6492874"/>
            <a:ext cx="2566987" cy="307975"/>
          </a:xfrm>
        </p:spPr>
        <p:txBody>
          <a:bodyPr/>
          <a:lstStyle/>
          <a:p>
            <a:r>
              <a:rPr lang="es-ES" dirty="0"/>
              <a:t>ALBA II </a:t>
            </a:r>
            <a:r>
              <a:rPr lang="es-ES" dirty="0" err="1"/>
              <a:t>Symposium</a:t>
            </a:r>
            <a:endParaRPr lang="es-ES" dirty="0"/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B6DD63-D2D0-43B4-B653-939BD4DF6385}"/>
              </a:ext>
            </a:extLst>
          </p:cNvPr>
          <p:cNvSpPr txBox="1"/>
          <p:nvPr/>
        </p:nvSpPr>
        <p:spPr>
          <a:xfrm>
            <a:off x="182879" y="1459322"/>
            <a:ext cx="11460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Provision of access to a robust IT infrastructure.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C812CC9-82DF-4F94-A124-E690C6108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85439" y="2536395"/>
            <a:ext cx="785115" cy="67290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1DB45F5-D5AB-4F86-8C7A-09AD0DAEBC2D}"/>
              </a:ext>
            </a:extLst>
          </p:cNvPr>
          <p:cNvSpPr txBox="1"/>
          <p:nvPr/>
        </p:nvSpPr>
        <p:spPr>
          <a:xfrm>
            <a:off x="4385439" y="1967011"/>
            <a:ext cx="1681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/>
              <a:t>2023</a:t>
            </a:r>
            <a:endParaRPr lang="es-ES" sz="2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07990B-ACA5-4438-AD0A-8E055ED8F072}"/>
              </a:ext>
            </a:extLst>
          </p:cNvPr>
          <p:cNvSpPr txBox="1"/>
          <p:nvPr/>
        </p:nvSpPr>
        <p:spPr>
          <a:xfrm>
            <a:off x="9329506" y="1921121"/>
            <a:ext cx="1681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/>
              <a:t>ALBA II</a:t>
            </a:r>
            <a:endParaRPr lang="es-ES" sz="2400" b="1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7BED020-3C50-449B-BE42-D0C49E956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504601" y="2394117"/>
            <a:ext cx="785115" cy="67290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59AC40D-42C8-48F4-9791-33D582A75C73}"/>
              </a:ext>
            </a:extLst>
          </p:cNvPr>
          <p:cNvSpPr txBox="1"/>
          <p:nvPr/>
        </p:nvSpPr>
        <p:spPr>
          <a:xfrm>
            <a:off x="4199641" y="3377775"/>
            <a:ext cx="1305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/>
              <a:t>2 PB</a:t>
            </a:r>
            <a:endParaRPr lang="es-ES" sz="3600" b="1" dirty="0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DF916EF9-CD30-485E-9C16-708A8FE875B5}"/>
              </a:ext>
            </a:extLst>
          </p:cNvPr>
          <p:cNvSpPr/>
          <p:nvPr/>
        </p:nvSpPr>
        <p:spPr>
          <a:xfrm>
            <a:off x="5964259" y="3508300"/>
            <a:ext cx="2460805" cy="292608"/>
          </a:xfrm>
          <a:prstGeom prst="rightArrow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E3D13D-284A-4221-BE93-221A435FDFD3}"/>
              </a:ext>
            </a:extLst>
          </p:cNvPr>
          <p:cNvSpPr txBox="1"/>
          <p:nvPr/>
        </p:nvSpPr>
        <p:spPr>
          <a:xfrm>
            <a:off x="9056424" y="3331438"/>
            <a:ext cx="1681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/>
              <a:t>34 PB</a:t>
            </a:r>
            <a:endParaRPr lang="es-ES" sz="36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C982BA-1549-416B-8C9C-8F3B7D9E2C82}"/>
              </a:ext>
            </a:extLst>
          </p:cNvPr>
          <p:cNvSpPr txBox="1"/>
          <p:nvPr/>
        </p:nvSpPr>
        <p:spPr>
          <a:xfrm>
            <a:off x="1862586" y="3439330"/>
            <a:ext cx="2198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/>
              <a:t>Data Storage</a:t>
            </a:r>
            <a:endParaRPr lang="es-ES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16DB7C-2FBF-41EF-871E-82236D2D5D5F}"/>
              </a:ext>
            </a:extLst>
          </p:cNvPr>
          <p:cNvSpPr txBox="1"/>
          <p:nvPr/>
        </p:nvSpPr>
        <p:spPr>
          <a:xfrm>
            <a:off x="6628032" y="2991062"/>
            <a:ext cx="1305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/>
              <a:t>x 17</a:t>
            </a:r>
            <a:endParaRPr lang="es-ES" sz="36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0F439A-FC21-47DC-ADF1-B15DF57BD8E8}"/>
              </a:ext>
            </a:extLst>
          </p:cNvPr>
          <p:cNvSpPr txBox="1"/>
          <p:nvPr/>
        </p:nvSpPr>
        <p:spPr>
          <a:xfrm>
            <a:off x="4199641" y="4294928"/>
            <a:ext cx="1305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/>
              <a:t>500</a:t>
            </a:r>
            <a:endParaRPr lang="es-ES" sz="3600" b="1" dirty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AD4F2746-D81E-4417-AEBD-E94CC03ECE2E}"/>
              </a:ext>
            </a:extLst>
          </p:cNvPr>
          <p:cNvSpPr/>
          <p:nvPr/>
        </p:nvSpPr>
        <p:spPr>
          <a:xfrm>
            <a:off x="5964259" y="4425453"/>
            <a:ext cx="2460805" cy="292608"/>
          </a:xfrm>
          <a:prstGeom prst="rightArrow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1F6DBDB-4BF4-4581-AFF0-748CD368B8EC}"/>
              </a:ext>
            </a:extLst>
          </p:cNvPr>
          <p:cNvSpPr txBox="1"/>
          <p:nvPr/>
        </p:nvSpPr>
        <p:spPr>
          <a:xfrm>
            <a:off x="9056424" y="4248591"/>
            <a:ext cx="1681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/>
              <a:t>28.000</a:t>
            </a:r>
            <a:endParaRPr lang="es-ES" sz="36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430298-679E-48C5-A637-03E1D9B95B6E}"/>
              </a:ext>
            </a:extLst>
          </p:cNvPr>
          <p:cNvSpPr txBox="1"/>
          <p:nvPr/>
        </p:nvSpPr>
        <p:spPr>
          <a:xfrm>
            <a:off x="1597306" y="4356483"/>
            <a:ext cx="24633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/>
              <a:t>CPU Processing</a:t>
            </a:r>
          </a:p>
          <a:p>
            <a:pPr algn="ctr"/>
            <a:r>
              <a:rPr lang="es-ES_tradnl" sz="2000" dirty="0"/>
              <a:t>(</a:t>
            </a:r>
            <a:r>
              <a:rPr lang="es-ES_tradnl" sz="2000" dirty="0" err="1"/>
              <a:t>nodes</a:t>
            </a:r>
            <a:r>
              <a:rPr lang="es-ES_tradnl" sz="2000" dirty="0"/>
              <a:t>)</a:t>
            </a:r>
            <a:endParaRPr lang="es-ES" sz="2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4DA588A-6B82-4E6A-938E-23815584BCB0}"/>
              </a:ext>
            </a:extLst>
          </p:cNvPr>
          <p:cNvSpPr txBox="1"/>
          <p:nvPr/>
        </p:nvSpPr>
        <p:spPr>
          <a:xfrm>
            <a:off x="6633004" y="3946906"/>
            <a:ext cx="1305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/>
              <a:t>x 56</a:t>
            </a:r>
            <a:endParaRPr lang="es-ES" sz="36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25C3A2C-1FA0-4FDA-9432-46797A216916}"/>
              </a:ext>
            </a:extLst>
          </p:cNvPr>
          <p:cNvSpPr txBox="1"/>
          <p:nvPr/>
        </p:nvSpPr>
        <p:spPr>
          <a:xfrm>
            <a:off x="4199641" y="5183422"/>
            <a:ext cx="1305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/>
              <a:t>12.5k</a:t>
            </a:r>
            <a:endParaRPr lang="es-ES" sz="3600" b="1" dirty="0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4AA84201-A740-41E4-9D45-3D755D40EE03}"/>
              </a:ext>
            </a:extLst>
          </p:cNvPr>
          <p:cNvSpPr/>
          <p:nvPr/>
        </p:nvSpPr>
        <p:spPr>
          <a:xfrm>
            <a:off x="5964259" y="5313947"/>
            <a:ext cx="2460805" cy="292608"/>
          </a:xfrm>
          <a:prstGeom prst="rightArrow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E8BC8DA-5A71-431B-A882-5F4BA9B2241F}"/>
              </a:ext>
            </a:extLst>
          </p:cNvPr>
          <p:cNvSpPr txBox="1"/>
          <p:nvPr/>
        </p:nvSpPr>
        <p:spPr>
          <a:xfrm>
            <a:off x="9100912" y="5137085"/>
            <a:ext cx="1681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/>
              <a:t>400k</a:t>
            </a:r>
            <a:endParaRPr lang="es-ES" sz="36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E37C2F6-5938-40D7-9D2E-EC604800AC81}"/>
              </a:ext>
            </a:extLst>
          </p:cNvPr>
          <p:cNvSpPr txBox="1"/>
          <p:nvPr/>
        </p:nvSpPr>
        <p:spPr>
          <a:xfrm>
            <a:off x="1597306" y="5244977"/>
            <a:ext cx="24633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/>
              <a:t>GPU Processing</a:t>
            </a:r>
          </a:p>
          <a:p>
            <a:pPr algn="ctr"/>
            <a:r>
              <a:rPr lang="es-ES_tradnl" sz="2000" dirty="0"/>
              <a:t>(CUDA </a:t>
            </a:r>
            <a:r>
              <a:rPr lang="es-ES_tradnl" sz="2000" dirty="0" err="1"/>
              <a:t>core</a:t>
            </a:r>
            <a:r>
              <a:rPr lang="es-ES_tradnl" sz="2000" dirty="0"/>
              <a:t>)</a:t>
            </a:r>
            <a:endParaRPr lang="es-ES" sz="20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D209510-524D-4CAA-99CB-072FA3BF4FEA}"/>
              </a:ext>
            </a:extLst>
          </p:cNvPr>
          <p:cNvSpPr txBox="1"/>
          <p:nvPr/>
        </p:nvSpPr>
        <p:spPr>
          <a:xfrm>
            <a:off x="6633004" y="4800575"/>
            <a:ext cx="1305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/>
              <a:t>x 32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392271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/>
      <p:bldP spid="23" grpId="0"/>
      <p:bldP spid="24" grpId="0"/>
      <p:bldP spid="25" grpId="0"/>
      <p:bldP spid="26" grpId="0" animBg="1"/>
      <p:bldP spid="27" grpId="0"/>
      <p:bldP spid="28" grpId="0"/>
      <p:bldP spid="29" grpId="0"/>
      <p:bldP spid="30" grpId="0"/>
      <p:bldP spid="31" grpId="0" animBg="1"/>
      <p:bldP spid="32" grpId="0"/>
      <p:bldP spid="33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98547" y="6492874"/>
            <a:ext cx="2743200" cy="365125"/>
          </a:xfrm>
        </p:spPr>
        <p:txBody>
          <a:bodyPr/>
          <a:lstStyle/>
          <a:p>
            <a:r>
              <a:rPr lang="es-ES" dirty="0"/>
              <a:t>19/01/2024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5439" y="6492874"/>
            <a:ext cx="4114800" cy="365125"/>
          </a:xfrm>
        </p:spPr>
        <p:txBody>
          <a:bodyPr/>
          <a:lstStyle/>
          <a:p>
            <a:pPr algn="ctr"/>
            <a:r>
              <a:rPr lang="es-ES" dirty="0" err="1"/>
              <a:t>O.Matilla</a:t>
            </a:r>
            <a:r>
              <a:rPr lang="es-ES" dirty="0"/>
              <a:t> – Scientific Computing @ ALBA II</a:t>
            </a:r>
          </a:p>
          <a:p>
            <a:endParaRPr lang="es-E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786813" y="6492874"/>
            <a:ext cx="2566987" cy="307975"/>
          </a:xfrm>
        </p:spPr>
        <p:txBody>
          <a:bodyPr/>
          <a:lstStyle/>
          <a:p>
            <a:pPr algn="r"/>
            <a:r>
              <a:rPr lang="es-ES" dirty="0"/>
              <a:t>ALBA II </a:t>
            </a:r>
            <a:r>
              <a:rPr lang="es-ES" dirty="0" err="1"/>
              <a:t>Symposium</a:t>
            </a:r>
            <a:endParaRPr lang="es-E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42A593-D92B-4A11-B764-E30D6CDCA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7003" y="1510895"/>
            <a:ext cx="5816357" cy="47221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E8356D-C19E-4CDE-91A7-34537AF65E0B}"/>
              </a:ext>
            </a:extLst>
          </p:cNvPr>
          <p:cNvSpPr txBox="1"/>
          <p:nvPr/>
        </p:nvSpPr>
        <p:spPr>
          <a:xfrm>
            <a:off x="-69448" y="1385039"/>
            <a:ext cx="616544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Assurance of Data Quality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Traceability of data during all the data life-cycle.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Data format (HDF5/</a:t>
            </a:r>
            <a:r>
              <a:rPr lang="en-US" sz="2400" dirty="0" err="1"/>
              <a:t>NeXuS</a:t>
            </a:r>
            <a:r>
              <a:rPr lang="en-US" sz="2400" dirty="0"/>
              <a:t>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Automatic collection of all associated meta-data of the experiment.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E06A5AC-D6F4-4E87-AFEF-DC5FD21E6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132" y="202035"/>
            <a:ext cx="8853668" cy="589142"/>
          </a:xfrm>
        </p:spPr>
        <p:txBody>
          <a:bodyPr/>
          <a:lstStyle/>
          <a:p>
            <a:pPr algn="ctr"/>
            <a:r>
              <a:rPr lang="en-US" dirty="0"/>
              <a:t>ALBA II: User Service-oriented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2EFE4F-4B5D-4419-9D59-43CF3C39B387}"/>
              </a:ext>
            </a:extLst>
          </p:cNvPr>
          <p:cNvCxnSpPr>
            <a:cxnSpLocks/>
            <a:stCxn id="15" idx="7"/>
            <a:endCxn id="14" idx="2"/>
          </p:cNvCxnSpPr>
          <p:nvPr/>
        </p:nvCxnSpPr>
        <p:spPr>
          <a:xfrm flipV="1">
            <a:off x="5290637" y="4004842"/>
            <a:ext cx="2461889" cy="1151381"/>
          </a:xfrm>
          <a:prstGeom prst="line">
            <a:avLst/>
          </a:prstGeom>
          <a:ln w="28575">
            <a:solidFill>
              <a:srgbClr val="D8606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3A1A7D35-C141-404B-BE0F-CF27E1EB35E9}"/>
              </a:ext>
            </a:extLst>
          </p:cNvPr>
          <p:cNvSpPr/>
          <p:nvPr/>
        </p:nvSpPr>
        <p:spPr>
          <a:xfrm>
            <a:off x="7752526" y="3551198"/>
            <a:ext cx="1333601" cy="907288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3416750-A0DC-4970-894D-D9CDBDF6C9CB}"/>
              </a:ext>
            </a:extLst>
          </p:cNvPr>
          <p:cNvSpPr/>
          <p:nvPr/>
        </p:nvSpPr>
        <p:spPr>
          <a:xfrm>
            <a:off x="2164467" y="4982483"/>
            <a:ext cx="3662536" cy="1186368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-10" dirty="0">
                <a:solidFill>
                  <a:prstClr val="black"/>
                </a:solidFill>
              </a:rPr>
              <a:t>Essential to the entire setup, the Data Catalogue will be pivotal.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938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132" y="202035"/>
            <a:ext cx="8853668" cy="721244"/>
          </a:xfrm>
        </p:spPr>
        <p:txBody>
          <a:bodyPr/>
          <a:lstStyle/>
          <a:p>
            <a:pPr algn="ctr"/>
            <a:r>
              <a:rPr lang="en-US" dirty="0"/>
              <a:t>IT budget evolution @ beamlines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98547" y="6492874"/>
            <a:ext cx="2743200" cy="365125"/>
          </a:xfrm>
        </p:spPr>
        <p:txBody>
          <a:bodyPr/>
          <a:lstStyle/>
          <a:p>
            <a:r>
              <a:rPr lang="es-ES" dirty="0"/>
              <a:t>19/01/2024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5439" y="6492874"/>
            <a:ext cx="4114800" cy="365125"/>
          </a:xfrm>
        </p:spPr>
        <p:txBody>
          <a:bodyPr/>
          <a:lstStyle/>
          <a:p>
            <a:pPr algn="ctr"/>
            <a:r>
              <a:rPr lang="es-ES" dirty="0" err="1"/>
              <a:t>O.Matilla</a:t>
            </a:r>
            <a:r>
              <a:rPr lang="es-ES" dirty="0"/>
              <a:t> – Scientific Computing @ ALBA II</a:t>
            </a:r>
          </a:p>
          <a:p>
            <a:endParaRPr lang="es-E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786813" y="6492874"/>
            <a:ext cx="2566987" cy="307975"/>
          </a:xfrm>
        </p:spPr>
        <p:txBody>
          <a:bodyPr/>
          <a:lstStyle/>
          <a:p>
            <a:pPr algn="r"/>
            <a:r>
              <a:rPr lang="es-ES" dirty="0"/>
              <a:t>ALBA II </a:t>
            </a:r>
            <a:r>
              <a:rPr lang="es-ES" dirty="0" err="1"/>
              <a:t>Symposium</a:t>
            </a:r>
            <a:endParaRPr lang="es-E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6455AC-F237-4A10-910A-215A06BA90EF}"/>
              </a:ext>
            </a:extLst>
          </p:cNvPr>
          <p:cNvSpPr txBox="1"/>
          <p:nvPr/>
        </p:nvSpPr>
        <p:spPr>
          <a:xfrm>
            <a:off x="475488" y="1513987"/>
            <a:ext cx="11567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Substantial increase in the investment budget for IT in the beamlines.</a:t>
            </a:r>
            <a:endParaRPr lang="en-GB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37DDF6-AE79-47ED-B372-3EE6BD3EF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49471" y="2835856"/>
            <a:ext cx="790016" cy="67710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B598A07-58A5-41B9-BE6A-866B787A8BBD}"/>
              </a:ext>
            </a:extLst>
          </p:cNvPr>
          <p:cNvSpPr txBox="1"/>
          <p:nvPr/>
        </p:nvSpPr>
        <p:spPr>
          <a:xfrm>
            <a:off x="2574802" y="2381983"/>
            <a:ext cx="93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/>
              <a:t>2010s</a:t>
            </a:r>
            <a:endParaRPr lang="es-ES" sz="2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E5569E-C6ED-4880-86BB-5347CF98F52E}"/>
              </a:ext>
            </a:extLst>
          </p:cNvPr>
          <p:cNvSpPr txBox="1"/>
          <p:nvPr/>
        </p:nvSpPr>
        <p:spPr>
          <a:xfrm>
            <a:off x="7542481" y="2374191"/>
            <a:ext cx="1681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/>
              <a:t>2024</a:t>
            </a:r>
            <a:endParaRPr lang="es-ES" sz="2400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995C879-AE22-4BF0-B72F-5BEE0244B4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5000" contrast="8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56272" y="2912556"/>
            <a:ext cx="1097679" cy="109767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B537BF2-897E-4594-8789-1803352B92D6}"/>
              </a:ext>
            </a:extLst>
          </p:cNvPr>
          <p:cNvSpPr txBox="1"/>
          <p:nvPr/>
        </p:nvSpPr>
        <p:spPr>
          <a:xfrm>
            <a:off x="2477129" y="3828827"/>
            <a:ext cx="1305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/>
              <a:t>3-5%</a:t>
            </a:r>
            <a:endParaRPr lang="es-ES" sz="3600" b="1" dirty="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EFECDE1F-56EB-4D7A-9135-73870455599D}"/>
              </a:ext>
            </a:extLst>
          </p:cNvPr>
          <p:cNvSpPr/>
          <p:nvPr/>
        </p:nvSpPr>
        <p:spPr>
          <a:xfrm>
            <a:off x="4241747" y="3959352"/>
            <a:ext cx="2460805" cy="292608"/>
          </a:xfrm>
          <a:prstGeom prst="rightArrow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A63483-10FE-4CBF-8BF3-6DF32D93BBC9}"/>
              </a:ext>
            </a:extLst>
          </p:cNvPr>
          <p:cNvSpPr txBox="1"/>
          <p:nvPr/>
        </p:nvSpPr>
        <p:spPr>
          <a:xfrm>
            <a:off x="7333912" y="3782490"/>
            <a:ext cx="1681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/>
              <a:t>10-25%</a:t>
            </a:r>
            <a:endParaRPr lang="es-ES" sz="3600" b="1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377BA4D-E32C-436F-B38F-31517A0A5C39}"/>
              </a:ext>
            </a:extLst>
          </p:cNvPr>
          <p:cNvGrpSpPr/>
          <p:nvPr/>
        </p:nvGrpSpPr>
        <p:grpSpPr>
          <a:xfrm>
            <a:off x="8932922" y="3676171"/>
            <a:ext cx="2658196" cy="830997"/>
            <a:chOff x="8932922" y="3676171"/>
            <a:chExt cx="2658196" cy="83099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D4A853C-498B-4864-9503-B9E7714C7EAC}"/>
                </a:ext>
              </a:extLst>
            </p:cNvPr>
            <p:cNvSpPr txBox="1"/>
            <p:nvPr/>
          </p:nvSpPr>
          <p:spPr>
            <a:xfrm>
              <a:off x="9124768" y="3676171"/>
              <a:ext cx="24663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400" b="1" dirty="0" err="1"/>
                <a:t>increased</a:t>
              </a:r>
              <a:r>
                <a:rPr lang="es-ES_tradnl" sz="2400" b="1" dirty="0"/>
                <a:t> </a:t>
              </a:r>
              <a:r>
                <a:rPr lang="es-ES_tradnl" sz="2400" b="1" dirty="0" err="1"/>
                <a:t>operating</a:t>
              </a:r>
              <a:r>
                <a:rPr lang="es-ES_tradnl" sz="2400" b="1" dirty="0"/>
                <a:t> </a:t>
              </a:r>
              <a:r>
                <a:rPr lang="es-ES_tradnl" sz="2400" b="1" dirty="0" err="1"/>
                <a:t>costs</a:t>
              </a:r>
              <a:endParaRPr lang="es-ES" sz="2400" b="1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77E51B2-9E27-4355-8C3C-830CD8FA7642}"/>
                </a:ext>
              </a:extLst>
            </p:cNvPr>
            <p:cNvSpPr txBox="1"/>
            <p:nvPr/>
          </p:nvSpPr>
          <p:spPr>
            <a:xfrm>
              <a:off x="8932922" y="3759271"/>
              <a:ext cx="5335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3600" b="1" dirty="0"/>
                <a:t>+</a:t>
              </a:r>
              <a:endParaRPr lang="es-ES" sz="3600" b="1" dirty="0"/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96B5FB88-D2CE-48AF-9C98-9BBF1F820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42481" y="2825165"/>
            <a:ext cx="790016" cy="67710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5226AE6-DE4D-4532-BEC7-20314F7E30C2}"/>
              </a:ext>
            </a:extLst>
          </p:cNvPr>
          <p:cNvSpPr txBox="1"/>
          <p:nvPr/>
        </p:nvSpPr>
        <p:spPr>
          <a:xfrm>
            <a:off x="475488" y="5181957"/>
            <a:ext cx="11567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Computing architecture design must be part of the beamline design from its conception.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5049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/>
      <p:bldP spid="14" grpId="0"/>
      <p:bldP spid="17" grpId="0"/>
      <p:bldP spid="18" grpId="0" animBg="1"/>
      <p:bldP spid="19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98547" y="6492874"/>
            <a:ext cx="2743200" cy="365125"/>
          </a:xfrm>
        </p:spPr>
        <p:txBody>
          <a:bodyPr/>
          <a:lstStyle/>
          <a:p>
            <a:r>
              <a:rPr lang="es-ES" dirty="0"/>
              <a:t>19/01/2024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6455AC-F237-4A10-910A-215A06BA90EF}"/>
              </a:ext>
            </a:extLst>
          </p:cNvPr>
          <p:cNvSpPr txBox="1"/>
          <p:nvPr/>
        </p:nvSpPr>
        <p:spPr>
          <a:xfrm>
            <a:off x="864066" y="1712155"/>
            <a:ext cx="10771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9" name="AutoShape 2" descr="EOSC Association Logo">
            <a:extLst>
              <a:ext uri="{FF2B5EF4-FFF2-40B4-BE49-F238E27FC236}">
                <a16:creationId xmlns:a16="http://schemas.microsoft.com/office/drawing/2014/main" id="{4BACC809-3276-4862-AB56-987D3D6D25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7852B5B-9EC7-49F9-8453-12D46D5996AF}"/>
              </a:ext>
            </a:extLst>
          </p:cNvPr>
          <p:cNvSpPr txBox="1">
            <a:spLocks/>
          </p:cNvSpPr>
          <p:nvPr/>
        </p:nvSpPr>
        <p:spPr>
          <a:xfrm>
            <a:off x="2532927" y="181638"/>
            <a:ext cx="8853668" cy="589142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92F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/>
              <a:t>ALBA II: User Service-oriented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489655-80EB-4A35-841E-0A41E286C4C8}"/>
              </a:ext>
            </a:extLst>
          </p:cNvPr>
          <p:cNvSpPr txBox="1"/>
          <p:nvPr/>
        </p:nvSpPr>
        <p:spPr>
          <a:xfrm>
            <a:off x="335279" y="1215928"/>
            <a:ext cx="11460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Provision of necessary tools and methods for data analysis.</a:t>
            </a:r>
          </a:p>
        </p:txBody>
      </p:sp>
      <p:pic>
        <p:nvPicPr>
          <p:cNvPr id="1026" name="Picture 2" descr="VISA">
            <a:extLst>
              <a:ext uri="{FF2B5EF4-FFF2-40B4-BE49-F238E27FC236}">
                <a16:creationId xmlns:a16="http://schemas.microsoft.com/office/drawing/2014/main" id="{A0F722AE-AC6A-483E-A3C0-A82A51899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32" y="187780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8105CC1-5461-4805-B1A3-6A3D7E15D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797" y="1877806"/>
            <a:ext cx="4808204" cy="3903661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F408AD9A-1219-4DC9-BAD2-9D443DD592D1}"/>
              </a:ext>
            </a:extLst>
          </p:cNvPr>
          <p:cNvSpPr/>
          <p:nvPr/>
        </p:nvSpPr>
        <p:spPr>
          <a:xfrm>
            <a:off x="9452977" y="2190458"/>
            <a:ext cx="2404251" cy="2928395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5859C1-3C33-4CAF-A8C3-039FEFEDF4EA}"/>
              </a:ext>
            </a:extLst>
          </p:cNvPr>
          <p:cNvSpPr txBox="1"/>
          <p:nvPr/>
        </p:nvSpPr>
        <p:spPr>
          <a:xfrm>
            <a:off x="2532927" y="2066098"/>
            <a:ext cx="49285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2800" dirty="0"/>
              <a:t>VISA - Remote Data Processing/analysis platform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21981E-B8AA-4FFB-83C5-C2D2BF3A148C}"/>
              </a:ext>
            </a:extLst>
          </p:cNvPr>
          <p:cNvCxnSpPr>
            <a:cxnSpLocks/>
            <a:endCxn id="18" idx="2"/>
          </p:cNvCxnSpPr>
          <p:nvPr/>
        </p:nvCxnSpPr>
        <p:spPr>
          <a:xfrm>
            <a:off x="7257327" y="2789499"/>
            <a:ext cx="2195650" cy="865157"/>
          </a:xfrm>
          <a:prstGeom prst="line">
            <a:avLst/>
          </a:prstGeom>
          <a:ln w="28575">
            <a:solidFill>
              <a:srgbClr val="D8606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9851BC6-42D8-41AD-ABE3-9ECE71734288}"/>
              </a:ext>
            </a:extLst>
          </p:cNvPr>
          <p:cNvSpPr txBox="1"/>
          <p:nvPr/>
        </p:nvSpPr>
        <p:spPr>
          <a:xfrm>
            <a:off x="180623" y="3513729"/>
            <a:ext cx="671947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Users dedicated Virtual Machine (Open Stack)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Access to data (on-premise or cloud-based)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Access to provisioning of scientific SW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Access to the GPUs, HPC cluster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15" name="Google Shape;12;p27">
            <a:extLst>
              <a:ext uri="{FF2B5EF4-FFF2-40B4-BE49-F238E27FC236}">
                <a16:creationId xmlns:a16="http://schemas.microsoft.com/office/drawing/2014/main" id="{27A299A0-D360-42BE-BCEA-E14DA1FCD88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313" t="5796" r="68972" b="7819"/>
          <a:stretch/>
        </p:blipFill>
        <p:spPr>
          <a:xfrm>
            <a:off x="4789651" y="6293764"/>
            <a:ext cx="652735" cy="445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3;p27">
            <a:extLst>
              <a:ext uri="{FF2B5EF4-FFF2-40B4-BE49-F238E27FC236}">
                <a16:creationId xmlns:a16="http://schemas.microsoft.com/office/drawing/2014/main" id="{C3A4E4A6-1B1E-4931-A74F-982BED709AD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57451" y="6293764"/>
            <a:ext cx="6719477" cy="458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322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VISA">
            <a:extLst>
              <a:ext uri="{FF2B5EF4-FFF2-40B4-BE49-F238E27FC236}">
                <a16:creationId xmlns:a16="http://schemas.microsoft.com/office/drawing/2014/main" id="{D9E72EB4-C945-437C-899F-C45C76AA5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49" y="1174260"/>
            <a:ext cx="995423" cy="99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98547" y="6492874"/>
            <a:ext cx="2743200" cy="365125"/>
          </a:xfrm>
        </p:spPr>
        <p:txBody>
          <a:bodyPr/>
          <a:lstStyle/>
          <a:p>
            <a:r>
              <a:rPr lang="es-ES" dirty="0"/>
              <a:t>19/01/2024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6455AC-F237-4A10-910A-215A06BA90EF}"/>
              </a:ext>
            </a:extLst>
          </p:cNvPr>
          <p:cNvSpPr txBox="1"/>
          <p:nvPr/>
        </p:nvSpPr>
        <p:spPr>
          <a:xfrm>
            <a:off x="864066" y="1712155"/>
            <a:ext cx="10771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9" name="AutoShape 2" descr="EOSC Association Logo">
            <a:extLst>
              <a:ext uri="{FF2B5EF4-FFF2-40B4-BE49-F238E27FC236}">
                <a16:creationId xmlns:a16="http://schemas.microsoft.com/office/drawing/2014/main" id="{4BACC809-3276-4862-AB56-987D3D6D25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7852B5B-9EC7-49F9-8453-12D46D5996AF}"/>
              </a:ext>
            </a:extLst>
          </p:cNvPr>
          <p:cNvSpPr txBox="1">
            <a:spLocks/>
          </p:cNvSpPr>
          <p:nvPr/>
        </p:nvSpPr>
        <p:spPr>
          <a:xfrm>
            <a:off x="2532927" y="181638"/>
            <a:ext cx="8853668" cy="589142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92F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/>
              <a:t>ALBA II: User Service-oriented</a:t>
            </a:r>
          </a:p>
        </p:txBody>
      </p:sp>
      <p:pic>
        <p:nvPicPr>
          <p:cNvPr id="14" name="Google Shape;133;p11">
            <a:extLst>
              <a:ext uri="{FF2B5EF4-FFF2-40B4-BE49-F238E27FC236}">
                <a16:creationId xmlns:a16="http://schemas.microsoft.com/office/drawing/2014/main" id="{9B49CD16-D56A-477D-9CAF-A774EE2B0EA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97361" y="1878332"/>
            <a:ext cx="7662922" cy="440818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781FDC4-40DD-4F64-B25F-0F0EDDD8A7E6}"/>
              </a:ext>
            </a:extLst>
          </p:cNvPr>
          <p:cNvSpPr txBox="1"/>
          <p:nvPr/>
        </p:nvSpPr>
        <p:spPr>
          <a:xfrm>
            <a:off x="3447326" y="1272024"/>
            <a:ext cx="7212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2800" dirty="0"/>
              <a:t>VISA - Remote Data Processing/analysis platform</a:t>
            </a:r>
          </a:p>
        </p:txBody>
      </p:sp>
      <p:pic>
        <p:nvPicPr>
          <p:cNvPr id="19" name="Google Shape;12;p27">
            <a:extLst>
              <a:ext uri="{FF2B5EF4-FFF2-40B4-BE49-F238E27FC236}">
                <a16:creationId xmlns:a16="http://schemas.microsoft.com/office/drawing/2014/main" id="{98DEA04D-E8C8-43D8-8C69-B2B6AC17549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313" t="5796" r="68972" b="7819"/>
          <a:stretch/>
        </p:blipFill>
        <p:spPr>
          <a:xfrm>
            <a:off x="4774586" y="6365992"/>
            <a:ext cx="652735" cy="445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3;p27">
            <a:extLst>
              <a:ext uri="{FF2B5EF4-FFF2-40B4-BE49-F238E27FC236}">
                <a16:creationId xmlns:a16="http://schemas.microsoft.com/office/drawing/2014/main" id="{89DA75B4-3D10-4C81-9940-6C788D83D01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42386" y="6365992"/>
            <a:ext cx="6719477" cy="458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3113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ALBA II – Serving Open Science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98547" y="6492874"/>
            <a:ext cx="2743200" cy="365125"/>
          </a:xfrm>
        </p:spPr>
        <p:txBody>
          <a:bodyPr/>
          <a:lstStyle/>
          <a:p>
            <a:r>
              <a:rPr lang="es-ES" dirty="0"/>
              <a:t>19/01/2024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6455AC-F237-4A10-910A-215A06BA90EF}"/>
              </a:ext>
            </a:extLst>
          </p:cNvPr>
          <p:cNvSpPr txBox="1"/>
          <p:nvPr/>
        </p:nvSpPr>
        <p:spPr>
          <a:xfrm>
            <a:off x="1059011" y="2298404"/>
            <a:ext cx="10654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ALBA is an active EOSC Association member and the major Spanish representative of one of the five identified science clusters.</a:t>
            </a:r>
            <a:endParaRPr lang="en-GB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07467E-3145-499D-9D09-E6EF1A4C0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275" y="1390214"/>
            <a:ext cx="1939724" cy="8124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A8AC9A-D285-4A16-AE49-5B3654386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800" y="3576168"/>
            <a:ext cx="4037031" cy="22708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6F7ADB5-37E6-468C-9A37-38CEEFD03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9355" y="3429001"/>
            <a:ext cx="4414174" cy="227083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E3AC295-E325-4024-A410-650DD5BE6BE9}"/>
              </a:ext>
            </a:extLst>
          </p:cNvPr>
          <p:cNvSpPr txBox="1"/>
          <p:nvPr/>
        </p:nvSpPr>
        <p:spPr>
          <a:xfrm>
            <a:off x="3408371" y="1551277"/>
            <a:ext cx="4207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- European Open Science Cloud</a:t>
            </a:r>
          </a:p>
        </p:txBody>
      </p:sp>
      <p:pic>
        <p:nvPicPr>
          <p:cNvPr id="13" name="Google Shape;12;p27">
            <a:extLst>
              <a:ext uri="{FF2B5EF4-FFF2-40B4-BE49-F238E27FC236}">
                <a16:creationId xmlns:a16="http://schemas.microsoft.com/office/drawing/2014/main" id="{5F307775-50BE-4FF6-8DED-CC8117EEE20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313" t="5796" r="68972" b="7819"/>
          <a:stretch/>
        </p:blipFill>
        <p:spPr>
          <a:xfrm>
            <a:off x="4789651" y="6293764"/>
            <a:ext cx="652735" cy="445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3;p27">
            <a:extLst>
              <a:ext uri="{FF2B5EF4-FFF2-40B4-BE49-F238E27FC236}">
                <a16:creationId xmlns:a16="http://schemas.microsoft.com/office/drawing/2014/main" id="{351B6D97-FDCF-4DD2-9060-F9185B73CE3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57451" y="6293764"/>
            <a:ext cx="6719477" cy="458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287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Conclusions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6455AC-F237-4A10-910A-215A06BA90EF}"/>
              </a:ext>
            </a:extLst>
          </p:cNvPr>
          <p:cNvSpPr txBox="1"/>
          <p:nvPr/>
        </p:nvSpPr>
        <p:spPr>
          <a:xfrm>
            <a:off x="838200" y="1424741"/>
            <a:ext cx="1077146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ALBA II project will face huge data challenges.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Data deluge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Specialized data processing in HPC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Data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To meet them, different actions will be undertaken: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Ambitious IT investment program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Development of methods and software for specific scientific cases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Crafting versatile data tools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Additional Computing Services will be provided to users</a:t>
            </a:r>
            <a:endParaRPr lang="en-GB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76A388-0489-4F3B-81F3-24DAC3E42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8396" y="6183438"/>
            <a:ext cx="1574639" cy="5289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1EF0AD-9CF9-4FB8-B525-806044D369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039" b="32184"/>
          <a:stretch/>
        </p:blipFill>
        <p:spPr>
          <a:xfrm>
            <a:off x="8366314" y="6183438"/>
            <a:ext cx="1917609" cy="528933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A6CB456-B0B2-44D5-B56D-4E1084AEEB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8547" y="6492874"/>
            <a:ext cx="2743200" cy="365125"/>
          </a:xfrm>
        </p:spPr>
        <p:txBody>
          <a:bodyPr/>
          <a:lstStyle/>
          <a:p>
            <a:r>
              <a:rPr lang="es-ES" dirty="0"/>
              <a:t>19/01/2024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6AAFD5E-C8BE-4C91-BFA4-B4B4A320B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85439" y="6492874"/>
            <a:ext cx="4114800" cy="365125"/>
          </a:xfrm>
        </p:spPr>
        <p:txBody>
          <a:bodyPr/>
          <a:lstStyle/>
          <a:p>
            <a:pPr algn="ctr"/>
            <a:r>
              <a:rPr lang="es-ES" dirty="0" err="1"/>
              <a:t>O.Matilla</a:t>
            </a:r>
            <a:r>
              <a:rPr lang="es-ES" dirty="0"/>
              <a:t> – Scientific Computing @ ALBA II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433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Conclusions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98547" y="6492874"/>
            <a:ext cx="2743200" cy="365125"/>
          </a:xfrm>
        </p:spPr>
        <p:txBody>
          <a:bodyPr/>
          <a:lstStyle/>
          <a:p>
            <a:r>
              <a:rPr lang="es-ES" dirty="0"/>
              <a:t>19/01/2024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5439" y="6492874"/>
            <a:ext cx="4114800" cy="365125"/>
          </a:xfrm>
        </p:spPr>
        <p:txBody>
          <a:bodyPr/>
          <a:lstStyle/>
          <a:p>
            <a:pPr algn="ctr"/>
            <a:r>
              <a:rPr lang="es-ES" dirty="0" err="1"/>
              <a:t>O.Matilla</a:t>
            </a:r>
            <a:r>
              <a:rPr lang="es-ES" dirty="0"/>
              <a:t> – Scientific Computing @ ALBA II</a:t>
            </a:r>
          </a:p>
          <a:p>
            <a:endParaRPr lang="es-E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2B8E2D-D6E4-4925-B04A-721B0B7A1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40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65588" y="2655410"/>
            <a:ext cx="1714500" cy="3429000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softEdge rad="1778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6A5559-C625-4AE2-88CB-83224023E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2195" y="3414051"/>
            <a:ext cx="1650234" cy="2204327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874BCF5E-C1A9-459D-9171-D9AEE833A9A6}"/>
              </a:ext>
            </a:extLst>
          </p:cNvPr>
          <p:cNvSpPr/>
          <p:nvPr/>
        </p:nvSpPr>
        <p:spPr>
          <a:xfrm>
            <a:off x="4613606" y="4369910"/>
            <a:ext cx="2460805" cy="292608"/>
          </a:xfrm>
          <a:prstGeom prst="rightArrow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E0BF21-3BED-405E-ABEC-E1EE3C05F4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8396" y="6183438"/>
            <a:ext cx="1574639" cy="5289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0C4774D-1AF1-4589-8FCC-2C78275B57F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1039" b="32184"/>
          <a:stretch/>
        </p:blipFill>
        <p:spPr>
          <a:xfrm>
            <a:off x="8366314" y="6183438"/>
            <a:ext cx="1917609" cy="5289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4448F17-E724-4A95-BC32-C7350B31776F}"/>
              </a:ext>
            </a:extLst>
          </p:cNvPr>
          <p:cNvSpPr/>
          <p:nvPr/>
        </p:nvSpPr>
        <p:spPr>
          <a:xfrm>
            <a:off x="1065401" y="1325365"/>
            <a:ext cx="109476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The ALBA II, a data-driven project, will unveil scientific cases by </a:t>
            </a:r>
            <a:r>
              <a:rPr lang="en-GB" sz="2800" dirty="0" err="1"/>
              <a:t>enhacing</a:t>
            </a:r>
            <a:r>
              <a:rPr lang="en-GB" sz="2800" dirty="0"/>
              <a:t> user’s </a:t>
            </a:r>
            <a:r>
              <a:rPr lang="en-US" sz="2800" dirty="0"/>
              <a:t>capacity to navigate and harness the potential of ALBA II's data-rich environment.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7670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132" y="202034"/>
            <a:ext cx="9597380" cy="571299"/>
          </a:xfrm>
        </p:spPr>
        <p:txBody>
          <a:bodyPr/>
          <a:lstStyle/>
          <a:p>
            <a:pPr algn="ctr"/>
            <a:r>
              <a:rPr lang="en-US" dirty="0"/>
              <a:t>Computing is experiencing exponential growth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98547" y="6492874"/>
            <a:ext cx="2743200" cy="365125"/>
          </a:xfrm>
        </p:spPr>
        <p:txBody>
          <a:bodyPr/>
          <a:lstStyle/>
          <a:p>
            <a:r>
              <a:rPr lang="es-ES" dirty="0"/>
              <a:t>19/01/2024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5439" y="6492874"/>
            <a:ext cx="4114800" cy="365125"/>
          </a:xfrm>
        </p:spPr>
        <p:txBody>
          <a:bodyPr/>
          <a:lstStyle/>
          <a:p>
            <a:pPr algn="ctr"/>
            <a:r>
              <a:rPr lang="es-ES" dirty="0" err="1"/>
              <a:t>O.Matilla</a:t>
            </a:r>
            <a:r>
              <a:rPr lang="es-ES" dirty="0"/>
              <a:t> – Scientific Computing @ ALBA II</a:t>
            </a:r>
          </a:p>
          <a:p>
            <a:endParaRPr lang="es-E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786813" y="6492874"/>
            <a:ext cx="2566987" cy="307975"/>
          </a:xfrm>
        </p:spPr>
        <p:txBody>
          <a:bodyPr/>
          <a:lstStyle/>
          <a:p>
            <a:pPr algn="r"/>
            <a:r>
              <a:rPr lang="es-ES" dirty="0"/>
              <a:t>ALBA II </a:t>
            </a:r>
            <a:r>
              <a:rPr lang="es-ES" dirty="0" err="1"/>
              <a:t>Symposium</a:t>
            </a:r>
            <a:endParaRPr lang="es-ES" dirty="0"/>
          </a:p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C889484-50E3-4D3E-BFE3-AD65779CF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477" y="1904623"/>
            <a:ext cx="3597923" cy="21910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58F7A83-4AB7-4294-86F4-CA3A76704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6454" y="1936455"/>
            <a:ext cx="3912716" cy="19481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611246A-7D16-4296-8429-770D553699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2840" y="3930405"/>
            <a:ext cx="3912716" cy="194303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E2E3AE5-E202-44F7-8CA8-5ED33E9616B6}"/>
              </a:ext>
            </a:extLst>
          </p:cNvPr>
          <p:cNvSpPr txBox="1"/>
          <p:nvPr/>
        </p:nvSpPr>
        <p:spPr>
          <a:xfrm>
            <a:off x="5203627" y="5776890"/>
            <a:ext cx="5151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en-GB" sz="1400" i="1" dirty="0"/>
              <a:t>Data generated by year world-wide</a:t>
            </a:r>
          </a:p>
        </p:txBody>
      </p:sp>
      <p:pic>
        <p:nvPicPr>
          <p:cNvPr id="2052" name="Picture 4" descr="File:Supercomputer-power-flops.svg">
            <a:extLst>
              <a:ext uri="{FF2B5EF4-FFF2-40B4-BE49-F238E27FC236}">
                <a16:creationId xmlns:a16="http://schemas.microsoft.com/office/drawing/2014/main" id="{62EA5FD7-BA2C-4741-960F-1061AF5AE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759" y="4200052"/>
            <a:ext cx="3602366" cy="203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76E4A2C-D520-491D-B876-36E1BEABDD5F}"/>
              </a:ext>
            </a:extLst>
          </p:cNvPr>
          <p:cNvSpPr txBox="1"/>
          <p:nvPr/>
        </p:nvSpPr>
        <p:spPr>
          <a:xfrm>
            <a:off x="981620" y="1339491"/>
            <a:ext cx="3340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2800" dirty="0"/>
              <a:t>Processing</a:t>
            </a:r>
            <a:r>
              <a:rPr lang="en-GB" sz="2400" dirty="0"/>
              <a:t> </a:t>
            </a:r>
            <a:r>
              <a:rPr lang="en-GB" sz="2800" dirty="0"/>
              <a:t>power</a:t>
            </a:r>
            <a:endParaRPr lang="en-GB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EFE459-E986-48AB-A701-86C8C71A23A3}"/>
              </a:ext>
            </a:extLst>
          </p:cNvPr>
          <p:cNvSpPr txBox="1"/>
          <p:nvPr/>
        </p:nvSpPr>
        <p:spPr>
          <a:xfrm>
            <a:off x="6830189" y="1413235"/>
            <a:ext cx="3340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2800" dirty="0"/>
              <a:t>Data Volume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7850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98547" y="6492874"/>
            <a:ext cx="2743200" cy="365125"/>
          </a:xfrm>
        </p:spPr>
        <p:txBody>
          <a:bodyPr/>
          <a:lstStyle/>
          <a:p>
            <a:r>
              <a:rPr lang="es-ES" dirty="0"/>
              <a:t>19/01/2024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5439" y="6492874"/>
            <a:ext cx="4114800" cy="365125"/>
          </a:xfrm>
        </p:spPr>
        <p:txBody>
          <a:bodyPr/>
          <a:lstStyle/>
          <a:p>
            <a:pPr algn="ctr"/>
            <a:r>
              <a:rPr lang="es-ES" dirty="0" err="1"/>
              <a:t>O.Matilla</a:t>
            </a:r>
            <a:r>
              <a:rPr lang="es-ES" dirty="0"/>
              <a:t> – Scientific Computing @ ALBA II</a:t>
            </a:r>
          </a:p>
          <a:p>
            <a:endParaRPr lang="es-E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786813" y="6492874"/>
            <a:ext cx="2566987" cy="307975"/>
          </a:xfrm>
        </p:spPr>
        <p:txBody>
          <a:bodyPr/>
          <a:lstStyle/>
          <a:p>
            <a:pPr algn="r"/>
            <a:r>
              <a:rPr lang="es-ES" dirty="0"/>
              <a:t>ALBA II </a:t>
            </a:r>
            <a:r>
              <a:rPr lang="es-ES" dirty="0" err="1"/>
              <a:t>Symposium</a:t>
            </a:r>
            <a:endParaRPr lang="es-ES" dirty="0"/>
          </a:p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03A6B32-589F-4D9C-8329-C7345F994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93" y="1672362"/>
            <a:ext cx="3184815" cy="25478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DCDB1B8-6484-4B23-B122-677A0EE75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450" y="4315109"/>
            <a:ext cx="2984457" cy="175231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552322E-B956-4AB2-B697-4D1B74702F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1667" y="2246051"/>
            <a:ext cx="5195938" cy="292587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D5C783C-6213-4718-9023-E67F102484A2}"/>
              </a:ext>
            </a:extLst>
          </p:cNvPr>
          <p:cNvSpPr txBox="1"/>
          <p:nvPr/>
        </p:nvSpPr>
        <p:spPr>
          <a:xfrm>
            <a:off x="7350711" y="1335212"/>
            <a:ext cx="4216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en-GB" sz="2800" dirty="0"/>
              <a:t>… what about the costs?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8CE16E-A100-43F6-803E-A8F788A9D932}"/>
              </a:ext>
            </a:extLst>
          </p:cNvPr>
          <p:cNvSpPr txBox="1"/>
          <p:nvPr/>
        </p:nvSpPr>
        <p:spPr>
          <a:xfrm>
            <a:off x="943687" y="1246912"/>
            <a:ext cx="3340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2800" dirty="0"/>
              <a:t>Connectivity</a:t>
            </a:r>
            <a:endParaRPr lang="en-GB" sz="24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F4C8C25-1CFD-46B3-84B2-811E7FDAA7D1}"/>
              </a:ext>
            </a:extLst>
          </p:cNvPr>
          <p:cNvSpPr txBox="1">
            <a:spLocks/>
          </p:cNvSpPr>
          <p:nvPr/>
        </p:nvSpPr>
        <p:spPr>
          <a:xfrm>
            <a:off x="2500132" y="217141"/>
            <a:ext cx="9597380" cy="571299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92F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/>
              <a:t>Computing is experiencing exponential growth</a:t>
            </a:r>
          </a:p>
        </p:txBody>
      </p:sp>
    </p:spTree>
    <p:extLst>
      <p:ext uri="{BB962C8B-B14F-4D97-AF65-F5344CB8AC3E}">
        <p14:creationId xmlns:p14="http://schemas.microsoft.com/office/powerpoint/2010/main" val="10908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132" y="202035"/>
            <a:ext cx="8853668" cy="589712"/>
          </a:xfrm>
        </p:spPr>
        <p:txBody>
          <a:bodyPr/>
          <a:lstStyle/>
          <a:p>
            <a:pPr algn="ctr"/>
            <a:r>
              <a:rPr lang="en-US" dirty="0"/>
              <a:t>Artificial Intelligence expansion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98547" y="6492874"/>
            <a:ext cx="2743200" cy="365125"/>
          </a:xfrm>
        </p:spPr>
        <p:txBody>
          <a:bodyPr/>
          <a:lstStyle/>
          <a:p>
            <a:r>
              <a:rPr lang="es-ES" dirty="0"/>
              <a:t>19/01/2024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5439" y="6492874"/>
            <a:ext cx="4114800" cy="365125"/>
          </a:xfrm>
        </p:spPr>
        <p:txBody>
          <a:bodyPr/>
          <a:lstStyle/>
          <a:p>
            <a:pPr algn="ctr"/>
            <a:r>
              <a:rPr lang="es-ES" dirty="0" err="1"/>
              <a:t>O.Matilla</a:t>
            </a:r>
            <a:r>
              <a:rPr lang="es-ES" dirty="0"/>
              <a:t> – Scientific Computing @ ALBA II</a:t>
            </a:r>
          </a:p>
          <a:p>
            <a:endParaRPr lang="es-E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786813" y="6492874"/>
            <a:ext cx="2566987" cy="307975"/>
          </a:xfrm>
        </p:spPr>
        <p:txBody>
          <a:bodyPr/>
          <a:lstStyle/>
          <a:p>
            <a:pPr algn="r"/>
            <a:r>
              <a:rPr lang="es-ES" dirty="0"/>
              <a:t>ALBA II </a:t>
            </a:r>
            <a:r>
              <a:rPr lang="es-ES" dirty="0" err="1"/>
              <a:t>Symposium</a:t>
            </a:r>
            <a:endParaRPr lang="es-E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B6597E-DC3E-4C4B-9A88-5CC5BB22B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92" y="2099491"/>
            <a:ext cx="2400300" cy="24003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57262FD-CB83-47A2-B2EF-1D9EDB6F9C02}"/>
              </a:ext>
            </a:extLst>
          </p:cNvPr>
          <p:cNvSpPr/>
          <p:nvPr/>
        </p:nvSpPr>
        <p:spPr>
          <a:xfrm>
            <a:off x="4241747" y="1096359"/>
            <a:ext cx="2743200" cy="859210"/>
          </a:xfrm>
          <a:prstGeom prst="round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>
                <a:solidFill>
                  <a:schemeClr val="tx1"/>
                </a:solidFill>
              </a:rPr>
              <a:t>Increased</a:t>
            </a:r>
            <a:r>
              <a:rPr lang="es-ES_tradnl" b="1" dirty="0">
                <a:solidFill>
                  <a:schemeClr val="tx1"/>
                </a:solidFill>
              </a:rPr>
              <a:t>  Computing </a:t>
            </a:r>
            <a:r>
              <a:rPr lang="es-ES_tradnl" b="1" dirty="0" err="1">
                <a:solidFill>
                  <a:schemeClr val="tx1"/>
                </a:solidFill>
              </a:rPr>
              <a:t>Power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54C6481-8587-454A-80A0-0C728608D183}"/>
              </a:ext>
            </a:extLst>
          </p:cNvPr>
          <p:cNvSpPr/>
          <p:nvPr/>
        </p:nvSpPr>
        <p:spPr>
          <a:xfrm>
            <a:off x="4241747" y="2331597"/>
            <a:ext cx="2743200" cy="859210"/>
          </a:xfrm>
          <a:prstGeom prst="round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>
                <a:solidFill>
                  <a:schemeClr val="tx1"/>
                </a:solidFill>
              </a:rPr>
              <a:t>Availability</a:t>
            </a:r>
            <a:r>
              <a:rPr lang="es-ES_tradnl" b="1" dirty="0">
                <a:solidFill>
                  <a:schemeClr val="tx1"/>
                </a:solidFill>
              </a:rPr>
              <a:t> </a:t>
            </a:r>
            <a:r>
              <a:rPr lang="es-ES_tradnl" b="1" dirty="0" err="1">
                <a:solidFill>
                  <a:schemeClr val="tx1"/>
                </a:solidFill>
              </a:rPr>
              <a:t>of</a:t>
            </a:r>
            <a:r>
              <a:rPr lang="es-ES_tradnl" b="1" dirty="0">
                <a:solidFill>
                  <a:schemeClr val="tx1"/>
                </a:solidFill>
              </a:rPr>
              <a:t> </a:t>
            </a:r>
            <a:r>
              <a:rPr lang="es-ES_tradnl" b="1" dirty="0" err="1">
                <a:solidFill>
                  <a:schemeClr val="tx1"/>
                </a:solidFill>
              </a:rPr>
              <a:t>massive</a:t>
            </a:r>
            <a:r>
              <a:rPr lang="es-ES_tradnl" b="1" dirty="0">
                <a:solidFill>
                  <a:schemeClr val="tx1"/>
                </a:solidFill>
              </a:rPr>
              <a:t> </a:t>
            </a:r>
            <a:r>
              <a:rPr lang="es-ES_tradnl" b="1" dirty="0" err="1">
                <a:solidFill>
                  <a:schemeClr val="tx1"/>
                </a:solidFill>
              </a:rPr>
              <a:t>amounts</a:t>
            </a:r>
            <a:r>
              <a:rPr lang="es-ES_tradnl" b="1" dirty="0">
                <a:solidFill>
                  <a:schemeClr val="tx1"/>
                </a:solidFill>
              </a:rPr>
              <a:t> </a:t>
            </a:r>
            <a:r>
              <a:rPr lang="es-ES_tradnl" b="1" dirty="0" err="1">
                <a:solidFill>
                  <a:schemeClr val="tx1"/>
                </a:solidFill>
              </a:rPr>
              <a:t>of</a:t>
            </a:r>
            <a:r>
              <a:rPr lang="es-ES_tradnl" b="1" dirty="0">
                <a:solidFill>
                  <a:schemeClr val="tx1"/>
                </a:solidFill>
              </a:rPr>
              <a:t> data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119E375-3A75-41B2-B27A-A7389E12C273}"/>
              </a:ext>
            </a:extLst>
          </p:cNvPr>
          <p:cNvSpPr/>
          <p:nvPr/>
        </p:nvSpPr>
        <p:spPr>
          <a:xfrm>
            <a:off x="4241747" y="3566835"/>
            <a:ext cx="2743200" cy="859210"/>
          </a:xfrm>
          <a:prstGeom prst="round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err="1">
                <a:solidFill>
                  <a:schemeClr val="tx1"/>
                </a:solidFill>
              </a:rPr>
              <a:t>Advance</a:t>
            </a:r>
            <a:r>
              <a:rPr lang="es-ES_tradnl" dirty="0">
                <a:solidFill>
                  <a:schemeClr val="tx1"/>
                </a:solidFill>
              </a:rPr>
              <a:t> in </a:t>
            </a:r>
            <a:r>
              <a:rPr lang="es-ES_tradnl" dirty="0" err="1">
                <a:solidFill>
                  <a:schemeClr val="tx1"/>
                </a:solidFill>
              </a:rPr>
              <a:t>algorithms</a:t>
            </a:r>
            <a:r>
              <a:rPr lang="es-ES_tradnl" dirty="0">
                <a:solidFill>
                  <a:schemeClr val="tx1"/>
                </a:solidFill>
              </a:rPr>
              <a:t> (</a:t>
            </a:r>
            <a:r>
              <a:rPr lang="es-ES_tradnl" dirty="0" err="1">
                <a:solidFill>
                  <a:schemeClr val="tx1"/>
                </a:solidFill>
              </a:rPr>
              <a:t>specially</a:t>
            </a:r>
            <a:r>
              <a:rPr lang="es-ES_tradnl" dirty="0">
                <a:solidFill>
                  <a:schemeClr val="tx1"/>
                </a:solidFill>
              </a:rPr>
              <a:t> Deep </a:t>
            </a:r>
            <a:r>
              <a:rPr lang="es-ES_tradnl" dirty="0" err="1">
                <a:solidFill>
                  <a:schemeClr val="tx1"/>
                </a:solidFill>
              </a:rPr>
              <a:t>learning</a:t>
            </a:r>
            <a:r>
              <a:rPr lang="es-ES_tradnl" dirty="0">
                <a:solidFill>
                  <a:schemeClr val="tx1"/>
                </a:solidFill>
              </a:rPr>
              <a:t>)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B945259-EB0D-49E9-A3A9-A87C5DDD71F4}"/>
              </a:ext>
            </a:extLst>
          </p:cNvPr>
          <p:cNvSpPr/>
          <p:nvPr/>
        </p:nvSpPr>
        <p:spPr>
          <a:xfrm>
            <a:off x="4241747" y="4802072"/>
            <a:ext cx="2743200" cy="859210"/>
          </a:xfrm>
          <a:prstGeom prst="round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solidFill>
                  <a:schemeClr val="tx1"/>
                </a:solidFill>
              </a:rPr>
              <a:t>Open Software and </a:t>
            </a:r>
            <a:r>
              <a:rPr lang="es-ES_tradnl" dirty="0" err="1">
                <a:solidFill>
                  <a:schemeClr val="tx1"/>
                </a:solidFill>
              </a:rPr>
              <a:t>collaborations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13" name="Picture 2" descr="File:OpenAI Logo.svg - Wikipedia">
            <a:extLst>
              <a:ext uri="{FF2B5EF4-FFF2-40B4-BE49-F238E27FC236}">
                <a16:creationId xmlns:a16="http://schemas.microsoft.com/office/drawing/2014/main" id="{7B1110A9-E326-45FE-9624-4903D5149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067" y="1217470"/>
            <a:ext cx="1926578" cy="52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2649EA0-6C1D-4294-8506-21D95B43A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0477" y="2422369"/>
            <a:ext cx="859210" cy="859210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E1319E16-4C76-4F2F-8587-18E2BEEDE0AC}"/>
              </a:ext>
            </a:extLst>
          </p:cNvPr>
          <p:cNvSpPr/>
          <p:nvPr/>
        </p:nvSpPr>
        <p:spPr>
          <a:xfrm>
            <a:off x="7269836" y="3455386"/>
            <a:ext cx="2460805" cy="292608"/>
          </a:xfrm>
          <a:prstGeom prst="rightArrow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0146949-7967-4070-8F59-23087904EC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0932" y="1966346"/>
            <a:ext cx="1703542" cy="3821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250C2FA-FD77-4B36-8C3A-BB55208ECA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0094" y="2443668"/>
            <a:ext cx="1038225" cy="676275"/>
          </a:xfrm>
          <a:prstGeom prst="rect">
            <a:avLst/>
          </a:prstGeom>
        </p:spPr>
      </p:pic>
      <p:pic>
        <p:nvPicPr>
          <p:cNvPr id="5122" name="Picture 2" descr="https://builtin.com/sites/www.builtin.com/files/styles/company_logo/public/2021-08/Samsara.jpeg">
            <a:extLst>
              <a:ext uri="{FF2B5EF4-FFF2-40B4-BE49-F238E27FC236}">
                <a16:creationId xmlns:a16="http://schemas.microsoft.com/office/drawing/2014/main" id="{BBAD30AF-857D-4C60-870A-EEF472E42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924" y="3095100"/>
            <a:ext cx="960564" cy="96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builtin.com/sites/www.builtin.com/files/styles/company_logo/public/2022-10/Gradient_AI.jpeg">
            <a:extLst>
              <a:ext uri="{FF2B5EF4-FFF2-40B4-BE49-F238E27FC236}">
                <a16:creationId xmlns:a16="http://schemas.microsoft.com/office/drawing/2014/main" id="{BC1872A2-6357-45ED-90FF-AF6209319F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81" b="36926"/>
          <a:stretch/>
        </p:blipFill>
        <p:spPr bwMode="auto">
          <a:xfrm>
            <a:off x="9770490" y="4009144"/>
            <a:ext cx="1964426" cy="53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builtin.com/sites/www.builtin.com/files/styles/company_logo/public/2021-05/LogRocket%20Logo.png">
            <a:extLst>
              <a:ext uri="{FF2B5EF4-FFF2-40B4-BE49-F238E27FC236}">
                <a16:creationId xmlns:a16="http://schemas.microsoft.com/office/drawing/2014/main" id="{9AD5BABC-8544-46C5-9F4C-990B4D780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277" y="4530624"/>
            <a:ext cx="859211" cy="85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85570E9-33A0-482A-B430-8A72BA88F2F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73796" y="5354757"/>
            <a:ext cx="1321879" cy="990133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8466FD7-CB47-49BA-88D6-2F1DCCC07462}"/>
              </a:ext>
            </a:extLst>
          </p:cNvPr>
          <p:cNvCxnSpPr>
            <a:cxnSpLocks/>
          </p:cNvCxnSpPr>
          <p:nvPr/>
        </p:nvCxnSpPr>
        <p:spPr>
          <a:xfrm flipV="1">
            <a:off x="3039109" y="1525964"/>
            <a:ext cx="1074122" cy="1804852"/>
          </a:xfrm>
          <a:prstGeom prst="straightConnector1">
            <a:avLst/>
          </a:prstGeom>
          <a:ln w="41275">
            <a:solidFill>
              <a:srgbClr val="2F528F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295EEB6-F66D-4D2A-AA23-419BD07F2A05}"/>
              </a:ext>
            </a:extLst>
          </p:cNvPr>
          <p:cNvCxnSpPr>
            <a:cxnSpLocks/>
          </p:cNvCxnSpPr>
          <p:nvPr/>
        </p:nvCxnSpPr>
        <p:spPr>
          <a:xfrm flipV="1">
            <a:off x="3039109" y="2762264"/>
            <a:ext cx="1074122" cy="568551"/>
          </a:xfrm>
          <a:prstGeom prst="straightConnector1">
            <a:avLst/>
          </a:prstGeom>
          <a:ln w="41275">
            <a:solidFill>
              <a:srgbClr val="2F528F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2A53B4A-4787-4ACA-B73A-70693B392909}"/>
              </a:ext>
            </a:extLst>
          </p:cNvPr>
          <p:cNvCxnSpPr>
            <a:cxnSpLocks/>
          </p:cNvCxnSpPr>
          <p:nvPr/>
        </p:nvCxnSpPr>
        <p:spPr>
          <a:xfrm>
            <a:off x="3000278" y="3330815"/>
            <a:ext cx="1120973" cy="665625"/>
          </a:xfrm>
          <a:prstGeom prst="straightConnector1">
            <a:avLst/>
          </a:prstGeom>
          <a:ln w="41275">
            <a:solidFill>
              <a:srgbClr val="2F528F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A130BA0-ED1A-494A-840B-E2453DDCA47D}"/>
              </a:ext>
            </a:extLst>
          </p:cNvPr>
          <p:cNvCxnSpPr>
            <a:cxnSpLocks/>
          </p:cNvCxnSpPr>
          <p:nvPr/>
        </p:nvCxnSpPr>
        <p:spPr>
          <a:xfrm>
            <a:off x="3000278" y="3330816"/>
            <a:ext cx="1151783" cy="1900861"/>
          </a:xfrm>
          <a:prstGeom prst="straightConnector1">
            <a:avLst/>
          </a:prstGeom>
          <a:ln w="41275">
            <a:solidFill>
              <a:srgbClr val="2F528F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39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132" y="202035"/>
            <a:ext cx="8853668" cy="611782"/>
          </a:xfrm>
        </p:spPr>
        <p:txBody>
          <a:bodyPr/>
          <a:lstStyle/>
          <a:p>
            <a:pPr algn="ctr"/>
            <a:r>
              <a:rPr lang="en-US" dirty="0"/>
              <a:t>Heading into a data-driven society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98547" y="6492874"/>
            <a:ext cx="2743200" cy="365125"/>
          </a:xfrm>
        </p:spPr>
        <p:txBody>
          <a:bodyPr/>
          <a:lstStyle/>
          <a:p>
            <a:r>
              <a:rPr lang="es-ES" dirty="0"/>
              <a:t>19/01/2024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5439" y="6492874"/>
            <a:ext cx="4114800" cy="365125"/>
          </a:xfrm>
        </p:spPr>
        <p:txBody>
          <a:bodyPr/>
          <a:lstStyle/>
          <a:p>
            <a:pPr algn="ctr"/>
            <a:r>
              <a:rPr lang="es-ES" dirty="0" err="1"/>
              <a:t>O.Matilla</a:t>
            </a:r>
            <a:r>
              <a:rPr lang="es-ES" dirty="0"/>
              <a:t> – Scientific Computing @ ALBA II</a:t>
            </a:r>
          </a:p>
          <a:p>
            <a:endParaRPr lang="es-E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786813" y="6492874"/>
            <a:ext cx="2566987" cy="307975"/>
          </a:xfrm>
        </p:spPr>
        <p:txBody>
          <a:bodyPr/>
          <a:lstStyle/>
          <a:p>
            <a:pPr algn="r"/>
            <a:r>
              <a:rPr lang="es-ES" dirty="0"/>
              <a:t>ALBA II </a:t>
            </a:r>
            <a:r>
              <a:rPr lang="es-ES" dirty="0" err="1"/>
              <a:t>Symposium</a:t>
            </a:r>
            <a:endParaRPr lang="es-E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6455AC-F237-4A10-910A-215A06BA90EF}"/>
              </a:ext>
            </a:extLst>
          </p:cNvPr>
          <p:cNvSpPr txBox="1"/>
          <p:nvPr/>
        </p:nvSpPr>
        <p:spPr>
          <a:xfrm>
            <a:off x="463766" y="1448660"/>
            <a:ext cx="65679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European Data Space </a:t>
            </a:r>
            <a:r>
              <a:rPr lang="en-US" sz="2400" dirty="0"/>
              <a:t>(EDS) is a major strategic initiative proposed by the European Commission: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Create a single market for data in the European Union.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Establish a </a:t>
            </a:r>
            <a:r>
              <a:rPr lang="en-US" sz="2400" b="1" dirty="0"/>
              <a:t>common framework </a:t>
            </a:r>
            <a:r>
              <a:rPr lang="en-US" sz="2400" dirty="0"/>
              <a:t>for sharing and utilizing data while respecting data protection and privacy.</a:t>
            </a:r>
            <a:endParaRPr lang="en-GB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Improve </a:t>
            </a:r>
            <a:r>
              <a:rPr lang="en-US" sz="2400" b="1" dirty="0"/>
              <a:t>accessibility</a:t>
            </a:r>
            <a:r>
              <a:rPr lang="en-US" sz="2400" dirty="0"/>
              <a:t>, </a:t>
            </a:r>
            <a:r>
              <a:rPr lang="en-US" sz="2400" b="1" dirty="0"/>
              <a:t>interoperability</a:t>
            </a:r>
            <a:r>
              <a:rPr lang="en-US" sz="2400" dirty="0"/>
              <a:t>, and </a:t>
            </a:r>
            <a:r>
              <a:rPr lang="en-US" sz="2400" b="1" dirty="0"/>
              <a:t>reusability.</a:t>
            </a:r>
            <a:endParaRPr lang="en-GB" sz="24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8E8A72-6C57-435C-8EAA-A3C76DB5A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428" y="5088770"/>
            <a:ext cx="4610883" cy="10703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FC1DBE-8555-43F6-8A68-95A9D2D6F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8226" y="1753518"/>
            <a:ext cx="4360895" cy="2434434"/>
          </a:xfrm>
          <a:prstGeom prst="rect">
            <a:avLst/>
          </a:prstGeom>
        </p:spPr>
      </p:pic>
      <p:sp>
        <p:nvSpPr>
          <p:cNvPr id="9" name="AutoShape 2" descr="EOSC Association Logo">
            <a:extLst>
              <a:ext uri="{FF2B5EF4-FFF2-40B4-BE49-F238E27FC236}">
                <a16:creationId xmlns:a16="http://schemas.microsoft.com/office/drawing/2014/main" id="{4BACC809-3276-4862-AB56-987D3D6D25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B5ACBD-EA4C-4214-BB51-C3B52309AF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0107" y="5147377"/>
            <a:ext cx="2524125" cy="1057275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40D916F8-B501-419E-8684-58B27369470A}"/>
              </a:ext>
            </a:extLst>
          </p:cNvPr>
          <p:cNvSpPr/>
          <p:nvPr/>
        </p:nvSpPr>
        <p:spPr>
          <a:xfrm>
            <a:off x="7962103" y="5529710"/>
            <a:ext cx="1115212" cy="292608"/>
          </a:xfrm>
          <a:prstGeom prst="rightArrow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004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132" y="338928"/>
            <a:ext cx="8853668" cy="639779"/>
          </a:xfrm>
        </p:spPr>
        <p:txBody>
          <a:bodyPr/>
          <a:lstStyle/>
          <a:p>
            <a:pPr algn="ctr"/>
            <a:r>
              <a:rPr lang="en-US" dirty="0"/>
              <a:t>Data-</a:t>
            </a:r>
            <a:r>
              <a:rPr lang="en-US" dirty="0" err="1"/>
              <a:t>drivenness</a:t>
            </a:r>
            <a:r>
              <a:rPr lang="en-US" dirty="0"/>
              <a:t> vs digitalization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98547" y="6492874"/>
            <a:ext cx="2743200" cy="365125"/>
          </a:xfrm>
        </p:spPr>
        <p:txBody>
          <a:bodyPr/>
          <a:lstStyle/>
          <a:p>
            <a:r>
              <a:rPr lang="es-ES" dirty="0"/>
              <a:t>19/01/2024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5439" y="6492874"/>
            <a:ext cx="4114800" cy="365125"/>
          </a:xfrm>
        </p:spPr>
        <p:txBody>
          <a:bodyPr/>
          <a:lstStyle/>
          <a:p>
            <a:pPr algn="ctr"/>
            <a:r>
              <a:rPr lang="es-ES" dirty="0" err="1"/>
              <a:t>O.Matilla</a:t>
            </a:r>
            <a:r>
              <a:rPr lang="es-ES" dirty="0"/>
              <a:t> – Scientific Computing @ ALBA II</a:t>
            </a:r>
          </a:p>
          <a:p>
            <a:endParaRPr lang="es-E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786813" y="6492874"/>
            <a:ext cx="2566987" cy="307975"/>
          </a:xfrm>
        </p:spPr>
        <p:txBody>
          <a:bodyPr/>
          <a:lstStyle/>
          <a:p>
            <a:pPr algn="r"/>
            <a:r>
              <a:rPr lang="es-ES" dirty="0"/>
              <a:t>ALBA II </a:t>
            </a:r>
            <a:r>
              <a:rPr lang="es-ES" dirty="0" err="1"/>
              <a:t>Symposium</a:t>
            </a:r>
            <a:endParaRPr lang="es-E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6455AC-F237-4A10-910A-215A06BA90EF}"/>
              </a:ext>
            </a:extLst>
          </p:cNvPr>
          <p:cNvSpPr txBox="1"/>
          <p:nvPr/>
        </p:nvSpPr>
        <p:spPr>
          <a:xfrm>
            <a:off x="864066" y="1712155"/>
            <a:ext cx="10771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9" name="AutoShape 2" descr="EOSC Association Logo">
            <a:extLst>
              <a:ext uri="{FF2B5EF4-FFF2-40B4-BE49-F238E27FC236}">
                <a16:creationId xmlns:a16="http://schemas.microsoft.com/office/drawing/2014/main" id="{4BACC809-3276-4862-AB56-987D3D6D25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0A673B-1892-4F5E-B16D-649C0F45D71F}"/>
              </a:ext>
            </a:extLst>
          </p:cNvPr>
          <p:cNvSpPr txBox="1"/>
          <p:nvPr/>
        </p:nvSpPr>
        <p:spPr>
          <a:xfrm>
            <a:off x="312420" y="3706375"/>
            <a:ext cx="117119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What involves data-</a:t>
            </a:r>
            <a:r>
              <a:rPr lang="en-GB" sz="2400" dirty="0" err="1"/>
              <a:t>drivenness</a:t>
            </a:r>
            <a:r>
              <a:rPr lang="en-GB" sz="2400" dirty="0"/>
              <a:t> @ ALBA II?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Data is not just a by-product of the experiment.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Data is not just a way to ensure the validity of a scientific result.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Data is the </a:t>
            </a:r>
            <a:r>
              <a:rPr lang="en-US" sz="2400" b="1" dirty="0"/>
              <a:t>unique comprehensive </a:t>
            </a:r>
            <a:r>
              <a:rPr lang="en-US" sz="2400" dirty="0"/>
              <a:t>compilation of </a:t>
            </a:r>
            <a:r>
              <a:rPr lang="en-US" sz="2400" b="1" dirty="0"/>
              <a:t>information</a:t>
            </a:r>
            <a:r>
              <a:rPr lang="en-US" sz="2400" dirty="0"/>
              <a:t> from which to extract </a:t>
            </a:r>
            <a:r>
              <a:rPr lang="en-US" sz="2400" b="1" dirty="0"/>
              <a:t>knowledge</a:t>
            </a:r>
            <a:r>
              <a:rPr lang="en-US" sz="2400" dirty="0"/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Data must provide a fountainhead for </a:t>
            </a:r>
            <a:r>
              <a:rPr lang="en-US" sz="2400" b="1" dirty="0"/>
              <a:t>future knowledge</a:t>
            </a:r>
            <a:r>
              <a:rPr lang="en-US" sz="2400" dirty="0"/>
              <a:t>.</a:t>
            </a:r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8F8057-B19E-4F65-820C-226DBD26ACAC}"/>
              </a:ext>
            </a:extLst>
          </p:cNvPr>
          <p:cNvSpPr txBox="1"/>
          <p:nvPr/>
        </p:nvSpPr>
        <p:spPr>
          <a:xfrm>
            <a:off x="1794079" y="1232494"/>
            <a:ext cx="3340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2800" dirty="0"/>
              <a:t>Digitalization</a:t>
            </a:r>
            <a:endParaRPr lang="en-GB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FD969B-AAE5-4086-B470-359EA40DDC14}"/>
              </a:ext>
            </a:extLst>
          </p:cNvPr>
          <p:cNvSpPr txBox="1"/>
          <p:nvPr/>
        </p:nvSpPr>
        <p:spPr>
          <a:xfrm>
            <a:off x="6576255" y="1232494"/>
            <a:ext cx="3340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2800" dirty="0"/>
              <a:t>Data-</a:t>
            </a:r>
            <a:r>
              <a:rPr lang="en-GB" sz="2800" dirty="0" err="1"/>
              <a:t>drivenness</a:t>
            </a:r>
            <a:endParaRPr lang="en-GB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C30ACD-449E-4D7F-B917-09A696726374}"/>
              </a:ext>
            </a:extLst>
          </p:cNvPr>
          <p:cNvSpPr txBox="1"/>
          <p:nvPr/>
        </p:nvSpPr>
        <p:spPr>
          <a:xfrm>
            <a:off x="160020" y="1849822"/>
            <a:ext cx="5497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Converting processes into a digital format.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Adoption an integration of data tools.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The objective is to </a:t>
            </a:r>
            <a:r>
              <a:rPr lang="en-US" sz="2200" b="1" dirty="0"/>
              <a:t>increase efficiency</a:t>
            </a:r>
            <a:r>
              <a:rPr lang="en-US" sz="2200" dirty="0"/>
              <a:t>.</a:t>
            </a:r>
            <a:endParaRPr lang="en-GB" sz="2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7805FE-6431-467C-B7BE-0F5D9199D290}"/>
              </a:ext>
            </a:extLst>
          </p:cNvPr>
          <p:cNvSpPr txBox="1"/>
          <p:nvPr/>
        </p:nvSpPr>
        <p:spPr>
          <a:xfrm>
            <a:off x="5797119" y="1755714"/>
            <a:ext cx="608246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In addition to digitalization, it requires collection, </a:t>
            </a:r>
            <a:r>
              <a:rPr lang="en-US" sz="2200" b="1" dirty="0"/>
              <a:t>analysis</a:t>
            </a:r>
            <a:r>
              <a:rPr lang="en-US" sz="2200" dirty="0"/>
              <a:t>, and </a:t>
            </a:r>
            <a:r>
              <a:rPr lang="en-US" sz="2200" b="1" dirty="0"/>
              <a:t>interpretation</a:t>
            </a:r>
            <a:r>
              <a:rPr lang="en-US" sz="22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Much broader scope in required tools: data analytics, business intelligence, visualization…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The objective is to </a:t>
            </a:r>
            <a:r>
              <a:rPr lang="en-US" sz="2200" b="1" dirty="0"/>
              <a:t>improve decision-making</a:t>
            </a:r>
            <a:r>
              <a:rPr lang="en-US" sz="2200" dirty="0"/>
              <a:t>. </a:t>
            </a:r>
            <a:endParaRPr lang="en-GB" sz="22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7133080-4045-45EE-B190-90C1D0122C3C}"/>
              </a:ext>
            </a:extLst>
          </p:cNvPr>
          <p:cNvCxnSpPr>
            <a:cxnSpLocks/>
          </p:cNvCxnSpPr>
          <p:nvPr/>
        </p:nvCxnSpPr>
        <p:spPr>
          <a:xfrm>
            <a:off x="5657753" y="1678455"/>
            <a:ext cx="0" cy="1620175"/>
          </a:xfrm>
          <a:prstGeom prst="line">
            <a:avLst/>
          </a:prstGeom>
          <a:ln w="28575">
            <a:solidFill>
              <a:srgbClr val="2F52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49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2"/>
      <p:bldP spid="10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132" y="338928"/>
            <a:ext cx="8853668" cy="639779"/>
          </a:xfrm>
        </p:spPr>
        <p:txBody>
          <a:bodyPr/>
          <a:lstStyle/>
          <a:p>
            <a:pPr algn="ctr"/>
            <a:r>
              <a:rPr lang="en-US" dirty="0"/>
              <a:t>Data challenges in the ALBA II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98547" y="6492874"/>
            <a:ext cx="2743200" cy="365125"/>
          </a:xfrm>
        </p:spPr>
        <p:txBody>
          <a:bodyPr/>
          <a:lstStyle/>
          <a:p>
            <a:r>
              <a:rPr lang="es-ES" dirty="0"/>
              <a:t>19/01/2024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5439" y="6492874"/>
            <a:ext cx="4114800" cy="365125"/>
          </a:xfrm>
        </p:spPr>
        <p:txBody>
          <a:bodyPr/>
          <a:lstStyle/>
          <a:p>
            <a:pPr algn="ctr"/>
            <a:r>
              <a:rPr lang="es-ES" dirty="0" err="1"/>
              <a:t>O.Matilla</a:t>
            </a:r>
            <a:r>
              <a:rPr lang="es-ES" dirty="0"/>
              <a:t> – Scientific Computing @ ALBA II</a:t>
            </a:r>
          </a:p>
          <a:p>
            <a:endParaRPr lang="es-E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786813" y="6492874"/>
            <a:ext cx="2566987" cy="307975"/>
          </a:xfrm>
        </p:spPr>
        <p:txBody>
          <a:bodyPr/>
          <a:lstStyle/>
          <a:p>
            <a:pPr algn="r"/>
            <a:r>
              <a:rPr lang="es-ES" dirty="0"/>
              <a:t>ALBA II </a:t>
            </a:r>
            <a:r>
              <a:rPr lang="es-ES" dirty="0" err="1"/>
              <a:t>Symposium</a:t>
            </a:r>
            <a:endParaRPr lang="es-E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6455AC-F237-4A10-910A-215A06BA90EF}"/>
              </a:ext>
            </a:extLst>
          </p:cNvPr>
          <p:cNvSpPr txBox="1"/>
          <p:nvPr/>
        </p:nvSpPr>
        <p:spPr>
          <a:xfrm>
            <a:off x="864066" y="1712155"/>
            <a:ext cx="10771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9" name="AutoShape 2" descr="EOSC Association Logo">
            <a:extLst>
              <a:ext uri="{FF2B5EF4-FFF2-40B4-BE49-F238E27FC236}">
                <a16:creationId xmlns:a16="http://schemas.microsoft.com/office/drawing/2014/main" id="{4BACC809-3276-4862-AB56-987D3D6D25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06DF5F-E642-493A-8D57-68917E2ABE66}"/>
              </a:ext>
            </a:extLst>
          </p:cNvPr>
          <p:cNvSpPr txBox="1"/>
          <p:nvPr/>
        </p:nvSpPr>
        <p:spPr>
          <a:xfrm>
            <a:off x="1165429" y="1786492"/>
            <a:ext cx="49305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/>
              <a:t>Data volume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/>
              <a:t>Data processing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/>
              <a:t>Data complexity</a:t>
            </a:r>
          </a:p>
        </p:txBody>
      </p:sp>
    </p:spTree>
    <p:extLst>
      <p:ext uri="{BB962C8B-B14F-4D97-AF65-F5344CB8AC3E}">
        <p14:creationId xmlns:p14="http://schemas.microsoft.com/office/powerpoint/2010/main" val="3352593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132" y="202035"/>
            <a:ext cx="8853668" cy="723234"/>
          </a:xfrm>
        </p:spPr>
        <p:txBody>
          <a:bodyPr/>
          <a:lstStyle/>
          <a:p>
            <a:pPr algn="ctr"/>
            <a:r>
              <a:rPr lang="en-US" dirty="0"/>
              <a:t>ALBA II Data Challenges - Data volume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98547" y="6492874"/>
            <a:ext cx="2743200" cy="365125"/>
          </a:xfrm>
        </p:spPr>
        <p:txBody>
          <a:bodyPr/>
          <a:lstStyle/>
          <a:p>
            <a:r>
              <a:rPr lang="es-ES" dirty="0"/>
              <a:t>19/01/2024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5439" y="6492874"/>
            <a:ext cx="4114800" cy="365125"/>
          </a:xfrm>
        </p:spPr>
        <p:txBody>
          <a:bodyPr/>
          <a:lstStyle/>
          <a:p>
            <a:pPr algn="ctr"/>
            <a:r>
              <a:rPr lang="es-ES" dirty="0" err="1"/>
              <a:t>O.Matilla</a:t>
            </a:r>
            <a:r>
              <a:rPr lang="es-ES" dirty="0"/>
              <a:t> – Scientific Computing @ ALBA II</a:t>
            </a:r>
          </a:p>
          <a:p>
            <a:endParaRPr lang="es-E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786813" y="6492874"/>
            <a:ext cx="2566987" cy="307975"/>
          </a:xfrm>
        </p:spPr>
        <p:txBody>
          <a:bodyPr/>
          <a:lstStyle/>
          <a:p>
            <a:pPr algn="r"/>
            <a:r>
              <a:rPr lang="es-ES" dirty="0"/>
              <a:t>ALBA II </a:t>
            </a:r>
            <a:r>
              <a:rPr lang="es-ES" dirty="0" err="1"/>
              <a:t>Symposium</a:t>
            </a:r>
            <a:endParaRPr lang="es-E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6455AC-F237-4A10-910A-215A06BA90EF}"/>
              </a:ext>
            </a:extLst>
          </p:cNvPr>
          <p:cNvSpPr txBox="1"/>
          <p:nvPr/>
        </p:nvSpPr>
        <p:spPr>
          <a:xfrm>
            <a:off x="838199" y="1385407"/>
            <a:ext cx="112109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The volume of data generated @ ALBA II will soar dramatically due to various factors: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The increased brilliance of the source.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The evolution of X-Ray detectors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lvl="1"/>
            <a:endParaRPr lang="en-GB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6E3D6C-A8A8-4C48-9A16-0DF1099DC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4585" y="2633504"/>
            <a:ext cx="3489493" cy="26537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CF431A-C9EA-40A1-9A22-0E693F99EE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496237" y="4666397"/>
            <a:ext cx="1093303" cy="6030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950859-E697-466E-AF86-7265855D9F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2964562" y="3583976"/>
            <a:ext cx="1093057" cy="6386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5C44AB-D6C1-4F95-9D2D-C9A71108BA1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5196559" y="4648577"/>
            <a:ext cx="1270652" cy="6386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8D520C-3297-4B88-9141-0941D190ADD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2499972" y="4610494"/>
            <a:ext cx="2421820" cy="5932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A44ADC-2CA6-4C56-A4AF-16D35DA55F5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20682" y="3348764"/>
            <a:ext cx="1079093" cy="8574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970CADA-6DC2-4A7C-BFD5-B1361892E74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4516955" y="3564014"/>
            <a:ext cx="962672" cy="6786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CF740D0-B52E-4C18-9684-AD267F603C78}"/>
              </a:ext>
            </a:extLst>
          </p:cNvPr>
          <p:cNvSpPr txBox="1"/>
          <p:nvPr/>
        </p:nvSpPr>
        <p:spPr>
          <a:xfrm>
            <a:off x="838199" y="5669216"/>
            <a:ext cx="11210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The increased automatization of the sample environment.</a:t>
            </a:r>
          </a:p>
        </p:txBody>
      </p:sp>
    </p:spTree>
    <p:extLst>
      <p:ext uri="{BB962C8B-B14F-4D97-AF65-F5344CB8AC3E}">
        <p14:creationId xmlns:p14="http://schemas.microsoft.com/office/powerpoint/2010/main" val="105845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15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507C8621-44A2-4B2A-8FC5-4FF3EB44D762}" vid="{A0AAD08A-43F7-48C8-89B1-AF36EE3ED6D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ALBAII_Scientific_Computing</Template>
  <TotalTime>2093</TotalTime>
  <Words>1444</Words>
  <Application>Microsoft Office PowerPoint</Application>
  <PresentationFormat>Widescreen</PresentationFormat>
  <Paragraphs>263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Cambria</vt:lpstr>
      <vt:lpstr>ClanOT-Book</vt:lpstr>
      <vt:lpstr>Roboto</vt:lpstr>
      <vt:lpstr>Wingdings</vt:lpstr>
      <vt:lpstr>Tema de Office</vt:lpstr>
      <vt:lpstr>PowerPoint Presentation</vt:lpstr>
      <vt:lpstr>IT budget evolution @ beamlines</vt:lpstr>
      <vt:lpstr>Computing is experiencing exponential growth</vt:lpstr>
      <vt:lpstr>PowerPoint Presentation</vt:lpstr>
      <vt:lpstr>Artificial Intelligence expansion</vt:lpstr>
      <vt:lpstr>Heading into a data-driven society</vt:lpstr>
      <vt:lpstr>Data-drivenness vs digitalization</vt:lpstr>
      <vt:lpstr>Data challenges in the ALBA II</vt:lpstr>
      <vt:lpstr>ALBA II Data Challenges - Data volume</vt:lpstr>
      <vt:lpstr>PowerPoint Presentation</vt:lpstr>
      <vt:lpstr>PowerPoint Presentation</vt:lpstr>
      <vt:lpstr>ALBA II Data Challenges – Data Processing</vt:lpstr>
      <vt:lpstr>ALBA II Data Challenges – Data Complexity</vt:lpstr>
      <vt:lpstr>ALBA II Data Challenges – Data Complexity</vt:lpstr>
      <vt:lpstr>ALBA II Data Challenges – Data Complexity</vt:lpstr>
      <vt:lpstr>PowerPoint Presentation</vt:lpstr>
      <vt:lpstr>PowerPoint Presentation</vt:lpstr>
      <vt:lpstr>ALBA II: User Service-oriented</vt:lpstr>
      <vt:lpstr>ALBA II: User Service-oriented</vt:lpstr>
      <vt:lpstr>PowerPoint Presentation</vt:lpstr>
      <vt:lpstr>PowerPoint Presentation</vt:lpstr>
      <vt:lpstr>ALBA II – Serving Open Science</vt:lpstr>
      <vt:lpstr>Conclusions</vt:lpstr>
      <vt:lpstr>Conclusions</vt:lpstr>
    </vt:vector>
  </TitlesOfParts>
  <Manager/>
  <Company>CELLS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Óscar Matilla Barceló</dc:creator>
  <cp:keywords/>
  <dc:description/>
  <cp:lastModifiedBy>Óscar Matilla Barceló</cp:lastModifiedBy>
  <cp:revision>71</cp:revision>
  <dcterms:created xsi:type="dcterms:W3CDTF">2024-01-12T08:22:52Z</dcterms:created>
  <dcterms:modified xsi:type="dcterms:W3CDTF">2024-01-18T08:23:34Z</dcterms:modified>
  <cp:category/>
</cp:coreProperties>
</file>