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  <p:sldMasterId id="2147483684" r:id="rId3"/>
    <p:sldMasterId id="2147483697" r:id="rId4"/>
  </p:sldMasterIdLst>
  <p:notesMasterIdLst>
    <p:notesMasterId r:id="rId44"/>
  </p:notesMasterIdLst>
  <p:handoutMasterIdLst>
    <p:handoutMasterId r:id="rId45"/>
  </p:handoutMasterIdLst>
  <p:sldIdLst>
    <p:sldId id="256" r:id="rId5"/>
    <p:sldId id="4877" r:id="rId6"/>
    <p:sldId id="4811" r:id="rId7"/>
    <p:sldId id="415" r:id="rId8"/>
    <p:sldId id="4999" r:id="rId9"/>
    <p:sldId id="5000" r:id="rId10"/>
    <p:sldId id="4994" r:id="rId11"/>
    <p:sldId id="4993" r:id="rId12"/>
    <p:sldId id="4991" r:id="rId13"/>
    <p:sldId id="4990" r:id="rId14"/>
    <p:sldId id="4989" r:id="rId15"/>
    <p:sldId id="5006" r:id="rId16"/>
    <p:sldId id="4923" r:id="rId17"/>
    <p:sldId id="4988" r:id="rId18"/>
    <p:sldId id="4987" r:id="rId19"/>
    <p:sldId id="4965" r:id="rId20"/>
    <p:sldId id="5010" r:id="rId21"/>
    <p:sldId id="664" r:id="rId22"/>
    <p:sldId id="5007" r:id="rId23"/>
    <p:sldId id="531" r:id="rId24"/>
    <p:sldId id="302" r:id="rId25"/>
    <p:sldId id="4807" r:id="rId26"/>
    <p:sldId id="4935" r:id="rId27"/>
    <p:sldId id="4979" r:id="rId28"/>
    <p:sldId id="4812" r:id="rId29"/>
    <p:sldId id="5009" r:id="rId30"/>
    <p:sldId id="482" r:id="rId31"/>
    <p:sldId id="4983" r:id="rId32"/>
    <p:sldId id="863" r:id="rId33"/>
    <p:sldId id="819" r:id="rId34"/>
    <p:sldId id="264" r:id="rId35"/>
    <p:sldId id="5014" r:id="rId36"/>
    <p:sldId id="348" r:id="rId37"/>
    <p:sldId id="360" r:id="rId38"/>
    <p:sldId id="5003" r:id="rId39"/>
    <p:sldId id="5011" r:id="rId40"/>
    <p:sldId id="5002" r:id="rId41"/>
    <p:sldId id="4986" r:id="rId42"/>
    <p:sldId id="5012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E7E1"/>
    <a:srgbClr val="C5F1EE"/>
    <a:srgbClr val="00FFFF"/>
    <a:srgbClr val="1D42AB"/>
    <a:srgbClr val="00E7E2"/>
    <a:srgbClr val="0599C7"/>
    <a:srgbClr val="32CAFA"/>
    <a:srgbClr val="00A249"/>
    <a:srgbClr val="FEA5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79"/>
    <p:restoredTop sz="96327"/>
  </p:normalViewPr>
  <p:slideViewPr>
    <p:cSldViewPr snapToGrid="0" snapToObjects="1">
      <p:cViewPr varScale="1">
        <p:scale>
          <a:sx n="83" d="100"/>
          <a:sy n="83" d="100"/>
        </p:scale>
        <p:origin x="65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6182"/>
    </p:cViewPr>
  </p:sorterViewPr>
  <p:notesViewPr>
    <p:cSldViewPr snapToGrid="0" snapToObjects="1">
      <p:cViewPr varScale="1">
        <p:scale>
          <a:sx n="171" d="100"/>
          <a:sy n="171" d="100"/>
        </p:scale>
        <p:origin x="65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CF95A-4E87-46FA-9021-49FDA63CFC7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FC889563-5009-4DA6-86F0-39BDC3707928}">
      <dgm:prSet phldrT="[Text]" custT="1"/>
      <dgm:spPr/>
      <dgm:t>
        <a:bodyPr/>
        <a:lstStyle/>
        <a:p>
          <a:r>
            <a:rPr lang="en-US" sz="1800" b="1" i="1" dirty="0"/>
            <a:t>2003 ALBA Approval</a:t>
          </a:r>
        </a:p>
      </dgm:t>
    </dgm:pt>
    <dgm:pt modelId="{DD88A6DE-392C-4A5A-BB46-C8885E025861}" type="parTrans" cxnId="{41523547-093E-402E-A692-1E8D7D1C5CCF}">
      <dgm:prSet/>
      <dgm:spPr/>
      <dgm:t>
        <a:bodyPr/>
        <a:lstStyle/>
        <a:p>
          <a:endParaRPr lang="en-US"/>
        </a:p>
      </dgm:t>
    </dgm:pt>
    <dgm:pt modelId="{89CADCA1-0238-4B37-95B3-1DBA499B13E7}" type="sibTrans" cxnId="{41523547-093E-402E-A692-1E8D7D1C5CCF}">
      <dgm:prSet/>
      <dgm:spPr/>
      <dgm:t>
        <a:bodyPr/>
        <a:lstStyle/>
        <a:p>
          <a:endParaRPr lang="en-US"/>
        </a:p>
      </dgm:t>
    </dgm:pt>
    <dgm:pt modelId="{8731E78C-20EC-472B-B19C-A843446D14D1}">
      <dgm:prSet phldrT="[Text]"/>
      <dgm:spPr/>
      <dgm:t>
        <a:bodyPr/>
        <a:lstStyle/>
        <a:p>
          <a:r>
            <a:rPr lang="en-US" b="1" i="1" dirty="0"/>
            <a:t>2012 Starting ALBA Operation</a:t>
          </a:r>
        </a:p>
      </dgm:t>
    </dgm:pt>
    <dgm:pt modelId="{35FF106C-1B74-4226-8597-E4EE2B24FAB9}" type="parTrans" cxnId="{C2980008-13AE-4F73-A630-E38CEFF8FA88}">
      <dgm:prSet/>
      <dgm:spPr/>
      <dgm:t>
        <a:bodyPr/>
        <a:lstStyle/>
        <a:p>
          <a:endParaRPr lang="en-US"/>
        </a:p>
      </dgm:t>
    </dgm:pt>
    <dgm:pt modelId="{162A610F-A39C-4A70-8793-DD2BD66DF3F1}" type="sibTrans" cxnId="{C2980008-13AE-4F73-A630-E38CEFF8FA88}">
      <dgm:prSet/>
      <dgm:spPr/>
      <dgm:t>
        <a:bodyPr/>
        <a:lstStyle/>
        <a:p>
          <a:endParaRPr lang="en-US"/>
        </a:p>
      </dgm:t>
    </dgm:pt>
    <dgm:pt modelId="{4B6FA751-C70B-42E8-8A53-E9C3C35F622E}">
      <dgm:prSet phldrT="[Text]"/>
      <dgm:spPr/>
      <dgm:t>
        <a:bodyPr/>
        <a:lstStyle/>
        <a:p>
          <a:r>
            <a:rPr lang="en-US" b="1" dirty="0"/>
            <a:t>2020</a:t>
          </a:r>
        </a:p>
        <a:p>
          <a:r>
            <a:rPr lang="en-US" b="1" dirty="0"/>
            <a:t>Starting ALBA II design</a:t>
          </a:r>
        </a:p>
      </dgm:t>
    </dgm:pt>
    <dgm:pt modelId="{7AD27134-912A-4581-8D69-720C59F6BC5F}" type="parTrans" cxnId="{5213E0AB-4EE7-4E92-926D-C4510AC1CB17}">
      <dgm:prSet/>
      <dgm:spPr/>
      <dgm:t>
        <a:bodyPr/>
        <a:lstStyle/>
        <a:p>
          <a:endParaRPr lang="en-US"/>
        </a:p>
      </dgm:t>
    </dgm:pt>
    <dgm:pt modelId="{4CD3E166-0C37-494D-A470-AA4B1B592231}" type="sibTrans" cxnId="{5213E0AB-4EE7-4E92-926D-C4510AC1CB17}">
      <dgm:prSet/>
      <dgm:spPr/>
      <dgm:t>
        <a:bodyPr/>
        <a:lstStyle/>
        <a:p>
          <a:endParaRPr lang="en-US"/>
        </a:p>
      </dgm:t>
    </dgm:pt>
    <dgm:pt modelId="{9D33881B-9C7F-48E1-BB0E-74799DEBF844}">
      <dgm:prSet/>
      <dgm:spPr/>
      <dgm:t>
        <a:bodyPr/>
        <a:lstStyle/>
        <a:p>
          <a:r>
            <a:rPr lang="en-US" b="1" i="1" dirty="0"/>
            <a:t>2024</a:t>
          </a:r>
        </a:p>
        <a:p>
          <a:r>
            <a:rPr lang="en-US" b="1" i="1" dirty="0"/>
            <a:t>ALBA II Approval</a:t>
          </a:r>
        </a:p>
      </dgm:t>
    </dgm:pt>
    <dgm:pt modelId="{B1A41547-4D3F-4606-8A0E-E54CD5DB9AA9}" type="parTrans" cxnId="{27A5EE3A-640B-4B00-B1BA-E1896FF71D23}">
      <dgm:prSet/>
      <dgm:spPr/>
      <dgm:t>
        <a:bodyPr/>
        <a:lstStyle/>
        <a:p>
          <a:endParaRPr lang="en-US"/>
        </a:p>
      </dgm:t>
    </dgm:pt>
    <dgm:pt modelId="{9E9A55B3-0A9C-4E40-B4AE-F7EEAF68758D}" type="sibTrans" cxnId="{27A5EE3A-640B-4B00-B1BA-E1896FF71D23}">
      <dgm:prSet/>
      <dgm:spPr/>
      <dgm:t>
        <a:bodyPr/>
        <a:lstStyle/>
        <a:p>
          <a:endParaRPr lang="en-US"/>
        </a:p>
      </dgm:t>
    </dgm:pt>
    <dgm:pt modelId="{7AF14599-B0A2-4843-B72D-6F7A4657458F}">
      <dgm:prSet/>
      <dgm:spPr/>
      <dgm:t>
        <a:bodyPr/>
        <a:lstStyle/>
        <a:p>
          <a:r>
            <a:rPr lang="en-US" b="1" i="1" dirty="0"/>
            <a:t>2032 </a:t>
          </a:r>
        </a:p>
        <a:p>
          <a:r>
            <a:rPr lang="en-US" b="1" i="1" dirty="0"/>
            <a:t>ALBA II Operation</a:t>
          </a:r>
        </a:p>
      </dgm:t>
    </dgm:pt>
    <dgm:pt modelId="{97892F98-677F-4769-A182-6B3F7B4C1752}" type="parTrans" cxnId="{4AD776A6-12EC-44EE-8760-CFBC22ECBB91}">
      <dgm:prSet/>
      <dgm:spPr/>
      <dgm:t>
        <a:bodyPr/>
        <a:lstStyle/>
        <a:p>
          <a:endParaRPr lang="en-US"/>
        </a:p>
      </dgm:t>
    </dgm:pt>
    <dgm:pt modelId="{7C2EB2A3-06AB-49AA-B7A0-E6B60A231FC5}" type="sibTrans" cxnId="{4AD776A6-12EC-44EE-8760-CFBC22ECBB91}">
      <dgm:prSet/>
      <dgm:spPr/>
      <dgm:t>
        <a:bodyPr/>
        <a:lstStyle/>
        <a:p>
          <a:endParaRPr lang="en-US"/>
        </a:p>
      </dgm:t>
    </dgm:pt>
    <dgm:pt modelId="{2F39F5B6-85AD-4F48-8966-D6FD614456A0}" type="pres">
      <dgm:prSet presAssocID="{027CF95A-4E87-46FA-9021-49FDA63CFC73}" presName="arrowDiagram" presStyleCnt="0">
        <dgm:presLayoutVars>
          <dgm:chMax val="5"/>
          <dgm:dir/>
          <dgm:resizeHandles val="exact"/>
        </dgm:presLayoutVars>
      </dgm:prSet>
      <dgm:spPr/>
    </dgm:pt>
    <dgm:pt modelId="{6F8C5990-ED9D-41B1-B40E-12F73FF1ABD8}" type="pres">
      <dgm:prSet presAssocID="{027CF95A-4E87-46FA-9021-49FDA63CFC73}" presName="arrow" presStyleLbl="bgShp" presStyleIdx="0" presStyleCnt="1" custLinFactNeighborX="-2017" custLinFactNeighborY="9644"/>
      <dgm:spPr/>
    </dgm:pt>
    <dgm:pt modelId="{75DB6438-AE4A-402B-B5F4-4BFA55C9DFA3}" type="pres">
      <dgm:prSet presAssocID="{027CF95A-4E87-46FA-9021-49FDA63CFC73}" presName="arrowDiagram5" presStyleCnt="0"/>
      <dgm:spPr/>
    </dgm:pt>
    <dgm:pt modelId="{3E8DCE56-F7B5-480D-A61D-493C60CE3487}" type="pres">
      <dgm:prSet presAssocID="{FC889563-5009-4DA6-86F0-39BDC3707928}" presName="bullet5a" presStyleLbl="node1" presStyleIdx="0" presStyleCnt="5" custLinFactX="-100000" custLinFactY="65875" custLinFactNeighborX="-112828" custLinFactNeighborY="100000"/>
      <dgm:spPr/>
    </dgm:pt>
    <dgm:pt modelId="{A9196A3B-DD0A-482A-A12F-08B01F40B002}" type="pres">
      <dgm:prSet presAssocID="{FC889563-5009-4DA6-86F0-39BDC3707928}" presName="textBox5a" presStyleLbl="revTx" presStyleIdx="0" presStyleCnt="5" custScaleY="65850" custLinFactNeighborX="-39372" custLinFactNeighborY="13272">
        <dgm:presLayoutVars>
          <dgm:bulletEnabled val="1"/>
        </dgm:presLayoutVars>
      </dgm:prSet>
      <dgm:spPr/>
    </dgm:pt>
    <dgm:pt modelId="{0E8CC481-B556-4E80-90ED-2A6D8B72BEAD}" type="pres">
      <dgm:prSet presAssocID="{8731E78C-20EC-472B-B19C-A843446D14D1}" presName="bullet5b" presStyleLbl="node1" presStyleIdx="1" presStyleCnt="5" custLinFactX="78421" custLinFactY="-24666" custLinFactNeighborX="100000" custLinFactNeighborY="-100000"/>
      <dgm:spPr/>
    </dgm:pt>
    <dgm:pt modelId="{50BEEA71-383A-4B51-BA7B-3C45415CB3D1}" type="pres">
      <dgm:prSet presAssocID="{8731E78C-20EC-472B-B19C-A843446D14D1}" presName="textBox5b" presStyleLbl="revTx" presStyleIdx="1" presStyleCnt="5" custLinFactNeighborX="10008" custLinFactNeighborY="-826">
        <dgm:presLayoutVars>
          <dgm:bulletEnabled val="1"/>
        </dgm:presLayoutVars>
      </dgm:prSet>
      <dgm:spPr/>
    </dgm:pt>
    <dgm:pt modelId="{A4C84F25-DAA2-4714-9977-2AB97D60C0B6}" type="pres">
      <dgm:prSet presAssocID="{4B6FA751-C70B-42E8-8A53-E9C3C35F622E}" presName="bullet5c" presStyleLbl="node1" presStyleIdx="2" presStyleCnt="5" custLinFactX="27163" custLinFactNeighborX="100000" custLinFactNeighborY="-66943"/>
      <dgm:spPr/>
    </dgm:pt>
    <dgm:pt modelId="{764D5FF1-F7A3-4069-8DE6-5A54D7530233}" type="pres">
      <dgm:prSet presAssocID="{4B6FA751-C70B-42E8-8A53-E9C3C35F622E}" presName="textBox5c" presStyleLbl="revTx" presStyleIdx="2" presStyleCnt="5" custLinFactNeighborX="4968" custLinFactNeighborY="-431">
        <dgm:presLayoutVars>
          <dgm:bulletEnabled val="1"/>
        </dgm:presLayoutVars>
      </dgm:prSet>
      <dgm:spPr/>
    </dgm:pt>
    <dgm:pt modelId="{E08729BE-1C84-4FB6-8E3C-15008D34FEE1}" type="pres">
      <dgm:prSet presAssocID="{9D33881B-9C7F-48E1-BB0E-74799DEBF844}" presName="bullet5d" presStyleLbl="node1" presStyleIdx="3" presStyleCnt="5" custLinFactNeighborX="95130" custLinFactNeighborY="-27264"/>
      <dgm:spPr>
        <a:solidFill>
          <a:srgbClr val="00E7E2"/>
        </a:solidFill>
      </dgm:spPr>
    </dgm:pt>
    <dgm:pt modelId="{E8460519-1832-4559-BBA9-F73ECD6258F9}" type="pres">
      <dgm:prSet presAssocID="{9D33881B-9C7F-48E1-BB0E-74799DEBF844}" presName="textBox5d" presStyleLbl="revTx" presStyleIdx="3" presStyleCnt="5" custScaleY="95067" custLinFactNeighborX="847" custLinFactNeighborY="6480">
        <dgm:presLayoutVars>
          <dgm:bulletEnabled val="1"/>
        </dgm:presLayoutVars>
      </dgm:prSet>
      <dgm:spPr/>
    </dgm:pt>
    <dgm:pt modelId="{A0920CA4-0072-409A-9F50-B4802296E131}" type="pres">
      <dgm:prSet presAssocID="{7AF14599-B0A2-4843-B72D-6F7A4657458F}" presName="bullet5e" presStyleLbl="node1" presStyleIdx="4" presStyleCnt="5" custLinFactNeighborX="48304" custLinFactNeighborY="-16173"/>
      <dgm:spPr>
        <a:solidFill>
          <a:srgbClr val="00E7E2"/>
        </a:solidFill>
      </dgm:spPr>
    </dgm:pt>
    <dgm:pt modelId="{CF16D6BF-1703-4F9E-84AE-5A28380909A2}" type="pres">
      <dgm:prSet presAssocID="{7AF14599-B0A2-4843-B72D-6F7A4657458F}" presName="textBox5e" presStyleLbl="revTx" presStyleIdx="4" presStyleCnt="5" custLinFactNeighborX="17110" custLinFactNeighborY="-100">
        <dgm:presLayoutVars>
          <dgm:bulletEnabled val="1"/>
        </dgm:presLayoutVars>
      </dgm:prSet>
      <dgm:spPr/>
    </dgm:pt>
  </dgm:ptLst>
  <dgm:cxnLst>
    <dgm:cxn modelId="{C2980008-13AE-4F73-A630-E38CEFF8FA88}" srcId="{027CF95A-4E87-46FA-9021-49FDA63CFC73}" destId="{8731E78C-20EC-472B-B19C-A843446D14D1}" srcOrd="1" destOrd="0" parTransId="{35FF106C-1B74-4226-8597-E4EE2B24FAB9}" sibTransId="{162A610F-A39C-4A70-8793-DD2BD66DF3F1}"/>
    <dgm:cxn modelId="{2F84F918-A95A-4989-9DB9-219CF1DE9415}" type="presOf" srcId="{8731E78C-20EC-472B-B19C-A843446D14D1}" destId="{50BEEA71-383A-4B51-BA7B-3C45415CB3D1}" srcOrd="0" destOrd="0" presId="urn:microsoft.com/office/officeart/2005/8/layout/arrow2"/>
    <dgm:cxn modelId="{27A5EE3A-640B-4B00-B1BA-E1896FF71D23}" srcId="{027CF95A-4E87-46FA-9021-49FDA63CFC73}" destId="{9D33881B-9C7F-48E1-BB0E-74799DEBF844}" srcOrd="3" destOrd="0" parTransId="{B1A41547-4D3F-4606-8A0E-E54CD5DB9AA9}" sibTransId="{9E9A55B3-0A9C-4E40-B4AE-F7EEAF68758D}"/>
    <dgm:cxn modelId="{C4F2273F-FE8C-4FF3-9386-D2BE670F343A}" type="presOf" srcId="{7AF14599-B0A2-4843-B72D-6F7A4657458F}" destId="{CF16D6BF-1703-4F9E-84AE-5A28380909A2}" srcOrd="0" destOrd="0" presId="urn:microsoft.com/office/officeart/2005/8/layout/arrow2"/>
    <dgm:cxn modelId="{41523547-093E-402E-A692-1E8D7D1C5CCF}" srcId="{027CF95A-4E87-46FA-9021-49FDA63CFC73}" destId="{FC889563-5009-4DA6-86F0-39BDC3707928}" srcOrd="0" destOrd="0" parTransId="{DD88A6DE-392C-4A5A-BB46-C8885E025861}" sibTransId="{89CADCA1-0238-4B37-95B3-1DBA499B13E7}"/>
    <dgm:cxn modelId="{D766E750-6327-4560-A93B-D863553F5F6D}" type="presOf" srcId="{4B6FA751-C70B-42E8-8A53-E9C3C35F622E}" destId="{764D5FF1-F7A3-4069-8DE6-5A54D7530233}" srcOrd="0" destOrd="0" presId="urn:microsoft.com/office/officeart/2005/8/layout/arrow2"/>
    <dgm:cxn modelId="{4AD776A6-12EC-44EE-8760-CFBC22ECBB91}" srcId="{027CF95A-4E87-46FA-9021-49FDA63CFC73}" destId="{7AF14599-B0A2-4843-B72D-6F7A4657458F}" srcOrd="4" destOrd="0" parTransId="{97892F98-677F-4769-A182-6B3F7B4C1752}" sibTransId="{7C2EB2A3-06AB-49AA-B7A0-E6B60A231FC5}"/>
    <dgm:cxn modelId="{41B2FEA6-5463-4267-B219-A1969F4472E8}" type="presOf" srcId="{9D33881B-9C7F-48E1-BB0E-74799DEBF844}" destId="{E8460519-1832-4559-BBA9-F73ECD6258F9}" srcOrd="0" destOrd="0" presId="urn:microsoft.com/office/officeart/2005/8/layout/arrow2"/>
    <dgm:cxn modelId="{5213E0AB-4EE7-4E92-926D-C4510AC1CB17}" srcId="{027CF95A-4E87-46FA-9021-49FDA63CFC73}" destId="{4B6FA751-C70B-42E8-8A53-E9C3C35F622E}" srcOrd="2" destOrd="0" parTransId="{7AD27134-912A-4581-8D69-720C59F6BC5F}" sibTransId="{4CD3E166-0C37-494D-A470-AA4B1B592231}"/>
    <dgm:cxn modelId="{CCBB9BDB-C19F-4CA4-96E4-DBB375C97C46}" type="presOf" srcId="{FC889563-5009-4DA6-86F0-39BDC3707928}" destId="{A9196A3B-DD0A-482A-A12F-08B01F40B002}" srcOrd="0" destOrd="0" presId="urn:microsoft.com/office/officeart/2005/8/layout/arrow2"/>
    <dgm:cxn modelId="{86E619FF-70D5-4A89-8C2A-D196FCAF2824}" type="presOf" srcId="{027CF95A-4E87-46FA-9021-49FDA63CFC73}" destId="{2F39F5B6-85AD-4F48-8966-D6FD614456A0}" srcOrd="0" destOrd="0" presId="urn:microsoft.com/office/officeart/2005/8/layout/arrow2"/>
    <dgm:cxn modelId="{B0374BFD-F041-4089-A113-87F69994EED7}" type="presParOf" srcId="{2F39F5B6-85AD-4F48-8966-D6FD614456A0}" destId="{6F8C5990-ED9D-41B1-B40E-12F73FF1ABD8}" srcOrd="0" destOrd="0" presId="urn:microsoft.com/office/officeart/2005/8/layout/arrow2"/>
    <dgm:cxn modelId="{3B8E8737-D992-4768-98EF-0194DACD125B}" type="presParOf" srcId="{2F39F5B6-85AD-4F48-8966-D6FD614456A0}" destId="{75DB6438-AE4A-402B-B5F4-4BFA55C9DFA3}" srcOrd="1" destOrd="0" presId="urn:microsoft.com/office/officeart/2005/8/layout/arrow2"/>
    <dgm:cxn modelId="{0EFC6284-1900-4F3A-8E63-7498CAA1F6D2}" type="presParOf" srcId="{75DB6438-AE4A-402B-B5F4-4BFA55C9DFA3}" destId="{3E8DCE56-F7B5-480D-A61D-493C60CE3487}" srcOrd="0" destOrd="0" presId="urn:microsoft.com/office/officeart/2005/8/layout/arrow2"/>
    <dgm:cxn modelId="{827241E8-4C65-44B9-86CB-D96744F053FB}" type="presParOf" srcId="{75DB6438-AE4A-402B-B5F4-4BFA55C9DFA3}" destId="{A9196A3B-DD0A-482A-A12F-08B01F40B002}" srcOrd="1" destOrd="0" presId="urn:microsoft.com/office/officeart/2005/8/layout/arrow2"/>
    <dgm:cxn modelId="{53B81DCB-03F5-4020-AC61-903ACBE5EF3B}" type="presParOf" srcId="{75DB6438-AE4A-402B-B5F4-4BFA55C9DFA3}" destId="{0E8CC481-B556-4E80-90ED-2A6D8B72BEAD}" srcOrd="2" destOrd="0" presId="urn:microsoft.com/office/officeart/2005/8/layout/arrow2"/>
    <dgm:cxn modelId="{691C340F-E3E3-44A1-8CE7-CA1316D8466C}" type="presParOf" srcId="{75DB6438-AE4A-402B-B5F4-4BFA55C9DFA3}" destId="{50BEEA71-383A-4B51-BA7B-3C45415CB3D1}" srcOrd="3" destOrd="0" presId="urn:microsoft.com/office/officeart/2005/8/layout/arrow2"/>
    <dgm:cxn modelId="{C7B2D835-C218-4CF2-BEDB-ACBA5E17170B}" type="presParOf" srcId="{75DB6438-AE4A-402B-B5F4-4BFA55C9DFA3}" destId="{A4C84F25-DAA2-4714-9977-2AB97D60C0B6}" srcOrd="4" destOrd="0" presId="urn:microsoft.com/office/officeart/2005/8/layout/arrow2"/>
    <dgm:cxn modelId="{1E20454A-BEDF-465F-A774-31943BF118E0}" type="presParOf" srcId="{75DB6438-AE4A-402B-B5F4-4BFA55C9DFA3}" destId="{764D5FF1-F7A3-4069-8DE6-5A54D7530233}" srcOrd="5" destOrd="0" presId="urn:microsoft.com/office/officeart/2005/8/layout/arrow2"/>
    <dgm:cxn modelId="{8469D021-4880-4EFC-BD60-3191F79487EF}" type="presParOf" srcId="{75DB6438-AE4A-402B-B5F4-4BFA55C9DFA3}" destId="{E08729BE-1C84-4FB6-8E3C-15008D34FEE1}" srcOrd="6" destOrd="0" presId="urn:microsoft.com/office/officeart/2005/8/layout/arrow2"/>
    <dgm:cxn modelId="{25482BC6-9CF2-42D9-AB6E-EF6CE9345426}" type="presParOf" srcId="{75DB6438-AE4A-402B-B5F4-4BFA55C9DFA3}" destId="{E8460519-1832-4559-BBA9-F73ECD6258F9}" srcOrd="7" destOrd="0" presId="urn:microsoft.com/office/officeart/2005/8/layout/arrow2"/>
    <dgm:cxn modelId="{68E5D312-5CC7-4F08-916A-37A838486192}" type="presParOf" srcId="{75DB6438-AE4A-402B-B5F4-4BFA55C9DFA3}" destId="{A0920CA4-0072-409A-9F50-B4802296E131}" srcOrd="8" destOrd="0" presId="urn:microsoft.com/office/officeart/2005/8/layout/arrow2"/>
    <dgm:cxn modelId="{675D7A0A-8951-4A41-87AD-8435A2933A27}" type="presParOf" srcId="{75DB6438-AE4A-402B-B5F4-4BFA55C9DFA3}" destId="{CF16D6BF-1703-4F9E-84AE-5A28380909A2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7CF95A-4E87-46FA-9021-49FDA63CFC7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889563-5009-4DA6-86F0-39BDC3707928}">
      <dgm:prSet phldrT="[Text]" custT="1"/>
      <dgm:spPr/>
      <dgm:t>
        <a:bodyPr/>
        <a:lstStyle/>
        <a:p>
          <a:r>
            <a:rPr lang="en-US" sz="1800" b="1" i="1" dirty="0"/>
            <a:t>2003 ALBA Approval</a:t>
          </a:r>
        </a:p>
      </dgm:t>
    </dgm:pt>
    <dgm:pt modelId="{DD88A6DE-392C-4A5A-BB46-C8885E025861}" type="parTrans" cxnId="{41523547-093E-402E-A692-1E8D7D1C5CCF}">
      <dgm:prSet/>
      <dgm:spPr/>
      <dgm:t>
        <a:bodyPr/>
        <a:lstStyle/>
        <a:p>
          <a:endParaRPr lang="en-US"/>
        </a:p>
      </dgm:t>
    </dgm:pt>
    <dgm:pt modelId="{89CADCA1-0238-4B37-95B3-1DBA499B13E7}" type="sibTrans" cxnId="{41523547-093E-402E-A692-1E8D7D1C5CCF}">
      <dgm:prSet/>
      <dgm:spPr/>
      <dgm:t>
        <a:bodyPr/>
        <a:lstStyle/>
        <a:p>
          <a:endParaRPr lang="en-US"/>
        </a:p>
      </dgm:t>
    </dgm:pt>
    <dgm:pt modelId="{4B6FA751-C70B-42E8-8A53-E9C3C35F622E}">
      <dgm:prSet phldrT="[Text]" custT="1"/>
      <dgm:spPr/>
      <dgm:t>
        <a:bodyPr/>
        <a:lstStyle/>
        <a:p>
          <a:r>
            <a:rPr lang="en-US" sz="1800" b="1" dirty="0"/>
            <a:t>2014</a:t>
          </a:r>
        </a:p>
        <a:p>
          <a:r>
            <a:rPr lang="en-US" sz="1800" b="1" dirty="0"/>
            <a:t>Phase III BLs</a:t>
          </a:r>
        </a:p>
      </dgm:t>
    </dgm:pt>
    <dgm:pt modelId="{7AD27134-912A-4581-8D69-720C59F6BC5F}" type="parTrans" cxnId="{5213E0AB-4EE7-4E92-926D-C4510AC1CB17}">
      <dgm:prSet/>
      <dgm:spPr/>
      <dgm:t>
        <a:bodyPr/>
        <a:lstStyle/>
        <a:p>
          <a:endParaRPr lang="en-US"/>
        </a:p>
      </dgm:t>
    </dgm:pt>
    <dgm:pt modelId="{4CD3E166-0C37-494D-A470-AA4B1B592231}" type="sibTrans" cxnId="{5213E0AB-4EE7-4E92-926D-C4510AC1CB17}">
      <dgm:prSet/>
      <dgm:spPr/>
      <dgm:t>
        <a:bodyPr/>
        <a:lstStyle/>
        <a:p>
          <a:endParaRPr lang="en-US"/>
        </a:p>
      </dgm:t>
    </dgm:pt>
    <dgm:pt modelId="{9D33881B-9C7F-48E1-BB0E-74799DEBF844}">
      <dgm:prSet custT="1"/>
      <dgm:spPr/>
      <dgm:t>
        <a:bodyPr/>
        <a:lstStyle/>
        <a:p>
          <a:r>
            <a:rPr lang="en-US" sz="1800" b="1" i="1" dirty="0"/>
            <a:t>2021</a:t>
          </a:r>
        </a:p>
        <a:p>
          <a:r>
            <a:rPr lang="en-US" sz="1800" b="1" i="1" dirty="0"/>
            <a:t>ALBA II short BLs</a:t>
          </a:r>
        </a:p>
      </dgm:t>
    </dgm:pt>
    <dgm:pt modelId="{B1A41547-4D3F-4606-8A0E-E54CD5DB9AA9}" type="parTrans" cxnId="{27A5EE3A-640B-4B00-B1BA-E1896FF71D23}">
      <dgm:prSet/>
      <dgm:spPr/>
      <dgm:t>
        <a:bodyPr/>
        <a:lstStyle/>
        <a:p>
          <a:endParaRPr lang="en-US"/>
        </a:p>
      </dgm:t>
    </dgm:pt>
    <dgm:pt modelId="{9E9A55B3-0A9C-4E40-B4AE-F7EEAF68758D}" type="sibTrans" cxnId="{27A5EE3A-640B-4B00-B1BA-E1896FF71D23}">
      <dgm:prSet/>
      <dgm:spPr/>
      <dgm:t>
        <a:bodyPr/>
        <a:lstStyle/>
        <a:p>
          <a:endParaRPr lang="en-US"/>
        </a:p>
      </dgm:t>
    </dgm:pt>
    <dgm:pt modelId="{7AF14599-B0A2-4843-B72D-6F7A4657458F}">
      <dgm:prSet custT="1"/>
      <dgm:spPr/>
      <dgm:t>
        <a:bodyPr/>
        <a:lstStyle/>
        <a:p>
          <a:r>
            <a:rPr lang="en-US" sz="2000" b="1" i="1" dirty="0"/>
            <a:t>2023</a:t>
          </a:r>
          <a:r>
            <a:rPr lang="en-US" sz="2800" b="1" i="1" dirty="0"/>
            <a:t> </a:t>
          </a:r>
        </a:p>
        <a:p>
          <a:r>
            <a:rPr lang="en-US" sz="1600" b="1" i="1" dirty="0"/>
            <a:t>ALBA II Long BLs</a:t>
          </a:r>
        </a:p>
      </dgm:t>
    </dgm:pt>
    <dgm:pt modelId="{97892F98-677F-4769-A182-6B3F7B4C1752}" type="parTrans" cxnId="{4AD776A6-12EC-44EE-8760-CFBC22ECBB91}">
      <dgm:prSet/>
      <dgm:spPr/>
      <dgm:t>
        <a:bodyPr/>
        <a:lstStyle/>
        <a:p>
          <a:endParaRPr lang="en-US"/>
        </a:p>
      </dgm:t>
    </dgm:pt>
    <dgm:pt modelId="{7C2EB2A3-06AB-49AA-B7A0-E6B60A231FC5}" type="sibTrans" cxnId="{4AD776A6-12EC-44EE-8760-CFBC22ECBB91}">
      <dgm:prSet/>
      <dgm:spPr/>
      <dgm:t>
        <a:bodyPr/>
        <a:lstStyle/>
        <a:p>
          <a:endParaRPr lang="en-US"/>
        </a:p>
      </dgm:t>
    </dgm:pt>
    <dgm:pt modelId="{954EC860-73E1-4260-918D-2816C477EB2A}">
      <dgm:prSet/>
      <dgm:spPr/>
    </dgm:pt>
    <dgm:pt modelId="{003F2237-A70F-4565-AE89-9C935200685C}" type="parTrans" cxnId="{4B3643C3-BE53-40F4-90F3-1441F06F93E4}">
      <dgm:prSet/>
      <dgm:spPr/>
      <dgm:t>
        <a:bodyPr/>
        <a:lstStyle/>
        <a:p>
          <a:endParaRPr lang="en-US"/>
        </a:p>
      </dgm:t>
    </dgm:pt>
    <dgm:pt modelId="{E9159034-DD57-496D-AFAE-62ACF948CD99}" type="sibTrans" cxnId="{4B3643C3-BE53-40F4-90F3-1441F06F93E4}">
      <dgm:prSet/>
      <dgm:spPr/>
      <dgm:t>
        <a:bodyPr/>
        <a:lstStyle/>
        <a:p>
          <a:endParaRPr lang="en-US"/>
        </a:p>
      </dgm:t>
    </dgm:pt>
    <dgm:pt modelId="{8731E78C-20EC-472B-B19C-A843446D14D1}">
      <dgm:prSet phldrT="[Text]" custT="1"/>
      <dgm:spPr/>
      <dgm:t>
        <a:bodyPr/>
        <a:lstStyle/>
        <a:p>
          <a:r>
            <a:rPr lang="en-US" sz="1800" b="1" i="1" dirty="0"/>
            <a:t>2011 </a:t>
          </a:r>
        </a:p>
        <a:p>
          <a:r>
            <a:rPr lang="en-US" sz="1800" b="1" i="1" dirty="0"/>
            <a:t>Phase II BLs</a:t>
          </a:r>
        </a:p>
      </dgm:t>
    </dgm:pt>
    <dgm:pt modelId="{162A610F-A39C-4A70-8793-DD2BD66DF3F1}" type="sibTrans" cxnId="{C2980008-13AE-4F73-A630-E38CEFF8FA88}">
      <dgm:prSet/>
      <dgm:spPr/>
      <dgm:t>
        <a:bodyPr/>
        <a:lstStyle/>
        <a:p>
          <a:endParaRPr lang="en-US"/>
        </a:p>
      </dgm:t>
    </dgm:pt>
    <dgm:pt modelId="{35FF106C-1B74-4226-8597-E4EE2B24FAB9}" type="parTrans" cxnId="{C2980008-13AE-4F73-A630-E38CEFF8FA88}">
      <dgm:prSet/>
      <dgm:spPr/>
      <dgm:t>
        <a:bodyPr/>
        <a:lstStyle/>
        <a:p>
          <a:endParaRPr lang="en-US"/>
        </a:p>
      </dgm:t>
    </dgm:pt>
    <dgm:pt modelId="{2F39F5B6-85AD-4F48-8966-D6FD614456A0}" type="pres">
      <dgm:prSet presAssocID="{027CF95A-4E87-46FA-9021-49FDA63CFC73}" presName="arrowDiagram" presStyleCnt="0">
        <dgm:presLayoutVars>
          <dgm:chMax val="5"/>
          <dgm:dir/>
          <dgm:resizeHandles val="exact"/>
        </dgm:presLayoutVars>
      </dgm:prSet>
      <dgm:spPr/>
    </dgm:pt>
    <dgm:pt modelId="{6F8C5990-ED9D-41B1-B40E-12F73FF1ABD8}" type="pres">
      <dgm:prSet presAssocID="{027CF95A-4E87-46FA-9021-49FDA63CFC73}" presName="arrow" presStyleLbl="bgShp" presStyleIdx="0" presStyleCnt="1" custLinFactNeighborX="-2017" custLinFactNeighborY="9644"/>
      <dgm:spPr/>
    </dgm:pt>
    <dgm:pt modelId="{75DB6438-AE4A-402B-B5F4-4BFA55C9DFA3}" type="pres">
      <dgm:prSet presAssocID="{027CF95A-4E87-46FA-9021-49FDA63CFC73}" presName="arrowDiagram5" presStyleCnt="0"/>
      <dgm:spPr/>
    </dgm:pt>
    <dgm:pt modelId="{3E8DCE56-F7B5-480D-A61D-493C60CE3487}" type="pres">
      <dgm:prSet presAssocID="{FC889563-5009-4DA6-86F0-39BDC3707928}" presName="bullet5a" presStyleLbl="node1" presStyleIdx="0" presStyleCnt="5" custLinFactX="-100000" custLinFactY="65875" custLinFactNeighborX="-112828" custLinFactNeighborY="100000"/>
      <dgm:spPr/>
    </dgm:pt>
    <dgm:pt modelId="{A9196A3B-DD0A-482A-A12F-08B01F40B002}" type="pres">
      <dgm:prSet presAssocID="{FC889563-5009-4DA6-86F0-39BDC3707928}" presName="textBox5a" presStyleLbl="revTx" presStyleIdx="0" presStyleCnt="5" custScaleY="65850" custLinFactNeighborX="-39372" custLinFactNeighborY="13272">
        <dgm:presLayoutVars>
          <dgm:bulletEnabled val="1"/>
        </dgm:presLayoutVars>
      </dgm:prSet>
      <dgm:spPr/>
    </dgm:pt>
    <dgm:pt modelId="{0E8CC481-B556-4E80-90ED-2A6D8B72BEAD}" type="pres">
      <dgm:prSet presAssocID="{8731E78C-20EC-472B-B19C-A843446D14D1}" presName="bullet5b" presStyleLbl="node1" presStyleIdx="1" presStyleCnt="5" custLinFactX="78421" custLinFactY="-24666" custLinFactNeighborX="100000" custLinFactNeighborY="-100000"/>
      <dgm:spPr/>
    </dgm:pt>
    <dgm:pt modelId="{50BEEA71-383A-4B51-BA7B-3C45415CB3D1}" type="pres">
      <dgm:prSet presAssocID="{8731E78C-20EC-472B-B19C-A843446D14D1}" presName="textBox5b" presStyleLbl="revTx" presStyleIdx="1" presStyleCnt="5" custLinFactNeighborX="10008" custLinFactNeighborY="-826">
        <dgm:presLayoutVars>
          <dgm:bulletEnabled val="1"/>
        </dgm:presLayoutVars>
      </dgm:prSet>
      <dgm:spPr/>
    </dgm:pt>
    <dgm:pt modelId="{A4C84F25-DAA2-4714-9977-2AB97D60C0B6}" type="pres">
      <dgm:prSet presAssocID="{4B6FA751-C70B-42E8-8A53-E9C3C35F622E}" presName="bullet5c" presStyleLbl="node1" presStyleIdx="2" presStyleCnt="5" custLinFactX="27163" custLinFactNeighborX="100000" custLinFactNeighborY="-66943"/>
      <dgm:spPr/>
    </dgm:pt>
    <dgm:pt modelId="{764D5FF1-F7A3-4069-8DE6-5A54D7530233}" type="pres">
      <dgm:prSet presAssocID="{4B6FA751-C70B-42E8-8A53-E9C3C35F622E}" presName="textBox5c" presStyleLbl="revTx" presStyleIdx="2" presStyleCnt="5" custLinFactNeighborX="4968" custLinFactNeighborY="-431">
        <dgm:presLayoutVars>
          <dgm:bulletEnabled val="1"/>
        </dgm:presLayoutVars>
      </dgm:prSet>
      <dgm:spPr/>
    </dgm:pt>
    <dgm:pt modelId="{E08729BE-1C84-4FB6-8E3C-15008D34FEE1}" type="pres">
      <dgm:prSet presAssocID="{9D33881B-9C7F-48E1-BB0E-74799DEBF844}" presName="bullet5d" presStyleLbl="node1" presStyleIdx="3" presStyleCnt="5" custLinFactNeighborX="95130" custLinFactNeighborY="-27264"/>
      <dgm:spPr>
        <a:solidFill>
          <a:srgbClr val="00E7E2"/>
        </a:solidFill>
      </dgm:spPr>
    </dgm:pt>
    <dgm:pt modelId="{E8460519-1832-4559-BBA9-F73ECD6258F9}" type="pres">
      <dgm:prSet presAssocID="{9D33881B-9C7F-48E1-BB0E-74799DEBF844}" presName="textBox5d" presStyleLbl="revTx" presStyleIdx="3" presStyleCnt="5" custScaleY="95067" custLinFactNeighborX="847" custLinFactNeighborY="6480">
        <dgm:presLayoutVars>
          <dgm:bulletEnabled val="1"/>
        </dgm:presLayoutVars>
      </dgm:prSet>
      <dgm:spPr/>
    </dgm:pt>
    <dgm:pt modelId="{A0920CA4-0072-409A-9F50-B4802296E131}" type="pres">
      <dgm:prSet presAssocID="{7AF14599-B0A2-4843-B72D-6F7A4657458F}" presName="bullet5e" presStyleLbl="node1" presStyleIdx="4" presStyleCnt="5" custLinFactNeighborX="48304" custLinFactNeighborY="-16173"/>
      <dgm:spPr>
        <a:solidFill>
          <a:srgbClr val="00E7E2"/>
        </a:solidFill>
      </dgm:spPr>
    </dgm:pt>
    <dgm:pt modelId="{CF16D6BF-1703-4F9E-84AE-5A28380909A2}" type="pres">
      <dgm:prSet presAssocID="{7AF14599-B0A2-4843-B72D-6F7A4657458F}" presName="textBox5e" presStyleLbl="revTx" presStyleIdx="4" presStyleCnt="5" custLinFactNeighborX="17110" custLinFactNeighborY="-100">
        <dgm:presLayoutVars>
          <dgm:bulletEnabled val="1"/>
        </dgm:presLayoutVars>
      </dgm:prSet>
      <dgm:spPr/>
    </dgm:pt>
  </dgm:ptLst>
  <dgm:cxnLst>
    <dgm:cxn modelId="{C2980008-13AE-4F73-A630-E38CEFF8FA88}" srcId="{027CF95A-4E87-46FA-9021-49FDA63CFC73}" destId="{8731E78C-20EC-472B-B19C-A843446D14D1}" srcOrd="1" destOrd="0" parTransId="{35FF106C-1B74-4226-8597-E4EE2B24FAB9}" sibTransId="{162A610F-A39C-4A70-8793-DD2BD66DF3F1}"/>
    <dgm:cxn modelId="{2F84F918-A95A-4989-9DB9-219CF1DE9415}" type="presOf" srcId="{8731E78C-20EC-472B-B19C-A843446D14D1}" destId="{50BEEA71-383A-4B51-BA7B-3C45415CB3D1}" srcOrd="0" destOrd="0" presId="urn:microsoft.com/office/officeart/2005/8/layout/arrow2"/>
    <dgm:cxn modelId="{27A5EE3A-640B-4B00-B1BA-E1896FF71D23}" srcId="{027CF95A-4E87-46FA-9021-49FDA63CFC73}" destId="{9D33881B-9C7F-48E1-BB0E-74799DEBF844}" srcOrd="3" destOrd="0" parTransId="{B1A41547-4D3F-4606-8A0E-E54CD5DB9AA9}" sibTransId="{9E9A55B3-0A9C-4E40-B4AE-F7EEAF68758D}"/>
    <dgm:cxn modelId="{C4F2273F-FE8C-4FF3-9386-D2BE670F343A}" type="presOf" srcId="{7AF14599-B0A2-4843-B72D-6F7A4657458F}" destId="{CF16D6BF-1703-4F9E-84AE-5A28380909A2}" srcOrd="0" destOrd="0" presId="urn:microsoft.com/office/officeart/2005/8/layout/arrow2"/>
    <dgm:cxn modelId="{41523547-093E-402E-A692-1E8D7D1C5CCF}" srcId="{027CF95A-4E87-46FA-9021-49FDA63CFC73}" destId="{FC889563-5009-4DA6-86F0-39BDC3707928}" srcOrd="0" destOrd="0" parTransId="{DD88A6DE-392C-4A5A-BB46-C8885E025861}" sibTransId="{89CADCA1-0238-4B37-95B3-1DBA499B13E7}"/>
    <dgm:cxn modelId="{D766E750-6327-4560-A93B-D863553F5F6D}" type="presOf" srcId="{4B6FA751-C70B-42E8-8A53-E9C3C35F622E}" destId="{764D5FF1-F7A3-4069-8DE6-5A54D7530233}" srcOrd="0" destOrd="0" presId="urn:microsoft.com/office/officeart/2005/8/layout/arrow2"/>
    <dgm:cxn modelId="{4AD776A6-12EC-44EE-8760-CFBC22ECBB91}" srcId="{027CF95A-4E87-46FA-9021-49FDA63CFC73}" destId="{7AF14599-B0A2-4843-B72D-6F7A4657458F}" srcOrd="4" destOrd="0" parTransId="{97892F98-677F-4769-A182-6B3F7B4C1752}" sibTransId="{7C2EB2A3-06AB-49AA-B7A0-E6B60A231FC5}"/>
    <dgm:cxn modelId="{41B2FEA6-5463-4267-B219-A1969F4472E8}" type="presOf" srcId="{9D33881B-9C7F-48E1-BB0E-74799DEBF844}" destId="{E8460519-1832-4559-BBA9-F73ECD6258F9}" srcOrd="0" destOrd="0" presId="urn:microsoft.com/office/officeart/2005/8/layout/arrow2"/>
    <dgm:cxn modelId="{5213E0AB-4EE7-4E92-926D-C4510AC1CB17}" srcId="{027CF95A-4E87-46FA-9021-49FDA63CFC73}" destId="{4B6FA751-C70B-42E8-8A53-E9C3C35F622E}" srcOrd="2" destOrd="0" parTransId="{7AD27134-912A-4581-8D69-720C59F6BC5F}" sibTransId="{4CD3E166-0C37-494D-A470-AA4B1B592231}"/>
    <dgm:cxn modelId="{4B3643C3-BE53-40F4-90F3-1441F06F93E4}" srcId="{027CF95A-4E87-46FA-9021-49FDA63CFC73}" destId="{954EC860-73E1-4260-918D-2816C477EB2A}" srcOrd="5" destOrd="0" parTransId="{003F2237-A70F-4565-AE89-9C935200685C}" sibTransId="{E9159034-DD57-496D-AFAE-62ACF948CD99}"/>
    <dgm:cxn modelId="{CCBB9BDB-C19F-4CA4-96E4-DBB375C97C46}" type="presOf" srcId="{FC889563-5009-4DA6-86F0-39BDC3707928}" destId="{A9196A3B-DD0A-482A-A12F-08B01F40B002}" srcOrd="0" destOrd="0" presId="urn:microsoft.com/office/officeart/2005/8/layout/arrow2"/>
    <dgm:cxn modelId="{86E619FF-70D5-4A89-8C2A-D196FCAF2824}" type="presOf" srcId="{027CF95A-4E87-46FA-9021-49FDA63CFC73}" destId="{2F39F5B6-85AD-4F48-8966-D6FD614456A0}" srcOrd="0" destOrd="0" presId="urn:microsoft.com/office/officeart/2005/8/layout/arrow2"/>
    <dgm:cxn modelId="{B0374BFD-F041-4089-A113-87F69994EED7}" type="presParOf" srcId="{2F39F5B6-85AD-4F48-8966-D6FD614456A0}" destId="{6F8C5990-ED9D-41B1-B40E-12F73FF1ABD8}" srcOrd="0" destOrd="0" presId="urn:microsoft.com/office/officeart/2005/8/layout/arrow2"/>
    <dgm:cxn modelId="{3B8E8737-D992-4768-98EF-0194DACD125B}" type="presParOf" srcId="{2F39F5B6-85AD-4F48-8966-D6FD614456A0}" destId="{75DB6438-AE4A-402B-B5F4-4BFA55C9DFA3}" srcOrd="1" destOrd="0" presId="urn:microsoft.com/office/officeart/2005/8/layout/arrow2"/>
    <dgm:cxn modelId="{0EFC6284-1900-4F3A-8E63-7498CAA1F6D2}" type="presParOf" srcId="{75DB6438-AE4A-402B-B5F4-4BFA55C9DFA3}" destId="{3E8DCE56-F7B5-480D-A61D-493C60CE3487}" srcOrd="0" destOrd="0" presId="urn:microsoft.com/office/officeart/2005/8/layout/arrow2"/>
    <dgm:cxn modelId="{827241E8-4C65-44B9-86CB-D96744F053FB}" type="presParOf" srcId="{75DB6438-AE4A-402B-B5F4-4BFA55C9DFA3}" destId="{A9196A3B-DD0A-482A-A12F-08B01F40B002}" srcOrd="1" destOrd="0" presId="urn:microsoft.com/office/officeart/2005/8/layout/arrow2"/>
    <dgm:cxn modelId="{53B81DCB-03F5-4020-AC61-903ACBE5EF3B}" type="presParOf" srcId="{75DB6438-AE4A-402B-B5F4-4BFA55C9DFA3}" destId="{0E8CC481-B556-4E80-90ED-2A6D8B72BEAD}" srcOrd="2" destOrd="0" presId="urn:microsoft.com/office/officeart/2005/8/layout/arrow2"/>
    <dgm:cxn modelId="{691C340F-E3E3-44A1-8CE7-CA1316D8466C}" type="presParOf" srcId="{75DB6438-AE4A-402B-B5F4-4BFA55C9DFA3}" destId="{50BEEA71-383A-4B51-BA7B-3C45415CB3D1}" srcOrd="3" destOrd="0" presId="urn:microsoft.com/office/officeart/2005/8/layout/arrow2"/>
    <dgm:cxn modelId="{C7B2D835-C218-4CF2-BEDB-ACBA5E17170B}" type="presParOf" srcId="{75DB6438-AE4A-402B-B5F4-4BFA55C9DFA3}" destId="{A4C84F25-DAA2-4714-9977-2AB97D60C0B6}" srcOrd="4" destOrd="0" presId="urn:microsoft.com/office/officeart/2005/8/layout/arrow2"/>
    <dgm:cxn modelId="{1E20454A-BEDF-465F-A774-31943BF118E0}" type="presParOf" srcId="{75DB6438-AE4A-402B-B5F4-4BFA55C9DFA3}" destId="{764D5FF1-F7A3-4069-8DE6-5A54D7530233}" srcOrd="5" destOrd="0" presId="urn:microsoft.com/office/officeart/2005/8/layout/arrow2"/>
    <dgm:cxn modelId="{8469D021-4880-4EFC-BD60-3191F79487EF}" type="presParOf" srcId="{75DB6438-AE4A-402B-B5F4-4BFA55C9DFA3}" destId="{E08729BE-1C84-4FB6-8E3C-15008D34FEE1}" srcOrd="6" destOrd="0" presId="urn:microsoft.com/office/officeart/2005/8/layout/arrow2"/>
    <dgm:cxn modelId="{25482BC6-9CF2-42D9-AB6E-EF6CE9345426}" type="presParOf" srcId="{75DB6438-AE4A-402B-B5F4-4BFA55C9DFA3}" destId="{E8460519-1832-4559-BBA9-F73ECD6258F9}" srcOrd="7" destOrd="0" presId="urn:microsoft.com/office/officeart/2005/8/layout/arrow2"/>
    <dgm:cxn modelId="{68E5D312-5CC7-4F08-916A-37A838486192}" type="presParOf" srcId="{75DB6438-AE4A-402B-B5F4-4BFA55C9DFA3}" destId="{A0920CA4-0072-409A-9F50-B4802296E131}" srcOrd="8" destOrd="0" presId="urn:microsoft.com/office/officeart/2005/8/layout/arrow2"/>
    <dgm:cxn modelId="{675D7A0A-8951-4A41-87AD-8435A2933A27}" type="presParOf" srcId="{75DB6438-AE4A-402B-B5F4-4BFA55C9DFA3}" destId="{CF16D6BF-1703-4F9E-84AE-5A28380909A2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7CF95A-4E87-46FA-9021-49FDA63CFC7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889563-5009-4DA6-86F0-39BDC3707928}">
      <dgm:prSet phldrT="[Text]" custT="1"/>
      <dgm:spPr/>
      <dgm:t>
        <a:bodyPr/>
        <a:lstStyle/>
        <a:p>
          <a:r>
            <a:rPr lang="en-US" sz="1800" b="1" i="1" dirty="0"/>
            <a:t>2003 ALBA Approval</a:t>
          </a:r>
        </a:p>
      </dgm:t>
    </dgm:pt>
    <dgm:pt modelId="{DD88A6DE-392C-4A5A-BB46-C8885E025861}" type="parTrans" cxnId="{41523547-093E-402E-A692-1E8D7D1C5CCF}">
      <dgm:prSet/>
      <dgm:spPr/>
      <dgm:t>
        <a:bodyPr/>
        <a:lstStyle/>
        <a:p>
          <a:endParaRPr lang="en-US"/>
        </a:p>
      </dgm:t>
    </dgm:pt>
    <dgm:pt modelId="{89CADCA1-0238-4B37-95B3-1DBA499B13E7}" type="sibTrans" cxnId="{41523547-093E-402E-A692-1E8D7D1C5CCF}">
      <dgm:prSet/>
      <dgm:spPr/>
      <dgm:t>
        <a:bodyPr/>
        <a:lstStyle/>
        <a:p>
          <a:endParaRPr lang="en-US"/>
        </a:p>
      </dgm:t>
    </dgm:pt>
    <dgm:pt modelId="{4B6FA751-C70B-42E8-8A53-E9C3C35F622E}">
      <dgm:prSet phldrT="[Text]" custT="1"/>
      <dgm:spPr/>
      <dgm:t>
        <a:bodyPr/>
        <a:lstStyle/>
        <a:p>
          <a:r>
            <a:rPr lang="en-US" sz="1800" b="1" dirty="0"/>
            <a:t>2014</a:t>
          </a:r>
        </a:p>
        <a:p>
          <a:r>
            <a:rPr lang="en-US" sz="1800" b="1" dirty="0"/>
            <a:t>Phase III BLs</a:t>
          </a:r>
        </a:p>
      </dgm:t>
    </dgm:pt>
    <dgm:pt modelId="{7AD27134-912A-4581-8D69-720C59F6BC5F}" type="parTrans" cxnId="{5213E0AB-4EE7-4E92-926D-C4510AC1CB17}">
      <dgm:prSet/>
      <dgm:spPr/>
      <dgm:t>
        <a:bodyPr/>
        <a:lstStyle/>
        <a:p>
          <a:endParaRPr lang="en-US"/>
        </a:p>
      </dgm:t>
    </dgm:pt>
    <dgm:pt modelId="{4CD3E166-0C37-494D-A470-AA4B1B592231}" type="sibTrans" cxnId="{5213E0AB-4EE7-4E92-926D-C4510AC1CB17}">
      <dgm:prSet/>
      <dgm:spPr/>
      <dgm:t>
        <a:bodyPr/>
        <a:lstStyle/>
        <a:p>
          <a:endParaRPr lang="en-US"/>
        </a:p>
      </dgm:t>
    </dgm:pt>
    <dgm:pt modelId="{9D33881B-9C7F-48E1-BB0E-74799DEBF844}">
      <dgm:prSet custT="1"/>
      <dgm:spPr/>
      <dgm:t>
        <a:bodyPr/>
        <a:lstStyle/>
        <a:p>
          <a:r>
            <a:rPr lang="en-US" sz="1800" b="1" i="1" dirty="0"/>
            <a:t>2021</a:t>
          </a:r>
        </a:p>
        <a:p>
          <a:r>
            <a:rPr lang="en-US" sz="1800" b="1" i="1" dirty="0"/>
            <a:t>ALBA II short BLs</a:t>
          </a:r>
        </a:p>
      </dgm:t>
    </dgm:pt>
    <dgm:pt modelId="{B1A41547-4D3F-4606-8A0E-E54CD5DB9AA9}" type="parTrans" cxnId="{27A5EE3A-640B-4B00-B1BA-E1896FF71D23}">
      <dgm:prSet/>
      <dgm:spPr/>
      <dgm:t>
        <a:bodyPr/>
        <a:lstStyle/>
        <a:p>
          <a:endParaRPr lang="en-US"/>
        </a:p>
      </dgm:t>
    </dgm:pt>
    <dgm:pt modelId="{9E9A55B3-0A9C-4E40-B4AE-F7EEAF68758D}" type="sibTrans" cxnId="{27A5EE3A-640B-4B00-B1BA-E1896FF71D23}">
      <dgm:prSet/>
      <dgm:spPr/>
      <dgm:t>
        <a:bodyPr/>
        <a:lstStyle/>
        <a:p>
          <a:endParaRPr lang="en-US"/>
        </a:p>
      </dgm:t>
    </dgm:pt>
    <dgm:pt modelId="{7AF14599-B0A2-4843-B72D-6F7A4657458F}">
      <dgm:prSet custT="1"/>
      <dgm:spPr/>
      <dgm:t>
        <a:bodyPr/>
        <a:lstStyle/>
        <a:p>
          <a:r>
            <a:rPr lang="en-US" sz="2000" b="1" i="1" dirty="0"/>
            <a:t>2023</a:t>
          </a:r>
          <a:r>
            <a:rPr lang="en-US" sz="2800" b="1" i="1" dirty="0"/>
            <a:t> </a:t>
          </a:r>
        </a:p>
        <a:p>
          <a:r>
            <a:rPr lang="en-US" sz="1600" b="1" i="1" dirty="0"/>
            <a:t>ALBA II Long BLs</a:t>
          </a:r>
        </a:p>
      </dgm:t>
    </dgm:pt>
    <dgm:pt modelId="{97892F98-677F-4769-A182-6B3F7B4C1752}" type="parTrans" cxnId="{4AD776A6-12EC-44EE-8760-CFBC22ECBB91}">
      <dgm:prSet/>
      <dgm:spPr/>
      <dgm:t>
        <a:bodyPr/>
        <a:lstStyle/>
        <a:p>
          <a:endParaRPr lang="en-US"/>
        </a:p>
      </dgm:t>
    </dgm:pt>
    <dgm:pt modelId="{7C2EB2A3-06AB-49AA-B7A0-E6B60A231FC5}" type="sibTrans" cxnId="{4AD776A6-12EC-44EE-8760-CFBC22ECBB91}">
      <dgm:prSet/>
      <dgm:spPr/>
      <dgm:t>
        <a:bodyPr/>
        <a:lstStyle/>
        <a:p>
          <a:endParaRPr lang="en-US"/>
        </a:p>
      </dgm:t>
    </dgm:pt>
    <dgm:pt modelId="{954EC860-73E1-4260-918D-2816C477EB2A}">
      <dgm:prSet/>
      <dgm:spPr/>
      <dgm:t>
        <a:bodyPr/>
        <a:lstStyle/>
        <a:p>
          <a:endParaRPr lang="en-US"/>
        </a:p>
      </dgm:t>
    </dgm:pt>
    <dgm:pt modelId="{003F2237-A70F-4565-AE89-9C935200685C}" type="parTrans" cxnId="{4B3643C3-BE53-40F4-90F3-1441F06F93E4}">
      <dgm:prSet/>
      <dgm:spPr/>
      <dgm:t>
        <a:bodyPr/>
        <a:lstStyle/>
        <a:p>
          <a:endParaRPr lang="en-US"/>
        </a:p>
      </dgm:t>
    </dgm:pt>
    <dgm:pt modelId="{E9159034-DD57-496D-AFAE-62ACF948CD99}" type="sibTrans" cxnId="{4B3643C3-BE53-40F4-90F3-1441F06F93E4}">
      <dgm:prSet/>
      <dgm:spPr/>
      <dgm:t>
        <a:bodyPr/>
        <a:lstStyle/>
        <a:p>
          <a:endParaRPr lang="en-US"/>
        </a:p>
      </dgm:t>
    </dgm:pt>
    <dgm:pt modelId="{8731E78C-20EC-472B-B19C-A843446D14D1}">
      <dgm:prSet phldrT="[Text]" custT="1"/>
      <dgm:spPr/>
      <dgm:t>
        <a:bodyPr/>
        <a:lstStyle/>
        <a:p>
          <a:r>
            <a:rPr lang="en-US" sz="1800" b="1" i="1" dirty="0"/>
            <a:t>2011 </a:t>
          </a:r>
        </a:p>
        <a:p>
          <a:r>
            <a:rPr lang="en-US" sz="1800" b="1" i="1" dirty="0"/>
            <a:t>Phase II BLs</a:t>
          </a:r>
        </a:p>
      </dgm:t>
    </dgm:pt>
    <dgm:pt modelId="{162A610F-A39C-4A70-8793-DD2BD66DF3F1}" type="sibTrans" cxnId="{C2980008-13AE-4F73-A630-E38CEFF8FA88}">
      <dgm:prSet/>
      <dgm:spPr/>
      <dgm:t>
        <a:bodyPr/>
        <a:lstStyle/>
        <a:p>
          <a:endParaRPr lang="en-US"/>
        </a:p>
      </dgm:t>
    </dgm:pt>
    <dgm:pt modelId="{35FF106C-1B74-4226-8597-E4EE2B24FAB9}" type="parTrans" cxnId="{C2980008-13AE-4F73-A630-E38CEFF8FA88}">
      <dgm:prSet/>
      <dgm:spPr/>
      <dgm:t>
        <a:bodyPr/>
        <a:lstStyle/>
        <a:p>
          <a:endParaRPr lang="en-US"/>
        </a:p>
      </dgm:t>
    </dgm:pt>
    <dgm:pt modelId="{2F39F5B6-85AD-4F48-8966-D6FD614456A0}" type="pres">
      <dgm:prSet presAssocID="{027CF95A-4E87-46FA-9021-49FDA63CFC73}" presName="arrowDiagram" presStyleCnt="0">
        <dgm:presLayoutVars>
          <dgm:chMax val="5"/>
          <dgm:dir/>
          <dgm:resizeHandles val="exact"/>
        </dgm:presLayoutVars>
      </dgm:prSet>
      <dgm:spPr/>
    </dgm:pt>
    <dgm:pt modelId="{6F8C5990-ED9D-41B1-B40E-12F73FF1ABD8}" type="pres">
      <dgm:prSet presAssocID="{027CF95A-4E87-46FA-9021-49FDA63CFC73}" presName="arrow" presStyleLbl="bgShp" presStyleIdx="0" presStyleCnt="1" custLinFactNeighborX="-2017" custLinFactNeighborY="9644"/>
      <dgm:spPr/>
    </dgm:pt>
    <dgm:pt modelId="{75DB6438-AE4A-402B-B5F4-4BFA55C9DFA3}" type="pres">
      <dgm:prSet presAssocID="{027CF95A-4E87-46FA-9021-49FDA63CFC73}" presName="arrowDiagram5" presStyleCnt="0"/>
      <dgm:spPr/>
    </dgm:pt>
    <dgm:pt modelId="{3E8DCE56-F7B5-480D-A61D-493C60CE3487}" type="pres">
      <dgm:prSet presAssocID="{FC889563-5009-4DA6-86F0-39BDC3707928}" presName="bullet5a" presStyleLbl="node1" presStyleIdx="0" presStyleCnt="5" custLinFactX="-100000" custLinFactY="65875" custLinFactNeighborX="-112828" custLinFactNeighborY="100000"/>
      <dgm:spPr/>
    </dgm:pt>
    <dgm:pt modelId="{A9196A3B-DD0A-482A-A12F-08B01F40B002}" type="pres">
      <dgm:prSet presAssocID="{FC889563-5009-4DA6-86F0-39BDC3707928}" presName="textBox5a" presStyleLbl="revTx" presStyleIdx="0" presStyleCnt="5" custScaleY="65850" custLinFactNeighborX="-39372" custLinFactNeighborY="13272">
        <dgm:presLayoutVars>
          <dgm:bulletEnabled val="1"/>
        </dgm:presLayoutVars>
      </dgm:prSet>
      <dgm:spPr/>
    </dgm:pt>
    <dgm:pt modelId="{0E8CC481-B556-4E80-90ED-2A6D8B72BEAD}" type="pres">
      <dgm:prSet presAssocID="{8731E78C-20EC-472B-B19C-A843446D14D1}" presName="bullet5b" presStyleLbl="node1" presStyleIdx="1" presStyleCnt="5" custLinFactX="78421" custLinFactY="-24666" custLinFactNeighborX="100000" custLinFactNeighborY="-100000"/>
      <dgm:spPr/>
    </dgm:pt>
    <dgm:pt modelId="{50BEEA71-383A-4B51-BA7B-3C45415CB3D1}" type="pres">
      <dgm:prSet presAssocID="{8731E78C-20EC-472B-B19C-A843446D14D1}" presName="textBox5b" presStyleLbl="revTx" presStyleIdx="1" presStyleCnt="5" custLinFactNeighborX="10008" custLinFactNeighborY="-826">
        <dgm:presLayoutVars>
          <dgm:bulletEnabled val="1"/>
        </dgm:presLayoutVars>
      </dgm:prSet>
      <dgm:spPr/>
    </dgm:pt>
    <dgm:pt modelId="{A4C84F25-DAA2-4714-9977-2AB97D60C0B6}" type="pres">
      <dgm:prSet presAssocID="{4B6FA751-C70B-42E8-8A53-E9C3C35F622E}" presName="bullet5c" presStyleLbl="node1" presStyleIdx="2" presStyleCnt="5" custLinFactX="27163" custLinFactNeighborX="100000" custLinFactNeighborY="-66943"/>
      <dgm:spPr/>
    </dgm:pt>
    <dgm:pt modelId="{764D5FF1-F7A3-4069-8DE6-5A54D7530233}" type="pres">
      <dgm:prSet presAssocID="{4B6FA751-C70B-42E8-8A53-E9C3C35F622E}" presName="textBox5c" presStyleLbl="revTx" presStyleIdx="2" presStyleCnt="5" custLinFactNeighborX="4968" custLinFactNeighborY="-431">
        <dgm:presLayoutVars>
          <dgm:bulletEnabled val="1"/>
        </dgm:presLayoutVars>
      </dgm:prSet>
      <dgm:spPr/>
    </dgm:pt>
    <dgm:pt modelId="{E08729BE-1C84-4FB6-8E3C-15008D34FEE1}" type="pres">
      <dgm:prSet presAssocID="{9D33881B-9C7F-48E1-BB0E-74799DEBF844}" presName="bullet5d" presStyleLbl="node1" presStyleIdx="3" presStyleCnt="5" custLinFactNeighborX="95130" custLinFactNeighborY="-27264"/>
      <dgm:spPr>
        <a:solidFill>
          <a:srgbClr val="00E7E2"/>
        </a:solidFill>
      </dgm:spPr>
    </dgm:pt>
    <dgm:pt modelId="{E8460519-1832-4559-BBA9-F73ECD6258F9}" type="pres">
      <dgm:prSet presAssocID="{9D33881B-9C7F-48E1-BB0E-74799DEBF844}" presName="textBox5d" presStyleLbl="revTx" presStyleIdx="3" presStyleCnt="5" custScaleY="95067" custLinFactNeighborX="847" custLinFactNeighborY="6480">
        <dgm:presLayoutVars>
          <dgm:bulletEnabled val="1"/>
        </dgm:presLayoutVars>
      </dgm:prSet>
      <dgm:spPr/>
    </dgm:pt>
    <dgm:pt modelId="{A0920CA4-0072-409A-9F50-B4802296E131}" type="pres">
      <dgm:prSet presAssocID="{7AF14599-B0A2-4843-B72D-6F7A4657458F}" presName="bullet5e" presStyleLbl="node1" presStyleIdx="4" presStyleCnt="5" custLinFactNeighborX="48304" custLinFactNeighborY="-16173"/>
      <dgm:spPr>
        <a:solidFill>
          <a:srgbClr val="00E7E2"/>
        </a:solidFill>
      </dgm:spPr>
    </dgm:pt>
    <dgm:pt modelId="{CF16D6BF-1703-4F9E-84AE-5A28380909A2}" type="pres">
      <dgm:prSet presAssocID="{7AF14599-B0A2-4843-B72D-6F7A4657458F}" presName="textBox5e" presStyleLbl="revTx" presStyleIdx="4" presStyleCnt="5" custLinFactNeighborX="17110" custLinFactNeighborY="-100">
        <dgm:presLayoutVars>
          <dgm:bulletEnabled val="1"/>
        </dgm:presLayoutVars>
      </dgm:prSet>
      <dgm:spPr/>
    </dgm:pt>
  </dgm:ptLst>
  <dgm:cxnLst>
    <dgm:cxn modelId="{C2980008-13AE-4F73-A630-E38CEFF8FA88}" srcId="{027CF95A-4E87-46FA-9021-49FDA63CFC73}" destId="{8731E78C-20EC-472B-B19C-A843446D14D1}" srcOrd="1" destOrd="0" parTransId="{35FF106C-1B74-4226-8597-E4EE2B24FAB9}" sibTransId="{162A610F-A39C-4A70-8793-DD2BD66DF3F1}"/>
    <dgm:cxn modelId="{2F84F918-A95A-4989-9DB9-219CF1DE9415}" type="presOf" srcId="{8731E78C-20EC-472B-B19C-A843446D14D1}" destId="{50BEEA71-383A-4B51-BA7B-3C45415CB3D1}" srcOrd="0" destOrd="0" presId="urn:microsoft.com/office/officeart/2005/8/layout/arrow2"/>
    <dgm:cxn modelId="{27A5EE3A-640B-4B00-B1BA-E1896FF71D23}" srcId="{027CF95A-4E87-46FA-9021-49FDA63CFC73}" destId="{9D33881B-9C7F-48E1-BB0E-74799DEBF844}" srcOrd="3" destOrd="0" parTransId="{B1A41547-4D3F-4606-8A0E-E54CD5DB9AA9}" sibTransId="{9E9A55B3-0A9C-4E40-B4AE-F7EEAF68758D}"/>
    <dgm:cxn modelId="{C4F2273F-FE8C-4FF3-9386-D2BE670F343A}" type="presOf" srcId="{7AF14599-B0A2-4843-B72D-6F7A4657458F}" destId="{CF16D6BF-1703-4F9E-84AE-5A28380909A2}" srcOrd="0" destOrd="0" presId="urn:microsoft.com/office/officeart/2005/8/layout/arrow2"/>
    <dgm:cxn modelId="{41523547-093E-402E-A692-1E8D7D1C5CCF}" srcId="{027CF95A-4E87-46FA-9021-49FDA63CFC73}" destId="{FC889563-5009-4DA6-86F0-39BDC3707928}" srcOrd="0" destOrd="0" parTransId="{DD88A6DE-392C-4A5A-BB46-C8885E025861}" sibTransId="{89CADCA1-0238-4B37-95B3-1DBA499B13E7}"/>
    <dgm:cxn modelId="{D766E750-6327-4560-A93B-D863553F5F6D}" type="presOf" srcId="{4B6FA751-C70B-42E8-8A53-E9C3C35F622E}" destId="{764D5FF1-F7A3-4069-8DE6-5A54D7530233}" srcOrd="0" destOrd="0" presId="urn:microsoft.com/office/officeart/2005/8/layout/arrow2"/>
    <dgm:cxn modelId="{4AD776A6-12EC-44EE-8760-CFBC22ECBB91}" srcId="{027CF95A-4E87-46FA-9021-49FDA63CFC73}" destId="{7AF14599-B0A2-4843-B72D-6F7A4657458F}" srcOrd="4" destOrd="0" parTransId="{97892F98-677F-4769-A182-6B3F7B4C1752}" sibTransId="{7C2EB2A3-06AB-49AA-B7A0-E6B60A231FC5}"/>
    <dgm:cxn modelId="{41B2FEA6-5463-4267-B219-A1969F4472E8}" type="presOf" srcId="{9D33881B-9C7F-48E1-BB0E-74799DEBF844}" destId="{E8460519-1832-4559-BBA9-F73ECD6258F9}" srcOrd="0" destOrd="0" presId="urn:microsoft.com/office/officeart/2005/8/layout/arrow2"/>
    <dgm:cxn modelId="{5213E0AB-4EE7-4E92-926D-C4510AC1CB17}" srcId="{027CF95A-4E87-46FA-9021-49FDA63CFC73}" destId="{4B6FA751-C70B-42E8-8A53-E9C3C35F622E}" srcOrd="2" destOrd="0" parTransId="{7AD27134-912A-4581-8D69-720C59F6BC5F}" sibTransId="{4CD3E166-0C37-494D-A470-AA4B1B592231}"/>
    <dgm:cxn modelId="{4B3643C3-BE53-40F4-90F3-1441F06F93E4}" srcId="{027CF95A-4E87-46FA-9021-49FDA63CFC73}" destId="{954EC860-73E1-4260-918D-2816C477EB2A}" srcOrd="5" destOrd="0" parTransId="{003F2237-A70F-4565-AE89-9C935200685C}" sibTransId="{E9159034-DD57-496D-AFAE-62ACF948CD99}"/>
    <dgm:cxn modelId="{CCBB9BDB-C19F-4CA4-96E4-DBB375C97C46}" type="presOf" srcId="{FC889563-5009-4DA6-86F0-39BDC3707928}" destId="{A9196A3B-DD0A-482A-A12F-08B01F40B002}" srcOrd="0" destOrd="0" presId="urn:microsoft.com/office/officeart/2005/8/layout/arrow2"/>
    <dgm:cxn modelId="{86E619FF-70D5-4A89-8C2A-D196FCAF2824}" type="presOf" srcId="{027CF95A-4E87-46FA-9021-49FDA63CFC73}" destId="{2F39F5B6-85AD-4F48-8966-D6FD614456A0}" srcOrd="0" destOrd="0" presId="urn:microsoft.com/office/officeart/2005/8/layout/arrow2"/>
    <dgm:cxn modelId="{B0374BFD-F041-4089-A113-87F69994EED7}" type="presParOf" srcId="{2F39F5B6-85AD-4F48-8966-D6FD614456A0}" destId="{6F8C5990-ED9D-41B1-B40E-12F73FF1ABD8}" srcOrd="0" destOrd="0" presId="urn:microsoft.com/office/officeart/2005/8/layout/arrow2"/>
    <dgm:cxn modelId="{3B8E8737-D992-4768-98EF-0194DACD125B}" type="presParOf" srcId="{2F39F5B6-85AD-4F48-8966-D6FD614456A0}" destId="{75DB6438-AE4A-402B-B5F4-4BFA55C9DFA3}" srcOrd="1" destOrd="0" presId="urn:microsoft.com/office/officeart/2005/8/layout/arrow2"/>
    <dgm:cxn modelId="{0EFC6284-1900-4F3A-8E63-7498CAA1F6D2}" type="presParOf" srcId="{75DB6438-AE4A-402B-B5F4-4BFA55C9DFA3}" destId="{3E8DCE56-F7B5-480D-A61D-493C60CE3487}" srcOrd="0" destOrd="0" presId="urn:microsoft.com/office/officeart/2005/8/layout/arrow2"/>
    <dgm:cxn modelId="{827241E8-4C65-44B9-86CB-D96744F053FB}" type="presParOf" srcId="{75DB6438-AE4A-402B-B5F4-4BFA55C9DFA3}" destId="{A9196A3B-DD0A-482A-A12F-08B01F40B002}" srcOrd="1" destOrd="0" presId="urn:microsoft.com/office/officeart/2005/8/layout/arrow2"/>
    <dgm:cxn modelId="{53B81DCB-03F5-4020-AC61-903ACBE5EF3B}" type="presParOf" srcId="{75DB6438-AE4A-402B-B5F4-4BFA55C9DFA3}" destId="{0E8CC481-B556-4E80-90ED-2A6D8B72BEAD}" srcOrd="2" destOrd="0" presId="urn:microsoft.com/office/officeart/2005/8/layout/arrow2"/>
    <dgm:cxn modelId="{691C340F-E3E3-44A1-8CE7-CA1316D8466C}" type="presParOf" srcId="{75DB6438-AE4A-402B-B5F4-4BFA55C9DFA3}" destId="{50BEEA71-383A-4B51-BA7B-3C45415CB3D1}" srcOrd="3" destOrd="0" presId="urn:microsoft.com/office/officeart/2005/8/layout/arrow2"/>
    <dgm:cxn modelId="{C7B2D835-C218-4CF2-BEDB-ACBA5E17170B}" type="presParOf" srcId="{75DB6438-AE4A-402B-B5F4-4BFA55C9DFA3}" destId="{A4C84F25-DAA2-4714-9977-2AB97D60C0B6}" srcOrd="4" destOrd="0" presId="urn:microsoft.com/office/officeart/2005/8/layout/arrow2"/>
    <dgm:cxn modelId="{1E20454A-BEDF-465F-A774-31943BF118E0}" type="presParOf" srcId="{75DB6438-AE4A-402B-B5F4-4BFA55C9DFA3}" destId="{764D5FF1-F7A3-4069-8DE6-5A54D7530233}" srcOrd="5" destOrd="0" presId="urn:microsoft.com/office/officeart/2005/8/layout/arrow2"/>
    <dgm:cxn modelId="{8469D021-4880-4EFC-BD60-3191F79487EF}" type="presParOf" srcId="{75DB6438-AE4A-402B-B5F4-4BFA55C9DFA3}" destId="{E08729BE-1C84-4FB6-8E3C-15008D34FEE1}" srcOrd="6" destOrd="0" presId="urn:microsoft.com/office/officeart/2005/8/layout/arrow2"/>
    <dgm:cxn modelId="{25482BC6-9CF2-42D9-AB6E-EF6CE9345426}" type="presParOf" srcId="{75DB6438-AE4A-402B-B5F4-4BFA55C9DFA3}" destId="{E8460519-1832-4559-BBA9-F73ECD6258F9}" srcOrd="7" destOrd="0" presId="urn:microsoft.com/office/officeart/2005/8/layout/arrow2"/>
    <dgm:cxn modelId="{68E5D312-5CC7-4F08-916A-37A838486192}" type="presParOf" srcId="{75DB6438-AE4A-402B-B5F4-4BFA55C9DFA3}" destId="{A0920CA4-0072-409A-9F50-B4802296E131}" srcOrd="8" destOrd="0" presId="urn:microsoft.com/office/officeart/2005/8/layout/arrow2"/>
    <dgm:cxn modelId="{675D7A0A-8951-4A41-87AD-8435A2933A27}" type="presParOf" srcId="{75DB6438-AE4A-402B-B5F4-4BFA55C9DFA3}" destId="{CF16D6BF-1703-4F9E-84AE-5A28380909A2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C5990-ED9D-41B1-B40E-12F73FF1ABD8}">
      <dsp:nvSpPr>
        <dsp:cNvPr id="0" name=""/>
        <dsp:cNvSpPr/>
      </dsp:nvSpPr>
      <dsp:spPr>
        <a:xfrm>
          <a:off x="1729391" y="0"/>
          <a:ext cx="8098747" cy="506171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DCE56-F7B5-480D-A61D-493C60CE3487}">
      <dsp:nvSpPr>
        <dsp:cNvPr id="0" name=""/>
        <dsp:cNvSpPr/>
      </dsp:nvSpPr>
      <dsp:spPr>
        <a:xfrm>
          <a:off x="2294032" y="4072870"/>
          <a:ext cx="186271" cy="186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96A3B-DD0A-482A-A12F-08B01F40B002}">
      <dsp:nvSpPr>
        <dsp:cNvPr id="0" name=""/>
        <dsp:cNvSpPr/>
      </dsp:nvSpPr>
      <dsp:spPr>
        <a:xfrm>
          <a:off x="2365893" y="4222615"/>
          <a:ext cx="1060935" cy="793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01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2003 ALBA Approval</a:t>
          </a:r>
        </a:p>
      </dsp:txBody>
      <dsp:txXfrm>
        <a:off x="2365893" y="4222615"/>
        <a:ext cx="1060935" cy="793287"/>
      </dsp:txXfrm>
    </dsp:sp>
    <dsp:sp modelId="{0E8CC481-B556-4E80-90ED-2A6D8B72BEAD}">
      <dsp:nvSpPr>
        <dsp:cNvPr id="0" name=""/>
        <dsp:cNvSpPr/>
      </dsp:nvSpPr>
      <dsp:spPr>
        <a:xfrm>
          <a:off x="4218958" y="2431610"/>
          <a:ext cx="291554" cy="291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EEA71-383A-4B51-BA7B-3C45415CB3D1}">
      <dsp:nvSpPr>
        <dsp:cNvPr id="0" name=""/>
        <dsp:cNvSpPr/>
      </dsp:nvSpPr>
      <dsp:spPr>
        <a:xfrm>
          <a:off x="3979087" y="2923339"/>
          <a:ext cx="1344392" cy="212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489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/>
            <a:t>2012 Starting ALBA Operation</a:t>
          </a:r>
        </a:p>
      </dsp:txBody>
      <dsp:txXfrm>
        <a:off x="3979087" y="2923339"/>
        <a:ext cx="1344392" cy="2120859"/>
      </dsp:txXfrm>
    </dsp:sp>
    <dsp:sp modelId="{A4C84F25-DAA2-4714-9977-2AB97D60C0B6}">
      <dsp:nvSpPr>
        <dsp:cNvPr id="0" name=""/>
        <dsp:cNvSpPr/>
      </dsp:nvSpPr>
      <dsp:spPr>
        <a:xfrm>
          <a:off x="5488896" y="1762427"/>
          <a:ext cx="388739" cy="3887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4D5FF1-F7A3-4069-8DE6-5A54D7530233}">
      <dsp:nvSpPr>
        <dsp:cNvPr id="0" name=""/>
        <dsp:cNvSpPr/>
      </dsp:nvSpPr>
      <dsp:spPr>
        <a:xfrm>
          <a:off x="5266585" y="2204771"/>
          <a:ext cx="1563058" cy="2844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985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2020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Starting ALBA II design</a:t>
          </a:r>
        </a:p>
      </dsp:txBody>
      <dsp:txXfrm>
        <a:off x="5266585" y="2204771"/>
        <a:ext cx="1563058" cy="2844684"/>
      </dsp:txXfrm>
    </dsp:sp>
    <dsp:sp modelId="{E08729BE-1C84-4FB6-8E3C-15008D34FEE1}">
      <dsp:nvSpPr>
        <dsp:cNvPr id="0" name=""/>
        <dsp:cNvSpPr/>
      </dsp:nvSpPr>
      <dsp:spPr>
        <a:xfrm>
          <a:off x="6978599" y="1282406"/>
          <a:ext cx="502122" cy="502122"/>
        </a:xfrm>
        <a:prstGeom prst="ellipse">
          <a:avLst/>
        </a:prstGeom>
        <a:solidFill>
          <a:srgbClr val="00E7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60519-1832-4559-BBA9-F73ECD6258F9}">
      <dsp:nvSpPr>
        <dsp:cNvPr id="0" name=""/>
        <dsp:cNvSpPr/>
      </dsp:nvSpPr>
      <dsp:spPr>
        <a:xfrm>
          <a:off x="6765710" y="1837661"/>
          <a:ext cx="1619749" cy="3224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064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/>
            <a:t>2024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/>
            <a:t>ALBA II Approval</a:t>
          </a:r>
        </a:p>
      </dsp:txBody>
      <dsp:txXfrm>
        <a:off x="6765710" y="1837661"/>
        <a:ext cx="1619749" cy="3224055"/>
      </dsp:txXfrm>
    </dsp:sp>
    <dsp:sp modelId="{A0920CA4-0072-409A-9F50-B4802296E131}">
      <dsp:nvSpPr>
        <dsp:cNvPr id="0" name=""/>
        <dsp:cNvSpPr/>
      </dsp:nvSpPr>
      <dsp:spPr>
        <a:xfrm>
          <a:off x="8360889" y="912917"/>
          <a:ext cx="639801" cy="639801"/>
        </a:xfrm>
        <a:prstGeom prst="ellipse">
          <a:avLst/>
        </a:prstGeom>
        <a:solidFill>
          <a:srgbClr val="00E7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6D6BF-1703-4F9E-84AE-5A28380909A2}">
      <dsp:nvSpPr>
        <dsp:cNvPr id="0" name=""/>
        <dsp:cNvSpPr/>
      </dsp:nvSpPr>
      <dsp:spPr>
        <a:xfrm>
          <a:off x="8648879" y="1332567"/>
          <a:ext cx="1619749" cy="3725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017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/>
            <a:t>2032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/>
            <a:t>ALBA II Operation</a:t>
          </a:r>
        </a:p>
      </dsp:txBody>
      <dsp:txXfrm>
        <a:off x="8648879" y="1332567"/>
        <a:ext cx="1619749" cy="37254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C5990-ED9D-41B1-B40E-12F73FF1ABD8}">
      <dsp:nvSpPr>
        <dsp:cNvPr id="0" name=""/>
        <dsp:cNvSpPr/>
      </dsp:nvSpPr>
      <dsp:spPr>
        <a:xfrm>
          <a:off x="1729391" y="0"/>
          <a:ext cx="8098747" cy="506171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DCE56-F7B5-480D-A61D-493C60CE3487}">
      <dsp:nvSpPr>
        <dsp:cNvPr id="0" name=""/>
        <dsp:cNvSpPr/>
      </dsp:nvSpPr>
      <dsp:spPr>
        <a:xfrm>
          <a:off x="2294032" y="4072870"/>
          <a:ext cx="186271" cy="186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96A3B-DD0A-482A-A12F-08B01F40B002}">
      <dsp:nvSpPr>
        <dsp:cNvPr id="0" name=""/>
        <dsp:cNvSpPr/>
      </dsp:nvSpPr>
      <dsp:spPr>
        <a:xfrm>
          <a:off x="2365893" y="4222615"/>
          <a:ext cx="1060935" cy="793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01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2003 ALBA Approval</a:t>
          </a:r>
        </a:p>
      </dsp:txBody>
      <dsp:txXfrm>
        <a:off x="2365893" y="4222615"/>
        <a:ext cx="1060935" cy="793287"/>
      </dsp:txXfrm>
    </dsp:sp>
    <dsp:sp modelId="{0E8CC481-B556-4E80-90ED-2A6D8B72BEAD}">
      <dsp:nvSpPr>
        <dsp:cNvPr id="0" name=""/>
        <dsp:cNvSpPr/>
      </dsp:nvSpPr>
      <dsp:spPr>
        <a:xfrm>
          <a:off x="4218958" y="2431610"/>
          <a:ext cx="291554" cy="291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EEA71-383A-4B51-BA7B-3C45415CB3D1}">
      <dsp:nvSpPr>
        <dsp:cNvPr id="0" name=""/>
        <dsp:cNvSpPr/>
      </dsp:nvSpPr>
      <dsp:spPr>
        <a:xfrm>
          <a:off x="3979087" y="2923339"/>
          <a:ext cx="1344392" cy="212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489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2011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Phase II BLs</a:t>
          </a:r>
        </a:p>
      </dsp:txBody>
      <dsp:txXfrm>
        <a:off x="3979087" y="2923339"/>
        <a:ext cx="1344392" cy="2120859"/>
      </dsp:txXfrm>
    </dsp:sp>
    <dsp:sp modelId="{A4C84F25-DAA2-4714-9977-2AB97D60C0B6}">
      <dsp:nvSpPr>
        <dsp:cNvPr id="0" name=""/>
        <dsp:cNvSpPr/>
      </dsp:nvSpPr>
      <dsp:spPr>
        <a:xfrm>
          <a:off x="5488896" y="1762427"/>
          <a:ext cx="388739" cy="3887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4D5FF1-F7A3-4069-8DE6-5A54D7530233}">
      <dsp:nvSpPr>
        <dsp:cNvPr id="0" name=""/>
        <dsp:cNvSpPr/>
      </dsp:nvSpPr>
      <dsp:spPr>
        <a:xfrm>
          <a:off x="5266585" y="2204771"/>
          <a:ext cx="1563058" cy="2844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985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2014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Phase III BLs</a:t>
          </a:r>
        </a:p>
      </dsp:txBody>
      <dsp:txXfrm>
        <a:off x="5266585" y="2204771"/>
        <a:ext cx="1563058" cy="2844684"/>
      </dsp:txXfrm>
    </dsp:sp>
    <dsp:sp modelId="{E08729BE-1C84-4FB6-8E3C-15008D34FEE1}">
      <dsp:nvSpPr>
        <dsp:cNvPr id="0" name=""/>
        <dsp:cNvSpPr/>
      </dsp:nvSpPr>
      <dsp:spPr>
        <a:xfrm>
          <a:off x="6978599" y="1282406"/>
          <a:ext cx="502122" cy="502122"/>
        </a:xfrm>
        <a:prstGeom prst="ellipse">
          <a:avLst/>
        </a:prstGeom>
        <a:solidFill>
          <a:srgbClr val="00E7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60519-1832-4559-BBA9-F73ECD6258F9}">
      <dsp:nvSpPr>
        <dsp:cNvPr id="0" name=""/>
        <dsp:cNvSpPr/>
      </dsp:nvSpPr>
      <dsp:spPr>
        <a:xfrm>
          <a:off x="6765710" y="1837661"/>
          <a:ext cx="1619749" cy="3224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064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2021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ALBA II short BLs</a:t>
          </a:r>
        </a:p>
      </dsp:txBody>
      <dsp:txXfrm>
        <a:off x="6765710" y="1837661"/>
        <a:ext cx="1619749" cy="3224055"/>
      </dsp:txXfrm>
    </dsp:sp>
    <dsp:sp modelId="{A0920CA4-0072-409A-9F50-B4802296E131}">
      <dsp:nvSpPr>
        <dsp:cNvPr id="0" name=""/>
        <dsp:cNvSpPr/>
      </dsp:nvSpPr>
      <dsp:spPr>
        <a:xfrm>
          <a:off x="8360889" y="912917"/>
          <a:ext cx="639801" cy="639801"/>
        </a:xfrm>
        <a:prstGeom prst="ellipse">
          <a:avLst/>
        </a:prstGeom>
        <a:solidFill>
          <a:srgbClr val="00E7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6D6BF-1703-4F9E-84AE-5A28380909A2}">
      <dsp:nvSpPr>
        <dsp:cNvPr id="0" name=""/>
        <dsp:cNvSpPr/>
      </dsp:nvSpPr>
      <dsp:spPr>
        <a:xfrm>
          <a:off x="8648879" y="1332567"/>
          <a:ext cx="1619749" cy="3725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017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/>
            <a:t>2023</a:t>
          </a:r>
          <a:r>
            <a:rPr lang="en-US" sz="2800" b="1" i="1" kern="1200" dirty="0"/>
            <a:t>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ALBA II Long BLs</a:t>
          </a:r>
        </a:p>
      </dsp:txBody>
      <dsp:txXfrm>
        <a:off x="8648879" y="1332567"/>
        <a:ext cx="1619749" cy="37254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C5990-ED9D-41B1-B40E-12F73FF1ABD8}">
      <dsp:nvSpPr>
        <dsp:cNvPr id="0" name=""/>
        <dsp:cNvSpPr/>
      </dsp:nvSpPr>
      <dsp:spPr>
        <a:xfrm>
          <a:off x="1729391" y="0"/>
          <a:ext cx="8098747" cy="506171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DCE56-F7B5-480D-A61D-493C60CE3487}">
      <dsp:nvSpPr>
        <dsp:cNvPr id="0" name=""/>
        <dsp:cNvSpPr/>
      </dsp:nvSpPr>
      <dsp:spPr>
        <a:xfrm>
          <a:off x="2294032" y="4072870"/>
          <a:ext cx="186271" cy="1862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96A3B-DD0A-482A-A12F-08B01F40B002}">
      <dsp:nvSpPr>
        <dsp:cNvPr id="0" name=""/>
        <dsp:cNvSpPr/>
      </dsp:nvSpPr>
      <dsp:spPr>
        <a:xfrm>
          <a:off x="2365893" y="4222615"/>
          <a:ext cx="1060935" cy="793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701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2003 ALBA Approval</a:t>
          </a:r>
        </a:p>
      </dsp:txBody>
      <dsp:txXfrm>
        <a:off x="2365893" y="4222615"/>
        <a:ext cx="1060935" cy="793287"/>
      </dsp:txXfrm>
    </dsp:sp>
    <dsp:sp modelId="{0E8CC481-B556-4E80-90ED-2A6D8B72BEAD}">
      <dsp:nvSpPr>
        <dsp:cNvPr id="0" name=""/>
        <dsp:cNvSpPr/>
      </dsp:nvSpPr>
      <dsp:spPr>
        <a:xfrm>
          <a:off x="4218958" y="2431610"/>
          <a:ext cx="291554" cy="291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EEA71-383A-4B51-BA7B-3C45415CB3D1}">
      <dsp:nvSpPr>
        <dsp:cNvPr id="0" name=""/>
        <dsp:cNvSpPr/>
      </dsp:nvSpPr>
      <dsp:spPr>
        <a:xfrm>
          <a:off x="3979087" y="2923339"/>
          <a:ext cx="1344392" cy="212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489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2011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Phase II BLs</a:t>
          </a:r>
        </a:p>
      </dsp:txBody>
      <dsp:txXfrm>
        <a:off x="3979087" y="2923339"/>
        <a:ext cx="1344392" cy="2120859"/>
      </dsp:txXfrm>
    </dsp:sp>
    <dsp:sp modelId="{A4C84F25-DAA2-4714-9977-2AB97D60C0B6}">
      <dsp:nvSpPr>
        <dsp:cNvPr id="0" name=""/>
        <dsp:cNvSpPr/>
      </dsp:nvSpPr>
      <dsp:spPr>
        <a:xfrm>
          <a:off x="5488896" y="1762427"/>
          <a:ext cx="388739" cy="3887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4D5FF1-F7A3-4069-8DE6-5A54D7530233}">
      <dsp:nvSpPr>
        <dsp:cNvPr id="0" name=""/>
        <dsp:cNvSpPr/>
      </dsp:nvSpPr>
      <dsp:spPr>
        <a:xfrm>
          <a:off x="5266585" y="2204771"/>
          <a:ext cx="1563058" cy="2844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985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2014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Phase III BLs</a:t>
          </a:r>
        </a:p>
      </dsp:txBody>
      <dsp:txXfrm>
        <a:off x="5266585" y="2204771"/>
        <a:ext cx="1563058" cy="2844684"/>
      </dsp:txXfrm>
    </dsp:sp>
    <dsp:sp modelId="{E08729BE-1C84-4FB6-8E3C-15008D34FEE1}">
      <dsp:nvSpPr>
        <dsp:cNvPr id="0" name=""/>
        <dsp:cNvSpPr/>
      </dsp:nvSpPr>
      <dsp:spPr>
        <a:xfrm>
          <a:off x="6978599" y="1282406"/>
          <a:ext cx="502122" cy="502122"/>
        </a:xfrm>
        <a:prstGeom prst="ellipse">
          <a:avLst/>
        </a:prstGeom>
        <a:solidFill>
          <a:srgbClr val="00E7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60519-1832-4559-BBA9-F73ECD6258F9}">
      <dsp:nvSpPr>
        <dsp:cNvPr id="0" name=""/>
        <dsp:cNvSpPr/>
      </dsp:nvSpPr>
      <dsp:spPr>
        <a:xfrm>
          <a:off x="6765710" y="1837661"/>
          <a:ext cx="1619749" cy="3224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064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2021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ALBA II short BLs</a:t>
          </a:r>
        </a:p>
      </dsp:txBody>
      <dsp:txXfrm>
        <a:off x="6765710" y="1837661"/>
        <a:ext cx="1619749" cy="3224055"/>
      </dsp:txXfrm>
    </dsp:sp>
    <dsp:sp modelId="{A0920CA4-0072-409A-9F50-B4802296E131}">
      <dsp:nvSpPr>
        <dsp:cNvPr id="0" name=""/>
        <dsp:cNvSpPr/>
      </dsp:nvSpPr>
      <dsp:spPr>
        <a:xfrm>
          <a:off x="8360889" y="912917"/>
          <a:ext cx="639801" cy="639801"/>
        </a:xfrm>
        <a:prstGeom prst="ellipse">
          <a:avLst/>
        </a:prstGeom>
        <a:solidFill>
          <a:srgbClr val="00E7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6D6BF-1703-4F9E-84AE-5A28380909A2}">
      <dsp:nvSpPr>
        <dsp:cNvPr id="0" name=""/>
        <dsp:cNvSpPr/>
      </dsp:nvSpPr>
      <dsp:spPr>
        <a:xfrm>
          <a:off x="8648879" y="1332567"/>
          <a:ext cx="1619749" cy="3725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9017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 dirty="0"/>
            <a:t>2023</a:t>
          </a:r>
          <a:r>
            <a:rPr lang="en-US" sz="2800" b="1" i="1" kern="1200" dirty="0"/>
            <a:t>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ALBA II Long BLs</a:t>
          </a:r>
        </a:p>
      </dsp:txBody>
      <dsp:txXfrm>
        <a:off x="8648879" y="1332567"/>
        <a:ext cx="1619749" cy="3725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15105C7-6BC0-614A-801D-E4F9B6011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C89969-1EBC-7A4E-95C2-962EB0F19E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4D09A-128C-7647-8C3E-479A0232F857}" type="datetimeFigureOut">
              <a:rPr lang="es-ES" smtClean="0"/>
              <a:t>18/01/2024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3CD75-7556-2649-8E2B-042BF834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629914-8DFE-C243-9B65-F7948CE764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B7CB6-4070-AC49-85AD-E5BFD98B121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985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AB1D-62C5-4B95-A703-7CBA362A60D8}" type="datetimeFigureOut">
              <a:rPr lang="en-US" smtClean="0"/>
              <a:t>18-Jan-24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089C7-F306-43B8-A97D-8CD54247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94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5792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8981"/>
            <a:ext cx="1694456" cy="845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5233989" y="0"/>
            <a:ext cx="6960188" cy="64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18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92215" y="165240"/>
            <a:ext cx="9427028" cy="1325563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289413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6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D648D7-8526-43BD-9DED-618CF03D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100" y="6504667"/>
            <a:ext cx="2743200" cy="232229"/>
          </a:xfrm>
        </p:spPr>
        <p:txBody>
          <a:bodyPr/>
          <a:lstStyle/>
          <a:p>
            <a:r>
              <a:rPr lang="en-US"/>
              <a:t>19-01-24</a:t>
            </a:r>
            <a:endParaRPr lang="es-E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4196ED-C799-4BFB-AA1C-066A726C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0593" y="6470535"/>
            <a:ext cx="4114800" cy="300493"/>
          </a:xfrm>
        </p:spPr>
        <p:txBody>
          <a:bodyPr/>
          <a:lstStyle/>
          <a:p>
            <a:r>
              <a:rPr lang="en-US"/>
              <a:t>ALBA II Status and Perspectives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2403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014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52660" y="6648628"/>
            <a:ext cx="6791056" cy="2093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ALBA II Status and Perspectives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33DB7-5647-3B4F-B5F9-80803605DE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5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202034"/>
            <a:ext cx="8853668" cy="132556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7032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953788" y="2871971"/>
            <a:ext cx="7380515" cy="1659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5067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3964674" y="2301900"/>
            <a:ext cx="7380515" cy="470669"/>
          </a:xfrm>
        </p:spPr>
        <p:txBody>
          <a:bodyPr/>
          <a:lstStyle>
            <a:lvl1pPr marL="0" indent="0">
              <a:buNone/>
              <a:defRPr sz="3733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3964674" y="4630988"/>
            <a:ext cx="7380515" cy="470669"/>
          </a:xfrm>
        </p:spPr>
        <p:txBody>
          <a:bodyPr/>
          <a:lstStyle>
            <a:lvl1pPr marL="0" indent="0">
              <a:buNone/>
              <a:defRPr sz="2667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</p:spTree>
    <p:extLst>
      <p:ext uri="{BB962C8B-B14F-4D97-AF65-F5344CB8AC3E}">
        <p14:creationId xmlns:p14="http://schemas.microsoft.com/office/powerpoint/2010/main" val="1859396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Blank">
    <p:bg>
      <p:bgPr>
        <a:solidFill>
          <a:srgbClr val="13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54551" y="-549835"/>
            <a:ext cx="12137448" cy="73211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ALBA II Status and Perspectives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19-01-24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" y="38099"/>
            <a:ext cx="750888" cy="4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5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76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86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0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34118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ALBA II Status and Perspectives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17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46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7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4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3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71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72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50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17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480801" y="304802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73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58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36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63936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47771F4-9122-43CE-88C3-000E4CB0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C8AF0152-9C09-4DD6-996D-A7EF42E0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6655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49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82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91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916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4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343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897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7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185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817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480801" y="304802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370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6" y="225977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9058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51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20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40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165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587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874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5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787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74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74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93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33286" y="210028"/>
            <a:ext cx="5024437" cy="6242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000" y="0"/>
            <a:ext cx="2378927" cy="199463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2C538082-EB07-46EE-AD6C-380AB478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487D8897-B420-4172-9F29-7E138206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62444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170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738"/>
            <a:ext cx="609600" cy="2540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1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783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685783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6"/>
            <a:ext cx="6096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569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Blank">
    <p:bg>
      <p:bgPr>
        <a:solidFill>
          <a:srgbClr val="13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54551" y="-549835"/>
            <a:ext cx="12137448" cy="73211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ALBA II Status and Perspectives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19-01-24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" y="38099"/>
            <a:ext cx="750888" cy="4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116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92214" y="165239"/>
            <a:ext cx="9427028" cy="1325563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2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FC60E-2BCB-47B2-9508-B77D02B8F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05" y="6492875"/>
            <a:ext cx="1138747" cy="306167"/>
          </a:xfrm>
          <a:prstGeom prst="rect">
            <a:avLst/>
          </a:prstGeom>
        </p:spPr>
        <p:txBody>
          <a:bodyPr/>
          <a:lstStyle>
            <a:lvl1pPr>
              <a:defRPr sz="1200" i="1"/>
            </a:lvl1pPr>
          </a:lstStyle>
          <a:p>
            <a:r>
              <a:rPr lang="en-US"/>
              <a:t>19-01-24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11536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4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424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492215" y="165240"/>
            <a:ext cx="9427028" cy="1325563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289414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6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D648D7-8526-43BD-9DED-618CF03D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100" y="6504667"/>
            <a:ext cx="2743200" cy="232229"/>
          </a:xfrm>
        </p:spPr>
        <p:txBody>
          <a:bodyPr/>
          <a:lstStyle/>
          <a:p>
            <a:r>
              <a:rPr lang="en-US"/>
              <a:t>19-01-24</a:t>
            </a:r>
            <a:endParaRPr lang="es-E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4196ED-C799-4BFB-AA1C-066A726C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0593" y="6470535"/>
            <a:ext cx="4114800" cy="300493"/>
          </a:xfrm>
        </p:spPr>
        <p:txBody>
          <a:bodyPr/>
          <a:lstStyle/>
          <a:p>
            <a:r>
              <a:rPr lang="en-US"/>
              <a:t>ALBA II Status and Perspectives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4441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461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F7A64127-1BEF-44B7-8010-949E2254A5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5C017F5-6B57-4BF6-B5D8-89540B82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1180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8CAA33-DF7A-425F-93F3-86BBE097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D30A86C-6CDB-4E7F-BD67-FB285EAB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446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302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13" y="6498121"/>
            <a:ext cx="665922" cy="223354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72673"/>
            <a:ext cx="1012958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5" r:id="rId6"/>
    <p:sldLayoutId id="2147483657" r:id="rId7"/>
    <p:sldLayoutId id="2147483662" r:id="rId8"/>
    <p:sldLayoutId id="2147483679" r:id="rId9"/>
    <p:sldLayoutId id="2147483680" r:id="rId10"/>
    <p:sldLayoutId id="2147483681" r:id="rId11"/>
    <p:sldLayoutId id="2147483682" r:id="rId12"/>
    <p:sldLayoutId id="2147483714" r:id="rId13"/>
    <p:sldLayoutId id="2147483716" r:id="rId14"/>
    <p:sldLayoutId id="2147483717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B092DD-AACD-4956-9E2E-B9174D6F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-171787" y="-599701"/>
            <a:ext cx="12363787" cy="745770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19-01-24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ALBA II Status and Perspectives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-96210" y="44147"/>
            <a:ext cx="858833" cy="480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8F7049-4D5B-4BA1-867B-59B91683522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206402" y="18433"/>
            <a:ext cx="932728" cy="47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0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19-01-24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ALBA II Status and Perspectives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B092DD-AACD-4956-9E2E-B9174D6F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0" y="-599701"/>
            <a:ext cx="12363787" cy="745770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52870" y="44147"/>
            <a:ext cx="858833" cy="480110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44038B1-686C-4F66-BDAF-664B1F0E845E}"/>
              </a:ext>
            </a:extLst>
          </p:cNvPr>
          <p:cNvSpPr txBox="1">
            <a:spLocks/>
          </p:cNvSpPr>
          <p:nvPr userDrawn="1"/>
        </p:nvSpPr>
        <p:spPr>
          <a:xfrm>
            <a:off x="4191000" y="65087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ALBA II Day - Introduction</a:t>
            </a: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B4DF6A19-F418-4CAB-AE26-CCAB0A76BAA8}"/>
              </a:ext>
            </a:extLst>
          </p:cNvPr>
          <p:cNvSpPr txBox="1">
            <a:spLocks/>
          </p:cNvSpPr>
          <p:nvPr userDrawn="1"/>
        </p:nvSpPr>
        <p:spPr>
          <a:xfrm>
            <a:off x="990600" y="65087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30/06/2021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8F7049-4D5B-4BA1-867B-59B91683522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353800" y="109889"/>
            <a:ext cx="932728" cy="47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72" y="6360839"/>
            <a:ext cx="36020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19-01-24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ALBA II Status and Perspectives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52872" y="44147"/>
            <a:ext cx="858833" cy="48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hyperlink" Target="https://www.pnas.org/doi/10.1073/pnas.2216975120" TargetMode="Externa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doi.org/10.1021/acsnano.3c07265" TargetMode="Externa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openxmlformats.org/officeDocument/2006/relationships/image" Target="../media/image20.jp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3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openxmlformats.org/officeDocument/2006/relationships/image" Target="../media/image86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1039/D0NR05424K" TargetMode="External"/><Relationship Id="rId5" Type="http://schemas.openxmlformats.org/officeDocument/2006/relationships/hyperlink" Target="https://pubs.acs.org/doi/10.1021/acs.analchem.1c02076" TargetMode="Externa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0420804-B0CF-9E4E-8731-9FE37833A3B9}"/>
              </a:ext>
            </a:extLst>
          </p:cNvPr>
          <p:cNvSpPr txBox="1"/>
          <p:nvPr/>
        </p:nvSpPr>
        <p:spPr>
          <a:xfrm>
            <a:off x="6804364" y="1283742"/>
            <a:ext cx="3567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i="1" dirty="0">
                <a:solidFill>
                  <a:srgbClr val="092F56"/>
                </a:solidFill>
                <a:cs typeface="Arial" panose="020B0604020202020204" pitchFamily="34" charset="0"/>
              </a:rPr>
              <a:t>Caterina Biscari</a:t>
            </a:r>
          </a:p>
          <a:p>
            <a:pPr algn="r"/>
            <a:endParaRPr lang="es-ES" sz="1600" i="1" dirty="0">
              <a:solidFill>
                <a:srgbClr val="092F56"/>
              </a:solidFill>
              <a:cs typeface="Arial" panose="020B0604020202020204" pitchFamily="34" charset="0"/>
            </a:endParaRPr>
          </a:p>
          <a:p>
            <a:pPr algn="r"/>
            <a:r>
              <a:rPr lang="es-ES" sz="2000" i="1" dirty="0">
                <a:solidFill>
                  <a:srgbClr val="009282"/>
                </a:solidFill>
                <a:cs typeface="Arial" panose="020B0604020202020204" pitchFamily="34" charset="0"/>
              </a:rPr>
              <a:t>ALBA II </a:t>
            </a:r>
            <a:r>
              <a:rPr lang="es-ES" sz="2000" i="1" dirty="0" err="1">
                <a:solidFill>
                  <a:srgbClr val="009282"/>
                </a:solidFill>
                <a:cs typeface="Arial" panose="020B0604020202020204" pitchFamily="34" charset="0"/>
              </a:rPr>
              <a:t>Symposium</a:t>
            </a:r>
            <a:endParaRPr lang="es-ES" sz="2000" i="1" dirty="0">
              <a:solidFill>
                <a:srgbClr val="009282"/>
              </a:solidFill>
              <a:cs typeface="Arial" panose="020B0604020202020204" pitchFamily="34" charset="0"/>
            </a:endParaRPr>
          </a:p>
          <a:p>
            <a:pPr algn="r"/>
            <a:r>
              <a:rPr lang="es-ES" sz="2000" i="1" dirty="0">
                <a:solidFill>
                  <a:srgbClr val="009282"/>
                </a:solidFill>
                <a:cs typeface="Arial" panose="020B0604020202020204" pitchFamily="34" charset="0"/>
              </a:rPr>
              <a:t>Madrid - 19 </a:t>
            </a:r>
            <a:r>
              <a:rPr lang="es-ES" sz="2000" i="1" dirty="0" err="1">
                <a:solidFill>
                  <a:srgbClr val="009282"/>
                </a:solidFill>
                <a:cs typeface="Arial" panose="020B0604020202020204" pitchFamily="34" charset="0"/>
              </a:rPr>
              <a:t>January</a:t>
            </a:r>
            <a:r>
              <a:rPr lang="es-ES" sz="2000" i="1" dirty="0">
                <a:solidFill>
                  <a:srgbClr val="009282"/>
                </a:solidFill>
                <a:cs typeface="Arial" panose="020B0604020202020204" pitchFamily="34" charset="0"/>
              </a:rPr>
              <a:t> 2024</a:t>
            </a:r>
          </a:p>
          <a:p>
            <a:pPr algn="r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D852B9-7240-BA46-8595-647F3F372DCA}"/>
              </a:ext>
            </a:extLst>
          </p:cNvPr>
          <p:cNvSpPr txBox="1"/>
          <p:nvPr/>
        </p:nvSpPr>
        <p:spPr>
          <a:xfrm>
            <a:off x="2509382" y="562804"/>
            <a:ext cx="7862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i="1" dirty="0">
                <a:solidFill>
                  <a:srgbClr val="092F56"/>
                </a:solidFill>
                <a:cs typeface="Arial" panose="020B0604020202020204" pitchFamily="34" charset="0"/>
              </a:rPr>
              <a:t>ALBA II Status and </a:t>
            </a:r>
            <a:r>
              <a:rPr lang="es-ES" sz="4000" b="1" i="1" dirty="0" err="1">
                <a:solidFill>
                  <a:srgbClr val="092F56"/>
                </a:solidFill>
                <a:cs typeface="Arial" panose="020B0604020202020204" pitchFamily="34" charset="0"/>
              </a:rPr>
              <a:t>Perspectives</a:t>
            </a:r>
            <a:endParaRPr lang="es-ES" sz="4000" b="1" i="1" dirty="0">
              <a:solidFill>
                <a:srgbClr val="092F56"/>
              </a:solidFill>
              <a:cs typeface="Arial" panose="020B0604020202020204" pitchFamily="34" charset="0"/>
            </a:endParaRPr>
          </a:p>
        </p:txBody>
      </p:sp>
      <p:pic>
        <p:nvPicPr>
          <p:cNvPr id="6" name="Imagen 2">
            <a:extLst>
              <a:ext uri="{FF2B5EF4-FFF2-40B4-BE49-F238E27FC236}">
                <a16:creationId xmlns:a16="http://schemas.microsoft.com/office/drawing/2014/main" id="{D1F51AEB-8AD8-4562-A2C1-2635CFA6C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2" t="12736" r="9411" b="14498"/>
          <a:stretch/>
        </p:blipFill>
        <p:spPr>
          <a:xfrm>
            <a:off x="-12193" y="2837397"/>
            <a:ext cx="12204193" cy="4020603"/>
          </a:xfrm>
          <a:prstGeom prst="rect">
            <a:avLst/>
          </a:prstGeom>
        </p:spPr>
      </p:pic>
      <p:pic>
        <p:nvPicPr>
          <p:cNvPr id="7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665AE36-7C91-4164-812F-9F4333792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50" y="70890"/>
            <a:ext cx="1694456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02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AF8F-C884-48A7-81B4-9B4007FBE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3" y="592014"/>
            <a:ext cx="12192000" cy="481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A7049-1FF3-4ED6-9B64-8432240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2B71B-A99C-494B-8694-E1E9B3B6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ALBA II Status and Perspectives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D767-B2EA-40B0-B84B-648490472D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304800"/>
            <a:ext cx="609600" cy="307975"/>
          </a:xfrm>
        </p:spPr>
        <p:txBody>
          <a:bodyPr/>
          <a:lstStyle/>
          <a:p>
            <a:pPr defTabSz="1219170"/>
            <a:fld id="{66C2AF54-E096-47AF-AB29-F0E19BDF564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92FA431-9775-4B04-BFF3-AB1A0F8D92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36700" y="91230"/>
            <a:ext cx="5235632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+mn-lt"/>
              </a:rPr>
              <a:t>ALBA 2022</a:t>
            </a:r>
            <a:br>
              <a:rPr lang="en-US" sz="3600" b="1" dirty="0">
                <a:latin typeface="+mn-lt"/>
              </a:rPr>
            </a:br>
            <a:endParaRPr lang="en-US" sz="3600" b="1" i="1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786E-502D-47EF-8763-338776120665}"/>
              </a:ext>
            </a:extLst>
          </p:cNvPr>
          <p:cNvSpPr txBox="1"/>
          <p:nvPr/>
        </p:nvSpPr>
        <p:spPr>
          <a:xfrm>
            <a:off x="7990684" y="1382117"/>
            <a:ext cx="301611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material science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57CB2-F094-47B8-A29F-492A9283CA4F}"/>
              </a:ext>
            </a:extLst>
          </p:cNvPr>
          <p:cNvSpPr txBox="1"/>
          <p:nvPr/>
        </p:nvSpPr>
        <p:spPr>
          <a:xfrm>
            <a:off x="6519905" y="4515129"/>
            <a:ext cx="887992" cy="309300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55548-1B4D-4540-9CED-A42AA1115299}"/>
              </a:ext>
            </a:extLst>
          </p:cNvPr>
          <p:cNvSpPr txBox="1"/>
          <p:nvPr/>
        </p:nvSpPr>
        <p:spPr>
          <a:xfrm>
            <a:off x="7952803" y="4158396"/>
            <a:ext cx="756481" cy="309300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E18C2-7973-41BF-BED5-9CD3E78E8B86}"/>
              </a:ext>
            </a:extLst>
          </p:cNvPr>
          <p:cNvSpPr txBox="1"/>
          <p:nvPr/>
        </p:nvSpPr>
        <p:spPr>
          <a:xfrm>
            <a:off x="2662638" y="4298612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NOTOS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CEA5B-D2E5-4EC0-B036-11540B3D0CAD}"/>
              </a:ext>
            </a:extLst>
          </p:cNvPr>
          <p:cNvSpPr txBox="1"/>
          <p:nvPr/>
        </p:nvSpPr>
        <p:spPr>
          <a:xfrm>
            <a:off x="1213223" y="3302415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LOREA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90B11-74CF-4D48-9044-53EFE706BBEA}"/>
              </a:ext>
            </a:extLst>
          </p:cNvPr>
          <p:cNvSpPr txBox="1"/>
          <p:nvPr/>
        </p:nvSpPr>
        <p:spPr>
          <a:xfrm>
            <a:off x="1168736" y="2690397"/>
            <a:ext cx="670513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C1141-507B-4CDB-B865-87B5E46BCF1F}"/>
              </a:ext>
            </a:extLst>
          </p:cNvPr>
          <p:cNvSpPr txBox="1"/>
          <p:nvPr/>
        </p:nvSpPr>
        <p:spPr>
          <a:xfrm>
            <a:off x="1673947" y="2081193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A88DF-4D1B-42DC-B926-E716FA7FA382}"/>
              </a:ext>
            </a:extLst>
          </p:cNvPr>
          <p:cNvSpPr txBox="1"/>
          <p:nvPr/>
        </p:nvSpPr>
        <p:spPr>
          <a:xfrm>
            <a:off x="3705018" y="1401419"/>
            <a:ext cx="647327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725FD-B51D-4BEC-8647-A43A99B50FA1}"/>
              </a:ext>
            </a:extLst>
          </p:cNvPr>
          <p:cNvSpPr txBox="1"/>
          <p:nvPr/>
        </p:nvSpPr>
        <p:spPr>
          <a:xfrm>
            <a:off x="7259261" y="1725086"/>
            <a:ext cx="580768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MIRAS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1A93A-2A82-4111-9863-0A03CFB458EC}"/>
              </a:ext>
            </a:extLst>
          </p:cNvPr>
          <p:cNvSpPr txBox="1"/>
          <p:nvPr/>
        </p:nvSpPr>
        <p:spPr>
          <a:xfrm>
            <a:off x="9160958" y="2649637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MSPD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F4D3B7-34CC-43D0-AFEA-79B381AED355}"/>
              </a:ext>
            </a:extLst>
          </p:cNvPr>
          <p:cNvSpPr txBox="1"/>
          <p:nvPr/>
        </p:nvSpPr>
        <p:spPr>
          <a:xfrm>
            <a:off x="5208701" y="4535462"/>
            <a:ext cx="641329" cy="309300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111DB2-3BDE-417D-B5C1-EB19981E25CB}"/>
              </a:ext>
            </a:extLst>
          </p:cNvPr>
          <p:cNvSpPr txBox="1"/>
          <p:nvPr/>
        </p:nvSpPr>
        <p:spPr>
          <a:xfrm>
            <a:off x="9424421" y="3874671"/>
            <a:ext cx="717962" cy="309300"/>
          </a:xfrm>
          <a:prstGeom prst="rect">
            <a:avLst/>
          </a:prstGeom>
          <a:solidFill>
            <a:srgbClr val="66FFFF"/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Cryo-EM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2C76FE-3500-410D-BF22-65E18F50D182}"/>
              </a:ext>
            </a:extLst>
          </p:cNvPr>
          <p:cNvSpPr txBox="1"/>
          <p:nvPr/>
        </p:nvSpPr>
        <p:spPr>
          <a:xfrm>
            <a:off x="7688457" y="978629"/>
            <a:ext cx="2558430" cy="33855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life 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B3BC83-DD47-439A-BCF7-027BCD582319}"/>
              </a:ext>
            </a:extLst>
          </p:cNvPr>
          <p:cNvSpPr txBox="1"/>
          <p:nvPr/>
        </p:nvSpPr>
        <p:spPr>
          <a:xfrm>
            <a:off x="8463381" y="1733903"/>
            <a:ext cx="252857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metrology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B6FF1-4964-4D11-93E1-F4DD28D9DB7A}"/>
              </a:ext>
            </a:extLst>
          </p:cNvPr>
          <p:cNvSpPr txBox="1"/>
          <p:nvPr/>
        </p:nvSpPr>
        <p:spPr>
          <a:xfrm flipH="1">
            <a:off x="-66186" y="4554640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User visits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05A3B7-688D-44C4-934C-B0B39CBF3AC2}"/>
              </a:ext>
            </a:extLst>
          </p:cNvPr>
          <p:cNvSpPr txBox="1"/>
          <p:nvPr/>
        </p:nvSpPr>
        <p:spPr>
          <a:xfrm flipH="1">
            <a:off x="10354726" y="4690112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Publications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4334533-9C08-4FB2-887C-0F717476D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97" y="4935928"/>
            <a:ext cx="2933793" cy="194446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CD99283-4167-4EEC-8649-E933AC413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181" y="4968013"/>
            <a:ext cx="2503726" cy="188029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436E155-73C1-40BC-8ACA-A6D96B5D1886}"/>
              </a:ext>
            </a:extLst>
          </p:cNvPr>
          <p:cNvSpPr/>
          <p:nvPr/>
        </p:nvSpPr>
        <p:spPr>
          <a:xfrm>
            <a:off x="2696570" y="6302156"/>
            <a:ext cx="2059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rgbClr val="666666"/>
                </a:solidFill>
                <a:latin typeface="Abel"/>
              </a:rPr>
              <a:t>PNAS, Vol. 120, No. 10. </a:t>
            </a:r>
            <a:r>
              <a:rPr lang="pt-BR" sz="1000" dirty="0">
                <a:solidFill>
                  <a:srgbClr val="112E50"/>
                </a:solidFill>
                <a:latin typeface="Abe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doi/10.1073/pnas.2216975120</a:t>
            </a:r>
            <a:endParaRPr lang="en-US" sz="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FA96B4-6D75-42FE-A7E7-6FC618107998}"/>
              </a:ext>
            </a:extLst>
          </p:cNvPr>
          <p:cNvSpPr/>
          <p:nvPr/>
        </p:nvSpPr>
        <p:spPr>
          <a:xfrm>
            <a:off x="2740219" y="4808369"/>
            <a:ext cx="2237597" cy="2009720"/>
          </a:xfrm>
          <a:prstGeom prst="rect">
            <a:avLst/>
          </a:prstGeom>
          <a:noFill/>
          <a:ln>
            <a:solidFill>
              <a:srgbClr val="00E7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4199A8-A06A-403C-87B6-697568DE421E}"/>
              </a:ext>
            </a:extLst>
          </p:cNvPr>
          <p:cNvSpPr/>
          <p:nvPr/>
        </p:nvSpPr>
        <p:spPr>
          <a:xfrm>
            <a:off x="7615222" y="6175063"/>
            <a:ext cx="1836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050" i="1" dirty="0"/>
              <a:t>Nature</a:t>
            </a:r>
            <a:r>
              <a:rPr lang="en-US" sz="1050" dirty="0"/>
              <a:t> </a:t>
            </a:r>
            <a:r>
              <a:rPr lang="en-US" sz="1050" b="1" dirty="0"/>
              <a:t>606, </a:t>
            </a:r>
            <a:r>
              <a:rPr lang="en-US" sz="1050" dirty="0"/>
              <a:t>700–705</a:t>
            </a:r>
            <a:r>
              <a:rPr lang="en-US" sz="1200" i="1" dirty="0">
                <a:solidFill>
                  <a:schemeClr val="bg2">
                    <a:lumMod val="25000"/>
                  </a:schemeClr>
                </a:solidFill>
                <a:latin typeface="Abel"/>
              </a:rPr>
              <a:t> </a:t>
            </a:r>
            <a:r>
              <a:rPr lang="en-US" sz="1000" dirty="0">
                <a:solidFill>
                  <a:srgbClr val="222222"/>
                </a:solidFill>
                <a:latin typeface="-apple-system"/>
              </a:rPr>
              <a:t>https://doi.org/10.1038/s41586-022-04837-4</a:t>
            </a: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48F5DD7-B7BF-4ABF-8711-C9223C8DB814}"/>
              </a:ext>
            </a:extLst>
          </p:cNvPr>
          <p:cNvSpPr/>
          <p:nvPr/>
        </p:nvSpPr>
        <p:spPr>
          <a:xfrm>
            <a:off x="7548696" y="4739306"/>
            <a:ext cx="1903085" cy="200972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27CDA71-540F-43D8-9AC2-A9A92DE1E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153" y="5171203"/>
            <a:ext cx="2027550" cy="915361"/>
          </a:xfrm>
          <a:prstGeom prst="rect">
            <a:avLst/>
          </a:prstGeom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06383A2-BC5C-49B1-AD52-1A386891EE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477"/>
          <a:stretch/>
        </p:blipFill>
        <p:spPr>
          <a:xfrm>
            <a:off x="7576140" y="5220768"/>
            <a:ext cx="1760601" cy="10310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BB35500-5329-4F88-B0F5-4C6300EFC2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5855" y="4258901"/>
            <a:ext cx="756481" cy="256228"/>
          </a:xfrm>
          <a:prstGeom prst="rect">
            <a:avLst/>
          </a:prstGeom>
          <a:solidFill>
            <a:srgbClr val="66FFFF"/>
          </a:solidFill>
          <a:scene3d>
            <a:camera prst="isometricTop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4344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AF8F-C884-48A7-81B4-9B4007FBE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014"/>
            <a:ext cx="12192000" cy="481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A7049-1FF3-4ED6-9B64-8432240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2B71B-A99C-494B-8694-E1E9B3B6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ALBA II Status and Perspectives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D767-B2EA-40B0-B84B-648490472D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304800"/>
            <a:ext cx="609600" cy="307975"/>
          </a:xfrm>
        </p:spPr>
        <p:txBody>
          <a:bodyPr/>
          <a:lstStyle/>
          <a:p>
            <a:pPr defTabSz="1219170"/>
            <a:fld id="{66C2AF54-E096-47AF-AB29-F0E19BDF564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92FA431-9775-4B04-BFF3-AB1A0F8D92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36700" y="91230"/>
            <a:ext cx="5235632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+mn-lt"/>
              </a:rPr>
              <a:t>ALBA 2023</a:t>
            </a:r>
            <a:br>
              <a:rPr lang="en-US" sz="3600" b="1" dirty="0">
                <a:latin typeface="+mn-lt"/>
              </a:rPr>
            </a:br>
            <a:endParaRPr lang="en-US" sz="3600" b="1" i="1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786E-502D-47EF-8763-338776120665}"/>
              </a:ext>
            </a:extLst>
          </p:cNvPr>
          <p:cNvSpPr txBox="1"/>
          <p:nvPr/>
        </p:nvSpPr>
        <p:spPr>
          <a:xfrm>
            <a:off x="7990684" y="1382117"/>
            <a:ext cx="301611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material science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57CB2-F094-47B8-A29F-492A9283CA4F}"/>
              </a:ext>
            </a:extLst>
          </p:cNvPr>
          <p:cNvSpPr txBox="1"/>
          <p:nvPr/>
        </p:nvSpPr>
        <p:spPr>
          <a:xfrm>
            <a:off x="6519905" y="4515129"/>
            <a:ext cx="887992" cy="309300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55548-1B4D-4540-9CED-A42AA1115299}"/>
              </a:ext>
            </a:extLst>
          </p:cNvPr>
          <p:cNvSpPr txBox="1"/>
          <p:nvPr/>
        </p:nvSpPr>
        <p:spPr>
          <a:xfrm>
            <a:off x="7952803" y="4158396"/>
            <a:ext cx="756481" cy="309300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E18C2-7973-41BF-BED5-9CD3E78E8B86}"/>
              </a:ext>
            </a:extLst>
          </p:cNvPr>
          <p:cNvSpPr txBox="1"/>
          <p:nvPr/>
        </p:nvSpPr>
        <p:spPr>
          <a:xfrm>
            <a:off x="2662638" y="4298612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NOTOS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CEA5B-D2E5-4EC0-B036-11540B3D0CAD}"/>
              </a:ext>
            </a:extLst>
          </p:cNvPr>
          <p:cNvSpPr txBox="1"/>
          <p:nvPr/>
        </p:nvSpPr>
        <p:spPr>
          <a:xfrm>
            <a:off x="1213223" y="3302415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LOREA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90B11-74CF-4D48-9044-53EFE706BBEA}"/>
              </a:ext>
            </a:extLst>
          </p:cNvPr>
          <p:cNvSpPr txBox="1"/>
          <p:nvPr/>
        </p:nvSpPr>
        <p:spPr>
          <a:xfrm>
            <a:off x="1168736" y="2690397"/>
            <a:ext cx="670513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C1141-507B-4CDB-B865-87B5E46BCF1F}"/>
              </a:ext>
            </a:extLst>
          </p:cNvPr>
          <p:cNvSpPr txBox="1"/>
          <p:nvPr/>
        </p:nvSpPr>
        <p:spPr>
          <a:xfrm>
            <a:off x="1673947" y="2081193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0F6E76-0297-4CDA-A2B3-CA13E75A50F5}"/>
              </a:ext>
            </a:extLst>
          </p:cNvPr>
          <p:cNvSpPr txBox="1"/>
          <p:nvPr/>
        </p:nvSpPr>
        <p:spPr>
          <a:xfrm>
            <a:off x="2254715" y="1868451"/>
            <a:ext cx="815845" cy="309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MINERVA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A88DF-4D1B-42DC-B926-E716FA7FA382}"/>
              </a:ext>
            </a:extLst>
          </p:cNvPr>
          <p:cNvSpPr txBox="1"/>
          <p:nvPr/>
        </p:nvSpPr>
        <p:spPr>
          <a:xfrm>
            <a:off x="3705018" y="1401419"/>
            <a:ext cx="647327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725FD-B51D-4BEC-8647-A43A99B50FA1}"/>
              </a:ext>
            </a:extLst>
          </p:cNvPr>
          <p:cNvSpPr txBox="1"/>
          <p:nvPr/>
        </p:nvSpPr>
        <p:spPr>
          <a:xfrm>
            <a:off x="7259261" y="1725086"/>
            <a:ext cx="580768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MIRAS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1A93A-2A82-4111-9863-0A03CFB458EC}"/>
              </a:ext>
            </a:extLst>
          </p:cNvPr>
          <p:cNvSpPr txBox="1"/>
          <p:nvPr/>
        </p:nvSpPr>
        <p:spPr>
          <a:xfrm>
            <a:off x="9160958" y="2649637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MSPD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F4D3B7-34CC-43D0-AFEA-79B381AED355}"/>
              </a:ext>
            </a:extLst>
          </p:cNvPr>
          <p:cNvSpPr txBox="1"/>
          <p:nvPr/>
        </p:nvSpPr>
        <p:spPr>
          <a:xfrm>
            <a:off x="5208701" y="4535462"/>
            <a:ext cx="641329" cy="309300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D69D-15DE-4761-99C2-1B6FED89EC43}"/>
              </a:ext>
            </a:extLst>
          </p:cNvPr>
          <p:cNvSpPr txBox="1"/>
          <p:nvPr/>
        </p:nvSpPr>
        <p:spPr>
          <a:xfrm>
            <a:off x="9208360" y="4193619"/>
            <a:ext cx="580768" cy="290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TEM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111DB2-3BDE-417D-B5C1-EB19981E25CB}"/>
              </a:ext>
            </a:extLst>
          </p:cNvPr>
          <p:cNvSpPr txBox="1"/>
          <p:nvPr/>
        </p:nvSpPr>
        <p:spPr>
          <a:xfrm>
            <a:off x="9424421" y="3874671"/>
            <a:ext cx="717962" cy="309300"/>
          </a:xfrm>
          <a:prstGeom prst="rect">
            <a:avLst/>
          </a:prstGeom>
          <a:solidFill>
            <a:srgbClr val="66FFFF"/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Cryo-EM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2C76FE-3500-410D-BF22-65E18F50D182}"/>
              </a:ext>
            </a:extLst>
          </p:cNvPr>
          <p:cNvSpPr txBox="1"/>
          <p:nvPr/>
        </p:nvSpPr>
        <p:spPr>
          <a:xfrm>
            <a:off x="7688457" y="978629"/>
            <a:ext cx="2558430" cy="33855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life 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B3BC83-DD47-439A-BCF7-027BCD582319}"/>
              </a:ext>
            </a:extLst>
          </p:cNvPr>
          <p:cNvSpPr txBox="1"/>
          <p:nvPr/>
        </p:nvSpPr>
        <p:spPr>
          <a:xfrm>
            <a:off x="8463381" y="1733903"/>
            <a:ext cx="252857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metrology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11080AF-A8EE-4BAD-8B76-929548008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42029"/>
            <a:ext cx="2899787" cy="19294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73323FC-0C12-4610-834A-FC0ABA995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345" y="4923972"/>
            <a:ext cx="2505200" cy="18838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B6FF1-4964-4D11-93E1-F4DD28D9DB7A}"/>
              </a:ext>
            </a:extLst>
          </p:cNvPr>
          <p:cNvSpPr txBox="1"/>
          <p:nvPr/>
        </p:nvSpPr>
        <p:spPr>
          <a:xfrm flipH="1">
            <a:off x="-66186" y="4554640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User visits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05A3B7-688D-44C4-934C-B0B39CBF3AC2}"/>
              </a:ext>
            </a:extLst>
          </p:cNvPr>
          <p:cNvSpPr txBox="1"/>
          <p:nvPr/>
        </p:nvSpPr>
        <p:spPr>
          <a:xfrm flipH="1">
            <a:off x="10354726" y="4690112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Publications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376740-0123-43DF-925E-62AA9222B80F}"/>
              </a:ext>
            </a:extLst>
          </p:cNvPr>
          <p:cNvSpPr/>
          <p:nvPr/>
        </p:nvSpPr>
        <p:spPr>
          <a:xfrm>
            <a:off x="2883564" y="6337999"/>
            <a:ext cx="19030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2">
                    <a:lumMod val="50000"/>
                  </a:schemeClr>
                </a:solidFill>
              </a:rPr>
              <a:t>V.Castro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 et al </a:t>
            </a:r>
            <a:r>
              <a:rPr lang="it-IT" sz="1000" i="1" dirty="0">
                <a:solidFill>
                  <a:srgbClr val="666666"/>
                </a:solidFill>
                <a:latin typeface="Abel"/>
              </a:rPr>
              <a:t>ACS Nano</a:t>
            </a:r>
            <a:r>
              <a:rPr lang="it-IT" sz="1000" dirty="0">
                <a:solidFill>
                  <a:srgbClr val="666666"/>
                </a:solidFill>
                <a:latin typeface="Abel"/>
              </a:rPr>
              <a:t>. DOI: </a:t>
            </a:r>
            <a:r>
              <a:rPr lang="it-IT" sz="1000" dirty="0">
                <a:solidFill>
                  <a:srgbClr val="112E50"/>
                </a:solidFill>
                <a:latin typeface="Abel"/>
                <a:hlinkClick r:id="rId7"/>
              </a:rPr>
              <a:t>10.1021/acsnano.3c07265</a:t>
            </a:r>
            <a:endParaRPr lang="en-US" sz="1000" dirty="0"/>
          </a:p>
          <a:p>
            <a:pPr algn="ctr"/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7BB7BF-F0F3-4D21-8225-0578E2651EAE}"/>
              </a:ext>
            </a:extLst>
          </p:cNvPr>
          <p:cNvSpPr/>
          <p:nvPr/>
        </p:nvSpPr>
        <p:spPr>
          <a:xfrm>
            <a:off x="2891485" y="4768880"/>
            <a:ext cx="2317215" cy="2009720"/>
          </a:xfrm>
          <a:prstGeom prst="rect">
            <a:avLst/>
          </a:prstGeom>
          <a:noFill/>
          <a:ln>
            <a:solidFill>
              <a:srgbClr val="00E7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509006-6996-48A2-9A7B-4B6AD6EB8680}"/>
              </a:ext>
            </a:extLst>
          </p:cNvPr>
          <p:cNvSpPr/>
          <p:nvPr/>
        </p:nvSpPr>
        <p:spPr>
          <a:xfrm>
            <a:off x="7615222" y="6381060"/>
            <a:ext cx="18365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2">
                    <a:lumMod val="50000"/>
                  </a:schemeClr>
                </a:solidFill>
              </a:rPr>
              <a:t>X.Y.Chin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 et al, </a:t>
            </a:r>
            <a:r>
              <a:rPr lang="en-US" sz="1000" dirty="0">
                <a:solidFill>
                  <a:srgbClr val="000000"/>
                </a:solidFill>
                <a:latin typeface="Helvetica" panose="020B0604020202020204" pitchFamily="34" charset="0"/>
              </a:rPr>
              <a:t>Science, 2023, 381, 59–63</a:t>
            </a:r>
            <a:endParaRPr lang="en-US" sz="1000" dirty="0"/>
          </a:p>
          <a:p>
            <a:pPr algn="ctr"/>
            <a:endParaRPr lang="en-US" sz="1000" dirty="0">
              <a:solidFill>
                <a:srgbClr val="555555"/>
              </a:solidFill>
              <a:latin typeface="Proxima Nov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A6B18D-F2DD-4975-BB1F-90C79AE15DD5}"/>
              </a:ext>
            </a:extLst>
          </p:cNvPr>
          <p:cNvSpPr/>
          <p:nvPr/>
        </p:nvSpPr>
        <p:spPr>
          <a:xfrm>
            <a:off x="7548696" y="4739306"/>
            <a:ext cx="1903085" cy="200972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video_SARS">
            <a:hlinkClick r:id="" action="ppaction://media"/>
            <a:extLst>
              <a:ext uri="{FF2B5EF4-FFF2-40B4-BE49-F238E27FC236}">
                <a16:creationId xmlns:a16="http://schemas.microsoft.com/office/drawing/2014/main" id="{1945C604-F413-4781-924C-73F19D43C1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61797" y="5137329"/>
            <a:ext cx="2132980" cy="11861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F48C1A-4A6B-4622-800D-EA42AE92EE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4525" y="5103145"/>
            <a:ext cx="1597953" cy="11984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187034-D88D-4F08-819A-48194F1699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5855" y="4258901"/>
            <a:ext cx="756481" cy="256228"/>
          </a:xfrm>
          <a:prstGeom prst="rect">
            <a:avLst/>
          </a:prstGeom>
          <a:solidFill>
            <a:srgbClr val="66FFFF"/>
          </a:solidFill>
          <a:scene3d>
            <a:camera prst="isometricTop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19702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18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E8D7D6-C5B0-4286-98F0-ED32ABE51C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3A96B-790F-4447-AE90-F448CCC08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573D387-9044-4BA3-BAC0-DBCB9C800C7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7638"/>
            <a:ext cx="666750" cy="223837"/>
          </a:xfrm>
        </p:spPr>
        <p:txBody>
          <a:bodyPr/>
          <a:lstStyle/>
          <a:p>
            <a:fld id="{59A3C1E9-1E17-4B2D-975E-2F80F7CB45F8}" type="slidenum">
              <a:rPr lang="es-ES" smtClean="0"/>
              <a:t>12</a:t>
            </a:fld>
            <a:endParaRPr lang="es-E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0A3FF2-A803-4A74-BC34-CAF8F497E68E}"/>
              </a:ext>
            </a:extLst>
          </p:cNvPr>
          <p:cNvSpPr txBox="1"/>
          <p:nvPr/>
        </p:nvSpPr>
        <p:spPr>
          <a:xfrm>
            <a:off x="2421891" y="312638"/>
            <a:ext cx="7487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JEMCA </a:t>
            </a:r>
          </a:p>
          <a:p>
            <a:pPr algn="ctr"/>
            <a:r>
              <a:rPr lang="en-US" sz="2800" b="1" dirty="0"/>
              <a:t>Joint Electron Microscopy Center at ALBA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A7623-DD2A-49EC-AC28-B595259A9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363" y="6179621"/>
            <a:ext cx="6696075" cy="447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62B315-46F1-4A6D-85CC-3351180E4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792" y="6211033"/>
            <a:ext cx="616571" cy="3077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19BE32-EFAF-48A1-968F-FC93F5B63658}"/>
              </a:ext>
            </a:extLst>
          </p:cNvPr>
          <p:cNvSpPr/>
          <p:nvPr/>
        </p:nvSpPr>
        <p:spPr>
          <a:xfrm>
            <a:off x="1833554" y="2540244"/>
            <a:ext cx="1539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313D4F"/>
                </a:solidFill>
                <a:latin typeface="Calibri" panose="020F0502020204030204" pitchFamily="34" charset="0"/>
              </a:rPr>
              <a:t>CRYO-TEM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D4A8A8-7D8D-4D7B-BE0F-31A38043FECA}"/>
              </a:ext>
            </a:extLst>
          </p:cNvPr>
          <p:cNvSpPr/>
          <p:nvPr/>
        </p:nvSpPr>
        <p:spPr>
          <a:xfrm>
            <a:off x="3306643" y="3846341"/>
            <a:ext cx="23887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200 kV TEM (</a:t>
            </a:r>
            <a:r>
              <a:rPr lang="en-US" dirty="0" err="1"/>
              <a:t>ThermoFisherGlacios</a:t>
            </a:r>
            <a:r>
              <a:rPr lang="en-US" dirty="0"/>
              <a:t>) dedicated to Life Sciences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81BFA9-0860-4815-939D-C2318EAAF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73" y="2995459"/>
            <a:ext cx="2483455" cy="28474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4EE893-AF61-4F0D-B097-9748B7FA9E94}"/>
              </a:ext>
            </a:extLst>
          </p:cNvPr>
          <p:cNvSpPr/>
          <p:nvPr/>
        </p:nvSpPr>
        <p:spPr>
          <a:xfrm>
            <a:off x="577924" y="5834391"/>
            <a:ext cx="2562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Spínola-Amilibia</a:t>
            </a:r>
            <a:r>
              <a:rPr lang="en-US" sz="1200" dirty="0"/>
              <a:t>, et al., Nat. Comm. 2023 0.1038/s41467-023-38071-x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76AA6D-8365-42C5-B16A-B428B00FA50C}"/>
              </a:ext>
            </a:extLst>
          </p:cNvPr>
          <p:cNvSpPr/>
          <p:nvPr/>
        </p:nvSpPr>
        <p:spPr>
          <a:xfrm>
            <a:off x="6352903" y="3029968"/>
            <a:ext cx="5283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13D4F"/>
                </a:solidFill>
                <a:latin typeface="Calibri" panose="020F0502020204030204" pitchFamily="34" charset="0"/>
              </a:rPr>
              <a:t>60-300 keV (S)TEM (</a:t>
            </a:r>
            <a:r>
              <a:rPr lang="en-US" dirty="0" err="1">
                <a:solidFill>
                  <a:srgbClr val="313D4F"/>
                </a:solidFill>
                <a:latin typeface="Calibri" panose="020F0502020204030204" pitchFamily="34" charset="0"/>
              </a:rPr>
              <a:t>ThermoFisherSpectra</a:t>
            </a:r>
            <a:r>
              <a:rPr lang="en-US" dirty="0">
                <a:solidFill>
                  <a:srgbClr val="313D4F"/>
                </a:solidFill>
                <a:latin typeface="Calibri" panose="020F0502020204030204" pitchFamily="34" charset="0"/>
              </a:rPr>
              <a:t> 300) dedicated to Material Science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2A303D-BCA9-4372-BDA7-A46A19B7B640}"/>
              </a:ext>
            </a:extLst>
          </p:cNvPr>
          <p:cNvSpPr/>
          <p:nvPr/>
        </p:nvSpPr>
        <p:spPr>
          <a:xfrm>
            <a:off x="6823166" y="5403505"/>
            <a:ext cx="3438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10.1021/jacs.3c06288</a:t>
            </a:r>
          </a:p>
          <a:p>
            <a:r>
              <a:rPr lang="en-US" sz="1200" dirty="0"/>
              <a:t>K. Gupta et al. -Atomic resolution HAADF STEM Co2FeO4 catalytic nanoparticles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BF8DE1-D92E-447A-BBFA-6ADB2B9EE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166" y="3764229"/>
            <a:ext cx="3438860" cy="17021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4F6E29-33C4-4029-8B4D-E702F00075B0}"/>
              </a:ext>
            </a:extLst>
          </p:cNvPr>
          <p:cNvSpPr/>
          <p:nvPr/>
        </p:nvSpPr>
        <p:spPr>
          <a:xfrm>
            <a:off x="7858113" y="2533794"/>
            <a:ext cx="1368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METCAM</a:t>
            </a:r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7DB733-BC25-4301-8B28-DD7CDEEE65C2}"/>
              </a:ext>
            </a:extLst>
          </p:cNvPr>
          <p:cNvSpPr/>
          <p:nvPr/>
        </p:nvSpPr>
        <p:spPr>
          <a:xfrm>
            <a:off x="1138621" y="1639746"/>
            <a:ext cx="9461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In full operation since 2023 - Users through ALBA User Portal</a:t>
            </a:r>
          </a:p>
          <a:p>
            <a:pPr algn="ctr"/>
            <a:r>
              <a:rPr lang="en-US" dirty="0"/>
              <a:t>Up to 25% competitive and free user access - User calls with ALBA BL calls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9C34CF-26F0-49EE-B486-BD068145DEF7}"/>
              </a:ext>
            </a:extLst>
          </p:cNvPr>
          <p:cNvSpPr/>
          <p:nvPr/>
        </p:nvSpPr>
        <p:spPr>
          <a:xfrm rot="20212313">
            <a:off x="483733" y="830168"/>
            <a:ext cx="2029626" cy="923330"/>
          </a:xfrm>
          <a:prstGeom prst="rect">
            <a:avLst/>
          </a:prstGeom>
          <a:solidFill>
            <a:srgbClr val="99E7E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ALBA is more and more a center for partnerships</a:t>
            </a:r>
          </a:p>
        </p:txBody>
      </p:sp>
    </p:spTree>
    <p:extLst>
      <p:ext uri="{BB962C8B-B14F-4D97-AF65-F5344CB8AC3E}">
        <p14:creationId xmlns:p14="http://schemas.microsoft.com/office/powerpoint/2010/main" val="3374489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D42F14-43B9-4BA7-80BB-5D6FB7F252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11"/>
          <a:stretch/>
        </p:blipFill>
        <p:spPr>
          <a:xfrm>
            <a:off x="3" y="-32952"/>
            <a:ext cx="12191999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78896" y="322664"/>
            <a:ext cx="8680897" cy="2226037"/>
          </a:xfrm>
          <a:prstGeom prst="rect">
            <a:avLst/>
          </a:prstGeom>
          <a:solidFill>
            <a:schemeClr val="accent5">
              <a:lumMod val="50000"/>
              <a:alpha val="65098"/>
            </a:schemeClr>
          </a:solidFill>
        </p:spPr>
        <p:txBody>
          <a:bodyPr/>
          <a:lstStyle>
            <a:lvl1pPr>
              <a:defRPr b="1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  <a:spcAft>
                <a:spcPts val="800"/>
              </a:spcAft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In preparation: InCAEM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r>
              <a:rPr lang="en-US" sz="2400" dirty="0">
                <a:solidFill>
                  <a:schemeClr val="bg1"/>
                </a:solidFill>
                <a:latin typeface="+mn-lt"/>
              </a:rPr>
              <a:t>In Situ Correlative Facility for Advanced Energy Materials</a:t>
            </a:r>
            <a:br>
              <a:rPr lang="en-US" sz="2400" dirty="0">
                <a:solidFill>
                  <a:schemeClr val="bg1"/>
                </a:solidFill>
                <a:latin typeface="+mn-lt"/>
              </a:rPr>
            </a:br>
            <a:r>
              <a:rPr lang="en-US" sz="2400" dirty="0">
                <a:solidFill>
                  <a:schemeClr val="bg1"/>
                </a:solidFill>
                <a:latin typeface="+mn-lt"/>
              </a:rPr>
              <a:t>Part of Advanced Materials Program of Planes Complementarios</a:t>
            </a:r>
            <a:endParaRPr lang="en-US" sz="40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5EF652-C537-4111-8E6B-CE361B5859F0}"/>
              </a:ext>
            </a:extLst>
          </p:cNvPr>
          <p:cNvSpPr/>
          <p:nvPr/>
        </p:nvSpPr>
        <p:spPr>
          <a:xfrm>
            <a:off x="701772" y="3581006"/>
            <a:ext cx="4550829" cy="187743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ts val="1067"/>
              </a:spcBef>
            </a:pPr>
            <a:r>
              <a:rPr 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Multi-modal</a:t>
            </a:r>
            <a:endParaRPr lang="es-ES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800"/>
              </a:spcBef>
            </a:pPr>
            <a:r>
              <a:rPr 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Multi-lengthscale</a:t>
            </a:r>
            <a:r>
              <a:rPr lang="es-ES" sz="240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</a:p>
          <a:p>
            <a:pPr>
              <a:spcBef>
                <a:spcPts val="800"/>
              </a:spcBef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in situ/operando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experiments</a:t>
            </a: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s-ES" sz="24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Correlative</a:t>
            </a:r>
            <a:r>
              <a:rPr 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2400" dirty="0">
                <a:solidFill>
                  <a:srgbClr val="000000"/>
                </a:solidFill>
                <a:latin typeface="Calibri" panose="020F0502020204030204" pitchFamily="34" charset="0"/>
              </a:rPr>
              <a:t> 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CF9393-DBC3-474F-9843-DD80CCAC769D}"/>
              </a:ext>
            </a:extLst>
          </p:cNvPr>
          <p:cNvSpPr/>
          <p:nvPr/>
        </p:nvSpPr>
        <p:spPr>
          <a:xfrm>
            <a:off x="5315670" y="3627172"/>
            <a:ext cx="6466961" cy="178510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(Scanning) transmission electron microscopy</a:t>
            </a:r>
            <a:endParaRPr lang="es-ES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Scanning probe microscopies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E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Synchrotron X-rays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(spectroscopy, diffraction,…)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Advanced data analytics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(HPC, deep learning, AI,…)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CEB4EA-84B8-4DCD-9DBE-728582401501}"/>
              </a:ext>
            </a:extLst>
          </p:cNvPr>
          <p:cNvSpPr/>
          <p:nvPr/>
        </p:nvSpPr>
        <p:spPr>
          <a:xfrm>
            <a:off x="701773" y="1917131"/>
            <a:ext cx="9903583" cy="1200329"/>
          </a:xfrm>
          <a:prstGeom prst="rect">
            <a:avLst/>
          </a:prstGeom>
          <a:solidFill>
            <a:srgbClr val="5BFFFF">
              <a:alpha val="72941"/>
            </a:srgbClr>
          </a:solidFill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000000"/>
                </a:solidFill>
                <a:latin typeface="Calibri" panose="020F0502020204030204" pitchFamily="34" charset="0"/>
              </a:rPr>
              <a:t>New </a:t>
            </a:r>
            <a:r>
              <a:rPr lang="es-E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Infrastructure</a:t>
            </a:r>
            <a:r>
              <a:rPr lang="es-ES" sz="2400" dirty="0">
                <a:solidFill>
                  <a:srgbClr val="000000"/>
                </a:solidFill>
                <a:latin typeface="Calibri" panose="020F0502020204030204" pitchFamily="34" charset="0"/>
              </a:rPr>
              <a:t> in ALBA </a:t>
            </a:r>
            <a:r>
              <a:rPr lang="es-E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premises</a:t>
            </a:r>
            <a:r>
              <a:rPr lang="es-ES" sz="24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s-E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to</a:t>
            </a:r>
            <a:r>
              <a:rPr lang="es-ES" sz="2400" dirty="0">
                <a:solidFill>
                  <a:srgbClr val="000000"/>
                </a:solidFill>
                <a:latin typeface="Calibri" panose="020F0502020204030204" pitchFamily="34" charset="0"/>
              </a:rPr>
              <a:t> be </a:t>
            </a:r>
            <a:r>
              <a:rPr lang="es-E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pen to all the scientific community in 2026</a:t>
            </a: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In collaboration with several partners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4A14F-F143-40C5-B642-8A352D51E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" t="8222" r="9508" b="6496"/>
          <a:stretch/>
        </p:blipFill>
        <p:spPr>
          <a:xfrm>
            <a:off x="74035" y="6291319"/>
            <a:ext cx="6157432" cy="50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64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AF8F-C884-48A7-81B4-9B4007FBE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3" y="592014"/>
            <a:ext cx="12192000" cy="481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A7049-1FF3-4ED6-9B64-8432240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2B71B-A99C-494B-8694-E1E9B3B6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D767-B2EA-40B0-B84B-648490472D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304800"/>
            <a:ext cx="609600" cy="307975"/>
          </a:xfrm>
        </p:spPr>
        <p:txBody>
          <a:bodyPr/>
          <a:lstStyle/>
          <a:p>
            <a:pPr defTabSz="1219170"/>
            <a:fld id="{66C2AF54-E096-47AF-AB29-F0E19BDF564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92FA431-9775-4B04-BFF3-AB1A0F8D92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36700" y="91230"/>
            <a:ext cx="5235632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ALBA 2024</a:t>
            </a:r>
            <a:b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</a:br>
            <a:endParaRPr lang="en-US" sz="3600" b="1" i="1" dirty="0">
              <a:solidFill>
                <a:schemeClr val="accent5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786E-502D-47EF-8763-338776120665}"/>
              </a:ext>
            </a:extLst>
          </p:cNvPr>
          <p:cNvSpPr txBox="1"/>
          <p:nvPr/>
        </p:nvSpPr>
        <p:spPr>
          <a:xfrm>
            <a:off x="7990684" y="1382117"/>
            <a:ext cx="301611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material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32C4A-5704-4F87-B976-3FB2A84F6BBB}"/>
              </a:ext>
            </a:extLst>
          </p:cNvPr>
          <p:cNvSpPr txBox="1"/>
          <p:nvPr/>
        </p:nvSpPr>
        <p:spPr>
          <a:xfrm>
            <a:off x="9065440" y="3323262"/>
            <a:ext cx="580768" cy="309300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XAIRA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57CB2-F094-47B8-A29F-492A9283CA4F}"/>
              </a:ext>
            </a:extLst>
          </p:cNvPr>
          <p:cNvSpPr txBox="1"/>
          <p:nvPr/>
        </p:nvSpPr>
        <p:spPr>
          <a:xfrm>
            <a:off x="6519905" y="4515129"/>
            <a:ext cx="887992" cy="309300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55548-1B4D-4540-9CED-A42AA1115299}"/>
              </a:ext>
            </a:extLst>
          </p:cNvPr>
          <p:cNvSpPr txBox="1"/>
          <p:nvPr/>
        </p:nvSpPr>
        <p:spPr>
          <a:xfrm>
            <a:off x="7952803" y="4158396"/>
            <a:ext cx="756481" cy="309300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E18C2-7973-41BF-BED5-9CD3E78E8B86}"/>
              </a:ext>
            </a:extLst>
          </p:cNvPr>
          <p:cNvSpPr txBox="1"/>
          <p:nvPr/>
        </p:nvSpPr>
        <p:spPr>
          <a:xfrm>
            <a:off x="2662638" y="4298612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NOTOS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CEA5B-D2E5-4EC0-B036-11540B3D0CAD}"/>
              </a:ext>
            </a:extLst>
          </p:cNvPr>
          <p:cNvSpPr txBox="1"/>
          <p:nvPr/>
        </p:nvSpPr>
        <p:spPr>
          <a:xfrm>
            <a:off x="1213223" y="3302415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LOREA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90B11-74CF-4D48-9044-53EFE706BBEA}"/>
              </a:ext>
            </a:extLst>
          </p:cNvPr>
          <p:cNvSpPr txBox="1"/>
          <p:nvPr/>
        </p:nvSpPr>
        <p:spPr>
          <a:xfrm>
            <a:off x="1168736" y="2690397"/>
            <a:ext cx="670513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C1141-507B-4CDB-B865-87B5E46BCF1F}"/>
              </a:ext>
            </a:extLst>
          </p:cNvPr>
          <p:cNvSpPr txBox="1"/>
          <p:nvPr/>
        </p:nvSpPr>
        <p:spPr>
          <a:xfrm>
            <a:off x="1673947" y="2081193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0F6E76-0297-4CDA-A2B3-CA13E75A50F5}"/>
              </a:ext>
            </a:extLst>
          </p:cNvPr>
          <p:cNvSpPr txBox="1"/>
          <p:nvPr/>
        </p:nvSpPr>
        <p:spPr>
          <a:xfrm>
            <a:off x="2254715" y="1868451"/>
            <a:ext cx="815845" cy="309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MINERVA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A88DF-4D1B-42DC-B926-E716FA7FA382}"/>
              </a:ext>
            </a:extLst>
          </p:cNvPr>
          <p:cNvSpPr txBox="1"/>
          <p:nvPr/>
        </p:nvSpPr>
        <p:spPr>
          <a:xfrm>
            <a:off x="3705018" y="1401419"/>
            <a:ext cx="647327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725FD-B51D-4BEC-8647-A43A99B50FA1}"/>
              </a:ext>
            </a:extLst>
          </p:cNvPr>
          <p:cNvSpPr txBox="1"/>
          <p:nvPr/>
        </p:nvSpPr>
        <p:spPr>
          <a:xfrm>
            <a:off x="7259261" y="1725086"/>
            <a:ext cx="580768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MIRAS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1A93A-2A82-4111-9863-0A03CFB458EC}"/>
              </a:ext>
            </a:extLst>
          </p:cNvPr>
          <p:cNvSpPr txBox="1"/>
          <p:nvPr/>
        </p:nvSpPr>
        <p:spPr>
          <a:xfrm>
            <a:off x="9160958" y="2649637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MSPD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F4D3B7-34CC-43D0-AFEA-79B381AED355}"/>
              </a:ext>
            </a:extLst>
          </p:cNvPr>
          <p:cNvSpPr txBox="1"/>
          <p:nvPr/>
        </p:nvSpPr>
        <p:spPr>
          <a:xfrm>
            <a:off x="5208701" y="4535462"/>
            <a:ext cx="641329" cy="309300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D69D-15DE-4761-99C2-1B6FED89EC43}"/>
              </a:ext>
            </a:extLst>
          </p:cNvPr>
          <p:cNvSpPr txBox="1"/>
          <p:nvPr/>
        </p:nvSpPr>
        <p:spPr>
          <a:xfrm>
            <a:off x="9208360" y="4193619"/>
            <a:ext cx="580768" cy="290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TEM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111DB2-3BDE-417D-B5C1-EB19981E25CB}"/>
              </a:ext>
            </a:extLst>
          </p:cNvPr>
          <p:cNvSpPr txBox="1"/>
          <p:nvPr/>
        </p:nvSpPr>
        <p:spPr>
          <a:xfrm>
            <a:off x="9424421" y="3874671"/>
            <a:ext cx="717962" cy="309300"/>
          </a:xfrm>
          <a:prstGeom prst="rect">
            <a:avLst/>
          </a:prstGeom>
          <a:solidFill>
            <a:srgbClr val="66FFFF"/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Cryo-EM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2C76FE-3500-410D-BF22-65E18F50D182}"/>
              </a:ext>
            </a:extLst>
          </p:cNvPr>
          <p:cNvSpPr txBox="1"/>
          <p:nvPr/>
        </p:nvSpPr>
        <p:spPr>
          <a:xfrm>
            <a:off x="7688457" y="978629"/>
            <a:ext cx="2558430" cy="33855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life 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B3BC83-DD47-439A-BCF7-027BCD582319}"/>
              </a:ext>
            </a:extLst>
          </p:cNvPr>
          <p:cNvSpPr txBox="1"/>
          <p:nvPr/>
        </p:nvSpPr>
        <p:spPr>
          <a:xfrm>
            <a:off x="8463381" y="1733903"/>
            <a:ext cx="252857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metrology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11080AF-A8EE-4BAD-8B76-929548008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2029"/>
            <a:ext cx="2899787" cy="19294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73323FC-0C12-4610-834A-FC0ABA995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345" y="4923972"/>
            <a:ext cx="2505200" cy="18838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B6FF1-4964-4D11-93E1-F4DD28D9DB7A}"/>
              </a:ext>
            </a:extLst>
          </p:cNvPr>
          <p:cNvSpPr txBox="1"/>
          <p:nvPr/>
        </p:nvSpPr>
        <p:spPr>
          <a:xfrm flipH="1">
            <a:off x="-66186" y="4554640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User visits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05A3B7-688D-44C4-934C-B0B39CBF3AC2}"/>
              </a:ext>
            </a:extLst>
          </p:cNvPr>
          <p:cNvSpPr txBox="1"/>
          <p:nvPr/>
        </p:nvSpPr>
        <p:spPr>
          <a:xfrm flipH="1">
            <a:off x="10354726" y="4690112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Publications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BD3E8C9-2540-4433-BA9A-5655085A3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5855" y="4258901"/>
            <a:ext cx="756481" cy="256228"/>
          </a:xfrm>
          <a:prstGeom prst="rect">
            <a:avLst/>
          </a:prstGeom>
          <a:solidFill>
            <a:srgbClr val="66FFFF"/>
          </a:solidFill>
          <a:scene3d>
            <a:camera prst="isometricTop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1191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AF8F-C884-48A7-81B4-9B4007FBE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3" y="592014"/>
            <a:ext cx="12192000" cy="481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A7049-1FF3-4ED6-9B64-8432240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2B71B-A99C-494B-8694-E1E9B3B6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D767-B2EA-40B0-B84B-648490472D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304800"/>
            <a:ext cx="609600" cy="307975"/>
          </a:xfrm>
        </p:spPr>
        <p:txBody>
          <a:bodyPr/>
          <a:lstStyle/>
          <a:p>
            <a:pPr defTabSz="1219170"/>
            <a:fld id="{66C2AF54-E096-47AF-AB29-F0E19BDF564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/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92FA431-9775-4B04-BFF3-AB1A0F8D92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36700" y="91230"/>
            <a:ext cx="5235632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ALBA 2025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en-US" sz="3600" b="1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786E-502D-47EF-8763-338776120665}"/>
              </a:ext>
            </a:extLst>
          </p:cNvPr>
          <p:cNvSpPr txBox="1"/>
          <p:nvPr/>
        </p:nvSpPr>
        <p:spPr>
          <a:xfrm>
            <a:off x="7990684" y="1382117"/>
            <a:ext cx="301611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material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32C4A-5704-4F87-B976-3FB2A84F6BBB}"/>
              </a:ext>
            </a:extLst>
          </p:cNvPr>
          <p:cNvSpPr txBox="1"/>
          <p:nvPr/>
        </p:nvSpPr>
        <p:spPr>
          <a:xfrm>
            <a:off x="9065440" y="3323262"/>
            <a:ext cx="580768" cy="309300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XAIRA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57CB2-F094-47B8-A29F-492A9283CA4F}"/>
              </a:ext>
            </a:extLst>
          </p:cNvPr>
          <p:cNvSpPr txBox="1"/>
          <p:nvPr/>
        </p:nvSpPr>
        <p:spPr>
          <a:xfrm>
            <a:off x="6519905" y="4515129"/>
            <a:ext cx="887992" cy="309300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55548-1B4D-4540-9CED-A42AA1115299}"/>
              </a:ext>
            </a:extLst>
          </p:cNvPr>
          <p:cNvSpPr txBox="1"/>
          <p:nvPr/>
        </p:nvSpPr>
        <p:spPr>
          <a:xfrm>
            <a:off x="7952803" y="4158396"/>
            <a:ext cx="756481" cy="309300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E18C2-7973-41BF-BED5-9CD3E78E8B86}"/>
              </a:ext>
            </a:extLst>
          </p:cNvPr>
          <p:cNvSpPr txBox="1"/>
          <p:nvPr/>
        </p:nvSpPr>
        <p:spPr>
          <a:xfrm>
            <a:off x="2662638" y="4298612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NOTOS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CEA5B-D2E5-4EC0-B036-11540B3D0CAD}"/>
              </a:ext>
            </a:extLst>
          </p:cNvPr>
          <p:cNvSpPr txBox="1"/>
          <p:nvPr/>
        </p:nvSpPr>
        <p:spPr>
          <a:xfrm>
            <a:off x="1213223" y="3302415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LOREA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90B11-74CF-4D48-9044-53EFE706BBEA}"/>
              </a:ext>
            </a:extLst>
          </p:cNvPr>
          <p:cNvSpPr txBox="1"/>
          <p:nvPr/>
        </p:nvSpPr>
        <p:spPr>
          <a:xfrm>
            <a:off x="1168736" y="2690397"/>
            <a:ext cx="670513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C1141-507B-4CDB-B865-87B5E46BCF1F}"/>
              </a:ext>
            </a:extLst>
          </p:cNvPr>
          <p:cNvSpPr txBox="1"/>
          <p:nvPr/>
        </p:nvSpPr>
        <p:spPr>
          <a:xfrm>
            <a:off x="1673947" y="2081193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0F6E76-0297-4CDA-A2B3-CA13E75A50F5}"/>
              </a:ext>
            </a:extLst>
          </p:cNvPr>
          <p:cNvSpPr txBox="1"/>
          <p:nvPr/>
        </p:nvSpPr>
        <p:spPr>
          <a:xfrm>
            <a:off x="2254715" y="1868451"/>
            <a:ext cx="815845" cy="309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MINERVA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A88DF-4D1B-42DC-B926-E716FA7FA382}"/>
              </a:ext>
            </a:extLst>
          </p:cNvPr>
          <p:cNvSpPr txBox="1"/>
          <p:nvPr/>
        </p:nvSpPr>
        <p:spPr>
          <a:xfrm>
            <a:off x="3705018" y="1401419"/>
            <a:ext cx="647327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8B72A-4B9A-4940-9147-47D962F021A7}"/>
              </a:ext>
            </a:extLst>
          </p:cNvPr>
          <p:cNvSpPr txBox="1"/>
          <p:nvPr/>
        </p:nvSpPr>
        <p:spPr>
          <a:xfrm>
            <a:off x="5261769" y="1338006"/>
            <a:ext cx="685024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FAXTOR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725FD-B51D-4BEC-8647-A43A99B50FA1}"/>
              </a:ext>
            </a:extLst>
          </p:cNvPr>
          <p:cNvSpPr txBox="1"/>
          <p:nvPr/>
        </p:nvSpPr>
        <p:spPr>
          <a:xfrm>
            <a:off x="7259261" y="1725086"/>
            <a:ext cx="580768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MIRAS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1A93A-2A82-4111-9863-0A03CFB458EC}"/>
              </a:ext>
            </a:extLst>
          </p:cNvPr>
          <p:cNvSpPr txBox="1"/>
          <p:nvPr/>
        </p:nvSpPr>
        <p:spPr>
          <a:xfrm>
            <a:off x="9160958" y="2649637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MSPD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F4D3B7-34CC-43D0-AFEA-79B381AED355}"/>
              </a:ext>
            </a:extLst>
          </p:cNvPr>
          <p:cNvSpPr txBox="1"/>
          <p:nvPr/>
        </p:nvSpPr>
        <p:spPr>
          <a:xfrm>
            <a:off x="5208701" y="4535462"/>
            <a:ext cx="641329" cy="309300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D69D-15DE-4761-99C2-1B6FED89EC43}"/>
              </a:ext>
            </a:extLst>
          </p:cNvPr>
          <p:cNvSpPr txBox="1"/>
          <p:nvPr/>
        </p:nvSpPr>
        <p:spPr>
          <a:xfrm>
            <a:off x="9208360" y="4193619"/>
            <a:ext cx="580768" cy="290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TEM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111DB2-3BDE-417D-B5C1-EB19981E25CB}"/>
              </a:ext>
            </a:extLst>
          </p:cNvPr>
          <p:cNvSpPr txBox="1"/>
          <p:nvPr/>
        </p:nvSpPr>
        <p:spPr>
          <a:xfrm>
            <a:off x="9424421" y="3874671"/>
            <a:ext cx="717962" cy="309300"/>
          </a:xfrm>
          <a:prstGeom prst="rect">
            <a:avLst/>
          </a:prstGeom>
          <a:solidFill>
            <a:srgbClr val="66FFFF"/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Cryo-EM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2C76FE-3500-410D-BF22-65E18F50D182}"/>
              </a:ext>
            </a:extLst>
          </p:cNvPr>
          <p:cNvSpPr txBox="1"/>
          <p:nvPr/>
        </p:nvSpPr>
        <p:spPr>
          <a:xfrm>
            <a:off x="7688457" y="978629"/>
            <a:ext cx="2558430" cy="33855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life 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B3BC83-DD47-439A-BCF7-027BCD582319}"/>
              </a:ext>
            </a:extLst>
          </p:cNvPr>
          <p:cNvSpPr txBox="1"/>
          <p:nvPr/>
        </p:nvSpPr>
        <p:spPr>
          <a:xfrm>
            <a:off x="8463381" y="1733903"/>
            <a:ext cx="252857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metrology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11080AF-A8EE-4BAD-8B76-929548008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2029"/>
            <a:ext cx="2899787" cy="19294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73323FC-0C12-4610-834A-FC0ABA995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345" y="4923972"/>
            <a:ext cx="2505200" cy="18838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B6FF1-4964-4D11-93E1-F4DD28D9DB7A}"/>
              </a:ext>
            </a:extLst>
          </p:cNvPr>
          <p:cNvSpPr txBox="1"/>
          <p:nvPr/>
        </p:nvSpPr>
        <p:spPr>
          <a:xfrm flipH="1">
            <a:off x="-66186" y="4554640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User visits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05A3B7-688D-44C4-934C-B0B39CBF3AC2}"/>
              </a:ext>
            </a:extLst>
          </p:cNvPr>
          <p:cNvSpPr txBox="1"/>
          <p:nvPr/>
        </p:nvSpPr>
        <p:spPr>
          <a:xfrm flipH="1">
            <a:off x="10354726" y="4690112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Publications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396A98C-B249-441B-A1E9-059A2B382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5855" y="4258901"/>
            <a:ext cx="756481" cy="256228"/>
          </a:xfrm>
          <a:prstGeom prst="rect">
            <a:avLst/>
          </a:prstGeom>
          <a:solidFill>
            <a:srgbClr val="66FFFF"/>
          </a:solidFill>
          <a:scene3d>
            <a:camera prst="isometricTop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2438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AF8F-C884-48A7-81B4-9B4007FBE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3" y="592014"/>
            <a:ext cx="12192000" cy="481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A7049-1FF3-4ED6-9B64-8432240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2B71B-A99C-494B-8694-E1E9B3B6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D767-B2EA-40B0-B84B-648490472D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304800"/>
            <a:ext cx="609600" cy="307975"/>
          </a:xfrm>
        </p:spPr>
        <p:txBody>
          <a:bodyPr/>
          <a:lstStyle/>
          <a:p>
            <a:pPr defTabSz="1219170"/>
            <a:fld id="{66C2AF54-E096-47AF-AB29-F0E19BDF564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/>
              <a:t>16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92FA431-9775-4B04-BFF3-AB1A0F8D92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36700" y="91230"/>
            <a:ext cx="5235632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ALBA 2026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endParaRPr lang="en-US" sz="3600" b="1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786E-502D-47EF-8763-338776120665}"/>
              </a:ext>
            </a:extLst>
          </p:cNvPr>
          <p:cNvSpPr txBox="1"/>
          <p:nvPr/>
        </p:nvSpPr>
        <p:spPr>
          <a:xfrm>
            <a:off x="7990684" y="1382117"/>
            <a:ext cx="301611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material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32C4A-5704-4F87-B976-3FB2A84F6BBB}"/>
              </a:ext>
            </a:extLst>
          </p:cNvPr>
          <p:cNvSpPr txBox="1"/>
          <p:nvPr/>
        </p:nvSpPr>
        <p:spPr>
          <a:xfrm>
            <a:off x="9065440" y="3323262"/>
            <a:ext cx="580768" cy="309300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XAIRA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57CB2-F094-47B8-A29F-492A9283CA4F}"/>
              </a:ext>
            </a:extLst>
          </p:cNvPr>
          <p:cNvSpPr txBox="1"/>
          <p:nvPr/>
        </p:nvSpPr>
        <p:spPr>
          <a:xfrm>
            <a:off x="6519905" y="4515129"/>
            <a:ext cx="887992" cy="309300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55548-1B4D-4540-9CED-A42AA1115299}"/>
              </a:ext>
            </a:extLst>
          </p:cNvPr>
          <p:cNvSpPr txBox="1"/>
          <p:nvPr/>
        </p:nvSpPr>
        <p:spPr>
          <a:xfrm>
            <a:off x="7952803" y="4158396"/>
            <a:ext cx="756481" cy="309300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C9510-5A97-4E66-9E40-4282B202E887}"/>
              </a:ext>
            </a:extLst>
          </p:cNvPr>
          <p:cNvSpPr txBox="1"/>
          <p:nvPr/>
        </p:nvSpPr>
        <p:spPr>
          <a:xfrm>
            <a:off x="3897500" y="4535462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3SBAR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E18C2-7973-41BF-BED5-9CD3E78E8B86}"/>
              </a:ext>
            </a:extLst>
          </p:cNvPr>
          <p:cNvSpPr txBox="1"/>
          <p:nvPr/>
        </p:nvSpPr>
        <p:spPr>
          <a:xfrm>
            <a:off x="2662638" y="4298612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NOTOS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CEA5B-D2E5-4EC0-B036-11540B3D0CAD}"/>
              </a:ext>
            </a:extLst>
          </p:cNvPr>
          <p:cNvSpPr txBox="1"/>
          <p:nvPr/>
        </p:nvSpPr>
        <p:spPr>
          <a:xfrm>
            <a:off x="1213223" y="3302415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LOREA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90B11-74CF-4D48-9044-53EFE706BBEA}"/>
              </a:ext>
            </a:extLst>
          </p:cNvPr>
          <p:cNvSpPr txBox="1"/>
          <p:nvPr/>
        </p:nvSpPr>
        <p:spPr>
          <a:xfrm>
            <a:off x="1168736" y="2690397"/>
            <a:ext cx="670513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C1141-507B-4CDB-B865-87B5E46BCF1F}"/>
              </a:ext>
            </a:extLst>
          </p:cNvPr>
          <p:cNvSpPr txBox="1"/>
          <p:nvPr/>
        </p:nvSpPr>
        <p:spPr>
          <a:xfrm>
            <a:off x="1673947" y="2081193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0F6E76-0297-4CDA-A2B3-CA13E75A50F5}"/>
              </a:ext>
            </a:extLst>
          </p:cNvPr>
          <p:cNvSpPr txBox="1"/>
          <p:nvPr/>
        </p:nvSpPr>
        <p:spPr>
          <a:xfrm>
            <a:off x="2254715" y="1868451"/>
            <a:ext cx="815845" cy="309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MINERVA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A88DF-4D1B-42DC-B926-E716FA7FA382}"/>
              </a:ext>
            </a:extLst>
          </p:cNvPr>
          <p:cNvSpPr txBox="1"/>
          <p:nvPr/>
        </p:nvSpPr>
        <p:spPr>
          <a:xfrm>
            <a:off x="3705018" y="1401419"/>
            <a:ext cx="647327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8B72A-4B9A-4940-9147-47D962F021A7}"/>
              </a:ext>
            </a:extLst>
          </p:cNvPr>
          <p:cNvSpPr txBox="1"/>
          <p:nvPr/>
        </p:nvSpPr>
        <p:spPr>
          <a:xfrm>
            <a:off x="5261769" y="1338006"/>
            <a:ext cx="685024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FAXTOR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725FD-B51D-4BEC-8647-A43A99B50FA1}"/>
              </a:ext>
            </a:extLst>
          </p:cNvPr>
          <p:cNvSpPr txBox="1"/>
          <p:nvPr/>
        </p:nvSpPr>
        <p:spPr>
          <a:xfrm>
            <a:off x="7259261" y="1725086"/>
            <a:ext cx="580768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MIRAS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1A93A-2A82-4111-9863-0A03CFB458EC}"/>
              </a:ext>
            </a:extLst>
          </p:cNvPr>
          <p:cNvSpPr txBox="1"/>
          <p:nvPr/>
        </p:nvSpPr>
        <p:spPr>
          <a:xfrm>
            <a:off x="9160958" y="2649637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MSPD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F4D3B7-34CC-43D0-AFEA-79B381AED355}"/>
              </a:ext>
            </a:extLst>
          </p:cNvPr>
          <p:cNvSpPr txBox="1"/>
          <p:nvPr/>
        </p:nvSpPr>
        <p:spPr>
          <a:xfrm>
            <a:off x="5208701" y="4535462"/>
            <a:ext cx="641329" cy="309300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D69D-15DE-4761-99C2-1B6FED89EC43}"/>
              </a:ext>
            </a:extLst>
          </p:cNvPr>
          <p:cNvSpPr txBox="1"/>
          <p:nvPr/>
        </p:nvSpPr>
        <p:spPr>
          <a:xfrm>
            <a:off x="9208360" y="4193619"/>
            <a:ext cx="580768" cy="290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TEM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111DB2-3BDE-417D-B5C1-EB19981E25CB}"/>
              </a:ext>
            </a:extLst>
          </p:cNvPr>
          <p:cNvSpPr txBox="1"/>
          <p:nvPr/>
        </p:nvSpPr>
        <p:spPr>
          <a:xfrm>
            <a:off x="9424421" y="3874671"/>
            <a:ext cx="717962" cy="309300"/>
          </a:xfrm>
          <a:prstGeom prst="rect">
            <a:avLst/>
          </a:prstGeom>
          <a:solidFill>
            <a:srgbClr val="66FFFF"/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Cryo-EM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2C76FE-3500-410D-BF22-65E18F50D182}"/>
              </a:ext>
            </a:extLst>
          </p:cNvPr>
          <p:cNvSpPr txBox="1"/>
          <p:nvPr/>
        </p:nvSpPr>
        <p:spPr>
          <a:xfrm>
            <a:off x="7688457" y="978629"/>
            <a:ext cx="2558430" cy="33855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life 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B3BC83-DD47-439A-BCF7-027BCD582319}"/>
              </a:ext>
            </a:extLst>
          </p:cNvPr>
          <p:cNvSpPr txBox="1"/>
          <p:nvPr/>
        </p:nvSpPr>
        <p:spPr>
          <a:xfrm>
            <a:off x="8463381" y="1733903"/>
            <a:ext cx="252857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metrology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8D338A-23BE-4DD8-A459-14D7294C7B5D}"/>
              </a:ext>
            </a:extLst>
          </p:cNvPr>
          <p:cNvSpPr txBox="1"/>
          <p:nvPr/>
        </p:nvSpPr>
        <p:spPr>
          <a:xfrm>
            <a:off x="9831059" y="4189091"/>
            <a:ext cx="673206" cy="2953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InCAEM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11080AF-A8EE-4BAD-8B76-929548008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2029"/>
            <a:ext cx="2899787" cy="19294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73323FC-0C12-4610-834A-FC0ABA995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345" y="4923972"/>
            <a:ext cx="2505200" cy="18838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5B6FF1-4964-4D11-93E1-F4DD28D9DB7A}"/>
              </a:ext>
            </a:extLst>
          </p:cNvPr>
          <p:cNvSpPr txBox="1"/>
          <p:nvPr/>
        </p:nvSpPr>
        <p:spPr>
          <a:xfrm flipH="1">
            <a:off x="-66186" y="4554640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User visits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05A3B7-688D-44C4-934C-B0B39CBF3AC2}"/>
              </a:ext>
            </a:extLst>
          </p:cNvPr>
          <p:cNvSpPr txBox="1"/>
          <p:nvPr/>
        </p:nvSpPr>
        <p:spPr>
          <a:xfrm flipH="1">
            <a:off x="10354726" y="4690112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Publications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6E22566-687E-44B8-82DF-341782CF5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6704" y="4130787"/>
            <a:ext cx="756481" cy="256228"/>
          </a:xfrm>
          <a:prstGeom prst="rect">
            <a:avLst/>
          </a:prstGeom>
          <a:solidFill>
            <a:srgbClr val="66FFFF"/>
          </a:solidFill>
          <a:scene3d>
            <a:camera prst="isometricTop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6568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F18227-BD88-42E6-9B93-8433AAF65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52" y="916033"/>
            <a:ext cx="9494849" cy="2597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178A63-4681-446C-A000-67243261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887" y="3775749"/>
            <a:ext cx="8569485" cy="221360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266BF5-E784-4E21-9B23-7EF377D36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31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9949" y="2803115"/>
            <a:ext cx="2430847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ALBA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key features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9611" y="1145764"/>
            <a:ext cx="243084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+300 yearly experiments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3717" y="4041726"/>
            <a:ext cx="223163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+3000 publications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18724" y="5209503"/>
            <a:ext cx="182792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+250 staff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2049" y="655797"/>
            <a:ext cx="217129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+ 2400 yearly user visits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81061" y="1387343"/>
            <a:ext cx="3081911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3900 national and 3800 international users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43318" y="2807805"/>
            <a:ext cx="218991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+7500 yearly public visits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63075" y="3953317"/>
            <a:ext cx="226934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+250 trained students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199" y="81673"/>
            <a:ext cx="1972623" cy="4817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195" y="614356"/>
            <a:ext cx="1873624" cy="4017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439" y="81675"/>
            <a:ext cx="987759" cy="9297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8ED2D2C-473F-40CB-A520-3AA2757178C2}"/>
              </a:ext>
            </a:extLst>
          </p:cNvPr>
          <p:cNvSpPr txBox="1"/>
          <p:nvPr/>
        </p:nvSpPr>
        <p:spPr>
          <a:xfrm>
            <a:off x="4376613" y="5763501"/>
            <a:ext cx="311450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JEMCA – EM center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9C134E-F9C4-4922-8D5D-D0801A298A53}"/>
              </a:ext>
            </a:extLst>
          </p:cNvPr>
          <p:cNvSpPr txBox="1"/>
          <p:nvPr/>
        </p:nvSpPr>
        <p:spPr>
          <a:xfrm>
            <a:off x="1229029" y="2444115"/>
            <a:ext cx="223163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+2600 experiments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D34C133-0395-42E0-B753-80B8443457CA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E4FD318-1278-4FB8-8A1C-D641AC1C11C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ALBA II Status and Perspectives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0E8FD61-2B1A-4EE5-997F-E2324FFDF67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204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1E76BB-FAD4-403C-8030-ABBAEECA5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77116"/>
            <a:ext cx="4114800" cy="307777"/>
          </a:xfrm>
        </p:spPr>
        <p:txBody>
          <a:bodyPr/>
          <a:lstStyle/>
          <a:p>
            <a:r>
              <a:rPr lang="en-US"/>
              <a:t>ALBA II Status and Perspectives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FCAF40-4FCE-4024-8151-88FBB3FFD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16" b="12122"/>
          <a:stretch/>
        </p:blipFill>
        <p:spPr>
          <a:xfrm>
            <a:off x="2452011" y="1882121"/>
            <a:ext cx="9687739" cy="45404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B6B4E56-923C-47BD-9FC7-62359C180CBF}"/>
              </a:ext>
            </a:extLst>
          </p:cNvPr>
          <p:cNvSpPr txBox="1">
            <a:spLocks/>
          </p:cNvSpPr>
          <p:nvPr/>
        </p:nvSpPr>
        <p:spPr>
          <a:xfrm>
            <a:off x="322740" y="1344895"/>
            <a:ext cx="10693453" cy="81915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733" b="1" dirty="0"/>
              <a:t>ALBA future: ALBA II</a:t>
            </a:r>
            <a:endParaRPr lang="en-US" sz="3733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C955E-1694-458F-8956-EFB365DF2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6221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744762" y="264775"/>
            <a:ext cx="6553200" cy="954617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ALBA Synchrotron Radiation Facility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65E8BB-413E-BB49-A060-5055469553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289984"/>
            <a:ext cx="609600" cy="338667"/>
          </a:xfrm>
        </p:spPr>
        <p:txBody>
          <a:bodyPr/>
          <a:lstStyle/>
          <a:p>
            <a:pPr defTabSz="914354">
              <a:defRPr/>
            </a:pPr>
            <a:fld id="{393CF724-F9E0-44B8-95BD-D38D8B22F53D}" type="slidenum">
              <a:rPr lang="es-ES">
                <a:solidFill>
                  <a:prstClr val="white"/>
                </a:solidFill>
              </a:rPr>
              <a:pPr defTabSz="914354">
                <a:defRPr/>
              </a:pPr>
              <a:t>2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1182138" y="1262283"/>
            <a:ext cx="9827724" cy="4267200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600"/>
              </a:spcAft>
              <a:buNone/>
            </a:pP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National</a:t>
            </a:r>
            <a:r>
              <a:rPr lang="en-US" sz="2400" b="1" i="1" dirty="0">
                <a:latin typeface="+mn-lt"/>
              </a:rPr>
              <a:t> </a:t>
            </a:r>
            <a:r>
              <a:rPr lang="en-US" sz="2400" i="1" dirty="0">
                <a:latin typeface="+mn-lt"/>
              </a:rPr>
              <a:t>public institution with 50% national + 50% regional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funding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n-US" sz="2400" i="1" dirty="0"/>
              <a:t>Consortium owned by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Ministerio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de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Ciencia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Innovación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y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Universidades</a:t>
            </a:r>
            <a:r>
              <a:rPr lang="en-US" sz="2400" i="1" dirty="0">
                <a:latin typeface="+mn-lt"/>
              </a:rPr>
              <a:t> and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Department de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Recerca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i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Universitats</a:t>
            </a:r>
            <a:endParaRPr lang="en-US" sz="2400" b="1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2400" i="1" dirty="0">
                <a:latin typeface="+mn-lt"/>
              </a:rPr>
              <a:t>National and international (28%) staff </a:t>
            </a:r>
          </a:p>
          <a:p>
            <a:pPr marL="0" indent="0" algn="ctr">
              <a:buNone/>
            </a:pPr>
            <a:r>
              <a:rPr lang="en-US" sz="2400" i="1" dirty="0">
                <a:latin typeface="+mn-lt"/>
              </a:rPr>
              <a:t>National and international (40%) users</a:t>
            </a:r>
          </a:p>
          <a:p>
            <a:pPr marL="0" indent="0" algn="ctr">
              <a:buNone/>
            </a:pPr>
            <a:r>
              <a:rPr lang="en-US" sz="2400" i="1" dirty="0">
                <a:latin typeface="+mn-lt"/>
              </a:rPr>
              <a:t>National and international collaborations</a:t>
            </a:r>
          </a:p>
          <a:p>
            <a:pPr algn="ctr"/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5567"/>
            <a:ext cx="12192000" cy="211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399893-6142-B84A-BEF8-66ED5EB44937}"/>
              </a:ext>
            </a:extLst>
          </p:cNvPr>
          <p:cNvSpPr txBox="1"/>
          <p:nvPr/>
        </p:nvSpPr>
        <p:spPr>
          <a:xfrm>
            <a:off x="1246095" y="955674"/>
            <a:ext cx="2348752" cy="585719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noAutofit/>
          </a:bodyPr>
          <a:lstStyle/>
          <a:p>
            <a:pPr defTabSz="914354">
              <a:defRPr/>
            </a:pPr>
            <a:endParaRPr lang="en-ES" sz="373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4D7D3-DDE4-4A11-8D50-DB7F6AA06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4561" y="6301227"/>
            <a:ext cx="2312638" cy="496892"/>
          </a:xfrm>
          <a:prstGeom prst="rect">
            <a:avLst/>
          </a:prstGeom>
        </p:spPr>
      </p:pic>
      <p:pic>
        <p:nvPicPr>
          <p:cNvPr id="1026" name="Picture 2" descr="Archivo:Logotipo del Ministerio de Ciencia, Innovación y Universidades.svg">
            <a:extLst>
              <a:ext uri="{FF2B5EF4-FFF2-40B4-BE49-F238E27FC236}">
                <a16:creationId xmlns:a16="http://schemas.microsoft.com/office/drawing/2014/main" id="{0603A12B-B8D3-4B9F-80C7-002261D83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60" y="5655093"/>
            <a:ext cx="2377440" cy="61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A6A805-1C82-430E-9FB0-0030BF26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E0005BE-1C1F-48AF-A7B8-291CC144E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4810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001F49-5BF7-4B9E-9B1C-E9224C099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20</a:t>
            </a:fld>
            <a:endParaRPr lang="es-E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B4758F-81F4-4C59-8D89-20A37E0D7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795" y="2983609"/>
            <a:ext cx="1104824" cy="1118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B5A085-7B8B-48B4-87AF-17C449390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738" y="2983609"/>
            <a:ext cx="1164432" cy="1091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AD6EE3-FD8A-4112-81D4-CDE3C202E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157" y="2988923"/>
            <a:ext cx="1104824" cy="1086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83D188-59DA-4E8A-9A8C-8F0251651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9707" y="4190952"/>
            <a:ext cx="6981296" cy="1425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5E2180-5A59-45EE-A5BE-CA7CD9CECABD}"/>
              </a:ext>
            </a:extLst>
          </p:cNvPr>
          <p:cNvSpPr txBox="1"/>
          <p:nvPr/>
        </p:nvSpPr>
        <p:spPr>
          <a:xfrm>
            <a:off x="2879929" y="165038"/>
            <a:ext cx="6579815" cy="500137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Evolution of Synchrotron Radiation Sources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064CB8C-F6FF-4F06-A3EC-AF07A6DA1E67}"/>
              </a:ext>
            </a:extLst>
          </p:cNvPr>
          <p:cNvSpPr/>
          <p:nvPr/>
        </p:nvSpPr>
        <p:spPr>
          <a:xfrm>
            <a:off x="4501633" y="1023717"/>
            <a:ext cx="6478793" cy="563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 in Brilliance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C4DFF2D-36FA-4EEE-B9D3-EF8B846D5CAA}"/>
              </a:ext>
            </a:extLst>
          </p:cNvPr>
          <p:cNvSpPr/>
          <p:nvPr/>
        </p:nvSpPr>
        <p:spPr>
          <a:xfrm>
            <a:off x="4501632" y="1356495"/>
            <a:ext cx="6478793" cy="563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 in Resolution Power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51FD385-EE5F-453D-94E9-268126D12F4D}"/>
              </a:ext>
            </a:extLst>
          </p:cNvPr>
          <p:cNvSpPr/>
          <p:nvPr/>
        </p:nvSpPr>
        <p:spPr>
          <a:xfrm>
            <a:off x="4501632" y="1694581"/>
            <a:ext cx="6478793" cy="563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 in Coherence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097905D-8B66-4A97-909E-936C8D63084F}"/>
              </a:ext>
            </a:extLst>
          </p:cNvPr>
          <p:cNvSpPr/>
          <p:nvPr/>
        </p:nvSpPr>
        <p:spPr>
          <a:xfrm>
            <a:off x="4501633" y="2037401"/>
            <a:ext cx="6478793" cy="563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Increase in Data Analytics capacity</a:t>
            </a:r>
          </a:p>
        </p:txBody>
      </p:sp>
      <p:pic>
        <p:nvPicPr>
          <p:cNvPr id="14" name="Picture 2" descr="http://www.psi.ch/swissfel/WhySwissFELEN/igp_1024x640%3E_ES_1.jpg">
            <a:extLst>
              <a:ext uri="{FF2B5EF4-FFF2-40B4-BE49-F238E27FC236}">
                <a16:creationId xmlns:a16="http://schemas.microsoft.com/office/drawing/2014/main" id="{A7059F41-CD26-4BA2-8277-6D90953B0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99" y="1344419"/>
            <a:ext cx="3169889" cy="417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BA0637-1C53-4AD7-AF76-9F3DA49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7613" y="6512103"/>
            <a:ext cx="6791056" cy="209372"/>
          </a:xfrm>
        </p:spPr>
        <p:txBody>
          <a:bodyPr/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ALBA II Status and Perspectives</a:t>
            </a:r>
          </a:p>
        </p:txBody>
      </p:sp>
    </p:spTree>
    <p:extLst>
      <p:ext uri="{BB962C8B-B14F-4D97-AF65-F5344CB8AC3E}">
        <p14:creationId xmlns:p14="http://schemas.microsoft.com/office/powerpoint/2010/main" val="2560496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cdn.desktopwallpaper4.me/wallpapers/digital-art/1360x768/1/322-glowing-world-map-1360x768-digital-art-wallpa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8"/>
          <a:stretch/>
        </p:blipFill>
        <p:spPr bwMode="auto">
          <a:xfrm>
            <a:off x="1524000" y="75111"/>
            <a:ext cx="9144000" cy="525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143672" y="2348880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15680" y="2420888"/>
            <a:ext cx="72008" cy="72008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3935" y="2112990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6FFCC"/>
                </a:solidFill>
              </a:rPr>
              <a:t>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6009" y="238998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SSRL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82057" y="2240226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CAMD</a:t>
            </a:r>
          </a:p>
        </p:txBody>
      </p:sp>
      <p:sp>
        <p:nvSpPr>
          <p:cNvPr id="11" name="Oval 10"/>
          <p:cNvSpPr/>
          <p:nvPr/>
        </p:nvSpPr>
        <p:spPr>
          <a:xfrm>
            <a:off x="5807968" y="1844824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8696" y="1787602"/>
            <a:ext cx="60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6FFCC"/>
                </a:solidFill>
              </a:rPr>
              <a:t>SOLEIL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52318" y="2313027"/>
            <a:ext cx="583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599C7"/>
                </a:solidFill>
              </a:rPr>
              <a:t>DAFNE</a:t>
            </a:r>
          </a:p>
        </p:txBody>
      </p:sp>
      <p:sp>
        <p:nvSpPr>
          <p:cNvPr id="14" name="Oval 13"/>
          <p:cNvSpPr/>
          <p:nvPr/>
        </p:nvSpPr>
        <p:spPr>
          <a:xfrm>
            <a:off x="6096000" y="2060848"/>
            <a:ext cx="72008" cy="72008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096000" y="1916832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49151" y="2493556"/>
            <a:ext cx="736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6FFCC"/>
                </a:solidFill>
              </a:rPr>
              <a:t>ELETTRA</a:t>
            </a:r>
          </a:p>
        </p:txBody>
      </p:sp>
      <p:sp>
        <p:nvSpPr>
          <p:cNvPr id="17" name="Oval 16"/>
          <p:cNvSpPr/>
          <p:nvPr/>
        </p:nvSpPr>
        <p:spPr>
          <a:xfrm>
            <a:off x="6023992" y="1844824"/>
            <a:ext cx="72008" cy="72008"/>
          </a:xfrm>
          <a:prstGeom prst="ellipse">
            <a:avLst/>
          </a:prstGeom>
          <a:solidFill>
            <a:srgbClr val="66FFCC"/>
          </a:solidFill>
          <a:ln w="28575"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00056" y="1659429"/>
            <a:ext cx="394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6FFCC"/>
                </a:solidFill>
              </a:rPr>
              <a:t>SLS</a:t>
            </a:r>
          </a:p>
        </p:txBody>
      </p:sp>
      <p:sp>
        <p:nvSpPr>
          <p:cNvPr id="20" name="Oval 19"/>
          <p:cNvSpPr/>
          <p:nvPr/>
        </p:nvSpPr>
        <p:spPr>
          <a:xfrm>
            <a:off x="6096000" y="1772816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97839" y="1481214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ANKA</a:t>
            </a:r>
          </a:p>
        </p:txBody>
      </p:sp>
      <p:sp>
        <p:nvSpPr>
          <p:cNvPr id="22" name="Oval 21"/>
          <p:cNvSpPr/>
          <p:nvPr/>
        </p:nvSpPr>
        <p:spPr>
          <a:xfrm>
            <a:off x="6096000" y="1628800"/>
            <a:ext cx="72008" cy="72008"/>
          </a:xfrm>
          <a:prstGeom prst="ellipse">
            <a:avLst/>
          </a:prstGeom>
          <a:solidFill>
            <a:srgbClr val="66FFCC"/>
          </a:solidFill>
          <a:ln w="28575"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68103" y="764704"/>
            <a:ext cx="758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6FFCC"/>
                </a:solidFill>
              </a:rPr>
              <a:t>PETRA III</a:t>
            </a:r>
          </a:p>
        </p:txBody>
      </p:sp>
      <p:cxnSp>
        <p:nvCxnSpPr>
          <p:cNvPr id="5" name="Straight Connector 4"/>
          <p:cNvCxnSpPr>
            <a:endCxn id="23" idx="2"/>
          </p:cNvCxnSpPr>
          <p:nvPr/>
        </p:nvCxnSpPr>
        <p:spPr>
          <a:xfrm flipV="1">
            <a:off x="6108701" y="1041702"/>
            <a:ext cx="38673" cy="587098"/>
          </a:xfrm>
          <a:prstGeom prst="line">
            <a:avLst/>
          </a:prstGeom>
          <a:ln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023394" y="2148993"/>
            <a:ext cx="89911" cy="185536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0"/>
            <a:endCxn id="15" idx="5"/>
          </p:cNvCxnSpPr>
          <p:nvPr/>
        </p:nvCxnSpPr>
        <p:spPr>
          <a:xfrm flipH="1" flipV="1">
            <a:off x="6157464" y="1978295"/>
            <a:ext cx="259865" cy="515260"/>
          </a:xfrm>
          <a:prstGeom prst="line">
            <a:avLst/>
          </a:prstGeom>
          <a:ln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8" idx="1"/>
            <a:endCxn id="17" idx="5"/>
          </p:cNvCxnSpPr>
          <p:nvPr/>
        </p:nvCxnSpPr>
        <p:spPr>
          <a:xfrm flipH="1">
            <a:off x="6085456" y="1797929"/>
            <a:ext cx="514601" cy="108359"/>
          </a:xfrm>
          <a:prstGeom prst="line">
            <a:avLst/>
          </a:prstGeom>
          <a:ln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289357" y="1602040"/>
            <a:ext cx="144808" cy="62765"/>
          </a:xfrm>
          <a:prstGeom prst="line">
            <a:avLst/>
          </a:prstGeom>
          <a:ln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11" idx="3"/>
          </p:cNvCxnSpPr>
          <p:nvPr/>
        </p:nvCxnSpPr>
        <p:spPr>
          <a:xfrm flipV="1">
            <a:off x="5676745" y="1906288"/>
            <a:ext cx="141769" cy="25559"/>
          </a:xfrm>
          <a:prstGeom prst="line">
            <a:avLst/>
          </a:prstGeom>
          <a:ln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5989658" y="1643613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294749" y="1254823"/>
            <a:ext cx="734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ASTRIDII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96382" y="2858453"/>
            <a:ext cx="704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0599C7"/>
                </a:solidFill>
              </a:rPr>
              <a:t>SESAME</a:t>
            </a:r>
          </a:p>
        </p:txBody>
      </p:sp>
      <p:sp>
        <p:nvSpPr>
          <p:cNvPr id="60" name="Oval 59"/>
          <p:cNvSpPr/>
          <p:nvPr/>
        </p:nvSpPr>
        <p:spPr>
          <a:xfrm>
            <a:off x="6654052" y="2234013"/>
            <a:ext cx="72008" cy="72008"/>
          </a:xfrm>
          <a:prstGeom prst="ellipse">
            <a:avLst/>
          </a:prstGeom>
          <a:solidFill>
            <a:srgbClr val="00FFCC"/>
          </a:solidFill>
          <a:ln w="28575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6726060" y="2316790"/>
            <a:ext cx="450060" cy="541662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9067953" y="2399311"/>
            <a:ext cx="536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SAGA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23897" y="138778"/>
            <a:ext cx="20047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66FFCC"/>
                </a:solidFill>
              </a:rPr>
              <a:t>Synchrotron</a:t>
            </a:r>
          </a:p>
          <a:p>
            <a:r>
              <a:rPr lang="en-US" sz="2800" b="1" dirty="0">
                <a:solidFill>
                  <a:srgbClr val="66FFCC"/>
                </a:solidFill>
              </a:rPr>
              <a:t>Radiation </a:t>
            </a:r>
          </a:p>
          <a:p>
            <a:r>
              <a:rPr lang="en-US" sz="2800" b="1" dirty="0">
                <a:solidFill>
                  <a:srgbClr val="66FFCC"/>
                </a:solidFill>
              </a:rPr>
              <a:t>Facilities </a:t>
            </a:r>
          </a:p>
        </p:txBody>
      </p:sp>
      <p:sp>
        <p:nvSpPr>
          <p:cNvPr id="72" name="Oval 71"/>
          <p:cNvSpPr/>
          <p:nvPr/>
        </p:nvSpPr>
        <p:spPr>
          <a:xfrm>
            <a:off x="453093" y="5294495"/>
            <a:ext cx="180000" cy="18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6FFCC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3842" y="5210714"/>
            <a:ext cx="2698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4</a:t>
            </a:r>
            <a:r>
              <a:rPr lang="en-US" sz="1600" b="1" baseline="30000" dirty="0">
                <a:solidFill>
                  <a:schemeClr val="bg1"/>
                </a:solidFill>
              </a:rPr>
              <a:t>th</a:t>
            </a:r>
            <a:r>
              <a:rPr lang="en-US" sz="1600" b="1" dirty="0">
                <a:solidFill>
                  <a:schemeClr val="bg1"/>
                </a:solidFill>
              </a:rPr>
              <a:t> Generation IN OPERATION</a:t>
            </a:r>
          </a:p>
        </p:txBody>
      </p:sp>
      <p:sp>
        <p:nvSpPr>
          <p:cNvPr id="74" name="Oval 73"/>
          <p:cNvSpPr/>
          <p:nvPr/>
        </p:nvSpPr>
        <p:spPr>
          <a:xfrm>
            <a:off x="469117" y="5689537"/>
            <a:ext cx="180000" cy="18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6FFCC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47411" y="5595449"/>
            <a:ext cx="2719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4</a:t>
            </a:r>
            <a:r>
              <a:rPr lang="en-US" sz="1600" b="1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Generation </a:t>
            </a:r>
            <a:r>
              <a:rPr lang="en-US" sz="16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 construction</a:t>
            </a:r>
          </a:p>
        </p:txBody>
      </p:sp>
      <p:sp>
        <p:nvSpPr>
          <p:cNvPr id="44" name="Oval 43"/>
          <p:cNvSpPr/>
          <p:nvPr/>
        </p:nvSpPr>
        <p:spPr>
          <a:xfrm>
            <a:off x="4727848" y="3861048"/>
            <a:ext cx="72008" cy="72008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27926" y="3581826"/>
            <a:ext cx="599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</a:rPr>
              <a:t>SIRIUS</a:t>
            </a:r>
          </a:p>
        </p:txBody>
      </p:sp>
      <p:sp>
        <p:nvSpPr>
          <p:cNvPr id="48" name="Oval 47"/>
          <p:cNvSpPr/>
          <p:nvPr/>
        </p:nvSpPr>
        <p:spPr>
          <a:xfrm>
            <a:off x="3503712" y="1700808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151791" y="1547072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6FFCC"/>
                </a:solidFill>
              </a:rPr>
              <a:t>CLS</a:t>
            </a:r>
          </a:p>
        </p:txBody>
      </p:sp>
      <p:sp>
        <p:nvSpPr>
          <p:cNvPr id="52" name="Oval 51"/>
          <p:cNvSpPr/>
          <p:nvPr/>
        </p:nvSpPr>
        <p:spPr>
          <a:xfrm>
            <a:off x="3863752" y="2076985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523034" y="2039792"/>
            <a:ext cx="431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6FFCC"/>
                </a:solidFill>
              </a:rPr>
              <a:t>APS</a:t>
            </a:r>
          </a:p>
        </p:txBody>
      </p:sp>
      <p:sp>
        <p:nvSpPr>
          <p:cNvPr id="58" name="Oval 57"/>
          <p:cNvSpPr/>
          <p:nvPr/>
        </p:nvSpPr>
        <p:spPr>
          <a:xfrm>
            <a:off x="4295800" y="2132856"/>
            <a:ext cx="72008" cy="72008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4215817" y="1952836"/>
            <a:ext cx="72008" cy="72008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384120" y="2121824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NSLS II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061574" y="1700657"/>
            <a:ext cx="582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CHESS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4468" y="2296821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SURF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075792" y="2122312"/>
            <a:ext cx="521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6FFCC"/>
                </a:solidFill>
              </a:rPr>
              <a:t>ALBA</a:t>
            </a:r>
          </a:p>
        </p:txBody>
      </p:sp>
      <p:sp>
        <p:nvSpPr>
          <p:cNvPr id="77" name="Oval 76"/>
          <p:cNvSpPr/>
          <p:nvPr/>
        </p:nvSpPr>
        <p:spPr>
          <a:xfrm>
            <a:off x="5735960" y="2060848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78" name="Straight Connector 77"/>
          <p:cNvCxnSpPr>
            <a:endCxn id="77" idx="3"/>
          </p:cNvCxnSpPr>
          <p:nvPr/>
        </p:nvCxnSpPr>
        <p:spPr>
          <a:xfrm flipV="1">
            <a:off x="5447929" y="2122311"/>
            <a:ext cx="298577" cy="103314"/>
          </a:xfrm>
          <a:prstGeom prst="line">
            <a:avLst/>
          </a:prstGeom>
          <a:ln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5888360" y="1942291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5631664" y="2014299"/>
            <a:ext cx="272879" cy="5184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356205" y="2456893"/>
            <a:ext cx="487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ESRF</a:t>
            </a:r>
          </a:p>
        </p:txBody>
      </p:sp>
      <p:sp>
        <p:nvSpPr>
          <p:cNvPr id="82" name="Oval 81"/>
          <p:cNvSpPr/>
          <p:nvPr/>
        </p:nvSpPr>
        <p:spPr>
          <a:xfrm>
            <a:off x="5735960" y="1700808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867388" y="1561749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6FFCC"/>
                </a:solidFill>
              </a:rPr>
              <a:t>DIAMOND</a:t>
            </a:r>
          </a:p>
        </p:txBody>
      </p:sp>
      <p:cxnSp>
        <p:nvCxnSpPr>
          <p:cNvPr id="84" name="Straight Connector 83"/>
          <p:cNvCxnSpPr>
            <a:endCxn id="82" idx="6"/>
          </p:cNvCxnSpPr>
          <p:nvPr/>
        </p:nvCxnSpPr>
        <p:spPr>
          <a:xfrm>
            <a:off x="5593686" y="1725808"/>
            <a:ext cx="214283" cy="11005"/>
          </a:xfrm>
          <a:prstGeom prst="line">
            <a:avLst/>
          </a:prstGeom>
          <a:ln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6217348" y="1623424"/>
            <a:ext cx="72008" cy="72008"/>
          </a:xfrm>
          <a:prstGeom prst="ellipse">
            <a:avLst/>
          </a:prstGeom>
          <a:solidFill>
            <a:srgbClr val="66FFCC"/>
          </a:solidFill>
          <a:ln w="28575"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348220" y="1408572"/>
            <a:ext cx="649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6FFCC"/>
                </a:solidFill>
              </a:rPr>
              <a:t>BESSYII</a:t>
            </a:r>
          </a:p>
        </p:txBody>
      </p:sp>
      <p:cxnSp>
        <p:nvCxnSpPr>
          <p:cNvPr id="87" name="Straight Connector 86"/>
          <p:cNvCxnSpPr/>
          <p:nvPr/>
        </p:nvCxnSpPr>
        <p:spPr>
          <a:xfrm flipH="1">
            <a:off x="6176866" y="1664805"/>
            <a:ext cx="774225" cy="137065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/>
          <p:cNvSpPr/>
          <p:nvPr/>
        </p:nvSpPr>
        <p:spPr>
          <a:xfrm>
            <a:off x="6168008" y="1495817"/>
            <a:ext cx="72008" cy="720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10910" y="764705"/>
            <a:ext cx="630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bg1"/>
                </a:solidFill>
              </a:rPr>
              <a:t>MAXIV</a:t>
            </a:r>
          </a:p>
        </p:txBody>
      </p:sp>
      <p:cxnSp>
        <p:nvCxnSpPr>
          <p:cNvPr id="91" name="Straight Connector 90"/>
          <p:cNvCxnSpPr/>
          <p:nvPr/>
        </p:nvCxnSpPr>
        <p:spPr>
          <a:xfrm flipH="1">
            <a:off x="6218928" y="963731"/>
            <a:ext cx="466945" cy="566087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/>
          <p:cNvSpPr/>
          <p:nvPr/>
        </p:nvSpPr>
        <p:spPr>
          <a:xfrm>
            <a:off x="6270747" y="1771833"/>
            <a:ext cx="72008" cy="72008"/>
          </a:xfrm>
          <a:prstGeom prst="ellipse">
            <a:avLst/>
          </a:prstGeom>
          <a:solidFill>
            <a:srgbClr val="00FFCC"/>
          </a:solidFill>
          <a:ln w="28575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951090" y="1246774"/>
            <a:ext cx="718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599C7"/>
                </a:solidFill>
              </a:rPr>
              <a:t>SOLARIS</a:t>
            </a:r>
          </a:p>
        </p:txBody>
      </p:sp>
      <p:cxnSp>
        <p:nvCxnSpPr>
          <p:cNvPr id="94" name="Straight Connector 93"/>
          <p:cNvCxnSpPr>
            <a:endCxn id="92" idx="0"/>
          </p:cNvCxnSpPr>
          <p:nvPr/>
        </p:nvCxnSpPr>
        <p:spPr>
          <a:xfrm flipH="1">
            <a:off x="6306751" y="1455239"/>
            <a:ext cx="841088" cy="316594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Oval 99"/>
          <p:cNvSpPr/>
          <p:nvPr/>
        </p:nvSpPr>
        <p:spPr>
          <a:xfrm>
            <a:off x="5951984" y="1772816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flipH="1" flipV="1">
            <a:off x="5807968" y="1412777"/>
            <a:ext cx="206622" cy="269545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>
            <a:off x="6051889" y="1722208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566307" y="1429326"/>
            <a:ext cx="572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DELSY</a:t>
            </a:r>
          </a:p>
        </p:txBody>
      </p:sp>
      <p:sp>
        <p:nvSpPr>
          <p:cNvPr id="109" name="Oval 108"/>
          <p:cNvSpPr/>
          <p:nvPr/>
        </p:nvSpPr>
        <p:spPr>
          <a:xfrm>
            <a:off x="7608168" y="1628800"/>
            <a:ext cx="72008" cy="72008"/>
          </a:xfrm>
          <a:prstGeom prst="ellipse">
            <a:avLst/>
          </a:prstGeom>
          <a:solidFill>
            <a:srgbClr val="0599C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7464152" y="1772816"/>
            <a:ext cx="72008" cy="72008"/>
          </a:xfrm>
          <a:prstGeom prst="ellipse">
            <a:avLst/>
          </a:prstGeom>
          <a:solidFill>
            <a:srgbClr val="66FF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590599" y="1670321"/>
            <a:ext cx="497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KSRS</a:t>
            </a:r>
          </a:p>
        </p:txBody>
      </p:sp>
      <p:sp>
        <p:nvSpPr>
          <p:cNvPr id="112" name="Oval 111"/>
          <p:cNvSpPr/>
          <p:nvPr/>
        </p:nvSpPr>
        <p:spPr>
          <a:xfrm>
            <a:off x="8328248" y="1340768"/>
            <a:ext cx="72008" cy="72008"/>
          </a:xfrm>
          <a:prstGeom prst="ellipse">
            <a:avLst/>
          </a:prstGeom>
          <a:solidFill>
            <a:srgbClr val="0599C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8208055" y="1066724"/>
            <a:ext cx="496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SSRC</a:t>
            </a:r>
          </a:p>
        </p:txBody>
      </p:sp>
      <p:sp>
        <p:nvSpPr>
          <p:cNvPr id="114" name="Oval 113"/>
          <p:cNvSpPr/>
          <p:nvPr/>
        </p:nvSpPr>
        <p:spPr>
          <a:xfrm>
            <a:off x="9552384" y="4149080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9413500" y="3908086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6FFCC"/>
                </a:solidFill>
              </a:rPr>
              <a:t>AS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7454402" y="2302128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INDUS</a:t>
            </a:r>
          </a:p>
        </p:txBody>
      </p:sp>
      <p:sp>
        <p:nvSpPr>
          <p:cNvPr id="117" name="Oval 116"/>
          <p:cNvSpPr/>
          <p:nvPr/>
        </p:nvSpPr>
        <p:spPr>
          <a:xfrm>
            <a:off x="7608168" y="2564904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8112224" y="2636912"/>
            <a:ext cx="72008" cy="72008"/>
          </a:xfrm>
          <a:prstGeom prst="ellipse">
            <a:avLst/>
          </a:prstGeom>
          <a:solidFill>
            <a:srgbClr val="66FFCC"/>
          </a:solidFill>
          <a:ln w="28575"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7913773" y="2386225"/>
            <a:ext cx="450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SRLI</a:t>
            </a:r>
          </a:p>
        </p:txBody>
      </p:sp>
      <p:sp>
        <p:nvSpPr>
          <p:cNvPr id="120" name="Oval 119"/>
          <p:cNvSpPr/>
          <p:nvPr/>
        </p:nvSpPr>
        <p:spPr>
          <a:xfrm>
            <a:off x="8184232" y="2924944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7749071" y="2996953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HELIOS2</a:t>
            </a:r>
          </a:p>
        </p:txBody>
      </p:sp>
      <p:sp>
        <p:nvSpPr>
          <p:cNvPr id="122" name="Oval 121"/>
          <p:cNvSpPr/>
          <p:nvPr/>
        </p:nvSpPr>
        <p:spPr>
          <a:xfrm>
            <a:off x="8544272" y="1988840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119639" y="1771815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BSRF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8250406" y="2217170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6FFCC"/>
                </a:solidFill>
              </a:rPr>
              <a:t>SSRF</a:t>
            </a:r>
          </a:p>
        </p:txBody>
      </p:sp>
      <p:sp>
        <p:nvSpPr>
          <p:cNvPr id="125" name="Oval 124"/>
          <p:cNvSpPr/>
          <p:nvPr/>
        </p:nvSpPr>
        <p:spPr>
          <a:xfrm>
            <a:off x="8616280" y="2204864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8688288" y="2492896"/>
            <a:ext cx="72008" cy="72008"/>
          </a:xfrm>
          <a:prstGeom prst="ellipse">
            <a:avLst/>
          </a:prstGeom>
          <a:solidFill>
            <a:srgbClr val="0599C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DF074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8760296" y="2492896"/>
            <a:ext cx="72008" cy="72008"/>
          </a:xfrm>
          <a:prstGeom prst="ellipse">
            <a:avLst/>
          </a:prstGeom>
          <a:solidFill>
            <a:srgbClr val="0599C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8805047" y="2409611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TPS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8675732" y="2564905"/>
            <a:ext cx="609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0599C7"/>
                </a:solidFill>
              </a:rPr>
              <a:t>NSRRC</a:t>
            </a:r>
          </a:p>
        </p:txBody>
      </p:sp>
      <p:sp>
        <p:nvSpPr>
          <p:cNvPr id="130" name="Oval 129"/>
          <p:cNvSpPr/>
          <p:nvPr/>
        </p:nvSpPr>
        <p:spPr>
          <a:xfrm>
            <a:off x="8328248" y="2132856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24" name="Rectangle 1023"/>
          <p:cNvSpPr/>
          <p:nvPr/>
        </p:nvSpPr>
        <p:spPr>
          <a:xfrm>
            <a:off x="7907352" y="1994357"/>
            <a:ext cx="510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66FFCC"/>
                </a:solidFill>
              </a:rPr>
              <a:t>NSRL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8832304" y="2132856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FFCC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688288" y="1844825"/>
            <a:ext cx="404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6FFCC"/>
                </a:solidFill>
              </a:rPr>
              <a:t>PLS</a:t>
            </a:r>
          </a:p>
        </p:txBody>
      </p:sp>
      <p:sp>
        <p:nvSpPr>
          <p:cNvPr id="139" name="Oval 138"/>
          <p:cNvSpPr/>
          <p:nvPr/>
        </p:nvSpPr>
        <p:spPr>
          <a:xfrm>
            <a:off x="9192344" y="1916832"/>
            <a:ext cx="72008" cy="72008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9258874" y="2287906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HISOR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9413501" y="2138373"/>
            <a:ext cx="723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SUBARU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9488646" y="1974142"/>
            <a:ext cx="638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UVSOR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9541454" y="1811656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NSSR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9855144" y="2337663"/>
            <a:ext cx="61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RITSSR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9604767" y="1621100"/>
            <a:ext cx="744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6FFCC"/>
                </a:solidFill>
              </a:rPr>
              <a:t>SPRING8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9951207" y="1759966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PFKEK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9997276" y="2076986"/>
            <a:ext cx="490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599C7"/>
                </a:solidFill>
              </a:rPr>
              <a:t>TSRF</a:t>
            </a:r>
          </a:p>
        </p:txBody>
      </p:sp>
      <p:sp>
        <p:nvSpPr>
          <p:cNvPr id="149" name="Oval 148"/>
          <p:cNvSpPr/>
          <p:nvPr/>
        </p:nvSpPr>
        <p:spPr>
          <a:xfrm>
            <a:off x="9264352" y="1844824"/>
            <a:ext cx="72008" cy="72008"/>
          </a:xfrm>
          <a:prstGeom prst="ellipse">
            <a:avLst/>
          </a:prstGeom>
          <a:solidFill>
            <a:srgbClr val="66FFCC"/>
          </a:solidFill>
          <a:ln>
            <a:solidFill>
              <a:srgbClr val="66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50" name="Straight Connector 149"/>
          <p:cNvCxnSpPr>
            <a:cxnSpLocks/>
          </p:cNvCxnSpPr>
          <p:nvPr/>
        </p:nvCxnSpPr>
        <p:spPr>
          <a:xfrm flipH="1">
            <a:off x="9341656" y="1769043"/>
            <a:ext cx="304411" cy="85225"/>
          </a:xfrm>
          <a:prstGeom prst="line">
            <a:avLst/>
          </a:prstGeom>
          <a:ln>
            <a:solidFill>
              <a:srgbClr val="66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endCxn id="139" idx="6"/>
          </p:cNvCxnSpPr>
          <p:nvPr/>
        </p:nvCxnSpPr>
        <p:spPr>
          <a:xfrm flipH="1">
            <a:off x="9264352" y="1871510"/>
            <a:ext cx="715794" cy="81327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H="1">
            <a:off x="9280187" y="1981916"/>
            <a:ext cx="332305" cy="44098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H="1" flipV="1">
            <a:off x="9264352" y="2100432"/>
            <a:ext cx="310072" cy="14887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147" idx="1"/>
          </p:cNvCxnSpPr>
          <p:nvPr/>
        </p:nvCxnSpPr>
        <p:spPr>
          <a:xfrm flipH="1" flipV="1">
            <a:off x="9126729" y="2168861"/>
            <a:ext cx="870547" cy="46624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flipH="1" flipV="1">
            <a:off x="9256800" y="2253560"/>
            <a:ext cx="720024" cy="190273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flipH="1" flipV="1">
            <a:off x="9078769" y="2207319"/>
            <a:ext cx="310072" cy="156805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H="1" flipV="1">
            <a:off x="9067954" y="2306482"/>
            <a:ext cx="188847" cy="186414"/>
          </a:xfrm>
          <a:prstGeom prst="line">
            <a:avLst/>
          </a:prstGeom>
          <a:ln>
            <a:solidFill>
              <a:srgbClr val="0599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8434253" y="1620274"/>
            <a:ext cx="5116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HEPS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8616280" y="1916832"/>
            <a:ext cx="72008" cy="7200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D8D40064-0DC2-4FD3-910E-92051370E53E}"/>
              </a:ext>
            </a:extLst>
          </p:cNvPr>
          <p:cNvSpPr/>
          <p:nvPr/>
        </p:nvSpPr>
        <p:spPr>
          <a:xfrm>
            <a:off x="478581" y="6080591"/>
            <a:ext cx="180000" cy="180000"/>
          </a:xfrm>
          <a:prstGeom prst="ellipse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6FFCC"/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C8E3E0BE-3E7D-4465-BE1E-E657C9773EFE}"/>
              </a:ext>
            </a:extLst>
          </p:cNvPr>
          <p:cNvSpPr txBox="1"/>
          <p:nvPr/>
        </p:nvSpPr>
        <p:spPr>
          <a:xfrm>
            <a:off x="729330" y="5996810"/>
            <a:ext cx="4982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66FFCC"/>
                </a:solidFill>
              </a:rPr>
              <a:t>Upgrading or planning upgrade from 3</a:t>
            </a:r>
            <a:r>
              <a:rPr lang="en-US" sz="1600" b="1" baseline="30000" dirty="0">
                <a:solidFill>
                  <a:srgbClr val="66FFCC"/>
                </a:solidFill>
              </a:rPr>
              <a:t>rd</a:t>
            </a:r>
            <a:r>
              <a:rPr lang="en-US" sz="1600" b="1" dirty="0">
                <a:solidFill>
                  <a:srgbClr val="66FFCC"/>
                </a:solidFill>
              </a:rPr>
              <a:t> to 4</a:t>
            </a:r>
            <a:r>
              <a:rPr lang="en-US" sz="1600" b="1" baseline="30000" dirty="0">
                <a:solidFill>
                  <a:srgbClr val="66FFCC"/>
                </a:solidFill>
              </a:rPr>
              <a:t>th</a:t>
            </a:r>
            <a:r>
              <a:rPr lang="en-US" sz="1600" b="1" dirty="0">
                <a:solidFill>
                  <a:srgbClr val="66FFCC"/>
                </a:solidFill>
              </a:rPr>
              <a:t> generation</a:t>
            </a: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C6ABCF9D-0E48-4BD7-B8C2-FD6F354EBC3A}"/>
              </a:ext>
            </a:extLst>
          </p:cNvPr>
          <p:cNvSpPr/>
          <p:nvPr/>
        </p:nvSpPr>
        <p:spPr>
          <a:xfrm>
            <a:off x="478581" y="6431882"/>
            <a:ext cx="180000" cy="180000"/>
          </a:xfrm>
          <a:prstGeom prst="ellipse">
            <a:avLst/>
          </a:prstGeom>
          <a:solidFill>
            <a:srgbClr val="32C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66FFCC"/>
              </a:solidFill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8EE16D17-E825-46B7-BBBB-ED1AB56B7B1F}"/>
              </a:ext>
            </a:extLst>
          </p:cNvPr>
          <p:cNvSpPr txBox="1"/>
          <p:nvPr/>
        </p:nvSpPr>
        <p:spPr>
          <a:xfrm>
            <a:off x="729330" y="6348101"/>
            <a:ext cx="1376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599C7"/>
                </a:solidFill>
              </a:rPr>
              <a:t>3</a:t>
            </a:r>
            <a:r>
              <a:rPr lang="en-US" sz="1600" b="1" baseline="30000" dirty="0">
                <a:solidFill>
                  <a:srgbClr val="0599C7"/>
                </a:solidFill>
              </a:rPr>
              <a:t>rd</a:t>
            </a:r>
            <a:r>
              <a:rPr lang="en-US" sz="1600" b="1" dirty="0">
                <a:solidFill>
                  <a:srgbClr val="0599C7"/>
                </a:solidFill>
              </a:rPr>
              <a:t> generation</a:t>
            </a:r>
          </a:p>
        </p:txBody>
      </p: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55EEEF88-C9BF-43DC-A98B-3178AAC48608}"/>
              </a:ext>
            </a:extLst>
          </p:cNvPr>
          <p:cNvCxnSpPr>
            <a:cxnSpLocks/>
          </p:cNvCxnSpPr>
          <p:nvPr/>
        </p:nvCxnSpPr>
        <p:spPr>
          <a:xfrm flipV="1">
            <a:off x="6253765" y="989227"/>
            <a:ext cx="308878" cy="4717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Oval 156">
            <a:extLst>
              <a:ext uri="{FF2B5EF4-FFF2-40B4-BE49-F238E27FC236}">
                <a16:creationId xmlns:a16="http://schemas.microsoft.com/office/drawing/2014/main" id="{CA9B0FDF-B837-4F2C-BEFE-6917407AA06F}"/>
              </a:ext>
            </a:extLst>
          </p:cNvPr>
          <p:cNvSpPr/>
          <p:nvPr/>
        </p:nvSpPr>
        <p:spPr>
          <a:xfrm>
            <a:off x="4172434" y="2285256"/>
            <a:ext cx="72008" cy="72008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D83EA7A2-184A-418E-86D0-E4D539967D78}"/>
              </a:ext>
            </a:extLst>
          </p:cNvPr>
          <p:cNvSpPr/>
          <p:nvPr/>
        </p:nvSpPr>
        <p:spPr>
          <a:xfrm>
            <a:off x="9244183" y="1986612"/>
            <a:ext cx="72008" cy="72008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33FD1CF5-6398-4BF8-93C0-9E644C1629EC}"/>
              </a:ext>
            </a:extLst>
          </p:cNvPr>
          <p:cNvSpPr/>
          <p:nvPr/>
        </p:nvSpPr>
        <p:spPr>
          <a:xfrm>
            <a:off x="9185247" y="2060848"/>
            <a:ext cx="72008" cy="72008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AD925887-3070-4170-AD1B-A755B8233B8C}"/>
              </a:ext>
            </a:extLst>
          </p:cNvPr>
          <p:cNvSpPr/>
          <p:nvPr/>
        </p:nvSpPr>
        <p:spPr>
          <a:xfrm>
            <a:off x="9100707" y="2122574"/>
            <a:ext cx="72008" cy="72008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03DD78E3-35B4-4B28-B23F-ACF422DF19BD}"/>
              </a:ext>
            </a:extLst>
          </p:cNvPr>
          <p:cNvSpPr/>
          <p:nvPr/>
        </p:nvSpPr>
        <p:spPr>
          <a:xfrm>
            <a:off x="9186866" y="2188432"/>
            <a:ext cx="72008" cy="72008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AADE9F43-B280-47BE-BADE-10DC4B6FB008}"/>
              </a:ext>
            </a:extLst>
          </p:cNvPr>
          <p:cNvSpPr/>
          <p:nvPr/>
        </p:nvSpPr>
        <p:spPr>
          <a:xfrm>
            <a:off x="9045472" y="2188432"/>
            <a:ext cx="72008" cy="72008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4C14F794-8D0F-48B0-AC5F-1AE5031BCA16}"/>
              </a:ext>
            </a:extLst>
          </p:cNvPr>
          <p:cNvSpPr/>
          <p:nvPr/>
        </p:nvSpPr>
        <p:spPr>
          <a:xfrm>
            <a:off x="9045472" y="2270017"/>
            <a:ext cx="72008" cy="72008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CDBB3F0C-20EF-433A-B63D-924294848343}"/>
              </a:ext>
            </a:extLst>
          </p:cNvPr>
          <p:cNvSpPr/>
          <p:nvPr/>
        </p:nvSpPr>
        <p:spPr>
          <a:xfrm>
            <a:off x="8957919" y="2262521"/>
            <a:ext cx="72008" cy="72008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CDED1866-26C8-4043-95C3-F1B7083CA378}"/>
              </a:ext>
            </a:extLst>
          </p:cNvPr>
          <p:cNvSpPr/>
          <p:nvPr/>
        </p:nvSpPr>
        <p:spPr>
          <a:xfrm>
            <a:off x="3775903" y="2456891"/>
            <a:ext cx="72008" cy="72008"/>
          </a:xfrm>
          <a:prstGeom prst="ellipse">
            <a:avLst/>
          </a:prstGeom>
          <a:solidFill>
            <a:srgbClr val="059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55687F76-707C-4162-916B-35A175D73241}"/>
              </a:ext>
            </a:extLst>
          </p:cNvPr>
          <p:cNvSpPr txBox="1"/>
          <p:nvPr/>
        </p:nvSpPr>
        <p:spPr>
          <a:xfrm>
            <a:off x="8773301" y="2265318"/>
            <a:ext cx="404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PLS</a:t>
            </a: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42B8C980-0666-494D-B1F5-17179166542D}"/>
              </a:ext>
            </a:extLst>
          </p:cNvPr>
          <p:cNvSpPr/>
          <p:nvPr/>
        </p:nvSpPr>
        <p:spPr>
          <a:xfrm>
            <a:off x="8777695" y="2407829"/>
            <a:ext cx="72008" cy="7200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05C2C-7FD5-4689-A8DD-BFF66597C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AD5EE59-E845-4FF9-9684-0F67D1035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6500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B5DAF-F170-4547-8A9B-E01153CC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3C5EC-4D7A-4BE8-A1A4-9FF758EB4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50CEC-F7E2-4291-9653-74AC17E3C7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5072" y="207579"/>
            <a:ext cx="10925291" cy="114118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latin typeface="+mn-lt"/>
              </a:rPr>
              <a:t>Evolution from 3</a:t>
            </a:r>
            <a:r>
              <a:rPr lang="en-US" sz="3200" b="1" baseline="30000" dirty="0">
                <a:latin typeface="+mn-lt"/>
              </a:rPr>
              <a:t>rd</a:t>
            </a:r>
            <a:r>
              <a:rPr lang="en-US" sz="3200" b="1" dirty="0">
                <a:latin typeface="+mn-lt"/>
              </a:rPr>
              <a:t> to 4</a:t>
            </a:r>
            <a:r>
              <a:rPr lang="en-US" sz="3200" b="1" baseline="30000" dirty="0">
                <a:latin typeface="+mn-lt"/>
              </a:rPr>
              <a:t>th</a:t>
            </a:r>
            <a:r>
              <a:rPr lang="en-US" sz="3200" b="1" dirty="0">
                <a:latin typeface="+mn-lt"/>
              </a:rPr>
              <a:t> generation synchrotrons</a:t>
            </a:r>
            <a:br>
              <a:rPr lang="en-US" sz="3733" b="1" dirty="0"/>
            </a:br>
            <a:r>
              <a:rPr lang="en-US" sz="1600" dirty="0">
                <a:latin typeface="+mn-lt"/>
              </a:rPr>
              <a:t>increase in Brilliance, flux, coherence of synchrotron light by orders of magnitude – boosted by long photon paths</a:t>
            </a:r>
            <a:endParaRPr lang="en-US" sz="3733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D19D2B-6EC1-4E7A-8352-FF7637FD18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2601" y="2684815"/>
            <a:ext cx="4400449" cy="358469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D5C530BE-1FE1-458D-AD9C-216F46EDD1CC}"/>
              </a:ext>
            </a:extLst>
          </p:cNvPr>
          <p:cNvSpPr/>
          <p:nvPr/>
        </p:nvSpPr>
        <p:spPr>
          <a:xfrm>
            <a:off x="2245003" y="3170082"/>
            <a:ext cx="1024235" cy="658137"/>
          </a:xfrm>
          <a:prstGeom prst="rightArrow">
            <a:avLst/>
          </a:prstGeom>
          <a:solidFill>
            <a:srgbClr val="5B9BD5">
              <a:alpha val="3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5">
                    <a:lumMod val="50000"/>
                  </a:schemeClr>
                </a:solidFill>
              </a:rPr>
              <a:t>FLUX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BD0793-868C-4335-97F4-940926C36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392" y="1629481"/>
            <a:ext cx="6315240" cy="3186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2070B6-B249-49CF-84E3-70C723B5CC75}"/>
                  </a:ext>
                </a:extLst>
              </p:cNvPr>
              <p:cNvSpPr txBox="1"/>
              <p:nvPr/>
            </p:nvSpPr>
            <p:spPr>
              <a:xfrm>
                <a:off x="7658490" y="5097119"/>
                <a:ext cx="1929045" cy="7150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1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133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S" sz="2133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s-ES" sz="2133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2133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s-ES" sz="2133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213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2133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sz="2133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2133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es-ES" sz="2133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  <m:sup>
                              <m:r>
                                <a:rPr lang="es-ES" sz="2133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s-ES" sz="2133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133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ES" sz="2133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2070B6-B249-49CF-84E3-70C723B5C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8490" y="5097119"/>
                <a:ext cx="1929045" cy="7150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1652CA3-A2D5-4F2F-8E5E-55E793AB7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69" y="1735212"/>
            <a:ext cx="4722911" cy="85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39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90217D-6394-491E-BB47-A802A0A87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F81D84-398A-4603-B0D4-4E256479E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5" name="Arrow: Striped Right 4">
            <a:extLst>
              <a:ext uri="{FF2B5EF4-FFF2-40B4-BE49-F238E27FC236}">
                <a16:creationId xmlns:a16="http://schemas.microsoft.com/office/drawing/2014/main" id="{FBDD3272-A917-4DF9-A09A-357EC289484D}"/>
              </a:ext>
            </a:extLst>
          </p:cNvPr>
          <p:cNvSpPr/>
          <p:nvPr/>
        </p:nvSpPr>
        <p:spPr>
          <a:xfrm>
            <a:off x="1635096" y="358711"/>
            <a:ext cx="8921809" cy="111392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ALBA II project main dates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2AD84-028D-4CF0-B63F-F96DB9676E96}"/>
              </a:ext>
            </a:extLst>
          </p:cNvPr>
          <p:cNvSpPr txBox="1"/>
          <p:nvPr/>
        </p:nvSpPr>
        <p:spPr>
          <a:xfrm>
            <a:off x="1246167" y="1556831"/>
            <a:ext cx="9592691" cy="4205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00A249"/>
                </a:solidFill>
              </a:rPr>
              <a:t>2020</a:t>
            </a:r>
            <a:r>
              <a:rPr lang="en-US" sz="2133" b="1" dirty="0"/>
              <a:t>  </a:t>
            </a:r>
            <a:r>
              <a:rPr lang="en-US" sz="2133" b="1" dirty="0">
                <a:solidFill>
                  <a:schemeClr val="accent1">
                    <a:lumMod val="75000"/>
                  </a:schemeClr>
                </a:solidFill>
              </a:rPr>
              <a:t>2021</a:t>
            </a:r>
            <a:r>
              <a:rPr lang="en-US" sz="2133" b="1" dirty="0"/>
              <a:t>  </a:t>
            </a:r>
            <a:r>
              <a:rPr lang="en-US" sz="2133" b="1" dirty="0">
                <a:solidFill>
                  <a:srgbClr val="00A249"/>
                </a:solidFill>
              </a:rPr>
              <a:t>2022</a:t>
            </a:r>
            <a:r>
              <a:rPr lang="en-US" sz="2133" b="1" dirty="0"/>
              <a:t>  </a:t>
            </a:r>
            <a:r>
              <a:rPr lang="en-US" sz="2133" b="1" dirty="0">
                <a:solidFill>
                  <a:schemeClr val="accent5">
                    <a:lumMod val="50000"/>
                  </a:schemeClr>
                </a:solidFill>
              </a:rPr>
              <a:t>2023</a:t>
            </a:r>
            <a:r>
              <a:rPr lang="en-US" sz="2133" b="1" dirty="0"/>
              <a:t>  </a:t>
            </a:r>
            <a:r>
              <a:rPr lang="en-US" sz="2133" b="1" dirty="0">
                <a:solidFill>
                  <a:srgbClr val="00A249"/>
                </a:solidFill>
              </a:rPr>
              <a:t>2024</a:t>
            </a:r>
            <a:r>
              <a:rPr lang="en-US" sz="2133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2025  2026  2027  2028  2029  </a:t>
            </a:r>
            <a:r>
              <a:rPr lang="en-US" sz="2133" b="1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C0C0C0"/>
                </a:highlight>
              </a:rPr>
              <a:t>2030  2031 </a:t>
            </a:r>
            <a:r>
              <a:rPr lang="en-US" sz="2133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2032  2033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D0D351-D71A-4490-B5CF-1ED2246BE72D}"/>
              </a:ext>
            </a:extLst>
          </p:cNvPr>
          <p:cNvSpPr txBox="1"/>
          <p:nvPr/>
        </p:nvSpPr>
        <p:spPr>
          <a:xfrm>
            <a:off x="1246167" y="1911310"/>
            <a:ext cx="96588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A249"/>
                </a:solidFill>
              </a:rPr>
              <a:t>Starting the design</a:t>
            </a:r>
          </a:p>
          <a:p>
            <a:r>
              <a:rPr lang="en-US" sz="2400" dirty="0">
                <a:solidFill>
                  <a:srgbClr val="00A249"/>
                </a:solidFill>
              </a:rPr>
              <a:t>Presenting to funding agencies the ‘pre-White Paper’</a:t>
            </a:r>
          </a:p>
          <a:p>
            <a:r>
              <a:rPr lang="en-US" sz="2400" dirty="0"/>
              <a:t>        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ALBA II included in 2021-2024 ALBA Strategy Plan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         First funding for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prototyping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– 7.5 M€,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in execution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                   </a:t>
            </a:r>
            <a:r>
              <a:rPr lang="en-US" sz="2400" dirty="0">
                <a:solidFill>
                  <a:srgbClr val="00A249"/>
                </a:solidFill>
              </a:rPr>
              <a:t>1</a:t>
            </a:r>
            <a:r>
              <a:rPr lang="en-US" sz="2400" baseline="30000" dirty="0">
                <a:solidFill>
                  <a:srgbClr val="00A249"/>
                </a:solidFill>
              </a:rPr>
              <a:t>st</a:t>
            </a:r>
            <a:r>
              <a:rPr lang="en-US" sz="2400" dirty="0">
                <a:solidFill>
                  <a:srgbClr val="00A249"/>
                </a:solidFill>
              </a:rPr>
              <a:t> call for BL proposals (short): 3Sbar and CALIMA chosen</a:t>
            </a:r>
          </a:p>
          <a:p>
            <a:r>
              <a:rPr lang="en-US" sz="2400" dirty="0">
                <a:solidFill>
                  <a:srgbClr val="00A249"/>
                </a:solidFill>
              </a:rPr>
              <a:t>	       Funding for 1</a:t>
            </a:r>
            <a:r>
              <a:rPr lang="en-US" sz="2400" baseline="30000" dirty="0">
                <a:solidFill>
                  <a:srgbClr val="00A249"/>
                </a:solidFill>
              </a:rPr>
              <a:t>st</a:t>
            </a:r>
            <a:r>
              <a:rPr lang="en-US" sz="2400" dirty="0">
                <a:solidFill>
                  <a:srgbClr val="00A249"/>
                </a:solidFill>
              </a:rPr>
              <a:t> ALBA II BL (</a:t>
            </a:r>
            <a:r>
              <a:rPr lang="en-US" sz="2400" b="1" dirty="0">
                <a:solidFill>
                  <a:srgbClr val="00A249"/>
                </a:solidFill>
              </a:rPr>
              <a:t>3Sbar</a:t>
            </a:r>
            <a:r>
              <a:rPr lang="en-US" sz="2400" dirty="0">
                <a:solidFill>
                  <a:srgbClr val="00A249"/>
                </a:solidFill>
              </a:rPr>
              <a:t>) – 10 M€, </a:t>
            </a:r>
            <a:r>
              <a:rPr lang="en-US" sz="2400" b="1" dirty="0">
                <a:solidFill>
                  <a:srgbClr val="00A249"/>
                </a:solidFill>
              </a:rPr>
              <a:t>in construction</a:t>
            </a:r>
          </a:p>
          <a:p>
            <a:r>
              <a:rPr lang="en-US" sz="2400" dirty="0">
                <a:solidFill>
                  <a:srgbClr val="00A249"/>
                </a:solidFill>
              </a:rPr>
              <a:t>	       </a:t>
            </a:r>
            <a:r>
              <a:rPr lang="en-US" sz="2400" b="1" dirty="0">
                <a:solidFill>
                  <a:srgbClr val="00A249"/>
                </a:solidFill>
              </a:rPr>
              <a:t>New plots </a:t>
            </a:r>
            <a:r>
              <a:rPr lang="en-US" sz="2400" dirty="0">
                <a:solidFill>
                  <a:srgbClr val="00A249"/>
                </a:solidFill>
              </a:rPr>
              <a:t>assigned for Long BLs extension - 16 M€</a:t>
            </a:r>
          </a:p>
          <a:p>
            <a:r>
              <a:rPr lang="en-US" sz="2400" dirty="0"/>
              <a:t>	              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White Paper published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		  2</a:t>
            </a:r>
            <a:r>
              <a:rPr lang="en-US" sz="2400" baseline="30000" dirty="0">
                <a:solidFill>
                  <a:schemeClr val="accent5">
                    <a:lumMod val="50000"/>
                  </a:schemeClr>
                </a:solidFill>
              </a:rPr>
              <a:t>nd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call for BL proposals (long) – CODI and CORUS chosen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			</a:t>
            </a:r>
            <a:r>
              <a:rPr lang="en-US" sz="2400" dirty="0">
                <a:solidFill>
                  <a:srgbClr val="00A249"/>
                </a:solidFill>
              </a:rPr>
              <a:t>Advancing in the design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			</a:t>
            </a:r>
            <a:r>
              <a:rPr lang="en-US" sz="2400" dirty="0">
                <a:solidFill>
                  <a:srgbClr val="00A249"/>
                </a:solidFill>
              </a:rPr>
              <a:t>Negotiating approval of whole project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		     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					       	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7423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AF8F-C884-48A7-81B4-9B4007FBE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16"/>
            <a:ext cx="12192000" cy="5040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A7049-1FF3-4ED6-9B64-8432240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786E-502D-47EF-8763-338776120665}"/>
              </a:ext>
            </a:extLst>
          </p:cNvPr>
          <p:cNvSpPr txBox="1"/>
          <p:nvPr/>
        </p:nvSpPr>
        <p:spPr>
          <a:xfrm>
            <a:off x="7767863" y="1316428"/>
            <a:ext cx="4061280" cy="4205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133" b="1" dirty="0">
                <a:latin typeface="Calibri" panose="020F0502020204030204"/>
              </a:rPr>
              <a:t>Instruments for material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32C4A-5704-4F87-B976-3FB2A84F6BBB}"/>
              </a:ext>
            </a:extLst>
          </p:cNvPr>
          <p:cNvSpPr txBox="1"/>
          <p:nvPr/>
        </p:nvSpPr>
        <p:spPr>
          <a:xfrm>
            <a:off x="9149846" y="3777903"/>
            <a:ext cx="580768" cy="309300"/>
          </a:xfrm>
          <a:prstGeom prst="rect">
            <a:avLst/>
          </a:prstGeom>
          <a:solidFill>
            <a:srgbClr val="66FFFF"/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XAIRA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57CB2-F094-47B8-A29F-492A9283CA4F}"/>
              </a:ext>
            </a:extLst>
          </p:cNvPr>
          <p:cNvSpPr txBox="1"/>
          <p:nvPr/>
        </p:nvSpPr>
        <p:spPr>
          <a:xfrm>
            <a:off x="6552998" y="4990617"/>
            <a:ext cx="887992" cy="309300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55548-1B4D-4540-9CED-A42AA1115299}"/>
              </a:ext>
            </a:extLst>
          </p:cNvPr>
          <p:cNvSpPr txBox="1"/>
          <p:nvPr/>
        </p:nvSpPr>
        <p:spPr>
          <a:xfrm>
            <a:off x="8085766" y="4582829"/>
            <a:ext cx="756481" cy="309300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C9510-5A97-4E66-9E40-4282B202E887}"/>
              </a:ext>
            </a:extLst>
          </p:cNvPr>
          <p:cNvSpPr txBox="1"/>
          <p:nvPr/>
        </p:nvSpPr>
        <p:spPr>
          <a:xfrm>
            <a:off x="3930593" y="5010950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3SBAR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E18C2-7973-41BF-BED5-9CD3E78E8B86}"/>
              </a:ext>
            </a:extLst>
          </p:cNvPr>
          <p:cNvSpPr txBox="1"/>
          <p:nvPr/>
        </p:nvSpPr>
        <p:spPr>
          <a:xfrm>
            <a:off x="2695731" y="4774100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NOTOS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CEA5B-D2E5-4EC0-B036-11540B3D0CAD}"/>
              </a:ext>
            </a:extLst>
          </p:cNvPr>
          <p:cNvSpPr txBox="1"/>
          <p:nvPr/>
        </p:nvSpPr>
        <p:spPr>
          <a:xfrm>
            <a:off x="1246316" y="3777903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LOREA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90B11-74CF-4D48-9044-53EFE706BBEA}"/>
              </a:ext>
            </a:extLst>
          </p:cNvPr>
          <p:cNvSpPr txBox="1"/>
          <p:nvPr/>
        </p:nvSpPr>
        <p:spPr>
          <a:xfrm>
            <a:off x="1201829" y="3165885"/>
            <a:ext cx="670513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C1141-507B-4CDB-B865-87B5E46BCF1F}"/>
              </a:ext>
            </a:extLst>
          </p:cNvPr>
          <p:cNvSpPr txBox="1"/>
          <p:nvPr/>
        </p:nvSpPr>
        <p:spPr>
          <a:xfrm>
            <a:off x="1707040" y="2556681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0F6E76-0297-4CDA-A2B3-CA13E75A50F5}"/>
              </a:ext>
            </a:extLst>
          </p:cNvPr>
          <p:cNvSpPr txBox="1"/>
          <p:nvPr/>
        </p:nvSpPr>
        <p:spPr>
          <a:xfrm>
            <a:off x="2287808" y="2343939"/>
            <a:ext cx="815845" cy="309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MINERVA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A88DF-4D1B-42DC-B926-E716FA7FA382}"/>
              </a:ext>
            </a:extLst>
          </p:cNvPr>
          <p:cNvSpPr txBox="1"/>
          <p:nvPr/>
        </p:nvSpPr>
        <p:spPr>
          <a:xfrm>
            <a:off x="3738111" y="1876907"/>
            <a:ext cx="647327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8B72A-4B9A-4940-9147-47D962F021A7}"/>
              </a:ext>
            </a:extLst>
          </p:cNvPr>
          <p:cNvSpPr txBox="1"/>
          <p:nvPr/>
        </p:nvSpPr>
        <p:spPr>
          <a:xfrm>
            <a:off x="5294862" y="1813494"/>
            <a:ext cx="685024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FAXTOR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725FD-B51D-4BEC-8647-A43A99B50FA1}"/>
              </a:ext>
            </a:extLst>
          </p:cNvPr>
          <p:cNvSpPr txBox="1"/>
          <p:nvPr/>
        </p:nvSpPr>
        <p:spPr>
          <a:xfrm>
            <a:off x="7292354" y="2200574"/>
            <a:ext cx="580768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MIRAS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1A93A-2A82-4111-9863-0A03CFB458EC}"/>
              </a:ext>
            </a:extLst>
          </p:cNvPr>
          <p:cNvSpPr txBox="1"/>
          <p:nvPr/>
        </p:nvSpPr>
        <p:spPr>
          <a:xfrm>
            <a:off x="4549766" y="1787000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MSPD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F4D3B7-34CC-43D0-AFEA-79B381AED355}"/>
              </a:ext>
            </a:extLst>
          </p:cNvPr>
          <p:cNvSpPr txBox="1"/>
          <p:nvPr/>
        </p:nvSpPr>
        <p:spPr>
          <a:xfrm>
            <a:off x="5241794" y="5010950"/>
            <a:ext cx="641329" cy="309300"/>
          </a:xfrm>
          <a:prstGeom prst="rect">
            <a:avLst/>
          </a:prstGeom>
          <a:solidFill>
            <a:srgbClr val="66FFFF"/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2C76FE-3500-410D-BF22-65E18F50D182}"/>
              </a:ext>
            </a:extLst>
          </p:cNvPr>
          <p:cNvSpPr txBox="1"/>
          <p:nvPr/>
        </p:nvSpPr>
        <p:spPr>
          <a:xfrm>
            <a:off x="7375977" y="857061"/>
            <a:ext cx="3730953" cy="42056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133" b="1" dirty="0">
                <a:latin typeface="Calibri" panose="020F0502020204030204"/>
              </a:rPr>
              <a:t>Instruments for life science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54CA066-64B8-479E-9454-D3944A3E8493}"/>
              </a:ext>
            </a:extLst>
          </p:cNvPr>
          <p:cNvCxnSpPr>
            <a:cxnSpLocks/>
          </p:cNvCxnSpPr>
          <p:nvPr/>
        </p:nvCxnSpPr>
        <p:spPr>
          <a:xfrm>
            <a:off x="8132838" y="2977996"/>
            <a:ext cx="3967238" cy="1109207"/>
          </a:xfrm>
          <a:prstGeom prst="straightConnector1">
            <a:avLst/>
          </a:prstGeom>
          <a:ln w="57150">
            <a:solidFill>
              <a:srgbClr val="66FFFF"/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E30B257-BC75-4538-AAD0-A63048C9A8AB}"/>
              </a:ext>
            </a:extLst>
          </p:cNvPr>
          <p:cNvSpPr txBox="1"/>
          <p:nvPr/>
        </p:nvSpPr>
        <p:spPr>
          <a:xfrm>
            <a:off x="11108274" y="3443490"/>
            <a:ext cx="793439" cy="309300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400" b="1" i="1" dirty="0">
                <a:cs typeface="Arial" panose="020B0604020202020204" pitchFamily="34" charset="0"/>
              </a:rPr>
              <a:t>CORUS</a:t>
            </a:r>
            <a:endParaRPr lang="en-US" sz="1200" b="1" i="1" dirty="0"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82D3C6-4F68-4EC0-BCBA-CA72529DA81D}"/>
              </a:ext>
            </a:extLst>
          </p:cNvPr>
          <p:cNvSpPr txBox="1"/>
          <p:nvPr/>
        </p:nvSpPr>
        <p:spPr>
          <a:xfrm>
            <a:off x="8673473" y="4141413"/>
            <a:ext cx="685024" cy="309300"/>
          </a:xfrm>
          <a:prstGeom prst="rect">
            <a:avLst/>
          </a:prstGeom>
          <a:solidFill>
            <a:srgbClr val="66FFFF"/>
          </a:solidFill>
          <a:ln w="19050">
            <a:noFill/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CALIMA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2EB0BF-2568-43CF-84D1-C789958B6844}"/>
              </a:ext>
            </a:extLst>
          </p:cNvPr>
          <p:cNvCxnSpPr>
            <a:cxnSpLocks/>
          </p:cNvCxnSpPr>
          <p:nvPr/>
        </p:nvCxnSpPr>
        <p:spPr>
          <a:xfrm>
            <a:off x="7541587" y="2660685"/>
            <a:ext cx="4501362" cy="437642"/>
          </a:xfrm>
          <a:prstGeom prst="straightConnector1">
            <a:avLst/>
          </a:prstGeom>
          <a:ln w="57150">
            <a:solidFill>
              <a:srgbClr val="FEA506"/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006E87E-B4EB-42C8-9E05-811AB4B00BD0}"/>
              </a:ext>
            </a:extLst>
          </p:cNvPr>
          <p:cNvSpPr txBox="1"/>
          <p:nvPr/>
        </p:nvSpPr>
        <p:spPr>
          <a:xfrm>
            <a:off x="10816546" y="2544176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600" b="1" i="1" dirty="0">
                <a:cs typeface="Arial" panose="020B0604020202020204" pitchFamily="34" charset="0"/>
              </a:rPr>
              <a:t>CODI</a:t>
            </a:r>
            <a:endParaRPr lang="en-US" sz="1200" b="1" i="1" dirty="0"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C055A0-1F63-43F8-A030-70DF8F8AB7BD}"/>
              </a:ext>
            </a:extLst>
          </p:cNvPr>
          <p:cNvSpPr txBox="1"/>
          <p:nvPr/>
        </p:nvSpPr>
        <p:spPr>
          <a:xfrm>
            <a:off x="8574139" y="1780010"/>
            <a:ext cx="3297988" cy="4205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133" b="1" dirty="0">
                <a:latin typeface="Calibri" panose="020F0502020204030204"/>
              </a:rPr>
              <a:t>Instruments for metrology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564BC1-E360-41A5-B215-9402E0F0F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9982F40-56A9-4BF0-88F0-449EC1DF5471}"/>
              </a:ext>
            </a:extLst>
          </p:cNvPr>
          <p:cNvSpPr txBox="1">
            <a:spLocks/>
          </p:cNvSpPr>
          <p:nvPr/>
        </p:nvSpPr>
        <p:spPr>
          <a:xfrm>
            <a:off x="1246316" y="109099"/>
            <a:ext cx="5235632" cy="56197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ALBA II - </a:t>
            </a:r>
            <a:r>
              <a:rPr lang="en-US" sz="3600" b="1" i="1" dirty="0">
                <a:latin typeface="+mn-lt"/>
              </a:rPr>
              <a:t>Day One - 2032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E9461AC-AC8D-4745-9B23-1F697F419B77}"/>
              </a:ext>
            </a:extLst>
          </p:cNvPr>
          <p:cNvSpPr/>
          <p:nvPr/>
        </p:nvSpPr>
        <p:spPr>
          <a:xfrm>
            <a:off x="2844092" y="2418735"/>
            <a:ext cx="5288746" cy="2043728"/>
          </a:xfrm>
          <a:prstGeom prst="ellipse">
            <a:avLst/>
          </a:prstGeom>
          <a:noFill/>
          <a:ln w="76200">
            <a:solidFill>
              <a:srgbClr val="5BEB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31CDE-C278-4D9E-A8DD-ACE7E62FDCF6}"/>
              </a:ext>
            </a:extLst>
          </p:cNvPr>
          <p:cNvSpPr txBox="1"/>
          <p:nvPr/>
        </p:nvSpPr>
        <p:spPr>
          <a:xfrm>
            <a:off x="3645024" y="3112035"/>
            <a:ext cx="3730953" cy="420564"/>
          </a:xfrm>
          <a:prstGeom prst="rect">
            <a:avLst/>
          </a:prstGeom>
          <a:solidFill>
            <a:srgbClr val="5BEB9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133" b="1" dirty="0">
                <a:latin typeface="Calibri" panose="020F0502020204030204"/>
              </a:rPr>
              <a:t>New Storage Ring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DDD6826-C3A6-434C-94EE-5F78273C7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579" y="5134219"/>
            <a:ext cx="756481" cy="256228"/>
          </a:xfrm>
          <a:prstGeom prst="rect">
            <a:avLst/>
          </a:prstGeom>
          <a:solidFill>
            <a:srgbClr val="66FFFF"/>
          </a:solidFill>
          <a:scene3d>
            <a:camera prst="isometricTopUp"/>
            <a:lightRig rig="threePt" dir="t"/>
          </a:scene3d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58EC802-7F38-444D-A109-131CBF5582BC}"/>
              </a:ext>
            </a:extLst>
          </p:cNvPr>
          <p:cNvSpPr txBox="1"/>
          <p:nvPr/>
        </p:nvSpPr>
        <p:spPr>
          <a:xfrm>
            <a:off x="9241453" y="4669107"/>
            <a:ext cx="580768" cy="290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TEM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680839-0160-4386-81E4-5DF2AA413D9E}"/>
              </a:ext>
            </a:extLst>
          </p:cNvPr>
          <p:cNvSpPr txBox="1"/>
          <p:nvPr/>
        </p:nvSpPr>
        <p:spPr>
          <a:xfrm>
            <a:off x="9457514" y="4350159"/>
            <a:ext cx="717962" cy="309300"/>
          </a:xfrm>
          <a:prstGeom prst="rect">
            <a:avLst/>
          </a:prstGeom>
          <a:solidFill>
            <a:srgbClr val="66FFFF"/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Cryo-EM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24432-7DEA-4CBA-A3AD-1C8BE6278AAB}"/>
              </a:ext>
            </a:extLst>
          </p:cNvPr>
          <p:cNvSpPr txBox="1"/>
          <p:nvPr/>
        </p:nvSpPr>
        <p:spPr>
          <a:xfrm>
            <a:off x="9864152" y="4664579"/>
            <a:ext cx="673206" cy="2953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InCAEM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9A0BCF-1A12-48C7-B7AE-44655537F100}"/>
              </a:ext>
            </a:extLst>
          </p:cNvPr>
          <p:cNvSpPr txBox="1"/>
          <p:nvPr/>
        </p:nvSpPr>
        <p:spPr>
          <a:xfrm>
            <a:off x="326330" y="5320250"/>
            <a:ext cx="1546012" cy="309300"/>
          </a:xfrm>
          <a:prstGeom prst="rect">
            <a:avLst/>
          </a:prstGeom>
          <a:noFill/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Upgraded Beamlines</a:t>
            </a:r>
          </a:p>
        </p:txBody>
      </p:sp>
    </p:spTree>
    <p:extLst>
      <p:ext uri="{BB962C8B-B14F-4D97-AF65-F5344CB8AC3E}">
        <p14:creationId xmlns:p14="http://schemas.microsoft.com/office/powerpoint/2010/main" val="386809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E504B1-3FE3-4AC2-95D7-A53BA41B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25</a:t>
            </a:fld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579CA-2EA5-4874-BD1C-2AA8AEADB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53BF6-3099-4285-84CF-0AB5AE6FD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6947FF-90B8-44A9-9849-DBD7DC968F8A}"/>
              </a:ext>
            </a:extLst>
          </p:cNvPr>
          <p:cNvSpPr/>
          <p:nvPr/>
        </p:nvSpPr>
        <p:spPr>
          <a:xfrm>
            <a:off x="1618198" y="178162"/>
            <a:ext cx="8844463" cy="891268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A249"/>
                </a:solidFill>
              </a:rPr>
              <a:t>Long Term Agreement for the period 2024-2038</a:t>
            </a:r>
          </a:p>
          <a:p>
            <a:pPr algn="ctr"/>
            <a:r>
              <a:rPr lang="en-US" sz="2800" b="1" dirty="0">
                <a:solidFill>
                  <a:srgbClr val="00A249"/>
                </a:solidFill>
              </a:rPr>
              <a:t>(in negotiation)</a:t>
            </a:r>
            <a:endParaRPr lang="en-US" sz="2800" dirty="0">
              <a:solidFill>
                <a:srgbClr val="00A24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472B6-7372-49A8-A992-F3CEE3D5529F}"/>
              </a:ext>
            </a:extLst>
          </p:cNvPr>
          <p:cNvSpPr txBox="1"/>
          <p:nvPr/>
        </p:nvSpPr>
        <p:spPr>
          <a:xfrm>
            <a:off x="1618198" y="1622903"/>
            <a:ext cx="922781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Long Term Agreement includes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Operation of ALBA, including related maintenance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Construction and installation of ALBA II storage ring and related infrastructures 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Upgrades of all present beamlines, including realignment for bending-source BLs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Repositioning of MSPD in port # 30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Construction of CALIMA in port #7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Construction of CODI in port #2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Basic infrastructure for future beamline in port #3 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Construction of CORUS in port #4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Upgrade of data infrastructure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Staff evolution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09108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11CEE1-A093-46F7-BE03-DDFC84B3DD45}"/>
              </a:ext>
            </a:extLst>
          </p:cNvPr>
          <p:cNvSpPr txBox="1"/>
          <p:nvPr/>
        </p:nvSpPr>
        <p:spPr>
          <a:xfrm flipH="1">
            <a:off x="280735" y="909391"/>
            <a:ext cx="6464335" cy="325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0" indent="-285730" defTabSz="1219110">
              <a:buFontTx/>
              <a:buChar char="-"/>
            </a:pPr>
            <a:r>
              <a:rPr lang="en-US" sz="2133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4</a:t>
            </a:r>
            <a:r>
              <a:rPr lang="en-US" sz="2133" baseline="30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th</a:t>
            </a:r>
            <a:r>
              <a:rPr lang="en-US" sz="2133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generation light source</a:t>
            </a:r>
          </a:p>
          <a:p>
            <a:pPr marL="285730" indent="-285730" defTabSz="1219110">
              <a:buFontTx/>
              <a:buChar char="-"/>
            </a:pPr>
            <a:r>
              <a:rPr lang="en-US" sz="2133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Emittance 200 pm (20 times smaller than ALBA)</a:t>
            </a:r>
          </a:p>
          <a:p>
            <a:pPr marL="285730" indent="-285730" defTabSz="1219110">
              <a:buFontTx/>
              <a:buChar char="-"/>
            </a:pPr>
            <a:r>
              <a:rPr lang="en-US" sz="2133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Current 300 mA (+ 20% with respect to ALBA)</a:t>
            </a:r>
          </a:p>
          <a:p>
            <a:pPr marL="285730" indent="-285730" defTabSz="1219110">
              <a:buFontTx/>
              <a:buChar char="-"/>
            </a:pPr>
            <a:r>
              <a:rPr lang="en-US" sz="2133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Increase of brilliance by orders of magnitude</a:t>
            </a:r>
          </a:p>
          <a:p>
            <a:pPr marL="285730" indent="-285730" defTabSz="1219110">
              <a:buFontTx/>
              <a:buChar char="-"/>
            </a:pPr>
            <a:r>
              <a:rPr lang="en-US" sz="2133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Increase of coherence</a:t>
            </a:r>
          </a:p>
          <a:p>
            <a:pPr marL="285730" indent="-285730" defTabSz="1219110">
              <a:buFontTx/>
              <a:buChar char="-"/>
            </a:pPr>
            <a:r>
              <a:rPr lang="en-US" sz="2133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Maintain tunnel, e- energy, injection system</a:t>
            </a:r>
          </a:p>
          <a:p>
            <a:pPr marL="285730" indent="-285730" defTabSz="1219110">
              <a:buFontTx/>
              <a:buChar char="-"/>
            </a:pPr>
            <a:r>
              <a:rPr lang="en-US" sz="2133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Maintain all present BLs</a:t>
            </a:r>
          </a:p>
          <a:p>
            <a:pPr defTabSz="1219110"/>
            <a:endParaRPr lang="en-US" sz="28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marL="285730" indent="-285730" defTabSz="1219110">
              <a:buFontTx/>
              <a:buChar char="-"/>
            </a:pPr>
            <a:endParaRPr lang="en-US" sz="2800" dirty="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4A64C8-F3CF-445E-9EF4-F55999D05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054" y="909391"/>
            <a:ext cx="5219853" cy="4194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2BA232-5C86-4E17-B0A2-DE6752A4C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766" y="734175"/>
            <a:ext cx="5307141" cy="4369452"/>
          </a:xfrm>
          <a:prstGeom prst="snip2DiagRect">
            <a:avLst>
              <a:gd name="adj1" fmla="val 0"/>
              <a:gd name="adj2" fmla="val 23399"/>
            </a:avLst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5852F4-0957-4D19-8938-4ABBF2B29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828234"/>
            <a:ext cx="5511291" cy="413756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31330-EBC4-450A-833A-67B1C9A63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4AB29-0641-4757-8862-582B636FF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734113-90B7-49FE-B3E3-D3958DDCD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07" y="3532121"/>
            <a:ext cx="5842440" cy="26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94FEF8-9286-433A-B879-1AADE248AA1E}"/>
              </a:ext>
            </a:extLst>
          </p:cNvPr>
          <p:cNvSpPr txBox="1"/>
          <p:nvPr/>
        </p:nvSpPr>
        <p:spPr>
          <a:xfrm flipH="1">
            <a:off x="2125687" y="141396"/>
            <a:ext cx="8310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10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Designing and prototyping ALBA II storage ring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D82D33-82D8-4357-AEAD-473F1B44FCAA}"/>
              </a:ext>
            </a:extLst>
          </p:cNvPr>
          <p:cNvSpPr/>
          <p:nvPr/>
        </p:nvSpPr>
        <p:spPr>
          <a:xfrm>
            <a:off x="7797291" y="4889754"/>
            <a:ext cx="4114800" cy="1528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867" dirty="0">
                <a:solidFill>
                  <a:srgbClr val="009282"/>
                </a:solidFill>
              </a:rPr>
              <a:t>Magnets</a:t>
            </a:r>
          </a:p>
          <a:p>
            <a:pPr lvl="1"/>
            <a:r>
              <a:rPr lang="en-US" sz="1867" dirty="0">
                <a:solidFill>
                  <a:srgbClr val="009282"/>
                </a:solidFill>
              </a:rPr>
              <a:t>NEG Coated vacuum chambers</a:t>
            </a:r>
          </a:p>
          <a:p>
            <a:pPr lvl="1"/>
            <a:r>
              <a:rPr lang="en-US" sz="1867" dirty="0">
                <a:solidFill>
                  <a:srgbClr val="009282"/>
                </a:solidFill>
              </a:rPr>
              <a:t>Pulsed magnets</a:t>
            </a:r>
          </a:p>
          <a:p>
            <a:pPr lvl="1"/>
            <a:r>
              <a:rPr lang="en-US" sz="1867" dirty="0">
                <a:solidFill>
                  <a:srgbClr val="009282"/>
                </a:solidFill>
              </a:rPr>
              <a:t>Girder for arc assembly tests</a:t>
            </a:r>
          </a:p>
          <a:p>
            <a:pPr lvl="1"/>
            <a:r>
              <a:rPr lang="en-US" sz="1867" dirty="0">
                <a:solidFill>
                  <a:srgbClr val="009282"/>
                </a:solidFill>
              </a:rPr>
              <a:t>Superconducting Undulator</a:t>
            </a:r>
          </a:p>
        </p:txBody>
      </p:sp>
    </p:spTree>
    <p:extLst>
      <p:ext uri="{BB962C8B-B14F-4D97-AF65-F5344CB8AC3E}">
        <p14:creationId xmlns:p14="http://schemas.microsoft.com/office/powerpoint/2010/main" val="153764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778A8-CA2C-4222-B55D-D2395CCDA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348165"/>
            <a:ext cx="5620999" cy="2322777"/>
          </a:xfrm>
          <a:prstGeom prst="rect">
            <a:avLst/>
          </a:prstGeom>
        </p:spPr>
      </p:pic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83DE9087-4F7A-4B1E-8C58-4A1B16E3690F}"/>
              </a:ext>
            </a:extLst>
          </p:cNvPr>
          <p:cNvSpPr txBox="1">
            <a:spLocks/>
          </p:cNvSpPr>
          <p:nvPr/>
        </p:nvSpPr>
        <p:spPr>
          <a:xfrm>
            <a:off x="0" y="673730"/>
            <a:ext cx="3169766" cy="520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009282"/>
                </a:solidFill>
              </a:rPr>
              <a:t>Magnets</a:t>
            </a:r>
            <a:endParaRPr lang="en-US" sz="2400" dirty="0">
              <a:solidFill>
                <a:srgbClr val="00928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4B866-260D-47E5-968B-65F9405CF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18" y="1456984"/>
            <a:ext cx="2123241" cy="3541582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6DC98887-012F-4A65-AF0A-710B2807B31A}"/>
              </a:ext>
            </a:extLst>
          </p:cNvPr>
          <p:cNvSpPr txBox="1">
            <a:spLocks/>
          </p:cNvSpPr>
          <p:nvPr/>
        </p:nvSpPr>
        <p:spPr>
          <a:xfrm>
            <a:off x="1911133" y="87450"/>
            <a:ext cx="8186836" cy="1106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/>
            <a:r>
              <a:rPr lang="es-ES_tradnl" sz="3600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Prototype</a:t>
            </a:r>
            <a:r>
              <a:rPr lang="es-ES_tradnl" sz="3600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 </a:t>
            </a:r>
            <a:r>
              <a:rPr lang="es-ES_tradnl" sz="3600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program</a:t>
            </a:r>
            <a:endParaRPr lang="es-ES_tradnl" sz="3600" b="1" dirty="0">
              <a:solidFill>
                <a:srgbClr val="009282"/>
              </a:solidFill>
              <a:latin typeface="+mn-lt"/>
              <a:ea typeface="+mj-ea"/>
              <a:cs typeface="+mj-cs"/>
            </a:endParaRPr>
          </a:p>
          <a:p>
            <a:pPr algn="ctr">
              <a:lnSpc>
                <a:spcPct val="100000"/>
              </a:lnSpc>
            </a:pPr>
            <a:r>
              <a:rPr lang="en-US" sz="2800" b="1" i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Prototypes will be delivered in 2025 </a:t>
            </a:r>
            <a:endParaRPr lang="en-ES" sz="2800" b="1" i="1" dirty="0">
              <a:solidFill>
                <a:srgbClr val="00928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9" name="Picture 38" descr="Logo_ministerio-ICTS">
            <a:extLst>
              <a:ext uri="{FF2B5EF4-FFF2-40B4-BE49-F238E27FC236}">
                <a16:creationId xmlns:a16="http://schemas.microsoft.com/office/drawing/2014/main" id="{87E0F0D0-ABF1-4576-A768-A876718558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885" y="6275888"/>
            <a:ext cx="1641835" cy="4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EC76D10-7247-4E8E-9347-8CE9D5DFF4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851" y="6223016"/>
            <a:ext cx="1166012" cy="53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 descr="Logo next generation">
            <a:extLst>
              <a:ext uri="{FF2B5EF4-FFF2-40B4-BE49-F238E27FC236}">
                <a16:creationId xmlns:a16="http://schemas.microsoft.com/office/drawing/2014/main" id="{9893FD04-1BF0-4388-A9D5-96AA3A9D8B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2994" y="6226805"/>
            <a:ext cx="1534509" cy="49354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Content Placeholder 1">
            <a:extLst>
              <a:ext uri="{FF2B5EF4-FFF2-40B4-BE49-F238E27FC236}">
                <a16:creationId xmlns:a16="http://schemas.microsoft.com/office/drawing/2014/main" id="{ED7530B4-DD65-4FE4-AAC9-7B1948C54087}"/>
              </a:ext>
            </a:extLst>
          </p:cNvPr>
          <p:cNvSpPr txBox="1">
            <a:spLocks/>
          </p:cNvSpPr>
          <p:nvPr/>
        </p:nvSpPr>
        <p:spPr>
          <a:xfrm>
            <a:off x="9168514" y="3008106"/>
            <a:ext cx="1858910" cy="520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009282"/>
                </a:solidFill>
              </a:rPr>
              <a:t>Vacuum</a:t>
            </a:r>
            <a:endParaRPr lang="en-US" sz="2000" dirty="0">
              <a:solidFill>
                <a:srgbClr val="009282"/>
              </a:solidFill>
            </a:endParaRPr>
          </a:p>
        </p:txBody>
      </p:sp>
      <p:sp>
        <p:nvSpPr>
          <p:cNvPr id="43" name="Content Placeholder 1">
            <a:extLst>
              <a:ext uri="{FF2B5EF4-FFF2-40B4-BE49-F238E27FC236}">
                <a16:creationId xmlns:a16="http://schemas.microsoft.com/office/drawing/2014/main" id="{80578F47-4616-4BCC-8A41-3FC91D414449}"/>
              </a:ext>
            </a:extLst>
          </p:cNvPr>
          <p:cNvSpPr txBox="1">
            <a:spLocks/>
          </p:cNvSpPr>
          <p:nvPr/>
        </p:nvSpPr>
        <p:spPr>
          <a:xfrm>
            <a:off x="7894484" y="4262734"/>
            <a:ext cx="1898728" cy="1073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009282"/>
                </a:solidFill>
              </a:rPr>
              <a:t>Pulsed Magnets</a:t>
            </a:r>
            <a:endParaRPr lang="en-US" sz="2000" dirty="0">
              <a:solidFill>
                <a:srgbClr val="009282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E7C8426-A3A4-4D3F-9D35-131FE674DC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5863" y="3953111"/>
            <a:ext cx="1559434" cy="19294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E070D1-9830-4CAE-AD6B-3A8ED4FFC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4093" y="4369806"/>
            <a:ext cx="4267265" cy="2003215"/>
          </a:xfrm>
          <a:prstGeom prst="rect">
            <a:avLst/>
          </a:prstGeom>
        </p:spPr>
      </p:pic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1806A02C-1385-4578-8188-44F98AB43056}"/>
              </a:ext>
            </a:extLst>
          </p:cNvPr>
          <p:cNvSpPr txBox="1">
            <a:spLocks/>
          </p:cNvSpPr>
          <p:nvPr/>
        </p:nvSpPr>
        <p:spPr>
          <a:xfrm>
            <a:off x="3447661" y="4215929"/>
            <a:ext cx="3633222" cy="1894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009282"/>
                </a:solidFill>
              </a:rPr>
              <a:t>SC Undulator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401D46-1EE4-41DC-9F8E-2F3C1863E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II Status and Perspectives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29887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CBB97-A7C8-461C-9992-376B2021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28</a:t>
            </a:fld>
            <a:endParaRPr lang="es-E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E822C-88BD-4206-B6D1-0E4ECB63B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D65DD-36E5-4460-B958-213720F65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DBFDDF-4660-428E-A8C9-B94A7D12D14C}"/>
              </a:ext>
            </a:extLst>
          </p:cNvPr>
          <p:cNvSpPr txBox="1">
            <a:spLocks/>
          </p:cNvSpPr>
          <p:nvPr/>
        </p:nvSpPr>
        <p:spPr>
          <a:xfrm>
            <a:off x="2349421" y="124650"/>
            <a:ext cx="8186836" cy="1011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>
              <a:lnSpc>
                <a:spcPct val="120000"/>
              </a:lnSpc>
            </a:pPr>
            <a:r>
              <a:rPr lang="es-ES_tradnl" sz="3600" b="1" dirty="0">
                <a:solidFill>
                  <a:srgbClr val="009282"/>
                </a:solidFill>
                <a:latin typeface="+mn-lt"/>
                <a:ea typeface="+mj-ea"/>
                <a:cs typeface="+mj-cs"/>
              </a:rPr>
              <a:t>BL </a:t>
            </a:r>
            <a:r>
              <a:rPr lang="es-ES_tradnl" sz="3600" b="1" dirty="0" err="1">
                <a:solidFill>
                  <a:srgbClr val="009282"/>
                </a:solidFill>
                <a:latin typeface="+mn-lt"/>
                <a:ea typeface="+mj-ea"/>
                <a:cs typeface="+mj-cs"/>
              </a:rPr>
              <a:t>upgrades</a:t>
            </a:r>
            <a:endParaRPr lang="es-ES_tradnl" sz="3600" b="1" dirty="0">
              <a:solidFill>
                <a:srgbClr val="009282"/>
              </a:solidFill>
              <a:latin typeface="+mn-lt"/>
              <a:ea typeface="+mj-ea"/>
              <a:cs typeface="+mj-cs"/>
            </a:endParaRPr>
          </a:p>
          <a:p>
            <a:pPr>
              <a:lnSpc>
                <a:spcPct val="120000"/>
              </a:lnSpc>
            </a:pPr>
            <a:r>
              <a:rPr lang="es-ES_tradnl" sz="2000" b="1" dirty="0" err="1">
                <a:solidFill>
                  <a:srgbClr val="009282"/>
                </a:solidFill>
                <a:latin typeface="+mn-lt"/>
              </a:rPr>
              <a:t>All</a:t>
            </a:r>
            <a:r>
              <a:rPr lang="es-ES_tradnl" sz="2000" b="1" dirty="0">
                <a:solidFill>
                  <a:srgbClr val="009282"/>
                </a:solidFill>
                <a:latin typeface="+mn-lt"/>
              </a:rPr>
              <a:t> BL </a:t>
            </a:r>
            <a:r>
              <a:rPr lang="es-ES_tradnl" sz="2000" b="1" dirty="0" err="1">
                <a:solidFill>
                  <a:srgbClr val="009282"/>
                </a:solidFill>
                <a:latin typeface="+mn-lt"/>
              </a:rPr>
              <a:t>teams</a:t>
            </a:r>
            <a:r>
              <a:rPr lang="es-ES_tradnl" sz="2000" b="1" dirty="0">
                <a:solidFill>
                  <a:srgbClr val="009282"/>
                </a:solidFill>
                <a:latin typeface="+mn-lt"/>
              </a:rPr>
              <a:t> are </a:t>
            </a:r>
            <a:r>
              <a:rPr lang="es-ES_tradnl" sz="2000" b="1" dirty="0" err="1">
                <a:solidFill>
                  <a:srgbClr val="009282"/>
                </a:solidFill>
                <a:latin typeface="+mn-lt"/>
              </a:rPr>
              <a:t>working</a:t>
            </a:r>
            <a:r>
              <a:rPr lang="es-ES_tradnl" sz="2000" b="1" dirty="0">
                <a:solidFill>
                  <a:srgbClr val="009282"/>
                </a:solidFill>
                <a:latin typeface="+mn-lt"/>
              </a:rPr>
              <a:t> </a:t>
            </a:r>
            <a:r>
              <a:rPr lang="es-ES_tradnl" sz="2000" b="1" dirty="0" err="1">
                <a:solidFill>
                  <a:srgbClr val="009282"/>
                </a:solidFill>
                <a:latin typeface="+mn-lt"/>
              </a:rPr>
              <a:t>out</a:t>
            </a:r>
            <a:r>
              <a:rPr lang="es-ES_tradnl" sz="2000" b="1" dirty="0">
                <a:solidFill>
                  <a:srgbClr val="009282"/>
                </a:solidFill>
                <a:latin typeface="+mn-lt"/>
              </a:rPr>
              <a:t> </a:t>
            </a:r>
            <a:r>
              <a:rPr lang="es-ES_tradnl" sz="2000" b="1" dirty="0" err="1">
                <a:solidFill>
                  <a:srgbClr val="009282"/>
                </a:solidFill>
                <a:latin typeface="+mn-lt"/>
              </a:rPr>
              <a:t>the</a:t>
            </a:r>
            <a:r>
              <a:rPr lang="es-ES_tradnl" sz="2000" b="1" dirty="0">
                <a:solidFill>
                  <a:srgbClr val="009282"/>
                </a:solidFill>
                <a:latin typeface="+mn-lt"/>
              </a:rPr>
              <a:t> </a:t>
            </a:r>
            <a:r>
              <a:rPr lang="es-ES_tradnl" sz="2000" b="1" dirty="0" err="1">
                <a:solidFill>
                  <a:srgbClr val="009282"/>
                </a:solidFill>
                <a:latin typeface="+mn-lt"/>
              </a:rPr>
              <a:t>plans</a:t>
            </a:r>
            <a:r>
              <a:rPr lang="es-ES_tradnl" sz="2000" b="1" dirty="0">
                <a:solidFill>
                  <a:srgbClr val="009282"/>
                </a:solidFill>
                <a:latin typeface="+mn-lt"/>
              </a:rPr>
              <a:t> </a:t>
            </a:r>
            <a:r>
              <a:rPr lang="es-ES_tradnl" sz="2000" b="1" dirty="0" err="1">
                <a:solidFill>
                  <a:srgbClr val="009282"/>
                </a:solidFill>
                <a:latin typeface="+mn-lt"/>
              </a:rPr>
              <a:t>for</a:t>
            </a:r>
            <a:r>
              <a:rPr lang="es-ES_tradnl" sz="2000" b="1" dirty="0">
                <a:solidFill>
                  <a:srgbClr val="009282"/>
                </a:solidFill>
                <a:latin typeface="+mn-lt"/>
              </a:rPr>
              <a:t> </a:t>
            </a:r>
            <a:r>
              <a:rPr lang="es-ES_tradnl" sz="2000" b="1" dirty="0" err="1">
                <a:solidFill>
                  <a:srgbClr val="009282"/>
                </a:solidFill>
                <a:latin typeface="+mn-lt"/>
              </a:rPr>
              <a:t>the</a:t>
            </a:r>
            <a:r>
              <a:rPr lang="es-ES_tradnl" sz="2000" b="1" dirty="0">
                <a:solidFill>
                  <a:srgbClr val="009282"/>
                </a:solidFill>
                <a:latin typeface="+mn-lt"/>
              </a:rPr>
              <a:t> </a:t>
            </a:r>
            <a:r>
              <a:rPr lang="es-ES_tradnl" sz="2000" b="1" dirty="0" err="1">
                <a:solidFill>
                  <a:srgbClr val="009282"/>
                </a:solidFill>
                <a:latin typeface="+mn-lt"/>
              </a:rPr>
              <a:t>upgrades</a:t>
            </a:r>
            <a:endParaRPr lang="en-ES" sz="2000" b="1" dirty="0">
              <a:solidFill>
                <a:srgbClr val="009282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566AF1-1499-4C78-A791-6864B3E20DDF}"/>
              </a:ext>
            </a:extLst>
          </p:cNvPr>
          <p:cNvSpPr/>
          <p:nvPr/>
        </p:nvSpPr>
        <p:spPr>
          <a:xfrm>
            <a:off x="780896" y="1433660"/>
            <a:ext cx="451500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kern="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Beamline Upgrade Plan</a:t>
            </a:r>
          </a:p>
          <a:p>
            <a:pPr marL="342900" marR="0" lvl="0" indent="-3429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/>
              <a:t>The beamline under ALBA conditions</a:t>
            </a:r>
            <a:endParaRPr lang="en-US" b="1" kern="0" dirty="0">
              <a:solidFill>
                <a:srgbClr val="2F5496"/>
              </a:solidFill>
              <a:latin typeface="Calibri Light" panose="020F03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/>
              <a:t>The beamline under ALBA II conditions</a:t>
            </a:r>
          </a:p>
          <a:p>
            <a:pPr marL="342900" marR="0" lvl="0" indent="-3429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/>
              <a:t>The upgrade-package 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ALBA essential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ALBA enabling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ALBA II essential 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ALBA II enabling</a:t>
            </a:r>
          </a:p>
          <a:p>
            <a:pPr marR="0" lvl="0">
              <a:spcBef>
                <a:spcPts val="1200"/>
              </a:spcBef>
              <a:spcAft>
                <a:spcPts val="0"/>
              </a:spcAft>
            </a:pPr>
            <a:endParaRPr lang="en-US" b="1" dirty="0"/>
          </a:p>
          <a:p>
            <a:pPr>
              <a:spcBef>
                <a:spcPts val="1200"/>
              </a:spcBef>
            </a:pPr>
            <a:endParaRPr lang="en-US" b="1" dirty="0"/>
          </a:p>
          <a:p>
            <a:pPr>
              <a:spcBef>
                <a:spcPts val="1200"/>
              </a:spcBef>
            </a:pP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B08478-5C9D-4E9F-A870-15415FB2D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1" y="1237663"/>
            <a:ext cx="4057804" cy="3789721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769CC0-C86B-46B6-9241-188E045817FC}"/>
              </a:ext>
            </a:extLst>
          </p:cNvPr>
          <p:cNvSpPr txBox="1"/>
          <p:nvPr/>
        </p:nvSpPr>
        <p:spPr>
          <a:xfrm>
            <a:off x="2548008" y="5635099"/>
            <a:ext cx="6731000" cy="646331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During 2024: detailed plan for the different phases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Flexibility to account for urgent interventions  </a:t>
            </a:r>
          </a:p>
        </p:txBody>
      </p:sp>
    </p:spTree>
    <p:extLst>
      <p:ext uri="{BB962C8B-B14F-4D97-AF65-F5344CB8AC3E}">
        <p14:creationId xmlns:p14="http://schemas.microsoft.com/office/powerpoint/2010/main" val="1233367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863789" y="141928"/>
            <a:ext cx="3999472" cy="473022"/>
          </a:xfrm>
          <a:solidFill>
            <a:srgbClr val="97FDFB"/>
          </a:solidFill>
        </p:spPr>
        <p:txBody>
          <a:bodyPr/>
          <a:lstStyle/>
          <a:p>
            <a:pPr algn="ctr"/>
            <a:r>
              <a:rPr lang="en-US" sz="2800" b="1" dirty="0"/>
              <a:t>New BL: BL07 - CALIMA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9C7E78D-E203-428F-9873-6B2BA65DF84E}"/>
              </a:ext>
            </a:extLst>
          </p:cNvPr>
          <p:cNvSpPr>
            <a:spLocks noGrp="1"/>
          </p:cNvSpPr>
          <p:nvPr/>
        </p:nvSpPr>
        <p:spPr>
          <a:xfrm>
            <a:off x="1410664" y="5270894"/>
            <a:ext cx="8534400" cy="30049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s-ES"/>
            </a:defPPr>
            <a:lvl1pPr marL="0" algn="l" defTabSz="914400" rtl="0" eaLnBrk="1" latinLnBrk="0" hangingPunct="1">
              <a:defRPr sz="1400" b="1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867" dirty="0"/>
          </a:p>
        </p:txBody>
      </p:sp>
      <p:sp>
        <p:nvSpPr>
          <p:cNvPr id="7" name="Rectángulo 4">
            <a:extLst>
              <a:ext uri="{FF2B5EF4-FFF2-40B4-BE49-F238E27FC236}">
                <a16:creationId xmlns:a16="http://schemas.microsoft.com/office/drawing/2014/main" id="{C0EA1303-EE3A-4628-A34E-7A1B35A1A60C}"/>
              </a:ext>
            </a:extLst>
          </p:cNvPr>
          <p:cNvSpPr/>
          <p:nvPr/>
        </p:nvSpPr>
        <p:spPr>
          <a:xfrm>
            <a:off x="288677" y="4096190"/>
            <a:ext cx="86486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SzPct val="100000"/>
              <a:buFont typeface="Wingdings" panose="05000000000000000000" pitchFamily="2" charset="2"/>
              <a:buChar char="§"/>
            </a:pPr>
            <a:r>
              <a:rPr lang="es-ES" sz="1600" b="1" dirty="0">
                <a:cs typeface="Arial" panose="020B0604020202020204" pitchFamily="34" charset="0"/>
              </a:rPr>
              <a:t>Superbend </a:t>
            </a:r>
            <a:r>
              <a:rPr lang="es-ES" sz="1600" dirty="0">
                <a:cs typeface="Arial" panose="020B0604020202020204" pitchFamily="34" charset="0"/>
              </a:rPr>
              <a:t>(ALBA II)</a:t>
            </a:r>
          </a:p>
          <a:p>
            <a:pPr marL="380990" indent="-380990">
              <a:buSzPct val="100000"/>
              <a:buFont typeface="Wingdings" panose="05000000000000000000" pitchFamily="2" charset="2"/>
              <a:buChar char="§"/>
            </a:pPr>
            <a:r>
              <a:rPr lang="es-ES" sz="1600" dirty="0">
                <a:cs typeface="Arial" panose="020B0604020202020204" pitchFamily="34" charset="0"/>
              </a:rPr>
              <a:t>2 </a:t>
            </a:r>
            <a:r>
              <a:rPr lang="es-ES" sz="1600" dirty="0" err="1">
                <a:cs typeface="Arial" panose="020B0604020202020204" pitchFamily="34" charset="0"/>
              </a:rPr>
              <a:t>optical</a:t>
            </a:r>
            <a:r>
              <a:rPr lang="es-ES" sz="1600" dirty="0">
                <a:cs typeface="Arial" panose="020B0604020202020204" pitchFamily="34" charset="0"/>
              </a:rPr>
              <a:t> </a:t>
            </a:r>
            <a:r>
              <a:rPr lang="es-ES" sz="1600" dirty="0" err="1">
                <a:cs typeface="Arial" panose="020B0604020202020204" pitchFamily="34" charset="0"/>
              </a:rPr>
              <a:t>setups</a:t>
            </a:r>
            <a:r>
              <a:rPr lang="es-ES" sz="1600" dirty="0">
                <a:cs typeface="Arial" panose="020B0604020202020204" pitchFamily="34" charset="0"/>
              </a:rPr>
              <a:t>:</a:t>
            </a:r>
          </a:p>
          <a:p>
            <a:pPr marL="357708" lvl="1" indent="241294" defTabSz="956709">
              <a:buSzPct val="60000"/>
              <a:buFont typeface="Wingdings" pitchFamily="2" charset="2"/>
              <a:buChar char="q"/>
            </a:pPr>
            <a:r>
              <a:rPr lang="es-ES" sz="1600" b="1" dirty="0" err="1">
                <a:solidFill>
                  <a:srgbClr val="C00000"/>
                </a:solidFill>
                <a:cs typeface="Arial" panose="020B0604020202020204" pitchFamily="34" charset="0"/>
              </a:rPr>
              <a:t>Large</a:t>
            </a:r>
            <a:r>
              <a:rPr lang="es-ES" sz="1600" b="1" dirty="0">
                <a:solidFill>
                  <a:srgbClr val="C00000"/>
                </a:solidFill>
                <a:cs typeface="Arial" panose="020B0604020202020204" pitchFamily="34" charset="0"/>
              </a:rPr>
              <a:t> (standard)</a:t>
            </a:r>
            <a:r>
              <a:rPr lang="es-ES" sz="1600" dirty="0">
                <a:cs typeface="Arial" panose="020B0604020202020204" pitchFamily="34" charset="0"/>
              </a:rPr>
              <a:t>: </a:t>
            </a:r>
            <a:r>
              <a:rPr lang="el-GR" sz="1600" b="1" dirty="0"/>
              <a:t>~200-500 μ</a:t>
            </a:r>
            <a:r>
              <a:rPr lang="es-ES" sz="1600" b="1" dirty="0"/>
              <a:t>m </a:t>
            </a:r>
            <a:r>
              <a:rPr lang="es-ES" sz="1600" b="1" dirty="0" err="1"/>
              <a:t>beam</a:t>
            </a:r>
            <a:r>
              <a:rPr lang="es-ES" sz="1600" b="1" dirty="0"/>
              <a:t> </a:t>
            </a:r>
            <a:r>
              <a:rPr lang="es-ES" sz="1600" b="1" dirty="0" err="1"/>
              <a:t>size</a:t>
            </a:r>
            <a:endParaRPr lang="es-ES" sz="1600" dirty="0"/>
          </a:p>
          <a:p>
            <a:pPr marL="357708" lvl="1" indent="241294" defTabSz="956709">
              <a:buSzPct val="60000"/>
              <a:buFont typeface="Wingdings" pitchFamily="2" charset="2"/>
              <a:buChar char="q"/>
            </a:pPr>
            <a:r>
              <a:rPr lang="es-ES" sz="1600" b="1" dirty="0" err="1">
                <a:solidFill>
                  <a:schemeClr val="accent1">
                    <a:lumMod val="50000"/>
                  </a:schemeClr>
                </a:solidFill>
              </a:rPr>
              <a:t>Microfocus</a:t>
            </a:r>
            <a:r>
              <a:rPr lang="es-ES" sz="1600" dirty="0"/>
              <a:t>: </a:t>
            </a:r>
            <a:r>
              <a:rPr lang="es-ES" sz="1600" b="1" dirty="0"/>
              <a:t>~10 </a:t>
            </a:r>
            <a:r>
              <a:rPr lang="el-GR" sz="1600" b="1" dirty="0"/>
              <a:t>μ</a:t>
            </a:r>
            <a:r>
              <a:rPr lang="es-ES" sz="1600" b="1" dirty="0"/>
              <a:t>m  </a:t>
            </a:r>
            <a:r>
              <a:rPr lang="es-ES" sz="1600" b="1" dirty="0" err="1"/>
              <a:t>beam</a:t>
            </a:r>
            <a:r>
              <a:rPr lang="es-ES" sz="1600" b="1" dirty="0"/>
              <a:t> </a:t>
            </a:r>
            <a:r>
              <a:rPr lang="es-ES" sz="1600" b="1" dirty="0" err="1"/>
              <a:t>size</a:t>
            </a:r>
            <a:endParaRPr lang="es-ES" sz="1600" dirty="0"/>
          </a:p>
        </p:txBody>
      </p:sp>
      <p:pic>
        <p:nvPicPr>
          <p:cNvPr id="10" name="Imagen 4">
            <a:extLst>
              <a:ext uri="{FF2B5EF4-FFF2-40B4-BE49-F238E27FC236}">
                <a16:creationId xmlns:a16="http://schemas.microsoft.com/office/drawing/2014/main" id="{C120EDA6-3B46-4F9A-9A77-FDE5A5881D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6884" y="4023185"/>
            <a:ext cx="9781499" cy="3193959"/>
          </a:xfrm>
          <a:prstGeom prst="rect">
            <a:avLst/>
          </a:prstGeom>
        </p:spPr>
      </p:pic>
      <p:sp>
        <p:nvSpPr>
          <p:cNvPr id="14" name="Rectángulo 5">
            <a:extLst>
              <a:ext uri="{FF2B5EF4-FFF2-40B4-BE49-F238E27FC236}">
                <a16:creationId xmlns:a16="http://schemas.microsoft.com/office/drawing/2014/main" id="{49179A9B-EE92-4C07-BF96-CD16EB7F2E51}"/>
              </a:ext>
            </a:extLst>
          </p:cNvPr>
          <p:cNvSpPr/>
          <p:nvPr/>
        </p:nvSpPr>
        <p:spPr>
          <a:xfrm>
            <a:off x="4671778" y="6007661"/>
            <a:ext cx="23834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</a:t>
            </a:r>
            <a:r>
              <a:rPr lang="es-E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Hutch</a:t>
            </a:r>
            <a:endParaRPr lang="es-E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5">
            <a:extLst>
              <a:ext uri="{FF2B5EF4-FFF2-40B4-BE49-F238E27FC236}">
                <a16:creationId xmlns:a16="http://schemas.microsoft.com/office/drawing/2014/main" id="{7296B891-3D0A-4B76-8CFE-500060D079C6}"/>
              </a:ext>
            </a:extLst>
          </p:cNvPr>
          <p:cNvSpPr/>
          <p:nvPr/>
        </p:nvSpPr>
        <p:spPr>
          <a:xfrm>
            <a:off x="8031839" y="5942766"/>
            <a:ext cx="23834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</a:t>
            </a:r>
            <a:r>
              <a:rPr lang="es-E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Hutch</a:t>
            </a:r>
            <a:endParaRPr lang="es-E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arcador de número de diapositiva 5">
            <a:extLst>
              <a:ext uri="{FF2B5EF4-FFF2-40B4-BE49-F238E27FC236}">
                <a16:creationId xmlns:a16="http://schemas.microsoft.com/office/drawing/2014/main" id="{530D50BE-6673-487D-A453-155A99F86EE7}"/>
              </a:ext>
            </a:extLst>
          </p:cNvPr>
          <p:cNvSpPr txBox="1">
            <a:spLocks/>
          </p:cNvSpPr>
          <p:nvPr/>
        </p:nvSpPr>
        <p:spPr>
          <a:xfrm>
            <a:off x="11391900" y="6341387"/>
            <a:ext cx="717936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z="1400"/>
              <a:pPr/>
              <a:t>29</a:t>
            </a:fld>
            <a:endParaRPr lang="es-ES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858C97-9301-4426-97AF-457F403EEF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67"/>
          <a:stretch/>
        </p:blipFill>
        <p:spPr>
          <a:xfrm>
            <a:off x="5899255" y="1312270"/>
            <a:ext cx="6071071" cy="2497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C9ED956-9275-4C04-8BF9-C2A5143F2F03}"/>
              </a:ext>
            </a:extLst>
          </p:cNvPr>
          <p:cNvSpPr/>
          <p:nvPr/>
        </p:nvSpPr>
        <p:spPr>
          <a:xfrm>
            <a:off x="65877" y="1050376"/>
            <a:ext cx="2411632" cy="2801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67" b="1">
                <a:solidFill>
                  <a:srgbClr val="0070C0"/>
                </a:solidFill>
              </a:rPr>
              <a:t>Batch mode SAXS</a:t>
            </a:r>
          </a:p>
          <a:p>
            <a:pPr algn="r"/>
            <a:endParaRPr lang="en-US" sz="1467"/>
          </a:p>
          <a:p>
            <a:pPr algn="r"/>
            <a:r>
              <a:rPr lang="en-US" sz="1467" b="1">
                <a:solidFill>
                  <a:srgbClr val="0070C0"/>
                </a:solidFill>
              </a:rPr>
              <a:t>SAXS + chromatography</a:t>
            </a:r>
            <a:r>
              <a:rPr lang="en-US" sz="1467"/>
              <a:t> </a:t>
            </a:r>
          </a:p>
          <a:p>
            <a:pPr algn="r"/>
            <a:r>
              <a:rPr lang="en-US" sz="1467" b="1">
                <a:solidFill>
                  <a:srgbClr val="0070C0"/>
                </a:solidFill>
              </a:rPr>
              <a:t>Time-resolved SAXS</a:t>
            </a:r>
            <a:endParaRPr lang="en-US" sz="1467" dirty="0">
              <a:solidFill>
                <a:schemeClr val="tx2">
                  <a:lumMod val="50000"/>
                </a:schemeClr>
              </a:solidFill>
            </a:endParaRPr>
          </a:p>
          <a:p>
            <a:pPr algn="r"/>
            <a:endParaRPr lang="en-US" sz="1467" b="1">
              <a:solidFill>
                <a:srgbClr val="0070C0"/>
              </a:solidFill>
            </a:endParaRPr>
          </a:p>
          <a:p>
            <a:pPr algn="r"/>
            <a:endParaRPr lang="en-US" sz="1467" b="1">
              <a:solidFill>
                <a:srgbClr val="0070C0"/>
              </a:solidFill>
            </a:endParaRPr>
          </a:p>
          <a:p>
            <a:pPr algn="r"/>
            <a:endParaRPr lang="en-US" sz="1467" b="1">
              <a:solidFill>
                <a:srgbClr val="0070C0"/>
              </a:solidFill>
            </a:endParaRPr>
          </a:p>
          <a:p>
            <a:pPr algn="r"/>
            <a:r>
              <a:rPr lang="en-US" sz="1467" b="1">
                <a:solidFill>
                  <a:srgbClr val="0070C0"/>
                </a:solidFill>
              </a:rPr>
              <a:t>Fiber diffraction</a:t>
            </a:r>
          </a:p>
          <a:p>
            <a:pPr algn="r"/>
            <a:r>
              <a:rPr lang="en-US" sz="1467" b="1">
                <a:solidFill>
                  <a:srgbClr val="0070C0"/>
                </a:solidFill>
              </a:rPr>
              <a:t>3D scanning SAXS</a:t>
            </a:r>
          </a:p>
          <a:p>
            <a:pPr algn="r"/>
            <a:endParaRPr lang="en-US" sz="1467" b="1">
              <a:solidFill>
                <a:srgbClr val="0070C0"/>
              </a:solidFill>
            </a:endParaRPr>
          </a:p>
          <a:p>
            <a:pPr algn="r"/>
            <a:r>
              <a:rPr lang="en-US" sz="1467" b="1">
                <a:solidFill>
                  <a:srgbClr val="0070C0"/>
                </a:solidFill>
              </a:rPr>
              <a:t>nLC/MS SAXS</a:t>
            </a:r>
          </a:p>
          <a:p>
            <a:pPr algn="r"/>
            <a:r>
              <a:rPr lang="en-US" sz="1467" b="1">
                <a:solidFill>
                  <a:srgbClr val="0070C0"/>
                </a:solidFill>
              </a:rPr>
              <a:t>WAXS</a:t>
            </a:r>
            <a:endParaRPr lang="en-US" sz="1467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DAD067-4456-4C4B-8AA5-EDBF38A5D200}"/>
              </a:ext>
            </a:extLst>
          </p:cNvPr>
          <p:cNvSpPr/>
          <p:nvPr/>
        </p:nvSpPr>
        <p:spPr>
          <a:xfrm>
            <a:off x="2377392" y="1050377"/>
            <a:ext cx="3367387" cy="2801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n-US" sz="1467"/>
              <a:t>Allosteric biomolecules modulation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s-ES" sz="1467"/>
              <a:t>I</a:t>
            </a:r>
            <a:r>
              <a:rPr lang="en-US" sz="1467"/>
              <a:t>ntrinsically Disordered Proteins</a:t>
            </a:r>
            <a:endParaRPr lang="en-US" sz="1467" dirty="0"/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n-US" sz="1467"/>
              <a:t>Membrane proteins</a:t>
            </a:r>
            <a:endParaRPr lang="en-US" sz="1467" dirty="0"/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n-US" sz="1467"/>
              <a:t>Amyloid proteins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s-ES" sz="1467"/>
              <a:t>D</a:t>
            </a:r>
            <a:r>
              <a:rPr lang="en-US" sz="1467"/>
              <a:t>omain swapping in diseases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s-ES" sz="1467"/>
              <a:t>C</a:t>
            </a:r>
            <a:r>
              <a:rPr lang="en-US" sz="1467"/>
              <a:t>omplex biological assemblies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s-ES" sz="1467"/>
              <a:t>R</a:t>
            </a:r>
            <a:r>
              <a:rPr lang="en-US" sz="1467"/>
              <a:t>NA folding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n-US" sz="1467"/>
              <a:t>Microtubules GTPase cycle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s-ES" sz="1467"/>
              <a:t>Bone arrangement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s-ES" sz="1467"/>
              <a:t>Brain connectivity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s-ES" sz="1467"/>
              <a:t>Skin damage</a:t>
            </a:r>
          </a:p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s-ES" sz="1467"/>
              <a:t>Polymers</a:t>
            </a:r>
            <a:endParaRPr lang="en-US" sz="1467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6309670-7F97-4AF6-8690-D0CAA1CC0C39}"/>
              </a:ext>
            </a:extLst>
          </p:cNvPr>
          <p:cNvSpPr/>
          <p:nvPr/>
        </p:nvSpPr>
        <p:spPr>
          <a:xfrm>
            <a:off x="65877" y="639571"/>
            <a:ext cx="2411632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67" b="1">
                <a:solidFill>
                  <a:srgbClr val="0070C0"/>
                </a:solidFill>
              </a:rPr>
              <a:t>Techniques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7015C1-DDBB-4C2A-BBEB-6D2150F67842}"/>
              </a:ext>
            </a:extLst>
          </p:cNvPr>
          <p:cNvSpPr/>
          <p:nvPr/>
        </p:nvSpPr>
        <p:spPr>
          <a:xfrm>
            <a:off x="2377392" y="664731"/>
            <a:ext cx="3367387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algn="just">
              <a:buFont typeface="Wingdings" panose="05000000000000000000" pitchFamily="2" charset="2"/>
              <a:buChar char="§"/>
            </a:pPr>
            <a:r>
              <a:rPr lang="en-US" sz="1467" dirty="0"/>
              <a:t>Scientific case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9B7182-CD17-4377-B371-2B1B474083FD}"/>
              </a:ext>
            </a:extLst>
          </p:cNvPr>
          <p:cNvSpPr/>
          <p:nvPr/>
        </p:nvSpPr>
        <p:spPr>
          <a:xfrm>
            <a:off x="320299" y="1570494"/>
            <a:ext cx="5290088" cy="1095213"/>
          </a:xfrm>
          <a:prstGeom prst="rect">
            <a:avLst/>
          </a:prstGeom>
          <a:solidFill>
            <a:srgbClr val="5B9BD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D64128F-1102-472A-B2DA-251288434817}"/>
              </a:ext>
            </a:extLst>
          </p:cNvPr>
          <p:cNvSpPr/>
          <p:nvPr/>
        </p:nvSpPr>
        <p:spPr>
          <a:xfrm>
            <a:off x="337523" y="2941230"/>
            <a:ext cx="5290088" cy="437143"/>
          </a:xfrm>
          <a:prstGeom prst="rect">
            <a:avLst/>
          </a:prstGeom>
          <a:solidFill>
            <a:srgbClr val="5B9BD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AA16922-FC9B-4074-8E98-06937E49C5BF}"/>
              </a:ext>
            </a:extLst>
          </p:cNvPr>
          <p:cNvSpPr/>
          <p:nvPr/>
        </p:nvSpPr>
        <p:spPr>
          <a:xfrm>
            <a:off x="365079" y="3599043"/>
            <a:ext cx="5290088" cy="210856"/>
          </a:xfrm>
          <a:prstGeom prst="rect">
            <a:avLst/>
          </a:prstGeom>
          <a:solidFill>
            <a:srgbClr val="5B9BD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0B982-BFA7-498F-AAF3-89E9B660E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28C1EE-E1D7-435D-A907-0D9C4E5F1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4607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E504B1-3FE3-4AC2-95D7-A53BA41B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</a:t>
            </a:fld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579CA-2EA5-4874-BD1C-2AA8AEADB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53BF6-3099-4285-84CF-0AB5AE6FD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6947FF-90B8-44A9-9849-DBD7DC968F8A}"/>
              </a:ext>
            </a:extLst>
          </p:cNvPr>
          <p:cNvSpPr/>
          <p:nvPr/>
        </p:nvSpPr>
        <p:spPr>
          <a:xfrm>
            <a:off x="1618198" y="203920"/>
            <a:ext cx="8844463" cy="891268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ALBA and ALBA II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472B6-7372-49A8-A992-F3CEE3D5529F}"/>
              </a:ext>
            </a:extLst>
          </p:cNvPr>
          <p:cNvSpPr txBox="1"/>
          <p:nvPr/>
        </p:nvSpPr>
        <p:spPr>
          <a:xfrm>
            <a:off x="6854548" y="4303455"/>
            <a:ext cx="375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E3D153F-25AB-4401-86AF-6F1D908073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6658827"/>
              </p:ext>
            </p:extLst>
          </p:nvPr>
        </p:nvGraphicFramePr>
        <p:xfrm>
          <a:off x="218364" y="1538882"/>
          <a:ext cx="11884233" cy="5061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3F0A3AB-ED0E-4F61-B3F6-04C0555981DE}"/>
              </a:ext>
            </a:extLst>
          </p:cNvPr>
          <p:cNvSpPr/>
          <p:nvPr/>
        </p:nvSpPr>
        <p:spPr>
          <a:xfrm>
            <a:off x="409765" y="1256388"/>
            <a:ext cx="3919957" cy="132343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2003 – Creation of CELLS Consortium (Spanish Government and regional Catalan Government), and agreement on facility funding for the period 2003 to 2022</a:t>
            </a:r>
          </a:p>
          <a:p>
            <a:r>
              <a:rPr lang="en-US" sz="1600" dirty="0">
                <a:solidFill>
                  <a:schemeClr val="bg1"/>
                </a:solidFill>
              </a:rPr>
              <a:t>2023 – Addendum for 2023 funding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109108-87B4-4C8A-99BD-8D9F992851AA}"/>
              </a:ext>
            </a:extLst>
          </p:cNvPr>
          <p:cNvSpPr/>
          <p:nvPr/>
        </p:nvSpPr>
        <p:spPr>
          <a:xfrm>
            <a:off x="8118518" y="1294969"/>
            <a:ext cx="3919957" cy="584775"/>
          </a:xfrm>
          <a:prstGeom prst="rect">
            <a:avLst/>
          </a:prstGeom>
          <a:solidFill>
            <a:srgbClr val="00E7E2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Now: negotiating agreement on facility funding for the period 2024-2038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92A6E3-CA5F-402D-BCC4-EC28713E8B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6572" y="4015696"/>
            <a:ext cx="1814868" cy="864961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6F24F3E-3673-469E-BB7D-103463D630F3}"/>
              </a:ext>
            </a:extLst>
          </p:cNvPr>
          <p:cNvSpPr/>
          <p:nvPr/>
        </p:nvSpPr>
        <p:spPr>
          <a:xfrm>
            <a:off x="3322461" y="4709040"/>
            <a:ext cx="236928" cy="24545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1FFE1C-46E0-45F6-99D2-014D62D5E588}"/>
              </a:ext>
            </a:extLst>
          </p:cNvPr>
          <p:cNvSpPr txBox="1"/>
          <p:nvPr/>
        </p:nvSpPr>
        <p:spPr>
          <a:xfrm>
            <a:off x="3345797" y="5029142"/>
            <a:ext cx="1275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2006</a:t>
            </a:r>
          </a:p>
          <a:p>
            <a:r>
              <a:rPr lang="en-US" sz="1600" b="1" i="1" dirty="0"/>
              <a:t>Starting ALBA construction</a:t>
            </a:r>
          </a:p>
        </p:txBody>
      </p:sp>
      <p:pic>
        <p:nvPicPr>
          <p:cNvPr id="17" name="Imagen 2">
            <a:extLst>
              <a:ext uri="{FF2B5EF4-FFF2-40B4-BE49-F238E27FC236}">
                <a16:creationId xmlns:a16="http://schemas.microsoft.com/office/drawing/2014/main" id="{4CAED28D-7ED8-4E76-AD62-A560A5018F2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82" t="12736" r="9411" b="14498"/>
          <a:stretch/>
        </p:blipFill>
        <p:spPr>
          <a:xfrm>
            <a:off x="7096797" y="4623356"/>
            <a:ext cx="3269802" cy="1077218"/>
          </a:xfrm>
          <a:prstGeom prst="rect">
            <a:avLst/>
          </a:prstGeom>
          <a:ln w="28575">
            <a:solidFill>
              <a:srgbClr val="00E7E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277B30-B866-4D96-80C3-5541EC94EF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5486" y="2618279"/>
            <a:ext cx="1850938" cy="102216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E93F02-FC0B-425C-9B4E-06CC876ED0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1278" y="3292896"/>
            <a:ext cx="1839565" cy="864961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27133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2EB854E-AD36-4531-A1B1-AFF704162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30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1F333E-954F-49C5-B4F1-7A9FA9FC6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90465B-7F2F-44D3-94F3-63A3D0888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50A91-F766-4D3C-973D-AA0A6D9A9982}"/>
              </a:ext>
            </a:extLst>
          </p:cNvPr>
          <p:cNvSpPr txBox="1"/>
          <p:nvPr/>
        </p:nvSpPr>
        <p:spPr>
          <a:xfrm>
            <a:off x="4523660" y="98269"/>
            <a:ext cx="323242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New BL: BL02 - CODI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F99CCF-767E-4432-A29C-EBC943626208}"/>
              </a:ext>
            </a:extLst>
          </p:cNvPr>
          <p:cNvSpPr/>
          <p:nvPr/>
        </p:nvSpPr>
        <p:spPr>
          <a:xfrm>
            <a:off x="4658845" y="591858"/>
            <a:ext cx="3037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</a:t>
            </a:r>
            <a:r>
              <a:rPr lang="en-US" dirty="0"/>
              <a:t>herence</a:t>
            </a:r>
            <a:r>
              <a:rPr lang="en-US" dirty="0">
                <a:solidFill>
                  <a:srgbClr val="C00000"/>
                </a:solidFill>
              </a:rPr>
              <a:t> D</a:t>
            </a:r>
            <a:r>
              <a:rPr lang="en-US" dirty="0"/>
              <a:t>iffraction</a:t>
            </a:r>
            <a:r>
              <a:rPr lang="en-US" dirty="0">
                <a:solidFill>
                  <a:srgbClr val="C00000"/>
                </a:solidFill>
              </a:rPr>
              <a:t> I</a:t>
            </a:r>
            <a:r>
              <a:rPr lang="en-US" dirty="0"/>
              <a:t>maging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34029E-A94B-4A92-98E7-0203634C98DD}"/>
              </a:ext>
            </a:extLst>
          </p:cNvPr>
          <p:cNvSpPr/>
          <p:nvPr/>
        </p:nvSpPr>
        <p:spPr>
          <a:xfrm>
            <a:off x="697311" y="102689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ea typeface="Times New Roman" panose="02020603050405020304" pitchFamily="18" charset="0"/>
              </a:rPr>
              <a:t>The main scope of </a:t>
            </a:r>
            <a:r>
              <a:rPr lang="en-GB" b="1" dirty="0" err="1">
                <a:ea typeface="Times New Roman" panose="02020603050405020304" pitchFamily="18" charset="0"/>
              </a:rPr>
              <a:t>CoDI</a:t>
            </a:r>
            <a:r>
              <a:rPr lang="en-GB" b="1" dirty="0">
                <a:ea typeface="Times New Roman" panose="02020603050405020304" pitchFamily="18" charset="0"/>
              </a:rPr>
              <a:t> is to perform </a:t>
            </a:r>
            <a:r>
              <a:rPr lang="en-GB" b="1" i="1" dirty="0">
                <a:highlight>
                  <a:srgbClr val="00FF00"/>
                </a:highlight>
                <a:ea typeface="Times New Roman" panose="02020603050405020304" pitchFamily="18" charset="0"/>
              </a:rPr>
              <a:t>in situ</a:t>
            </a:r>
            <a:r>
              <a:rPr lang="en-GB" b="1" i="1" dirty="0">
                <a:ea typeface="Times New Roman" panose="02020603050405020304" pitchFamily="18" charset="0"/>
              </a:rPr>
              <a:t> </a:t>
            </a:r>
            <a:r>
              <a:rPr lang="en-GB" b="1" dirty="0">
                <a:ea typeface="Times New Roman" panose="02020603050405020304" pitchFamily="18" charset="0"/>
              </a:rPr>
              <a:t>and </a:t>
            </a:r>
            <a:r>
              <a:rPr lang="en-GB" b="1" i="1" dirty="0">
                <a:highlight>
                  <a:srgbClr val="00FF00"/>
                </a:highlight>
                <a:ea typeface="Times New Roman" panose="02020603050405020304" pitchFamily="18" charset="0"/>
              </a:rPr>
              <a:t>operando</a:t>
            </a:r>
            <a:r>
              <a:rPr lang="en-GB" b="1" dirty="0">
                <a:ea typeface="Times New Roman" panose="02020603050405020304" pitchFamily="18" charset="0"/>
              </a:rPr>
              <a:t> characterization of </a:t>
            </a:r>
            <a:r>
              <a:rPr lang="en-GB" b="1" i="1" dirty="0">
                <a:highlight>
                  <a:srgbClr val="00FFFF"/>
                </a:highlight>
                <a:ea typeface="Times New Roman" panose="02020603050405020304" pitchFamily="18" charset="0"/>
              </a:rPr>
              <a:t>thick</a:t>
            </a:r>
            <a:r>
              <a:rPr lang="en-GB" b="1" dirty="0">
                <a:ea typeface="Times New Roman" panose="02020603050405020304" pitchFamily="18" charset="0"/>
              </a:rPr>
              <a:t> samples with </a:t>
            </a:r>
            <a:r>
              <a:rPr lang="en-GB" b="1" i="1" dirty="0" err="1">
                <a:highlight>
                  <a:srgbClr val="00FFFF"/>
                </a:highlight>
                <a:ea typeface="Times New Roman" panose="02020603050405020304" pitchFamily="18" charset="0"/>
              </a:rPr>
              <a:t>nanometer</a:t>
            </a:r>
            <a:r>
              <a:rPr lang="en-GB" b="1" dirty="0">
                <a:ea typeface="Times New Roman" panose="02020603050405020304" pitchFamily="18" charset="0"/>
              </a:rPr>
              <a:t> resolution.</a:t>
            </a:r>
            <a:endParaRPr lang="en-DE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B17E4F-6AB4-4EDA-B73D-86F79F15DBC5}"/>
              </a:ext>
            </a:extLst>
          </p:cNvPr>
          <p:cNvSpPr txBox="1"/>
          <p:nvPr/>
        </p:nvSpPr>
        <p:spPr>
          <a:xfrm>
            <a:off x="530623" y="1895620"/>
            <a:ext cx="64293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romanLcParenBoth"/>
              <a:tabLst>
                <a:tab pos="457200" algn="l"/>
                <a:tab pos="457200" algn="l"/>
              </a:tabLst>
            </a:pPr>
            <a:r>
              <a:rPr lang="en-GB" sz="1400" b="1" dirty="0">
                <a:effectLst/>
                <a:ea typeface="Times New Roman" panose="02020603050405020304" pitchFamily="18" charset="0"/>
              </a:rPr>
              <a:t>10-30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 keV to probe thick samples in their relevant conditions</a:t>
            </a:r>
            <a:r>
              <a:rPr lang="en-GB" sz="1400" dirty="0">
                <a:ea typeface="Times New Roman" panose="02020603050405020304" pitchFamily="18" charset="0"/>
              </a:rPr>
              <a:t>.</a:t>
            </a:r>
            <a:endParaRPr lang="en-DE" sz="14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romanLcParenBoth"/>
              <a:tabLst>
                <a:tab pos="457200" algn="l"/>
                <a:tab pos="457200" algn="l"/>
              </a:tabLst>
            </a:pPr>
            <a:r>
              <a:rPr lang="en-GB" sz="1400" b="1" dirty="0">
                <a:ea typeface="Times New Roman" panose="02020603050405020304" pitchFamily="18" charset="0"/>
              </a:rPr>
              <a:t>E</a:t>
            </a:r>
            <a:r>
              <a:rPr lang="en-GB" sz="1400" b="1" dirty="0">
                <a:effectLst/>
                <a:ea typeface="Times New Roman" panose="02020603050405020304" pitchFamily="18" charset="0"/>
              </a:rPr>
              <a:t>fficient control of the coherence 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and flux using a secondary source to tailor the beam features with the lon</a:t>
            </a:r>
            <a:r>
              <a:rPr lang="en-GB" sz="1400" dirty="0">
                <a:ea typeface="Times New Roman" panose="02020603050405020304" pitchFamily="18" charset="0"/>
              </a:rPr>
              <a:t>g beam path of 250 m.</a:t>
            </a:r>
            <a:endParaRPr lang="en-DE" sz="14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romanLcParenBoth"/>
              <a:tabLst>
                <a:tab pos="457200" algn="l"/>
                <a:tab pos="457200" algn="l"/>
              </a:tabLst>
            </a:pPr>
            <a:r>
              <a:rPr lang="en-GB" sz="1400" dirty="0">
                <a:effectLst/>
                <a:ea typeface="Times New Roman" panose="02020603050405020304" pitchFamily="18" charset="0"/>
              </a:rPr>
              <a:t>Nano-focusing  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Kirkpatrick–Baez (</a:t>
            </a:r>
            <a:r>
              <a:rPr lang="en-GB" sz="1400" b="1" dirty="0">
                <a:effectLst/>
                <a:ea typeface="Times New Roman" panose="02020603050405020304" pitchFamily="18" charset="0"/>
              </a:rPr>
              <a:t>KB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) mirror (</a:t>
            </a:r>
            <a:r>
              <a:rPr lang="en-GB" sz="1400" b="1" dirty="0">
                <a:effectLst/>
                <a:ea typeface="Times New Roman" panose="02020603050405020304" pitchFamily="18" charset="0"/>
              </a:rPr>
              <a:t>sub-50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 nm focus) that enable a long working distance, more than </a:t>
            </a:r>
            <a:r>
              <a:rPr lang="en-GB" sz="1400" b="1" dirty="0">
                <a:effectLst/>
                <a:ea typeface="Times New Roman" panose="02020603050405020304" pitchFamily="18" charset="0"/>
              </a:rPr>
              <a:t>150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 mm.</a:t>
            </a:r>
            <a:endParaRPr lang="en-DE" sz="14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romanLcParenBoth"/>
              <a:tabLst>
                <a:tab pos="457200" algn="l"/>
                <a:tab pos="457200" algn="l"/>
              </a:tabLst>
            </a:pPr>
            <a:r>
              <a:rPr lang="en-GB" sz="1400" dirty="0">
                <a:effectLst/>
                <a:ea typeface="Times New Roman" panose="02020603050405020304" pitchFamily="18" charset="0"/>
              </a:rPr>
              <a:t>Multilayer Laue lenses (</a:t>
            </a:r>
            <a:r>
              <a:rPr lang="en-GB" sz="1400" b="1" dirty="0">
                <a:effectLst/>
                <a:ea typeface="Times New Roman" panose="02020603050405020304" pitchFamily="18" charset="0"/>
              </a:rPr>
              <a:t>MLLs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) to produce the ultimate efficient nano-focus (</a:t>
            </a:r>
            <a:r>
              <a:rPr lang="en-GB" sz="1400" b="1" dirty="0">
                <a:effectLst/>
                <a:ea typeface="Times New Roman" panose="02020603050405020304" pitchFamily="18" charset="0"/>
              </a:rPr>
              <a:t>sub-10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 nm focus).</a:t>
            </a:r>
            <a:endParaRPr lang="en-DE" sz="14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romanLcParenBoth"/>
              <a:tabLst>
                <a:tab pos="457200" algn="l"/>
                <a:tab pos="457200" algn="l"/>
              </a:tabLst>
            </a:pPr>
            <a:r>
              <a:rPr lang="en-GB" sz="1400" dirty="0">
                <a:ea typeface="Times New Roman" panose="02020603050405020304" pitchFamily="18" charset="0"/>
              </a:rPr>
              <a:t>L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ong sample to detector distance (</a:t>
            </a:r>
            <a:r>
              <a:rPr lang="en-GB" sz="1400" dirty="0">
                <a:ea typeface="Times New Roman" panose="02020603050405020304" pitchFamily="18" charset="0"/>
              </a:rPr>
              <a:t>with minimum range 0-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20 m) that help to spread the photon flux in the detector and results in a high spatial</a:t>
            </a:r>
            <a:r>
              <a:rPr lang="en-GB" sz="1400" dirty="0">
                <a:ea typeface="Times New Roman" panose="02020603050405020304" pitchFamily="18" charset="0"/>
              </a:rPr>
              <a:t> </a:t>
            </a:r>
            <a:r>
              <a:rPr lang="en-GB" sz="1400" b="1" dirty="0">
                <a:ea typeface="Times New Roman" panose="02020603050405020304" pitchFamily="18" charset="0"/>
              </a:rPr>
              <a:t>resolution</a:t>
            </a:r>
            <a:r>
              <a:rPr lang="en-GB" sz="1400" dirty="0">
                <a:effectLst/>
                <a:ea typeface="Times New Roman" panose="02020603050405020304" pitchFamily="18" charset="0"/>
              </a:rPr>
              <a:t>. </a:t>
            </a:r>
          </a:p>
        </p:txBody>
      </p:sp>
      <p:pic>
        <p:nvPicPr>
          <p:cNvPr id="22" name="Picture 21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123DB037-A4DE-406A-8DEE-85EDF96AA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3" y="4065338"/>
            <a:ext cx="6741154" cy="243278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828;p72">
            <a:extLst>
              <a:ext uri="{FF2B5EF4-FFF2-40B4-BE49-F238E27FC236}">
                <a16:creationId xmlns:a16="http://schemas.microsoft.com/office/drawing/2014/main" id="{AF3C34EB-85B9-4221-B60F-B92FB290BBCD}"/>
              </a:ext>
            </a:extLst>
          </p:cNvPr>
          <p:cNvSpPr txBox="1">
            <a:spLocks/>
          </p:cNvSpPr>
          <p:nvPr/>
        </p:nvSpPr>
        <p:spPr>
          <a:xfrm>
            <a:off x="7867802" y="1350055"/>
            <a:ext cx="3663187" cy="7226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/>
              <a:t>Options for CODI experimental hall layout – Work in progress (see Joan’s talk)</a:t>
            </a:r>
          </a:p>
        </p:txBody>
      </p:sp>
      <p:pic>
        <p:nvPicPr>
          <p:cNvPr id="27" name="Imagen 5">
            <a:extLst>
              <a:ext uri="{FF2B5EF4-FFF2-40B4-BE49-F238E27FC236}">
                <a16:creationId xmlns:a16="http://schemas.microsoft.com/office/drawing/2014/main" id="{FB095679-BF31-4723-B35F-42D66BB97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127" y="2043113"/>
            <a:ext cx="3493515" cy="1835911"/>
          </a:xfrm>
          <a:prstGeom prst="rect">
            <a:avLst/>
          </a:prstGeom>
        </p:spPr>
      </p:pic>
      <p:pic>
        <p:nvPicPr>
          <p:cNvPr id="28" name="Picture 27" descr="A diagram of a machine&#10;&#10;Description automatically generated with low confidence">
            <a:extLst>
              <a:ext uri="{FF2B5EF4-FFF2-40B4-BE49-F238E27FC236}">
                <a16:creationId xmlns:a16="http://schemas.microsoft.com/office/drawing/2014/main" id="{56C83E2D-8955-4A9E-83F3-A422B98D24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9" b="12558"/>
          <a:stretch/>
        </p:blipFill>
        <p:spPr bwMode="auto">
          <a:xfrm>
            <a:off x="7794412" y="4304712"/>
            <a:ext cx="3736577" cy="2069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555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E320FEDD-F9BA-4F14-A7B1-D52FCD72DCF3}"/>
              </a:ext>
            </a:extLst>
          </p:cNvPr>
          <p:cNvSpPr txBox="1">
            <a:spLocks/>
          </p:cNvSpPr>
          <p:nvPr/>
        </p:nvSpPr>
        <p:spPr>
          <a:xfrm>
            <a:off x="4526354" y="795636"/>
            <a:ext cx="3638063" cy="369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Cryo bio-nano-</a:t>
            </a:r>
            <a:r>
              <a:rPr lang="es-ES" sz="20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imaging</a:t>
            </a:r>
            <a:r>
              <a:rPr lang="es-ES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beamline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E34067-501F-4F01-8FAE-9B9656D397A2}"/>
              </a:ext>
            </a:extLst>
          </p:cNvPr>
          <p:cNvSpPr txBox="1"/>
          <p:nvPr/>
        </p:nvSpPr>
        <p:spPr>
          <a:xfrm>
            <a:off x="4587309" y="34413"/>
            <a:ext cx="3516155" cy="523220"/>
          </a:xfrm>
          <a:prstGeom prst="rect">
            <a:avLst/>
          </a:prstGeom>
          <a:solidFill>
            <a:srgbClr val="97FDFB"/>
          </a:solidFill>
        </p:spPr>
        <p:txBody>
          <a:bodyPr wrap="none" rtlCol="0">
            <a:spAutoFit/>
          </a:bodyPr>
          <a:lstStyle/>
          <a:p>
            <a:pPr defTabSz="1219140"/>
            <a:r>
              <a:rPr lang="en-US" sz="2800" b="1" dirty="0"/>
              <a:t>New BL: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</a:rPr>
              <a:t>BL04 - CORUS</a:t>
            </a:r>
          </a:p>
        </p:txBody>
      </p:sp>
      <p:grpSp>
        <p:nvGrpSpPr>
          <p:cNvPr id="19" name="Google Shape;382;p8">
            <a:extLst>
              <a:ext uri="{FF2B5EF4-FFF2-40B4-BE49-F238E27FC236}">
                <a16:creationId xmlns:a16="http://schemas.microsoft.com/office/drawing/2014/main" id="{EEF67962-DBA7-463D-9904-C76D575BAE9F}"/>
              </a:ext>
            </a:extLst>
          </p:cNvPr>
          <p:cNvGrpSpPr/>
          <p:nvPr/>
        </p:nvGrpSpPr>
        <p:grpSpPr>
          <a:xfrm>
            <a:off x="536428" y="1420306"/>
            <a:ext cx="4550527" cy="2468831"/>
            <a:chOff x="175669" y="746860"/>
            <a:chExt cx="7641363" cy="4054906"/>
          </a:xfrm>
        </p:grpSpPr>
        <p:grpSp>
          <p:nvGrpSpPr>
            <p:cNvPr id="20" name="Google Shape;383;p8">
              <a:extLst>
                <a:ext uri="{FF2B5EF4-FFF2-40B4-BE49-F238E27FC236}">
                  <a16:creationId xmlns:a16="http://schemas.microsoft.com/office/drawing/2014/main" id="{9BBD8AD5-57C4-430E-A85D-10596977DF03}"/>
                </a:ext>
              </a:extLst>
            </p:cNvPr>
            <p:cNvGrpSpPr/>
            <p:nvPr/>
          </p:nvGrpSpPr>
          <p:grpSpPr>
            <a:xfrm>
              <a:off x="175669" y="746860"/>
              <a:ext cx="7641363" cy="4054906"/>
              <a:chOff x="2326433" y="384819"/>
              <a:chExt cx="7641363" cy="4054906"/>
            </a:xfrm>
          </p:grpSpPr>
          <p:sp>
            <p:nvSpPr>
              <p:cNvPr id="25" name="Google Shape;384;p8">
                <a:extLst>
                  <a:ext uri="{FF2B5EF4-FFF2-40B4-BE49-F238E27FC236}">
                    <a16:creationId xmlns:a16="http://schemas.microsoft.com/office/drawing/2014/main" id="{0B8B7BE2-CC9D-4349-A4E1-4E47184C5C7E}"/>
                  </a:ext>
                </a:extLst>
              </p:cNvPr>
              <p:cNvSpPr/>
              <p:nvPr/>
            </p:nvSpPr>
            <p:spPr>
              <a:xfrm rot="4614907">
                <a:off x="5248452" y="1991181"/>
                <a:ext cx="310945" cy="1204309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rgbClr val="FF0000"/>
                  </a:gs>
                  <a:gs pos="74000">
                    <a:srgbClr val="F7C4A1"/>
                  </a:gs>
                  <a:gs pos="83000">
                    <a:srgbClr val="F7C4A1"/>
                  </a:gs>
                  <a:gs pos="100000">
                    <a:srgbClr val="FAD7B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" name="Google Shape;385;p8">
                <a:extLst>
                  <a:ext uri="{FF2B5EF4-FFF2-40B4-BE49-F238E27FC236}">
                    <a16:creationId xmlns:a16="http://schemas.microsoft.com/office/drawing/2014/main" id="{6363FB13-6A2B-404C-BA86-A2ED61EE1AEC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l="19368" t="66926" r="72185" b="22329"/>
              <a:stretch/>
            </p:blipFill>
            <p:spPr>
              <a:xfrm>
                <a:off x="2326433" y="1966463"/>
                <a:ext cx="2593132" cy="1855434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7" name="Google Shape;386;p8">
                <a:extLst>
                  <a:ext uri="{FF2B5EF4-FFF2-40B4-BE49-F238E27FC236}">
                    <a16:creationId xmlns:a16="http://schemas.microsoft.com/office/drawing/2014/main" id="{49AD03ED-51B8-48A5-93E6-EB7E46C6CAFA}"/>
                  </a:ext>
                </a:extLst>
              </p:cNvPr>
              <p:cNvCxnSpPr/>
              <p:nvPr/>
            </p:nvCxnSpPr>
            <p:spPr>
              <a:xfrm>
                <a:off x="2326433" y="2920814"/>
                <a:ext cx="905523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" name="Google Shape;387;p8">
                <a:extLst>
                  <a:ext uri="{FF2B5EF4-FFF2-40B4-BE49-F238E27FC236}">
                    <a16:creationId xmlns:a16="http://schemas.microsoft.com/office/drawing/2014/main" id="{FA3ED7CC-C94B-4074-B076-77201B6487F1}"/>
                  </a:ext>
                </a:extLst>
              </p:cNvPr>
              <p:cNvCxnSpPr/>
              <p:nvPr/>
            </p:nvCxnSpPr>
            <p:spPr>
              <a:xfrm>
                <a:off x="2326433" y="3064336"/>
                <a:ext cx="905523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" name="Google Shape;388;p8">
                <a:extLst>
                  <a:ext uri="{FF2B5EF4-FFF2-40B4-BE49-F238E27FC236}">
                    <a16:creationId xmlns:a16="http://schemas.microsoft.com/office/drawing/2014/main" id="{3DA46AD1-BB5A-46BA-9CB3-0E504E6B1586}"/>
                  </a:ext>
                </a:extLst>
              </p:cNvPr>
              <p:cNvCxnSpPr/>
              <p:nvPr/>
            </p:nvCxnSpPr>
            <p:spPr>
              <a:xfrm rot="10800000" flipH="1">
                <a:off x="3224511" y="2808778"/>
                <a:ext cx="824190" cy="112036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" name="Google Shape;389;p8">
                <a:extLst>
                  <a:ext uri="{FF2B5EF4-FFF2-40B4-BE49-F238E27FC236}">
                    <a16:creationId xmlns:a16="http://schemas.microsoft.com/office/drawing/2014/main" id="{DB7DF649-6B9D-4D79-A01A-53768042CEFD}"/>
                  </a:ext>
                </a:extLst>
              </p:cNvPr>
              <p:cNvCxnSpPr/>
              <p:nvPr/>
            </p:nvCxnSpPr>
            <p:spPr>
              <a:xfrm rot="10800000" flipH="1">
                <a:off x="3210904" y="2952300"/>
                <a:ext cx="824190" cy="112036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31" name="Google Shape;390;p8">
                <a:extLst>
                  <a:ext uri="{FF2B5EF4-FFF2-40B4-BE49-F238E27FC236}">
                    <a16:creationId xmlns:a16="http://schemas.microsoft.com/office/drawing/2014/main" id="{FE34BDDA-FD12-41B1-BCA1-DE718586912A}"/>
                  </a:ext>
                </a:extLst>
              </p:cNvPr>
              <p:cNvSpPr/>
              <p:nvPr/>
            </p:nvSpPr>
            <p:spPr>
              <a:xfrm rot="-6726349">
                <a:off x="6808198" y="419304"/>
                <a:ext cx="976869" cy="2982762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rgbClr val="FF0000">
                      <a:alpha val="15294"/>
                    </a:srgbClr>
                  </a:gs>
                  <a:gs pos="74000">
                    <a:srgbClr val="F7C4A1"/>
                  </a:gs>
                  <a:gs pos="83000">
                    <a:srgbClr val="F7C4A1"/>
                  </a:gs>
                  <a:gs pos="100000">
                    <a:srgbClr val="FAD7B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91;p8">
                <a:extLst>
                  <a:ext uri="{FF2B5EF4-FFF2-40B4-BE49-F238E27FC236}">
                    <a16:creationId xmlns:a16="http://schemas.microsoft.com/office/drawing/2014/main" id="{68EC98F3-8B49-450C-AD07-8649A6660FAB}"/>
                  </a:ext>
                </a:extLst>
              </p:cNvPr>
              <p:cNvSpPr/>
              <p:nvPr/>
            </p:nvSpPr>
            <p:spPr>
              <a:xfrm>
                <a:off x="6200700" y="1600560"/>
                <a:ext cx="921156" cy="731805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92;p8">
                <a:extLst>
                  <a:ext uri="{FF2B5EF4-FFF2-40B4-BE49-F238E27FC236}">
                    <a16:creationId xmlns:a16="http://schemas.microsoft.com/office/drawing/2014/main" id="{B9FA1D38-53E6-43E9-9F2A-F4C7761E1ABD}"/>
                  </a:ext>
                </a:extLst>
              </p:cNvPr>
              <p:cNvSpPr/>
              <p:nvPr/>
            </p:nvSpPr>
            <p:spPr>
              <a:xfrm>
                <a:off x="6987859" y="1746256"/>
                <a:ext cx="133997" cy="498027"/>
              </a:xfrm>
              <a:prstGeom prst="flowChartMagneticDisk">
                <a:avLst/>
              </a:prstGeom>
              <a:solidFill>
                <a:schemeClr val="lt2"/>
              </a:solidFill>
              <a:ln w="1270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93;p8">
                <a:extLst>
                  <a:ext uri="{FF2B5EF4-FFF2-40B4-BE49-F238E27FC236}">
                    <a16:creationId xmlns:a16="http://schemas.microsoft.com/office/drawing/2014/main" id="{A32033FD-7DDE-4B2F-8ED9-DA3625F15320}"/>
                  </a:ext>
                </a:extLst>
              </p:cNvPr>
              <p:cNvSpPr/>
              <p:nvPr/>
            </p:nvSpPr>
            <p:spPr>
              <a:xfrm>
                <a:off x="6987859" y="1957169"/>
                <a:ext cx="133997" cy="146506"/>
              </a:xfrm>
              <a:prstGeom prst="cloud">
                <a:avLst/>
              </a:prstGeom>
              <a:solidFill>
                <a:srgbClr val="F7CAAC"/>
              </a:solidFill>
              <a:ln w="12700" cap="flat" cmpd="sng">
                <a:solidFill>
                  <a:srgbClr val="42719B">
                    <a:alpha val="2352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94;p8">
                <a:extLst>
                  <a:ext uri="{FF2B5EF4-FFF2-40B4-BE49-F238E27FC236}">
                    <a16:creationId xmlns:a16="http://schemas.microsoft.com/office/drawing/2014/main" id="{5B7FD2A8-9F06-431A-9E8D-70AA62EAF2AD}"/>
                  </a:ext>
                </a:extLst>
              </p:cNvPr>
              <p:cNvSpPr/>
              <p:nvPr/>
            </p:nvSpPr>
            <p:spPr>
              <a:xfrm>
                <a:off x="6555381" y="1886864"/>
                <a:ext cx="133997" cy="498027"/>
              </a:xfrm>
              <a:prstGeom prst="flowChartMagneticDisk">
                <a:avLst/>
              </a:prstGeom>
              <a:solidFill>
                <a:schemeClr val="lt2"/>
              </a:solidFill>
              <a:ln w="1270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95;p8">
                <a:extLst>
                  <a:ext uri="{FF2B5EF4-FFF2-40B4-BE49-F238E27FC236}">
                    <a16:creationId xmlns:a16="http://schemas.microsoft.com/office/drawing/2014/main" id="{81B3694F-B870-4267-85BB-A30B368CCACB}"/>
                  </a:ext>
                </a:extLst>
              </p:cNvPr>
              <p:cNvSpPr/>
              <p:nvPr/>
            </p:nvSpPr>
            <p:spPr>
              <a:xfrm>
                <a:off x="6555381" y="2097777"/>
                <a:ext cx="133997" cy="146506"/>
              </a:xfrm>
              <a:prstGeom prst="cloud">
                <a:avLst/>
              </a:prstGeom>
              <a:solidFill>
                <a:srgbClr val="F7CAAC"/>
              </a:solidFill>
              <a:ln w="12700" cap="flat" cmpd="sng">
                <a:solidFill>
                  <a:srgbClr val="42719B">
                    <a:alpha val="2352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96;p8">
                <a:extLst>
                  <a:ext uri="{FF2B5EF4-FFF2-40B4-BE49-F238E27FC236}">
                    <a16:creationId xmlns:a16="http://schemas.microsoft.com/office/drawing/2014/main" id="{ABC0F0F6-5CB3-4BE5-966F-1488096374F0}"/>
                  </a:ext>
                </a:extLst>
              </p:cNvPr>
              <p:cNvSpPr/>
              <p:nvPr/>
            </p:nvSpPr>
            <p:spPr>
              <a:xfrm>
                <a:off x="7394464" y="1599750"/>
                <a:ext cx="133997" cy="498027"/>
              </a:xfrm>
              <a:prstGeom prst="flowChartMagneticDisk">
                <a:avLst/>
              </a:prstGeom>
              <a:solidFill>
                <a:schemeClr val="lt2"/>
              </a:solidFill>
              <a:ln w="1270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397;p8">
                <a:extLst>
                  <a:ext uri="{FF2B5EF4-FFF2-40B4-BE49-F238E27FC236}">
                    <a16:creationId xmlns:a16="http://schemas.microsoft.com/office/drawing/2014/main" id="{FE0C6FFD-CA33-45E4-A456-E07BC9A7E407}"/>
                  </a:ext>
                </a:extLst>
              </p:cNvPr>
              <p:cNvSpPr/>
              <p:nvPr/>
            </p:nvSpPr>
            <p:spPr>
              <a:xfrm>
                <a:off x="7394464" y="1810663"/>
                <a:ext cx="133997" cy="146506"/>
              </a:xfrm>
              <a:prstGeom prst="cloud">
                <a:avLst/>
              </a:prstGeom>
              <a:solidFill>
                <a:srgbClr val="F7CAAC"/>
              </a:solidFill>
              <a:ln w="12700" cap="flat" cmpd="sng">
                <a:solidFill>
                  <a:srgbClr val="42719B">
                    <a:alpha val="2352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8;p8">
                <a:extLst>
                  <a:ext uri="{FF2B5EF4-FFF2-40B4-BE49-F238E27FC236}">
                    <a16:creationId xmlns:a16="http://schemas.microsoft.com/office/drawing/2014/main" id="{ABDA46DF-35C0-4AAD-8F78-80A2B3CA0F59}"/>
                  </a:ext>
                </a:extLst>
              </p:cNvPr>
              <p:cNvSpPr/>
              <p:nvPr/>
            </p:nvSpPr>
            <p:spPr>
              <a:xfrm>
                <a:off x="7855955" y="1468436"/>
                <a:ext cx="133997" cy="498027"/>
              </a:xfrm>
              <a:prstGeom prst="flowChartMagneticDisk">
                <a:avLst/>
              </a:prstGeom>
              <a:solidFill>
                <a:schemeClr val="lt2"/>
              </a:solidFill>
              <a:ln w="1270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399;p8">
                <a:extLst>
                  <a:ext uri="{FF2B5EF4-FFF2-40B4-BE49-F238E27FC236}">
                    <a16:creationId xmlns:a16="http://schemas.microsoft.com/office/drawing/2014/main" id="{3B85D1FC-CEB4-406E-8018-687FDCEC49CD}"/>
                  </a:ext>
                </a:extLst>
              </p:cNvPr>
              <p:cNvSpPr/>
              <p:nvPr/>
            </p:nvSpPr>
            <p:spPr>
              <a:xfrm>
                <a:off x="7855955" y="1679349"/>
                <a:ext cx="133997" cy="146506"/>
              </a:xfrm>
              <a:prstGeom prst="cloud">
                <a:avLst/>
              </a:prstGeom>
              <a:solidFill>
                <a:srgbClr val="F7CAAC"/>
              </a:solidFill>
              <a:ln w="12700" cap="flat" cmpd="sng">
                <a:solidFill>
                  <a:srgbClr val="42719B">
                    <a:alpha val="2352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00;p8">
                <a:extLst>
                  <a:ext uri="{FF2B5EF4-FFF2-40B4-BE49-F238E27FC236}">
                    <a16:creationId xmlns:a16="http://schemas.microsoft.com/office/drawing/2014/main" id="{3EBDCFD4-F517-443E-9198-10F9E29863B7}"/>
                  </a:ext>
                </a:extLst>
              </p:cNvPr>
              <p:cNvSpPr/>
              <p:nvPr/>
            </p:nvSpPr>
            <p:spPr>
              <a:xfrm>
                <a:off x="6581675" y="1468436"/>
                <a:ext cx="921156" cy="731805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01;p8">
                <a:extLst>
                  <a:ext uri="{FF2B5EF4-FFF2-40B4-BE49-F238E27FC236}">
                    <a16:creationId xmlns:a16="http://schemas.microsoft.com/office/drawing/2014/main" id="{BAF32DAA-80AF-4CF1-9142-E98AE8252913}"/>
                  </a:ext>
                </a:extLst>
              </p:cNvPr>
              <p:cNvSpPr/>
              <p:nvPr/>
            </p:nvSpPr>
            <p:spPr>
              <a:xfrm>
                <a:off x="6960180" y="1306895"/>
                <a:ext cx="921156" cy="731805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02;p8">
                <a:extLst>
                  <a:ext uri="{FF2B5EF4-FFF2-40B4-BE49-F238E27FC236}">
                    <a16:creationId xmlns:a16="http://schemas.microsoft.com/office/drawing/2014/main" id="{35B75262-1458-414B-9282-0503A9089B12}"/>
                  </a:ext>
                </a:extLst>
              </p:cNvPr>
              <p:cNvSpPr/>
              <p:nvPr/>
            </p:nvSpPr>
            <p:spPr>
              <a:xfrm>
                <a:off x="7392658" y="1178881"/>
                <a:ext cx="921156" cy="731805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4" name="Google Shape;403;p8">
                <a:extLst>
                  <a:ext uri="{FF2B5EF4-FFF2-40B4-BE49-F238E27FC236}">
                    <a16:creationId xmlns:a16="http://schemas.microsoft.com/office/drawing/2014/main" id="{C6B82E52-8E9A-4FE1-A604-DC3B3AB6C6B0}"/>
                  </a:ext>
                </a:extLst>
              </p:cNvPr>
              <p:cNvGrpSpPr/>
              <p:nvPr/>
            </p:nvGrpSpPr>
            <p:grpSpPr>
              <a:xfrm>
                <a:off x="6520415" y="1777035"/>
                <a:ext cx="204361" cy="232811"/>
                <a:chOff x="5584669" y="3422547"/>
                <a:chExt cx="204361" cy="232811"/>
              </a:xfrm>
            </p:grpSpPr>
            <p:sp>
              <p:nvSpPr>
                <p:cNvPr id="77" name="Google Shape;404;p8">
                  <a:extLst>
                    <a:ext uri="{FF2B5EF4-FFF2-40B4-BE49-F238E27FC236}">
                      <a16:creationId xmlns:a16="http://schemas.microsoft.com/office/drawing/2014/main" id="{BE1C3CC8-B32A-4DD9-83FF-7C048D9E0777}"/>
                    </a:ext>
                  </a:extLst>
                </p:cNvPr>
                <p:cNvSpPr/>
                <p:nvPr/>
              </p:nvSpPr>
              <p:spPr>
                <a:xfrm>
                  <a:off x="5584669" y="3468490"/>
                  <a:ext cx="204361" cy="65285"/>
                </a:xfrm>
                <a:prstGeom prst="curvedUpArrow">
                  <a:avLst>
                    <a:gd name="adj1" fmla="val 25000"/>
                    <a:gd name="adj2" fmla="val 50000"/>
                    <a:gd name="adj3" fmla="val 25000"/>
                  </a:avLst>
                </a:prstGeom>
                <a:solidFill>
                  <a:schemeClr val="dk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endParaRPr sz="1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78" name="Google Shape;405;p8">
                  <a:extLst>
                    <a:ext uri="{FF2B5EF4-FFF2-40B4-BE49-F238E27FC236}">
                      <a16:creationId xmlns:a16="http://schemas.microsoft.com/office/drawing/2014/main" id="{059CCA7F-56B5-4587-AAD9-8EFB76DC5B31}"/>
                    </a:ext>
                  </a:extLst>
                </p:cNvPr>
                <p:cNvCxnSpPr/>
                <p:nvPr/>
              </p:nvCxnSpPr>
              <p:spPr>
                <a:xfrm>
                  <a:off x="5686425" y="3422547"/>
                  <a:ext cx="0" cy="232811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5" name="Google Shape;406;p8">
                <a:extLst>
                  <a:ext uri="{FF2B5EF4-FFF2-40B4-BE49-F238E27FC236}">
                    <a16:creationId xmlns:a16="http://schemas.microsoft.com/office/drawing/2014/main" id="{85A7BC73-87AB-4007-B9C7-27073ABF3DDA}"/>
                  </a:ext>
                </a:extLst>
              </p:cNvPr>
              <p:cNvGrpSpPr/>
              <p:nvPr/>
            </p:nvGrpSpPr>
            <p:grpSpPr>
              <a:xfrm>
                <a:off x="6958738" y="1615881"/>
                <a:ext cx="204361" cy="232811"/>
                <a:chOff x="5584669" y="3422547"/>
                <a:chExt cx="204361" cy="232811"/>
              </a:xfrm>
            </p:grpSpPr>
            <p:sp>
              <p:nvSpPr>
                <p:cNvPr id="75" name="Google Shape;407;p8">
                  <a:extLst>
                    <a:ext uri="{FF2B5EF4-FFF2-40B4-BE49-F238E27FC236}">
                      <a16:creationId xmlns:a16="http://schemas.microsoft.com/office/drawing/2014/main" id="{7B0AB019-1DA7-47E2-B257-139452643590}"/>
                    </a:ext>
                  </a:extLst>
                </p:cNvPr>
                <p:cNvSpPr/>
                <p:nvPr/>
              </p:nvSpPr>
              <p:spPr>
                <a:xfrm>
                  <a:off x="5584669" y="3468490"/>
                  <a:ext cx="204361" cy="65285"/>
                </a:xfrm>
                <a:prstGeom prst="curvedUpArrow">
                  <a:avLst>
                    <a:gd name="adj1" fmla="val 25000"/>
                    <a:gd name="adj2" fmla="val 50000"/>
                    <a:gd name="adj3" fmla="val 25000"/>
                  </a:avLst>
                </a:prstGeom>
                <a:solidFill>
                  <a:schemeClr val="dk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endParaRPr sz="1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76" name="Google Shape;408;p8">
                  <a:extLst>
                    <a:ext uri="{FF2B5EF4-FFF2-40B4-BE49-F238E27FC236}">
                      <a16:creationId xmlns:a16="http://schemas.microsoft.com/office/drawing/2014/main" id="{9FF80F01-F438-4F51-8CC3-C2001521F9E6}"/>
                    </a:ext>
                  </a:extLst>
                </p:cNvPr>
                <p:cNvCxnSpPr/>
                <p:nvPr/>
              </p:nvCxnSpPr>
              <p:spPr>
                <a:xfrm>
                  <a:off x="5686425" y="3422547"/>
                  <a:ext cx="0" cy="232811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6" name="Google Shape;409;p8">
                <a:extLst>
                  <a:ext uri="{FF2B5EF4-FFF2-40B4-BE49-F238E27FC236}">
                    <a16:creationId xmlns:a16="http://schemas.microsoft.com/office/drawing/2014/main" id="{0C484F5B-3308-4D73-8CC5-25CFBF42AC9F}"/>
                  </a:ext>
                </a:extLst>
              </p:cNvPr>
              <p:cNvGrpSpPr/>
              <p:nvPr/>
            </p:nvGrpSpPr>
            <p:grpSpPr>
              <a:xfrm>
                <a:off x="7365746" y="1445728"/>
                <a:ext cx="204361" cy="232811"/>
                <a:chOff x="5584669" y="3422547"/>
                <a:chExt cx="204361" cy="232811"/>
              </a:xfrm>
            </p:grpSpPr>
            <p:sp>
              <p:nvSpPr>
                <p:cNvPr id="73" name="Google Shape;410;p8">
                  <a:extLst>
                    <a:ext uri="{FF2B5EF4-FFF2-40B4-BE49-F238E27FC236}">
                      <a16:creationId xmlns:a16="http://schemas.microsoft.com/office/drawing/2014/main" id="{4B0C6263-015F-46B7-A827-B664437D4EF3}"/>
                    </a:ext>
                  </a:extLst>
                </p:cNvPr>
                <p:cNvSpPr/>
                <p:nvPr/>
              </p:nvSpPr>
              <p:spPr>
                <a:xfrm>
                  <a:off x="5584669" y="3468490"/>
                  <a:ext cx="204361" cy="65285"/>
                </a:xfrm>
                <a:prstGeom prst="curvedUpArrow">
                  <a:avLst>
                    <a:gd name="adj1" fmla="val 25000"/>
                    <a:gd name="adj2" fmla="val 50000"/>
                    <a:gd name="adj3" fmla="val 25000"/>
                  </a:avLst>
                </a:prstGeom>
                <a:solidFill>
                  <a:schemeClr val="dk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endParaRPr sz="1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74" name="Google Shape;411;p8">
                  <a:extLst>
                    <a:ext uri="{FF2B5EF4-FFF2-40B4-BE49-F238E27FC236}">
                      <a16:creationId xmlns:a16="http://schemas.microsoft.com/office/drawing/2014/main" id="{7AC9E2D0-6016-4640-9585-3D3C63603ACD}"/>
                    </a:ext>
                  </a:extLst>
                </p:cNvPr>
                <p:cNvCxnSpPr/>
                <p:nvPr/>
              </p:nvCxnSpPr>
              <p:spPr>
                <a:xfrm>
                  <a:off x="5686425" y="3422547"/>
                  <a:ext cx="0" cy="232811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7" name="Google Shape;412;p8">
                <a:extLst>
                  <a:ext uri="{FF2B5EF4-FFF2-40B4-BE49-F238E27FC236}">
                    <a16:creationId xmlns:a16="http://schemas.microsoft.com/office/drawing/2014/main" id="{212A5C48-6C37-4F12-B484-76840C3553B0}"/>
                  </a:ext>
                </a:extLst>
              </p:cNvPr>
              <p:cNvGrpSpPr/>
              <p:nvPr/>
            </p:nvGrpSpPr>
            <p:grpSpPr>
              <a:xfrm>
                <a:off x="7822153" y="1329322"/>
                <a:ext cx="204361" cy="232811"/>
                <a:chOff x="5584669" y="3422547"/>
                <a:chExt cx="204361" cy="232811"/>
              </a:xfrm>
            </p:grpSpPr>
            <p:sp>
              <p:nvSpPr>
                <p:cNvPr id="71" name="Google Shape;413;p8">
                  <a:extLst>
                    <a:ext uri="{FF2B5EF4-FFF2-40B4-BE49-F238E27FC236}">
                      <a16:creationId xmlns:a16="http://schemas.microsoft.com/office/drawing/2014/main" id="{0A098279-8B7B-4070-A408-2404355B464B}"/>
                    </a:ext>
                  </a:extLst>
                </p:cNvPr>
                <p:cNvSpPr/>
                <p:nvPr/>
              </p:nvSpPr>
              <p:spPr>
                <a:xfrm>
                  <a:off x="5584669" y="3468490"/>
                  <a:ext cx="204361" cy="65285"/>
                </a:xfrm>
                <a:prstGeom prst="curvedUpArrow">
                  <a:avLst>
                    <a:gd name="adj1" fmla="val 25000"/>
                    <a:gd name="adj2" fmla="val 50000"/>
                    <a:gd name="adj3" fmla="val 25000"/>
                  </a:avLst>
                </a:prstGeom>
                <a:solidFill>
                  <a:schemeClr val="dk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endParaRPr sz="1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72" name="Google Shape;414;p8">
                  <a:extLst>
                    <a:ext uri="{FF2B5EF4-FFF2-40B4-BE49-F238E27FC236}">
                      <a16:creationId xmlns:a16="http://schemas.microsoft.com/office/drawing/2014/main" id="{33951056-A379-45AC-87B9-E63D598ED01A}"/>
                    </a:ext>
                  </a:extLst>
                </p:cNvPr>
                <p:cNvCxnSpPr/>
                <p:nvPr/>
              </p:nvCxnSpPr>
              <p:spPr>
                <a:xfrm>
                  <a:off x="5686425" y="3422547"/>
                  <a:ext cx="0" cy="232811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48" name="Google Shape;415;p8">
                <a:extLst>
                  <a:ext uri="{FF2B5EF4-FFF2-40B4-BE49-F238E27FC236}">
                    <a16:creationId xmlns:a16="http://schemas.microsoft.com/office/drawing/2014/main" id="{9C7C6CD3-AF6E-48D4-A0AE-17B859A2700B}"/>
                  </a:ext>
                </a:extLst>
              </p:cNvPr>
              <p:cNvSpPr/>
              <p:nvPr/>
            </p:nvSpPr>
            <p:spPr>
              <a:xfrm>
                <a:off x="8219649" y="1009362"/>
                <a:ext cx="921156" cy="731805"/>
              </a:xfrm>
              <a:prstGeom prst="rect">
                <a:avLst/>
              </a:prstGeom>
              <a:solidFill>
                <a:schemeClr val="lt2"/>
              </a:solidFill>
              <a:ln w="12700" cap="flat" cmpd="sng">
                <a:solidFill>
                  <a:srgbClr val="D8D8D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16;p8">
                <a:extLst>
                  <a:ext uri="{FF2B5EF4-FFF2-40B4-BE49-F238E27FC236}">
                    <a16:creationId xmlns:a16="http://schemas.microsoft.com/office/drawing/2014/main" id="{91A9C8C4-E7D2-4DD9-A9A7-239A7220B170}"/>
                  </a:ext>
                </a:extLst>
              </p:cNvPr>
              <p:cNvSpPr/>
              <p:nvPr/>
            </p:nvSpPr>
            <p:spPr>
              <a:xfrm rot="-701020">
                <a:off x="8526773" y="1084078"/>
                <a:ext cx="315683" cy="647656"/>
              </a:xfrm>
              <a:prstGeom prst="cloud">
                <a:avLst/>
              </a:pr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417;p8">
                <a:extLst>
                  <a:ext uri="{FF2B5EF4-FFF2-40B4-BE49-F238E27FC236}">
                    <a16:creationId xmlns:a16="http://schemas.microsoft.com/office/drawing/2014/main" id="{DEA2BB64-885E-448B-AD1C-DE448FBC132E}"/>
                  </a:ext>
                </a:extLst>
              </p:cNvPr>
              <p:cNvSpPr/>
              <p:nvPr/>
            </p:nvSpPr>
            <p:spPr>
              <a:xfrm>
                <a:off x="5930629" y="2224414"/>
                <a:ext cx="133997" cy="498027"/>
              </a:xfrm>
              <a:prstGeom prst="flowChartMagneticDisk">
                <a:avLst/>
              </a:prstGeom>
              <a:solidFill>
                <a:srgbClr val="BBD6EE"/>
              </a:solidFill>
              <a:ln w="1270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418;p8">
                <a:extLst>
                  <a:ext uri="{FF2B5EF4-FFF2-40B4-BE49-F238E27FC236}">
                    <a16:creationId xmlns:a16="http://schemas.microsoft.com/office/drawing/2014/main" id="{EBCF53CF-AEE6-44AE-8740-F4A381A42642}"/>
                  </a:ext>
                </a:extLst>
              </p:cNvPr>
              <p:cNvSpPr/>
              <p:nvPr/>
            </p:nvSpPr>
            <p:spPr>
              <a:xfrm>
                <a:off x="5930629" y="2435327"/>
                <a:ext cx="133997" cy="146506"/>
              </a:xfrm>
              <a:prstGeom prst="cloud">
                <a:avLst/>
              </a:prstGeom>
              <a:solidFill>
                <a:srgbClr val="F7CAAC"/>
              </a:solidFill>
              <a:ln w="12700" cap="flat" cmpd="sng">
                <a:solidFill>
                  <a:srgbClr val="42719B">
                    <a:alpha val="23529"/>
                  </a:srgb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2" name="Google Shape;419;p8">
                <a:extLst>
                  <a:ext uri="{FF2B5EF4-FFF2-40B4-BE49-F238E27FC236}">
                    <a16:creationId xmlns:a16="http://schemas.microsoft.com/office/drawing/2014/main" id="{5DBD33DF-943A-4B98-B6BA-6AAA7916879F}"/>
                  </a:ext>
                </a:extLst>
              </p:cNvPr>
              <p:cNvGrpSpPr/>
              <p:nvPr/>
            </p:nvGrpSpPr>
            <p:grpSpPr>
              <a:xfrm>
                <a:off x="5895663" y="1980292"/>
                <a:ext cx="204361" cy="1168642"/>
                <a:chOff x="5584669" y="3288254"/>
                <a:chExt cx="204361" cy="1168642"/>
              </a:xfrm>
            </p:grpSpPr>
            <p:sp>
              <p:nvSpPr>
                <p:cNvPr id="69" name="Google Shape;420;p8">
                  <a:extLst>
                    <a:ext uri="{FF2B5EF4-FFF2-40B4-BE49-F238E27FC236}">
                      <a16:creationId xmlns:a16="http://schemas.microsoft.com/office/drawing/2014/main" id="{E775070C-B4B2-43E6-B561-E6CB4B74958D}"/>
                    </a:ext>
                  </a:extLst>
                </p:cNvPr>
                <p:cNvSpPr/>
                <p:nvPr/>
              </p:nvSpPr>
              <p:spPr>
                <a:xfrm>
                  <a:off x="5584669" y="3468490"/>
                  <a:ext cx="204361" cy="65285"/>
                </a:xfrm>
                <a:prstGeom prst="curvedUpArrow">
                  <a:avLst>
                    <a:gd name="adj1" fmla="val 25000"/>
                    <a:gd name="adj2" fmla="val 50000"/>
                    <a:gd name="adj3" fmla="val 25000"/>
                  </a:avLst>
                </a:prstGeom>
                <a:solidFill>
                  <a:schemeClr val="dk1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endParaRPr sz="16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70" name="Google Shape;421;p8">
                  <a:extLst>
                    <a:ext uri="{FF2B5EF4-FFF2-40B4-BE49-F238E27FC236}">
                      <a16:creationId xmlns:a16="http://schemas.microsoft.com/office/drawing/2014/main" id="{C1F77CC9-41BA-4499-A5D2-9ECCB58517EB}"/>
                    </a:ext>
                  </a:extLst>
                </p:cNvPr>
                <p:cNvCxnSpPr/>
                <p:nvPr/>
              </p:nvCxnSpPr>
              <p:spPr>
                <a:xfrm>
                  <a:off x="5687847" y="3288254"/>
                  <a:ext cx="0" cy="1168642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53" name="Google Shape;422;p8">
                <a:extLst>
                  <a:ext uri="{FF2B5EF4-FFF2-40B4-BE49-F238E27FC236}">
                    <a16:creationId xmlns:a16="http://schemas.microsoft.com/office/drawing/2014/main" id="{9C469960-C64E-476E-B49B-0233E3BE5580}"/>
                  </a:ext>
                </a:extLst>
              </p:cNvPr>
              <p:cNvSpPr/>
              <p:nvPr/>
            </p:nvSpPr>
            <p:spPr>
              <a:xfrm rot="-3415805">
                <a:off x="6371523" y="2221330"/>
                <a:ext cx="310945" cy="1204309"/>
              </a:xfrm>
              <a:prstGeom prst="triangle">
                <a:avLst>
                  <a:gd name="adj" fmla="val 50000"/>
                </a:avLst>
              </a:prstGeom>
              <a:gradFill>
                <a:gsLst>
                  <a:gs pos="0">
                    <a:srgbClr val="FEE599"/>
                  </a:gs>
                  <a:gs pos="74000">
                    <a:srgbClr val="F7C4A1"/>
                  </a:gs>
                  <a:gs pos="83000">
                    <a:srgbClr val="F7C4A1"/>
                  </a:gs>
                  <a:gs pos="100000">
                    <a:srgbClr val="FAD7B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423;p8">
                <a:extLst>
                  <a:ext uri="{FF2B5EF4-FFF2-40B4-BE49-F238E27FC236}">
                    <a16:creationId xmlns:a16="http://schemas.microsoft.com/office/drawing/2014/main" id="{1B7BDDD0-6F0F-4496-8939-C6C2CAF22A68}"/>
                  </a:ext>
                </a:extLst>
              </p:cNvPr>
              <p:cNvSpPr/>
              <p:nvPr/>
            </p:nvSpPr>
            <p:spPr>
              <a:xfrm rot="964593">
                <a:off x="6383389" y="2675433"/>
                <a:ext cx="1000076" cy="561432"/>
              </a:xfrm>
              <a:prstGeom prst="cube">
                <a:avLst>
                  <a:gd name="adj" fmla="val 25000"/>
                </a:avLst>
              </a:prstGeom>
              <a:solidFill>
                <a:schemeClr val="accent5"/>
              </a:solidFill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424;p8">
                <a:extLst>
                  <a:ext uri="{FF2B5EF4-FFF2-40B4-BE49-F238E27FC236}">
                    <a16:creationId xmlns:a16="http://schemas.microsoft.com/office/drawing/2014/main" id="{04CA397C-18BD-466F-8475-E57C1B75C12F}"/>
                  </a:ext>
                </a:extLst>
              </p:cNvPr>
              <p:cNvSpPr/>
              <p:nvPr/>
            </p:nvSpPr>
            <p:spPr>
              <a:xfrm>
                <a:off x="3552825" y="3246376"/>
                <a:ext cx="1366740" cy="57552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425;p8">
                <a:extLst>
                  <a:ext uri="{FF2B5EF4-FFF2-40B4-BE49-F238E27FC236}">
                    <a16:creationId xmlns:a16="http://schemas.microsoft.com/office/drawing/2014/main" id="{77F839E9-4582-41C5-A7E4-811FF71CF951}"/>
                  </a:ext>
                </a:extLst>
              </p:cNvPr>
              <p:cNvSpPr txBox="1"/>
              <p:nvPr/>
            </p:nvSpPr>
            <p:spPr>
              <a:xfrm>
                <a:off x="8313814" y="583810"/>
                <a:ext cx="1653982" cy="555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ES" sz="1600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Detector</a:t>
                </a:r>
                <a:endParaRPr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426;p8">
                <a:extLst>
                  <a:ext uri="{FF2B5EF4-FFF2-40B4-BE49-F238E27FC236}">
                    <a16:creationId xmlns:a16="http://schemas.microsoft.com/office/drawing/2014/main" id="{899F8A70-219E-4484-8E29-8856BFD2706B}"/>
                  </a:ext>
                </a:extLst>
              </p:cNvPr>
              <p:cNvSpPr txBox="1"/>
              <p:nvPr/>
            </p:nvSpPr>
            <p:spPr>
              <a:xfrm>
                <a:off x="3231956" y="3364359"/>
                <a:ext cx="2032728" cy="555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ES" sz="1600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KB </a:t>
                </a:r>
                <a:r>
                  <a:rPr lang="es-ES" sz="1600" b="0" i="0" u="none" strike="noStrike" cap="none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mirrors</a:t>
                </a:r>
                <a:endParaRPr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8" name="Google Shape;427;p8">
                <a:extLst>
                  <a:ext uri="{FF2B5EF4-FFF2-40B4-BE49-F238E27FC236}">
                    <a16:creationId xmlns:a16="http://schemas.microsoft.com/office/drawing/2014/main" id="{59ACB5E0-B0C0-453A-B801-83D4C6F1E6FD}"/>
                  </a:ext>
                </a:extLst>
              </p:cNvPr>
              <p:cNvCxnSpPr>
                <a:cxnSpLocks/>
                <a:stCxn id="57" idx="0"/>
              </p:cNvCxnSpPr>
              <p:nvPr/>
            </p:nvCxnSpPr>
            <p:spPr>
              <a:xfrm flipV="1">
                <a:off x="4248321" y="3095860"/>
                <a:ext cx="375413" cy="268499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59" name="Google Shape;428;p8">
                <a:extLst>
                  <a:ext uri="{FF2B5EF4-FFF2-40B4-BE49-F238E27FC236}">
                    <a16:creationId xmlns:a16="http://schemas.microsoft.com/office/drawing/2014/main" id="{7A8F9D9A-90DB-48A4-86CC-5F1EA39D3C0D}"/>
                  </a:ext>
                </a:extLst>
              </p:cNvPr>
              <p:cNvCxnSpPr>
                <a:cxnSpLocks/>
                <a:stCxn id="57" idx="0"/>
              </p:cNvCxnSpPr>
              <p:nvPr/>
            </p:nvCxnSpPr>
            <p:spPr>
              <a:xfrm flipH="1" flipV="1">
                <a:off x="3877037" y="3229961"/>
                <a:ext cx="371284" cy="134398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60" name="Google Shape;429;p8">
                <a:extLst>
                  <a:ext uri="{FF2B5EF4-FFF2-40B4-BE49-F238E27FC236}">
                    <a16:creationId xmlns:a16="http://schemas.microsoft.com/office/drawing/2014/main" id="{0ADC2C83-EFDC-419D-88F2-D827928AD745}"/>
                  </a:ext>
                </a:extLst>
              </p:cNvPr>
              <p:cNvSpPr txBox="1"/>
              <p:nvPr/>
            </p:nvSpPr>
            <p:spPr>
              <a:xfrm>
                <a:off x="7361560" y="2781638"/>
                <a:ext cx="2162403" cy="555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ES" sz="1600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XRF detector</a:t>
                </a:r>
                <a:endParaRPr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430;p8">
                <a:extLst>
                  <a:ext uri="{FF2B5EF4-FFF2-40B4-BE49-F238E27FC236}">
                    <a16:creationId xmlns:a16="http://schemas.microsoft.com/office/drawing/2014/main" id="{8BCD7962-0AC5-4FD1-89C9-9D56A0E72B36}"/>
                  </a:ext>
                </a:extLst>
              </p:cNvPr>
              <p:cNvSpPr txBox="1"/>
              <p:nvPr/>
            </p:nvSpPr>
            <p:spPr>
              <a:xfrm>
                <a:off x="5895663" y="384819"/>
                <a:ext cx="1896663" cy="4211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s-ES" sz="12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Sample positions</a:t>
                </a:r>
                <a:endParaRPr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2" name="Google Shape;431;p8">
                <a:extLst>
                  <a:ext uri="{FF2B5EF4-FFF2-40B4-BE49-F238E27FC236}">
                    <a16:creationId xmlns:a16="http://schemas.microsoft.com/office/drawing/2014/main" id="{0BA43297-F2E2-48D3-B35F-A2D5B54EEBC9}"/>
                  </a:ext>
                </a:extLst>
              </p:cNvPr>
              <p:cNvCxnSpPr/>
              <p:nvPr/>
            </p:nvCxnSpPr>
            <p:spPr>
              <a:xfrm flipH="1">
                <a:off x="6555381" y="904271"/>
                <a:ext cx="427996" cy="592367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63" name="Google Shape;432;p8">
                <a:extLst>
                  <a:ext uri="{FF2B5EF4-FFF2-40B4-BE49-F238E27FC236}">
                    <a16:creationId xmlns:a16="http://schemas.microsoft.com/office/drawing/2014/main" id="{A5BF6207-F49E-4D6F-9613-B03F35569234}"/>
                  </a:ext>
                </a:extLst>
              </p:cNvPr>
              <p:cNvCxnSpPr/>
              <p:nvPr/>
            </p:nvCxnSpPr>
            <p:spPr>
              <a:xfrm>
                <a:off x="6958738" y="916140"/>
                <a:ext cx="565827" cy="262741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64" name="Google Shape;433;p8">
                <a:extLst>
                  <a:ext uri="{FF2B5EF4-FFF2-40B4-BE49-F238E27FC236}">
                    <a16:creationId xmlns:a16="http://schemas.microsoft.com/office/drawing/2014/main" id="{0D49739D-56A4-4E94-85B8-8DC1CCF45169}"/>
                  </a:ext>
                </a:extLst>
              </p:cNvPr>
              <p:cNvCxnSpPr/>
              <p:nvPr/>
            </p:nvCxnSpPr>
            <p:spPr>
              <a:xfrm>
                <a:off x="6958738" y="916140"/>
                <a:ext cx="237229" cy="386286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cxnSp>
            <p:nvCxnSpPr>
              <p:cNvPr id="65" name="Google Shape;434;p8">
                <a:extLst>
                  <a:ext uri="{FF2B5EF4-FFF2-40B4-BE49-F238E27FC236}">
                    <a16:creationId xmlns:a16="http://schemas.microsoft.com/office/drawing/2014/main" id="{BFB842C6-5880-41BB-9528-A69C9968778A}"/>
                  </a:ext>
                </a:extLst>
              </p:cNvPr>
              <p:cNvCxnSpPr/>
              <p:nvPr/>
            </p:nvCxnSpPr>
            <p:spPr>
              <a:xfrm flipH="1">
                <a:off x="6917606" y="925701"/>
                <a:ext cx="41133" cy="45600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66" name="Google Shape;435;p8">
                <a:extLst>
                  <a:ext uri="{FF2B5EF4-FFF2-40B4-BE49-F238E27FC236}">
                    <a16:creationId xmlns:a16="http://schemas.microsoft.com/office/drawing/2014/main" id="{2A2CEEA7-596C-4EA3-A5C9-3DEB632180AF}"/>
                  </a:ext>
                </a:extLst>
              </p:cNvPr>
              <p:cNvSpPr/>
              <p:nvPr/>
            </p:nvSpPr>
            <p:spPr>
              <a:xfrm>
                <a:off x="6189019" y="3366581"/>
                <a:ext cx="1450190" cy="555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s-ES" sz="1600" b="0" i="0" u="none" strike="noStrike" cap="none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Sample</a:t>
                </a:r>
                <a:r>
                  <a:rPr lang="es-ES" sz="1600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7" name="Google Shape;436;p8">
                <a:extLst>
                  <a:ext uri="{FF2B5EF4-FFF2-40B4-BE49-F238E27FC236}">
                    <a16:creationId xmlns:a16="http://schemas.microsoft.com/office/drawing/2014/main" id="{B94B9EB3-5EA5-443F-8DE5-2B98E9739C7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24656" t="24662" r="60760" b="46568"/>
              <a:stretch/>
            </p:blipFill>
            <p:spPr>
              <a:xfrm rot="10800000" flipH="1">
                <a:off x="5805817" y="3480465"/>
                <a:ext cx="383201" cy="4251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8" name="Google Shape;437;p8">
                <a:extLst>
                  <a:ext uri="{FF2B5EF4-FFF2-40B4-BE49-F238E27FC236}">
                    <a16:creationId xmlns:a16="http://schemas.microsoft.com/office/drawing/2014/main" id="{8E5E7297-B1DF-48EB-9443-A49A26BB315F}"/>
                  </a:ext>
                </a:extLst>
              </p:cNvPr>
              <p:cNvSpPr/>
              <p:nvPr/>
            </p:nvSpPr>
            <p:spPr>
              <a:xfrm>
                <a:off x="4554070" y="3984836"/>
                <a:ext cx="4312236" cy="4548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s-ES" sz="1200" b="0" i="0" u="none" strike="noStrike" cap="none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Cryogenic</a:t>
                </a:r>
                <a:r>
                  <a:rPr lang="es-ES" sz="1200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s-ES" sz="1200" b="0" i="0" u="none" strike="noStrike" cap="none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stage</a:t>
                </a:r>
                <a:r>
                  <a:rPr lang="es-ES" sz="1200" b="0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s-ES" sz="1200" b="0" i="0" u="none" strike="noStrike" cap="none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temperature</a:t>
                </a:r>
                <a:endParaRPr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" name="Google Shape;438;p8">
              <a:extLst>
                <a:ext uri="{FF2B5EF4-FFF2-40B4-BE49-F238E27FC236}">
                  <a16:creationId xmlns:a16="http://schemas.microsoft.com/office/drawing/2014/main" id="{110BC3F4-7B84-47BA-8540-8163B6907328}"/>
                </a:ext>
              </a:extLst>
            </p:cNvPr>
            <p:cNvSpPr/>
            <p:nvPr/>
          </p:nvSpPr>
          <p:spPr>
            <a:xfrm rot="7248972">
              <a:off x="3401380" y="2366524"/>
              <a:ext cx="310945" cy="568878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FEE599"/>
                </a:gs>
                <a:gs pos="74000">
                  <a:srgbClr val="F7C4A1"/>
                </a:gs>
                <a:gs pos="83000">
                  <a:srgbClr val="F7C4A1"/>
                </a:gs>
                <a:gs pos="100000">
                  <a:srgbClr val="FAD7B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439;p8">
              <a:extLst>
                <a:ext uri="{FF2B5EF4-FFF2-40B4-BE49-F238E27FC236}">
                  <a16:creationId xmlns:a16="http://schemas.microsoft.com/office/drawing/2014/main" id="{1745DFF9-B3B4-42CA-BDC6-F3789C9773C4}"/>
                </a:ext>
              </a:extLst>
            </p:cNvPr>
            <p:cNvSpPr/>
            <p:nvPr/>
          </p:nvSpPr>
          <p:spPr>
            <a:xfrm rot="964593">
              <a:off x="2491409" y="2002035"/>
              <a:ext cx="1000076" cy="561432"/>
            </a:xfrm>
            <a:prstGeom prst="cube">
              <a:avLst>
                <a:gd name="adj" fmla="val 25000"/>
              </a:avLst>
            </a:prstGeom>
            <a:solidFill>
              <a:schemeClr val="accent5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440;p8">
              <a:extLst>
                <a:ext uri="{FF2B5EF4-FFF2-40B4-BE49-F238E27FC236}">
                  <a16:creationId xmlns:a16="http://schemas.microsoft.com/office/drawing/2014/main" id="{03BA8A20-928B-4BEC-A37A-5BDD4A05CCA6}"/>
                </a:ext>
              </a:extLst>
            </p:cNvPr>
            <p:cNvSpPr txBox="1"/>
            <p:nvPr/>
          </p:nvSpPr>
          <p:spPr>
            <a:xfrm>
              <a:off x="1402061" y="1512023"/>
              <a:ext cx="2140046" cy="555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E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XRF detector</a:t>
              </a: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442;p8">
            <a:extLst>
              <a:ext uri="{FF2B5EF4-FFF2-40B4-BE49-F238E27FC236}">
                <a16:creationId xmlns:a16="http://schemas.microsoft.com/office/drawing/2014/main" id="{170DA2D1-6D07-4DB1-A746-28399E07E591}"/>
              </a:ext>
            </a:extLst>
          </p:cNvPr>
          <p:cNvSpPr/>
          <p:nvPr/>
        </p:nvSpPr>
        <p:spPr>
          <a:xfrm>
            <a:off x="443414" y="1355808"/>
            <a:ext cx="2048700" cy="400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CORUS nanoImag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443;p8">
            <a:extLst>
              <a:ext uri="{FF2B5EF4-FFF2-40B4-BE49-F238E27FC236}">
                <a16:creationId xmlns:a16="http://schemas.microsoft.com/office/drawing/2014/main" id="{09456CDC-C106-43FD-A669-E47AFAD37670}"/>
              </a:ext>
            </a:extLst>
          </p:cNvPr>
          <p:cNvSpPr/>
          <p:nvPr/>
        </p:nvSpPr>
        <p:spPr>
          <a:xfrm>
            <a:off x="286129" y="3948379"/>
            <a:ext cx="2019900" cy="400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CORUS nanoSpec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" name="Google Shape;444;p8">
            <a:extLst>
              <a:ext uri="{FF2B5EF4-FFF2-40B4-BE49-F238E27FC236}">
                <a16:creationId xmlns:a16="http://schemas.microsoft.com/office/drawing/2014/main" id="{AA184F3C-2130-440F-8D02-38F5097B1C8A}"/>
              </a:ext>
            </a:extLst>
          </p:cNvPr>
          <p:cNvGrpSpPr/>
          <p:nvPr/>
        </p:nvGrpSpPr>
        <p:grpSpPr>
          <a:xfrm>
            <a:off x="806713" y="4243119"/>
            <a:ext cx="4198983" cy="2004651"/>
            <a:chOff x="5856282" y="1539302"/>
            <a:chExt cx="4776515" cy="2252506"/>
          </a:xfrm>
        </p:grpSpPr>
        <p:sp>
          <p:nvSpPr>
            <p:cNvPr id="82" name="Google Shape;445;p8">
              <a:extLst>
                <a:ext uri="{FF2B5EF4-FFF2-40B4-BE49-F238E27FC236}">
                  <a16:creationId xmlns:a16="http://schemas.microsoft.com/office/drawing/2014/main" id="{F2A41286-E9D3-4208-ACFE-C07EB77FBF06}"/>
                </a:ext>
              </a:extLst>
            </p:cNvPr>
            <p:cNvSpPr/>
            <p:nvPr/>
          </p:nvSpPr>
          <p:spPr>
            <a:xfrm rot="4614907">
              <a:off x="7778128" y="2169356"/>
              <a:ext cx="204512" cy="792088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FF0000"/>
                </a:gs>
                <a:gs pos="74000">
                  <a:srgbClr val="F7C4A1"/>
                </a:gs>
                <a:gs pos="83000">
                  <a:srgbClr val="F7C4A1"/>
                </a:gs>
                <a:gs pos="100000">
                  <a:srgbClr val="FAD7B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3" name="Google Shape;446;p8">
              <a:extLst>
                <a:ext uri="{FF2B5EF4-FFF2-40B4-BE49-F238E27FC236}">
                  <a16:creationId xmlns:a16="http://schemas.microsoft.com/office/drawing/2014/main" id="{AFAAF70F-2396-4C08-8CA9-7A4FD76065C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9368" t="66926" r="72185" b="22329"/>
            <a:stretch/>
          </p:blipFill>
          <p:spPr>
            <a:xfrm>
              <a:off x="5856282" y="2153099"/>
              <a:ext cx="1705533" cy="122034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4" name="Google Shape;447;p8">
              <a:extLst>
                <a:ext uri="{FF2B5EF4-FFF2-40B4-BE49-F238E27FC236}">
                  <a16:creationId xmlns:a16="http://schemas.microsoft.com/office/drawing/2014/main" id="{3EB17762-64FE-4396-8FA7-DCC2D1A7D6DB}"/>
                </a:ext>
              </a:extLst>
            </p:cNvPr>
            <p:cNvCxnSpPr/>
            <p:nvPr/>
          </p:nvCxnSpPr>
          <p:spPr>
            <a:xfrm>
              <a:off x="5856282" y="2780786"/>
              <a:ext cx="595573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5" name="Google Shape;448;p8">
              <a:extLst>
                <a:ext uri="{FF2B5EF4-FFF2-40B4-BE49-F238E27FC236}">
                  <a16:creationId xmlns:a16="http://schemas.microsoft.com/office/drawing/2014/main" id="{5BBE1BB8-D593-4AC1-BA13-65A032A2E537}"/>
                </a:ext>
              </a:extLst>
            </p:cNvPr>
            <p:cNvCxnSpPr/>
            <p:nvPr/>
          </p:nvCxnSpPr>
          <p:spPr>
            <a:xfrm>
              <a:off x="5856282" y="2875182"/>
              <a:ext cx="595573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6" name="Google Shape;449;p8">
              <a:extLst>
                <a:ext uri="{FF2B5EF4-FFF2-40B4-BE49-F238E27FC236}">
                  <a16:creationId xmlns:a16="http://schemas.microsoft.com/office/drawing/2014/main" id="{3F26D57D-D6CA-4BF8-8226-B166DE42CFFB}"/>
                </a:ext>
              </a:extLst>
            </p:cNvPr>
            <p:cNvCxnSpPr/>
            <p:nvPr/>
          </p:nvCxnSpPr>
          <p:spPr>
            <a:xfrm rot="10800000" flipH="1">
              <a:off x="6446958" y="2707099"/>
              <a:ext cx="542079" cy="73687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7" name="Google Shape;450;p8">
              <a:extLst>
                <a:ext uri="{FF2B5EF4-FFF2-40B4-BE49-F238E27FC236}">
                  <a16:creationId xmlns:a16="http://schemas.microsoft.com/office/drawing/2014/main" id="{DAC593E9-76F2-44F8-A591-8A01F9C6AA67}"/>
                </a:ext>
              </a:extLst>
            </p:cNvPr>
            <p:cNvCxnSpPr/>
            <p:nvPr/>
          </p:nvCxnSpPr>
          <p:spPr>
            <a:xfrm rot="10800000" flipH="1">
              <a:off x="6438009" y="2801495"/>
              <a:ext cx="542079" cy="73687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8" name="Google Shape;451;p8">
              <a:extLst>
                <a:ext uri="{FF2B5EF4-FFF2-40B4-BE49-F238E27FC236}">
                  <a16:creationId xmlns:a16="http://schemas.microsoft.com/office/drawing/2014/main" id="{DBF79F33-73B0-4B9A-BC1A-B15D4E2156C1}"/>
                </a:ext>
              </a:extLst>
            </p:cNvPr>
            <p:cNvSpPr/>
            <p:nvPr/>
          </p:nvSpPr>
          <p:spPr>
            <a:xfrm>
              <a:off x="8809671" y="1987019"/>
              <a:ext cx="605855" cy="481317"/>
            </a:xfrm>
            <a:prstGeom prst="rect">
              <a:avLst/>
            </a:prstGeom>
            <a:solidFill>
              <a:schemeClr val="lt2"/>
            </a:solidFill>
            <a:ln w="12700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452;p8">
              <a:extLst>
                <a:ext uri="{FF2B5EF4-FFF2-40B4-BE49-F238E27FC236}">
                  <a16:creationId xmlns:a16="http://schemas.microsoft.com/office/drawing/2014/main" id="{3F8A0745-DBC4-4CA2-B09B-E847E5EF41FE}"/>
                </a:ext>
              </a:extLst>
            </p:cNvPr>
            <p:cNvSpPr/>
            <p:nvPr/>
          </p:nvSpPr>
          <p:spPr>
            <a:xfrm>
              <a:off x="8226804" y="2322756"/>
              <a:ext cx="88131" cy="327558"/>
            </a:xfrm>
            <a:prstGeom prst="flowChartMagneticDisk">
              <a:avLst/>
            </a:prstGeom>
            <a:solidFill>
              <a:srgbClr val="BBD6EE"/>
            </a:solidFill>
            <a:ln w="127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453;p8">
              <a:extLst>
                <a:ext uri="{FF2B5EF4-FFF2-40B4-BE49-F238E27FC236}">
                  <a16:creationId xmlns:a16="http://schemas.microsoft.com/office/drawing/2014/main" id="{1116C84C-1A40-4DB8-B320-EFE0494CBA35}"/>
                </a:ext>
              </a:extLst>
            </p:cNvPr>
            <p:cNvSpPr/>
            <p:nvPr/>
          </p:nvSpPr>
          <p:spPr>
            <a:xfrm>
              <a:off x="8226804" y="2461476"/>
              <a:ext cx="88131" cy="96359"/>
            </a:xfrm>
            <a:prstGeom prst="cloud">
              <a:avLst/>
            </a:prstGeom>
            <a:solidFill>
              <a:srgbClr val="F7CAAC"/>
            </a:solidFill>
            <a:ln w="12700" cap="flat" cmpd="sng">
              <a:solidFill>
                <a:srgbClr val="42719B">
                  <a:alpha val="2352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" name="Google Shape;454;p8">
              <a:extLst>
                <a:ext uri="{FF2B5EF4-FFF2-40B4-BE49-F238E27FC236}">
                  <a16:creationId xmlns:a16="http://schemas.microsoft.com/office/drawing/2014/main" id="{C77747CB-59D0-403A-9BAA-341B8373BCA8}"/>
                </a:ext>
              </a:extLst>
            </p:cNvPr>
            <p:cNvGrpSpPr/>
            <p:nvPr/>
          </p:nvGrpSpPr>
          <p:grpSpPr>
            <a:xfrm>
              <a:off x="8203806" y="2162194"/>
              <a:ext cx="134411" cy="768629"/>
              <a:chOff x="5584669" y="3288254"/>
              <a:chExt cx="204361" cy="1168642"/>
            </a:xfrm>
          </p:grpSpPr>
          <p:sp>
            <p:nvSpPr>
              <p:cNvPr id="107" name="Google Shape;455;p8">
                <a:extLst>
                  <a:ext uri="{FF2B5EF4-FFF2-40B4-BE49-F238E27FC236}">
                    <a16:creationId xmlns:a16="http://schemas.microsoft.com/office/drawing/2014/main" id="{491125A5-D97D-4005-82DB-0A3AA6C3E19D}"/>
                  </a:ext>
                </a:extLst>
              </p:cNvPr>
              <p:cNvSpPr/>
              <p:nvPr/>
            </p:nvSpPr>
            <p:spPr>
              <a:xfrm>
                <a:off x="5584669" y="3468490"/>
                <a:ext cx="204361" cy="65285"/>
              </a:xfrm>
              <a:prstGeom prst="curvedUpArrow">
                <a:avLst>
                  <a:gd name="adj1" fmla="val 25000"/>
                  <a:gd name="adj2" fmla="val 50000"/>
                  <a:gd name="adj3" fmla="val 25000"/>
                </a:avLst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08" name="Google Shape;456;p8">
                <a:extLst>
                  <a:ext uri="{FF2B5EF4-FFF2-40B4-BE49-F238E27FC236}">
                    <a16:creationId xmlns:a16="http://schemas.microsoft.com/office/drawing/2014/main" id="{C73432FA-620E-47F8-AF15-97F4B59B3AC4}"/>
                  </a:ext>
                </a:extLst>
              </p:cNvPr>
              <p:cNvCxnSpPr/>
              <p:nvPr/>
            </p:nvCxnSpPr>
            <p:spPr>
              <a:xfrm>
                <a:off x="5687847" y="3288254"/>
                <a:ext cx="0" cy="1168642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dot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92" name="Google Shape;457;p8">
              <a:extLst>
                <a:ext uri="{FF2B5EF4-FFF2-40B4-BE49-F238E27FC236}">
                  <a16:creationId xmlns:a16="http://schemas.microsoft.com/office/drawing/2014/main" id="{89C16E6F-A5AF-4D54-B0D8-0F2605EA2619}"/>
                </a:ext>
              </a:extLst>
            </p:cNvPr>
            <p:cNvSpPr/>
            <p:nvPr/>
          </p:nvSpPr>
          <p:spPr>
            <a:xfrm rot="-3415805">
              <a:off x="8516785" y="2320727"/>
              <a:ext cx="204512" cy="792088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FEE599"/>
                </a:gs>
                <a:gs pos="74000">
                  <a:srgbClr val="F7C4A1"/>
                </a:gs>
                <a:gs pos="83000">
                  <a:srgbClr val="F7C4A1"/>
                </a:gs>
                <a:gs pos="100000">
                  <a:srgbClr val="FAD7B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458;p8">
              <a:extLst>
                <a:ext uri="{FF2B5EF4-FFF2-40B4-BE49-F238E27FC236}">
                  <a16:creationId xmlns:a16="http://schemas.microsoft.com/office/drawing/2014/main" id="{A84D1C11-C4A2-44AC-BC95-2311291B244D}"/>
                </a:ext>
              </a:extLst>
            </p:cNvPr>
            <p:cNvSpPr/>
            <p:nvPr/>
          </p:nvSpPr>
          <p:spPr>
            <a:xfrm rot="964593">
              <a:off x="8524589" y="2619396"/>
              <a:ext cx="657762" cy="369260"/>
            </a:xfrm>
            <a:prstGeom prst="cube">
              <a:avLst>
                <a:gd name="adj" fmla="val 25000"/>
              </a:avLst>
            </a:prstGeom>
            <a:solidFill>
              <a:schemeClr val="accent5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459;p8">
              <a:extLst>
                <a:ext uri="{FF2B5EF4-FFF2-40B4-BE49-F238E27FC236}">
                  <a16:creationId xmlns:a16="http://schemas.microsoft.com/office/drawing/2014/main" id="{616CF31F-D593-463C-8E38-ABCF8942825B}"/>
                </a:ext>
              </a:extLst>
            </p:cNvPr>
            <p:cNvSpPr/>
            <p:nvPr/>
          </p:nvSpPr>
          <p:spPr>
            <a:xfrm>
              <a:off x="6662894" y="2994912"/>
              <a:ext cx="898921" cy="37852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460;p8">
              <a:extLst>
                <a:ext uri="{FF2B5EF4-FFF2-40B4-BE49-F238E27FC236}">
                  <a16:creationId xmlns:a16="http://schemas.microsoft.com/office/drawing/2014/main" id="{32FBFA20-7F96-4A7F-B4AC-DD53AC9B1C78}"/>
                </a:ext>
              </a:extLst>
            </p:cNvPr>
            <p:cNvSpPr txBox="1"/>
            <p:nvPr/>
          </p:nvSpPr>
          <p:spPr>
            <a:xfrm>
              <a:off x="8816935" y="1539302"/>
              <a:ext cx="1067892" cy="380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E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Detector</a:t>
              </a: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461;p8">
              <a:extLst>
                <a:ext uri="{FF2B5EF4-FFF2-40B4-BE49-F238E27FC236}">
                  <a16:creationId xmlns:a16="http://schemas.microsoft.com/office/drawing/2014/main" id="{C7DE5D1B-EADA-4A08-9F32-E8F04E462809}"/>
                </a:ext>
              </a:extLst>
            </p:cNvPr>
            <p:cNvSpPr txBox="1"/>
            <p:nvPr/>
          </p:nvSpPr>
          <p:spPr>
            <a:xfrm>
              <a:off x="6255075" y="3072511"/>
              <a:ext cx="1533809" cy="3953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E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KB </a:t>
              </a:r>
              <a:r>
                <a:rPr lang="es-ES" sz="16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mirrors</a:t>
              </a: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7" name="Google Shape;462;p8">
              <a:extLst>
                <a:ext uri="{FF2B5EF4-FFF2-40B4-BE49-F238E27FC236}">
                  <a16:creationId xmlns:a16="http://schemas.microsoft.com/office/drawing/2014/main" id="{E9E3737C-D47B-4569-B576-CD2F2A5C699D}"/>
                </a:ext>
              </a:extLst>
            </p:cNvPr>
            <p:cNvCxnSpPr>
              <a:cxnSpLocks/>
              <a:stCxn id="96" idx="0"/>
            </p:cNvCxnSpPr>
            <p:nvPr/>
          </p:nvCxnSpPr>
          <p:spPr>
            <a:xfrm flipV="1">
              <a:off x="7021980" y="2895814"/>
              <a:ext cx="345177" cy="176697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98" name="Google Shape;463;p8">
              <a:extLst>
                <a:ext uri="{FF2B5EF4-FFF2-40B4-BE49-F238E27FC236}">
                  <a16:creationId xmlns:a16="http://schemas.microsoft.com/office/drawing/2014/main" id="{8A0C3DA1-19F1-41FF-A667-33AAAEA54899}"/>
                </a:ext>
              </a:extLst>
            </p:cNvPr>
            <p:cNvCxnSpPr>
              <a:cxnSpLocks/>
              <a:stCxn id="96" idx="0"/>
            </p:cNvCxnSpPr>
            <p:nvPr/>
          </p:nvCxnSpPr>
          <p:spPr>
            <a:xfrm flipH="1" flipV="1">
              <a:off x="6876359" y="2984312"/>
              <a:ext cx="145621" cy="88199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99" name="Google Shape;464;p8">
              <a:extLst>
                <a:ext uri="{FF2B5EF4-FFF2-40B4-BE49-F238E27FC236}">
                  <a16:creationId xmlns:a16="http://schemas.microsoft.com/office/drawing/2014/main" id="{B1AE4EF1-5388-49FE-887F-65A6135E7D3F}"/>
                </a:ext>
              </a:extLst>
            </p:cNvPr>
            <p:cNvSpPr txBox="1"/>
            <p:nvPr/>
          </p:nvSpPr>
          <p:spPr>
            <a:xfrm>
              <a:off x="9167943" y="2772071"/>
              <a:ext cx="1464854" cy="380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E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XRF detector</a:t>
              </a: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465;p8">
              <a:extLst>
                <a:ext uri="{FF2B5EF4-FFF2-40B4-BE49-F238E27FC236}">
                  <a16:creationId xmlns:a16="http://schemas.microsoft.com/office/drawing/2014/main" id="{535C2BC5-CB7F-4591-A052-C007A9C799D4}"/>
                </a:ext>
              </a:extLst>
            </p:cNvPr>
            <p:cNvSpPr/>
            <p:nvPr/>
          </p:nvSpPr>
          <p:spPr>
            <a:xfrm>
              <a:off x="8367474" y="3080338"/>
              <a:ext cx="898921" cy="380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ES" sz="16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Sample</a:t>
              </a:r>
              <a:r>
                <a:rPr lang="es-E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466;p8">
              <a:extLst>
                <a:ext uri="{FF2B5EF4-FFF2-40B4-BE49-F238E27FC236}">
                  <a16:creationId xmlns:a16="http://schemas.microsoft.com/office/drawing/2014/main" id="{89D8D468-BECF-4435-978D-FA614D6D27D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24656" t="24662" r="60760" b="46568"/>
            <a:stretch/>
          </p:blipFill>
          <p:spPr>
            <a:xfrm rot="10800000" flipH="1">
              <a:off x="8144713" y="3148875"/>
              <a:ext cx="252036" cy="2796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467;p8">
              <a:extLst>
                <a:ext uri="{FF2B5EF4-FFF2-40B4-BE49-F238E27FC236}">
                  <a16:creationId xmlns:a16="http://schemas.microsoft.com/office/drawing/2014/main" id="{1DA4F01D-4DA2-4CC6-BEC2-C5D514B48F24}"/>
                </a:ext>
              </a:extLst>
            </p:cNvPr>
            <p:cNvSpPr/>
            <p:nvPr/>
          </p:nvSpPr>
          <p:spPr>
            <a:xfrm>
              <a:off x="7321424" y="3480606"/>
              <a:ext cx="2283368" cy="3112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s-E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Cryogenic</a:t>
              </a:r>
              <a:r>
                <a:rPr lang="es-E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stage</a:t>
              </a:r>
              <a:r>
                <a:rPr lang="es-ES" sz="12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" sz="12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temperature</a:t>
              </a:r>
              <a:endParaRPr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468;p8">
              <a:extLst>
                <a:ext uri="{FF2B5EF4-FFF2-40B4-BE49-F238E27FC236}">
                  <a16:creationId xmlns:a16="http://schemas.microsoft.com/office/drawing/2014/main" id="{38AE2205-D0E5-4B42-BD9B-10E03BF724AD}"/>
                </a:ext>
              </a:extLst>
            </p:cNvPr>
            <p:cNvSpPr/>
            <p:nvPr/>
          </p:nvSpPr>
          <p:spPr>
            <a:xfrm rot="7248972">
              <a:off x="7977870" y="2178105"/>
              <a:ext cx="204512" cy="374158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FEE599"/>
                </a:gs>
                <a:gs pos="74000">
                  <a:srgbClr val="F7C4A1"/>
                </a:gs>
                <a:gs pos="83000">
                  <a:srgbClr val="F7C4A1"/>
                </a:gs>
                <a:gs pos="100000">
                  <a:srgbClr val="FAD7B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469;p8">
              <a:extLst>
                <a:ext uri="{FF2B5EF4-FFF2-40B4-BE49-F238E27FC236}">
                  <a16:creationId xmlns:a16="http://schemas.microsoft.com/office/drawing/2014/main" id="{9DD3742D-AF88-4E12-BD5A-AE5DD97770D3}"/>
                </a:ext>
              </a:extLst>
            </p:cNvPr>
            <p:cNvSpPr/>
            <p:nvPr/>
          </p:nvSpPr>
          <p:spPr>
            <a:xfrm rot="964593">
              <a:off x="7379371" y="1938376"/>
              <a:ext cx="657762" cy="369260"/>
            </a:xfrm>
            <a:prstGeom prst="cube">
              <a:avLst>
                <a:gd name="adj" fmla="val 25000"/>
              </a:avLst>
            </a:prstGeom>
            <a:solidFill>
              <a:schemeClr val="accent5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470;p8">
              <a:extLst>
                <a:ext uri="{FF2B5EF4-FFF2-40B4-BE49-F238E27FC236}">
                  <a16:creationId xmlns:a16="http://schemas.microsoft.com/office/drawing/2014/main" id="{8D7AECE7-F7A1-4D98-AF7E-DC53AC35AB75}"/>
                </a:ext>
              </a:extLst>
            </p:cNvPr>
            <p:cNvSpPr txBox="1"/>
            <p:nvPr/>
          </p:nvSpPr>
          <p:spPr>
            <a:xfrm>
              <a:off x="5962335" y="1788084"/>
              <a:ext cx="1576916" cy="380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E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XRF detector</a:t>
              </a: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471;p8">
              <a:extLst>
                <a:ext uri="{FF2B5EF4-FFF2-40B4-BE49-F238E27FC236}">
                  <a16:creationId xmlns:a16="http://schemas.microsoft.com/office/drawing/2014/main" id="{91B56FEC-3C0A-4E9A-9A68-4EF7BCF7C020}"/>
                </a:ext>
              </a:extLst>
            </p:cNvPr>
            <p:cNvSpPr/>
            <p:nvPr/>
          </p:nvSpPr>
          <p:spPr>
            <a:xfrm rot="-6246054">
              <a:off x="8589878" y="1984058"/>
              <a:ext cx="204512" cy="792088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FEE599"/>
                </a:gs>
                <a:gs pos="74000">
                  <a:srgbClr val="F7C4A1"/>
                </a:gs>
                <a:gs pos="83000">
                  <a:srgbClr val="F7C4A1"/>
                </a:gs>
                <a:gs pos="100000">
                  <a:srgbClr val="FAD7B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9" name="Google Shape;821;p14">
            <a:extLst>
              <a:ext uri="{FF2B5EF4-FFF2-40B4-BE49-F238E27FC236}">
                <a16:creationId xmlns:a16="http://schemas.microsoft.com/office/drawing/2014/main" id="{92980EE7-778A-451E-A11B-7B06F85CC9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1509" y="1391268"/>
            <a:ext cx="5611393" cy="2036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Imagen 7">
            <a:extLst>
              <a:ext uri="{FF2B5EF4-FFF2-40B4-BE49-F238E27FC236}">
                <a16:creationId xmlns:a16="http://schemas.microsoft.com/office/drawing/2014/main" id="{3F0F488F-249D-40CF-AC38-C8C65603B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565" y="4549224"/>
            <a:ext cx="4818045" cy="1634404"/>
          </a:xfrm>
          <a:prstGeom prst="rect">
            <a:avLst/>
          </a:prstGeom>
        </p:spPr>
      </p:pic>
      <p:sp>
        <p:nvSpPr>
          <p:cNvPr id="111" name="Google Shape;828;p72">
            <a:extLst>
              <a:ext uri="{FF2B5EF4-FFF2-40B4-BE49-F238E27FC236}">
                <a16:creationId xmlns:a16="http://schemas.microsoft.com/office/drawing/2014/main" id="{411EE5D7-14E2-48BD-A403-A5A041B96BD6}"/>
              </a:ext>
            </a:extLst>
          </p:cNvPr>
          <p:cNvSpPr txBox="1">
            <a:spLocks/>
          </p:cNvSpPr>
          <p:nvPr/>
        </p:nvSpPr>
        <p:spPr>
          <a:xfrm>
            <a:off x="6609954" y="4002478"/>
            <a:ext cx="4465907" cy="692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6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r"/>
            <a:r>
              <a:rPr lang="en-US" dirty="0"/>
              <a:t>Options for CORUS experimental hall layout (see Joan’s talk)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37BD6-999D-4382-B945-E31C0D53E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5CD3E5-84CB-45EB-A604-641352475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EE472-355A-4B84-BC6E-856FC404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3421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354" y="257996"/>
            <a:ext cx="8853668" cy="604132"/>
          </a:xfrm>
        </p:spPr>
        <p:txBody>
          <a:bodyPr/>
          <a:lstStyle/>
          <a:p>
            <a:pPr algn="ctr"/>
            <a:r>
              <a:rPr lang="en-US" dirty="0"/>
              <a:t>DATA and Scientific Computing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6455AC-F237-4A10-910A-215A06BA90EF}"/>
              </a:ext>
            </a:extLst>
          </p:cNvPr>
          <p:cNvSpPr txBox="1"/>
          <p:nvPr/>
        </p:nvSpPr>
        <p:spPr>
          <a:xfrm>
            <a:off x="469013" y="1305433"/>
            <a:ext cx="78328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Data Deluge at ALBA II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Specialized data processing and analysis will require High Performance Computing optimization.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dirty="0"/>
              <a:t>Actions in progress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Ambitious IT investment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 methods and software tailored for specific scientific cases (two groups already working operatively</a:t>
            </a:r>
            <a:r>
              <a:rPr lang="en-GB" sz="2000" dirty="0"/>
              <a:t> at ALBA).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Crafting versatile data 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Users will benefit of additional Computing Services, </a:t>
            </a:r>
            <a:r>
              <a:rPr lang="en-US" sz="2400" dirty="0"/>
              <a:t>further ensuring their ability to navigate and harness the scientific potential of ALBA II's data-rich environment.</a:t>
            </a: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76A388-0489-4F3B-81F3-24DAC3E42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396" y="6183438"/>
            <a:ext cx="1574639" cy="528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1EF0AD-9CF9-4FB8-B525-806044D369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39" b="32184"/>
          <a:stretch/>
        </p:blipFill>
        <p:spPr>
          <a:xfrm>
            <a:off x="8366314" y="6183438"/>
            <a:ext cx="1917609" cy="528933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A6CB456-B0B2-44D5-B56D-4E1084AEEB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s-ES" dirty="0"/>
              <a:t>19/01/2024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6AAFD5E-C8BE-4C91-BFA4-B4B4A320B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19768"/>
            <a:ext cx="4114800" cy="365125"/>
          </a:xfrm>
        </p:spPr>
        <p:txBody>
          <a:bodyPr/>
          <a:lstStyle/>
          <a:p>
            <a:pPr algn="ctr"/>
            <a:r>
              <a:rPr lang="es-ES" dirty="0" err="1"/>
              <a:t>O.Matilla</a:t>
            </a:r>
            <a:r>
              <a:rPr lang="es-ES" dirty="0"/>
              <a:t> – Scientific Computing @ ALBA II</a:t>
            </a:r>
          </a:p>
          <a:p>
            <a:endParaRPr lang="es-E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09437C-5FF3-413B-8369-A939A26BB164}"/>
              </a:ext>
            </a:extLst>
          </p:cNvPr>
          <p:cNvGrpSpPr/>
          <p:nvPr/>
        </p:nvGrpSpPr>
        <p:grpSpPr>
          <a:xfrm>
            <a:off x="7788693" y="1225467"/>
            <a:ext cx="3560847" cy="1355214"/>
            <a:chOff x="8312259" y="1219820"/>
            <a:chExt cx="3560847" cy="13552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BC1061-FC80-4963-91FD-1560BC41E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1375"/>
            <a:stretch/>
          </p:blipFill>
          <p:spPr>
            <a:xfrm>
              <a:off x="8500239" y="1334383"/>
              <a:ext cx="3372867" cy="124065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38367E-27D2-47F3-9393-763CA9E34754}"/>
                </a:ext>
              </a:extLst>
            </p:cNvPr>
            <p:cNvSpPr txBox="1"/>
            <p:nvPr/>
          </p:nvSpPr>
          <p:spPr>
            <a:xfrm>
              <a:off x="8312259" y="1219820"/>
              <a:ext cx="7784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PB</a:t>
              </a:r>
              <a:endParaRPr lang="en-GB" sz="2400" dirty="0"/>
            </a:p>
          </p:txBody>
        </p:sp>
      </p:grpSp>
      <p:pic>
        <p:nvPicPr>
          <p:cNvPr id="13" name="Google Shape;133;p11">
            <a:extLst>
              <a:ext uri="{FF2B5EF4-FFF2-40B4-BE49-F238E27FC236}">
                <a16:creationId xmlns:a16="http://schemas.microsoft.com/office/drawing/2014/main" id="{4B0D052D-3A4A-450A-B354-B6571EA507C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67094" y="2972671"/>
            <a:ext cx="2742325" cy="15775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773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6EAAA3-54A2-480A-ABCE-7F1D094346BE}"/>
              </a:ext>
            </a:extLst>
          </p:cNvPr>
          <p:cNvSpPr txBox="1"/>
          <p:nvPr/>
        </p:nvSpPr>
        <p:spPr>
          <a:xfrm>
            <a:off x="313501" y="1245279"/>
            <a:ext cx="4398829" cy="94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ES_tradnl" sz="2400" b="1" dirty="0">
                <a:sym typeface="Wingdings" panose="05000000000000000000" pitchFamily="2" charset="2"/>
              </a:rPr>
              <a:t>New </a:t>
            </a:r>
            <a:r>
              <a:rPr lang="es-ES_tradnl" sz="2400" b="1" dirty="0" err="1">
                <a:sym typeface="Wingdings" panose="05000000000000000000" pitchFamily="2" charset="2"/>
              </a:rPr>
              <a:t>Buildings</a:t>
            </a:r>
            <a:r>
              <a:rPr lang="es-ES_tradnl" sz="2400" b="1" dirty="0">
                <a:sym typeface="Wingdings" panose="05000000000000000000" pitchFamily="2" charset="2"/>
              </a:rPr>
              <a:t> and </a:t>
            </a:r>
            <a:r>
              <a:rPr lang="es-ES_tradnl" sz="2400" b="1" dirty="0" err="1">
                <a:sym typeface="Wingdings" panose="05000000000000000000" pitchFamily="2" charset="2"/>
              </a:rPr>
              <a:t>related</a:t>
            </a:r>
            <a:r>
              <a:rPr lang="es-ES_tradnl" sz="2400" b="1" dirty="0">
                <a:sym typeface="Wingdings" panose="05000000000000000000" pitchFamily="2" charset="2"/>
              </a:rPr>
              <a:t> Infrastructures </a:t>
            </a:r>
            <a:r>
              <a:rPr lang="es-ES_tradnl" sz="2400" b="1" dirty="0" err="1">
                <a:sym typeface="Wingdings" panose="05000000000000000000" pitchFamily="2" charset="2"/>
              </a:rPr>
              <a:t>being</a:t>
            </a:r>
            <a:r>
              <a:rPr lang="es-ES_tradnl" sz="2400" b="1" dirty="0">
                <a:sym typeface="Wingdings" panose="05000000000000000000" pitchFamily="2" charset="2"/>
              </a:rPr>
              <a:t> </a:t>
            </a:r>
            <a:r>
              <a:rPr lang="es-ES_tradnl" sz="2400" b="1" dirty="0" err="1">
                <a:sym typeface="Wingdings" panose="05000000000000000000" pitchFamily="2" charset="2"/>
              </a:rPr>
              <a:t>designed</a:t>
            </a:r>
            <a:endParaRPr lang="es-ES" sz="12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48CD7A-0553-48DF-9205-69D91927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0DBED-CEE6-4679-A3CA-E11F169EF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II Status and Perspectives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5638C2-9B66-46B9-9A52-25B1AA6331E3}"/>
              </a:ext>
            </a:extLst>
          </p:cNvPr>
          <p:cNvSpPr/>
          <p:nvPr/>
        </p:nvSpPr>
        <p:spPr>
          <a:xfrm>
            <a:off x="2870147" y="68893"/>
            <a:ext cx="6459638" cy="824028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New Infrastructures</a:t>
            </a:r>
          </a:p>
        </p:txBody>
      </p:sp>
      <p:pic>
        <p:nvPicPr>
          <p:cNvPr id="7" name="Imagen 2">
            <a:extLst>
              <a:ext uri="{FF2B5EF4-FFF2-40B4-BE49-F238E27FC236}">
                <a16:creationId xmlns:a16="http://schemas.microsoft.com/office/drawing/2014/main" id="{DFCFFF6A-EAAD-4192-AED4-7C4CD1EFC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2" t="12736" r="9411" b="14498"/>
          <a:stretch/>
        </p:blipFill>
        <p:spPr>
          <a:xfrm>
            <a:off x="-12193" y="2837397"/>
            <a:ext cx="12204193" cy="4020603"/>
          </a:xfrm>
          <a:prstGeom prst="rect">
            <a:avLst/>
          </a:prstGeom>
        </p:spPr>
      </p:pic>
      <p:sp>
        <p:nvSpPr>
          <p:cNvPr id="9" name="Google Shape;1337;p94">
            <a:extLst>
              <a:ext uri="{FF2B5EF4-FFF2-40B4-BE49-F238E27FC236}">
                <a16:creationId xmlns:a16="http://schemas.microsoft.com/office/drawing/2014/main" id="{1C403B08-C473-4E7E-9B90-F0AB286C1CD5}"/>
              </a:ext>
            </a:extLst>
          </p:cNvPr>
          <p:cNvSpPr txBox="1">
            <a:spLocks/>
          </p:cNvSpPr>
          <p:nvPr/>
        </p:nvSpPr>
        <p:spPr>
          <a:xfrm>
            <a:off x="10483215" y="2837397"/>
            <a:ext cx="1395948" cy="340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Montserrat"/>
              <a:buNone/>
              <a:defRPr sz="45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000" b="0" dirty="0"/>
              <a:t>© VVV arquitectes</a:t>
            </a:r>
          </a:p>
        </p:txBody>
      </p:sp>
    </p:spTree>
    <p:extLst>
      <p:ext uri="{BB962C8B-B14F-4D97-AF65-F5344CB8AC3E}">
        <p14:creationId xmlns:p14="http://schemas.microsoft.com/office/powerpoint/2010/main" val="614840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EA982397-00A3-4D7E-9D90-DCA4256F74FC}"/>
              </a:ext>
            </a:extLst>
          </p:cNvPr>
          <p:cNvSpPr/>
          <p:nvPr/>
        </p:nvSpPr>
        <p:spPr>
          <a:xfrm>
            <a:off x="7945319" y="1553476"/>
            <a:ext cx="3614670" cy="713433"/>
          </a:xfrm>
          <a:prstGeom prst="rect">
            <a:avLst/>
          </a:prstGeom>
          <a:solidFill>
            <a:srgbClr val="00C8B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6D2884F-EB23-4816-BCC4-E040406F710D}"/>
              </a:ext>
            </a:extLst>
          </p:cNvPr>
          <p:cNvSpPr/>
          <p:nvPr/>
        </p:nvSpPr>
        <p:spPr>
          <a:xfrm>
            <a:off x="7945319" y="2266910"/>
            <a:ext cx="3614670" cy="800100"/>
          </a:xfrm>
          <a:prstGeom prst="rect">
            <a:avLst/>
          </a:prstGeom>
          <a:solidFill>
            <a:srgbClr val="007E6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158AACE-4D5C-4F21-A311-1CEAD4C2D7EC}"/>
              </a:ext>
            </a:extLst>
          </p:cNvPr>
          <p:cNvSpPr/>
          <p:nvPr/>
        </p:nvSpPr>
        <p:spPr>
          <a:xfrm>
            <a:off x="7945318" y="3067010"/>
            <a:ext cx="3614670" cy="66402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DCB7812-9C6B-4E34-8A0C-0AC353E5C0C6}"/>
              </a:ext>
            </a:extLst>
          </p:cNvPr>
          <p:cNvSpPr/>
          <p:nvPr/>
        </p:nvSpPr>
        <p:spPr>
          <a:xfrm>
            <a:off x="7942555" y="3731038"/>
            <a:ext cx="3614670" cy="800100"/>
          </a:xfrm>
          <a:prstGeom prst="rect">
            <a:avLst/>
          </a:prstGeom>
          <a:solidFill>
            <a:srgbClr val="00206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3">
            <a:extLst>
              <a:ext uri="{FF2B5EF4-FFF2-40B4-BE49-F238E27FC236}">
                <a16:creationId xmlns:a16="http://schemas.microsoft.com/office/drawing/2014/main" id="{C3C1CA9F-933D-49BF-A66F-210B48F49CC1}"/>
              </a:ext>
            </a:extLst>
          </p:cNvPr>
          <p:cNvSpPr txBox="1"/>
          <p:nvPr/>
        </p:nvSpPr>
        <p:spPr>
          <a:xfrm>
            <a:off x="2680087" y="403605"/>
            <a:ext cx="79733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_tradnl" sz="3000" b="1" dirty="0">
                <a:latin typeface="+mn-lt"/>
              </a:rPr>
              <a:t>New </a:t>
            </a:r>
            <a:r>
              <a:rPr lang="es-ES_tradnl" sz="3000" b="1" dirty="0" err="1">
                <a:latin typeface="+mn-lt"/>
              </a:rPr>
              <a:t>buildings</a:t>
            </a:r>
            <a:r>
              <a:rPr lang="es-ES_tradnl" sz="3000" b="1" dirty="0">
                <a:latin typeface="+mn-lt"/>
              </a:rPr>
              <a:t> </a:t>
            </a:r>
            <a:r>
              <a:rPr lang="es-ES_tradnl" sz="3000" b="1" dirty="0" err="1">
                <a:latin typeface="+mn-lt"/>
              </a:rPr>
              <a:t>layouts</a:t>
            </a:r>
            <a:r>
              <a:rPr lang="es-ES_tradnl" sz="3000" b="1" dirty="0">
                <a:latin typeface="+mn-lt"/>
              </a:rPr>
              <a:t> – in </a:t>
            </a:r>
            <a:r>
              <a:rPr lang="es-ES_tradnl" sz="3000" b="1" dirty="0" err="1">
                <a:latin typeface="+mn-lt"/>
              </a:rPr>
              <a:t>preparation</a:t>
            </a:r>
            <a:endParaRPr lang="es-ES" sz="3000" b="1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04860C-1A81-4BDC-9E98-4DBD9D01B177}"/>
              </a:ext>
            </a:extLst>
          </p:cNvPr>
          <p:cNvSpPr txBox="1"/>
          <p:nvPr/>
        </p:nvSpPr>
        <p:spPr>
          <a:xfrm>
            <a:off x="7910291" y="1739519"/>
            <a:ext cx="371623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EDIFICIO 1: Instalaciones técnicas. </a:t>
            </a:r>
          </a:p>
          <a:p>
            <a:endParaRPr lang="es-ES" sz="1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ES" sz="1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EDIFICIO 2: Hall experimental BL02 &amp; BL03.</a:t>
            </a:r>
          </a:p>
          <a:p>
            <a:r>
              <a:rPr lang="es-E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Laboratorios. Auditorio y oficinas.</a:t>
            </a:r>
          </a:p>
          <a:p>
            <a:endParaRPr lang="es-ES" sz="1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ES" sz="1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EDIFICIO 3: Construido y explotado por terceros.</a:t>
            </a:r>
          </a:p>
          <a:p>
            <a:endParaRPr lang="es-ES" sz="1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ES" sz="1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EDIFICIO 4: Hall experimental BL04.1 y BL04.2</a:t>
            </a:r>
          </a:p>
          <a:p>
            <a:r>
              <a:rPr lang="es-E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Laboratorios y oficinas.</a:t>
            </a:r>
            <a:endParaRPr lang="es-ES" sz="1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AE27F93-216E-46A2-84FE-FEA2170FC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4" t="4727" r="2286" b="8223"/>
          <a:stretch/>
        </p:blipFill>
        <p:spPr>
          <a:xfrm>
            <a:off x="371059" y="1366741"/>
            <a:ext cx="7286545" cy="4124518"/>
          </a:xfrm>
          <a:prstGeom prst="rect">
            <a:avLst/>
          </a:prstGeom>
        </p:spPr>
      </p:pic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D9D24D66-8E7B-46A1-8C0F-416804775AC5}"/>
              </a:ext>
            </a:extLst>
          </p:cNvPr>
          <p:cNvSpPr/>
          <p:nvPr/>
        </p:nvSpPr>
        <p:spPr>
          <a:xfrm>
            <a:off x="4044552" y="1553476"/>
            <a:ext cx="3282461" cy="3065585"/>
          </a:xfrm>
          <a:custGeom>
            <a:avLst/>
            <a:gdLst>
              <a:gd name="connsiteX0" fmla="*/ 0 w 3282461"/>
              <a:gd name="connsiteY0" fmla="*/ 0 h 3065585"/>
              <a:gd name="connsiteX1" fmla="*/ 211015 w 3282461"/>
              <a:gd name="connsiteY1" fmla="*/ 41031 h 3065585"/>
              <a:gd name="connsiteX2" fmla="*/ 2543907 w 3282461"/>
              <a:gd name="connsiteY2" fmla="*/ 832339 h 3065585"/>
              <a:gd name="connsiteX3" fmla="*/ 3282461 w 3282461"/>
              <a:gd name="connsiteY3" fmla="*/ 3065585 h 3065585"/>
              <a:gd name="connsiteX4" fmla="*/ 1787769 w 3282461"/>
              <a:gd name="connsiteY4" fmla="*/ 3006970 h 3065585"/>
              <a:gd name="connsiteX5" fmla="*/ 1705707 w 3282461"/>
              <a:gd name="connsiteY5" fmla="*/ 3001108 h 3065585"/>
              <a:gd name="connsiteX6" fmla="*/ 1658815 w 3282461"/>
              <a:gd name="connsiteY6" fmla="*/ 2960077 h 3065585"/>
              <a:gd name="connsiteX7" fmla="*/ 1611923 w 3282461"/>
              <a:gd name="connsiteY7" fmla="*/ 2942493 h 3065585"/>
              <a:gd name="connsiteX8" fmla="*/ 1582615 w 3282461"/>
              <a:gd name="connsiteY8" fmla="*/ 2901462 h 3065585"/>
              <a:gd name="connsiteX9" fmla="*/ 1547446 w 3282461"/>
              <a:gd name="connsiteY9" fmla="*/ 2866293 h 3065585"/>
              <a:gd name="connsiteX10" fmla="*/ 269630 w 3282461"/>
              <a:gd name="connsiteY10" fmla="*/ 1037493 h 3065585"/>
              <a:gd name="connsiteX11" fmla="*/ 240323 w 3282461"/>
              <a:gd name="connsiteY11" fmla="*/ 949570 h 3065585"/>
              <a:gd name="connsiteX12" fmla="*/ 222738 w 3282461"/>
              <a:gd name="connsiteY12" fmla="*/ 896816 h 3065585"/>
              <a:gd name="connsiteX13" fmla="*/ 193430 w 3282461"/>
              <a:gd name="connsiteY13" fmla="*/ 826477 h 3065585"/>
              <a:gd name="connsiteX14" fmla="*/ 152400 w 3282461"/>
              <a:gd name="connsiteY14" fmla="*/ 697524 h 3065585"/>
              <a:gd name="connsiteX15" fmla="*/ 0 w 3282461"/>
              <a:gd name="connsiteY15" fmla="*/ 0 h 3065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82461" h="3065585">
                <a:moveTo>
                  <a:pt x="0" y="0"/>
                </a:moveTo>
                <a:lnTo>
                  <a:pt x="211015" y="41031"/>
                </a:lnTo>
                <a:lnTo>
                  <a:pt x="2543907" y="832339"/>
                </a:lnTo>
                <a:lnTo>
                  <a:pt x="3282461" y="3065585"/>
                </a:lnTo>
                <a:lnTo>
                  <a:pt x="1787769" y="3006970"/>
                </a:lnTo>
                <a:lnTo>
                  <a:pt x="1705707" y="3001108"/>
                </a:lnTo>
                <a:lnTo>
                  <a:pt x="1658815" y="2960077"/>
                </a:lnTo>
                <a:lnTo>
                  <a:pt x="1611923" y="2942493"/>
                </a:lnTo>
                <a:lnTo>
                  <a:pt x="1582615" y="2901462"/>
                </a:lnTo>
                <a:lnTo>
                  <a:pt x="1547446" y="2866293"/>
                </a:lnTo>
                <a:lnTo>
                  <a:pt x="269630" y="1037493"/>
                </a:lnTo>
                <a:lnTo>
                  <a:pt x="240323" y="949570"/>
                </a:lnTo>
                <a:lnTo>
                  <a:pt x="222738" y="896816"/>
                </a:lnTo>
                <a:lnTo>
                  <a:pt x="193430" y="826477"/>
                </a:lnTo>
                <a:lnTo>
                  <a:pt x="152400" y="697524"/>
                </a:lnTo>
                <a:lnTo>
                  <a:pt x="0" y="0"/>
                </a:lnTo>
                <a:close/>
              </a:path>
            </a:pathLst>
          </a:custGeom>
          <a:solidFill>
            <a:srgbClr val="C5F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A6964A7-2621-4332-AC45-697654F20331}"/>
              </a:ext>
            </a:extLst>
          </p:cNvPr>
          <p:cNvSpPr/>
          <p:nvPr/>
        </p:nvSpPr>
        <p:spPr>
          <a:xfrm rot="21383227">
            <a:off x="5146952" y="2243405"/>
            <a:ext cx="715316" cy="304138"/>
          </a:xfrm>
          <a:prstGeom prst="rect">
            <a:avLst/>
          </a:prstGeom>
          <a:solidFill>
            <a:srgbClr val="00C8B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orma libre: forma 7">
            <a:extLst>
              <a:ext uri="{FF2B5EF4-FFF2-40B4-BE49-F238E27FC236}">
                <a16:creationId xmlns:a16="http://schemas.microsoft.com/office/drawing/2014/main" id="{6EAC6ECC-5BC7-40DA-B76D-53FA47A40E91}"/>
              </a:ext>
            </a:extLst>
          </p:cNvPr>
          <p:cNvSpPr/>
          <p:nvPr/>
        </p:nvSpPr>
        <p:spPr>
          <a:xfrm>
            <a:off x="5160784" y="2488978"/>
            <a:ext cx="1549400" cy="548640"/>
          </a:xfrm>
          <a:custGeom>
            <a:avLst/>
            <a:gdLst>
              <a:gd name="connsiteX0" fmla="*/ 0 w 1549400"/>
              <a:gd name="connsiteY0" fmla="*/ 81280 h 548640"/>
              <a:gd name="connsiteX1" fmla="*/ 25400 w 1549400"/>
              <a:gd name="connsiteY1" fmla="*/ 490220 h 548640"/>
              <a:gd name="connsiteX2" fmla="*/ 1549400 w 1549400"/>
              <a:gd name="connsiteY2" fmla="*/ 548640 h 548640"/>
              <a:gd name="connsiteX3" fmla="*/ 1363980 w 1549400"/>
              <a:gd name="connsiteY3" fmla="*/ 0 h 548640"/>
              <a:gd name="connsiteX4" fmla="*/ 0 w 1549400"/>
              <a:gd name="connsiteY4" fmla="*/ 8128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9400" h="548640">
                <a:moveTo>
                  <a:pt x="0" y="81280"/>
                </a:moveTo>
                <a:lnTo>
                  <a:pt x="25400" y="490220"/>
                </a:lnTo>
                <a:lnTo>
                  <a:pt x="1549400" y="548640"/>
                </a:lnTo>
                <a:lnTo>
                  <a:pt x="1363980" y="0"/>
                </a:lnTo>
                <a:lnTo>
                  <a:pt x="0" y="81280"/>
                </a:lnTo>
                <a:close/>
              </a:path>
            </a:pathLst>
          </a:custGeom>
          <a:solidFill>
            <a:srgbClr val="007E6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D1C601B6-1A77-4077-8E4E-160F0927EC21}"/>
              </a:ext>
            </a:extLst>
          </p:cNvPr>
          <p:cNvSpPr/>
          <p:nvPr/>
        </p:nvSpPr>
        <p:spPr>
          <a:xfrm>
            <a:off x="5968504" y="3906298"/>
            <a:ext cx="1209040" cy="513080"/>
          </a:xfrm>
          <a:custGeom>
            <a:avLst/>
            <a:gdLst>
              <a:gd name="connsiteX0" fmla="*/ 7620 w 1209040"/>
              <a:gd name="connsiteY0" fmla="*/ 0 h 492760"/>
              <a:gd name="connsiteX1" fmla="*/ 0 w 1209040"/>
              <a:gd name="connsiteY1" fmla="*/ 454660 h 492760"/>
              <a:gd name="connsiteX2" fmla="*/ 1209040 w 1209040"/>
              <a:gd name="connsiteY2" fmla="*/ 492760 h 492760"/>
              <a:gd name="connsiteX3" fmla="*/ 1046480 w 1209040"/>
              <a:gd name="connsiteY3" fmla="*/ 35560 h 492760"/>
              <a:gd name="connsiteX4" fmla="*/ 7620 w 1209040"/>
              <a:gd name="connsiteY4" fmla="*/ 0 h 49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040" h="492760">
                <a:moveTo>
                  <a:pt x="7620" y="0"/>
                </a:moveTo>
                <a:lnTo>
                  <a:pt x="0" y="454660"/>
                </a:lnTo>
                <a:lnTo>
                  <a:pt x="1209040" y="492760"/>
                </a:lnTo>
                <a:lnTo>
                  <a:pt x="1046480" y="35560"/>
                </a:lnTo>
                <a:lnTo>
                  <a:pt x="7620" y="0"/>
                </a:lnTo>
                <a:close/>
              </a:path>
            </a:pathLst>
          </a:custGeom>
          <a:solidFill>
            <a:srgbClr val="00206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FC80EA5F-F72C-416E-9424-DFB39EBB756F}"/>
              </a:ext>
            </a:extLst>
          </p:cNvPr>
          <p:cNvSpPr/>
          <p:nvPr/>
        </p:nvSpPr>
        <p:spPr>
          <a:xfrm>
            <a:off x="5980115" y="3170424"/>
            <a:ext cx="974272" cy="598714"/>
          </a:xfrm>
          <a:custGeom>
            <a:avLst/>
            <a:gdLst>
              <a:gd name="connsiteX0" fmla="*/ 974272 w 974272"/>
              <a:gd name="connsiteY0" fmla="*/ 598714 h 598714"/>
              <a:gd name="connsiteX1" fmla="*/ 778329 w 974272"/>
              <a:gd name="connsiteY1" fmla="*/ 21771 h 598714"/>
              <a:gd name="connsiteX2" fmla="*/ 16329 w 974272"/>
              <a:gd name="connsiteY2" fmla="*/ 0 h 598714"/>
              <a:gd name="connsiteX3" fmla="*/ 0 w 974272"/>
              <a:gd name="connsiteY3" fmla="*/ 571500 h 598714"/>
              <a:gd name="connsiteX4" fmla="*/ 974272 w 974272"/>
              <a:gd name="connsiteY4" fmla="*/ 598714 h 598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272" h="598714">
                <a:moveTo>
                  <a:pt x="974272" y="598714"/>
                </a:moveTo>
                <a:lnTo>
                  <a:pt x="778329" y="21771"/>
                </a:lnTo>
                <a:lnTo>
                  <a:pt x="16329" y="0"/>
                </a:lnTo>
                <a:lnTo>
                  <a:pt x="0" y="571500"/>
                </a:lnTo>
                <a:lnTo>
                  <a:pt x="974272" y="598714"/>
                </a:ln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749999C3-7D45-496B-A8C0-89942BC2AB7E}"/>
              </a:ext>
            </a:extLst>
          </p:cNvPr>
          <p:cNvCxnSpPr>
            <a:cxnSpLocks/>
          </p:cNvCxnSpPr>
          <p:nvPr/>
        </p:nvCxnSpPr>
        <p:spPr>
          <a:xfrm flipV="1">
            <a:off x="2680087" y="2621927"/>
            <a:ext cx="3787164" cy="1996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1149D42F-8E86-467C-A7C9-3F8C18500834}"/>
              </a:ext>
            </a:extLst>
          </p:cNvPr>
          <p:cNvCxnSpPr>
            <a:stCxn id="8" idx="2"/>
            <a:endCxn id="8" idx="2"/>
          </p:cNvCxnSpPr>
          <p:nvPr/>
        </p:nvCxnSpPr>
        <p:spPr>
          <a:xfrm>
            <a:off x="6710184" y="303761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313A81AF-652F-4C24-9EE9-473593E6AED9}"/>
              </a:ext>
            </a:extLst>
          </p:cNvPr>
          <p:cNvCxnSpPr>
            <a:cxnSpLocks/>
          </p:cNvCxnSpPr>
          <p:nvPr/>
        </p:nvCxnSpPr>
        <p:spPr>
          <a:xfrm flipH="1" flipV="1">
            <a:off x="2680088" y="2821610"/>
            <a:ext cx="3892936" cy="12191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B5AD1987-A590-45D2-A7B9-FE515940B58F}"/>
              </a:ext>
            </a:extLst>
          </p:cNvPr>
          <p:cNvCxnSpPr>
            <a:cxnSpLocks/>
          </p:cNvCxnSpPr>
          <p:nvPr/>
        </p:nvCxnSpPr>
        <p:spPr>
          <a:xfrm>
            <a:off x="2963684" y="2943159"/>
            <a:ext cx="3533504" cy="113458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33C63335-0CB6-43AC-8208-56E31488EA4E}"/>
              </a:ext>
            </a:extLst>
          </p:cNvPr>
          <p:cNvCxnSpPr>
            <a:cxnSpLocks/>
          </p:cNvCxnSpPr>
          <p:nvPr/>
        </p:nvCxnSpPr>
        <p:spPr>
          <a:xfrm>
            <a:off x="2960921" y="2943159"/>
            <a:ext cx="3824193" cy="13575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>
            <a:extLst>
              <a:ext uri="{FF2B5EF4-FFF2-40B4-BE49-F238E27FC236}">
                <a16:creationId xmlns:a16="http://schemas.microsoft.com/office/drawing/2014/main" id="{0B31D70D-61F7-4BDE-80A8-B47CFE463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861" y="4805104"/>
            <a:ext cx="4980080" cy="1645778"/>
          </a:xfrm>
          <a:prstGeom prst="rect">
            <a:avLst/>
          </a:prstGeom>
        </p:spPr>
      </p:pic>
      <p:sp>
        <p:nvSpPr>
          <p:cNvPr id="34" name="Date Placeholder 3">
            <a:extLst>
              <a:ext uri="{FF2B5EF4-FFF2-40B4-BE49-F238E27FC236}">
                <a16:creationId xmlns:a16="http://schemas.microsoft.com/office/drawing/2014/main" id="{3349F429-582A-4EA6-AB41-C73FFF0B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6855" y="6492875"/>
            <a:ext cx="2743200" cy="365125"/>
          </a:xfrm>
        </p:spPr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A5178C-D307-48E8-ABD0-2B9B58219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II Status and Perspectives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0766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3">
            <a:extLst>
              <a:ext uri="{FF2B5EF4-FFF2-40B4-BE49-F238E27FC236}">
                <a16:creationId xmlns:a16="http://schemas.microsoft.com/office/drawing/2014/main" id="{C3C1CA9F-933D-49BF-A66F-210B48F49CC1}"/>
              </a:ext>
            </a:extLst>
          </p:cNvPr>
          <p:cNvSpPr txBox="1"/>
          <p:nvPr/>
        </p:nvSpPr>
        <p:spPr>
          <a:xfrm>
            <a:off x="1627094" y="140005"/>
            <a:ext cx="9942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b="1" dirty="0">
                <a:latin typeface="+mn-lt"/>
              </a:rPr>
              <a:t>Working on the design of the long BLs across the two plots</a:t>
            </a:r>
            <a:endParaRPr lang="es-ES" sz="3000" b="1" dirty="0">
              <a:latin typeface="+mn-lt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F74F9437-CA6A-4410-BEB2-63DD52719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64" b="5492"/>
          <a:stretch/>
        </p:blipFill>
        <p:spPr>
          <a:xfrm>
            <a:off x="304612" y="872144"/>
            <a:ext cx="8229750" cy="357474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96A4963-319F-4FE0-8705-4CAA78370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016" y="4567227"/>
            <a:ext cx="3016710" cy="175904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DD3511C-F495-40A2-94E2-FFA2568671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4"/>
          <a:stretch/>
        </p:blipFill>
        <p:spPr>
          <a:xfrm>
            <a:off x="8717492" y="2240679"/>
            <a:ext cx="3205430" cy="2206209"/>
          </a:xfrm>
          <a:prstGeom prst="rect">
            <a:avLst/>
          </a:prstGeom>
        </p:spPr>
      </p:pic>
      <p:sp>
        <p:nvSpPr>
          <p:cNvPr id="41" name="TextBox 21">
            <a:extLst>
              <a:ext uri="{FF2B5EF4-FFF2-40B4-BE49-F238E27FC236}">
                <a16:creationId xmlns:a16="http://schemas.microsoft.com/office/drawing/2014/main" id="{9A9C2F97-F70D-4EC0-975F-E3FD6036AEC2}"/>
              </a:ext>
            </a:extLst>
          </p:cNvPr>
          <p:cNvSpPr txBox="1"/>
          <p:nvPr/>
        </p:nvSpPr>
        <p:spPr>
          <a:xfrm>
            <a:off x="10748795" y="3119662"/>
            <a:ext cx="820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chemeClr val="bg1"/>
                </a:solidFill>
              </a:rPr>
              <a:t>B</a:t>
            </a:r>
            <a:r>
              <a:rPr lang="es-ES" sz="1600" dirty="0">
                <a:solidFill>
                  <a:schemeClr val="bg1"/>
                </a:solidFill>
              </a:rPr>
              <a:t>L02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D3648D05-83B0-4AA2-BA12-A9E1AD420B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2" r="7695"/>
          <a:stretch/>
        </p:blipFill>
        <p:spPr>
          <a:xfrm>
            <a:off x="8134826" y="4541765"/>
            <a:ext cx="3788096" cy="1759040"/>
          </a:xfrm>
          <a:prstGeom prst="rect">
            <a:avLst/>
          </a:prstGeom>
        </p:spPr>
      </p:pic>
      <p:sp>
        <p:nvSpPr>
          <p:cNvPr id="43" name="TextBox 21">
            <a:extLst>
              <a:ext uri="{FF2B5EF4-FFF2-40B4-BE49-F238E27FC236}">
                <a16:creationId xmlns:a16="http://schemas.microsoft.com/office/drawing/2014/main" id="{D73698C6-BDC0-437A-A26B-CD38C64EA02B}"/>
              </a:ext>
            </a:extLst>
          </p:cNvPr>
          <p:cNvSpPr txBox="1"/>
          <p:nvPr/>
        </p:nvSpPr>
        <p:spPr>
          <a:xfrm>
            <a:off x="9573400" y="5564514"/>
            <a:ext cx="838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chemeClr val="bg1"/>
                </a:solidFill>
              </a:rPr>
              <a:t>B</a:t>
            </a:r>
            <a:r>
              <a:rPr lang="es-ES" sz="1600" dirty="0">
                <a:solidFill>
                  <a:schemeClr val="bg1"/>
                </a:solidFill>
              </a:rPr>
              <a:t>L04</a:t>
            </a:r>
          </a:p>
        </p:txBody>
      </p:sp>
      <p:sp>
        <p:nvSpPr>
          <p:cNvPr id="44" name="TextBox 21">
            <a:extLst>
              <a:ext uri="{FF2B5EF4-FFF2-40B4-BE49-F238E27FC236}">
                <a16:creationId xmlns:a16="http://schemas.microsoft.com/office/drawing/2014/main" id="{5BBBE49A-31ED-4FC8-BB23-DD0D39007D38}"/>
              </a:ext>
            </a:extLst>
          </p:cNvPr>
          <p:cNvSpPr txBox="1"/>
          <p:nvPr/>
        </p:nvSpPr>
        <p:spPr>
          <a:xfrm>
            <a:off x="3188430" y="1805971"/>
            <a:ext cx="820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chemeClr val="bg1"/>
                </a:solidFill>
              </a:rPr>
              <a:t>B</a:t>
            </a:r>
            <a:r>
              <a:rPr lang="es-ES" sz="1600" dirty="0">
                <a:solidFill>
                  <a:schemeClr val="bg1"/>
                </a:solidFill>
              </a:rPr>
              <a:t>L02</a:t>
            </a:r>
          </a:p>
        </p:txBody>
      </p:sp>
      <p:sp>
        <p:nvSpPr>
          <p:cNvPr id="45" name="TextBox 21">
            <a:extLst>
              <a:ext uri="{FF2B5EF4-FFF2-40B4-BE49-F238E27FC236}">
                <a16:creationId xmlns:a16="http://schemas.microsoft.com/office/drawing/2014/main" id="{89C9B9ED-8DB9-4799-8596-0A920B5874DA}"/>
              </a:ext>
            </a:extLst>
          </p:cNvPr>
          <p:cNvSpPr txBox="1"/>
          <p:nvPr/>
        </p:nvSpPr>
        <p:spPr>
          <a:xfrm>
            <a:off x="3751006" y="2621946"/>
            <a:ext cx="820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chemeClr val="bg1"/>
                </a:solidFill>
              </a:rPr>
              <a:t>B</a:t>
            </a:r>
            <a:r>
              <a:rPr lang="es-ES" sz="1600" dirty="0">
                <a:solidFill>
                  <a:schemeClr val="bg1"/>
                </a:solidFill>
              </a:rPr>
              <a:t>L03</a:t>
            </a:r>
          </a:p>
        </p:txBody>
      </p:sp>
      <p:sp>
        <p:nvSpPr>
          <p:cNvPr id="46" name="TextBox 21">
            <a:extLst>
              <a:ext uri="{FF2B5EF4-FFF2-40B4-BE49-F238E27FC236}">
                <a16:creationId xmlns:a16="http://schemas.microsoft.com/office/drawing/2014/main" id="{CE9EA633-663E-4C75-95B8-FC90A0D5219D}"/>
              </a:ext>
            </a:extLst>
          </p:cNvPr>
          <p:cNvSpPr txBox="1"/>
          <p:nvPr/>
        </p:nvSpPr>
        <p:spPr>
          <a:xfrm>
            <a:off x="3426970" y="3293235"/>
            <a:ext cx="820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chemeClr val="bg1"/>
                </a:solidFill>
              </a:rPr>
              <a:t>B</a:t>
            </a:r>
            <a:r>
              <a:rPr lang="es-ES" sz="1600" dirty="0">
                <a:solidFill>
                  <a:schemeClr val="bg1"/>
                </a:solidFill>
              </a:rPr>
              <a:t>L04</a:t>
            </a:r>
          </a:p>
        </p:txBody>
      </p:sp>
      <p:sp>
        <p:nvSpPr>
          <p:cNvPr id="47" name="TextBox 21">
            <a:extLst>
              <a:ext uri="{FF2B5EF4-FFF2-40B4-BE49-F238E27FC236}">
                <a16:creationId xmlns:a16="http://schemas.microsoft.com/office/drawing/2014/main" id="{08DB7E14-8392-4BCE-888D-F34241435A5F}"/>
              </a:ext>
            </a:extLst>
          </p:cNvPr>
          <p:cNvSpPr txBox="1"/>
          <p:nvPr/>
        </p:nvSpPr>
        <p:spPr>
          <a:xfrm>
            <a:off x="5223810" y="4738179"/>
            <a:ext cx="820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rgbClr val="002060"/>
                </a:solidFill>
              </a:rPr>
              <a:t>B</a:t>
            </a:r>
            <a:r>
              <a:rPr lang="es-ES" sz="1600" dirty="0">
                <a:solidFill>
                  <a:srgbClr val="002060"/>
                </a:solidFill>
              </a:rPr>
              <a:t>L03</a:t>
            </a:r>
          </a:p>
        </p:txBody>
      </p:sp>
      <p:sp>
        <p:nvSpPr>
          <p:cNvPr id="49" name="TextBox 21">
            <a:extLst>
              <a:ext uri="{FF2B5EF4-FFF2-40B4-BE49-F238E27FC236}">
                <a16:creationId xmlns:a16="http://schemas.microsoft.com/office/drawing/2014/main" id="{D0CF5D04-941C-42B0-B98B-BBF075152217}"/>
              </a:ext>
            </a:extLst>
          </p:cNvPr>
          <p:cNvSpPr txBox="1"/>
          <p:nvPr/>
        </p:nvSpPr>
        <p:spPr>
          <a:xfrm>
            <a:off x="6811955" y="1268358"/>
            <a:ext cx="1385987" cy="830997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New buildings</a:t>
            </a:r>
          </a:p>
          <a:p>
            <a:pPr algn="ctr"/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51" name="Date Placeholder 3">
            <a:extLst>
              <a:ext uri="{FF2B5EF4-FFF2-40B4-BE49-F238E27FC236}">
                <a16:creationId xmlns:a16="http://schemas.microsoft.com/office/drawing/2014/main" id="{68740761-59E7-426C-BE79-7F1F68D9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80978" y="6446607"/>
            <a:ext cx="2743200" cy="365125"/>
          </a:xfrm>
        </p:spPr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EF7B2B-AD46-4614-BFEA-BF656080C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19562" y="6446606"/>
            <a:ext cx="4114800" cy="365125"/>
          </a:xfrm>
        </p:spPr>
        <p:txBody>
          <a:bodyPr/>
          <a:lstStyle/>
          <a:p>
            <a:r>
              <a:rPr lang="en-US"/>
              <a:t>ALBA II Status and Perspectives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4643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9B0B9D-D79B-405A-B7BA-0A4D81C71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" y="656492"/>
            <a:ext cx="12034735" cy="4690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A1E925-5C8D-4A69-9DB0-CA252FDFE9DB}"/>
              </a:ext>
            </a:extLst>
          </p:cNvPr>
          <p:cNvSpPr txBox="1"/>
          <p:nvPr/>
        </p:nvSpPr>
        <p:spPr>
          <a:xfrm>
            <a:off x="2533571" y="3028891"/>
            <a:ext cx="816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BRISA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F0E344-F289-4D16-9553-5A02CE778748}"/>
              </a:ext>
            </a:extLst>
          </p:cNvPr>
          <p:cNvSpPr/>
          <p:nvPr/>
        </p:nvSpPr>
        <p:spPr>
          <a:xfrm>
            <a:off x="81912" y="632959"/>
            <a:ext cx="8277064" cy="5986254"/>
          </a:xfrm>
          <a:prstGeom prst="rect">
            <a:avLst/>
          </a:prstGeom>
          <a:solidFill>
            <a:srgbClr val="002A7E">
              <a:alpha val="81961"/>
            </a:srgbClr>
          </a:solidFill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			   </a:t>
            </a:r>
            <a:r>
              <a:rPr lang="en-US" dirty="0">
                <a:solidFill>
                  <a:schemeClr val="bg1"/>
                </a:solidFill>
              </a:rPr>
              <a:t>and</a:t>
            </a:r>
          </a:p>
          <a:p>
            <a:r>
              <a:rPr lang="en-US" dirty="0">
                <a:solidFill>
                  <a:srgbClr val="FFFF00"/>
                </a:solidFill>
              </a:rPr>
              <a:t>2.000 m2 clean room infrastructure for  development of semiconductors technologies, offering a solution to the current gap between research and commercial development of innovative prototypes: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Research Lab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Fab-in-Fab space for start-ups.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An R&amp;D Pilot Line equipped with 200 mm high-volume manufacturing equipment.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A national network for long-term collaborative R&amp;D </a:t>
            </a:r>
            <a:r>
              <a:rPr lang="en-US" dirty="0" err="1">
                <a:solidFill>
                  <a:srgbClr val="FFFF00"/>
                </a:solidFill>
              </a:rPr>
              <a:t>programmes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Dedicated access to advanced characterization offered by a unique integration with ALBA Synchrotron and </a:t>
            </a:r>
            <a:r>
              <a:rPr lang="en-US" b="1" dirty="0">
                <a:solidFill>
                  <a:srgbClr val="FFFF00"/>
                </a:solidFill>
              </a:rPr>
              <a:t>CODI</a:t>
            </a:r>
            <a:r>
              <a:rPr lang="en-US" dirty="0">
                <a:solidFill>
                  <a:srgbClr val="FFFF00"/>
                </a:solidFill>
              </a:rPr>
              <a:t> Beamline</a:t>
            </a:r>
          </a:p>
          <a:p>
            <a:pPr marL="91438"/>
            <a:r>
              <a:rPr lang="en-US" dirty="0">
                <a:solidFill>
                  <a:srgbClr val="96FCE9"/>
                </a:solidFill>
              </a:rPr>
              <a:t>The center will respond to the multiple challenges raising from climate change for our </a:t>
            </a:r>
            <a:r>
              <a:rPr lang="en-US" i="1" dirty="0">
                <a:solidFill>
                  <a:srgbClr val="96FCE9"/>
                </a:solidFill>
              </a:rPr>
              <a:t>One Health</a:t>
            </a:r>
            <a:r>
              <a:rPr lang="en-US" dirty="0">
                <a:solidFill>
                  <a:srgbClr val="96FCE9"/>
                </a:solidFill>
              </a:rPr>
              <a:t>, as defined by WHO. In particular:</a:t>
            </a:r>
          </a:p>
          <a:p>
            <a:pPr marL="91438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6FCE9"/>
                </a:solidFill>
              </a:rPr>
              <a:t>Zoonotic diseases and environment surveillance,</a:t>
            </a:r>
          </a:p>
          <a:p>
            <a:pPr marL="91438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6FCE9"/>
                </a:solidFill>
              </a:rPr>
              <a:t>Neurodegenerative diseases and relation with environment,</a:t>
            </a:r>
          </a:p>
          <a:p>
            <a:pPr marL="91438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6FCE9"/>
                </a:solidFill>
              </a:rPr>
              <a:t>Impact of emergent climates and new pollutants in public health</a:t>
            </a:r>
          </a:p>
          <a:p>
            <a:pPr marL="91438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B7EFEB"/>
                </a:solidFill>
              </a:rPr>
              <a:t>unique integration with ALBA Synchrotron and </a:t>
            </a:r>
            <a:r>
              <a:rPr lang="en-US" b="1" dirty="0">
                <a:solidFill>
                  <a:srgbClr val="B7EFEB"/>
                </a:solidFill>
              </a:rPr>
              <a:t>CORUS</a:t>
            </a:r>
            <a:r>
              <a:rPr lang="en-US" dirty="0">
                <a:solidFill>
                  <a:srgbClr val="B7EFEB"/>
                </a:solidFill>
              </a:rPr>
              <a:t> Beamline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8BEFF1"/>
                </a:solidFill>
              </a:rPr>
              <a:t>Combining the strength of 3 national </a:t>
            </a:r>
            <a:r>
              <a:rPr lang="en-US" altLang="en-US" dirty="0" err="1">
                <a:solidFill>
                  <a:srgbClr val="8BEFF1"/>
                </a:solidFill>
              </a:rPr>
              <a:t>Irs</a:t>
            </a:r>
            <a:r>
              <a:rPr lang="en-US" altLang="en-US" dirty="0">
                <a:solidFill>
                  <a:srgbClr val="8BEFF1"/>
                </a:solidFill>
              </a:rPr>
              <a:t> with the power of one large university, R2OH will incorporate a unique infrastructure for one of a kind X-ray, cryo-EM and optical microscopy characterization suite within a bio safety level 3 as manipulation and infection facility for plants and animals</a:t>
            </a:r>
            <a:endParaRPr lang="en-US" dirty="0">
              <a:solidFill>
                <a:srgbClr val="8BEFF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0E6490-0F99-4BF4-A466-7D67CB02C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388" y="1919055"/>
            <a:ext cx="5247104" cy="35151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10A1BC-443E-4771-AF98-F3D59665D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54" y="707716"/>
            <a:ext cx="2247900" cy="542925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47D7B6C9-1C1E-4007-AE02-0FDA040B4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39886BF8-9A8E-4A1E-BB6F-B81583713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2E94BA-A4A0-45C5-A04A-8F9A1041F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936" y="738116"/>
            <a:ext cx="2866496" cy="5083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5F46D7-5D9B-4A61-B17E-DFF4B0CB2937}"/>
              </a:ext>
            </a:extLst>
          </p:cNvPr>
          <p:cNvSpPr txBox="1"/>
          <p:nvPr/>
        </p:nvSpPr>
        <p:spPr>
          <a:xfrm flipH="1">
            <a:off x="2175287" y="132369"/>
            <a:ext cx="7558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ALBA II and proposals for its park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FFD4C7-0DA8-420E-8728-AF0A6925211B}"/>
              </a:ext>
            </a:extLst>
          </p:cNvPr>
          <p:cNvSpPr txBox="1"/>
          <p:nvPr/>
        </p:nvSpPr>
        <p:spPr>
          <a:xfrm>
            <a:off x="9017508" y="409368"/>
            <a:ext cx="2921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Preparation of proposals on- going, together with negotiations with funding agencies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C8CB30-D1BE-42FE-831E-3FB936C7EAE7}"/>
              </a:ext>
            </a:extLst>
          </p:cNvPr>
          <p:cNvGrpSpPr/>
          <p:nvPr/>
        </p:nvGrpSpPr>
        <p:grpSpPr>
          <a:xfrm>
            <a:off x="6640547" y="4381295"/>
            <a:ext cx="3228259" cy="412280"/>
            <a:chOff x="6486867" y="4089804"/>
            <a:chExt cx="2421194" cy="30921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4FC935D-B582-41CE-A98D-F546D7AFC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02295" y="4122607"/>
              <a:ext cx="1968571" cy="276407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C3B4F6-85BD-42E3-A077-0C6ACAEE5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70866" y="4122607"/>
              <a:ext cx="411466" cy="26727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275D78-272E-4BF2-910C-17EFE5B7CD20}"/>
                </a:ext>
              </a:extLst>
            </p:cNvPr>
            <p:cNvSpPr/>
            <p:nvPr/>
          </p:nvSpPr>
          <p:spPr>
            <a:xfrm>
              <a:off x="6486867" y="4089804"/>
              <a:ext cx="2421194" cy="304598"/>
            </a:xfrm>
            <a:prstGeom prst="rect">
              <a:avLst/>
            </a:prstGeom>
            <a:noFill/>
            <a:ln w="285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004695E-B732-4ECD-84D2-4F1713866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8864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19195A-8059-4501-9E13-271BD575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A928C5-DC16-4DFE-B194-55192907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309FFE-B213-4510-8F57-EE2B682A9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42" y="-1"/>
            <a:ext cx="12227442" cy="6858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CC264-4244-41A1-9FA0-6B7ED2D4F263}"/>
              </a:ext>
            </a:extLst>
          </p:cNvPr>
          <p:cNvSpPr txBox="1"/>
          <p:nvPr/>
        </p:nvSpPr>
        <p:spPr>
          <a:xfrm>
            <a:off x="217399" y="5170345"/>
            <a:ext cx="5305495" cy="1384995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b="1" i="1" dirty="0"/>
              <a:t>Rendering of a possible future</a:t>
            </a:r>
          </a:p>
          <a:p>
            <a:pPr algn="ctr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66586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AF8F-C884-48A7-81B4-9B4007FBE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206"/>
            <a:ext cx="12192000" cy="5040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A7049-1FF3-4ED6-9B64-8432240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786E-502D-47EF-8763-338776120665}"/>
              </a:ext>
            </a:extLst>
          </p:cNvPr>
          <p:cNvSpPr txBox="1"/>
          <p:nvPr/>
        </p:nvSpPr>
        <p:spPr>
          <a:xfrm>
            <a:off x="7767863" y="1316428"/>
            <a:ext cx="4061280" cy="4205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133" b="1" dirty="0">
                <a:latin typeface="Calibri" panose="020F0502020204030204"/>
              </a:rPr>
              <a:t>Instruments for material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32C4A-5704-4F87-B976-3FB2A84F6BBB}"/>
              </a:ext>
            </a:extLst>
          </p:cNvPr>
          <p:cNvSpPr txBox="1"/>
          <p:nvPr/>
        </p:nvSpPr>
        <p:spPr>
          <a:xfrm>
            <a:off x="9149846" y="3777903"/>
            <a:ext cx="580768" cy="309300"/>
          </a:xfrm>
          <a:prstGeom prst="rect">
            <a:avLst/>
          </a:prstGeom>
          <a:solidFill>
            <a:srgbClr val="66FFFF"/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XAIRA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57CB2-F094-47B8-A29F-492A9283CA4F}"/>
              </a:ext>
            </a:extLst>
          </p:cNvPr>
          <p:cNvSpPr txBox="1"/>
          <p:nvPr/>
        </p:nvSpPr>
        <p:spPr>
          <a:xfrm>
            <a:off x="6552998" y="4990617"/>
            <a:ext cx="887992" cy="309300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C9510-5A97-4E66-9E40-4282B202E887}"/>
              </a:ext>
            </a:extLst>
          </p:cNvPr>
          <p:cNvSpPr txBox="1"/>
          <p:nvPr/>
        </p:nvSpPr>
        <p:spPr>
          <a:xfrm>
            <a:off x="3930593" y="5010950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3SBAR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E18C2-7973-41BF-BED5-9CD3E78E8B86}"/>
              </a:ext>
            </a:extLst>
          </p:cNvPr>
          <p:cNvSpPr txBox="1"/>
          <p:nvPr/>
        </p:nvSpPr>
        <p:spPr>
          <a:xfrm>
            <a:off x="2695731" y="4774100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NOTOS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CEA5B-D2E5-4EC0-B036-11540B3D0CAD}"/>
              </a:ext>
            </a:extLst>
          </p:cNvPr>
          <p:cNvSpPr txBox="1"/>
          <p:nvPr/>
        </p:nvSpPr>
        <p:spPr>
          <a:xfrm>
            <a:off x="1246316" y="3777903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LOREA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90B11-74CF-4D48-9044-53EFE706BBEA}"/>
              </a:ext>
            </a:extLst>
          </p:cNvPr>
          <p:cNvSpPr txBox="1"/>
          <p:nvPr/>
        </p:nvSpPr>
        <p:spPr>
          <a:xfrm>
            <a:off x="1201829" y="3165885"/>
            <a:ext cx="670513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C1141-507B-4CDB-B865-87B5E46BCF1F}"/>
              </a:ext>
            </a:extLst>
          </p:cNvPr>
          <p:cNvSpPr txBox="1"/>
          <p:nvPr/>
        </p:nvSpPr>
        <p:spPr>
          <a:xfrm>
            <a:off x="1707040" y="2556681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0F6E76-0297-4CDA-A2B3-CA13E75A50F5}"/>
              </a:ext>
            </a:extLst>
          </p:cNvPr>
          <p:cNvSpPr txBox="1"/>
          <p:nvPr/>
        </p:nvSpPr>
        <p:spPr>
          <a:xfrm>
            <a:off x="2287808" y="2343939"/>
            <a:ext cx="815845" cy="309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MINERVA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A88DF-4D1B-42DC-B926-E716FA7FA382}"/>
              </a:ext>
            </a:extLst>
          </p:cNvPr>
          <p:cNvSpPr txBox="1"/>
          <p:nvPr/>
        </p:nvSpPr>
        <p:spPr>
          <a:xfrm>
            <a:off x="3738111" y="1876907"/>
            <a:ext cx="647327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8B72A-4B9A-4940-9147-47D962F021A7}"/>
              </a:ext>
            </a:extLst>
          </p:cNvPr>
          <p:cNvSpPr txBox="1"/>
          <p:nvPr/>
        </p:nvSpPr>
        <p:spPr>
          <a:xfrm>
            <a:off x="5294862" y="1813494"/>
            <a:ext cx="685024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FAXTOR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725FD-B51D-4BEC-8647-A43A99B50FA1}"/>
              </a:ext>
            </a:extLst>
          </p:cNvPr>
          <p:cNvSpPr txBox="1"/>
          <p:nvPr/>
        </p:nvSpPr>
        <p:spPr>
          <a:xfrm>
            <a:off x="7292354" y="2200574"/>
            <a:ext cx="580768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MIRAS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1A93A-2A82-4111-9863-0A03CFB458EC}"/>
              </a:ext>
            </a:extLst>
          </p:cNvPr>
          <p:cNvSpPr txBox="1"/>
          <p:nvPr/>
        </p:nvSpPr>
        <p:spPr>
          <a:xfrm>
            <a:off x="4549766" y="1787000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MSPD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F4D3B7-34CC-43D0-AFEA-79B381AED355}"/>
              </a:ext>
            </a:extLst>
          </p:cNvPr>
          <p:cNvSpPr txBox="1"/>
          <p:nvPr/>
        </p:nvSpPr>
        <p:spPr>
          <a:xfrm>
            <a:off x="5241794" y="5010950"/>
            <a:ext cx="641329" cy="309300"/>
          </a:xfrm>
          <a:prstGeom prst="rect">
            <a:avLst/>
          </a:prstGeom>
          <a:solidFill>
            <a:srgbClr val="66FFFF"/>
          </a:soli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2C76FE-3500-410D-BF22-65E18F50D182}"/>
              </a:ext>
            </a:extLst>
          </p:cNvPr>
          <p:cNvSpPr txBox="1"/>
          <p:nvPr/>
        </p:nvSpPr>
        <p:spPr>
          <a:xfrm>
            <a:off x="7375977" y="857061"/>
            <a:ext cx="3730953" cy="42056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133" b="1" dirty="0">
                <a:latin typeface="Calibri" panose="020F0502020204030204"/>
              </a:rPr>
              <a:t>Instruments for life science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54CA066-64B8-479E-9454-D3944A3E8493}"/>
              </a:ext>
            </a:extLst>
          </p:cNvPr>
          <p:cNvCxnSpPr>
            <a:cxnSpLocks/>
          </p:cNvCxnSpPr>
          <p:nvPr/>
        </p:nvCxnSpPr>
        <p:spPr>
          <a:xfrm>
            <a:off x="8132838" y="2977996"/>
            <a:ext cx="3967238" cy="1109207"/>
          </a:xfrm>
          <a:prstGeom prst="straightConnector1">
            <a:avLst/>
          </a:prstGeom>
          <a:ln w="57150">
            <a:solidFill>
              <a:srgbClr val="66FFFF"/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E30B257-BC75-4538-AAD0-A63048C9A8AB}"/>
              </a:ext>
            </a:extLst>
          </p:cNvPr>
          <p:cNvSpPr txBox="1"/>
          <p:nvPr/>
        </p:nvSpPr>
        <p:spPr>
          <a:xfrm>
            <a:off x="11108274" y="3443490"/>
            <a:ext cx="793439" cy="309300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400" b="1" i="1" dirty="0">
                <a:cs typeface="Arial" panose="020B0604020202020204" pitchFamily="34" charset="0"/>
              </a:rPr>
              <a:t>CORUS</a:t>
            </a:r>
            <a:endParaRPr lang="en-US" sz="1200" b="1" i="1" dirty="0"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82D3C6-4F68-4EC0-BCBA-CA72529DA81D}"/>
              </a:ext>
            </a:extLst>
          </p:cNvPr>
          <p:cNvSpPr txBox="1"/>
          <p:nvPr/>
        </p:nvSpPr>
        <p:spPr>
          <a:xfrm>
            <a:off x="8772490" y="4096851"/>
            <a:ext cx="685024" cy="309300"/>
          </a:xfrm>
          <a:prstGeom prst="rect">
            <a:avLst/>
          </a:prstGeom>
          <a:solidFill>
            <a:srgbClr val="66FFFF"/>
          </a:solidFill>
          <a:ln w="19050">
            <a:noFill/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CALIMA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2EB0BF-2568-43CF-84D1-C789958B6844}"/>
              </a:ext>
            </a:extLst>
          </p:cNvPr>
          <p:cNvCxnSpPr>
            <a:cxnSpLocks/>
          </p:cNvCxnSpPr>
          <p:nvPr/>
        </p:nvCxnSpPr>
        <p:spPr>
          <a:xfrm>
            <a:off x="7541587" y="2660685"/>
            <a:ext cx="4501362" cy="437642"/>
          </a:xfrm>
          <a:prstGeom prst="straightConnector1">
            <a:avLst/>
          </a:prstGeom>
          <a:ln w="57150">
            <a:solidFill>
              <a:srgbClr val="FECF7A"/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006E87E-B4EB-42C8-9E05-811AB4B00BD0}"/>
              </a:ext>
            </a:extLst>
          </p:cNvPr>
          <p:cNvSpPr txBox="1"/>
          <p:nvPr/>
        </p:nvSpPr>
        <p:spPr>
          <a:xfrm>
            <a:off x="10816546" y="2544176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600" b="1" i="1" dirty="0">
                <a:cs typeface="Arial" panose="020B0604020202020204" pitchFamily="34" charset="0"/>
              </a:rPr>
              <a:t>CODI</a:t>
            </a:r>
            <a:endParaRPr lang="en-US" sz="1200" b="1" i="1" dirty="0"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C055A0-1F63-43F8-A030-70DF8F8AB7BD}"/>
              </a:ext>
            </a:extLst>
          </p:cNvPr>
          <p:cNvSpPr txBox="1"/>
          <p:nvPr/>
        </p:nvSpPr>
        <p:spPr>
          <a:xfrm>
            <a:off x="8574139" y="1780010"/>
            <a:ext cx="3297988" cy="4205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133" b="1" dirty="0">
                <a:latin typeface="Calibri" panose="020F0502020204030204"/>
              </a:rPr>
              <a:t>Instruments for metrology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564BC1-E360-41A5-B215-9402E0F0F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9982F40-56A9-4BF0-88F0-449EC1DF5471}"/>
              </a:ext>
            </a:extLst>
          </p:cNvPr>
          <p:cNvSpPr txBox="1">
            <a:spLocks/>
          </p:cNvSpPr>
          <p:nvPr/>
        </p:nvSpPr>
        <p:spPr>
          <a:xfrm>
            <a:off x="1246316" y="109099"/>
            <a:ext cx="5806970" cy="56197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ALBA II - </a:t>
            </a:r>
            <a:r>
              <a:rPr lang="en-US" sz="3600" b="1" i="1" dirty="0">
                <a:solidFill>
                  <a:srgbClr val="CC00CC"/>
                </a:solidFill>
                <a:latin typeface="+mn-lt"/>
              </a:rPr>
              <a:t>Future developments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E9461AC-AC8D-4745-9B23-1F697F419B77}"/>
              </a:ext>
            </a:extLst>
          </p:cNvPr>
          <p:cNvSpPr/>
          <p:nvPr/>
        </p:nvSpPr>
        <p:spPr>
          <a:xfrm>
            <a:off x="2844092" y="2418735"/>
            <a:ext cx="5288746" cy="2043728"/>
          </a:xfrm>
          <a:prstGeom prst="ellipse">
            <a:avLst/>
          </a:prstGeom>
          <a:noFill/>
          <a:ln w="76200">
            <a:solidFill>
              <a:srgbClr val="5BEB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31CDE-C278-4D9E-A8DD-ACE7E62FDCF6}"/>
              </a:ext>
            </a:extLst>
          </p:cNvPr>
          <p:cNvSpPr txBox="1"/>
          <p:nvPr/>
        </p:nvSpPr>
        <p:spPr>
          <a:xfrm>
            <a:off x="3645024" y="3112035"/>
            <a:ext cx="3730953" cy="420564"/>
          </a:xfrm>
          <a:prstGeom prst="rect">
            <a:avLst/>
          </a:prstGeom>
          <a:solidFill>
            <a:srgbClr val="5BEB9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133" b="1" dirty="0">
                <a:latin typeface="Calibri" panose="020F0502020204030204"/>
              </a:rPr>
              <a:t>New Storage Ring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DDD6826-C3A6-434C-94EE-5F78273C7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133" y="4921266"/>
            <a:ext cx="756481" cy="256228"/>
          </a:xfrm>
          <a:prstGeom prst="rect">
            <a:avLst/>
          </a:prstGeom>
          <a:solidFill>
            <a:srgbClr val="66FFFF"/>
          </a:solidFill>
          <a:scene3d>
            <a:camera prst="isometricTopUp"/>
            <a:lightRig rig="threePt" dir="t"/>
          </a:scene3d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58EC802-7F38-444D-A109-131CBF5582BC}"/>
              </a:ext>
            </a:extLst>
          </p:cNvPr>
          <p:cNvSpPr txBox="1"/>
          <p:nvPr/>
        </p:nvSpPr>
        <p:spPr>
          <a:xfrm>
            <a:off x="9241453" y="4669107"/>
            <a:ext cx="580768" cy="2908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TEM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680839-0160-4386-81E4-5DF2AA413D9E}"/>
              </a:ext>
            </a:extLst>
          </p:cNvPr>
          <p:cNvSpPr txBox="1"/>
          <p:nvPr/>
        </p:nvSpPr>
        <p:spPr>
          <a:xfrm>
            <a:off x="9457514" y="4350159"/>
            <a:ext cx="717962" cy="309300"/>
          </a:xfrm>
          <a:prstGeom prst="rect">
            <a:avLst/>
          </a:prstGeom>
          <a:solidFill>
            <a:srgbClr val="66FFFF"/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Cryo-EM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24432-7DEA-4CBA-A3AD-1C8BE6278AAB}"/>
              </a:ext>
            </a:extLst>
          </p:cNvPr>
          <p:cNvSpPr txBox="1"/>
          <p:nvPr/>
        </p:nvSpPr>
        <p:spPr>
          <a:xfrm>
            <a:off x="9864152" y="4664579"/>
            <a:ext cx="673206" cy="2953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InCAEM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9A0BCF-1A12-48C7-B7AE-44655537F100}"/>
              </a:ext>
            </a:extLst>
          </p:cNvPr>
          <p:cNvSpPr txBox="1"/>
          <p:nvPr/>
        </p:nvSpPr>
        <p:spPr>
          <a:xfrm>
            <a:off x="296196" y="4677944"/>
            <a:ext cx="1546012" cy="309300"/>
          </a:xfrm>
          <a:prstGeom prst="rect">
            <a:avLst/>
          </a:prstGeom>
          <a:noFill/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Upgraded Beamlines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3AC782A-BF0B-486B-886E-AA9EEFFBB335}"/>
              </a:ext>
            </a:extLst>
          </p:cNvPr>
          <p:cNvCxnSpPr>
            <a:cxnSpLocks/>
          </p:cNvCxnSpPr>
          <p:nvPr/>
        </p:nvCxnSpPr>
        <p:spPr>
          <a:xfrm>
            <a:off x="7664418" y="2742402"/>
            <a:ext cx="4470911" cy="545184"/>
          </a:xfrm>
          <a:prstGeom prst="straightConnector1">
            <a:avLst/>
          </a:prstGeom>
          <a:ln w="57150">
            <a:solidFill>
              <a:srgbClr val="F52BF5"/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42AA6A0-C4D5-4DB0-A339-D8F904FDBD67}"/>
              </a:ext>
            </a:extLst>
          </p:cNvPr>
          <p:cNvCxnSpPr>
            <a:cxnSpLocks/>
          </p:cNvCxnSpPr>
          <p:nvPr/>
        </p:nvCxnSpPr>
        <p:spPr>
          <a:xfrm>
            <a:off x="8304232" y="3474471"/>
            <a:ext cx="885718" cy="2590021"/>
          </a:xfrm>
          <a:prstGeom prst="straightConnector1">
            <a:avLst/>
          </a:prstGeom>
          <a:ln w="57150">
            <a:solidFill>
              <a:srgbClr val="F52BF5"/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6A4A628-13A8-4E5A-91E5-04DA17DB3E09}"/>
              </a:ext>
            </a:extLst>
          </p:cNvPr>
          <p:cNvSpPr txBox="1"/>
          <p:nvPr/>
        </p:nvSpPr>
        <p:spPr>
          <a:xfrm>
            <a:off x="10505232" y="3102248"/>
            <a:ext cx="580768" cy="309300"/>
          </a:xfrm>
          <a:prstGeom prst="rect">
            <a:avLst/>
          </a:prstGeom>
          <a:solidFill>
            <a:srgbClr val="FBABFB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600" b="1" i="1" dirty="0">
                <a:cs typeface="Arial" panose="020B0604020202020204" pitchFamily="34" charset="0"/>
              </a:rPr>
              <a:t>BL03</a:t>
            </a:r>
            <a:endParaRPr lang="en-US" sz="1200" b="1" i="1" dirty="0"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C4CB0D-5E50-40BF-A3D9-FA58D9E1716C}"/>
              </a:ext>
            </a:extLst>
          </p:cNvPr>
          <p:cNvSpPr txBox="1"/>
          <p:nvPr/>
        </p:nvSpPr>
        <p:spPr>
          <a:xfrm>
            <a:off x="9065824" y="6098398"/>
            <a:ext cx="580768" cy="309300"/>
          </a:xfrm>
          <a:prstGeom prst="rect">
            <a:avLst/>
          </a:prstGeom>
          <a:solidFill>
            <a:srgbClr val="FBABFB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600" b="1" i="1" dirty="0">
                <a:cs typeface="Arial" panose="020B0604020202020204" pitchFamily="34" charset="0"/>
              </a:rPr>
              <a:t>BL08</a:t>
            </a:r>
            <a:endParaRPr lang="en-US" sz="1200" b="1" i="1" dirty="0"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55548-1B4D-4540-9CED-A42AA1115299}"/>
              </a:ext>
            </a:extLst>
          </p:cNvPr>
          <p:cNvSpPr txBox="1"/>
          <p:nvPr/>
        </p:nvSpPr>
        <p:spPr>
          <a:xfrm>
            <a:off x="7868037" y="4654169"/>
            <a:ext cx="756481" cy="309300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454F5B-8C3A-45AE-95A5-4FDC9AE43A04}"/>
              </a:ext>
            </a:extLst>
          </p:cNvPr>
          <p:cNvSpPr txBox="1"/>
          <p:nvPr/>
        </p:nvSpPr>
        <p:spPr>
          <a:xfrm>
            <a:off x="1583263" y="5606671"/>
            <a:ext cx="3979195" cy="926946"/>
          </a:xfrm>
          <a:prstGeom prst="rect">
            <a:avLst/>
          </a:prstGeom>
          <a:solidFill>
            <a:srgbClr val="FFFFFF"/>
          </a:solidFill>
          <a:ln w="19050">
            <a:solidFill>
              <a:srgbClr val="F52BF5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600" b="1" i="1" dirty="0">
                <a:cs typeface="Arial" panose="020B0604020202020204" pitchFamily="34" charset="0"/>
              </a:rPr>
              <a:t>BL03 – Long BL on superbend</a:t>
            </a:r>
          </a:p>
          <a:p>
            <a:r>
              <a:rPr lang="en-US" sz="1600" b="1" i="1" dirty="0">
                <a:cs typeface="Arial" panose="020B0604020202020204" pitchFamily="34" charset="0"/>
              </a:rPr>
              <a:t>BL08 – Medium BL on ID</a:t>
            </a:r>
          </a:p>
          <a:p>
            <a:r>
              <a:rPr lang="en-US" sz="1600" b="1" i="1" dirty="0">
                <a:cs typeface="Arial" panose="020B0604020202020204" pitchFamily="34" charset="0"/>
              </a:rPr>
              <a:t>Other 7 dipole or superbend ports available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FC367E2-D726-4F52-B82E-E80BC1ABE898}"/>
              </a:ext>
            </a:extLst>
          </p:cNvPr>
          <p:cNvSpPr txBox="1"/>
          <p:nvPr/>
        </p:nvSpPr>
        <p:spPr>
          <a:xfrm>
            <a:off x="244619" y="705782"/>
            <a:ext cx="6698388" cy="914721"/>
          </a:xfrm>
          <a:prstGeom prst="rect">
            <a:avLst/>
          </a:prstGeom>
          <a:solidFill>
            <a:srgbClr val="FFFFFF"/>
          </a:solidFill>
          <a:ln w="19050">
            <a:solidFill>
              <a:srgbClr val="F52BF5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600" b="1" i="1" dirty="0">
                <a:cs typeface="Arial" panose="020B0604020202020204" pitchFamily="34" charset="0"/>
              </a:rPr>
              <a:t>ALBA II total capacity: 26 beamlines</a:t>
            </a:r>
          </a:p>
          <a:p>
            <a:r>
              <a:rPr lang="en-US" sz="1600" b="1" i="1" dirty="0">
                <a:cs typeface="Arial" panose="020B0604020202020204" pitchFamily="34" charset="0"/>
              </a:rPr>
              <a:t>New resources (investments and staff) not yet planned</a:t>
            </a:r>
          </a:p>
          <a:p>
            <a:r>
              <a:rPr lang="en-US" sz="1600" b="1" i="1" dirty="0">
                <a:cs typeface="Arial" panose="020B0604020202020204" pitchFamily="34" charset="0"/>
              </a:rPr>
              <a:t>Aiming at including other institutions with partnerships (JEMCA model)</a:t>
            </a:r>
          </a:p>
        </p:txBody>
      </p:sp>
    </p:spTree>
    <p:extLst>
      <p:ext uri="{BB962C8B-B14F-4D97-AF65-F5344CB8AC3E}">
        <p14:creationId xmlns:p14="http://schemas.microsoft.com/office/powerpoint/2010/main" val="2519761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ECB587-AE4B-468B-B931-C812BEA841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t="13068" r="3759" b="8877"/>
          <a:stretch/>
        </p:blipFill>
        <p:spPr>
          <a:xfrm>
            <a:off x="-2029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BD2AB-EAE8-43F1-934C-A4D47C47DF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39</a:t>
            </a:fld>
            <a:endParaRPr lang="es-E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05AE7-4C3B-48B3-ADB1-6ABE1E7BAD92}"/>
              </a:ext>
            </a:extLst>
          </p:cNvPr>
          <p:cNvSpPr txBox="1"/>
          <p:nvPr/>
        </p:nvSpPr>
        <p:spPr>
          <a:xfrm>
            <a:off x="7721632" y="32194"/>
            <a:ext cx="4468339" cy="2246769"/>
          </a:xfrm>
          <a:prstGeom prst="rect">
            <a:avLst/>
          </a:prstGeom>
          <a:solidFill>
            <a:srgbClr val="FFFFFF">
              <a:alpha val="27059"/>
            </a:srgbClr>
          </a:solidFill>
        </p:spPr>
        <p:txBody>
          <a:bodyPr wrap="non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b="1" i="1" dirty="0"/>
              <a:t>Thank you for your attention</a:t>
            </a:r>
          </a:p>
          <a:p>
            <a:pPr algn="ctr"/>
            <a:endParaRPr lang="en-US" sz="2800" b="1" i="1" dirty="0"/>
          </a:p>
          <a:p>
            <a:pPr algn="ctr"/>
            <a:r>
              <a:rPr lang="en-US" sz="2800" b="1" i="1" dirty="0"/>
              <a:t>Questions welcome</a:t>
            </a:r>
          </a:p>
          <a:p>
            <a:pPr algn="ctr"/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BB63A-315C-4EF6-BCA1-CC9372DC4BE2}"/>
              </a:ext>
            </a:extLst>
          </p:cNvPr>
          <p:cNvSpPr txBox="1"/>
          <p:nvPr/>
        </p:nvSpPr>
        <p:spPr>
          <a:xfrm>
            <a:off x="0" y="-3800"/>
            <a:ext cx="4724498" cy="2739211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non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3200" b="1" i="1" dirty="0"/>
              <a:t>Save the date</a:t>
            </a:r>
          </a:p>
          <a:p>
            <a:pPr algn="ctr"/>
            <a:endParaRPr lang="en-US" sz="2800" b="1" i="1" dirty="0"/>
          </a:p>
          <a:p>
            <a:pPr algn="ctr"/>
            <a:r>
              <a:rPr lang="en-US" sz="2800" b="1" i="1" dirty="0"/>
              <a:t>AUSE and ALBA Users Meeting</a:t>
            </a:r>
          </a:p>
          <a:p>
            <a:pPr algn="ctr"/>
            <a:r>
              <a:rPr lang="en-US" sz="2800" b="1" i="1" dirty="0"/>
              <a:t>Oviedo, 2-5 September 2024</a:t>
            </a:r>
          </a:p>
          <a:p>
            <a:pPr algn="ctr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18831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04405"/>
            <a:ext cx="10515600" cy="1325563"/>
          </a:xfrm>
          <a:solidFill>
            <a:srgbClr val="0D0D0D">
              <a:alpha val="0"/>
            </a:srgbClr>
          </a:solidFill>
        </p:spPr>
        <p:txBody>
          <a:bodyPr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Storage ring : 269 m </a:t>
            </a:r>
            <a:r>
              <a:rPr lang="en-US" sz="2400" dirty="0" err="1">
                <a:solidFill>
                  <a:schemeClr val="bg1"/>
                </a:solidFill>
              </a:rPr>
              <a:t>circunference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3 GeV electrons, 250 mA, 4.4 </a:t>
            </a:r>
            <a:r>
              <a:rPr lang="en-US" sz="2400" dirty="0" err="1">
                <a:solidFill>
                  <a:schemeClr val="bg1"/>
                </a:solidFill>
              </a:rPr>
              <a:t>nmrad</a:t>
            </a:r>
            <a:r>
              <a:rPr lang="en-US" sz="2400" dirty="0">
                <a:solidFill>
                  <a:schemeClr val="bg1"/>
                </a:solidFill>
              </a:rPr>
              <a:t> emittance</a:t>
            </a:r>
            <a:endParaRPr lang="es-ES_tradnl" sz="2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47F118-7214-4DC2-A1E1-676A2FB4B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A234CA-A4C3-4597-A63D-83990164B230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" b="3707"/>
          <a:stretch>
            <a:fillRect/>
          </a:stretch>
        </p:blipFill>
        <p:spPr bwMode="auto">
          <a:xfrm>
            <a:off x="1722474" y="949324"/>
            <a:ext cx="905827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3B8D03-EDF6-4BC2-8BDF-ECDA0BF9C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5" y="4043578"/>
            <a:ext cx="4243860" cy="258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45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E504B1-3FE3-4AC2-95D7-A53BA41B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5</a:t>
            </a:fld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579CA-2EA5-4874-BD1C-2AA8AEADB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53BF6-3099-4285-84CF-0AB5AE6FD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6947FF-90B8-44A9-9849-DBD7DC968F8A}"/>
              </a:ext>
            </a:extLst>
          </p:cNvPr>
          <p:cNvSpPr/>
          <p:nvPr/>
        </p:nvSpPr>
        <p:spPr>
          <a:xfrm>
            <a:off x="1618198" y="203920"/>
            <a:ext cx="8844463" cy="891268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ALBA beamlines: past and future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472B6-7372-49A8-A992-F3CEE3D5529F}"/>
              </a:ext>
            </a:extLst>
          </p:cNvPr>
          <p:cNvSpPr txBox="1"/>
          <p:nvPr/>
        </p:nvSpPr>
        <p:spPr>
          <a:xfrm>
            <a:off x="6854548" y="4303455"/>
            <a:ext cx="375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E3D153F-25AB-4401-86AF-6F1D908073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6056365"/>
              </p:ext>
            </p:extLst>
          </p:nvPr>
        </p:nvGraphicFramePr>
        <p:xfrm>
          <a:off x="218364" y="1538882"/>
          <a:ext cx="11884233" cy="5061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86F24F3E-3673-469E-BB7D-103463D630F3}"/>
              </a:ext>
            </a:extLst>
          </p:cNvPr>
          <p:cNvSpPr/>
          <p:nvPr/>
        </p:nvSpPr>
        <p:spPr>
          <a:xfrm>
            <a:off x="3214182" y="4772604"/>
            <a:ext cx="236928" cy="24545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1FFE1C-46E0-45F6-99D2-014D62D5E588}"/>
              </a:ext>
            </a:extLst>
          </p:cNvPr>
          <p:cNvSpPr txBox="1"/>
          <p:nvPr/>
        </p:nvSpPr>
        <p:spPr>
          <a:xfrm>
            <a:off x="3207573" y="5197852"/>
            <a:ext cx="127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2005</a:t>
            </a:r>
          </a:p>
          <a:p>
            <a:r>
              <a:rPr lang="en-US" sz="1600" b="1" i="1" dirty="0"/>
              <a:t>Phase I BLs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D83DC9-DC63-4BE0-A956-1044C5144527}"/>
              </a:ext>
            </a:extLst>
          </p:cNvPr>
          <p:cNvSpPr/>
          <p:nvPr/>
        </p:nvSpPr>
        <p:spPr>
          <a:xfrm>
            <a:off x="222295" y="1254399"/>
            <a:ext cx="3228815" cy="1661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Phase I BLs: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MISTRAL: Soft X ray tomography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XALOC: MX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CIRCE: PEEM and NAPP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BOREAS: resonant absorption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MSPD: HR and HP Powder Diffraction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NCD: SAXS-WAXS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CLAESS: Absorption/emission spectroscopy</a:t>
            </a:r>
          </a:p>
          <a:p>
            <a:r>
              <a:rPr lang="en-US" sz="100" dirty="0"/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4728FF-A432-4F75-826C-7D52729E43FA}"/>
              </a:ext>
            </a:extLst>
          </p:cNvPr>
          <p:cNvSpPr/>
          <p:nvPr/>
        </p:nvSpPr>
        <p:spPr>
          <a:xfrm>
            <a:off x="218363" y="2944019"/>
            <a:ext cx="3228815" cy="7232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Phase II BLs: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MIRAS: IR spectroscopy and microscopy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LOREA: ARPES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F14E23-92E8-407D-9402-E52D37260247}"/>
              </a:ext>
            </a:extLst>
          </p:cNvPr>
          <p:cNvSpPr/>
          <p:nvPr/>
        </p:nvSpPr>
        <p:spPr>
          <a:xfrm>
            <a:off x="222294" y="3720796"/>
            <a:ext cx="3224884" cy="9079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Phase III BLs: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NOTOS: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Absorption, Diffraction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XAIRA: Microfocus MX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FAXTOR: Hard X-ray Tomography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24527D-CE9D-4C2D-9048-72A833482A26}"/>
              </a:ext>
            </a:extLst>
          </p:cNvPr>
          <p:cNvSpPr/>
          <p:nvPr/>
        </p:nvSpPr>
        <p:spPr>
          <a:xfrm>
            <a:off x="6854548" y="4411177"/>
            <a:ext cx="3754300" cy="723275"/>
          </a:xfrm>
          <a:prstGeom prst="rect">
            <a:avLst/>
          </a:prstGeom>
          <a:solidFill>
            <a:srgbClr val="C5F1EE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ALBA II short BLs: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3Sbar: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Surface Spectroscopy and Structure at 1 bar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/>
              <a:t>CALIMA: </a:t>
            </a:r>
            <a:r>
              <a:rPr lang="en-US" sz="1200" i="1" dirty="0" err="1"/>
              <a:t>BioSAXS</a:t>
            </a:r>
            <a:endParaRPr lang="en-US" sz="12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B8CE3C-5541-4755-B16E-9993812CD6A2}"/>
              </a:ext>
            </a:extLst>
          </p:cNvPr>
          <p:cNvSpPr/>
          <p:nvPr/>
        </p:nvSpPr>
        <p:spPr>
          <a:xfrm>
            <a:off x="6854548" y="5255277"/>
            <a:ext cx="3754300" cy="723275"/>
          </a:xfrm>
          <a:prstGeom prst="rect">
            <a:avLst/>
          </a:prstGeom>
          <a:solidFill>
            <a:srgbClr val="99E7E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ALBA II Long BLs: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/>
              <a:t>CODI: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coherent diffraction and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/>
              <a:t>CORUS: </a:t>
            </a:r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nanospectroscopy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imaging</a:t>
            </a:r>
            <a:endParaRPr lang="en-US" sz="12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891402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E504B1-3FE3-4AC2-95D7-A53BA41B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6</a:t>
            </a:fld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579CA-2EA5-4874-BD1C-2AA8AEADB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53BF6-3099-4285-84CF-0AB5AE6FD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6947FF-90B8-44A9-9849-DBD7DC968F8A}"/>
              </a:ext>
            </a:extLst>
          </p:cNvPr>
          <p:cNvSpPr/>
          <p:nvPr/>
        </p:nvSpPr>
        <p:spPr>
          <a:xfrm>
            <a:off x="1618198" y="203920"/>
            <a:ext cx="8844463" cy="891268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ALBA beamlines: past and future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472B6-7372-49A8-A992-F3CEE3D5529F}"/>
              </a:ext>
            </a:extLst>
          </p:cNvPr>
          <p:cNvSpPr txBox="1"/>
          <p:nvPr/>
        </p:nvSpPr>
        <p:spPr>
          <a:xfrm>
            <a:off x="6854548" y="4303455"/>
            <a:ext cx="375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E3D153F-25AB-4401-86AF-6F1D90807367}"/>
              </a:ext>
            </a:extLst>
          </p:cNvPr>
          <p:cNvGraphicFramePr/>
          <p:nvPr/>
        </p:nvGraphicFramePr>
        <p:xfrm>
          <a:off x="218364" y="1538882"/>
          <a:ext cx="11884233" cy="5061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86F24F3E-3673-469E-BB7D-103463D630F3}"/>
              </a:ext>
            </a:extLst>
          </p:cNvPr>
          <p:cNvSpPr/>
          <p:nvPr/>
        </p:nvSpPr>
        <p:spPr>
          <a:xfrm>
            <a:off x="3214182" y="4772604"/>
            <a:ext cx="236928" cy="24545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1FFE1C-46E0-45F6-99D2-014D62D5E588}"/>
              </a:ext>
            </a:extLst>
          </p:cNvPr>
          <p:cNvSpPr txBox="1"/>
          <p:nvPr/>
        </p:nvSpPr>
        <p:spPr>
          <a:xfrm>
            <a:off x="3207573" y="5197852"/>
            <a:ext cx="127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2005</a:t>
            </a:r>
          </a:p>
          <a:p>
            <a:r>
              <a:rPr lang="en-US" sz="1600" b="1" i="1" dirty="0"/>
              <a:t>Phase I BLs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62D3A9-92F5-4778-8706-5360A78AECAB}"/>
              </a:ext>
            </a:extLst>
          </p:cNvPr>
          <p:cNvSpPr txBox="1"/>
          <p:nvPr/>
        </p:nvSpPr>
        <p:spPr>
          <a:xfrm>
            <a:off x="598396" y="1498558"/>
            <a:ext cx="401495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All processes for decision on Beamlines technology and scientific fields have relied on the fruitful collaboration of the whole user community</a:t>
            </a:r>
          </a:p>
          <a:p>
            <a:endParaRPr lang="en-US" dirty="0"/>
          </a:p>
          <a:p>
            <a:r>
              <a:rPr lang="en-US" dirty="0"/>
              <a:t>One Beamline (on a dipole port) has been agreed with ESA, which has participated in its funding</a:t>
            </a: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FEF37D-9BD0-4038-B197-8F1F2480C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4983" y="4425864"/>
            <a:ext cx="2873537" cy="21747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1A9929-20CD-4734-9175-DC9F463EF92F}"/>
              </a:ext>
            </a:extLst>
          </p:cNvPr>
          <p:cNvSpPr txBox="1"/>
          <p:nvPr/>
        </p:nvSpPr>
        <p:spPr>
          <a:xfrm>
            <a:off x="7471940" y="4949784"/>
            <a:ext cx="2002898" cy="138499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en-US" sz="1400" b="1" dirty="0">
                <a:cs typeface="Arial" panose="020B0604020202020204" pitchFamily="34" charset="0"/>
              </a:rPr>
              <a:t>Proposals for ALBA II BLs</a:t>
            </a:r>
          </a:p>
          <a:p>
            <a:pPr algn="r"/>
            <a:r>
              <a:rPr lang="en-US" sz="1400" dirty="0">
                <a:cs typeface="Arial" panose="020B0604020202020204" pitchFamily="34" charset="0"/>
              </a:rPr>
              <a:t>98 Proposers from Spain</a:t>
            </a:r>
          </a:p>
          <a:p>
            <a:pPr algn="r"/>
            <a:r>
              <a:rPr lang="en-US" sz="1400" dirty="0">
                <a:cs typeface="Arial" panose="020B0604020202020204" pitchFamily="34" charset="0"/>
              </a:rPr>
              <a:t>+ 13 from Germany, UK, France, Portugal, Sweden, Switzerland, USA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66E411-8BFA-4AB3-9104-55DB5A568A04}"/>
              </a:ext>
            </a:extLst>
          </p:cNvPr>
          <p:cNvSpPr/>
          <p:nvPr/>
        </p:nvSpPr>
        <p:spPr>
          <a:xfrm>
            <a:off x="7439263" y="4303455"/>
            <a:ext cx="4735179" cy="23235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31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AF8F-C884-48A7-81B4-9B4007FBE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3" y="592014"/>
            <a:ext cx="12192000" cy="481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A7049-1FF3-4ED6-9B64-8432240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2B71B-A99C-494B-8694-E1E9B3B6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69336" y="6510312"/>
            <a:ext cx="4114800" cy="307777"/>
          </a:xfrm>
        </p:spPr>
        <p:txBody>
          <a:bodyPr/>
          <a:lstStyle/>
          <a:p>
            <a:r>
              <a:rPr lang="en-US"/>
              <a:t>ALBA II Status and Perspectives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D767-B2EA-40B0-B84B-648490472D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304800"/>
            <a:ext cx="609600" cy="307975"/>
          </a:xfrm>
        </p:spPr>
        <p:txBody>
          <a:bodyPr/>
          <a:lstStyle/>
          <a:p>
            <a:pPr defTabSz="1219170"/>
            <a:fld id="{66C2AF54-E096-47AF-AB29-F0E19BDF564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92FA431-9775-4B04-BFF3-AB1A0F8D92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36700" y="91230"/>
            <a:ext cx="5235632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+mn-lt"/>
              </a:rPr>
              <a:t>ALBA 2012</a:t>
            </a:r>
            <a:br>
              <a:rPr lang="en-US" sz="3600" b="1" dirty="0">
                <a:latin typeface="+mn-lt"/>
              </a:rPr>
            </a:br>
            <a:endParaRPr lang="en-US" sz="3600" b="1" i="1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786E-502D-47EF-8763-338776120665}"/>
              </a:ext>
            </a:extLst>
          </p:cNvPr>
          <p:cNvSpPr txBox="1"/>
          <p:nvPr/>
        </p:nvSpPr>
        <p:spPr>
          <a:xfrm>
            <a:off x="7990684" y="1382117"/>
            <a:ext cx="301611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material science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57CB2-F094-47B8-A29F-492A9283CA4F}"/>
              </a:ext>
            </a:extLst>
          </p:cNvPr>
          <p:cNvSpPr txBox="1"/>
          <p:nvPr/>
        </p:nvSpPr>
        <p:spPr>
          <a:xfrm>
            <a:off x="6519905" y="4515129"/>
            <a:ext cx="887992" cy="309300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55548-1B4D-4540-9CED-A42AA1115299}"/>
              </a:ext>
            </a:extLst>
          </p:cNvPr>
          <p:cNvSpPr txBox="1"/>
          <p:nvPr/>
        </p:nvSpPr>
        <p:spPr>
          <a:xfrm>
            <a:off x="7952803" y="4158396"/>
            <a:ext cx="756481" cy="309300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90B11-74CF-4D48-9044-53EFE706BBEA}"/>
              </a:ext>
            </a:extLst>
          </p:cNvPr>
          <p:cNvSpPr txBox="1"/>
          <p:nvPr/>
        </p:nvSpPr>
        <p:spPr>
          <a:xfrm>
            <a:off x="1168736" y="2690397"/>
            <a:ext cx="670513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C1141-507B-4CDB-B865-87B5E46BCF1F}"/>
              </a:ext>
            </a:extLst>
          </p:cNvPr>
          <p:cNvSpPr txBox="1"/>
          <p:nvPr/>
        </p:nvSpPr>
        <p:spPr>
          <a:xfrm>
            <a:off x="1673947" y="2081193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A88DF-4D1B-42DC-B926-E716FA7FA382}"/>
              </a:ext>
            </a:extLst>
          </p:cNvPr>
          <p:cNvSpPr txBox="1"/>
          <p:nvPr/>
        </p:nvSpPr>
        <p:spPr>
          <a:xfrm>
            <a:off x="3705018" y="1401419"/>
            <a:ext cx="647327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1A93A-2A82-4111-9863-0A03CFB458EC}"/>
              </a:ext>
            </a:extLst>
          </p:cNvPr>
          <p:cNvSpPr txBox="1"/>
          <p:nvPr/>
        </p:nvSpPr>
        <p:spPr>
          <a:xfrm>
            <a:off x="9160958" y="2649637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MSPD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F4D3B7-34CC-43D0-AFEA-79B381AED355}"/>
              </a:ext>
            </a:extLst>
          </p:cNvPr>
          <p:cNvSpPr txBox="1"/>
          <p:nvPr/>
        </p:nvSpPr>
        <p:spPr>
          <a:xfrm>
            <a:off x="5208701" y="4535462"/>
            <a:ext cx="641329" cy="309300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2C76FE-3500-410D-BF22-65E18F50D182}"/>
              </a:ext>
            </a:extLst>
          </p:cNvPr>
          <p:cNvSpPr txBox="1"/>
          <p:nvPr/>
        </p:nvSpPr>
        <p:spPr>
          <a:xfrm>
            <a:off x="7688457" y="978629"/>
            <a:ext cx="2558430" cy="33855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life 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B3BC83-DD47-439A-BCF7-027BCD582319}"/>
              </a:ext>
            </a:extLst>
          </p:cNvPr>
          <p:cNvSpPr txBox="1"/>
          <p:nvPr/>
        </p:nvSpPr>
        <p:spPr>
          <a:xfrm>
            <a:off x="8463381" y="1733903"/>
            <a:ext cx="252857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metrology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B6FF1-4964-4D11-93E1-F4DD28D9DB7A}"/>
              </a:ext>
            </a:extLst>
          </p:cNvPr>
          <p:cNvSpPr txBox="1"/>
          <p:nvPr/>
        </p:nvSpPr>
        <p:spPr>
          <a:xfrm flipH="1">
            <a:off x="-66186" y="4554640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User visits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05A3B7-688D-44C4-934C-B0B39CBF3AC2}"/>
              </a:ext>
            </a:extLst>
          </p:cNvPr>
          <p:cNvSpPr txBox="1"/>
          <p:nvPr/>
        </p:nvSpPr>
        <p:spPr>
          <a:xfrm flipH="1">
            <a:off x="10354726" y="4690112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Publications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8C21803-A07A-4446-8286-4A5942510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9895"/>
            <a:ext cx="2743200" cy="18181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D6C1F3-4D25-44FB-8EC4-A36E1983D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0997" y="5036529"/>
            <a:ext cx="2371004" cy="17914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94488B-C2F7-4087-AF6D-95257E9A0DCE}"/>
              </a:ext>
            </a:extLst>
          </p:cNvPr>
          <p:cNvSpPr/>
          <p:nvPr/>
        </p:nvSpPr>
        <p:spPr>
          <a:xfrm>
            <a:off x="7548696" y="6348916"/>
            <a:ext cx="19030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>
                <a:solidFill>
                  <a:schemeClr val="bg2">
                    <a:lumMod val="50000"/>
                  </a:schemeClr>
                </a:solidFill>
              </a:rPr>
              <a:t>A.Corma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 et al, Nature Chemistry</a:t>
            </a:r>
          </a:p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DOI: 10.1038/NCHEM.1721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7CE5A9-BDB5-4FF7-BA22-640F77A7E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789" y="4847212"/>
            <a:ext cx="1535761" cy="15845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A0E2C6-47B6-40AA-9184-4CBE0978A2B5}"/>
              </a:ext>
            </a:extLst>
          </p:cNvPr>
          <p:cNvSpPr/>
          <p:nvPr/>
        </p:nvSpPr>
        <p:spPr>
          <a:xfrm>
            <a:off x="7548696" y="4739306"/>
            <a:ext cx="1903085" cy="200972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E128D6-5E25-4CD3-9B14-7DB768673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9700" y="5026259"/>
            <a:ext cx="1355739" cy="116485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9C770FB-C794-4B8E-895F-2A530659EA78}"/>
              </a:ext>
            </a:extLst>
          </p:cNvPr>
          <p:cNvSpPr/>
          <p:nvPr/>
        </p:nvSpPr>
        <p:spPr>
          <a:xfrm>
            <a:off x="2819381" y="6302156"/>
            <a:ext cx="17802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2">
                    <a:lumMod val="50000"/>
                  </a:schemeClr>
                </a:solidFill>
              </a:rPr>
              <a:t>F.Gallego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 et al, </a:t>
            </a:r>
            <a:r>
              <a:rPr lang="pt-BR" sz="1000" dirty="0"/>
              <a:t>PLoS Biol 11(3): e1001511. doi:10.1371/ journal.pbio.1001511</a:t>
            </a: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CF888DF-DA2D-4973-B033-5EDB9852C59D}"/>
              </a:ext>
            </a:extLst>
          </p:cNvPr>
          <p:cNvSpPr/>
          <p:nvPr/>
        </p:nvSpPr>
        <p:spPr>
          <a:xfrm>
            <a:off x="2740219" y="4808369"/>
            <a:ext cx="1903085" cy="2009720"/>
          </a:xfrm>
          <a:prstGeom prst="rect">
            <a:avLst/>
          </a:prstGeom>
          <a:noFill/>
          <a:ln>
            <a:solidFill>
              <a:srgbClr val="00E7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47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AF8F-C884-48A7-81B4-9B4007FBE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3" y="592014"/>
            <a:ext cx="12192000" cy="481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A7049-1FF3-4ED6-9B64-8432240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2B71B-A99C-494B-8694-E1E9B3B6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</p:spPr>
        <p:txBody>
          <a:bodyPr/>
          <a:lstStyle/>
          <a:p>
            <a:pPr algn="ctr"/>
            <a:r>
              <a:rPr lang="en-US" dirty="0"/>
              <a:t>ALBA II Status and Perspectives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D767-B2EA-40B0-B84B-648490472D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304800"/>
            <a:ext cx="609600" cy="307975"/>
          </a:xfrm>
        </p:spPr>
        <p:txBody>
          <a:bodyPr/>
          <a:lstStyle/>
          <a:p>
            <a:pPr defTabSz="1219170"/>
            <a:fld id="{66C2AF54-E096-47AF-AB29-F0E19BDF564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92FA431-9775-4B04-BFF3-AB1A0F8D92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36700" y="91230"/>
            <a:ext cx="5235632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+mn-lt"/>
              </a:rPr>
              <a:t>ALBA 2016</a:t>
            </a:r>
            <a:br>
              <a:rPr lang="en-US" sz="3600" b="1" dirty="0">
                <a:latin typeface="+mn-lt"/>
              </a:rPr>
            </a:br>
            <a:endParaRPr lang="en-US" sz="3600" b="1" i="1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786E-502D-47EF-8763-338776120665}"/>
              </a:ext>
            </a:extLst>
          </p:cNvPr>
          <p:cNvSpPr txBox="1"/>
          <p:nvPr/>
        </p:nvSpPr>
        <p:spPr>
          <a:xfrm>
            <a:off x="7990684" y="1382117"/>
            <a:ext cx="301611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material science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57CB2-F094-47B8-A29F-492A9283CA4F}"/>
              </a:ext>
            </a:extLst>
          </p:cNvPr>
          <p:cNvSpPr txBox="1"/>
          <p:nvPr/>
        </p:nvSpPr>
        <p:spPr>
          <a:xfrm>
            <a:off x="6519905" y="4515129"/>
            <a:ext cx="887992" cy="309300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55548-1B4D-4540-9CED-A42AA1115299}"/>
              </a:ext>
            </a:extLst>
          </p:cNvPr>
          <p:cNvSpPr txBox="1"/>
          <p:nvPr/>
        </p:nvSpPr>
        <p:spPr>
          <a:xfrm>
            <a:off x="7952803" y="4158396"/>
            <a:ext cx="756481" cy="309300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90B11-74CF-4D48-9044-53EFE706BBEA}"/>
              </a:ext>
            </a:extLst>
          </p:cNvPr>
          <p:cNvSpPr txBox="1"/>
          <p:nvPr/>
        </p:nvSpPr>
        <p:spPr>
          <a:xfrm>
            <a:off x="1168736" y="2690397"/>
            <a:ext cx="670513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C1141-507B-4CDB-B865-87B5E46BCF1F}"/>
              </a:ext>
            </a:extLst>
          </p:cNvPr>
          <p:cNvSpPr txBox="1"/>
          <p:nvPr/>
        </p:nvSpPr>
        <p:spPr>
          <a:xfrm>
            <a:off x="1673947" y="2081193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A88DF-4D1B-42DC-B926-E716FA7FA382}"/>
              </a:ext>
            </a:extLst>
          </p:cNvPr>
          <p:cNvSpPr txBox="1"/>
          <p:nvPr/>
        </p:nvSpPr>
        <p:spPr>
          <a:xfrm>
            <a:off x="3705018" y="1401419"/>
            <a:ext cx="647327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725FD-B51D-4BEC-8647-A43A99B50FA1}"/>
              </a:ext>
            </a:extLst>
          </p:cNvPr>
          <p:cNvSpPr txBox="1"/>
          <p:nvPr/>
        </p:nvSpPr>
        <p:spPr>
          <a:xfrm>
            <a:off x="7259261" y="1725086"/>
            <a:ext cx="580768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MIRAS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1A93A-2A82-4111-9863-0A03CFB458EC}"/>
              </a:ext>
            </a:extLst>
          </p:cNvPr>
          <p:cNvSpPr txBox="1"/>
          <p:nvPr/>
        </p:nvSpPr>
        <p:spPr>
          <a:xfrm>
            <a:off x="9160958" y="2649637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MSPD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F4D3B7-34CC-43D0-AFEA-79B381AED355}"/>
              </a:ext>
            </a:extLst>
          </p:cNvPr>
          <p:cNvSpPr txBox="1"/>
          <p:nvPr/>
        </p:nvSpPr>
        <p:spPr>
          <a:xfrm>
            <a:off x="5208701" y="4535462"/>
            <a:ext cx="641329" cy="309300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2C76FE-3500-410D-BF22-65E18F50D182}"/>
              </a:ext>
            </a:extLst>
          </p:cNvPr>
          <p:cNvSpPr txBox="1"/>
          <p:nvPr/>
        </p:nvSpPr>
        <p:spPr>
          <a:xfrm>
            <a:off x="7688457" y="978629"/>
            <a:ext cx="2558430" cy="33855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life 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B3BC83-DD47-439A-BCF7-027BCD582319}"/>
              </a:ext>
            </a:extLst>
          </p:cNvPr>
          <p:cNvSpPr txBox="1"/>
          <p:nvPr/>
        </p:nvSpPr>
        <p:spPr>
          <a:xfrm>
            <a:off x="8463381" y="1733903"/>
            <a:ext cx="252857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metrology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B6FF1-4964-4D11-93E1-F4DD28D9DB7A}"/>
              </a:ext>
            </a:extLst>
          </p:cNvPr>
          <p:cNvSpPr txBox="1"/>
          <p:nvPr/>
        </p:nvSpPr>
        <p:spPr>
          <a:xfrm flipH="1">
            <a:off x="-66186" y="4554640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User visits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05A3B7-688D-44C4-934C-B0B39CBF3AC2}"/>
              </a:ext>
            </a:extLst>
          </p:cNvPr>
          <p:cNvSpPr txBox="1"/>
          <p:nvPr/>
        </p:nvSpPr>
        <p:spPr>
          <a:xfrm flipH="1">
            <a:off x="10354726" y="4690112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Publications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57CD93C-EA67-4585-BC77-BEBE3F576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276" y="5045717"/>
            <a:ext cx="2392724" cy="17965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53712D-DFCC-4590-9CE0-EF783F718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972472"/>
            <a:ext cx="2847703" cy="1905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6B2360-4672-4632-856D-3504C9675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471" y="4999999"/>
            <a:ext cx="1451093" cy="131089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24246F9-FAE1-442C-8FC5-2C4BA5E59B22}"/>
              </a:ext>
            </a:extLst>
          </p:cNvPr>
          <p:cNvSpPr/>
          <p:nvPr/>
        </p:nvSpPr>
        <p:spPr>
          <a:xfrm>
            <a:off x="2696570" y="6302156"/>
            <a:ext cx="19030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2">
                    <a:lumMod val="50000"/>
                  </a:schemeClr>
                </a:solidFill>
              </a:rPr>
              <a:t>F.Sviben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 et al. Nature Communication</a:t>
            </a:r>
            <a:r>
              <a:rPr lang="pt-BR" sz="1000" dirty="0"/>
              <a:t>: doi:10.1371/ journal.pbio.1001511</a:t>
            </a: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F956DF-1002-44DA-AE0C-02B50C704E1A}"/>
              </a:ext>
            </a:extLst>
          </p:cNvPr>
          <p:cNvSpPr/>
          <p:nvPr/>
        </p:nvSpPr>
        <p:spPr>
          <a:xfrm>
            <a:off x="2740219" y="4808369"/>
            <a:ext cx="1903085" cy="2009720"/>
          </a:xfrm>
          <a:prstGeom prst="rect">
            <a:avLst/>
          </a:prstGeom>
          <a:noFill/>
          <a:ln>
            <a:solidFill>
              <a:srgbClr val="00E7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igure ">
            <a:extLst>
              <a:ext uri="{FF2B5EF4-FFF2-40B4-BE49-F238E27FC236}">
                <a16:creationId xmlns:a16="http://schemas.microsoft.com/office/drawing/2014/main" id="{ED788814-5DA5-4748-8720-DEC701942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687" y="5059444"/>
            <a:ext cx="1293207" cy="129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19A78E3-FF2A-4170-85B2-0BA146F69792}"/>
              </a:ext>
            </a:extLst>
          </p:cNvPr>
          <p:cNvSpPr/>
          <p:nvPr/>
        </p:nvSpPr>
        <p:spPr>
          <a:xfrm>
            <a:off x="7615222" y="6381060"/>
            <a:ext cx="1836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2">
                    <a:lumMod val="50000"/>
                  </a:schemeClr>
                </a:solidFill>
              </a:rPr>
              <a:t>P.Sessi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 et al, </a:t>
            </a:r>
            <a:r>
              <a:rPr lang="en-US" sz="1000" dirty="0">
                <a:solidFill>
                  <a:srgbClr val="555555"/>
                </a:solidFill>
                <a:latin typeface="Proxima Nova"/>
              </a:rPr>
              <a:t>Phys. Rev. B </a:t>
            </a:r>
            <a:r>
              <a:rPr lang="en-US" sz="1000" b="1" dirty="0">
                <a:solidFill>
                  <a:srgbClr val="555555"/>
                </a:solidFill>
                <a:latin typeface="Proxima Nova"/>
              </a:rPr>
              <a:t>94</a:t>
            </a:r>
            <a:r>
              <a:rPr lang="en-US" sz="1000" dirty="0">
                <a:solidFill>
                  <a:srgbClr val="555555"/>
                </a:solidFill>
                <a:latin typeface="Proxima Nova"/>
              </a:rPr>
              <a:t>, 075137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A2BEAB-6DB4-41C1-B827-AC6D7DC62903}"/>
              </a:ext>
            </a:extLst>
          </p:cNvPr>
          <p:cNvSpPr/>
          <p:nvPr/>
        </p:nvSpPr>
        <p:spPr>
          <a:xfrm>
            <a:off x="7548696" y="4739306"/>
            <a:ext cx="1903085" cy="200972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4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AF8F-C884-48A7-81B4-9B4007FBE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3" y="592014"/>
            <a:ext cx="12192000" cy="4815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A7049-1FF3-4ED6-9B64-8432240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19-01-24</a:t>
            </a: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2B71B-A99C-494B-8694-E1E9B3B6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ALBA II Status and Perspectives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D767-B2EA-40B0-B84B-648490472D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2400" y="304800"/>
            <a:ext cx="609600" cy="307975"/>
          </a:xfrm>
        </p:spPr>
        <p:txBody>
          <a:bodyPr/>
          <a:lstStyle/>
          <a:p>
            <a:pPr defTabSz="1219170"/>
            <a:fld id="{66C2AF54-E096-47AF-AB29-F0E19BDF564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92FA431-9775-4B04-BFF3-AB1A0F8D92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36700" y="91230"/>
            <a:ext cx="5235632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+mn-lt"/>
              </a:rPr>
              <a:t>ALBA 2021</a:t>
            </a:r>
            <a:br>
              <a:rPr lang="en-US" sz="3600" b="1" dirty="0">
                <a:latin typeface="+mn-lt"/>
              </a:rPr>
            </a:br>
            <a:endParaRPr lang="en-US" sz="3600" b="1" i="1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786E-502D-47EF-8763-338776120665}"/>
              </a:ext>
            </a:extLst>
          </p:cNvPr>
          <p:cNvSpPr txBox="1"/>
          <p:nvPr/>
        </p:nvSpPr>
        <p:spPr>
          <a:xfrm>
            <a:off x="7990684" y="1382117"/>
            <a:ext cx="301611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material science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57CB2-F094-47B8-A29F-492A9283CA4F}"/>
              </a:ext>
            </a:extLst>
          </p:cNvPr>
          <p:cNvSpPr txBox="1"/>
          <p:nvPr/>
        </p:nvSpPr>
        <p:spPr>
          <a:xfrm>
            <a:off x="6519905" y="4515129"/>
            <a:ext cx="887992" cy="309300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55548-1B4D-4540-9CED-A42AA1115299}"/>
              </a:ext>
            </a:extLst>
          </p:cNvPr>
          <p:cNvSpPr txBox="1"/>
          <p:nvPr/>
        </p:nvSpPr>
        <p:spPr>
          <a:xfrm>
            <a:off x="7952803" y="4158396"/>
            <a:ext cx="756481" cy="309300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CEA5B-D2E5-4EC0-B036-11540B3D0CAD}"/>
              </a:ext>
            </a:extLst>
          </p:cNvPr>
          <p:cNvSpPr txBox="1"/>
          <p:nvPr/>
        </p:nvSpPr>
        <p:spPr>
          <a:xfrm>
            <a:off x="1213223" y="3302415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LOREA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90B11-74CF-4D48-9044-53EFE706BBEA}"/>
              </a:ext>
            </a:extLst>
          </p:cNvPr>
          <p:cNvSpPr txBox="1"/>
          <p:nvPr/>
        </p:nvSpPr>
        <p:spPr>
          <a:xfrm>
            <a:off x="1168736" y="2690397"/>
            <a:ext cx="670513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C1141-507B-4CDB-B865-87B5E46BCF1F}"/>
              </a:ext>
            </a:extLst>
          </p:cNvPr>
          <p:cNvSpPr txBox="1"/>
          <p:nvPr/>
        </p:nvSpPr>
        <p:spPr>
          <a:xfrm>
            <a:off x="1673947" y="2081193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A88DF-4D1B-42DC-B926-E716FA7FA382}"/>
              </a:ext>
            </a:extLst>
          </p:cNvPr>
          <p:cNvSpPr txBox="1"/>
          <p:nvPr/>
        </p:nvSpPr>
        <p:spPr>
          <a:xfrm>
            <a:off x="3705018" y="1401419"/>
            <a:ext cx="647327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725FD-B51D-4BEC-8647-A43A99B50FA1}"/>
              </a:ext>
            </a:extLst>
          </p:cNvPr>
          <p:cNvSpPr txBox="1"/>
          <p:nvPr/>
        </p:nvSpPr>
        <p:spPr>
          <a:xfrm>
            <a:off x="7259261" y="1725086"/>
            <a:ext cx="580768" cy="309300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MIRAS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1A93A-2A82-4111-9863-0A03CFB458EC}"/>
              </a:ext>
            </a:extLst>
          </p:cNvPr>
          <p:cNvSpPr txBox="1"/>
          <p:nvPr/>
        </p:nvSpPr>
        <p:spPr>
          <a:xfrm>
            <a:off x="9160958" y="2649637"/>
            <a:ext cx="580768" cy="30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MSPD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F4D3B7-34CC-43D0-AFEA-79B381AED355}"/>
              </a:ext>
            </a:extLst>
          </p:cNvPr>
          <p:cNvSpPr txBox="1"/>
          <p:nvPr/>
        </p:nvSpPr>
        <p:spPr>
          <a:xfrm>
            <a:off x="5208701" y="4535462"/>
            <a:ext cx="641329" cy="309300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US" sz="1200" b="1" i="1" dirty="0"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2C76FE-3500-410D-BF22-65E18F50D182}"/>
              </a:ext>
            </a:extLst>
          </p:cNvPr>
          <p:cNvSpPr txBox="1"/>
          <p:nvPr/>
        </p:nvSpPr>
        <p:spPr>
          <a:xfrm>
            <a:off x="7688457" y="978629"/>
            <a:ext cx="2558430" cy="33855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life 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B3BC83-DD47-439A-BCF7-027BCD582319}"/>
              </a:ext>
            </a:extLst>
          </p:cNvPr>
          <p:cNvSpPr txBox="1"/>
          <p:nvPr/>
        </p:nvSpPr>
        <p:spPr>
          <a:xfrm>
            <a:off x="8463381" y="1733903"/>
            <a:ext cx="2528577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1600" b="1" dirty="0">
                <a:latin typeface="Calibri" panose="020F0502020204030204"/>
              </a:rPr>
              <a:t>Instruments for metrology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B6FF1-4964-4D11-93E1-F4DD28D9DB7A}"/>
              </a:ext>
            </a:extLst>
          </p:cNvPr>
          <p:cNvSpPr txBox="1"/>
          <p:nvPr/>
        </p:nvSpPr>
        <p:spPr>
          <a:xfrm flipH="1">
            <a:off x="-66186" y="4554640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User visits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05A3B7-688D-44C4-934C-B0B39CBF3AC2}"/>
              </a:ext>
            </a:extLst>
          </p:cNvPr>
          <p:cNvSpPr txBox="1"/>
          <p:nvPr/>
        </p:nvSpPr>
        <p:spPr>
          <a:xfrm flipH="1">
            <a:off x="10354726" y="4690112"/>
            <a:ext cx="161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Publications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34B077D-1CD3-4FDC-A417-22FD0FD14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330" y="4938053"/>
            <a:ext cx="2528577" cy="18899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4B84A20-82FD-496A-990D-02544F128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11564"/>
            <a:ext cx="2789643" cy="184643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9E0DE33-E7E9-485B-BA0B-E34AD7C95ADA}"/>
              </a:ext>
            </a:extLst>
          </p:cNvPr>
          <p:cNvSpPr/>
          <p:nvPr/>
        </p:nvSpPr>
        <p:spPr>
          <a:xfrm>
            <a:off x="2696570" y="6302156"/>
            <a:ext cx="19030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000" dirty="0">
                <a:latin typeface="Abe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Analytical Chemistry 94, 4, 1932-1940. 10.1021/acs.analchem.1c02076</a:t>
            </a:r>
            <a:endParaRPr lang="it-IT" sz="800" i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B75122-40B3-480F-8958-57CAA8BE8853}"/>
              </a:ext>
            </a:extLst>
          </p:cNvPr>
          <p:cNvSpPr/>
          <p:nvPr/>
        </p:nvSpPr>
        <p:spPr>
          <a:xfrm>
            <a:off x="2740219" y="4808369"/>
            <a:ext cx="1903085" cy="2009720"/>
          </a:xfrm>
          <a:prstGeom prst="rect">
            <a:avLst/>
          </a:prstGeom>
          <a:noFill/>
          <a:ln>
            <a:solidFill>
              <a:srgbClr val="00E7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E54AAE-61B1-489F-9710-9DB4DEDE04FD}"/>
              </a:ext>
            </a:extLst>
          </p:cNvPr>
          <p:cNvSpPr/>
          <p:nvPr/>
        </p:nvSpPr>
        <p:spPr>
          <a:xfrm>
            <a:off x="7592347" y="6199339"/>
            <a:ext cx="1836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000" i="1" dirty="0">
                <a:latin typeface="Abel"/>
              </a:rPr>
              <a:t>Nat. Mater.</a:t>
            </a:r>
            <a:r>
              <a:rPr lang="sv-SE" sz="1000" dirty="0">
                <a:latin typeface="Abel"/>
              </a:rPr>
              <a:t> (2021). https://doi.org/10.1038/s41563-021-01060-w</a:t>
            </a:r>
            <a:endParaRPr lang="en-US" sz="1000" dirty="0"/>
          </a:p>
          <a:p>
            <a:pPr algn="ctr"/>
            <a:r>
              <a:rPr lang="en-US" sz="1000" dirty="0">
                <a:solidFill>
                  <a:srgbClr val="112E50"/>
                </a:solidFill>
                <a:latin typeface="Abel"/>
                <a:hlinkClick r:id="rId6"/>
              </a:rPr>
              <a:t>.</a:t>
            </a:r>
            <a:endParaRPr lang="en-US" sz="1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5ACA6B7-B409-4AA8-96FA-3E43565506A9}"/>
              </a:ext>
            </a:extLst>
          </p:cNvPr>
          <p:cNvSpPr/>
          <p:nvPr/>
        </p:nvSpPr>
        <p:spPr>
          <a:xfrm>
            <a:off x="7548696" y="4739306"/>
            <a:ext cx="1903085" cy="200972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98545DC-BC1A-4585-B6FA-CE3BDD91BF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8191" y="5056274"/>
            <a:ext cx="1396185" cy="11872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34F36F8-4019-4F5D-8CCD-8FD12B06FF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0723" y="5075559"/>
            <a:ext cx="1619031" cy="110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2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9832</TotalTime>
  <Words>2544</Words>
  <Application>Microsoft Office PowerPoint</Application>
  <PresentationFormat>Widescreen</PresentationFormat>
  <Paragraphs>666</Paragraphs>
  <Slides>39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6" baseType="lpstr">
      <vt:lpstr>Abel</vt:lpstr>
      <vt:lpstr>-apple-system</vt:lpstr>
      <vt:lpstr>Arial</vt:lpstr>
      <vt:lpstr>Calibri</vt:lpstr>
      <vt:lpstr>Calibri Light</vt:lpstr>
      <vt:lpstr>Cambria Math</vt:lpstr>
      <vt:lpstr>ClanOT-Book</vt:lpstr>
      <vt:lpstr>Helvetica</vt:lpstr>
      <vt:lpstr>Montserrat</vt:lpstr>
      <vt:lpstr>Proxima Nova</vt:lpstr>
      <vt:lpstr>Roboto</vt:lpstr>
      <vt:lpstr>Times New Roman</vt:lpstr>
      <vt:lpstr>Wingdings</vt:lpstr>
      <vt:lpstr>Tema de Office</vt:lpstr>
      <vt:lpstr>Custom Design</vt:lpstr>
      <vt:lpstr>1_Custom Design</vt:lpstr>
      <vt:lpstr>2_Custom Design</vt:lpstr>
      <vt:lpstr>PowerPoint Presentation</vt:lpstr>
      <vt:lpstr>ALBA Synchrotron Radiation Facility</vt:lpstr>
      <vt:lpstr>PowerPoint Presentation</vt:lpstr>
      <vt:lpstr>Storage ring : 269 m circunference 3 GeV electrons, 250 mA, 4.4 nmrad emittance</vt:lpstr>
      <vt:lpstr>PowerPoint Presentation</vt:lpstr>
      <vt:lpstr>PowerPoint Presentation</vt:lpstr>
      <vt:lpstr>ALBA 2012 </vt:lpstr>
      <vt:lpstr>ALBA 2016 </vt:lpstr>
      <vt:lpstr>ALBA 2021 </vt:lpstr>
      <vt:lpstr>ALBA 2022 </vt:lpstr>
      <vt:lpstr>ALBA 2023 </vt:lpstr>
      <vt:lpstr>PowerPoint Presentation</vt:lpstr>
      <vt:lpstr>In preparation: InCAEM In Situ Correlative Facility for Advanced Energy Materials Part of Advanced Materials Program of Planes Complementarios</vt:lpstr>
      <vt:lpstr>ALBA 2024 </vt:lpstr>
      <vt:lpstr>ALBA 2025 </vt:lpstr>
      <vt:lpstr>ALBA 2026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Evolution from 3rd to 4th generation synchrotrons increase in Brilliance, flux, coherence of synchrotron light by orders of magnitude – boosted by long photon paths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BL: BL07 - CALIMA</vt:lpstr>
      <vt:lpstr>PowerPoint Presentation</vt:lpstr>
      <vt:lpstr>PowerPoint Presentation</vt:lpstr>
      <vt:lpstr>DATA and Scientific Computing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Microsoft Office User</dc:creator>
  <cp:keywords/>
  <dc:description/>
  <cp:lastModifiedBy>Caterina Biscari</cp:lastModifiedBy>
  <cp:revision>288</cp:revision>
  <dcterms:created xsi:type="dcterms:W3CDTF">2020-10-01T11:03:13Z</dcterms:created>
  <dcterms:modified xsi:type="dcterms:W3CDTF">2024-01-18T15:57:08Z</dcterms:modified>
  <cp:category/>
</cp:coreProperties>
</file>