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41" r:id="rId2"/>
    <p:sldId id="256" r:id="rId3"/>
    <p:sldId id="346" r:id="rId4"/>
    <p:sldId id="343" r:id="rId5"/>
    <p:sldId id="334" r:id="rId6"/>
    <p:sldId id="337" r:id="rId7"/>
    <p:sldId id="338" r:id="rId8"/>
    <p:sldId id="340" r:id="rId9"/>
    <p:sldId id="349" r:id="rId10"/>
    <p:sldId id="344" r:id="rId11"/>
    <p:sldId id="34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9535" autoAdjust="0"/>
  </p:normalViewPr>
  <p:slideViewPr>
    <p:cSldViewPr snapToGrid="0">
      <p:cViewPr varScale="1">
        <p:scale>
          <a:sx n="76" d="100"/>
          <a:sy n="76" d="100"/>
        </p:scale>
        <p:origin x="2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1.jpg"/><Relationship Id="rId1" Type="http://schemas.openxmlformats.org/officeDocument/2006/relationships/image" Target="../media/image8.tif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1.jpg"/><Relationship Id="rId1" Type="http://schemas.openxmlformats.org/officeDocument/2006/relationships/image" Target="../media/image8.tif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CD2DF6-335B-4335-9E36-C79E703EAAC4}" type="doc">
      <dgm:prSet loTypeId="urn:microsoft.com/office/officeart/2005/8/layout/hList9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136C98-A46B-46CE-8FFF-F3F7A53C6661}">
      <dgm:prSet phldrT="[Text]"/>
      <dgm:spPr>
        <a:blipFill dpi="0" rotWithShape="0">
          <a:blip xmlns:r="http://schemas.openxmlformats.org/officeDocument/2006/relationships" r:embed="rId1"/>
          <a:srcRect/>
          <a:stretch>
            <a:fillRect l="-12000" t="-3000" r="-24000" b="2000"/>
          </a:stretch>
        </a:blipFill>
      </dgm:spPr>
      <dgm:t>
        <a:bodyPr/>
        <a:lstStyle/>
        <a:p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5A51CD-FCBF-4768-A58D-2F37C3D4C411}" type="parTrans" cxnId="{723AC3B7-4464-440D-A85C-F5208C952633}">
      <dgm:prSet/>
      <dgm:spPr/>
      <dgm:t>
        <a:bodyPr/>
        <a:lstStyle/>
        <a:p>
          <a:endParaRPr lang="en-US"/>
        </a:p>
      </dgm:t>
    </dgm:pt>
    <dgm:pt modelId="{47A1DBD0-BDCB-4FDF-B6BE-BCF70F213BFA}" type="sibTrans" cxnId="{723AC3B7-4464-440D-A85C-F5208C952633}">
      <dgm:prSet/>
      <dgm:spPr/>
      <dgm:t>
        <a:bodyPr/>
        <a:lstStyle/>
        <a:p>
          <a:endParaRPr lang="en-US"/>
        </a:p>
      </dgm:t>
    </dgm:pt>
    <dgm:pt modelId="{BE541BEA-F9D5-4C1C-A5B9-23E220288231}">
      <dgm:prSet phldrT="[Text]" custT="1"/>
      <dgm:spPr/>
      <dgm:t>
        <a:bodyPr/>
        <a:lstStyle/>
        <a:p>
          <a:pPr algn="l"/>
          <a:r>
            <a:rPr lang="en-US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Development of the methods to deposit absorbers with controlled orientation</a:t>
          </a:r>
        </a:p>
      </dgm:t>
    </dgm:pt>
    <dgm:pt modelId="{34E6E474-05D0-45B7-BC82-485681815DD0}" type="parTrans" cxnId="{CC2020C0-0F40-41CF-AB59-0827B96F5962}">
      <dgm:prSet/>
      <dgm:spPr/>
      <dgm:t>
        <a:bodyPr/>
        <a:lstStyle/>
        <a:p>
          <a:endParaRPr lang="en-US"/>
        </a:p>
      </dgm:t>
    </dgm:pt>
    <dgm:pt modelId="{5749D542-07ED-4B38-87F9-CF933C143C53}" type="sibTrans" cxnId="{CC2020C0-0F40-41CF-AB59-0827B96F5962}">
      <dgm:prSet/>
      <dgm:spPr/>
      <dgm:t>
        <a:bodyPr/>
        <a:lstStyle/>
        <a:p>
          <a:endParaRPr lang="en-US"/>
        </a:p>
      </dgm:t>
    </dgm:pt>
    <dgm:pt modelId="{2560335E-1B01-47FF-AA98-D79C33121AAD}">
      <dgm:prSet phldrT="[Text]" custT="1"/>
      <dgm:spPr/>
      <dgm:t>
        <a:bodyPr/>
        <a:lstStyle/>
        <a:p>
          <a:r>
            <a:rPr lang="en-US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Exploration of new device structures </a:t>
          </a:r>
        </a:p>
      </dgm:t>
    </dgm:pt>
    <dgm:pt modelId="{44DB68B2-C656-490F-B8D2-4DD1B3FDBDA6}" type="parTrans" cxnId="{25878D8B-61F0-4D6D-91A2-49CAD91584EB}">
      <dgm:prSet/>
      <dgm:spPr/>
      <dgm:t>
        <a:bodyPr/>
        <a:lstStyle/>
        <a:p>
          <a:endParaRPr lang="en-US"/>
        </a:p>
      </dgm:t>
    </dgm:pt>
    <dgm:pt modelId="{BAE56270-8B42-43D6-8D99-EF4136B027C8}" type="sibTrans" cxnId="{25878D8B-61F0-4D6D-91A2-49CAD91584EB}">
      <dgm:prSet/>
      <dgm:spPr/>
      <dgm:t>
        <a:bodyPr/>
        <a:lstStyle/>
        <a:p>
          <a:endParaRPr lang="en-US"/>
        </a:p>
      </dgm:t>
    </dgm:pt>
    <dgm:pt modelId="{BC038BB7-027F-41E1-9F65-E8649135DC6A}">
      <dgm:prSet phldrT="[Text]" custT="1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BCBC74-FDD3-4466-B197-FB931EB3DDF2}" type="parTrans" cxnId="{FE266A37-7F5F-429D-8FB6-B72358018506}">
      <dgm:prSet/>
      <dgm:spPr/>
      <dgm:t>
        <a:bodyPr/>
        <a:lstStyle/>
        <a:p>
          <a:endParaRPr lang="en-US"/>
        </a:p>
      </dgm:t>
    </dgm:pt>
    <dgm:pt modelId="{5B441773-9F6F-46C8-A6BC-22C3AD39F20F}" type="sibTrans" cxnId="{FE266A37-7F5F-429D-8FB6-B72358018506}">
      <dgm:prSet/>
      <dgm:spPr/>
      <dgm:t>
        <a:bodyPr/>
        <a:lstStyle/>
        <a:p>
          <a:endParaRPr lang="en-US"/>
        </a:p>
      </dgm:t>
    </dgm:pt>
    <dgm:pt modelId="{A29F7BB3-172B-453E-B209-1AA9B83C71A5}">
      <dgm:prSet phldrT="[Text]" custT="1"/>
      <dgm:spPr/>
      <dgm:t>
        <a:bodyPr/>
        <a:lstStyle/>
        <a:p>
          <a:r>
            <a:rPr lang="en-US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Incorporation of halides such as Br, I to realize mix </a:t>
          </a:r>
          <a:r>
            <a:rPr lang="en-US" sz="105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chalcohalide</a:t>
          </a:r>
          <a:r>
            <a:rPr lang="en-US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 compounds  </a:t>
          </a:r>
        </a:p>
      </dgm:t>
    </dgm:pt>
    <dgm:pt modelId="{355EFB40-4491-470F-839D-F6013A201675}" type="parTrans" cxnId="{2D4257F7-E755-469E-9148-7929A95EE389}">
      <dgm:prSet/>
      <dgm:spPr/>
      <dgm:t>
        <a:bodyPr/>
        <a:lstStyle/>
        <a:p>
          <a:endParaRPr lang="en-US"/>
        </a:p>
      </dgm:t>
    </dgm:pt>
    <dgm:pt modelId="{7C5D11FB-30AC-49DD-BAAD-5298E92C7740}" type="sibTrans" cxnId="{2D4257F7-E755-469E-9148-7929A95EE389}">
      <dgm:prSet/>
      <dgm:spPr/>
      <dgm:t>
        <a:bodyPr/>
        <a:lstStyle/>
        <a:p>
          <a:endParaRPr lang="en-US"/>
        </a:p>
      </dgm:t>
    </dgm:pt>
    <dgm:pt modelId="{69A59F6A-F76B-42D4-920E-0D4EAFD67E52}">
      <dgm:prSet phldrT="[Text]" custT="1"/>
      <dgm:spPr/>
      <dgm:t>
        <a:bodyPr/>
        <a:lstStyle/>
        <a:p>
          <a:r>
            <a:rPr lang="en-US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Synthesis</a:t>
          </a:r>
          <a:r>
            <a:rPr lang="en-US" sz="105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methods such as above ambient pressure reactive thermal annealing.</a:t>
          </a:r>
          <a:endParaRPr lang="en-US" sz="10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3C9616-145F-4F41-96F2-097AFB2AB87E}" type="parTrans" cxnId="{0A3EFD96-3110-43E7-8B3F-F3C97E268C6A}">
      <dgm:prSet/>
      <dgm:spPr/>
      <dgm:t>
        <a:bodyPr/>
        <a:lstStyle/>
        <a:p>
          <a:endParaRPr lang="en-US"/>
        </a:p>
      </dgm:t>
    </dgm:pt>
    <dgm:pt modelId="{4F51D8F9-CC75-4DD6-A150-EC5B7FEEFDEE}" type="sibTrans" cxnId="{0A3EFD96-3110-43E7-8B3F-F3C97E268C6A}">
      <dgm:prSet/>
      <dgm:spPr/>
      <dgm:t>
        <a:bodyPr/>
        <a:lstStyle/>
        <a:p>
          <a:endParaRPr lang="en-US"/>
        </a:p>
      </dgm:t>
    </dgm:pt>
    <dgm:pt modelId="{52301B8B-6F91-4BF1-A73A-DD27975168FE}">
      <dgm:prSet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000" r="-2000" b="-15000"/>
          </a:stretch>
        </a:blipFill>
      </dgm:spPr>
      <dgm:t>
        <a:bodyPr/>
        <a:lstStyle/>
        <a:p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3E4FCF-697C-4DBA-9BC6-5FE2375F8EAE}" type="parTrans" cxnId="{A0CD0468-9E73-4047-935B-9F6C1D822E28}">
      <dgm:prSet/>
      <dgm:spPr/>
      <dgm:t>
        <a:bodyPr/>
        <a:lstStyle/>
        <a:p>
          <a:endParaRPr lang="en-US"/>
        </a:p>
      </dgm:t>
    </dgm:pt>
    <dgm:pt modelId="{0FB362E0-D29D-4E95-9234-2F36F695817F}" type="sibTrans" cxnId="{A0CD0468-9E73-4047-935B-9F6C1D822E28}">
      <dgm:prSet/>
      <dgm:spPr/>
      <dgm:t>
        <a:bodyPr/>
        <a:lstStyle/>
        <a:p>
          <a:endParaRPr lang="en-US"/>
        </a:p>
      </dgm:t>
    </dgm:pt>
    <dgm:pt modelId="{F86B438D-D770-4657-8FAD-47E4A0A0B80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Interface modification with </a:t>
          </a:r>
          <a:r>
            <a:rPr lang="en-US" sz="105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MXene´s</a:t>
          </a:r>
          <a:r>
            <a:rPr lang="en-US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 and organic interlayers</a:t>
          </a:r>
        </a:p>
      </dgm:t>
    </dgm:pt>
    <dgm:pt modelId="{BBB709CC-B705-4DF7-BE78-B8EBC76BB341}" type="parTrans" cxnId="{517A8229-B4F2-41BF-9B2D-8B43EC7DCCFC}">
      <dgm:prSet/>
      <dgm:spPr/>
      <dgm:t>
        <a:bodyPr/>
        <a:lstStyle/>
        <a:p>
          <a:endParaRPr lang="en-US"/>
        </a:p>
      </dgm:t>
    </dgm:pt>
    <dgm:pt modelId="{9864C5AB-6051-4EDF-8CE1-C7CCAB7C60C4}" type="sibTrans" cxnId="{517A8229-B4F2-41BF-9B2D-8B43EC7DCCFC}">
      <dgm:prSet/>
      <dgm:spPr/>
      <dgm:t>
        <a:bodyPr/>
        <a:lstStyle/>
        <a:p>
          <a:endParaRPr lang="en-US"/>
        </a:p>
      </dgm:t>
    </dgm:pt>
    <dgm:pt modelId="{8B77424E-099A-41AA-B4D8-E83C9B320F4E}">
      <dgm:prSet custT="1"/>
      <dgm:spPr/>
      <dgm:t>
        <a:bodyPr/>
        <a:lstStyle/>
        <a:p>
          <a:r>
            <a:rPr lang="en-US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Device simulation and development of advanced optoelectronic characterizations tools for materials and device characterization</a:t>
          </a:r>
        </a:p>
      </dgm:t>
    </dgm:pt>
    <dgm:pt modelId="{34E6E406-647F-4567-9079-F083DF722C5F}" type="parTrans" cxnId="{CDBFE10B-0043-421E-A1C8-C975F8735C4A}">
      <dgm:prSet/>
      <dgm:spPr/>
      <dgm:t>
        <a:bodyPr/>
        <a:lstStyle/>
        <a:p>
          <a:endParaRPr lang="en-US"/>
        </a:p>
      </dgm:t>
    </dgm:pt>
    <dgm:pt modelId="{DC7864F8-5EB8-4C89-B49D-EC6CD41391EE}" type="sibTrans" cxnId="{CDBFE10B-0043-421E-A1C8-C975F8735C4A}">
      <dgm:prSet/>
      <dgm:spPr/>
      <dgm:t>
        <a:bodyPr/>
        <a:lstStyle/>
        <a:p>
          <a:endParaRPr lang="en-US"/>
        </a:p>
      </dgm:t>
    </dgm:pt>
    <dgm:pt modelId="{764162F3-CD78-4B91-95CF-E424FA4B835E}" type="pres">
      <dgm:prSet presAssocID="{CFCD2DF6-335B-4335-9E36-C79E703EAAC4}" presName="list" presStyleCnt="0">
        <dgm:presLayoutVars>
          <dgm:dir/>
          <dgm:animLvl val="lvl"/>
        </dgm:presLayoutVars>
      </dgm:prSet>
      <dgm:spPr/>
    </dgm:pt>
    <dgm:pt modelId="{DD0E740E-3B01-451B-ABDB-20221D24C404}" type="pres">
      <dgm:prSet presAssocID="{3D136C98-A46B-46CE-8FFF-F3F7A53C6661}" presName="posSpace" presStyleCnt="0"/>
      <dgm:spPr/>
    </dgm:pt>
    <dgm:pt modelId="{BDE0F01F-1A00-4CB4-84EB-780F3F919485}" type="pres">
      <dgm:prSet presAssocID="{3D136C98-A46B-46CE-8FFF-F3F7A53C6661}" presName="vertFlow" presStyleCnt="0"/>
      <dgm:spPr/>
    </dgm:pt>
    <dgm:pt modelId="{6424FA72-7C3A-42DE-89C7-9F8B1FDCA503}" type="pres">
      <dgm:prSet presAssocID="{3D136C98-A46B-46CE-8FFF-F3F7A53C6661}" presName="topSpace" presStyleCnt="0"/>
      <dgm:spPr/>
    </dgm:pt>
    <dgm:pt modelId="{D723FC11-3A1D-4AF3-AB15-2207483CC51D}" type="pres">
      <dgm:prSet presAssocID="{3D136C98-A46B-46CE-8FFF-F3F7A53C6661}" presName="firstComp" presStyleCnt="0"/>
      <dgm:spPr/>
    </dgm:pt>
    <dgm:pt modelId="{B260E387-7381-44F3-82DC-D40A79C7B5F8}" type="pres">
      <dgm:prSet presAssocID="{3D136C98-A46B-46CE-8FFF-F3F7A53C6661}" presName="firstChild" presStyleLbl="bgAccFollowNode1" presStyleIdx="0" presStyleCnt="6"/>
      <dgm:spPr/>
    </dgm:pt>
    <dgm:pt modelId="{34A74C0A-67AA-4CB0-A7C2-ED50B067BD92}" type="pres">
      <dgm:prSet presAssocID="{3D136C98-A46B-46CE-8FFF-F3F7A53C6661}" presName="firstChildTx" presStyleLbl="bgAccFollowNode1" presStyleIdx="0" presStyleCnt="6">
        <dgm:presLayoutVars>
          <dgm:bulletEnabled val="1"/>
        </dgm:presLayoutVars>
      </dgm:prSet>
      <dgm:spPr/>
    </dgm:pt>
    <dgm:pt modelId="{AE59778B-A65F-48E0-8BBE-6F11855DAA66}" type="pres">
      <dgm:prSet presAssocID="{2560335E-1B01-47FF-AA98-D79C33121AAD}" presName="comp" presStyleCnt="0"/>
      <dgm:spPr/>
    </dgm:pt>
    <dgm:pt modelId="{F453A34C-644C-4556-AAE7-26112C2FA30E}" type="pres">
      <dgm:prSet presAssocID="{2560335E-1B01-47FF-AA98-D79C33121AAD}" presName="child" presStyleLbl="bgAccFollowNode1" presStyleIdx="1" presStyleCnt="6"/>
      <dgm:spPr/>
    </dgm:pt>
    <dgm:pt modelId="{30169CAC-8F20-4989-99AC-565D425105DB}" type="pres">
      <dgm:prSet presAssocID="{2560335E-1B01-47FF-AA98-D79C33121AAD}" presName="childTx" presStyleLbl="bgAccFollowNode1" presStyleIdx="1" presStyleCnt="6">
        <dgm:presLayoutVars>
          <dgm:bulletEnabled val="1"/>
        </dgm:presLayoutVars>
      </dgm:prSet>
      <dgm:spPr/>
    </dgm:pt>
    <dgm:pt modelId="{09BC7D80-857A-4DBD-8152-7D511D27B023}" type="pres">
      <dgm:prSet presAssocID="{3D136C98-A46B-46CE-8FFF-F3F7A53C6661}" presName="negSpace" presStyleCnt="0"/>
      <dgm:spPr/>
    </dgm:pt>
    <dgm:pt modelId="{89C8B2C5-6849-48A2-927A-5E23C9D582A3}" type="pres">
      <dgm:prSet presAssocID="{3D136C98-A46B-46CE-8FFF-F3F7A53C6661}" presName="circle" presStyleLbl="node1" presStyleIdx="0" presStyleCnt="3" custLinFactNeighborX="-41" custLinFactNeighborY="214"/>
      <dgm:spPr/>
    </dgm:pt>
    <dgm:pt modelId="{C6F079B5-4970-4136-83AB-24593355DF1C}" type="pres">
      <dgm:prSet presAssocID="{47A1DBD0-BDCB-4FDF-B6BE-BCF70F213BFA}" presName="transSpace" presStyleCnt="0"/>
      <dgm:spPr/>
    </dgm:pt>
    <dgm:pt modelId="{144EE1E9-A5B2-4118-84DA-71168FBC8396}" type="pres">
      <dgm:prSet presAssocID="{BC038BB7-027F-41E1-9F65-E8649135DC6A}" presName="posSpace" presStyleCnt="0"/>
      <dgm:spPr/>
    </dgm:pt>
    <dgm:pt modelId="{211A3E00-63D9-4C5F-A46D-AA27A86C8525}" type="pres">
      <dgm:prSet presAssocID="{BC038BB7-027F-41E1-9F65-E8649135DC6A}" presName="vertFlow" presStyleCnt="0"/>
      <dgm:spPr/>
    </dgm:pt>
    <dgm:pt modelId="{8E195323-44C9-4960-8D5A-43E5D8B0242E}" type="pres">
      <dgm:prSet presAssocID="{BC038BB7-027F-41E1-9F65-E8649135DC6A}" presName="topSpace" presStyleCnt="0"/>
      <dgm:spPr/>
    </dgm:pt>
    <dgm:pt modelId="{9E6FF1F3-A8CD-44D5-9D95-A3D9FBF64D1C}" type="pres">
      <dgm:prSet presAssocID="{BC038BB7-027F-41E1-9F65-E8649135DC6A}" presName="firstComp" presStyleCnt="0"/>
      <dgm:spPr/>
    </dgm:pt>
    <dgm:pt modelId="{22B02ADA-B08D-4F7F-A1D4-FB6265F61876}" type="pres">
      <dgm:prSet presAssocID="{BC038BB7-027F-41E1-9F65-E8649135DC6A}" presName="firstChild" presStyleLbl="bgAccFollowNode1" presStyleIdx="2" presStyleCnt="6"/>
      <dgm:spPr/>
    </dgm:pt>
    <dgm:pt modelId="{453C3C7A-35AE-4B55-A309-AF87C2D5867A}" type="pres">
      <dgm:prSet presAssocID="{BC038BB7-027F-41E1-9F65-E8649135DC6A}" presName="firstChildTx" presStyleLbl="bgAccFollowNode1" presStyleIdx="2" presStyleCnt="6">
        <dgm:presLayoutVars>
          <dgm:bulletEnabled val="1"/>
        </dgm:presLayoutVars>
      </dgm:prSet>
      <dgm:spPr/>
    </dgm:pt>
    <dgm:pt modelId="{BA07C7BC-7758-43C0-91F8-DA06AC8F6858}" type="pres">
      <dgm:prSet presAssocID="{69A59F6A-F76B-42D4-920E-0D4EAFD67E52}" presName="comp" presStyleCnt="0"/>
      <dgm:spPr/>
    </dgm:pt>
    <dgm:pt modelId="{414A2783-0A72-42BD-84C4-A7AC41793FEA}" type="pres">
      <dgm:prSet presAssocID="{69A59F6A-F76B-42D4-920E-0D4EAFD67E52}" presName="child" presStyleLbl="bgAccFollowNode1" presStyleIdx="3" presStyleCnt="6"/>
      <dgm:spPr/>
    </dgm:pt>
    <dgm:pt modelId="{025CCA7A-61ED-43D6-A4B9-AD962C94AF83}" type="pres">
      <dgm:prSet presAssocID="{69A59F6A-F76B-42D4-920E-0D4EAFD67E52}" presName="childTx" presStyleLbl="bgAccFollowNode1" presStyleIdx="3" presStyleCnt="6">
        <dgm:presLayoutVars>
          <dgm:bulletEnabled val="1"/>
        </dgm:presLayoutVars>
      </dgm:prSet>
      <dgm:spPr/>
    </dgm:pt>
    <dgm:pt modelId="{DA11A3D0-EECF-4EFB-AD46-5736BDFB533F}" type="pres">
      <dgm:prSet presAssocID="{BC038BB7-027F-41E1-9F65-E8649135DC6A}" presName="negSpace" presStyleCnt="0"/>
      <dgm:spPr/>
    </dgm:pt>
    <dgm:pt modelId="{06A2C811-9848-46E5-BD0B-1525B2C96486}" type="pres">
      <dgm:prSet presAssocID="{BC038BB7-027F-41E1-9F65-E8649135DC6A}" presName="circle" presStyleLbl="node1" presStyleIdx="1" presStyleCnt="3"/>
      <dgm:spPr/>
    </dgm:pt>
    <dgm:pt modelId="{7AF1580C-C028-48B5-A987-8507C7547868}" type="pres">
      <dgm:prSet presAssocID="{5B441773-9F6F-46C8-A6BC-22C3AD39F20F}" presName="transSpace" presStyleCnt="0"/>
      <dgm:spPr/>
    </dgm:pt>
    <dgm:pt modelId="{995DFD67-C0B1-40F6-B204-292B4EFD119D}" type="pres">
      <dgm:prSet presAssocID="{52301B8B-6F91-4BF1-A73A-DD27975168FE}" presName="posSpace" presStyleCnt="0"/>
      <dgm:spPr/>
    </dgm:pt>
    <dgm:pt modelId="{CE215B1E-0153-45EA-9938-0EC8157FF1D8}" type="pres">
      <dgm:prSet presAssocID="{52301B8B-6F91-4BF1-A73A-DD27975168FE}" presName="vertFlow" presStyleCnt="0"/>
      <dgm:spPr/>
    </dgm:pt>
    <dgm:pt modelId="{60FCA463-6953-445E-A180-86BE8BE4CF86}" type="pres">
      <dgm:prSet presAssocID="{52301B8B-6F91-4BF1-A73A-DD27975168FE}" presName="topSpace" presStyleCnt="0"/>
      <dgm:spPr/>
    </dgm:pt>
    <dgm:pt modelId="{007E4F4F-707A-4535-A8D2-BCD295B235BB}" type="pres">
      <dgm:prSet presAssocID="{52301B8B-6F91-4BF1-A73A-DD27975168FE}" presName="firstComp" presStyleCnt="0"/>
      <dgm:spPr/>
    </dgm:pt>
    <dgm:pt modelId="{56B0B6FC-9AAD-41DA-9338-5F4EF68645EA}" type="pres">
      <dgm:prSet presAssocID="{52301B8B-6F91-4BF1-A73A-DD27975168FE}" presName="firstChild" presStyleLbl="bgAccFollowNode1" presStyleIdx="4" presStyleCnt="6"/>
      <dgm:spPr/>
    </dgm:pt>
    <dgm:pt modelId="{6E82B34A-FAB1-4203-A3D7-0401D87A6BB9}" type="pres">
      <dgm:prSet presAssocID="{52301B8B-6F91-4BF1-A73A-DD27975168FE}" presName="firstChildTx" presStyleLbl="bgAccFollowNode1" presStyleIdx="4" presStyleCnt="6">
        <dgm:presLayoutVars>
          <dgm:bulletEnabled val="1"/>
        </dgm:presLayoutVars>
      </dgm:prSet>
      <dgm:spPr/>
    </dgm:pt>
    <dgm:pt modelId="{639E2AFE-3248-4C08-9264-4CF819A99144}" type="pres">
      <dgm:prSet presAssocID="{8B77424E-099A-41AA-B4D8-E83C9B320F4E}" presName="comp" presStyleCnt="0"/>
      <dgm:spPr/>
    </dgm:pt>
    <dgm:pt modelId="{361AF7DA-8F3F-46F6-A483-27A61BDB1247}" type="pres">
      <dgm:prSet presAssocID="{8B77424E-099A-41AA-B4D8-E83C9B320F4E}" presName="child" presStyleLbl="bgAccFollowNode1" presStyleIdx="5" presStyleCnt="6"/>
      <dgm:spPr/>
    </dgm:pt>
    <dgm:pt modelId="{6061D661-3F4C-4E70-B6E5-D198691282CD}" type="pres">
      <dgm:prSet presAssocID="{8B77424E-099A-41AA-B4D8-E83C9B320F4E}" presName="childTx" presStyleLbl="bgAccFollowNode1" presStyleIdx="5" presStyleCnt="6">
        <dgm:presLayoutVars>
          <dgm:bulletEnabled val="1"/>
        </dgm:presLayoutVars>
      </dgm:prSet>
      <dgm:spPr/>
    </dgm:pt>
    <dgm:pt modelId="{1626530A-FB5E-466F-BEEA-54D99A284D23}" type="pres">
      <dgm:prSet presAssocID="{52301B8B-6F91-4BF1-A73A-DD27975168FE}" presName="negSpace" presStyleCnt="0"/>
      <dgm:spPr/>
    </dgm:pt>
    <dgm:pt modelId="{A66A657A-E72C-4E8D-85F5-D95B8D96DB5C}" type="pres">
      <dgm:prSet presAssocID="{52301B8B-6F91-4BF1-A73A-DD27975168FE}" presName="circle" presStyleLbl="node1" presStyleIdx="2" presStyleCnt="3"/>
      <dgm:spPr/>
    </dgm:pt>
  </dgm:ptLst>
  <dgm:cxnLst>
    <dgm:cxn modelId="{22393908-C5CC-48EC-AE44-DC4E3603B93E}" type="presOf" srcId="{2560335E-1B01-47FF-AA98-D79C33121AAD}" destId="{F453A34C-644C-4556-AAE7-26112C2FA30E}" srcOrd="0" destOrd="0" presId="urn:microsoft.com/office/officeart/2005/8/layout/hList9"/>
    <dgm:cxn modelId="{CDBFE10B-0043-421E-A1C8-C975F8735C4A}" srcId="{52301B8B-6F91-4BF1-A73A-DD27975168FE}" destId="{8B77424E-099A-41AA-B4D8-E83C9B320F4E}" srcOrd="1" destOrd="0" parTransId="{34E6E406-647F-4567-9079-F083DF722C5F}" sibTransId="{DC7864F8-5EB8-4C89-B49D-EC6CD41391EE}"/>
    <dgm:cxn modelId="{A3FB8E0F-C263-4A9D-9EC6-8E1A27B0C9CF}" type="presOf" srcId="{69A59F6A-F76B-42D4-920E-0D4EAFD67E52}" destId="{025CCA7A-61ED-43D6-A4B9-AD962C94AF83}" srcOrd="1" destOrd="0" presId="urn:microsoft.com/office/officeart/2005/8/layout/hList9"/>
    <dgm:cxn modelId="{123FEE26-E200-4FB8-B79B-4DB67401D255}" type="presOf" srcId="{BE541BEA-F9D5-4C1C-A5B9-23E220288231}" destId="{34A74C0A-67AA-4CB0-A7C2-ED50B067BD92}" srcOrd="1" destOrd="0" presId="urn:microsoft.com/office/officeart/2005/8/layout/hList9"/>
    <dgm:cxn modelId="{517A8229-B4F2-41BF-9B2D-8B43EC7DCCFC}" srcId="{52301B8B-6F91-4BF1-A73A-DD27975168FE}" destId="{F86B438D-D770-4657-8FAD-47E4A0A0B804}" srcOrd="0" destOrd="0" parTransId="{BBB709CC-B705-4DF7-BE78-B8EBC76BB341}" sibTransId="{9864C5AB-6051-4EDF-8CE1-C7CCAB7C60C4}"/>
    <dgm:cxn modelId="{95FD782E-E22B-40B8-A7EC-CE5895D77004}" type="presOf" srcId="{8B77424E-099A-41AA-B4D8-E83C9B320F4E}" destId="{6061D661-3F4C-4E70-B6E5-D198691282CD}" srcOrd="1" destOrd="0" presId="urn:microsoft.com/office/officeart/2005/8/layout/hList9"/>
    <dgm:cxn modelId="{FE266A37-7F5F-429D-8FB6-B72358018506}" srcId="{CFCD2DF6-335B-4335-9E36-C79E703EAAC4}" destId="{BC038BB7-027F-41E1-9F65-E8649135DC6A}" srcOrd="1" destOrd="0" parTransId="{C2BCBC74-FDD3-4466-B197-FB931EB3DDF2}" sibTransId="{5B441773-9F6F-46C8-A6BC-22C3AD39F20F}"/>
    <dgm:cxn modelId="{88F36745-27BC-4A54-A143-3AAB5CDEE642}" type="presOf" srcId="{CFCD2DF6-335B-4335-9E36-C79E703EAAC4}" destId="{764162F3-CD78-4B91-95CF-E424FA4B835E}" srcOrd="0" destOrd="0" presId="urn:microsoft.com/office/officeart/2005/8/layout/hList9"/>
    <dgm:cxn modelId="{A0CD0468-9E73-4047-935B-9F6C1D822E28}" srcId="{CFCD2DF6-335B-4335-9E36-C79E703EAAC4}" destId="{52301B8B-6F91-4BF1-A73A-DD27975168FE}" srcOrd="2" destOrd="0" parTransId="{B83E4FCF-697C-4DBA-9BC6-5FE2375F8EAE}" sibTransId="{0FB362E0-D29D-4E95-9234-2F36F695817F}"/>
    <dgm:cxn modelId="{51FDC648-ACE6-4873-ADD5-348F731BD7A1}" type="presOf" srcId="{A29F7BB3-172B-453E-B209-1AA9B83C71A5}" destId="{22B02ADA-B08D-4F7F-A1D4-FB6265F61876}" srcOrd="0" destOrd="0" presId="urn:microsoft.com/office/officeart/2005/8/layout/hList9"/>
    <dgm:cxn modelId="{5DC70373-FE11-4A60-ACFC-D40ED9285703}" type="presOf" srcId="{3D136C98-A46B-46CE-8FFF-F3F7A53C6661}" destId="{89C8B2C5-6849-48A2-927A-5E23C9D582A3}" srcOrd="0" destOrd="0" presId="urn:microsoft.com/office/officeart/2005/8/layout/hList9"/>
    <dgm:cxn modelId="{25878D8B-61F0-4D6D-91A2-49CAD91584EB}" srcId="{3D136C98-A46B-46CE-8FFF-F3F7A53C6661}" destId="{2560335E-1B01-47FF-AA98-D79C33121AAD}" srcOrd="1" destOrd="0" parTransId="{44DB68B2-C656-490F-B8D2-4DD1B3FDBDA6}" sibTransId="{BAE56270-8B42-43D6-8D99-EF4136B027C8}"/>
    <dgm:cxn modelId="{F0CCC194-B0AD-4F0F-92DD-02CEDD56F65C}" type="presOf" srcId="{F86B438D-D770-4657-8FAD-47E4A0A0B804}" destId="{6E82B34A-FAB1-4203-A3D7-0401D87A6BB9}" srcOrd="1" destOrd="0" presId="urn:microsoft.com/office/officeart/2005/8/layout/hList9"/>
    <dgm:cxn modelId="{0A3EFD96-3110-43E7-8B3F-F3C97E268C6A}" srcId="{BC038BB7-027F-41E1-9F65-E8649135DC6A}" destId="{69A59F6A-F76B-42D4-920E-0D4EAFD67E52}" srcOrd="1" destOrd="0" parTransId="{D73C9616-145F-4F41-96F2-097AFB2AB87E}" sibTransId="{4F51D8F9-CC75-4DD6-A150-EC5B7FEEFDEE}"/>
    <dgm:cxn modelId="{F776489E-94F8-47D3-A8A7-7B3D3E160405}" type="presOf" srcId="{F86B438D-D770-4657-8FAD-47E4A0A0B804}" destId="{56B0B6FC-9AAD-41DA-9338-5F4EF68645EA}" srcOrd="0" destOrd="0" presId="urn:microsoft.com/office/officeart/2005/8/layout/hList9"/>
    <dgm:cxn modelId="{913B9DA7-6690-4C66-BF34-D2922FD90CA2}" type="presOf" srcId="{BE541BEA-F9D5-4C1C-A5B9-23E220288231}" destId="{B260E387-7381-44F3-82DC-D40A79C7B5F8}" srcOrd="0" destOrd="0" presId="urn:microsoft.com/office/officeart/2005/8/layout/hList9"/>
    <dgm:cxn modelId="{723AC3B7-4464-440D-A85C-F5208C952633}" srcId="{CFCD2DF6-335B-4335-9E36-C79E703EAAC4}" destId="{3D136C98-A46B-46CE-8FFF-F3F7A53C6661}" srcOrd="0" destOrd="0" parTransId="{815A51CD-FCBF-4768-A58D-2F37C3D4C411}" sibTransId="{47A1DBD0-BDCB-4FDF-B6BE-BCF70F213BFA}"/>
    <dgm:cxn modelId="{C233C8B8-6DE4-4D9C-A49D-9E1C653FDE3F}" type="presOf" srcId="{8B77424E-099A-41AA-B4D8-E83C9B320F4E}" destId="{361AF7DA-8F3F-46F6-A483-27A61BDB1247}" srcOrd="0" destOrd="0" presId="urn:microsoft.com/office/officeart/2005/8/layout/hList9"/>
    <dgm:cxn modelId="{CC2020C0-0F40-41CF-AB59-0827B96F5962}" srcId="{3D136C98-A46B-46CE-8FFF-F3F7A53C6661}" destId="{BE541BEA-F9D5-4C1C-A5B9-23E220288231}" srcOrd="0" destOrd="0" parTransId="{34E6E474-05D0-45B7-BC82-485681815DD0}" sibTransId="{5749D542-07ED-4B38-87F9-CF933C143C53}"/>
    <dgm:cxn modelId="{6B1DCFC9-1A67-4577-8FAF-FD5A6703E90F}" type="presOf" srcId="{2560335E-1B01-47FF-AA98-D79C33121AAD}" destId="{30169CAC-8F20-4989-99AC-565D425105DB}" srcOrd="1" destOrd="0" presId="urn:microsoft.com/office/officeart/2005/8/layout/hList9"/>
    <dgm:cxn modelId="{E945F5CD-C698-467E-A2CA-D2672632EC66}" type="presOf" srcId="{BC038BB7-027F-41E1-9F65-E8649135DC6A}" destId="{06A2C811-9848-46E5-BD0B-1525B2C96486}" srcOrd="0" destOrd="0" presId="urn:microsoft.com/office/officeart/2005/8/layout/hList9"/>
    <dgm:cxn modelId="{9E2F9FCE-A4D5-467B-9D14-CB4CA228BC8D}" type="presOf" srcId="{52301B8B-6F91-4BF1-A73A-DD27975168FE}" destId="{A66A657A-E72C-4E8D-85F5-D95B8D96DB5C}" srcOrd="0" destOrd="0" presId="urn:microsoft.com/office/officeart/2005/8/layout/hList9"/>
    <dgm:cxn modelId="{0FAAC4DE-8AA7-4260-ACAB-27C0A4C75239}" type="presOf" srcId="{69A59F6A-F76B-42D4-920E-0D4EAFD67E52}" destId="{414A2783-0A72-42BD-84C4-A7AC41793FEA}" srcOrd="0" destOrd="0" presId="urn:microsoft.com/office/officeart/2005/8/layout/hList9"/>
    <dgm:cxn modelId="{90C027DF-61E4-4CF0-8E2A-0BA3BE3585D1}" type="presOf" srcId="{A29F7BB3-172B-453E-B209-1AA9B83C71A5}" destId="{453C3C7A-35AE-4B55-A309-AF87C2D5867A}" srcOrd="1" destOrd="0" presId="urn:microsoft.com/office/officeart/2005/8/layout/hList9"/>
    <dgm:cxn modelId="{2D4257F7-E755-469E-9148-7929A95EE389}" srcId="{BC038BB7-027F-41E1-9F65-E8649135DC6A}" destId="{A29F7BB3-172B-453E-B209-1AA9B83C71A5}" srcOrd="0" destOrd="0" parTransId="{355EFB40-4491-470F-839D-F6013A201675}" sibTransId="{7C5D11FB-30AC-49DD-BAAD-5298E92C7740}"/>
    <dgm:cxn modelId="{F1BC1B73-FBD5-48A4-B5A0-698BB2588CA0}" type="presParOf" srcId="{764162F3-CD78-4B91-95CF-E424FA4B835E}" destId="{DD0E740E-3B01-451B-ABDB-20221D24C404}" srcOrd="0" destOrd="0" presId="urn:microsoft.com/office/officeart/2005/8/layout/hList9"/>
    <dgm:cxn modelId="{6AD92B98-BC4F-4D6A-B147-A400D59432BB}" type="presParOf" srcId="{764162F3-CD78-4B91-95CF-E424FA4B835E}" destId="{BDE0F01F-1A00-4CB4-84EB-780F3F919485}" srcOrd="1" destOrd="0" presId="urn:microsoft.com/office/officeart/2005/8/layout/hList9"/>
    <dgm:cxn modelId="{59DCDD75-416F-49E9-B83E-5DD8C479A4D2}" type="presParOf" srcId="{BDE0F01F-1A00-4CB4-84EB-780F3F919485}" destId="{6424FA72-7C3A-42DE-89C7-9F8B1FDCA503}" srcOrd="0" destOrd="0" presId="urn:microsoft.com/office/officeart/2005/8/layout/hList9"/>
    <dgm:cxn modelId="{B9131367-76EC-4F42-9415-787B6A872E8E}" type="presParOf" srcId="{BDE0F01F-1A00-4CB4-84EB-780F3F919485}" destId="{D723FC11-3A1D-4AF3-AB15-2207483CC51D}" srcOrd="1" destOrd="0" presId="urn:microsoft.com/office/officeart/2005/8/layout/hList9"/>
    <dgm:cxn modelId="{BE6F3C15-5EED-41D9-B861-444C150AB20B}" type="presParOf" srcId="{D723FC11-3A1D-4AF3-AB15-2207483CC51D}" destId="{B260E387-7381-44F3-82DC-D40A79C7B5F8}" srcOrd="0" destOrd="0" presId="urn:microsoft.com/office/officeart/2005/8/layout/hList9"/>
    <dgm:cxn modelId="{A5BE92DB-C358-4CFB-8BB6-547649742162}" type="presParOf" srcId="{D723FC11-3A1D-4AF3-AB15-2207483CC51D}" destId="{34A74C0A-67AA-4CB0-A7C2-ED50B067BD92}" srcOrd="1" destOrd="0" presId="urn:microsoft.com/office/officeart/2005/8/layout/hList9"/>
    <dgm:cxn modelId="{29DD3E0D-D310-4793-9F4E-EEEA5E135C1A}" type="presParOf" srcId="{BDE0F01F-1A00-4CB4-84EB-780F3F919485}" destId="{AE59778B-A65F-48E0-8BBE-6F11855DAA66}" srcOrd="2" destOrd="0" presId="urn:microsoft.com/office/officeart/2005/8/layout/hList9"/>
    <dgm:cxn modelId="{C6FC0075-A979-4AF4-8B88-0770D3EBDCD6}" type="presParOf" srcId="{AE59778B-A65F-48E0-8BBE-6F11855DAA66}" destId="{F453A34C-644C-4556-AAE7-26112C2FA30E}" srcOrd="0" destOrd="0" presId="urn:microsoft.com/office/officeart/2005/8/layout/hList9"/>
    <dgm:cxn modelId="{53EEF49F-BC61-4F70-9152-3045D9596436}" type="presParOf" srcId="{AE59778B-A65F-48E0-8BBE-6F11855DAA66}" destId="{30169CAC-8F20-4989-99AC-565D425105DB}" srcOrd="1" destOrd="0" presId="urn:microsoft.com/office/officeart/2005/8/layout/hList9"/>
    <dgm:cxn modelId="{B27C86C8-71B8-4F0B-AF0A-6F3408A9F9E9}" type="presParOf" srcId="{764162F3-CD78-4B91-95CF-E424FA4B835E}" destId="{09BC7D80-857A-4DBD-8152-7D511D27B023}" srcOrd="2" destOrd="0" presId="urn:microsoft.com/office/officeart/2005/8/layout/hList9"/>
    <dgm:cxn modelId="{2C251058-260C-4B98-9FB3-D2282290EB6E}" type="presParOf" srcId="{764162F3-CD78-4B91-95CF-E424FA4B835E}" destId="{89C8B2C5-6849-48A2-927A-5E23C9D582A3}" srcOrd="3" destOrd="0" presId="urn:microsoft.com/office/officeart/2005/8/layout/hList9"/>
    <dgm:cxn modelId="{3A12834B-C0DF-44FC-A4A6-5A901451C2E3}" type="presParOf" srcId="{764162F3-CD78-4B91-95CF-E424FA4B835E}" destId="{C6F079B5-4970-4136-83AB-24593355DF1C}" srcOrd="4" destOrd="0" presId="urn:microsoft.com/office/officeart/2005/8/layout/hList9"/>
    <dgm:cxn modelId="{59101241-5BA1-4AFA-B6C1-335DBB0E1E2F}" type="presParOf" srcId="{764162F3-CD78-4B91-95CF-E424FA4B835E}" destId="{144EE1E9-A5B2-4118-84DA-71168FBC8396}" srcOrd="5" destOrd="0" presId="urn:microsoft.com/office/officeart/2005/8/layout/hList9"/>
    <dgm:cxn modelId="{C985F1B7-6B92-41C3-8F48-4165D25EF413}" type="presParOf" srcId="{764162F3-CD78-4B91-95CF-E424FA4B835E}" destId="{211A3E00-63D9-4C5F-A46D-AA27A86C8525}" srcOrd="6" destOrd="0" presId="urn:microsoft.com/office/officeart/2005/8/layout/hList9"/>
    <dgm:cxn modelId="{DE1D5B78-8252-45E3-8E94-3A0E29D59A01}" type="presParOf" srcId="{211A3E00-63D9-4C5F-A46D-AA27A86C8525}" destId="{8E195323-44C9-4960-8D5A-43E5D8B0242E}" srcOrd="0" destOrd="0" presId="urn:microsoft.com/office/officeart/2005/8/layout/hList9"/>
    <dgm:cxn modelId="{CEC65129-DC51-41BE-BDCE-6121FCC66F7C}" type="presParOf" srcId="{211A3E00-63D9-4C5F-A46D-AA27A86C8525}" destId="{9E6FF1F3-A8CD-44D5-9D95-A3D9FBF64D1C}" srcOrd="1" destOrd="0" presId="urn:microsoft.com/office/officeart/2005/8/layout/hList9"/>
    <dgm:cxn modelId="{08656595-018F-47E7-9146-2E63EA83587B}" type="presParOf" srcId="{9E6FF1F3-A8CD-44D5-9D95-A3D9FBF64D1C}" destId="{22B02ADA-B08D-4F7F-A1D4-FB6265F61876}" srcOrd="0" destOrd="0" presId="urn:microsoft.com/office/officeart/2005/8/layout/hList9"/>
    <dgm:cxn modelId="{5ECBCEC2-74EF-49EC-A0D3-E5B543444751}" type="presParOf" srcId="{9E6FF1F3-A8CD-44D5-9D95-A3D9FBF64D1C}" destId="{453C3C7A-35AE-4B55-A309-AF87C2D5867A}" srcOrd="1" destOrd="0" presId="urn:microsoft.com/office/officeart/2005/8/layout/hList9"/>
    <dgm:cxn modelId="{BE388B89-C6E0-4ACD-B434-24D8A6A6DD9A}" type="presParOf" srcId="{211A3E00-63D9-4C5F-A46D-AA27A86C8525}" destId="{BA07C7BC-7758-43C0-91F8-DA06AC8F6858}" srcOrd="2" destOrd="0" presId="urn:microsoft.com/office/officeart/2005/8/layout/hList9"/>
    <dgm:cxn modelId="{0ADFD480-9317-4E55-9965-BE08CA47A8A1}" type="presParOf" srcId="{BA07C7BC-7758-43C0-91F8-DA06AC8F6858}" destId="{414A2783-0A72-42BD-84C4-A7AC41793FEA}" srcOrd="0" destOrd="0" presId="urn:microsoft.com/office/officeart/2005/8/layout/hList9"/>
    <dgm:cxn modelId="{FD66BDAE-0D44-407A-9223-309ACA6CA1AB}" type="presParOf" srcId="{BA07C7BC-7758-43C0-91F8-DA06AC8F6858}" destId="{025CCA7A-61ED-43D6-A4B9-AD962C94AF83}" srcOrd="1" destOrd="0" presId="urn:microsoft.com/office/officeart/2005/8/layout/hList9"/>
    <dgm:cxn modelId="{84F06CFA-896D-411F-9842-A2F6980DF98F}" type="presParOf" srcId="{764162F3-CD78-4B91-95CF-E424FA4B835E}" destId="{DA11A3D0-EECF-4EFB-AD46-5736BDFB533F}" srcOrd="7" destOrd="0" presId="urn:microsoft.com/office/officeart/2005/8/layout/hList9"/>
    <dgm:cxn modelId="{BA82FE29-175E-44B3-918B-458491CA1AF1}" type="presParOf" srcId="{764162F3-CD78-4B91-95CF-E424FA4B835E}" destId="{06A2C811-9848-46E5-BD0B-1525B2C96486}" srcOrd="8" destOrd="0" presId="urn:microsoft.com/office/officeart/2005/8/layout/hList9"/>
    <dgm:cxn modelId="{EB4244FD-4BAB-42C4-8849-DC430829C31B}" type="presParOf" srcId="{764162F3-CD78-4B91-95CF-E424FA4B835E}" destId="{7AF1580C-C028-48B5-A987-8507C7547868}" srcOrd="9" destOrd="0" presId="urn:microsoft.com/office/officeart/2005/8/layout/hList9"/>
    <dgm:cxn modelId="{4D1F5C9A-6A94-4859-B289-CA97CAA189AD}" type="presParOf" srcId="{764162F3-CD78-4B91-95CF-E424FA4B835E}" destId="{995DFD67-C0B1-40F6-B204-292B4EFD119D}" srcOrd="10" destOrd="0" presId="urn:microsoft.com/office/officeart/2005/8/layout/hList9"/>
    <dgm:cxn modelId="{E8472C14-B31B-4A88-B217-99476A2268DB}" type="presParOf" srcId="{764162F3-CD78-4B91-95CF-E424FA4B835E}" destId="{CE215B1E-0153-45EA-9938-0EC8157FF1D8}" srcOrd="11" destOrd="0" presId="urn:microsoft.com/office/officeart/2005/8/layout/hList9"/>
    <dgm:cxn modelId="{F6E33424-63CD-4B27-924E-FBD812EB51CE}" type="presParOf" srcId="{CE215B1E-0153-45EA-9938-0EC8157FF1D8}" destId="{60FCA463-6953-445E-A180-86BE8BE4CF86}" srcOrd="0" destOrd="0" presId="urn:microsoft.com/office/officeart/2005/8/layout/hList9"/>
    <dgm:cxn modelId="{8739A856-A0F3-42AA-873F-04CDF64163EB}" type="presParOf" srcId="{CE215B1E-0153-45EA-9938-0EC8157FF1D8}" destId="{007E4F4F-707A-4535-A8D2-BCD295B235BB}" srcOrd="1" destOrd="0" presId="urn:microsoft.com/office/officeart/2005/8/layout/hList9"/>
    <dgm:cxn modelId="{E3F2D6E9-4745-4F08-B65C-4F8CF8CBE4E4}" type="presParOf" srcId="{007E4F4F-707A-4535-A8D2-BCD295B235BB}" destId="{56B0B6FC-9AAD-41DA-9338-5F4EF68645EA}" srcOrd="0" destOrd="0" presId="urn:microsoft.com/office/officeart/2005/8/layout/hList9"/>
    <dgm:cxn modelId="{CD410BB7-5A2F-48AD-8D0C-9A133711F14E}" type="presParOf" srcId="{007E4F4F-707A-4535-A8D2-BCD295B235BB}" destId="{6E82B34A-FAB1-4203-A3D7-0401D87A6BB9}" srcOrd="1" destOrd="0" presId="urn:microsoft.com/office/officeart/2005/8/layout/hList9"/>
    <dgm:cxn modelId="{667140CB-84C5-4DB4-8B87-D380A52D5FA2}" type="presParOf" srcId="{CE215B1E-0153-45EA-9938-0EC8157FF1D8}" destId="{639E2AFE-3248-4C08-9264-4CF819A99144}" srcOrd="2" destOrd="0" presId="urn:microsoft.com/office/officeart/2005/8/layout/hList9"/>
    <dgm:cxn modelId="{9D21C61F-5593-4D09-A91F-8B4784089575}" type="presParOf" srcId="{639E2AFE-3248-4C08-9264-4CF819A99144}" destId="{361AF7DA-8F3F-46F6-A483-27A61BDB1247}" srcOrd="0" destOrd="0" presId="urn:microsoft.com/office/officeart/2005/8/layout/hList9"/>
    <dgm:cxn modelId="{810F40D5-9300-4457-AFDC-6E40706C3CE7}" type="presParOf" srcId="{639E2AFE-3248-4C08-9264-4CF819A99144}" destId="{6061D661-3F4C-4E70-B6E5-D198691282CD}" srcOrd="1" destOrd="0" presId="urn:microsoft.com/office/officeart/2005/8/layout/hList9"/>
    <dgm:cxn modelId="{D502A0EE-9B74-4A36-9940-DE9E16919F86}" type="presParOf" srcId="{764162F3-CD78-4B91-95CF-E424FA4B835E}" destId="{1626530A-FB5E-466F-BEEA-54D99A284D23}" srcOrd="12" destOrd="0" presId="urn:microsoft.com/office/officeart/2005/8/layout/hList9"/>
    <dgm:cxn modelId="{24BD82AD-0E9A-45E3-9BBD-420AC72BECDF}" type="presParOf" srcId="{764162F3-CD78-4B91-95CF-E424FA4B835E}" destId="{A66A657A-E72C-4E8D-85F5-D95B8D96DB5C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C2347D-2424-4CBD-ACC5-44640224D532}" type="doc">
      <dgm:prSet loTypeId="urn:microsoft.com/office/officeart/2011/layout/CircleProcess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327AD94-AE07-4A2C-86FC-E6F1C3BF95C8}">
      <dgm:prSet phldrT="[Text]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000" t="18000" r="12000" b="15000"/>
          </a:stretch>
        </a:blipFill>
      </dgm:spPr>
      <dgm:t>
        <a:bodyPr/>
        <a:lstStyle/>
        <a:p>
          <a:endParaRPr lang="en-US" dirty="0"/>
        </a:p>
      </dgm:t>
    </dgm:pt>
    <dgm:pt modelId="{96F14632-FF23-4C92-BD68-5556CC3F7720}" type="parTrans" cxnId="{100FFB96-6CB4-43E7-AD63-4F04579B464C}">
      <dgm:prSet/>
      <dgm:spPr/>
      <dgm:t>
        <a:bodyPr/>
        <a:lstStyle/>
        <a:p>
          <a:endParaRPr lang="en-US"/>
        </a:p>
      </dgm:t>
    </dgm:pt>
    <dgm:pt modelId="{95AE4EA4-0347-43AD-8178-35D0F8D0151E}" type="sibTrans" cxnId="{100FFB96-6CB4-43E7-AD63-4F04579B464C}">
      <dgm:prSet/>
      <dgm:spPr/>
      <dgm:t>
        <a:bodyPr/>
        <a:lstStyle/>
        <a:p>
          <a:endParaRPr lang="en-US"/>
        </a:p>
      </dgm:t>
    </dgm:pt>
    <dgm:pt modelId="{05528AE4-D760-4DAD-B52A-4BE0BF06675A}">
      <dgm:prSet phldrT="[Text]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t="-1000" r="-15000" b="2000"/>
          </a:stretch>
        </a:blipFill>
      </dgm:spPr>
      <dgm:t>
        <a:bodyPr/>
        <a:lstStyle/>
        <a:p>
          <a:endParaRPr lang="en-US" dirty="0"/>
        </a:p>
      </dgm:t>
    </dgm:pt>
    <dgm:pt modelId="{453CAF2D-1060-42A5-9916-BE2E5A82D442}" type="parTrans" cxnId="{3606E3DF-3E83-4A67-AFAC-4005B7EDFF2E}">
      <dgm:prSet/>
      <dgm:spPr/>
      <dgm:t>
        <a:bodyPr/>
        <a:lstStyle/>
        <a:p>
          <a:endParaRPr lang="en-US"/>
        </a:p>
      </dgm:t>
    </dgm:pt>
    <dgm:pt modelId="{87159D98-DC9B-4FE4-A173-3F6B3E89B53F}" type="sibTrans" cxnId="{3606E3DF-3E83-4A67-AFAC-4005B7EDFF2E}">
      <dgm:prSet/>
      <dgm:spPr/>
      <dgm:t>
        <a:bodyPr/>
        <a:lstStyle/>
        <a:p>
          <a:endParaRPr lang="en-US"/>
        </a:p>
      </dgm:t>
    </dgm:pt>
    <dgm:pt modelId="{CE98A6D5-BAEB-467D-9237-7B85FE530D25}">
      <dgm:prSet phldrT="[Text]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000" t="3000" r="-1000" b="3000"/>
          </a:stretch>
        </a:blipFill>
      </dgm:spPr>
      <dgm:t>
        <a:bodyPr/>
        <a:lstStyle/>
        <a:p>
          <a:endParaRPr lang="en-US" dirty="0"/>
        </a:p>
      </dgm:t>
    </dgm:pt>
    <dgm:pt modelId="{4100267D-BF5D-496A-B4A4-F1F5BD94FD33}" type="sibTrans" cxnId="{3AE7EB95-D838-43AA-8B32-0AC42D414C9F}">
      <dgm:prSet/>
      <dgm:spPr/>
      <dgm:t>
        <a:bodyPr/>
        <a:lstStyle/>
        <a:p>
          <a:endParaRPr lang="en-US"/>
        </a:p>
      </dgm:t>
    </dgm:pt>
    <dgm:pt modelId="{B9B287A4-F316-4B35-983D-7CF8AB349D78}" type="parTrans" cxnId="{3AE7EB95-D838-43AA-8B32-0AC42D414C9F}">
      <dgm:prSet/>
      <dgm:spPr/>
      <dgm:t>
        <a:bodyPr/>
        <a:lstStyle/>
        <a:p>
          <a:endParaRPr lang="en-US"/>
        </a:p>
      </dgm:t>
    </dgm:pt>
    <dgm:pt modelId="{8D4E0F86-2F64-4564-9A9E-579F5BC115C1}">
      <dgm:prSet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Institutional Infrastructure</a:t>
          </a:r>
        </a:p>
      </dgm:t>
    </dgm:pt>
    <dgm:pt modelId="{3D80663F-BCBB-4E11-8B2F-4BD48EEDFF74}" type="sibTrans" cxnId="{219AF807-787C-4093-A316-2B858AEE0FB8}">
      <dgm:prSet/>
      <dgm:spPr/>
      <dgm:t>
        <a:bodyPr/>
        <a:lstStyle/>
        <a:p>
          <a:endParaRPr lang="en-US"/>
        </a:p>
      </dgm:t>
    </dgm:pt>
    <dgm:pt modelId="{C70BC791-B557-4FA5-8FFA-6725615F9201}" type="parTrans" cxnId="{219AF807-787C-4093-A316-2B858AEE0FB8}">
      <dgm:prSet/>
      <dgm:spPr/>
      <dgm:t>
        <a:bodyPr/>
        <a:lstStyle/>
        <a:p>
          <a:endParaRPr lang="en-US"/>
        </a:p>
      </dgm:t>
    </dgm:pt>
    <dgm:pt modelId="{C41FE0F9-367E-4DB0-9057-0B9283AA0C09}" type="pres">
      <dgm:prSet presAssocID="{0FC2347D-2424-4CBD-ACC5-44640224D53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09D8B410-F149-47A1-8B29-70F68F570020}" type="pres">
      <dgm:prSet presAssocID="{8D4E0F86-2F64-4564-9A9E-579F5BC115C1}" presName="Accent4" presStyleCnt="0"/>
      <dgm:spPr/>
    </dgm:pt>
    <dgm:pt modelId="{A0E72269-22BA-480B-9D8C-0C0BC37E4F9D}" type="pres">
      <dgm:prSet presAssocID="{8D4E0F86-2F64-4564-9A9E-579F5BC115C1}" presName="Accent" presStyleLbl="node1" presStyleIdx="0" presStyleCnt="4"/>
      <dgm:spPr/>
    </dgm:pt>
    <dgm:pt modelId="{47C29BF6-44BF-4C54-931F-7C20F13E04E4}" type="pres">
      <dgm:prSet presAssocID="{8D4E0F86-2F64-4564-9A9E-579F5BC115C1}" presName="ParentBackground4" presStyleCnt="0"/>
      <dgm:spPr/>
    </dgm:pt>
    <dgm:pt modelId="{FD7088CC-3976-4D8F-886B-FAEDA2426FB9}" type="pres">
      <dgm:prSet presAssocID="{8D4E0F86-2F64-4564-9A9E-579F5BC115C1}" presName="ParentBackground" presStyleLbl="fgAcc1" presStyleIdx="0" presStyleCnt="4" custLinFactNeighborY="-1236"/>
      <dgm:spPr/>
    </dgm:pt>
    <dgm:pt modelId="{9EBEAFBB-2B3B-4401-897A-50F6793BD9CD}" type="pres">
      <dgm:prSet presAssocID="{8D4E0F86-2F64-4564-9A9E-579F5BC115C1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EC006E0-71EF-4F32-B367-DA4F99CBEECF}" type="pres">
      <dgm:prSet presAssocID="{CE98A6D5-BAEB-467D-9237-7B85FE530D25}" presName="Accent3" presStyleCnt="0"/>
      <dgm:spPr/>
    </dgm:pt>
    <dgm:pt modelId="{619B4D6D-242E-4C87-B155-1399F1149142}" type="pres">
      <dgm:prSet presAssocID="{CE98A6D5-BAEB-467D-9237-7B85FE530D25}" presName="Accent" presStyleLbl="node1" presStyleIdx="1" presStyleCnt="4"/>
      <dgm:spPr/>
    </dgm:pt>
    <dgm:pt modelId="{92266C66-CA0F-4839-8A1E-CD31111E6A4F}" type="pres">
      <dgm:prSet presAssocID="{CE98A6D5-BAEB-467D-9237-7B85FE530D25}" presName="ParentBackground3" presStyleCnt="0"/>
      <dgm:spPr/>
    </dgm:pt>
    <dgm:pt modelId="{EF08E691-9826-48EB-9A5D-4E853EC31D92}" type="pres">
      <dgm:prSet presAssocID="{CE98A6D5-BAEB-467D-9237-7B85FE530D25}" presName="ParentBackground" presStyleLbl="fgAcc1" presStyleIdx="1" presStyleCnt="4"/>
      <dgm:spPr/>
    </dgm:pt>
    <dgm:pt modelId="{7F783AC0-3C47-4FCC-BCF7-2EC785208EFD}" type="pres">
      <dgm:prSet presAssocID="{CE98A6D5-BAEB-467D-9237-7B85FE530D25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671ED6F-7323-4988-8ACB-EFD9D3F69CA6}" type="pres">
      <dgm:prSet presAssocID="{05528AE4-D760-4DAD-B52A-4BE0BF06675A}" presName="Accent2" presStyleCnt="0"/>
      <dgm:spPr/>
    </dgm:pt>
    <dgm:pt modelId="{475DFE1E-91DD-451E-AA55-8673A065DF6C}" type="pres">
      <dgm:prSet presAssocID="{05528AE4-D760-4DAD-B52A-4BE0BF06675A}" presName="Accent" presStyleLbl="node1" presStyleIdx="2" presStyleCnt="4"/>
      <dgm:spPr/>
    </dgm:pt>
    <dgm:pt modelId="{817F782B-5BD2-4DCF-80A7-275E1E3A5403}" type="pres">
      <dgm:prSet presAssocID="{05528AE4-D760-4DAD-B52A-4BE0BF06675A}" presName="ParentBackground2" presStyleCnt="0"/>
      <dgm:spPr/>
    </dgm:pt>
    <dgm:pt modelId="{8904ECC9-45D9-4EDA-B0E4-66BF67D0E8C9}" type="pres">
      <dgm:prSet presAssocID="{05528AE4-D760-4DAD-B52A-4BE0BF06675A}" presName="ParentBackground" presStyleLbl="fgAcc1" presStyleIdx="2" presStyleCnt="4"/>
      <dgm:spPr/>
    </dgm:pt>
    <dgm:pt modelId="{8EB27264-15D4-4AD2-85B5-CD246E19A923}" type="pres">
      <dgm:prSet presAssocID="{05528AE4-D760-4DAD-B52A-4BE0BF06675A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15647E4-221E-4191-9033-02668A789B62}" type="pres">
      <dgm:prSet presAssocID="{B327AD94-AE07-4A2C-86FC-E6F1C3BF95C8}" presName="Accent1" presStyleCnt="0"/>
      <dgm:spPr/>
    </dgm:pt>
    <dgm:pt modelId="{8A510E98-AA2C-4782-A431-C1C74DF5B7C5}" type="pres">
      <dgm:prSet presAssocID="{B327AD94-AE07-4A2C-86FC-E6F1C3BF95C8}" presName="Accent" presStyleLbl="node1" presStyleIdx="3" presStyleCnt="4"/>
      <dgm:spPr/>
    </dgm:pt>
    <dgm:pt modelId="{01D3F675-3696-49E3-9581-CE5FBA2CA1F2}" type="pres">
      <dgm:prSet presAssocID="{B327AD94-AE07-4A2C-86FC-E6F1C3BF95C8}" presName="ParentBackground1" presStyleCnt="0"/>
      <dgm:spPr/>
    </dgm:pt>
    <dgm:pt modelId="{8A2440D2-E244-4287-9F5F-997C46A24DD8}" type="pres">
      <dgm:prSet presAssocID="{B327AD94-AE07-4A2C-86FC-E6F1C3BF95C8}" presName="ParentBackground" presStyleLbl="fgAcc1" presStyleIdx="3" presStyleCnt="4"/>
      <dgm:spPr/>
    </dgm:pt>
    <dgm:pt modelId="{EEE2D775-5F4E-443E-8BB0-76E08B45AC51}" type="pres">
      <dgm:prSet presAssocID="{B327AD94-AE07-4A2C-86FC-E6F1C3BF95C8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19AF807-787C-4093-A316-2B858AEE0FB8}" srcId="{0FC2347D-2424-4CBD-ACC5-44640224D532}" destId="{8D4E0F86-2F64-4564-9A9E-579F5BC115C1}" srcOrd="3" destOrd="0" parTransId="{C70BC791-B557-4FA5-8FFA-6725615F9201}" sibTransId="{3D80663F-BCBB-4E11-8B2F-4BD48EEDFF74}"/>
    <dgm:cxn modelId="{D046C53E-169C-4DD2-B174-DCE1EE6242E0}" type="presOf" srcId="{05528AE4-D760-4DAD-B52A-4BE0BF06675A}" destId="{8904ECC9-45D9-4EDA-B0E4-66BF67D0E8C9}" srcOrd="0" destOrd="0" presId="urn:microsoft.com/office/officeart/2011/layout/CircleProcess"/>
    <dgm:cxn modelId="{8AE9AC44-73A6-4747-920E-82AB502920EB}" type="presOf" srcId="{CE98A6D5-BAEB-467D-9237-7B85FE530D25}" destId="{EF08E691-9826-48EB-9A5D-4E853EC31D92}" srcOrd="0" destOrd="0" presId="urn:microsoft.com/office/officeart/2011/layout/CircleProcess"/>
    <dgm:cxn modelId="{345EA047-6621-48DC-9A3C-D40FEE2A1A81}" type="presOf" srcId="{8D4E0F86-2F64-4564-9A9E-579F5BC115C1}" destId="{FD7088CC-3976-4D8F-886B-FAEDA2426FB9}" srcOrd="0" destOrd="0" presId="urn:microsoft.com/office/officeart/2011/layout/CircleProcess"/>
    <dgm:cxn modelId="{D632E075-2010-47FC-BA62-C1354AF2439A}" type="presOf" srcId="{B327AD94-AE07-4A2C-86FC-E6F1C3BF95C8}" destId="{8A2440D2-E244-4287-9F5F-997C46A24DD8}" srcOrd="0" destOrd="0" presId="urn:microsoft.com/office/officeart/2011/layout/CircleProcess"/>
    <dgm:cxn modelId="{E96C5690-2A79-45F2-A18F-72A81CB550F0}" type="presOf" srcId="{05528AE4-D760-4DAD-B52A-4BE0BF06675A}" destId="{8EB27264-15D4-4AD2-85B5-CD246E19A923}" srcOrd="1" destOrd="0" presId="urn:microsoft.com/office/officeart/2011/layout/CircleProcess"/>
    <dgm:cxn modelId="{3AE7EB95-D838-43AA-8B32-0AC42D414C9F}" srcId="{0FC2347D-2424-4CBD-ACC5-44640224D532}" destId="{CE98A6D5-BAEB-467D-9237-7B85FE530D25}" srcOrd="2" destOrd="0" parTransId="{B9B287A4-F316-4B35-983D-7CF8AB349D78}" sibTransId="{4100267D-BF5D-496A-B4A4-F1F5BD94FD33}"/>
    <dgm:cxn modelId="{100FFB96-6CB4-43E7-AD63-4F04579B464C}" srcId="{0FC2347D-2424-4CBD-ACC5-44640224D532}" destId="{B327AD94-AE07-4A2C-86FC-E6F1C3BF95C8}" srcOrd="0" destOrd="0" parTransId="{96F14632-FF23-4C92-BD68-5556CC3F7720}" sibTransId="{95AE4EA4-0347-43AD-8178-35D0F8D0151E}"/>
    <dgm:cxn modelId="{746EC0B9-B6F0-4EED-848F-959463CECA28}" type="presOf" srcId="{8D4E0F86-2F64-4564-9A9E-579F5BC115C1}" destId="{9EBEAFBB-2B3B-4401-897A-50F6793BD9CD}" srcOrd="1" destOrd="0" presId="urn:microsoft.com/office/officeart/2011/layout/CircleProcess"/>
    <dgm:cxn modelId="{850B9BBF-11FA-4320-9310-610BA5E4CA89}" type="presOf" srcId="{0FC2347D-2424-4CBD-ACC5-44640224D532}" destId="{C41FE0F9-367E-4DB0-9057-0B9283AA0C09}" srcOrd="0" destOrd="0" presId="urn:microsoft.com/office/officeart/2011/layout/CircleProcess"/>
    <dgm:cxn modelId="{7F1FD2D1-A1FD-4FA2-973E-8E09E9253946}" type="presOf" srcId="{B327AD94-AE07-4A2C-86FC-E6F1C3BF95C8}" destId="{EEE2D775-5F4E-443E-8BB0-76E08B45AC51}" srcOrd="1" destOrd="0" presId="urn:microsoft.com/office/officeart/2011/layout/CircleProcess"/>
    <dgm:cxn modelId="{3606E3DF-3E83-4A67-AFAC-4005B7EDFF2E}" srcId="{0FC2347D-2424-4CBD-ACC5-44640224D532}" destId="{05528AE4-D760-4DAD-B52A-4BE0BF06675A}" srcOrd="1" destOrd="0" parTransId="{453CAF2D-1060-42A5-9916-BE2E5A82D442}" sibTransId="{87159D98-DC9B-4FE4-A173-3F6B3E89B53F}"/>
    <dgm:cxn modelId="{0E15C4E4-0B40-4262-A3CD-75A2F66D8AB0}" type="presOf" srcId="{CE98A6D5-BAEB-467D-9237-7B85FE530D25}" destId="{7F783AC0-3C47-4FCC-BCF7-2EC785208EFD}" srcOrd="1" destOrd="0" presId="urn:microsoft.com/office/officeart/2011/layout/CircleProcess"/>
    <dgm:cxn modelId="{55C99110-2AB9-4821-82A4-41ABAE3B873D}" type="presParOf" srcId="{C41FE0F9-367E-4DB0-9057-0B9283AA0C09}" destId="{09D8B410-F149-47A1-8B29-70F68F570020}" srcOrd="0" destOrd="0" presId="urn:microsoft.com/office/officeart/2011/layout/CircleProcess"/>
    <dgm:cxn modelId="{47B148C9-F025-43B7-A8A8-B73D6989B7A0}" type="presParOf" srcId="{09D8B410-F149-47A1-8B29-70F68F570020}" destId="{A0E72269-22BA-480B-9D8C-0C0BC37E4F9D}" srcOrd="0" destOrd="0" presId="urn:microsoft.com/office/officeart/2011/layout/CircleProcess"/>
    <dgm:cxn modelId="{98D5203A-E571-44FB-9ACC-FF97508C8B12}" type="presParOf" srcId="{C41FE0F9-367E-4DB0-9057-0B9283AA0C09}" destId="{47C29BF6-44BF-4C54-931F-7C20F13E04E4}" srcOrd="1" destOrd="0" presId="urn:microsoft.com/office/officeart/2011/layout/CircleProcess"/>
    <dgm:cxn modelId="{A5F34D34-A430-4F64-AF7D-0754E7FA95CC}" type="presParOf" srcId="{47C29BF6-44BF-4C54-931F-7C20F13E04E4}" destId="{FD7088CC-3976-4D8F-886B-FAEDA2426FB9}" srcOrd="0" destOrd="0" presId="urn:microsoft.com/office/officeart/2011/layout/CircleProcess"/>
    <dgm:cxn modelId="{EC073DBF-97BA-401E-A027-54172C83B5DF}" type="presParOf" srcId="{C41FE0F9-367E-4DB0-9057-0B9283AA0C09}" destId="{9EBEAFBB-2B3B-4401-897A-50F6793BD9CD}" srcOrd="2" destOrd="0" presId="urn:microsoft.com/office/officeart/2011/layout/CircleProcess"/>
    <dgm:cxn modelId="{9D5FBED0-177C-4F05-83CF-C0D56D3177BD}" type="presParOf" srcId="{C41FE0F9-367E-4DB0-9057-0B9283AA0C09}" destId="{3EC006E0-71EF-4F32-B367-DA4F99CBEECF}" srcOrd="3" destOrd="0" presId="urn:microsoft.com/office/officeart/2011/layout/CircleProcess"/>
    <dgm:cxn modelId="{27748A99-015A-4CD3-A83C-8A2CC4137A96}" type="presParOf" srcId="{3EC006E0-71EF-4F32-B367-DA4F99CBEECF}" destId="{619B4D6D-242E-4C87-B155-1399F1149142}" srcOrd="0" destOrd="0" presId="urn:microsoft.com/office/officeart/2011/layout/CircleProcess"/>
    <dgm:cxn modelId="{7B076A5F-A399-4CFA-979A-D969D0B716CE}" type="presParOf" srcId="{C41FE0F9-367E-4DB0-9057-0B9283AA0C09}" destId="{92266C66-CA0F-4839-8A1E-CD31111E6A4F}" srcOrd="4" destOrd="0" presId="urn:microsoft.com/office/officeart/2011/layout/CircleProcess"/>
    <dgm:cxn modelId="{62D52A67-0BCB-4C8E-99E9-6C5BA68F2986}" type="presParOf" srcId="{92266C66-CA0F-4839-8A1E-CD31111E6A4F}" destId="{EF08E691-9826-48EB-9A5D-4E853EC31D92}" srcOrd="0" destOrd="0" presId="urn:microsoft.com/office/officeart/2011/layout/CircleProcess"/>
    <dgm:cxn modelId="{19A29126-6C53-4800-BCE5-249CE2021E8D}" type="presParOf" srcId="{C41FE0F9-367E-4DB0-9057-0B9283AA0C09}" destId="{7F783AC0-3C47-4FCC-BCF7-2EC785208EFD}" srcOrd="5" destOrd="0" presId="urn:microsoft.com/office/officeart/2011/layout/CircleProcess"/>
    <dgm:cxn modelId="{2CC86433-21DC-4A4B-B69A-8630314E639F}" type="presParOf" srcId="{C41FE0F9-367E-4DB0-9057-0B9283AA0C09}" destId="{A671ED6F-7323-4988-8ACB-EFD9D3F69CA6}" srcOrd="6" destOrd="0" presId="urn:microsoft.com/office/officeart/2011/layout/CircleProcess"/>
    <dgm:cxn modelId="{F99A70CA-0BED-480B-9C48-4C73AAF6D77C}" type="presParOf" srcId="{A671ED6F-7323-4988-8ACB-EFD9D3F69CA6}" destId="{475DFE1E-91DD-451E-AA55-8673A065DF6C}" srcOrd="0" destOrd="0" presId="urn:microsoft.com/office/officeart/2011/layout/CircleProcess"/>
    <dgm:cxn modelId="{B45E24C4-D8E8-47B8-9DCB-D35381CB635C}" type="presParOf" srcId="{C41FE0F9-367E-4DB0-9057-0B9283AA0C09}" destId="{817F782B-5BD2-4DCF-80A7-275E1E3A5403}" srcOrd="7" destOrd="0" presId="urn:microsoft.com/office/officeart/2011/layout/CircleProcess"/>
    <dgm:cxn modelId="{C2260C6E-4EF7-43D6-8856-EC53EEF6EDF3}" type="presParOf" srcId="{817F782B-5BD2-4DCF-80A7-275E1E3A5403}" destId="{8904ECC9-45D9-4EDA-B0E4-66BF67D0E8C9}" srcOrd="0" destOrd="0" presId="urn:microsoft.com/office/officeart/2011/layout/CircleProcess"/>
    <dgm:cxn modelId="{9ED1C513-BB6A-4C52-BA7C-1F901BBF1BEF}" type="presParOf" srcId="{C41FE0F9-367E-4DB0-9057-0B9283AA0C09}" destId="{8EB27264-15D4-4AD2-85B5-CD246E19A923}" srcOrd="8" destOrd="0" presId="urn:microsoft.com/office/officeart/2011/layout/CircleProcess"/>
    <dgm:cxn modelId="{C709A600-7671-4A6E-AECA-60988F752783}" type="presParOf" srcId="{C41FE0F9-367E-4DB0-9057-0B9283AA0C09}" destId="{215647E4-221E-4191-9033-02668A789B62}" srcOrd="9" destOrd="0" presId="urn:microsoft.com/office/officeart/2011/layout/CircleProcess"/>
    <dgm:cxn modelId="{E17938E4-6E53-4ED8-88ED-E1E71D5139C3}" type="presParOf" srcId="{215647E4-221E-4191-9033-02668A789B62}" destId="{8A510E98-AA2C-4782-A431-C1C74DF5B7C5}" srcOrd="0" destOrd="0" presId="urn:microsoft.com/office/officeart/2011/layout/CircleProcess"/>
    <dgm:cxn modelId="{BF267098-DCF6-4F6A-AF09-D17D71D01A14}" type="presParOf" srcId="{C41FE0F9-367E-4DB0-9057-0B9283AA0C09}" destId="{01D3F675-3696-49E3-9581-CE5FBA2CA1F2}" srcOrd="10" destOrd="0" presId="urn:microsoft.com/office/officeart/2011/layout/CircleProcess"/>
    <dgm:cxn modelId="{97B1CE57-48E6-40E4-8D77-54A77A5CE2A6}" type="presParOf" srcId="{01D3F675-3696-49E3-9581-CE5FBA2CA1F2}" destId="{8A2440D2-E244-4287-9F5F-997C46A24DD8}" srcOrd="0" destOrd="0" presId="urn:microsoft.com/office/officeart/2011/layout/CircleProcess"/>
    <dgm:cxn modelId="{C5563E18-4FCE-45A3-A05F-2AB50C3E07AB}" type="presParOf" srcId="{C41FE0F9-367E-4DB0-9057-0B9283AA0C09}" destId="{EEE2D775-5F4E-443E-8BB0-76E08B45AC51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7BBAF4-7C5A-4C4C-843C-5B461B422A4B}" type="doc">
      <dgm:prSet loTypeId="urn:microsoft.com/office/officeart/2005/8/layout/StepDownProcess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056084F-275D-4D86-BCDA-E02A662C855D}">
      <dgm:prSet phldrT="[Text]" custT="1"/>
      <dgm:spPr/>
      <dgm:t>
        <a:bodyPr/>
        <a:lstStyle/>
        <a:p>
          <a:r>
            <a:rPr lang="en-US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Ferroelectric</a:t>
          </a:r>
        </a:p>
      </dgm:t>
    </dgm:pt>
    <dgm:pt modelId="{3EBEB280-92E7-4921-82AF-3E472A04253A}" type="parTrans" cxnId="{1A44AE3E-DE32-46ED-80D1-5DB3E2D4C41F}">
      <dgm:prSet/>
      <dgm:spPr/>
      <dgm:t>
        <a:bodyPr/>
        <a:lstStyle/>
        <a:p>
          <a:endParaRPr lang="en-US"/>
        </a:p>
      </dgm:t>
    </dgm:pt>
    <dgm:pt modelId="{5B5036B0-734E-4B6A-A2E5-1DA07A56F957}" type="sibTrans" cxnId="{1A44AE3E-DE32-46ED-80D1-5DB3E2D4C41F}">
      <dgm:prSet/>
      <dgm:spPr/>
      <dgm:t>
        <a:bodyPr/>
        <a:lstStyle/>
        <a:p>
          <a:endParaRPr lang="en-US"/>
        </a:p>
      </dgm:t>
    </dgm:pt>
    <dgm:pt modelId="{2C16E109-7C74-4ABD-887E-38B365C8605B}">
      <dgm:prSet phldrT="[Text]" custT="1"/>
      <dgm:spPr/>
      <dgm:t>
        <a:bodyPr/>
        <a:lstStyle/>
        <a:p>
          <a:r>
            <a:rPr lang="en-US" sz="1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Large dielectric constant</a:t>
          </a:r>
        </a:p>
      </dgm:t>
    </dgm:pt>
    <dgm:pt modelId="{B483F430-2F49-4C66-A9A4-94BD4F481E54}" type="parTrans" cxnId="{18B676D9-2A76-439E-8C72-149858A3E3A6}">
      <dgm:prSet/>
      <dgm:spPr/>
      <dgm:t>
        <a:bodyPr/>
        <a:lstStyle/>
        <a:p>
          <a:endParaRPr lang="en-US"/>
        </a:p>
      </dgm:t>
    </dgm:pt>
    <dgm:pt modelId="{CD74A7C1-186F-4DA2-9F72-2368BFBFC36D}" type="sibTrans" cxnId="{18B676D9-2A76-439E-8C72-149858A3E3A6}">
      <dgm:prSet/>
      <dgm:spPr/>
      <dgm:t>
        <a:bodyPr/>
        <a:lstStyle/>
        <a:p>
          <a:endParaRPr lang="en-US"/>
        </a:p>
      </dgm:t>
    </dgm:pt>
    <dgm:pt modelId="{2DCD6CB8-ACA7-4712-946C-9010EB40F409}">
      <dgm:prSet phldrT="[Text]" custT="1"/>
      <dgm:spPr/>
      <dgm:t>
        <a:bodyPr/>
        <a:lstStyle/>
        <a:p>
          <a:r>
            <a:rPr lang="en-US" sz="900" b="1" dirty="0">
              <a:latin typeface="Times New Roman" panose="02020603050405020304" pitchFamily="18" charset="0"/>
              <a:cs typeface="Times New Roman" panose="02020603050405020304" pitchFamily="18" charset="0"/>
            </a:rPr>
            <a:t>Photoconductive</a:t>
          </a:r>
        </a:p>
      </dgm:t>
    </dgm:pt>
    <dgm:pt modelId="{A654D1E1-DC1C-4DC6-9007-2A4DD2CB16F1}" type="parTrans" cxnId="{8AC13413-7548-4F17-860B-4D11E2AC746D}">
      <dgm:prSet/>
      <dgm:spPr/>
      <dgm:t>
        <a:bodyPr/>
        <a:lstStyle/>
        <a:p>
          <a:endParaRPr lang="en-US"/>
        </a:p>
      </dgm:t>
    </dgm:pt>
    <dgm:pt modelId="{E073AB32-588B-4DB2-89A6-31172F142A46}" type="sibTrans" cxnId="{8AC13413-7548-4F17-860B-4D11E2AC746D}">
      <dgm:prSet/>
      <dgm:spPr/>
      <dgm:t>
        <a:bodyPr/>
        <a:lstStyle/>
        <a:p>
          <a:endParaRPr lang="en-US"/>
        </a:p>
      </dgm:t>
    </dgm:pt>
    <dgm:pt modelId="{B1F4490A-8181-446C-88B5-A9E3FC5089E9}">
      <dgm:prSet phldrT="[Text]" custT="1"/>
      <dgm:spPr/>
      <dgm:t>
        <a:bodyPr/>
        <a:lstStyle/>
        <a:p>
          <a:r>
            <a:rPr lang="en-US" sz="1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Suitable </a:t>
          </a:r>
          <a:r>
            <a:rPr lang="en-US" sz="1000" b="1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en-US" sz="1000" b="1" baseline="-250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</a:t>
          </a:r>
          <a:r>
            <a:rPr lang="en-US" sz="1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and </a:t>
          </a:r>
          <a:r>
            <a:rPr lang="el-GR" sz="1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α</a:t>
          </a:r>
          <a:endParaRPr lang="en-US" sz="10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E4541D-CFB8-4F3D-890C-AC586495B07F}" type="parTrans" cxnId="{B23EB40E-0BE8-4874-929F-403D2C1ED225}">
      <dgm:prSet/>
      <dgm:spPr/>
      <dgm:t>
        <a:bodyPr/>
        <a:lstStyle/>
        <a:p>
          <a:endParaRPr lang="en-US"/>
        </a:p>
      </dgm:t>
    </dgm:pt>
    <dgm:pt modelId="{CF180E7F-FBC8-43B8-B165-A097BBD18ACC}" type="sibTrans" cxnId="{B23EB40E-0BE8-4874-929F-403D2C1ED225}">
      <dgm:prSet/>
      <dgm:spPr/>
      <dgm:t>
        <a:bodyPr/>
        <a:lstStyle/>
        <a:p>
          <a:endParaRPr lang="en-US"/>
        </a:p>
      </dgm:t>
    </dgm:pt>
    <dgm:pt modelId="{6E9E3150-A175-46C6-96F2-DFB2010D2288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Photoferroelectrics</a:t>
          </a:r>
        </a:p>
      </dgm:t>
    </dgm:pt>
    <dgm:pt modelId="{2DBA7F7A-D464-4CF2-89E1-2E99D0E69871}" type="parTrans" cxnId="{A5D573E3-71B1-41BE-835D-7FC113507833}">
      <dgm:prSet/>
      <dgm:spPr/>
      <dgm:t>
        <a:bodyPr/>
        <a:lstStyle/>
        <a:p>
          <a:endParaRPr lang="en-US"/>
        </a:p>
      </dgm:t>
    </dgm:pt>
    <dgm:pt modelId="{63711907-106F-4C57-A506-7E84F7A78F64}" type="sibTrans" cxnId="{A5D573E3-71B1-41BE-835D-7FC113507833}">
      <dgm:prSet/>
      <dgm:spPr/>
      <dgm:t>
        <a:bodyPr/>
        <a:lstStyle/>
        <a:p>
          <a:endParaRPr lang="en-US"/>
        </a:p>
      </dgm:t>
    </dgm:pt>
    <dgm:pt modelId="{123B4645-A7F6-40DE-A3D7-F22EB9E28268}">
      <dgm:prSet phldrT="[Text]" custT="1"/>
      <dgm:spPr/>
      <dgm:t>
        <a:bodyPr/>
        <a:lstStyle/>
        <a:p>
          <a:r>
            <a:rPr lang="en-US" sz="1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Effect on PCE?</a:t>
          </a:r>
        </a:p>
      </dgm:t>
    </dgm:pt>
    <dgm:pt modelId="{EFAFF939-B1DC-4948-806E-79623CF4800B}" type="parTrans" cxnId="{E8416406-54FC-422C-BA61-CC705E0507B3}">
      <dgm:prSet/>
      <dgm:spPr/>
      <dgm:t>
        <a:bodyPr/>
        <a:lstStyle/>
        <a:p>
          <a:endParaRPr lang="en-US"/>
        </a:p>
      </dgm:t>
    </dgm:pt>
    <dgm:pt modelId="{1420AD96-9475-466E-B963-BC70FF416909}" type="sibTrans" cxnId="{E8416406-54FC-422C-BA61-CC705E0507B3}">
      <dgm:prSet/>
      <dgm:spPr/>
      <dgm:t>
        <a:bodyPr/>
        <a:lstStyle/>
        <a:p>
          <a:endParaRPr lang="en-US"/>
        </a:p>
      </dgm:t>
    </dgm:pt>
    <dgm:pt modelId="{4A0A2992-7ADC-4839-B881-B46BC48BE313}" type="pres">
      <dgm:prSet presAssocID="{007BBAF4-7C5A-4C4C-843C-5B461B422A4B}" presName="rootnode" presStyleCnt="0">
        <dgm:presLayoutVars>
          <dgm:chMax/>
          <dgm:chPref/>
          <dgm:dir/>
          <dgm:animLvl val="lvl"/>
        </dgm:presLayoutVars>
      </dgm:prSet>
      <dgm:spPr/>
    </dgm:pt>
    <dgm:pt modelId="{B65206BC-3BA4-4E51-BC16-23CB48289DB5}" type="pres">
      <dgm:prSet presAssocID="{2056084F-275D-4D86-BCDA-E02A662C855D}" presName="composite" presStyleCnt="0"/>
      <dgm:spPr/>
    </dgm:pt>
    <dgm:pt modelId="{8487E7EC-0E93-4AB6-BD0F-B27E3F0664AA}" type="pres">
      <dgm:prSet presAssocID="{2056084F-275D-4D86-BCDA-E02A662C855D}" presName="bentUpArrow1" presStyleLbl="alignImgPlace1" presStyleIdx="0" presStyleCnt="2"/>
      <dgm:spPr/>
    </dgm:pt>
    <dgm:pt modelId="{65CADF37-0009-4FF8-AFAF-8E3FCCB3C440}" type="pres">
      <dgm:prSet presAssocID="{2056084F-275D-4D86-BCDA-E02A662C855D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ED751F64-AB25-4C9C-A7CA-F2DF44D942F6}" type="pres">
      <dgm:prSet presAssocID="{2056084F-275D-4D86-BCDA-E02A662C855D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4796926-DDBC-41D7-BDD7-25BC6450FD22}" type="pres">
      <dgm:prSet presAssocID="{5B5036B0-734E-4B6A-A2E5-1DA07A56F957}" presName="sibTrans" presStyleCnt="0"/>
      <dgm:spPr/>
    </dgm:pt>
    <dgm:pt modelId="{81F65742-CF33-440B-99D9-5F6417651304}" type="pres">
      <dgm:prSet presAssocID="{2DCD6CB8-ACA7-4712-946C-9010EB40F409}" presName="composite" presStyleCnt="0"/>
      <dgm:spPr/>
    </dgm:pt>
    <dgm:pt modelId="{680F1F24-9167-4CF7-BC57-79C00E2387C9}" type="pres">
      <dgm:prSet presAssocID="{2DCD6CB8-ACA7-4712-946C-9010EB40F409}" presName="bentUpArrow1" presStyleLbl="alignImgPlace1" presStyleIdx="1" presStyleCnt="2"/>
      <dgm:spPr/>
    </dgm:pt>
    <dgm:pt modelId="{E9E356A7-3B38-415C-AA83-6754F3A02E7B}" type="pres">
      <dgm:prSet presAssocID="{2DCD6CB8-ACA7-4712-946C-9010EB40F409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CFE2D0CD-5E77-474B-A897-A6CA2414D4F9}" type="pres">
      <dgm:prSet presAssocID="{2DCD6CB8-ACA7-4712-946C-9010EB40F409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6F99320-1611-4DAB-A665-A1DA7975AF5E}" type="pres">
      <dgm:prSet presAssocID="{E073AB32-588B-4DB2-89A6-31172F142A46}" presName="sibTrans" presStyleCnt="0"/>
      <dgm:spPr/>
    </dgm:pt>
    <dgm:pt modelId="{DEA005CC-9BDE-4F97-9D2F-3F7EC7512A19}" type="pres">
      <dgm:prSet presAssocID="{6E9E3150-A175-46C6-96F2-DFB2010D2288}" presName="composite" presStyleCnt="0"/>
      <dgm:spPr/>
    </dgm:pt>
    <dgm:pt modelId="{39540F28-7333-443F-894B-5378700D7E6F}" type="pres">
      <dgm:prSet presAssocID="{6E9E3150-A175-46C6-96F2-DFB2010D2288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9B4E9B01-0997-47D0-8663-81C7DC9B84EA}" type="pres">
      <dgm:prSet presAssocID="{6E9E3150-A175-46C6-96F2-DFB2010D2288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8416406-54FC-422C-BA61-CC705E0507B3}" srcId="{6E9E3150-A175-46C6-96F2-DFB2010D2288}" destId="{123B4645-A7F6-40DE-A3D7-F22EB9E28268}" srcOrd="0" destOrd="0" parTransId="{EFAFF939-B1DC-4948-806E-79623CF4800B}" sibTransId="{1420AD96-9475-466E-B963-BC70FF416909}"/>
    <dgm:cxn modelId="{B23EB40E-0BE8-4874-929F-403D2C1ED225}" srcId="{2DCD6CB8-ACA7-4712-946C-9010EB40F409}" destId="{B1F4490A-8181-446C-88B5-A9E3FC5089E9}" srcOrd="0" destOrd="0" parTransId="{BAE4541D-CFB8-4F3D-890C-AC586495B07F}" sibTransId="{CF180E7F-FBC8-43B8-B165-A097BBD18ACC}"/>
    <dgm:cxn modelId="{8AC13413-7548-4F17-860B-4D11E2AC746D}" srcId="{007BBAF4-7C5A-4C4C-843C-5B461B422A4B}" destId="{2DCD6CB8-ACA7-4712-946C-9010EB40F409}" srcOrd="1" destOrd="0" parTransId="{A654D1E1-DC1C-4DC6-9007-2A4DD2CB16F1}" sibTransId="{E073AB32-588B-4DB2-89A6-31172F142A46}"/>
    <dgm:cxn modelId="{21D7571D-AFE4-44D7-86A5-AB4030C806A5}" type="presOf" srcId="{2DCD6CB8-ACA7-4712-946C-9010EB40F409}" destId="{E9E356A7-3B38-415C-AA83-6754F3A02E7B}" srcOrd="0" destOrd="0" presId="urn:microsoft.com/office/officeart/2005/8/layout/StepDownProcess"/>
    <dgm:cxn modelId="{AC41A324-3EB3-41DB-BBA3-DA1153B1DE2A}" type="presOf" srcId="{2C16E109-7C74-4ABD-887E-38B365C8605B}" destId="{ED751F64-AB25-4C9C-A7CA-F2DF44D942F6}" srcOrd="0" destOrd="0" presId="urn:microsoft.com/office/officeart/2005/8/layout/StepDownProcess"/>
    <dgm:cxn modelId="{14560629-E246-4C24-8ACD-858558E1FB96}" type="presOf" srcId="{2056084F-275D-4D86-BCDA-E02A662C855D}" destId="{65CADF37-0009-4FF8-AFAF-8E3FCCB3C440}" srcOrd="0" destOrd="0" presId="urn:microsoft.com/office/officeart/2005/8/layout/StepDownProcess"/>
    <dgm:cxn modelId="{6267FA2E-16E0-40F1-91B7-5BA98EE37C96}" type="presOf" srcId="{007BBAF4-7C5A-4C4C-843C-5B461B422A4B}" destId="{4A0A2992-7ADC-4839-B881-B46BC48BE313}" srcOrd="0" destOrd="0" presId="urn:microsoft.com/office/officeart/2005/8/layout/StepDownProcess"/>
    <dgm:cxn modelId="{1A44AE3E-DE32-46ED-80D1-5DB3E2D4C41F}" srcId="{007BBAF4-7C5A-4C4C-843C-5B461B422A4B}" destId="{2056084F-275D-4D86-BCDA-E02A662C855D}" srcOrd="0" destOrd="0" parTransId="{3EBEB280-92E7-4921-82AF-3E472A04253A}" sibTransId="{5B5036B0-734E-4B6A-A2E5-1DA07A56F957}"/>
    <dgm:cxn modelId="{9A9D8E61-4854-49E7-8992-14FA9BF3FA26}" type="presOf" srcId="{6E9E3150-A175-46C6-96F2-DFB2010D2288}" destId="{39540F28-7333-443F-894B-5378700D7E6F}" srcOrd="0" destOrd="0" presId="urn:microsoft.com/office/officeart/2005/8/layout/StepDownProcess"/>
    <dgm:cxn modelId="{981E3A88-0BEF-4518-B26D-5774D73ECE22}" type="presOf" srcId="{123B4645-A7F6-40DE-A3D7-F22EB9E28268}" destId="{9B4E9B01-0997-47D0-8663-81C7DC9B84EA}" srcOrd="0" destOrd="0" presId="urn:microsoft.com/office/officeart/2005/8/layout/StepDownProcess"/>
    <dgm:cxn modelId="{6BF72C8F-09C0-48D3-AAF6-0835C190B0DE}" type="presOf" srcId="{B1F4490A-8181-446C-88B5-A9E3FC5089E9}" destId="{CFE2D0CD-5E77-474B-A897-A6CA2414D4F9}" srcOrd="0" destOrd="0" presId="urn:microsoft.com/office/officeart/2005/8/layout/StepDownProcess"/>
    <dgm:cxn modelId="{18B676D9-2A76-439E-8C72-149858A3E3A6}" srcId="{2056084F-275D-4D86-BCDA-E02A662C855D}" destId="{2C16E109-7C74-4ABD-887E-38B365C8605B}" srcOrd="0" destOrd="0" parTransId="{B483F430-2F49-4C66-A9A4-94BD4F481E54}" sibTransId="{CD74A7C1-186F-4DA2-9F72-2368BFBFC36D}"/>
    <dgm:cxn modelId="{A5D573E3-71B1-41BE-835D-7FC113507833}" srcId="{007BBAF4-7C5A-4C4C-843C-5B461B422A4B}" destId="{6E9E3150-A175-46C6-96F2-DFB2010D2288}" srcOrd="2" destOrd="0" parTransId="{2DBA7F7A-D464-4CF2-89E1-2E99D0E69871}" sibTransId="{63711907-106F-4C57-A506-7E84F7A78F64}"/>
    <dgm:cxn modelId="{A2301F10-6D6D-47DB-B564-00FD171CCA65}" type="presParOf" srcId="{4A0A2992-7ADC-4839-B881-B46BC48BE313}" destId="{B65206BC-3BA4-4E51-BC16-23CB48289DB5}" srcOrd="0" destOrd="0" presId="urn:microsoft.com/office/officeart/2005/8/layout/StepDownProcess"/>
    <dgm:cxn modelId="{88D6F773-3FB9-4E0C-B180-8CD1B6EA7745}" type="presParOf" srcId="{B65206BC-3BA4-4E51-BC16-23CB48289DB5}" destId="{8487E7EC-0E93-4AB6-BD0F-B27E3F0664AA}" srcOrd="0" destOrd="0" presId="urn:microsoft.com/office/officeart/2005/8/layout/StepDownProcess"/>
    <dgm:cxn modelId="{99AE831C-0E92-4201-98F6-B26A1C69063B}" type="presParOf" srcId="{B65206BC-3BA4-4E51-BC16-23CB48289DB5}" destId="{65CADF37-0009-4FF8-AFAF-8E3FCCB3C440}" srcOrd="1" destOrd="0" presId="urn:microsoft.com/office/officeart/2005/8/layout/StepDownProcess"/>
    <dgm:cxn modelId="{F33C4587-9F66-4B4D-9E84-D665B1458CDF}" type="presParOf" srcId="{B65206BC-3BA4-4E51-BC16-23CB48289DB5}" destId="{ED751F64-AB25-4C9C-A7CA-F2DF44D942F6}" srcOrd="2" destOrd="0" presId="urn:microsoft.com/office/officeart/2005/8/layout/StepDownProcess"/>
    <dgm:cxn modelId="{9641A317-5BAB-4ACE-84FE-64FBC2AEE11E}" type="presParOf" srcId="{4A0A2992-7ADC-4839-B881-B46BC48BE313}" destId="{64796926-DDBC-41D7-BDD7-25BC6450FD22}" srcOrd="1" destOrd="0" presId="urn:microsoft.com/office/officeart/2005/8/layout/StepDownProcess"/>
    <dgm:cxn modelId="{37692887-FF78-4044-AC87-86B763F1183D}" type="presParOf" srcId="{4A0A2992-7ADC-4839-B881-B46BC48BE313}" destId="{81F65742-CF33-440B-99D9-5F6417651304}" srcOrd="2" destOrd="0" presId="urn:microsoft.com/office/officeart/2005/8/layout/StepDownProcess"/>
    <dgm:cxn modelId="{AD5FBED7-8DF6-4B04-AD64-DA54013FFD2D}" type="presParOf" srcId="{81F65742-CF33-440B-99D9-5F6417651304}" destId="{680F1F24-9167-4CF7-BC57-79C00E2387C9}" srcOrd="0" destOrd="0" presId="urn:microsoft.com/office/officeart/2005/8/layout/StepDownProcess"/>
    <dgm:cxn modelId="{EB241B6E-010C-4E4F-A113-7A0B47D3A925}" type="presParOf" srcId="{81F65742-CF33-440B-99D9-5F6417651304}" destId="{E9E356A7-3B38-415C-AA83-6754F3A02E7B}" srcOrd="1" destOrd="0" presId="urn:microsoft.com/office/officeart/2005/8/layout/StepDownProcess"/>
    <dgm:cxn modelId="{9D606A7E-71D4-4925-AF1D-96AD0DE72A59}" type="presParOf" srcId="{81F65742-CF33-440B-99D9-5F6417651304}" destId="{CFE2D0CD-5E77-474B-A897-A6CA2414D4F9}" srcOrd="2" destOrd="0" presId="urn:microsoft.com/office/officeart/2005/8/layout/StepDownProcess"/>
    <dgm:cxn modelId="{8518D9BA-7854-4257-B5BB-39AB8153C4BE}" type="presParOf" srcId="{4A0A2992-7ADC-4839-B881-B46BC48BE313}" destId="{B6F99320-1611-4DAB-A665-A1DA7975AF5E}" srcOrd="3" destOrd="0" presId="urn:microsoft.com/office/officeart/2005/8/layout/StepDownProcess"/>
    <dgm:cxn modelId="{C2903167-3389-41D3-B0DE-ABE1BA808B52}" type="presParOf" srcId="{4A0A2992-7ADC-4839-B881-B46BC48BE313}" destId="{DEA005CC-9BDE-4F97-9D2F-3F7EC7512A19}" srcOrd="4" destOrd="0" presId="urn:microsoft.com/office/officeart/2005/8/layout/StepDownProcess"/>
    <dgm:cxn modelId="{EA8DB168-528C-4872-BC62-46353BDD43D9}" type="presParOf" srcId="{DEA005CC-9BDE-4F97-9D2F-3F7EC7512A19}" destId="{39540F28-7333-443F-894B-5378700D7E6F}" srcOrd="0" destOrd="0" presId="urn:microsoft.com/office/officeart/2005/8/layout/StepDownProcess"/>
    <dgm:cxn modelId="{73F94057-D060-4B9D-987D-64B560941A92}" type="presParOf" srcId="{DEA005CC-9BDE-4F97-9D2F-3F7EC7512A19}" destId="{9B4E9B01-0997-47D0-8663-81C7DC9B84E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2D266A-D9FB-4DC5-8B94-8AF95FDF1291}" type="doc">
      <dgm:prSet loTypeId="urn:microsoft.com/office/officeart/2005/8/layout/radial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345C956-7430-448A-8224-D531CD1C3222}">
      <dgm:prSet phldrT="[Text]" custT="1"/>
      <dgm:spPr/>
      <dgm:t>
        <a:bodyPr/>
        <a:lstStyle/>
        <a:p>
          <a:r>
            <a:rPr lang="en-US" sz="1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Physico</a:t>
          </a:r>
          <a:r>
            <a:rPr lang="en-US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-chemical</a:t>
          </a:r>
        </a:p>
      </dgm:t>
    </dgm:pt>
    <dgm:pt modelId="{C4A5F3F6-A2BD-4CA0-8B25-385632246029}" type="parTrans" cxnId="{61D84BA7-0372-4FCF-A61D-9C2E96E00E81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en-US"/>
        </a:p>
      </dgm:t>
    </dgm:pt>
    <dgm:pt modelId="{074E659D-D914-45C4-9639-951D4F4B9ADB}" type="sibTrans" cxnId="{61D84BA7-0372-4FCF-A61D-9C2E96E00E81}">
      <dgm:prSet/>
      <dgm:spPr/>
      <dgm:t>
        <a:bodyPr/>
        <a:lstStyle/>
        <a:p>
          <a:endParaRPr lang="en-US"/>
        </a:p>
      </dgm:t>
    </dgm:pt>
    <dgm:pt modelId="{EE095674-B3FF-49BE-BF1D-D969066DB63F}">
      <dgm:prSet phldrT="[Text]" custT="1"/>
      <dgm:spPr/>
      <dgm:t>
        <a:bodyPr/>
        <a:lstStyle/>
        <a:p>
          <a:r>
            <a:rPr lang="en-US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Band Structure</a:t>
          </a:r>
        </a:p>
      </dgm:t>
    </dgm:pt>
    <dgm:pt modelId="{5D8099DE-3932-4D1D-88EC-F6C64049DAB1}" type="parTrans" cxnId="{85E078CC-2D12-4A5F-B26C-F62A28AD6DBD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en-US"/>
        </a:p>
      </dgm:t>
    </dgm:pt>
    <dgm:pt modelId="{E4885D0F-DEA9-42AF-8780-0CC8F68534F2}" type="sibTrans" cxnId="{85E078CC-2D12-4A5F-B26C-F62A28AD6DBD}">
      <dgm:prSet/>
      <dgm:spPr/>
      <dgm:t>
        <a:bodyPr/>
        <a:lstStyle/>
        <a:p>
          <a:endParaRPr lang="en-US"/>
        </a:p>
      </dgm:t>
    </dgm:pt>
    <dgm:pt modelId="{A6942A93-02D2-4F66-82D5-4AE5AF4794C5}">
      <dgm:prSet custT="1"/>
      <dgm:spPr/>
      <dgm:t>
        <a:bodyPr/>
        <a:lstStyle/>
        <a:p>
          <a:r>
            <a:rPr lang="en-US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Intrinsic Carrier Dynamics</a:t>
          </a:r>
        </a:p>
      </dgm:t>
    </dgm:pt>
    <dgm:pt modelId="{348E8C55-DD02-405E-AABF-2BD9353662F5}" type="parTrans" cxnId="{C2D20610-6213-44E6-9D87-E943526F67EB}">
      <dgm:prSet/>
      <dgm:spPr>
        <a:ln w="3175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0F0837A4-3F4A-4D89-9C1E-09525300567E}" type="sibTrans" cxnId="{C2D20610-6213-44E6-9D87-E943526F67EB}">
      <dgm:prSet/>
      <dgm:spPr/>
      <dgm:t>
        <a:bodyPr/>
        <a:lstStyle/>
        <a:p>
          <a:endParaRPr lang="en-US"/>
        </a:p>
      </dgm:t>
    </dgm:pt>
    <dgm:pt modelId="{9D2E19B4-84CD-4533-B3D5-7E2A7B2B31C0}" type="pres">
      <dgm:prSet presAssocID="{9D2D266A-D9FB-4DC5-8B94-8AF95FDF1291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CDC6153D-C6BD-46F7-B9B4-DD5109FE7FD2}" type="pres">
      <dgm:prSet presAssocID="{9D2D266A-D9FB-4DC5-8B94-8AF95FDF1291}" presName="cycle" presStyleCnt="0"/>
      <dgm:spPr/>
    </dgm:pt>
    <dgm:pt modelId="{217F5F85-D391-4430-BC2E-D1A8AD2EACD8}" type="pres">
      <dgm:prSet presAssocID="{9D2D266A-D9FB-4DC5-8B94-8AF95FDF1291}" presName="centerShape" presStyleCnt="0"/>
      <dgm:spPr/>
    </dgm:pt>
    <dgm:pt modelId="{BF019A06-277A-44B8-B869-279D169FECB6}" type="pres">
      <dgm:prSet presAssocID="{9D2D266A-D9FB-4DC5-8B94-8AF95FDF1291}" presName="connSite" presStyleLbl="node1" presStyleIdx="0" presStyleCnt="4"/>
      <dgm:spPr/>
    </dgm:pt>
    <dgm:pt modelId="{2E00C8AA-0101-4416-8515-F96296B6DDCB}" type="pres">
      <dgm:prSet presAssocID="{9D2D266A-D9FB-4DC5-8B94-8AF95FDF1291}" presName="visible" presStyleLbl="node1" presStyleIdx="0" presStyleCnt="4"/>
      <dgm:spPr>
        <a:blipFill>
          <a:blip xmlns:r="http://schemas.openxmlformats.org/officeDocument/2006/relationships" r:embed="rId1"/>
          <a:tile tx="-177800" ty="-114300" sx="100000" sy="100000" flip="none" algn="tl"/>
        </a:blipFill>
      </dgm:spPr>
    </dgm:pt>
    <dgm:pt modelId="{1EDB2CCD-F63F-442B-BE34-396FCF76A496}" type="pres">
      <dgm:prSet presAssocID="{C4A5F3F6-A2BD-4CA0-8B25-385632246029}" presName="Name25" presStyleLbl="parChTrans1D1" presStyleIdx="0" presStyleCnt="3"/>
      <dgm:spPr/>
    </dgm:pt>
    <dgm:pt modelId="{533A3251-567B-4CBC-9CBB-C35291BAE619}" type="pres">
      <dgm:prSet presAssocID="{C345C956-7430-448A-8224-D531CD1C3222}" presName="node" presStyleCnt="0"/>
      <dgm:spPr/>
    </dgm:pt>
    <dgm:pt modelId="{A3B04BF0-C529-4094-8A38-78150D4954E5}" type="pres">
      <dgm:prSet presAssocID="{C345C956-7430-448A-8224-D531CD1C3222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BE5EFE12-A7EB-4C88-90D0-CB133B482D6F}" type="pres">
      <dgm:prSet presAssocID="{C345C956-7430-448A-8224-D531CD1C3222}" presName="childNode" presStyleLbl="revTx" presStyleIdx="0" presStyleCnt="0">
        <dgm:presLayoutVars>
          <dgm:bulletEnabled val="1"/>
        </dgm:presLayoutVars>
      </dgm:prSet>
      <dgm:spPr/>
    </dgm:pt>
    <dgm:pt modelId="{BCBEC2EC-A752-4975-9211-86034C4B129F}" type="pres">
      <dgm:prSet presAssocID="{5D8099DE-3932-4D1D-88EC-F6C64049DAB1}" presName="Name25" presStyleLbl="parChTrans1D1" presStyleIdx="1" presStyleCnt="3"/>
      <dgm:spPr/>
    </dgm:pt>
    <dgm:pt modelId="{66C479AE-0294-479C-8963-EB98AEFD916E}" type="pres">
      <dgm:prSet presAssocID="{EE095674-B3FF-49BE-BF1D-D969066DB63F}" presName="node" presStyleCnt="0"/>
      <dgm:spPr/>
    </dgm:pt>
    <dgm:pt modelId="{2186950E-C344-4A0E-8C87-34FBD1F33018}" type="pres">
      <dgm:prSet presAssocID="{EE095674-B3FF-49BE-BF1D-D969066DB63F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56B16B59-EB2E-4CE2-AA0F-FA92077AA0D6}" type="pres">
      <dgm:prSet presAssocID="{EE095674-B3FF-49BE-BF1D-D969066DB63F}" presName="childNode" presStyleLbl="revTx" presStyleIdx="0" presStyleCnt="0">
        <dgm:presLayoutVars>
          <dgm:bulletEnabled val="1"/>
        </dgm:presLayoutVars>
      </dgm:prSet>
      <dgm:spPr/>
    </dgm:pt>
    <dgm:pt modelId="{972616AB-D5F3-424A-8C0D-B3A36D3B65AD}" type="pres">
      <dgm:prSet presAssocID="{348E8C55-DD02-405E-AABF-2BD9353662F5}" presName="Name25" presStyleLbl="parChTrans1D1" presStyleIdx="2" presStyleCnt="3"/>
      <dgm:spPr/>
    </dgm:pt>
    <dgm:pt modelId="{4A8544EE-4558-4A89-8987-7D897953804E}" type="pres">
      <dgm:prSet presAssocID="{A6942A93-02D2-4F66-82D5-4AE5AF4794C5}" presName="node" presStyleCnt="0"/>
      <dgm:spPr/>
    </dgm:pt>
    <dgm:pt modelId="{E6395C15-5426-46CD-99A9-15996A210C6D}" type="pres">
      <dgm:prSet presAssocID="{A6942A93-02D2-4F66-82D5-4AE5AF4794C5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661A931F-9F13-4192-B5DA-3822E69638AE}" type="pres">
      <dgm:prSet presAssocID="{A6942A93-02D2-4F66-82D5-4AE5AF4794C5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74A60D04-D868-46AB-BDB6-9E51A8571FD8}" type="presOf" srcId="{9D2D266A-D9FB-4DC5-8B94-8AF95FDF1291}" destId="{9D2E19B4-84CD-4533-B3D5-7E2A7B2B31C0}" srcOrd="0" destOrd="0" presId="urn:microsoft.com/office/officeart/2005/8/layout/radial2"/>
    <dgm:cxn modelId="{C2D20610-6213-44E6-9D87-E943526F67EB}" srcId="{9D2D266A-D9FB-4DC5-8B94-8AF95FDF1291}" destId="{A6942A93-02D2-4F66-82D5-4AE5AF4794C5}" srcOrd="2" destOrd="0" parTransId="{348E8C55-DD02-405E-AABF-2BD9353662F5}" sibTransId="{0F0837A4-3F4A-4D89-9C1E-09525300567E}"/>
    <dgm:cxn modelId="{23BB0632-7567-4869-9834-DBE40F4986BA}" type="presOf" srcId="{C4A5F3F6-A2BD-4CA0-8B25-385632246029}" destId="{1EDB2CCD-F63F-442B-BE34-396FCF76A496}" srcOrd="0" destOrd="0" presId="urn:microsoft.com/office/officeart/2005/8/layout/radial2"/>
    <dgm:cxn modelId="{2F5E5D3D-A03E-493F-9D58-74AC448CB635}" type="presOf" srcId="{A6942A93-02D2-4F66-82D5-4AE5AF4794C5}" destId="{E6395C15-5426-46CD-99A9-15996A210C6D}" srcOrd="0" destOrd="0" presId="urn:microsoft.com/office/officeart/2005/8/layout/radial2"/>
    <dgm:cxn modelId="{2C8A1740-185E-4AB3-AC53-4A4D71AEAD3A}" type="presOf" srcId="{348E8C55-DD02-405E-AABF-2BD9353662F5}" destId="{972616AB-D5F3-424A-8C0D-B3A36D3B65AD}" srcOrd="0" destOrd="0" presId="urn:microsoft.com/office/officeart/2005/8/layout/radial2"/>
    <dgm:cxn modelId="{24B48056-6926-4414-B0C0-16772A77BF3B}" type="presOf" srcId="{EE095674-B3FF-49BE-BF1D-D969066DB63F}" destId="{2186950E-C344-4A0E-8C87-34FBD1F33018}" srcOrd="0" destOrd="0" presId="urn:microsoft.com/office/officeart/2005/8/layout/radial2"/>
    <dgm:cxn modelId="{61D84BA7-0372-4FCF-A61D-9C2E96E00E81}" srcId="{9D2D266A-D9FB-4DC5-8B94-8AF95FDF1291}" destId="{C345C956-7430-448A-8224-D531CD1C3222}" srcOrd="0" destOrd="0" parTransId="{C4A5F3F6-A2BD-4CA0-8B25-385632246029}" sibTransId="{074E659D-D914-45C4-9639-951D4F4B9ADB}"/>
    <dgm:cxn modelId="{B2CFE1A7-5D9D-4B45-9A60-2F9A090A0919}" type="presOf" srcId="{C345C956-7430-448A-8224-D531CD1C3222}" destId="{A3B04BF0-C529-4094-8A38-78150D4954E5}" srcOrd="0" destOrd="0" presId="urn:microsoft.com/office/officeart/2005/8/layout/radial2"/>
    <dgm:cxn modelId="{85E078CC-2D12-4A5F-B26C-F62A28AD6DBD}" srcId="{9D2D266A-D9FB-4DC5-8B94-8AF95FDF1291}" destId="{EE095674-B3FF-49BE-BF1D-D969066DB63F}" srcOrd="1" destOrd="0" parTransId="{5D8099DE-3932-4D1D-88EC-F6C64049DAB1}" sibTransId="{E4885D0F-DEA9-42AF-8780-0CC8F68534F2}"/>
    <dgm:cxn modelId="{0965BCFB-F846-4CC8-AEBD-2DD4BF3308D6}" type="presOf" srcId="{5D8099DE-3932-4D1D-88EC-F6C64049DAB1}" destId="{BCBEC2EC-A752-4975-9211-86034C4B129F}" srcOrd="0" destOrd="0" presId="urn:microsoft.com/office/officeart/2005/8/layout/radial2"/>
    <dgm:cxn modelId="{0CA01D83-11C7-4FAA-8A03-A8A87A8FA353}" type="presParOf" srcId="{9D2E19B4-84CD-4533-B3D5-7E2A7B2B31C0}" destId="{CDC6153D-C6BD-46F7-B9B4-DD5109FE7FD2}" srcOrd="0" destOrd="0" presId="urn:microsoft.com/office/officeart/2005/8/layout/radial2"/>
    <dgm:cxn modelId="{17685D38-A844-4E2E-90E5-CACAE3054C3D}" type="presParOf" srcId="{CDC6153D-C6BD-46F7-B9B4-DD5109FE7FD2}" destId="{217F5F85-D391-4430-BC2E-D1A8AD2EACD8}" srcOrd="0" destOrd="0" presId="urn:microsoft.com/office/officeart/2005/8/layout/radial2"/>
    <dgm:cxn modelId="{1CEA728D-FA4E-412D-B2D1-598DA5FD9C57}" type="presParOf" srcId="{217F5F85-D391-4430-BC2E-D1A8AD2EACD8}" destId="{BF019A06-277A-44B8-B869-279D169FECB6}" srcOrd="0" destOrd="0" presId="urn:microsoft.com/office/officeart/2005/8/layout/radial2"/>
    <dgm:cxn modelId="{DF23BB16-E27D-406B-82F9-5080485D1D30}" type="presParOf" srcId="{217F5F85-D391-4430-BC2E-D1A8AD2EACD8}" destId="{2E00C8AA-0101-4416-8515-F96296B6DDCB}" srcOrd="1" destOrd="0" presId="urn:microsoft.com/office/officeart/2005/8/layout/radial2"/>
    <dgm:cxn modelId="{EFA84553-D3E5-47DE-8122-22B8FC8DF763}" type="presParOf" srcId="{CDC6153D-C6BD-46F7-B9B4-DD5109FE7FD2}" destId="{1EDB2CCD-F63F-442B-BE34-396FCF76A496}" srcOrd="1" destOrd="0" presId="urn:microsoft.com/office/officeart/2005/8/layout/radial2"/>
    <dgm:cxn modelId="{5792EF41-F04B-46A8-A41C-9B4FFF21524E}" type="presParOf" srcId="{CDC6153D-C6BD-46F7-B9B4-DD5109FE7FD2}" destId="{533A3251-567B-4CBC-9CBB-C35291BAE619}" srcOrd="2" destOrd="0" presId="urn:microsoft.com/office/officeart/2005/8/layout/radial2"/>
    <dgm:cxn modelId="{777210F8-CFD5-45B5-8478-45BD83249E72}" type="presParOf" srcId="{533A3251-567B-4CBC-9CBB-C35291BAE619}" destId="{A3B04BF0-C529-4094-8A38-78150D4954E5}" srcOrd="0" destOrd="0" presId="urn:microsoft.com/office/officeart/2005/8/layout/radial2"/>
    <dgm:cxn modelId="{101E90AD-E0AC-4305-B9E1-0F7DA7B65229}" type="presParOf" srcId="{533A3251-567B-4CBC-9CBB-C35291BAE619}" destId="{BE5EFE12-A7EB-4C88-90D0-CB133B482D6F}" srcOrd="1" destOrd="0" presId="urn:microsoft.com/office/officeart/2005/8/layout/radial2"/>
    <dgm:cxn modelId="{61AA6676-5D6F-459D-ACF4-44B742F1DF6D}" type="presParOf" srcId="{CDC6153D-C6BD-46F7-B9B4-DD5109FE7FD2}" destId="{BCBEC2EC-A752-4975-9211-86034C4B129F}" srcOrd="3" destOrd="0" presId="urn:microsoft.com/office/officeart/2005/8/layout/radial2"/>
    <dgm:cxn modelId="{7455F4DE-BD56-4C95-B0A4-0697FE798ADF}" type="presParOf" srcId="{CDC6153D-C6BD-46F7-B9B4-DD5109FE7FD2}" destId="{66C479AE-0294-479C-8963-EB98AEFD916E}" srcOrd="4" destOrd="0" presId="urn:microsoft.com/office/officeart/2005/8/layout/radial2"/>
    <dgm:cxn modelId="{BF40341F-6270-4048-B548-46FD8F8C6765}" type="presParOf" srcId="{66C479AE-0294-479C-8963-EB98AEFD916E}" destId="{2186950E-C344-4A0E-8C87-34FBD1F33018}" srcOrd="0" destOrd="0" presId="urn:microsoft.com/office/officeart/2005/8/layout/radial2"/>
    <dgm:cxn modelId="{2058C59F-505D-45F9-8537-B47EBE0534FD}" type="presParOf" srcId="{66C479AE-0294-479C-8963-EB98AEFD916E}" destId="{56B16B59-EB2E-4CE2-AA0F-FA92077AA0D6}" srcOrd="1" destOrd="0" presId="urn:microsoft.com/office/officeart/2005/8/layout/radial2"/>
    <dgm:cxn modelId="{141AD600-7E3A-47F2-9DA4-07B94D470B4A}" type="presParOf" srcId="{CDC6153D-C6BD-46F7-B9B4-DD5109FE7FD2}" destId="{972616AB-D5F3-424A-8C0D-B3A36D3B65AD}" srcOrd="5" destOrd="0" presId="urn:microsoft.com/office/officeart/2005/8/layout/radial2"/>
    <dgm:cxn modelId="{B4BB2068-E84A-42B5-BEB8-50AEFDE64FE1}" type="presParOf" srcId="{CDC6153D-C6BD-46F7-B9B4-DD5109FE7FD2}" destId="{4A8544EE-4558-4A89-8987-7D897953804E}" srcOrd="6" destOrd="0" presId="urn:microsoft.com/office/officeart/2005/8/layout/radial2"/>
    <dgm:cxn modelId="{AEBE60EF-14BC-44BF-B092-1FF426F9D140}" type="presParOf" srcId="{4A8544EE-4558-4A89-8987-7D897953804E}" destId="{E6395C15-5426-46CD-99A9-15996A210C6D}" srcOrd="0" destOrd="0" presId="urn:microsoft.com/office/officeart/2005/8/layout/radial2"/>
    <dgm:cxn modelId="{EDCFDF6A-FEE9-40B4-B5D5-009E187E091C}" type="presParOf" srcId="{4A8544EE-4558-4A89-8987-7D897953804E}" destId="{661A931F-9F13-4192-B5DA-3822E69638A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2D266A-D9FB-4DC5-8B94-8AF95FDF1291}" type="doc">
      <dgm:prSet loTypeId="urn:microsoft.com/office/officeart/2005/8/layout/radial2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345C956-7430-448A-8224-D531CD1C3222}">
      <dgm:prSet phldrT="[Text]" custT="1"/>
      <dgm:spPr/>
      <dgm:t>
        <a:bodyPr/>
        <a:lstStyle/>
        <a:p>
          <a:r>
            <a:rPr lang="en-US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Performance Limiting Factors</a:t>
          </a:r>
        </a:p>
      </dgm:t>
    </dgm:pt>
    <dgm:pt modelId="{C4A5F3F6-A2BD-4CA0-8B25-385632246029}" type="parTrans" cxnId="{61D84BA7-0372-4FCF-A61D-9C2E96E00E81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n-US" sz="2000"/>
        </a:p>
      </dgm:t>
    </dgm:pt>
    <dgm:pt modelId="{074E659D-D914-45C4-9639-951D4F4B9ADB}" type="sibTrans" cxnId="{61D84BA7-0372-4FCF-A61D-9C2E96E00E81}">
      <dgm:prSet/>
      <dgm:spPr/>
      <dgm:t>
        <a:bodyPr/>
        <a:lstStyle/>
        <a:p>
          <a:endParaRPr lang="en-US" sz="2000"/>
        </a:p>
      </dgm:t>
    </dgm:pt>
    <dgm:pt modelId="{EE095674-B3FF-49BE-BF1D-D969066DB63F}">
      <dgm:prSet phldrT="[Text]" custT="1"/>
      <dgm:spPr/>
      <dgm:t>
        <a:bodyPr/>
        <a:lstStyle/>
        <a:p>
          <a:r>
            <a:rPr lang="en-US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Carrier Dynamics</a:t>
          </a:r>
        </a:p>
      </dgm:t>
    </dgm:pt>
    <dgm:pt modelId="{5D8099DE-3932-4D1D-88EC-F6C64049DAB1}" type="parTrans" cxnId="{85E078CC-2D12-4A5F-B26C-F62A28AD6DBD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n-US" sz="2000"/>
        </a:p>
      </dgm:t>
    </dgm:pt>
    <dgm:pt modelId="{E4885D0F-DEA9-42AF-8780-0CC8F68534F2}" type="sibTrans" cxnId="{85E078CC-2D12-4A5F-B26C-F62A28AD6DBD}">
      <dgm:prSet/>
      <dgm:spPr/>
      <dgm:t>
        <a:bodyPr/>
        <a:lstStyle/>
        <a:p>
          <a:endParaRPr lang="en-US" sz="2000"/>
        </a:p>
      </dgm:t>
    </dgm:pt>
    <dgm:pt modelId="{63C5662E-3EB0-4758-9DB8-3C7D2923F4EA}">
      <dgm:prSet custT="1"/>
      <dgm:spPr/>
      <dgm:t>
        <a:bodyPr/>
        <a:lstStyle/>
        <a:p>
          <a:r>
            <a:rPr lang="en-US" sz="1200" b="1" dirty="0">
              <a:latin typeface="Times New Roman" panose="02020603050405020304" pitchFamily="18" charset="0"/>
              <a:cs typeface="Times New Roman" panose="02020603050405020304" pitchFamily="18" charset="0"/>
            </a:rPr>
            <a:t>Transport layers screening</a:t>
          </a:r>
        </a:p>
      </dgm:t>
    </dgm:pt>
    <dgm:pt modelId="{52DDB332-5D1B-40D8-A101-497C99AF4221}" type="parTrans" cxnId="{B502D1E7-373B-46D9-B8BB-56DA557396D5}">
      <dgm:prSet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en-US"/>
        </a:p>
      </dgm:t>
    </dgm:pt>
    <dgm:pt modelId="{87F759B6-9881-4435-B138-DB0ACD4F2A93}" type="sibTrans" cxnId="{B502D1E7-373B-46D9-B8BB-56DA557396D5}">
      <dgm:prSet/>
      <dgm:spPr/>
      <dgm:t>
        <a:bodyPr/>
        <a:lstStyle/>
        <a:p>
          <a:endParaRPr lang="en-US"/>
        </a:p>
      </dgm:t>
    </dgm:pt>
    <dgm:pt modelId="{9D2E19B4-84CD-4533-B3D5-7E2A7B2B31C0}" type="pres">
      <dgm:prSet presAssocID="{9D2D266A-D9FB-4DC5-8B94-8AF95FDF1291}" presName="composite" presStyleCnt="0">
        <dgm:presLayoutVars>
          <dgm:chMax val="5"/>
          <dgm:dir val="rev"/>
          <dgm:animLvl val="ctr"/>
          <dgm:resizeHandles val="exact"/>
        </dgm:presLayoutVars>
      </dgm:prSet>
      <dgm:spPr/>
    </dgm:pt>
    <dgm:pt modelId="{CDC6153D-C6BD-46F7-B9B4-DD5109FE7FD2}" type="pres">
      <dgm:prSet presAssocID="{9D2D266A-D9FB-4DC5-8B94-8AF95FDF1291}" presName="cycle" presStyleCnt="0"/>
      <dgm:spPr/>
    </dgm:pt>
    <dgm:pt modelId="{217F5F85-D391-4430-BC2E-D1A8AD2EACD8}" type="pres">
      <dgm:prSet presAssocID="{9D2D266A-D9FB-4DC5-8B94-8AF95FDF1291}" presName="centerShape" presStyleCnt="0"/>
      <dgm:spPr/>
    </dgm:pt>
    <dgm:pt modelId="{BF019A06-277A-44B8-B869-279D169FECB6}" type="pres">
      <dgm:prSet presAssocID="{9D2D266A-D9FB-4DC5-8B94-8AF95FDF1291}" presName="connSite" presStyleLbl="node1" presStyleIdx="0" presStyleCnt="4"/>
      <dgm:spPr/>
    </dgm:pt>
    <dgm:pt modelId="{2E00C8AA-0101-4416-8515-F96296B6DDCB}" type="pres">
      <dgm:prSet presAssocID="{9D2D266A-D9FB-4DC5-8B94-8AF95FDF1291}" presName="visible" presStyleLbl="node1" presStyleIdx="0" presStyleCnt="4"/>
      <dgm:spPr>
        <a:blipFill dpi="0" rotWithShape="1">
          <a:blip xmlns:r="http://schemas.openxmlformats.org/officeDocument/2006/relationships" r:embed="rId1"/>
          <a:srcRect/>
          <a:stretch>
            <a:fillRect l="-21000" t="-4000" r="-8000" b="1000"/>
          </a:stretch>
        </a:blipFill>
      </dgm:spPr>
    </dgm:pt>
    <dgm:pt modelId="{1EDB2CCD-F63F-442B-BE34-396FCF76A496}" type="pres">
      <dgm:prSet presAssocID="{C4A5F3F6-A2BD-4CA0-8B25-385632246029}" presName="Name25" presStyleLbl="parChTrans1D1" presStyleIdx="0" presStyleCnt="3"/>
      <dgm:spPr/>
    </dgm:pt>
    <dgm:pt modelId="{533A3251-567B-4CBC-9CBB-C35291BAE619}" type="pres">
      <dgm:prSet presAssocID="{C345C956-7430-448A-8224-D531CD1C3222}" presName="node" presStyleCnt="0"/>
      <dgm:spPr/>
    </dgm:pt>
    <dgm:pt modelId="{A3B04BF0-C529-4094-8A38-78150D4954E5}" type="pres">
      <dgm:prSet presAssocID="{C345C956-7430-448A-8224-D531CD1C3222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BE5EFE12-A7EB-4C88-90D0-CB133B482D6F}" type="pres">
      <dgm:prSet presAssocID="{C345C956-7430-448A-8224-D531CD1C3222}" presName="childNode" presStyleLbl="revTx" presStyleIdx="0" presStyleCnt="0">
        <dgm:presLayoutVars>
          <dgm:bulletEnabled val="1"/>
        </dgm:presLayoutVars>
      </dgm:prSet>
      <dgm:spPr/>
    </dgm:pt>
    <dgm:pt modelId="{BCBEC2EC-A752-4975-9211-86034C4B129F}" type="pres">
      <dgm:prSet presAssocID="{5D8099DE-3932-4D1D-88EC-F6C64049DAB1}" presName="Name25" presStyleLbl="parChTrans1D1" presStyleIdx="1" presStyleCnt="3"/>
      <dgm:spPr/>
    </dgm:pt>
    <dgm:pt modelId="{66C479AE-0294-479C-8963-EB98AEFD916E}" type="pres">
      <dgm:prSet presAssocID="{EE095674-B3FF-49BE-BF1D-D969066DB63F}" presName="node" presStyleCnt="0"/>
      <dgm:spPr/>
    </dgm:pt>
    <dgm:pt modelId="{2186950E-C344-4A0E-8C87-34FBD1F33018}" type="pres">
      <dgm:prSet presAssocID="{EE095674-B3FF-49BE-BF1D-D969066DB63F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56B16B59-EB2E-4CE2-AA0F-FA92077AA0D6}" type="pres">
      <dgm:prSet presAssocID="{EE095674-B3FF-49BE-BF1D-D969066DB63F}" presName="childNode" presStyleLbl="revTx" presStyleIdx="0" presStyleCnt="0">
        <dgm:presLayoutVars>
          <dgm:bulletEnabled val="1"/>
        </dgm:presLayoutVars>
      </dgm:prSet>
      <dgm:spPr/>
    </dgm:pt>
    <dgm:pt modelId="{C5DE1B05-69FB-4B39-860D-9A1C43673B22}" type="pres">
      <dgm:prSet presAssocID="{52DDB332-5D1B-40D8-A101-497C99AF4221}" presName="Name25" presStyleLbl="parChTrans1D1" presStyleIdx="2" presStyleCnt="3"/>
      <dgm:spPr/>
    </dgm:pt>
    <dgm:pt modelId="{BD943C01-B555-4355-8D68-9533BB1AB891}" type="pres">
      <dgm:prSet presAssocID="{63C5662E-3EB0-4758-9DB8-3C7D2923F4EA}" presName="node" presStyleCnt="0"/>
      <dgm:spPr/>
    </dgm:pt>
    <dgm:pt modelId="{C6571B0A-6762-40C3-8D96-65DE7CC1C76F}" type="pres">
      <dgm:prSet presAssocID="{63C5662E-3EB0-4758-9DB8-3C7D2923F4EA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8DD2E57B-1673-4DF3-9834-EA11CE0F363D}" type="pres">
      <dgm:prSet presAssocID="{63C5662E-3EB0-4758-9DB8-3C7D2923F4EA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74A60D04-D868-46AB-BDB6-9E51A8571FD8}" type="presOf" srcId="{9D2D266A-D9FB-4DC5-8B94-8AF95FDF1291}" destId="{9D2E19B4-84CD-4533-B3D5-7E2A7B2B31C0}" srcOrd="0" destOrd="0" presId="urn:microsoft.com/office/officeart/2005/8/layout/radial2"/>
    <dgm:cxn modelId="{23BB0632-7567-4869-9834-DBE40F4986BA}" type="presOf" srcId="{C4A5F3F6-A2BD-4CA0-8B25-385632246029}" destId="{1EDB2CCD-F63F-442B-BE34-396FCF76A496}" srcOrd="0" destOrd="0" presId="urn:microsoft.com/office/officeart/2005/8/layout/radial2"/>
    <dgm:cxn modelId="{24B48056-6926-4414-B0C0-16772A77BF3B}" type="presOf" srcId="{EE095674-B3FF-49BE-BF1D-D969066DB63F}" destId="{2186950E-C344-4A0E-8C87-34FBD1F33018}" srcOrd="0" destOrd="0" presId="urn:microsoft.com/office/officeart/2005/8/layout/radial2"/>
    <dgm:cxn modelId="{61D84BA7-0372-4FCF-A61D-9C2E96E00E81}" srcId="{9D2D266A-D9FB-4DC5-8B94-8AF95FDF1291}" destId="{C345C956-7430-448A-8224-D531CD1C3222}" srcOrd="0" destOrd="0" parTransId="{C4A5F3F6-A2BD-4CA0-8B25-385632246029}" sibTransId="{074E659D-D914-45C4-9639-951D4F4B9ADB}"/>
    <dgm:cxn modelId="{B2CFE1A7-5D9D-4B45-9A60-2F9A090A0919}" type="presOf" srcId="{C345C956-7430-448A-8224-D531CD1C3222}" destId="{A3B04BF0-C529-4094-8A38-78150D4954E5}" srcOrd="0" destOrd="0" presId="urn:microsoft.com/office/officeart/2005/8/layout/radial2"/>
    <dgm:cxn modelId="{7689E8AA-D5DA-444A-BC3B-B1832A1E48D2}" type="presOf" srcId="{63C5662E-3EB0-4758-9DB8-3C7D2923F4EA}" destId="{C6571B0A-6762-40C3-8D96-65DE7CC1C76F}" srcOrd="0" destOrd="0" presId="urn:microsoft.com/office/officeart/2005/8/layout/radial2"/>
    <dgm:cxn modelId="{7FA374B2-07D8-4807-9D7D-A9007B2A0E7B}" type="presOf" srcId="{52DDB332-5D1B-40D8-A101-497C99AF4221}" destId="{C5DE1B05-69FB-4B39-860D-9A1C43673B22}" srcOrd="0" destOrd="0" presId="urn:microsoft.com/office/officeart/2005/8/layout/radial2"/>
    <dgm:cxn modelId="{85E078CC-2D12-4A5F-B26C-F62A28AD6DBD}" srcId="{9D2D266A-D9FB-4DC5-8B94-8AF95FDF1291}" destId="{EE095674-B3FF-49BE-BF1D-D969066DB63F}" srcOrd="1" destOrd="0" parTransId="{5D8099DE-3932-4D1D-88EC-F6C64049DAB1}" sibTransId="{E4885D0F-DEA9-42AF-8780-0CC8F68534F2}"/>
    <dgm:cxn modelId="{B502D1E7-373B-46D9-B8BB-56DA557396D5}" srcId="{9D2D266A-D9FB-4DC5-8B94-8AF95FDF1291}" destId="{63C5662E-3EB0-4758-9DB8-3C7D2923F4EA}" srcOrd="2" destOrd="0" parTransId="{52DDB332-5D1B-40D8-A101-497C99AF4221}" sibTransId="{87F759B6-9881-4435-B138-DB0ACD4F2A93}"/>
    <dgm:cxn modelId="{0965BCFB-F846-4CC8-AEBD-2DD4BF3308D6}" type="presOf" srcId="{5D8099DE-3932-4D1D-88EC-F6C64049DAB1}" destId="{BCBEC2EC-A752-4975-9211-86034C4B129F}" srcOrd="0" destOrd="0" presId="urn:microsoft.com/office/officeart/2005/8/layout/radial2"/>
    <dgm:cxn modelId="{0CA01D83-11C7-4FAA-8A03-A8A87A8FA353}" type="presParOf" srcId="{9D2E19B4-84CD-4533-B3D5-7E2A7B2B31C0}" destId="{CDC6153D-C6BD-46F7-B9B4-DD5109FE7FD2}" srcOrd="0" destOrd="0" presId="urn:microsoft.com/office/officeart/2005/8/layout/radial2"/>
    <dgm:cxn modelId="{17685D38-A844-4E2E-90E5-CACAE3054C3D}" type="presParOf" srcId="{CDC6153D-C6BD-46F7-B9B4-DD5109FE7FD2}" destId="{217F5F85-D391-4430-BC2E-D1A8AD2EACD8}" srcOrd="0" destOrd="0" presId="urn:microsoft.com/office/officeart/2005/8/layout/radial2"/>
    <dgm:cxn modelId="{1CEA728D-FA4E-412D-B2D1-598DA5FD9C57}" type="presParOf" srcId="{217F5F85-D391-4430-BC2E-D1A8AD2EACD8}" destId="{BF019A06-277A-44B8-B869-279D169FECB6}" srcOrd="0" destOrd="0" presId="urn:microsoft.com/office/officeart/2005/8/layout/radial2"/>
    <dgm:cxn modelId="{DF23BB16-E27D-406B-82F9-5080485D1D30}" type="presParOf" srcId="{217F5F85-D391-4430-BC2E-D1A8AD2EACD8}" destId="{2E00C8AA-0101-4416-8515-F96296B6DDCB}" srcOrd="1" destOrd="0" presId="urn:microsoft.com/office/officeart/2005/8/layout/radial2"/>
    <dgm:cxn modelId="{EFA84553-D3E5-47DE-8122-22B8FC8DF763}" type="presParOf" srcId="{CDC6153D-C6BD-46F7-B9B4-DD5109FE7FD2}" destId="{1EDB2CCD-F63F-442B-BE34-396FCF76A496}" srcOrd="1" destOrd="0" presId="urn:microsoft.com/office/officeart/2005/8/layout/radial2"/>
    <dgm:cxn modelId="{5792EF41-F04B-46A8-A41C-9B4FFF21524E}" type="presParOf" srcId="{CDC6153D-C6BD-46F7-B9B4-DD5109FE7FD2}" destId="{533A3251-567B-4CBC-9CBB-C35291BAE619}" srcOrd="2" destOrd="0" presId="urn:microsoft.com/office/officeart/2005/8/layout/radial2"/>
    <dgm:cxn modelId="{777210F8-CFD5-45B5-8478-45BD83249E72}" type="presParOf" srcId="{533A3251-567B-4CBC-9CBB-C35291BAE619}" destId="{A3B04BF0-C529-4094-8A38-78150D4954E5}" srcOrd="0" destOrd="0" presId="urn:microsoft.com/office/officeart/2005/8/layout/radial2"/>
    <dgm:cxn modelId="{101E90AD-E0AC-4305-B9E1-0F7DA7B65229}" type="presParOf" srcId="{533A3251-567B-4CBC-9CBB-C35291BAE619}" destId="{BE5EFE12-A7EB-4C88-90D0-CB133B482D6F}" srcOrd="1" destOrd="0" presId="urn:microsoft.com/office/officeart/2005/8/layout/radial2"/>
    <dgm:cxn modelId="{61AA6676-5D6F-459D-ACF4-44B742F1DF6D}" type="presParOf" srcId="{CDC6153D-C6BD-46F7-B9B4-DD5109FE7FD2}" destId="{BCBEC2EC-A752-4975-9211-86034C4B129F}" srcOrd="3" destOrd="0" presId="urn:microsoft.com/office/officeart/2005/8/layout/radial2"/>
    <dgm:cxn modelId="{7455F4DE-BD56-4C95-B0A4-0697FE798ADF}" type="presParOf" srcId="{CDC6153D-C6BD-46F7-B9B4-DD5109FE7FD2}" destId="{66C479AE-0294-479C-8963-EB98AEFD916E}" srcOrd="4" destOrd="0" presId="urn:microsoft.com/office/officeart/2005/8/layout/radial2"/>
    <dgm:cxn modelId="{BF40341F-6270-4048-B548-46FD8F8C6765}" type="presParOf" srcId="{66C479AE-0294-479C-8963-EB98AEFD916E}" destId="{2186950E-C344-4A0E-8C87-34FBD1F33018}" srcOrd="0" destOrd="0" presId="urn:microsoft.com/office/officeart/2005/8/layout/radial2"/>
    <dgm:cxn modelId="{2058C59F-505D-45F9-8537-B47EBE0534FD}" type="presParOf" srcId="{66C479AE-0294-479C-8963-EB98AEFD916E}" destId="{56B16B59-EB2E-4CE2-AA0F-FA92077AA0D6}" srcOrd="1" destOrd="0" presId="urn:microsoft.com/office/officeart/2005/8/layout/radial2"/>
    <dgm:cxn modelId="{D118AD78-8119-4780-948F-223E7F059FD8}" type="presParOf" srcId="{CDC6153D-C6BD-46F7-B9B4-DD5109FE7FD2}" destId="{C5DE1B05-69FB-4B39-860D-9A1C43673B22}" srcOrd="5" destOrd="0" presId="urn:microsoft.com/office/officeart/2005/8/layout/radial2"/>
    <dgm:cxn modelId="{424526CC-B30E-49EF-A00F-7434CD6D92B8}" type="presParOf" srcId="{CDC6153D-C6BD-46F7-B9B4-DD5109FE7FD2}" destId="{BD943C01-B555-4355-8D68-9533BB1AB891}" srcOrd="6" destOrd="0" presId="urn:microsoft.com/office/officeart/2005/8/layout/radial2"/>
    <dgm:cxn modelId="{AEAC60E3-A689-4E91-A058-F6C9068A5C3B}" type="presParOf" srcId="{BD943C01-B555-4355-8D68-9533BB1AB891}" destId="{C6571B0A-6762-40C3-8D96-65DE7CC1C76F}" srcOrd="0" destOrd="0" presId="urn:microsoft.com/office/officeart/2005/8/layout/radial2"/>
    <dgm:cxn modelId="{8327CD42-A9E8-4EAD-A6EA-0B6BE9AA6E6C}" type="presParOf" srcId="{BD943C01-B555-4355-8D68-9533BB1AB891}" destId="{8DD2E57B-1673-4DF3-9834-EA11CE0F363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0E387-7381-44F3-82DC-D40A79C7B5F8}">
      <dsp:nvSpPr>
        <dsp:cNvPr id="0" name=""/>
        <dsp:cNvSpPr/>
      </dsp:nvSpPr>
      <dsp:spPr>
        <a:xfrm>
          <a:off x="996326" y="1656342"/>
          <a:ext cx="1866655" cy="124505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Development of the methods to deposit absorbers with controlled orientation</a:t>
          </a:r>
        </a:p>
      </dsp:txBody>
      <dsp:txXfrm>
        <a:off x="1294991" y="1656342"/>
        <a:ext cx="1567990" cy="1245059"/>
      </dsp:txXfrm>
    </dsp:sp>
    <dsp:sp modelId="{F453A34C-644C-4556-AAE7-26112C2FA30E}">
      <dsp:nvSpPr>
        <dsp:cNvPr id="0" name=""/>
        <dsp:cNvSpPr/>
      </dsp:nvSpPr>
      <dsp:spPr>
        <a:xfrm>
          <a:off x="996326" y="2901401"/>
          <a:ext cx="1866655" cy="1245059"/>
        </a:xfrm>
        <a:prstGeom prst="rect">
          <a:avLst/>
        </a:prstGeom>
        <a:solidFill>
          <a:schemeClr val="accent4">
            <a:tint val="40000"/>
            <a:alpha val="90000"/>
            <a:hueOff val="2172385"/>
            <a:satOff val="-10249"/>
            <a:lumOff val="-37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2172385"/>
              <a:satOff val="-10249"/>
              <a:lumOff val="-37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Exploration of new device structures </a:t>
          </a:r>
        </a:p>
      </dsp:txBody>
      <dsp:txXfrm>
        <a:off x="1294991" y="2901401"/>
        <a:ext cx="1567990" cy="1245059"/>
      </dsp:txXfrm>
    </dsp:sp>
    <dsp:sp modelId="{89C8B2C5-6849-48A2-927A-5E23C9D582A3}">
      <dsp:nvSpPr>
        <dsp:cNvPr id="0" name=""/>
        <dsp:cNvSpPr/>
      </dsp:nvSpPr>
      <dsp:spPr>
        <a:xfrm>
          <a:off x="11" y="1161230"/>
          <a:ext cx="1244437" cy="1244437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 l="-12000" t="-3000" r="-24000" b="2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255" y="1343474"/>
        <a:ext cx="879949" cy="879949"/>
      </dsp:txXfrm>
    </dsp:sp>
    <dsp:sp modelId="{22B02ADA-B08D-4F7F-A1D4-FB6265F61876}">
      <dsp:nvSpPr>
        <dsp:cNvPr id="0" name=""/>
        <dsp:cNvSpPr/>
      </dsp:nvSpPr>
      <dsp:spPr>
        <a:xfrm>
          <a:off x="4107418" y="1656342"/>
          <a:ext cx="1866655" cy="1245059"/>
        </a:xfrm>
        <a:prstGeom prst="rect">
          <a:avLst/>
        </a:prstGeom>
        <a:solidFill>
          <a:schemeClr val="accent4">
            <a:tint val="40000"/>
            <a:alpha val="90000"/>
            <a:hueOff val="4344770"/>
            <a:satOff val="-20498"/>
            <a:lumOff val="-74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4344770"/>
              <a:satOff val="-20498"/>
              <a:lumOff val="-74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Incorporation of halides such as Br, I to realize mix </a:t>
          </a:r>
          <a:r>
            <a:rPr lang="en-US" sz="105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chalcohalide</a:t>
          </a:r>
          <a:r>
            <a:rPr lang="en-US" sz="10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compounds  </a:t>
          </a:r>
        </a:p>
      </dsp:txBody>
      <dsp:txXfrm>
        <a:off x="4406083" y="1656342"/>
        <a:ext cx="1567990" cy="1245059"/>
      </dsp:txXfrm>
    </dsp:sp>
    <dsp:sp modelId="{414A2783-0A72-42BD-84C4-A7AC41793FEA}">
      <dsp:nvSpPr>
        <dsp:cNvPr id="0" name=""/>
        <dsp:cNvSpPr/>
      </dsp:nvSpPr>
      <dsp:spPr>
        <a:xfrm>
          <a:off x="4107418" y="2901401"/>
          <a:ext cx="1866655" cy="1245059"/>
        </a:xfrm>
        <a:prstGeom prst="rect">
          <a:avLst/>
        </a:prstGeom>
        <a:solidFill>
          <a:schemeClr val="accent4">
            <a:tint val="40000"/>
            <a:alpha val="90000"/>
            <a:hueOff val="6517155"/>
            <a:satOff val="-30747"/>
            <a:lumOff val="-1111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6517155"/>
              <a:satOff val="-30747"/>
              <a:lumOff val="-111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Synthesis</a:t>
          </a:r>
          <a:r>
            <a:rPr lang="en-US" sz="105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methods such as above ambient pressure reactive thermal annealing.</a:t>
          </a:r>
          <a:endParaRPr lang="en-US" sz="10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06083" y="2901401"/>
        <a:ext cx="1567990" cy="1245059"/>
      </dsp:txXfrm>
    </dsp:sp>
    <dsp:sp modelId="{06A2C811-9848-46E5-BD0B-1525B2C96486}">
      <dsp:nvSpPr>
        <dsp:cNvPr id="0" name=""/>
        <dsp:cNvSpPr/>
      </dsp:nvSpPr>
      <dsp:spPr>
        <a:xfrm>
          <a:off x="3111869" y="1158567"/>
          <a:ext cx="1244437" cy="1244437"/>
        </a:xfrm>
        <a:prstGeom prst="ellipse">
          <a:avLst/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4113" y="1340811"/>
        <a:ext cx="879949" cy="879949"/>
      </dsp:txXfrm>
    </dsp:sp>
    <dsp:sp modelId="{56B0B6FC-9AAD-41DA-9338-5F4EF68645EA}">
      <dsp:nvSpPr>
        <dsp:cNvPr id="0" name=""/>
        <dsp:cNvSpPr/>
      </dsp:nvSpPr>
      <dsp:spPr>
        <a:xfrm>
          <a:off x="7218511" y="1656342"/>
          <a:ext cx="1866655" cy="1245059"/>
        </a:xfrm>
        <a:prstGeom prst="rect">
          <a:avLst/>
        </a:prstGeom>
        <a:solidFill>
          <a:schemeClr val="accent4">
            <a:tint val="40000"/>
            <a:alpha val="90000"/>
            <a:hueOff val="8689540"/>
            <a:satOff val="-40996"/>
            <a:lumOff val="-1481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8689540"/>
              <a:satOff val="-40996"/>
              <a:lumOff val="-14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0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Interface modification with </a:t>
          </a:r>
          <a:r>
            <a:rPr lang="en-US" sz="105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MXene´s</a:t>
          </a:r>
          <a:r>
            <a:rPr lang="en-US" sz="10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and organic interlayers</a:t>
          </a:r>
        </a:p>
      </dsp:txBody>
      <dsp:txXfrm>
        <a:off x="7517176" y="1656342"/>
        <a:ext cx="1567990" cy="1245059"/>
      </dsp:txXfrm>
    </dsp:sp>
    <dsp:sp modelId="{361AF7DA-8F3F-46F6-A483-27A61BDB1247}">
      <dsp:nvSpPr>
        <dsp:cNvPr id="0" name=""/>
        <dsp:cNvSpPr/>
      </dsp:nvSpPr>
      <dsp:spPr>
        <a:xfrm>
          <a:off x="7218511" y="2901401"/>
          <a:ext cx="1866655" cy="1245059"/>
        </a:xfrm>
        <a:prstGeom prst="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Device simulation and development of advanced optoelectronic characterizations tools for materials and device characterization</a:t>
          </a:r>
        </a:p>
      </dsp:txBody>
      <dsp:txXfrm>
        <a:off x="7517176" y="2901401"/>
        <a:ext cx="1567990" cy="1245059"/>
      </dsp:txXfrm>
    </dsp:sp>
    <dsp:sp modelId="{A66A657A-E72C-4E8D-85F5-D95B8D96DB5C}">
      <dsp:nvSpPr>
        <dsp:cNvPr id="0" name=""/>
        <dsp:cNvSpPr/>
      </dsp:nvSpPr>
      <dsp:spPr>
        <a:xfrm>
          <a:off x="6222962" y="1158567"/>
          <a:ext cx="1244437" cy="1244437"/>
        </a:xfrm>
        <a:prstGeom prst="ellipse">
          <a:avLst/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000" r="-2000" b="-1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05206" y="1340811"/>
        <a:ext cx="879949" cy="8799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72269-22BA-480B-9D8C-0C0BC37E4F9D}">
      <dsp:nvSpPr>
        <dsp:cNvPr id="0" name=""/>
        <dsp:cNvSpPr/>
      </dsp:nvSpPr>
      <dsp:spPr>
        <a:xfrm>
          <a:off x="4592243" y="468774"/>
          <a:ext cx="1241937" cy="124200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7088CC-3976-4D8F-886B-FAEDA2426FB9}">
      <dsp:nvSpPr>
        <dsp:cNvPr id="0" name=""/>
        <dsp:cNvSpPr/>
      </dsp:nvSpPr>
      <dsp:spPr>
        <a:xfrm>
          <a:off x="4633783" y="495854"/>
          <a:ext cx="1159390" cy="115918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Institutional Infrastructure</a:t>
          </a:r>
        </a:p>
      </dsp:txBody>
      <dsp:txXfrm>
        <a:off x="4799410" y="661483"/>
        <a:ext cx="828136" cy="827928"/>
      </dsp:txXfrm>
    </dsp:sp>
    <dsp:sp modelId="{619B4D6D-242E-4C87-B155-1399F1149142}">
      <dsp:nvSpPr>
        <dsp:cNvPr id="0" name=""/>
        <dsp:cNvSpPr/>
      </dsp:nvSpPr>
      <dsp:spPr>
        <a:xfrm rot="2700000">
          <a:off x="3303430" y="468686"/>
          <a:ext cx="1241958" cy="1241958"/>
        </a:xfrm>
        <a:prstGeom prst="teardrop">
          <a:avLst>
            <a:gd name="adj" fmla="val 10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F08E691-9826-48EB-9A5D-4E853EC31D92}">
      <dsp:nvSpPr>
        <dsp:cNvPr id="0" name=""/>
        <dsp:cNvSpPr/>
      </dsp:nvSpPr>
      <dsp:spPr>
        <a:xfrm>
          <a:off x="3350305" y="510181"/>
          <a:ext cx="1159390" cy="1159186"/>
        </a:xfrm>
        <a:prstGeom prst="ellipse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000" t="3000" r="-1000" b="3000"/>
          </a:stretch>
        </a:blip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3515933" y="675810"/>
        <a:ext cx="828136" cy="827928"/>
      </dsp:txXfrm>
    </dsp:sp>
    <dsp:sp modelId="{475DFE1E-91DD-451E-AA55-8673A065DF6C}">
      <dsp:nvSpPr>
        <dsp:cNvPr id="0" name=""/>
        <dsp:cNvSpPr/>
      </dsp:nvSpPr>
      <dsp:spPr>
        <a:xfrm rot="2700000">
          <a:off x="2025278" y="468686"/>
          <a:ext cx="1241958" cy="1241958"/>
        </a:xfrm>
        <a:prstGeom prst="teardrop">
          <a:avLst>
            <a:gd name="adj" fmla="val 10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904ECC9-45D9-4EDA-B0E4-66BF67D0E8C9}">
      <dsp:nvSpPr>
        <dsp:cNvPr id="0" name=""/>
        <dsp:cNvSpPr/>
      </dsp:nvSpPr>
      <dsp:spPr>
        <a:xfrm>
          <a:off x="2066828" y="510181"/>
          <a:ext cx="1159390" cy="1159186"/>
        </a:xfrm>
        <a:prstGeom prst="ellipse">
          <a:avLst/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t="-1000" r="-15000" b="2000"/>
          </a:stretch>
        </a:blip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232455" y="675810"/>
        <a:ext cx="828136" cy="827928"/>
      </dsp:txXfrm>
    </dsp:sp>
    <dsp:sp modelId="{8A510E98-AA2C-4782-A431-C1C74DF5B7C5}">
      <dsp:nvSpPr>
        <dsp:cNvPr id="0" name=""/>
        <dsp:cNvSpPr/>
      </dsp:nvSpPr>
      <dsp:spPr>
        <a:xfrm rot="2700000">
          <a:off x="741800" y="468686"/>
          <a:ext cx="1241958" cy="1241958"/>
        </a:xfrm>
        <a:prstGeom prst="teardrop">
          <a:avLst>
            <a:gd name="adj" fmla="val 10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2440D2-E244-4287-9F5F-997C46A24DD8}">
      <dsp:nvSpPr>
        <dsp:cNvPr id="0" name=""/>
        <dsp:cNvSpPr/>
      </dsp:nvSpPr>
      <dsp:spPr>
        <a:xfrm>
          <a:off x="783350" y="510181"/>
          <a:ext cx="1159390" cy="1159186"/>
        </a:xfrm>
        <a:prstGeom prst="ellipse">
          <a:avLst/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000" t="18000" r="12000" b="15000"/>
          </a:stretch>
        </a:blip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948977" y="675810"/>
        <a:ext cx="828136" cy="8279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7E7EC-0E93-4AB6-BD0F-B27E3F0664AA}">
      <dsp:nvSpPr>
        <dsp:cNvPr id="0" name=""/>
        <dsp:cNvSpPr/>
      </dsp:nvSpPr>
      <dsp:spPr>
        <a:xfrm rot="5400000">
          <a:off x="739962" y="683878"/>
          <a:ext cx="604831" cy="68857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5CADF37-0009-4FF8-AFAF-8E3FCCB3C440}">
      <dsp:nvSpPr>
        <dsp:cNvPr id="0" name=""/>
        <dsp:cNvSpPr/>
      </dsp:nvSpPr>
      <dsp:spPr>
        <a:xfrm>
          <a:off x="579719" y="13410"/>
          <a:ext cx="1018180" cy="71269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Ferroelectric</a:t>
          </a:r>
        </a:p>
      </dsp:txBody>
      <dsp:txXfrm>
        <a:off x="614516" y="48207"/>
        <a:ext cx="948586" cy="643099"/>
      </dsp:txXfrm>
    </dsp:sp>
    <dsp:sp modelId="{ED751F64-AB25-4C9C-A7CA-F2DF44D942F6}">
      <dsp:nvSpPr>
        <dsp:cNvPr id="0" name=""/>
        <dsp:cNvSpPr/>
      </dsp:nvSpPr>
      <dsp:spPr>
        <a:xfrm>
          <a:off x="1597899" y="81382"/>
          <a:ext cx="740527" cy="576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Large dielectric constant</a:t>
          </a:r>
        </a:p>
      </dsp:txBody>
      <dsp:txXfrm>
        <a:off x="1597899" y="81382"/>
        <a:ext cx="740527" cy="576030"/>
      </dsp:txXfrm>
    </dsp:sp>
    <dsp:sp modelId="{680F1F24-9167-4CF7-BC57-79C00E2387C9}">
      <dsp:nvSpPr>
        <dsp:cNvPr id="0" name=""/>
        <dsp:cNvSpPr/>
      </dsp:nvSpPr>
      <dsp:spPr>
        <a:xfrm rot="5400000">
          <a:off x="1584142" y="1484468"/>
          <a:ext cx="604831" cy="68857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-880662"/>
            <a:satOff val="-76170"/>
            <a:lumOff val="875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E356A7-3B38-415C-AA83-6754F3A02E7B}">
      <dsp:nvSpPr>
        <dsp:cNvPr id="0" name=""/>
        <dsp:cNvSpPr/>
      </dsp:nvSpPr>
      <dsp:spPr>
        <a:xfrm>
          <a:off x="1423899" y="814000"/>
          <a:ext cx="1018180" cy="71269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Photoconductive</a:t>
          </a:r>
        </a:p>
      </dsp:txBody>
      <dsp:txXfrm>
        <a:off x="1458696" y="848797"/>
        <a:ext cx="948586" cy="643099"/>
      </dsp:txXfrm>
    </dsp:sp>
    <dsp:sp modelId="{CFE2D0CD-5E77-474B-A897-A6CA2414D4F9}">
      <dsp:nvSpPr>
        <dsp:cNvPr id="0" name=""/>
        <dsp:cNvSpPr/>
      </dsp:nvSpPr>
      <dsp:spPr>
        <a:xfrm>
          <a:off x="2442079" y="881971"/>
          <a:ext cx="740527" cy="576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Suitable </a:t>
          </a:r>
          <a:r>
            <a:rPr lang="en-US" sz="1000" b="1" kern="12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</a:t>
          </a:r>
          <a:r>
            <a:rPr lang="en-US" sz="1000" b="1" kern="1200" baseline="-25000" dirty="0" err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</a:t>
          </a:r>
          <a:r>
            <a:rPr lang="en-US" sz="10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and </a:t>
          </a:r>
          <a:r>
            <a:rPr lang="el-GR" sz="10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α</a:t>
          </a:r>
          <a:endParaRPr lang="en-US" sz="1000" b="1" kern="1200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2079" y="881971"/>
        <a:ext cx="740527" cy="576030"/>
      </dsp:txXfrm>
    </dsp:sp>
    <dsp:sp modelId="{39540F28-7333-443F-894B-5378700D7E6F}">
      <dsp:nvSpPr>
        <dsp:cNvPr id="0" name=""/>
        <dsp:cNvSpPr/>
      </dsp:nvSpPr>
      <dsp:spPr>
        <a:xfrm>
          <a:off x="2268078" y="1614590"/>
          <a:ext cx="1018180" cy="71269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Photoferroelectrics</a:t>
          </a:r>
        </a:p>
      </dsp:txBody>
      <dsp:txXfrm>
        <a:off x="2302875" y="1649387"/>
        <a:ext cx="948586" cy="643099"/>
      </dsp:txXfrm>
    </dsp:sp>
    <dsp:sp modelId="{9B4E9B01-0997-47D0-8663-81C7DC9B84EA}">
      <dsp:nvSpPr>
        <dsp:cNvPr id="0" name=""/>
        <dsp:cNvSpPr/>
      </dsp:nvSpPr>
      <dsp:spPr>
        <a:xfrm>
          <a:off x="3286259" y="1682561"/>
          <a:ext cx="740527" cy="576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1" kern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Effect on PCE?</a:t>
          </a:r>
        </a:p>
      </dsp:txBody>
      <dsp:txXfrm>
        <a:off x="3286259" y="1682561"/>
        <a:ext cx="740527" cy="5760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616AB-D5F3-424A-8C0D-B3A36D3B65AD}">
      <dsp:nvSpPr>
        <dsp:cNvPr id="0" name=""/>
        <dsp:cNvSpPr/>
      </dsp:nvSpPr>
      <dsp:spPr>
        <a:xfrm rot="2563217">
          <a:off x="1938446" y="3830237"/>
          <a:ext cx="751313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751313" y="32607"/>
              </a:lnTo>
            </a:path>
          </a:pathLst>
        </a:custGeom>
        <a:noFill/>
        <a:ln w="317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BEC2EC-A752-4975-9211-86034C4B129F}">
      <dsp:nvSpPr>
        <dsp:cNvPr id="0" name=""/>
        <dsp:cNvSpPr/>
      </dsp:nvSpPr>
      <dsp:spPr>
        <a:xfrm>
          <a:off x="2038117" y="2800969"/>
          <a:ext cx="835996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835996" y="32607"/>
              </a:lnTo>
            </a:path>
          </a:pathLst>
        </a:custGeom>
        <a:noFill/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</dsp:sp>
    <dsp:sp modelId="{1EDB2CCD-F63F-442B-BE34-396FCF76A496}">
      <dsp:nvSpPr>
        <dsp:cNvPr id="0" name=""/>
        <dsp:cNvSpPr/>
      </dsp:nvSpPr>
      <dsp:spPr>
        <a:xfrm rot="19036783">
          <a:off x="1938446" y="1771701"/>
          <a:ext cx="751313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751313" y="32607"/>
              </a:lnTo>
            </a:path>
          </a:pathLst>
        </a:custGeom>
        <a:noFill/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</dsp:sp>
    <dsp:sp modelId="{2E00C8AA-0101-4416-8515-F96296B6DDCB}">
      <dsp:nvSpPr>
        <dsp:cNvPr id="0" name=""/>
        <dsp:cNvSpPr/>
      </dsp:nvSpPr>
      <dsp:spPr>
        <a:xfrm>
          <a:off x="1445" y="1635534"/>
          <a:ext cx="2396084" cy="2396084"/>
        </a:xfrm>
        <a:prstGeom prst="ellipse">
          <a:avLst/>
        </a:prstGeom>
        <a:blipFill>
          <a:blip xmlns:r="http://schemas.openxmlformats.org/officeDocument/2006/relationships" r:embed="rId1"/>
          <a:tile tx="-177800" ty="-114300" sx="100000" sy="100000" flip="none" algn="tl"/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B04BF0-C529-4094-8A38-78150D4954E5}">
      <dsp:nvSpPr>
        <dsp:cNvPr id="0" name=""/>
        <dsp:cNvSpPr/>
      </dsp:nvSpPr>
      <dsp:spPr>
        <a:xfrm>
          <a:off x="2399365" y="342965"/>
          <a:ext cx="1437650" cy="1437650"/>
        </a:xfrm>
        <a:prstGeom prst="ellipse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Physico</a:t>
          </a:r>
          <a:r>
            <a:rPr lang="en-US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-chemical</a:t>
          </a:r>
        </a:p>
      </dsp:txBody>
      <dsp:txXfrm>
        <a:off x="2609904" y="553504"/>
        <a:ext cx="1016572" cy="1016572"/>
      </dsp:txXfrm>
    </dsp:sp>
    <dsp:sp modelId="{2186950E-C344-4A0E-8C87-34FBD1F33018}">
      <dsp:nvSpPr>
        <dsp:cNvPr id="0" name=""/>
        <dsp:cNvSpPr/>
      </dsp:nvSpPr>
      <dsp:spPr>
        <a:xfrm>
          <a:off x="2874113" y="2114751"/>
          <a:ext cx="1437650" cy="1437650"/>
        </a:xfrm>
        <a:prstGeom prst="ellipse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Band Structure</a:t>
          </a:r>
        </a:p>
      </dsp:txBody>
      <dsp:txXfrm>
        <a:off x="3084652" y="2325290"/>
        <a:ext cx="1016572" cy="1016572"/>
      </dsp:txXfrm>
    </dsp:sp>
    <dsp:sp modelId="{E6395C15-5426-46CD-99A9-15996A210C6D}">
      <dsp:nvSpPr>
        <dsp:cNvPr id="0" name=""/>
        <dsp:cNvSpPr/>
      </dsp:nvSpPr>
      <dsp:spPr>
        <a:xfrm>
          <a:off x="2399365" y="3886537"/>
          <a:ext cx="1437650" cy="1437650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Intrinsic Carrier Dynamics</a:t>
          </a:r>
        </a:p>
      </dsp:txBody>
      <dsp:txXfrm>
        <a:off x="2609904" y="4097076"/>
        <a:ext cx="1016572" cy="10165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E1B05-69FB-4B39-860D-9A1C43673B22}">
      <dsp:nvSpPr>
        <dsp:cNvPr id="0" name=""/>
        <dsp:cNvSpPr/>
      </dsp:nvSpPr>
      <dsp:spPr>
        <a:xfrm rot="8277457">
          <a:off x="3742860" y="3793380"/>
          <a:ext cx="729019" cy="66796"/>
        </a:xfrm>
        <a:custGeom>
          <a:avLst/>
          <a:gdLst/>
          <a:ahLst/>
          <a:cxnLst/>
          <a:rect l="0" t="0" r="0" b="0"/>
          <a:pathLst>
            <a:path>
              <a:moveTo>
                <a:pt x="0" y="33398"/>
              </a:moveTo>
              <a:lnTo>
                <a:pt x="729019" y="33398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BCBEC2EC-A752-4975-9211-86034C4B129F}">
      <dsp:nvSpPr>
        <dsp:cNvPr id="0" name=""/>
        <dsp:cNvSpPr/>
      </dsp:nvSpPr>
      <dsp:spPr>
        <a:xfrm rot="10800000">
          <a:off x="3560607" y="2800178"/>
          <a:ext cx="817465" cy="66796"/>
        </a:xfrm>
        <a:custGeom>
          <a:avLst/>
          <a:gdLst/>
          <a:ahLst/>
          <a:cxnLst/>
          <a:rect l="0" t="0" r="0" b="0"/>
          <a:pathLst>
            <a:path>
              <a:moveTo>
                <a:pt x="0" y="33398"/>
              </a:moveTo>
              <a:lnTo>
                <a:pt x="817465" y="33398"/>
              </a:lnTo>
            </a:path>
          </a:pathLst>
        </a:custGeom>
        <a:noFill/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1EDB2CCD-F63F-442B-BE34-396FCF76A496}">
      <dsp:nvSpPr>
        <dsp:cNvPr id="0" name=""/>
        <dsp:cNvSpPr/>
      </dsp:nvSpPr>
      <dsp:spPr>
        <a:xfrm rot="13322543">
          <a:off x="3742860" y="1806976"/>
          <a:ext cx="729019" cy="66796"/>
        </a:xfrm>
        <a:custGeom>
          <a:avLst/>
          <a:gdLst/>
          <a:ahLst/>
          <a:cxnLst/>
          <a:rect l="0" t="0" r="0" b="0"/>
          <a:pathLst>
            <a:path>
              <a:moveTo>
                <a:pt x="0" y="33398"/>
              </a:moveTo>
              <a:lnTo>
                <a:pt x="729019" y="33398"/>
              </a:lnTo>
            </a:path>
          </a:pathLst>
        </a:custGeom>
        <a:noFill/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dsp:style>
    </dsp:sp>
    <dsp:sp modelId="{2E00C8AA-0101-4416-8515-F96296B6DDCB}">
      <dsp:nvSpPr>
        <dsp:cNvPr id="0" name=""/>
        <dsp:cNvSpPr/>
      </dsp:nvSpPr>
      <dsp:spPr>
        <a:xfrm>
          <a:off x="4022050" y="1646834"/>
          <a:ext cx="2373484" cy="2373484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21000" t="-4000" r="-8000" b="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3B04BF0-C529-4094-8A38-78150D4954E5}">
      <dsp:nvSpPr>
        <dsp:cNvPr id="0" name=""/>
        <dsp:cNvSpPr/>
      </dsp:nvSpPr>
      <dsp:spPr>
        <a:xfrm>
          <a:off x="2595821" y="407382"/>
          <a:ext cx="1424090" cy="1424090"/>
        </a:xfrm>
        <a:prstGeom prst="ellips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Performance Limiting Factors</a:t>
          </a:r>
        </a:p>
      </dsp:txBody>
      <dsp:txXfrm>
        <a:off x="2804374" y="615935"/>
        <a:ext cx="1006984" cy="1006984"/>
      </dsp:txXfrm>
    </dsp:sp>
    <dsp:sp modelId="{2186950E-C344-4A0E-8C87-34FBD1F33018}">
      <dsp:nvSpPr>
        <dsp:cNvPr id="0" name=""/>
        <dsp:cNvSpPr/>
      </dsp:nvSpPr>
      <dsp:spPr>
        <a:xfrm>
          <a:off x="2136517" y="2121531"/>
          <a:ext cx="1424090" cy="1424090"/>
        </a:xfrm>
        <a:prstGeom prst="ellips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Carrier Dynamics</a:t>
          </a:r>
        </a:p>
      </dsp:txBody>
      <dsp:txXfrm>
        <a:off x="2345070" y="2330084"/>
        <a:ext cx="1006984" cy="1006984"/>
      </dsp:txXfrm>
    </dsp:sp>
    <dsp:sp modelId="{C6571B0A-6762-40C3-8D96-65DE7CC1C76F}">
      <dsp:nvSpPr>
        <dsp:cNvPr id="0" name=""/>
        <dsp:cNvSpPr/>
      </dsp:nvSpPr>
      <dsp:spPr>
        <a:xfrm>
          <a:off x="2595821" y="3835680"/>
          <a:ext cx="1424090" cy="1424090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Transport layers screening</a:t>
          </a:r>
        </a:p>
      </dsp:txBody>
      <dsp:txXfrm>
        <a:off x="2804374" y="4044233"/>
        <a:ext cx="1006984" cy="1006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8.wmf"/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047FC-63E5-4223-B4D0-36E7A211EF4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55BCF-7337-4B7A-AEB5-90F14064A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10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55BCF-7337-4B7A-AEB5-90F14064A3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58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55BCF-7337-4B7A-AEB5-90F14064A3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14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is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55BCF-7337-4B7A-AEB5-90F14064A3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02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is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55BCF-7337-4B7A-AEB5-90F14064A3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17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is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55BCF-7337-4B7A-AEB5-90F14064A3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35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Discuss also some applications beyond PV maybe?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55BCF-7337-4B7A-AEB5-90F14064A3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67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55BCF-7337-4B7A-AEB5-90F14064A3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43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A8F2C-3A4A-8530-67E8-0873A5EE8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138C1-9F89-66B3-9F23-2C7D40301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8D356-ADCC-54A2-F24E-64FFF1927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CE5-3045-4F9F-B91B-CC9DCEEC8E0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B3826-1EA8-D897-909E-A543BCC53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AF1D5-D2CB-D26E-8238-0809D5247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16F-666B-4139-8415-4150238C1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3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580C6-ABFC-19AC-AF29-FF651C73E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34EF11-E809-0F39-B028-89CB46BB1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624AC-7DA0-C1F2-B76A-57C381324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CE5-3045-4F9F-B91B-CC9DCEEC8E0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24B8A-23E4-BCC1-1792-FD7FB7A24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AD01F-0F7C-FC2A-29E6-F1D785EB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16F-666B-4139-8415-4150238C1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3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38325A-3B7F-8E16-6D86-5FDBCDC7C6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CE6B4A-28D8-AB0A-9398-AAF7BC057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3E155-4FFD-5503-B149-2CCBB60CD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CE5-3045-4F9F-B91B-CC9DCEEC8E0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09336-7217-9451-BEA7-C24FED18F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17E9A-FB24-7064-0378-2E9DF063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16F-666B-4139-8415-4150238C1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5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A69FE-523C-66AE-1D9D-8E6CD97AC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94A52-8036-2183-4388-BCAEAEA78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2F57D-95C4-AD97-6503-6F0AF1B4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CE5-3045-4F9F-B91B-CC9DCEEC8E0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48FDA-479D-DD5E-4E20-4C307ED2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8A8A2-F68D-5655-F174-BED73CC9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16F-666B-4139-8415-4150238C1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8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C25E5-85A1-8553-C136-32CD9D7A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B56A2-D883-87EC-EEBA-8F2C22BB4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5DD57-1053-1546-66F1-FAF50F8FF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CE5-3045-4F9F-B91B-CC9DCEEC8E0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B5809-C72C-20B0-C162-27DBA23C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123C3-5434-73DF-727C-B98129E22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16F-666B-4139-8415-4150238C1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2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7227C-3719-84C4-6304-6CE423FBB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087E-FB3B-2D8E-08E5-614B176B7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EB24F-C98A-E19B-0109-71B19C460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52442-2F4D-438E-F2EA-407F257F5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CE5-3045-4F9F-B91B-CC9DCEEC8E0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30156-9595-C63F-79A3-5C116C16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6B474-AE3A-1C45-DC9D-2EB819E97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16F-666B-4139-8415-4150238C1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80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9A62-9F9D-6161-811B-3FD1E66B3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575FC-2222-422D-6023-4826FB0EB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3A1AE-5EA2-78AF-8B5C-C5E09522B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11FE-2A4C-C1E9-8721-A8ECC49427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BA432A-C60B-352F-AAD0-0265216B5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3D7C3-821D-4CF4-C552-691E52E48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CE5-3045-4F9F-B91B-CC9DCEEC8E0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4EC96A-B997-A83B-CB6C-11CE3A81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647567-7DE4-4D6B-18FA-50A97395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16F-666B-4139-8415-4150238C1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03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745BE-47DB-F72D-6980-F9213E90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BE2BB-FFA0-D09A-A52F-AC00498BF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CE5-3045-4F9F-B91B-CC9DCEEC8E0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C1D72-52C5-05D5-F4D7-2702B56B5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E2437-55D7-8C23-0CB7-07E48673E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16F-666B-4139-8415-4150238C1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57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816286-4826-6827-AC62-A691805E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CE5-3045-4F9F-B91B-CC9DCEEC8E0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429280-61B1-2316-5D04-76F883243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7BB08-AB07-85D3-BBAF-2265D697D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16F-666B-4139-8415-4150238C1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11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E28EA-2374-7561-7F5E-E15CA16A8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A1B33-9B89-B169-A10A-3412BCF55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90843-4E5D-85BA-DD8B-13AF558B4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B48C8-E6D3-6505-9501-8532224DB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CE5-3045-4F9F-B91B-CC9DCEEC8E0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1C748-0FA5-0239-50A4-43C28284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531BB-B802-9D92-2415-54713A798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16F-666B-4139-8415-4150238C1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9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583B8-9F17-9AC8-532F-CEDB30F4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B9BFBE-2DB8-ED51-C861-2140D96753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9A20A-10AF-9249-1E02-73701025B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0CE3A-BEC6-1714-9793-CF3372EEC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CE5-3045-4F9F-B91B-CC9DCEEC8E0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D5C84-633B-F846-2F75-B376E3791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BC93F-D382-04CF-BB66-97FA7007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6A16F-666B-4139-8415-4150238C1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5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E4A4-A670-CCB7-4042-9260DC18F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0A3BF-946B-9FF4-E977-8E7EDA1F0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5117C-4EAA-18A6-7988-66B110A0D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01CE5-3045-4F9F-B91B-CC9DCEEC8E08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05351-3A5B-EB80-D3F1-7D8E381ED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6541B-5E53-4EC5-0C22-A8816FCB1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6A16F-666B-4139-8415-4150238C1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2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Data" Target="../diagrams/data2.xml"/><Relationship Id="rId2" Type="http://schemas.openxmlformats.org/officeDocument/2006/relationships/notesSlide" Target="../notesSlides/notesSlide2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3.jpg"/><Relationship Id="rId5" Type="http://schemas.openxmlformats.org/officeDocument/2006/relationships/diagramQuickStyle" Target="../diagrams/quickStyle1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jpeg"/><Relationship Id="rId1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oleObject" Target="../embeddings/oleObject1.bin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9.png"/><Relationship Id="rId5" Type="http://schemas.openxmlformats.org/officeDocument/2006/relationships/diagramData" Target="../diagrams/data3.xml"/><Relationship Id="rId10" Type="http://schemas.openxmlformats.org/officeDocument/2006/relationships/image" Target="../media/image18.png"/><Relationship Id="rId4" Type="http://schemas.openxmlformats.org/officeDocument/2006/relationships/image" Target="../media/image17.wmf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18" Type="http://schemas.openxmlformats.org/officeDocument/2006/relationships/image" Target="../media/image29.tiff"/><Relationship Id="rId26" Type="http://schemas.microsoft.com/office/2007/relationships/hdphoto" Target="../media/hdphoto8.wdp"/><Relationship Id="rId3" Type="http://schemas.openxmlformats.org/officeDocument/2006/relationships/image" Target="../media/image20.png"/><Relationship Id="rId21" Type="http://schemas.openxmlformats.org/officeDocument/2006/relationships/image" Target="../media/image32.tiff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17" Type="http://schemas.openxmlformats.org/officeDocument/2006/relationships/image" Target="../media/image28.tiff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microsoft.com/office/2007/relationships/hdphoto" Target="../media/hdphoto6.wdp"/><Relationship Id="rId20" Type="http://schemas.openxmlformats.org/officeDocument/2006/relationships/image" Target="../media/image31.tiff"/><Relationship Id="rId29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24" Type="http://schemas.microsoft.com/office/2007/relationships/hdphoto" Target="../media/hdphoto7.wdp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microsoft.com/office/2007/relationships/hdphoto" Target="../media/hdphoto3.wdp"/><Relationship Id="rId19" Type="http://schemas.openxmlformats.org/officeDocument/2006/relationships/image" Target="../media/image30.tiff"/><Relationship Id="rId4" Type="http://schemas.openxmlformats.org/officeDocument/2006/relationships/image" Target="../media/image21.jpeg"/><Relationship Id="rId9" Type="http://schemas.openxmlformats.org/officeDocument/2006/relationships/image" Target="../media/image24.png"/><Relationship Id="rId14" Type="http://schemas.microsoft.com/office/2007/relationships/hdphoto" Target="../media/hdphoto5.wdp"/><Relationship Id="rId22" Type="http://schemas.openxmlformats.org/officeDocument/2006/relationships/image" Target="../media/image33.tiff"/><Relationship Id="rId27" Type="http://schemas.openxmlformats.org/officeDocument/2006/relationships/image" Target="../media/image36.tif"/><Relationship Id="rId30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29.tiff"/><Relationship Id="rId26" Type="http://schemas.microsoft.com/office/2007/relationships/hdphoto" Target="../media/hdphoto8.wdp"/><Relationship Id="rId3" Type="http://schemas.openxmlformats.org/officeDocument/2006/relationships/image" Target="../media/image20.png"/><Relationship Id="rId21" Type="http://schemas.openxmlformats.org/officeDocument/2006/relationships/image" Target="../media/image32.tiff"/><Relationship Id="rId34" Type="http://schemas.microsoft.com/office/2007/relationships/hdphoto" Target="../media/hdphoto11.wdp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17" Type="http://schemas.openxmlformats.org/officeDocument/2006/relationships/image" Target="../media/image28.tiff"/><Relationship Id="rId25" Type="http://schemas.openxmlformats.org/officeDocument/2006/relationships/image" Target="../media/image35.png"/><Relationship Id="rId3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6" Type="http://schemas.microsoft.com/office/2007/relationships/hdphoto" Target="../media/hdphoto6.wdp"/><Relationship Id="rId20" Type="http://schemas.openxmlformats.org/officeDocument/2006/relationships/image" Target="../media/image31.tiff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24" Type="http://schemas.microsoft.com/office/2007/relationships/hdphoto" Target="../media/hdphoto7.wdp"/><Relationship Id="rId32" Type="http://schemas.microsoft.com/office/2007/relationships/hdphoto" Target="../media/hdphoto10.wdp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28" Type="http://schemas.openxmlformats.org/officeDocument/2006/relationships/image" Target="../media/image40.tiff"/><Relationship Id="rId10" Type="http://schemas.microsoft.com/office/2007/relationships/hdphoto" Target="../media/hdphoto3.wdp"/><Relationship Id="rId19" Type="http://schemas.openxmlformats.org/officeDocument/2006/relationships/image" Target="../media/image30.tiff"/><Relationship Id="rId31" Type="http://schemas.openxmlformats.org/officeDocument/2006/relationships/image" Target="../media/image41.png"/><Relationship Id="rId4" Type="http://schemas.openxmlformats.org/officeDocument/2006/relationships/image" Target="../media/image21.jpeg"/><Relationship Id="rId9" Type="http://schemas.openxmlformats.org/officeDocument/2006/relationships/image" Target="../media/image24.png"/><Relationship Id="rId14" Type="http://schemas.microsoft.com/office/2007/relationships/hdphoto" Target="../media/hdphoto5.wdp"/><Relationship Id="rId22" Type="http://schemas.openxmlformats.org/officeDocument/2006/relationships/image" Target="../media/image33.tiff"/><Relationship Id="rId27" Type="http://schemas.openxmlformats.org/officeDocument/2006/relationships/image" Target="../media/image39.tiff"/><Relationship Id="rId30" Type="http://schemas.microsoft.com/office/2007/relationships/hdphoto" Target="../media/hdphoto9.wdp"/><Relationship Id="rId35" Type="http://schemas.openxmlformats.org/officeDocument/2006/relationships/image" Target="../media/image43.png"/><Relationship Id="rId8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7.jpeg"/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12" Type="http://schemas.microsoft.com/office/2007/relationships/hdphoto" Target="../media/hdphoto12.wdp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11" Type="http://schemas.openxmlformats.org/officeDocument/2006/relationships/image" Target="../media/image46.png"/><Relationship Id="rId5" Type="http://schemas.openxmlformats.org/officeDocument/2006/relationships/image" Target="../media/image21.jpeg"/><Relationship Id="rId10" Type="http://schemas.openxmlformats.org/officeDocument/2006/relationships/image" Target="../media/image45.tiff"/><Relationship Id="rId4" Type="http://schemas.openxmlformats.org/officeDocument/2006/relationships/image" Target="../media/image20.png"/><Relationship Id="rId9" Type="http://schemas.openxmlformats.org/officeDocument/2006/relationships/image" Target="../media/image4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2.svg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54.png"/><Relationship Id="rId7" Type="http://schemas.microsoft.com/office/2007/relationships/hdphoto" Target="../media/hdphoto1.wdp"/><Relationship Id="rId12" Type="http://schemas.openxmlformats.org/officeDocument/2006/relationships/image" Target="../media/image51.png"/><Relationship Id="rId1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png"/><Relationship Id="rId20" Type="http://schemas.openxmlformats.org/officeDocument/2006/relationships/image" Target="../media/image53.tif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11" Type="http://schemas.openxmlformats.org/officeDocument/2006/relationships/image" Target="../media/image49.wmf"/><Relationship Id="rId24" Type="http://schemas.microsoft.com/office/2007/relationships/hdphoto" Target="../media/hdphoto14.wdp"/><Relationship Id="rId5" Type="http://schemas.openxmlformats.org/officeDocument/2006/relationships/image" Target="../media/image21.jpeg"/><Relationship Id="rId15" Type="http://schemas.openxmlformats.org/officeDocument/2006/relationships/image" Target="../media/image50.wmf"/><Relationship Id="rId23" Type="http://schemas.openxmlformats.org/officeDocument/2006/relationships/image" Target="../media/image55.png"/><Relationship Id="rId10" Type="http://schemas.openxmlformats.org/officeDocument/2006/relationships/oleObject" Target="../embeddings/oleObject4.bin"/><Relationship Id="rId19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48.wmf"/><Relationship Id="rId14" Type="http://schemas.openxmlformats.org/officeDocument/2006/relationships/oleObject" Target="../embeddings/oleObject5.bin"/><Relationship Id="rId22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62.svg"/><Relationship Id="rId18" Type="http://schemas.openxmlformats.org/officeDocument/2006/relationships/image" Target="../media/image63.png"/><Relationship Id="rId3" Type="http://schemas.openxmlformats.org/officeDocument/2006/relationships/image" Target="../media/image20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61.png"/><Relationship Id="rId17" Type="http://schemas.openxmlformats.org/officeDocument/2006/relationships/image" Target="../media/image50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65.png"/><Relationship Id="rId1" Type="http://schemas.openxmlformats.org/officeDocument/2006/relationships/vmlDrawing" Target="../drawings/vmlDrawing4.vml"/><Relationship Id="rId6" Type="http://schemas.microsoft.com/office/2007/relationships/hdphoto" Target="../media/hdphoto15.wdp"/><Relationship Id="rId11" Type="http://schemas.openxmlformats.org/officeDocument/2006/relationships/image" Target="../media/image60.tif"/><Relationship Id="rId5" Type="http://schemas.openxmlformats.org/officeDocument/2006/relationships/image" Target="../media/image57.png"/><Relationship Id="rId15" Type="http://schemas.openxmlformats.org/officeDocument/2006/relationships/image" Target="../media/image48.wmf"/><Relationship Id="rId10" Type="http://schemas.openxmlformats.org/officeDocument/2006/relationships/image" Target="../media/image59.png"/><Relationship Id="rId19" Type="http://schemas.openxmlformats.org/officeDocument/2006/relationships/image" Target="../media/image64.png"/><Relationship Id="rId4" Type="http://schemas.openxmlformats.org/officeDocument/2006/relationships/image" Target="../media/image56.jpg"/><Relationship Id="rId9" Type="http://schemas.openxmlformats.org/officeDocument/2006/relationships/image" Target="../media/image58.png"/><Relationship Id="rId1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3000"/>
            <a:lum/>
          </a:blip>
          <a:srcRect/>
          <a:stretch>
            <a:fillRect l="-2000" t="-17000" r="-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B7F060-FC63-72F8-983E-5EE1FD249EF2}"/>
              </a:ext>
            </a:extLst>
          </p:cNvPr>
          <p:cNvSpPr txBox="1"/>
          <p:nvPr/>
        </p:nvSpPr>
        <p:spPr>
          <a:xfrm flipH="1">
            <a:off x="1121328" y="814079"/>
            <a:ext cx="105030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i="0" u="none" strike="noStrike" baseline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Novel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i="0" u="none" strike="noStrike" baseline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haclogenide</a:t>
            </a:r>
            <a:r>
              <a:rPr lang="en-US" sz="32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i="0" u="none" strike="noStrike" baseline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halcohalide</a:t>
            </a:r>
            <a:r>
              <a:rPr lang="en-US" sz="32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Semiconductors for Next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eneration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ilm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olar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ells </a:t>
            </a:r>
          </a:p>
          <a:p>
            <a:pPr algn="ctr"/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1BA8B-095B-E9E9-5F63-ADA4E227C3C8}"/>
              </a:ext>
            </a:extLst>
          </p:cNvPr>
          <p:cNvSpPr txBox="1"/>
          <p:nvPr/>
        </p:nvSpPr>
        <p:spPr>
          <a:xfrm>
            <a:off x="3239000" y="4524872"/>
            <a:ext cx="5714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By: Kunal J. Tiwari Ph.D.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Doctoral Researcher IREC &amp; UPC Barcelona</a:t>
            </a:r>
          </a:p>
        </p:txBody>
      </p:sp>
      <p:pic>
        <p:nvPicPr>
          <p:cNvPr id="6" name="Picture 4" descr="Partner – MICINN – ResInfra European Union – Latin America and the Caribbean">
            <a:extLst>
              <a:ext uri="{FF2B5EF4-FFF2-40B4-BE49-F238E27FC236}">
                <a16:creationId xmlns:a16="http://schemas.microsoft.com/office/drawing/2014/main" id="{683E924F-760C-48B6-94C2-C0BD95257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" y="5937880"/>
            <a:ext cx="2910980" cy="9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UPC — Software and Service Engineering Group — UPC ...">
            <a:extLst>
              <a:ext uri="{FF2B5EF4-FFF2-40B4-BE49-F238E27FC236}">
                <a16:creationId xmlns:a16="http://schemas.microsoft.com/office/drawing/2014/main" id="{1AC2F85F-2766-4D7F-9224-0F7CEAB5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" y="10168"/>
            <a:ext cx="1873887" cy="149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F88E53-A78D-4573-AA8D-03FCC89F2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82" y="0"/>
            <a:ext cx="2614040" cy="1098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FCBED8-CDF5-41B0-A876-FC2A817493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24343" r="7392" b="24403"/>
          <a:stretch/>
        </p:blipFill>
        <p:spPr>
          <a:xfrm>
            <a:off x="9781562" y="5824607"/>
            <a:ext cx="2393659" cy="10182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7E4D06-A64B-4420-8950-F9BA2396FE35}"/>
              </a:ext>
            </a:extLst>
          </p:cNvPr>
          <p:cNvSpPr txBox="1"/>
          <p:nvPr/>
        </p:nvSpPr>
        <p:spPr>
          <a:xfrm flipH="1">
            <a:off x="1121328" y="2903032"/>
            <a:ext cx="11065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Kunal J. Tiwari, Dr. Sergio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Giraldo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Prof.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Zacharie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Jehl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Kao, Prof. Marcel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Placidi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Edgardo Saucedo</a:t>
            </a:r>
          </a:p>
        </p:txBody>
      </p:sp>
    </p:spTree>
    <p:extLst>
      <p:ext uri="{BB962C8B-B14F-4D97-AF65-F5344CB8AC3E}">
        <p14:creationId xmlns:p14="http://schemas.microsoft.com/office/powerpoint/2010/main" val="2152959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C5CE958-6D1F-7CE7-2F08-ABD0C84F88A5}"/>
              </a:ext>
            </a:extLst>
          </p:cNvPr>
          <p:cNvSpPr txBox="1"/>
          <p:nvPr/>
        </p:nvSpPr>
        <p:spPr>
          <a:xfrm>
            <a:off x="-664958" y="-38126"/>
            <a:ext cx="5407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Research Directions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751CA5E-A016-BAFF-5DB7-C864B6A7C0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7010136"/>
              </p:ext>
            </p:extLst>
          </p:nvPr>
        </p:nvGraphicFramePr>
        <p:xfrm>
          <a:off x="1251600" y="1163353"/>
          <a:ext cx="6613451" cy="5667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2AC9257-4EA7-64F1-4FA5-D9FA48FCF7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419921"/>
              </p:ext>
            </p:extLst>
          </p:nvPr>
        </p:nvGraphicFramePr>
        <p:xfrm>
          <a:off x="4257907" y="1190846"/>
          <a:ext cx="6395916" cy="5667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2D46232-C037-8AC2-765D-C0598DDCD28D}"/>
              </a:ext>
            </a:extLst>
          </p:cNvPr>
          <p:cNvSpPr txBox="1"/>
          <p:nvPr/>
        </p:nvSpPr>
        <p:spPr>
          <a:xfrm>
            <a:off x="627321" y="1869664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Absorber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C2442-611F-BFC5-DF45-8B19A493417C}"/>
              </a:ext>
            </a:extLst>
          </p:cNvPr>
          <p:cNvSpPr txBox="1"/>
          <p:nvPr/>
        </p:nvSpPr>
        <p:spPr>
          <a:xfrm>
            <a:off x="8263502" y="1883095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Device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BA404-7B00-744E-3CE2-30BCCEC80165}"/>
              </a:ext>
            </a:extLst>
          </p:cNvPr>
          <p:cNvSpPr txBox="1"/>
          <p:nvPr/>
        </p:nvSpPr>
        <p:spPr>
          <a:xfrm>
            <a:off x="1406248" y="534359"/>
            <a:ext cx="9379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Utilization of advanced characterization methods to develop a more complete understanding of these emerging compound semiconductors</a:t>
            </a:r>
          </a:p>
        </p:txBody>
      </p:sp>
    </p:spTree>
    <p:extLst>
      <p:ext uri="{BB962C8B-B14F-4D97-AF65-F5344CB8AC3E}">
        <p14:creationId xmlns:p14="http://schemas.microsoft.com/office/powerpoint/2010/main" val="39596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3C99E4-635B-4619-9882-CAD868C80AE9}"/>
              </a:ext>
            </a:extLst>
          </p:cNvPr>
          <p:cNvSpPr txBox="1"/>
          <p:nvPr/>
        </p:nvSpPr>
        <p:spPr>
          <a:xfrm>
            <a:off x="4263656" y="2371059"/>
            <a:ext cx="3965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9FBD9-CE70-432F-A34B-8CC6515E0792}"/>
              </a:ext>
            </a:extLst>
          </p:cNvPr>
          <p:cNvSpPr txBox="1"/>
          <p:nvPr/>
        </p:nvSpPr>
        <p:spPr>
          <a:xfrm>
            <a:off x="2052083" y="6220045"/>
            <a:ext cx="8782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always remain open for suggestions and collaborations.</a:t>
            </a:r>
          </a:p>
        </p:txBody>
      </p:sp>
    </p:spTree>
    <p:extLst>
      <p:ext uri="{BB962C8B-B14F-4D97-AF65-F5344CB8AC3E}">
        <p14:creationId xmlns:p14="http://schemas.microsoft.com/office/powerpoint/2010/main" val="612336333"/>
      </p:ext>
    </p:extLst>
  </p:cSld>
  <p:clrMapOvr>
    <a:masterClrMapping/>
  </p:clrMapOvr>
  <p:transition spd="slow"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DE272C53-D7D5-40CF-B627-C159527B5B7B}"/>
              </a:ext>
            </a:extLst>
          </p:cNvPr>
          <p:cNvSpPr txBox="1">
            <a:spLocks/>
          </p:cNvSpPr>
          <p:nvPr/>
        </p:nvSpPr>
        <p:spPr bwMode="auto">
          <a:xfrm>
            <a:off x="130175" y="-26871"/>
            <a:ext cx="11873327" cy="99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i="0" kern="1200">
                <a:solidFill>
                  <a:schemeClr val="tx1"/>
                </a:solidFill>
                <a:latin typeface="Gill Sans MT"/>
                <a:ea typeface="MS PGothic" pitchFamily="34" charset="-128"/>
                <a:cs typeface="Gill Sans MT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ill Sans MT" charset="0"/>
                <a:ea typeface="MS PGothic" pitchFamily="34" charset="-128"/>
                <a:cs typeface="Gill Sans MT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ill Sans MT" charset="0"/>
                <a:ea typeface="MS PGothic" pitchFamily="34" charset="-128"/>
                <a:cs typeface="Gill Sans MT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ill Sans MT" charset="0"/>
                <a:ea typeface="MS PGothic" pitchFamily="34" charset="-128"/>
                <a:cs typeface="Gill Sans MT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ill Sans MT" charset="0"/>
                <a:ea typeface="MS PGothic" pitchFamily="34" charset="-128"/>
                <a:cs typeface="Gill Sans MT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9pPr>
          </a:lstStyle>
          <a:p>
            <a:pPr algn="ctr" defTabSz="457189" eaLnBrk="1" fontAlgn="auto" hangingPunct="1">
              <a:spcAft>
                <a:spcPts val="0"/>
              </a:spcAft>
              <a:defRPr/>
            </a:pPr>
            <a:r>
              <a:rPr lang="en-US" sz="2200" dirty="0">
                <a:solidFill>
                  <a:srgbClr val="18130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Kunal J. Tiwari  Ph.D.</a:t>
            </a:r>
            <a:br>
              <a:rPr lang="en-US" sz="2200" dirty="0">
                <a:solidFill>
                  <a:srgbClr val="1813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800" cap="all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atalonia Institute for Energy Research (IREC) &amp; Polytechnic University of Catalonia (UPC-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BarcelonaTech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), Barcelona, Spain.</a:t>
            </a:r>
            <a:endPara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816F4B73-0A3F-4C91-BB87-0EDDB94CD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67" y="942649"/>
            <a:ext cx="5833968" cy="285737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9pPr>
          </a:lstStyle>
          <a:p>
            <a:pPr algn="just" defTabSz="91437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400" kern="0" dirty="0">
              <a:solidFill>
                <a:srgbClr val="181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46" indent="-171446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Investigating </a:t>
            </a:r>
            <a:r>
              <a:rPr lang="en-US" altLang="en-US" sz="1400" b="1" kern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chalcohalide</a:t>
            </a:r>
            <a:r>
              <a:rPr lang="en-US" altLang="en-US" sz="14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semiconductors for thin film PV application. </a:t>
            </a:r>
          </a:p>
          <a:p>
            <a:pPr marL="171446" indent="-171446"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 b="1" kern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46" indent="-171446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of interest:(Sb/Bi)</a:t>
            </a:r>
            <a:r>
              <a:rPr lang="en-US" altLang="en-US" sz="1400" b="1" kern="0" baseline="-25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4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altLang="en-US" sz="1400" b="1" kern="0" baseline="-25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14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other emerging binary chalcogenides and </a:t>
            </a:r>
            <a:r>
              <a:rPr lang="en-US" altLang="en-US" sz="1400" b="1" kern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chalcohalides</a:t>
            </a:r>
            <a:r>
              <a:rPr lang="en-US" altLang="en-US" sz="14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400" b="1" kern="0" baseline="-25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46" indent="-171446"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 b="1" kern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46" indent="-171446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Interest: Exploratory materials synthesis for solar to energy and fuel conversion. Advanced optical characterizations for materials and devices, device simulations(solar cells).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400" b="1" kern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46" indent="-171446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Emerging 2D materials e.g. </a:t>
            </a:r>
            <a:r>
              <a:rPr lang="en-US" altLang="en-US" sz="1400" b="1" kern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MXene</a:t>
            </a:r>
            <a:r>
              <a:rPr lang="en-US" altLang="en-US" sz="14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application as selective contacts in </a:t>
            </a:r>
            <a:r>
              <a:rPr lang="en-US" altLang="en-US" sz="1400" b="1" kern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opto</a:t>
            </a:r>
            <a:r>
              <a:rPr lang="en-US" altLang="en-US" sz="14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kern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electornic</a:t>
            </a:r>
            <a:r>
              <a:rPr lang="en-US" altLang="en-US" sz="14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devices.</a:t>
            </a:r>
            <a:r>
              <a:rPr lang="en-US" altLang="en-US" sz="1400" kern="0" dirty="0">
                <a:solidFill>
                  <a:srgbClr val="181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Line 4">
            <a:extLst>
              <a:ext uri="{FF2B5EF4-FFF2-40B4-BE49-F238E27FC236}">
                <a16:creationId xmlns:a16="http://schemas.microsoft.com/office/drawing/2014/main" id="{8A9562D3-86E5-4A13-A7EE-836EC80251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82103" y="1296989"/>
            <a:ext cx="17463" cy="5030787"/>
          </a:xfrm>
          <a:prstGeom prst="line">
            <a:avLst/>
          </a:prstGeom>
          <a:noFill/>
          <a:ln w="28575">
            <a:solidFill>
              <a:schemeClr val="tx1">
                <a:alpha val="38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1813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059BE772-1E2F-40B7-A864-BCF42674C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484" y="4836868"/>
            <a:ext cx="5724000" cy="126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7796" indent="-177796" algn="just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Interested in learning about:</a:t>
            </a:r>
          </a:p>
          <a:p>
            <a:pPr marL="177796" indent="-177796" algn="just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Development of methods and techniques for advanced optoelectronic characterization of semiconductors.</a:t>
            </a:r>
          </a:p>
          <a:p>
            <a:pPr marL="177796" indent="-177796" algn="just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Interface engineering and study of interface between 2D </a:t>
            </a:r>
            <a:r>
              <a:rPr lang="en-US" sz="14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MXene</a:t>
            </a:r>
            <a:r>
              <a:rPr lang="en-US" sz="14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and Quasi 1-D </a:t>
            </a:r>
            <a:r>
              <a:rPr lang="en-US" sz="1400" b="1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chalcohalide</a:t>
            </a:r>
            <a:r>
              <a:rPr lang="en-US" sz="14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semiconductors</a:t>
            </a:r>
          </a:p>
          <a:p>
            <a:pPr marL="177796" indent="-177796" algn="just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1400" b="1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  <a:p>
            <a:pPr marL="177796" indent="-177796" algn="just" eaLnBrk="1" fontAlgn="base" hangingPunct="1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1400" b="1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6E3C69F-5B61-4895-9915-15AA29C8A49C}"/>
              </a:ext>
            </a:extLst>
          </p:cNvPr>
          <p:cNvCxnSpPr>
            <a:cxnSpLocks/>
          </p:cNvCxnSpPr>
          <p:nvPr/>
        </p:nvCxnSpPr>
        <p:spPr>
          <a:xfrm>
            <a:off x="130175" y="963847"/>
            <a:ext cx="11808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16200000">
            <a:off x="5509058" y="2333097"/>
            <a:ext cx="184377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Group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36540" y="6513841"/>
            <a:ext cx="6561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https://www.irec.cat/research/group/solar-energy-materials-and-systems/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4907" y="6513841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http://sensate.eu/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5814" y="6594040"/>
            <a:ext cx="2482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 us for more information: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406354" y="6654651"/>
            <a:ext cx="583983" cy="203349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9" y="4263081"/>
            <a:ext cx="4609069" cy="22433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4432DA-69AA-4CCB-AFCE-2076E3EF1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24" y="1063950"/>
            <a:ext cx="5241178" cy="349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2488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B22CC6-8023-2F90-E817-70B0B44A7EF0}"/>
              </a:ext>
            </a:extLst>
          </p:cNvPr>
          <p:cNvSpPr txBox="1"/>
          <p:nvPr/>
        </p:nvSpPr>
        <p:spPr>
          <a:xfrm>
            <a:off x="0" y="-57214"/>
            <a:ext cx="3178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Research Lines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E4C436F-1932-2F15-3FFE-838F07A349DD}"/>
              </a:ext>
            </a:extLst>
          </p:cNvPr>
          <p:cNvSpPr/>
          <p:nvPr/>
        </p:nvSpPr>
        <p:spPr>
          <a:xfrm>
            <a:off x="-1" y="0"/>
            <a:ext cx="11908715" cy="2635624"/>
          </a:xfrm>
          <a:prstGeom prst="rightArrow">
            <a:avLst>
              <a:gd name="adj1" fmla="val 50000"/>
              <a:gd name="adj2" fmla="val 82538"/>
            </a:avLst>
          </a:prstGeom>
          <a:gradFill flip="none" rotWithShape="1">
            <a:gsLst>
              <a:gs pos="10000">
                <a:schemeClr val="accent6">
                  <a:lumMod val="75000"/>
                </a:schemeClr>
              </a:gs>
              <a:gs pos="51000">
                <a:schemeClr val="accent5">
                  <a:lumMod val="40000"/>
                  <a:lumOff val="60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09A92D8-B307-86B0-401E-555122B202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3816302"/>
              </p:ext>
            </p:extLst>
          </p:nvPr>
        </p:nvGraphicFramePr>
        <p:xfrm>
          <a:off x="441066" y="-469556"/>
          <a:ext cx="9085944" cy="5305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4D97594-4D81-E9E8-DF86-D7727B440353}"/>
              </a:ext>
            </a:extLst>
          </p:cNvPr>
          <p:cNvSpPr txBox="1"/>
          <p:nvPr/>
        </p:nvSpPr>
        <p:spPr>
          <a:xfrm>
            <a:off x="1642683" y="948139"/>
            <a:ext cx="1471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Sb/Bi Chalcogenide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452B0A-06D7-4ACD-3AE9-97870A769DD9}"/>
              </a:ext>
            </a:extLst>
          </p:cNvPr>
          <p:cNvSpPr txBox="1"/>
          <p:nvPr/>
        </p:nvSpPr>
        <p:spPr>
          <a:xfrm>
            <a:off x="4741277" y="948140"/>
            <a:ext cx="1446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Sb/Bi </a:t>
            </a:r>
            <a:r>
              <a:rPr lang="en-US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Chalcohalide</a:t>
            </a:r>
            <a:endParaRPr lang="en-US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1926E-C643-6658-B64D-9488102C1E94}"/>
              </a:ext>
            </a:extLst>
          </p:cNvPr>
          <p:cNvSpPr txBox="1"/>
          <p:nvPr/>
        </p:nvSpPr>
        <p:spPr>
          <a:xfrm>
            <a:off x="7895822" y="948139"/>
            <a:ext cx="1904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 Selective Contacts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0F359B-942E-143A-866B-E6BDFD3F08D9}"/>
              </a:ext>
            </a:extLst>
          </p:cNvPr>
          <p:cNvSpPr/>
          <p:nvPr/>
        </p:nvSpPr>
        <p:spPr>
          <a:xfrm>
            <a:off x="1420678" y="4554342"/>
            <a:ext cx="10771322" cy="2303658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en-US"/>
          </a:p>
          <a:p>
            <a:pPr lvl="0">
              <a:buChar char="•"/>
            </a:pPr>
            <a:endParaRPr lang="en-US"/>
          </a:p>
          <a:p>
            <a:pPr lvl="0">
              <a:buChar char="•"/>
            </a:pPr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8A1451A2-C4B5-52F1-A0AD-F42E3CE20A83}"/>
              </a:ext>
            </a:extLst>
          </p:cNvPr>
          <p:cNvSpPr/>
          <p:nvPr/>
        </p:nvSpPr>
        <p:spPr>
          <a:xfrm>
            <a:off x="178400" y="4139662"/>
            <a:ext cx="1868181" cy="1813302"/>
          </a:xfrm>
          <a:prstGeom prst="hexagon">
            <a:avLst/>
          </a:prstGeom>
          <a:noFill/>
          <a:ln>
            <a:solidFill>
              <a:srgbClr val="92D050"/>
            </a:solidFill>
            <a:prstDash val="lgDash"/>
          </a:ln>
          <a:effectLst>
            <a:glow rad="558800">
              <a:srgbClr val="92D050">
                <a:alpha val="54000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5DA0ED-9039-3DF1-399E-2F6BBC098C55}"/>
              </a:ext>
            </a:extLst>
          </p:cNvPr>
          <p:cNvSpPr txBox="1"/>
          <p:nvPr/>
        </p:nvSpPr>
        <p:spPr>
          <a:xfrm>
            <a:off x="446002" y="4714850"/>
            <a:ext cx="1244060" cy="662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Facilities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04DA96-0BD8-4493-80C0-F2B738B74D2E}"/>
              </a:ext>
            </a:extLst>
          </p:cNvPr>
          <p:cNvGrpSpPr/>
          <p:nvPr/>
        </p:nvGrpSpPr>
        <p:grpSpPr>
          <a:xfrm>
            <a:off x="3742015" y="4101081"/>
            <a:ext cx="5568690" cy="1071607"/>
            <a:chOff x="3630111" y="4434978"/>
            <a:chExt cx="6648585" cy="1128821"/>
          </a:xfrm>
        </p:grpSpPr>
        <p:grpSp>
          <p:nvGrpSpPr>
            <p:cNvPr id="21" name="Google Shape;4059;p57">
              <a:extLst>
                <a:ext uri="{FF2B5EF4-FFF2-40B4-BE49-F238E27FC236}">
                  <a16:creationId xmlns:a16="http://schemas.microsoft.com/office/drawing/2014/main" id="{D107BA9C-E708-431D-B6F1-57B1EFC6DDB7}"/>
                </a:ext>
              </a:extLst>
            </p:cNvPr>
            <p:cNvGrpSpPr/>
            <p:nvPr/>
          </p:nvGrpSpPr>
          <p:grpSpPr>
            <a:xfrm>
              <a:off x="3630111" y="4739111"/>
              <a:ext cx="6648585" cy="448981"/>
              <a:chOff x="238125" y="2506075"/>
              <a:chExt cx="4379281" cy="673075"/>
            </a:xfrm>
          </p:grpSpPr>
          <p:sp>
            <p:nvSpPr>
              <p:cNvPr id="26" name="Google Shape;4061;p57">
                <a:extLst>
                  <a:ext uri="{FF2B5EF4-FFF2-40B4-BE49-F238E27FC236}">
                    <a16:creationId xmlns:a16="http://schemas.microsoft.com/office/drawing/2014/main" id="{6BF6EFD6-22DF-40BC-8AD8-F775C794C5D4}"/>
                  </a:ext>
                </a:extLst>
              </p:cNvPr>
              <p:cNvSpPr/>
              <p:nvPr/>
            </p:nvSpPr>
            <p:spPr>
              <a:xfrm>
                <a:off x="1606190" y="2506075"/>
                <a:ext cx="1643925" cy="673075"/>
              </a:xfrm>
              <a:custGeom>
                <a:avLst/>
                <a:gdLst/>
                <a:ahLst/>
                <a:cxnLst/>
                <a:rect l="l" t="t" r="r" b="b"/>
                <a:pathLst>
                  <a:path w="65757" h="26923" extrusionOk="0">
                    <a:moveTo>
                      <a:pt x="0" y="0"/>
                    </a:moveTo>
                    <a:lnTo>
                      <a:pt x="10782" y="13477"/>
                    </a:lnTo>
                    <a:lnTo>
                      <a:pt x="0" y="26923"/>
                    </a:lnTo>
                    <a:lnTo>
                      <a:pt x="54975" y="26923"/>
                    </a:lnTo>
                    <a:lnTo>
                      <a:pt x="65757" y="13477"/>
                    </a:lnTo>
                    <a:lnTo>
                      <a:pt x="54975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27" name="Google Shape;4062;p57">
                <a:extLst>
                  <a:ext uri="{FF2B5EF4-FFF2-40B4-BE49-F238E27FC236}">
                    <a16:creationId xmlns:a16="http://schemas.microsoft.com/office/drawing/2014/main" id="{5622658D-418A-40A3-BABD-C4332F4F27E6}"/>
                  </a:ext>
                </a:extLst>
              </p:cNvPr>
              <p:cNvSpPr/>
              <p:nvPr/>
            </p:nvSpPr>
            <p:spPr>
              <a:xfrm>
                <a:off x="2973481" y="2506075"/>
                <a:ext cx="1643925" cy="673075"/>
              </a:xfrm>
              <a:custGeom>
                <a:avLst/>
                <a:gdLst/>
                <a:ahLst/>
                <a:cxnLst/>
                <a:rect l="l" t="t" r="r" b="b"/>
                <a:pathLst>
                  <a:path w="65757" h="26923" extrusionOk="0">
                    <a:moveTo>
                      <a:pt x="0" y="0"/>
                    </a:moveTo>
                    <a:lnTo>
                      <a:pt x="10782" y="13477"/>
                    </a:lnTo>
                    <a:lnTo>
                      <a:pt x="0" y="26923"/>
                    </a:lnTo>
                    <a:lnTo>
                      <a:pt x="54975" y="26923"/>
                    </a:lnTo>
                    <a:lnTo>
                      <a:pt x="65757" y="13477"/>
                    </a:lnTo>
                    <a:lnTo>
                      <a:pt x="54975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25" name="Google Shape;4060;p57">
                <a:extLst>
                  <a:ext uri="{FF2B5EF4-FFF2-40B4-BE49-F238E27FC236}">
                    <a16:creationId xmlns:a16="http://schemas.microsoft.com/office/drawing/2014/main" id="{9C8A59E8-F290-49DA-9B54-F792C44064DA}"/>
                  </a:ext>
                </a:extLst>
              </p:cNvPr>
              <p:cNvSpPr/>
              <p:nvPr/>
            </p:nvSpPr>
            <p:spPr>
              <a:xfrm>
                <a:off x="238125" y="2506075"/>
                <a:ext cx="1643150" cy="673075"/>
              </a:xfrm>
              <a:custGeom>
                <a:avLst/>
                <a:gdLst/>
                <a:ahLst/>
                <a:cxnLst/>
                <a:rect l="l" t="t" r="r" b="b"/>
                <a:pathLst>
                  <a:path w="65726" h="26923" extrusionOk="0">
                    <a:moveTo>
                      <a:pt x="0" y="0"/>
                    </a:moveTo>
                    <a:lnTo>
                      <a:pt x="10782" y="13477"/>
                    </a:lnTo>
                    <a:lnTo>
                      <a:pt x="0" y="26923"/>
                    </a:lnTo>
                    <a:lnTo>
                      <a:pt x="54943" y="26923"/>
                    </a:lnTo>
                    <a:lnTo>
                      <a:pt x="65725" y="13477"/>
                    </a:lnTo>
                    <a:lnTo>
                      <a:pt x="54943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22" name="Imagen 23" descr="Imagen que contiene interior, gabinete, cocina, refrigerador&#10;&#10;Descripción generada automáticamente">
              <a:extLst>
                <a:ext uri="{FF2B5EF4-FFF2-40B4-BE49-F238E27FC236}">
                  <a16:creationId xmlns:a16="http://schemas.microsoft.com/office/drawing/2014/main" id="{E8E5384D-72EB-4FFB-8665-33AEDDFD6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033" y="4458063"/>
              <a:ext cx="1413590" cy="1105736"/>
            </a:xfrm>
            <a:prstGeom prst="rect">
              <a:avLst/>
            </a:prstGeom>
          </p:spPr>
        </p:pic>
        <p:pic>
          <p:nvPicPr>
            <p:cNvPr id="23" name="Imagen 24">
              <a:extLst>
                <a:ext uri="{FF2B5EF4-FFF2-40B4-BE49-F238E27FC236}">
                  <a16:creationId xmlns:a16="http://schemas.microsoft.com/office/drawing/2014/main" id="{BE0BD199-4609-4667-ABEC-EE1DED38C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42" t="9718" r="16196" b="7017"/>
            <a:stretch/>
          </p:blipFill>
          <p:spPr>
            <a:xfrm>
              <a:off x="8279609" y="4434978"/>
              <a:ext cx="1384152" cy="1105736"/>
            </a:xfrm>
            <a:prstGeom prst="rect">
              <a:avLst/>
            </a:prstGeom>
          </p:spPr>
        </p:pic>
        <p:pic>
          <p:nvPicPr>
            <p:cNvPr id="24" name="Imagen 32" descr="Imagen que contiene interior, cocina, refrigerador, comida&#10;&#10;Descripción generada automáticamente">
              <a:extLst>
                <a:ext uri="{FF2B5EF4-FFF2-40B4-BE49-F238E27FC236}">
                  <a16:creationId xmlns:a16="http://schemas.microsoft.com/office/drawing/2014/main" id="{FA735127-7A7A-47DD-B696-CD0B8FEF1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754" y="4458063"/>
              <a:ext cx="1413590" cy="1105736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5568775-AF7B-44F9-AFD0-05958CC82D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" t="13071" b="12641"/>
          <a:stretch/>
        </p:blipFill>
        <p:spPr>
          <a:xfrm>
            <a:off x="9356098" y="3902749"/>
            <a:ext cx="2161536" cy="13533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1F91EE-9CD9-4CA1-BADD-F35B9A6BC3C4}"/>
              </a:ext>
            </a:extLst>
          </p:cNvPr>
          <p:cNvSpPr txBox="1"/>
          <p:nvPr/>
        </p:nvSpPr>
        <p:spPr>
          <a:xfrm>
            <a:off x="2285998" y="4256261"/>
            <a:ext cx="1551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Processing</a:t>
            </a:r>
          </a:p>
        </p:txBody>
      </p:sp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7A6599DB-D52B-4F64-93F7-46D4119633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6261344"/>
              </p:ext>
            </p:extLst>
          </p:nvPr>
        </p:nvGraphicFramePr>
        <p:xfrm>
          <a:off x="3481747" y="5067135"/>
          <a:ext cx="6318764" cy="217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0FBBF199-2307-4866-9689-16A32E268ECD}"/>
              </a:ext>
            </a:extLst>
          </p:cNvPr>
          <p:cNvSpPr txBox="1"/>
          <p:nvPr/>
        </p:nvSpPr>
        <p:spPr>
          <a:xfrm>
            <a:off x="2046581" y="5968909"/>
            <a:ext cx="186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2457650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8E7B89-FFEF-B60D-0979-09ED8841ACA2}"/>
              </a:ext>
            </a:extLst>
          </p:cNvPr>
          <p:cNvSpPr txBox="1"/>
          <p:nvPr/>
        </p:nvSpPr>
        <p:spPr>
          <a:xfrm>
            <a:off x="260514" y="-16625"/>
            <a:ext cx="7364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and Important Properties of antimony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chalcohalide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materials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278011-2588-C8FD-3749-01921E3397B4}"/>
              </a:ext>
            </a:extLst>
          </p:cNvPr>
          <p:cNvGrpSpPr/>
          <p:nvPr/>
        </p:nvGrpSpPr>
        <p:grpSpPr>
          <a:xfrm>
            <a:off x="657200" y="1158473"/>
            <a:ext cx="2465564" cy="2110936"/>
            <a:chOff x="724618" y="1639019"/>
            <a:chExt cx="2944486" cy="289416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B69476F-CF26-19C2-A7D5-364B4FA4B719}"/>
                </a:ext>
              </a:extLst>
            </p:cNvPr>
            <p:cNvSpPr/>
            <p:nvPr/>
          </p:nvSpPr>
          <p:spPr>
            <a:xfrm>
              <a:off x="790602" y="1639019"/>
              <a:ext cx="1406259" cy="13716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Sb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A78312D-1BA8-4675-E9D8-A9DFA5DB9E6D}"/>
                </a:ext>
              </a:extLst>
            </p:cNvPr>
            <p:cNvSpPr/>
            <p:nvPr/>
          </p:nvSpPr>
          <p:spPr>
            <a:xfrm>
              <a:off x="724618" y="3161582"/>
              <a:ext cx="1406259" cy="13716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Se/S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79D994-9D8C-FC32-5937-B18EEF71DF39}"/>
                </a:ext>
              </a:extLst>
            </p:cNvPr>
            <p:cNvSpPr/>
            <p:nvPr/>
          </p:nvSpPr>
          <p:spPr>
            <a:xfrm>
              <a:off x="2196861" y="3161582"/>
              <a:ext cx="1406259" cy="13716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I/Br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CAC4908-8FB9-69BD-35CF-93F018B116CF}"/>
                </a:ext>
              </a:extLst>
            </p:cNvPr>
            <p:cNvSpPr/>
            <p:nvPr/>
          </p:nvSpPr>
          <p:spPr>
            <a:xfrm>
              <a:off x="2262845" y="1639019"/>
              <a:ext cx="1406259" cy="13716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</a:t>
              </a:r>
            </a:p>
          </p:txBody>
        </p:sp>
      </p:grpSp>
      <p:graphicFrame>
        <p:nvGraphicFramePr>
          <p:cNvPr id="13" name="Objecte 49">
            <a:extLst>
              <a:ext uri="{FF2B5EF4-FFF2-40B4-BE49-F238E27FC236}">
                <a16:creationId xmlns:a16="http://schemas.microsoft.com/office/drawing/2014/main" id="{8E85E71B-5372-5776-4608-3A8B89C823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467"/>
              </p:ext>
            </p:extLst>
          </p:nvPr>
        </p:nvGraphicFramePr>
        <p:xfrm>
          <a:off x="8364538" y="777875"/>
          <a:ext cx="3381375" cy="283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Graph" r:id="rId3" imgW="3723840" imgH="3252600" progId="Origin95.Graph">
                  <p:embed/>
                </p:oleObj>
              </mc:Choice>
              <mc:Fallback>
                <p:oleObj name="Graph" r:id="rId3" imgW="3723840" imgH="3252600" progId="Origin95.Graph">
                  <p:embed/>
                  <p:pic>
                    <p:nvPicPr>
                      <p:cNvPr id="94" name="Objecte 49">
                        <a:extLst>
                          <a:ext uri="{FF2B5EF4-FFF2-40B4-BE49-F238E27FC236}">
                            <a16:creationId xmlns:a16="http://schemas.microsoft.com/office/drawing/2014/main" id="{86FFE8A2-4D79-9392-0F92-34DF20BF3E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64538" y="777875"/>
                        <a:ext cx="3381375" cy="2836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D91FFC3B-0068-1604-62E5-9D7F988AF0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9723718"/>
              </p:ext>
            </p:extLst>
          </p:nvPr>
        </p:nvGraphicFramePr>
        <p:xfrm>
          <a:off x="3550883" y="1137183"/>
          <a:ext cx="4606506" cy="2340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6C2D8F62-C387-F572-1715-D899E9798E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7462" y="5478007"/>
            <a:ext cx="6522374" cy="13462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1851C2-CBE3-1B29-9D67-F86F78DDD3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7462" y="4008326"/>
            <a:ext cx="6522374" cy="13010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4AB8E9-1308-BD4F-1C97-67A33839098D}"/>
              </a:ext>
            </a:extLst>
          </p:cNvPr>
          <p:cNvSpPr/>
          <p:nvPr/>
        </p:nvSpPr>
        <p:spPr>
          <a:xfrm>
            <a:off x="8683286" y="1539161"/>
            <a:ext cx="3062627" cy="16475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2EC60-6A46-316E-BB29-6B37724658D4}"/>
              </a:ext>
            </a:extLst>
          </p:cNvPr>
          <p:cNvSpPr txBox="1"/>
          <p:nvPr/>
        </p:nvSpPr>
        <p:spPr>
          <a:xfrm>
            <a:off x="260514" y="4159692"/>
            <a:ext cx="50958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Relatively less explored as compared to other compound semiconductors of this class.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 platform for exploring the exotic properties such as contribution of ferroelectric behavior on photoelectric properties.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Detailed optoelectronic characteristics are not reported till yet.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Prospective applications beyond PV such as PEC, Memristors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64CE50-B717-F9AE-B997-3310580630C5}"/>
              </a:ext>
            </a:extLst>
          </p:cNvPr>
          <p:cNvSpPr txBox="1"/>
          <p:nvPr/>
        </p:nvSpPr>
        <p:spPr>
          <a:xfrm>
            <a:off x="893374" y="3614738"/>
            <a:ext cx="3049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Chalcohalides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880386555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/>
          <a:srcRect l="4898" t="14161" r="4817"/>
          <a:stretch/>
        </p:blipFill>
        <p:spPr>
          <a:xfrm>
            <a:off x="0" y="5696"/>
            <a:ext cx="12202886" cy="2265975"/>
          </a:xfrm>
          <a:prstGeom prst="rect">
            <a:avLst/>
          </a:prstGeom>
          <a:ln>
            <a:noFill/>
          </a:ln>
        </p:spPr>
      </p:pic>
      <p:cxnSp>
        <p:nvCxnSpPr>
          <p:cNvPr id="86" name="Straight Connector 85"/>
          <p:cNvCxnSpPr/>
          <p:nvPr/>
        </p:nvCxnSpPr>
        <p:spPr>
          <a:xfrm flipV="1">
            <a:off x="519545" y="600655"/>
            <a:ext cx="11328934" cy="304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141151" y="158196"/>
            <a:ext cx="585914" cy="58591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TextBox 87"/>
          <p:cNvSpPr txBox="1"/>
          <p:nvPr/>
        </p:nvSpPr>
        <p:spPr>
          <a:xfrm>
            <a:off x="725049" y="168196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SbSeI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7220847-E52E-67A1-7DBC-4235F063A3DA}"/>
              </a:ext>
            </a:extLst>
          </p:cNvPr>
          <p:cNvSpPr/>
          <p:nvPr/>
        </p:nvSpPr>
        <p:spPr>
          <a:xfrm>
            <a:off x="-61188" y="6561304"/>
            <a:ext cx="2206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AdvOTce3d9a73"/>
              </a:rPr>
              <a:t> I. Caño et al, </a:t>
            </a:r>
            <a:r>
              <a:rPr lang="es-ES" sz="1200" dirty="0" err="1">
                <a:latin typeface="AdvOT65f8a23b.I"/>
              </a:rPr>
              <a:t>under</a:t>
            </a:r>
            <a:r>
              <a:rPr lang="es-ES" sz="1200" dirty="0">
                <a:latin typeface="AdvOT65f8a23b.I"/>
              </a:rPr>
              <a:t> </a:t>
            </a:r>
            <a:r>
              <a:rPr lang="es-ES" sz="1200" dirty="0" err="1">
                <a:latin typeface="AdvOT65f8a23b.I"/>
              </a:rPr>
              <a:t>preparation</a:t>
            </a:r>
            <a:r>
              <a:rPr lang="es-ES" sz="1200" dirty="0">
                <a:latin typeface="AdvOT65f8a23b.I"/>
              </a:rPr>
              <a:t>.</a:t>
            </a:r>
            <a:endParaRPr lang="es-ES" sz="1200" dirty="0"/>
          </a:p>
        </p:txBody>
      </p:sp>
      <p:grpSp>
        <p:nvGrpSpPr>
          <p:cNvPr id="20" name="Google Shape;5546;p61">
            <a:extLst>
              <a:ext uri="{FF2B5EF4-FFF2-40B4-BE49-F238E27FC236}">
                <a16:creationId xmlns:a16="http://schemas.microsoft.com/office/drawing/2014/main" id="{B7C781A2-D871-63B2-778E-C986D8D1AC91}"/>
              </a:ext>
            </a:extLst>
          </p:cNvPr>
          <p:cNvGrpSpPr/>
          <p:nvPr/>
        </p:nvGrpSpPr>
        <p:grpSpPr>
          <a:xfrm>
            <a:off x="287400" y="261402"/>
            <a:ext cx="293416" cy="339253"/>
            <a:chOff x="2710875" y="3806450"/>
            <a:chExt cx="416725" cy="481825"/>
          </a:xfrm>
          <a:solidFill>
            <a:schemeClr val="bg1">
              <a:lumMod val="95000"/>
            </a:schemeClr>
          </a:solidFill>
        </p:grpSpPr>
        <p:sp>
          <p:nvSpPr>
            <p:cNvPr id="21" name="Google Shape;5547;p61">
              <a:extLst>
                <a:ext uri="{FF2B5EF4-FFF2-40B4-BE49-F238E27FC236}">
                  <a16:creationId xmlns:a16="http://schemas.microsoft.com/office/drawing/2014/main" id="{4F0B97AC-16F1-C6BB-57C0-863AF2EEFB8F}"/>
                </a:ext>
              </a:extLst>
            </p:cNvPr>
            <p:cNvSpPr/>
            <p:nvPr/>
          </p:nvSpPr>
          <p:spPr>
            <a:xfrm>
              <a:off x="2710875" y="4144450"/>
              <a:ext cx="416725" cy="143825"/>
            </a:xfrm>
            <a:custGeom>
              <a:avLst/>
              <a:gdLst/>
              <a:ahLst/>
              <a:cxnLst/>
              <a:rect l="l" t="t" r="r" b="b"/>
              <a:pathLst>
                <a:path w="16669" h="5753" extrusionOk="0">
                  <a:moveTo>
                    <a:pt x="2313" y="1"/>
                  </a:moveTo>
                  <a:lnTo>
                    <a:pt x="260" y="3590"/>
                  </a:lnTo>
                  <a:cubicBezTo>
                    <a:pt x="1" y="4039"/>
                    <a:pt x="1" y="4590"/>
                    <a:pt x="266" y="5036"/>
                  </a:cubicBezTo>
                  <a:cubicBezTo>
                    <a:pt x="517" y="5479"/>
                    <a:pt x="986" y="5752"/>
                    <a:pt x="1495" y="5752"/>
                  </a:cubicBezTo>
                  <a:cubicBezTo>
                    <a:pt x="1498" y="5752"/>
                    <a:pt x="1501" y="5752"/>
                    <a:pt x="1503" y="5752"/>
                  </a:cubicBezTo>
                  <a:lnTo>
                    <a:pt x="15165" y="5752"/>
                  </a:lnTo>
                  <a:cubicBezTo>
                    <a:pt x="15168" y="5752"/>
                    <a:pt x="15171" y="5752"/>
                    <a:pt x="15174" y="5752"/>
                  </a:cubicBezTo>
                  <a:cubicBezTo>
                    <a:pt x="15682" y="5752"/>
                    <a:pt x="16151" y="5479"/>
                    <a:pt x="16403" y="5036"/>
                  </a:cubicBezTo>
                  <a:cubicBezTo>
                    <a:pt x="16668" y="4590"/>
                    <a:pt x="16668" y="4039"/>
                    <a:pt x="16409" y="3590"/>
                  </a:cubicBezTo>
                  <a:lnTo>
                    <a:pt x="143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" name="Google Shape;5548;p61">
              <a:extLst>
                <a:ext uri="{FF2B5EF4-FFF2-40B4-BE49-F238E27FC236}">
                  <a16:creationId xmlns:a16="http://schemas.microsoft.com/office/drawing/2014/main" id="{8D92349A-C497-AFAC-A97B-82606D156CAA}"/>
                </a:ext>
              </a:extLst>
            </p:cNvPr>
            <p:cNvSpPr/>
            <p:nvPr/>
          </p:nvSpPr>
          <p:spPr>
            <a:xfrm>
              <a:off x="2784800" y="3806450"/>
              <a:ext cx="268850" cy="309800"/>
            </a:xfrm>
            <a:custGeom>
              <a:avLst/>
              <a:gdLst/>
              <a:ahLst/>
              <a:cxnLst/>
              <a:rect l="l" t="t" r="r" b="b"/>
              <a:pathLst>
                <a:path w="10754" h="12392" extrusionOk="0">
                  <a:moveTo>
                    <a:pt x="5379" y="8113"/>
                  </a:moveTo>
                  <a:cubicBezTo>
                    <a:pt x="5882" y="8113"/>
                    <a:pt x="6132" y="8721"/>
                    <a:pt x="5776" y="9076"/>
                  </a:cubicBezTo>
                  <a:cubicBezTo>
                    <a:pt x="5661" y="9192"/>
                    <a:pt x="5519" y="9244"/>
                    <a:pt x="5380" y="9244"/>
                  </a:cubicBezTo>
                  <a:cubicBezTo>
                    <a:pt x="5091" y="9244"/>
                    <a:pt x="4813" y="9019"/>
                    <a:pt x="4813" y="8679"/>
                  </a:cubicBezTo>
                  <a:cubicBezTo>
                    <a:pt x="4813" y="8366"/>
                    <a:pt x="5066" y="8113"/>
                    <a:pt x="5379" y="8113"/>
                  </a:cubicBezTo>
                  <a:close/>
                  <a:moveTo>
                    <a:pt x="4280" y="9989"/>
                  </a:moveTo>
                  <a:cubicBezTo>
                    <a:pt x="4783" y="9989"/>
                    <a:pt x="5036" y="10597"/>
                    <a:pt x="4680" y="10952"/>
                  </a:cubicBezTo>
                  <a:cubicBezTo>
                    <a:pt x="4566" y="11067"/>
                    <a:pt x="4425" y="11118"/>
                    <a:pt x="4286" y="11118"/>
                  </a:cubicBezTo>
                  <a:cubicBezTo>
                    <a:pt x="3996" y="11118"/>
                    <a:pt x="3717" y="10892"/>
                    <a:pt x="3717" y="10552"/>
                  </a:cubicBezTo>
                  <a:cubicBezTo>
                    <a:pt x="3717" y="10242"/>
                    <a:pt x="3970" y="9989"/>
                    <a:pt x="4280" y="9989"/>
                  </a:cubicBezTo>
                  <a:close/>
                  <a:moveTo>
                    <a:pt x="6475" y="9989"/>
                  </a:moveTo>
                  <a:cubicBezTo>
                    <a:pt x="6978" y="9989"/>
                    <a:pt x="7231" y="10597"/>
                    <a:pt x="6875" y="10952"/>
                  </a:cubicBezTo>
                  <a:cubicBezTo>
                    <a:pt x="6761" y="11067"/>
                    <a:pt x="6620" y="11118"/>
                    <a:pt x="6481" y="11118"/>
                  </a:cubicBezTo>
                  <a:cubicBezTo>
                    <a:pt x="6191" y="11118"/>
                    <a:pt x="5912" y="10892"/>
                    <a:pt x="5912" y="10552"/>
                  </a:cubicBezTo>
                  <a:cubicBezTo>
                    <a:pt x="5912" y="10242"/>
                    <a:pt x="6162" y="9989"/>
                    <a:pt x="6475" y="9989"/>
                  </a:cubicBezTo>
                  <a:close/>
                  <a:moveTo>
                    <a:pt x="1744" y="0"/>
                  </a:moveTo>
                  <a:cubicBezTo>
                    <a:pt x="1434" y="0"/>
                    <a:pt x="1181" y="253"/>
                    <a:pt x="1181" y="566"/>
                  </a:cubicBezTo>
                  <a:cubicBezTo>
                    <a:pt x="1181" y="877"/>
                    <a:pt x="1434" y="1130"/>
                    <a:pt x="1744" y="1130"/>
                  </a:cubicBezTo>
                  <a:lnTo>
                    <a:pt x="2259" y="1130"/>
                  </a:lnTo>
                  <a:lnTo>
                    <a:pt x="2259" y="8444"/>
                  </a:lnTo>
                  <a:lnTo>
                    <a:pt x="1" y="12392"/>
                  </a:lnTo>
                  <a:lnTo>
                    <a:pt x="10754" y="12392"/>
                  </a:lnTo>
                  <a:lnTo>
                    <a:pt x="8496" y="8444"/>
                  </a:lnTo>
                  <a:lnTo>
                    <a:pt x="8496" y="1130"/>
                  </a:lnTo>
                  <a:lnTo>
                    <a:pt x="9010" y="1130"/>
                  </a:lnTo>
                  <a:cubicBezTo>
                    <a:pt x="9321" y="1130"/>
                    <a:pt x="9574" y="877"/>
                    <a:pt x="9574" y="566"/>
                  </a:cubicBezTo>
                  <a:cubicBezTo>
                    <a:pt x="9574" y="253"/>
                    <a:pt x="9321" y="0"/>
                    <a:pt x="90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99DA8CD-01A9-8C80-6818-A843FAE33AB6}"/>
              </a:ext>
            </a:extLst>
          </p:cNvPr>
          <p:cNvGrpSpPr>
            <a:grpSpLocks noChangeAspect="1"/>
          </p:cNvGrpSpPr>
          <p:nvPr/>
        </p:nvGrpSpPr>
        <p:grpSpPr>
          <a:xfrm>
            <a:off x="10592455" y="158196"/>
            <a:ext cx="1080000" cy="860597"/>
            <a:chOff x="6218297" y="1930863"/>
            <a:chExt cx="5285821" cy="4212000"/>
          </a:xfrm>
        </p:grpSpPr>
        <p:pic>
          <p:nvPicPr>
            <p:cNvPr id="23" name="Image 3" descr="Une image contenant mur, intérieur&#10;&#10;Description générée automatiquement">
              <a:extLst>
                <a:ext uri="{FF2B5EF4-FFF2-40B4-BE49-F238E27FC236}">
                  <a16:creationId xmlns:a16="http://schemas.microsoft.com/office/drawing/2014/main" id="{42634DEA-F988-C904-7B9F-B75D88496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94" r="1" b="19943"/>
            <a:stretch/>
          </p:blipFill>
          <p:spPr>
            <a:xfrm>
              <a:off x="6218297" y="1930863"/>
              <a:ext cx="5285821" cy="4212000"/>
            </a:xfrm>
            <a:custGeom>
              <a:avLst/>
              <a:gdLst/>
              <a:ahLst/>
              <a:cxnLst/>
              <a:rect l="l" t="t" r="r" b="b"/>
              <a:pathLst>
                <a:path w="5283866" h="4210442">
                  <a:moveTo>
                    <a:pt x="839883" y="18"/>
                  </a:moveTo>
                  <a:cubicBezTo>
                    <a:pt x="851945" y="328"/>
                    <a:pt x="864423" y="4671"/>
                    <a:pt x="875727" y="6050"/>
                  </a:cubicBezTo>
                  <a:cubicBezTo>
                    <a:pt x="1125267" y="36932"/>
                    <a:pt x="1374804" y="70296"/>
                    <a:pt x="1624617" y="99799"/>
                  </a:cubicBezTo>
                  <a:cubicBezTo>
                    <a:pt x="1858164" y="127373"/>
                    <a:pt x="2093363" y="133714"/>
                    <a:pt x="2328012" y="148051"/>
                  </a:cubicBezTo>
                  <a:cubicBezTo>
                    <a:pt x="2612016" y="165424"/>
                    <a:pt x="2895470" y="189965"/>
                    <a:pt x="3177820" y="228566"/>
                  </a:cubicBezTo>
                  <a:cubicBezTo>
                    <a:pt x="3373866" y="255590"/>
                    <a:pt x="3571843" y="274338"/>
                    <a:pt x="3770646" y="252831"/>
                  </a:cubicBezTo>
                  <a:cubicBezTo>
                    <a:pt x="3780572" y="251727"/>
                    <a:pt x="3791878" y="248144"/>
                    <a:pt x="3800149" y="251727"/>
                  </a:cubicBezTo>
                  <a:cubicBezTo>
                    <a:pt x="3896658" y="291986"/>
                    <a:pt x="4001986" y="263033"/>
                    <a:pt x="4102076" y="288400"/>
                  </a:cubicBezTo>
                  <a:cubicBezTo>
                    <a:pt x="4076434" y="386286"/>
                    <a:pt x="3966416" y="378289"/>
                    <a:pt x="3904377" y="446120"/>
                  </a:cubicBezTo>
                  <a:cubicBezTo>
                    <a:pt x="4005570" y="473141"/>
                    <a:pt x="4096562" y="500439"/>
                    <a:pt x="4188933" y="520843"/>
                  </a:cubicBezTo>
                  <a:cubicBezTo>
                    <a:pt x="4286818" y="542350"/>
                    <a:pt x="4369813" y="600531"/>
                    <a:pt x="4465492" y="626449"/>
                  </a:cubicBezTo>
                  <a:cubicBezTo>
                    <a:pt x="4485897" y="631964"/>
                    <a:pt x="4510437" y="651264"/>
                    <a:pt x="4517606" y="670015"/>
                  </a:cubicBezTo>
                  <a:cubicBezTo>
                    <a:pt x="4540768" y="730677"/>
                    <a:pt x="5003171" y="900804"/>
                    <a:pt x="4948576" y="954847"/>
                  </a:cubicBezTo>
                  <a:cubicBezTo>
                    <a:pt x="4925966" y="977182"/>
                    <a:pt x="4896738" y="993174"/>
                    <a:pt x="4866132" y="1015233"/>
                  </a:cubicBezTo>
                  <a:cubicBezTo>
                    <a:pt x="4912180" y="1056869"/>
                    <a:pt x="4964017" y="1075067"/>
                    <a:pt x="5019164" y="1087474"/>
                  </a:cubicBezTo>
                  <a:cubicBezTo>
                    <a:pt x="5035708" y="1091335"/>
                    <a:pt x="5051977" y="1099055"/>
                    <a:pt x="5053630" y="1117806"/>
                  </a:cubicBezTo>
                  <a:cubicBezTo>
                    <a:pt x="5055284" y="1137382"/>
                    <a:pt x="5038464" y="1145101"/>
                    <a:pt x="5024404" y="1154202"/>
                  </a:cubicBezTo>
                  <a:cubicBezTo>
                    <a:pt x="5004826" y="1166885"/>
                    <a:pt x="4985800" y="1177916"/>
                    <a:pt x="4960984" y="1179569"/>
                  </a:cubicBezTo>
                  <a:cubicBezTo>
                    <a:pt x="4920176" y="1182051"/>
                    <a:pt x="4900600" y="1217344"/>
                    <a:pt x="4876887" y="1243814"/>
                  </a:cubicBezTo>
                  <a:cubicBezTo>
                    <a:pt x="4863652" y="1258705"/>
                    <a:pt x="4857034" y="1288759"/>
                    <a:pt x="4880195" y="1293998"/>
                  </a:cubicBezTo>
                  <a:cubicBezTo>
                    <a:pt x="4935892" y="1306682"/>
                    <a:pt x="4931480" y="1343355"/>
                    <a:pt x="4930104" y="1384991"/>
                  </a:cubicBezTo>
                  <a:cubicBezTo>
                    <a:pt x="4928173" y="1436553"/>
                    <a:pt x="4895360" y="1460265"/>
                    <a:pt x="4855103" y="1480119"/>
                  </a:cubicBezTo>
                  <a:cubicBezTo>
                    <a:pt x="4841316" y="1487011"/>
                    <a:pt x="4821740" y="1486735"/>
                    <a:pt x="4816500" y="1508242"/>
                  </a:cubicBezTo>
                  <a:cubicBezTo>
                    <a:pt x="4839110" y="1528648"/>
                    <a:pt x="4866684" y="1512103"/>
                    <a:pt x="4890949" y="1517893"/>
                  </a:cubicBezTo>
                  <a:cubicBezTo>
                    <a:pt x="4911077" y="1522581"/>
                    <a:pt x="4944441" y="1520100"/>
                    <a:pt x="4916868" y="1557599"/>
                  </a:cubicBezTo>
                  <a:cubicBezTo>
                    <a:pt x="4908870" y="1568352"/>
                    <a:pt x="4918245" y="1576625"/>
                    <a:pt x="4928448" y="1577453"/>
                  </a:cubicBezTo>
                  <a:cubicBezTo>
                    <a:pt x="5010066" y="1586000"/>
                    <a:pt x="4972566" y="1661827"/>
                    <a:pt x="4998760" y="1701809"/>
                  </a:cubicBezTo>
                  <a:cubicBezTo>
                    <a:pt x="5005928" y="1712836"/>
                    <a:pt x="4998208" y="1731862"/>
                    <a:pt x="4986903" y="1736550"/>
                  </a:cubicBezTo>
                  <a:cubicBezTo>
                    <a:pt x="4914660" y="1767432"/>
                    <a:pt x="4904735" y="1841053"/>
                    <a:pt x="4869716" y="1904472"/>
                  </a:cubicBezTo>
                  <a:cubicBezTo>
                    <a:pt x="4907768" y="1929562"/>
                    <a:pt x="4953264" y="1935077"/>
                    <a:pt x="4994348" y="1951346"/>
                  </a:cubicBezTo>
                  <a:cubicBezTo>
                    <a:pt x="5037087" y="1968441"/>
                    <a:pt x="5037087" y="1981125"/>
                    <a:pt x="5001792" y="2030756"/>
                  </a:cubicBezTo>
                  <a:cubicBezTo>
                    <a:pt x="5093611" y="2041511"/>
                    <a:pt x="5093611" y="2041511"/>
                    <a:pt x="5065212" y="2119543"/>
                  </a:cubicBezTo>
                  <a:cubicBezTo>
                    <a:pt x="5142142" y="2126712"/>
                    <a:pt x="5192876" y="2163660"/>
                    <a:pt x="5204732" y="2244450"/>
                  </a:cubicBezTo>
                  <a:cubicBezTo>
                    <a:pt x="5210523" y="2283604"/>
                    <a:pt x="5245265" y="2302077"/>
                    <a:pt x="5283866" y="2328272"/>
                  </a:cubicBezTo>
                  <a:cubicBezTo>
                    <a:pt x="5235890" y="2353641"/>
                    <a:pt x="5203354" y="2406580"/>
                    <a:pt x="5147380" y="2350606"/>
                  </a:cubicBezTo>
                  <a:cubicBezTo>
                    <a:pt x="5126976" y="2330203"/>
                    <a:pt x="5128904" y="2356121"/>
                    <a:pt x="5126148" y="2363566"/>
                  </a:cubicBezTo>
                  <a:cubicBezTo>
                    <a:pt x="5119532" y="2381764"/>
                    <a:pt x="5133316" y="2393897"/>
                    <a:pt x="5142417" y="2407682"/>
                  </a:cubicBezTo>
                  <a:cubicBezTo>
                    <a:pt x="5151240" y="2421470"/>
                    <a:pt x="5161718" y="2436083"/>
                    <a:pt x="5164200" y="2451526"/>
                  </a:cubicBezTo>
                  <a:cubicBezTo>
                    <a:pt x="5165852" y="2462279"/>
                    <a:pt x="5157858" y="2477994"/>
                    <a:pt x="5149034" y="2485992"/>
                  </a:cubicBezTo>
                  <a:cubicBezTo>
                    <a:pt x="5102710" y="2528178"/>
                    <a:pt x="5130284" y="2623031"/>
                    <a:pt x="5042601" y="2635164"/>
                  </a:cubicBezTo>
                  <a:cubicBezTo>
                    <a:pt x="5003171" y="2640677"/>
                    <a:pt x="4984146" y="2675420"/>
                    <a:pt x="4955194" y="2694445"/>
                  </a:cubicBezTo>
                  <a:cubicBezTo>
                    <a:pt x="4854552" y="2760897"/>
                    <a:pt x="4787272" y="2846375"/>
                    <a:pt x="4756116" y="2963836"/>
                  </a:cubicBezTo>
                  <a:cubicBezTo>
                    <a:pt x="4747568" y="2996372"/>
                    <a:pt x="4714754" y="3022569"/>
                    <a:pt x="4693523" y="3051244"/>
                  </a:cubicBezTo>
                  <a:cubicBezTo>
                    <a:pt x="4703726" y="3072199"/>
                    <a:pt x="4759424" y="3026979"/>
                    <a:pt x="4739848" y="3082125"/>
                  </a:cubicBezTo>
                  <a:cubicBezTo>
                    <a:pt x="4724958" y="3123486"/>
                    <a:pt x="4686906" y="3149129"/>
                    <a:pt x="4651060" y="3173670"/>
                  </a:cubicBezTo>
                  <a:cubicBezTo>
                    <a:pt x="4610252" y="3201518"/>
                    <a:pt x="4565032" y="3223852"/>
                    <a:pt x="4546556" y="3275413"/>
                  </a:cubicBezTo>
                  <a:cubicBezTo>
                    <a:pt x="4542697" y="3286444"/>
                    <a:pt x="4530288" y="3298024"/>
                    <a:pt x="4519261" y="3302437"/>
                  </a:cubicBezTo>
                  <a:cubicBezTo>
                    <a:pt x="3944081" y="4209875"/>
                    <a:pt x="2528194" y="4215939"/>
                    <a:pt x="2364961" y="4209597"/>
                  </a:cubicBezTo>
                  <a:cubicBezTo>
                    <a:pt x="2167260" y="4201602"/>
                    <a:pt x="1980313" y="4145627"/>
                    <a:pt x="1796951" y="4075867"/>
                  </a:cubicBezTo>
                  <a:cubicBezTo>
                    <a:pt x="1719469" y="4046365"/>
                    <a:pt x="1647505" y="4004453"/>
                    <a:pt x="1572227" y="3971917"/>
                  </a:cubicBezTo>
                  <a:cubicBezTo>
                    <a:pt x="1468277" y="3926971"/>
                    <a:pt x="1388040" y="3841219"/>
                    <a:pt x="1284364" y="3805097"/>
                  </a:cubicBezTo>
                  <a:cubicBezTo>
                    <a:pt x="1177655" y="3767873"/>
                    <a:pt x="1086388" y="3699767"/>
                    <a:pt x="976645" y="3670815"/>
                  </a:cubicBezTo>
                  <a:cubicBezTo>
                    <a:pt x="918742" y="3655375"/>
                    <a:pt x="862768" y="3627527"/>
                    <a:pt x="871866" y="3547839"/>
                  </a:cubicBezTo>
                  <a:cubicBezTo>
                    <a:pt x="874349" y="3525228"/>
                    <a:pt x="859184" y="3506755"/>
                    <a:pt x="835195" y="3513373"/>
                  </a:cubicBezTo>
                  <a:cubicBezTo>
                    <a:pt x="789424" y="3525780"/>
                    <a:pt x="768744" y="3492967"/>
                    <a:pt x="743375" y="3468427"/>
                  </a:cubicBezTo>
                  <a:cubicBezTo>
                    <a:pt x="698156" y="3424863"/>
                    <a:pt x="655142" y="3378540"/>
                    <a:pt x="583175" y="3371370"/>
                  </a:cubicBezTo>
                  <a:cubicBezTo>
                    <a:pt x="596961" y="3337178"/>
                    <a:pt x="620399" y="3342142"/>
                    <a:pt x="641906" y="3349311"/>
                  </a:cubicBezTo>
                  <a:cubicBezTo>
                    <a:pt x="698432" y="3368062"/>
                    <a:pt x="754405" y="3389293"/>
                    <a:pt x="810930" y="3408042"/>
                  </a:cubicBezTo>
                  <a:cubicBezTo>
                    <a:pt x="847878" y="3420175"/>
                    <a:pt x="884551" y="3437271"/>
                    <a:pt x="933908" y="3423758"/>
                  </a:cubicBezTo>
                  <a:cubicBezTo>
                    <a:pt x="891445" y="3354826"/>
                    <a:pt x="819202" y="3342418"/>
                    <a:pt x="760747" y="3321187"/>
                  </a:cubicBezTo>
                  <a:cubicBezTo>
                    <a:pt x="687678" y="3294441"/>
                    <a:pt x="644664" y="3243980"/>
                    <a:pt x="593101" y="3187731"/>
                  </a:cubicBezTo>
                  <a:cubicBezTo>
                    <a:pt x="646869" y="3174220"/>
                    <a:pt x="680233" y="3215581"/>
                    <a:pt x="722419" y="3213374"/>
                  </a:cubicBezTo>
                  <a:cubicBezTo>
                    <a:pt x="724627" y="3206207"/>
                    <a:pt x="728486" y="3195729"/>
                    <a:pt x="727934" y="3195451"/>
                  </a:cubicBezTo>
                  <a:cubicBezTo>
                    <a:pt x="659002" y="3164570"/>
                    <a:pt x="626741" y="3106666"/>
                    <a:pt x="615987" y="3036630"/>
                  </a:cubicBezTo>
                  <a:cubicBezTo>
                    <a:pt x="610473" y="3000510"/>
                    <a:pt x="585381" y="2989205"/>
                    <a:pt x="560564" y="2972660"/>
                  </a:cubicBezTo>
                  <a:cubicBezTo>
                    <a:pt x="473984" y="2913930"/>
                    <a:pt x="382441" y="2860713"/>
                    <a:pt x="311302" y="2779924"/>
                  </a:cubicBezTo>
                  <a:cubicBezTo>
                    <a:pt x="393471" y="2790677"/>
                    <a:pt x="459371" y="2843341"/>
                    <a:pt x="547882" y="2865952"/>
                  </a:cubicBezTo>
                  <a:cubicBezTo>
                    <a:pt x="477570" y="2777166"/>
                    <a:pt x="386577" y="2732222"/>
                    <a:pt x="303582" y="2678453"/>
                  </a:cubicBezTo>
                  <a:cubicBezTo>
                    <a:pt x="265806" y="2653913"/>
                    <a:pt x="230790" y="2622479"/>
                    <a:pt x="185016" y="2609244"/>
                  </a:cubicBezTo>
                  <a:cubicBezTo>
                    <a:pt x="168748" y="2604556"/>
                    <a:pt x="142002" y="2594630"/>
                    <a:pt x="154963" y="2568435"/>
                  </a:cubicBezTo>
                  <a:cubicBezTo>
                    <a:pt x="165990" y="2546654"/>
                    <a:pt x="187773" y="2553269"/>
                    <a:pt x="207627" y="2559612"/>
                  </a:cubicBezTo>
                  <a:cubicBezTo>
                    <a:pt x="255328" y="2575330"/>
                    <a:pt x="304685" y="2575604"/>
                    <a:pt x="369207" y="2575330"/>
                  </a:cubicBezTo>
                  <a:cubicBezTo>
                    <a:pt x="315163" y="2503363"/>
                    <a:pt x="216174" y="2524871"/>
                    <a:pt x="169852" y="2449319"/>
                  </a:cubicBezTo>
                  <a:cubicBezTo>
                    <a:pt x="227755" y="2436083"/>
                    <a:pt x="272424" y="2463381"/>
                    <a:pt x="319299" y="2468619"/>
                  </a:cubicBezTo>
                  <a:cubicBezTo>
                    <a:pt x="361761" y="2473307"/>
                    <a:pt x="372239" y="2460624"/>
                    <a:pt x="362313" y="2418988"/>
                  </a:cubicBezTo>
                  <a:cubicBezTo>
                    <a:pt x="346873" y="2354190"/>
                    <a:pt x="370034" y="2321102"/>
                    <a:pt x="431798" y="2338750"/>
                  </a:cubicBezTo>
                  <a:cubicBezTo>
                    <a:pt x="489149" y="2355293"/>
                    <a:pt x="495215" y="2331030"/>
                    <a:pt x="479775" y="2294082"/>
                  </a:cubicBezTo>
                  <a:cubicBezTo>
                    <a:pt x="457716" y="2240315"/>
                    <a:pt x="482807" y="2198678"/>
                    <a:pt x="499903" y="2153458"/>
                  </a:cubicBezTo>
                  <a:cubicBezTo>
                    <a:pt x="526099" y="2084525"/>
                    <a:pt x="515069" y="2050885"/>
                    <a:pt x="458544" y="1999599"/>
                  </a:cubicBezTo>
                  <a:cubicBezTo>
                    <a:pt x="426835" y="1970921"/>
                    <a:pt x="392645" y="1946658"/>
                    <a:pt x="346596" y="1921843"/>
                  </a:cubicBezTo>
                  <a:cubicBezTo>
                    <a:pt x="452753" y="1908331"/>
                    <a:pt x="341358" y="1862836"/>
                    <a:pt x="378857" y="1834435"/>
                  </a:cubicBezTo>
                  <a:cubicBezTo>
                    <a:pt x="453856" y="1822854"/>
                    <a:pt x="515069" y="1913294"/>
                    <a:pt x="617091" y="1887376"/>
                  </a:cubicBezTo>
                  <a:cubicBezTo>
                    <a:pt x="491080" y="1809066"/>
                    <a:pt x="351835" y="1783423"/>
                    <a:pt x="260568" y="1679198"/>
                  </a:cubicBezTo>
                  <a:cubicBezTo>
                    <a:pt x="281523" y="1655484"/>
                    <a:pt x="302479" y="1677543"/>
                    <a:pt x="320402" y="1668720"/>
                  </a:cubicBezTo>
                  <a:cubicBezTo>
                    <a:pt x="319850" y="1663205"/>
                    <a:pt x="321230" y="1654932"/>
                    <a:pt x="317920" y="1652452"/>
                  </a:cubicBezTo>
                  <a:cubicBezTo>
                    <a:pt x="249815" y="1595650"/>
                    <a:pt x="248711" y="1594273"/>
                    <a:pt x="321779" y="1552359"/>
                  </a:cubicBezTo>
                  <a:cubicBezTo>
                    <a:pt x="347424" y="1537746"/>
                    <a:pt x="345218" y="1524786"/>
                    <a:pt x="331707" y="1506313"/>
                  </a:cubicBezTo>
                  <a:cubicBezTo>
                    <a:pt x="322055" y="1493353"/>
                    <a:pt x="310475" y="1481772"/>
                    <a:pt x="315990" y="1453371"/>
                  </a:cubicBezTo>
                  <a:cubicBezTo>
                    <a:pt x="355971" y="1489769"/>
                    <a:pt x="549259" y="1477912"/>
                    <a:pt x="583450" y="1474052"/>
                  </a:cubicBezTo>
                  <a:cubicBezTo>
                    <a:pt x="621777" y="1469917"/>
                    <a:pt x="659553" y="1452269"/>
                    <a:pt x="699809" y="1461919"/>
                  </a:cubicBezTo>
                  <a:cubicBezTo>
                    <a:pt x="732070" y="1469641"/>
                    <a:pt x="881516" y="1544364"/>
                    <a:pt x="902750" y="1458612"/>
                  </a:cubicBezTo>
                  <a:cubicBezTo>
                    <a:pt x="903853" y="1454475"/>
                    <a:pt x="964237" y="1464127"/>
                    <a:pt x="996774" y="1468814"/>
                  </a:cubicBezTo>
                  <a:cubicBezTo>
                    <a:pt x="1025451" y="1472674"/>
                    <a:pt x="1057712" y="1489769"/>
                    <a:pt x="1077012" y="1455578"/>
                  </a:cubicBezTo>
                  <a:cubicBezTo>
                    <a:pt x="1088317" y="1435450"/>
                    <a:pt x="1041719" y="1396571"/>
                    <a:pt x="1000083" y="1393262"/>
                  </a:cubicBezTo>
                  <a:cubicBezTo>
                    <a:pt x="963961" y="1390229"/>
                    <a:pt x="926186" y="1385817"/>
                    <a:pt x="891720" y="1394089"/>
                  </a:cubicBezTo>
                  <a:cubicBezTo>
                    <a:pt x="849258" y="1404017"/>
                    <a:pt x="826372" y="1388024"/>
                    <a:pt x="814515" y="1353557"/>
                  </a:cubicBezTo>
                  <a:cubicBezTo>
                    <a:pt x="801280" y="1315506"/>
                    <a:pt x="775911" y="1297858"/>
                    <a:pt x="740895" y="1280211"/>
                  </a:cubicBezTo>
                  <a:cubicBezTo>
                    <a:pt x="655967" y="1237474"/>
                    <a:pt x="574352" y="1188118"/>
                    <a:pt x="481154" y="1163301"/>
                  </a:cubicBezTo>
                  <a:cubicBezTo>
                    <a:pt x="462679" y="1158337"/>
                    <a:pt x="442276" y="1151719"/>
                    <a:pt x="433728" y="1118909"/>
                  </a:cubicBezTo>
                  <a:cubicBezTo>
                    <a:pt x="686023" y="1167987"/>
                    <a:pt x="915984" y="1295929"/>
                    <a:pt x="1176276" y="1288484"/>
                  </a:cubicBezTo>
                  <a:cubicBezTo>
                    <a:pt x="1105137" y="1247950"/>
                    <a:pt x="1022694" y="1245745"/>
                    <a:pt x="946867" y="1217344"/>
                  </a:cubicBezTo>
                  <a:cubicBezTo>
                    <a:pt x="1000635" y="1196113"/>
                    <a:pt x="1051094" y="1218172"/>
                    <a:pt x="1102104" y="1230304"/>
                  </a:cubicBezTo>
                  <a:cubicBezTo>
                    <a:pt x="1144843" y="1240230"/>
                    <a:pt x="1183446" y="1241885"/>
                    <a:pt x="1188133" y="1182603"/>
                  </a:cubicBezTo>
                  <a:cubicBezTo>
                    <a:pt x="1186478" y="1178742"/>
                    <a:pt x="1186754" y="1173780"/>
                    <a:pt x="1187030" y="1169092"/>
                  </a:cubicBezTo>
                  <a:cubicBezTo>
                    <a:pt x="1172690" y="1144552"/>
                    <a:pt x="1150358" y="1131868"/>
                    <a:pt x="1123887" y="1124698"/>
                  </a:cubicBezTo>
                  <a:cubicBezTo>
                    <a:pt x="1107894" y="1120286"/>
                    <a:pt x="1086663" y="1113668"/>
                    <a:pt x="1086938" y="1096023"/>
                  </a:cubicBezTo>
                  <a:cubicBezTo>
                    <a:pt x="1087765" y="1030674"/>
                    <a:pt x="1036756" y="1011647"/>
                    <a:pt x="985744" y="992622"/>
                  </a:cubicBezTo>
                  <a:cubicBezTo>
                    <a:pt x="1014145" y="960086"/>
                    <a:pt x="1036479" y="984074"/>
                    <a:pt x="1057987" y="981594"/>
                  </a:cubicBezTo>
                  <a:cubicBezTo>
                    <a:pt x="1072049" y="979939"/>
                    <a:pt x="1084733" y="976906"/>
                    <a:pt x="1084733" y="960086"/>
                  </a:cubicBezTo>
                  <a:cubicBezTo>
                    <a:pt x="1085008" y="946023"/>
                    <a:pt x="1078390" y="930030"/>
                    <a:pt x="1064605" y="929756"/>
                  </a:cubicBezTo>
                  <a:cubicBezTo>
                    <a:pt x="978300" y="927273"/>
                    <a:pt x="930599" y="836833"/>
                    <a:pt x="840985" y="836558"/>
                  </a:cubicBezTo>
                  <a:cubicBezTo>
                    <a:pt x="787493" y="836558"/>
                    <a:pt x="868834" y="785547"/>
                    <a:pt x="823615" y="764315"/>
                  </a:cubicBezTo>
                  <a:cubicBezTo>
                    <a:pt x="813687" y="759628"/>
                    <a:pt x="849533" y="752460"/>
                    <a:pt x="865526" y="753562"/>
                  </a:cubicBezTo>
                  <a:cubicBezTo>
                    <a:pt x="881242" y="754665"/>
                    <a:pt x="895304" y="768175"/>
                    <a:pt x="914331" y="758525"/>
                  </a:cubicBezTo>
                  <a:cubicBezTo>
                    <a:pt x="924808" y="724059"/>
                    <a:pt x="897787" y="711375"/>
                    <a:pt x="875452" y="701724"/>
                  </a:cubicBezTo>
                  <a:cubicBezTo>
                    <a:pt x="823889" y="679390"/>
                    <a:pt x="773706" y="652369"/>
                    <a:pt x="717181" y="644371"/>
                  </a:cubicBezTo>
                  <a:cubicBezTo>
                    <a:pt x="697053" y="641614"/>
                    <a:pt x="746133" y="604666"/>
                    <a:pt x="755783" y="591707"/>
                  </a:cubicBezTo>
                  <a:cubicBezTo>
                    <a:pt x="528304" y="455496"/>
                    <a:pt x="254778" y="462388"/>
                    <a:pt x="0" y="352370"/>
                  </a:cubicBezTo>
                  <a:cubicBezTo>
                    <a:pt x="56250" y="330864"/>
                    <a:pt x="97610" y="346580"/>
                    <a:pt x="135937" y="349889"/>
                  </a:cubicBezTo>
                  <a:cubicBezTo>
                    <a:pt x="231615" y="358160"/>
                    <a:pt x="326193" y="375256"/>
                    <a:pt x="421595" y="385458"/>
                  </a:cubicBezTo>
                  <a:cubicBezTo>
                    <a:pt x="468469" y="390421"/>
                    <a:pt x="512035" y="409172"/>
                    <a:pt x="564424" y="379393"/>
                  </a:cubicBezTo>
                  <a:cubicBezTo>
                    <a:pt x="599443" y="359540"/>
                    <a:pt x="655418" y="381046"/>
                    <a:pt x="698432" y="398694"/>
                  </a:cubicBezTo>
                  <a:cubicBezTo>
                    <a:pt x="734000" y="413307"/>
                    <a:pt x="767916" y="417167"/>
                    <a:pt x="815067" y="398694"/>
                  </a:cubicBezTo>
                  <a:cubicBezTo>
                    <a:pt x="772328" y="387389"/>
                    <a:pt x="739515" y="377463"/>
                    <a:pt x="705876" y="370568"/>
                  </a:cubicBezTo>
                  <a:cubicBezTo>
                    <a:pt x="679130" y="365055"/>
                    <a:pt x="742825" y="342719"/>
                    <a:pt x="775360" y="345477"/>
                  </a:cubicBezTo>
                  <a:cubicBezTo>
                    <a:pt x="820857" y="349337"/>
                    <a:pt x="795214" y="335000"/>
                    <a:pt x="787493" y="315146"/>
                  </a:cubicBezTo>
                  <a:cubicBezTo>
                    <a:pt x="779221" y="293915"/>
                    <a:pt x="803761" y="287298"/>
                    <a:pt x="819202" y="291709"/>
                  </a:cubicBezTo>
                  <a:cubicBezTo>
                    <a:pt x="878484" y="309081"/>
                    <a:pt x="937491" y="278474"/>
                    <a:pt x="998705" y="303291"/>
                  </a:cubicBezTo>
                  <a:cubicBezTo>
                    <a:pt x="983263" y="242077"/>
                    <a:pt x="949899" y="215331"/>
                    <a:pt x="880139" y="206783"/>
                  </a:cubicBezTo>
                  <a:cubicBezTo>
                    <a:pt x="853944" y="203475"/>
                    <a:pt x="826647" y="208438"/>
                    <a:pt x="804037" y="190790"/>
                  </a:cubicBezTo>
                  <a:cubicBezTo>
                    <a:pt x="791076" y="180590"/>
                    <a:pt x="776463" y="168457"/>
                    <a:pt x="786666" y="149707"/>
                  </a:cubicBezTo>
                  <a:cubicBezTo>
                    <a:pt x="793834" y="136471"/>
                    <a:pt x="809276" y="136471"/>
                    <a:pt x="821960" y="140884"/>
                  </a:cubicBezTo>
                  <a:cubicBezTo>
                    <a:pt x="878761" y="160461"/>
                    <a:pt x="938043" y="167630"/>
                    <a:pt x="997325" y="174800"/>
                  </a:cubicBezTo>
                  <a:cubicBezTo>
                    <a:pt x="1006426" y="175902"/>
                    <a:pt x="1016626" y="179487"/>
                    <a:pt x="1026829" y="161287"/>
                  </a:cubicBezTo>
                  <a:cubicBezTo>
                    <a:pt x="915984" y="131783"/>
                    <a:pt x="810655" y="89872"/>
                    <a:pt x="696777" y="73604"/>
                  </a:cubicBezTo>
                  <a:cubicBezTo>
                    <a:pt x="698432" y="65884"/>
                    <a:pt x="700086" y="58164"/>
                    <a:pt x="701741" y="50444"/>
                  </a:cubicBezTo>
                  <a:cubicBezTo>
                    <a:pt x="790801" y="61471"/>
                    <a:pt x="879864" y="72501"/>
                    <a:pt x="992362" y="86289"/>
                  </a:cubicBezTo>
                  <a:cubicBezTo>
                    <a:pt x="923153" y="42446"/>
                    <a:pt x="857805" y="57060"/>
                    <a:pt x="806519" y="18183"/>
                  </a:cubicBezTo>
                  <a:cubicBezTo>
                    <a:pt x="816170" y="3431"/>
                    <a:pt x="827820" y="-292"/>
                    <a:pt x="839883" y="18"/>
                  </a:cubicBezTo>
                  <a:close/>
                </a:path>
              </a:pathLst>
            </a:custGeom>
          </p:spPr>
        </p:pic>
        <p:pic>
          <p:nvPicPr>
            <p:cNvPr id="25" name="Imatge 89">
              <a:extLst>
                <a:ext uri="{FF2B5EF4-FFF2-40B4-BE49-F238E27FC236}">
                  <a16:creationId xmlns:a16="http://schemas.microsoft.com/office/drawing/2014/main" id="{16A5A896-2E57-579F-C9E3-7390F0CF0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438" y="2954630"/>
              <a:ext cx="2560784" cy="2164466"/>
            </a:xfrm>
            <a:prstGeom prst="rect">
              <a:avLst/>
            </a:prstGeom>
          </p:spPr>
        </p:pic>
      </p:grpSp>
      <p:pic>
        <p:nvPicPr>
          <p:cNvPr id="36" name="Imatge 46">
            <a:extLst>
              <a:ext uri="{FF2B5EF4-FFF2-40B4-BE49-F238E27FC236}">
                <a16:creationId xmlns:a16="http://schemas.microsoft.com/office/drawing/2014/main" id="{C4421D96-AD76-B1A9-38B9-F12C96007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30834" r="33437" b="35000"/>
          <a:stretch/>
        </p:blipFill>
        <p:spPr>
          <a:xfrm rot="5400000">
            <a:off x="834548" y="1688435"/>
            <a:ext cx="1365189" cy="743823"/>
          </a:xfrm>
          <a:prstGeom prst="rect">
            <a:avLst/>
          </a:prstGeom>
        </p:spPr>
      </p:pic>
      <p:pic>
        <p:nvPicPr>
          <p:cNvPr id="46" name="Imatge 47">
            <a:extLst>
              <a:ext uri="{FF2B5EF4-FFF2-40B4-BE49-F238E27FC236}">
                <a16:creationId xmlns:a16="http://schemas.microsoft.com/office/drawing/2014/main" id="{BD499D00-0CC2-2DF0-8218-44E6FCCA16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31041" r="38281" b="35833"/>
          <a:stretch/>
        </p:blipFill>
        <p:spPr>
          <a:xfrm rot="5400000">
            <a:off x="1687297" y="1667112"/>
            <a:ext cx="1365190" cy="786467"/>
          </a:xfrm>
          <a:prstGeom prst="rect">
            <a:avLst/>
          </a:prstGeom>
        </p:spPr>
      </p:pic>
      <p:pic>
        <p:nvPicPr>
          <p:cNvPr id="47" name="Imatge 48">
            <a:extLst>
              <a:ext uri="{FF2B5EF4-FFF2-40B4-BE49-F238E27FC236}">
                <a16:creationId xmlns:a16="http://schemas.microsoft.com/office/drawing/2014/main" id="{63DC6608-ADEC-1FC4-D65C-558EA11CE9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4" t="34588" r="19547" b="23508"/>
          <a:stretch/>
        </p:blipFill>
        <p:spPr>
          <a:xfrm rot="5400000">
            <a:off x="2554067" y="1674414"/>
            <a:ext cx="1379794" cy="786468"/>
          </a:xfrm>
          <a:prstGeom prst="rect">
            <a:avLst/>
          </a:prstGeom>
        </p:spPr>
      </p:pic>
      <p:pic>
        <p:nvPicPr>
          <p:cNvPr id="48" name="Imatge 50">
            <a:extLst>
              <a:ext uri="{FF2B5EF4-FFF2-40B4-BE49-F238E27FC236}">
                <a16:creationId xmlns:a16="http://schemas.microsoft.com/office/drawing/2014/main" id="{8B9A1297-D189-B7C7-82C0-55FD9ABDF38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82" t="41667" r="29475" b="26042"/>
          <a:stretch/>
        </p:blipFill>
        <p:spPr>
          <a:xfrm rot="5400000">
            <a:off x="3431260" y="1671396"/>
            <a:ext cx="1375933" cy="788851"/>
          </a:xfrm>
          <a:prstGeom prst="rect">
            <a:avLst/>
          </a:prstGeom>
        </p:spPr>
      </p:pic>
      <p:pic>
        <p:nvPicPr>
          <p:cNvPr id="49" name="Imatge 52">
            <a:extLst>
              <a:ext uri="{FF2B5EF4-FFF2-40B4-BE49-F238E27FC236}">
                <a16:creationId xmlns:a16="http://schemas.microsoft.com/office/drawing/2014/main" id="{51DD0870-66D2-9E87-A020-1387AF9DF81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34791" r="27500" b="32292"/>
          <a:stretch/>
        </p:blipFill>
        <p:spPr>
          <a:xfrm rot="5400000">
            <a:off x="4261739" y="1711129"/>
            <a:ext cx="1379794" cy="705525"/>
          </a:xfrm>
          <a:prstGeom prst="rect">
            <a:avLst/>
          </a:prstGeom>
        </p:spPr>
      </p:pic>
      <p:sp>
        <p:nvSpPr>
          <p:cNvPr id="50" name="QuadreDeText 5">
            <a:extLst>
              <a:ext uri="{FF2B5EF4-FFF2-40B4-BE49-F238E27FC236}">
                <a16:creationId xmlns:a16="http://schemas.microsoft.com/office/drawing/2014/main" id="{22E4417F-5A56-ECA0-F787-206BE40A98A1}"/>
              </a:ext>
            </a:extLst>
          </p:cNvPr>
          <p:cNvSpPr txBox="1"/>
          <p:nvPr/>
        </p:nvSpPr>
        <p:spPr>
          <a:xfrm>
            <a:off x="1145230" y="2742941"/>
            <a:ext cx="74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250ºC</a:t>
            </a:r>
          </a:p>
        </p:txBody>
      </p:sp>
      <p:sp>
        <p:nvSpPr>
          <p:cNvPr id="51" name="QuadreDeText 55">
            <a:extLst>
              <a:ext uri="{FF2B5EF4-FFF2-40B4-BE49-F238E27FC236}">
                <a16:creationId xmlns:a16="http://schemas.microsoft.com/office/drawing/2014/main" id="{1BB8D5E5-EA08-7B7A-2930-1FC5EBB555B0}"/>
              </a:ext>
            </a:extLst>
          </p:cNvPr>
          <p:cNvSpPr txBox="1"/>
          <p:nvPr/>
        </p:nvSpPr>
        <p:spPr>
          <a:xfrm>
            <a:off x="1997978" y="2752177"/>
            <a:ext cx="74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275ºC</a:t>
            </a:r>
          </a:p>
        </p:txBody>
      </p:sp>
      <p:sp>
        <p:nvSpPr>
          <p:cNvPr id="52" name="QuadreDeText 57">
            <a:extLst>
              <a:ext uri="{FF2B5EF4-FFF2-40B4-BE49-F238E27FC236}">
                <a16:creationId xmlns:a16="http://schemas.microsoft.com/office/drawing/2014/main" id="{4CD1871F-C4C0-A9DC-E04E-AC7D03A8EC56}"/>
              </a:ext>
            </a:extLst>
          </p:cNvPr>
          <p:cNvSpPr txBox="1"/>
          <p:nvPr/>
        </p:nvSpPr>
        <p:spPr>
          <a:xfrm>
            <a:off x="2872170" y="2742940"/>
            <a:ext cx="74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300ºC</a:t>
            </a:r>
          </a:p>
        </p:txBody>
      </p:sp>
      <p:sp>
        <p:nvSpPr>
          <p:cNvPr id="53" name="Claudàtor d'obertura 6">
            <a:extLst>
              <a:ext uri="{FF2B5EF4-FFF2-40B4-BE49-F238E27FC236}">
                <a16:creationId xmlns:a16="http://schemas.microsoft.com/office/drawing/2014/main" id="{C4314715-F940-B2F4-A996-CD1D6396507F}"/>
              </a:ext>
            </a:extLst>
          </p:cNvPr>
          <p:cNvSpPr/>
          <p:nvPr/>
        </p:nvSpPr>
        <p:spPr>
          <a:xfrm rot="5400000">
            <a:off x="2795864" y="-440442"/>
            <a:ext cx="67154" cy="3368422"/>
          </a:xfrm>
          <a:prstGeom prst="lef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laudàtor d'obertura 61">
            <a:extLst>
              <a:ext uri="{FF2B5EF4-FFF2-40B4-BE49-F238E27FC236}">
                <a16:creationId xmlns:a16="http://schemas.microsoft.com/office/drawing/2014/main" id="{5C8279AE-8EA4-1E14-20CE-C3B6A1AA3D19}"/>
              </a:ext>
            </a:extLst>
          </p:cNvPr>
          <p:cNvSpPr/>
          <p:nvPr/>
        </p:nvSpPr>
        <p:spPr>
          <a:xfrm rot="5400000">
            <a:off x="4929059" y="888853"/>
            <a:ext cx="67155" cy="705525"/>
          </a:xfrm>
          <a:prstGeom prst="lef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audàtor d'obertura 62">
            <a:extLst>
              <a:ext uri="{FF2B5EF4-FFF2-40B4-BE49-F238E27FC236}">
                <a16:creationId xmlns:a16="http://schemas.microsoft.com/office/drawing/2014/main" id="{0A708405-1E62-432B-4AE3-B826356CAFF0}"/>
              </a:ext>
            </a:extLst>
          </p:cNvPr>
          <p:cNvSpPr/>
          <p:nvPr/>
        </p:nvSpPr>
        <p:spPr>
          <a:xfrm rot="5400000">
            <a:off x="5715799" y="903861"/>
            <a:ext cx="67155" cy="675510"/>
          </a:xfrm>
          <a:prstGeom prst="lef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QuadreDeText 68">
            <a:extLst>
              <a:ext uri="{FF2B5EF4-FFF2-40B4-BE49-F238E27FC236}">
                <a16:creationId xmlns:a16="http://schemas.microsoft.com/office/drawing/2014/main" id="{7B4CD358-B18F-BFBA-FC9C-B6AAAC8633E5}"/>
              </a:ext>
            </a:extLst>
          </p:cNvPr>
          <p:cNvSpPr txBox="1"/>
          <p:nvPr/>
        </p:nvSpPr>
        <p:spPr>
          <a:xfrm>
            <a:off x="2065436" y="900261"/>
            <a:ext cx="1528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2 bar</a:t>
            </a:r>
          </a:p>
        </p:txBody>
      </p:sp>
      <p:sp>
        <p:nvSpPr>
          <p:cNvPr id="57" name="QuadreDeText 72">
            <a:extLst>
              <a:ext uri="{FF2B5EF4-FFF2-40B4-BE49-F238E27FC236}">
                <a16:creationId xmlns:a16="http://schemas.microsoft.com/office/drawing/2014/main" id="{547192BE-C4FD-8ABF-61D6-4EA36DAB040A}"/>
              </a:ext>
            </a:extLst>
          </p:cNvPr>
          <p:cNvSpPr txBox="1"/>
          <p:nvPr/>
        </p:nvSpPr>
        <p:spPr>
          <a:xfrm>
            <a:off x="4557209" y="900261"/>
            <a:ext cx="788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7 bar</a:t>
            </a:r>
          </a:p>
        </p:txBody>
      </p:sp>
      <p:sp>
        <p:nvSpPr>
          <p:cNvPr id="58" name="QuadreDeText 73">
            <a:extLst>
              <a:ext uri="{FF2B5EF4-FFF2-40B4-BE49-F238E27FC236}">
                <a16:creationId xmlns:a16="http://schemas.microsoft.com/office/drawing/2014/main" id="{2076C995-518F-DF81-0181-A5144288DC5F}"/>
              </a:ext>
            </a:extLst>
          </p:cNvPr>
          <p:cNvSpPr txBox="1"/>
          <p:nvPr/>
        </p:nvSpPr>
        <p:spPr>
          <a:xfrm>
            <a:off x="5363910" y="900260"/>
            <a:ext cx="788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14 bar</a:t>
            </a:r>
          </a:p>
        </p:txBody>
      </p:sp>
      <p:pic>
        <p:nvPicPr>
          <p:cNvPr id="59" name="Imatge 74">
            <a:extLst>
              <a:ext uri="{FF2B5EF4-FFF2-40B4-BE49-F238E27FC236}">
                <a16:creationId xmlns:a16="http://schemas.microsoft.com/office/drawing/2014/main" id="{DAAFA358-8C8B-6039-2714-498A7791E9BB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04" y="3394224"/>
            <a:ext cx="1820251" cy="1365189"/>
          </a:xfrm>
          <a:prstGeom prst="rect">
            <a:avLst/>
          </a:prstGeom>
        </p:spPr>
      </p:pic>
      <p:pic>
        <p:nvPicPr>
          <p:cNvPr id="60" name="Imatge 75">
            <a:extLst>
              <a:ext uri="{FF2B5EF4-FFF2-40B4-BE49-F238E27FC236}">
                <a16:creationId xmlns:a16="http://schemas.microsoft.com/office/drawing/2014/main" id="{46C2F4B9-5A19-2AB1-8124-9F274D71FD56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04" y="4885323"/>
            <a:ext cx="1820251" cy="1365189"/>
          </a:xfrm>
          <a:prstGeom prst="rect">
            <a:avLst/>
          </a:prstGeom>
        </p:spPr>
      </p:pic>
      <p:pic>
        <p:nvPicPr>
          <p:cNvPr id="61" name="Imatge 76">
            <a:extLst>
              <a:ext uri="{FF2B5EF4-FFF2-40B4-BE49-F238E27FC236}">
                <a16:creationId xmlns:a16="http://schemas.microsoft.com/office/drawing/2014/main" id="{F302F207-0C23-C304-0FDE-0D02C1D5A342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67" y="4885323"/>
            <a:ext cx="1820251" cy="1365189"/>
          </a:xfrm>
          <a:prstGeom prst="rect">
            <a:avLst/>
          </a:prstGeom>
        </p:spPr>
      </p:pic>
      <p:pic>
        <p:nvPicPr>
          <p:cNvPr id="62" name="Imatge 82">
            <a:extLst>
              <a:ext uri="{FF2B5EF4-FFF2-40B4-BE49-F238E27FC236}">
                <a16:creationId xmlns:a16="http://schemas.microsoft.com/office/drawing/2014/main" id="{58D545EA-DA7B-5770-B9AC-5765C6360A7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67" y="3394224"/>
            <a:ext cx="1820251" cy="1365189"/>
          </a:xfrm>
          <a:prstGeom prst="rect">
            <a:avLst/>
          </a:prstGeom>
        </p:spPr>
      </p:pic>
      <p:pic>
        <p:nvPicPr>
          <p:cNvPr id="63" name="Imatge 83">
            <a:extLst>
              <a:ext uri="{FF2B5EF4-FFF2-40B4-BE49-F238E27FC236}">
                <a16:creationId xmlns:a16="http://schemas.microsoft.com/office/drawing/2014/main" id="{653278BE-D59E-5A05-C874-58B23373F975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31" y="3390465"/>
            <a:ext cx="1820252" cy="1365190"/>
          </a:xfrm>
          <a:prstGeom prst="rect">
            <a:avLst/>
          </a:prstGeom>
        </p:spPr>
      </p:pic>
      <p:pic>
        <p:nvPicPr>
          <p:cNvPr id="64" name="Imatge 84">
            <a:extLst>
              <a:ext uri="{FF2B5EF4-FFF2-40B4-BE49-F238E27FC236}">
                <a16:creationId xmlns:a16="http://schemas.microsoft.com/office/drawing/2014/main" id="{EE3EA4B3-0641-C897-766B-3BB04450B799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97" y="4885323"/>
            <a:ext cx="1820252" cy="1365190"/>
          </a:xfrm>
          <a:prstGeom prst="rect">
            <a:avLst/>
          </a:prstGeom>
        </p:spPr>
      </p:pic>
      <p:pic>
        <p:nvPicPr>
          <p:cNvPr id="65" name="Imatge 88">
            <a:extLst>
              <a:ext uri="{FF2B5EF4-FFF2-40B4-BE49-F238E27FC236}">
                <a16:creationId xmlns:a16="http://schemas.microsoft.com/office/drawing/2014/main" id="{9811DABB-6797-8661-7E85-7BECE5D76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94" y="3379626"/>
            <a:ext cx="1820253" cy="1365190"/>
          </a:xfrm>
          <a:prstGeom prst="rect">
            <a:avLst/>
          </a:prstGeom>
        </p:spPr>
      </p:pic>
      <p:pic>
        <p:nvPicPr>
          <p:cNvPr id="66" name="Imatge 89">
            <a:extLst>
              <a:ext uri="{FF2B5EF4-FFF2-40B4-BE49-F238E27FC236}">
                <a16:creationId xmlns:a16="http://schemas.microsoft.com/office/drawing/2014/main" id="{1A62DFC4-232C-66CB-B9DD-34E132835953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940" y="4885323"/>
            <a:ext cx="1820251" cy="1365189"/>
          </a:xfrm>
          <a:prstGeom prst="rect">
            <a:avLst/>
          </a:prstGeom>
        </p:spPr>
      </p:pic>
      <p:sp>
        <p:nvSpPr>
          <p:cNvPr id="67" name="QuadreDeText 119">
            <a:extLst>
              <a:ext uri="{FF2B5EF4-FFF2-40B4-BE49-F238E27FC236}">
                <a16:creationId xmlns:a16="http://schemas.microsoft.com/office/drawing/2014/main" id="{E4985315-A267-AF1F-6B7E-1285392ACDFA}"/>
              </a:ext>
            </a:extLst>
          </p:cNvPr>
          <p:cNvSpPr txBox="1"/>
          <p:nvPr/>
        </p:nvSpPr>
        <p:spPr>
          <a:xfrm>
            <a:off x="588753" y="3077211"/>
            <a:ext cx="1421152" cy="313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250ºC / 2 bar</a:t>
            </a:r>
          </a:p>
        </p:txBody>
      </p:sp>
      <p:sp>
        <p:nvSpPr>
          <p:cNvPr id="68" name="QuadreDeText 120">
            <a:extLst>
              <a:ext uri="{FF2B5EF4-FFF2-40B4-BE49-F238E27FC236}">
                <a16:creationId xmlns:a16="http://schemas.microsoft.com/office/drawing/2014/main" id="{B00EC67B-EF72-B3C5-E812-428A57522A6C}"/>
              </a:ext>
            </a:extLst>
          </p:cNvPr>
          <p:cNvSpPr txBox="1"/>
          <p:nvPr/>
        </p:nvSpPr>
        <p:spPr>
          <a:xfrm>
            <a:off x="2533388" y="3077211"/>
            <a:ext cx="1421152" cy="313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275ºC / 2 bar</a:t>
            </a:r>
          </a:p>
        </p:txBody>
      </p:sp>
      <p:sp>
        <p:nvSpPr>
          <p:cNvPr id="69" name="QuadreDeText 121">
            <a:extLst>
              <a:ext uri="{FF2B5EF4-FFF2-40B4-BE49-F238E27FC236}">
                <a16:creationId xmlns:a16="http://schemas.microsoft.com/office/drawing/2014/main" id="{AB73EF83-2368-C40B-DA79-B410DAD57615}"/>
              </a:ext>
            </a:extLst>
          </p:cNvPr>
          <p:cNvSpPr txBox="1"/>
          <p:nvPr/>
        </p:nvSpPr>
        <p:spPr>
          <a:xfrm>
            <a:off x="4430847" y="3077211"/>
            <a:ext cx="1421152" cy="313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300ºC / 2 bar</a:t>
            </a:r>
          </a:p>
        </p:txBody>
      </p:sp>
      <p:sp>
        <p:nvSpPr>
          <p:cNvPr id="70" name="QuadreDeText 122">
            <a:extLst>
              <a:ext uri="{FF2B5EF4-FFF2-40B4-BE49-F238E27FC236}">
                <a16:creationId xmlns:a16="http://schemas.microsoft.com/office/drawing/2014/main" id="{EE0CAB28-FF9F-BDA4-DAC2-E86049D0D1D9}"/>
              </a:ext>
            </a:extLst>
          </p:cNvPr>
          <p:cNvSpPr txBox="1"/>
          <p:nvPr/>
        </p:nvSpPr>
        <p:spPr>
          <a:xfrm>
            <a:off x="6359444" y="3050717"/>
            <a:ext cx="1421152" cy="313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450ºC / 2 bar</a:t>
            </a:r>
          </a:p>
        </p:txBody>
      </p:sp>
      <p:sp>
        <p:nvSpPr>
          <p:cNvPr id="71" name="Rectangle 7">
            <a:extLst>
              <a:ext uri="{FF2B5EF4-FFF2-40B4-BE49-F238E27FC236}">
                <a16:creationId xmlns:a16="http://schemas.microsoft.com/office/drawing/2014/main" id="{9F1B7B14-EB2F-DE6F-EC00-7CFD58559F45}"/>
              </a:ext>
            </a:extLst>
          </p:cNvPr>
          <p:cNvSpPr/>
          <p:nvPr/>
        </p:nvSpPr>
        <p:spPr>
          <a:xfrm>
            <a:off x="389204" y="5602143"/>
            <a:ext cx="1820251" cy="8391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orma lliure: forma 12">
            <a:extLst>
              <a:ext uri="{FF2B5EF4-FFF2-40B4-BE49-F238E27FC236}">
                <a16:creationId xmlns:a16="http://schemas.microsoft.com/office/drawing/2014/main" id="{E6E3EED2-E13C-C650-5CDA-CEBF32847665}"/>
              </a:ext>
            </a:extLst>
          </p:cNvPr>
          <p:cNvSpPr/>
          <p:nvPr/>
        </p:nvSpPr>
        <p:spPr>
          <a:xfrm>
            <a:off x="4829175" y="5743250"/>
            <a:ext cx="656607" cy="127853"/>
          </a:xfrm>
          <a:custGeom>
            <a:avLst/>
            <a:gdLst>
              <a:gd name="connsiteX0" fmla="*/ 0 w 620486"/>
              <a:gd name="connsiteY0" fmla="*/ 102325 h 102325"/>
              <a:gd name="connsiteX1" fmla="*/ 620486 w 620486"/>
              <a:gd name="connsiteY1" fmla="*/ 93617 h 102325"/>
              <a:gd name="connsiteX2" fmla="*/ 555172 w 620486"/>
              <a:gd name="connsiteY2" fmla="*/ 39188 h 102325"/>
              <a:gd name="connsiteX3" fmla="*/ 481149 w 620486"/>
              <a:gd name="connsiteY3" fmla="*/ 37011 h 102325"/>
              <a:gd name="connsiteX4" fmla="*/ 313509 w 620486"/>
              <a:gd name="connsiteY4" fmla="*/ 0 h 102325"/>
              <a:gd name="connsiteX5" fmla="*/ 139338 w 620486"/>
              <a:gd name="connsiteY5" fmla="*/ 23948 h 102325"/>
              <a:gd name="connsiteX6" fmla="*/ 82732 w 620486"/>
              <a:gd name="connsiteY6" fmla="*/ 45720 h 102325"/>
              <a:gd name="connsiteX7" fmla="*/ 8709 w 620486"/>
              <a:gd name="connsiteY7" fmla="*/ 15240 h 102325"/>
              <a:gd name="connsiteX8" fmla="*/ 0 w 620486"/>
              <a:gd name="connsiteY8" fmla="*/ 102325 h 10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486" h="102325">
                <a:moveTo>
                  <a:pt x="0" y="102325"/>
                </a:moveTo>
                <a:lnTo>
                  <a:pt x="620486" y="93617"/>
                </a:lnTo>
                <a:lnTo>
                  <a:pt x="555172" y="39188"/>
                </a:lnTo>
                <a:lnTo>
                  <a:pt x="481149" y="37011"/>
                </a:lnTo>
                <a:lnTo>
                  <a:pt x="313509" y="0"/>
                </a:lnTo>
                <a:lnTo>
                  <a:pt x="139338" y="23948"/>
                </a:lnTo>
                <a:lnTo>
                  <a:pt x="82732" y="45720"/>
                </a:lnTo>
                <a:lnTo>
                  <a:pt x="8709" y="15240"/>
                </a:lnTo>
                <a:lnTo>
                  <a:pt x="0" y="102325"/>
                </a:lnTo>
                <a:close/>
              </a:path>
            </a:pathLst>
          </a:cu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orma lliure: forma 19">
            <a:extLst>
              <a:ext uri="{FF2B5EF4-FFF2-40B4-BE49-F238E27FC236}">
                <a16:creationId xmlns:a16="http://schemas.microsoft.com/office/drawing/2014/main" id="{5C0CA76F-612E-E63E-BDBE-048558758FAC}"/>
              </a:ext>
            </a:extLst>
          </p:cNvPr>
          <p:cNvSpPr/>
          <p:nvPr/>
        </p:nvSpPr>
        <p:spPr>
          <a:xfrm>
            <a:off x="5605463" y="5752775"/>
            <a:ext cx="363537" cy="98425"/>
          </a:xfrm>
          <a:custGeom>
            <a:avLst/>
            <a:gdLst>
              <a:gd name="connsiteX0" fmla="*/ 0 w 363537"/>
              <a:gd name="connsiteY0" fmla="*/ 98425 h 98425"/>
              <a:gd name="connsiteX1" fmla="*/ 363537 w 363537"/>
              <a:gd name="connsiteY1" fmla="*/ 93663 h 98425"/>
              <a:gd name="connsiteX2" fmla="*/ 246062 w 363537"/>
              <a:gd name="connsiteY2" fmla="*/ 4763 h 98425"/>
              <a:gd name="connsiteX3" fmla="*/ 161925 w 363537"/>
              <a:gd name="connsiteY3" fmla="*/ 38100 h 98425"/>
              <a:gd name="connsiteX4" fmla="*/ 98425 w 363537"/>
              <a:gd name="connsiteY4" fmla="*/ 38100 h 98425"/>
              <a:gd name="connsiteX5" fmla="*/ 53975 w 363537"/>
              <a:gd name="connsiteY5" fmla="*/ 0 h 98425"/>
              <a:gd name="connsiteX6" fmla="*/ 0 w 363537"/>
              <a:gd name="connsiteY6" fmla="*/ 98425 h 9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3537" h="98425">
                <a:moveTo>
                  <a:pt x="0" y="98425"/>
                </a:moveTo>
                <a:lnTo>
                  <a:pt x="363537" y="93663"/>
                </a:lnTo>
                <a:lnTo>
                  <a:pt x="246062" y="4763"/>
                </a:lnTo>
                <a:lnTo>
                  <a:pt x="161925" y="38100"/>
                </a:lnTo>
                <a:lnTo>
                  <a:pt x="98425" y="38100"/>
                </a:lnTo>
                <a:lnTo>
                  <a:pt x="53975" y="0"/>
                </a:lnTo>
                <a:lnTo>
                  <a:pt x="0" y="98425"/>
                </a:lnTo>
                <a:close/>
              </a:path>
            </a:pathLst>
          </a:cu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rma lliure: forma 20">
            <a:extLst>
              <a:ext uri="{FF2B5EF4-FFF2-40B4-BE49-F238E27FC236}">
                <a16:creationId xmlns:a16="http://schemas.microsoft.com/office/drawing/2014/main" id="{6D0DF476-B431-5815-568C-85892422E88C}"/>
              </a:ext>
            </a:extLst>
          </p:cNvPr>
          <p:cNvSpPr/>
          <p:nvPr/>
        </p:nvSpPr>
        <p:spPr>
          <a:xfrm>
            <a:off x="4230688" y="5743251"/>
            <a:ext cx="398462" cy="120650"/>
          </a:xfrm>
          <a:custGeom>
            <a:avLst/>
            <a:gdLst>
              <a:gd name="connsiteX0" fmla="*/ 398462 w 398462"/>
              <a:gd name="connsiteY0" fmla="*/ 101600 h 104775"/>
              <a:gd name="connsiteX1" fmla="*/ 1587 w 398462"/>
              <a:gd name="connsiteY1" fmla="*/ 104775 h 104775"/>
              <a:gd name="connsiteX2" fmla="*/ 0 w 398462"/>
              <a:gd name="connsiteY2" fmla="*/ 28575 h 104775"/>
              <a:gd name="connsiteX3" fmla="*/ 57150 w 398462"/>
              <a:gd name="connsiteY3" fmla="*/ 4763 h 104775"/>
              <a:gd name="connsiteX4" fmla="*/ 87312 w 398462"/>
              <a:gd name="connsiteY4" fmla="*/ 28575 h 104775"/>
              <a:gd name="connsiteX5" fmla="*/ 127000 w 398462"/>
              <a:gd name="connsiteY5" fmla="*/ 0 h 104775"/>
              <a:gd name="connsiteX6" fmla="*/ 228600 w 398462"/>
              <a:gd name="connsiteY6" fmla="*/ 42863 h 104775"/>
              <a:gd name="connsiteX7" fmla="*/ 269875 w 398462"/>
              <a:gd name="connsiteY7" fmla="*/ 25400 h 104775"/>
              <a:gd name="connsiteX8" fmla="*/ 398462 w 398462"/>
              <a:gd name="connsiteY8" fmla="*/ 10160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462" h="104775">
                <a:moveTo>
                  <a:pt x="398462" y="101600"/>
                </a:moveTo>
                <a:lnTo>
                  <a:pt x="1587" y="104775"/>
                </a:lnTo>
                <a:lnTo>
                  <a:pt x="0" y="28575"/>
                </a:lnTo>
                <a:lnTo>
                  <a:pt x="57150" y="4763"/>
                </a:lnTo>
                <a:lnTo>
                  <a:pt x="87312" y="28575"/>
                </a:lnTo>
                <a:lnTo>
                  <a:pt x="127000" y="0"/>
                </a:lnTo>
                <a:lnTo>
                  <a:pt x="228600" y="42863"/>
                </a:lnTo>
                <a:lnTo>
                  <a:pt x="269875" y="25400"/>
                </a:lnTo>
                <a:lnTo>
                  <a:pt x="398462" y="101600"/>
                </a:lnTo>
                <a:close/>
              </a:path>
            </a:pathLst>
          </a:cu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QuadreDeText 133">
            <a:extLst>
              <a:ext uri="{FF2B5EF4-FFF2-40B4-BE49-F238E27FC236}">
                <a16:creationId xmlns:a16="http://schemas.microsoft.com/office/drawing/2014/main" id="{68BEA1AF-6578-8C5B-2FB1-6F04F28BF9A7}"/>
              </a:ext>
            </a:extLst>
          </p:cNvPr>
          <p:cNvSpPr txBox="1"/>
          <p:nvPr/>
        </p:nvSpPr>
        <p:spPr>
          <a:xfrm>
            <a:off x="6430945" y="1390218"/>
            <a:ext cx="546662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Bahnschrift" panose="020B0502040204020203" pitchFamily="34" charset="0"/>
                <a:ea typeface="Verdana" panose="020B0604030504040204" pitchFamily="34" charset="0"/>
              </a:rPr>
              <a:t>SEM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</a:rPr>
              <a:t> – Formation of </a:t>
            </a:r>
            <a:r>
              <a:rPr lang="en-US" sz="1400" b="1" dirty="0" err="1">
                <a:latin typeface="Bahnschrift" panose="020B0502040204020203" pitchFamily="34" charset="0"/>
                <a:ea typeface="Verdana" panose="020B0604030504040204" pitchFamily="34" charset="0"/>
              </a:rPr>
              <a:t>SbSeI</a:t>
            </a:r>
            <a:r>
              <a:rPr lang="en-US" sz="1400" b="1" dirty="0">
                <a:latin typeface="Bahnschrift" panose="020B0502040204020203" pitchFamily="34" charset="0"/>
                <a:ea typeface="Verdana" panose="020B0604030504040204" pitchFamily="34" charset="0"/>
              </a:rPr>
              <a:t> micro-columnar structures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b="1" dirty="0">
                <a:latin typeface="Bahnschrift" panose="020B0502040204020203" pitchFamily="34" charset="0"/>
                <a:ea typeface="Verdana" panose="020B0604030504040204" pitchFamily="34" charset="0"/>
              </a:rPr>
              <a:t>Increasing T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</a:rPr>
              <a:t> 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height and density of micro-columnar structures increases</a:t>
            </a:r>
          </a:p>
          <a:p>
            <a:pPr algn="just"/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     Thickness and uniformity of unreacted Sb</a:t>
            </a:r>
            <a:r>
              <a:rPr lang="en-US" sz="1400" baseline="-250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Se</a:t>
            </a:r>
            <a:r>
              <a:rPr lang="en-US" sz="1400" baseline="-250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3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layer decreases</a:t>
            </a:r>
          </a:p>
          <a:p>
            <a:pPr algn="just"/>
            <a:endParaRPr lang="en-US" sz="1400" dirty="0">
              <a:latin typeface="Bahnschrift" panose="020B0502040204020203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pPr algn="just"/>
            <a:endParaRPr lang="en-US" sz="500" b="1" dirty="0">
              <a:solidFill>
                <a:srgbClr val="99CC00"/>
              </a:solidFill>
              <a:latin typeface="Bahnschrift" panose="020B0502040204020203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pPr algn="just"/>
            <a:r>
              <a:rPr lang="en-US" sz="1400" b="1" dirty="0">
                <a:solidFill>
                  <a:srgbClr val="99CC00"/>
                </a:solidFill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      </a:t>
            </a:r>
            <a:endParaRPr lang="en-US" sz="1400" dirty="0">
              <a:latin typeface="Bahnschrift" panose="020B0502040204020203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76" name="QuadreDeText 136">
            <a:extLst>
              <a:ext uri="{FF2B5EF4-FFF2-40B4-BE49-F238E27FC236}">
                <a16:creationId xmlns:a16="http://schemas.microsoft.com/office/drawing/2014/main" id="{35DABC2E-13B4-CE02-8487-C45D17889347}"/>
              </a:ext>
            </a:extLst>
          </p:cNvPr>
          <p:cNvSpPr txBox="1"/>
          <p:nvPr/>
        </p:nvSpPr>
        <p:spPr>
          <a:xfrm>
            <a:off x="3756726" y="2740713"/>
            <a:ext cx="74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450ºC</a:t>
            </a:r>
          </a:p>
        </p:txBody>
      </p:sp>
      <p:sp>
        <p:nvSpPr>
          <p:cNvPr id="77" name="QuadreDeText 137">
            <a:extLst>
              <a:ext uri="{FF2B5EF4-FFF2-40B4-BE49-F238E27FC236}">
                <a16:creationId xmlns:a16="http://schemas.microsoft.com/office/drawing/2014/main" id="{A319DC3A-1B89-8526-3BCF-213848D0BCC4}"/>
              </a:ext>
            </a:extLst>
          </p:cNvPr>
          <p:cNvSpPr txBox="1"/>
          <p:nvPr/>
        </p:nvSpPr>
        <p:spPr>
          <a:xfrm>
            <a:off x="4579723" y="2754027"/>
            <a:ext cx="74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450ºC</a:t>
            </a:r>
          </a:p>
        </p:txBody>
      </p:sp>
      <p:sp>
        <p:nvSpPr>
          <p:cNvPr id="78" name="QuadreDeText 138">
            <a:extLst>
              <a:ext uri="{FF2B5EF4-FFF2-40B4-BE49-F238E27FC236}">
                <a16:creationId xmlns:a16="http://schemas.microsoft.com/office/drawing/2014/main" id="{0E7808CA-BC4F-7660-DC16-B438003D429C}"/>
              </a:ext>
            </a:extLst>
          </p:cNvPr>
          <p:cNvSpPr txBox="1"/>
          <p:nvPr/>
        </p:nvSpPr>
        <p:spPr>
          <a:xfrm>
            <a:off x="5377464" y="2740713"/>
            <a:ext cx="74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500ºC</a:t>
            </a:r>
          </a:p>
        </p:txBody>
      </p:sp>
      <p:pic>
        <p:nvPicPr>
          <p:cNvPr id="79" name="Imatge 65">
            <a:extLst>
              <a:ext uri="{FF2B5EF4-FFF2-40B4-BE49-F238E27FC236}">
                <a16:creationId xmlns:a16="http://schemas.microsoft.com/office/drawing/2014/main" id="{91EC4E00-1D14-0852-D3DA-D55A8BC6B63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861" y="3369298"/>
            <a:ext cx="3827845" cy="2870885"/>
          </a:xfrm>
          <a:prstGeom prst="rect">
            <a:avLst/>
          </a:prstGeom>
        </p:spPr>
      </p:pic>
      <p:sp>
        <p:nvSpPr>
          <p:cNvPr id="80" name="Rectangle 66">
            <a:extLst>
              <a:ext uri="{FF2B5EF4-FFF2-40B4-BE49-F238E27FC236}">
                <a16:creationId xmlns:a16="http://schemas.microsoft.com/office/drawing/2014/main" id="{DE061499-A3EA-0D99-5D12-CF3EC89024A6}"/>
              </a:ext>
            </a:extLst>
          </p:cNvPr>
          <p:cNvSpPr/>
          <p:nvPr/>
        </p:nvSpPr>
        <p:spPr>
          <a:xfrm>
            <a:off x="8157827" y="5247571"/>
            <a:ext cx="3847128" cy="204637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laudàtor de tancament 1">
            <a:extLst>
              <a:ext uri="{FF2B5EF4-FFF2-40B4-BE49-F238E27FC236}">
                <a16:creationId xmlns:a16="http://schemas.microsoft.com/office/drawing/2014/main" id="{F72B78B4-1ACC-B85E-7DF0-D529BF8FB353}"/>
              </a:ext>
            </a:extLst>
          </p:cNvPr>
          <p:cNvSpPr/>
          <p:nvPr/>
        </p:nvSpPr>
        <p:spPr>
          <a:xfrm>
            <a:off x="8314740" y="5281069"/>
            <a:ext cx="47671" cy="171139"/>
          </a:xfrm>
          <a:prstGeom prst="righ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Connector: corbat 16">
            <a:extLst>
              <a:ext uri="{FF2B5EF4-FFF2-40B4-BE49-F238E27FC236}">
                <a16:creationId xmlns:a16="http://schemas.microsoft.com/office/drawing/2014/main" id="{5D73738A-DD19-01AB-4DA6-514B3873056F}"/>
              </a:ext>
            </a:extLst>
          </p:cNvPr>
          <p:cNvCxnSpPr/>
          <p:nvPr/>
        </p:nvCxnSpPr>
        <p:spPr>
          <a:xfrm>
            <a:off x="8369215" y="5366638"/>
            <a:ext cx="820858" cy="677582"/>
          </a:xfrm>
          <a:prstGeom prst="curved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QuadreDeText 77">
            <a:extLst>
              <a:ext uri="{FF2B5EF4-FFF2-40B4-BE49-F238E27FC236}">
                <a16:creationId xmlns:a16="http://schemas.microsoft.com/office/drawing/2014/main" id="{765BE6E1-9A67-59DE-AB03-202F365734CF}"/>
              </a:ext>
            </a:extLst>
          </p:cNvPr>
          <p:cNvSpPr txBox="1"/>
          <p:nvPr/>
        </p:nvSpPr>
        <p:spPr>
          <a:xfrm>
            <a:off x="9092241" y="5876499"/>
            <a:ext cx="1661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hnschrift" panose="020B0502040204020203" pitchFamily="34" charset="0"/>
              </a:rPr>
              <a:t>Sb</a:t>
            </a:r>
            <a:r>
              <a:rPr lang="en-US" sz="1400" baseline="-25000" dirty="0">
                <a:solidFill>
                  <a:schemeClr val="bg1"/>
                </a:solidFill>
                <a:latin typeface="Bahnschrift" panose="020B0502040204020203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Bahnschrift" panose="020B0502040204020203" pitchFamily="34" charset="0"/>
              </a:rPr>
              <a:t>Se</a:t>
            </a:r>
            <a:r>
              <a:rPr lang="en-US" sz="1400" baseline="-25000" dirty="0">
                <a:solidFill>
                  <a:schemeClr val="bg1"/>
                </a:solidFill>
                <a:latin typeface="Bahnschrift" panose="020B0502040204020203" pitchFamily="34" charset="0"/>
              </a:rPr>
              <a:t>3 </a:t>
            </a:r>
            <a:r>
              <a:rPr lang="en-US" sz="1400" dirty="0">
                <a:solidFill>
                  <a:schemeClr val="bg1"/>
                </a:solidFill>
                <a:latin typeface="Bahnschrift" panose="020B0502040204020203" pitchFamily="34" charset="0"/>
              </a:rPr>
              <a:t>– 500 nm</a:t>
            </a:r>
            <a:endParaRPr lang="en-US" sz="1400" baseline="-250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4" name="QuadreDeText 78">
            <a:extLst>
              <a:ext uri="{FF2B5EF4-FFF2-40B4-BE49-F238E27FC236}">
                <a16:creationId xmlns:a16="http://schemas.microsoft.com/office/drawing/2014/main" id="{C3763AE6-63FC-49F6-487E-E63B2C48A34F}"/>
              </a:ext>
            </a:extLst>
          </p:cNvPr>
          <p:cNvSpPr txBox="1"/>
          <p:nvPr/>
        </p:nvSpPr>
        <p:spPr>
          <a:xfrm>
            <a:off x="9982200" y="3548073"/>
            <a:ext cx="788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Bahnschrift" panose="020B0502040204020203" pitchFamily="34" charset="0"/>
              </a:rPr>
              <a:t>SbSeI</a:t>
            </a:r>
            <a:endParaRPr lang="en-US" sz="1400" baseline="-250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89" name="Connector de fletxa recta 79">
            <a:extLst>
              <a:ext uri="{FF2B5EF4-FFF2-40B4-BE49-F238E27FC236}">
                <a16:creationId xmlns:a16="http://schemas.microsoft.com/office/drawing/2014/main" id="{CA0F8864-A1E3-517E-976B-DB07EB80C1B8}"/>
              </a:ext>
            </a:extLst>
          </p:cNvPr>
          <p:cNvCxnSpPr>
            <a:cxnSpLocks/>
          </p:cNvCxnSpPr>
          <p:nvPr/>
        </p:nvCxnSpPr>
        <p:spPr>
          <a:xfrm flipH="1" flipV="1">
            <a:off x="10376626" y="3880447"/>
            <a:ext cx="777149" cy="5925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Imatge 80">
            <a:extLst>
              <a:ext uri="{FF2B5EF4-FFF2-40B4-BE49-F238E27FC236}">
                <a16:creationId xmlns:a16="http://schemas.microsoft.com/office/drawing/2014/main" id="{6A269128-CC63-D947-6B4F-FE05BE3E700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801" y="4885323"/>
            <a:ext cx="1820251" cy="1365189"/>
          </a:xfrm>
          <a:prstGeom prst="rect">
            <a:avLst/>
          </a:prstGeom>
        </p:spPr>
      </p:pic>
      <p:sp>
        <p:nvSpPr>
          <p:cNvPr id="91" name="Rectangle 21">
            <a:extLst>
              <a:ext uri="{FF2B5EF4-FFF2-40B4-BE49-F238E27FC236}">
                <a16:creationId xmlns:a16="http://schemas.microsoft.com/office/drawing/2014/main" id="{CBE8157D-3AFB-7D42-E1DF-CE7F6F5F6266}"/>
              </a:ext>
            </a:extLst>
          </p:cNvPr>
          <p:cNvSpPr/>
          <p:nvPr/>
        </p:nvSpPr>
        <p:spPr>
          <a:xfrm>
            <a:off x="8092538" y="3301675"/>
            <a:ext cx="3979933" cy="302573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laudàtor de tancament 86">
            <a:extLst>
              <a:ext uri="{FF2B5EF4-FFF2-40B4-BE49-F238E27FC236}">
                <a16:creationId xmlns:a16="http://schemas.microsoft.com/office/drawing/2014/main" id="{1814CA2E-62A0-AF35-833A-42E083F7A431}"/>
              </a:ext>
            </a:extLst>
          </p:cNvPr>
          <p:cNvSpPr/>
          <p:nvPr/>
        </p:nvSpPr>
        <p:spPr>
          <a:xfrm>
            <a:off x="10798180" y="5459844"/>
            <a:ext cx="47671" cy="261161"/>
          </a:xfrm>
          <a:prstGeom prst="righ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QuadreDeText 87">
            <a:extLst>
              <a:ext uri="{FF2B5EF4-FFF2-40B4-BE49-F238E27FC236}">
                <a16:creationId xmlns:a16="http://schemas.microsoft.com/office/drawing/2014/main" id="{1E722473-4DCC-15F3-FEF7-2ACCDA4B8B2C}"/>
              </a:ext>
            </a:extLst>
          </p:cNvPr>
          <p:cNvSpPr txBox="1"/>
          <p:nvPr/>
        </p:nvSpPr>
        <p:spPr>
          <a:xfrm>
            <a:off x="10641760" y="5415329"/>
            <a:ext cx="788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hnschrift" panose="020B0502040204020203" pitchFamily="34" charset="0"/>
              </a:rPr>
              <a:t>Mo</a:t>
            </a:r>
            <a:endParaRPr lang="en-US" sz="1400" baseline="-250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94" name="Imatge 4">
            <a:extLst>
              <a:ext uri="{FF2B5EF4-FFF2-40B4-BE49-F238E27FC236}">
                <a16:creationId xmlns:a16="http://schemas.microsoft.com/office/drawing/2014/main" id="{6DBC78CB-77C0-AE33-4AAE-F30C5CB4AFF6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33105" r="28960" b="35031"/>
          <a:stretch/>
        </p:blipFill>
        <p:spPr>
          <a:xfrm rot="5400000">
            <a:off x="5074773" y="1765330"/>
            <a:ext cx="1367125" cy="604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15081D-3118-5580-5727-72B525347C4D}"/>
              </a:ext>
            </a:extLst>
          </p:cNvPr>
          <p:cNvSpPr txBox="1"/>
          <p:nvPr/>
        </p:nvSpPr>
        <p:spPr>
          <a:xfrm>
            <a:off x="2105137" y="155793"/>
            <a:ext cx="736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673F9C94-D685-4F05-A09B-F5C538D93DB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7417" y="849523"/>
            <a:ext cx="991590" cy="97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98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71" grpId="0" animBg="1"/>
      <p:bldP spid="72" grpId="0" animBg="1"/>
      <p:bldP spid="73" grpId="0" animBg="1"/>
      <p:bldP spid="74" grpId="0" animBg="1"/>
      <p:bldP spid="80" grpId="0" animBg="1"/>
      <p:bldP spid="81" grpId="0" animBg="1"/>
      <p:bldP spid="83" grpId="0"/>
      <p:bldP spid="84" grpId="0"/>
      <p:bldP spid="91" grpId="0" animBg="1"/>
      <p:bldP spid="92" grpId="0" animBg="1"/>
      <p:bldP spid="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/>
          <a:srcRect l="4898" t="14161" r="4817"/>
          <a:stretch/>
        </p:blipFill>
        <p:spPr>
          <a:xfrm>
            <a:off x="0" y="0"/>
            <a:ext cx="12202886" cy="2265975"/>
          </a:xfrm>
          <a:prstGeom prst="rect">
            <a:avLst/>
          </a:prstGeom>
          <a:ln>
            <a:noFill/>
          </a:ln>
        </p:spPr>
      </p:pic>
      <p:cxnSp>
        <p:nvCxnSpPr>
          <p:cNvPr id="86" name="Straight Connector 85"/>
          <p:cNvCxnSpPr/>
          <p:nvPr/>
        </p:nvCxnSpPr>
        <p:spPr>
          <a:xfrm flipV="1">
            <a:off x="519545" y="600655"/>
            <a:ext cx="11328934" cy="304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141151" y="158196"/>
            <a:ext cx="585914" cy="58591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TextBox 87"/>
          <p:cNvSpPr txBox="1"/>
          <p:nvPr/>
        </p:nvSpPr>
        <p:spPr>
          <a:xfrm>
            <a:off x="725049" y="168196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SbSeI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7220847-E52E-67A1-7DBC-4235F063A3DA}"/>
              </a:ext>
            </a:extLst>
          </p:cNvPr>
          <p:cNvSpPr/>
          <p:nvPr/>
        </p:nvSpPr>
        <p:spPr>
          <a:xfrm>
            <a:off x="-61188" y="6561304"/>
            <a:ext cx="2206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AdvOTce3d9a73"/>
              </a:rPr>
              <a:t> I. Caño et al, </a:t>
            </a:r>
            <a:r>
              <a:rPr lang="es-ES" sz="1200" dirty="0" err="1">
                <a:latin typeface="AdvOT65f8a23b.I"/>
              </a:rPr>
              <a:t>under</a:t>
            </a:r>
            <a:r>
              <a:rPr lang="es-ES" sz="1200" dirty="0">
                <a:latin typeface="AdvOT65f8a23b.I"/>
              </a:rPr>
              <a:t> </a:t>
            </a:r>
            <a:r>
              <a:rPr lang="es-ES" sz="1200" dirty="0" err="1">
                <a:latin typeface="AdvOT65f8a23b.I"/>
              </a:rPr>
              <a:t>preparation</a:t>
            </a:r>
            <a:r>
              <a:rPr lang="es-ES" sz="1200" dirty="0">
                <a:latin typeface="AdvOT65f8a23b.I"/>
              </a:rPr>
              <a:t>.</a:t>
            </a:r>
            <a:endParaRPr lang="es-ES" sz="1200" dirty="0"/>
          </a:p>
        </p:txBody>
      </p:sp>
      <p:grpSp>
        <p:nvGrpSpPr>
          <p:cNvPr id="20" name="Google Shape;5546;p61">
            <a:extLst>
              <a:ext uri="{FF2B5EF4-FFF2-40B4-BE49-F238E27FC236}">
                <a16:creationId xmlns:a16="http://schemas.microsoft.com/office/drawing/2014/main" id="{B7C781A2-D871-63B2-778E-C986D8D1AC91}"/>
              </a:ext>
            </a:extLst>
          </p:cNvPr>
          <p:cNvGrpSpPr/>
          <p:nvPr/>
        </p:nvGrpSpPr>
        <p:grpSpPr>
          <a:xfrm>
            <a:off x="287400" y="261402"/>
            <a:ext cx="293416" cy="339253"/>
            <a:chOff x="2710875" y="3806450"/>
            <a:chExt cx="416725" cy="481825"/>
          </a:xfrm>
          <a:solidFill>
            <a:schemeClr val="bg1">
              <a:lumMod val="95000"/>
            </a:schemeClr>
          </a:solidFill>
        </p:grpSpPr>
        <p:sp>
          <p:nvSpPr>
            <p:cNvPr id="21" name="Google Shape;5547;p61">
              <a:extLst>
                <a:ext uri="{FF2B5EF4-FFF2-40B4-BE49-F238E27FC236}">
                  <a16:creationId xmlns:a16="http://schemas.microsoft.com/office/drawing/2014/main" id="{4F0B97AC-16F1-C6BB-57C0-863AF2EEFB8F}"/>
                </a:ext>
              </a:extLst>
            </p:cNvPr>
            <p:cNvSpPr/>
            <p:nvPr/>
          </p:nvSpPr>
          <p:spPr>
            <a:xfrm>
              <a:off x="2710875" y="4144450"/>
              <a:ext cx="416725" cy="143825"/>
            </a:xfrm>
            <a:custGeom>
              <a:avLst/>
              <a:gdLst/>
              <a:ahLst/>
              <a:cxnLst/>
              <a:rect l="l" t="t" r="r" b="b"/>
              <a:pathLst>
                <a:path w="16669" h="5753" extrusionOk="0">
                  <a:moveTo>
                    <a:pt x="2313" y="1"/>
                  </a:moveTo>
                  <a:lnTo>
                    <a:pt x="260" y="3590"/>
                  </a:lnTo>
                  <a:cubicBezTo>
                    <a:pt x="1" y="4039"/>
                    <a:pt x="1" y="4590"/>
                    <a:pt x="266" y="5036"/>
                  </a:cubicBezTo>
                  <a:cubicBezTo>
                    <a:pt x="517" y="5479"/>
                    <a:pt x="986" y="5752"/>
                    <a:pt x="1495" y="5752"/>
                  </a:cubicBezTo>
                  <a:cubicBezTo>
                    <a:pt x="1498" y="5752"/>
                    <a:pt x="1501" y="5752"/>
                    <a:pt x="1503" y="5752"/>
                  </a:cubicBezTo>
                  <a:lnTo>
                    <a:pt x="15165" y="5752"/>
                  </a:lnTo>
                  <a:cubicBezTo>
                    <a:pt x="15168" y="5752"/>
                    <a:pt x="15171" y="5752"/>
                    <a:pt x="15174" y="5752"/>
                  </a:cubicBezTo>
                  <a:cubicBezTo>
                    <a:pt x="15682" y="5752"/>
                    <a:pt x="16151" y="5479"/>
                    <a:pt x="16403" y="5036"/>
                  </a:cubicBezTo>
                  <a:cubicBezTo>
                    <a:pt x="16668" y="4590"/>
                    <a:pt x="16668" y="4039"/>
                    <a:pt x="16409" y="3590"/>
                  </a:cubicBezTo>
                  <a:lnTo>
                    <a:pt x="143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" name="Google Shape;5548;p61">
              <a:extLst>
                <a:ext uri="{FF2B5EF4-FFF2-40B4-BE49-F238E27FC236}">
                  <a16:creationId xmlns:a16="http://schemas.microsoft.com/office/drawing/2014/main" id="{8D92349A-C497-AFAC-A97B-82606D156CAA}"/>
                </a:ext>
              </a:extLst>
            </p:cNvPr>
            <p:cNvSpPr/>
            <p:nvPr/>
          </p:nvSpPr>
          <p:spPr>
            <a:xfrm>
              <a:off x="2784800" y="3806450"/>
              <a:ext cx="268850" cy="309800"/>
            </a:xfrm>
            <a:custGeom>
              <a:avLst/>
              <a:gdLst/>
              <a:ahLst/>
              <a:cxnLst/>
              <a:rect l="l" t="t" r="r" b="b"/>
              <a:pathLst>
                <a:path w="10754" h="12392" extrusionOk="0">
                  <a:moveTo>
                    <a:pt x="5379" y="8113"/>
                  </a:moveTo>
                  <a:cubicBezTo>
                    <a:pt x="5882" y="8113"/>
                    <a:pt x="6132" y="8721"/>
                    <a:pt x="5776" y="9076"/>
                  </a:cubicBezTo>
                  <a:cubicBezTo>
                    <a:pt x="5661" y="9192"/>
                    <a:pt x="5519" y="9244"/>
                    <a:pt x="5380" y="9244"/>
                  </a:cubicBezTo>
                  <a:cubicBezTo>
                    <a:pt x="5091" y="9244"/>
                    <a:pt x="4813" y="9019"/>
                    <a:pt x="4813" y="8679"/>
                  </a:cubicBezTo>
                  <a:cubicBezTo>
                    <a:pt x="4813" y="8366"/>
                    <a:pt x="5066" y="8113"/>
                    <a:pt x="5379" y="8113"/>
                  </a:cubicBezTo>
                  <a:close/>
                  <a:moveTo>
                    <a:pt x="4280" y="9989"/>
                  </a:moveTo>
                  <a:cubicBezTo>
                    <a:pt x="4783" y="9989"/>
                    <a:pt x="5036" y="10597"/>
                    <a:pt x="4680" y="10952"/>
                  </a:cubicBezTo>
                  <a:cubicBezTo>
                    <a:pt x="4566" y="11067"/>
                    <a:pt x="4425" y="11118"/>
                    <a:pt x="4286" y="11118"/>
                  </a:cubicBezTo>
                  <a:cubicBezTo>
                    <a:pt x="3996" y="11118"/>
                    <a:pt x="3717" y="10892"/>
                    <a:pt x="3717" y="10552"/>
                  </a:cubicBezTo>
                  <a:cubicBezTo>
                    <a:pt x="3717" y="10242"/>
                    <a:pt x="3970" y="9989"/>
                    <a:pt x="4280" y="9989"/>
                  </a:cubicBezTo>
                  <a:close/>
                  <a:moveTo>
                    <a:pt x="6475" y="9989"/>
                  </a:moveTo>
                  <a:cubicBezTo>
                    <a:pt x="6978" y="9989"/>
                    <a:pt x="7231" y="10597"/>
                    <a:pt x="6875" y="10952"/>
                  </a:cubicBezTo>
                  <a:cubicBezTo>
                    <a:pt x="6761" y="11067"/>
                    <a:pt x="6620" y="11118"/>
                    <a:pt x="6481" y="11118"/>
                  </a:cubicBezTo>
                  <a:cubicBezTo>
                    <a:pt x="6191" y="11118"/>
                    <a:pt x="5912" y="10892"/>
                    <a:pt x="5912" y="10552"/>
                  </a:cubicBezTo>
                  <a:cubicBezTo>
                    <a:pt x="5912" y="10242"/>
                    <a:pt x="6162" y="9989"/>
                    <a:pt x="6475" y="9989"/>
                  </a:cubicBezTo>
                  <a:close/>
                  <a:moveTo>
                    <a:pt x="1744" y="0"/>
                  </a:moveTo>
                  <a:cubicBezTo>
                    <a:pt x="1434" y="0"/>
                    <a:pt x="1181" y="253"/>
                    <a:pt x="1181" y="566"/>
                  </a:cubicBezTo>
                  <a:cubicBezTo>
                    <a:pt x="1181" y="877"/>
                    <a:pt x="1434" y="1130"/>
                    <a:pt x="1744" y="1130"/>
                  </a:cubicBezTo>
                  <a:lnTo>
                    <a:pt x="2259" y="1130"/>
                  </a:lnTo>
                  <a:lnTo>
                    <a:pt x="2259" y="8444"/>
                  </a:lnTo>
                  <a:lnTo>
                    <a:pt x="1" y="12392"/>
                  </a:lnTo>
                  <a:lnTo>
                    <a:pt x="10754" y="12392"/>
                  </a:lnTo>
                  <a:lnTo>
                    <a:pt x="8496" y="8444"/>
                  </a:lnTo>
                  <a:lnTo>
                    <a:pt x="8496" y="1130"/>
                  </a:lnTo>
                  <a:lnTo>
                    <a:pt x="9010" y="1130"/>
                  </a:lnTo>
                  <a:cubicBezTo>
                    <a:pt x="9321" y="1130"/>
                    <a:pt x="9574" y="877"/>
                    <a:pt x="9574" y="566"/>
                  </a:cubicBezTo>
                  <a:cubicBezTo>
                    <a:pt x="9574" y="253"/>
                    <a:pt x="9321" y="0"/>
                    <a:pt x="90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99DA8CD-01A9-8C80-6818-A843FAE33AB6}"/>
              </a:ext>
            </a:extLst>
          </p:cNvPr>
          <p:cNvGrpSpPr>
            <a:grpSpLocks noChangeAspect="1"/>
          </p:cNvGrpSpPr>
          <p:nvPr/>
        </p:nvGrpSpPr>
        <p:grpSpPr>
          <a:xfrm>
            <a:off x="10592455" y="158196"/>
            <a:ext cx="1080000" cy="860597"/>
            <a:chOff x="6218297" y="1930863"/>
            <a:chExt cx="5285821" cy="4212000"/>
          </a:xfrm>
        </p:grpSpPr>
        <p:pic>
          <p:nvPicPr>
            <p:cNvPr id="23" name="Image 3" descr="Une image contenant mur, intérieur&#10;&#10;Description générée automatiquement">
              <a:extLst>
                <a:ext uri="{FF2B5EF4-FFF2-40B4-BE49-F238E27FC236}">
                  <a16:creationId xmlns:a16="http://schemas.microsoft.com/office/drawing/2014/main" id="{42634DEA-F988-C904-7B9F-B75D88496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94" r="1" b="19943"/>
            <a:stretch/>
          </p:blipFill>
          <p:spPr>
            <a:xfrm>
              <a:off x="6218297" y="1930863"/>
              <a:ext cx="5285821" cy="4212000"/>
            </a:xfrm>
            <a:custGeom>
              <a:avLst/>
              <a:gdLst/>
              <a:ahLst/>
              <a:cxnLst/>
              <a:rect l="l" t="t" r="r" b="b"/>
              <a:pathLst>
                <a:path w="5283866" h="4210442">
                  <a:moveTo>
                    <a:pt x="839883" y="18"/>
                  </a:moveTo>
                  <a:cubicBezTo>
                    <a:pt x="851945" y="328"/>
                    <a:pt x="864423" y="4671"/>
                    <a:pt x="875727" y="6050"/>
                  </a:cubicBezTo>
                  <a:cubicBezTo>
                    <a:pt x="1125267" y="36932"/>
                    <a:pt x="1374804" y="70296"/>
                    <a:pt x="1624617" y="99799"/>
                  </a:cubicBezTo>
                  <a:cubicBezTo>
                    <a:pt x="1858164" y="127373"/>
                    <a:pt x="2093363" y="133714"/>
                    <a:pt x="2328012" y="148051"/>
                  </a:cubicBezTo>
                  <a:cubicBezTo>
                    <a:pt x="2612016" y="165424"/>
                    <a:pt x="2895470" y="189965"/>
                    <a:pt x="3177820" y="228566"/>
                  </a:cubicBezTo>
                  <a:cubicBezTo>
                    <a:pt x="3373866" y="255590"/>
                    <a:pt x="3571843" y="274338"/>
                    <a:pt x="3770646" y="252831"/>
                  </a:cubicBezTo>
                  <a:cubicBezTo>
                    <a:pt x="3780572" y="251727"/>
                    <a:pt x="3791878" y="248144"/>
                    <a:pt x="3800149" y="251727"/>
                  </a:cubicBezTo>
                  <a:cubicBezTo>
                    <a:pt x="3896658" y="291986"/>
                    <a:pt x="4001986" y="263033"/>
                    <a:pt x="4102076" y="288400"/>
                  </a:cubicBezTo>
                  <a:cubicBezTo>
                    <a:pt x="4076434" y="386286"/>
                    <a:pt x="3966416" y="378289"/>
                    <a:pt x="3904377" y="446120"/>
                  </a:cubicBezTo>
                  <a:cubicBezTo>
                    <a:pt x="4005570" y="473141"/>
                    <a:pt x="4096562" y="500439"/>
                    <a:pt x="4188933" y="520843"/>
                  </a:cubicBezTo>
                  <a:cubicBezTo>
                    <a:pt x="4286818" y="542350"/>
                    <a:pt x="4369813" y="600531"/>
                    <a:pt x="4465492" y="626449"/>
                  </a:cubicBezTo>
                  <a:cubicBezTo>
                    <a:pt x="4485897" y="631964"/>
                    <a:pt x="4510437" y="651264"/>
                    <a:pt x="4517606" y="670015"/>
                  </a:cubicBezTo>
                  <a:cubicBezTo>
                    <a:pt x="4540768" y="730677"/>
                    <a:pt x="5003171" y="900804"/>
                    <a:pt x="4948576" y="954847"/>
                  </a:cubicBezTo>
                  <a:cubicBezTo>
                    <a:pt x="4925966" y="977182"/>
                    <a:pt x="4896738" y="993174"/>
                    <a:pt x="4866132" y="1015233"/>
                  </a:cubicBezTo>
                  <a:cubicBezTo>
                    <a:pt x="4912180" y="1056869"/>
                    <a:pt x="4964017" y="1075067"/>
                    <a:pt x="5019164" y="1087474"/>
                  </a:cubicBezTo>
                  <a:cubicBezTo>
                    <a:pt x="5035708" y="1091335"/>
                    <a:pt x="5051977" y="1099055"/>
                    <a:pt x="5053630" y="1117806"/>
                  </a:cubicBezTo>
                  <a:cubicBezTo>
                    <a:pt x="5055284" y="1137382"/>
                    <a:pt x="5038464" y="1145101"/>
                    <a:pt x="5024404" y="1154202"/>
                  </a:cubicBezTo>
                  <a:cubicBezTo>
                    <a:pt x="5004826" y="1166885"/>
                    <a:pt x="4985800" y="1177916"/>
                    <a:pt x="4960984" y="1179569"/>
                  </a:cubicBezTo>
                  <a:cubicBezTo>
                    <a:pt x="4920176" y="1182051"/>
                    <a:pt x="4900600" y="1217344"/>
                    <a:pt x="4876887" y="1243814"/>
                  </a:cubicBezTo>
                  <a:cubicBezTo>
                    <a:pt x="4863652" y="1258705"/>
                    <a:pt x="4857034" y="1288759"/>
                    <a:pt x="4880195" y="1293998"/>
                  </a:cubicBezTo>
                  <a:cubicBezTo>
                    <a:pt x="4935892" y="1306682"/>
                    <a:pt x="4931480" y="1343355"/>
                    <a:pt x="4930104" y="1384991"/>
                  </a:cubicBezTo>
                  <a:cubicBezTo>
                    <a:pt x="4928173" y="1436553"/>
                    <a:pt x="4895360" y="1460265"/>
                    <a:pt x="4855103" y="1480119"/>
                  </a:cubicBezTo>
                  <a:cubicBezTo>
                    <a:pt x="4841316" y="1487011"/>
                    <a:pt x="4821740" y="1486735"/>
                    <a:pt x="4816500" y="1508242"/>
                  </a:cubicBezTo>
                  <a:cubicBezTo>
                    <a:pt x="4839110" y="1528648"/>
                    <a:pt x="4866684" y="1512103"/>
                    <a:pt x="4890949" y="1517893"/>
                  </a:cubicBezTo>
                  <a:cubicBezTo>
                    <a:pt x="4911077" y="1522581"/>
                    <a:pt x="4944441" y="1520100"/>
                    <a:pt x="4916868" y="1557599"/>
                  </a:cubicBezTo>
                  <a:cubicBezTo>
                    <a:pt x="4908870" y="1568352"/>
                    <a:pt x="4918245" y="1576625"/>
                    <a:pt x="4928448" y="1577453"/>
                  </a:cubicBezTo>
                  <a:cubicBezTo>
                    <a:pt x="5010066" y="1586000"/>
                    <a:pt x="4972566" y="1661827"/>
                    <a:pt x="4998760" y="1701809"/>
                  </a:cubicBezTo>
                  <a:cubicBezTo>
                    <a:pt x="5005928" y="1712836"/>
                    <a:pt x="4998208" y="1731862"/>
                    <a:pt x="4986903" y="1736550"/>
                  </a:cubicBezTo>
                  <a:cubicBezTo>
                    <a:pt x="4914660" y="1767432"/>
                    <a:pt x="4904735" y="1841053"/>
                    <a:pt x="4869716" y="1904472"/>
                  </a:cubicBezTo>
                  <a:cubicBezTo>
                    <a:pt x="4907768" y="1929562"/>
                    <a:pt x="4953264" y="1935077"/>
                    <a:pt x="4994348" y="1951346"/>
                  </a:cubicBezTo>
                  <a:cubicBezTo>
                    <a:pt x="5037087" y="1968441"/>
                    <a:pt x="5037087" y="1981125"/>
                    <a:pt x="5001792" y="2030756"/>
                  </a:cubicBezTo>
                  <a:cubicBezTo>
                    <a:pt x="5093611" y="2041511"/>
                    <a:pt x="5093611" y="2041511"/>
                    <a:pt x="5065212" y="2119543"/>
                  </a:cubicBezTo>
                  <a:cubicBezTo>
                    <a:pt x="5142142" y="2126712"/>
                    <a:pt x="5192876" y="2163660"/>
                    <a:pt x="5204732" y="2244450"/>
                  </a:cubicBezTo>
                  <a:cubicBezTo>
                    <a:pt x="5210523" y="2283604"/>
                    <a:pt x="5245265" y="2302077"/>
                    <a:pt x="5283866" y="2328272"/>
                  </a:cubicBezTo>
                  <a:cubicBezTo>
                    <a:pt x="5235890" y="2353641"/>
                    <a:pt x="5203354" y="2406580"/>
                    <a:pt x="5147380" y="2350606"/>
                  </a:cubicBezTo>
                  <a:cubicBezTo>
                    <a:pt x="5126976" y="2330203"/>
                    <a:pt x="5128904" y="2356121"/>
                    <a:pt x="5126148" y="2363566"/>
                  </a:cubicBezTo>
                  <a:cubicBezTo>
                    <a:pt x="5119532" y="2381764"/>
                    <a:pt x="5133316" y="2393897"/>
                    <a:pt x="5142417" y="2407682"/>
                  </a:cubicBezTo>
                  <a:cubicBezTo>
                    <a:pt x="5151240" y="2421470"/>
                    <a:pt x="5161718" y="2436083"/>
                    <a:pt x="5164200" y="2451526"/>
                  </a:cubicBezTo>
                  <a:cubicBezTo>
                    <a:pt x="5165852" y="2462279"/>
                    <a:pt x="5157858" y="2477994"/>
                    <a:pt x="5149034" y="2485992"/>
                  </a:cubicBezTo>
                  <a:cubicBezTo>
                    <a:pt x="5102710" y="2528178"/>
                    <a:pt x="5130284" y="2623031"/>
                    <a:pt x="5042601" y="2635164"/>
                  </a:cubicBezTo>
                  <a:cubicBezTo>
                    <a:pt x="5003171" y="2640677"/>
                    <a:pt x="4984146" y="2675420"/>
                    <a:pt x="4955194" y="2694445"/>
                  </a:cubicBezTo>
                  <a:cubicBezTo>
                    <a:pt x="4854552" y="2760897"/>
                    <a:pt x="4787272" y="2846375"/>
                    <a:pt x="4756116" y="2963836"/>
                  </a:cubicBezTo>
                  <a:cubicBezTo>
                    <a:pt x="4747568" y="2996372"/>
                    <a:pt x="4714754" y="3022569"/>
                    <a:pt x="4693523" y="3051244"/>
                  </a:cubicBezTo>
                  <a:cubicBezTo>
                    <a:pt x="4703726" y="3072199"/>
                    <a:pt x="4759424" y="3026979"/>
                    <a:pt x="4739848" y="3082125"/>
                  </a:cubicBezTo>
                  <a:cubicBezTo>
                    <a:pt x="4724958" y="3123486"/>
                    <a:pt x="4686906" y="3149129"/>
                    <a:pt x="4651060" y="3173670"/>
                  </a:cubicBezTo>
                  <a:cubicBezTo>
                    <a:pt x="4610252" y="3201518"/>
                    <a:pt x="4565032" y="3223852"/>
                    <a:pt x="4546556" y="3275413"/>
                  </a:cubicBezTo>
                  <a:cubicBezTo>
                    <a:pt x="4542697" y="3286444"/>
                    <a:pt x="4530288" y="3298024"/>
                    <a:pt x="4519261" y="3302437"/>
                  </a:cubicBezTo>
                  <a:cubicBezTo>
                    <a:pt x="3944081" y="4209875"/>
                    <a:pt x="2528194" y="4215939"/>
                    <a:pt x="2364961" y="4209597"/>
                  </a:cubicBezTo>
                  <a:cubicBezTo>
                    <a:pt x="2167260" y="4201602"/>
                    <a:pt x="1980313" y="4145627"/>
                    <a:pt x="1796951" y="4075867"/>
                  </a:cubicBezTo>
                  <a:cubicBezTo>
                    <a:pt x="1719469" y="4046365"/>
                    <a:pt x="1647505" y="4004453"/>
                    <a:pt x="1572227" y="3971917"/>
                  </a:cubicBezTo>
                  <a:cubicBezTo>
                    <a:pt x="1468277" y="3926971"/>
                    <a:pt x="1388040" y="3841219"/>
                    <a:pt x="1284364" y="3805097"/>
                  </a:cubicBezTo>
                  <a:cubicBezTo>
                    <a:pt x="1177655" y="3767873"/>
                    <a:pt x="1086388" y="3699767"/>
                    <a:pt x="976645" y="3670815"/>
                  </a:cubicBezTo>
                  <a:cubicBezTo>
                    <a:pt x="918742" y="3655375"/>
                    <a:pt x="862768" y="3627527"/>
                    <a:pt x="871866" y="3547839"/>
                  </a:cubicBezTo>
                  <a:cubicBezTo>
                    <a:pt x="874349" y="3525228"/>
                    <a:pt x="859184" y="3506755"/>
                    <a:pt x="835195" y="3513373"/>
                  </a:cubicBezTo>
                  <a:cubicBezTo>
                    <a:pt x="789424" y="3525780"/>
                    <a:pt x="768744" y="3492967"/>
                    <a:pt x="743375" y="3468427"/>
                  </a:cubicBezTo>
                  <a:cubicBezTo>
                    <a:pt x="698156" y="3424863"/>
                    <a:pt x="655142" y="3378540"/>
                    <a:pt x="583175" y="3371370"/>
                  </a:cubicBezTo>
                  <a:cubicBezTo>
                    <a:pt x="596961" y="3337178"/>
                    <a:pt x="620399" y="3342142"/>
                    <a:pt x="641906" y="3349311"/>
                  </a:cubicBezTo>
                  <a:cubicBezTo>
                    <a:pt x="698432" y="3368062"/>
                    <a:pt x="754405" y="3389293"/>
                    <a:pt x="810930" y="3408042"/>
                  </a:cubicBezTo>
                  <a:cubicBezTo>
                    <a:pt x="847878" y="3420175"/>
                    <a:pt x="884551" y="3437271"/>
                    <a:pt x="933908" y="3423758"/>
                  </a:cubicBezTo>
                  <a:cubicBezTo>
                    <a:pt x="891445" y="3354826"/>
                    <a:pt x="819202" y="3342418"/>
                    <a:pt x="760747" y="3321187"/>
                  </a:cubicBezTo>
                  <a:cubicBezTo>
                    <a:pt x="687678" y="3294441"/>
                    <a:pt x="644664" y="3243980"/>
                    <a:pt x="593101" y="3187731"/>
                  </a:cubicBezTo>
                  <a:cubicBezTo>
                    <a:pt x="646869" y="3174220"/>
                    <a:pt x="680233" y="3215581"/>
                    <a:pt x="722419" y="3213374"/>
                  </a:cubicBezTo>
                  <a:cubicBezTo>
                    <a:pt x="724627" y="3206207"/>
                    <a:pt x="728486" y="3195729"/>
                    <a:pt x="727934" y="3195451"/>
                  </a:cubicBezTo>
                  <a:cubicBezTo>
                    <a:pt x="659002" y="3164570"/>
                    <a:pt x="626741" y="3106666"/>
                    <a:pt x="615987" y="3036630"/>
                  </a:cubicBezTo>
                  <a:cubicBezTo>
                    <a:pt x="610473" y="3000510"/>
                    <a:pt x="585381" y="2989205"/>
                    <a:pt x="560564" y="2972660"/>
                  </a:cubicBezTo>
                  <a:cubicBezTo>
                    <a:pt x="473984" y="2913930"/>
                    <a:pt x="382441" y="2860713"/>
                    <a:pt x="311302" y="2779924"/>
                  </a:cubicBezTo>
                  <a:cubicBezTo>
                    <a:pt x="393471" y="2790677"/>
                    <a:pt x="459371" y="2843341"/>
                    <a:pt x="547882" y="2865952"/>
                  </a:cubicBezTo>
                  <a:cubicBezTo>
                    <a:pt x="477570" y="2777166"/>
                    <a:pt x="386577" y="2732222"/>
                    <a:pt x="303582" y="2678453"/>
                  </a:cubicBezTo>
                  <a:cubicBezTo>
                    <a:pt x="265806" y="2653913"/>
                    <a:pt x="230790" y="2622479"/>
                    <a:pt x="185016" y="2609244"/>
                  </a:cubicBezTo>
                  <a:cubicBezTo>
                    <a:pt x="168748" y="2604556"/>
                    <a:pt x="142002" y="2594630"/>
                    <a:pt x="154963" y="2568435"/>
                  </a:cubicBezTo>
                  <a:cubicBezTo>
                    <a:pt x="165990" y="2546654"/>
                    <a:pt x="187773" y="2553269"/>
                    <a:pt x="207627" y="2559612"/>
                  </a:cubicBezTo>
                  <a:cubicBezTo>
                    <a:pt x="255328" y="2575330"/>
                    <a:pt x="304685" y="2575604"/>
                    <a:pt x="369207" y="2575330"/>
                  </a:cubicBezTo>
                  <a:cubicBezTo>
                    <a:pt x="315163" y="2503363"/>
                    <a:pt x="216174" y="2524871"/>
                    <a:pt x="169852" y="2449319"/>
                  </a:cubicBezTo>
                  <a:cubicBezTo>
                    <a:pt x="227755" y="2436083"/>
                    <a:pt x="272424" y="2463381"/>
                    <a:pt x="319299" y="2468619"/>
                  </a:cubicBezTo>
                  <a:cubicBezTo>
                    <a:pt x="361761" y="2473307"/>
                    <a:pt x="372239" y="2460624"/>
                    <a:pt x="362313" y="2418988"/>
                  </a:cubicBezTo>
                  <a:cubicBezTo>
                    <a:pt x="346873" y="2354190"/>
                    <a:pt x="370034" y="2321102"/>
                    <a:pt x="431798" y="2338750"/>
                  </a:cubicBezTo>
                  <a:cubicBezTo>
                    <a:pt x="489149" y="2355293"/>
                    <a:pt x="495215" y="2331030"/>
                    <a:pt x="479775" y="2294082"/>
                  </a:cubicBezTo>
                  <a:cubicBezTo>
                    <a:pt x="457716" y="2240315"/>
                    <a:pt x="482807" y="2198678"/>
                    <a:pt x="499903" y="2153458"/>
                  </a:cubicBezTo>
                  <a:cubicBezTo>
                    <a:pt x="526099" y="2084525"/>
                    <a:pt x="515069" y="2050885"/>
                    <a:pt x="458544" y="1999599"/>
                  </a:cubicBezTo>
                  <a:cubicBezTo>
                    <a:pt x="426835" y="1970921"/>
                    <a:pt x="392645" y="1946658"/>
                    <a:pt x="346596" y="1921843"/>
                  </a:cubicBezTo>
                  <a:cubicBezTo>
                    <a:pt x="452753" y="1908331"/>
                    <a:pt x="341358" y="1862836"/>
                    <a:pt x="378857" y="1834435"/>
                  </a:cubicBezTo>
                  <a:cubicBezTo>
                    <a:pt x="453856" y="1822854"/>
                    <a:pt x="515069" y="1913294"/>
                    <a:pt x="617091" y="1887376"/>
                  </a:cubicBezTo>
                  <a:cubicBezTo>
                    <a:pt x="491080" y="1809066"/>
                    <a:pt x="351835" y="1783423"/>
                    <a:pt x="260568" y="1679198"/>
                  </a:cubicBezTo>
                  <a:cubicBezTo>
                    <a:pt x="281523" y="1655484"/>
                    <a:pt x="302479" y="1677543"/>
                    <a:pt x="320402" y="1668720"/>
                  </a:cubicBezTo>
                  <a:cubicBezTo>
                    <a:pt x="319850" y="1663205"/>
                    <a:pt x="321230" y="1654932"/>
                    <a:pt x="317920" y="1652452"/>
                  </a:cubicBezTo>
                  <a:cubicBezTo>
                    <a:pt x="249815" y="1595650"/>
                    <a:pt x="248711" y="1594273"/>
                    <a:pt x="321779" y="1552359"/>
                  </a:cubicBezTo>
                  <a:cubicBezTo>
                    <a:pt x="347424" y="1537746"/>
                    <a:pt x="345218" y="1524786"/>
                    <a:pt x="331707" y="1506313"/>
                  </a:cubicBezTo>
                  <a:cubicBezTo>
                    <a:pt x="322055" y="1493353"/>
                    <a:pt x="310475" y="1481772"/>
                    <a:pt x="315990" y="1453371"/>
                  </a:cubicBezTo>
                  <a:cubicBezTo>
                    <a:pt x="355971" y="1489769"/>
                    <a:pt x="549259" y="1477912"/>
                    <a:pt x="583450" y="1474052"/>
                  </a:cubicBezTo>
                  <a:cubicBezTo>
                    <a:pt x="621777" y="1469917"/>
                    <a:pt x="659553" y="1452269"/>
                    <a:pt x="699809" y="1461919"/>
                  </a:cubicBezTo>
                  <a:cubicBezTo>
                    <a:pt x="732070" y="1469641"/>
                    <a:pt x="881516" y="1544364"/>
                    <a:pt x="902750" y="1458612"/>
                  </a:cubicBezTo>
                  <a:cubicBezTo>
                    <a:pt x="903853" y="1454475"/>
                    <a:pt x="964237" y="1464127"/>
                    <a:pt x="996774" y="1468814"/>
                  </a:cubicBezTo>
                  <a:cubicBezTo>
                    <a:pt x="1025451" y="1472674"/>
                    <a:pt x="1057712" y="1489769"/>
                    <a:pt x="1077012" y="1455578"/>
                  </a:cubicBezTo>
                  <a:cubicBezTo>
                    <a:pt x="1088317" y="1435450"/>
                    <a:pt x="1041719" y="1396571"/>
                    <a:pt x="1000083" y="1393262"/>
                  </a:cubicBezTo>
                  <a:cubicBezTo>
                    <a:pt x="963961" y="1390229"/>
                    <a:pt x="926186" y="1385817"/>
                    <a:pt x="891720" y="1394089"/>
                  </a:cubicBezTo>
                  <a:cubicBezTo>
                    <a:pt x="849258" y="1404017"/>
                    <a:pt x="826372" y="1388024"/>
                    <a:pt x="814515" y="1353557"/>
                  </a:cubicBezTo>
                  <a:cubicBezTo>
                    <a:pt x="801280" y="1315506"/>
                    <a:pt x="775911" y="1297858"/>
                    <a:pt x="740895" y="1280211"/>
                  </a:cubicBezTo>
                  <a:cubicBezTo>
                    <a:pt x="655967" y="1237474"/>
                    <a:pt x="574352" y="1188118"/>
                    <a:pt x="481154" y="1163301"/>
                  </a:cubicBezTo>
                  <a:cubicBezTo>
                    <a:pt x="462679" y="1158337"/>
                    <a:pt x="442276" y="1151719"/>
                    <a:pt x="433728" y="1118909"/>
                  </a:cubicBezTo>
                  <a:cubicBezTo>
                    <a:pt x="686023" y="1167987"/>
                    <a:pt x="915984" y="1295929"/>
                    <a:pt x="1176276" y="1288484"/>
                  </a:cubicBezTo>
                  <a:cubicBezTo>
                    <a:pt x="1105137" y="1247950"/>
                    <a:pt x="1022694" y="1245745"/>
                    <a:pt x="946867" y="1217344"/>
                  </a:cubicBezTo>
                  <a:cubicBezTo>
                    <a:pt x="1000635" y="1196113"/>
                    <a:pt x="1051094" y="1218172"/>
                    <a:pt x="1102104" y="1230304"/>
                  </a:cubicBezTo>
                  <a:cubicBezTo>
                    <a:pt x="1144843" y="1240230"/>
                    <a:pt x="1183446" y="1241885"/>
                    <a:pt x="1188133" y="1182603"/>
                  </a:cubicBezTo>
                  <a:cubicBezTo>
                    <a:pt x="1186478" y="1178742"/>
                    <a:pt x="1186754" y="1173780"/>
                    <a:pt x="1187030" y="1169092"/>
                  </a:cubicBezTo>
                  <a:cubicBezTo>
                    <a:pt x="1172690" y="1144552"/>
                    <a:pt x="1150358" y="1131868"/>
                    <a:pt x="1123887" y="1124698"/>
                  </a:cubicBezTo>
                  <a:cubicBezTo>
                    <a:pt x="1107894" y="1120286"/>
                    <a:pt x="1086663" y="1113668"/>
                    <a:pt x="1086938" y="1096023"/>
                  </a:cubicBezTo>
                  <a:cubicBezTo>
                    <a:pt x="1087765" y="1030674"/>
                    <a:pt x="1036756" y="1011647"/>
                    <a:pt x="985744" y="992622"/>
                  </a:cubicBezTo>
                  <a:cubicBezTo>
                    <a:pt x="1014145" y="960086"/>
                    <a:pt x="1036479" y="984074"/>
                    <a:pt x="1057987" y="981594"/>
                  </a:cubicBezTo>
                  <a:cubicBezTo>
                    <a:pt x="1072049" y="979939"/>
                    <a:pt x="1084733" y="976906"/>
                    <a:pt x="1084733" y="960086"/>
                  </a:cubicBezTo>
                  <a:cubicBezTo>
                    <a:pt x="1085008" y="946023"/>
                    <a:pt x="1078390" y="930030"/>
                    <a:pt x="1064605" y="929756"/>
                  </a:cubicBezTo>
                  <a:cubicBezTo>
                    <a:pt x="978300" y="927273"/>
                    <a:pt x="930599" y="836833"/>
                    <a:pt x="840985" y="836558"/>
                  </a:cubicBezTo>
                  <a:cubicBezTo>
                    <a:pt x="787493" y="836558"/>
                    <a:pt x="868834" y="785547"/>
                    <a:pt x="823615" y="764315"/>
                  </a:cubicBezTo>
                  <a:cubicBezTo>
                    <a:pt x="813687" y="759628"/>
                    <a:pt x="849533" y="752460"/>
                    <a:pt x="865526" y="753562"/>
                  </a:cubicBezTo>
                  <a:cubicBezTo>
                    <a:pt x="881242" y="754665"/>
                    <a:pt x="895304" y="768175"/>
                    <a:pt x="914331" y="758525"/>
                  </a:cubicBezTo>
                  <a:cubicBezTo>
                    <a:pt x="924808" y="724059"/>
                    <a:pt x="897787" y="711375"/>
                    <a:pt x="875452" y="701724"/>
                  </a:cubicBezTo>
                  <a:cubicBezTo>
                    <a:pt x="823889" y="679390"/>
                    <a:pt x="773706" y="652369"/>
                    <a:pt x="717181" y="644371"/>
                  </a:cubicBezTo>
                  <a:cubicBezTo>
                    <a:pt x="697053" y="641614"/>
                    <a:pt x="746133" y="604666"/>
                    <a:pt x="755783" y="591707"/>
                  </a:cubicBezTo>
                  <a:cubicBezTo>
                    <a:pt x="528304" y="455496"/>
                    <a:pt x="254778" y="462388"/>
                    <a:pt x="0" y="352370"/>
                  </a:cubicBezTo>
                  <a:cubicBezTo>
                    <a:pt x="56250" y="330864"/>
                    <a:pt x="97610" y="346580"/>
                    <a:pt x="135937" y="349889"/>
                  </a:cubicBezTo>
                  <a:cubicBezTo>
                    <a:pt x="231615" y="358160"/>
                    <a:pt x="326193" y="375256"/>
                    <a:pt x="421595" y="385458"/>
                  </a:cubicBezTo>
                  <a:cubicBezTo>
                    <a:pt x="468469" y="390421"/>
                    <a:pt x="512035" y="409172"/>
                    <a:pt x="564424" y="379393"/>
                  </a:cubicBezTo>
                  <a:cubicBezTo>
                    <a:pt x="599443" y="359540"/>
                    <a:pt x="655418" y="381046"/>
                    <a:pt x="698432" y="398694"/>
                  </a:cubicBezTo>
                  <a:cubicBezTo>
                    <a:pt x="734000" y="413307"/>
                    <a:pt x="767916" y="417167"/>
                    <a:pt x="815067" y="398694"/>
                  </a:cubicBezTo>
                  <a:cubicBezTo>
                    <a:pt x="772328" y="387389"/>
                    <a:pt x="739515" y="377463"/>
                    <a:pt x="705876" y="370568"/>
                  </a:cubicBezTo>
                  <a:cubicBezTo>
                    <a:pt x="679130" y="365055"/>
                    <a:pt x="742825" y="342719"/>
                    <a:pt x="775360" y="345477"/>
                  </a:cubicBezTo>
                  <a:cubicBezTo>
                    <a:pt x="820857" y="349337"/>
                    <a:pt x="795214" y="335000"/>
                    <a:pt x="787493" y="315146"/>
                  </a:cubicBezTo>
                  <a:cubicBezTo>
                    <a:pt x="779221" y="293915"/>
                    <a:pt x="803761" y="287298"/>
                    <a:pt x="819202" y="291709"/>
                  </a:cubicBezTo>
                  <a:cubicBezTo>
                    <a:pt x="878484" y="309081"/>
                    <a:pt x="937491" y="278474"/>
                    <a:pt x="998705" y="303291"/>
                  </a:cubicBezTo>
                  <a:cubicBezTo>
                    <a:pt x="983263" y="242077"/>
                    <a:pt x="949899" y="215331"/>
                    <a:pt x="880139" y="206783"/>
                  </a:cubicBezTo>
                  <a:cubicBezTo>
                    <a:pt x="853944" y="203475"/>
                    <a:pt x="826647" y="208438"/>
                    <a:pt x="804037" y="190790"/>
                  </a:cubicBezTo>
                  <a:cubicBezTo>
                    <a:pt x="791076" y="180590"/>
                    <a:pt x="776463" y="168457"/>
                    <a:pt x="786666" y="149707"/>
                  </a:cubicBezTo>
                  <a:cubicBezTo>
                    <a:pt x="793834" y="136471"/>
                    <a:pt x="809276" y="136471"/>
                    <a:pt x="821960" y="140884"/>
                  </a:cubicBezTo>
                  <a:cubicBezTo>
                    <a:pt x="878761" y="160461"/>
                    <a:pt x="938043" y="167630"/>
                    <a:pt x="997325" y="174800"/>
                  </a:cubicBezTo>
                  <a:cubicBezTo>
                    <a:pt x="1006426" y="175902"/>
                    <a:pt x="1016626" y="179487"/>
                    <a:pt x="1026829" y="161287"/>
                  </a:cubicBezTo>
                  <a:cubicBezTo>
                    <a:pt x="915984" y="131783"/>
                    <a:pt x="810655" y="89872"/>
                    <a:pt x="696777" y="73604"/>
                  </a:cubicBezTo>
                  <a:cubicBezTo>
                    <a:pt x="698432" y="65884"/>
                    <a:pt x="700086" y="58164"/>
                    <a:pt x="701741" y="50444"/>
                  </a:cubicBezTo>
                  <a:cubicBezTo>
                    <a:pt x="790801" y="61471"/>
                    <a:pt x="879864" y="72501"/>
                    <a:pt x="992362" y="86289"/>
                  </a:cubicBezTo>
                  <a:cubicBezTo>
                    <a:pt x="923153" y="42446"/>
                    <a:pt x="857805" y="57060"/>
                    <a:pt x="806519" y="18183"/>
                  </a:cubicBezTo>
                  <a:cubicBezTo>
                    <a:pt x="816170" y="3431"/>
                    <a:pt x="827820" y="-292"/>
                    <a:pt x="839883" y="18"/>
                  </a:cubicBezTo>
                  <a:close/>
                </a:path>
              </a:pathLst>
            </a:custGeom>
          </p:spPr>
        </p:pic>
        <p:pic>
          <p:nvPicPr>
            <p:cNvPr id="25" name="Imatge 89">
              <a:extLst>
                <a:ext uri="{FF2B5EF4-FFF2-40B4-BE49-F238E27FC236}">
                  <a16:creationId xmlns:a16="http://schemas.microsoft.com/office/drawing/2014/main" id="{16A5A896-2E57-579F-C9E3-7390F0CF0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438" y="2954630"/>
              <a:ext cx="2560784" cy="2164466"/>
            </a:xfrm>
            <a:prstGeom prst="rect">
              <a:avLst/>
            </a:prstGeom>
          </p:spPr>
        </p:pic>
      </p:grpSp>
      <p:pic>
        <p:nvPicPr>
          <p:cNvPr id="98" name="Imatge 46">
            <a:extLst>
              <a:ext uri="{FF2B5EF4-FFF2-40B4-BE49-F238E27FC236}">
                <a16:creationId xmlns:a16="http://schemas.microsoft.com/office/drawing/2014/main" id="{92ABCB24-7CA8-9D6A-635F-4FE1203327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30834" r="33437" b="35000"/>
          <a:stretch/>
        </p:blipFill>
        <p:spPr>
          <a:xfrm rot="5400000">
            <a:off x="834548" y="1723160"/>
            <a:ext cx="1365189" cy="743823"/>
          </a:xfrm>
          <a:prstGeom prst="rect">
            <a:avLst/>
          </a:prstGeom>
        </p:spPr>
      </p:pic>
      <p:pic>
        <p:nvPicPr>
          <p:cNvPr id="99" name="Imatge 47">
            <a:extLst>
              <a:ext uri="{FF2B5EF4-FFF2-40B4-BE49-F238E27FC236}">
                <a16:creationId xmlns:a16="http://schemas.microsoft.com/office/drawing/2014/main" id="{9348CA49-373B-8DB3-6451-C32C0A7377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31041" r="38281" b="35833"/>
          <a:stretch/>
        </p:blipFill>
        <p:spPr>
          <a:xfrm rot="5400000">
            <a:off x="1687297" y="1701837"/>
            <a:ext cx="1365190" cy="786467"/>
          </a:xfrm>
          <a:prstGeom prst="rect">
            <a:avLst/>
          </a:prstGeom>
        </p:spPr>
      </p:pic>
      <p:pic>
        <p:nvPicPr>
          <p:cNvPr id="100" name="Imatge 48">
            <a:extLst>
              <a:ext uri="{FF2B5EF4-FFF2-40B4-BE49-F238E27FC236}">
                <a16:creationId xmlns:a16="http://schemas.microsoft.com/office/drawing/2014/main" id="{84C19FC5-F7DD-B755-2849-7F0FF412BF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4" t="34588" r="19547" b="23508"/>
          <a:stretch/>
        </p:blipFill>
        <p:spPr>
          <a:xfrm rot="5400000">
            <a:off x="2554067" y="1709139"/>
            <a:ext cx="1379794" cy="786468"/>
          </a:xfrm>
          <a:prstGeom prst="rect">
            <a:avLst/>
          </a:prstGeom>
        </p:spPr>
      </p:pic>
      <p:pic>
        <p:nvPicPr>
          <p:cNvPr id="101" name="Imatge 50">
            <a:extLst>
              <a:ext uri="{FF2B5EF4-FFF2-40B4-BE49-F238E27FC236}">
                <a16:creationId xmlns:a16="http://schemas.microsoft.com/office/drawing/2014/main" id="{DA784940-1A4F-A5BF-1208-4264854D4AC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82" t="41667" r="29475" b="26042"/>
          <a:stretch/>
        </p:blipFill>
        <p:spPr>
          <a:xfrm rot="5400000">
            <a:off x="3431260" y="1706121"/>
            <a:ext cx="1375933" cy="788851"/>
          </a:xfrm>
          <a:prstGeom prst="rect">
            <a:avLst/>
          </a:prstGeom>
        </p:spPr>
      </p:pic>
      <p:pic>
        <p:nvPicPr>
          <p:cNvPr id="102" name="Imatge 52">
            <a:extLst>
              <a:ext uri="{FF2B5EF4-FFF2-40B4-BE49-F238E27FC236}">
                <a16:creationId xmlns:a16="http://schemas.microsoft.com/office/drawing/2014/main" id="{38BCC08E-D7A6-4E12-F4E5-3BB89E09149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34791" r="27500" b="32292"/>
          <a:stretch/>
        </p:blipFill>
        <p:spPr>
          <a:xfrm rot="5400000">
            <a:off x="4261739" y="1745854"/>
            <a:ext cx="1379794" cy="705525"/>
          </a:xfrm>
          <a:prstGeom prst="rect">
            <a:avLst/>
          </a:prstGeom>
        </p:spPr>
      </p:pic>
      <p:sp>
        <p:nvSpPr>
          <p:cNvPr id="103" name="QuadreDeText 5">
            <a:extLst>
              <a:ext uri="{FF2B5EF4-FFF2-40B4-BE49-F238E27FC236}">
                <a16:creationId xmlns:a16="http://schemas.microsoft.com/office/drawing/2014/main" id="{C5E40F7A-A143-2430-2B73-BEA5B5551494}"/>
              </a:ext>
            </a:extLst>
          </p:cNvPr>
          <p:cNvSpPr txBox="1"/>
          <p:nvPr/>
        </p:nvSpPr>
        <p:spPr>
          <a:xfrm>
            <a:off x="1145230" y="2777666"/>
            <a:ext cx="74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250ºC</a:t>
            </a:r>
          </a:p>
        </p:txBody>
      </p:sp>
      <p:sp>
        <p:nvSpPr>
          <p:cNvPr id="104" name="QuadreDeText 55">
            <a:extLst>
              <a:ext uri="{FF2B5EF4-FFF2-40B4-BE49-F238E27FC236}">
                <a16:creationId xmlns:a16="http://schemas.microsoft.com/office/drawing/2014/main" id="{06CE035F-C2AC-251E-3042-5A26EC2A3303}"/>
              </a:ext>
            </a:extLst>
          </p:cNvPr>
          <p:cNvSpPr txBox="1"/>
          <p:nvPr/>
        </p:nvSpPr>
        <p:spPr>
          <a:xfrm>
            <a:off x="1997978" y="2786902"/>
            <a:ext cx="74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275ºC</a:t>
            </a:r>
          </a:p>
        </p:txBody>
      </p:sp>
      <p:sp>
        <p:nvSpPr>
          <p:cNvPr id="105" name="QuadreDeText 57">
            <a:extLst>
              <a:ext uri="{FF2B5EF4-FFF2-40B4-BE49-F238E27FC236}">
                <a16:creationId xmlns:a16="http://schemas.microsoft.com/office/drawing/2014/main" id="{42D06DDE-1149-DD9E-28E1-D906967D5467}"/>
              </a:ext>
            </a:extLst>
          </p:cNvPr>
          <p:cNvSpPr txBox="1"/>
          <p:nvPr/>
        </p:nvSpPr>
        <p:spPr>
          <a:xfrm>
            <a:off x="2872170" y="2777665"/>
            <a:ext cx="74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300ºC</a:t>
            </a:r>
          </a:p>
        </p:txBody>
      </p:sp>
      <p:sp>
        <p:nvSpPr>
          <p:cNvPr id="106" name="Claudàtor d'obertura 6">
            <a:extLst>
              <a:ext uri="{FF2B5EF4-FFF2-40B4-BE49-F238E27FC236}">
                <a16:creationId xmlns:a16="http://schemas.microsoft.com/office/drawing/2014/main" id="{FBD077D2-2190-9677-46B9-848933B5A9CF}"/>
              </a:ext>
            </a:extLst>
          </p:cNvPr>
          <p:cNvSpPr/>
          <p:nvPr/>
        </p:nvSpPr>
        <p:spPr>
          <a:xfrm rot="5400000">
            <a:off x="2795864" y="-405717"/>
            <a:ext cx="67154" cy="3368422"/>
          </a:xfrm>
          <a:prstGeom prst="lef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laudàtor d'obertura 61">
            <a:extLst>
              <a:ext uri="{FF2B5EF4-FFF2-40B4-BE49-F238E27FC236}">
                <a16:creationId xmlns:a16="http://schemas.microsoft.com/office/drawing/2014/main" id="{BA62FF9B-EDA7-2F49-446C-4BE64EE59968}"/>
              </a:ext>
            </a:extLst>
          </p:cNvPr>
          <p:cNvSpPr/>
          <p:nvPr/>
        </p:nvSpPr>
        <p:spPr>
          <a:xfrm rot="5400000">
            <a:off x="4929059" y="923578"/>
            <a:ext cx="67155" cy="705525"/>
          </a:xfrm>
          <a:prstGeom prst="lef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audàtor d'obertura 62">
            <a:extLst>
              <a:ext uri="{FF2B5EF4-FFF2-40B4-BE49-F238E27FC236}">
                <a16:creationId xmlns:a16="http://schemas.microsoft.com/office/drawing/2014/main" id="{87F2442C-725B-F1CC-C4F9-A2D193439DF6}"/>
              </a:ext>
            </a:extLst>
          </p:cNvPr>
          <p:cNvSpPr/>
          <p:nvPr/>
        </p:nvSpPr>
        <p:spPr>
          <a:xfrm rot="5400000">
            <a:off x="5715799" y="938586"/>
            <a:ext cx="67155" cy="675510"/>
          </a:xfrm>
          <a:prstGeom prst="lef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QuadreDeText 68">
            <a:extLst>
              <a:ext uri="{FF2B5EF4-FFF2-40B4-BE49-F238E27FC236}">
                <a16:creationId xmlns:a16="http://schemas.microsoft.com/office/drawing/2014/main" id="{76A2C01A-F906-FA92-D88C-840136200E3B}"/>
              </a:ext>
            </a:extLst>
          </p:cNvPr>
          <p:cNvSpPr txBox="1"/>
          <p:nvPr/>
        </p:nvSpPr>
        <p:spPr>
          <a:xfrm>
            <a:off x="2065436" y="934986"/>
            <a:ext cx="1528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2 bar</a:t>
            </a:r>
          </a:p>
        </p:txBody>
      </p:sp>
      <p:sp>
        <p:nvSpPr>
          <p:cNvPr id="110" name="QuadreDeText 72">
            <a:extLst>
              <a:ext uri="{FF2B5EF4-FFF2-40B4-BE49-F238E27FC236}">
                <a16:creationId xmlns:a16="http://schemas.microsoft.com/office/drawing/2014/main" id="{21936C3E-9D6C-632A-216C-BB17BED93578}"/>
              </a:ext>
            </a:extLst>
          </p:cNvPr>
          <p:cNvSpPr txBox="1"/>
          <p:nvPr/>
        </p:nvSpPr>
        <p:spPr>
          <a:xfrm>
            <a:off x="4557209" y="934986"/>
            <a:ext cx="788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7 bar</a:t>
            </a:r>
          </a:p>
        </p:txBody>
      </p:sp>
      <p:sp>
        <p:nvSpPr>
          <p:cNvPr id="111" name="QuadreDeText 73">
            <a:extLst>
              <a:ext uri="{FF2B5EF4-FFF2-40B4-BE49-F238E27FC236}">
                <a16:creationId xmlns:a16="http://schemas.microsoft.com/office/drawing/2014/main" id="{DB7F3040-59C1-FF13-D52B-4E01D5D0A479}"/>
              </a:ext>
            </a:extLst>
          </p:cNvPr>
          <p:cNvSpPr txBox="1"/>
          <p:nvPr/>
        </p:nvSpPr>
        <p:spPr>
          <a:xfrm>
            <a:off x="5363910" y="934985"/>
            <a:ext cx="788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14 bar</a:t>
            </a:r>
          </a:p>
        </p:txBody>
      </p:sp>
      <p:pic>
        <p:nvPicPr>
          <p:cNvPr id="112" name="Imatge 74">
            <a:extLst>
              <a:ext uri="{FF2B5EF4-FFF2-40B4-BE49-F238E27FC236}">
                <a16:creationId xmlns:a16="http://schemas.microsoft.com/office/drawing/2014/main" id="{B00A9347-D1DC-41DB-7631-DF009C964C1B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04" y="3428949"/>
            <a:ext cx="1820251" cy="1365189"/>
          </a:xfrm>
          <a:prstGeom prst="rect">
            <a:avLst/>
          </a:prstGeom>
        </p:spPr>
      </p:pic>
      <p:pic>
        <p:nvPicPr>
          <p:cNvPr id="113" name="Imatge 75">
            <a:extLst>
              <a:ext uri="{FF2B5EF4-FFF2-40B4-BE49-F238E27FC236}">
                <a16:creationId xmlns:a16="http://schemas.microsoft.com/office/drawing/2014/main" id="{1D0DAB04-2E62-1546-118B-E8594F47B6FF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04" y="4920048"/>
            <a:ext cx="1820251" cy="1365189"/>
          </a:xfrm>
          <a:prstGeom prst="rect">
            <a:avLst/>
          </a:prstGeom>
        </p:spPr>
      </p:pic>
      <p:pic>
        <p:nvPicPr>
          <p:cNvPr id="114" name="Imatge 76">
            <a:extLst>
              <a:ext uri="{FF2B5EF4-FFF2-40B4-BE49-F238E27FC236}">
                <a16:creationId xmlns:a16="http://schemas.microsoft.com/office/drawing/2014/main" id="{69B0004E-AFBC-08BF-E4F9-9A34B8572982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67" y="4920048"/>
            <a:ext cx="1820251" cy="1365189"/>
          </a:xfrm>
          <a:prstGeom prst="rect">
            <a:avLst/>
          </a:prstGeom>
        </p:spPr>
      </p:pic>
      <p:pic>
        <p:nvPicPr>
          <p:cNvPr id="115" name="Imatge 82">
            <a:extLst>
              <a:ext uri="{FF2B5EF4-FFF2-40B4-BE49-F238E27FC236}">
                <a16:creationId xmlns:a16="http://schemas.microsoft.com/office/drawing/2014/main" id="{270786BD-D0AD-DDE1-D32D-530BB0C689D5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67" y="3428949"/>
            <a:ext cx="1820251" cy="1365189"/>
          </a:xfrm>
          <a:prstGeom prst="rect">
            <a:avLst/>
          </a:prstGeom>
        </p:spPr>
      </p:pic>
      <p:pic>
        <p:nvPicPr>
          <p:cNvPr id="116" name="Imatge 83">
            <a:extLst>
              <a:ext uri="{FF2B5EF4-FFF2-40B4-BE49-F238E27FC236}">
                <a16:creationId xmlns:a16="http://schemas.microsoft.com/office/drawing/2014/main" id="{CDC23F6C-3E7E-0D91-1EC1-2F20131ED070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31" y="3425190"/>
            <a:ext cx="1820252" cy="1365190"/>
          </a:xfrm>
          <a:prstGeom prst="rect">
            <a:avLst/>
          </a:prstGeom>
        </p:spPr>
      </p:pic>
      <p:pic>
        <p:nvPicPr>
          <p:cNvPr id="117" name="Imatge 84">
            <a:extLst>
              <a:ext uri="{FF2B5EF4-FFF2-40B4-BE49-F238E27FC236}">
                <a16:creationId xmlns:a16="http://schemas.microsoft.com/office/drawing/2014/main" id="{DA13E810-B543-8FE6-04D8-F74DB527F2D3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97" y="4920048"/>
            <a:ext cx="1820252" cy="1365190"/>
          </a:xfrm>
          <a:prstGeom prst="rect">
            <a:avLst/>
          </a:prstGeom>
        </p:spPr>
      </p:pic>
      <p:pic>
        <p:nvPicPr>
          <p:cNvPr id="118" name="Imatge 88">
            <a:extLst>
              <a:ext uri="{FF2B5EF4-FFF2-40B4-BE49-F238E27FC236}">
                <a16:creationId xmlns:a16="http://schemas.microsoft.com/office/drawing/2014/main" id="{6EBB8D28-9AF2-4056-EA92-967213AA0B5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94" y="3414351"/>
            <a:ext cx="1820253" cy="1365190"/>
          </a:xfrm>
          <a:prstGeom prst="rect">
            <a:avLst/>
          </a:prstGeom>
        </p:spPr>
      </p:pic>
      <p:pic>
        <p:nvPicPr>
          <p:cNvPr id="119" name="Imatge 89">
            <a:extLst>
              <a:ext uri="{FF2B5EF4-FFF2-40B4-BE49-F238E27FC236}">
                <a16:creationId xmlns:a16="http://schemas.microsoft.com/office/drawing/2014/main" id="{3ABD7191-CF00-D671-63CB-3307446067EC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940" y="4920048"/>
            <a:ext cx="1820251" cy="1365189"/>
          </a:xfrm>
          <a:prstGeom prst="rect">
            <a:avLst/>
          </a:prstGeom>
        </p:spPr>
      </p:pic>
      <p:pic>
        <p:nvPicPr>
          <p:cNvPr id="120" name="Imatge 92">
            <a:extLst>
              <a:ext uri="{FF2B5EF4-FFF2-40B4-BE49-F238E27FC236}">
                <a16:creationId xmlns:a16="http://schemas.microsoft.com/office/drawing/2014/main" id="{6C5502E0-C0D1-5AE4-94B2-C5B6409B02A1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457" y="3414352"/>
            <a:ext cx="1820254" cy="1365190"/>
          </a:xfrm>
          <a:prstGeom prst="rect">
            <a:avLst/>
          </a:prstGeom>
        </p:spPr>
      </p:pic>
      <p:pic>
        <p:nvPicPr>
          <p:cNvPr id="121" name="Imatge 93">
            <a:extLst>
              <a:ext uri="{FF2B5EF4-FFF2-40B4-BE49-F238E27FC236}">
                <a16:creationId xmlns:a16="http://schemas.microsoft.com/office/drawing/2014/main" id="{FF174A9D-D305-1238-3914-F44A1FD18533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517" y="4920048"/>
            <a:ext cx="1820252" cy="1365189"/>
          </a:xfrm>
          <a:prstGeom prst="rect">
            <a:avLst/>
          </a:prstGeom>
        </p:spPr>
      </p:pic>
      <p:sp>
        <p:nvSpPr>
          <p:cNvPr id="122" name="QuadreDeText 119">
            <a:extLst>
              <a:ext uri="{FF2B5EF4-FFF2-40B4-BE49-F238E27FC236}">
                <a16:creationId xmlns:a16="http://schemas.microsoft.com/office/drawing/2014/main" id="{A6995B23-CBE6-36B7-4E5A-31ED64F4BB79}"/>
              </a:ext>
            </a:extLst>
          </p:cNvPr>
          <p:cNvSpPr txBox="1"/>
          <p:nvPr/>
        </p:nvSpPr>
        <p:spPr>
          <a:xfrm>
            <a:off x="588753" y="3111936"/>
            <a:ext cx="1421152" cy="313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250ºC / 2 bar</a:t>
            </a:r>
          </a:p>
        </p:txBody>
      </p:sp>
      <p:sp>
        <p:nvSpPr>
          <p:cNvPr id="123" name="QuadreDeText 120">
            <a:extLst>
              <a:ext uri="{FF2B5EF4-FFF2-40B4-BE49-F238E27FC236}">
                <a16:creationId xmlns:a16="http://schemas.microsoft.com/office/drawing/2014/main" id="{5B246A49-6D7A-17F2-A204-BB92B8E91D57}"/>
              </a:ext>
            </a:extLst>
          </p:cNvPr>
          <p:cNvSpPr txBox="1"/>
          <p:nvPr/>
        </p:nvSpPr>
        <p:spPr>
          <a:xfrm>
            <a:off x="2533388" y="3111936"/>
            <a:ext cx="1421152" cy="313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275ºC / 2 bar</a:t>
            </a:r>
          </a:p>
        </p:txBody>
      </p:sp>
      <p:sp>
        <p:nvSpPr>
          <p:cNvPr id="124" name="QuadreDeText 121">
            <a:extLst>
              <a:ext uri="{FF2B5EF4-FFF2-40B4-BE49-F238E27FC236}">
                <a16:creationId xmlns:a16="http://schemas.microsoft.com/office/drawing/2014/main" id="{933FF87C-9788-9F97-D527-A4D1B8AE3FCD}"/>
              </a:ext>
            </a:extLst>
          </p:cNvPr>
          <p:cNvSpPr txBox="1"/>
          <p:nvPr/>
        </p:nvSpPr>
        <p:spPr>
          <a:xfrm>
            <a:off x="4430847" y="3111936"/>
            <a:ext cx="1421152" cy="313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300ºC / 2 bar</a:t>
            </a:r>
          </a:p>
        </p:txBody>
      </p:sp>
      <p:sp>
        <p:nvSpPr>
          <p:cNvPr id="125" name="QuadreDeText 122">
            <a:extLst>
              <a:ext uri="{FF2B5EF4-FFF2-40B4-BE49-F238E27FC236}">
                <a16:creationId xmlns:a16="http://schemas.microsoft.com/office/drawing/2014/main" id="{DFA38B74-DAD1-B11A-3999-0127E50A25E1}"/>
              </a:ext>
            </a:extLst>
          </p:cNvPr>
          <p:cNvSpPr txBox="1"/>
          <p:nvPr/>
        </p:nvSpPr>
        <p:spPr>
          <a:xfrm>
            <a:off x="6359444" y="3085442"/>
            <a:ext cx="1421152" cy="313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450ºC / 2 bar</a:t>
            </a:r>
          </a:p>
        </p:txBody>
      </p:sp>
      <p:sp>
        <p:nvSpPr>
          <p:cNvPr id="126" name="QuadreDeText 123">
            <a:extLst>
              <a:ext uri="{FF2B5EF4-FFF2-40B4-BE49-F238E27FC236}">
                <a16:creationId xmlns:a16="http://schemas.microsoft.com/office/drawing/2014/main" id="{7362194A-2FD9-16BC-4BFC-0FAB8BCFC115}"/>
              </a:ext>
            </a:extLst>
          </p:cNvPr>
          <p:cNvSpPr txBox="1"/>
          <p:nvPr/>
        </p:nvSpPr>
        <p:spPr>
          <a:xfrm>
            <a:off x="8279067" y="3085442"/>
            <a:ext cx="1421152" cy="313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450ºC / 7 bar</a:t>
            </a:r>
          </a:p>
        </p:txBody>
      </p:sp>
      <p:sp>
        <p:nvSpPr>
          <p:cNvPr id="127" name="Rectangle 7">
            <a:extLst>
              <a:ext uri="{FF2B5EF4-FFF2-40B4-BE49-F238E27FC236}">
                <a16:creationId xmlns:a16="http://schemas.microsoft.com/office/drawing/2014/main" id="{4D6217BD-347B-3935-1E58-758A96EB8FC5}"/>
              </a:ext>
            </a:extLst>
          </p:cNvPr>
          <p:cNvSpPr/>
          <p:nvPr/>
        </p:nvSpPr>
        <p:spPr>
          <a:xfrm>
            <a:off x="389204" y="5636868"/>
            <a:ext cx="1820251" cy="83917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5">
            <a:extLst>
              <a:ext uri="{FF2B5EF4-FFF2-40B4-BE49-F238E27FC236}">
                <a16:creationId xmlns:a16="http://schemas.microsoft.com/office/drawing/2014/main" id="{9FC37003-71A1-B2CA-C123-7563758BEB6E}"/>
              </a:ext>
            </a:extLst>
          </p:cNvPr>
          <p:cNvSpPr/>
          <p:nvPr/>
        </p:nvSpPr>
        <p:spPr>
          <a:xfrm>
            <a:off x="2312766" y="5824874"/>
            <a:ext cx="1820251" cy="84283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orma lliure: forma 12">
            <a:extLst>
              <a:ext uri="{FF2B5EF4-FFF2-40B4-BE49-F238E27FC236}">
                <a16:creationId xmlns:a16="http://schemas.microsoft.com/office/drawing/2014/main" id="{C8B1CAF3-54CB-96AD-FE55-A40B0C591C41}"/>
              </a:ext>
            </a:extLst>
          </p:cNvPr>
          <p:cNvSpPr/>
          <p:nvPr/>
        </p:nvSpPr>
        <p:spPr>
          <a:xfrm>
            <a:off x="4829175" y="5777975"/>
            <a:ext cx="656607" cy="127853"/>
          </a:xfrm>
          <a:custGeom>
            <a:avLst/>
            <a:gdLst>
              <a:gd name="connsiteX0" fmla="*/ 0 w 620486"/>
              <a:gd name="connsiteY0" fmla="*/ 102325 h 102325"/>
              <a:gd name="connsiteX1" fmla="*/ 620486 w 620486"/>
              <a:gd name="connsiteY1" fmla="*/ 93617 h 102325"/>
              <a:gd name="connsiteX2" fmla="*/ 555172 w 620486"/>
              <a:gd name="connsiteY2" fmla="*/ 39188 h 102325"/>
              <a:gd name="connsiteX3" fmla="*/ 481149 w 620486"/>
              <a:gd name="connsiteY3" fmla="*/ 37011 h 102325"/>
              <a:gd name="connsiteX4" fmla="*/ 313509 w 620486"/>
              <a:gd name="connsiteY4" fmla="*/ 0 h 102325"/>
              <a:gd name="connsiteX5" fmla="*/ 139338 w 620486"/>
              <a:gd name="connsiteY5" fmla="*/ 23948 h 102325"/>
              <a:gd name="connsiteX6" fmla="*/ 82732 w 620486"/>
              <a:gd name="connsiteY6" fmla="*/ 45720 h 102325"/>
              <a:gd name="connsiteX7" fmla="*/ 8709 w 620486"/>
              <a:gd name="connsiteY7" fmla="*/ 15240 h 102325"/>
              <a:gd name="connsiteX8" fmla="*/ 0 w 620486"/>
              <a:gd name="connsiteY8" fmla="*/ 102325 h 10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486" h="102325">
                <a:moveTo>
                  <a:pt x="0" y="102325"/>
                </a:moveTo>
                <a:lnTo>
                  <a:pt x="620486" y="93617"/>
                </a:lnTo>
                <a:lnTo>
                  <a:pt x="555172" y="39188"/>
                </a:lnTo>
                <a:lnTo>
                  <a:pt x="481149" y="37011"/>
                </a:lnTo>
                <a:lnTo>
                  <a:pt x="313509" y="0"/>
                </a:lnTo>
                <a:lnTo>
                  <a:pt x="139338" y="23948"/>
                </a:lnTo>
                <a:lnTo>
                  <a:pt x="82732" y="45720"/>
                </a:lnTo>
                <a:lnTo>
                  <a:pt x="8709" y="15240"/>
                </a:lnTo>
                <a:lnTo>
                  <a:pt x="0" y="102325"/>
                </a:lnTo>
                <a:close/>
              </a:path>
            </a:pathLst>
          </a:cu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orma lliure: forma 19">
            <a:extLst>
              <a:ext uri="{FF2B5EF4-FFF2-40B4-BE49-F238E27FC236}">
                <a16:creationId xmlns:a16="http://schemas.microsoft.com/office/drawing/2014/main" id="{B0D8103E-A913-DD10-37B6-CEC6AF02F955}"/>
              </a:ext>
            </a:extLst>
          </p:cNvPr>
          <p:cNvSpPr/>
          <p:nvPr/>
        </p:nvSpPr>
        <p:spPr>
          <a:xfrm>
            <a:off x="5605463" y="5787500"/>
            <a:ext cx="363537" cy="98425"/>
          </a:xfrm>
          <a:custGeom>
            <a:avLst/>
            <a:gdLst>
              <a:gd name="connsiteX0" fmla="*/ 0 w 363537"/>
              <a:gd name="connsiteY0" fmla="*/ 98425 h 98425"/>
              <a:gd name="connsiteX1" fmla="*/ 363537 w 363537"/>
              <a:gd name="connsiteY1" fmla="*/ 93663 h 98425"/>
              <a:gd name="connsiteX2" fmla="*/ 246062 w 363537"/>
              <a:gd name="connsiteY2" fmla="*/ 4763 h 98425"/>
              <a:gd name="connsiteX3" fmla="*/ 161925 w 363537"/>
              <a:gd name="connsiteY3" fmla="*/ 38100 h 98425"/>
              <a:gd name="connsiteX4" fmla="*/ 98425 w 363537"/>
              <a:gd name="connsiteY4" fmla="*/ 38100 h 98425"/>
              <a:gd name="connsiteX5" fmla="*/ 53975 w 363537"/>
              <a:gd name="connsiteY5" fmla="*/ 0 h 98425"/>
              <a:gd name="connsiteX6" fmla="*/ 0 w 363537"/>
              <a:gd name="connsiteY6" fmla="*/ 98425 h 9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3537" h="98425">
                <a:moveTo>
                  <a:pt x="0" y="98425"/>
                </a:moveTo>
                <a:lnTo>
                  <a:pt x="363537" y="93663"/>
                </a:lnTo>
                <a:lnTo>
                  <a:pt x="246062" y="4763"/>
                </a:lnTo>
                <a:lnTo>
                  <a:pt x="161925" y="38100"/>
                </a:lnTo>
                <a:lnTo>
                  <a:pt x="98425" y="38100"/>
                </a:lnTo>
                <a:lnTo>
                  <a:pt x="53975" y="0"/>
                </a:lnTo>
                <a:lnTo>
                  <a:pt x="0" y="98425"/>
                </a:lnTo>
                <a:close/>
              </a:path>
            </a:pathLst>
          </a:cu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orma lliure: forma 20">
            <a:extLst>
              <a:ext uri="{FF2B5EF4-FFF2-40B4-BE49-F238E27FC236}">
                <a16:creationId xmlns:a16="http://schemas.microsoft.com/office/drawing/2014/main" id="{5D761082-D86E-65B0-0D78-E0D8C2C574CF}"/>
              </a:ext>
            </a:extLst>
          </p:cNvPr>
          <p:cNvSpPr/>
          <p:nvPr/>
        </p:nvSpPr>
        <p:spPr>
          <a:xfrm>
            <a:off x="4230688" y="5777976"/>
            <a:ext cx="398462" cy="120650"/>
          </a:xfrm>
          <a:custGeom>
            <a:avLst/>
            <a:gdLst>
              <a:gd name="connsiteX0" fmla="*/ 398462 w 398462"/>
              <a:gd name="connsiteY0" fmla="*/ 101600 h 104775"/>
              <a:gd name="connsiteX1" fmla="*/ 1587 w 398462"/>
              <a:gd name="connsiteY1" fmla="*/ 104775 h 104775"/>
              <a:gd name="connsiteX2" fmla="*/ 0 w 398462"/>
              <a:gd name="connsiteY2" fmla="*/ 28575 h 104775"/>
              <a:gd name="connsiteX3" fmla="*/ 57150 w 398462"/>
              <a:gd name="connsiteY3" fmla="*/ 4763 h 104775"/>
              <a:gd name="connsiteX4" fmla="*/ 87312 w 398462"/>
              <a:gd name="connsiteY4" fmla="*/ 28575 h 104775"/>
              <a:gd name="connsiteX5" fmla="*/ 127000 w 398462"/>
              <a:gd name="connsiteY5" fmla="*/ 0 h 104775"/>
              <a:gd name="connsiteX6" fmla="*/ 228600 w 398462"/>
              <a:gd name="connsiteY6" fmla="*/ 42863 h 104775"/>
              <a:gd name="connsiteX7" fmla="*/ 269875 w 398462"/>
              <a:gd name="connsiteY7" fmla="*/ 25400 h 104775"/>
              <a:gd name="connsiteX8" fmla="*/ 398462 w 398462"/>
              <a:gd name="connsiteY8" fmla="*/ 10160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462" h="104775">
                <a:moveTo>
                  <a:pt x="398462" y="101600"/>
                </a:moveTo>
                <a:lnTo>
                  <a:pt x="1587" y="104775"/>
                </a:lnTo>
                <a:lnTo>
                  <a:pt x="0" y="28575"/>
                </a:lnTo>
                <a:lnTo>
                  <a:pt x="57150" y="4763"/>
                </a:lnTo>
                <a:lnTo>
                  <a:pt x="87312" y="28575"/>
                </a:lnTo>
                <a:lnTo>
                  <a:pt x="127000" y="0"/>
                </a:lnTo>
                <a:lnTo>
                  <a:pt x="228600" y="42863"/>
                </a:lnTo>
                <a:lnTo>
                  <a:pt x="269875" y="25400"/>
                </a:lnTo>
                <a:lnTo>
                  <a:pt x="398462" y="101600"/>
                </a:lnTo>
                <a:close/>
              </a:path>
            </a:pathLst>
          </a:cu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2" name="Connector de fletxa recta 23">
            <a:extLst>
              <a:ext uri="{FF2B5EF4-FFF2-40B4-BE49-F238E27FC236}">
                <a16:creationId xmlns:a16="http://schemas.microsoft.com/office/drawing/2014/main" id="{D44A9A4C-ADB8-084A-9993-58A420018532}"/>
              </a:ext>
            </a:extLst>
          </p:cNvPr>
          <p:cNvCxnSpPr/>
          <p:nvPr/>
        </p:nvCxnSpPr>
        <p:spPr>
          <a:xfrm flipH="1" flipV="1">
            <a:off x="3264408" y="5220064"/>
            <a:ext cx="460393" cy="1565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or de fletxa recta 126">
            <a:extLst>
              <a:ext uri="{FF2B5EF4-FFF2-40B4-BE49-F238E27FC236}">
                <a16:creationId xmlns:a16="http://schemas.microsoft.com/office/drawing/2014/main" id="{14AB4920-7D37-0563-2010-6CD14DB57441}"/>
              </a:ext>
            </a:extLst>
          </p:cNvPr>
          <p:cNvCxnSpPr>
            <a:cxnSpLocks/>
          </p:cNvCxnSpPr>
          <p:nvPr/>
        </p:nvCxnSpPr>
        <p:spPr>
          <a:xfrm>
            <a:off x="3202195" y="5894368"/>
            <a:ext cx="379206" cy="5327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QuadreDeText 127">
            <a:extLst>
              <a:ext uri="{FF2B5EF4-FFF2-40B4-BE49-F238E27FC236}">
                <a16:creationId xmlns:a16="http://schemas.microsoft.com/office/drawing/2014/main" id="{8FD0D28A-EE3E-60B9-5C3E-C6A2C2479872}"/>
              </a:ext>
            </a:extLst>
          </p:cNvPr>
          <p:cNvSpPr txBox="1"/>
          <p:nvPr/>
        </p:nvSpPr>
        <p:spPr>
          <a:xfrm>
            <a:off x="3494604" y="6342678"/>
            <a:ext cx="788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Sb</a:t>
            </a:r>
            <a:r>
              <a:rPr lang="en-US" sz="1400" baseline="-25000" dirty="0">
                <a:latin typeface="Bahnschrift" panose="020B0502040204020203" pitchFamily="34" charset="0"/>
              </a:rPr>
              <a:t>2</a:t>
            </a:r>
            <a:r>
              <a:rPr lang="en-US" sz="1400" dirty="0">
                <a:latin typeface="Bahnschrift" panose="020B0502040204020203" pitchFamily="34" charset="0"/>
              </a:rPr>
              <a:t>Se</a:t>
            </a:r>
            <a:r>
              <a:rPr lang="en-US" sz="1400" baseline="-25000" dirty="0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135" name="QuadreDeText 128">
            <a:extLst>
              <a:ext uri="{FF2B5EF4-FFF2-40B4-BE49-F238E27FC236}">
                <a16:creationId xmlns:a16="http://schemas.microsoft.com/office/drawing/2014/main" id="{4709E3BE-AC41-DE52-F7FF-82D9816F589E}"/>
              </a:ext>
            </a:extLst>
          </p:cNvPr>
          <p:cNvSpPr txBox="1"/>
          <p:nvPr/>
        </p:nvSpPr>
        <p:spPr>
          <a:xfrm>
            <a:off x="2589186" y="4974519"/>
            <a:ext cx="788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  <a:latin typeface="Bahnschrift" panose="020B0502040204020203" pitchFamily="34" charset="0"/>
              </a:rPr>
              <a:t>SbSeI</a:t>
            </a:r>
            <a:endParaRPr lang="en-US" sz="1400" baseline="-250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36" name="QuadreDeText 133">
            <a:extLst>
              <a:ext uri="{FF2B5EF4-FFF2-40B4-BE49-F238E27FC236}">
                <a16:creationId xmlns:a16="http://schemas.microsoft.com/office/drawing/2014/main" id="{9A903369-B0C2-823A-B6C1-D80DC9893C93}"/>
              </a:ext>
            </a:extLst>
          </p:cNvPr>
          <p:cNvSpPr txBox="1"/>
          <p:nvPr/>
        </p:nvSpPr>
        <p:spPr>
          <a:xfrm>
            <a:off x="6274046" y="1324963"/>
            <a:ext cx="546662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Bahnschrift" panose="020B0502040204020203" pitchFamily="34" charset="0"/>
                <a:ea typeface="Verdana" panose="020B0604030504040204" pitchFamily="34" charset="0"/>
              </a:rPr>
              <a:t>SEM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</a:rPr>
              <a:t> – Formation of </a:t>
            </a:r>
            <a:r>
              <a:rPr lang="en-US" sz="1400" b="1" dirty="0" err="1">
                <a:latin typeface="Bahnschrift" panose="020B0502040204020203" pitchFamily="34" charset="0"/>
                <a:ea typeface="Verdana" panose="020B0604030504040204" pitchFamily="34" charset="0"/>
              </a:rPr>
              <a:t>SbSeI</a:t>
            </a:r>
            <a:r>
              <a:rPr lang="en-US" sz="1400" b="1" dirty="0">
                <a:latin typeface="Bahnschrift" panose="020B0502040204020203" pitchFamily="34" charset="0"/>
                <a:ea typeface="Verdana" panose="020B0604030504040204" pitchFamily="34" charset="0"/>
              </a:rPr>
              <a:t> micro-columnar structures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b="1" dirty="0">
                <a:latin typeface="Bahnschrift" panose="020B0502040204020203" pitchFamily="34" charset="0"/>
                <a:ea typeface="Verdana" panose="020B0604030504040204" pitchFamily="34" charset="0"/>
              </a:rPr>
              <a:t>Increasing T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</a:rPr>
              <a:t> 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height and density of micro-columnar structures increases</a:t>
            </a:r>
          </a:p>
          <a:p>
            <a:pPr algn="just"/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     Thickness and uniformity of unreacted Sb</a:t>
            </a:r>
            <a:r>
              <a:rPr lang="en-US" sz="1400" baseline="-250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Se</a:t>
            </a:r>
            <a:r>
              <a:rPr lang="en-US" sz="1400" baseline="-250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3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layer decreases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400" b="1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Increasing P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 height of </a:t>
            </a:r>
            <a:r>
              <a:rPr lang="ca-ES" sz="1400" dirty="0" err="1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micro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-columns decreases</a:t>
            </a:r>
          </a:p>
          <a:p>
            <a:pPr algn="just"/>
            <a:endParaRPr lang="en-US" sz="500" b="1" dirty="0">
              <a:solidFill>
                <a:srgbClr val="99CC00"/>
              </a:solidFill>
              <a:latin typeface="Bahnschrift" panose="020B0502040204020203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pPr algn="just"/>
            <a:r>
              <a:rPr lang="en-US" sz="1400" b="1" dirty="0">
                <a:solidFill>
                  <a:srgbClr val="99CC00"/>
                </a:solidFill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      Tunable morphology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by modifying annealing conditions</a:t>
            </a:r>
          </a:p>
        </p:txBody>
      </p:sp>
      <p:sp>
        <p:nvSpPr>
          <p:cNvPr id="137" name="QuadreDeText 136">
            <a:extLst>
              <a:ext uri="{FF2B5EF4-FFF2-40B4-BE49-F238E27FC236}">
                <a16:creationId xmlns:a16="http://schemas.microsoft.com/office/drawing/2014/main" id="{C8A9EC64-E712-5EE2-E884-964BB3FB3CA0}"/>
              </a:ext>
            </a:extLst>
          </p:cNvPr>
          <p:cNvSpPr txBox="1"/>
          <p:nvPr/>
        </p:nvSpPr>
        <p:spPr>
          <a:xfrm>
            <a:off x="3756726" y="2775438"/>
            <a:ext cx="74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450ºC</a:t>
            </a:r>
          </a:p>
        </p:txBody>
      </p:sp>
      <p:sp>
        <p:nvSpPr>
          <p:cNvPr id="138" name="QuadreDeText 137">
            <a:extLst>
              <a:ext uri="{FF2B5EF4-FFF2-40B4-BE49-F238E27FC236}">
                <a16:creationId xmlns:a16="http://schemas.microsoft.com/office/drawing/2014/main" id="{B40E7570-AFB8-3FE8-9CA1-2825D1E48EAB}"/>
              </a:ext>
            </a:extLst>
          </p:cNvPr>
          <p:cNvSpPr txBox="1"/>
          <p:nvPr/>
        </p:nvSpPr>
        <p:spPr>
          <a:xfrm>
            <a:off x="4579723" y="2788752"/>
            <a:ext cx="74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450ºC</a:t>
            </a:r>
          </a:p>
        </p:txBody>
      </p:sp>
      <p:sp>
        <p:nvSpPr>
          <p:cNvPr id="139" name="QuadreDeText 138">
            <a:extLst>
              <a:ext uri="{FF2B5EF4-FFF2-40B4-BE49-F238E27FC236}">
                <a16:creationId xmlns:a16="http://schemas.microsoft.com/office/drawing/2014/main" id="{FF151D51-2659-61B4-F72D-0F4E6922B712}"/>
              </a:ext>
            </a:extLst>
          </p:cNvPr>
          <p:cNvSpPr txBox="1"/>
          <p:nvPr/>
        </p:nvSpPr>
        <p:spPr>
          <a:xfrm>
            <a:off x="5377464" y="2775438"/>
            <a:ext cx="74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500ºC</a:t>
            </a:r>
          </a:p>
        </p:txBody>
      </p:sp>
      <p:cxnSp>
        <p:nvCxnSpPr>
          <p:cNvPr id="140" name="Connector recte 3">
            <a:extLst>
              <a:ext uri="{FF2B5EF4-FFF2-40B4-BE49-F238E27FC236}">
                <a16:creationId xmlns:a16="http://schemas.microsoft.com/office/drawing/2014/main" id="{A25E9CE7-A663-3CE2-8629-DF992681737F}"/>
              </a:ext>
            </a:extLst>
          </p:cNvPr>
          <p:cNvCxnSpPr/>
          <p:nvPr/>
        </p:nvCxnSpPr>
        <p:spPr>
          <a:xfrm>
            <a:off x="7044267" y="5131333"/>
            <a:ext cx="0" cy="9228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QuadreDeText 56">
            <a:extLst>
              <a:ext uri="{FF2B5EF4-FFF2-40B4-BE49-F238E27FC236}">
                <a16:creationId xmlns:a16="http://schemas.microsoft.com/office/drawing/2014/main" id="{06627659-AFE4-F2E2-CF3B-516E2167E039}"/>
              </a:ext>
            </a:extLst>
          </p:cNvPr>
          <p:cNvSpPr txBox="1"/>
          <p:nvPr/>
        </p:nvSpPr>
        <p:spPr>
          <a:xfrm>
            <a:off x="6338111" y="4920048"/>
            <a:ext cx="788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hnschrift" panose="020B0502040204020203" pitchFamily="34" charset="0"/>
              </a:rPr>
              <a:t>30 </a:t>
            </a:r>
            <a:r>
              <a:rPr lang="en-US" sz="1400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sz="1400" dirty="0">
                <a:solidFill>
                  <a:schemeClr val="bg1"/>
                </a:solidFill>
                <a:latin typeface="Bahnschrift" panose="020B0502040204020203" pitchFamily="34" charset="0"/>
              </a:rPr>
              <a:t>m</a:t>
            </a:r>
            <a:endParaRPr lang="en-US" sz="1400" baseline="-250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42" name="Connector recte 58">
            <a:extLst>
              <a:ext uri="{FF2B5EF4-FFF2-40B4-BE49-F238E27FC236}">
                <a16:creationId xmlns:a16="http://schemas.microsoft.com/office/drawing/2014/main" id="{B9FA2713-AF38-9D09-A90D-8BA75836F324}"/>
              </a:ext>
            </a:extLst>
          </p:cNvPr>
          <p:cNvCxnSpPr>
            <a:cxnSpLocks/>
          </p:cNvCxnSpPr>
          <p:nvPr/>
        </p:nvCxnSpPr>
        <p:spPr>
          <a:xfrm>
            <a:off x="4749800" y="5486933"/>
            <a:ext cx="0" cy="4074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QuadreDeText 59">
            <a:extLst>
              <a:ext uri="{FF2B5EF4-FFF2-40B4-BE49-F238E27FC236}">
                <a16:creationId xmlns:a16="http://schemas.microsoft.com/office/drawing/2014/main" id="{7382C0EE-477E-8E64-A887-E1419F638D8E}"/>
              </a:ext>
            </a:extLst>
          </p:cNvPr>
          <p:cNvSpPr txBox="1"/>
          <p:nvPr/>
        </p:nvSpPr>
        <p:spPr>
          <a:xfrm>
            <a:off x="4352571" y="5180034"/>
            <a:ext cx="788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hnschrift" panose="020B0502040204020203" pitchFamily="34" charset="0"/>
              </a:rPr>
              <a:t>6 </a:t>
            </a:r>
            <a:r>
              <a:rPr lang="en-US" sz="1400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sz="1400" dirty="0">
                <a:solidFill>
                  <a:schemeClr val="bg1"/>
                </a:solidFill>
                <a:latin typeface="Bahnschrift" panose="020B0502040204020203" pitchFamily="34" charset="0"/>
              </a:rPr>
              <a:t>m</a:t>
            </a:r>
            <a:endParaRPr lang="en-US" sz="1400" baseline="-250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144" name="Connector recte 60">
            <a:extLst>
              <a:ext uri="{FF2B5EF4-FFF2-40B4-BE49-F238E27FC236}">
                <a16:creationId xmlns:a16="http://schemas.microsoft.com/office/drawing/2014/main" id="{765D068D-CC58-967A-0C84-7180A6978AE7}"/>
              </a:ext>
            </a:extLst>
          </p:cNvPr>
          <p:cNvCxnSpPr>
            <a:cxnSpLocks/>
          </p:cNvCxnSpPr>
          <p:nvPr/>
        </p:nvCxnSpPr>
        <p:spPr>
          <a:xfrm>
            <a:off x="9000067" y="5229433"/>
            <a:ext cx="0" cy="7570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QuadreDeText 63">
            <a:extLst>
              <a:ext uri="{FF2B5EF4-FFF2-40B4-BE49-F238E27FC236}">
                <a16:creationId xmlns:a16="http://schemas.microsoft.com/office/drawing/2014/main" id="{93686525-2413-BA0E-5C8A-657086B9ECE5}"/>
              </a:ext>
            </a:extLst>
          </p:cNvPr>
          <p:cNvSpPr txBox="1"/>
          <p:nvPr/>
        </p:nvSpPr>
        <p:spPr>
          <a:xfrm>
            <a:off x="8612933" y="4935038"/>
            <a:ext cx="788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hnschrift" panose="020B0502040204020203" pitchFamily="34" charset="0"/>
              </a:rPr>
              <a:t>10 </a:t>
            </a:r>
            <a:r>
              <a:rPr lang="en-US" sz="1400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sz="1400" dirty="0">
                <a:solidFill>
                  <a:schemeClr val="bg1"/>
                </a:solidFill>
                <a:latin typeface="Bahnschrift" panose="020B0502040204020203" pitchFamily="34" charset="0"/>
              </a:rPr>
              <a:t>m</a:t>
            </a:r>
            <a:endParaRPr lang="en-US" sz="1400" baseline="-250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71" name="Imatge 64">
            <a:extLst>
              <a:ext uri="{FF2B5EF4-FFF2-40B4-BE49-F238E27FC236}">
                <a16:creationId xmlns:a16="http://schemas.microsoft.com/office/drawing/2014/main" id="{AD3ACF78-789B-C43E-A68B-F08B41575F5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33105" r="28960" b="35031"/>
          <a:stretch/>
        </p:blipFill>
        <p:spPr>
          <a:xfrm rot="5400000">
            <a:off x="5074773" y="1800055"/>
            <a:ext cx="1367125" cy="604636"/>
          </a:xfrm>
          <a:prstGeom prst="rect">
            <a:avLst/>
          </a:prstGeom>
        </p:spPr>
      </p:pic>
      <p:cxnSp>
        <p:nvCxnSpPr>
          <p:cNvPr id="172" name="Connector de fletxa recta 78">
            <a:extLst>
              <a:ext uri="{FF2B5EF4-FFF2-40B4-BE49-F238E27FC236}">
                <a16:creationId xmlns:a16="http://schemas.microsoft.com/office/drawing/2014/main" id="{ECC8DD7A-EF9D-A39B-F857-F6AE53A5B9AD}"/>
              </a:ext>
            </a:extLst>
          </p:cNvPr>
          <p:cNvCxnSpPr>
            <a:cxnSpLocks/>
          </p:cNvCxnSpPr>
          <p:nvPr/>
        </p:nvCxnSpPr>
        <p:spPr>
          <a:xfrm>
            <a:off x="10197175" y="5376618"/>
            <a:ext cx="279351" cy="46607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QuadreDeText 79">
            <a:extLst>
              <a:ext uri="{FF2B5EF4-FFF2-40B4-BE49-F238E27FC236}">
                <a16:creationId xmlns:a16="http://schemas.microsoft.com/office/drawing/2014/main" id="{4ABDCCAD-0BED-C30E-4CA6-9D6AE349CF96}"/>
              </a:ext>
            </a:extLst>
          </p:cNvPr>
          <p:cNvSpPr txBox="1"/>
          <p:nvPr/>
        </p:nvSpPr>
        <p:spPr>
          <a:xfrm>
            <a:off x="10206572" y="3111936"/>
            <a:ext cx="1421152" cy="313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500ºC / 14 bar</a:t>
            </a:r>
          </a:p>
        </p:txBody>
      </p:sp>
      <p:pic>
        <p:nvPicPr>
          <p:cNvPr id="174" name="Imatge 80">
            <a:extLst>
              <a:ext uri="{FF2B5EF4-FFF2-40B4-BE49-F238E27FC236}">
                <a16:creationId xmlns:a16="http://schemas.microsoft.com/office/drawing/2014/main" id="{C54905E0-655D-A43D-389E-F9348E62A019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758" y="4920048"/>
            <a:ext cx="1820250" cy="1365188"/>
          </a:xfrm>
          <a:prstGeom prst="rect">
            <a:avLst/>
          </a:prstGeom>
        </p:spPr>
      </p:pic>
      <p:pic>
        <p:nvPicPr>
          <p:cNvPr id="175" name="Imatge 85">
            <a:extLst>
              <a:ext uri="{FF2B5EF4-FFF2-40B4-BE49-F238E27FC236}">
                <a16:creationId xmlns:a16="http://schemas.microsoft.com/office/drawing/2014/main" id="{C428AC87-337F-007D-A426-CFE4A9DACAD0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758" y="3414351"/>
            <a:ext cx="1825897" cy="1369423"/>
          </a:xfrm>
          <a:prstGeom prst="rect">
            <a:avLst/>
          </a:prstGeom>
        </p:spPr>
      </p:pic>
      <p:cxnSp>
        <p:nvCxnSpPr>
          <p:cNvPr id="176" name="Connector recte 86">
            <a:extLst>
              <a:ext uri="{FF2B5EF4-FFF2-40B4-BE49-F238E27FC236}">
                <a16:creationId xmlns:a16="http://schemas.microsoft.com/office/drawing/2014/main" id="{7595BE02-9A80-8CF2-129C-692457EB8C3E}"/>
              </a:ext>
            </a:extLst>
          </p:cNvPr>
          <p:cNvCxnSpPr>
            <a:cxnSpLocks/>
          </p:cNvCxnSpPr>
          <p:nvPr/>
        </p:nvCxnSpPr>
        <p:spPr>
          <a:xfrm>
            <a:off x="10549466" y="5279831"/>
            <a:ext cx="0" cy="5603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QuadreDeText 87">
            <a:extLst>
              <a:ext uri="{FF2B5EF4-FFF2-40B4-BE49-F238E27FC236}">
                <a16:creationId xmlns:a16="http://schemas.microsoft.com/office/drawing/2014/main" id="{478A099C-8321-F675-4E23-2AEE28001089}"/>
              </a:ext>
            </a:extLst>
          </p:cNvPr>
          <p:cNvSpPr txBox="1"/>
          <p:nvPr/>
        </p:nvSpPr>
        <p:spPr>
          <a:xfrm>
            <a:off x="10196497" y="4994445"/>
            <a:ext cx="63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hnschrift" panose="020B0502040204020203" pitchFamily="34" charset="0"/>
              </a:rPr>
              <a:t>6 </a:t>
            </a:r>
            <a:r>
              <a:rPr lang="en-US" sz="1400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sz="1400" dirty="0">
                <a:solidFill>
                  <a:schemeClr val="bg1"/>
                </a:solidFill>
                <a:latin typeface="Bahnschrift" panose="020B0502040204020203" pitchFamily="34" charset="0"/>
              </a:rPr>
              <a:t>m</a:t>
            </a:r>
            <a:endParaRPr lang="en-US" sz="1400" baseline="-250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78" name="Rectangle 90">
            <a:extLst>
              <a:ext uri="{FF2B5EF4-FFF2-40B4-BE49-F238E27FC236}">
                <a16:creationId xmlns:a16="http://schemas.microsoft.com/office/drawing/2014/main" id="{7D5FB92A-23BF-912C-2167-EB34FA6BD3F8}"/>
              </a:ext>
            </a:extLst>
          </p:cNvPr>
          <p:cNvSpPr/>
          <p:nvPr/>
        </p:nvSpPr>
        <p:spPr>
          <a:xfrm>
            <a:off x="8002118" y="3031216"/>
            <a:ext cx="3989672" cy="3343858"/>
          </a:xfrm>
          <a:prstGeom prst="rect">
            <a:avLst/>
          </a:prstGeom>
          <a:solidFill>
            <a:schemeClr val="bg1"/>
          </a:solidFill>
          <a:ln w="28575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9" name="Picture 5" descr="C:\Users\esaucedo\Documents\IREC\Congresos\2022\IEEE PVSC Filadelfia\Ivan SbSeI\Figure 1.png">
            <a:extLst>
              <a:ext uri="{FF2B5EF4-FFF2-40B4-BE49-F238E27FC236}">
                <a16:creationId xmlns:a16="http://schemas.microsoft.com/office/drawing/2014/main" id="{2190829F-FD30-9D08-E8D8-E4D8F8A5A8ED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451" y="3463528"/>
            <a:ext cx="3356033" cy="237218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Rectangle 94">
            <a:extLst>
              <a:ext uri="{FF2B5EF4-FFF2-40B4-BE49-F238E27FC236}">
                <a16:creationId xmlns:a16="http://schemas.microsoft.com/office/drawing/2014/main" id="{D388FC19-E298-876B-EBEF-F978A9D71EFA}"/>
              </a:ext>
            </a:extLst>
          </p:cNvPr>
          <p:cNvSpPr/>
          <p:nvPr/>
        </p:nvSpPr>
        <p:spPr>
          <a:xfrm>
            <a:off x="8577756" y="3161658"/>
            <a:ext cx="30460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u="sng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Thickness (t) vs. Temperature (1/</a:t>
            </a:r>
            <a:r>
              <a:rPr lang="en-US" sz="1400" u="sng" dirty="0" err="1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kT</a:t>
            </a:r>
            <a:r>
              <a:rPr lang="en-US" sz="1400" u="sng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)</a:t>
            </a:r>
            <a:endParaRPr lang="en-US" sz="1400" u="sng" dirty="0"/>
          </a:p>
        </p:txBody>
      </p:sp>
      <p:sp>
        <p:nvSpPr>
          <p:cNvPr id="181" name="Rectangle 95">
            <a:extLst>
              <a:ext uri="{FF2B5EF4-FFF2-40B4-BE49-F238E27FC236}">
                <a16:creationId xmlns:a16="http://schemas.microsoft.com/office/drawing/2014/main" id="{E9DBF9CE-D091-A05F-D1D6-99946B7757C7}"/>
              </a:ext>
            </a:extLst>
          </p:cNvPr>
          <p:cNvSpPr/>
          <p:nvPr/>
        </p:nvSpPr>
        <p:spPr>
          <a:xfrm>
            <a:off x="8078423" y="5777975"/>
            <a:ext cx="39896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b="1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Similar </a:t>
            </a:r>
            <a:r>
              <a:rPr lang="en-US" sz="1100" b="1" dirty="0" err="1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Ea</a:t>
            </a:r>
            <a:r>
              <a:rPr lang="en-US" sz="1100" b="1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11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for </a:t>
            </a:r>
            <a:r>
              <a:rPr lang="en-US" sz="1100" dirty="0" err="1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SbSeI</a:t>
            </a:r>
            <a:r>
              <a:rPr lang="en-US" sz="11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formation and Sb</a:t>
            </a:r>
            <a:r>
              <a:rPr lang="en-US" sz="1100" baseline="-250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US" sz="11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Se</a:t>
            </a:r>
            <a:r>
              <a:rPr lang="en-US" sz="1100" baseline="-250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3</a:t>
            </a:r>
            <a:r>
              <a:rPr lang="en-US" sz="11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consumption  process intimately linked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Low </a:t>
            </a:r>
            <a:r>
              <a:rPr lang="en-US" sz="1100" dirty="0" err="1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Ea</a:t>
            </a:r>
            <a:r>
              <a:rPr lang="en-US" sz="11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 conversion to </a:t>
            </a:r>
            <a:r>
              <a:rPr lang="en-US" sz="1100" dirty="0" err="1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SbSeI</a:t>
            </a:r>
            <a:r>
              <a:rPr lang="en-US" sz="11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is very </a:t>
            </a:r>
            <a:r>
              <a:rPr lang="en-US" sz="1100" b="1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favorable process</a:t>
            </a:r>
            <a:endParaRPr lang="en-US" sz="11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239D0D-79A0-04FF-B34E-86EF54F43A9A}"/>
              </a:ext>
            </a:extLst>
          </p:cNvPr>
          <p:cNvSpPr txBox="1"/>
          <p:nvPr/>
        </p:nvSpPr>
        <p:spPr>
          <a:xfrm>
            <a:off x="2105137" y="155793"/>
            <a:ext cx="736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526505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180" grpId="0"/>
      <p:bldP spid="1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4"/>
          <a:srcRect l="4898" t="14161" r="4817"/>
          <a:stretch/>
        </p:blipFill>
        <p:spPr>
          <a:xfrm>
            <a:off x="0" y="0"/>
            <a:ext cx="12202886" cy="2265975"/>
          </a:xfrm>
          <a:prstGeom prst="rect">
            <a:avLst/>
          </a:prstGeom>
          <a:ln>
            <a:noFill/>
          </a:ln>
        </p:spPr>
      </p:pic>
      <p:cxnSp>
        <p:nvCxnSpPr>
          <p:cNvPr id="86" name="Straight Connector 85"/>
          <p:cNvCxnSpPr/>
          <p:nvPr/>
        </p:nvCxnSpPr>
        <p:spPr>
          <a:xfrm flipV="1">
            <a:off x="519545" y="600655"/>
            <a:ext cx="11328934" cy="304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141151" y="158196"/>
            <a:ext cx="585914" cy="58591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TextBox 87"/>
          <p:cNvSpPr txBox="1"/>
          <p:nvPr/>
        </p:nvSpPr>
        <p:spPr>
          <a:xfrm>
            <a:off x="725049" y="168196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SbSeI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7220847-E52E-67A1-7DBC-4235F063A3DA}"/>
              </a:ext>
            </a:extLst>
          </p:cNvPr>
          <p:cNvSpPr/>
          <p:nvPr/>
        </p:nvSpPr>
        <p:spPr>
          <a:xfrm>
            <a:off x="-61188" y="6561304"/>
            <a:ext cx="2206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AdvOTce3d9a73"/>
              </a:rPr>
              <a:t> I. Caño et al, </a:t>
            </a:r>
            <a:r>
              <a:rPr lang="es-ES" sz="1200" dirty="0" err="1">
                <a:latin typeface="AdvOT65f8a23b.I"/>
              </a:rPr>
              <a:t>under</a:t>
            </a:r>
            <a:r>
              <a:rPr lang="es-ES" sz="1200" dirty="0">
                <a:latin typeface="AdvOT65f8a23b.I"/>
              </a:rPr>
              <a:t> </a:t>
            </a:r>
            <a:r>
              <a:rPr lang="es-ES" sz="1200" dirty="0" err="1">
                <a:latin typeface="AdvOT65f8a23b.I"/>
              </a:rPr>
              <a:t>preparation</a:t>
            </a:r>
            <a:r>
              <a:rPr lang="es-ES" sz="1200" dirty="0">
                <a:latin typeface="AdvOT65f8a23b.I"/>
              </a:rPr>
              <a:t>.</a:t>
            </a:r>
            <a:endParaRPr lang="es-ES" sz="1200" dirty="0"/>
          </a:p>
        </p:txBody>
      </p:sp>
      <p:grpSp>
        <p:nvGrpSpPr>
          <p:cNvPr id="20" name="Google Shape;5546;p61">
            <a:extLst>
              <a:ext uri="{FF2B5EF4-FFF2-40B4-BE49-F238E27FC236}">
                <a16:creationId xmlns:a16="http://schemas.microsoft.com/office/drawing/2014/main" id="{B7C781A2-D871-63B2-778E-C986D8D1AC91}"/>
              </a:ext>
            </a:extLst>
          </p:cNvPr>
          <p:cNvGrpSpPr/>
          <p:nvPr/>
        </p:nvGrpSpPr>
        <p:grpSpPr>
          <a:xfrm>
            <a:off x="287400" y="261402"/>
            <a:ext cx="293416" cy="339253"/>
            <a:chOff x="2710875" y="3806450"/>
            <a:chExt cx="416725" cy="481825"/>
          </a:xfrm>
          <a:solidFill>
            <a:schemeClr val="bg1">
              <a:lumMod val="95000"/>
            </a:schemeClr>
          </a:solidFill>
        </p:grpSpPr>
        <p:sp>
          <p:nvSpPr>
            <p:cNvPr id="21" name="Google Shape;5547;p61">
              <a:extLst>
                <a:ext uri="{FF2B5EF4-FFF2-40B4-BE49-F238E27FC236}">
                  <a16:creationId xmlns:a16="http://schemas.microsoft.com/office/drawing/2014/main" id="{4F0B97AC-16F1-C6BB-57C0-863AF2EEFB8F}"/>
                </a:ext>
              </a:extLst>
            </p:cNvPr>
            <p:cNvSpPr/>
            <p:nvPr/>
          </p:nvSpPr>
          <p:spPr>
            <a:xfrm>
              <a:off x="2710875" y="4144450"/>
              <a:ext cx="416725" cy="143825"/>
            </a:xfrm>
            <a:custGeom>
              <a:avLst/>
              <a:gdLst/>
              <a:ahLst/>
              <a:cxnLst/>
              <a:rect l="l" t="t" r="r" b="b"/>
              <a:pathLst>
                <a:path w="16669" h="5753" extrusionOk="0">
                  <a:moveTo>
                    <a:pt x="2313" y="1"/>
                  </a:moveTo>
                  <a:lnTo>
                    <a:pt x="260" y="3590"/>
                  </a:lnTo>
                  <a:cubicBezTo>
                    <a:pt x="1" y="4039"/>
                    <a:pt x="1" y="4590"/>
                    <a:pt x="266" y="5036"/>
                  </a:cubicBezTo>
                  <a:cubicBezTo>
                    <a:pt x="517" y="5479"/>
                    <a:pt x="986" y="5752"/>
                    <a:pt x="1495" y="5752"/>
                  </a:cubicBezTo>
                  <a:cubicBezTo>
                    <a:pt x="1498" y="5752"/>
                    <a:pt x="1501" y="5752"/>
                    <a:pt x="1503" y="5752"/>
                  </a:cubicBezTo>
                  <a:lnTo>
                    <a:pt x="15165" y="5752"/>
                  </a:lnTo>
                  <a:cubicBezTo>
                    <a:pt x="15168" y="5752"/>
                    <a:pt x="15171" y="5752"/>
                    <a:pt x="15174" y="5752"/>
                  </a:cubicBezTo>
                  <a:cubicBezTo>
                    <a:pt x="15682" y="5752"/>
                    <a:pt x="16151" y="5479"/>
                    <a:pt x="16403" y="5036"/>
                  </a:cubicBezTo>
                  <a:cubicBezTo>
                    <a:pt x="16668" y="4590"/>
                    <a:pt x="16668" y="4039"/>
                    <a:pt x="16409" y="3590"/>
                  </a:cubicBezTo>
                  <a:lnTo>
                    <a:pt x="143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" name="Google Shape;5548;p61">
              <a:extLst>
                <a:ext uri="{FF2B5EF4-FFF2-40B4-BE49-F238E27FC236}">
                  <a16:creationId xmlns:a16="http://schemas.microsoft.com/office/drawing/2014/main" id="{8D92349A-C497-AFAC-A97B-82606D156CAA}"/>
                </a:ext>
              </a:extLst>
            </p:cNvPr>
            <p:cNvSpPr/>
            <p:nvPr/>
          </p:nvSpPr>
          <p:spPr>
            <a:xfrm>
              <a:off x="2784800" y="3806450"/>
              <a:ext cx="268850" cy="309800"/>
            </a:xfrm>
            <a:custGeom>
              <a:avLst/>
              <a:gdLst/>
              <a:ahLst/>
              <a:cxnLst/>
              <a:rect l="l" t="t" r="r" b="b"/>
              <a:pathLst>
                <a:path w="10754" h="12392" extrusionOk="0">
                  <a:moveTo>
                    <a:pt x="5379" y="8113"/>
                  </a:moveTo>
                  <a:cubicBezTo>
                    <a:pt x="5882" y="8113"/>
                    <a:pt x="6132" y="8721"/>
                    <a:pt x="5776" y="9076"/>
                  </a:cubicBezTo>
                  <a:cubicBezTo>
                    <a:pt x="5661" y="9192"/>
                    <a:pt x="5519" y="9244"/>
                    <a:pt x="5380" y="9244"/>
                  </a:cubicBezTo>
                  <a:cubicBezTo>
                    <a:pt x="5091" y="9244"/>
                    <a:pt x="4813" y="9019"/>
                    <a:pt x="4813" y="8679"/>
                  </a:cubicBezTo>
                  <a:cubicBezTo>
                    <a:pt x="4813" y="8366"/>
                    <a:pt x="5066" y="8113"/>
                    <a:pt x="5379" y="8113"/>
                  </a:cubicBezTo>
                  <a:close/>
                  <a:moveTo>
                    <a:pt x="4280" y="9989"/>
                  </a:moveTo>
                  <a:cubicBezTo>
                    <a:pt x="4783" y="9989"/>
                    <a:pt x="5036" y="10597"/>
                    <a:pt x="4680" y="10952"/>
                  </a:cubicBezTo>
                  <a:cubicBezTo>
                    <a:pt x="4566" y="11067"/>
                    <a:pt x="4425" y="11118"/>
                    <a:pt x="4286" y="11118"/>
                  </a:cubicBezTo>
                  <a:cubicBezTo>
                    <a:pt x="3996" y="11118"/>
                    <a:pt x="3717" y="10892"/>
                    <a:pt x="3717" y="10552"/>
                  </a:cubicBezTo>
                  <a:cubicBezTo>
                    <a:pt x="3717" y="10242"/>
                    <a:pt x="3970" y="9989"/>
                    <a:pt x="4280" y="9989"/>
                  </a:cubicBezTo>
                  <a:close/>
                  <a:moveTo>
                    <a:pt x="6475" y="9989"/>
                  </a:moveTo>
                  <a:cubicBezTo>
                    <a:pt x="6978" y="9989"/>
                    <a:pt x="7231" y="10597"/>
                    <a:pt x="6875" y="10952"/>
                  </a:cubicBezTo>
                  <a:cubicBezTo>
                    <a:pt x="6761" y="11067"/>
                    <a:pt x="6620" y="11118"/>
                    <a:pt x="6481" y="11118"/>
                  </a:cubicBezTo>
                  <a:cubicBezTo>
                    <a:pt x="6191" y="11118"/>
                    <a:pt x="5912" y="10892"/>
                    <a:pt x="5912" y="10552"/>
                  </a:cubicBezTo>
                  <a:cubicBezTo>
                    <a:pt x="5912" y="10242"/>
                    <a:pt x="6162" y="9989"/>
                    <a:pt x="6475" y="9989"/>
                  </a:cubicBezTo>
                  <a:close/>
                  <a:moveTo>
                    <a:pt x="1744" y="0"/>
                  </a:moveTo>
                  <a:cubicBezTo>
                    <a:pt x="1434" y="0"/>
                    <a:pt x="1181" y="253"/>
                    <a:pt x="1181" y="566"/>
                  </a:cubicBezTo>
                  <a:cubicBezTo>
                    <a:pt x="1181" y="877"/>
                    <a:pt x="1434" y="1130"/>
                    <a:pt x="1744" y="1130"/>
                  </a:cubicBezTo>
                  <a:lnTo>
                    <a:pt x="2259" y="1130"/>
                  </a:lnTo>
                  <a:lnTo>
                    <a:pt x="2259" y="8444"/>
                  </a:lnTo>
                  <a:lnTo>
                    <a:pt x="1" y="12392"/>
                  </a:lnTo>
                  <a:lnTo>
                    <a:pt x="10754" y="12392"/>
                  </a:lnTo>
                  <a:lnTo>
                    <a:pt x="8496" y="8444"/>
                  </a:lnTo>
                  <a:lnTo>
                    <a:pt x="8496" y="1130"/>
                  </a:lnTo>
                  <a:lnTo>
                    <a:pt x="9010" y="1130"/>
                  </a:lnTo>
                  <a:cubicBezTo>
                    <a:pt x="9321" y="1130"/>
                    <a:pt x="9574" y="877"/>
                    <a:pt x="9574" y="566"/>
                  </a:cubicBezTo>
                  <a:cubicBezTo>
                    <a:pt x="9574" y="253"/>
                    <a:pt x="9321" y="0"/>
                    <a:pt x="90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99DA8CD-01A9-8C80-6818-A843FAE33AB6}"/>
              </a:ext>
            </a:extLst>
          </p:cNvPr>
          <p:cNvGrpSpPr>
            <a:grpSpLocks noChangeAspect="1"/>
          </p:cNvGrpSpPr>
          <p:nvPr/>
        </p:nvGrpSpPr>
        <p:grpSpPr>
          <a:xfrm>
            <a:off x="10592455" y="158196"/>
            <a:ext cx="1080000" cy="860597"/>
            <a:chOff x="6218297" y="1930863"/>
            <a:chExt cx="5285821" cy="4212000"/>
          </a:xfrm>
        </p:grpSpPr>
        <p:pic>
          <p:nvPicPr>
            <p:cNvPr id="23" name="Image 3" descr="Une image contenant mur, intérieur&#10;&#10;Description générée automatiquement">
              <a:extLst>
                <a:ext uri="{FF2B5EF4-FFF2-40B4-BE49-F238E27FC236}">
                  <a16:creationId xmlns:a16="http://schemas.microsoft.com/office/drawing/2014/main" id="{42634DEA-F988-C904-7B9F-B75D88496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94" r="1" b="19943"/>
            <a:stretch/>
          </p:blipFill>
          <p:spPr>
            <a:xfrm>
              <a:off x="6218297" y="1930863"/>
              <a:ext cx="5285821" cy="4212000"/>
            </a:xfrm>
            <a:custGeom>
              <a:avLst/>
              <a:gdLst/>
              <a:ahLst/>
              <a:cxnLst/>
              <a:rect l="l" t="t" r="r" b="b"/>
              <a:pathLst>
                <a:path w="5283866" h="4210442">
                  <a:moveTo>
                    <a:pt x="839883" y="18"/>
                  </a:moveTo>
                  <a:cubicBezTo>
                    <a:pt x="851945" y="328"/>
                    <a:pt x="864423" y="4671"/>
                    <a:pt x="875727" y="6050"/>
                  </a:cubicBezTo>
                  <a:cubicBezTo>
                    <a:pt x="1125267" y="36932"/>
                    <a:pt x="1374804" y="70296"/>
                    <a:pt x="1624617" y="99799"/>
                  </a:cubicBezTo>
                  <a:cubicBezTo>
                    <a:pt x="1858164" y="127373"/>
                    <a:pt x="2093363" y="133714"/>
                    <a:pt x="2328012" y="148051"/>
                  </a:cubicBezTo>
                  <a:cubicBezTo>
                    <a:pt x="2612016" y="165424"/>
                    <a:pt x="2895470" y="189965"/>
                    <a:pt x="3177820" y="228566"/>
                  </a:cubicBezTo>
                  <a:cubicBezTo>
                    <a:pt x="3373866" y="255590"/>
                    <a:pt x="3571843" y="274338"/>
                    <a:pt x="3770646" y="252831"/>
                  </a:cubicBezTo>
                  <a:cubicBezTo>
                    <a:pt x="3780572" y="251727"/>
                    <a:pt x="3791878" y="248144"/>
                    <a:pt x="3800149" y="251727"/>
                  </a:cubicBezTo>
                  <a:cubicBezTo>
                    <a:pt x="3896658" y="291986"/>
                    <a:pt x="4001986" y="263033"/>
                    <a:pt x="4102076" y="288400"/>
                  </a:cubicBezTo>
                  <a:cubicBezTo>
                    <a:pt x="4076434" y="386286"/>
                    <a:pt x="3966416" y="378289"/>
                    <a:pt x="3904377" y="446120"/>
                  </a:cubicBezTo>
                  <a:cubicBezTo>
                    <a:pt x="4005570" y="473141"/>
                    <a:pt x="4096562" y="500439"/>
                    <a:pt x="4188933" y="520843"/>
                  </a:cubicBezTo>
                  <a:cubicBezTo>
                    <a:pt x="4286818" y="542350"/>
                    <a:pt x="4369813" y="600531"/>
                    <a:pt x="4465492" y="626449"/>
                  </a:cubicBezTo>
                  <a:cubicBezTo>
                    <a:pt x="4485897" y="631964"/>
                    <a:pt x="4510437" y="651264"/>
                    <a:pt x="4517606" y="670015"/>
                  </a:cubicBezTo>
                  <a:cubicBezTo>
                    <a:pt x="4540768" y="730677"/>
                    <a:pt x="5003171" y="900804"/>
                    <a:pt x="4948576" y="954847"/>
                  </a:cubicBezTo>
                  <a:cubicBezTo>
                    <a:pt x="4925966" y="977182"/>
                    <a:pt x="4896738" y="993174"/>
                    <a:pt x="4866132" y="1015233"/>
                  </a:cubicBezTo>
                  <a:cubicBezTo>
                    <a:pt x="4912180" y="1056869"/>
                    <a:pt x="4964017" y="1075067"/>
                    <a:pt x="5019164" y="1087474"/>
                  </a:cubicBezTo>
                  <a:cubicBezTo>
                    <a:pt x="5035708" y="1091335"/>
                    <a:pt x="5051977" y="1099055"/>
                    <a:pt x="5053630" y="1117806"/>
                  </a:cubicBezTo>
                  <a:cubicBezTo>
                    <a:pt x="5055284" y="1137382"/>
                    <a:pt x="5038464" y="1145101"/>
                    <a:pt x="5024404" y="1154202"/>
                  </a:cubicBezTo>
                  <a:cubicBezTo>
                    <a:pt x="5004826" y="1166885"/>
                    <a:pt x="4985800" y="1177916"/>
                    <a:pt x="4960984" y="1179569"/>
                  </a:cubicBezTo>
                  <a:cubicBezTo>
                    <a:pt x="4920176" y="1182051"/>
                    <a:pt x="4900600" y="1217344"/>
                    <a:pt x="4876887" y="1243814"/>
                  </a:cubicBezTo>
                  <a:cubicBezTo>
                    <a:pt x="4863652" y="1258705"/>
                    <a:pt x="4857034" y="1288759"/>
                    <a:pt x="4880195" y="1293998"/>
                  </a:cubicBezTo>
                  <a:cubicBezTo>
                    <a:pt x="4935892" y="1306682"/>
                    <a:pt x="4931480" y="1343355"/>
                    <a:pt x="4930104" y="1384991"/>
                  </a:cubicBezTo>
                  <a:cubicBezTo>
                    <a:pt x="4928173" y="1436553"/>
                    <a:pt x="4895360" y="1460265"/>
                    <a:pt x="4855103" y="1480119"/>
                  </a:cubicBezTo>
                  <a:cubicBezTo>
                    <a:pt x="4841316" y="1487011"/>
                    <a:pt x="4821740" y="1486735"/>
                    <a:pt x="4816500" y="1508242"/>
                  </a:cubicBezTo>
                  <a:cubicBezTo>
                    <a:pt x="4839110" y="1528648"/>
                    <a:pt x="4866684" y="1512103"/>
                    <a:pt x="4890949" y="1517893"/>
                  </a:cubicBezTo>
                  <a:cubicBezTo>
                    <a:pt x="4911077" y="1522581"/>
                    <a:pt x="4944441" y="1520100"/>
                    <a:pt x="4916868" y="1557599"/>
                  </a:cubicBezTo>
                  <a:cubicBezTo>
                    <a:pt x="4908870" y="1568352"/>
                    <a:pt x="4918245" y="1576625"/>
                    <a:pt x="4928448" y="1577453"/>
                  </a:cubicBezTo>
                  <a:cubicBezTo>
                    <a:pt x="5010066" y="1586000"/>
                    <a:pt x="4972566" y="1661827"/>
                    <a:pt x="4998760" y="1701809"/>
                  </a:cubicBezTo>
                  <a:cubicBezTo>
                    <a:pt x="5005928" y="1712836"/>
                    <a:pt x="4998208" y="1731862"/>
                    <a:pt x="4986903" y="1736550"/>
                  </a:cubicBezTo>
                  <a:cubicBezTo>
                    <a:pt x="4914660" y="1767432"/>
                    <a:pt x="4904735" y="1841053"/>
                    <a:pt x="4869716" y="1904472"/>
                  </a:cubicBezTo>
                  <a:cubicBezTo>
                    <a:pt x="4907768" y="1929562"/>
                    <a:pt x="4953264" y="1935077"/>
                    <a:pt x="4994348" y="1951346"/>
                  </a:cubicBezTo>
                  <a:cubicBezTo>
                    <a:pt x="5037087" y="1968441"/>
                    <a:pt x="5037087" y="1981125"/>
                    <a:pt x="5001792" y="2030756"/>
                  </a:cubicBezTo>
                  <a:cubicBezTo>
                    <a:pt x="5093611" y="2041511"/>
                    <a:pt x="5093611" y="2041511"/>
                    <a:pt x="5065212" y="2119543"/>
                  </a:cubicBezTo>
                  <a:cubicBezTo>
                    <a:pt x="5142142" y="2126712"/>
                    <a:pt x="5192876" y="2163660"/>
                    <a:pt x="5204732" y="2244450"/>
                  </a:cubicBezTo>
                  <a:cubicBezTo>
                    <a:pt x="5210523" y="2283604"/>
                    <a:pt x="5245265" y="2302077"/>
                    <a:pt x="5283866" y="2328272"/>
                  </a:cubicBezTo>
                  <a:cubicBezTo>
                    <a:pt x="5235890" y="2353641"/>
                    <a:pt x="5203354" y="2406580"/>
                    <a:pt x="5147380" y="2350606"/>
                  </a:cubicBezTo>
                  <a:cubicBezTo>
                    <a:pt x="5126976" y="2330203"/>
                    <a:pt x="5128904" y="2356121"/>
                    <a:pt x="5126148" y="2363566"/>
                  </a:cubicBezTo>
                  <a:cubicBezTo>
                    <a:pt x="5119532" y="2381764"/>
                    <a:pt x="5133316" y="2393897"/>
                    <a:pt x="5142417" y="2407682"/>
                  </a:cubicBezTo>
                  <a:cubicBezTo>
                    <a:pt x="5151240" y="2421470"/>
                    <a:pt x="5161718" y="2436083"/>
                    <a:pt x="5164200" y="2451526"/>
                  </a:cubicBezTo>
                  <a:cubicBezTo>
                    <a:pt x="5165852" y="2462279"/>
                    <a:pt x="5157858" y="2477994"/>
                    <a:pt x="5149034" y="2485992"/>
                  </a:cubicBezTo>
                  <a:cubicBezTo>
                    <a:pt x="5102710" y="2528178"/>
                    <a:pt x="5130284" y="2623031"/>
                    <a:pt x="5042601" y="2635164"/>
                  </a:cubicBezTo>
                  <a:cubicBezTo>
                    <a:pt x="5003171" y="2640677"/>
                    <a:pt x="4984146" y="2675420"/>
                    <a:pt x="4955194" y="2694445"/>
                  </a:cubicBezTo>
                  <a:cubicBezTo>
                    <a:pt x="4854552" y="2760897"/>
                    <a:pt x="4787272" y="2846375"/>
                    <a:pt x="4756116" y="2963836"/>
                  </a:cubicBezTo>
                  <a:cubicBezTo>
                    <a:pt x="4747568" y="2996372"/>
                    <a:pt x="4714754" y="3022569"/>
                    <a:pt x="4693523" y="3051244"/>
                  </a:cubicBezTo>
                  <a:cubicBezTo>
                    <a:pt x="4703726" y="3072199"/>
                    <a:pt x="4759424" y="3026979"/>
                    <a:pt x="4739848" y="3082125"/>
                  </a:cubicBezTo>
                  <a:cubicBezTo>
                    <a:pt x="4724958" y="3123486"/>
                    <a:pt x="4686906" y="3149129"/>
                    <a:pt x="4651060" y="3173670"/>
                  </a:cubicBezTo>
                  <a:cubicBezTo>
                    <a:pt x="4610252" y="3201518"/>
                    <a:pt x="4565032" y="3223852"/>
                    <a:pt x="4546556" y="3275413"/>
                  </a:cubicBezTo>
                  <a:cubicBezTo>
                    <a:pt x="4542697" y="3286444"/>
                    <a:pt x="4530288" y="3298024"/>
                    <a:pt x="4519261" y="3302437"/>
                  </a:cubicBezTo>
                  <a:cubicBezTo>
                    <a:pt x="3944081" y="4209875"/>
                    <a:pt x="2528194" y="4215939"/>
                    <a:pt x="2364961" y="4209597"/>
                  </a:cubicBezTo>
                  <a:cubicBezTo>
                    <a:pt x="2167260" y="4201602"/>
                    <a:pt x="1980313" y="4145627"/>
                    <a:pt x="1796951" y="4075867"/>
                  </a:cubicBezTo>
                  <a:cubicBezTo>
                    <a:pt x="1719469" y="4046365"/>
                    <a:pt x="1647505" y="4004453"/>
                    <a:pt x="1572227" y="3971917"/>
                  </a:cubicBezTo>
                  <a:cubicBezTo>
                    <a:pt x="1468277" y="3926971"/>
                    <a:pt x="1388040" y="3841219"/>
                    <a:pt x="1284364" y="3805097"/>
                  </a:cubicBezTo>
                  <a:cubicBezTo>
                    <a:pt x="1177655" y="3767873"/>
                    <a:pt x="1086388" y="3699767"/>
                    <a:pt x="976645" y="3670815"/>
                  </a:cubicBezTo>
                  <a:cubicBezTo>
                    <a:pt x="918742" y="3655375"/>
                    <a:pt x="862768" y="3627527"/>
                    <a:pt x="871866" y="3547839"/>
                  </a:cubicBezTo>
                  <a:cubicBezTo>
                    <a:pt x="874349" y="3525228"/>
                    <a:pt x="859184" y="3506755"/>
                    <a:pt x="835195" y="3513373"/>
                  </a:cubicBezTo>
                  <a:cubicBezTo>
                    <a:pt x="789424" y="3525780"/>
                    <a:pt x="768744" y="3492967"/>
                    <a:pt x="743375" y="3468427"/>
                  </a:cubicBezTo>
                  <a:cubicBezTo>
                    <a:pt x="698156" y="3424863"/>
                    <a:pt x="655142" y="3378540"/>
                    <a:pt x="583175" y="3371370"/>
                  </a:cubicBezTo>
                  <a:cubicBezTo>
                    <a:pt x="596961" y="3337178"/>
                    <a:pt x="620399" y="3342142"/>
                    <a:pt x="641906" y="3349311"/>
                  </a:cubicBezTo>
                  <a:cubicBezTo>
                    <a:pt x="698432" y="3368062"/>
                    <a:pt x="754405" y="3389293"/>
                    <a:pt x="810930" y="3408042"/>
                  </a:cubicBezTo>
                  <a:cubicBezTo>
                    <a:pt x="847878" y="3420175"/>
                    <a:pt x="884551" y="3437271"/>
                    <a:pt x="933908" y="3423758"/>
                  </a:cubicBezTo>
                  <a:cubicBezTo>
                    <a:pt x="891445" y="3354826"/>
                    <a:pt x="819202" y="3342418"/>
                    <a:pt x="760747" y="3321187"/>
                  </a:cubicBezTo>
                  <a:cubicBezTo>
                    <a:pt x="687678" y="3294441"/>
                    <a:pt x="644664" y="3243980"/>
                    <a:pt x="593101" y="3187731"/>
                  </a:cubicBezTo>
                  <a:cubicBezTo>
                    <a:pt x="646869" y="3174220"/>
                    <a:pt x="680233" y="3215581"/>
                    <a:pt x="722419" y="3213374"/>
                  </a:cubicBezTo>
                  <a:cubicBezTo>
                    <a:pt x="724627" y="3206207"/>
                    <a:pt x="728486" y="3195729"/>
                    <a:pt x="727934" y="3195451"/>
                  </a:cubicBezTo>
                  <a:cubicBezTo>
                    <a:pt x="659002" y="3164570"/>
                    <a:pt x="626741" y="3106666"/>
                    <a:pt x="615987" y="3036630"/>
                  </a:cubicBezTo>
                  <a:cubicBezTo>
                    <a:pt x="610473" y="3000510"/>
                    <a:pt x="585381" y="2989205"/>
                    <a:pt x="560564" y="2972660"/>
                  </a:cubicBezTo>
                  <a:cubicBezTo>
                    <a:pt x="473984" y="2913930"/>
                    <a:pt x="382441" y="2860713"/>
                    <a:pt x="311302" y="2779924"/>
                  </a:cubicBezTo>
                  <a:cubicBezTo>
                    <a:pt x="393471" y="2790677"/>
                    <a:pt x="459371" y="2843341"/>
                    <a:pt x="547882" y="2865952"/>
                  </a:cubicBezTo>
                  <a:cubicBezTo>
                    <a:pt x="477570" y="2777166"/>
                    <a:pt x="386577" y="2732222"/>
                    <a:pt x="303582" y="2678453"/>
                  </a:cubicBezTo>
                  <a:cubicBezTo>
                    <a:pt x="265806" y="2653913"/>
                    <a:pt x="230790" y="2622479"/>
                    <a:pt x="185016" y="2609244"/>
                  </a:cubicBezTo>
                  <a:cubicBezTo>
                    <a:pt x="168748" y="2604556"/>
                    <a:pt x="142002" y="2594630"/>
                    <a:pt x="154963" y="2568435"/>
                  </a:cubicBezTo>
                  <a:cubicBezTo>
                    <a:pt x="165990" y="2546654"/>
                    <a:pt x="187773" y="2553269"/>
                    <a:pt x="207627" y="2559612"/>
                  </a:cubicBezTo>
                  <a:cubicBezTo>
                    <a:pt x="255328" y="2575330"/>
                    <a:pt x="304685" y="2575604"/>
                    <a:pt x="369207" y="2575330"/>
                  </a:cubicBezTo>
                  <a:cubicBezTo>
                    <a:pt x="315163" y="2503363"/>
                    <a:pt x="216174" y="2524871"/>
                    <a:pt x="169852" y="2449319"/>
                  </a:cubicBezTo>
                  <a:cubicBezTo>
                    <a:pt x="227755" y="2436083"/>
                    <a:pt x="272424" y="2463381"/>
                    <a:pt x="319299" y="2468619"/>
                  </a:cubicBezTo>
                  <a:cubicBezTo>
                    <a:pt x="361761" y="2473307"/>
                    <a:pt x="372239" y="2460624"/>
                    <a:pt x="362313" y="2418988"/>
                  </a:cubicBezTo>
                  <a:cubicBezTo>
                    <a:pt x="346873" y="2354190"/>
                    <a:pt x="370034" y="2321102"/>
                    <a:pt x="431798" y="2338750"/>
                  </a:cubicBezTo>
                  <a:cubicBezTo>
                    <a:pt x="489149" y="2355293"/>
                    <a:pt x="495215" y="2331030"/>
                    <a:pt x="479775" y="2294082"/>
                  </a:cubicBezTo>
                  <a:cubicBezTo>
                    <a:pt x="457716" y="2240315"/>
                    <a:pt x="482807" y="2198678"/>
                    <a:pt x="499903" y="2153458"/>
                  </a:cubicBezTo>
                  <a:cubicBezTo>
                    <a:pt x="526099" y="2084525"/>
                    <a:pt x="515069" y="2050885"/>
                    <a:pt x="458544" y="1999599"/>
                  </a:cubicBezTo>
                  <a:cubicBezTo>
                    <a:pt x="426835" y="1970921"/>
                    <a:pt x="392645" y="1946658"/>
                    <a:pt x="346596" y="1921843"/>
                  </a:cubicBezTo>
                  <a:cubicBezTo>
                    <a:pt x="452753" y="1908331"/>
                    <a:pt x="341358" y="1862836"/>
                    <a:pt x="378857" y="1834435"/>
                  </a:cubicBezTo>
                  <a:cubicBezTo>
                    <a:pt x="453856" y="1822854"/>
                    <a:pt x="515069" y="1913294"/>
                    <a:pt x="617091" y="1887376"/>
                  </a:cubicBezTo>
                  <a:cubicBezTo>
                    <a:pt x="491080" y="1809066"/>
                    <a:pt x="351835" y="1783423"/>
                    <a:pt x="260568" y="1679198"/>
                  </a:cubicBezTo>
                  <a:cubicBezTo>
                    <a:pt x="281523" y="1655484"/>
                    <a:pt x="302479" y="1677543"/>
                    <a:pt x="320402" y="1668720"/>
                  </a:cubicBezTo>
                  <a:cubicBezTo>
                    <a:pt x="319850" y="1663205"/>
                    <a:pt x="321230" y="1654932"/>
                    <a:pt x="317920" y="1652452"/>
                  </a:cubicBezTo>
                  <a:cubicBezTo>
                    <a:pt x="249815" y="1595650"/>
                    <a:pt x="248711" y="1594273"/>
                    <a:pt x="321779" y="1552359"/>
                  </a:cubicBezTo>
                  <a:cubicBezTo>
                    <a:pt x="347424" y="1537746"/>
                    <a:pt x="345218" y="1524786"/>
                    <a:pt x="331707" y="1506313"/>
                  </a:cubicBezTo>
                  <a:cubicBezTo>
                    <a:pt x="322055" y="1493353"/>
                    <a:pt x="310475" y="1481772"/>
                    <a:pt x="315990" y="1453371"/>
                  </a:cubicBezTo>
                  <a:cubicBezTo>
                    <a:pt x="355971" y="1489769"/>
                    <a:pt x="549259" y="1477912"/>
                    <a:pt x="583450" y="1474052"/>
                  </a:cubicBezTo>
                  <a:cubicBezTo>
                    <a:pt x="621777" y="1469917"/>
                    <a:pt x="659553" y="1452269"/>
                    <a:pt x="699809" y="1461919"/>
                  </a:cubicBezTo>
                  <a:cubicBezTo>
                    <a:pt x="732070" y="1469641"/>
                    <a:pt x="881516" y="1544364"/>
                    <a:pt x="902750" y="1458612"/>
                  </a:cubicBezTo>
                  <a:cubicBezTo>
                    <a:pt x="903853" y="1454475"/>
                    <a:pt x="964237" y="1464127"/>
                    <a:pt x="996774" y="1468814"/>
                  </a:cubicBezTo>
                  <a:cubicBezTo>
                    <a:pt x="1025451" y="1472674"/>
                    <a:pt x="1057712" y="1489769"/>
                    <a:pt x="1077012" y="1455578"/>
                  </a:cubicBezTo>
                  <a:cubicBezTo>
                    <a:pt x="1088317" y="1435450"/>
                    <a:pt x="1041719" y="1396571"/>
                    <a:pt x="1000083" y="1393262"/>
                  </a:cubicBezTo>
                  <a:cubicBezTo>
                    <a:pt x="963961" y="1390229"/>
                    <a:pt x="926186" y="1385817"/>
                    <a:pt x="891720" y="1394089"/>
                  </a:cubicBezTo>
                  <a:cubicBezTo>
                    <a:pt x="849258" y="1404017"/>
                    <a:pt x="826372" y="1388024"/>
                    <a:pt x="814515" y="1353557"/>
                  </a:cubicBezTo>
                  <a:cubicBezTo>
                    <a:pt x="801280" y="1315506"/>
                    <a:pt x="775911" y="1297858"/>
                    <a:pt x="740895" y="1280211"/>
                  </a:cubicBezTo>
                  <a:cubicBezTo>
                    <a:pt x="655967" y="1237474"/>
                    <a:pt x="574352" y="1188118"/>
                    <a:pt x="481154" y="1163301"/>
                  </a:cubicBezTo>
                  <a:cubicBezTo>
                    <a:pt x="462679" y="1158337"/>
                    <a:pt x="442276" y="1151719"/>
                    <a:pt x="433728" y="1118909"/>
                  </a:cubicBezTo>
                  <a:cubicBezTo>
                    <a:pt x="686023" y="1167987"/>
                    <a:pt x="915984" y="1295929"/>
                    <a:pt x="1176276" y="1288484"/>
                  </a:cubicBezTo>
                  <a:cubicBezTo>
                    <a:pt x="1105137" y="1247950"/>
                    <a:pt x="1022694" y="1245745"/>
                    <a:pt x="946867" y="1217344"/>
                  </a:cubicBezTo>
                  <a:cubicBezTo>
                    <a:pt x="1000635" y="1196113"/>
                    <a:pt x="1051094" y="1218172"/>
                    <a:pt x="1102104" y="1230304"/>
                  </a:cubicBezTo>
                  <a:cubicBezTo>
                    <a:pt x="1144843" y="1240230"/>
                    <a:pt x="1183446" y="1241885"/>
                    <a:pt x="1188133" y="1182603"/>
                  </a:cubicBezTo>
                  <a:cubicBezTo>
                    <a:pt x="1186478" y="1178742"/>
                    <a:pt x="1186754" y="1173780"/>
                    <a:pt x="1187030" y="1169092"/>
                  </a:cubicBezTo>
                  <a:cubicBezTo>
                    <a:pt x="1172690" y="1144552"/>
                    <a:pt x="1150358" y="1131868"/>
                    <a:pt x="1123887" y="1124698"/>
                  </a:cubicBezTo>
                  <a:cubicBezTo>
                    <a:pt x="1107894" y="1120286"/>
                    <a:pt x="1086663" y="1113668"/>
                    <a:pt x="1086938" y="1096023"/>
                  </a:cubicBezTo>
                  <a:cubicBezTo>
                    <a:pt x="1087765" y="1030674"/>
                    <a:pt x="1036756" y="1011647"/>
                    <a:pt x="985744" y="992622"/>
                  </a:cubicBezTo>
                  <a:cubicBezTo>
                    <a:pt x="1014145" y="960086"/>
                    <a:pt x="1036479" y="984074"/>
                    <a:pt x="1057987" y="981594"/>
                  </a:cubicBezTo>
                  <a:cubicBezTo>
                    <a:pt x="1072049" y="979939"/>
                    <a:pt x="1084733" y="976906"/>
                    <a:pt x="1084733" y="960086"/>
                  </a:cubicBezTo>
                  <a:cubicBezTo>
                    <a:pt x="1085008" y="946023"/>
                    <a:pt x="1078390" y="930030"/>
                    <a:pt x="1064605" y="929756"/>
                  </a:cubicBezTo>
                  <a:cubicBezTo>
                    <a:pt x="978300" y="927273"/>
                    <a:pt x="930599" y="836833"/>
                    <a:pt x="840985" y="836558"/>
                  </a:cubicBezTo>
                  <a:cubicBezTo>
                    <a:pt x="787493" y="836558"/>
                    <a:pt x="868834" y="785547"/>
                    <a:pt x="823615" y="764315"/>
                  </a:cubicBezTo>
                  <a:cubicBezTo>
                    <a:pt x="813687" y="759628"/>
                    <a:pt x="849533" y="752460"/>
                    <a:pt x="865526" y="753562"/>
                  </a:cubicBezTo>
                  <a:cubicBezTo>
                    <a:pt x="881242" y="754665"/>
                    <a:pt x="895304" y="768175"/>
                    <a:pt x="914331" y="758525"/>
                  </a:cubicBezTo>
                  <a:cubicBezTo>
                    <a:pt x="924808" y="724059"/>
                    <a:pt x="897787" y="711375"/>
                    <a:pt x="875452" y="701724"/>
                  </a:cubicBezTo>
                  <a:cubicBezTo>
                    <a:pt x="823889" y="679390"/>
                    <a:pt x="773706" y="652369"/>
                    <a:pt x="717181" y="644371"/>
                  </a:cubicBezTo>
                  <a:cubicBezTo>
                    <a:pt x="697053" y="641614"/>
                    <a:pt x="746133" y="604666"/>
                    <a:pt x="755783" y="591707"/>
                  </a:cubicBezTo>
                  <a:cubicBezTo>
                    <a:pt x="528304" y="455496"/>
                    <a:pt x="254778" y="462388"/>
                    <a:pt x="0" y="352370"/>
                  </a:cubicBezTo>
                  <a:cubicBezTo>
                    <a:pt x="56250" y="330864"/>
                    <a:pt x="97610" y="346580"/>
                    <a:pt x="135937" y="349889"/>
                  </a:cubicBezTo>
                  <a:cubicBezTo>
                    <a:pt x="231615" y="358160"/>
                    <a:pt x="326193" y="375256"/>
                    <a:pt x="421595" y="385458"/>
                  </a:cubicBezTo>
                  <a:cubicBezTo>
                    <a:pt x="468469" y="390421"/>
                    <a:pt x="512035" y="409172"/>
                    <a:pt x="564424" y="379393"/>
                  </a:cubicBezTo>
                  <a:cubicBezTo>
                    <a:pt x="599443" y="359540"/>
                    <a:pt x="655418" y="381046"/>
                    <a:pt x="698432" y="398694"/>
                  </a:cubicBezTo>
                  <a:cubicBezTo>
                    <a:pt x="734000" y="413307"/>
                    <a:pt x="767916" y="417167"/>
                    <a:pt x="815067" y="398694"/>
                  </a:cubicBezTo>
                  <a:cubicBezTo>
                    <a:pt x="772328" y="387389"/>
                    <a:pt x="739515" y="377463"/>
                    <a:pt x="705876" y="370568"/>
                  </a:cubicBezTo>
                  <a:cubicBezTo>
                    <a:pt x="679130" y="365055"/>
                    <a:pt x="742825" y="342719"/>
                    <a:pt x="775360" y="345477"/>
                  </a:cubicBezTo>
                  <a:cubicBezTo>
                    <a:pt x="820857" y="349337"/>
                    <a:pt x="795214" y="335000"/>
                    <a:pt x="787493" y="315146"/>
                  </a:cubicBezTo>
                  <a:cubicBezTo>
                    <a:pt x="779221" y="293915"/>
                    <a:pt x="803761" y="287298"/>
                    <a:pt x="819202" y="291709"/>
                  </a:cubicBezTo>
                  <a:cubicBezTo>
                    <a:pt x="878484" y="309081"/>
                    <a:pt x="937491" y="278474"/>
                    <a:pt x="998705" y="303291"/>
                  </a:cubicBezTo>
                  <a:cubicBezTo>
                    <a:pt x="983263" y="242077"/>
                    <a:pt x="949899" y="215331"/>
                    <a:pt x="880139" y="206783"/>
                  </a:cubicBezTo>
                  <a:cubicBezTo>
                    <a:pt x="853944" y="203475"/>
                    <a:pt x="826647" y="208438"/>
                    <a:pt x="804037" y="190790"/>
                  </a:cubicBezTo>
                  <a:cubicBezTo>
                    <a:pt x="791076" y="180590"/>
                    <a:pt x="776463" y="168457"/>
                    <a:pt x="786666" y="149707"/>
                  </a:cubicBezTo>
                  <a:cubicBezTo>
                    <a:pt x="793834" y="136471"/>
                    <a:pt x="809276" y="136471"/>
                    <a:pt x="821960" y="140884"/>
                  </a:cubicBezTo>
                  <a:cubicBezTo>
                    <a:pt x="878761" y="160461"/>
                    <a:pt x="938043" y="167630"/>
                    <a:pt x="997325" y="174800"/>
                  </a:cubicBezTo>
                  <a:cubicBezTo>
                    <a:pt x="1006426" y="175902"/>
                    <a:pt x="1016626" y="179487"/>
                    <a:pt x="1026829" y="161287"/>
                  </a:cubicBezTo>
                  <a:cubicBezTo>
                    <a:pt x="915984" y="131783"/>
                    <a:pt x="810655" y="89872"/>
                    <a:pt x="696777" y="73604"/>
                  </a:cubicBezTo>
                  <a:cubicBezTo>
                    <a:pt x="698432" y="65884"/>
                    <a:pt x="700086" y="58164"/>
                    <a:pt x="701741" y="50444"/>
                  </a:cubicBezTo>
                  <a:cubicBezTo>
                    <a:pt x="790801" y="61471"/>
                    <a:pt x="879864" y="72501"/>
                    <a:pt x="992362" y="86289"/>
                  </a:cubicBezTo>
                  <a:cubicBezTo>
                    <a:pt x="923153" y="42446"/>
                    <a:pt x="857805" y="57060"/>
                    <a:pt x="806519" y="18183"/>
                  </a:cubicBezTo>
                  <a:cubicBezTo>
                    <a:pt x="816170" y="3431"/>
                    <a:pt x="827820" y="-292"/>
                    <a:pt x="839883" y="18"/>
                  </a:cubicBezTo>
                  <a:close/>
                </a:path>
              </a:pathLst>
            </a:custGeom>
          </p:spPr>
        </p:pic>
        <p:pic>
          <p:nvPicPr>
            <p:cNvPr id="25" name="Imatge 89">
              <a:extLst>
                <a:ext uri="{FF2B5EF4-FFF2-40B4-BE49-F238E27FC236}">
                  <a16:creationId xmlns:a16="http://schemas.microsoft.com/office/drawing/2014/main" id="{16A5A896-2E57-579F-C9E3-7390F0CF0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438" y="2954630"/>
              <a:ext cx="2560784" cy="2164466"/>
            </a:xfrm>
            <a:prstGeom prst="rect">
              <a:avLst/>
            </a:prstGeom>
          </p:spPr>
        </p:pic>
      </p:grpSp>
      <p:sp>
        <p:nvSpPr>
          <p:cNvPr id="73" name="QuadreDeText 6">
            <a:extLst>
              <a:ext uri="{FF2B5EF4-FFF2-40B4-BE49-F238E27FC236}">
                <a16:creationId xmlns:a16="http://schemas.microsoft.com/office/drawing/2014/main" id="{8616F31E-F8F8-4795-F144-AE9D7C1C9ED1}"/>
              </a:ext>
            </a:extLst>
          </p:cNvPr>
          <p:cNvSpPr txBox="1"/>
          <p:nvPr/>
        </p:nvSpPr>
        <p:spPr>
          <a:xfrm>
            <a:off x="3830978" y="5282074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" panose="020B0502040204020203" pitchFamily="34" charset="0"/>
              </a:rPr>
              <a:t>250ºC / 2 bar</a:t>
            </a:r>
          </a:p>
        </p:txBody>
      </p:sp>
      <p:sp>
        <p:nvSpPr>
          <p:cNvPr id="74" name="QuadreDeText 13">
            <a:extLst>
              <a:ext uri="{FF2B5EF4-FFF2-40B4-BE49-F238E27FC236}">
                <a16:creationId xmlns:a16="http://schemas.microsoft.com/office/drawing/2014/main" id="{20A86295-4C71-CB01-E701-BDA7D171817A}"/>
              </a:ext>
            </a:extLst>
          </p:cNvPr>
          <p:cNvSpPr txBox="1"/>
          <p:nvPr/>
        </p:nvSpPr>
        <p:spPr>
          <a:xfrm>
            <a:off x="3830978" y="4974297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" panose="020B0502040204020203" pitchFamily="34" charset="0"/>
              </a:rPr>
              <a:t>275ºC / 2 bar</a:t>
            </a:r>
          </a:p>
        </p:txBody>
      </p:sp>
      <p:sp>
        <p:nvSpPr>
          <p:cNvPr id="75" name="QuadreDeText 14">
            <a:extLst>
              <a:ext uri="{FF2B5EF4-FFF2-40B4-BE49-F238E27FC236}">
                <a16:creationId xmlns:a16="http://schemas.microsoft.com/office/drawing/2014/main" id="{2288AB11-B3DF-3EC9-9F9E-2B20B9883671}"/>
              </a:ext>
            </a:extLst>
          </p:cNvPr>
          <p:cNvSpPr txBox="1"/>
          <p:nvPr/>
        </p:nvSpPr>
        <p:spPr>
          <a:xfrm>
            <a:off x="3830978" y="466652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" panose="020B0502040204020203" pitchFamily="34" charset="0"/>
              </a:rPr>
              <a:t>300ºC / 2 bar</a:t>
            </a:r>
          </a:p>
        </p:txBody>
      </p:sp>
      <p:sp>
        <p:nvSpPr>
          <p:cNvPr id="76" name="QuadreDeText 15">
            <a:extLst>
              <a:ext uri="{FF2B5EF4-FFF2-40B4-BE49-F238E27FC236}">
                <a16:creationId xmlns:a16="http://schemas.microsoft.com/office/drawing/2014/main" id="{ABD0D10A-4D43-9B4E-B72E-547593479280}"/>
              </a:ext>
            </a:extLst>
          </p:cNvPr>
          <p:cNvSpPr txBox="1"/>
          <p:nvPr/>
        </p:nvSpPr>
        <p:spPr>
          <a:xfrm>
            <a:off x="3830978" y="4297881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" panose="020B0502040204020203" pitchFamily="34" charset="0"/>
              </a:rPr>
              <a:t>450ºC / 2 bar</a:t>
            </a:r>
          </a:p>
        </p:txBody>
      </p:sp>
      <p:sp>
        <p:nvSpPr>
          <p:cNvPr id="77" name="QuadreDeText 16">
            <a:extLst>
              <a:ext uri="{FF2B5EF4-FFF2-40B4-BE49-F238E27FC236}">
                <a16:creationId xmlns:a16="http://schemas.microsoft.com/office/drawing/2014/main" id="{4AE9AF3B-D76C-411E-5801-5E22EB3FE171}"/>
              </a:ext>
            </a:extLst>
          </p:cNvPr>
          <p:cNvSpPr txBox="1"/>
          <p:nvPr/>
        </p:nvSpPr>
        <p:spPr>
          <a:xfrm>
            <a:off x="3830978" y="3473456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" panose="020B0502040204020203" pitchFamily="34" charset="0"/>
              </a:rPr>
              <a:t>450ºC / 7 bar</a:t>
            </a:r>
          </a:p>
        </p:txBody>
      </p:sp>
      <p:sp>
        <p:nvSpPr>
          <p:cNvPr id="78" name="QuadreDeText 17">
            <a:extLst>
              <a:ext uri="{FF2B5EF4-FFF2-40B4-BE49-F238E27FC236}">
                <a16:creationId xmlns:a16="http://schemas.microsoft.com/office/drawing/2014/main" id="{C293370E-ACEE-6587-2A2E-308F4EB0A459}"/>
              </a:ext>
            </a:extLst>
          </p:cNvPr>
          <p:cNvSpPr txBox="1"/>
          <p:nvPr/>
        </p:nvSpPr>
        <p:spPr>
          <a:xfrm>
            <a:off x="3830978" y="2751113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" panose="020B0502040204020203" pitchFamily="34" charset="0"/>
              </a:rPr>
              <a:t>500ºC / 14 bar</a:t>
            </a:r>
          </a:p>
        </p:txBody>
      </p:sp>
      <p:graphicFrame>
        <p:nvGraphicFramePr>
          <p:cNvPr id="79" name="Objecte 19">
            <a:extLst>
              <a:ext uri="{FF2B5EF4-FFF2-40B4-BE49-F238E27FC236}">
                <a16:creationId xmlns:a16="http://schemas.microsoft.com/office/drawing/2014/main" id="{FCCCF53B-303A-CCCB-D6EF-7A9EF23399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400" y="1199315"/>
          <a:ext cx="3432858" cy="527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Graph" r:id="rId8" imgW="1635480" imgH="2513160" progId="Origin95.Graph">
                  <p:embed/>
                </p:oleObj>
              </mc:Choice>
              <mc:Fallback>
                <p:oleObj name="Graph" r:id="rId8" imgW="1635480" imgH="2513160" progId="Origin95.Graph">
                  <p:embed/>
                  <p:pic>
                    <p:nvPicPr>
                      <p:cNvPr id="79" name="Objecte 19">
                        <a:extLst>
                          <a:ext uri="{FF2B5EF4-FFF2-40B4-BE49-F238E27FC236}">
                            <a16:creationId xmlns:a16="http://schemas.microsoft.com/office/drawing/2014/main" id="{FCCCF53B-303A-CCCB-D6EF-7A9EF23399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8400" y="1199315"/>
                        <a:ext cx="3432858" cy="527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Rectangle 11">
            <a:extLst>
              <a:ext uri="{FF2B5EF4-FFF2-40B4-BE49-F238E27FC236}">
                <a16:creationId xmlns:a16="http://schemas.microsoft.com/office/drawing/2014/main" id="{00EBBC7B-B1C5-491D-717F-EB8D7F0429CF}"/>
              </a:ext>
            </a:extLst>
          </p:cNvPr>
          <p:cNvSpPr/>
          <p:nvPr/>
        </p:nvSpPr>
        <p:spPr>
          <a:xfrm>
            <a:off x="1519577" y="1206876"/>
            <a:ext cx="220133" cy="4513694"/>
          </a:xfrm>
          <a:prstGeom prst="rect">
            <a:avLst/>
          </a:prstGeom>
          <a:solidFill>
            <a:srgbClr val="9999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21">
            <a:extLst>
              <a:ext uri="{FF2B5EF4-FFF2-40B4-BE49-F238E27FC236}">
                <a16:creationId xmlns:a16="http://schemas.microsoft.com/office/drawing/2014/main" id="{CE46F19D-BC58-8721-B92B-0120761BA2DA}"/>
              </a:ext>
            </a:extLst>
          </p:cNvPr>
          <p:cNvSpPr/>
          <p:nvPr/>
        </p:nvSpPr>
        <p:spPr>
          <a:xfrm>
            <a:off x="2715750" y="1216609"/>
            <a:ext cx="99391" cy="4513694"/>
          </a:xfrm>
          <a:prstGeom prst="rect">
            <a:avLst/>
          </a:prstGeom>
          <a:solidFill>
            <a:srgbClr val="9999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22">
            <a:extLst>
              <a:ext uri="{FF2B5EF4-FFF2-40B4-BE49-F238E27FC236}">
                <a16:creationId xmlns:a16="http://schemas.microsoft.com/office/drawing/2014/main" id="{6F197ED1-3CC9-1CAD-C0E1-A501320B5A5C}"/>
              </a:ext>
            </a:extLst>
          </p:cNvPr>
          <p:cNvSpPr/>
          <p:nvPr/>
        </p:nvSpPr>
        <p:spPr>
          <a:xfrm>
            <a:off x="3106660" y="1216609"/>
            <a:ext cx="99391" cy="4513694"/>
          </a:xfrm>
          <a:prstGeom prst="rect">
            <a:avLst/>
          </a:prstGeom>
          <a:solidFill>
            <a:srgbClr val="9999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23">
            <a:extLst>
              <a:ext uri="{FF2B5EF4-FFF2-40B4-BE49-F238E27FC236}">
                <a16:creationId xmlns:a16="http://schemas.microsoft.com/office/drawing/2014/main" id="{902B32A6-E93A-BE99-3E5A-7277B2AE6F2E}"/>
              </a:ext>
            </a:extLst>
          </p:cNvPr>
          <p:cNvSpPr/>
          <p:nvPr/>
        </p:nvSpPr>
        <p:spPr>
          <a:xfrm>
            <a:off x="2995834" y="1216609"/>
            <a:ext cx="99391" cy="4513694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24">
            <a:extLst>
              <a:ext uri="{FF2B5EF4-FFF2-40B4-BE49-F238E27FC236}">
                <a16:creationId xmlns:a16="http://schemas.microsoft.com/office/drawing/2014/main" id="{0A0ABCA3-955D-A41A-068B-CDFB2976FEA4}"/>
              </a:ext>
            </a:extLst>
          </p:cNvPr>
          <p:cNvSpPr/>
          <p:nvPr/>
        </p:nvSpPr>
        <p:spPr>
          <a:xfrm>
            <a:off x="2598896" y="1199315"/>
            <a:ext cx="99391" cy="4513694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25">
            <a:extLst>
              <a:ext uri="{FF2B5EF4-FFF2-40B4-BE49-F238E27FC236}">
                <a16:creationId xmlns:a16="http://schemas.microsoft.com/office/drawing/2014/main" id="{B3C7B37D-426C-B21E-18AA-D0FB4A783A65}"/>
              </a:ext>
            </a:extLst>
          </p:cNvPr>
          <p:cNvSpPr/>
          <p:nvPr/>
        </p:nvSpPr>
        <p:spPr>
          <a:xfrm>
            <a:off x="996945" y="1216609"/>
            <a:ext cx="99391" cy="4513694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26">
            <a:extLst>
              <a:ext uri="{FF2B5EF4-FFF2-40B4-BE49-F238E27FC236}">
                <a16:creationId xmlns:a16="http://schemas.microsoft.com/office/drawing/2014/main" id="{779B3F7A-0F95-08EF-8427-17967AC5B91E}"/>
              </a:ext>
            </a:extLst>
          </p:cNvPr>
          <p:cNvSpPr/>
          <p:nvPr/>
        </p:nvSpPr>
        <p:spPr>
          <a:xfrm>
            <a:off x="1361759" y="1216609"/>
            <a:ext cx="99391" cy="4513694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27">
            <a:extLst>
              <a:ext uri="{FF2B5EF4-FFF2-40B4-BE49-F238E27FC236}">
                <a16:creationId xmlns:a16="http://schemas.microsoft.com/office/drawing/2014/main" id="{1220640B-A9F4-7912-0536-A6CA6DDB1B9D}"/>
              </a:ext>
            </a:extLst>
          </p:cNvPr>
          <p:cNvSpPr/>
          <p:nvPr/>
        </p:nvSpPr>
        <p:spPr>
          <a:xfrm>
            <a:off x="3609083" y="1199315"/>
            <a:ext cx="99391" cy="4513694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28">
            <a:extLst>
              <a:ext uri="{FF2B5EF4-FFF2-40B4-BE49-F238E27FC236}">
                <a16:creationId xmlns:a16="http://schemas.microsoft.com/office/drawing/2014/main" id="{13F5C910-C0EF-0D9E-F0C1-DCB0B07651BD}"/>
              </a:ext>
            </a:extLst>
          </p:cNvPr>
          <p:cNvSpPr/>
          <p:nvPr/>
        </p:nvSpPr>
        <p:spPr>
          <a:xfrm>
            <a:off x="1975008" y="1216609"/>
            <a:ext cx="321737" cy="4513694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29">
            <a:extLst>
              <a:ext uri="{FF2B5EF4-FFF2-40B4-BE49-F238E27FC236}">
                <a16:creationId xmlns:a16="http://schemas.microsoft.com/office/drawing/2014/main" id="{D88F374D-036B-839D-AC80-ACE7A63893F9}"/>
              </a:ext>
            </a:extLst>
          </p:cNvPr>
          <p:cNvSpPr/>
          <p:nvPr/>
        </p:nvSpPr>
        <p:spPr>
          <a:xfrm>
            <a:off x="3945176" y="1216609"/>
            <a:ext cx="925680" cy="357294"/>
          </a:xfrm>
          <a:prstGeom prst="rect">
            <a:avLst/>
          </a:prstGeom>
          <a:solidFill>
            <a:srgbClr val="9999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30">
            <a:extLst>
              <a:ext uri="{FF2B5EF4-FFF2-40B4-BE49-F238E27FC236}">
                <a16:creationId xmlns:a16="http://schemas.microsoft.com/office/drawing/2014/main" id="{F1CA5617-A5F4-977C-6D1D-D0C900DA8871}"/>
              </a:ext>
            </a:extLst>
          </p:cNvPr>
          <p:cNvSpPr/>
          <p:nvPr/>
        </p:nvSpPr>
        <p:spPr>
          <a:xfrm>
            <a:off x="3947138" y="1629509"/>
            <a:ext cx="925680" cy="357294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QuadreDeText 31">
            <a:extLst>
              <a:ext uri="{FF2B5EF4-FFF2-40B4-BE49-F238E27FC236}">
                <a16:creationId xmlns:a16="http://schemas.microsoft.com/office/drawing/2014/main" id="{6BFBCB36-B9F0-FBCE-C8DE-B49B347C8DC2}"/>
              </a:ext>
            </a:extLst>
          </p:cNvPr>
          <p:cNvSpPr txBox="1"/>
          <p:nvPr/>
        </p:nvSpPr>
        <p:spPr>
          <a:xfrm>
            <a:off x="3958721" y="1241367"/>
            <a:ext cx="736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" panose="020B0502040204020203" pitchFamily="34" charset="0"/>
              </a:rPr>
              <a:t>Sb</a:t>
            </a:r>
            <a:r>
              <a:rPr lang="en-US" sz="1400" baseline="-25000" dirty="0">
                <a:latin typeface="Bahnschrift" panose="020B0502040204020203" pitchFamily="34" charset="0"/>
              </a:rPr>
              <a:t>2</a:t>
            </a:r>
            <a:r>
              <a:rPr lang="en-US" sz="1400" dirty="0">
                <a:latin typeface="Bahnschrift" panose="020B0502040204020203" pitchFamily="34" charset="0"/>
              </a:rPr>
              <a:t>Se</a:t>
            </a:r>
            <a:r>
              <a:rPr lang="en-US" sz="1400" baseline="-25000" dirty="0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96" name="QuadreDeText 32">
            <a:extLst>
              <a:ext uri="{FF2B5EF4-FFF2-40B4-BE49-F238E27FC236}">
                <a16:creationId xmlns:a16="http://schemas.microsoft.com/office/drawing/2014/main" id="{2146CE5F-A294-E07D-A506-48EEB6BA4703}"/>
              </a:ext>
            </a:extLst>
          </p:cNvPr>
          <p:cNvSpPr txBox="1"/>
          <p:nvPr/>
        </p:nvSpPr>
        <p:spPr>
          <a:xfrm>
            <a:off x="3958721" y="1651821"/>
            <a:ext cx="736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Bahnschrift" panose="020B0502040204020203" pitchFamily="34" charset="0"/>
              </a:rPr>
              <a:t>SbSeI</a:t>
            </a:r>
            <a:endParaRPr lang="en-US" sz="1400" baseline="-25000" dirty="0">
              <a:latin typeface="Bahnschrift" panose="020B0502040204020203" pitchFamily="34" charset="0"/>
            </a:endParaRPr>
          </a:p>
        </p:txBody>
      </p:sp>
      <p:sp>
        <p:nvSpPr>
          <p:cNvPr id="97" name="QuadreDeText 36">
            <a:extLst>
              <a:ext uri="{FF2B5EF4-FFF2-40B4-BE49-F238E27FC236}">
                <a16:creationId xmlns:a16="http://schemas.microsoft.com/office/drawing/2014/main" id="{8F52BDCB-6D66-2671-3A37-121590FAD633}"/>
              </a:ext>
            </a:extLst>
          </p:cNvPr>
          <p:cNvSpPr txBox="1"/>
          <p:nvPr/>
        </p:nvSpPr>
        <p:spPr>
          <a:xfrm>
            <a:off x="5160992" y="1161003"/>
            <a:ext cx="5466626" cy="10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ea typeface="Verdana" panose="020B0604030504040204" pitchFamily="34" charset="0"/>
              </a:rPr>
              <a:t>XRD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</a:rPr>
              <a:t> – Detected phases of Sb</a:t>
            </a:r>
            <a:r>
              <a:rPr lang="en-US" sz="1400" baseline="-25000" dirty="0">
                <a:latin typeface="Bahnschrift" panose="020B0502040204020203" pitchFamily="34" charset="0"/>
                <a:ea typeface="Verdana" panose="020B0604030504040204" pitchFamily="34" charset="0"/>
              </a:rPr>
              <a:t>2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</a:rPr>
              <a:t>Se</a:t>
            </a:r>
            <a:r>
              <a:rPr lang="en-US" sz="1400" baseline="-25000" dirty="0">
                <a:latin typeface="Bahnschrift" panose="020B0502040204020203" pitchFamily="34" charset="0"/>
                <a:ea typeface="Verdana" panose="020B0604030504040204" pitchFamily="34" charset="0"/>
              </a:rPr>
              <a:t>3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</a:rPr>
              <a:t> (unreacted layer) and </a:t>
            </a:r>
            <a:r>
              <a:rPr lang="en-US" sz="1400" dirty="0" err="1">
                <a:latin typeface="Bahnschrift" panose="020B0502040204020203" pitchFamily="34" charset="0"/>
                <a:ea typeface="Verdana" panose="020B0604030504040204" pitchFamily="34" charset="0"/>
              </a:rPr>
              <a:t>SbSeI</a:t>
            </a:r>
            <a:endParaRPr lang="en-US" sz="1400" b="1" dirty="0">
              <a:latin typeface="Bahnschrift" panose="020B0502040204020203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</a:rPr>
              <a:t>Sb</a:t>
            </a:r>
            <a:r>
              <a:rPr lang="en-US" sz="1400" baseline="-25000" dirty="0">
                <a:latin typeface="Bahnschrift" panose="020B0502040204020203" pitchFamily="34" charset="0"/>
                <a:ea typeface="Verdana" panose="020B0604030504040204" pitchFamily="34" charset="0"/>
              </a:rPr>
              <a:t>2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</a:rPr>
              <a:t>Se</a:t>
            </a:r>
            <a:r>
              <a:rPr lang="en-US" sz="1400" baseline="-25000" dirty="0">
                <a:latin typeface="Bahnschrift" panose="020B0502040204020203" pitchFamily="34" charset="0"/>
                <a:ea typeface="Verdana" panose="020B0604030504040204" pitchFamily="34" charset="0"/>
              </a:rPr>
              <a:t>3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</a:rPr>
              <a:t> amount decreases as T increases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Full conversion to </a:t>
            </a:r>
            <a:r>
              <a:rPr lang="en-US" sz="1400" dirty="0" err="1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SbSeI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at 450ºC – no preferred orientation</a:t>
            </a:r>
          </a:p>
        </p:txBody>
      </p:sp>
      <p:sp>
        <p:nvSpPr>
          <p:cNvPr id="146" name="QuadreDeText 37">
            <a:extLst>
              <a:ext uri="{FF2B5EF4-FFF2-40B4-BE49-F238E27FC236}">
                <a16:creationId xmlns:a16="http://schemas.microsoft.com/office/drawing/2014/main" id="{F48A8F02-38C6-EFB6-0167-D1053796D0DE}"/>
              </a:ext>
            </a:extLst>
          </p:cNvPr>
          <p:cNvSpPr txBox="1"/>
          <p:nvPr/>
        </p:nvSpPr>
        <p:spPr>
          <a:xfrm>
            <a:off x="889102" y="853226"/>
            <a:ext cx="4213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400" b="1" dirty="0">
                <a:latin typeface="Bahnschrift" panose="020B0502040204020203" pitchFamily="34" charset="0"/>
                <a:ea typeface="Verdana" panose="020B0604030504040204" pitchFamily="34" charset="0"/>
              </a:rPr>
              <a:t>Structural and crystallographic characterization</a:t>
            </a:r>
            <a:endParaRPr lang="en-AU" sz="1400" dirty="0">
              <a:latin typeface="Bahnschrift" panose="020B0502040204020203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</p:txBody>
      </p:sp>
      <p:cxnSp>
        <p:nvCxnSpPr>
          <p:cNvPr id="147" name="Connector de fletxa recta 33">
            <a:extLst>
              <a:ext uri="{FF2B5EF4-FFF2-40B4-BE49-F238E27FC236}">
                <a16:creationId xmlns:a16="http://schemas.microsoft.com/office/drawing/2014/main" id="{0A6A89C0-0445-86C3-DC57-5ADC5F25ED02}"/>
              </a:ext>
            </a:extLst>
          </p:cNvPr>
          <p:cNvCxnSpPr>
            <a:cxnSpLocks/>
          </p:cNvCxnSpPr>
          <p:nvPr/>
        </p:nvCxnSpPr>
        <p:spPr>
          <a:xfrm>
            <a:off x="1816233" y="4666520"/>
            <a:ext cx="0" cy="703111"/>
          </a:xfrm>
          <a:prstGeom prst="straightConnector1">
            <a:avLst/>
          </a:prstGeom>
          <a:ln w="38100">
            <a:solidFill>
              <a:srgbClr val="99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or de fletxa recta 41">
            <a:extLst>
              <a:ext uri="{FF2B5EF4-FFF2-40B4-BE49-F238E27FC236}">
                <a16:creationId xmlns:a16="http://schemas.microsoft.com/office/drawing/2014/main" id="{D61B2A22-7FC5-1C5E-507B-E917763D2036}"/>
              </a:ext>
            </a:extLst>
          </p:cNvPr>
          <p:cNvCxnSpPr>
            <a:cxnSpLocks/>
          </p:cNvCxnSpPr>
          <p:nvPr/>
        </p:nvCxnSpPr>
        <p:spPr>
          <a:xfrm flipV="1">
            <a:off x="3277916" y="2584100"/>
            <a:ext cx="0" cy="177871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ector recto 24">
            <a:extLst>
              <a:ext uri="{FF2B5EF4-FFF2-40B4-BE49-F238E27FC236}">
                <a16:creationId xmlns:a16="http://schemas.microsoft.com/office/drawing/2014/main" id="{E7AE1C69-1C7E-013C-56DE-AF87C5B78A56}"/>
              </a:ext>
            </a:extLst>
          </p:cNvPr>
          <p:cNvCxnSpPr>
            <a:cxnSpLocks/>
          </p:cNvCxnSpPr>
          <p:nvPr/>
        </p:nvCxnSpPr>
        <p:spPr>
          <a:xfrm flipV="1">
            <a:off x="5250203" y="2443336"/>
            <a:ext cx="5666083" cy="100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50" name="Imatge 3">
            <a:extLst>
              <a:ext uri="{FF2B5EF4-FFF2-40B4-BE49-F238E27FC236}">
                <a16:creationId xmlns:a16="http://schemas.microsoft.com/office/drawing/2014/main" id="{6EE5AC57-1266-B682-1643-02A3F7E84AC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203" y="3701714"/>
            <a:ext cx="2509137" cy="2509137"/>
          </a:xfrm>
          <a:prstGeom prst="rect">
            <a:avLst/>
          </a:prstGeom>
        </p:spPr>
      </p:pic>
      <p:sp>
        <p:nvSpPr>
          <p:cNvPr id="151" name="Rectangle 4">
            <a:extLst>
              <a:ext uri="{FF2B5EF4-FFF2-40B4-BE49-F238E27FC236}">
                <a16:creationId xmlns:a16="http://schemas.microsoft.com/office/drawing/2014/main" id="{4233A8FB-B19D-DB84-6E33-027BD69C5931}"/>
              </a:ext>
            </a:extLst>
          </p:cNvPr>
          <p:cNvSpPr/>
          <p:nvPr/>
        </p:nvSpPr>
        <p:spPr>
          <a:xfrm>
            <a:off x="6663923" y="4059493"/>
            <a:ext cx="419100" cy="4301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Connector de fletxa recta 7">
            <a:extLst>
              <a:ext uri="{FF2B5EF4-FFF2-40B4-BE49-F238E27FC236}">
                <a16:creationId xmlns:a16="http://schemas.microsoft.com/office/drawing/2014/main" id="{B6179246-0662-01E4-45CF-FC942D7DE0B2}"/>
              </a:ext>
            </a:extLst>
          </p:cNvPr>
          <p:cNvCxnSpPr>
            <a:cxnSpLocks/>
            <a:stCxn id="151" idx="3"/>
          </p:cNvCxnSpPr>
          <p:nvPr/>
        </p:nvCxnSpPr>
        <p:spPr>
          <a:xfrm flipV="1">
            <a:off x="7083023" y="4167761"/>
            <a:ext cx="1224705" cy="1068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QuadreDeText 38">
            <a:extLst>
              <a:ext uri="{FF2B5EF4-FFF2-40B4-BE49-F238E27FC236}">
                <a16:creationId xmlns:a16="http://schemas.microsoft.com/office/drawing/2014/main" id="{707D1AC6-A7DE-D799-9EFE-47B23DB439CF}"/>
              </a:ext>
            </a:extLst>
          </p:cNvPr>
          <p:cNvSpPr txBox="1"/>
          <p:nvPr/>
        </p:nvSpPr>
        <p:spPr>
          <a:xfrm>
            <a:off x="5160992" y="2581367"/>
            <a:ext cx="5466626" cy="10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Bahnschrift" panose="020B0502040204020203" pitchFamily="34" charset="0"/>
                <a:ea typeface="Verdana" panose="020B0604030504040204" pitchFamily="34" charset="0"/>
              </a:rPr>
              <a:t>HR-TEM</a:t>
            </a: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</a:rPr>
              <a:t> – Performed on a lamella of 450ºC / 2 bar sample</a:t>
            </a:r>
            <a:endParaRPr lang="en-US" sz="1400" b="1" dirty="0">
              <a:latin typeface="Bahnschrift" panose="020B0502040204020203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</a:rPr>
              <a:t>Excellent crystalline quality of micro-column structures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Bahnschrift" panose="020B0502040204020203" pitchFamily="34" charset="0"/>
                <a:ea typeface="Verdana" panose="020B0604030504040204" pitchFamily="34" charset="0"/>
              </a:rPr>
              <a:t>Constituted by a single crystal – absence of grains</a:t>
            </a:r>
          </a:p>
        </p:txBody>
      </p:sp>
      <p:pic>
        <p:nvPicPr>
          <p:cNvPr id="154" name="Imatge 34">
            <a:extLst>
              <a:ext uri="{FF2B5EF4-FFF2-40B4-BE49-F238E27FC236}">
                <a16:creationId xmlns:a16="http://schemas.microsoft.com/office/drawing/2014/main" id="{01B102A2-4FAA-DAF4-79F7-EA571123D95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263" y="3696168"/>
            <a:ext cx="2509136" cy="2509136"/>
          </a:xfrm>
          <a:prstGeom prst="rect">
            <a:avLst/>
          </a:prstGeom>
        </p:spPr>
      </p:pic>
      <p:pic>
        <p:nvPicPr>
          <p:cNvPr id="155" name="Imatge 45">
            <a:extLst>
              <a:ext uri="{FF2B5EF4-FFF2-40B4-BE49-F238E27FC236}">
                <a16:creationId xmlns:a16="http://schemas.microsoft.com/office/drawing/2014/main" id="{DCB96E83-4E7E-A1F8-7584-961E608A011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056" y="2602010"/>
            <a:ext cx="1837578" cy="1319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2836D6-E01B-4D67-1D1B-1D914EA22E20}"/>
              </a:ext>
            </a:extLst>
          </p:cNvPr>
          <p:cNvSpPr txBox="1"/>
          <p:nvPr/>
        </p:nvSpPr>
        <p:spPr>
          <a:xfrm>
            <a:off x="2105137" y="155793"/>
            <a:ext cx="736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2235621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/>
      <p:bldP spid="95" grpId="1"/>
      <p:bldP spid="96" grpId="0"/>
      <p:bldP spid="96" grpId="1"/>
      <p:bldP spid="151" grpId="0" animBg="1"/>
      <p:bldP spid="1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4"/>
          <a:srcRect l="4898" t="14161" r="4817"/>
          <a:stretch/>
        </p:blipFill>
        <p:spPr>
          <a:xfrm>
            <a:off x="0" y="0"/>
            <a:ext cx="12202886" cy="2265975"/>
          </a:xfrm>
          <a:prstGeom prst="rect">
            <a:avLst/>
          </a:prstGeom>
          <a:ln>
            <a:noFill/>
          </a:ln>
        </p:spPr>
      </p:pic>
      <p:cxnSp>
        <p:nvCxnSpPr>
          <p:cNvPr id="86" name="Straight Connector 85"/>
          <p:cNvCxnSpPr/>
          <p:nvPr/>
        </p:nvCxnSpPr>
        <p:spPr>
          <a:xfrm flipV="1">
            <a:off x="519545" y="600655"/>
            <a:ext cx="11328934" cy="304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141151" y="158196"/>
            <a:ext cx="585914" cy="58591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TextBox 87"/>
          <p:cNvSpPr txBox="1"/>
          <p:nvPr/>
        </p:nvSpPr>
        <p:spPr>
          <a:xfrm>
            <a:off x="725049" y="168196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SbSeI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7220847-E52E-67A1-7DBC-4235F063A3DA}"/>
              </a:ext>
            </a:extLst>
          </p:cNvPr>
          <p:cNvSpPr/>
          <p:nvPr/>
        </p:nvSpPr>
        <p:spPr>
          <a:xfrm>
            <a:off x="-61188" y="6561304"/>
            <a:ext cx="2206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AdvOTce3d9a73"/>
              </a:rPr>
              <a:t> I. Caño et al, </a:t>
            </a:r>
            <a:r>
              <a:rPr lang="es-ES" sz="1200" dirty="0" err="1">
                <a:latin typeface="AdvOT65f8a23b.I"/>
              </a:rPr>
              <a:t>under</a:t>
            </a:r>
            <a:r>
              <a:rPr lang="es-ES" sz="1200" dirty="0">
                <a:latin typeface="AdvOT65f8a23b.I"/>
              </a:rPr>
              <a:t> </a:t>
            </a:r>
            <a:r>
              <a:rPr lang="es-ES" sz="1200" dirty="0" err="1">
                <a:latin typeface="AdvOT65f8a23b.I"/>
              </a:rPr>
              <a:t>preparation</a:t>
            </a:r>
            <a:r>
              <a:rPr lang="es-ES" sz="1200" dirty="0">
                <a:latin typeface="AdvOT65f8a23b.I"/>
              </a:rPr>
              <a:t>.</a:t>
            </a:r>
            <a:endParaRPr lang="es-ES" sz="1200" dirty="0"/>
          </a:p>
        </p:txBody>
      </p:sp>
      <p:grpSp>
        <p:nvGrpSpPr>
          <p:cNvPr id="20" name="Google Shape;5546;p61">
            <a:extLst>
              <a:ext uri="{FF2B5EF4-FFF2-40B4-BE49-F238E27FC236}">
                <a16:creationId xmlns:a16="http://schemas.microsoft.com/office/drawing/2014/main" id="{B7C781A2-D871-63B2-778E-C986D8D1AC91}"/>
              </a:ext>
            </a:extLst>
          </p:cNvPr>
          <p:cNvGrpSpPr/>
          <p:nvPr/>
        </p:nvGrpSpPr>
        <p:grpSpPr>
          <a:xfrm>
            <a:off x="287400" y="261402"/>
            <a:ext cx="293416" cy="339253"/>
            <a:chOff x="2710875" y="3806450"/>
            <a:chExt cx="416725" cy="481825"/>
          </a:xfrm>
          <a:solidFill>
            <a:schemeClr val="bg1">
              <a:lumMod val="95000"/>
            </a:schemeClr>
          </a:solidFill>
        </p:grpSpPr>
        <p:sp>
          <p:nvSpPr>
            <p:cNvPr id="21" name="Google Shape;5547;p61">
              <a:extLst>
                <a:ext uri="{FF2B5EF4-FFF2-40B4-BE49-F238E27FC236}">
                  <a16:creationId xmlns:a16="http://schemas.microsoft.com/office/drawing/2014/main" id="{4F0B97AC-16F1-C6BB-57C0-863AF2EEFB8F}"/>
                </a:ext>
              </a:extLst>
            </p:cNvPr>
            <p:cNvSpPr/>
            <p:nvPr/>
          </p:nvSpPr>
          <p:spPr>
            <a:xfrm>
              <a:off x="2710875" y="4144450"/>
              <a:ext cx="416725" cy="143825"/>
            </a:xfrm>
            <a:custGeom>
              <a:avLst/>
              <a:gdLst/>
              <a:ahLst/>
              <a:cxnLst/>
              <a:rect l="l" t="t" r="r" b="b"/>
              <a:pathLst>
                <a:path w="16669" h="5753" extrusionOk="0">
                  <a:moveTo>
                    <a:pt x="2313" y="1"/>
                  </a:moveTo>
                  <a:lnTo>
                    <a:pt x="260" y="3590"/>
                  </a:lnTo>
                  <a:cubicBezTo>
                    <a:pt x="1" y="4039"/>
                    <a:pt x="1" y="4590"/>
                    <a:pt x="266" y="5036"/>
                  </a:cubicBezTo>
                  <a:cubicBezTo>
                    <a:pt x="517" y="5479"/>
                    <a:pt x="986" y="5752"/>
                    <a:pt x="1495" y="5752"/>
                  </a:cubicBezTo>
                  <a:cubicBezTo>
                    <a:pt x="1498" y="5752"/>
                    <a:pt x="1501" y="5752"/>
                    <a:pt x="1503" y="5752"/>
                  </a:cubicBezTo>
                  <a:lnTo>
                    <a:pt x="15165" y="5752"/>
                  </a:lnTo>
                  <a:cubicBezTo>
                    <a:pt x="15168" y="5752"/>
                    <a:pt x="15171" y="5752"/>
                    <a:pt x="15174" y="5752"/>
                  </a:cubicBezTo>
                  <a:cubicBezTo>
                    <a:pt x="15682" y="5752"/>
                    <a:pt x="16151" y="5479"/>
                    <a:pt x="16403" y="5036"/>
                  </a:cubicBezTo>
                  <a:cubicBezTo>
                    <a:pt x="16668" y="4590"/>
                    <a:pt x="16668" y="4039"/>
                    <a:pt x="16409" y="3590"/>
                  </a:cubicBezTo>
                  <a:lnTo>
                    <a:pt x="143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" name="Google Shape;5548;p61">
              <a:extLst>
                <a:ext uri="{FF2B5EF4-FFF2-40B4-BE49-F238E27FC236}">
                  <a16:creationId xmlns:a16="http://schemas.microsoft.com/office/drawing/2014/main" id="{8D92349A-C497-AFAC-A97B-82606D156CAA}"/>
                </a:ext>
              </a:extLst>
            </p:cNvPr>
            <p:cNvSpPr/>
            <p:nvPr/>
          </p:nvSpPr>
          <p:spPr>
            <a:xfrm>
              <a:off x="2784800" y="3806450"/>
              <a:ext cx="268850" cy="309800"/>
            </a:xfrm>
            <a:custGeom>
              <a:avLst/>
              <a:gdLst/>
              <a:ahLst/>
              <a:cxnLst/>
              <a:rect l="l" t="t" r="r" b="b"/>
              <a:pathLst>
                <a:path w="10754" h="12392" extrusionOk="0">
                  <a:moveTo>
                    <a:pt x="5379" y="8113"/>
                  </a:moveTo>
                  <a:cubicBezTo>
                    <a:pt x="5882" y="8113"/>
                    <a:pt x="6132" y="8721"/>
                    <a:pt x="5776" y="9076"/>
                  </a:cubicBezTo>
                  <a:cubicBezTo>
                    <a:pt x="5661" y="9192"/>
                    <a:pt x="5519" y="9244"/>
                    <a:pt x="5380" y="9244"/>
                  </a:cubicBezTo>
                  <a:cubicBezTo>
                    <a:pt x="5091" y="9244"/>
                    <a:pt x="4813" y="9019"/>
                    <a:pt x="4813" y="8679"/>
                  </a:cubicBezTo>
                  <a:cubicBezTo>
                    <a:pt x="4813" y="8366"/>
                    <a:pt x="5066" y="8113"/>
                    <a:pt x="5379" y="8113"/>
                  </a:cubicBezTo>
                  <a:close/>
                  <a:moveTo>
                    <a:pt x="4280" y="9989"/>
                  </a:moveTo>
                  <a:cubicBezTo>
                    <a:pt x="4783" y="9989"/>
                    <a:pt x="5036" y="10597"/>
                    <a:pt x="4680" y="10952"/>
                  </a:cubicBezTo>
                  <a:cubicBezTo>
                    <a:pt x="4566" y="11067"/>
                    <a:pt x="4425" y="11118"/>
                    <a:pt x="4286" y="11118"/>
                  </a:cubicBezTo>
                  <a:cubicBezTo>
                    <a:pt x="3996" y="11118"/>
                    <a:pt x="3717" y="10892"/>
                    <a:pt x="3717" y="10552"/>
                  </a:cubicBezTo>
                  <a:cubicBezTo>
                    <a:pt x="3717" y="10242"/>
                    <a:pt x="3970" y="9989"/>
                    <a:pt x="4280" y="9989"/>
                  </a:cubicBezTo>
                  <a:close/>
                  <a:moveTo>
                    <a:pt x="6475" y="9989"/>
                  </a:moveTo>
                  <a:cubicBezTo>
                    <a:pt x="6978" y="9989"/>
                    <a:pt x="7231" y="10597"/>
                    <a:pt x="6875" y="10952"/>
                  </a:cubicBezTo>
                  <a:cubicBezTo>
                    <a:pt x="6761" y="11067"/>
                    <a:pt x="6620" y="11118"/>
                    <a:pt x="6481" y="11118"/>
                  </a:cubicBezTo>
                  <a:cubicBezTo>
                    <a:pt x="6191" y="11118"/>
                    <a:pt x="5912" y="10892"/>
                    <a:pt x="5912" y="10552"/>
                  </a:cubicBezTo>
                  <a:cubicBezTo>
                    <a:pt x="5912" y="10242"/>
                    <a:pt x="6162" y="9989"/>
                    <a:pt x="6475" y="9989"/>
                  </a:cubicBezTo>
                  <a:close/>
                  <a:moveTo>
                    <a:pt x="1744" y="0"/>
                  </a:moveTo>
                  <a:cubicBezTo>
                    <a:pt x="1434" y="0"/>
                    <a:pt x="1181" y="253"/>
                    <a:pt x="1181" y="566"/>
                  </a:cubicBezTo>
                  <a:cubicBezTo>
                    <a:pt x="1181" y="877"/>
                    <a:pt x="1434" y="1130"/>
                    <a:pt x="1744" y="1130"/>
                  </a:cubicBezTo>
                  <a:lnTo>
                    <a:pt x="2259" y="1130"/>
                  </a:lnTo>
                  <a:lnTo>
                    <a:pt x="2259" y="8444"/>
                  </a:lnTo>
                  <a:lnTo>
                    <a:pt x="1" y="12392"/>
                  </a:lnTo>
                  <a:lnTo>
                    <a:pt x="10754" y="12392"/>
                  </a:lnTo>
                  <a:lnTo>
                    <a:pt x="8496" y="8444"/>
                  </a:lnTo>
                  <a:lnTo>
                    <a:pt x="8496" y="1130"/>
                  </a:lnTo>
                  <a:lnTo>
                    <a:pt x="9010" y="1130"/>
                  </a:lnTo>
                  <a:cubicBezTo>
                    <a:pt x="9321" y="1130"/>
                    <a:pt x="9574" y="877"/>
                    <a:pt x="9574" y="566"/>
                  </a:cubicBezTo>
                  <a:cubicBezTo>
                    <a:pt x="9574" y="253"/>
                    <a:pt x="9321" y="0"/>
                    <a:pt x="90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99DA8CD-01A9-8C80-6818-A843FAE33AB6}"/>
              </a:ext>
            </a:extLst>
          </p:cNvPr>
          <p:cNvGrpSpPr>
            <a:grpSpLocks noChangeAspect="1"/>
          </p:cNvGrpSpPr>
          <p:nvPr/>
        </p:nvGrpSpPr>
        <p:grpSpPr>
          <a:xfrm>
            <a:off x="10592455" y="158196"/>
            <a:ext cx="1080000" cy="860597"/>
            <a:chOff x="6218297" y="1930863"/>
            <a:chExt cx="5285821" cy="4212000"/>
          </a:xfrm>
        </p:grpSpPr>
        <p:pic>
          <p:nvPicPr>
            <p:cNvPr id="23" name="Image 3" descr="Une image contenant mur, intérieur&#10;&#10;Description générée automatiquement">
              <a:extLst>
                <a:ext uri="{FF2B5EF4-FFF2-40B4-BE49-F238E27FC236}">
                  <a16:creationId xmlns:a16="http://schemas.microsoft.com/office/drawing/2014/main" id="{42634DEA-F988-C904-7B9F-B75D88496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94" r="1" b="19943"/>
            <a:stretch/>
          </p:blipFill>
          <p:spPr>
            <a:xfrm>
              <a:off x="6218297" y="1930863"/>
              <a:ext cx="5285821" cy="4212000"/>
            </a:xfrm>
            <a:custGeom>
              <a:avLst/>
              <a:gdLst/>
              <a:ahLst/>
              <a:cxnLst/>
              <a:rect l="l" t="t" r="r" b="b"/>
              <a:pathLst>
                <a:path w="5283866" h="4210442">
                  <a:moveTo>
                    <a:pt x="839883" y="18"/>
                  </a:moveTo>
                  <a:cubicBezTo>
                    <a:pt x="851945" y="328"/>
                    <a:pt x="864423" y="4671"/>
                    <a:pt x="875727" y="6050"/>
                  </a:cubicBezTo>
                  <a:cubicBezTo>
                    <a:pt x="1125267" y="36932"/>
                    <a:pt x="1374804" y="70296"/>
                    <a:pt x="1624617" y="99799"/>
                  </a:cubicBezTo>
                  <a:cubicBezTo>
                    <a:pt x="1858164" y="127373"/>
                    <a:pt x="2093363" y="133714"/>
                    <a:pt x="2328012" y="148051"/>
                  </a:cubicBezTo>
                  <a:cubicBezTo>
                    <a:pt x="2612016" y="165424"/>
                    <a:pt x="2895470" y="189965"/>
                    <a:pt x="3177820" y="228566"/>
                  </a:cubicBezTo>
                  <a:cubicBezTo>
                    <a:pt x="3373866" y="255590"/>
                    <a:pt x="3571843" y="274338"/>
                    <a:pt x="3770646" y="252831"/>
                  </a:cubicBezTo>
                  <a:cubicBezTo>
                    <a:pt x="3780572" y="251727"/>
                    <a:pt x="3791878" y="248144"/>
                    <a:pt x="3800149" y="251727"/>
                  </a:cubicBezTo>
                  <a:cubicBezTo>
                    <a:pt x="3896658" y="291986"/>
                    <a:pt x="4001986" y="263033"/>
                    <a:pt x="4102076" y="288400"/>
                  </a:cubicBezTo>
                  <a:cubicBezTo>
                    <a:pt x="4076434" y="386286"/>
                    <a:pt x="3966416" y="378289"/>
                    <a:pt x="3904377" y="446120"/>
                  </a:cubicBezTo>
                  <a:cubicBezTo>
                    <a:pt x="4005570" y="473141"/>
                    <a:pt x="4096562" y="500439"/>
                    <a:pt x="4188933" y="520843"/>
                  </a:cubicBezTo>
                  <a:cubicBezTo>
                    <a:pt x="4286818" y="542350"/>
                    <a:pt x="4369813" y="600531"/>
                    <a:pt x="4465492" y="626449"/>
                  </a:cubicBezTo>
                  <a:cubicBezTo>
                    <a:pt x="4485897" y="631964"/>
                    <a:pt x="4510437" y="651264"/>
                    <a:pt x="4517606" y="670015"/>
                  </a:cubicBezTo>
                  <a:cubicBezTo>
                    <a:pt x="4540768" y="730677"/>
                    <a:pt x="5003171" y="900804"/>
                    <a:pt x="4948576" y="954847"/>
                  </a:cubicBezTo>
                  <a:cubicBezTo>
                    <a:pt x="4925966" y="977182"/>
                    <a:pt x="4896738" y="993174"/>
                    <a:pt x="4866132" y="1015233"/>
                  </a:cubicBezTo>
                  <a:cubicBezTo>
                    <a:pt x="4912180" y="1056869"/>
                    <a:pt x="4964017" y="1075067"/>
                    <a:pt x="5019164" y="1087474"/>
                  </a:cubicBezTo>
                  <a:cubicBezTo>
                    <a:pt x="5035708" y="1091335"/>
                    <a:pt x="5051977" y="1099055"/>
                    <a:pt x="5053630" y="1117806"/>
                  </a:cubicBezTo>
                  <a:cubicBezTo>
                    <a:pt x="5055284" y="1137382"/>
                    <a:pt x="5038464" y="1145101"/>
                    <a:pt x="5024404" y="1154202"/>
                  </a:cubicBezTo>
                  <a:cubicBezTo>
                    <a:pt x="5004826" y="1166885"/>
                    <a:pt x="4985800" y="1177916"/>
                    <a:pt x="4960984" y="1179569"/>
                  </a:cubicBezTo>
                  <a:cubicBezTo>
                    <a:pt x="4920176" y="1182051"/>
                    <a:pt x="4900600" y="1217344"/>
                    <a:pt x="4876887" y="1243814"/>
                  </a:cubicBezTo>
                  <a:cubicBezTo>
                    <a:pt x="4863652" y="1258705"/>
                    <a:pt x="4857034" y="1288759"/>
                    <a:pt x="4880195" y="1293998"/>
                  </a:cubicBezTo>
                  <a:cubicBezTo>
                    <a:pt x="4935892" y="1306682"/>
                    <a:pt x="4931480" y="1343355"/>
                    <a:pt x="4930104" y="1384991"/>
                  </a:cubicBezTo>
                  <a:cubicBezTo>
                    <a:pt x="4928173" y="1436553"/>
                    <a:pt x="4895360" y="1460265"/>
                    <a:pt x="4855103" y="1480119"/>
                  </a:cubicBezTo>
                  <a:cubicBezTo>
                    <a:pt x="4841316" y="1487011"/>
                    <a:pt x="4821740" y="1486735"/>
                    <a:pt x="4816500" y="1508242"/>
                  </a:cubicBezTo>
                  <a:cubicBezTo>
                    <a:pt x="4839110" y="1528648"/>
                    <a:pt x="4866684" y="1512103"/>
                    <a:pt x="4890949" y="1517893"/>
                  </a:cubicBezTo>
                  <a:cubicBezTo>
                    <a:pt x="4911077" y="1522581"/>
                    <a:pt x="4944441" y="1520100"/>
                    <a:pt x="4916868" y="1557599"/>
                  </a:cubicBezTo>
                  <a:cubicBezTo>
                    <a:pt x="4908870" y="1568352"/>
                    <a:pt x="4918245" y="1576625"/>
                    <a:pt x="4928448" y="1577453"/>
                  </a:cubicBezTo>
                  <a:cubicBezTo>
                    <a:pt x="5010066" y="1586000"/>
                    <a:pt x="4972566" y="1661827"/>
                    <a:pt x="4998760" y="1701809"/>
                  </a:cubicBezTo>
                  <a:cubicBezTo>
                    <a:pt x="5005928" y="1712836"/>
                    <a:pt x="4998208" y="1731862"/>
                    <a:pt x="4986903" y="1736550"/>
                  </a:cubicBezTo>
                  <a:cubicBezTo>
                    <a:pt x="4914660" y="1767432"/>
                    <a:pt x="4904735" y="1841053"/>
                    <a:pt x="4869716" y="1904472"/>
                  </a:cubicBezTo>
                  <a:cubicBezTo>
                    <a:pt x="4907768" y="1929562"/>
                    <a:pt x="4953264" y="1935077"/>
                    <a:pt x="4994348" y="1951346"/>
                  </a:cubicBezTo>
                  <a:cubicBezTo>
                    <a:pt x="5037087" y="1968441"/>
                    <a:pt x="5037087" y="1981125"/>
                    <a:pt x="5001792" y="2030756"/>
                  </a:cubicBezTo>
                  <a:cubicBezTo>
                    <a:pt x="5093611" y="2041511"/>
                    <a:pt x="5093611" y="2041511"/>
                    <a:pt x="5065212" y="2119543"/>
                  </a:cubicBezTo>
                  <a:cubicBezTo>
                    <a:pt x="5142142" y="2126712"/>
                    <a:pt x="5192876" y="2163660"/>
                    <a:pt x="5204732" y="2244450"/>
                  </a:cubicBezTo>
                  <a:cubicBezTo>
                    <a:pt x="5210523" y="2283604"/>
                    <a:pt x="5245265" y="2302077"/>
                    <a:pt x="5283866" y="2328272"/>
                  </a:cubicBezTo>
                  <a:cubicBezTo>
                    <a:pt x="5235890" y="2353641"/>
                    <a:pt x="5203354" y="2406580"/>
                    <a:pt x="5147380" y="2350606"/>
                  </a:cubicBezTo>
                  <a:cubicBezTo>
                    <a:pt x="5126976" y="2330203"/>
                    <a:pt x="5128904" y="2356121"/>
                    <a:pt x="5126148" y="2363566"/>
                  </a:cubicBezTo>
                  <a:cubicBezTo>
                    <a:pt x="5119532" y="2381764"/>
                    <a:pt x="5133316" y="2393897"/>
                    <a:pt x="5142417" y="2407682"/>
                  </a:cubicBezTo>
                  <a:cubicBezTo>
                    <a:pt x="5151240" y="2421470"/>
                    <a:pt x="5161718" y="2436083"/>
                    <a:pt x="5164200" y="2451526"/>
                  </a:cubicBezTo>
                  <a:cubicBezTo>
                    <a:pt x="5165852" y="2462279"/>
                    <a:pt x="5157858" y="2477994"/>
                    <a:pt x="5149034" y="2485992"/>
                  </a:cubicBezTo>
                  <a:cubicBezTo>
                    <a:pt x="5102710" y="2528178"/>
                    <a:pt x="5130284" y="2623031"/>
                    <a:pt x="5042601" y="2635164"/>
                  </a:cubicBezTo>
                  <a:cubicBezTo>
                    <a:pt x="5003171" y="2640677"/>
                    <a:pt x="4984146" y="2675420"/>
                    <a:pt x="4955194" y="2694445"/>
                  </a:cubicBezTo>
                  <a:cubicBezTo>
                    <a:pt x="4854552" y="2760897"/>
                    <a:pt x="4787272" y="2846375"/>
                    <a:pt x="4756116" y="2963836"/>
                  </a:cubicBezTo>
                  <a:cubicBezTo>
                    <a:pt x="4747568" y="2996372"/>
                    <a:pt x="4714754" y="3022569"/>
                    <a:pt x="4693523" y="3051244"/>
                  </a:cubicBezTo>
                  <a:cubicBezTo>
                    <a:pt x="4703726" y="3072199"/>
                    <a:pt x="4759424" y="3026979"/>
                    <a:pt x="4739848" y="3082125"/>
                  </a:cubicBezTo>
                  <a:cubicBezTo>
                    <a:pt x="4724958" y="3123486"/>
                    <a:pt x="4686906" y="3149129"/>
                    <a:pt x="4651060" y="3173670"/>
                  </a:cubicBezTo>
                  <a:cubicBezTo>
                    <a:pt x="4610252" y="3201518"/>
                    <a:pt x="4565032" y="3223852"/>
                    <a:pt x="4546556" y="3275413"/>
                  </a:cubicBezTo>
                  <a:cubicBezTo>
                    <a:pt x="4542697" y="3286444"/>
                    <a:pt x="4530288" y="3298024"/>
                    <a:pt x="4519261" y="3302437"/>
                  </a:cubicBezTo>
                  <a:cubicBezTo>
                    <a:pt x="3944081" y="4209875"/>
                    <a:pt x="2528194" y="4215939"/>
                    <a:pt x="2364961" y="4209597"/>
                  </a:cubicBezTo>
                  <a:cubicBezTo>
                    <a:pt x="2167260" y="4201602"/>
                    <a:pt x="1980313" y="4145627"/>
                    <a:pt x="1796951" y="4075867"/>
                  </a:cubicBezTo>
                  <a:cubicBezTo>
                    <a:pt x="1719469" y="4046365"/>
                    <a:pt x="1647505" y="4004453"/>
                    <a:pt x="1572227" y="3971917"/>
                  </a:cubicBezTo>
                  <a:cubicBezTo>
                    <a:pt x="1468277" y="3926971"/>
                    <a:pt x="1388040" y="3841219"/>
                    <a:pt x="1284364" y="3805097"/>
                  </a:cubicBezTo>
                  <a:cubicBezTo>
                    <a:pt x="1177655" y="3767873"/>
                    <a:pt x="1086388" y="3699767"/>
                    <a:pt x="976645" y="3670815"/>
                  </a:cubicBezTo>
                  <a:cubicBezTo>
                    <a:pt x="918742" y="3655375"/>
                    <a:pt x="862768" y="3627527"/>
                    <a:pt x="871866" y="3547839"/>
                  </a:cubicBezTo>
                  <a:cubicBezTo>
                    <a:pt x="874349" y="3525228"/>
                    <a:pt x="859184" y="3506755"/>
                    <a:pt x="835195" y="3513373"/>
                  </a:cubicBezTo>
                  <a:cubicBezTo>
                    <a:pt x="789424" y="3525780"/>
                    <a:pt x="768744" y="3492967"/>
                    <a:pt x="743375" y="3468427"/>
                  </a:cubicBezTo>
                  <a:cubicBezTo>
                    <a:pt x="698156" y="3424863"/>
                    <a:pt x="655142" y="3378540"/>
                    <a:pt x="583175" y="3371370"/>
                  </a:cubicBezTo>
                  <a:cubicBezTo>
                    <a:pt x="596961" y="3337178"/>
                    <a:pt x="620399" y="3342142"/>
                    <a:pt x="641906" y="3349311"/>
                  </a:cubicBezTo>
                  <a:cubicBezTo>
                    <a:pt x="698432" y="3368062"/>
                    <a:pt x="754405" y="3389293"/>
                    <a:pt x="810930" y="3408042"/>
                  </a:cubicBezTo>
                  <a:cubicBezTo>
                    <a:pt x="847878" y="3420175"/>
                    <a:pt x="884551" y="3437271"/>
                    <a:pt x="933908" y="3423758"/>
                  </a:cubicBezTo>
                  <a:cubicBezTo>
                    <a:pt x="891445" y="3354826"/>
                    <a:pt x="819202" y="3342418"/>
                    <a:pt x="760747" y="3321187"/>
                  </a:cubicBezTo>
                  <a:cubicBezTo>
                    <a:pt x="687678" y="3294441"/>
                    <a:pt x="644664" y="3243980"/>
                    <a:pt x="593101" y="3187731"/>
                  </a:cubicBezTo>
                  <a:cubicBezTo>
                    <a:pt x="646869" y="3174220"/>
                    <a:pt x="680233" y="3215581"/>
                    <a:pt x="722419" y="3213374"/>
                  </a:cubicBezTo>
                  <a:cubicBezTo>
                    <a:pt x="724627" y="3206207"/>
                    <a:pt x="728486" y="3195729"/>
                    <a:pt x="727934" y="3195451"/>
                  </a:cubicBezTo>
                  <a:cubicBezTo>
                    <a:pt x="659002" y="3164570"/>
                    <a:pt x="626741" y="3106666"/>
                    <a:pt x="615987" y="3036630"/>
                  </a:cubicBezTo>
                  <a:cubicBezTo>
                    <a:pt x="610473" y="3000510"/>
                    <a:pt x="585381" y="2989205"/>
                    <a:pt x="560564" y="2972660"/>
                  </a:cubicBezTo>
                  <a:cubicBezTo>
                    <a:pt x="473984" y="2913930"/>
                    <a:pt x="382441" y="2860713"/>
                    <a:pt x="311302" y="2779924"/>
                  </a:cubicBezTo>
                  <a:cubicBezTo>
                    <a:pt x="393471" y="2790677"/>
                    <a:pt x="459371" y="2843341"/>
                    <a:pt x="547882" y="2865952"/>
                  </a:cubicBezTo>
                  <a:cubicBezTo>
                    <a:pt x="477570" y="2777166"/>
                    <a:pt x="386577" y="2732222"/>
                    <a:pt x="303582" y="2678453"/>
                  </a:cubicBezTo>
                  <a:cubicBezTo>
                    <a:pt x="265806" y="2653913"/>
                    <a:pt x="230790" y="2622479"/>
                    <a:pt x="185016" y="2609244"/>
                  </a:cubicBezTo>
                  <a:cubicBezTo>
                    <a:pt x="168748" y="2604556"/>
                    <a:pt x="142002" y="2594630"/>
                    <a:pt x="154963" y="2568435"/>
                  </a:cubicBezTo>
                  <a:cubicBezTo>
                    <a:pt x="165990" y="2546654"/>
                    <a:pt x="187773" y="2553269"/>
                    <a:pt x="207627" y="2559612"/>
                  </a:cubicBezTo>
                  <a:cubicBezTo>
                    <a:pt x="255328" y="2575330"/>
                    <a:pt x="304685" y="2575604"/>
                    <a:pt x="369207" y="2575330"/>
                  </a:cubicBezTo>
                  <a:cubicBezTo>
                    <a:pt x="315163" y="2503363"/>
                    <a:pt x="216174" y="2524871"/>
                    <a:pt x="169852" y="2449319"/>
                  </a:cubicBezTo>
                  <a:cubicBezTo>
                    <a:pt x="227755" y="2436083"/>
                    <a:pt x="272424" y="2463381"/>
                    <a:pt x="319299" y="2468619"/>
                  </a:cubicBezTo>
                  <a:cubicBezTo>
                    <a:pt x="361761" y="2473307"/>
                    <a:pt x="372239" y="2460624"/>
                    <a:pt x="362313" y="2418988"/>
                  </a:cubicBezTo>
                  <a:cubicBezTo>
                    <a:pt x="346873" y="2354190"/>
                    <a:pt x="370034" y="2321102"/>
                    <a:pt x="431798" y="2338750"/>
                  </a:cubicBezTo>
                  <a:cubicBezTo>
                    <a:pt x="489149" y="2355293"/>
                    <a:pt x="495215" y="2331030"/>
                    <a:pt x="479775" y="2294082"/>
                  </a:cubicBezTo>
                  <a:cubicBezTo>
                    <a:pt x="457716" y="2240315"/>
                    <a:pt x="482807" y="2198678"/>
                    <a:pt x="499903" y="2153458"/>
                  </a:cubicBezTo>
                  <a:cubicBezTo>
                    <a:pt x="526099" y="2084525"/>
                    <a:pt x="515069" y="2050885"/>
                    <a:pt x="458544" y="1999599"/>
                  </a:cubicBezTo>
                  <a:cubicBezTo>
                    <a:pt x="426835" y="1970921"/>
                    <a:pt x="392645" y="1946658"/>
                    <a:pt x="346596" y="1921843"/>
                  </a:cubicBezTo>
                  <a:cubicBezTo>
                    <a:pt x="452753" y="1908331"/>
                    <a:pt x="341358" y="1862836"/>
                    <a:pt x="378857" y="1834435"/>
                  </a:cubicBezTo>
                  <a:cubicBezTo>
                    <a:pt x="453856" y="1822854"/>
                    <a:pt x="515069" y="1913294"/>
                    <a:pt x="617091" y="1887376"/>
                  </a:cubicBezTo>
                  <a:cubicBezTo>
                    <a:pt x="491080" y="1809066"/>
                    <a:pt x="351835" y="1783423"/>
                    <a:pt x="260568" y="1679198"/>
                  </a:cubicBezTo>
                  <a:cubicBezTo>
                    <a:pt x="281523" y="1655484"/>
                    <a:pt x="302479" y="1677543"/>
                    <a:pt x="320402" y="1668720"/>
                  </a:cubicBezTo>
                  <a:cubicBezTo>
                    <a:pt x="319850" y="1663205"/>
                    <a:pt x="321230" y="1654932"/>
                    <a:pt x="317920" y="1652452"/>
                  </a:cubicBezTo>
                  <a:cubicBezTo>
                    <a:pt x="249815" y="1595650"/>
                    <a:pt x="248711" y="1594273"/>
                    <a:pt x="321779" y="1552359"/>
                  </a:cubicBezTo>
                  <a:cubicBezTo>
                    <a:pt x="347424" y="1537746"/>
                    <a:pt x="345218" y="1524786"/>
                    <a:pt x="331707" y="1506313"/>
                  </a:cubicBezTo>
                  <a:cubicBezTo>
                    <a:pt x="322055" y="1493353"/>
                    <a:pt x="310475" y="1481772"/>
                    <a:pt x="315990" y="1453371"/>
                  </a:cubicBezTo>
                  <a:cubicBezTo>
                    <a:pt x="355971" y="1489769"/>
                    <a:pt x="549259" y="1477912"/>
                    <a:pt x="583450" y="1474052"/>
                  </a:cubicBezTo>
                  <a:cubicBezTo>
                    <a:pt x="621777" y="1469917"/>
                    <a:pt x="659553" y="1452269"/>
                    <a:pt x="699809" y="1461919"/>
                  </a:cubicBezTo>
                  <a:cubicBezTo>
                    <a:pt x="732070" y="1469641"/>
                    <a:pt x="881516" y="1544364"/>
                    <a:pt x="902750" y="1458612"/>
                  </a:cubicBezTo>
                  <a:cubicBezTo>
                    <a:pt x="903853" y="1454475"/>
                    <a:pt x="964237" y="1464127"/>
                    <a:pt x="996774" y="1468814"/>
                  </a:cubicBezTo>
                  <a:cubicBezTo>
                    <a:pt x="1025451" y="1472674"/>
                    <a:pt x="1057712" y="1489769"/>
                    <a:pt x="1077012" y="1455578"/>
                  </a:cubicBezTo>
                  <a:cubicBezTo>
                    <a:pt x="1088317" y="1435450"/>
                    <a:pt x="1041719" y="1396571"/>
                    <a:pt x="1000083" y="1393262"/>
                  </a:cubicBezTo>
                  <a:cubicBezTo>
                    <a:pt x="963961" y="1390229"/>
                    <a:pt x="926186" y="1385817"/>
                    <a:pt x="891720" y="1394089"/>
                  </a:cubicBezTo>
                  <a:cubicBezTo>
                    <a:pt x="849258" y="1404017"/>
                    <a:pt x="826372" y="1388024"/>
                    <a:pt x="814515" y="1353557"/>
                  </a:cubicBezTo>
                  <a:cubicBezTo>
                    <a:pt x="801280" y="1315506"/>
                    <a:pt x="775911" y="1297858"/>
                    <a:pt x="740895" y="1280211"/>
                  </a:cubicBezTo>
                  <a:cubicBezTo>
                    <a:pt x="655967" y="1237474"/>
                    <a:pt x="574352" y="1188118"/>
                    <a:pt x="481154" y="1163301"/>
                  </a:cubicBezTo>
                  <a:cubicBezTo>
                    <a:pt x="462679" y="1158337"/>
                    <a:pt x="442276" y="1151719"/>
                    <a:pt x="433728" y="1118909"/>
                  </a:cubicBezTo>
                  <a:cubicBezTo>
                    <a:pt x="686023" y="1167987"/>
                    <a:pt x="915984" y="1295929"/>
                    <a:pt x="1176276" y="1288484"/>
                  </a:cubicBezTo>
                  <a:cubicBezTo>
                    <a:pt x="1105137" y="1247950"/>
                    <a:pt x="1022694" y="1245745"/>
                    <a:pt x="946867" y="1217344"/>
                  </a:cubicBezTo>
                  <a:cubicBezTo>
                    <a:pt x="1000635" y="1196113"/>
                    <a:pt x="1051094" y="1218172"/>
                    <a:pt x="1102104" y="1230304"/>
                  </a:cubicBezTo>
                  <a:cubicBezTo>
                    <a:pt x="1144843" y="1240230"/>
                    <a:pt x="1183446" y="1241885"/>
                    <a:pt x="1188133" y="1182603"/>
                  </a:cubicBezTo>
                  <a:cubicBezTo>
                    <a:pt x="1186478" y="1178742"/>
                    <a:pt x="1186754" y="1173780"/>
                    <a:pt x="1187030" y="1169092"/>
                  </a:cubicBezTo>
                  <a:cubicBezTo>
                    <a:pt x="1172690" y="1144552"/>
                    <a:pt x="1150358" y="1131868"/>
                    <a:pt x="1123887" y="1124698"/>
                  </a:cubicBezTo>
                  <a:cubicBezTo>
                    <a:pt x="1107894" y="1120286"/>
                    <a:pt x="1086663" y="1113668"/>
                    <a:pt x="1086938" y="1096023"/>
                  </a:cubicBezTo>
                  <a:cubicBezTo>
                    <a:pt x="1087765" y="1030674"/>
                    <a:pt x="1036756" y="1011647"/>
                    <a:pt x="985744" y="992622"/>
                  </a:cubicBezTo>
                  <a:cubicBezTo>
                    <a:pt x="1014145" y="960086"/>
                    <a:pt x="1036479" y="984074"/>
                    <a:pt x="1057987" y="981594"/>
                  </a:cubicBezTo>
                  <a:cubicBezTo>
                    <a:pt x="1072049" y="979939"/>
                    <a:pt x="1084733" y="976906"/>
                    <a:pt x="1084733" y="960086"/>
                  </a:cubicBezTo>
                  <a:cubicBezTo>
                    <a:pt x="1085008" y="946023"/>
                    <a:pt x="1078390" y="930030"/>
                    <a:pt x="1064605" y="929756"/>
                  </a:cubicBezTo>
                  <a:cubicBezTo>
                    <a:pt x="978300" y="927273"/>
                    <a:pt x="930599" y="836833"/>
                    <a:pt x="840985" y="836558"/>
                  </a:cubicBezTo>
                  <a:cubicBezTo>
                    <a:pt x="787493" y="836558"/>
                    <a:pt x="868834" y="785547"/>
                    <a:pt x="823615" y="764315"/>
                  </a:cubicBezTo>
                  <a:cubicBezTo>
                    <a:pt x="813687" y="759628"/>
                    <a:pt x="849533" y="752460"/>
                    <a:pt x="865526" y="753562"/>
                  </a:cubicBezTo>
                  <a:cubicBezTo>
                    <a:pt x="881242" y="754665"/>
                    <a:pt x="895304" y="768175"/>
                    <a:pt x="914331" y="758525"/>
                  </a:cubicBezTo>
                  <a:cubicBezTo>
                    <a:pt x="924808" y="724059"/>
                    <a:pt x="897787" y="711375"/>
                    <a:pt x="875452" y="701724"/>
                  </a:cubicBezTo>
                  <a:cubicBezTo>
                    <a:pt x="823889" y="679390"/>
                    <a:pt x="773706" y="652369"/>
                    <a:pt x="717181" y="644371"/>
                  </a:cubicBezTo>
                  <a:cubicBezTo>
                    <a:pt x="697053" y="641614"/>
                    <a:pt x="746133" y="604666"/>
                    <a:pt x="755783" y="591707"/>
                  </a:cubicBezTo>
                  <a:cubicBezTo>
                    <a:pt x="528304" y="455496"/>
                    <a:pt x="254778" y="462388"/>
                    <a:pt x="0" y="352370"/>
                  </a:cubicBezTo>
                  <a:cubicBezTo>
                    <a:pt x="56250" y="330864"/>
                    <a:pt x="97610" y="346580"/>
                    <a:pt x="135937" y="349889"/>
                  </a:cubicBezTo>
                  <a:cubicBezTo>
                    <a:pt x="231615" y="358160"/>
                    <a:pt x="326193" y="375256"/>
                    <a:pt x="421595" y="385458"/>
                  </a:cubicBezTo>
                  <a:cubicBezTo>
                    <a:pt x="468469" y="390421"/>
                    <a:pt x="512035" y="409172"/>
                    <a:pt x="564424" y="379393"/>
                  </a:cubicBezTo>
                  <a:cubicBezTo>
                    <a:pt x="599443" y="359540"/>
                    <a:pt x="655418" y="381046"/>
                    <a:pt x="698432" y="398694"/>
                  </a:cubicBezTo>
                  <a:cubicBezTo>
                    <a:pt x="734000" y="413307"/>
                    <a:pt x="767916" y="417167"/>
                    <a:pt x="815067" y="398694"/>
                  </a:cubicBezTo>
                  <a:cubicBezTo>
                    <a:pt x="772328" y="387389"/>
                    <a:pt x="739515" y="377463"/>
                    <a:pt x="705876" y="370568"/>
                  </a:cubicBezTo>
                  <a:cubicBezTo>
                    <a:pt x="679130" y="365055"/>
                    <a:pt x="742825" y="342719"/>
                    <a:pt x="775360" y="345477"/>
                  </a:cubicBezTo>
                  <a:cubicBezTo>
                    <a:pt x="820857" y="349337"/>
                    <a:pt x="795214" y="335000"/>
                    <a:pt x="787493" y="315146"/>
                  </a:cubicBezTo>
                  <a:cubicBezTo>
                    <a:pt x="779221" y="293915"/>
                    <a:pt x="803761" y="287298"/>
                    <a:pt x="819202" y="291709"/>
                  </a:cubicBezTo>
                  <a:cubicBezTo>
                    <a:pt x="878484" y="309081"/>
                    <a:pt x="937491" y="278474"/>
                    <a:pt x="998705" y="303291"/>
                  </a:cubicBezTo>
                  <a:cubicBezTo>
                    <a:pt x="983263" y="242077"/>
                    <a:pt x="949899" y="215331"/>
                    <a:pt x="880139" y="206783"/>
                  </a:cubicBezTo>
                  <a:cubicBezTo>
                    <a:pt x="853944" y="203475"/>
                    <a:pt x="826647" y="208438"/>
                    <a:pt x="804037" y="190790"/>
                  </a:cubicBezTo>
                  <a:cubicBezTo>
                    <a:pt x="791076" y="180590"/>
                    <a:pt x="776463" y="168457"/>
                    <a:pt x="786666" y="149707"/>
                  </a:cubicBezTo>
                  <a:cubicBezTo>
                    <a:pt x="793834" y="136471"/>
                    <a:pt x="809276" y="136471"/>
                    <a:pt x="821960" y="140884"/>
                  </a:cubicBezTo>
                  <a:cubicBezTo>
                    <a:pt x="878761" y="160461"/>
                    <a:pt x="938043" y="167630"/>
                    <a:pt x="997325" y="174800"/>
                  </a:cubicBezTo>
                  <a:cubicBezTo>
                    <a:pt x="1006426" y="175902"/>
                    <a:pt x="1016626" y="179487"/>
                    <a:pt x="1026829" y="161287"/>
                  </a:cubicBezTo>
                  <a:cubicBezTo>
                    <a:pt x="915984" y="131783"/>
                    <a:pt x="810655" y="89872"/>
                    <a:pt x="696777" y="73604"/>
                  </a:cubicBezTo>
                  <a:cubicBezTo>
                    <a:pt x="698432" y="65884"/>
                    <a:pt x="700086" y="58164"/>
                    <a:pt x="701741" y="50444"/>
                  </a:cubicBezTo>
                  <a:cubicBezTo>
                    <a:pt x="790801" y="61471"/>
                    <a:pt x="879864" y="72501"/>
                    <a:pt x="992362" y="86289"/>
                  </a:cubicBezTo>
                  <a:cubicBezTo>
                    <a:pt x="923153" y="42446"/>
                    <a:pt x="857805" y="57060"/>
                    <a:pt x="806519" y="18183"/>
                  </a:cubicBezTo>
                  <a:cubicBezTo>
                    <a:pt x="816170" y="3431"/>
                    <a:pt x="827820" y="-292"/>
                    <a:pt x="839883" y="18"/>
                  </a:cubicBezTo>
                  <a:close/>
                </a:path>
              </a:pathLst>
            </a:custGeom>
          </p:spPr>
        </p:pic>
        <p:pic>
          <p:nvPicPr>
            <p:cNvPr id="25" name="Imatge 89">
              <a:extLst>
                <a:ext uri="{FF2B5EF4-FFF2-40B4-BE49-F238E27FC236}">
                  <a16:creationId xmlns:a16="http://schemas.microsoft.com/office/drawing/2014/main" id="{16A5A896-2E57-579F-C9E3-7390F0CF0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438" y="2954630"/>
              <a:ext cx="2560784" cy="2164466"/>
            </a:xfrm>
            <a:prstGeom prst="rect">
              <a:avLst/>
            </a:prstGeom>
          </p:spPr>
        </p:pic>
      </p:grpSp>
      <p:sp>
        <p:nvSpPr>
          <p:cNvPr id="147" name="QuadreDeText 57">
            <a:extLst>
              <a:ext uri="{FF2B5EF4-FFF2-40B4-BE49-F238E27FC236}">
                <a16:creationId xmlns:a16="http://schemas.microsoft.com/office/drawing/2014/main" id="{09824D4B-1154-6652-54AF-E948E4692D87}"/>
              </a:ext>
            </a:extLst>
          </p:cNvPr>
          <p:cNvSpPr txBox="1"/>
          <p:nvPr/>
        </p:nvSpPr>
        <p:spPr>
          <a:xfrm>
            <a:off x="819652" y="783776"/>
            <a:ext cx="2837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400" b="1" dirty="0">
                <a:latin typeface="Bahnschrift" panose="020B0502040204020203" pitchFamily="34" charset="0"/>
                <a:ea typeface="Verdana" panose="020B0604030504040204" pitchFamily="34" charset="0"/>
              </a:rPr>
              <a:t>Optoelectronic characterization</a:t>
            </a:r>
            <a:endParaRPr lang="en-AU" sz="1400" dirty="0">
              <a:latin typeface="Bahnschrift" panose="020B0502040204020203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148" name="Rectangle 41">
            <a:extLst>
              <a:ext uri="{FF2B5EF4-FFF2-40B4-BE49-F238E27FC236}">
                <a16:creationId xmlns:a16="http://schemas.microsoft.com/office/drawing/2014/main" id="{F7A3FA59-010E-8A33-E5AC-2DE9CB7EF99B}"/>
              </a:ext>
            </a:extLst>
          </p:cNvPr>
          <p:cNvSpPr/>
          <p:nvPr/>
        </p:nvSpPr>
        <p:spPr>
          <a:xfrm>
            <a:off x="882399" y="1214308"/>
            <a:ext cx="3284726" cy="4998230"/>
          </a:xfrm>
          <a:prstGeom prst="rect">
            <a:avLst/>
          </a:prstGeom>
          <a:noFill/>
          <a:ln w="28575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9" name="Objecte 42">
            <a:extLst>
              <a:ext uri="{FF2B5EF4-FFF2-40B4-BE49-F238E27FC236}">
                <a16:creationId xmlns:a16="http://schemas.microsoft.com/office/drawing/2014/main" id="{5E28BAFD-1C68-3E15-2D8B-FC9D37625C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8820" y="1567751"/>
          <a:ext cx="3051655" cy="1950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" name="Graph" r:id="rId8" imgW="3936600" imgH="2515680" progId="Origin95.Graph">
                  <p:embed/>
                </p:oleObj>
              </mc:Choice>
              <mc:Fallback>
                <p:oleObj name="Graph" r:id="rId8" imgW="3936600" imgH="2515680" progId="Origin95.Graph">
                  <p:embed/>
                  <p:pic>
                    <p:nvPicPr>
                      <p:cNvPr id="149" name="Objecte 42">
                        <a:extLst>
                          <a:ext uri="{FF2B5EF4-FFF2-40B4-BE49-F238E27FC236}">
                            <a16:creationId xmlns:a16="http://schemas.microsoft.com/office/drawing/2014/main" id="{5E28BAFD-1C68-3E15-2D8B-FC9D37625C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08820" y="1567751"/>
                        <a:ext cx="3051655" cy="1950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" name="Objecte 44">
            <a:extLst>
              <a:ext uri="{FF2B5EF4-FFF2-40B4-BE49-F238E27FC236}">
                <a16:creationId xmlns:a16="http://schemas.microsoft.com/office/drawing/2014/main" id="{D23DC7D7-FAFD-9628-A975-64B07A4C23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8820" y="3605391"/>
          <a:ext cx="3051655" cy="1963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" name="Graph" r:id="rId10" imgW="3910320" imgH="2515680" progId="Origin95.Graph">
                  <p:embed/>
                </p:oleObj>
              </mc:Choice>
              <mc:Fallback>
                <p:oleObj name="Graph" r:id="rId10" imgW="3910320" imgH="2515680" progId="Origin95.Graph">
                  <p:embed/>
                  <p:pic>
                    <p:nvPicPr>
                      <p:cNvPr id="150" name="Objecte 44">
                        <a:extLst>
                          <a:ext uri="{FF2B5EF4-FFF2-40B4-BE49-F238E27FC236}">
                            <a16:creationId xmlns:a16="http://schemas.microsoft.com/office/drawing/2014/main" id="{D23DC7D7-FAFD-9628-A975-64B07A4C23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08820" y="3605391"/>
                        <a:ext cx="3051655" cy="19638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" name="QuadreDeText 52">
            <a:extLst>
              <a:ext uri="{FF2B5EF4-FFF2-40B4-BE49-F238E27FC236}">
                <a16:creationId xmlns:a16="http://schemas.microsoft.com/office/drawing/2014/main" id="{C076489D-CF33-5A0A-3474-0DA309AAF2E5}"/>
              </a:ext>
            </a:extLst>
          </p:cNvPr>
          <p:cNvSpPr txBox="1"/>
          <p:nvPr/>
        </p:nvSpPr>
        <p:spPr>
          <a:xfrm>
            <a:off x="912270" y="1271905"/>
            <a:ext cx="2365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400" b="1" dirty="0">
                <a:latin typeface="Bahnschrift" panose="020B0502040204020203" pitchFamily="34" charset="0"/>
                <a:ea typeface="Verdana" panose="020B0604030504040204" pitchFamily="34" charset="0"/>
              </a:rPr>
              <a:t>J-V measurements</a:t>
            </a:r>
            <a:endParaRPr lang="en-AU" sz="1400" dirty="0">
              <a:latin typeface="Bahnschrift" panose="020B0502040204020203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152" name="Oval 60">
            <a:extLst>
              <a:ext uri="{FF2B5EF4-FFF2-40B4-BE49-F238E27FC236}">
                <a16:creationId xmlns:a16="http://schemas.microsoft.com/office/drawing/2014/main" id="{CFCC0463-643D-4F36-B531-6BDE4ECC7115}"/>
              </a:ext>
            </a:extLst>
          </p:cNvPr>
          <p:cNvSpPr/>
          <p:nvPr/>
        </p:nvSpPr>
        <p:spPr>
          <a:xfrm>
            <a:off x="3081409" y="1471602"/>
            <a:ext cx="357416" cy="10380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" name="Gràfic 61" descr="Signe d'exclamació">
            <a:extLst>
              <a:ext uri="{FF2B5EF4-FFF2-40B4-BE49-F238E27FC236}">
                <a16:creationId xmlns:a16="http://schemas.microsoft.com/office/drawing/2014/main" id="{4A2826F4-EE8C-4238-89A5-81E5A0C0D6E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712850">
            <a:off x="3351113" y="1322715"/>
            <a:ext cx="451950" cy="451950"/>
          </a:xfrm>
          <a:prstGeom prst="rect">
            <a:avLst/>
          </a:prstGeom>
        </p:spPr>
      </p:pic>
      <p:sp>
        <p:nvSpPr>
          <p:cNvPr id="154" name="Rectangle 67">
            <a:extLst>
              <a:ext uri="{FF2B5EF4-FFF2-40B4-BE49-F238E27FC236}">
                <a16:creationId xmlns:a16="http://schemas.microsoft.com/office/drawing/2014/main" id="{6B6EC27B-08AD-0361-04A4-91E7EF4B1131}"/>
              </a:ext>
            </a:extLst>
          </p:cNvPr>
          <p:cNvSpPr/>
          <p:nvPr/>
        </p:nvSpPr>
        <p:spPr>
          <a:xfrm>
            <a:off x="4377628" y="1214308"/>
            <a:ext cx="3284726" cy="4998230"/>
          </a:xfrm>
          <a:prstGeom prst="rect">
            <a:avLst/>
          </a:prstGeom>
          <a:noFill/>
          <a:ln w="28575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5" name="Objeto 19">
            <a:extLst>
              <a:ext uri="{FF2B5EF4-FFF2-40B4-BE49-F238E27FC236}">
                <a16:creationId xmlns:a16="http://schemas.microsoft.com/office/drawing/2014/main" id="{51881731-D10E-1077-85AF-F10E8BC88E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68157" y="1635515"/>
          <a:ext cx="3022863" cy="241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2" name="Graph" r:id="rId14" imgW="3213720" imgH="2562480" progId="Origin95.Graph">
                  <p:embed/>
                </p:oleObj>
              </mc:Choice>
              <mc:Fallback>
                <p:oleObj name="Graph" r:id="rId14" imgW="3213720" imgH="2562480" progId="Origin95.Graph">
                  <p:embed/>
                  <p:pic>
                    <p:nvPicPr>
                      <p:cNvPr id="155" name="Objeto 19">
                        <a:extLst>
                          <a:ext uri="{FF2B5EF4-FFF2-40B4-BE49-F238E27FC236}">
                            <a16:creationId xmlns:a16="http://schemas.microsoft.com/office/drawing/2014/main" id="{51881731-D10E-1077-85AF-F10E8BC88E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68157" y="1635515"/>
                        <a:ext cx="3022863" cy="2410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" name="QuadreDeText 70">
            <a:extLst>
              <a:ext uri="{FF2B5EF4-FFF2-40B4-BE49-F238E27FC236}">
                <a16:creationId xmlns:a16="http://schemas.microsoft.com/office/drawing/2014/main" id="{B64A0643-CAA7-CDF7-9A3D-969955EB8C83}"/>
              </a:ext>
            </a:extLst>
          </p:cNvPr>
          <p:cNvSpPr txBox="1"/>
          <p:nvPr/>
        </p:nvSpPr>
        <p:spPr>
          <a:xfrm>
            <a:off x="4486423" y="1269773"/>
            <a:ext cx="2526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400" b="1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External Quantum Efficiency</a:t>
            </a:r>
          </a:p>
        </p:txBody>
      </p:sp>
      <p:graphicFrame>
        <p:nvGraphicFramePr>
          <p:cNvPr id="168" name="Tabla 24">
            <a:extLst>
              <a:ext uri="{FF2B5EF4-FFF2-40B4-BE49-F238E27FC236}">
                <a16:creationId xmlns:a16="http://schemas.microsoft.com/office/drawing/2014/main" id="{C9F1925A-BED9-37E5-2277-52DEEE9FDD69}"/>
              </a:ext>
            </a:extLst>
          </p:cNvPr>
          <p:cNvGraphicFramePr>
            <a:graphicFrameLocks noGrp="1"/>
          </p:cNvGraphicFramePr>
          <p:nvPr/>
        </p:nvGraphicFramePr>
        <p:xfrm>
          <a:off x="4535868" y="4749706"/>
          <a:ext cx="1539298" cy="6299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9649">
                  <a:extLst>
                    <a:ext uri="{9D8B030D-6E8A-4147-A177-3AD203B41FA5}">
                      <a16:colId xmlns:a16="http://schemas.microsoft.com/office/drawing/2014/main" val="1527126294"/>
                    </a:ext>
                  </a:extLst>
                </a:gridCol>
                <a:gridCol w="769649">
                  <a:extLst>
                    <a:ext uri="{9D8B030D-6E8A-4147-A177-3AD203B41FA5}">
                      <a16:colId xmlns:a16="http://schemas.microsoft.com/office/drawing/2014/main" val="2110447292"/>
                    </a:ext>
                  </a:extLst>
                </a:gridCol>
              </a:tblGrid>
              <a:tr h="31497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275ºC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1.25 eV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28076"/>
                  </a:ext>
                </a:extLst>
              </a:tr>
              <a:tr h="31497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300ºC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1.78 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02387"/>
                  </a:ext>
                </a:extLst>
              </a:tr>
            </a:tbl>
          </a:graphicData>
        </a:graphic>
      </p:graphicFrame>
      <p:sp>
        <p:nvSpPr>
          <p:cNvPr id="169" name="QuadreDeText 73">
            <a:extLst>
              <a:ext uri="{FF2B5EF4-FFF2-40B4-BE49-F238E27FC236}">
                <a16:creationId xmlns:a16="http://schemas.microsoft.com/office/drawing/2014/main" id="{318FC658-FCC0-B5B4-DF31-E2F53F98A66A}"/>
              </a:ext>
            </a:extLst>
          </p:cNvPr>
          <p:cNvSpPr txBox="1"/>
          <p:nvPr/>
        </p:nvSpPr>
        <p:spPr>
          <a:xfrm>
            <a:off x="4482910" y="4412553"/>
            <a:ext cx="932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400" u="sng" dirty="0">
                <a:latin typeface="Bahnschrift" panose="020B0502040204020203" pitchFamily="34" charset="0"/>
                <a:ea typeface="Verdana" panose="020B0604030504040204" pitchFamily="34" charset="0"/>
              </a:rPr>
              <a:t>Bandgap</a:t>
            </a: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</a:rPr>
              <a:t>:</a:t>
            </a:r>
            <a:endParaRPr lang="en-AU" sz="1400" dirty="0">
              <a:latin typeface="Bahnschrift" panose="020B0502040204020203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</p:txBody>
      </p:sp>
      <p:cxnSp>
        <p:nvCxnSpPr>
          <p:cNvPr id="170" name="Connector de fletxa recta 74">
            <a:extLst>
              <a:ext uri="{FF2B5EF4-FFF2-40B4-BE49-F238E27FC236}">
                <a16:creationId xmlns:a16="http://schemas.microsoft.com/office/drawing/2014/main" id="{04D70EEF-7D92-FAF0-B136-3E31A24799CE}"/>
              </a:ext>
            </a:extLst>
          </p:cNvPr>
          <p:cNvCxnSpPr>
            <a:cxnSpLocks/>
            <a:endCxn id="172" idx="1"/>
          </p:cNvCxnSpPr>
          <p:nvPr/>
        </p:nvCxnSpPr>
        <p:spPr>
          <a:xfrm>
            <a:off x="6159987" y="4882203"/>
            <a:ext cx="357604" cy="0"/>
          </a:xfrm>
          <a:prstGeom prst="straightConnector1">
            <a:avLst/>
          </a:prstGeom>
          <a:ln w="28575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ctor de fletxa recta 75">
            <a:extLst>
              <a:ext uri="{FF2B5EF4-FFF2-40B4-BE49-F238E27FC236}">
                <a16:creationId xmlns:a16="http://schemas.microsoft.com/office/drawing/2014/main" id="{B1F7F97A-43EE-66EF-14A3-CB36CEBAB2E3}"/>
              </a:ext>
            </a:extLst>
          </p:cNvPr>
          <p:cNvCxnSpPr>
            <a:cxnSpLocks/>
          </p:cNvCxnSpPr>
          <p:nvPr/>
        </p:nvCxnSpPr>
        <p:spPr>
          <a:xfrm>
            <a:off x="6159987" y="5217640"/>
            <a:ext cx="357604" cy="0"/>
          </a:xfrm>
          <a:prstGeom prst="straightConnector1">
            <a:avLst/>
          </a:prstGeom>
          <a:ln w="28575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QuadreDeText 76">
            <a:extLst>
              <a:ext uri="{FF2B5EF4-FFF2-40B4-BE49-F238E27FC236}">
                <a16:creationId xmlns:a16="http://schemas.microsoft.com/office/drawing/2014/main" id="{DA4C44B3-8301-AD1C-DF74-8CD318AB625F}"/>
              </a:ext>
            </a:extLst>
          </p:cNvPr>
          <p:cNvSpPr txBox="1"/>
          <p:nvPr/>
        </p:nvSpPr>
        <p:spPr>
          <a:xfrm>
            <a:off x="6517591" y="4728314"/>
            <a:ext cx="733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Sb</a:t>
            </a:r>
            <a:r>
              <a:rPr lang="en-AU" sz="1400" baseline="-250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Se</a:t>
            </a:r>
            <a:r>
              <a:rPr lang="en-AU" sz="1400" baseline="-250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3</a:t>
            </a:r>
          </a:p>
        </p:txBody>
      </p:sp>
      <p:sp>
        <p:nvSpPr>
          <p:cNvPr id="173" name="QuadreDeText 77">
            <a:extLst>
              <a:ext uri="{FF2B5EF4-FFF2-40B4-BE49-F238E27FC236}">
                <a16:creationId xmlns:a16="http://schemas.microsoft.com/office/drawing/2014/main" id="{1F4470B4-F5C7-9529-51A9-CAFA0DA56BB9}"/>
              </a:ext>
            </a:extLst>
          </p:cNvPr>
          <p:cNvSpPr txBox="1"/>
          <p:nvPr/>
        </p:nvSpPr>
        <p:spPr>
          <a:xfrm>
            <a:off x="6526709" y="5061605"/>
            <a:ext cx="682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400" dirty="0" err="1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SbSeI</a:t>
            </a:r>
            <a:endParaRPr lang="en-AU" sz="1400" baseline="-25000" dirty="0">
              <a:latin typeface="Bahnschrift" panose="020B0502040204020203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174" name="Oval 79">
            <a:extLst>
              <a:ext uri="{FF2B5EF4-FFF2-40B4-BE49-F238E27FC236}">
                <a16:creationId xmlns:a16="http://schemas.microsoft.com/office/drawing/2014/main" id="{375A8FB7-13F2-076B-889D-F30EE4659377}"/>
              </a:ext>
            </a:extLst>
          </p:cNvPr>
          <p:cNvSpPr/>
          <p:nvPr/>
        </p:nvSpPr>
        <p:spPr>
          <a:xfrm>
            <a:off x="6883489" y="3336927"/>
            <a:ext cx="519694" cy="5873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5" name="Connector de fletxa recta 80">
            <a:extLst>
              <a:ext uri="{FF2B5EF4-FFF2-40B4-BE49-F238E27FC236}">
                <a16:creationId xmlns:a16="http://schemas.microsoft.com/office/drawing/2014/main" id="{3D416AF7-70D1-0687-A6C3-BBC7BEDF3C62}"/>
              </a:ext>
            </a:extLst>
          </p:cNvPr>
          <p:cNvCxnSpPr>
            <a:cxnSpLocks/>
          </p:cNvCxnSpPr>
          <p:nvPr/>
        </p:nvCxnSpPr>
        <p:spPr>
          <a:xfrm flipH="1">
            <a:off x="6846143" y="3874059"/>
            <a:ext cx="146499" cy="2235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QuadreDeText 81">
            <a:extLst>
              <a:ext uri="{FF2B5EF4-FFF2-40B4-BE49-F238E27FC236}">
                <a16:creationId xmlns:a16="http://schemas.microsoft.com/office/drawing/2014/main" id="{B0E23D2D-BFC9-CBD3-CFAD-CF04CADE8990}"/>
              </a:ext>
            </a:extLst>
          </p:cNvPr>
          <p:cNvSpPr txBox="1"/>
          <p:nvPr/>
        </p:nvSpPr>
        <p:spPr>
          <a:xfrm>
            <a:off x="5161197" y="4063354"/>
            <a:ext cx="24000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AU" sz="11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Lower </a:t>
            </a:r>
            <a:r>
              <a:rPr lang="en-AU" sz="1100" dirty="0" err="1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Eg</a:t>
            </a:r>
            <a:r>
              <a:rPr lang="en-AU" sz="11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due to Sb</a:t>
            </a:r>
            <a:r>
              <a:rPr lang="en-AU" sz="1100" baseline="-250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AU" sz="11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Se</a:t>
            </a:r>
            <a:r>
              <a:rPr lang="en-AU" sz="1100" baseline="-250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3</a:t>
            </a:r>
            <a:r>
              <a:rPr lang="en-AU" sz="11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absorption (layer of unreacted precursor)</a:t>
            </a:r>
          </a:p>
        </p:txBody>
      </p:sp>
      <p:pic>
        <p:nvPicPr>
          <p:cNvPr id="177" name="Imatge 37">
            <a:extLst>
              <a:ext uri="{FF2B5EF4-FFF2-40B4-BE49-F238E27FC236}">
                <a16:creationId xmlns:a16="http://schemas.microsoft.com/office/drawing/2014/main" id="{2AA5F605-8EF7-89AE-1480-706037AEE68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4" t="34588" r="19547" b="23508"/>
          <a:stretch/>
        </p:blipFill>
        <p:spPr>
          <a:xfrm rot="5400000">
            <a:off x="7708330" y="3416856"/>
            <a:ext cx="1152370" cy="656839"/>
          </a:xfrm>
          <a:prstGeom prst="rect">
            <a:avLst/>
          </a:prstGeom>
        </p:spPr>
      </p:pic>
      <p:sp>
        <p:nvSpPr>
          <p:cNvPr id="178" name="QuadreDeText 38">
            <a:extLst>
              <a:ext uri="{FF2B5EF4-FFF2-40B4-BE49-F238E27FC236}">
                <a16:creationId xmlns:a16="http://schemas.microsoft.com/office/drawing/2014/main" id="{9FEADEDB-DBF1-0CFC-F09D-7EC92A235505}"/>
              </a:ext>
            </a:extLst>
          </p:cNvPr>
          <p:cNvSpPr txBox="1"/>
          <p:nvPr/>
        </p:nvSpPr>
        <p:spPr>
          <a:xfrm>
            <a:off x="7912603" y="4271400"/>
            <a:ext cx="74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300ºC</a:t>
            </a:r>
          </a:p>
        </p:txBody>
      </p:sp>
      <p:sp>
        <p:nvSpPr>
          <p:cNvPr id="179" name="QuadreDeText 39">
            <a:extLst>
              <a:ext uri="{FF2B5EF4-FFF2-40B4-BE49-F238E27FC236}">
                <a16:creationId xmlns:a16="http://schemas.microsoft.com/office/drawing/2014/main" id="{5717C15A-90FB-9BD2-EF7E-3B164663319C}"/>
              </a:ext>
            </a:extLst>
          </p:cNvPr>
          <p:cNvSpPr txBox="1"/>
          <p:nvPr/>
        </p:nvSpPr>
        <p:spPr>
          <a:xfrm>
            <a:off x="8656426" y="3169090"/>
            <a:ext cx="2785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AU" sz="1400" dirty="0" err="1">
                <a:latin typeface="Bahnschrift" panose="020B0502040204020203" pitchFamily="34" charset="0"/>
                <a:ea typeface="Verdana" panose="020B0604030504040204" pitchFamily="34" charset="0"/>
              </a:rPr>
              <a:t>V</a:t>
            </a:r>
            <a:r>
              <a:rPr lang="en-AU" sz="1400" baseline="-25000" dirty="0" err="1">
                <a:latin typeface="Bahnschrift" panose="020B0502040204020203" pitchFamily="34" charset="0"/>
                <a:ea typeface="Verdana" panose="020B0604030504040204" pitchFamily="34" charset="0"/>
              </a:rPr>
              <a:t>oc</a:t>
            </a: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</a:rPr>
              <a:t> up to </a:t>
            </a:r>
            <a:r>
              <a:rPr lang="en-AU" sz="1400" b="1" dirty="0">
                <a:solidFill>
                  <a:srgbClr val="9966F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550 mV </a:t>
            </a:r>
            <a:r>
              <a:rPr lang="en-AU" sz="1000" dirty="0">
                <a:latin typeface="Bahnschrift" panose="020B0502040204020203" pitchFamily="34" charset="0"/>
                <a:ea typeface="Verdana" panose="020B0604030504040204" pitchFamily="34" charset="0"/>
              </a:rPr>
              <a:t>(among the highest reported for </a:t>
            </a:r>
            <a:r>
              <a:rPr lang="en-AU" sz="1000" dirty="0" err="1">
                <a:latin typeface="Bahnschrift" panose="020B0502040204020203" pitchFamily="34" charset="0"/>
                <a:ea typeface="Verdana" panose="020B0604030504040204" pitchFamily="34" charset="0"/>
              </a:rPr>
              <a:t>SbSeI</a:t>
            </a:r>
            <a:r>
              <a:rPr lang="en-AU" sz="1000" dirty="0">
                <a:latin typeface="Bahnschrift" panose="020B0502040204020203" pitchFamily="34" charset="0"/>
                <a:ea typeface="Verdana" panose="020B0604030504040204" pitchFamily="34" charset="0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Low </a:t>
            </a:r>
            <a:r>
              <a:rPr lang="en-AU" sz="1400" dirty="0" err="1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J</a:t>
            </a:r>
            <a:r>
              <a:rPr lang="en-AU" sz="1200" dirty="0" err="1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sc</a:t>
            </a: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&amp; FF  poor carrier collection </a:t>
            </a:r>
            <a:r>
              <a:rPr lang="en-AU" sz="10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(columnar morphology)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Bandgap of </a:t>
            </a:r>
            <a:r>
              <a:rPr lang="en-AU" sz="1400" b="1" dirty="0">
                <a:solidFill>
                  <a:srgbClr val="9966FF"/>
                </a:solidFill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1.8 eV </a:t>
            </a: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– </a:t>
            </a:r>
            <a:r>
              <a:rPr lang="en-AU" sz="1400" dirty="0" err="1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SbSeI</a:t>
            </a: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is the dominant phase</a:t>
            </a:r>
          </a:p>
        </p:txBody>
      </p:sp>
      <p:pic>
        <p:nvPicPr>
          <p:cNvPr id="180" name="Imatge 45">
            <a:extLst>
              <a:ext uri="{FF2B5EF4-FFF2-40B4-BE49-F238E27FC236}">
                <a16:creationId xmlns:a16="http://schemas.microsoft.com/office/drawing/2014/main" id="{F317EFC7-F840-8749-8709-A591402721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31041" r="38281" b="35833"/>
          <a:stretch/>
        </p:blipFill>
        <p:spPr>
          <a:xfrm rot="5400000">
            <a:off x="7709035" y="5109550"/>
            <a:ext cx="1165617" cy="671496"/>
          </a:xfrm>
          <a:prstGeom prst="rect">
            <a:avLst/>
          </a:prstGeom>
        </p:spPr>
      </p:pic>
      <p:sp>
        <p:nvSpPr>
          <p:cNvPr id="181" name="QuadreDeText 46">
            <a:extLst>
              <a:ext uri="{FF2B5EF4-FFF2-40B4-BE49-F238E27FC236}">
                <a16:creationId xmlns:a16="http://schemas.microsoft.com/office/drawing/2014/main" id="{C35A360C-BBFE-2F9D-1DBA-125D3C8B3AA5}"/>
              </a:ext>
            </a:extLst>
          </p:cNvPr>
          <p:cNvSpPr txBox="1"/>
          <p:nvPr/>
        </p:nvSpPr>
        <p:spPr>
          <a:xfrm>
            <a:off x="7956095" y="6010984"/>
            <a:ext cx="74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Bahnschrift" panose="020B0502040204020203" pitchFamily="34" charset="0"/>
              </a:rPr>
              <a:t>275ºC</a:t>
            </a:r>
          </a:p>
        </p:txBody>
      </p:sp>
      <p:sp>
        <p:nvSpPr>
          <p:cNvPr id="182" name="QuadreDeText 47">
            <a:extLst>
              <a:ext uri="{FF2B5EF4-FFF2-40B4-BE49-F238E27FC236}">
                <a16:creationId xmlns:a16="http://schemas.microsoft.com/office/drawing/2014/main" id="{D1F853DB-A883-1168-CA7E-53D43137BCED}"/>
              </a:ext>
            </a:extLst>
          </p:cNvPr>
          <p:cNvSpPr txBox="1"/>
          <p:nvPr/>
        </p:nvSpPr>
        <p:spPr>
          <a:xfrm>
            <a:off x="8647785" y="4862489"/>
            <a:ext cx="295503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AU" sz="1400" dirty="0" err="1">
                <a:latin typeface="Bahnschrift" panose="020B0502040204020203" pitchFamily="34" charset="0"/>
                <a:ea typeface="Verdana" panose="020B0604030504040204" pitchFamily="34" charset="0"/>
              </a:rPr>
              <a:t>V</a:t>
            </a:r>
            <a:r>
              <a:rPr lang="en-AU" sz="1400" baseline="-25000" dirty="0" err="1">
                <a:latin typeface="Bahnschrift" panose="020B0502040204020203" pitchFamily="34" charset="0"/>
                <a:ea typeface="Verdana" panose="020B0604030504040204" pitchFamily="34" charset="0"/>
              </a:rPr>
              <a:t>oc</a:t>
            </a: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</a:rPr>
              <a:t> around </a:t>
            </a:r>
            <a:r>
              <a:rPr lang="en-AU" sz="1400" b="1" dirty="0">
                <a:solidFill>
                  <a:srgbClr val="9966F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550 mV</a:t>
            </a: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</a:rPr>
              <a:t>, with PCE close to 1%</a:t>
            </a:r>
            <a:endParaRPr lang="en-AU" sz="1400" b="1" dirty="0">
              <a:solidFill>
                <a:srgbClr val="9966FF"/>
              </a:solidFill>
              <a:latin typeface="Bahnschrift" panose="020B0502040204020203" pitchFamily="34" charset="0"/>
              <a:ea typeface="Verdana" panose="020B060403050404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AU" sz="1400" b="1" dirty="0">
                <a:solidFill>
                  <a:srgbClr val="9966F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Both Sb</a:t>
            </a:r>
            <a:r>
              <a:rPr lang="en-AU" sz="1400" b="1" baseline="-25000" dirty="0">
                <a:solidFill>
                  <a:srgbClr val="9966F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2</a:t>
            </a:r>
            <a:r>
              <a:rPr lang="en-AU" sz="1400" b="1" dirty="0">
                <a:solidFill>
                  <a:srgbClr val="9966F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Se</a:t>
            </a:r>
            <a:r>
              <a:rPr lang="en-AU" sz="1400" b="1" baseline="-25000" dirty="0">
                <a:solidFill>
                  <a:srgbClr val="9966F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3</a:t>
            </a:r>
            <a:r>
              <a:rPr lang="en-AU" sz="1400" b="1" dirty="0">
                <a:solidFill>
                  <a:srgbClr val="9966F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 and </a:t>
            </a:r>
            <a:r>
              <a:rPr lang="en-AU" sz="1400" b="1" dirty="0" err="1">
                <a:solidFill>
                  <a:srgbClr val="9966F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SbSeI</a:t>
            </a:r>
            <a:r>
              <a:rPr lang="en-AU" sz="1400" b="1" dirty="0">
                <a:solidFill>
                  <a:srgbClr val="9966FF"/>
                </a:solidFill>
                <a:latin typeface="Bahnschrift" panose="020B0502040204020203" pitchFamily="34" charset="0"/>
                <a:ea typeface="Verdana" panose="020B0604030504040204" pitchFamily="34" charset="0"/>
              </a:rPr>
              <a:t> phases </a:t>
            </a: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</a:rPr>
              <a:t>absorbing </a:t>
            </a: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contribution of a low </a:t>
            </a:r>
            <a:r>
              <a:rPr lang="en-AU" sz="1400" dirty="0" err="1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Eg</a:t>
            </a: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material (1.25 eV)</a:t>
            </a:r>
          </a:p>
        </p:txBody>
      </p:sp>
      <p:pic>
        <p:nvPicPr>
          <p:cNvPr id="183" name="Imatge 48">
            <a:extLst>
              <a:ext uri="{FF2B5EF4-FFF2-40B4-BE49-F238E27FC236}">
                <a16:creationId xmlns:a16="http://schemas.microsoft.com/office/drawing/2014/main" id="{3349BD26-470E-7455-2EAB-2E7B3B77FACA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56" y="943059"/>
            <a:ext cx="2204026" cy="1653019"/>
          </a:xfrm>
          <a:prstGeom prst="rect">
            <a:avLst/>
          </a:prstGeom>
        </p:spPr>
      </p:pic>
      <p:sp>
        <p:nvSpPr>
          <p:cNvPr id="184" name="QuadreDeText 56">
            <a:extLst>
              <a:ext uri="{FF2B5EF4-FFF2-40B4-BE49-F238E27FC236}">
                <a16:creationId xmlns:a16="http://schemas.microsoft.com/office/drawing/2014/main" id="{FD942130-4A7A-3DAB-CCF0-D78D5D654AE9}"/>
              </a:ext>
            </a:extLst>
          </p:cNvPr>
          <p:cNvSpPr txBox="1"/>
          <p:nvPr/>
        </p:nvSpPr>
        <p:spPr>
          <a:xfrm>
            <a:off x="7913340" y="2636120"/>
            <a:ext cx="2852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</a:rPr>
              <a:t>Mo/</a:t>
            </a:r>
            <a:r>
              <a:rPr lang="en-AU" sz="1400" dirty="0" err="1">
                <a:latin typeface="Bahnschrift" panose="020B0502040204020203" pitchFamily="34" charset="0"/>
                <a:ea typeface="Verdana" panose="020B0604030504040204" pitchFamily="34" charset="0"/>
              </a:rPr>
              <a:t>SbSeI</a:t>
            </a: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</a:rPr>
              <a:t>/</a:t>
            </a:r>
            <a:r>
              <a:rPr lang="en-AU" sz="1400" dirty="0" err="1">
                <a:latin typeface="Bahnschrift" panose="020B0502040204020203" pitchFamily="34" charset="0"/>
                <a:ea typeface="Verdana" panose="020B0604030504040204" pitchFamily="34" charset="0"/>
              </a:rPr>
              <a:t>CdS</a:t>
            </a: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</a:rPr>
              <a:t>/</a:t>
            </a:r>
            <a:r>
              <a:rPr lang="en-AU" sz="1400" dirty="0" err="1">
                <a:latin typeface="Bahnschrift" panose="020B0502040204020203" pitchFamily="34" charset="0"/>
                <a:ea typeface="Verdana" panose="020B0604030504040204" pitchFamily="34" charset="0"/>
              </a:rPr>
              <a:t>ZnO</a:t>
            </a: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</a:rPr>
              <a:t>/ITO samples</a:t>
            </a:r>
            <a:endParaRPr lang="en-AU" sz="1400" dirty="0">
              <a:latin typeface="Bahnschrift" panose="020B0502040204020203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185" name="Rectangle: cantonades arrodonides 1">
            <a:extLst>
              <a:ext uri="{FF2B5EF4-FFF2-40B4-BE49-F238E27FC236}">
                <a16:creationId xmlns:a16="http://schemas.microsoft.com/office/drawing/2014/main" id="{2FC0F047-6666-7907-339E-54D3DE999B8A}"/>
              </a:ext>
            </a:extLst>
          </p:cNvPr>
          <p:cNvSpPr/>
          <p:nvPr/>
        </p:nvSpPr>
        <p:spPr>
          <a:xfrm>
            <a:off x="984595" y="5615136"/>
            <a:ext cx="3075067" cy="8546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6" name="Imatge 78">
            <a:extLst>
              <a:ext uri="{FF2B5EF4-FFF2-40B4-BE49-F238E27FC236}">
                <a16:creationId xmlns:a16="http://schemas.microsoft.com/office/drawing/2014/main" id="{BBF5EC56-E728-E9FE-1090-57D8FBE6702C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8466" y="5901709"/>
            <a:ext cx="2510476" cy="494922"/>
          </a:xfrm>
          <a:prstGeom prst="rect">
            <a:avLst/>
          </a:prstGeom>
        </p:spPr>
      </p:pic>
      <p:sp>
        <p:nvSpPr>
          <p:cNvPr id="187" name="QuadreDeText 82">
            <a:extLst>
              <a:ext uri="{FF2B5EF4-FFF2-40B4-BE49-F238E27FC236}">
                <a16:creationId xmlns:a16="http://schemas.microsoft.com/office/drawing/2014/main" id="{A632FE76-F028-8341-0296-1C4F58417480}"/>
              </a:ext>
            </a:extLst>
          </p:cNvPr>
          <p:cNvSpPr txBox="1"/>
          <p:nvPr/>
        </p:nvSpPr>
        <p:spPr>
          <a:xfrm>
            <a:off x="1128482" y="5638412"/>
            <a:ext cx="2760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AU" sz="11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Previous results (solution-based)</a:t>
            </a:r>
            <a:r>
              <a:rPr lang="en-AU" sz="1100" baseline="300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8</a:t>
            </a:r>
          </a:p>
        </p:txBody>
      </p:sp>
      <p:sp>
        <p:nvSpPr>
          <p:cNvPr id="188" name="QuadreDeText 83">
            <a:extLst>
              <a:ext uri="{FF2B5EF4-FFF2-40B4-BE49-F238E27FC236}">
                <a16:creationId xmlns:a16="http://schemas.microsoft.com/office/drawing/2014/main" id="{186302FC-230B-27F2-742A-861A30A43042}"/>
              </a:ext>
            </a:extLst>
          </p:cNvPr>
          <p:cNvSpPr txBox="1"/>
          <p:nvPr/>
        </p:nvSpPr>
        <p:spPr>
          <a:xfrm>
            <a:off x="4377628" y="6298081"/>
            <a:ext cx="24698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latin typeface="Bahnschrift" panose="020B0502040204020203" pitchFamily="34" charset="0"/>
              </a:rPr>
              <a:t>8</a:t>
            </a:r>
            <a:r>
              <a:rPr lang="en-US" sz="800" dirty="0">
                <a:latin typeface="Bahnschrift" panose="020B0502040204020203" pitchFamily="34" charset="0"/>
              </a:rPr>
              <a:t> YC Choi, K Jung, </a:t>
            </a:r>
            <a:r>
              <a:rPr lang="en-US" sz="800" i="1" dirty="0">
                <a:latin typeface="Bahnschrift" panose="020B0502040204020203" pitchFamily="34" charset="0"/>
              </a:rPr>
              <a:t>Nanomaterials</a:t>
            </a:r>
            <a:r>
              <a:rPr lang="en-US" sz="800" dirty="0">
                <a:latin typeface="Bahnschrift" panose="020B0502040204020203" pitchFamily="34" charset="0"/>
              </a:rPr>
              <a:t>, 2021, </a:t>
            </a:r>
            <a:r>
              <a:rPr lang="en-US" sz="800" b="1" dirty="0">
                <a:latin typeface="Bahnschrift" panose="020B0502040204020203" pitchFamily="34" charset="0"/>
              </a:rPr>
              <a:t>11</a:t>
            </a:r>
            <a:r>
              <a:rPr lang="en-US" sz="800" dirty="0">
                <a:latin typeface="Bahnschrift" panose="020B0502040204020203" pitchFamily="34" charset="0"/>
              </a:rPr>
              <a:t>, 3206</a:t>
            </a:r>
          </a:p>
        </p:txBody>
      </p:sp>
      <p:sp>
        <p:nvSpPr>
          <p:cNvPr id="189" name="Rectangle 3">
            <a:extLst>
              <a:ext uri="{FF2B5EF4-FFF2-40B4-BE49-F238E27FC236}">
                <a16:creationId xmlns:a16="http://schemas.microsoft.com/office/drawing/2014/main" id="{0E1F925D-1097-980F-0071-2F9699902FAD}"/>
              </a:ext>
            </a:extLst>
          </p:cNvPr>
          <p:cNvSpPr/>
          <p:nvPr/>
        </p:nvSpPr>
        <p:spPr>
          <a:xfrm>
            <a:off x="3235891" y="6196422"/>
            <a:ext cx="448931" cy="2002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0" name="Tabla 24">
            <a:extLst>
              <a:ext uri="{FF2B5EF4-FFF2-40B4-BE49-F238E27FC236}">
                <a16:creationId xmlns:a16="http://schemas.microsoft.com/office/drawing/2014/main" id="{B174477E-97A1-AA31-EADB-5B35849FFE4F}"/>
              </a:ext>
            </a:extLst>
          </p:cNvPr>
          <p:cNvGraphicFramePr>
            <a:graphicFrameLocks noGrp="1"/>
          </p:cNvGraphicFramePr>
          <p:nvPr/>
        </p:nvGraphicFramePr>
        <p:xfrm>
          <a:off x="4537392" y="5485440"/>
          <a:ext cx="1539298" cy="6299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9649">
                  <a:extLst>
                    <a:ext uri="{9D8B030D-6E8A-4147-A177-3AD203B41FA5}">
                      <a16:colId xmlns:a16="http://schemas.microsoft.com/office/drawing/2014/main" val="1527126294"/>
                    </a:ext>
                  </a:extLst>
                </a:gridCol>
                <a:gridCol w="769649">
                  <a:extLst>
                    <a:ext uri="{9D8B030D-6E8A-4147-A177-3AD203B41FA5}">
                      <a16:colId xmlns:a16="http://schemas.microsoft.com/office/drawing/2014/main" val="2110447292"/>
                    </a:ext>
                  </a:extLst>
                </a:gridCol>
              </a:tblGrid>
              <a:tr h="31497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275ºC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21 </a:t>
                      </a:r>
                      <a:r>
                        <a:rPr lang="en-GB" sz="1400" dirty="0" err="1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meV</a:t>
                      </a:r>
                      <a:endParaRPr lang="en-GB" sz="14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628076"/>
                  </a:ext>
                </a:extLst>
              </a:tr>
              <a:tr h="314973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300ºC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31 </a:t>
                      </a:r>
                      <a:r>
                        <a:rPr lang="en-GB" sz="1400" dirty="0" err="1"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meV</a:t>
                      </a:r>
                      <a:endParaRPr lang="en-GB" sz="1400" dirty="0"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02387"/>
                  </a:ext>
                </a:extLst>
              </a:tr>
            </a:tbl>
          </a:graphicData>
        </a:graphic>
      </p:graphicFrame>
      <p:sp>
        <p:nvSpPr>
          <p:cNvPr id="191" name="Clau de tancament 7">
            <a:extLst>
              <a:ext uri="{FF2B5EF4-FFF2-40B4-BE49-F238E27FC236}">
                <a16:creationId xmlns:a16="http://schemas.microsoft.com/office/drawing/2014/main" id="{B60D4456-E043-D8CC-533D-7A5005D0CE18}"/>
              </a:ext>
            </a:extLst>
          </p:cNvPr>
          <p:cNvSpPr/>
          <p:nvPr/>
        </p:nvSpPr>
        <p:spPr>
          <a:xfrm>
            <a:off x="6159987" y="5485440"/>
            <a:ext cx="76467" cy="623543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QuadreDeText 85">
            <a:extLst>
              <a:ext uri="{FF2B5EF4-FFF2-40B4-BE49-F238E27FC236}">
                <a16:creationId xmlns:a16="http://schemas.microsoft.com/office/drawing/2014/main" id="{60253DA5-B97E-6587-E258-792C5CDE692C}"/>
              </a:ext>
            </a:extLst>
          </p:cNvPr>
          <p:cNvSpPr txBox="1"/>
          <p:nvPr/>
        </p:nvSpPr>
        <p:spPr>
          <a:xfrm>
            <a:off x="6329616" y="5625953"/>
            <a:ext cx="1376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1400" dirty="0" err="1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Urbach</a:t>
            </a:r>
            <a:r>
              <a:rPr lang="en-AU" sz="1400" dirty="0">
                <a:latin typeface="Bahnschrift" panose="020B0502040204020203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energy</a:t>
            </a:r>
          </a:p>
        </p:txBody>
      </p:sp>
      <p:pic>
        <p:nvPicPr>
          <p:cNvPr id="193" name="Imatge 11">
            <a:extLst>
              <a:ext uri="{FF2B5EF4-FFF2-40B4-BE49-F238E27FC236}">
                <a16:creationId xmlns:a16="http://schemas.microsoft.com/office/drawing/2014/main" id="{81FE6722-3395-7872-A31F-1861D1A8A78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6095" y="4834091"/>
            <a:ext cx="3866586" cy="1477328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59D82C-6582-7F8C-3524-672941F4F0BD}"/>
              </a:ext>
            </a:extLst>
          </p:cNvPr>
          <p:cNvSpPr txBox="1"/>
          <p:nvPr/>
        </p:nvSpPr>
        <p:spPr>
          <a:xfrm>
            <a:off x="2105137" y="155793"/>
            <a:ext cx="736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26203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4" grpId="0" animBg="1"/>
      <p:bldP spid="167" grpId="0"/>
      <p:bldP spid="169" grpId="0"/>
      <p:bldP spid="172" grpId="0"/>
      <p:bldP spid="173" grpId="0"/>
      <p:bldP spid="174" grpId="0" animBg="1"/>
      <p:bldP spid="176" grpId="0"/>
      <p:bldP spid="178" grpId="0"/>
      <p:bldP spid="181" grpId="0"/>
      <p:bldP spid="185" grpId="0" animBg="1"/>
      <p:bldP spid="187" grpId="0"/>
      <p:bldP spid="188" grpId="0"/>
      <p:bldP spid="189" grpId="0" animBg="1"/>
      <p:bldP spid="191" grpId="0" animBg="1"/>
      <p:bldP spid="1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/>
          <a:srcRect l="4898" t="14161" r="4817"/>
          <a:stretch/>
        </p:blipFill>
        <p:spPr>
          <a:xfrm>
            <a:off x="0" y="0"/>
            <a:ext cx="12202886" cy="2265975"/>
          </a:xfrm>
          <a:prstGeom prst="rect">
            <a:avLst/>
          </a:prstGeom>
          <a:ln>
            <a:noFill/>
          </a:ln>
        </p:spPr>
      </p:pic>
      <p:cxnSp>
        <p:nvCxnSpPr>
          <p:cNvPr id="86" name="Straight Connector 85"/>
          <p:cNvCxnSpPr/>
          <p:nvPr/>
        </p:nvCxnSpPr>
        <p:spPr>
          <a:xfrm flipV="1">
            <a:off x="519545" y="600655"/>
            <a:ext cx="11328934" cy="304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141151" y="158196"/>
            <a:ext cx="585914" cy="58591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TextBox 87"/>
          <p:cNvSpPr txBox="1"/>
          <p:nvPr/>
        </p:nvSpPr>
        <p:spPr>
          <a:xfrm>
            <a:off x="725049" y="168196"/>
            <a:ext cx="2370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SbSeI</a:t>
            </a:r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Conclusion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7220847-E52E-67A1-7DBC-4235F063A3DA}"/>
              </a:ext>
            </a:extLst>
          </p:cNvPr>
          <p:cNvSpPr/>
          <p:nvPr/>
        </p:nvSpPr>
        <p:spPr>
          <a:xfrm>
            <a:off x="-61188" y="6561304"/>
            <a:ext cx="2206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AdvOTce3d9a73"/>
              </a:rPr>
              <a:t> I. Caño et al, </a:t>
            </a:r>
            <a:r>
              <a:rPr lang="es-ES" sz="1200" dirty="0" err="1">
                <a:latin typeface="AdvOT65f8a23b.I"/>
              </a:rPr>
              <a:t>under</a:t>
            </a:r>
            <a:r>
              <a:rPr lang="es-ES" sz="1200" dirty="0">
                <a:latin typeface="AdvOT65f8a23b.I"/>
              </a:rPr>
              <a:t> </a:t>
            </a:r>
            <a:r>
              <a:rPr lang="es-ES" sz="1200" dirty="0" err="1">
                <a:latin typeface="AdvOT65f8a23b.I"/>
              </a:rPr>
              <a:t>preparation</a:t>
            </a:r>
            <a:r>
              <a:rPr lang="es-ES" sz="1200" dirty="0">
                <a:latin typeface="AdvOT65f8a23b.I"/>
              </a:rPr>
              <a:t>.</a:t>
            </a:r>
            <a:endParaRPr lang="es-ES" sz="1200" dirty="0"/>
          </a:p>
        </p:txBody>
      </p:sp>
      <p:grpSp>
        <p:nvGrpSpPr>
          <p:cNvPr id="20" name="Google Shape;5546;p61">
            <a:extLst>
              <a:ext uri="{FF2B5EF4-FFF2-40B4-BE49-F238E27FC236}">
                <a16:creationId xmlns:a16="http://schemas.microsoft.com/office/drawing/2014/main" id="{B7C781A2-D871-63B2-778E-C986D8D1AC91}"/>
              </a:ext>
            </a:extLst>
          </p:cNvPr>
          <p:cNvGrpSpPr/>
          <p:nvPr/>
        </p:nvGrpSpPr>
        <p:grpSpPr>
          <a:xfrm>
            <a:off x="287400" y="261402"/>
            <a:ext cx="293416" cy="339253"/>
            <a:chOff x="2710875" y="3806450"/>
            <a:chExt cx="416725" cy="481825"/>
          </a:xfrm>
          <a:solidFill>
            <a:schemeClr val="bg1">
              <a:lumMod val="95000"/>
            </a:schemeClr>
          </a:solidFill>
        </p:grpSpPr>
        <p:sp>
          <p:nvSpPr>
            <p:cNvPr id="21" name="Google Shape;5547;p61">
              <a:extLst>
                <a:ext uri="{FF2B5EF4-FFF2-40B4-BE49-F238E27FC236}">
                  <a16:creationId xmlns:a16="http://schemas.microsoft.com/office/drawing/2014/main" id="{4F0B97AC-16F1-C6BB-57C0-863AF2EEFB8F}"/>
                </a:ext>
              </a:extLst>
            </p:cNvPr>
            <p:cNvSpPr/>
            <p:nvPr/>
          </p:nvSpPr>
          <p:spPr>
            <a:xfrm>
              <a:off x="2710875" y="4144450"/>
              <a:ext cx="416725" cy="143825"/>
            </a:xfrm>
            <a:custGeom>
              <a:avLst/>
              <a:gdLst/>
              <a:ahLst/>
              <a:cxnLst/>
              <a:rect l="l" t="t" r="r" b="b"/>
              <a:pathLst>
                <a:path w="16669" h="5753" extrusionOk="0">
                  <a:moveTo>
                    <a:pt x="2313" y="1"/>
                  </a:moveTo>
                  <a:lnTo>
                    <a:pt x="260" y="3590"/>
                  </a:lnTo>
                  <a:cubicBezTo>
                    <a:pt x="1" y="4039"/>
                    <a:pt x="1" y="4590"/>
                    <a:pt x="266" y="5036"/>
                  </a:cubicBezTo>
                  <a:cubicBezTo>
                    <a:pt x="517" y="5479"/>
                    <a:pt x="986" y="5752"/>
                    <a:pt x="1495" y="5752"/>
                  </a:cubicBezTo>
                  <a:cubicBezTo>
                    <a:pt x="1498" y="5752"/>
                    <a:pt x="1501" y="5752"/>
                    <a:pt x="1503" y="5752"/>
                  </a:cubicBezTo>
                  <a:lnTo>
                    <a:pt x="15165" y="5752"/>
                  </a:lnTo>
                  <a:cubicBezTo>
                    <a:pt x="15168" y="5752"/>
                    <a:pt x="15171" y="5752"/>
                    <a:pt x="15174" y="5752"/>
                  </a:cubicBezTo>
                  <a:cubicBezTo>
                    <a:pt x="15682" y="5752"/>
                    <a:pt x="16151" y="5479"/>
                    <a:pt x="16403" y="5036"/>
                  </a:cubicBezTo>
                  <a:cubicBezTo>
                    <a:pt x="16668" y="4590"/>
                    <a:pt x="16668" y="4039"/>
                    <a:pt x="16409" y="3590"/>
                  </a:cubicBezTo>
                  <a:lnTo>
                    <a:pt x="143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" name="Google Shape;5548;p61">
              <a:extLst>
                <a:ext uri="{FF2B5EF4-FFF2-40B4-BE49-F238E27FC236}">
                  <a16:creationId xmlns:a16="http://schemas.microsoft.com/office/drawing/2014/main" id="{8D92349A-C497-AFAC-A97B-82606D156CAA}"/>
                </a:ext>
              </a:extLst>
            </p:cNvPr>
            <p:cNvSpPr/>
            <p:nvPr/>
          </p:nvSpPr>
          <p:spPr>
            <a:xfrm>
              <a:off x="2784800" y="3806450"/>
              <a:ext cx="268850" cy="309800"/>
            </a:xfrm>
            <a:custGeom>
              <a:avLst/>
              <a:gdLst/>
              <a:ahLst/>
              <a:cxnLst/>
              <a:rect l="l" t="t" r="r" b="b"/>
              <a:pathLst>
                <a:path w="10754" h="12392" extrusionOk="0">
                  <a:moveTo>
                    <a:pt x="5379" y="8113"/>
                  </a:moveTo>
                  <a:cubicBezTo>
                    <a:pt x="5882" y="8113"/>
                    <a:pt x="6132" y="8721"/>
                    <a:pt x="5776" y="9076"/>
                  </a:cubicBezTo>
                  <a:cubicBezTo>
                    <a:pt x="5661" y="9192"/>
                    <a:pt x="5519" y="9244"/>
                    <a:pt x="5380" y="9244"/>
                  </a:cubicBezTo>
                  <a:cubicBezTo>
                    <a:pt x="5091" y="9244"/>
                    <a:pt x="4813" y="9019"/>
                    <a:pt x="4813" y="8679"/>
                  </a:cubicBezTo>
                  <a:cubicBezTo>
                    <a:pt x="4813" y="8366"/>
                    <a:pt x="5066" y="8113"/>
                    <a:pt x="5379" y="8113"/>
                  </a:cubicBezTo>
                  <a:close/>
                  <a:moveTo>
                    <a:pt x="4280" y="9989"/>
                  </a:moveTo>
                  <a:cubicBezTo>
                    <a:pt x="4783" y="9989"/>
                    <a:pt x="5036" y="10597"/>
                    <a:pt x="4680" y="10952"/>
                  </a:cubicBezTo>
                  <a:cubicBezTo>
                    <a:pt x="4566" y="11067"/>
                    <a:pt x="4425" y="11118"/>
                    <a:pt x="4286" y="11118"/>
                  </a:cubicBezTo>
                  <a:cubicBezTo>
                    <a:pt x="3996" y="11118"/>
                    <a:pt x="3717" y="10892"/>
                    <a:pt x="3717" y="10552"/>
                  </a:cubicBezTo>
                  <a:cubicBezTo>
                    <a:pt x="3717" y="10242"/>
                    <a:pt x="3970" y="9989"/>
                    <a:pt x="4280" y="9989"/>
                  </a:cubicBezTo>
                  <a:close/>
                  <a:moveTo>
                    <a:pt x="6475" y="9989"/>
                  </a:moveTo>
                  <a:cubicBezTo>
                    <a:pt x="6978" y="9989"/>
                    <a:pt x="7231" y="10597"/>
                    <a:pt x="6875" y="10952"/>
                  </a:cubicBezTo>
                  <a:cubicBezTo>
                    <a:pt x="6761" y="11067"/>
                    <a:pt x="6620" y="11118"/>
                    <a:pt x="6481" y="11118"/>
                  </a:cubicBezTo>
                  <a:cubicBezTo>
                    <a:pt x="6191" y="11118"/>
                    <a:pt x="5912" y="10892"/>
                    <a:pt x="5912" y="10552"/>
                  </a:cubicBezTo>
                  <a:cubicBezTo>
                    <a:pt x="5912" y="10242"/>
                    <a:pt x="6162" y="9989"/>
                    <a:pt x="6475" y="9989"/>
                  </a:cubicBezTo>
                  <a:close/>
                  <a:moveTo>
                    <a:pt x="1744" y="0"/>
                  </a:moveTo>
                  <a:cubicBezTo>
                    <a:pt x="1434" y="0"/>
                    <a:pt x="1181" y="253"/>
                    <a:pt x="1181" y="566"/>
                  </a:cubicBezTo>
                  <a:cubicBezTo>
                    <a:pt x="1181" y="877"/>
                    <a:pt x="1434" y="1130"/>
                    <a:pt x="1744" y="1130"/>
                  </a:cubicBezTo>
                  <a:lnTo>
                    <a:pt x="2259" y="1130"/>
                  </a:lnTo>
                  <a:lnTo>
                    <a:pt x="2259" y="8444"/>
                  </a:lnTo>
                  <a:lnTo>
                    <a:pt x="1" y="12392"/>
                  </a:lnTo>
                  <a:lnTo>
                    <a:pt x="10754" y="12392"/>
                  </a:lnTo>
                  <a:lnTo>
                    <a:pt x="8496" y="8444"/>
                  </a:lnTo>
                  <a:lnTo>
                    <a:pt x="8496" y="1130"/>
                  </a:lnTo>
                  <a:lnTo>
                    <a:pt x="9010" y="1130"/>
                  </a:lnTo>
                  <a:cubicBezTo>
                    <a:pt x="9321" y="1130"/>
                    <a:pt x="9574" y="877"/>
                    <a:pt x="9574" y="566"/>
                  </a:cubicBezTo>
                  <a:cubicBezTo>
                    <a:pt x="9574" y="253"/>
                    <a:pt x="9321" y="0"/>
                    <a:pt x="90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99DA8CD-01A9-8C80-6818-A843FAE33AB6}"/>
              </a:ext>
            </a:extLst>
          </p:cNvPr>
          <p:cNvGrpSpPr>
            <a:grpSpLocks noChangeAspect="1"/>
          </p:cNvGrpSpPr>
          <p:nvPr/>
        </p:nvGrpSpPr>
        <p:grpSpPr>
          <a:xfrm>
            <a:off x="10592455" y="158196"/>
            <a:ext cx="1080000" cy="860597"/>
            <a:chOff x="6218297" y="1930863"/>
            <a:chExt cx="5285821" cy="4212000"/>
          </a:xfrm>
        </p:grpSpPr>
        <p:pic>
          <p:nvPicPr>
            <p:cNvPr id="23" name="Image 3" descr="Une image contenant mur, intérieur&#10;&#10;Description générée automatiquement">
              <a:extLst>
                <a:ext uri="{FF2B5EF4-FFF2-40B4-BE49-F238E27FC236}">
                  <a16:creationId xmlns:a16="http://schemas.microsoft.com/office/drawing/2014/main" id="{42634DEA-F988-C904-7B9F-B75D88496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94" r="1" b="19943"/>
            <a:stretch/>
          </p:blipFill>
          <p:spPr>
            <a:xfrm>
              <a:off x="6218297" y="1930863"/>
              <a:ext cx="5285821" cy="4212000"/>
            </a:xfrm>
            <a:custGeom>
              <a:avLst/>
              <a:gdLst/>
              <a:ahLst/>
              <a:cxnLst/>
              <a:rect l="l" t="t" r="r" b="b"/>
              <a:pathLst>
                <a:path w="5283866" h="4210442">
                  <a:moveTo>
                    <a:pt x="839883" y="18"/>
                  </a:moveTo>
                  <a:cubicBezTo>
                    <a:pt x="851945" y="328"/>
                    <a:pt x="864423" y="4671"/>
                    <a:pt x="875727" y="6050"/>
                  </a:cubicBezTo>
                  <a:cubicBezTo>
                    <a:pt x="1125267" y="36932"/>
                    <a:pt x="1374804" y="70296"/>
                    <a:pt x="1624617" y="99799"/>
                  </a:cubicBezTo>
                  <a:cubicBezTo>
                    <a:pt x="1858164" y="127373"/>
                    <a:pt x="2093363" y="133714"/>
                    <a:pt x="2328012" y="148051"/>
                  </a:cubicBezTo>
                  <a:cubicBezTo>
                    <a:pt x="2612016" y="165424"/>
                    <a:pt x="2895470" y="189965"/>
                    <a:pt x="3177820" y="228566"/>
                  </a:cubicBezTo>
                  <a:cubicBezTo>
                    <a:pt x="3373866" y="255590"/>
                    <a:pt x="3571843" y="274338"/>
                    <a:pt x="3770646" y="252831"/>
                  </a:cubicBezTo>
                  <a:cubicBezTo>
                    <a:pt x="3780572" y="251727"/>
                    <a:pt x="3791878" y="248144"/>
                    <a:pt x="3800149" y="251727"/>
                  </a:cubicBezTo>
                  <a:cubicBezTo>
                    <a:pt x="3896658" y="291986"/>
                    <a:pt x="4001986" y="263033"/>
                    <a:pt x="4102076" y="288400"/>
                  </a:cubicBezTo>
                  <a:cubicBezTo>
                    <a:pt x="4076434" y="386286"/>
                    <a:pt x="3966416" y="378289"/>
                    <a:pt x="3904377" y="446120"/>
                  </a:cubicBezTo>
                  <a:cubicBezTo>
                    <a:pt x="4005570" y="473141"/>
                    <a:pt x="4096562" y="500439"/>
                    <a:pt x="4188933" y="520843"/>
                  </a:cubicBezTo>
                  <a:cubicBezTo>
                    <a:pt x="4286818" y="542350"/>
                    <a:pt x="4369813" y="600531"/>
                    <a:pt x="4465492" y="626449"/>
                  </a:cubicBezTo>
                  <a:cubicBezTo>
                    <a:pt x="4485897" y="631964"/>
                    <a:pt x="4510437" y="651264"/>
                    <a:pt x="4517606" y="670015"/>
                  </a:cubicBezTo>
                  <a:cubicBezTo>
                    <a:pt x="4540768" y="730677"/>
                    <a:pt x="5003171" y="900804"/>
                    <a:pt x="4948576" y="954847"/>
                  </a:cubicBezTo>
                  <a:cubicBezTo>
                    <a:pt x="4925966" y="977182"/>
                    <a:pt x="4896738" y="993174"/>
                    <a:pt x="4866132" y="1015233"/>
                  </a:cubicBezTo>
                  <a:cubicBezTo>
                    <a:pt x="4912180" y="1056869"/>
                    <a:pt x="4964017" y="1075067"/>
                    <a:pt x="5019164" y="1087474"/>
                  </a:cubicBezTo>
                  <a:cubicBezTo>
                    <a:pt x="5035708" y="1091335"/>
                    <a:pt x="5051977" y="1099055"/>
                    <a:pt x="5053630" y="1117806"/>
                  </a:cubicBezTo>
                  <a:cubicBezTo>
                    <a:pt x="5055284" y="1137382"/>
                    <a:pt x="5038464" y="1145101"/>
                    <a:pt x="5024404" y="1154202"/>
                  </a:cubicBezTo>
                  <a:cubicBezTo>
                    <a:pt x="5004826" y="1166885"/>
                    <a:pt x="4985800" y="1177916"/>
                    <a:pt x="4960984" y="1179569"/>
                  </a:cubicBezTo>
                  <a:cubicBezTo>
                    <a:pt x="4920176" y="1182051"/>
                    <a:pt x="4900600" y="1217344"/>
                    <a:pt x="4876887" y="1243814"/>
                  </a:cubicBezTo>
                  <a:cubicBezTo>
                    <a:pt x="4863652" y="1258705"/>
                    <a:pt x="4857034" y="1288759"/>
                    <a:pt x="4880195" y="1293998"/>
                  </a:cubicBezTo>
                  <a:cubicBezTo>
                    <a:pt x="4935892" y="1306682"/>
                    <a:pt x="4931480" y="1343355"/>
                    <a:pt x="4930104" y="1384991"/>
                  </a:cubicBezTo>
                  <a:cubicBezTo>
                    <a:pt x="4928173" y="1436553"/>
                    <a:pt x="4895360" y="1460265"/>
                    <a:pt x="4855103" y="1480119"/>
                  </a:cubicBezTo>
                  <a:cubicBezTo>
                    <a:pt x="4841316" y="1487011"/>
                    <a:pt x="4821740" y="1486735"/>
                    <a:pt x="4816500" y="1508242"/>
                  </a:cubicBezTo>
                  <a:cubicBezTo>
                    <a:pt x="4839110" y="1528648"/>
                    <a:pt x="4866684" y="1512103"/>
                    <a:pt x="4890949" y="1517893"/>
                  </a:cubicBezTo>
                  <a:cubicBezTo>
                    <a:pt x="4911077" y="1522581"/>
                    <a:pt x="4944441" y="1520100"/>
                    <a:pt x="4916868" y="1557599"/>
                  </a:cubicBezTo>
                  <a:cubicBezTo>
                    <a:pt x="4908870" y="1568352"/>
                    <a:pt x="4918245" y="1576625"/>
                    <a:pt x="4928448" y="1577453"/>
                  </a:cubicBezTo>
                  <a:cubicBezTo>
                    <a:pt x="5010066" y="1586000"/>
                    <a:pt x="4972566" y="1661827"/>
                    <a:pt x="4998760" y="1701809"/>
                  </a:cubicBezTo>
                  <a:cubicBezTo>
                    <a:pt x="5005928" y="1712836"/>
                    <a:pt x="4998208" y="1731862"/>
                    <a:pt x="4986903" y="1736550"/>
                  </a:cubicBezTo>
                  <a:cubicBezTo>
                    <a:pt x="4914660" y="1767432"/>
                    <a:pt x="4904735" y="1841053"/>
                    <a:pt x="4869716" y="1904472"/>
                  </a:cubicBezTo>
                  <a:cubicBezTo>
                    <a:pt x="4907768" y="1929562"/>
                    <a:pt x="4953264" y="1935077"/>
                    <a:pt x="4994348" y="1951346"/>
                  </a:cubicBezTo>
                  <a:cubicBezTo>
                    <a:pt x="5037087" y="1968441"/>
                    <a:pt x="5037087" y="1981125"/>
                    <a:pt x="5001792" y="2030756"/>
                  </a:cubicBezTo>
                  <a:cubicBezTo>
                    <a:pt x="5093611" y="2041511"/>
                    <a:pt x="5093611" y="2041511"/>
                    <a:pt x="5065212" y="2119543"/>
                  </a:cubicBezTo>
                  <a:cubicBezTo>
                    <a:pt x="5142142" y="2126712"/>
                    <a:pt x="5192876" y="2163660"/>
                    <a:pt x="5204732" y="2244450"/>
                  </a:cubicBezTo>
                  <a:cubicBezTo>
                    <a:pt x="5210523" y="2283604"/>
                    <a:pt x="5245265" y="2302077"/>
                    <a:pt x="5283866" y="2328272"/>
                  </a:cubicBezTo>
                  <a:cubicBezTo>
                    <a:pt x="5235890" y="2353641"/>
                    <a:pt x="5203354" y="2406580"/>
                    <a:pt x="5147380" y="2350606"/>
                  </a:cubicBezTo>
                  <a:cubicBezTo>
                    <a:pt x="5126976" y="2330203"/>
                    <a:pt x="5128904" y="2356121"/>
                    <a:pt x="5126148" y="2363566"/>
                  </a:cubicBezTo>
                  <a:cubicBezTo>
                    <a:pt x="5119532" y="2381764"/>
                    <a:pt x="5133316" y="2393897"/>
                    <a:pt x="5142417" y="2407682"/>
                  </a:cubicBezTo>
                  <a:cubicBezTo>
                    <a:pt x="5151240" y="2421470"/>
                    <a:pt x="5161718" y="2436083"/>
                    <a:pt x="5164200" y="2451526"/>
                  </a:cubicBezTo>
                  <a:cubicBezTo>
                    <a:pt x="5165852" y="2462279"/>
                    <a:pt x="5157858" y="2477994"/>
                    <a:pt x="5149034" y="2485992"/>
                  </a:cubicBezTo>
                  <a:cubicBezTo>
                    <a:pt x="5102710" y="2528178"/>
                    <a:pt x="5130284" y="2623031"/>
                    <a:pt x="5042601" y="2635164"/>
                  </a:cubicBezTo>
                  <a:cubicBezTo>
                    <a:pt x="5003171" y="2640677"/>
                    <a:pt x="4984146" y="2675420"/>
                    <a:pt x="4955194" y="2694445"/>
                  </a:cubicBezTo>
                  <a:cubicBezTo>
                    <a:pt x="4854552" y="2760897"/>
                    <a:pt x="4787272" y="2846375"/>
                    <a:pt x="4756116" y="2963836"/>
                  </a:cubicBezTo>
                  <a:cubicBezTo>
                    <a:pt x="4747568" y="2996372"/>
                    <a:pt x="4714754" y="3022569"/>
                    <a:pt x="4693523" y="3051244"/>
                  </a:cubicBezTo>
                  <a:cubicBezTo>
                    <a:pt x="4703726" y="3072199"/>
                    <a:pt x="4759424" y="3026979"/>
                    <a:pt x="4739848" y="3082125"/>
                  </a:cubicBezTo>
                  <a:cubicBezTo>
                    <a:pt x="4724958" y="3123486"/>
                    <a:pt x="4686906" y="3149129"/>
                    <a:pt x="4651060" y="3173670"/>
                  </a:cubicBezTo>
                  <a:cubicBezTo>
                    <a:pt x="4610252" y="3201518"/>
                    <a:pt x="4565032" y="3223852"/>
                    <a:pt x="4546556" y="3275413"/>
                  </a:cubicBezTo>
                  <a:cubicBezTo>
                    <a:pt x="4542697" y="3286444"/>
                    <a:pt x="4530288" y="3298024"/>
                    <a:pt x="4519261" y="3302437"/>
                  </a:cubicBezTo>
                  <a:cubicBezTo>
                    <a:pt x="3944081" y="4209875"/>
                    <a:pt x="2528194" y="4215939"/>
                    <a:pt x="2364961" y="4209597"/>
                  </a:cubicBezTo>
                  <a:cubicBezTo>
                    <a:pt x="2167260" y="4201602"/>
                    <a:pt x="1980313" y="4145627"/>
                    <a:pt x="1796951" y="4075867"/>
                  </a:cubicBezTo>
                  <a:cubicBezTo>
                    <a:pt x="1719469" y="4046365"/>
                    <a:pt x="1647505" y="4004453"/>
                    <a:pt x="1572227" y="3971917"/>
                  </a:cubicBezTo>
                  <a:cubicBezTo>
                    <a:pt x="1468277" y="3926971"/>
                    <a:pt x="1388040" y="3841219"/>
                    <a:pt x="1284364" y="3805097"/>
                  </a:cubicBezTo>
                  <a:cubicBezTo>
                    <a:pt x="1177655" y="3767873"/>
                    <a:pt x="1086388" y="3699767"/>
                    <a:pt x="976645" y="3670815"/>
                  </a:cubicBezTo>
                  <a:cubicBezTo>
                    <a:pt x="918742" y="3655375"/>
                    <a:pt x="862768" y="3627527"/>
                    <a:pt x="871866" y="3547839"/>
                  </a:cubicBezTo>
                  <a:cubicBezTo>
                    <a:pt x="874349" y="3525228"/>
                    <a:pt x="859184" y="3506755"/>
                    <a:pt x="835195" y="3513373"/>
                  </a:cubicBezTo>
                  <a:cubicBezTo>
                    <a:pt x="789424" y="3525780"/>
                    <a:pt x="768744" y="3492967"/>
                    <a:pt x="743375" y="3468427"/>
                  </a:cubicBezTo>
                  <a:cubicBezTo>
                    <a:pt x="698156" y="3424863"/>
                    <a:pt x="655142" y="3378540"/>
                    <a:pt x="583175" y="3371370"/>
                  </a:cubicBezTo>
                  <a:cubicBezTo>
                    <a:pt x="596961" y="3337178"/>
                    <a:pt x="620399" y="3342142"/>
                    <a:pt x="641906" y="3349311"/>
                  </a:cubicBezTo>
                  <a:cubicBezTo>
                    <a:pt x="698432" y="3368062"/>
                    <a:pt x="754405" y="3389293"/>
                    <a:pt x="810930" y="3408042"/>
                  </a:cubicBezTo>
                  <a:cubicBezTo>
                    <a:pt x="847878" y="3420175"/>
                    <a:pt x="884551" y="3437271"/>
                    <a:pt x="933908" y="3423758"/>
                  </a:cubicBezTo>
                  <a:cubicBezTo>
                    <a:pt x="891445" y="3354826"/>
                    <a:pt x="819202" y="3342418"/>
                    <a:pt x="760747" y="3321187"/>
                  </a:cubicBezTo>
                  <a:cubicBezTo>
                    <a:pt x="687678" y="3294441"/>
                    <a:pt x="644664" y="3243980"/>
                    <a:pt x="593101" y="3187731"/>
                  </a:cubicBezTo>
                  <a:cubicBezTo>
                    <a:pt x="646869" y="3174220"/>
                    <a:pt x="680233" y="3215581"/>
                    <a:pt x="722419" y="3213374"/>
                  </a:cubicBezTo>
                  <a:cubicBezTo>
                    <a:pt x="724627" y="3206207"/>
                    <a:pt x="728486" y="3195729"/>
                    <a:pt x="727934" y="3195451"/>
                  </a:cubicBezTo>
                  <a:cubicBezTo>
                    <a:pt x="659002" y="3164570"/>
                    <a:pt x="626741" y="3106666"/>
                    <a:pt x="615987" y="3036630"/>
                  </a:cubicBezTo>
                  <a:cubicBezTo>
                    <a:pt x="610473" y="3000510"/>
                    <a:pt x="585381" y="2989205"/>
                    <a:pt x="560564" y="2972660"/>
                  </a:cubicBezTo>
                  <a:cubicBezTo>
                    <a:pt x="473984" y="2913930"/>
                    <a:pt x="382441" y="2860713"/>
                    <a:pt x="311302" y="2779924"/>
                  </a:cubicBezTo>
                  <a:cubicBezTo>
                    <a:pt x="393471" y="2790677"/>
                    <a:pt x="459371" y="2843341"/>
                    <a:pt x="547882" y="2865952"/>
                  </a:cubicBezTo>
                  <a:cubicBezTo>
                    <a:pt x="477570" y="2777166"/>
                    <a:pt x="386577" y="2732222"/>
                    <a:pt x="303582" y="2678453"/>
                  </a:cubicBezTo>
                  <a:cubicBezTo>
                    <a:pt x="265806" y="2653913"/>
                    <a:pt x="230790" y="2622479"/>
                    <a:pt x="185016" y="2609244"/>
                  </a:cubicBezTo>
                  <a:cubicBezTo>
                    <a:pt x="168748" y="2604556"/>
                    <a:pt x="142002" y="2594630"/>
                    <a:pt x="154963" y="2568435"/>
                  </a:cubicBezTo>
                  <a:cubicBezTo>
                    <a:pt x="165990" y="2546654"/>
                    <a:pt x="187773" y="2553269"/>
                    <a:pt x="207627" y="2559612"/>
                  </a:cubicBezTo>
                  <a:cubicBezTo>
                    <a:pt x="255328" y="2575330"/>
                    <a:pt x="304685" y="2575604"/>
                    <a:pt x="369207" y="2575330"/>
                  </a:cubicBezTo>
                  <a:cubicBezTo>
                    <a:pt x="315163" y="2503363"/>
                    <a:pt x="216174" y="2524871"/>
                    <a:pt x="169852" y="2449319"/>
                  </a:cubicBezTo>
                  <a:cubicBezTo>
                    <a:pt x="227755" y="2436083"/>
                    <a:pt x="272424" y="2463381"/>
                    <a:pt x="319299" y="2468619"/>
                  </a:cubicBezTo>
                  <a:cubicBezTo>
                    <a:pt x="361761" y="2473307"/>
                    <a:pt x="372239" y="2460624"/>
                    <a:pt x="362313" y="2418988"/>
                  </a:cubicBezTo>
                  <a:cubicBezTo>
                    <a:pt x="346873" y="2354190"/>
                    <a:pt x="370034" y="2321102"/>
                    <a:pt x="431798" y="2338750"/>
                  </a:cubicBezTo>
                  <a:cubicBezTo>
                    <a:pt x="489149" y="2355293"/>
                    <a:pt x="495215" y="2331030"/>
                    <a:pt x="479775" y="2294082"/>
                  </a:cubicBezTo>
                  <a:cubicBezTo>
                    <a:pt x="457716" y="2240315"/>
                    <a:pt x="482807" y="2198678"/>
                    <a:pt x="499903" y="2153458"/>
                  </a:cubicBezTo>
                  <a:cubicBezTo>
                    <a:pt x="526099" y="2084525"/>
                    <a:pt x="515069" y="2050885"/>
                    <a:pt x="458544" y="1999599"/>
                  </a:cubicBezTo>
                  <a:cubicBezTo>
                    <a:pt x="426835" y="1970921"/>
                    <a:pt x="392645" y="1946658"/>
                    <a:pt x="346596" y="1921843"/>
                  </a:cubicBezTo>
                  <a:cubicBezTo>
                    <a:pt x="452753" y="1908331"/>
                    <a:pt x="341358" y="1862836"/>
                    <a:pt x="378857" y="1834435"/>
                  </a:cubicBezTo>
                  <a:cubicBezTo>
                    <a:pt x="453856" y="1822854"/>
                    <a:pt x="515069" y="1913294"/>
                    <a:pt x="617091" y="1887376"/>
                  </a:cubicBezTo>
                  <a:cubicBezTo>
                    <a:pt x="491080" y="1809066"/>
                    <a:pt x="351835" y="1783423"/>
                    <a:pt x="260568" y="1679198"/>
                  </a:cubicBezTo>
                  <a:cubicBezTo>
                    <a:pt x="281523" y="1655484"/>
                    <a:pt x="302479" y="1677543"/>
                    <a:pt x="320402" y="1668720"/>
                  </a:cubicBezTo>
                  <a:cubicBezTo>
                    <a:pt x="319850" y="1663205"/>
                    <a:pt x="321230" y="1654932"/>
                    <a:pt x="317920" y="1652452"/>
                  </a:cubicBezTo>
                  <a:cubicBezTo>
                    <a:pt x="249815" y="1595650"/>
                    <a:pt x="248711" y="1594273"/>
                    <a:pt x="321779" y="1552359"/>
                  </a:cubicBezTo>
                  <a:cubicBezTo>
                    <a:pt x="347424" y="1537746"/>
                    <a:pt x="345218" y="1524786"/>
                    <a:pt x="331707" y="1506313"/>
                  </a:cubicBezTo>
                  <a:cubicBezTo>
                    <a:pt x="322055" y="1493353"/>
                    <a:pt x="310475" y="1481772"/>
                    <a:pt x="315990" y="1453371"/>
                  </a:cubicBezTo>
                  <a:cubicBezTo>
                    <a:pt x="355971" y="1489769"/>
                    <a:pt x="549259" y="1477912"/>
                    <a:pt x="583450" y="1474052"/>
                  </a:cubicBezTo>
                  <a:cubicBezTo>
                    <a:pt x="621777" y="1469917"/>
                    <a:pt x="659553" y="1452269"/>
                    <a:pt x="699809" y="1461919"/>
                  </a:cubicBezTo>
                  <a:cubicBezTo>
                    <a:pt x="732070" y="1469641"/>
                    <a:pt x="881516" y="1544364"/>
                    <a:pt x="902750" y="1458612"/>
                  </a:cubicBezTo>
                  <a:cubicBezTo>
                    <a:pt x="903853" y="1454475"/>
                    <a:pt x="964237" y="1464127"/>
                    <a:pt x="996774" y="1468814"/>
                  </a:cubicBezTo>
                  <a:cubicBezTo>
                    <a:pt x="1025451" y="1472674"/>
                    <a:pt x="1057712" y="1489769"/>
                    <a:pt x="1077012" y="1455578"/>
                  </a:cubicBezTo>
                  <a:cubicBezTo>
                    <a:pt x="1088317" y="1435450"/>
                    <a:pt x="1041719" y="1396571"/>
                    <a:pt x="1000083" y="1393262"/>
                  </a:cubicBezTo>
                  <a:cubicBezTo>
                    <a:pt x="963961" y="1390229"/>
                    <a:pt x="926186" y="1385817"/>
                    <a:pt x="891720" y="1394089"/>
                  </a:cubicBezTo>
                  <a:cubicBezTo>
                    <a:pt x="849258" y="1404017"/>
                    <a:pt x="826372" y="1388024"/>
                    <a:pt x="814515" y="1353557"/>
                  </a:cubicBezTo>
                  <a:cubicBezTo>
                    <a:pt x="801280" y="1315506"/>
                    <a:pt x="775911" y="1297858"/>
                    <a:pt x="740895" y="1280211"/>
                  </a:cubicBezTo>
                  <a:cubicBezTo>
                    <a:pt x="655967" y="1237474"/>
                    <a:pt x="574352" y="1188118"/>
                    <a:pt x="481154" y="1163301"/>
                  </a:cubicBezTo>
                  <a:cubicBezTo>
                    <a:pt x="462679" y="1158337"/>
                    <a:pt x="442276" y="1151719"/>
                    <a:pt x="433728" y="1118909"/>
                  </a:cubicBezTo>
                  <a:cubicBezTo>
                    <a:pt x="686023" y="1167987"/>
                    <a:pt x="915984" y="1295929"/>
                    <a:pt x="1176276" y="1288484"/>
                  </a:cubicBezTo>
                  <a:cubicBezTo>
                    <a:pt x="1105137" y="1247950"/>
                    <a:pt x="1022694" y="1245745"/>
                    <a:pt x="946867" y="1217344"/>
                  </a:cubicBezTo>
                  <a:cubicBezTo>
                    <a:pt x="1000635" y="1196113"/>
                    <a:pt x="1051094" y="1218172"/>
                    <a:pt x="1102104" y="1230304"/>
                  </a:cubicBezTo>
                  <a:cubicBezTo>
                    <a:pt x="1144843" y="1240230"/>
                    <a:pt x="1183446" y="1241885"/>
                    <a:pt x="1188133" y="1182603"/>
                  </a:cubicBezTo>
                  <a:cubicBezTo>
                    <a:pt x="1186478" y="1178742"/>
                    <a:pt x="1186754" y="1173780"/>
                    <a:pt x="1187030" y="1169092"/>
                  </a:cubicBezTo>
                  <a:cubicBezTo>
                    <a:pt x="1172690" y="1144552"/>
                    <a:pt x="1150358" y="1131868"/>
                    <a:pt x="1123887" y="1124698"/>
                  </a:cubicBezTo>
                  <a:cubicBezTo>
                    <a:pt x="1107894" y="1120286"/>
                    <a:pt x="1086663" y="1113668"/>
                    <a:pt x="1086938" y="1096023"/>
                  </a:cubicBezTo>
                  <a:cubicBezTo>
                    <a:pt x="1087765" y="1030674"/>
                    <a:pt x="1036756" y="1011647"/>
                    <a:pt x="985744" y="992622"/>
                  </a:cubicBezTo>
                  <a:cubicBezTo>
                    <a:pt x="1014145" y="960086"/>
                    <a:pt x="1036479" y="984074"/>
                    <a:pt x="1057987" y="981594"/>
                  </a:cubicBezTo>
                  <a:cubicBezTo>
                    <a:pt x="1072049" y="979939"/>
                    <a:pt x="1084733" y="976906"/>
                    <a:pt x="1084733" y="960086"/>
                  </a:cubicBezTo>
                  <a:cubicBezTo>
                    <a:pt x="1085008" y="946023"/>
                    <a:pt x="1078390" y="930030"/>
                    <a:pt x="1064605" y="929756"/>
                  </a:cubicBezTo>
                  <a:cubicBezTo>
                    <a:pt x="978300" y="927273"/>
                    <a:pt x="930599" y="836833"/>
                    <a:pt x="840985" y="836558"/>
                  </a:cubicBezTo>
                  <a:cubicBezTo>
                    <a:pt x="787493" y="836558"/>
                    <a:pt x="868834" y="785547"/>
                    <a:pt x="823615" y="764315"/>
                  </a:cubicBezTo>
                  <a:cubicBezTo>
                    <a:pt x="813687" y="759628"/>
                    <a:pt x="849533" y="752460"/>
                    <a:pt x="865526" y="753562"/>
                  </a:cubicBezTo>
                  <a:cubicBezTo>
                    <a:pt x="881242" y="754665"/>
                    <a:pt x="895304" y="768175"/>
                    <a:pt x="914331" y="758525"/>
                  </a:cubicBezTo>
                  <a:cubicBezTo>
                    <a:pt x="924808" y="724059"/>
                    <a:pt x="897787" y="711375"/>
                    <a:pt x="875452" y="701724"/>
                  </a:cubicBezTo>
                  <a:cubicBezTo>
                    <a:pt x="823889" y="679390"/>
                    <a:pt x="773706" y="652369"/>
                    <a:pt x="717181" y="644371"/>
                  </a:cubicBezTo>
                  <a:cubicBezTo>
                    <a:pt x="697053" y="641614"/>
                    <a:pt x="746133" y="604666"/>
                    <a:pt x="755783" y="591707"/>
                  </a:cubicBezTo>
                  <a:cubicBezTo>
                    <a:pt x="528304" y="455496"/>
                    <a:pt x="254778" y="462388"/>
                    <a:pt x="0" y="352370"/>
                  </a:cubicBezTo>
                  <a:cubicBezTo>
                    <a:pt x="56250" y="330864"/>
                    <a:pt x="97610" y="346580"/>
                    <a:pt x="135937" y="349889"/>
                  </a:cubicBezTo>
                  <a:cubicBezTo>
                    <a:pt x="231615" y="358160"/>
                    <a:pt x="326193" y="375256"/>
                    <a:pt x="421595" y="385458"/>
                  </a:cubicBezTo>
                  <a:cubicBezTo>
                    <a:pt x="468469" y="390421"/>
                    <a:pt x="512035" y="409172"/>
                    <a:pt x="564424" y="379393"/>
                  </a:cubicBezTo>
                  <a:cubicBezTo>
                    <a:pt x="599443" y="359540"/>
                    <a:pt x="655418" y="381046"/>
                    <a:pt x="698432" y="398694"/>
                  </a:cubicBezTo>
                  <a:cubicBezTo>
                    <a:pt x="734000" y="413307"/>
                    <a:pt x="767916" y="417167"/>
                    <a:pt x="815067" y="398694"/>
                  </a:cubicBezTo>
                  <a:cubicBezTo>
                    <a:pt x="772328" y="387389"/>
                    <a:pt x="739515" y="377463"/>
                    <a:pt x="705876" y="370568"/>
                  </a:cubicBezTo>
                  <a:cubicBezTo>
                    <a:pt x="679130" y="365055"/>
                    <a:pt x="742825" y="342719"/>
                    <a:pt x="775360" y="345477"/>
                  </a:cubicBezTo>
                  <a:cubicBezTo>
                    <a:pt x="820857" y="349337"/>
                    <a:pt x="795214" y="335000"/>
                    <a:pt x="787493" y="315146"/>
                  </a:cubicBezTo>
                  <a:cubicBezTo>
                    <a:pt x="779221" y="293915"/>
                    <a:pt x="803761" y="287298"/>
                    <a:pt x="819202" y="291709"/>
                  </a:cubicBezTo>
                  <a:cubicBezTo>
                    <a:pt x="878484" y="309081"/>
                    <a:pt x="937491" y="278474"/>
                    <a:pt x="998705" y="303291"/>
                  </a:cubicBezTo>
                  <a:cubicBezTo>
                    <a:pt x="983263" y="242077"/>
                    <a:pt x="949899" y="215331"/>
                    <a:pt x="880139" y="206783"/>
                  </a:cubicBezTo>
                  <a:cubicBezTo>
                    <a:pt x="853944" y="203475"/>
                    <a:pt x="826647" y="208438"/>
                    <a:pt x="804037" y="190790"/>
                  </a:cubicBezTo>
                  <a:cubicBezTo>
                    <a:pt x="791076" y="180590"/>
                    <a:pt x="776463" y="168457"/>
                    <a:pt x="786666" y="149707"/>
                  </a:cubicBezTo>
                  <a:cubicBezTo>
                    <a:pt x="793834" y="136471"/>
                    <a:pt x="809276" y="136471"/>
                    <a:pt x="821960" y="140884"/>
                  </a:cubicBezTo>
                  <a:cubicBezTo>
                    <a:pt x="878761" y="160461"/>
                    <a:pt x="938043" y="167630"/>
                    <a:pt x="997325" y="174800"/>
                  </a:cubicBezTo>
                  <a:cubicBezTo>
                    <a:pt x="1006426" y="175902"/>
                    <a:pt x="1016626" y="179487"/>
                    <a:pt x="1026829" y="161287"/>
                  </a:cubicBezTo>
                  <a:cubicBezTo>
                    <a:pt x="915984" y="131783"/>
                    <a:pt x="810655" y="89872"/>
                    <a:pt x="696777" y="73604"/>
                  </a:cubicBezTo>
                  <a:cubicBezTo>
                    <a:pt x="698432" y="65884"/>
                    <a:pt x="700086" y="58164"/>
                    <a:pt x="701741" y="50444"/>
                  </a:cubicBezTo>
                  <a:cubicBezTo>
                    <a:pt x="790801" y="61471"/>
                    <a:pt x="879864" y="72501"/>
                    <a:pt x="992362" y="86289"/>
                  </a:cubicBezTo>
                  <a:cubicBezTo>
                    <a:pt x="923153" y="42446"/>
                    <a:pt x="857805" y="57060"/>
                    <a:pt x="806519" y="18183"/>
                  </a:cubicBezTo>
                  <a:cubicBezTo>
                    <a:pt x="816170" y="3431"/>
                    <a:pt x="827820" y="-292"/>
                    <a:pt x="839883" y="18"/>
                  </a:cubicBezTo>
                  <a:close/>
                </a:path>
              </a:pathLst>
            </a:custGeom>
          </p:spPr>
        </p:pic>
        <p:pic>
          <p:nvPicPr>
            <p:cNvPr id="25" name="Imatge 89">
              <a:extLst>
                <a:ext uri="{FF2B5EF4-FFF2-40B4-BE49-F238E27FC236}">
                  <a16:creationId xmlns:a16="http://schemas.microsoft.com/office/drawing/2014/main" id="{16A5A896-2E57-579F-C9E3-7390F0CF0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438" y="2954630"/>
              <a:ext cx="2560784" cy="2164466"/>
            </a:xfrm>
            <a:prstGeom prst="rect">
              <a:avLst/>
            </a:prstGeom>
          </p:spPr>
        </p:pic>
      </p:grpSp>
      <p:sp>
        <p:nvSpPr>
          <p:cNvPr id="49" name="QuadreDeText 3">
            <a:extLst>
              <a:ext uri="{FF2B5EF4-FFF2-40B4-BE49-F238E27FC236}">
                <a16:creationId xmlns:a16="http://schemas.microsoft.com/office/drawing/2014/main" id="{2D9407D2-7BCE-C254-0918-3D614A66C2E9}"/>
              </a:ext>
            </a:extLst>
          </p:cNvPr>
          <p:cNvSpPr txBox="1"/>
          <p:nvPr/>
        </p:nvSpPr>
        <p:spPr>
          <a:xfrm>
            <a:off x="870827" y="1050557"/>
            <a:ext cx="6497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966FF"/>
              </a:buClr>
              <a:buFont typeface="Wingdings" panose="05000000000000000000" pitchFamily="2" charset="2"/>
              <a:buChar char="q"/>
            </a:pPr>
            <a:r>
              <a:rPr lang="en-US" sz="1400" b="1" dirty="0" err="1">
                <a:solidFill>
                  <a:srgbClr val="92D050"/>
                </a:solidFill>
                <a:latin typeface="Bahnschrift" panose="020B0502040204020203" pitchFamily="34" charset="0"/>
              </a:rPr>
              <a:t>SbSeI</a:t>
            </a:r>
            <a:r>
              <a:rPr lang="en-US" sz="1400" b="1" dirty="0">
                <a:solidFill>
                  <a:srgbClr val="92D050"/>
                </a:solidFill>
                <a:latin typeface="Bahnschrift" panose="020B0502040204020203" pitchFamily="34" charset="0"/>
              </a:rPr>
              <a:t> micro-columnar samples </a:t>
            </a:r>
            <a:r>
              <a:rPr lang="en-US" sz="1400" dirty="0">
                <a:latin typeface="Bahnschrift" panose="020B0502040204020203" pitchFamily="34" charset="0"/>
              </a:rPr>
              <a:t>have been synthesized by high-pressure iodination of Sb</a:t>
            </a:r>
            <a:r>
              <a:rPr lang="en-US" sz="1400" baseline="-25000" dirty="0">
                <a:latin typeface="Bahnschrift" panose="020B0502040204020203" pitchFamily="34" charset="0"/>
              </a:rPr>
              <a:t>2</a:t>
            </a:r>
            <a:r>
              <a:rPr lang="en-US" sz="1400" dirty="0">
                <a:latin typeface="Bahnschrift" panose="020B0502040204020203" pitchFamily="34" charset="0"/>
              </a:rPr>
              <a:t>Se</a:t>
            </a:r>
            <a:r>
              <a:rPr lang="en-US" sz="1400" baseline="-25000" dirty="0">
                <a:latin typeface="Bahnschrift" panose="020B0502040204020203" pitchFamily="34" charset="0"/>
              </a:rPr>
              <a:t>3</a:t>
            </a:r>
            <a:r>
              <a:rPr lang="en-US" sz="1400" dirty="0">
                <a:latin typeface="Bahnschrift" panose="020B0502040204020203" pitchFamily="34" charset="0"/>
              </a:rPr>
              <a:t> thin films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92D050"/>
                </a:solidFill>
                <a:latin typeface="Bahnschrift" panose="020B0502040204020203" pitchFamily="34" charset="0"/>
              </a:rPr>
              <a:t>Morphology can be tuned </a:t>
            </a:r>
            <a:r>
              <a:rPr lang="en-US" sz="1400" dirty="0">
                <a:latin typeface="Bahnschrift" panose="020B0502040204020203" pitchFamily="34" charset="0"/>
              </a:rPr>
              <a:t>by varying annealing conditions (T and P)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Bahnschrift" panose="020B0502040204020203" pitchFamily="34" charset="0"/>
              </a:rPr>
              <a:t>Samples annealed at 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sz="1400" dirty="0">
                <a:latin typeface="Bahnschrift" panose="020B0502040204020203" pitchFamily="34" charset="0"/>
              </a:rPr>
              <a:t> 300ºC </a:t>
            </a:r>
            <a:r>
              <a:rPr lang="en-US" sz="1400" dirty="0">
                <a:latin typeface="Bahnschrift" panose="020B0502040204020203" pitchFamily="34" charset="0"/>
                <a:sym typeface="Wingdings" panose="05000000000000000000" pitchFamily="2" charset="2"/>
              </a:rPr>
              <a:t> Sb</a:t>
            </a:r>
            <a:r>
              <a:rPr lang="en-US" sz="1400" baseline="-25000" dirty="0">
                <a:latin typeface="Bahnschrift" panose="020B0502040204020203" pitchFamily="34" charset="0"/>
                <a:sym typeface="Wingdings" panose="05000000000000000000" pitchFamily="2" charset="2"/>
              </a:rPr>
              <a:t>2</a:t>
            </a:r>
            <a:r>
              <a:rPr lang="en-US" sz="1400" dirty="0">
                <a:latin typeface="Bahnschrift" panose="020B0502040204020203" pitchFamily="34" charset="0"/>
                <a:sym typeface="Wingdings" panose="05000000000000000000" pitchFamily="2" charset="2"/>
              </a:rPr>
              <a:t>Se</a:t>
            </a:r>
            <a:r>
              <a:rPr lang="en-US" sz="1400" baseline="-25000" dirty="0">
                <a:latin typeface="Bahnschrift" panose="020B0502040204020203" pitchFamily="34" charset="0"/>
                <a:sym typeface="Wingdings" panose="05000000000000000000" pitchFamily="2" charset="2"/>
              </a:rPr>
              <a:t>3</a:t>
            </a:r>
            <a:r>
              <a:rPr lang="en-US" sz="1400" dirty="0">
                <a:latin typeface="Bahnschrift" panose="020B0502040204020203" pitchFamily="34" charset="0"/>
                <a:sym typeface="Wingdings" panose="05000000000000000000" pitchFamily="2" charset="2"/>
              </a:rPr>
              <a:t> unreacted layer. Its amount decreases with increasing T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Bahnschrift" panose="020B0502040204020203" pitchFamily="34" charset="0"/>
              </a:rPr>
              <a:t>T = 450ºC </a:t>
            </a:r>
            <a:r>
              <a:rPr lang="en-US" sz="1400" dirty="0"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US" sz="1400" b="1" dirty="0">
                <a:solidFill>
                  <a:srgbClr val="92D05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Full conversion to </a:t>
            </a:r>
            <a:r>
              <a:rPr lang="en-US" sz="1400" b="1" dirty="0" err="1">
                <a:solidFill>
                  <a:srgbClr val="92D05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SbSeI</a:t>
            </a:r>
            <a:r>
              <a:rPr lang="en-US" sz="1400" b="1" dirty="0">
                <a:solidFill>
                  <a:srgbClr val="92D050"/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latin typeface="Bahnschrift" panose="020B0502040204020203" pitchFamily="34" charset="0"/>
                <a:sym typeface="Wingdings" panose="05000000000000000000" pitchFamily="2" charset="2"/>
              </a:rPr>
              <a:t>(no secondary phases)</a:t>
            </a:r>
            <a:endParaRPr lang="en-US" sz="1400" dirty="0">
              <a:latin typeface="Bahnschrift" panose="020B0502040204020203" pitchFamily="34" charset="0"/>
            </a:endParaRPr>
          </a:p>
        </p:txBody>
      </p:sp>
      <p:pic>
        <p:nvPicPr>
          <p:cNvPr id="50" name="Imatge 8">
            <a:extLst>
              <a:ext uri="{FF2B5EF4-FFF2-40B4-BE49-F238E27FC236}">
                <a16:creationId xmlns:a16="http://schemas.microsoft.com/office/drawing/2014/main" id="{32BAAC13-C7AE-8F34-CC37-370AB120B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059" y="1083998"/>
            <a:ext cx="1275220" cy="956416"/>
          </a:xfrm>
          <a:prstGeom prst="rect">
            <a:avLst/>
          </a:prstGeom>
        </p:spPr>
      </p:pic>
      <p:graphicFrame>
        <p:nvGraphicFramePr>
          <p:cNvPr id="51" name="Objecte 9">
            <a:extLst>
              <a:ext uri="{FF2B5EF4-FFF2-40B4-BE49-F238E27FC236}">
                <a16:creationId xmlns:a16="http://schemas.microsoft.com/office/drawing/2014/main" id="{7D058C9B-FEE1-ADFD-18F7-9A18BC6C03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97269" y="1088427"/>
          <a:ext cx="919220" cy="1412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Graph" r:id="rId7" imgW="1635480" imgH="2513160" progId="Origin95.Graph">
                  <p:embed/>
                </p:oleObj>
              </mc:Choice>
              <mc:Fallback>
                <p:oleObj name="Graph" r:id="rId7" imgW="1635480" imgH="2513160" progId="Origin95.Graph">
                  <p:embed/>
                  <p:pic>
                    <p:nvPicPr>
                      <p:cNvPr id="51" name="Objecte 9">
                        <a:extLst>
                          <a:ext uri="{FF2B5EF4-FFF2-40B4-BE49-F238E27FC236}">
                            <a16:creationId xmlns:a16="http://schemas.microsoft.com/office/drawing/2014/main" id="{7D058C9B-FEE1-ADFD-18F7-9A18BC6C03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997269" y="1088427"/>
                        <a:ext cx="919220" cy="1412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QuadreDeText 11">
            <a:extLst>
              <a:ext uri="{FF2B5EF4-FFF2-40B4-BE49-F238E27FC236}">
                <a16:creationId xmlns:a16="http://schemas.microsoft.com/office/drawing/2014/main" id="{3DAD26B2-C206-5EB6-36DB-F83C899D643C}"/>
              </a:ext>
            </a:extLst>
          </p:cNvPr>
          <p:cNvSpPr txBox="1"/>
          <p:nvPr/>
        </p:nvSpPr>
        <p:spPr>
          <a:xfrm>
            <a:off x="870827" y="2657880"/>
            <a:ext cx="6497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966FF"/>
              </a:buClr>
              <a:buFont typeface="Wingdings" panose="05000000000000000000" pitchFamily="2" charset="2"/>
              <a:buChar char="q"/>
            </a:pPr>
            <a:r>
              <a:rPr lang="en-US" sz="1400" dirty="0">
                <a:latin typeface="Bahnschrift" panose="020B0502040204020203" pitchFamily="34" charset="0"/>
              </a:rPr>
              <a:t>Proposed formation model: columnar structures are form by a </a:t>
            </a:r>
            <a:r>
              <a:rPr lang="en-US" sz="1400" b="1" dirty="0">
                <a:solidFill>
                  <a:srgbClr val="92D050"/>
                </a:solidFill>
                <a:latin typeface="Bahnschrift" panose="020B0502040204020203" pitchFamily="34" charset="0"/>
              </a:rPr>
              <a:t>self-catalyzed SLV mechanism</a:t>
            </a:r>
            <a:r>
              <a:rPr lang="en-US" sz="1400" dirty="0">
                <a:latin typeface="Bahnschrift" panose="020B0502040204020203" pitchFamily="34" charset="0"/>
              </a:rPr>
              <a:t> (solid-liquid vapor)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Bahnschrift" panose="020B0502040204020203" pitchFamily="34" charset="0"/>
              </a:rPr>
              <a:t>Decomposition of SbI</a:t>
            </a:r>
            <a:r>
              <a:rPr lang="en-US" sz="1400" baseline="-25000" dirty="0">
                <a:latin typeface="Bahnschrift" panose="020B0502040204020203" pitchFamily="34" charset="0"/>
              </a:rPr>
              <a:t>3</a:t>
            </a:r>
            <a:r>
              <a:rPr lang="en-US" sz="1400" dirty="0">
                <a:latin typeface="Bahnschrift" panose="020B0502040204020203" pitchFamily="34" charset="0"/>
              </a:rPr>
              <a:t> to </a:t>
            </a:r>
            <a:r>
              <a:rPr lang="en-US" sz="1400" dirty="0" err="1">
                <a:latin typeface="Bahnschrift" panose="020B0502040204020203" pitchFamily="34" charset="0"/>
              </a:rPr>
              <a:t>realease</a:t>
            </a:r>
            <a:r>
              <a:rPr lang="en-US" sz="1400" dirty="0">
                <a:latin typeface="Bahnschrift" panose="020B0502040204020203" pitchFamily="34" charset="0"/>
              </a:rPr>
              <a:t> I</a:t>
            </a:r>
            <a:r>
              <a:rPr lang="en-US" sz="1400" baseline="-25000" dirty="0">
                <a:latin typeface="Bahnschrift" panose="020B0502040204020203" pitchFamily="34" charset="0"/>
              </a:rPr>
              <a:t>2(g)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Bahnschrift" panose="020B0502040204020203" pitchFamily="34" charset="0"/>
              </a:rPr>
              <a:t>Sb</a:t>
            </a:r>
            <a:r>
              <a:rPr lang="en-US" sz="1400" baseline="-25000" dirty="0">
                <a:latin typeface="Bahnschrift" panose="020B0502040204020203" pitchFamily="34" charset="0"/>
              </a:rPr>
              <a:t>2</a:t>
            </a:r>
            <a:r>
              <a:rPr lang="en-US" sz="1400" dirty="0">
                <a:latin typeface="Bahnschrift" panose="020B0502040204020203" pitchFamily="34" charset="0"/>
              </a:rPr>
              <a:t>Se</a:t>
            </a:r>
            <a:r>
              <a:rPr lang="en-US" sz="1400" baseline="-25000" dirty="0">
                <a:latin typeface="Bahnschrift" panose="020B0502040204020203" pitchFamily="34" charset="0"/>
              </a:rPr>
              <a:t>3(s) </a:t>
            </a:r>
            <a:r>
              <a:rPr lang="en-US" sz="1400" dirty="0">
                <a:latin typeface="Bahnschrift" panose="020B0502040204020203" pitchFamily="34" charset="0"/>
              </a:rPr>
              <a:t>+ I</a:t>
            </a:r>
            <a:r>
              <a:rPr lang="en-US" sz="1400" baseline="-25000" dirty="0">
                <a:latin typeface="Bahnschrift" panose="020B0502040204020203" pitchFamily="34" charset="0"/>
              </a:rPr>
              <a:t>2(g) </a:t>
            </a:r>
            <a:r>
              <a:rPr lang="en-US" sz="1400" dirty="0">
                <a:latin typeface="Bahnschrift" panose="020B0502040204020203" pitchFamily="34" charset="0"/>
                <a:sym typeface="Wingdings" panose="05000000000000000000" pitchFamily="2" charset="2"/>
              </a:rPr>
              <a:t> 2SbSeI</a:t>
            </a:r>
            <a:r>
              <a:rPr lang="en-US" sz="1400" baseline="-25000" dirty="0">
                <a:latin typeface="Bahnschrift" panose="020B0502040204020203" pitchFamily="34" charset="0"/>
                <a:sym typeface="Wingdings" panose="05000000000000000000" pitchFamily="2" charset="2"/>
              </a:rPr>
              <a:t>(s) </a:t>
            </a:r>
            <a:r>
              <a:rPr lang="en-US" sz="1400" dirty="0">
                <a:latin typeface="Bahnschrift" panose="020B0502040204020203" pitchFamily="34" charset="0"/>
                <a:sym typeface="Wingdings" panose="05000000000000000000" pitchFamily="2" charset="2"/>
              </a:rPr>
              <a:t>+ Se</a:t>
            </a:r>
            <a:r>
              <a:rPr lang="en-US" sz="1400" baseline="-25000" dirty="0">
                <a:latin typeface="Bahnschrift" panose="020B0502040204020203" pitchFamily="34" charset="0"/>
                <a:sym typeface="Wingdings" panose="05000000000000000000" pitchFamily="2" charset="2"/>
              </a:rPr>
              <a:t>(l)</a:t>
            </a:r>
            <a:endParaRPr lang="en-US" sz="1400" baseline="-25000" dirty="0">
              <a:latin typeface="Bahnschrift" panose="020B0502040204020203" pitchFamily="34" charset="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Bahnschrift" panose="020B0502040204020203" pitchFamily="34" charset="0"/>
              </a:rPr>
              <a:t>Precipitation of </a:t>
            </a:r>
            <a:r>
              <a:rPr lang="en-US" sz="1400" dirty="0" err="1">
                <a:latin typeface="Bahnschrift" panose="020B0502040204020203" pitchFamily="34" charset="0"/>
              </a:rPr>
              <a:t>SbSeI</a:t>
            </a:r>
            <a:r>
              <a:rPr lang="en-US" sz="1400" baseline="-25000" dirty="0">
                <a:latin typeface="Bahnschrift" panose="020B0502040204020203" pitchFamily="34" charset="0"/>
              </a:rPr>
              <a:t>(s) </a:t>
            </a:r>
            <a:r>
              <a:rPr lang="en-US" sz="1400" dirty="0">
                <a:latin typeface="Bahnschrift" panose="020B0502040204020203" pitchFamily="34" charset="0"/>
              </a:rPr>
              <a:t>from the liquid-Se leads to formation of micro-columnar morphology</a:t>
            </a:r>
          </a:p>
        </p:txBody>
      </p:sp>
      <p:pic>
        <p:nvPicPr>
          <p:cNvPr id="53" name="Imatge 4">
            <a:extLst>
              <a:ext uri="{FF2B5EF4-FFF2-40B4-BE49-F238E27FC236}">
                <a16:creationId xmlns:a16="http://schemas.microsoft.com/office/drawing/2014/main" id="{7431C387-BF13-29AB-3B4B-DC048E13C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8850" y="2736498"/>
            <a:ext cx="1437106" cy="1063458"/>
          </a:xfrm>
          <a:prstGeom prst="rect">
            <a:avLst/>
          </a:prstGeom>
        </p:spPr>
      </p:pic>
      <p:pic>
        <p:nvPicPr>
          <p:cNvPr id="54" name="Imatge 5">
            <a:extLst>
              <a:ext uri="{FF2B5EF4-FFF2-40B4-BE49-F238E27FC236}">
                <a16:creationId xmlns:a16="http://schemas.microsoft.com/office/drawing/2014/main" id="{C8721D03-E609-D4BF-7BAA-52817994F9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1080" y="2617933"/>
            <a:ext cx="1437105" cy="1178247"/>
          </a:xfrm>
          <a:prstGeom prst="rect">
            <a:avLst/>
          </a:prstGeom>
        </p:spPr>
      </p:pic>
      <p:sp>
        <p:nvSpPr>
          <p:cNvPr id="55" name="QuadreDeText 14">
            <a:extLst>
              <a:ext uri="{FF2B5EF4-FFF2-40B4-BE49-F238E27FC236}">
                <a16:creationId xmlns:a16="http://schemas.microsoft.com/office/drawing/2014/main" id="{902F8344-5351-D444-5ADD-F851A5994721}"/>
              </a:ext>
            </a:extLst>
          </p:cNvPr>
          <p:cNvSpPr txBox="1"/>
          <p:nvPr/>
        </p:nvSpPr>
        <p:spPr>
          <a:xfrm>
            <a:off x="870827" y="4254002"/>
            <a:ext cx="6497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966FF"/>
              </a:buClr>
              <a:buFont typeface="Wingdings" panose="05000000000000000000" pitchFamily="2" charset="2"/>
              <a:buChar char="q"/>
            </a:pPr>
            <a:r>
              <a:rPr lang="en-US" sz="1400" dirty="0">
                <a:latin typeface="Bahnschrift" panose="020B0502040204020203" pitchFamily="34" charset="0"/>
              </a:rPr>
              <a:t>First promising solar cells show </a:t>
            </a:r>
            <a:r>
              <a:rPr lang="en-US" sz="1400" b="1" dirty="0" err="1">
                <a:solidFill>
                  <a:srgbClr val="92D050"/>
                </a:solidFill>
                <a:latin typeface="Bahnschrift" panose="020B0502040204020203" pitchFamily="34" charset="0"/>
              </a:rPr>
              <a:t>V</a:t>
            </a:r>
            <a:r>
              <a:rPr lang="en-US" sz="1400" b="1" baseline="-25000" dirty="0" err="1">
                <a:solidFill>
                  <a:srgbClr val="92D050"/>
                </a:solidFill>
                <a:latin typeface="Bahnschrift" panose="020B0502040204020203" pitchFamily="34" charset="0"/>
              </a:rPr>
              <a:t>oc</a:t>
            </a:r>
            <a:r>
              <a:rPr lang="en-US" sz="1400" b="1" dirty="0">
                <a:solidFill>
                  <a:srgbClr val="92D050"/>
                </a:solidFill>
                <a:latin typeface="Bahnschrift" panose="020B0502040204020203" pitchFamily="34" charset="0"/>
              </a:rPr>
              <a:t> values up to 562 mV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Bahnschrift" panose="020B0502040204020203" pitchFamily="34" charset="0"/>
              </a:rPr>
              <a:t>Bandgap = 1.8 eV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Bahnschrift" panose="020B0502040204020203" pitchFamily="34" charset="0"/>
              </a:rPr>
              <a:t>Low </a:t>
            </a:r>
            <a:r>
              <a:rPr lang="en-US" sz="1400" dirty="0" err="1">
                <a:latin typeface="Bahnschrift" panose="020B0502040204020203" pitchFamily="34" charset="0"/>
              </a:rPr>
              <a:t>J</a:t>
            </a:r>
            <a:r>
              <a:rPr lang="en-US" sz="1400" baseline="-25000" dirty="0" err="1">
                <a:latin typeface="Bahnschrift" panose="020B0502040204020203" pitchFamily="34" charset="0"/>
              </a:rPr>
              <a:t>sc</a:t>
            </a:r>
            <a:r>
              <a:rPr lang="en-US" sz="1400" dirty="0">
                <a:latin typeface="Bahnschrift" panose="020B0502040204020203" pitchFamily="34" charset="0"/>
              </a:rPr>
              <a:t> due to poor carrier collection leads to PCE slightly above 0.3%</a:t>
            </a:r>
          </a:p>
        </p:txBody>
      </p:sp>
      <p:pic>
        <p:nvPicPr>
          <p:cNvPr id="56" name="Imatge 19">
            <a:extLst>
              <a:ext uri="{FF2B5EF4-FFF2-40B4-BE49-F238E27FC236}">
                <a16:creationId xmlns:a16="http://schemas.microsoft.com/office/drawing/2014/main" id="{3A65016A-4C31-6362-FA8A-0C621EAEE2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850" y="1083999"/>
            <a:ext cx="1275219" cy="956415"/>
          </a:xfrm>
          <a:prstGeom prst="rect">
            <a:avLst/>
          </a:prstGeom>
        </p:spPr>
      </p:pic>
      <p:sp>
        <p:nvSpPr>
          <p:cNvPr id="57" name="Fletxa: dreta 12">
            <a:extLst>
              <a:ext uri="{FF2B5EF4-FFF2-40B4-BE49-F238E27FC236}">
                <a16:creationId xmlns:a16="http://schemas.microsoft.com/office/drawing/2014/main" id="{30668444-8CD1-894D-AD15-60DEF55A7DD9}"/>
              </a:ext>
            </a:extLst>
          </p:cNvPr>
          <p:cNvSpPr/>
          <p:nvPr/>
        </p:nvSpPr>
        <p:spPr>
          <a:xfrm>
            <a:off x="8816712" y="3207058"/>
            <a:ext cx="496388" cy="14332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QuadreDeText 17">
            <a:extLst>
              <a:ext uri="{FF2B5EF4-FFF2-40B4-BE49-F238E27FC236}">
                <a16:creationId xmlns:a16="http://schemas.microsoft.com/office/drawing/2014/main" id="{011C8C17-5EBD-7534-9C5B-5D5F51776FAE}"/>
              </a:ext>
            </a:extLst>
          </p:cNvPr>
          <p:cNvSpPr txBox="1"/>
          <p:nvPr/>
        </p:nvSpPr>
        <p:spPr>
          <a:xfrm>
            <a:off x="7734374" y="2565030"/>
            <a:ext cx="566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Bahnschrift" panose="020B0502040204020203" pitchFamily="34" charset="0"/>
              </a:rPr>
              <a:t>Sb</a:t>
            </a:r>
            <a:r>
              <a:rPr lang="en-US" sz="1000" baseline="-25000" dirty="0">
                <a:latin typeface="Bahnschrift" panose="020B0502040204020203" pitchFamily="34" charset="0"/>
              </a:rPr>
              <a:t>2</a:t>
            </a:r>
            <a:r>
              <a:rPr lang="en-US" sz="1000" dirty="0">
                <a:latin typeface="Bahnschrift" panose="020B0502040204020203" pitchFamily="34" charset="0"/>
              </a:rPr>
              <a:t>Se</a:t>
            </a:r>
            <a:r>
              <a:rPr lang="en-US" sz="1000" baseline="-25000" dirty="0"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59" name="QuadreDeText 23">
            <a:extLst>
              <a:ext uri="{FF2B5EF4-FFF2-40B4-BE49-F238E27FC236}">
                <a16:creationId xmlns:a16="http://schemas.microsoft.com/office/drawing/2014/main" id="{C15CDAF8-C8AD-0DA7-1E29-2FA7340415C7}"/>
              </a:ext>
            </a:extLst>
          </p:cNvPr>
          <p:cNvSpPr txBox="1"/>
          <p:nvPr/>
        </p:nvSpPr>
        <p:spPr>
          <a:xfrm>
            <a:off x="9640250" y="2443376"/>
            <a:ext cx="5660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Bahnschrift" panose="020B0502040204020203" pitchFamily="34" charset="0"/>
              </a:rPr>
              <a:t>SbSeI</a:t>
            </a:r>
            <a:endParaRPr lang="en-US" sz="1000" baseline="-25000" dirty="0">
              <a:latin typeface="Bahnschrift" panose="020B0502040204020203" pitchFamily="34" charset="0"/>
            </a:endParaRPr>
          </a:p>
        </p:txBody>
      </p:sp>
      <p:sp>
        <p:nvSpPr>
          <p:cNvPr id="60" name="QuadreDeText 24">
            <a:extLst>
              <a:ext uri="{FF2B5EF4-FFF2-40B4-BE49-F238E27FC236}">
                <a16:creationId xmlns:a16="http://schemas.microsoft.com/office/drawing/2014/main" id="{2BE46CAF-FB5B-4C6C-097E-0F339C4AC1D4}"/>
              </a:ext>
            </a:extLst>
          </p:cNvPr>
          <p:cNvSpPr txBox="1"/>
          <p:nvPr/>
        </p:nvSpPr>
        <p:spPr>
          <a:xfrm>
            <a:off x="8851546" y="2736498"/>
            <a:ext cx="426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Bahnschrift" panose="020B0502040204020203" pitchFamily="34" charset="0"/>
              </a:rPr>
              <a:t>SbI</a:t>
            </a:r>
            <a:r>
              <a:rPr lang="en-US" sz="1000" baseline="-25000" dirty="0">
                <a:latin typeface="Bahnschrift" panose="020B0502040204020203" pitchFamily="34" charset="0"/>
              </a:rPr>
              <a:t>3</a:t>
            </a:r>
          </a:p>
        </p:txBody>
      </p:sp>
      <p:pic>
        <p:nvPicPr>
          <p:cNvPr id="61" name="Gràfic 25" descr="Inflamable">
            <a:extLst>
              <a:ext uri="{FF2B5EF4-FFF2-40B4-BE49-F238E27FC236}">
                <a16:creationId xmlns:a16="http://schemas.microsoft.com/office/drawing/2014/main" id="{B6DFA849-ED8D-30FA-21F3-820D5858D9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27307" y="2937091"/>
            <a:ext cx="269966" cy="269966"/>
          </a:xfrm>
          <a:prstGeom prst="rect">
            <a:avLst/>
          </a:prstGeom>
        </p:spPr>
      </p:pic>
      <p:graphicFrame>
        <p:nvGraphicFramePr>
          <p:cNvPr id="62" name="Objecte 26">
            <a:extLst>
              <a:ext uri="{FF2B5EF4-FFF2-40B4-BE49-F238E27FC236}">
                <a16:creationId xmlns:a16="http://schemas.microsoft.com/office/drawing/2014/main" id="{16BE97D8-EFE4-31D3-72C3-D2EB432312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68155" y="4145045"/>
          <a:ext cx="1788472" cy="1143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Graph" r:id="rId14" imgW="3936600" imgH="2515680" progId="Origin95.Graph">
                  <p:embed/>
                </p:oleObj>
              </mc:Choice>
              <mc:Fallback>
                <p:oleObj name="Graph" r:id="rId14" imgW="3936600" imgH="2515680" progId="Origin95.Graph">
                  <p:embed/>
                  <p:pic>
                    <p:nvPicPr>
                      <p:cNvPr id="62" name="Objecte 26">
                        <a:extLst>
                          <a:ext uri="{FF2B5EF4-FFF2-40B4-BE49-F238E27FC236}">
                            <a16:creationId xmlns:a16="http://schemas.microsoft.com/office/drawing/2014/main" id="{16BE97D8-EFE4-31D3-72C3-D2EB432312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368155" y="4145045"/>
                        <a:ext cx="1788472" cy="1143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to 19">
            <a:extLst>
              <a:ext uri="{FF2B5EF4-FFF2-40B4-BE49-F238E27FC236}">
                <a16:creationId xmlns:a16="http://schemas.microsoft.com/office/drawing/2014/main" id="{D57A3CDE-980F-4E06-FE1B-FABD44364F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16443" y="4154149"/>
          <a:ext cx="1641742" cy="1235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6" name="Graph" r:id="rId16" imgW="3213720" imgH="2562480" progId="Origin95.Graph">
                  <p:embed/>
                </p:oleObj>
              </mc:Choice>
              <mc:Fallback>
                <p:oleObj name="Graph" r:id="rId16" imgW="3213720" imgH="2562480" progId="Origin95.Graph">
                  <p:embed/>
                  <p:pic>
                    <p:nvPicPr>
                      <p:cNvPr id="63" name="Objeto 19">
                        <a:extLst>
                          <a:ext uri="{FF2B5EF4-FFF2-40B4-BE49-F238E27FC236}">
                            <a16:creationId xmlns:a16="http://schemas.microsoft.com/office/drawing/2014/main" id="{D57A3CDE-980F-4E06-FE1B-FABD44364F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216443" y="4154149"/>
                        <a:ext cx="1641742" cy="1235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Rectangle 66">
            <a:extLst>
              <a:ext uri="{FF2B5EF4-FFF2-40B4-BE49-F238E27FC236}">
                <a16:creationId xmlns:a16="http://schemas.microsoft.com/office/drawing/2014/main" id="{757D7061-A1A1-37A3-BD6D-088C8DB582B1}"/>
              </a:ext>
            </a:extLst>
          </p:cNvPr>
          <p:cNvSpPr/>
          <p:nvPr/>
        </p:nvSpPr>
        <p:spPr>
          <a:xfrm>
            <a:off x="587490" y="4042874"/>
            <a:ext cx="10591138" cy="2143847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QuadreDeText 67">
            <a:extLst>
              <a:ext uri="{FF2B5EF4-FFF2-40B4-BE49-F238E27FC236}">
                <a16:creationId xmlns:a16="http://schemas.microsoft.com/office/drawing/2014/main" id="{6785E140-D591-3F49-ADCC-58D21C7A1783}"/>
              </a:ext>
            </a:extLst>
          </p:cNvPr>
          <p:cNvSpPr txBox="1"/>
          <p:nvPr/>
        </p:nvSpPr>
        <p:spPr>
          <a:xfrm>
            <a:off x="811011" y="4145045"/>
            <a:ext cx="1193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Bahnschrift" panose="020B0502040204020203" pitchFamily="34" charset="0"/>
              </a:rPr>
              <a:t>NEXT STEPS</a:t>
            </a:r>
          </a:p>
        </p:txBody>
      </p:sp>
      <p:sp>
        <p:nvSpPr>
          <p:cNvPr id="66" name="Fletxa: pentàgon 68">
            <a:extLst>
              <a:ext uri="{FF2B5EF4-FFF2-40B4-BE49-F238E27FC236}">
                <a16:creationId xmlns:a16="http://schemas.microsoft.com/office/drawing/2014/main" id="{5685304D-5114-DAF4-EBA7-61F55448EBC5}"/>
              </a:ext>
            </a:extLst>
          </p:cNvPr>
          <p:cNvSpPr/>
          <p:nvPr/>
        </p:nvSpPr>
        <p:spPr>
          <a:xfrm rot="16200000" flipV="1">
            <a:off x="1423952" y="4763106"/>
            <a:ext cx="633763" cy="97422"/>
          </a:xfrm>
          <a:prstGeom prst="homePlat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letxa: pentàgon 69">
            <a:extLst>
              <a:ext uri="{FF2B5EF4-FFF2-40B4-BE49-F238E27FC236}">
                <a16:creationId xmlns:a16="http://schemas.microsoft.com/office/drawing/2014/main" id="{EB283D87-9C34-DAE6-DFAF-0A3FAD269139}"/>
              </a:ext>
            </a:extLst>
          </p:cNvPr>
          <p:cNvSpPr/>
          <p:nvPr/>
        </p:nvSpPr>
        <p:spPr>
          <a:xfrm rot="17135347" flipV="1">
            <a:off x="1597930" y="4863663"/>
            <a:ext cx="451680" cy="95225"/>
          </a:xfrm>
          <a:prstGeom prst="homePlat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letxa: pentàgon 70">
            <a:extLst>
              <a:ext uri="{FF2B5EF4-FFF2-40B4-BE49-F238E27FC236}">
                <a16:creationId xmlns:a16="http://schemas.microsoft.com/office/drawing/2014/main" id="{BC8839AB-5504-1C91-7F3C-51CB6DE48A07}"/>
              </a:ext>
            </a:extLst>
          </p:cNvPr>
          <p:cNvSpPr/>
          <p:nvPr/>
        </p:nvSpPr>
        <p:spPr>
          <a:xfrm rot="14997505">
            <a:off x="1329651" y="4899260"/>
            <a:ext cx="451680" cy="106098"/>
          </a:xfrm>
          <a:prstGeom prst="homePlat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letxa: pentàgon 72">
            <a:extLst>
              <a:ext uri="{FF2B5EF4-FFF2-40B4-BE49-F238E27FC236}">
                <a16:creationId xmlns:a16="http://schemas.microsoft.com/office/drawing/2014/main" id="{9C33E9EF-CB2B-1449-8A47-875B2A244F38}"/>
              </a:ext>
            </a:extLst>
          </p:cNvPr>
          <p:cNvSpPr/>
          <p:nvPr/>
        </p:nvSpPr>
        <p:spPr>
          <a:xfrm rot="17135347">
            <a:off x="2115190" y="4914010"/>
            <a:ext cx="658797" cy="110233"/>
          </a:xfrm>
          <a:prstGeom prst="homePlat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letxa: pentàgon 73">
            <a:extLst>
              <a:ext uri="{FF2B5EF4-FFF2-40B4-BE49-F238E27FC236}">
                <a16:creationId xmlns:a16="http://schemas.microsoft.com/office/drawing/2014/main" id="{AE36DA52-17A3-89C7-76FC-EA519E27962B}"/>
              </a:ext>
            </a:extLst>
          </p:cNvPr>
          <p:cNvSpPr/>
          <p:nvPr/>
        </p:nvSpPr>
        <p:spPr>
          <a:xfrm rot="16698462">
            <a:off x="1981064" y="4814533"/>
            <a:ext cx="561706" cy="96970"/>
          </a:xfrm>
          <a:prstGeom prst="homePlat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letxa: pentàgon 74">
            <a:extLst>
              <a:ext uri="{FF2B5EF4-FFF2-40B4-BE49-F238E27FC236}">
                <a16:creationId xmlns:a16="http://schemas.microsoft.com/office/drawing/2014/main" id="{787D80C6-0703-C9E5-AC08-4E68E682697F}"/>
              </a:ext>
            </a:extLst>
          </p:cNvPr>
          <p:cNvSpPr/>
          <p:nvPr/>
        </p:nvSpPr>
        <p:spPr>
          <a:xfrm rot="15223421">
            <a:off x="883213" y="4833713"/>
            <a:ext cx="539407" cy="108550"/>
          </a:xfrm>
          <a:prstGeom prst="homePlat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letxa: pentàgon 75">
            <a:extLst>
              <a:ext uri="{FF2B5EF4-FFF2-40B4-BE49-F238E27FC236}">
                <a16:creationId xmlns:a16="http://schemas.microsoft.com/office/drawing/2014/main" id="{EAB53B50-2532-90FF-FCD6-CBC7287B6C87}"/>
              </a:ext>
            </a:extLst>
          </p:cNvPr>
          <p:cNvSpPr/>
          <p:nvPr/>
        </p:nvSpPr>
        <p:spPr>
          <a:xfrm rot="16017242">
            <a:off x="1002354" y="4774592"/>
            <a:ext cx="631146" cy="90990"/>
          </a:xfrm>
          <a:prstGeom prst="homePlat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etxa: pentàgon 76">
            <a:extLst>
              <a:ext uri="{FF2B5EF4-FFF2-40B4-BE49-F238E27FC236}">
                <a16:creationId xmlns:a16="http://schemas.microsoft.com/office/drawing/2014/main" id="{EFC5455B-107D-E9F8-E03A-C02F0A93473C}"/>
              </a:ext>
            </a:extLst>
          </p:cNvPr>
          <p:cNvSpPr/>
          <p:nvPr/>
        </p:nvSpPr>
        <p:spPr>
          <a:xfrm rot="16017242">
            <a:off x="1860328" y="4868719"/>
            <a:ext cx="456401" cy="75236"/>
          </a:xfrm>
          <a:prstGeom prst="homePlat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letxa: pentàgon 77">
            <a:extLst>
              <a:ext uri="{FF2B5EF4-FFF2-40B4-BE49-F238E27FC236}">
                <a16:creationId xmlns:a16="http://schemas.microsoft.com/office/drawing/2014/main" id="{1CE5002B-7BE7-C6D4-E454-C09DAE62C810}"/>
              </a:ext>
            </a:extLst>
          </p:cNvPr>
          <p:cNvSpPr/>
          <p:nvPr/>
        </p:nvSpPr>
        <p:spPr>
          <a:xfrm rot="16594866">
            <a:off x="2473914" y="4904868"/>
            <a:ext cx="427238" cy="45719"/>
          </a:xfrm>
          <a:prstGeom prst="homePlat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letxa: pentàgon 78">
            <a:extLst>
              <a:ext uri="{FF2B5EF4-FFF2-40B4-BE49-F238E27FC236}">
                <a16:creationId xmlns:a16="http://schemas.microsoft.com/office/drawing/2014/main" id="{E40EEEF1-EA1F-B7D6-6020-1F9BD474AA9C}"/>
              </a:ext>
            </a:extLst>
          </p:cNvPr>
          <p:cNvSpPr/>
          <p:nvPr/>
        </p:nvSpPr>
        <p:spPr>
          <a:xfrm rot="15327278">
            <a:off x="754909" y="4885349"/>
            <a:ext cx="432044" cy="80796"/>
          </a:xfrm>
          <a:prstGeom prst="homePlat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85 Rectángulo">
            <a:extLst>
              <a:ext uri="{FF2B5EF4-FFF2-40B4-BE49-F238E27FC236}">
                <a16:creationId xmlns:a16="http://schemas.microsoft.com/office/drawing/2014/main" id="{4966A704-2248-66BA-B906-0F3F4EA7D2E6}"/>
              </a:ext>
            </a:extLst>
          </p:cNvPr>
          <p:cNvSpPr/>
          <p:nvPr/>
        </p:nvSpPr>
        <p:spPr>
          <a:xfrm>
            <a:off x="913736" y="5101623"/>
            <a:ext cx="1820989" cy="508421"/>
          </a:xfrm>
          <a:prstGeom prst="rect">
            <a:avLst/>
          </a:prstGeom>
          <a:blipFill dpi="0" rotWithShape="1">
            <a:blip r:embed="rId18"/>
            <a:srcRect/>
            <a:tile tx="0" ty="0" sx="32000" sy="83000" flip="none" algn="ctr"/>
          </a:blip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4645" tIns="92322" rIns="184645" bIns="92322" rtlCol="0" anchor="ctr"/>
          <a:lstStyle/>
          <a:p>
            <a:pPr algn="ctr"/>
            <a:endParaRPr lang="en-GB" b="1" dirty="0"/>
          </a:p>
        </p:txBody>
      </p:sp>
      <p:cxnSp>
        <p:nvCxnSpPr>
          <p:cNvPr id="77" name="Connector recte 80">
            <a:extLst>
              <a:ext uri="{FF2B5EF4-FFF2-40B4-BE49-F238E27FC236}">
                <a16:creationId xmlns:a16="http://schemas.microsoft.com/office/drawing/2014/main" id="{5E417E0C-D668-4951-C783-8D2BAEECAC84}"/>
              </a:ext>
            </a:extLst>
          </p:cNvPr>
          <p:cNvCxnSpPr>
            <a:cxnSpLocks/>
          </p:cNvCxnSpPr>
          <p:nvPr/>
        </p:nvCxnSpPr>
        <p:spPr>
          <a:xfrm>
            <a:off x="1045279" y="5078461"/>
            <a:ext cx="1076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 recte 81">
            <a:extLst>
              <a:ext uri="{FF2B5EF4-FFF2-40B4-BE49-F238E27FC236}">
                <a16:creationId xmlns:a16="http://schemas.microsoft.com/office/drawing/2014/main" id="{CE4B79A6-DE7D-F83B-F472-61DA34AC65CB}"/>
              </a:ext>
            </a:extLst>
          </p:cNvPr>
          <p:cNvCxnSpPr>
            <a:cxnSpLocks/>
          </p:cNvCxnSpPr>
          <p:nvPr/>
        </p:nvCxnSpPr>
        <p:spPr>
          <a:xfrm>
            <a:off x="1380127" y="5078461"/>
            <a:ext cx="16986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or recte 82">
            <a:extLst>
              <a:ext uri="{FF2B5EF4-FFF2-40B4-BE49-F238E27FC236}">
                <a16:creationId xmlns:a16="http://schemas.microsoft.com/office/drawing/2014/main" id="{18D00AB5-73AC-1C32-1FEA-25A046069E9F}"/>
              </a:ext>
            </a:extLst>
          </p:cNvPr>
          <p:cNvCxnSpPr>
            <a:cxnSpLocks/>
          </p:cNvCxnSpPr>
          <p:nvPr/>
        </p:nvCxnSpPr>
        <p:spPr>
          <a:xfrm>
            <a:off x="1656910" y="5078461"/>
            <a:ext cx="25814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 recte 83">
            <a:extLst>
              <a:ext uri="{FF2B5EF4-FFF2-40B4-BE49-F238E27FC236}">
                <a16:creationId xmlns:a16="http://schemas.microsoft.com/office/drawing/2014/main" id="{29D40328-20C0-4855-3862-E42A8535E28F}"/>
              </a:ext>
            </a:extLst>
          </p:cNvPr>
          <p:cNvCxnSpPr>
            <a:cxnSpLocks/>
          </p:cNvCxnSpPr>
          <p:nvPr/>
        </p:nvCxnSpPr>
        <p:spPr>
          <a:xfrm>
            <a:off x="1821779" y="5078461"/>
            <a:ext cx="22952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 recte 84">
            <a:extLst>
              <a:ext uri="{FF2B5EF4-FFF2-40B4-BE49-F238E27FC236}">
                <a16:creationId xmlns:a16="http://schemas.microsoft.com/office/drawing/2014/main" id="{6EAD62C1-F0CD-6A64-A63A-167C314FA4B7}"/>
              </a:ext>
            </a:extLst>
          </p:cNvPr>
          <p:cNvCxnSpPr>
            <a:cxnSpLocks/>
          </p:cNvCxnSpPr>
          <p:nvPr/>
        </p:nvCxnSpPr>
        <p:spPr>
          <a:xfrm>
            <a:off x="2138220" y="5078461"/>
            <a:ext cx="31838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 recte 85">
            <a:extLst>
              <a:ext uri="{FF2B5EF4-FFF2-40B4-BE49-F238E27FC236}">
                <a16:creationId xmlns:a16="http://schemas.microsoft.com/office/drawing/2014/main" id="{A0D5FD70-B851-789D-9CCB-C733CEDBD782}"/>
              </a:ext>
            </a:extLst>
          </p:cNvPr>
          <p:cNvCxnSpPr>
            <a:cxnSpLocks/>
          </p:cNvCxnSpPr>
          <p:nvPr/>
        </p:nvCxnSpPr>
        <p:spPr>
          <a:xfrm flipV="1">
            <a:off x="2269712" y="5078516"/>
            <a:ext cx="92876" cy="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 recte 86">
            <a:extLst>
              <a:ext uri="{FF2B5EF4-FFF2-40B4-BE49-F238E27FC236}">
                <a16:creationId xmlns:a16="http://schemas.microsoft.com/office/drawing/2014/main" id="{55AE0182-6CAA-C73C-A025-73141660B022}"/>
              </a:ext>
            </a:extLst>
          </p:cNvPr>
          <p:cNvCxnSpPr>
            <a:cxnSpLocks/>
          </p:cNvCxnSpPr>
          <p:nvPr/>
        </p:nvCxnSpPr>
        <p:spPr>
          <a:xfrm flipV="1">
            <a:off x="2467727" y="5078516"/>
            <a:ext cx="191912" cy="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QuadreDeText 87">
            <a:extLst>
              <a:ext uri="{FF2B5EF4-FFF2-40B4-BE49-F238E27FC236}">
                <a16:creationId xmlns:a16="http://schemas.microsoft.com/office/drawing/2014/main" id="{C895CFC7-E94A-1478-0054-478DD7C9ED0E}"/>
              </a:ext>
            </a:extLst>
          </p:cNvPr>
          <p:cNvSpPr txBox="1"/>
          <p:nvPr/>
        </p:nvSpPr>
        <p:spPr>
          <a:xfrm>
            <a:off x="2788867" y="4499461"/>
            <a:ext cx="1957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" panose="020B0502040204020203" pitchFamily="34" charset="0"/>
              </a:rPr>
              <a:t>Improve front contact</a:t>
            </a:r>
          </a:p>
        </p:txBody>
      </p:sp>
      <p:cxnSp>
        <p:nvCxnSpPr>
          <p:cNvPr id="89" name="Connector de fletxa recta 88">
            <a:extLst>
              <a:ext uri="{FF2B5EF4-FFF2-40B4-BE49-F238E27FC236}">
                <a16:creationId xmlns:a16="http://schemas.microsoft.com/office/drawing/2014/main" id="{4A0C49E3-280C-FEB9-4A43-B57DF8AEAB60}"/>
              </a:ext>
            </a:extLst>
          </p:cNvPr>
          <p:cNvCxnSpPr>
            <a:cxnSpLocks/>
          </p:cNvCxnSpPr>
          <p:nvPr/>
        </p:nvCxnSpPr>
        <p:spPr>
          <a:xfrm>
            <a:off x="3765906" y="4797832"/>
            <a:ext cx="0" cy="1948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QuadreDeText 89">
            <a:extLst>
              <a:ext uri="{FF2B5EF4-FFF2-40B4-BE49-F238E27FC236}">
                <a16:creationId xmlns:a16="http://schemas.microsoft.com/office/drawing/2014/main" id="{777BC73D-F176-49D7-4295-E93531EC1EFF}"/>
              </a:ext>
            </a:extLst>
          </p:cNvPr>
          <p:cNvSpPr txBox="1"/>
          <p:nvPr/>
        </p:nvSpPr>
        <p:spPr>
          <a:xfrm>
            <a:off x="2782856" y="4921393"/>
            <a:ext cx="2138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" panose="020B0502040204020203" pitchFamily="34" charset="0"/>
              </a:rPr>
              <a:t>Full coverage by Atomic Layer Deposition (ALD)</a:t>
            </a:r>
          </a:p>
        </p:txBody>
      </p:sp>
      <p:sp>
        <p:nvSpPr>
          <p:cNvPr id="91" name="QuadreDeText 90">
            <a:extLst>
              <a:ext uri="{FF2B5EF4-FFF2-40B4-BE49-F238E27FC236}">
                <a16:creationId xmlns:a16="http://schemas.microsoft.com/office/drawing/2014/main" id="{A878C8EE-FA29-AA04-C928-A3CA10E224D3}"/>
              </a:ext>
            </a:extLst>
          </p:cNvPr>
          <p:cNvSpPr txBox="1"/>
          <p:nvPr/>
        </p:nvSpPr>
        <p:spPr>
          <a:xfrm>
            <a:off x="811011" y="5836745"/>
            <a:ext cx="3499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" panose="020B0502040204020203" pitchFamily="34" charset="0"/>
              </a:rPr>
              <a:t>New selective contacts: oxides (TiO</a:t>
            </a:r>
            <a:r>
              <a:rPr lang="en-US" sz="1400" baseline="-25000" dirty="0">
                <a:latin typeface="Bahnschrift" panose="020B0502040204020203" pitchFamily="34" charset="0"/>
              </a:rPr>
              <a:t>3</a:t>
            </a:r>
            <a:r>
              <a:rPr lang="en-US" sz="1400" dirty="0">
                <a:latin typeface="Bahnschrift" panose="020B0502040204020203" pitchFamily="34" charset="0"/>
              </a:rPr>
              <a:t>, VO</a:t>
            </a:r>
            <a:r>
              <a:rPr lang="en-US" sz="1400" baseline="-25000" dirty="0">
                <a:latin typeface="Bahnschrift" panose="020B0502040204020203" pitchFamily="34" charset="0"/>
              </a:rPr>
              <a:t>5</a:t>
            </a:r>
            <a:r>
              <a:rPr lang="en-US" sz="14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50C9DC2-DEC3-9836-434B-CD2D60A4CDD9}"/>
              </a:ext>
            </a:extLst>
          </p:cNvPr>
          <p:cNvSpPr/>
          <p:nvPr/>
        </p:nvSpPr>
        <p:spPr>
          <a:xfrm>
            <a:off x="1789545" y="4941688"/>
            <a:ext cx="340410" cy="3034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QuadreDeText 92">
            <a:extLst>
              <a:ext uri="{FF2B5EF4-FFF2-40B4-BE49-F238E27FC236}">
                <a16:creationId xmlns:a16="http://schemas.microsoft.com/office/drawing/2014/main" id="{6CF887DB-3E61-FD23-7D4B-381E35A4F512}"/>
              </a:ext>
            </a:extLst>
          </p:cNvPr>
          <p:cNvSpPr txBox="1"/>
          <p:nvPr/>
        </p:nvSpPr>
        <p:spPr>
          <a:xfrm>
            <a:off x="811011" y="5595538"/>
            <a:ext cx="2516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ahnschrift" panose="020B0502040204020203" pitchFamily="34" charset="0"/>
              </a:rPr>
              <a:t>Improve carrier collection </a:t>
            </a:r>
            <a:r>
              <a:rPr lang="en-US" sz="1200" dirty="0">
                <a:latin typeface="Bahnschrift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US" sz="1200" dirty="0" err="1">
                <a:latin typeface="Bahnschrift" panose="020B0502040204020203" pitchFamily="34" charset="0"/>
                <a:sym typeface="Wingdings" panose="05000000000000000000" pitchFamily="2" charset="2"/>
              </a:rPr>
              <a:t>J</a:t>
            </a:r>
            <a:r>
              <a:rPr lang="en-US" sz="1200" baseline="-25000" dirty="0" err="1">
                <a:latin typeface="Bahnschrift" panose="020B0502040204020203" pitchFamily="34" charset="0"/>
                <a:sym typeface="Wingdings" panose="05000000000000000000" pitchFamily="2" charset="2"/>
              </a:rPr>
              <a:t>sc</a:t>
            </a:r>
            <a:r>
              <a:rPr lang="en-US" sz="1200" dirty="0">
                <a:latin typeface="Bahnschrif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↑</a:t>
            </a:r>
            <a:endParaRPr lang="en-US" sz="1200" dirty="0">
              <a:latin typeface="Bahnschrift" panose="020B0502040204020203" pitchFamily="34" charset="0"/>
            </a:endParaRPr>
          </a:p>
        </p:txBody>
      </p:sp>
      <p:cxnSp>
        <p:nvCxnSpPr>
          <p:cNvPr id="94" name="Connector recte 93">
            <a:extLst>
              <a:ext uri="{FF2B5EF4-FFF2-40B4-BE49-F238E27FC236}">
                <a16:creationId xmlns:a16="http://schemas.microsoft.com/office/drawing/2014/main" id="{958F4FD6-D1DB-9772-95A3-27568D5C8EC8}"/>
              </a:ext>
            </a:extLst>
          </p:cNvPr>
          <p:cNvCxnSpPr>
            <a:cxnSpLocks/>
          </p:cNvCxnSpPr>
          <p:nvPr/>
        </p:nvCxnSpPr>
        <p:spPr>
          <a:xfrm>
            <a:off x="4854836" y="4259859"/>
            <a:ext cx="0" cy="1845589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5" name="Imatge 94">
            <a:extLst>
              <a:ext uri="{FF2B5EF4-FFF2-40B4-BE49-F238E27FC236}">
                <a16:creationId xmlns:a16="http://schemas.microsoft.com/office/drawing/2014/main" id="{CEA57960-FCC1-32BD-17CD-D70229471B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88164" y="4512595"/>
            <a:ext cx="1603437" cy="1592853"/>
          </a:xfrm>
          <a:prstGeom prst="rect">
            <a:avLst/>
          </a:prstGeom>
        </p:spPr>
      </p:pic>
      <p:sp>
        <p:nvSpPr>
          <p:cNvPr id="96" name="QuadreDeText 95">
            <a:extLst>
              <a:ext uri="{FF2B5EF4-FFF2-40B4-BE49-F238E27FC236}">
                <a16:creationId xmlns:a16="http://schemas.microsoft.com/office/drawing/2014/main" id="{810D4BC1-BF25-B912-C240-62888E0EF278}"/>
              </a:ext>
            </a:extLst>
          </p:cNvPr>
          <p:cNvSpPr txBox="1"/>
          <p:nvPr/>
        </p:nvSpPr>
        <p:spPr>
          <a:xfrm>
            <a:off x="4963072" y="4145045"/>
            <a:ext cx="3831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" panose="020B0502040204020203" pitchFamily="34" charset="0"/>
              </a:rPr>
              <a:t>Expand the family of quasi-1D chalco-halides</a:t>
            </a:r>
          </a:p>
        </p:txBody>
      </p:sp>
      <p:sp>
        <p:nvSpPr>
          <p:cNvPr id="97" name="QuadreDeText 96">
            <a:extLst>
              <a:ext uri="{FF2B5EF4-FFF2-40B4-BE49-F238E27FC236}">
                <a16:creationId xmlns:a16="http://schemas.microsoft.com/office/drawing/2014/main" id="{EECAEC9E-F7D0-C488-5119-708ED2002943}"/>
              </a:ext>
            </a:extLst>
          </p:cNvPr>
          <p:cNvSpPr txBox="1"/>
          <p:nvPr/>
        </p:nvSpPr>
        <p:spPr>
          <a:xfrm>
            <a:off x="6587259" y="4493265"/>
            <a:ext cx="880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Bahnschrift" panose="020B0502040204020203" pitchFamily="34" charset="0"/>
                <a:ea typeface="Verdana" panose="020B0604030504040204" pitchFamily="34" charset="0"/>
              </a:rPr>
              <a:t>SbSeBr</a:t>
            </a:r>
            <a:endParaRPr lang="en-US" sz="1200" dirty="0">
              <a:latin typeface="Bahnschrift" panose="020B0502040204020203" pitchFamily="34" charset="0"/>
              <a:ea typeface="Verdana" panose="020B0604030504040204" pitchFamily="34" charset="0"/>
            </a:endParaRPr>
          </a:p>
          <a:p>
            <a:r>
              <a:rPr lang="en-US" sz="1200" dirty="0" err="1">
                <a:latin typeface="Bahnschrift" panose="020B0502040204020203" pitchFamily="34" charset="0"/>
                <a:ea typeface="Verdana" panose="020B0604030504040204" pitchFamily="34" charset="0"/>
              </a:rPr>
              <a:t>BiSeI</a:t>
            </a:r>
            <a:endParaRPr lang="en-US" sz="1200" dirty="0">
              <a:latin typeface="Bahnschrift" panose="020B0502040204020203" pitchFamily="34" charset="0"/>
              <a:ea typeface="Verdana" panose="020B0604030504040204" pitchFamily="34" charset="0"/>
            </a:endParaRPr>
          </a:p>
          <a:p>
            <a:r>
              <a:rPr lang="en-US" sz="1200" dirty="0" err="1">
                <a:latin typeface="Bahnschrift" panose="020B0502040204020203" pitchFamily="34" charset="0"/>
                <a:ea typeface="Verdana" panose="020B0604030504040204" pitchFamily="34" charset="0"/>
              </a:rPr>
              <a:t>SbSI</a:t>
            </a:r>
            <a:endParaRPr lang="en-US" sz="1200" dirty="0">
              <a:latin typeface="Bahnschrift" panose="020B0502040204020203" pitchFamily="34" charset="0"/>
              <a:ea typeface="Verdana" panose="020B0604030504040204" pitchFamily="34" charset="0"/>
            </a:endParaRPr>
          </a:p>
          <a:p>
            <a:r>
              <a:rPr lang="en-US" sz="1200" dirty="0">
                <a:latin typeface="Bahnschrift" panose="020B0502040204020203" pitchFamily="34" charset="0"/>
                <a:ea typeface="Verdana" panose="020B0604030504040204" pitchFamily="34" charset="0"/>
              </a:rPr>
              <a:t>Sb(</a:t>
            </a:r>
            <a:r>
              <a:rPr lang="en-US" sz="1200" dirty="0" err="1">
                <a:latin typeface="Bahnschrift" panose="020B0502040204020203" pitchFamily="34" charset="0"/>
                <a:ea typeface="Verdana" panose="020B0604030504040204" pitchFamily="34" charset="0"/>
              </a:rPr>
              <a:t>Se,S</a:t>
            </a:r>
            <a:r>
              <a:rPr lang="en-US" sz="1200" dirty="0">
                <a:latin typeface="Bahnschrift" panose="020B0502040204020203" pitchFamily="34" charset="0"/>
                <a:ea typeface="Verdana" panose="020B0604030504040204" pitchFamily="34" charset="0"/>
              </a:rPr>
              <a:t>)I</a:t>
            </a:r>
          </a:p>
          <a:p>
            <a:r>
              <a:rPr lang="en-US" sz="1200" dirty="0">
                <a:latin typeface="Bahnschrift" panose="020B0502040204020203" pitchFamily="34" charset="0"/>
                <a:ea typeface="Verdana" panose="020B0604030504040204" pitchFamily="34" charset="0"/>
              </a:rPr>
              <a:t>(</a:t>
            </a:r>
            <a:r>
              <a:rPr lang="en-US" sz="1200" dirty="0" err="1">
                <a:latin typeface="Bahnschrift" panose="020B0502040204020203" pitchFamily="34" charset="0"/>
                <a:ea typeface="Verdana" panose="020B0604030504040204" pitchFamily="34" charset="0"/>
              </a:rPr>
              <a:t>Sb,Bi</a:t>
            </a:r>
            <a:r>
              <a:rPr lang="en-US" sz="1200" dirty="0">
                <a:latin typeface="Bahnschrift" panose="020B0502040204020203" pitchFamily="34" charset="0"/>
                <a:ea typeface="Verdana" panose="020B0604030504040204" pitchFamily="34" charset="0"/>
              </a:rPr>
              <a:t>)</a:t>
            </a:r>
            <a:r>
              <a:rPr lang="en-US" sz="1200" dirty="0" err="1">
                <a:latin typeface="Bahnschrift" panose="020B0502040204020203" pitchFamily="34" charset="0"/>
                <a:ea typeface="Verdana" panose="020B0604030504040204" pitchFamily="34" charset="0"/>
              </a:rPr>
              <a:t>SeI</a:t>
            </a:r>
            <a:endParaRPr lang="en-US" sz="1200" dirty="0">
              <a:latin typeface="Bahnschrift" panose="020B0502040204020203" pitchFamily="34" charset="0"/>
              <a:ea typeface="Verdana" panose="020B0604030504040204" pitchFamily="34" charset="0"/>
            </a:endParaRPr>
          </a:p>
          <a:p>
            <a:r>
              <a:rPr lang="en-US" sz="1200" dirty="0">
                <a:latin typeface="Bahnschrift" panose="020B0502040204020203" pitchFamily="34" charset="0"/>
                <a:ea typeface="Verdana" panose="020B0604030504040204" pitchFamily="34" charset="0"/>
              </a:rPr>
              <a:t>…</a:t>
            </a:r>
          </a:p>
        </p:txBody>
      </p:sp>
      <p:pic>
        <p:nvPicPr>
          <p:cNvPr id="98" name="Imatge 97">
            <a:extLst>
              <a:ext uri="{FF2B5EF4-FFF2-40B4-BE49-F238E27FC236}">
                <a16:creationId xmlns:a16="http://schemas.microsoft.com/office/drawing/2014/main" id="{558C5F06-2252-0CAE-F6A1-80A941DFA99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60852" y="4789708"/>
            <a:ext cx="1653094" cy="1309810"/>
          </a:xfrm>
          <a:prstGeom prst="rect">
            <a:avLst/>
          </a:prstGeom>
        </p:spPr>
      </p:pic>
      <p:sp>
        <p:nvSpPr>
          <p:cNvPr id="99" name="QuadreDeText 98">
            <a:extLst>
              <a:ext uri="{FF2B5EF4-FFF2-40B4-BE49-F238E27FC236}">
                <a16:creationId xmlns:a16="http://schemas.microsoft.com/office/drawing/2014/main" id="{71B6B726-EAB1-1E2D-9949-B4599B477F60}"/>
              </a:ext>
            </a:extLst>
          </p:cNvPr>
          <p:cNvSpPr txBox="1"/>
          <p:nvPr/>
        </p:nvSpPr>
        <p:spPr>
          <a:xfrm>
            <a:off x="7725487" y="4557913"/>
            <a:ext cx="545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Bahnschrift" panose="020B0502040204020203" pitchFamily="34" charset="0"/>
                <a:ea typeface="Verdana" panose="020B0604030504040204" pitchFamily="34" charset="0"/>
              </a:rPr>
              <a:t>SbSeI</a:t>
            </a:r>
            <a:endParaRPr lang="en-US" sz="1000" dirty="0">
              <a:latin typeface="Bahnschrift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100" name="QuadreDeText 99">
            <a:extLst>
              <a:ext uri="{FF2B5EF4-FFF2-40B4-BE49-F238E27FC236}">
                <a16:creationId xmlns:a16="http://schemas.microsoft.com/office/drawing/2014/main" id="{632AA6FE-658A-3E6A-8770-964774EC5AE8}"/>
              </a:ext>
            </a:extLst>
          </p:cNvPr>
          <p:cNvSpPr txBox="1"/>
          <p:nvPr/>
        </p:nvSpPr>
        <p:spPr>
          <a:xfrm>
            <a:off x="8101255" y="4557913"/>
            <a:ext cx="6935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Bahnschrift" panose="020B0502040204020203" pitchFamily="34" charset="0"/>
                <a:ea typeface="Verdana" panose="020B0604030504040204" pitchFamily="34" charset="0"/>
              </a:rPr>
              <a:t>SbSeBr</a:t>
            </a:r>
            <a:r>
              <a:rPr lang="en-US" sz="1000" baseline="30000" dirty="0">
                <a:latin typeface="Bahnschrift" panose="020B0502040204020203" pitchFamily="34" charset="0"/>
                <a:ea typeface="Verdana" panose="020B0604030504040204" pitchFamily="34" charset="0"/>
              </a:rPr>
              <a:t>5</a:t>
            </a:r>
          </a:p>
        </p:txBody>
      </p:sp>
      <p:sp>
        <p:nvSpPr>
          <p:cNvPr id="101" name="QuadreDeText 100">
            <a:extLst>
              <a:ext uri="{FF2B5EF4-FFF2-40B4-BE49-F238E27FC236}">
                <a16:creationId xmlns:a16="http://schemas.microsoft.com/office/drawing/2014/main" id="{DE38BCF0-9DEE-96C6-3708-B6E230D39311}"/>
              </a:ext>
            </a:extLst>
          </p:cNvPr>
          <p:cNvSpPr txBox="1"/>
          <p:nvPr/>
        </p:nvSpPr>
        <p:spPr>
          <a:xfrm>
            <a:off x="1682594" y="6225792"/>
            <a:ext cx="40243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latin typeface="Bahnschrift" panose="020B0502040204020203" pitchFamily="34" charset="0"/>
              </a:rPr>
              <a:t>5</a:t>
            </a:r>
            <a:r>
              <a:rPr lang="en-US" sz="800" dirty="0">
                <a:latin typeface="Bahnschrift" panose="020B0502040204020203" pitchFamily="34" charset="0"/>
              </a:rPr>
              <a:t> KT Butler, JM Frost, A Walsh, </a:t>
            </a:r>
            <a:r>
              <a:rPr lang="en-US" sz="800" i="1" dirty="0">
                <a:latin typeface="Bahnschrift" panose="020B0502040204020203" pitchFamily="34" charset="0"/>
              </a:rPr>
              <a:t>Energy &amp; Environmental Science</a:t>
            </a:r>
            <a:r>
              <a:rPr lang="en-US" sz="800" dirty="0">
                <a:latin typeface="Bahnschrift" panose="020B0502040204020203" pitchFamily="34" charset="0"/>
              </a:rPr>
              <a:t>, 2015, </a:t>
            </a:r>
            <a:r>
              <a:rPr lang="en-US" sz="800" b="1" dirty="0">
                <a:latin typeface="Bahnschrift" panose="020B0502040204020203" pitchFamily="34" charset="0"/>
              </a:rPr>
              <a:t>8</a:t>
            </a:r>
            <a:r>
              <a:rPr lang="en-US" sz="800" dirty="0">
                <a:latin typeface="Bahnschrift" panose="020B0502040204020203" pitchFamily="34" charset="0"/>
              </a:rPr>
              <a:t>, 838</a:t>
            </a:r>
          </a:p>
        </p:txBody>
      </p:sp>
      <p:cxnSp>
        <p:nvCxnSpPr>
          <p:cNvPr id="102" name="Connector recte 101">
            <a:extLst>
              <a:ext uri="{FF2B5EF4-FFF2-40B4-BE49-F238E27FC236}">
                <a16:creationId xmlns:a16="http://schemas.microsoft.com/office/drawing/2014/main" id="{42AB9DC2-E4D1-EFFC-4261-91737EA4FC01}"/>
              </a:ext>
            </a:extLst>
          </p:cNvPr>
          <p:cNvCxnSpPr>
            <a:cxnSpLocks/>
          </p:cNvCxnSpPr>
          <p:nvPr/>
        </p:nvCxnSpPr>
        <p:spPr>
          <a:xfrm>
            <a:off x="9150611" y="4250642"/>
            <a:ext cx="0" cy="1845589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QuadreDeText 102">
            <a:extLst>
              <a:ext uri="{FF2B5EF4-FFF2-40B4-BE49-F238E27FC236}">
                <a16:creationId xmlns:a16="http://schemas.microsoft.com/office/drawing/2014/main" id="{813FBE7F-0AA1-32A6-C5CC-8318C339A08A}"/>
              </a:ext>
            </a:extLst>
          </p:cNvPr>
          <p:cNvSpPr txBox="1"/>
          <p:nvPr/>
        </p:nvSpPr>
        <p:spPr>
          <a:xfrm>
            <a:off x="9197404" y="4145044"/>
            <a:ext cx="1934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ahnschrift" panose="020B0502040204020203" pitchFamily="34" charset="0"/>
              </a:rPr>
              <a:t>New synthesis routes</a:t>
            </a:r>
          </a:p>
        </p:txBody>
      </p:sp>
      <p:sp>
        <p:nvSpPr>
          <p:cNvPr id="104" name="QuadreDeText 103">
            <a:extLst>
              <a:ext uri="{FF2B5EF4-FFF2-40B4-BE49-F238E27FC236}">
                <a16:creationId xmlns:a16="http://schemas.microsoft.com/office/drawing/2014/main" id="{36691987-6F2C-F650-77BE-4E20065AB999}"/>
              </a:ext>
            </a:extLst>
          </p:cNvPr>
          <p:cNvSpPr txBox="1"/>
          <p:nvPr/>
        </p:nvSpPr>
        <p:spPr>
          <a:xfrm>
            <a:off x="9197404" y="4554991"/>
            <a:ext cx="1934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966FF"/>
                </a:solidFill>
                <a:latin typeface="Bahnschrift" panose="020B0502040204020203" pitchFamily="34" charset="0"/>
              </a:rPr>
              <a:t>PVD</a:t>
            </a:r>
            <a:r>
              <a:rPr lang="en-US" sz="1400" dirty="0">
                <a:latin typeface="Bahnschrift" panose="020B0502040204020203" pitchFamily="34" charset="0"/>
              </a:rPr>
              <a:t>: Co-evaporation</a:t>
            </a:r>
          </a:p>
        </p:txBody>
      </p:sp>
      <p:sp>
        <p:nvSpPr>
          <p:cNvPr id="105" name="QuadreDeText 104">
            <a:extLst>
              <a:ext uri="{FF2B5EF4-FFF2-40B4-BE49-F238E27FC236}">
                <a16:creationId xmlns:a16="http://schemas.microsoft.com/office/drawing/2014/main" id="{78A88EB0-9055-E048-F236-BF408820A61D}"/>
              </a:ext>
            </a:extLst>
          </p:cNvPr>
          <p:cNvSpPr txBox="1"/>
          <p:nvPr/>
        </p:nvSpPr>
        <p:spPr>
          <a:xfrm>
            <a:off x="9197404" y="4937395"/>
            <a:ext cx="19344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966FF"/>
                </a:solidFill>
                <a:latin typeface="Bahnschrift" panose="020B0502040204020203" pitchFamily="34" charset="0"/>
              </a:rPr>
              <a:t>Solution-based</a:t>
            </a:r>
            <a:r>
              <a:rPr lang="en-US" sz="1400" dirty="0">
                <a:latin typeface="Bahnschrift" panose="020B0502040204020203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Bahnschrift" panose="020B0502040204020203" pitchFamily="34" charset="0"/>
              </a:rPr>
              <a:t>SbI</a:t>
            </a:r>
            <a:r>
              <a:rPr lang="en-US" sz="1400" baseline="-25000" dirty="0">
                <a:latin typeface="Bahnschrift" panose="020B0502040204020203" pitchFamily="34" charset="0"/>
              </a:rPr>
              <a:t>3</a:t>
            </a:r>
            <a:r>
              <a:rPr lang="en-US" sz="1400" dirty="0">
                <a:latin typeface="Bahnschrift" panose="020B0502040204020203" pitchFamily="34" charset="0"/>
              </a:rPr>
              <a:t> deposition on Sb</a:t>
            </a:r>
            <a:r>
              <a:rPr lang="en-US" sz="1400" baseline="-25000" dirty="0">
                <a:latin typeface="Bahnschrift" panose="020B0502040204020203" pitchFamily="34" charset="0"/>
              </a:rPr>
              <a:t>2</a:t>
            </a:r>
            <a:r>
              <a:rPr lang="en-US" sz="1400" dirty="0">
                <a:latin typeface="Bahnschrift" panose="020B0502040204020203" pitchFamily="34" charset="0"/>
              </a:rPr>
              <a:t>Se</a:t>
            </a:r>
            <a:r>
              <a:rPr lang="en-US" sz="1400" baseline="-25000" dirty="0">
                <a:latin typeface="Bahnschrift" panose="020B0502040204020203" pitchFamily="34" charset="0"/>
              </a:rPr>
              <a:t>3</a:t>
            </a:r>
            <a:r>
              <a:rPr lang="en-US" sz="1400" dirty="0">
                <a:latin typeface="Bahnschrift" panose="020B0502040204020203" pitchFamily="34" charset="0"/>
              </a:rPr>
              <a:t> films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Bahnschrift" panose="020B0502040204020203" pitchFamily="34" charset="0"/>
              </a:rPr>
              <a:t>Single-source precursors</a:t>
            </a:r>
          </a:p>
        </p:txBody>
      </p:sp>
    </p:spTree>
    <p:extLst>
      <p:ext uri="{BB962C8B-B14F-4D97-AF65-F5344CB8AC3E}">
        <p14:creationId xmlns:p14="http://schemas.microsoft.com/office/powerpoint/2010/main" val="2224134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5" grpId="0"/>
      <p:bldP spid="57" grpId="0" animBg="1"/>
      <p:bldP spid="58" grpId="0"/>
      <p:bldP spid="59" grpId="0"/>
      <p:bldP spid="60" grpId="0"/>
      <p:bldP spid="64" grpId="0" animBg="1"/>
      <p:bldP spid="65" grpId="0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84" grpId="0"/>
      <p:bldP spid="90" grpId="0"/>
      <p:bldP spid="91" grpId="0"/>
      <p:bldP spid="92" grpId="0" animBg="1"/>
      <p:bldP spid="93" grpId="0"/>
      <p:bldP spid="96" grpId="0"/>
      <p:bldP spid="97" grpId="0"/>
      <p:bldP spid="99" grpId="0"/>
      <p:bldP spid="100" grpId="0"/>
      <p:bldP spid="101" grpId="0"/>
      <p:bldP spid="103" grpId="0"/>
      <p:bldP spid="104" grpId="0"/>
      <p:bldP spid="10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</TotalTime>
  <Words>1158</Words>
  <Application>Microsoft Office PowerPoint</Application>
  <PresentationFormat>Widescreen</PresentationFormat>
  <Paragraphs>217</Paragraphs>
  <Slides>11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AdvOT65f8a23b.I</vt:lpstr>
      <vt:lpstr>AdvOTce3d9a73</vt:lpstr>
      <vt:lpstr>Arial</vt:lpstr>
      <vt:lpstr>Bahnschrift</vt:lpstr>
      <vt:lpstr>Calibri</vt:lpstr>
      <vt:lpstr>Calibri Light</vt:lpstr>
      <vt:lpstr>Symbol</vt:lpstr>
      <vt:lpstr>Times New Roman</vt:lpstr>
      <vt:lpstr>Wingdings</vt:lpstr>
      <vt:lpstr>Office Theme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Kunal Tiwari</dc:creator>
  <cp:lastModifiedBy>Kunal Tiwari</cp:lastModifiedBy>
  <cp:revision>71</cp:revision>
  <dcterms:created xsi:type="dcterms:W3CDTF">2022-07-29T08:52:19Z</dcterms:created>
  <dcterms:modified xsi:type="dcterms:W3CDTF">2023-04-14T08:09:56Z</dcterms:modified>
</cp:coreProperties>
</file>