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5" r:id="rId7"/>
    <p:sldId id="266" r:id="rId8"/>
    <p:sldId id="258" r:id="rId9"/>
    <p:sldId id="270" r:id="rId10"/>
    <p:sldId id="271" r:id="rId11"/>
    <p:sldId id="261" r:id="rId12"/>
    <p:sldId id="273" r:id="rId13"/>
    <p:sldId id="274" r:id="rId14"/>
    <p:sldId id="272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orient="horz" pos="3838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4AA8A4"/>
    <a:srgbClr val="5CB0A2"/>
    <a:srgbClr val="45C984"/>
    <a:srgbClr val="006EB8"/>
    <a:srgbClr val="4D75A4"/>
    <a:srgbClr val="333333"/>
    <a:srgbClr val="EE7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2" autoAdjust="0"/>
    <p:restoredTop sz="96229" autoAdjust="0"/>
  </p:normalViewPr>
  <p:slideViewPr>
    <p:cSldViewPr>
      <p:cViewPr varScale="1">
        <p:scale>
          <a:sx n="70" d="100"/>
          <a:sy n="70" d="100"/>
        </p:scale>
        <p:origin x="84" y="702"/>
      </p:cViewPr>
      <p:guideLst>
        <p:guide orient="horz" pos="527"/>
        <p:guide orient="horz" pos="38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06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F2878-1B03-4343-8714-0A4E21A2564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44EE1-2CBF-4DB3-BDBB-00D69DCBF30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69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4EE1-2CBF-4DB3-BDBB-00D69DCBF3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08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4EE1-2CBF-4DB3-BDBB-00D69DCBF3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3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4EE1-2CBF-4DB3-BDBB-00D69DCBF30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71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76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464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83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93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09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76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684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2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38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96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77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D51AD-A3E6-4BF1-9FB0-1A82F8EAB6F5}" type="datetimeFigureOut">
              <a:rPr lang="es-ES" smtClean="0"/>
              <a:t>13/04/2023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C15FA-9CE0-45D5-B764-AE84A8364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2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Rosamaria.Gonzalez@icn2.ca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microsoft.com/office/2007/relationships/hdphoto" Target="../media/hdphoto6.wdp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524001" y="729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" y="5861256"/>
            <a:ext cx="12192000" cy="1000125"/>
          </a:xfrm>
          <a:prstGeom prst="rect">
            <a:avLst/>
          </a:prstGeom>
        </p:spPr>
      </p:pic>
      <p:pic>
        <p:nvPicPr>
          <p:cNvPr id="3" name="Google Shape;91;p1">
            <a:extLst>
              <a:ext uri="{FF2B5EF4-FFF2-40B4-BE49-F238E27FC236}">
                <a16:creationId xmlns:a16="http://schemas.microsoft.com/office/drawing/2014/main" id="{80979240-9F04-6DC5-205A-D191B1EE96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8387" y="155734"/>
            <a:ext cx="2455227" cy="7014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D09DE7-3528-8236-A3E6-C525844E8098}"/>
              </a:ext>
            </a:extLst>
          </p:cNvPr>
          <p:cNvSpPr txBox="1"/>
          <p:nvPr/>
        </p:nvSpPr>
        <p:spPr>
          <a:xfrm>
            <a:off x="1524001" y="1553092"/>
            <a:ext cx="90246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CB6D04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Advanced materials for hybrid energy storage devices</a:t>
            </a:r>
            <a:endParaRPr lang="en-GB" sz="4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169FA0-01A3-6A0C-5EB3-D993C6C44457}"/>
              </a:ext>
            </a:extLst>
          </p:cNvPr>
          <p:cNvSpPr txBox="1"/>
          <p:nvPr/>
        </p:nvSpPr>
        <p:spPr>
          <a:xfrm>
            <a:off x="7500665" y="53732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 Maxwell Auditorium (ALBA Synchrotron)</a:t>
            </a:r>
            <a:endParaRPr lang="en-GB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1EA272-3C59-C2D1-30C4-D02D0A22C0DB}"/>
              </a:ext>
            </a:extLst>
          </p:cNvPr>
          <p:cNvSpPr txBox="1"/>
          <p:nvPr/>
        </p:nvSpPr>
        <p:spPr>
          <a:xfrm>
            <a:off x="10272464" y="4961830"/>
            <a:ext cx="1513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14 abr. 2023</a:t>
            </a:r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F74776-5DC9-8921-C22C-BB401E148613}"/>
              </a:ext>
            </a:extLst>
          </p:cNvPr>
          <p:cNvSpPr txBox="1"/>
          <p:nvPr/>
        </p:nvSpPr>
        <p:spPr>
          <a:xfrm>
            <a:off x="3647728" y="3010798"/>
            <a:ext cx="5904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777777"/>
                </a:solidFill>
                <a:latin typeface="Roboto" panose="02000000000000000000" pitchFamily="2" charset="0"/>
              </a:rPr>
              <a:t>N</a:t>
            </a:r>
            <a:r>
              <a:rPr lang="en-GB" sz="2000" b="1" dirty="0">
                <a:solidFill>
                  <a:srgbClr val="777777"/>
                </a:solidFill>
                <a:latin typeface="Roboto" panose="02000000000000000000" pitchFamily="2" charset="0"/>
              </a:rPr>
              <a:t>ovel Energy-Oriented Materials Group</a:t>
            </a:r>
          </a:p>
          <a:p>
            <a:endParaRPr lang="en-GB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DD6A7-EC41-BCC3-572B-E56BB5007FF0}"/>
              </a:ext>
            </a:extLst>
          </p:cNvPr>
          <p:cNvSpPr txBox="1"/>
          <p:nvPr/>
        </p:nvSpPr>
        <p:spPr>
          <a:xfrm>
            <a:off x="2988333" y="367674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777777"/>
                </a:solidFill>
                <a:latin typeface="Roboto" panose="02000000000000000000" pitchFamily="2" charset="0"/>
              </a:rPr>
              <a:t>D</a:t>
            </a:r>
            <a:r>
              <a:rPr lang="en-GB" dirty="0">
                <a:solidFill>
                  <a:srgbClr val="777777"/>
                </a:solidFill>
                <a:latin typeface="Roboto" panose="02000000000000000000" pitchFamily="2" charset="0"/>
              </a:rPr>
              <a:t>r. Rosa Maria González Gil</a:t>
            </a:r>
          </a:p>
          <a:p>
            <a:pPr algn="ctr"/>
            <a:r>
              <a:rPr lang="en-GB" i="1" dirty="0">
                <a:solidFill>
                  <a:srgbClr val="777777"/>
                </a:solidFill>
                <a:latin typeface="Roboto" panose="02000000000000000000" pitchFamily="2" charset="0"/>
              </a:rPr>
              <a:t>Postdoctoral Researcher and Project Manager</a:t>
            </a:r>
            <a:endParaRPr lang="en-GB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D8F1B8-8979-7F30-B55F-2E9779DDA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7" y="3166135"/>
            <a:ext cx="2736304" cy="249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9F669E-C4F8-7648-7C3A-A5889973C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503" y="2341906"/>
            <a:ext cx="1802324" cy="16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49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5618846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supercapacitors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61185" y="6447838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AE43151-0C65-82F3-BF31-E2E1FCB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2" y="796705"/>
            <a:ext cx="1120942" cy="10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7854E56B-961B-6544-2896-3044EED59FC5}"/>
              </a:ext>
            </a:extLst>
          </p:cNvPr>
          <p:cNvSpPr txBox="1"/>
          <p:nvPr/>
        </p:nvSpPr>
        <p:spPr>
          <a:xfrm>
            <a:off x="1436476" y="1034269"/>
            <a:ext cx="890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Polyoxometalates (POMs): redox-active metal nanoclusters for Zn-air batteries  </a:t>
            </a:r>
            <a:endParaRPr lang="es-ES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E0B70E5-765E-BF9A-32B8-F8144FA95EE3}"/>
              </a:ext>
            </a:extLst>
          </p:cNvPr>
          <p:cNvSpPr/>
          <p:nvPr/>
        </p:nvSpPr>
        <p:spPr>
          <a:xfrm>
            <a:off x="6384032" y="2492896"/>
            <a:ext cx="37044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263F02-F4D8-09B6-9896-C1AAB0529A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99" t="7409" r="20220" b="22483"/>
          <a:stretch/>
        </p:blipFill>
        <p:spPr>
          <a:xfrm>
            <a:off x="10625678" y="877150"/>
            <a:ext cx="1280229" cy="1245178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F8091D0-DD41-524A-5510-17582CA385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22" y="2113541"/>
            <a:ext cx="5966432" cy="410165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AE2C296-88EA-5814-D830-559FDF230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188" y="2357046"/>
            <a:ext cx="5425709" cy="3345474"/>
          </a:xfrm>
          <a:prstGeom prst="rect">
            <a:avLst/>
          </a:prstGeom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2B238EDF-AD6D-4D1B-52D5-2ABECF2008B5}"/>
              </a:ext>
            </a:extLst>
          </p:cNvPr>
          <p:cNvSpPr/>
          <p:nvPr/>
        </p:nvSpPr>
        <p:spPr>
          <a:xfrm>
            <a:off x="6104387" y="3678280"/>
            <a:ext cx="818996" cy="452284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400" b="0" i="0" u="none" strike="noStrike" cap="none" spc="0" normalizeH="0" baseline="0">
              <a:ln>
                <a:noFill/>
              </a:ln>
              <a:solidFill>
                <a:srgbClr val="3C3C3C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0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524001" y="729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" y="5861256"/>
            <a:ext cx="12192000" cy="1000125"/>
          </a:xfrm>
          <a:prstGeom prst="rect">
            <a:avLst/>
          </a:prstGeom>
        </p:spPr>
      </p:pic>
      <p:pic>
        <p:nvPicPr>
          <p:cNvPr id="3" name="Google Shape;91;p1">
            <a:extLst>
              <a:ext uri="{FF2B5EF4-FFF2-40B4-BE49-F238E27FC236}">
                <a16:creationId xmlns:a16="http://schemas.microsoft.com/office/drawing/2014/main" id="{80979240-9F04-6DC5-205A-D191B1EE96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8387" y="155734"/>
            <a:ext cx="2455227" cy="7014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D09DE7-3528-8236-A3E6-C525844E8098}"/>
              </a:ext>
            </a:extLst>
          </p:cNvPr>
          <p:cNvSpPr txBox="1"/>
          <p:nvPr/>
        </p:nvSpPr>
        <p:spPr>
          <a:xfrm>
            <a:off x="1524001" y="1553092"/>
            <a:ext cx="9024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CB6D04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Thank you!</a:t>
            </a:r>
            <a:endParaRPr lang="en-GB" sz="4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DD6A7-EC41-BCC3-572B-E56BB5007FF0}"/>
              </a:ext>
            </a:extLst>
          </p:cNvPr>
          <p:cNvSpPr txBox="1"/>
          <p:nvPr/>
        </p:nvSpPr>
        <p:spPr>
          <a:xfrm>
            <a:off x="2988332" y="43826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777777"/>
                </a:solidFill>
                <a:latin typeface="Roboto" panose="02000000000000000000" pitchFamily="2" charset="0"/>
              </a:rPr>
              <a:t>D</a:t>
            </a:r>
            <a:r>
              <a:rPr lang="en-GB" dirty="0">
                <a:solidFill>
                  <a:srgbClr val="777777"/>
                </a:solidFill>
                <a:latin typeface="Roboto" panose="02000000000000000000" pitchFamily="2" charset="0"/>
              </a:rPr>
              <a:t>r. Rosa Maria González Gil</a:t>
            </a:r>
          </a:p>
          <a:p>
            <a:pPr algn="ctr"/>
            <a:r>
              <a:rPr lang="en-GB" i="1" dirty="0">
                <a:solidFill>
                  <a:srgbClr val="777777"/>
                </a:solidFill>
                <a:latin typeface="Roboto" panose="02000000000000000000" pitchFamily="2" charset="0"/>
                <a:hlinkClick r:id="rId4"/>
              </a:rPr>
              <a:t>rosamaria.gonzalez@icn2.cat</a:t>
            </a:r>
            <a:r>
              <a:rPr lang="en-GB" i="1" dirty="0">
                <a:solidFill>
                  <a:srgbClr val="777777"/>
                </a:solidFill>
                <a:latin typeface="Roboto" panose="02000000000000000000" pitchFamily="2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D8F1B8-8979-7F30-B55F-2E9779DDA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7" y="3166135"/>
            <a:ext cx="2736304" cy="249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9F669E-C4F8-7648-7C3A-A5889973C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503" y="2341906"/>
            <a:ext cx="1802324" cy="16395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9B7A79-4EA0-BDF4-A59A-1F203A336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718" y="2612455"/>
            <a:ext cx="310922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27AA3C-F1A8-7CEE-D479-48A3CCF026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0000"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50" y="644376"/>
            <a:ext cx="11969029" cy="588640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6713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Energy-</a:t>
            </a:r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(NEO-Energy) 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050" y="1091910"/>
            <a:ext cx="77768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Pedro Gómez Romero (</a:t>
            </a:r>
            <a:r>
              <a:rPr lang="es-E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Leader)</a:t>
            </a:r>
          </a:p>
          <a:p>
            <a:endParaRPr lang="es-E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</a:t>
            </a:r>
            <a:r>
              <a:rPr lang="es-ES" sz="16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Rosa Maria González Gil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Leandro Bengoa Abraham (MSCA)</a:t>
            </a:r>
          </a:p>
          <a:p>
            <a:endParaRPr lang="es-E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PhD: 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Anukriti Pokhriyal (DOC-FAM)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Verónica </a:t>
            </a:r>
            <a:r>
              <a:rPr lang="es-E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Fabían</a:t>
            </a:r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Puerta (DI-NBL)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 Maria Thomas (SO)</a:t>
            </a:r>
          </a:p>
          <a:p>
            <a:r>
              <a:rPr lang="es-E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Lipeng</a:t>
            </a:r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 (CSC)</a:t>
            </a:r>
          </a:p>
          <a:p>
            <a:endParaRPr lang="es-E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ES" sz="16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technicians</a:t>
            </a:r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Judith Quiñones Acuña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Shamim Tayar</a:t>
            </a:r>
          </a:p>
          <a:p>
            <a:endParaRPr lang="es-E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es-ES" sz="16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s-ES" sz="16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Bauke Roeterink Cerrillo</a:t>
            </a:r>
          </a:p>
          <a:p>
            <a:r>
              <a:rPr lang="es-E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Martimianaki</a:t>
            </a:r>
          </a:p>
          <a:p>
            <a:endParaRPr lang="es-E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78130" y="6492876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394B56C3-BD69-9720-7E78-F93D06336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0" y="6341052"/>
            <a:ext cx="5976664" cy="355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86C25A7A-1E45-6223-4B6D-4CCCB3F789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03" y="971837"/>
            <a:ext cx="5314365" cy="354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259A48-CE32-283B-6BCE-FD09863504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99" t="7409" r="20220" b="22483"/>
          <a:stretch/>
        </p:blipFill>
        <p:spPr>
          <a:xfrm>
            <a:off x="5787663" y="4700973"/>
            <a:ext cx="1280229" cy="1245178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B88162-ACA8-10F2-29A0-47FC99A79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r="5928" b="10447"/>
          <a:stretch/>
        </p:blipFill>
        <p:spPr bwMode="auto">
          <a:xfrm>
            <a:off x="10056440" y="4668239"/>
            <a:ext cx="1174302" cy="1228356"/>
          </a:xfrm>
          <a:prstGeom prst="ellipse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36E720-F557-BF89-248A-6AE8EBBF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07" y="4677175"/>
            <a:ext cx="1245178" cy="1245178"/>
          </a:xfrm>
          <a:prstGeom prst="ellipse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60AB773-972D-7270-737B-5277433A21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26" b="9208"/>
          <a:stretch/>
        </p:blipFill>
        <p:spPr>
          <a:xfrm>
            <a:off x="8741674" y="4709384"/>
            <a:ext cx="1066018" cy="1228356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15329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6713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Energy-</a:t>
            </a:r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(NEO-Energy) 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78130" y="6492876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4370DFD-7564-379A-DA99-BCF537750BFC}"/>
              </a:ext>
            </a:extLst>
          </p:cNvPr>
          <p:cNvSpPr txBox="1"/>
          <p:nvPr/>
        </p:nvSpPr>
        <p:spPr>
          <a:xfrm>
            <a:off x="417600" y="99958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Research</a:t>
            </a:r>
            <a:r>
              <a:rPr lang="es-ES" sz="2800" b="1" dirty="0"/>
              <a:t> </a:t>
            </a:r>
            <a:r>
              <a:rPr lang="es-ES" sz="2800" b="1" dirty="0" err="1"/>
              <a:t>Objectives</a:t>
            </a:r>
            <a:r>
              <a:rPr lang="es-ES" sz="2800" b="1" dirty="0"/>
              <a:t> </a:t>
            </a:r>
            <a:endParaRPr lang="en-GB" sz="28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A80232-6586-F9F5-D6EB-C192149752FE}"/>
              </a:ext>
            </a:extLst>
          </p:cNvPr>
          <p:cNvSpPr txBox="1"/>
          <p:nvPr/>
        </p:nvSpPr>
        <p:spPr>
          <a:xfrm>
            <a:off x="4262235" y="2090085"/>
            <a:ext cx="2869062" cy="56263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Materials</a:t>
            </a:r>
            <a:r>
              <a:rPr lang="es-ES" sz="2000" dirty="0"/>
              <a:t> </a:t>
            </a:r>
            <a:r>
              <a:rPr lang="es-ES" sz="2000" dirty="0" err="1"/>
              <a:t>science</a:t>
            </a:r>
            <a:r>
              <a:rPr lang="es-ES" sz="2000" dirty="0"/>
              <a:t> </a:t>
            </a:r>
            <a:endParaRPr lang="en-GB" sz="2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2C9CA9C-2CC2-0E1E-31A3-5AA12CF68F14}"/>
              </a:ext>
            </a:extLst>
          </p:cNvPr>
          <p:cNvSpPr txBox="1"/>
          <p:nvPr/>
        </p:nvSpPr>
        <p:spPr>
          <a:xfrm>
            <a:off x="264110" y="2092673"/>
            <a:ext cx="2952328" cy="562630"/>
          </a:xfrm>
          <a:prstGeom prst="ellipse">
            <a:avLst/>
          </a:prstGeom>
          <a:gradFill>
            <a:gsLst>
              <a:gs pos="0">
                <a:srgbClr val="4AA8A4"/>
              </a:gs>
              <a:gs pos="44000">
                <a:srgbClr val="5CB0A2"/>
              </a:gs>
              <a:gs pos="100000">
                <a:srgbClr val="45C984"/>
              </a:gs>
            </a:gsLst>
          </a:gradFill>
          <a:ln>
            <a:solidFill>
              <a:schemeClr val="accent5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Electrochemistry</a:t>
            </a:r>
            <a:endParaRPr lang="en-GB" sz="2000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996B7A1-B845-0AE5-18B2-0B146A575C3F}"/>
              </a:ext>
            </a:extLst>
          </p:cNvPr>
          <p:cNvGrpSpPr/>
          <p:nvPr/>
        </p:nvGrpSpPr>
        <p:grpSpPr>
          <a:xfrm>
            <a:off x="432974" y="2942754"/>
            <a:ext cx="6515364" cy="2903701"/>
            <a:chOff x="2031999" y="719666"/>
            <a:chExt cx="8128001" cy="5418667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C57D31EB-8EB1-1F59-4EE9-56DE5D6C846E}"/>
                </a:ext>
              </a:extLst>
            </p:cNvPr>
            <p:cNvSpPr/>
            <p:nvPr/>
          </p:nvSpPr>
          <p:spPr>
            <a:xfrm rot="21600000">
              <a:off x="2031999" y="719666"/>
              <a:ext cx="4064001" cy="2709334"/>
            </a:xfrm>
            <a:custGeom>
              <a:avLst/>
              <a:gdLst>
                <a:gd name="connsiteX0" fmla="*/ 0 w 2709333"/>
                <a:gd name="connsiteY0" fmla="*/ 0 h 4064000"/>
                <a:gd name="connsiteX1" fmla="*/ 2257768 w 2709333"/>
                <a:gd name="connsiteY1" fmla="*/ 0 h 4064000"/>
                <a:gd name="connsiteX2" fmla="*/ 2709333 w 2709333"/>
                <a:gd name="connsiteY2" fmla="*/ 451565 h 4064000"/>
                <a:gd name="connsiteX3" fmla="*/ 2709333 w 2709333"/>
                <a:gd name="connsiteY3" fmla="*/ 4064000 h 4064000"/>
                <a:gd name="connsiteX4" fmla="*/ 0 w 2709333"/>
                <a:gd name="connsiteY4" fmla="*/ 4064000 h 4064000"/>
                <a:gd name="connsiteX5" fmla="*/ 0 w 2709333"/>
                <a:gd name="connsiteY5" fmla="*/ 0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333" h="4064000">
                  <a:moveTo>
                    <a:pt x="0" y="4063999"/>
                  </a:moveTo>
                  <a:lnTo>
                    <a:pt x="0" y="677348"/>
                  </a:lnTo>
                  <a:cubicBezTo>
                    <a:pt x="0" y="303260"/>
                    <a:pt x="134782" y="1"/>
                    <a:pt x="301044" y="1"/>
                  </a:cubicBezTo>
                  <a:lnTo>
                    <a:pt x="2709333" y="1"/>
                  </a:lnTo>
                  <a:lnTo>
                    <a:pt x="2709333" y="4063999"/>
                  </a:lnTo>
                  <a:lnTo>
                    <a:pt x="0" y="4063999"/>
                  </a:ln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2280" tIns="462281" rIns="462281" bIns="1139613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kern="1200" dirty="0" err="1"/>
                <a:t>Supercapacitors</a:t>
              </a:r>
              <a:r>
                <a:rPr lang="es-ES" sz="2000" kern="1200" dirty="0"/>
                <a:t> </a:t>
              </a:r>
              <a:endParaRPr lang="en-GB" sz="2000" kern="1200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6E258A21-0A24-B1AC-F25A-5AE4FAE524DB}"/>
                </a:ext>
              </a:extLst>
            </p:cNvPr>
            <p:cNvSpPr/>
            <p:nvPr/>
          </p:nvSpPr>
          <p:spPr>
            <a:xfrm>
              <a:off x="6096000" y="719666"/>
              <a:ext cx="4064000" cy="2709333"/>
            </a:xfrm>
            <a:custGeom>
              <a:avLst/>
              <a:gdLst>
                <a:gd name="connsiteX0" fmla="*/ 0 w 4064000"/>
                <a:gd name="connsiteY0" fmla="*/ 0 h 2709333"/>
                <a:gd name="connsiteX1" fmla="*/ 3612435 w 4064000"/>
                <a:gd name="connsiteY1" fmla="*/ 0 h 2709333"/>
                <a:gd name="connsiteX2" fmla="*/ 4064000 w 4064000"/>
                <a:gd name="connsiteY2" fmla="*/ 451565 h 2709333"/>
                <a:gd name="connsiteX3" fmla="*/ 4064000 w 4064000"/>
                <a:gd name="connsiteY3" fmla="*/ 2709333 h 2709333"/>
                <a:gd name="connsiteX4" fmla="*/ 0 w 4064000"/>
                <a:gd name="connsiteY4" fmla="*/ 2709333 h 2709333"/>
                <a:gd name="connsiteX5" fmla="*/ 0 w 4064000"/>
                <a:gd name="connsiteY5" fmla="*/ 0 h 270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4000" h="2709333">
                  <a:moveTo>
                    <a:pt x="0" y="0"/>
                  </a:moveTo>
                  <a:lnTo>
                    <a:pt x="3612435" y="0"/>
                  </a:lnTo>
                  <a:cubicBezTo>
                    <a:pt x="3861827" y="0"/>
                    <a:pt x="4064000" y="202173"/>
                    <a:pt x="4064000" y="451565"/>
                  </a:cubicBezTo>
                  <a:lnTo>
                    <a:pt x="4064000" y="2709333"/>
                  </a:lnTo>
                  <a:lnTo>
                    <a:pt x="0" y="2709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2280" tIns="462280" rIns="462280" bIns="1139613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dirty="0" err="1"/>
                <a:t>B</a:t>
              </a:r>
              <a:r>
                <a:rPr lang="es-ES" sz="2800" kern="1200" dirty="0" err="1"/>
                <a:t>atteries</a:t>
              </a:r>
              <a:endParaRPr lang="en-GB" sz="2800" kern="1200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DA9745D4-46A1-D25A-823D-B48C14174852}"/>
                </a:ext>
              </a:extLst>
            </p:cNvPr>
            <p:cNvSpPr/>
            <p:nvPr/>
          </p:nvSpPr>
          <p:spPr>
            <a:xfrm>
              <a:off x="2031999" y="3428999"/>
              <a:ext cx="8128001" cy="2709334"/>
            </a:xfrm>
            <a:custGeom>
              <a:avLst/>
              <a:gdLst>
                <a:gd name="connsiteX0" fmla="*/ 0 w 2709333"/>
                <a:gd name="connsiteY0" fmla="*/ 0 h 4064000"/>
                <a:gd name="connsiteX1" fmla="*/ 2257768 w 2709333"/>
                <a:gd name="connsiteY1" fmla="*/ 0 h 4064000"/>
                <a:gd name="connsiteX2" fmla="*/ 2709333 w 2709333"/>
                <a:gd name="connsiteY2" fmla="*/ 451565 h 4064000"/>
                <a:gd name="connsiteX3" fmla="*/ 2709333 w 2709333"/>
                <a:gd name="connsiteY3" fmla="*/ 4064000 h 4064000"/>
                <a:gd name="connsiteX4" fmla="*/ 0 w 2709333"/>
                <a:gd name="connsiteY4" fmla="*/ 4064000 h 4064000"/>
                <a:gd name="connsiteX5" fmla="*/ 0 w 2709333"/>
                <a:gd name="connsiteY5" fmla="*/ 0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333" h="4064000">
                  <a:moveTo>
                    <a:pt x="2709333" y="1"/>
                  </a:moveTo>
                  <a:lnTo>
                    <a:pt x="2709333" y="3386652"/>
                  </a:lnTo>
                  <a:cubicBezTo>
                    <a:pt x="2709333" y="3760740"/>
                    <a:pt x="2574551" y="4063999"/>
                    <a:pt x="2408289" y="4063999"/>
                  </a:cubicBezTo>
                  <a:lnTo>
                    <a:pt x="0" y="4063999"/>
                  </a:lnTo>
                  <a:lnTo>
                    <a:pt x="0" y="1"/>
                  </a:lnTo>
                  <a:lnTo>
                    <a:pt x="2709333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2280" tIns="1139613" rIns="462281" bIns="462281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800" b="1" kern="1200" dirty="0" err="1"/>
                <a:t>Hybrid</a:t>
              </a:r>
              <a:r>
                <a:rPr lang="es-ES" sz="2800" b="1" dirty="0"/>
                <a:t> </a:t>
              </a:r>
              <a:r>
                <a:rPr lang="es-ES" sz="2800" b="1" dirty="0" err="1"/>
                <a:t>supercapacitors</a:t>
              </a:r>
              <a:endParaRPr lang="en-GB" sz="2800" b="1" kern="1200" dirty="0"/>
            </a:p>
          </p:txBody>
        </p:sp>
        <p:sp>
          <p:nvSpPr>
            <p:cNvPr id="23" name="Diagrama de flujo: conector 22">
              <a:extLst>
                <a:ext uri="{FF2B5EF4-FFF2-40B4-BE49-F238E27FC236}">
                  <a16:creationId xmlns:a16="http://schemas.microsoft.com/office/drawing/2014/main" id="{B50DC493-8358-E453-8AF1-FDACF7362B45}"/>
                </a:ext>
              </a:extLst>
            </p:cNvPr>
            <p:cNvSpPr/>
            <p:nvPr/>
          </p:nvSpPr>
          <p:spPr>
            <a:xfrm>
              <a:off x="4064000" y="1844822"/>
              <a:ext cx="4192240" cy="2952328"/>
            </a:xfrm>
            <a:prstGeom prst="flowChartConnector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8059" tIns="268059" rIns="268059" bIns="268059" numCol="1" spcCol="1270" anchor="ctr" anchorCtr="0">
              <a:noAutofit/>
            </a:bodyPr>
            <a:lstStyle/>
            <a:p>
              <a:pPr marL="0" lvl="0" indent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200" dirty="0"/>
                <a:t>ENERGY STORAGE</a:t>
              </a:r>
              <a:endParaRPr lang="en-GB" sz="3200" kern="1200" dirty="0"/>
            </a:p>
          </p:txBody>
        </p:sp>
      </p:grpSp>
      <p:sp>
        <p:nvSpPr>
          <p:cNvPr id="17" name="Flecha: a la izquierda, derecha y arriba 16">
            <a:extLst>
              <a:ext uri="{FF2B5EF4-FFF2-40B4-BE49-F238E27FC236}">
                <a16:creationId xmlns:a16="http://schemas.microsoft.com/office/drawing/2014/main" id="{F2369827-8FED-192C-D0BB-3C249A1FA3A1}"/>
              </a:ext>
            </a:extLst>
          </p:cNvPr>
          <p:cNvSpPr/>
          <p:nvPr/>
        </p:nvSpPr>
        <p:spPr>
          <a:xfrm rot="10800000">
            <a:off x="2928405" y="2267140"/>
            <a:ext cx="1584176" cy="1185050"/>
          </a:xfrm>
          <a:prstGeom prst="leftRightUpArrow">
            <a:avLst>
              <a:gd name="adj1" fmla="val 26655"/>
              <a:gd name="adj2" fmla="val 20851"/>
              <a:gd name="adj3" fmla="val 25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 descr="Transición Energética | COPATE">
            <a:extLst>
              <a:ext uri="{FF2B5EF4-FFF2-40B4-BE49-F238E27FC236}">
                <a16:creationId xmlns:a16="http://schemas.microsoft.com/office/drawing/2014/main" id="{379653C5-86E7-D2AF-8364-1DF6531B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97958" y="4388313"/>
            <a:ext cx="5330973" cy="177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nergía renovable - Wikipedia, la enciclopedia libre">
            <a:extLst>
              <a:ext uri="{FF2B5EF4-FFF2-40B4-BE49-F238E27FC236}">
                <a16:creationId xmlns:a16="http://schemas.microsoft.com/office/drawing/2014/main" id="{05A53844-329B-19C7-7859-E5114FC5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34" y="1021949"/>
            <a:ext cx="2597944" cy="25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a la derecha con muesca 2">
            <a:extLst>
              <a:ext uri="{FF2B5EF4-FFF2-40B4-BE49-F238E27FC236}">
                <a16:creationId xmlns:a16="http://schemas.microsoft.com/office/drawing/2014/main" id="{EA5F70C9-0F4E-3C1C-5D0C-7D4FB47E251E}"/>
              </a:ext>
            </a:extLst>
          </p:cNvPr>
          <p:cNvSpPr/>
          <p:nvPr/>
        </p:nvSpPr>
        <p:spPr>
          <a:xfrm>
            <a:off x="6096000" y="3976598"/>
            <a:ext cx="1664693" cy="823429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7DE581-DC20-8F34-98E3-F822CB3D7198}"/>
              </a:ext>
            </a:extLst>
          </p:cNvPr>
          <p:cNvSpPr txBox="1"/>
          <p:nvPr/>
        </p:nvSpPr>
        <p:spPr>
          <a:xfrm>
            <a:off x="8113960" y="3440497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Energetic transition to renewables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5D02EE-82B1-25C2-B091-C80C4DEEF4F3}"/>
              </a:ext>
            </a:extLst>
          </p:cNvPr>
          <p:cNvSpPr txBox="1"/>
          <p:nvPr/>
        </p:nvSpPr>
        <p:spPr>
          <a:xfrm>
            <a:off x="2338539" y="5933274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accent1"/>
                </a:solidFill>
              </a:rPr>
              <a:t>Hybrid</a:t>
            </a:r>
            <a:r>
              <a:rPr lang="es-ES" sz="2000" b="1" dirty="0">
                <a:solidFill>
                  <a:schemeClr val="accent1"/>
                </a:solidFill>
              </a:rPr>
              <a:t> </a:t>
            </a:r>
            <a:r>
              <a:rPr lang="es-ES" sz="2000" b="1" dirty="0" err="1">
                <a:solidFill>
                  <a:schemeClr val="accent1"/>
                </a:solidFill>
              </a:rPr>
              <a:t>devices</a:t>
            </a:r>
            <a:endParaRPr lang="es-ES" sz="2000" b="1" dirty="0">
              <a:solidFill>
                <a:schemeClr val="accent1"/>
              </a:solidFill>
            </a:endParaRPr>
          </a:p>
          <a:p>
            <a:pPr algn="ctr"/>
            <a:r>
              <a:rPr lang="es-ES" sz="2000" b="1" dirty="0" err="1">
                <a:solidFill>
                  <a:schemeClr val="accent1"/>
                </a:solidFill>
              </a:rPr>
              <a:t>Hybrid</a:t>
            </a:r>
            <a:r>
              <a:rPr lang="es-ES" sz="2000" b="1" dirty="0">
                <a:solidFill>
                  <a:schemeClr val="accent1"/>
                </a:solidFill>
              </a:rPr>
              <a:t> </a:t>
            </a:r>
            <a:r>
              <a:rPr lang="es-ES" sz="2000" b="1" dirty="0" err="1">
                <a:solidFill>
                  <a:schemeClr val="accent1"/>
                </a:solidFill>
              </a:rPr>
              <a:t>electrodes</a:t>
            </a:r>
            <a:endParaRPr lang="es-E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3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14F6554-78AF-F65C-C809-D93C1D6DC045}"/>
              </a:ext>
            </a:extLst>
          </p:cNvPr>
          <p:cNvSpPr/>
          <p:nvPr/>
        </p:nvSpPr>
        <p:spPr>
          <a:xfrm>
            <a:off x="8040216" y="503963"/>
            <a:ext cx="4085700" cy="4464910"/>
          </a:xfrm>
          <a:prstGeom prst="roundRect">
            <a:avLst/>
          </a:prstGeom>
          <a:solidFill>
            <a:srgbClr val="4F81BD">
              <a:alpha val="4392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none" lIns="462280" tIns="462280" rIns="462280" bIns="1139613" numCol="1" spcCol="1270" anchor="t" anchorCtr="1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3200" dirty="0" err="1"/>
              <a:t>Hybrids</a:t>
            </a:r>
            <a:endParaRPr lang="en-GB" sz="3200" kern="1200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112530D-668B-A203-521A-C27264B993F1}"/>
              </a:ext>
            </a:extLst>
          </p:cNvPr>
          <p:cNvSpPr/>
          <p:nvPr/>
        </p:nvSpPr>
        <p:spPr>
          <a:xfrm>
            <a:off x="0" y="615129"/>
            <a:ext cx="3231397" cy="443190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none" lIns="462280" tIns="462281" rIns="462281" bIns="1139613" numCol="1" spcCol="1270" anchor="t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3200" kern="1200" dirty="0" err="1"/>
              <a:t>Supercapacitors</a:t>
            </a:r>
            <a:r>
              <a:rPr lang="es-ES" sz="3200" kern="1200" dirty="0"/>
              <a:t> </a:t>
            </a:r>
            <a:endParaRPr lang="en-GB" sz="3200" kern="1200" dirty="0"/>
          </a:p>
        </p:txBody>
      </p:sp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3828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C2FD46C-763D-23BD-F427-F4D277D88D18}"/>
              </a:ext>
            </a:extLst>
          </p:cNvPr>
          <p:cNvSpPr/>
          <p:nvPr/>
        </p:nvSpPr>
        <p:spPr>
          <a:xfrm>
            <a:off x="3031699" y="4897461"/>
            <a:ext cx="5584581" cy="18749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none" lIns="462280" tIns="462280" rIns="462280" bIns="1139613" numCol="1" spcCol="1270" anchor="b" anchorCtr="0">
            <a:noAutofit/>
          </a:bodyPr>
          <a:lstStyle/>
          <a:p>
            <a:pPr marL="0" lvl="0" indent="0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s-ES" sz="36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atteries</a:t>
            </a:r>
            <a:endParaRPr lang="en-GB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78130" y="6492876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63BFAB14-FAE0-5475-84EE-7AFA9C3E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25" y="1208590"/>
            <a:ext cx="4765591" cy="360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12D3249-05A4-ADE3-8033-594F4330BA54}"/>
              </a:ext>
            </a:extLst>
          </p:cNvPr>
          <p:cNvCxnSpPr>
            <a:cxnSpLocks/>
          </p:cNvCxnSpPr>
          <p:nvPr/>
        </p:nvCxnSpPr>
        <p:spPr>
          <a:xfrm flipH="1">
            <a:off x="7392144" y="1391404"/>
            <a:ext cx="1882488" cy="8135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A87CF338-0336-08AF-66F9-D46BDAC4E18A}"/>
              </a:ext>
            </a:extLst>
          </p:cNvPr>
          <p:cNvCxnSpPr>
            <a:cxnSpLocks/>
          </p:cNvCxnSpPr>
          <p:nvPr/>
        </p:nvCxnSpPr>
        <p:spPr>
          <a:xfrm flipV="1">
            <a:off x="3360309" y="1258625"/>
            <a:ext cx="8008" cy="3092833"/>
          </a:xfrm>
          <a:prstGeom prst="straightConnector1">
            <a:avLst/>
          </a:prstGeom>
          <a:noFill/>
          <a:ln w="254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CBAA6873-4759-9F53-1198-0266D2FE1C97}"/>
              </a:ext>
            </a:extLst>
          </p:cNvPr>
          <p:cNvCxnSpPr>
            <a:cxnSpLocks/>
          </p:cNvCxnSpPr>
          <p:nvPr/>
        </p:nvCxnSpPr>
        <p:spPr>
          <a:xfrm>
            <a:off x="3654236" y="4811870"/>
            <a:ext cx="4247788" cy="0"/>
          </a:xfrm>
          <a:prstGeom prst="straightConnector1">
            <a:avLst/>
          </a:prstGeom>
          <a:noFill/>
          <a:ln w="28575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8D54CB-50B0-CC75-4581-EB0C9FCBC10B}"/>
              </a:ext>
            </a:extLst>
          </p:cNvPr>
          <p:cNvSpPr txBox="1"/>
          <p:nvPr/>
        </p:nvSpPr>
        <p:spPr>
          <a:xfrm>
            <a:off x="258078" y="2204951"/>
            <a:ext cx="2773621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High</a:t>
            </a:r>
            <a:r>
              <a:rPr kumimoji="0" lang="es-ES" b="1" i="0" u="none" strike="noStrike" cap="none" spc="0" normalizeH="0" dirty="0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</a:t>
            </a:r>
            <a:r>
              <a:rPr lang="es-ES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P</a:t>
            </a:r>
            <a:r>
              <a:rPr kumimoji="0" lang="es-ES" b="1" i="0" u="none" strike="noStrike" cap="none" spc="0" normalizeH="0" dirty="0" err="1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owe</a:t>
            </a:r>
            <a:r>
              <a:rPr lang="es-ES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r</a:t>
            </a:r>
            <a:r>
              <a:rPr lang="es-ES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 </a:t>
            </a:r>
            <a:r>
              <a:rPr lang="es-ES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Density</a:t>
            </a:r>
            <a:endParaRPr lang="es-ES" b="1" dirty="0">
              <a:solidFill>
                <a:srgbClr val="3C3C3C"/>
              </a:solidFill>
              <a:latin typeface="Arial Black" panose="020B0A04020102020204" pitchFamily="34" charset="0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 </a:t>
            </a: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3C3C3C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spc="0" normalizeH="0" baseline="0" dirty="0" err="1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Fast</a:t>
            </a:r>
            <a:r>
              <a:rPr kumimoji="0" lang="es-ES" b="1" i="0" u="none" strike="noStrike" cap="none" spc="0" normalizeH="0" dirty="0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</a:t>
            </a:r>
            <a:r>
              <a:rPr kumimoji="0" lang="es-ES" b="1" i="0" u="none" strike="noStrike" cap="none" spc="0" normalizeH="0" dirty="0" err="1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charge</a:t>
            </a:r>
            <a:r>
              <a:rPr kumimoji="0" lang="es-ES" b="1" i="0" u="none" strike="noStrike" cap="none" spc="0" normalizeH="0" dirty="0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</a:t>
            </a:r>
            <a:r>
              <a:rPr kumimoji="0" lang="es-ES" b="1" i="0" u="none" strike="noStrike" cap="none" spc="0" normalizeH="0" dirty="0" err="1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discharge</a:t>
            </a:r>
            <a:r>
              <a:rPr kumimoji="0" lang="es-ES" b="1" i="0" u="none" strike="noStrike" cap="none" spc="0" normalizeH="0" dirty="0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</a:t>
            </a:r>
            <a:r>
              <a:rPr kumimoji="0" lang="es-ES" b="1" i="0" u="none" strike="noStrike" cap="none" spc="0" normalizeH="0" dirty="0" err="1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cycles</a:t>
            </a:r>
            <a:endParaRPr kumimoji="0" lang="es-ES" b="1" i="0" u="none" strike="noStrike" cap="none" spc="0" normalizeH="0" dirty="0">
              <a:ln>
                <a:noFill/>
              </a:ln>
              <a:solidFill>
                <a:srgbClr val="3C3C3C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1" i="0" u="none" strike="noStrike" cap="none" spc="0" normalizeH="0" baseline="0" dirty="0">
              <a:ln>
                <a:noFill/>
              </a:ln>
              <a:solidFill>
                <a:srgbClr val="3C3C3C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High </a:t>
            </a:r>
            <a:r>
              <a:rPr lang="es-ES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cyclability</a:t>
            </a:r>
            <a:r>
              <a:rPr lang="es-ES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 (up </a:t>
            </a:r>
            <a:r>
              <a:rPr lang="es-ES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to</a:t>
            </a:r>
            <a:r>
              <a:rPr lang="es-ES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 10</a:t>
            </a:r>
            <a:r>
              <a:rPr lang="es-ES" b="1" baseline="30000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4</a:t>
            </a:r>
            <a:r>
              <a:rPr kumimoji="0" lang="es-ES" b="1" i="0" u="none" strike="noStrike" cap="none" spc="0" normalizeH="0" baseline="0" dirty="0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</a:t>
            </a:r>
            <a:r>
              <a:rPr kumimoji="0" lang="es-ES" b="1" i="0" u="none" strike="noStrike" cap="none" spc="0" normalizeH="0" baseline="0" dirty="0" err="1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cycles</a:t>
            </a:r>
            <a:r>
              <a:rPr kumimoji="0" lang="es-ES" b="1" i="0" u="none" strike="noStrike" cap="none" spc="0" normalizeH="0" baseline="0" dirty="0">
                <a:ln>
                  <a:noFill/>
                </a:ln>
                <a:solidFill>
                  <a:srgbClr val="3C3C3C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DB3E8BE-C0AA-C663-6468-B4F14893769F}"/>
              </a:ext>
            </a:extLst>
          </p:cNvPr>
          <p:cNvSpPr txBox="1"/>
          <p:nvPr/>
        </p:nvSpPr>
        <p:spPr>
          <a:xfrm>
            <a:off x="3654236" y="5200127"/>
            <a:ext cx="455831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High Energy </a:t>
            </a:r>
            <a:r>
              <a:rPr lang="es-ES" sz="1600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Density</a:t>
            </a:r>
            <a:endParaRPr lang="es-ES" sz="1600" b="1" dirty="0">
              <a:solidFill>
                <a:srgbClr val="3C3C3C"/>
              </a:solidFill>
              <a:latin typeface="Arial Black" panose="020B0A04020102020204" pitchFamily="34" charset="0"/>
              <a:sym typeface="Arial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600" b="1" dirty="0">
              <a:solidFill>
                <a:srgbClr val="3C3C3C"/>
              </a:solidFill>
              <a:latin typeface="Arial Black" panose="020B0A04020102020204" pitchFamily="34" charset="0"/>
              <a:sym typeface="Arial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Slow</a:t>
            </a:r>
            <a:r>
              <a:rPr lang="es-ES" sz="1600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 </a:t>
            </a:r>
            <a:r>
              <a:rPr lang="es-ES" sz="1600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charge-discharge</a:t>
            </a:r>
            <a:r>
              <a:rPr lang="es-ES" sz="1600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 </a:t>
            </a:r>
            <a:r>
              <a:rPr lang="es-ES" sz="1600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cycles</a:t>
            </a:r>
            <a:endParaRPr lang="es-ES" sz="1600" b="1" dirty="0">
              <a:solidFill>
                <a:srgbClr val="3C3C3C"/>
              </a:solidFill>
              <a:latin typeface="Arial Black" panose="020B0A04020102020204" pitchFamily="34" charset="0"/>
              <a:sym typeface="Arial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1600" b="1" dirty="0">
              <a:solidFill>
                <a:srgbClr val="3C3C3C"/>
              </a:solidFill>
              <a:latin typeface="Arial Black" panose="020B0A04020102020204" pitchFamily="34" charset="0"/>
              <a:sym typeface="Arial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Low –regular </a:t>
            </a:r>
            <a:r>
              <a:rPr lang="es-ES" sz="1600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cyclability</a:t>
            </a:r>
            <a:r>
              <a:rPr lang="es-ES" sz="1600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 (6·102 </a:t>
            </a:r>
            <a:r>
              <a:rPr lang="es-ES" sz="1600" b="1" dirty="0" err="1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aprox</a:t>
            </a:r>
            <a:r>
              <a:rPr lang="es-ES" sz="1600" b="1" dirty="0">
                <a:solidFill>
                  <a:srgbClr val="3C3C3C"/>
                </a:solidFill>
                <a:latin typeface="Arial Black" panose="020B0A04020102020204" pitchFamily="34" charset="0"/>
                <a:sym typeface="Arial"/>
              </a:rPr>
              <a:t>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0843080-8EFB-A678-0F68-D808B37EBE12}"/>
              </a:ext>
            </a:extLst>
          </p:cNvPr>
          <p:cNvSpPr txBox="1"/>
          <p:nvPr/>
        </p:nvSpPr>
        <p:spPr>
          <a:xfrm>
            <a:off x="5170533" y="928564"/>
            <a:ext cx="610108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ca-ES" sz="1800" b="1" dirty="0" err="1">
                <a:solidFill>
                  <a:prstClr val="black"/>
                </a:solidFill>
                <a:latin typeface="Ariañ"/>
                <a:ea typeface="Open Sans" panose="020B0606030504020204" pitchFamily="34" charset="0"/>
                <a:cs typeface="Open Sans" panose="020B0606030504020204" pitchFamily="34" charset="0"/>
              </a:rPr>
              <a:t>Ragone</a:t>
            </a:r>
            <a:r>
              <a:rPr lang="ca-ES" sz="1800" b="1" dirty="0">
                <a:solidFill>
                  <a:prstClr val="black"/>
                </a:solidFill>
                <a:latin typeface="Ariañ"/>
                <a:ea typeface="Open Sans" panose="020B0606030504020204" pitchFamily="34" charset="0"/>
                <a:cs typeface="Open Sans" panose="020B0606030504020204" pitchFamily="34" charset="0"/>
              </a:rPr>
              <a:t> Plot</a:t>
            </a:r>
            <a:endParaRPr lang="es-ES" b="1" dirty="0"/>
          </a:p>
        </p:txBody>
      </p:sp>
      <p:pic>
        <p:nvPicPr>
          <p:cNvPr id="30" name="Picture 1">
            <a:extLst>
              <a:ext uri="{FF2B5EF4-FFF2-40B4-BE49-F238E27FC236}">
                <a16:creationId xmlns:a16="http://schemas.microsoft.com/office/drawing/2014/main" id="{A2A6C911-50AB-488C-EA14-B3758B6EBF8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530" y="1751057"/>
            <a:ext cx="4037761" cy="3060813"/>
          </a:xfrm>
          <a:prstGeom prst="rect">
            <a:avLst/>
          </a:prstGeom>
          <a:noFill/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D381B1EF-5523-E443-6B89-7E9C7094DAB8}"/>
              </a:ext>
            </a:extLst>
          </p:cNvPr>
          <p:cNvSpPr/>
          <p:nvPr/>
        </p:nvSpPr>
        <p:spPr>
          <a:xfrm rot="19980760">
            <a:off x="5854019" y="1593866"/>
            <a:ext cx="1565832" cy="1966719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8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7" grpId="0"/>
      <p:bldP spid="28" grpId="0"/>
      <p:bldP spid="2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9">
            <a:extLst>
              <a:ext uri="{FF2B5EF4-FFF2-40B4-BE49-F238E27FC236}">
                <a16:creationId xmlns:a16="http://schemas.microsoft.com/office/drawing/2014/main" id="{EABBAB5F-1FB0-F1BA-2CEF-B6CA770B13F6}"/>
              </a:ext>
            </a:extLst>
          </p:cNvPr>
          <p:cNvGrpSpPr/>
          <p:nvPr/>
        </p:nvGrpSpPr>
        <p:grpSpPr>
          <a:xfrm>
            <a:off x="3016631" y="2029100"/>
            <a:ext cx="4227949" cy="4547690"/>
            <a:chOff x="8676542" y="2218315"/>
            <a:chExt cx="4806518" cy="4975030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49F8604C-09C7-4FDE-B4BE-4D5375638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542" y="4489678"/>
              <a:ext cx="4806518" cy="2703667"/>
            </a:xfrm>
            <a:prstGeom prst="rect">
              <a:avLst/>
            </a:prstGeom>
          </p:spPr>
        </p:pic>
        <p:cxnSp>
          <p:nvCxnSpPr>
            <p:cNvPr id="23" name="Straight Connector 37">
              <a:extLst>
                <a:ext uri="{FF2B5EF4-FFF2-40B4-BE49-F238E27FC236}">
                  <a16:creationId xmlns:a16="http://schemas.microsoft.com/office/drawing/2014/main" id="{D9E7644F-DAEF-9F04-EAA8-40C4885A3C45}"/>
                </a:ext>
              </a:extLst>
            </p:cNvPr>
            <p:cNvCxnSpPr/>
            <p:nvPr/>
          </p:nvCxnSpPr>
          <p:spPr>
            <a:xfrm>
              <a:off x="10204546" y="2218315"/>
              <a:ext cx="97650" cy="7786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7550465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78130" y="6492876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E37064-C7E6-10BC-63EA-09EACA707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867191"/>
            <a:ext cx="2225780" cy="148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48CBAF-4D68-F0F4-DDE0-7AF37AD07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8" b="97156" l="8787" r="94979">
                        <a14:foregroundMark x1="16318" y1="14692" x2="12971" y2="66825"/>
                        <a14:foregroundMark x1="12971" y1="66825" x2="24268" y2="93365"/>
                        <a14:foregroundMark x1="17992" y1="18957" x2="65272" y2="5213"/>
                        <a14:foregroundMark x1="65272" y1="5213" x2="89121" y2="46445"/>
                        <a14:foregroundMark x1="89121" y1="46445" x2="75314" y2="91943"/>
                        <a14:foregroundMark x1="75314" y1="91943" x2="28033" y2="92417"/>
                        <a14:foregroundMark x1="81590" y1="90047" x2="92469" y2="30806"/>
                        <a14:foregroundMark x1="92469" y1="30806" x2="89121" y2="14692"/>
                        <a14:foregroundMark x1="90795" y1="42654" x2="87448" y2="86256"/>
                        <a14:foregroundMark x1="87448" y1="86256" x2="81172" y2="90995"/>
                        <a14:foregroundMark x1="86611" y1="15640" x2="64435" y2="6635"/>
                        <a14:foregroundMark x1="36820" y1="5687" x2="36820" y2="5687"/>
                        <a14:foregroundMark x1="30544" y1="5687" x2="30544" y2="5687"/>
                        <a14:foregroundMark x1="21339" y1="7109" x2="21339" y2="7109"/>
                        <a14:foregroundMark x1="16318" y1="14218" x2="16318" y2="14218"/>
                        <a14:foregroundMark x1="12971" y1="25118" x2="12971" y2="25118"/>
                        <a14:foregroundMark x1="46025" y1="3318" x2="46025" y2="3318"/>
                        <a14:foregroundMark x1="72803" y1="6635" x2="72803" y2="6635"/>
                        <a14:foregroundMark x1="78661" y1="7109" x2="78661" y2="7109"/>
                        <a14:foregroundMark x1="83682" y1="9005" x2="83682" y2="9005"/>
                        <a14:foregroundMark x1="86192" y1="12322" x2="86192" y2="12322"/>
                        <a14:foregroundMark x1="77406" y1="4739" x2="77406" y2="4739"/>
                        <a14:foregroundMark x1="80335" y1="7109" x2="80335" y2="7109"/>
                        <a14:foregroundMark x1="81590" y1="7109" x2="81590" y2="7109"/>
                        <a14:foregroundMark x1="84100" y1="7109" x2="84100" y2="7109"/>
                        <a14:foregroundMark x1="79079" y1="5213" x2="90795" y2="20853"/>
                        <a14:foregroundMark x1="80335" y1="5687" x2="92050" y2="36019"/>
                        <a14:foregroundMark x1="80753" y1="8531" x2="93724" y2="35545"/>
                        <a14:foregroundMark x1="84100" y1="7109" x2="94979" y2="34123"/>
                        <a14:foregroundMark x1="87866" y1="12322" x2="87866" y2="12322"/>
                        <a14:foregroundMark x1="87866" y1="12322" x2="87866" y2="12322"/>
                        <a14:foregroundMark x1="87029" y1="10427" x2="85356" y2="9005"/>
                        <a14:foregroundMark x1="83682" y1="7583" x2="95397" y2="27014"/>
                        <a14:foregroundMark x1="89540" y1="14692" x2="92050" y2="20379"/>
                        <a14:foregroundMark x1="87029" y1="86730" x2="33473" y2="92891"/>
                        <a14:foregroundMark x1="19665" y1="93365" x2="19665" y2="93365"/>
                        <a14:foregroundMark x1="19247" y1="91943" x2="13808" y2="97156"/>
                        <a14:foregroundMark x1="86611" y1="87678" x2="84519" y2="90995"/>
                        <a14:foregroundMark x1="85356" y1="89100" x2="92469" y2="86730"/>
                        <a14:foregroundMark x1="60251" y1="54502" x2="44770" y2="60664"/>
                        <a14:foregroundMark x1="45607" y1="52133" x2="45607" y2="52133"/>
                        <a14:foregroundMark x1="45607" y1="50711" x2="44351" y2="45972"/>
                        <a14:foregroundMark x1="57741" y1="54976" x2="58159" y2="45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9496" y="1592166"/>
            <a:ext cx="1305017" cy="1152128"/>
          </a:xfrm>
          <a:prstGeom prst="rect">
            <a:avLst/>
          </a:prstGeom>
        </p:spPr>
      </p:pic>
      <p:pic>
        <p:nvPicPr>
          <p:cNvPr id="11" name="Picture 2" descr="C:\Users\pgomez.icn2\Documents\PAPERS\NCNPipes-PRGO\TOC 2_PGR_02.jpg">
            <a:extLst>
              <a:ext uri="{FF2B5EF4-FFF2-40B4-BE49-F238E27FC236}">
                <a16:creationId xmlns:a16="http://schemas.microsoft.com/office/drawing/2014/main" id="{76A93864-0D73-568D-5D21-A853E070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333" y="784094"/>
            <a:ext cx="6902059" cy="346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652476BF-FE30-A2B4-6737-05F2188E348E}"/>
              </a:ext>
            </a:extLst>
          </p:cNvPr>
          <p:cNvSpPr txBox="1"/>
          <p:nvPr/>
        </p:nvSpPr>
        <p:spPr>
          <a:xfrm>
            <a:off x="384119" y="6379122"/>
            <a:ext cx="8964488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All </a:t>
            </a:r>
            <a:r>
              <a:rPr lang="en-GB" sz="1200" dirty="0" err="1">
                <a:solidFill>
                  <a:prstClr val="black"/>
                </a:solidFill>
                <a:latin typeface="Calibri"/>
              </a:rPr>
              <a:t>Nanocarbon</a:t>
            </a:r>
            <a:r>
              <a:rPr lang="en-GB" sz="1200" dirty="0">
                <a:solidFill>
                  <a:prstClr val="black"/>
                </a:solidFill>
                <a:latin typeface="Calibri"/>
              </a:rPr>
              <a:t> Li-Ion Capacitor with High Energy and High Power Densities.</a:t>
            </a:r>
            <a:endParaRPr lang="es-ES" sz="12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Deepak P. Dubal,* Pedro Gomez-Romero** Materials Today Energy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2018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8, 109-117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6C8B639-F99D-57A3-49DF-94B94A1A6335}"/>
              </a:ext>
            </a:extLst>
          </p:cNvPr>
          <p:cNvSpPr txBox="1"/>
          <p:nvPr/>
        </p:nvSpPr>
        <p:spPr>
          <a:xfrm>
            <a:off x="384119" y="2909833"/>
            <a:ext cx="357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</a:rPr>
              <a:t>Li-ion </a:t>
            </a:r>
            <a:r>
              <a:rPr lang="es-ES" sz="2400" b="1" dirty="0" err="1">
                <a:solidFill>
                  <a:schemeClr val="accent1"/>
                </a:solidFill>
              </a:rPr>
              <a:t>supercapacitor</a:t>
            </a:r>
            <a:r>
              <a:rPr lang="es-ES" sz="24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DECAF78-1C7F-F17B-E4EB-6B0C88C2F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828" y="4130371"/>
            <a:ext cx="4595867" cy="211048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2239EAA-62DE-BBE8-5E3C-0CD0E219F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342" y="3571756"/>
            <a:ext cx="2210042" cy="22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7550465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78130" y="6492876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6C8B639-F99D-57A3-49DF-94B94A1A6335}"/>
              </a:ext>
            </a:extLst>
          </p:cNvPr>
          <p:cNvSpPr txBox="1"/>
          <p:nvPr/>
        </p:nvSpPr>
        <p:spPr>
          <a:xfrm>
            <a:off x="2349066" y="1239642"/>
            <a:ext cx="357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</a:rPr>
              <a:t>K-ion </a:t>
            </a:r>
            <a:r>
              <a:rPr lang="es-ES" sz="2400" b="1" dirty="0" err="1">
                <a:solidFill>
                  <a:schemeClr val="accent1"/>
                </a:solidFill>
              </a:rPr>
              <a:t>supercapacitor</a:t>
            </a:r>
            <a:r>
              <a:rPr lang="es-ES" sz="24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D7A4A0-0169-9F3A-6CF2-E2281678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3" y="789548"/>
            <a:ext cx="2286000" cy="200025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C40053C1-7A9C-23FB-92DE-0C69BC598611}"/>
              </a:ext>
            </a:extLst>
          </p:cNvPr>
          <p:cNvGrpSpPr/>
          <p:nvPr/>
        </p:nvGrpSpPr>
        <p:grpSpPr>
          <a:xfrm>
            <a:off x="6603321" y="1053734"/>
            <a:ext cx="4804072" cy="4938205"/>
            <a:chOff x="6888088" y="468396"/>
            <a:chExt cx="5040560" cy="5239915"/>
          </a:xfrm>
        </p:grpSpPr>
        <p:pic>
          <p:nvPicPr>
            <p:cNvPr id="6" name="Picture 6" descr="https://pubs.acs.org/na101/home/literatum/publisher/achs/journals/content/aamick/2020/aamick.2020.12.issue-43/acsami.0c12379/20201021/images/large/am0c12379_0007.jpeg">
              <a:extLst>
                <a:ext uri="{FF2B5EF4-FFF2-40B4-BE49-F238E27FC236}">
                  <a16:creationId xmlns:a16="http://schemas.microsoft.com/office/drawing/2014/main" id="{F747B77D-4442-F1D7-DC5F-55D47A533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088" y="601960"/>
              <a:ext cx="5040560" cy="510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FA913268-3FFC-0E24-3060-E9C3224544DD}"/>
                </a:ext>
              </a:extLst>
            </p:cNvPr>
            <p:cNvSpPr/>
            <p:nvPr/>
          </p:nvSpPr>
          <p:spPr>
            <a:xfrm>
              <a:off x="6888088" y="468396"/>
              <a:ext cx="5040560" cy="1808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78162EF5-7B84-A7EB-41C4-C3EA42D9013D}"/>
              </a:ext>
            </a:extLst>
          </p:cNvPr>
          <p:cNvSpPr/>
          <p:nvPr/>
        </p:nvSpPr>
        <p:spPr>
          <a:xfrm>
            <a:off x="384119" y="6134390"/>
            <a:ext cx="9937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Dual carbon potassium-ion capacitors: Biomass-derived graphene-like carbon nanosheet cathodes.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Pham, Hong Duc;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Mahale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Kiran; Hoang, Thi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Linh;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Mundree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Sagadevan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G.; Gomez-Romero, Pedro; Dubal, Deepak P.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ACS Applied Materials &amp; Interfaces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12(43), 48518-48525.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s://pubs.acs.org/na101/home/literatum/publisher/achs/journals/content/aamick/2020/aamick.2020.12.issue-43/acsami.0c12379/20201021/images/large/am0c12379_0009.jpeg">
            <a:extLst>
              <a:ext uri="{FF2B5EF4-FFF2-40B4-BE49-F238E27FC236}">
                <a16:creationId xmlns:a16="http://schemas.microsoft.com/office/drawing/2014/main" id="{2DD1822B-5B34-AB76-D5FB-5E58B5542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1" y="2900970"/>
            <a:ext cx="5074010" cy="304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C2988881-455C-8BE5-FC3B-FAD0817C5E6B}"/>
              </a:ext>
            </a:extLst>
          </p:cNvPr>
          <p:cNvSpPr txBox="1">
            <a:spLocks noChangeArrowheads="1"/>
          </p:cNvSpPr>
          <p:nvPr/>
        </p:nvSpPr>
        <p:spPr>
          <a:xfrm>
            <a:off x="2207568" y="2018490"/>
            <a:ext cx="11092256" cy="501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375B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Fabrication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1375B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 of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375B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graphene-like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1375B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 materials 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375B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from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01375B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 Agro-</a:t>
            </a:r>
            <a:r>
              <a:rPr kumimoji="0" lang="ca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375B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wastes</a:t>
            </a:r>
            <a:endParaRPr kumimoji="0" lang="ca-ES" sz="2400" b="1" i="0" u="none" strike="noStrike" kern="1200" cap="none" spc="0" normalizeH="0" baseline="0" noProof="0" dirty="0">
              <a:ln>
                <a:noFill/>
              </a:ln>
              <a:solidFill>
                <a:srgbClr val="01375B"/>
              </a:solidFill>
              <a:effectLst/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A94982C-67F5-71EF-CE7C-B5F61A5A58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78" b="18935"/>
          <a:stretch/>
        </p:blipFill>
        <p:spPr>
          <a:xfrm>
            <a:off x="5352671" y="892592"/>
            <a:ext cx="3325963" cy="10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7550465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78130" y="6492876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6C8B639-F99D-57A3-49DF-94B94A1A6335}"/>
              </a:ext>
            </a:extLst>
          </p:cNvPr>
          <p:cNvSpPr txBox="1"/>
          <p:nvPr/>
        </p:nvSpPr>
        <p:spPr>
          <a:xfrm>
            <a:off x="4740404" y="952045"/>
            <a:ext cx="357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accent1"/>
                </a:solidFill>
              </a:rPr>
              <a:t>Na</a:t>
            </a:r>
            <a:r>
              <a:rPr lang="es-ES" sz="2400" b="1" dirty="0">
                <a:solidFill>
                  <a:schemeClr val="accent1"/>
                </a:solidFill>
              </a:rPr>
              <a:t>-ion </a:t>
            </a:r>
            <a:r>
              <a:rPr lang="es-ES" sz="2400" b="1" dirty="0" err="1">
                <a:solidFill>
                  <a:schemeClr val="accent1"/>
                </a:solidFill>
              </a:rPr>
              <a:t>supercapacitor</a:t>
            </a:r>
            <a:endParaRPr lang="es-ES" sz="2400" b="1" dirty="0">
              <a:solidFill>
                <a:schemeClr val="accent1"/>
              </a:solidFill>
            </a:endParaRPr>
          </a:p>
          <a:p>
            <a:r>
              <a:rPr lang="es-ES" sz="2400" b="1" dirty="0">
                <a:solidFill>
                  <a:schemeClr val="bg2">
                    <a:lumMod val="50000"/>
                  </a:schemeClr>
                </a:solidFill>
              </a:rPr>
              <a:t>Zn-ion </a:t>
            </a:r>
            <a:r>
              <a:rPr lang="es-ES" sz="2400" b="1" dirty="0" err="1">
                <a:solidFill>
                  <a:schemeClr val="bg2">
                    <a:lumMod val="50000"/>
                  </a:schemeClr>
                </a:solidFill>
              </a:rPr>
              <a:t>supercapacitor</a:t>
            </a:r>
            <a:r>
              <a:rPr lang="es-E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74BC240-51C6-8F6F-690B-EACE9CAC5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4372" y="828526"/>
            <a:ext cx="1735650" cy="12959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E8FABB-AE68-BA6C-A2DF-D0E527DB9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637" y1="18945" x2="27637" y2="18945"/>
                        <a14:foregroundMark x1="26465" y1="19531" x2="26465" y2="19531"/>
                        <a14:foregroundMark x1="24902" y1="21191" x2="24902" y2="21191"/>
                        <a14:foregroundMark x1="23438" y1="21484" x2="23438" y2="21484"/>
                        <a14:foregroundMark x1="22754" y1="21191" x2="22754" y2="21191"/>
                        <a14:foregroundMark x1="24609" y1="19922" x2="24609" y2="19922"/>
                        <a14:foregroundMark x1="22461" y1="21680" x2="22461" y2="21680"/>
                        <a14:foregroundMark x1="22168" y1="22754" x2="22168" y2="227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53" y="661683"/>
            <a:ext cx="1735650" cy="173565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55F7219-BFCB-9FC4-F16E-1DCAD19DED68}"/>
              </a:ext>
            </a:extLst>
          </p:cNvPr>
          <p:cNvSpPr txBox="1"/>
          <p:nvPr/>
        </p:nvSpPr>
        <p:spPr>
          <a:xfrm>
            <a:off x="2733542" y="4412573"/>
            <a:ext cx="450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accent4">
                    <a:lumMod val="75000"/>
                  </a:schemeClr>
                </a:solidFill>
              </a:rPr>
              <a:t>Suitable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</a:rPr>
              <a:t>cathodes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</a:rPr>
              <a:t>for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</a:rPr>
              <a:t>hybridization</a:t>
            </a:r>
            <a:endParaRPr lang="es-E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A69B5AC-EB2C-1863-C52B-F735749F80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691" b="97856" l="1001" r="60663">
                        <a14:foregroundMark x1="37211" y1="67043" x2="3377" y2="67381"/>
                        <a14:foregroundMark x1="3377" y1="67381" x2="15947" y2="81716"/>
                        <a14:foregroundMark x1="15947" y1="81716" x2="53971" y2="91986"/>
                        <a14:foregroundMark x1="53971" y1="91986" x2="30832" y2="95372"/>
                        <a14:foregroundMark x1="30832" y1="95372" x2="8130" y2="87923"/>
                        <a14:foregroundMark x1="8130" y1="87923" x2="2502" y2="69865"/>
                        <a14:foregroundMark x1="2502" y1="69865" x2="37961" y2="63205"/>
                        <a14:foregroundMark x1="37961" y1="63205" x2="19074" y2="60948"/>
                        <a14:foregroundMark x1="19074" y1="60948" x2="44090" y2="62641"/>
                        <a14:foregroundMark x1="44090" y1="62641" x2="51970" y2="81603"/>
                        <a14:foregroundMark x1="51970" y1="81603" x2="60725" y2="91422"/>
                        <a14:foregroundMark x1="60725" y1="91422" x2="41714" y2="64334"/>
                        <a14:foregroundMark x1="41714" y1="64334" x2="40150" y2="63431"/>
                        <a14:foregroundMark x1="46091" y1="81264" x2="21201" y2="80248"/>
                        <a14:foregroundMark x1="21201" y1="80248" x2="29018" y2="83070"/>
                        <a14:foregroundMark x1="27330" y1="78894" x2="15072" y2="74492"/>
                        <a14:foregroundMark x1="15072" y1="74492" x2="6504" y2="61625"/>
                        <a14:foregroundMark x1="6504" y1="61625" x2="4003" y2="73589"/>
                        <a14:foregroundMark x1="5003" y1="62867" x2="5003" y2="62867"/>
                        <a14:foregroundMark x1="3377" y1="62302" x2="3377" y2="62302"/>
                        <a14:foregroundMark x1="3064" y1="62302" x2="3064" y2="62302"/>
                        <a14:foregroundMark x1="3064" y1="62302" x2="3064" y2="62302"/>
                        <a14:foregroundMark x1="3377" y1="61738" x2="3377" y2="61738"/>
                        <a14:foregroundMark x1="4690" y1="60497" x2="4690" y2="60497"/>
                        <a14:foregroundMark x1="4690" y1="60497" x2="4690" y2="60497"/>
                        <a14:foregroundMark x1="3064" y1="59368" x2="3064" y2="59368"/>
                        <a14:foregroundMark x1="3064" y1="59368" x2="3064" y2="59368"/>
                        <a14:foregroundMark x1="1751" y1="59932" x2="1751" y2="59932"/>
                        <a14:foregroundMark x1="1063" y1="60497" x2="1063" y2="60497"/>
                        <a14:foregroundMark x1="2376" y1="65237" x2="2376" y2="65237"/>
                        <a14:foregroundMark x1="2376" y1="66479" x2="2376" y2="66479"/>
                        <a14:foregroundMark x1="2064" y1="65237" x2="2064" y2="65237"/>
                        <a14:foregroundMark x1="1751" y1="66479" x2="1751" y2="66479"/>
                        <a14:foregroundMark x1="5003" y1="73589" x2="5003" y2="73589"/>
                        <a14:foregroundMark x1="9318" y1="91986" x2="9318" y2="91986"/>
                        <a14:foregroundMark x1="12570" y1="97856" x2="12570" y2="97856"/>
                        <a14:foregroundMark x1="12570" y1="97856" x2="12570" y2="97856"/>
                        <a14:foregroundMark x1="15197" y1="97291" x2="15197" y2="97291"/>
                        <a14:foregroundMark x1="24703" y1="96727" x2="24703" y2="96727"/>
                        <a14:foregroundMark x1="41839" y1="97856" x2="41839" y2="97856"/>
                        <a14:foregroundMark x1="20450" y1="97856" x2="20450" y2="97856"/>
                        <a14:foregroundMark x1="22076" y1="97291" x2="22076" y2="97291"/>
                        <a14:foregroundMark x1="51970" y1="96727" x2="51970" y2="96727"/>
                        <a14:foregroundMark x1="39525" y1="61061" x2="39525" y2="61061"/>
                        <a14:foregroundMark x1="36523" y1="61061" x2="36523" y2="61061"/>
                        <a14:foregroundMark x1="24703" y1="60497" x2="24703" y2="60497"/>
                        <a14:foregroundMark x1="26391" y1="58691" x2="26391" y2="58691"/>
                        <a14:foregroundMark x1="20763" y1="59368" x2="20763" y2="59368"/>
                        <a14:foregroundMark x1="15510" y1="58691" x2="15510" y2="58691"/>
                        <a14:foregroundMark x1="8943" y1="58691" x2="8943" y2="58691"/>
                        <a14:foregroundMark x1="1063" y1="63431" x2="1063" y2="63431"/>
                      </a14:backgroundRemoval>
                    </a14:imgEffect>
                  </a14:imgLayer>
                </a14:imgProps>
              </a:ext>
            </a:extLst>
          </a:blip>
          <a:srcRect t="57923" r="38251"/>
          <a:stretch/>
        </p:blipFill>
        <p:spPr>
          <a:xfrm>
            <a:off x="3107726" y="5184700"/>
            <a:ext cx="2913276" cy="1099997"/>
          </a:xfrm>
          <a:prstGeom prst="snip1Rect">
            <a:avLst>
              <a:gd name="adj" fmla="val 50000"/>
            </a:avLst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5E9631C-4E7C-7406-F525-36278B2D3B18}"/>
              </a:ext>
            </a:extLst>
          </p:cNvPr>
          <p:cNvSpPr txBox="1"/>
          <p:nvPr/>
        </p:nvSpPr>
        <p:spPr>
          <a:xfrm>
            <a:off x="271492" y="3906181"/>
            <a:ext cx="5544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Prussian</a:t>
            </a:r>
            <a:r>
              <a:rPr lang="es-E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Blue and </a:t>
            </a:r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Prussian</a:t>
            </a:r>
            <a:r>
              <a:rPr lang="es-E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Blue </a:t>
            </a:r>
            <a:r>
              <a:rPr lang="es-E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Analogues</a:t>
            </a:r>
            <a:endParaRPr lang="es-E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AB5C1200-CDA2-4206-FFD3-549D362F7E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621" y="1459678"/>
            <a:ext cx="3152984" cy="219096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C21DF15-A253-F1C1-7758-A44F56853052}"/>
              </a:ext>
            </a:extLst>
          </p:cNvPr>
          <p:cNvSpPr txBox="1"/>
          <p:nvPr/>
        </p:nvSpPr>
        <p:spPr>
          <a:xfrm>
            <a:off x="5015880" y="2124478"/>
            <a:ext cx="20183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/>
              <a:t>Abundant</a:t>
            </a:r>
            <a:r>
              <a:rPr lang="es-ES" sz="2000" b="1" dirty="0"/>
              <a:t> 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 err="1"/>
              <a:t>Safe</a:t>
            </a:r>
            <a:endParaRPr lang="es-ES" sz="2000" b="1" dirty="0"/>
          </a:p>
          <a:p>
            <a:pPr algn="ctr"/>
            <a:endParaRPr lang="es-ES" sz="2000" b="1" dirty="0"/>
          </a:p>
          <a:p>
            <a:pPr algn="ctr"/>
            <a:r>
              <a:rPr lang="es-ES" sz="2000" b="1" dirty="0"/>
              <a:t>Low </a:t>
            </a:r>
            <a:r>
              <a:rPr lang="es-ES" sz="2000" b="1" dirty="0" err="1"/>
              <a:t>cost</a:t>
            </a:r>
            <a:r>
              <a:rPr lang="es-ES" sz="2000" b="1" dirty="0"/>
              <a:t> 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DFF1EF75-F1BD-9486-1276-E4B6405F54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63" y="4666970"/>
            <a:ext cx="1841021" cy="1865788"/>
          </a:xfrm>
          <a:prstGeom prst="rect">
            <a:avLst/>
          </a:prstGeom>
        </p:spPr>
      </p:pic>
      <p:sp>
        <p:nvSpPr>
          <p:cNvPr id="29" name="Flecha: curvada hacia abajo 28">
            <a:extLst>
              <a:ext uri="{FF2B5EF4-FFF2-40B4-BE49-F238E27FC236}">
                <a16:creationId xmlns:a16="http://schemas.microsoft.com/office/drawing/2014/main" id="{760F920E-E8BE-F9EA-ED2A-5FD7125164A9}"/>
              </a:ext>
            </a:extLst>
          </p:cNvPr>
          <p:cNvSpPr/>
          <p:nvPr/>
        </p:nvSpPr>
        <p:spPr>
          <a:xfrm flipV="1">
            <a:off x="2483056" y="6028498"/>
            <a:ext cx="1053307" cy="464377"/>
          </a:xfrm>
          <a:prstGeom prst="curvedDownArrow">
            <a:avLst>
              <a:gd name="adj1" fmla="val 16545"/>
              <a:gd name="adj2" fmla="val 50000"/>
              <a:gd name="adj3" fmla="val 24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A069E07-B4A0-7621-0161-49B22E8D5B84}"/>
              </a:ext>
            </a:extLst>
          </p:cNvPr>
          <p:cNvSpPr txBox="1"/>
          <p:nvPr/>
        </p:nvSpPr>
        <p:spPr>
          <a:xfrm>
            <a:off x="5243128" y="615589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PB@G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2B63BB3-8711-EE54-CF23-37190E16A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599" b="38643"/>
          <a:stretch/>
        </p:blipFill>
        <p:spPr>
          <a:xfrm>
            <a:off x="6198019" y="4227065"/>
            <a:ext cx="2523680" cy="1915269"/>
          </a:xfrm>
          <a:prstGeom prst="rect">
            <a:avLst/>
          </a:prstGeom>
        </p:spPr>
      </p:pic>
      <p:sp>
        <p:nvSpPr>
          <p:cNvPr id="32" name="Flecha: a la derecha con muesca 31">
            <a:extLst>
              <a:ext uri="{FF2B5EF4-FFF2-40B4-BE49-F238E27FC236}">
                <a16:creationId xmlns:a16="http://schemas.microsoft.com/office/drawing/2014/main" id="{21A38129-3D18-0D6A-6FE3-F701DE5B6CA5}"/>
              </a:ext>
            </a:extLst>
          </p:cNvPr>
          <p:cNvSpPr/>
          <p:nvPr/>
        </p:nvSpPr>
        <p:spPr>
          <a:xfrm rot="21418856">
            <a:off x="8264274" y="4501455"/>
            <a:ext cx="810358" cy="437455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665E54F-710D-8F83-CF3F-4069472C098C}"/>
              </a:ext>
            </a:extLst>
          </p:cNvPr>
          <p:cNvSpPr txBox="1"/>
          <p:nvPr/>
        </p:nvSpPr>
        <p:spPr>
          <a:xfrm>
            <a:off x="8983521" y="4511754"/>
            <a:ext cx="201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4">
                    <a:lumMod val="75000"/>
                  </a:schemeClr>
                </a:solidFill>
              </a:rPr>
              <a:t>Cation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</a:rPr>
              <a:t>insertion</a:t>
            </a:r>
            <a:endParaRPr lang="es-E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BB40263-AD84-4230-0824-EB81E2DBBB1E}"/>
              </a:ext>
            </a:extLst>
          </p:cNvPr>
          <p:cNvSpPr txBox="1"/>
          <p:nvPr/>
        </p:nvSpPr>
        <p:spPr>
          <a:xfrm>
            <a:off x="8796035" y="5048022"/>
            <a:ext cx="252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accent3">
                    <a:lumMod val="75000"/>
                  </a:schemeClr>
                </a:solidFill>
              </a:rPr>
              <a:t>Sustainable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accent3">
                    <a:lumMod val="75000"/>
                  </a:schemeClr>
                </a:solidFill>
              </a:rPr>
              <a:t>Scalable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</a:rPr>
              <a:t>synthesis</a:t>
            </a:r>
            <a:endParaRPr lang="es-ES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Low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</a:rPr>
              <a:t>cost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</a:rPr>
              <a:t>production</a:t>
            </a:r>
            <a:endParaRPr lang="es-ES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accent3">
                    <a:lumMod val="75000"/>
                  </a:schemeClr>
                </a:solidFill>
              </a:rPr>
              <a:t>Stable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</a:rPr>
              <a:t>structure</a:t>
            </a:r>
            <a:endParaRPr lang="es-E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00EBF43A-BBFE-03BD-AB42-E4D67286F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r="5928" b="10447"/>
          <a:stretch/>
        </p:blipFill>
        <p:spPr bwMode="auto">
          <a:xfrm>
            <a:off x="10977276" y="4455043"/>
            <a:ext cx="970821" cy="1015509"/>
          </a:xfrm>
          <a:prstGeom prst="ellipse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3698F45-F5E8-BF2B-27B3-0D7E928D3C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7276" y="3461316"/>
            <a:ext cx="904875" cy="90487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4DE66022-4468-C0A3-34F4-14E32FACD2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914"/>
          <a:stretch/>
        </p:blipFill>
        <p:spPr>
          <a:xfrm>
            <a:off x="8334976" y="1689141"/>
            <a:ext cx="2179787" cy="196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9" grpId="0" animBg="1"/>
      <p:bldP spid="30" grpId="0"/>
      <p:bldP spid="32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5618846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supercapacitors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78130" y="6492876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7D2D20AA-15D3-17E0-F891-7E18234AE391}"/>
              </a:ext>
            </a:extLst>
          </p:cNvPr>
          <p:cNvSpPr/>
          <p:nvPr/>
        </p:nvSpPr>
        <p:spPr>
          <a:xfrm>
            <a:off x="162539" y="6590636"/>
            <a:ext cx="6769074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731520" algn="l"/>
                <a:tab pos="-274320" algn="l"/>
                <a:tab pos="182880" algn="l"/>
                <a:tab pos="365760" algn="l"/>
                <a:tab pos="640080" algn="l"/>
                <a:tab pos="1097280" algn="l"/>
                <a:tab pos="1554480" algn="l"/>
                <a:tab pos="2011680" algn="l"/>
                <a:tab pos="2468880" algn="l"/>
                <a:tab pos="2926080" algn="l"/>
                <a:tab pos="3383280" algn="l"/>
                <a:tab pos="3840480" algn="l"/>
                <a:tab pos="4297680" algn="l"/>
                <a:tab pos="4754880" algn="l"/>
                <a:tab pos="5212080" algn="l"/>
                <a:tab pos="5669280" algn="l"/>
                <a:tab pos="6126480" algn="l"/>
                <a:tab pos="6583680" algn="l"/>
              </a:tabLst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Michael Horn et al. Energy and Environmental Science,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14(4), pp. 1652–1700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0AE43151-0C65-82F3-BF31-E2E1FCB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9" y="801330"/>
            <a:ext cx="1120942" cy="10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28" name="Group 6">
            <a:extLst>
              <a:ext uri="{FF2B5EF4-FFF2-40B4-BE49-F238E27FC236}">
                <a16:creationId xmlns:a16="http://schemas.microsoft.com/office/drawing/2014/main" id="{98BE43C1-867E-CDC3-29CC-6EB2201269E9}"/>
              </a:ext>
            </a:extLst>
          </p:cNvPr>
          <p:cNvGrpSpPr/>
          <p:nvPr/>
        </p:nvGrpSpPr>
        <p:grpSpPr>
          <a:xfrm>
            <a:off x="7472122" y="2675026"/>
            <a:ext cx="4399632" cy="3754788"/>
            <a:chOff x="939194" y="3743123"/>
            <a:chExt cx="6224011" cy="7066442"/>
          </a:xfrm>
        </p:grpSpPr>
        <p:pic>
          <p:nvPicPr>
            <p:cNvPr id="29" name="Picture 1" descr="Scheme New2">
              <a:extLst>
                <a:ext uri="{FF2B5EF4-FFF2-40B4-BE49-F238E27FC236}">
                  <a16:creationId xmlns:a16="http://schemas.microsoft.com/office/drawing/2014/main" id="{F1E3F509-A106-4424-D757-44BE1E165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7122" y="7768834"/>
              <a:ext cx="5088154" cy="3040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" descr="comparison">
              <a:extLst>
                <a:ext uri="{FF2B5EF4-FFF2-40B4-BE49-F238E27FC236}">
                  <a16:creationId xmlns:a16="http://schemas.microsoft.com/office/drawing/2014/main" id="{9810F194-6765-DAAE-07E4-D2E6B2931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194" y="3743123"/>
              <a:ext cx="6224011" cy="5541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854E56B-961B-6544-2896-3044EED59FC5}"/>
              </a:ext>
            </a:extLst>
          </p:cNvPr>
          <p:cNvSpPr txBox="1"/>
          <p:nvPr/>
        </p:nvSpPr>
        <p:spPr>
          <a:xfrm>
            <a:off x="1436475" y="1034269"/>
            <a:ext cx="7466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Polyoxometalates (POMs): redox-active oxo-anion nanoclusters </a:t>
            </a:r>
            <a:endParaRPr lang="es-ES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D9E89A9-4C78-10A8-9B7E-7C696E13265A}"/>
              </a:ext>
            </a:extLst>
          </p:cNvPr>
          <p:cNvSpPr txBox="1"/>
          <p:nvPr/>
        </p:nvSpPr>
        <p:spPr>
          <a:xfrm>
            <a:off x="1405544" y="1465751"/>
            <a:ext cx="60985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Can store up </a:t>
            </a:r>
            <a:r>
              <a:rPr lang="es-ES" sz="2000" dirty="0" err="1"/>
              <a:t>to</a:t>
            </a:r>
            <a:r>
              <a:rPr lang="es-ES" sz="2000" dirty="0"/>
              <a:t> 24 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multi-electron</a:t>
            </a:r>
            <a:r>
              <a:rPr lang="es-ES" sz="2000" dirty="0"/>
              <a:t> redox </a:t>
            </a:r>
            <a:r>
              <a:rPr lang="es-ES" sz="2000" dirty="0" err="1"/>
              <a:t>processes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High </a:t>
            </a:r>
            <a:r>
              <a:rPr lang="es-ES" sz="2000" dirty="0" err="1"/>
              <a:t>structure</a:t>
            </a:r>
            <a:r>
              <a:rPr lang="es-ES" sz="2000" dirty="0"/>
              <a:t> </a:t>
            </a:r>
            <a:r>
              <a:rPr lang="es-ES" sz="2000" dirty="0" err="1"/>
              <a:t>stability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1nm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size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0455DEE1-FB64-EB62-5E98-AFBA4E5ED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2192" y="1034269"/>
            <a:ext cx="3236708" cy="15849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8A165ECD-20D8-19ED-679A-F77850DF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4" y="3405850"/>
            <a:ext cx="5879906" cy="294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7" name="Table 13">
            <a:extLst>
              <a:ext uri="{FF2B5EF4-FFF2-40B4-BE49-F238E27FC236}">
                <a16:creationId xmlns:a16="http://schemas.microsoft.com/office/drawing/2014/main" id="{4BD135CE-16DE-9E83-EA3C-EA8BAF16F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01094"/>
              </p:ext>
            </p:extLst>
          </p:nvPr>
        </p:nvGraphicFramePr>
        <p:xfrm>
          <a:off x="4296158" y="2476977"/>
          <a:ext cx="2856327" cy="1767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244">
                <a:tc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b="1" dirty="0"/>
                        <a:t>AC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b="1" dirty="0"/>
                        <a:t>AC-PW12</a:t>
                      </a:r>
                      <a:endParaRPr lang="en-GB" sz="1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C (</a:t>
                      </a: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Fg-</a:t>
                      </a:r>
                      <a:r>
                        <a:rPr lang="es-ES" sz="1100" b="1" baseline="30000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1</a:t>
                      </a: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r>
                        <a:rPr lang="es-ES" sz="1100" b="1" baseline="30000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s-ES" sz="1100" b="1" baseline="0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s-ES" sz="1100" b="1" baseline="0" dirty="0" err="1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mAh</a:t>
                      </a:r>
                      <a:r>
                        <a:rPr lang="es-ES" sz="1100" b="1" baseline="0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/g)</a:t>
                      </a:r>
                      <a:endParaRPr lang="es-ES" sz="11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185 (77)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254</a:t>
                      </a:r>
                    </a:p>
                    <a:p>
                      <a:r>
                        <a:rPr lang="es-ES" sz="1100" b="1" dirty="0"/>
                        <a:t>(106)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err="1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s-ES" sz="1100" b="1" baseline="-25000" dirty="0" err="1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sp</a:t>
                      </a: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100" b="1" dirty="0" err="1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Wh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/Kg</a:t>
                      </a: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4.05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4.96 (1.6 A/g)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err="1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lang="es-ES" sz="1100" b="1" baseline="-25000" dirty="0" err="1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sp</a:t>
                      </a: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kW/Kg</a:t>
                      </a: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45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115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lang="es-ES" sz="1100" b="1" baseline="-25000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Wh/L</a:t>
                      </a:r>
                      <a:r>
                        <a:rPr lang="es-ES" sz="1100" b="1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1.55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2.32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 err="1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cycles</a:t>
                      </a:r>
                      <a:endParaRPr lang="es-ES" sz="11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/>
                        <a:t>10,000</a:t>
                      </a:r>
                      <a:endParaRPr lang="en-GB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dirty="0"/>
                        <a:t>&gt; 30,000 (6 A/g)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" name="TextBox 25">
            <a:extLst>
              <a:ext uri="{FF2B5EF4-FFF2-40B4-BE49-F238E27FC236}">
                <a16:creationId xmlns:a16="http://schemas.microsoft.com/office/drawing/2014/main" id="{47DAA81E-CCCE-47AE-526D-D98C15391C25}"/>
              </a:ext>
            </a:extLst>
          </p:cNvPr>
          <p:cNvSpPr txBox="1"/>
          <p:nvPr/>
        </p:nvSpPr>
        <p:spPr>
          <a:xfrm>
            <a:off x="161215" y="6320353"/>
            <a:ext cx="5875232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prstClr val="black"/>
                </a:solidFill>
                <a:ea typeface="MS Gothic" pitchFamily="49" charset="-128"/>
                <a:cs typeface="Arial" pitchFamily="34" charset="0"/>
              </a:rPr>
              <a:t>J. Suárez-Guevara, V. Ruiz, P. Gomez-Romero  J. Mater. Chem. A, </a:t>
            </a:r>
            <a:r>
              <a:rPr lang="de-DE" sz="1200" b="1" dirty="0">
                <a:solidFill>
                  <a:prstClr val="black"/>
                </a:solidFill>
                <a:ea typeface="MS Gothic" pitchFamily="49" charset="-128"/>
                <a:cs typeface="Arial" pitchFamily="34" charset="0"/>
              </a:rPr>
              <a:t>2014</a:t>
            </a:r>
            <a:r>
              <a:rPr lang="de-DE" sz="1200" dirty="0">
                <a:solidFill>
                  <a:prstClr val="black"/>
                </a:solidFill>
                <a:ea typeface="MS Gothic" pitchFamily="49" charset="-128"/>
                <a:cs typeface="Arial" pitchFamily="34" charset="0"/>
              </a:rPr>
              <a:t>, 2 (4), 1014-1021</a:t>
            </a:r>
          </a:p>
        </p:txBody>
      </p:sp>
    </p:spTree>
    <p:extLst>
      <p:ext uri="{BB962C8B-B14F-4D97-AF65-F5344CB8AC3E}">
        <p14:creationId xmlns:p14="http://schemas.microsoft.com/office/powerpoint/2010/main" val="134090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73D456DB-D6AE-946B-268B-078B5EF68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8" t="7573"/>
          <a:stretch/>
        </p:blipFill>
        <p:spPr>
          <a:xfrm>
            <a:off x="6537966" y="1388639"/>
            <a:ext cx="4338272" cy="3289710"/>
          </a:xfrm>
          <a:prstGeom prst="rect">
            <a:avLst/>
          </a:prstGeom>
        </p:spPr>
      </p:pic>
      <p:sp>
        <p:nvSpPr>
          <p:cNvPr id="9" name="Google Shape;111;p3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06E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600" y="69695"/>
            <a:ext cx="8557151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supercapacitors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electrolytes</a:t>
            </a:r>
            <a:r>
              <a:rPr lang="es-E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2" name="Google Shape;114;p3"/>
          <p:cNvSpPr txBox="1">
            <a:spLocks noGrp="1"/>
          </p:cNvSpPr>
          <p:nvPr>
            <p:ph type="ftr" idx="11"/>
          </p:nvPr>
        </p:nvSpPr>
        <p:spPr>
          <a:xfrm>
            <a:off x="5761185" y="6447838"/>
            <a:ext cx="6408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/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©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Català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Nanociència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Nanotecnologia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2023.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100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es-ES" sz="1100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3">
            <a:extLst>
              <a:ext uri="{FF2B5EF4-FFF2-40B4-BE49-F238E27FC236}">
                <a16:creationId xmlns:a16="http://schemas.microsoft.com/office/drawing/2014/main" id="{434E7656-DE1B-A928-F5DC-627AC6850A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3825" y="131688"/>
            <a:ext cx="250507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51867E4B-9D7F-5338-46BF-9552388C6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5" y="1910527"/>
            <a:ext cx="5038633" cy="201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7205C73-286D-6E98-B3C3-993EAE140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14" y="4019511"/>
            <a:ext cx="2546463" cy="1934832"/>
          </a:xfrm>
          <a:prstGeom prst="rect">
            <a:avLst/>
          </a:prstGeom>
        </p:spPr>
      </p:pic>
      <p:grpSp>
        <p:nvGrpSpPr>
          <p:cNvPr id="16" name="Group 1">
            <a:extLst>
              <a:ext uri="{FF2B5EF4-FFF2-40B4-BE49-F238E27FC236}">
                <a16:creationId xmlns:a16="http://schemas.microsoft.com/office/drawing/2014/main" id="{56410A84-A833-956D-E3D4-EC33594CAC26}"/>
              </a:ext>
            </a:extLst>
          </p:cNvPr>
          <p:cNvGrpSpPr/>
          <p:nvPr/>
        </p:nvGrpSpPr>
        <p:grpSpPr>
          <a:xfrm>
            <a:off x="2002917" y="3990503"/>
            <a:ext cx="2937847" cy="2060632"/>
            <a:chOff x="3202587" y="3941545"/>
            <a:chExt cx="2937847" cy="20606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9">
                  <a:extLst>
                    <a:ext uri="{FF2B5EF4-FFF2-40B4-BE49-F238E27FC236}">
                      <a16:creationId xmlns:a16="http://schemas.microsoft.com/office/drawing/2014/main" id="{07A6148F-FADF-B5A8-8EE4-47FE28363FDF}"/>
                    </a:ext>
                  </a:extLst>
                </p:cNvPr>
                <p:cNvSpPr/>
                <p:nvPr/>
              </p:nvSpPr>
              <p:spPr>
                <a:xfrm>
                  <a:off x="4861879" y="3941545"/>
                  <a:ext cx="1278555" cy="468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s-E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s-E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sSup>
                          <m:sSupPr>
                            <m:ctrlPr>
                              <a:rPr kumimoji="0" lang="es-E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s-E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p>
                            <m:r>
                              <a:rPr kumimoji="0" lang="es-E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sup>
                        </m:sSup>
                      </m:oMath>
                    </m:oMathPara>
                  </a14:m>
                  <a:endPara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8" name="Rectangle 9">
                  <a:extLst>
                    <a:ext uri="{FF2B5EF4-FFF2-40B4-BE49-F238E27FC236}">
                      <a16:creationId xmlns:a16="http://schemas.microsoft.com/office/drawing/2014/main" id="{07A6148F-FADF-B5A8-8EE4-47FE28363F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1879" y="3941545"/>
                  <a:ext cx="1278555" cy="4682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815C8615-B70C-5CCC-BCDC-406EEF45F8DF}"/>
                </a:ext>
              </a:extLst>
            </p:cNvPr>
            <p:cNvSpPr txBox="1"/>
            <p:nvPr/>
          </p:nvSpPr>
          <p:spPr>
            <a:xfrm>
              <a:off x="4429831" y="4620251"/>
              <a:ext cx="7208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current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BFA217B9-50E9-6C5F-FF36-CB230AC52DEB}"/>
                </a:ext>
              </a:extLst>
            </p:cNvPr>
            <p:cNvSpPr txBox="1"/>
            <p:nvPr/>
          </p:nvSpPr>
          <p:spPr>
            <a:xfrm>
              <a:off x="4933887" y="4908283"/>
              <a:ext cx="8427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scan rate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0A849162-7717-2AAD-514C-D20C42CAB6C3}"/>
                </a:ext>
              </a:extLst>
            </p:cNvPr>
            <p:cNvSpPr txBox="1"/>
            <p:nvPr/>
          </p:nvSpPr>
          <p:spPr>
            <a:xfrm>
              <a:off x="3202587" y="5048070"/>
              <a:ext cx="29378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b=1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NOT limited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by diffusion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 in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supercapacitors</a:t>
              </a:r>
              <a:endPara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Arrow Connector 14">
              <a:extLst>
                <a:ext uri="{FF2B5EF4-FFF2-40B4-BE49-F238E27FC236}">
                  <a16:creationId xmlns:a16="http://schemas.microsoft.com/office/drawing/2014/main" id="{4BA89A77-8B64-20C2-BD5F-C098D872E782}"/>
                </a:ext>
              </a:extLst>
            </p:cNvPr>
            <p:cNvCxnSpPr/>
            <p:nvPr/>
          </p:nvCxnSpPr>
          <p:spPr>
            <a:xfrm flipH="1">
              <a:off x="4861879" y="4332219"/>
              <a:ext cx="144016" cy="3866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5">
              <a:extLst>
                <a:ext uri="{FF2B5EF4-FFF2-40B4-BE49-F238E27FC236}">
                  <a16:creationId xmlns:a16="http://schemas.microsoft.com/office/drawing/2014/main" id="{04710D82-52B8-D8A5-C48F-1194D009684C}"/>
                </a:ext>
              </a:extLst>
            </p:cNvPr>
            <p:cNvCxnSpPr/>
            <p:nvPr/>
          </p:nvCxnSpPr>
          <p:spPr>
            <a:xfrm flipH="1">
              <a:off x="5582717" y="4375459"/>
              <a:ext cx="148758" cy="5078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17">
              <a:extLst>
                <a:ext uri="{FF2B5EF4-FFF2-40B4-BE49-F238E27FC236}">
                  <a16:creationId xmlns:a16="http://schemas.microsoft.com/office/drawing/2014/main" id="{500E4597-A77C-EC98-C805-643DDC3FD195}"/>
                </a:ext>
              </a:extLst>
            </p:cNvPr>
            <p:cNvCxnSpPr/>
            <p:nvPr/>
          </p:nvCxnSpPr>
          <p:spPr>
            <a:xfrm>
              <a:off x="5941999" y="4231591"/>
              <a:ext cx="1364" cy="8631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5">
            <a:extLst>
              <a:ext uri="{FF2B5EF4-FFF2-40B4-BE49-F238E27FC236}">
                <a16:creationId xmlns:a16="http://schemas.microsoft.com/office/drawing/2014/main" id="{06C339A0-DC98-5E23-2E40-F709476B523D}"/>
              </a:ext>
            </a:extLst>
          </p:cNvPr>
          <p:cNvSpPr/>
          <p:nvPr/>
        </p:nvSpPr>
        <p:spPr>
          <a:xfrm>
            <a:off x="22104" y="6168051"/>
            <a:ext cx="10422251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JJ Zhu, R Benages-Vilau, P Gomez-Romero* Electrochimica Acta </a:t>
            </a:r>
            <a:r>
              <a: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</a:t>
            </a: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137007</a:t>
            </a:r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0AE43151-0C65-82F3-BF31-E2E1FCBD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5" y="816420"/>
            <a:ext cx="1120942" cy="10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7854E56B-961B-6544-2896-3044EED59FC5}"/>
              </a:ext>
            </a:extLst>
          </p:cNvPr>
          <p:cNvSpPr txBox="1"/>
          <p:nvPr/>
        </p:nvSpPr>
        <p:spPr>
          <a:xfrm>
            <a:off x="1436476" y="1034269"/>
            <a:ext cx="6891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Polyoxometalates (POMs): redox-active metal nanoclusters </a:t>
            </a:r>
            <a:endParaRPr lang="es-ES" dirty="0"/>
          </a:p>
        </p:txBody>
      </p:sp>
      <p:sp>
        <p:nvSpPr>
          <p:cNvPr id="3" name="Flecha: a la derecha con muesca 2">
            <a:extLst>
              <a:ext uri="{FF2B5EF4-FFF2-40B4-BE49-F238E27FC236}">
                <a16:creationId xmlns:a16="http://schemas.microsoft.com/office/drawing/2014/main" id="{4F111972-B8AF-0156-8856-54948DDB4857}"/>
              </a:ext>
            </a:extLst>
          </p:cNvPr>
          <p:cNvSpPr/>
          <p:nvPr/>
        </p:nvSpPr>
        <p:spPr>
          <a:xfrm>
            <a:off x="5168712" y="3632514"/>
            <a:ext cx="1278555" cy="46820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4C232D-FA42-4A08-22D6-D3C26EA21E6C}"/>
              </a:ext>
            </a:extLst>
          </p:cNvPr>
          <p:cNvSpPr txBox="1"/>
          <p:nvPr/>
        </p:nvSpPr>
        <p:spPr>
          <a:xfrm>
            <a:off x="4402102" y="3022044"/>
            <a:ext cx="243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2"/>
                </a:solidFill>
              </a:rPr>
              <a:t>Combined</a:t>
            </a:r>
            <a:r>
              <a:rPr lang="es-ES" b="1" dirty="0">
                <a:solidFill>
                  <a:schemeClr val="accent2"/>
                </a:solidFill>
              </a:rPr>
              <a:t> </a:t>
            </a:r>
            <a:r>
              <a:rPr lang="es-ES" b="1" dirty="0" err="1">
                <a:solidFill>
                  <a:schemeClr val="accent2"/>
                </a:solidFill>
              </a:rPr>
              <a:t>with</a:t>
            </a:r>
            <a:r>
              <a:rPr lang="es-ES" b="1" dirty="0">
                <a:solidFill>
                  <a:schemeClr val="accent2"/>
                </a:solidFill>
              </a:rPr>
              <a:t> 2D-MXenes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104AFC7-6610-64A3-E6A6-74DB5C05CE35}"/>
              </a:ext>
            </a:extLst>
          </p:cNvPr>
          <p:cNvSpPr txBox="1"/>
          <p:nvPr/>
        </p:nvSpPr>
        <p:spPr>
          <a:xfrm>
            <a:off x="5048930" y="4100719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(Ti</a:t>
            </a:r>
            <a:r>
              <a:rPr lang="en-US" sz="1800" b="1" baseline="-25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</a:t>
            </a:r>
            <a:r>
              <a:rPr lang="en-US" sz="1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</a:t>
            </a:r>
            <a:r>
              <a:rPr lang="en-US" sz="1800" b="1" baseline="-25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  <a:r>
              <a:rPr lang="en-US" sz="1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</a:t>
            </a:r>
            <a:r>
              <a:rPr lang="en-US" sz="1800" b="1" baseline="-250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x</a:t>
            </a:r>
            <a:r>
              <a:rPr lang="en-US" sz="1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)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D9DD143-E642-073F-096E-4F89614776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999" t="34675" b="31147"/>
          <a:stretch/>
        </p:blipFill>
        <p:spPr>
          <a:xfrm>
            <a:off x="10655149" y="2388497"/>
            <a:ext cx="984726" cy="8736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5E7AF6-18A2-A101-09B2-E0DD3493C2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17290" r="48827" b="39334"/>
          <a:stretch/>
        </p:blipFill>
        <p:spPr>
          <a:xfrm>
            <a:off x="10759188" y="755692"/>
            <a:ext cx="1229712" cy="138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DCD1C661-66D1-0CD3-D8AA-F8137F36EB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2" t="3458" b="65840"/>
          <a:stretch/>
        </p:blipFill>
        <p:spPr bwMode="auto">
          <a:xfrm>
            <a:off x="6439494" y="4695882"/>
            <a:ext cx="2452964" cy="17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9CF141E7-0345-CA86-143B-AFF86D849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44" t="36341" b="33039"/>
          <a:stretch/>
        </p:blipFill>
        <p:spPr bwMode="auto">
          <a:xfrm>
            <a:off x="8982485" y="4699097"/>
            <a:ext cx="2175643" cy="168286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4E0B70E5-765E-BF9A-32B8-F8144FA95EE3}"/>
              </a:ext>
            </a:extLst>
          </p:cNvPr>
          <p:cNvSpPr/>
          <p:nvPr/>
        </p:nvSpPr>
        <p:spPr>
          <a:xfrm>
            <a:off x="6384032" y="2492896"/>
            <a:ext cx="37044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9B3C498-0B7B-2BBA-F006-B91DA0195574}"/>
              </a:ext>
            </a:extLst>
          </p:cNvPr>
          <p:cNvSpPr txBox="1"/>
          <p:nvPr/>
        </p:nvSpPr>
        <p:spPr>
          <a:xfrm>
            <a:off x="10876237" y="3668375"/>
            <a:ext cx="1181963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/>
              <a:t>Gravimetric capacitance of the hybrid was 2.2 times that of </a:t>
            </a:r>
            <a:r>
              <a:rPr lang="en-US" sz="1200" dirty="0" err="1"/>
              <a:t>MXene</a:t>
            </a:r>
            <a:r>
              <a:rPr lang="en-US" sz="1200" dirty="0"/>
              <a:t>.</a:t>
            </a:r>
            <a:endParaRPr lang="es-ES" sz="1200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DF40900-B86C-9BDD-F3F6-E0487C2E6E4C}"/>
              </a:ext>
            </a:extLst>
          </p:cNvPr>
          <p:cNvSpPr txBox="1"/>
          <p:nvPr/>
        </p:nvSpPr>
        <p:spPr>
          <a:xfrm>
            <a:off x="22103" y="6416492"/>
            <a:ext cx="6327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J-J. Zhu*, H. Avireddy, </a:t>
            </a:r>
            <a:r>
              <a:rPr lang="es-ES" sz="1200" dirty="0" err="1"/>
              <a:t>J.Jacas</a:t>
            </a:r>
            <a:r>
              <a:rPr lang="es-ES" sz="1200" dirty="0"/>
              <a:t>-Biendicho, L. Martinez-Soria, B. Ballesteros, D. Rueda-Garcia, J. Ramon Morante, P. </a:t>
            </a:r>
            <a:r>
              <a:rPr lang="es-ES" sz="1200" dirty="0" err="1"/>
              <a:t>Gomez</a:t>
            </a:r>
            <a:r>
              <a:rPr lang="es-ES" sz="1200" dirty="0"/>
              <a:t>-Romero*. </a:t>
            </a:r>
            <a:r>
              <a:rPr lang="es-ES" sz="1200" dirty="0" err="1"/>
              <a:t>Colloid</a:t>
            </a:r>
            <a:r>
              <a:rPr lang="es-ES" sz="1200" dirty="0"/>
              <a:t> and Interface </a:t>
            </a:r>
            <a:r>
              <a:rPr lang="es-ES" sz="1200" dirty="0" err="1"/>
              <a:t>Science</a:t>
            </a:r>
            <a:r>
              <a:rPr lang="es-ES" sz="1200" dirty="0"/>
              <a:t>, </a:t>
            </a:r>
            <a:r>
              <a:rPr lang="es-ES" sz="1200" b="1" dirty="0"/>
              <a:t>2022</a:t>
            </a:r>
            <a:r>
              <a:rPr lang="es-ES" sz="1200" dirty="0"/>
              <a:t>, 623, 947–961. </a:t>
            </a:r>
          </a:p>
        </p:txBody>
      </p:sp>
    </p:spTree>
    <p:extLst>
      <p:ext uri="{BB962C8B-B14F-4D97-AF65-F5344CB8AC3E}">
        <p14:creationId xmlns:p14="http://schemas.microsoft.com/office/powerpoint/2010/main" val="11700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 animBg="1"/>
      <p:bldP spid="7" grpId="0"/>
      <p:bldP spid="10" grpId="0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7A19FF4BF4848AA4E72CF6B22FBDD" ma:contentTypeVersion="1" ma:contentTypeDescription="Create a new document." ma:contentTypeScope="" ma:versionID="0760cbb54f8df43058abb42f4819fbc7">
  <xsd:schema xmlns:xsd="http://www.w3.org/2001/XMLSchema" xmlns:xs="http://www.w3.org/2001/XMLSchema" xmlns:p="http://schemas.microsoft.com/office/2006/metadata/properties" xmlns:ns2="507ecc6d-017f-46d2-8bef-d93e33e9debc" targetNamespace="http://schemas.microsoft.com/office/2006/metadata/properties" ma:root="true" ma:fieldsID="bbb374664c131ace781dcf9de6a40be9" ns2:_="">
    <xsd:import namespace="507ecc6d-017f-46d2-8bef-d93e33e9deb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ecc6d-017f-46d2-8bef-d93e33e9de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37DDF1-63F9-45A2-97FC-EA6847F34D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7ecc6d-017f-46d2-8bef-d93e33e9de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9891A7-A88D-4241-8238-11E4C9D24904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507ecc6d-017f-46d2-8bef-d93e33e9debc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8F850E2-AC88-4FDA-947B-BDE1407535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731</Words>
  <Application>Microsoft Office PowerPoint</Application>
  <PresentationFormat>Panorámica</PresentationFormat>
  <Paragraphs>138</Paragraphs>
  <Slides>11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Ariañ</vt:lpstr>
      <vt:lpstr>Calibri</vt:lpstr>
      <vt:lpstr>Cambria Math</vt:lpstr>
      <vt:lpstr>Courier</vt:lpstr>
      <vt:lpstr>Posterama</vt:lpstr>
      <vt:lpstr>Roboto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Institutional template 2023</dc:title>
  <dc:creator>Damaso Torres</dc:creator>
  <cp:lastModifiedBy>Rosa Maria González Gil</cp:lastModifiedBy>
  <cp:revision>68</cp:revision>
  <dcterms:created xsi:type="dcterms:W3CDTF">2014-10-24T11:22:39Z</dcterms:created>
  <dcterms:modified xsi:type="dcterms:W3CDTF">2023-04-13T23:17:20Z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0x0101006C17A19FF4BF4848AA4E72CF6B22FBDD</vt:lpwstr>
  </property>
</Properties>
</file>