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2" r:id="rId3"/>
    <p:sldId id="383" r:id="rId4"/>
    <p:sldId id="396" r:id="rId5"/>
    <p:sldId id="385" r:id="rId6"/>
    <p:sldId id="386" r:id="rId7"/>
    <p:sldId id="387" r:id="rId8"/>
    <p:sldId id="388" r:id="rId9"/>
    <p:sldId id="390" r:id="rId10"/>
    <p:sldId id="384" r:id="rId11"/>
    <p:sldId id="389" r:id="rId12"/>
    <p:sldId id="395" r:id="rId13"/>
    <p:sldId id="394" r:id="rId14"/>
    <p:sldId id="393" r:id="rId15"/>
    <p:sldId id="392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9282"/>
    <a:srgbClr val="092F56"/>
    <a:srgbClr val="CC0000"/>
    <a:srgbClr val="0D437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9" autoAdjust="0"/>
    <p:restoredTop sz="96327"/>
  </p:normalViewPr>
  <p:slideViewPr>
    <p:cSldViewPr snapToGrid="0" snapToObjects="1">
      <p:cViewPr varScale="1">
        <p:scale>
          <a:sx n="156" d="100"/>
          <a:sy n="156" d="100"/>
        </p:scale>
        <p:origin x="192" y="264"/>
      </p:cViewPr>
      <p:guideLst>
        <p:guide orient="horz" pos="2160"/>
        <p:guide pos="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15105C7-6BC0-614A-801D-E4F9B6011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C89969-1EBC-7A4E-95C2-962EB0F1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D09A-128C-7647-8C3E-479A0232F857}" type="datetimeFigureOut">
              <a:rPr lang="es-ES" smtClean="0"/>
              <a:t>14/4/23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3CD75-7556-2649-8E2B-042BF8340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629914-8DFE-C243-9B65-F7948CE76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7CB6-4070-AC49-85AD-E5BFD98B12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9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AB1D-62C5-4B95-A703-7CBA362A60D8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89C7-F306-43B8-A97D-8CD5424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wmf"/><Relationship Id="rId7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8" r="4853"/>
          <a:stretch/>
        </p:blipFill>
        <p:spPr>
          <a:xfrm>
            <a:off x="5233989" y="-39594"/>
            <a:ext cx="6960188" cy="6453396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1820" y="128789"/>
            <a:ext cx="2427667" cy="133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292682"/>
            <a:ext cx="8236352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2444" y="1784135"/>
            <a:ext cx="5105400" cy="66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28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9144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3716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8288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2444" y="2631860"/>
            <a:ext cx="2465387" cy="79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252" y="4967804"/>
            <a:ext cx="964255" cy="764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CDB33-4A53-4E58-8536-5D482EC63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t="8222" r="9508" b="6496"/>
          <a:stretch/>
        </p:blipFill>
        <p:spPr>
          <a:xfrm>
            <a:off x="2177803" y="6011773"/>
            <a:ext cx="9863224" cy="80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65" y="4967804"/>
            <a:ext cx="1093145" cy="5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731" y="5066818"/>
            <a:ext cx="1510783" cy="553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872" y="5812452"/>
            <a:ext cx="1178323" cy="363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151" y="5778838"/>
            <a:ext cx="1107584" cy="419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14" y="5793031"/>
            <a:ext cx="891111" cy="3731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136" y="5115223"/>
            <a:ext cx="2043498" cy="4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7435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41E18-79F4-D04D-9571-E7DDAF4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49019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7D3462-CEC4-46F9-86C4-8DA2CD7A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37D886-31BE-4C1D-A03F-FDE1CD0A5167}"/>
              </a:ext>
            </a:extLst>
          </p:cNvPr>
          <p:cNvSpPr txBox="1"/>
          <p:nvPr userDrawn="1"/>
        </p:nvSpPr>
        <p:spPr>
          <a:xfrm>
            <a:off x="1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CC567-B6B7-40A6-89A5-66DA356A5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6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F76EC-A8AF-0E4B-8215-01F73C68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6E7CB065-5DE4-4D4C-AF9A-8544053B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E75AB1D-6218-46FC-8FD9-0E3F287A5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34CB89-414A-458E-902B-B096F3204333}"/>
              </a:ext>
            </a:extLst>
          </p:cNvPr>
          <p:cNvSpPr txBox="1"/>
          <p:nvPr userDrawn="1"/>
        </p:nvSpPr>
        <p:spPr>
          <a:xfrm>
            <a:off x="1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37A88CD1-C279-4120-A44B-9BF1734F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E6ECCD-0C91-402C-B130-D530ABF31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F885-AEBD-4815-81F9-4065A51C7CC1}"/>
              </a:ext>
            </a:extLst>
          </p:cNvPr>
          <p:cNvSpPr txBox="1"/>
          <p:nvPr userDrawn="1"/>
        </p:nvSpPr>
        <p:spPr>
          <a:xfrm>
            <a:off x="1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80547" y="0"/>
            <a:ext cx="5024437" cy="62428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CF4921F6-15B5-BF44-AB9F-2741B0DB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000" y="0"/>
            <a:ext cx="2378927" cy="199463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C615DC5F-D57F-481A-B578-DB8A02F0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4E76B2-F5D8-493B-969B-C8482497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8EE28-AD03-4E23-B17E-44B57B6E306B}"/>
              </a:ext>
            </a:extLst>
          </p:cNvPr>
          <p:cNvSpPr txBox="1"/>
          <p:nvPr userDrawn="1"/>
        </p:nvSpPr>
        <p:spPr>
          <a:xfrm>
            <a:off x="1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E48575D9-5D4D-480A-BD0F-42710C38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6AFE3D-63F4-4AD4-A408-1DAB51EC8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A8B3C-85BD-44CB-8E5E-631A0B05FC87}"/>
              </a:ext>
            </a:extLst>
          </p:cNvPr>
          <p:cNvSpPr txBox="1"/>
          <p:nvPr userDrawn="1"/>
        </p:nvSpPr>
        <p:spPr>
          <a:xfrm>
            <a:off x="1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1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96229D2-9F3B-7E46-8DB0-F338BB65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13" y="6498121"/>
            <a:ext cx="665922" cy="223354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ClanOT-Book" panose="02000503030000020004" pitchFamily="2" charset="77"/>
              </a:defRPr>
            </a:lvl1pPr>
          </a:lstStyle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46" y="305937"/>
            <a:ext cx="1783080" cy="80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31820" y="128789"/>
            <a:ext cx="2427667" cy="133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FB3CEB-518C-DE18-B323-5064DA39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2474228"/>
            <a:ext cx="9622299" cy="1325563"/>
          </a:xfrm>
        </p:spPr>
        <p:txBody>
          <a:bodyPr/>
          <a:lstStyle/>
          <a:p>
            <a:r>
              <a:rPr lang="en-US" dirty="0"/>
              <a:t>Adaptation of ALBA beamlines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47C67BC-009D-8EAE-63B1-B38D8B7E071D}"/>
              </a:ext>
            </a:extLst>
          </p:cNvPr>
          <p:cNvSpPr txBox="1">
            <a:spLocks/>
          </p:cNvSpPr>
          <p:nvPr/>
        </p:nvSpPr>
        <p:spPr>
          <a:xfrm>
            <a:off x="6096000" y="127422"/>
            <a:ext cx="578311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InCAEM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workshop 14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apr’23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C7A6FC-255A-97D1-3C3C-AE6F600E1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884" y="3233479"/>
            <a:ext cx="6943286" cy="1578964"/>
          </a:xfrm>
        </p:spPr>
        <p:txBody>
          <a:bodyPr/>
          <a:lstStyle/>
          <a:p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Lucía Aballe</a:t>
            </a:r>
            <a:r>
              <a:rPr lang="es-E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Josep Nicolas</a:t>
            </a:r>
            <a:r>
              <a:rPr lang="es-E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Carlos Frontera</a:t>
            </a:r>
            <a:r>
              <a:rPr lang="es-E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r>
              <a:rPr lang="es-E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ALBA, </a:t>
            </a:r>
            <a:r>
              <a:rPr lang="es-E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ICMAB</a:t>
            </a:r>
            <a:endParaRPr lang="es-ES" sz="2400" i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490E5-D9B2-2054-FCF0-830F9E40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BF5D0-57A1-44B3-3E26-0C16FF14DB85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Part 2: SPM sample exchange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34599-400F-C9ED-3E73-1280BEA7B018}"/>
              </a:ext>
            </a:extLst>
          </p:cNvPr>
          <p:cNvSpPr txBox="1"/>
          <p:nvPr/>
        </p:nvSpPr>
        <p:spPr>
          <a:xfrm>
            <a:off x="2338634" y="607133"/>
            <a:ext cx="918554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allow surface science beamlines at ALBA (soft x-rays) to enable correlative studies with the SPM platform.</a:t>
            </a:r>
          </a:p>
          <a:p>
            <a:pPr algn="just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Transport of samples in controlled conditions (UHV)</a:t>
            </a:r>
          </a:p>
          <a:p>
            <a:pPr algn="just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Fiducialization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finding the exact position tested within the sample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7B4150-15E4-2A54-8820-128A8D9476BA}"/>
              </a:ext>
            </a:extLst>
          </p:cNvPr>
          <p:cNvGrpSpPr/>
          <p:nvPr/>
        </p:nvGrpSpPr>
        <p:grpSpPr>
          <a:xfrm>
            <a:off x="1774733" y="2074453"/>
            <a:ext cx="9840092" cy="4160083"/>
            <a:chOff x="196876" y="1099298"/>
            <a:chExt cx="12112544" cy="5120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833EA7-232A-F0EE-3066-1102C6B9FBEB}"/>
                </a:ext>
              </a:extLst>
            </p:cNvPr>
            <p:cNvSpPr txBox="1"/>
            <p:nvPr/>
          </p:nvSpPr>
          <p:spPr>
            <a:xfrm>
              <a:off x="2803459" y="109929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92F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SPM platform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5676E4-D405-92D3-9422-2AC052BC62BC}"/>
                </a:ext>
              </a:extLst>
            </p:cNvPr>
            <p:cNvSpPr txBox="1"/>
            <p:nvPr/>
          </p:nvSpPr>
          <p:spPr>
            <a:xfrm>
              <a:off x="8722029" y="3569589"/>
              <a:ext cx="338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 ambient pressure photoemission spectroscopy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4D4EA8-8C45-4BE4-4A2F-7D1F68F4E20B}"/>
                </a:ext>
              </a:extLst>
            </p:cNvPr>
            <p:cNvSpPr txBox="1"/>
            <p:nvPr/>
          </p:nvSpPr>
          <p:spPr>
            <a:xfrm>
              <a:off x="6162871" y="5430483"/>
              <a:ext cx="6146549" cy="45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resolved photoelectron spectroscopy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6633A5-4FE3-4BA1-58BC-B94B643B9D04}"/>
                </a:ext>
              </a:extLst>
            </p:cNvPr>
            <p:cNvSpPr txBox="1"/>
            <p:nvPr/>
          </p:nvSpPr>
          <p:spPr>
            <a:xfrm>
              <a:off x="8722029" y="4651145"/>
              <a:ext cx="24688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BL24-CIRCE</a:t>
              </a:r>
              <a:endParaRPr lang="es-E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6AC3E74-2199-E083-B203-CF1BF0A821DC}"/>
                </a:ext>
              </a:extLst>
            </p:cNvPr>
            <p:cNvSpPr/>
            <p:nvPr/>
          </p:nvSpPr>
          <p:spPr>
            <a:xfrm>
              <a:off x="4748025" y="1201622"/>
              <a:ext cx="3592799" cy="603972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3765540"/>
                <a:gd name="connsiteY0" fmla="*/ 119661 h 556243"/>
                <a:gd name="connsiteX1" fmla="*/ 3765540 w 3765540"/>
                <a:gd name="connsiteY1" fmla="*/ 556243 h 556243"/>
                <a:gd name="connsiteX0" fmla="*/ 0 w 3765540"/>
                <a:gd name="connsiteY0" fmla="*/ 131765 h 568347"/>
                <a:gd name="connsiteX1" fmla="*/ 3765540 w 3765540"/>
                <a:gd name="connsiteY1" fmla="*/ 568347 h 56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5540" h="568347">
                  <a:moveTo>
                    <a:pt x="0" y="131765"/>
                  </a:moveTo>
                  <a:cubicBezTo>
                    <a:pt x="895691" y="23570"/>
                    <a:pt x="2545839" y="-249397"/>
                    <a:pt x="3765540" y="568347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2E7F200-50BC-328F-BEDA-60B3952D4F4E}"/>
                </a:ext>
              </a:extLst>
            </p:cNvPr>
            <p:cNvSpPr/>
            <p:nvPr/>
          </p:nvSpPr>
          <p:spPr>
            <a:xfrm>
              <a:off x="4193541" y="1449385"/>
              <a:ext cx="526196" cy="2318163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2378971"/>
                <a:gd name="connsiteY0" fmla="*/ 1329169 h 1329169"/>
                <a:gd name="connsiteX1" fmla="*/ 2378971 w 2378971"/>
                <a:gd name="connsiteY1" fmla="*/ 163823 h 1329169"/>
                <a:gd name="connsiteX0" fmla="*/ 0 w 2378971"/>
                <a:gd name="connsiteY0" fmla="*/ 1165346 h 1165346"/>
                <a:gd name="connsiteX1" fmla="*/ 2378971 w 2378971"/>
                <a:gd name="connsiteY1" fmla="*/ 0 h 1165346"/>
                <a:gd name="connsiteX0" fmla="*/ 0 w 686541"/>
                <a:gd name="connsiteY0" fmla="*/ 3774201 h 3774201"/>
                <a:gd name="connsiteX1" fmla="*/ 686541 w 686541"/>
                <a:gd name="connsiteY1" fmla="*/ 0 h 3774201"/>
                <a:gd name="connsiteX0" fmla="*/ 57507 w 744048"/>
                <a:gd name="connsiteY0" fmla="*/ 3774201 h 3774201"/>
                <a:gd name="connsiteX1" fmla="*/ 744048 w 744048"/>
                <a:gd name="connsiteY1" fmla="*/ 0 h 3774201"/>
                <a:gd name="connsiteX0" fmla="*/ 95708 w 782249"/>
                <a:gd name="connsiteY0" fmla="*/ 3774201 h 3774201"/>
                <a:gd name="connsiteX1" fmla="*/ 782249 w 782249"/>
                <a:gd name="connsiteY1" fmla="*/ 0 h 3774201"/>
                <a:gd name="connsiteX0" fmla="*/ 136297 w 598539"/>
                <a:gd name="connsiteY0" fmla="*/ 3792508 h 3792508"/>
                <a:gd name="connsiteX1" fmla="*/ 598539 w 598539"/>
                <a:gd name="connsiteY1" fmla="*/ 0 h 3792508"/>
                <a:gd name="connsiteX0" fmla="*/ 53841 w 1270539"/>
                <a:gd name="connsiteY0" fmla="*/ 1897656 h 1897656"/>
                <a:gd name="connsiteX1" fmla="*/ 1270539 w 1270539"/>
                <a:gd name="connsiteY1" fmla="*/ 0 h 1897656"/>
                <a:gd name="connsiteX0" fmla="*/ 3 w 1216701"/>
                <a:gd name="connsiteY0" fmla="*/ 1897656 h 1897656"/>
                <a:gd name="connsiteX1" fmla="*/ 1216701 w 1216701"/>
                <a:gd name="connsiteY1" fmla="*/ 0 h 1897656"/>
                <a:gd name="connsiteX0" fmla="*/ 3 w 1216701"/>
                <a:gd name="connsiteY0" fmla="*/ 1897656 h 1897656"/>
                <a:gd name="connsiteX1" fmla="*/ 1216701 w 1216701"/>
                <a:gd name="connsiteY1" fmla="*/ 0 h 1897656"/>
                <a:gd name="connsiteX0" fmla="*/ 24777 w 558386"/>
                <a:gd name="connsiteY0" fmla="*/ 2181427 h 2181427"/>
                <a:gd name="connsiteX1" fmla="*/ 558386 w 558386"/>
                <a:gd name="connsiteY1" fmla="*/ 0 h 2181427"/>
                <a:gd name="connsiteX0" fmla="*/ 17886 w 551495"/>
                <a:gd name="connsiteY0" fmla="*/ 2181427 h 2181427"/>
                <a:gd name="connsiteX1" fmla="*/ 551495 w 551495"/>
                <a:gd name="connsiteY1" fmla="*/ 0 h 21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495" h="2181427">
                  <a:moveTo>
                    <a:pt x="17886" y="2181427"/>
                  </a:moveTo>
                  <a:cubicBezTo>
                    <a:pt x="16387" y="1606384"/>
                    <a:pt x="-148241" y="555336"/>
                    <a:pt x="551495" y="0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9F1BAA-2519-7F19-51C8-1E6DF8FEA3B2}"/>
                </a:ext>
              </a:extLst>
            </p:cNvPr>
            <p:cNvSpPr/>
            <p:nvPr/>
          </p:nvSpPr>
          <p:spPr>
            <a:xfrm flipH="1">
              <a:off x="5932079" y="4386794"/>
              <a:ext cx="2330922" cy="1238638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8340" h="943004">
                  <a:moveTo>
                    <a:pt x="0" y="13309"/>
                  </a:moveTo>
                  <a:cubicBezTo>
                    <a:pt x="1111799" y="-72668"/>
                    <a:pt x="3838840" y="260314"/>
                    <a:pt x="5178340" y="943004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5700F98-D558-9125-F8C1-CFB150EF1BED}"/>
                </a:ext>
              </a:extLst>
            </p:cNvPr>
            <p:cNvSpPr/>
            <p:nvPr/>
          </p:nvSpPr>
          <p:spPr>
            <a:xfrm rot="20998274" flipH="1">
              <a:off x="8153037" y="1863742"/>
              <a:ext cx="537341" cy="2395890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2378971"/>
                <a:gd name="connsiteY0" fmla="*/ 1329169 h 1329169"/>
                <a:gd name="connsiteX1" fmla="*/ 2378971 w 2378971"/>
                <a:gd name="connsiteY1" fmla="*/ 163823 h 1329169"/>
                <a:gd name="connsiteX0" fmla="*/ 0 w 2378971"/>
                <a:gd name="connsiteY0" fmla="*/ 1165346 h 1165346"/>
                <a:gd name="connsiteX1" fmla="*/ 2378971 w 2378971"/>
                <a:gd name="connsiteY1" fmla="*/ 0 h 1165346"/>
                <a:gd name="connsiteX0" fmla="*/ 0 w 686541"/>
                <a:gd name="connsiteY0" fmla="*/ 3774201 h 3774201"/>
                <a:gd name="connsiteX1" fmla="*/ 686541 w 686541"/>
                <a:gd name="connsiteY1" fmla="*/ 0 h 3774201"/>
                <a:gd name="connsiteX0" fmla="*/ 57507 w 744048"/>
                <a:gd name="connsiteY0" fmla="*/ 3774201 h 3774201"/>
                <a:gd name="connsiteX1" fmla="*/ 744048 w 744048"/>
                <a:gd name="connsiteY1" fmla="*/ 0 h 3774201"/>
                <a:gd name="connsiteX0" fmla="*/ 95708 w 782249"/>
                <a:gd name="connsiteY0" fmla="*/ 3774201 h 3774201"/>
                <a:gd name="connsiteX1" fmla="*/ 782249 w 782249"/>
                <a:gd name="connsiteY1" fmla="*/ 0 h 3774201"/>
                <a:gd name="connsiteX0" fmla="*/ 136297 w 598539"/>
                <a:gd name="connsiteY0" fmla="*/ 3792508 h 3792508"/>
                <a:gd name="connsiteX1" fmla="*/ 598539 w 598539"/>
                <a:gd name="connsiteY1" fmla="*/ 0 h 3792508"/>
                <a:gd name="connsiteX0" fmla="*/ 564764 w 564764"/>
                <a:gd name="connsiteY0" fmla="*/ 2904582 h 2904582"/>
                <a:gd name="connsiteX1" fmla="*/ 238369 w 564764"/>
                <a:gd name="connsiteY1" fmla="*/ 0 h 2904582"/>
                <a:gd name="connsiteX0" fmla="*/ 455381 w 455381"/>
                <a:gd name="connsiteY0" fmla="*/ 2904582 h 2904582"/>
                <a:gd name="connsiteX1" fmla="*/ 128986 w 455381"/>
                <a:gd name="connsiteY1" fmla="*/ 0 h 2904582"/>
                <a:gd name="connsiteX0" fmla="*/ 345556 w 345556"/>
                <a:gd name="connsiteY0" fmla="*/ 2904582 h 2904582"/>
                <a:gd name="connsiteX1" fmla="*/ 19161 w 345556"/>
                <a:gd name="connsiteY1" fmla="*/ 0 h 2904582"/>
                <a:gd name="connsiteX0" fmla="*/ 343933 w 343933"/>
                <a:gd name="connsiteY0" fmla="*/ 2953910 h 2953909"/>
                <a:gd name="connsiteX1" fmla="*/ 19334 w 343933"/>
                <a:gd name="connsiteY1" fmla="*/ 0 h 2953909"/>
                <a:gd name="connsiteX0" fmla="*/ 337807 w 337807"/>
                <a:gd name="connsiteY0" fmla="*/ 2953910 h 2953910"/>
                <a:gd name="connsiteX1" fmla="*/ 13208 w 337807"/>
                <a:gd name="connsiteY1" fmla="*/ 0 h 2953910"/>
                <a:gd name="connsiteX0" fmla="*/ 344400 w 344400"/>
                <a:gd name="connsiteY0" fmla="*/ 2953910 h 2953910"/>
                <a:gd name="connsiteX1" fmla="*/ 19801 w 344400"/>
                <a:gd name="connsiteY1" fmla="*/ 0 h 295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400" h="2953910">
                  <a:moveTo>
                    <a:pt x="344400" y="2953910"/>
                  </a:moveTo>
                  <a:cubicBezTo>
                    <a:pt x="52378" y="2539228"/>
                    <a:pt x="-46663" y="1002727"/>
                    <a:pt x="19801" y="0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33783EA-DA86-B180-4CBB-4BD86BED7E73}"/>
                </a:ext>
              </a:extLst>
            </p:cNvPr>
            <p:cNvSpPr/>
            <p:nvPr/>
          </p:nvSpPr>
          <p:spPr>
            <a:xfrm flipH="1">
              <a:off x="5932079" y="1805594"/>
              <a:ext cx="2389888" cy="3725985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31562F-3B49-5E88-DE75-87638B59A30B}"/>
                </a:ext>
              </a:extLst>
            </p:cNvPr>
            <p:cNvSpPr txBox="1"/>
            <p:nvPr/>
          </p:nvSpPr>
          <p:spPr>
            <a:xfrm>
              <a:off x="5946756" y="5850770"/>
              <a:ext cx="23162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BL20-LOREA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59CB99-4939-62AF-89F3-50B3D028C02B}"/>
                </a:ext>
              </a:extLst>
            </p:cNvPr>
            <p:cNvSpPr txBox="1"/>
            <p:nvPr/>
          </p:nvSpPr>
          <p:spPr>
            <a:xfrm>
              <a:off x="8734003" y="2235073"/>
              <a:ext cx="19235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BL24-CIRCE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328BB4-D524-4753-A031-C9392DF38D77}"/>
                </a:ext>
              </a:extLst>
            </p:cNvPr>
            <p:cNvSpPr/>
            <p:nvPr/>
          </p:nvSpPr>
          <p:spPr>
            <a:xfrm>
              <a:off x="8183184" y="1633960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503634-9D9D-40BE-C1D4-D14AAEE45A62}"/>
                </a:ext>
              </a:extLst>
            </p:cNvPr>
            <p:cNvSpPr/>
            <p:nvPr/>
          </p:nvSpPr>
          <p:spPr>
            <a:xfrm>
              <a:off x="8142350" y="4134567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CD661C-E8F1-A83D-C0A8-69C5D96B228F}"/>
                </a:ext>
              </a:extLst>
            </p:cNvPr>
            <p:cNvSpPr/>
            <p:nvPr/>
          </p:nvSpPr>
          <p:spPr>
            <a:xfrm>
              <a:off x="4014322" y="3560202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B2EA443-B165-5DB9-6B5C-BB4CB50A6321}"/>
                </a:ext>
              </a:extLst>
            </p:cNvPr>
            <p:cNvSpPr/>
            <p:nvPr/>
          </p:nvSpPr>
          <p:spPr>
            <a:xfrm>
              <a:off x="4748025" y="1410511"/>
              <a:ext cx="3514975" cy="2838695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4AFC41-7A75-EA58-BF5F-859525FE5FEE}"/>
                </a:ext>
              </a:extLst>
            </p:cNvPr>
            <p:cNvSpPr/>
            <p:nvPr/>
          </p:nvSpPr>
          <p:spPr>
            <a:xfrm>
              <a:off x="5691713" y="5488905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85EAB6-7ECC-96A1-80E7-12FE5C008EDF}"/>
                </a:ext>
              </a:extLst>
            </p:cNvPr>
            <p:cNvSpPr/>
            <p:nvPr/>
          </p:nvSpPr>
          <p:spPr>
            <a:xfrm flipH="1">
              <a:off x="4242142" y="3687917"/>
              <a:ext cx="4120811" cy="619710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  <a:gd name="connsiteX0" fmla="*/ 0 w 6928815"/>
                <a:gd name="connsiteY0" fmla="*/ 24482 h 739406"/>
                <a:gd name="connsiteX1" fmla="*/ 6928815 w 6928815"/>
                <a:gd name="connsiteY1" fmla="*/ 739406 h 739406"/>
                <a:gd name="connsiteX0" fmla="*/ 0 w 10537821"/>
                <a:gd name="connsiteY0" fmla="*/ 780087 h 780087"/>
                <a:gd name="connsiteX1" fmla="*/ 10537821 w 10537821"/>
                <a:gd name="connsiteY1" fmla="*/ 213792 h 780087"/>
                <a:gd name="connsiteX0" fmla="*/ 0 w 10537821"/>
                <a:gd name="connsiteY0" fmla="*/ 628820 h 628820"/>
                <a:gd name="connsiteX1" fmla="*/ 10537821 w 10537821"/>
                <a:gd name="connsiteY1" fmla="*/ 62525 h 628820"/>
                <a:gd name="connsiteX0" fmla="*/ 0 w 9154729"/>
                <a:gd name="connsiteY0" fmla="*/ 471800 h 471800"/>
                <a:gd name="connsiteX1" fmla="*/ 9154729 w 9154729"/>
                <a:gd name="connsiteY1" fmla="*/ 75841 h 4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4729" h="471800">
                  <a:moveTo>
                    <a:pt x="0" y="471800"/>
                  </a:moveTo>
                  <a:cubicBezTo>
                    <a:pt x="1111799" y="385823"/>
                    <a:pt x="4508774" y="-206931"/>
                    <a:pt x="9154729" y="75841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C01D9D4-7BA0-E6E5-03DB-120F5BBF78FF}"/>
                </a:ext>
              </a:extLst>
            </p:cNvPr>
            <p:cNvSpPr/>
            <p:nvPr/>
          </p:nvSpPr>
          <p:spPr>
            <a:xfrm>
              <a:off x="4164855" y="3851980"/>
              <a:ext cx="1748367" cy="1773451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8340" h="943004">
                  <a:moveTo>
                    <a:pt x="0" y="13309"/>
                  </a:moveTo>
                  <a:cubicBezTo>
                    <a:pt x="1111799" y="-72668"/>
                    <a:pt x="3838840" y="260314"/>
                    <a:pt x="5178340" y="943004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2D4C06E-2FBE-96A2-3E5F-3D208019C708}"/>
                </a:ext>
              </a:extLst>
            </p:cNvPr>
            <p:cNvSpPr/>
            <p:nvPr/>
          </p:nvSpPr>
          <p:spPr>
            <a:xfrm>
              <a:off x="4727362" y="1410511"/>
              <a:ext cx="1166073" cy="4164607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EBBE89-C4F6-B04F-8EA1-F11F51D5DFA3}"/>
                </a:ext>
              </a:extLst>
            </p:cNvPr>
            <p:cNvSpPr/>
            <p:nvPr/>
          </p:nvSpPr>
          <p:spPr>
            <a:xfrm flipH="1">
              <a:off x="4242142" y="1818717"/>
              <a:ext cx="4020858" cy="1993527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8340" h="943004">
                  <a:moveTo>
                    <a:pt x="0" y="13309"/>
                  </a:moveTo>
                  <a:cubicBezTo>
                    <a:pt x="1111799" y="-72668"/>
                    <a:pt x="3838840" y="260314"/>
                    <a:pt x="5178340" y="943004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B5008E-DF34-8991-63C1-872EEA9061AD}"/>
                </a:ext>
              </a:extLst>
            </p:cNvPr>
            <p:cNvSpPr txBox="1"/>
            <p:nvPr/>
          </p:nvSpPr>
          <p:spPr>
            <a:xfrm>
              <a:off x="279369" y="3325875"/>
              <a:ext cx="3681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 XAS</a:t>
              </a:r>
            </a:p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 magnetic </a:t>
              </a:r>
              <a:r>
                <a:rPr lang="en-US" b="1" dirty="0" err="1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dicroism</a:t>
              </a:r>
              <a:endParaRPr lang="en-US" b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b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30D505-B591-145F-B49E-294F82337A76}"/>
                </a:ext>
              </a:extLst>
            </p:cNvPr>
            <p:cNvSpPr txBox="1"/>
            <p:nvPr/>
          </p:nvSpPr>
          <p:spPr>
            <a:xfrm>
              <a:off x="196876" y="4064540"/>
              <a:ext cx="23162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BL29-BOREAS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712E1C-4729-F411-9C56-8D885A199B15}"/>
                </a:ext>
              </a:extLst>
            </p:cNvPr>
            <p:cNvSpPr txBox="1"/>
            <p:nvPr/>
          </p:nvSpPr>
          <p:spPr>
            <a:xfrm>
              <a:off x="8748220" y="1472230"/>
              <a:ext cx="338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 photoemission electron microscopy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4F10A56-4C0F-32B1-45B2-5330424C1CBE}"/>
              </a:ext>
            </a:extLst>
          </p:cNvPr>
          <p:cNvSpPr/>
          <p:nvPr/>
        </p:nvSpPr>
        <p:spPr>
          <a:xfrm>
            <a:off x="5327076" y="2158477"/>
            <a:ext cx="321706" cy="321706"/>
          </a:xfrm>
          <a:prstGeom prst="ellipse">
            <a:avLst/>
          </a:prstGeom>
          <a:solidFill>
            <a:srgbClr val="092F56"/>
          </a:solidFill>
          <a:ln>
            <a:solidFill>
              <a:srgbClr val="092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12074-79D6-378C-8B4A-7F394F91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8A717-D9D2-F5A0-FE82-5A80C79D86F6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Sample exchange SPM-SXR BLs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25DF3-CDD7-BA7F-34D4-3D8C648551CF}"/>
              </a:ext>
            </a:extLst>
          </p:cNvPr>
          <p:cNvSpPr txBox="1"/>
          <p:nvPr/>
        </p:nvSpPr>
        <p:spPr>
          <a:xfrm>
            <a:off x="952270" y="1492853"/>
            <a:ext cx="99272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holder  compatibility between the different BL stations and the SPM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UHV suitcase to transport the beamlines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Inert gas globe box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location at globe box, SPM and Beamlines </a:t>
            </a:r>
          </a:p>
        </p:txBody>
      </p:sp>
    </p:spTree>
    <p:extLst>
      <p:ext uri="{BB962C8B-B14F-4D97-AF65-F5344CB8AC3E}">
        <p14:creationId xmlns:p14="http://schemas.microsoft.com/office/powerpoint/2010/main" val="427752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0F224-DDA4-EFC6-BCD6-FF31ABDB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EBAB3-DC19-73D4-2EB1-9C79035E2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7"/>
          <a:stretch/>
        </p:blipFill>
        <p:spPr>
          <a:xfrm>
            <a:off x="2849217" y="843401"/>
            <a:ext cx="7501412" cy="387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82A2F-1FCA-A1EB-2D84-2CFC00B52A67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Sample holders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2F5FE-B8AC-78B0-D159-497B808D027D}"/>
              </a:ext>
            </a:extLst>
          </p:cNvPr>
          <p:cNvSpPr txBox="1"/>
          <p:nvPr/>
        </p:nvSpPr>
        <p:spPr>
          <a:xfrm>
            <a:off x="1895133" y="4996083"/>
            <a:ext cx="9409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Platelets are standard among all BLs, except LOREA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LOREA sample manipulator must be modified to allow sharing samples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62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D2BB-121F-40CD-756B-6F153998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26794-DB8E-675B-5F2B-5AF62C5B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60" y="1076435"/>
            <a:ext cx="9191345" cy="2783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BCA0B-E11A-B51C-D280-A93F0AC9A2A7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UHV suitcase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142A8-840B-11B9-F1FF-C62CA1D51CA0}"/>
              </a:ext>
            </a:extLst>
          </p:cNvPr>
          <p:cNvSpPr txBox="1"/>
          <p:nvPr/>
        </p:nvSpPr>
        <p:spPr>
          <a:xfrm>
            <a:off x="2028734" y="4022057"/>
            <a:ext cx="7374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Upgrades needed</a:t>
            </a:r>
            <a:r>
              <a:rPr lang="en-US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Reduce base pressure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Improve </a:t>
            </a:r>
            <a:r>
              <a:rPr lang="en-US" sz="2400" dirty="0" err="1"/>
              <a:t>wobblestick</a:t>
            </a:r>
            <a:r>
              <a:rPr lang="en-US" sz="2400" dirty="0"/>
              <a:t> rigidity and alignment control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Reduce weight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Improve sample parking design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57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62D63-DDE9-B5F6-BFE5-8F7D28B1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E61D2-5794-83D6-48E0-5BD97E360877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92F56"/>
                </a:solidFill>
                <a:latin typeface="Arial Rounded MT Bold" panose="020F0704030504030204" pitchFamily="34" charset="77"/>
              </a:rPr>
              <a:t>Fiducialization</a:t>
            </a:r>
            <a:endParaRPr lang="en-US" sz="3600" dirty="0">
              <a:solidFill>
                <a:srgbClr val="092F5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28249-1150-7245-4B1E-46C74CAE1B2A}"/>
              </a:ext>
            </a:extLst>
          </p:cNvPr>
          <p:cNvSpPr txBox="1"/>
          <p:nvPr/>
        </p:nvSpPr>
        <p:spPr>
          <a:xfrm>
            <a:off x="456701" y="1671927"/>
            <a:ext cx="104997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beam size, detector acceptance or field of view of most stations is below 10 µm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However, one can add visual marks on the sample holders.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Visible at the beamline sample position using in-air (long distance microscope. LOREA’s solution good also for BOREAS, but not for CIRCE/PEEM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fiducialization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explored region of the sample (requires accurate manipulator motions, simple transformation between images and motions)</a:t>
            </a:r>
          </a:p>
        </p:txBody>
      </p:sp>
    </p:spTree>
    <p:extLst>
      <p:ext uri="{BB962C8B-B14F-4D97-AF65-F5344CB8AC3E}">
        <p14:creationId xmlns:p14="http://schemas.microsoft.com/office/powerpoint/2010/main" val="39536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F88A8-05C4-B2D6-39F8-F1D6A343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EAB0D-6047-8F26-77BA-B15B0C36D672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F1F46-2105-8F46-89A3-C6D3740C8817}"/>
              </a:ext>
            </a:extLst>
          </p:cNvPr>
          <p:cNvSpPr txBox="1"/>
          <p:nvPr/>
        </p:nvSpPr>
        <p:spPr>
          <a:xfrm>
            <a:off x="644056" y="1643562"/>
            <a:ext cx="10948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92F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exchange microreactor chips between STEM, diffraction and spectroscopy beamlines.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987FC-C0A9-442C-A141-116D25704857}"/>
              </a:ext>
            </a:extLst>
          </p:cNvPr>
          <p:cNvSpPr txBox="1"/>
          <p:nvPr/>
        </p:nvSpPr>
        <p:spPr>
          <a:xfrm>
            <a:off x="644056" y="3868163"/>
            <a:ext cx="9887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exchange samples between SPM and surface science s Xray beamlines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3ED8F-71EA-1BDD-417C-B1341696851A}"/>
              </a:ext>
            </a:extLst>
          </p:cNvPr>
          <p:cNvSpPr txBox="1"/>
          <p:nvPr/>
        </p:nvSpPr>
        <p:spPr>
          <a:xfrm>
            <a:off x="1807023" y="2105561"/>
            <a:ext cx="9887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modifications are required at beamlines.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92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Feasibility tests provide promising results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microfocus add-on in p</a:t>
            </a:r>
            <a:r>
              <a:rPr lang="en-US" sz="2000" i="1" dirty="0">
                <a:solidFill>
                  <a:srgbClr val="0092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erspective for spectroscopy</a:t>
            </a:r>
            <a:r>
              <a:rPr lang="en-US" sz="2000" i="1" dirty="0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4C128-84A5-2E78-2669-CCFB782B3A89}"/>
              </a:ext>
            </a:extLst>
          </p:cNvPr>
          <p:cNvSpPr txBox="1"/>
          <p:nvPr/>
        </p:nvSpPr>
        <p:spPr>
          <a:xfrm>
            <a:off x="1705056" y="4330163"/>
            <a:ext cx="9887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 sharing sample holders within the beamlines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92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the existing vacuum suitcase.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sample </a:t>
            </a:r>
            <a:r>
              <a:rPr lang="en-US" sz="2000" i="1" dirty="0" err="1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fiducialization</a:t>
            </a:r>
            <a:r>
              <a:rPr lang="en-US" sz="2000" i="1" dirty="0">
                <a:solidFill>
                  <a:srgbClr val="0092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schemes in the different stations.</a:t>
            </a:r>
          </a:p>
        </p:txBody>
      </p:sp>
    </p:spTree>
    <p:extLst>
      <p:ext uri="{BB962C8B-B14F-4D97-AF65-F5344CB8AC3E}">
        <p14:creationId xmlns:p14="http://schemas.microsoft.com/office/powerpoint/2010/main" val="223333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4F79E8-1C49-448F-471B-EAB21A8F373B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A65D4-8531-0B60-75D4-45F0E0097437}"/>
              </a:ext>
            </a:extLst>
          </p:cNvPr>
          <p:cNvSpPr txBox="1"/>
          <p:nvPr/>
        </p:nvSpPr>
        <p:spPr>
          <a:xfrm>
            <a:off x="1556425" y="4795736"/>
            <a:ext cx="519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Workpackage</a:t>
            </a:r>
            <a:r>
              <a:rPr lang="en-US" sz="2400" dirty="0"/>
              <a:t> 3 of the </a:t>
            </a:r>
            <a:r>
              <a:rPr lang="en-US" sz="2400" dirty="0" err="1"/>
              <a:t>InCAEM</a:t>
            </a:r>
            <a:r>
              <a:rPr lang="en-US" sz="2400" dirty="0"/>
              <a:t>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B78E5-F4F6-A341-D5B0-5180E1EC2C5C}"/>
              </a:ext>
            </a:extLst>
          </p:cNvPr>
          <p:cNvSpPr txBox="1"/>
          <p:nvPr/>
        </p:nvSpPr>
        <p:spPr>
          <a:xfrm>
            <a:off x="1478605" y="2290863"/>
            <a:ext cx="88910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adaptation of ALBA beamlines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allow correlative analysis of advanced materials for energy applications, i.e., 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combine x-ray based techniques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other capabilities that will be made available within the </a:t>
            </a:r>
            <a:r>
              <a:rPr lang="en-US" sz="20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InCAEM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 such as operando/in-situ (S)TEM and scanning probe 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microscopies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 multi-modal and multi-length scale studies of complex problems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3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2A2F1-F670-F403-7FE7-0343B14F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30E32-9D88-CFD6-BC06-3B286AE83BD4}"/>
              </a:ext>
            </a:extLst>
          </p:cNvPr>
          <p:cNvSpPr txBox="1"/>
          <p:nvPr/>
        </p:nvSpPr>
        <p:spPr>
          <a:xfrm>
            <a:off x="699441" y="1566728"/>
            <a:ext cx="43164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 err="1"/>
              <a:t>Catalysis</a:t>
            </a:r>
            <a:r>
              <a:rPr lang="es-ES" b="1" i="1" dirty="0"/>
              <a:t> </a:t>
            </a:r>
            <a:r>
              <a:rPr lang="es-ES" b="1" i="1" dirty="0" err="1"/>
              <a:t>sample</a:t>
            </a:r>
            <a:r>
              <a:rPr lang="es-ES" b="1" i="1" dirty="0"/>
              <a:t> </a:t>
            </a:r>
            <a:r>
              <a:rPr lang="es-ES" b="1" i="1" dirty="0" err="1"/>
              <a:t>holder</a:t>
            </a:r>
            <a:r>
              <a:rPr lang="es-ES" b="1" i="1" dirty="0"/>
              <a:t> </a:t>
            </a:r>
            <a:r>
              <a:rPr lang="es-ES" b="1" i="1" dirty="0" err="1"/>
              <a:t>system</a:t>
            </a:r>
            <a:endParaRPr lang="es-ES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i="1" dirty="0" err="1"/>
              <a:t>Controlled</a:t>
            </a:r>
            <a:r>
              <a:rPr lang="es-ES" i="1" dirty="0"/>
              <a:t> </a:t>
            </a:r>
            <a:r>
              <a:rPr lang="es-ES" b="1" i="1" dirty="0">
                <a:solidFill>
                  <a:srgbClr val="0432FF"/>
                </a:solidFill>
              </a:rPr>
              <a:t>gas</a:t>
            </a:r>
            <a:r>
              <a:rPr lang="es-ES" i="1" dirty="0"/>
              <a:t> </a:t>
            </a:r>
            <a:r>
              <a:rPr lang="es-ES" i="1" dirty="0" err="1"/>
              <a:t>mixing</a:t>
            </a:r>
            <a:r>
              <a:rPr lang="es-ES" b="1" i="1" dirty="0"/>
              <a:t> </a:t>
            </a:r>
            <a:r>
              <a:rPr lang="es-ES" i="1" dirty="0"/>
              <a:t>and </a:t>
            </a:r>
            <a:r>
              <a:rPr lang="es-ES" i="1" dirty="0" err="1"/>
              <a:t>flow</a:t>
            </a:r>
            <a:endParaRPr lang="es-E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i="1" dirty="0"/>
              <a:t>RGA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i="1" dirty="0" err="1"/>
              <a:t>Controlled</a:t>
            </a:r>
            <a:r>
              <a:rPr lang="es-ES" i="1" dirty="0"/>
              <a:t> T </a:t>
            </a:r>
          </a:p>
          <a:p>
            <a:endParaRPr lang="es-E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 err="1"/>
              <a:t>Electrochemistry</a:t>
            </a:r>
            <a:r>
              <a:rPr lang="es-ES" b="1" i="1" dirty="0"/>
              <a:t> </a:t>
            </a:r>
            <a:r>
              <a:rPr lang="es-ES" b="1" i="1" dirty="0" err="1"/>
              <a:t>sample</a:t>
            </a:r>
            <a:r>
              <a:rPr lang="es-ES" b="1" i="1" dirty="0"/>
              <a:t> </a:t>
            </a:r>
            <a:r>
              <a:rPr lang="es-ES" b="1" i="1" dirty="0" err="1"/>
              <a:t>holder</a:t>
            </a:r>
            <a:r>
              <a:rPr lang="es-ES" b="1" i="1" dirty="0"/>
              <a:t> </a:t>
            </a:r>
            <a:r>
              <a:rPr lang="es-ES" b="1" i="1" dirty="0" err="1"/>
              <a:t>system</a:t>
            </a:r>
            <a:endParaRPr lang="es-ES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rgbClr val="0432FF"/>
                </a:solidFill>
              </a:rPr>
              <a:t>Liquid</a:t>
            </a:r>
            <a:r>
              <a:rPr lang="es-ES" i="1" dirty="0"/>
              <a:t>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i="1" dirty="0"/>
              <a:t>In situ </a:t>
            </a:r>
            <a:r>
              <a:rPr lang="es-ES" i="1" dirty="0" err="1"/>
              <a:t>electrodes</a:t>
            </a:r>
            <a:r>
              <a:rPr lang="es-ES" i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i="1" dirty="0" err="1"/>
              <a:t>Potentionstat</a:t>
            </a:r>
            <a:endParaRPr lang="es-E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0DDC5-CBC7-0406-3789-10287FBAD853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Part 1: TEM micro reactors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77AF4-3FCC-BD7D-F512-180ACE61C00A}"/>
              </a:ext>
            </a:extLst>
          </p:cNvPr>
          <p:cNvGrpSpPr/>
          <p:nvPr/>
        </p:nvGrpSpPr>
        <p:grpSpPr>
          <a:xfrm>
            <a:off x="2947481" y="1576651"/>
            <a:ext cx="8926943" cy="4232596"/>
            <a:chOff x="478572" y="770335"/>
            <a:chExt cx="10694020" cy="505321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40537E-AC3F-6CAC-1FE9-3B8E56DA0880}"/>
                </a:ext>
              </a:extLst>
            </p:cNvPr>
            <p:cNvSpPr/>
            <p:nvPr/>
          </p:nvSpPr>
          <p:spPr>
            <a:xfrm>
              <a:off x="4569590" y="1202726"/>
              <a:ext cx="396000" cy="396000"/>
            </a:xfrm>
            <a:prstGeom prst="ellipse">
              <a:avLst/>
            </a:prstGeom>
            <a:solidFill>
              <a:srgbClr val="092F56"/>
            </a:solidFill>
            <a:ln>
              <a:solidFill>
                <a:srgbClr val="092F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9BDEE1-556D-D317-4C62-86ED97A1EBA4}"/>
                </a:ext>
              </a:extLst>
            </p:cNvPr>
            <p:cNvSpPr txBox="1"/>
            <p:nvPr/>
          </p:nvSpPr>
          <p:spPr>
            <a:xfrm>
              <a:off x="3589834" y="770335"/>
              <a:ext cx="97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92F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(S)TEM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8E6B4F-CEF4-77C3-996A-1519360597EB}"/>
                </a:ext>
              </a:extLst>
            </p:cNvPr>
            <p:cNvSpPr txBox="1"/>
            <p:nvPr/>
          </p:nvSpPr>
          <p:spPr>
            <a:xfrm>
              <a:off x="8489015" y="4343105"/>
              <a:ext cx="2683577" cy="771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 absorption spectroscopy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01311C-2079-42E8-064C-421814229B39}"/>
                </a:ext>
              </a:extLst>
            </p:cNvPr>
            <p:cNvSpPr txBox="1"/>
            <p:nvPr/>
          </p:nvSpPr>
          <p:spPr>
            <a:xfrm>
              <a:off x="860877" y="4959813"/>
              <a:ext cx="2954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FTIR </a:t>
              </a:r>
              <a:r>
                <a:rPr lang="en-US" b="1" dirty="0" err="1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spectro</a:t>
              </a:r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-microscopy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ECD211-F5F3-6CA7-1978-CFC7A98A5B8C}"/>
                </a:ext>
              </a:extLst>
            </p:cNvPr>
            <p:cNvSpPr txBox="1"/>
            <p:nvPr/>
          </p:nvSpPr>
          <p:spPr>
            <a:xfrm>
              <a:off x="8457130" y="5144479"/>
              <a:ext cx="24688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BL16-NOTOS</a:t>
              </a:r>
              <a:endParaRPr lang="es-E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BL22-C</a:t>
              </a:r>
              <a:r>
                <a:rPr lang="en-U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LAESS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04797F-7D2D-EE64-227A-311A4A275876}"/>
                </a:ext>
              </a:extLst>
            </p:cNvPr>
            <p:cNvSpPr/>
            <p:nvPr/>
          </p:nvSpPr>
          <p:spPr>
            <a:xfrm>
              <a:off x="4748025" y="1201622"/>
              <a:ext cx="3592799" cy="603972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3765540"/>
                <a:gd name="connsiteY0" fmla="*/ 119661 h 556243"/>
                <a:gd name="connsiteX1" fmla="*/ 3765540 w 3765540"/>
                <a:gd name="connsiteY1" fmla="*/ 556243 h 556243"/>
                <a:gd name="connsiteX0" fmla="*/ 0 w 3765540"/>
                <a:gd name="connsiteY0" fmla="*/ 131765 h 568347"/>
                <a:gd name="connsiteX1" fmla="*/ 3765540 w 3765540"/>
                <a:gd name="connsiteY1" fmla="*/ 568347 h 56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5540" h="568347">
                  <a:moveTo>
                    <a:pt x="0" y="131765"/>
                  </a:moveTo>
                  <a:cubicBezTo>
                    <a:pt x="895691" y="23570"/>
                    <a:pt x="2545839" y="-249397"/>
                    <a:pt x="3765540" y="568347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6E4839-495D-F2DA-6E06-42D0412B4153}"/>
                </a:ext>
              </a:extLst>
            </p:cNvPr>
            <p:cNvSpPr/>
            <p:nvPr/>
          </p:nvSpPr>
          <p:spPr>
            <a:xfrm>
              <a:off x="4148655" y="1449386"/>
              <a:ext cx="571082" cy="4030230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2378971"/>
                <a:gd name="connsiteY0" fmla="*/ 1329169 h 1329169"/>
                <a:gd name="connsiteX1" fmla="*/ 2378971 w 2378971"/>
                <a:gd name="connsiteY1" fmla="*/ 163823 h 1329169"/>
                <a:gd name="connsiteX0" fmla="*/ 0 w 2378971"/>
                <a:gd name="connsiteY0" fmla="*/ 1165346 h 1165346"/>
                <a:gd name="connsiteX1" fmla="*/ 2378971 w 2378971"/>
                <a:gd name="connsiteY1" fmla="*/ 0 h 1165346"/>
                <a:gd name="connsiteX0" fmla="*/ 0 w 686541"/>
                <a:gd name="connsiteY0" fmla="*/ 3774201 h 3774201"/>
                <a:gd name="connsiteX1" fmla="*/ 686541 w 686541"/>
                <a:gd name="connsiteY1" fmla="*/ 0 h 3774201"/>
                <a:gd name="connsiteX0" fmla="*/ 57507 w 744048"/>
                <a:gd name="connsiteY0" fmla="*/ 3774201 h 3774201"/>
                <a:gd name="connsiteX1" fmla="*/ 744048 w 744048"/>
                <a:gd name="connsiteY1" fmla="*/ 0 h 3774201"/>
                <a:gd name="connsiteX0" fmla="*/ 95708 w 782249"/>
                <a:gd name="connsiteY0" fmla="*/ 3774201 h 3774201"/>
                <a:gd name="connsiteX1" fmla="*/ 782249 w 782249"/>
                <a:gd name="connsiteY1" fmla="*/ 0 h 3774201"/>
                <a:gd name="connsiteX0" fmla="*/ 136297 w 598539"/>
                <a:gd name="connsiteY0" fmla="*/ 3792508 h 3792508"/>
                <a:gd name="connsiteX1" fmla="*/ 598539 w 598539"/>
                <a:gd name="connsiteY1" fmla="*/ 0 h 379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8539" h="3792508">
                  <a:moveTo>
                    <a:pt x="136297" y="3792508"/>
                  </a:moveTo>
                  <a:cubicBezTo>
                    <a:pt x="-150672" y="3363927"/>
                    <a:pt x="21147" y="573645"/>
                    <a:pt x="598539" y="0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FE011CB-F041-2A90-BB76-BE40CCBDB07D}"/>
                </a:ext>
              </a:extLst>
            </p:cNvPr>
            <p:cNvSpPr/>
            <p:nvPr/>
          </p:nvSpPr>
          <p:spPr>
            <a:xfrm flipH="1">
              <a:off x="4343489" y="4865697"/>
              <a:ext cx="3595085" cy="568572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6936" h="535035">
                  <a:moveTo>
                    <a:pt x="0" y="153376"/>
                  </a:moveTo>
                  <a:cubicBezTo>
                    <a:pt x="895691" y="45181"/>
                    <a:pt x="4314279" y="-273555"/>
                    <a:pt x="6366936" y="535035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30C0E5F-B50A-B0C3-71E0-6B5E642D25C4}"/>
                </a:ext>
              </a:extLst>
            </p:cNvPr>
            <p:cNvSpPr/>
            <p:nvPr/>
          </p:nvSpPr>
          <p:spPr>
            <a:xfrm flipH="1">
              <a:off x="7936709" y="1931713"/>
              <a:ext cx="657192" cy="3086647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2378971"/>
                <a:gd name="connsiteY0" fmla="*/ 1329169 h 1329169"/>
                <a:gd name="connsiteX1" fmla="*/ 2378971 w 2378971"/>
                <a:gd name="connsiteY1" fmla="*/ 163823 h 1329169"/>
                <a:gd name="connsiteX0" fmla="*/ 0 w 2378971"/>
                <a:gd name="connsiteY0" fmla="*/ 1165346 h 1165346"/>
                <a:gd name="connsiteX1" fmla="*/ 2378971 w 2378971"/>
                <a:gd name="connsiteY1" fmla="*/ 0 h 1165346"/>
                <a:gd name="connsiteX0" fmla="*/ 0 w 686541"/>
                <a:gd name="connsiteY0" fmla="*/ 3774201 h 3774201"/>
                <a:gd name="connsiteX1" fmla="*/ 686541 w 686541"/>
                <a:gd name="connsiteY1" fmla="*/ 0 h 3774201"/>
                <a:gd name="connsiteX0" fmla="*/ 57507 w 744048"/>
                <a:gd name="connsiteY0" fmla="*/ 3774201 h 3774201"/>
                <a:gd name="connsiteX1" fmla="*/ 744048 w 744048"/>
                <a:gd name="connsiteY1" fmla="*/ 0 h 3774201"/>
                <a:gd name="connsiteX0" fmla="*/ 95708 w 782249"/>
                <a:gd name="connsiteY0" fmla="*/ 3774201 h 3774201"/>
                <a:gd name="connsiteX1" fmla="*/ 782249 w 782249"/>
                <a:gd name="connsiteY1" fmla="*/ 0 h 3774201"/>
                <a:gd name="connsiteX0" fmla="*/ 136297 w 598539"/>
                <a:gd name="connsiteY0" fmla="*/ 3792508 h 3792508"/>
                <a:gd name="connsiteX1" fmla="*/ 598539 w 598539"/>
                <a:gd name="connsiteY1" fmla="*/ 0 h 3792508"/>
                <a:gd name="connsiteX0" fmla="*/ 564764 w 564764"/>
                <a:gd name="connsiteY0" fmla="*/ 2904582 h 2904582"/>
                <a:gd name="connsiteX1" fmla="*/ 238369 w 564764"/>
                <a:gd name="connsiteY1" fmla="*/ 0 h 2904582"/>
                <a:gd name="connsiteX0" fmla="*/ 455381 w 455381"/>
                <a:gd name="connsiteY0" fmla="*/ 2904582 h 2904582"/>
                <a:gd name="connsiteX1" fmla="*/ 128986 w 455381"/>
                <a:gd name="connsiteY1" fmla="*/ 0 h 290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5381" h="2904582">
                  <a:moveTo>
                    <a:pt x="455381" y="2904582"/>
                  </a:moveTo>
                  <a:cubicBezTo>
                    <a:pt x="168412" y="2476001"/>
                    <a:pt x="-199008" y="775031"/>
                    <a:pt x="128986" y="0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ECC109-2EF7-4256-B5BE-8DBC9653CF3F}"/>
                </a:ext>
              </a:extLst>
            </p:cNvPr>
            <p:cNvSpPr/>
            <p:nvPr/>
          </p:nvSpPr>
          <p:spPr>
            <a:xfrm flipH="1">
              <a:off x="4259477" y="1931713"/>
              <a:ext cx="4081346" cy="3450896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549ABF-59EE-DEC4-55A6-E6AC502822A9}"/>
                </a:ext>
              </a:extLst>
            </p:cNvPr>
            <p:cNvSpPr txBox="1"/>
            <p:nvPr/>
          </p:nvSpPr>
          <p:spPr>
            <a:xfrm>
              <a:off x="478572" y="5382609"/>
              <a:ext cx="2023244" cy="440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BL01-MIRAS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4AD233-7C9B-98E7-42B9-50AB5A367FEE}"/>
                </a:ext>
              </a:extLst>
            </p:cNvPr>
            <p:cNvSpPr txBox="1"/>
            <p:nvPr/>
          </p:nvSpPr>
          <p:spPr>
            <a:xfrm>
              <a:off x="8729786" y="1895836"/>
              <a:ext cx="1923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BL04-M</a:t>
              </a:r>
              <a:r>
                <a:rPr lang="en-U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SPD</a:t>
              </a:r>
            </a:p>
            <a:p>
              <a:r>
                <a:rPr lang="en-U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BL13-XALOC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19D7CD-A72B-F534-99B7-F64BBCBCF9FB}"/>
                </a:ext>
              </a:extLst>
            </p:cNvPr>
            <p:cNvSpPr/>
            <p:nvPr/>
          </p:nvSpPr>
          <p:spPr>
            <a:xfrm>
              <a:off x="8183184" y="1633960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46B92F-3F06-1447-E7E8-F7144B79CA92}"/>
                </a:ext>
              </a:extLst>
            </p:cNvPr>
            <p:cNvSpPr/>
            <p:nvPr/>
          </p:nvSpPr>
          <p:spPr>
            <a:xfrm>
              <a:off x="7779306" y="4815133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51F70C-84B1-2515-7EDD-C4D008DE40DE}"/>
                </a:ext>
              </a:extLst>
            </p:cNvPr>
            <p:cNvSpPr/>
            <p:nvPr/>
          </p:nvSpPr>
          <p:spPr>
            <a:xfrm>
              <a:off x="4079712" y="5262160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948A3DD-AFEB-5CD5-1A3A-48E051347214}"/>
                </a:ext>
              </a:extLst>
            </p:cNvPr>
            <p:cNvSpPr/>
            <p:nvPr/>
          </p:nvSpPr>
          <p:spPr>
            <a:xfrm>
              <a:off x="4748026" y="1410511"/>
              <a:ext cx="3197744" cy="3550649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F29E580-6AE8-14D0-90C0-3108E784881C}"/>
              </a:ext>
            </a:extLst>
          </p:cNvPr>
          <p:cNvSpPr txBox="1"/>
          <p:nvPr/>
        </p:nvSpPr>
        <p:spPr>
          <a:xfrm>
            <a:off x="2857682" y="778143"/>
            <a:ext cx="8313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adapt XRD and XAS beamlines to allow them using TEM portable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 reactors.</a:t>
            </a:r>
          </a:p>
        </p:txBody>
      </p:sp>
    </p:spTree>
    <p:extLst>
      <p:ext uri="{BB962C8B-B14F-4D97-AF65-F5344CB8AC3E}">
        <p14:creationId xmlns:p14="http://schemas.microsoft.com/office/powerpoint/2010/main" val="67571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490E5-D9B2-2054-FCF0-830F9E40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BF5D0-57A1-44B3-3E26-0C16FF14DB85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Part 2: SPM sample exchange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34599-400F-C9ED-3E73-1280BEA7B018}"/>
              </a:ext>
            </a:extLst>
          </p:cNvPr>
          <p:cNvSpPr txBox="1"/>
          <p:nvPr/>
        </p:nvSpPr>
        <p:spPr>
          <a:xfrm>
            <a:off x="2338634" y="607133"/>
            <a:ext cx="918554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allow surface science beamlines at ALBA (soft x-rays) to enable correlative studies with the SPM platform.</a:t>
            </a:r>
          </a:p>
          <a:p>
            <a:pPr algn="just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Transport of samples in controlled conditions (UHV)</a:t>
            </a:r>
          </a:p>
          <a:p>
            <a:pPr algn="just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Fiducialization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finding the exact position tested within the sample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7B4150-15E4-2A54-8820-128A8D9476BA}"/>
              </a:ext>
            </a:extLst>
          </p:cNvPr>
          <p:cNvGrpSpPr/>
          <p:nvPr/>
        </p:nvGrpSpPr>
        <p:grpSpPr>
          <a:xfrm>
            <a:off x="1774733" y="2074453"/>
            <a:ext cx="9840092" cy="4160083"/>
            <a:chOff x="196876" y="1099298"/>
            <a:chExt cx="12112544" cy="5120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833EA7-232A-F0EE-3066-1102C6B9FBEB}"/>
                </a:ext>
              </a:extLst>
            </p:cNvPr>
            <p:cNvSpPr txBox="1"/>
            <p:nvPr/>
          </p:nvSpPr>
          <p:spPr>
            <a:xfrm>
              <a:off x="2803459" y="109929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92F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SPM platform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5676E4-D405-92D3-9422-2AC052BC62BC}"/>
                </a:ext>
              </a:extLst>
            </p:cNvPr>
            <p:cNvSpPr txBox="1"/>
            <p:nvPr/>
          </p:nvSpPr>
          <p:spPr>
            <a:xfrm>
              <a:off x="8722029" y="3569589"/>
              <a:ext cx="338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 ambient pressure photoemission spectroscopy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4D4EA8-8C45-4BE4-4A2F-7D1F68F4E20B}"/>
                </a:ext>
              </a:extLst>
            </p:cNvPr>
            <p:cNvSpPr txBox="1"/>
            <p:nvPr/>
          </p:nvSpPr>
          <p:spPr>
            <a:xfrm>
              <a:off x="6162871" y="5430483"/>
              <a:ext cx="6146549" cy="45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resolved photoelectron spectroscopy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6633A5-4FE3-4BA1-58BC-B94B643B9D04}"/>
                </a:ext>
              </a:extLst>
            </p:cNvPr>
            <p:cNvSpPr txBox="1"/>
            <p:nvPr/>
          </p:nvSpPr>
          <p:spPr>
            <a:xfrm>
              <a:off x="8722029" y="4651145"/>
              <a:ext cx="24688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BL24-CIRCE</a:t>
              </a:r>
              <a:endParaRPr lang="es-E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6AC3E74-2199-E083-B203-CF1BF0A821DC}"/>
                </a:ext>
              </a:extLst>
            </p:cNvPr>
            <p:cNvSpPr/>
            <p:nvPr/>
          </p:nvSpPr>
          <p:spPr>
            <a:xfrm>
              <a:off x="4748025" y="1201622"/>
              <a:ext cx="3592799" cy="603972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3765540"/>
                <a:gd name="connsiteY0" fmla="*/ 119661 h 556243"/>
                <a:gd name="connsiteX1" fmla="*/ 3765540 w 3765540"/>
                <a:gd name="connsiteY1" fmla="*/ 556243 h 556243"/>
                <a:gd name="connsiteX0" fmla="*/ 0 w 3765540"/>
                <a:gd name="connsiteY0" fmla="*/ 131765 h 568347"/>
                <a:gd name="connsiteX1" fmla="*/ 3765540 w 3765540"/>
                <a:gd name="connsiteY1" fmla="*/ 568347 h 56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5540" h="568347">
                  <a:moveTo>
                    <a:pt x="0" y="131765"/>
                  </a:moveTo>
                  <a:cubicBezTo>
                    <a:pt x="895691" y="23570"/>
                    <a:pt x="2545839" y="-249397"/>
                    <a:pt x="3765540" y="568347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2E7F200-50BC-328F-BEDA-60B3952D4F4E}"/>
                </a:ext>
              </a:extLst>
            </p:cNvPr>
            <p:cNvSpPr/>
            <p:nvPr/>
          </p:nvSpPr>
          <p:spPr>
            <a:xfrm>
              <a:off x="4193541" y="1449385"/>
              <a:ext cx="526196" cy="2318163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2378971"/>
                <a:gd name="connsiteY0" fmla="*/ 1329169 h 1329169"/>
                <a:gd name="connsiteX1" fmla="*/ 2378971 w 2378971"/>
                <a:gd name="connsiteY1" fmla="*/ 163823 h 1329169"/>
                <a:gd name="connsiteX0" fmla="*/ 0 w 2378971"/>
                <a:gd name="connsiteY0" fmla="*/ 1165346 h 1165346"/>
                <a:gd name="connsiteX1" fmla="*/ 2378971 w 2378971"/>
                <a:gd name="connsiteY1" fmla="*/ 0 h 1165346"/>
                <a:gd name="connsiteX0" fmla="*/ 0 w 686541"/>
                <a:gd name="connsiteY0" fmla="*/ 3774201 h 3774201"/>
                <a:gd name="connsiteX1" fmla="*/ 686541 w 686541"/>
                <a:gd name="connsiteY1" fmla="*/ 0 h 3774201"/>
                <a:gd name="connsiteX0" fmla="*/ 57507 w 744048"/>
                <a:gd name="connsiteY0" fmla="*/ 3774201 h 3774201"/>
                <a:gd name="connsiteX1" fmla="*/ 744048 w 744048"/>
                <a:gd name="connsiteY1" fmla="*/ 0 h 3774201"/>
                <a:gd name="connsiteX0" fmla="*/ 95708 w 782249"/>
                <a:gd name="connsiteY0" fmla="*/ 3774201 h 3774201"/>
                <a:gd name="connsiteX1" fmla="*/ 782249 w 782249"/>
                <a:gd name="connsiteY1" fmla="*/ 0 h 3774201"/>
                <a:gd name="connsiteX0" fmla="*/ 136297 w 598539"/>
                <a:gd name="connsiteY0" fmla="*/ 3792508 h 3792508"/>
                <a:gd name="connsiteX1" fmla="*/ 598539 w 598539"/>
                <a:gd name="connsiteY1" fmla="*/ 0 h 3792508"/>
                <a:gd name="connsiteX0" fmla="*/ 53841 w 1270539"/>
                <a:gd name="connsiteY0" fmla="*/ 1897656 h 1897656"/>
                <a:gd name="connsiteX1" fmla="*/ 1270539 w 1270539"/>
                <a:gd name="connsiteY1" fmla="*/ 0 h 1897656"/>
                <a:gd name="connsiteX0" fmla="*/ 3 w 1216701"/>
                <a:gd name="connsiteY0" fmla="*/ 1897656 h 1897656"/>
                <a:gd name="connsiteX1" fmla="*/ 1216701 w 1216701"/>
                <a:gd name="connsiteY1" fmla="*/ 0 h 1897656"/>
                <a:gd name="connsiteX0" fmla="*/ 3 w 1216701"/>
                <a:gd name="connsiteY0" fmla="*/ 1897656 h 1897656"/>
                <a:gd name="connsiteX1" fmla="*/ 1216701 w 1216701"/>
                <a:gd name="connsiteY1" fmla="*/ 0 h 1897656"/>
                <a:gd name="connsiteX0" fmla="*/ 24777 w 558386"/>
                <a:gd name="connsiteY0" fmla="*/ 2181427 h 2181427"/>
                <a:gd name="connsiteX1" fmla="*/ 558386 w 558386"/>
                <a:gd name="connsiteY1" fmla="*/ 0 h 2181427"/>
                <a:gd name="connsiteX0" fmla="*/ 17886 w 551495"/>
                <a:gd name="connsiteY0" fmla="*/ 2181427 h 2181427"/>
                <a:gd name="connsiteX1" fmla="*/ 551495 w 551495"/>
                <a:gd name="connsiteY1" fmla="*/ 0 h 21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495" h="2181427">
                  <a:moveTo>
                    <a:pt x="17886" y="2181427"/>
                  </a:moveTo>
                  <a:cubicBezTo>
                    <a:pt x="16387" y="1606384"/>
                    <a:pt x="-148241" y="555336"/>
                    <a:pt x="551495" y="0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9F1BAA-2519-7F19-51C8-1E6DF8FEA3B2}"/>
                </a:ext>
              </a:extLst>
            </p:cNvPr>
            <p:cNvSpPr/>
            <p:nvPr/>
          </p:nvSpPr>
          <p:spPr>
            <a:xfrm flipH="1">
              <a:off x="5932079" y="4386794"/>
              <a:ext cx="2330922" cy="1238638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8340" h="943004">
                  <a:moveTo>
                    <a:pt x="0" y="13309"/>
                  </a:moveTo>
                  <a:cubicBezTo>
                    <a:pt x="1111799" y="-72668"/>
                    <a:pt x="3838840" y="260314"/>
                    <a:pt x="5178340" y="943004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5700F98-D558-9125-F8C1-CFB150EF1BED}"/>
                </a:ext>
              </a:extLst>
            </p:cNvPr>
            <p:cNvSpPr/>
            <p:nvPr/>
          </p:nvSpPr>
          <p:spPr>
            <a:xfrm rot="20998274" flipH="1">
              <a:off x="8153037" y="1863742"/>
              <a:ext cx="537341" cy="2395890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2378971"/>
                <a:gd name="connsiteY0" fmla="*/ 1329169 h 1329169"/>
                <a:gd name="connsiteX1" fmla="*/ 2378971 w 2378971"/>
                <a:gd name="connsiteY1" fmla="*/ 163823 h 1329169"/>
                <a:gd name="connsiteX0" fmla="*/ 0 w 2378971"/>
                <a:gd name="connsiteY0" fmla="*/ 1165346 h 1165346"/>
                <a:gd name="connsiteX1" fmla="*/ 2378971 w 2378971"/>
                <a:gd name="connsiteY1" fmla="*/ 0 h 1165346"/>
                <a:gd name="connsiteX0" fmla="*/ 0 w 686541"/>
                <a:gd name="connsiteY0" fmla="*/ 3774201 h 3774201"/>
                <a:gd name="connsiteX1" fmla="*/ 686541 w 686541"/>
                <a:gd name="connsiteY1" fmla="*/ 0 h 3774201"/>
                <a:gd name="connsiteX0" fmla="*/ 57507 w 744048"/>
                <a:gd name="connsiteY0" fmla="*/ 3774201 h 3774201"/>
                <a:gd name="connsiteX1" fmla="*/ 744048 w 744048"/>
                <a:gd name="connsiteY1" fmla="*/ 0 h 3774201"/>
                <a:gd name="connsiteX0" fmla="*/ 95708 w 782249"/>
                <a:gd name="connsiteY0" fmla="*/ 3774201 h 3774201"/>
                <a:gd name="connsiteX1" fmla="*/ 782249 w 782249"/>
                <a:gd name="connsiteY1" fmla="*/ 0 h 3774201"/>
                <a:gd name="connsiteX0" fmla="*/ 136297 w 598539"/>
                <a:gd name="connsiteY0" fmla="*/ 3792508 h 3792508"/>
                <a:gd name="connsiteX1" fmla="*/ 598539 w 598539"/>
                <a:gd name="connsiteY1" fmla="*/ 0 h 3792508"/>
                <a:gd name="connsiteX0" fmla="*/ 564764 w 564764"/>
                <a:gd name="connsiteY0" fmla="*/ 2904582 h 2904582"/>
                <a:gd name="connsiteX1" fmla="*/ 238369 w 564764"/>
                <a:gd name="connsiteY1" fmla="*/ 0 h 2904582"/>
                <a:gd name="connsiteX0" fmla="*/ 455381 w 455381"/>
                <a:gd name="connsiteY0" fmla="*/ 2904582 h 2904582"/>
                <a:gd name="connsiteX1" fmla="*/ 128986 w 455381"/>
                <a:gd name="connsiteY1" fmla="*/ 0 h 2904582"/>
                <a:gd name="connsiteX0" fmla="*/ 345556 w 345556"/>
                <a:gd name="connsiteY0" fmla="*/ 2904582 h 2904582"/>
                <a:gd name="connsiteX1" fmla="*/ 19161 w 345556"/>
                <a:gd name="connsiteY1" fmla="*/ 0 h 2904582"/>
                <a:gd name="connsiteX0" fmla="*/ 343933 w 343933"/>
                <a:gd name="connsiteY0" fmla="*/ 2953910 h 2953909"/>
                <a:gd name="connsiteX1" fmla="*/ 19334 w 343933"/>
                <a:gd name="connsiteY1" fmla="*/ 0 h 2953909"/>
                <a:gd name="connsiteX0" fmla="*/ 337807 w 337807"/>
                <a:gd name="connsiteY0" fmla="*/ 2953910 h 2953910"/>
                <a:gd name="connsiteX1" fmla="*/ 13208 w 337807"/>
                <a:gd name="connsiteY1" fmla="*/ 0 h 2953910"/>
                <a:gd name="connsiteX0" fmla="*/ 344400 w 344400"/>
                <a:gd name="connsiteY0" fmla="*/ 2953910 h 2953910"/>
                <a:gd name="connsiteX1" fmla="*/ 19801 w 344400"/>
                <a:gd name="connsiteY1" fmla="*/ 0 h 295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400" h="2953910">
                  <a:moveTo>
                    <a:pt x="344400" y="2953910"/>
                  </a:moveTo>
                  <a:cubicBezTo>
                    <a:pt x="52378" y="2539228"/>
                    <a:pt x="-46663" y="1002727"/>
                    <a:pt x="19801" y="0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33783EA-DA86-B180-4CBB-4BD86BED7E73}"/>
                </a:ext>
              </a:extLst>
            </p:cNvPr>
            <p:cNvSpPr/>
            <p:nvPr/>
          </p:nvSpPr>
          <p:spPr>
            <a:xfrm flipH="1">
              <a:off x="5932079" y="1805594"/>
              <a:ext cx="2389888" cy="3725985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31562F-3B49-5E88-DE75-87638B59A30B}"/>
                </a:ext>
              </a:extLst>
            </p:cNvPr>
            <p:cNvSpPr txBox="1"/>
            <p:nvPr/>
          </p:nvSpPr>
          <p:spPr>
            <a:xfrm>
              <a:off x="5946756" y="5850770"/>
              <a:ext cx="23162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BL20-LOREA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59CB99-4939-62AF-89F3-50B3D028C02B}"/>
                </a:ext>
              </a:extLst>
            </p:cNvPr>
            <p:cNvSpPr txBox="1"/>
            <p:nvPr/>
          </p:nvSpPr>
          <p:spPr>
            <a:xfrm>
              <a:off x="8734003" y="2235073"/>
              <a:ext cx="19235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BL24-CIRCE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328BB4-D524-4753-A031-C9392DF38D77}"/>
                </a:ext>
              </a:extLst>
            </p:cNvPr>
            <p:cNvSpPr/>
            <p:nvPr/>
          </p:nvSpPr>
          <p:spPr>
            <a:xfrm>
              <a:off x="8183184" y="1633960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503634-9D9D-40BE-C1D4-D14AAEE45A62}"/>
                </a:ext>
              </a:extLst>
            </p:cNvPr>
            <p:cNvSpPr/>
            <p:nvPr/>
          </p:nvSpPr>
          <p:spPr>
            <a:xfrm>
              <a:off x="8142350" y="4134567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CD661C-E8F1-A83D-C0A8-69C5D96B228F}"/>
                </a:ext>
              </a:extLst>
            </p:cNvPr>
            <p:cNvSpPr/>
            <p:nvPr/>
          </p:nvSpPr>
          <p:spPr>
            <a:xfrm>
              <a:off x="4014322" y="3560202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B2EA443-B165-5DB9-6B5C-BB4CB50A6321}"/>
                </a:ext>
              </a:extLst>
            </p:cNvPr>
            <p:cNvSpPr/>
            <p:nvPr/>
          </p:nvSpPr>
          <p:spPr>
            <a:xfrm>
              <a:off x="4748025" y="1410511"/>
              <a:ext cx="3514975" cy="2838695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4AFC41-7A75-EA58-BF5F-859525FE5FEE}"/>
                </a:ext>
              </a:extLst>
            </p:cNvPr>
            <p:cNvSpPr/>
            <p:nvPr/>
          </p:nvSpPr>
          <p:spPr>
            <a:xfrm>
              <a:off x="5691713" y="5488905"/>
              <a:ext cx="396000" cy="396000"/>
            </a:xfrm>
            <a:prstGeom prst="ellipse">
              <a:avLst/>
            </a:prstGeom>
            <a:solidFill>
              <a:srgbClr val="009282"/>
            </a:solidFill>
            <a:ln>
              <a:solidFill>
                <a:srgbClr val="009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82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85EAB6-7ECC-96A1-80E7-12FE5C008EDF}"/>
                </a:ext>
              </a:extLst>
            </p:cNvPr>
            <p:cNvSpPr/>
            <p:nvPr/>
          </p:nvSpPr>
          <p:spPr>
            <a:xfrm flipH="1">
              <a:off x="4242142" y="3687917"/>
              <a:ext cx="4120811" cy="619710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  <a:gd name="connsiteX0" fmla="*/ 0 w 6928815"/>
                <a:gd name="connsiteY0" fmla="*/ 24482 h 739406"/>
                <a:gd name="connsiteX1" fmla="*/ 6928815 w 6928815"/>
                <a:gd name="connsiteY1" fmla="*/ 739406 h 739406"/>
                <a:gd name="connsiteX0" fmla="*/ 0 w 10537821"/>
                <a:gd name="connsiteY0" fmla="*/ 780087 h 780087"/>
                <a:gd name="connsiteX1" fmla="*/ 10537821 w 10537821"/>
                <a:gd name="connsiteY1" fmla="*/ 213792 h 780087"/>
                <a:gd name="connsiteX0" fmla="*/ 0 w 10537821"/>
                <a:gd name="connsiteY0" fmla="*/ 628820 h 628820"/>
                <a:gd name="connsiteX1" fmla="*/ 10537821 w 10537821"/>
                <a:gd name="connsiteY1" fmla="*/ 62525 h 628820"/>
                <a:gd name="connsiteX0" fmla="*/ 0 w 9154729"/>
                <a:gd name="connsiteY0" fmla="*/ 471800 h 471800"/>
                <a:gd name="connsiteX1" fmla="*/ 9154729 w 9154729"/>
                <a:gd name="connsiteY1" fmla="*/ 75841 h 4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4729" h="471800">
                  <a:moveTo>
                    <a:pt x="0" y="471800"/>
                  </a:moveTo>
                  <a:cubicBezTo>
                    <a:pt x="1111799" y="385823"/>
                    <a:pt x="4508774" y="-206931"/>
                    <a:pt x="9154729" y="75841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C01D9D4-7BA0-E6E5-03DB-120F5BBF78FF}"/>
                </a:ext>
              </a:extLst>
            </p:cNvPr>
            <p:cNvSpPr/>
            <p:nvPr/>
          </p:nvSpPr>
          <p:spPr>
            <a:xfrm>
              <a:off x="4164855" y="3851980"/>
              <a:ext cx="1748367" cy="1773451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8340" h="943004">
                  <a:moveTo>
                    <a:pt x="0" y="13309"/>
                  </a:moveTo>
                  <a:cubicBezTo>
                    <a:pt x="1111799" y="-72668"/>
                    <a:pt x="3838840" y="260314"/>
                    <a:pt x="5178340" y="943004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2D4C06E-2FBE-96A2-3E5F-3D208019C708}"/>
                </a:ext>
              </a:extLst>
            </p:cNvPr>
            <p:cNvSpPr/>
            <p:nvPr/>
          </p:nvSpPr>
          <p:spPr>
            <a:xfrm>
              <a:off x="4727362" y="1410511"/>
              <a:ext cx="1166073" cy="4164607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103" h="3567208">
                  <a:moveTo>
                    <a:pt x="0" y="0"/>
                  </a:moveTo>
                  <a:cubicBezTo>
                    <a:pt x="1795540" y="421310"/>
                    <a:pt x="3357305" y="2242992"/>
                    <a:pt x="3847103" y="3567208"/>
                  </a:cubicBezTo>
                </a:path>
              </a:pathLst>
            </a:custGeom>
            <a:ln w="76200">
              <a:gradFill>
                <a:gsLst>
                  <a:gs pos="0">
                    <a:srgbClr val="092F56"/>
                  </a:gs>
                  <a:gs pos="100000">
                    <a:srgbClr val="009282"/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EBBE89-C4F6-B04F-8EA1-F11F51D5DFA3}"/>
                </a:ext>
              </a:extLst>
            </p:cNvPr>
            <p:cNvSpPr/>
            <p:nvPr/>
          </p:nvSpPr>
          <p:spPr>
            <a:xfrm flipH="1">
              <a:off x="4242142" y="1818717"/>
              <a:ext cx="4020858" cy="1993527"/>
            </a:xfrm>
            <a:custGeom>
              <a:avLst/>
              <a:gdLst>
                <a:gd name="connsiteX0" fmla="*/ 0 w 3745149"/>
                <a:gd name="connsiteY0" fmla="*/ 0 h 3677055"/>
                <a:gd name="connsiteX1" fmla="*/ 3745149 w 3745149"/>
                <a:gd name="connsiteY1" fmla="*/ 3677055 h 3677055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814363"/>
                <a:gd name="connsiteX1" fmla="*/ 3847103 w 3847103"/>
                <a:gd name="connsiteY1" fmla="*/ 3814363 h 3814363"/>
                <a:gd name="connsiteX0" fmla="*/ 0 w 3847103"/>
                <a:gd name="connsiteY0" fmla="*/ 0 h 3567208"/>
                <a:gd name="connsiteX1" fmla="*/ 3847103 w 3847103"/>
                <a:gd name="connsiteY1" fmla="*/ 3567208 h 3567208"/>
                <a:gd name="connsiteX0" fmla="*/ 0 w 3765540"/>
                <a:gd name="connsiteY0" fmla="*/ 0 h 541375"/>
                <a:gd name="connsiteX1" fmla="*/ 3765540 w 3765540"/>
                <a:gd name="connsiteY1" fmla="*/ 436582 h 541375"/>
                <a:gd name="connsiteX0" fmla="*/ 0 w 3765540"/>
                <a:gd name="connsiteY0" fmla="*/ 94304 h 530886"/>
                <a:gd name="connsiteX1" fmla="*/ 3765540 w 3765540"/>
                <a:gd name="connsiteY1" fmla="*/ 530886 h 530886"/>
                <a:gd name="connsiteX0" fmla="*/ 0 w 6366936"/>
                <a:gd name="connsiteY0" fmla="*/ 115413 h 497072"/>
                <a:gd name="connsiteX1" fmla="*/ 6366936 w 6366936"/>
                <a:gd name="connsiteY1" fmla="*/ 497072 h 497072"/>
                <a:gd name="connsiteX0" fmla="*/ 0 w 6366936"/>
                <a:gd name="connsiteY0" fmla="*/ 153376 h 535035"/>
                <a:gd name="connsiteX1" fmla="*/ 6366936 w 6366936"/>
                <a:gd name="connsiteY1" fmla="*/ 535035 h 535035"/>
                <a:gd name="connsiteX0" fmla="*/ 0 w 6194048"/>
                <a:gd name="connsiteY0" fmla="*/ 55839 h 726328"/>
                <a:gd name="connsiteX1" fmla="*/ 6194048 w 6194048"/>
                <a:gd name="connsiteY1" fmla="*/ 726328 h 726328"/>
                <a:gd name="connsiteX0" fmla="*/ 0 w 6194048"/>
                <a:gd name="connsiteY0" fmla="*/ 46121 h 716610"/>
                <a:gd name="connsiteX1" fmla="*/ 6194048 w 6194048"/>
                <a:gd name="connsiteY1" fmla="*/ 716610 h 716610"/>
                <a:gd name="connsiteX0" fmla="*/ 0 w 5178340"/>
                <a:gd name="connsiteY0" fmla="*/ 18043 h 947738"/>
                <a:gd name="connsiteX1" fmla="*/ 5178340 w 5178340"/>
                <a:gd name="connsiteY1" fmla="*/ 947738 h 947738"/>
                <a:gd name="connsiteX0" fmla="*/ 0 w 5178340"/>
                <a:gd name="connsiteY0" fmla="*/ 13309 h 943004"/>
                <a:gd name="connsiteX1" fmla="*/ 5178340 w 5178340"/>
                <a:gd name="connsiteY1" fmla="*/ 943004 h 9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8340" h="943004">
                  <a:moveTo>
                    <a:pt x="0" y="13309"/>
                  </a:moveTo>
                  <a:cubicBezTo>
                    <a:pt x="1111799" y="-72668"/>
                    <a:pt x="3838840" y="260314"/>
                    <a:pt x="5178340" y="943004"/>
                  </a:cubicBezTo>
                </a:path>
              </a:pathLst>
            </a:custGeom>
            <a:ln w="76200">
              <a:solidFill>
                <a:srgbClr val="009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92F56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B5008E-DF34-8991-63C1-872EEA9061AD}"/>
                </a:ext>
              </a:extLst>
            </p:cNvPr>
            <p:cNvSpPr txBox="1"/>
            <p:nvPr/>
          </p:nvSpPr>
          <p:spPr>
            <a:xfrm>
              <a:off x="279369" y="3325875"/>
              <a:ext cx="3681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 XAS</a:t>
              </a:r>
            </a:p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 magnetic </a:t>
              </a:r>
              <a:r>
                <a:rPr lang="en-US" b="1" dirty="0" err="1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dicroism</a:t>
              </a:r>
              <a:endParaRPr lang="en-US" b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b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30D505-B591-145F-B49E-294F82337A76}"/>
                </a:ext>
              </a:extLst>
            </p:cNvPr>
            <p:cNvSpPr txBox="1"/>
            <p:nvPr/>
          </p:nvSpPr>
          <p:spPr>
            <a:xfrm>
              <a:off x="196876" y="4064540"/>
              <a:ext cx="23162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i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BL29-BOREAS</a:t>
              </a:r>
              <a:endParaRPr lang="en-US" i="1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712E1C-4729-F411-9C56-8D885A199B15}"/>
                </a:ext>
              </a:extLst>
            </p:cNvPr>
            <p:cNvSpPr txBox="1"/>
            <p:nvPr/>
          </p:nvSpPr>
          <p:spPr>
            <a:xfrm>
              <a:off x="8748220" y="1472230"/>
              <a:ext cx="338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 photoemission electron microscopy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4F10A56-4C0F-32B1-45B2-5330424C1CBE}"/>
              </a:ext>
            </a:extLst>
          </p:cNvPr>
          <p:cNvSpPr/>
          <p:nvPr/>
        </p:nvSpPr>
        <p:spPr>
          <a:xfrm>
            <a:off x="5327076" y="2158477"/>
            <a:ext cx="321706" cy="321706"/>
          </a:xfrm>
          <a:prstGeom prst="ellipse">
            <a:avLst/>
          </a:prstGeom>
          <a:solidFill>
            <a:srgbClr val="092F56"/>
          </a:solidFill>
          <a:ln>
            <a:solidFill>
              <a:srgbClr val="092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2A835-036A-2A43-482C-55D03ADB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FAE2A-BC77-41D0-54C2-1B1068472841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micro reactors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31F96-FEBD-605B-92BE-32122893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7868">
            <a:off x="6088912" y="-7663"/>
            <a:ext cx="5646162" cy="2744829"/>
          </a:xfrm>
          <a:prstGeom prst="rect">
            <a:avLst/>
          </a:prstGeom>
        </p:spPr>
      </p:pic>
      <p:pic>
        <p:nvPicPr>
          <p:cNvPr id="1026" name="Picture 2" descr="MEMS-based heating device for the FEI Nano-Ex/iV heating holder: a chip...  | Download Scientific Diagram">
            <a:extLst>
              <a:ext uri="{FF2B5EF4-FFF2-40B4-BE49-F238E27FC236}">
                <a16:creationId xmlns:a16="http://schemas.microsoft.com/office/drawing/2014/main" id="{61222799-2EBE-1D16-F769-75AF15428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 r="47162" b="55057"/>
          <a:stretch/>
        </p:blipFill>
        <p:spPr bwMode="auto">
          <a:xfrm>
            <a:off x="7056660" y="3091587"/>
            <a:ext cx="4913376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EMS-based heating device for the FEI Nano-Ex/iV heating holder: a chip...  | Download Scientific Diagram">
            <a:extLst>
              <a:ext uri="{FF2B5EF4-FFF2-40B4-BE49-F238E27FC236}">
                <a16:creationId xmlns:a16="http://schemas.microsoft.com/office/drawing/2014/main" id="{22569AEB-2CF4-B5B9-EED3-E7F27790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56891" r="66173"/>
          <a:stretch/>
        </p:blipFill>
        <p:spPr bwMode="auto">
          <a:xfrm>
            <a:off x="4860533" y="4026241"/>
            <a:ext cx="290169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95628-1BB0-0298-389C-5E2BE5559899}"/>
              </a:ext>
            </a:extLst>
          </p:cNvPr>
          <p:cNvSpPr txBox="1"/>
          <p:nvPr/>
        </p:nvSpPr>
        <p:spPr>
          <a:xfrm>
            <a:off x="-123487" y="1545793"/>
            <a:ext cx="49840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b="1" dirty="0" err="1"/>
              <a:t>The</a:t>
            </a:r>
            <a:r>
              <a:rPr lang="es-ES" b="1" dirty="0"/>
              <a:t> full </a:t>
            </a:r>
            <a:r>
              <a:rPr lang="es-ES" b="1" dirty="0" err="1"/>
              <a:t>sample</a:t>
            </a:r>
            <a:r>
              <a:rPr lang="es-ES" b="1" dirty="0"/>
              <a:t> </a:t>
            </a:r>
            <a:r>
              <a:rPr lang="es-ES" b="1" dirty="0" err="1"/>
              <a:t>holder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SEM </a:t>
            </a:r>
            <a:r>
              <a:rPr lang="es-ES" b="1" dirty="0" err="1"/>
              <a:t>does</a:t>
            </a:r>
            <a:r>
              <a:rPr lang="es-ES" b="1" dirty="0"/>
              <a:t> </a:t>
            </a:r>
            <a:r>
              <a:rPr lang="es-ES" b="1" dirty="0" err="1"/>
              <a:t>not</a:t>
            </a:r>
            <a:r>
              <a:rPr lang="es-ES" b="1" dirty="0"/>
              <a:t> </a:t>
            </a:r>
            <a:r>
              <a:rPr lang="es-ES" b="1" dirty="0" err="1"/>
              <a:t>fit</a:t>
            </a:r>
            <a:r>
              <a:rPr lang="es-ES" b="1" dirty="0"/>
              <a:t> 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any</a:t>
            </a:r>
            <a:r>
              <a:rPr lang="es-ES" b="1" dirty="0"/>
              <a:t> </a:t>
            </a:r>
            <a:r>
              <a:rPr lang="es-ES" b="1" dirty="0" err="1"/>
              <a:t>beamline</a:t>
            </a:r>
            <a:r>
              <a:rPr lang="es-ES" b="1" dirty="0"/>
              <a:t> </a:t>
            </a:r>
          </a:p>
          <a:p>
            <a:pPr lvl="1"/>
            <a:endParaRPr lang="es-ES" dirty="0">
              <a:sym typeface="Wingdings" pitchFamily="2" charset="2"/>
            </a:endParaRPr>
          </a:p>
          <a:p>
            <a:pPr lvl="1"/>
            <a:r>
              <a:rPr lang="es-ES" dirty="0">
                <a:sym typeface="Wingdings" pitchFamily="2" charset="2"/>
              </a:rPr>
              <a:t> </a:t>
            </a:r>
            <a:r>
              <a:rPr lang="es-ES" dirty="0" err="1">
                <a:sym typeface="Wingdings" pitchFamily="2" charset="2"/>
              </a:rPr>
              <a:t>Dissassemble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tip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with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chip</a:t>
            </a:r>
          </a:p>
          <a:p>
            <a:pPr lvl="1"/>
            <a:r>
              <a:rPr lang="es-ES" dirty="0">
                <a:sym typeface="Wingdings" pitchFamily="2" charset="2"/>
              </a:rPr>
              <a:t> </a:t>
            </a:r>
            <a:r>
              <a:rPr lang="es-ES" dirty="0" err="1">
                <a:sym typeface="Wingdings" pitchFamily="2" charset="2"/>
              </a:rPr>
              <a:t>Rebuild</a:t>
            </a:r>
            <a:r>
              <a:rPr lang="es-ES" dirty="0">
                <a:sym typeface="Wingdings" pitchFamily="2" charset="2"/>
              </a:rPr>
              <a:t> and </a:t>
            </a:r>
            <a:r>
              <a:rPr lang="es-ES" dirty="0" err="1">
                <a:sym typeface="Wingdings" pitchFamily="2" charset="2"/>
              </a:rPr>
              <a:t>connect</a:t>
            </a:r>
            <a:r>
              <a:rPr lang="es-ES" dirty="0">
                <a:sym typeface="Wingdings" pitchFamily="2" charset="2"/>
              </a:rPr>
              <a:t> gas/</a:t>
            </a:r>
            <a:r>
              <a:rPr lang="es-ES" dirty="0" err="1">
                <a:sym typeface="Wingdings" pitchFamily="2" charset="2"/>
              </a:rPr>
              <a:t>liquid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manifold</a:t>
            </a:r>
            <a:r>
              <a:rPr lang="es-ES" dirty="0">
                <a:sym typeface="Wingdings" pitchFamily="2" charset="2"/>
              </a:rPr>
              <a:t>.</a:t>
            </a:r>
          </a:p>
          <a:p>
            <a:pPr lvl="1"/>
            <a:endParaRPr lang="es-ES" dirty="0">
              <a:sym typeface="Wingdings" pitchFamily="2" charset="2"/>
            </a:endParaRPr>
          </a:p>
          <a:p>
            <a:pPr lvl="1"/>
            <a:endParaRPr lang="es-ES" dirty="0">
              <a:sym typeface="Wingdings" pitchFamily="2" charset="2"/>
            </a:endParaRPr>
          </a:p>
          <a:p>
            <a:pPr lvl="1"/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sample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tiny</a:t>
            </a:r>
            <a:r>
              <a:rPr lang="es-ES" dirty="0">
                <a:sym typeface="Wingdings" pitchFamily="2" charset="2"/>
              </a:rPr>
              <a:t>, as </a:t>
            </a:r>
            <a:r>
              <a:rPr lang="es-ES" dirty="0" err="1">
                <a:sym typeface="Wingdings" pitchFamily="2" charset="2"/>
              </a:rPr>
              <a:t>well</a:t>
            </a:r>
            <a:r>
              <a:rPr lang="es-ES" dirty="0">
                <a:sym typeface="Wingdings" pitchFamily="2" charset="2"/>
              </a:rPr>
              <a:t> as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Si3N4 Windows </a:t>
            </a:r>
          </a:p>
          <a:p>
            <a:pPr lvl="1"/>
            <a:r>
              <a:rPr lang="es-ES" dirty="0">
                <a:sym typeface="Wingdings" pitchFamily="2" charset="2"/>
              </a:rPr>
              <a:t> </a:t>
            </a:r>
            <a:r>
              <a:rPr lang="es-ES" dirty="0" err="1">
                <a:sym typeface="Wingdings" pitchFamily="2" charset="2"/>
              </a:rPr>
              <a:t>Is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signal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strong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enough</a:t>
            </a:r>
            <a:r>
              <a:rPr lang="es-ES" dirty="0">
                <a:sym typeface="Wingdings" pitchFamily="2" charset="2"/>
              </a:rPr>
              <a:t>?</a:t>
            </a:r>
          </a:p>
          <a:p>
            <a:pPr marL="742950" lvl="1" indent="-285750">
              <a:buFont typeface="Wingdings" pitchFamily="2" charset="2"/>
              <a:buChar char="è"/>
            </a:pPr>
            <a:r>
              <a:rPr lang="es-ES" dirty="0" err="1">
                <a:sym typeface="Wingdings" pitchFamily="2" charset="2"/>
              </a:rPr>
              <a:t>Need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microfocus</a:t>
            </a:r>
            <a:endParaRPr lang="es-ES" dirty="0">
              <a:sym typeface="Wingdings" pitchFamily="2" charset="2"/>
            </a:endParaRPr>
          </a:p>
          <a:p>
            <a:pPr marL="1200150" lvl="2" indent="-285750">
              <a:buFont typeface="Wingdings" pitchFamily="2" charset="2"/>
              <a:buChar char="è"/>
            </a:pPr>
            <a:r>
              <a:rPr lang="es-ES" dirty="0" err="1">
                <a:sym typeface="Wingdings" pitchFamily="2" charset="2"/>
              </a:rPr>
              <a:t>Bulky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system</a:t>
            </a:r>
            <a:endParaRPr lang="es-ES" dirty="0">
              <a:sym typeface="Wingdings" pitchFamily="2" charset="2"/>
            </a:endParaRPr>
          </a:p>
          <a:p>
            <a:pPr marL="1200150" lvl="2" indent="-285750">
              <a:buFont typeface="Wingdings" pitchFamily="2" charset="2"/>
              <a:buChar char="è"/>
            </a:pPr>
            <a:r>
              <a:rPr lang="es-ES" dirty="0">
                <a:sym typeface="Wingdings" pitchFamily="2" charset="2"/>
              </a:rPr>
              <a:t>No </a:t>
            </a:r>
            <a:r>
              <a:rPr lang="es-ES" dirty="0" err="1">
                <a:sym typeface="Wingdings" pitchFamily="2" charset="2"/>
              </a:rPr>
              <a:t>space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for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Izero</a:t>
            </a:r>
            <a:r>
              <a:rPr lang="es-ES" dirty="0">
                <a:sym typeface="Wingdings" pitchFamily="2" charset="2"/>
              </a:rPr>
              <a:t>, </a:t>
            </a:r>
            <a:r>
              <a:rPr lang="es-ES" dirty="0" err="1">
                <a:sym typeface="Wingdings" pitchFamily="2" charset="2"/>
              </a:rPr>
              <a:t>or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fluo</a:t>
            </a:r>
            <a:r>
              <a:rPr lang="es-ES" dirty="0">
                <a:sym typeface="Wingdings" pitchFamily="2" charset="2"/>
              </a:rPr>
              <a:t> detector</a:t>
            </a:r>
          </a:p>
          <a:p>
            <a:pPr marL="1200150" lvl="2" indent="-285750">
              <a:buFont typeface="Wingdings" pitchFamily="2" charset="2"/>
              <a:buChar char="è"/>
            </a:pPr>
            <a:r>
              <a:rPr lang="es-ES" dirty="0" err="1">
                <a:sym typeface="Wingdings" pitchFamily="2" charset="2"/>
              </a:rPr>
              <a:t>Microscope</a:t>
            </a:r>
            <a:r>
              <a:rPr lang="es-ES" dirty="0">
                <a:sym typeface="Wingdings" pitchFamily="2" charset="2"/>
              </a:rPr>
              <a:t>, and </a:t>
            </a:r>
            <a:r>
              <a:rPr lang="es-ES" dirty="0" err="1">
                <a:sym typeface="Wingdings" pitchFamily="2" charset="2"/>
              </a:rPr>
              <a:t>positioning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system</a:t>
            </a:r>
            <a:endParaRPr lang="es-ES" dirty="0">
              <a:sym typeface="Wingdings" pitchFamily="2" charset="2"/>
            </a:endParaRPr>
          </a:p>
          <a:p>
            <a:pPr lvl="1"/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83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564F9-9064-21E5-81E3-1BA1FF54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F60BD-890F-8DFA-E855-89CD3E307BEB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Feasibility tests (Diffraction)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0EF72-4CC3-E6C8-C815-212A46BECC46}"/>
              </a:ext>
            </a:extLst>
          </p:cNvPr>
          <p:cNvSpPr txBox="1"/>
          <p:nvPr/>
        </p:nvSpPr>
        <p:spPr>
          <a:xfrm>
            <a:off x="2326442" y="814397"/>
            <a:ext cx="91855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conducting feasibility tests, at the different beamlines, mainly to determine the level of signal, spot size requirements, and information obtained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optas 0">
            <a:extLst>
              <a:ext uri="{FF2B5EF4-FFF2-40B4-BE49-F238E27FC236}">
                <a16:creationId xmlns:a16="http://schemas.microsoft.com/office/drawing/2014/main" id="{D0CC29D9-FD68-31EA-0CC5-ECDFCA2E2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3" y="1923628"/>
            <a:ext cx="3192085" cy="324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ioptas 0">
            <a:extLst>
              <a:ext uri="{FF2B5EF4-FFF2-40B4-BE49-F238E27FC236}">
                <a16:creationId xmlns:a16="http://schemas.microsoft.com/office/drawing/2014/main" id="{AC39D1C9-42E7-C372-3BEC-1BEB9C0C1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03" y="1923627"/>
            <a:ext cx="3164504" cy="32464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24B32A-286A-5AA7-5415-0C935A52D566}"/>
              </a:ext>
            </a:extLst>
          </p:cNvPr>
          <p:cNvSpPr txBox="1"/>
          <p:nvPr/>
        </p:nvSpPr>
        <p:spPr>
          <a:xfrm>
            <a:off x="7902627" y="2152014"/>
            <a:ext cx="41234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BL04-MSPD,BL13-XALOC</a:t>
            </a:r>
          </a:p>
          <a:p>
            <a:endParaRPr lang="en-US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  <a:cs typeface="Times New Roman" panose="02020603050405020304" pitchFamily="18" charset="0"/>
              </a:rPr>
              <a:t>These beamlines already have a small spot size on sample (but &gt;10µm)</a:t>
            </a:r>
          </a:p>
          <a:p>
            <a:pPr marL="285750" indent="-285750">
              <a:buFontTx/>
              <a:buChar char="-"/>
            </a:pPr>
            <a:endParaRPr lang="en-US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  <a:cs typeface="Times New Roman" panose="02020603050405020304" pitchFamily="18" charset="0"/>
              </a:rPr>
              <a:t>Good level of signal.</a:t>
            </a:r>
          </a:p>
          <a:p>
            <a:pPr marL="285750" indent="-285750">
              <a:buFontTx/>
              <a:buChar char="-"/>
            </a:pPr>
            <a:endParaRPr lang="en-US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  <a:cs typeface="Times New Roman" panose="02020603050405020304" pitchFamily="18" charset="0"/>
              </a:rPr>
              <a:t>Some parasitic peaks from substrate and heater circuit</a:t>
            </a:r>
          </a:p>
          <a:p>
            <a:pPr marL="285750" indent="-285750">
              <a:buFontTx/>
              <a:buChar char="-"/>
            </a:pPr>
            <a:endParaRPr lang="en-US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  <a:cs typeface="Times New Roman" panose="02020603050405020304" pitchFamily="18" charset="0"/>
              </a:rPr>
              <a:t>High resolution sample viewing system necessary.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2AB0E-B98E-5AC3-0312-3DE997E1270E}"/>
              </a:ext>
            </a:extLst>
          </p:cNvPr>
          <p:cNvSpPr txBox="1"/>
          <p:nvPr/>
        </p:nvSpPr>
        <p:spPr>
          <a:xfrm>
            <a:off x="853703" y="5273970"/>
            <a:ext cx="6639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Sample: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nanoparticles supported in a CeO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matrix</a:t>
            </a:r>
            <a:r>
              <a:rPr lang="en-ES" dirty="0">
                <a:effectLst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8151AC-42A4-0B9B-B1D5-573EF4196138}"/>
              </a:ext>
            </a:extLst>
          </p:cNvPr>
          <p:cNvSpPr txBox="1"/>
          <p:nvPr/>
        </p:nvSpPr>
        <p:spPr>
          <a:xfrm>
            <a:off x="2026225" y="1909067"/>
            <a:ext cx="1095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86E63-D8EF-867B-586A-4625123FC777}"/>
              </a:ext>
            </a:extLst>
          </p:cNvPr>
          <p:cNvSpPr txBox="1"/>
          <p:nvPr/>
        </p:nvSpPr>
        <p:spPr>
          <a:xfrm>
            <a:off x="5150351" y="1909067"/>
            <a:ext cx="144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LOADED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6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A7D9E-FDDD-213B-E07E-560E720D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F026D5A4-C074-BA69-0E96-B34B4A2A37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693" y="1202968"/>
            <a:ext cx="6439122" cy="445206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935F3-D30A-0ADE-E75B-92122D852F9C}"/>
              </a:ext>
            </a:extLst>
          </p:cNvPr>
          <p:cNvSpPr txBox="1"/>
          <p:nvPr/>
        </p:nvSpPr>
        <p:spPr>
          <a:xfrm>
            <a:off x="2947481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Feasibility tests (Diffraction)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5BD6-FFA6-1338-8C8B-3A651D050493}"/>
              </a:ext>
            </a:extLst>
          </p:cNvPr>
          <p:cNvSpPr txBox="1"/>
          <p:nvPr/>
        </p:nvSpPr>
        <p:spPr>
          <a:xfrm>
            <a:off x="7626334" y="1919775"/>
            <a:ext cx="401129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ingle-crystal like diffraction spots can be found at d-spaces corresponding to very diluted phases present in the sample.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these could be used to characterize the evolution of these phases, is under study.</a:t>
            </a:r>
            <a:endParaRPr lang="en-ES" sz="1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97914-14B7-17ED-EA94-08E639A4CB7D}"/>
              </a:ext>
            </a:extLst>
          </p:cNvPr>
          <p:cNvSpPr txBox="1"/>
          <p:nvPr/>
        </p:nvSpPr>
        <p:spPr>
          <a:xfrm>
            <a:off x="684693" y="5704621"/>
            <a:ext cx="6639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Sample: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nanoparticles supported in a CeO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matrix</a:t>
            </a:r>
            <a:r>
              <a:rPr lang="en-E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6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A688E-F14D-F77B-EE38-16103B0F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E547B-DF1C-C976-5354-0D3D5521D6D1}"/>
              </a:ext>
            </a:extLst>
          </p:cNvPr>
          <p:cNvSpPr txBox="1"/>
          <p:nvPr/>
        </p:nvSpPr>
        <p:spPr>
          <a:xfrm>
            <a:off x="2691925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Feasibility tests (Spectroscopy)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7D31A-0438-2719-2CC8-34EEDB688C6F}"/>
              </a:ext>
            </a:extLst>
          </p:cNvPr>
          <p:cNvSpPr txBox="1"/>
          <p:nvPr/>
        </p:nvSpPr>
        <p:spPr>
          <a:xfrm>
            <a:off x="2691925" y="813114"/>
            <a:ext cx="802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Tests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at CLAESS and NOTOS</a:t>
            </a:r>
          </a:p>
          <a:p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Spot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size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about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100 µm in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these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beamlines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larger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Windows)</a:t>
            </a:r>
          </a:p>
          <a:p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Review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statistics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pending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pic>
        <p:nvPicPr>
          <p:cNvPr id="6" name="Picture 5" descr="maps_CLAESS">
            <a:extLst>
              <a:ext uri="{FF2B5EF4-FFF2-40B4-BE49-F238E27FC236}">
                <a16:creationId xmlns:a16="http://schemas.microsoft.com/office/drawing/2014/main" id="{0752892E-078D-1F0A-2FC1-A7DB39BA5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2" b="49833"/>
          <a:stretch/>
        </p:blipFill>
        <p:spPr bwMode="auto">
          <a:xfrm>
            <a:off x="1650187" y="1903228"/>
            <a:ext cx="3858507" cy="30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1.jpg">
            <a:extLst>
              <a:ext uri="{FF2B5EF4-FFF2-40B4-BE49-F238E27FC236}">
                <a16:creationId xmlns:a16="http://schemas.microsoft.com/office/drawing/2014/main" id="{80E7E8B0-F68A-D746-7DCA-A61815ECE7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0292" y="2169043"/>
            <a:ext cx="5223837" cy="3410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924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5BABAB1-731B-D334-EEDA-F16C45B20D97}"/>
              </a:ext>
            </a:extLst>
          </p:cNvPr>
          <p:cNvSpPr/>
          <p:nvPr/>
        </p:nvSpPr>
        <p:spPr>
          <a:xfrm>
            <a:off x="5557129" y="2415575"/>
            <a:ext cx="816384" cy="689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ium 31">
            <a:extLst>
              <a:ext uri="{FF2B5EF4-FFF2-40B4-BE49-F238E27FC236}">
                <a16:creationId xmlns:a16="http://schemas.microsoft.com/office/drawing/2014/main" id="{E2D86AA5-B8CC-6C67-BB20-C89A2EEE58AB}"/>
              </a:ext>
            </a:extLst>
          </p:cNvPr>
          <p:cNvSpPr/>
          <p:nvPr/>
        </p:nvSpPr>
        <p:spPr>
          <a:xfrm rot="5400000">
            <a:off x="2727531" y="115084"/>
            <a:ext cx="784944" cy="4384700"/>
          </a:xfrm>
          <a:prstGeom prst="trapezoid">
            <a:avLst>
              <a:gd name="adj" fmla="val 16825"/>
            </a:avLst>
          </a:prstGeom>
          <a:gradFill>
            <a:gsLst>
              <a:gs pos="13000">
                <a:srgbClr val="FF0000">
                  <a:alpha val="55750"/>
                </a:srgbClr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CE24D-F044-F2DF-03BF-ECEF9AA2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14/4/23</a:t>
            </a:fld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530A-40A6-E32A-AB68-1CFCB3FE9822}"/>
              </a:ext>
            </a:extLst>
          </p:cNvPr>
          <p:cNvSpPr txBox="1"/>
          <p:nvPr/>
        </p:nvSpPr>
        <p:spPr>
          <a:xfrm>
            <a:off x="2936848" y="0"/>
            <a:ext cx="760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92F56"/>
                </a:solidFill>
                <a:latin typeface="Arial Rounded MT Bold" panose="020F0704030504030204" pitchFamily="34" charset="77"/>
              </a:rPr>
              <a:t>Microfocus for spectroscopy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B2A957A-C6CE-0D9B-3B19-03BA0DD0713F}"/>
              </a:ext>
            </a:extLst>
          </p:cNvPr>
          <p:cNvSpPr/>
          <p:nvPr/>
        </p:nvSpPr>
        <p:spPr>
          <a:xfrm rot="5400000">
            <a:off x="6712388" y="1938915"/>
            <a:ext cx="164049" cy="732059"/>
          </a:xfrm>
          <a:prstGeom prst="triangle">
            <a:avLst>
              <a:gd name="adj" fmla="val 53204"/>
            </a:avLst>
          </a:prstGeom>
          <a:solidFill>
            <a:srgbClr val="FF0000">
              <a:alpha val="60679"/>
            </a:srgbClr>
          </a:solidFill>
          <a:ln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B66A79F8-0BFD-3A50-8EC0-5D229947E540}"/>
              </a:ext>
            </a:extLst>
          </p:cNvPr>
          <p:cNvSpPr/>
          <p:nvPr/>
        </p:nvSpPr>
        <p:spPr>
          <a:xfrm rot="16200000">
            <a:off x="7806109" y="1504876"/>
            <a:ext cx="366886" cy="1637200"/>
          </a:xfrm>
          <a:prstGeom prst="triangle">
            <a:avLst>
              <a:gd name="adj" fmla="val 53204"/>
            </a:avLst>
          </a:prstGeom>
          <a:solidFill>
            <a:srgbClr val="FF0000">
              <a:alpha val="60679"/>
            </a:srgbClr>
          </a:solidFill>
          <a:ln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15F9A-D82F-3848-B485-DDA0273CBDB5}"/>
              </a:ext>
            </a:extLst>
          </p:cNvPr>
          <p:cNvSpPr txBox="1"/>
          <p:nvPr/>
        </p:nvSpPr>
        <p:spPr>
          <a:xfrm>
            <a:off x="5306648" y="1708428"/>
            <a:ext cx="159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Capillary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68956-429F-C608-7D55-B956909C66A7}"/>
              </a:ext>
            </a:extLst>
          </p:cNvPr>
          <p:cNvSpPr txBox="1"/>
          <p:nvPr/>
        </p:nvSpPr>
        <p:spPr>
          <a:xfrm>
            <a:off x="7256171" y="2622350"/>
            <a:ext cx="159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Micro-Reactor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A3C07-8050-BD5D-2C20-E9D57EEA520F}"/>
              </a:ext>
            </a:extLst>
          </p:cNvPr>
          <p:cNvSpPr/>
          <p:nvPr/>
        </p:nvSpPr>
        <p:spPr>
          <a:xfrm>
            <a:off x="8600355" y="2063090"/>
            <a:ext cx="815162" cy="486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63B89-421B-D268-32C8-AC86E2E0927D}"/>
              </a:ext>
            </a:extLst>
          </p:cNvPr>
          <p:cNvSpPr txBox="1"/>
          <p:nvPr/>
        </p:nvSpPr>
        <p:spPr>
          <a:xfrm>
            <a:off x="8406691" y="1314546"/>
            <a:ext cx="159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Fluo</a:t>
            </a:r>
            <a:r>
              <a:rPr lang="en-US" dirty="0"/>
              <a:t>-Detector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5E24E2-427B-D5FC-BFD0-DE4F248D5E3D}"/>
              </a:ext>
            </a:extLst>
          </p:cNvPr>
          <p:cNvGrpSpPr/>
          <p:nvPr/>
        </p:nvGrpSpPr>
        <p:grpSpPr>
          <a:xfrm flipV="1">
            <a:off x="7333338" y="1092850"/>
            <a:ext cx="999632" cy="918862"/>
            <a:chOff x="5899790" y="2881868"/>
            <a:chExt cx="999632" cy="9188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EFEB9C-DD8A-A165-948A-E6A55F2AE146}"/>
                </a:ext>
              </a:extLst>
            </p:cNvPr>
            <p:cNvSpPr/>
            <p:nvPr/>
          </p:nvSpPr>
          <p:spPr>
            <a:xfrm rot="2623298">
              <a:off x="5899790" y="2881868"/>
              <a:ext cx="703737" cy="2803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FE7FBA-732E-1456-4619-763A3ECE2B75}"/>
                </a:ext>
              </a:extLst>
            </p:cNvPr>
            <p:cNvSpPr/>
            <p:nvPr/>
          </p:nvSpPr>
          <p:spPr>
            <a:xfrm rot="2623298">
              <a:off x="6284328" y="3254062"/>
              <a:ext cx="615094" cy="5466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063F87-1337-6FF1-5917-99B248C115E0}"/>
              </a:ext>
            </a:extLst>
          </p:cNvPr>
          <p:cNvSpPr txBox="1"/>
          <p:nvPr/>
        </p:nvSpPr>
        <p:spPr>
          <a:xfrm>
            <a:off x="8872120" y="2539108"/>
            <a:ext cx="4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7461A0-E322-B645-157C-ADF3DB571E43}"/>
              </a:ext>
            </a:extLst>
          </p:cNvPr>
          <p:cNvSpPr txBox="1"/>
          <p:nvPr/>
        </p:nvSpPr>
        <p:spPr>
          <a:xfrm>
            <a:off x="6675802" y="2476297"/>
            <a:ext cx="4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</p:txBody>
      </p:sp>
      <p:sp>
        <p:nvSpPr>
          <p:cNvPr id="25" name="Trapezium 3">
            <a:extLst>
              <a:ext uri="{FF2B5EF4-FFF2-40B4-BE49-F238E27FC236}">
                <a16:creationId xmlns:a16="http://schemas.microsoft.com/office/drawing/2014/main" id="{D0AFC795-E1AB-631D-1E41-B4840B7AE8E5}"/>
              </a:ext>
            </a:extLst>
          </p:cNvPr>
          <p:cNvSpPr/>
          <p:nvPr/>
        </p:nvSpPr>
        <p:spPr>
          <a:xfrm rot="5400000">
            <a:off x="5725875" y="1585475"/>
            <a:ext cx="584790" cy="1438939"/>
          </a:xfrm>
          <a:custGeom>
            <a:avLst/>
            <a:gdLst>
              <a:gd name="connsiteX0" fmla="*/ 0 w 584790"/>
              <a:gd name="connsiteY0" fmla="*/ 1180214 h 1180214"/>
              <a:gd name="connsiteX1" fmla="*/ 146198 w 584790"/>
              <a:gd name="connsiteY1" fmla="*/ 0 h 1180214"/>
              <a:gd name="connsiteX2" fmla="*/ 438593 w 584790"/>
              <a:gd name="connsiteY2" fmla="*/ 0 h 1180214"/>
              <a:gd name="connsiteX3" fmla="*/ 584790 w 584790"/>
              <a:gd name="connsiteY3" fmla="*/ 1180214 h 1180214"/>
              <a:gd name="connsiteX4" fmla="*/ 0 w 584790"/>
              <a:gd name="connsiteY4" fmla="*/ 1180214 h 1180214"/>
              <a:gd name="connsiteX0" fmla="*/ 0 w 584790"/>
              <a:gd name="connsiteY0" fmla="*/ 1180214 h 1180214"/>
              <a:gd name="connsiteX1" fmla="*/ 146198 w 584790"/>
              <a:gd name="connsiteY1" fmla="*/ 0 h 1180214"/>
              <a:gd name="connsiteX2" fmla="*/ 438593 w 584790"/>
              <a:gd name="connsiteY2" fmla="*/ 0 h 1180214"/>
              <a:gd name="connsiteX3" fmla="*/ 584790 w 584790"/>
              <a:gd name="connsiteY3" fmla="*/ 1180214 h 1180214"/>
              <a:gd name="connsiteX4" fmla="*/ 0 w 584790"/>
              <a:gd name="connsiteY4" fmla="*/ 1180214 h 1180214"/>
              <a:gd name="connsiteX0" fmla="*/ 0 w 584790"/>
              <a:gd name="connsiteY0" fmla="*/ 1180214 h 1180214"/>
              <a:gd name="connsiteX1" fmla="*/ 146198 w 584790"/>
              <a:gd name="connsiteY1" fmla="*/ 0 h 1180214"/>
              <a:gd name="connsiteX2" fmla="*/ 438593 w 584790"/>
              <a:gd name="connsiteY2" fmla="*/ 0 h 1180214"/>
              <a:gd name="connsiteX3" fmla="*/ 584790 w 584790"/>
              <a:gd name="connsiteY3" fmla="*/ 1180214 h 1180214"/>
              <a:gd name="connsiteX4" fmla="*/ 0 w 584790"/>
              <a:gd name="connsiteY4" fmla="*/ 1180214 h 1180214"/>
              <a:gd name="connsiteX0" fmla="*/ 0 w 584790"/>
              <a:gd name="connsiteY0" fmla="*/ 1180214 h 1180214"/>
              <a:gd name="connsiteX1" fmla="*/ 146198 w 584790"/>
              <a:gd name="connsiteY1" fmla="*/ 0 h 1180214"/>
              <a:gd name="connsiteX2" fmla="*/ 438593 w 584790"/>
              <a:gd name="connsiteY2" fmla="*/ 0 h 1180214"/>
              <a:gd name="connsiteX3" fmla="*/ 584790 w 584790"/>
              <a:gd name="connsiteY3" fmla="*/ 1180214 h 1180214"/>
              <a:gd name="connsiteX4" fmla="*/ 0 w 584790"/>
              <a:gd name="connsiteY4" fmla="*/ 1180214 h 1180214"/>
              <a:gd name="connsiteX0" fmla="*/ 0 w 584790"/>
              <a:gd name="connsiteY0" fmla="*/ 1180214 h 1180214"/>
              <a:gd name="connsiteX1" fmla="*/ 146198 w 584790"/>
              <a:gd name="connsiteY1" fmla="*/ 0 h 1180214"/>
              <a:gd name="connsiteX2" fmla="*/ 438593 w 584790"/>
              <a:gd name="connsiteY2" fmla="*/ 0 h 1180214"/>
              <a:gd name="connsiteX3" fmla="*/ 584790 w 584790"/>
              <a:gd name="connsiteY3" fmla="*/ 1180214 h 1180214"/>
              <a:gd name="connsiteX4" fmla="*/ 0 w 584790"/>
              <a:gd name="connsiteY4" fmla="*/ 1180214 h 11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0" h="1180214">
                <a:moveTo>
                  <a:pt x="0" y="1180214"/>
                </a:moveTo>
                <a:cubicBezTo>
                  <a:pt x="607" y="738682"/>
                  <a:pt x="81423" y="224963"/>
                  <a:pt x="146198" y="0"/>
                </a:cubicBezTo>
                <a:lnTo>
                  <a:pt x="438593" y="0"/>
                </a:lnTo>
                <a:cubicBezTo>
                  <a:pt x="527430" y="281110"/>
                  <a:pt x="576164" y="786809"/>
                  <a:pt x="584790" y="1180214"/>
                </a:cubicBezTo>
                <a:lnTo>
                  <a:pt x="0" y="11802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15AF8A-397E-D807-F2C3-72B9C0326306}"/>
              </a:ext>
            </a:extLst>
          </p:cNvPr>
          <p:cNvGrpSpPr/>
          <p:nvPr/>
        </p:nvGrpSpPr>
        <p:grpSpPr>
          <a:xfrm flipV="1">
            <a:off x="6737740" y="2140032"/>
            <a:ext cx="931020" cy="1623715"/>
            <a:chOff x="5234871" y="1054125"/>
            <a:chExt cx="931020" cy="1623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65AC50-60D0-6BB3-728B-3602330C5DC5}"/>
                </a:ext>
              </a:extLst>
            </p:cNvPr>
            <p:cNvSpPr/>
            <p:nvPr/>
          </p:nvSpPr>
          <p:spPr>
            <a:xfrm>
              <a:off x="5574972" y="1720910"/>
              <a:ext cx="167567" cy="9569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296045-2623-9290-E248-94AE9EB0CEEB}"/>
                </a:ext>
              </a:extLst>
            </p:cNvPr>
            <p:cNvSpPr/>
            <p:nvPr/>
          </p:nvSpPr>
          <p:spPr>
            <a:xfrm>
              <a:off x="5574398" y="1507164"/>
              <a:ext cx="256071" cy="8559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B43E29-6DCC-8169-0E4F-04D9BE8D334A}"/>
                </a:ext>
              </a:extLst>
            </p:cNvPr>
            <p:cNvSpPr/>
            <p:nvPr/>
          </p:nvSpPr>
          <p:spPr>
            <a:xfrm>
              <a:off x="5234871" y="1054125"/>
              <a:ext cx="931020" cy="6890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B509191-FAA1-1321-7ED3-AB49582DEF0C}"/>
              </a:ext>
            </a:extLst>
          </p:cNvPr>
          <p:cNvSpPr txBox="1"/>
          <p:nvPr/>
        </p:nvSpPr>
        <p:spPr>
          <a:xfrm>
            <a:off x="7735594" y="3106599"/>
            <a:ext cx="176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Positioning system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9330D8-88D6-BA9D-A01B-3B2845129024}"/>
              </a:ext>
            </a:extLst>
          </p:cNvPr>
          <p:cNvSpPr/>
          <p:nvPr/>
        </p:nvSpPr>
        <p:spPr>
          <a:xfrm>
            <a:off x="5366433" y="3074727"/>
            <a:ext cx="1225859" cy="689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F0CA40-7A5E-BBD9-AD31-39B5A91F8CE8}"/>
              </a:ext>
            </a:extLst>
          </p:cNvPr>
          <p:cNvSpPr txBox="1"/>
          <p:nvPr/>
        </p:nvSpPr>
        <p:spPr>
          <a:xfrm>
            <a:off x="4259042" y="3179187"/>
            <a:ext cx="176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Positioning system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E6AD92-4152-E453-4BE1-F4D18302B054}"/>
              </a:ext>
            </a:extLst>
          </p:cNvPr>
          <p:cNvSpPr/>
          <p:nvPr/>
        </p:nvSpPr>
        <p:spPr>
          <a:xfrm>
            <a:off x="4944272" y="3763747"/>
            <a:ext cx="4623798" cy="477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A5CFFC-3C94-B53B-A146-24091392952A}"/>
              </a:ext>
            </a:extLst>
          </p:cNvPr>
          <p:cNvSpPr txBox="1"/>
          <p:nvPr/>
        </p:nvSpPr>
        <p:spPr>
          <a:xfrm>
            <a:off x="1674790" y="1627029"/>
            <a:ext cx="17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XRays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C912B2-89B6-FB48-DFD3-21535E40EC02}"/>
              </a:ext>
            </a:extLst>
          </p:cNvPr>
          <p:cNvSpPr txBox="1"/>
          <p:nvPr/>
        </p:nvSpPr>
        <p:spPr>
          <a:xfrm>
            <a:off x="965931" y="4630806"/>
            <a:ext cx="3183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Micron size focus is required to obtain clean and intense spectra through the windows of the microreactor </a:t>
            </a:r>
            <a:endParaRPr lang="en-ES" sz="1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BDE065-99AB-E5B3-421D-D5CE0E2F921A}"/>
              </a:ext>
            </a:extLst>
          </p:cNvPr>
          <p:cNvSpPr txBox="1"/>
          <p:nvPr/>
        </p:nvSpPr>
        <p:spPr>
          <a:xfrm>
            <a:off x="4836704" y="4643287"/>
            <a:ext cx="3183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working on a compact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add-on system for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NOTOS and CLAESS, based on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polycapillary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refocusing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CA0003-F0D6-91D2-A436-6A57783B488A}"/>
              </a:ext>
            </a:extLst>
          </p:cNvPr>
          <p:cNvSpPr txBox="1"/>
          <p:nvPr/>
        </p:nvSpPr>
        <p:spPr>
          <a:xfrm>
            <a:off x="8600355" y="4694173"/>
            <a:ext cx="31833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Still some issues need solution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 for I0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Geometry of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fluo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-detection</a:t>
            </a:r>
          </a:p>
        </p:txBody>
      </p:sp>
    </p:spTree>
    <p:extLst>
      <p:ext uri="{BB962C8B-B14F-4D97-AF65-F5344CB8AC3E}">
        <p14:creationId xmlns:p14="http://schemas.microsoft.com/office/powerpoint/2010/main" val="4268245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CAEM-presentation-template.pptx" id="{B658F35F-4910-4D6E-84E6-FB05CB11D50F}" vid="{4D8324A9-12ED-4D46-9181-9D0AB3AC32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817</Words>
  <Application>Microsoft Macintosh PowerPoint</Application>
  <PresentationFormat>Widescreen</PresentationFormat>
  <Paragraphs>154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Arial Rounded MT Bold</vt:lpstr>
      <vt:lpstr>Calibri</vt:lpstr>
      <vt:lpstr>Cambria</vt:lpstr>
      <vt:lpstr>ClanOT-Book</vt:lpstr>
      <vt:lpstr>Roboto</vt:lpstr>
      <vt:lpstr>Wingdings</vt:lpstr>
      <vt:lpstr>Tema de Office</vt:lpstr>
      <vt:lpstr>Adaptation of ALBA beamlines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</dc:title>
  <dc:subject/>
  <dc:creator>Lucia Aballe Aramburu</dc:creator>
  <cp:keywords/>
  <dc:description/>
  <cp:lastModifiedBy>Josep Nicolas</cp:lastModifiedBy>
  <cp:revision>51</cp:revision>
  <dcterms:created xsi:type="dcterms:W3CDTF">2022-10-25T16:55:51Z</dcterms:created>
  <dcterms:modified xsi:type="dcterms:W3CDTF">2023-04-14T07:11:18Z</dcterms:modified>
  <cp:category/>
</cp:coreProperties>
</file>