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3" r:id="rId2"/>
  </p:sldMasterIdLst>
  <p:notesMasterIdLst>
    <p:notesMasterId r:id="rId19"/>
  </p:notesMasterIdLst>
  <p:handoutMasterIdLst>
    <p:handoutMasterId r:id="rId20"/>
  </p:handoutMasterIdLst>
  <p:sldIdLst>
    <p:sldId id="1141" r:id="rId3"/>
    <p:sldId id="1139" r:id="rId4"/>
    <p:sldId id="272" r:id="rId5"/>
    <p:sldId id="575" r:id="rId6"/>
    <p:sldId id="1148" r:id="rId7"/>
    <p:sldId id="1149" r:id="rId8"/>
    <p:sldId id="269" r:id="rId9"/>
    <p:sldId id="267" r:id="rId10"/>
    <p:sldId id="1146" r:id="rId11"/>
    <p:sldId id="273" r:id="rId12"/>
    <p:sldId id="1135" r:id="rId13"/>
    <p:sldId id="1143" r:id="rId14"/>
    <p:sldId id="1144" r:id="rId15"/>
    <p:sldId id="258" r:id="rId16"/>
    <p:sldId id="259" r:id="rId17"/>
    <p:sldId id="1142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DAE3F3"/>
    <a:srgbClr val="B2B2B2"/>
    <a:srgbClr val="4C7BD1"/>
    <a:srgbClr val="009282"/>
    <a:srgbClr val="092F56"/>
    <a:srgbClr val="0D437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03" autoAdjust="0"/>
    <p:restoredTop sz="88859" autoAdjust="0"/>
  </p:normalViewPr>
  <p:slideViewPr>
    <p:cSldViewPr snapToGrid="0" snapToObjects="1">
      <p:cViewPr varScale="1">
        <p:scale>
          <a:sx n="59" d="100"/>
          <a:sy n="59" d="100"/>
        </p:scale>
        <p:origin x="848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44"/>
    </p:cViewPr>
  </p:sorterViewPr>
  <p:notesViewPr>
    <p:cSldViewPr snapToGrid="0" snapToObjects="1">
      <p:cViewPr varScale="1">
        <p:scale>
          <a:sx n="51" d="100"/>
          <a:sy n="51" d="100"/>
        </p:scale>
        <p:origin x="269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</a:t>
            </a:r>
            <a:r>
              <a:rPr lang="de-DE" dirty="0" err="1"/>
              <a:t>Violin</a:t>
            </a:r>
            <a:r>
              <a:rPr lang="de-DE" dirty="0"/>
              <a:t> </a:t>
            </a:r>
            <a:r>
              <a:rPr lang="de-DE" dirty="0" err="1"/>
              <a:t>analogy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EC9D-24F1-4C65-ABDB-56531A0611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1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8425" y="749300"/>
            <a:ext cx="6650038" cy="374173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920C08-F196-4A56-87AD-36973DFDC2FF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4626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8425" y="749300"/>
            <a:ext cx="6650038" cy="374173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920C08-F196-4A56-87AD-36973DFDC2FF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851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8425" y="749300"/>
            <a:ext cx="6650038" cy="374173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920C08-F196-4A56-87AD-36973DFDC2FF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0936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389058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TimesNewRomanWGL"/>
              <a:ea typeface="Calibri" panose="020F0502020204030204" pitchFamily="34" charset="0"/>
              <a:cs typeface="TimesNewRomanWG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1.- for 20 ppm: discharge capacity not limited by clogging of the electrode by the deposits, some area still clean. Attribute to O2 depletion due to slow diffusion (high transfer resistance)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2.- AFM gives topography but no chemical identification: other techniques necessary! NAP-XPS, Raman…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TimesNewRomanWGL"/>
              <a:ea typeface="Calibri" panose="020F0502020204030204" pitchFamily="34" charset="0"/>
              <a:cs typeface="TimesNewRomanWG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TimesNewRomanWGL"/>
              <a:ea typeface="Calibri" panose="020F0502020204030204" pitchFamily="34" charset="0"/>
              <a:cs typeface="TimesNewRomanWG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TimesNewRomanWGL"/>
              <a:ea typeface="Calibri" panose="020F0502020204030204" pitchFamily="34" charset="0"/>
              <a:cs typeface="TimesNewRomanWG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The two figures at the bottom demonstrate the reversible “material growth/de-growth” as the product of the physical processes taking place on the cathode surface of a highly reactive lithium–oxygen battery system at different water concentrations in the solvent.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The topographic AFM images taken during the discharge/recharge cycles (at the marked points at black/blue data) capture the formation of discharge products as correlated electrical and topographical channels.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The impact of the presence of water in the solution is measured by varying the water concentration (low concentration at the left and high concentration at the right): there is an </a:t>
            </a:r>
            <a:r>
              <a:rPr lang="en-US" sz="1800" b="1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increase in the cell discharge capacity</a:t>
            </a: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 at increased water concentration by modifying the charge transfer resistance.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The shape and size of the deposits at different discharge capacity gives information on the kinetics of the processes.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WGL"/>
                <a:ea typeface="Calibri" panose="020F0502020204030204" pitchFamily="34" charset="0"/>
                <a:cs typeface="TimesNewRomanWGL"/>
              </a:rPr>
              <a:t>Figure at the top right: The analysis of the volume of precipitates indicates the onset of the process (threshold capacity) and the (second-order polynomial function) behavior of the cell.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34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wmf"/><Relationship Id="rId7" Type="http://schemas.openxmlformats.org/officeDocument/2006/relationships/image" Target="../media/image7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"/><Relationship Id="rId3" Type="http://schemas.openxmlformats.org/officeDocument/2006/relationships/image" Target="../media/image1.wmf"/><Relationship Id="rId7" Type="http://schemas.openxmlformats.org/officeDocument/2006/relationships/image" Target="../media/image11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jp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-35170"/>
            <a:ext cx="6960188" cy="6453396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31820" y="128789"/>
            <a:ext cx="2427667" cy="1332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1820" y="292682"/>
            <a:ext cx="8236352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2444" y="1784135"/>
            <a:ext cx="5105400" cy="66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928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 marL="9144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 marL="13716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 marL="18288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32444" y="2631860"/>
            <a:ext cx="2465387" cy="79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4625" y="5243127"/>
            <a:ext cx="1298649" cy="607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68" y="5316552"/>
            <a:ext cx="1185764" cy="5907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82" y="5100047"/>
            <a:ext cx="1770201" cy="893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91" y="5290026"/>
            <a:ext cx="1463040" cy="764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CDB33-4A53-4E58-8536-5D482EC638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61" t="8222" r="9508" b="6496"/>
          <a:stretch/>
        </p:blipFill>
        <p:spPr>
          <a:xfrm>
            <a:off x="2177803" y="6011773"/>
            <a:ext cx="9863224" cy="80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-39594"/>
            <a:ext cx="6960188" cy="6453396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31820" y="128789"/>
            <a:ext cx="2427667" cy="1332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1820" y="292682"/>
            <a:ext cx="8236352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2444" y="1784135"/>
            <a:ext cx="5105400" cy="66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928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 marL="9144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 marL="13716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 marL="18288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32444" y="2631860"/>
            <a:ext cx="2465387" cy="79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92"/>
          <a:stretch/>
        </p:blipFill>
        <p:spPr>
          <a:xfrm>
            <a:off x="5987252" y="4967804"/>
            <a:ext cx="964255" cy="764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CDB33-4A53-4E58-8536-5D482EC638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61" t="8222" r="9508" b="6496"/>
          <a:stretch/>
        </p:blipFill>
        <p:spPr>
          <a:xfrm>
            <a:off x="2177803" y="6011773"/>
            <a:ext cx="9863224" cy="804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65" y="4967804"/>
            <a:ext cx="1093145" cy="545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31" y="5066818"/>
            <a:ext cx="1510783" cy="553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872" y="5812452"/>
            <a:ext cx="1178323" cy="363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51" y="5778838"/>
            <a:ext cx="1107584" cy="4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14" y="5793031"/>
            <a:ext cx="891111" cy="3731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136" y="5115223"/>
            <a:ext cx="2043498" cy="4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73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5"/>
            <a:ext cx="8853668" cy="74356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008"/>
            <a:ext cx="10515600" cy="490195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11933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14/04/2023</a:t>
            </a:fld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7D3462-CEC4-46F9-86C4-8DA2CD7A2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1" t="8222" r="9508" b="6496"/>
          <a:stretch/>
        </p:blipFill>
        <p:spPr>
          <a:xfrm>
            <a:off x="3027326" y="6196496"/>
            <a:ext cx="7799280" cy="6358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37D886-31BE-4C1D-A03F-FDE1CD0A5167}"/>
              </a:ext>
            </a:extLst>
          </p:cNvPr>
          <p:cNvSpPr txBox="1"/>
          <p:nvPr userDrawn="1"/>
        </p:nvSpPr>
        <p:spPr>
          <a:xfrm>
            <a:off x="1" y="206930"/>
            <a:ext cx="2060620" cy="738664"/>
          </a:xfrm>
          <a:prstGeom prst="rect">
            <a:avLst/>
          </a:prstGeom>
          <a:solidFill>
            <a:srgbClr val="009282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In-CAEM </a:t>
            </a:r>
          </a:p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Planes Complementarios</a:t>
            </a:r>
          </a:p>
          <a:p>
            <a:pPr algn="l"/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Advanced</a:t>
            </a:r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Materials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767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6E7CB065-5DE4-4D4C-AF9A-8544053B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11933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14/04/2023</a:t>
            </a:fld>
            <a:endParaRPr lang="es-E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E75AB1D-6218-46FC-8FD9-0E3F287A5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1" t="8222" r="9508" b="6496"/>
          <a:stretch/>
        </p:blipFill>
        <p:spPr>
          <a:xfrm>
            <a:off x="3027326" y="6196496"/>
            <a:ext cx="7799280" cy="6358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34CB89-414A-458E-902B-B096F3204333}"/>
              </a:ext>
            </a:extLst>
          </p:cNvPr>
          <p:cNvSpPr txBox="1"/>
          <p:nvPr userDrawn="1"/>
        </p:nvSpPr>
        <p:spPr>
          <a:xfrm>
            <a:off x="1" y="206930"/>
            <a:ext cx="2060620" cy="738664"/>
          </a:xfrm>
          <a:prstGeom prst="rect">
            <a:avLst/>
          </a:prstGeom>
          <a:solidFill>
            <a:srgbClr val="009282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In-CAEM </a:t>
            </a:r>
          </a:p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Planes Complementarios</a:t>
            </a:r>
          </a:p>
          <a:p>
            <a:pPr algn="l"/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Advanced</a:t>
            </a:r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Materials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39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37A88CD1-C279-4120-A44B-9BF1734F6C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11933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14/04/2023</a:t>
            </a:fld>
            <a:endParaRPr lang="es-E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E6ECCD-0C91-402C-B130-D530ABF3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1" t="8222" r="9508" b="6496"/>
          <a:stretch/>
        </p:blipFill>
        <p:spPr>
          <a:xfrm>
            <a:off x="3027326" y="6196496"/>
            <a:ext cx="7799280" cy="635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6CF885-AEBD-4815-81F9-4065A51C7CC1}"/>
              </a:ext>
            </a:extLst>
          </p:cNvPr>
          <p:cNvSpPr txBox="1"/>
          <p:nvPr userDrawn="1"/>
        </p:nvSpPr>
        <p:spPr>
          <a:xfrm>
            <a:off x="1" y="206930"/>
            <a:ext cx="2060620" cy="738664"/>
          </a:xfrm>
          <a:prstGeom prst="rect">
            <a:avLst/>
          </a:prstGeom>
          <a:solidFill>
            <a:srgbClr val="009282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In-CAEM </a:t>
            </a:r>
          </a:p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Planes Complementarios</a:t>
            </a:r>
          </a:p>
          <a:p>
            <a:pPr algn="l"/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Advanced</a:t>
            </a:r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Materials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845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80547" y="0"/>
            <a:ext cx="5024437" cy="624285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C615DC5F-D57F-481A-B578-DB8A02F0F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11933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14/04/2023</a:t>
            </a:fld>
            <a:endParaRPr lang="es-E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4E76B2-F5D8-493B-969B-C84824979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1" t="8222" r="9508" b="6496"/>
          <a:stretch/>
        </p:blipFill>
        <p:spPr>
          <a:xfrm>
            <a:off x="3027326" y="6196496"/>
            <a:ext cx="7799280" cy="6358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C8EE28-AD03-4E23-B17E-44B57B6E306B}"/>
              </a:ext>
            </a:extLst>
          </p:cNvPr>
          <p:cNvSpPr txBox="1"/>
          <p:nvPr userDrawn="1"/>
        </p:nvSpPr>
        <p:spPr>
          <a:xfrm>
            <a:off x="1" y="206930"/>
            <a:ext cx="2060620" cy="738664"/>
          </a:xfrm>
          <a:prstGeom prst="rect">
            <a:avLst/>
          </a:prstGeom>
          <a:solidFill>
            <a:srgbClr val="009282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In-CAEM </a:t>
            </a:r>
          </a:p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Planes Complementarios</a:t>
            </a:r>
          </a:p>
          <a:p>
            <a:pPr algn="l"/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Advanced</a:t>
            </a:r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Materials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arcador de fecha 3">
            <a:extLst>
              <a:ext uri="{FF2B5EF4-FFF2-40B4-BE49-F238E27FC236}">
                <a16:creationId xmlns:a16="http://schemas.microsoft.com/office/drawing/2014/main" id="{E48575D9-5D4D-480A-BD0F-42710C38F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11933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14/04/2023</a:t>
            </a:fld>
            <a:endParaRPr lang="es-E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6AFE3D-63F4-4AD4-A408-1DAB51EC8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1" t="8222" r="9508" b="6496"/>
          <a:stretch/>
        </p:blipFill>
        <p:spPr>
          <a:xfrm>
            <a:off x="3027326" y="6196496"/>
            <a:ext cx="7799280" cy="6358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A8B3C-85BD-44CB-8E5E-631A0B05FC87}"/>
              </a:ext>
            </a:extLst>
          </p:cNvPr>
          <p:cNvSpPr txBox="1"/>
          <p:nvPr userDrawn="1"/>
        </p:nvSpPr>
        <p:spPr>
          <a:xfrm>
            <a:off x="1" y="206930"/>
            <a:ext cx="2060620" cy="738664"/>
          </a:xfrm>
          <a:prstGeom prst="rect">
            <a:avLst/>
          </a:prstGeom>
          <a:solidFill>
            <a:srgbClr val="009282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In-CAEM </a:t>
            </a:r>
          </a:p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Planes Complementarios</a:t>
            </a:r>
          </a:p>
          <a:p>
            <a:pPr algn="l"/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Advanced</a:t>
            </a:r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Materials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82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5"/>
            <a:ext cx="8853668" cy="74356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008"/>
            <a:ext cx="10515600" cy="490195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11933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14/04/2023</a:t>
            </a:fld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7D3462-CEC4-46F9-86C4-8DA2CD7A2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1" t="8222" r="9508" b="6496"/>
          <a:stretch/>
        </p:blipFill>
        <p:spPr>
          <a:xfrm>
            <a:off x="3027326" y="6196496"/>
            <a:ext cx="7799280" cy="6358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37D886-31BE-4C1D-A03F-FDE1CD0A5167}"/>
              </a:ext>
            </a:extLst>
          </p:cNvPr>
          <p:cNvSpPr txBox="1"/>
          <p:nvPr userDrawn="1"/>
        </p:nvSpPr>
        <p:spPr>
          <a:xfrm>
            <a:off x="1" y="206930"/>
            <a:ext cx="2060620" cy="738664"/>
          </a:xfrm>
          <a:prstGeom prst="rect">
            <a:avLst/>
          </a:prstGeom>
          <a:solidFill>
            <a:srgbClr val="009282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In-CAEM </a:t>
            </a:r>
          </a:p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Planes Complementarios</a:t>
            </a:r>
          </a:p>
          <a:p>
            <a:pPr algn="l"/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Advanced</a:t>
            </a:r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Materials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6E7CB065-5DE4-4D4C-AF9A-8544053B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11933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14/04/2023</a:t>
            </a:fld>
            <a:endParaRPr lang="es-E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E75AB1D-6218-46FC-8FD9-0E3F287A5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1" t="8222" r="9508" b="6496"/>
          <a:stretch/>
        </p:blipFill>
        <p:spPr>
          <a:xfrm>
            <a:off x="3027326" y="6196496"/>
            <a:ext cx="7799280" cy="6358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34CB89-414A-458E-902B-B096F3204333}"/>
              </a:ext>
            </a:extLst>
          </p:cNvPr>
          <p:cNvSpPr txBox="1"/>
          <p:nvPr userDrawn="1"/>
        </p:nvSpPr>
        <p:spPr>
          <a:xfrm>
            <a:off x="1" y="206930"/>
            <a:ext cx="2060620" cy="738664"/>
          </a:xfrm>
          <a:prstGeom prst="rect">
            <a:avLst/>
          </a:prstGeom>
          <a:solidFill>
            <a:srgbClr val="009282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In-CAEM </a:t>
            </a:r>
          </a:p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Planes Complementarios</a:t>
            </a:r>
          </a:p>
          <a:p>
            <a:pPr algn="l"/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Advanced</a:t>
            </a:r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Materials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37A88CD1-C279-4120-A44B-9BF1734F6C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11933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14/04/2023</a:t>
            </a:fld>
            <a:endParaRPr lang="es-E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E6ECCD-0C91-402C-B130-D530ABF3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1" t="8222" r="9508" b="6496"/>
          <a:stretch/>
        </p:blipFill>
        <p:spPr>
          <a:xfrm>
            <a:off x="3027326" y="6196496"/>
            <a:ext cx="7799280" cy="635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6CF885-AEBD-4815-81F9-4065A51C7CC1}"/>
              </a:ext>
            </a:extLst>
          </p:cNvPr>
          <p:cNvSpPr txBox="1"/>
          <p:nvPr userDrawn="1"/>
        </p:nvSpPr>
        <p:spPr>
          <a:xfrm>
            <a:off x="1" y="206930"/>
            <a:ext cx="2060620" cy="738664"/>
          </a:xfrm>
          <a:prstGeom prst="rect">
            <a:avLst/>
          </a:prstGeom>
          <a:solidFill>
            <a:srgbClr val="009282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In-CAEM </a:t>
            </a:r>
          </a:p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Planes Complementarios</a:t>
            </a:r>
          </a:p>
          <a:p>
            <a:pPr algn="l"/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Advanced</a:t>
            </a:r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Materials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80547" y="0"/>
            <a:ext cx="5024437" cy="624285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C615DC5F-D57F-481A-B578-DB8A02F0F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11933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14/04/2023</a:t>
            </a:fld>
            <a:endParaRPr lang="es-E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4E76B2-F5D8-493B-969B-C84824979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1" t="8222" r="9508" b="6496"/>
          <a:stretch/>
        </p:blipFill>
        <p:spPr>
          <a:xfrm>
            <a:off x="3027326" y="6196496"/>
            <a:ext cx="7799280" cy="6358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C8EE28-AD03-4E23-B17E-44B57B6E306B}"/>
              </a:ext>
            </a:extLst>
          </p:cNvPr>
          <p:cNvSpPr txBox="1"/>
          <p:nvPr userDrawn="1"/>
        </p:nvSpPr>
        <p:spPr>
          <a:xfrm>
            <a:off x="1" y="206930"/>
            <a:ext cx="2060620" cy="738664"/>
          </a:xfrm>
          <a:prstGeom prst="rect">
            <a:avLst/>
          </a:prstGeom>
          <a:solidFill>
            <a:srgbClr val="009282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In-CAEM </a:t>
            </a:r>
          </a:p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Planes Complementarios</a:t>
            </a:r>
          </a:p>
          <a:p>
            <a:pPr algn="l"/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Advanced</a:t>
            </a:r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Materials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arcador de fecha 3">
            <a:extLst>
              <a:ext uri="{FF2B5EF4-FFF2-40B4-BE49-F238E27FC236}">
                <a16:creationId xmlns:a16="http://schemas.microsoft.com/office/drawing/2014/main" id="{E48575D9-5D4D-480A-BD0F-42710C38F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119337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14/04/2023</a:t>
            </a:fld>
            <a:endParaRPr lang="es-E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6AFE3D-63F4-4AD4-A408-1DAB51EC8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1" t="8222" r="9508" b="6496"/>
          <a:stretch/>
        </p:blipFill>
        <p:spPr>
          <a:xfrm>
            <a:off x="3027326" y="6196496"/>
            <a:ext cx="7799280" cy="6358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A8B3C-85BD-44CB-8E5E-631A0B05FC87}"/>
              </a:ext>
            </a:extLst>
          </p:cNvPr>
          <p:cNvSpPr txBox="1"/>
          <p:nvPr userDrawn="1"/>
        </p:nvSpPr>
        <p:spPr>
          <a:xfrm>
            <a:off x="1" y="206930"/>
            <a:ext cx="2060620" cy="738664"/>
          </a:xfrm>
          <a:prstGeom prst="rect">
            <a:avLst/>
          </a:prstGeom>
          <a:solidFill>
            <a:srgbClr val="009282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In-CAEM </a:t>
            </a:r>
          </a:p>
          <a:p>
            <a:pPr algn="l"/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Planes Complementarios</a:t>
            </a:r>
          </a:p>
          <a:p>
            <a:pPr algn="l"/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Advanced</a:t>
            </a:r>
            <a:r>
              <a:rPr lang="es-E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Materials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0B60-05FC-495D-9195-A934A098CD05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3B2E-C380-4A7E-BD21-10598EB5B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1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0B60-05FC-495D-9195-A934A098CD05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3B2E-C380-4A7E-BD21-10598EB5B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08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0B60-05FC-495D-9195-A934A098CD05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3B2E-C380-4A7E-BD21-10598EB5B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04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.wm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6" y="305937"/>
            <a:ext cx="1783080" cy="804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31820" y="128789"/>
            <a:ext cx="2427667" cy="1332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59" r:id="rId7"/>
    <p:sldLayoutId id="2147483660" r:id="rId8"/>
    <p:sldLayoutId id="2147483662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6" y="305937"/>
            <a:ext cx="1783080" cy="804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31820" y="128789"/>
            <a:ext cx="2427667" cy="1332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8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ti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AD4BBFC-21CD-4318-88D3-209F3FF9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20" y="292682"/>
            <a:ext cx="11705925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SPM in In-CAEM - CAT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10629E9-7042-4EEA-B368-E27557C005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444" y="2118283"/>
            <a:ext cx="5105400" cy="668297"/>
          </a:xfrm>
        </p:spPr>
        <p:txBody>
          <a:bodyPr/>
          <a:lstStyle/>
          <a:p>
            <a:r>
              <a:rPr lang="es-ES" dirty="0"/>
              <a:t>Aitor Mugarza</a:t>
            </a:r>
          </a:p>
          <a:p>
            <a:r>
              <a:rPr lang="es-ES" dirty="0"/>
              <a:t>Carmen Ocal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831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 b="1175"/>
          <a:stretch/>
        </p:blipFill>
        <p:spPr bwMode="auto">
          <a:xfrm>
            <a:off x="3834960" y="571500"/>
            <a:ext cx="6550012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8422698" y="6519446"/>
            <a:ext cx="31052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de-DE" altLang="en-US" sz="1600" dirty="0">
                <a:solidFill>
                  <a:schemeClr val="tx2">
                    <a:lumMod val="75000"/>
                  </a:schemeClr>
                </a:solidFill>
              </a:rPr>
              <a:t>K. </a:t>
            </a:r>
            <a:r>
              <a:rPr lang="de-DE" altLang="en-US" sz="1600" dirty="0" err="1">
                <a:solidFill>
                  <a:schemeClr val="tx2">
                    <a:lumMod val="75000"/>
                  </a:schemeClr>
                </a:solidFill>
              </a:rPr>
              <a:t>Kuhnke</a:t>
            </a:r>
            <a:r>
              <a:rPr lang="de-DE" altLang="en-US" sz="16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de-DE" altLang="en-US" sz="1600" i="1" dirty="0">
                <a:solidFill>
                  <a:schemeClr val="tx2">
                    <a:lumMod val="75000"/>
                  </a:schemeClr>
                </a:solidFill>
              </a:rPr>
              <a:t>et al. </a:t>
            </a:r>
            <a:r>
              <a:rPr lang="de-DE" altLang="en-US" sz="1600" b="1" i="1" dirty="0">
                <a:solidFill>
                  <a:schemeClr val="tx2">
                    <a:lumMod val="75000"/>
                  </a:schemeClr>
                </a:solidFill>
              </a:rPr>
              <a:t>Chem. </a:t>
            </a:r>
            <a:r>
              <a:rPr lang="de-DE" altLang="en-US" sz="1600" b="1" i="1" dirty="0" err="1">
                <a:solidFill>
                  <a:schemeClr val="tx2">
                    <a:lumMod val="75000"/>
                  </a:schemeClr>
                </a:solidFill>
              </a:rPr>
              <a:t>Rev</a:t>
            </a:r>
            <a:r>
              <a:rPr lang="de-DE" altLang="en-US" sz="1600" b="1" i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de-DE" altLang="en-US" sz="1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altLang="en-US" sz="1600" dirty="0">
                <a:solidFill>
                  <a:schemeClr val="tx2">
                    <a:lumMod val="75000"/>
                  </a:schemeClr>
                </a:solidFill>
              </a:rPr>
              <a:t>(2017)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5ECF19-06E0-4CFF-8315-E0B0673D50EA}"/>
              </a:ext>
            </a:extLst>
          </p:cNvPr>
          <p:cNvSpPr txBox="1">
            <a:spLocks/>
          </p:cNvSpPr>
          <p:nvPr/>
        </p:nvSpPr>
        <p:spPr>
          <a:xfrm>
            <a:off x="205928" y="154589"/>
            <a:ext cx="4432981" cy="7638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Photon SPM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94214-5E63-6624-9B3E-135781AAED2B}"/>
              </a:ext>
            </a:extLst>
          </p:cNvPr>
          <p:cNvSpPr txBox="1"/>
          <p:nvPr/>
        </p:nvSpPr>
        <p:spPr>
          <a:xfrm>
            <a:off x="408432" y="1165275"/>
            <a:ext cx="3224024" cy="156966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2400" dirty="0" err="1"/>
              <a:t>Electroluminiscence</a:t>
            </a:r>
            <a:endParaRPr lang="es-ES" sz="2400" dirty="0"/>
          </a:p>
          <a:p>
            <a:r>
              <a:rPr lang="es-ES" sz="2400" dirty="0" err="1"/>
              <a:t>Photoluminiscence</a:t>
            </a:r>
            <a:endParaRPr lang="es-ES" sz="2400" dirty="0"/>
          </a:p>
          <a:p>
            <a:r>
              <a:rPr lang="es-ES" sz="2400" dirty="0"/>
              <a:t>Raman</a:t>
            </a:r>
          </a:p>
          <a:p>
            <a:r>
              <a:rPr lang="es-ES" sz="2400" dirty="0" err="1"/>
              <a:t>Photoelectron</a:t>
            </a:r>
            <a:r>
              <a:rPr lang="es-ES" sz="2400" dirty="0"/>
              <a:t> </a:t>
            </a:r>
            <a:r>
              <a:rPr lang="es-ES" sz="2400" dirty="0" err="1"/>
              <a:t>tunneling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82427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8CAEE4-41DA-4996-8DA6-E680E99EA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94" y="1656540"/>
            <a:ext cx="2881899" cy="2613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7AB1D8-3EDF-45EC-8456-13174A70C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8" r="45792" b="34335"/>
          <a:stretch/>
        </p:blipFill>
        <p:spPr>
          <a:xfrm>
            <a:off x="3268892" y="4087084"/>
            <a:ext cx="2893354" cy="2310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CD3887-F665-4BC0-B892-1B568C3BE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333" r="53785"/>
          <a:stretch/>
        </p:blipFill>
        <p:spPr>
          <a:xfrm>
            <a:off x="3155593" y="1691774"/>
            <a:ext cx="2775476" cy="27970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B840D6-D147-4F5F-9AFA-077DAD842F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5" t="8141" r="41414" b="67742"/>
          <a:stretch/>
        </p:blipFill>
        <p:spPr>
          <a:xfrm>
            <a:off x="273694" y="4361269"/>
            <a:ext cx="2768600" cy="9020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A3198F2-F631-4513-B904-692A83D16045}"/>
              </a:ext>
            </a:extLst>
          </p:cNvPr>
          <p:cNvSpPr txBox="1">
            <a:spLocks/>
          </p:cNvSpPr>
          <p:nvPr/>
        </p:nvSpPr>
        <p:spPr>
          <a:xfrm>
            <a:off x="205927" y="154589"/>
            <a:ext cx="10109648" cy="7638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Scanning tunnelling </a:t>
            </a:r>
            <a:r>
              <a:rPr lang="en-GB" sz="3600" b="1" dirty="0" err="1"/>
              <a:t>Luminiscence</a:t>
            </a:r>
            <a:r>
              <a:rPr lang="en-GB" sz="3600" b="1" dirty="0"/>
              <a:t> (STL): 2D materials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865CA7-5BBF-4D2B-8C77-2EFC6CE15AE2}"/>
              </a:ext>
            </a:extLst>
          </p:cNvPr>
          <p:cNvSpPr/>
          <p:nvPr/>
        </p:nvSpPr>
        <p:spPr>
          <a:xfrm>
            <a:off x="273694" y="982134"/>
            <a:ext cx="501376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dirty="0"/>
              <a:t>Electroluminescence from individual atomic defects</a:t>
            </a:r>
            <a:endParaRPr lang="en-GB" baseline="-25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5F94F-6E30-441D-AA34-877F063B480D}"/>
              </a:ext>
            </a:extLst>
          </p:cNvPr>
          <p:cNvSpPr/>
          <p:nvPr/>
        </p:nvSpPr>
        <p:spPr>
          <a:xfrm>
            <a:off x="1714643" y="6397107"/>
            <a:ext cx="3968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/>
              <a:t>B. Schuler et al., </a:t>
            </a:r>
            <a:r>
              <a:rPr lang="en-GB" sz="1600" b="1" i="1" dirty="0"/>
              <a:t>Sci. Adv. </a:t>
            </a:r>
            <a:r>
              <a:rPr lang="en-GB" sz="1600" i="1" dirty="0"/>
              <a:t>6, eabb5988 (2020)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34D2C0-D379-78C9-F91E-625D40418515}"/>
              </a:ext>
            </a:extLst>
          </p:cNvPr>
          <p:cNvGrpSpPr/>
          <p:nvPr/>
        </p:nvGrpSpPr>
        <p:grpSpPr>
          <a:xfrm>
            <a:off x="7059421" y="1908055"/>
            <a:ext cx="4553365" cy="3932462"/>
            <a:chOff x="1755831" y="2419214"/>
            <a:chExt cx="4553365" cy="39324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B529B6-5A18-D4F0-06F2-D8596C216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1847" r="39240"/>
            <a:stretch/>
          </p:blipFill>
          <p:spPr>
            <a:xfrm>
              <a:off x="2702396" y="2419214"/>
              <a:ext cx="3606800" cy="393246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9AF014-0838-4DCB-D82C-D1A4063E6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59" t="69924" r="32837" b="5752"/>
            <a:stretch/>
          </p:blipFill>
          <p:spPr>
            <a:xfrm rot="5400000">
              <a:off x="385857" y="3858394"/>
              <a:ext cx="3794047" cy="105410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2672383-4D12-D67A-234E-3389AD10E59F}"/>
              </a:ext>
            </a:extLst>
          </p:cNvPr>
          <p:cNvSpPr/>
          <p:nvPr/>
        </p:nvSpPr>
        <p:spPr>
          <a:xfrm>
            <a:off x="8067675" y="6397107"/>
            <a:ext cx="4124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/>
              <a:t>J. Xu et al., </a:t>
            </a:r>
            <a:r>
              <a:rPr lang="en-GB" sz="1600" b="1" i="1" dirty="0"/>
              <a:t>Science</a:t>
            </a:r>
            <a:r>
              <a:rPr lang="en-GB" sz="1600" i="1" dirty="0"/>
              <a:t>  371, 818–822 (2021)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D2E0F7-379A-E8AE-A7AE-6996D44A3C34}"/>
              </a:ext>
            </a:extLst>
          </p:cNvPr>
          <p:cNvSpPr txBox="1"/>
          <p:nvPr/>
        </p:nvSpPr>
        <p:spPr>
          <a:xfrm>
            <a:off x="7804943" y="982134"/>
            <a:ext cx="306795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/>
              <a:t>Raman at the single-bond limit</a:t>
            </a:r>
          </a:p>
        </p:txBody>
      </p:sp>
    </p:spTree>
    <p:extLst>
      <p:ext uri="{BB962C8B-B14F-4D97-AF65-F5344CB8AC3E}">
        <p14:creationId xmlns:p14="http://schemas.microsoft.com/office/powerpoint/2010/main" val="1263082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404734" y="6047268"/>
            <a:ext cx="3273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5) Surface potential / work function 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(Kelvin Probe Force Microscopy)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283970" y="571699"/>
            <a:ext cx="1850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3) Current intensity </a:t>
            </a:r>
            <a:r>
              <a:rPr lang="en-US" sz="1600" dirty="0">
                <a:solidFill>
                  <a:srgbClr val="00B050"/>
                </a:solidFill>
              </a:rPr>
              <a:t>(Conductive AFM)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19" y="1172111"/>
            <a:ext cx="6697599" cy="48660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E34166-CD77-47E1-9B9C-248039D1AF1A}"/>
              </a:ext>
            </a:extLst>
          </p:cNvPr>
          <p:cNvSpPr txBox="1">
            <a:spLocks/>
          </p:cNvSpPr>
          <p:nvPr/>
        </p:nvSpPr>
        <p:spPr>
          <a:xfrm>
            <a:off x="24951" y="154589"/>
            <a:ext cx="11441625" cy="7638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/>
              <a:t>Correlative AFM</a:t>
            </a:r>
            <a:endParaRPr lang="en-GB" sz="36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4952191" y="906224"/>
            <a:ext cx="1397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1) Topography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800719" y="6084301"/>
            <a:ext cx="2452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2) Lateral force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(Friction Force Microscopy)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752760" y="578202"/>
            <a:ext cx="1850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4) I-V spectroscopy 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(Conductive AFM)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02F60-5DCE-C57A-40E1-D7B472E700B2}"/>
              </a:ext>
            </a:extLst>
          </p:cNvPr>
          <p:cNvSpPr txBox="1"/>
          <p:nvPr/>
        </p:nvSpPr>
        <p:spPr>
          <a:xfrm>
            <a:off x="283977" y="1172111"/>
            <a:ext cx="347130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000" dirty="0"/>
              <a:t>Correlative topo + multimodal </a:t>
            </a:r>
            <a:r>
              <a:rPr lang="es-ES" sz="2000" dirty="0" err="1"/>
              <a:t>maps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graphene</a:t>
            </a:r>
            <a:r>
              <a:rPr lang="es-ES" sz="2000" dirty="0"/>
              <a:t> </a:t>
            </a:r>
            <a:r>
              <a:rPr lang="es-ES" sz="2000" dirty="0" err="1"/>
              <a:t>percolated</a:t>
            </a:r>
            <a:r>
              <a:rPr lang="es-ES" sz="2000" dirty="0"/>
              <a:t> </a:t>
            </a:r>
            <a:r>
              <a:rPr lang="es-ES" sz="2000" dirty="0" err="1"/>
              <a:t>networks</a:t>
            </a:r>
            <a:r>
              <a:rPr lang="es-ES" sz="2000" dirty="0"/>
              <a:t> </a:t>
            </a:r>
            <a:r>
              <a:rPr lang="es-ES" sz="2000" dirty="0" err="1"/>
              <a:t>synthesized</a:t>
            </a:r>
            <a:r>
              <a:rPr lang="es-ES" sz="2000" dirty="0"/>
              <a:t> in </a:t>
            </a:r>
            <a:r>
              <a:rPr lang="es-ES" sz="2000" dirty="0" err="1"/>
              <a:t>SiC</a:t>
            </a:r>
            <a:r>
              <a:rPr lang="es-ES" sz="2000" dirty="0"/>
              <a:t> and Si</a:t>
            </a:r>
            <a:r>
              <a:rPr lang="es-ES" sz="2000" baseline="-25000" dirty="0"/>
              <a:t>3</a:t>
            </a:r>
            <a:r>
              <a:rPr lang="es-ES" sz="2000" dirty="0"/>
              <a:t>N</a:t>
            </a:r>
            <a:r>
              <a:rPr lang="es-ES" sz="2000" baseline="-25000" dirty="0"/>
              <a:t>4</a:t>
            </a:r>
            <a:r>
              <a:rPr lang="es-ES" sz="2000" dirty="0"/>
              <a:t> composites</a:t>
            </a:r>
            <a:endParaRPr lang="en-GB" sz="2000" dirty="0"/>
          </a:p>
        </p:txBody>
      </p:sp>
      <p:sp>
        <p:nvSpPr>
          <p:cNvPr id="15" name="CuadroTexto 12">
            <a:extLst>
              <a:ext uri="{FF2B5EF4-FFF2-40B4-BE49-F238E27FC236}">
                <a16:creationId xmlns:a16="http://schemas.microsoft.com/office/drawing/2014/main" id="{059D4B41-7AD1-3239-FA32-524734E3CBAE}"/>
              </a:ext>
            </a:extLst>
          </p:cNvPr>
          <p:cNvSpPr txBox="1"/>
          <p:nvPr/>
        </p:nvSpPr>
        <p:spPr>
          <a:xfrm>
            <a:off x="1757364" y="3090446"/>
            <a:ext cx="108715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/>
              <a:t>ICV-ICMAB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952E4-A558-A6BE-0B9D-D65D800EE799}"/>
              </a:ext>
            </a:extLst>
          </p:cNvPr>
          <p:cNvSpPr txBox="1"/>
          <p:nvPr/>
        </p:nvSpPr>
        <p:spPr>
          <a:xfrm>
            <a:off x="58136" y="3484362"/>
            <a:ext cx="44856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/>
              <a:t>C. Ramírez et al., Carbon 153, 417 (2019)</a:t>
            </a:r>
          </a:p>
          <a:p>
            <a:r>
              <a:rPr lang="en-GB" sz="1600" i="1" dirty="0"/>
              <a:t>P. </a:t>
            </a:r>
            <a:r>
              <a:rPr lang="en-GB" sz="1600" i="1" dirty="0" err="1"/>
              <a:t>Miranzo</a:t>
            </a:r>
            <a:r>
              <a:rPr lang="en-GB" sz="1600" i="1" dirty="0"/>
              <a:t> et al., J. Eur. Ceram. Soc. 36, 3073 (2016)</a:t>
            </a:r>
          </a:p>
          <a:p>
            <a:r>
              <a:rPr lang="en-GB" sz="1600" i="1" dirty="0"/>
              <a:t>C. Ramirez et al., Carbon 49, 3873 (2011)</a:t>
            </a:r>
          </a:p>
          <a:p>
            <a:r>
              <a:rPr lang="en-GB" sz="1600" i="1" dirty="0"/>
              <a:t>P. </a:t>
            </a:r>
            <a:r>
              <a:rPr lang="en-GB" sz="1600" i="1" dirty="0" err="1"/>
              <a:t>Miranzo</a:t>
            </a:r>
            <a:r>
              <a:rPr lang="en-GB" sz="1600" i="1" dirty="0"/>
              <a:t> et al., J. Eur. Ceram. Soc. 33, 1665 (2013)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A6D1BA-1BD8-6FCA-7B9B-C381315E232E}"/>
              </a:ext>
            </a:extLst>
          </p:cNvPr>
          <p:cNvSpPr txBox="1"/>
          <p:nvPr/>
        </p:nvSpPr>
        <p:spPr>
          <a:xfrm>
            <a:off x="10668280" y="-11955"/>
            <a:ext cx="1596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Carmen Ocal</a:t>
            </a:r>
          </a:p>
          <a:p>
            <a:pPr algn="ctr"/>
            <a:r>
              <a:rPr lang="es-ES" b="1" dirty="0"/>
              <a:t>Esther Barrena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1985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4E34166-CD77-47E1-9B9C-248039D1AF1A}"/>
              </a:ext>
            </a:extLst>
          </p:cNvPr>
          <p:cNvSpPr txBox="1">
            <a:spLocks/>
          </p:cNvSpPr>
          <p:nvPr/>
        </p:nvSpPr>
        <p:spPr>
          <a:xfrm>
            <a:off x="24951" y="154589"/>
            <a:ext cx="11441625" cy="7638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/>
              <a:t>Correlative AFM + FESEM + </a:t>
            </a:r>
            <a:r>
              <a:rPr lang="es-ES" sz="3600" b="1" dirty="0">
                <a:sym typeface="Symbol" panose="05050102010706020507" pitchFamily="18" charset="2"/>
              </a:rPr>
              <a:t>-Raman</a:t>
            </a:r>
            <a:endParaRPr lang="en-GB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406B2-AFDF-6CD5-0285-3DE3D231186B}"/>
              </a:ext>
            </a:extLst>
          </p:cNvPr>
          <p:cNvSpPr txBox="1"/>
          <p:nvPr/>
        </p:nvSpPr>
        <p:spPr>
          <a:xfrm>
            <a:off x="283977" y="1172111"/>
            <a:ext cx="347130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000" dirty="0"/>
              <a:t>Correlative topo + multimodal </a:t>
            </a:r>
            <a:r>
              <a:rPr lang="es-ES" sz="2000" dirty="0" err="1"/>
              <a:t>maps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graphene</a:t>
            </a:r>
            <a:r>
              <a:rPr lang="es-ES" sz="2000" dirty="0"/>
              <a:t> </a:t>
            </a:r>
            <a:r>
              <a:rPr lang="es-ES" sz="2000" dirty="0" err="1"/>
              <a:t>percolated</a:t>
            </a:r>
            <a:r>
              <a:rPr lang="es-ES" sz="2000" dirty="0"/>
              <a:t> </a:t>
            </a:r>
            <a:r>
              <a:rPr lang="es-ES" sz="2000" dirty="0" err="1"/>
              <a:t>networks</a:t>
            </a:r>
            <a:r>
              <a:rPr lang="es-ES" sz="2000" dirty="0"/>
              <a:t> </a:t>
            </a:r>
            <a:r>
              <a:rPr lang="es-ES" sz="2000" dirty="0" err="1"/>
              <a:t>synthesized</a:t>
            </a:r>
            <a:r>
              <a:rPr lang="es-ES" sz="2000" dirty="0"/>
              <a:t> in </a:t>
            </a:r>
            <a:r>
              <a:rPr lang="es-ES" sz="2000" dirty="0" err="1"/>
              <a:t>SiC</a:t>
            </a:r>
            <a:r>
              <a:rPr lang="es-ES" sz="2000" dirty="0"/>
              <a:t> and Si</a:t>
            </a:r>
            <a:r>
              <a:rPr lang="es-ES" sz="2000" baseline="-25000" dirty="0"/>
              <a:t>3</a:t>
            </a:r>
            <a:r>
              <a:rPr lang="es-ES" sz="2000" dirty="0"/>
              <a:t>N</a:t>
            </a:r>
            <a:r>
              <a:rPr lang="es-ES" sz="2000" baseline="-25000" dirty="0"/>
              <a:t>4</a:t>
            </a:r>
            <a:r>
              <a:rPr lang="es-ES" sz="2000" dirty="0"/>
              <a:t> composites</a:t>
            </a:r>
            <a:endParaRPr lang="en-GB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6FCF27-0F9A-7E6C-B4FC-AB46E3C4C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74" y="1924723"/>
            <a:ext cx="6790286" cy="394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0ECFA-DABA-C778-AE40-5F491C718A37}"/>
              </a:ext>
            </a:extLst>
          </p:cNvPr>
          <p:cNvSpPr txBox="1"/>
          <p:nvPr/>
        </p:nvSpPr>
        <p:spPr>
          <a:xfrm>
            <a:off x="10668280" y="-11955"/>
            <a:ext cx="1596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Carmen Ocal</a:t>
            </a:r>
          </a:p>
          <a:p>
            <a:pPr algn="ctr"/>
            <a:r>
              <a:rPr lang="es-ES" b="1" dirty="0"/>
              <a:t>Esther Barrena</a:t>
            </a:r>
            <a:endParaRPr lang="en-GB" b="1" dirty="0"/>
          </a:p>
        </p:txBody>
      </p:sp>
      <p:sp>
        <p:nvSpPr>
          <p:cNvPr id="6" name="CuadroTexto 12">
            <a:extLst>
              <a:ext uri="{FF2B5EF4-FFF2-40B4-BE49-F238E27FC236}">
                <a16:creationId xmlns:a16="http://schemas.microsoft.com/office/drawing/2014/main" id="{22570804-288D-166A-6FAD-C3682341975C}"/>
              </a:ext>
            </a:extLst>
          </p:cNvPr>
          <p:cNvSpPr txBox="1"/>
          <p:nvPr/>
        </p:nvSpPr>
        <p:spPr>
          <a:xfrm>
            <a:off x="1757364" y="3090446"/>
            <a:ext cx="108715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/>
              <a:t>ICV-ICMAB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0EC8C-5D9D-217C-1F27-54C032FC84BA}"/>
              </a:ext>
            </a:extLst>
          </p:cNvPr>
          <p:cNvSpPr txBox="1"/>
          <p:nvPr/>
        </p:nvSpPr>
        <p:spPr>
          <a:xfrm>
            <a:off x="58136" y="3484362"/>
            <a:ext cx="44856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/>
              <a:t>C. Ramírez et al., Carbon 153, 417 (2019)</a:t>
            </a:r>
          </a:p>
          <a:p>
            <a:r>
              <a:rPr lang="en-GB" sz="1600" i="1" dirty="0"/>
              <a:t>P. </a:t>
            </a:r>
            <a:r>
              <a:rPr lang="en-GB" sz="1600" i="1" dirty="0" err="1"/>
              <a:t>Miranzo</a:t>
            </a:r>
            <a:r>
              <a:rPr lang="en-GB" sz="1600" i="1" dirty="0"/>
              <a:t> et al., J. Eur. Ceram. Soc. 36, 3073 (2016)</a:t>
            </a:r>
          </a:p>
          <a:p>
            <a:r>
              <a:rPr lang="en-GB" sz="1600" i="1" dirty="0"/>
              <a:t>C. Ramirez et al., Carbon 49, 3873 (2011)</a:t>
            </a:r>
          </a:p>
          <a:p>
            <a:r>
              <a:rPr lang="en-GB" sz="1600" i="1" dirty="0"/>
              <a:t>P. </a:t>
            </a:r>
            <a:r>
              <a:rPr lang="en-GB" sz="1600" i="1" dirty="0" err="1"/>
              <a:t>Miranzo</a:t>
            </a:r>
            <a:r>
              <a:rPr lang="en-GB" sz="1600" i="1" dirty="0"/>
              <a:t> et al., J. Eur. Ceram. Soc. 33, 1665 (2013)</a:t>
            </a:r>
          </a:p>
        </p:txBody>
      </p:sp>
    </p:spTree>
    <p:extLst>
      <p:ext uri="{BB962C8B-B14F-4D97-AF65-F5344CB8AC3E}">
        <p14:creationId xmlns:p14="http://schemas.microsoft.com/office/powerpoint/2010/main" val="882312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8814621" y="6282065"/>
            <a:ext cx="4143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Virwani et al. B. J. </a:t>
            </a:r>
            <a:r>
              <a:rPr lang="en-US" sz="1600" i="1" dirty="0" err="1"/>
              <a:t>Nanotechnol</a:t>
            </a:r>
            <a:r>
              <a:rPr lang="en-US" sz="1600" i="1" dirty="0"/>
              <a:t>. 2019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ADA406B2-AFDF-6CD5-0285-3DE3D231186B}"/>
              </a:ext>
            </a:extLst>
          </p:cNvPr>
          <p:cNvSpPr txBox="1"/>
          <p:nvPr/>
        </p:nvSpPr>
        <p:spPr>
          <a:xfrm>
            <a:off x="4018668" y="358588"/>
            <a:ext cx="38490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In situ AFM imaging of Li-O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2000" b="1" dirty="0"/>
              <a:t>electrochemical reaction </a:t>
            </a:r>
            <a:r>
              <a:rPr lang="en-US" sz="2000" dirty="0"/>
              <a:t>on highly oriented pyrolytic graphite with ether-based electrolyte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E34166-CD77-47E1-9B9C-248039D1AF1A}"/>
              </a:ext>
            </a:extLst>
          </p:cNvPr>
          <p:cNvSpPr txBox="1">
            <a:spLocks/>
          </p:cNvSpPr>
          <p:nvPr/>
        </p:nvSpPr>
        <p:spPr>
          <a:xfrm>
            <a:off x="139251" y="116489"/>
            <a:ext cx="11441625" cy="7638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/>
              <a:t>In situ  EC-AFM</a:t>
            </a:r>
            <a:endParaRPr lang="en-GB" sz="36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633652" y="1937442"/>
            <a:ext cx="5017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Reversible formation of reaction products </a:t>
            </a:r>
            <a:r>
              <a:rPr lang="en-US" b="1" dirty="0"/>
              <a:t>during the discharge–recharge cycles</a:t>
            </a:r>
            <a:r>
              <a:rPr lang="en-US" dirty="0"/>
              <a:t> correlate with the simultaneously recorded electrochemical data.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t="27362" r="29620" b="3981"/>
          <a:stretch/>
        </p:blipFill>
        <p:spPr>
          <a:xfrm>
            <a:off x="411604" y="1015829"/>
            <a:ext cx="3002042" cy="1737259"/>
          </a:xfrm>
          <a:prstGeom prst="rect">
            <a:avLst/>
          </a:prstGeom>
        </p:spPr>
      </p:pic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5029782" y="3125371"/>
            <a:ext cx="4271707" cy="3337929"/>
            <a:chOff x="5211995" y="1564711"/>
            <a:chExt cx="5317719" cy="403577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3882" y="1564711"/>
              <a:ext cx="4985832" cy="3667371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5211995" y="5232082"/>
              <a:ext cx="4362859" cy="368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1M LiNO</a:t>
              </a:r>
              <a:r>
                <a:rPr lang="en-US" sz="1400" baseline="-25000" dirty="0"/>
                <a:t>3</a:t>
              </a:r>
              <a:r>
                <a:rPr lang="en-US" sz="1400" dirty="0"/>
                <a:t> in TEGDME with </a:t>
              </a:r>
              <a:r>
                <a:rPr lang="en-US" sz="1400" b="1" dirty="0">
                  <a:solidFill>
                    <a:srgbClr val="FF0000"/>
                  </a:solidFill>
                </a:rPr>
                <a:t>2500 ppm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/>
                <a:t>of water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8472727" y="440469"/>
            <a:ext cx="3488650" cy="2566417"/>
            <a:chOff x="8110777" y="462497"/>
            <a:chExt cx="3488650" cy="2566417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0777" y="462497"/>
              <a:ext cx="3488650" cy="2566417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8597310" y="535432"/>
              <a:ext cx="13808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3D volume analysis</a:t>
              </a:r>
            </a:p>
          </p:txBody>
        </p:sp>
      </p:grpSp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794779" y="3125371"/>
            <a:ext cx="4364544" cy="3381721"/>
            <a:chOff x="58340" y="3277771"/>
            <a:chExt cx="4408630" cy="3415880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89" y="3277771"/>
              <a:ext cx="4228081" cy="3120856"/>
            </a:xfrm>
            <a:prstGeom prst="rect">
              <a:avLst/>
            </a:prstGeom>
          </p:spPr>
        </p:pic>
        <p:sp>
          <p:nvSpPr>
            <p:cNvPr id="15" name="CuadroTexto 14"/>
            <p:cNvSpPr txBox="1"/>
            <p:nvPr/>
          </p:nvSpPr>
          <p:spPr>
            <a:xfrm>
              <a:off x="58340" y="6385874"/>
              <a:ext cx="34871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1M LiNO</a:t>
              </a:r>
              <a:r>
                <a:rPr lang="en-US" sz="1400" baseline="-25000" dirty="0"/>
                <a:t>3</a:t>
              </a:r>
              <a:r>
                <a:rPr lang="en-US" sz="1400" dirty="0"/>
                <a:t> in TEGDME with </a:t>
              </a:r>
              <a:r>
                <a:rPr lang="en-US" sz="1400" b="1" dirty="0">
                  <a:solidFill>
                    <a:srgbClr val="FF0000"/>
                  </a:solidFill>
                </a:rPr>
                <a:t>&lt; 20 ppm </a:t>
              </a:r>
              <a:r>
                <a:rPr lang="en-US" sz="1400" dirty="0"/>
                <a:t>of water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C17438-942A-FFF2-CAB0-0A6856EBD25E}"/>
              </a:ext>
            </a:extLst>
          </p:cNvPr>
          <p:cNvSpPr txBox="1"/>
          <p:nvPr/>
        </p:nvSpPr>
        <p:spPr>
          <a:xfrm>
            <a:off x="9553474" y="4155566"/>
            <a:ext cx="2407903" cy="1200329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b="1" dirty="0" err="1"/>
              <a:t>In-situ</a:t>
            </a:r>
            <a:r>
              <a:rPr lang="es-ES" b="1" dirty="0"/>
              <a:t> EC-AFM: </a:t>
            </a:r>
          </a:p>
          <a:p>
            <a:r>
              <a:rPr lang="es-ES" dirty="0"/>
              <a:t>- </a:t>
            </a:r>
            <a:r>
              <a:rPr lang="es-ES" dirty="0" err="1"/>
              <a:t>Electrode</a:t>
            </a:r>
            <a:r>
              <a:rPr lang="es-ES" dirty="0"/>
              <a:t> status</a:t>
            </a:r>
          </a:p>
          <a:p>
            <a:r>
              <a:rPr lang="es-ES" dirty="0"/>
              <a:t>- </a:t>
            </a:r>
            <a:r>
              <a:rPr lang="es-ES" dirty="0" err="1"/>
              <a:t>Deposition</a:t>
            </a:r>
            <a:r>
              <a:rPr lang="es-ES" dirty="0"/>
              <a:t> </a:t>
            </a:r>
            <a:r>
              <a:rPr lang="es-ES" dirty="0" err="1"/>
              <a:t>dynamics</a:t>
            </a:r>
            <a:endParaRPr lang="es-ES" dirty="0"/>
          </a:p>
          <a:p>
            <a:r>
              <a:rPr lang="en-GB" dirty="0">
                <a:solidFill>
                  <a:srgbClr val="FF0000"/>
                </a:solidFill>
              </a:rPr>
              <a:t>- Chemical info missing!</a:t>
            </a:r>
          </a:p>
        </p:txBody>
      </p:sp>
    </p:spTree>
    <p:extLst>
      <p:ext uri="{BB962C8B-B14F-4D97-AF65-F5344CB8AC3E}">
        <p14:creationId xmlns:p14="http://schemas.microsoft.com/office/powerpoint/2010/main" val="1717192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>
            <a:extLst>
              <a:ext uri="{FF2B5EF4-FFF2-40B4-BE49-F238E27FC236}">
                <a16:creationId xmlns:a16="http://schemas.microsoft.com/office/drawing/2014/main" id="{A9D7ECA2-C667-BB1D-DF30-368CC77867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6" t="9635"/>
          <a:stretch/>
        </p:blipFill>
        <p:spPr>
          <a:xfrm>
            <a:off x="5015950" y="1359828"/>
            <a:ext cx="4451931" cy="5231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C0C729-CEAF-33E4-C692-59FB6813004E}"/>
              </a:ext>
            </a:extLst>
          </p:cNvPr>
          <p:cNvSpPr txBox="1"/>
          <p:nvPr/>
        </p:nvSpPr>
        <p:spPr>
          <a:xfrm>
            <a:off x="8754410" y="6357722"/>
            <a:ext cx="341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A. Pinilla et al. Carbon </a:t>
            </a:r>
            <a:r>
              <a:rPr lang="fr-FR" sz="1600" b="1" i="1" dirty="0"/>
              <a:t>200</a:t>
            </a:r>
            <a:r>
              <a:rPr lang="fr-FR" sz="1600" i="1" dirty="0"/>
              <a:t>, 227</a:t>
            </a:r>
            <a:r>
              <a:rPr lang="en-GB" sz="1600" i="1" dirty="0"/>
              <a:t> </a:t>
            </a:r>
            <a:r>
              <a:rPr lang="fr-FR" sz="1600" i="1" dirty="0"/>
              <a:t>(2022)</a:t>
            </a:r>
            <a:endParaRPr lang="en-GB" sz="1600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3A5F6E-26E1-4529-817D-0551CE1051E5}"/>
              </a:ext>
            </a:extLst>
          </p:cNvPr>
          <p:cNvSpPr txBox="1">
            <a:spLocks/>
          </p:cNvSpPr>
          <p:nvPr/>
        </p:nvSpPr>
        <p:spPr>
          <a:xfrm>
            <a:off x="24951" y="154589"/>
            <a:ext cx="11441625" cy="7638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/>
              <a:t>Raman </a:t>
            </a:r>
            <a:r>
              <a:rPr lang="es-ES" sz="3600" b="1" dirty="0" err="1"/>
              <a:t>spectroscopy</a:t>
            </a:r>
            <a:r>
              <a:rPr lang="es-ES" sz="3600" b="1" dirty="0"/>
              <a:t> </a:t>
            </a:r>
            <a:r>
              <a:rPr lang="es-ES" sz="3600" b="1" dirty="0" err="1"/>
              <a:t>for</a:t>
            </a:r>
            <a:r>
              <a:rPr lang="es-ES" sz="3600" b="1" dirty="0"/>
              <a:t> H</a:t>
            </a:r>
            <a:r>
              <a:rPr lang="es-ES" sz="3600" b="1" baseline="-25000" dirty="0"/>
              <a:t>2</a:t>
            </a:r>
            <a:r>
              <a:rPr lang="es-ES" sz="3600" b="1" dirty="0"/>
              <a:t> </a:t>
            </a:r>
            <a:r>
              <a:rPr lang="es-ES" sz="3600" b="1" dirty="0" err="1"/>
              <a:t>generation</a:t>
            </a:r>
            <a:endParaRPr lang="en-GB" sz="3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A055E-A287-316D-CE65-C9D38B881C2A}"/>
              </a:ext>
            </a:extLst>
          </p:cNvPr>
          <p:cNvSpPr txBox="1"/>
          <p:nvPr/>
        </p:nvSpPr>
        <p:spPr>
          <a:xfrm>
            <a:off x="406895" y="749445"/>
            <a:ext cx="8250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In situ detection of the hydrogen generation in electrochemical cell by Raman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BE7A4B1-54FA-F1FF-0D43-51C91BECB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18783" r="45609" b="23942"/>
          <a:stretch/>
        </p:blipFill>
        <p:spPr>
          <a:xfrm>
            <a:off x="878932" y="1234184"/>
            <a:ext cx="4161183" cy="2751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75E3E0-F4E2-1143-5084-6634B6EE2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80" y="4006967"/>
            <a:ext cx="3056454" cy="193098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8D9455-047C-4DD3-A036-AEAD5F00BDA1}"/>
              </a:ext>
            </a:extLst>
          </p:cNvPr>
          <p:cNvSpPr txBox="1"/>
          <p:nvPr/>
        </p:nvSpPr>
        <p:spPr>
          <a:xfrm>
            <a:off x="9335560" y="3083637"/>
            <a:ext cx="250929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00B050"/>
                </a:solidFill>
              </a:rPr>
              <a:t>Add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spatial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resolution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of</a:t>
            </a:r>
            <a:r>
              <a:rPr lang="es-ES" dirty="0">
                <a:solidFill>
                  <a:srgbClr val="00B050"/>
                </a:solidFill>
              </a:rPr>
              <a:t> </a:t>
            </a:r>
          </a:p>
          <a:p>
            <a:r>
              <a:rPr lang="es-ES" dirty="0">
                <a:solidFill>
                  <a:srgbClr val="00B050"/>
                </a:solidFill>
              </a:rPr>
              <a:t>~10-50 nm </a:t>
            </a:r>
            <a:r>
              <a:rPr lang="es-ES" dirty="0" err="1">
                <a:solidFill>
                  <a:srgbClr val="00B050"/>
                </a:solidFill>
              </a:rPr>
              <a:t>by</a:t>
            </a:r>
            <a:r>
              <a:rPr lang="es-ES" dirty="0">
                <a:solidFill>
                  <a:srgbClr val="00B050"/>
                </a:solidFill>
              </a:rPr>
              <a:t> TERS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FCAD2-AF58-858C-1F09-FF2F7BFA748C}"/>
              </a:ext>
            </a:extLst>
          </p:cNvPr>
          <p:cNvSpPr txBox="1"/>
          <p:nvPr/>
        </p:nvSpPr>
        <p:spPr>
          <a:xfrm>
            <a:off x="9521649" y="5925568"/>
            <a:ext cx="162583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dirty="0"/>
              <a:t>ICN2-IREC-ICFO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4D70A8-4F35-BB71-07C8-2D022161B903}"/>
              </a:ext>
            </a:extLst>
          </p:cNvPr>
          <p:cNvSpPr/>
          <p:nvPr/>
        </p:nvSpPr>
        <p:spPr>
          <a:xfrm>
            <a:off x="9467881" y="5514194"/>
            <a:ext cx="1716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Emigdio </a:t>
            </a:r>
            <a:r>
              <a:rPr lang="es-ES" b="1" dirty="0" err="1"/>
              <a:t>Chavez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22729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51A208-AF43-31A5-801E-ADAE2DAD0335}"/>
              </a:ext>
            </a:extLst>
          </p:cNvPr>
          <p:cNvSpPr/>
          <p:nvPr/>
        </p:nvSpPr>
        <p:spPr>
          <a:xfrm>
            <a:off x="1447800" y="1417320"/>
            <a:ext cx="2987040" cy="1432560"/>
          </a:xfrm>
          <a:prstGeom prst="roundRect">
            <a:avLst/>
          </a:prstGeom>
          <a:solidFill>
            <a:srgbClr val="DAE3F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D339A5-79FF-3F3C-367A-DD4C9BACE14B}"/>
              </a:ext>
            </a:extLst>
          </p:cNvPr>
          <p:cNvSpPr/>
          <p:nvPr/>
        </p:nvSpPr>
        <p:spPr>
          <a:xfrm>
            <a:off x="4974382" y="1417320"/>
            <a:ext cx="5998418" cy="1432560"/>
          </a:xfrm>
          <a:prstGeom prst="roundRect">
            <a:avLst/>
          </a:prstGeom>
          <a:solidFill>
            <a:srgbClr val="FFF2C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667224-8E04-1B9C-F9C4-32710334DB7A}"/>
              </a:ext>
            </a:extLst>
          </p:cNvPr>
          <p:cNvSpPr/>
          <p:nvPr/>
        </p:nvSpPr>
        <p:spPr>
          <a:xfrm>
            <a:off x="388620" y="3596639"/>
            <a:ext cx="4585762" cy="143256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8FDD0F-69E9-5131-D543-9C432B1C8DCD}"/>
                  </a:ext>
                </a:extLst>
              </p:cNvPr>
              <p:cNvSpPr txBox="1"/>
              <p:nvPr/>
            </p:nvSpPr>
            <p:spPr>
              <a:xfrm>
                <a:off x="388620" y="1227328"/>
                <a:ext cx="11131492" cy="19373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4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type m:val="skw"/>
                              <m:ctrlPr>
                                <a:rPr lang="en-GB" sz="4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4800" b="0" i="1" smtClean="0">
                                  <a:latin typeface="Cambria Math" panose="02040503050406030204" pitchFamily="18" charset="0"/>
                                </a:rPr>
                                <m:t>𝑆𝑇𝑀</m:t>
                              </m:r>
                            </m:num>
                            <m:den>
                              <m:r>
                                <a:rPr lang="es-ES" sz="4800" b="0" i="1" smtClean="0">
                                  <a:latin typeface="Cambria Math" panose="02040503050406030204" pitchFamily="18" charset="0"/>
                                </a:rPr>
                                <m:t>𝐴𝐹𝑀</m:t>
                              </m:r>
                            </m:den>
                          </m:f>
                          <m:r>
                            <a:rPr lang="es-E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s-E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𝑈𝑉</m:t>
                          </m:r>
                          <m:r>
                            <a:rPr lang="es-E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𝑉𝑖𝑠</m:t>
                          </m:r>
                          <m:r>
                            <a:rPr lang="es-E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𝑛𝑎𝑛𝑜𝑠𝑝𝑒𝑐</m:t>
                          </m:r>
                          <m:r>
                            <a:rPr lang="es-E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 × </m:t>
                          </m:r>
                        </m:e>
                      </m:nary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8FDD0F-69E9-5131-D543-9C432B1C8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" y="1227328"/>
                <a:ext cx="11131492" cy="19373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F374AF-C09E-7786-2B23-954ABE07381D}"/>
                  </a:ext>
                </a:extLst>
              </p:cNvPr>
              <p:cNvSpPr txBox="1"/>
              <p:nvPr/>
            </p:nvSpPr>
            <p:spPr>
              <a:xfrm>
                <a:off x="388620" y="3897421"/>
                <a:ext cx="529590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s-ES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𝑆𝑜𝑓𝑡</m:t>
                    </m:r>
                    <m:r>
                      <a:rPr lang="es-ES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ES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s-ES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s-ES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𝑟𝑎𝑦𝑠</m:t>
                    </m:r>
                  </m:oMath>
                </a14:m>
                <a:r>
                  <a:rPr lang="en-GB" sz="4800" dirty="0"/>
                  <a:t>  =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F374AF-C09E-7786-2B23-954ABE073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" y="3897421"/>
                <a:ext cx="5295900" cy="830997"/>
              </a:xfrm>
              <a:prstGeom prst="rect">
                <a:avLst/>
              </a:prstGeom>
              <a:blipFill>
                <a:blip r:embed="rId3"/>
                <a:stretch>
                  <a:fillRect t="-16058" r="-1611" b="-379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ED6E474-52B0-8C32-9FC2-E20DC2284CF7}"/>
              </a:ext>
            </a:extLst>
          </p:cNvPr>
          <p:cNvSpPr txBox="1"/>
          <p:nvPr/>
        </p:nvSpPr>
        <p:spPr>
          <a:xfrm>
            <a:off x="5563454" y="3281867"/>
            <a:ext cx="6239926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SINGULAR INFRAESTRUCTURE</a:t>
            </a:r>
          </a:p>
          <a:p>
            <a:pPr algn="ctr"/>
            <a:r>
              <a:rPr lang="es-ES" sz="3200" b="1" dirty="0">
                <a:solidFill>
                  <a:srgbClr val="C00000"/>
                </a:solidFill>
              </a:rPr>
              <a:t> FOR </a:t>
            </a:r>
          </a:p>
          <a:p>
            <a:pPr algn="ctr"/>
            <a:r>
              <a:rPr lang="es-ES" sz="3200" b="1" dirty="0">
                <a:solidFill>
                  <a:srgbClr val="C00000"/>
                </a:solidFill>
              </a:rPr>
              <a:t>ADVANCED MATERIALS </a:t>
            </a:r>
          </a:p>
          <a:p>
            <a:pPr algn="ctr"/>
            <a:r>
              <a:rPr lang="es-ES" sz="3200" b="1" dirty="0">
                <a:solidFill>
                  <a:srgbClr val="C00000"/>
                </a:solidFill>
              </a:rPr>
              <a:t>CHARACTERIZATION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BA0A85-7AE1-0205-EA18-AB131C2D775E}"/>
              </a:ext>
            </a:extLst>
          </p:cNvPr>
          <p:cNvSpPr txBox="1"/>
          <p:nvPr/>
        </p:nvSpPr>
        <p:spPr>
          <a:xfrm>
            <a:off x="4056018" y="5425936"/>
            <a:ext cx="40799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Thanks</a:t>
            </a:r>
            <a:r>
              <a:rPr lang="es-ES" sz="8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!!</a:t>
            </a:r>
            <a:endParaRPr lang="en-GB" sz="8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B0E9AF-F4C2-190D-10E3-E256177298C1}"/>
              </a:ext>
            </a:extLst>
          </p:cNvPr>
          <p:cNvSpPr txBox="1"/>
          <p:nvPr/>
        </p:nvSpPr>
        <p:spPr>
          <a:xfrm>
            <a:off x="2844449" y="314365"/>
            <a:ext cx="5738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SPM </a:t>
            </a:r>
            <a:r>
              <a:rPr lang="es-ES" sz="4800" dirty="0" err="1"/>
              <a:t>Platform</a:t>
            </a:r>
            <a:r>
              <a:rPr lang="es-ES" sz="4800" dirty="0"/>
              <a:t> @ ALBA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955739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9D287-4632-4492-8682-8620EADE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219" y="202035"/>
            <a:ext cx="9257581" cy="743560"/>
          </a:xfrm>
        </p:spPr>
        <p:txBody>
          <a:bodyPr/>
          <a:lstStyle/>
          <a:p>
            <a:r>
              <a:rPr lang="en-US" sz="2800" b="1" dirty="0"/>
              <a:t>In</a:t>
            </a:r>
            <a:r>
              <a:rPr lang="en-US" sz="2800" dirty="0"/>
              <a:t>frastructure for </a:t>
            </a:r>
            <a:r>
              <a:rPr lang="en-US" sz="2800" b="1" dirty="0"/>
              <a:t>C</a:t>
            </a:r>
            <a:r>
              <a:rPr lang="en-US" sz="2800" dirty="0"/>
              <a:t>orrelative </a:t>
            </a:r>
            <a:r>
              <a:rPr lang="en-US" sz="2800" b="1" dirty="0"/>
              <a:t>A</a:t>
            </a:r>
            <a:r>
              <a:rPr lang="en-US" sz="2800" dirty="0"/>
              <a:t>nalysis of </a:t>
            </a:r>
            <a:r>
              <a:rPr lang="en-US" sz="2800" b="1" dirty="0"/>
              <a:t>E</a:t>
            </a:r>
            <a:r>
              <a:rPr lang="en-US" sz="2800" dirty="0"/>
              <a:t>nergy </a:t>
            </a:r>
            <a:r>
              <a:rPr lang="en-US" sz="2800" b="1" dirty="0"/>
              <a:t>M</a:t>
            </a:r>
            <a:r>
              <a:rPr lang="en-US" sz="2800" dirty="0"/>
              <a:t>aterials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A82BC-E515-48B4-92DE-33A3EDDE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E1E6-9E2D-4EEA-9C1C-18BBA9269262}" type="datetime1">
              <a:rPr lang="es-ES" smtClean="0"/>
              <a:pPr/>
              <a:t>14/04/2023</a:t>
            </a:fld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44333-8231-46D4-BBDC-95048F83386F}"/>
              </a:ext>
            </a:extLst>
          </p:cNvPr>
          <p:cNvSpPr/>
          <p:nvPr/>
        </p:nvSpPr>
        <p:spPr>
          <a:xfrm>
            <a:off x="508959" y="1636580"/>
            <a:ext cx="11084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In-CAEM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will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develop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singular </a:t>
            </a:r>
            <a:r>
              <a:rPr lang="es-E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infrastructure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research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es-E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advanced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energy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materials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in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order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address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scientific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challenges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European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Green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Deal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endParaRPr lang="es-E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Multi-modal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					</a:t>
            </a:r>
          </a:p>
          <a:p>
            <a:r>
              <a:rPr lang="es-E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Multi-lengthscale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in situ/operando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experiments, combining  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s-E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Correlative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					</a:t>
            </a:r>
          </a:p>
          <a:p>
            <a:endParaRPr lang="es-E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pen to all the scientific community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8D6C61-E15F-4688-8992-8AE97858C53A}"/>
              </a:ext>
            </a:extLst>
          </p:cNvPr>
          <p:cNvSpPr txBox="1">
            <a:spLocks/>
          </p:cNvSpPr>
          <p:nvPr/>
        </p:nvSpPr>
        <p:spPr>
          <a:xfrm>
            <a:off x="838200" y="755767"/>
            <a:ext cx="10515600" cy="62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92F5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US" dirty="0">
              <a:solidFill>
                <a:srgbClr val="323E4F"/>
              </a:solidFill>
              <a:latin typeface="+mn-lt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9FDE2-E3B5-4D78-9AF6-C020EFE3C935}"/>
              </a:ext>
            </a:extLst>
          </p:cNvPr>
          <p:cNvSpPr/>
          <p:nvPr/>
        </p:nvSpPr>
        <p:spPr>
          <a:xfrm>
            <a:off x="1115315" y="4753744"/>
            <a:ext cx="4734833" cy="1177467"/>
          </a:xfrm>
          <a:prstGeom prst="rect">
            <a:avLst/>
          </a:prstGeom>
          <a:solidFill>
            <a:srgbClr val="00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2400" dirty="0" err="1"/>
              <a:t>Mix</a:t>
            </a:r>
            <a:r>
              <a:rPr lang="es-ES" sz="2400" dirty="0"/>
              <a:t> &amp; Match </a:t>
            </a:r>
            <a:r>
              <a:rPr lang="es-ES" sz="2400" dirty="0" err="1"/>
              <a:t>techniques</a:t>
            </a:r>
            <a:r>
              <a:rPr lang="es-ES" sz="2400" dirty="0"/>
              <a:t> and </a:t>
            </a:r>
            <a:r>
              <a:rPr lang="es-ES" sz="2400" dirty="0" err="1"/>
              <a:t>methodologies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tackle</a:t>
            </a:r>
            <a:r>
              <a:rPr lang="es-ES" sz="2400" dirty="0"/>
              <a:t> </a:t>
            </a:r>
            <a:r>
              <a:rPr lang="es-ES" sz="2400" dirty="0" err="1"/>
              <a:t>complex</a:t>
            </a:r>
            <a:r>
              <a:rPr lang="es-ES" sz="2400" dirty="0"/>
              <a:t> </a:t>
            </a:r>
            <a:r>
              <a:rPr lang="es-ES" sz="2400" dirty="0" err="1"/>
              <a:t>problems</a:t>
            </a:r>
            <a:endParaRPr lang="es-ES" sz="2400" dirty="0"/>
          </a:p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280D07-2052-4157-8163-7AFA57F1BBE8}"/>
              </a:ext>
            </a:extLst>
          </p:cNvPr>
          <p:cNvSpPr/>
          <p:nvPr/>
        </p:nvSpPr>
        <p:spPr>
          <a:xfrm>
            <a:off x="6373266" y="4751782"/>
            <a:ext cx="4734833" cy="1177467"/>
          </a:xfrm>
          <a:prstGeom prst="rect">
            <a:avLst/>
          </a:prstGeom>
          <a:solidFill>
            <a:srgbClr val="122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s-ES" sz="2400" dirty="0"/>
          </a:p>
          <a:p>
            <a:r>
              <a:rPr lang="es-ES" sz="2400" dirty="0"/>
              <a:t>Single </a:t>
            </a:r>
            <a:r>
              <a:rPr lang="es-ES" sz="2400" dirty="0" err="1"/>
              <a:t>entry</a:t>
            </a:r>
            <a:r>
              <a:rPr lang="es-ES" sz="2400" dirty="0"/>
              <a:t> </a:t>
            </a:r>
            <a:r>
              <a:rPr lang="es-ES" sz="2400" dirty="0" err="1"/>
              <a:t>point</a:t>
            </a:r>
            <a:r>
              <a:rPr lang="es-ES" sz="2400" dirty="0"/>
              <a:t>: ALBA </a:t>
            </a:r>
            <a:r>
              <a:rPr lang="es-ES" sz="2400" dirty="0" err="1"/>
              <a:t>User</a:t>
            </a:r>
            <a:r>
              <a:rPr lang="es-ES" sz="2400" dirty="0"/>
              <a:t> office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3D356E-F81A-4FB9-93E7-FC635A47DCC6}"/>
              </a:ext>
            </a:extLst>
          </p:cNvPr>
          <p:cNvSpPr/>
          <p:nvPr/>
        </p:nvSpPr>
        <p:spPr>
          <a:xfrm>
            <a:off x="6624937" y="2608953"/>
            <a:ext cx="51328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(Scanning) transmission electron microscopy</a:t>
            </a:r>
            <a:endParaRPr lang="es-E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Scanning probe microscopies</a:t>
            </a: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endParaRPr lang="es-ES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Synchrotron X-rays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(spectroscopy, diffraction,…)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Advanced data analytics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(HPC, deep learning, AI,…)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D17C78B2-20F4-4D31-AD00-E41DE185E858}"/>
              </a:ext>
            </a:extLst>
          </p:cNvPr>
          <p:cNvSpPr/>
          <p:nvPr/>
        </p:nvSpPr>
        <p:spPr>
          <a:xfrm>
            <a:off x="2271023" y="2707493"/>
            <a:ext cx="97026" cy="996142"/>
          </a:xfrm>
          <a:custGeom>
            <a:avLst/>
            <a:gdLst>
              <a:gd name="connsiteX0" fmla="*/ 0 w 94891"/>
              <a:gd name="connsiteY0" fmla="*/ 0 h 914400"/>
              <a:gd name="connsiteX1" fmla="*/ 47446 w 94891"/>
              <a:gd name="connsiteY1" fmla="*/ 7907 h 914400"/>
              <a:gd name="connsiteX2" fmla="*/ 47446 w 94891"/>
              <a:gd name="connsiteY2" fmla="*/ 449293 h 914400"/>
              <a:gd name="connsiteX3" fmla="*/ 94892 w 94891"/>
              <a:gd name="connsiteY3" fmla="*/ 457200 h 914400"/>
              <a:gd name="connsiteX4" fmla="*/ 47446 w 94891"/>
              <a:gd name="connsiteY4" fmla="*/ 465107 h 914400"/>
              <a:gd name="connsiteX5" fmla="*/ 47446 w 94891"/>
              <a:gd name="connsiteY5" fmla="*/ 906493 h 914400"/>
              <a:gd name="connsiteX6" fmla="*/ 0 w 94891"/>
              <a:gd name="connsiteY6" fmla="*/ 914400 h 914400"/>
              <a:gd name="connsiteX7" fmla="*/ 0 w 94891"/>
              <a:gd name="connsiteY7" fmla="*/ 0 h 914400"/>
              <a:gd name="connsiteX0" fmla="*/ 0 w 94891"/>
              <a:gd name="connsiteY0" fmla="*/ 0 h 914400"/>
              <a:gd name="connsiteX1" fmla="*/ 47446 w 94891"/>
              <a:gd name="connsiteY1" fmla="*/ 7907 h 914400"/>
              <a:gd name="connsiteX2" fmla="*/ 47446 w 94891"/>
              <a:gd name="connsiteY2" fmla="*/ 449293 h 914400"/>
              <a:gd name="connsiteX3" fmla="*/ 94892 w 94891"/>
              <a:gd name="connsiteY3" fmla="*/ 457200 h 914400"/>
              <a:gd name="connsiteX4" fmla="*/ 47446 w 94891"/>
              <a:gd name="connsiteY4" fmla="*/ 465107 h 914400"/>
              <a:gd name="connsiteX5" fmla="*/ 47446 w 94891"/>
              <a:gd name="connsiteY5" fmla="*/ 906493 h 914400"/>
              <a:gd name="connsiteX6" fmla="*/ 0 w 94891"/>
              <a:gd name="connsiteY6" fmla="*/ 914400 h 914400"/>
              <a:gd name="connsiteX0" fmla="*/ 0 w 183792"/>
              <a:gd name="connsiteY0" fmla="*/ 0 h 914400"/>
              <a:gd name="connsiteX1" fmla="*/ 47446 w 183792"/>
              <a:gd name="connsiteY1" fmla="*/ 7907 h 914400"/>
              <a:gd name="connsiteX2" fmla="*/ 47446 w 183792"/>
              <a:gd name="connsiteY2" fmla="*/ 449293 h 914400"/>
              <a:gd name="connsiteX3" fmla="*/ 94892 w 183792"/>
              <a:gd name="connsiteY3" fmla="*/ 457200 h 914400"/>
              <a:gd name="connsiteX4" fmla="*/ 47446 w 183792"/>
              <a:gd name="connsiteY4" fmla="*/ 465107 h 914400"/>
              <a:gd name="connsiteX5" fmla="*/ 47446 w 183792"/>
              <a:gd name="connsiteY5" fmla="*/ 906493 h 914400"/>
              <a:gd name="connsiteX6" fmla="*/ 0 w 183792"/>
              <a:gd name="connsiteY6" fmla="*/ 914400 h 914400"/>
              <a:gd name="connsiteX7" fmla="*/ 0 w 183792"/>
              <a:gd name="connsiteY7" fmla="*/ 0 h 914400"/>
              <a:gd name="connsiteX0" fmla="*/ 0 w 183792"/>
              <a:gd name="connsiteY0" fmla="*/ 0 h 914400"/>
              <a:gd name="connsiteX1" fmla="*/ 47446 w 183792"/>
              <a:gd name="connsiteY1" fmla="*/ 7907 h 914400"/>
              <a:gd name="connsiteX2" fmla="*/ 47446 w 183792"/>
              <a:gd name="connsiteY2" fmla="*/ 449293 h 914400"/>
              <a:gd name="connsiteX3" fmla="*/ 183792 w 183792"/>
              <a:gd name="connsiteY3" fmla="*/ 450850 h 914400"/>
              <a:gd name="connsiteX4" fmla="*/ 47446 w 183792"/>
              <a:gd name="connsiteY4" fmla="*/ 465107 h 914400"/>
              <a:gd name="connsiteX5" fmla="*/ 47446 w 183792"/>
              <a:gd name="connsiteY5" fmla="*/ 906493 h 914400"/>
              <a:gd name="connsiteX6" fmla="*/ 0 w 183792"/>
              <a:gd name="connsiteY6" fmla="*/ 914400 h 914400"/>
              <a:gd name="connsiteX0" fmla="*/ 0 w 94892"/>
              <a:gd name="connsiteY0" fmla="*/ 0 h 914400"/>
              <a:gd name="connsiteX1" fmla="*/ 47446 w 94892"/>
              <a:gd name="connsiteY1" fmla="*/ 7907 h 914400"/>
              <a:gd name="connsiteX2" fmla="*/ 47446 w 94892"/>
              <a:gd name="connsiteY2" fmla="*/ 449293 h 914400"/>
              <a:gd name="connsiteX3" fmla="*/ 94892 w 94892"/>
              <a:gd name="connsiteY3" fmla="*/ 457200 h 914400"/>
              <a:gd name="connsiteX4" fmla="*/ 47446 w 94892"/>
              <a:gd name="connsiteY4" fmla="*/ 465107 h 914400"/>
              <a:gd name="connsiteX5" fmla="*/ 47446 w 94892"/>
              <a:gd name="connsiteY5" fmla="*/ 906493 h 914400"/>
              <a:gd name="connsiteX6" fmla="*/ 0 w 94892"/>
              <a:gd name="connsiteY6" fmla="*/ 914400 h 914400"/>
              <a:gd name="connsiteX7" fmla="*/ 0 w 94892"/>
              <a:gd name="connsiteY7" fmla="*/ 0 h 914400"/>
              <a:gd name="connsiteX0" fmla="*/ 0 w 94892"/>
              <a:gd name="connsiteY0" fmla="*/ 0 h 914400"/>
              <a:gd name="connsiteX1" fmla="*/ 47446 w 94892"/>
              <a:gd name="connsiteY1" fmla="*/ 7907 h 914400"/>
              <a:gd name="connsiteX2" fmla="*/ 47446 w 94892"/>
              <a:gd name="connsiteY2" fmla="*/ 449293 h 914400"/>
              <a:gd name="connsiteX3" fmla="*/ 75842 w 94892"/>
              <a:gd name="connsiteY3" fmla="*/ 450850 h 914400"/>
              <a:gd name="connsiteX4" fmla="*/ 47446 w 94892"/>
              <a:gd name="connsiteY4" fmla="*/ 465107 h 914400"/>
              <a:gd name="connsiteX5" fmla="*/ 47446 w 94892"/>
              <a:gd name="connsiteY5" fmla="*/ 906493 h 914400"/>
              <a:gd name="connsiteX6" fmla="*/ 0 w 94892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892" h="914400" stroke="0" extrusionOk="0">
                <a:moveTo>
                  <a:pt x="0" y="0"/>
                </a:moveTo>
                <a:cubicBezTo>
                  <a:pt x="26204" y="0"/>
                  <a:pt x="47446" y="3540"/>
                  <a:pt x="47446" y="7907"/>
                </a:cubicBezTo>
                <a:lnTo>
                  <a:pt x="47446" y="449293"/>
                </a:lnTo>
                <a:cubicBezTo>
                  <a:pt x="47446" y="453660"/>
                  <a:pt x="68688" y="457200"/>
                  <a:pt x="94892" y="457200"/>
                </a:cubicBezTo>
                <a:cubicBezTo>
                  <a:pt x="68688" y="457200"/>
                  <a:pt x="47446" y="460740"/>
                  <a:pt x="47446" y="465107"/>
                </a:cubicBezTo>
                <a:lnTo>
                  <a:pt x="47446" y="906493"/>
                </a:lnTo>
                <a:cubicBezTo>
                  <a:pt x="47446" y="910860"/>
                  <a:pt x="26204" y="914400"/>
                  <a:pt x="0" y="914400"/>
                </a:cubicBezTo>
                <a:lnTo>
                  <a:pt x="0" y="0"/>
                </a:lnTo>
                <a:close/>
              </a:path>
              <a:path w="94892" h="914400" fill="none">
                <a:moveTo>
                  <a:pt x="0" y="0"/>
                </a:moveTo>
                <a:cubicBezTo>
                  <a:pt x="26204" y="0"/>
                  <a:pt x="47446" y="3540"/>
                  <a:pt x="47446" y="7907"/>
                </a:cubicBezTo>
                <a:lnTo>
                  <a:pt x="47446" y="449293"/>
                </a:lnTo>
                <a:cubicBezTo>
                  <a:pt x="47446" y="453660"/>
                  <a:pt x="49638" y="450850"/>
                  <a:pt x="75842" y="450850"/>
                </a:cubicBezTo>
                <a:cubicBezTo>
                  <a:pt x="49638" y="450850"/>
                  <a:pt x="47446" y="460740"/>
                  <a:pt x="47446" y="465107"/>
                </a:cubicBezTo>
                <a:lnTo>
                  <a:pt x="47446" y="906493"/>
                </a:lnTo>
                <a:cubicBezTo>
                  <a:pt x="47446" y="910860"/>
                  <a:pt x="26204" y="914400"/>
                  <a:pt x="0" y="9144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5">
            <a:extLst>
              <a:ext uri="{FF2B5EF4-FFF2-40B4-BE49-F238E27FC236}">
                <a16:creationId xmlns:a16="http://schemas.microsoft.com/office/drawing/2014/main" id="{C6699704-544E-42E6-8A9C-065A6DE6BB4B}"/>
              </a:ext>
            </a:extLst>
          </p:cNvPr>
          <p:cNvSpPr/>
          <p:nvPr/>
        </p:nvSpPr>
        <p:spPr>
          <a:xfrm flipH="1">
            <a:off x="6577491" y="2707493"/>
            <a:ext cx="97026" cy="996142"/>
          </a:xfrm>
          <a:custGeom>
            <a:avLst/>
            <a:gdLst>
              <a:gd name="connsiteX0" fmla="*/ 0 w 94891"/>
              <a:gd name="connsiteY0" fmla="*/ 0 h 914400"/>
              <a:gd name="connsiteX1" fmla="*/ 47446 w 94891"/>
              <a:gd name="connsiteY1" fmla="*/ 7907 h 914400"/>
              <a:gd name="connsiteX2" fmla="*/ 47446 w 94891"/>
              <a:gd name="connsiteY2" fmla="*/ 449293 h 914400"/>
              <a:gd name="connsiteX3" fmla="*/ 94892 w 94891"/>
              <a:gd name="connsiteY3" fmla="*/ 457200 h 914400"/>
              <a:gd name="connsiteX4" fmla="*/ 47446 w 94891"/>
              <a:gd name="connsiteY4" fmla="*/ 465107 h 914400"/>
              <a:gd name="connsiteX5" fmla="*/ 47446 w 94891"/>
              <a:gd name="connsiteY5" fmla="*/ 906493 h 914400"/>
              <a:gd name="connsiteX6" fmla="*/ 0 w 94891"/>
              <a:gd name="connsiteY6" fmla="*/ 914400 h 914400"/>
              <a:gd name="connsiteX7" fmla="*/ 0 w 94891"/>
              <a:gd name="connsiteY7" fmla="*/ 0 h 914400"/>
              <a:gd name="connsiteX0" fmla="*/ 0 w 94891"/>
              <a:gd name="connsiteY0" fmla="*/ 0 h 914400"/>
              <a:gd name="connsiteX1" fmla="*/ 47446 w 94891"/>
              <a:gd name="connsiteY1" fmla="*/ 7907 h 914400"/>
              <a:gd name="connsiteX2" fmla="*/ 47446 w 94891"/>
              <a:gd name="connsiteY2" fmla="*/ 449293 h 914400"/>
              <a:gd name="connsiteX3" fmla="*/ 94892 w 94891"/>
              <a:gd name="connsiteY3" fmla="*/ 457200 h 914400"/>
              <a:gd name="connsiteX4" fmla="*/ 47446 w 94891"/>
              <a:gd name="connsiteY4" fmla="*/ 465107 h 914400"/>
              <a:gd name="connsiteX5" fmla="*/ 47446 w 94891"/>
              <a:gd name="connsiteY5" fmla="*/ 906493 h 914400"/>
              <a:gd name="connsiteX6" fmla="*/ 0 w 94891"/>
              <a:gd name="connsiteY6" fmla="*/ 914400 h 914400"/>
              <a:gd name="connsiteX0" fmla="*/ 0 w 183792"/>
              <a:gd name="connsiteY0" fmla="*/ 0 h 914400"/>
              <a:gd name="connsiteX1" fmla="*/ 47446 w 183792"/>
              <a:gd name="connsiteY1" fmla="*/ 7907 h 914400"/>
              <a:gd name="connsiteX2" fmla="*/ 47446 w 183792"/>
              <a:gd name="connsiteY2" fmla="*/ 449293 h 914400"/>
              <a:gd name="connsiteX3" fmla="*/ 94892 w 183792"/>
              <a:gd name="connsiteY3" fmla="*/ 457200 h 914400"/>
              <a:gd name="connsiteX4" fmla="*/ 47446 w 183792"/>
              <a:gd name="connsiteY4" fmla="*/ 465107 h 914400"/>
              <a:gd name="connsiteX5" fmla="*/ 47446 w 183792"/>
              <a:gd name="connsiteY5" fmla="*/ 906493 h 914400"/>
              <a:gd name="connsiteX6" fmla="*/ 0 w 183792"/>
              <a:gd name="connsiteY6" fmla="*/ 914400 h 914400"/>
              <a:gd name="connsiteX7" fmla="*/ 0 w 183792"/>
              <a:gd name="connsiteY7" fmla="*/ 0 h 914400"/>
              <a:gd name="connsiteX0" fmla="*/ 0 w 183792"/>
              <a:gd name="connsiteY0" fmla="*/ 0 h 914400"/>
              <a:gd name="connsiteX1" fmla="*/ 47446 w 183792"/>
              <a:gd name="connsiteY1" fmla="*/ 7907 h 914400"/>
              <a:gd name="connsiteX2" fmla="*/ 47446 w 183792"/>
              <a:gd name="connsiteY2" fmla="*/ 449293 h 914400"/>
              <a:gd name="connsiteX3" fmla="*/ 183792 w 183792"/>
              <a:gd name="connsiteY3" fmla="*/ 450850 h 914400"/>
              <a:gd name="connsiteX4" fmla="*/ 47446 w 183792"/>
              <a:gd name="connsiteY4" fmla="*/ 465107 h 914400"/>
              <a:gd name="connsiteX5" fmla="*/ 47446 w 183792"/>
              <a:gd name="connsiteY5" fmla="*/ 906493 h 914400"/>
              <a:gd name="connsiteX6" fmla="*/ 0 w 183792"/>
              <a:gd name="connsiteY6" fmla="*/ 914400 h 914400"/>
              <a:gd name="connsiteX0" fmla="*/ 0 w 94892"/>
              <a:gd name="connsiteY0" fmla="*/ 0 h 914400"/>
              <a:gd name="connsiteX1" fmla="*/ 47446 w 94892"/>
              <a:gd name="connsiteY1" fmla="*/ 7907 h 914400"/>
              <a:gd name="connsiteX2" fmla="*/ 47446 w 94892"/>
              <a:gd name="connsiteY2" fmla="*/ 449293 h 914400"/>
              <a:gd name="connsiteX3" fmla="*/ 94892 w 94892"/>
              <a:gd name="connsiteY3" fmla="*/ 457200 h 914400"/>
              <a:gd name="connsiteX4" fmla="*/ 47446 w 94892"/>
              <a:gd name="connsiteY4" fmla="*/ 465107 h 914400"/>
              <a:gd name="connsiteX5" fmla="*/ 47446 w 94892"/>
              <a:gd name="connsiteY5" fmla="*/ 906493 h 914400"/>
              <a:gd name="connsiteX6" fmla="*/ 0 w 94892"/>
              <a:gd name="connsiteY6" fmla="*/ 914400 h 914400"/>
              <a:gd name="connsiteX7" fmla="*/ 0 w 94892"/>
              <a:gd name="connsiteY7" fmla="*/ 0 h 914400"/>
              <a:gd name="connsiteX0" fmla="*/ 0 w 94892"/>
              <a:gd name="connsiteY0" fmla="*/ 0 h 914400"/>
              <a:gd name="connsiteX1" fmla="*/ 47446 w 94892"/>
              <a:gd name="connsiteY1" fmla="*/ 7907 h 914400"/>
              <a:gd name="connsiteX2" fmla="*/ 47446 w 94892"/>
              <a:gd name="connsiteY2" fmla="*/ 449293 h 914400"/>
              <a:gd name="connsiteX3" fmla="*/ 75842 w 94892"/>
              <a:gd name="connsiteY3" fmla="*/ 450850 h 914400"/>
              <a:gd name="connsiteX4" fmla="*/ 47446 w 94892"/>
              <a:gd name="connsiteY4" fmla="*/ 465107 h 914400"/>
              <a:gd name="connsiteX5" fmla="*/ 47446 w 94892"/>
              <a:gd name="connsiteY5" fmla="*/ 906493 h 914400"/>
              <a:gd name="connsiteX6" fmla="*/ 0 w 94892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892" h="914400" stroke="0" extrusionOk="0">
                <a:moveTo>
                  <a:pt x="0" y="0"/>
                </a:moveTo>
                <a:cubicBezTo>
                  <a:pt x="26204" y="0"/>
                  <a:pt x="47446" y="3540"/>
                  <a:pt x="47446" y="7907"/>
                </a:cubicBezTo>
                <a:lnTo>
                  <a:pt x="47446" y="449293"/>
                </a:lnTo>
                <a:cubicBezTo>
                  <a:pt x="47446" y="453660"/>
                  <a:pt x="68688" y="457200"/>
                  <a:pt x="94892" y="457200"/>
                </a:cubicBezTo>
                <a:cubicBezTo>
                  <a:pt x="68688" y="457200"/>
                  <a:pt x="47446" y="460740"/>
                  <a:pt x="47446" y="465107"/>
                </a:cubicBezTo>
                <a:lnTo>
                  <a:pt x="47446" y="906493"/>
                </a:lnTo>
                <a:cubicBezTo>
                  <a:pt x="47446" y="910860"/>
                  <a:pt x="26204" y="914400"/>
                  <a:pt x="0" y="914400"/>
                </a:cubicBezTo>
                <a:lnTo>
                  <a:pt x="0" y="0"/>
                </a:lnTo>
                <a:close/>
              </a:path>
              <a:path w="94892" h="914400" fill="none">
                <a:moveTo>
                  <a:pt x="0" y="0"/>
                </a:moveTo>
                <a:cubicBezTo>
                  <a:pt x="26204" y="0"/>
                  <a:pt x="47446" y="3540"/>
                  <a:pt x="47446" y="7907"/>
                </a:cubicBezTo>
                <a:lnTo>
                  <a:pt x="47446" y="449293"/>
                </a:lnTo>
                <a:cubicBezTo>
                  <a:pt x="47446" y="453660"/>
                  <a:pt x="49638" y="450850"/>
                  <a:pt x="75842" y="450850"/>
                </a:cubicBezTo>
                <a:cubicBezTo>
                  <a:pt x="49638" y="450850"/>
                  <a:pt x="47446" y="460740"/>
                  <a:pt x="47446" y="465107"/>
                </a:cubicBezTo>
                <a:lnTo>
                  <a:pt x="47446" y="906493"/>
                </a:lnTo>
                <a:cubicBezTo>
                  <a:pt x="47446" y="910860"/>
                  <a:pt x="26204" y="914400"/>
                  <a:pt x="0" y="9144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92"/>
          <a:stretch/>
        </p:blipFill>
        <p:spPr>
          <a:xfrm>
            <a:off x="4602797" y="638106"/>
            <a:ext cx="777487" cy="6163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175" y="675586"/>
            <a:ext cx="881412" cy="4399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33" y="737120"/>
            <a:ext cx="1218158" cy="4466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72" y="1276364"/>
            <a:ext cx="950091" cy="2930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840" y="1212624"/>
            <a:ext cx="893055" cy="3382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90" y="1258790"/>
            <a:ext cx="718512" cy="3008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21" y="785526"/>
            <a:ext cx="1647690" cy="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27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28" y="154589"/>
            <a:ext cx="4432981" cy="763898"/>
          </a:xfrm>
        </p:spPr>
        <p:txBody>
          <a:bodyPr/>
          <a:lstStyle/>
          <a:p>
            <a:r>
              <a:rPr lang="en-GB" sz="4400" b="1" dirty="0"/>
              <a:t>SPM techniques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72D8EB-7034-44BC-A03E-CD6E6227AC48}"/>
              </a:ext>
            </a:extLst>
          </p:cNvPr>
          <p:cNvGrpSpPr/>
          <p:nvPr/>
        </p:nvGrpSpPr>
        <p:grpSpPr>
          <a:xfrm>
            <a:off x="222080" y="1345302"/>
            <a:ext cx="5637585" cy="5192785"/>
            <a:chOff x="29133" y="1345302"/>
            <a:chExt cx="5637585" cy="519278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CAB654B-F39C-4D55-9001-A5DD01A409C5}"/>
                </a:ext>
              </a:extLst>
            </p:cNvPr>
            <p:cNvSpPr/>
            <p:nvPr/>
          </p:nvSpPr>
          <p:spPr>
            <a:xfrm>
              <a:off x="29133" y="1345302"/>
              <a:ext cx="5637585" cy="519278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520EBA-5107-46C7-990A-8BACFEE6DEBC}"/>
                </a:ext>
              </a:extLst>
            </p:cNvPr>
            <p:cNvSpPr txBox="1"/>
            <p:nvPr/>
          </p:nvSpPr>
          <p:spPr>
            <a:xfrm>
              <a:off x="265283" y="4308385"/>
              <a:ext cx="1182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Atomic</a:t>
              </a:r>
              <a:endParaRPr lang="es-ES" b="1" dirty="0"/>
            </a:p>
            <a:p>
              <a:pPr algn="ctr"/>
              <a:r>
                <a:rPr lang="es-ES" dirty="0"/>
                <a:t>(BR)-STM</a:t>
              </a:r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1A1BEF-06AF-41B3-A515-7B93AEF00A36}"/>
                </a:ext>
              </a:extLst>
            </p:cNvPr>
            <p:cNvSpPr txBox="1"/>
            <p:nvPr/>
          </p:nvSpPr>
          <p:spPr>
            <a:xfrm>
              <a:off x="2134603" y="5279192"/>
              <a:ext cx="116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/>
                <a:t>Electronic</a:t>
              </a:r>
            </a:p>
            <a:p>
              <a:pPr algn="ctr"/>
              <a:r>
                <a:rPr lang="es-ES" dirty="0"/>
                <a:t>(STS)</a:t>
              </a:r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889E4D-9C8C-4767-83A4-311CCD208DCA}"/>
                </a:ext>
              </a:extLst>
            </p:cNvPr>
            <p:cNvSpPr txBox="1"/>
            <p:nvPr/>
          </p:nvSpPr>
          <p:spPr>
            <a:xfrm>
              <a:off x="3497218" y="4541163"/>
              <a:ext cx="19752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Vibrational</a:t>
              </a:r>
              <a:endParaRPr lang="es-ES" b="1" dirty="0"/>
            </a:p>
            <a:p>
              <a:pPr algn="ctr"/>
              <a:r>
                <a:rPr lang="es-ES" dirty="0"/>
                <a:t>(IETS, </a:t>
              </a:r>
              <a:r>
                <a:rPr lang="es-ES" dirty="0" err="1"/>
                <a:t>Action</a:t>
              </a:r>
              <a:r>
                <a:rPr lang="es-ES" dirty="0"/>
                <a:t> </a:t>
              </a:r>
              <a:r>
                <a:rPr lang="es-ES" dirty="0" err="1"/>
                <a:t>Specroscopy</a:t>
              </a:r>
              <a:r>
                <a:rPr lang="es-ES" dirty="0"/>
                <a:t>)</a:t>
              </a:r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54BEF3-A4B4-4F1F-8C89-07BFF8CE05E3}"/>
                </a:ext>
              </a:extLst>
            </p:cNvPr>
            <p:cNvSpPr txBox="1"/>
            <p:nvPr/>
          </p:nvSpPr>
          <p:spPr>
            <a:xfrm>
              <a:off x="3700535" y="2130009"/>
              <a:ext cx="1410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Magnetic</a:t>
              </a:r>
              <a:endParaRPr lang="es-ES" b="1" dirty="0"/>
            </a:p>
            <a:p>
              <a:pPr algn="ctr"/>
              <a:r>
                <a:rPr lang="es-ES" dirty="0"/>
                <a:t>(IETS, Kondo STS, SP-STS)</a:t>
              </a:r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1E6452-F2A4-4F08-BD3F-1D442A32D997}"/>
                </a:ext>
              </a:extLst>
            </p:cNvPr>
            <p:cNvSpPr txBox="1"/>
            <p:nvPr/>
          </p:nvSpPr>
          <p:spPr>
            <a:xfrm>
              <a:off x="769981" y="2234230"/>
              <a:ext cx="1460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Atomic</a:t>
              </a:r>
              <a:r>
                <a:rPr lang="es-ES" b="1" dirty="0"/>
                <a:t> </a:t>
              </a:r>
              <a:r>
                <a:rPr lang="es-ES" b="1" dirty="0" err="1"/>
                <a:t>manipulation</a:t>
              </a:r>
              <a:endParaRPr lang="en-GB" b="1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9FD691-4792-4A58-B38C-7F539F3D16B4}"/>
                </a:ext>
              </a:extLst>
            </p:cNvPr>
            <p:cNvGrpSpPr/>
            <p:nvPr/>
          </p:nvGrpSpPr>
          <p:grpSpPr>
            <a:xfrm>
              <a:off x="1532757" y="2889654"/>
              <a:ext cx="2630336" cy="2104081"/>
              <a:chOff x="1530972" y="2896802"/>
              <a:chExt cx="2630336" cy="2104081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4AF94F40-2A5C-4CAF-B3D1-70E3441A6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0972" y="2896802"/>
                <a:ext cx="2630336" cy="2104081"/>
              </a:xfrm>
              <a:prstGeom prst="ellipse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81FA16-88B1-4E27-8D51-FBB65D43E83A}"/>
                  </a:ext>
                </a:extLst>
              </p:cNvPr>
              <p:cNvSpPr txBox="1"/>
              <p:nvPr/>
            </p:nvSpPr>
            <p:spPr>
              <a:xfrm>
                <a:off x="3053349" y="3224172"/>
                <a:ext cx="6550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000" b="1" dirty="0">
                    <a:solidFill>
                      <a:schemeClr val="bg1"/>
                    </a:solidFill>
                  </a:rPr>
                  <a:t>STM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B9E93-81D4-4BDD-8BC8-860D71B6A54C}"/>
              </a:ext>
            </a:extLst>
          </p:cNvPr>
          <p:cNvGrpSpPr/>
          <p:nvPr/>
        </p:nvGrpSpPr>
        <p:grpSpPr>
          <a:xfrm>
            <a:off x="6320501" y="1345302"/>
            <a:ext cx="5637585" cy="5192785"/>
            <a:chOff x="6127554" y="1345301"/>
            <a:chExt cx="5637585" cy="519278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7BE95B-9474-47D0-9639-012EB24387F6}"/>
                </a:ext>
              </a:extLst>
            </p:cNvPr>
            <p:cNvSpPr/>
            <p:nvPr/>
          </p:nvSpPr>
          <p:spPr>
            <a:xfrm>
              <a:off x="6127554" y="1345301"/>
              <a:ext cx="5637585" cy="519278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59731F4-B2C5-4766-BDB1-989B55F658D8}"/>
                </a:ext>
              </a:extLst>
            </p:cNvPr>
            <p:cNvGrpSpPr/>
            <p:nvPr/>
          </p:nvGrpSpPr>
          <p:grpSpPr>
            <a:xfrm>
              <a:off x="7630546" y="2954843"/>
              <a:ext cx="2631600" cy="1973700"/>
              <a:chOff x="7571602" y="3066305"/>
              <a:chExt cx="2631600" cy="1973700"/>
            </a:xfrm>
          </p:grpSpPr>
          <p:pic>
            <p:nvPicPr>
              <p:cNvPr id="2050" name="Picture 2" descr="A schematic 3D description of an atomic force microscope (AFM). |  Microscopic images, Real pictures, Atom">
                <a:extLst>
                  <a:ext uri="{FF2B5EF4-FFF2-40B4-BE49-F238E27FC236}">
                    <a16:creationId xmlns:a16="http://schemas.microsoft.com/office/drawing/2014/main" id="{19EDDE56-AE88-4F43-8DA4-8E398B0822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1602" y="3066305"/>
                <a:ext cx="2631600" cy="19737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4A52CB9-C801-48C5-B3BC-9748BC7E949C}"/>
                  </a:ext>
                </a:extLst>
              </p:cNvPr>
              <p:cNvSpPr txBox="1"/>
              <p:nvPr/>
            </p:nvSpPr>
            <p:spPr>
              <a:xfrm>
                <a:off x="9134078" y="3717286"/>
                <a:ext cx="681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AFM</a:t>
                </a:r>
                <a:endParaRPr lang="en-GB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3EB169-5475-42CC-9F31-A6732A84037B}"/>
                </a:ext>
              </a:extLst>
            </p:cNvPr>
            <p:cNvSpPr txBox="1"/>
            <p:nvPr/>
          </p:nvSpPr>
          <p:spPr>
            <a:xfrm>
              <a:off x="6595251" y="2710543"/>
              <a:ext cx="14101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/>
                <a:t>Chemical</a:t>
              </a:r>
            </a:p>
            <a:p>
              <a:pPr algn="ctr"/>
              <a:r>
                <a:rPr lang="es-ES" dirty="0"/>
                <a:t>(F(z))</a:t>
              </a:r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AA1C96-FF21-441F-BC96-EC8515C50248}"/>
                </a:ext>
              </a:extLst>
            </p:cNvPr>
            <p:cNvSpPr txBox="1"/>
            <p:nvPr/>
          </p:nvSpPr>
          <p:spPr>
            <a:xfrm>
              <a:off x="9869655" y="2710543"/>
              <a:ext cx="14101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Magnetic</a:t>
              </a:r>
              <a:endParaRPr lang="es-ES" b="1" dirty="0"/>
            </a:p>
            <a:p>
              <a:pPr algn="ctr"/>
              <a:r>
                <a:rPr lang="es-ES" dirty="0"/>
                <a:t>(MFM)</a:t>
              </a:r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4A97D6-7E65-466E-8BC1-8C777EAC4CE4}"/>
                </a:ext>
              </a:extLst>
            </p:cNvPr>
            <p:cNvSpPr txBox="1"/>
            <p:nvPr/>
          </p:nvSpPr>
          <p:spPr>
            <a:xfrm>
              <a:off x="10237872" y="3865599"/>
              <a:ext cx="1410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Electrostatic</a:t>
              </a:r>
              <a:endParaRPr lang="es-ES" b="1" dirty="0"/>
            </a:p>
            <a:p>
              <a:pPr algn="ctr"/>
              <a:r>
                <a:rPr lang="es-ES" dirty="0"/>
                <a:t>(KPFM, SCM, EFM)</a:t>
              </a:r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F74663-1930-4B52-A103-B2DBEE0E49B0}"/>
                </a:ext>
              </a:extLst>
            </p:cNvPr>
            <p:cNvSpPr txBox="1"/>
            <p:nvPr/>
          </p:nvSpPr>
          <p:spPr>
            <a:xfrm>
              <a:off x="9493146" y="5253750"/>
              <a:ext cx="14101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Piezoelectric</a:t>
              </a:r>
              <a:endParaRPr lang="es-ES" b="1" dirty="0"/>
            </a:p>
            <a:p>
              <a:pPr algn="ctr"/>
              <a:r>
                <a:rPr lang="es-ES" dirty="0"/>
                <a:t>(PFM)</a:t>
              </a:r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BD8E0B0-A75F-48C7-A4CE-B42D289D543C}"/>
                </a:ext>
              </a:extLst>
            </p:cNvPr>
            <p:cNvSpPr txBox="1"/>
            <p:nvPr/>
          </p:nvSpPr>
          <p:spPr>
            <a:xfrm>
              <a:off x="6149314" y="4004099"/>
              <a:ext cx="1541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Friction</a:t>
              </a:r>
              <a:endParaRPr lang="es-ES" b="1" dirty="0"/>
            </a:p>
            <a:p>
              <a:pPr algn="ctr"/>
              <a:r>
                <a:rPr lang="es-ES" dirty="0"/>
                <a:t>(LFM)</a:t>
              </a:r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957B94-4FDD-4FA9-BE2C-00612FBC734D}"/>
                </a:ext>
              </a:extLst>
            </p:cNvPr>
            <p:cNvSpPr txBox="1"/>
            <p:nvPr/>
          </p:nvSpPr>
          <p:spPr>
            <a:xfrm>
              <a:off x="8085920" y="2090185"/>
              <a:ext cx="1677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Nanolitography</a:t>
              </a:r>
              <a:endParaRPr lang="es-ES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131F28-3D51-4624-B6DB-CC99D720C685}"/>
                </a:ext>
              </a:extLst>
            </p:cNvPr>
            <p:cNvSpPr txBox="1"/>
            <p:nvPr/>
          </p:nvSpPr>
          <p:spPr>
            <a:xfrm>
              <a:off x="7000759" y="5253750"/>
              <a:ext cx="14101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Electrical</a:t>
              </a:r>
              <a:endParaRPr lang="es-ES" b="1" dirty="0"/>
            </a:p>
            <a:p>
              <a:pPr algn="ctr"/>
              <a:r>
                <a:rPr lang="es-ES" dirty="0"/>
                <a:t>(c-AFM)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4314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C755A1-470A-441B-85DF-EF6C123C2071}"/>
              </a:ext>
            </a:extLst>
          </p:cNvPr>
          <p:cNvSpPr/>
          <p:nvPr/>
        </p:nvSpPr>
        <p:spPr>
          <a:xfrm>
            <a:off x="381000" y="2111723"/>
            <a:ext cx="2970056" cy="13172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9F1052D-E556-4E71-A5FF-775B9FCFFDFA}"/>
              </a:ext>
            </a:extLst>
          </p:cNvPr>
          <p:cNvSpPr txBox="1"/>
          <p:nvPr/>
        </p:nvSpPr>
        <p:spPr>
          <a:xfrm>
            <a:off x="735500" y="2308696"/>
            <a:ext cx="2296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UHV 5K STM/</a:t>
            </a:r>
            <a:r>
              <a:rPr lang="es-ES" b="1" dirty="0" err="1">
                <a:solidFill>
                  <a:schemeClr val="bg1"/>
                </a:solidFill>
              </a:rPr>
              <a:t>nc</a:t>
            </a:r>
            <a:r>
              <a:rPr lang="es-ES" b="1" dirty="0">
                <a:solidFill>
                  <a:schemeClr val="bg1"/>
                </a:solidFill>
              </a:rPr>
              <a:t>-AFM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photon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spectroscopy</a:t>
            </a:r>
            <a:endParaRPr lang="es-ES" b="1" dirty="0">
              <a:solidFill>
                <a:schemeClr val="bg1"/>
              </a:solidFill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CE6142F2-64F0-47BB-9A51-E1365C71277A}"/>
              </a:ext>
            </a:extLst>
          </p:cNvPr>
          <p:cNvCxnSpPr>
            <a:cxnSpLocks/>
          </p:cNvCxnSpPr>
          <p:nvPr/>
        </p:nvCxnSpPr>
        <p:spPr>
          <a:xfrm flipH="1">
            <a:off x="3479768" y="1036456"/>
            <a:ext cx="2650100" cy="97855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0C6F9CFE-EBEF-4533-9596-3D5EF4566F8E}"/>
              </a:ext>
            </a:extLst>
          </p:cNvPr>
          <p:cNvCxnSpPr/>
          <p:nvPr/>
        </p:nvCxnSpPr>
        <p:spPr>
          <a:xfrm flipH="1">
            <a:off x="4849656" y="1027990"/>
            <a:ext cx="1280212" cy="264125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2A2A15B-3CBC-4C76-B2A1-ED544D1E28EC}"/>
              </a:ext>
            </a:extLst>
          </p:cNvPr>
          <p:cNvCxnSpPr/>
          <p:nvPr/>
        </p:nvCxnSpPr>
        <p:spPr>
          <a:xfrm>
            <a:off x="6129868" y="1036456"/>
            <a:ext cx="1346200" cy="2632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5FDA573B-6A70-41B7-BF85-0483963E0CDB}"/>
              </a:ext>
            </a:extLst>
          </p:cNvPr>
          <p:cNvCxnSpPr/>
          <p:nvPr/>
        </p:nvCxnSpPr>
        <p:spPr>
          <a:xfrm>
            <a:off x="6129868" y="1036456"/>
            <a:ext cx="2844800" cy="10752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CE0B0297-FCA4-4E59-9C8B-3347976007D2}"/>
              </a:ext>
            </a:extLst>
          </p:cNvPr>
          <p:cNvSpPr/>
          <p:nvPr/>
        </p:nvSpPr>
        <p:spPr>
          <a:xfrm>
            <a:off x="2263529" y="3872692"/>
            <a:ext cx="2970056" cy="1317277"/>
          </a:xfrm>
          <a:prstGeom prst="roundRect">
            <a:avLst/>
          </a:prstGeom>
          <a:solidFill>
            <a:srgbClr val="4C7BD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7EDB732-D3E3-4886-8585-E16810BC5391}"/>
              </a:ext>
            </a:extLst>
          </p:cNvPr>
          <p:cNvSpPr txBox="1"/>
          <p:nvPr/>
        </p:nvSpPr>
        <p:spPr>
          <a:xfrm>
            <a:off x="2617691" y="4056192"/>
            <a:ext cx="2182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Environmental</a:t>
            </a:r>
            <a:r>
              <a:rPr lang="es-ES" b="1" dirty="0">
                <a:solidFill>
                  <a:schemeClr val="bg1"/>
                </a:solidFill>
              </a:rPr>
              <a:t> AFM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photon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spectroscopy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CF6AF2AD-BC19-45AE-8FF9-A38276BC621A}"/>
              </a:ext>
            </a:extLst>
          </p:cNvPr>
          <p:cNvSpPr/>
          <p:nvPr/>
        </p:nvSpPr>
        <p:spPr>
          <a:xfrm>
            <a:off x="6251888" y="3872692"/>
            <a:ext cx="2970056" cy="1317277"/>
          </a:xfrm>
          <a:prstGeom prst="round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0355A24-E922-4748-90A3-2DE34750C2A7}"/>
              </a:ext>
            </a:extLst>
          </p:cNvPr>
          <p:cNvSpPr txBox="1"/>
          <p:nvPr/>
        </p:nvSpPr>
        <p:spPr>
          <a:xfrm>
            <a:off x="7001148" y="4190009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Multipurpose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AFM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133925C2-1813-4031-A871-776A4A5AD78C}"/>
              </a:ext>
            </a:extLst>
          </p:cNvPr>
          <p:cNvSpPr/>
          <p:nvPr/>
        </p:nvSpPr>
        <p:spPr>
          <a:xfrm>
            <a:off x="9055060" y="2111722"/>
            <a:ext cx="2970056" cy="1317277"/>
          </a:xfrm>
          <a:prstGeom prst="round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2827246-869E-4D42-9DD1-AFF8C24490C0}"/>
              </a:ext>
            </a:extLst>
          </p:cNvPr>
          <p:cNvSpPr txBox="1"/>
          <p:nvPr/>
        </p:nvSpPr>
        <p:spPr>
          <a:xfrm>
            <a:off x="9575240" y="2560917"/>
            <a:ext cx="192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UHV STM/</a:t>
            </a:r>
            <a:r>
              <a:rPr lang="es-ES" b="1" dirty="0" err="1">
                <a:solidFill>
                  <a:schemeClr val="bg1"/>
                </a:solidFill>
              </a:rPr>
              <a:t>nc</a:t>
            </a:r>
            <a:r>
              <a:rPr lang="es-ES" b="1" dirty="0">
                <a:solidFill>
                  <a:schemeClr val="bg1"/>
                </a:solidFill>
              </a:rPr>
              <a:t>-AFM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C7ED9-2844-4DD5-98AF-FF0683C00710}"/>
              </a:ext>
            </a:extLst>
          </p:cNvPr>
          <p:cNvSpPr txBox="1"/>
          <p:nvPr/>
        </p:nvSpPr>
        <p:spPr>
          <a:xfrm>
            <a:off x="4760114" y="159812"/>
            <a:ext cx="297511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3600" b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SPM </a:t>
            </a:r>
            <a:r>
              <a:rPr lang="es-ES" sz="3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Platform</a:t>
            </a:r>
            <a:endParaRPr lang="en-GB" sz="3600" b="1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767ACCC-FECF-B87D-5522-710722C0674C}"/>
              </a:ext>
            </a:extLst>
          </p:cNvPr>
          <p:cNvSpPr/>
          <p:nvPr/>
        </p:nvSpPr>
        <p:spPr>
          <a:xfrm>
            <a:off x="88135" y="1839817"/>
            <a:ext cx="12103865" cy="1822428"/>
          </a:xfrm>
          <a:prstGeom prst="roundRect">
            <a:avLst/>
          </a:prstGeom>
          <a:solidFill>
            <a:schemeClr val="bg2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10186D-769D-D1C4-1781-CDB58A830720}"/>
              </a:ext>
            </a:extLst>
          </p:cNvPr>
          <p:cNvSpPr txBox="1"/>
          <p:nvPr/>
        </p:nvSpPr>
        <p:spPr>
          <a:xfrm>
            <a:off x="4943251" y="2520199"/>
            <a:ext cx="259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Ultra-High </a:t>
            </a:r>
            <a:r>
              <a:rPr lang="es-ES" sz="2400" b="1" dirty="0" err="1"/>
              <a:t>Vacuum</a:t>
            </a:r>
            <a:endParaRPr lang="en-GB" sz="24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C9D7E8-87E4-70F6-34C2-34A80095A0DE}"/>
              </a:ext>
            </a:extLst>
          </p:cNvPr>
          <p:cNvSpPr/>
          <p:nvPr/>
        </p:nvSpPr>
        <p:spPr>
          <a:xfrm>
            <a:off x="88135" y="3747780"/>
            <a:ext cx="12103865" cy="1822428"/>
          </a:xfrm>
          <a:prstGeom prst="roundRect">
            <a:avLst/>
          </a:prstGeom>
          <a:solidFill>
            <a:schemeClr val="bg2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D9C309-A2C4-9A43-9A9F-92700D6231A8}"/>
              </a:ext>
            </a:extLst>
          </p:cNvPr>
          <p:cNvSpPr txBox="1"/>
          <p:nvPr/>
        </p:nvSpPr>
        <p:spPr>
          <a:xfrm>
            <a:off x="4410282" y="4428161"/>
            <a:ext cx="347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/>
              <a:t>Environmental</a:t>
            </a:r>
            <a:r>
              <a:rPr lang="es-ES" sz="2400" b="1" dirty="0"/>
              <a:t>, gas/</a:t>
            </a:r>
            <a:r>
              <a:rPr lang="es-ES" sz="2400" b="1" dirty="0" err="1"/>
              <a:t>liquid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2711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C755A1-470A-441B-85DF-EF6C123C2071}"/>
              </a:ext>
            </a:extLst>
          </p:cNvPr>
          <p:cNvSpPr/>
          <p:nvPr/>
        </p:nvSpPr>
        <p:spPr>
          <a:xfrm>
            <a:off x="381000" y="2111723"/>
            <a:ext cx="2970056" cy="13172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9F1052D-E556-4E71-A5FF-775B9FCFFDFA}"/>
              </a:ext>
            </a:extLst>
          </p:cNvPr>
          <p:cNvSpPr txBox="1"/>
          <p:nvPr/>
        </p:nvSpPr>
        <p:spPr>
          <a:xfrm>
            <a:off x="735500" y="2308696"/>
            <a:ext cx="2296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UHV 5K STM/</a:t>
            </a:r>
            <a:r>
              <a:rPr lang="es-ES" b="1" dirty="0" err="1">
                <a:solidFill>
                  <a:schemeClr val="bg1"/>
                </a:solidFill>
              </a:rPr>
              <a:t>nc</a:t>
            </a:r>
            <a:r>
              <a:rPr lang="es-ES" b="1" dirty="0">
                <a:solidFill>
                  <a:schemeClr val="bg1"/>
                </a:solidFill>
              </a:rPr>
              <a:t>-AFM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photon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spectroscopy</a:t>
            </a:r>
            <a:endParaRPr lang="es-ES" b="1" dirty="0">
              <a:solidFill>
                <a:schemeClr val="bg1"/>
              </a:solidFill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CE6142F2-64F0-47BB-9A51-E1365C71277A}"/>
              </a:ext>
            </a:extLst>
          </p:cNvPr>
          <p:cNvCxnSpPr>
            <a:cxnSpLocks/>
          </p:cNvCxnSpPr>
          <p:nvPr/>
        </p:nvCxnSpPr>
        <p:spPr>
          <a:xfrm flipH="1">
            <a:off x="3479768" y="1036456"/>
            <a:ext cx="2650100" cy="97855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0C6F9CFE-EBEF-4533-9596-3D5EF4566F8E}"/>
              </a:ext>
            </a:extLst>
          </p:cNvPr>
          <p:cNvCxnSpPr/>
          <p:nvPr/>
        </p:nvCxnSpPr>
        <p:spPr>
          <a:xfrm flipH="1">
            <a:off x="4849656" y="1027990"/>
            <a:ext cx="1280212" cy="264125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2A2A15B-3CBC-4C76-B2A1-ED544D1E28EC}"/>
              </a:ext>
            </a:extLst>
          </p:cNvPr>
          <p:cNvCxnSpPr/>
          <p:nvPr/>
        </p:nvCxnSpPr>
        <p:spPr>
          <a:xfrm>
            <a:off x="6129868" y="1036456"/>
            <a:ext cx="1346200" cy="2632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5FDA573B-6A70-41B7-BF85-0483963E0CDB}"/>
              </a:ext>
            </a:extLst>
          </p:cNvPr>
          <p:cNvCxnSpPr/>
          <p:nvPr/>
        </p:nvCxnSpPr>
        <p:spPr>
          <a:xfrm>
            <a:off x="6129868" y="1036456"/>
            <a:ext cx="2844800" cy="10752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CE0B0297-FCA4-4E59-9C8B-3347976007D2}"/>
              </a:ext>
            </a:extLst>
          </p:cNvPr>
          <p:cNvSpPr/>
          <p:nvPr/>
        </p:nvSpPr>
        <p:spPr>
          <a:xfrm>
            <a:off x="2263529" y="3872692"/>
            <a:ext cx="2970056" cy="1317277"/>
          </a:xfrm>
          <a:prstGeom prst="roundRect">
            <a:avLst/>
          </a:prstGeom>
          <a:solidFill>
            <a:srgbClr val="4C7BD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7EDB732-D3E3-4886-8585-E16810BC5391}"/>
              </a:ext>
            </a:extLst>
          </p:cNvPr>
          <p:cNvSpPr txBox="1"/>
          <p:nvPr/>
        </p:nvSpPr>
        <p:spPr>
          <a:xfrm>
            <a:off x="2617691" y="4056192"/>
            <a:ext cx="2182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Environmental</a:t>
            </a:r>
            <a:r>
              <a:rPr lang="es-ES" b="1" dirty="0">
                <a:solidFill>
                  <a:schemeClr val="bg1"/>
                </a:solidFill>
              </a:rPr>
              <a:t> AFM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photon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spectroscopy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CF6AF2AD-BC19-45AE-8FF9-A38276BC621A}"/>
              </a:ext>
            </a:extLst>
          </p:cNvPr>
          <p:cNvSpPr/>
          <p:nvPr/>
        </p:nvSpPr>
        <p:spPr>
          <a:xfrm>
            <a:off x="6251888" y="3872692"/>
            <a:ext cx="2970056" cy="1317277"/>
          </a:xfrm>
          <a:prstGeom prst="round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0355A24-E922-4748-90A3-2DE34750C2A7}"/>
              </a:ext>
            </a:extLst>
          </p:cNvPr>
          <p:cNvSpPr txBox="1"/>
          <p:nvPr/>
        </p:nvSpPr>
        <p:spPr>
          <a:xfrm>
            <a:off x="7001148" y="4190009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Multipurpose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AFM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133925C2-1813-4031-A871-776A4A5AD78C}"/>
              </a:ext>
            </a:extLst>
          </p:cNvPr>
          <p:cNvSpPr/>
          <p:nvPr/>
        </p:nvSpPr>
        <p:spPr>
          <a:xfrm>
            <a:off x="9055060" y="2111722"/>
            <a:ext cx="2970056" cy="1317277"/>
          </a:xfrm>
          <a:prstGeom prst="round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2827246-869E-4D42-9DD1-AFF8C24490C0}"/>
              </a:ext>
            </a:extLst>
          </p:cNvPr>
          <p:cNvSpPr txBox="1"/>
          <p:nvPr/>
        </p:nvSpPr>
        <p:spPr>
          <a:xfrm>
            <a:off x="9575240" y="2560917"/>
            <a:ext cx="192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UHV STM/</a:t>
            </a:r>
            <a:r>
              <a:rPr lang="es-ES" b="1" dirty="0" err="1">
                <a:solidFill>
                  <a:schemeClr val="bg1"/>
                </a:solidFill>
              </a:rPr>
              <a:t>nc</a:t>
            </a:r>
            <a:r>
              <a:rPr lang="es-ES" b="1" dirty="0">
                <a:solidFill>
                  <a:schemeClr val="bg1"/>
                </a:solidFill>
              </a:rPr>
              <a:t>-AFM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C7ED9-2844-4DD5-98AF-FF0683C00710}"/>
              </a:ext>
            </a:extLst>
          </p:cNvPr>
          <p:cNvSpPr txBox="1"/>
          <p:nvPr/>
        </p:nvSpPr>
        <p:spPr>
          <a:xfrm>
            <a:off x="4760114" y="159812"/>
            <a:ext cx="297511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3600" b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SPM </a:t>
            </a:r>
            <a:r>
              <a:rPr lang="es-ES" sz="3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Platform</a:t>
            </a:r>
            <a:endParaRPr lang="en-GB" sz="3600" b="1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767ACCC-FECF-B87D-5522-710722C0674C}"/>
              </a:ext>
            </a:extLst>
          </p:cNvPr>
          <p:cNvSpPr/>
          <p:nvPr/>
        </p:nvSpPr>
        <p:spPr>
          <a:xfrm>
            <a:off x="88136" y="1839816"/>
            <a:ext cx="5732802" cy="3730391"/>
          </a:xfrm>
          <a:prstGeom prst="roundRect">
            <a:avLst/>
          </a:prstGeom>
          <a:solidFill>
            <a:schemeClr val="bg2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10186D-769D-D1C4-1781-CDB58A830720}"/>
              </a:ext>
            </a:extLst>
          </p:cNvPr>
          <p:cNvSpPr txBox="1"/>
          <p:nvPr/>
        </p:nvSpPr>
        <p:spPr>
          <a:xfrm>
            <a:off x="1013804" y="3391078"/>
            <a:ext cx="3937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SPM + </a:t>
            </a:r>
            <a:r>
              <a:rPr lang="es-ES" sz="2400" b="1" dirty="0" err="1"/>
              <a:t>Photon</a:t>
            </a:r>
            <a:r>
              <a:rPr lang="es-ES" sz="2400" b="1" dirty="0"/>
              <a:t> </a:t>
            </a:r>
            <a:r>
              <a:rPr lang="es-ES" sz="2400" b="1" dirty="0" err="1"/>
              <a:t>spectroscopies</a:t>
            </a:r>
            <a:endParaRPr lang="en-GB" sz="24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C9D7E8-87E4-70F6-34C2-34A80095A0DE}"/>
              </a:ext>
            </a:extLst>
          </p:cNvPr>
          <p:cNvSpPr/>
          <p:nvPr/>
        </p:nvSpPr>
        <p:spPr>
          <a:xfrm>
            <a:off x="6129868" y="1839816"/>
            <a:ext cx="6062132" cy="3730392"/>
          </a:xfrm>
          <a:prstGeom prst="roundRect">
            <a:avLst/>
          </a:prstGeom>
          <a:solidFill>
            <a:schemeClr val="bg2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D9C309-A2C4-9A43-9A9F-92700D6231A8}"/>
              </a:ext>
            </a:extLst>
          </p:cNvPr>
          <p:cNvSpPr txBox="1"/>
          <p:nvPr/>
        </p:nvSpPr>
        <p:spPr>
          <a:xfrm>
            <a:off x="8673782" y="3391078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 SPM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07314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484F02B-93FC-B3AF-4440-357870779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9616" y="491792"/>
            <a:ext cx="1009800" cy="134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C755A1-470A-441B-85DF-EF6C123C2071}"/>
              </a:ext>
            </a:extLst>
          </p:cNvPr>
          <p:cNvSpPr/>
          <p:nvPr/>
        </p:nvSpPr>
        <p:spPr>
          <a:xfrm>
            <a:off x="381000" y="2111723"/>
            <a:ext cx="2970056" cy="13172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9F1052D-E556-4E71-A5FF-775B9FCFFDFA}"/>
              </a:ext>
            </a:extLst>
          </p:cNvPr>
          <p:cNvSpPr txBox="1"/>
          <p:nvPr/>
        </p:nvSpPr>
        <p:spPr>
          <a:xfrm>
            <a:off x="735500" y="2308696"/>
            <a:ext cx="2296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UHV 5K STM/</a:t>
            </a:r>
            <a:r>
              <a:rPr lang="es-ES" b="1" dirty="0" err="1">
                <a:solidFill>
                  <a:schemeClr val="bg1"/>
                </a:solidFill>
              </a:rPr>
              <a:t>nc</a:t>
            </a:r>
            <a:r>
              <a:rPr lang="es-ES" b="1" dirty="0">
                <a:solidFill>
                  <a:schemeClr val="bg1"/>
                </a:solidFill>
              </a:rPr>
              <a:t>-AFM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photon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spectroscopy</a:t>
            </a:r>
            <a:endParaRPr lang="es-ES" b="1" dirty="0">
              <a:solidFill>
                <a:schemeClr val="bg1"/>
              </a:solidFill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CE6142F2-64F0-47BB-9A51-E1365C71277A}"/>
              </a:ext>
            </a:extLst>
          </p:cNvPr>
          <p:cNvCxnSpPr>
            <a:cxnSpLocks/>
          </p:cNvCxnSpPr>
          <p:nvPr/>
        </p:nvCxnSpPr>
        <p:spPr>
          <a:xfrm flipH="1">
            <a:off x="3479768" y="1036456"/>
            <a:ext cx="2650100" cy="97855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0C6F9CFE-EBEF-4533-9596-3D5EF4566F8E}"/>
              </a:ext>
            </a:extLst>
          </p:cNvPr>
          <p:cNvCxnSpPr/>
          <p:nvPr/>
        </p:nvCxnSpPr>
        <p:spPr>
          <a:xfrm flipH="1">
            <a:off x="4849656" y="1027990"/>
            <a:ext cx="1280212" cy="264125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2A2A15B-3CBC-4C76-B2A1-ED544D1E28EC}"/>
              </a:ext>
            </a:extLst>
          </p:cNvPr>
          <p:cNvCxnSpPr/>
          <p:nvPr/>
        </p:nvCxnSpPr>
        <p:spPr>
          <a:xfrm>
            <a:off x="6129868" y="1036456"/>
            <a:ext cx="1346200" cy="2632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5FDA573B-6A70-41B7-BF85-0483963E0CDB}"/>
              </a:ext>
            </a:extLst>
          </p:cNvPr>
          <p:cNvCxnSpPr/>
          <p:nvPr/>
        </p:nvCxnSpPr>
        <p:spPr>
          <a:xfrm>
            <a:off x="6129868" y="1036456"/>
            <a:ext cx="2844800" cy="10752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CE0B0297-FCA4-4E59-9C8B-3347976007D2}"/>
              </a:ext>
            </a:extLst>
          </p:cNvPr>
          <p:cNvSpPr/>
          <p:nvPr/>
        </p:nvSpPr>
        <p:spPr>
          <a:xfrm>
            <a:off x="2263529" y="3872692"/>
            <a:ext cx="2970056" cy="1317277"/>
          </a:xfrm>
          <a:prstGeom prst="roundRect">
            <a:avLst/>
          </a:prstGeom>
          <a:solidFill>
            <a:srgbClr val="4C7BD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7EDB732-D3E3-4886-8585-E16810BC5391}"/>
              </a:ext>
            </a:extLst>
          </p:cNvPr>
          <p:cNvSpPr txBox="1"/>
          <p:nvPr/>
        </p:nvSpPr>
        <p:spPr>
          <a:xfrm>
            <a:off x="2617691" y="4056192"/>
            <a:ext cx="2182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Environmental</a:t>
            </a:r>
            <a:r>
              <a:rPr lang="es-ES" b="1" dirty="0">
                <a:solidFill>
                  <a:schemeClr val="bg1"/>
                </a:solidFill>
              </a:rPr>
              <a:t> AFM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photon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spectroscopy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CF6AF2AD-BC19-45AE-8FF9-A38276BC621A}"/>
              </a:ext>
            </a:extLst>
          </p:cNvPr>
          <p:cNvSpPr/>
          <p:nvPr/>
        </p:nvSpPr>
        <p:spPr>
          <a:xfrm>
            <a:off x="6251888" y="3872692"/>
            <a:ext cx="2970056" cy="1317277"/>
          </a:xfrm>
          <a:prstGeom prst="round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0355A24-E922-4748-90A3-2DE34750C2A7}"/>
              </a:ext>
            </a:extLst>
          </p:cNvPr>
          <p:cNvSpPr txBox="1"/>
          <p:nvPr/>
        </p:nvSpPr>
        <p:spPr>
          <a:xfrm>
            <a:off x="7001148" y="4190009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Multipurpose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AFM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133925C2-1813-4031-A871-776A4A5AD78C}"/>
              </a:ext>
            </a:extLst>
          </p:cNvPr>
          <p:cNvSpPr/>
          <p:nvPr/>
        </p:nvSpPr>
        <p:spPr>
          <a:xfrm>
            <a:off x="9055060" y="2111722"/>
            <a:ext cx="2970056" cy="1317277"/>
          </a:xfrm>
          <a:prstGeom prst="round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2827246-869E-4D42-9DD1-AFF8C24490C0}"/>
              </a:ext>
            </a:extLst>
          </p:cNvPr>
          <p:cNvSpPr txBox="1"/>
          <p:nvPr/>
        </p:nvSpPr>
        <p:spPr>
          <a:xfrm>
            <a:off x="9575240" y="2560917"/>
            <a:ext cx="192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UHV STM/</a:t>
            </a:r>
            <a:r>
              <a:rPr lang="es-ES" b="1" dirty="0" err="1">
                <a:solidFill>
                  <a:schemeClr val="bg1"/>
                </a:solidFill>
              </a:rPr>
              <a:t>nc</a:t>
            </a:r>
            <a:r>
              <a:rPr lang="es-ES" b="1" dirty="0">
                <a:solidFill>
                  <a:schemeClr val="bg1"/>
                </a:solidFill>
              </a:rPr>
              <a:t>-AFM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C3934-323D-4128-B2F4-1AE3B427BEF4}"/>
              </a:ext>
            </a:extLst>
          </p:cNvPr>
          <p:cNvSpPr txBox="1"/>
          <p:nvPr/>
        </p:nvSpPr>
        <p:spPr>
          <a:xfrm>
            <a:off x="1073229" y="1237475"/>
            <a:ext cx="1544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rgbClr val="4C7BD1"/>
                </a:solidFill>
              </a:rPr>
              <a:t>ICN2</a:t>
            </a:r>
          </a:p>
          <a:p>
            <a:pPr algn="ctr"/>
            <a:r>
              <a:rPr lang="es-ES" b="1" dirty="0">
                <a:solidFill>
                  <a:srgbClr val="4C7BD1"/>
                </a:solidFill>
              </a:rPr>
              <a:t>Aitor Mugarza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BAA2B6C-996B-4C44-9E58-D999D9995328}"/>
              </a:ext>
            </a:extLst>
          </p:cNvPr>
          <p:cNvSpPr txBox="1"/>
          <p:nvPr/>
        </p:nvSpPr>
        <p:spPr>
          <a:xfrm>
            <a:off x="9575240" y="1027990"/>
            <a:ext cx="1596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chemeClr val="accent6"/>
                </a:solidFill>
              </a:rPr>
              <a:t>ICMAB</a:t>
            </a:r>
          </a:p>
          <a:p>
            <a:pPr algn="ctr"/>
            <a:r>
              <a:rPr lang="es-ES" b="1" dirty="0">
                <a:solidFill>
                  <a:schemeClr val="accent6"/>
                </a:solidFill>
              </a:rPr>
              <a:t>Carmen Ocal</a:t>
            </a:r>
          </a:p>
          <a:p>
            <a:pPr algn="ctr"/>
            <a:r>
              <a:rPr lang="es-ES" b="1" dirty="0">
                <a:solidFill>
                  <a:schemeClr val="accent6"/>
                </a:solidFill>
              </a:rPr>
              <a:t>Esther Barrena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C7ED9-2844-4DD5-98AF-FF0683C00710}"/>
              </a:ext>
            </a:extLst>
          </p:cNvPr>
          <p:cNvSpPr txBox="1"/>
          <p:nvPr/>
        </p:nvSpPr>
        <p:spPr>
          <a:xfrm>
            <a:off x="4760114" y="159812"/>
            <a:ext cx="297511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3600" b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SPM </a:t>
            </a:r>
            <a:r>
              <a:rPr lang="es-ES" sz="3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Platform</a:t>
            </a:r>
            <a:endParaRPr lang="en-GB" sz="3600" b="1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1FD13F-4495-486F-BB8C-88F1A30DC6BA}"/>
              </a:ext>
            </a:extLst>
          </p:cNvPr>
          <p:cNvSpPr/>
          <p:nvPr/>
        </p:nvSpPr>
        <p:spPr>
          <a:xfrm>
            <a:off x="2911728" y="5189969"/>
            <a:ext cx="1716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4C7BD1"/>
                </a:solidFill>
              </a:rPr>
              <a:t>Emigdio </a:t>
            </a:r>
            <a:r>
              <a:rPr lang="es-ES" b="1" dirty="0" err="1">
                <a:solidFill>
                  <a:srgbClr val="4C7BD1"/>
                </a:solidFill>
              </a:rPr>
              <a:t>Chavez</a:t>
            </a:r>
            <a:endParaRPr lang="en-GB" b="1" dirty="0">
              <a:solidFill>
                <a:srgbClr val="4C7BD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CD560-581E-466C-98E7-F4AA29B7CAF8}"/>
              </a:ext>
            </a:extLst>
          </p:cNvPr>
          <p:cNvSpPr/>
          <p:nvPr/>
        </p:nvSpPr>
        <p:spPr>
          <a:xfrm>
            <a:off x="9967239" y="3484577"/>
            <a:ext cx="156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Roger Palacios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FE611D-49BA-4D79-A40D-CFC94EA5D52A}"/>
              </a:ext>
            </a:extLst>
          </p:cNvPr>
          <p:cNvSpPr/>
          <p:nvPr/>
        </p:nvSpPr>
        <p:spPr>
          <a:xfrm>
            <a:off x="7249549" y="5264330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Daniel Martín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FBC7C3-E234-473B-96A5-64163BD4A51F}"/>
              </a:ext>
            </a:extLst>
          </p:cNvPr>
          <p:cNvSpPr/>
          <p:nvPr/>
        </p:nvSpPr>
        <p:spPr>
          <a:xfrm>
            <a:off x="1306247" y="3521709"/>
            <a:ext cx="987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rgbClr val="4C7BD1"/>
                </a:solidFill>
              </a:rPr>
              <a:t>Scientist</a:t>
            </a:r>
            <a:endParaRPr lang="en-GB" dirty="0">
              <a:solidFill>
                <a:srgbClr val="4C7BD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A8AEF1-9E57-1E07-037D-9ADA8C3D0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82" r="11658"/>
          <a:stretch/>
        </p:blipFill>
        <p:spPr>
          <a:xfrm>
            <a:off x="1737360" y="5264330"/>
            <a:ext cx="987899" cy="1263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E54F5A-214E-467F-B52B-285EFF67DF06}"/>
              </a:ext>
            </a:extLst>
          </p:cNvPr>
          <p:cNvSpPr/>
          <p:nvPr/>
        </p:nvSpPr>
        <p:spPr>
          <a:xfrm>
            <a:off x="3713057" y="2476066"/>
            <a:ext cx="1061768" cy="1191600"/>
          </a:xfrm>
          <a:prstGeom prst="roundRect">
            <a:avLst/>
          </a:prstGeom>
          <a:solidFill>
            <a:srgbClr val="B2B2B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252706-0283-4564-A144-B842CE5E67AD}"/>
              </a:ext>
            </a:extLst>
          </p:cNvPr>
          <p:cNvSpPr/>
          <p:nvPr/>
        </p:nvSpPr>
        <p:spPr>
          <a:xfrm>
            <a:off x="3813508" y="1908977"/>
            <a:ext cx="1735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Laser </a:t>
            </a:r>
            <a:r>
              <a:rPr lang="es-E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Technician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4071EE-1977-43A6-A4F4-CA7B4AA0FCDA}"/>
              </a:ext>
            </a:extLst>
          </p:cNvPr>
          <p:cNvSpPr/>
          <p:nvPr/>
        </p:nvSpPr>
        <p:spPr>
          <a:xfrm>
            <a:off x="6730440" y="1908977"/>
            <a:ext cx="1669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SPM </a:t>
            </a:r>
            <a:r>
              <a:rPr lang="es-E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Technician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8AF3D4-6946-0F95-51B8-4101C1A6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63" y="491792"/>
            <a:ext cx="892800" cy="1190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0A17CD6-1A71-9F02-F569-A270CF3B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54" y="3909487"/>
            <a:ext cx="892800" cy="1190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5DB5E19-5FE3-2BBC-7536-D11C8A9AF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872" y="5223422"/>
            <a:ext cx="892800" cy="1190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ED1584E-FADC-5D3B-9CBB-36581A43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312" y="2476666"/>
            <a:ext cx="892800" cy="119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089DB6-9F62-66D1-A3AF-0C52E0320330}"/>
              </a:ext>
            </a:extLst>
          </p:cNvPr>
          <p:cNvSpPr/>
          <p:nvPr/>
        </p:nvSpPr>
        <p:spPr>
          <a:xfrm>
            <a:off x="7426454" y="2221432"/>
            <a:ext cx="1368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Alba Cazorla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B2896D-BCD2-4EE8-713F-43EBC02A02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l="14557" r="23355"/>
          <a:stretch/>
        </p:blipFill>
        <p:spPr>
          <a:xfrm>
            <a:off x="2702830" y="491792"/>
            <a:ext cx="892800" cy="10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/>
      <p:bldP spid="20" grpId="0"/>
      <p:bldP spid="6" grpId="0" animBg="1"/>
      <p:bldP spid="4" grpId="0"/>
      <p:bldP spid="2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10" y="2691588"/>
            <a:ext cx="2055636" cy="117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80014" y="1541647"/>
            <a:ext cx="1828800" cy="16002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2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704643" y="1695873"/>
            <a:ext cx="1613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STM </a:t>
            </a:r>
          </a:p>
          <a:p>
            <a:r>
              <a:rPr lang="es-ES" sz="2400" dirty="0">
                <a:solidFill>
                  <a:schemeClr val="bg1"/>
                </a:solidFill>
              </a:rPr>
              <a:t>AFM</a:t>
            </a:r>
          </a:p>
          <a:p>
            <a:r>
              <a:rPr lang="es-ES" sz="2400" dirty="0">
                <a:solidFill>
                  <a:schemeClr val="bg1"/>
                </a:solidFill>
              </a:rPr>
              <a:t>XPS/ARPES </a:t>
            </a:r>
          </a:p>
        </p:txBody>
      </p:sp>
      <p:sp>
        <p:nvSpPr>
          <p:cNvPr id="7" name="Up-Down Arrow 6"/>
          <p:cNvSpPr/>
          <p:nvPr/>
        </p:nvSpPr>
        <p:spPr>
          <a:xfrm>
            <a:off x="6668156" y="4073565"/>
            <a:ext cx="318516" cy="821912"/>
          </a:xfrm>
          <a:prstGeom prst="upDownArrow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Up-Down Arrow 7"/>
          <p:cNvSpPr/>
          <p:nvPr/>
        </p:nvSpPr>
        <p:spPr>
          <a:xfrm rot="3600000">
            <a:off x="7892188" y="2653539"/>
            <a:ext cx="318516" cy="821912"/>
          </a:xfrm>
          <a:prstGeom prst="upDownArrow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62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Up-Down Arrow 8"/>
          <p:cNvSpPr/>
          <p:nvPr/>
        </p:nvSpPr>
        <p:spPr>
          <a:xfrm rot="18000000" flipH="1">
            <a:off x="5318481" y="2653539"/>
            <a:ext cx="318516" cy="821912"/>
          </a:xfrm>
          <a:prstGeom prst="upDown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24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lin ang="162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143990" y="1541647"/>
            <a:ext cx="1828800" cy="1600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13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371511" y="1733629"/>
            <a:ext cx="145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MBE</a:t>
            </a:r>
          </a:p>
          <a:p>
            <a:r>
              <a:rPr lang="es-ES" sz="2400" dirty="0">
                <a:solidFill>
                  <a:schemeClr val="bg1"/>
                </a:solidFill>
              </a:rPr>
              <a:t>PLD</a:t>
            </a:r>
          </a:p>
          <a:p>
            <a:r>
              <a:rPr lang="es-ES" sz="2400" dirty="0" err="1">
                <a:solidFill>
                  <a:schemeClr val="bg1"/>
                </a:solidFill>
              </a:rPr>
              <a:t>Globe</a:t>
            </a:r>
            <a:r>
              <a:rPr lang="es-ES" sz="2400" dirty="0">
                <a:solidFill>
                  <a:schemeClr val="bg1"/>
                </a:solidFill>
              </a:rPr>
              <a:t> Box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13014" y="4956913"/>
            <a:ext cx="1828800" cy="16002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017192" y="5061679"/>
            <a:ext cx="16204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NAP-XPS</a:t>
            </a:r>
          </a:p>
          <a:p>
            <a:r>
              <a:rPr lang="es-ES" dirty="0">
                <a:solidFill>
                  <a:schemeClr val="bg1"/>
                </a:solidFill>
              </a:rPr>
              <a:t>PEEM/LEEM</a:t>
            </a:r>
          </a:p>
          <a:p>
            <a:r>
              <a:rPr lang="es-ES" dirty="0">
                <a:solidFill>
                  <a:schemeClr val="bg1"/>
                </a:solidFill>
              </a:rPr>
              <a:t>XAS/XMCD</a:t>
            </a:r>
          </a:p>
          <a:p>
            <a:r>
              <a:rPr lang="es-ES" dirty="0" err="1">
                <a:solidFill>
                  <a:schemeClr val="bg1"/>
                </a:solidFill>
              </a:rPr>
              <a:t>Magnetic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scatt</a:t>
            </a:r>
            <a:r>
              <a:rPr lang="es-ES" dirty="0">
                <a:solidFill>
                  <a:schemeClr val="bg1"/>
                </a:solidFill>
              </a:rPr>
              <a:t>.</a:t>
            </a:r>
          </a:p>
          <a:p>
            <a:r>
              <a:rPr lang="es-ES" dirty="0">
                <a:solidFill>
                  <a:schemeClr val="bg1"/>
                </a:solidFill>
              </a:rPr>
              <a:t>ARPES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707466" y="4037862"/>
            <a:ext cx="3402695" cy="2397611"/>
            <a:chOff x="6821501" y="-4840000"/>
            <a:chExt cx="3402695" cy="2397611"/>
          </a:xfrm>
        </p:grpSpPr>
        <p:pic>
          <p:nvPicPr>
            <p:cNvPr id="15" name="Picture 3" descr="S:\UHV Suitcase\from Eric 2016-02\20160224_13265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86" y="-4480670"/>
              <a:ext cx="2719924" cy="2038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821501" y="-4840000"/>
              <a:ext cx="340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Mounted on BOREAS beamline</a:t>
              </a:r>
            </a:p>
          </p:txBody>
        </p:sp>
        <p:sp>
          <p:nvSpPr>
            <p:cNvPr id="17" name="Oval 16"/>
            <p:cNvSpPr/>
            <p:nvPr/>
          </p:nvSpPr>
          <p:spPr>
            <a:xfrm rot="1837104">
              <a:off x="7433967" y="-4020605"/>
              <a:ext cx="2506328" cy="1130635"/>
            </a:xfrm>
            <a:prstGeom prst="ellipse">
              <a:avLst/>
            </a:prstGeom>
            <a:solidFill>
              <a:srgbClr val="FFC000">
                <a:alpha val="2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26160" y="3928483"/>
            <a:ext cx="347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Mounted on glove box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42135" y="4397192"/>
            <a:ext cx="3205970" cy="2122471"/>
            <a:chOff x="-218574" y="1209951"/>
            <a:chExt cx="3148464" cy="20844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28"/>
            <a:stretch/>
          </p:blipFill>
          <p:spPr>
            <a:xfrm>
              <a:off x="-218574" y="1209951"/>
              <a:ext cx="3148464" cy="2084400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 rot="437155">
              <a:off x="216217" y="1764961"/>
              <a:ext cx="2316652" cy="974382"/>
            </a:xfrm>
            <a:prstGeom prst="ellipse">
              <a:avLst/>
            </a:prstGeom>
            <a:solidFill>
              <a:srgbClr val="FFC000">
                <a:alpha val="2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044448" y="891193"/>
            <a:ext cx="5619487" cy="369332"/>
          </a:xfrm>
          <a:prstGeom prst="rect">
            <a:avLst/>
          </a:prstGeom>
          <a:solidFill>
            <a:srgbClr val="E8DE8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dirty="0"/>
              <a:t>UHV </a:t>
            </a:r>
            <a:r>
              <a:rPr lang="es-ES" dirty="0" err="1"/>
              <a:t>connection</a:t>
            </a:r>
            <a:r>
              <a:rPr lang="es-ES" dirty="0"/>
              <a:t> of 10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facilities</a:t>
            </a:r>
            <a:r>
              <a:rPr lang="es-ES" dirty="0"/>
              <a:t> of ICN2 and ALBA</a:t>
            </a:r>
            <a:endParaRPr lang="en-GB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24" y="1995387"/>
            <a:ext cx="1167885" cy="6078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46" y="1306047"/>
            <a:ext cx="2085774" cy="71977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1CD8438-E90B-4705-AD1A-08C9507F6EC0}"/>
              </a:ext>
            </a:extLst>
          </p:cNvPr>
          <p:cNvSpPr txBox="1">
            <a:spLocks/>
          </p:cNvSpPr>
          <p:nvPr/>
        </p:nvSpPr>
        <p:spPr>
          <a:xfrm>
            <a:off x="205926" y="154589"/>
            <a:ext cx="10862123" cy="7638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Connecting Facilities at ICN2-ALBA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B9DC39-4C05-61FC-2FDE-AE298456C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11" y="2138492"/>
            <a:ext cx="1364741" cy="5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1"/>
          <a:stretch/>
        </p:blipFill>
        <p:spPr>
          <a:xfrm>
            <a:off x="608731" y="1130288"/>
            <a:ext cx="7404407" cy="49952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68169" y="6128872"/>
            <a:ext cx="3923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>
                <a:effectLst/>
              </a:rPr>
              <a:t>M. G. Cuxart et al. </a:t>
            </a:r>
            <a:r>
              <a:rPr lang="en-GB" sz="1600" b="1" i="1" dirty="0">
                <a:effectLst/>
              </a:rPr>
              <a:t>ACS Nano</a:t>
            </a:r>
            <a:r>
              <a:rPr lang="en-GB" sz="1600" i="1" dirty="0">
                <a:effectLst/>
              </a:rPr>
              <a:t> 14, 6285 (2020)</a:t>
            </a:r>
          </a:p>
          <a:p>
            <a:r>
              <a:rPr lang="en-GB" sz="1600" i="1" dirty="0">
                <a:effectLst/>
              </a:rPr>
              <a:t>M. Caputo et al., </a:t>
            </a:r>
            <a:r>
              <a:rPr lang="en-GB" sz="1600" b="1" i="1" dirty="0">
                <a:effectLst/>
              </a:rPr>
              <a:t>Nano Lett.</a:t>
            </a:r>
            <a:r>
              <a:rPr lang="en-GB" sz="1600" i="1" dirty="0">
                <a:effectLst/>
              </a:rPr>
              <a:t> </a:t>
            </a:r>
            <a:r>
              <a:rPr lang="en-GB" sz="1600" i="1" dirty="0"/>
              <a:t>16, 3409 (2016)</a:t>
            </a:r>
            <a:endParaRPr lang="en-GB" sz="1600" i="1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6825" y="2430671"/>
            <a:ext cx="4440079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000" b="1" dirty="0"/>
              <a:t>In-situ: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Materials </a:t>
            </a:r>
            <a:r>
              <a:rPr lang="es-ES" sz="2000" dirty="0" err="1"/>
              <a:t>growth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/>
              <a:t>Atomic</a:t>
            </a:r>
            <a:r>
              <a:rPr lang="es-ES" sz="2000" dirty="0"/>
              <a:t> </a:t>
            </a:r>
            <a:r>
              <a:rPr lang="es-ES" sz="2000" dirty="0" err="1"/>
              <a:t>scale</a:t>
            </a:r>
            <a:r>
              <a:rPr lang="es-ES" sz="2000" dirty="0"/>
              <a:t> </a:t>
            </a:r>
            <a:r>
              <a:rPr lang="es-ES" sz="2000" dirty="0" err="1"/>
              <a:t>structural</a:t>
            </a:r>
            <a:r>
              <a:rPr lang="es-ES" sz="2000" dirty="0"/>
              <a:t> &amp; </a:t>
            </a:r>
            <a:r>
              <a:rPr lang="es-ES" sz="2000" dirty="0" err="1"/>
              <a:t>electronic</a:t>
            </a:r>
            <a:r>
              <a:rPr lang="es-ES" sz="2000" dirty="0"/>
              <a:t> </a:t>
            </a:r>
            <a:r>
              <a:rPr lang="es-ES" sz="2000" dirty="0" err="1"/>
              <a:t>properties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Band </a:t>
            </a:r>
            <a:r>
              <a:rPr lang="es-ES" sz="2000" dirty="0" err="1"/>
              <a:t>structure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/>
              <a:t>Element</a:t>
            </a:r>
            <a:r>
              <a:rPr lang="es-ES" sz="2000" dirty="0"/>
              <a:t>-resolved </a:t>
            </a:r>
            <a:r>
              <a:rPr lang="es-ES" sz="2000" dirty="0" err="1"/>
              <a:t>magnetic</a:t>
            </a:r>
            <a:r>
              <a:rPr lang="es-ES" sz="2000" dirty="0"/>
              <a:t> </a:t>
            </a:r>
            <a:r>
              <a:rPr lang="es-ES" sz="2000" dirty="0" err="1"/>
              <a:t>properties</a:t>
            </a:r>
            <a:endParaRPr lang="es-E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78294E-F784-4664-B226-C948573EA659}"/>
              </a:ext>
            </a:extLst>
          </p:cNvPr>
          <p:cNvSpPr txBox="1">
            <a:spLocks/>
          </p:cNvSpPr>
          <p:nvPr/>
        </p:nvSpPr>
        <p:spPr>
          <a:xfrm>
            <a:off x="24951" y="154589"/>
            <a:ext cx="11024049" cy="7638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/>
              <a:t>In-situ</a:t>
            </a:r>
            <a:r>
              <a:rPr lang="es-ES" sz="3600" b="1" dirty="0"/>
              <a:t> multimodal </a:t>
            </a:r>
            <a:r>
              <a:rPr lang="es-ES" sz="3600" b="1" dirty="0" err="1"/>
              <a:t>spectroscopy</a:t>
            </a:r>
            <a:r>
              <a:rPr lang="es-ES" sz="3600" b="1" dirty="0"/>
              <a:t>: SPM + </a:t>
            </a:r>
            <a:r>
              <a:rPr lang="es-ES" sz="3600" b="1" dirty="0" err="1"/>
              <a:t>synchrotron</a:t>
            </a:r>
            <a:endParaRPr lang="en-GB" sz="3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6E792B-08ED-27C3-E03C-2D758625729B}"/>
              </a:ext>
            </a:extLst>
          </p:cNvPr>
          <p:cNvSpPr txBox="1"/>
          <p:nvPr/>
        </p:nvSpPr>
        <p:spPr>
          <a:xfrm>
            <a:off x="6817874" y="1170710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@ BOREAS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5F553-DC62-29C9-8669-0C89D919C12D}"/>
              </a:ext>
            </a:extLst>
          </p:cNvPr>
          <p:cNvSpPr txBox="1"/>
          <p:nvPr/>
        </p:nvSpPr>
        <p:spPr>
          <a:xfrm>
            <a:off x="9538044" y="5670046"/>
            <a:ext cx="118910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dirty="0"/>
              <a:t>ICN2-ALBA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010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4E34166-CD77-47E1-9B9C-248039D1AF1A}"/>
              </a:ext>
            </a:extLst>
          </p:cNvPr>
          <p:cNvSpPr txBox="1">
            <a:spLocks/>
          </p:cNvSpPr>
          <p:nvPr/>
        </p:nvSpPr>
        <p:spPr>
          <a:xfrm>
            <a:off x="24951" y="154589"/>
            <a:ext cx="11441625" cy="76389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/>
              <a:t>In-situ</a:t>
            </a:r>
            <a:r>
              <a:rPr lang="es-ES" sz="3600" b="1" dirty="0"/>
              <a:t> Multimodal STM + XMCD</a:t>
            </a:r>
            <a:endParaRPr lang="en-GB" sz="3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7404BB-B9A4-0E34-9983-910158A4F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34" y="1142221"/>
            <a:ext cx="2050630" cy="268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S:\Synchrotron Beamtimes\ALBA\201605 BOREAS David Ecija Redes moleculares Rare Earths\STM\selected images\20160506_Cu(111)_TDA_Dy_5 Image 16.stp20160506_Cu(111)_TDA_Dy_5 Image 16.jpg">
            <a:extLst>
              <a:ext uri="{FF2B5EF4-FFF2-40B4-BE49-F238E27FC236}">
                <a16:creationId xmlns:a16="http://schemas.microsoft.com/office/drawing/2014/main" id="{34976C13-B711-73C8-EB16-20CCF8DBF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676" y="1280113"/>
            <a:ext cx="2318220" cy="231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A77AFC-F966-0114-A84D-ACF057CF4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52" y="4268637"/>
            <a:ext cx="5538372" cy="1678466"/>
          </a:xfrm>
          <a:prstGeom prst="rect">
            <a:avLst/>
          </a:prstGeom>
        </p:spPr>
      </p:pic>
      <p:pic>
        <p:nvPicPr>
          <p:cNvPr id="6" name="Picture 5" descr="S:\Synchrotron Beamtimes\ALBA\201605 BOREAS David Ecija Redes moleculares Rare Earths\STM\selected images\20160506_Cu(111)_TDA_Dy_5 Image 16.stp20160506_Cu(111)_TDA_Dy_5 Image 16.jpg">
            <a:extLst>
              <a:ext uri="{FF2B5EF4-FFF2-40B4-BE49-F238E27FC236}">
                <a16:creationId xmlns:a16="http://schemas.microsoft.com/office/drawing/2014/main" id="{0FB10955-4DAF-59CE-CDBB-6B086857A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9" t="76858" r="26986" b="7265"/>
          <a:stretch/>
        </p:blipFill>
        <p:spPr bwMode="auto">
          <a:xfrm>
            <a:off x="3551625" y="2362883"/>
            <a:ext cx="1816801" cy="149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BE438D-1C78-5EEC-F4D5-865C171E46F4}"/>
              </a:ext>
            </a:extLst>
          </p:cNvPr>
          <p:cNvSpPr txBox="1"/>
          <p:nvPr/>
        </p:nvSpPr>
        <p:spPr>
          <a:xfrm>
            <a:off x="414852" y="775434"/>
            <a:ext cx="450818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b="1" dirty="0" err="1"/>
              <a:t>Lanthanide-based</a:t>
            </a:r>
            <a:r>
              <a:rPr lang="es-ES" b="1" dirty="0"/>
              <a:t> Metal-</a:t>
            </a:r>
            <a:r>
              <a:rPr lang="es-ES" b="1" dirty="0" err="1"/>
              <a:t>organic</a:t>
            </a:r>
            <a:r>
              <a:rPr lang="es-ES" b="1" dirty="0"/>
              <a:t> </a:t>
            </a:r>
            <a:r>
              <a:rPr lang="es-ES" b="1" dirty="0" err="1"/>
              <a:t>frameworks</a:t>
            </a:r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CDC5D-8B80-5EFC-3FAD-4BFE879375B2}"/>
              </a:ext>
            </a:extLst>
          </p:cNvPr>
          <p:cNvSpPr txBox="1"/>
          <p:nvPr/>
        </p:nvSpPr>
        <p:spPr>
          <a:xfrm>
            <a:off x="4796896" y="1567598"/>
            <a:ext cx="181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Dy-TPA </a:t>
            </a:r>
          </a:p>
          <a:p>
            <a:r>
              <a:rPr lang="es-ES" b="1" dirty="0"/>
              <a:t>STM @ BOREAS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8468D-062C-E2DD-9A32-46A517B45B8F}"/>
              </a:ext>
            </a:extLst>
          </p:cNvPr>
          <p:cNvSpPr txBox="1"/>
          <p:nvPr/>
        </p:nvSpPr>
        <p:spPr>
          <a:xfrm>
            <a:off x="1322070" y="3967775"/>
            <a:ext cx="392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XMCD </a:t>
            </a:r>
            <a:r>
              <a:rPr lang="es-ES" b="1" dirty="0" err="1"/>
              <a:t>magnetization</a:t>
            </a:r>
            <a:r>
              <a:rPr lang="es-ES" b="1" dirty="0"/>
              <a:t> curves @ BOREAS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4BC8C-D520-28A4-FDBA-41B0C5E687CA}"/>
              </a:ext>
            </a:extLst>
          </p:cNvPr>
          <p:cNvSpPr txBox="1"/>
          <p:nvPr/>
        </p:nvSpPr>
        <p:spPr>
          <a:xfrm>
            <a:off x="2086502" y="5957394"/>
            <a:ext cx="195284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dirty="0"/>
              <a:t>IMDEA-ICN2-ALBA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326BB-4A47-400C-C4DB-787989C58043}"/>
              </a:ext>
            </a:extLst>
          </p:cNvPr>
          <p:cNvSpPr txBox="1"/>
          <p:nvPr/>
        </p:nvSpPr>
        <p:spPr>
          <a:xfrm>
            <a:off x="1403095" y="6448631"/>
            <a:ext cx="4135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effectLst/>
              </a:rPr>
              <a:t>S. O. </a:t>
            </a:r>
            <a:r>
              <a:rPr lang="en-GB" sz="1600" i="1" dirty="0" err="1">
                <a:effectLst/>
              </a:rPr>
              <a:t>Parreiras</a:t>
            </a:r>
            <a:r>
              <a:rPr lang="en-GB" sz="1600" i="1" dirty="0">
                <a:effectLst/>
              </a:rPr>
              <a:t> et al., </a:t>
            </a:r>
            <a:r>
              <a:rPr lang="en-GB" sz="1600" b="1" i="1" dirty="0">
                <a:effectLst/>
              </a:rPr>
              <a:t>Small</a:t>
            </a:r>
            <a:r>
              <a:rPr lang="en-GB" sz="1600" i="1" dirty="0">
                <a:effectLst/>
              </a:rPr>
              <a:t> 17, 2102753 (2021)</a:t>
            </a:r>
            <a:endParaRPr lang="en-GB" sz="16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5ABD38-3434-1F54-EEC6-C8E07053A959}"/>
              </a:ext>
            </a:extLst>
          </p:cNvPr>
          <p:cNvSpPr txBox="1"/>
          <p:nvPr/>
        </p:nvSpPr>
        <p:spPr>
          <a:xfrm>
            <a:off x="8683093" y="5700783"/>
            <a:ext cx="247792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dirty="0"/>
              <a:t>ICMA-ICMAB-ICN2-ALBA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F8B79C-C6A3-2D9C-E23B-3588318C4042}"/>
              </a:ext>
            </a:extLst>
          </p:cNvPr>
          <p:cNvSpPr txBox="1"/>
          <p:nvPr/>
        </p:nvSpPr>
        <p:spPr>
          <a:xfrm>
            <a:off x="7315198" y="6224399"/>
            <a:ext cx="4881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E. Bartolomé et al., </a:t>
            </a:r>
            <a:r>
              <a:rPr lang="en-GB" sz="1600" b="1" i="1" dirty="0"/>
              <a:t>Solid State Phenom. </a:t>
            </a:r>
            <a:r>
              <a:rPr lang="en-GB" sz="1600" i="1" dirty="0"/>
              <a:t>257, 219 (2016)</a:t>
            </a:r>
          </a:p>
          <a:p>
            <a:r>
              <a:rPr lang="en-GB" sz="1600" i="1" dirty="0"/>
              <a:t>E. Bartolomé et al., J. Phys. Chem. C. 124, 13993 (2020)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47852B-1AE2-8335-2860-A42583E62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552" y="2352835"/>
            <a:ext cx="4599848" cy="31642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C31F8B4-2D56-316A-E5D3-637538B8E248}"/>
              </a:ext>
            </a:extLst>
          </p:cNvPr>
          <p:cNvGrpSpPr/>
          <p:nvPr/>
        </p:nvGrpSpPr>
        <p:grpSpPr>
          <a:xfrm>
            <a:off x="7512708" y="1255714"/>
            <a:ext cx="3840990" cy="1045826"/>
            <a:chOff x="7387942" y="4372638"/>
            <a:chExt cx="3840990" cy="1045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4A6E35-18ED-C6BE-CBD1-15803BF75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8038709" y="4047697"/>
              <a:ext cx="720000" cy="202153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2AF6BA7-D95B-0FFC-D339-D71D9AD2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0047683" y="4237214"/>
              <a:ext cx="720000" cy="164249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D57606-47F0-2251-0E40-008230EE22F2}"/>
                </a:ext>
              </a:extLst>
            </p:cNvPr>
            <p:cNvSpPr txBox="1"/>
            <p:nvPr/>
          </p:nvSpPr>
          <p:spPr>
            <a:xfrm>
              <a:off x="7977574" y="4372638"/>
              <a:ext cx="614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/>
                <a:t>FePc</a:t>
              </a:r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99B7E2-AAAF-14AF-C198-A3EF572B4EB6}"/>
                </a:ext>
              </a:extLst>
            </p:cNvPr>
            <p:cNvSpPr txBox="1"/>
            <p:nvPr/>
          </p:nvSpPr>
          <p:spPr>
            <a:xfrm>
              <a:off x="9739232" y="4372638"/>
              <a:ext cx="1104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/>
                <a:t>FePc</a:t>
              </a:r>
              <a:r>
                <a:rPr lang="es-ES" dirty="0"/>
                <a:t> + 2O</a:t>
              </a:r>
              <a:endParaRPr lang="en-GB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3762FC6-741D-6D76-5778-326A5B3787AB}"/>
              </a:ext>
            </a:extLst>
          </p:cNvPr>
          <p:cNvSpPr txBox="1"/>
          <p:nvPr/>
        </p:nvSpPr>
        <p:spPr>
          <a:xfrm>
            <a:off x="7977284" y="775434"/>
            <a:ext cx="30419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b="1" dirty="0" err="1"/>
              <a:t>Oxidation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FePc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Ag(110)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748963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CAEM-presentation-template.pptx" id="{B658F35F-4910-4D6E-84E6-FB05CB11D50F}" vid="{4D8324A9-12ED-4D46-9181-9D0AB3AC3279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CAEM-presentation-template.pptx" id="{B658F35F-4910-4D6E-84E6-FB05CB11D50F}" vid="{4D8324A9-12ED-4D46-9181-9D0AB3AC32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2101</TotalTime>
  <Words>1146</Words>
  <Application>Microsoft Office PowerPoint</Application>
  <PresentationFormat>Widescreen</PresentationFormat>
  <Paragraphs>214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Cambria</vt:lpstr>
      <vt:lpstr>Cambria Math</vt:lpstr>
      <vt:lpstr>ClanOT-Book</vt:lpstr>
      <vt:lpstr>Comic Sans MS</vt:lpstr>
      <vt:lpstr>Myriad Pro</vt:lpstr>
      <vt:lpstr>Roboto</vt:lpstr>
      <vt:lpstr>Times New Roman</vt:lpstr>
      <vt:lpstr>TimesNewRomanWGL</vt:lpstr>
      <vt:lpstr>Tema de Office</vt:lpstr>
      <vt:lpstr>1_Tema de Office</vt:lpstr>
      <vt:lpstr>SPM in In-CAEM - CAT </vt:lpstr>
      <vt:lpstr>Infrastructure for Correlative Analysis of Energy Materials </vt:lpstr>
      <vt:lpstr>SPM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TITLE</dc:title>
  <dc:subject/>
  <dc:creator>Lucia Aballe Aramburu</dc:creator>
  <cp:keywords/>
  <dc:description/>
  <cp:lastModifiedBy>Aitor Mugarza</cp:lastModifiedBy>
  <cp:revision>79</cp:revision>
  <dcterms:created xsi:type="dcterms:W3CDTF">2022-10-25T16:55:51Z</dcterms:created>
  <dcterms:modified xsi:type="dcterms:W3CDTF">2023-04-14T05:44:51Z</dcterms:modified>
  <cp:category/>
</cp:coreProperties>
</file>