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334" r:id="rId2"/>
    <p:sldId id="348" r:id="rId3"/>
    <p:sldId id="352" r:id="rId4"/>
    <p:sldId id="363" r:id="rId5"/>
    <p:sldId id="365" r:id="rId6"/>
    <p:sldId id="368" r:id="rId7"/>
    <p:sldId id="369" r:id="rId8"/>
    <p:sldId id="370" r:id="rId9"/>
    <p:sldId id="353" r:id="rId10"/>
    <p:sldId id="371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E4F"/>
    <a:srgbClr val="009E97"/>
    <a:srgbClr val="2B7977"/>
    <a:srgbClr val="234281"/>
    <a:srgbClr val="90D8D6"/>
    <a:srgbClr val="E2B700"/>
    <a:srgbClr val="8F35A1"/>
    <a:srgbClr val="642571"/>
    <a:srgbClr val="3865B6"/>
    <a:srgbClr val="2C2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C3546-9126-40C9-B8F3-0DC6425B7C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6F2A4-117E-4434-9DF1-DDE1A398A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DE91-3656-4CC2-94CF-AED2EE7A4D0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E5F1E-BECF-4369-8C71-30278917EE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EA20-FA06-48F1-AB31-7C180C45AF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941B-EBFC-43B9-AD62-371A4D31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70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B48D2-B922-40B8-9EB2-BDB336AE649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55C4C-4666-423F-A5E3-0317C08C1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36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D69BBC6-FEC8-9242-ADCE-EC93392AB526}"/>
              </a:ext>
            </a:extLst>
          </p:cNvPr>
          <p:cNvSpPr txBox="1">
            <a:spLocks/>
          </p:cNvSpPr>
          <p:nvPr userDrawn="1"/>
        </p:nvSpPr>
        <p:spPr>
          <a:xfrm>
            <a:off x="6096000" y="3445553"/>
            <a:ext cx="3238747" cy="1114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ES" dirty="0"/>
              <a:t>TITLE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AUTHOR</a:t>
            </a:r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PLACE DATE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9068"/>
            <a:ext cx="2103120" cy="2517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98" r="4853"/>
          <a:stretch/>
        </p:blipFill>
        <p:spPr>
          <a:xfrm>
            <a:off x="5233989" y="0"/>
            <a:ext cx="6960188" cy="64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4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741E18-79F4-D04D-9571-E7DDAF4B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32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F76EC-A8AF-0E4B-8215-01F73C68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32" y="365125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69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D5BA2D0-7539-E849-A655-2CB048C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192" y="459393"/>
            <a:ext cx="8853668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96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80547" y="0"/>
            <a:ext cx="5024437" cy="62428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CF4921F6-15B5-BF44-AB9F-2741B0DB8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1000" y="0"/>
            <a:ext cx="2378927" cy="1994639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B742396C-69DC-B849-A5A9-ABCA798CF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34F285D-EF68-4097-A801-7EC84E1B31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1DCCD8DF-A884-4396-8E06-56C32CE2C800}"/>
              </a:ext>
            </a:extLst>
          </p:cNvPr>
          <p:cNvSpPr txBox="1">
            <a:spLocks/>
          </p:cNvSpPr>
          <p:nvPr userDrawn="1"/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E1DFEB-0700-46DE-8E3C-F9F52BB77BB5}" type="datetime1">
              <a:rPr lang="es-ES" smtClean="0"/>
              <a:pPr/>
              <a:t>11/04/2023</a:t>
            </a:fld>
            <a:endParaRPr lang="es-ES" dirty="0"/>
          </a:p>
        </p:txBody>
      </p:sp>
      <p:sp>
        <p:nvSpPr>
          <p:cNvPr id="14" name="Marcador de pie de página 4">
            <a:extLst>
              <a:ext uri="{FF2B5EF4-FFF2-40B4-BE49-F238E27FC236}">
                <a16:creationId xmlns:a16="http://schemas.microsoft.com/office/drawing/2014/main" id="{351A1AED-6AEB-4B34-8C98-D9E9062B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302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0511" y="6452886"/>
            <a:ext cx="65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E8C161A-80F2-483A-8E87-083537F656BA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54240C-E018-CE40-B731-F82B2A4B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98547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E789A8D2-B1DC-7344-8BC7-7BF632CD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439" y="649287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8786813" y="6492875"/>
            <a:ext cx="256698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248"/>
            <a:ext cx="8534400" cy="232229"/>
          </a:xfr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8534400" cy="300493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13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758"/>
            <a:ext cx="1216152" cy="1455951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96229D2-9F3B-7E46-8DB0-F338BB65B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13" y="6498121"/>
            <a:ext cx="665922" cy="223354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ClanOT-Book" panose="02000503030000020004" pitchFamily="2" charset="77"/>
              </a:defRPr>
            </a:lvl1pPr>
          </a:lstStyle>
          <a:p>
            <a:fld id="{19B6D20B-0CA6-9943-86FE-91CE932E197F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81" y="136525"/>
            <a:ext cx="1438102" cy="649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06" r="6756"/>
          <a:stretch/>
        </p:blipFill>
        <p:spPr>
          <a:xfrm>
            <a:off x="10026524" y="-8708"/>
            <a:ext cx="2174185" cy="20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2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AF4CAEE5-1366-473A-B809-CDC1450903CB}"/>
              </a:ext>
            </a:extLst>
          </p:cNvPr>
          <p:cNvSpPr txBox="1"/>
          <p:nvPr/>
        </p:nvSpPr>
        <p:spPr>
          <a:xfrm>
            <a:off x="2269880" y="1644568"/>
            <a:ext cx="7652239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InCAEM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4000" dirty="0"/>
              <a:t>Planes </a:t>
            </a:r>
            <a:r>
              <a:rPr lang="en-US" sz="4000" dirty="0" err="1"/>
              <a:t>complementarios</a:t>
            </a:r>
            <a:br>
              <a:rPr lang="en-US" sz="4000" dirty="0"/>
            </a:br>
            <a:r>
              <a:rPr lang="en-US" sz="4000" dirty="0"/>
              <a:t>Advanced Materials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ADC76-4913-48CE-973F-B6CEE8994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2"/>
          <a:stretch/>
        </p:blipFill>
        <p:spPr>
          <a:xfrm>
            <a:off x="5987252" y="4967804"/>
            <a:ext cx="964255" cy="764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6A811-8636-461C-A836-83BB44B84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" t="8222" r="9508" b="6496"/>
          <a:stretch/>
        </p:blipFill>
        <p:spPr>
          <a:xfrm>
            <a:off x="2177803" y="6011773"/>
            <a:ext cx="9863224" cy="804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92B1F8-DC3C-4921-9869-3ECA191C9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65" y="4967804"/>
            <a:ext cx="1093145" cy="545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A45F4-13D2-4749-9CDD-6FA0253A4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31" y="5066818"/>
            <a:ext cx="1510783" cy="553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3ECB63-5514-45DC-B2BB-E35B019DE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72" y="5812452"/>
            <a:ext cx="1178323" cy="363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127CD-AF45-47CA-9A8F-07F333376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51" y="5778838"/>
            <a:ext cx="1107584" cy="419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BC8F47-FA40-4B2A-BB44-1B9596D7CC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14" y="5793031"/>
            <a:ext cx="891111" cy="373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8611A-FB79-41C5-9DF4-0FECF530C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36" y="5115223"/>
            <a:ext cx="2043498" cy="4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7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6EA0D-C360-4D1B-8A6F-2613A262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08" y="72735"/>
            <a:ext cx="10577493" cy="67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637247-CEBA-4F4C-9EAA-1AEFED68A807}"/>
              </a:ext>
            </a:extLst>
          </p:cNvPr>
          <p:cNvSpPr txBox="1">
            <a:spLocks/>
          </p:cNvSpPr>
          <p:nvPr/>
        </p:nvSpPr>
        <p:spPr>
          <a:xfrm>
            <a:off x="838200" y="184526"/>
            <a:ext cx="10515600" cy="627933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323E4F"/>
                </a:solidFill>
                <a:latin typeface="+mn-lt"/>
              </a:rPr>
              <a:t>Recruitment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9B6926-610B-4C4A-B7A3-0FA4D97A7F13}"/>
              </a:ext>
            </a:extLst>
          </p:cNvPr>
          <p:cNvSpPr/>
          <p:nvPr/>
        </p:nvSpPr>
        <p:spPr>
          <a:xfrm>
            <a:off x="571500" y="1110355"/>
            <a:ext cx="5445252" cy="2370599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ES" sz="1600" dirty="0"/>
              <a:t>STEM</a:t>
            </a:r>
          </a:p>
          <a:p>
            <a:endParaRPr lang="es-ES" sz="1600" dirty="0"/>
          </a:p>
          <a:p>
            <a:r>
              <a:rPr lang="es-ES" sz="1600" dirty="0"/>
              <a:t>ALBA: 	EM </a:t>
            </a:r>
            <a:r>
              <a:rPr lang="es-ES" sz="1600" dirty="0" err="1"/>
              <a:t>scientist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ICN2: 	EM </a:t>
            </a:r>
            <a:r>
              <a:rPr lang="es-ES" sz="1600" dirty="0" err="1"/>
              <a:t>scientist</a:t>
            </a:r>
            <a:r>
              <a:rPr lang="es-ES" sz="1600" dirty="0"/>
              <a:t>: </a:t>
            </a:r>
            <a:r>
              <a:rPr lang="es-ES" sz="1600" dirty="0" err="1"/>
              <a:t>to</a:t>
            </a:r>
            <a:r>
              <a:rPr lang="es-ES" sz="1600" dirty="0"/>
              <a:t> be </a:t>
            </a:r>
            <a:r>
              <a:rPr lang="es-ES" sz="1600" dirty="0" err="1"/>
              <a:t>reopened</a:t>
            </a:r>
            <a:r>
              <a:rPr lang="es-ES" sz="1600" dirty="0"/>
              <a:t> (Alba Garzón → </a:t>
            </a:r>
            <a:r>
              <a:rPr lang="es-ES" sz="1600" dirty="0" err="1"/>
              <a:t>RyC</a:t>
            </a:r>
            <a:r>
              <a:rPr lang="es-ES" sz="1600" dirty="0"/>
              <a:t>)</a:t>
            </a:r>
          </a:p>
          <a:p>
            <a:pPr marL="269875" indent="-269875"/>
            <a:r>
              <a:rPr lang="es-ES" sz="1600" dirty="0"/>
              <a:t>		PhD</a:t>
            </a:r>
          </a:p>
          <a:p>
            <a:pPr marL="269875" indent="-269875"/>
            <a:r>
              <a:rPr lang="es-ES" sz="1600" dirty="0"/>
              <a:t>		EM </a:t>
            </a:r>
            <a:r>
              <a:rPr lang="es-ES" sz="1600" dirty="0" err="1"/>
              <a:t>technician</a:t>
            </a:r>
            <a:r>
              <a:rPr lang="es-ES" sz="1600" dirty="0"/>
              <a:t>: </a:t>
            </a:r>
            <a:r>
              <a:rPr lang="es-ES" sz="1600" b="1" dirty="0"/>
              <a:t>Bernat Mundet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F903F-0723-471B-A787-8535CD3B1A1F}"/>
              </a:ext>
            </a:extLst>
          </p:cNvPr>
          <p:cNvSpPr/>
          <p:nvPr/>
        </p:nvSpPr>
        <p:spPr>
          <a:xfrm>
            <a:off x="6175247" y="3620308"/>
            <a:ext cx="5452272" cy="2370597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ES" sz="1600" dirty="0"/>
              <a:t>DATA INFRASTRUCTURE &amp; ANALYSIS</a:t>
            </a:r>
          </a:p>
          <a:p>
            <a:endParaRPr lang="es-ES" sz="1600" dirty="0"/>
          </a:p>
          <a:p>
            <a:r>
              <a:rPr lang="es-ES" sz="1600" dirty="0"/>
              <a:t>ALBA: 	Multimodal </a:t>
            </a:r>
            <a:r>
              <a:rPr lang="es-ES" sz="1600" dirty="0" err="1"/>
              <a:t>methodology</a:t>
            </a:r>
            <a:r>
              <a:rPr lang="es-ES" sz="1600" dirty="0"/>
              <a:t> </a:t>
            </a:r>
            <a:r>
              <a:rPr lang="es-ES" sz="1600" dirty="0" err="1"/>
              <a:t>postdoc</a:t>
            </a:r>
            <a:r>
              <a:rPr lang="es-ES" sz="1600" dirty="0"/>
              <a:t>: </a:t>
            </a:r>
            <a:r>
              <a:rPr lang="es-ES" sz="1600" b="1" dirty="0"/>
              <a:t>Oleg </a:t>
            </a:r>
            <a:r>
              <a:rPr lang="es-ES" sz="1600" b="1" dirty="0" err="1"/>
              <a:t>Utsolev</a:t>
            </a:r>
            <a:endParaRPr lang="es-ES" sz="1600" b="1" dirty="0"/>
          </a:p>
          <a:p>
            <a:r>
              <a:rPr lang="es-ES" sz="1600" dirty="0"/>
              <a:t>	</a:t>
            </a:r>
            <a:r>
              <a:rPr lang="es-ES" sz="1600" dirty="0" err="1"/>
              <a:t>Multilengthscale</a:t>
            </a:r>
            <a:r>
              <a:rPr lang="es-ES" sz="1600" dirty="0"/>
              <a:t> </a:t>
            </a:r>
            <a:r>
              <a:rPr lang="es-ES" sz="1600" dirty="0" err="1"/>
              <a:t>methodology</a:t>
            </a:r>
            <a:r>
              <a:rPr lang="es-ES" sz="1600" dirty="0"/>
              <a:t> </a:t>
            </a:r>
            <a:r>
              <a:rPr lang="es-ES" sz="1600" dirty="0" err="1"/>
              <a:t>postdoc</a:t>
            </a:r>
            <a:r>
              <a:rPr lang="es-ES" sz="1600" dirty="0"/>
              <a:t>: </a:t>
            </a:r>
            <a:r>
              <a:rPr lang="es-ES" sz="1600" dirty="0" err="1"/>
              <a:t>Vacant</a:t>
            </a:r>
            <a:endParaRPr lang="es-ES" sz="1600" dirty="0"/>
          </a:p>
          <a:p>
            <a:r>
              <a:rPr lang="es-ES" sz="1600" dirty="0"/>
              <a:t>	</a:t>
            </a:r>
            <a:r>
              <a:rPr lang="es-ES" sz="1600" dirty="0" err="1"/>
              <a:t>Integration</a:t>
            </a:r>
            <a:r>
              <a:rPr lang="es-ES" sz="1600" dirty="0"/>
              <a:t> </a:t>
            </a:r>
            <a:r>
              <a:rPr lang="es-ES" sz="1600" dirty="0" err="1"/>
              <a:t>engineer</a:t>
            </a:r>
            <a:r>
              <a:rPr lang="es-ES" sz="1600" dirty="0"/>
              <a:t>: </a:t>
            </a:r>
            <a:r>
              <a:rPr lang="es-ES" sz="1600" b="1" dirty="0"/>
              <a:t>Andrés Fraile</a:t>
            </a:r>
          </a:p>
          <a:p>
            <a:r>
              <a:rPr lang="es-ES" sz="1600" dirty="0"/>
              <a:t>	</a:t>
            </a:r>
            <a:r>
              <a:rPr lang="es-ES" sz="1600" dirty="0" err="1"/>
              <a:t>Scientific</a:t>
            </a:r>
            <a:r>
              <a:rPr lang="es-ES" sz="1600" dirty="0"/>
              <a:t> data </a:t>
            </a:r>
            <a:r>
              <a:rPr lang="es-ES" sz="1600" dirty="0" err="1"/>
              <a:t>engineer</a:t>
            </a:r>
            <a:r>
              <a:rPr lang="es-ES" sz="1600" dirty="0"/>
              <a:t>: </a:t>
            </a:r>
            <a:r>
              <a:rPr lang="es-ES" sz="1600" b="1" dirty="0" err="1"/>
              <a:t>Przemyslaw</a:t>
            </a:r>
            <a:r>
              <a:rPr lang="es-ES" sz="1600" b="1" dirty="0"/>
              <a:t> </a:t>
            </a:r>
            <a:r>
              <a:rPr lang="es-ES" sz="1600" b="1" dirty="0" err="1"/>
              <a:t>Karczmarczyk</a:t>
            </a:r>
            <a:endParaRPr lang="es-ES" sz="1600" b="1" dirty="0"/>
          </a:p>
          <a:p>
            <a:endParaRPr lang="es-ES" sz="1600" dirty="0"/>
          </a:p>
          <a:p>
            <a:r>
              <a:rPr lang="es-ES" sz="1600" dirty="0"/>
              <a:t>IFAE:	</a:t>
            </a:r>
            <a:r>
              <a:rPr lang="es-ES" sz="1600" dirty="0" err="1"/>
              <a:t>Methodology</a:t>
            </a:r>
            <a:r>
              <a:rPr lang="es-ES" sz="1600" dirty="0"/>
              <a:t> </a:t>
            </a:r>
            <a:r>
              <a:rPr lang="es-ES" sz="1600" dirty="0" err="1"/>
              <a:t>scientist</a:t>
            </a:r>
            <a:r>
              <a:rPr lang="es-ES" sz="1600" dirty="0"/>
              <a:t>: </a:t>
            </a:r>
            <a:r>
              <a:rPr lang="es-ES" sz="1600" b="1" dirty="0"/>
              <a:t>Martin Eriksen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072B06-65AA-4B34-93C4-EE769064C708}"/>
              </a:ext>
            </a:extLst>
          </p:cNvPr>
          <p:cNvSpPr/>
          <p:nvPr/>
        </p:nvSpPr>
        <p:spPr>
          <a:xfrm>
            <a:off x="6175247" y="1110356"/>
            <a:ext cx="5445252" cy="2370598"/>
          </a:xfrm>
          <a:prstGeom prst="rect">
            <a:avLst/>
          </a:prstGeom>
          <a:solidFill>
            <a:srgbClr val="122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ES" sz="1600" dirty="0"/>
              <a:t>SPM</a:t>
            </a:r>
          </a:p>
          <a:p>
            <a:endParaRPr lang="es-ES" sz="1600" dirty="0"/>
          </a:p>
          <a:p>
            <a:r>
              <a:rPr lang="es-ES" sz="1600" dirty="0"/>
              <a:t>ICN2: 	Laser </a:t>
            </a:r>
            <a:r>
              <a:rPr lang="es-ES" sz="1600" dirty="0" err="1"/>
              <a:t>technician</a:t>
            </a:r>
            <a:endParaRPr lang="es-ES" sz="1600" dirty="0"/>
          </a:p>
          <a:p>
            <a:pPr marL="269875" indent="-269875"/>
            <a:r>
              <a:rPr lang="es-ES" sz="1600" dirty="0"/>
              <a:t>		</a:t>
            </a:r>
            <a:r>
              <a:rPr lang="es-ES" sz="1600" dirty="0" err="1"/>
              <a:t>Environmental</a:t>
            </a:r>
            <a:r>
              <a:rPr lang="es-ES" sz="1600" dirty="0"/>
              <a:t> SPM/TERS </a:t>
            </a:r>
            <a:r>
              <a:rPr lang="es-ES" sz="1600" dirty="0" err="1"/>
              <a:t>scientist</a:t>
            </a:r>
            <a:r>
              <a:rPr lang="es-ES" sz="1600" dirty="0"/>
              <a:t>: </a:t>
            </a:r>
            <a:r>
              <a:rPr lang="es-ES" sz="1600" b="1" dirty="0"/>
              <a:t>Emigdio Chávez</a:t>
            </a:r>
          </a:p>
          <a:p>
            <a:pPr marL="269875" indent="-269875"/>
            <a:r>
              <a:rPr lang="es-ES" sz="1600" dirty="0"/>
              <a:t>		LT/UHV SPM/TERS </a:t>
            </a:r>
            <a:r>
              <a:rPr lang="es-ES" sz="1600" dirty="0" err="1"/>
              <a:t>scientist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ICMAB: 	SPM </a:t>
            </a:r>
            <a:r>
              <a:rPr lang="es-ES" sz="1600" dirty="0" err="1"/>
              <a:t>technician</a:t>
            </a:r>
            <a:r>
              <a:rPr lang="es-ES" sz="1600" dirty="0"/>
              <a:t>: </a:t>
            </a:r>
            <a:r>
              <a:rPr lang="es-ES" sz="1600" b="1" dirty="0"/>
              <a:t>Alba Cazorla</a:t>
            </a:r>
          </a:p>
          <a:p>
            <a:r>
              <a:rPr lang="es-ES" sz="1600" dirty="0"/>
              <a:t>	AFM </a:t>
            </a:r>
            <a:r>
              <a:rPr lang="es-ES" sz="1600" dirty="0" err="1"/>
              <a:t>scientist</a:t>
            </a:r>
            <a:r>
              <a:rPr lang="es-ES" sz="1600" dirty="0"/>
              <a:t>: </a:t>
            </a:r>
            <a:r>
              <a:rPr lang="es-ES" sz="1600" b="1" dirty="0"/>
              <a:t>Daniel Martin </a:t>
            </a:r>
            <a:r>
              <a:rPr lang="es-ES" sz="1600" b="1" dirty="0" err="1"/>
              <a:t>Jimenez</a:t>
            </a:r>
            <a:r>
              <a:rPr lang="es-ES" sz="1600" b="1" dirty="0"/>
              <a:t> </a:t>
            </a:r>
            <a:r>
              <a:rPr lang="es-ES" sz="1600" dirty="0"/>
              <a:t>(→ MC)</a:t>
            </a:r>
          </a:p>
          <a:p>
            <a:r>
              <a:rPr lang="es-ES" sz="1600" dirty="0"/>
              <a:t>	STM/</a:t>
            </a:r>
            <a:r>
              <a:rPr lang="es-ES" sz="1600" dirty="0" err="1"/>
              <a:t>nc</a:t>
            </a:r>
            <a:r>
              <a:rPr lang="es-ES" sz="1600" dirty="0"/>
              <a:t>-AFM </a:t>
            </a:r>
            <a:r>
              <a:rPr lang="es-ES" sz="1600" dirty="0" err="1"/>
              <a:t>postdoc</a:t>
            </a:r>
            <a:r>
              <a:rPr lang="es-ES" sz="1600" dirty="0"/>
              <a:t>: </a:t>
            </a:r>
            <a:r>
              <a:rPr lang="es-ES" sz="1600" b="1" dirty="0"/>
              <a:t>Rogger Palacios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787B8-DBB2-41F7-917B-40945E188771}"/>
              </a:ext>
            </a:extLst>
          </p:cNvPr>
          <p:cNvSpPr/>
          <p:nvPr/>
        </p:nvSpPr>
        <p:spPr>
          <a:xfrm>
            <a:off x="571500" y="3623297"/>
            <a:ext cx="5445254" cy="2367607"/>
          </a:xfrm>
          <a:prstGeom prst="rect">
            <a:avLst/>
          </a:prstGeom>
          <a:solidFill>
            <a:srgbClr val="122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s-ES" sz="1600" dirty="0"/>
              <a:t>TRANSVERSAL</a:t>
            </a:r>
          </a:p>
          <a:p>
            <a:endParaRPr lang="es-ES" sz="1600" dirty="0"/>
          </a:p>
          <a:p>
            <a:r>
              <a:rPr lang="es-ES" sz="1600" dirty="0" err="1"/>
              <a:t>EureCAT</a:t>
            </a:r>
            <a:r>
              <a:rPr lang="es-ES" sz="1600" dirty="0"/>
              <a:t>/ALBA: 	</a:t>
            </a:r>
            <a:r>
              <a:rPr lang="es-ES" sz="1600" dirty="0" err="1"/>
              <a:t>Shared</a:t>
            </a:r>
            <a:r>
              <a:rPr lang="es-ES" sz="1600" dirty="0"/>
              <a:t> </a:t>
            </a:r>
            <a:r>
              <a:rPr lang="es-ES" sz="1600" dirty="0" err="1"/>
              <a:t>industry</a:t>
            </a:r>
            <a:r>
              <a:rPr lang="es-ES" sz="1600" dirty="0"/>
              <a:t> </a:t>
            </a:r>
            <a:r>
              <a:rPr lang="es-ES" sz="1600" dirty="0" err="1"/>
              <a:t>postdoc</a:t>
            </a:r>
            <a:r>
              <a:rPr lang="es-ES" sz="1600" dirty="0"/>
              <a:t>: </a:t>
            </a:r>
            <a:r>
              <a:rPr lang="es-ES" sz="1600" dirty="0" err="1"/>
              <a:t>Vacant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ALBA: 	Interface X-</a:t>
            </a:r>
            <a:r>
              <a:rPr lang="es-ES" sz="1600" dirty="0" err="1"/>
              <a:t>rays</a:t>
            </a:r>
            <a:r>
              <a:rPr lang="es-ES" sz="1600" dirty="0"/>
              <a:t>/EM </a:t>
            </a:r>
            <a:r>
              <a:rPr lang="es-ES" sz="1600" dirty="0" err="1"/>
              <a:t>group</a:t>
            </a:r>
            <a:r>
              <a:rPr lang="es-ES" sz="1600" dirty="0"/>
              <a:t> leader: In </a:t>
            </a:r>
            <a:r>
              <a:rPr lang="es-ES" sz="1600" dirty="0" err="1"/>
              <a:t>progress</a:t>
            </a:r>
            <a:endParaRPr lang="es-ES" sz="1600" dirty="0"/>
          </a:p>
          <a:p>
            <a:pPr marL="269875" indent="-269875"/>
            <a:r>
              <a:rPr lang="es-ES" sz="1600" dirty="0"/>
              <a:t>		</a:t>
            </a:r>
            <a:r>
              <a:rPr lang="es-ES" sz="1600" dirty="0" err="1"/>
              <a:t>Micro-reactors</a:t>
            </a:r>
            <a:r>
              <a:rPr lang="es-ES" sz="1600" dirty="0"/>
              <a:t> </a:t>
            </a:r>
            <a:r>
              <a:rPr lang="es-ES" sz="1600" dirty="0" err="1"/>
              <a:t>engineer</a:t>
            </a:r>
            <a:r>
              <a:rPr lang="es-ES" sz="1600" dirty="0"/>
              <a:t> : In </a:t>
            </a:r>
            <a:r>
              <a:rPr lang="es-ES" sz="1600" dirty="0" err="1"/>
              <a:t>progress</a:t>
            </a:r>
            <a:endParaRPr lang="es-ES" sz="1600" dirty="0"/>
          </a:p>
          <a:p>
            <a:pPr marL="269875" indent="-269875"/>
            <a:r>
              <a:rPr lang="es-ES" sz="1600" dirty="0"/>
              <a:t>		</a:t>
            </a:r>
            <a:r>
              <a:rPr lang="es-ES" sz="1600" dirty="0" err="1"/>
              <a:t>Micro-reactors</a:t>
            </a:r>
            <a:r>
              <a:rPr lang="es-ES" sz="1600" dirty="0"/>
              <a:t> </a:t>
            </a:r>
            <a:r>
              <a:rPr lang="es-ES" sz="1600" dirty="0" err="1"/>
              <a:t>technician</a:t>
            </a:r>
            <a:endParaRPr lang="es-ES" sz="1600" dirty="0"/>
          </a:p>
          <a:p>
            <a:pPr marL="269875" indent="-269875"/>
            <a:r>
              <a:rPr lang="es-ES" sz="1600" dirty="0"/>
              <a:t>		Project office </a:t>
            </a:r>
            <a:r>
              <a:rPr lang="es-ES" sz="1600" dirty="0" err="1"/>
              <a:t>assistant</a:t>
            </a:r>
            <a:r>
              <a:rPr lang="es-ES" sz="1600" dirty="0"/>
              <a:t>: </a:t>
            </a:r>
            <a:r>
              <a:rPr lang="es-ES" sz="1600" b="1" dirty="0"/>
              <a:t>Anna Rossell Navarro</a:t>
            </a:r>
            <a:endParaRPr lang="es-ES" sz="1600" dirty="0"/>
          </a:p>
          <a:p>
            <a:pPr marL="269875" indent="-269875"/>
            <a:r>
              <a:rPr lang="es-ES" sz="1600" dirty="0"/>
              <a:t>		</a:t>
            </a:r>
            <a:r>
              <a:rPr lang="es-ES" sz="1600" dirty="0" err="1"/>
              <a:t>Procurement</a:t>
            </a:r>
            <a:r>
              <a:rPr lang="es-ES" sz="1600" dirty="0"/>
              <a:t> </a:t>
            </a:r>
            <a:r>
              <a:rPr lang="es-ES" sz="1600" dirty="0" err="1"/>
              <a:t>assistant</a:t>
            </a:r>
            <a:r>
              <a:rPr lang="es-ES" sz="1600" dirty="0"/>
              <a:t>: </a:t>
            </a:r>
            <a:r>
              <a:rPr lang="es-ES" sz="1600" b="1" dirty="0"/>
              <a:t>Ivette Borrás </a:t>
            </a:r>
            <a:r>
              <a:rPr lang="es-ES" sz="1600" b="1" dirty="0" err="1"/>
              <a:t>Vilaseca</a:t>
            </a:r>
            <a:endParaRPr lang="es-ES" sz="1600" b="1" dirty="0"/>
          </a:p>
          <a:p>
            <a:pPr marL="269875" indent="-269875"/>
            <a:r>
              <a:rPr lang="es-ES" sz="1600" dirty="0"/>
              <a:t>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02FE54-9962-424B-922A-A516A7372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20B50C-8757-42D3-BE24-6F530846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767"/>
            <a:ext cx="10515600" cy="6279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In</a:t>
            </a:r>
            <a:r>
              <a:rPr lang="en-US" sz="3200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 Situ </a:t>
            </a:r>
            <a:r>
              <a:rPr lang="en-US" sz="3200" b="1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orrelative Facility for </a:t>
            </a:r>
            <a:r>
              <a:rPr lang="en-US" sz="3200" b="1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dvanced </a:t>
            </a:r>
            <a:r>
              <a:rPr lang="en-US" sz="3200" b="1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E</a:t>
            </a:r>
            <a:r>
              <a:rPr lang="en-US" sz="3200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nergy </a:t>
            </a:r>
            <a:r>
              <a:rPr lang="en-US" sz="3200" b="1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M</a:t>
            </a:r>
            <a:r>
              <a:rPr lang="en-US" sz="3200" dirty="0">
                <a:solidFill>
                  <a:srgbClr val="323E4F"/>
                </a:solidFill>
                <a:latin typeface="+mn-lt"/>
                <a:ea typeface="+mn-ea"/>
                <a:cs typeface="Arial" panose="020B0604020202020204" pitchFamily="34" charset="0"/>
              </a:rPr>
              <a:t>aterials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0947B-FD64-4C05-807E-41A90F8FB4B3}"/>
              </a:ext>
            </a:extLst>
          </p:cNvPr>
          <p:cNvSpPr/>
          <p:nvPr/>
        </p:nvSpPr>
        <p:spPr>
          <a:xfrm>
            <a:off x="508959" y="1505850"/>
            <a:ext cx="11084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In-CAEM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will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develop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singular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infrastructure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for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research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advanced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energy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materials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order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address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scientific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challenges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European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Green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Deal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Multi-modal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					</a:t>
            </a:r>
          </a:p>
          <a:p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Multi-lengthscale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 situ/operando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experiments, combining  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Correlative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					</a:t>
            </a:r>
          </a:p>
          <a:p>
            <a:endParaRPr lang="es-E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pen to all the scientific community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553E36-1DCB-4DA5-BD01-E4333739F19B}"/>
              </a:ext>
            </a:extLst>
          </p:cNvPr>
          <p:cNvSpPr/>
          <p:nvPr/>
        </p:nvSpPr>
        <p:spPr>
          <a:xfrm>
            <a:off x="1115315" y="4623014"/>
            <a:ext cx="4734833" cy="1177467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 err="1"/>
              <a:t>Mix</a:t>
            </a:r>
            <a:r>
              <a:rPr lang="es-ES" sz="2400" dirty="0"/>
              <a:t> &amp; Match </a:t>
            </a:r>
            <a:r>
              <a:rPr lang="es-ES" sz="2400" dirty="0" err="1"/>
              <a:t>techniques</a:t>
            </a:r>
            <a:r>
              <a:rPr lang="es-ES" sz="2400" dirty="0"/>
              <a:t> and </a:t>
            </a:r>
            <a:r>
              <a:rPr lang="es-ES" sz="2400" dirty="0" err="1"/>
              <a:t>methodologies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tackle</a:t>
            </a:r>
            <a:r>
              <a:rPr lang="es-ES" sz="2400" dirty="0"/>
              <a:t> </a:t>
            </a:r>
            <a:r>
              <a:rPr lang="es-ES" sz="2400" dirty="0" err="1"/>
              <a:t>complex</a:t>
            </a:r>
            <a:r>
              <a:rPr lang="es-ES" sz="2400" dirty="0"/>
              <a:t> </a:t>
            </a:r>
            <a:r>
              <a:rPr lang="es-ES" sz="2400" dirty="0" err="1"/>
              <a:t>problems</a:t>
            </a:r>
            <a:endParaRPr lang="es-ES" sz="2400" dirty="0"/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50EDBE-5C68-4CEB-A92D-3159676D52CB}"/>
              </a:ext>
            </a:extLst>
          </p:cNvPr>
          <p:cNvSpPr/>
          <p:nvPr/>
        </p:nvSpPr>
        <p:spPr>
          <a:xfrm>
            <a:off x="6373266" y="4621052"/>
            <a:ext cx="4734833" cy="1177467"/>
          </a:xfrm>
          <a:prstGeom prst="rect">
            <a:avLst/>
          </a:prstGeom>
          <a:solidFill>
            <a:srgbClr val="122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ES" sz="2400" dirty="0"/>
          </a:p>
          <a:p>
            <a:r>
              <a:rPr lang="es-ES" sz="2400" dirty="0"/>
              <a:t>Single </a:t>
            </a:r>
            <a:r>
              <a:rPr lang="es-ES" sz="2400" dirty="0" err="1"/>
              <a:t>entry</a:t>
            </a:r>
            <a:r>
              <a:rPr lang="es-ES" sz="2400" dirty="0"/>
              <a:t> </a:t>
            </a:r>
            <a:r>
              <a:rPr lang="es-ES" sz="2400" dirty="0" err="1"/>
              <a:t>point</a:t>
            </a:r>
            <a:r>
              <a:rPr lang="es-ES" sz="2400" dirty="0"/>
              <a:t>: ALBA </a:t>
            </a:r>
            <a:r>
              <a:rPr lang="es-ES" sz="2400" dirty="0" err="1"/>
              <a:t>User</a:t>
            </a:r>
            <a:r>
              <a:rPr lang="es-ES" sz="2400" dirty="0"/>
              <a:t> office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109880-EF40-4449-A2E5-0C8E7F418666}"/>
              </a:ext>
            </a:extLst>
          </p:cNvPr>
          <p:cNvSpPr/>
          <p:nvPr/>
        </p:nvSpPr>
        <p:spPr>
          <a:xfrm>
            <a:off x="6624937" y="2478223"/>
            <a:ext cx="5132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(Scanning) transmission electron microscopy</a:t>
            </a:r>
            <a:endParaRPr lang="es-E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Scanning probe microscopies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Synchrotron X-rays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(spectroscopy, diffraction,…)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Advanced data analytics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(HPC, deep learning, AI,…)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A8988F2-7423-4AB5-B428-147B612A4B41}"/>
              </a:ext>
            </a:extLst>
          </p:cNvPr>
          <p:cNvSpPr/>
          <p:nvPr/>
        </p:nvSpPr>
        <p:spPr>
          <a:xfrm>
            <a:off x="2271023" y="2576763"/>
            <a:ext cx="97026" cy="996142"/>
          </a:xfrm>
          <a:custGeom>
            <a:avLst/>
            <a:gdLst>
              <a:gd name="connsiteX0" fmla="*/ 0 w 94891"/>
              <a:gd name="connsiteY0" fmla="*/ 0 h 914400"/>
              <a:gd name="connsiteX1" fmla="*/ 47446 w 94891"/>
              <a:gd name="connsiteY1" fmla="*/ 7907 h 914400"/>
              <a:gd name="connsiteX2" fmla="*/ 47446 w 94891"/>
              <a:gd name="connsiteY2" fmla="*/ 449293 h 914400"/>
              <a:gd name="connsiteX3" fmla="*/ 94892 w 94891"/>
              <a:gd name="connsiteY3" fmla="*/ 457200 h 914400"/>
              <a:gd name="connsiteX4" fmla="*/ 47446 w 94891"/>
              <a:gd name="connsiteY4" fmla="*/ 465107 h 914400"/>
              <a:gd name="connsiteX5" fmla="*/ 47446 w 94891"/>
              <a:gd name="connsiteY5" fmla="*/ 906493 h 914400"/>
              <a:gd name="connsiteX6" fmla="*/ 0 w 94891"/>
              <a:gd name="connsiteY6" fmla="*/ 914400 h 914400"/>
              <a:gd name="connsiteX7" fmla="*/ 0 w 94891"/>
              <a:gd name="connsiteY7" fmla="*/ 0 h 914400"/>
              <a:gd name="connsiteX0" fmla="*/ 0 w 94891"/>
              <a:gd name="connsiteY0" fmla="*/ 0 h 914400"/>
              <a:gd name="connsiteX1" fmla="*/ 47446 w 94891"/>
              <a:gd name="connsiteY1" fmla="*/ 7907 h 914400"/>
              <a:gd name="connsiteX2" fmla="*/ 47446 w 94891"/>
              <a:gd name="connsiteY2" fmla="*/ 449293 h 914400"/>
              <a:gd name="connsiteX3" fmla="*/ 94892 w 94891"/>
              <a:gd name="connsiteY3" fmla="*/ 457200 h 914400"/>
              <a:gd name="connsiteX4" fmla="*/ 47446 w 94891"/>
              <a:gd name="connsiteY4" fmla="*/ 465107 h 914400"/>
              <a:gd name="connsiteX5" fmla="*/ 47446 w 94891"/>
              <a:gd name="connsiteY5" fmla="*/ 906493 h 914400"/>
              <a:gd name="connsiteX6" fmla="*/ 0 w 94891"/>
              <a:gd name="connsiteY6" fmla="*/ 914400 h 914400"/>
              <a:gd name="connsiteX0" fmla="*/ 0 w 183792"/>
              <a:gd name="connsiteY0" fmla="*/ 0 h 914400"/>
              <a:gd name="connsiteX1" fmla="*/ 47446 w 183792"/>
              <a:gd name="connsiteY1" fmla="*/ 7907 h 914400"/>
              <a:gd name="connsiteX2" fmla="*/ 47446 w 183792"/>
              <a:gd name="connsiteY2" fmla="*/ 449293 h 914400"/>
              <a:gd name="connsiteX3" fmla="*/ 94892 w 183792"/>
              <a:gd name="connsiteY3" fmla="*/ 457200 h 914400"/>
              <a:gd name="connsiteX4" fmla="*/ 47446 w 183792"/>
              <a:gd name="connsiteY4" fmla="*/ 465107 h 914400"/>
              <a:gd name="connsiteX5" fmla="*/ 47446 w 183792"/>
              <a:gd name="connsiteY5" fmla="*/ 906493 h 914400"/>
              <a:gd name="connsiteX6" fmla="*/ 0 w 183792"/>
              <a:gd name="connsiteY6" fmla="*/ 914400 h 914400"/>
              <a:gd name="connsiteX7" fmla="*/ 0 w 183792"/>
              <a:gd name="connsiteY7" fmla="*/ 0 h 914400"/>
              <a:gd name="connsiteX0" fmla="*/ 0 w 183792"/>
              <a:gd name="connsiteY0" fmla="*/ 0 h 914400"/>
              <a:gd name="connsiteX1" fmla="*/ 47446 w 183792"/>
              <a:gd name="connsiteY1" fmla="*/ 7907 h 914400"/>
              <a:gd name="connsiteX2" fmla="*/ 47446 w 183792"/>
              <a:gd name="connsiteY2" fmla="*/ 449293 h 914400"/>
              <a:gd name="connsiteX3" fmla="*/ 183792 w 183792"/>
              <a:gd name="connsiteY3" fmla="*/ 450850 h 914400"/>
              <a:gd name="connsiteX4" fmla="*/ 47446 w 183792"/>
              <a:gd name="connsiteY4" fmla="*/ 465107 h 914400"/>
              <a:gd name="connsiteX5" fmla="*/ 47446 w 183792"/>
              <a:gd name="connsiteY5" fmla="*/ 906493 h 914400"/>
              <a:gd name="connsiteX6" fmla="*/ 0 w 183792"/>
              <a:gd name="connsiteY6" fmla="*/ 914400 h 914400"/>
              <a:gd name="connsiteX0" fmla="*/ 0 w 94892"/>
              <a:gd name="connsiteY0" fmla="*/ 0 h 914400"/>
              <a:gd name="connsiteX1" fmla="*/ 47446 w 94892"/>
              <a:gd name="connsiteY1" fmla="*/ 7907 h 914400"/>
              <a:gd name="connsiteX2" fmla="*/ 47446 w 94892"/>
              <a:gd name="connsiteY2" fmla="*/ 449293 h 914400"/>
              <a:gd name="connsiteX3" fmla="*/ 94892 w 94892"/>
              <a:gd name="connsiteY3" fmla="*/ 457200 h 914400"/>
              <a:gd name="connsiteX4" fmla="*/ 47446 w 94892"/>
              <a:gd name="connsiteY4" fmla="*/ 465107 h 914400"/>
              <a:gd name="connsiteX5" fmla="*/ 47446 w 94892"/>
              <a:gd name="connsiteY5" fmla="*/ 906493 h 914400"/>
              <a:gd name="connsiteX6" fmla="*/ 0 w 94892"/>
              <a:gd name="connsiteY6" fmla="*/ 914400 h 914400"/>
              <a:gd name="connsiteX7" fmla="*/ 0 w 94892"/>
              <a:gd name="connsiteY7" fmla="*/ 0 h 914400"/>
              <a:gd name="connsiteX0" fmla="*/ 0 w 94892"/>
              <a:gd name="connsiteY0" fmla="*/ 0 h 914400"/>
              <a:gd name="connsiteX1" fmla="*/ 47446 w 94892"/>
              <a:gd name="connsiteY1" fmla="*/ 7907 h 914400"/>
              <a:gd name="connsiteX2" fmla="*/ 47446 w 94892"/>
              <a:gd name="connsiteY2" fmla="*/ 449293 h 914400"/>
              <a:gd name="connsiteX3" fmla="*/ 75842 w 94892"/>
              <a:gd name="connsiteY3" fmla="*/ 450850 h 914400"/>
              <a:gd name="connsiteX4" fmla="*/ 47446 w 94892"/>
              <a:gd name="connsiteY4" fmla="*/ 465107 h 914400"/>
              <a:gd name="connsiteX5" fmla="*/ 47446 w 94892"/>
              <a:gd name="connsiteY5" fmla="*/ 906493 h 914400"/>
              <a:gd name="connsiteX6" fmla="*/ 0 w 94892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92" h="914400" stroke="0" extrusionOk="0">
                <a:moveTo>
                  <a:pt x="0" y="0"/>
                </a:moveTo>
                <a:cubicBezTo>
                  <a:pt x="26204" y="0"/>
                  <a:pt x="47446" y="3540"/>
                  <a:pt x="47446" y="7907"/>
                </a:cubicBezTo>
                <a:lnTo>
                  <a:pt x="47446" y="449293"/>
                </a:lnTo>
                <a:cubicBezTo>
                  <a:pt x="47446" y="453660"/>
                  <a:pt x="68688" y="457200"/>
                  <a:pt x="94892" y="457200"/>
                </a:cubicBezTo>
                <a:cubicBezTo>
                  <a:pt x="68688" y="457200"/>
                  <a:pt x="47446" y="460740"/>
                  <a:pt x="47446" y="465107"/>
                </a:cubicBezTo>
                <a:lnTo>
                  <a:pt x="47446" y="906493"/>
                </a:lnTo>
                <a:cubicBezTo>
                  <a:pt x="47446" y="910860"/>
                  <a:pt x="26204" y="914400"/>
                  <a:pt x="0" y="914400"/>
                </a:cubicBezTo>
                <a:lnTo>
                  <a:pt x="0" y="0"/>
                </a:lnTo>
                <a:close/>
              </a:path>
              <a:path w="94892" h="914400" fill="none">
                <a:moveTo>
                  <a:pt x="0" y="0"/>
                </a:moveTo>
                <a:cubicBezTo>
                  <a:pt x="26204" y="0"/>
                  <a:pt x="47446" y="3540"/>
                  <a:pt x="47446" y="7907"/>
                </a:cubicBezTo>
                <a:lnTo>
                  <a:pt x="47446" y="449293"/>
                </a:lnTo>
                <a:cubicBezTo>
                  <a:pt x="47446" y="453660"/>
                  <a:pt x="49638" y="450850"/>
                  <a:pt x="75842" y="450850"/>
                </a:cubicBezTo>
                <a:cubicBezTo>
                  <a:pt x="49638" y="450850"/>
                  <a:pt x="47446" y="460740"/>
                  <a:pt x="47446" y="465107"/>
                </a:cubicBezTo>
                <a:lnTo>
                  <a:pt x="47446" y="906493"/>
                </a:lnTo>
                <a:cubicBezTo>
                  <a:pt x="47446" y="910860"/>
                  <a:pt x="26204" y="914400"/>
                  <a:pt x="0" y="9144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5">
            <a:extLst>
              <a:ext uri="{FF2B5EF4-FFF2-40B4-BE49-F238E27FC236}">
                <a16:creationId xmlns:a16="http://schemas.microsoft.com/office/drawing/2014/main" id="{2C821F26-8285-4BCD-9C89-F4D77E99E2BF}"/>
              </a:ext>
            </a:extLst>
          </p:cNvPr>
          <p:cNvSpPr/>
          <p:nvPr/>
        </p:nvSpPr>
        <p:spPr>
          <a:xfrm flipH="1">
            <a:off x="6577491" y="2576763"/>
            <a:ext cx="97026" cy="996142"/>
          </a:xfrm>
          <a:custGeom>
            <a:avLst/>
            <a:gdLst>
              <a:gd name="connsiteX0" fmla="*/ 0 w 94891"/>
              <a:gd name="connsiteY0" fmla="*/ 0 h 914400"/>
              <a:gd name="connsiteX1" fmla="*/ 47446 w 94891"/>
              <a:gd name="connsiteY1" fmla="*/ 7907 h 914400"/>
              <a:gd name="connsiteX2" fmla="*/ 47446 w 94891"/>
              <a:gd name="connsiteY2" fmla="*/ 449293 h 914400"/>
              <a:gd name="connsiteX3" fmla="*/ 94892 w 94891"/>
              <a:gd name="connsiteY3" fmla="*/ 457200 h 914400"/>
              <a:gd name="connsiteX4" fmla="*/ 47446 w 94891"/>
              <a:gd name="connsiteY4" fmla="*/ 465107 h 914400"/>
              <a:gd name="connsiteX5" fmla="*/ 47446 w 94891"/>
              <a:gd name="connsiteY5" fmla="*/ 906493 h 914400"/>
              <a:gd name="connsiteX6" fmla="*/ 0 w 94891"/>
              <a:gd name="connsiteY6" fmla="*/ 914400 h 914400"/>
              <a:gd name="connsiteX7" fmla="*/ 0 w 94891"/>
              <a:gd name="connsiteY7" fmla="*/ 0 h 914400"/>
              <a:gd name="connsiteX0" fmla="*/ 0 w 94891"/>
              <a:gd name="connsiteY0" fmla="*/ 0 h 914400"/>
              <a:gd name="connsiteX1" fmla="*/ 47446 w 94891"/>
              <a:gd name="connsiteY1" fmla="*/ 7907 h 914400"/>
              <a:gd name="connsiteX2" fmla="*/ 47446 w 94891"/>
              <a:gd name="connsiteY2" fmla="*/ 449293 h 914400"/>
              <a:gd name="connsiteX3" fmla="*/ 94892 w 94891"/>
              <a:gd name="connsiteY3" fmla="*/ 457200 h 914400"/>
              <a:gd name="connsiteX4" fmla="*/ 47446 w 94891"/>
              <a:gd name="connsiteY4" fmla="*/ 465107 h 914400"/>
              <a:gd name="connsiteX5" fmla="*/ 47446 w 94891"/>
              <a:gd name="connsiteY5" fmla="*/ 906493 h 914400"/>
              <a:gd name="connsiteX6" fmla="*/ 0 w 94891"/>
              <a:gd name="connsiteY6" fmla="*/ 914400 h 914400"/>
              <a:gd name="connsiteX0" fmla="*/ 0 w 183792"/>
              <a:gd name="connsiteY0" fmla="*/ 0 h 914400"/>
              <a:gd name="connsiteX1" fmla="*/ 47446 w 183792"/>
              <a:gd name="connsiteY1" fmla="*/ 7907 h 914400"/>
              <a:gd name="connsiteX2" fmla="*/ 47446 w 183792"/>
              <a:gd name="connsiteY2" fmla="*/ 449293 h 914400"/>
              <a:gd name="connsiteX3" fmla="*/ 94892 w 183792"/>
              <a:gd name="connsiteY3" fmla="*/ 457200 h 914400"/>
              <a:gd name="connsiteX4" fmla="*/ 47446 w 183792"/>
              <a:gd name="connsiteY4" fmla="*/ 465107 h 914400"/>
              <a:gd name="connsiteX5" fmla="*/ 47446 w 183792"/>
              <a:gd name="connsiteY5" fmla="*/ 906493 h 914400"/>
              <a:gd name="connsiteX6" fmla="*/ 0 w 183792"/>
              <a:gd name="connsiteY6" fmla="*/ 914400 h 914400"/>
              <a:gd name="connsiteX7" fmla="*/ 0 w 183792"/>
              <a:gd name="connsiteY7" fmla="*/ 0 h 914400"/>
              <a:gd name="connsiteX0" fmla="*/ 0 w 183792"/>
              <a:gd name="connsiteY0" fmla="*/ 0 h 914400"/>
              <a:gd name="connsiteX1" fmla="*/ 47446 w 183792"/>
              <a:gd name="connsiteY1" fmla="*/ 7907 h 914400"/>
              <a:gd name="connsiteX2" fmla="*/ 47446 w 183792"/>
              <a:gd name="connsiteY2" fmla="*/ 449293 h 914400"/>
              <a:gd name="connsiteX3" fmla="*/ 183792 w 183792"/>
              <a:gd name="connsiteY3" fmla="*/ 450850 h 914400"/>
              <a:gd name="connsiteX4" fmla="*/ 47446 w 183792"/>
              <a:gd name="connsiteY4" fmla="*/ 465107 h 914400"/>
              <a:gd name="connsiteX5" fmla="*/ 47446 w 183792"/>
              <a:gd name="connsiteY5" fmla="*/ 906493 h 914400"/>
              <a:gd name="connsiteX6" fmla="*/ 0 w 183792"/>
              <a:gd name="connsiteY6" fmla="*/ 914400 h 914400"/>
              <a:gd name="connsiteX0" fmla="*/ 0 w 94892"/>
              <a:gd name="connsiteY0" fmla="*/ 0 h 914400"/>
              <a:gd name="connsiteX1" fmla="*/ 47446 w 94892"/>
              <a:gd name="connsiteY1" fmla="*/ 7907 h 914400"/>
              <a:gd name="connsiteX2" fmla="*/ 47446 w 94892"/>
              <a:gd name="connsiteY2" fmla="*/ 449293 h 914400"/>
              <a:gd name="connsiteX3" fmla="*/ 94892 w 94892"/>
              <a:gd name="connsiteY3" fmla="*/ 457200 h 914400"/>
              <a:gd name="connsiteX4" fmla="*/ 47446 w 94892"/>
              <a:gd name="connsiteY4" fmla="*/ 465107 h 914400"/>
              <a:gd name="connsiteX5" fmla="*/ 47446 w 94892"/>
              <a:gd name="connsiteY5" fmla="*/ 906493 h 914400"/>
              <a:gd name="connsiteX6" fmla="*/ 0 w 94892"/>
              <a:gd name="connsiteY6" fmla="*/ 914400 h 914400"/>
              <a:gd name="connsiteX7" fmla="*/ 0 w 94892"/>
              <a:gd name="connsiteY7" fmla="*/ 0 h 914400"/>
              <a:gd name="connsiteX0" fmla="*/ 0 w 94892"/>
              <a:gd name="connsiteY0" fmla="*/ 0 h 914400"/>
              <a:gd name="connsiteX1" fmla="*/ 47446 w 94892"/>
              <a:gd name="connsiteY1" fmla="*/ 7907 h 914400"/>
              <a:gd name="connsiteX2" fmla="*/ 47446 w 94892"/>
              <a:gd name="connsiteY2" fmla="*/ 449293 h 914400"/>
              <a:gd name="connsiteX3" fmla="*/ 75842 w 94892"/>
              <a:gd name="connsiteY3" fmla="*/ 450850 h 914400"/>
              <a:gd name="connsiteX4" fmla="*/ 47446 w 94892"/>
              <a:gd name="connsiteY4" fmla="*/ 465107 h 914400"/>
              <a:gd name="connsiteX5" fmla="*/ 47446 w 94892"/>
              <a:gd name="connsiteY5" fmla="*/ 906493 h 914400"/>
              <a:gd name="connsiteX6" fmla="*/ 0 w 94892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92" h="914400" stroke="0" extrusionOk="0">
                <a:moveTo>
                  <a:pt x="0" y="0"/>
                </a:moveTo>
                <a:cubicBezTo>
                  <a:pt x="26204" y="0"/>
                  <a:pt x="47446" y="3540"/>
                  <a:pt x="47446" y="7907"/>
                </a:cubicBezTo>
                <a:lnTo>
                  <a:pt x="47446" y="449293"/>
                </a:lnTo>
                <a:cubicBezTo>
                  <a:pt x="47446" y="453660"/>
                  <a:pt x="68688" y="457200"/>
                  <a:pt x="94892" y="457200"/>
                </a:cubicBezTo>
                <a:cubicBezTo>
                  <a:pt x="68688" y="457200"/>
                  <a:pt x="47446" y="460740"/>
                  <a:pt x="47446" y="465107"/>
                </a:cubicBezTo>
                <a:lnTo>
                  <a:pt x="47446" y="906493"/>
                </a:lnTo>
                <a:cubicBezTo>
                  <a:pt x="47446" y="910860"/>
                  <a:pt x="26204" y="914400"/>
                  <a:pt x="0" y="914400"/>
                </a:cubicBezTo>
                <a:lnTo>
                  <a:pt x="0" y="0"/>
                </a:lnTo>
                <a:close/>
              </a:path>
              <a:path w="94892" h="914400" fill="none">
                <a:moveTo>
                  <a:pt x="0" y="0"/>
                </a:moveTo>
                <a:cubicBezTo>
                  <a:pt x="26204" y="0"/>
                  <a:pt x="47446" y="3540"/>
                  <a:pt x="47446" y="7907"/>
                </a:cubicBezTo>
                <a:lnTo>
                  <a:pt x="47446" y="449293"/>
                </a:lnTo>
                <a:cubicBezTo>
                  <a:pt x="47446" y="453660"/>
                  <a:pt x="49638" y="450850"/>
                  <a:pt x="75842" y="450850"/>
                </a:cubicBezTo>
                <a:cubicBezTo>
                  <a:pt x="49638" y="450850"/>
                  <a:pt x="47446" y="460740"/>
                  <a:pt x="47446" y="465107"/>
                </a:cubicBezTo>
                <a:lnTo>
                  <a:pt x="47446" y="906493"/>
                </a:lnTo>
                <a:cubicBezTo>
                  <a:pt x="47446" y="910860"/>
                  <a:pt x="26204" y="914400"/>
                  <a:pt x="0" y="9144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EA5E56-08E0-4B61-BA96-6F8AAF174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1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2FAE-B85F-4D27-A461-0C04145C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26"/>
            <a:ext cx="10515600" cy="6279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323E4F"/>
                </a:solidFill>
                <a:latin typeface="+mn-lt"/>
                <a:ea typeface="+mn-ea"/>
                <a:cs typeface="+mn-cs"/>
              </a:rPr>
              <a:t>Catalan sub-project: </a:t>
            </a:r>
            <a:r>
              <a:rPr lang="en-US" sz="3200" b="1" dirty="0" err="1">
                <a:solidFill>
                  <a:srgbClr val="323E4F"/>
                </a:solidFill>
                <a:latin typeface="+mn-lt"/>
                <a:ea typeface="+mn-ea"/>
                <a:cs typeface="+mn-cs"/>
              </a:rPr>
              <a:t>InCAEM</a:t>
            </a:r>
            <a:endParaRPr lang="en-US" sz="3200" b="1" dirty="0">
              <a:solidFill>
                <a:srgbClr val="323E4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2B232-72BF-48F8-94E8-EDB01D96FDC2}"/>
              </a:ext>
            </a:extLst>
          </p:cNvPr>
          <p:cNvSpPr/>
          <p:nvPr/>
        </p:nvSpPr>
        <p:spPr>
          <a:xfrm>
            <a:off x="1606297" y="1245850"/>
            <a:ext cx="7921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15 M€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</a:t>
            </a:r>
            <a:r>
              <a:rPr lang="en-US" dirty="0" err="1"/>
              <a:t>artners</a:t>
            </a:r>
            <a:r>
              <a:rPr lang="en-US" dirty="0"/>
              <a:t> (all in the </a:t>
            </a:r>
            <a:r>
              <a:rPr lang="en-US" dirty="0" err="1"/>
              <a:t>Cerdanyola</a:t>
            </a:r>
            <a:r>
              <a:rPr lang="en-US" dirty="0"/>
              <a:t> area):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ALBA.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ICMAB (Materials Science Institute Barcelona).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ICN2 (Catalan Institute Nanoscience and Nanotechnology).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PIC-IFAE (Scientific Information Port – High Energy Physics Institute).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</a:t>
            </a:r>
            <a:r>
              <a:rPr lang="en-US" dirty="0" err="1"/>
              <a:t>articipation</a:t>
            </a:r>
            <a:r>
              <a:rPr lang="en-US" dirty="0"/>
              <a:t> in all main lines of the global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Administrative Coordinator: Caterina </a:t>
            </a:r>
            <a:r>
              <a:rPr lang="en-US" dirty="0" err="1"/>
              <a:t>Biscari</a:t>
            </a:r>
            <a:r>
              <a:rPr lang="en-US" dirty="0"/>
              <a:t>, ALBA.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Scientific Coordinator: Jordi </a:t>
            </a:r>
            <a:r>
              <a:rPr lang="en-US" dirty="0" err="1"/>
              <a:t>Arbiol</a:t>
            </a:r>
            <a:r>
              <a:rPr lang="en-US" dirty="0"/>
              <a:t>, ICN2.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4CD23F-8E91-42F4-B0DC-BF1CEBA5B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C1542-497B-4AF0-AD6E-5597FF2F4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4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CCE552-009E-420C-87CB-DF6AC6F45838}"/>
              </a:ext>
            </a:extLst>
          </p:cNvPr>
          <p:cNvSpPr txBox="1">
            <a:spLocks/>
          </p:cNvSpPr>
          <p:nvPr/>
        </p:nvSpPr>
        <p:spPr>
          <a:xfrm>
            <a:off x="838200" y="184526"/>
            <a:ext cx="10515600" cy="627933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3E4F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Project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14EA7-1E55-4985-80D8-A5BEBE7DB56D}"/>
              </a:ext>
            </a:extLst>
          </p:cNvPr>
          <p:cNvSpPr txBox="1"/>
          <p:nvPr/>
        </p:nvSpPr>
        <p:spPr>
          <a:xfrm>
            <a:off x="1426775" y="1349753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Direction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9FA555-F593-4D8E-8271-DEA6F15FD3EC}"/>
              </a:ext>
            </a:extLst>
          </p:cNvPr>
          <p:cNvGrpSpPr/>
          <p:nvPr/>
        </p:nvGrpSpPr>
        <p:grpSpPr>
          <a:xfrm>
            <a:off x="574951" y="2111566"/>
            <a:ext cx="11260131" cy="3122520"/>
            <a:chOff x="387134" y="1856790"/>
            <a:chExt cx="11260131" cy="312252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E80D3A-DA76-4815-8653-FB460A5D428D}"/>
                </a:ext>
              </a:extLst>
            </p:cNvPr>
            <p:cNvSpPr/>
            <p:nvPr/>
          </p:nvSpPr>
          <p:spPr>
            <a:xfrm>
              <a:off x="7174767" y="3452615"/>
              <a:ext cx="284897" cy="12566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33315" y="0"/>
                  </a:lnTo>
                  <a:lnTo>
                    <a:pt x="133315" y="1256697"/>
                  </a:lnTo>
                  <a:lnTo>
                    <a:pt x="284897" y="125669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D40BCC4-5B29-4583-BD55-82A03D3732D6}"/>
                </a:ext>
              </a:extLst>
            </p:cNvPr>
            <p:cNvSpPr/>
            <p:nvPr/>
          </p:nvSpPr>
          <p:spPr>
            <a:xfrm>
              <a:off x="7174763" y="3452615"/>
              <a:ext cx="284897" cy="5431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33315" y="0"/>
                  </a:lnTo>
                  <a:lnTo>
                    <a:pt x="133315" y="543168"/>
                  </a:lnTo>
                  <a:lnTo>
                    <a:pt x="284897" y="54316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3A2F99-1A85-40C5-953A-2C717FC05F9C}"/>
                </a:ext>
              </a:extLst>
            </p:cNvPr>
            <p:cNvSpPr/>
            <p:nvPr/>
          </p:nvSpPr>
          <p:spPr>
            <a:xfrm>
              <a:off x="7174763" y="3238712"/>
              <a:ext cx="284897" cy="2139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13902"/>
                  </a:moveTo>
                  <a:lnTo>
                    <a:pt x="133315" y="213902"/>
                  </a:lnTo>
                  <a:lnTo>
                    <a:pt x="133315" y="0"/>
                  </a:lnTo>
                  <a:lnTo>
                    <a:pt x="28489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D10A04-6431-42C4-8263-27A6E0208015}"/>
                </a:ext>
              </a:extLst>
            </p:cNvPr>
            <p:cNvSpPr/>
            <p:nvPr/>
          </p:nvSpPr>
          <p:spPr>
            <a:xfrm>
              <a:off x="7174767" y="2400474"/>
              <a:ext cx="284897" cy="10521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52140"/>
                  </a:moveTo>
                  <a:lnTo>
                    <a:pt x="133315" y="1052140"/>
                  </a:lnTo>
                  <a:lnTo>
                    <a:pt x="133315" y="0"/>
                  </a:lnTo>
                  <a:lnTo>
                    <a:pt x="28489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C066D9-470E-4299-9209-EE86F88D9652}"/>
                </a:ext>
              </a:extLst>
            </p:cNvPr>
            <p:cNvSpPr/>
            <p:nvPr/>
          </p:nvSpPr>
          <p:spPr>
            <a:xfrm>
              <a:off x="387134" y="1856790"/>
              <a:ext cx="2534182" cy="2833759"/>
            </a:xfrm>
            <a:custGeom>
              <a:avLst/>
              <a:gdLst>
                <a:gd name="connsiteX0" fmla="*/ 0 w 1515813"/>
                <a:gd name="connsiteY0" fmla="*/ 0 h 837835"/>
                <a:gd name="connsiteX1" fmla="*/ 1515813 w 1515813"/>
                <a:gd name="connsiteY1" fmla="*/ 0 h 837835"/>
                <a:gd name="connsiteX2" fmla="*/ 1515813 w 1515813"/>
                <a:gd name="connsiteY2" fmla="*/ 837835 h 837835"/>
                <a:gd name="connsiteX3" fmla="*/ 0 w 1515813"/>
                <a:gd name="connsiteY3" fmla="*/ 837835 h 837835"/>
                <a:gd name="connsiteX4" fmla="*/ 0 w 1515813"/>
                <a:gd name="connsiteY4" fmla="*/ 0 h 8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813" h="837835">
                  <a:moveTo>
                    <a:pt x="0" y="0"/>
                  </a:moveTo>
                  <a:lnTo>
                    <a:pt x="1515813" y="0"/>
                  </a:lnTo>
                  <a:lnTo>
                    <a:pt x="1515813" y="837835"/>
                  </a:lnTo>
                  <a:lnTo>
                    <a:pt x="0" y="83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PROJECT BOARD</a:t>
              </a:r>
            </a:p>
            <a:p>
              <a:pPr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 err="1"/>
                <a:t>Executive</a:t>
              </a:r>
              <a:r>
                <a:rPr lang="es-ES" sz="1300" dirty="0"/>
                <a:t>:  </a:t>
              </a:r>
              <a:r>
                <a:rPr lang="en-US" sz="1300" dirty="0" err="1"/>
                <a:t>C.Biscari</a:t>
              </a:r>
              <a:r>
                <a:rPr lang="en-US" sz="1300" dirty="0"/>
                <a:t> (CELLS)</a:t>
              </a:r>
            </a:p>
            <a:p>
              <a:pPr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/>
                <a:t>S</a:t>
              </a:r>
              <a:r>
                <a:rPr lang="en-US" sz="1300" dirty="0" err="1"/>
                <a:t>enior</a:t>
              </a:r>
              <a:r>
                <a:rPr lang="en-US" sz="1300" dirty="0"/>
                <a:t> user: K. </a:t>
              </a:r>
              <a:r>
                <a:rPr lang="en-US" sz="1300" dirty="0" err="1"/>
                <a:t>Attenkofer</a:t>
              </a:r>
              <a:r>
                <a:rPr lang="en-US" sz="1300" dirty="0"/>
                <a:t> (CELLS), G. Merino (PIC-IFAE), X. </a:t>
              </a:r>
              <a:r>
                <a:rPr lang="en-US" sz="1300" dirty="0" err="1"/>
                <a:t>Obradors</a:t>
              </a:r>
              <a:r>
                <a:rPr lang="en-US" sz="1300" dirty="0"/>
                <a:t> (ICMAB), P. </a:t>
              </a:r>
              <a:r>
                <a:rPr lang="en-US" sz="1300" dirty="0" err="1"/>
                <a:t>Ordejón</a:t>
              </a:r>
              <a:r>
                <a:rPr lang="en-US" sz="1300" dirty="0"/>
                <a:t> (ICN2)</a:t>
              </a:r>
            </a:p>
            <a:p>
              <a:pPr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dirty="0"/>
                <a:t>S</a:t>
              </a:r>
              <a:r>
                <a:rPr lang="en-US" sz="1300" dirty="0" err="1"/>
                <a:t>enior</a:t>
              </a:r>
              <a:r>
                <a:rPr lang="en-US" sz="1300" dirty="0"/>
                <a:t> supplier: E. Aigner, J. Casas, O. </a:t>
              </a:r>
              <a:r>
                <a:rPr lang="en-US" sz="1300" dirty="0" err="1"/>
                <a:t>Matilla</a:t>
              </a:r>
              <a:r>
                <a:rPr lang="en-US" sz="1300" dirty="0"/>
                <a:t> (CELLS), J. </a:t>
              </a:r>
              <a:r>
                <a:rPr lang="en-US" sz="1300" dirty="0" err="1"/>
                <a:t>Arbiol</a:t>
              </a:r>
              <a:r>
                <a:rPr lang="en-US" sz="1300" dirty="0"/>
                <a:t> (ICN2), G. Merino (PIC-IFAE)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A4FD66-411E-4E39-B856-33E75DEB5F00}"/>
                </a:ext>
              </a:extLst>
            </p:cNvPr>
            <p:cNvSpPr/>
            <p:nvPr/>
          </p:nvSpPr>
          <p:spPr>
            <a:xfrm>
              <a:off x="5624450" y="3042323"/>
              <a:ext cx="1610072" cy="837835"/>
            </a:xfrm>
            <a:custGeom>
              <a:avLst/>
              <a:gdLst>
                <a:gd name="connsiteX0" fmla="*/ 0 w 1515813"/>
                <a:gd name="connsiteY0" fmla="*/ 0 h 837835"/>
                <a:gd name="connsiteX1" fmla="*/ 1515813 w 1515813"/>
                <a:gd name="connsiteY1" fmla="*/ 0 h 837835"/>
                <a:gd name="connsiteX2" fmla="*/ 1515813 w 1515813"/>
                <a:gd name="connsiteY2" fmla="*/ 837835 h 837835"/>
                <a:gd name="connsiteX3" fmla="*/ 0 w 1515813"/>
                <a:gd name="connsiteY3" fmla="*/ 837835 h 837835"/>
                <a:gd name="connsiteX4" fmla="*/ 0 w 1515813"/>
                <a:gd name="connsiteY4" fmla="*/ 0 h 83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813" h="837835">
                  <a:moveTo>
                    <a:pt x="0" y="0"/>
                  </a:moveTo>
                  <a:lnTo>
                    <a:pt x="1515813" y="0"/>
                  </a:lnTo>
                  <a:lnTo>
                    <a:pt x="1515813" y="837835"/>
                  </a:lnTo>
                  <a:lnTo>
                    <a:pt x="0" y="837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PROJECT MANAGER </a:t>
              </a:r>
              <a:r>
                <a:rPr lang="es-ES" sz="1300" kern="1200" dirty="0" err="1"/>
                <a:t>L.Aballe</a:t>
              </a:r>
              <a:r>
                <a:rPr lang="es-ES" sz="1300" kern="1200" dirty="0"/>
                <a:t> (CELLS)</a:t>
              </a:r>
              <a:endParaRPr lang="en-US" sz="13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D0AFB0-3BA2-4342-A3E2-270819CD88C7}"/>
                </a:ext>
              </a:extLst>
            </p:cNvPr>
            <p:cNvSpPr/>
            <p:nvPr/>
          </p:nvSpPr>
          <p:spPr>
            <a:xfrm>
              <a:off x="7459664" y="2130476"/>
              <a:ext cx="4187601" cy="648760"/>
            </a:xfrm>
            <a:custGeom>
              <a:avLst/>
              <a:gdLst>
                <a:gd name="connsiteX0" fmla="*/ 0 w 4187601"/>
                <a:gd name="connsiteY0" fmla="*/ 0 h 757525"/>
                <a:gd name="connsiteX1" fmla="*/ 4187601 w 4187601"/>
                <a:gd name="connsiteY1" fmla="*/ 0 h 757525"/>
                <a:gd name="connsiteX2" fmla="*/ 4187601 w 4187601"/>
                <a:gd name="connsiteY2" fmla="*/ 757525 h 757525"/>
                <a:gd name="connsiteX3" fmla="*/ 0 w 4187601"/>
                <a:gd name="connsiteY3" fmla="*/ 757525 h 757525"/>
                <a:gd name="connsiteX4" fmla="*/ 0 w 4187601"/>
                <a:gd name="connsiteY4" fmla="*/ 0 h 7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7601" h="757525">
                  <a:moveTo>
                    <a:pt x="0" y="0"/>
                  </a:moveTo>
                  <a:lnTo>
                    <a:pt x="4187601" y="0"/>
                  </a:lnTo>
                  <a:lnTo>
                    <a:pt x="4187601" y="757525"/>
                  </a:lnTo>
                  <a:lnTo>
                    <a:pt x="0" y="757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 err="1">
                  <a:solidFill>
                    <a:schemeClr val="tx1"/>
                  </a:solidFill>
                </a:rPr>
                <a:t>Work</a:t>
              </a:r>
              <a:r>
                <a:rPr lang="es-ES" sz="1000" kern="1200" dirty="0">
                  <a:solidFill>
                    <a:schemeClr val="tx1"/>
                  </a:solidFill>
                </a:rPr>
                <a:t> </a:t>
              </a:r>
              <a:r>
                <a:rPr lang="es-ES" sz="1000" kern="1200" dirty="0" err="1">
                  <a:solidFill>
                    <a:schemeClr val="tx1"/>
                  </a:solidFill>
                </a:rPr>
                <a:t>package</a:t>
              </a:r>
              <a:r>
                <a:rPr lang="es-ES" sz="1000" kern="1200" dirty="0">
                  <a:solidFill>
                    <a:schemeClr val="tx1"/>
                  </a:solidFill>
                </a:rPr>
                <a:t> 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925C1FF-A8B2-4062-BE26-2846DD7268FC}"/>
                </a:ext>
              </a:extLst>
            </p:cNvPr>
            <p:cNvSpPr/>
            <p:nvPr/>
          </p:nvSpPr>
          <p:spPr>
            <a:xfrm>
              <a:off x="7459664" y="2968713"/>
              <a:ext cx="4187601" cy="539997"/>
            </a:xfrm>
            <a:custGeom>
              <a:avLst/>
              <a:gdLst>
                <a:gd name="connsiteX0" fmla="*/ 0 w 4187601"/>
                <a:gd name="connsiteY0" fmla="*/ 0 h 539997"/>
                <a:gd name="connsiteX1" fmla="*/ 4187601 w 4187601"/>
                <a:gd name="connsiteY1" fmla="*/ 0 h 539997"/>
                <a:gd name="connsiteX2" fmla="*/ 4187601 w 4187601"/>
                <a:gd name="connsiteY2" fmla="*/ 539997 h 539997"/>
                <a:gd name="connsiteX3" fmla="*/ 0 w 4187601"/>
                <a:gd name="connsiteY3" fmla="*/ 539997 h 539997"/>
                <a:gd name="connsiteX4" fmla="*/ 0 w 4187601"/>
                <a:gd name="connsiteY4" fmla="*/ 0 h 53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7601" h="539997">
                  <a:moveTo>
                    <a:pt x="0" y="0"/>
                  </a:moveTo>
                  <a:lnTo>
                    <a:pt x="4187601" y="0"/>
                  </a:lnTo>
                  <a:lnTo>
                    <a:pt x="4187601" y="539997"/>
                  </a:lnTo>
                  <a:lnTo>
                    <a:pt x="0" y="539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 err="1">
                  <a:solidFill>
                    <a:schemeClr val="tx1"/>
                  </a:solidFill>
                </a:rPr>
                <a:t>Work</a:t>
              </a:r>
              <a:r>
                <a:rPr lang="es-ES" sz="1000" kern="1200" dirty="0">
                  <a:solidFill>
                    <a:schemeClr val="tx1"/>
                  </a:solidFill>
                </a:rPr>
                <a:t> </a:t>
              </a:r>
              <a:r>
                <a:rPr lang="es-ES" sz="1000" kern="1200" dirty="0" err="1">
                  <a:solidFill>
                    <a:schemeClr val="tx1"/>
                  </a:solidFill>
                </a:rPr>
                <a:t>package</a:t>
              </a:r>
              <a:endParaRPr lang="es-E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E36E00-216E-4CA2-B9D4-F2392681AA4A}"/>
                </a:ext>
              </a:extLst>
            </p:cNvPr>
            <p:cNvSpPr/>
            <p:nvPr/>
          </p:nvSpPr>
          <p:spPr>
            <a:xfrm>
              <a:off x="7459664" y="3698188"/>
              <a:ext cx="4187601" cy="595190"/>
            </a:xfrm>
            <a:custGeom>
              <a:avLst/>
              <a:gdLst>
                <a:gd name="connsiteX0" fmla="*/ 0 w 4187601"/>
                <a:gd name="connsiteY0" fmla="*/ 0 h 595190"/>
                <a:gd name="connsiteX1" fmla="*/ 4187601 w 4187601"/>
                <a:gd name="connsiteY1" fmla="*/ 0 h 595190"/>
                <a:gd name="connsiteX2" fmla="*/ 4187601 w 4187601"/>
                <a:gd name="connsiteY2" fmla="*/ 595190 h 595190"/>
                <a:gd name="connsiteX3" fmla="*/ 0 w 4187601"/>
                <a:gd name="connsiteY3" fmla="*/ 595190 h 595190"/>
                <a:gd name="connsiteX4" fmla="*/ 0 w 4187601"/>
                <a:gd name="connsiteY4" fmla="*/ 0 h 59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7601" h="595190">
                  <a:moveTo>
                    <a:pt x="0" y="0"/>
                  </a:moveTo>
                  <a:lnTo>
                    <a:pt x="4187601" y="0"/>
                  </a:lnTo>
                  <a:lnTo>
                    <a:pt x="4187601" y="595190"/>
                  </a:lnTo>
                  <a:lnTo>
                    <a:pt x="0" y="595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 err="1">
                  <a:solidFill>
                    <a:schemeClr val="tx1"/>
                  </a:solidFill>
                </a:rPr>
                <a:t>Work</a:t>
              </a:r>
              <a:r>
                <a:rPr lang="es-ES" sz="1000" kern="1200" dirty="0">
                  <a:solidFill>
                    <a:schemeClr val="tx1"/>
                  </a:solidFill>
                </a:rPr>
                <a:t> </a:t>
              </a:r>
              <a:r>
                <a:rPr lang="es-ES" sz="1000" kern="1200" dirty="0" err="1">
                  <a:solidFill>
                    <a:schemeClr val="tx1"/>
                  </a:solidFill>
                </a:rPr>
                <a:t>package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4333AD-7760-4BD7-90C1-C62BAA978427}"/>
                </a:ext>
              </a:extLst>
            </p:cNvPr>
            <p:cNvSpPr/>
            <p:nvPr/>
          </p:nvSpPr>
          <p:spPr>
            <a:xfrm>
              <a:off x="7459664" y="4439313"/>
              <a:ext cx="4187601" cy="539997"/>
            </a:xfrm>
            <a:custGeom>
              <a:avLst/>
              <a:gdLst>
                <a:gd name="connsiteX0" fmla="*/ 0 w 4187601"/>
                <a:gd name="connsiteY0" fmla="*/ 0 h 539997"/>
                <a:gd name="connsiteX1" fmla="*/ 4187601 w 4187601"/>
                <a:gd name="connsiteY1" fmla="*/ 0 h 539997"/>
                <a:gd name="connsiteX2" fmla="*/ 4187601 w 4187601"/>
                <a:gd name="connsiteY2" fmla="*/ 539997 h 539997"/>
                <a:gd name="connsiteX3" fmla="*/ 0 w 4187601"/>
                <a:gd name="connsiteY3" fmla="*/ 539997 h 539997"/>
                <a:gd name="connsiteX4" fmla="*/ 0 w 4187601"/>
                <a:gd name="connsiteY4" fmla="*/ 0 h 53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7601" h="539997">
                  <a:moveTo>
                    <a:pt x="0" y="0"/>
                  </a:moveTo>
                  <a:lnTo>
                    <a:pt x="4187601" y="0"/>
                  </a:lnTo>
                  <a:lnTo>
                    <a:pt x="4187601" y="539997"/>
                  </a:lnTo>
                  <a:lnTo>
                    <a:pt x="0" y="539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000" kern="1200" dirty="0">
                  <a:solidFill>
                    <a:schemeClr val="tx1"/>
                  </a:solidFill>
                </a:rPr>
                <a:t>….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71E994-5CEB-4D88-B0AA-DC2F87DB209E}"/>
                </a:ext>
              </a:extLst>
            </p:cNvPr>
            <p:cNvSpPr/>
            <p:nvPr/>
          </p:nvSpPr>
          <p:spPr>
            <a:xfrm>
              <a:off x="3447525" y="2348114"/>
              <a:ext cx="1676483" cy="840520"/>
            </a:xfrm>
            <a:custGeom>
              <a:avLst/>
              <a:gdLst>
                <a:gd name="connsiteX0" fmla="*/ 0 w 1515813"/>
                <a:gd name="connsiteY0" fmla="*/ 0 h 462323"/>
                <a:gd name="connsiteX1" fmla="*/ 1515813 w 1515813"/>
                <a:gd name="connsiteY1" fmla="*/ 0 h 462323"/>
                <a:gd name="connsiteX2" fmla="*/ 1515813 w 1515813"/>
                <a:gd name="connsiteY2" fmla="*/ 462323 h 462323"/>
                <a:gd name="connsiteX3" fmla="*/ 0 w 1515813"/>
                <a:gd name="connsiteY3" fmla="*/ 462323 h 462323"/>
                <a:gd name="connsiteX4" fmla="*/ 0 w 1515813"/>
                <a:gd name="connsiteY4" fmla="*/ 0 h 46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813" h="462323">
                  <a:moveTo>
                    <a:pt x="0" y="0"/>
                  </a:moveTo>
                  <a:lnTo>
                    <a:pt x="1515813" y="0"/>
                  </a:lnTo>
                  <a:lnTo>
                    <a:pt x="1515813" y="462323"/>
                  </a:lnTo>
                  <a:lnTo>
                    <a:pt x="0" y="462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PROJECT ASSURANCE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/>
                <a:t>M. Pont, J. Nicolás, E. Hernández (CELLS)</a:t>
              </a:r>
              <a:endParaRPr lang="en-US" sz="1300" kern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1E10A6-35DC-45BC-894C-3962C2EDF65F}"/>
              </a:ext>
            </a:extLst>
          </p:cNvPr>
          <p:cNvSpPr txBox="1"/>
          <p:nvPr/>
        </p:nvSpPr>
        <p:spPr>
          <a:xfrm>
            <a:off x="4884731" y="1353045"/>
            <a:ext cx="144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Management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A6162-1A99-4EB3-AD72-DB1E9A6EC9D4}"/>
              </a:ext>
            </a:extLst>
          </p:cNvPr>
          <p:cNvSpPr txBox="1"/>
          <p:nvPr/>
        </p:nvSpPr>
        <p:spPr>
          <a:xfrm>
            <a:off x="8282391" y="1325005"/>
            <a:ext cx="9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Delivery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66A028-E94D-4363-99B1-EA619C4AAA43}"/>
              </a:ext>
            </a:extLst>
          </p:cNvPr>
          <p:cNvCxnSpPr/>
          <p:nvPr/>
        </p:nvCxnSpPr>
        <p:spPr>
          <a:xfrm flipH="1">
            <a:off x="3109133" y="3763486"/>
            <a:ext cx="2720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C9F1B9-A9E7-402D-BC16-3AAB26622CCB}"/>
              </a:ext>
            </a:extLst>
          </p:cNvPr>
          <p:cNvCxnSpPr/>
          <p:nvPr/>
        </p:nvCxnSpPr>
        <p:spPr>
          <a:xfrm>
            <a:off x="4469326" y="3443410"/>
            <a:ext cx="0" cy="32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035571C-24EE-48C2-B2E2-0F55C83E3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6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0F26F6-B73D-4577-815E-69A98A163829}"/>
              </a:ext>
            </a:extLst>
          </p:cNvPr>
          <p:cNvSpPr/>
          <p:nvPr/>
        </p:nvSpPr>
        <p:spPr>
          <a:xfrm>
            <a:off x="1631315" y="1414502"/>
            <a:ext cx="4659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Aberration</a:t>
            </a:r>
            <a:r>
              <a:rPr lang="es-ES" dirty="0"/>
              <a:t> </a:t>
            </a:r>
            <a:r>
              <a:rPr lang="es-ES" dirty="0" err="1"/>
              <a:t>corrected</a:t>
            </a:r>
            <a:r>
              <a:rPr lang="es-ES" dirty="0"/>
              <a:t> 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4D 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EDX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Catalysis</a:t>
            </a:r>
            <a:r>
              <a:rPr lang="es-ES" dirty="0"/>
              <a:t> </a:t>
            </a:r>
            <a:r>
              <a:rPr lang="es-ES" dirty="0" err="1"/>
              <a:t>sample</a:t>
            </a:r>
            <a:r>
              <a:rPr lang="es-ES" dirty="0"/>
              <a:t> </a:t>
            </a:r>
            <a:r>
              <a:rPr lang="es-ES" dirty="0" err="1"/>
              <a:t>holder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Controlled</a:t>
            </a:r>
            <a:r>
              <a:rPr lang="es-ES" dirty="0"/>
              <a:t> gas </a:t>
            </a:r>
            <a:r>
              <a:rPr lang="es-ES" dirty="0" err="1"/>
              <a:t>mixing</a:t>
            </a:r>
            <a:r>
              <a:rPr lang="es-ES" dirty="0"/>
              <a:t> and </a:t>
            </a:r>
            <a:r>
              <a:rPr lang="es-ES" dirty="0" err="1"/>
              <a:t>flow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RGA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Controlled</a:t>
            </a:r>
            <a:r>
              <a:rPr lang="es-ES" dirty="0"/>
              <a:t> T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Electrochemistry</a:t>
            </a:r>
            <a:r>
              <a:rPr lang="es-ES" dirty="0"/>
              <a:t> </a:t>
            </a:r>
            <a:r>
              <a:rPr lang="es-ES" dirty="0" err="1"/>
              <a:t>sample</a:t>
            </a:r>
            <a:r>
              <a:rPr lang="es-ES" dirty="0"/>
              <a:t> </a:t>
            </a:r>
            <a:r>
              <a:rPr lang="es-ES" dirty="0" err="1"/>
              <a:t>holder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Liquid</a:t>
            </a:r>
            <a:r>
              <a:rPr lang="es-ES" dirty="0"/>
              <a:t> 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In situ </a:t>
            </a:r>
            <a:r>
              <a:rPr lang="es-ES" dirty="0" err="1"/>
              <a:t>electrodes</a:t>
            </a:r>
            <a:r>
              <a:rPr lang="es-E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Potentionstat</a:t>
            </a:r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Liquid</a:t>
            </a:r>
            <a:r>
              <a:rPr lang="es-ES" dirty="0"/>
              <a:t> </a:t>
            </a:r>
            <a:r>
              <a:rPr lang="es-ES" dirty="0" err="1"/>
              <a:t>nitrogen</a:t>
            </a:r>
            <a:r>
              <a:rPr lang="es-ES" dirty="0"/>
              <a:t> </a:t>
            </a:r>
            <a:r>
              <a:rPr lang="es-ES" dirty="0" err="1"/>
              <a:t>cooled</a:t>
            </a:r>
            <a:r>
              <a:rPr lang="es-ES" dirty="0"/>
              <a:t> </a:t>
            </a:r>
            <a:r>
              <a:rPr lang="es-ES" dirty="0" err="1"/>
              <a:t>sample</a:t>
            </a:r>
            <a:r>
              <a:rPr lang="es-ES" dirty="0"/>
              <a:t> </a:t>
            </a:r>
            <a:r>
              <a:rPr lang="es-ES" dirty="0" err="1"/>
              <a:t>holder</a:t>
            </a:r>
            <a:endParaRPr lang="es-E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70B3D8-88AF-4908-9420-696B6A1A1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680243" y="3929286"/>
            <a:ext cx="2176041" cy="1481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450225-AEAD-4287-B3D7-6B1A51C65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" t="1194" r="636"/>
          <a:stretch/>
        </p:blipFill>
        <p:spPr>
          <a:xfrm>
            <a:off x="6447516" y="1647986"/>
            <a:ext cx="2687637" cy="1654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136A85-2508-44A2-AF2A-7FCB64A75054}"/>
              </a:ext>
            </a:extLst>
          </p:cNvPr>
          <p:cNvSpPr txBox="1"/>
          <p:nvPr/>
        </p:nvSpPr>
        <p:spPr>
          <a:xfrm>
            <a:off x="9135153" y="3041110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dirty="0" err="1"/>
              <a:t>Song</a:t>
            </a:r>
            <a:r>
              <a:rPr lang="es-ES" sz="1100" dirty="0"/>
              <a:t> et al, ACS Nano (2020)</a:t>
            </a:r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D327AE-CAE9-446E-88E9-7E07C560C498}"/>
              </a:ext>
            </a:extLst>
          </p:cNvPr>
          <p:cNvSpPr txBox="1"/>
          <p:nvPr/>
        </p:nvSpPr>
        <p:spPr>
          <a:xfrm>
            <a:off x="8990542" y="5065336"/>
            <a:ext cx="23984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dirty="0"/>
              <a:t>Singh et al, ACS App. </a:t>
            </a:r>
            <a:r>
              <a:rPr lang="es-ES" sz="1100" dirty="0" err="1"/>
              <a:t>Ener</a:t>
            </a:r>
            <a:r>
              <a:rPr lang="es-ES" sz="1100" dirty="0"/>
              <a:t>. Mat. (2020)</a:t>
            </a:r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CF7EEE-1F5A-4578-81E3-636D27D10AA6}"/>
              </a:ext>
            </a:extLst>
          </p:cNvPr>
          <p:cNvSpPr txBox="1">
            <a:spLocks/>
          </p:cNvSpPr>
          <p:nvPr/>
        </p:nvSpPr>
        <p:spPr>
          <a:xfrm>
            <a:off x="838200" y="184525"/>
            <a:ext cx="10515600" cy="972297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323E4F"/>
                </a:solidFill>
                <a:latin typeface="+mn-lt"/>
              </a:rPr>
              <a:t>WP1: (S)TEM</a:t>
            </a:r>
          </a:p>
          <a:p>
            <a:pPr algn="ctr"/>
            <a:r>
              <a:rPr lang="en-US" sz="1800" dirty="0">
                <a:solidFill>
                  <a:srgbClr val="323E4F"/>
                </a:solidFill>
                <a:latin typeface="+mn-lt"/>
                <a:ea typeface="+mn-ea"/>
                <a:cs typeface="+mn-cs"/>
              </a:rPr>
              <a:t>J. </a:t>
            </a:r>
            <a:r>
              <a:rPr lang="en-US" sz="1800" dirty="0" err="1">
                <a:solidFill>
                  <a:srgbClr val="323E4F"/>
                </a:solidFill>
                <a:latin typeface="+mn-lt"/>
                <a:ea typeface="+mn-ea"/>
                <a:cs typeface="+mn-cs"/>
              </a:rPr>
              <a:t>Arbiol</a:t>
            </a:r>
            <a:r>
              <a:rPr lang="en-US" sz="1800" dirty="0">
                <a:solidFill>
                  <a:srgbClr val="323E4F"/>
                </a:solidFill>
                <a:latin typeface="+mn-lt"/>
                <a:ea typeface="+mn-ea"/>
                <a:cs typeface="+mn-cs"/>
              </a:rPr>
              <a:t> (ICN2), L. Aballe (ALBA), B. Ballesteros (ICN2), J. </a:t>
            </a:r>
            <a:r>
              <a:rPr lang="en-US" sz="1800" dirty="0" err="1">
                <a:solidFill>
                  <a:srgbClr val="323E4F"/>
                </a:solidFill>
                <a:latin typeface="+mn-lt"/>
                <a:ea typeface="+mn-ea"/>
                <a:cs typeface="+mn-cs"/>
              </a:rPr>
              <a:t>Oró</a:t>
            </a:r>
            <a:r>
              <a:rPr lang="en-US" sz="1800" dirty="0">
                <a:solidFill>
                  <a:srgbClr val="323E4F"/>
                </a:solidFill>
                <a:latin typeface="+mn-lt"/>
                <a:ea typeface="+mn-ea"/>
                <a:cs typeface="+mn-cs"/>
              </a:rPr>
              <a:t> (ICMAB)</a:t>
            </a:r>
          </a:p>
          <a:p>
            <a:pPr algn="ctr"/>
            <a:r>
              <a:rPr lang="en-US" sz="1800" b="1" dirty="0">
                <a:solidFill>
                  <a:srgbClr val="323E4F"/>
                </a:solidFill>
                <a:latin typeface="+mn-lt"/>
                <a:ea typeface="+mn-ea"/>
                <a:cs typeface="+mn-cs"/>
              </a:rPr>
              <a:t>149 person*month (30% staff)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F0C97A-564C-4BF2-B5A8-8A5CFD8E3A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A6A9BBC-71E0-4986-9E75-F06DAF3B9F6B}"/>
              </a:ext>
            </a:extLst>
          </p:cNvPr>
          <p:cNvSpPr/>
          <p:nvPr/>
        </p:nvSpPr>
        <p:spPr>
          <a:xfrm>
            <a:off x="8990542" y="5678935"/>
            <a:ext cx="2807040" cy="433618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/>
              <a:t>CFT in </a:t>
            </a:r>
            <a:r>
              <a:rPr lang="es-ES" sz="2400" dirty="0" err="1"/>
              <a:t>preparation</a:t>
            </a:r>
            <a:endParaRPr lang="es-E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00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E99B42-27DF-44F4-8A00-32B339B9A8C9}"/>
              </a:ext>
            </a:extLst>
          </p:cNvPr>
          <p:cNvSpPr txBox="1">
            <a:spLocks/>
          </p:cNvSpPr>
          <p:nvPr/>
        </p:nvSpPr>
        <p:spPr>
          <a:xfrm>
            <a:off x="838200" y="184526"/>
            <a:ext cx="10515600" cy="627933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3E4F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WP2: SPMs</a:t>
            </a:r>
          </a:p>
          <a:p>
            <a:pPr marL="342900" indent="-342900">
              <a:buAutoNum type="alphaUcPeriod"/>
            </a:pPr>
            <a:r>
              <a:rPr lang="en-US" sz="1800" b="0" dirty="0" err="1"/>
              <a:t>Mugarza</a:t>
            </a:r>
            <a:r>
              <a:rPr lang="en-US" sz="1800" b="0" dirty="0"/>
              <a:t> (ICN2), C. </a:t>
            </a:r>
            <a:r>
              <a:rPr lang="en-US" sz="1800" b="0" dirty="0" err="1"/>
              <a:t>Ocal</a:t>
            </a:r>
            <a:r>
              <a:rPr lang="en-US" sz="1800" b="0" dirty="0"/>
              <a:t> (ICMAB), E. </a:t>
            </a:r>
            <a:r>
              <a:rPr lang="en-US" sz="1800" b="0" dirty="0" err="1"/>
              <a:t>Barrena</a:t>
            </a:r>
            <a:r>
              <a:rPr lang="en-US" sz="1800" b="0" dirty="0"/>
              <a:t> (ICMAB)</a:t>
            </a:r>
          </a:p>
          <a:p>
            <a:r>
              <a:rPr lang="en-US" sz="1800" dirty="0"/>
              <a:t>191 person*month (19% staff)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E6C59F-6DAF-4EC5-945C-EC3FB24CF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D3EB3-3835-4A8D-8FC7-C9C35198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73" y="3656502"/>
            <a:ext cx="2561927" cy="1698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01A9E0-BBD9-4079-9971-2B1E6123DDBF}"/>
              </a:ext>
            </a:extLst>
          </p:cNvPr>
          <p:cNvSpPr/>
          <p:nvPr/>
        </p:nvSpPr>
        <p:spPr>
          <a:xfrm>
            <a:off x="1613027" y="1031135"/>
            <a:ext cx="397395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Low </a:t>
            </a:r>
            <a:r>
              <a:rPr lang="es-ES" dirty="0" err="1"/>
              <a:t>temperature</a:t>
            </a:r>
            <a:r>
              <a:rPr lang="es-ES" dirty="0"/>
              <a:t> </a:t>
            </a:r>
            <a:r>
              <a:rPr lang="es-ES" dirty="0" err="1"/>
              <a:t>photon</a:t>
            </a:r>
            <a:r>
              <a:rPr lang="es-ES" dirty="0"/>
              <a:t> STM/AFM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Pulsed</a:t>
            </a:r>
            <a:r>
              <a:rPr lang="es-ES" sz="1600" dirty="0"/>
              <a:t> laser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Tip-</a:t>
            </a:r>
            <a:r>
              <a:rPr lang="es-ES" sz="1600" dirty="0" err="1"/>
              <a:t>enhanced</a:t>
            </a:r>
            <a:r>
              <a:rPr lang="es-ES" sz="1600" dirty="0"/>
              <a:t> Raman (TERS)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Photoluminescence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Electroluminescence</a:t>
            </a:r>
            <a:r>
              <a:rPr lang="es-ES" sz="1600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photon</a:t>
            </a:r>
            <a:r>
              <a:rPr lang="es-ES" dirty="0"/>
              <a:t> STM/AFM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Environmental</a:t>
            </a:r>
            <a:r>
              <a:rPr lang="es-ES" dirty="0"/>
              <a:t> AFM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/>
              <a:t>+   </a:t>
            </a:r>
            <a:r>
              <a:rPr lang="es-ES" dirty="0" err="1"/>
              <a:t>Existing</a:t>
            </a:r>
            <a:r>
              <a:rPr lang="es-ES" dirty="0"/>
              <a:t> UHV </a:t>
            </a:r>
            <a:r>
              <a:rPr lang="es-ES" dirty="0" err="1"/>
              <a:t>nc</a:t>
            </a:r>
            <a:r>
              <a:rPr lang="es-ES" dirty="0"/>
              <a:t>-AFM/STM (ICMAB)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5C064-E8B3-44DB-A0A3-C263493DA0E2}"/>
              </a:ext>
            </a:extLst>
          </p:cNvPr>
          <p:cNvSpPr txBox="1"/>
          <p:nvPr/>
        </p:nvSpPr>
        <p:spPr>
          <a:xfrm>
            <a:off x="6968128" y="5336008"/>
            <a:ext cx="1949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dirty="0"/>
              <a:t>Chen et al, </a:t>
            </a:r>
            <a:r>
              <a:rPr lang="es-ES" sz="1100" dirty="0" err="1"/>
              <a:t>Materials</a:t>
            </a:r>
            <a:r>
              <a:rPr lang="es-ES" sz="1100" dirty="0"/>
              <a:t> 13 (2020)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3C2DF-6F3E-4E8A-851B-620FF8C257B7}"/>
              </a:ext>
            </a:extLst>
          </p:cNvPr>
          <p:cNvSpPr txBox="1"/>
          <p:nvPr/>
        </p:nvSpPr>
        <p:spPr>
          <a:xfrm>
            <a:off x="6987383" y="3017260"/>
            <a:ext cx="21804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00" dirty="0" err="1"/>
              <a:t>Jaculbia</a:t>
            </a:r>
            <a:r>
              <a:rPr lang="es-ES" sz="1100" dirty="0"/>
              <a:t> et al, </a:t>
            </a:r>
            <a:r>
              <a:rPr lang="es-ES" sz="1100" dirty="0" err="1"/>
              <a:t>Nat</a:t>
            </a:r>
            <a:r>
              <a:rPr lang="es-ES" sz="1100" dirty="0"/>
              <a:t>. Nano. 15 (2020)</a:t>
            </a:r>
            <a:endParaRPr lang="en-US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2E3222-7242-4D30-A134-CFA0FAFDD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773" y="1319656"/>
            <a:ext cx="2720575" cy="17379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FD8E72-6AC5-4E2C-BC5B-C325654B9266}"/>
              </a:ext>
            </a:extLst>
          </p:cNvPr>
          <p:cNvSpPr/>
          <p:nvPr/>
        </p:nvSpPr>
        <p:spPr>
          <a:xfrm>
            <a:off x="2486110" y="3790504"/>
            <a:ext cx="2807040" cy="433618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/>
              <a:t>CFT in </a:t>
            </a:r>
            <a:r>
              <a:rPr lang="es-ES" sz="2400" dirty="0" err="1"/>
              <a:t>preparation</a:t>
            </a:r>
            <a:endParaRPr lang="es-ES" sz="2400" dirty="0"/>
          </a:p>
          <a:p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774749-5949-44A9-8426-C15D895FDA0C}"/>
              </a:ext>
            </a:extLst>
          </p:cNvPr>
          <p:cNvSpPr/>
          <p:nvPr/>
        </p:nvSpPr>
        <p:spPr>
          <a:xfrm>
            <a:off x="2486110" y="4842920"/>
            <a:ext cx="2807040" cy="433618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/>
              <a:t>CFT in </a:t>
            </a:r>
            <a:r>
              <a:rPr lang="es-ES" sz="2400" dirty="0" err="1"/>
              <a:t>preparation</a:t>
            </a:r>
            <a:endParaRPr lang="es-E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2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E99B42-27DF-44F4-8A00-32B339B9A8C9}"/>
              </a:ext>
            </a:extLst>
          </p:cNvPr>
          <p:cNvSpPr txBox="1">
            <a:spLocks/>
          </p:cNvSpPr>
          <p:nvPr/>
        </p:nvSpPr>
        <p:spPr>
          <a:xfrm>
            <a:off x="838200" y="184526"/>
            <a:ext cx="10515600" cy="627933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3E4F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WP3: BL adaptations for correlative experiments</a:t>
            </a:r>
          </a:p>
          <a:p>
            <a:r>
              <a:rPr lang="en-US" sz="1800" b="0" dirty="0"/>
              <a:t>L. Aballe (ALBA), J. Nicolás (ALBA), C. Frontera (ICMAB)</a:t>
            </a:r>
          </a:p>
          <a:p>
            <a:r>
              <a:rPr lang="en-US" sz="1800" b="0" dirty="0"/>
              <a:t>134 person*month (47% staff)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EF690-2643-4DDA-B11B-A6B663223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FA2D3342-AE4B-43D7-91B5-209A07708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52454"/>
              </p:ext>
            </p:extLst>
          </p:nvPr>
        </p:nvGraphicFramePr>
        <p:xfrm>
          <a:off x="2118072" y="1677971"/>
          <a:ext cx="2385289" cy="21902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85289">
                  <a:extLst>
                    <a:ext uri="{9D8B030D-6E8A-4147-A177-3AD203B41FA5}">
                      <a16:colId xmlns:a16="http://schemas.microsoft.com/office/drawing/2014/main" val="3692495544"/>
                    </a:ext>
                  </a:extLst>
                </a:gridCol>
              </a:tblGrid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UHV sample exchanger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227024595"/>
                  </a:ext>
                </a:extLst>
              </a:tr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Environmental sample exchanger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2593558694"/>
                  </a:ext>
                </a:extLst>
              </a:tr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2D </a:t>
                      </a:r>
                      <a:r>
                        <a:rPr lang="en-GB" sz="1100" dirty="0" err="1">
                          <a:effectLst/>
                        </a:rPr>
                        <a:t>Fiducialization</a:t>
                      </a:r>
                      <a:r>
                        <a:rPr lang="en-GB" sz="1100" dirty="0">
                          <a:effectLst/>
                        </a:rPr>
                        <a:t> system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1425471571"/>
                  </a:ext>
                </a:extLst>
              </a:tr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Spectroscopy setup for gases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3190723593"/>
                  </a:ext>
                </a:extLst>
              </a:tr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Diffraction setup for gases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2738279820"/>
                  </a:ext>
                </a:extLst>
              </a:tr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Spectroscopy setup for liquids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4286816356"/>
                  </a:ext>
                </a:extLst>
              </a:tr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Diffraction setup for liquids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2849403268"/>
                  </a:ext>
                </a:extLst>
              </a:tr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IR microscopy setup for liquids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4143166312"/>
                  </a:ext>
                </a:extLst>
              </a:tr>
              <a:tr h="24336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IR microscopy setup for gases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val="280380825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157DFF8-9A79-464D-81B1-EE67231C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834" y="3954346"/>
            <a:ext cx="4599942" cy="2027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96AB64-370A-4E99-9A61-88308FE7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246" y="1191107"/>
            <a:ext cx="4951177" cy="25481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EDE16C-B6AF-4296-87D3-BA2BBC432894}"/>
              </a:ext>
            </a:extLst>
          </p:cNvPr>
          <p:cNvSpPr/>
          <p:nvPr/>
        </p:nvSpPr>
        <p:spPr>
          <a:xfrm>
            <a:off x="266282" y="4084904"/>
            <a:ext cx="6014392" cy="990913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2400" dirty="0" err="1"/>
              <a:t>Scope</a:t>
            </a:r>
            <a:r>
              <a:rPr lang="es-ES" sz="2400" dirty="0"/>
              <a:t> </a:t>
            </a:r>
            <a:r>
              <a:rPr lang="es-ES" sz="2400" dirty="0" err="1"/>
              <a:t>defined</a:t>
            </a:r>
            <a:r>
              <a:rPr lang="es-ES" sz="2400" dirty="0"/>
              <a:t>, conceptual </a:t>
            </a:r>
            <a:r>
              <a:rPr lang="es-ES" sz="2400" dirty="0" err="1"/>
              <a:t>design</a:t>
            </a:r>
            <a:r>
              <a:rPr lang="es-ES" sz="2400" dirty="0"/>
              <a:t> in </a:t>
            </a:r>
            <a:r>
              <a:rPr lang="es-ES" sz="2400" dirty="0" err="1"/>
              <a:t>progress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participation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ICN2 and ICMAB </a:t>
            </a:r>
            <a:r>
              <a:rPr lang="es-ES" sz="2400" dirty="0" err="1"/>
              <a:t>scientists</a:t>
            </a:r>
            <a:r>
              <a:rPr lang="es-E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8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E99B42-27DF-44F4-8A00-32B339B9A8C9}"/>
              </a:ext>
            </a:extLst>
          </p:cNvPr>
          <p:cNvSpPr txBox="1">
            <a:spLocks/>
          </p:cNvSpPr>
          <p:nvPr/>
        </p:nvSpPr>
        <p:spPr>
          <a:xfrm>
            <a:off x="1181889" y="655063"/>
            <a:ext cx="9828221" cy="627933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3E4F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WP4: Infrastructure &amp; methods for data analysis</a:t>
            </a:r>
          </a:p>
          <a:p>
            <a:r>
              <a:rPr lang="es-ES" sz="1800" b="0" dirty="0">
                <a:effectLst/>
              </a:rPr>
              <a:t>G. Merino (PIC), P. </a:t>
            </a:r>
            <a:r>
              <a:rPr lang="es-ES" sz="1800" b="0" dirty="0" err="1">
                <a:effectLst/>
              </a:rPr>
              <a:t>Ordejón</a:t>
            </a:r>
            <a:r>
              <a:rPr lang="es-ES" sz="1800" b="0" dirty="0">
                <a:effectLst/>
              </a:rPr>
              <a:t> (ICN2), A. García (ICMAB), </a:t>
            </a:r>
            <a:r>
              <a:rPr lang="sv-SE" sz="1800" b="0" dirty="0">
                <a:effectLst/>
              </a:rPr>
              <a:t>M. Eriksen (PIC), F. Torradeflot (PIC), V. Acín (PIC)</a:t>
            </a:r>
          </a:p>
          <a:p>
            <a:r>
              <a:rPr lang="sv-SE" sz="1800" dirty="0"/>
              <a:t>81 person*month (40% staff)</a:t>
            </a: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F18AF0-A9EE-487D-911B-25ED00C0197A}"/>
              </a:ext>
            </a:extLst>
          </p:cNvPr>
          <p:cNvSpPr txBox="1">
            <a:spLocks/>
          </p:cNvSpPr>
          <p:nvPr/>
        </p:nvSpPr>
        <p:spPr>
          <a:xfrm>
            <a:off x="1679448" y="3809214"/>
            <a:ext cx="8833104" cy="627933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3E4F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WP6: Infrastructure</a:t>
            </a:r>
          </a:p>
          <a:p>
            <a:r>
              <a:rPr lang="en-US" sz="1800" b="0" dirty="0"/>
              <a:t>J. Casas (ALBA), C . Orozco (ALBA), N. Martí (ALBA)</a:t>
            </a:r>
          </a:p>
          <a:p>
            <a:r>
              <a:rPr lang="en-US" sz="1800" dirty="0"/>
              <a:t>45 person*</a:t>
            </a:r>
            <a:r>
              <a:rPr lang="en-US" sz="1800" dirty="0" err="1"/>
              <a:t>monty</a:t>
            </a:r>
            <a:r>
              <a:rPr lang="en-US" sz="1800" dirty="0"/>
              <a:t> (100% staff)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930CF-96E1-4B73-A89D-9B635169C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57A026-7077-4D3B-9C62-51319DEB27C3}"/>
              </a:ext>
            </a:extLst>
          </p:cNvPr>
          <p:cNvSpPr/>
          <p:nvPr/>
        </p:nvSpPr>
        <p:spPr>
          <a:xfrm>
            <a:off x="7653528" y="4997899"/>
            <a:ext cx="3919727" cy="914483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 err="1">
                <a:solidFill>
                  <a:schemeClr val="lt1"/>
                </a:solidFill>
              </a:rPr>
              <a:t>Specs</a:t>
            </a:r>
            <a:r>
              <a:rPr lang="es-ES" sz="2400" dirty="0">
                <a:solidFill>
                  <a:schemeClr val="lt1"/>
                </a:solidFill>
              </a:rPr>
              <a:t> and civil </a:t>
            </a:r>
            <a:r>
              <a:rPr lang="es-ES" sz="2400" dirty="0" err="1">
                <a:solidFill>
                  <a:schemeClr val="lt1"/>
                </a:solidFill>
              </a:rPr>
              <a:t>works</a:t>
            </a:r>
            <a:r>
              <a:rPr lang="es-ES" sz="2400" dirty="0">
                <a:solidFill>
                  <a:schemeClr val="lt1"/>
                </a:solidFill>
              </a:rPr>
              <a:t> </a:t>
            </a:r>
            <a:r>
              <a:rPr lang="es-ES" sz="2400" dirty="0" err="1">
                <a:solidFill>
                  <a:schemeClr val="lt1"/>
                </a:solidFill>
              </a:rPr>
              <a:t>definition</a:t>
            </a:r>
            <a:r>
              <a:rPr lang="es-ES" sz="2400" dirty="0">
                <a:solidFill>
                  <a:schemeClr val="lt1"/>
                </a:solidFill>
              </a:rPr>
              <a:t> in </a:t>
            </a:r>
            <a:r>
              <a:rPr lang="es-ES" sz="2400" dirty="0" err="1">
                <a:solidFill>
                  <a:schemeClr val="lt1"/>
                </a:solidFill>
              </a:rPr>
              <a:t>progress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FB63F7-0540-4722-A1B9-35FAE1C89E43}"/>
              </a:ext>
            </a:extLst>
          </p:cNvPr>
          <p:cNvSpPr txBox="1">
            <a:spLocks/>
          </p:cNvSpPr>
          <p:nvPr/>
        </p:nvSpPr>
        <p:spPr>
          <a:xfrm>
            <a:off x="1286255" y="2670811"/>
            <a:ext cx="9619488" cy="627933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3E4F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WP5: Infrastructure &amp; methods for in situ data analysis</a:t>
            </a:r>
          </a:p>
          <a:p>
            <a:r>
              <a:rPr lang="es-ES" sz="1800" b="0" dirty="0"/>
              <a:t>S. Vicente (ALBA), A. García </a:t>
            </a:r>
            <a:r>
              <a:rPr lang="es-ES" sz="1800" b="0" dirty="0">
                <a:effectLst/>
              </a:rPr>
              <a:t>(ICMAB)</a:t>
            </a:r>
            <a:r>
              <a:rPr lang="es-ES" sz="1800" b="0" dirty="0"/>
              <a:t>, J. Otón (ALBA), N. Soler (ALBA), G. Rosas (ALBA)</a:t>
            </a:r>
          </a:p>
          <a:p>
            <a:r>
              <a:rPr lang="es-ES" sz="1800" dirty="0"/>
              <a:t>132 </a:t>
            </a:r>
            <a:r>
              <a:rPr lang="es-ES" sz="1800" dirty="0" err="1"/>
              <a:t>person</a:t>
            </a:r>
            <a:r>
              <a:rPr lang="es-ES" sz="1800" dirty="0"/>
              <a:t>*</a:t>
            </a:r>
            <a:r>
              <a:rPr lang="es-ES" sz="1800" dirty="0" err="1"/>
              <a:t>month</a:t>
            </a:r>
            <a:r>
              <a:rPr lang="es-ES" sz="1800" dirty="0"/>
              <a:t> (18% staff)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31DBBF-62F3-4DB7-BFE6-6C208AC49F9F}"/>
              </a:ext>
            </a:extLst>
          </p:cNvPr>
          <p:cNvSpPr/>
          <p:nvPr/>
        </p:nvSpPr>
        <p:spPr>
          <a:xfrm>
            <a:off x="3027326" y="1600793"/>
            <a:ext cx="5949061" cy="754461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>
                <a:solidFill>
                  <a:schemeClr val="lt1"/>
                </a:solidFill>
              </a:rPr>
              <a:t>WP4&amp;5 </a:t>
            </a:r>
            <a:r>
              <a:rPr lang="es-ES" sz="2400" dirty="0" err="1">
                <a:solidFill>
                  <a:schemeClr val="lt1"/>
                </a:solidFill>
              </a:rPr>
              <a:t>teams</a:t>
            </a:r>
            <a:r>
              <a:rPr lang="es-ES" sz="2400" dirty="0">
                <a:solidFill>
                  <a:schemeClr val="lt1"/>
                </a:solidFill>
              </a:rPr>
              <a:t> </a:t>
            </a:r>
            <a:r>
              <a:rPr lang="es-ES" sz="2400" dirty="0" err="1">
                <a:solidFill>
                  <a:schemeClr val="lt1"/>
                </a:solidFill>
              </a:rPr>
              <a:t>working</a:t>
            </a:r>
            <a:r>
              <a:rPr lang="es-ES" sz="2400" dirty="0">
                <a:solidFill>
                  <a:schemeClr val="lt1"/>
                </a:solidFill>
              </a:rPr>
              <a:t> </a:t>
            </a:r>
            <a:r>
              <a:rPr lang="es-ES" sz="2400" dirty="0" err="1">
                <a:solidFill>
                  <a:schemeClr val="lt1"/>
                </a:solidFill>
              </a:rPr>
              <a:t>together</a:t>
            </a:r>
            <a:r>
              <a:rPr lang="es-ES" sz="2400" dirty="0">
                <a:solidFill>
                  <a:schemeClr val="lt1"/>
                </a:solidFill>
              </a:rPr>
              <a:t> in </a:t>
            </a:r>
            <a:r>
              <a:rPr lang="es-ES" sz="2400" dirty="0" err="1">
                <a:solidFill>
                  <a:schemeClr val="lt1"/>
                </a:solidFill>
              </a:rPr>
              <a:t>definition</a:t>
            </a:r>
            <a:endParaRPr lang="es-ES" sz="2400" dirty="0">
              <a:solidFill>
                <a:schemeClr val="lt1"/>
              </a:solidFill>
            </a:endParaRPr>
          </a:p>
          <a:p>
            <a:pPr algn="ctr"/>
            <a:r>
              <a:rPr lang="es-ES" sz="2400" dirty="0" err="1">
                <a:solidFill>
                  <a:schemeClr val="lt1"/>
                </a:solidFill>
              </a:rPr>
              <a:t>Computational</a:t>
            </a:r>
            <a:r>
              <a:rPr lang="es-ES" sz="2400" dirty="0">
                <a:solidFill>
                  <a:schemeClr val="lt1"/>
                </a:solidFill>
              </a:rPr>
              <a:t> </a:t>
            </a:r>
            <a:r>
              <a:rPr lang="es-ES" sz="2400" dirty="0" err="1">
                <a:solidFill>
                  <a:schemeClr val="lt1"/>
                </a:solidFill>
              </a:rPr>
              <a:t>methods</a:t>
            </a:r>
            <a:r>
              <a:rPr lang="es-ES" sz="2400" dirty="0">
                <a:solidFill>
                  <a:schemeClr val="lt1"/>
                </a:solidFill>
              </a:rPr>
              <a:t> </a:t>
            </a:r>
            <a:r>
              <a:rPr lang="es-ES" sz="2400" dirty="0" err="1">
                <a:solidFill>
                  <a:schemeClr val="lt1"/>
                </a:solidFill>
              </a:rPr>
              <a:t>survey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77AF88-6E52-4DE4-AA3D-037E59FFF617}"/>
              </a:ext>
            </a:extLst>
          </p:cNvPr>
          <p:cNvSpPr/>
          <p:nvPr/>
        </p:nvSpPr>
        <p:spPr>
          <a:xfrm>
            <a:off x="1563942" y="4577111"/>
            <a:ext cx="5949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STEM </a:t>
            </a:r>
            <a:r>
              <a:rPr lang="es-ES" dirty="0" err="1"/>
              <a:t>lab</a:t>
            </a:r>
            <a:r>
              <a:rPr lang="es-ES" dirty="0"/>
              <a:t> </a:t>
            </a:r>
            <a:r>
              <a:rPr lang="es-ES" dirty="0" err="1"/>
              <a:t>conditioning</a:t>
            </a:r>
            <a:r>
              <a:rPr lang="es-E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New STEM </a:t>
            </a:r>
            <a:r>
              <a:rPr lang="es-ES" dirty="0" err="1"/>
              <a:t>sample</a:t>
            </a:r>
            <a:r>
              <a:rPr lang="es-ES" dirty="0"/>
              <a:t> </a:t>
            </a:r>
            <a:r>
              <a:rPr lang="es-ES" dirty="0" err="1"/>
              <a:t>preparation</a:t>
            </a:r>
            <a:r>
              <a:rPr lang="es-ES" dirty="0"/>
              <a:t> </a:t>
            </a:r>
            <a:r>
              <a:rPr lang="es-ES" dirty="0" err="1"/>
              <a:t>space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SPM </a:t>
            </a:r>
            <a:r>
              <a:rPr lang="es-ES" dirty="0" err="1"/>
              <a:t>platform</a:t>
            </a:r>
            <a:r>
              <a:rPr lang="es-ES" dirty="0"/>
              <a:t> </a:t>
            </a:r>
            <a:r>
              <a:rPr lang="es-ES" dirty="0" err="1"/>
              <a:t>lab</a:t>
            </a:r>
            <a:r>
              <a:rPr lang="es-ES" dirty="0"/>
              <a:t> </a:t>
            </a:r>
            <a:r>
              <a:rPr lang="es-ES" dirty="0" err="1"/>
              <a:t>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FC5678-5484-492F-A6C8-E3D2416CDBC6}"/>
              </a:ext>
            </a:extLst>
          </p:cNvPr>
          <p:cNvSpPr txBox="1">
            <a:spLocks/>
          </p:cNvSpPr>
          <p:nvPr/>
        </p:nvSpPr>
        <p:spPr>
          <a:xfrm>
            <a:off x="838200" y="3457279"/>
            <a:ext cx="10515600" cy="627933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3E4F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WP8: Coordination, exploitation model</a:t>
            </a:r>
          </a:p>
          <a:p>
            <a:r>
              <a:rPr lang="en-US" sz="1800" b="0" dirty="0"/>
              <a:t>C. </a:t>
            </a:r>
            <a:r>
              <a:rPr lang="en-US" sz="1800" b="0" dirty="0" err="1"/>
              <a:t>Biscari</a:t>
            </a:r>
            <a:r>
              <a:rPr lang="en-US" sz="1800" b="0" dirty="0"/>
              <a:t> (ALBA), J. </a:t>
            </a:r>
            <a:r>
              <a:rPr lang="en-US" sz="1800" b="0" dirty="0" err="1"/>
              <a:t>Arbiol</a:t>
            </a:r>
            <a:r>
              <a:rPr lang="en-US" sz="1800" b="0" dirty="0"/>
              <a:t> (ICN2), M. Pont (ALBA)</a:t>
            </a:r>
          </a:p>
          <a:p>
            <a:r>
              <a:rPr lang="en-US" sz="1800" dirty="0"/>
              <a:t>13</a:t>
            </a:r>
            <a:r>
              <a:rPr lang="en-US" sz="1800" b="0" dirty="0"/>
              <a:t> </a:t>
            </a:r>
            <a:r>
              <a:rPr lang="es-ES" sz="1800" dirty="0" err="1"/>
              <a:t>person</a:t>
            </a:r>
            <a:r>
              <a:rPr lang="es-ES" sz="1800" dirty="0"/>
              <a:t>*</a:t>
            </a:r>
            <a:r>
              <a:rPr lang="es-ES" sz="1800" dirty="0" err="1"/>
              <a:t>month</a:t>
            </a:r>
            <a:r>
              <a:rPr lang="es-ES" sz="1800" dirty="0"/>
              <a:t> (100% staff)</a:t>
            </a:r>
          </a:p>
          <a:p>
            <a:endParaRPr lang="en-US" sz="18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185BA-ACAC-4F8C-9D49-45C6681D1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" t="8222" r="9508" b="6496"/>
          <a:stretch/>
        </p:blipFill>
        <p:spPr>
          <a:xfrm>
            <a:off x="3027326" y="6196496"/>
            <a:ext cx="7799280" cy="635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3439CD-A993-459D-85F2-5E992241D14C}"/>
              </a:ext>
            </a:extLst>
          </p:cNvPr>
          <p:cNvSpPr/>
          <p:nvPr/>
        </p:nvSpPr>
        <p:spPr>
          <a:xfrm>
            <a:off x="1603248" y="4683290"/>
            <a:ext cx="8985504" cy="906739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 err="1">
                <a:solidFill>
                  <a:schemeClr val="lt1"/>
                </a:solidFill>
              </a:rPr>
              <a:t>Participation</a:t>
            </a:r>
            <a:r>
              <a:rPr lang="es-ES" sz="2400" dirty="0">
                <a:solidFill>
                  <a:schemeClr val="lt1"/>
                </a:solidFill>
              </a:rPr>
              <a:t> </a:t>
            </a: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Conference on Advanced Materials in Spain 11/2022</a:t>
            </a:r>
            <a:endParaRPr lang="es-ES" sz="2400" dirty="0">
              <a:solidFill>
                <a:schemeClr val="lt1"/>
              </a:solidFill>
            </a:endParaRPr>
          </a:p>
          <a:p>
            <a:pPr algn="ctr"/>
            <a:r>
              <a:rPr lang="es-ES" sz="2400" dirty="0" err="1">
                <a:solidFill>
                  <a:schemeClr val="lt1"/>
                </a:solidFill>
              </a:rPr>
              <a:t>This</a:t>
            </a:r>
            <a:r>
              <a:rPr lang="es-ES" sz="2400" dirty="0">
                <a:solidFill>
                  <a:schemeClr val="lt1"/>
                </a:solidFill>
              </a:rPr>
              <a:t> workshop 04/2023!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AD06EE-D990-43DC-AE36-97F55B86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596830-658D-41F3-BE9E-2607A44E2E9F}"/>
              </a:ext>
            </a:extLst>
          </p:cNvPr>
          <p:cNvSpPr txBox="1">
            <a:spLocks/>
          </p:cNvSpPr>
          <p:nvPr/>
        </p:nvSpPr>
        <p:spPr>
          <a:xfrm>
            <a:off x="1386840" y="855692"/>
            <a:ext cx="8833104" cy="627933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23E4F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WP7: Outreach</a:t>
            </a:r>
          </a:p>
          <a:p>
            <a:r>
              <a:rPr lang="en-US" sz="1800" b="0" dirty="0"/>
              <a:t>A.B. Martínez (ALBA)</a:t>
            </a:r>
            <a:r>
              <a:rPr lang="es-ES" sz="1800" b="0" dirty="0"/>
              <a:t>, A. May (ICMAB), A. </a:t>
            </a:r>
            <a:r>
              <a:rPr lang="es-ES" sz="1800" b="0" dirty="0" err="1"/>
              <a:t>Argemí</a:t>
            </a:r>
            <a:r>
              <a:rPr lang="es-ES" sz="1800" b="0" dirty="0"/>
              <a:t> (ICN2), S. </a:t>
            </a:r>
            <a:r>
              <a:rPr lang="es-ES" sz="1800" b="0" dirty="0" err="1"/>
              <a:t>Grinschpun</a:t>
            </a:r>
            <a:r>
              <a:rPr lang="es-ES" sz="1800" b="0" dirty="0"/>
              <a:t> (IFAE)</a:t>
            </a:r>
          </a:p>
          <a:p>
            <a:r>
              <a:rPr lang="es-ES" sz="1800" dirty="0"/>
              <a:t>8 </a:t>
            </a:r>
            <a:r>
              <a:rPr lang="es-ES" sz="1800" dirty="0" err="1"/>
              <a:t>person</a:t>
            </a:r>
            <a:r>
              <a:rPr lang="es-ES" sz="1800" dirty="0"/>
              <a:t>*</a:t>
            </a:r>
            <a:r>
              <a:rPr lang="es-ES" sz="1800" dirty="0" err="1"/>
              <a:t>month</a:t>
            </a:r>
            <a:r>
              <a:rPr lang="es-ES" sz="1800" dirty="0"/>
              <a:t> (100% staff)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BB6FB2-6272-49CA-A352-111488FD3988}"/>
              </a:ext>
            </a:extLst>
          </p:cNvPr>
          <p:cNvSpPr/>
          <p:nvPr/>
        </p:nvSpPr>
        <p:spPr>
          <a:xfrm>
            <a:off x="1923920" y="1696204"/>
            <a:ext cx="8545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Ciencia Viva (</a:t>
            </a:r>
            <a:r>
              <a:rPr lang="es-ES" dirty="0" err="1"/>
              <a:t>together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PPCC </a:t>
            </a:r>
            <a:r>
              <a:rPr lang="es-ES" dirty="0" err="1"/>
              <a:t>projects</a:t>
            </a:r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Catalunya </a:t>
            </a:r>
            <a:r>
              <a:rPr lang="es-ES" dirty="0" err="1"/>
              <a:t>participates</a:t>
            </a:r>
            <a:r>
              <a:rPr lang="es-E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InCAEM</a:t>
            </a:r>
            <a:r>
              <a:rPr lang="en-US" dirty="0"/>
              <a:t> talks 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76B1A-C2E6-42D7-A885-5417629E65B6}"/>
              </a:ext>
            </a:extLst>
          </p:cNvPr>
          <p:cNvSpPr/>
          <p:nvPr/>
        </p:nvSpPr>
        <p:spPr>
          <a:xfrm>
            <a:off x="9975688" y="1696204"/>
            <a:ext cx="2062110" cy="476710"/>
          </a:xfrm>
          <a:prstGeom prst="rect">
            <a:avLst/>
          </a:prstGeom>
          <a:solidFill>
            <a:srgbClr val="009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400" dirty="0" err="1">
                <a:solidFill>
                  <a:schemeClr val="lt1"/>
                </a:solidFill>
              </a:rPr>
              <a:t>First</a:t>
            </a:r>
            <a:r>
              <a:rPr lang="es-ES" sz="2400" dirty="0">
                <a:solidFill>
                  <a:schemeClr val="lt1"/>
                </a:solidFill>
              </a:rPr>
              <a:t> meetings</a:t>
            </a:r>
            <a:endParaRPr lang="en-US" sz="24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995</Words>
  <Application>Microsoft Office PowerPoint</Application>
  <PresentationFormat>Widescreen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ClanOT-Book</vt:lpstr>
      <vt:lpstr>Roboto</vt:lpstr>
      <vt:lpstr>1_Tema de Office</vt:lpstr>
      <vt:lpstr>PowerPoint Presentation</vt:lpstr>
      <vt:lpstr>In Situ Correlative Facility for Advanced Energy Materials</vt:lpstr>
      <vt:lpstr>Catalan sub-project: InCAEM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Planes complementarios</dc:title>
  <dc:creator>Caterina Biscari</dc:creator>
  <cp:lastModifiedBy>Lucia Aballe Aramburu</cp:lastModifiedBy>
  <cp:revision>167</cp:revision>
  <dcterms:created xsi:type="dcterms:W3CDTF">2021-12-10T13:10:28Z</dcterms:created>
  <dcterms:modified xsi:type="dcterms:W3CDTF">2023-04-12T10:17:09Z</dcterms:modified>
</cp:coreProperties>
</file>