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5" r:id="rId2"/>
  </p:sldMasterIdLst>
  <p:notesMasterIdLst>
    <p:notesMasterId r:id="rId25"/>
  </p:notesMasterIdLst>
  <p:handoutMasterIdLst>
    <p:handoutMasterId r:id="rId26"/>
  </p:handoutMasterIdLst>
  <p:sldIdLst>
    <p:sldId id="256" r:id="rId3"/>
    <p:sldId id="516" r:id="rId4"/>
    <p:sldId id="831" r:id="rId5"/>
    <p:sldId id="801" r:id="rId6"/>
    <p:sldId id="270" r:id="rId7"/>
    <p:sldId id="806" r:id="rId8"/>
    <p:sldId id="4829" r:id="rId9"/>
    <p:sldId id="818" r:id="rId10"/>
    <p:sldId id="4827" r:id="rId11"/>
    <p:sldId id="804" r:id="rId12"/>
    <p:sldId id="4830" r:id="rId13"/>
    <p:sldId id="807" r:id="rId14"/>
    <p:sldId id="830" r:id="rId15"/>
    <p:sldId id="523" r:id="rId16"/>
    <p:sldId id="816" r:id="rId17"/>
    <p:sldId id="4823" r:id="rId18"/>
    <p:sldId id="4828" r:id="rId19"/>
    <p:sldId id="768" r:id="rId20"/>
    <p:sldId id="795" r:id="rId21"/>
    <p:sldId id="4825" r:id="rId22"/>
    <p:sldId id="4821" r:id="rId23"/>
    <p:sldId id="551"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6885"/>
    <a:srgbClr val="25967F"/>
    <a:srgbClr val="D1FFF0"/>
    <a:srgbClr val="89FFD8"/>
    <a:srgbClr val="007033"/>
    <a:srgbClr val="009A46"/>
    <a:srgbClr val="0066FF"/>
    <a:srgbClr val="F57F3D"/>
    <a:srgbClr val="00CCFF"/>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p:restoredTop sz="95909"/>
  </p:normalViewPr>
  <p:slideViewPr>
    <p:cSldViewPr snapToGrid="0" snapToObjects="1">
      <p:cViewPr varScale="1">
        <p:scale>
          <a:sx n="109" d="100"/>
          <a:sy n="109" d="100"/>
        </p:scale>
        <p:origin x="560" y="192"/>
      </p:cViewPr>
      <p:guideLst/>
    </p:cSldViewPr>
  </p:slideViewPr>
  <p:notesTextViewPr>
    <p:cViewPr>
      <p:scale>
        <a:sx n="1" d="1"/>
        <a:sy n="1" d="1"/>
      </p:scale>
      <p:origin x="0" y="0"/>
    </p:cViewPr>
  </p:notesTextViewPr>
  <p:sorterViewPr>
    <p:cViewPr>
      <p:scale>
        <a:sx n="80" d="100"/>
        <a:sy n="80" d="100"/>
      </p:scale>
      <p:origin x="0" y="-276"/>
    </p:cViewPr>
  </p:sorterViewPr>
  <p:notesViewPr>
    <p:cSldViewPr snapToGrid="0" snapToObjects="1">
      <p:cViewPr varScale="1">
        <p:scale>
          <a:sx n="171" d="100"/>
          <a:sy n="171" d="100"/>
        </p:scale>
        <p:origin x="655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15105C7-6BC0-614A-801D-E4F9B60116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00C89969-1EBC-7A4E-95C2-962EB0F19E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54D09A-128C-7647-8C3E-479A0232F857}" type="datetimeFigureOut">
              <a:rPr lang="es-ES" smtClean="0"/>
              <a:t>13/4/23</a:t>
            </a:fld>
            <a:endParaRPr lang="es-ES"/>
          </a:p>
        </p:txBody>
      </p:sp>
      <p:sp>
        <p:nvSpPr>
          <p:cNvPr id="4" name="Marcador de pie de página 3">
            <a:extLst>
              <a:ext uri="{FF2B5EF4-FFF2-40B4-BE49-F238E27FC236}">
                <a16:creationId xmlns:a16="http://schemas.microsoft.com/office/drawing/2014/main" id="{9AD3CD75-7556-2649-8E2B-042BF8340F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18629914-8DFE-C243-9B65-F7948CE764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2B7CB6-4070-AC49-85AD-E5BFD98B121D}" type="slidenum">
              <a:rPr lang="es-ES" smtClean="0"/>
              <a:t>‹#›</a:t>
            </a:fld>
            <a:endParaRPr lang="es-ES"/>
          </a:p>
        </p:txBody>
      </p:sp>
    </p:spTree>
    <p:extLst>
      <p:ext uri="{BB962C8B-B14F-4D97-AF65-F5344CB8AC3E}">
        <p14:creationId xmlns:p14="http://schemas.microsoft.com/office/powerpoint/2010/main" val="2710985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F1AB1D-62C5-4B95-A703-7CBA362A60D8}" type="datetimeFigureOut">
              <a:rPr lang="en-US" smtClean="0"/>
              <a:t>4/13/23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8089C7-F306-43B8-A97D-8CD542471602}" type="slidenum">
              <a:rPr lang="en-US" smtClean="0"/>
              <a:t>‹#›</a:t>
            </a:fld>
            <a:endParaRPr lang="en-US"/>
          </a:p>
        </p:txBody>
      </p:sp>
    </p:spTree>
    <p:extLst>
      <p:ext uri="{BB962C8B-B14F-4D97-AF65-F5344CB8AC3E}">
        <p14:creationId xmlns:p14="http://schemas.microsoft.com/office/powerpoint/2010/main" val="694959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089C7-F306-43B8-A97D-8CD542471602}" type="slidenum">
              <a:rPr lang="en-US" smtClean="0"/>
              <a:t>3</a:t>
            </a:fld>
            <a:endParaRPr lang="en-US"/>
          </a:p>
        </p:txBody>
      </p:sp>
    </p:spTree>
    <p:extLst>
      <p:ext uri="{BB962C8B-B14F-4D97-AF65-F5344CB8AC3E}">
        <p14:creationId xmlns:p14="http://schemas.microsoft.com/office/powerpoint/2010/main" val="644212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3211DD-4457-4BAF-A252-9D6689248171}" type="slidenum">
              <a:rPr lang="en-US" smtClean="0"/>
              <a:t>13</a:t>
            </a:fld>
            <a:endParaRPr lang="en-US" dirty="0"/>
          </a:p>
        </p:txBody>
      </p:sp>
    </p:spTree>
    <p:extLst>
      <p:ext uri="{BB962C8B-B14F-4D97-AF65-F5344CB8AC3E}">
        <p14:creationId xmlns:p14="http://schemas.microsoft.com/office/powerpoint/2010/main" val="545977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067960-2B6F-FA45-9D5E-656049AB65DF}" type="slidenum">
              <a:rPr lang="en-US" smtClean="0"/>
              <a:t>14</a:t>
            </a:fld>
            <a:endParaRPr lang="en-US"/>
          </a:p>
        </p:txBody>
      </p:sp>
    </p:spTree>
    <p:extLst>
      <p:ext uri="{BB962C8B-B14F-4D97-AF65-F5344CB8AC3E}">
        <p14:creationId xmlns:p14="http://schemas.microsoft.com/office/powerpoint/2010/main" val="1938645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4813DD-DAAB-4354-8C0C-BEFED41B76FD}" type="slidenum">
              <a:rPr lang="es-ES" smtClean="0"/>
              <a:t>15</a:t>
            </a:fld>
            <a:endParaRPr lang="es-ES"/>
          </a:p>
        </p:txBody>
      </p:sp>
    </p:spTree>
    <p:extLst>
      <p:ext uri="{BB962C8B-B14F-4D97-AF65-F5344CB8AC3E}">
        <p14:creationId xmlns:p14="http://schemas.microsoft.com/office/powerpoint/2010/main" val="242698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1DF7A-55E6-4281-814E-10409C8ABE84}" type="slidenum">
              <a:rPr lang="en-US" smtClean="0"/>
              <a:t>16</a:t>
            </a:fld>
            <a:endParaRPr lang="en-US"/>
          </a:p>
        </p:txBody>
      </p:sp>
    </p:spTree>
    <p:extLst>
      <p:ext uri="{BB962C8B-B14F-4D97-AF65-F5344CB8AC3E}">
        <p14:creationId xmlns:p14="http://schemas.microsoft.com/office/powerpoint/2010/main" val="2087084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would be great if you can conclude this with a slide which graphically explains what is your branding and how the different tools contribute to this.</a:t>
            </a:r>
          </a:p>
          <a:p>
            <a:endParaRPr lang="en-US" baseline="0"/>
          </a:p>
          <a:p>
            <a:r>
              <a:rPr lang="en-US" baseline="0"/>
              <a:t>This is a very difficult slide but I think you really know what you want to say if you can make this one.</a:t>
            </a:r>
          </a:p>
          <a:p>
            <a:endParaRPr lang="en-US"/>
          </a:p>
          <a:p>
            <a:r>
              <a:rPr lang="en-US" b="1"/>
              <a:t>FF I have made something for battery example based on </a:t>
            </a:r>
            <a:r>
              <a:rPr lang="en-US" b="1" err="1"/>
              <a:t>multitechniques</a:t>
            </a:r>
            <a:r>
              <a:rPr lang="en-US" b="1" baseline="0"/>
              <a:t> . I do not feel competent producing the same for catalysis. I would hence supply  Highlight of catalysis and gas sequestration  examples </a:t>
            </a:r>
            <a:br>
              <a:rPr lang="en-US" b="1" baseline="0"/>
            </a:br>
            <a:r>
              <a:rPr lang="en-US" b="1" baseline="0"/>
              <a:t>This slide is pretty dense and long time will be spent on it</a:t>
            </a:r>
          </a:p>
          <a:p>
            <a:endParaRPr lang="en-US" b="1" baseline="0"/>
          </a:p>
          <a:p>
            <a:endParaRPr lang="en-US" b="1" baseline="0"/>
          </a:p>
          <a:p>
            <a:r>
              <a:rPr lang="en-US" b="1" baseline="0"/>
              <a:t>https://www.albasynchrotron.es/en/media/news/new-synthesis-procedure-to-optimize-the-catalytic-performance-of-platinum-based-materials</a:t>
            </a:r>
          </a:p>
          <a:p>
            <a:r>
              <a:rPr lang="en-US" b="1" baseline="0"/>
              <a:t>https://www.albasynchrotron.es/en/media/news/researchers-design-a-nanotechnology-based-system-that-can-transport-methane-at-lower-pressure-and-cost</a:t>
            </a:r>
          </a:p>
          <a:p>
            <a:endParaRPr lang="en-US"/>
          </a:p>
          <a:p>
            <a:endParaRPr lang="en-US"/>
          </a:p>
        </p:txBody>
      </p:sp>
      <p:sp>
        <p:nvSpPr>
          <p:cNvPr id="4" name="Slide Number Placeholder 3"/>
          <p:cNvSpPr>
            <a:spLocks noGrp="1"/>
          </p:cNvSpPr>
          <p:nvPr>
            <p:ph type="sldNum" sz="quarter" idx="10"/>
          </p:nvPr>
        </p:nvSpPr>
        <p:spPr/>
        <p:txBody>
          <a:bodyPr/>
          <a:lstStyle/>
          <a:p>
            <a:fld id="{AF4813DD-DAAB-4354-8C0C-BEFED41B76FD}" type="slidenum">
              <a:rPr lang="es-ES" smtClean="0"/>
              <a:t>17</a:t>
            </a:fld>
            <a:endParaRPr lang="es-ES"/>
          </a:p>
        </p:txBody>
      </p:sp>
    </p:spTree>
    <p:extLst>
      <p:ext uri="{BB962C8B-B14F-4D97-AF65-F5344CB8AC3E}">
        <p14:creationId xmlns:p14="http://schemas.microsoft.com/office/powerpoint/2010/main" val="2493418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CBFE95-F61E-43C1-9ABD-391454752DB0}" type="slidenum">
              <a:rPr lang="en-US" altLang="en-US" smtClean="0"/>
              <a:pPr>
                <a:defRPr/>
              </a:pPr>
              <a:t>18</a:t>
            </a:fld>
            <a:endParaRPr lang="en-US" altLang="en-US"/>
          </a:p>
        </p:txBody>
      </p:sp>
    </p:spTree>
    <p:extLst>
      <p:ext uri="{BB962C8B-B14F-4D97-AF65-F5344CB8AC3E}">
        <p14:creationId xmlns:p14="http://schemas.microsoft.com/office/powerpoint/2010/main" val="518279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D470B9-443D-4E72-AF62-D939049108D7}" type="slidenum">
              <a:rPr lang="en-US" smtClean="0"/>
              <a:pPr>
                <a:defRPr/>
              </a:pPr>
              <a:t>19</a:t>
            </a:fld>
            <a:endParaRPr lang="en-US"/>
          </a:p>
        </p:txBody>
      </p:sp>
    </p:spTree>
    <p:extLst>
      <p:ext uri="{BB962C8B-B14F-4D97-AF65-F5344CB8AC3E}">
        <p14:creationId xmlns:p14="http://schemas.microsoft.com/office/powerpoint/2010/main" val="1695010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3211DD-4457-4BAF-A252-9D6689248171}" type="slidenum">
              <a:rPr lang="en-US" smtClean="0"/>
              <a:t>20</a:t>
            </a:fld>
            <a:endParaRPr lang="en-US" dirty="0"/>
          </a:p>
        </p:txBody>
      </p:sp>
    </p:spTree>
    <p:extLst>
      <p:ext uri="{BB962C8B-B14F-4D97-AF65-F5344CB8AC3E}">
        <p14:creationId xmlns:p14="http://schemas.microsoft.com/office/powerpoint/2010/main" val="1374470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D470B9-443D-4E72-AF62-D939049108D7}" type="slidenum">
              <a:rPr lang="en-US" smtClean="0"/>
              <a:pPr>
                <a:defRPr/>
              </a:pPr>
              <a:t>21</a:t>
            </a:fld>
            <a:endParaRPr lang="en-US"/>
          </a:p>
        </p:txBody>
      </p:sp>
    </p:spTree>
    <p:extLst>
      <p:ext uri="{BB962C8B-B14F-4D97-AF65-F5344CB8AC3E}">
        <p14:creationId xmlns:p14="http://schemas.microsoft.com/office/powerpoint/2010/main" val="3922938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4813DD-DAAB-4354-8C0C-BEFED41B76FD}" type="slidenum">
              <a:rPr lang="es-ES" smtClean="0"/>
              <a:t>5</a:t>
            </a:fld>
            <a:endParaRPr lang="es-ES"/>
          </a:p>
        </p:txBody>
      </p:sp>
    </p:spTree>
    <p:extLst>
      <p:ext uri="{BB962C8B-B14F-4D97-AF65-F5344CB8AC3E}">
        <p14:creationId xmlns:p14="http://schemas.microsoft.com/office/powerpoint/2010/main" val="1627079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baseline="0" dirty="0"/>
          </a:p>
          <a:p>
            <a:r>
              <a:rPr lang="en-US" baseline="0" dirty="0"/>
              <a:t>This is a very difficult slide but I think you really know what you want to say if you can make this one.</a:t>
            </a:r>
          </a:p>
          <a:p>
            <a:endParaRPr lang="en-US" dirty="0"/>
          </a:p>
          <a:p>
            <a:r>
              <a:rPr lang="en-US" b="1" dirty="0"/>
              <a:t>FF I have made something for battery example based on </a:t>
            </a:r>
            <a:r>
              <a:rPr lang="en-US" b="1" dirty="0" err="1"/>
              <a:t>multitechniques</a:t>
            </a:r>
            <a:r>
              <a:rPr lang="en-US" b="1" baseline="0" dirty="0"/>
              <a:t> . I do not feel competent producing the same for catalysis. I would hence supply  Highlight of catalysis and gas sequestration  examples </a:t>
            </a:r>
            <a:br>
              <a:rPr lang="en-US" b="1" baseline="0" dirty="0"/>
            </a:br>
            <a:r>
              <a:rPr lang="en-US" b="1" baseline="0" dirty="0"/>
              <a:t>This slide is pretty dense and long time will be spent on it</a:t>
            </a:r>
          </a:p>
          <a:p>
            <a:endParaRPr lang="en-US" b="1" baseline="0" dirty="0"/>
          </a:p>
          <a:p>
            <a:endParaRPr lang="en-US" b="1" baseline="0" dirty="0"/>
          </a:p>
          <a:p>
            <a:r>
              <a:rPr lang="en-US" b="1" baseline="0" dirty="0"/>
              <a:t>https://</a:t>
            </a:r>
            <a:r>
              <a:rPr lang="en-US" b="1" baseline="0" dirty="0" err="1"/>
              <a:t>www.albasynchrotron.es</a:t>
            </a:r>
            <a:r>
              <a:rPr lang="en-US" b="1" baseline="0" dirty="0"/>
              <a:t>/</a:t>
            </a:r>
            <a:r>
              <a:rPr lang="en-US" b="1" baseline="0" dirty="0" err="1"/>
              <a:t>en</a:t>
            </a:r>
            <a:r>
              <a:rPr lang="en-US" b="1" baseline="0" dirty="0"/>
              <a:t>/media/news/new-synthesis-procedure-to-optimize-the-catalytic-performance-of-platinum-based-materials</a:t>
            </a:r>
          </a:p>
          <a:p>
            <a:r>
              <a:rPr lang="en-US" b="1" baseline="0" dirty="0"/>
              <a:t>https://</a:t>
            </a:r>
            <a:r>
              <a:rPr lang="en-US" b="1" baseline="0" dirty="0" err="1"/>
              <a:t>www.albasynchrotron.es</a:t>
            </a:r>
            <a:r>
              <a:rPr lang="en-US" b="1" baseline="0" dirty="0"/>
              <a:t>/</a:t>
            </a:r>
            <a:r>
              <a:rPr lang="en-US" b="1" baseline="0" dirty="0" err="1"/>
              <a:t>en</a:t>
            </a:r>
            <a:r>
              <a:rPr lang="en-US" b="1" baseline="0" dirty="0"/>
              <a:t>/media/news/researchers-design-a-nanotechnology-based-system-that-can-transport-methane-at-lower-pressure-and-cost</a:t>
            </a:r>
          </a:p>
          <a:p>
            <a:endParaRPr lang="en-US" dirty="0"/>
          </a:p>
          <a:p>
            <a:endParaRPr lang="en-US" dirty="0"/>
          </a:p>
        </p:txBody>
      </p:sp>
      <p:sp>
        <p:nvSpPr>
          <p:cNvPr id="4" name="Slide Number Placeholder 3"/>
          <p:cNvSpPr>
            <a:spLocks noGrp="1"/>
          </p:cNvSpPr>
          <p:nvPr>
            <p:ph type="sldNum" sz="quarter" idx="10"/>
          </p:nvPr>
        </p:nvSpPr>
        <p:spPr/>
        <p:txBody>
          <a:bodyPr/>
          <a:lstStyle/>
          <a:p>
            <a:fld id="{AF4813DD-DAAB-4354-8C0C-BEFED41B76FD}" type="slidenum">
              <a:rPr lang="es-ES" smtClean="0"/>
              <a:t>6</a:t>
            </a:fld>
            <a:endParaRPr lang="es-ES"/>
          </a:p>
        </p:txBody>
      </p:sp>
    </p:spTree>
    <p:extLst>
      <p:ext uri="{BB962C8B-B14F-4D97-AF65-F5344CB8AC3E}">
        <p14:creationId xmlns:p14="http://schemas.microsoft.com/office/powerpoint/2010/main" val="167518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would be great if you can conclude this with a slide which graphically explains what is your branding and how the different tools contribute to this.</a:t>
            </a:r>
          </a:p>
          <a:p>
            <a:endParaRPr lang="en-US" baseline="0"/>
          </a:p>
          <a:p>
            <a:r>
              <a:rPr lang="en-US" baseline="0"/>
              <a:t>This is a very difficult slide but I think you really know what you want to say if you can make this one.</a:t>
            </a:r>
          </a:p>
          <a:p>
            <a:endParaRPr lang="en-US"/>
          </a:p>
          <a:p>
            <a:r>
              <a:rPr lang="en-US" b="1"/>
              <a:t>FF I have made something for battery example based on </a:t>
            </a:r>
            <a:r>
              <a:rPr lang="en-US" b="1" err="1"/>
              <a:t>multitechniques</a:t>
            </a:r>
            <a:r>
              <a:rPr lang="en-US" b="1" baseline="0"/>
              <a:t> . I do not feel competent producing the same for catalysis. I would hence supply  Highlight of catalysis and gas sequestration  examples </a:t>
            </a:r>
            <a:br>
              <a:rPr lang="en-US" b="1" baseline="0"/>
            </a:br>
            <a:r>
              <a:rPr lang="en-US" b="1" baseline="0"/>
              <a:t>This slide is pretty dense and long time will be spent on it</a:t>
            </a:r>
          </a:p>
          <a:p>
            <a:endParaRPr lang="en-US" b="1" baseline="0"/>
          </a:p>
          <a:p>
            <a:endParaRPr lang="en-US" b="1" baseline="0"/>
          </a:p>
          <a:p>
            <a:r>
              <a:rPr lang="en-US" b="1" baseline="0"/>
              <a:t>https://www.albasynchrotron.es/en/media/news/new-synthesis-procedure-to-optimize-the-catalytic-performance-of-platinum-based-materials</a:t>
            </a:r>
          </a:p>
          <a:p>
            <a:r>
              <a:rPr lang="en-US" b="1" baseline="0"/>
              <a:t>https://www.albasynchrotron.es/en/media/news/researchers-design-a-nanotechnology-based-system-that-can-transport-methane-at-lower-pressure-and-cost</a:t>
            </a:r>
          </a:p>
          <a:p>
            <a:endParaRPr lang="en-US"/>
          </a:p>
          <a:p>
            <a:endParaRPr lang="en-US"/>
          </a:p>
        </p:txBody>
      </p:sp>
      <p:sp>
        <p:nvSpPr>
          <p:cNvPr id="4" name="Slide Number Placeholder 3"/>
          <p:cNvSpPr>
            <a:spLocks noGrp="1"/>
          </p:cNvSpPr>
          <p:nvPr>
            <p:ph type="sldNum" sz="quarter" idx="10"/>
          </p:nvPr>
        </p:nvSpPr>
        <p:spPr/>
        <p:txBody>
          <a:bodyPr/>
          <a:lstStyle/>
          <a:p>
            <a:fld id="{AF4813DD-DAAB-4354-8C0C-BEFED41B76FD}" type="slidenum">
              <a:rPr lang="es-ES" smtClean="0"/>
              <a:t>7</a:t>
            </a:fld>
            <a:endParaRPr lang="es-ES"/>
          </a:p>
        </p:txBody>
      </p:sp>
    </p:spTree>
    <p:extLst>
      <p:ext uri="{BB962C8B-B14F-4D97-AF65-F5344CB8AC3E}">
        <p14:creationId xmlns:p14="http://schemas.microsoft.com/office/powerpoint/2010/main" val="591127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3211DD-4457-4BAF-A252-9D6689248171}" type="slidenum">
              <a:rPr lang="en-US" smtClean="0"/>
              <a:t>8</a:t>
            </a:fld>
            <a:endParaRPr lang="en-US" dirty="0"/>
          </a:p>
        </p:txBody>
      </p:sp>
    </p:spTree>
    <p:extLst>
      <p:ext uri="{BB962C8B-B14F-4D97-AF65-F5344CB8AC3E}">
        <p14:creationId xmlns:p14="http://schemas.microsoft.com/office/powerpoint/2010/main" val="112551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would be great if you can conclude this with a slide which graphically explains what is your branding and how the different tools contribute to this.</a:t>
            </a:r>
          </a:p>
          <a:p>
            <a:endParaRPr lang="en-US" baseline="0"/>
          </a:p>
          <a:p>
            <a:r>
              <a:rPr lang="en-US" baseline="0"/>
              <a:t>This is a very difficult slide but I think you really know what you want to say if you can make this one.</a:t>
            </a:r>
          </a:p>
          <a:p>
            <a:endParaRPr lang="en-US"/>
          </a:p>
          <a:p>
            <a:r>
              <a:rPr lang="en-US" b="1"/>
              <a:t>FF I have made something for battery example based on </a:t>
            </a:r>
            <a:r>
              <a:rPr lang="en-US" b="1" err="1"/>
              <a:t>multitechniques</a:t>
            </a:r>
            <a:r>
              <a:rPr lang="en-US" b="1" baseline="0"/>
              <a:t> . I do not feel competent producing the same for catalysis. I would hence supply  Highlight of catalysis and gas sequestration  examples </a:t>
            </a:r>
            <a:br>
              <a:rPr lang="en-US" b="1" baseline="0"/>
            </a:br>
            <a:r>
              <a:rPr lang="en-US" b="1" baseline="0"/>
              <a:t>This slide is pretty dense and long time will be spent on it</a:t>
            </a:r>
          </a:p>
          <a:p>
            <a:endParaRPr lang="en-US" b="1" baseline="0"/>
          </a:p>
          <a:p>
            <a:endParaRPr lang="en-US" b="1" baseline="0"/>
          </a:p>
          <a:p>
            <a:r>
              <a:rPr lang="en-US" b="1" baseline="0"/>
              <a:t>https://www.albasynchrotron.es/en/media/news/new-synthesis-procedure-to-optimize-the-catalytic-performance-of-platinum-based-materials</a:t>
            </a:r>
          </a:p>
          <a:p>
            <a:r>
              <a:rPr lang="en-US" b="1" baseline="0"/>
              <a:t>https://www.albasynchrotron.es/en/media/news/researchers-design-a-nanotechnology-based-system-that-can-transport-methane-at-lower-pressure-and-cost</a:t>
            </a:r>
          </a:p>
          <a:p>
            <a:endParaRPr lang="en-US"/>
          </a:p>
          <a:p>
            <a:endParaRPr lang="en-US"/>
          </a:p>
        </p:txBody>
      </p:sp>
      <p:sp>
        <p:nvSpPr>
          <p:cNvPr id="4" name="Slide Number Placeholder 3"/>
          <p:cNvSpPr>
            <a:spLocks noGrp="1"/>
          </p:cNvSpPr>
          <p:nvPr>
            <p:ph type="sldNum" sz="quarter" idx="10"/>
          </p:nvPr>
        </p:nvSpPr>
        <p:spPr/>
        <p:txBody>
          <a:bodyPr/>
          <a:lstStyle/>
          <a:p>
            <a:fld id="{AF4813DD-DAAB-4354-8C0C-BEFED41B76FD}" type="slidenum">
              <a:rPr lang="es-ES" smtClean="0"/>
              <a:t>9</a:t>
            </a:fld>
            <a:endParaRPr lang="es-ES"/>
          </a:p>
        </p:txBody>
      </p:sp>
    </p:spTree>
    <p:extLst>
      <p:ext uri="{BB962C8B-B14F-4D97-AF65-F5344CB8AC3E}">
        <p14:creationId xmlns:p14="http://schemas.microsoft.com/office/powerpoint/2010/main" val="3951211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would be great if you can create. I suggest that you make a first go and we can iterate next week together.</a:t>
            </a:r>
          </a:p>
          <a:p>
            <a:endParaRPr lang="en-US"/>
          </a:p>
          <a:p>
            <a:r>
              <a:rPr lang="en-US"/>
              <a:t>Perhaps this will be the last slide which you should make.</a:t>
            </a:r>
          </a:p>
        </p:txBody>
      </p:sp>
      <p:sp>
        <p:nvSpPr>
          <p:cNvPr id="4" name="Slide Number Placeholder 3"/>
          <p:cNvSpPr>
            <a:spLocks noGrp="1"/>
          </p:cNvSpPr>
          <p:nvPr>
            <p:ph type="sldNum" sz="quarter" idx="10"/>
          </p:nvPr>
        </p:nvSpPr>
        <p:spPr/>
        <p:txBody>
          <a:bodyPr/>
          <a:lstStyle/>
          <a:p>
            <a:fld id="{AF4813DD-DAAB-4354-8C0C-BEFED41B76FD}" type="slidenum">
              <a:rPr lang="es-ES" smtClean="0"/>
              <a:t>10</a:t>
            </a:fld>
            <a:endParaRPr lang="es-ES"/>
          </a:p>
        </p:txBody>
      </p:sp>
    </p:spTree>
    <p:extLst>
      <p:ext uri="{BB962C8B-B14F-4D97-AF65-F5344CB8AC3E}">
        <p14:creationId xmlns:p14="http://schemas.microsoft.com/office/powerpoint/2010/main" val="880500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4813DD-DAAB-4354-8C0C-BEFED41B76FD}" type="slidenum">
              <a:rPr lang="es-ES" smtClean="0"/>
              <a:t>11</a:t>
            </a:fld>
            <a:endParaRPr lang="es-ES"/>
          </a:p>
        </p:txBody>
      </p:sp>
    </p:spTree>
    <p:extLst>
      <p:ext uri="{BB962C8B-B14F-4D97-AF65-F5344CB8AC3E}">
        <p14:creationId xmlns:p14="http://schemas.microsoft.com/office/powerpoint/2010/main" val="3263836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4813DD-DAAB-4354-8C0C-BEFED41B76FD}" type="slidenum">
              <a:rPr lang="es-ES" smtClean="0"/>
              <a:t>12</a:t>
            </a:fld>
            <a:endParaRPr lang="es-ES"/>
          </a:p>
        </p:txBody>
      </p:sp>
    </p:spTree>
    <p:extLst>
      <p:ext uri="{BB962C8B-B14F-4D97-AF65-F5344CB8AC3E}">
        <p14:creationId xmlns:p14="http://schemas.microsoft.com/office/powerpoint/2010/main" val="27864113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D69BBC6-FEC8-9242-ADCE-EC93392AB526}"/>
              </a:ext>
            </a:extLst>
          </p:cNvPr>
          <p:cNvSpPr txBox="1">
            <a:spLocks/>
          </p:cNvSpPr>
          <p:nvPr userDrawn="1"/>
        </p:nvSpPr>
        <p:spPr>
          <a:xfrm>
            <a:off x="6096000" y="3445553"/>
            <a:ext cx="3238747" cy="11140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400" b="1" kern="1200">
                <a:solidFill>
                  <a:schemeClr val="bg1"/>
                </a:solidFill>
                <a:latin typeface="Roboto" panose="02000000000000000000" pitchFamily="2" charset="0"/>
                <a:ea typeface="Roboto" panose="02000000000000000000" pitchFamily="2" charset="0"/>
                <a:cs typeface="+mj-cs"/>
              </a:defRPr>
            </a:lvl1pPr>
          </a:lstStyle>
          <a:p>
            <a:r>
              <a:rPr lang="es-ES" dirty="0"/>
              <a:t>TITLE</a:t>
            </a:r>
          </a:p>
          <a:p>
            <a:endParaRPr lang="es-ES" dirty="0"/>
          </a:p>
          <a:p>
            <a:endParaRPr lang="es-ES" dirty="0"/>
          </a:p>
          <a:p>
            <a:r>
              <a:rPr lang="es-ES" sz="1200" b="0" dirty="0">
                <a:effectLst/>
                <a:latin typeface="Roboto" panose="02000000000000000000" pitchFamily="2" charset="0"/>
              </a:rPr>
              <a:t>AUTHOR</a:t>
            </a:r>
          </a:p>
          <a:p>
            <a:r>
              <a:rPr lang="es-ES" sz="1200" b="0" dirty="0">
                <a:effectLst/>
                <a:latin typeface="Roboto" panose="02000000000000000000" pitchFamily="2" charset="0"/>
              </a:rPr>
              <a:t>PLACE DATE</a:t>
            </a:r>
          </a:p>
          <a:p>
            <a:endParaRPr lang="en-US" dirty="0"/>
          </a:p>
        </p:txBody>
      </p:sp>
      <p:pic>
        <p:nvPicPr>
          <p:cNvPr id="15" name="Imagen 14" descr="Logotipo, nombre de la empresa&#10;&#10;Descripción generada automáticamente">
            <a:extLst>
              <a:ext uri="{FF2B5EF4-FFF2-40B4-BE49-F238E27FC236}">
                <a16:creationId xmlns:a16="http://schemas.microsoft.com/office/drawing/2014/main" id="{5A6B1578-1DF2-0740-BAE4-BA0AF1D427C8}"/>
              </a:ext>
            </a:extLst>
          </p:cNvPr>
          <p:cNvPicPr>
            <a:picLocks noChangeAspect="1"/>
          </p:cNvPicPr>
          <p:nvPr userDrawn="1"/>
        </p:nvPicPr>
        <p:blipFill>
          <a:blip r:embed="rId2"/>
          <a:stretch>
            <a:fillRect/>
          </a:stretch>
        </p:blipFill>
        <p:spPr>
          <a:xfrm>
            <a:off x="1" y="-21668"/>
            <a:ext cx="1694456" cy="845857"/>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49068"/>
            <a:ext cx="2103120" cy="2517810"/>
          </a:xfrm>
          <a:prstGeom prst="rect">
            <a:avLst/>
          </a:prstGeom>
        </p:spPr>
      </p:pic>
      <p:pic>
        <p:nvPicPr>
          <p:cNvPr id="7" name="Picture 6"/>
          <p:cNvPicPr>
            <a:picLocks noChangeAspect="1"/>
          </p:cNvPicPr>
          <p:nvPr userDrawn="1"/>
        </p:nvPicPr>
        <p:blipFill rotWithShape="1">
          <a:blip r:embed="rId4">
            <a:extLst>
              <a:ext uri="{28A0092B-C50C-407E-A947-70E740481C1C}">
                <a14:useLocalDpi xmlns:a14="http://schemas.microsoft.com/office/drawing/2010/main" val="0"/>
              </a:ext>
            </a:extLst>
          </a:blip>
          <a:srcRect t="7598" r="4853"/>
          <a:stretch/>
        </p:blipFill>
        <p:spPr>
          <a:xfrm>
            <a:off x="5233989" y="0"/>
            <a:ext cx="6960188" cy="6453396"/>
          </a:xfrm>
          <a:prstGeom prst="rect">
            <a:avLst/>
          </a:prstGeom>
        </p:spPr>
      </p:pic>
    </p:spTree>
    <p:extLst>
      <p:ext uri="{BB962C8B-B14F-4D97-AF65-F5344CB8AC3E}">
        <p14:creationId xmlns:p14="http://schemas.microsoft.com/office/powerpoint/2010/main" val="1283218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 y="0"/>
            <a:ext cx="12047580" cy="431581"/>
          </a:xfrm>
          <a:prstGeom prst="rect">
            <a:avLst/>
          </a:prstGeom>
        </p:spPr>
        <p:txBody>
          <a:bodyPr>
            <a:noAutofit/>
          </a:bodyPr>
          <a:lstStyle>
            <a:lvl1pPr marL="0" marR="0" indent="0" algn="l" defTabSz="457189" rtl="0" eaLnBrk="1" fontAlgn="auto" latinLnBrk="0" hangingPunct="1">
              <a:lnSpc>
                <a:spcPct val="100000"/>
              </a:lnSpc>
              <a:spcBef>
                <a:spcPct val="0"/>
              </a:spcBef>
              <a:spcAft>
                <a:spcPts val="0"/>
              </a:spcAft>
              <a:buClrTx/>
              <a:buSzTx/>
              <a:buFontTx/>
              <a:buNone/>
              <a:tabLst/>
              <a:defRPr sz="2800" u="none">
                <a:solidFill>
                  <a:schemeClr val="accent1">
                    <a:lumMod val="75000"/>
                  </a:schemeClr>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44856" y="748287"/>
            <a:ext cx="11902723" cy="5329459"/>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DD183A0-09C8-4955-ABE4-F76E5259E1A4}" type="datetimeFigureOut">
              <a:rPr lang="en-US"/>
              <a:pPr>
                <a:defRPr/>
              </a:pPr>
              <a:t>4/13/23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D25643CE-2537-49C3-8CD8-266765533C51}" type="slidenum">
              <a:rPr lang="en-US"/>
              <a:pPr>
                <a:defRPr/>
              </a:pPr>
              <a:t>‹#›</a:t>
            </a:fld>
            <a:endParaRPr lang="en-US"/>
          </a:p>
        </p:txBody>
      </p:sp>
      <p:sp>
        <p:nvSpPr>
          <p:cNvPr id="8" name="Text Placeholder 7"/>
          <p:cNvSpPr>
            <a:spLocks noGrp="1"/>
          </p:cNvSpPr>
          <p:nvPr>
            <p:ph type="body" sz="quarter" idx="12"/>
          </p:nvPr>
        </p:nvSpPr>
        <p:spPr>
          <a:xfrm>
            <a:off x="2999318" y="6170614"/>
            <a:ext cx="9048261" cy="185737"/>
          </a:xfrm>
        </p:spPr>
        <p:txBody>
          <a:bodyPr/>
          <a:lstStyle>
            <a:lvl1pPr marL="0" indent="0">
              <a:buNone/>
              <a:defRPr sz="800"/>
            </a:lvl1pPr>
            <a:lvl2pPr marL="457189" indent="0">
              <a:buNone/>
              <a:defRPr sz="800"/>
            </a:lvl2pPr>
            <a:lvl3pPr marL="914377" indent="0">
              <a:buNone/>
              <a:defRPr sz="800"/>
            </a:lvl3pPr>
            <a:lvl4pPr marL="1371566" indent="0">
              <a:buNone/>
              <a:defRPr sz="800"/>
            </a:lvl4pPr>
            <a:lvl5pPr marL="1828754" indent="0">
              <a:buNone/>
              <a:defRPr sz="800"/>
            </a:lvl5pPr>
          </a:lstStyle>
          <a:p>
            <a:pPr lvl="0"/>
            <a:r>
              <a:rPr lang="en-US" dirty="0"/>
              <a:t>Click to edit Master text styles</a:t>
            </a:r>
          </a:p>
        </p:txBody>
      </p:sp>
    </p:spTree>
    <p:extLst>
      <p:ext uri="{BB962C8B-B14F-4D97-AF65-F5344CB8AC3E}">
        <p14:creationId xmlns:p14="http://schemas.microsoft.com/office/powerpoint/2010/main" val="8888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pic>
        <p:nvPicPr>
          <p:cNvPr id="2" name="Picture 2" descr="Site"/>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 y="0"/>
            <a:ext cx="1725084"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423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3_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Content Placeholder 2"/>
          <p:cNvSpPr>
            <a:spLocks noGrp="1"/>
          </p:cNvSpPr>
          <p:nvPr>
            <p:ph idx="1"/>
          </p:nvPr>
        </p:nvSpPr>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a:xfrm>
            <a:off x="838200" y="6489248"/>
            <a:ext cx="8534400" cy="232229"/>
          </a:xfrm>
        </p:spPr>
        <p:txBody>
          <a:bodyPr/>
          <a:lstStyle/>
          <a:p>
            <a:endParaRPr lang="es-ES"/>
          </a:p>
        </p:txBody>
      </p:sp>
      <p:sp>
        <p:nvSpPr>
          <p:cNvPr id="5" name="Footer Placeholder 4"/>
          <p:cNvSpPr>
            <a:spLocks noGrp="1"/>
          </p:cNvSpPr>
          <p:nvPr>
            <p:ph type="ftr" sz="quarter" idx="11"/>
          </p:nvPr>
        </p:nvSpPr>
        <p:spPr>
          <a:xfrm>
            <a:off x="838200" y="6176964"/>
            <a:ext cx="8534400" cy="300493"/>
          </a:xfrm>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2488412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3_Solo el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Date Placeholder 2"/>
          <p:cNvSpPr>
            <a:spLocks noGrp="1"/>
          </p:cNvSpPr>
          <p:nvPr>
            <p:ph type="dt" sz="half" idx="10"/>
          </p:nvPr>
        </p:nvSpPr>
        <p:spPr/>
        <p:txBody>
          <a:bodyPr/>
          <a:lstStyle/>
          <a:p>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832706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A55C7-0388-4B76-B7E9-7AAD8B7E0C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82041F-EA1F-4C4E-B64C-18B26B3850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DB0753EB-8ED5-4EAE-8E56-CD54BEC6FB1B}"/>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3730911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5385-044D-454E-98DF-99A409694C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595A7C-3707-42E7-9D23-91DA7E3EC5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2A2FD49-B9FE-4E4D-B6A5-846F96A99B65}"/>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2308576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C6E08-B63C-4867-8049-E9082F7509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6C5698-DB78-4FFE-B99B-CB95DAF7A0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A836251D-D4A0-4F3B-A47C-5237E2A19574}"/>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2223686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70329-0E37-467A-8274-5B6E6FA436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9F67F1-9820-4976-B7F1-976D7F1E7CA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5C5054-1909-4996-A88F-C4D1E2A0B8D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7D62229-AB8B-46A6-815B-1DA8BAEFB2E1}"/>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1613508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1F0E3-4FA7-42A0-BBC3-73E768D487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4E2CDA-5940-42CF-A93A-271C49AD6B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9F4509-591B-41F9-9F5B-533637428F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614A3B-D062-4281-AFF0-E1A6546F99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9A0452B-757A-4F9E-941D-C2217A449E7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939E7406-4CC0-45FC-A507-B6A464724B26}"/>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1275846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6CD4-A906-4462-9C35-707F199039C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A35F54A-911D-40A6-842F-CBCBABF13863}"/>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139567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5BA2D0-7539-E849-A655-2CB048C030CE}"/>
              </a:ext>
            </a:extLst>
          </p:cNvPr>
          <p:cNvSpPr>
            <a:spLocks noGrp="1"/>
          </p:cNvSpPr>
          <p:nvPr>
            <p:ph type="title"/>
          </p:nvPr>
        </p:nvSpPr>
        <p:spPr>
          <a:xfrm>
            <a:off x="1669166" y="134118"/>
            <a:ext cx="8853668" cy="1325563"/>
          </a:xfrm>
          <a:prstGeom prst="rect">
            <a:avLst/>
          </a:prstGeom>
        </p:spPr>
        <p:txBody>
          <a:bodyPr/>
          <a:lstStyle>
            <a:lvl1pPr>
              <a:defRPr sz="4000">
                <a:latin typeface="+mn-lt"/>
                <a:cs typeface="Arial" panose="020B0604020202020204" pitchFamily="34" charset="0"/>
              </a:defRPr>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CB741E18-79F4-D04D-9571-E7DDAF4BDB19}"/>
              </a:ext>
            </a:extLst>
          </p:cNvPr>
          <p:cNvSpPr>
            <a:spLocks noGrp="1"/>
          </p:cNvSpPr>
          <p:nvPr>
            <p:ph idx="1"/>
          </p:nvPr>
        </p:nvSpPr>
        <p:spPr>
          <a:xfrm>
            <a:off x="838200" y="1825625"/>
            <a:ext cx="10515600" cy="4351338"/>
          </a:xfrm>
          <a:prstGeom prst="rect">
            <a:avLst/>
          </a:prstGeom>
        </p:spPr>
        <p:txBody>
          <a:bodyPr/>
          <a:lstStyle>
            <a:lvl1pPr>
              <a:defRPr>
                <a:latin typeface="+mn-lt"/>
                <a:cs typeface="Arial" panose="020B0604020202020204" pitchFamily="34" charset="0"/>
              </a:defRPr>
            </a:lvl1pPr>
          </a:lstStyle>
          <a:p>
            <a:r>
              <a:rPr lang="es-ES" dirty="0"/>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5554240C-E018-CE40-B731-F82B2A4B2274}"/>
              </a:ext>
            </a:extLst>
          </p:cNvPr>
          <p:cNvSpPr>
            <a:spLocks noGrp="1"/>
          </p:cNvSpPr>
          <p:nvPr>
            <p:ph type="dt" sz="half" idx="10"/>
          </p:nvPr>
        </p:nvSpPr>
        <p:spPr>
          <a:xfrm>
            <a:off x="1498547" y="6550223"/>
            <a:ext cx="2743200" cy="307777"/>
          </a:xfrm>
          <a:prstGeom prst="rect">
            <a:avLst/>
          </a:prstGeom>
        </p:spPr>
        <p:txBody>
          <a:bodyPr/>
          <a:lstStyle>
            <a:lvl1pPr>
              <a:defRPr sz="1200">
                <a:latin typeface="+mn-lt"/>
                <a:cs typeface="Arial" panose="020B0604020202020204" pitchFamily="34" charset="0"/>
              </a:defRPr>
            </a:lvl1pPr>
          </a:lstStyle>
          <a:p>
            <a:r>
              <a:rPr lang="en-US"/>
              <a:t>13 July 2022</a:t>
            </a:r>
            <a:endParaRPr lang="es-ES" dirty="0"/>
          </a:p>
        </p:txBody>
      </p:sp>
      <p:sp>
        <p:nvSpPr>
          <p:cNvPr id="5" name="Marcador de pie de página 4">
            <a:extLst>
              <a:ext uri="{FF2B5EF4-FFF2-40B4-BE49-F238E27FC236}">
                <a16:creationId xmlns:a16="http://schemas.microsoft.com/office/drawing/2014/main" id="{E789A8D2-B1DC-7344-8BC7-7BF632CDEF93}"/>
              </a:ext>
            </a:extLst>
          </p:cNvPr>
          <p:cNvSpPr>
            <a:spLocks noGrp="1"/>
          </p:cNvSpPr>
          <p:nvPr>
            <p:ph type="ftr" sz="quarter" idx="11"/>
          </p:nvPr>
        </p:nvSpPr>
        <p:spPr>
          <a:xfrm>
            <a:off x="4385439" y="6550222"/>
            <a:ext cx="4114800" cy="307777"/>
          </a:xfrm>
          <a:prstGeom prst="rect">
            <a:avLst/>
          </a:prstGeom>
        </p:spPr>
        <p:txBody>
          <a:bodyPr/>
          <a:lstStyle>
            <a:lvl1pPr>
              <a:defRPr sz="1200">
                <a:latin typeface="+mn-lt"/>
                <a:cs typeface="Arial" panose="020B0604020202020204" pitchFamily="34" charset="0"/>
              </a:defRPr>
            </a:lvl1pPr>
          </a:lstStyle>
          <a:p>
            <a:pPr algn="ctr"/>
            <a:r>
              <a:rPr lang="it-IT"/>
              <a:t>ALBA II Status - C. Biscari - SAC34</a:t>
            </a:r>
            <a:endParaRPr lang="es-ES" dirty="0"/>
          </a:p>
        </p:txBody>
      </p:sp>
      <p:sp>
        <p:nvSpPr>
          <p:cNvPr id="7" name="TextBox 6"/>
          <p:cNvSpPr txBox="1"/>
          <p:nvPr userDrawn="1"/>
        </p:nvSpPr>
        <p:spPr>
          <a:xfrm>
            <a:off x="40511" y="6452886"/>
            <a:ext cx="653969" cy="307777"/>
          </a:xfrm>
          <a:prstGeom prst="rect">
            <a:avLst/>
          </a:prstGeom>
          <a:noFill/>
        </p:spPr>
        <p:txBody>
          <a:bodyPr wrap="square" rtlCol="0">
            <a:spAutoFit/>
          </a:bodyPr>
          <a:lstStyle/>
          <a:p>
            <a:fld id="{3E8C161A-80F2-483A-8E87-083537F656BA}" type="slidenum">
              <a:rPr lang="en-US" sz="1400" smtClean="0">
                <a:solidFill>
                  <a:schemeClr val="bg1"/>
                </a:solidFill>
                <a:latin typeface="Arial" panose="020B0604020202020204" pitchFamily="34" charset="0"/>
                <a:cs typeface="Arial" panose="020B0604020202020204" pitchFamily="34" charset="0"/>
              </a:rPr>
              <a:t>‹#›</a:t>
            </a:fld>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8617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7CE80C-7FB2-455D-8CD2-81A75679F83F}"/>
              </a:ext>
            </a:extLst>
          </p:cNvPr>
          <p:cNvSpPr>
            <a:spLocks noGrp="1"/>
          </p:cNvSpPr>
          <p:nvPr>
            <p:ph type="sldNum" sz="quarter" idx="12"/>
          </p:nvPr>
        </p:nvSpPr>
        <p:spPr>
          <a:xfrm>
            <a:off x="9448800" y="6380734"/>
            <a:ext cx="2743200" cy="365125"/>
          </a:xfrm>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50853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EEA4D-4401-4C63-8CFE-C0B15698D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7E9E37-55D4-4FEF-921A-8721054C87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9F8B35-AF4E-4368-8302-63E2C814C6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E7D28627-80A7-4479-997B-889DD6DAAAE7}"/>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1706371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5EFA3-C4BA-4629-80D4-EF8F3F985A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2E0A82-1A62-43C8-8395-E25A08A904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466E9F-96BF-4179-98FC-7D03C3150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AFB176DF-BF0F-41A1-BE20-8E719DE10E84}"/>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1230772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9E88-A8BC-40F9-84FD-EC639C76F3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A917C7-9361-4B6B-B7F5-23B2A303676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CB25615-1D99-4067-8473-EA32C18C8543}"/>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2322750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27AE72-5B54-4B84-A2FB-D58CE76F37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861A4C-BB00-4089-8231-EAE586EEE5F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4AAA2E1-E2DB-4812-A931-95343FDFC9E0}"/>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3219217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060163"/>
            <a:ext cx="5994400" cy="2523703"/>
          </a:xfrm>
        </p:spPr>
        <p:txBody>
          <a:bodyPr/>
          <a:lstStyle>
            <a:lvl1pPr marL="0" indent="0" algn="l">
              <a:buNone/>
              <a:defRPr b="1">
                <a:solidFill>
                  <a:schemeClr val="bg1">
                    <a:lumMod val="50000"/>
                  </a:schemeClr>
                </a:solidFill>
                <a:latin typeface="+mn-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a:xfrm>
            <a:off x="609600" y="1143002"/>
            <a:ext cx="5994400" cy="1169551"/>
          </a:xfrm>
        </p:spPr>
        <p:txBody>
          <a:bodyPr/>
          <a:lstStyle>
            <a:lvl1pPr algn="l">
              <a:defRPr b="1">
                <a:solidFill>
                  <a:srgbClr val="112E50"/>
                </a:solidFill>
                <a:latin typeface="+mn-lt"/>
              </a:defRPr>
            </a:lvl1pPr>
          </a:lstStyle>
          <a:p>
            <a:r>
              <a:rPr lang="en-US" dirty="0"/>
              <a:t>Click to edit Master title style</a:t>
            </a:r>
          </a:p>
        </p:txBody>
      </p:sp>
      <p:sp>
        <p:nvSpPr>
          <p:cNvPr id="12" name="Picture Placeholder 11"/>
          <p:cNvSpPr>
            <a:spLocks noGrp="1"/>
          </p:cNvSpPr>
          <p:nvPr>
            <p:ph type="pic" sz="quarter" idx="12"/>
          </p:nvPr>
        </p:nvSpPr>
        <p:spPr>
          <a:xfrm>
            <a:off x="6908800" y="1149173"/>
            <a:ext cx="4775200" cy="4718228"/>
          </a:xfrm>
        </p:spPr>
        <p:txBody>
          <a:bodyPr/>
          <a:lstStyle>
            <a:lvl1pPr marL="0" indent="0">
              <a:buNone/>
              <a:defRPr/>
            </a:lvl1pPr>
          </a:lstStyle>
          <a:p>
            <a:r>
              <a:rPr lang="en-US" dirty="0"/>
              <a:t>Click icon to add picture</a:t>
            </a:r>
          </a:p>
        </p:txBody>
      </p:sp>
      <p:sp>
        <p:nvSpPr>
          <p:cNvPr id="2" name="Rectangle 1"/>
          <p:cNvSpPr/>
          <p:nvPr userDrawn="1"/>
        </p:nvSpPr>
        <p:spPr>
          <a:xfrm>
            <a:off x="11480801" y="304802"/>
            <a:ext cx="536899" cy="307777"/>
          </a:xfrm>
          <a:prstGeom prst="rect">
            <a:avLst/>
          </a:prstGeom>
          <a:noFill/>
          <a:ln>
            <a:noFill/>
          </a:ln>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4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s-E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94073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742396C-69DC-B849-A5A9-ABCA798CFEF9}"/>
              </a:ext>
            </a:extLst>
          </p:cNvPr>
          <p:cNvSpPr>
            <a:spLocks noGrp="1"/>
          </p:cNvSpPr>
          <p:nvPr>
            <p:ph sz="half" idx="1"/>
          </p:nvPr>
        </p:nvSpPr>
        <p:spPr>
          <a:xfrm>
            <a:off x="838200" y="1825625"/>
            <a:ext cx="5181600" cy="4351338"/>
          </a:xfrm>
          <a:prstGeom prst="rect">
            <a:avLst/>
          </a:prstGeom>
        </p:spPr>
        <p:txBody>
          <a:bodyPr/>
          <a:lstStyle>
            <a:lvl1pPr>
              <a:defRPr>
                <a:latin typeface="+mn-lt"/>
                <a:cs typeface="Arial" panose="020B0604020202020204" pitchFamily="34" charset="0"/>
              </a:defRPr>
            </a:lvl1pPr>
          </a:lstStyle>
          <a:p>
            <a:r>
              <a:rPr lang="es-ES" dirty="0"/>
              <a:t>Editar los estilos de texto del patrón
Segundo nivel
Tercer nivel
Cuarto nivel
Quinto nivel</a:t>
            </a:r>
          </a:p>
        </p:txBody>
      </p:sp>
      <p:sp>
        <p:nvSpPr>
          <p:cNvPr id="4" name="Marcador de contenido 3">
            <a:extLst>
              <a:ext uri="{FF2B5EF4-FFF2-40B4-BE49-F238E27FC236}">
                <a16:creationId xmlns:a16="http://schemas.microsoft.com/office/drawing/2014/main" id="{061F76EC-A8AF-0E4B-8215-01F73C68DA98}"/>
              </a:ext>
            </a:extLst>
          </p:cNvPr>
          <p:cNvSpPr>
            <a:spLocks noGrp="1"/>
          </p:cNvSpPr>
          <p:nvPr>
            <p:ph sz="half" idx="2"/>
          </p:nvPr>
        </p:nvSpPr>
        <p:spPr>
          <a:xfrm>
            <a:off x="6172200" y="1825625"/>
            <a:ext cx="5181600" cy="4351338"/>
          </a:xfrm>
          <a:prstGeom prst="rect">
            <a:avLst/>
          </a:prstGeom>
        </p:spPr>
        <p:txBody>
          <a:bodyPr/>
          <a:lstStyle>
            <a:lvl1pPr>
              <a:defRPr>
                <a:latin typeface="+mn-lt"/>
                <a:cs typeface="Arial" panose="020B0604020202020204" pitchFamily="34" charset="0"/>
              </a:defRPr>
            </a:lvl1pPr>
          </a:lstStyle>
          <a:p>
            <a:r>
              <a:rPr lang="es-ES" dirty="0"/>
              <a:t>Editar los estilos de texto del patrón
Segundo nivel
Tercer nivel
Cuarto nivel
Quinto nivel</a:t>
            </a:r>
          </a:p>
        </p:txBody>
      </p:sp>
      <p:sp>
        <p:nvSpPr>
          <p:cNvPr id="8" name="Título 1">
            <a:extLst>
              <a:ext uri="{FF2B5EF4-FFF2-40B4-BE49-F238E27FC236}">
                <a16:creationId xmlns:a16="http://schemas.microsoft.com/office/drawing/2014/main" id="{9D5BA2D0-7539-E849-A655-2CB048C030CE}"/>
              </a:ext>
            </a:extLst>
          </p:cNvPr>
          <p:cNvSpPr>
            <a:spLocks noGrp="1"/>
          </p:cNvSpPr>
          <p:nvPr>
            <p:ph type="title"/>
          </p:nvPr>
        </p:nvSpPr>
        <p:spPr>
          <a:xfrm>
            <a:off x="1669166" y="163936"/>
            <a:ext cx="8853668" cy="1325563"/>
          </a:xfrm>
          <a:prstGeom prst="rect">
            <a:avLst/>
          </a:prstGeom>
        </p:spPr>
        <p:txBody>
          <a:bodyPr/>
          <a:lstStyle>
            <a:lvl1pPr>
              <a:defRPr sz="4000">
                <a:latin typeface="+mn-lt"/>
                <a:cs typeface="Arial" panose="020B0604020202020204" pitchFamily="34" charset="0"/>
              </a:defRPr>
            </a:lvl1pPr>
          </a:lstStyle>
          <a:p>
            <a:r>
              <a:rPr lang="es-ES" dirty="0"/>
              <a:t>Haga clic para modificar el estilo de título del patrón</a:t>
            </a:r>
          </a:p>
        </p:txBody>
      </p:sp>
      <p:sp>
        <p:nvSpPr>
          <p:cNvPr id="12" name="TextBox 11"/>
          <p:cNvSpPr txBox="1"/>
          <p:nvPr userDrawn="1"/>
        </p:nvSpPr>
        <p:spPr>
          <a:xfrm>
            <a:off x="40511" y="6452886"/>
            <a:ext cx="653969" cy="307777"/>
          </a:xfrm>
          <a:prstGeom prst="rect">
            <a:avLst/>
          </a:prstGeom>
          <a:noFill/>
        </p:spPr>
        <p:txBody>
          <a:bodyPr wrap="square" rtlCol="0">
            <a:spAutoFit/>
          </a:bodyPr>
          <a:lstStyle/>
          <a:p>
            <a:fld id="{3E8C161A-80F2-483A-8E87-083537F656BA}" type="slidenum">
              <a:rPr lang="en-US" sz="1400" smtClean="0">
                <a:solidFill>
                  <a:schemeClr val="bg1"/>
                </a:solidFill>
                <a:latin typeface="Arial" panose="020B0604020202020204" pitchFamily="34" charset="0"/>
                <a:cs typeface="Arial" panose="020B0604020202020204" pitchFamily="34" charset="0"/>
              </a:rPr>
              <a:t>‹#›</a:t>
            </a:fld>
            <a:endParaRPr lang="en-US" sz="1400" dirty="0">
              <a:solidFill>
                <a:schemeClr val="bg1"/>
              </a:solidFill>
              <a:latin typeface="Arial" panose="020B0604020202020204" pitchFamily="34" charset="0"/>
              <a:cs typeface="Arial" panose="020B0604020202020204" pitchFamily="34" charset="0"/>
            </a:endParaRPr>
          </a:p>
        </p:txBody>
      </p:sp>
      <p:sp>
        <p:nvSpPr>
          <p:cNvPr id="9" name="Marcador de fecha 3">
            <a:extLst>
              <a:ext uri="{FF2B5EF4-FFF2-40B4-BE49-F238E27FC236}">
                <a16:creationId xmlns:a16="http://schemas.microsoft.com/office/drawing/2014/main" id="{847771F4-9122-43CE-88C3-000E4CB09D17}"/>
              </a:ext>
            </a:extLst>
          </p:cNvPr>
          <p:cNvSpPr>
            <a:spLocks noGrp="1"/>
          </p:cNvSpPr>
          <p:nvPr>
            <p:ph type="dt" sz="half" idx="10"/>
          </p:nvPr>
        </p:nvSpPr>
        <p:spPr>
          <a:xfrm>
            <a:off x="1498547" y="6550223"/>
            <a:ext cx="2743200" cy="307777"/>
          </a:xfrm>
          <a:prstGeom prst="rect">
            <a:avLst/>
          </a:prstGeom>
        </p:spPr>
        <p:txBody>
          <a:bodyPr/>
          <a:lstStyle>
            <a:lvl1pPr>
              <a:defRPr sz="1200">
                <a:latin typeface="+mn-lt"/>
                <a:cs typeface="Arial" panose="020B0604020202020204" pitchFamily="34" charset="0"/>
              </a:defRPr>
            </a:lvl1pPr>
          </a:lstStyle>
          <a:p>
            <a:r>
              <a:rPr lang="en-US"/>
              <a:t>13 July 2022</a:t>
            </a:r>
            <a:endParaRPr lang="es-ES" dirty="0"/>
          </a:p>
        </p:txBody>
      </p:sp>
      <p:sp>
        <p:nvSpPr>
          <p:cNvPr id="13" name="Marcador de pie de página 4">
            <a:extLst>
              <a:ext uri="{FF2B5EF4-FFF2-40B4-BE49-F238E27FC236}">
                <a16:creationId xmlns:a16="http://schemas.microsoft.com/office/drawing/2014/main" id="{C8AF0152-9C09-4DD6-996D-A7EF42E0DB62}"/>
              </a:ext>
            </a:extLst>
          </p:cNvPr>
          <p:cNvSpPr>
            <a:spLocks noGrp="1"/>
          </p:cNvSpPr>
          <p:nvPr>
            <p:ph type="ftr" sz="quarter" idx="11"/>
          </p:nvPr>
        </p:nvSpPr>
        <p:spPr>
          <a:xfrm>
            <a:off x="4385439" y="6550222"/>
            <a:ext cx="4114800" cy="307777"/>
          </a:xfrm>
          <a:prstGeom prst="rect">
            <a:avLst/>
          </a:prstGeom>
        </p:spPr>
        <p:txBody>
          <a:bodyPr/>
          <a:lstStyle>
            <a:lvl1pPr>
              <a:defRPr sz="1200">
                <a:latin typeface="+mn-lt"/>
                <a:cs typeface="Arial" panose="020B0604020202020204" pitchFamily="34" charset="0"/>
              </a:defRPr>
            </a:lvl1pPr>
          </a:lstStyle>
          <a:p>
            <a:pPr algn="ctr"/>
            <a:r>
              <a:rPr lang="it-IT"/>
              <a:t>ALBA II Status - C. Biscari - SAC34</a:t>
            </a:r>
            <a:endParaRPr lang="es-ES" dirty="0"/>
          </a:p>
        </p:txBody>
      </p:sp>
    </p:spTree>
    <p:extLst>
      <p:ext uri="{BB962C8B-B14F-4D97-AF65-F5344CB8AC3E}">
        <p14:creationId xmlns:p14="http://schemas.microsoft.com/office/powerpoint/2010/main" val="3886655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D5BA2D0-7539-E849-A655-2CB048C030CE}"/>
              </a:ext>
            </a:extLst>
          </p:cNvPr>
          <p:cNvSpPr>
            <a:spLocks noGrp="1"/>
          </p:cNvSpPr>
          <p:nvPr>
            <p:ph type="title"/>
          </p:nvPr>
        </p:nvSpPr>
        <p:spPr>
          <a:xfrm>
            <a:off x="1764636" y="225977"/>
            <a:ext cx="8853668" cy="1325563"/>
          </a:xfrm>
          <a:prstGeom prst="rect">
            <a:avLst/>
          </a:prstGeom>
        </p:spPr>
        <p:txBody>
          <a:bodyPr/>
          <a:lstStyle>
            <a:lvl1pPr>
              <a:defRPr sz="4000">
                <a:latin typeface="+mn-lt"/>
                <a:cs typeface="Arial" panose="020B0604020202020204" pitchFamily="34" charset="0"/>
              </a:defRPr>
            </a:lvl1pPr>
          </a:lstStyle>
          <a:p>
            <a:r>
              <a:rPr lang="es-ES" dirty="0"/>
              <a:t>Haga clic para modificar el estilo de título del patrón</a:t>
            </a:r>
          </a:p>
        </p:txBody>
      </p:sp>
      <p:sp>
        <p:nvSpPr>
          <p:cNvPr id="9" name="TextBox 8"/>
          <p:cNvSpPr txBox="1"/>
          <p:nvPr userDrawn="1"/>
        </p:nvSpPr>
        <p:spPr>
          <a:xfrm>
            <a:off x="40511" y="6452886"/>
            <a:ext cx="653969" cy="307777"/>
          </a:xfrm>
          <a:prstGeom prst="rect">
            <a:avLst/>
          </a:prstGeom>
          <a:noFill/>
        </p:spPr>
        <p:txBody>
          <a:bodyPr wrap="square" rtlCol="0">
            <a:spAutoFit/>
          </a:bodyPr>
          <a:lstStyle/>
          <a:p>
            <a:fld id="{3E8C161A-80F2-483A-8E87-083537F656BA}" type="slidenum">
              <a:rPr lang="en-US" sz="1400" smtClean="0">
                <a:solidFill>
                  <a:schemeClr val="bg1"/>
                </a:solidFill>
                <a:latin typeface="Arial" panose="020B0604020202020204" pitchFamily="34" charset="0"/>
                <a:cs typeface="Arial" panose="020B0604020202020204" pitchFamily="34" charset="0"/>
              </a:rPr>
              <a:t>‹#›</a:t>
            </a:fld>
            <a:endParaRPr lang="en-US" sz="1400" dirty="0">
              <a:solidFill>
                <a:schemeClr val="bg1"/>
              </a:solidFill>
              <a:latin typeface="Arial" panose="020B0604020202020204" pitchFamily="34" charset="0"/>
              <a:cs typeface="Arial" panose="020B0604020202020204" pitchFamily="34" charset="0"/>
            </a:endParaRPr>
          </a:p>
        </p:txBody>
      </p:sp>
      <p:sp>
        <p:nvSpPr>
          <p:cNvPr id="10" name="Marcador de fecha 3">
            <a:extLst>
              <a:ext uri="{FF2B5EF4-FFF2-40B4-BE49-F238E27FC236}">
                <a16:creationId xmlns:a16="http://schemas.microsoft.com/office/drawing/2014/main" id="{110D8FF7-B7D1-4BC1-B579-4B1A0BB1BB2F}"/>
              </a:ext>
            </a:extLst>
          </p:cNvPr>
          <p:cNvSpPr>
            <a:spLocks noGrp="1"/>
          </p:cNvSpPr>
          <p:nvPr>
            <p:ph type="dt" sz="half" idx="10"/>
          </p:nvPr>
        </p:nvSpPr>
        <p:spPr>
          <a:xfrm>
            <a:off x="1498547" y="6550223"/>
            <a:ext cx="2743200" cy="307777"/>
          </a:xfrm>
          <a:prstGeom prst="rect">
            <a:avLst/>
          </a:prstGeom>
        </p:spPr>
        <p:txBody>
          <a:bodyPr/>
          <a:lstStyle>
            <a:lvl1pPr>
              <a:defRPr sz="1200">
                <a:latin typeface="+mn-lt"/>
                <a:cs typeface="Arial" panose="020B0604020202020204" pitchFamily="34" charset="0"/>
              </a:defRPr>
            </a:lvl1pPr>
          </a:lstStyle>
          <a:p>
            <a:r>
              <a:rPr lang="en-US"/>
              <a:t>13 July 2022</a:t>
            </a:r>
            <a:endParaRPr lang="es-ES" dirty="0"/>
          </a:p>
        </p:txBody>
      </p:sp>
      <p:sp>
        <p:nvSpPr>
          <p:cNvPr id="11" name="Marcador de pie de página 4">
            <a:extLst>
              <a:ext uri="{FF2B5EF4-FFF2-40B4-BE49-F238E27FC236}">
                <a16:creationId xmlns:a16="http://schemas.microsoft.com/office/drawing/2014/main" id="{A34503D1-B88A-4C41-81EC-7F2F8D7210F4}"/>
              </a:ext>
            </a:extLst>
          </p:cNvPr>
          <p:cNvSpPr>
            <a:spLocks noGrp="1"/>
          </p:cNvSpPr>
          <p:nvPr>
            <p:ph type="ftr" sz="quarter" idx="11"/>
          </p:nvPr>
        </p:nvSpPr>
        <p:spPr>
          <a:xfrm>
            <a:off x="4385439" y="6550222"/>
            <a:ext cx="4114800" cy="307777"/>
          </a:xfrm>
          <a:prstGeom prst="rect">
            <a:avLst/>
          </a:prstGeom>
        </p:spPr>
        <p:txBody>
          <a:bodyPr/>
          <a:lstStyle>
            <a:lvl1pPr>
              <a:defRPr sz="1200">
                <a:latin typeface="+mn-lt"/>
                <a:cs typeface="Arial" panose="020B0604020202020204" pitchFamily="34" charset="0"/>
              </a:defRPr>
            </a:lvl1pPr>
          </a:lstStyle>
          <a:p>
            <a:pPr algn="ctr"/>
            <a:r>
              <a:rPr lang="it-IT"/>
              <a:t>ALBA II Status - C. Biscari - SAC34</a:t>
            </a:r>
            <a:endParaRPr lang="es-ES" dirty="0"/>
          </a:p>
        </p:txBody>
      </p:sp>
    </p:spTree>
    <p:extLst>
      <p:ext uri="{BB962C8B-B14F-4D97-AF65-F5344CB8AC3E}">
        <p14:creationId xmlns:p14="http://schemas.microsoft.com/office/powerpoint/2010/main" val="3489058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733286" y="210028"/>
            <a:ext cx="5024437" cy="6242858"/>
          </a:xfrm>
          <a:prstGeom prst="rect">
            <a:avLst/>
          </a:prstGeom>
        </p:spPr>
        <p:txBody>
          <a:bodyPr/>
          <a:lstStyle/>
          <a:p>
            <a:endParaRPr lang="en-US"/>
          </a:p>
        </p:txBody>
      </p:sp>
      <p:sp>
        <p:nvSpPr>
          <p:cNvPr id="9" name="TextBox 8"/>
          <p:cNvSpPr txBox="1"/>
          <p:nvPr userDrawn="1"/>
        </p:nvSpPr>
        <p:spPr>
          <a:xfrm>
            <a:off x="40511" y="6452886"/>
            <a:ext cx="653969" cy="307777"/>
          </a:xfrm>
          <a:prstGeom prst="rect">
            <a:avLst/>
          </a:prstGeom>
          <a:noFill/>
        </p:spPr>
        <p:txBody>
          <a:bodyPr wrap="square" rtlCol="0">
            <a:spAutoFit/>
          </a:bodyPr>
          <a:lstStyle/>
          <a:p>
            <a:fld id="{3E8C161A-80F2-483A-8E87-083537F656BA}" type="slidenum">
              <a:rPr lang="en-US" sz="1400" smtClean="0">
                <a:solidFill>
                  <a:schemeClr val="bg1"/>
                </a:solidFill>
                <a:latin typeface="Arial" panose="020B0604020202020204" pitchFamily="34" charset="0"/>
                <a:cs typeface="Arial" panose="020B0604020202020204" pitchFamily="34" charset="0"/>
              </a:rPr>
              <a:t>‹#›</a:t>
            </a:fld>
            <a:endParaRPr lang="en-US" sz="1400" dirty="0">
              <a:solidFill>
                <a:schemeClr val="bg1"/>
              </a:solidFill>
              <a:latin typeface="Arial" panose="020B0604020202020204" pitchFamily="34" charset="0"/>
              <a:cs typeface="Arial" panose="020B0604020202020204" pitchFamily="34" charset="0"/>
            </a:endParaRPr>
          </a:p>
        </p:txBody>
      </p:sp>
      <p:pic>
        <p:nvPicPr>
          <p:cNvPr id="11" name="Imagen 5">
            <a:extLst>
              <a:ext uri="{FF2B5EF4-FFF2-40B4-BE49-F238E27FC236}">
                <a16:creationId xmlns:a16="http://schemas.microsoft.com/office/drawing/2014/main" id="{CF4921F6-15B5-BF44-AB9F-2741B0DB8028}"/>
              </a:ext>
            </a:extLst>
          </p:cNvPr>
          <p:cNvPicPr>
            <a:picLocks noChangeAspect="1"/>
          </p:cNvPicPr>
          <p:nvPr userDrawn="1"/>
        </p:nvPicPr>
        <p:blipFill>
          <a:blip r:embed="rId2"/>
          <a:stretch>
            <a:fillRect/>
          </a:stretch>
        </p:blipFill>
        <p:spPr>
          <a:xfrm>
            <a:off x="9831000" y="0"/>
            <a:ext cx="2378927" cy="1994639"/>
          </a:xfrm>
          <a:prstGeom prst="rect">
            <a:avLst/>
          </a:prstGeom>
        </p:spPr>
      </p:pic>
      <p:sp>
        <p:nvSpPr>
          <p:cNvPr id="10" name="Marcador de contenido 2">
            <a:extLst>
              <a:ext uri="{FF2B5EF4-FFF2-40B4-BE49-F238E27FC236}">
                <a16:creationId xmlns:a16="http://schemas.microsoft.com/office/drawing/2014/main" id="{B742396C-69DC-B849-A5A9-ABCA798CFEF9}"/>
              </a:ext>
            </a:extLst>
          </p:cNvPr>
          <p:cNvSpPr>
            <a:spLocks noGrp="1"/>
          </p:cNvSpPr>
          <p:nvPr>
            <p:ph sz="half" idx="1"/>
          </p:nvPr>
        </p:nvSpPr>
        <p:spPr>
          <a:xfrm>
            <a:off x="838200" y="1825625"/>
            <a:ext cx="5181600" cy="4351338"/>
          </a:xfrm>
          <a:prstGeom prst="rect">
            <a:avLst/>
          </a:prstGeom>
        </p:spPr>
        <p:txBody>
          <a:bodyPr/>
          <a:lstStyle>
            <a:lvl1pPr>
              <a:defRPr>
                <a:latin typeface="+mn-lt"/>
                <a:cs typeface="Arial" panose="020B0604020202020204" pitchFamily="34" charset="0"/>
              </a:defRPr>
            </a:lvl1pPr>
          </a:lstStyle>
          <a:p>
            <a:r>
              <a:rPr lang="es-ES" dirty="0"/>
              <a:t>Editar los estilos de texto del patrón
Segundo nivel
Tercer nivel
Cuarto nivel
Quinto nivel</a:t>
            </a:r>
          </a:p>
        </p:txBody>
      </p:sp>
      <p:sp>
        <p:nvSpPr>
          <p:cNvPr id="12" name="Marcador de fecha 3">
            <a:extLst>
              <a:ext uri="{FF2B5EF4-FFF2-40B4-BE49-F238E27FC236}">
                <a16:creationId xmlns:a16="http://schemas.microsoft.com/office/drawing/2014/main" id="{2C538082-EB07-46EE-AD6C-380AB4783C8B}"/>
              </a:ext>
            </a:extLst>
          </p:cNvPr>
          <p:cNvSpPr>
            <a:spLocks noGrp="1"/>
          </p:cNvSpPr>
          <p:nvPr>
            <p:ph type="dt" sz="half" idx="10"/>
          </p:nvPr>
        </p:nvSpPr>
        <p:spPr>
          <a:xfrm>
            <a:off x="1498547" y="6550223"/>
            <a:ext cx="2743200" cy="307777"/>
          </a:xfrm>
          <a:prstGeom prst="rect">
            <a:avLst/>
          </a:prstGeom>
        </p:spPr>
        <p:txBody>
          <a:bodyPr/>
          <a:lstStyle>
            <a:lvl1pPr>
              <a:defRPr sz="1200">
                <a:latin typeface="+mn-lt"/>
                <a:cs typeface="Arial" panose="020B0604020202020204" pitchFamily="34" charset="0"/>
              </a:defRPr>
            </a:lvl1pPr>
          </a:lstStyle>
          <a:p>
            <a:r>
              <a:rPr lang="en-US"/>
              <a:t>13 July 2022</a:t>
            </a:r>
            <a:endParaRPr lang="es-ES" dirty="0"/>
          </a:p>
        </p:txBody>
      </p:sp>
      <p:sp>
        <p:nvSpPr>
          <p:cNvPr id="13" name="Marcador de pie de página 4">
            <a:extLst>
              <a:ext uri="{FF2B5EF4-FFF2-40B4-BE49-F238E27FC236}">
                <a16:creationId xmlns:a16="http://schemas.microsoft.com/office/drawing/2014/main" id="{487D8897-B420-4172-9F29-7E13820627E6}"/>
              </a:ext>
            </a:extLst>
          </p:cNvPr>
          <p:cNvSpPr>
            <a:spLocks noGrp="1"/>
          </p:cNvSpPr>
          <p:nvPr>
            <p:ph type="ftr" sz="quarter" idx="11"/>
          </p:nvPr>
        </p:nvSpPr>
        <p:spPr>
          <a:xfrm>
            <a:off x="4385439" y="6550222"/>
            <a:ext cx="4114800" cy="307777"/>
          </a:xfrm>
          <a:prstGeom prst="rect">
            <a:avLst/>
          </a:prstGeom>
        </p:spPr>
        <p:txBody>
          <a:bodyPr/>
          <a:lstStyle>
            <a:lvl1pPr>
              <a:defRPr sz="1200">
                <a:latin typeface="+mn-lt"/>
                <a:cs typeface="Arial" panose="020B0604020202020204" pitchFamily="34" charset="0"/>
              </a:defRPr>
            </a:lvl1pPr>
          </a:lstStyle>
          <a:p>
            <a:pPr algn="ctr"/>
            <a:r>
              <a:rPr lang="it-IT"/>
              <a:t>ALBA II Status - C. Biscari - SAC34</a:t>
            </a:r>
            <a:endParaRPr lang="es-ES" dirty="0"/>
          </a:p>
        </p:txBody>
      </p:sp>
    </p:spTree>
    <p:extLst>
      <p:ext uri="{BB962C8B-B14F-4D97-AF65-F5344CB8AC3E}">
        <p14:creationId xmlns:p14="http://schemas.microsoft.com/office/powerpoint/2010/main" val="1856244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8" name="TextBox 7"/>
          <p:cNvSpPr txBox="1"/>
          <p:nvPr userDrawn="1"/>
        </p:nvSpPr>
        <p:spPr>
          <a:xfrm>
            <a:off x="40511" y="6452886"/>
            <a:ext cx="653969" cy="307777"/>
          </a:xfrm>
          <a:prstGeom prst="rect">
            <a:avLst/>
          </a:prstGeom>
          <a:noFill/>
        </p:spPr>
        <p:txBody>
          <a:bodyPr wrap="square" rtlCol="0">
            <a:spAutoFit/>
          </a:bodyPr>
          <a:lstStyle/>
          <a:p>
            <a:fld id="{3E8C161A-80F2-483A-8E87-083537F656BA}" type="slidenum">
              <a:rPr lang="en-US" sz="1400" smtClean="0">
                <a:solidFill>
                  <a:schemeClr val="bg1"/>
                </a:solidFill>
                <a:latin typeface="Arial" panose="020B0604020202020204" pitchFamily="34" charset="0"/>
                <a:cs typeface="Arial" panose="020B0604020202020204" pitchFamily="34" charset="0"/>
              </a:rPr>
              <a:t>‹#›</a:t>
            </a:fld>
            <a:endParaRPr lang="en-US" sz="1400" dirty="0">
              <a:solidFill>
                <a:schemeClr val="bg1"/>
              </a:solidFill>
              <a:latin typeface="Arial" panose="020B0604020202020204" pitchFamily="34" charset="0"/>
              <a:cs typeface="Arial" panose="020B0604020202020204" pitchFamily="34" charset="0"/>
            </a:endParaRPr>
          </a:p>
        </p:txBody>
      </p:sp>
      <p:sp>
        <p:nvSpPr>
          <p:cNvPr id="9" name="Marcador de fecha 3">
            <a:extLst>
              <a:ext uri="{FF2B5EF4-FFF2-40B4-BE49-F238E27FC236}">
                <a16:creationId xmlns:a16="http://schemas.microsoft.com/office/drawing/2014/main" id="{27DAB70A-3E7A-48BB-AEDD-1A034B095446}"/>
              </a:ext>
            </a:extLst>
          </p:cNvPr>
          <p:cNvSpPr>
            <a:spLocks noGrp="1"/>
          </p:cNvSpPr>
          <p:nvPr>
            <p:ph type="dt" sz="half" idx="10"/>
          </p:nvPr>
        </p:nvSpPr>
        <p:spPr>
          <a:xfrm>
            <a:off x="1498547" y="6550223"/>
            <a:ext cx="2743200" cy="307777"/>
          </a:xfrm>
          <a:prstGeom prst="rect">
            <a:avLst/>
          </a:prstGeom>
        </p:spPr>
        <p:txBody>
          <a:bodyPr/>
          <a:lstStyle>
            <a:lvl1pPr>
              <a:defRPr sz="1200">
                <a:latin typeface="+mn-lt"/>
                <a:cs typeface="Arial" panose="020B0604020202020204" pitchFamily="34" charset="0"/>
              </a:defRPr>
            </a:lvl1pPr>
          </a:lstStyle>
          <a:p>
            <a:r>
              <a:rPr lang="en-US"/>
              <a:t>13 July 2022</a:t>
            </a:r>
            <a:endParaRPr lang="es-ES" dirty="0"/>
          </a:p>
        </p:txBody>
      </p:sp>
      <p:sp>
        <p:nvSpPr>
          <p:cNvPr id="10" name="Marcador de pie de página 4">
            <a:extLst>
              <a:ext uri="{FF2B5EF4-FFF2-40B4-BE49-F238E27FC236}">
                <a16:creationId xmlns:a16="http://schemas.microsoft.com/office/drawing/2014/main" id="{39A56FE3-0853-477E-B6ED-A380EAE91F15}"/>
              </a:ext>
            </a:extLst>
          </p:cNvPr>
          <p:cNvSpPr>
            <a:spLocks noGrp="1"/>
          </p:cNvSpPr>
          <p:nvPr>
            <p:ph type="ftr" sz="quarter" idx="11"/>
          </p:nvPr>
        </p:nvSpPr>
        <p:spPr>
          <a:xfrm>
            <a:off x="4385439" y="6550222"/>
            <a:ext cx="4114800" cy="307777"/>
          </a:xfrm>
          <a:prstGeom prst="rect">
            <a:avLst/>
          </a:prstGeom>
        </p:spPr>
        <p:txBody>
          <a:bodyPr/>
          <a:lstStyle>
            <a:lvl1pPr>
              <a:defRPr sz="1200">
                <a:latin typeface="+mn-lt"/>
                <a:cs typeface="Arial" panose="020B0604020202020204" pitchFamily="34" charset="0"/>
              </a:defRPr>
            </a:lvl1pPr>
          </a:lstStyle>
          <a:p>
            <a:pPr algn="ctr"/>
            <a:r>
              <a:rPr lang="it-IT"/>
              <a:t>ALBA II Status - C. Biscari - SAC34</a:t>
            </a:r>
            <a:endParaRPr lang="es-ES" dirty="0"/>
          </a:p>
        </p:txBody>
      </p:sp>
    </p:spTree>
    <p:extLst>
      <p:ext uri="{BB962C8B-B14F-4D97-AF65-F5344CB8AC3E}">
        <p14:creationId xmlns:p14="http://schemas.microsoft.com/office/powerpoint/2010/main" val="904610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Marcador de fecha 3">
            <a:extLst>
              <a:ext uri="{FF2B5EF4-FFF2-40B4-BE49-F238E27FC236}">
                <a16:creationId xmlns:a16="http://schemas.microsoft.com/office/drawing/2014/main" id="{F7A64127-1BEF-44B7-8010-949E2254A542}"/>
              </a:ext>
            </a:extLst>
          </p:cNvPr>
          <p:cNvSpPr>
            <a:spLocks noGrp="1"/>
          </p:cNvSpPr>
          <p:nvPr>
            <p:ph type="dt" sz="half" idx="10"/>
          </p:nvPr>
        </p:nvSpPr>
        <p:spPr>
          <a:xfrm>
            <a:off x="1498547" y="6550223"/>
            <a:ext cx="2743200" cy="307777"/>
          </a:xfrm>
          <a:prstGeom prst="rect">
            <a:avLst/>
          </a:prstGeom>
        </p:spPr>
        <p:txBody>
          <a:bodyPr/>
          <a:lstStyle>
            <a:lvl1pPr>
              <a:defRPr sz="1200">
                <a:latin typeface="+mn-lt"/>
                <a:cs typeface="Arial" panose="020B0604020202020204" pitchFamily="34" charset="0"/>
              </a:defRPr>
            </a:lvl1pPr>
          </a:lstStyle>
          <a:p>
            <a:r>
              <a:rPr lang="en-US"/>
              <a:t>13 July 2022</a:t>
            </a:r>
            <a:endParaRPr lang="es-ES" dirty="0"/>
          </a:p>
        </p:txBody>
      </p:sp>
      <p:sp>
        <p:nvSpPr>
          <p:cNvPr id="6" name="Marcador de pie de página 4">
            <a:extLst>
              <a:ext uri="{FF2B5EF4-FFF2-40B4-BE49-F238E27FC236}">
                <a16:creationId xmlns:a16="http://schemas.microsoft.com/office/drawing/2014/main" id="{55C017F5-6B57-4BF6-B5D8-89540B824C3E}"/>
              </a:ext>
            </a:extLst>
          </p:cNvPr>
          <p:cNvSpPr>
            <a:spLocks noGrp="1"/>
          </p:cNvSpPr>
          <p:nvPr>
            <p:ph type="ftr" sz="quarter" idx="11"/>
          </p:nvPr>
        </p:nvSpPr>
        <p:spPr>
          <a:xfrm>
            <a:off x="4385439" y="6550222"/>
            <a:ext cx="4114800" cy="307777"/>
          </a:xfrm>
          <a:prstGeom prst="rect">
            <a:avLst/>
          </a:prstGeom>
        </p:spPr>
        <p:txBody>
          <a:bodyPr/>
          <a:lstStyle>
            <a:lvl1pPr>
              <a:defRPr sz="1200">
                <a:latin typeface="+mn-lt"/>
                <a:cs typeface="Arial" panose="020B0604020202020204" pitchFamily="34" charset="0"/>
              </a:defRPr>
            </a:lvl1pPr>
          </a:lstStyle>
          <a:p>
            <a:pPr algn="ctr"/>
            <a:r>
              <a:rPr lang="it-IT"/>
              <a:t>ALBA II Status - C. Biscari - SAC34</a:t>
            </a:r>
            <a:endParaRPr lang="es-ES" dirty="0"/>
          </a:p>
        </p:txBody>
      </p:sp>
    </p:spTree>
    <p:extLst>
      <p:ext uri="{BB962C8B-B14F-4D97-AF65-F5344CB8AC3E}">
        <p14:creationId xmlns:p14="http://schemas.microsoft.com/office/powerpoint/2010/main" val="1411180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Tree>
    <p:extLst>
      <p:ext uri="{BB962C8B-B14F-4D97-AF65-F5344CB8AC3E}">
        <p14:creationId xmlns:p14="http://schemas.microsoft.com/office/powerpoint/2010/main" val="1917943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18_Blank">
    <p:bg>
      <p:bgPr>
        <a:solidFill>
          <a:srgbClr val="131827"/>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LightScreen trans="19000" gridSize="8"/>
                    </a14:imgEffect>
                  </a14:imgLayer>
                </a14:imgProps>
              </a:ext>
              <a:ext uri="{28A0092B-C50C-407E-A947-70E740481C1C}">
                <a14:useLocalDpi xmlns:a14="http://schemas.microsoft.com/office/drawing/2010/main" val="0"/>
              </a:ext>
            </a:extLst>
          </a:blip>
          <a:srcRect l="98" t="-6213" r="-98" b="25788"/>
          <a:stretch/>
        </p:blipFill>
        <p:spPr>
          <a:xfrm>
            <a:off x="54551" y="-549834"/>
            <a:ext cx="12137448" cy="7321176"/>
          </a:xfrm>
          <a:prstGeom prst="rect">
            <a:avLst/>
          </a:prstGeom>
          <a:effectLst>
            <a:glow>
              <a:schemeClr val="accent1">
                <a:alpha val="40000"/>
              </a:schemeClr>
            </a:glow>
            <a:softEdge rad="0"/>
          </a:effectLst>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endParaRPr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551" y="38099"/>
            <a:ext cx="750888" cy="493932"/>
          </a:xfrm>
          <a:prstGeom prst="rect">
            <a:avLst/>
          </a:prstGeom>
        </p:spPr>
      </p:pic>
    </p:spTree>
    <p:extLst>
      <p:ext uri="{BB962C8B-B14F-4D97-AF65-F5344CB8AC3E}">
        <p14:creationId xmlns:p14="http://schemas.microsoft.com/office/powerpoint/2010/main" val="880734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wmf"/><Relationship Id="rId2" Type="http://schemas.openxmlformats.org/officeDocument/2006/relationships/slideLayout" Target="../slideLayouts/slideLayout2.xml"/><Relationship Id="rId16"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0.png"/><Relationship Id="rId2" Type="http://schemas.openxmlformats.org/officeDocument/2006/relationships/slideLayout" Target="../slideLayouts/slideLayout15.xml"/><Relationship Id="rId16"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microsoft.com/office/2007/relationships/hdphoto" Target="../media/hdphoto1.wdp"/><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5410758"/>
            <a:ext cx="1216152" cy="1455951"/>
          </a:xfrm>
          <a:prstGeom prst="rect">
            <a:avLst/>
          </a:prstGeom>
        </p:spPr>
      </p:pic>
      <p:sp>
        <p:nvSpPr>
          <p:cNvPr id="14" name="Marcador de número de diapositiva 5">
            <a:extLst>
              <a:ext uri="{FF2B5EF4-FFF2-40B4-BE49-F238E27FC236}">
                <a16:creationId xmlns:a16="http://schemas.microsoft.com/office/drawing/2014/main" id="{396229D2-9F3B-7E46-8DB0-F338BB65B85B}"/>
              </a:ext>
            </a:extLst>
          </p:cNvPr>
          <p:cNvSpPr>
            <a:spLocks noGrp="1"/>
          </p:cNvSpPr>
          <p:nvPr>
            <p:ph type="sldNum" sz="quarter" idx="4"/>
          </p:nvPr>
        </p:nvSpPr>
        <p:spPr>
          <a:xfrm>
            <a:off x="79513" y="6498121"/>
            <a:ext cx="665922" cy="223354"/>
          </a:xfrm>
          <a:prstGeom prst="rect">
            <a:avLst/>
          </a:prstGeom>
        </p:spPr>
        <p:txBody>
          <a:bodyPr/>
          <a:lstStyle>
            <a:lvl1pPr>
              <a:defRPr sz="900" b="1">
                <a:solidFill>
                  <a:schemeClr val="bg1"/>
                </a:solidFill>
                <a:latin typeface="ClanOT-Book" panose="02000503030000020004" pitchFamily="2" charset="77"/>
              </a:defRPr>
            </a:lvl1pPr>
          </a:lstStyle>
          <a:p>
            <a:fld id="{19B6D20B-0CA6-9943-86FE-91CE932E197F}" type="slidenum">
              <a:rPr lang="es-ES" smtClean="0"/>
              <a:pPr/>
              <a:t>‹#›</a:t>
            </a:fld>
            <a:endParaRPr lang="es-ES" dirty="0"/>
          </a:p>
        </p:txBody>
      </p:sp>
      <p:pic>
        <p:nvPicPr>
          <p:cNvPr id="3" name="Picture 2"/>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9513" y="77338"/>
            <a:ext cx="1012958" cy="457200"/>
          </a:xfrm>
          <a:prstGeom prst="rect">
            <a:avLst/>
          </a:prstGeom>
        </p:spPr>
      </p:pic>
      <p:pic>
        <p:nvPicPr>
          <p:cNvPr id="4" name="Picture 3"/>
          <p:cNvPicPr>
            <a:picLocks noChangeAspect="1"/>
          </p:cNvPicPr>
          <p:nvPr userDrawn="1"/>
        </p:nvPicPr>
        <p:blipFill rotWithShape="1">
          <a:blip r:embed="rId17">
            <a:extLst>
              <a:ext uri="{28A0092B-C50C-407E-A947-70E740481C1C}">
                <a14:useLocalDpi xmlns:a14="http://schemas.microsoft.com/office/drawing/2010/main" val="0"/>
              </a:ext>
            </a:extLst>
          </a:blip>
          <a:srcRect t="8806" r="6756"/>
          <a:stretch/>
        </p:blipFill>
        <p:spPr>
          <a:xfrm>
            <a:off x="10026524" y="-8708"/>
            <a:ext cx="2174185" cy="2030139"/>
          </a:xfrm>
          <a:prstGeom prst="rect">
            <a:avLst/>
          </a:prstGeom>
        </p:spPr>
      </p:pic>
    </p:spTree>
    <p:extLst>
      <p:ext uri="{BB962C8B-B14F-4D97-AF65-F5344CB8AC3E}">
        <p14:creationId xmlns:p14="http://schemas.microsoft.com/office/powerpoint/2010/main" val="3239873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6" r:id="rId5"/>
    <p:sldLayoutId id="2147483655" r:id="rId6"/>
    <p:sldLayoutId id="2147483657" r:id="rId7"/>
    <p:sldLayoutId id="2147483691" r:id="rId8"/>
    <p:sldLayoutId id="2147483693" r:id="rId9"/>
    <p:sldLayoutId id="2147483694" r:id="rId10"/>
    <p:sldLayoutId id="2147483696" r:id="rId11"/>
    <p:sldLayoutId id="2147483697" r:id="rId12"/>
    <p:sldLayoutId id="2147483698"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B092DD-AACD-4956-9E2E-B9174D6F7E66}"/>
              </a:ext>
            </a:extLst>
          </p:cNvPr>
          <p:cNvPicPr>
            <a:picLocks noChangeAspect="1"/>
          </p:cNvPicPr>
          <p:nvPr userDrawn="1"/>
        </p:nvPicPr>
        <p:blipFill rotWithShape="1">
          <a:blip r:embed="rId14" cstate="print">
            <a:extLst>
              <a:ext uri="{BEBA8EAE-BF5A-486C-A8C5-ECC9F3942E4B}">
                <a14:imgProps xmlns:a14="http://schemas.microsoft.com/office/drawing/2010/main">
                  <a14:imgLayer r:embed="rId15">
                    <a14:imgEffect>
                      <a14:artisticLightScreen trans="19000" gridSize="8"/>
                    </a14:imgEffect>
                  </a14:imgLayer>
                </a14:imgProps>
              </a:ext>
              <a:ext uri="{28A0092B-C50C-407E-A947-70E740481C1C}">
                <a14:useLocalDpi xmlns:a14="http://schemas.microsoft.com/office/drawing/2010/main" val="0"/>
              </a:ext>
            </a:extLst>
          </a:blip>
          <a:srcRect l="98" t="-6213" r="-98" b="25788"/>
          <a:stretch/>
        </p:blipFill>
        <p:spPr>
          <a:xfrm>
            <a:off x="-171787" y="-599701"/>
            <a:ext cx="12363787" cy="7457701"/>
          </a:xfrm>
          <a:prstGeom prst="rect">
            <a:avLst/>
          </a:prstGeom>
          <a:effectLst>
            <a:glow>
              <a:schemeClr val="accent1">
                <a:alpha val="40000"/>
              </a:schemeClr>
            </a:glow>
            <a:softEdge rad="0"/>
          </a:effectLst>
        </p:spPr>
      </p:pic>
      <p:sp>
        <p:nvSpPr>
          <p:cNvPr id="2" name="Title Placeholder 1">
            <a:extLst>
              <a:ext uri="{FF2B5EF4-FFF2-40B4-BE49-F238E27FC236}">
                <a16:creationId xmlns:a16="http://schemas.microsoft.com/office/drawing/2014/main" id="{2FEBDF17-3306-4B1F-83BA-AD6E52817B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2023D7-3AB2-4275-9013-D18AED811B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3EA74A-51F5-444F-90DF-E9DDC1ADB5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13 July 2022</a:t>
            </a:r>
            <a:endParaRPr lang="en-US" dirty="0"/>
          </a:p>
        </p:txBody>
      </p:sp>
      <p:sp>
        <p:nvSpPr>
          <p:cNvPr id="5" name="Footer Placeholder 4">
            <a:extLst>
              <a:ext uri="{FF2B5EF4-FFF2-40B4-BE49-F238E27FC236}">
                <a16:creationId xmlns:a16="http://schemas.microsoft.com/office/drawing/2014/main" id="{E5AF6A47-2DA0-4539-B45E-EEA7462461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ALBA II Status - C. Biscari - SAC34</a:t>
            </a:r>
            <a:endParaRPr lang="en-US"/>
          </a:p>
        </p:txBody>
      </p:sp>
      <p:sp>
        <p:nvSpPr>
          <p:cNvPr id="6" name="Slide Number Placeholder 5">
            <a:extLst>
              <a:ext uri="{FF2B5EF4-FFF2-40B4-BE49-F238E27FC236}">
                <a16:creationId xmlns:a16="http://schemas.microsoft.com/office/drawing/2014/main" id="{DF3EF0CE-9981-4095-B4CF-DD2BEB2746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A234CA-A4C3-4597-A63D-83990164B230}" type="slidenum">
              <a:rPr lang="en-US" smtClean="0"/>
              <a:t>‹#›</a:t>
            </a:fld>
            <a:endParaRPr lang="en-US"/>
          </a:p>
        </p:txBody>
      </p:sp>
      <p:pic>
        <p:nvPicPr>
          <p:cNvPr id="8" name="Picture 7">
            <a:extLst>
              <a:ext uri="{FF2B5EF4-FFF2-40B4-BE49-F238E27FC236}">
                <a16:creationId xmlns:a16="http://schemas.microsoft.com/office/drawing/2014/main" id="{5EC7AB09-8D44-4DCA-83AA-CD7D2025E31F}"/>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b="27252"/>
          <a:stretch/>
        </p:blipFill>
        <p:spPr>
          <a:xfrm>
            <a:off x="52870" y="44147"/>
            <a:ext cx="858833" cy="480110"/>
          </a:xfrm>
          <a:prstGeom prst="rect">
            <a:avLst/>
          </a:prstGeom>
        </p:spPr>
      </p:pic>
      <p:pic>
        <p:nvPicPr>
          <p:cNvPr id="11" name="Picture 10">
            <a:extLst>
              <a:ext uri="{FF2B5EF4-FFF2-40B4-BE49-F238E27FC236}">
                <a16:creationId xmlns:a16="http://schemas.microsoft.com/office/drawing/2014/main" id="{728F7049-4D5B-4BA1-867B-59B91683522B}"/>
              </a:ext>
            </a:extLst>
          </p:cNvPr>
          <p:cNvPicPr>
            <a:picLocks noChangeAspect="1"/>
          </p:cNvPicPr>
          <p:nvPr userDrawn="1"/>
        </p:nvPicPr>
        <p:blipFill>
          <a:blip r:embed="rId17"/>
          <a:stretch>
            <a:fillRect/>
          </a:stretch>
        </p:blipFill>
        <p:spPr>
          <a:xfrm>
            <a:off x="11353800" y="109889"/>
            <a:ext cx="932728" cy="478721"/>
          </a:xfrm>
          <a:prstGeom prst="rect">
            <a:avLst/>
          </a:prstGeom>
        </p:spPr>
      </p:pic>
    </p:spTree>
    <p:extLst>
      <p:ext uri="{BB962C8B-B14F-4D97-AF65-F5344CB8AC3E}">
        <p14:creationId xmlns:p14="http://schemas.microsoft.com/office/powerpoint/2010/main" val="144670948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tiff"/><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tiff"/><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hyperlink" Target="https://link.springer.com/article/10.1007/s11244-018-0964-8"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png"/><Relationship Id="rId7" Type="http://schemas.openxmlformats.org/officeDocument/2006/relationships/image" Target="../media/image67.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hyperlink" Target="https://doi.org/10.1016/j.jpowsour.2021.229919" TargetMode="External"/><Relationship Id="rId4" Type="http://schemas.openxmlformats.org/officeDocument/2006/relationships/image" Target="https://ars.els-cdn.com/content/image/1-s2.0-S0378775321004511-gr4_lrg.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image" Target="../media/image38.tiff"/><Relationship Id="rId7"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gif"/><Relationship Id="rId11" Type="http://schemas.openxmlformats.org/officeDocument/2006/relationships/image" Target="../media/image45.gif"/><Relationship Id="rId5" Type="http://schemas.openxmlformats.org/officeDocument/2006/relationships/image" Target="../media/image39.gif"/><Relationship Id="rId10" Type="http://schemas.openxmlformats.org/officeDocument/2006/relationships/image" Target="../media/image44.png"/><Relationship Id="rId4" Type="http://schemas.openxmlformats.org/officeDocument/2006/relationships/hyperlink" Target="about:blank" TargetMode="External"/><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hyperlink" Target="https://doi.org/10.1038/s41467-019-09072-6"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doi.org/10.1016/j.chempr.2019.10.023" TargetMode="External"/><Relationship Id="rId5" Type="http://schemas.openxmlformats.org/officeDocument/2006/relationships/image" Target="../media/image48.png"/><Relationship Id="rId4"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04C90B-4DB8-6D0D-DA47-ACEE58D9DDD5}"/>
              </a:ext>
            </a:extLst>
          </p:cNvPr>
          <p:cNvPicPr>
            <a:picLocks noChangeAspect="1"/>
          </p:cNvPicPr>
          <p:nvPr/>
        </p:nvPicPr>
        <p:blipFill>
          <a:blip r:embed="rId2"/>
          <a:stretch>
            <a:fillRect/>
          </a:stretch>
        </p:blipFill>
        <p:spPr>
          <a:xfrm>
            <a:off x="5593783" y="262465"/>
            <a:ext cx="6624475" cy="4686202"/>
          </a:xfrm>
          <a:prstGeom prst="rect">
            <a:avLst/>
          </a:prstGeom>
        </p:spPr>
      </p:pic>
      <p:sp>
        <p:nvSpPr>
          <p:cNvPr id="4" name="CuadroTexto 3">
            <a:extLst>
              <a:ext uri="{FF2B5EF4-FFF2-40B4-BE49-F238E27FC236}">
                <a16:creationId xmlns:a16="http://schemas.microsoft.com/office/drawing/2014/main" id="{80420804-B0CF-9E4E-8731-9FE37833A3B9}"/>
              </a:ext>
            </a:extLst>
          </p:cNvPr>
          <p:cNvSpPr txBox="1"/>
          <p:nvPr/>
        </p:nvSpPr>
        <p:spPr>
          <a:xfrm>
            <a:off x="5419493" y="5456762"/>
            <a:ext cx="5347499" cy="1138773"/>
          </a:xfrm>
          <a:prstGeom prst="rect">
            <a:avLst/>
          </a:prstGeom>
          <a:noFill/>
        </p:spPr>
        <p:txBody>
          <a:bodyPr wrap="square" rtlCol="0">
            <a:spAutoFit/>
          </a:bodyPr>
          <a:lstStyle/>
          <a:p>
            <a:pPr algn="r"/>
            <a:r>
              <a:rPr lang="es-ES" sz="1600" i="1" dirty="0">
                <a:solidFill>
                  <a:srgbClr val="092F56"/>
                </a:solidFill>
                <a:cs typeface="Arial" panose="020B0604020202020204" pitchFamily="34" charset="0"/>
              </a:rPr>
              <a:t>Klaus </a:t>
            </a:r>
            <a:r>
              <a:rPr lang="es-ES" sz="1600" i="1" dirty="0" err="1">
                <a:solidFill>
                  <a:srgbClr val="092F56"/>
                </a:solidFill>
                <a:cs typeface="Arial" panose="020B0604020202020204" pitchFamily="34" charset="0"/>
              </a:rPr>
              <a:t>Attenkofer</a:t>
            </a:r>
            <a:endParaRPr lang="es-ES" sz="1600" i="1" dirty="0">
              <a:solidFill>
                <a:srgbClr val="092F56"/>
              </a:solidFill>
              <a:cs typeface="Arial" panose="020B0604020202020204" pitchFamily="34" charset="0"/>
            </a:endParaRPr>
          </a:p>
          <a:p>
            <a:pPr algn="r"/>
            <a:endParaRPr lang="es-ES" sz="1600" i="1" dirty="0">
              <a:solidFill>
                <a:srgbClr val="092F56"/>
              </a:solidFill>
              <a:cs typeface="Arial" panose="020B0604020202020204" pitchFamily="34" charset="0"/>
            </a:endParaRPr>
          </a:p>
          <a:p>
            <a:pPr algn="r"/>
            <a:r>
              <a:rPr lang="es-ES" sz="1600" i="1" dirty="0">
                <a:solidFill>
                  <a:srgbClr val="009282"/>
                </a:solidFill>
                <a:cs typeface="Arial" panose="020B0604020202020204" pitchFamily="34" charset="0"/>
              </a:rPr>
              <a:t>14. April 2023 – </a:t>
            </a:r>
            <a:r>
              <a:rPr lang="en-US" sz="1600" i="1" dirty="0" err="1">
                <a:solidFill>
                  <a:srgbClr val="009282"/>
                </a:solidFill>
                <a:cs typeface="Arial" panose="020B0604020202020204" pitchFamily="34" charset="0"/>
              </a:rPr>
              <a:t>InCAEM</a:t>
            </a:r>
            <a:r>
              <a:rPr lang="en-US" sz="1600" i="1" dirty="0">
                <a:solidFill>
                  <a:srgbClr val="009282"/>
                </a:solidFill>
                <a:cs typeface="Arial" panose="020B0604020202020204" pitchFamily="34" charset="0"/>
              </a:rPr>
              <a:t> Workshop</a:t>
            </a:r>
          </a:p>
          <a:p>
            <a:pPr algn="r"/>
            <a:endParaRPr lang="es-E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88FEFE4-1AF4-43F7-8ACC-46B96EAEB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129" y="2052975"/>
            <a:ext cx="4924205" cy="2606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uadroTexto 4">
            <a:extLst>
              <a:ext uri="{FF2B5EF4-FFF2-40B4-BE49-F238E27FC236}">
                <a16:creationId xmlns:a16="http://schemas.microsoft.com/office/drawing/2014/main" id="{D5D852B9-7240-BA46-8595-647F3F372DCA}"/>
              </a:ext>
            </a:extLst>
          </p:cNvPr>
          <p:cNvSpPr txBox="1"/>
          <p:nvPr/>
        </p:nvSpPr>
        <p:spPr>
          <a:xfrm>
            <a:off x="2241395" y="4488766"/>
            <a:ext cx="8525597" cy="523220"/>
          </a:xfrm>
          <a:prstGeom prst="rect">
            <a:avLst/>
          </a:prstGeom>
          <a:noFill/>
        </p:spPr>
        <p:txBody>
          <a:bodyPr wrap="square" rtlCol="0">
            <a:spAutoFit/>
          </a:bodyPr>
          <a:lstStyle/>
          <a:p>
            <a:pPr algn="r"/>
            <a:r>
              <a:rPr lang="en-US" sz="2800" b="1" dirty="0">
                <a:latin typeface="Calibri" panose="020F0502020204030204" pitchFamily="34" charset="0"/>
                <a:ea typeface="Calibri" panose="020F0502020204030204" pitchFamily="34" charset="0"/>
                <a:cs typeface="Times New Roman" panose="02020603050405020304" pitchFamily="18" charset="0"/>
              </a:rPr>
              <a:t>Science Opportunities at ALBA and ALBA II</a:t>
            </a:r>
            <a:endParaRPr lang="en-E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B8D041F-F05C-582B-D48F-3D1F65E2FE05}"/>
              </a:ext>
            </a:extLst>
          </p:cNvPr>
          <p:cNvSpPr txBox="1"/>
          <p:nvPr/>
        </p:nvSpPr>
        <p:spPr>
          <a:xfrm>
            <a:off x="6923234" y="573116"/>
            <a:ext cx="1982787" cy="369332"/>
          </a:xfrm>
          <a:prstGeom prst="rect">
            <a:avLst/>
          </a:prstGeom>
          <a:noFill/>
        </p:spPr>
        <p:txBody>
          <a:bodyPr wrap="none" rtlCol="0">
            <a:spAutoFit/>
          </a:bodyPr>
          <a:lstStyle/>
          <a:p>
            <a:r>
              <a:rPr lang="en-US" dirty="0"/>
              <a:t>ALBA of the future:</a:t>
            </a:r>
          </a:p>
        </p:txBody>
      </p:sp>
      <p:sp>
        <p:nvSpPr>
          <p:cNvPr id="8" name="TextBox 7">
            <a:extLst>
              <a:ext uri="{FF2B5EF4-FFF2-40B4-BE49-F238E27FC236}">
                <a16:creationId xmlns:a16="http://schemas.microsoft.com/office/drawing/2014/main" id="{11DC3F12-ABBB-030B-C000-A2E9E8F08F92}"/>
              </a:ext>
            </a:extLst>
          </p:cNvPr>
          <p:cNvSpPr txBox="1"/>
          <p:nvPr/>
        </p:nvSpPr>
        <p:spPr>
          <a:xfrm>
            <a:off x="2984921" y="1335031"/>
            <a:ext cx="1315617" cy="369332"/>
          </a:xfrm>
          <a:prstGeom prst="rect">
            <a:avLst/>
          </a:prstGeom>
          <a:noFill/>
        </p:spPr>
        <p:txBody>
          <a:bodyPr wrap="none" rtlCol="0">
            <a:spAutoFit/>
          </a:bodyPr>
          <a:lstStyle/>
          <a:p>
            <a:r>
              <a:rPr lang="en-US" dirty="0"/>
              <a:t>ALBA today:</a:t>
            </a:r>
          </a:p>
        </p:txBody>
      </p:sp>
    </p:spTree>
    <p:extLst>
      <p:ext uri="{BB962C8B-B14F-4D97-AF65-F5344CB8AC3E}">
        <p14:creationId xmlns:p14="http://schemas.microsoft.com/office/powerpoint/2010/main" val="3823602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88877" y="142244"/>
            <a:ext cx="9427028" cy="889451"/>
          </a:xfrm>
        </p:spPr>
        <p:txBody>
          <a:bodyPr/>
          <a:lstStyle/>
          <a:p>
            <a:r>
              <a:rPr lang="en-US" sz="2800" b="1" dirty="0">
                <a:solidFill>
                  <a:srgbClr val="516885"/>
                </a:solidFill>
                <a:latin typeface="Arial" panose="020B0604020202020204" pitchFamily="34" charset="0"/>
                <a:cs typeface="Arial" panose="020B0604020202020204" pitchFamily="34" charset="0"/>
              </a:rPr>
              <a:t>Focus Area: Information Technology</a:t>
            </a:r>
            <a:endParaRPr lang="en-US" dirty="0"/>
          </a:p>
        </p:txBody>
      </p:sp>
      <p:sp>
        <p:nvSpPr>
          <p:cNvPr id="6" name="Marcador de número de diapositiva 5"/>
          <p:cNvSpPr>
            <a:spLocks noGrp="1"/>
          </p:cNvSpPr>
          <p:nvPr>
            <p:ph type="sldNum" sz="quarter" idx="12"/>
          </p:nvPr>
        </p:nvSpPr>
        <p:spPr>
          <a:xfrm>
            <a:off x="10950641" y="6492875"/>
            <a:ext cx="1239329" cy="365125"/>
          </a:xfrm>
        </p:spPr>
        <p:txBody>
          <a:bodyPr/>
          <a:lstStyle/>
          <a:p>
            <a:fld id="{59A3C1E9-1E17-4B2D-975E-2F80F7CB45F8}" type="slidenum">
              <a:rPr lang="es-ES" smtClean="0"/>
              <a:t>10</a:t>
            </a:fld>
            <a:endParaRPr lang="es-ES"/>
          </a:p>
        </p:txBody>
      </p:sp>
      <p:sp>
        <p:nvSpPr>
          <p:cNvPr id="3" name="Rectangle 2"/>
          <p:cNvSpPr/>
          <p:nvPr/>
        </p:nvSpPr>
        <p:spPr>
          <a:xfrm>
            <a:off x="148693" y="2903945"/>
            <a:ext cx="3917179" cy="1549399"/>
          </a:xfrm>
          <a:prstGeom prst="rect">
            <a:avLst/>
          </a:prstGeom>
        </p:spPr>
        <p:txBody>
          <a:bodyPr wrap="square">
            <a:spAutoFit/>
          </a:bodyPr>
          <a:lstStyle/>
          <a:p>
            <a:pPr marL="380990" indent="-380990">
              <a:spcAft>
                <a:spcPts val="800"/>
              </a:spcAft>
              <a:buFont typeface="Arial" panose="020B0604020202020204" pitchFamily="34" charset="0"/>
              <a:buChar char="•"/>
            </a:pPr>
            <a:r>
              <a:rPr lang="en-US" sz="1867"/>
              <a:t>Spintronics and </a:t>
            </a:r>
            <a:r>
              <a:rPr lang="en-US" sz="1867" err="1"/>
              <a:t>Spinorbitronics</a:t>
            </a:r>
            <a:r>
              <a:rPr lang="en-US" sz="1867"/>
              <a:t>.</a:t>
            </a:r>
          </a:p>
          <a:p>
            <a:pPr marL="380990" indent="-380990">
              <a:spcAft>
                <a:spcPts val="800"/>
              </a:spcAft>
              <a:buFont typeface="Arial" panose="020B0604020202020204" pitchFamily="34" charset="0"/>
              <a:buChar char="•"/>
            </a:pPr>
            <a:r>
              <a:rPr lang="en-US" sz="1867"/>
              <a:t>Topological materials.</a:t>
            </a:r>
          </a:p>
          <a:p>
            <a:pPr marL="380990" indent="-380990">
              <a:spcAft>
                <a:spcPts val="800"/>
              </a:spcAft>
              <a:buFont typeface="Arial" panose="020B0604020202020204" pitchFamily="34" charset="0"/>
              <a:buChar char="•"/>
            </a:pPr>
            <a:r>
              <a:rPr lang="en-US" sz="1867"/>
              <a:t>Materials discover.</a:t>
            </a:r>
          </a:p>
          <a:p>
            <a:pPr marL="380990" indent="-380990">
              <a:spcAft>
                <a:spcPts val="800"/>
              </a:spcAft>
              <a:buFont typeface="Arial" panose="020B0604020202020204" pitchFamily="34" charset="0"/>
              <a:buChar char="•"/>
            </a:pPr>
            <a:r>
              <a:rPr lang="en-US" sz="1867"/>
              <a:t>Device physics. </a:t>
            </a:r>
          </a:p>
        </p:txBody>
      </p:sp>
      <p:sp>
        <p:nvSpPr>
          <p:cNvPr id="7" name="Rectangle 6"/>
          <p:cNvSpPr/>
          <p:nvPr/>
        </p:nvSpPr>
        <p:spPr>
          <a:xfrm>
            <a:off x="1" y="672221"/>
            <a:ext cx="12189969" cy="1733488"/>
          </a:xfrm>
          <a:prstGeom prst="rect">
            <a:avLst/>
          </a:prstGeom>
          <a:solidFill>
            <a:schemeClr val="accent1"/>
          </a:solidFill>
        </p:spPr>
        <p:txBody>
          <a:bodyPr wrap="square">
            <a:spAutoFit/>
          </a:bodyPr>
          <a:lstStyle/>
          <a:p>
            <a:r>
              <a:rPr lang="en-US" sz="2133" dirty="0"/>
              <a:t>	</a:t>
            </a:r>
            <a:br>
              <a:rPr lang="en-US" sz="2133" dirty="0"/>
            </a:br>
            <a:r>
              <a:rPr lang="en-US" sz="2133" dirty="0"/>
              <a:t>Resolving and Manipulating the Electronic and Magnetic States, and its Spatial and Dynamic Characteristics in Quantum Materials.</a:t>
            </a:r>
          </a:p>
          <a:p>
            <a:endParaRPr lang="en-US" sz="2133" dirty="0"/>
          </a:p>
          <a:p>
            <a:pPr lvl="3" algn="r">
              <a:tabLst>
                <a:tab pos="2971726" algn="l"/>
              </a:tabLst>
            </a:pPr>
            <a:r>
              <a:rPr lang="en-US" sz="2133" dirty="0"/>
              <a:t>using a suite of techniques and services enabling the catalytic role of ALBA	 </a:t>
            </a:r>
          </a:p>
        </p:txBody>
      </p:sp>
      <p:sp>
        <p:nvSpPr>
          <p:cNvPr id="9" name="Rectangle 8"/>
          <p:cNvSpPr/>
          <p:nvPr/>
        </p:nvSpPr>
        <p:spPr>
          <a:xfrm>
            <a:off x="3968615" y="2991287"/>
            <a:ext cx="4169940" cy="3478516"/>
          </a:xfrm>
          <a:prstGeom prst="rect">
            <a:avLst/>
          </a:prstGeom>
        </p:spPr>
        <p:txBody>
          <a:bodyPr wrap="square">
            <a:spAutoFit/>
          </a:bodyPr>
          <a:lstStyle/>
          <a:p>
            <a:pPr marL="380990" indent="-380990">
              <a:spcAft>
                <a:spcPts val="800"/>
              </a:spcAft>
              <a:buFont typeface="Arial" panose="020B0604020202020204" pitchFamily="34" charset="0"/>
              <a:buChar char="•"/>
            </a:pPr>
            <a:r>
              <a:rPr lang="en-US" sz="1867"/>
              <a:t>Materials growth and device fabrication.</a:t>
            </a:r>
          </a:p>
          <a:p>
            <a:pPr marL="380990" indent="-380990">
              <a:spcAft>
                <a:spcPts val="800"/>
              </a:spcAft>
              <a:buFont typeface="Arial" panose="020B0604020202020204" pitchFamily="34" charset="0"/>
              <a:buChar char="•"/>
            </a:pPr>
            <a:r>
              <a:rPr lang="en-US" sz="1867"/>
              <a:t>XAS, XMCD, XMLD, XLD, XRMS.</a:t>
            </a:r>
          </a:p>
          <a:p>
            <a:pPr marL="380990" indent="-380990">
              <a:spcAft>
                <a:spcPts val="800"/>
              </a:spcAft>
              <a:buFont typeface="Arial" panose="020B0604020202020204" pitchFamily="34" charset="0"/>
              <a:buChar char="•"/>
            </a:pPr>
            <a:r>
              <a:rPr lang="en-US" sz="1867"/>
              <a:t>ARPES (including Spin-ARPES).</a:t>
            </a:r>
          </a:p>
          <a:p>
            <a:pPr marL="380990" indent="-380990">
              <a:spcAft>
                <a:spcPts val="800"/>
              </a:spcAft>
              <a:buFont typeface="Arial" panose="020B0604020202020204" pitchFamily="34" charset="0"/>
              <a:buChar char="•"/>
            </a:pPr>
            <a:r>
              <a:rPr lang="en-US" sz="1867"/>
              <a:t>X-ray microscopy and coherent imaging with chemical, magnetic, spin/orbital- momentum contrast.</a:t>
            </a:r>
          </a:p>
          <a:p>
            <a:pPr marL="380990" indent="-380990">
              <a:spcAft>
                <a:spcPts val="800"/>
              </a:spcAft>
              <a:buFont typeface="Arial" panose="020B0604020202020204" pitchFamily="34" charset="0"/>
              <a:buChar char="•"/>
            </a:pPr>
            <a:r>
              <a:rPr lang="en-US" sz="1867"/>
              <a:t>TEM.</a:t>
            </a:r>
          </a:p>
          <a:p>
            <a:pPr marL="380990" indent="-380990">
              <a:spcAft>
                <a:spcPts val="800"/>
              </a:spcAft>
              <a:buFont typeface="Arial" panose="020B0604020202020204" pitchFamily="34" charset="0"/>
              <a:buChar char="•"/>
            </a:pPr>
            <a:r>
              <a:rPr lang="en-US" sz="1867"/>
              <a:t>Structural and functional characterization tools.</a:t>
            </a:r>
          </a:p>
        </p:txBody>
      </p:sp>
      <p:sp>
        <p:nvSpPr>
          <p:cNvPr id="10" name="Rectangle 9"/>
          <p:cNvSpPr/>
          <p:nvPr/>
        </p:nvSpPr>
        <p:spPr>
          <a:xfrm>
            <a:off x="7715137" y="2991287"/>
            <a:ext cx="4500768" cy="2883418"/>
          </a:xfrm>
          <a:prstGeom prst="rect">
            <a:avLst/>
          </a:prstGeom>
        </p:spPr>
        <p:txBody>
          <a:bodyPr wrap="square">
            <a:spAutoFit/>
          </a:bodyPr>
          <a:lstStyle/>
          <a:p>
            <a:pPr marL="380990" indent="-380990">
              <a:spcAft>
                <a:spcPts val="800"/>
              </a:spcAft>
              <a:buFont typeface="Arial" panose="020B0604020202020204" pitchFamily="34" charset="0"/>
              <a:buChar char="•"/>
            </a:pPr>
            <a:r>
              <a:rPr lang="en-US" sz="1867"/>
              <a:t>Sample preparation tools allowing remote combinatorial approaches.</a:t>
            </a:r>
          </a:p>
          <a:p>
            <a:pPr marL="380990" indent="-380990">
              <a:spcAft>
                <a:spcPts val="800"/>
              </a:spcAft>
              <a:buFont typeface="Arial" panose="020B0604020202020204" pitchFamily="34" charset="0"/>
              <a:buChar char="•"/>
            </a:pPr>
            <a:r>
              <a:rPr lang="en-US" sz="1867"/>
              <a:t>multi-modal pipelines and access modes for providing solutions for main focus area applications.</a:t>
            </a:r>
          </a:p>
          <a:p>
            <a:pPr marL="380990" indent="-380990">
              <a:spcAft>
                <a:spcPts val="800"/>
              </a:spcAft>
              <a:buFont typeface="Arial" panose="020B0604020202020204" pitchFamily="34" charset="0"/>
              <a:buChar char="•"/>
            </a:pPr>
            <a:r>
              <a:rPr lang="en-US" sz="1867"/>
              <a:t>Computational modeling tools for understanding impact of structure and environment on topological entanglement. </a:t>
            </a:r>
          </a:p>
        </p:txBody>
      </p:sp>
      <p:sp>
        <p:nvSpPr>
          <p:cNvPr id="11" name="TextBox 10"/>
          <p:cNvSpPr txBox="1"/>
          <p:nvPr/>
        </p:nvSpPr>
        <p:spPr>
          <a:xfrm>
            <a:off x="0" y="2490960"/>
            <a:ext cx="3917179" cy="684024"/>
          </a:xfrm>
          <a:prstGeom prst="rect">
            <a:avLst/>
          </a:prstGeom>
        </p:spPr>
        <p:txBody>
          <a:bodyPr vert="horz" wrap="none" lIns="121920" tIns="60960" rIns="121920" bIns="60960" rtlCol="0" anchor="t">
            <a:noAutofit/>
          </a:bodyPr>
          <a:lstStyle/>
          <a:p>
            <a:r>
              <a:rPr lang="en-US" sz="2400">
                <a:solidFill>
                  <a:srgbClr val="122D4F"/>
                </a:solidFill>
                <a:latin typeface="Abel" panose="02000506030000020004" pitchFamily="2" charset="0"/>
                <a:cs typeface="Arial" panose="020B0604020202020204" pitchFamily="34" charset="0"/>
              </a:rPr>
              <a:t>Focused on scientific fields:</a:t>
            </a:r>
          </a:p>
        </p:txBody>
      </p:sp>
      <p:sp>
        <p:nvSpPr>
          <p:cNvPr id="12" name="TextBox 11"/>
          <p:cNvSpPr txBox="1"/>
          <p:nvPr/>
        </p:nvSpPr>
        <p:spPr>
          <a:xfrm>
            <a:off x="3937800" y="2485949"/>
            <a:ext cx="2532101" cy="609600"/>
          </a:xfrm>
          <a:prstGeom prst="rect">
            <a:avLst/>
          </a:prstGeom>
        </p:spPr>
        <p:txBody>
          <a:bodyPr vert="horz" wrap="none" lIns="121920" tIns="60960" rIns="121920" bIns="60960" rtlCol="0" anchor="t">
            <a:noAutofit/>
          </a:bodyPr>
          <a:lstStyle/>
          <a:p>
            <a:r>
              <a:rPr lang="en-US" sz="2400">
                <a:solidFill>
                  <a:srgbClr val="122D4F"/>
                </a:solidFill>
                <a:latin typeface="Abel" panose="02000506030000020004" pitchFamily="2" charset="0"/>
                <a:cs typeface="Arial" panose="020B0604020202020204" pitchFamily="34" charset="0"/>
              </a:rPr>
              <a:t>Techniques</a:t>
            </a:r>
          </a:p>
        </p:txBody>
      </p:sp>
      <p:sp>
        <p:nvSpPr>
          <p:cNvPr id="13" name="TextBox 12"/>
          <p:cNvSpPr txBox="1"/>
          <p:nvPr/>
        </p:nvSpPr>
        <p:spPr>
          <a:xfrm>
            <a:off x="7719614" y="2485949"/>
            <a:ext cx="2532101" cy="609600"/>
          </a:xfrm>
          <a:prstGeom prst="rect">
            <a:avLst/>
          </a:prstGeom>
        </p:spPr>
        <p:txBody>
          <a:bodyPr vert="horz" wrap="none" lIns="121920" tIns="60960" rIns="121920" bIns="60960" rtlCol="0" anchor="t">
            <a:noAutofit/>
          </a:bodyPr>
          <a:lstStyle/>
          <a:p>
            <a:r>
              <a:rPr lang="en-US" sz="2400">
                <a:solidFill>
                  <a:srgbClr val="122D4F"/>
                </a:solidFill>
                <a:latin typeface="Abel" panose="02000506030000020004" pitchFamily="2" charset="0"/>
                <a:cs typeface="Arial" panose="020B0604020202020204" pitchFamily="34" charset="0"/>
              </a:rPr>
              <a:t>Services</a:t>
            </a:r>
          </a:p>
        </p:txBody>
      </p:sp>
      <p:sp>
        <p:nvSpPr>
          <p:cNvPr id="8" name="Footer Placeholder 3">
            <a:extLst>
              <a:ext uri="{FF2B5EF4-FFF2-40B4-BE49-F238E27FC236}">
                <a16:creationId xmlns:a16="http://schemas.microsoft.com/office/drawing/2014/main" id="{067EE06C-3A21-770C-15DA-E1003E23CB1B}"/>
              </a:ext>
            </a:extLst>
          </p:cNvPr>
          <p:cNvSpPr txBox="1">
            <a:spLocks/>
          </p:cNvSpPr>
          <p:nvPr/>
        </p:nvSpPr>
        <p:spPr>
          <a:xfrm>
            <a:off x="4385439" y="6597114"/>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14" name="Footer Placeholder 3">
            <a:extLst>
              <a:ext uri="{FF2B5EF4-FFF2-40B4-BE49-F238E27FC236}">
                <a16:creationId xmlns:a16="http://schemas.microsoft.com/office/drawing/2014/main" id="{70CC58C9-7D44-64C9-9FD4-EEE96BE9FE45}"/>
              </a:ext>
            </a:extLst>
          </p:cNvPr>
          <p:cNvSpPr txBox="1">
            <a:spLocks/>
          </p:cNvSpPr>
          <p:nvPr/>
        </p:nvSpPr>
        <p:spPr>
          <a:xfrm>
            <a:off x="3903259" y="6593829"/>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955341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59A3C1E9-1E17-4B2D-975E-2F80F7CB45F8}" type="slidenum">
              <a:rPr lang="es-ES" smtClean="0"/>
              <a:t>11</a:t>
            </a:fld>
            <a:endParaRPr lang="es-ES"/>
          </a:p>
        </p:txBody>
      </p:sp>
      <p:sp>
        <p:nvSpPr>
          <p:cNvPr id="35" name="Título 1">
            <a:extLst>
              <a:ext uri="{FF2B5EF4-FFF2-40B4-BE49-F238E27FC236}">
                <a16:creationId xmlns:a16="http://schemas.microsoft.com/office/drawing/2014/main" id="{451C8D3E-7069-4D79-B7B0-2E7BD6CACB3C}"/>
              </a:ext>
            </a:extLst>
          </p:cNvPr>
          <p:cNvSpPr>
            <a:spLocks noGrp="1"/>
          </p:cNvSpPr>
          <p:nvPr>
            <p:ph type="title"/>
          </p:nvPr>
        </p:nvSpPr>
        <p:spPr>
          <a:xfrm>
            <a:off x="2499360" y="-49494"/>
            <a:ext cx="9278795" cy="519312"/>
          </a:xfrm>
        </p:spPr>
        <p:txBody>
          <a:bodyPr/>
          <a:lstStyle/>
          <a:p>
            <a:r>
              <a:rPr lang="en-US" sz="2800" b="1" dirty="0">
                <a:solidFill>
                  <a:srgbClr val="516885"/>
                </a:solidFill>
                <a:latin typeface="Arial" panose="020B0604020202020204" pitchFamily="34" charset="0"/>
                <a:cs typeface="Arial" panose="020B0604020202020204" pitchFamily="34" charset="0"/>
              </a:rPr>
              <a:t>Where Does Information Technology Stands</a:t>
            </a:r>
          </a:p>
        </p:txBody>
      </p:sp>
      <p:pic>
        <p:nvPicPr>
          <p:cNvPr id="11" name="image2.png">
            <a:extLst>
              <a:ext uri="{FF2B5EF4-FFF2-40B4-BE49-F238E27FC236}">
                <a16:creationId xmlns:a16="http://schemas.microsoft.com/office/drawing/2014/main" id="{1BF99A0C-59C0-EA73-6D61-5D4EAA0451EA}"/>
              </a:ext>
            </a:extLst>
          </p:cNvPr>
          <p:cNvPicPr/>
          <p:nvPr/>
        </p:nvPicPr>
        <p:blipFill>
          <a:blip r:embed="rId3"/>
          <a:srcRect/>
          <a:stretch>
            <a:fillRect/>
          </a:stretch>
        </p:blipFill>
        <p:spPr>
          <a:xfrm>
            <a:off x="529907" y="1554480"/>
            <a:ext cx="5428933" cy="4175760"/>
          </a:xfrm>
          <a:prstGeom prst="rect">
            <a:avLst/>
          </a:prstGeom>
          <a:ln/>
        </p:spPr>
      </p:pic>
      <p:sp>
        <p:nvSpPr>
          <p:cNvPr id="12" name="Rectangle 11">
            <a:extLst>
              <a:ext uri="{FF2B5EF4-FFF2-40B4-BE49-F238E27FC236}">
                <a16:creationId xmlns:a16="http://schemas.microsoft.com/office/drawing/2014/main" id="{06D2D32D-529A-92D7-5F53-E4CB415393A6}"/>
              </a:ext>
            </a:extLst>
          </p:cNvPr>
          <p:cNvSpPr/>
          <p:nvPr/>
        </p:nvSpPr>
        <p:spPr>
          <a:xfrm>
            <a:off x="6766560" y="736635"/>
            <a:ext cx="5471820" cy="4320029"/>
          </a:xfrm>
          <a:prstGeom prst="rect">
            <a:avLst/>
          </a:prstGeom>
        </p:spPr>
        <p:txBody>
          <a:bodyPr wrap="square">
            <a:spAutoFit/>
          </a:bodyPr>
          <a:lstStyle/>
          <a:p>
            <a:pPr algn="just">
              <a:spcAft>
                <a:spcPts val="400"/>
              </a:spcAft>
            </a:pPr>
            <a:r>
              <a:rPr lang="en-US" sz="1867" dirty="0"/>
              <a:t>The section will focus on the development of characterization suites optimized for device characterization. This will not only benefit the high TRL levels (including CMOS) but also is essential for many basic topics for which the observable effect is depending on electric fields and currents.</a:t>
            </a:r>
          </a:p>
          <a:p>
            <a:pPr>
              <a:spcAft>
                <a:spcPts val="400"/>
              </a:spcAft>
            </a:pPr>
            <a:r>
              <a:rPr lang="en-US" sz="1867" dirty="0"/>
              <a:t>ALBA II has the potential to provide:</a:t>
            </a:r>
          </a:p>
          <a:p>
            <a:pPr marL="342900" indent="-342900">
              <a:spcAft>
                <a:spcPts val="400"/>
              </a:spcAft>
              <a:buFont typeface="Arial" panose="020B0604020202020204" pitchFamily="34" charset="0"/>
              <a:buChar char="•"/>
            </a:pPr>
            <a:r>
              <a:rPr lang="en-US" sz="1867" dirty="0"/>
              <a:t>Improved microscopy: TEM, nano probe, coherent based tomography and aberration corrected PEEM.</a:t>
            </a:r>
          </a:p>
          <a:p>
            <a:pPr marL="342900" indent="-342900">
              <a:spcAft>
                <a:spcPts val="400"/>
              </a:spcAft>
              <a:buFont typeface="Arial" panose="020B0604020202020204" pitchFamily="34" charset="0"/>
              <a:buChar char="•"/>
            </a:pPr>
            <a:r>
              <a:rPr lang="en-US" sz="1867" dirty="0"/>
              <a:t>Improved emittance: enabling micro spectroscopy (ARPES and XMCD).</a:t>
            </a:r>
          </a:p>
          <a:p>
            <a:pPr marL="342900" indent="-342900">
              <a:spcAft>
                <a:spcPts val="400"/>
              </a:spcAft>
              <a:buFont typeface="Arial" panose="020B0604020202020204" pitchFamily="34" charset="0"/>
              <a:buChar char="•"/>
            </a:pPr>
            <a:r>
              <a:rPr lang="en-US" sz="1867" dirty="0"/>
              <a:t>Improved infrastructure: enabling to perform efficient and successful experiments with high end samples.</a:t>
            </a:r>
          </a:p>
        </p:txBody>
      </p:sp>
      <p:sp>
        <p:nvSpPr>
          <p:cNvPr id="4" name="Footer Placeholder 3">
            <a:extLst>
              <a:ext uri="{FF2B5EF4-FFF2-40B4-BE49-F238E27FC236}">
                <a16:creationId xmlns:a16="http://schemas.microsoft.com/office/drawing/2014/main" id="{F35A21E3-EE1D-27AA-BC53-BCFFBDBFC826}"/>
              </a:ext>
            </a:extLst>
          </p:cNvPr>
          <p:cNvSpPr txBox="1">
            <a:spLocks/>
          </p:cNvSpPr>
          <p:nvPr/>
        </p:nvSpPr>
        <p:spPr>
          <a:xfrm>
            <a:off x="4385439" y="6597114"/>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5" name="Footer Placeholder 3">
            <a:extLst>
              <a:ext uri="{FF2B5EF4-FFF2-40B4-BE49-F238E27FC236}">
                <a16:creationId xmlns:a16="http://schemas.microsoft.com/office/drawing/2014/main" id="{BD1C4705-31B6-05CD-4167-AAD62AA30106}"/>
              </a:ext>
            </a:extLst>
          </p:cNvPr>
          <p:cNvSpPr txBox="1">
            <a:spLocks/>
          </p:cNvSpPr>
          <p:nvPr/>
        </p:nvSpPr>
        <p:spPr>
          <a:xfrm>
            <a:off x="3903259" y="6593829"/>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2408538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0E5ED6C8-59FF-FD45-A8AA-6867956FF25E}"/>
              </a:ext>
            </a:extLst>
          </p:cNvPr>
          <p:cNvGrpSpPr/>
          <p:nvPr/>
        </p:nvGrpSpPr>
        <p:grpSpPr>
          <a:xfrm>
            <a:off x="2297665" y="2827238"/>
            <a:ext cx="2384680" cy="2439373"/>
            <a:chOff x="3140733" y="1675904"/>
            <a:chExt cx="1431267" cy="1799426"/>
          </a:xfrm>
        </p:grpSpPr>
        <p:pic>
          <p:nvPicPr>
            <p:cNvPr id="51" name="Picture 50">
              <a:extLst>
                <a:ext uri="{FF2B5EF4-FFF2-40B4-BE49-F238E27FC236}">
                  <a16:creationId xmlns:a16="http://schemas.microsoft.com/office/drawing/2014/main" id="{528D5DB1-D0CE-8A4D-8E45-09A77E76F1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40733" y="1675904"/>
              <a:ext cx="1325523" cy="1799426"/>
            </a:xfrm>
            <a:prstGeom prst="rect">
              <a:avLst/>
            </a:prstGeom>
          </p:spPr>
        </p:pic>
        <p:sp>
          <p:nvSpPr>
            <p:cNvPr id="60" name="Rectangle 59">
              <a:extLst>
                <a:ext uri="{FF2B5EF4-FFF2-40B4-BE49-F238E27FC236}">
                  <a16:creationId xmlns:a16="http://schemas.microsoft.com/office/drawing/2014/main" id="{0C0E7068-068B-814A-87D6-9CC044FEC69B}"/>
                </a:ext>
              </a:extLst>
            </p:cNvPr>
            <p:cNvSpPr/>
            <p:nvPr/>
          </p:nvSpPr>
          <p:spPr>
            <a:xfrm>
              <a:off x="4048217" y="2440478"/>
              <a:ext cx="523783" cy="965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 name="Marcador de número de diapositiva 5"/>
          <p:cNvSpPr>
            <a:spLocks noGrp="1"/>
          </p:cNvSpPr>
          <p:nvPr>
            <p:ph type="sldNum" sz="quarter" idx="12"/>
          </p:nvPr>
        </p:nvSpPr>
        <p:spPr/>
        <p:txBody>
          <a:bodyPr/>
          <a:lstStyle/>
          <a:p>
            <a:fld id="{59A3C1E9-1E17-4B2D-975E-2F80F7CB45F8}" type="slidenum">
              <a:rPr lang="es-ES" smtClean="0"/>
              <a:t>12</a:t>
            </a:fld>
            <a:endParaRPr lang="es-ES"/>
          </a:p>
        </p:txBody>
      </p:sp>
      <p:sp>
        <p:nvSpPr>
          <p:cNvPr id="35" name="Título 1">
            <a:extLst>
              <a:ext uri="{FF2B5EF4-FFF2-40B4-BE49-F238E27FC236}">
                <a16:creationId xmlns:a16="http://schemas.microsoft.com/office/drawing/2014/main" id="{451C8D3E-7069-4D79-B7B0-2E7BD6CACB3C}"/>
              </a:ext>
            </a:extLst>
          </p:cNvPr>
          <p:cNvSpPr>
            <a:spLocks noGrp="1"/>
          </p:cNvSpPr>
          <p:nvPr>
            <p:ph type="title"/>
          </p:nvPr>
        </p:nvSpPr>
        <p:spPr>
          <a:xfrm>
            <a:off x="4870938" y="-49494"/>
            <a:ext cx="9250896" cy="519312"/>
          </a:xfrm>
        </p:spPr>
        <p:txBody>
          <a:bodyPr/>
          <a:lstStyle/>
          <a:p>
            <a:r>
              <a:rPr lang="en-US" sz="2800" b="1" dirty="0">
                <a:solidFill>
                  <a:srgbClr val="516885"/>
                </a:solidFill>
                <a:latin typeface="Arial" panose="020B0604020202020204" pitchFamily="34" charset="0"/>
                <a:cs typeface="Arial" panose="020B0604020202020204" pitchFamily="34" charset="0"/>
              </a:rPr>
              <a:t>Our Goal at a Glance</a:t>
            </a:r>
          </a:p>
        </p:txBody>
      </p:sp>
      <p:sp>
        <p:nvSpPr>
          <p:cNvPr id="30" name="TextBox 29">
            <a:extLst>
              <a:ext uri="{FF2B5EF4-FFF2-40B4-BE49-F238E27FC236}">
                <a16:creationId xmlns:a16="http://schemas.microsoft.com/office/drawing/2014/main" id="{DB7C8A59-A911-4FB5-A469-39452F1115ED}"/>
              </a:ext>
            </a:extLst>
          </p:cNvPr>
          <p:cNvSpPr txBox="1"/>
          <p:nvPr/>
        </p:nvSpPr>
        <p:spPr>
          <a:xfrm>
            <a:off x="100112" y="906763"/>
            <a:ext cx="5284584" cy="1558953"/>
          </a:xfrm>
          <a:prstGeom prst="rect">
            <a:avLst/>
          </a:prstGeom>
          <a:solidFill>
            <a:srgbClr val="FFFFFF">
              <a:alpha val="50196"/>
            </a:srgbClr>
          </a:solidFill>
        </p:spPr>
        <p:txBody>
          <a:bodyPr vert="horz" wrap="square" lIns="121920" tIns="60960" rIns="121920" bIns="60960" rtlCol="0" anchor="t">
            <a:spAutoFit/>
          </a:bodyPr>
          <a:lstStyle/>
          <a:p>
            <a:pPr algn="ctr"/>
            <a:r>
              <a:rPr lang="en-US" sz="1333" b="1">
                <a:solidFill>
                  <a:srgbClr val="122D4F"/>
                </a:solidFill>
                <a:latin typeface="Arial Narrow" panose="020B0606020202030204" pitchFamily="34" charset="0"/>
                <a:cs typeface="Arial" panose="020B0604020202020204" pitchFamily="34" charset="0"/>
              </a:rPr>
              <a:t>Challenges addressed and advantages: </a:t>
            </a:r>
          </a:p>
          <a:p>
            <a:pPr marL="228594" indent="-228594" algn="just">
              <a:buFont typeface="Arial" panose="020B0604020202020204" pitchFamily="34" charset="0"/>
              <a:buChar char="•"/>
            </a:pPr>
            <a:r>
              <a:rPr lang="en-US" sz="1333" b="1">
                <a:solidFill>
                  <a:srgbClr val="122D4F"/>
                </a:solidFill>
                <a:latin typeface="Arial Narrow" panose="020B0606020202030204" pitchFamily="34" charset="0"/>
                <a:cs typeface="Arial" panose="020B0604020202020204" pitchFamily="34" charset="0"/>
              </a:rPr>
              <a:t>air sensitive / short duration</a:t>
            </a:r>
          </a:p>
          <a:p>
            <a:pPr marL="228594" indent="-228594" algn="just">
              <a:buFont typeface="Arial" panose="020B0604020202020204" pitchFamily="34" charset="0"/>
              <a:buChar char="•"/>
            </a:pPr>
            <a:r>
              <a:rPr lang="en-US" sz="1333" b="1" err="1">
                <a:solidFill>
                  <a:srgbClr val="122D4F"/>
                </a:solidFill>
                <a:latin typeface="Arial Narrow" panose="020B0606020202030204" pitchFamily="34" charset="0"/>
                <a:cs typeface="Arial" panose="020B0604020202020204" pitchFamily="34" charset="0"/>
              </a:rPr>
              <a:t>repeatibility</a:t>
            </a:r>
            <a:r>
              <a:rPr lang="en-US" sz="1333" b="1">
                <a:solidFill>
                  <a:srgbClr val="122D4F"/>
                </a:solidFill>
                <a:latin typeface="Arial Narrow" panose="020B0606020202030204" pitchFamily="34" charset="0"/>
                <a:cs typeface="Arial" panose="020B0604020202020204" pitchFamily="34" charset="0"/>
              </a:rPr>
              <a:t> / efficiency / on-the-go experiment adjustments</a:t>
            </a:r>
          </a:p>
          <a:p>
            <a:pPr marL="228594" indent="-228594" algn="just">
              <a:buFont typeface="Arial" panose="020B0604020202020204" pitchFamily="34" charset="0"/>
              <a:buChar char="•"/>
            </a:pPr>
            <a:r>
              <a:rPr lang="en-US" sz="1333" b="1">
                <a:solidFill>
                  <a:srgbClr val="122D4F"/>
                </a:solidFill>
                <a:latin typeface="Arial Narrow" panose="020B0606020202030204" pitchFamily="34" charset="0"/>
                <a:cs typeface="Arial" panose="020B0604020202020204" pitchFamily="34" charset="0"/>
              </a:rPr>
              <a:t>Deeper partnership (projects, shared PhDs, short and mid term stays related to experiments  and projects)</a:t>
            </a:r>
          </a:p>
          <a:p>
            <a:pPr algn="just"/>
            <a:endParaRPr lang="en-US" sz="1333" b="1">
              <a:solidFill>
                <a:srgbClr val="122D4F"/>
              </a:solidFill>
              <a:latin typeface="Arial Narrow" panose="020B0606020202030204" pitchFamily="34" charset="0"/>
              <a:cs typeface="Arial" panose="020B0604020202020204" pitchFamily="34" charset="0"/>
            </a:endParaRPr>
          </a:p>
          <a:p>
            <a:pPr algn="ctr"/>
            <a:endParaRPr lang="es-ES" sz="1333" b="1">
              <a:solidFill>
                <a:srgbClr val="122D4F"/>
              </a:solidFill>
              <a:latin typeface="Arial Narrow" panose="020B060602020203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4DF30879-ADCF-4D4E-B460-89FC33F3FFFB}"/>
              </a:ext>
            </a:extLst>
          </p:cNvPr>
          <p:cNvSpPr/>
          <p:nvPr/>
        </p:nvSpPr>
        <p:spPr>
          <a:xfrm>
            <a:off x="-29687" y="2186573"/>
            <a:ext cx="2409553" cy="4606389"/>
          </a:xfrm>
          <a:prstGeom prst="rect">
            <a:avLst/>
          </a:prstGeom>
        </p:spPr>
        <p:txBody>
          <a:bodyPr wrap="square">
            <a:spAutoFit/>
          </a:bodyPr>
          <a:lstStyle/>
          <a:p>
            <a:pPr>
              <a:spcAft>
                <a:spcPts val="400"/>
              </a:spcAft>
            </a:pPr>
            <a:r>
              <a:rPr lang="en-US" sz="1600"/>
              <a:t>-ALBA to provide the X-ray &amp; electron- tools, enhanced sample preparation capabilities enabling pre-experiment preparation, mid-term visitor missions/collaborations and deeper partnerships</a:t>
            </a:r>
          </a:p>
          <a:p>
            <a:pPr>
              <a:spcAft>
                <a:spcPts val="400"/>
              </a:spcAft>
            </a:pPr>
            <a:endParaRPr lang="en-US" sz="400"/>
          </a:p>
          <a:p>
            <a:pPr>
              <a:spcAft>
                <a:spcPts val="400"/>
              </a:spcAft>
            </a:pPr>
            <a:r>
              <a:rPr lang="en-US" sz="1600"/>
              <a:t>-Aiming at a multi-modal approach from meso to nanoscale, from surface to bulk-like </a:t>
            </a:r>
          </a:p>
          <a:p>
            <a:pPr>
              <a:spcAft>
                <a:spcPts val="400"/>
              </a:spcAft>
            </a:pPr>
            <a:endParaRPr lang="en-US" sz="400"/>
          </a:p>
          <a:p>
            <a:pPr>
              <a:spcAft>
                <a:spcPts val="400"/>
              </a:spcAft>
            </a:pPr>
            <a:r>
              <a:rPr lang="en-US" sz="1600"/>
              <a:t>-ALBA embedded within their strategic partners provides leading capabilities</a:t>
            </a:r>
          </a:p>
        </p:txBody>
      </p:sp>
      <p:sp>
        <p:nvSpPr>
          <p:cNvPr id="42" name="TextBox 41">
            <a:extLst>
              <a:ext uri="{FF2B5EF4-FFF2-40B4-BE49-F238E27FC236}">
                <a16:creationId xmlns:a16="http://schemas.microsoft.com/office/drawing/2014/main" id="{0412BD79-290F-6348-8CB6-EB34C4FC6143}"/>
              </a:ext>
            </a:extLst>
          </p:cNvPr>
          <p:cNvSpPr txBox="1"/>
          <p:nvPr/>
        </p:nvSpPr>
        <p:spPr>
          <a:xfrm>
            <a:off x="2245149" y="2146669"/>
            <a:ext cx="5448409" cy="410433"/>
          </a:xfrm>
          <a:prstGeom prst="rect">
            <a:avLst/>
          </a:prstGeom>
          <a:solidFill>
            <a:srgbClr val="FFFFFF">
              <a:alpha val="50196"/>
            </a:srgbClr>
          </a:solidFill>
        </p:spPr>
        <p:txBody>
          <a:bodyPr vert="horz" wrap="square" lIns="121920" tIns="60960" rIns="121920" bIns="60960" rtlCol="0" anchor="t">
            <a:spAutoFit/>
          </a:bodyPr>
          <a:lstStyle/>
          <a:p>
            <a:pPr algn="ctr"/>
            <a:r>
              <a:rPr lang="en-US" sz="1867" b="1">
                <a:solidFill>
                  <a:srgbClr val="122D4F"/>
                </a:solidFill>
                <a:latin typeface="Arial Narrow" panose="020B0606020202030204" pitchFamily="34" charset="0"/>
                <a:cs typeface="Arial" panose="020B0604020202020204" pitchFamily="34" charset="0"/>
              </a:rPr>
              <a:t>Microscale* averaged electronic &amp; magnetic properties</a:t>
            </a:r>
            <a:endParaRPr lang="es-ES" sz="1867" b="1">
              <a:solidFill>
                <a:srgbClr val="122D4F"/>
              </a:solidFill>
              <a:latin typeface="Arial Narrow" panose="020B060602020203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7AF05650-4E77-5243-A97E-0BFFADBBB6E6}"/>
              </a:ext>
            </a:extLst>
          </p:cNvPr>
          <p:cNvSpPr txBox="1"/>
          <p:nvPr/>
        </p:nvSpPr>
        <p:spPr>
          <a:xfrm>
            <a:off x="7566427" y="2153631"/>
            <a:ext cx="2821997" cy="410433"/>
          </a:xfrm>
          <a:prstGeom prst="rect">
            <a:avLst/>
          </a:prstGeom>
          <a:solidFill>
            <a:srgbClr val="FFFFFF">
              <a:alpha val="50196"/>
            </a:srgbClr>
          </a:solidFill>
        </p:spPr>
        <p:txBody>
          <a:bodyPr vert="horz" wrap="square" lIns="121920" tIns="60960" rIns="121920" bIns="60960" rtlCol="0" anchor="t">
            <a:spAutoFit/>
          </a:bodyPr>
          <a:lstStyle/>
          <a:p>
            <a:pPr algn="ctr"/>
            <a:r>
              <a:rPr lang="en-US" sz="1867" b="1">
                <a:solidFill>
                  <a:srgbClr val="122D4F"/>
                </a:solidFill>
                <a:latin typeface="Arial Narrow" panose="020B0606020202030204" pitchFamily="34" charset="0"/>
                <a:cs typeface="Arial" panose="020B0604020202020204" pitchFamily="34" charset="0"/>
              </a:rPr>
              <a:t>Micro to nanoscale imaging</a:t>
            </a:r>
          </a:p>
        </p:txBody>
      </p:sp>
      <p:sp>
        <p:nvSpPr>
          <p:cNvPr id="2" name="Rectangle 1">
            <a:extLst>
              <a:ext uri="{FF2B5EF4-FFF2-40B4-BE49-F238E27FC236}">
                <a16:creationId xmlns:a16="http://schemas.microsoft.com/office/drawing/2014/main" id="{3892270D-4105-9341-9ED0-E36914565C26}"/>
              </a:ext>
            </a:extLst>
          </p:cNvPr>
          <p:cNvSpPr/>
          <p:nvPr/>
        </p:nvSpPr>
        <p:spPr>
          <a:xfrm>
            <a:off x="265417" y="73204"/>
            <a:ext cx="3656065" cy="461665"/>
          </a:xfrm>
          <a:prstGeom prst="rect">
            <a:avLst/>
          </a:prstGeom>
          <a:gradFill>
            <a:gsLst>
              <a:gs pos="49980">
                <a:srgbClr val="EEC64B"/>
              </a:gs>
              <a:gs pos="0">
                <a:schemeClr val="accent4">
                  <a:lumMod val="75000"/>
                </a:schemeClr>
              </a:gs>
              <a:gs pos="68000">
                <a:schemeClr val="accent4">
                  <a:lumMod val="60000"/>
                  <a:lumOff val="40000"/>
                </a:schemeClr>
              </a:gs>
              <a:gs pos="100000">
                <a:schemeClr val="accent4">
                  <a:lumMod val="20000"/>
                  <a:lumOff val="80000"/>
                </a:schemeClr>
              </a:gs>
            </a:gsLst>
            <a:path path="circle">
              <a:fillToRect l="50000" t="50000" r="50000" b="50000"/>
            </a:path>
          </a:gradFill>
        </p:spPr>
        <p:txBody>
          <a:bodyPr wrap="none">
            <a:spAutoFit/>
          </a:bodyPr>
          <a:lstStyle/>
          <a:p>
            <a:r>
              <a:rPr lang="en-US" sz="2400" dirty="0"/>
              <a:t>example: 2D-VdW materials</a:t>
            </a:r>
          </a:p>
        </p:txBody>
      </p:sp>
      <p:pic>
        <p:nvPicPr>
          <p:cNvPr id="44" name="Picture 43">
            <a:extLst>
              <a:ext uri="{FF2B5EF4-FFF2-40B4-BE49-F238E27FC236}">
                <a16:creationId xmlns:a16="http://schemas.microsoft.com/office/drawing/2014/main" id="{87F71B32-0558-5A4E-BBEA-6AC42D89582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14495" y="992479"/>
            <a:ext cx="1404397" cy="789973"/>
          </a:xfrm>
          <a:prstGeom prst="rect">
            <a:avLst/>
          </a:prstGeom>
        </p:spPr>
      </p:pic>
      <p:sp>
        <p:nvSpPr>
          <p:cNvPr id="46" name="TextBox 45">
            <a:extLst>
              <a:ext uri="{FF2B5EF4-FFF2-40B4-BE49-F238E27FC236}">
                <a16:creationId xmlns:a16="http://schemas.microsoft.com/office/drawing/2014/main" id="{5506F8AC-D697-F849-B0DB-B59BF409C9DD}"/>
              </a:ext>
            </a:extLst>
          </p:cNvPr>
          <p:cNvSpPr txBox="1"/>
          <p:nvPr/>
        </p:nvSpPr>
        <p:spPr>
          <a:xfrm>
            <a:off x="5676707" y="1750379"/>
            <a:ext cx="914400" cy="914400"/>
          </a:xfrm>
          <a:prstGeom prst="rect">
            <a:avLst/>
          </a:prstGeom>
        </p:spPr>
        <p:txBody>
          <a:bodyPr vert="horz" wrap="none" lIns="91440" tIns="45720" rIns="91440" bIns="45720" rtlCol="0" anchor="t">
            <a:noAutofit/>
          </a:bodyPr>
          <a:lstStyle/>
          <a:p>
            <a:r>
              <a:rPr lang="en-US" sz="1400" err="1">
                <a:solidFill>
                  <a:srgbClr val="0070C0"/>
                </a:solidFill>
                <a:latin typeface="Arial" panose="020B0604020202020204" pitchFamily="34" charset="0"/>
                <a:cs typeface="Arial" panose="020B0604020202020204" pitchFamily="34" charset="0"/>
              </a:rPr>
              <a:t>twistronics</a:t>
            </a:r>
            <a:endParaRPr lang="en-US" sz="1400">
              <a:solidFill>
                <a:srgbClr val="0070C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C20E1F4-92DE-654C-9C14-80F172EF9175}"/>
              </a:ext>
            </a:extLst>
          </p:cNvPr>
          <p:cNvSpPr/>
          <p:nvPr/>
        </p:nvSpPr>
        <p:spPr>
          <a:xfrm>
            <a:off x="503584" y="584335"/>
            <a:ext cx="11425965" cy="379656"/>
          </a:xfrm>
          <a:prstGeom prst="rect">
            <a:avLst/>
          </a:prstGeom>
        </p:spPr>
        <p:txBody>
          <a:bodyPr wrap="square">
            <a:spAutoFit/>
          </a:bodyPr>
          <a:lstStyle/>
          <a:p>
            <a:pPr lvl="0" algn="ctr"/>
            <a:r>
              <a:rPr lang="en-US" sz="1867" b="1">
                <a:solidFill>
                  <a:srgbClr val="122D4F"/>
                </a:solidFill>
                <a:latin typeface="Arial Narrow" panose="020B0606020202030204" pitchFamily="34" charset="0"/>
                <a:cs typeface="Arial" panose="020B0604020202020204" pitchFamily="34" charset="0"/>
              </a:rPr>
              <a:t>MBE, 2D Materials and </a:t>
            </a:r>
            <a:r>
              <a:rPr lang="en-US" sz="1867" b="1" err="1">
                <a:solidFill>
                  <a:srgbClr val="122D4F"/>
                </a:solidFill>
                <a:latin typeface="Arial Narrow" panose="020B0606020202030204" pitchFamily="34" charset="0"/>
                <a:cs typeface="Arial" panose="020B0604020202020204" pitchFamily="34" charset="0"/>
              </a:rPr>
              <a:t>VdW</a:t>
            </a:r>
            <a:r>
              <a:rPr lang="en-US" sz="1867" b="1">
                <a:solidFill>
                  <a:srgbClr val="122D4F"/>
                </a:solidFill>
                <a:latin typeface="Arial Narrow" panose="020B0606020202030204" pitchFamily="34" charset="0"/>
                <a:cs typeface="Arial" panose="020B0604020202020204" pitchFamily="34" charset="0"/>
              </a:rPr>
              <a:t> Foundry at MS Lab, offline bl equipment,  as a complement &amp; bridge to user facilities</a:t>
            </a:r>
          </a:p>
        </p:txBody>
      </p:sp>
      <p:sp>
        <p:nvSpPr>
          <p:cNvPr id="15" name="Rectangle 14">
            <a:extLst>
              <a:ext uri="{FF2B5EF4-FFF2-40B4-BE49-F238E27FC236}">
                <a16:creationId xmlns:a16="http://schemas.microsoft.com/office/drawing/2014/main" id="{49E02583-B427-F348-8C5E-95B61AD7B58A}"/>
              </a:ext>
            </a:extLst>
          </p:cNvPr>
          <p:cNvSpPr/>
          <p:nvPr/>
        </p:nvSpPr>
        <p:spPr>
          <a:xfrm>
            <a:off x="6959848" y="1770419"/>
            <a:ext cx="1648208" cy="297454"/>
          </a:xfrm>
          <a:prstGeom prst="rect">
            <a:avLst/>
          </a:prstGeom>
        </p:spPr>
        <p:txBody>
          <a:bodyPr wrap="none">
            <a:spAutoFit/>
          </a:bodyPr>
          <a:lstStyle/>
          <a:p>
            <a:r>
              <a:rPr lang="en-US" sz="1333" err="1">
                <a:solidFill>
                  <a:srgbClr val="0070C0"/>
                </a:solidFill>
                <a:latin typeface="Arial" panose="020B0604020202020204" pitchFamily="34" charset="0"/>
                <a:cs typeface="Arial" panose="020B0604020202020204" pitchFamily="34" charset="0"/>
              </a:rPr>
              <a:t>VdW</a:t>
            </a:r>
            <a:r>
              <a:rPr lang="en-US" sz="1333">
                <a:solidFill>
                  <a:srgbClr val="0070C0"/>
                </a:solidFill>
                <a:latin typeface="Arial" panose="020B0604020202020204" pitchFamily="34" charset="0"/>
                <a:cs typeface="Arial" panose="020B0604020202020204" pitchFamily="34" charset="0"/>
              </a:rPr>
              <a:t> transfer setup</a:t>
            </a:r>
            <a:endParaRPr lang="en-US" sz="1333">
              <a:solidFill>
                <a:srgbClr val="0070C0"/>
              </a:solidFill>
            </a:endParaRPr>
          </a:p>
        </p:txBody>
      </p:sp>
      <p:pic>
        <p:nvPicPr>
          <p:cNvPr id="49" name="Picture 48">
            <a:extLst>
              <a:ext uri="{FF2B5EF4-FFF2-40B4-BE49-F238E27FC236}">
                <a16:creationId xmlns:a16="http://schemas.microsoft.com/office/drawing/2014/main" id="{3CCEBC1F-1A7D-5548-BFBF-64DE4044FA2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577781" y="991775"/>
            <a:ext cx="1445011" cy="1001805"/>
          </a:xfrm>
          <a:prstGeom prst="rect">
            <a:avLst/>
          </a:prstGeom>
        </p:spPr>
      </p:pic>
      <p:sp>
        <p:nvSpPr>
          <p:cNvPr id="50" name="TextBox 49">
            <a:extLst>
              <a:ext uri="{FF2B5EF4-FFF2-40B4-BE49-F238E27FC236}">
                <a16:creationId xmlns:a16="http://schemas.microsoft.com/office/drawing/2014/main" id="{9BE4FFF5-8D44-E441-AE26-2D0A4BFE9FC3}"/>
              </a:ext>
            </a:extLst>
          </p:cNvPr>
          <p:cNvSpPr txBox="1"/>
          <p:nvPr/>
        </p:nvSpPr>
        <p:spPr>
          <a:xfrm>
            <a:off x="8822137" y="969411"/>
            <a:ext cx="1208785" cy="914400"/>
          </a:xfrm>
          <a:prstGeom prst="rect">
            <a:avLst/>
          </a:prstGeom>
        </p:spPr>
        <p:txBody>
          <a:bodyPr vert="horz" wrap="square" lIns="91440" tIns="45720" rIns="91440" bIns="45720" rtlCol="0" anchor="t">
            <a:noAutofit/>
          </a:bodyPr>
          <a:lstStyle/>
          <a:p>
            <a:r>
              <a:rPr lang="en-US" sz="1333">
                <a:solidFill>
                  <a:srgbClr val="0070C0"/>
                </a:solidFill>
                <a:latin typeface="Arial" panose="020B0604020202020204" pitchFamily="34" charset="0"/>
                <a:cs typeface="Arial" panose="020B0604020202020204" pitchFamily="34" charset="0"/>
              </a:rPr>
              <a:t>Raman</a:t>
            </a:r>
          </a:p>
        </p:txBody>
      </p:sp>
      <p:sp>
        <p:nvSpPr>
          <p:cNvPr id="52" name="Rectangle 51">
            <a:extLst>
              <a:ext uri="{FF2B5EF4-FFF2-40B4-BE49-F238E27FC236}">
                <a16:creationId xmlns:a16="http://schemas.microsoft.com/office/drawing/2014/main" id="{C8C82A76-D79E-FC4E-ABD8-9425F1FB32BF}"/>
              </a:ext>
            </a:extLst>
          </p:cNvPr>
          <p:cNvSpPr/>
          <p:nvPr/>
        </p:nvSpPr>
        <p:spPr>
          <a:xfrm>
            <a:off x="2584146" y="2516111"/>
            <a:ext cx="2261052" cy="379656"/>
          </a:xfrm>
          <a:prstGeom prst="rect">
            <a:avLst/>
          </a:prstGeom>
        </p:spPr>
        <p:txBody>
          <a:bodyPr wrap="square">
            <a:spAutoFit/>
          </a:bodyPr>
          <a:lstStyle/>
          <a:p>
            <a:pPr lvl="0" algn="ctr"/>
            <a:r>
              <a:rPr lang="en-US" sz="1867" b="1">
                <a:solidFill>
                  <a:srgbClr val="122D4F"/>
                </a:solidFill>
                <a:latin typeface="Arial Narrow" panose="020B0606020202030204" pitchFamily="34" charset="0"/>
                <a:cs typeface="Arial" panose="020B0604020202020204" pitchFamily="34" charset="0"/>
              </a:rPr>
              <a:t>LOREA: ARPES</a:t>
            </a:r>
          </a:p>
        </p:txBody>
      </p:sp>
      <p:sp>
        <p:nvSpPr>
          <p:cNvPr id="53" name="TextBox 52">
            <a:extLst>
              <a:ext uri="{FF2B5EF4-FFF2-40B4-BE49-F238E27FC236}">
                <a16:creationId xmlns:a16="http://schemas.microsoft.com/office/drawing/2014/main" id="{2424E896-BCFD-B64E-ABD2-F9721D71C43B}"/>
              </a:ext>
            </a:extLst>
          </p:cNvPr>
          <p:cNvSpPr txBox="1"/>
          <p:nvPr/>
        </p:nvSpPr>
        <p:spPr>
          <a:xfrm>
            <a:off x="4389501" y="3150101"/>
            <a:ext cx="962875" cy="1323054"/>
          </a:xfrm>
          <a:prstGeom prst="rect">
            <a:avLst/>
          </a:prstGeom>
        </p:spPr>
        <p:txBody>
          <a:bodyPr vert="horz" wrap="square" lIns="91440" tIns="45720" rIns="91440" bIns="45720" rtlCol="0" anchor="t">
            <a:spAutoFit/>
          </a:bodyPr>
          <a:lstStyle/>
          <a:p>
            <a:r>
              <a:rPr lang="en-US" sz="1333">
                <a:solidFill>
                  <a:srgbClr val="0070C0"/>
                </a:solidFill>
                <a:latin typeface="Arial" panose="020B0604020202020204" pitchFamily="34" charset="0"/>
                <a:cs typeface="Arial" panose="020B0604020202020204" pitchFamily="34" charset="0"/>
              </a:rPr>
              <a:t>ARPES in twisted BLG, </a:t>
            </a:r>
          </a:p>
          <a:p>
            <a:r>
              <a:rPr lang="en-US" sz="1333">
                <a:solidFill>
                  <a:srgbClr val="0070C0"/>
                </a:solidFill>
                <a:latin typeface="Arial" panose="020B0604020202020204" pitchFamily="34" charset="0"/>
                <a:cs typeface="Arial" panose="020B0604020202020204" pitchFamily="34" charset="0"/>
              </a:rPr>
              <a:t>Soleil, Sci Reports 2016</a:t>
            </a:r>
          </a:p>
        </p:txBody>
      </p:sp>
      <p:sp>
        <p:nvSpPr>
          <p:cNvPr id="54" name="Rectangle 53">
            <a:extLst>
              <a:ext uri="{FF2B5EF4-FFF2-40B4-BE49-F238E27FC236}">
                <a16:creationId xmlns:a16="http://schemas.microsoft.com/office/drawing/2014/main" id="{69A61A8C-F5E3-4646-8238-20681D57E221}"/>
              </a:ext>
            </a:extLst>
          </p:cNvPr>
          <p:cNvSpPr/>
          <p:nvPr/>
        </p:nvSpPr>
        <p:spPr>
          <a:xfrm>
            <a:off x="5351706" y="2607173"/>
            <a:ext cx="2261052" cy="379656"/>
          </a:xfrm>
          <a:prstGeom prst="rect">
            <a:avLst/>
          </a:prstGeom>
        </p:spPr>
        <p:txBody>
          <a:bodyPr wrap="square">
            <a:spAutoFit/>
          </a:bodyPr>
          <a:lstStyle/>
          <a:p>
            <a:pPr lvl="0" algn="ctr"/>
            <a:r>
              <a:rPr lang="en-US" sz="1867" b="1">
                <a:solidFill>
                  <a:srgbClr val="122D4F"/>
                </a:solidFill>
                <a:latin typeface="Arial Narrow" panose="020B0606020202030204" pitchFamily="34" charset="0"/>
                <a:cs typeface="Arial" panose="020B0604020202020204" pitchFamily="34" charset="0"/>
              </a:rPr>
              <a:t>BOREAS - XMCD</a:t>
            </a:r>
          </a:p>
        </p:txBody>
      </p:sp>
      <p:sp>
        <p:nvSpPr>
          <p:cNvPr id="24" name="Rectangle 23">
            <a:extLst>
              <a:ext uri="{FF2B5EF4-FFF2-40B4-BE49-F238E27FC236}">
                <a16:creationId xmlns:a16="http://schemas.microsoft.com/office/drawing/2014/main" id="{98372FAC-5F46-4F4C-B730-CA39D4D713AD}"/>
              </a:ext>
            </a:extLst>
          </p:cNvPr>
          <p:cNvSpPr/>
          <p:nvPr/>
        </p:nvSpPr>
        <p:spPr>
          <a:xfrm>
            <a:off x="3692287" y="4468010"/>
            <a:ext cx="1767364" cy="707694"/>
          </a:xfrm>
          <a:prstGeom prst="rect">
            <a:avLst/>
          </a:prstGeom>
        </p:spPr>
        <p:txBody>
          <a:bodyPr wrap="square">
            <a:spAutoFit/>
          </a:bodyPr>
          <a:lstStyle/>
          <a:p>
            <a:r>
              <a:rPr lang="en-US" sz="1333">
                <a:solidFill>
                  <a:srgbClr val="122D4F"/>
                </a:solidFill>
                <a:latin typeface="Arial Narrow" panose="020B0606020202030204" pitchFamily="34" charset="0"/>
                <a:cs typeface="Arial" panose="020B0604020202020204" pitchFamily="34" charset="0"/>
              </a:rPr>
              <a:t>*</a:t>
            </a:r>
            <a:r>
              <a:rPr lang="en-US" sz="1333" u="sng">
                <a:solidFill>
                  <a:srgbClr val="122D4F"/>
                </a:solidFill>
                <a:latin typeface="Arial Narrow" panose="020B0606020202030204" pitchFamily="34" charset="0"/>
                <a:cs typeface="Arial" panose="020B0604020202020204" pitchFamily="34" charset="0"/>
              </a:rPr>
              <a:t>Sub-micron to nano scale i</a:t>
            </a:r>
            <a:r>
              <a:rPr lang="en-US" sz="1333">
                <a:solidFill>
                  <a:srgbClr val="122D4F"/>
                </a:solidFill>
                <a:latin typeface="Arial Narrow" panose="020B0606020202030204" pitchFamily="34" charset="0"/>
                <a:cs typeface="Arial" panose="020B0604020202020204" pitchFamily="34" charset="0"/>
              </a:rPr>
              <a:t>f a nano-focusing upgrade is considered</a:t>
            </a:r>
            <a:endParaRPr lang="en-US" sz="1333"/>
          </a:p>
        </p:txBody>
      </p:sp>
      <p:sp>
        <p:nvSpPr>
          <p:cNvPr id="59" name="TextBox 58">
            <a:extLst>
              <a:ext uri="{FF2B5EF4-FFF2-40B4-BE49-F238E27FC236}">
                <a16:creationId xmlns:a16="http://schemas.microsoft.com/office/drawing/2014/main" id="{8758FDF6-0CC7-8346-8EB3-1F1CD8EE1AE2}"/>
              </a:ext>
            </a:extLst>
          </p:cNvPr>
          <p:cNvSpPr txBox="1"/>
          <p:nvPr/>
        </p:nvSpPr>
        <p:spPr>
          <a:xfrm>
            <a:off x="7630148" y="4696679"/>
            <a:ext cx="3677389" cy="914400"/>
          </a:xfrm>
          <a:prstGeom prst="rect">
            <a:avLst/>
          </a:prstGeom>
        </p:spPr>
        <p:txBody>
          <a:bodyPr vert="horz" wrap="none" lIns="91440" tIns="45720" rIns="91440" bIns="45720" rtlCol="0" anchor="t">
            <a:noAutofit/>
          </a:bodyPr>
          <a:lstStyle/>
          <a:p>
            <a:r>
              <a:rPr lang="en-US" sz="1333">
                <a:solidFill>
                  <a:srgbClr val="0070C0"/>
                </a:solidFill>
                <a:latin typeface="Arial" panose="020B0604020202020204" pitchFamily="34" charset="0"/>
                <a:cs typeface="Arial" panose="020B0604020202020204" pitchFamily="34" charset="0"/>
              </a:rPr>
              <a:t>PEEM, Multilayer flakes of </a:t>
            </a:r>
          </a:p>
          <a:p>
            <a:r>
              <a:rPr lang="en-US" sz="1333">
                <a:solidFill>
                  <a:srgbClr val="0070C0"/>
                </a:solidFill>
                <a:latin typeface="Arial" panose="020B0604020202020204" pitchFamily="34" charset="0"/>
                <a:cs typeface="Arial" panose="020B0604020202020204" pitchFamily="34" charset="0"/>
              </a:rPr>
              <a:t>CrTe2 </a:t>
            </a:r>
            <a:r>
              <a:rPr lang="en-US" sz="1333" err="1">
                <a:solidFill>
                  <a:srgbClr val="0070C0"/>
                </a:solidFill>
                <a:latin typeface="Arial" panose="020B0604020202020204" pitchFamily="34" charset="0"/>
                <a:cs typeface="Arial" panose="020B0604020202020204" pitchFamily="34" charset="0"/>
              </a:rPr>
              <a:t>VdW</a:t>
            </a:r>
            <a:r>
              <a:rPr lang="en-US" sz="1333">
                <a:solidFill>
                  <a:srgbClr val="0070C0"/>
                </a:solidFill>
                <a:latin typeface="Arial" panose="020B0604020202020204" pitchFamily="34" charset="0"/>
                <a:cs typeface="Arial" panose="020B0604020202020204" pitchFamily="34" charset="0"/>
              </a:rPr>
              <a:t>, </a:t>
            </a:r>
            <a:r>
              <a:rPr lang="en-US" sz="1333" i="1">
                <a:solidFill>
                  <a:srgbClr val="0070C0"/>
                </a:solidFill>
                <a:latin typeface="Arial" panose="020B0604020202020204" pitchFamily="34" charset="0"/>
                <a:cs typeface="Arial" panose="020B0604020202020204" pitchFamily="34" charset="0"/>
              </a:rPr>
              <a:t>ACS AMI 2020</a:t>
            </a:r>
            <a:endParaRPr lang="en-US" sz="1333">
              <a:solidFill>
                <a:srgbClr val="0070C0"/>
              </a:solidFill>
              <a:latin typeface="Arial" panose="020B0604020202020204" pitchFamily="34" charset="0"/>
              <a:cs typeface="Arial" panose="020B0604020202020204" pitchFamily="34" charset="0"/>
            </a:endParaRPr>
          </a:p>
        </p:txBody>
      </p:sp>
      <p:graphicFrame>
        <p:nvGraphicFramePr>
          <p:cNvPr id="62" name="Table 62">
            <a:extLst>
              <a:ext uri="{FF2B5EF4-FFF2-40B4-BE49-F238E27FC236}">
                <a16:creationId xmlns:a16="http://schemas.microsoft.com/office/drawing/2014/main" id="{C6A32ECF-7DD7-9549-809D-DCD8D3080787}"/>
              </a:ext>
            </a:extLst>
          </p:cNvPr>
          <p:cNvGraphicFramePr>
            <a:graphicFrameLocks noGrp="1"/>
          </p:cNvGraphicFramePr>
          <p:nvPr/>
        </p:nvGraphicFramePr>
        <p:xfrm>
          <a:off x="2122889" y="5334069"/>
          <a:ext cx="9806659" cy="1630680"/>
        </p:xfrm>
        <a:graphic>
          <a:graphicData uri="http://schemas.openxmlformats.org/drawingml/2006/table">
            <a:tbl>
              <a:tblPr firstRow="1" bandRow="1">
                <a:tableStyleId>{5C22544A-7EE6-4342-B048-85BDC9FD1C3A}</a:tableStyleId>
              </a:tblPr>
              <a:tblGrid>
                <a:gridCol w="1697084">
                  <a:extLst>
                    <a:ext uri="{9D8B030D-6E8A-4147-A177-3AD203B41FA5}">
                      <a16:colId xmlns:a16="http://schemas.microsoft.com/office/drawing/2014/main" val="3556589388"/>
                    </a:ext>
                  </a:extLst>
                </a:gridCol>
                <a:gridCol w="2449103">
                  <a:extLst>
                    <a:ext uri="{9D8B030D-6E8A-4147-A177-3AD203B41FA5}">
                      <a16:colId xmlns:a16="http://schemas.microsoft.com/office/drawing/2014/main" val="3133583401"/>
                    </a:ext>
                  </a:extLst>
                </a:gridCol>
                <a:gridCol w="5660472">
                  <a:extLst>
                    <a:ext uri="{9D8B030D-6E8A-4147-A177-3AD203B41FA5}">
                      <a16:colId xmlns:a16="http://schemas.microsoft.com/office/drawing/2014/main" val="878660514"/>
                    </a:ext>
                  </a:extLst>
                </a:gridCol>
              </a:tblGrid>
              <a:tr h="345440">
                <a:tc>
                  <a:txBody>
                    <a:bodyPr/>
                    <a:lstStyle/>
                    <a:p>
                      <a:endParaRPr lang="en-US" sz="1500"/>
                    </a:p>
                  </a:txBody>
                  <a:tcPr marL="121920" marR="121920" marT="60960" marB="60960"/>
                </a:tc>
                <a:tc>
                  <a:txBody>
                    <a:bodyPr/>
                    <a:lstStyle/>
                    <a:p>
                      <a:r>
                        <a:rPr lang="en-US" sz="1500"/>
                        <a:t>Resolution</a:t>
                      </a:r>
                    </a:p>
                  </a:txBody>
                  <a:tcPr marL="121920" marR="121920" marT="60960" marB="60960"/>
                </a:tc>
                <a:tc>
                  <a:txBody>
                    <a:bodyPr/>
                    <a:lstStyle/>
                    <a:p>
                      <a:r>
                        <a:rPr lang="en-US" sz="1500"/>
                        <a:t>complementary x-ray + SPM, TEM imaging capabilities</a:t>
                      </a:r>
                    </a:p>
                  </a:txBody>
                  <a:tcPr marL="121920" marR="121920" marT="60960" marB="60960"/>
                </a:tc>
                <a:extLst>
                  <a:ext uri="{0D108BD9-81ED-4DB2-BD59-A6C34878D82A}">
                    <a16:rowId xmlns:a16="http://schemas.microsoft.com/office/drawing/2014/main" val="4035400081"/>
                  </a:ext>
                </a:extLst>
              </a:tr>
              <a:tr h="345440">
                <a:tc>
                  <a:txBody>
                    <a:bodyPr/>
                    <a:lstStyle/>
                    <a:p>
                      <a:r>
                        <a:rPr lang="en-US" sz="1500"/>
                        <a:t>XTM MISTRAL</a:t>
                      </a:r>
                    </a:p>
                  </a:txBody>
                  <a:tcPr marL="121920" marR="121920" marT="60960" marB="60960"/>
                </a:tc>
                <a:tc>
                  <a:txBody>
                    <a:bodyPr/>
                    <a:lstStyle/>
                    <a:p>
                      <a:r>
                        <a:rPr lang="en-US" sz="1500"/>
                        <a:t>20-30 nm</a:t>
                      </a:r>
                    </a:p>
                  </a:txBody>
                  <a:tcPr marL="121920" marR="121920" marT="60960" marB="60960"/>
                </a:tc>
                <a:tc>
                  <a:txBody>
                    <a:bodyPr/>
                    <a:lstStyle/>
                    <a:p>
                      <a:r>
                        <a:rPr lang="en-US" sz="1500">
                          <a:solidFill>
                            <a:srgbClr val="FF0000"/>
                          </a:solidFill>
                        </a:rPr>
                        <a:t>fast</a:t>
                      </a:r>
                      <a:r>
                        <a:rPr lang="en-US" sz="1500"/>
                        <a:t> ; 2D imaging ; </a:t>
                      </a:r>
                      <a:r>
                        <a:rPr lang="en-US" sz="1500" b="1">
                          <a:solidFill>
                            <a:srgbClr val="FF0000"/>
                          </a:solidFill>
                        </a:rPr>
                        <a:t>3D </a:t>
                      </a:r>
                      <a:r>
                        <a:rPr lang="en-US" sz="1500" b="1" err="1">
                          <a:solidFill>
                            <a:srgbClr val="FF0000"/>
                          </a:solidFill>
                        </a:rPr>
                        <a:t>tomo</a:t>
                      </a:r>
                      <a:r>
                        <a:rPr lang="en-US" sz="1500" b="1">
                          <a:solidFill>
                            <a:srgbClr val="FF0000"/>
                          </a:solidFill>
                        </a:rPr>
                        <a:t> </a:t>
                      </a:r>
                      <a:r>
                        <a:rPr lang="en-US" sz="1500"/>
                        <a:t>; bulk (only C+ BM)</a:t>
                      </a:r>
                    </a:p>
                  </a:txBody>
                  <a:tcPr marL="121920" marR="121920" marT="60960" marB="60960"/>
                </a:tc>
                <a:extLst>
                  <a:ext uri="{0D108BD9-81ED-4DB2-BD59-A6C34878D82A}">
                    <a16:rowId xmlns:a16="http://schemas.microsoft.com/office/drawing/2014/main" val="3353992129"/>
                  </a:ext>
                </a:extLst>
              </a:tr>
              <a:tr h="345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PEEM CIRCE</a:t>
                      </a:r>
                    </a:p>
                  </a:txBody>
                  <a:tcPr marL="121920" marR="121920" marT="60960" marB="60960"/>
                </a:tc>
                <a:tc>
                  <a:txBody>
                    <a:bodyPr/>
                    <a:lstStyle/>
                    <a:p>
                      <a:r>
                        <a:rPr lang="en-US" sz="1500"/>
                        <a:t>20-30 nm (&lt;10nm possible) </a:t>
                      </a:r>
                    </a:p>
                  </a:txBody>
                  <a:tcPr marL="121920" marR="121920" marT="60960" marB="60960"/>
                </a:tc>
                <a:tc>
                  <a:txBody>
                    <a:bodyPr/>
                    <a:lstStyle/>
                    <a:p>
                      <a:r>
                        <a:rPr lang="en-US" sz="1500">
                          <a:solidFill>
                            <a:srgbClr val="FF0000"/>
                          </a:solidFill>
                        </a:rPr>
                        <a:t>fast</a:t>
                      </a:r>
                      <a:r>
                        <a:rPr lang="en-US" sz="1500"/>
                        <a:t>; 2D; part 3D (shadow tech.) ; </a:t>
                      </a:r>
                      <a:r>
                        <a:rPr lang="en-US" sz="1500">
                          <a:solidFill>
                            <a:srgbClr val="FF0000"/>
                          </a:solidFill>
                        </a:rPr>
                        <a:t>surface, mod. Field &amp; LN temp</a:t>
                      </a:r>
                    </a:p>
                  </a:txBody>
                  <a:tcPr marL="121920" marR="121920" marT="60960" marB="60960"/>
                </a:tc>
                <a:extLst>
                  <a:ext uri="{0D108BD9-81ED-4DB2-BD59-A6C34878D82A}">
                    <a16:rowId xmlns:a16="http://schemas.microsoft.com/office/drawing/2014/main" val="433803309"/>
                  </a:ext>
                </a:extLst>
              </a:tr>
              <a:tr h="357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err="1"/>
                        <a:t>Coh</a:t>
                      </a:r>
                      <a:r>
                        <a:rPr lang="en-US" sz="1500"/>
                        <a:t>. </a:t>
                      </a:r>
                      <a:r>
                        <a:rPr lang="en-US" sz="1500" err="1"/>
                        <a:t>Imag</a:t>
                      </a:r>
                      <a:r>
                        <a:rPr lang="en-US" sz="1500"/>
                        <a:t>. BOREAS</a:t>
                      </a:r>
                    </a:p>
                  </a:txBody>
                  <a:tcPr marL="121920" marR="121920" marT="60960" marB="60960"/>
                </a:tc>
                <a:tc>
                  <a:txBody>
                    <a:bodyPr/>
                    <a:lstStyle/>
                    <a:p>
                      <a:r>
                        <a:rPr lang="en-US" sz="1500"/>
                        <a:t>25 nm (3-5 nm possible)</a:t>
                      </a:r>
                    </a:p>
                  </a:txBody>
                  <a:tcPr marL="121920" marR="121920" marT="60960" marB="60960"/>
                </a:tc>
                <a:tc>
                  <a:txBody>
                    <a:bodyPr/>
                    <a:lstStyle/>
                    <a:p>
                      <a:r>
                        <a:rPr lang="en-US" sz="1500"/>
                        <a:t>slow (</a:t>
                      </a:r>
                      <a:r>
                        <a:rPr lang="en-US" sz="1500" err="1"/>
                        <a:t>reconst</a:t>
                      </a:r>
                      <a:r>
                        <a:rPr lang="en-US" sz="1500"/>
                        <a:t>. or scanning) 2D ; 3D possible; </a:t>
                      </a:r>
                      <a:r>
                        <a:rPr lang="en-US" sz="1500" err="1">
                          <a:solidFill>
                            <a:srgbClr val="FF0000"/>
                          </a:solidFill>
                        </a:rPr>
                        <a:t>LHe</a:t>
                      </a:r>
                      <a:r>
                        <a:rPr lang="en-US" sz="1500">
                          <a:solidFill>
                            <a:srgbClr val="FF0000"/>
                          </a:solidFill>
                        </a:rPr>
                        <a:t> ; </a:t>
                      </a:r>
                      <a:r>
                        <a:rPr lang="en-US" sz="1500" err="1">
                          <a:solidFill>
                            <a:srgbClr val="FF0000"/>
                          </a:solidFill>
                        </a:rPr>
                        <a:t>Hig</a:t>
                      </a:r>
                      <a:r>
                        <a:rPr lang="en-US" sz="1500">
                          <a:solidFill>
                            <a:srgbClr val="FF0000"/>
                          </a:solidFill>
                        </a:rPr>
                        <a:t> field</a:t>
                      </a:r>
                    </a:p>
                  </a:txBody>
                  <a:tcPr marL="121920" marR="121920" marT="60960" marB="60960"/>
                </a:tc>
                <a:extLst>
                  <a:ext uri="{0D108BD9-81ED-4DB2-BD59-A6C34878D82A}">
                    <a16:rowId xmlns:a16="http://schemas.microsoft.com/office/drawing/2014/main" val="2781597419"/>
                  </a:ext>
                </a:extLst>
              </a:tr>
            </a:tbl>
          </a:graphicData>
        </a:graphic>
      </p:graphicFrame>
      <p:sp>
        <p:nvSpPr>
          <p:cNvPr id="55" name="TextBox 54">
            <a:extLst>
              <a:ext uri="{FF2B5EF4-FFF2-40B4-BE49-F238E27FC236}">
                <a16:creationId xmlns:a16="http://schemas.microsoft.com/office/drawing/2014/main" id="{7D8AD697-A9A3-3541-9DB0-DAF2F1DE55C5}"/>
              </a:ext>
            </a:extLst>
          </p:cNvPr>
          <p:cNvSpPr txBox="1"/>
          <p:nvPr/>
        </p:nvSpPr>
        <p:spPr>
          <a:xfrm>
            <a:off x="5342671" y="4750479"/>
            <a:ext cx="1040181" cy="914400"/>
          </a:xfrm>
          <a:prstGeom prst="rect">
            <a:avLst/>
          </a:prstGeom>
        </p:spPr>
        <p:txBody>
          <a:bodyPr vert="horz" wrap="none" lIns="91440" tIns="45720" rIns="91440" bIns="45720" rtlCol="0" anchor="t">
            <a:noAutofit/>
          </a:bodyPr>
          <a:lstStyle/>
          <a:p>
            <a:r>
              <a:rPr lang="en-US" sz="1333">
                <a:solidFill>
                  <a:srgbClr val="0070C0"/>
                </a:solidFill>
                <a:latin typeface="Arial" panose="020B0604020202020204" pitchFamily="34" charset="0"/>
                <a:cs typeface="Arial" panose="020B0604020202020204" pitchFamily="34" charset="0"/>
              </a:rPr>
              <a:t>Cr XMCD in CrCl3 </a:t>
            </a:r>
            <a:r>
              <a:rPr lang="en-US" sz="1333" err="1">
                <a:solidFill>
                  <a:srgbClr val="0070C0"/>
                </a:solidFill>
                <a:latin typeface="Arial" panose="020B0604020202020204" pitchFamily="34" charset="0"/>
                <a:cs typeface="Arial" panose="020B0604020202020204" pitchFamily="34" charset="0"/>
              </a:rPr>
              <a:t>sl</a:t>
            </a:r>
            <a:r>
              <a:rPr lang="en-US" sz="1333">
                <a:solidFill>
                  <a:srgbClr val="0070C0"/>
                </a:solidFill>
                <a:latin typeface="Arial" panose="020B0604020202020204" pitchFamily="34" charset="0"/>
                <a:cs typeface="Arial" panose="020B0604020202020204" pitchFamily="34" charset="0"/>
              </a:rPr>
              <a:t>, </a:t>
            </a:r>
          </a:p>
          <a:p>
            <a:r>
              <a:rPr lang="en-US" sz="1333">
                <a:solidFill>
                  <a:srgbClr val="0070C0"/>
                </a:solidFill>
                <a:latin typeface="Arial" panose="020B0604020202020204" pitchFamily="34" charset="0"/>
                <a:cs typeface="Arial" panose="020B0604020202020204" pitchFamily="34" charset="0"/>
              </a:rPr>
              <a:t> </a:t>
            </a:r>
            <a:r>
              <a:rPr lang="en-US" sz="1333" err="1">
                <a:solidFill>
                  <a:srgbClr val="0070C0"/>
                </a:solidFill>
                <a:latin typeface="Arial" panose="020B0604020202020204" pitchFamily="34" charset="0"/>
                <a:cs typeface="Arial" panose="020B0604020202020204" pitchFamily="34" charset="0"/>
              </a:rPr>
              <a:t>ArXiv</a:t>
            </a:r>
            <a:r>
              <a:rPr lang="en-US" sz="1333">
                <a:solidFill>
                  <a:srgbClr val="0070C0"/>
                </a:solidFill>
                <a:latin typeface="Arial" panose="020B0604020202020204" pitchFamily="34" charset="0"/>
                <a:cs typeface="Arial" panose="020B0604020202020204" pitchFamily="34" charset="0"/>
              </a:rPr>
              <a:t> 2020</a:t>
            </a:r>
          </a:p>
        </p:txBody>
      </p:sp>
      <p:sp>
        <p:nvSpPr>
          <p:cNvPr id="63" name="Rectangle 62">
            <a:extLst>
              <a:ext uri="{FF2B5EF4-FFF2-40B4-BE49-F238E27FC236}">
                <a16:creationId xmlns:a16="http://schemas.microsoft.com/office/drawing/2014/main" id="{32AFE859-3BA7-B84B-AD35-BDBBF80403A6}"/>
              </a:ext>
            </a:extLst>
          </p:cNvPr>
          <p:cNvSpPr/>
          <p:nvPr/>
        </p:nvSpPr>
        <p:spPr>
          <a:xfrm>
            <a:off x="2217994" y="2587106"/>
            <a:ext cx="3050245" cy="2671471"/>
          </a:xfrm>
          <a:prstGeom prst="rect">
            <a:avLst/>
          </a:prstGeom>
          <a:noFill/>
          <a:ln w="28575">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 name="Rectangle 63">
            <a:extLst>
              <a:ext uri="{FF2B5EF4-FFF2-40B4-BE49-F238E27FC236}">
                <a16:creationId xmlns:a16="http://schemas.microsoft.com/office/drawing/2014/main" id="{4366FEB4-1547-7C41-A66D-4721CCB627BC}"/>
              </a:ext>
            </a:extLst>
          </p:cNvPr>
          <p:cNvSpPr/>
          <p:nvPr/>
        </p:nvSpPr>
        <p:spPr>
          <a:xfrm>
            <a:off x="5348552" y="2579833"/>
            <a:ext cx="2133069" cy="267155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Rectangle 64">
            <a:extLst>
              <a:ext uri="{FF2B5EF4-FFF2-40B4-BE49-F238E27FC236}">
                <a16:creationId xmlns:a16="http://schemas.microsoft.com/office/drawing/2014/main" id="{89195C62-F3A0-1044-A8B3-D47ADD944A9A}"/>
              </a:ext>
            </a:extLst>
          </p:cNvPr>
          <p:cNvSpPr/>
          <p:nvPr/>
        </p:nvSpPr>
        <p:spPr>
          <a:xfrm>
            <a:off x="7523951" y="2579834"/>
            <a:ext cx="2821997" cy="2690580"/>
          </a:xfrm>
          <a:prstGeom prst="rect">
            <a:avLst/>
          </a:prstGeom>
          <a:no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Rectangle 65">
            <a:extLst>
              <a:ext uri="{FF2B5EF4-FFF2-40B4-BE49-F238E27FC236}">
                <a16:creationId xmlns:a16="http://schemas.microsoft.com/office/drawing/2014/main" id="{59D4E27E-4CAF-7A4B-AF73-934B6FC28CC5}"/>
              </a:ext>
            </a:extLst>
          </p:cNvPr>
          <p:cNvSpPr/>
          <p:nvPr/>
        </p:nvSpPr>
        <p:spPr>
          <a:xfrm>
            <a:off x="164099" y="608262"/>
            <a:ext cx="11893059" cy="1472929"/>
          </a:xfrm>
          <a:prstGeom prst="rect">
            <a:avLst/>
          </a:prstGeom>
          <a:no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Down Arrow 2">
            <a:extLst>
              <a:ext uri="{FF2B5EF4-FFF2-40B4-BE49-F238E27FC236}">
                <a16:creationId xmlns:a16="http://schemas.microsoft.com/office/drawing/2014/main" id="{2FD80B36-F66A-5448-94A5-666C96DFE6D3}"/>
              </a:ext>
            </a:extLst>
          </p:cNvPr>
          <p:cNvSpPr/>
          <p:nvPr/>
        </p:nvSpPr>
        <p:spPr>
          <a:xfrm rot="2055764">
            <a:off x="5113737" y="1886674"/>
            <a:ext cx="399192" cy="3513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Down Arrow 33">
            <a:extLst>
              <a:ext uri="{FF2B5EF4-FFF2-40B4-BE49-F238E27FC236}">
                <a16:creationId xmlns:a16="http://schemas.microsoft.com/office/drawing/2014/main" id="{0AF5F520-1637-C64C-A72D-4A4C5C37A90A}"/>
              </a:ext>
            </a:extLst>
          </p:cNvPr>
          <p:cNvSpPr/>
          <p:nvPr/>
        </p:nvSpPr>
        <p:spPr>
          <a:xfrm>
            <a:off x="6713683" y="1896120"/>
            <a:ext cx="399192" cy="3972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Down Arrow 35">
            <a:extLst>
              <a:ext uri="{FF2B5EF4-FFF2-40B4-BE49-F238E27FC236}">
                <a16:creationId xmlns:a16="http://schemas.microsoft.com/office/drawing/2014/main" id="{BC513265-21BD-044A-94AD-C2170E55D8AE}"/>
              </a:ext>
            </a:extLst>
          </p:cNvPr>
          <p:cNvSpPr/>
          <p:nvPr/>
        </p:nvSpPr>
        <p:spPr>
          <a:xfrm rot="19816468">
            <a:off x="9932073" y="1780349"/>
            <a:ext cx="399192" cy="4566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TextBox 38">
            <a:extLst>
              <a:ext uri="{FF2B5EF4-FFF2-40B4-BE49-F238E27FC236}">
                <a16:creationId xmlns:a16="http://schemas.microsoft.com/office/drawing/2014/main" id="{6BA5B703-9231-3549-BBD7-DD19BA848263}"/>
              </a:ext>
            </a:extLst>
          </p:cNvPr>
          <p:cNvSpPr txBox="1"/>
          <p:nvPr/>
        </p:nvSpPr>
        <p:spPr>
          <a:xfrm>
            <a:off x="10316363" y="2161322"/>
            <a:ext cx="1763757" cy="410433"/>
          </a:xfrm>
          <a:prstGeom prst="rect">
            <a:avLst/>
          </a:prstGeom>
          <a:solidFill>
            <a:srgbClr val="FFFFFF">
              <a:alpha val="50196"/>
            </a:srgbClr>
          </a:solidFill>
        </p:spPr>
        <p:txBody>
          <a:bodyPr vert="horz" wrap="square" lIns="121920" tIns="60960" rIns="121920" bIns="60960" rtlCol="0" anchor="t">
            <a:spAutoFit/>
          </a:bodyPr>
          <a:lstStyle/>
          <a:p>
            <a:pPr algn="ctr"/>
            <a:r>
              <a:rPr lang="en-US" sz="1867" b="1">
                <a:solidFill>
                  <a:srgbClr val="122D4F"/>
                </a:solidFill>
                <a:latin typeface="Arial Narrow" panose="020B0606020202030204" pitchFamily="34" charset="0"/>
                <a:cs typeface="Arial" panose="020B0604020202020204" pitchFamily="34" charset="0"/>
              </a:rPr>
              <a:t>Atomic imaging</a:t>
            </a:r>
          </a:p>
        </p:txBody>
      </p:sp>
      <p:pic>
        <p:nvPicPr>
          <p:cNvPr id="2050" name="Picture 2">
            <a:extLst>
              <a:ext uri="{FF2B5EF4-FFF2-40B4-BE49-F238E27FC236}">
                <a16:creationId xmlns:a16="http://schemas.microsoft.com/office/drawing/2014/main" id="{0F907D29-02FD-B54B-9CF9-E1CE69012A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6788" y="2982417"/>
            <a:ext cx="1450112" cy="14501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F86A233-E702-494F-8597-5C0599D97B1B}"/>
              </a:ext>
            </a:extLst>
          </p:cNvPr>
          <p:cNvSpPr/>
          <p:nvPr/>
        </p:nvSpPr>
        <p:spPr>
          <a:xfrm>
            <a:off x="10363339" y="4392305"/>
            <a:ext cx="1857376" cy="912814"/>
          </a:xfrm>
          <a:prstGeom prst="rect">
            <a:avLst/>
          </a:prstGeom>
        </p:spPr>
        <p:txBody>
          <a:bodyPr wrap="square">
            <a:spAutoFit/>
          </a:bodyPr>
          <a:lstStyle/>
          <a:p>
            <a:r>
              <a:rPr lang="en-US" sz="1333">
                <a:solidFill>
                  <a:srgbClr val="0070C0"/>
                </a:solidFill>
              </a:rPr>
              <a:t>Defects in a MoS2</a:t>
            </a:r>
          </a:p>
          <a:p>
            <a:r>
              <a:rPr lang="en-US" sz="1333">
                <a:solidFill>
                  <a:srgbClr val="0070C0"/>
                </a:solidFill>
              </a:rPr>
              <a:t> imaged with </a:t>
            </a:r>
          </a:p>
          <a:p>
            <a:r>
              <a:rPr lang="en-US" sz="1333">
                <a:solidFill>
                  <a:srgbClr val="0070C0"/>
                </a:solidFill>
              </a:rPr>
              <a:t>high-resolution STEM</a:t>
            </a:r>
          </a:p>
          <a:p>
            <a:r>
              <a:rPr lang="en-US" sz="1333" i="1">
                <a:solidFill>
                  <a:srgbClr val="0070C0"/>
                </a:solidFill>
              </a:rPr>
              <a:t>Spectra, </a:t>
            </a:r>
            <a:r>
              <a:rPr lang="en-US" sz="1333" i="1" err="1">
                <a:solidFill>
                  <a:srgbClr val="0070C0"/>
                </a:solidFill>
              </a:rPr>
              <a:t>ThermoFischer</a:t>
            </a:r>
            <a:endParaRPr lang="en-US" sz="1333" i="1">
              <a:solidFill>
                <a:srgbClr val="0070C0"/>
              </a:solidFill>
            </a:endParaRPr>
          </a:p>
        </p:txBody>
      </p:sp>
      <p:sp>
        <p:nvSpPr>
          <p:cNvPr id="37" name="Rectangle 36">
            <a:extLst>
              <a:ext uri="{FF2B5EF4-FFF2-40B4-BE49-F238E27FC236}">
                <a16:creationId xmlns:a16="http://schemas.microsoft.com/office/drawing/2014/main" id="{C8D808BA-87D3-F846-BFBA-A28B31AF0273}"/>
              </a:ext>
            </a:extLst>
          </p:cNvPr>
          <p:cNvSpPr/>
          <p:nvPr/>
        </p:nvSpPr>
        <p:spPr>
          <a:xfrm>
            <a:off x="10438098" y="2579833"/>
            <a:ext cx="1642023" cy="2701388"/>
          </a:xfrm>
          <a:prstGeom prst="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Down Arrow 39">
            <a:extLst>
              <a:ext uri="{FF2B5EF4-FFF2-40B4-BE49-F238E27FC236}">
                <a16:creationId xmlns:a16="http://schemas.microsoft.com/office/drawing/2014/main" id="{912D7F39-36C5-1D4D-8AB7-F97C4B89B901}"/>
              </a:ext>
            </a:extLst>
          </p:cNvPr>
          <p:cNvSpPr/>
          <p:nvPr/>
        </p:nvSpPr>
        <p:spPr>
          <a:xfrm>
            <a:off x="8531212" y="1826844"/>
            <a:ext cx="399192" cy="3972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1" name="Picture 40">
            <a:extLst>
              <a:ext uri="{FF2B5EF4-FFF2-40B4-BE49-F238E27FC236}">
                <a16:creationId xmlns:a16="http://schemas.microsoft.com/office/drawing/2014/main" id="{B2F70F0F-D484-BE40-9419-DEFC34637740}"/>
              </a:ext>
            </a:extLst>
          </p:cNvPr>
          <p:cNvPicPr>
            <a:picLocks noChangeAspect="1"/>
          </p:cNvPicPr>
          <p:nvPr/>
        </p:nvPicPr>
        <p:blipFill>
          <a:blip r:embed="rId7"/>
          <a:stretch>
            <a:fillRect/>
          </a:stretch>
        </p:blipFill>
        <p:spPr>
          <a:xfrm>
            <a:off x="5392533" y="2916983"/>
            <a:ext cx="2039655" cy="1833496"/>
          </a:xfrm>
          <a:prstGeom prst="rect">
            <a:avLst/>
          </a:prstGeom>
        </p:spPr>
      </p:pic>
      <p:pic>
        <p:nvPicPr>
          <p:cNvPr id="45" name="Picture 44">
            <a:extLst>
              <a:ext uri="{FF2B5EF4-FFF2-40B4-BE49-F238E27FC236}">
                <a16:creationId xmlns:a16="http://schemas.microsoft.com/office/drawing/2014/main" id="{19EDACF0-2A9A-8945-993F-B885A28EAF85}"/>
              </a:ext>
            </a:extLst>
          </p:cNvPr>
          <p:cNvPicPr>
            <a:picLocks noChangeAspect="1"/>
          </p:cNvPicPr>
          <p:nvPr/>
        </p:nvPicPr>
        <p:blipFill>
          <a:blip r:embed="rId8"/>
          <a:stretch>
            <a:fillRect/>
          </a:stretch>
        </p:blipFill>
        <p:spPr>
          <a:xfrm>
            <a:off x="7595593" y="3328857"/>
            <a:ext cx="2489964" cy="1271912"/>
          </a:xfrm>
          <a:prstGeom prst="rect">
            <a:avLst/>
          </a:prstGeom>
        </p:spPr>
      </p:pic>
      <p:sp>
        <p:nvSpPr>
          <p:cNvPr id="5" name="Rectangle 4">
            <a:extLst>
              <a:ext uri="{FF2B5EF4-FFF2-40B4-BE49-F238E27FC236}">
                <a16:creationId xmlns:a16="http://schemas.microsoft.com/office/drawing/2014/main" id="{83776333-E306-E447-B8F0-AC8A64D87B16}"/>
              </a:ext>
            </a:extLst>
          </p:cNvPr>
          <p:cNvSpPr/>
          <p:nvPr/>
        </p:nvSpPr>
        <p:spPr>
          <a:xfrm>
            <a:off x="7487344" y="2612709"/>
            <a:ext cx="2859885" cy="379656"/>
          </a:xfrm>
          <a:prstGeom prst="rect">
            <a:avLst/>
          </a:prstGeom>
        </p:spPr>
        <p:txBody>
          <a:bodyPr wrap="none">
            <a:spAutoFit/>
          </a:bodyPr>
          <a:lstStyle/>
          <a:p>
            <a:pPr algn="ctr"/>
            <a:r>
              <a:rPr lang="en-US" sz="1867" b="1">
                <a:solidFill>
                  <a:srgbClr val="122D4F"/>
                </a:solidFill>
                <a:latin typeface="Arial Narrow" panose="020B0606020202030204" pitchFamily="34" charset="0"/>
                <a:cs typeface="Arial" panose="020B0604020202020204" pitchFamily="34" charset="0"/>
              </a:rPr>
              <a:t>CIRCE, MISTRAL &amp; BOREAS</a:t>
            </a:r>
            <a:endParaRPr lang="es-ES" sz="1867" b="1">
              <a:solidFill>
                <a:srgbClr val="122D4F"/>
              </a:solidFill>
              <a:latin typeface="Arial Narrow" panose="020B0606020202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19C4B46-B6DE-0845-81AC-311446FBFBE4}"/>
              </a:ext>
            </a:extLst>
          </p:cNvPr>
          <p:cNvSpPr/>
          <p:nvPr/>
        </p:nvSpPr>
        <p:spPr>
          <a:xfrm>
            <a:off x="10567567" y="2600907"/>
            <a:ext cx="1210588" cy="379656"/>
          </a:xfrm>
          <a:prstGeom prst="rect">
            <a:avLst/>
          </a:prstGeom>
        </p:spPr>
        <p:txBody>
          <a:bodyPr wrap="none">
            <a:spAutoFit/>
          </a:bodyPr>
          <a:lstStyle/>
          <a:p>
            <a:pPr algn="ctr"/>
            <a:r>
              <a:rPr lang="en-US" sz="1867" b="1">
                <a:solidFill>
                  <a:srgbClr val="122D4F"/>
                </a:solidFill>
                <a:latin typeface="Arial Narrow" panose="020B0606020202030204" pitchFamily="34" charset="0"/>
                <a:cs typeface="Arial" panose="020B0604020202020204" pitchFamily="34" charset="0"/>
              </a:rPr>
              <a:t>HR-(S)TEM</a:t>
            </a:r>
            <a:endParaRPr lang="es-ES" sz="1867" b="1">
              <a:solidFill>
                <a:srgbClr val="122D4F"/>
              </a:solidFill>
              <a:latin typeface="Arial Narrow" panose="020B0606020202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961020C-532E-5D42-BD89-3ED4670E67CD}"/>
              </a:ext>
            </a:extLst>
          </p:cNvPr>
          <p:cNvPicPr>
            <a:picLocks noChangeAspect="1"/>
          </p:cNvPicPr>
          <p:nvPr/>
        </p:nvPicPr>
        <p:blipFill>
          <a:blip r:embed="rId9"/>
          <a:stretch>
            <a:fillRect/>
          </a:stretch>
        </p:blipFill>
        <p:spPr>
          <a:xfrm>
            <a:off x="10334062" y="881661"/>
            <a:ext cx="1582511" cy="1162841"/>
          </a:xfrm>
          <a:prstGeom prst="rect">
            <a:avLst/>
          </a:prstGeom>
        </p:spPr>
      </p:pic>
      <p:sp>
        <p:nvSpPr>
          <p:cNvPr id="47" name="TextBox 46">
            <a:extLst>
              <a:ext uri="{FF2B5EF4-FFF2-40B4-BE49-F238E27FC236}">
                <a16:creationId xmlns:a16="http://schemas.microsoft.com/office/drawing/2014/main" id="{BBAB5A5B-CB5B-924B-95DA-C0D34020A9B6}"/>
              </a:ext>
            </a:extLst>
          </p:cNvPr>
          <p:cNvSpPr txBox="1"/>
          <p:nvPr/>
        </p:nvSpPr>
        <p:spPr>
          <a:xfrm>
            <a:off x="11217114" y="874144"/>
            <a:ext cx="1208785" cy="914400"/>
          </a:xfrm>
          <a:prstGeom prst="rect">
            <a:avLst/>
          </a:prstGeom>
        </p:spPr>
        <p:txBody>
          <a:bodyPr vert="horz" wrap="square" lIns="91440" tIns="45720" rIns="91440" bIns="45720" rtlCol="0" anchor="t">
            <a:noAutofit/>
          </a:bodyPr>
          <a:lstStyle/>
          <a:p>
            <a:r>
              <a:rPr lang="en-US" sz="1333">
                <a:solidFill>
                  <a:srgbClr val="0070C0"/>
                </a:solidFill>
                <a:latin typeface="Arial" panose="020B0604020202020204" pitchFamily="34" charset="0"/>
                <a:cs typeface="Arial" panose="020B0604020202020204" pitchFamily="34" charset="0"/>
              </a:rPr>
              <a:t>STM</a:t>
            </a:r>
          </a:p>
        </p:txBody>
      </p:sp>
      <p:pic>
        <p:nvPicPr>
          <p:cNvPr id="10" name="Picture 9">
            <a:extLst>
              <a:ext uri="{FF2B5EF4-FFF2-40B4-BE49-F238E27FC236}">
                <a16:creationId xmlns:a16="http://schemas.microsoft.com/office/drawing/2014/main" id="{7BF37F12-FB2C-C24B-AF2D-1A491A59A7C8}"/>
              </a:ext>
            </a:extLst>
          </p:cNvPr>
          <p:cNvPicPr>
            <a:picLocks noChangeAspect="1"/>
          </p:cNvPicPr>
          <p:nvPr/>
        </p:nvPicPr>
        <p:blipFill rotWithShape="1">
          <a:blip r:embed="rId10"/>
          <a:srcRect t="18818" r="5412" b="2586"/>
          <a:stretch/>
        </p:blipFill>
        <p:spPr>
          <a:xfrm>
            <a:off x="7179026" y="927471"/>
            <a:ext cx="1243121" cy="928308"/>
          </a:xfrm>
          <a:prstGeom prst="rect">
            <a:avLst/>
          </a:prstGeom>
        </p:spPr>
      </p:pic>
    </p:spTree>
    <p:extLst>
      <p:ext uri="{BB962C8B-B14F-4D97-AF65-F5344CB8AC3E}">
        <p14:creationId xmlns:p14="http://schemas.microsoft.com/office/powerpoint/2010/main" val="2265833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21" y="37206"/>
            <a:ext cx="10459716" cy="1029903"/>
          </a:xfrm>
        </p:spPr>
        <p:txBody>
          <a:bodyPr>
            <a:normAutofit/>
          </a:bodyPr>
          <a:lstStyle/>
          <a:p>
            <a:pPr algn="r"/>
            <a:r>
              <a:rPr lang="en-US" dirty="0"/>
              <a:t>What ALBA can Provide?</a:t>
            </a:r>
            <a:endParaRPr lang="en-US" sz="2133" dirty="0"/>
          </a:p>
        </p:txBody>
      </p:sp>
      <p:sp>
        <p:nvSpPr>
          <p:cNvPr id="33" name="Rectangle 32">
            <a:extLst>
              <a:ext uri="{FF2B5EF4-FFF2-40B4-BE49-F238E27FC236}">
                <a16:creationId xmlns:a16="http://schemas.microsoft.com/office/drawing/2014/main" id="{EE54D785-4564-1BFC-6091-36F5B08CCEDA}"/>
              </a:ext>
            </a:extLst>
          </p:cNvPr>
          <p:cNvSpPr/>
          <p:nvPr/>
        </p:nvSpPr>
        <p:spPr>
          <a:xfrm>
            <a:off x="3070402" y="10328337"/>
            <a:ext cx="3602567" cy="297454"/>
          </a:xfrm>
          <a:prstGeom prst="rect">
            <a:avLst/>
          </a:prstGeom>
        </p:spPr>
        <p:txBody>
          <a:bodyPr wrap="square">
            <a:spAutoFit/>
          </a:bodyPr>
          <a:lstStyle/>
          <a:p>
            <a:r>
              <a:rPr lang="en-GB" sz="1333" dirty="0"/>
              <a:t>DOI: </a:t>
            </a:r>
            <a:r>
              <a:rPr lang="en-GB" sz="1333" dirty="0">
                <a:hlinkClick r:id="rId3"/>
              </a:rPr>
              <a:t>10.1007/s11244-018-0964-8</a:t>
            </a:r>
            <a:endParaRPr lang="en-GB" sz="1333" dirty="0"/>
          </a:p>
        </p:txBody>
      </p:sp>
      <p:pic>
        <p:nvPicPr>
          <p:cNvPr id="1028" name="Picture 4">
            <a:extLst>
              <a:ext uri="{FF2B5EF4-FFF2-40B4-BE49-F238E27FC236}">
                <a16:creationId xmlns:a16="http://schemas.microsoft.com/office/drawing/2014/main" id="{F238352C-690A-B616-93EF-F7CF3CEA8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0402" y="2380642"/>
            <a:ext cx="4525447" cy="26953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84E593-5017-1D9C-93C7-DF8970406372}"/>
              </a:ext>
            </a:extLst>
          </p:cNvPr>
          <p:cNvSpPr txBox="1"/>
          <p:nvPr/>
        </p:nvSpPr>
        <p:spPr>
          <a:xfrm>
            <a:off x="534126" y="1473638"/>
            <a:ext cx="3431177" cy="1272400"/>
          </a:xfrm>
          <a:prstGeom prst="rect">
            <a:avLst/>
          </a:prstGeom>
        </p:spPr>
        <p:txBody>
          <a:bodyPr vert="horz" wrap="square" lIns="121920" tIns="60960" rIns="121920" bIns="60960" rtlCol="0" anchor="t">
            <a:spAutoFit/>
          </a:bodyPr>
          <a:lstStyle/>
          <a:p>
            <a:r>
              <a:rPr lang="en-US" sz="1867" dirty="0">
                <a:latin typeface="Arial" panose="020B0604020202020204" pitchFamily="34" charset="0"/>
                <a:cs typeface="Arial" panose="020B0604020202020204" pitchFamily="34" charset="0"/>
              </a:rPr>
              <a:t>Fast 3D </a:t>
            </a:r>
            <a:r>
              <a:rPr lang="en-US" sz="1867" b="1" u="sng" dirty="0">
                <a:latin typeface="Arial" panose="020B0604020202020204" pitchFamily="34" charset="0"/>
                <a:cs typeface="Arial" panose="020B0604020202020204" pitchFamily="34" charset="0"/>
              </a:rPr>
              <a:t>imaging of large volumes</a:t>
            </a:r>
            <a:r>
              <a:rPr lang="en-US" sz="1867" dirty="0">
                <a:latin typeface="Arial" panose="020B0604020202020204" pitchFamily="34" charset="0"/>
                <a:cs typeface="Arial" panose="020B0604020202020204" pitchFamily="34" charset="0"/>
              </a:rPr>
              <a:t> at low resolution without destruction (1</a:t>
            </a:r>
            <a:r>
              <a:rPr lang="en-US" sz="1867" dirty="0">
                <a:latin typeface="Symbol" pitchFamily="2" charset="2"/>
                <a:cs typeface="Arial" panose="020B0604020202020204" pitchFamily="34" charset="0"/>
              </a:rPr>
              <a:t>m</a:t>
            </a:r>
            <a:r>
              <a:rPr lang="en-US" sz="1867" dirty="0">
                <a:latin typeface="Arial" panose="020B0604020202020204" pitchFamily="34" charset="0"/>
                <a:cs typeface="Arial" panose="020B0604020202020204" pitchFamily="34" charset="0"/>
              </a:rPr>
              <a:t>m</a:t>
            </a:r>
            <a:r>
              <a:rPr lang="en-US" sz="1867" baseline="30000" dirty="0">
                <a:latin typeface="Arial" panose="020B0604020202020204" pitchFamily="34" charset="0"/>
                <a:cs typeface="Arial" panose="020B0604020202020204" pitchFamily="34" charset="0"/>
              </a:rPr>
              <a:t>3</a:t>
            </a:r>
            <a:r>
              <a:rPr lang="en-US" sz="1867" dirty="0">
                <a:latin typeface="Arial" panose="020B0604020202020204" pitchFamily="34" charset="0"/>
                <a:cs typeface="Arial" panose="020B0604020202020204" pitchFamily="34" charset="0"/>
              </a:rPr>
              <a:t>)</a:t>
            </a:r>
          </a:p>
          <a:p>
            <a:r>
              <a:rPr lang="en-US" sz="1867" dirty="0">
                <a:latin typeface="Arial" panose="020B0604020202020204" pitchFamily="34" charset="0"/>
                <a:cs typeface="Arial" panose="020B0604020202020204" pitchFamily="34" charset="0"/>
              </a:rPr>
              <a:t>(FAXTOR) </a:t>
            </a:r>
          </a:p>
        </p:txBody>
      </p:sp>
      <p:sp>
        <p:nvSpPr>
          <p:cNvPr id="6" name="TextBox 5">
            <a:extLst>
              <a:ext uri="{FF2B5EF4-FFF2-40B4-BE49-F238E27FC236}">
                <a16:creationId xmlns:a16="http://schemas.microsoft.com/office/drawing/2014/main" id="{0B493733-CB04-60D7-7409-DFF5E8D78EE7}"/>
              </a:ext>
            </a:extLst>
          </p:cNvPr>
          <p:cNvSpPr txBox="1"/>
          <p:nvPr/>
        </p:nvSpPr>
        <p:spPr>
          <a:xfrm>
            <a:off x="4618445" y="701969"/>
            <a:ext cx="3431177" cy="1272400"/>
          </a:xfrm>
          <a:prstGeom prst="rect">
            <a:avLst/>
          </a:prstGeom>
        </p:spPr>
        <p:txBody>
          <a:bodyPr vert="horz" wrap="square" lIns="121920" tIns="60960" rIns="121920" bIns="60960" rtlCol="0" anchor="t">
            <a:spAutoFit/>
          </a:bodyPr>
          <a:lstStyle/>
          <a:p>
            <a:r>
              <a:rPr lang="en-US" sz="1867" dirty="0">
                <a:latin typeface="Arial" panose="020B0604020202020204" pitchFamily="34" charset="0"/>
                <a:cs typeface="Arial" panose="020B0604020202020204" pitchFamily="34" charset="0"/>
              </a:rPr>
              <a:t>2D imaging with </a:t>
            </a:r>
            <a:r>
              <a:rPr lang="en-US" sz="1867" b="1" u="sng" dirty="0">
                <a:latin typeface="Arial" panose="020B0604020202020204" pitchFamily="34" charset="0"/>
                <a:cs typeface="Arial" panose="020B0604020202020204" pitchFamily="34" charset="0"/>
              </a:rPr>
              <a:t>sub-atomic resolution</a:t>
            </a:r>
            <a:r>
              <a:rPr lang="en-US" sz="1867" dirty="0">
                <a:latin typeface="Arial" panose="020B0604020202020204" pitchFamily="34" charset="0"/>
                <a:cs typeface="Arial" panose="020B0604020202020204" pitchFamily="34" charset="0"/>
              </a:rPr>
              <a:t> (including chemical analysis and strain) by TEM (with destruction). </a:t>
            </a:r>
          </a:p>
        </p:txBody>
      </p:sp>
      <p:sp>
        <p:nvSpPr>
          <p:cNvPr id="7" name="TextBox 6">
            <a:extLst>
              <a:ext uri="{FF2B5EF4-FFF2-40B4-BE49-F238E27FC236}">
                <a16:creationId xmlns:a16="http://schemas.microsoft.com/office/drawing/2014/main" id="{CF33D3A2-7B4D-829F-6558-5CDFFA4CB7A8}"/>
              </a:ext>
            </a:extLst>
          </p:cNvPr>
          <p:cNvSpPr txBox="1"/>
          <p:nvPr/>
        </p:nvSpPr>
        <p:spPr>
          <a:xfrm>
            <a:off x="63041" y="4197604"/>
            <a:ext cx="3431177" cy="1559722"/>
          </a:xfrm>
          <a:prstGeom prst="rect">
            <a:avLst/>
          </a:prstGeom>
        </p:spPr>
        <p:txBody>
          <a:bodyPr vert="horz" wrap="square" lIns="121920" tIns="60960" rIns="121920" bIns="60960" rtlCol="0" anchor="t">
            <a:spAutoFit/>
          </a:bodyPr>
          <a:lstStyle/>
          <a:p>
            <a:r>
              <a:rPr lang="en-US" sz="1867" dirty="0">
                <a:latin typeface="Arial" panose="020B0604020202020204" pitchFamily="34" charset="0"/>
                <a:cs typeface="Arial" panose="020B0604020202020204" pitchFamily="34" charset="0"/>
              </a:rPr>
              <a:t>Phase and chemical information for combinatorial and in-situ process development (CLAESS, MSPD, 3Sbar).</a:t>
            </a:r>
          </a:p>
        </p:txBody>
      </p:sp>
      <p:sp>
        <p:nvSpPr>
          <p:cNvPr id="8" name="TextBox 7">
            <a:extLst>
              <a:ext uri="{FF2B5EF4-FFF2-40B4-BE49-F238E27FC236}">
                <a16:creationId xmlns:a16="http://schemas.microsoft.com/office/drawing/2014/main" id="{53D2CD7C-31F9-C6F5-6DD3-86ABB97B368D}"/>
              </a:ext>
            </a:extLst>
          </p:cNvPr>
          <p:cNvSpPr txBox="1"/>
          <p:nvPr/>
        </p:nvSpPr>
        <p:spPr>
          <a:xfrm>
            <a:off x="8226698" y="1418095"/>
            <a:ext cx="3431177" cy="1559722"/>
          </a:xfrm>
          <a:prstGeom prst="rect">
            <a:avLst/>
          </a:prstGeom>
        </p:spPr>
        <p:txBody>
          <a:bodyPr vert="horz" wrap="square" lIns="121920" tIns="60960" rIns="121920" bIns="60960" rtlCol="0" anchor="t">
            <a:spAutoFit/>
          </a:bodyPr>
          <a:lstStyle/>
          <a:p>
            <a:r>
              <a:rPr lang="en-US" sz="1867" b="1" u="sng" dirty="0">
                <a:latin typeface="Arial" panose="020B0604020202020204" pitchFamily="34" charset="0"/>
                <a:cs typeface="Arial" panose="020B0604020202020204" pitchFamily="34" charset="0"/>
              </a:rPr>
              <a:t>Imaging of functionality </a:t>
            </a:r>
            <a:r>
              <a:rPr lang="en-US" sz="1867" dirty="0">
                <a:latin typeface="Arial" panose="020B0604020202020204" pitchFamily="34" charset="0"/>
                <a:cs typeface="Arial" panose="020B0604020202020204" pitchFamily="34" charset="0"/>
              </a:rPr>
              <a:t>within a 40x40</a:t>
            </a:r>
            <a:r>
              <a:rPr lang="en-US" sz="1867" dirty="0">
                <a:latin typeface="Symbol" pitchFamily="2" charset="2"/>
                <a:cs typeface="Arial" panose="020B0604020202020204" pitchFamily="34" charset="0"/>
              </a:rPr>
              <a:t>m</a:t>
            </a:r>
            <a:r>
              <a:rPr lang="en-US" sz="1867" dirty="0">
                <a:latin typeface="Arial" panose="020B0604020202020204" pitchFamily="34" charset="0"/>
                <a:cs typeface="Arial" panose="020B0604020202020204" pitchFamily="34" charset="0"/>
              </a:rPr>
              <a:t>m</a:t>
            </a:r>
            <a:r>
              <a:rPr lang="en-US" sz="1867" baseline="30000" dirty="0">
                <a:latin typeface="Arial" panose="020B0604020202020204" pitchFamily="34" charset="0"/>
                <a:cs typeface="Arial" panose="020B0604020202020204" pitchFamily="34" charset="0"/>
              </a:rPr>
              <a:t>2</a:t>
            </a:r>
            <a:r>
              <a:rPr lang="en-US" sz="1867" dirty="0">
                <a:latin typeface="Arial" panose="020B0604020202020204" pitchFamily="34" charset="0"/>
                <a:cs typeface="Arial" panose="020B0604020202020204" pitchFamily="34" charset="0"/>
              </a:rPr>
              <a:t> area with 5-10nm resolution unpackaged device) (CIRCE-PEEM)</a:t>
            </a:r>
          </a:p>
        </p:txBody>
      </p:sp>
      <p:sp>
        <p:nvSpPr>
          <p:cNvPr id="10" name="TextBox 9">
            <a:extLst>
              <a:ext uri="{FF2B5EF4-FFF2-40B4-BE49-F238E27FC236}">
                <a16:creationId xmlns:a16="http://schemas.microsoft.com/office/drawing/2014/main" id="{B3EEDD0A-74AC-14C2-E853-95582DA47221}"/>
              </a:ext>
            </a:extLst>
          </p:cNvPr>
          <p:cNvSpPr txBox="1"/>
          <p:nvPr/>
        </p:nvSpPr>
        <p:spPr>
          <a:xfrm>
            <a:off x="8049622" y="3828713"/>
            <a:ext cx="3915956" cy="1559722"/>
          </a:xfrm>
          <a:prstGeom prst="rect">
            <a:avLst/>
          </a:prstGeom>
        </p:spPr>
        <p:txBody>
          <a:bodyPr vert="horz" wrap="square" lIns="121920" tIns="60960" rIns="121920" bIns="60960" rtlCol="0" anchor="t">
            <a:spAutoFit/>
          </a:bodyPr>
          <a:lstStyle/>
          <a:p>
            <a:r>
              <a:rPr lang="en-US" sz="1867" b="1" u="sng" dirty="0">
                <a:solidFill>
                  <a:srgbClr val="5CAA7C"/>
                </a:solidFill>
                <a:latin typeface="Arial" panose="020B0604020202020204" pitchFamily="34" charset="0"/>
                <a:cs typeface="Arial" panose="020B0604020202020204" pitchFamily="34" charset="0"/>
              </a:rPr>
              <a:t>Imaging of large volumes (10mm</a:t>
            </a:r>
            <a:r>
              <a:rPr lang="en-US" sz="1867" b="1" u="sng" baseline="30000" dirty="0">
                <a:solidFill>
                  <a:srgbClr val="5CAA7C"/>
                </a:solidFill>
                <a:latin typeface="Arial" panose="020B0604020202020204" pitchFamily="34" charset="0"/>
                <a:cs typeface="Arial" panose="020B0604020202020204" pitchFamily="34" charset="0"/>
              </a:rPr>
              <a:t>3</a:t>
            </a:r>
            <a:r>
              <a:rPr lang="en-US" sz="1867" b="1" u="sng" dirty="0">
                <a:solidFill>
                  <a:srgbClr val="5CAA7C"/>
                </a:solidFill>
                <a:latin typeface="Arial" panose="020B0604020202020204" pitchFamily="34" charset="0"/>
                <a:cs typeface="Arial" panose="020B0604020202020204" pitchFamily="34" charset="0"/>
              </a:rPr>
              <a:t>)</a:t>
            </a:r>
            <a:r>
              <a:rPr lang="en-US" sz="1867" dirty="0">
                <a:solidFill>
                  <a:srgbClr val="5CAA7C"/>
                </a:solidFill>
                <a:latin typeface="Arial" panose="020B0604020202020204" pitchFamily="34" charset="0"/>
                <a:cs typeface="Arial" panose="020B0604020202020204" pitchFamily="34" charset="0"/>
              </a:rPr>
              <a:t> with 30nm</a:t>
            </a:r>
            <a:r>
              <a:rPr lang="en-US" sz="1867" baseline="30000" dirty="0">
                <a:solidFill>
                  <a:srgbClr val="5CAA7C"/>
                </a:solidFill>
                <a:latin typeface="Arial" panose="020B0604020202020204" pitchFamily="34" charset="0"/>
                <a:cs typeface="Arial" panose="020B0604020202020204" pitchFamily="34" charset="0"/>
              </a:rPr>
              <a:t>3 </a:t>
            </a:r>
            <a:r>
              <a:rPr lang="en-US" sz="1867" dirty="0">
                <a:solidFill>
                  <a:srgbClr val="5CAA7C"/>
                </a:solidFill>
                <a:latin typeface="Arial" panose="020B0604020202020204" pitchFamily="34" charset="0"/>
                <a:cs typeface="Arial" panose="020B0604020202020204" pitchFamily="34" charset="0"/>
              </a:rPr>
              <a:t>resolution</a:t>
            </a:r>
            <a:r>
              <a:rPr lang="en-US" sz="1867" baseline="30000" dirty="0">
                <a:solidFill>
                  <a:srgbClr val="5CAA7C"/>
                </a:solidFill>
                <a:latin typeface="Arial" panose="020B0604020202020204" pitchFamily="34" charset="0"/>
                <a:cs typeface="Arial" panose="020B0604020202020204" pitchFamily="34" charset="0"/>
              </a:rPr>
              <a:t> </a:t>
            </a:r>
            <a:r>
              <a:rPr lang="en-US" sz="1867" dirty="0">
                <a:solidFill>
                  <a:srgbClr val="5CAA7C"/>
                </a:solidFill>
                <a:latin typeface="Arial" panose="020B0604020202020204" pitchFamily="34" charset="0"/>
                <a:cs typeface="Arial" panose="020B0604020202020204" pitchFamily="34" charset="0"/>
              </a:rPr>
              <a:t>without destruction (full field hard X-ray probe </a:t>
            </a:r>
            <a:r>
              <a:rPr lang="en-US" sz="1867" dirty="0">
                <a:latin typeface="Arial" panose="020B0604020202020204" pitchFamily="34" charset="0"/>
                <a:cs typeface="Arial" panose="020B0604020202020204" pitchFamily="34" charset="0"/>
              </a:rPr>
              <a:t>(soft X-ray full field probe exists/MISTRAL).</a:t>
            </a:r>
          </a:p>
        </p:txBody>
      </p:sp>
      <p:sp>
        <p:nvSpPr>
          <p:cNvPr id="11" name="TextBox 10">
            <a:extLst>
              <a:ext uri="{FF2B5EF4-FFF2-40B4-BE49-F238E27FC236}">
                <a16:creationId xmlns:a16="http://schemas.microsoft.com/office/drawing/2014/main" id="{12D5D0BC-5A25-69D0-7E1E-758F9DD3EB58}"/>
              </a:ext>
            </a:extLst>
          </p:cNvPr>
          <p:cNvSpPr txBox="1"/>
          <p:nvPr/>
        </p:nvSpPr>
        <p:spPr>
          <a:xfrm>
            <a:off x="11895908" y="4023360"/>
            <a:ext cx="0" cy="0"/>
          </a:xfrm>
          <a:prstGeom prst="rect">
            <a:avLst/>
          </a:prstGeom>
        </p:spPr>
        <p:txBody>
          <a:bodyPr vert="horz" wrap="none" lIns="121920" tIns="60960" rIns="121920" bIns="60960" rtlCol="0" anchor="t">
            <a:noAutofit/>
          </a:bodyPr>
          <a:lstStyle/>
          <a:p>
            <a:endParaRPr lang="en-US" sz="3733"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7E2BA85-A698-03AF-7988-C832D06E0EE4}"/>
              </a:ext>
            </a:extLst>
          </p:cNvPr>
          <p:cNvSpPr txBox="1"/>
          <p:nvPr/>
        </p:nvSpPr>
        <p:spPr>
          <a:xfrm>
            <a:off x="11878492" y="4371703"/>
            <a:ext cx="0" cy="0"/>
          </a:xfrm>
          <a:prstGeom prst="rect">
            <a:avLst/>
          </a:prstGeom>
        </p:spPr>
        <p:txBody>
          <a:bodyPr vert="horz" wrap="none" lIns="121920" tIns="60960" rIns="121920" bIns="60960" rtlCol="0" anchor="t">
            <a:noAutofit/>
          </a:bodyPr>
          <a:lstStyle/>
          <a:p>
            <a:endParaRPr lang="en-US" sz="3733"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9C05A3C-308A-E43F-2364-CC4BB20FA458}"/>
              </a:ext>
            </a:extLst>
          </p:cNvPr>
          <p:cNvSpPr txBox="1"/>
          <p:nvPr/>
        </p:nvSpPr>
        <p:spPr>
          <a:xfrm>
            <a:off x="6672969" y="5482473"/>
            <a:ext cx="3602567" cy="1272400"/>
          </a:xfrm>
          <a:prstGeom prst="rect">
            <a:avLst/>
          </a:prstGeom>
        </p:spPr>
        <p:txBody>
          <a:bodyPr vert="horz" wrap="square" lIns="121920" tIns="60960" rIns="121920" bIns="60960" rtlCol="0" anchor="t">
            <a:spAutoFit/>
          </a:bodyPr>
          <a:lstStyle/>
          <a:p>
            <a:r>
              <a:rPr lang="en-US" sz="1867" dirty="0">
                <a:solidFill>
                  <a:srgbClr val="5CAA7C"/>
                </a:solidFill>
                <a:latin typeface="Arial" panose="020B0604020202020204" pitchFamily="34" charset="0"/>
                <a:cs typeface="Arial" panose="020B0604020202020204" pitchFamily="34" charset="0"/>
              </a:rPr>
              <a:t>3D imaging with </a:t>
            </a:r>
            <a:r>
              <a:rPr lang="en-US" sz="1867" b="1" u="sng" dirty="0">
                <a:solidFill>
                  <a:srgbClr val="5CAA7C"/>
                </a:solidFill>
                <a:latin typeface="Arial" panose="020B0604020202020204" pitchFamily="34" charset="0"/>
                <a:cs typeface="Arial" panose="020B0604020202020204" pitchFamily="34" charset="0"/>
              </a:rPr>
              <a:t>˜10nm resolution</a:t>
            </a:r>
            <a:r>
              <a:rPr lang="en-US" sz="1867" b="1" dirty="0">
                <a:solidFill>
                  <a:srgbClr val="5CAA7C"/>
                </a:solidFill>
                <a:latin typeface="Arial" panose="020B0604020202020204" pitchFamily="34" charset="0"/>
                <a:cs typeface="Arial" panose="020B0604020202020204" pitchFamily="34" charset="0"/>
              </a:rPr>
              <a:t> </a:t>
            </a:r>
            <a:r>
              <a:rPr lang="en-US" sz="1867" dirty="0">
                <a:solidFill>
                  <a:srgbClr val="5CAA7C"/>
                </a:solidFill>
                <a:latin typeface="Arial" panose="020B0604020202020204" pitchFamily="34" charset="0"/>
                <a:cs typeface="Arial" panose="020B0604020202020204" pitchFamily="34" charset="0"/>
              </a:rPr>
              <a:t>for chemical phase and strain resolution without destruction (nano-probe)</a:t>
            </a:r>
          </a:p>
        </p:txBody>
      </p:sp>
      <p:sp>
        <p:nvSpPr>
          <p:cNvPr id="16" name="TextBox 15">
            <a:extLst>
              <a:ext uri="{FF2B5EF4-FFF2-40B4-BE49-F238E27FC236}">
                <a16:creationId xmlns:a16="http://schemas.microsoft.com/office/drawing/2014/main" id="{AA677030-052D-A46A-FAE5-055E16300E48}"/>
              </a:ext>
            </a:extLst>
          </p:cNvPr>
          <p:cNvSpPr txBox="1"/>
          <p:nvPr/>
        </p:nvSpPr>
        <p:spPr>
          <a:xfrm>
            <a:off x="7739017" y="3219112"/>
            <a:ext cx="1219200" cy="1219200"/>
          </a:xfrm>
          <a:prstGeom prst="rect">
            <a:avLst/>
          </a:prstGeom>
        </p:spPr>
        <p:txBody>
          <a:bodyPr vert="horz" wrap="none" lIns="121920" tIns="60960" rIns="121920" bIns="60960" rtlCol="0" anchor="t">
            <a:noAutofit/>
          </a:bodyPr>
          <a:lstStyle/>
          <a:p>
            <a:r>
              <a:rPr lang="en-US" sz="3733" dirty="0">
                <a:solidFill>
                  <a:srgbClr val="5CAA7C"/>
                </a:solidFill>
                <a:latin typeface="Arial" panose="020B0604020202020204" pitchFamily="34" charset="0"/>
                <a:cs typeface="Arial" panose="020B0604020202020204" pitchFamily="34" charset="0"/>
              </a:rPr>
              <a:t>Additional Potential</a:t>
            </a:r>
          </a:p>
        </p:txBody>
      </p:sp>
      <p:sp>
        <p:nvSpPr>
          <p:cNvPr id="17" name="TextBox 16">
            <a:extLst>
              <a:ext uri="{FF2B5EF4-FFF2-40B4-BE49-F238E27FC236}">
                <a16:creationId xmlns:a16="http://schemas.microsoft.com/office/drawing/2014/main" id="{B49A3AF7-762F-0BC2-1248-924C9A9DC54A}"/>
              </a:ext>
            </a:extLst>
          </p:cNvPr>
          <p:cNvSpPr txBox="1"/>
          <p:nvPr/>
        </p:nvSpPr>
        <p:spPr>
          <a:xfrm>
            <a:off x="3156096" y="5188461"/>
            <a:ext cx="3431177" cy="1559722"/>
          </a:xfrm>
          <a:prstGeom prst="rect">
            <a:avLst/>
          </a:prstGeom>
        </p:spPr>
        <p:txBody>
          <a:bodyPr vert="horz" wrap="square" lIns="121920" tIns="60960" rIns="121920" bIns="60960" rtlCol="0" anchor="t">
            <a:spAutoFit/>
          </a:bodyPr>
          <a:lstStyle/>
          <a:p>
            <a:r>
              <a:rPr lang="en-US" sz="1867" dirty="0">
                <a:latin typeface="Arial" panose="020B0604020202020204" pitchFamily="34" charset="0"/>
                <a:cs typeface="Arial" panose="020B0604020202020204" pitchFamily="34" charset="0"/>
              </a:rPr>
              <a:t>Functionality test of Spin and Charge under device conditions for new concepts (BOREAS, LOREA, CIRCE-PEEM).</a:t>
            </a:r>
          </a:p>
        </p:txBody>
      </p:sp>
      <p:sp>
        <p:nvSpPr>
          <p:cNvPr id="3" name="Footer Placeholder 3">
            <a:extLst>
              <a:ext uri="{FF2B5EF4-FFF2-40B4-BE49-F238E27FC236}">
                <a16:creationId xmlns:a16="http://schemas.microsoft.com/office/drawing/2014/main" id="{4103E46A-CEEE-296A-924C-E50533C960B6}"/>
              </a:ext>
            </a:extLst>
          </p:cNvPr>
          <p:cNvSpPr txBox="1">
            <a:spLocks/>
          </p:cNvSpPr>
          <p:nvPr/>
        </p:nvSpPr>
        <p:spPr>
          <a:xfrm>
            <a:off x="4385439" y="6597114"/>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4" name="Footer Placeholder 3">
            <a:extLst>
              <a:ext uri="{FF2B5EF4-FFF2-40B4-BE49-F238E27FC236}">
                <a16:creationId xmlns:a16="http://schemas.microsoft.com/office/drawing/2014/main" id="{EA8DB2B8-E6BA-7667-1557-486D4BA345CA}"/>
              </a:ext>
            </a:extLst>
          </p:cNvPr>
          <p:cNvSpPr txBox="1">
            <a:spLocks/>
          </p:cNvSpPr>
          <p:nvPr/>
        </p:nvSpPr>
        <p:spPr>
          <a:xfrm>
            <a:off x="3903259" y="6593829"/>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1952381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576565-F6C0-434C-B799-8E2C8657BF40}"/>
              </a:ext>
            </a:extLst>
          </p:cNvPr>
          <p:cNvSpPr txBox="1"/>
          <p:nvPr/>
        </p:nvSpPr>
        <p:spPr>
          <a:xfrm>
            <a:off x="840891" y="774547"/>
            <a:ext cx="11351109" cy="5308906"/>
          </a:xfrm>
          <a:prstGeom prst="rect">
            <a:avLst/>
          </a:prstGeom>
          <a:solidFill>
            <a:srgbClr val="25967F"/>
          </a:solidFill>
        </p:spPr>
        <p:txBody>
          <a:bodyPr vert="horz" wrap="none" lIns="121920" tIns="60960" rIns="121920" bIns="60960" rtlCol="0" anchor="t">
            <a:noAutofit/>
          </a:bodyPr>
          <a:lstStyle/>
          <a:p>
            <a:endParaRPr lang="en-US" sz="2667" b="1" dirty="0">
              <a:solidFill>
                <a:schemeClr val="bg1"/>
              </a:solidFill>
              <a:latin typeface="Arial" panose="020B0604020202020204" pitchFamily="34" charset="0"/>
              <a:cs typeface="Arial" panose="020B0604020202020204" pitchFamily="34" charset="0"/>
            </a:endParaRPr>
          </a:p>
          <a:p>
            <a:r>
              <a:rPr lang="en-US" sz="2667" b="1" dirty="0">
                <a:solidFill>
                  <a:schemeClr val="bg1"/>
                </a:solidFill>
                <a:latin typeface="Arial" panose="020B0604020202020204" pitchFamily="34" charset="0"/>
                <a:cs typeface="Arial" panose="020B0604020202020204" pitchFamily="34" charset="0"/>
              </a:rPr>
              <a:t>Alba’s role as a hub for complex analysis problems:</a:t>
            </a:r>
          </a:p>
        </p:txBody>
      </p:sp>
      <p:sp>
        <p:nvSpPr>
          <p:cNvPr id="11" name="Rectangle 2"/>
          <p:cNvSpPr txBox="1">
            <a:spLocks noChangeArrowheads="1"/>
          </p:cNvSpPr>
          <p:nvPr/>
        </p:nvSpPr>
        <p:spPr bwMode="auto">
          <a:xfrm>
            <a:off x="1886858" y="12318"/>
            <a:ext cx="825862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Tx/>
              <a:buNone/>
            </a:pPr>
            <a:r>
              <a:rPr lang="en-US" altLang="en-US" b="1" dirty="0">
                <a:solidFill>
                  <a:srgbClr val="122D4F"/>
                </a:solidFill>
              </a:rPr>
              <a:t>A Short Reminder: ALBA’s Branding:</a:t>
            </a:r>
          </a:p>
        </p:txBody>
      </p:sp>
      <p:sp>
        <p:nvSpPr>
          <p:cNvPr id="22" name="Marcador de contenido 2">
            <a:extLst>
              <a:ext uri="{FF2B5EF4-FFF2-40B4-BE49-F238E27FC236}">
                <a16:creationId xmlns:a16="http://schemas.microsoft.com/office/drawing/2014/main" id="{C8F59306-AEED-A040-AD9A-3006310B0D63}"/>
              </a:ext>
            </a:extLst>
          </p:cNvPr>
          <p:cNvSpPr txBox="1">
            <a:spLocks/>
          </p:cNvSpPr>
          <p:nvPr/>
        </p:nvSpPr>
        <p:spPr>
          <a:xfrm>
            <a:off x="1194732" y="3532168"/>
            <a:ext cx="10805787" cy="30271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333" dirty="0"/>
              <a:t>The Grand Challenge: </a:t>
            </a:r>
          </a:p>
          <a:p>
            <a:pPr marL="1219170" lvl="1" indent="-609585">
              <a:lnSpc>
                <a:spcPct val="110000"/>
              </a:lnSpc>
              <a:buFont typeface="+mj-lt"/>
              <a:buAutoNum type="arabicPeriod"/>
            </a:pPr>
            <a:r>
              <a:rPr lang="en-US" sz="2533" dirty="0"/>
              <a:t>Imaging from the smallest building unit to the functional unit. Interpreting the structural information.</a:t>
            </a:r>
          </a:p>
          <a:p>
            <a:pPr marL="1219170" lvl="1" indent="-609585">
              <a:lnSpc>
                <a:spcPct val="110000"/>
              </a:lnSpc>
              <a:buFont typeface="+mj-lt"/>
              <a:buAutoNum type="arabicPeriod"/>
            </a:pPr>
            <a:r>
              <a:rPr lang="en-US" sz="2533" dirty="0"/>
              <a:t>Providing statistically relevant information.</a:t>
            </a:r>
          </a:p>
          <a:p>
            <a:pPr marL="1219170" lvl="1" indent="-609585">
              <a:lnSpc>
                <a:spcPct val="110000"/>
              </a:lnSpc>
              <a:buFont typeface="+mj-lt"/>
              <a:buAutoNum type="arabicPeriod"/>
            </a:pPr>
            <a:r>
              <a:rPr lang="en-US" sz="2533" dirty="0"/>
              <a:t>Understanding the structure-function correlation.</a:t>
            </a:r>
          </a:p>
        </p:txBody>
      </p:sp>
      <p:sp>
        <p:nvSpPr>
          <p:cNvPr id="23" name="TextBox 22">
            <a:extLst>
              <a:ext uri="{FF2B5EF4-FFF2-40B4-BE49-F238E27FC236}">
                <a16:creationId xmlns:a16="http://schemas.microsoft.com/office/drawing/2014/main" id="{843A2CC3-FDC2-194B-9122-0B65D3A8F4BF}"/>
              </a:ext>
            </a:extLst>
          </p:cNvPr>
          <p:cNvSpPr txBox="1"/>
          <p:nvPr/>
        </p:nvSpPr>
        <p:spPr>
          <a:xfrm>
            <a:off x="1416648" y="1730040"/>
            <a:ext cx="3168000" cy="1440000"/>
          </a:xfrm>
          <a:prstGeom prst="rect">
            <a:avLst/>
          </a:prstGeom>
          <a:solidFill>
            <a:schemeClr val="accent4">
              <a:lumMod val="60000"/>
              <a:lumOff val="40000"/>
            </a:schemeClr>
          </a:solidFill>
        </p:spPr>
        <p:txBody>
          <a:bodyPr vert="horz" wrap="square" lIns="121920" tIns="60960" rIns="121920" bIns="60960" rtlCol="0" anchor="ctr">
            <a:noAutofit/>
          </a:bodyPr>
          <a:lstStyle/>
          <a:p>
            <a:pPr algn="ctr"/>
            <a:r>
              <a:rPr lang="en-US" sz="2667" dirty="0">
                <a:latin typeface="Arial" panose="020B0604020202020204" pitchFamily="34" charset="0"/>
                <a:cs typeface="Arial" panose="020B0604020202020204" pitchFamily="34" charset="0"/>
              </a:rPr>
              <a:t>Correlative Imaging approach.</a:t>
            </a:r>
          </a:p>
        </p:txBody>
      </p:sp>
      <p:sp>
        <p:nvSpPr>
          <p:cNvPr id="24" name="TextBox 23">
            <a:extLst>
              <a:ext uri="{FF2B5EF4-FFF2-40B4-BE49-F238E27FC236}">
                <a16:creationId xmlns:a16="http://schemas.microsoft.com/office/drawing/2014/main" id="{52803298-3F9E-4C44-AB93-6C03FB6AAAFE}"/>
              </a:ext>
            </a:extLst>
          </p:cNvPr>
          <p:cNvSpPr txBox="1"/>
          <p:nvPr/>
        </p:nvSpPr>
        <p:spPr>
          <a:xfrm>
            <a:off x="5013625" y="1730040"/>
            <a:ext cx="3168000" cy="1440000"/>
          </a:xfrm>
          <a:prstGeom prst="rect">
            <a:avLst/>
          </a:prstGeom>
          <a:solidFill>
            <a:schemeClr val="accent4">
              <a:lumMod val="60000"/>
              <a:lumOff val="40000"/>
            </a:schemeClr>
          </a:solidFill>
        </p:spPr>
        <p:txBody>
          <a:bodyPr vert="horz" wrap="square" lIns="121920" tIns="60960" rIns="121920" bIns="60960" rtlCol="0" anchor="ctr">
            <a:noAutofit/>
          </a:bodyPr>
          <a:lstStyle/>
          <a:p>
            <a:pPr algn="ctr"/>
            <a:r>
              <a:rPr lang="en-US" sz="2667" dirty="0">
                <a:latin typeface="Arial" panose="020B0604020202020204" pitchFamily="34" charset="0"/>
                <a:cs typeface="Arial" panose="020B0604020202020204" pitchFamily="34" charset="0"/>
              </a:rPr>
              <a:t>Big-Data and High Throughput</a:t>
            </a:r>
          </a:p>
        </p:txBody>
      </p:sp>
      <p:sp>
        <p:nvSpPr>
          <p:cNvPr id="25" name="TextBox 24">
            <a:extLst>
              <a:ext uri="{FF2B5EF4-FFF2-40B4-BE49-F238E27FC236}">
                <a16:creationId xmlns:a16="http://schemas.microsoft.com/office/drawing/2014/main" id="{1AA6A94B-188E-A647-A58E-6D5C9C8B43AC}"/>
              </a:ext>
            </a:extLst>
          </p:cNvPr>
          <p:cNvSpPr txBox="1"/>
          <p:nvPr/>
        </p:nvSpPr>
        <p:spPr>
          <a:xfrm>
            <a:off x="8610604" y="1730039"/>
            <a:ext cx="3168000" cy="1440000"/>
          </a:xfrm>
          <a:prstGeom prst="rect">
            <a:avLst/>
          </a:prstGeom>
          <a:solidFill>
            <a:schemeClr val="accent4">
              <a:lumMod val="60000"/>
              <a:lumOff val="40000"/>
            </a:schemeClr>
          </a:solidFill>
        </p:spPr>
        <p:txBody>
          <a:bodyPr vert="horz" wrap="square" lIns="121920" tIns="60960" rIns="121920" bIns="60960" rtlCol="0" anchor="ctr">
            <a:noAutofit/>
          </a:bodyPr>
          <a:lstStyle/>
          <a:p>
            <a:pPr algn="ctr"/>
            <a:r>
              <a:rPr lang="en-US" sz="2667" dirty="0">
                <a:latin typeface="Arial" panose="020B0604020202020204" pitchFamily="34" charset="0"/>
                <a:cs typeface="Arial" panose="020B0604020202020204" pitchFamily="34" charset="0"/>
              </a:rPr>
              <a:t>Providing External Expertise and Facilities</a:t>
            </a:r>
            <a:r>
              <a:rPr lang="en-US" sz="3200" dirty="0">
                <a:latin typeface="Arial" panose="020B0604020202020204" pitchFamily="34" charset="0"/>
                <a:cs typeface="Arial" panose="020B0604020202020204" pitchFamily="34" charset="0"/>
              </a:rPr>
              <a:t>. </a:t>
            </a:r>
          </a:p>
        </p:txBody>
      </p:sp>
      <p:sp>
        <p:nvSpPr>
          <p:cNvPr id="2" name="Footer Placeholder 3">
            <a:extLst>
              <a:ext uri="{FF2B5EF4-FFF2-40B4-BE49-F238E27FC236}">
                <a16:creationId xmlns:a16="http://schemas.microsoft.com/office/drawing/2014/main" id="{6F34F5B9-B17A-01CD-E403-BDF413B121E2}"/>
              </a:ext>
            </a:extLst>
          </p:cNvPr>
          <p:cNvSpPr txBox="1">
            <a:spLocks/>
          </p:cNvSpPr>
          <p:nvPr/>
        </p:nvSpPr>
        <p:spPr>
          <a:xfrm>
            <a:off x="4385439" y="6597114"/>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3" name="Footer Placeholder 3">
            <a:extLst>
              <a:ext uri="{FF2B5EF4-FFF2-40B4-BE49-F238E27FC236}">
                <a16:creationId xmlns:a16="http://schemas.microsoft.com/office/drawing/2014/main" id="{A7F2E4F9-68DD-9456-696E-8686254D277A}"/>
              </a:ext>
            </a:extLst>
          </p:cNvPr>
          <p:cNvSpPr txBox="1">
            <a:spLocks/>
          </p:cNvSpPr>
          <p:nvPr/>
        </p:nvSpPr>
        <p:spPr>
          <a:xfrm>
            <a:off x="3903259" y="6593829"/>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2475896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7498" y="28716"/>
            <a:ext cx="10095115" cy="1325563"/>
          </a:xfrm>
        </p:spPr>
        <p:txBody>
          <a:bodyPr>
            <a:normAutofit/>
          </a:bodyPr>
          <a:lstStyle/>
          <a:p>
            <a:r>
              <a:rPr lang="en-US" sz="2800" b="1" dirty="0">
                <a:solidFill>
                  <a:srgbClr val="516885"/>
                </a:solidFill>
                <a:latin typeface="Arial" panose="020B0604020202020204" pitchFamily="34" charset="0"/>
              </a:rPr>
              <a:t>Getting the Division Ready for the New Opportunities:</a:t>
            </a:r>
            <a:br>
              <a:rPr lang="en-US" sz="2800" b="1" dirty="0">
                <a:solidFill>
                  <a:srgbClr val="516885"/>
                </a:solidFill>
                <a:latin typeface="Arial" panose="020B0604020202020204" pitchFamily="34" charset="0"/>
              </a:rPr>
            </a:br>
            <a:r>
              <a:rPr lang="en-US" sz="2800" b="1" dirty="0">
                <a:solidFill>
                  <a:srgbClr val="516885"/>
                </a:solidFill>
                <a:latin typeface="Arial" panose="020B0604020202020204" pitchFamily="34" charset="0"/>
              </a:rPr>
              <a:t>Planned Re-org. </a:t>
            </a:r>
          </a:p>
        </p:txBody>
      </p:sp>
      <p:sp>
        <p:nvSpPr>
          <p:cNvPr id="6" name="Marcador de número de diapositiva 5"/>
          <p:cNvSpPr>
            <a:spLocks noGrp="1"/>
          </p:cNvSpPr>
          <p:nvPr>
            <p:ph type="sldNum" sz="quarter" idx="12"/>
          </p:nvPr>
        </p:nvSpPr>
        <p:spPr>
          <a:xfrm>
            <a:off x="9446771"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A3C1E9-1E17-4B2D-975E-2F80F7CB45F8}" type="slidenum">
              <a:rPr lang="es-ES" smtClean="0"/>
              <a:pPr/>
              <a:t>15</a:t>
            </a:fld>
            <a:endParaRPr lang="es-ES" dirty="0"/>
          </a:p>
        </p:txBody>
      </p:sp>
      <p:sp>
        <p:nvSpPr>
          <p:cNvPr id="68" name="Rectangle 24">
            <a:extLst>
              <a:ext uri="{FF2B5EF4-FFF2-40B4-BE49-F238E27FC236}">
                <a16:creationId xmlns:a16="http://schemas.microsoft.com/office/drawing/2014/main" id="{A700046F-C171-4448-B9BB-1AF66EF31BB1}"/>
              </a:ext>
            </a:extLst>
          </p:cNvPr>
          <p:cNvSpPr txBox="1">
            <a:spLocks noChangeArrowheads="1"/>
          </p:cNvSpPr>
          <p:nvPr/>
        </p:nvSpPr>
        <p:spPr>
          <a:xfrm>
            <a:off x="123116" y="3899760"/>
            <a:ext cx="10478536" cy="60058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40000"/>
              </a:lnSpc>
              <a:buNone/>
            </a:pPr>
            <a:r>
              <a:rPr lang="en-US" sz="2800" b="1" dirty="0"/>
              <a:t>New Groups: </a:t>
            </a:r>
          </a:p>
          <a:p>
            <a:pPr lvl="1">
              <a:lnSpc>
                <a:spcPct val="140000"/>
              </a:lnSpc>
            </a:pPr>
            <a:r>
              <a:rPr lang="en-US" dirty="0"/>
              <a:t>3Sbar new beamline project (see talk of tomorrow). Group leader hired; first scientist under evaluation.</a:t>
            </a:r>
          </a:p>
          <a:p>
            <a:pPr lvl="1">
              <a:lnSpc>
                <a:spcPct val="140000"/>
              </a:lnSpc>
            </a:pPr>
            <a:r>
              <a:rPr lang="en-US" dirty="0"/>
              <a:t>Methodology group. Group leader hired; two postdoc positions available through </a:t>
            </a:r>
            <a:r>
              <a:rPr lang="en-US" dirty="0" err="1"/>
              <a:t>InCAEM</a:t>
            </a:r>
            <a:r>
              <a:rPr lang="en-US" dirty="0"/>
              <a:t>.</a:t>
            </a:r>
          </a:p>
          <a:p>
            <a:pPr lvl="1">
              <a:lnSpc>
                <a:spcPct val="140000"/>
              </a:lnSpc>
            </a:pPr>
            <a:r>
              <a:rPr lang="en-US" dirty="0"/>
              <a:t>Nano-Positioning group. Group leader and engineer position available (first interview round was not successful).</a:t>
            </a:r>
          </a:p>
          <a:p>
            <a:pPr lvl="1">
              <a:lnSpc>
                <a:spcPct val="140000"/>
              </a:lnSpc>
            </a:pPr>
            <a:r>
              <a:rPr lang="en-US" dirty="0"/>
              <a:t>TEM – X-ray group. Group leader and scientist position is available through </a:t>
            </a:r>
            <a:r>
              <a:rPr lang="en-US" dirty="0" err="1"/>
              <a:t>InCAEM</a:t>
            </a:r>
            <a:r>
              <a:rPr lang="en-US" dirty="0"/>
              <a:t>.</a:t>
            </a:r>
          </a:p>
          <a:p>
            <a:pPr marL="457200" lvl="1" indent="0">
              <a:buNone/>
              <a:defRPr/>
            </a:pPr>
            <a:endParaRPr lang="en-US" altLang="es-ES" dirty="0"/>
          </a:p>
        </p:txBody>
      </p:sp>
      <p:sp>
        <p:nvSpPr>
          <p:cNvPr id="3" name="TextBox 2">
            <a:extLst>
              <a:ext uri="{FF2B5EF4-FFF2-40B4-BE49-F238E27FC236}">
                <a16:creationId xmlns:a16="http://schemas.microsoft.com/office/drawing/2014/main" id="{C4F89B18-5ECF-D561-78E0-78500F335AF0}"/>
              </a:ext>
            </a:extLst>
          </p:cNvPr>
          <p:cNvSpPr txBox="1"/>
          <p:nvPr/>
        </p:nvSpPr>
        <p:spPr>
          <a:xfrm>
            <a:off x="963390" y="930731"/>
            <a:ext cx="2392136" cy="369332"/>
          </a:xfrm>
          <a:prstGeom prst="rect">
            <a:avLst/>
          </a:prstGeom>
          <a:solidFill>
            <a:schemeClr val="accent1"/>
          </a:solidFill>
        </p:spPr>
        <p:txBody>
          <a:bodyPr vert="horz" wrap="square" lIns="91440" tIns="45720" rIns="91440" bIns="45720" rtlCol="0" anchor="t">
            <a:spAutoFit/>
          </a:bodyPr>
          <a:lstStyle/>
          <a:p>
            <a:r>
              <a:rPr lang="en-ES" dirty="0">
                <a:cs typeface="Arial" panose="020B0604020202020204" pitchFamily="34" charset="0"/>
              </a:rPr>
              <a:t>Experiments Division</a:t>
            </a:r>
          </a:p>
        </p:txBody>
      </p:sp>
      <p:sp>
        <p:nvSpPr>
          <p:cNvPr id="7" name="TextBox 6">
            <a:extLst>
              <a:ext uri="{FF2B5EF4-FFF2-40B4-BE49-F238E27FC236}">
                <a16:creationId xmlns:a16="http://schemas.microsoft.com/office/drawing/2014/main" id="{16D76D88-5BD8-48C8-A94C-D0E9F8E7418D}"/>
              </a:ext>
            </a:extLst>
          </p:cNvPr>
          <p:cNvSpPr txBox="1"/>
          <p:nvPr/>
        </p:nvSpPr>
        <p:spPr>
          <a:xfrm>
            <a:off x="538847" y="1822611"/>
            <a:ext cx="1728000" cy="468000"/>
          </a:xfrm>
          <a:prstGeom prst="rect">
            <a:avLst/>
          </a:prstGeom>
          <a:solidFill>
            <a:schemeClr val="accent1">
              <a:lumMod val="40000"/>
              <a:lumOff val="60000"/>
            </a:schemeClr>
          </a:solidFill>
        </p:spPr>
        <p:txBody>
          <a:bodyPr vert="horz" wrap="square" lIns="91440" tIns="45720" rIns="91440" bIns="45720" rtlCol="0" anchor="ctr">
            <a:spAutoFit/>
          </a:bodyPr>
          <a:lstStyle/>
          <a:p>
            <a:pPr algn="ctr"/>
            <a:r>
              <a:rPr lang="en-ES" sz="1200" dirty="0">
                <a:cs typeface="Arial" panose="020B0604020202020204" pitchFamily="34" charset="0"/>
              </a:rPr>
              <a:t>Life Science</a:t>
            </a:r>
          </a:p>
        </p:txBody>
      </p:sp>
      <p:sp>
        <p:nvSpPr>
          <p:cNvPr id="8" name="TextBox 7">
            <a:extLst>
              <a:ext uri="{FF2B5EF4-FFF2-40B4-BE49-F238E27FC236}">
                <a16:creationId xmlns:a16="http://schemas.microsoft.com/office/drawing/2014/main" id="{C34F38F8-2C88-82DE-2184-DE414D3C43F0}"/>
              </a:ext>
            </a:extLst>
          </p:cNvPr>
          <p:cNvSpPr txBox="1"/>
          <p:nvPr/>
        </p:nvSpPr>
        <p:spPr>
          <a:xfrm>
            <a:off x="2377948" y="1822612"/>
            <a:ext cx="1728000" cy="468000"/>
          </a:xfrm>
          <a:prstGeom prst="rect">
            <a:avLst/>
          </a:prstGeom>
          <a:solidFill>
            <a:schemeClr val="accent1">
              <a:lumMod val="40000"/>
              <a:lumOff val="60000"/>
            </a:schemeClr>
          </a:solidFill>
        </p:spPr>
        <p:txBody>
          <a:bodyPr vert="horz" wrap="square" lIns="91440" tIns="45720" rIns="91440" bIns="45720" rtlCol="0" anchor="t">
            <a:spAutoFit/>
          </a:bodyPr>
          <a:lstStyle/>
          <a:p>
            <a:pPr algn="ctr"/>
            <a:r>
              <a:rPr lang="en-ES" sz="1200" dirty="0">
                <a:cs typeface="Arial" panose="020B0604020202020204" pitchFamily="34" charset="0"/>
              </a:rPr>
              <a:t>Chemical and Material Sciences</a:t>
            </a:r>
          </a:p>
        </p:txBody>
      </p:sp>
      <p:sp>
        <p:nvSpPr>
          <p:cNvPr id="9" name="TextBox 8">
            <a:extLst>
              <a:ext uri="{FF2B5EF4-FFF2-40B4-BE49-F238E27FC236}">
                <a16:creationId xmlns:a16="http://schemas.microsoft.com/office/drawing/2014/main" id="{7C40C6BE-B1B4-0562-D78D-D747E99BD9F5}"/>
              </a:ext>
            </a:extLst>
          </p:cNvPr>
          <p:cNvSpPr txBox="1"/>
          <p:nvPr/>
        </p:nvSpPr>
        <p:spPr>
          <a:xfrm>
            <a:off x="4187697" y="1822384"/>
            <a:ext cx="1728000" cy="468000"/>
          </a:xfrm>
          <a:prstGeom prst="rect">
            <a:avLst/>
          </a:prstGeom>
          <a:solidFill>
            <a:schemeClr val="accent1">
              <a:lumMod val="40000"/>
              <a:lumOff val="60000"/>
            </a:schemeClr>
          </a:solidFill>
        </p:spPr>
        <p:txBody>
          <a:bodyPr vert="horz" wrap="square" lIns="91440" tIns="45720" rIns="91440" bIns="45720" rtlCol="0" anchor="t">
            <a:spAutoFit/>
          </a:bodyPr>
          <a:lstStyle/>
          <a:p>
            <a:pPr algn="ctr"/>
            <a:r>
              <a:rPr lang="en-US" sz="1200" dirty="0">
                <a:cs typeface="Arial" panose="020B0604020202020204" pitchFamily="34" charset="0"/>
              </a:rPr>
              <a:t>Electronic and Magnetic Structure of Matter</a:t>
            </a:r>
            <a:endParaRPr lang="en-ES" sz="1200" dirty="0">
              <a:cs typeface="Arial" panose="020B0604020202020204" pitchFamily="34" charset="0"/>
            </a:endParaRPr>
          </a:p>
        </p:txBody>
      </p:sp>
      <p:sp>
        <p:nvSpPr>
          <p:cNvPr id="14" name="TextBox 13">
            <a:extLst>
              <a:ext uri="{FF2B5EF4-FFF2-40B4-BE49-F238E27FC236}">
                <a16:creationId xmlns:a16="http://schemas.microsoft.com/office/drawing/2014/main" id="{F936E2D3-7300-E2CC-9A26-FD6B4B50F87B}"/>
              </a:ext>
            </a:extLst>
          </p:cNvPr>
          <p:cNvSpPr txBox="1"/>
          <p:nvPr/>
        </p:nvSpPr>
        <p:spPr>
          <a:xfrm>
            <a:off x="5997446" y="1822384"/>
            <a:ext cx="1728000" cy="461665"/>
          </a:xfrm>
          <a:prstGeom prst="rect">
            <a:avLst/>
          </a:prstGeom>
          <a:solidFill>
            <a:schemeClr val="accent1">
              <a:lumMod val="40000"/>
              <a:lumOff val="60000"/>
            </a:schemeClr>
          </a:solidFill>
        </p:spPr>
        <p:txBody>
          <a:bodyPr vert="horz" wrap="square" lIns="91440" tIns="45720" rIns="91440" bIns="45720" rtlCol="0" anchor="t">
            <a:spAutoFit/>
          </a:bodyPr>
          <a:lstStyle/>
          <a:p>
            <a:pPr algn="ctr"/>
            <a:r>
              <a:rPr lang="en-US" sz="1200" dirty="0">
                <a:cs typeface="Arial" panose="020B0604020202020204" pitchFamily="34" charset="0"/>
              </a:rPr>
              <a:t>Instrumentation and Development</a:t>
            </a:r>
            <a:endParaRPr lang="en-ES" sz="1200" dirty="0">
              <a:cs typeface="Arial" panose="020B0604020202020204" pitchFamily="34" charset="0"/>
            </a:endParaRPr>
          </a:p>
        </p:txBody>
      </p:sp>
      <p:sp>
        <p:nvSpPr>
          <p:cNvPr id="15" name="TextBox 14">
            <a:extLst>
              <a:ext uri="{FF2B5EF4-FFF2-40B4-BE49-F238E27FC236}">
                <a16:creationId xmlns:a16="http://schemas.microsoft.com/office/drawing/2014/main" id="{5A4E2B59-F1A7-BE62-A562-DAF073DAEEEB}"/>
              </a:ext>
            </a:extLst>
          </p:cNvPr>
          <p:cNvSpPr txBox="1"/>
          <p:nvPr/>
        </p:nvSpPr>
        <p:spPr>
          <a:xfrm>
            <a:off x="7836547" y="1812159"/>
            <a:ext cx="1728000" cy="468000"/>
          </a:xfrm>
          <a:prstGeom prst="rect">
            <a:avLst/>
          </a:prstGeom>
          <a:solidFill>
            <a:schemeClr val="accent1">
              <a:lumMod val="40000"/>
              <a:lumOff val="60000"/>
            </a:schemeClr>
          </a:solidFill>
        </p:spPr>
        <p:txBody>
          <a:bodyPr vert="horz" wrap="square" lIns="91440" tIns="45720" rIns="91440" bIns="45720" rtlCol="0" anchor="ctr">
            <a:spAutoFit/>
          </a:bodyPr>
          <a:lstStyle/>
          <a:p>
            <a:pPr algn="ctr"/>
            <a:r>
              <a:rPr lang="en-US" sz="1200" dirty="0">
                <a:cs typeface="Arial" panose="020B0604020202020204" pitchFamily="34" charset="0"/>
              </a:rPr>
              <a:t>Beamline Support</a:t>
            </a:r>
            <a:endParaRPr lang="en-ES" sz="1200" dirty="0">
              <a:cs typeface="Arial" panose="020B0604020202020204" pitchFamily="34" charset="0"/>
            </a:endParaRPr>
          </a:p>
        </p:txBody>
      </p:sp>
      <p:sp>
        <p:nvSpPr>
          <p:cNvPr id="16" name="TextBox 15">
            <a:extLst>
              <a:ext uri="{FF2B5EF4-FFF2-40B4-BE49-F238E27FC236}">
                <a16:creationId xmlns:a16="http://schemas.microsoft.com/office/drawing/2014/main" id="{F3FD340F-D693-6DC4-15ED-C5403F58D246}"/>
              </a:ext>
            </a:extLst>
          </p:cNvPr>
          <p:cNvSpPr txBox="1"/>
          <p:nvPr/>
        </p:nvSpPr>
        <p:spPr>
          <a:xfrm>
            <a:off x="787804" y="2752069"/>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MISTRAL</a:t>
            </a:r>
          </a:p>
        </p:txBody>
      </p:sp>
      <p:sp>
        <p:nvSpPr>
          <p:cNvPr id="17" name="TextBox 16">
            <a:extLst>
              <a:ext uri="{FF2B5EF4-FFF2-40B4-BE49-F238E27FC236}">
                <a16:creationId xmlns:a16="http://schemas.microsoft.com/office/drawing/2014/main" id="{CC6C27CD-64D7-763D-0EBF-F372B32DBFEA}"/>
              </a:ext>
            </a:extLst>
          </p:cNvPr>
          <p:cNvSpPr txBox="1"/>
          <p:nvPr/>
        </p:nvSpPr>
        <p:spPr>
          <a:xfrm>
            <a:off x="787804" y="3038384"/>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MIRAS</a:t>
            </a:r>
          </a:p>
        </p:txBody>
      </p:sp>
      <p:sp>
        <p:nvSpPr>
          <p:cNvPr id="18" name="TextBox 17">
            <a:extLst>
              <a:ext uri="{FF2B5EF4-FFF2-40B4-BE49-F238E27FC236}">
                <a16:creationId xmlns:a16="http://schemas.microsoft.com/office/drawing/2014/main" id="{33E9E559-4F9D-103C-2B17-DC79B9E53AD1}"/>
              </a:ext>
            </a:extLst>
          </p:cNvPr>
          <p:cNvSpPr txBox="1"/>
          <p:nvPr/>
        </p:nvSpPr>
        <p:spPr>
          <a:xfrm>
            <a:off x="787804" y="3339699"/>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XALOC</a:t>
            </a:r>
          </a:p>
        </p:txBody>
      </p:sp>
      <p:sp>
        <p:nvSpPr>
          <p:cNvPr id="19" name="TextBox 18">
            <a:extLst>
              <a:ext uri="{FF2B5EF4-FFF2-40B4-BE49-F238E27FC236}">
                <a16:creationId xmlns:a16="http://schemas.microsoft.com/office/drawing/2014/main" id="{6A859171-4EF8-6AD3-F83E-BE856CCDC069}"/>
              </a:ext>
            </a:extLst>
          </p:cNvPr>
          <p:cNvSpPr txBox="1"/>
          <p:nvPr/>
        </p:nvSpPr>
        <p:spPr>
          <a:xfrm>
            <a:off x="787804" y="3641014"/>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XAIRA</a:t>
            </a:r>
          </a:p>
        </p:txBody>
      </p:sp>
      <p:sp>
        <p:nvSpPr>
          <p:cNvPr id="20" name="TextBox 19">
            <a:extLst>
              <a:ext uri="{FF2B5EF4-FFF2-40B4-BE49-F238E27FC236}">
                <a16:creationId xmlns:a16="http://schemas.microsoft.com/office/drawing/2014/main" id="{2A99A9C1-4791-F79D-A424-999E741E6090}"/>
              </a:ext>
            </a:extLst>
          </p:cNvPr>
          <p:cNvSpPr txBox="1"/>
          <p:nvPr/>
        </p:nvSpPr>
        <p:spPr>
          <a:xfrm>
            <a:off x="2571513" y="2467709"/>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CLEASS</a:t>
            </a:r>
          </a:p>
        </p:txBody>
      </p:sp>
      <p:sp>
        <p:nvSpPr>
          <p:cNvPr id="21" name="TextBox 20">
            <a:extLst>
              <a:ext uri="{FF2B5EF4-FFF2-40B4-BE49-F238E27FC236}">
                <a16:creationId xmlns:a16="http://schemas.microsoft.com/office/drawing/2014/main" id="{03497072-7D8E-CEF9-78EB-D9B0E4BE6278}"/>
              </a:ext>
            </a:extLst>
          </p:cNvPr>
          <p:cNvSpPr txBox="1"/>
          <p:nvPr/>
        </p:nvSpPr>
        <p:spPr>
          <a:xfrm>
            <a:off x="2571513" y="2754024"/>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MSPD</a:t>
            </a:r>
          </a:p>
        </p:txBody>
      </p:sp>
      <p:sp>
        <p:nvSpPr>
          <p:cNvPr id="22" name="TextBox 21">
            <a:extLst>
              <a:ext uri="{FF2B5EF4-FFF2-40B4-BE49-F238E27FC236}">
                <a16:creationId xmlns:a16="http://schemas.microsoft.com/office/drawing/2014/main" id="{7D04649E-DBA8-B5BC-FB14-2EDA96D4AA6F}"/>
              </a:ext>
            </a:extLst>
          </p:cNvPr>
          <p:cNvSpPr txBox="1"/>
          <p:nvPr/>
        </p:nvSpPr>
        <p:spPr>
          <a:xfrm>
            <a:off x="2571513" y="3055339"/>
            <a:ext cx="1080000" cy="246221"/>
          </a:xfrm>
          <a:prstGeom prst="rect">
            <a:avLst/>
          </a:prstGeom>
          <a:solidFill>
            <a:schemeClr val="accent2">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NCD</a:t>
            </a:r>
          </a:p>
        </p:txBody>
      </p:sp>
      <p:sp>
        <p:nvSpPr>
          <p:cNvPr id="23" name="TextBox 22">
            <a:extLst>
              <a:ext uri="{FF2B5EF4-FFF2-40B4-BE49-F238E27FC236}">
                <a16:creationId xmlns:a16="http://schemas.microsoft.com/office/drawing/2014/main" id="{17F318D5-5AED-785E-331F-51234A208A78}"/>
              </a:ext>
            </a:extLst>
          </p:cNvPr>
          <p:cNvSpPr txBox="1"/>
          <p:nvPr/>
        </p:nvSpPr>
        <p:spPr>
          <a:xfrm>
            <a:off x="2571513" y="3356654"/>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NOTOS</a:t>
            </a:r>
          </a:p>
        </p:txBody>
      </p:sp>
      <p:sp>
        <p:nvSpPr>
          <p:cNvPr id="24" name="TextBox 23">
            <a:extLst>
              <a:ext uri="{FF2B5EF4-FFF2-40B4-BE49-F238E27FC236}">
                <a16:creationId xmlns:a16="http://schemas.microsoft.com/office/drawing/2014/main" id="{E83D4630-E3F6-D69A-770C-49B342EC776E}"/>
              </a:ext>
            </a:extLst>
          </p:cNvPr>
          <p:cNvSpPr txBox="1"/>
          <p:nvPr/>
        </p:nvSpPr>
        <p:spPr>
          <a:xfrm>
            <a:off x="2567244" y="3657969"/>
            <a:ext cx="1080000" cy="246221"/>
          </a:xfrm>
          <a:prstGeom prst="rect">
            <a:avLst/>
          </a:prstGeom>
          <a:solidFill>
            <a:schemeClr val="accent4">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3Sbar</a:t>
            </a:r>
          </a:p>
        </p:txBody>
      </p:sp>
      <p:sp>
        <p:nvSpPr>
          <p:cNvPr id="25" name="TextBox 24">
            <a:extLst>
              <a:ext uri="{FF2B5EF4-FFF2-40B4-BE49-F238E27FC236}">
                <a16:creationId xmlns:a16="http://schemas.microsoft.com/office/drawing/2014/main" id="{B4F30DC7-4182-5021-DB8A-9751D8418A75}"/>
              </a:ext>
            </a:extLst>
          </p:cNvPr>
          <p:cNvSpPr txBox="1"/>
          <p:nvPr/>
        </p:nvSpPr>
        <p:spPr>
          <a:xfrm>
            <a:off x="4387878" y="2467709"/>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BOREAS</a:t>
            </a:r>
          </a:p>
        </p:txBody>
      </p:sp>
      <p:sp>
        <p:nvSpPr>
          <p:cNvPr id="26" name="TextBox 25">
            <a:extLst>
              <a:ext uri="{FF2B5EF4-FFF2-40B4-BE49-F238E27FC236}">
                <a16:creationId xmlns:a16="http://schemas.microsoft.com/office/drawing/2014/main" id="{1193ACA8-E32B-421A-CF8B-62004A224E70}"/>
              </a:ext>
            </a:extLst>
          </p:cNvPr>
          <p:cNvSpPr txBox="1"/>
          <p:nvPr/>
        </p:nvSpPr>
        <p:spPr>
          <a:xfrm>
            <a:off x="4387878" y="2754024"/>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CIRCE</a:t>
            </a:r>
          </a:p>
        </p:txBody>
      </p:sp>
      <p:sp>
        <p:nvSpPr>
          <p:cNvPr id="27" name="TextBox 26">
            <a:extLst>
              <a:ext uri="{FF2B5EF4-FFF2-40B4-BE49-F238E27FC236}">
                <a16:creationId xmlns:a16="http://schemas.microsoft.com/office/drawing/2014/main" id="{C9036C29-20E0-4F9D-3B42-F4C3CB0C007F}"/>
              </a:ext>
            </a:extLst>
          </p:cNvPr>
          <p:cNvSpPr txBox="1"/>
          <p:nvPr/>
        </p:nvSpPr>
        <p:spPr>
          <a:xfrm>
            <a:off x="4387878" y="3055339"/>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LOREA</a:t>
            </a:r>
          </a:p>
        </p:txBody>
      </p:sp>
      <p:sp>
        <p:nvSpPr>
          <p:cNvPr id="28" name="TextBox 27">
            <a:extLst>
              <a:ext uri="{FF2B5EF4-FFF2-40B4-BE49-F238E27FC236}">
                <a16:creationId xmlns:a16="http://schemas.microsoft.com/office/drawing/2014/main" id="{CF5F5779-BDE3-FD00-96A3-D7ABF09FFCE8}"/>
              </a:ext>
            </a:extLst>
          </p:cNvPr>
          <p:cNvSpPr txBox="1"/>
          <p:nvPr/>
        </p:nvSpPr>
        <p:spPr>
          <a:xfrm>
            <a:off x="6187491" y="2465856"/>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Optics </a:t>
            </a:r>
          </a:p>
        </p:txBody>
      </p:sp>
      <p:sp>
        <p:nvSpPr>
          <p:cNvPr id="29" name="TextBox 28">
            <a:extLst>
              <a:ext uri="{FF2B5EF4-FFF2-40B4-BE49-F238E27FC236}">
                <a16:creationId xmlns:a16="http://schemas.microsoft.com/office/drawing/2014/main" id="{9636ED91-5962-5334-9B12-4F6936B96A5F}"/>
              </a:ext>
            </a:extLst>
          </p:cNvPr>
          <p:cNvSpPr txBox="1"/>
          <p:nvPr/>
        </p:nvSpPr>
        <p:spPr>
          <a:xfrm>
            <a:off x="6183222" y="3050356"/>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Minerva</a:t>
            </a:r>
          </a:p>
        </p:txBody>
      </p:sp>
      <p:sp>
        <p:nvSpPr>
          <p:cNvPr id="30" name="TextBox 29">
            <a:extLst>
              <a:ext uri="{FF2B5EF4-FFF2-40B4-BE49-F238E27FC236}">
                <a16:creationId xmlns:a16="http://schemas.microsoft.com/office/drawing/2014/main" id="{5966B1B4-407F-6303-8AAA-B1CB5878A789}"/>
              </a:ext>
            </a:extLst>
          </p:cNvPr>
          <p:cNvSpPr txBox="1"/>
          <p:nvPr/>
        </p:nvSpPr>
        <p:spPr>
          <a:xfrm>
            <a:off x="6183222" y="2754024"/>
            <a:ext cx="1080000" cy="246221"/>
          </a:xfrm>
          <a:prstGeom prst="rect">
            <a:avLst/>
          </a:prstGeom>
          <a:solidFill>
            <a:schemeClr val="accent4">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Methodology</a:t>
            </a:r>
          </a:p>
        </p:txBody>
      </p:sp>
      <p:sp>
        <p:nvSpPr>
          <p:cNvPr id="31" name="TextBox 30">
            <a:extLst>
              <a:ext uri="{FF2B5EF4-FFF2-40B4-BE49-F238E27FC236}">
                <a16:creationId xmlns:a16="http://schemas.microsoft.com/office/drawing/2014/main" id="{A2ADF3E3-61A3-76C0-3293-5EB244CECD14}"/>
              </a:ext>
            </a:extLst>
          </p:cNvPr>
          <p:cNvSpPr txBox="1"/>
          <p:nvPr/>
        </p:nvSpPr>
        <p:spPr>
          <a:xfrm>
            <a:off x="6187491" y="3354801"/>
            <a:ext cx="1080000" cy="246221"/>
          </a:xfrm>
          <a:prstGeom prst="rect">
            <a:avLst/>
          </a:prstGeom>
          <a:solidFill>
            <a:schemeClr val="accent4">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Nano-Positioning</a:t>
            </a:r>
          </a:p>
        </p:txBody>
      </p:sp>
      <p:sp>
        <p:nvSpPr>
          <p:cNvPr id="32" name="TextBox 31">
            <a:extLst>
              <a:ext uri="{FF2B5EF4-FFF2-40B4-BE49-F238E27FC236}">
                <a16:creationId xmlns:a16="http://schemas.microsoft.com/office/drawing/2014/main" id="{BAD7C1A7-4DF6-213C-A0CE-D32A01307816}"/>
              </a:ext>
            </a:extLst>
          </p:cNvPr>
          <p:cNvSpPr txBox="1"/>
          <p:nvPr/>
        </p:nvSpPr>
        <p:spPr>
          <a:xfrm>
            <a:off x="6183222" y="3656116"/>
            <a:ext cx="1080000" cy="246221"/>
          </a:xfrm>
          <a:prstGeom prst="rect">
            <a:avLst/>
          </a:prstGeom>
          <a:solidFill>
            <a:schemeClr val="accent4">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TEM - X-ray</a:t>
            </a:r>
          </a:p>
        </p:txBody>
      </p:sp>
      <p:sp>
        <p:nvSpPr>
          <p:cNvPr id="33" name="TextBox 32">
            <a:extLst>
              <a:ext uri="{FF2B5EF4-FFF2-40B4-BE49-F238E27FC236}">
                <a16:creationId xmlns:a16="http://schemas.microsoft.com/office/drawing/2014/main" id="{37594DF4-BC43-D947-5079-997FBC3E8C52}"/>
              </a:ext>
            </a:extLst>
          </p:cNvPr>
          <p:cNvSpPr txBox="1"/>
          <p:nvPr/>
        </p:nvSpPr>
        <p:spPr>
          <a:xfrm>
            <a:off x="8021302" y="2465856"/>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Technician</a:t>
            </a:r>
          </a:p>
        </p:txBody>
      </p:sp>
      <p:sp>
        <p:nvSpPr>
          <p:cNvPr id="34" name="TextBox 33">
            <a:extLst>
              <a:ext uri="{FF2B5EF4-FFF2-40B4-BE49-F238E27FC236}">
                <a16:creationId xmlns:a16="http://schemas.microsoft.com/office/drawing/2014/main" id="{40215CDC-50A5-9E0B-491D-BA995CC5958B}"/>
              </a:ext>
            </a:extLst>
          </p:cNvPr>
          <p:cNvSpPr txBox="1"/>
          <p:nvPr/>
        </p:nvSpPr>
        <p:spPr>
          <a:xfrm>
            <a:off x="8021302" y="2756870"/>
            <a:ext cx="1080000" cy="400110"/>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Floor Coordinator</a:t>
            </a:r>
          </a:p>
        </p:txBody>
      </p:sp>
      <p:sp>
        <p:nvSpPr>
          <p:cNvPr id="35" name="TextBox 34">
            <a:extLst>
              <a:ext uri="{FF2B5EF4-FFF2-40B4-BE49-F238E27FC236}">
                <a16:creationId xmlns:a16="http://schemas.microsoft.com/office/drawing/2014/main" id="{8C391D18-1412-0601-9ACA-9C0C2D72BB1A}"/>
              </a:ext>
            </a:extLst>
          </p:cNvPr>
          <p:cNvSpPr txBox="1"/>
          <p:nvPr/>
        </p:nvSpPr>
        <p:spPr>
          <a:xfrm>
            <a:off x="10573153" y="1699273"/>
            <a:ext cx="1080000" cy="246221"/>
          </a:xfrm>
          <a:prstGeom prst="rect">
            <a:avLst/>
          </a:prstGeom>
          <a:solidFill>
            <a:schemeClr val="accent4">
              <a:lumMod val="20000"/>
              <a:lumOff val="80000"/>
            </a:schemeClr>
          </a:solidFill>
        </p:spPr>
        <p:txBody>
          <a:bodyPr vert="horz" wrap="square" lIns="91440" tIns="45720" rIns="91440" bIns="45720" rtlCol="0" anchor="ctr">
            <a:spAutoFit/>
          </a:bodyPr>
          <a:lstStyle/>
          <a:p>
            <a:pPr algn="ctr"/>
            <a:r>
              <a:rPr lang="en-GB" sz="1000" dirty="0">
                <a:cs typeface="Arial" panose="020B0604020202020204" pitchFamily="34" charset="0"/>
              </a:rPr>
              <a:t>N</a:t>
            </a:r>
            <a:r>
              <a:rPr lang="en-ES" sz="1000" dirty="0">
                <a:cs typeface="Arial" panose="020B0604020202020204" pitchFamily="34" charset="0"/>
              </a:rPr>
              <a:t>ew group</a:t>
            </a:r>
          </a:p>
        </p:txBody>
      </p:sp>
      <p:sp>
        <p:nvSpPr>
          <p:cNvPr id="37" name="TextBox 36">
            <a:extLst>
              <a:ext uri="{FF2B5EF4-FFF2-40B4-BE49-F238E27FC236}">
                <a16:creationId xmlns:a16="http://schemas.microsoft.com/office/drawing/2014/main" id="{2B7EC335-DAED-80BD-7C30-BCA6091F9756}"/>
              </a:ext>
            </a:extLst>
          </p:cNvPr>
          <p:cNvSpPr txBox="1"/>
          <p:nvPr/>
        </p:nvSpPr>
        <p:spPr>
          <a:xfrm>
            <a:off x="10573153" y="2008211"/>
            <a:ext cx="1080000" cy="246221"/>
          </a:xfrm>
          <a:prstGeom prst="rect">
            <a:avLst/>
          </a:prstGeom>
          <a:solidFill>
            <a:schemeClr val="accent2">
              <a:lumMod val="20000"/>
              <a:lumOff val="80000"/>
            </a:schemeClr>
          </a:solidFill>
        </p:spPr>
        <p:txBody>
          <a:bodyPr vert="horz" wrap="square" lIns="91440" tIns="45720" rIns="91440" bIns="45720" rtlCol="0" anchor="ctr">
            <a:spAutoFit/>
          </a:bodyPr>
          <a:lstStyle/>
          <a:p>
            <a:pPr algn="ctr"/>
            <a:r>
              <a:rPr lang="en-US" sz="1000" dirty="0">
                <a:cs typeface="Arial" panose="020B0604020202020204" pitchFamily="34" charset="0"/>
              </a:rPr>
              <a:t>Transferred</a:t>
            </a:r>
            <a:endParaRPr lang="en-ES" sz="1000" dirty="0">
              <a:cs typeface="Arial" panose="020B0604020202020204" pitchFamily="34" charset="0"/>
            </a:endParaRPr>
          </a:p>
        </p:txBody>
      </p:sp>
      <p:sp>
        <p:nvSpPr>
          <p:cNvPr id="38" name="TextBox 37">
            <a:extLst>
              <a:ext uri="{FF2B5EF4-FFF2-40B4-BE49-F238E27FC236}">
                <a16:creationId xmlns:a16="http://schemas.microsoft.com/office/drawing/2014/main" id="{7E664F6B-ECA8-D0DF-36B7-A6E9129BD278}"/>
              </a:ext>
            </a:extLst>
          </p:cNvPr>
          <p:cNvSpPr txBox="1"/>
          <p:nvPr/>
        </p:nvSpPr>
        <p:spPr>
          <a:xfrm>
            <a:off x="10573152" y="1390901"/>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US" sz="1000" dirty="0">
                <a:cs typeface="Arial" panose="020B0604020202020204" pitchFamily="34" charset="0"/>
              </a:rPr>
              <a:t>As it is</a:t>
            </a:r>
            <a:endParaRPr lang="en-ES" sz="1000" dirty="0">
              <a:cs typeface="Arial" panose="020B0604020202020204" pitchFamily="34" charset="0"/>
            </a:endParaRPr>
          </a:p>
        </p:txBody>
      </p:sp>
      <p:sp>
        <p:nvSpPr>
          <p:cNvPr id="39" name="TextBox 38">
            <a:extLst>
              <a:ext uri="{FF2B5EF4-FFF2-40B4-BE49-F238E27FC236}">
                <a16:creationId xmlns:a16="http://schemas.microsoft.com/office/drawing/2014/main" id="{04DDE345-115D-9F4B-DE2F-4337A562509D}"/>
              </a:ext>
            </a:extLst>
          </p:cNvPr>
          <p:cNvSpPr txBox="1"/>
          <p:nvPr/>
        </p:nvSpPr>
        <p:spPr>
          <a:xfrm>
            <a:off x="3531786" y="992562"/>
            <a:ext cx="1080000" cy="246221"/>
          </a:xfrm>
          <a:prstGeom prst="rect">
            <a:avLst/>
          </a:prstGeom>
          <a:solidFill>
            <a:schemeClr val="accent2">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User Office</a:t>
            </a:r>
          </a:p>
        </p:txBody>
      </p:sp>
      <p:cxnSp>
        <p:nvCxnSpPr>
          <p:cNvPr id="40" name="Straight Connector 39">
            <a:extLst>
              <a:ext uri="{FF2B5EF4-FFF2-40B4-BE49-F238E27FC236}">
                <a16:creationId xmlns:a16="http://schemas.microsoft.com/office/drawing/2014/main" id="{78EBF498-0170-A2F5-7941-69B4236ED16D}"/>
              </a:ext>
            </a:extLst>
          </p:cNvPr>
          <p:cNvCxnSpPr>
            <a:cxnSpLocks/>
            <a:stCxn id="3" idx="3"/>
            <a:endCxn id="39" idx="1"/>
          </p:cNvCxnSpPr>
          <p:nvPr/>
        </p:nvCxnSpPr>
        <p:spPr>
          <a:xfrm>
            <a:off x="3355526" y="1115397"/>
            <a:ext cx="176260" cy="27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D6AB2E-6BEC-8637-33C7-B1A168372CDD}"/>
              </a:ext>
            </a:extLst>
          </p:cNvPr>
          <p:cNvCxnSpPr>
            <a:cxnSpLocks/>
            <a:stCxn id="3" idx="1"/>
          </p:cNvCxnSpPr>
          <p:nvPr/>
        </p:nvCxnSpPr>
        <p:spPr>
          <a:xfrm flipH="1">
            <a:off x="852288" y="1115397"/>
            <a:ext cx="1111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349C931-D21F-774E-4E4B-82C6FF3FE757}"/>
              </a:ext>
            </a:extLst>
          </p:cNvPr>
          <p:cNvCxnSpPr>
            <a:cxnSpLocks/>
          </p:cNvCxnSpPr>
          <p:nvPr/>
        </p:nvCxnSpPr>
        <p:spPr>
          <a:xfrm>
            <a:off x="838200" y="1115397"/>
            <a:ext cx="0" cy="545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FD9D522-88E8-B775-9BF3-DA04B2362D0C}"/>
              </a:ext>
            </a:extLst>
          </p:cNvPr>
          <p:cNvCxnSpPr>
            <a:cxnSpLocks/>
          </p:cNvCxnSpPr>
          <p:nvPr/>
        </p:nvCxnSpPr>
        <p:spPr>
          <a:xfrm flipV="1">
            <a:off x="838200" y="1643021"/>
            <a:ext cx="7862347" cy="175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8BA8FBC-D610-BA21-D39D-BDC0F356E9C3}"/>
              </a:ext>
            </a:extLst>
          </p:cNvPr>
          <p:cNvCxnSpPr>
            <a:cxnSpLocks/>
            <a:endCxn id="7" idx="0"/>
          </p:cNvCxnSpPr>
          <p:nvPr/>
        </p:nvCxnSpPr>
        <p:spPr>
          <a:xfrm>
            <a:off x="1402847" y="1660588"/>
            <a:ext cx="0" cy="162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B44DAA7-4432-D043-76DC-0ADB7FB02FB7}"/>
              </a:ext>
            </a:extLst>
          </p:cNvPr>
          <p:cNvCxnSpPr>
            <a:cxnSpLocks/>
          </p:cNvCxnSpPr>
          <p:nvPr/>
        </p:nvCxnSpPr>
        <p:spPr>
          <a:xfrm>
            <a:off x="3228926" y="1660588"/>
            <a:ext cx="0" cy="162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3495F41-5B93-2AF0-D603-A4EC33BFB7A7}"/>
              </a:ext>
            </a:extLst>
          </p:cNvPr>
          <p:cNvCxnSpPr>
            <a:cxnSpLocks/>
          </p:cNvCxnSpPr>
          <p:nvPr/>
        </p:nvCxnSpPr>
        <p:spPr>
          <a:xfrm>
            <a:off x="5033233" y="1650136"/>
            <a:ext cx="0" cy="162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CC7B424-B24A-5F18-5845-0E5687FC8E3E}"/>
              </a:ext>
            </a:extLst>
          </p:cNvPr>
          <p:cNvCxnSpPr>
            <a:cxnSpLocks/>
          </p:cNvCxnSpPr>
          <p:nvPr/>
        </p:nvCxnSpPr>
        <p:spPr>
          <a:xfrm>
            <a:off x="6870197" y="1645286"/>
            <a:ext cx="0" cy="162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317C974-DEF3-D1CD-99EA-849383B23DC5}"/>
              </a:ext>
            </a:extLst>
          </p:cNvPr>
          <p:cNvCxnSpPr>
            <a:cxnSpLocks/>
          </p:cNvCxnSpPr>
          <p:nvPr/>
        </p:nvCxnSpPr>
        <p:spPr>
          <a:xfrm>
            <a:off x="8700547" y="1651804"/>
            <a:ext cx="0" cy="162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2ACBD09-9CA8-54D9-9582-AFF25D33653B}"/>
              </a:ext>
            </a:extLst>
          </p:cNvPr>
          <p:cNvCxnSpPr>
            <a:cxnSpLocks/>
          </p:cNvCxnSpPr>
          <p:nvPr/>
        </p:nvCxnSpPr>
        <p:spPr>
          <a:xfrm>
            <a:off x="620486" y="2290384"/>
            <a:ext cx="0" cy="14789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7E0B61B-EA77-E90F-7021-DF56F20A7795}"/>
              </a:ext>
            </a:extLst>
          </p:cNvPr>
          <p:cNvCxnSpPr>
            <a:cxnSpLocks/>
          </p:cNvCxnSpPr>
          <p:nvPr/>
        </p:nvCxnSpPr>
        <p:spPr>
          <a:xfrm>
            <a:off x="2407884" y="2290384"/>
            <a:ext cx="0" cy="1488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B156961-3A12-719F-AF28-2EAE8DCBE78E}"/>
              </a:ext>
            </a:extLst>
          </p:cNvPr>
          <p:cNvCxnSpPr>
            <a:cxnSpLocks/>
          </p:cNvCxnSpPr>
          <p:nvPr/>
        </p:nvCxnSpPr>
        <p:spPr>
          <a:xfrm>
            <a:off x="4209469" y="2297361"/>
            <a:ext cx="0" cy="876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4634EF6-0E3C-2CBE-96CC-4CEF90447569}"/>
              </a:ext>
            </a:extLst>
          </p:cNvPr>
          <p:cNvCxnSpPr>
            <a:cxnSpLocks/>
          </p:cNvCxnSpPr>
          <p:nvPr/>
        </p:nvCxnSpPr>
        <p:spPr>
          <a:xfrm flipH="1">
            <a:off x="5997446" y="2280159"/>
            <a:ext cx="5443" cy="1499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0AC2639-B4A6-1356-D998-117B5D1B15C0}"/>
              </a:ext>
            </a:extLst>
          </p:cNvPr>
          <p:cNvCxnSpPr>
            <a:cxnSpLocks/>
          </p:cNvCxnSpPr>
          <p:nvPr/>
        </p:nvCxnSpPr>
        <p:spPr>
          <a:xfrm>
            <a:off x="7850154" y="2275114"/>
            <a:ext cx="0" cy="725131"/>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3AF358D-2CBD-217C-B947-4281F60209DD}"/>
              </a:ext>
            </a:extLst>
          </p:cNvPr>
          <p:cNvCxnSpPr>
            <a:cxnSpLocks/>
            <a:stCxn id="16" idx="1"/>
          </p:cNvCxnSpPr>
          <p:nvPr/>
        </p:nvCxnSpPr>
        <p:spPr>
          <a:xfrm flipH="1" flipV="1">
            <a:off x="624176" y="2873326"/>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D044430-3D9F-E815-A1A3-06618BCC3C17}"/>
              </a:ext>
            </a:extLst>
          </p:cNvPr>
          <p:cNvCxnSpPr>
            <a:cxnSpLocks/>
          </p:cNvCxnSpPr>
          <p:nvPr/>
        </p:nvCxnSpPr>
        <p:spPr>
          <a:xfrm flipH="1" flipV="1">
            <a:off x="628072" y="2872630"/>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980AC39-6142-4096-C5BB-C426145FD7E9}"/>
              </a:ext>
            </a:extLst>
          </p:cNvPr>
          <p:cNvCxnSpPr>
            <a:cxnSpLocks/>
            <a:stCxn id="18" idx="1"/>
          </p:cNvCxnSpPr>
          <p:nvPr/>
        </p:nvCxnSpPr>
        <p:spPr>
          <a:xfrm flipH="1">
            <a:off x="628072" y="3462810"/>
            <a:ext cx="1597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459A51E-1418-52A3-2FE9-6084C1B5E266}"/>
              </a:ext>
            </a:extLst>
          </p:cNvPr>
          <p:cNvCxnSpPr>
            <a:cxnSpLocks/>
          </p:cNvCxnSpPr>
          <p:nvPr/>
        </p:nvCxnSpPr>
        <p:spPr>
          <a:xfrm flipH="1" flipV="1">
            <a:off x="625590" y="3762270"/>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BBFCDA1-E1C7-49FB-02D1-7704B2014DC4}"/>
              </a:ext>
            </a:extLst>
          </p:cNvPr>
          <p:cNvCxnSpPr>
            <a:cxnSpLocks/>
          </p:cNvCxnSpPr>
          <p:nvPr/>
        </p:nvCxnSpPr>
        <p:spPr>
          <a:xfrm flipH="1" flipV="1">
            <a:off x="2408787" y="2564603"/>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44DA99F-0A4A-EA18-A5EA-59AC06E42195}"/>
              </a:ext>
            </a:extLst>
          </p:cNvPr>
          <p:cNvCxnSpPr>
            <a:cxnSpLocks/>
          </p:cNvCxnSpPr>
          <p:nvPr/>
        </p:nvCxnSpPr>
        <p:spPr>
          <a:xfrm flipH="1" flipV="1">
            <a:off x="2412683" y="2848267"/>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69A98C2-8515-AD07-5BA9-510BF358755F}"/>
              </a:ext>
            </a:extLst>
          </p:cNvPr>
          <p:cNvCxnSpPr>
            <a:cxnSpLocks/>
          </p:cNvCxnSpPr>
          <p:nvPr/>
        </p:nvCxnSpPr>
        <p:spPr>
          <a:xfrm flipH="1">
            <a:off x="2412683" y="3154087"/>
            <a:ext cx="1597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DB35566-1642-2C1A-4A7D-150DEAE67703}"/>
              </a:ext>
            </a:extLst>
          </p:cNvPr>
          <p:cNvCxnSpPr>
            <a:cxnSpLocks/>
          </p:cNvCxnSpPr>
          <p:nvPr/>
        </p:nvCxnSpPr>
        <p:spPr>
          <a:xfrm flipH="1" flipV="1">
            <a:off x="2405098" y="3469831"/>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12636FC-B475-25D5-9D8A-A38DA7078757}"/>
              </a:ext>
            </a:extLst>
          </p:cNvPr>
          <p:cNvCxnSpPr>
            <a:cxnSpLocks/>
          </p:cNvCxnSpPr>
          <p:nvPr/>
        </p:nvCxnSpPr>
        <p:spPr>
          <a:xfrm flipH="1" flipV="1">
            <a:off x="4213737" y="2586099"/>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F6C10E8-25AD-CE65-9BB5-E4BF2E706F69}"/>
              </a:ext>
            </a:extLst>
          </p:cNvPr>
          <p:cNvCxnSpPr>
            <a:cxnSpLocks/>
          </p:cNvCxnSpPr>
          <p:nvPr/>
        </p:nvCxnSpPr>
        <p:spPr>
          <a:xfrm flipH="1" flipV="1">
            <a:off x="4217633" y="2869763"/>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F28C30C-2C90-5341-B2A3-7D9A3A167D3A}"/>
              </a:ext>
            </a:extLst>
          </p:cNvPr>
          <p:cNvCxnSpPr>
            <a:cxnSpLocks/>
          </p:cNvCxnSpPr>
          <p:nvPr/>
        </p:nvCxnSpPr>
        <p:spPr>
          <a:xfrm flipH="1">
            <a:off x="4217633" y="3175583"/>
            <a:ext cx="1597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C1C53C3-3C5C-044A-98E9-E0D096066016}"/>
              </a:ext>
            </a:extLst>
          </p:cNvPr>
          <p:cNvCxnSpPr>
            <a:cxnSpLocks/>
          </p:cNvCxnSpPr>
          <p:nvPr/>
        </p:nvCxnSpPr>
        <p:spPr>
          <a:xfrm flipH="1" flipV="1">
            <a:off x="2405098" y="3769332"/>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7ABAFED-BE81-00A7-F242-E4607649E183}"/>
              </a:ext>
            </a:extLst>
          </p:cNvPr>
          <p:cNvCxnSpPr>
            <a:cxnSpLocks/>
          </p:cNvCxnSpPr>
          <p:nvPr/>
        </p:nvCxnSpPr>
        <p:spPr>
          <a:xfrm flipH="1" flipV="1">
            <a:off x="7853811" y="2602214"/>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015D12C-469F-01F4-F695-860DA6CB9721}"/>
              </a:ext>
            </a:extLst>
          </p:cNvPr>
          <p:cNvCxnSpPr>
            <a:cxnSpLocks/>
          </p:cNvCxnSpPr>
          <p:nvPr/>
        </p:nvCxnSpPr>
        <p:spPr>
          <a:xfrm flipH="1" flipV="1">
            <a:off x="7857707" y="2975682"/>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35870C6-AD98-6B92-035A-C135FDAAF720}"/>
              </a:ext>
            </a:extLst>
          </p:cNvPr>
          <p:cNvCxnSpPr>
            <a:cxnSpLocks/>
          </p:cNvCxnSpPr>
          <p:nvPr/>
        </p:nvCxnSpPr>
        <p:spPr>
          <a:xfrm flipH="1" flipV="1">
            <a:off x="6006513" y="2577482"/>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F75F7E9-04FA-7FD2-0214-A2DFE4FCD865}"/>
              </a:ext>
            </a:extLst>
          </p:cNvPr>
          <p:cNvCxnSpPr>
            <a:cxnSpLocks/>
          </p:cNvCxnSpPr>
          <p:nvPr/>
        </p:nvCxnSpPr>
        <p:spPr>
          <a:xfrm flipH="1" flipV="1">
            <a:off x="6010409" y="2861146"/>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4641C6C-DCAA-5CE0-0279-CBCEE0475C10}"/>
              </a:ext>
            </a:extLst>
          </p:cNvPr>
          <p:cNvCxnSpPr>
            <a:cxnSpLocks/>
          </p:cNvCxnSpPr>
          <p:nvPr/>
        </p:nvCxnSpPr>
        <p:spPr>
          <a:xfrm flipH="1">
            <a:off x="6010409" y="3166966"/>
            <a:ext cx="1597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1171C6A-76D0-3039-14A5-195EF50E5C38}"/>
              </a:ext>
            </a:extLst>
          </p:cNvPr>
          <p:cNvCxnSpPr>
            <a:cxnSpLocks/>
          </p:cNvCxnSpPr>
          <p:nvPr/>
        </p:nvCxnSpPr>
        <p:spPr>
          <a:xfrm flipH="1" flipV="1">
            <a:off x="6002824" y="3482710"/>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C650054-3340-DF89-9579-BAFB3A7B1848}"/>
              </a:ext>
            </a:extLst>
          </p:cNvPr>
          <p:cNvCxnSpPr>
            <a:cxnSpLocks/>
          </p:cNvCxnSpPr>
          <p:nvPr/>
        </p:nvCxnSpPr>
        <p:spPr>
          <a:xfrm flipH="1" flipV="1">
            <a:off x="6002824" y="3782211"/>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D93FF7A-13C3-05FD-362D-A70FC4E08CEC}"/>
              </a:ext>
            </a:extLst>
          </p:cNvPr>
          <p:cNvCxnSpPr>
            <a:cxnSpLocks/>
          </p:cNvCxnSpPr>
          <p:nvPr/>
        </p:nvCxnSpPr>
        <p:spPr>
          <a:xfrm flipH="1" flipV="1">
            <a:off x="620487" y="2584636"/>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F02C92F-508D-55AF-5DA2-C0643A14471A}"/>
              </a:ext>
            </a:extLst>
          </p:cNvPr>
          <p:cNvCxnSpPr>
            <a:cxnSpLocks/>
          </p:cNvCxnSpPr>
          <p:nvPr/>
        </p:nvCxnSpPr>
        <p:spPr>
          <a:xfrm flipH="1" flipV="1">
            <a:off x="622332" y="3155126"/>
            <a:ext cx="163628" cy="1854"/>
          </a:xfrm>
          <a:prstGeom prst="line">
            <a:avLst/>
          </a:prstGeom>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09E91DBD-517F-5AEC-419A-5FD6F1F4E5D2}"/>
              </a:ext>
            </a:extLst>
          </p:cNvPr>
          <p:cNvSpPr txBox="1"/>
          <p:nvPr/>
        </p:nvSpPr>
        <p:spPr>
          <a:xfrm>
            <a:off x="778470" y="2464032"/>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FAXTOR</a:t>
            </a:r>
          </a:p>
        </p:txBody>
      </p:sp>
      <p:sp>
        <p:nvSpPr>
          <p:cNvPr id="4" name="Footer Placeholder 3">
            <a:extLst>
              <a:ext uri="{FF2B5EF4-FFF2-40B4-BE49-F238E27FC236}">
                <a16:creationId xmlns:a16="http://schemas.microsoft.com/office/drawing/2014/main" id="{7C362C0D-E275-E20B-64D8-3DA52211EF1F}"/>
              </a:ext>
            </a:extLst>
          </p:cNvPr>
          <p:cNvSpPr txBox="1">
            <a:spLocks/>
          </p:cNvSpPr>
          <p:nvPr/>
        </p:nvSpPr>
        <p:spPr>
          <a:xfrm>
            <a:off x="4385439" y="6597114"/>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10" name="Footer Placeholder 3">
            <a:extLst>
              <a:ext uri="{FF2B5EF4-FFF2-40B4-BE49-F238E27FC236}">
                <a16:creationId xmlns:a16="http://schemas.microsoft.com/office/drawing/2014/main" id="{1DB4D101-C26D-401E-9645-922586531596}"/>
              </a:ext>
            </a:extLst>
          </p:cNvPr>
          <p:cNvSpPr txBox="1">
            <a:spLocks/>
          </p:cNvSpPr>
          <p:nvPr/>
        </p:nvSpPr>
        <p:spPr>
          <a:xfrm>
            <a:off x="3903259" y="6593829"/>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1747008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F4ED152-6DA3-1651-614B-BD9198DFF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258" y="4036765"/>
            <a:ext cx="3121025" cy="2202815"/>
          </a:xfrm>
          <a:prstGeom prst="rect">
            <a:avLst/>
          </a:prstGeom>
        </p:spPr>
      </p:pic>
      <p:pic>
        <p:nvPicPr>
          <p:cNvPr id="8" name="Picture 7">
            <a:extLst>
              <a:ext uri="{FF2B5EF4-FFF2-40B4-BE49-F238E27FC236}">
                <a16:creationId xmlns:a16="http://schemas.microsoft.com/office/drawing/2014/main" id="{9FEDCE0F-7713-0A3F-AC21-5C1128D37755}"/>
              </a:ext>
            </a:extLst>
          </p:cNvPr>
          <p:cNvPicPr>
            <a:picLocks noChangeAspect="1"/>
          </p:cNvPicPr>
          <p:nvPr/>
        </p:nvPicPr>
        <p:blipFill>
          <a:blip r:embed="rId4"/>
          <a:stretch>
            <a:fillRect/>
          </a:stretch>
        </p:blipFill>
        <p:spPr>
          <a:xfrm>
            <a:off x="1443854" y="1282449"/>
            <a:ext cx="5400040" cy="2741930"/>
          </a:xfrm>
          <a:prstGeom prst="rect">
            <a:avLst/>
          </a:prstGeom>
        </p:spPr>
      </p:pic>
      <p:sp>
        <p:nvSpPr>
          <p:cNvPr id="2" name="Title 1"/>
          <p:cNvSpPr>
            <a:spLocks noGrp="1"/>
          </p:cNvSpPr>
          <p:nvPr>
            <p:ph type="title"/>
          </p:nvPr>
        </p:nvSpPr>
        <p:spPr>
          <a:xfrm>
            <a:off x="1954424" y="-35827"/>
            <a:ext cx="8686800" cy="1143000"/>
          </a:xfrm>
        </p:spPr>
        <p:txBody>
          <a:bodyPr>
            <a:normAutofit/>
          </a:bodyPr>
          <a:lstStyle/>
          <a:p>
            <a:r>
              <a:rPr lang="en-US" sz="2800" dirty="0">
                <a:solidFill>
                  <a:srgbClr val="516885"/>
                </a:solidFill>
                <a:latin typeface="Arial" panose="020B0604020202020204" pitchFamily="34" charset="0"/>
              </a:rPr>
              <a:t>STEM and X-rays: </a:t>
            </a:r>
            <a:br>
              <a:rPr lang="en-US" sz="2800" dirty="0">
                <a:solidFill>
                  <a:srgbClr val="516885"/>
                </a:solidFill>
                <a:latin typeface="Arial" panose="020B0604020202020204" pitchFamily="34" charset="0"/>
              </a:rPr>
            </a:br>
            <a:r>
              <a:rPr lang="en-US" sz="2800" dirty="0">
                <a:solidFill>
                  <a:srgbClr val="516885"/>
                </a:solidFill>
                <a:latin typeface="Arial" panose="020B0604020202020204" pitchFamily="34" charset="0"/>
              </a:rPr>
              <a:t>A perfect tool combination to understand active sites!</a:t>
            </a:r>
          </a:p>
        </p:txBody>
      </p:sp>
      <p:sp>
        <p:nvSpPr>
          <p:cNvPr id="45" name="TextBox 44"/>
          <p:cNvSpPr txBox="1"/>
          <p:nvPr/>
        </p:nvSpPr>
        <p:spPr>
          <a:xfrm>
            <a:off x="7730193" y="1107173"/>
            <a:ext cx="4087245" cy="5386090"/>
          </a:xfrm>
          <a:prstGeom prst="rect">
            <a:avLst/>
          </a:prstGeom>
          <a:gradFill>
            <a:gsLst>
              <a:gs pos="84250">
                <a:srgbClr val="C3C4C3"/>
              </a:gs>
              <a:gs pos="68500">
                <a:srgbClr val="BCBDBC"/>
              </a:gs>
              <a:gs pos="54000">
                <a:schemeClr val="accent1">
                  <a:alpha val="41000"/>
                  <a:lumMod val="49000"/>
                  <a:lumOff val="51000"/>
                </a:schemeClr>
              </a:gs>
              <a:gs pos="100000">
                <a:schemeClr val="accent1">
                  <a:lumMod val="30000"/>
                  <a:lumOff val="70000"/>
                </a:schemeClr>
              </a:gs>
            </a:gsLst>
            <a:lin ang="5400000" scaled="1"/>
          </a:gradFill>
        </p:spPr>
        <p:txBody>
          <a:bodyPr wrap="square" rtlCol="0">
            <a:spAutoFit/>
          </a:bodyPr>
          <a:lstStyle/>
          <a:p>
            <a:r>
              <a:rPr lang="en-US" sz="2400" dirty="0"/>
              <a:t>Combination of STEM, XAFS, EXAFS &amp; powder diffraction reveals structure of catalyst:</a:t>
            </a:r>
          </a:p>
          <a:p>
            <a:pPr marL="285744" indent="-285744">
              <a:buFont typeface="Arial"/>
              <a:buChar char="•"/>
            </a:pPr>
            <a:r>
              <a:rPr lang="en-US" sz="1600" dirty="0"/>
              <a:t>Ensemble averaging tools like spectroscopy and diffraction allows to sample full sample.</a:t>
            </a:r>
          </a:p>
          <a:p>
            <a:pPr marL="285744" indent="-285744">
              <a:buFont typeface="Arial"/>
              <a:buChar char="•"/>
            </a:pPr>
            <a:r>
              <a:rPr lang="en-US" sz="1600" dirty="0"/>
              <a:t>STEM gives the full view with all “non-active” sites and a first structure information.</a:t>
            </a:r>
          </a:p>
          <a:p>
            <a:pPr marL="285744" indent="-285744">
              <a:buFont typeface="Arial"/>
              <a:buChar char="•"/>
            </a:pPr>
            <a:r>
              <a:rPr lang="en-US" sz="1600" dirty="0"/>
              <a:t>X-ray diffraction gives high resolution structural data.</a:t>
            </a:r>
          </a:p>
          <a:p>
            <a:pPr marL="285744" indent="-285744">
              <a:buFont typeface="Arial"/>
              <a:buChar char="•"/>
            </a:pPr>
            <a:r>
              <a:rPr lang="en-US" sz="1600" dirty="0"/>
              <a:t>Spectroscopy allows to characterize also the defect structure.</a:t>
            </a:r>
          </a:p>
          <a:p>
            <a:pPr marL="285744" indent="-285744">
              <a:buFont typeface="Arial"/>
              <a:buChar char="•"/>
            </a:pPr>
            <a:endParaRPr lang="en-US" sz="1600" dirty="0"/>
          </a:p>
          <a:p>
            <a:pPr marL="285744" indent="-285744">
              <a:buFont typeface="Arial"/>
              <a:buChar char="•"/>
            </a:pPr>
            <a:r>
              <a:rPr lang="en-US" sz="1600" dirty="0"/>
              <a:t>To be done:</a:t>
            </a:r>
          </a:p>
          <a:p>
            <a:pPr marL="742944" lvl="1" indent="-285744">
              <a:buFont typeface="Arial"/>
              <a:buChar char="•"/>
            </a:pPr>
            <a:r>
              <a:rPr lang="en-US" sz="1600" dirty="0"/>
              <a:t>Complete reiterative data pipeline.</a:t>
            </a:r>
          </a:p>
          <a:p>
            <a:pPr marL="742944" lvl="1" indent="-285744">
              <a:buFont typeface="Arial"/>
              <a:buChar char="•"/>
            </a:pPr>
            <a:r>
              <a:rPr lang="en-US" sz="1600" dirty="0"/>
              <a:t>Data analytics approach for spectroscopy to identify the active site (see next slide: operando experiments)</a:t>
            </a:r>
          </a:p>
        </p:txBody>
      </p:sp>
      <p:sp>
        <p:nvSpPr>
          <p:cNvPr id="14" name="Marcador de número de diapositiva 5">
            <a:extLst>
              <a:ext uri="{FF2B5EF4-FFF2-40B4-BE49-F238E27FC236}">
                <a16:creationId xmlns:a16="http://schemas.microsoft.com/office/drawing/2014/main" id="{96030801-6B53-A347-A111-D6E6CC7E2D41}"/>
              </a:ext>
            </a:extLst>
          </p:cNvPr>
          <p:cNvSpPr>
            <a:spLocks noGrp="1"/>
          </p:cNvSpPr>
          <p:nvPr>
            <p:ph type="sldNum" sz="quarter" idx="12"/>
          </p:nvPr>
        </p:nvSpPr>
        <p:spPr>
          <a:xfrm>
            <a:off x="7085078" y="4869656"/>
            <a:ext cx="2057400" cy="273844"/>
          </a:xfrm>
          <a:prstGeom prst="rect">
            <a:avLst/>
          </a:prstGeom>
        </p:spPr>
        <p:txBody>
          <a:bodyPr vert="horz" lIns="91440" tIns="45720" rIns="91440" bIns="45720" rtlCol="0" anchor="ctr"/>
          <a:lstStyle>
            <a:defPPr>
              <a:defRPr lang="es-ES"/>
            </a:defPPr>
            <a:lvl1pPr marL="0" algn="r" defTabSz="914400" rtl="0" eaLnBrk="1" latinLnBrk="0" hangingPunct="1">
              <a:defRPr sz="105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A3C1E9-1E17-4B2D-975E-2F80F7CB45F8}" type="slidenum">
              <a:rPr lang="es-ES" smtClean="0"/>
              <a:pPr/>
              <a:t>16</a:t>
            </a:fld>
            <a:endParaRPr lang="es-ES" dirty="0"/>
          </a:p>
        </p:txBody>
      </p:sp>
      <p:pic>
        <p:nvPicPr>
          <p:cNvPr id="4" name="Imagen 1">
            <a:extLst>
              <a:ext uri="{FF2B5EF4-FFF2-40B4-BE49-F238E27FC236}">
                <a16:creationId xmlns:a16="http://schemas.microsoft.com/office/drawing/2014/main" id="{CA37A7EA-D0D5-6158-7DA5-49DF0086EB79}"/>
              </a:ext>
            </a:extLst>
          </p:cNvPr>
          <p:cNvPicPr>
            <a:picLocks noChangeAspect="1"/>
          </p:cNvPicPr>
          <p:nvPr/>
        </p:nvPicPr>
        <p:blipFill rotWithShape="1">
          <a:blip r:embed="rId5"/>
          <a:srcRect t="30283"/>
          <a:stretch/>
        </p:blipFill>
        <p:spPr bwMode="auto">
          <a:xfrm>
            <a:off x="1207764" y="3941922"/>
            <a:ext cx="3500526" cy="2916077"/>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6095697F-7886-328C-8D50-F1E9B617B1CF}"/>
              </a:ext>
            </a:extLst>
          </p:cNvPr>
          <p:cNvSpPr txBox="1"/>
          <p:nvPr/>
        </p:nvSpPr>
        <p:spPr>
          <a:xfrm>
            <a:off x="374562" y="916118"/>
            <a:ext cx="2320315" cy="461665"/>
          </a:xfrm>
          <a:prstGeom prst="rect">
            <a:avLst/>
          </a:prstGeom>
          <a:solidFill>
            <a:schemeClr val="accent2">
              <a:alpha val="38000"/>
            </a:schemeClr>
          </a:solidFill>
        </p:spPr>
        <p:txBody>
          <a:bodyPr wrap="none" rtlCol="0">
            <a:spAutoFit/>
          </a:bodyPr>
          <a:lstStyle/>
          <a:p>
            <a:r>
              <a:rPr lang="en-US" sz="2400" dirty="0"/>
              <a:t>The Ru-C catalyst</a:t>
            </a:r>
          </a:p>
        </p:txBody>
      </p:sp>
      <p:sp>
        <p:nvSpPr>
          <p:cNvPr id="16" name="Rectangle 15">
            <a:extLst>
              <a:ext uri="{FF2B5EF4-FFF2-40B4-BE49-F238E27FC236}">
                <a16:creationId xmlns:a16="http://schemas.microsoft.com/office/drawing/2014/main" id="{250A11BF-269B-2EEF-DDB8-CA24EADD9E3E}"/>
              </a:ext>
            </a:extLst>
          </p:cNvPr>
          <p:cNvSpPr/>
          <p:nvPr/>
        </p:nvSpPr>
        <p:spPr>
          <a:xfrm>
            <a:off x="7730193" y="6550222"/>
            <a:ext cx="4377724" cy="338554"/>
          </a:xfrm>
          <a:prstGeom prst="rect">
            <a:avLst/>
          </a:prstGeom>
        </p:spPr>
        <p:txBody>
          <a:bodyPr wrap="square">
            <a:spAutoFit/>
          </a:bodyPr>
          <a:lstStyle/>
          <a:p>
            <a:r>
              <a:rPr lang="es-ES" sz="800" dirty="0">
                <a:latin typeface="AdvOT46dcae81"/>
              </a:rPr>
              <a:t>DOI: </a:t>
            </a:r>
            <a:r>
              <a:rPr lang="es-ES" sz="800" dirty="0">
                <a:solidFill>
                  <a:srgbClr val="072DFF"/>
                </a:solidFill>
                <a:latin typeface="AdvOT46dcae81"/>
              </a:rPr>
              <a:t>10.1021/jacs.9b07088 </a:t>
            </a:r>
            <a:r>
              <a:rPr lang="es-ES" sz="800" dirty="0">
                <a:latin typeface="AdvOT65f8a23b.I"/>
              </a:rPr>
              <a:t>J. Am. </a:t>
            </a:r>
            <a:r>
              <a:rPr lang="es-ES" sz="800" dirty="0" err="1">
                <a:latin typeface="AdvOT65f8a23b.I"/>
              </a:rPr>
              <a:t>Chem</a:t>
            </a:r>
            <a:r>
              <a:rPr lang="es-ES" sz="800" dirty="0">
                <a:latin typeface="AdvOT65f8a23b.I"/>
              </a:rPr>
              <a:t>. Soc. </a:t>
            </a:r>
            <a:r>
              <a:rPr lang="es-ES" sz="800" dirty="0">
                <a:latin typeface="AdvOT46dcae81"/>
              </a:rPr>
              <a:t>2019, 141, 19304</a:t>
            </a:r>
            <a:r>
              <a:rPr lang="es-ES" sz="800" dirty="0">
                <a:latin typeface="AdvOT8608a8d1+22"/>
              </a:rPr>
              <a:t>−</a:t>
            </a:r>
            <a:r>
              <a:rPr lang="es-ES" sz="800" dirty="0">
                <a:latin typeface="AdvOT46dcae81"/>
              </a:rPr>
              <a:t>19311  and </a:t>
            </a:r>
            <a:r>
              <a:rPr lang="es-ES" sz="800" dirty="0" err="1">
                <a:latin typeface="AdvOT46dcae81"/>
              </a:rPr>
              <a:t>additional</a:t>
            </a:r>
            <a:r>
              <a:rPr lang="es-ES" sz="800" dirty="0">
                <a:latin typeface="AdvOT46dcae81"/>
              </a:rPr>
              <a:t> data (</a:t>
            </a:r>
            <a:r>
              <a:rPr lang="es-ES" sz="800" dirty="0" err="1">
                <a:latin typeface="AdvOT46dcae81"/>
              </a:rPr>
              <a:t>currently</a:t>
            </a:r>
            <a:r>
              <a:rPr lang="es-ES" sz="800" dirty="0">
                <a:latin typeface="AdvOT46dcae81"/>
              </a:rPr>
              <a:t> </a:t>
            </a:r>
            <a:r>
              <a:rPr lang="es-ES" sz="800" dirty="0" err="1">
                <a:latin typeface="AdvOT46dcae81"/>
              </a:rPr>
              <a:t>published</a:t>
            </a:r>
            <a:r>
              <a:rPr lang="es-ES" sz="800" dirty="0">
                <a:latin typeface="AdvOT46dcae81"/>
              </a:rPr>
              <a:t>) </a:t>
            </a:r>
            <a:r>
              <a:rPr lang="es-ES" sz="800" dirty="0" err="1">
                <a:latin typeface="AdvOT46dcae81"/>
              </a:rPr>
              <a:t>from</a:t>
            </a:r>
            <a:r>
              <a:rPr lang="es-ES" sz="800" dirty="0">
                <a:latin typeface="AdvOT46dcae81"/>
              </a:rPr>
              <a:t> Patricia </a:t>
            </a:r>
            <a:r>
              <a:rPr lang="es-ES" sz="800" dirty="0" err="1">
                <a:latin typeface="AdvOT46dcae81"/>
              </a:rPr>
              <a:t>Concepcoón</a:t>
            </a:r>
            <a:r>
              <a:rPr lang="es-ES" sz="800" dirty="0">
                <a:latin typeface="AdvOT46dcae81"/>
              </a:rPr>
              <a:t> (ITQ)</a:t>
            </a:r>
            <a:endParaRPr lang="es-ES" dirty="0"/>
          </a:p>
        </p:txBody>
      </p:sp>
      <p:sp>
        <p:nvSpPr>
          <p:cNvPr id="7" name="Footer Placeholder 3">
            <a:extLst>
              <a:ext uri="{FF2B5EF4-FFF2-40B4-BE49-F238E27FC236}">
                <a16:creationId xmlns:a16="http://schemas.microsoft.com/office/drawing/2014/main" id="{152E6E90-F007-F900-A867-3D90183E2278}"/>
              </a:ext>
            </a:extLst>
          </p:cNvPr>
          <p:cNvSpPr txBox="1">
            <a:spLocks/>
          </p:cNvSpPr>
          <p:nvPr/>
        </p:nvSpPr>
        <p:spPr>
          <a:xfrm>
            <a:off x="4385439" y="6597114"/>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9" name="Footer Placeholder 3">
            <a:extLst>
              <a:ext uri="{FF2B5EF4-FFF2-40B4-BE49-F238E27FC236}">
                <a16:creationId xmlns:a16="http://schemas.microsoft.com/office/drawing/2014/main" id="{71C9B001-8359-383F-32EA-C670F94A56DD}"/>
              </a:ext>
            </a:extLst>
          </p:cNvPr>
          <p:cNvSpPr txBox="1">
            <a:spLocks/>
          </p:cNvSpPr>
          <p:nvPr/>
        </p:nvSpPr>
        <p:spPr>
          <a:xfrm>
            <a:off x="4485258" y="6597114"/>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2833615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59A3C1E9-1E17-4B2D-975E-2F80F7CB45F8}" type="slidenum">
              <a:rPr lang="es-ES" smtClean="0"/>
              <a:t>17</a:t>
            </a:fld>
            <a:endParaRPr lang="es-ES"/>
          </a:p>
        </p:txBody>
      </p:sp>
      <p:sp>
        <p:nvSpPr>
          <p:cNvPr id="35" name="Título 1">
            <a:extLst>
              <a:ext uri="{FF2B5EF4-FFF2-40B4-BE49-F238E27FC236}">
                <a16:creationId xmlns:a16="http://schemas.microsoft.com/office/drawing/2014/main" id="{451C8D3E-7069-4D79-B7B0-2E7BD6CACB3C}"/>
              </a:ext>
            </a:extLst>
          </p:cNvPr>
          <p:cNvSpPr>
            <a:spLocks noGrp="1"/>
          </p:cNvSpPr>
          <p:nvPr>
            <p:ph type="title"/>
          </p:nvPr>
        </p:nvSpPr>
        <p:spPr>
          <a:xfrm>
            <a:off x="3351297" y="129987"/>
            <a:ext cx="9250896" cy="519312"/>
          </a:xfrm>
        </p:spPr>
        <p:txBody>
          <a:bodyPr>
            <a:normAutofit fontScale="90000"/>
          </a:bodyPr>
          <a:lstStyle/>
          <a:p>
            <a:r>
              <a:rPr lang="en-US" sz="3100" b="1" dirty="0">
                <a:solidFill>
                  <a:srgbClr val="516885"/>
                </a:solidFill>
                <a:latin typeface="Arial" panose="020B0604020202020204" pitchFamily="34" charset="0"/>
                <a:cs typeface="Arial" panose="020B0604020202020204" pitchFamily="34" charset="0"/>
              </a:rPr>
              <a:t>The Importance of Data Analytics</a:t>
            </a:r>
            <a:br>
              <a:rPr lang="en-US" dirty="0"/>
            </a:br>
            <a:endParaRPr lang="en-US" dirty="0"/>
          </a:p>
        </p:txBody>
      </p:sp>
      <p:pic>
        <p:nvPicPr>
          <p:cNvPr id="3" name="Picture 2">
            <a:extLst>
              <a:ext uri="{FF2B5EF4-FFF2-40B4-BE49-F238E27FC236}">
                <a16:creationId xmlns:a16="http://schemas.microsoft.com/office/drawing/2014/main" id="{318BB45A-BD5C-5922-6BC5-77606D781997}"/>
              </a:ext>
            </a:extLst>
          </p:cNvPr>
          <p:cNvPicPr>
            <a:picLocks noChangeAspect="1"/>
          </p:cNvPicPr>
          <p:nvPr/>
        </p:nvPicPr>
        <p:blipFill>
          <a:blip r:embed="rId3"/>
          <a:stretch>
            <a:fillRect/>
          </a:stretch>
        </p:blipFill>
        <p:spPr>
          <a:xfrm>
            <a:off x="376835" y="1879600"/>
            <a:ext cx="5346700" cy="4978400"/>
          </a:xfrm>
          <a:prstGeom prst="rect">
            <a:avLst/>
          </a:prstGeom>
        </p:spPr>
      </p:pic>
      <p:sp>
        <p:nvSpPr>
          <p:cNvPr id="4" name="TextBox 3">
            <a:extLst>
              <a:ext uri="{FF2B5EF4-FFF2-40B4-BE49-F238E27FC236}">
                <a16:creationId xmlns:a16="http://schemas.microsoft.com/office/drawing/2014/main" id="{D8434D43-6987-A2E7-2C6E-D1BAF2634D4F}"/>
              </a:ext>
            </a:extLst>
          </p:cNvPr>
          <p:cNvSpPr txBox="1"/>
          <p:nvPr/>
        </p:nvSpPr>
        <p:spPr>
          <a:xfrm>
            <a:off x="1806832" y="1371769"/>
            <a:ext cx="2486706" cy="507831"/>
          </a:xfrm>
          <a:prstGeom prst="rect">
            <a:avLst/>
          </a:prstGeom>
          <a:gradFill>
            <a:gsLst>
              <a:gs pos="84250">
                <a:srgbClr val="C3C4C3"/>
              </a:gs>
              <a:gs pos="68500">
                <a:srgbClr val="BCBDBC"/>
              </a:gs>
              <a:gs pos="54000">
                <a:schemeClr val="accent1">
                  <a:alpha val="41000"/>
                  <a:lumMod val="49000"/>
                  <a:lumOff val="51000"/>
                </a:schemeClr>
              </a:gs>
              <a:gs pos="100000">
                <a:schemeClr val="accent1">
                  <a:lumMod val="30000"/>
                  <a:lumOff val="70000"/>
                </a:schemeClr>
              </a:gs>
            </a:gsLst>
            <a:lin ang="5400000" scaled="1"/>
          </a:gradFill>
        </p:spPr>
        <p:txBody>
          <a:bodyPr wrap="none" rtlCol="0">
            <a:spAutoFit/>
          </a:bodyPr>
          <a:lstStyle/>
          <a:p>
            <a:r>
              <a:rPr lang="en-US" sz="1350" b="1" dirty="0">
                <a:solidFill>
                  <a:srgbClr val="C00000"/>
                </a:solidFill>
              </a:rPr>
              <a:t>Structure –Spectrum correlation</a:t>
            </a:r>
          </a:p>
          <a:p>
            <a:r>
              <a:rPr lang="en-US" sz="1350" b="1" dirty="0">
                <a:solidFill>
                  <a:srgbClr val="C00000"/>
                </a:solidFill>
              </a:rPr>
              <a:t>Site – Spectrum correlation</a:t>
            </a:r>
          </a:p>
        </p:txBody>
      </p:sp>
      <p:sp>
        <p:nvSpPr>
          <p:cNvPr id="7" name="Rectangle 6">
            <a:extLst>
              <a:ext uri="{FF2B5EF4-FFF2-40B4-BE49-F238E27FC236}">
                <a16:creationId xmlns:a16="http://schemas.microsoft.com/office/drawing/2014/main" id="{923C5566-CF0F-F43E-699D-7F99D57B3274}"/>
              </a:ext>
            </a:extLst>
          </p:cNvPr>
          <p:cNvSpPr/>
          <p:nvPr/>
        </p:nvSpPr>
        <p:spPr>
          <a:xfrm>
            <a:off x="6096000" y="802991"/>
            <a:ext cx="5867400" cy="2153218"/>
          </a:xfrm>
          <a:prstGeom prst="rect">
            <a:avLst/>
          </a:prstGeom>
          <a:gradFill>
            <a:gsLst>
              <a:gs pos="84250">
                <a:srgbClr val="C3C4C3"/>
              </a:gs>
              <a:gs pos="68500">
                <a:srgbClr val="BCBDBC"/>
              </a:gs>
              <a:gs pos="54000">
                <a:schemeClr val="accent1">
                  <a:alpha val="41000"/>
                  <a:lumMod val="49000"/>
                  <a:lumOff val="51000"/>
                </a:schemeClr>
              </a:gs>
              <a:gs pos="100000">
                <a:schemeClr val="accent1">
                  <a:lumMod val="30000"/>
                  <a:lumOff val="70000"/>
                </a:schemeClr>
              </a:gs>
            </a:gsLst>
            <a:lin ang="5400000" scaled="1"/>
          </a:gradFill>
        </p:spPr>
        <p:txBody>
          <a:bodyPr wrap="square">
            <a:spAutoFit/>
          </a:bodyPr>
          <a:lstStyle/>
          <a:p>
            <a:pPr>
              <a:lnSpc>
                <a:spcPct val="120000"/>
              </a:lnSpc>
            </a:pPr>
            <a:r>
              <a:rPr lang="en-US" altLang="en-US" dirty="0"/>
              <a:t>Steps:</a:t>
            </a:r>
          </a:p>
          <a:p>
            <a:pPr marL="342900" indent="-342900">
              <a:lnSpc>
                <a:spcPct val="120000"/>
              </a:lnSpc>
              <a:buFont typeface="+mj-lt"/>
              <a:buAutoNum type="arabicPeriod"/>
            </a:pPr>
            <a:r>
              <a:rPr lang="en-US" altLang="en-US" sz="1350" b="1" dirty="0">
                <a:solidFill>
                  <a:srgbClr val="FF0000"/>
                </a:solidFill>
              </a:rPr>
              <a:t>Identification of all known structures (database).</a:t>
            </a:r>
          </a:p>
          <a:p>
            <a:pPr marL="342900" indent="-342900">
              <a:lnSpc>
                <a:spcPct val="120000"/>
              </a:lnSpc>
              <a:buFont typeface="+mj-lt"/>
              <a:buAutoNum type="arabicPeriod"/>
            </a:pPr>
            <a:r>
              <a:rPr lang="en-US" altLang="en-US" sz="1350" b="1" dirty="0">
                <a:solidFill>
                  <a:srgbClr val="F05F18"/>
                </a:solidFill>
              </a:rPr>
              <a:t>Calculating spectra of all structures and specific sites.</a:t>
            </a:r>
          </a:p>
          <a:p>
            <a:pPr marL="342900" indent="-342900">
              <a:lnSpc>
                <a:spcPct val="120000"/>
              </a:lnSpc>
              <a:buFont typeface="+mj-lt"/>
              <a:buAutoNum type="arabicPeriod"/>
            </a:pPr>
            <a:r>
              <a:rPr lang="en-US" altLang="en-US" sz="1350" b="1" dirty="0">
                <a:solidFill>
                  <a:srgbClr val="FFC000"/>
                </a:solidFill>
              </a:rPr>
              <a:t>Defining metric to compare and rate results</a:t>
            </a:r>
          </a:p>
          <a:p>
            <a:pPr marL="342900" indent="-342900">
              <a:lnSpc>
                <a:spcPct val="120000"/>
              </a:lnSpc>
              <a:buFont typeface="+mj-lt"/>
              <a:buAutoNum type="arabicPeriod"/>
            </a:pPr>
            <a:r>
              <a:rPr lang="en-US" altLang="en-US" sz="1350" b="1" dirty="0">
                <a:solidFill>
                  <a:srgbClr val="92D050"/>
                </a:solidFill>
              </a:rPr>
              <a:t>Define “descriptors” to describe structure</a:t>
            </a:r>
          </a:p>
          <a:p>
            <a:pPr marL="342900" indent="-342900">
              <a:lnSpc>
                <a:spcPct val="120000"/>
              </a:lnSpc>
              <a:buFont typeface="+mj-lt"/>
              <a:buAutoNum type="arabicPeriod"/>
            </a:pPr>
            <a:r>
              <a:rPr lang="en-US" altLang="en-US" sz="1350" b="1" dirty="0">
                <a:solidFill>
                  <a:srgbClr val="6DA9B9"/>
                </a:solidFill>
              </a:rPr>
              <a:t>Test descriptors and metric on calculated data</a:t>
            </a:r>
          </a:p>
          <a:p>
            <a:pPr marL="342900" indent="-342900">
              <a:lnSpc>
                <a:spcPct val="120000"/>
              </a:lnSpc>
              <a:buFont typeface="+mj-lt"/>
              <a:buAutoNum type="arabicPeriod"/>
            </a:pPr>
            <a:r>
              <a:rPr lang="en-US" altLang="en-US" sz="1350" b="1" dirty="0">
                <a:solidFill>
                  <a:srgbClr val="00B0F0"/>
                </a:solidFill>
              </a:rPr>
              <a:t>Measure reference spectra and compare with simulated spectra</a:t>
            </a:r>
            <a:r>
              <a:rPr lang="en-US" altLang="en-US" sz="1350" b="1" dirty="0"/>
              <a:t>.</a:t>
            </a:r>
          </a:p>
          <a:p>
            <a:pPr marL="342900" indent="-342900">
              <a:lnSpc>
                <a:spcPct val="120000"/>
              </a:lnSpc>
              <a:buFont typeface="+mj-lt"/>
              <a:buAutoNum type="arabicPeriod"/>
            </a:pPr>
            <a:r>
              <a:rPr lang="en-US" altLang="en-US" sz="1350" b="1" dirty="0">
                <a:solidFill>
                  <a:srgbClr val="0070C0"/>
                </a:solidFill>
              </a:rPr>
              <a:t>Refine calculations (choose appropriate code)</a:t>
            </a:r>
          </a:p>
        </p:txBody>
      </p:sp>
      <p:sp>
        <p:nvSpPr>
          <p:cNvPr id="8" name="Rectangle 7">
            <a:extLst>
              <a:ext uri="{FF2B5EF4-FFF2-40B4-BE49-F238E27FC236}">
                <a16:creationId xmlns:a16="http://schemas.microsoft.com/office/drawing/2014/main" id="{5613CA2C-BEAE-7B49-1935-F1BF893D19C5}"/>
              </a:ext>
            </a:extLst>
          </p:cNvPr>
          <p:cNvSpPr/>
          <p:nvPr/>
        </p:nvSpPr>
        <p:spPr>
          <a:xfrm>
            <a:off x="6020857" y="3239172"/>
            <a:ext cx="5769914" cy="2308774"/>
          </a:xfrm>
          <a:prstGeom prst="rect">
            <a:avLst/>
          </a:prstGeom>
        </p:spPr>
        <p:txBody>
          <a:bodyPr wrap="square">
            <a:spAutoFit/>
          </a:bodyPr>
          <a:lstStyle/>
          <a:p>
            <a:pPr algn="just">
              <a:spcAft>
                <a:spcPts val="400"/>
              </a:spcAft>
            </a:pPr>
            <a:r>
              <a:rPr lang="en-US" sz="1867" dirty="0"/>
              <a:t>Enabling technologies provided by ALBA II:</a:t>
            </a:r>
          </a:p>
          <a:p>
            <a:pPr marL="342900" indent="-342900" algn="just">
              <a:spcAft>
                <a:spcPts val="400"/>
              </a:spcAft>
              <a:buFont typeface="Arial" panose="020B0604020202020204" pitchFamily="34" charset="0"/>
              <a:buChar char="•"/>
            </a:pPr>
            <a:r>
              <a:rPr lang="en-US" sz="1867" dirty="0"/>
              <a:t>Data analytics competence.</a:t>
            </a:r>
          </a:p>
          <a:p>
            <a:pPr marL="342900" indent="-342900" algn="just">
              <a:spcAft>
                <a:spcPts val="400"/>
              </a:spcAft>
              <a:buFont typeface="Arial" panose="020B0604020202020204" pitchFamily="34" charset="0"/>
              <a:buChar char="•"/>
            </a:pPr>
            <a:r>
              <a:rPr lang="en-US" sz="1867" dirty="0"/>
              <a:t>High throughput facilities to  create training sets and make systematic testing of the tools.</a:t>
            </a:r>
          </a:p>
          <a:p>
            <a:pPr marL="342900" indent="-342900" algn="just">
              <a:spcAft>
                <a:spcPts val="400"/>
              </a:spcAft>
              <a:buFont typeface="Arial" panose="020B0604020202020204" pitchFamily="34" charset="0"/>
              <a:buChar char="•"/>
            </a:pPr>
            <a:r>
              <a:rPr lang="en-US" sz="1867" dirty="0"/>
              <a:t>Computation capabilities (by partnerships and databases).</a:t>
            </a:r>
          </a:p>
          <a:p>
            <a:pPr marL="342900" indent="-342900" algn="just">
              <a:spcAft>
                <a:spcPts val="400"/>
              </a:spcAft>
              <a:buFont typeface="Arial" panose="020B0604020202020204" pitchFamily="34" charset="0"/>
              <a:buChar char="•"/>
            </a:pPr>
            <a:r>
              <a:rPr lang="en-US" sz="1867" dirty="0"/>
              <a:t>Big data capabilities.</a:t>
            </a:r>
          </a:p>
        </p:txBody>
      </p:sp>
      <p:sp>
        <p:nvSpPr>
          <p:cNvPr id="9" name="Footer Placeholder 3">
            <a:extLst>
              <a:ext uri="{FF2B5EF4-FFF2-40B4-BE49-F238E27FC236}">
                <a16:creationId xmlns:a16="http://schemas.microsoft.com/office/drawing/2014/main" id="{907B7F9B-5DB2-0AB0-3111-DF3ECC5312CE}"/>
              </a:ext>
            </a:extLst>
          </p:cNvPr>
          <p:cNvSpPr txBox="1">
            <a:spLocks/>
          </p:cNvSpPr>
          <p:nvPr/>
        </p:nvSpPr>
        <p:spPr>
          <a:xfrm>
            <a:off x="4385439" y="6597114"/>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10" name="Footer Placeholder 3">
            <a:extLst>
              <a:ext uri="{FF2B5EF4-FFF2-40B4-BE49-F238E27FC236}">
                <a16:creationId xmlns:a16="http://schemas.microsoft.com/office/drawing/2014/main" id="{BA454C2F-1C00-D978-B439-FB3A69BC0C99}"/>
              </a:ext>
            </a:extLst>
          </p:cNvPr>
          <p:cNvSpPr txBox="1">
            <a:spLocks/>
          </p:cNvSpPr>
          <p:nvPr/>
        </p:nvSpPr>
        <p:spPr>
          <a:xfrm>
            <a:off x="3903259" y="6593829"/>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3757366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072640" y="-11540"/>
            <a:ext cx="8302283" cy="1143000"/>
          </a:xfrm>
        </p:spPr>
        <p:txBody>
          <a:bodyPr>
            <a:normAutofit/>
          </a:bodyPr>
          <a:lstStyle/>
          <a:p>
            <a:pPr>
              <a:defRPr/>
            </a:pPr>
            <a:r>
              <a:rPr lang="en-US" altLang="en-US" b="1" dirty="0">
                <a:solidFill>
                  <a:srgbClr val="516885"/>
                </a:solidFill>
              </a:rPr>
              <a:t>Structure Visualization </a:t>
            </a:r>
            <a:br>
              <a:rPr lang="en-US" altLang="en-US" b="1" dirty="0">
                <a:solidFill>
                  <a:srgbClr val="516885"/>
                </a:solidFill>
              </a:rPr>
            </a:br>
            <a:r>
              <a:rPr lang="en-US" altLang="en-US" sz="2200" b="1" dirty="0">
                <a:solidFill>
                  <a:srgbClr val="516885"/>
                </a:solidFill>
              </a:rPr>
              <a:t>Crystalline, </a:t>
            </a:r>
            <a:r>
              <a:rPr lang="en-US" altLang="en-US" sz="2200" b="1" dirty="0" err="1">
                <a:solidFill>
                  <a:srgbClr val="516885"/>
                </a:solidFill>
              </a:rPr>
              <a:t>nano</a:t>
            </a:r>
            <a:r>
              <a:rPr lang="en-US" altLang="en-US" sz="2200" b="1" dirty="0">
                <a:solidFill>
                  <a:srgbClr val="516885"/>
                </a:solidFill>
              </a:rPr>
              <a:t>-crystalline, or amorphous </a:t>
            </a:r>
          </a:p>
        </p:txBody>
      </p:sp>
      <p:sp>
        <p:nvSpPr>
          <p:cNvPr id="2" name="Rectangle 1"/>
          <p:cNvSpPr/>
          <p:nvPr/>
        </p:nvSpPr>
        <p:spPr>
          <a:xfrm>
            <a:off x="2965333" y="3971968"/>
            <a:ext cx="3426675" cy="2396938"/>
          </a:xfrm>
          <a:prstGeom prst="rect">
            <a:avLst/>
          </a:prstGeom>
          <a:gradFill>
            <a:gsLst>
              <a:gs pos="84250">
                <a:srgbClr val="C3C4C3"/>
              </a:gs>
              <a:gs pos="68500">
                <a:srgbClr val="BCBDBC"/>
              </a:gs>
              <a:gs pos="54000">
                <a:schemeClr val="accent1">
                  <a:alpha val="41000"/>
                  <a:lumMod val="49000"/>
                  <a:lumOff val="51000"/>
                </a:schemeClr>
              </a:gs>
              <a:gs pos="100000">
                <a:schemeClr val="accent1">
                  <a:lumMod val="30000"/>
                  <a:lumOff val="70000"/>
                </a:schemeClr>
              </a:gs>
            </a:gsLst>
            <a:lin ang="5400000" scaled="1"/>
          </a:gradFill>
        </p:spPr>
        <p:txBody>
          <a:bodyPr wrap="square">
            <a:spAutoFit/>
          </a:bodyPr>
          <a:lstStyle/>
          <a:p>
            <a:pPr marL="285744" indent="-285744">
              <a:lnSpc>
                <a:spcPct val="120000"/>
              </a:lnSpc>
              <a:buFont typeface="Arial" panose="020B0604020202020204" pitchFamily="34" charset="0"/>
              <a:buChar char="•"/>
            </a:pPr>
            <a:r>
              <a:rPr lang="en-US" altLang="en-US" b="1" dirty="0"/>
              <a:t>Good agreement in pre-edge range indicates ~22% 4-coordinated contribution</a:t>
            </a:r>
          </a:p>
          <a:p>
            <a:pPr marL="285744" indent="-285744">
              <a:lnSpc>
                <a:spcPct val="120000"/>
              </a:lnSpc>
              <a:buFont typeface="Arial" panose="020B0604020202020204" pitchFamily="34" charset="0"/>
              <a:buChar char="•"/>
            </a:pPr>
            <a:r>
              <a:rPr lang="en-US" altLang="en-US" b="1" dirty="0"/>
              <a:t>Good agreement in main peak indicates strong influence of low long range order </a:t>
            </a:r>
          </a:p>
          <a:p>
            <a:pPr marL="457189" indent="-457189">
              <a:lnSpc>
                <a:spcPct val="120000"/>
              </a:lnSpc>
              <a:buFont typeface="+mj-lt"/>
              <a:buAutoNum type="arabicPeriod"/>
            </a:pPr>
            <a:endParaRPr lang="en-US" altLang="en-US" b="1" dirty="0">
              <a:solidFill>
                <a:srgbClr val="0070C0"/>
              </a:solidFill>
            </a:endParaRPr>
          </a:p>
        </p:txBody>
      </p:sp>
      <p:pic>
        <p:nvPicPr>
          <p:cNvPr id="25" name="Image8">
            <a:extLst>
              <a:ext uri="{FF2B5EF4-FFF2-40B4-BE49-F238E27FC236}">
                <a16:creationId xmlns:a16="http://schemas.microsoft.com/office/drawing/2014/main" id="{8E1A93BD-BA01-FB49-AA0E-CB5EBCFAB714}"/>
              </a:ext>
            </a:extLst>
          </p:cNvPr>
          <p:cNvPicPr/>
          <p:nvPr/>
        </p:nvPicPr>
        <p:blipFill>
          <a:blip r:embed="rId3"/>
          <a:srcRect l="1364" b="13"/>
          <a:stretch>
            <a:fillRect/>
          </a:stretch>
        </p:blipFill>
        <p:spPr bwMode="auto">
          <a:xfrm>
            <a:off x="5988441" y="1973915"/>
            <a:ext cx="2044871" cy="1746399"/>
          </a:xfrm>
          <a:prstGeom prst="rect">
            <a:avLst/>
          </a:prstGeom>
        </p:spPr>
      </p:pic>
      <p:sp>
        <p:nvSpPr>
          <p:cNvPr id="3" name="TextBox 2">
            <a:extLst>
              <a:ext uri="{FF2B5EF4-FFF2-40B4-BE49-F238E27FC236}">
                <a16:creationId xmlns:a16="http://schemas.microsoft.com/office/drawing/2014/main" id="{3312E4CF-BC92-414C-86FF-2B532167A175}"/>
              </a:ext>
            </a:extLst>
          </p:cNvPr>
          <p:cNvSpPr txBox="1"/>
          <p:nvPr/>
        </p:nvSpPr>
        <p:spPr>
          <a:xfrm>
            <a:off x="6033297" y="1131460"/>
            <a:ext cx="1678665" cy="461665"/>
          </a:xfrm>
          <a:prstGeom prst="rect">
            <a:avLst/>
          </a:prstGeom>
          <a:noFill/>
        </p:spPr>
        <p:txBody>
          <a:bodyPr wrap="none" rtlCol="0">
            <a:spAutoFit/>
          </a:bodyPr>
          <a:lstStyle/>
          <a:p>
            <a:r>
              <a:rPr lang="en-US" sz="2400" b="1" dirty="0"/>
              <a:t>Amorphous</a:t>
            </a:r>
          </a:p>
        </p:txBody>
      </p:sp>
      <p:sp>
        <p:nvSpPr>
          <p:cNvPr id="26" name="TextBox 25">
            <a:extLst>
              <a:ext uri="{FF2B5EF4-FFF2-40B4-BE49-F238E27FC236}">
                <a16:creationId xmlns:a16="http://schemas.microsoft.com/office/drawing/2014/main" id="{0ADAFF50-933E-E146-8E07-96FB4BDADDE0}"/>
              </a:ext>
            </a:extLst>
          </p:cNvPr>
          <p:cNvSpPr txBox="1"/>
          <p:nvPr/>
        </p:nvSpPr>
        <p:spPr>
          <a:xfrm>
            <a:off x="1549308" y="1133770"/>
            <a:ext cx="2269532" cy="461665"/>
          </a:xfrm>
          <a:prstGeom prst="rect">
            <a:avLst/>
          </a:prstGeom>
          <a:noFill/>
        </p:spPr>
        <p:txBody>
          <a:bodyPr wrap="none" rtlCol="0">
            <a:spAutoFit/>
          </a:bodyPr>
          <a:lstStyle/>
          <a:p>
            <a:r>
              <a:rPr lang="en-US" sz="2400" b="1" dirty="0"/>
              <a:t>Nano-crystalline</a:t>
            </a:r>
          </a:p>
        </p:txBody>
      </p:sp>
      <p:pic>
        <p:nvPicPr>
          <p:cNvPr id="27" name="Picture 26" descr="update_mehmet.pdf">
            <a:extLst>
              <a:ext uri="{FF2B5EF4-FFF2-40B4-BE49-F238E27FC236}">
                <a16:creationId xmlns:a16="http://schemas.microsoft.com/office/drawing/2014/main" id="{9F877F5C-4CC0-EA4A-B2E4-20272CA16C8D}"/>
              </a:ext>
            </a:extLst>
          </p:cNvPr>
          <p:cNvPicPr>
            <a:picLocks noChangeAspect="1"/>
          </p:cNvPicPr>
          <p:nvPr/>
        </p:nvPicPr>
        <p:blipFill rotWithShape="1">
          <a:blip r:embed="rId4">
            <a:extLst>
              <a:ext uri="{28A0092B-C50C-407E-A947-70E740481C1C}">
                <a14:useLocalDpi xmlns:a14="http://schemas.microsoft.com/office/drawing/2010/main" val="0"/>
              </a:ext>
            </a:extLst>
          </a:blip>
          <a:srcRect l="-1" r="41349"/>
          <a:stretch/>
        </p:blipFill>
        <p:spPr>
          <a:xfrm>
            <a:off x="190598" y="2023841"/>
            <a:ext cx="1626479" cy="1559875"/>
          </a:xfrm>
          <a:prstGeom prst="rect">
            <a:avLst/>
          </a:prstGeom>
        </p:spPr>
      </p:pic>
      <p:pic>
        <p:nvPicPr>
          <p:cNvPr id="28" name="Picture 27" descr="update_mehmet.pdf">
            <a:extLst>
              <a:ext uri="{FF2B5EF4-FFF2-40B4-BE49-F238E27FC236}">
                <a16:creationId xmlns:a16="http://schemas.microsoft.com/office/drawing/2014/main" id="{A69AEE16-EBA4-9C45-9F99-854758D064D7}"/>
              </a:ext>
            </a:extLst>
          </p:cNvPr>
          <p:cNvPicPr>
            <a:picLocks noChangeAspect="1"/>
          </p:cNvPicPr>
          <p:nvPr/>
        </p:nvPicPr>
        <p:blipFill rotWithShape="1">
          <a:blip r:embed="rId5">
            <a:extLst>
              <a:ext uri="{28A0092B-C50C-407E-A947-70E740481C1C}">
                <a14:useLocalDpi xmlns:a14="http://schemas.microsoft.com/office/drawing/2010/main" val="0"/>
              </a:ext>
            </a:extLst>
          </a:blip>
          <a:srcRect r="41950"/>
          <a:stretch/>
        </p:blipFill>
        <p:spPr>
          <a:xfrm>
            <a:off x="1817076" y="1922744"/>
            <a:ext cx="1821160" cy="1764667"/>
          </a:xfrm>
          <a:prstGeom prst="rect">
            <a:avLst/>
          </a:prstGeom>
        </p:spPr>
      </p:pic>
      <p:pic>
        <p:nvPicPr>
          <p:cNvPr id="29" name="Picture 28" descr="update_mehmet.pdf">
            <a:extLst>
              <a:ext uri="{FF2B5EF4-FFF2-40B4-BE49-F238E27FC236}">
                <a16:creationId xmlns:a16="http://schemas.microsoft.com/office/drawing/2014/main" id="{27715E19-AC33-E54F-BCF7-ECFBF62B4901}"/>
              </a:ext>
            </a:extLst>
          </p:cNvPr>
          <p:cNvPicPr>
            <a:picLocks noChangeAspect="1"/>
          </p:cNvPicPr>
          <p:nvPr/>
        </p:nvPicPr>
        <p:blipFill rotWithShape="1">
          <a:blip r:embed="rId6">
            <a:extLst>
              <a:ext uri="{28A0092B-C50C-407E-A947-70E740481C1C}">
                <a14:useLocalDpi xmlns:a14="http://schemas.microsoft.com/office/drawing/2010/main" val="0"/>
              </a:ext>
            </a:extLst>
          </a:blip>
          <a:srcRect r="37718"/>
          <a:stretch/>
        </p:blipFill>
        <p:spPr>
          <a:xfrm>
            <a:off x="3588614" y="1922745"/>
            <a:ext cx="1906567" cy="1721913"/>
          </a:xfrm>
          <a:prstGeom prst="rect">
            <a:avLst/>
          </a:prstGeom>
        </p:spPr>
      </p:pic>
      <p:sp>
        <p:nvSpPr>
          <p:cNvPr id="4" name="TextBox 3">
            <a:extLst>
              <a:ext uri="{FF2B5EF4-FFF2-40B4-BE49-F238E27FC236}">
                <a16:creationId xmlns:a16="http://schemas.microsoft.com/office/drawing/2014/main" id="{69249935-FF30-DE4A-B941-EBB856236DDD}"/>
              </a:ext>
            </a:extLst>
          </p:cNvPr>
          <p:cNvSpPr txBox="1"/>
          <p:nvPr/>
        </p:nvSpPr>
        <p:spPr>
          <a:xfrm>
            <a:off x="5395722" y="1611776"/>
            <a:ext cx="3230308" cy="369332"/>
          </a:xfrm>
          <a:prstGeom prst="rect">
            <a:avLst/>
          </a:prstGeom>
          <a:noFill/>
        </p:spPr>
        <p:txBody>
          <a:bodyPr wrap="none" rtlCol="0">
            <a:spAutoFit/>
          </a:bodyPr>
          <a:lstStyle/>
          <a:p>
            <a:r>
              <a:rPr lang="en-US" dirty="0"/>
              <a:t>Only 5- and 6-coordinated (50%)</a:t>
            </a:r>
          </a:p>
        </p:txBody>
      </p:sp>
      <p:sp>
        <p:nvSpPr>
          <p:cNvPr id="7" name="TextBox 6">
            <a:extLst>
              <a:ext uri="{FF2B5EF4-FFF2-40B4-BE49-F238E27FC236}">
                <a16:creationId xmlns:a16="http://schemas.microsoft.com/office/drawing/2014/main" id="{F64AC616-F13A-DF4C-AA10-A5D09C604F00}"/>
              </a:ext>
            </a:extLst>
          </p:cNvPr>
          <p:cNvSpPr txBox="1"/>
          <p:nvPr/>
        </p:nvSpPr>
        <p:spPr>
          <a:xfrm>
            <a:off x="1003836" y="1586285"/>
            <a:ext cx="583814" cy="369332"/>
          </a:xfrm>
          <a:prstGeom prst="rect">
            <a:avLst/>
          </a:prstGeom>
          <a:noFill/>
        </p:spPr>
        <p:txBody>
          <a:bodyPr wrap="none" rtlCol="0">
            <a:spAutoFit/>
          </a:bodyPr>
          <a:lstStyle/>
          <a:p>
            <a:r>
              <a:rPr lang="en-US" dirty="0"/>
              <a:t>22%</a:t>
            </a:r>
          </a:p>
        </p:txBody>
      </p:sp>
      <p:sp>
        <p:nvSpPr>
          <p:cNvPr id="31" name="TextBox 30">
            <a:extLst>
              <a:ext uri="{FF2B5EF4-FFF2-40B4-BE49-F238E27FC236}">
                <a16:creationId xmlns:a16="http://schemas.microsoft.com/office/drawing/2014/main" id="{33C67508-B201-0A4F-8924-4DFFB8DA475E}"/>
              </a:ext>
            </a:extLst>
          </p:cNvPr>
          <p:cNvSpPr txBox="1"/>
          <p:nvPr/>
        </p:nvSpPr>
        <p:spPr>
          <a:xfrm>
            <a:off x="2392166" y="1534983"/>
            <a:ext cx="583814" cy="369332"/>
          </a:xfrm>
          <a:prstGeom prst="rect">
            <a:avLst/>
          </a:prstGeom>
          <a:noFill/>
        </p:spPr>
        <p:txBody>
          <a:bodyPr wrap="none" rtlCol="0">
            <a:spAutoFit/>
          </a:bodyPr>
          <a:lstStyle/>
          <a:p>
            <a:r>
              <a:rPr lang="en-US" dirty="0"/>
              <a:t>16%</a:t>
            </a:r>
          </a:p>
        </p:txBody>
      </p:sp>
      <p:sp>
        <p:nvSpPr>
          <p:cNvPr id="32" name="TextBox 31">
            <a:extLst>
              <a:ext uri="{FF2B5EF4-FFF2-40B4-BE49-F238E27FC236}">
                <a16:creationId xmlns:a16="http://schemas.microsoft.com/office/drawing/2014/main" id="{F78BB46D-11C8-0E4A-94DB-12A0A8126602}"/>
              </a:ext>
            </a:extLst>
          </p:cNvPr>
          <p:cNvSpPr txBox="1"/>
          <p:nvPr/>
        </p:nvSpPr>
        <p:spPr>
          <a:xfrm>
            <a:off x="4101941" y="1492928"/>
            <a:ext cx="583814" cy="369332"/>
          </a:xfrm>
          <a:prstGeom prst="rect">
            <a:avLst/>
          </a:prstGeom>
          <a:noFill/>
        </p:spPr>
        <p:txBody>
          <a:bodyPr wrap="none" rtlCol="0">
            <a:spAutoFit/>
          </a:bodyPr>
          <a:lstStyle/>
          <a:p>
            <a:r>
              <a:rPr lang="en-US" dirty="0"/>
              <a:t>62%</a:t>
            </a:r>
          </a:p>
        </p:txBody>
      </p:sp>
      <p:pic>
        <p:nvPicPr>
          <p:cNvPr id="33" name="Picture 32">
            <a:extLst>
              <a:ext uri="{FF2B5EF4-FFF2-40B4-BE49-F238E27FC236}">
                <a16:creationId xmlns:a16="http://schemas.microsoft.com/office/drawing/2014/main" id="{EC53B29D-2A6F-6E48-BF28-654DAB1285A7}"/>
              </a:ext>
            </a:extLst>
          </p:cNvPr>
          <p:cNvPicPr>
            <a:picLocks noChangeAspect="1"/>
          </p:cNvPicPr>
          <p:nvPr/>
        </p:nvPicPr>
        <p:blipFill>
          <a:blip r:embed="rId7"/>
          <a:stretch>
            <a:fillRect/>
          </a:stretch>
        </p:blipFill>
        <p:spPr>
          <a:xfrm>
            <a:off x="6402656" y="3959931"/>
            <a:ext cx="2365760" cy="2508720"/>
          </a:xfrm>
          <a:prstGeom prst="rect">
            <a:avLst/>
          </a:prstGeom>
        </p:spPr>
      </p:pic>
      <p:pic>
        <p:nvPicPr>
          <p:cNvPr id="35" name="Picture 34">
            <a:extLst>
              <a:ext uri="{FF2B5EF4-FFF2-40B4-BE49-F238E27FC236}">
                <a16:creationId xmlns:a16="http://schemas.microsoft.com/office/drawing/2014/main" id="{83DCB5CA-5B0E-6240-A068-E87C086CC290}"/>
              </a:ext>
            </a:extLst>
          </p:cNvPr>
          <p:cNvPicPr>
            <a:picLocks noChangeAspect="1"/>
          </p:cNvPicPr>
          <p:nvPr/>
        </p:nvPicPr>
        <p:blipFill>
          <a:blip r:embed="rId8"/>
          <a:stretch>
            <a:fillRect/>
          </a:stretch>
        </p:blipFill>
        <p:spPr>
          <a:xfrm>
            <a:off x="476997" y="3809847"/>
            <a:ext cx="2498985" cy="2658804"/>
          </a:xfrm>
          <a:prstGeom prst="rect">
            <a:avLst/>
          </a:prstGeom>
        </p:spPr>
      </p:pic>
      <p:sp>
        <p:nvSpPr>
          <p:cNvPr id="16" name="Marcador de número de diapositiva 5">
            <a:extLst>
              <a:ext uri="{FF2B5EF4-FFF2-40B4-BE49-F238E27FC236}">
                <a16:creationId xmlns:a16="http://schemas.microsoft.com/office/drawing/2014/main" id="{3CB62106-438F-1B41-9364-69F54A370762}"/>
              </a:ext>
            </a:extLst>
          </p:cNvPr>
          <p:cNvSpPr>
            <a:spLocks noGrp="1"/>
          </p:cNvSpPr>
          <p:nvPr>
            <p:ph type="sldNum" sz="quarter" idx="12"/>
          </p:nvPr>
        </p:nvSpPr>
        <p:spPr>
          <a:xfrm>
            <a:off x="5675755" y="5001700"/>
            <a:ext cx="2057400" cy="273844"/>
          </a:xfrm>
          <a:prstGeom prst="rect">
            <a:avLst/>
          </a:prstGeom>
        </p:spPr>
        <p:txBody>
          <a:bodyPr vert="horz" lIns="91440" tIns="45720" rIns="91440" bIns="45720" rtlCol="0" anchor="ctr"/>
          <a:lstStyle>
            <a:defPPr>
              <a:defRPr lang="es-ES"/>
            </a:defPPr>
            <a:lvl1pPr marL="0" algn="r" defTabSz="914400" rtl="0" eaLnBrk="1" latinLnBrk="0" hangingPunct="1">
              <a:defRPr sz="105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A3C1E9-1E17-4B2D-975E-2F80F7CB45F8}" type="slidenum">
              <a:rPr lang="es-ES" smtClean="0"/>
              <a:pPr/>
              <a:t>18</a:t>
            </a:fld>
            <a:endParaRPr lang="es-ES" dirty="0"/>
          </a:p>
        </p:txBody>
      </p:sp>
      <p:sp>
        <p:nvSpPr>
          <p:cNvPr id="5" name="TextBox 4">
            <a:extLst>
              <a:ext uri="{FF2B5EF4-FFF2-40B4-BE49-F238E27FC236}">
                <a16:creationId xmlns:a16="http://schemas.microsoft.com/office/drawing/2014/main" id="{F0AA1EEE-5A93-8354-A0DB-50F027053B84}"/>
              </a:ext>
            </a:extLst>
          </p:cNvPr>
          <p:cNvSpPr txBox="1"/>
          <p:nvPr/>
        </p:nvSpPr>
        <p:spPr>
          <a:xfrm>
            <a:off x="8834701" y="905447"/>
            <a:ext cx="3196874" cy="2739211"/>
          </a:xfrm>
          <a:prstGeom prst="rect">
            <a:avLst/>
          </a:prstGeom>
          <a:solidFill>
            <a:srgbClr val="009282"/>
          </a:solidFill>
        </p:spPr>
        <p:txBody>
          <a:bodyPr vert="horz" wrap="square" lIns="91440" tIns="45720" rIns="91440" bIns="45720" rtlCol="0" anchor="t">
            <a:spAutoFit/>
          </a:bodyPr>
          <a:lstStyle/>
          <a:p>
            <a:r>
              <a:rPr lang="en-US" sz="2400" b="1" dirty="0">
                <a:solidFill>
                  <a:schemeClr val="bg1"/>
                </a:solidFill>
                <a:latin typeface="Arial" panose="020B0604020202020204" pitchFamily="34" charset="0"/>
                <a:cs typeface="Arial" panose="020B0604020202020204" pitchFamily="34" charset="0"/>
              </a:rPr>
              <a:t>Data analytics can be answering the reverse problem</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It can be used to identify a specific site which is changing in an operando experiment!</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32CC87C-8BBA-1709-67D4-9C70B1DEA053}"/>
              </a:ext>
            </a:extLst>
          </p:cNvPr>
          <p:cNvSpPr txBox="1"/>
          <p:nvPr/>
        </p:nvSpPr>
        <p:spPr>
          <a:xfrm>
            <a:off x="8708153" y="3751629"/>
            <a:ext cx="3449970" cy="923330"/>
          </a:xfrm>
          <a:prstGeom prst="rect">
            <a:avLst/>
          </a:prstGeom>
          <a:noFill/>
        </p:spPr>
        <p:txBody>
          <a:bodyPr wrap="square">
            <a:spAutoFit/>
          </a:bodyPr>
          <a:lstStyle/>
          <a:p>
            <a:r>
              <a:rPr lang="en-ES" sz="900" dirty="0">
                <a:solidFill>
                  <a:srgbClr val="000000"/>
                </a:solidFill>
                <a:effectLst/>
                <a:latin typeface="Times New Roman" panose="02020603050405020304" pitchFamily="18" charset="0"/>
                <a:ea typeface="Times New Roman" panose="02020603050405020304" pitchFamily="18" charset="0"/>
              </a:rPr>
              <a:t>Qu, Xiaohui; Yan, Danhua; Li, Ruoshui; Cen, Jiajie; Zhou, Chenyu; Zhang, Wenrui; Lu, Deyu; Attenkofer, Klaus; Stacchiola, Dario J; Hybertsen, Mark S; “</a:t>
            </a:r>
            <a:r>
              <a:rPr lang="en-ES" sz="900" i="1" dirty="0">
                <a:solidFill>
                  <a:srgbClr val="000000"/>
                </a:solidFill>
                <a:effectLst/>
                <a:latin typeface="Times New Roman" panose="02020603050405020304" pitchFamily="18" charset="0"/>
                <a:ea typeface="Times New Roman" panose="02020603050405020304" pitchFamily="18" charset="0"/>
              </a:rPr>
              <a:t>Resolving the evolution of atomic layer-deposited thin-film growth by continuous in situ x-ray absorption spectroscopy</a:t>
            </a:r>
            <a:r>
              <a:rPr lang="en-ES" sz="900" dirty="0">
                <a:solidFill>
                  <a:srgbClr val="000000"/>
                </a:solidFill>
                <a:effectLst/>
                <a:latin typeface="Times New Roman" panose="02020603050405020304" pitchFamily="18" charset="0"/>
                <a:ea typeface="Times New Roman" panose="02020603050405020304" pitchFamily="18" charset="0"/>
              </a:rPr>
              <a:t>”, Chemistry of Materials, 33, 5, 1740-1751, 2021, American Chemical Society</a:t>
            </a:r>
            <a:r>
              <a:rPr lang="en-US" sz="900" dirty="0">
                <a:solidFill>
                  <a:srgbClr val="000000"/>
                </a:solidFill>
                <a:effectLst/>
                <a:latin typeface="Times New Roman" panose="02020603050405020304" pitchFamily="18" charset="0"/>
                <a:ea typeface="Times New Roman" panose="02020603050405020304" pitchFamily="18" charset="0"/>
              </a:rPr>
              <a:t>.</a:t>
            </a:r>
            <a:r>
              <a:rPr lang="en-ES" sz="900" dirty="0">
                <a:effectLst/>
              </a:rPr>
              <a:t> </a:t>
            </a:r>
            <a:endParaRPr lang="en-US" sz="900" dirty="0"/>
          </a:p>
        </p:txBody>
      </p:sp>
      <p:sp>
        <p:nvSpPr>
          <p:cNvPr id="10" name="TextBox 9">
            <a:extLst>
              <a:ext uri="{FF2B5EF4-FFF2-40B4-BE49-F238E27FC236}">
                <a16:creationId xmlns:a16="http://schemas.microsoft.com/office/drawing/2014/main" id="{DF8F0B9E-E7D2-B7E0-29DD-4B5033CBB8C1}"/>
              </a:ext>
            </a:extLst>
          </p:cNvPr>
          <p:cNvSpPr txBox="1"/>
          <p:nvPr/>
        </p:nvSpPr>
        <p:spPr>
          <a:xfrm>
            <a:off x="8834701" y="4815456"/>
            <a:ext cx="6104964" cy="646331"/>
          </a:xfrm>
          <a:prstGeom prst="rect">
            <a:avLst/>
          </a:prstGeom>
          <a:noFill/>
        </p:spPr>
        <p:txBody>
          <a:bodyPr wrap="square">
            <a:spAutoFit/>
          </a:bodyPr>
          <a:lstStyle/>
          <a:p>
            <a:r>
              <a:rPr lang="en-GB" sz="900" dirty="0"/>
              <a:t>Nano Lett </a:t>
            </a:r>
          </a:p>
          <a:p>
            <a:r>
              <a:rPr lang="en-GB" sz="900" dirty="0"/>
              <a:t>. 2019 Jun 12;19(6):3457-3463. </a:t>
            </a:r>
          </a:p>
          <a:p>
            <a:r>
              <a:rPr lang="en-GB" sz="900" dirty="0" err="1"/>
              <a:t>doi</a:t>
            </a:r>
            <a:r>
              <a:rPr lang="en-GB" sz="900" dirty="0"/>
              <a:t>: 10.1021/acs.nanolett.8b04888. </a:t>
            </a:r>
            <a:r>
              <a:rPr lang="en-GB" sz="900" dirty="0" err="1"/>
              <a:t>Epub</a:t>
            </a:r>
            <a:r>
              <a:rPr lang="en-GB" sz="900" dirty="0"/>
              <a:t> 2019 May 7</a:t>
            </a:r>
            <a:r>
              <a:rPr lang="en-GB" dirty="0"/>
              <a:t>.</a:t>
            </a:r>
            <a:endParaRPr lang="en-US" dirty="0"/>
          </a:p>
        </p:txBody>
      </p:sp>
      <p:sp>
        <p:nvSpPr>
          <p:cNvPr id="11" name="Footer Placeholder 3">
            <a:extLst>
              <a:ext uri="{FF2B5EF4-FFF2-40B4-BE49-F238E27FC236}">
                <a16:creationId xmlns:a16="http://schemas.microsoft.com/office/drawing/2014/main" id="{E518B7A2-9A7D-96E4-2758-53C135D9507E}"/>
              </a:ext>
            </a:extLst>
          </p:cNvPr>
          <p:cNvSpPr txBox="1">
            <a:spLocks/>
          </p:cNvSpPr>
          <p:nvPr/>
        </p:nvSpPr>
        <p:spPr>
          <a:xfrm>
            <a:off x="4385439" y="6597114"/>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12" name="Footer Placeholder 3">
            <a:extLst>
              <a:ext uri="{FF2B5EF4-FFF2-40B4-BE49-F238E27FC236}">
                <a16:creationId xmlns:a16="http://schemas.microsoft.com/office/drawing/2014/main" id="{54E34833-61B2-4E57-7B65-7E616B45EA3D}"/>
              </a:ext>
            </a:extLst>
          </p:cNvPr>
          <p:cNvSpPr txBox="1">
            <a:spLocks/>
          </p:cNvSpPr>
          <p:nvPr/>
        </p:nvSpPr>
        <p:spPr>
          <a:xfrm>
            <a:off x="3903259" y="6593829"/>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244092852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117" y="19050"/>
            <a:ext cx="9035685" cy="431581"/>
          </a:xfrm>
        </p:spPr>
        <p:txBody>
          <a:bodyPr/>
          <a:lstStyle/>
          <a:p>
            <a:r>
              <a:rPr lang="en-US" sz="2400" b="1" dirty="0">
                <a:solidFill>
                  <a:srgbClr val="516885"/>
                </a:solidFill>
              </a:rPr>
              <a:t>The Structure Function Correlation and </a:t>
            </a:r>
            <a:br>
              <a:rPr lang="en-US" sz="2400" b="1" dirty="0">
                <a:solidFill>
                  <a:srgbClr val="516885"/>
                </a:solidFill>
              </a:rPr>
            </a:br>
            <a:r>
              <a:rPr lang="en-US" sz="2400" b="1" dirty="0">
                <a:solidFill>
                  <a:srgbClr val="516885"/>
                </a:solidFill>
              </a:rPr>
              <a:t>the Multi-Modal Approach</a:t>
            </a:r>
          </a:p>
        </p:txBody>
      </p:sp>
      <p:grpSp>
        <p:nvGrpSpPr>
          <p:cNvPr id="9" name="Group 8">
            <a:extLst>
              <a:ext uri="{FF2B5EF4-FFF2-40B4-BE49-F238E27FC236}">
                <a16:creationId xmlns:a16="http://schemas.microsoft.com/office/drawing/2014/main" id="{09477718-0CFF-C545-80C8-A679BAAEB445}"/>
              </a:ext>
            </a:extLst>
          </p:cNvPr>
          <p:cNvGrpSpPr/>
          <p:nvPr/>
        </p:nvGrpSpPr>
        <p:grpSpPr>
          <a:xfrm>
            <a:off x="3212317" y="954596"/>
            <a:ext cx="5897292" cy="2123658"/>
            <a:chOff x="506896" y="1182757"/>
            <a:chExt cx="5897292" cy="2123658"/>
          </a:xfrm>
        </p:grpSpPr>
        <p:sp>
          <p:nvSpPr>
            <p:cNvPr id="5" name="TextBox 4">
              <a:extLst>
                <a:ext uri="{FF2B5EF4-FFF2-40B4-BE49-F238E27FC236}">
                  <a16:creationId xmlns:a16="http://schemas.microsoft.com/office/drawing/2014/main" id="{1E06AFC7-7850-3D4C-956F-93EAA2DA4A1E}"/>
                </a:ext>
              </a:extLst>
            </p:cNvPr>
            <p:cNvSpPr txBox="1"/>
            <p:nvPr/>
          </p:nvSpPr>
          <p:spPr>
            <a:xfrm>
              <a:off x="506896" y="1182757"/>
              <a:ext cx="5897292" cy="2123658"/>
            </a:xfrm>
            <a:prstGeom prst="rect">
              <a:avLst/>
            </a:prstGeom>
            <a:solidFill>
              <a:srgbClr val="92D05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a:t>Ensemble averaging techniques</a:t>
              </a:r>
            </a:p>
            <a:p>
              <a:endParaRPr lang="en-US" dirty="0"/>
            </a:p>
            <a:p>
              <a:endParaRPr lang="en-US" dirty="0"/>
            </a:p>
            <a:p>
              <a:endParaRPr lang="en-US" dirty="0"/>
            </a:p>
            <a:p>
              <a:r>
                <a:rPr lang="en-US" dirty="0"/>
                <a:t> </a:t>
              </a:r>
            </a:p>
            <a:p>
              <a:endParaRPr lang="en-US" dirty="0"/>
            </a:p>
            <a:p>
              <a:endParaRPr lang="en-US" dirty="0"/>
            </a:p>
          </p:txBody>
        </p:sp>
        <p:sp>
          <p:nvSpPr>
            <p:cNvPr id="7" name="TextBox 6">
              <a:extLst>
                <a:ext uri="{FF2B5EF4-FFF2-40B4-BE49-F238E27FC236}">
                  <a16:creationId xmlns:a16="http://schemas.microsoft.com/office/drawing/2014/main" id="{BC3975A1-291C-6749-B0EC-23C7EB717208}"/>
                </a:ext>
              </a:extLst>
            </p:cNvPr>
            <p:cNvSpPr txBox="1"/>
            <p:nvPr/>
          </p:nvSpPr>
          <p:spPr>
            <a:xfrm>
              <a:off x="566192" y="2283408"/>
              <a:ext cx="1510748" cy="584775"/>
            </a:xfrm>
            <a:prstGeom prst="rect">
              <a:avLst/>
            </a:prstGeom>
            <a:solidFill>
              <a:schemeClr val="bg2">
                <a:lumMod val="90000"/>
              </a:schemeClr>
            </a:solidFill>
          </p:spPr>
          <p:txBody>
            <a:bodyPr wrap="square" rtlCol="0">
              <a:spAutoFit/>
            </a:bodyPr>
            <a:lstStyle/>
            <a:p>
              <a:r>
                <a:rPr lang="en-US" sz="1600" dirty="0"/>
                <a:t>XAFS</a:t>
              </a:r>
            </a:p>
            <a:p>
              <a:r>
                <a:rPr lang="en-US" sz="1600" dirty="0"/>
                <a:t>(soft &amp; hard)</a:t>
              </a:r>
            </a:p>
          </p:txBody>
        </p:sp>
        <p:sp>
          <p:nvSpPr>
            <p:cNvPr id="11" name="TextBox 10">
              <a:extLst>
                <a:ext uri="{FF2B5EF4-FFF2-40B4-BE49-F238E27FC236}">
                  <a16:creationId xmlns:a16="http://schemas.microsoft.com/office/drawing/2014/main" id="{A818BC84-AC0B-5049-9A59-8796F1D80C9F}"/>
                </a:ext>
              </a:extLst>
            </p:cNvPr>
            <p:cNvSpPr txBox="1"/>
            <p:nvPr/>
          </p:nvSpPr>
          <p:spPr>
            <a:xfrm>
              <a:off x="3503373" y="2283408"/>
              <a:ext cx="1510748" cy="830997"/>
            </a:xfrm>
            <a:prstGeom prst="rect">
              <a:avLst/>
            </a:prstGeom>
            <a:solidFill>
              <a:schemeClr val="bg2">
                <a:lumMod val="90000"/>
              </a:schemeClr>
            </a:solidFill>
          </p:spPr>
          <p:txBody>
            <a:bodyPr wrap="square" rtlCol="0">
              <a:spAutoFit/>
            </a:bodyPr>
            <a:lstStyle/>
            <a:p>
              <a:r>
                <a:rPr lang="en-US" sz="1600" dirty="0"/>
                <a:t>XPS</a:t>
              </a:r>
            </a:p>
            <a:p>
              <a:r>
                <a:rPr lang="en-US" sz="1600" dirty="0"/>
                <a:t>(Ambient &amp; high energy)</a:t>
              </a:r>
            </a:p>
          </p:txBody>
        </p:sp>
        <p:sp>
          <p:nvSpPr>
            <p:cNvPr id="13" name="TextBox 12">
              <a:extLst>
                <a:ext uri="{FF2B5EF4-FFF2-40B4-BE49-F238E27FC236}">
                  <a16:creationId xmlns:a16="http://schemas.microsoft.com/office/drawing/2014/main" id="{7FFFB9CF-E6F9-C246-9E8D-616B6FED057E}"/>
                </a:ext>
              </a:extLst>
            </p:cNvPr>
            <p:cNvSpPr txBox="1"/>
            <p:nvPr/>
          </p:nvSpPr>
          <p:spPr>
            <a:xfrm>
              <a:off x="2193981" y="2262801"/>
              <a:ext cx="1205204" cy="830997"/>
            </a:xfrm>
            <a:prstGeom prst="rect">
              <a:avLst/>
            </a:prstGeom>
            <a:solidFill>
              <a:schemeClr val="bg2">
                <a:lumMod val="90000"/>
              </a:schemeClr>
            </a:solidFill>
          </p:spPr>
          <p:txBody>
            <a:bodyPr wrap="square" rtlCol="0">
              <a:spAutoFit/>
            </a:bodyPr>
            <a:lstStyle/>
            <a:p>
              <a:r>
                <a:rPr lang="en-US" sz="1600" dirty="0"/>
                <a:t>PDF &amp;</a:t>
              </a:r>
            </a:p>
            <a:p>
              <a:r>
                <a:rPr lang="en-US" sz="1600" dirty="0"/>
                <a:t>Powder diffraction</a:t>
              </a:r>
            </a:p>
          </p:txBody>
        </p:sp>
        <p:sp>
          <p:nvSpPr>
            <p:cNvPr id="14" name="TextBox 13">
              <a:extLst>
                <a:ext uri="{FF2B5EF4-FFF2-40B4-BE49-F238E27FC236}">
                  <a16:creationId xmlns:a16="http://schemas.microsoft.com/office/drawing/2014/main" id="{74B0248A-E049-3348-89DB-DD35D3A67D3C}"/>
                </a:ext>
              </a:extLst>
            </p:cNvPr>
            <p:cNvSpPr txBox="1"/>
            <p:nvPr/>
          </p:nvSpPr>
          <p:spPr>
            <a:xfrm>
              <a:off x="5114092" y="2276482"/>
              <a:ext cx="1205204" cy="584775"/>
            </a:xfrm>
            <a:prstGeom prst="rect">
              <a:avLst/>
            </a:prstGeom>
            <a:solidFill>
              <a:schemeClr val="bg2">
                <a:lumMod val="90000"/>
              </a:schemeClr>
            </a:solidFill>
          </p:spPr>
          <p:txBody>
            <a:bodyPr wrap="square" rtlCol="0">
              <a:spAutoFit/>
            </a:bodyPr>
            <a:lstStyle/>
            <a:p>
              <a:r>
                <a:rPr lang="en-US" sz="1600" dirty="0"/>
                <a:t>Surface diffraction </a:t>
              </a:r>
            </a:p>
          </p:txBody>
        </p:sp>
        <p:sp>
          <p:nvSpPr>
            <p:cNvPr id="15" name="TextBox 14">
              <a:extLst>
                <a:ext uri="{FF2B5EF4-FFF2-40B4-BE49-F238E27FC236}">
                  <a16:creationId xmlns:a16="http://schemas.microsoft.com/office/drawing/2014/main" id="{0CA54725-EE84-B242-898F-84C01D05B047}"/>
                </a:ext>
              </a:extLst>
            </p:cNvPr>
            <p:cNvSpPr txBox="1"/>
            <p:nvPr/>
          </p:nvSpPr>
          <p:spPr>
            <a:xfrm>
              <a:off x="964939" y="1800834"/>
              <a:ext cx="1854523" cy="338554"/>
            </a:xfrm>
            <a:prstGeom prst="rect">
              <a:avLst/>
            </a:prstGeom>
            <a:solidFill>
              <a:srgbClr val="00B0F0"/>
            </a:solidFill>
          </p:spPr>
          <p:txBody>
            <a:bodyPr wrap="square" rtlCol="0">
              <a:spAutoFit/>
            </a:bodyPr>
            <a:lstStyle/>
            <a:p>
              <a:r>
                <a:rPr lang="en-US" sz="1600" dirty="0"/>
                <a:t>Particle Structure</a:t>
              </a:r>
            </a:p>
          </p:txBody>
        </p:sp>
        <p:sp>
          <p:nvSpPr>
            <p:cNvPr id="16" name="TextBox 15">
              <a:extLst>
                <a:ext uri="{FF2B5EF4-FFF2-40B4-BE49-F238E27FC236}">
                  <a16:creationId xmlns:a16="http://schemas.microsoft.com/office/drawing/2014/main" id="{5C167011-C1A3-0042-92B2-F05061A21BA2}"/>
                </a:ext>
              </a:extLst>
            </p:cNvPr>
            <p:cNvSpPr txBox="1"/>
            <p:nvPr/>
          </p:nvSpPr>
          <p:spPr>
            <a:xfrm>
              <a:off x="3844671" y="1793910"/>
              <a:ext cx="1979795" cy="338554"/>
            </a:xfrm>
            <a:prstGeom prst="rect">
              <a:avLst/>
            </a:prstGeom>
            <a:solidFill>
              <a:srgbClr val="00B0F0"/>
            </a:solidFill>
          </p:spPr>
          <p:txBody>
            <a:bodyPr wrap="square" rtlCol="0">
              <a:spAutoFit/>
            </a:bodyPr>
            <a:lstStyle/>
            <a:p>
              <a:r>
                <a:rPr lang="en-US" sz="1600" dirty="0"/>
                <a:t>Gas/solid interface</a:t>
              </a:r>
            </a:p>
          </p:txBody>
        </p:sp>
      </p:grpSp>
      <p:grpSp>
        <p:nvGrpSpPr>
          <p:cNvPr id="51" name="Group 50">
            <a:extLst>
              <a:ext uri="{FF2B5EF4-FFF2-40B4-BE49-F238E27FC236}">
                <a16:creationId xmlns:a16="http://schemas.microsoft.com/office/drawing/2014/main" id="{E3B57B18-DABA-474F-8EE1-12BA9E4C6339}"/>
              </a:ext>
            </a:extLst>
          </p:cNvPr>
          <p:cNvGrpSpPr/>
          <p:nvPr/>
        </p:nvGrpSpPr>
        <p:grpSpPr>
          <a:xfrm>
            <a:off x="266964" y="877551"/>
            <a:ext cx="2433559" cy="2677656"/>
            <a:chOff x="159380" y="877550"/>
            <a:chExt cx="2433558" cy="2677657"/>
          </a:xfrm>
        </p:grpSpPr>
        <p:sp>
          <p:nvSpPr>
            <p:cNvPr id="10" name="TextBox 9">
              <a:extLst>
                <a:ext uri="{FF2B5EF4-FFF2-40B4-BE49-F238E27FC236}">
                  <a16:creationId xmlns:a16="http://schemas.microsoft.com/office/drawing/2014/main" id="{3CB3347D-9B1E-9A4B-A009-BA9EE3624950}"/>
                </a:ext>
              </a:extLst>
            </p:cNvPr>
            <p:cNvSpPr txBox="1"/>
            <p:nvPr/>
          </p:nvSpPr>
          <p:spPr>
            <a:xfrm>
              <a:off x="159380" y="877550"/>
              <a:ext cx="2433558" cy="2677657"/>
            </a:xfrm>
            <a:prstGeom prst="rect">
              <a:avLst/>
            </a:prstGeom>
            <a:solidFill>
              <a:srgbClr val="FFC000"/>
            </a:solidFill>
          </p:spPr>
          <p:txBody>
            <a:bodyPr wrap="square" rtlCol="0">
              <a:spAutoFit/>
            </a:bodyPr>
            <a:lstStyle/>
            <a:p>
              <a:pPr algn="ctr"/>
              <a:r>
                <a:rPr lang="en-US" sz="2400" dirty="0"/>
                <a:t>Simulation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8" name="TextBox 17">
              <a:extLst>
                <a:ext uri="{FF2B5EF4-FFF2-40B4-BE49-F238E27FC236}">
                  <a16:creationId xmlns:a16="http://schemas.microsoft.com/office/drawing/2014/main" id="{4AC7D0FA-790C-9048-B33E-FFA6CDC171BD}"/>
                </a:ext>
              </a:extLst>
            </p:cNvPr>
            <p:cNvSpPr txBox="1"/>
            <p:nvPr/>
          </p:nvSpPr>
          <p:spPr>
            <a:xfrm>
              <a:off x="345929" y="1471015"/>
              <a:ext cx="1510748" cy="584775"/>
            </a:xfrm>
            <a:prstGeom prst="rect">
              <a:avLst/>
            </a:prstGeom>
            <a:solidFill>
              <a:srgbClr val="FFFF00"/>
            </a:solidFill>
          </p:spPr>
          <p:txBody>
            <a:bodyPr wrap="square" rtlCol="0">
              <a:spAutoFit/>
            </a:bodyPr>
            <a:lstStyle/>
            <a:p>
              <a:r>
                <a:rPr lang="en-US" sz="1600" dirty="0"/>
                <a:t>DFT and data simulation</a:t>
              </a:r>
            </a:p>
          </p:txBody>
        </p:sp>
        <p:sp>
          <p:nvSpPr>
            <p:cNvPr id="19" name="TextBox 18">
              <a:extLst>
                <a:ext uri="{FF2B5EF4-FFF2-40B4-BE49-F238E27FC236}">
                  <a16:creationId xmlns:a16="http://schemas.microsoft.com/office/drawing/2014/main" id="{2E9357B3-B2D0-E64F-873B-116E23E0E67F}"/>
                </a:ext>
              </a:extLst>
            </p:cNvPr>
            <p:cNvSpPr txBox="1"/>
            <p:nvPr/>
          </p:nvSpPr>
          <p:spPr>
            <a:xfrm>
              <a:off x="359955" y="2183534"/>
              <a:ext cx="1510748" cy="338554"/>
            </a:xfrm>
            <a:prstGeom prst="rect">
              <a:avLst/>
            </a:prstGeom>
            <a:solidFill>
              <a:srgbClr val="FFFF00"/>
            </a:solidFill>
          </p:spPr>
          <p:txBody>
            <a:bodyPr wrap="square" rtlCol="0">
              <a:spAutoFit/>
            </a:bodyPr>
            <a:lstStyle/>
            <a:p>
              <a:r>
                <a:rPr lang="en-US" sz="1600" dirty="0"/>
                <a:t>Data analytics</a:t>
              </a:r>
            </a:p>
          </p:txBody>
        </p:sp>
        <p:sp>
          <p:nvSpPr>
            <p:cNvPr id="20" name="TextBox 19">
              <a:extLst>
                <a:ext uri="{FF2B5EF4-FFF2-40B4-BE49-F238E27FC236}">
                  <a16:creationId xmlns:a16="http://schemas.microsoft.com/office/drawing/2014/main" id="{D6BB2C71-3D99-E64E-8553-3DC066DCAD31}"/>
                </a:ext>
              </a:extLst>
            </p:cNvPr>
            <p:cNvSpPr txBox="1"/>
            <p:nvPr/>
          </p:nvSpPr>
          <p:spPr>
            <a:xfrm>
              <a:off x="355413" y="2613690"/>
              <a:ext cx="2148305" cy="584775"/>
            </a:xfrm>
            <a:prstGeom prst="rect">
              <a:avLst/>
            </a:prstGeom>
            <a:solidFill>
              <a:srgbClr val="FFFF00"/>
            </a:solidFill>
          </p:spPr>
          <p:txBody>
            <a:bodyPr wrap="square" rtlCol="0">
              <a:spAutoFit/>
            </a:bodyPr>
            <a:lstStyle/>
            <a:p>
              <a:r>
                <a:rPr lang="en-US" sz="1600" dirty="0"/>
                <a:t>Structure and data reference data bases</a:t>
              </a:r>
            </a:p>
          </p:txBody>
        </p:sp>
      </p:grpSp>
      <p:cxnSp>
        <p:nvCxnSpPr>
          <p:cNvPr id="21" name="Straight Arrow Connector 20">
            <a:extLst>
              <a:ext uri="{FF2B5EF4-FFF2-40B4-BE49-F238E27FC236}">
                <a16:creationId xmlns:a16="http://schemas.microsoft.com/office/drawing/2014/main" id="{33D95B09-24BF-1F47-B3B2-35191CEE27D5}"/>
              </a:ext>
            </a:extLst>
          </p:cNvPr>
          <p:cNvCxnSpPr>
            <a:cxnSpLocks/>
          </p:cNvCxnSpPr>
          <p:nvPr/>
        </p:nvCxnSpPr>
        <p:spPr>
          <a:xfrm>
            <a:off x="1483742" y="3622779"/>
            <a:ext cx="1973328" cy="335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2B405A8-2ADF-BB46-8B98-F79000E1B33A}"/>
              </a:ext>
            </a:extLst>
          </p:cNvPr>
          <p:cNvCxnSpPr>
            <a:cxnSpLocks/>
            <a:stCxn id="5" idx="2"/>
          </p:cNvCxnSpPr>
          <p:nvPr/>
        </p:nvCxnSpPr>
        <p:spPr>
          <a:xfrm flipH="1">
            <a:off x="3844440" y="3078254"/>
            <a:ext cx="2316523" cy="894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B882A7E-DA7C-B842-9A3D-7B1C4182F3CC}"/>
              </a:ext>
            </a:extLst>
          </p:cNvPr>
          <p:cNvSpPr txBox="1"/>
          <p:nvPr/>
        </p:nvSpPr>
        <p:spPr>
          <a:xfrm>
            <a:off x="2341276" y="3958182"/>
            <a:ext cx="2211631" cy="461665"/>
          </a:xfrm>
          <a:prstGeom prst="rect">
            <a:avLst/>
          </a:prstGeom>
          <a:solidFill>
            <a:schemeClr val="accent2">
              <a:alpha val="38000"/>
            </a:schemeClr>
          </a:solidFill>
        </p:spPr>
        <p:txBody>
          <a:bodyPr wrap="none" rtlCol="0">
            <a:spAutoFit/>
          </a:bodyPr>
          <a:lstStyle/>
          <a:p>
            <a:r>
              <a:rPr lang="en-US" sz="2400" dirty="0"/>
              <a:t>Structure model</a:t>
            </a:r>
          </a:p>
        </p:txBody>
      </p:sp>
      <p:cxnSp>
        <p:nvCxnSpPr>
          <p:cNvPr id="29" name="Straight Arrow Connector 28">
            <a:extLst>
              <a:ext uri="{FF2B5EF4-FFF2-40B4-BE49-F238E27FC236}">
                <a16:creationId xmlns:a16="http://schemas.microsoft.com/office/drawing/2014/main" id="{BA577238-615D-D844-A4E5-51030F05B2C0}"/>
              </a:ext>
            </a:extLst>
          </p:cNvPr>
          <p:cNvCxnSpPr>
            <a:cxnSpLocks/>
          </p:cNvCxnSpPr>
          <p:nvPr/>
        </p:nvCxnSpPr>
        <p:spPr>
          <a:xfrm>
            <a:off x="4725772" y="4159148"/>
            <a:ext cx="1327217" cy="40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D8AC895-C2A7-8A4A-99AE-532213D38C38}"/>
              </a:ext>
            </a:extLst>
          </p:cNvPr>
          <p:cNvSpPr txBox="1"/>
          <p:nvPr/>
        </p:nvSpPr>
        <p:spPr>
          <a:xfrm>
            <a:off x="6092461" y="3370915"/>
            <a:ext cx="3140983" cy="2308324"/>
          </a:xfrm>
          <a:prstGeom prst="rect">
            <a:avLst/>
          </a:prstGeom>
          <a:solidFill>
            <a:srgbClr val="92D050">
              <a:alpha val="40000"/>
            </a:srgbClr>
          </a:solidFill>
        </p:spPr>
        <p:txBody>
          <a:bodyPr wrap="square" rtlCol="0">
            <a:spAutoFit/>
          </a:bodyPr>
          <a:lstStyle/>
          <a:p>
            <a:r>
              <a:rPr lang="en-US" sz="2400" dirty="0"/>
              <a:t>Imaging techniques</a:t>
            </a:r>
          </a:p>
          <a:p>
            <a:endParaRPr lang="en-US" sz="2400" dirty="0"/>
          </a:p>
          <a:p>
            <a:endParaRPr lang="en-US" sz="2400" dirty="0"/>
          </a:p>
          <a:p>
            <a:endParaRPr lang="en-US" sz="2400" dirty="0"/>
          </a:p>
          <a:p>
            <a:endParaRPr lang="en-US" sz="2400" dirty="0"/>
          </a:p>
          <a:p>
            <a:endParaRPr lang="en-US" sz="2400" dirty="0"/>
          </a:p>
        </p:txBody>
      </p:sp>
      <p:sp>
        <p:nvSpPr>
          <p:cNvPr id="32" name="TextBox 31">
            <a:extLst>
              <a:ext uri="{FF2B5EF4-FFF2-40B4-BE49-F238E27FC236}">
                <a16:creationId xmlns:a16="http://schemas.microsoft.com/office/drawing/2014/main" id="{761B1CC1-6667-0A47-A3B3-5396280162F6}"/>
              </a:ext>
            </a:extLst>
          </p:cNvPr>
          <p:cNvSpPr txBox="1"/>
          <p:nvPr/>
        </p:nvSpPr>
        <p:spPr>
          <a:xfrm>
            <a:off x="6435150" y="3923664"/>
            <a:ext cx="1593920" cy="369332"/>
          </a:xfrm>
          <a:prstGeom prst="rect">
            <a:avLst/>
          </a:prstGeom>
          <a:solidFill>
            <a:schemeClr val="bg2">
              <a:lumMod val="90000"/>
            </a:schemeClr>
          </a:solidFill>
        </p:spPr>
        <p:txBody>
          <a:bodyPr wrap="square" rtlCol="0">
            <a:spAutoFit/>
          </a:bodyPr>
          <a:lstStyle/>
          <a:p>
            <a:r>
              <a:rPr lang="en-US" dirty="0"/>
              <a:t>Scanning</a:t>
            </a:r>
          </a:p>
        </p:txBody>
      </p:sp>
      <p:sp>
        <p:nvSpPr>
          <p:cNvPr id="33" name="TextBox 32">
            <a:extLst>
              <a:ext uri="{FF2B5EF4-FFF2-40B4-BE49-F238E27FC236}">
                <a16:creationId xmlns:a16="http://schemas.microsoft.com/office/drawing/2014/main" id="{6FEF8439-3517-6642-B906-433CE6B44F71}"/>
              </a:ext>
            </a:extLst>
          </p:cNvPr>
          <p:cNvSpPr txBox="1"/>
          <p:nvPr/>
        </p:nvSpPr>
        <p:spPr>
          <a:xfrm>
            <a:off x="6435150" y="4335701"/>
            <a:ext cx="1593920" cy="538609"/>
          </a:xfrm>
          <a:prstGeom prst="rect">
            <a:avLst/>
          </a:prstGeom>
          <a:solidFill>
            <a:schemeClr val="bg2">
              <a:lumMod val="90000"/>
            </a:schemeClr>
          </a:solidFill>
        </p:spPr>
        <p:txBody>
          <a:bodyPr wrap="square" rtlCol="0">
            <a:spAutoFit/>
          </a:bodyPr>
          <a:lstStyle/>
          <a:p>
            <a:r>
              <a:rPr lang="en-US" dirty="0"/>
              <a:t>Lens-less</a:t>
            </a:r>
            <a:br>
              <a:rPr lang="en-US" dirty="0"/>
            </a:br>
            <a:r>
              <a:rPr lang="en-US" sz="1100" dirty="0"/>
              <a:t>(coherent techniques) </a:t>
            </a:r>
          </a:p>
        </p:txBody>
      </p:sp>
      <p:sp>
        <p:nvSpPr>
          <p:cNvPr id="34" name="TextBox 33">
            <a:extLst>
              <a:ext uri="{FF2B5EF4-FFF2-40B4-BE49-F238E27FC236}">
                <a16:creationId xmlns:a16="http://schemas.microsoft.com/office/drawing/2014/main" id="{516C6A90-B825-444C-B46A-DE1A5DC1AFB5}"/>
              </a:ext>
            </a:extLst>
          </p:cNvPr>
          <p:cNvSpPr txBox="1"/>
          <p:nvPr/>
        </p:nvSpPr>
        <p:spPr>
          <a:xfrm>
            <a:off x="6435150" y="4917015"/>
            <a:ext cx="1593920" cy="538609"/>
          </a:xfrm>
          <a:prstGeom prst="rect">
            <a:avLst/>
          </a:prstGeom>
          <a:solidFill>
            <a:schemeClr val="bg2">
              <a:lumMod val="90000"/>
            </a:schemeClr>
          </a:solidFill>
        </p:spPr>
        <p:txBody>
          <a:bodyPr wrap="square" rtlCol="0">
            <a:spAutoFit/>
          </a:bodyPr>
          <a:lstStyle/>
          <a:p>
            <a:r>
              <a:rPr lang="en-US" dirty="0"/>
              <a:t>Diffraction </a:t>
            </a:r>
            <a:br>
              <a:rPr lang="en-US" dirty="0"/>
            </a:br>
            <a:r>
              <a:rPr lang="en-US" sz="1100" dirty="0"/>
              <a:t>(coherent techniques) </a:t>
            </a:r>
          </a:p>
        </p:txBody>
      </p:sp>
      <p:cxnSp>
        <p:nvCxnSpPr>
          <p:cNvPr id="36" name="Straight Arrow Connector 35">
            <a:extLst>
              <a:ext uri="{FF2B5EF4-FFF2-40B4-BE49-F238E27FC236}">
                <a16:creationId xmlns:a16="http://schemas.microsoft.com/office/drawing/2014/main" id="{8A690F75-51F9-384A-AE17-80DD02922DF8}"/>
              </a:ext>
            </a:extLst>
          </p:cNvPr>
          <p:cNvCxnSpPr>
            <a:cxnSpLocks/>
          </p:cNvCxnSpPr>
          <p:nvPr/>
        </p:nvCxnSpPr>
        <p:spPr>
          <a:xfrm>
            <a:off x="4679336" y="4259296"/>
            <a:ext cx="1327217" cy="40477"/>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A1BBE4D-3AD2-7448-A8A8-97408B72F74B}"/>
              </a:ext>
            </a:extLst>
          </p:cNvPr>
          <p:cNvSpPr txBox="1"/>
          <p:nvPr/>
        </p:nvSpPr>
        <p:spPr>
          <a:xfrm>
            <a:off x="4325438" y="5959194"/>
            <a:ext cx="2555187" cy="830997"/>
          </a:xfrm>
          <a:prstGeom prst="rect">
            <a:avLst/>
          </a:prstGeom>
          <a:solidFill>
            <a:schemeClr val="accent2">
              <a:alpha val="38000"/>
            </a:schemeClr>
          </a:solidFill>
        </p:spPr>
        <p:txBody>
          <a:bodyPr wrap="none" rtlCol="0">
            <a:spAutoFit/>
          </a:bodyPr>
          <a:lstStyle/>
          <a:p>
            <a:r>
              <a:rPr lang="en-US" sz="2400" dirty="0"/>
              <a:t>Structure-function </a:t>
            </a:r>
            <a:br>
              <a:rPr lang="en-US" sz="2400" dirty="0"/>
            </a:br>
            <a:r>
              <a:rPr lang="en-US" sz="2400" dirty="0"/>
              <a:t>correlation</a:t>
            </a:r>
          </a:p>
        </p:txBody>
      </p:sp>
      <p:grpSp>
        <p:nvGrpSpPr>
          <p:cNvPr id="35" name="Group 34">
            <a:extLst>
              <a:ext uri="{FF2B5EF4-FFF2-40B4-BE49-F238E27FC236}">
                <a16:creationId xmlns:a16="http://schemas.microsoft.com/office/drawing/2014/main" id="{088BA691-44C1-A54E-B99A-B290B165E8B9}"/>
              </a:ext>
            </a:extLst>
          </p:cNvPr>
          <p:cNvGrpSpPr/>
          <p:nvPr/>
        </p:nvGrpSpPr>
        <p:grpSpPr>
          <a:xfrm>
            <a:off x="541575" y="4537805"/>
            <a:ext cx="5346897" cy="1292662"/>
            <a:chOff x="159381" y="4593862"/>
            <a:chExt cx="5346897" cy="1292663"/>
          </a:xfrm>
        </p:grpSpPr>
        <p:sp>
          <p:nvSpPr>
            <p:cNvPr id="38" name="TextBox 37">
              <a:extLst>
                <a:ext uri="{FF2B5EF4-FFF2-40B4-BE49-F238E27FC236}">
                  <a16:creationId xmlns:a16="http://schemas.microsoft.com/office/drawing/2014/main" id="{CDBE2E47-35C9-A345-BF8D-E2D1FCEDF805}"/>
                </a:ext>
              </a:extLst>
            </p:cNvPr>
            <p:cNvSpPr txBox="1"/>
            <p:nvPr/>
          </p:nvSpPr>
          <p:spPr>
            <a:xfrm>
              <a:off x="159381" y="4593862"/>
              <a:ext cx="5346897" cy="1292663"/>
            </a:xfrm>
            <a:prstGeom prst="rect">
              <a:avLst/>
            </a:prstGeom>
            <a:solidFill>
              <a:srgbClr val="91E6AC"/>
            </a:solidFill>
          </p:spPr>
          <p:txBody>
            <a:bodyPr wrap="square" rtlCol="0">
              <a:spAutoFit/>
            </a:bodyPr>
            <a:lstStyle/>
            <a:p>
              <a:pPr algn="ctr"/>
              <a:r>
                <a:rPr lang="en-US" sz="2400" dirty="0"/>
                <a:t>Operando Techniques</a:t>
              </a:r>
            </a:p>
            <a:p>
              <a:endParaRPr lang="en-US" dirty="0"/>
            </a:p>
            <a:p>
              <a:endParaRPr lang="en-US" dirty="0"/>
            </a:p>
            <a:p>
              <a:endParaRPr lang="en-US" dirty="0"/>
            </a:p>
          </p:txBody>
        </p:sp>
        <p:sp>
          <p:nvSpPr>
            <p:cNvPr id="47" name="TextBox 46">
              <a:extLst>
                <a:ext uri="{FF2B5EF4-FFF2-40B4-BE49-F238E27FC236}">
                  <a16:creationId xmlns:a16="http://schemas.microsoft.com/office/drawing/2014/main" id="{475E64CC-BC01-FC45-B54F-4124EE92BED3}"/>
                </a:ext>
              </a:extLst>
            </p:cNvPr>
            <p:cNvSpPr txBox="1"/>
            <p:nvPr/>
          </p:nvSpPr>
          <p:spPr>
            <a:xfrm>
              <a:off x="217038" y="5132458"/>
              <a:ext cx="2047723" cy="584775"/>
            </a:xfrm>
            <a:prstGeom prst="rect">
              <a:avLst/>
            </a:prstGeom>
            <a:solidFill>
              <a:schemeClr val="bg2">
                <a:lumMod val="90000"/>
              </a:schemeClr>
            </a:solidFill>
          </p:spPr>
          <p:txBody>
            <a:bodyPr wrap="square" rtlCol="0">
              <a:spAutoFit/>
            </a:bodyPr>
            <a:lstStyle/>
            <a:p>
              <a:r>
                <a:rPr lang="en-US" sz="1600" dirty="0"/>
                <a:t>Ensemble averaging techniques</a:t>
              </a:r>
            </a:p>
          </p:txBody>
        </p:sp>
        <p:sp>
          <p:nvSpPr>
            <p:cNvPr id="49" name="TextBox 48">
              <a:extLst>
                <a:ext uri="{FF2B5EF4-FFF2-40B4-BE49-F238E27FC236}">
                  <a16:creationId xmlns:a16="http://schemas.microsoft.com/office/drawing/2014/main" id="{36893958-E160-C54D-8DB0-F1A3EAA50AF7}"/>
                </a:ext>
              </a:extLst>
            </p:cNvPr>
            <p:cNvSpPr txBox="1"/>
            <p:nvPr/>
          </p:nvSpPr>
          <p:spPr>
            <a:xfrm>
              <a:off x="2320580" y="5129985"/>
              <a:ext cx="1510748" cy="338554"/>
            </a:xfrm>
            <a:prstGeom prst="rect">
              <a:avLst/>
            </a:prstGeom>
            <a:solidFill>
              <a:srgbClr val="FFFF00"/>
            </a:solidFill>
          </p:spPr>
          <p:txBody>
            <a:bodyPr wrap="square" rtlCol="0">
              <a:spAutoFit/>
            </a:bodyPr>
            <a:lstStyle/>
            <a:p>
              <a:r>
                <a:rPr lang="en-US" sz="1600" dirty="0"/>
                <a:t>Data analytics</a:t>
              </a:r>
            </a:p>
          </p:txBody>
        </p:sp>
        <p:sp>
          <p:nvSpPr>
            <p:cNvPr id="50" name="TextBox 49">
              <a:extLst>
                <a:ext uri="{FF2B5EF4-FFF2-40B4-BE49-F238E27FC236}">
                  <a16:creationId xmlns:a16="http://schemas.microsoft.com/office/drawing/2014/main" id="{87E29514-D3DD-4749-8267-B7E85AA55AA4}"/>
                </a:ext>
              </a:extLst>
            </p:cNvPr>
            <p:cNvSpPr txBox="1"/>
            <p:nvPr/>
          </p:nvSpPr>
          <p:spPr>
            <a:xfrm>
              <a:off x="3887146" y="5132458"/>
              <a:ext cx="1510748" cy="584775"/>
            </a:xfrm>
            <a:prstGeom prst="rect">
              <a:avLst/>
            </a:prstGeom>
            <a:solidFill>
              <a:srgbClr val="FFFF00"/>
            </a:solidFill>
          </p:spPr>
          <p:txBody>
            <a:bodyPr wrap="square" rtlCol="0">
              <a:spAutoFit/>
            </a:bodyPr>
            <a:lstStyle/>
            <a:p>
              <a:r>
                <a:rPr lang="en-US" sz="1600" dirty="0"/>
                <a:t>DFT and data simulation</a:t>
              </a:r>
            </a:p>
          </p:txBody>
        </p:sp>
      </p:grpSp>
      <p:sp>
        <p:nvSpPr>
          <p:cNvPr id="31" name="Marcador de número de diapositiva 5">
            <a:extLst>
              <a:ext uri="{FF2B5EF4-FFF2-40B4-BE49-F238E27FC236}">
                <a16:creationId xmlns:a16="http://schemas.microsoft.com/office/drawing/2014/main" id="{30BC1CDE-CFF9-5E46-8513-D3B15B4EC35B}"/>
              </a:ext>
            </a:extLst>
          </p:cNvPr>
          <p:cNvSpPr txBox="1">
            <a:spLocks/>
          </p:cNvSpPr>
          <p:nvPr/>
        </p:nvSpPr>
        <p:spPr>
          <a:xfrm>
            <a:off x="9446771" y="6492875"/>
            <a:ext cx="2743200" cy="365125"/>
          </a:xfrm>
          <a:prstGeom prst="rect">
            <a:avLst/>
          </a:prstGeom>
        </p:spPr>
        <p:txBody>
          <a:bodyPr vert="horz" lIns="121920" tIns="60960" rIns="121920" bIns="60960" rtlCol="0">
            <a:normAutofit/>
          </a:bodyPr>
          <a:lstStyle>
            <a:lvl1pPr marL="0" indent="0" algn="l" defTabSz="914400" rtl="0" eaLnBrk="1" latinLnBrk="0" hangingPunct="1">
              <a:lnSpc>
                <a:spcPct val="90000"/>
              </a:lnSpc>
              <a:spcBef>
                <a:spcPts val="1000"/>
              </a:spcBef>
              <a:buFont typeface="Arial" panose="020B0604020202020204" pitchFamily="34" charset="0"/>
              <a:buNone/>
              <a:defRPr sz="600" kern="1200">
                <a:solidFill>
                  <a:schemeClr val="tx1"/>
                </a:solidFill>
                <a:latin typeface="Arial" panose="020B0604020202020204" pitchFamily="34" charset="0"/>
                <a:ea typeface="+mn-ea"/>
                <a:cs typeface="Arial" panose="020B0604020202020204" pitchFamily="34" charset="0"/>
              </a:defRPr>
            </a:lvl1pPr>
            <a:lvl2pPr marL="3429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Arial" panose="020B0604020202020204" pitchFamily="34" charset="0"/>
                <a:ea typeface="+mn-ea"/>
                <a:cs typeface="Arial" panose="020B0604020202020204" pitchFamily="34" charset="0"/>
              </a:defRPr>
            </a:lvl3pPr>
            <a:lvl4pPr marL="10287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Arial" panose="020B0604020202020204" pitchFamily="34" charset="0"/>
                <a:ea typeface="+mn-ea"/>
                <a:cs typeface="Arial" panose="020B0604020202020204" pitchFamily="34" charset="0"/>
              </a:defRPr>
            </a:lvl4pPr>
            <a:lvl5pPr marL="13716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59A3C1E9-1E17-4B2D-975E-2F80F7CB45F8}" type="slidenum">
              <a:rPr lang="es-ES" sz="1400">
                <a:solidFill>
                  <a:schemeClr val="bg1"/>
                </a:solidFill>
              </a:rPr>
              <a:pPr algn="r"/>
              <a:t>19</a:t>
            </a:fld>
            <a:endParaRPr lang="es-ES" sz="1400" dirty="0">
              <a:solidFill>
                <a:schemeClr val="bg1"/>
              </a:solidFill>
            </a:endParaRPr>
          </a:p>
        </p:txBody>
      </p:sp>
      <p:sp>
        <p:nvSpPr>
          <p:cNvPr id="3" name="TextBox 2">
            <a:extLst>
              <a:ext uri="{FF2B5EF4-FFF2-40B4-BE49-F238E27FC236}">
                <a16:creationId xmlns:a16="http://schemas.microsoft.com/office/drawing/2014/main" id="{5E8DEE51-F1DE-608A-9A81-53E2196851A9}"/>
              </a:ext>
            </a:extLst>
          </p:cNvPr>
          <p:cNvSpPr txBox="1"/>
          <p:nvPr/>
        </p:nvSpPr>
        <p:spPr>
          <a:xfrm>
            <a:off x="9211257" y="357498"/>
            <a:ext cx="2875812" cy="6247864"/>
          </a:xfrm>
          <a:prstGeom prst="rect">
            <a:avLst/>
          </a:prstGeom>
          <a:solidFill>
            <a:srgbClr val="009282"/>
          </a:solidFill>
        </p:spPr>
        <p:txBody>
          <a:bodyPr vert="horz" wrap="square" lIns="91440" tIns="45720" rIns="91440" bIns="45720" rtlCol="0" anchor="t">
            <a:spAutoFit/>
          </a:bodyPr>
          <a:lstStyle/>
          <a:p>
            <a:r>
              <a:rPr lang="en-US" sz="2400" b="1" dirty="0">
                <a:solidFill>
                  <a:schemeClr val="bg1"/>
                </a:solidFill>
                <a:latin typeface="Arial" panose="020B0604020202020204" pitchFamily="34" charset="0"/>
                <a:cs typeface="Arial" panose="020B0604020202020204" pitchFamily="34" charset="0"/>
              </a:rPr>
              <a:t>How can you understand the Structure-Function correlation:</a:t>
            </a:r>
          </a:p>
          <a:p>
            <a:pPr marL="457200" indent="-457200">
              <a:buFont typeface="+mj-lt"/>
              <a:buAutoNum type="arabicPeriod"/>
            </a:pPr>
            <a:r>
              <a:rPr lang="en-US" sz="2000" dirty="0">
                <a:solidFill>
                  <a:schemeClr val="bg1"/>
                </a:solidFill>
                <a:latin typeface="Arial" panose="020B0604020202020204" pitchFamily="34" charset="0"/>
                <a:cs typeface="Arial" panose="020B0604020202020204" pitchFamily="34" charset="0"/>
              </a:rPr>
              <a:t>Identify correlations between spectral features and descriptor of matter.</a:t>
            </a:r>
          </a:p>
          <a:p>
            <a:pPr marL="457200" indent="-457200">
              <a:buFont typeface="+mj-lt"/>
              <a:buAutoNum type="arabicPeriod"/>
            </a:pPr>
            <a:r>
              <a:rPr lang="en-US" sz="2000" dirty="0">
                <a:solidFill>
                  <a:schemeClr val="bg1"/>
                </a:solidFill>
                <a:latin typeface="Arial" panose="020B0604020202020204" pitchFamily="34" charset="0"/>
                <a:cs typeface="Arial" panose="020B0604020202020204" pitchFamily="34" charset="0"/>
              </a:rPr>
              <a:t>Identify spectral changes during operando experiment and correlate with the functional behavior.</a:t>
            </a:r>
          </a:p>
          <a:p>
            <a:pPr marL="457200" indent="-457200">
              <a:buFont typeface="+mj-lt"/>
              <a:buAutoNum type="arabicPeriod"/>
            </a:pPr>
            <a:r>
              <a:rPr lang="en-US" sz="2000" dirty="0">
                <a:solidFill>
                  <a:schemeClr val="bg1"/>
                </a:solidFill>
                <a:latin typeface="Arial" panose="020B0604020202020204" pitchFamily="34" charset="0"/>
                <a:cs typeface="Arial" panose="020B0604020202020204" pitchFamily="34" charset="0"/>
              </a:rPr>
              <a:t>Correlate descriptor of matter with functional behavior.</a:t>
            </a:r>
          </a:p>
        </p:txBody>
      </p:sp>
      <p:sp>
        <p:nvSpPr>
          <p:cNvPr id="8" name="Footer Placeholder 3">
            <a:extLst>
              <a:ext uri="{FF2B5EF4-FFF2-40B4-BE49-F238E27FC236}">
                <a16:creationId xmlns:a16="http://schemas.microsoft.com/office/drawing/2014/main" id="{88EC2C7D-FD5D-2CC5-B557-58B558DC8320}"/>
              </a:ext>
            </a:extLst>
          </p:cNvPr>
          <p:cNvSpPr txBox="1">
            <a:spLocks/>
          </p:cNvSpPr>
          <p:nvPr/>
        </p:nvSpPr>
        <p:spPr>
          <a:xfrm>
            <a:off x="1313992" y="6597114"/>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12" name="Footer Placeholder 3">
            <a:extLst>
              <a:ext uri="{FF2B5EF4-FFF2-40B4-BE49-F238E27FC236}">
                <a16:creationId xmlns:a16="http://schemas.microsoft.com/office/drawing/2014/main" id="{F9C7E4F1-F55E-55B9-5F57-57D7AF64CD9F}"/>
              </a:ext>
            </a:extLst>
          </p:cNvPr>
          <p:cNvSpPr txBox="1">
            <a:spLocks/>
          </p:cNvSpPr>
          <p:nvPr/>
        </p:nvSpPr>
        <p:spPr>
          <a:xfrm>
            <a:off x="831812" y="6593829"/>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1120280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1" y="136523"/>
            <a:ext cx="9427028" cy="1325563"/>
          </a:xfrm>
        </p:spPr>
        <p:txBody>
          <a:bodyPr>
            <a:normAutofit/>
          </a:bodyPr>
          <a:lstStyle/>
          <a:p>
            <a:pPr algn="r"/>
            <a:r>
              <a:rPr lang="en-US" sz="2400" b="1" dirty="0">
                <a:solidFill>
                  <a:srgbClr val="516885"/>
                </a:solidFill>
                <a:latin typeface="Arial" panose="020B0604020202020204" pitchFamily="34" charset="0"/>
              </a:rPr>
              <a:t>Alba’s Role in Science</a:t>
            </a:r>
          </a:p>
        </p:txBody>
      </p:sp>
      <p:sp>
        <p:nvSpPr>
          <p:cNvPr id="6" name="Marcador de número de diapositiva 5"/>
          <p:cNvSpPr>
            <a:spLocks noGrp="1"/>
          </p:cNvSpPr>
          <p:nvPr>
            <p:ph type="sldNum" sz="quarter" idx="12"/>
          </p:nvPr>
        </p:nvSpPr>
        <p:spPr>
          <a:xfrm>
            <a:off x="7085078" y="4869656"/>
            <a:ext cx="2057400" cy="273844"/>
          </a:xfrm>
          <a:prstGeom prst="rect">
            <a:avLst/>
          </a:prstGeom>
        </p:spPr>
        <p:txBody>
          <a:bodyPr vert="horz" lIns="91440" tIns="45720" rIns="91440" bIns="45720" rtlCol="0" anchor="ctr"/>
          <a:lstStyle>
            <a:defPPr>
              <a:defRPr lang="es-ES"/>
            </a:defPPr>
            <a:lvl1pPr marL="0" algn="r" defTabSz="914400" rtl="0" eaLnBrk="1" latinLnBrk="0" hangingPunct="1">
              <a:defRPr sz="105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A3C1E9-1E17-4B2D-975E-2F80F7CB45F8}" type="slidenum">
              <a:rPr lang="es-ES" smtClean="0"/>
              <a:pPr/>
              <a:t>2</a:t>
            </a:fld>
            <a:endParaRPr lang="es-ES" dirty="0"/>
          </a:p>
        </p:txBody>
      </p:sp>
      <p:sp>
        <p:nvSpPr>
          <p:cNvPr id="17" name="Marcador de contenido 2">
            <a:extLst>
              <a:ext uri="{FF2B5EF4-FFF2-40B4-BE49-F238E27FC236}">
                <a16:creationId xmlns:a16="http://schemas.microsoft.com/office/drawing/2014/main" id="{3852C412-AE13-5A4E-846E-3344D3B07CD0}"/>
              </a:ext>
            </a:extLst>
          </p:cNvPr>
          <p:cNvSpPr>
            <a:spLocks noGrp="1"/>
          </p:cNvSpPr>
          <p:nvPr>
            <p:ph idx="1"/>
          </p:nvPr>
        </p:nvSpPr>
        <p:spPr>
          <a:xfrm>
            <a:off x="1064511" y="880256"/>
            <a:ext cx="10810815" cy="3252355"/>
          </a:xfrm>
        </p:spPr>
        <p:style>
          <a:lnRef idx="3">
            <a:schemeClr val="lt1"/>
          </a:lnRef>
          <a:fillRef idx="1">
            <a:schemeClr val="accent3"/>
          </a:fillRef>
          <a:effectRef idx="1">
            <a:schemeClr val="accent3"/>
          </a:effectRef>
          <a:fontRef idx="minor">
            <a:schemeClr val="lt1"/>
          </a:fontRef>
        </p:style>
        <p:txBody>
          <a:bodyPr>
            <a:normAutofit fontScale="85000" lnSpcReduction="20000"/>
          </a:bodyPr>
          <a:lstStyle/>
          <a:p>
            <a:pPr lvl="0"/>
            <a:r>
              <a:rPr lang="en-US" sz="3467" dirty="0"/>
              <a:t>In general, ALBA’s role is:</a:t>
            </a:r>
            <a:r>
              <a:rPr lang="en-US" sz="2667" dirty="0"/>
              <a:t> </a:t>
            </a:r>
          </a:p>
          <a:p>
            <a:pPr lvl="1"/>
            <a:r>
              <a:rPr lang="en-US" dirty="0"/>
              <a:t>to provide to the existing user community in Spain state-of-the-art X-ray characterization tools. </a:t>
            </a:r>
          </a:p>
          <a:p>
            <a:pPr lvl="1"/>
            <a:r>
              <a:rPr lang="en-US" dirty="0"/>
              <a:t>to provide access to a vast international European network of specialists.</a:t>
            </a:r>
          </a:p>
          <a:p>
            <a:r>
              <a:rPr lang="en-US" sz="3467" dirty="0"/>
              <a:t>Specifically, for the 3 focus area:</a:t>
            </a:r>
          </a:p>
          <a:p>
            <a:pPr lvl="1"/>
            <a:r>
              <a:rPr lang="en-US" dirty="0"/>
              <a:t>to develop cutting edge characterization tools to address the socio-economical challenges in Spain and Europe. This includes:</a:t>
            </a:r>
          </a:p>
          <a:p>
            <a:pPr lvl="2"/>
            <a:r>
              <a:rPr lang="en-US" sz="2400" dirty="0"/>
              <a:t>Instrumentation.</a:t>
            </a:r>
          </a:p>
          <a:p>
            <a:pPr lvl="2"/>
            <a:r>
              <a:rPr lang="en-US" sz="2400" dirty="0"/>
              <a:t>Methodologies.</a:t>
            </a:r>
          </a:p>
          <a:p>
            <a:pPr lvl="2"/>
            <a:r>
              <a:rPr lang="en-US" sz="2400" dirty="0"/>
              <a:t>Data analysis strategies.</a:t>
            </a:r>
          </a:p>
          <a:p>
            <a:pPr lvl="1"/>
            <a:r>
              <a:rPr lang="en-US" dirty="0"/>
              <a:t>to make the tools available to a large user community which benefits from these.</a:t>
            </a:r>
          </a:p>
        </p:txBody>
      </p:sp>
      <p:sp>
        <p:nvSpPr>
          <p:cNvPr id="9" name="TextBox 8">
            <a:extLst>
              <a:ext uri="{FF2B5EF4-FFF2-40B4-BE49-F238E27FC236}">
                <a16:creationId xmlns:a16="http://schemas.microsoft.com/office/drawing/2014/main" id="{720C8CDC-CB9D-2F4A-A876-204158E80668}"/>
              </a:ext>
            </a:extLst>
          </p:cNvPr>
          <p:cNvSpPr txBox="1"/>
          <p:nvPr/>
        </p:nvSpPr>
        <p:spPr>
          <a:xfrm>
            <a:off x="1" y="4147724"/>
            <a:ext cx="2288969" cy="672881"/>
          </a:xfrm>
          <a:prstGeom prst="rect">
            <a:avLst/>
          </a:prstGeom>
        </p:spPr>
        <p:txBody>
          <a:bodyPr vert="horz" wrap="none" lIns="121920" tIns="60960" rIns="121920" bIns="60960" rtlCol="0" anchor="t">
            <a:noAutofit/>
          </a:bodyPr>
          <a:lstStyle/>
          <a:p>
            <a:r>
              <a:rPr lang="en-US" sz="3733" dirty="0">
                <a:latin typeface="Arial" panose="020B0604020202020204" pitchFamily="34" charset="0"/>
                <a:cs typeface="Arial" panose="020B0604020202020204" pitchFamily="34" charset="0"/>
              </a:rPr>
              <a:t>Our tools:</a:t>
            </a:r>
          </a:p>
        </p:txBody>
      </p:sp>
      <p:cxnSp>
        <p:nvCxnSpPr>
          <p:cNvPr id="11" name="Straight Arrow Connector 10">
            <a:extLst>
              <a:ext uri="{FF2B5EF4-FFF2-40B4-BE49-F238E27FC236}">
                <a16:creationId xmlns:a16="http://schemas.microsoft.com/office/drawing/2014/main" id="{F7D4C498-DA0E-9448-82A7-A7CAAE6B091C}"/>
              </a:ext>
            </a:extLst>
          </p:cNvPr>
          <p:cNvCxnSpPr>
            <a:cxnSpLocks/>
            <a:stCxn id="3" idx="0"/>
          </p:cNvCxnSpPr>
          <p:nvPr/>
        </p:nvCxnSpPr>
        <p:spPr>
          <a:xfrm flipV="1">
            <a:off x="2802705" y="4153938"/>
            <a:ext cx="3254598" cy="8371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D6BB836-4EB5-4C44-A41C-C35EC8EE14FD}"/>
              </a:ext>
            </a:extLst>
          </p:cNvPr>
          <p:cNvCxnSpPr>
            <a:cxnSpLocks/>
            <a:stCxn id="13" idx="0"/>
          </p:cNvCxnSpPr>
          <p:nvPr/>
        </p:nvCxnSpPr>
        <p:spPr>
          <a:xfrm flipH="1" flipV="1">
            <a:off x="6835522" y="4114859"/>
            <a:ext cx="2960914" cy="8842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8473019-A4A2-214E-A08D-17891154AEEC}"/>
              </a:ext>
            </a:extLst>
          </p:cNvPr>
          <p:cNvSpPr txBox="1"/>
          <p:nvPr/>
        </p:nvSpPr>
        <p:spPr>
          <a:xfrm>
            <a:off x="1384314" y="4991101"/>
            <a:ext cx="2836782" cy="1570010"/>
          </a:xfrm>
          <a:prstGeom prst="rect">
            <a:avLst/>
          </a:prstGeom>
          <a:solidFill>
            <a:schemeClr val="accent2">
              <a:lumMod val="60000"/>
              <a:lumOff val="40000"/>
            </a:schemeClr>
          </a:solidFill>
        </p:spPr>
        <p:txBody>
          <a:bodyPr vert="horz" wrap="square" lIns="121920" tIns="60960" rIns="121920" bIns="60960" rtlCol="0" anchor="ctr">
            <a:noAutofit/>
          </a:bodyPr>
          <a:lstStyle/>
          <a:p>
            <a:pPr algn="ctr"/>
            <a:r>
              <a:rPr lang="en-US" sz="2800" dirty="0">
                <a:latin typeface="Arial" panose="020B0604020202020204" pitchFamily="34" charset="0"/>
                <a:cs typeface="Arial" panose="020B0604020202020204" pitchFamily="34" charset="0"/>
              </a:rPr>
              <a:t>Public and Proprietary  User Program</a:t>
            </a:r>
          </a:p>
        </p:txBody>
      </p:sp>
      <p:sp>
        <p:nvSpPr>
          <p:cNvPr id="13" name="TextBox 12">
            <a:extLst>
              <a:ext uri="{FF2B5EF4-FFF2-40B4-BE49-F238E27FC236}">
                <a16:creationId xmlns:a16="http://schemas.microsoft.com/office/drawing/2014/main" id="{FF5943C0-A1C5-6147-83A5-C96BB343696C}"/>
              </a:ext>
            </a:extLst>
          </p:cNvPr>
          <p:cNvSpPr txBox="1"/>
          <p:nvPr/>
        </p:nvSpPr>
        <p:spPr>
          <a:xfrm>
            <a:off x="8367590" y="4999068"/>
            <a:ext cx="2857691" cy="1570010"/>
          </a:xfrm>
          <a:prstGeom prst="rect">
            <a:avLst/>
          </a:prstGeom>
          <a:solidFill>
            <a:schemeClr val="accent4">
              <a:lumMod val="60000"/>
              <a:lumOff val="40000"/>
            </a:schemeClr>
          </a:solidFill>
        </p:spPr>
        <p:txBody>
          <a:bodyPr vert="horz" wrap="square" lIns="121920" tIns="60960" rIns="121920" bIns="60960" rtlCol="0" anchor="ctr">
            <a:noAutofit/>
          </a:bodyPr>
          <a:lstStyle/>
          <a:p>
            <a:pPr algn="ctr"/>
            <a:r>
              <a:rPr lang="en-US" sz="2800" dirty="0">
                <a:latin typeface="Arial" panose="020B0604020202020204" pitchFamily="34" charset="0"/>
                <a:cs typeface="Arial" panose="020B0604020202020204" pitchFamily="34" charset="0"/>
              </a:rPr>
              <a:t>In-house Research Program</a:t>
            </a:r>
          </a:p>
        </p:txBody>
      </p:sp>
      <p:sp>
        <p:nvSpPr>
          <p:cNvPr id="20" name="TextBox 19">
            <a:extLst>
              <a:ext uri="{FF2B5EF4-FFF2-40B4-BE49-F238E27FC236}">
                <a16:creationId xmlns:a16="http://schemas.microsoft.com/office/drawing/2014/main" id="{D4F001C2-0FA9-6443-86A2-658F4CC59B60}"/>
              </a:ext>
            </a:extLst>
          </p:cNvPr>
          <p:cNvSpPr txBox="1"/>
          <p:nvPr/>
        </p:nvSpPr>
        <p:spPr>
          <a:xfrm>
            <a:off x="4922772" y="5017177"/>
            <a:ext cx="3014938" cy="1570010"/>
          </a:xfrm>
          <a:prstGeom prst="rect">
            <a:avLst/>
          </a:prstGeom>
          <a:solidFill>
            <a:schemeClr val="bg1">
              <a:lumMod val="75000"/>
            </a:schemeClr>
          </a:solidFill>
        </p:spPr>
        <p:txBody>
          <a:bodyPr vert="horz" wrap="square" lIns="121920" tIns="60960" rIns="121920" bIns="60960" rtlCol="0" anchor="ctr">
            <a:noAutofit/>
          </a:bodyPr>
          <a:lstStyle/>
          <a:p>
            <a:pPr algn="ctr"/>
            <a:r>
              <a:rPr lang="en-US" sz="2800" dirty="0">
                <a:latin typeface="Arial" panose="020B0604020202020204" pitchFamily="34" charset="0"/>
                <a:cs typeface="Arial" panose="020B0604020202020204" pitchFamily="34" charset="0"/>
              </a:rPr>
              <a:t>Training and Outreach Program</a:t>
            </a:r>
          </a:p>
        </p:txBody>
      </p:sp>
      <p:cxnSp>
        <p:nvCxnSpPr>
          <p:cNvPr id="22" name="Straight Arrow Connector 21">
            <a:extLst>
              <a:ext uri="{FF2B5EF4-FFF2-40B4-BE49-F238E27FC236}">
                <a16:creationId xmlns:a16="http://schemas.microsoft.com/office/drawing/2014/main" id="{8EB45B7A-4734-B846-8991-A187C2E724DD}"/>
              </a:ext>
            </a:extLst>
          </p:cNvPr>
          <p:cNvCxnSpPr>
            <a:cxnSpLocks/>
            <a:stCxn id="20" idx="0"/>
          </p:cNvCxnSpPr>
          <p:nvPr/>
        </p:nvCxnSpPr>
        <p:spPr>
          <a:xfrm flipV="1">
            <a:off x="6430241" y="4138373"/>
            <a:ext cx="0" cy="8788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E611A9B-4C5C-8645-ACC4-E62CAF9F2F01}"/>
              </a:ext>
            </a:extLst>
          </p:cNvPr>
          <p:cNvSpPr txBox="1"/>
          <p:nvPr/>
        </p:nvSpPr>
        <p:spPr>
          <a:xfrm>
            <a:off x="6368091" y="5327737"/>
            <a:ext cx="1219200" cy="1219200"/>
          </a:xfrm>
          <a:prstGeom prst="rect">
            <a:avLst/>
          </a:prstGeom>
        </p:spPr>
        <p:txBody>
          <a:bodyPr vert="horz" wrap="none" lIns="121920" tIns="60960" rIns="121920" bIns="60960" rtlCol="0" anchor="t">
            <a:noAutofit/>
          </a:bodyPr>
          <a:lstStyle/>
          <a:p>
            <a:endParaRPr lang="es-ES" sz="3733"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9CA09763-36B8-E121-70E9-B1841D8DB7D9}"/>
              </a:ext>
            </a:extLst>
          </p:cNvPr>
          <p:cNvSpPr txBox="1">
            <a:spLocks/>
          </p:cNvSpPr>
          <p:nvPr/>
        </p:nvSpPr>
        <p:spPr>
          <a:xfrm>
            <a:off x="4385439" y="6655729"/>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5" name="Footer Placeholder 3">
            <a:extLst>
              <a:ext uri="{FF2B5EF4-FFF2-40B4-BE49-F238E27FC236}">
                <a16:creationId xmlns:a16="http://schemas.microsoft.com/office/drawing/2014/main" id="{AA42A4AE-5FF9-0C1E-BD46-4A789B0F6D06}"/>
              </a:ext>
            </a:extLst>
          </p:cNvPr>
          <p:cNvSpPr txBox="1">
            <a:spLocks/>
          </p:cNvSpPr>
          <p:nvPr/>
        </p:nvSpPr>
        <p:spPr>
          <a:xfrm>
            <a:off x="3903259" y="6652444"/>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4089687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CEE24C-20AD-623E-383C-DCB526A8FE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741" y="1784467"/>
            <a:ext cx="1537328" cy="1363164"/>
          </a:xfrm>
          <a:prstGeom prst="rect">
            <a:avLst/>
          </a:prstGeom>
        </p:spPr>
      </p:pic>
      <p:pic>
        <p:nvPicPr>
          <p:cNvPr id="5" name="Picture 4">
            <a:extLst>
              <a:ext uri="{FF2B5EF4-FFF2-40B4-BE49-F238E27FC236}">
                <a16:creationId xmlns:a16="http://schemas.microsoft.com/office/drawing/2014/main" id="{DCB9342D-D9F4-4D3F-3BC0-3585459F67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680"/>
          <a:stretch/>
        </p:blipFill>
        <p:spPr>
          <a:xfrm>
            <a:off x="7112799" y="1649275"/>
            <a:ext cx="5085127" cy="5202828"/>
          </a:xfrm>
          <a:prstGeom prst="rect">
            <a:avLst/>
          </a:prstGeom>
        </p:spPr>
      </p:pic>
      <p:sp>
        <p:nvSpPr>
          <p:cNvPr id="6" name="TextBox 5">
            <a:extLst>
              <a:ext uri="{FF2B5EF4-FFF2-40B4-BE49-F238E27FC236}">
                <a16:creationId xmlns:a16="http://schemas.microsoft.com/office/drawing/2014/main" id="{0E860CF7-BF76-B451-73EA-BE3DF63C32E8}"/>
              </a:ext>
            </a:extLst>
          </p:cNvPr>
          <p:cNvSpPr txBox="1"/>
          <p:nvPr/>
        </p:nvSpPr>
        <p:spPr>
          <a:xfrm>
            <a:off x="0" y="3225801"/>
            <a:ext cx="1616069" cy="615553"/>
          </a:xfrm>
          <a:prstGeom prst="rect">
            <a:avLst/>
          </a:prstGeom>
        </p:spPr>
        <p:txBody>
          <a:bodyPr vert="horz" wrap="square" lIns="121920" tIns="60960" rIns="121920" bIns="60960" rtlCol="0" anchor="t">
            <a:spAutoFit/>
          </a:bodyPr>
          <a:lstStyle/>
          <a:p>
            <a:r>
              <a:rPr lang="en-GB" sz="1600" dirty="0">
                <a:latin typeface="Arial" panose="020B0604020202020204" pitchFamily="34" charset="0"/>
                <a:cs typeface="Arial" panose="020B0604020202020204" pitchFamily="34" charset="0"/>
              </a:rPr>
              <a:t>T</a:t>
            </a:r>
            <a:r>
              <a:rPr lang="en-ES" sz="1600" dirty="0">
                <a:latin typeface="Arial" panose="020B0604020202020204" pitchFamily="34" charset="0"/>
                <a:cs typeface="Arial" panose="020B0604020202020204" pitchFamily="34" charset="0"/>
              </a:rPr>
              <a:t>est blade printed by GE</a:t>
            </a:r>
          </a:p>
        </p:txBody>
      </p:sp>
      <p:sp>
        <p:nvSpPr>
          <p:cNvPr id="3" name="TextBox 2">
            <a:extLst>
              <a:ext uri="{FF2B5EF4-FFF2-40B4-BE49-F238E27FC236}">
                <a16:creationId xmlns:a16="http://schemas.microsoft.com/office/drawing/2014/main" id="{9D0EC3FA-F38B-45C2-CADD-6080BB92BFD4}"/>
              </a:ext>
            </a:extLst>
          </p:cNvPr>
          <p:cNvSpPr txBox="1"/>
          <p:nvPr/>
        </p:nvSpPr>
        <p:spPr>
          <a:xfrm>
            <a:off x="1795907" y="954607"/>
            <a:ext cx="9894195" cy="1190006"/>
          </a:xfrm>
          <a:prstGeom prst="rect">
            <a:avLst/>
          </a:prstGeom>
        </p:spPr>
        <p:txBody>
          <a:bodyPr vert="horz" wrap="square" lIns="121920" tIns="60960" rIns="121920" bIns="60960" rtlCol="0" anchor="t">
            <a:spAutoFit/>
          </a:bodyPr>
          <a:lstStyle/>
          <a:p>
            <a:r>
              <a:rPr lang="en-ES" sz="2667" dirty="0">
                <a:latin typeface="Arial" panose="020B0604020202020204" pitchFamily="34" charset="0"/>
                <a:cs typeface="Arial" panose="020B0604020202020204" pitchFamily="34" charset="0"/>
              </a:rPr>
              <a:t>Reliability Issues of 3D printed Ni-superalloy turbine blades</a:t>
            </a:r>
            <a:r>
              <a:rPr lang="en-ES" sz="2133" dirty="0">
                <a:latin typeface="Arial" panose="020B0604020202020204" pitchFamily="34" charset="0"/>
                <a:cs typeface="Arial" panose="020B0604020202020204" pitchFamily="34" charset="0"/>
              </a:rPr>
              <a:t>:</a:t>
            </a:r>
          </a:p>
          <a:p>
            <a:r>
              <a:rPr lang="en-US" sz="2133" dirty="0"/>
              <a:t>Inconel 718 microstructure and density analysis.</a:t>
            </a:r>
            <a:endParaRPr lang="en-US" sz="2133" baseline="-25000" dirty="0"/>
          </a:p>
          <a:p>
            <a:endParaRPr lang="en-ES" sz="2133"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AEB59A8-D371-26B4-9B0D-950303A252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51356" y="1986927"/>
            <a:ext cx="2771203" cy="714916"/>
          </a:xfrm>
          <a:prstGeom prst="rect">
            <a:avLst/>
          </a:prstGeom>
        </p:spPr>
      </p:pic>
      <p:pic>
        <p:nvPicPr>
          <p:cNvPr id="8" name="Picture 7">
            <a:extLst>
              <a:ext uri="{FF2B5EF4-FFF2-40B4-BE49-F238E27FC236}">
                <a16:creationId xmlns:a16="http://schemas.microsoft.com/office/drawing/2014/main" id="{E16CCE16-14A6-7D04-08CC-164A7C2092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71084" y="2807765"/>
            <a:ext cx="1522721" cy="1280793"/>
          </a:xfrm>
          <a:prstGeom prst="rect">
            <a:avLst/>
          </a:prstGeom>
        </p:spPr>
      </p:pic>
      <p:sp>
        <p:nvSpPr>
          <p:cNvPr id="9" name="Arrow: Circular 39">
            <a:extLst>
              <a:ext uri="{FF2B5EF4-FFF2-40B4-BE49-F238E27FC236}">
                <a16:creationId xmlns:a16="http://schemas.microsoft.com/office/drawing/2014/main" id="{C0F00682-E593-B8E1-8BB1-9D72BD565D1A}"/>
              </a:ext>
            </a:extLst>
          </p:cNvPr>
          <p:cNvSpPr/>
          <p:nvPr/>
        </p:nvSpPr>
        <p:spPr>
          <a:xfrm>
            <a:off x="4285457" y="2120441"/>
            <a:ext cx="1139124" cy="1304544"/>
          </a:xfrm>
          <a:prstGeom prst="circularArrow">
            <a:avLst>
              <a:gd name="adj1" fmla="val 12500"/>
              <a:gd name="adj2" fmla="val 1142319"/>
              <a:gd name="adj3" fmla="val 20457681"/>
              <a:gd name="adj4" fmla="val 16003246"/>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0" name="TextBox 9">
            <a:extLst>
              <a:ext uri="{FF2B5EF4-FFF2-40B4-BE49-F238E27FC236}">
                <a16:creationId xmlns:a16="http://schemas.microsoft.com/office/drawing/2014/main" id="{DF1A5D5F-CC91-B30E-D3B3-B60B7D6D081E}"/>
              </a:ext>
            </a:extLst>
          </p:cNvPr>
          <p:cNvSpPr txBox="1"/>
          <p:nvPr/>
        </p:nvSpPr>
        <p:spPr>
          <a:xfrm>
            <a:off x="1573950" y="2794451"/>
            <a:ext cx="3850631" cy="1354217"/>
          </a:xfrm>
          <a:prstGeom prst="rect">
            <a:avLst/>
          </a:prstGeom>
        </p:spPr>
        <p:txBody>
          <a:bodyPr vert="horz" wrap="square" lIns="121920" tIns="60960" rIns="121920" bIns="60960" rtlCol="0" anchor="t">
            <a:spAutoFit/>
          </a:bodyPr>
          <a:lstStyle/>
          <a:p>
            <a:r>
              <a:rPr lang="en-US" sz="1600" dirty="0">
                <a:latin typeface="Arial" panose="020B0604020202020204" pitchFamily="34" charset="0"/>
                <a:cs typeface="Arial" panose="020B0604020202020204" pitchFamily="34" charset="0"/>
              </a:rPr>
              <a:t>High throughput hard XRD is used to image the structural and chemical variations over each dog-bone and correlate these structures with the failure probability during the tensile test.</a:t>
            </a:r>
          </a:p>
        </p:txBody>
      </p:sp>
      <p:sp>
        <p:nvSpPr>
          <p:cNvPr id="11" name="TextBox 10">
            <a:extLst>
              <a:ext uri="{FF2B5EF4-FFF2-40B4-BE49-F238E27FC236}">
                <a16:creationId xmlns:a16="http://schemas.microsoft.com/office/drawing/2014/main" id="{299CCF94-46F6-B39B-8AF0-C9569B8DD7A3}"/>
              </a:ext>
            </a:extLst>
          </p:cNvPr>
          <p:cNvSpPr txBox="1"/>
          <p:nvPr/>
        </p:nvSpPr>
        <p:spPr>
          <a:xfrm>
            <a:off x="46795" y="4121653"/>
            <a:ext cx="6760404" cy="2749342"/>
          </a:xfrm>
          <a:prstGeom prst="rect">
            <a:avLst/>
          </a:prstGeom>
          <a:solidFill>
            <a:srgbClr val="FFC000"/>
          </a:solidFill>
        </p:spPr>
        <p:txBody>
          <a:bodyPr vert="horz" wrap="square" lIns="121920" tIns="60960" rIns="121920" bIns="60960" rtlCol="0" anchor="t">
            <a:spAutoFit/>
          </a:bodyPr>
          <a:lstStyle/>
          <a:p>
            <a:r>
              <a:rPr lang="en-ES" sz="2133" dirty="0">
                <a:latin typeface="Arial" panose="020B0604020202020204" pitchFamily="34" charset="0"/>
                <a:cs typeface="Arial" panose="020B0604020202020204" pitchFamily="34" charset="0"/>
              </a:rPr>
              <a:t>For what parts of the development are Synchrotron facilities used:</a:t>
            </a:r>
          </a:p>
          <a:p>
            <a:pPr marL="380990" indent="-380990">
              <a:buFont typeface="Arial" panose="020B0604020202020204" pitchFamily="34" charset="0"/>
              <a:buChar char="•"/>
            </a:pPr>
            <a:r>
              <a:rPr lang="en-US" sz="1600" dirty="0">
                <a:latin typeface="Arial" panose="020B0604020202020204" pitchFamily="34" charset="0"/>
                <a:cs typeface="Arial" panose="020B0604020202020204" pitchFamily="34" charset="0"/>
              </a:rPr>
              <a:t>Traditional micro diffraction imaging allows to characterize structure after tensile test is performed</a:t>
            </a:r>
            <a:r>
              <a:rPr lang="en-ES" sz="1600" dirty="0">
                <a:latin typeface="Arial" panose="020B0604020202020204" pitchFamily="34" charset="0"/>
                <a:cs typeface="Arial" panose="020B0604020202020204" pitchFamily="34" charset="0"/>
              </a:rPr>
              <a:t>.</a:t>
            </a:r>
          </a:p>
          <a:p>
            <a:pPr marL="380990" indent="-380990">
              <a:buFont typeface="Arial" panose="020B0604020202020204" pitchFamily="34" charset="0"/>
              <a:buChar char="•"/>
            </a:pPr>
            <a:r>
              <a:rPr lang="en-ES" sz="1600" dirty="0">
                <a:latin typeface="Arial" panose="020B0604020202020204" pitchFamily="34" charset="0"/>
                <a:cs typeface="Arial" panose="020B0604020202020204" pitchFamily="34" charset="0"/>
              </a:rPr>
              <a:t>In addition: very fast 2D XRD (20000-50000 per day) can be used to determine:</a:t>
            </a:r>
          </a:p>
          <a:p>
            <a:pPr marL="990575" lvl="1" indent="-380990">
              <a:buFont typeface="Arial" panose="020B0604020202020204" pitchFamily="34" charset="0"/>
              <a:buChar char="•"/>
            </a:pPr>
            <a:r>
              <a:rPr lang="en-GB" sz="1600" dirty="0">
                <a:latin typeface="Arial" panose="020B0604020202020204" pitchFamily="34" charset="0"/>
                <a:cs typeface="Arial" panose="020B0604020202020204" pitchFamily="34" charset="0"/>
              </a:rPr>
              <a:t>C</a:t>
            </a:r>
            <a:r>
              <a:rPr lang="en-ES" sz="1600" dirty="0">
                <a:latin typeface="Arial" panose="020B0604020202020204" pitchFamily="34" charset="0"/>
                <a:cs typeface="Arial" panose="020B0604020202020204" pitchFamily="34" charset="0"/>
              </a:rPr>
              <a:t>rystal phases and their orientation.</a:t>
            </a:r>
          </a:p>
          <a:p>
            <a:pPr marL="990575" lvl="1" indent="-380990">
              <a:buFont typeface="Arial" panose="020B0604020202020204" pitchFamily="34" charset="0"/>
              <a:buChar char="•"/>
            </a:pPr>
            <a:r>
              <a:rPr lang="en-GB" sz="1600" dirty="0">
                <a:latin typeface="Arial" panose="020B0604020202020204" pitchFamily="34" charset="0"/>
                <a:cs typeface="Arial" panose="020B0604020202020204" pitchFamily="34" charset="0"/>
              </a:rPr>
              <a:t>P</a:t>
            </a:r>
            <a:r>
              <a:rPr lang="en-ES" sz="1600" dirty="0">
                <a:latin typeface="Arial" panose="020B0604020202020204" pitchFamily="34" charset="0"/>
                <a:cs typeface="Arial" panose="020B0604020202020204" pitchFamily="34" charset="0"/>
              </a:rPr>
              <a:t>article size distributions and teir orientation.</a:t>
            </a:r>
          </a:p>
          <a:p>
            <a:pPr marL="990575" lvl="1" indent="-380990">
              <a:buFont typeface="Arial" panose="020B0604020202020204" pitchFamily="34" charset="0"/>
              <a:buChar char="•"/>
            </a:pPr>
            <a:r>
              <a:rPr lang="en-GB" sz="1600" dirty="0">
                <a:latin typeface="Arial" panose="020B0604020202020204" pitchFamily="34" charset="0"/>
                <a:cs typeface="Arial" panose="020B0604020202020204" pitchFamily="34" charset="0"/>
              </a:rPr>
              <a:t>A</a:t>
            </a:r>
            <a:r>
              <a:rPr lang="en-ES" sz="1600" dirty="0">
                <a:latin typeface="Arial" panose="020B0604020202020204" pitchFamily="34" charset="0"/>
                <a:cs typeface="Arial" panose="020B0604020202020204" pitchFamily="34" charset="0"/>
              </a:rPr>
              <a:t>morphous and crystaline distributions</a:t>
            </a:r>
          </a:p>
          <a:p>
            <a:pPr marL="990575" lvl="1" indent="-380990">
              <a:buFont typeface="Arial" panose="020B0604020202020204" pitchFamily="34" charset="0"/>
              <a:buChar char="•"/>
            </a:pPr>
            <a:r>
              <a:rPr lang="en-GB" sz="1600" dirty="0">
                <a:latin typeface="Arial" panose="020B0604020202020204" pitchFamily="34" charset="0"/>
                <a:cs typeface="Arial" panose="020B0604020202020204" pitchFamily="34" charset="0"/>
              </a:rPr>
              <a:t>D</a:t>
            </a:r>
            <a:r>
              <a:rPr lang="en-ES" sz="1600" dirty="0">
                <a:latin typeface="Arial" panose="020B0604020202020204" pitchFamily="34" charset="0"/>
                <a:cs typeface="Arial" panose="020B0604020202020204" pitchFamily="34" charset="0"/>
              </a:rPr>
              <a:t>ensity variations </a:t>
            </a:r>
          </a:p>
        </p:txBody>
      </p:sp>
      <p:sp>
        <p:nvSpPr>
          <p:cNvPr id="12" name="Title 1">
            <a:extLst>
              <a:ext uri="{FF2B5EF4-FFF2-40B4-BE49-F238E27FC236}">
                <a16:creationId xmlns:a16="http://schemas.microsoft.com/office/drawing/2014/main" id="{5B54F877-0EAC-255E-442D-B2D81868456A}"/>
              </a:ext>
            </a:extLst>
          </p:cNvPr>
          <p:cNvSpPr txBox="1">
            <a:spLocks/>
          </p:cNvSpPr>
          <p:nvPr/>
        </p:nvSpPr>
        <p:spPr>
          <a:xfrm>
            <a:off x="1288083" y="5897"/>
            <a:ext cx="9427028" cy="1325563"/>
          </a:xfrm>
          <a:prstGeom prst="rect">
            <a:avLst/>
          </a:prstGeom>
        </p:spPr>
        <p:txBody>
          <a:bodyPr vert="horz" lIns="121920" tIns="60960" rIns="121920" bIns="60960" rtlCol="0" anchor="t">
            <a:normAutofit/>
          </a:bodyPr>
          <a:lstStyle>
            <a:lvl1pPr algn="r" defTabSz="914400" rtl="0" eaLnBrk="1" latinLnBrk="0" hangingPunct="1">
              <a:lnSpc>
                <a:spcPct val="90000"/>
              </a:lnSpc>
              <a:spcBef>
                <a:spcPct val="0"/>
              </a:spcBef>
              <a:buNone/>
              <a:defRPr lang="en-US" sz="1800" b="0" kern="1200">
                <a:solidFill>
                  <a:srgbClr val="323E4F"/>
                </a:solidFill>
                <a:latin typeface="Arial Black" charset="0"/>
                <a:ea typeface="+mn-ea"/>
                <a:cs typeface="+mn-cs"/>
              </a:defRPr>
            </a:lvl1pPr>
          </a:lstStyle>
          <a:p>
            <a:r>
              <a:rPr lang="en-GB" sz="2400" dirty="0">
                <a:solidFill>
                  <a:srgbClr val="516885"/>
                </a:solidFill>
              </a:rPr>
              <a:t>Additive Manufacturing: </a:t>
            </a:r>
            <a:br>
              <a:rPr lang="en-GB" sz="2400" dirty="0">
                <a:solidFill>
                  <a:srgbClr val="516885"/>
                </a:solidFill>
              </a:rPr>
            </a:br>
            <a:r>
              <a:rPr lang="en-GB" sz="2400" dirty="0">
                <a:solidFill>
                  <a:srgbClr val="516885"/>
                </a:solidFill>
              </a:rPr>
              <a:t>From the Raw Material to the Manufacturing Process </a:t>
            </a:r>
          </a:p>
        </p:txBody>
      </p:sp>
      <p:sp>
        <p:nvSpPr>
          <p:cNvPr id="2" name="Footer Placeholder 3">
            <a:extLst>
              <a:ext uri="{FF2B5EF4-FFF2-40B4-BE49-F238E27FC236}">
                <a16:creationId xmlns:a16="http://schemas.microsoft.com/office/drawing/2014/main" id="{4D5DF511-204F-72EB-662A-1BF5066E6DCB}"/>
              </a:ext>
            </a:extLst>
          </p:cNvPr>
          <p:cNvSpPr txBox="1">
            <a:spLocks/>
          </p:cNvSpPr>
          <p:nvPr/>
        </p:nvSpPr>
        <p:spPr>
          <a:xfrm>
            <a:off x="4385439" y="6597114"/>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13" name="Footer Placeholder 3">
            <a:extLst>
              <a:ext uri="{FF2B5EF4-FFF2-40B4-BE49-F238E27FC236}">
                <a16:creationId xmlns:a16="http://schemas.microsoft.com/office/drawing/2014/main" id="{62B6EB87-1039-3088-B908-089807EFDCEF}"/>
              </a:ext>
            </a:extLst>
          </p:cNvPr>
          <p:cNvSpPr txBox="1">
            <a:spLocks/>
          </p:cNvSpPr>
          <p:nvPr/>
        </p:nvSpPr>
        <p:spPr>
          <a:xfrm>
            <a:off x="3903259" y="6593829"/>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1367832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563" y="10216"/>
            <a:ext cx="9035685" cy="431581"/>
          </a:xfrm>
        </p:spPr>
        <p:txBody>
          <a:bodyPr/>
          <a:lstStyle/>
          <a:p>
            <a:r>
              <a:rPr lang="en-US" sz="2400" b="1" dirty="0">
                <a:solidFill>
                  <a:srgbClr val="516885"/>
                </a:solidFill>
              </a:rPr>
              <a:t>Upgrades of synchrotrons light sources allow integration of complex instrumentations.</a:t>
            </a:r>
          </a:p>
        </p:txBody>
      </p:sp>
      <p:sp>
        <p:nvSpPr>
          <p:cNvPr id="31" name="Marcador de número de diapositiva 5">
            <a:extLst>
              <a:ext uri="{FF2B5EF4-FFF2-40B4-BE49-F238E27FC236}">
                <a16:creationId xmlns:a16="http://schemas.microsoft.com/office/drawing/2014/main" id="{30BC1CDE-CFF9-5E46-8513-D3B15B4EC35B}"/>
              </a:ext>
            </a:extLst>
          </p:cNvPr>
          <p:cNvSpPr txBox="1">
            <a:spLocks/>
          </p:cNvSpPr>
          <p:nvPr/>
        </p:nvSpPr>
        <p:spPr>
          <a:xfrm>
            <a:off x="9446771" y="6492875"/>
            <a:ext cx="2743200" cy="365125"/>
          </a:xfrm>
          <a:prstGeom prst="rect">
            <a:avLst/>
          </a:prstGeom>
        </p:spPr>
        <p:txBody>
          <a:bodyPr vert="horz" lIns="121920" tIns="60960" rIns="121920" bIns="60960" rtlCol="0">
            <a:normAutofit/>
          </a:bodyPr>
          <a:lstStyle>
            <a:lvl1pPr marL="0" indent="0" algn="l" defTabSz="914400" rtl="0" eaLnBrk="1" latinLnBrk="0" hangingPunct="1">
              <a:lnSpc>
                <a:spcPct val="90000"/>
              </a:lnSpc>
              <a:spcBef>
                <a:spcPts val="1000"/>
              </a:spcBef>
              <a:buFont typeface="Arial" panose="020B0604020202020204" pitchFamily="34" charset="0"/>
              <a:buNone/>
              <a:defRPr sz="600" kern="1200">
                <a:solidFill>
                  <a:schemeClr val="tx1"/>
                </a:solidFill>
                <a:latin typeface="Arial" panose="020B0604020202020204" pitchFamily="34" charset="0"/>
                <a:ea typeface="+mn-ea"/>
                <a:cs typeface="Arial" panose="020B0604020202020204" pitchFamily="34" charset="0"/>
              </a:defRPr>
            </a:lvl1pPr>
            <a:lvl2pPr marL="3429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Arial" panose="020B0604020202020204" pitchFamily="34" charset="0"/>
                <a:ea typeface="+mn-ea"/>
                <a:cs typeface="Arial" panose="020B0604020202020204" pitchFamily="34" charset="0"/>
              </a:defRPr>
            </a:lvl3pPr>
            <a:lvl4pPr marL="10287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Arial" panose="020B0604020202020204" pitchFamily="34" charset="0"/>
                <a:ea typeface="+mn-ea"/>
                <a:cs typeface="Arial" panose="020B0604020202020204" pitchFamily="34" charset="0"/>
              </a:defRPr>
            </a:lvl4pPr>
            <a:lvl5pPr marL="13716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59A3C1E9-1E17-4B2D-975E-2F80F7CB45F8}" type="slidenum">
              <a:rPr lang="es-ES" sz="1400">
                <a:solidFill>
                  <a:schemeClr val="bg1"/>
                </a:solidFill>
              </a:rPr>
              <a:pPr algn="r"/>
              <a:t>21</a:t>
            </a:fld>
            <a:endParaRPr lang="es-ES" sz="1400" dirty="0">
              <a:solidFill>
                <a:schemeClr val="bg1"/>
              </a:solidFill>
            </a:endParaRPr>
          </a:p>
        </p:txBody>
      </p:sp>
      <p:pic>
        <p:nvPicPr>
          <p:cNvPr id="4" name="Picture 3">
            <a:extLst>
              <a:ext uri="{FF2B5EF4-FFF2-40B4-BE49-F238E27FC236}">
                <a16:creationId xmlns:a16="http://schemas.microsoft.com/office/drawing/2014/main" id="{7A5A9FE9-AB54-8818-9BE9-181EF85C58FD}"/>
              </a:ext>
            </a:extLst>
          </p:cNvPr>
          <p:cNvPicPr>
            <a:picLocks noChangeAspect="1"/>
          </p:cNvPicPr>
          <p:nvPr/>
        </p:nvPicPr>
        <p:blipFill rotWithShape="1">
          <a:blip r:embed="rId3"/>
          <a:srcRect t="16982"/>
          <a:stretch/>
        </p:blipFill>
        <p:spPr>
          <a:xfrm>
            <a:off x="67620" y="725051"/>
            <a:ext cx="10865224" cy="3970583"/>
          </a:xfrm>
          <a:prstGeom prst="rect">
            <a:avLst/>
          </a:prstGeom>
        </p:spPr>
      </p:pic>
      <p:sp>
        <p:nvSpPr>
          <p:cNvPr id="3" name="TextBox 2">
            <a:extLst>
              <a:ext uri="{FF2B5EF4-FFF2-40B4-BE49-F238E27FC236}">
                <a16:creationId xmlns:a16="http://schemas.microsoft.com/office/drawing/2014/main" id="{5E8DEE51-F1DE-608A-9A81-53E2196851A9}"/>
              </a:ext>
            </a:extLst>
          </p:cNvPr>
          <p:cNvSpPr txBox="1"/>
          <p:nvPr/>
        </p:nvSpPr>
        <p:spPr>
          <a:xfrm>
            <a:off x="67620" y="4036278"/>
            <a:ext cx="12124380" cy="2492990"/>
          </a:xfrm>
          <a:prstGeom prst="rect">
            <a:avLst/>
          </a:prstGeom>
          <a:solidFill>
            <a:srgbClr val="009282"/>
          </a:solidFill>
        </p:spPr>
        <p:txBody>
          <a:bodyPr vert="horz" wrap="square" lIns="91440" tIns="45720" rIns="91440" bIns="45720" rtlCol="0" anchor="t">
            <a:spAutoFit/>
          </a:bodyPr>
          <a:lstStyle/>
          <a:p>
            <a:r>
              <a:rPr lang="en-US" sz="3200" b="1" dirty="0">
                <a:solidFill>
                  <a:schemeClr val="bg1"/>
                </a:solidFill>
              </a:rPr>
              <a:t>Upgrades provide new potential to integrate complex infrastructures:</a:t>
            </a:r>
          </a:p>
          <a:p>
            <a:endParaRPr lang="en-US" sz="2400" dirty="0">
              <a:solidFill>
                <a:schemeClr val="bg1"/>
              </a:solidFill>
            </a:endParaRPr>
          </a:p>
          <a:p>
            <a:r>
              <a:rPr lang="en-US" sz="2000" dirty="0">
                <a:solidFill>
                  <a:schemeClr val="bg1"/>
                </a:solidFill>
              </a:rPr>
              <a:t>The potential of ALBAII is boosted by the </a:t>
            </a:r>
            <a:r>
              <a:rPr lang="en-US" sz="2000" b="1" dirty="0">
                <a:solidFill>
                  <a:schemeClr val="bg1"/>
                </a:solidFill>
              </a:rPr>
              <a:t>availability of nearby green field </a:t>
            </a:r>
            <a:r>
              <a:rPr lang="en-US" sz="2000" dirty="0">
                <a:solidFill>
                  <a:schemeClr val="bg1"/>
                </a:solidFill>
              </a:rPr>
              <a:t>– Activities for plot urbanization just started. Space for long beamlines experimental stations and space for other research institutions </a:t>
            </a:r>
          </a:p>
          <a:p>
            <a:r>
              <a:rPr lang="en-US" sz="2000" dirty="0">
                <a:solidFill>
                  <a:schemeClr val="bg1"/>
                </a:solidFill>
              </a:rPr>
              <a:t>Building capacity up to 40000 m</a:t>
            </a:r>
            <a:r>
              <a:rPr lang="en-US" sz="2000" baseline="30000" dirty="0">
                <a:solidFill>
                  <a:schemeClr val="bg1"/>
                </a:solidFill>
              </a:rPr>
              <a:t>2</a:t>
            </a:r>
          </a:p>
          <a:p>
            <a:r>
              <a:rPr lang="en-US" sz="2000" dirty="0">
                <a:solidFill>
                  <a:schemeClr val="bg1"/>
                </a:solidFill>
              </a:rPr>
              <a:t>ALBA II will use ~ 10000 m</a:t>
            </a:r>
            <a:r>
              <a:rPr lang="en-US" sz="2000" baseline="30000" dirty="0">
                <a:solidFill>
                  <a:schemeClr val="bg1"/>
                </a:solidFill>
              </a:rPr>
              <a:t>2</a:t>
            </a:r>
          </a:p>
          <a:p>
            <a:r>
              <a:rPr lang="en-US" sz="2000" dirty="0">
                <a:solidFill>
                  <a:schemeClr val="bg1"/>
                </a:solidFill>
              </a:rPr>
              <a:t>Partnerships welcome to profit from the opportunity</a:t>
            </a:r>
            <a:endParaRPr lang="en-US" sz="2000" dirty="0">
              <a:solidFill>
                <a:schemeClr val="bg1"/>
              </a:solidFill>
              <a:latin typeface="Arial" panose="020B0604020202020204" pitchFamily="34" charset="0"/>
              <a:cs typeface="Arial" panose="020B0604020202020204" pitchFamily="34" charset="0"/>
            </a:endParaRPr>
          </a:p>
        </p:txBody>
      </p:sp>
      <p:sp>
        <p:nvSpPr>
          <p:cNvPr id="5" name="Footer Placeholder 3">
            <a:extLst>
              <a:ext uri="{FF2B5EF4-FFF2-40B4-BE49-F238E27FC236}">
                <a16:creationId xmlns:a16="http://schemas.microsoft.com/office/drawing/2014/main" id="{AB91B3EC-EADA-5B89-F3E3-DC30C578ACAC}"/>
              </a:ext>
            </a:extLst>
          </p:cNvPr>
          <p:cNvSpPr txBox="1">
            <a:spLocks/>
          </p:cNvSpPr>
          <p:nvPr/>
        </p:nvSpPr>
        <p:spPr>
          <a:xfrm>
            <a:off x="4385439" y="6597114"/>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6" name="Footer Placeholder 3">
            <a:extLst>
              <a:ext uri="{FF2B5EF4-FFF2-40B4-BE49-F238E27FC236}">
                <a16:creationId xmlns:a16="http://schemas.microsoft.com/office/drawing/2014/main" id="{201B0B22-219B-9530-4B51-344C847A6BA7}"/>
              </a:ext>
            </a:extLst>
          </p:cNvPr>
          <p:cNvSpPr txBox="1">
            <a:spLocks/>
          </p:cNvSpPr>
          <p:nvPr/>
        </p:nvSpPr>
        <p:spPr>
          <a:xfrm>
            <a:off x="3903259" y="6593829"/>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4268968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6B34BF-5C19-42D4-BF39-1913EBE79750}"/>
              </a:ext>
            </a:extLst>
          </p:cNvPr>
          <p:cNvPicPr>
            <a:picLocks noChangeAspect="1"/>
          </p:cNvPicPr>
          <p:nvPr/>
        </p:nvPicPr>
        <p:blipFill rotWithShape="1">
          <a:blip r:embed="rId2"/>
          <a:srcRect t="9993"/>
          <a:stretch/>
        </p:blipFill>
        <p:spPr>
          <a:xfrm>
            <a:off x="107855" y="12529"/>
            <a:ext cx="12362688" cy="6858000"/>
          </a:xfrm>
          <a:prstGeom prst="rect">
            <a:avLst/>
          </a:prstGeom>
        </p:spPr>
      </p:pic>
      <p:sp>
        <p:nvSpPr>
          <p:cNvPr id="2" name="Title 1"/>
          <p:cNvSpPr>
            <a:spLocks noGrp="1"/>
          </p:cNvSpPr>
          <p:nvPr>
            <p:ph type="title"/>
          </p:nvPr>
        </p:nvSpPr>
        <p:spPr>
          <a:xfrm>
            <a:off x="5236023" y="850606"/>
            <a:ext cx="4114800" cy="984615"/>
          </a:xfrm>
        </p:spPr>
        <p:txBody>
          <a:bodyPr>
            <a:noAutofit/>
          </a:bodyPr>
          <a:lstStyle/>
          <a:p>
            <a:pPr algn="l"/>
            <a:r>
              <a:rPr lang="en-US" sz="3200" i="1">
                <a:solidFill>
                  <a:schemeClr val="bg1"/>
                </a:solidFill>
              </a:rPr>
              <a:t>Thank you for the attention!</a:t>
            </a:r>
          </a:p>
        </p:txBody>
      </p:sp>
      <p:sp>
        <p:nvSpPr>
          <p:cNvPr id="7" name="Slide Number Placeholder 6">
            <a:extLst>
              <a:ext uri="{FF2B5EF4-FFF2-40B4-BE49-F238E27FC236}">
                <a16:creationId xmlns:a16="http://schemas.microsoft.com/office/drawing/2014/main" id="{61E8E0CF-18C3-47A6-A6E3-ED70C9482CCD}"/>
              </a:ext>
            </a:extLst>
          </p:cNvPr>
          <p:cNvSpPr>
            <a:spLocks noGrp="1"/>
          </p:cNvSpPr>
          <p:nvPr>
            <p:ph type="sldNum" sz="quarter" idx="12"/>
          </p:nvPr>
        </p:nvSpPr>
        <p:spPr/>
        <p:txBody>
          <a:bodyPr/>
          <a:lstStyle/>
          <a:p>
            <a:fld id="{CCEA45D0-0BB5-4A5E-8467-04161C469359}" type="slidenum">
              <a:rPr lang="en-US" smtClean="0"/>
              <a:t>22</a:t>
            </a:fld>
            <a:endParaRPr lang="en-US"/>
          </a:p>
        </p:txBody>
      </p:sp>
      <p:sp>
        <p:nvSpPr>
          <p:cNvPr id="10" name="TextBox 9">
            <a:extLst>
              <a:ext uri="{FF2B5EF4-FFF2-40B4-BE49-F238E27FC236}">
                <a16:creationId xmlns:a16="http://schemas.microsoft.com/office/drawing/2014/main" id="{66B5B4E3-B24F-4A33-AEEB-F3F8B17DADC6}"/>
              </a:ext>
            </a:extLst>
          </p:cNvPr>
          <p:cNvSpPr txBox="1"/>
          <p:nvPr/>
        </p:nvSpPr>
        <p:spPr>
          <a:xfrm>
            <a:off x="11353802" y="6590671"/>
            <a:ext cx="1096775" cy="261610"/>
          </a:xfrm>
          <a:prstGeom prst="rect">
            <a:avLst/>
          </a:prstGeom>
          <a:noFill/>
        </p:spPr>
        <p:txBody>
          <a:bodyPr wrap="none" rtlCol="0">
            <a:spAutoFit/>
          </a:bodyPr>
          <a:lstStyle/>
          <a:p>
            <a:r>
              <a:rPr lang="en-US" sz="1100" i="1" dirty="0" err="1">
                <a:solidFill>
                  <a:schemeClr val="bg1">
                    <a:lumMod val="65000"/>
                  </a:schemeClr>
                </a:solidFill>
              </a:rPr>
              <a:t>Foto</a:t>
            </a:r>
            <a:r>
              <a:rPr lang="en-US" sz="1100" i="1" dirty="0">
                <a:solidFill>
                  <a:schemeClr val="bg1">
                    <a:lumMod val="65000"/>
                  </a:schemeClr>
                </a:solidFill>
              </a:rPr>
              <a:t> Sergio Ruiz</a:t>
            </a:r>
          </a:p>
        </p:txBody>
      </p:sp>
      <p:sp>
        <p:nvSpPr>
          <p:cNvPr id="6" name="Title 1">
            <a:extLst>
              <a:ext uri="{FF2B5EF4-FFF2-40B4-BE49-F238E27FC236}">
                <a16:creationId xmlns:a16="http://schemas.microsoft.com/office/drawing/2014/main" id="{A79B2629-AC57-1642-9C52-75C3B528117F}"/>
              </a:ext>
            </a:extLst>
          </p:cNvPr>
          <p:cNvSpPr txBox="1">
            <a:spLocks/>
          </p:cNvSpPr>
          <p:nvPr/>
        </p:nvSpPr>
        <p:spPr>
          <a:xfrm>
            <a:off x="6096000" y="2258963"/>
            <a:ext cx="4114800" cy="984615"/>
          </a:xfrm>
          <a:prstGeom prst="rect">
            <a:avLst/>
          </a:prstGeom>
        </p:spPr>
        <p:txBody>
          <a:bodyPr vert="horz" lIns="121920" tIns="60960" rIns="121920" bIns="60960" rtlCol="0" anchor="t">
            <a:noAutofit/>
          </a:bodyPr>
          <a:lstStyle>
            <a:lvl1pPr algn="r" defTabSz="914400" rtl="0" eaLnBrk="1" latinLnBrk="0" hangingPunct="1">
              <a:lnSpc>
                <a:spcPct val="90000"/>
              </a:lnSpc>
              <a:spcBef>
                <a:spcPct val="0"/>
              </a:spcBef>
              <a:buNone/>
              <a:defRPr lang="en-US" sz="1800" b="0" kern="1200">
                <a:solidFill>
                  <a:srgbClr val="323E4F"/>
                </a:solidFill>
                <a:latin typeface="Arial Black" charset="0"/>
                <a:ea typeface="+mn-ea"/>
                <a:cs typeface="+mn-cs"/>
              </a:defRPr>
            </a:lvl1pPr>
          </a:lstStyle>
          <a:p>
            <a:pPr algn="l"/>
            <a:r>
              <a:rPr lang="en-GB" sz="3200" i="1">
                <a:solidFill>
                  <a:schemeClr val="bg1"/>
                </a:solidFill>
              </a:rPr>
              <a:t>Any questions? </a:t>
            </a:r>
          </a:p>
        </p:txBody>
      </p:sp>
      <p:sp>
        <p:nvSpPr>
          <p:cNvPr id="5" name="Footer Placeholder 3">
            <a:extLst>
              <a:ext uri="{FF2B5EF4-FFF2-40B4-BE49-F238E27FC236}">
                <a16:creationId xmlns:a16="http://schemas.microsoft.com/office/drawing/2014/main" id="{ADE594F9-7289-76AC-739B-CC68603FA5CF}"/>
              </a:ext>
            </a:extLst>
          </p:cNvPr>
          <p:cNvSpPr txBox="1">
            <a:spLocks/>
          </p:cNvSpPr>
          <p:nvPr/>
        </p:nvSpPr>
        <p:spPr>
          <a:xfrm>
            <a:off x="4385439" y="6597114"/>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9" name="Footer Placeholder 3">
            <a:extLst>
              <a:ext uri="{FF2B5EF4-FFF2-40B4-BE49-F238E27FC236}">
                <a16:creationId xmlns:a16="http://schemas.microsoft.com/office/drawing/2014/main" id="{BD40F8D0-DC1B-36FD-2AA0-B31DEF1868A7}"/>
              </a:ext>
            </a:extLst>
          </p:cNvPr>
          <p:cNvSpPr txBox="1">
            <a:spLocks/>
          </p:cNvSpPr>
          <p:nvPr/>
        </p:nvSpPr>
        <p:spPr>
          <a:xfrm>
            <a:off x="3903259" y="6593829"/>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1677753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7970" y="2310512"/>
            <a:ext cx="2162640" cy="1323439"/>
          </a:xfrm>
          <a:prstGeom prst="rect">
            <a:avLst/>
          </a:prstGeom>
          <a:noFill/>
          <a:ln>
            <a:noFill/>
          </a:ln>
        </p:spPr>
        <p:txBody>
          <a:bodyPr wrap="square" rtlCol="0">
            <a:spAutoFit/>
          </a:bodyPr>
          <a:lstStyle/>
          <a:p>
            <a:pPr algn="ctr"/>
            <a:r>
              <a:rPr lang="en-US" sz="4000" b="1" dirty="0">
                <a:solidFill>
                  <a:schemeClr val="bg1"/>
                </a:solidFill>
              </a:rPr>
              <a:t>ALBA numbers</a:t>
            </a:r>
            <a:endParaRPr lang="en-US" sz="2800" b="1" dirty="0">
              <a:solidFill>
                <a:schemeClr val="bg1"/>
              </a:solidFill>
            </a:endParaRPr>
          </a:p>
        </p:txBody>
      </p:sp>
      <p:sp>
        <p:nvSpPr>
          <p:cNvPr id="3" name="TextBox 2"/>
          <p:cNvSpPr txBox="1"/>
          <p:nvPr/>
        </p:nvSpPr>
        <p:spPr>
          <a:xfrm>
            <a:off x="1967449" y="1756131"/>
            <a:ext cx="2430847" cy="954107"/>
          </a:xfrm>
          <a:prstGeom prst="rect">
            <a:avLst/>
          </a:prstGeom>
          <a:noFill/>
          <a:ln>
            <a:noFill/>
          </a:ln>
        </p:spPr>
        <p:txBody>
          <a:bodyPr wrap="square" rtlCol="0">
            <a:spAutoFit/>
          </a:bodyPr>
          <a:lstStyle/>
          <a:p>
            <a:r>
              <a:rPr lang="en-US" sz="2800" dirty="0">
                <a:solidFill>
                  <a:schemeClr val="bg1"/>
                </a:solidFill>
              </a:rPr>
              <a:t>+300 yearly experiments </a:t>
            </a:r>
          </a:p>
        </p:txBody>
      </p:sp>
      <p:sp>
        <p:nvSpPr>
          <p:cNvPr id="4" name="TextBox 3"/>
          <p:cNvSpPr txBox="1"/>
          <p:nvPr/>
        </p:nvSpPr>
        <p:spPr>
          <a:xfrm>
            <a:off x="1176074" y="3033620"/>
            <a:ext cx="2231635" cy="954107"/>
          </a:xfrm>
          <a:prstGeom prst="rect">
            <a:avLst/>
          </a:prstGeom>
          <a:noFill/>
          <a:ln>
            <a:noFill/>
          </a:ln>
        </p:spPr>
        <p:txBody>
          <a:bodyPr wrap="square" rtlCol="0">
            <a:spAutoFit/>
          </a:bodyPr>
          <a:lstStyle/>
          <a:p>
            <a:r>
              <a:rPr lang="en-US" sz="2800" dirty="0">
                <a:solidFill>
                  <a:schemeClr val="bg1"/>
                </a:solidFill>
              </a:rPr>
              <a:t>+2700 publications</a:t>
            </a:r>
          </a:p>
        </p:txBody>
      </p:sp>
      <p:sp>
        <p:nvSpPr>
          <p:cNvPr id="5" name="TextBox 4"/>
          <p:cNvSpPr txBox="1"/>
          <p:nvPr/>
        </p:nvSpPr>
        <p:spPr>
          <a:xfrm>
            <a:off x="3719907" y="1077378"/>
            <a:ext cx="1523808" cy="523220"/>
          </a:xfrm>
          <a:prstGeom prst="rect">
            <a:avLst/>
          </a:prstGeom>
          <a:noFill/>
          <a:ln>
            <a:noFill/>
          </a:ln>
        </p:spPr>
        <p:txBody>
          <a:bodyPr wrap="square" rtlCol="0">
            <a:spAutoFit/>
          </a:bodyPr>
          <a:lstStyle/>
          <a:p>
            <a:r>
              <a:rPr lang="en-US" sz="2800" dirty="0">
                <a:solidFill>
                  <a:schemeClr val="bg1"/>
                </a:solidFill>
              </a:rPr>
              <a:t>225 staff</a:t>
            </a:r>
          </a:p>
        </p:txBody>
      </p:sp>
      <p:sp>
        <p:nvSpPr>
          <p:cNvPr id="6" name="TextBox 5"/>
          <p:cNvSpPr txBox="1"/>
          <p:nvPr/>
        </p:nvSpPr>
        <p:spPr>
          <a:xfrm>
            <a:off x="5655276" y="724532"/>
            <a:ext cx="2171295" cy="954107"/>
          </a:xfrm>
          <a:prstGeom prst="rect">
            <a:avLst/>
          </a:prstGeom>
          <a:noFill/>
          <a:ln>
            <a:noFill/>
          </a:ln>
        </p:spPr>
        <p:txBody>
          <a:bodyPr wrap="square" rtlCol="0">
            <a:spAutoFit/>
          </a:bodyPr>
          <a:lstStyle/>
          <a:p>
            <a:r>
              <a:rPr lang="en-US" sz="2800" dirty="0">
                <a:solidFill>
                  <a:schemeClr val="bg1"/>
                </a:solidFill>
              </a:rPr>
              <a:t>+ 2200 yearly user visits</a:t>
            </a:r>
          </a:p>
        </p:txBody>
      </p:sp>
      <p:sp>
        <p:nvSpPr>
          <p:cNvPr id="7" name="TextBox 6"/>
          <p:cNvSpPr txBox="1"/>
          <p:nvPr/>
        </p:nvSpPr>
        <p:spPr>
          <a:xfrm>
            <a:off x="7934013" y="1586887"/>
            <a:ext cx="2430847" cy="954107"/>
          </a:xfrm>
          <a:prstGeom prst="rect">
            <a:avLst/>
          </a:prstGeom>
          <a:noFill/>
          <a:ln>
            <a:noFill/>
          </a:ln>
        </p:spPr>
        <p:txBody>
          <a:bodyPr wrap="square" rtlCol="0">
            <a:spAutoFit/>
          </a:bodyPr>
          <a:lstStyle/>
          <a:p>
            <a:r>
              <a:rPr lang="en-US" sz="2800" dirty="0">
                <a:solidFill>
                  <a:schemeClr val="bg1"/>
                </a:solidFill>
              </a:rPr>
              <a:t>3400 national users</a:t>
            </a:r>
          </a:p>
        </p:txBody>
      </p:sp>
      <p:sp>
        <p:nvSpPr>
          <p:cNvPr id="8" name="TextBox 7"/>
          <p:cNvSpPr txBox="1"/>
          <p:nvPr/>
        </p:nvSpPr>
        <p:spPr>
          <a:xfrm>
            <a:off x="8492654" y="2972231"/>
            <a:ext cx="3031341" cy="954107"/>
          </a:xfrm>
          <a:prstGeom prst="rect">
            <a:avLst/>
          </a:prstGeom>
          <a:noFill/>
          <a:ln>
            <a:noFill/>
          </a:ln>
        </p:spPr>
        <p:txBody>
          <a:bodyPr wrap="square" rtlCol="0">
            <a:spAutoFit/>
          </a:bodyPr>
          <a:lstStyle/>
          <a:p>
            <a:r>
              <a:rPr lang="en-US" sz="2800" dirty="0">
                <a:solidFill>
                  <a:schemeClr val="bg1"/>
                </a:solidFill>
              </a:rPr>
              <a:t>3200 international users</a:t>
            </a:r>
          </a:p>
        </p:txBody>
      </p:sp>
      <p:sp>
        <p:nvSpPr>
          <p:cNvPr id="10" name="TextBox 9"/>
          <p:cNvSpPr txBox="1"/>
          <p:nvPr/>
        </p:nvSpPr>
        <p:spPr>
          <a:xfrm>
            <a:off x="2291892" y="4311109"/>
            <a:ext cx="2189919" cy="954107"/>
          </a:xfrm>
          <a:prstGeom prst="rect">
            <a:avLst/>
          </a:prstGeom>
          <a:noFill/>
          <a:ln>
            <a:noFill/>
          </a:ln>
        </p:spPr>
        <p:txBody>
          <a:bodyPr wrap="square" rtlCol="0">
            <a:spAutoFit/>
          </a:bodyPr>
          <a:lstStyle/>
          <a:p>
            <a:r>
              <a:rPr lang="en-US" sz="2800" dirty="0">
                <a:solidFill>
                  <a:schemeClr val="bg1"/>
                </a:solidFill>
              </a:rPr>
              <a:t>+7500 yearly public visits</a:t>
            </a:r>
          </a:p>
        </p:txBody>
      </p:sp>
      <p:sp>
        <p:nvSpPr>
          <p:cNvPr id="13" name="TextBox 12"/>
          <p:cNvSpPr txBox="1"/>
          <p:nvPr/>
        </p:nvSpPr>
        <p:spPr>
          <a:xfrm>
            <a:off x="4715127" y="4218189"/>
            <a:ext cx="2162640" cy="954107"/>
          </a:xfrm>
          <a:prstGeom prst="rect">
            <a:avLst/>
          </a:prstGeom>
          <a:noFill/>
          <a:ln>
            <a:noFill/>
          </a:ln>
        </p:spPr>
        <p:txBody>
          <a:bodyPr wrap="square" rtlCol="0">
            <a:spAutoFit/>
          </a:bodyPr>
          <a:lstStyle/>
          <a:p>
            <a:r>
              <a:rPr lang="en-US" sz="2800" dirty="0">
                <a:solidFill>
                  <a:schemeClr val="bg1"/>
                </a:solidFill>
              </a:rPr>
              <a:t>10 operating Beamlines</a:t>
            </a:r>
          </a:p>
        </p:txBody>
      </p:sp>
      <p:sp>
        <p:nvSpPr>
          <p:cNvPr id="14" name="TextBox 13"/>
          <p:cNvSpPr txBox="1"/>
          <p:nvPr/>
        </p:nvSpPr>
        <p:spPr>
          <a:xfrm>
            <a:off x="4614932" y="5463699"/>
            <a:ext cx="2461918" cy="954107"/>
          </a:xfrm>
          <a:prstGeom prst="rect">
            <a:avLst/>
          </a:prstGeom>
          <a:noFill/>
          <a:ln>
            <a:noFill/>
          </a:ln>
        </p:spPr>
        <p:txBody>
          <a:bodyPr wrap="square" rtlCol="0">
            <a:spAutoFit/>
          </a:bodyPr>
          <a:lstStyle/>
          <a:p>
            <a:r>
              <a:rPr lang="en-US" sz="2800" dirty="0">
                <a:solidFill>
                  <a:schemeClr val="bg1"/>
                </a:solidFill>
              </a:rPr>
              <a:t>4 Beamlines</a:t>
            </a:r>
          </a:p>
          <a:p>
            <a:r>
              <a:rPr lang="en-US" sz="2800" dirty="0">
                <a:solidFill>
                  <a:schemeClr val="bg1"/>
                </a:solidFill>
              </a:rPr>
              <a:t>In construction</a:t>
            </a:r>
          </a:p>
        </p:txBody>
      </p:sp>
      <p:sp>
        <p:nvSpPr>
          <p:cNvPr id="15" name="TextBox 14"/>
          <p:cNvSpPr txBox="1"/>
          <p:nvPr/>
        </p:nvSpPr>
        <p:spPr>
          <a:xfrm>
            <a:off x="7357982" y="4797287"/>
            <a:ext cx="2269344" cy="954107"/>
          </a:xfrm>
          <a:prstGeom prst="rect">
            <a:avLst/>
          </a:prstGeom>
          <a:noFill/>
          <a:ln>
            <a:noFill/>
          </a:ln>
        </p:spPr>
        <p:txBody>
          <a:bodyPr wrap="square" rtlCol="0">
            <a:spAutoFit/>
          </a:bodyPr>
          <a:lstStyle/>
          <a:p>
            <a:r>
              <a:rPr lang="en-US" sz="2800" dirty="0">
                <a:solidFill>
                  <a:schemeClr val="bg1"/>
                </a:solidFill>
              </a:rPr>
              <a:t>+200 trained students</a:t>
            </a:r>
          </a:p>
        </p:txBody>
      </p:sp>
      <p:pic>
        <p:nvPicPr>
          <p:cNvPr id="20" name="Picture 19"/>
          <p:cNvPicPr>
            <a:picLocks noChangeAspect="1"/>
          </p:cNvPicPr>
          <p:nvPr/>
        </p:nvPicPr>
        <p:blipFill>
          <a:blip r:embed="rId3"/>
          <a:stretch>
            <a:fillRect/>
          </a:stretch>
        </p:blipFill>
        <p:spPr>
          <a:xfrm>
            <a:off x="10137196" y="81673"/>
            <a:ext cx="1972623" cy="481731"/>
          </a:xfrm>
          <a:prstGeom prst="rect">
            <a:avLst/>
          </a:prstGeom>
        </p:spPr>
      </p:pic>
      <p:pic>
        <p:nvPicPr>
          <p:cNvPr id="21" name="Picture 20"/>
          <p:cNvPicPr>
            <a:picLocks noChangeAspect="1"/>
          </p:cNvPicPr>
          <p:nvPr/>
        </p:nvPicPr>
        <p:blipFill>
          <a:blip r:embed="rId4"/>
          <a:stretch>
            <a:fillRect/>
          </a:stretch>
        </p:blipFill>
        <p:spPr>
          <a:xfrm>
            <a:off x="10236195" y="614353"/>
            <a:ext cx="1873624" cy="401793"/>
          </a:xfrm>
          <a:prstGeom prst="rect">
            <a:avLst/>
          </a:prstGeom>
        </p:spPr>
      </p:pic>
      <p:pic>
        <p:nvPicPr>
          <p:cNvPr id="22" name="Picture 21"/>
          <p:cNvPicPr>
            <a:picLocks noChangeAspect="1"/>
          </p:cNvPicPr>
          <p:nvPr/>
        </p:nvPicPr>
        <p:blipFill>
          <a:blip r:embed="rId5"/>
          <a:stretch>
            <a:fillRect/>
          </a:stretch>
        </p:blipFill>
        <p:spPr>
          <a:xfrm>
            <a:off x="9149437" y="81673"/>
            <a:ext cx="987759" cy="929782"/>
          </a:xfrm>
          <a:prstGeom prst="rect">
            <a:avLst/>
          </a:prstGeom>
        </p:spPr>
      </p:pic>
      <p:sp>
        <p:nvSpPr>
          <p:cNvPr id="12" name="Footer Placeholder 3">
            <a:extLst>
              <a:ext uri="{FF2B5EF4-FFF2-40B4-BE49-F238E27FC236}">
                <a16:creationId xmlns:a16="http://schemas.microsoft.com/office/drawing/2014/main" id="{BD301E17-CCB6-DCBA-5D7E-F8479B265694}"/>
              </a:ext>
            </a:extLst>
          </p:cNvPr>
          <p:cNvSpPr txBox="1">
            <a:spLocks/>
          </p:cNvSpPr>
          <p:nvPr/>
        </p:nvSpPr>
        <p:spPr>
          <a:xfrm>
            <a:off x="4385439" y="6655729"/>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16" name="Footer Placeholder 3">
            <a:extLst>
              <a:ext uri="{FF2B5EF4-FFF2-40B4-BE49-F238E27FC236}">
                <a16:creationId xmlns:a16="http://schemas.microsoft.com/office/drawing/2014/main" id="{BB016410-87D4-3574-99E1-C87FBAD7D4D4}"/>
              </a:ext>
            </a:extLst>
          </p:cNvPr>
          <p:cNvSpPr txBox="1">
            <a:spLocks/>
          </p:cNvSpPr>
          <p:nvPr/>
        </p:nvSpPr>
        <p:spPr>
          <a:xfrm>
            <a:off x="3903259" y="6652444"/>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1941234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8276" y="76593"/>
            <a:ext cx="9427028" cy="1325563"/>
          </a:xfrm>
        </p:spPr>
        <p:txBody>
          <a:bodyPr>
            <a:normAutofit/>
          </a:bodyPr>
          <a:lstStyle/>
          <a:p>
            <a:r>
              <a:rPr lang="en-US" sz="2400" b="1" dirty="0">
                <a:solidFill>
                  <a:schemeClr val="tx2"/>
                </a:solidFill>
                <a:latin typeface="Arial" panose="020B0604020202020204" pitchFamily="34" charset="0"/>
                <a:cs typeface="Arial" panose="020B0604020202020204" pitchFamily="34" charset="0"/>
              </a:rPr>
              <a:t>The Provided Techniques:</a:t>
            </a:r>
          </a:p>
        </p:txBody>
      </p:sp>
      <p:sp>
        <p:nvSpPr>
          <p:cNvPr id="6" name="Marcador de número de diapositiva 5"/>
          <p:cNvSpPr>
            <a:spLocks noGrp="1"/>
          </p:cNvSpPr>
          <p:nvPr>
            <p:ph type="sldNum" sz="quarter" idx="12"/>
          </p:nvPr>
        </p:nvSpPr>
        <p:spPr>
          <a:xfrm>
            <a:off x="9446771"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A3C1E9-1E17-4B2D-975E-2F80F7CB45F8}" type="slidenum">
              <a:rPr lang="es-ES" smtClean="0"/>
              <a:pPr/>
              <a:t>4</a:t>
            </a:fld>
            <a:endParaRPr lang="es-ES" dirty="0"/>
          </a:p>
        </p:txBody>
      </p:sp>
      <p:sp>
        <p:nvSpPr>
          <p:cNvPr id="21" name="TextBox 20">
            <a:extLst>
              <a:ext uri="{FF2B5EF4-FFF2-40B4-BE49-F238E27FC236}">
                <a16:creationId xmlns:a16="http://schemas.microsoft.com/office/drawing/2014/main" id="{3E611A9B-4C5C-8645-ACC4-E62CAF9F2F01}"/>
              </a:ext>
            </a:extLst>
          </p:cNvPr>
          <p:cNvSpPr txBox="1"/>
          <p:nvPr/>
        </p:nvSpPr>
        <p:spPr>
          <a:xfrm>
            <a:off x="6368091" y="5327737"/>
            <a:ext cx="1219200" cy="1219200"/>
          </a:xfrm>
          <a:prstGeom prst="rect">
            <a:avLst/>
          </a:prstGeom>
        </p:spPr>
        <p:txBody>
          <a:bodyPr vert="horz" wrap="none" lIns="121920" tIns="60960" rIns="121920" bIns="60960" rtlCol="0" anchor="t">
            <a:noAutofit/>
          </a:bodyPr>
          <a:lstStyle/>
          <a:p>
            <a:endParaRPr lang="es-ES" sz="3733"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6EFC9F8-29BA-D644-BCDF-4F3733FFAB19}"/>
              </a:ext>
            </a:extLst>
          </p:cNvPr>
          <p:cNvSpPr txBox="1"/>
          <p:nvPr/>
        </p:nvSpPr>
        <p:spPr>
          <a:xfrm>
            <a:off x="6815238" y="2487871"/>
            <a:ext cx="5054277" cy="4424191"/>
          </a:xfrm>
          <a:prstGeom prst="rect">
            <a:avLst/>
          </a:prstGeom>
        </p:spPr>
        <p:txBody>
          <a:bodyPr vert="horz" wrap="square" lIns="91440" tIns="45720" rIns="91440" bIns="45720" rtlCol="0" anchor="t">
            <a:normAutofit/>
          </a:bodyPr>
          <a:lstStyle/>
          <a:p>
            <a:r>
              <a:rPr lang="en-US" sz="3200" dirty="0">
                <a:latin typeface="Arial" panose="020B0604020202020204" pitchFamily="34" charset="0"/>
                <a:cs typeface="Arial" panose="020B0604020202020204" pitchFamily="34" charset="0"/>
              </a:rPr>
              <a:t>10 operating beamlines:</a:t>
            </a:r>
          </a:p>
          <a:p>
            <a:pPr marL="914377" lvl="1" indent="-457189">
              <a:buFont typeface="Arial" panose="020B0604020202020204" pitchFamily="34" charset="0"/>
              <a:buChar char="•"/>
            </a:pPr>
            <a:r>
              <a:rPr lang="en-US" dirty="0">
                <a:solidFill>
                  <a:schemeClr val="accent6">
                    <a:lumMod val="50000"/>
                  </a:schemeClr>
                </a:solidFill>
                <a:latin typeface="Arial" panose="020B0604020202020204" pitchFamily="34" charset="0"/>
                <a:cs typeface="Arial" panose="020B0604020202020204" pitchFamily="34" charset="0"/>
              </a:rPr>
              <a:t>MIRAS (IR)</a:t>
            </a:r>
          </a:p>
          <a:p>
            <a:pPr marL="914377" lvl="1" indent="-457189">
              <a:buFont typeface="Arial" panose="020B0604020202020204" pitchFamily="34" charset="0"/>
              <a:buChar char="•"/>
            </a:pPr>
            <a:r>
              <a:rPr lang="en-US" dirty="0">
                <a:solidFill>
                  <a:schemeClr val="accent2">
                    <a:lumMod val="50000"/>
                  </a:schemeClr>
                </a:solidFill>
                <a:latin typeface="Arial" panose="020B0604020202020204" pitchFamily="34" charset="0"/>
                <a:cs typeface="Arial" panose="020B0604020202020204" pitchFamily="34" charset="0"/>
              </a:rPr>
              <a:t>MSPD (PD)</a:t>
            </a:r>
          </a:p>
          <a:p>
            <a:pPr marL="914377" lvl="1" indent="-457189">
              <a:buFont typeface="Arial" panose="020B0604020202020204" pitchFamily="34" charset="0"/>
              <a:buChar char="•"/>
            </a:pPr>
            <a:r>
              <a:rPr lang="en-US" dirty="0">
                <a:solidFill>
                  <a:schemeClr val="accent6">
                    <a:lumMod val="50000"/>
                  </a:schemeClr>
                </a:solidFill>
                <a:latin typeface="Arial" panose="020B0604020202020204" pitchFamily="34" charset="0"/>
                <a:cs typeface="Arial" panose="020B0604020202020204" pitchFamily="34" charset="0"/>
              </a:rPr>
              <a:t>MISTRAL (soft X-ray </a:t>
            </a:r>
            <a:r>
              <a:rPr lang="en-US" dirty="0" err="1">
                <a:solidFill>
                  <a:schemeClr val="accent6">
                    <a:lumMod val="50000"/>
                  </a:schemeClr>
                </a:solidFill>
                <a:latin typeface="Arial" panose="020B0604020202020204" pitchFamily="34" charset="0"/>
                <a:cs typeface="Arial" panose="020B0604020202020204" pitchFamily="34" charset="0"/>
              </a:rPr>
              <a:t>microsc</a:t>
            </a:r>
            <a:r>
              <a:rPr lang="en-US" dirty="0">
                <a:solidFill>
                  <a:schemeClr val="accent6">
                    <a:lumMod val="50000"/>
                  </a:schemeClr>
                </a:solidFill>
                <a:latin typeface="Arial" panose="020B0604020202020204" pitchFamily="34" charset="0"/>
                <a:cs typeface="Arial" panose="020B0604020202020204" pitchFamily="34" charset="0"/>
              </a:rPr>
              <a:t>.)</a:t>
            </a:r>
          </a:p>
          <a:p>
            <a:pPr marL="914377" lvl="1" indent="-457189">
              <a:buFont typeface="Arial" panose="020B0604020202020204" pitchFamily="34" charset="0"/>
              <a:buChar char="•"/>
            </a:pPr>
            <a:r>
              <a:rPr lang="en-US" dirty="0">
                <a:solidFill>
                  <a:schemeClr val="accent2">
                    <a:lumMod val="50000"/>
                  </a:schemeClr>
                </a:solidFill>
                <a:latin typeface="Arial" panose="020B0604020202020204" pitchFamily="34" charset="0"/>
                <a:cs typeface="Arial" panose="020B0604020202020204" pitchFamily="34" charset="0"/>
              </a:rPr>
              <a:t>NCD (SAXS/WAXS)</a:t>
            </a:r>
          </a:p>
          <a:p>
            <a:pPr marL="914377" lvl="1" indent="-457189">
              <a:buFont typeface="Arial" panose="020B0604020202020204" pitchFamily="34" charset="0"/>
              <a:buChar char="•"/>
            </a:pPr>
            <a:r>
              <a:rPr lang="en-US" dirty="0">
                <a:solidFill>
                  <a:schemeClr val="accent6">
                    <a:lumMod val="50000"/>
                  </a:schemeClr>
                </a:solidFill>
                <a:latin typeface="Arial" panose="020B0604020202020204" pitchFamily="34" charset="0"/>
                <a:cs typeface="Arial" panose="020B0604020202020204" pitchFamily="34" charset="0"/>
              </a:rPr>
              <a:t>XALOC (MX)</a:t>
            </a:r>
          </a:p>
          <a:p>
            <a:pPr marL="914377" lvl="1" indent="-457189">
              <a:buFont typeface="Arial" panose="020B0604020202020204" pitchFamily="34" charset="0"/>
              <a:buChar char="•"/>
            </a:pPr>
            <a:r>
              <a:rPr lang="en-US" dirty="0">
                <a:solidFill>
                  <a:schemeClr val="accent2">
                    <a:lumMod val="50000"/>
                  </a:schemeClr>
                </a:solidFill>
                <a:latin typeface="Arial" panose="020B0604020202020204" pitchFamily="34" charset="0"/>
                <a:cs typeface="Arial" panose="020B0604020202020204" pitchFamily="34" charset="0"/>
              </a:rPr>
              <a:t>NOTOS (XAFS + PD)</a:t>
            </a:r>
          </a:p>
          <a:p>
            <a:pPr marL="914377" lvl="1" indent="-457189">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LOREA (ARPES)</a:t>
            </a:r>
          </a:p>
          <a:p>
            <a:pPr marL="914377" lvl="1" indent="-457189">
              <a:buFont typeface="Arial" panose="020B0604020202020204" pitchFamily="34" charset="0"/>
              <a:buChar char="•"/>
            </a:pPr>
            <a:r>
              <a:rPr lang="en-US" dirty="0">
                <a:solidFill>
                  <a:schemeClr val="accent2">
                    <a:lumMod val="50000"/>
                  </a:schemeClr>
                </a:solidFill>
                <a:latin typeface="Arial" panose="020B0604020202020204" pitchFamily="34" charset="0"/>
                <a:cs typeface="Arial" panose="020B0604020202020204" pitchFamily="34" charset="0"/>
              </a:rPr>
              <a:t>CLAESS (XAFS)</a:t>
            </a:r>
          </a:p>
          <a:p>
            <a:pPr marL="914377" lvl="1" indent="-457189">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CIRCE(NAPP/PEEM) (</a:t>
            </a:r>
            <a:r>
              <a:rPr lang="en-US" dirty="0">
                <a:solidFill>
                  <a:schemeClr val="accent2">
                    <a:lumMod val="50000"/>
                  </a:schemeClr>
                </a:solidFill>
                <a:latin typeface="Arial" panose="020B0604020202020204" pitchFamily="34" charset="0"/>
                <a:cs typeface="Arial" panose="020B0604020202020204" pitchFamily="34" charset="0"/>
              </a:rPr>
              <a:t>NAPP: scientifically represented by CMS</a:t>
            </a:r>
            <a:r>
              <a:rPr lang="en-US" dirty="0">
                <a:solidFill>
                  <a:srgbClr val="0070C0"/>
                </a:solidFill>
                <a:latin typeface="Arial" panose="020B0604020202020204" pitchFamily="34" charset="0"/>
                <a:cs typeface="Arial" panose="020B0604020202020204" pitchFamily="34" charset="0"/>
              </a:rPr>
              <a:t>)</a:t>
            </a:r>
          </a:p>
          <a:p>
            <a:pPr marL="914377" lvl="1" indent="-457189">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BOREAS (XMCD, soft X-ray scattering)</a:t>
            </a:r>
          </a:p>
        </p:txBody>
      </p:sp>
      <p:sp>
        <p:nvSpPr>
          <p:cNvPr id="16" name="Rectangle 15">
            <a:extLst>
              <a:ext uri="{FF2B5EF4-FFF2-40B4-BE49-F238E27FC236}">
                <a16:creationId xmlns:a16="http://schemas.microsoft.com/office/drawing/2014/main" id="{53F09F68-6BB3-6C44-8930-E7497B94CF22}"/>
              </a:ext>
            </a:extLst>
          </p:cNvPr>
          <p:cNvSpPr/>
          <p:nvPr/>
        </p:nvSpPr>
        <p:spPr>
          <a:xfrm>
            <a:off x="6895070" y="687852"/>
            <a:ext cx="5294901" cy="1754326"/>
          </a:xfrm>
          <a:prstGeom prst="rect">
            <a:avLst/>
          </a:prstGeom>
        </p:spPr>
        <p:txBody>
          <a:bodyPr wrap="square">
            <a:spAutoFit/>
          </a:bodyPr>
          <a:lstStyle/>
          <a:p>
            <a:r>
              <a:rPr lang="en-US" b="1" dirty="0"/>
              <a:t>Alba is a 3. generation synchrotron source with 10 operating beamlines and 4 in construction.</a:t>
            </a:r>
          </a:p>
          <a:p>
            <a:pPr marL="285750" indent="-285750">
              <a:buFont typeface="Arial" panose="020B0604020202020204" pitchFamily="34" charset="0"/>
              <a:buChar char="•"/>
            </a:pPr>
            <a:r>
              <a:rPr lang="en-US" b="1" dirty="0">
                <a:solidFill>
                  <a:schemeClr val="accent6">
                    <a:lumMod val="75000"/>
                  </a:schemeClr>
                </a:solidFill>
              </a:rPr>
              <a:t>XAIRA (microfocus/phasing MX beamline)</a:t>
            </a:r>
          </a:p>
          <a:p>
            <a:pPr marL="285750" indent="-285750">
              <a:buFont typeface="Arial" panose="020B0604020202020204" pitchFamily="34" charset="0"/>
              <a:buChar char="•"/>
            </a:pPr>
            <a:r>
              <a:rPr lang="en-US" b="1" dirty="0">
                <a:solidFill>
                  <a:schemeClr val="accent6">
                    <a:lumMod val="75000"/>
                  </a:schemeClr>
                </a:solidFill>
              </a:rPr>
              <a:t>FAXTOR (full-field imaging beamline)</a:t>
            </a:r>
          </a:p>
          <a:p>
            <a:pPr marL="285750" indent="-285750">
              <a:buFont typeface="Arial" panose="020B0604020202020204" pitchFamily="34" charset="0"/>
              <a:buChar char="•"/>
            </a:pPr>
            <a:r>
              <a:rPr lang="en-US" b="1" dirty="0">
                <a:solidFill>
                  <a:schemeClr val="accent2">
                    <a:lumMod val="75000"/>
                  </a:schemeClr>
                </a:solidFill>
              </a:rPr>
              <a:t>3Sbar (HEXPAS and surface diffraction beamline)</a:t>
            </a:r>
          </a:p>
          <a:p>
            <a:pPr marL="285750" indent="-285750">
              <a:buFont typeface="Arial" panose="020B0604020202020204" pitchFamily="34" charset="0"/>
              <a:buChar char="•"/>
            </a:pPr>
            <a:r>
              <a:rPr lang="en-US" b="1" dirty="0"/>
              <a:t>MINERVA (Industrial metrology beamline)</a:t>
            </a:r>
          </a:p>
        </p:txBody>
      </p:sp>
      <p:sp>
        <p:nvSpPr>
          <p:cNvPr id="19" name="TextBox 18">
            <a:extLst>
              <a:ext uri="{FF2B5EF4-FFF2-40B4-BE49-F238E27FC236}">
                <a16:creationId xmlns:a16="http://schemas.microsoft.com/office/drawing/2014/main" id="{233A8388-2117-DA46-A07D-7A341E16092F}"/>
              </a:ext>
            </a:extLst>
          </p:cNvPr>
          <p:cNvSpPr txBox="1"/>
          <p:nvPr/>
        </p:nvSpPr>
        <p:spPr>
          <a:xfrm>
            <a:off x="838200" y="648241"/>
            <a:ext cx="6192795" cy="501276"/>
          </a:xfrm>
          <a:prstGeom prst="rect">
            <a:avLst/>
          </a:prstGeom>
        </p:spPr>
        <p:txBody>
          <a:bodyPr vert="horz" wrap="square" lIns="91440" tIns="45720" rIns="91440" bIns="45720" rtlCol="0" anchor="t">
            <a:noAutofit/>
          </a:bodyPr>
          <a:lstStyle/>
          <a:p>
            <a:r>
              <a:rPr lang="en-US" sz="2000" dirty="0">
                <a:latin typeface="Arial" panose="020B0604020202020204" pitchFamily="34" charset="0"/>
                <a:cs typeface="Arial" panose="020B0604020202020204" pitchFamily="34" charset="0"/>
              </a:rPr>
              <a:t>Alba’s organization: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Three scientific sections support the user program:</a:t>
            </a:r>
          </a:p>
          <a:p>
            <a:pPr marL="380990" indent="-380990">
              <a:buFont typeface="Arial" panose="020B0604020202020204" pitchFamily="34" charset="0"/>
              <a:buChar char="•"/>
            </a:pPr>
            <a:r>
              <a:rPr lang="en-US" dirty="0">
                <a:solidFill>
                  <a:schemeClr val="accent6">
                    <a:lumMod val="50000"/>
                  </a:schemeClr>
                </a:solidFill>
                <a:latin typeface="Arial" panose="020B0604020202020204" pitchFamily="34" charset="0"/>
                <a:cs typeface="Arial" panose="020B0604020202020204" pitchFamily="34" charset="0"/>
              </a:rPr>
              <a:t>Life Sciences Section.</a:t>
            </a:r>
          </a:p>
          <a:p>
            <a:pPr marL="380990" indent="-380990">
              <a:buFont typeface="Arial" panose="020B0604020202020204" pitchFamily="34" charset="0"/>
              <a:buChar char="•"/>
            </a:pPr>
            <a:r>
              <a:rPr lang="en-US" dirty="0">
                <a:solidFill>
                  <a:schemeClr val="accent2">
                    <a:lumMod val="50000"/>
                  </a:schemeClr>
                </a:solidFill>
                <a:latin typeface="Arial" panose="020B0604020202020204" pitchFamily="34" charset="0"/>
                <a:cs typeface="Arial" panose="020B0604020202020204" pitchFamily="34" charset="0"/>
              </a:rPr>
              <a:t>Chemical and Materials Sciences Section.</a:t>
            </a:r>
          </a:p>
          <a:p>
            <a:pPr marL="380990" indent="-380990">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Electronic and Magnetic Structure Section.</a:t>
            </a:r>
          </a:p>
        </p:txBody>
      </p:sp>
      <p:pic>
        <p:nvPicPr>
          <p:cNvPr id="23" name="Picture 22">
            <a:extLst>
              <a:ext uri="{FF2B5EF4-FFF2-40B4-BE49-F238E27FC236}">
                <a16:creationId xmlns:a16="http://schemas.microsoft.com/office/drawing/2014/main" id="{F5C9812D-558B-F141-B754-A958526924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505" y="2396398"/>
            <a:ext cx="5054277" cy="3691248"/>
          </a:xfrm>
          <a:prstGeom prst="rect">
            <a:avLst/>
          </a:prstGeom>
        </p:spPr>
      </p:pic>
      <p:sp>
        <p:nvSpPr>
          <p:cNvPr id="3" name="Footer Placeholder 3">
            <a:extLst>
              <a:ext uri="{FF2B5EF4-FFF2-40B4-BE49-F238E27FC236}">
                <a16:creationId xmlns:a16="http://schemas.microsoft.com/office/drawing/2014/main" id="{99D35609-0184-321D-45B9-0D8868D68E72}"/>
              </a:ext>
            </a:extLst>
          </p:cNvPr>
          <p:cNvSpPr txBox="1">
            <a:spLocks/>
          </p:cNvSpPr>
          <p:nvPr/>
        </p:nvSpPr>
        <p:spPr>
          <a:xfrm>
            <a:off x="4385439" y="6597114"/>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7" name="Footer Placeholder 3">
            <a:extLst>
              <a:ext uri="{FF2B5EF4-FFF2-40B4-BE49-F238E27FC236}">
                <a16:creationId xmlns:a16="http://schemas.microsoft.com/office/drawing/2014/main" id="{718EC6C3-164F-C1A6-74E1-7E154F569B7B}"/>
              </a:ext>
            </a:extLst>
          </p:cNvPr>
          <p:cNvSpPr txBox="1">
            <a:spLocks/>
          </p:cNvSpPr>
          <p:nvPr/>
        </p:nvSpPr>
        <p:spPr>
          <a:xfrm>
            <a:off x="3903259" y="6593829"/>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49289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99255" y="93715"/>
            <a:ext cx="9427028" cy="889451"/>
          </a:xfrm>
        </p:spPr>
        <p:txBody>
          <a:bodyPr/>
          <a:lstStyle/>
          <a:p>
            <a:r>
              <a:rPr lang="en-US" sz="2800" b="1" dirty="0">
                <a:solidFill>
                  <a:srgbClr val="516885"/>
                </a:solidFill>
                <a:latin typeface="Arial" panose="020B0604020202020204" pitchFamily="34" charset="0"/>
                <a:cs typeface="Arial" panose="020B0604020202020204" pitchFamily="34" charset="0"/>
              </a:rPr>
              <a:t>Focus Area: Energy</a:t>
            </a:r>
          </a:p>
        </p:txBody>
      </p:sp>
      <p:sp>
        <p:nvSpPr>
          <p:cNvPr id="6" name="Marcador de número de diapositiva 5"/>
          <p:cNvSpPr>
            <a:spLocks noGrp="1"/>
          </p:cNvSpPr>
          <p:nvPr>
            <p:ph type="sldNum" sz="quarter" idx="12"/>
          </p:nvPr>
        </p:nvSpPr>
        <p:spPr>
          <a:xfrm>
            <a:off x="10950641" y="6492875"/>
            <a:ext cx="1239329" cy="365125"/>
          </a:xfrm>
        </p:spPr>
        <p:txBody>
          <a:bodyPr/>
          <a:lstStyle/>
          <a:p>
            <a:fld id="{59A3C1E9-1E17-4B2D-975E-2F80F7CB45F8}" type="slidenum">
              <a:rPr lang="es-ES" smtClean="0"/>
              <a:t>5</a:t>
            </a:fld>
            <a:endParaRPr lang="es-ES"/>
          </a:p>
        </p:txBody>
      </p:sp>
      <p:sp>
        <p:nvSpPr>
          <p:cNvPr id="3" name="Rectangle 2"/>
          <p:cNvSpPr/>
          <p:nvPr/>
        </p:nvSpPr>
        <p:spPr>
          <a:xfrm>
            <a:off x="148693" y="3069667"/>
            <a:ext cx="3917179" cy="1159485"/>
          </a:xfrm>
          <a:prstGeom prst="rect">
            <a:avLst/>
          </a:prstGeom>
        </p:spPr>
        <p:txBody>
          <a:bodyPr wrap="square">
            <a:spAutoFit/>
          </a:bodyPr>
          <a:lstStyle/>
          <a:p>
            <a:pPr marL="380990" indent="-380990">
              <a:spcAft>
                <a:spcPts val="800"/>
              </a:spcAft>
              <a:buFont typeface="Arial" panose="020B0604020202020204" pitchFamily="34" charset="0"/>
              <a:buChar char="•"/>
            </a:pPr>
            <a:r>
              <a:rPr lang="en-US" sz="1867"/>
              <a:t>Energy storage.</a:t>
            </a:r>
          </a:p>
          <a:p>
            <a:pPr marL="380990" indent="-380990">
              <a:spcAft>
                <a:spcPts val="800"/>
              </a:spcAft>
              <a:buFont typeface="Arial" panose="020B0604020202020204" pitchFamily="34" charset="0"/>
              <a:buChar char="•"/>
            </a:pPr>
            <a:r>
              <a:rPr lang="en-US" sz="1867"/>
              <a:t>Hydrogen circular economy.</a:t>
            </a:r>
          </a:p>
          <a:p>
            <a:pPr marL="380990" indent="-380990">
              <a:spcAft>
                <a:spcPts val="800"/>
              </a:spcAft>
              <a:buFont typeface="Arial" panose="020B0604020202020204" pitchFamily="34" charset="0"/>
              <a:buChar char="•"/>
            </a:pPr>
            <a:r>
              <a:rPr lang="en-US" sz="1867"/>
              <a:t>Carbon sequestration. </a:t>
            </a:r>
          </a:p>
        </p:txBody>
      </p:sp>
      <p:sp>
        <p:nvSpPr>
          <p:cNvPr id="7" name="Rectangle 6"/>
          <p:cNvSpPr/>
          <p:nvPr/>
        </p:nvSpPr>
        <p:spPr>
          <a:xfrm>
            <a:off x="1" y="683944"/>
            <a:ext cx="12189969" cy="1815690"/>
          </a:xfrm>
          <a:prstGeom prst="rect">
            <a:avLst/>
          </a:prstGeom>
          <a:solidFill>
            <a:schemeClr val="accent2"/>
          </a:solidFill>
        </p:spPr>
        <p:txBody>
          <a:bodyPr wrap="square">
            <a:spAutoFit/>
          </a:bodyPr>
          <a:lstStyle/>
          <a:p>
            <a:r>
              <a:rPr lang="en-US" sz="2133"/>
              <a:t>	</a:t>
            </a:r>
            <a:br>
              <a:rPr lang="en-US" sz="2133"/>
            </a:br>
            <a:r>
              <a:rPr lang="en-US" sz="2400"/>
              <a:t>Tuning Electronic and Chemical Properties by Controlling Atomic Structure of Functional Materials.</a:t>
            </a:r>
            <a:endParaRPr lang="en-US" sz="2133"/>
          </a:p>
          <a:p>
            <a:pPr algn="r"/>
            <a:r>
              <a:rPr lang="en-US" sz="2133"/>
              <a:t>using a suite of techniques and services enabling the catalytic role of ALBA	 </a:t>
            </a:r>
          </a:p>
          <a:p>
            <a:pPr lvl="3" algn="ctr">
              <a:tabLst>
                <a:tab pos="2971726" algn="l"/>
              </a:tabLst>
            </a:pPr>
            <a:endParaRPr lang="en-US" sz="2133"/>
          </a:p>
        </p:txBody>
      </p:sp>
      <p:sp>
        <p:nvSpPr>
          <p:cNvPr id="9" name="Rectangle 8"/>
          <p:cNvSpPr/>
          <p:nvPr/>
        </p:nvSpPr>
        <p:spPr>
          <a:xfrm>
            <a:off x="3968615" y="3157010"/>
            <a:ext cx="3973628" cy="3273332"/>
          </a:xfrm>
          <a:prstGeom prst="rect">
            <a:avLst/>
          </a:prstGeom>
        </p:spPr>
        <p:txBody>
          <a:bodyPr wrap="square">
            <a:spAutoFit/>
          </a:bodyPr>
          <a:lstStyle/>
          <a:p>
            <a:pPr marL="380990" indent="-380990">
              <a:spcAft>
                <a:spcPts val="800"/>
              </a:spcAft>
              <a:buFont typeface="Arial" panose="020B0604020202020204" pitchFamily="34" charset="0"/>
              <a:buChar char="•"/>
            </a:pPr>
            <a:r>
              <a:rPr lang="en-US" sz="1867" dirty="0"/>
              <a:t>High throughput ensemble averaging probes including IR, XAFS, and diffraction and XPS.</a:t>
            </a:r>
          </a:p>
          <a:p>
            <a:pPr marL="380990" indent="-380990">
              <a:spcAft>
                <a:spcPts val="800"/>
              </a:spcAft>
              <a:buFont typeface="Arial" panose="020B0604020202020204" pitchFamily="34" charset="0"/>
              <a:buChar char="•"/>
            </a:pPr>
            <a:r>
              <a:rPr lang="en-US" sz="1867" dirty="0"/>
              <a:t>X-ray microscopy in scanning and full field mode with absorption and phase contrast.</a:t>
            </a:r>
          </a:p>
          <a:p>
            <a:pPr marL="380990" indent="-380990">
              <a:spcAft>
                <a:spcPts val="800"/>
              </a:spcAft>
              <a:buFont typeface="Arial" panose="020B0604020202020204" pitchFamily="34" charset="0"/>
              <a:buChar char="•"/>
            </a:pPr>
            <a:r>
              <a:rPr lang="en-US" sz="1867" dirty="0"/>
              <a:t>TEM.</a:t>
            </a:r>
          </a:p>
          <a:p>
            <a:pPr marL="380990" indent="-380990">
              <a:spcAft>
                <a:spcPts val="800"/>
              </a:spcAft>
              <a:buFont typeface="Arial" panose="020B0604020202020204" pitchFamily="34" charset="0"/>
              <a:buChar char="•"/>
            </a:pPr>
            <a:r>
              <a:rPr lang="en-US" sz="1867" dirty="0"/>
              <a:t>Multi-modal approach combination of ex-situ, in-situ, and operando experiments.</a:t>
            </a:r>
          </a:p>
        </p:txBody>
      </p:sp>
      <p:sp>
        <p:nvSpPr>
          <p:cNvPr id="10" name="Rectangle 9"/>
          <p:cNvSpPr/>
          <p:nvPr/>
        </p:nvSpPr>
        <p:spPr>
          <a:xfrm>
            <a:off x="7942243" y="3157010"/>
            <a:ext cx="4249757" cy="3273332"/>
          </a:xfrm>
          <a:prstGeom prst="rect">
            <a:avLst/>
          </a:prstGeom>
        </p:spPr>
        <p:txBody>
          <a:bodyPr wrap="square">
            <a:spAutoFit/>
          </a:bodyPr>
          <a:lstStyle/>
          <a:p>
            <a:pPr marL="380990" indent="-380990">
              <a:spcAft>
                <a:spcPts val="800"/>
              </a:spcAft>
              <a:buFont typeface="Arial" panose="020B0604020202020204" pitchFamily="34" charset="0"/>
              <a:buChar char="•"/>
            </a:pPr>
            <a:r>
              <a:rPr lang="en-US" sz="1867"/>
              <a:t>Sample preparation tools allowing remote combinatorial approaches.</a:t>
            </a:r>
          </a:p>
          <a:p>
            <a:pPr marL="380990" indent="-380990">
              <a:spcAft>
                <a:spcPts val="800"/>
              </a:spcAft>
              <a:buFont typeface="Arial" panose="020B0604020202020204" pitchFamily="34" charset="0"/>
              <a:buChar char="•"/>
            </a:pPr>
            <a:r>
              <a:rPr lang="en-US" sz="1867"/>
              <a:t>multi-modal pipelines and access modes for providing solutions for main focus area applications.</a:t>
            </a:r>
          </a:p>
          <a:p>
            <a:pPr marL="380990" indent="-380990">
              <a:spcAft>
                <a:spcPts val="800"/>
              </a:spcAft>
              <a:buFont typeface="Arial" panose="020B0604020202020204" pitchFamily="34" charset="0"/>
              <a:buChar char="•"/>
            </a:pPr>
            <a:r>
              <a:rPr lang="en-US" sz="1867"/>
              <a:t>Big data gateway for data mining community.</a:t>
            </a:r>
          </a:p>
          <a:p>
            <a:pPr marL="380990" indent="-380990">
              <a:spcAft>
                <a:spcPts val="800"/>
              </a:spcAft>
              <a:buFont typeface="Arial" panose="020B0604020202020204" pitchFamily="34" charset="0"/>
              <a:buChar char="•"/>
            </a:pPr>
            <a:r>
              <a:rPr lang="en-US" sz="1867"/>
              <a:t>data analytics tools to identify structure-function correlations in multi-modal experiments. </a:t>
            </a:r>
          </a:p>
        </p:txBody>
      </p:sp>
      <p:sp>
        <p:nvSpPr>
          <p:cNvPr id="11" name="TextBox 10"/>
          <p:cNvSpPr txBox="1"/>
          <p:nvPr/>
        </p:nvSpPr>
        <p:spPr>
          <a:xfrm>
            <a:off x="0" y="2656683"/>
            <a:ext cx="3917179" cy="684024"/>
          </a:xfrm>
          <a:prstGeom prst="rect">
            <a:avLst/>
          </a:prstGeom>
        </p:spPr>
        <p:txBody>
          <a:bodyPr vert="horz" wrap="none" lIns="121920" tIns="60960" rIns="121920" bIns="60960" rtlCol="0" anchor="t">
            <a:noAutofit/>
          </a:bodyPr>
          <a:lstStyle/>
          <a:p>
            <a:r>
              <a:rPr lang="en-US" sz="2400">
                <a:solidFill>
                  <a:srgbClr val="122D4F"/>
                </a:solidFill>
                <a:latin typeface="Abel" panose="02000506030000020004" pitchFamily="2" charset="0"/>
                <a:cs typeface="Arial" panose="020B0604020202020204" pitchFamily="34" charset="0"/>
              </a:rPr>
              <a:t>Focused on scientific fields:</a:t>
            </a:r>
          </a:p>
        </p:txBody>
      </p:sp>
      <p:sp>
        <p:nvSpPr>
          <p:cNvPr id="12" name="TextBox 11"/>
          <p:cNvSpPr txBox="1"/>
          <p:nvPr/>
        </p:nvSpPr>
        <p:spPr>
          <a:xfrm>
            <a:off x="3937800" y="2651672"/>
            <a:ext cx="2532101" cy="609600"/>
          </a:xfrm>
          <a:prstGeom prst="rect">
            <a:avLst/>
          </a:prstGeom>
        </p:spPr>
        <p:txBody>
          <a:bodyPr vert="horz" wrap="none" lIns="121920" tIns="60960" rIns="121920" bIns="60960" rtlCol="0" anchor="t">
            <a:noAutofit/>
          </a:bodyPr>
          <a:lstStyle/>
          <a:p>
            <a:r>
              <a:rPr lang="en-US" sz="2400">
                <a:solidFill>
                  <a:srgbClr val="122D4F"/>
                </a:solidFill>
                <a:latin typeface="Abel" panose="02000506030000020004" pitchFamily="2" charset="0"/>
                <a:cs typeface="Arial" panose="020B0604020202020204" pitchFamily="34" charset="0"/>
              </a:rPr>
              <a:t>Techniques</a:t>
            </a:r>
          </a:p>
        </p:txBody>
      </p:sp>
      <p:sp>
        <p:nvSpPr>
          <p:cNvPr id="13" name="TextBox 12"/>
          <p:cNvSpPr txBox="1"/>
          <p:nvPr/>
        </p:nvSpPr>
        <p:spPr>
          <a:xfrm>
            <a:off x="7946719" y="2651672"/>
            <a:ext cx="2532101" cy="609600"/>
          </a:xfrm>
          <a:prstGeom prst="rect">
            <a:avLst/>
          </a:prstGeom>
        </p:spPr>
        <p:txBody>
          <a:bodyPr vert="horz" wrap="none" lIns="121920" tIns="60960" rIns="121920" bIns="60960" rtlCol="0" anchor="t">
            <a:noAutofit/>
          </a:bodyPr>
          <a:lstStyle/>
          <a:p>
            <a:r>
              <a:rPr lang="en-US" sz="2400">
                <a:solidFill>
                  <a:srgbClr val="122D4F"/>
                </a:solidFill>
                <a:latin typeface="Abel" panose="02000506030000020004" pitchFamily="2" charset="0"/>
                <a:cs typeface="Arial" panose="020B0604020202020204" pitchFamily="34" charset="0"/>
              </a:rPr>
              <a:t>Services</a:t>
            </a:r>
          </a:p>
        </p:txBody>
      </p:sp>
      <p:sp>
        <p:nvSpPr>
          <p:cNvPr id="8" name="Footer Placeholder 3">
            <a:extLst>
              <a:ext uri="{FF2B5EF4-FFF2-40B4-BE49-F238E27FC236}">
                <a16:creationId xmlns:a16="http://schemas.microsoft.com/office/drawing/2014/main" id="{33415D52-CF3F-7705-6FA1-D142B5403A2C}"/>
              </a:ext>
            </a:extLst>
          </p:cNvPr>
          <p:cNvSpPr txBox="1">
            <a:spLocks/>
          </p:cNvSpPr>
          <p:nvPr/>
        </p:nvSpPr>
        <p:spPr>
          <a:xfrm>
            <a:off x="4385439" y="6597114"/>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14" name="Footer Placeholder 3">
            <a:extLst>
              <a:ext uri="{FF2B5EF4-FFF2-40B4-BE49-F238E27FC236}">
                <a16:creationId xmlns:a16="http://schemas.microsoft.com/office/drawing/2014/main" id="{B4116D89-1609-6AB4-8B1C-F941530154F7}"/>
              </a:ext>
            </a:extLst>
          </p:cNvPr>
          <p:cNvSpPr txBox="1">
            <a:spLocks/>
          </p:cNvSpPr>
          <p:nvPr/>
        </p:nvSpPr>
        <p:spPr>
          <a:xfrm>
            <a:off x="3903259" y="6593829"/>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3392096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a:xfrm>
            <a:off x="79513" y="6521567"/>
            <a:ext cx="665922" cy="223354"/>
          </a:xfrm>
        </p:spPr>
        <p:txBody>
          <a:bodyPr/>
          <a:lstStyle/>
          <a:p>
            <a:fld id="{59A3C1E9-1E17-4B2D-975E-2F80F7CB45F8}" type="slidenum">
              <a:rPr lang="es-ES" smtClean="0"/>
              <a:t>6</a:t>
            </a:fld>
            <a:endParaRPr lang="es-ES"/>
          </a:p>
        </p:txBody>
      </p:sp>
      <p:sp>
        <p:nvSpPr>
          <p:cNvPr id="3" name="Rectangle 2"/>
          <p:cNvSpPr/>
          <p:nvPr/>
        </p:nvSpPr>
        <p:spPr>
          <a:xfrm>
            <a:off x="7308196" y="873274"/>
            <a:ext cx="2795579" cy="5072161"/>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p:cNvSpPr/>
          <p:nvPr/>
        </p:nvSpPr>
        <p:spPr>
          <a:xfrm>
            <a:off x="2988841" y="833879"/>
            <a:ext cx="4262859" cy="5072161"/>
          </a:xfrm>
          <a:prstGeom prst="rect">
            <a:avLst/>
          </a:prstGeom>
          <a:no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p:cNvSpPr/>
          <p:nvPr/>
        </p:nvSpPr>
        <p:spPr>
          <a:xfrm>
            <a:off x="3351297" y="1460877"/>
            <a:ext cx="1292696" cy="2761252"/>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p:cNvSpPr txBox="1"/>
          <p:nvPr/>
        </p:nvSpPr>
        <p:spPr>
          <a:xfrm>
            <a:off x="3650773" y="1409480"/>
            <a:ext cx="1178584" cy="292493"/>
          </a:xfrm>
          <a:prstGeom prst="rect">
            <a:avLst/>
          </a:prstGeom>
          <a:ln>
            <a:noFill/>
          </a:ln>
        </p:spPr>
        <p:txBody>
          <a:bodyPr vert="horz" wrap="none" lIns="121920" tIns="60960" rIns="121920" bIns="60960" rtlCol="0" anchor="t">
            <a:noAutofit/>
          </a:bodyPr>
          <a:lstStyle/>
          <a:p>
            <a:pPr algn="ctr"/>
            <a:r>
              <a:rPr lang="es-ES" sz="1400" b="1">
                <a:solidFill>
                  <a:srgbClr val="92D050"/>
                </a:solidFill>
                <a:latin typeface="Arial Narrow" panose="020B0606020202030204" pitchFamily="34" charset="0"/>
                <a:cs typeface="Arial" panose="020B0604020202020204" pitchFamily="34" charset="0"/>
              </a:rPr>
              <a:t>MIRAS</a:t>
            </a:r>
          </a:p>
          <a:p>
            <a:pPr algn="ctr"/>
            <a:endParaRPr lang="es-ES" sz="1400" b="1">
              <a:solidFill>
                <a:srgbClr val="92D050"/>
              </a:solidFill>
              <a:latin typeface="Arial Narrow" panose="020B0606020202030204" pitchFamily="34" charset="0"/>
              <a:cs typeface="Arial" panose="020B0604020202020204" pitchFamily="34" charset="0"/>
            </a:endParaRPr>
          </a:p>
        </p:txBody>
      </p:sp>
      <p:sp>
        <p:nvSpPr>
          <p:cNvPr id="17" name="TextBox 16"/>
          <p:cNvSpPr txBox="1"/>
          <p:nvPr/>
        </p:nvSpPr>
        <p:spPr>
          <a:xfrm>
            <a:off x="8669202" y="1409480"/>
            <a:ext cx="1335639" cy="301633"/>
          </a:xfrm>
          <a:prstGeom prst="rect">
            <a:avLst/>
          </a:prstGeom>
        </p:spPr>
        <p:txBody>
          <a:bodyPr vert="horz" wrap="none" lIns="121920" tIns="60960" rIns="121920" bIns="60960" rtlCol="0" anchor="t">
            <a:noAutofit/>
          </a:bodyPr>
          <a:lstStyle/>
          <a:p>
            <a:pPr algn="ctr"/>
            <a:r>
              <a:rPr lang="es-ES" sz="1400" b="1">
                <a:solidFill>
                  <a:srgbClr val="FF0000"/>
                </a:solidFill>
                <a:latin typeface="Arial Narrow" panose="020B0606020202030204" pitchFamily="34" charset="0"/>
                <a:cs typeface="Arial" panose="020B0604020202020204" pitchFamily="34" charset="0"/>
              </a:rPr>
              <a:t>MSPD , NOTOS-PD</a:t>
            </a:r>
          </a:p>
        </p:txBody>
      </p:sp>
      <p:sp>
        <p:nvSpPr>
          <p:cNvPr id="4" name="Rectangle 3"/>
          <p:cNvSpPr/>
          <p:nvPr/>
        </p:nvSpPr>
        <p:spPr>
          <a:xfrm>
            <a:off x="5870371" y="2569661"/>
            <a:ext cx="1364651" cy="30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a:solidFill>
                  <a:srgbClr val="7030A0"/>
                </a:solidFill>
                <a:latin typeface="Arial Narrow" panose="020B0606020202030204" pitchFamily="34" charset="0"/>
              </a:rPr>
              <a:t>Computing</a:t>
            </a:r>
          </a:p>
        </p:txBody>
      </p:sp>
      <p:sp>
        <p:nvSpPr>
          <p:cNvPr id="8" name="Rectangle 7"/>
          <p:cNvSpPr/>
          <p:nvPr/>
        </p:nvSpPr>
        <p:spPr>
          <a:xfrm>
            <a:off x="351837" y="833879"/>
            <a:ext cx="2518363" cy="5072161"/>
          </a:xfrm>
          <a:prstGeom prst="rect">
            <a:avLst/>
          </a:prstGeom>
          <a:no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0DDECF1B-A66E-47B5-B6BF-D783A7EEBDF5}"/>
              </a:ext>
            </a:extLst>
          </p:cNvPr>
          <p:cNvSpPr txBox="1"/>
          <p:nvPr/>
        </p:nvSpPr>
        <p:spPr>
          <a:xfrm>
            <a:off x="948267" y="833878"/>
            <a:ext cx="1586747" cy="309251"/>
          </a:xfrm>
          <a:prstGeom prst="rect">
            <a:avLst/>
          </a:prstGeom>
          <a:ln>
            <a:noFill/>
          </a:ln>
        </p:spPr>
        <p:txBody>
          <a:bodyPr vert="horz" wrap="none" lIns="121920" tIns="60960" rIns="121920" bIns="60960" rtlCol="0" anchor="t">
            <a:noAutofit/>
          </a:bodyPr>
          <a:lstStyle/>
          <a:p>
            <a:pPr algn="ctr"/>
            <a:r>
              <a:rPr lang="es-ES" sz="1600" b="1" err="1">
                <a:solidFill>
                  <a:schemeClr val="accent4">
                    <a:lumMod val="75000"/>
                  </a:schemeClr>
                </a:solidFill>
                <a:latin typeface="Arial Narrow" panose="020B0606020202030204" pitchFamily="34" charset="0"/>
                <a:cs typeface="Arial" panose="020B0604020202020204" pitchFamily="34" charset="0"/>
              </a:rPr>
              <a:t>Imaging</a:t>
            </a:r>
            <a:r>
              <a:rPr lang="es-ES" sz="1600" b="1">
                <a:solidFill>
                  <a:schemeClr val="accent4">
                    <a:lumMod val="75000"/>
                  </a:schemeClr>
                </a:solidFill>
                <a:latin typeface="Arial Narrow" panose="020B0606020202030204" pitchFamily="34" charset="0"/>
                <a:cs typeface="Arial" panose="020B0604020202020204" pitchFamily="34" charset="0"/>
              </a:rPr>
              <a:t>, </a:t>
            </a:r>
            <a:r>
              <a:rPr lang="es-ES" sz="1600" b="1" err="1">
                <a:solidFill>
                  <a:schemeClr val="accent4">
                    <a:lumMod val="75000"/>
                  </a:schemeClr>
                </a:solidFill>
                <a:latin typeface="Arial Narrow" panose="020B0606020202030204" pitchFamily="34" charset="0"/>
                <a:cs typeface="Arial" panose="020B0604020202020204" pitchFamily="34" charset="0"/>
              </a:rPr>
              <a:t>Tomography</a:t>
            </a:r>
            <a:endParaRPr lang="es-ES" sz="1600" b="1">
              <a:solidFill>
                <a:schemeClr val="accent4">
                  <a:lumMod val="75000"/>
                </a:schemeClr>
              </a:solidFill>
              <a:latin typeface="Arial Narrow" panose="020B0606020202030204" pitchFamily="34" charset="0"/>
              <a:cs typeface="Arial" panose="020B0604020202020204" pitchFamily="34" charset="0"/>
            </a:endParaRPr>
          </a:p>
        </p:txBody>
      </p:sp>
      <p:sp>
        <p:nvSpPr>
          <p:cNvPr id="35" name="Título 1">
            <a:extLst>
              <a:ext uri="{FF2B5EF4-FFF2-40B4-BE49-F238E27FC236}">
                <a16:creationId xmlns:a16="http://schemas.microsoft.com/office/drawing/2014/main" id="{451C8D3E-7069-4D79-B7B0-2E7BD6CACB3C}"/>
              </a:ext>
            </a:extLst>
          </p:cNvPr>
          <p:cNvSpPr>
            <a:spLocks noGrp="1"/>
          </p:cNvSpPr>
          <p:nvPr>
            <p:ph type="title"/>
          </p:nvPr>
        </p:nvSpPr>
        <p:spPr>
          <a:xfrm>
            <a:off x="3351297" y="129987"/>
            <a:ext cx="9250896" cy="519312"/>
          </a:xfrm>
        </p:spPr>
        <p:txBody>
          <a:bodyPr>
            <a:normAutofit fontScale="90000"/>
          </a:bodyPr>
          <a:lstStyle/>
          <a:p>
            <a:r>
              <a:rPr lang="en-US" sz="3100" b="1" dirty="0">
                <a:solidFill>
                  <a:srgbClr val="516885"/>
                </a:solidFill>
                <a:latin typeface="Arial" panose="020B0604020202020204" pitchFamily="34" charset="0"/>
                <a:cs typeface="Arial" panose="020B0604020202020204" pitchFamily="34" charset="0"/>
              </a:rPr>
              <a:t>Energy Strategy at a Glance</a:t>
            </a:r>
            <a:br>
              <a:rPr lang="en-US" dirty="0"/>
            </a:br>
            <a:endParaRPr lang="en-US" dirty="0"/>
          </a:p>
        </p:txBody>
      </p:sp>
      <p:sp>
        <p:nvSpPr>
          <p:cNvPr id="37" name="TextBox 36">
            <a:extLst>
              <a:ext uri="{FF2B5EF4-FFF2-40B4-BE49-F238E27FC236}">
                <a16:creationId xmlns:a16="http://schemas.microsoft.com/office/drawing/2014/main" id="{4E6B0C70-08D0-4568-83A2-3168A1A9E0EC}"/>
              </a:ext>
            </a:extLst>
          </p:cNvPr>
          <p:cNvSpPr txBox="1"/>
          <p:nvPr/>
        </p:nvSpPr>
        <p:spPr>
          <a:xfrm>
            <a:off x="444501" y="4291244"/>
            <a:ext cx="1178584" cy="292493"/>
          </a:xfrm>
          <a:prstGeom prst="rect">
            <a:avLst/>
          </a:prstGeom>
        </p:spPr>
        <p:txBody>
          <a:bodyPr vert="horz" wrap="none" lIns="121920" tIns="60960" rIns="121920" bIns="60960" rtlCol="0" anchor="t">
            <a:noAutofit/>
          </a:bodyPr>
          <a:lstStyle/>
          <a:p>
            <a:pPr algn="ctr"/>
            <a:r>
              <a:rPr lang="es-ES" sz="1400" b="1">
                <a:solidFill>
                  <a:schemeClr val="accent4">
                    <a:lumMod val="75000"/>
                  </a:schemeClr>
                </a:solidFill>
                <a:latin typeface="Arial Narrow" panose="020B0606020202030204" pitchFamily="34" charset="0"/>
                <a:cs typeface="Arial" panose="020B0604020202020204" pitchFamily="34" charset="0"/>
              </a:rPr>
              <a:t>MISTRAL</a:t>
            </a:r>
          </a:p>
        </p:txBody>
      </p:sp>
      <p:sp>
        <p:nvSpPr>
          <p:cNvPr id="28" name="TextBox 27"/>
          <p:cNvSpPr txBox="1"/>
          <p:nvPr/>
        </p:nvSpPr>
        <p:spPr>
          <a:xfrm>
            <a:off x="7761999" y="833878"/>
            <a:ext cx="2326383" cy="543683"/>
          </a:xfrm>
          <a:prstGeom prst="rect">
            <a:avLst/>
          </a:prstGeom>
        </p:spPr>
        <p:txBody>
          <a:bodyPr vert="horz" wrap="none" lIns="121920" tIns="60960" rIns="121920" bIns="60960" rtlCol="0" anchor="t">
            <a:noAutofit/>
          </a:bodyPr>
          <a:lstStyle/>
          <a:p>
            <a:pPr algn="r"/>
            <a:r>
              <a:rPr lang="es-ES" sz="1600" b="1" err="1">
                <a:solidFill>
                  <a:srgbClr val="FF0000"/>
                </a:solidFill>
                <a:latin typeface="Arial Narrow" panose="020B0606020202030204" pitchFamily="34" charset="0"/>
                <a:cs typeface="Arial" panose="020B0604020202020204" pitchFamily="34" charset="0"/>
              </a:rPr>
              <a:t>Diffraction</a:t>
            </a:r>
            <a:r>
              <a:rPr lang="es-ES" sz="1600" b="1">
                <a:solidFill>
                  <a:srgbClr val="FF0000"/>
                </a:solidFill>
                <a:latin typeface="Arial Narrow" panose="020B0606020202030204" pitchFamily="34" charset="0"/>
                <a:cs typeface="Arial" panose="020B0604020202020204" pitchFamily="34" charset="0"/>
              </a:rPr>
              <a:t> </a:t>
            </a:r>
            <a:br>
              <a:rPr lang="es-ES" sz="1600" b="1">
                <a:solidFill>
                  <a:srgbClr val="FF0000"/>
                </a:solidFill>
                <a:latin typeface="Arial Narrow" panose="020B0606020202030204" pitchFamily="34" charset="0"/>
                <a:cs typeface="Arial" panose="020B0604020202020204" pitchFamily="34" charset="0"/>
              </a:rPr>
            </a:br>
            <a:r>
              <a:rPr lang="es-ES" sz="1600" b="1">
                <a:solidFill>
                  <a:srgbClr val="FF0000"/>
                </a:solidFill>
                <a:latin typeface="Arial Narrow" panose="020B0606020202030204" pitchFamily="34" charset="0"/>
                <a:cs typeface="Arial" panose="020B0604020202020204" pitchFamily="34" charset="0"/>
              </a:rPr>
              <a:t>(</a:t>
            </a:r>
            <a:r>
              <a:rPr lang="es-ES" sz="1600" b="1" err="1">
                <a:solidFill>
                  <a:srgbClr val="FF0000"/>
                </a:solidFill>
                <a:latin typeface="Arial Narrow" panose="020B0606020202030204" pitchFamily="34" charset="0"/>
                <a:cs typeface="Arial" panose="020B0604020202020204" pitchFamily="34" charset="0"/>
              </a:rPr>
              <a:t>crystal</a:t>
            </a:r>
            <a:r>
              <a:rPr lang="es-ES" sz="1600" b="1">
                <a:solidFill>
                  <a:srgbClr val="FF0000"/>
                </a:solidFill>
                <a:latin typeface="Arial Narrow" panose="020B0606020202030204" pitchFamily="34" charset="0"/>
                <a:cs typeface="Arial" panose="020B0604020202020204" pitchFamily="34" charset="0"/>
              </a:rPr>
              <a:t> </a:t>
            </a:r>
            <a:r>
              <a:rPr lang="es-ES" sz="1600" b="1" err="1">
                <a:solidFill>
                  <a:srgbClr val="FF0000"/>
                </a:solidFill>
                <a:latin typeface="Arial Narrow" panose="020B0606020202030204" pitchFamily="34" charset="0"/>
                <a:cs typeface="Arial" panose="020B0604020202020204" pitchFamily="34" charset="0"/>
              </a:rPr>
              <a:t>structure</a:t>
            </a:r>
            <a:r>
              <a:rPr lang="es-ES" sz="1600" b="1">
                <a:solidFill>
                  <a:srgbClr val="FF0000"/>
                </a:solidFill>
                <a:latin typeface="Arial Narrow" panose="020B0606020202030204" pitchFamily="34" charset="0"/>
                <a:cs typeface="Arial" panose="020B0604020202020204" pitchFamily="34"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2835" y="4444021"/>
            <a:ext cx="777156" cy="729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9444" y="4332049"/>
            <a:ext cx="929749" cy="796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5287" y="1756172"/>
            <a:ext cx="690775" cy="862157"/>
          </a:xfrm>
          <a:prstGeom prst="rect">
            <a:avLst/>
          </a:prstGeom>
          <a:noFill/>
          <a:ln w="19050">
            <a:solidFill>
              <a:schemeClr val="accent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3" name="Rectangle 32">
            <a:extLst>
              <a:ext uri="{FF2B5EF4-FFF2-40B4-BE49-F238E27FC236}">
                <a16:creationId xmlns:a16="http://schemas.microsoft.com/office/drawing/2014/main" id="{76B0E73A-C259-4252-8389-DCC5A10EA135}"/>
              </a:ext>
            </a:extLst>
          </p:cNvPr>
          <p:cNvSpPr/>
          <p:nvPr/>
        </p:nvSpPr>
        <p:spPr>
          <a:xfrm>
            <a:off x="147207" y="568931"/>
            <a:ext cx="11752692" cy="5426511"/>
          </a:xfrm>
          <a:prstGeom prst="rect">
            <a:avLst/>
          </a:prstGeom>
          <a:noFill/>
          <a:ln w="1905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5743" y="1795180"/>
            <a:ext cx="1371600" cy="784141"/>
          </a:xfrm>
          <a:prstGeom prst="rect">
            <a:avLst/>
          </a:prstGeom>
          <a:noFill/>
          <a:ln w="19050">
            <a:solidFill>
              <a:schemeClr val="accent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9" name="TextBox 38"/>
          <p:cNvSpPr txBox="1"/>
          <p:nvPr/>
        </p:nvSpPr>
        <p:spPr>
          <a:xfrm>
            <a:off x="10356677" y="716662"/>
            <a:ext cx="1480879" cy="543683"/>
          </a:xfrm>
          <a:prstGeom prst="rect">
            <a:avLst/>
          </a:prstGeom>
        </p:spPr>
        <p:txBody>
          <a:bodyPr vert="horz" wrap="none" lIns="121920" tIns="60960" rIns="121920" bIns="60960" rtlCol="0" anchor="t">
            <a:noAutofit/>
          </a:bodyPr>
          <a:lstStyle/>
          <a:p>
            <a:pPr algn="ctr"/>
            <a:r>
              <a:rPr lang="es-ES" sz="1600" b="1" err="1">
                <a:solidFill>
                  <a:srgbClr val="0070C0"/>
                </a:solidFill>
                <a:latin typeface="Arial Narrow" panose="020B0606020202030204" pitchFamily="34" charset="0"/>
                <a:cs typeface="Arial" panose="020B0604020202020204" pitchFamily="34" charset="0"/>
              </a:rPr>
              <a:t>Laboratory</a:t>
            </a:r>
            <a:endParaRPr lang="es-ES" sz="1600" b="1">
              <a:solidFill>
                <a:srgbClr val="0070C0"/>
              </a:solidFill>
              <a:latin typeface="Arial Narrow" panose="020B0606020202030204" pitchFamily="34" charset="0"/>
              <a:cs typeface="Arial" panose="020B0604020202020204" pitchFamily="34" charset="0"/>
            </a:endParaRPr>
          </a:p>
          <a:p>
            <a:pPr algn="ctr"/>
            <a:r>
              <a:rPr lang="es-ES" sz="1600" b="1">
                <a:solidFill>
                  <a:srgbClr val="0070C0"/>
                </a:solidFill>
                <a:latin typeface="Arial Narrow" panose="020B0606020202030204" pitchFamily="34" charset="0"/>
                <a:cs typeface="Arial" panose="020B0604020202020204" pitchFamily="34" charset="0"/>
              </a:rPr>
              <a:t>(performance,</a:t>
            </a:r>
            <a:br>
              <a:rPr lang="es-ES" sz="1600" b="1">
                <a:solidFill>
                  <a:srgbClr val="0070C0"/>
                </a:solidFill>
                <a:latin typeface="Arial Narrow" panose="020B0606020202030204" pitchFamily="34" charset="0"/>
                <a:cs typeface="Arial" panose="020B0604020202020204" pitchFamily="34" charset="0"/>
              </a:rPr>
            </a:br>
            <a:r>
              <a:rPr lang="es-ES" sz="1600" b="1" err="1">
                <a:solidFill>
                  <a:srgbClr val="0070C0"/>
                </a:solidFill>
                <a:latin typeface="Arial Narrow" panose="020B0606020202030204" pitchFamily="34" charset="0"/>
                <a:cs typeface="Arial" panose="020B0604020202020204" pitchFamily="34" charset="0"/>
              </a:rPr>
              <a:t>discovery</a:t>
            </a:r>
            <a:r>
              <a:rPr lang="es-ES" sz="1600" b="1">
                <a:solidFill>
                  <a:srgbClr val="0070C0"/>
                </a:solidFill>
                <a:latin typeface="Arial Narrow" panose="020B0606020202030204" pitchFamily="34" charset="0"/>
                <a:cs typeface="Arial" panose="020B0604020202020204" pitchFamily="34" charset="0"/>
              </a:rPr>
              <a:t>)</a:t>
            </a:r>
          </a:p>
        </p:txBody>
      </p:sp>
      <p:sp>
        <p:nvSpPr>
          <p:cNvPr id="40" name="TextBox 39"/>
          <p:cNvSpPr txBox="1"/>
          <p:nvPr/>
        </p:nvSpPr>
        <p:spPr>
          <a:xfrm>
            <a:off x="8900308" y="5269634"/>
            <a:ext cx="1178584" cy="301633"/>
          </a:xfrm>
          <a:prstGeom prst="rect">
            <a:avLst/>
          </a:prstGeom>
        </p:spPr>
        <p:txBody>
          <a:bodyPr vert="horz" wrap="none" lIns="121920" tIns="60960" rIns="121920" bIns="60960" rtlCol="0" anchor="t">
            <a:noAutofit/>
          </a:bodyPr>
          <a:lstStyle/>
          <a:p>
            <a:pPr algn="ctr"/>
            <a:r>
              <a:rPr lang="es-ES" sz="1400" b="1">
                <a:solidFill>
                  <a:srgbClr val="FF0000"/>
                </a:solidFill>
                <a:latin typeface="Arial Narrow" panose="020B0606020202030204" pitchFamily="34" charset="0"/>
                <a:cs typeface="Arial" panose="020B0604020202020204" pitchFamily="34" charset="0"/>
              </a:rPr>
              <a:t>NCD-SWEET</a:t>
            </a:r>
          </a:p>
        </p:txBody>
      </p:sp>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18529" y="1779776"/>
            <a:ext cx="1290560" cy="814951"/>
          </a:xfrm>
          <a:prstGeom prst="rect">
            <a:avLst/>
          </a:prstGeom>
          <a:noFill/>
          <a:ln w="19050">
            <a:solidFill>
              <a:schemeClr val="accent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51562" y="3048169"/>
            <a:ext cx="1040887" cy="821903"/>
          </a:xfrm>
          <a:prstGeom prst="rect">
            <a:avLst/>
          </a:prstGeom>
          <a:noFill/>
          <a:ln w="19050">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00393" y="3065759"/>
            <a:ext cx="1011497" cy="786720"/>
          </a:xfrm>
          <a:prstGeom prst="rect">
            <a:avLst/>
          </a:prstGeom>
          <a:noFill/>
          <a:ln w="19050">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1" name="TextBox 40"/>
          <p:cNvSpPr txBox="1"/>
          <p:nvPr/>
        </p:nvSpPr>
        <p:spPr>
          <a:xfrm>
            <a:off x="5463412" y="1409479"/>
            <a:ext cx="1771749" cy="349712"/>
          </a:xfrm>
          <a:prstGeom prst="rect">
            <a:avLst/>
          </a:prstGeom>
        </p:spPr>
        <p:txBody>
          <a:bodyPr vert="horz" wrap="none" lIns="121920" tIns="60960" rIns="121920" bIns="60960" rtlCol="0" anchor="t">
            <a:noAutofit/>
          </a:bodyPr>
          <a:lstStyle/>
          <a:p>
            <a:pPr algn="r"/>
            <a:r>
              <a:rPr lang="es-ES" sz="1400" b="1">
                <a:solidFill>
                  <a:srgbClr val="00B050"/>
                </a:solidFill>
                <a:latin typeface="Arial Narrow" panose="020B0606020202030204" pitchFamily="34" charset="0"/>
                <a:cs typeface="Arial" panose="020B0604020202020204" pitchFamily="34" charset="0"/>
              </a:rPr>
              <a:t>CLAESS, NOTOS-XAS</a:t>
            </a:r>
          </a:p>
        </p:txBody>
      </p:sp>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17069" y="3122751"/>
            <a:ext cx="962291" cy="672736"/>
          </a:xfrm>
          <a:prstGeom prst="rect">
            <a:avLst/>
          </a:prstGeom>
          <a:noFill/>
          <a:ln w="19050">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3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05330" y="3113643"/>
            <a:ext cx="974133" cy="690956"/>
          </a:xfrm>
          <a:prstGeom prst="rect">
            <a:avLst/>
          </a:prstGeom>
          <a:noFill/>
          <a:ln w="19050">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36"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01034" y="3057617"/>
            <a:ext cx="1155437" cy="803007"/>
          </a:xfrm>
          <a:prstGeom prst="rect">
            <a:avLst/>
          </a:prstGeom>
          <a:noFill/>
          <a:ln w="19050">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37"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49353" y="1788434"/>
            <a:ext cx="1990132" cy="797632"/>
          </a:xfrm>
          <a:prstGeom prst="rect">
            <a:avLst/>
          </a:prstGeom>
          <a:noFill/>
          <a:ln w="19050">
            <a:solidFill>
              <a:schemeClr val="accent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6" name="Rectangle 45"/>
          <p:cNvSpPr/>
          <p:nvPr/>
        </p:nvSpPr>
        <p:spPr>
          <a:xfrm>
            <a:off x="8109287" y="4334101"/>
            <a:ext cx="1934279" cy="1237165"/>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38" name="Picture 1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56826" y="1804936"/>
            <a:ext cx="1084709" cy="764631"/>
          </a:xfrm>
          <a:prstGeom prst="rect">
            <a:avLst/>
          </a:prstGeom>
          <a:noFill/>
          <a:ln w="19050">
            <a:solidFill>
              <a:schemeClr val="accent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9576062" y="2675186"/>
            <a:ext cx="1991036" cy="298893"/>
          </a:xfrm>
          <a:prstGeom prst="rect">
            <a:avLst/>
          </a:prstGeom>
          <a:solidFill>
            <a:schemeClr val="bg1"/>
          </a:solidFill>
          <a:ln w="19050">
            <a:solidFill>
              <a:schemeClr val="accent2">
                <a:lumMod val="60000"/>
                <a:lumOff val="40000"/>
              </a:schemeClr>
            </a:solidFill>
          </a:ln>
        </p:spPr>
        <p:txBody>
          <a:bodyPr vert="horz" wrap="none" lIns="121920" tIns="60960" rIns="121920" bIns="60960" rtlCol="0" anchor="t">
            <a:noAutofit/>
          </a:bodyPr>
          <a:lstStyle/>
          <a:p>
            <a:r>
              <a:rPr lang="fr-FR" sz="1067" i="1" err="1">
                <a:latin typeface="Arial Narrow" panose="020B0606020202030204" pitchFamily="34" charset="0"/>
                <a:cs typeface="Arial" panose="020B0604020202020204" pitchFamily="34" charset="0"/>
              </a:rPr>
              <a:t>Dubouis</a:t>
            </a:r>
            <a:r>
              <a:rPr lang="fr-FR" sz="1067" i="1">
                <a:latin typeface="Arial Narrow" panose="020B0606020202030204" pitchFamily="34" charset="0"/>
                <a:cs typeface="Arial" panose="020B0604020202020204" pitchFamily="34" charset="0"/>
              </a:rPr>
              <a:t> et al Nat Mat , </a:t>
            </a:r>
            <a:r>
              <a:rPr lang="fr-FR" sz="1067" i="1" err="1">
                <a:latin typeface="Arial Narrow" panose="020B0606020202030204" pitchFamily="34" charset="0"/>
                <a:cs typeface="Arial" panose="020B0604020202020204" pitchFamily="34" charset="0"/>
              </a:rPr>
              <a:t>accepted</a:t>
            </a:r>
            <a:endParaRPr lang="fr-FR" sz="1067" i="1">
              <a:latin typeface="Arial Narrow" panose="020B0606020202030204" pitchFamily="34" charset="0"/>
              <a:cs typeface="Arial" panose="020B0604020202020204" pitchFamily="34" charset="0"/>
            </a:endParaRPr>
          </a:p>
        </p:txBody>
      </p:sp>
      <p:sp>
        <p:nvSpPr>
          <p:cNvPr id="49" name="TextBox 48"/>
          <p:cNvSpPr txBox="1"/>
          <p:nvPr/>
        </p:nvSpPr>
        <p:spPr>
          <a:xfrm>
            <a:off x="9076426" y="3921644"/>
            <a:ext cx="2516023" cy="282788"/>
          </a:xfrm>
          <a:prstGeom prst="rect">
            <a:avLst/>
          </a:prstGeom>
          <a:solidFill>
            <a:schemeClr val="bg1"/>
          </a:solidFill>
          <a:ln w="19050">
            <a:solidFill>
              <a:schemeClr val="accent1">
                <a:lumMod val="60000"/>
                <a:lumOff val="40000"/>
              </a:schemeClr>
            </a:solidFill>
          </a:ln>
        </p:spPr>
        <p:txBody>
          <a:bodyPr vert="horz" wrap="none" lIns="121920" tIns="60960" rIns="121920" bIns="60960" rtlCol="0" anchor="t">
            <a:noAutofit/>
          </a:bodyPr>
          <a:lstStyle/>
          <a:p>
            <a:r>
              <a:rPr lang="fr-FR" sz="1067" i="1" err="1">
                <a:latin typeface="Arial Narrow" panose="020B0606020202030204" pitchFamily="34" charset="0"/>
                <a:cs typeface="Arial" panose="020B0604020202020204" pitchFamily="34" charset="0"/>
              </a:rPr>
              <a:t>Wua</a:t>
            </a:r>
            <a:r>
              <a:rPr lang="fr-FR" sz="1067" i="1">
                <a:latin typeface="Arial Narrow" panose="020B0606020202030204" pitchFamily="34" charset="0"/>
                <a:cs typeface="Arial" panose="020B0604020202020204" pitchFamily="34" charset="0"/>
              </a:rPr>
              <a:t> et al Nat Mat , Nano </a:t>
            </a:r>
            <a:r>
              <a:rPr lang="fr-FR" sz="1067" i="1" err="1">
                <a:latin typeface="Arial Narrow" panose="020B0606020202030204" pitchFamily="34" charset="0"/>
                <a:cs typeface="Arial" panose="020B0604020202020204" pitchFamily="34" charset="0"/>
              </a:rPr>
              <a:t>Energy</a:t>
            </a:r>
            <a:r>
              <a:rPr lang="fr-FR" sz="1067" i="1">
                <a:latin typeface="Arial Narrow" panose="020B0606020202030204" pitchFamily="34" charset="0"/>
                <a:cs typeface="Arial" panose="020B0604020202020204" pitchFamily="34" charset="0"/>
              </a:rPr>
              <a:t> 78 (2020)</a:t>
            </a:r>
          </a:p>
        </p:txBody>
      </p:sp>
      <p:sp>
        <p:nvSpPr>
          <p:cNvPr id="50" name="TextBox 49"/>
          <p:cNvSpPr txBox="1"/>
          <p:nvPr/>
        </p:nvSpPr>
        <p:spPr>
          <a:xfrm>
            <a:off x="8429547" y="5548030"/>
            <a:ext cx="2420941" cy="274675"/>
          </a:xfrm>
          <a:prstGeom prst="rect">
            <a:avLst/>
          </a:prstGeom>
          <a:solidFill>
            <a:schemeClr val="bg1"/>
          </a:solidFill>
        </p:spPr>
        <p:txBody>
          <a:bodyPr vert="horz" wrap="none" lIns="121920" tIns="60960" rIns="121920" bIns="60960" rtlCol="0" anchor="t">
            <a:noAutofit/>
          </a:bodyPr>
          <a:lstStyle/>
          <a:p>
            <a:r>
              <a:rPr lang="fr-FR" sz="1067" i="1" err="1">
                <a:latin typeface="Arial Narrow" panose="020B0606020202030204" pitchFamily="34" charset="0"/>
                <a:cs typeface="Arial" panose="020B0604020202020204" pitchFamily="34" charset="0"/>
              </a:rPr>
              <a:t>Saurel</a:t>
            </a:r>
            <a:r>
              <a:rPr lang="fr-FR" sz="1067" i="1">
                <a:latin typeface="Arial Narrow" panose="020B0606020202030204" pitchFamily="34" charset="0"/>
                <a:cs typeface="Arial" panose="020B0604020202020204" pitchFamily="34" charset="0"/>
              </a:rPr>
              <a:t>  et al Nat Mat ,  </a:t>
            </a:r>
            <a:r>
              <a:rPr lang="fr-FR" sz="1067" i="1" err="1">
                <a:latin typeface="Arial Narrow" panose="020B0606020202030204" pitchFamily="34" charset="0"/>
                <a:cs typeface="Arial" panose="020B0604020202020204" pitchFamily="34" charset="0"/>
              </a:rPr>
              <a:t>Energy</a:t>
            </a:r>
            <a:r>
              <a:rPr lang="fr-FR" sz="1067" i="1">
                <a:latin typeface="Arial Narrow" panose="020B0606020202030204" pitchFamily="34" charset="0"/>
                <a:cs typeface="Arial" panose="020B0604020202020204" pitchFamily="34" charset="0"/>
              </a:rPr>
              <a:t> Storage </a:t>
            </a:r>
            <a:r>
              <a:rPr lang="fr-FR" sz="1067" i="1" err="1">
                <a:latin typeface="Arial Narrow" panose="020B0606020202030204" pitchFamily="34" charset="0"/>
                <a:cs typeface="Arial" panose="020B0604020202020204" pitchFamily="34" charset="0"/>
              </a:rPr>
              <a:t>Materials</a:t>
            </a:r>
            <a:r>
              <a:rPr lang="fr-FR" sz="1067" i="1">
                <a:latin typeface="Arial Narrow" panose="020B0606020202030204" pitchFamily="34" charset="0"/>
                <a:cs typeface="Arial" panose="020B0604020202020204" pitchFamily="34" charset="0"/>
              </a:rPr>
              <a:t> 21 (2019)</a:t>
            </a:r>
          </a:p>
        </p:txBody>
      </p:sp>
      <p:sp>
        <p:nvSpPr>
          <p:cNvPr id="51" name="TextBox 50"/>
          <p:cNvSpPr txBox="1"/>
          <p:nvPr/>
        </p:nvSpPr>
        <p:spPr>
          <a:xfrm>
            <a:off x="5434715" y="833878"/>
            <a:ext cx="1936981" cy="504315"/>
          </a:xfrm>
          <a:prstGeom prst="rect">
            <a:avLst/>
          </a:prstGeom>
        </p:spPr>
        <p:txBody>
          <a:bodyPr vert="horz" wrap="none" lIns="121920" tIns="60960" rIns="121920" bIns="60960" rtlCol="0" anchor="t">
            <a:noAutofit/>
          </a:bodyPr>
          <a:lstStyle/>
          <a:p>
            <a:pPr algn="r"/>
            <a:r>
              <a:rPr lang="es-ES" sz="1600" b="1" err="1">
                <a:solidFill>
                  <a:srgbClr val="00B050"/>
                </a:solidFill>
                <a:latin typeface="Arial Narrow" panose="020B0606020202030204" pitchFamily="34" charset="0"/>
                <a:cs typeface="Arial" panose="020B0604020202020204" pitchFamily="34" charset="0"/>
              </a:rPr>
              <a:t>Spectroscopy</a:t>
            </a:r>
            <a:r>
              <a:rPr lang="es-ES" sz="1600" b="1">
                <a:solidFill>
                  <a:srgbClr val="00B050"/>
                </a:solidFill>
                <a:latin typeface="Arial Narrow" panose="020B0606020202030204" pitchFamily="34" charset="0"/>
                <a:cs typeface="Arial" panose="020B0604020202020204" pitchFamily="34" charset="0"/>
              </a:rPr>
              <a:t> </a:t>
            </a:r>
            <a:br>
              <a:rPr lang="es-ES" sz="1600" b="1">
                <a:solidFill>
                  <a:srgbClr val="00B050"/>
                </a:solidFill>
                <a:latin typeface="Arial Narrow" panose="020B0606020202030204" pitchFamily="34" charset="0"/>
                <a:cs typeface="Arial" panose="020B0604020202020204" pitchFamily="34" charset="0"/>
              </a:rPr>
            </a:br>
            <a:r>
              <a:rPr lang="es-ES" sz="1600" b="1">
                <a:solidFill>
                  <a:srgbClr val="00B050"/>
                </a:solidFill>
                <a:latin typeface="Arial Narrow" panose="020B0606020202030204" pitchFamily="34" charset="0"/>
                <a:cs typeface="Arial" panose="020B0604020202020204" pitchFamily="34" charset="0"/>
              </a:rPr>
              <a:t>(</a:t>
            </a:r>
            <a:r>
              <a:rPr lang="es-ES" sz="1600" b="1" err="1">
                <a:solidFill>
                  <a:srgbClr val="00B050"/>
                </a:solidFill>
                <a:latin typeface="Arial Narrow" panose="020B0606020202030204" pitchFamily="34" charset="0"/>
                <a:cs typeface="Arial" panose="020B0604020202020204" pitchFamily="34" charset="0"/>
              </a:rPr>
              <a:t>electronic</a:t>
            </a:r>
            <a:r>
              <a:rPr lang="es-ES" sz="1600" b="1">
                <a:solidFill>
                  <a:srgbClr val="00B050"/>
                </a:solidFill>
                <a:latin typeface="Arial Narrow" panose="020B0606020202030204" pitchFamily="34" charset="0"/>
                <a:cs typeface="Arial" panose="020B0604020202020204" pitchFamily="34" charset="0"/>
              </a:rPr>
              <a:t> </a:t>
            </a:r>
            <a:r>
              <a:rPr lang="es-ES" sz="1600" b="1" err="1">
                <a:solidFill>
                  <a:srgbClr val="00B050"/>
                </a:solidFill>
                <a:latin typeface="Arial Narrow" panose="020B0606020202030204" pitchFamily="34" charset="0"/>
                <a:cs typeface="Arial" panose="020B0604020202020204" pitchFamily="34" charset="0"/>
              </a:rPr>
              <a:t>configuration</a:t>
            </a:r>
            <a:r>
              <a:rPr lang="es-ES" sz="1600" b="1">
                <a:solidFill>
                  <a:srgbClr val="00B050"/>
                </a:solidFill>
                <a:latin typeface="Arial Narrow" panose="020B0606020202030204" pitchFamily="34" charset="0"/>
                <a:cs typeface="Arial" panose="020B0604020202020204" pitchFamily="34" charset="0"/>
              </a:rPr>
              <a:t>)</a:t>
            </a:r>
          </a:p>
        </p:txBody>
      </p:sp>
      <p:sp>
        <p:nvSpPr>
          <p:cNvPr id="52" name="TextBox 51"/>
          <p:cNvSpPr txBox="1"/>
          <p:nvPr/>
        </p:nvSpPr>
        <p:spPr>
          <a:xfrm>
            <a:off x="4922467" y="5130378"/>
            <a:ext cx="1132712" cy="349712"/>
          </a:xfrm>
          <a:prstGeom prst="rect">
            <a:avLst/>
          </a:prstGeom>
        </p:spPr>
        <p:txBody>
          <a:bodyPr vert="horz" wrap="none" lIns="121920" tIns="60960" rIns="121920" bIns="60960" rtlCol="0" anchor="t">
            <a:noAutofit/>
          </a:bodyPr>
          <a:lstStyle/>
          <a:p>
            <a:pPr algn="r"/>
            <a:r>
              <a:rPr lang="es-ES" sz="1400" b="1">
                <a:solidFill>
                  <a:srgbClr val="00B050"/>
                </a:solidFill>
                <a:latin typeface="Arial Narrow" panose="020B0606020202030204" pitchFamily="34" charset="0"/>
                <a:cs typeface="Arial" panose="020B0604020202020204" pitchFamily="34" charset="0"/>
              </a:rPr>
              <a:t>CIRCE-NAPP</a:t>
            </a:r>
          </a:p>
        </p:txBody>
      </p:sp>
      <p:pic>
        <p:nvPicPr>
          <p:cNvPr id="1039" name="Picture 1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19032" y="3496343"/>
            <a:ext cx="994923" cy="561071"/>
          </a:xfrm>
          <a:prstGeom prst="rect">
            <a:avLst/>
          </a:prstGeom>
          <a:noFill/>
          <a:ln w="1905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4" name="TextBox 53"/>
          <p:cNvSpPr txBox="1"/>
          <p:nvPr/>
        </p:nvSpPr>
        <p:spPr>
          <a:xfrm>
            <a:off x="8007638" y="6073237"/>
            <a:ext cx="3264759" cy="342877"/>
          </a:xfrm>
          <a:prstGeom prst="rect">
            <a:avLst/>
          </a:prstGeom>
          <a:solidFill>
            <a:schemeClr val="bg1"/>
          </a:solidFill>
          <a:ln w="19050">
            <a:solidFill>
              <a:schemeClr val="bg2">
                <a:lumMod val="50000"/>
              </a:schemeClr>
            </a:solidFill>
          </a:ln>
        </p:spPr>
        <p:txBody>
          <a:bodyPr vert="horz" wrap="none" lIns="121920" tIns="60960" rIns="121920" bIns="60960" rtlCol="0" anchor="t">
            <a:noAutofit/>
          </a:bodyPr>
          <a:lstStyle/>
          <a:p>
            <a:r>
              <a:rPr lang="fr-FR" sz="1067" i="1" err="1">
                <a:latin typeface="Arial Narrow" panose="020B0606020202030204" pitchFamily="34" charset="0"/>
                <a:cs typeface="Arial" panose="020B0604020202020204" pitchFamily="34" charset="0"/>
              </a:rPr>
              <a:t>Forero-Saboya</a:t>
            </a:r>
            <a:r>
              <a:rPr lang="fr-FR" sz="1067" i="1">
                <a:latin typeface="Arial Narrow" panose="020B0606020202030204" pitchFamily="34" charset="0"/>
                <a:cs typeface="Arial" panose="020B0604020202020204" pitchFamily="34" charset="0"/>
              </a:rPr>
              <a:t> et al Nat Mat , </a:t>
            </a:r>
            <a:r>
              <a:rPr lang="fr-FR" sz="1067" i="1" err="1">
                <a:latin typeface="Arial Narrow" panose="020B0606020202030204" pitchFamily="34" charset="0"/>
                <a:cs typeface="Arial" panose="020B0604020202020204" pitchFamily="34" charset="0"/>
              </a:rPr>
              <a:t>Energy</a:t>
            </a:r>
            <a:r>
              <a:rPr lang="fr-FR" sz="1067" i="1">
                <a:latin typeface="Arial Narrow" panose="020B0606020202030204" pitchFamily="34" charset="0"/>
                <a:cs typeface="Arial" panose="020B0604020202020204" pitchFamily="34" charset="0"/>
              </a:rPr>
              <a:t> Environ. </a:t>
            </a:r>
            <a:r>
              <a:rPr lang="fr-FR" sz="1067" i="1" err="1">
                <a:latin typeface="Arial Narrow" panose="020B0606020202030204" pitchFamily="34" charset="0"/>
                <a:cs typeface="Arial" panose="020B0604020202020204" pitchFamily="34" charset="0"/>
              </a:rPr>
              <a:t>Sci</a:t>
            </a:r>
            <a:r>
              <a:rPr lang="fr-FR" sz="1067" i="1">
                <a:latin typeface="Arial Narrow" panose="020B0606020202030204" pitchFamily="34" charset="0"/>
                <a:cs typeface="Arial" panose="020B0604020202020204" pitchFamily="34" charset="0"/>
              </a:rPr>
              <a:t> 13 (2020)</a:t>
            </a:r>
          </a:p>
        </p:txBody>
      </p:sp>
      <p:pic>
        <p:nvPicPr>
          <p:cNvPr id="1040" name="Picture 1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94484" y="4225301"/>
            <a:ext cx="705861" cy="839076"/>
          </a:xfrm>
          <a:prstGeom prst="rect">
            <a:avLst/>
          </a:prstGeom>
          <a:noFill/>
          <a:ln w="1905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6" name="Rectangle 55"/>
          <p:cNvSpPr/>
          <p:nvPr/>
        </p:nvSpPr>
        <p:spPr>
          <a:xfrm>
            <a:off x="4801297" y="2879221"/>
            <a:ext cx="1266835" cy="2650423"/>
          </a:xfrm>
          <a:prstGeom prst="rect">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p:cNvSpPr/>
          <p:nvPr/>
        </p:nvSpPr>
        <p:spPr>
          <a:xfrm>
            <a:off x="5195707" y="3816680"/>
            <a:ext cx="478015" cy="307777"/>
          </a:xfrm>
          <a:prstGeom prst="rect">
            <a:avLst/>
          </a:prstGeom>
        </p:spPr>
        <p:txBody>
          <a:bodyPr wrap="none">
            <a:spAutoFit/>
          </a:bodyPr>
          <a:lstStyle/>
          <a:p>
            <a:pPr algn="ctr"/>
            <a:r>
              <a:rPr lang="en-US" sz="1400" b="1" i="1">
                <a:solidFill>
                  <a:srgbClr val="00B050"/>
                </a:solidFill>
                <a:latin typeface="Arial Narrow" panose="020B0606020202030204" pitchFamily="34" charset="0"/>
              </a:rPr>
              <a:t>XPS</a:t>
            </a:r>
          </a:p>
        </p:txBody>
      </p:sp>
      <p:sp>
        <p:nvSpPr>
          <p:cNvPr id="15" name="TextBox 14"/>
          <p:cNvSpPr txBox="1"/>
          <p:nvPr/>
        </p:nvSpPr>
        <p:spPr>
          <a:xfrm>
            <a:off x="5264149" y="3833346"/>
            <a:ext cx="1219200" cy="1219200"/>
          </a:xfrm>
          <a:prstGeom prst="rect">
            <a:avLst/>
          </a:prstGeom>
        </p:spPr>
        <p:txBody>
          <a:bodyPr vert="horz" wrap="none" lIns="121920" tIns="60960" rIns="121920" bIns="60960" rtlCol="0" anchor="t">
            <a:noAutofit/>
          </a:bodyPr>
          <a:lstStyle/>
          <a:p>
            <a:endParaRPr lang="fr-FR" sz="3733">
              <a:latin typeface="Arial" panose="020B0604020202020204" pitchFamily="34" charset="0"/>
              <a:cs typeface="Arial" panose="020B0604020202020204" pitchFamily="34" charset="0"/>
            </a:endParaRPr>
          </a:p>
        </p:txBody>
      </p:sp>
      <p:sp>
        <p:nvSpPr>
          <p:cNvPr id="16" name="TextBox 15"/>
          <p:cNvSpPr txBox="1"/>
          <p:nvPr/>
        </p:nvSpPr>
        <p:spPr>
          <a:xfrm>
            <a:off x="3489951" y="2662745"/>
            <a:ext cx="1194845" cy="388703"/>
          </a:xfrm>
          <a:prstGeom prst="rect">
            <a:avLst/>
          </a:prstGeom>
        </p:spPr>
        <p:txBody>
          <a:bodyPr vert="horz" wrap="none" lIns="121920" tIns="60960" rIns="121920" bIns="60960" rtlCol="0" anchor="t">
            <a:noAutofit/>
          </a:bodyPr>
          <a:lstStyle/>
          <a:p>
            <a:r>
              <a:rPr lang="fr-FR" sz="1400">
                <a:latin typeface="Arial Narrow" panose="020B0606020202030204" pitchFamily="34" charset="0"/>
                <a:cs typeface="Arial" panose="020B0604020202020204" pitchFamily="34" charset="0"/>
              </a:rPr>
              <a:t>Electrolyte </a:t>
            </a:r>
            <a:r>
              <a:rPr lang="fr-FR" sz="1400" err="1">
                <a:latin typeface="Arial Narrow" panose="020B0606020202030204" pitchFamily="34" charset="0"/>
                <a:cs typeface="Arial" panose="020B0604020202020204" pitchFamily="34" charset="0"/>
              </a:rPr>
              <a:t>bulk</a:t>
            </a:r>
            <a:endParaRPr lang="fr-FR" sz="1400">
              <a:latin typeface="Arial Narrow" panose="020B0606020202030204" pitchFamily="34" charset="0"/>
              <a:cs typeface="Arial" panose="020B0604020202020204" pitchFamily="34" charset="0"/>
            </a:endParaRPr>
          </a:p>
        </p:txBody>
      </p:sp>
      <p:sp>
        <p:nvSpPr>
          <p:cNvPr id="19" name="Rectangle 18"/>
          <p:cNvSpPr/>
          <p:nvPr/>
        </p:nvSpPr>
        <p:spPr>
          <a:xfrm>
            <a:off x="3603907" y="3081268"/>
            <a:ext cx="421910" cy="307777"/>
          </a:xfrm>
          <a:prstGeom prst="rect">
            <a:avLst/>
          </a:prstGeom>
        </p:spPr>
        <p:txBody>
          <a:bodyPr wrap="none">
            <a:spAutoFit/>
          </a:bodyPr>
          <a:lstStyle/>
          <a:p>
            <a:r>
              <a:rPr lang="fr-FR" sz="1400">
                <a:latin typeface="Arial Narrow" panose="020B0606020202030204" pitchFamily="34" charset="0"/>
                <a:cs typeface="Arial" panose="020B0604020202020204" pitchFamily="34" charset="0"/>
              </a:rPr>
              <a:t>SEI</a:t>
            </a:r>
            <a:endParaRPr lang="fr-FR" sz="1400"/>
          </a:p>
        </p:txBody>
      </p:sp>
      <p:pic>
        <p:nvPicPr>
          <p:cNvPr id="1042" name="Picture 1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6449" y="4654179"/>
            <a:ext cx="815953" cy="82213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3" name="TextBox 62"/>
          <p:cNvSpPr txBox="1"/>
          <p:nvPr/>
        </p:nvSpPr>
        <p:spPr>
          <a:xfrm>
            <a:off x="3370146" y="833878"/>
            <a:ext cx="1936981" cy="504315"/>
          </a:xfrm>
          <a:prstGeom prst="rect">
            <a:avLst/>
          </a:prstGeom>
        </p:spPr>
        <p:txBody>
          <a:bodyPr vert="horz" wrap="none" lIns="121920" tIns="60960" rIns="121920" bIns="60960" rtlCol="0" anchor="t">
            <a:noAutofit/>
          </a:bodyPr>
          <a:lstStyle/>
          <a:p>
            <a:r>
              <a:rPr lang="es-ES" sz="1600" b="1" err="1">
                <a:solidFill>
                  <a:srgbClr val="92D050"/>
                </a:solidFill>
                <a:latin typeface="Arial Narrow" panose="020B0606020202030204" pitchFamily="34" charset="0"/>
                <a:cs typeface="Arial" panose="020B0604020202020204" pitchFamily="34" charset="0"/>
              </a:rPr>
              <a:t>Spectroscopy</a:t>
            </a:r>
            <a:r>
              <a:rPr lang="es-ES" sz="1600" b="1">
                <a:solidFill>
                  <a:srgbClr val="92D050"/>
                </a:solidFill>
                <a:latin typeface="Arial Narrow" panose="020B0606020202030204" pitchFamily="34" charset="0"/>
                <a:cs typeface="Arial" panose="020B0604020202020204" pitchFamily="34" charset="0"/>
              </a:rPr>
              <a:t> </a:t>
            </a:r>
            <a:br>
              <a:rPr lang="es-ES" sz="1600" b="1">
                <a:solidFill>
                  <a:srgbClr val="92D050"/>
                </a:solidFill>
                <a:latin typeface="Arial Narrow" panose="020B0606020202030204" pitchFamily="34" charset="0"/>
                <a:cs typeface="Arial" panose="020B0604020202020204" pitchFamily="34" charset="0"/>
              </a:rPr>
            </a:br>
            <a:r>
              <a:rPr lang="es-ES" sz="1600" b="1">
                <a:solidFill>
                  <a:srgbClr val="92D050"/>
                </a:solidFill>
                <a:latin typeface="Arial Narrow" panose="020B0606020202030204" pitchFamily="34" charset="0"/>
                <a:cs typeface="Arial" panose="020B0604020202020204" pitchFamily="34" charset="0"/>
              </a:rPr>
              <a:t>(</a:t>
            </a:r>
            <a:r>
              <a:rPr lang="es-ES" sz="1600" b="1" err="1">
                <a:solidFill>
                  <a:srgbClr val="92D050"/>
                </a:solidFill>
                <a:latin typeface="Arial Narrow" panose="020B0606020202030204" pitchFamily="34" charset="0"/>
                <a:cs typeface="Arial" panose="020B0604020202020204" pitchFamily="34" charset="0"/>
              </a:rPr>
              <a:t>molecule</a:t>
            </a:r>
            <a:r>
              <a:rPr lang="es-ES" sz="1600" b="1">
                <a:solidFill>
                  <a:srgbClr val="00B050"/>
                </a:solidFill>
                <a:latin typeface="Arial Narrow" panose="020B0606020202030204" pitchFamily="34" charset="0"/>
                <a:cs typeface="Arial" panose="020B0604020202020204" pitchFamily="34" charset="0"/>
              </a:rPr>
              <a:t>)</a:t>
            </a:r>
          </a:p>
        </p:txBody>
      </p:sp>
      <p:pic>
        <p:nvPicPr>
          <p:cNvPr id="1043" name="Picture 1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12974" y="3459289"/>
            <a:ext cx="747041" cy="762840"/>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44" name="Picture 2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55775" y="4545307"/>
            <a:ext cx="668352" cy="984336"/>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46" name="Picture 2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71085" y="4649860"/>
            <a:ext cx="785185" cy="822135"/>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8" name="TextBox 67"/>
          <p:cNvSpPr txBox="1"/>
          <p:nvPr/>
        </p:nvSpPr>
        <p:spPr>
          <a:xfrm>
            <a:off x="4436119" y="6073238"/>
            <a:ext cx="2711364" cy="333169"/>
          </a:xfrm>
          <a:prstGeom prst="rect">
            <a:avLst/>
          </a:prstGeom>
          <a:solidFill>
            <a:schemeClr val="bg1"/>
          </a:solidFill>
          <a:ln w="19050">
            <a:solidFill>
              <a:schemeClr val="bg2">
                <a:lumMod val="50000"/>
              </a:schemeClr>
            </a:solidFill>
          </a:ln>
        </p:spPr>
        <p:txBody>
          <a:bodyPr vert="horz" wrap="none" lIns="121920" tIns="60960" rIns="121920" bIns="60960" rtlCol="0" anchor="t">
            <a:noAutofit/>
          </a:bodyPr>
          <a:lstStyle/>
          <a:p>
            <a:r>
              <a:rPr lang="fr-FR" sz="1067" i="1">
                <a:latin typeface="Arial Narrow" panose="020B0606020202030204" pitchFamily="34" charset="0"/>
                <a:cs typeface="Arial" panose="020B0604020202020204" pitchFamily="34" charset="0"/>
              </a:rPr>
              <a:t>Olivares-Marin et al Nat Mat , Nano </a:t>
            </a:r>
            <a:r>
              <a:rPr lang="fr-FR" sz="1067" i="1" err="1">
                <a:latin typeface="Arial Narrow" panose="020B0606020202030204" pitchFamily="34" charset="0"/>
                <a:cs typeface="Arial" panose="020B0604020202020204" pitchFamily="34" charset="0"/>
              </a:rPr>
              <a:t>Lett</a:t>
            </a:r>
            <a:r>
              <a:rPr lang="fr-FR" sz="1067" i="1">
                <a:latin typeface="Arial Narrow" panose="020B0606020202030204" pitchFamily="34" charset="0"/>
                <a:cs typeface="Arial" panose="020B0604020202020204" pitchFamily="34" charset="0"/>
              </a:rPr>
              <a:t> 15 (2015)</a:t>
            </a:r>
          </a:p>
        </p:txBody>
      </p:sp>
      <p:sp>
        <p:nvSpPr>
          <p:cNvPr id="69" name="TextBox 68"/>
          <p:cNvSpPr txBox="1"/>
          <p:nvPr/>
        </p:nvSpPr>
        <p:spPr>
          <a:xfrm>
            <a:off x="334924" y="6082945"/>
            <a:ext cx="3016373" cy="323461"/>
          </a:xfrm>
          <a:prstGeom prst="rect">
            <a:avLst/>
          </a:prstGeom>
          <a:solidFill>
            <a:schemeClr val="bg1"/>
          </a:solidFill>
          <a:ln w="19050">
            <a:solidFill>
              <a:schemeClr val="tx1"/>
            </a:solidFill>
          </a:ln>
        </p:spPr>
        <p:txBody>
          <a:bodyPr vert="horz" wrap="none" lIns="121920" tIns="60960" rIns="121920" bIns="60960" rtlCol="0" anchor="t">
            <a:noAutofit/>
          </a:bodyPr>
          <a:lstStyle/>
          <a:p>
            <a:r>
              <a:rPr lang="fr-FR" sz="1067" i="1" err="1">
                <a:latin typeface="Arial Narrow" panose="020B0606020202030204" pitchFamily="34" charset="0"/>
                <a:cs typeface="Arial" panose="020B0604020202020204" pitchFamily="34" charset="0"/>
              </a:rPr>
              <a:t>Tchitchekoav</a:t>
            </a:r>
            <a:r>
              <a:rPr lang="fr-FR" sz="1067" i="1">
                <a:latin typeface="Arial Narrow" panose="020B0606020202030204" pitchFamily="34" charset="0"/>
                <a:cs typeface="Arial" panose="020B0604020202020204" pitchFamily="34" charset="0"/>
              </a:rPr>
              <a:t>  et al Nat Mat , </a:t>
            </a:r>
            <a:r>
              <a:rPr lang="fr-FR" sz="1067" i="1" err="1">
                <a:latin typeface="Arial Narrow" panose="020B0606020202030204" pitchFamily="34" charset="0"/>
                <a:cs typeface="Arial" panose="020B0604020202020204" pitchFamily="34" charset="0"/>
              </a:rPr>
              <a:t>Chem</a:t>
            </a:r>
            <a:r>
              <a:rPr lang="fr-FR" sz="1067" i="1">
                <a:latin typeface="Arial Narrow" panose="020B0606020202030204" pitchFamily="34" charset="0"/>
                <a:cs typeface="Arial" panose="020B0604020202020204" pitchFamily="34" charset="0"/>
              </a:rPr>
              <a:t> Mat 30 (2018)</a:t>
            </a:r>
          </a:p>
        </p:txBody>
      </p:sp>
      <p:sp>
        <p:nvSpPr>
          <p:cNvPr id="70" name="Rectangle 69"/>
          <p:cNvSpPr/>
          <p:nvPr/>
        </p:nvSpPr>
        <p:spPr>
          <a:xfrm>
            <a:off x="444501" y="4332050"/>
            <a:ext cx="3553144" cy="1292345"/>
          </a:xfrm>
          <a:prstGeom prst="rect">
            <a:avLst/>
          </a:prstGeom>
          <a:noFill/>
          <a:ln w="190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TextBox 70">
            <a:extLst>
              <a:ext uri="{FF2B5EF4-FFF2-40B4-BE49-F238E27FC236}">
                <a16:creationId xmlns:a16="http://schemas.microsoft.com/office/drawing/2014/main" id="{4E6B0C70-08D0-4568-83A2-3168A1A9E0EC}"/>
              </a:ext>
            </a:extLst>
          </p:cNvPr>
          <p:cNvSpPr txBox="1"/>
          <p:nvPr/>
        </p:nvSpPr>
        <p:spPr>
          <a:xfrm>
            <a:off x="508636" y="3704708"/>
            <a:ext cx="1178584" cy="292493"/>
          </a:xfrm>
          <a:prstGeom prst="rect">
            <a:avLst/>
          </a:prstGeom>
        </p:spPr>
        <p:txBody>
          <a:bodyPr vert="horz" wrap="none" lIns="121920" tIns="60960" rIns="121920" bIns="60960" rtlCol="0" anchor="t">
            <a:noAutofit/>
          </a:bodyPr>
          <a:lstStyle/>
          <a:p>
            <a:pPr algn="ctr"/>
            <a:r>
              <a:rPr lang="es-ES" sz="1400" b="1">
                <a:solidFill>
                  <a:schemeClr val="accent4">
                    <a:lumMod val="75000"/>
                  </a:schemeClr>
                </a:solidFill>
                <a:latin typeface="Arial Narrow" panose="020B0606020202030204" pitchFamily="34" charset="0"/>
                <a:cs typeface="Arial" panose="020B0604020202020204" pitchFamily="34" charset="0"/>
              </a:rPr>
              <a:t>TEM</a:t>
            </a:r>
          </a:p>
        </p:txBody>
      </p:sp>
      <p:pic>
        <p:nvPicPr>
          <p:cNvPr id="1047" name="Picture 2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5658" y="2078106"/>
            <a:ext cx="1843125" cy="1117536"/>
          </a:xfrm>
          <a:prstGeom prst="rect">
            <a:avLst/>
          </a:prstGeom>
          <a:noFill/>
          <a:ln w="19050">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3" name="TextBox 72">
            <a:extLst>
              <a:ext uri="{FF2B5EF4-FFF2-40B4-BE49-F238E27FC236}">
                <a16:creationId xmlns:a16="http://schemas.microsoft.com/office/drawing/2014/main" id="{4E6B0C70-08D0-4568-83A2-3168A1A9E0EC}"/>
              </a:ext>
            </a:extLst>
          </p:cNvPr>
          <p:cNvSpPr txBox="1"/>
          <p:nvPr/>
        </p:nvSpPr>
        <p:spPr>
          <a:xfrm>
            <a:off x="534389" y="1701973"/>
            <a:ext cx="1178584" cy="292493"/>
          </a:xfrm>
          <a:prstGeom prst="rect">
            <a:avLst/>
          </a:prstGeom>
        </p:spPr>
        <p:txBody>
          <a:bodyPr vert="horz" wrap="none" lIns="121920" tIns="60960" rIns="121920" bIns="60960" rtlCol="0" anchor="t">
            <a:noAutofit/>
          </a:bodyPr>
          <a:lstStyle/>
          <a:p>
            <a:pPr algn="ctr"/>
            <a:r>
              <a:rPr lang="es-ES" sz="1400" b="1">
                <a:solidFill>
                  <a:schemeClr val="accent4">
                    <a:lumMod val="75000"/>
                  </a:schemeClr>
                </a:solidFill>
                <a:latin typeface="Arial Narrow" panose="020B0606020202030204" pitchFamily="34" charset="0"/>
                <a:cs typeface="Arial" panose="020B0604020202020204" pitchFamily="34" charset="0"/>
              </a:rPr>
              <a:t>SEM and EDX</a:t>
            </a:r>
          </a:p>
        </p:txBody>
      </p:sp>
      <p:sp>
        <p:nvSpPr>
          <p:cNvPr id="10" name="Footer Placeholder 3">
            <a:extLst>
              <a:ext uri="{FF2B5EF4-FFF2-40B4-BE49-F238E27FC236}">
                <a16:creationId xmlns:a16="http://schemas.microsoft.com/office/drawing/2014/main" id="{0E1B3B50-CBB8-1275-0DB0-BC402F42858E}"/>
              </a:ext>
            </a:extLst>
          </p:cNvPr>
          <p:cNvSpPr txBox="1">
            <a:spLocks/>
          </p:cNvSpPr>
          <p:nvPr/>
        </p:nvSpPr>
        <p:spPr>
          <a:xfrm>
            <a:off x="4385439" y="6597114"/>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14" name="Footer Placeholder 3">
            <a:extLst>
              <a:ext uri="{FF2B5EF4-FFF2-40B4-BE49-F238E27FC236}">
                <a16:creationId xmlns:a16="http://schemas.microsoft.com/office/drawing/2014/main" id="{487AAC76-EFA9-7429-2298-849573AE5B04}"/>
              </a:ext>
            </a:extLst>
          </p:cNvPr>
          <p:cNvSpPr txBox="1">
            <a:spLocks/>
          </p:cNvSpPr>
          <p:nvPr/>
        </p:nvSpPr>
        <p:spPr>
          <a:xfrm>
            <a:off x="3903259" y="6593829"/>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437056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59A3C1E9-1E17-4B2D-975E-2F80F7CB45F8}" type="slidenum">
              <a:rPr lang="es-ES" smtClean="0"/>
              <a:t>7</a:t>
            </a:fld>
            <a:endParaRPr lang="es-ES"/>
          </a:p>
        </p:txBody>
      </p:sp>
      <p:sp>
        <p:nvSpPr>
          <p:cNvPr id="35" name="Título 1">
            <a:extLst>
              <a:ext uri="{FF2B5EF4-FFF2-40B4-BE49-F238E27FC236}">
                <a16:creationId xmlns:a16="http://schemas.microsoft.com/office/drawing/2014/main" id="{451C8D3E-7069-4D79-B7B0-2E7BD6CACB3C}"/>
              </a:ext>
            </a:extLst>
          </p:cNvPr>
          <p:cNvSpPr>
            <a:spLocks noGrp="1"/>
          </p:cNvSpPr>
          <p:nvPr>
            <p:ph type="title"/>
          </p:nvPr>
        </p:nvSpPr>
        <p:spPr>
          <a:xfrm>
            <a:off x="1288035" y="162037"/>
            <a:ext cx="9250896" cy="519312"/>
          </a:xfrm>
        </p:spPr>
        <p:txBody>
          <a:bodyPr>
            <a:normAutofit fontScale="90000"/>
          </a:bodyPr>
          <a:lstStyle/>
          <a:p>
            <a:r>
              <a:rPr lang="en-US" sz="3100" b="1" dirty="0">
                <a:solidFill>
                  <a:srgbClr val="516885"/>
                </a:solidFill>
                <a:latin typeface="Arial" panose="020B0604020202020204" pitchFamily="34" charset="0"/>
                <a:cs typeface="Arial" panose="020B0604020202020204" pitchFamily="34" charset="0"/>
              </a:rPr>
              <a:t>Optimizing Interfaces is Key to Make Better Batteries</a:t>
            </a:r>
            <a:br>
              <a:rPr lang="en-US" dirty="0"/>
            </a:br>
            <a:endParaRPr lang="en-US" dirty="0"/>
          </a:p>
        </p:txBody>
      </p:sp>
      <p:sp>
        <p:nvSpPr>
          <p:cNvPr id="22" name="Rectangle 21">
            <a:extLst>
              <a:ext uri="{FF2B5EF4-FFF2-40B4-BE49-F238E27FC236}">
                <a16:creationId xmlns:a16="http://schemas.microsoft.com/office/drawing/2014/main" id="{64E843B0-03F3-7101-5FF1-74A16B42E1ED}"/>
              </a:ext>
            </a:extLst>
          </p:cNvPr>
          <p:cNvSpPr/>
          <p:nvPr/>
        </p:nvSpPr>
        <p:spPr>
          <a:xfrm>
            <a:off x="6766560" y="736635"/>
            <a:ext cx="5471820" cy="6250044"/>
          </a:xfrm>
          <a:prstGeom prst="rect">
            <a:avLst/>
          </a:prstGeom>
        </p:spPr>
        <p:txBody>
          <a:bodyPr wrap="square">
            <a:spAutoFit/>
          </a:bodyPr>
          <a:lstStyle/>
          <a:p>
            <a:pPr algn="just">
              <a:spcAft>
                <a:spcPts val="400"/>
              </a:spcAft>
            </a:pPr>
            <a:r>
              <a:rPr lang="en-US" sz="1867" dirty="0"/>
              <a:t>Same can be said as already explained in context with catalysis:</a:t>
            </a:r>
          </a:p>
          <a:p>
            <a:pPr algn="just">
              <a:spcAft>
                <a:spcPts val="400"/>
              </a:spcAft>
            </a:pPr>
            <a:endParaRPr lang="en-US" sz="1867" dirty="0"/>
          </a:p>
          <a:p>
            <a:pPr algn="just">
              <a:spcAft>
                <a:spcPts val="400"/>
              </a:spcAft>
            </a:pPr>
            <a:r>
              <a:rPr lang="en-US" sz="1867" dirty="0"/>
              <a:t>Multimodal approach under operando conditions combining imaging on the different length scales with ensemble averaging spectroscopic tools is key to “understand” how the battery works. High throughput and fast structural characterization is key to impact the high TRL developments. </a:t>
            </a:r>
          </a:p>
          <a:p>
            <a:pPr>
              <a:spcAft>
                <a:spcPts val="400"/>
              </a:spcAft>
            </a:pPr>
            <a:r>
              <a:rPr lang="en-US" sz="1867" dirty="0"/>
              <a:t>Specific example: </a:t>
            </a:r>
            <a:r>
              <a:rPr lang="en-US" sz="1870" dirty="0"/>
              <a:t>Development of high power density solid state electrolyte Li batteries:</a:t>
            </a:r>
          </a:p>
          <a:p>
            <a:pPr marL="380990" indent="-380990">
              <a:spcAft>
                <a:spcPts val="400"/>
              </a:spcAft>
              <a:buFont typeface="Arial" panose="020B0604020202020204" pitchFamily="34" charset="0"/>
              <a:buChar char="•"/>
            </a:pPr>
            <a:r>
              <a:rPr lang="en-US" sz="1867" dirty="0"/>
              <a:t>The battery has a large number of different interfaces which all define the performance but also the reliability.</a:t>
            </a:r>
            <a:endParaRPr lang="en-US" dirty="0"/>
          </a:p>
          <a:p>
            <a:pPr>
              <a:spcAft>
                <a:spcPts val="400"/>
              </a:spcAft>
            </a:pPr>
            <a:r>
              <a:rPr lang="en-US" sz="1867" dirty="0"/>
              <a:t>ALBA II has the potential to provide:</a:t>
            </a:r>
          </a:p>
          <a:p>
            <a:pPr marL="342900" indent="-342900">
              <a:spcAft>
                <a:spcPts val="400"/>
              </a:spcAft>
              <a:buFont typeface="Arial" panose="020B0604020202020204" pitchFamily="34" charset="0"/>
              <a:buChar char="•"/>
            </a:pPr>
            <a:r>
              <a:rPr lang="en-US" sz="1867" dirty="0"/>
              <a:t>Improved microscopy: operando TEM, nano probe and micro-spectroscopy/diffraction.</a:t>
            </a:r>
          </a:p>
          <a:p>
            <a:pPr marL="342900" indent="-342900">
              <a:spcAft>
                <a:spcPts val="400"/>
              </a:spcAft>
              <a:buFont typeface="Arial" panose="020B0604020202020204" pitchFamily="34" charset="0"/>
              <a:buChar char="•"/>
            </a:pPr>
            <a:r>
              <a:rPr lang="en-US" sz="1867" dirty="0"/>
              <a:t>Data analytics: enabling multi modal approach.</a:t>
            </a:r>
          </a:p>
          <a:p>
            <a:pPr marL="342900" indent="-342900">
              <a:spcAft>
                <a:spcPts val="400"/>
              </a:spcAft>
              <a:buFont typeface="Arial" panose="020B0604020202020204" pitchFamily="34" charset="0"/>
              <a:buChar char="•"/>
            </a:pPr>
            <a:r>
              <a:rPr lang="en-US" sz="1867" dirty="0"/>
              <a:t>Operando focus: reliable fast operando experiments</a:t>
            </a:r>
          </a:p>
        </p:txBody>
      </p:sp>
      <p:sp>
        <p:nvSpPr>
          <p:cNvPr id="2" name="Rectangle 2">
            <a:extLst>
              <a:ext uri="{FF2B5EF4-FFF2-40B4-BE49-F238E27FC236}">
                <a16:creationId xmlns:a16="http://schemas.microsoft.com/office/drawing/2014/main" id="{926FB51E-F224-0B13-D48A-1254723E9F14}"/>
              </a:ext>
            </a:extLst>
          </p:cNvPr>
          <p:cNvSpPr>
            <a:spLocks noChangeArrowheads="1"/>
          </p:cNvSpPr>
          <p:nvPr/>
        </p:nvSpPr>
        <p:spPr bwMode="auto">
          <a:xfrm>
            <a:off x="910473" y="1453045"/>
            <a:ext cx="1229266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ES"/>
          </a:p>
        </p:txBody>
      </p:sp>
      <p:pic>
        <p:nvPicPr>
          <p:cNvPr id="1025" name="Picture 62">
            <a:extLst>
              <a:ext uri="{FF2B5EF4-FFF2-40B4-BE49-F238E27FC236}">
                <a16:creationId xmlns:a16="http://schemas.microsoft.com/office/drawing/2014/main" id="{6CD930A6-AF23-0569-7E90-70FF8660673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1453046"/>
            <a:ext cx="6548341" cy="20726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36492F-523C-CACA-E0FA-E91FFA6F6A7C}"/>
              </a:ext>
            </a:extLst>
          </p:cNvPr>
          <p:cNvSpPr txBox="1"/>
          <p:nvPr/>
        </p:nvSpPr>
        <p:spPr>
          <a:xfrm>
            <a:off x="910473" y="3561469"/>
            <a:ext cx="6606540" cy="369332"/>
          </a:xfrm>
          <a:prstGeom prst="rect">
            <a:avLst/>
          </a:prstGeom>
          <a:noFill/>
        </p:spPr>
        <p:txBody>
          <a:bodyPr wrap="square">
            <a:spAutoFit/>
          </a:bodyPr>
          <a:lstStyle/>
          <a:p>
            <a:r>
              <a:rPr lang="en-ES" sz="1800" u="sng" dirty="0">
                <a:solidFill>
                  <a:srgbClr val="0563C1"/>
                </a:solidFill>
                <a:effectLst/>
                <a:latin typeface="Times New Roman" panose="02020603050405020304" pitchFamily="18" charset="0"/>
                <a:ea typeface="Times New Roman" panose="02020603050405020304" pitchFamily="18" charset="0"/>
                <a:hlinkClick r:id="rId5"/>
              </a:rPr>
              <a:t>https://doi.org/10.1016/j.jpowsour.2021.229919</a:t>
            </a:r>
            <a:r>
              <a:rPr lang="en-ES" dirty="0">
                <a:effectLst/>
              </a:rPr>
              <a:t> </a:t>
            </a:r>
            <a:endParaRPr lang="en-ES" dirty="0"/>
          </a:p>
        </p:txBody>
      </p:sp>
      <p:pic>
        <p:nvPicPr>
          <p:cNvPr id="7" name="Picture 6">
            <a:extLst>
              <a:ext uri="{FF2B5EF4-FFF2-40B4-BE49-F238E27FC236}">
                <a16:creationId xmlns:a16="http://schemas.microsoft.com/office/drawing/2014/main" id="{9E3C6150-A2E7-4E88-DF77-DFD80CF159D3}"/>
              </a:ext>
            </a:extLst>
          </p:cNvPr>
          <p:cNvPicPr>
            <a:picLocks noChangeAspect="1"/>
          </p:cNvPicPr>
          <p:nvPr/>
        </p:nvPicPr>
        <p:blipFill rotWithShape="1">
          <a:blip r:embed="rId6">
            <a:extLst>
              <a:ext uri="{28A0092B-C50C-407E-A947-70E740481C1C}">
                <a14:useLocalDpi xmlns:a14="http://schemas.microsoft.com/office/drawing/2010/main" val="0"/>
              </a:ext>
            </a:extLst>
          </a:blip>
          <a:srcRect t="2076"/>
          <a:stretch/>
        </p:blipFill>
        <p:spPr bwMode="auto">
          <a:xfrm>
            <a:off x="1146175" y="4071807"/>
            <a:ext cx="4949825" cy="2230120"/>
          </a:xfrm>
          <a:prstGeom prst="rect">
            <a:avLst/>
          </a:prstGeom>
          <a:ln>
            <a:noFill/>
          </a:ln>
          <a:extLst>
            <a:ext uri="{53640926-AAD7-44D8-BBD7-CCE9431645EC}">
              <a14:shadowObscured xmlns:a14="http://schemas.microsoft.com/office/drawing/2010/main"/>
            </a:ext>
          </a:extLst>
        </p:spPr>
      </p:pic>
      <p:sp>
        <p:nvSpPr>
          <p:cNvPr id="8" name="Footer Placeholder 3">
            <a:extLst>
              <a:ext uri="{FF2B5EF4-FFF2-40B4-BE49-F238E27FC236}">
                <a16:creationId xmlns:a16="http://schemas.microsoft.com/office/drawing/2014/main" id="{A9A818B2-A521-32EF-537C-9DD7783861F5}"/>
              </a:ext>
            </a:extLst>
          </p:cNvPr>
          <p:cNvSpPr txBox="1">
            <a:spLocks/>
          </p:cNvSpPr>
          <p:nvPr/>
        </p:nvSpPr>
        <p:spPr>
          <a:xfrm>
            <a:off x="4385439" y="6597114"/>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9" name="Footer Placeholder 3">
            <a:extLst>
              <a:ext uri="{FF2B5EF4-FFF2-40B4-BE49-F238E27FC236}">
                <a16:creationId xmlns:a16="http://schemas.microsoft.com/office/drawing/2014/main" id="{88B1C952-B912-4508-E3C5-ACD29B612F66}"/>
              </a:ext>
            </a:extLst>
          </p:cNvPr>
          <p:cNvSpPr txBox="1">
            <a:spLocks/>
          </p:cNvSpPr>
          <p:nvPr/>
        </p:nvSpPr>
        <p:spPr>
          <a:xfrm>
            <a:off x="3903259" y="6593829"/>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726709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6070" y="90564"/>
            <a:ext cx="9427028" cy="1325563"/>
          </a:xfrm>
        </p:spPr>
        <p:txBody>
          <a:bodyPr>
            <a:normAutofit/>
          </a:bodyPr>
          <a:lstStyle/>
          <a:p>
            <a:r>
              <a:rPr lang="en-US" sz="2800" b="1" dirty="0">
                <a:solidFill>
                  <a:srgbClr val="516885"/>
                </a:solidFill>
                <a:latin typeface="Arial" panose="020B0604020202020204" pitchFamily="34" charset="0"/>
              </a:rPr>
              <a:t>The Larger Picture: Synchrotron Characterization .</a:t>
            </a:r>
          </a:p>
        </p:txBody>
      </p:sp>
      <p:sp>
        <p:nvSpPr>
          <p:cNvPr id="4" name="Rectangle 3"/>
          <p:cNvSpPr/>
          <p:nvPr/>
        </p:nvSpPr>
        <p:spPr>
          <a:xfrm>
            <a:off x="8977576" y="4310944"/>
            <a:ext cx="3068504" cy="1405641"/>
          </a:xfrm>
          <a:prstGeom prst="rect">
            <a:avLst/>
          </a:prstGeom>
          <a:solidFill>
            <a:srgbClr val="FFC000"/>
          </a:solidFill>
        </p:spPr>
        <p:txBody>
          <a:bodyPr wrap="square">
            <a:spAutoFit/>
          </a:bodyPr>
          <a:lstStyle/>
          <a:p>
            <a:r>
              <a:rPr lang="en-US" sz="1867" b="1" dirty="0"/>
              <a:t>Key to a sustainable and circular economy are:</a:t>
            </a:r>
          </a:p>
          <a:p>
            <a:pPr marL="228594" indent="-228594">
              <a:buFont typeface="Arial" panose="020B0604020202020204" pitchFamily="34" charset="0"/>
              <a:buChar char="•"/>
            </a:pPr>
            <a:r>
              <a:rPr lang="en-US" sz="1600" dirty="0"/>
              <a:t>Electrocatalysis.</a:t>
            </a:r>
          </a:p>
          <a:p>
            <a:pPr marL="228594" indent="-228594">
              <a:buFont typeface="Arial" panose="020B0604020202020204" pitchFamily="34" charset="0"/>
              <a:buChar char="•"/>
            </a:pPr>
            <a:r>
              <a:rPr lang="en-US" sz="1600" dirty="0"/>
              <a:t>Heterogeneous catalysis.</a:t>
            </a:r>
          </a:p>
          <a:p>
            <a:pPr marL="228594" indent="-228594">
              <a:buFont typeface="Arial" panose="020B0604020202020204" pitchFamily="34" charset="0"/>
              <a:buChar char="•"/>
            </a:pPr>
            <a:r>
              <a:rPr lang="en-US" sz="1600" dirty="0"/>
              <a:t>Homogeneous catalysis.</a:t>
            </a:r>
          </a:p>
        </p:txBody>
      </p:sp>
      <p:pic>
        <p:nvPicPr>
          <p:cNvPr id="17" name="Picture 16">
            <a:extLst>
              <a:ext uri="{FF2B5EF4-FFF2-40B4-BE49-F238E27FC236}">
                <a16:creationId xmlns:a16="http://schemas.microsoft.com/office/drawing/2014/main" id="{2AAFCE48-99CB-6645-8AEA-3764B7C287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9641" y="2070239"/>
            <a:ext cx="7881191" cy="4215317"/>
          </a:xfrm>
          <a:prstGeom prst="rect">
            <a:avLst/>
          </a:prstGeom>
        </p:spPr>
      </p:pic>
      <p:sp>
        <p:nvSpPr>
          <p:cNvPr id="18" name="TextBox 17">
            <a:extLst>
              <a:ext uri="{FF2B5EF4-FFF2-40B4-BE49-F238E27FC236}">
                <a16:creationId xmlns:a16="http://schemas.microsoft.com/office/drawing/2014/main" id="{56ECB25A-53C5-2E4F-AFA4-C967FADB441D}"/>
              </a:ext>
            </a:extLst>
          </p:cNvPr>
          <p:cNvSpPr txBox="1"/>
          <p:nvPr/>
        </p:nvSpPr>
        <p:spPr>
          <a:xfrm>
            <a:off x="74920" y="2948175"/>
            <a:ext cx="1304701" cy="347363"/>
          </a:xfrm>
          <a:prstGeom prst="rect">
            <a:avLst/>
          </a:prstGeom>
          <a:solidFill>
            <a:srgbClr val="57B5F0"/>
          </a:solidFill>
        </p:spPr>
        <p:txBody>
          <a:bodyPr vert="horz" wrap="square" lIns="121920" tIns="60960" rIns="121920" bIns="60960" rtlCol="0" anchor="ctr">
            <a:noAutofit/>
          </a:bodyPr>
          <a:lstStyle/>
          <a:p>
            <a:r>
              <a:rPr lang="en-ES" sz="933" b="1">
                <a:solidFill>
                  <a:schemeClr val="bg1"/>
                </a:solidFill>
                <a:latin typeface="Arial" panose="020B0604020202020204" pitchFamily="34" charset="0"/>
                <a:cs typeface="Arial" panose="020B0604020202020204" pitchFamily="34" charset="0"/>
              </a:rPr>
              <a:t>Renewable energy production</a:t>
            </a:r>
          </a:p>
        </p:txBody>
      </p:sp>
      <p:sp>
        <p:nvSpPr>
          <p:cNvPr id="19" name="TextBox 18">
            <a:extLst>
              <a:ext uri="{FF2B5EF4-FFF2-40B4-BE49-F238E27FC236}">
                <a16:creationId xmlns:a16="http://schemas.microsoft.com/office/drawing/2014/main" id="{1F24B846-AE9A-B447-A160-5DC5D7D19D5B}"/>
              </a:ext>
            </a:extLst>
          </p:cNvPr>
          <p:cNvSpPr txBox="1"/>
          <p:nvPr/>
        </p:nvSpPr>
        <p:spPr>
          <a:xfrm>
            <a:off x="1486569" y="2090544"/>
            <a:ext cx="1005305" cy="347363"/>
          </a:xfrm>
          <a:prstGeom prst="rect">
            <a:avLst/>
          </a:prstGeom>
          <a:solidFill>
            <a:srgbClr val="57B5F0"/>
          </a:solidFill>
        </p:spPr>
        <p:txBody>
          <a:bodyPr vert="horz" wrap="square" lIns="121920" tIns="60960" rIns="121920" bIns="60960" rtlCol="0" anchor="ctr">
            <a:noAutofit/>
          </a:bodyPr>
          <a:lstStyle/>
          <a:p>
            <a:r>
              <a:rPr lang="en-ES" sz="933" b="1">
                <a:solidFill>
                  <a:schemeClr val="bg1"/>
                </a:solidFill>
                <a:latin typeface="Arial" panose="020B0604020202020204" pitchFamily="34" charset="0"/>
                <a:cs typeface="Arial" panose="020B0604020202020204" pitchFamily="34" charset="0"/>
              </a:rPr>
              <a:t>CO</a:t>
            </a:r>
            <a:r>
              <a:rPr lang="en-ES" sz="933" b="1" baseline="-25000">
                <a:solidFill>
                  <a:schemeClr val="bg1"/>
                </a:solidFill>
                <a:latin typeface="Arial" panose="020B0604020202020204" pitchFamily="34" charset="0"/>
                <a:cs typeface="Arial" panose="020B0604020202020204" pitchFamily="34" charset="0"/>
              </a:rPr>
              <a:t>2</a:t>
            </a:r>
            <a:r>
              <a:rPr lang="en-ES" sz="933" b="1">
                <a:solidFill>
                  <a:schemeClr val="bg1"/>
                </a:solidFill>
                <a:latin typeface="Arial" panose="020B0604020202020204" pitchFamily="34" charset="0"/>
                <a:cs typeface="Arial" panose="020B0604020202020204" pitchFamily="34" charset="0"/>
              </a:rPr>
              <a:t>-emitting Industry</a:t>
            </a:r>
          </a:p>
        </p:txBody>
      </p:sp>
      <p:sp>
        <p:nvSpPr>
          <p:cNvPr id="20" name="TextBox 19">
            <a:extLst>
              <a:ext uri="{FF2B5EF4-FFF2-40B4-BE49-F238E27FC236}">
                <a16:creationId xmlns:a16="http://schemas.microsoft.com/office/drawing/2014/main" id="{16E125D1-9F6E-1745-BFDC-B4833A10CA9B}"/>
              </a:ext>
            </a:extLst>
          </p:cNvPr>
          <p:cNvSpPr txBox="1"/>
          <p:nvPr/>
        </p:nvSpPr>
        <p:spPr>
          <a:xfrm>
            <a:off x="1764632" y="5204594"/>
            <a:ext cx="1005307" cy="193988"/>
          </a:xfrm>
          <a:prstGeom prst="rect">
            <a:avLst/>
          </a:prstGeom>
          <a:solidFill>
            <a:srgbClr val="57B5F0"/>
          </a:solidFill>
        </p:spPr>
        <p:txBody>
          <a:bodyPr vert="horz" wrap="square" lIns="121920" tIns="60960" rIns="121920" bIns="60960" rtlCol="0" anchor="ctr">
            <a:noAutofit/>
          </a:bodyPr>
          <a:lstStyle/>
          <a:p>
            <a:r>
              <a:rPr lang="en-ES" sz="533" b="1">
                <a:solidFill>
                  <a:schemeClr val="bg1"/>
                </a:solidFill>
                <a:latin typeface="Arial" panose="020B0604020202020204" pitchFamily="34" charset="0"/>
                <a:cs typeface="Arial" panose="020B0604020202020204" pitchFamily="34" charset="0"/>
              </a:rPr>
              <a:t>Integrated Hydrogen amonea/urea complex</a:t>
            </a:r>
          </a:p>
        </p:txBody>
      </p:sp>
      <p:sp>
        <p:nvSpPr>
          <p:cNvPr id="21" name="TextBox 20">
            <a:extLst>
              <a:ext uri="{FF2B5EF4-FFF2-40B4-BE49-F238E27FC236}">
                <a16:creationId xmlns:a16="http://schemas.microsoft.com/office/drawing/2014/main" id="{B54D0956-B60F-FC4E-A7EF-5FACC8938082}"/>
              </a:ext>
            </a:extLst>
          </p:cNvPr>
          <p:cNvSpPr txBox="1"/>
          <p:nvPr/>
        </p:nvSpPr>
        <p:spPr>
          <a:xfrm>
            <a:off x="2727161" y="4661849"/>
            <a:ext cx="1005307" cy="193988"/>
          </a:xfrm>
          <a:prstGeom prst="rect">
            <a:avLst/>
          </a:prstGeom>
          <a:solidFill>
            <a:srgbClr val="57B5F0"/>
          </a:solidFill>
        </p:spPr>
        <p:txBody>
          <a:bodyPr vert="horz" wrap="square" lIns="121920" tIns="60960" rIns="121920" bIns="60960" rtlCol="0" anchor="ctr">
            <a:noAutofit/>
          </a:bodyPr>
          <a:lstStyle/>
          <a:p>
            <a:r>
              <a:rPr lang="en-ES" sz="533" b="1">
                <a:solidFill>
                  <a:schemeClr val="bg1"/>
                </a:solidFill>
                <a:latin typeface="Arial" panose="020B0604020202020204" pitchFamily="34" charset="0"/>
                <a:cs typeface="Arial" panose="020B0604020202020204" pitchFamily="34" charset="0"/>
              </a:rPr>
              <a:t>Integrated Hydrogen Methanol complex</a:t>
            </a:r>
          </a:p>
        </p:txBody>
      </p:sp>
      <p:sp>
        <p:nvSpPr>
          <p:cNvPr id="25" name="TextBox 24">
            <a:extLst>
              <a:ext uri="{FF2B5EF4-FFF2-40B4-BE49-F238E27FC236}">
                <a16:creationId xmlns:a16="http://schemas.microsoft.com/office/drawing/2014/main" id="{9AA128B3-6EDC-AE4D-AF09-04038C57EE86}"/>
              </a:ext>
            </a:extLst>
          </p:cNvPr>
          <p:cNvSpPr txBox="1"/>
          <p:nvPr/>
        </p:nvSpPr>
        <p:spPr>
          <a:xfrm>
            <a:off x="5490553" y="4068603"/>
            <a:ext cx="712395" cy="193988"/>
          </a:xfrm>
          <a:prstGeom prst="rect">
            <a:avLst/>
          </a:prstGeom>
          <a:solidFill>
            <a:srgbClr val="57B5F0"/>
          </a:solidFill>
        </p:spPr>
        <p:txBody>
          <a:bodyPr vert="horz" wrap="square" lIns="121920" tIns="60960" rIns="121920" bIns="60960" rtlCol="0" anchor="ctr">
            <a:noAutofit/>
          </a:bodyPr>
          <a:lstStyle/>
          <a:p>
            <a:r>
              <a:rPr lang="en-ES" sz="800">
                <a:solidFill>
                  <a:schemeClr val="bg1"/>
                </a:solidFill>
                <a:latin typeface="Arial" panose="020B0604020202020204" pitchFamily="34" charset="0"/>
                <a:cs typeface="Arial" panose="020B0604020202020204" pitchFamily="34" charset="0"/>
              </a:rPr>
              <a:t>Refineries</a:t>
            </a:r>
          </a:p>
        </p:txBody>
      </p:sp>
      <p:sp>
        <p:nvSpPr>
          <p:cNvPr id="26" name="TextBox 25">
            <a:extLst>
              <a:ext uri="{FF2B5EF4-FFF2-40B4-BE49-F238E27FC236}">
                <a16:creationId xmlns:a16="http://schemas.microsoft.com/office/drawing/2014/main" id="{9485B664-141A-6B4D-BD8A-D9949AA12E3E}"/>
              </a:ext>
            </a:extLst>
          </p:cNvPr>
          <p:cNvSpPr txBox="1"/>
          <p:nvPr/>
        </p:nvSpPr>
        <p:spPr>
          <a:xfrm>
            <a:off x="6329585" y="3515217"/>
            <a:ext cx="779108" cy="279337"/>
          </a:xfrm>
          <a:prstGeom prst="rect">
            <a:avLst/>
          </a:prstGeom>
          <a:solidFill>
            <a:srgbClr val="57B5F0"/>
          </a:solidFill>
        </p:spPr>
        <p:txBody>
          <a:bodyPr vert="horz" wrap="square" lIns="121920" tIns="60960" rIns="121920" bIns="60960" rtlCol="0" anchor="ctr">
            <a:noAutofit/>
          </a:bodyPr>
          <a:lstStyle/>
          <a:p>
            <a:r>
              <a:rPr lang="en-ES" sz="800">
                <a:solidFill>
                  <a:schemeClr val="bg1"/>
                </a:solidFill>
                <a:latin typeface="Arial" panose="020B0604020202020204" pitchFamily="34" charset="0"/>
                <a:cs typeface="Arial" panose="020B0604020202020204" pitchFamily="34" charset="0"/>
              </a:rPr>
              <a:t>Natural Gas Grid</a:t>
            </a:r>
          </a:p>
        </p:txBody>
      </p:sp>
      <p:sp>
        <p:nvSpPr>
          <p:cNvPr id="28" name="TextBox 27">
            <a:extLst>
              <a:ext uri="{FF2B5EF4-FFF2-40B4-BE49-F238E27FC236}">
                <a16:creationId xmlns:a16="http://schemas.microsoft.com/office/drawing/2014/main" id="{9D1B3B0E-388E-CE4C-9858-30ED5F80B43B}"/>
              </a:ext>
            </a:extLst>
          </p:cNvPr>
          <p:cNvSpPr txBox="1"/>
          <p:nvPr/>
        </p:nvSpPr>
        <p:spPr>
          <a:xfrm>
            <a:off x="7955641" y="4313090"/>
            <a:ext cx="930380" cy="270989"/>
          </a:xfrm>
          <a:prstGeom prst="rect">
            <a:avLst/>
          </a:prstGeom>
          <a:solidFill>
            <a:srgbClr val="57B5F0"/>
          </a:solidFill>
        </p:spPr>
        <p:txBody>
          <a:bodyPr vert="horz" wrap="square" lIns="121920" tIns="60960" rIns="121920" bIns="60960" rtlCol="0" anchor="ctr">
            <a:noAutofit/>
          </a:bodyPr>
          <a:lstStyle/>
          <a:p>
            <a:r>
              <a:rPr lang="en-ES" sz="933" b="1">
                <a:solidFill>
                  <a:schemeClr val="bg1"/>
                </a:solidFill>
                <a:latin typeface="Arial" panose="020B0604020202020204" pitchFamily="34" charset="0"/>
                <a:cs typeface="Arial" panose="020B0604020202020204" pitchFamily="34" charset="0"/>
              </a:rPr>
              <a:t>Consumer</a:t>
            </a:r>
          </a:p>
        </p:txBody>
      </p:sp>
      <p:sp>
        <p:nvSpPr>
          <p:cNvPr id="29" name="TextBox 28">
            <a:extLst>
              <a:ext uri="{FF2B5EF4-FFF2-40B4-BE49-F238E27FC236}">
                <a16:creationId xmlns:a16="http://schemas.microsoft.com/office/drawing/2014/main" id="{1525D77B-1560-0D49-B86A-936AB06FEFA2}"/>
              </a:ext>
            </a:extLst>
          </p:cNvPr>
          <p:cNvSpPr txBox="1"/>
          <p:nvPr/>
        </p:nvSpPr>
        <p:spPr>
          <a:xfrm>
            <a:off x="7351718" y="4843544"/>
            <a:ext cx="930380" cy="270989"/>
          </a:xfrm>
          <a:prstGeom prst="rect">
            <a:avLst/>
          </a:prstGeom>
          <a:solidFill>
            <a:srgbClr val="57B5F0"/>
          </a:solidFill>
        </p:spPr>
        <p:txBody>
          <a:bodyPr vert="horz" wrap="square" lIns="121920" tIns="60960" rIns="121920" bIns="60960" rtlCol="0" anchor="ctr">
            <a:noAutofit/>
          </a:bodyPr>
          <a:lstStyle/>
          <a:p>
            <a:r>
              <a:rPr lang="en-ES" sz="933" b="1">
                <a:solidFill>
                  <a:schemeClr val="bg1"/>
                </a:solidFill>
                <a:latin typeface="Arial" panose="020B0604020202020204" pitchFamily="34" charset="0"/>
                <a:cs typeface="Arial" panose="020B0604020202020204" pitchFamily="34" charset="0"/>
              </a:rPr>
              <a:t>Mobility</a:t>
            </a:r>
          </a:p>
        </p:txBody>
      </p:sp>
      <p:sp>
        <p:nvSpPr>
          <p:cNvPr id="30" name="TextBox 29">
            <a:extLst>
              <a:ext uri="{FF2B5EF4-FFF2-40B4-BE49-F238E27FC236}">
                <a16:creationId xmlns:a16="http://schemas.microsoft.com/office/drawing/2014/main" id="{83CFD7E0-4E3A-5643-B385-49FD840BBBE9}"/>
              </a:ext>
            </a:extLst>
          </p:cNvPr>
          <p:cNvSpPr txBox="1"/>
          <p:nvPr/>
        </p:nvSpPr>
        <p:spPr>
          <a:xfrm>
            <a:off x="6709366" y="5429055"/>
            <a:ext cx="930380" cy="270989"/>
          </a:xfrm>
          <a:prstGeom prst="rect">
            <a:avLst/>
          </a:prstGeom>
          <a:solidFill>
            <a:srgbClr val="57B5F0"/>
          </a:solidFill>
        </p:spPr>
        <p:txBody>
          <a:bodyPr vert="horz" wrap="square" lIns="121920" tIns="60960" rIns="121920" bIns="60960" rtlCol="0" anchor="ctr">
            <a:noAutofit/>
          </a:bodyPr>
          <a:lstStyle/>
          <a:p>
            <a:r>
              <a:rPr lang="en-ES" sz="933" b="1">
                <a:solidFill>
                  <a:schemeClr val="bg1"/>
                </a:solidFill>
                <a:latin typeface="Arial" panose="020B0604020202020204" pitchFamily="34" charset="0"/>
                <a:cs typeface="Arial" panose="020B0604020202020204" pitchFamily="34" charset="0"/>
              </a:rPr>
              <a:t>Chemical Industry</a:t>
            </a:r>
          </a:p>
        </p:txBody>
      </p:sp>
      <p:sp>
        <p:nvSpPr>
          <p:cNvPr id="31" name="TextBox 30">
            <a:extLst>
              <a:ext uri="{FF2B5EF4-FFF2-40B4-BE49-F238E27FC236}">
                <a16:creationId xmlns:a16="http://schemas.microsoft.com/office/drawing/2014/main" id="{7672EBCA-2D32-6E48-B0B3-606B2EE55349}"/>
              </a:ext>
            </a:extLst>
          </p:cNvPr>
          <p:cNvSpPr txBox="1"/>
          <p:nvPr/>
        </p:nvSpPr>
        <p:spPr>
          <a:xfrm>
            <a:off x="5816169" y="6124340"/>
            <a:ext cx="930380" cy="270989"/>
          </a:xfrm>
          <a:prstGeom prst="rect">
            <a:avLst/>
          </a:prstGeom>
          <a:solidFill>
            <a:srgbClr val="57B5F0"/>
          </a:solidFill>
        </p:spPr>
        <p:txBody>
          <a:bodyPr vert="horz" wrap="square" lIns="121920" tIns="60960" rIns="121920" bIns="60960" rtlCol="0" anchor="ctr">
            <a:noAutofit/>
          </a:bodyPr>
          <a:lstStyle/>
          <a:p>
            <a:r>
              <a:rPr lang="en-ES" sz="933" b="1">
                <a:solidFill>
                  <a:schemeClr val="bg1"/>
                </a:solidFill>
                <a:latin typeface="Arial" panose="020B0604020202020204" pitchFamily="34" charset="0"/>
                <a:cs typeface="Arial" panose="020B0604020202020204" pitchFamily="34" charset="0"/>
              </a:rPr>
              <a:t>Farms</a:t>
            </a:r>
          </a:p>
        </p:txBody>
      </p:sp>
      <p:sp>
        <p:nvSpPr>
          <p:cNvPr id="32" name="Rectangle 31">
            <a:extLst>
              <a:ext uri="{FF2B5EF4-FFF2-40B4-BE49-F238E27FC236}">
                <a16:creationId xmlns:a16="http://schemas.microsoft.com/office/drawing/2014/main" id="{BAD1DAE7-E7BC-1246-AC6F-F279A2834FD0}"/>
              </a:ext>
            </a:extLst>
          </p:cNvPr>
          <p:cNvSpPr/>
          <p:nvPr/>
        </p:nvSpPr>
        <p:spPr>
          <a:xfrm>
            <a:off x="7639745" y="5773747"/>
            <a:ext cx="4295228" cy="420756"/>
          </a:xfrm>
          <a:prstGeom prst="rect">
            <a:avLst/>
          </a:prstGeom>
        </p:spPr>
        <p:txBody>
          <a:bodyPr wrap="square">
            <a:spAutoFit/>
          </a:bodyPr>
          <a:lstStyle/>
          <a:p>
            <a:r>
              <a:rPr lang="en-ES" sz="1067" dirty="0">
                <a:solidFill>
                  <a:srgbClr val="57B5F0"/>
                </a:solidFill>
              </a:rPr>
              <a:t>https://ucpcdn.thyssenkrupp.com/_legacy/UCPthyssenkruppBAISMicrositePowertoX/assets.files/power-to-x/hydrogen-brochure.pdf</a:t>
            </a:r>
          </a:p>
        </p:txBody>
      </p:sp>
      <p:sp>
        <p:nvSpPr>
          <p:cNvPr id="35" name="TextBox 34">
            <a:extLst>
              <a:ext uri="{FF2B5EF4-FFF2-40B4-BE49-F238E27FC236}">
                <a16:creationId xmlns:a16="http://schemas.microsoft.com/office/drawing/2014/main" id="{524C8F73-BB6E-D84E-8E88-FFE6C936A3D9}"/>
              </a:ext>
            </a:extLst>
          </p:cNvPr>
          <p:cNvSpPr txBox="1"/>
          <p:nvPr/>
        </p:nvSpPr>
        <p:spPr>
          <a:xfrm rot="1146082">
            <a:off x="3839749" y="5499648"/>
            <a:ext cx="759327" cy="251216"/>
          </a:xfrm>
          <a:prstGeom prst="rect">
            <a:avLst/>
          </a:prstGeom>
        </p:spPr>
        <p:style>
          <a:lnRef idx="1">
            <a:schemeClr val="accent2"/>
          </a:lnRef>
          <a:fillRef idx="3">
            <a:schemeClr val="accent2"/>
          </a:fillRef>
          <a:effectRef idx="2">
            <a:schemeClr val="accent2"/>
          </a:effectRef>
          <a:fontRef idx="minor">
            <a:schemeClr val="lt1"/>
          </a:fontRef>
        </p:style>
        <p:txBody>
          <a:bodyPr vert="horz" wrap="square" lIns="121920" tIns="60960" rIns="121920" bIns="60960" rtlCol="0" anchor="t">
            <a:noAutofit/>
          </a:bodyPr>
          <a:lstStyle/>
          <a:p>
            <a:r>
              <a:rPr lang="en-ES" sz="800" b="1">
                <a:latin typeface="Arial" panose="020B0604020202020204" pitchFamily="34" charset="0"/>
                <a:cs typeface="Arial" panose="020B0604020202020204" pitchFamily="34" charset="0"/>
              </a:rPr>
              <a:t>Fertilizer</a:t>
            </a:r>
          </a:p>
        </p:txBody>
      </p:sp>
      <p:sp>
        <p:nvSpPr>
          <p:cNvPr id="36" name="TextBox 35">
            <a:extLst>
              <a:ext uri="{FF2B5EF4-FFF2-40B4-BE49-F238E27FC236}">
                <a16:creationId xmlns:a16="http://schemas.microsoft.com/office/drawing/2014/main" id="{651B0252-6163-AF43-AFB6-A85A212D348A}"/>
              </a:ext>
            </a:extLst>
          </p:cNvPr>
          <p:cNvSpPr txBox="1"/>
          <p:nvPr/>
        </p:nvSpPr>
        <p:spPr>
          <a:xfrm rot="1138407">
            <a:off x="4212069" y="5291912"/>
            <a:ext cx="759327" cy="251216"/>
          </a:xfrm>
          <a:prstGeom prst="rect">
            <a:avLst/>
          </a:prstGeom>
          <a:gradFill>
            <a:gsLst>
              <a:gs pos="0">
                <a:srgbClr val="FFC000"/>
              </a:gs>
              <a:gs pos="50000">
                <a:srgbClr val="FFC000"/>
              </a:gs>
              <a:gs pos="100000">
                <a:srgbClr val="FFC000"/>
              </a:gs>
            </a:gsLst>
          </a:gradFill>
          <a:ln>
            <a:solidFill>
              <a:srgbClr val="FFC000"/>
            </a:solidFill>
          </a:ln>
        </p:spPr>
        <p:style>
          <a:lnRef idx="1">
            <a:schemeClr val="accent2"/>
          </a:lnRef>
          <a:fillRef idx="3">
            <a:schemeClr val="accent2"/>
          </a:fillRef>
          <a:effectRef idx="2">
            <a:schemeClr val="accent2"/>
          </a:effectRef>
          <a:fontRef idx="minor">
            <a:schemeClr val="lt1"/>
          </a:fontRef>
        </p:style>
        <p:txBody>
          <a:bodyPr vert="horz" wrap="square" lIns="121920" tIns="60960" rIns="121920" bIns="60960" rtlCol="0" anchor="t">
            <a:noAutofit/>
          </a:bodyPr>
          <a:lstStyle/>
          <a:p>
            <a:r>
              <a:rPr lang="en-ES" sz="800" b="1">
                <a:latin typeface="Arial" panose="020B0604020202020204" pitchFamily="34" charset="0"/>
                <a:cs typeface="Arial" panose="020B0604020202020204" pitchFamily="34" charset="0"/>
              </a:rPr>
              <a:t>Ammonia</a:t>
            </a:r>
          </a:p>
        </p:txBody>
      </p:sp>
      <p:sp>
        <p:nvSpPr>
          <p:cNvPr id="37" name="TextBox 36">
            <a:extLst>
              <a:ext uri="{FF2B5EF4-FFF2-40B4-BE49-F238E27FC236}">
                <a16:creationId xmlns:a16="http://schemas.microsoft.com/office/drawing/2014/main" id="{21D28D6F-6265-1D42-A74C-411FB1C42564}"/>
              </a:ext>
            </a:extLst>
          </p:cNvPr>
          <p:cNvSpPr txBox="1"/>
          <p:nvPr/>
        </p:nvSpPr>
        <p:spPr>
          <a:xfrm rot="1041624">
            <a:off x="4785905" y="4933740"/>
            <a:ext cx="759327" cy="251216"/>
          </a:xfrm>
          <a:prstGeom prst="rect">
            <a:avLst/>
          </a:prstGeom>
          <a:gradFill>
            <a:gsLst>
              <a:gs pos="0">
                <a:srgbClr val="2010AD"/>
              </a:gs>
              <a:gs pos="50000">
                <a:srgbClr val="2010AD"/>
              </a:gs>
              <a:gs pos="100000">
                <a:srgbClr val="2010AD"/>
              </a:gs>
            </a:gsLst>
          </a:gradFill>
          <a:ln>
            <a:solidFill>
              <a:srgbClr val="2010AD"/>
            </a:solidFill>
          </a:ln>
        </p:spPr>
        <p:style>
          <a:lnRef idx="1">
            <a:schemeClr val="accent2"/>
          </a:lnRef>
          <a:fillRef idx="3">
            <a:schemeClr val="accent2"/>
          </a:fillRef>
          <a:effectRef idx="2">
            <a:schemeClr val="accent2"/>
          </a:effectRef>
          <a:fontRef idx="minor">
            <a:schemeClr val="lt1"/>
          </a:fontRef>
        </p:style>
        <p:txBody>
          <a:bodyPr vert="horz" wrap="square" lIns="121920" tIns="60960" rIns="121920" bIns="60960" rtlCol="0" anchor="t">
            <a:noAutofit/>
          </a:bodyPr>
          <a:lstStyle/>
          <a:p>
            <a:r>
              <a:rPr lang="en-ES" sz="800" b="1">
                <a:latin typeface="Arial" panose="020B0604020202020204" pitchFamily="34" charset="0"/>
                <a:cs typeface="Arial" panose="020B0604020202020204" pitchFamily="34" charset="0"/>
              </a:rPr>
              <a:t>Methanol</a:t>
            </a:r>
          </a:p>
        </p:txBody>
      </p:sp>
      <p:sp>
        <p:nvSpPr>
          <p:cNvPr id="39" name="TextBox 38">
            <a:extLst>
              <a:ext uri="{FF2B5EF4-FFF2-40B4-BE49-F238E27FC236}">
                <a16:creationId xmlns:a16="http://schemas.microsoft.com/office/drawing/2014/main" id="{7C3778AE-4E9E-8E40-8A57-7EC5122A24F4}"/>
              </a:ext>
            </a:extLst>
          </p:cNvPr>
          <p:cNvSpPr txBox="1"/>
          <p:nvPr/>
        </p:nvSpPr>
        <p:spPr>
          <a:xfrm rot="1002953">
            <a:off x="5404132" y="4759541"/>
            <a:ext cx="384000" cy="249600"/>
          </a:xfrm>
          <a:prstGeom prst="rect">
            <a:avLst/>
          </a:prstGeom>
          <a:gradFill>
            <a:gsLst>
              <a:gs pos="0">
                <a:srgbClr val="57B5F0"/>
              </a:gs>
              <a:gs pos="50000">
                <a:srgbClr val="57B5F0"/>
              </a:gs>
              <a:gs pos="100000">
                <a:srgbClr val="57B5F0"/>
              </a:gs>
            </a:gsLst>
          </a:gradFill>
          <a:ln>
            <a:solidFill>
              <a:srgbClr val="57B5F0"/>
            </a:solidFill>
          </a:ln>
        </p:spPr>
        <p:style>
          <a:lnRef idx="1">
            <a:schemeClr val="accent2"/>
          </a:lnRef>
          <a:fillRef idx="3">
            <a:schemeClr val="accent2"/>
          </a:fillRef>
          <a:effectRef idx="2">
            <a:schemeClr val="accent2"/>
          </a:effectRef>
          <a:fontRef idx="minor">
            <a:schemeClr val="lt1"/>
          </a:fontRef>
        </p:style>
        <p:txBody>
          <a:bodyPr vert="horz" wrap="square" lIns="121920" tIns="60960" rIns="121920" bIns="60960" rtlCol="0" anchor="t">
            <a:noAutofit/>
          </a:bodyPr>
          <a:lstStyle/>
          <a:p>
            <a:r>
              <a:rPr lang="en-ES" sz="800" b="1">
                <a:latin typeface="Arial" panose="020B0604020202020204" pitchFamily="34" charset="0"/>
                <a:cs typeface="Arial" panose="020B0604020202020204" pitchFamily="34" charset="0"/>
              </a:rPr>
              <a:t>H</a:t>
            </a:r>
            <a:r>
              <a:rPr lang="en-ES" sz="800" b="1" baseline="-25000">
                <a:latin typeface="Arial" panose="020B0604020202020204" pitchFamily="34" charset="0"/>
                <a:cs typeface="Arial" panose="020B0604020202020204" pitchFamily="34" charset="0"/>
              </a:rPr>
              <a:t>2</a:t>
            </a:r>
          </a:p>
        </p:txBody>
      </p:sp>
      <p:sp>
        <p:nvSpPr>
          <p:cNvPr id="40" name="TextBox 39">
            <a:extLst>
              <a:ext uri="{FF2B5EF4-FFF2-40B4-BE49-F238E27FC236}">
                <a16:creationId xmlns:a16="http://schemas.microsoft.com/office/drawing/2014/main" id="{99B3F60E-E4A7-E341-BBEB-CEAE9CAA8ACA}"/>
              </a:ext>
            </a:extLst>
          </p:cNvPr>
          <p:cNvSpPr txBox="1"/>
          <p:nvPr/>
        </p:nvSpPr>
        <p:spPr>
          <a:xfrm rot="998830">
            <a:off x="5901536" y="4396409"/>
            <a:ext cx="456000" cy="249600"/>
          </a:xfrm>
          <a:prstGeom prst="rect">
            <a:avLst/>
          </a:prstGeom>
          <a:gradFill>
            <a:gsLst>
              <a:gs pos="0">
                <a:schemeClr val="tx1"/>
              </a:gs>
              <a:gs pos="95000">
                <a:schemeClr val="tx1"/>
              </a:gs>
              <a:gs pos="50000">
                <a:schemeClr val="tx1"/>
              </a:gs>
              <a:gs pos="100000">
                <a:schemeClr val="tx1"/>
              </a:gs>
            </a:gsLst>
          </a:gradFill>
          <a:ln>
            <a:solidFill>
              <a:srgbClr val="2010AD"/>
            </a:solidFill>
          </a:ln>
        </p:spPr>
        <p:style>
          <a:lnRef idx="1">
            <a:schemeClr val="accent2"/>
          </a:lnRef>
          <a:fillRef idx="3">
            <a:schemeClr val="accent2"/>
          </a:fillRef>
          <a:effectRef idx="2">
            <a:schemeClr val="accent2"/>
          </a:effectRef>
          <a:fontRef idx="minor">
            <a:schemeClr val="lt1"/>
          </a:fontRef>
        </p:style>
        <p:txBody>
          <a:bodyPr vert="horz" wrap="square" lIns="121920" tIns="60960" rIns="121920" bIns="60960" rtlCol="0" anchor="t">
            <a:noAutofit/>
          </a:bodyPr>
          <a:lstStyle/>
          <a:p>
            <a:r>
              <a:rPr lang="en-ES" sz="800" b="1">
                <a:latin typeface="Arial" panose="020B0604020202020204" pitchFamily="34" charset="0"/>
                <a:cs typeface="Arial" panose="020B0604020202020204" pitchFamily="34" charset="0"/>
              </a:rPr>
              <a:t>Fuel</a:t>
            </a:r>
          </a:p>
        </p:txBody>
      </p:sp>
      <p:sp>
        <p:nvSpPr>
          <p:cNvPr id="41" name="TextBox 40">
            <a:extLst>
              <a:ext uri="{FF2B5EF4-FFF2-40B4-BE49-F238E27FC236}">
                <a16:creationId xmlns:a16="http://schemas.microsoft.com/office/drawing/2014/main" id="{B8FF8E79-60FB-2E47-85AC-38E77742A03A}"/>
              </a:ext>
            </a:extLst>
          </p:cNvPr>
          <p:cNvSpPr txBox="1"/>
          <p:nvPr/>
        </p:nvSpPr>
        <p:spPr>
          <a:xfrm rot="838468">
            <a:off x="6277276" y="4112685"/>
            <a:ext cx="384000" cy="249600"/>
          </a:xfrm>
          <a:prstGeom prst="rect">
            <a:avLst/>
          </a:prstGeom>
          <a:gradFill>
            <a:gsLst>
              <a:gs pos="0">
                <a:srgbClr val="57B5F0"/>
              </a:gs>
              <a:gs pos="50000">
                <a:srgbClr val="57B5F0"/>
              </a:gs>
              <a:gs pos="100000">
                <a:srgbClr val="57B5F0"/>
              </a:gs>
            </a:gsLst>
          </a:gradFill>
          <a:ln>
            <a:solidFill>
              <a:srgbClr val="57B5F0"/>
            </a:solidFill>
          </a:ln>
        </p:spPr>
        <p:style>
          <a:lnRef idx="1">
            <a:schemeClr val="accent2"/>
          </a:lnRef>
          <a:fillRef idx="3">
            <a:schemeClr val="accent2"/>
          </a:fillRef>
          <a:effectRef idx="2">
            <a:schemeClr val="accent2"/>
          </a:effectRef>
          <a:fontRef idx="minor">
            <a:schemeClr val="lt1"/>
          </a:fontRef>
        </p:style>
        <p:txBody>
          <a:bodyPr vert="horz" wrap="square" lIns="121920" tIns="60960" rIns="121920" bIns="60960" rtlCol="0" anchor="t">
            <a:noAutofit/>
          </a:bodyPr>
          <a:lstStyle/>
          <a:p>
            <a:r>
              <a:rPr lang="en-ES" sz="800" b="1">
                <a:latin typeface="Arial" panose="020B0604020202020204" pitchFamily="34" charset="0"/>
                <a:cs typeface="Arial" panose="020B0604020202020204" pitchFamily="34" charset="0"/>
              </a:rPr>
              <a:t>H</a:t>
            </a:r>
            <a:r>
              <a:rPr lang="en-ES" sz="800" b="1" baseline="-25000">
                <a:latin typeface="Arial" panose="020B0604020202020204" pitchFamily="34" charset="0"/>
                <a:cs typeface="Arial" panose="020B0604020202020204" pitchFamily="34" charset="0"/>
              </a:rPr>
              <a:t>2</a:t>
            </a:r>
          </a:p>
        </p:txBody>
      </p:sp>
      <p:sp>
        <p:nvSpPr>
          <p:cNvPr id="42" name="TextBox 41">
            <a:extLst>
              <a:ext uri="{FF2B5EF4-FFF2-40B4-BE49-F238E27FC236}">
                <a16:creationId xmlns:a16="http://schemas.microsoft.com/office/drawing/2014/main" id="{67EB3014-1620-8D49-936C-F892BD0AA30F}"/>
              </a:ext>
            </a:extLst>
          </p:cNvPr>
          <p:cNvSpPr txBox="1"/>
          <p:nvPr/>
        </p:nvSpPr>
        <p:spPr>
          <a:xfrm rot="806082">
            <a:off x="6450944" y="3866288"/>
            <a:ext cx="480000" cy="249600"/>
          </a:xfrm>
          <a:prstGeom prst="rect">
            <a:avLst/>
          </a:prstGeom>
          <a:gradFill>
            <a:gsLst>
              <a:gs pos="0">
                <a:srgbClr val="6EDB72"/>
              </a:gs>
              <a:gs pos="50000">
                <a:srgbClr val="6EDB72"/>
              </a:gs>
              <a:gs pos="100000">
                <a:srgbClr val="6EDB72"/>
              </a:gs>
            </a:gsLst>
          </a:gradFill>
          <a:ln>
            <a:solidFill>
              <a:srgbClr val="6EDB72"/>
            </a:solidFill>
          </a:ln>
        </p:spPr>
        <p:style>
          <a:lnRef idx="1">
            <a:schemeClr val="accent2"/>
          </a:lnRef>
          <a:fillRef idx="3">
            <a:schemeClr val="accent2"/>
          </a:fillRef>
          <a:effectRef idx="2">
            <a:schemeClr val="accent2"/>
          </a:effectRef>
          <a:fontRef idx="minor">
            <a:schemeClr val="lt1"/>
          </a:fontRef>
        </p:style>
        <p:txBody>
          <a:bodyPr vert="horz" wrap="square" lIns="121920" tIns="60960" rIns="121920" bIns="60960" rtlCol="0" anchor="t">
            <a:noAutofit/>
          </a:bodyPr>
          <a:lstStyle/>
          <a:p>
            <a:r>
              <a:rPr lang="en-ES" sz="800" b="1">
                <a:latin typeface="Arial" panose="020B0604020202020204" pitchFamily="34" charset="0"/>
                <a:cs typeface="Arial" panose="020B0604020202020204" pitchFamily="34" charset="0"/>
              </a:rPr>
              <a:t>SNG</a:t>
            </a:r>
            <a:endParaRPr lang="en-ES" sz="800" b="1" baseline="-25000">
              <a:latin typeface="Arial" panose="020B0604020202020204" pitchFamily="34" charset="0"/>
              <a:cs typeface="Arial" panose="020B0604020202020204" pitchFamily="34" charset="0"/>
            </a:endParaRPr>
          </a:p>
        </p:txBody>
      </p:sp>
      <p:pic>
        <p:nvPicPr>
          <p:cNvPr id="1026" name="Picture 2" descr="C9ee02412c-f1">
            <a:hlinkClick r:id="rId4"/>
            <a:extLst>
              <a:ext uri="{FF2B5EF4-FFF2-40B4-BE49-F238E27FC236}">
                <a16:creationId xmlns:a16="http://schemas.microsoft.com/office/drawing/2014/main" id="{71E93775-10A8-D34B-A163-EDEE72F91246}"/>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904915" y="687003"/>
            <a:ext cx="1822247" cy="13485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4" tooltip="Select to open image in new window"/>
            <a:extLst>
              <a:ext uri="{FF2B5EF4-FFF2-40B4-BE49-F238E27FC236}">
                <a16:creationId xmlns:a16="http://schemas.microsoft.com/office/drawing/2014/main" id="{44E93FCF-27A2-414E-9DAB-305D96934351}"/>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09211" y="656514"/>
            <a:ext cx="762348" cy="862372"/>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65596073-BAF0-7A44-944A-6B26ECAC3DEE}"/>
              </a:ext>
            </a:extLst>
          </p:cNvPr>
          <p:cNvSpPr/>
          <p:nvPr/>
        </p:nvSpPr>
        <p:spPr>
          <a:xfrm>
            <a:off x="954378" y="439462"/>
            <a:ext cx="2266967" cy="256545"/>
          </a:xfrm>
          <a:prstGeom prst="rect">
            <a:avLst/>
          </a:prstGeom>
        </p:spPr>
        <p:txBody>
          <a:bodyPr wrap="none">
            <a:spAutoFit/>
          </a:bodyPr>
          <a:lstStyle/>
          <a:p>
            <a:r>
              <a:rPr lang="en-GB" sz="1067" dirty="0">
                <a:solidFill>
                  <a:srgbClr val="57B5F0"/>
                </a:solidFill>
              </a:rPr>
              <a:t>https://doi.org/10.1039/c9ee02412c.</a:t>
            </a:r>
            <a:endParaRPr lang="en-ES" sz="1067" dirty="0">
              <a:solidFill>
                <a:srgbClr val="57B5F0"/>
              </a:solidFill>
            </a:endParaRPr>
          </a:p>
        </p:txBody>
      </p:sp>
      <p:pic>
        <p:nvPicPr>
          <p:cNvPr id="1032" name="Picture 8">
            <a:extLst>
              <a:ext uri="{FF2B5EF4-FFF2-40B4-BE49-F238E27FC236}">
                <a16:creationId xmlns:a16="http://schemas.microsoft.com/office/drawing/2014/main" id="{1B71190A-FCE5-6D4C-B263-330DC679A58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969002" y="1130266"/>
            <a:ext cx="1822247" cy="1065641"/>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53363C1B-2743-BF4D-BA76-CF38DBAD9EA6}"/>
              </a:ext>
            </a:extLst>
          </p:cNvPr>
          <p:cNvSpPr/>
          <p:nvPr/>
        </p:nvSpPr>
        <p:spPr>
          <a:xfrm>
            <a:off x="2573500" y="879862"/>
            <a:ext cx="2512226" cy="256545"/>
          </a:xfrm>
          <a:prstGeom prst="rect">
            <a:avLst/>
          </a:prstGeom>
        </p:spPr>
        <p:txBody>
          <a:bodyPr wrap="none">
            <a:spAutoFit/>
          </a:bodyPr>
          <a:lstStyle/>
          <a:p>
            <a:r>
              <a:rPr lang="en-GB" sz="1067" dirty="0">
                <a:solidFill>
                  <a:srgbClr val="57B5F0"/>
                </a:solidFill>
                <a:hlinkClick r:id="rId4" tooltip="Persistent link using digital object identifier">
                  <a:extLst>
                    <a:ext uri="{A12FA001-AC4F-418D-AE19-62706E023703}">
                      <ahyp:hlinkClr xmlns:ahyp="http://schemas.microsoft.com/office/drawing/2018/hyperlinkcolor" val="tx"/>
                    </a:ext>
                  </a:extLst>
                </a:hlinkClick>
              </a:rPr>
              <a:t>https://doi.org/10.1016/j.cej.2019.03.234</a:t>
            </a:r>
            <a:endParaRPr lang="en-ES" sz="1067" dirty="0">
              <a:solidFill>
                <a:srgbClr val="57B5F0"/>
              </a:solidFill>
            </a:endParaRPr>
          </a:p>
        </p:txBody>
      </p:sp>
      <p:pic>
        <p:nvPicPr>
          <p:cNvPr id="5" name="Picture 4">
            <a:extLst>
              <a:ext uri="{FF2B5EF4-FFF2-40B4-BE49-F238E27FC236}">
                <a16:creationId xmlns:a16="http://schemas.microsoft.com/office/drawing/2014/main" id="{51EDFA5B-2098-6545-83D8-9FFA3AEACD4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775341" y="1695344"/>
            <a:ext cx="2042428" cy="1031369"/>
          </a:xfrm>
          <a:prstGeom prst="rect">
            <a:avLst/>
          </a:prstGeom>
        </p:spPr>
      </p:pic>
      <p:sp>
        <p:nvSpPr>
          <p:cNvPr id="6" name="Rectangle 5">
            <a:extLst>
              <a:ext uri="{FF2B5EF4-FFF2-40B4-BE49-F238E27FC236}">
                <a16:creationId xmlns:a16="http://schemas.microsoft.com/office/drawing/2014/main" id="{8198B3B9-D07A-C344-8DCE-4C46F576141A}"/>
              </a:ext>
            </a:extLst>
          </p:cNvPr>
          <p:cNvSpPr/>
          <p:nvPr/>
        </p:nvSpPr>
        <p:spPr>
          <a:xfrm>
            <a:off x="4852831" y="1475091"/>
            <a:ext cx="1843774" cy="256545"/>
          </a:xfrm>
          <a:prstGeom prst="rect">
            <a:avLst/>
          </a:prstGeom>
        </p:spPr>
        <p:txBody>
          <a:bodyPr wrap="none">
            <a:spAutoFit/>
          </a:bodyPr>
          <a:lstStyle/>
          <a:p>
            <a:r>
              <a:rPr lang="en-GB" sz="1067" dirty="0">
                <a:solidFill>
                  <a:srgbClr val="5BBAF5"/>
                </a:solidFill>
                <a:latin typeface="Arial" panose="020B0604020202020204" pitchFamily="34" charset="0"/>
              </a:rPr>
              <a:t>DOI: 10.1021/jacs.9b07088</a:t>
            </a:r>
            <a:endParaRPr lang="en-ES" sz="1067" dirty="0">
              <a:solidFill>
                <a:srgbClr val="5BBAF5"/>
              </a:solidFill>
            </a:endParaRPr>
          </a:p>
        </p:txBody>
      </p:sp>
      <p:cxnSp>
        <p:nvCxnSpPr>
          <p:cNvPr id="8" name="Straight Arrow Connector 7">
            <a:extLst>
              <a:ext uri="{FF2B5EF4-FFF2-40B4-BE49-F238E27FC236}">
                <a16:creationId xmlns:a16="http://schemas.microsoft.com/office/drawing/2014/main" id="{EE65A0AA-2134-9B47-AC2A-B333B613DE65}"/>
              </a:ext>
            </a:extLst>
          </p:cNvPr>
          <p:cNvCxnSpPr/>
          <p:nvPr/>
        </p:nvCxnSpPr>
        <p:spPr>
          <a:xfrm>
            <a:off x="2573501" y="2035582"/>
            <a:ext cx="196439" cy="402325"/>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FF63E7D-E4A0-4A45-8DB3-4E3DABDB0A2B}"/>
              </a:ext>
            </a:extLst>
          </p:cNvPr>
          <p:cNvCxnSpPr>
            <a:cxnSpLocks/>
          </p:cNvCxnSpPr>
          <p:nvPr/>
        </p:nvCxnSpPr>
        <p:spPr>
          <a:xfrm flipH="1">
            <a:off x="3430149" y="2230565"/>
            <a:ext cx="427036" cy="171439"/>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55AE680-40A6-4A4D-AF4A-4C3E06045D8B}"/>
              </a:ext>
            </a:extLst>
          </p:cNvPr>
          <p:cNvCxnSpPr>
            <a:cxnSpLocks/>
            <a:stCxn id="27" idx="2"/>
          </p:cNvCxnSpPr>
          <p:nvPr/>
        </p:nvCxnSpPr>
        <p:spPr>
          <a:xfrm flipH="1">
            <a:off x="4179364" y="3033111"/>
            <a:ext cx="3703227" cy="1116827"/>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id="{0D2F4B90-45AE-3D44-A7B3-662E374FD48E}"/>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59758" y="5386478"/>
            <a:ext cx="1788165" cy="1007637"/>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Arrow Connector 45">
            <a:extLst>
              <a:ext uri="{FF2B5EF4-FFF2-40B4-BE49-F238E27FC236}">
                <a16:creationId xmlns:a16="http://schemas.microsoft.com/office/drawing/2014/main" id="{1FDEBD5B-DB2C-0E46-811D-94CD2DA7087F}"/>
              </a:ext>
            </a:extLst>
          </p:cNvPr>
          <p:cNvCxnSpPr>
            <a:cxnSpLocks/>
          </p:cNvCxnSpPr>
          <p:nvPr/>
        </p:nvCxnSpPr>
        <p:spPr>
          <a:xfrm flipV="1">
            <a:off x="1116606" y="5059092"/>
            <a:ext cx="528407" cy="321677"/>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ACEC284-C061-F143-A96C-D96BEDB8E01B}"/>
              </a:ext>
            </a:extLst>
          </p:cNvPr>
          <p:cNvSpPr/>
          <p:nvPr/>
        </p:nvSpPr>
        <p:spPr>
          <a:xfrm>
            <a:off x="1923667" y="5963363"/>
            <a:ext cx="2642070" cy="256545"/>
          </a:xfrm>
          <a:prstGeom prst="rect">
            <a:avLst/>
          </a:prstGeom>
        </p:spPr>
        <p:txBody>
          <a:bodyPr wrap="none">
            <a:spAutoFit/>
          </a:bodyPr>
          <a:lstStyle/>
          <a:p>
            <a:r>
              <a:rPr lang="en-GB" sz="1067" dirty="0">
                <a:hlinkClick r:id="rId4"/>
              </a:rPr>
              <a:t>https://doi.org/10.1038/s41929-018-0092-7</a:t>
            </a:r>
            <a:endParaRPr lang="en-ES" sz="1067" dirty="0"/>
          </a:p>
        </p:txBody>
      </p:sp>
      <p:cxnSp>
        <p:nvCxnSpPr>
          <p:cNvPr id="48" name="Straight Arrow Connector 47">
            <a:extLst>
              <a:ext uri="{FF2B5EF4-FFF2-40B4-BE49-F238E27FC236}">
                <a16:creationId xmlns:a16="http://schemas.microsoft.com/office/drawing/2014/main" id="{3D3204F4-93D2-9346-942D-3AF2749738EB}"/>
              </a:ext>
            </a:extLst>
          </p:cNvPr>
          <p:cNvCxnSpPr>
            <a:cxnSpLocks/>
          </p:cNvCxnSpPr>
          <p:nvPr/>
        </p:nvCxnSpPr>
        <p:spPr>
          <a:xfrm flipH="1">
            <a:off x="4683269" y="2750931"/>
            <a:ext cx="1323740" cy="856300"/>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1E214EF-BFF3-6B4D-BDCF-7E255A52F4DD}"/>
              </a:ext>
            </a:extLst>
          </p:cNvPr>
          <p:cNvSpPr txBox="1"/>
          <p:nvPr/>
        </p:nvSpPr>
        <p:spPr>
          <a:xfrm>
            <a:off x="4791248" y="3437493"/>
            <a:ext cx="1005307" cy="193988"/>
          </a:xfrm>
          <a:prstGeom prst="rect">
            <a:avLst/>
          </a:prstGeom>
          <a:solidFill>
            <a:srgbClr val="57B5F0"/>
          </a:solidFill>
        </p:spPr>
        <p:txBody>
          <a:bodyPr vert="horz" wrap="square" lIns="121920" tIns="60960" rIns="121920" bIns="60960" rtlCol="0" anchor="ctr">
            <a:noAutofit/>
          </a:bodyPr>
          <a:lstStyle/>
          <a:p>
            <a:r>
              <a:rPr lang="en-ES" sz="533" b="1">
                <a:solidFill>
                  <a:schemeClr val="bg1"/>
                </a:solidFill>
                <a:latin typeface="Arial" panose="020B0604020202020204" pitchFamily="34" charset="0"/>
                <a:cs typeface="Arial" panose="020B0604020202020204" pitchFamily="34" charset="0"/>
              </a:rPr>
              <a:t>Integrated storage and reconversion</a:t>
            </a:r>
          </a:p>
        </p:txBody>
      </p:sp>
      <p:sp>
        <p:nvSpPr>
          <p:cNvPr id="23" name="TextBox 22">
            <a:extLst>
              <a:ext uri="{FF2B5EF4-FFF2-40B4-BE49-F238E27FC236}">
                <a16:creationId xmlns:a16="http://schemas.microsoft.com/office/drawing/2014/main" id="{181DD33D-A146-5447-B629-AFC6F25B2E92}"/>
              </a:ext>
            </a:extLst>
          </p:cNvPr>
          <p:cNvSpPr txBox="1"/>
          <p:nvPr/>
        </p:nvSpPr>
        <p:spPr>
          <a:xfrm>
            <a:off x="4085397" y="3816013"/>
            <a:ext cx="1005307" cy="193988"/>
          </a:xfrm>
          <a:prstGeom prst="rect">
            <a:avLst/>
          </a:prstGeom>
          <a:solidFill>
            <a:srgbClr val="57B5F0"/>
          </a:solidFill>
        </p:spPr>
        <p:txBody>
          <a:bodyPr vert="horz" wrap="square" lIns="121920" tIns="60960" rIns="121920" bIns="60960" rtlCol="0" anchor="ctr">
            <a:noAutofit/>
          </a:bodyPr>
          <a:lstStyle/>
          <a:p>
            <a:r>
              <a:rPr lang="en-ES" sz="533" b="1">
                <a:solidFill>
                  <a:schemeClr val="bg1"/>
                </a:solidFill>
                <a:latin typeface="Arial" panose="020B0604020202020204" pitchFamily="34" charset="0"/>
                <a:cs typeface="Arial" panose="020B0604020202020204" pitchFamily="34" charset="0"/>
              </a:rPr>
              <a:t>Integrated Hydrogen SNG Plant</a:t>
            </a:r>
          </a:p>
        </p:txBody>
      </p:sp>
      <p:sp>
        <p:nvSpPr>
          <p:cNvPr id="34" name="Rectangle 33">
            <a:extLst>
              <a:ext uri="{FF2B5EF4-FFF2-40B4-BE49-F238E27FC236}">
                <a16:creationId xmlns:a16="http://schemas.microsoft.com/office/drawing/2014/main" id="{D4619FBC-631F-824B-9FC0-1119774A89F7}"/>
              </a:ext>
            </a:extLst>
          </p:cNvPr>
          <p:cNvSpPr/>
          <p:nvPr/>
        </p:nvSpPr>
        <p:spPr>
          <a:xfrm>
            <a:off x="6847901" y="1889494"/>
            <a:ext cx="2172390" cy="256545"/>
          </a:xfrm>
          <a:prstGeom prst="rect">
            <a:avLst/>
          </a:prstGeom>
        </p:spPr>
        <p:txBody>
          <a:bodyPr wrap="none">
            <a:spAutoFit/>
          </a:bodyPr>
          <a:lstStyle/>
          <a:p>
            <a:r>
              <a:rPr lang="en-GB" sz="1067" i="1" dirty="0">
                <a:solidFill>
                  <a:srgbClr val="5BBAF5"/>
                </a:solidFill>
              </a:rPr>
              <a:t>DOI: </a:t>
            </a:r>
            <a:r>
              <a:rPr lang="en-GB" sz="1067" i="1" dirty="0">
                <a:solidFill>
                  <a:srgbClr val="5BBAF5"/>
                </a:solidFill>
                <a:hlinkClick r:id="rId4">
                  <a:extLst>
                    <a:ext uri="{A12FA001-AC4F-418D-AE19-62706E023703}">
                      <ahyp:hlinkClr xmlns:ahyp="http://schemas.microsoft.com/office/drawing/2018/hyperlinkcolor" val="tx"/>
                    </a:ext>
                  </a:extLst>
                </a:hlinkClick>
              </a:rPr>
              <a:t>10.1021/acs.nanolett.8b04888</a:t>
            </a:r>
            <a:endParaRPr lang="en-ES" sz="1067" dirty="0">
              <a:solidFill>
                <a:srgbClr val="5BBAF5"/>
              </a:solidFill>
            </a:endParaRPr>
          </a:p>
        </p:txBody>
      </p:sp>
      <p:pic>
        <p:nvPicPr>
          <p:cNvPr id="1030" name="Picture 6" descr="Fig. 1">
            <a:extLst>
              <a:ext uri="{FF2B5EF4-FFF2-40B4-BE49-F238E27FC236}">
                <a16:creationId xmlns:a16="http://schemas.microsoft.com/office/drawing/2014/main" id="{983CA34C-B609-804B-90FB-8E015723FB91}"/>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8410692" y="2738647"/>
            <a:ext cx="2099699" cy="10633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0C3BB858-70BF-1647-A88A-7CEB4BCA1B02}"/>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6997045" y="2147566"/>
            <a:ext cx="1771091" cy="885545"/>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Arrow Connector 52">
            <a:extLst>
              <a:ext uri="{FF2B5EF4-FFF2-40B4-BE49-F238E27FC236}">
                <a16:creationId xmlns:a16="http://schemas.microsoft.com/office/drawing/2014/main" id="{98CB5603-F2B0-5E44-A70B-C187A8C2D795}"/>
              </a:ext>
            </a:extLst>
          </p:cNvPr>
          <p:cNvCxnSpPr>
            <a:cxnSpLocks/>
          </p:cNvCxnSpPr>
          <p:nvPr/>
        </p:nvCxnSpPr>
        <p:spPr>
          <a:xfrm flipH="1">
            <a:off x="3374734" y="3295537"/>
            <a:ext cx="5035959" cy="1273635"/>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EAB2581-0DDA-7548-A2EC-934CC9304839}"/>
              </a:ext>
            </a:extLst>
          </p:cNvPr>
          <p:cNvSpPr txBox="1"/>
          <p:nvPr/>
        </p:nvSpPr>
        <p:spPr>
          <a:xfrm>
            <a:off x="3572045" y="4216097"/>
            <a:ext cx="1005307" cy="193988"/>
          </a:xfrm>
          <a:prstGeom prst="rect">
            <a:avLst/>
          </a:prstGeom>
          <a:solidFill>
            <a:srgbClr val="57B5F0"/>
          </a:solidFill>
        </p:spPr>
        <p:txBody>
          <a:bodyPr vert="horz" wrap="square" lIns="121920" tIns="60960" rIns="121920" bIns="60960" rtlCol="0" anchor="ctr">
            <a:noAutofit/>
          </a:bodyPr>
          <a:lstStyle/>
          <a:p>
            <a:r>
              <a:rPr lang="en-ES" sz="533" b="1">
                <a:solidFill>
                  <a:schemeClr val="bg1"/>
                </a:solidFill>
                <a:latin typeface="Arial" panose="020B0604020202020204" pitchFamily="34" charset="0"/>
                <a:cs typeface="Arial" panose="020B0604020202020204" pitchFamily="34" charset="0"/>
              </a:rPr>
              <a:t>Electrolytical Hydrogen Plant</a:t>
            </a:r>
          </a:p>
        </p:txBody>
      </p:sp>
      <p:sp>
        <p:nvSpPr>
          <p:cNvPr id="50" name="Rectangle 49">
            <a:extLst>
              <a:ext uri="{FF2B5EF4-FFF2-40B4-BE49-F238E27FC236}">
                <a16:creationId xmlns:a16="http://schemas.microsoft.com/office/drawing/2014/main" id="{D7238CE4-FDAD-1342-977A-88B07021EF00}"/>
              </a:ext>
            </a:extLst>
          </p:cNvPr>
          <p:cNvSpPr/>
          <p:nvPr/>
        </p:nvSpPr>
        <p:spPr>
          <a:xfrm>
            <a:off x="8665774" y="2508143"/>
            <a:ext cx="2701381" cy="256545"/>
          </a:xfrm>
          <a:prstGeom prst="rect">
            <a:avLst/>
          </a:prstGeom>
        </p:spPr>
        <p:txBody>
          <a:bodyPr wrap="none">
            <a:spAutoFit/>
          </a:bodyPr>
          <a:lstStyle/>
          <a:p>
            <a:r>
              <a:rPr lang="en-ES" sz="1067" dirty="0">
                <a:solidFill>
                  <a:srgbClr val="5BBAF5"/>
                </a:solidFill>
              </a:rPr>
              <a:t>https://doi.org/10.1038/s41467-019-09072-6</a:t>
            </a:r>
          </a:p>
        </p:txBody>
      </p:sp>
      <p:sp>
        <p:nvSpPr>
          <p:cNvPr id="54" name="TextBox 53">
            <a:extLst>
              <a:ext uri="{FF2B5EF4-FFF2-40B4-BE49-F238E27FC236}">
                <a16:creationId xmlns:a16="http://schemas.microsoft.com/office/drawing/2014/main" id="{E82EE4D3-D567-AD43-B9CE-087EE38AB4EA}"/>
              </a:ext>
            </a:extLst>
          </p:cNvPr>
          <p:cNvSpPr txBox="1"/>
          <p:nvPr/>
        </p:nvSpPr>
        <p:spPr>
          <a:xfrm>
            <a:off x="8812816" y="1147815"/>
            <a:ext cx="3068505" cy="1046761"/>
          </a:xfrm>
          <a:prstGeom prst="rect">
            <a:avLst/>
          </a:prstGeom>
          <a:noFill/>
        </p:spPr>
        <p:txBody>
          <a:bodyPr vert="horz" wrap="square" lIns="121920" tIns="60960" rIns="121920" bIns="60960" rtlCol="0" anchor="t">
            <a:spAutoFit/>
          </a:bodyPr>
          <a:lstStyle/>
          <a:p>
            <a:pPr algn="r">
              <a:spcAft>
                <a:spcPts val="800"/>
              </a:spcAft>
            </a:pPr>
            <a:r>
              <a:rPr lang="en-ES" sz="1067" dirty="0">
                <a:latin typeface="Arial" panose="020B0604020202020204" pitchFamily="34" charset="0"/>
                <a:cs typeface="Arial" panose="020B0604020202020204" pitchFamily="34" charset="0"/>
              </a:rPr>
              <a:t>Example of technologies allowing a full C-cycle economy currently developed and tested by Thyssenkrupp (</a:t>
            </a:r>
            <a:r>
              <a:rPr lang="en-ES" sz="1067" u="sng" dirty="0">
                <a:latin typeface="Arial" panose="020B0604020202020204" pitchFamily="34" charset="0"/>
                <a:cs typeface="Arial" panose="020B0604020202020204" pitchFamily="34" charset="0"/>
              </a:rPr>
              <a:t>TR7-TR8</a:t>
            </a:r>
            <a:r>
              <a:rPr lang="en-ES" sz="1067" dirty="0">
                <a:latin typeface="Arial" panose="020B0604020202020204" pitchFamily="34" charset="0"/>
                <a:cs typeface="Arial" panose="020B0604020202020204" pitchFamily="34" charset="0"/>
              </a:rPr>
              <a:t>).</a:t>
            </a:r>
          </a:p>
          <a:p>
            <a:pPr algn="r">
              <a:spcAft>
                <a:spcPts val="800"/>
              </a:spcAft>
            </a:pPr>
            <a:r>
              <a:rPr lang="en-ES" sz="1067" dirty="0">
                <a:latin typeface="Arial" panose="020B0604020202020204" pitchFamily="34" charset="0"/>
                <a:cs typeface="Arial" panose="020B0604020202020204" pitchFamily="34" charset="0"/>
              </a:rPr>
              <a:t> </a:t>
            </a:r>
            <a:r>
              <a:rPr lang="en-GB" sz="1067" dirty="0">
                <a:latin typeface="Arial" panose="020B0604020202020204" pitchFamily="34" charset="0"/>
                <a:cs typeface="Arial" panose="020B0604020202020204" pitchFamily="34" charset="0"/>
              </a:rPr>
              <a:t>E</a:t>
            </a:r>
            <a:r>
              <a:rPr lang="en-ES" sz="1067" dirty="0">
                <a:latin typeface="Arial" panose="020B0604020202020204" pitchFamily="34" charset="0"/>
                <a:cs typeface="Arial" panose="020B0604020202020204" pitchFamily="34" charset="0"/>
              </a:rPr>
              <a:t>xample catalysts are state-of-the-art developments on </a:t>
            </a:r>
            <a:r>
              <a:rPr lang="en-ES" sz="1067" u="sng" dirty="0">
                <a:latin typeface="Arial" panose="020B0604020202020204" pitchFamily="34" charset="0"/>
                <a:cs typeface="Arial" panose="020B0604020202020204" pitchFamily="34" charset="0"/>
              </a:rPr>
              <a:t>TR1-TR3</a:t>
            </a:r>
            <a:r>
              <a:rPr lang="en-ES" sz="1067" dirty="0">
                <a:latin typeface="Arial" panose="020B0604020202020204" pitchFamily="34" charset="0"/>
                <a:cs typeface="Arial" panose="020B0604020202020204" pitchFamily="34" charset="0"/>
              </a:rPr>
              <a:t> level.</a:t>
            </a:r>
          </a:p>
        </p:txBody>
      </p:sp>
      <p:sp>
        <p:nvSpPr>
          <p:cNvPr id="47" name="TextBox 46">
            <a:extLst>
              <a:ext uri="{FF2B5EF4-FFF2-40B4-BE49-F238E27FC236}">
                <a16:creationId xmlns:a16="http://schemas.microsoft.com/office/drawing/2014/main" id="{7C0DBFF7-185C-40FC-87E9-A28448AF22CE}"/>
              </a:ext>
            </a:extLst>
          </p:cNvPr>
          <p:cNvSpPr txBox="1"/>
          <p:nvPr/>
        </p:nvSpPr>
        <p:spPr>
          <a:xfrm>
            <a:off x="1090450" y="6332726"/>
            <a:ext cx="11257377" cy="527709"/>
          </a:xfrm>
          <a:prstGeom prst="rect">
            <a:avLst/>
          </a:prstGeom>
        </p:spPr>
        <p:txBody>
          <a:bodyPr vert="horz" wrap="none" lIns="121920" tIns="60960" rIns="121920" bIns="60960" rtlCol="0" anchor="t">
            <a:spAutoFit/>
          </a:bodyPr>
          <a:lstStyle/>
          <a:p>
            <a:pPr>
              <a:lnSpc>
                <a:spcPct val="150000"/>
              </a:lnSpc>
            </a:pPr>
            <a:r>
              <a:rPr lang="en-GB" sz="2000" b="1" dirty="0">
                <a:solidFill>
                  <a:srgbClr val="0033CC"/>
                </a:solidFill>
                <a:latin typeface="Arial" panose="020B0604020202020204" pitchFamily="34" charset="0"/>
                <a:cs typeface="Arial" panose="020B0604020202020204" pitchFamily="34" charset="0"/>
              </a:rPr>
              <a:t>ALBA II: </a:t>
            </a:r>
            <a:r>
              <a:rPr lang="en-US" sz="2000" b="1" dirty="0">
                <a:solidFill>
                  <a:srgbClr val="0033CC"/>
                </a:solidFill>
                <a:latin typeface="Arial" panose="020B0604020202020204" pitchFamily="34" charset="0"/>
                <a:cs typeface="Arial" panose="020B0604020202020204" pitchFamily="34" charset="0"/>
              </a:rPr>
              <a:t>development of new generation of catalysts for sustainable and circular economy</a:t>
            </a:r>
          </a:p>
        </p:txBody>
      </p:sp>
    </p:spTree>
    <p:extLst>
      <p:ext uri="{BB962C8B-B14F-4D97-AF65-F5344CB8AC3E}">
        <p14:creationId xmlns:p14="http://schemas.microsoft.com/office/powerpoint/2010/main" val="4241599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59A3C1E9-1E17-4B2D-975E-2F80F7CB45F8}" type="slidenum">
              <a:rPr lang="es-ES" smtClean="0"/>
              <a:t>9</a:t>
            </a:fld>
            <a:endParaRPr lang="es-ES"/>
          </a:p>
        </p:txBody>
      </p:sp>
      <p:sp>
        <p:nvSpPr>
          <p:cNvPr id="35" name="Título 1">
            <a:extLst>
              <a:ext uri="{FF2B5EF4-FFF2-40B4-BE49-F238E27FC236}">
                <a16:creationId xmlns:a16="http://schemas.microsoft.com/office/drawing/2014/main" id="{451C8D3E-7069-4D79-B7B0-2E7BD6CACB3C}"/>
              </a:ext>
            </a:extLst>
          </p:cNvPr>
          <p:cNvSpPr>
            <a:spLocks noGrp="1"/>
          </p:cNvSpPr>
          <p:nvPr>
            <p:ph type="title"/>
          </p:nvPr>
        </p:nvSpPr>
        <p:spPr>
          <a:xfrm>
            <a:off x="1956251" y="80681"/>
            <a:ext cx="9250896" cy="519312"/>
          </a:xfrm>
        </p:spPr>
        <p:txBody>
          <a:bodyPr>
            <a:normAutofit fontScale="90000"/>
          </a:bodyPr>
          <a:lstStyle/>
          <a:p>
            <a:r>
              <a:rPr lang="en-US" sz="3100" b="1" dirty="0">
                <a:solidFill>
                  <a:srgbClr val="516885"/>
                </a:solidFill>
                <a:latin typeface="Arial" panose="020B0604020202020204" pitchFamily="34" charset="0"/>
                <a:cs typeface="Arial" panose="020B0604020202020204" pitchFamily="34" charset="0"/>
              </a:rPr>
              <a:t>Identification of Active Site of Complex Catalysts</a:t>
            </a:r>
            <a:br>
              <a:rPr lang="en-US" dirty="0"/>
            </a:br>
            <a:endParaRPr lang="en-US" dirty="0"/>
          </a:p>
        </p:txBody>
      </p:sp>
      <p:pic>
        <p:nvPicPr>
          <p:cNvPr id="5" name="Picture 4" descr="Fig. 1">
            <a:extLst>
              <a:ext uri="{FF2B5EF4-FFF2-40B4-BE49-F238E27FC236}">
                <a16:creationId xmlns:a16="http://schemas.microsoft.com/office/drawing/2014/main" id="{5C14F09E-DC69-6043-9C52-0C7ABF4ADD7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565"/>
          <a:stretch/>
        </p:blipFill>
        <p:spPr bwMode="auto">
          <a:xfrm>
            <a:off x="987466" y="2359686"/>
            <a:ext cx="2265651" cy="1522857"/>
          </a:xfrm>
          <a:prstGeom prst="rect">
            <a:avLst/>
          </a:prstGeom>
          <a:noFill/>
        </p:spPr>
      </p:pic>
      <p:pic>
        <p:nvPicPr>
          <p:cNvPr id="9" name="Picture 8">
            <a:extLst>
              <a:ext uri="{FF2B5EF4-FFF2-40B4-BE49-F238E27FC236}">
                <a16:creationId xmlns:a16="http://schemas.microsoft.com/office/drawing/2014/main" id="{E1FC24A8-5617-0B0F-DD7B-156AC7851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74" y="743386"/>
            <a:ext cx="1729105" cy="1729105"/>
          </a:xfrm>
          <a:prstGeom prst="rect">
            <a:avLst/>
          </a:prstGeom>
        </p:spPr>
      </p:pic>
      <p:pic>
        <p:nvPicPr>
          <p:cNvPr id="14" name="Picture 13">
            <a:extLst>
              <a:ext uri="{FF2B5EF4-FFF2-40B4-BE49-F238E27FC236}">
                <a16:creationId xmlns:a16="http://schemas.microsoft.com/office/drawing/2014/main" id="{DD457BAC-03AD-5A97-15CB-BD5471D14EDE}"/>
              </a:ext>
            </a:extLst>
          </p:cNvPr>
          <p:cNvPicPr>
            <a:picLocks noChangeAspect="1"/>
          </p:cNvPicPr>
          <p:nvPr/>
        </p:nvPicPr>
        <p:blipFill>
          <a:blip r:embed="rId5"/>
          <a:stretch>
            <a:fillRect/>
          </a:stretch>
        </p:blipFill>
        <p:spPr>
          <a:xfrm>
            <a:off x="3203284" y="3224516"/>
            <a:ext cx="3018624" cy="3047334"/>
          </a:xfrm>
          <a:prstGeom prst="rect">
            <a:avLst/>
          </a:prstGeom>
        </p:spPr>
      </p:pic>
      <p:cxnSp>
        <p:nvCxnSpPr>
          <p:cNvPr id="20" name="Straight Arrow Connector 19">
            <a:extLst>
              <a:ext uri="{FF2B5EF4-FFF2-40B4-BE49-F238E27FC236}">
                <a16:creationId xmlns:a16="http://schemas.microsoft.com/office/drawing/2014/main" id="{D1F0C614-25F0-C716-E361-D857B98178A2}"/>
              </a:ext>
            </a:extLst>
          </p:cNvPr>
          <p:cNvCxnSpPr/>
          <p:nvPr/>
        </p:nvCxnSpPr>
        <p:spPr>
          <a:xfrm>
            <a:off x="445832" y="3265088"/>
            <a:ext cx="1941921" cy="123491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BF83741-FA51-9B80-1629-E75A571FD131}"/>
              </a:ext>
            </a:extLst>
          </p:cNvPr>
          <p:cNvSpPr txBox="1"/>
          <p:nvPr/>
        </p:nvSpPr>
        <p:spPr>
          <a:xfrm>
            <a:off x="3342206" y="1621022"/>
            <a:ext cx="3126259" cy="1477328"/>
          </a:xfrm>
          <a:prstGeom prst="rect">
            <a:avLst/>
          </a:prstGeom>
          <a:noFill/>
        </p:spPr>
        <p:txBody>
          <a:bodyPr wrap="square" rtlCol="0">
            <a:spAutoFit/>
          </a:bodyPr>
          <a:lstStyle/>
          <a:p>
            <a:pPr algn="just"/>
            <a:r>
              <a:rPr lang="en-ES" dirty="0"/>
              <a:t>Goal has to be to refine the existing often cartoon like models by visualizing the structural changes throughout the reaction pathway.</a:t>
            </a:r>
          </a:p>
        </p:txBody>
      </p:sp>
      <p:sp>
        <p:nvSpPr>
          <p:cNvPr id="22" name="Rectangle 21">
            <a:extLst>
              <a:ext uri="{FF2B5EF4-FFF2-40B4-BE49-F238E27FC236}">
                <a16:creationId xmlns:a16="http://schemas.microsoft.com/office/drawing/2014/main" id="{64E843B0-03F3-7101-5FF1-74A16B42E1ED}"/>
              </a:ext>
            </a:extLst>
          </p:cNvPr>
          <p:cNvSpPr/>
          <p:nvPr/>
        </p:nvSpPr>
        <p:spPr>
          <a:xfrm>
            <a:off x="6468466" y="607682"/>
            <a:ext cx="5769914" cy="6229206"/>
          </a:xfrm>
          <a:prstGeom prst="rect">
            <a:avLst/>
          </a:prstGeom>
        </p:spPr>
        <p:txBody>
          <a:bodyPr wrap="square">
            <a:spAutoFit/>
          </a:bodyPr>
          <a:lstStyle/>
          <a:p>
            <a:pPr algn="just">
              <a:spcAft>
                <a:spcPts val="400"/>
              </a:spcAft>
            </a:pPr>
            <a:r>
              <a:rPr lang="en-US" sz="1867" dirty="0"/>
              <a:t>Multimodal approach under operando conditions combining imaging on the different length scales with ensemble averaging spectroscopic tools is key to “understand” how catalysts work. High throughput and fast structural characterization is key to impact the high TRL developments. </a:t>
            </a:r>
          </a:p>
          <a:p>
            <a:pPr>
              <a:spcAft>
                <a:spcPts val="400"/>
              </a:spcAft>
            </a:pPr>
            <a:r>
              <a:rPr lang="en-US" sz="1867" dirty="0"/>
              <a:t>Specific example: </a:t>
            </a:r>
            <a:r>
              <a:rPr lang="en-US" sz="1870" dirty="0" err="1"/>
              <a:t>macroporous</a:t>
            </a:r>
            <a:r>
              <a:rPr lang="en-US" sz="1870" dirty="0"/>
              <a:t> Cu-ZnO-ZrO</a:t>
            </a:r>
            <a:r>
              <a:rPr lang="en-US" sz="1870" baseline="-25000" dirty="0"/>
              <a:t>2 </a:t>
            </a:r>
            <a:r>
              <a:rPr lang="en-US" sz="1870" dirty="0"/>
              <a:t>(CZZ) catalysts</a:t>
            </a:r>
            <a:r>
              <a:rPr lang="en-ES" sz="1870" dirty="0"/>
              <a:t> for Methanol production from CO</a:t>
            </a:r>
            <a:r>
              <a:rPr lang="en-ES" sz="1870" baseline="-25000" dirty="0"/>
              <a:t>2</a:t>
            </a:r>
            <a:r>
              <a:rPr lang="en-US" sz="1870" dirty="0"/>
              <a:t>:</a:t>
            </a:r>
          </a:p>
          <a:p>
            <a:pPr marL="380990" indent="-380990">
              <a:spcAft>
                <a:spcPts val="400"/>
              </a:spcAft>
              <a:buFont typeface="Arial" panose="020B0604020202020204" pitchFamily="34" charset="0"/>
              <a:buChar char="•"/>
            </a:pPr>
            <a:r>
              <a:rPr lang="en-US" sz="1867" dirty="0"/>
              <a:t>Simple cartoon to explain the key steps of the reaction pathway.</a:t>
            </a:r>
          </a:p>
          <a:p>
            <a:pPr marL="380990" indent="-380990">
              <a:spcAft>
                <a:spcPts val="400"/>
              </a:spcAft>
              <a:buFont typeface="Arial" panose="020B0604020202020204" pitchFamily="34" charset="0"/>
              <a:buChar char="•"/>
            </a:pPr>
            <a:r>
              <a:rPr lang="en-US" dirty="0"/>
              <a:t>TEM showing the morphology and different interfaces of the catalyst</a:t>
            </a:r>
            <a:r>
              <a:rPr lang="en-ES" sz="2000" dirty="0"/>
              <a:t>.</a:t>
            </a:r>
          </a:p>
          <a:p>
            <a:pPr marL="380990" indent="-380990">
              <a:spcAft>
                <a:spcPts val="400"/>
              </a:spcAft>
              <a:buFont typeface="Arial" panose="020B0604020202020204" pitchFamily="34" charset="0"/>
              <a:buChar char="•"/>
            </a:pPr>
            <a:r>
              <a:rPr lang="en-US" dirty="0"/>
              <a:t>Reaction pathway and corresponding structural models showing the complex changes during the reaction based on DFT calculations.</a:t>
            </a:r>
          </a:p>
          <a:p>
            <a:pPr>
              <a:spcAft>
                <a:spcPts val="400"/>
              </a:spcAft>
            </a:pPr>
            <a:r>
              <a:rPr lang="en-US" sz="1867" dirty="0"/>
              <a:t>ALBA II has the potential to provide:</a:t>
            </a:r>
          </a:p>
          <a:p>
            <a:pPr marL="342900" indent="-342900">
              <a:spcAft>
                <a:spcPts val="400"/>
              </a:spcAft>
              <a:buFont typeface="Arial" panose="020B0604020202020204" pitchFamily="34" charset="0"/>
              <a:buChar char="•"/>
            </a:pPr>
            <a:r>
              <a:rPr lang="en-US" sz="1867" dirty="0"/>
              <a:t>Improved microscopy: operando TEM, nano probe and micro-spectroscopy/diffraction.</a:t>
            </a:r>
          </a:p>
          <a:p>
            <a:pPr marL="342900" indent="-342900">
              <a:spcAft>
                <a:spcPts val="400"/>
              </a:spcAft>
              <a:buFont typeface="Arial" panose="020B0604020202020204" pitchFamily="34" charset="0"/>
              <a:buChar char="•"/>
            </a:pPr>
            <a:r>
              <a:rPr lang="en-US" sz="1867" dirty="0"/>
              <a:t>Data analytics: enabling multi modal approach.</a:t>
            </a:r>
          </a:p>
          <a:p>
            <a:pPr marL="342900" indent="-342900">
              <a:spcAft>
                <a:spcPts val="400"/>
              </a:spcAft>
              <a:buFont typeface="Arial" panose="020B0604020202020204" pitchFamily="34" charset="0"/>
              <a:buChar char="•"/>
            </a:pPr>
            <a:r>
              <a:rPr lang="en-US" sz="1867" dirty="0"/>
              <a:t>Operando focus: reliable fast operando experiments</a:t>
            </a:r>
          </a:p>
        </p:txBody>
      </p:sp>
      <p:sp>
        <p:nvSpPr>
          <p:cNvPr id="24" name="TextBox 23">
            <a:extLst>
              <a:ext uri="{FF2B5EF4-FFF2-40B4-BE49-F238E27FC236}">
                <a16:creationId xmlns:a16="http://schemas.microsoft.com/office/drawing/2014/main" id="{99E24F9D-FCED-E9DF-4048-732A4592E4A7}"/>
              </a:ext>
            </a:extLst>
          </p:cNvPr>
          <p:cNvSpPr txBox="1"/>
          <p:nvPr/>
        </p:nvSpPr>
        <p:spPr>
          <a:xfrm>
            <a:off x="560070" y="4861752"/>
            <a:ext cx="6149340" cy="215444"/>
          </a:xfrm>
          <a:prstGeom prst="rect">
            <a:avLst/>
          </a:prstGeom>
          <a:noFill/>
        </p:spPr>
        <p:txBody>
          <a:bodyPr wrap="square">
            <a:spAutoFit/>
          </a:bodyPr>
          <a:lstStyle/>
          <a:p>
            <a:pPr algn="just"/>
            <a:r>
              <a:rPr lang="en-ES" sz="800" i="1" u="sng" dirty="0">
                <a:solidFill>
                  <a:srgbClr val="0563C1"/>
                </a:solidFill>
                <a:effectLst/>
                <a:latin typeface="Times New Roman" panose="02020603050405020304" pitchFamily="18" charset="0"/>
                <a:ea typeface="Times New Roman" panose="02020603050405020304" pitchFamily="18" charset="0"/>
                <a:hlinkClick r:id="rId6"/>
              </a:rPr>
              <a:t>https://doi.org/10.1016/j.chempr.2019.10.023</a:t>
            </a:r>
            <a:endParaRPr lang="en-ES" sz="3600" dirty="0">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a16="http://schemas.microsoft.com/office/drawing/2014/main" id="{E8EF0CBB-0CDF-9CCB-6E52-8AAB1CF53CEA}"/>
              </a:ext>
            </a:extLst>
          </p:cNvPr>
          <p:cNvSpPr txBox="1"/>
          <p:nvPr/>
        </p:nvSpPr>
        <p:spPr>
          <a:xfrm>
            <a:off x="560070" y="5103942"/>
            <a:ext cx="6149340" cy="230832"/>
          </a:xfrm>
          <a:prstGeom prst="rect">
            <a:avLst/>
          </a:prstGeom>
          <a:noFill/>
        </p:spPr>
        <p:txBody>
          <a:bodyPr wrap="square">
            <a:spAutoFit/>
          </a:bodyPr>
          <a:lstStyle/>
          <a:p>
            <a:r>
              <a:rPr lang="en-US" sz="900" u="sng" dirty="0">
                <a:solidFill>
                  <a:srgbClr val="0563C1"/>
                </a:solidFill>
                <a:effectLst/>
                <a:latin typeface="Times New Roman" panose="02020603050405020304" pitchFamily="18" charset="0"/>
                <a:ea typeface="Times New Roman" panose="02020603050405020304" pitchFamily="18" charset="0"/>
                <a:hlinkClick r:id="rId7"/>
              </a:rPr>
              <a:t>https://doi.org/10.1038/s41467-019-09072-6</a:t>
            </a:r>
            <a:r>
              <a:rPr lang="en-US" sz="900" dirty="0">
                <a:effectLst/>
                <a:latin typeface="Times New Roman" panose="02020603050405020304" pitchFamily="18" charset="0"/>
                <a:ea typeface="Times New Roman" panose="02020603050405020304" pitchFamily="18" charset="0"/>
              </a:rPr>
              <a:t>).</a:t>
            </a:r>
            <a:r>
              <a:rPr lang="en-ES" sz="900" dirty="0">
                <a:effectLst/>
              </a:rPr>
              <a:t> </a:t>
            </a:r>
            <a:endParaRPr lang="en-ES" sz="900" dirty="0"/>
          </a:p>
        </p:txBody>
      </p:sp>
      <p:sp>
        <p:nvSpPr>
          <p:cNvPr id="4" name="Footer Placeholder 3">
            <a:extLst>
              <a:ext uri="{FF2B5EF4-FFF2-40B4-BE49-F238E27FC236}">
                <a16:creationId xmlns:a16="http://schemas.microsoft.com/office/drawing/2014/main" id="{E8466E51-5F1D-DD43-FC72-49C726274FE3}"/>
              </a:ext>
            </a:extLst>
          </p:cNvPr>
          <p:cNvSpPr txBox="1">
            <a:spLocks/>
          </p:cNvSpPr>
          <p:nvPr/>
        </p:nvSpPr>
        <p:spPr>
          <a:xfrm>
            <a:off x="4385439" y="6597114"/>
            <a:ext cx="4114800" cy="307777"/>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i="1" dirty="0" err="1">
                <a:solidFill>
                  <a:srgbClr val="009282"/>
                </a:solidFill>
                <a:cs typeface="Arial" panose="020B0604020202020204" pitchFamily="34" charset="0"/>
              </a:rPr>
              <a:t>InCAEM</a:t>
            </a:r>
            <a:r>
              <a:rPr lang="es-ES" sz="1200" i="1" dirty="0">
                <a:solidFill>
                  <a:srgbClr val="009282"/>
                </a:solidFill>
                <a:cs typeface="Arial" panose="020B0604020202020204" pitchFamily="34" charset="0"/>
              </a:rPr>
              <a:t> workshop</a:t>
            </a:r>
            <a:endParaRPr lang="es-ES" dirty="0"/>
          </a:p>
        </p:txBody>
      </p:sp>
      <p:sp>
        <p:nvSpPr>
          <p:cNvPr id="7" name="Footer Placeholder 3">
            <a:extLst>
              <a:ext uri="{FF2B5EF4-FFF2-40B4-BE49-F238E27FC236}">
                <a16:creationId xmlns:a16="http://schemas.microsoft.com/office/drawing/2014/main" id="{C644FF4F-3671-1D2A-9DB4-D045E6BBBDA4}"/>
              </a:ext>
            </a:extLst>
          </p:cNvPr>
          <p:cNvSpPr txBox="1">
            <a:spLocks/>
          </p:cNvSpPr>
          <p:nvPr/>
        </p:nvSpPr>
        <p:spPr>
          <a:xfrm>
            <a:off x="3903259" y="6593829"/>
            <a:ext cx="1473505"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rgbClr val="009282"/>
                </a:solidFill>
                <a:cs typeface="Arial" panose="020B0604020202020204" pitchFamily="34" charset="0"/>
              </a:rPr>
              <a:t>14. April 2023</a:t>
            </a:r>
            <a:endParaRPr lang="en-US" dirty="0"/>
          </a:p>
        </p:txBody>
      </p:sp>
    </p:spTree>
    <p:extLst>
      <p:ext uri="{BB962C8B-B14F-4D97-AF65-F5344CB8AC3E}">
        <p14:creationId xmlns:p14="http://schemas.microsoft.com/office/powerpoint/2010/main" val="323070357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65280</TotalTime>
  <Words>3389</Words>
  <Application>Microsoft Macintosh PowerPoint</Application>
  <PresentationFormat>Widescreen</PresentationFormat>
  <Paragraphs>501</Paragraphs>
  <Slides>22</Slides>
  <Notes>18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22</vt:i4>
      </vt:variant>
    </vt:vector>
  </HeadingPairs>
  <TitlesOfParts>
    <vt:vector size="37" baseType="lpstr">
      <vt:lpstr>Abel</vt:lpstr>
      <vt:lpstr>AdvOT46dcae81</vt:lpstr>
      <vt:lpstr>AdvOT65f8a23b.I</vt:lpstr>
      <vt:lpstr>AdvOT8608a8d1+22</vt:lpstr>
      <vt:lpstr>Arial</vt:lpstr>
      <vt:lpstr>Arial Black</vt:lpstr>
      <vt:lpstr>Arial Narrow</vt:lpstr>
      <vt:lpstr>Calibri</vt:lpstr>
      <vt:lpstr>Calibri Light</vt:lpstr>
      <vt:lpstr>ClanOT-Book</vt:lpstr>
      <vt:lpstr>Roboto</vt:lpstr>
      <vt:lpstr>Symbol</vt:lpstr>
      <vt:lpstr>Times New Roman</vt:lpstr>
      <vt:lpstr>Tema de Office</vt:lpstr>
      <vt:lpstr>Custom Design</vt:lpstr>
      <vt:lpstr>PowerPoint Presentation</vt:lpstr>
      <vt:lpstr>Alba’s Role in Science</vt:lpstr>
      <vt:lpstr>PowerPoint Presentation</vt:lpstr>
      <vt:lpstr>The Provided Techniques:</vt:lpstr>
      <vt:lpstr>Focus Area: Energy</vt:lpstr>
      <vt:lpstr>Energy Strategy at a Glance </vt:lpstr>
      <vt:lpstr>Optimizing Interfaces is Key to Make Better Batteries </vt:lpstr>
      <vt:lpstr>The Larger Picture: Synchrotron Characterization .</vt:lpstr>
      <vt:lpstr>Identification of Active Site of Complex Catalysts </vt:lpstr>
      <vt:lpstr>Focus Area: Information Technology</vt:lpstr>
      <vt:lpstr>Where Does Information Technology Stands</vt:lpstr>
      <vt:lpstr>Our Goal at a Glance</vt:lpstr>
      <vt:lpstr>What ALBA can Provide?</vt:lpstr>
      <vt:lpstr>PowerPoint Presentation</vt:lpstr>
      <vt:lpstr>Getting the Division Ready for the New Opportunities: Planned Re-org. </vt:lpstr>
      <vt:lpstr>STEM and X-rays:  A perfect tool combination to understand active sites!</vt:lpstr>
      <vt:lpstr>The Importance of Data Analytics </vt:lpstr>
      <vt:lpstr>Structure Visualization  Crystalline, nano-crystalline, or amorphous </vt:lpstr>
      <vt:lpstr>The Structure Function Correlation and  the Multi-Modal Approach</vt:lpstr>
      <vt:lpstr>PowerPoint Presentation</vt:lpstr>
      <vt:lpstr>Upgrades of synchrotrons light sources allow integration of complex instrumentations.</vt:lpstr>
      <vt:lpstr>Thank you for the attention!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Microsoft Office User</dc:creator>
  <cp:keywords/>
  <dc:description/>
  <cp:lastModifiedBy>Attenkofer, Klaus</cp:lastModifiedBy>
  <cp:revision>171</cp:revision>
  <cp:lastPrinted>2023-04-13T15:46:47Z</cp:lastPrinted>
  <dcterms:created xsi:type="dcterms:W3CDTF">2020-10-01T11:03:13Z</dcterms:created>
  <dcterms:modified xsi:type="dcterms:W3CDTF">2023-04-13T16:44:44Z</dcterms:modified>
  <cp:category/>
</cp:coreProperties>
</file>