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45" r:id="rId2"/>
    <p:sldId id="390" r:id="rId3"/>
    <p:sldId id="355" r:id="rId4"/>
    <p:sldId id="378" r:id="rId5"/>
    <p:sldId id="361" r:id="rId6"/>
    <p:sldId id="360" r:id="rId7"/>
    <p:sldId id="358" r:id="rId8"/>
    <p:sldId id="362" r:id="rId9"/>
    <p:sldId id="350" r:id="rId10"/>
    <p:sldId id="364" r:id="rId11"/>
    <p:sldId id="365" r:id="rId12"/>
    <p:sldId id="393" r:id="rId13"/>
    <p:sldId id="394" r:id="rId14"/>
    <p:sldId id="366" r:id="rId15"/>
    <p:sldId id="367" r:id="rId16"/>
    <p:sldId id="369" r:id="rId17"/>
    <p:sldId id="383" r:id="rId18"/>
    <p:sldId id="392" r:id="rId19"/>
    <p:sldId id="347" r:id="rId20"/>
    <p:sldId id="386" r:id="rId21"/>
    <p:sldId id="387" r:id="rId22"/>
    <p:sldId id="351" r:id="rId23"/>
    <p:sldId id="385" r:id="rId24"/>
    <p:sldId id="388" r:id="rId25"/>
    <p:sldId id="353" r:id="rId26"/>
    <p:sldId id="389" r:id="rId27"/>
    <p:sldId id="349" r:id="rId28"/>
    <p:sldId id="381" r:id="rId29"/>
    <p:sldId id="380" r:id="rId30"/>
    <p:sldId id="391" r:id="rId31"/>
    <p:sldId id="376" r:id="rId32"/>
  </p:sldIdLst>
  <p:sldSz cx="9144000" cy="6858000" type="screen4x3"/>
  <p:notesSz cx="7099300" cy="10234613"/>
  <p:defaultTextStyle>
    <a:defPPr>
      <a:defRPr lang="en-US"/>
    </a:defPPr>
    <a:lvl1pPr marL="0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824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647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471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294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118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2941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1765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0589" algn="l" defTabSz="9576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E15"/>
    <a:srgbClr val="98AECE"/>
    <a:srgbClr val="718DB2"/>
    <a:srgbClr val="A8B8E5"/>
    <a:srgbClr val="DEDFE6"/>
    <a:srgbClr val="3E607C"/>
    <a:srgbClr val="768EAA"/>
    <a:srgbClr val="D0CDE5"/>
    <a:srgbClr val="3333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87" autoAdjust="0"/>
    <p:restoredTop sz="97275" autoAdjust="0"/>
  </p:normalViewPr>
  <p:slideViewPr>
    <p:cSldViewPr snapToGrid="0">
      <p:cViewPr>
        <p:scale>
          <a:sx n="110" d="100"/>
          <a:sy n="110" d="100"/>
        </p:scale>
        <p:origin x="-1000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4" d="100"/>
        <a:sy n="184" d="100"/>
      </p:scale>
      <p:origin x="0" y="15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13FB5-AD46-7345-8F6C-220E8DA00628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4A663-7A57-DC4D-A1C6-5DDE18C51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18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071DDB0-7EE5-4E77-9AFC-0E92C4588BE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7FCF39E-347C-41D2-8617-BCD961196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80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8824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57647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36471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15294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94118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2941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1765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0589" algn="l" defTabSz="9576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95765" tIns="47882" rIns="95765" bIns="47882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5765" tIns="47882" rIns="95765" bIns="47882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2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0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7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 lIns="95765" tIns="47882" rIns="95765" bIns="47882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 lIns="95765" tIns="47882" rIns="95765" bIns="47882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2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5765" tIns="47882" rIns="95765" bIns="47882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95765" tIns="47882" rIns="95765" bIns="47882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1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lIns="95765" tIns="47882" rIns="95765" bIns="47882" anchor="t"/>
          <a:lstStyle>
            <a:lvl1pPr algn="l">
              <a:defRPr sz="42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  <a:prstGeom prst="rect">
            <a:avLst/>
          </a:prstGeom>
        </p:spPr>
        <p:txBody>
          <a:bodyPr lIns="95765" tIns="47882" rIns="95765" bIns="47882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6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47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2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1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294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17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05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5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5765" tIns="47882" rIns="95765" bIns="47882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 lIns="95765" tIns="47882" rIns="95765" bIns="47882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 lIns="95765" tIns="47882" rIns="95765" bIns="47882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5765" tIns="47882" rIns="95765" bIns="47882"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5765" tIns="47882" rIns="95765" bIns="47882" anchor="b"/>
          <a:lstStyle>
            <a:lvl1pPr marL="0" indent="0">
              <a:buNone/>
              <a:defRPr sz="2500" b="1"/>
            </a:lvl1pPr>
            <a:lvl2pPr marL="478824" indent="0">
              <a:buNone/>
              <a:defRPr sz="2100" b="1"/>
            </a:lvl2pPr>
            <a:lvl3pPr marL="957647" indent="0">
              <a:buNone/>
              <a:defRPr sz="1900" b="1"/>
            </a:lvl3pPr>
            <a:lvl4pPr marL="1436471" indent="0">
              <a:buNone/>
              <a:defRPr sz="1700" b="1"/>
            </a:lvl4pPr>
            <a:lvl5pPr marL="1915294" indent="0">
              <a:buNone/>
              <a:defRPr sz="1700" b="1"/>
            </a:lvl5pPr>
            <a:lvl6pPr marL="2394118" indent="0">
              <a:buNone/>
              <a:defRPr sz="1700" b="1"/>
            </a:lvl6pPr>
            <a:lvl7pPr marL="2872941" indent="0">
              <a:buNone/>
              <a:defRPr sz="1700" b="1"/>
            </a:lvl7pPr>
            <a:lvl8pPr marL="3351765" indent="0">
              <a:buNone/>
              <a:defRPr sz="1700" b="1"/>
            </a:lvl8pPr>
            <a:lvl9pPr marL="3830589" indent="0">
              <a:buNone/>
              <a:defRPr sz="17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5765" tIns="47882" rIns="95765" bIns="47882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lIns="95765" tIns="47882" rIns="95765" bIns="47882" anchor="b"/>
          <a:lstStyle>
            <a:lvl1pPr marL="0" indent="0">
              <a:buNone/>
              <a:defRPr sz="2500" b="1"/>
            </a:lvl1pPr>
            <a:lvl2pPr marL="478824" indent="0">
              <a:buNone/>
              <a:defRPr sz="2100" b="1"/>
            </a:lvl2pPr>
            <a:lvl3pPr marL="957647" indent="0">
              <a:buNone/>
              <a:defRPr sz="1900" b="1"/>
            </a:lvl3pPr>
            <a:lvl4pPr marL="1436471" indent="0">
              <a:buNone/>
              <a:defRPr sz="1700" b="1"/>
            </a:lvl4pPr>
            <a:lvl5pPr marL="1915294" indent="0">
              <a:buNone/>
              <a:defRPr sz="1700" b="1"/>
            </a:lvl5pPr>
            <a:lvl6pPr marL="2394118" indent="0">
              <a:buNone/>
              <a:defRPr sz="1700" b="1"/>
            </a:lvl6pPr>
            <a:lvl7pPr marL="2872941" indent="0">
              <a:buNone/>
              <a:defRPr sz="1700" b="1"/>
            </a:lvl7pPr>
            <a:lvl8pPr marL="3351765" indent="0">
              <a:buNone/>
              <a:defRPr sz="1700" b="1"/>
            </a:lvl8pPr>
            <a:lvl9pPr marL="3830589" indent="0">
              <a:buNone/>
              <a:defRPr sz="17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lIns="95765" tIns="47882" rIns="95765" bIns="47882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390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64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lIns="95765" tIns="47882" rIns="95765" bIns="47882" anchor="b"/>
          <a:lstStyle>
            <a:lvl1pPr algn="l">
              <a:defRPr sz="21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 lIns="95765" tIns="47882" rIns="95765" bIns="47882"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 lIns="95765" tIns="47882" rIns="95765" bIns="47882"/>
          <a:lstStyle>
            <a:lvl1pPr marL="0" indent="0">
              <a:buNone/>
              <a:defRPr sz="1500"/>
            </a:lvl1pPr>
            <a:lvl2pPr marL="478824" indent="0">
              <a:buNone/>
              <a:defRPr sz="1300"/>
            </a:lvl2pPr>
            <a:lvl3pPr marL="957647" indent="0">
              <a:buNone/>
              <a:defRPr sz="1100"/>
            </a:lvl3pPr>
            <a:lvl4pPr marL="1436471" indent="0">
              <a:buNone/>
              <a:defRPr sz="1000"/>
            </a:lvl4pPr>
            <a:lvl5pPr marL="1915294" indent="0">
              <a:buNone/>
              <a:defRPr sz="1000"/>
            </a:lvl5pPr>
            <a:lvl6pPr marL="2394118" indent="0">
              <a:buNone/>
              <a:defRPr sz="1000"/>
            </a:lvl6pPr>
            <a:lvl7pPr marL="2872941" indent="0">
              <a:buNone/>
              <a:defRPr sz="1000"/>
            </a:lvl7pPr>
            <a:lvl8pPr marL="3351765" indent="0">
              <a:buNone/>
              <a:defRPr sz="1000"/>
            </a:lvl8pPr>
            <a:lvl9pPr marL="3830589" indent="0">
              <a:buNone/>
              <a:defRPr sz="10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5765" tIns="47882" rIns="95765" bIns="47882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 lIns="95765" tIns="47882" rIns="95765" bIns="47882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AEF8A840-EA01-41EF-A42E-934388DD4B67}" type="datetimeFigureOut">
              <a:rPr lang="en-US" smtClean="0"/>
              <a:t>03/12/14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5765" tIns="47882" rIns="95765" bIns="47882"/>
          <a:lstStyle/>
          <a:p>
            <a:fld id="{5C4A1356-8FF5-4F55-890E-6DFECA9AD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jpeg"/><Relationship Id="rId13" Type="http://schemas.microsoft.com/office/2007/relationships/hdphoto" Target="../media/hdphoto1.wdp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88362" y="6419272"/>
            <a:ext cx="2967183" cy="461818"/>
          </a:xfrm>
          <a:prstGeom prst="rect">
            <a:avLst/>
          </a:prstGeom>
          <a:solidFill>
            <a:srgbClr val="768EAA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69488" y="6419272"/>
            <a:ext cx="3230420" cy="46181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19272"/>
            <a:ext cx="2967182" cy="46181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2" cstate="print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4000"/>
                    </a14:imgEffect>
                    <a14:imgEffect>
                      <a14:brightnessContrast bright="32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02726"/>
            <a:ext cx="9144000" cy="23820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020"/>
            <a:ext cx="1524000" cy="83871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328736" y="6417786"/>
            <a:ext cx="2473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baseline="0" dirty="0" smtClean="0">
                <a:solidFill>
                  <a:srgbClr val="D0CDE5"/>
                </a:solidFill>
                <a:latin typeface="Arial"/>
                <a:cs typeface="Arial"/>
              </a:rPr>
              <a:t>N</a:t>
            </a:r>
            <a:r>
              <a:rPr lang="el-GR" sz="2000" b="1" i="0" baseline="0" dirty="0" smtClean="0">
                <a:solidFill>
                  <a:srgbClr val="D0CDE5"/>
                </a:solidFill>
                <a:latin typeface="Arial"/>
                <a:cs typeface="Arial"/>
              </a:rPr>
              <a:t>ότος</a:t>
            </a:r>
            <a:r>
              <a:rPr lang="el-GR" sz="2000" b="1" baseline="0" dirty="0" smtClean="0">
                <a:solidFill>
                  <a:srgbClr val="D0CDE5"/>
                </a:solidFill>
                <a:latin typeface="Arial"/>
                <a:cs typeface="Arial"/>
              </a:rPr>
              <a:t> </a:t>
            </a:r>
            <a:r>
              <a:rPr lang="es-ES_tradnl" sz="2000" b="1" i="1" baseline="0" dirty="0" smtClean="0">
                <a:solidFill>
                  <a:srgbClr val="D0CDE5"/>
                </a:solidFill>
                <a:latin typeface="Arial"/>
                <a:cs typeface="Arial"/>
              </a:rPr>
              <a:t>BL </a:t>
            </a:r>
            <a:r>
              <a:rPr lang="es-ES_tradnl" sz="2000" b="1" i="1" baseline="0" dirty="0" err="1" smtClean="0">
                <a:solidFill>
                  <a:srgbClr val="D0CDE5"/>
                </a:solidFill>
                <a:latin typeface="Arial"/>
                <a:cs typeface="Arial"/>
              </a:rPr>
              <a:t>proposal</a:t>
            </a:r>
            <a:endParaRPr lang="en-US" sz="2000" b="1" i="1" baseline="-25000" dirty="0">
              <a:solidFill>
                <a:srgbClr val="D0CDE5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502386" y="6479342"/>
            <a:ext cx="2641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baseline="0" dirty="0" smtClean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ALBA SAC19, </a:t>
            </a:r>
            <a:r>
              <a:rPr lang="en-US" sz="1600" b="1" i="1" baseline="0" dirty="0" smtClean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3-</a:t>
            </a:r>
            <a:r>
              <a:rPr lang="en-US" sz="1600" b="1" i="1" baseline="0" dirty="0" smtClean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Dec-14</a:t>
            </a:r>
            <a:endParaRPr lang="en-US" sz="1600" b="1" i="1" baseline="-25000" dirty="0">
              <a:solidFill>
                <a:schemeClr val="bg1">
                  <a:lumMod val="9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5662" y="6449867"/>
            <a:ext cx="2473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0" i="1" baseline="0" dirty="0" smtClean="0">
                <a:solidFill>
                  <a:srgbClr val="D0CDE5"/>
                </a:solidFill>
                <a:latin typeface="Arial"/>
                <a:cs typeface="Arial"/>
              </a:rPr>
              <a:t>J. </a:t>
            </a:r>
            <a:r>
              <a:rPr lang="es-ES_tradnl" sz="2000" b="0" i="1" baseline="0" dirty="0" err="1" smtClean="0">
                <a:solidFill>
                  <a:srgbClr val="D0CDE5"/>
                </a:solidFill>
                <a:latin typeface="Arial"/>
                <a:cs typeface="Arial"/>
              </a:rPr>
              <a:t>Nicolas</a:t>
            </a:r>
            <a:endParaRPr lang="en-US" sz="2000" b="0" i="1" baseline="-25000" dirty="0">
              <a:solidFill>
                <a:srgbClr val="D0CDE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884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57647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18" indent="-359118" algn="l" defTabSz="957647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088" indent="-299265" algn="l" defTabSz="957647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059" indent="-239412" algn="l" defTabSz="95764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5882" indent="-239412" algn="l" defTabSz="957647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706" indent="-239412" algn="l" defTabSz="957647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530" indent="-239412" algn="l" defTabSz="95764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353" indent="-239412" algn="l" defTabSz="95764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177" indent="-239412" algn="l" defTabSz="95764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000" indent="-239412" algn="l" defTabSz="95764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24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647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471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294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118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941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765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589" algn="l" defTabSz="95764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jpeg"/><Relationship Id="rId5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emf"/><Relationship Id="rId3" Type="http://schemas.openxmlformats.org/officeDocument/2006/relationships/image" Target="../media/image4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jpeg"/><Relationship Id="rId9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emf"/><Relationship Id="rId5" Type="http://schemas.openxmlformats.org/officeDocument/2006/relationships/image" Target="../media/image24.jpe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37121" y="3253946"/>
            <a:ext cx="672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b="1" dirty="0" smtClean="0">
                <a:solidFill>
                  <a:srgbClr val="768EAA"/>
                </a:solidFill>
                <a:latin typeface="Arial"/>
                <a:cs typeface="Arial"/>
              </a:rPr>
              <a:t>ό</a:t>
            </a:r>
            <a:endParaRPr lang="es-ES_tradnl" sz="4400" b="1" dirty="0" smtClean="0">
              <a:solidFill>
                <a:srgbClr val="768EAA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7048" y="3253874"/>
            <a:ext cx="45544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b="1" dirty="0" smtClean="0">
                <a:solidFill>
                  <a:schemeClr val="bg1"/>
                </a:solidFill>
                <a:latin typeface="Arial"/>
                <a:cs typeface="Arial"/>
              </a:rPr>
              <a:t>Νοτος</a:t>
            </a:r>
            <a:endParaRPr lang="es-ES_tradnl" sz="44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s-ES_tradnl" sz="2800" dirty="0" err="1" smtClean="0">
                <a:solidFill>
                  <a:schemeClr val="bg1"/>
                </a:solidFill>
                <a:latin typeface="Arial"/>
                <a:cs typeface="Arial"/>
              </a:rPr>
              <a:t>Instrument</a:t>
            </a:r>
            <a:r>
              <a:rPr lang="es-ES_tradnl" sz="2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Arial"/>
                <a:cs typeface="Arial"/>
              </a:rPr>
              <a:t>development</a:t>
            </a:r>
            <a:r>
              <a:rPr lang="es-ES_tradnl" sz="2800" dirty="0" smtClean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es-ES_tradnl" sz="2800" dirty="0" err="1" smtClean="0">
                <a:solidFill>
                  <a:schemeClr val="bg1"/>
                </a:solidFill>
                <a:latin typeface="Arial"/>
                <a:cs typeface="Arial"/>
              </a:rPr>
              <a:t>innovation</a:t>
            </a:r>
            <a:r>
              <a:rPr lang="es-ES_tradnl" sz="2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Arial"/>
                <a:cs typeface="Arial"/>
              </a:rPr>
              <a:t>beamline</a:t>
            </a:r>
            <a:endParaRPr lang="en-US"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083" y="5426729"/>
            <a:ext cx="59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 smtClean="0">
                <a:solidFill>
                  <a:srgbClr val="D0CDE5"/>
                </a:solidFill>
                <a:latin typeface="Arial"/>
                <a:cs typeface="Arial"/>
              </a:rPr>
              <a:t>Pablo Pedreira, Josep </a:t>
            </a:r>
            <a:r>
              <a:rPr lang="es-ES_tradnl" sz="1800" b="1" dirty="0" err="1" smtClean="0">
                <a:solidFill>
                  <a:srgbClr val="D0CDE5"/>
                </a:solidFill>
                <a:latin typeface="Arial"/>
                <a:cs typeface="Arial"/>
              </a:rPr>
              <a:t>Nicolas</a:t>
            </a:r>
            <a:r>
              <a:rPr lang="es-ES_tradnl" sz="1800" b="1" dirty="0" smtClean="0">
                <a:solidFill>
                  <a:srgbClr val="D0CDE5"/>
                </a:solidFill>
                <a:latin typeface="Arial"/>
                <a:cs typeface="Arial"/>
              </a:rPr>
              <a:t>, Miguel A. G. Aranda</a:t>
            </a:r>
            <a:endParaRPr lang="en-US" sz="3200" b="1" dirty="0">
              <a:solidFill>
                <a:srgbClr val="D0CDE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193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4939" y="219365"/>
            <a:ext cx="801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12D52"/>
                </a:solidFill>
                <a:latin typeface="Arial"/>
                <a:cs typeface="Arial"/>
              </a:rPr>
              <a:t>Beamline</a:t>
            </a:r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 instrumentation testing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9350" y="921856"/>
            <a:ext cx="888305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Motion and optics metrology provide accurate description of the performance.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However, direct measurement of the performance is </a:t>
            </a:r>
            <a:r>
              <a:rPr lang="en-US" sz="2000" i="1" dirty="0" smtClean="0"/>
              <a:t>only obtained </a:t>
            </a:r>
            <a:r>
              <a:rPr lang="en-US" sz="2000" i="1" dirty="0" smtClean="0"/>
              <a:t>at </a:t>
            </a:r>
            <a:r>
              <a:rPr lang="en-US" sz="2000" i="1" dirty="0" smtClean="0"/>
              <a:t>a </a:t>
            </a:r>
            <a:r>
              <a:rPr lang="en-US" sz="2000" i="1" dirty="0" err="1" smtClean="0"/>
              <a:t>beamline</a:t>
            </a:r>
            <a:r>
              <a:rPr lang="en-US" sz="2000" i="1" dirty="0" smtClean="0"/>
              <a:t>.</a:t>
            </a:r>
            <a:endParaRPr lang="en-US" sz="2000" i="1" dirty="0"/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Some conditions which affect mechanics and electronics cannot be reproduced in the laboratory:</a:t>
            </a:r>
          </a:p>
          <a:p>
            <a:pPr marL="821724" lvl="1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Wavelength dependent parameters and phenomena </a:t>
            </a:r>
          </a:p>
          <a:p>
            <a:pPr marL="1300547" lvl="2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Crystal </a:t>
            </a:r>
            <a:r>
              <a:rPr lang="en-US" sz="2000" i="1" dirty="0" smtClean="0"/>
              <a:t>diffraction,</a:t>
            </a:r>
            <a:endParaRPr lang="en-US" sz="2000" i="1" dirty="0" smtClean="0"/>
          </a:p>
          <a:p>
            <a:pPr marL="1300547" lvl="2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Compton scattering heating, </a:t>
            </a:r>
          </a:p>
          <a:p>
            <a:pPr marL="1300547" lvl="2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Actual </a:t>
            </a:r>
            <a:r>
              <a:rPr lang="en-US" sz="2000" i="1" dirty="0" smtClean="0"/>
              <a:t>resolution,</a:t>
            </a:r>
            <a:endParaRPr lang="en-US" sz="2000" i="1" dirty="0" smtClean="0"/>
          </a:p>
          <a:p>
            <a:pPr marL="1300547" lvl="2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Actual </a:t>
            </a:r>
            <a:r>
              <a:rPr lang="en-US" sz="2000" i="1" dirty="0" smtClean="0"/>
              <a:t>throughput.</a:t>
            </a:r>
            <a:endParaRPr lang="en-US" sz="2000" i="1" dirty="0" smtClean="0"/>
          </a:p>
          <a:p>
            <a:pPr marL="821724" lvl="1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Power </a:t>
            </a:r>
            <a:r>
              <a:rPr lang="en-US" sz="2000" i="1" dirty="0" err="1" smtClean="0"/>
              <a:t>obsorption</a:t>
            </a:r>
            <a:r>
              <a:rPr lang="en-US" sz="2000" i="1" dirty="0" smtClean="0"/>
              <a:t> on mirrors. </a:t>
            </a:r>
          </a:p>
          <a:p>
            <a:pPr marL="821724" lvl="1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smtClean="0"/>
              <a:t>Cryogenics and vacuum conditions</a:t>
            </a:r>
          </a:p>
          <a:p>
            <a:pPr marL="821724" lvl="1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2000" i="1" dirty="0" err="1" smtClean="0"/>
              <a:t>Bakeout</a:t>
            </a:r>
            <a:r>
              <a:rPr lang="en-US" sz="2000" i="1" dirty="0" smtClean="0"/>
              <a:t> effects</a:t>
            </a:r>
          </a:p>
          <a:p>
            <a:pPr marL="821724" lvl="1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endParaRPr lang="en-US" sz="2000" i="1" dirty="0" smtClean="0"/>
          </a:p>
          <a:p>
            <a:pPr marL="821724" lvl="1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endParaRPr lang="en-US" sz="2000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2078" y="2877392"/>
            <a:ext cx="3228401" cy="22089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05648" y="5005641"/>
            <a:ext cx="340627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rgbClr val="718DB2"/>
                </a:solidFill>
              </a:rPr>
              <a:t>DLS-DCM tested at B16 at Diamond</a:t>
            </a:r>
          </a:p>
          <a:p>
            <a:pPr marL="821724" lvl="1" indent="-342900" algn="r">
              <a:buFont typeface="Arial"/>
              <a:buChar char="•"/>
            </a:pPr>
            <a:endParaRPr lang="en-US" sz="1600" i="1" dirty="0" smtClean="0"/>
          </a:p>
        </p:txBody>
      </p:sp>
    </p:spTree>
    <p:extLst>
      <p:ext uri="{BB962C8B-B14F-4D97-AF65-F5344CB8AC3E}">
        <p14:creationId xmlns:p14="http://schemas.microsoft.com/office/powerpoint/2010/main" val="224181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4939" y="219365"/>
            <a:ext cx="801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12D52"/>
                </a:solidFill>
                <a:latin typeface="Arial"/>
                <a:cs typeface="Arial"/>
              </a:rPr>
              <a:t>Wavefront</a:t>
            </a:r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 metrology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948" y="4358105"/>
            <a:ext cx="3286577" cy="17378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96" y="3536321"/>
            <a:ext cx="1644316" cy="18411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8186" y="4197686"/>
            <a:ext cx="2769707" cy="20186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213" y="802106"/>
            <a:ext cx="3955979" cy="18945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601" y="2539999"/>
            <a:ext cx="4632610" cy="189578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0526" y="1054574"/>
            <a:ext cx="47591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1" dirty="0"/>
              <a:t>Many </a:t>
            </a:r>
            <a:r>
              <a:rPr lang="en-US" sz="1800" b="1" i="1" dirty="0" err="1" smtClean="0"/>
              <a:t>wavefront</a:t>
            </a:r>
            <a:r>
              <a:rPr lang="en-US" sz="1800" b="1" i="1" dirty="0" smtClean="0"/>
              <a:t> analysis techniques </a:t>
            </a:r>
            <a:r>
              <a:rPr lang="en-US" sz="1800" b="1" i="1" dirty="0"/>
              <a:t>in evolution</a:t>
            </a:r>
          </a:p>
          <a:p>
            <a:pPr marL="342900" indent="-342900">
              <a:buFont typeface="Arial"/>
              <a:buChar char="•"/>
            </a:pPr>
            <a:r>
              <a:rPr lang="en-US" sz="1800" i="1" dirty="0"/>
              <a:t>Pencil beam</a:t>
            </a:r>
          </a:p>
          <a:p>
            <a:pPr marL="342900" indent="-342900">
              <a:buFont typeface="Arial"/>
              <a:buChar char="•"/>
            </a:pPr>
            <a:r>
              <a:rPr lang="en-US" sz="1800" i="1" dirty="0"/>
              <a:t>Shearing </a:t>
            </a:r>
            <a:r>
              <a:rPr lang="en-US" sz="1800" i="1" dirty="0" smtClean="0"/>
              <a:t>interferometry</a:t>
            </a:r>
            <a:endParaRPr lang="en-US" sz="1800" i="1" dirty="0"/>
          </a:p>
          <a:p>
            <a:pPr marL="342900" indent="-342900">
              <a:buFont typeface="Arial"/>
              <a:buChar char="•"/>
            </a:pPr>
            <a:r>
              <a:rPr lang="en-US" sz="1800" i="1" dirty="0"/>
              <a:t>Hartmann sensors</a:t>
            </a:r>
          </a:p>
          <a:p>
            <a:pPr marL="342900" indent="-342900">
              <a:buFont typeface="Arial"/>
              <a:buChar char="•"/>
            </a:pPr>
            <a:r>
              <a:rPr lang="en-US" sz="1800" i="1" dirty="0"/>
              <a:t>Speckle tracking</a:t>
            </a:r>
          </a:p>
          <a:p>
            <a:pPr marL="342900" indent="-342900">
              <a:buFont typeface="Arial"/>
              <a:buChar char="•"/>
            </a:pPr>
            <a:r>
              <a:rPr lang="en-US" sz="1800" i="1" dirty="0"/>
              <a:t>Phase retrieval</a:t>
            </a:r>
          </a:p>
        </p:txBody>
      </p:sp>
    </p:spTree>
    <p:extLst>
      <p:ext uri="{BB962C8B-B14F-4D97-AF65-F5344CB8AC3E}">
        <p14:creationId xmlns:p14="http://schemas.microsoft.com/office/powerpoint/2010/main" val="61792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4939" y="219365"/>
            <a:ext cx="801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12D52"/>
                </a:solidFill>
                <a:latin typeface="Arial"/>
                <a:cs typeface="Arial"/>
              </a:rPr>
              <a:t>Wavefront</a:t>
            </a:r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 metrology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068" y="1500521"/>
            <a:ext cx="3280877" cy="202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1932" y="3704123"/>
            <a:ext cx="3240902" cy="200526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53999" y="1069019"/>
            <a:ext cx="8717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 err="1" smtClean="0">
                <a:solidFill>
                  <a:srgbClr val="3E607C"/>
                </a:solidFill>
              </a:rPr>
              <a:t>Wavefront</a:t>
            </a:r>
            <a:r>
              <a:rPr lang="en-US" sz="1800" i="1" dirty="0" smtClean="0">
                <a:solidFill>
                  <a:srgbClr val="3E607C"/>
                </a:solidFill>
              </a:rPr>
              <a:t> metrology techniques are aimed to be implementable in user-oriented  </a:t>
            </a:r>
            <a:r>
              <a:rPr lang="en-US" sz="1800" i="1" dirty="0" err="1" smtClean="0">
                <a:solidFill>
                  <a:srgbClr val="3E607C"/>
                </a:solidFill>
              </a:rPr>
              <a:t>beamlines</a:t>
            </a:r>
            <a:r>
              <a:rPr lang="en-US" sz="1800" i="1" dirty="0" smtClean="0">
                <a:solidFill>
                  <a:srgbClr val="3E607C"/>
                </a:solidFill>
              </a:rPr>
              <a:t> as a tool for </a:t>
            </a:r>
            <a:r>
              <a:rPr lang="en-US" sz="1800" i="1" dirty="0" smtClean="0">
                <a:solidFill>
                  <a:srgbClr val="3E607C"/>
                </a:solidFill>
              </a:rPr>
              <a:t>diagnostics.</a:t>
            </a:r>
            <a:endParaRPr lang="en-US" sz="1800" i="1" dirty="0">
              <a:solidFill>
                <a:srgbClr val="3E607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88085" y="4282788"/>
            <a:ext cx="2280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 smtClean="0">
                <a:solidFill>
                  <a:srgbClr val="3E607C"/>
                </a:solidFill>
              </a:rPr>
              <a:t>Example of pencil beam method to determine the VLS parameters at Mistral</a:t>
            </a:r>
            <a:endParaRPr lang="en-US" sz="1800" i="1" dirty="0">
              <a:solidFill>
                <a:srgbClr val="3E607C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7205" y="3896708"/>
            <a:ext cx="2280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 smtClean="0">
                <a:solidFill>
                  <a:srgbClr val="3E607C"/>
                </a:solidFill>
              </a:rPr>
              <a:t>Pencil beam is a standard method to optimize the focus of mirror benders </a:t>
            </a:r>
            <a:endParaRPr lang="en-US" sz="1800" i="1" dirty="0">
              <a:solidFill>
                <a:srgbClr val="3E607C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68" y="1918124"/>
            <a:ext cx="4416431" cy="191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8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4679200" y="2540000"/>
            <a:ext cx="3087241" cy="1666240"/>
            <a:chOff x="2863" y="1803"/>
            <a:chExt cx="3045" cy="1823"/>
          </a:xfrm>
        </p:grpSpPr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3" y="1803"/>
              <a:ext cx="3045" cy="18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4439" y="2488"/>
              <a:ext cx="0" cy="341"/>
            </a:xfrm>
            <a:custGeom>
              <a:avLst/>
              <a:gdLst>
                <a:gd name="T0" fmla="*/ 227 h 227"/>
                <a:gd name="T1" fmla="*/ 0 h 227"/>
                <a:gd name="T2" fmla="*/ 0 h 22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27">
                  <a:moveTo>
                    <a:pt x="0" y="22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3259" y="2641"/>
              <a:ext cx="546" cy="141"/>
            </a:xfrm>
            <a:custGeom>
              <a:avLst/>
              <a:gdLst>
                <a:gd name="T0" fmla="*/ 13 w 546"/>
                <a:gd name="T1" fmla="*/ 139 h 595"/>
                <a:gd name="T2" fmla="*/ 26 w 546"/>
                <a:gd name="T3" fmla="*/ 133 h 595"/>
                <a:gd name="T4" fmla="*/ 38 w 546"/>
                <a:gd name="T5" fmla="*/ 95 h 595"/>
                <a:gd name="T6" fmla="*/ 51 w 546"/>
                <a:gd name="T7" fmla="*/ 45 h 595"/>
                <a:gd name="T8" fmla="*/ 64 w 546"/>
                <a:gd name="T9" fmla="*/ 13 h 595"/>
                <a:gd name="T10" fmla="*/ 76 w 546"/>
                <a:gd name="T11" fmla="*/ 64 h 595"/>
                <a:gd name="T12" fmla="*/ 89 w 546"/>
                <a:gd name="T13" fmla="*/ 158 h 595"/>
                <a:gd name="T14" fmla="*/ 102 w 546"/>
                <a:gd name="T15" fmla="*/ 152 h 595"/>
                <a:gd name="T16" fmla="*/ 108 w 546"/>
                <a:gd name="T17" fmla="*/ 51 h 595"/>
                <a:gd name="T18" fmla="*/ 121 w 546"/>
                <a:gd name="T19" fmla="*/ 51 h 595"/>
                <a:gd name="T20" fmla="*/ 134 w 546"/>
                <a:gd name="T21" fmla="*/ 121 h 595"/>
                <a:gd name="T22" fmla="*/ 146 w 546"/>
                <a:gd name="T23" fmla="*/ 190 h 595"/>
                <a:gd name="T24" fmla="*/ 165 w 546"/>
                <a:gd name="T25" fmla="*/ 222 h 595"/>
                <a:gd name="T26" fmla="*/ 172 w 546"/>
                <a:gd name="T27" fmla="*/ 260 h 595"/>
                <a:gd name="T28" fmla="*/ 184 w 546"/>
                <a:gd name="T29" fmla="*/ 329 h 595"/>
                <a:gd name="T30" fmla="*/ 203 w 546"/>
                <a:gd name="T31" fmla="*/ 342 h 595"/>
                <a:gd name="T32" fmla="*/ 216 w 546"/>
                <a:gd name="T33" fmla="*/ 374 h 595"/>
                <a:gd name="T34" fmla="*/ 222 w 546"/>
                <a:gd name="T35" fmla="*/ 355 h 595"/>
                <a:gd name="T36" fmla="*/ 235 w 546"/>
                <a:gd name="T37" fmla="*/ 386 h 595"/>
                <a:gd name="T38" fmla="*/ 248 w 546"/>
                <a:gd name="T39" fmla="*/ 431 h 595"/>
                <a:gd name="T40" fmla="*/ 260 w 546"/>
                <a:gd name="T41" fmla="*/ 437 h 595"/>
                <a:gd name="T42" fmla="*/ 273 w 546"/>
                <a:gd name="T43" fmla="*/ 475 h 595"/>
                <a:gd name="T44" fmla="*/ 286 w 546"/>
                <a:gd name="T45" fmla="*/ 557 h 595"/>
                <a:gd name="T46" fmla="*/ 298 w 546"/>
                <a:gd name="T47" fmla="*/ 589 h 595"/>
                <a:gd name="T48" fmla="*/ 305 w 546"/>
                <a:gd name="T49" fmla="*/ 583 h 595"/>
                <a:gd name="T50" fmla="*/ 324 w 546"/>
                <a:gd name="T51" fmla="*/ 564 h 595"/>
                <a:gd name="T52" fmla="*/ 337 w 546"/>
                <a:gd name="T53" fmla="*/ 494 h 595"/>
                <a:gd name="T54" fmla="*/ 349 w 546"/>
                <a:gd name="T55" fmla="*/ 412 h 595"/>
                <a:gd name="T56" fmla="*/ 362 w 546"/>
                <a:gd name="T57" fmla="*/ 336 h 595"/>
                <a:gd name="T58" fmla="*/ 368 w 546"/>
                <a:gd name="T59" fmla="*/ 253 h 595"/>
                <a:gd name="T60" fmla="*/ 387 w 546"/>
                <a:gd name="T61" fmla="*/ 279 h 595"/>
                <a:gd name="T62" fmla="*/ 406 w 546"/>
                <a:gd name="T63" fmla="*/ 317 h 595"/>
                <a:gd name="T64" fmla="*/ 413 w 546"/>
                <a:gd name="T65" fmla="*/ 329 h 595"/>
                <a:gd name="T66" fmla="*/ 425 w 546"/>
                <a:gd name="T67" fmla="*/ 336 h 595"/>
                <a:gd name="T68" fmla="*/ 438 w 546"/>
                <a:gd name="T69" fmla="*/ 380 h 595"/>
                <a:gd name="T70" fmla="*/ 451 w 546"/>
                <a:gd name="T71" fmla="*/ 481 h 595"/>
                <a:gd name="T72" fmla="*/ 463 w 546"/>
                <a:gd name="T73" fmla="*/ 526 h 595"/>
                <a:gd name="T74" fmla="*/ 476 w 546"/>
                <a:gd name="T75" fmla="*/ 488 h 595"/>
                <a:gd name="T76" fmla="*/ 489 w 546"/>
                <a:gd name="T77" fmla="*/ 450 h 595"/>
                <a:gd name="T78" fmla="*/ 501 w 546"/>
                <a:gd name="T79" fmla="*/ 437 h 595"/>
                <a:gd name="T80" fmla="*/ 514 w 546"/>
                <a:gd name="T81" fmla="*/ 399 h 595"/>
                <a:gd name="T82" fmla="*/ 533 w 546"/>
                <a:gd name="T83" fmla="*/ 405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6" h="595">
                  <a:moveTo>
                    <a:pt x="0" y="152"/>
                  </a:moveTo>
                  <a:lnTo>
                    <a:pt x="7" y="139"/>
                  </a:lnTo>
                  <a:lnTo>
                    <a:pt x="13" y="139"/>
                  </a:lnTo>
                  <a:lnTo>
                    <a:pt x="19" y="146"/>
                  </a:lnTo>
                  <a:lnTo>
                    <a:pt x="26" y="139"/>
                  </a:lnTo>
                  <a:lnTo>
                    <a:pt x="26" y="133"/>
                  </a:lnTo>
                  <a:lnTo>
                    <a:pt x="32" y="121"/>
                  </a:lnTo>
                  <a:lnTo>
                    <a:pt x="38" y="114"/>
                  </a:lnTo>
                  <a:lnTo>
                    <a:pt x="38" y="95"/>
                  </a:lnTo>
                  <a:lnTo>
                    <a:pt x="45" y="83"/>
                  </a:lnTo>
                  <a:lnTo>
                    <a:pt x="51" y="70"/>
                  </a:lnTo>
                  <a:lnTo>
                    <a:pt x="51" y="45"/>
                  </a:lnTo>
                  <a:lnTo>
                    <a:pt x="57" y="13"/>
                  </a:lnTo>
                  <a:lnTo>
                    <a:pt x="57" y="0"/>
                  </a:lnTo>
                  <a:lnTo>
                    <a:pt x="64" y="13"/>
                  </a:lnTo>
                  <a:lnTo>
                    <a:pt x="70" y="19"/>
                  </a:lnTo>
                  <a:lnTo>
                    <a:pt x="70" y="45"/>
                  </a:lnTo>
                  <a:lnTo>
                    <a:pt x="76" y="64"/>
                  </a:lnTo>
                  <a:lnTo>
                    <a:pt x="83" y="95"/>
                  </a:lnTo>
                  <a:lnTo>
                    <a:pt x="83" y="127"/>
                  </a:lnTo>
                  <a:lnTo>
                    <a:pt x="89" y="158"/>
                  </a:lnTo>
                  <a:lnTo>
                    <a:pt x="89" y="171"/>
                  </a:lnTo>
                  <a:lnTo>
                    <a:pt x="95" y="171"/>
                  </a:lnTo>
                  <a:lnTo>
                    <a:pt x="102" y="152"/>
                  </a:lnTo>
                  <a:lnTo>
                    <a:pt x="102" y="133"/>
                  </a:lnTo>
                  <a:lnTo>
                    <a:pt x="108" y="95"/>
                  </a:lnTo>
                  <a:lnTo>
                    <a:pt x="108" y="51"/>
                  </a:lnTo>
                  <a:lnTo>
                    <a:pt x="115" y="32"/>
                  </a:lnTo>
                  <a:lnTo>
                    <a:pt x="121" y="38"/>
                  </a:lnTo>
                  <a:lnTo>
                    <a:pt x="121" y="51"/>
                  </a:lnTo>
                  <a:lnTo>
                    <a:pt x="127" y="70"/>
                  </a:lnTo>
                  <a:lnTo>
                    <a:pt x="134" y="95"/>
                  </a:lnTo>
                  <a:lnTo>
                    <a:pt x="134" y="121"/>
                  </a:lnTo>
                  <a:lnTo>
                    <a:pt x="140" y="146"/>
                  </a:lnTo>
                  <a:lnTo>
                    <a:pt x="140" y="171"/>
                  </a:lnTo>
                  <a:lnTo>
                    <a:pt x="146" y="190"/>
                  </a:lnTo>
                  <a:lnTo>
                    <a:pt x="153" y="215"/>
                  </a:lnTo>
                  <a:lnTo>
                    <a:pt x="159" y="215"/>
                  </a:lnTo>
                  <a:lnTo>
                    <a:pt x="165" y="222"/>
                  </a:lnTo>
                  <a:lnTo>
                    <a:pt x="165" y="241"/>
                  </a:lnTo>
                  <a:lnTo>
                    <a:pt x="172" y="247"/>
                  </a:lnTo>
                  <a:lnTo>
                    <a:pt x="172" y="260"/>
                  </a:lnTo>
                  <a:lnTo>
                    <a:pt x="178" y="272"/>
                  </a:lnTo>
                  <a:lnTo>
                    <a:pt x="184" y="298"/>
                  </a:lnTo>
                  <a:lnTo>
                    <a:pt x="184" y="329"/>
                  </a:lnTo>
                  <a:lnTo>
                    <a:pt x="191" y="342"/>
                  </a:lnTo>
                  <a:lnTo>
                    <a:pt x="197" y="348"/>
                  </a:lnTo>
                  <a:lnTo>
                    <a:pt x="203" y="342"/>
                  </a:lnTo>
                  <a:lnTo>
                    <a:pt x="203" y="348"/>
                  </a:lnTo>
                  <a:lnTo>
                    <a:pt x="210" y="361"/>
                  </a:lnTo>
                  <a:lnTo>
                    <a:pt x="216" y="374"/>
                  </a:lnTo>
                  <a:lnTo>
                    <a:pt x="216" y="367"/>
                  </a:lnTo>
                  <a:lnTo>
                    <a:pt x="222" y="361"/>
                  </a:lnTo>
                  <a:lnTo>
                    <a:pt x="222" y="355"/>
                  </a:lnTo>
                  <a:lnTo>
                    <a:pt x="229" y="367"/>
                  </a:lnTo>
                  <a:lnTo>
                    <a:pt x="235" y="374"/>
                  </a:lnTo>
                  <a:lnTo>
                    <a:pt x="235" y="386"/>
                  </a:lnTo>
                  <a:lnTo>
                    <a:pt x="241" y="405"/>
                  </a:lnTo>
                  <a:lnTo>
                    <a:pt x="248" y="424"/>
                  </a:lnTo>
                  <a:lnTo>
                    <a:pt x="248" y="431"/>
                  </a:lnTo>
                  <a:lnTo>
                    <a:pt x="254" y="437"/>
                  </a:lnTo>
                  <a:lnTo>
                    <a:pt x="254" y="443"/>
                  </a:lnTo>
                  <a:lnTo>
                    <a:pt x="260" y="437"/>
                  </a:lnTo>
                  <a:lnTo>
                    <a:pt x="267" y="456"/>
                  </a:lnTo>
                  <a:lnTo>
                    <a:pt x="267" y="469"/>
                  </a:lnTo>
                  <a:lnTo>
                    <a:pt x="273" y="475"/>
                  </a:lnTo>
                  <a:lnTo>
                    <a:pt x="279" y="488"/>
                  </a:lnTo>
                  <a:lnTo>
                    <a:pt x="279" y="519"/>
                  </a:lnTo>
                  <a:lnTo>
                    <a:pt x="286" y="557"/>
                  </a:lnTo>
                  <a:lnTo>
                    <a:pt x="286" y="576"/>
                  </a:lnTo>
                  <a:lnTo>
                    <a:pt x="292" y="595"/>
                  </a:lnTo>
                  <a:lnTo>
                    <a:pt x="298" y="589"/>
                  </a:lnTo>
                  <a:lnTo>
                    <a:pt x="298" y="583"/>
                  </a:lnTo>
                  <a:lnTo>
                    <a:pt x="305" y="589"/>
                  </a:lnTo>
                  <a:lnTo>
                    <a:pt x="305" y="583"/>
                  </a:lnTo>
                  <a:lnTo>
                    <a:pt x="311" y="564"/>
                  </a:lnTo>
                  <a:lnTo>
                    <a:pt x="318" y="557"/>
                  </a:lnTo>
                  <a:lnTo>
                    <a:pt x="324" y="564"/>
                  </a:lnTo>
                  <a:lnTo>
                    <a:pt x="330" y="551"/>
                  </a:lnTo>
                  <a:lnTo>
                    <a:pt x="330" y="519"/>
                  </a:lnTo>
                  <a:lnTo>
                    <a:pt x="337" y="494"/>
                  </a:lnTo>
                  <a:lnTo>
                    <a:pt x="337" y="462"/>
                  </a:lnTo>
                  <a:lnTo>
                    <a:pt x="343" y="443"/>
                  </a:lnTo>
                  <a:lnTo>
                    <a:pt x="349" y="412"/>
                  </a:lnTo>
                  <a:lnTo>
                    <a:pt x="349" y="380"/>
                  </a:lnTo>
                  <a:lnTo>
                    <a:pt x="356" y="355"/>
                  </a:lnTo>
                  <a:lnTo>
                    <a:pt x="362" y="336"/>
                  </a:lnTo>
                  <a:lnTo>
                    <a:pt x="362" y="310"/>
                  </a:lnTo>
                  <a:lnTo>
                    <a:pt x="368" y="279"/>
                  </a:lnTo>
                  <a:lnTo>
                    <a:pt x="368" y="253"/>
                  </a:lnTo>
                  <a:lnTo>
                    <a:pt x="375" y="266"/>
                  </a:lnTo>
                  <a:lnTo>
                    <a:pt x="381" y="279"/>
                  </a:lnTo>
                  <a:lnTo>
                    <a:pt x="387" y="279"/>
                  </a:lnTo>
                  <a:lnTo>
                    <a:pt x="394" y="291"/>
                  </a:lnTo>
                  <a:lnTo>
                    <a:pt x="394" y="304"/>
                  </a:lnTo>
                  <a:lnTo>
                    <a:pt x="406" y="317"/>
                  </a:lnTo>
                  <a:lnTo>
                    <a:pt x="400" y="317"/>
                  </a:lnTo>
                  <a:lnTo>
                    <a:pt x="406" y="317"/>
                  </a:lnTo>
                  <a:lnTo>
                    <a:pt x="413" y="329"/>
                  </a:lnTo>
                  <a:lnTo>
                    <a:pt x="413" y="342"/>
                  </a:lnTo>
                  <a:lnTo>
                    <a:pt x="419" y="336"/>
                  </a:lnTo>
                  <a:lnTo>
                    <a:pt x="425" y="336"/>
                  </a:lnTo>
                  <a:lnTo>
                    <a:pt x="432" y="342"/>
                  </a:lnTo>
                  <a:lnTo>
                    <a:pt x="432" y="361"/>
                  </a:lnTo>
                  <a:lnTo>
                    <a:pt x="438" y="380"/>
                  </a:lnTo>
                  <a:lnTo>
                    <a:pt x="444" y="418"/>
                  </a:lnTo>
                  <a:lnTo>
                    <a:pt x="444" y="450"/>
                  </a:lnTo>
                  <a:lnTo>
                    <a:pt x="451" y="481"/>
                  </a:lnTo>
                  <a:lnTo>
                    <a:pt x="451" y="500"/>
                  </a:lnTo>
                  <a:lnTo>
                    <a:pt x="457" y="526"/>
                  </a:lnTo>
                  <a:lnTo>
                    <a:pt x="463" y="526"/>
                  </a:lnTo>
                  <a:lnTo>
                    <a:pt x="470" y="513"/>
                  </a:lnTo>
                  <a:lnTo>
                    <a:pt x="476" y="494"/>
                  </a:lnTo>
                  <a:lnTo>
                    <a:pt x="476" y="488"/>
                  </a:lnTo>
                  <a:lnTo>
                    <a:pt x="482" y="456"/>
                  </a:lnTo>
                  <a:lnTo>
                    <a:pt x="482" y="443"/>
                  </a:lnTo>
                  <a:lnTo>
                    <a:pt x="489" y="450"/>
                  </a:lnTo>
                  <a:lnTo>
                    <a:pt x="495" y="437"/>
                  </a:lnTo>
                  <a:lnTo>
                    <a:pt x="495" y="431"/>
                  </a:lnTo>
                  <a:lnTo>
                    <a:pt x="501" y="437"/>
                  </a:lnTo>
                  <a:lnTo>
                    <a:pt x="501" y="412"/>
                  </a:lnTo>
                  <a:lnTo>
                    <a:pt x="508" y="405"/>
                  </a:lnTo>
                  <a:lnTo>
                    <a:pt x="514" y="399"/>
                  </a:lnTo>
                  <a:lnTo>
                    <a:pt x="521" y="405"/>
                  </a:lnTo>
                  <a:lnTo>
                    <a:pt x="527" y="412"/>
                  </a:lnTo>
                  <a:lnTo>
                    <a:pt x="533" y="405"/>
                  </a:lnTo>
                  <a:lnTo>
                    <a:pt x="540" y="405"/>
                  </a:lnTo>
                  <a:lnTo>
                    <a:pt x="546" y="393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3805" y="2589"/>
              <a:ext cx="539" cy="168"/>
            </a:xfrm>
            <a:custGeom>
              <a:avLst/>
              <a:gdLst>
                <a:gd name="T0" fmla="*/ 6 w 539"/>
                <a:gd name="T1" fmla="*/ 588 h 709"/>
                <a:gd name="T2" fmla="*/ 19 w 539"/>
                <a:gd name="T3" fmla="*/ 563 h 709"/>
                <a:gd name="T4" fmla="*/ 38 w 539"/>
                <a:gd name="T5" fmla="*/ 531 h 709"/>
                <a:gd name="T6" fmla="*/ 44 w 539"/>
                <a:gd name="T7" fmla="*/ 538 h 709"/>
                <a:gd name="T8" fmla="*/ 63 w 539"/>
                <a:gd name="T9" fmla="*/ 531 h 709"/>
                <a:gd name="T10" fmla="*/ 70 w 539"/>
                <a:gd name="T11" fmla="*/ 468 h 709"/>
                <a:gd name="T12" fmla="*/ 82 w 539"/>
                <a:gd name="T13" fmla="*/ 379 h 709"/>
                <a:gd name="T14" fmla="*/ 95 w 539"/>
                <a:gd name="T15" fmla="*/ 291 h 709"/>
                <a:gd name="T16" fmla="*/ 108 w 539"/>
                <a:gd name="T17" fmla="*/ 234 h 709"/>
                <a:gd name="T18" fmla="*/ 120 w 539"/>
                <a:gd name="T19" fmla="*/ 215 h 709"/>
                <a:gd name="T20" fmla="*/ 133 w 539"/>
                <a:gd name="T21" fmla="*/ 209 h 709"/>
                <a:gd name="T22" fmla="*/ 146 w 539"/>
                <a:gd name="T23" fmla="*/ 221 h 709"/>
                <a:gd name="T24" fmla="*/ 158 w 539"/>
                <a:gd name="T25" fmla="*/ 215 h 709"/>
                <a:gd name="T26" fmla="*/ 171 w 539"/>
                <a:gd name="T27" fmla="*/ 247 h 709"/>
                <a:gd name="T28" fmla="*/ 184 w 539"/>
                <a:gd name="T29" fmla="*/ 228 h 709"/>
                <a:gd name="T30" fmla="*/ 197 w 539"/>
                <a:gd name="T31" fmla="*/ 196 h 709"/>
                <a:gd name="T32" fmla="*/ 216 w 539"/>
                <a:gd name="T33" fmla="*/ 177 h 709"/>
                <a:gd name="T34" fmla="*/ 228 w 539"/>
                <a:gd name="T35" fmla="*/ 120 h 709"/>
                <a:gd name="T36" fmla="*/ 241 w 539"/>
                <a:gd name="T37" fmla="*/ 50 h 709"/>
                <a:gd name="T38" fmla="*/ 247 w 539"/>
                <a:gd name="T39" fmla="*/ 0 h 709"/>
                <a:gd name="T40" fmla="*/ 266 w 539"/>
                <a:gd name="T41" fmla="*/ 19 h 709"/>
                <a:gd name="T42" fmla="*/ 285 w 539"/>
                <a:gd name="T43" fmla="*/ 19 h 709"/>
                <a:gd name="T44" fmla="*/ 298 w 539"/>
                <a:gd name="T45" fmla="*/ 76 h 709"/>
                <a:gd name="T46" fmla="*/ 311 w 539"/>
                <a:gd name="T47" fmla="*/ 120 h 709"/>
                <a:gd name="T48" fmla="*/ 323 w 539"/>
                <a:gd name="T49" fmla="*/ 158 h 709"/>
                <a:gd name="T50" fmla="*/ 330 w 539"/>
                <a:gd name="T51" fmla="*/ 215 h 709"/>
                <a:gd name="T52" fmla="*/ 342 w 539"/>
                <a:gd name="T53" fmla="*/ 278 h 709"/>
                <a:gd name="T54" fmla="*/ 355 w 539"/>
                <a:gd name="T55" fmla="*/ 323 h 709"/>
                <a:gd name="T56" fmla="*/ 368 w 539"/>
                <a:gd name="T57" fmla="*/ 354 h 709"/>
                <a:gd name="T58" fmla="*/ 381 w 539"/>
                <a:gd name="T59" fmla="*/ 392 h 709"/>
                <a:gd name="T60" fmla="*/ 393 w 539"/>
                <a:gd name="T61" fmla="*/ 430 h 709"/>
                <a:gd name="T62" fmla="*/ 406 w 539"/>
                <a:gd name="T63" fmla="*/ 455 h 709"/>
                <a:gd name="T64" fmla="*/ 419 w 539"/>
                <a:gd name="T65" fmla="*/ 512 h 709"/>
                <a:gd name="T66" fmla="*/ 431 w 539"/>
                <a:gd name="T67" fmla="*/ 544 h 709"/>
                <a:gd name="T68" fmla="*/ 444 w 539"/>
                <a:gd name="T69" fmla="*/ 620 h 709"/>
                <a:gd name="T70" fmla="*/ 457 w 539"/>
                <a:gd name="T71" fmla="*/ 658 h 709"/>
                <a:gd name="T72" fmla="*/ 463 w 539"/>
                <a:gd name="T73" fmla="*/ 702 h 709"/>
                <a:gd name="T74" fmla="*/ 482 w 539"/>
                <a:gd name="T75" fmla="*/ 702 h 709"/>
                <a:gd name="T76" fmla="*/ 495 w 539"/>
                <a:gd name="T77" fmla="*/ 664 h 709"/>
                <a:gd name="T78" fmla="*/ 507 w 539"/>
                <a:gd name="T79" fmla="*/ 607 h 709"/>
                <a:gd name="T80" fmla="*/ 520 w 539"/>
                <a:gd name="T81" fmla="*/ 525 h 709"/>
                <a:gd name="T82" fmla="*/ 526 w 539"/>
                <a:gd name="T83" fmla="*/ 392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9" h="709">
                  <a:moveTo>
                    <a:pt x="0" y="614"/>
                  </a:moveTo>
                  <a:lnTo>
                    <a:pt x="0" y="607"/>
                  </a:lnTo>
                  <a:lnTo>
                    <a:pt x="6" y="588"/>
                  </a:lnTo>
                  <a:lnTo>
                    <a:pt x="13" y="588"/>
                  </a:lnTo>
                  <a:lnTo>
                    <a:pt x="13" y="569"/>
                  </a:lnTo>
                  <a:lnTo>
                    <a:pt x="19" y="563"/>
                  </a:lnTo>
                  <a:lnTo>
                    <a:pt x="19" y="557"/>
                  </a:lnTo>
                  <a:lnTo>
                    <a:pt x="25" y="544"/>
                  </a:lnTo>
                  <a:lnTo>
                    <a:pt x="38" y="531"/>
                  </a:lnTo>
                  <a:lnTo>
                    <a:pt x="32" y="531"/>
                  </a:lnTo>
                  <a:lnTo>
                    <a:pt x="38" y="531"/>
                  </a:lnTo>
                  <a:lnTo>
                    <a:pt x="44" y="538"/>
                  </a:lnTo>
                  <a:lnTo>
                    <a:pt x="51" y="531"/>
                  </a:lnTo>
                  <a:lnTo>
                    <a:pt x="57" y="531"/>
                  </a:lnTo>
                  <a:lnTo>
                    <a:pt x="63" y="531"/>
                  </a:lnTo>
                  <a:lnTo>
                    <a:pt x="63" y="512"/>
                  </a:lnTo>
                  <a:lnTo>
                    <a:pt x="70" y="500"/>
                  </a:lnTo>
                  <a:lnTo>
                    <a:pt x="70" y="468"/>
                  </a:lnTo>
                  <a:lnTo>
                    <a:pt x="76" y="436"/>
                  </a:lnTo>
                  <a:lnTo>
                    <a:pt x="82" y="411"/>
                  </a:lnTo>
                  <a:lnTo>
                    <a:pt x="82" y="379"/>
                  </a:lnTo>
                  <a:lnTo>
                    <a:pt x="89" y="342"/>
                  </a:lnTo>
                  <a:lnTo>
                    <a:pt x="95" y="310"/>
                  </a:lnTo>
                  <a:lnTo>
                    <a:pt x="95" y="291"/>
                  </a:lnTo>
                  <a:lnTo>
                    <a:pt x="101" y="272"/>
                  </a:lnTo>
                  <a:lnTo>
                    <a:pt x="101" y="247"/>
                  </a:lnTo>
                  <a:lnTo>
                    <a:pt x="108" y="234"/>
                  </a:lnTo>
                  <a:lnTo>
                    <a:pt x="114" y="228"/>
                  </a:lnTo>
                  <a:lnTo>
                    <a:pt x="114" y="221"/>
                  </a:lnTo>
                  <a:lnTo>
                    <a:pt x="120" y="215"/>
                  </a:lnTo>
                  <a:lnTo>
                    <a:pt x="127" y="209"/>
                  </a:lnTo>
                  <a:lnTo>
                    <a:pt x="127" y="202"/>
                  </a:lnTo>
                  <a:lnTo>
                    <a:pt x="133" y="209"/>
                  </a:lnTo>
                  <a:lnTo>
                    <a:pt x="133" y="228"/>
                  </a:lnTo>
                  <a:lnTo>
                    <a:pt x="139" y="228"/>
                  </a:lnTo>
                  <a:lnTo>
                    <a:pt x="146" y="221"/>
                  </a:lnTo>
                  <a:lnTo>
                    <a:pt x="146" y="215"/>
                  </a:lnTo>
                  <a:lnTo>
                    <a:pt x="152" y="209"/>
                  </a:lnTo>
                  <a:lnTo>
                    <a:pt x="158" y="215"/>
                  </a:lnTo>
                  <a:lnTo>
                    <a:pt x="165" y="228"/>
                  </a:lnTo>
                  <a:lnTo>
                    <a:pt x="165" y="234"/>
                  </a:lnTo>
                  <a:lnTo>
                    <a:pt x="171" y="247"/>
                  </a:lnTo>
                  <a:lnTo>
                    <a:pt x="178" y="247"/>
                  </a:lnTo>
                  <a:lnTo>
                    <a:pt x="184" y="240"/>
                  </a:lnTo>
                  <a:lnTo>
                    <a:pt x="184" y="228"/>
                  </a:lnTo>
                  <a:lnTo>
                    <a:pt x="190" y="215"/>
                  </a:lnTo>
                  <a:lnTo>
                    <a:pt x="197" y="202"/>
                  </a:lnTo>
                  <a:lnTo>
                    <a:pt x="197" y="196"/>
                  </a:lnTo>
                  <a:lnTo>
                    <a:pt x="203" y="183"/>
                  </a:lnTo>
                  <a:lnTo>
                    <a:pt x="209" y="190"/>
                  </a:lnTo>
                  <a:lnTo>
                    <a:pt x="216" y="177"/>
                  </a:lnTo>
                  <a:lnTo>
                    <a:pt x="216" y="158"/>
                  </a:lnTo>
                  <a:lnTo>
                    <a:pt x="222" y="139"/>
                  </a:lnTo>
                  <a:lnTo>
                    <a:pt x="228" y="120"/>
                  </a:lnTo>
                  <a:lnTo>
                    <a:pt x="228" y="95"/>
                  </a:lnTo>
                  <a:lnTo>
                    <a:pt x="235" y="76"/>
                  </a:lnTo>
                  <a:lnTo>
                    <a:pt x="241" y="50"/>
                  </a:lnTo>
                  <a:lnTo>
                    <a:pt x="241" y="25"/>
                  </a:lnTo>
                  <a:lnTo>
                    <a:pt x="247" y="12"/>
                  </a:lnTo>
                  <a:lnTo>
                    <a:pt x="247" y="0"/>
                  </a:lnTo>
                  <a:lnTo>
                    <a:pt x="254" y="6"/>
                  </a:lnTo>
                  <a:lnTo>
                    <a:pt x="260" y="12"/>
                  </a:lnTo>
                  <a:lnTo>
                    <a:pt x="266" y="19"/>
                  </a:lnTo>
                  <a:lnTo>
                    <a:pt x="273" y="19"/>
                  </a:lnTo>
                  <a:lnTo>
                    <a:pt x="279" y="12"/>
                  </a:lnTo>
                  <a:lnTo>
                    <a:pt x="285" y="19"/>
                  </a:lnTo>
                  <a:lnTo>
                    <a:pt x="292" y="38"/>
                  </a:lnTo>
                  <a:lnTo>
                    <a:pt x="292" y="50"/>
                  </a:lnTo>
                  <a:lnTo>
                    <a:pt x="298" y="76"/>
                  </a:lnTo>
                  <a:lnTo>
                    <a:pt x="298" y="95"/>
                  </a:lnTo>
                  <a:lnTo>
                    <a:pt x="304" y="107"/>
                  </a:lnTo>
                  <a:lnTo>
                    <a:pt x="311" y="120"/>
                  </a:lnTo>
                  <a:lnTo>
                    <a:pt x="311" y="139"/>
                  </a:lnTo>
                  <a:lnTo>
                    <a:pt x="317" y="158"/>
                  </a:lnTo>
                  <a:lnTo>
                    <a:pt x="323" y="158"/>
                  </a:lnTo>
                  <a:lnTo>
                    <a:pt x="323" y="171"/>
                  </a:lnTo>
                  <a:lnTo>
                    <a:pt x="330" y="190"/>
                  </a:lnTo>
                  <a:lnTo>
                    <a:pt x="330" y="215"/>
                  </a:lnTo>
                  <a:lnTo>
                    <a:pt x="336" y="234"/>
                  </a:lnTo>
                  <a:lnTo>
                    <a:pt x="342" y="259"/>
                  </a:lnTo>
                  <a:lnTo>
                    <a:pt x="342" y="278"/>
                  </a:lnTo>
                  <a:lnTo>
                    <a:pt x="349" y="291"/>
                  </a:lnTo>
                  <a:lnTo>
                    <a:pt x="349" y="304"/>
                  </a:lnTo>
                  <a:lnTo>
                    <a:pt x="355" y="323"/>
                  </a:lnTo>
                  <a:lnTo>
                    <a:pt x="361" y="342"/>
                  </a:lnTo>
                  <a:lnTo>
                    <a:pt x="361" y="348"/>
                  </a:lnTo>
                  <a:lnTo>
                    <a:pt x="368" y="354"/>
                  </a:lnTo>
                  <a:lnTo>
                    <a:pt x="374" y="360"/>
                  </a:lnTo>
                  <a:lnTo>
                    <a:pt x="374" y="373"/>
                  </a:lnTo>
                  <a:lnTo>
                    <a:pt x="381" y="392"/>
                  </a:lnTo>
                  <a:lnTo>
                    <a:pt x="381" y="411"/>
                  </a:lnTo>
                  <a:lnTo>
                    <a:pt x="387" y="424"/>
                  </a:lnTo>
                  <a:lnTo>
                    <a:pt x="393" y="430"/>
                  </a:lnTo>
                  <a:lnTo>
                    <a:pt x="400" y="443"/>
                  </a:lnTo>
                  <a:lnTo>
                    <a:pt x="406" y="449"/>
                  </a:lnTo>
                  <a:lnTo>
                    <a:pt x="406" y="455"/>
                  </a:lnTo>
                  <a:lnTo>
                    <a:pt x="412" y="474"/>
                  </a:lnTo>
                  <a:lnTo>
                    <a:pt x="412" y="493"/>
                  </a:lnTo>
                  <a:lnTo>
                    <a:pt x="419" y="512"/>
                  </a:lnTo>
                  <a:lnTo>
                    <a:pt x="425" y="519"/>
                  </a:lnTo>
                  <a:lnTo>
                    <a:pt x="425" y="525"/>
                  </a:lnTo>
                  <a:lnTo>
                    <a:pt x="431" y="544"/>
                  </a:lnTo>
                  <a:lnTo>
                    <a:pt x="438" y="569"/>
                  </a:lnTo>
                  <a:lnTo>
                    <a:pt x="438" y="601"/>
                  </a:lnTo>
                  <a:lnTo>
                    <a:pt x="444" y="620"/>
                  </a:lnTo>
                  <a:lnTo>
                    <a:pt x="444" y="639"/>
                  </a:lnTo>
                  <a:lnTo>
                    <a:pt x="450" y="658"/>
                  </a:lnTo>
                  <a:lnTo>
                    <a:pt x="457" y="658"/>
                  </a:lnTo>
                  <a:lnTo>
                    <a:pt x="457" y="683"/>
                  </a:lnTo>
                  <a:lnTo>
                    <a:pt x="463" y="690"/>
                  </a:lnTo>
                  <a:lnTo>
                    <a:pt x="463" y="702"/>
                  </a:lnTo>
                  <a:lnTo>
                    <a:pt x="469" y="702"/>
                  </a:lnTo>
                  <a:lnTo>
                    <a:pt x="476" y="709"/>
                  </a:lnTo>
                  <a:lnTo>
                    <a:pt x="482" y="702"/>
                  </a:lnTo>
                  <a:lnTo>
                    <a:pt x="488" y="702"/>
                  </a:lnTo>
                  <a:lnTo>
                    <a:pt x="488" y="683"/>
                  </a:lnTo>
                  <a:lnTo>
                    <a:pt x="495" y="664"/>
                  </a:lnTo>
                  <a:lnTo>
                    <a:pt x="495" y="645"/>
                  </a:lnTo>
                  <a:lnTo>
                    <a:pt x="501" y="633"/>
                  </a:lnTo>
                  <a:lnTo>
                    <a:pt x="507" y="607"/>
                  </a:lnTo>
                  <a:lnTo>
                    <a:pt x="507" y="595"/>
                  </a:lnTo>
                  <a:lnTo>
                    <a:pt x="514" y="563"/>
                  </a:lnTo>
                  <a:lnTo>
                    <a:pt x="520" y="525"/>
                  </a:lnTo>
                  <a:lnTo>
                    <a:pt x="520" y="487"/>
                  </a:lnTo>
                  <a:lnTo>
                    <a:pt x="526" y="443"/>
                  </a:lnTo>
                  <a:lnTo>
                    <a:pt x="526" y="392"/>
                  </a:lnTo>
                  <a:lnTo>
                    <a:pt x="533" y="348"/>
                  </a:lnTo>
                  <a:lnTo>
                    <a:pt x="539" y="291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4344" y="2504"/>
              <a:ext cx="527" cy="235"/>
            </a:xfrm>
            <a:custGeom>
              <a:avLst/>
              <a:gdLst>
                <a:gd name="T0" fmla="*/ 6 w 527"/>
                <a:gd name="T1" fmla="*/ 570 h 988"/>
                <a:gd name="T2" fmla="*/ 19 w 527"/>
                <a:gd name="T3" fmla="*/ 500 h 988"/>
                <a:gd name="T4" fmla="*/ 32 w 527"/>
                <a:gd name="T5" fmla="*/ 418 h 988"/>
                <a:gd name="T6" fmla="*/ 38 w 527"/>
                <a:gd name="T7" fmla="*/ 336 h 988"/>
                <a:gd name="T8" fmla="*/ 51 w 527"/>
                <a:gd name="T9" fmla="*/ 279 h 988"/>
                <a:gd name="T10" fmla="*/ 64 w 527"/>
                <a:gd name="T11" fmla="*/ 215 h 988"/>
                <a:gd name="T12" fmla="*/ 76 w 527"/>
                <a:gd name="T13" fmla="*/ 171 h 988"/>
                <a:gd name="T14" fmla="*/ 89 w 527"/>
                <a:gd name="T15" fmla="*/ 146 h 988"/>
                <a:gd name="T16" fmla="*/ 102 w 527"/>
                <a:gd name="T17" fmla="*/ 95 h 988"/>
                <a:gd name="T18" fmla="*/ 114 w 527"/>
                <a:gd name="T19" fmla="*/ 45 h 988"/>
                <a:gd name="T20" fmla="*/ 127 w 527"/>
                <a:gd name="T21" fmla="*/ 26 h 988"/>
                <a:gd name="T22" fmla="*/ 140 w 527"/>
                <a:gd name="T23" fmla="*/ 19 h 988"/>
                <a:gd name="T24" fmla="*/ 152 w 527"/>
                <a:gd name="T25" fmla="*/ 0 h 988"/>
                <a:gd name="T26" fmla="*/ 165 w 527"/>
                <a:gd name="T27" fmla="*/ 26 h 988"/>
                <a:gd name="T28" fmla="*/ 178 w 527"/>
                <a:gd name="T29" fmla="*/ 51 h 988"/>
                <a:gd name="T30" fmla="*/ 190 w 527"/>
                <a:gd name="T31" fmla="*/ 57 h 988"/>
                <a:gd name="T32" fmla="*/ 203 w 527"/>
                <a:gd name="T33" fmla="*/ 114 h 988"/>
                <a:gd name="T34" fmla="*/ 216 w 527"/>
                <a:gd name="T35" fmla="*/ 165 h 988"/>
                <a:gd name="T36" fmla="*/ 228 w 527"/>
                <a:gd name="T37" fmla="*/ 241 h 988"/>
                <a:gd name="T38" fmla="*/ 235 w 527"/>
                <a:gd name="T39" fmla="*/ 285 h 988"/>
                <a:gd name="T40" fmla="*/ 248 w 527"/>
                <a:gd name="T41" fmla="*/ 336 h 988"/>
                <a:gd name="T42" fmla="*/ 260 w 527"/>
                <a:gd name="T43" fmla="*/ 393 h 988"/>
                <a:gd name="T44" fmla="*/ 273 w 527"/>
                <a:gd name="T45" fmla="*/ 431 h 988"/>
                <a:gd name="T46" fmla="*/ 286 w 527"/>
                <a:gd name="T47" fmla="*/ 475 h 988"/>
                <a:gd name="T48" fmla="*/ 298 w 527"/>
                <a:gd name="T49" fmla="*/ 551 h 988"/>
                <a:gd name="T50" fmla="*/ 311 w 527"/>
                <a:gd name="T51" fmla="*/ 602 h 988"/>
                <a:gd name="T52" fmla="*/ 317 w 527"/>
                <a:gd name="T53" fmla="*/ 652 h 988"/>
                <a:gd name="T54" fmla="*/ 330 w 527"/>
                <a:gd name="T55" fmla="*/ 652 h 988"/>
                <a:gd name="T56" fmla="*/ 343 w 527"/>
                <a:gd name="T57" fmla="*/ 671 h 988"/>
                <a:gd name="T58" fmla="*/ 355 w 527"/>
                <a:gd name="T59" fmla="*/ 703 h 988"/>
                <a:gd name="T60" fmla="*/ 368 w 527"/>
                <a:gd name="T61" fmla="*/ 741 h 988"/>
                <a:gd name="T62" fmla="*/ 381 w 527"/>
                <a:gd name="T63" fmla="*/ 722 h 988"/>
                <a:gd name="T64" fmla="*/ 393 w 527"/>
                <a:gd name="T65" fmla="*/ 747 h 988"/>
                <a:gd name="T66" fmla="*/ 400 w 527"/>
                <a:gd name="T67" fmla="*/ 791 h 988"/>
                <a:gd name="T68" fmla="*/ 419 w 527"/>
                <a:gd name="T69" fmla="*/ 817 h 988"/>
                <a:gd name="T70" fmla="*/ 431 w 527"/>
                <a:gd name="T71" fmla="*/ 823 h 988"/>
                <a:gd name="T72" fmla="*/ 444 w 527"/>
                <a:gd name="T73" fmla="*/ 867 h 988"/>
                <a:gd name="T74" fmla="*/ 457 w 527"/>
                <a:gd name="T75" fmla="*/ 931 h 988"/>
                <a:gd name="T76" fmla="*/ 470 w 527"/>
                <a:gd name="T77" fmla="*/ 981 h 988"/>
                <a:gd name="T78" fmla="*/ 482 w 527"/>
                <a:gd name="T79" fmla="*/ 981 h 988"/>
                <a:gd name="T80" fmla="*/ 495 w 527"/>
                <a:gd name="T81" fmla="*/ 988 h 988"/>
                <a:gd name="T82" fmla="*/ 514 w 527"/>
                <a:gd name="T83" fmla="*/ 969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27" h="988">
                  <a:moveTo>
                    <a:pt x="0" y="646"/>
                  </a:moveTo>
                  <a:lnTo>
                    <a:pt x="0" y="602"/>
                  </a:lnTo>
                  <a:lnTo>
                    <a:pt x="6" y="570"/>
                  </a:lnTo>
                  <a:lnTo>
                    <a:pt x="6" y="545"/>
                  </a:lnTo>
                  <a:lnTo>
                    <a:pt x="13" y="532"/>
                  </a:lnTo>
                  <a:lnTo>
                    <a:pt x="19" y="500"/>
                  </a:lnTo>
                  <a:lnTo>
                    <a:pt x="19" y="475"/>
                  </a:lnTo>
                  <a:lnTo>
                    <a:pt x="25" y="456"/>
                  </a:lnTo>
                  <a:lnTo>
                    <a:pt x="32" y="418"/>
                  </a:lnTo>
                  <a:lnTo>
                    <a:pt x="32" y="386"/>
                  </a:lnTo>
                  <a:lnTo>
                    <a:pt x="38" y="361"/>
                  </a:lnTo>
                  <a:lnTo>
                    <a:pt x="38" y="336"/>
                  </a:lnTo>
                  <a:lnTo>
                    <a:pt x="45" y="317"/>
                  </a:lnTo>
                  <a:lnTo>
                    <a:pt x="51" y="298"/>
                  </a:lnTo>
                  <a:lnTo>
                    <a:pt x="51" y="279"/>
                  </a:lnTo>
                  <a:lnTo>
                    <a:pt x="57" y="253"/>
                  </a:lnTo>
                  <a:lnTo>
                    <a:pt x="64" y="241"/>
                  </a:lnTo>
                  <a:lnTo>
                    <a:pt x="64" y="215"/>
                  </a:lnTo>
                  <a:lnTo>
                    <a:pt x="70" y="196"/>
                  </a:lnTo>
                  <a:lnTo>
                    <a:pt x="70" y="171"/>
                  </a:lnTo>
                  <a:lnTo>
                    <a:pt x="76" y="171"/>
                  </a:lnTo>
                  <a:lnTo>
                    <a:pt x="83" y="165"/>
                  </a:lnTo>
                  <a:lnTo>
                    <a:pt x="83" y="158"/>
                  </a:lnTo>
                  <a:lnTo>
                    <a:pt x="89" y="146"/>
                  </a:lnTo>
                  <a:lnTo>
                    <a:pt x="95" y="133"/>
                  </a:lnTo>
                  <a:lnTo>
                    <a:pt x="95" y="114"/>
                  </a:lnTo>
                  <a:lnTo>
                    <a:pt x="102" y="95"/>
                  </a:lnTo>
                  <a:lnTo>
                    <a:pt x="102" y="83"/>
                  </a:lnTo>
                  <a:lnTo>
                    <a:pt x="108" y="64"/>
                  </a:lnTo>
                  <a:lnTo>
                    <a:pt x="114" y="45"/>
                  </a:lnTo>
                  <a:lnTo>
                    <a:pt x="114" y="32"/>
                  </a:lnTo>
                  <a:lnTo>
                    <a:pt x="121" y="32"/>
                  </a:lnTo>
                  <a:lnTo>
                    <a:pt x="127" y="26"/>
                  </a:lnTo>
                  <a:lnTo>
                    <a:pt x="133" y="19"/>
                  </a:lnTo>
                  <a:lnTo>
                    <a:pt x="133" y="13"/>
                  </a:lnTo>
                  <a:lnTo>
                    <a:pt x="140" y="19"/>
                  </a:lnTo>
                  <a:lnTo>
                    <a:pt x="146" y="13"/>
                  </a:lnTo>
                  <a:lnTo>
                    <a:pt x="146" y="0"/>
                  </a:lnTo>
                  <a:lnTo>
                    <a:pt x="152" y="0"/>
                  </a:lnTo>
                  <a:lnTo>
                    <a:pt x="159" y="7"/>
                  </a:lnTo>
                  <a:lnTo>
                    <a:pt x="165" y="19"/>
                  </a:lnTo>
                  <a:lnTo>
                    <a:pt x="165" y="26"/>
                  </a:lnTo>
                  <a:lnTo>
                    <a:pt x="171" y="38"/>
                  </a:lnTo>
                  <a:lnTo>
                    <a:pt x="178" y="45"/>
                  </a:lnTo>
                  <a:lnTo>
                    <a:pt x="178" y="51"/>
                  </a:lnTo>
                  <a:lnTo>
                    <a:pt x="184" y="38"/>
                  </a:lnTo>
                  <a:lnTo>
                    <a:pt x="184" y="45"/>
                  </a:lnTo>
                  <a:lnTo>
                    <a:pt x="190" y="57"/>
                  </a:lnTo>
                  <a:lnTo>
                    <a:pt x="197" y="83"/>
                  </a:lnTo>
                  <a:lnTo>
                    <a:pt x="197" y="101"/>
                  </a:lnTo>
                  <a:lnTo>
                    <a:pt x="203" y="114"/>
                  </a:lnTo>
                  <a:lnTo>
                    <a:pt x="203" y="127"/>
                  </a:lnTo>
                  <a:lnTo>
                    <a:pt x="209" y="152"/>
                  </a:lnTo>
                  <a:lnTo>
                    <a:pt x="216" y="165"/>
                  </a:lnTo>
                  <a:lnTo>
                    <a:pt x="216" y="190"/>
                  </a:lnTo>
                  <a:lnTo>
                    <a:pt x="222" y="215"/>
                  </a:lnTo>
                  <a:lnTo>
                    <a:pt x="228" y="241"/>
                  </a:lnTo>
                  <a:lnTo>
                    <a:pt x="228" y="260"/>
                  </a:lnTo>
                  <a:lnTo>
                    <a:pt x="235" y="272"/>
                  </a:lnTo>
                  <a:lnTo>
                    <a:pt x="235" y="285"/>
                  </a:lnTo>
                  <a:lnTo>
                    <a:pt x="241" y="291"/>
                  </a:lnTo>
                  <a:lnTo>
                    <a:pt x="248" y="310"/>
                  </a:lnTo>
                  <a:lnTo>
                    <a:pt x="248" y="336"/>
                  </a:lnTo>
                  <a:lnTo>
                    <a:pt x="254" y="361"/>
                  </a:lnTo>
                  <a:lnTo>
                    <a:pt x="260" y="386"/>
                  </a:lnTo>
                  <a:lnTo>
                    <a:pt x="260" y="393"/>
                  </a:lnTo>
                  <a:lnTo>
                    <a:pt x="267" y="405"/>
                  </a:lnTo>
                  <a:lnTo>
                    <a:pt x="267" y="412"/>
                  </a:lnTo>
                  <a:lnTo>
                    <a:pt x="273" y="431"/>
                  </a:lnTo>
                  <a:lnTo>
                    <a:pt x="279" y="443"/>
                  </a:lnTo>
                  <a:lnTo>
                    <a:pt x="279" y="456"/>
                  </a:lnTo>
                  <a:lnTo>
                    <a:pt x="286" y="475"/>
                  </a:lnTo>
                  <a:lnTo>
                    <a:pt x="292" y="507"/>
                  </a:lnTo>
                  <a:lnTo>
                    <a:pt x="292" y="532"/>
                  </a:lnTo>
                  <a:lnTo>
                    <a:pt x="298" y="551"/>
                  </a:lnTo>
                  <a:lnTo>
                    <a:pt x="298" y="570"/>
                  </a:lnTo>
                  <a:lnTo>
                    <a:pt x="305" y="589"/>
                  </a:lnTo>
                  <a:lnTo>
                    <a:pt x="311" y="602"/>
                  </a:lnTo>
                  <a:lnTo>
                    <a:pt x="311" y="627"/>
                  </a:lnTo>
                  <a:lnTo>
                    <a:pt x="317" y="646"/>
                  </a:lnTo>
                  <a:lnTo>
                    <a:pt x="317" y="652"/>
                  </a:lnTo>
                  <a:lnTo>
                    <a:pt x="324" y="665"/>
                  </a:lnTo>
                  <a:lnTo>
                    <a:pt x="330" y="665"/>
                  </a:lnTo>
                  <a:lnTo>
                    <a:pt x="330" y="652"/>
                  </a:lnTo>
                  <a:lnTo>
                    <a:pt x="336" y="659"/>
                  </a:lnTo>
                  <a:lnTo>
                    <a:pt x="343" y="665"/>
                  </a:lnTo>
                  <a:lnTo>
                    <a:pt x="343" y="671"/>
                  </a:lnTo>
                  <a:lnTo>
                    <a:pt x="349" y="690"/>
                  </a:lnTo>
                  <a:lnTo>
                    <a:pt x="349" y="697"/>
                  </a:lnTo>
                  <a:lnTo>
                    <a:pt x="355" y="703"/>
                  </a:lnTo>
                  <a:lnTo>
                    <a:pt x="362" y="722"/>
                  </a:lnTo>
                  <a:lnTo>
                    <a:pt x="362" y="734"/>
                  </a:lnTo>
                  <a:lnTo>
                    <a:pt x="368" y="741"/>
                  </a:lnTo>
                  <a:lnTo>
                    <a:pt x="374" y="747"/>
                  </a:lnTo>
                  <a:lnTo>
                    <a:pt x="374" y="734"/>
                  </a:lnTo>
                  <a:lnTo>
                    <a:pt x="381" y="722"/>
                  </a:lnTo>
                  <a:lnTo>
                    <a:pt x="381" y="728"/>
                  </a:lnTo>
                  <a:lnTo>
                    <a:pt x="387" y="741"/>
                  </a:lnTo>
                  <a:lnTo>
                    <a:pt x="393" y="747"/>
                  </a:lnTo>
                  <a:lnTo>
                    <a:pt x="393" y="766"/>
                  </a:lnTo>
                  <a:lnTo>
                    <a:pt x="400" y="772"/>
                  </a:lnTo>
                  <a:lnTo>
                    <a:pt x="400" y="791"/>
                  </a:lnTo>
                  <a:lnTo>
                    <a:pt x="406" y="804"/>
                  </a:lnTo>
                  <a:lnTo>
                    <a:pt x="412" y="817"/>
                  </a:lnTo>
                  <a:lnTo>
                    <a:pt x="419" y="817"/>
                  </a:lnTo>
                  <a:lnTo>
                    <a:pt x="431" y="829"/>
                  </a:lnTo>
                  <a:lnTo>
                    <a:pt x="425" y="829"/>
                  </a:lnTo>
                  <a:lnTo>
                    <a:pt x="431" y="823"/>
                  </a:lnTo>
                  <a:lnTo>
                    <a:pt x="438" y="829"/>
                  </a:lnTo>
                  <a:lnTo>
                    <a:pt x="444" y="842"/>
                  </a:lnTo>
                  <a:lnTo>
                    <a:pt x="444" y="867"/>
                  </a:lnTo>
                  <a:lnTo>
                    <a:pt x="451" y="880"/>
                  </a:lnTo>
                  <a:lnTo>
                    <a:pt x="457" y="905"/>
                  </a:lnTo>
                  <a:lnTo>
                    <a:pt x="457" y="931"/>
                  </a:lnTo>
                  <a:lnTo>
                    <a:pt x="463" y="950"/>
                  </a:lnTo>
                  <a:lnTo>
                    <a:pt x="463" y="975"/>
                  </a:lnTo>
                  <a:lnTo>
                    <a:pt x="470" y="981"/>
                  </a:lnTo>
                  <a:lnTo>
                    <a:pt x="482" y="981"/>
                  </a:lnTo>
                  <a:lnTo>
                    <a:pt x="476" y="981"/>
                  </a:lnTo>
                  <a:lnTo>
                    <a:pt x="482" y="981"/>
                  </a:lnTo>
                  <a:lnTo>
                    <a:pt x="489" y="988"/>
                  </a:lnTo>
                  <a:lnTo>
                    <a:pt x="495" y="981"/>
                  </a:lnTo>
                  <a:lnTo>
                    <a:pt x="495" y="988"/>
                  </a:lnTo>
                  <a:lnTo>
                    <a:pt x="501" y="981"/>
                  </a:lnTo>
                  <a:lnTo>
                    <a:pt x="508" y="975"/>
                  </a:lnTo>
                  <a:lnTo>
                    <a:pt x="514" y="969"/>
                  </a:lnTo>
                  <a:lnTo>
                    <a:pt x="520" y="969"/>
                  </a:lnTo>
                  <a:lnTo>
                    <a:pt x="527" y="962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4871" y="2656"/>
              <a:ext cx="552" cy="164"/>
            </a:xfrm>
            <a:custGeom>
              <a:avLst/>
              <a:gdLst>
                <a:gd name="T0" fmla="*/ 12 w 552"/>
                <a:gd name="T1" fmla="*/ 335 h 689"/>
                <a:gd name="T2" fmla="*/ 19 w 552"/>
                <a:gd name="T3" fmla="*/ 316 h 689"/>
                <a:gd name="T4" fmla="*/ 31 w 552"/>
                <a:gd name="T5" fmla="*/ 272 h 689"/>
                <a:gd name="T6" fmla="*/ 44 w 552"/>
                <a:gd name="T7" fmla="*/ 221 h 689"/>
                <a:gd name="T8" fmla="*/ 57 w 552"/>
                <a:gd name="T9" fmla="*/ 202 h 689"/>
                <a:gd name="T10" fmla="*/ 69 w 552"/>
                <a:gd name="T11" fmla="*/ 177 h 689"/>
                <a:gd name="T12" fmla="*/ 88 w 552"/>
                <a:gd name="T13" fmla="*/ 170 h 689"/>
                <a:gd name="T14" fmla="*/ 101 w 552"/>
                <a:gd name="T15" fmla="*/ 202 h 689"/>
                <a:gd name="T16" fmla="*/ 114 w 552"/>
                <a:gd name="T17" fmla="*/ 221 h 689"/>
                <a:gd name="T18" fmla="*/ 127 w 552"/>
                <a:gd name="T19" fmla="*/ 189 h 689"/>
                <a:gd name="T20" fmla="*/ 133 w 552"/>
                <a:gd name="T21" fmla="*/ 164 h 689"/>
                <a:gd name="T22" fmla="*/ 146 w 552"/>
                <a:gd name="T23" fmla="*/ 113 h 689"/>
                <a:gd name="T24" fmla="*/ 165 w 552"/>
                <a:gd name="T25" fmla="*/ 101 h 689"/>
                <a:gd name="T26" fmla="*/ 177 w 552"/>
                <a:gd name="T27" fmla="*/ 126 h 689"/>
                <a:gd name="T28" fmla="*/ 184 w 552"/>
                <a:gd name="T29" fmla="*/ 94 h 689"/>
                <a:gd name="T30" fmla="*/ 203 w 552"/>
                <a:gd name="T31" fmla="*/ 82 h 689"/>
                <a:gd name="T32" fmla="*/ 215 w 552"/>
                <a:gd name="T33" fmla="*/ 63 h 689"/>
                <a:gd name="T34" fmla="*/ 228 w 552"/>
                <a:gd name="T35" fmla="*/ 75 h 689"/>
                <a:gd name="T36" fmla="*/ 247 w 552"/>
                <a:gd name="T37" fmla="*/ 50 h 689"/>
                <a:gd name="T38" fmla="*/ 260 w 552"/>
                <a:gd name="T39" fmla="*/ 31 h 689"/>
                <a:gd name="T40" fmla="*/ 279 w 552"/>
                <a:gd name="T41" fmla="*/ 19 h 689"/>
                <a:gd name="T42" fmla="*/ 291 w 552"/>
                <a:gd name="T43" fmla="*/ 6 h 689"/>
                <a:gd name="T44" fmla="*/ 304 w 552"/>
                <a:gd name="T45" fmla="*/ 57 h 689"/>
                <a:gd name="T46" fmla="*/ 317 w 552"/>
                <a:gd name="T47" fmla="*/ 75 h 689"/>
                <a:gd name="T48" fmla="*/ 330 w 552"/>
                <a:gd name="T49" fmla="*/ 82 h 689"/>
                <a:gd name="T50" fmla="*/ 349 w 552"/>
                <a:gd name="T51" fmla="*/ 113 h 689"/>
                <a:gd name="T52" fmla="*/ 361 w 552"/>
                <a:gd name="T53" fmla="*/ 158 h 689"/>
                <a:gd name="T54" fmla="*/ 374 w 552"/>
                <a:gd name="T55" fmla="*/ 221 h 689"/>
                <a:gd name="T56" fmla="*/ 387 w 552"/>
                <a:gd name="T57" fmla="*/ 272 h 689"/>
                <a:gd name="T58" fmla="*/ 399 w 552"/>
                <a:gd name="T59" fmla="*/ 341 h 689"/>
                <a:gd name="T60" fmla="*/ 412 w 552"/>
                <a:gd name="T61" fmla="*/ 417 h 689"/>
                <a:gd name="T62" fmla="*/ 425 w 552"/>
                <a:gd name="T63" fmla="*/ 474 h 689"/>
                <a:gd name="T64" fmla="*/ 437 w 552"/>
                <a:gd name="T65" fmla="*/ 500 h 689"/>
                <a:gd name="T66" fmla="*/ 444 w 552"/>
                <a:gd name="T67" fmla="*/ 544 h 689"/>
                <a:gd name="T68" fmla="*/ 456 w 552"/>
                <a:gd name="T69" fmla="*/ 563 h 689"/>
                <a:gd name="T70" fmla="*/ 469 w 552"/>
                <a:gd name="T71" fmla="*/ 582 h 689"/>
                <a:gd name="T72" fmla="*/ 482 w 552"/>
                <a:gd name="T73" fmla="*/ 633 h 689"/>
                <a:gd name="T74" fmla="*/ 494 w 552"/>
                <a:gd name="T75" fmla="*/ 677 h 689"/>
                <a:gd name="T76" fmla="*/ 507 w 552"/>
                <a:gd name="T77" fmla="*/ 677 h 689"/>
                <a:gd name="T78" fmla="*/ 520 w 552"/>
                <a:gd name="T79" fmla="*/ 645 h 689"/>
                <a:gd name="T80" fmla="*/ 526 w 552"/>
                <a:gd name="T81" fmla="*/ 601 h 689"/>
                <a:gd name="T82" fmla="*/ 539 w 552"/>
                <a:gd name="T83" fmla="*/ 51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2" h="689">
                  <a:moveTo>
                    <a:pt x="0" y="322"/>
                  </a:moveTo>
                  <a:lnTo>
                    <a:pt x="6" y="329"/>
                  </a:lnTo>
                  <a:lnTo>
                    <a:pt x="12" y="335"/>
                  </a:lnTo>
                  <a:lnTo>
                    <a:pt x="12" y="341"/>
                  </a:lnTo>
                  <a:lnTo>
                    <a:pt x="19" y="335"/>
                  </a:lnTo>
                  <a:lnTo>
                    <a:pt x="19" y="316"/>
                  </a:lnTo>
                  <a:lnTo>
                    <a:pt x="25" y="303"/>
                  </a:lnTo>
                  <a:lnTo>
                    <a:pt x="31" y="278"/>
                  </a:lnTo>
                  <a:lnTo>
                    <a:pt x="31" y="272"/>
                  </a:lnTo>
                  <a:lnTo>
                    <a:pt x="38" y="246"/>
                  </a:lnTo>
                  <a:lnTo>
                    <a:pt x="44" y="234"/>
                  </a:lnTo>
                  <a:lnTo>
                    <a:pt x="44" y="221"/>
                  </a:lnTo>
                  <a:lnTo>
                    <a:pt x="50" y="208"/>
                  </a:lnTo>
                  <a:lnTo>
                    <a:pt x="50" y="196"/>
                  </a:lnTo>
                  <a:lnTo>
                    <a:pt x="57" y="202"/>
                  </a:lnTo>
                  <a:lnTo>
                    <a:pt x="63" y="196"/>
                  </a:lnTo>
                  <a:lnTo>
                    <a:pt x="63" y="189"/>
                  </a:lnTo>
                  <a:lnTo>
                    <a:pt x="69" y="177"/>
                  </a:lnTo>
                  <a:lnTo>
                    <a:pt x="76" y="177"/>
                  </a:lnTo>
                  <a:lnTo>
                    <a:pt x="82" y="170"/>
                  </a:lnTo>
                  <a:lnTo>
                    <a:pt x="88" y="170"/>
                  </a:lnTo>
                  <a:lnTo>
                    <a:pt x="95" y="177"/>
                  </a:lnTo>
                  <a:lnTo>
                    <a:pt x="95" y="183"/>
                  </a:lnTo>
                  <a:lnTo>
                    <a:pt x="101" y="202"/>
                  </a:lnTo>
                  <a:lnTo>
                    <a:pt x="101" y="221"/>
                  </a:lnTo>
                  <a:lnTo>
                    <a:pt x="107" y="227"/>
                  </a:lnTo>
                  <a:lnTo>
                    <a:pt x="114" y="221"/>
                  </a:lnTo>
                  <a:lnTo>
                    <a:pt x="114" y="196"/>
                  </a:lnTo>
                  <a:lnTo>
                    <a:pt x="120" y="196"/>
                  </a:lnTo>
                  <a:lnTo>
                    <a:pt x="127" y="189"/>
                  </a:lnTo>
                  <a:lnTo>
                    <a:pt x="127" y="183"/>
                  </a:lnTo>
                  <a:lnTo>
                    <a:pt x="133" y="177"/>
                  </a:lnTo>
                  <a:lnTo>
                    <a:pt x="133" y="164"/>
                  </a:lnTo>
                  <a:lnTo>
                    <a:pt x="139" y="145"/>
                  </a:lnTo>
                  <a:lnTo>
                    <a:pt x="146" y="132"/>
                  </a:lnTo>
                  <a:lnTo>
                    <a:pt x="146" y="113"/>
                  </a:lnTo>
                  <a:lnTo>
                    <a:pt x="152" y="94"/>
                  </a:lnTo>
                  <a:lnTo>
                    <a:pt x="158" y="88"/>
                  </a:lnTo>
                  <a:lnTo>
                    <a:pt x="165" y="101"/>
                  </a:lnTo>
                  <a:lnTo>
                    <a:pt x="165" y="113"/>
                  </a:lnTo>
                  <a:lnTo>
                    <a:pt x="171" y="120"/>
                  </a:lnTo>
                  <a:lnTo>
                    <a:pt x="177" y="126"/>
                  </a:lnTo>
                  <a:lnTo>
                    <a:pt x="177" y="113"/>
                  </a:lnTo>
                  <a:lnTo>
                    <a:pt x="184" y="107"/>
                  </a:lnTo>
                  <a:lnTo>
                    <a:pt x="184" y="94"/>
                  </a:lnTo>
                  <a:lnTo>
                    <a:pt x="190" y="88"/>
                  </a:lnTo>
                  <a:lnTo>
                    <a:pt x="196" y="82"/>
                  </a:lnTo>
                  <a:lnTo>
                    <a:pt x="203" y="82"/>
                  </a:lnTo>
                  <a:lnTo>
                    <a:pt x="209" y="75"/>
                  </a:lnTo>
                  <a:lnTo>
                    <a:pt x="209" y="69"/>
                  </a:lnTo>
                  <a:lnTo>
                    <a:pt x="215" y="63"/>
                  </a:lnTo>
                  <a:lnTo>
                    <a:pt x="215" y="69"/>
                  </a:lnTo>
                  <a:lnTo>
                    <a:pt x="222" y="75"/>
                  </a:lnTo>
                  <a:lnTo>
                    <a:pt x="228" y="75"/>
                  </a:lnTo>
                  <a:lnTo>
                    <a:pt x="234" y="63"/>
                  </a:lnTo>
                  <a:lnTo>
                    <a:pt x="241" y="57"/>
                  </a:lnTo>
                  <a:lnTo>
                    <a:pt x="247" y="50"/>
                  </a:lnTo>
                  <a:lnTo>
                    <a:pt x="247" y="44"/>
                  </a:lnTo>
                  <a:lnTo>
                    <a:pt x="253" y="38"/>
                  </a:lnTo>
                  <a:lnTo>
                    <a:pt x="260" y="31"/>
                  </a:lnTo>
                  <a:lnTo>
                    <a:pt x="266" y="25"/>
                  </a:lnTo>
                  <a:lnTo>
                    <a:pt x="272" y="19"/>
                  </a:lnTo>
                  <a:lnTo>
                    <a:pt x="279" y="19"/>
                  </a:lnTo>
                  <a:lnTo>
                    <a:pt x="279" y="6"/>
                  </a:lnTo>
                  <a:lnTo>
                    <a:pt x="285" y="0"/>
                  </a:lnTo>
                  <a:lnTo>
                    <a:pt x="291" y="6"/>
                  </a:lnTo>
                  <a:lnTo>
                    <a:pt x="298" y="19"/>
                  </a:lnTo>
                  <a:lnTo>
                    <a:pt x="298" y="44"/>
                  </a:lnTo>
                  <a:lnTo>
                    <a:pt x="304" y="57"/>
                  </a:lnTo>
                  <a:lnTo>
                    <a:pt x="310" y="69"/>
                  </a:lnTo>
                  <a:lnTo>
                    <a:pt x="310" y="82"/>
                  </a:lnTo>
                  <a:lnTo>
                    <a:pt x="317" y="75"/>
                  </a:lnTo>
                  <a:lnTo>
                    <a:pt x="323" y="69"/>
                  </a:lnTo>
                  <a:lnTo>
                    <a:pt x="330" y="75"/>
                  </a:lnTo>
                  <a:lnTo>
                    <a:pt x="330" y="82"/>
                  </a:lnTo>
                  <a:lnTo>
                    <a:pt x="336" y="94"/>
                  </a:lnTo>
                  <a:lnTo>
                    <a:pt x="342" y="107"/>
                  </a:lnTo>
                  <a:lnTo>
                    <a:pt x="349" y="113"/>
                  </a:lnTo>
                  <a:lnTo>
                    <a:pt x="355" y="120"/>
                  </a:lnTo>
                  <a:lnTo>
                    <a:pt x="361" y="132"/>
                  </a:lnTo>
                  <a:lnTo>
                    <a:pt x="361" y="158"/>
                  </a:lnTo>
                  <a:lnTo>
                    <a:pt x="368" y="183"/>
                  </a:lnTo>
                  <a:lnTo>
                    <a:pt x="374" y="196"/>
                  </a:lnTo>
                  <a:lnTo>
                    <a:pt x="374" y="221"/>
                  </a:lnTo>
                  <a:lnTo>
                    <a:pt x="380" y="246"/>
                  </a:lnTo>
                  <a:lnTo>
                    <a:pt x="380" y="265"/>
                  </a:lnTo>
                  <a:lnTo>
                    <a:pt x="387" y="272"/>
                  </a:lnTo>
                  <a:lnTo>
                    <a:pt x="393" y="291"/>
                  </a:lnTo>
                  <a:lnTo>
                    <a:pt x="393" y="322"/>
                  </a:lnTo>
                  <a:lnTo>
                    <a:pt x="399" y="341"/>
                  </a:lnTo>
                  <a:lnTo>
                    <a:pt x="406" y="373"/>
                  </a:lnTo>
                  <a:lnTo>
                    <a:pt x="406" y="398"/>
                  </a:lnTo>
                  <a:lnTo>
                    <a:pt x="412" y="417"/>
                  </a:lnTo>
                  <a:lnTo>
                    <a:pt x="412" y="449"/>
                  </a:lnTo>
                  <a:lnTo>
                    <a:pt x="418" y="462"/>
                  </a:lnTo>
                  <a:lnTo>
                    <a:pt x="425" y="474"/>
                  </a:lnTo>
                  <a:lnTo>
                    <a:pt x="425" y="481"/>
                  </a:lnTo>
                  <a:lnTo>
                    <a:pt x="431" y="487"/>
                  </a:lnTo>
                  <a:lnTo>
                    <a:pt x="437" y="500"/>
                  </a:lnTo>
                  <a:lnTo>
                    <a:pt x="437" y="512"/>
                  </a:lnTo>
                  <a:lnTo>
                    <a:pt x="444" y="531"/>
                  </a:lnTo>
                  <a:lnTo>
                    <a:pt x="444" y="544"/>
                  </a:lnTo>
                  <a:lnTo>
                    <a:pt x="450" y="544"/>
                  </a:lnTo>
                  <a:lnTo>
                    <a:pt x="456" y="550"/>
                  </a:lnTo>
                  <a:lnTo>
                    <a:pt x="456" y="563"/>
                  </a:lnTo>
                  <a:lnTo>
                    <a:pt x="463" y="576"/>
                  </a:lnTo>
                  <a:lnTo>
                    <a:pt x="463" y="588"/>
                  </a:lnTo>
                  <a:lnTo>
                    <a:pt x="469" y="582"/>
                  </a:lnTo>
                  <a:lnTo>
                    <a:pt x="475" y="601"/>
                  </a:lnTo>
                  <a:lnTo>
                    <a:pt x="475" y="620"/>
                  </a:lnTo>
                  <a:lnTo>
                    <a:pt x="482" y="633"/>
                  </a:lnTo>
                  <a:lnTo>
                    <a:pt x="488" y="652"/>
                  </a:lnTo>
                  <a:lnTo>
                    <a:pt x="488" y="658"/>
                  </a:lnTo>
                  <a:lnTo>
                    <a:pt x="494" y="677"/>
                  </a:lnTo>
                  <a:lnTo>
                    <a:pt x="494" y="683"/>
                  </a:lnTo>
                  <a:lnTo>
                    <a:pt x="501" y="689"/>
                  </a:lnTo>
                  <a:lnTo>
                    <a:pt x="507" y="677"/>
                  </a:lnTo>
                  <a:lnTo>
                    <a:pt x="507" y="664"/>
                  </a:lnTo>
                  <a:lnTo>
                    <a:pt x="513" y="652"/>
                  </a:lnTo>
                  <a:lnTo>
                    <a:pt x="520" y="645"/>
                  </a:lnTo>
                  <a:lnTo>
                    <a:pt x="520" y="639"/>
                  </a:lnTo>
                  <a:lnTo>
                    <a:pt x="526" y="620"/>
                  </a:lnTo>
                  <a:lnTo>
                    <a:pt x="526" y="601"/>
                  </a:lnTo>
                  <a:lnTo>
                    <a:pt x="533" y="576"/>
                  </a:lnTo>
                  <a:lnTo>
                    <a:pt x="539" y="544"/>
                  </a:lnTo>
                  <a:lnTo>
                    <a:pt x="539" y="519"/>
                  </a:lnTo>
                  <a:lnTo>
                    <a:pt x="545" y="500"/>
                  </a:lnTo>
                  <a:lnTo>
                    <a:pt x="552" y="468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5423" y="2622"/>
              <a:ext cx="196" cy="145"/>
            </a:xfrm>
            <a:custGeom>
              <a:avLst/>
              <a:gdLst>
                <a:gd name="T0" fmla="*/ 0 w 196"/>
                <a:gd name="T1" fmla="*/ 614 h 614"/>
                <a:gd name="T2" fmla="*/ 0 w 196"/>
                <a:gd name="T3" fmla="*/ 570 h 614"/>
                <a:gd name="T4" fmla="*/ 6 w 196"/>
                <a:gd name="T5" fmla="*/ 544 h 614"/>
                <a:gd name="T6" fmla="*/ 6 w 196"/>
                <a:gd name="T7" fmla="*/ 513 h 614"/>
                <a:gd name="T8" fmla="*/ 12 w 196"/>
                <a:gd name="T9" fmla="*/ 487 h 614"/>
                <a:gd name="T10" fmla="*/ 19 w 196"/>
                <a:gd name="T11" fmla="*/ 424 h 614"/>
                <a:gd name="T12" fmla="*/ 19 w 196"/>
                <a:gd name="T13" fmla="*/ 380 h 614"/>
                <a:gd name="T14" fmla="*/ 25 w 196"/>
                <a:gd name="T15" fmla="*/ 335 h 614"/>
                <a:gd name="T16" fmla="*/ 25 w 196"/>
                <a:gd name="T17" fmla="*/ 304 h 614"/>
                <a:gd name="T18" fmla="*/ 31 w 196"/>
                <a:gd name="T19" fmla="*/ 278 h 614"/>
                <a:gd name="T20" fmla="*/ 38 w 196"/>
                <a:gd name="T21" fmla="*/ 272 h 614"/>
                <a:gd name="T22" fmla="*/ 38 w 196"/>
                <a:gd name="T23" fmla="*/ 266 h 614"/>
                <a:gd name="T24" fmla="*/ 44 w 196"/>
                <a:gd name="T25" fmla="*/ 253 h 614"/>
                <a:gd name="T26" fmla="*/ 50 w 196"/>
                <a:gd name="T27" fmla="*/ 228 h 614"/>
                <a:gd name="T28" fmla="*/ 50 w 196"/>
                <a:gd name="T29" fmla="*/ 203 h 614"/>
                <a:gd name="T30" fmla="*/ 57 w 196"/>
                <a:gd name="T31" fmla="*/ 171 h 614"/>
                <a:gd name="T32" fmla="*/ 57 w 196"/>
                <a:gd name="T33" fmla="*/ 146 h 614"/>
                <a:gd name="T34" fmla="*/ 63 w 196"/>
                <a:gd name="T35" fmla="*/ 120 h 614"/>
                <a:gd name="T36" fmla="*/ 69 w 196"/>
                <a:gd name="T37" fmla="*/ 95 h 614"/>
                <a:gd name="T38" fmla="*/ 69 w 196"/>
                <a:gd name="T39" fmla="*/ 70 h 614"/>
                <a:gd name="T40" fmla="*/ 76 w 196"/>
                <a:gd name="T41" fmla="*/ 51 h 614"/>
                <a:gd name="T42" fmla="*/ 82 w 196"/>
                <a:gd name="T43" fmla="*/ 44 h 614"/>
                <a:gd name="T44" fmla="*/ 88 w 196"/>
                <a:gd name="T45" fmla="*/ 63 h 614"/>
                <a:gd name="T46" fmla="*/ 88 w 196"/>
                <a:gd name="T47" fmla="*/ 82 h 614"/>
                <a:gd name="T48" fmla="*/ 95 w 196"/>
                <a:gd name="T49" fmla="*/ 108 h 614"/>
                <a:gd name="T50" fmla="*/ 101 w 196"/>
                <a:gd name="T51" fmla="*/ 127 h 614"/>
                <a:gd name="T52" fmla="*/ 107 w 196"/>
                <a:gd name="T53" fmla="*/ 127 h 614"/>
                <a:gd name="T54" fmla="*/ 114 w 196"/>
                <a:gd name="T55" fmla="*/ 101 h 614"/>
                <a:gd name="T56" fmla="*/ 120 w 196"/>
                <a:gd name="T57" fmla="*/ 89 h 614"/>
                <a:gd name="T58" fmla="*/ 120 w 196"/>
                <a:gd name="T59" fmla="*/ 70 h 614"/>
                <a:gd name="T60" fmla="*/ 126 w 196"/>
                <a:gd name="T61" fmla="*/ 44 h 614"/>
                <a:gd name="T62" fmla="*/ 133 w 196"/>
                <a:gd name="T63" fmla="*/ 38 h 614"/>
                <a:gd name="T64" fmla="*/ 139 w 196"/>
                <a:gd name="T65" fmla="*/ 13 h 614"/>
                <a:gd name="T66" fmla="*/ 139 w 196"/>
                <a:gd name="T67" fmla="*/ 0 h 614"/>
                <a:gd name="T68" fmla="*/ 145 w 196"/>
                <a:gd name="T69" fmla="*/ 19 h 614"/>
                <a:gd name="T70" fmla="*/ 152 w 196"/>
                <a:gd name="T71" fmla="*/ 57 h 614"/>
                <a:gd name="T72" fmla="*/ 152 w 196"/>
                <a:gd name="T73" fmla="*/ 82 h 614"/>
                <a:gd name="T74" fmla="*/ 158 w 196"/>
                <a:gd name="T75" fmla="*/ 108 h 614"/>
                <a:gd name="T76" fmla="*/ 164 w 196"/>
                <a:gd name="T77" fmla="*/ 127 h 614"/>
                <a:gd name="T78" fmla="*/ 164 w 196"/>
                <a:gd name="T79" fmla="*/ 171 h 614"/>
                <a:gd name="T80" fmla="*/ 171 w 196"/>
                <a:gd name="T81" fmla="*/ 215 h 614"/>
                <a:gd name="T82" fmla="*/ 171 w 196"/>
                <a:gd name="T83" fmla="*/ 234 h 614"/>
                <a:gd name="T84" fmla="*/ 177 w 196"/>
                <a:gd name="T85" fmla="*/ 234 h 614"/>
                <a:gd name="T86" fmla="*/ 184 w 196"/>
                <a:gd name="T87" fmla="*/ 234 h 614"/>
                <a:gd name="T88" fmla="*/ 184 w 196"/>
                <a:gd name="T89" fmla="*/ 247 h 614"/>
                <a:gd name="T90" fmla="*/ 190 w 196"/>
                <a:gd name="T91" fmla="*/ 259 h 614"/>
                <a:gd name="T92" fmla="*/ 196 w 196"/>
                <a:gd name="T93" fmla="*/ 253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6" h="614">
                  <a:moveTo>
                    <a:pt x="0" y="614"/>
                  </a:moveTo>
                  <a:lnTo>
                    <a:pt x="0" y="570"/>
                  </a:lnTo>
                  <a:lnTo>
                    <a:pt x="6" y="544"/>
                  </a:lnTo>
                  <a:lnTo>
                    <a:pt x="6" y="513"/>
                  </a:lnTo>
                  <a:lnTo>
                    <a:pt x="12" y="487"/>
                  </a:lnTo>
                  <a:lnTo>
                    <a:pt x="19" y="424"/>
                  </a:lnTo>
                  <a:lnTo>
                    <a:pt x="19" y="380"/>
                  </a:lnTo>
                  <a:lnTo>
                    <a:pt x="25" y="335"/>
                  </a:lnTo>
                  <a:lnTo>
                    <a:pt x="25" y="304"/>
                  </a:lnTo>
                  <a:lnTo>
                    <a:pt x="31" y="278"/>
                  </a:lnTo>
                  <a:lnTo>
                    <a:pt x="38" y="272"/>
                  </a:lnTo>
                  <a:lnTo>
                    <a:pt x="38" y="266"/>
                  </a:lnTo>
                  <a:lnTo>
                    <a:pt x="44" y="253"/>
                  </a:lnTo>
                  <a:lnTo>
                    <a:pt x="50" y="228"/>
                  </a:lnTo>
                  <a:lnTo>
                    <a:pt x="50" y="203"/>
                  </a:lnTo>
                  <a:lnTo>
                    <a:pt x="57" y="171"/>
                  </a:lnTo>
                  <a:lnTo>
                    <a:pt x="57" y="146"/>
                  </a:lnTo>
                  <a:lnTo>
                    <a:pt x="63" y="120"/>
                  </a:lnTo>
                  <a:lnTo>
                    <a:pt x="69" y="95"/>
                  </a:lnTo>
                  <a:lnTo>
                    <a:pt x="69" y="70"/>
                  </a:lnTo>
                  <a:lnTo>
                    <a:pt x="76" y="51"/>
                  </a:lnTo>
                  <a:lnTo>
                    <a:pt x="82" y="44"/>
                  </a:lnTo>
                  <a:lnTo>
                    <a:pt x="88" y="63"/>
                  </a:lnTo>
                  <a:lnTo>
                    <a:pt x="88" y="82"/>
                  </a:lnTo>
                  <a:lnTo>
                    <a:pt x="95" y="108"/>
                  </a:lnTo>
                  <a:lnTo>
                    <a:pt x="101" y="127"/>
                  </a:lnTo>
                  <a:lnTo>
                    <a:pt x="107" y="127"/>
                  </a:lnTo>
                  <a:lnTo>
                    <a:pt x="114" y="101"/>
                  </a:lnTo>
                  <a:lnTo>
                    <a:pt x="120" y="89"/>
                  </a:lnTo>
                  <a:lnTo>
                    <a:pt x="120" y="70"/>
                  </a:lnTo>
                  <a:lnTo>
                    <a:pt x="126" y="44"/>
                  </a:lnTo>
                  <a:lnTo>
                    <a:pt x="133" y="38"/>
                  </a:lnTo>
                  <a:lnTo>
                    <a:pt x="139" y="13"/>
                  </a:lnTo>
                  <a:lnTo>
                    <a:pt x="139" y="0"/>
                  </a:lnTo>
                  <a:lnTo>
                    <a:pt x="145" y="19"/>
                  </a:lnTo>
                  <a:lnTo>
                    <a:pt x="152" y="57"/>
                  </a:lnTo>
                  <a:lnTo>
                    <a:pt x="152" y="82"/>
                  </a:lnTo>
                  <a:lnTo>
                    <a:pt x="158" y="108"/>
                  </a:lnTo>
                  <a:lnTo>
                    <a:pt x="164" y="127"/>
                  </a:lnTo>
                  <a:lnTo>
                    <a:pt x="164" y="171"/>
                  </a:lnTo>
                  <a:lnTo>
                    <a:pt x="171" y="215"/>
                  </a:lnTo>
                  <a:lnTo>
                    <a:pt x="171" y="234"/>
                  </a:lnTo>
                  <a:lnTo>
                    <a:pt x="177" y="234"/>
                  </a:lnTo>
                  <a:lnTo>
                    <a:pt x="184" y="234"/>
                  </a:lnTo>
                  <a:lnTo>
                    <a:pt x="184" y="247"/>
                  </a:lnTo>
                  <a:lnTo>
                    <a:pt x="190" y="259"/>
                  </a:lnTo>
                  <a:lnTo>
                    <a:pt x="196" y="253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3259" y="2649"/>
              <a:ext cx="546" cy="138"/>
            </a:xfrm>
            <a:custGeom>
              <a:avLst/>
              <a:gdLst>
                <a:gd name="T0" fmla="*/ 7 w 546"/>
                <a:gd name="T1" fmla="*/ 133 h 582"/>
                <a:gd name="T2" fmla="*/ 19 w 546"/>
                <a:gd name="T3" fmla="*/ 133 h 582"/>
                <a:gd name="T4" fmla="*/ 38 w 546"/>
                <a:gd name="T5" fmla="*/ 107 h 582"/>
                <a:gd name="T6" fmla="*/ 51 w 546"/>
                <a:gd name="T7" fmla="*/ 51 h 582"/>
                <a:gd name="T8" fmla="*/ 57 w 546"/>
                <a:gd name="T9" fmla="*/ 6 h 582"/>
                <a:gd name="T10" fmla="*/ 70 w 546"/>
                <a:gd name="T11" fmla="*/ 25 h 582"/>
                <a:gd name="T12" fmla="*/ 83 w 546"/>
                <a:gd name="T13" fmla="*/ 114 h 582"/>
                <a:gd name="T14" fmla="*/ 95 w 546"/>
                <a:gd name="T15" fmla="*/ 164 h 582"/>
                <a:gd name="T16" fmla="*/ 108 w 546"/>
                <a:gd name="T17" fmla="*/ 76 h 582"/>
                <a:gd name="T18" fmla="*/ 121 w 546"/>
                <a:gd name="T19" fmla="*/ 25 h 582"/>
                <a:gd name="T20" fmla="*/ 134 w 546"/>
                <a:gd name="T21" fmla="*/ 95 h 582"/>
                <a:gd name="T22" fmla="*/ 140 w 546"/>
                <a:gd name="T23" fmla="*/ 164 h 582"/>
                <a:gd name="T24" fmla="*/ 153 w 546"/>
                <a:gd name="T25" fmla="*/ 209 h 582"/>
                <a:gd name="T26" fmla="*/ 165 w 546"/>
                <a:gd name="T27" fmla="*/ 228 h 582"/>
                <a:gd name="T28" fmla="*/ 178 w 546"/>
                <a:gd name="T29" fmla="*/ 253 h 582"/>
                <a:gd name="T30" fmla="*/ 191 w 546"/>
                <a:gd name="T31" fmla="*/ 329 h 582"/>
                <a:gd name="T32" fmla="*/ 203 w 546"/>
                <a:gd name="T33" fmla="*/ 342 h 582"/>
                <a:gd name="T34" fmla="*/ 222 w 546"/>
                <a:gd name="T35" fmla="*/ 342 h 582"/>
                <a:gd name="T36" fmla="*/ 235 w 546"/>
                <a:gd name="T37" fmla="*/ 361 h 582"/>
                <a:gd name="T38" fmla="*/ 248 w 546"/>
                <a:gd name="T39" fmla="*/ 399 h 582"/>
                <a:gd name="T40" fmla="*/ 260 w 546"/>
                <a:gd name="T41" fmla="*/ 424 h 582"/>
                <a:gd name="T42" fmla="*/ 273 w 546"/>
                <a:gd name="T43" fmla="*/ 475 h 582"/>
                <a:gd name="T44" fmla="*/ 286 w 546"/>
                <a:gd name="T45" fmla="*/ 538 h 582"/>
                <a:gd name="T46" fmla="*/ 298 w 546"/>
                <a:gd name="T47" fmla="*/ 576 h 582"/>
                <a:gd name="T48" fmla="*/ 318 w 546"/>
                <a:gd name="T49" fmla="*/ 557 h 582"/>
                <a:gd name="T50" fmla="*/ 330 w 546"/>
                <a:gd name="T51" fmla="*/ 519 h 582"/>
                <a:gd name="T52" fmla="*/ 343 w 546"/>
                <a:gd name="T53" fmla="*/ 424 h 582"/>
                <a:gd name="T54" fmla="*/ 356 w 546"/>
                <a:gd name="T55" fmla="*/ 348 h 582"/>
                <a:gd name="T56" fmla="*/ 368 w 546"/>
                <a:gd name="T57" fmla="*/ 266 h 582"/>
                <a:gd name="T58" fmla="*/ 381 w 546"/>
                <a:gd name="T59" fmla="*/ 253 h 582"/>
                <a:gd name="T60" fmla="*/ 394 w 546"/>
                <a:gd name="T61" fmla="*/ 272 h 582"/>
                <a:gd name="T62" fmla="*/ 406 w 546"/>
                <a:gd name="T63" fmla="*/ 304 h 582"/>
                <a:gd name="T64" fmla="*/ 419 w 546"/>
                <a:gd name="T65" fmla="*/ 342 h 582"/>
                <a:gd name="T66" fmla="*/ 432 w 546"/>
                <a:gd name="T67" fmla="*/ 329 h 582"/>
                <a:gd name="T68" fmla="*/ 444 w 546"/>
                <a:gd name="T69" fmla="*/ 405 h 582"/>
                <a:gd name="T70" fmla="*/ 451 w 546"/>
                <a:gd name="T71" fmla="*/ 500 h 582"/>
                <a:gd name="T72" fmla="*/ 463 w 546"/>
                <a:gd name="T73" fmla="*/ 506 h 582"/>
                <a:gd name="T74" fmla="*/ 476 w 546"/>
                <a:gd name="T75" fmla="*/ 462 h 582"/>
                <a:gd name="T76" fmla="*/ 489 w 546"/>
                <a:gd name="T77" fmla="*/ 424 h 582"/>
                <a:gd name="T78" fmla="*/ 501 w 546"/>
                <a:gd name="T79" fmla="*/ 411 h 582"/>
                <a:gd name="T80" fmla="*/ 514 w 546"/>
                <a:gd name="T81" fmla="*/ 386 h 582"/>
                <a:gd name="T82" fmla="*/ 533 w 546"/>
                <a:gd name="T83" fmla="*/ 386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6" h="582">
                  <a:moveTo>
                    <a:pt x="0" y="158"/>
                  </a:moveTo>
                  <a:lnTo>
                    <a:pt x="0" y="152"/>
                  </a:lnTo>
                  <a:lnTo>
                    <a:pt x="7" y="133"/>
                  </a:lnTo>
                  <a:lnTo>
                    <a:pt x="7" y="126"/>
                  </a:lnTo>
                  <a:lnTo>
                    <a:pt x="13" y="139"/>
                  </a:lnTo>
                  <a:lnTo>
                    <a:pt x="19" y="133"/>
                  </a:lnTo>
                  <a:lnTo>
                    <a:pt x="26" y="126"/>
                  </a:lnTo>
                  <a:lnTo>
                    <a:pt x="32" y="114"/>
                  </a:lnTo>
                  <a:lnTo>
                    <a:pt x="38" y="107"/>
                  </a:lnTo>
                  <a:lnTo>
                    <a:pt x="38" y="89"/>
                  </a:lnTo>
                  <a:lnTo>
                    <a:pt x="45" y="70"/>
                  </a:lnTo>
                  <a:lnTo>
                    <a:pt x="51" y="51"/>
                  </a:lnTo>
                  <a:lnTo>
                    <a:pt x="51" y="38"/>
                  </a:lnTo>
                  <a:lnTo>
                    <a:pt x="57" y="19"/>
                  </a:lnTo>
                  <a:lnTo>
                    <a:pt x="57" y="6"/>
                  </a:lnTo>
                  <a:lnTo>
                    <a:pt x="64" y="0"/>
                  </a:lnTo>
                  <a:lnTo>
                    <a:pt x="70" y="6"/>
                  </a:lnTo>
                  <a:lnTo>
                    <a:pt x="70" y="25"/>
                  </a:lnTo>
                  <a:lnTo>
                    <a:pt x="76" y="51"/>
                  </a:lnTo>
                  <a:lnTo>
                    <a:pt x="83" y="82"/>
                  </a:lnTo>
                  <a:lnTo>
                    <a:pt x="83" y="114"/>
                  </a:lnTo>
                  <a:lnTo>
                    <a:pt x="89" y="139"/>
                  </a:lnTo>
                  <a:lnTo>
                    <a:pt x="89" y="164"/>
                  </a:lnTo>
                  <a:lnTo>
                    <a:pt x="95" y="164"/>
                  </a:lnTo>
                  <a:lnTo>
                    <a:pt x="102" y="152"/>
                  </a:lnTo>
                  <a:lnTo>
                    <a:pt x="102" y="126"/>
                  </a:lnTo>
                  <a:lnTo>
                    <a:pt x="108" y="76"/>
                  </a:lnTo>
                  <a:lnTo>
                    <a:pt x="108" y="32"/>
                  </a:lnTo>
                  <a:lnTo>
                    <a:pt x="115" y="19"/>
                  </a:lnTo>
                  <a:lnTo>
                    <a:pt x="121" y="25"/>
                  </a:lnTo>
                  <a:lnTo>
                    <a:pt x="121" y="51"/>
                  </a:lnTo>
                  <a:lnTo>
                    <a:pt x="127" y="70"/>
                  </a:lnTo>
                  <a:lnTo>
                    <a:pt x="134" y="95"/>
                  </a:lnTo>
                  <a:lnTo>
                    <a:pt x="134" y="114"/>
                  </a:lnTo>
                  <a:lnTo>
                    <a:pt x="140" y="139"/>
                  </a:lnTo>
                  <a:lnTo>
                    <a:pt x="140" y="164"/>
                  </a:lnTo>
                  <a:lnTo>
                    <a:pt x="146" y="190"/>
                  </a:lnTo>
                  <a:lnTo>
                    <a:pt x="153" y="202"/>
                  </a:lnTo>
                  <a:lnTo>
                    <a:pt x="153" y="209"/>
                  </a:lnTo>
                  <a:lnTo>
                    <a:pt x="159" y="196"/>
                  </a:lnTo>
                  <a:lnTo>
                    <a:pt x="165" y="209"/>
                  </a:lnTo>
                  <a:lnTo>
                    <a:pt x="165" y="228"/>
                  </a:lnTo>
                  <a:lnTo>
                    <a:pt x="172" y="234"/>
                  </a:lnTo>
                  <a:lnTo>
                    <a:pt x="172" y="247"/>
                  </a:lnTo>
                  <a:lnTo>
                    <a:pt x="178" y="253"/>
                  </a:lnTo>
                  <a:lnTo>
                    <a:pt x="184" y="285"/>
                  </a:lnTo>
                  <a:lnTo>
                    <a:pt x="184" y="316"/>
                  </a:lnTo>
                  <a:lnTo>
                    <a:pt x="191" y="329"/>
                  </a:lnTo>
                  <a:lnTo>
                    <a:pt x="197" y="329"/>
                  </a:lnTo>
                  <a:lnTo>
                    <a:pt x="203" y="323"/>
                  </a:lnTo>
                  <a:lnTo>
                    <a:pt x="203" y="342"/>
                  </a:lnTo>
                  <a:lnTo>
                    <a:pt x="210" y="348"/>
                  </a:lnTo>
                  <a:lnTo>
                    <a:pt x="216" y="354"/>
                  </a:lnTo>
                  <a:lnTo>
                    <a:pt x="222" y="342"/>
                  </a:lnTo>
                  <a:lnTo>
                    <a:pt x="222" y="348"/>
                  </a:lnTo>
                  <a:lnTo>
                    <a:pt x="229" y="354"/>
                  </a:lnTo>
                  <a:lnTo>
                    <a:pt x="235" y="361"/>
                  </a:lnTo>
                  <a:lnTo>
                    <a:pt x="235" y="373"/>
                  </a:lnTo>
                  <a:lnTo>
                    <a:pt x="241" y="392"/>
                  </a:lnTo>
                  <a:lnTo>
                    <a:pt x="248" y="399"/>
                  </a:lnTo>
                  <a:lnTo>
                    <a:pt x="254" y="418"/>
                  </a:lnTo>
                  <a:lnTo>
                    <a:pt x="254" y="411"/>
                  </a:lnTo>
                  <a:lnTo>
                    <a:pt x="260" y="424"/>
                  </a:lnTo>
                  <a:lnTo>
                    <a:pt x="267" y="437"/>
                  </a:lnTo>
                  <a:lnTo>
                    <a:pt x="267" y="462"/>
                  </a:lnTo>
                  <a:lnTo>
                    <a:pt x="273" y="475"/>
                  </a:lnTo>
                  <a:lnTo>
                    <a:pt x="279" y="481"/>
                  </a:lnTo>
                  <a:lnTo>
                    <a:pt x="279" y="506"/>
                  </a:lnTo>
                  <a:lnTo>
                    <a:pt x="286" y="538"/>
                  </a:lnTo>
                  <a:lnTo>
                    <a:pt x="286" y="563"/>
                  </a:lnTo>
                  <a:lnTo>
                    <a:pt x="292" y="582"/>
                  </a:lnTo>
                  <a:lnTo>
                    <a:pt x="298" y="576"/>
                  </a:lnTo>
                  <a:lnTo>
                    <a:pt x="305" y="570"/>
                  </a:lnTo>
                  <a:lnTo>
                    <a:pt x="311" y="551"/>
                  </a:lnTo>
                  <a:lnTo>
                    <a:pt x="318" y="557"/>
                  </a:lnTo>
                  <a:lnTo>
                    <a:pt x="324" y="557"/>
                  </a:lnTo>
                  <a:lnTo>
                    <a:pt x="330" y="538"/>
                  </a:lnTo>
                  <a:lnTo>
                    <a:pt x="330" y="519"/>
                  </a:lnTo>
                  <a:lnTo>
                    <a:pt x="337" y="481"/>
                  </a:lnTo>
                  <a:lnTo>
                    <a:pt x="337" y="456"/>
                  </a:lnTo>
                  <a:lnTo>
                    <a:pt x="343" y="424"/>
                  </a:lnTo>
                  <a:lnTo>
                    <a:pt x="349" y="392"/>
                  </a:lnTo>
                  <a:lnTo>
                    <a:pt x="349" y="367"/>
                  </a:lnTo>
                  <a:lnTo>
                    <a:pt x="356" y="348"/>
                  </a:lnTo>
                  <a:lnTo>
                    <a:pt x="362" y="342"/>
                  </a:lnTo>
                  <a:lnTo>
                    <a:pt x="362" y="310"/>
                  </a:lnTo>
                  <a:lnTo>
                    <a:pt x="368" y="266"/>
                  </a:lnTo>
                  <a:lnTo>
                    <a:pt x="368" y="253"/>
                  </a:lnTo>
                  <a:lnTo>
                    <a:pt x="375" y="247"/>
                  </a:lnTo>
                  <a:lnTo>
                    <a:pt x="381" y="253"/>
                  </a:lnTo>
                  <a:lnTo>
                    <a:pt x="387" y="259"/>
                  </a:lnTo>
                  <a:lnTo>
                    <a:pt x="394" y="259"/>
                  </a:lnTo>
                  <a:lnTo>
                    <a:pt x="394" y="272"/>
                  </a:lnTo>
                  <a:lnTo>
                    <a:pt x="400" y="285"/>
                  </a:lnTo>
                  <a:lnTo>
                    <a:pt x="400" y="297"/>
                  </a:lnTo>
                  <a:lnTo>
                    <a:pt x="406" y="304"/>
                  </a:lnTo>
                  <a:lnTo>
                    <a:pt x="413" y="323"/>
                  </a:lnTo>
                  <a:lnTo>
                    <a:pt x="413" y="329"/>
                  </a:lnTo>
                  <a:lnTo>
                    <a:pt x="419" y="342"/>
                  </a:lnTo>
                  <a:lnTo>
                    <a:pt x="419" y="323"/>
                  </a:lnTo>
                  <a:lnTo>
                    <a:pt x="425" y="323"/>
                  </a:lnTo>
                  <a:lnTo>
                    <a:pt x="432" y="329"/>
                  </a:lnTo>
                  <a:lnTo>
                    <a:pt x="432" y="348"/>
                  </a:lnTo>
                  <a:lnTo>
                    <a:pt x="438" y="373"/>
                  </a:lnTo>
                  <a:lnTo>
                    <a:pt x="444" y="405"/>
                  </a:lnTo>
                  <a:lnTo>
                    <a:pt x="444" y="443"/>
                  </a:lnTo>
                  <a:lnTo>
                    <a:pt x="451" y="468"/>
                  </a:lnTo>
                  <a:lnTo>
                    <a:pt x="451" y="500"/>
                  </a:lnTo>
                  <a:lnTo>
                    <a:pt x="457" y="500"/>
                  </a:lnTo>
                  <a:lnTo>
                    <a:pt x="463" y="513"/>
                  </a:lnTo>
                  <a:lnTo>
                    <a:pt x="463" y="506"/>
                  </a:lnTo>
                  <a:lnTo>
                    <a:pt x="470" y="494"/>
                  </a:lnTo>
                  <a:lnTo>
                    <a:pt x="476" y="487"/>
                  </a:lnTo>
                  <a:lnTo>
                    <a:pt x="476" y="462"/>
                  </a:lnTo>
                  <a:lnTo>
                    <a:pt x="482" y="443"/>
                  </a:lnTo>
                  <a:lnTo>
                    <a:pt x="482" y="437"/>
                  </a:lnTo>
                  <a:lnTo>
                    <a:pt x="489" y="424"/>
                  </a:lnTo>
                  <a:lnTo>
                    <a:pt x="495" y="411"/>
                  </a:lnTo>
                  <a:lnTo>
                    <a:pt x="495" y="418"/>
                  </a:lnTo>
                  <a:lnTo>
                    <a:pt x="501" y="411"/>
                  </a:lnTo>
                  <a:lnTo>
                    <a:pt x="501" y="405"/>
                  </a:lnTo>
                  <a:lnTo>
                    <a:pt x="508" y="392"/>
                  </a:lnTo>
                  <a:lnTo>
                    <a:pt x="514" y="386"/>
                  </a:lnTo>
                  <a:lnTo>
                    <a:pt x="521" y="380"/>
                  </a:lnTo>
                  <a:lnTo>
                    <a:pt x="527" y="386"/>
                  </a:lnTo>
                  <a:lnTo>
                    <a:pt x="533" y="386"/>
                  </a:lnTo>
                  <a:lnTo>
                    <a:pt x="540" y="373"/>
                  </a:lnTo>
                  <a:lnTo>
                    <a:pt x="546" y="373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3805" y="2593"/>
              <a:ext cx="545" cy="165"/>
            </a:xfrm>
            <a:custGeom>
              <a:avLst/>
              <a:gdLst>
                <a:gd name="T0" fmla="*/ 13 w 545"/>
                <a:gd name="T1" fmla="*/ 576 h 696"/>
                <a:gd name="T2" fmla="*/ 19 w 545"/>
                <a:gd name="T3" fmla="*/ 557 h 696"/>
                <a:gd name="T4" fmla="*/ 38 w 545"/>
                <a:gd name="T5" fmla="*/ 531 h 696"/>
                <a:gd name="T6" fmla="*/ 51 w 545"/>
                <a:gd name="T7" fmla="*/ 525 h 696"/>
                <a:gd name="T8" fmla="*/ 63 w 545"/>
                <a:gd name="T9" fmla="*/ 512 h 696"/>
                <a:gd name="T10" fmla="*/ 76 w 545"/>
                <a:gd name="T11" fmla="*/ 436 h 696"/>
                <a:gd name="T12" fmla="*/ 89 w 545"/>
                <a:gd name="T13" fmla="*/ 335 h 696"/>
                <a:gd name="T14" fmla="*/ 101 w 545"/>
                <a:gd name="T15" fmla="*/ 259 h 696"/>
                <a:gd name="T16" fmla="*/ 114 w 545"/>
                <a:gd name="T17" fmla="*/ 215 h 696"/>
                <a:gd name="T18" fmla="*/ 133 w 545"/>
                <a:gd name="T19" fmla="*/ 209 h 696"/>
                <a:gd name="T20" fmla="*/ 146 w 545"/>
                <a:gd name="T21" fmla="*/ 215 h 696"/>
                <a:gd name="T22" fmla="*/ 158 w 545"/>
                <a:gd name="T23" fmla="*/ 209 h 696"/>
                <a:gd name="T24" fmla="*/ 171 w 545"/>
                <a:gd name="T25" fmla="*/ 234 h 696"/>
                <a:gd name="T26" fmla="*/ 184 w 545"/>
                <a:gd name="T27" fmla="*/ 221 h 696"/>
                <a:gd name="T28" fmla="*/ 197 w 545"/>
                <a:gd name="T29" fmla="*/ 190 h 696"/>
                <a:gd name="T30" fmla="*/ 216 w 545"/>
                <a:gd name="T31" fmla="*/ 164 h 696"/>
                <a:gd name="T32" fmla="*/ 228 w 545"/>
                <a:gd name="T33" fmla="*/ 114 h 696"/>
                <a:gd name="T34" fmla="*/ 241 w 545"/>
                <a:gd name="T35" fmla="*/ 44 h 696"/>
                <a:gd name="T36" fmla="*/ 254 w 545"/>
                <a:gd name="T37" fmla="*/ 12 h 696"/>
                <a:gd name="T38" fmla="*/ 266 w 545"/>
                <a:gd name="T39" fmla="*/ 6 h 696"/>
                <a:gd name="T40" fmla="*/ 279 w 545"/>
                <a:gd name="T41" fmla="*/ 0 h 696"/>
                <a:gd name="T42" fmla="*/ 292 w 545"/>
                <a:gd name="T43" fmla="*/ 31 h 696"/>
                <a:gd name="T44" fmla="*/ 298 w 545"/>
                <a:gd name="T45" fmla="*/ 82 h 696"/>
                <a:gd name="T46" fmla="*/ 311 w 545"/>
                <a:gd name="T47" fmla="*/ 133 h 696"/>
                <a:gd name="T48" fmla="*/ 323 w 545"/>
                <a:gd name="T49" fmla="*/ 158 h 696"/>
                <a:gd name="T50" fmla="*/ 336 w 545"/>
                <a:gd name="T51" fmla="*/ 228 h 696"/>
                <a:gd name="T52" fmla="*/ 349 w 545"/>
                <a:gd name="T53" fmla="*/ 291 h 696"/>
                <a:gd name="T54" fmla="*/ 361 w 545"/>
                <a:gd name="T55" fmla="*/ 335 h 696"/>
                <a:gd name="T56" fmla="*/ 374 w 545"/>
                <a:gd name="T57" fmla="*/ 373 h 696"/>
                <a:gd name="T58" fmla="*/ 387 w 545"/>
                <a:gd name="T59" fmla="*/ 417 h 696"/>
                <a:gd name="T60" fmla="*/ 406 w 545"/>
                <a:gd name="T61" fmla="*/ 436 h 696"/>
                <a:gd name="T62" fmla="*/ 412 w 545"/>
                <a:gd name="T63" fmla="*/ 481 h 696"/>
                <a:gd name="T64" fmla="*/ 425 w 545"/>
                <a:gd name="T65" fmla="*/ 538 h 696"/>
                <a:gd name="T66" fmla="*/ 438 w 545"/>
                <a:gd name="T67" fmla="*/ 595 h 696"/>
                <a:gd name="T68" fmla="*/ 450 w 545"/>
                <a:gd name="T69" fmla="*/ 645 h 696"/>
                <a:gd name="T70" fmla="*/ 463 w 545"/>
                <a:gd name="T71" fmla="*/ 690 h 696"/>
                <a:gd name="T72" fmla="*/ 482 w 545"/>
                <a:gd name="T73" fmla="*/ 690 h 696"/>
                <a:gd name="T74" fmla="*/ 495 w 545"/>
                <a:gd name="T75" fmla="*/ 652 h 696"/>
                <a:gd name="T76" fmla="*/ 507 w 545"/>
                <a:gd name="T77" fmla="*/ 607 h 696"/>
                <a:gd name="T78" fmla="*/ 520 w 545"/>
                <a:gd name="T79" fmla="*/ 525 h 696"/>
                <a:gd name="T80" fmla="*/ 526 w 545"/>
                <a:gd name="T81" fmla="*/ 405 h 696"/>
                <a:gd name="T82" fmla="*/ 539 w 545"/>
                <a:gd name="T83" fmla="*/ 253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5" h="696">
                  <a:moveTo>
                    <a:pt x="0" y="607"/>
                  </a:moveTo>
                  <a:lnTo>
                    <a:pt x="6" y="601"/>
                  </a:lnTo>
                  <a:lnTo>
                    <a:pt x="13" y="576"/>
                  </a:lnTo>
                  <a:lnTo>
                    <a:pt x="13" y="569"/>
                  </a:lnTo>
                  <a:lnTo>
                    <a:pt x="19" y="563"/>
                  </a:lnTo>
                  <a:lnTo>
                    <a:pt x="19" y="557"/>
                  </a:lnTo>
                  <a:lnTo>
                    <a:pt x="25" y="538"/>
                  </a:lnTo>
                  <a:lnTo>
                    <a:pt x="32" y="531"/>
                  </a:lnTo>
                  <a:lnTo>
                    <a:pt x="38" y="531"/>
                  </a:lnTo>
                  <a:lnTo>
                    <a:pt x="51" y="519"/>
                  </a:lnTo>
                  <a:lnTo>
                    <a:pt x="44" y="519"/>
                  </a:lnTo>
                  <a:lnTo>
                    <a:pt x="51" y="525"/>
                  </a:lnTo>
                  <a:lnTo>
                    <a:pt x="57" y="525"/>
                  </a:lnTo>
                  <a:lnTo>
                    <a:pt x="63" y="519"/>
                  </a:lnTo>
                  <a:lnTo>
                    <a:pt x="63" y="512"/>
                  </a:lnTo>
                  <a:lnTo>
                    <a:pt x="70" y="487"/>
                  </a:lnTo>
                  <a:lnTo>
                    <a:pt x="70" y="462"/>
                  </a:lnTo>
                  <a:lnTo>
                    <a:pt x="76" y="436"/>
                  </a:lnTo>
                  <a:lnTo>
                    <a:pt x="82" y="405"/>
                  </a:lnTo>
                  <a:lnTo>
                    <a:pt x="82" y="373"/>
                  </a:lnTo>
                  <a:lnTo>
                    <a:pt x="89" y="335"/>
                  </a:lnTo>
                  <a:lnTo>
                    <a:pt x="95" y="304"/>
                  </a:lnTo>
                  <a:lnTo>
                    <a:pt x="95" y="278"/>
                  </a:lnTo>
                  <a:lnTo>
                    <a:pt x="101" y="259"/>
                  </a:lnTo>
                  <a:lnTo>
                    <a:pt x="101" y="234"/>
                  </a:lnTo>
                  <a:lnTo>
                    <a:pt x="108" y="221"/>
                  </a:lnTo>
                  <a:lnTo>
                    <a:pt x="114" y="215"/>
                  </a:lnTo>
                  <a:lnTo>
                    <a:pt x="120" y="202"/>
                  </a:lnTo>
                  <a:lnTo>
                    <a:pt x="127" y="202"/>
                  </a:lnTo>
                  <a:lnTo>
                    <a:pt x="133" y="209"/>
                  </a:lnTo>
                  <a:lnTo>
                    <a:pt x="133" y="221"/>
                  </a:lnTo>
                  <a:lnTo>
                    <a:pt x="139" y="228"/>
                  </a:lnTo>
                  <a:lnTo>
                    <a:pt x="146" y="215"/>
                  </a:lnTo>
                  <a:lnTo>
                    <a:pt x="146" y="202"/>
                  </a:lnTo>
                  <a:lnTo>
                    <a:pt x="152" y="202"/>
                  </a:lnTo>
                  <a:lnTo>
                    <a:pt x="158" y="209"/>
                  </a:lnTo>
                  <a:lnTo>
                    <a:pt x="165" y="215"/>
                  </a:lnTo>
                  <a:lnTo>
                    <a:pt x="165" y="221"/>
                  </a:lnTo>
                  <a:lnTo>
                    <a:pt x="171" y="234"/>
                  </a:lnTo>
                  <a:lnTo>
                    <a:pt x="178" y="240"/>
                  </a:lnTo>
                  <a:lnTo>
                    <a:pt x="184" y="234"/>
                  </a:lnTo>
                  <a:lnTo>
                    <a:pt x="184" y="221"/>
                  </a:lnTo>
                  <a:lnTo>
                    <a:pt x="190" y="215"/>
                  </a:lnTo>
                  <a:lnTo>
                    <a:pt x="197" y="202"/>
                  </a:lnTo>
                  <a:lnTo>
                    <a:pt x="197" y="190"/>
                  </a:lnTo>
                  <a:lnTo>
                    <a:pt x="203" y="183"/>
                  </a:lnTo>
                  <a:lnTo>
                    <a:pt x="209" y="177"/>
                  </a:lnTo>
                  <a:lnTo>
                    <a:pt x="216" y="164"/>
                  </a:lnTo>
                  <a:lnTo>
                    <a:pt x="216" y="145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28" y="88"/>
                  </a:lnTo>
                  <a:lnTo>
                    <a:pt x="235" y="63"/>
                  </a:lnTo>
                  <a:lnTo>
                    <a:pt x="241" y="44"/>
                  </a:lnTo>
                  <a:lnTo>
                    <a:pt x="241" y="25"/>
                  </a:lnTo>
                  <a:lnTo>
                    <a:pt x="247" y="12"/>
                  </a:lnTo>
                  <a:lnTo>
                    <a:pt x="254" y="12"/>
                  </a:lnTo>
                  <a:lnTo>
                    <a:pt x="260" y="19"/>
                  </a:lnTo>
                  <a:lnTo>
                    <a:pt x="260" y="25"/>
                  </a:lnTo>
                  <a:lnTo>
                    <a:pt x="266" y="6"/>
                  </a:lnTo>
                  <a:lnTo>
                    <a:pt x="266" y="12"/>
                  </a:lnTo>
                  <a:lnTo>
                    <a:pt x="273" y="6"/>
                  </a:lnTo>
                  <a:lnTo>
                    <a:pt x="279" y="0"/>
                  </a:lnTo>
                  <a:lnTo>
                    <a:pt x="279" y="6"/>
                  </a:lnTo>
                  <a:lnTo>
                    <a:pt x="285" y="19"/>
                  </a:lnTo>
                  <a:lnTo>
                    <a:pt x="292" y="31"/>
                  </a:lnTo>
                  <a:lnTo>
                    <a:pt x="292" y="50"/>
                  </a:lnTo>
                  <a:lnTo>
                    <a:pt x="298" y="63"/>
                  </a:lnTo>
                  <a:lnTo>
                    <a:pt x="298" y="82"/>
                  </a:lnTo>
                  <a:lnTo>
                    <a:pt x="304" y="101"/>
                  </a:lnTo>
                  <a:lnTo>
                    <a:pt x="311" y="126"/>
                  </a:lnTo>
                  <a:lnTo>
                    <a:pt x="311" y="133"/>
                  </a:lnTo>
                  <a:lnTo>
                    <a:pt x="317" y="139"/>
                  </a:lnTo>
                  <a:lnTo>
                    <a:pt x="323" y="152"/>
                  </a:lnTo>
                  <a:lnTo>
                    <a:pt x="323" y="158"/>
                  </a:lnTo>
                  <a:lnTo>
                    <a:pt x="330" y="177"/>
                  </a:lnTo>
                  <a:lnTo>
                    <a:pt x="330" y="196"/>
                  </a:lnTo>
                  <a:lnTo>
                    <a:pt x="336" y="228"/>
                  </a:lnTo>
                  <a:lnTo>
                    <a:pt x="342" y="253"/>
                  </a:lnTo>
                  <a:lnTo>
                    <a:pt x="342" y="272"/>
                  </a:lnTo>
                  <a:lnTo>
                    <a:pt x="349" y="291"/>
                  </a:lnTo>
                  <a:lnTo>
                    <a:pt x="349" y="316"/>
                  </a:lnTo>
                  <a:lnTo>
                    <a:pt x="355" y="329"/>
                  </a:lnTo>
                  <a:lnTo>
                    <a:pt x="361" y="335"/>
                  </a:lnTo>
                  <a:lnTo>
                    <a:pt x="368" y="348"/>
                  </a:lnTo>
                  <a:lnTo>
                    <a:pt x="374" y="360"/>
                  </a:lnTo>
                  <a:lnTo>
                    <a:pt x="374" y="373"/>
                  </a:lnTo>
                  <a:lnTo>
                    <a:pt x="381" y="386"/>
                  </a:lnTo>
                  <a:lnTo>
                    <a:pt x="381" y="405"/>
                  </a:lnTo>
                  <a:lnTo>
                    <a:pt x="387" y="417"/>
                  </a:lnTo>
                  <a:lnTo>
                    <a:pt x="393" y="424"/>
                  </a:lnTo>
                  <a:lnTo>
                    <a:pt x="400" y="430"/>
                  </a:lnTo>
                  <a:lnTo>
                    <a:pt x="406" y="436"/>
                  </a:lnTo>
                  <a:lnTo>
                    <a:pt x="406" y="455"/>
                  </a:lnTo>
                  <a:lnTo>
                    <a:pt x="412" y="462"/>
                  </a:lnTo>
                  <a:lnTo>
                    <a:pt x="412" y="481"/>
                  </a:lnTo>
                  <a:lnTo>
                    <a:pt x="419" y="500"/>
                  </a:lnTo>
                  <a:lnTo>
                    <a:pt x="425" y="519"/>
                  </a:lnTo>
                  <a:lnTo>
                    <a:pt x="425" y="538"/>
                  </a:lnTo>
                  <a:lnTo>
                    <a:pt x="431" y="557"/>
                  </a:lnTo>
                  <a:lnTo>
                    <a:pt x="438" y="576"/>
                  </a:lnTo>
                  <a:lnTo>
                    <a:pt x="438" y="595"/>
                  </a:lnTo>
                  <a:lnTo>
                    <a:pt x="444" y="620"/>
                  </a:lnTo>
                  <a:lnTo>
                    <a:pt x="444" y="633"/>
                  </a:lnTo>
                  <a:lnTo>
                    <a:pt x="450" y="645"/>
                  </a:lnTo>
                  <a:lnTo>
                    <a:pt x="457" y="658"/>
                  </a:lnTo>
                  <a:lnTo>
                    <a:pt x="457" y="671"/>
                  </a:lnTo>
                  <a:lnTo>
                    <a:pt x="463" y="690"/>
                  </a:lnTo>
                  <a:lnTo>
                    <a:pt x="469" y="690"/>
                  </a:lnTo>
                  <a:lnTo>
                    <a:pt x="476" y="696"/>
                  </a:lnTo>
                  <a:lnTo>
                    <a:pt x="482" y="690"/>
                  </a:lnTo>
                  <a:lnTo>
                    <a:pt x="488" y="683"/>
                  </a:lnTo>
                  <a:lnTo>
                    <a:pt x="488" y="671"/>
                  </a:lnTo>
                  <a:lnTo>
                    <a:pt x="495" y="652"/>
                  </a:lnTo>
                  <a:lnTo>
                    <a:pt x="495" y="633"/>
                  </a:lnTo>
                  <a:lnTo>
                    <a:pt x="501" y="620"/>
                  </a:lnTo>
                  <a:lnTo>
                    <a:pt x="507" y="607"/>
                  </a:lnTo>
                  <a:lnTo>
                    <a:pt x="507" y="582"/>
                  </a:lnTo>
                  <a:lnTo>
                    <a:pt x="514" y="569"/>
                  </a:lnTo>
                  <a:lnTo>
                    <a:pt x="520" y="525"/>
                  </a:lnTo>
                  <a:lnTo>
                    <a:pt x="520" y="487"/>
                  </a:lnTo>
                  <a:lnTo>
                    <a:pt x="526" y="449"/>
                  </a:lnTo>
                  <a:lnTo>
                    <a:pt x="526" y="405"/>
                  </a:lnTo>
                  <a:lnTo>
                    <a:pt x="533" y="348"/>
                  </a:lnTo>
                  <a:lnTo>
                    <a:pt x="539" y="297"/>
                  </a:lnTo>
                  <a:lnTo>
                    <a:pt x="539" y="253"/>
                  </a:lnTo>
                  <a:lnTo>
                    <a:pt x="545" y="221"/>
                  </a:lnTo>
                  <a:lnTo>
                    <a:pt x="545" y="190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4350" y="2507"/>
              <a:ext cx="552" cy="237"/>
            </a:xfrm>
            <a:custGeom>
              <a:avLst/>
              <a:gdLst>
                <a:gd name="T0" fmla="*/ 13 w 552"/>
                <a:gd name="T1" fmla="*/ 506 h 994"/>
                <a:gd name="T2" fmla="*/ 26 w 552"/>
                <a:gd name="T3" fmla="*/ 430 h 994"/>
                <a:gd name="T4" fmla="*/ 32 w 552"/>
                <a:gd name="T5" fmla="*/ 323 h 994"/>
                <a:gd name="T6" fmla="*/ 45 w 552"/>
                <a:gd name="T7" fmla="*/ 266 h 994"/>
                <a:gd name="T8" fmla="*/ 58 w 552"/>
                <a:gd name="T9" fmla="*/ 215 h 994"/>
                <a:gd name="T10" fmla="*/ 70 w 552"/>
                <a:gd name="T11" fmla="*/ 164 h 994"/>
                <a:gd name="T12" fmla="*/ 83 w 552"/>
                <a:gd name="T13" fmla="*/ 139 h 994"/>
                <a:gd name="T14" fmla="*/ 96 w 552"/>
                <a:gd name="T15" fmla="*/ 107 h 994"/>
                <a:gd name="T16" fmla="*/ 108 w 552"/>
                <a:gd name="T17" fmla="*/ 51 h 994"/>
                <a:gd name="T18" fmla="*/ 121 w 552"/>
                <a:gd name="T19" fmla="*/ 25 h 994"/>
                <a:gd name="T20" fmla="*/ 134 w 552"/>
                <a:gd name="T21" fmla="*/ 6 h 994"/>
                <a:gd name="T22" fmla="*/ 153 w 552"/>
                <a:gd name="T23" fmla="*/ 6 h 994"/>
                <a:gd name="T24" fmla="*/ 172 w 552"/>
                <a:gd name="T25" fmla="*/ 32 h 994"/>
                <a:gd name="T26" fmla="*/ 184 w 552"/>
                <a:gd name="T27" fmla="*/ 51 h 994"/>
                <a:gd name="T28" fmla="*/ 197 w 552"/>
                <a:gd name="T29" fmla="*/ 101 h 994"/>
                <a:gd name="T30" fmla="*/ 210 w 552"/>
                <a:gd name="T31" fmla="*/ 183 h 994"/>
                <a:gd name="T32" fmla="*/ 222 w 552"/>
                <a:gd name="T33" fmla="*/ 253 h 994"/>
                <a:gd name="T34" fmla="*/ 229 w 552"/>
                <a:gd name="T35" fmla="*/ 278 h 994"/>
                <a:gd name="T36" fmla="*/ 242 w 552"/>
                <a:gd name="T37" fmla="*/ 329 h 994"/>
                <a:gd name="T38" fmla="*/ 254 w 552"/>
                <a:gd name="T39" fmla="*/ 399 h 994"/>
                <a:gd name="T40" fmla="*/ 273 w 552"/>
                <a:gd name="T41" fmla="*/ 437 h 994"/>
                <a:gd name="T42" fmla="*/ 286 w 552"/>
                <a:gd name="T43" fmla="*/ 506 h 994"/>
                <a:gd name="T44" fmla="*/ 292 w 552"/>
                <a:gd name="T45" fmla="*/ 563 h 994"/>
                <a:gd name="T46" fmla="*/ 305 w 552"/>
                <a:gd name="T47" fmla="*/ 620 h 994"/>
                <a:gd name="T48" fmla="*/ 318 w 552"/>
                <a:gd name="T49" fmla="*/ 665 h 994"/>
                <a:gd name="T50" fmla="*/ 330 w 552"/>
                <a:gd name="T51" fmla="*/ 652 h 994"/>
                <a:gd name="T52" fmla="*/ 343 w 552"/>
                <a:gd name="T53" fmla="*/ 684 h 994"/>
                <a:gd name="T54" fmla="*/ 356 w 552"/>
                <a:gd name="T55" fmla="*/ 721 h 994"/>
                <a:gd name="T56" fmla="*/ 368 w 552"/>
                <a:gd name="T57" fmla="*/ 721 h 994"/>
                <a:gd name="T58" fmla="*/ 387 w 552"/>
                <a:gd name="T59" fmla="*/ 747 h 994"/>
                <a:gd name="T60" fmla="*/ 394 w 552"/>
                <a:gd name="T61" fmla="*/ 791 h 994"/>
                <a:gd name="T62" fmla="*/ 413 w 552"/>
                <a:gd name="T63" fmla="*/ 835 h 994"/>
                <a:gd name="T64" fmla="*/ 425 w 552"/>
                <a:gd name="T65" fmla="*/ 823 h 994"/>
                <a:gd name="T66" fmla="*/ 438 w 552"/>
                <a:gd name="T67" fmla="*/ 854 h 994"/>
                <a:gd name="T68" fmla="*/ 451 w 552"/>
                <a:gd name="T69" fmla="*/ 930 h 994"/>
                <a:gd name="T70" fmla="*/ 464 w 552"/>
                <a:gd name="T71" fmla="*/ 968 h 994"/>
                <a:gd name="T72" fmla="*/ 476 w 552"/>
                <a:gd name="T73" fmla="*/ 981 h 994"/>
                <a:gd name="T74" fmla="*/ 489 w 552"/>
                <a:gd name="T75" fmla="*/ 994 h 994"/>
                <a:gd name="T76" fmla="*/ 502 w 552"/>
                <a:gd name="T77" fmla="*/ 975 h 994"/>
                <a:gd name="T78" fmla="*/ 508 w 552"/>
                <a:gd name="T79" fmla="*/ 962 h 994"/>
                <a:gd name="T80" fmla="*/ 527 w 552"/>
                <a:gd name="T81" fmla="*/ 968 h 994"/>
                <a:gd name="T82" fmla="*/ 540 w 552"/>
                <a:gd name="T83" fmla="*/ 968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2" h="994">
                  <a:moveTo>
                    <a:pt x="0" y="551"/>
                  </a:moveTo>
                  <a:lnTo>
                    <a:pt x="7" y="525"/>
                  </a:lnTo>
                  <a:lnTo>
                    <a:pt x="13" y="506"/>
                  </a:lnTo>
                  <a:lnTo>
                    <a:pt x="13" y="487"/>
                  </a:lnTo>
                  <a:lnTo>
                    <a:pt x="19" y="456"/>
                  </a:lnTo>
                  <a:lnTo>
                    <a:pt x="26" y="430"/>
                  </a:lnTo>
                  <a:lnTo>
                    <a:pt x="26" y="392"/>
                  </a:lnTo>
                  <a:lnTo>
                    <a:pt x="32" y="348"/>
                  </a:lnTo>
                  <a:lnTo>
                    <a:pt x="32" y="323"/>
                  </a:lnTo>
                  <a:lnTo>
                    <a:pt x="39" y="304"/>
                  </a:lnTo>
                  <a:lnTo>
                    <a:pt x="45" y="291"/>
                  </a:lnTo>
                  <a:lnTo>
                    <a:pt x="45" y="266"/>
                  </a:lnTo>
                  <a:lnTo>
                    <a:pt x="51" y="247"/>
                  </a:lnTo>
                  <a:lnTo>
                    <a:pt x="58" y="228"/>
                  </a:lnTo>
                  <a:lnTo>
                    <a:pt x="58" y="215"/>
                  </a:lnTo>
                  <a:lnTo>
                    <a:pt x="64" y="196"/>
                  </a:lnTo>
                  <a:lnTo>
                    <a:pt x="64" y="183"/>
                  </a:lnTo>
                  <a:lnTo>
                    <a:pt x="70" y="164"/>
                  </a:lnTo>
                  <a:lnTo>
                    <a:pt x="77" y="152"/>
                  </a:lnTo>
                  <a:lnTo>
                    <a:pt x="77" y="145"/>
                  </a:lnTo>
                  <a:lnTo>
                    <a:pt x="83" y="139"/>
                  </a:lnTo>
                  <a:lnTo>
                    <a:pt x="89" y="126"/>
                  </a:lnTo>
                  <a:lnTo>
                    <a:pt x="89" y="114"/>
                  </a:lnTo>
                  <a:lnTo>
                    <a:pt x="96" y="107"/>
                  </a:lnTo>
                  <a:lnTo>
                    <a:pt x="96" y="95"/>
                  </a:lnTo>
                  <a:lnTo>
                    <a:pt x="102" y="70"/>
                  </a:lnTo>
                  <a:lnTo>
                    <a:pt x="108" y="51"/>
                  </a:lnTo>
                  <a:lnTo>
                    <a:pt x="108" y="38"/>
                  </a:lnTo>
                  <a:lnTo>
                    <a:pt x="115" y="32"/>
                  </a:lnTo>
                  <a:lnTo>
                    <a:pt x="121" y="25"/>
                  </a:lnTo>
                  <a:lnTo>
                    <a:pt x="127" y="13"/>
                  </a:lnTo>
                  <a:lnTo>
                    <a:pt x="127" y="19"/>
                  </a:lnTo>
                  <a:lnTo>
                    <a:pt x="134" y="6"/>
                  </a:lnTo>
                  <a:lnTo>
                    <a:pt x="140" y="6"/>
                  </a:lnTo>
                  <a:lnTo>
                    <a:pt x="146" y="0"/>
                  </a:lnTo>
                  <a:lnTo>
                    <a:pt x="153" y="6"/>
                  </a:lnTo>
                  <a:lnTo>
                    <a:pt x="159" y="13"/>
                  </a:lnTo>
                  <a:lnTo>
                    <a:pt x="165" y="25"/>
                  </a:lnTo>
                  <a:lnTo>
                    <a:pt x="172" y="32"/>
                  </a:lnTo>
                  <a:lnTo>
                    <a:pt x="172" y="38"/>
                  </a:lnTo>
                  <a:lnTo>
                    <a:pt x="178" y="51"/>
                  </a:lnTo>
                  <a:lnTo>
                    <a:pt x="184" y="51"/>
                  </a:lnTo>
                  <a:lnTo>
                    <a:pt x="191" y="76"/>
                  </a:lnTo>
                  <a:lnTo>
                    <a:pt x="191" y="88"/>
                  </a:lnTo>
                  <a:lnTo>
                    <a:pt x="197" y="101"/>
                  </a:lnTo>
                  <a:lnTo>
                    <a:pt x="197" y="120"/>
                  </a:lnTo>
                  <a:lnTo>
                    <a:pt x="203" y="152"/>
                  </a:lnTo>
                  <a:lnTo>
                    <a:pt x="210" y="183"/>
                  </a:lnTo>
                  <a:lnTo>
                    <a:pt x="210" y="209"/>
                  </a:lnTo>
                  <a:lnTo>
                    <a:pt x="216" y="234"/>
                  </a:lnTo>
                  <a:lnTo>
                    <a:pt x="222" y="253"/>
                  </a:lnTo>
                  <a:lnTo>
                    <a:pt x="222" y="266"/>
                  </a:lnTo>
                  <a:lnTo>
                    <a:pt x="229" y="285"/>
                  </a:lnTo>
                  <a:lnTo>
                    <a:pt x="229" y="278"/>
                  </a:lnTo>
                  <a:lnTo>
                    <a:pt x="235" y="285"/>
                  </a:lnTo>
                  <a:lnTo>
                    <a:pt x="242" y="304"/>
                  </a:lnTo>
                  <a:lnTo>
                    <a:pt x="242" y="329"/>
                  </a:lnTo>
                  <a:lnTo>
                    <a:pt x="248" y="354"/>
                  </a:lnTo>
                  <a:lnTo>
                    <a:pt x="254" y="373"/>
                  </a:lnTo>
                  <a:lnTo>
                    <a:pt x="254" y="399"/>
                  </a:lnTo>
                  <a:lnTo>
                    <a:pt x="261" y="405"/>
                  </a:lnTo>
                  <a:lnTo>
                    <a:pt x="267" y="418"/>
                  </a:lnTo>
                  <a:lnTo>
                    <a:pt x="273" y="437"/>
                  </a:lnTo>
                  <a:lnTo>
                    <a:pt x="273" y="456"/>
                  </a:lnTo>
                  <a:lnTo>
                    <a:pt x="280" y="487"/>
                  </a:lnTo>
                  <a:lnTo>
                    <a:pt x="286" y="506"/>
                  </a:lnTo>
                  <a:lnTo>
                    <a:pt x="286" y="525"/>
                  </a:lnTo>
                  <a:lnTo>
                    <a:pt x="292" y="544"/>
                  </a:lnTo>
                  <a:lnTo>
                    <a:pt x="292" y="563"/>
                  </a:lnTo>
                  <a:lnTo>
                    <a:pt x="299" y="576"/>
                  </a:lnTo>
                  <a:lnTo>
                    <a:pt x="305" y="601"/>
                  </a:lnTo>
                  <a:lnTo>
                    <a:pt x="305" y="620"/>
                  </a:lnTo>
                  <a:lnTo>
                    <a:pt x="311" y="646"/>
                  </a:lnTo>
                  <a:lnTo>
                    <a:pt x="311" y="671"/>
                  </a:lnTo>
                  <a:lnTo>
                    <a:pt x="318" y="665"/>
                  </a:lnTo>
                  <a:lnTo>
                    <a:pt x="330" y="652"/>
                  </a:lnTo>
                  <a:lnTo>
                    <a:pt x="324" y="652"/>
                  </a:lnTo>
                  <a:lnTo>
                    <a:pt x="330" y="652"/>
                  </a:lnTo>
                  <a:lnTo>
                    <a:pt x="337" y="658"/>
                  </a:lnTo>
                  <a:lnTo>
                    <a:pt x="337" y="671"/>
                  </a:lnTo>
                  <a:lnTo>
                    <a:pt x="343" y="684"/>
                  </a:lnTo>
                  <a:lnTo>
                    <a:pt x="349" y="702"/>
                  </a:lnTo>
                  <a:lnTo>
                    <a:pt x="356" y="715"/>
                  </a:lnTo>
                  <a:lnTo>
                    <a:pt x="356" y="721"/>
                  </a:lnTo>
                  <a:lnTo>
                    <a:pt x="362" y="740"/>
                  </a:lnTo>
                  <a:lnTo>
                    <a:pt x="368" y="734"/>
                  </a:lnTo>
                  <a:lnTo>
                    <a:pt x="368" y="721"/>
                  </a:lnTo>
                  <a:lnTo>
                    <a:pt x="375" y="721"/>
                  </a:lnTo>
                  <a:lnTo>
                    <a:pt x="381" y="734"/>
                  </a:lnTo>
                  <a:lnTo>
                    <a:pt x="387" y="747"/>
                  </a:lnTo>
                  <a:lnTo>
                    <a:pt x="387" y="759"/>
                  </a:lnTo>
                  <a:lnTo>
                    <a:pt x="394" y="772"/>
                  </a:lnTo>
                  <a:lnTo>
                    <a:pt x="394" y="791"/>
                  </a:lnTo>
                  <a:lnTo>
                    <a:pt x="400" y="810"/>
                  </a:lnTo>
                  <a:lnTo>
                    <a:pt x="406" y="823"/>
                  </a:lnTo>
                  <a:lnTo>
                    <a:pt x="413" y="835"/>
                  </a:lnTo>
                  <a:lnTo>
                    <a:pt x="419" y="842"/>
                  </a:lnTo>
                  <a:lnTo>
                    <a:pt x="419" y="835"/>
                  </a:lnTo>
                  <a:lnTo>
                    <a:pt x="425" y="823"/>
                  </a:lnTo>
                  <a:lnTo>
                    <a:pt x="432" y="829"/>
                  </a:lnTo>
                  <a:lnTo>
                    <a:pt x="438" y="835"/>
                  </a:lnTo>
                  <a:lnTo>
                    <a:pt x="438" y="854"/>
                  </a:lnTo>
                  <a:lnTo>
                    <a:pt x="445" y="886"/>
                  </a:lnTo>
                  <a:lnTo>
                    <a:pt x="451" y="899"/>
                  </a:lnTo>
                  <a:lnTo>
                    <a:pt x="451" y="930"/>
                  </a:lnTo>
                  <a:lnTo>
                    <a:pt x="457" y="956"/>
                  </a:lnTo>
                  <a:lnTo>
                    <a:pt x="457" y="962"/>
                  </a:lnTo>
                  <a:lnTo>
                    <a:pt x="464" y="968"/>
                  </a:lnTo>
                  <a:lnTo>
                    <a:pt x="476" y="981"/>
                  </a:lnTo>
                  <a:lnTo>
                    <a:pt x="470" y="981"/>
                  </a:lnTo>
                  <a:lnTo>
                    <a:pt x="476" y="981"/>
                  </a:lnTo>
                  <a:lnTo>
                    <a:pt x="483" y="975"/>
                  </a:lnTo>
                  <a:lnTo>
                    <a:pt x="483" y="981"/>
                  </a:lnTo>
                  <a:lnTo>
                    <a:pt x="489" y="994"/>
                  </a:lnTo>
                  <a:lnTo>
                    <a:pt x="489" y="981"/>
                  </a:lnTo>
                  <a:lnTo>
                    <a:pt x="495" y="981"/>
                  </a:lnTo>
                  <a:lnTo>
                    <a:pt x="502" y="975"/>
                  </a:lnTo>
                  <a:lnTo>
                    <a:pt x="502" y="962"/>
                  </a:lnTo>
                  <a:lnTo>
                    <a:pt x="514" y="962"/>
                  </a:lnTo>
                  <a:lnTo>
                    <a:pt x="508" y="962"/>
                  </a:lnTo>
                  <a:lnTo>
                    <a:pt x="514" y="962"/>
                  </a:lnTo>
                  <a:lnTo>
                    <a:pt x="521" y="956"/>
                  </a:lnTo>
                  <a:lnTo>
                    <a:pt x="527" y="968"/>
                  </a:lnTo>
                  <a:lnTo>
                    <a:pt x="533" y="968"/>
                  </a:lnTo>
                  <a:lnTo>
                    <a:pt x="540" y="975"/>
                  </a:lnTo>
                  <a:lnTo>
                    <a:pt x="540" y="968"/>
                  </a:lnTo>
                  <a:lnTo>
                    <a:pt x="546" y="949"/>
                  </a:lnTo>
                  <a:lnTo>
                    <a:pt x="552" y="937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4902" y="2659"/>
              <a:ext cx="546" cy="164"/>
            </a:xfrm>
            <a:custGeom>
              <a:avLst/>
              <a:gdLst>
                <a:gd name="T0" fmla="*/ 7 w 546"/>
                <a:gd name="T1" fmla="*/ 253 h 690"/>
                <a:gd name="T2" fmla="*/ 19 w 546"/>
                <a:gd name="T3" fmla="*/ 196 h 690"/>
                <a:gd name="T4" fmla="*/ 32 w 546"/>
                <a:gd name="T5" fmla="*/ 184 h 690"/>
                <a:gd name="T6" fmla="*/ 51 w 546"/>
                <a:gd name="T7" fmla="*/ 177 h 690"/>
                <a:gd name="T8" fmla="*/ 64 w 546"/>
                <a:gd name="T9" fmla="*/ 184 h 690"/>
                <a:gd name="T10" fmla="*/ 76 w 546"/>
                <a:gd name="T11" fmla="*/ 222 h 690"/>
                <a:gd name="T12" fmla="*/ 89 w 546"/>
                <a:gd name="T13" fmla="*/ 190 h 690"/>
                <a:gd name="T14" fmla="*/ 102 w 546"/>
                <a:gd name="T15" fmla="*/ 158 h 690"/>
                <a:gd name="T16" fmla="*/ 115 w 546"/>
                <a:gd name="T17" fmla="*/ 120 h 690"/>
                <a:gd name="T18" fmla="*/ 134 w 546"/>
                <a:gd name="T19" fmla="*/ 101 h 690"/>
                <a:gd name="T20" fmla="*/ 146 w 546"/>
                <a:gd name="T21" fmla="*/ 114 h 690"/>
                <a:gd name="T22" fmla="*/ 165 w 546"/>
                <a:gd name="T23" fmla="*/ 89 h 690"/>
                <a:gd name="T24" fmla="*/ 178 w 546"/>
                <a:gd name="T25" fmla="*/ 70 h 690"/>
                <a:gd name="T26" fmla="*/ 197 w 546"/>
                <a:gd name="T27" fmla="*/ 95 h 690"/>
                <a:gd name="T28" fmla="*/ 210 w 546"/>
                <a:gd name="T29" fmla="*/ 63 h 690"/>
                <a:gd name="T30" fmla="*/ 216 w 546"/>
                <a:gd name="T31" fmla="*/ 45 h 690"/>
                <a:gd name="T32" fmla="*/ 229 w 546"/>
                <a:gd name="T33" fmla="*/ 38 h 690"/>
                <a:gd name="T34" fmla="*/ 241 w 546"/>
                <a:gd name="T35" fmla="*/ 19 h 690"/>
                <a:gd name="T36" fmla="*/ 254 w 546"/>
                <a:gd name="T37" fmla="*/ 0 h 690"/>
                <a:gd name="T38" fmla="*/ 267 w 546"/>
                <a:gd name="T39" fmla="*/ 19 h 690"/>
                <a:gd name="T40" fmla="*/ 286 w 546"/>
                <a:gd name="T41" fmla="*/ 82 h 690"/>
                <a:gd name="T42" fmla="*/ 299 w 546"/>
                <a:gd name="T43" fmla="*/ 70 h 690"/>
                <a:gd name="T44" fmla="*/ 305 w 546"/>
                <a:gd name="T45" fmla="*/ 101 h 690"/>
                <a:gd name="T46" fmla="*/ 324 w 546"/>
                <a:gd name="T47" fmla="*/ 114 h 690"/>
                <a:gd name="T48" fmla="*/ 330 w 546"/>
                <a:gd name="T49" fmla="*/ 165 h 690"/>
                <a:gd name="T50" fmla="*/ 343 w 546"/>
                <a:gd name="T51" fmla="*/ 234 h 690"/>
                <a:gd name="T52" fmla="*/ 356 w 546"/>
                <a:gd name="T53" fmla="*/ 279 h 690"/>
                <a:gd name="T54" fmla="*/ 368 w 546"/>
                <a:gd name="T55" fmla="*/ 348 h 690"/>
                <a:gd name="T56" fmla="*/ 381 w 546"/>
                <a:gd name="T57" fmla="*/ 431 h 690"/>
                <a:gd name="T58" fmla="*/ 394 w 546"/>
                <a:gd name="T59" fmla="*/ 469 h 690"/>
                <a:gd name="T60" fmla="*/ 406 w 546"/>
                <a:gd name="T61" fmla="*/ 500 h 690"/>
                <a:gd name="T62" fmla="*/ 413 w 546"/>
                <a:gd name="T63" fmla="*/ 538 h 690"/>
                <a:gd name="T64" fmla="*/ 425 w 546"/>
                <a:gd name="T65" fmla="*/ 564 h 690"/>
                <a:gd name="T66" fmla="*/ 444 w 546"/>
                <a:gd name="T67" fmla="*/ 602 h 690"/>
                <a:gd name="T68" fmla="*/ 457 w 546"/>
                <a:gd name="T69" fmla="*/ 646 h 690"/>
                <a:gd name="T70" fmla="*/ 463 w 546"/>
                <a:gd name="T71" fmla="*/ 690 h 690"/>
                <a:gd name="T72" fmla="*/ 476 w 546"/>
                <a:gd name="T73" fmla="*/ 671 h 690"/>
                <a:gd name="T74" fmla="*/ 489 w 546"/>
                <a:gd name="T75" fmla="*/ 640 h 690"/>
                <a:gd name="T76" fmla="*/ 502 w 546"/>
                <a:gd name="T77" fmla="*/ 570 h 690"/>
                <a:gd name="T78" fmla="*/ 514 w 546"/>
                <a:gd name="T79" fmla="*/ 500 h 690"/>
                <a:gd name="T80" fmla="*/ 527 w 546"/>
                <a:gd name="T81" fmla="*/ 393 h 690"/>
                <a:gd name="T82" fmla="*/ 540 w 546"/>
                <a:gd name="T83" fmla="*/ 298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6" h="690">
                  <a:moveTo>
                    <a:pt x="0" y="298"/>
                  </a:moveTo>
                  <a:lnTo>
                    <a:pt x="0" y="272"/>
                  </a:lnTo>
                  <a:lnTo>
                    <a:pt x="7" y="253"/>
                  </a:lnTo>
                  <a:lnTo>
                    <a:pt x="13" y="222"/>
                  </a:lnTo>
                  <a:lnTo>
                    <a:pt x="13" y="209"/>
                  </a:lnTo>
                  <a:lnTo>
                    <a:pt x="19" y="196"/>
                  </a:lnTo>
                  <a:lnTo>
                    <a:pt x="26" y="196"/>
                  </a:lnTo>
                  <a:lnTo>
                    <a:pt x="32" y="196"/>
                  </a:lnTo>
                  <a:lnTo>
                    <a:pt x="32" y="184"/>
                  </a:lnTo>
                  <a:lnTo>
                    <a:pt x="38" y="177"/>
                  </a:lnTo>
                  <a:lnTo>
                    <a:pt x="45" y="184"/>
                  </a:lnTo>
                  <a:lnTo>
                    <a:pt x="51" y="177"/>
                  </a:lnTo>
                  <a:lnTo>
                    <a:pt x="57" y="171"/>
                  </a:lnTo>
                  <a:lnTo>
                    <a:pt x="64" y="171"/>
                  </a:lnTo>
                  <a:lnTo>
                    <a:pt x="64" y="184"/>
                  </a:lnTo>
                  <a:lnTo>
                    <a:pt x="70" y="196"/>
                  </a:lnTo>
                  <a:lnTo>
                    <a:pt x="70" y="215"/>
                  </a:lnTo>
                  <a:lnTo>
                    <a:pt x="76" y="222"/>
                  </a:lnTo>
                  <a:lnTo>
                    <a:pt x="83" y="215"/>
                  </a:lnTo>
                  <a:lnTo>
                    <a:pt x="83" y="209"/>
                  </a:lnTo>
                  <a:lnTo>
                    <a:pt x="89" y="190"/>
                  </a:lnTo>
                  <a:lnTo>
                    <a:pt x="96" y="184"/>
                  </a:lnTo>
                  <a:lnTo>
                    <a:pt x="102" y="171"/>
                  </a:lnTo>
                  <a:lnTo>
                    <a:pt x="102" y="158"/>
                  </a:lnTo>
                  <a:lnTo>
                    <a:pt x="108" y="139"/>
                  </a:lnTo>
                  <a:lnTo>
                    <a:pt x="115" y="127"/>
                  </a:lnTo>
                  <a:lnTo>
                    <a:pt x="115" y="120"/>
                  </a:lnTo>
                  <a:lnTo>
                    <a:pt x="121" y="101"/>
                  </a:lnTo>
                  <a:lnTo>
                    <a:pt x="127" y="95"/>
                  </a:lnTo>
                  <a:lnTo>
                    <a:pt x="134" y="101"/>
                  </a:lnTo>
                  <a:lnTo>
                    <a:pt x="134" y="114"/>
                  </a:lnTo>
                  <a:lnTo>
                    <a:pt x="140" y="120"/>
                  </a:lnTo>
                  <a:lnTo>
                    <a:pt x="146" y="114"/>
                  </a:lnTo>
                  <a:lnTo>
                    <a:pt x="153" y="108"/>
                  </a:lnTo>
                  <a:lnTo>
                    <a:pt x="159" y="95"/>
                  </a:lnTo>
                  <a:lnTo>
                    <a:pt x="165" y="89"/>
                  </a:lnTo>
                  <a:lnTo>
                    <a:pt x="172" y="89"/>
                  </a:lnTo>
                  <a:lnTo>
                    <a:pt x="184" y="70"/>
                  </a:lnTo>
                  <a:lnTo>
                    <a:pt x="178" y="70"/>
                  </a:lnTo>
                  <a:lnTo>
                    <a:pt x="184" y="76"/>
                  </a:lnTo>
                  <a:lnTo>
                    <a:pt x="191" y="76"/>
                  </a:lnTo>
                  <a:lnTo>
                    <a:pt x="197" y="95"/>
                  </a:lnTo>
                  <a:lnTo>
                    <a:pt x="197" y="89"/>
                  </a:lnTo>
                  <a:lnTo>
                    <a:pt x="203" y="76"/>
                  </a:lnTo>
                  <a:lnTo>
                    <a:pt x="210" y="63"/>
                  </a:lnTo>
                  <a:lnTo>
                    <a:pt x="210" y="57"/>
                  </a:lnTo>
                  <a:lnTo>
                    <a:pt x="216" y="51"/>
                  </a:lnTo>
                  <a:lnTo>
                    <a:pt x="216" y="45"/>
                  </a:lnTo>
                  <a:lnTo>
                    <a:pt x="222" y="38"/>
                  </a:lnTo>
                  <a:lnTo>
                    <a:pt x="229" y="32"/>
                  </a:lnTo>
                  <a:lnTo>
                    <a:pt x="229" y="38"/>
                  </a:lnTo>
                  <a:lnTo>
                    <a:pt x="235" y="32"/>
                  </a:lnTo>
                  <a:lnTo>
                    <a:pt x="235" y="26"/>
                  </a:lnTo>
                  <a:lnTo>
                    <a:pt x="241" y="19"/>
                  </a:lnTo>
                  <a:lnTo>
                    <a:pt x="248" y="13"/>
                  </a:lnTo>
                  <a:lnTo>
                    <a:pt x="248" y="7"/>
                  </a:lnTo>
                  <a:lnTo>
                    <a:pt x="254" y="0"/>
                  </a:lnTo>
                  <a:lnTo>
                    <a:pt x="260" y="7"/>
                  </a:lnTo>
                  <a:lnTo>
                    <a:pt x="260" y="13"/>
                  </a:lnTo>
                  <a:lnTo>
                    <a:pt x="267" y="19"/>
                  </a:lnTo>
                  <a:lnTo>
                    <a:pt x="267" y="45"/>
                  </a:lnTo>
                  <a:lnTo>
                    <a:pt x="273" y="63"/>
                  </a:lnTo>
                  <a:lnTo>
                    <a:pt x="286" y="82"/>
                  </a:lnTo>
                  <a:lnTo>
                    <a:pt x="279" y="82"/>
                  </a:lnTo>
                  <a:lnTo>
                    <a:pt x="286" y="82"/>
                  </a:lnTo>
                  <a:lnTo>
                    <a:pt x="299" y="70"/>
                  </a:lnTo>
                  <a:lnTo>
                    <a:pt x="292" y="70"/>
                  </a:lnTo>
                  <a:lnTo>
                    <a:pt x="299" y="82"/>
                  </a:lnTo>
                  <a:lnTo>
                    <a:pt x="305" y="101"/>
                  </a:lnTo>
                  <a:lnTo>
                    <a:pt x="311" y="101"/>
                  </a:lnTo>
                  <a:lnTo>
                    <a:pt x="318" y="114"/>
                  </a:lnTo>
                  <a:lnTo>
                    <a:pt x="324" y="114"/>
                  </a:lnTo>
                  <a:lnTo>
                    <a:pt x="324" y="127"/>
                  </a:lnTo>
                  <a:lnTo>
                    <a:pt x="330" y="139"/>
                  </a:lnTo>
                  <a:lnTo>
                    <a:pt x="330" y="165"/>
                  </a:lnTo>
                  <a:lnTo>
                    <a:pt x="337" y="184"/>
                  </a:lnTo>
                  <a:lnTo>
                    <a:pt x="343" y="209"/>
                  </a:lnTo>
                  <a:lnTo>
                    <a:pt x="343" y="234"/>
                  </a:lnTo>
                  <a:lnTo>
                    <a:pt x="349" y="253"/>
                  </a:lnTo>
                  <a:lnTo>
                    <a:pt x="349" y="266"/>
                  </a:lnTo>
                  <a:lnTo>
                    <a:pt x="356" y="279"/>
                  </a:lnTo>
                  <a:lnTo>
                    <a:pt x="362" y="298"/>
                  </a:lnTo>
                  <a:lnTo>
                    <a:pt x="362" y="317"/>
                  </a:lnTo>
                  <a:lnTo>
                    <a:pt x="368" y="348"/>
                  </a:lnTo>
                  <a:lnTo>
                    <a:pt x="375" y="374"/>
                  </a:lnTo>
                  <a:lnTo>
                    <a:pt x="375" y="399"/>
                  </a:lnTo>
                  <a:lnTo>
                    <a:pt x="381" y="431"/>
                  </a:lnTo>
                  <a:lnTo>
                    <a:pt x="381" y="450"/>
                  </a:lnTo>
                  <a:lnTo>
                    <a:pt x="387" y="475"/>
                  </a:lnTo>
                  <a:lnTo>
                    <a:pt x="394" y="469"/>
                  </a:lnTo>
                  <a:lnTo>
                    <a:pt x="394" y="475"/>
                  </a:lnTo>
                  <a:lnTo>
                    <a:pt x="400" y="494"/>
                  </a:lnTo>
                  <a:lnTo>
                    <a:pt x="406" y="500"/>
                  </a:lnTo>
                  <a:lnTo>
                    <a:pt x="406" y="507"/>
                  </a:lnTo>
                  <a:lnTo>
                    <a:pt x="413" y="526"/>
                  </a:lnTo>
                  <a:lnTo>
                    <a:pt x="413" y="538"/>
                  </a:lnTo>
                  <a:lnTo>
                    <a:pt x="419" y="538"/>
                  </a:lnTo>
                  <a:lnTo>
                    <a:pt x="425" y="551"/>
                  </a:lnTo>
                  <a:lnTo>
                    <a:pt x="425" y="564"/>
                  </a:lnTo>
                  <a:lnTo>
                    <a:pt x="432" y="583"/>
                  </a:lnTo>
                  <a:lnTo>
                    <a:pt x="438" y="595"/>
                  </a:lnTo>
                  <a:lnTo>
                    <a:pt x="444" y="602"/>
                  </a:lnTo>
                  <a:lnTo>
                    <a:pt x="444" y="627"/>
                  </a:lnTo>
                  <a:lnTo>
                    <a:pt x="451" y="640"/>
                  </a:lnTo>
                  <a:lnTo>
                    <a:pt x="457" y="646"/>
                  </a:lnTo>
                  <a:lnTo>
                    <a:pt x="457" y="665"/>
                  </a:lnTo>
                  <a:lnTo>
                    <a:pt x="463" y="677"/>
                  </a:lnTo>
                  <a:lnTo>
                    <a:pt x="463" y="690"/>
                  </a:lnTo>
                  <a:lnTo>
                    <a:pt x="470" y="684"/>
                  </a:lnTo>
                  <a:lnTo>
                    <a:pt x="482" y="671"/>
                  </a:lnTo>
                  <a:lnTo>
                    <a:pt x="476" y="671"/>
                  </a:lnTo>
                  <a:lnTo>
                    <a:pt x="482" y="671"/>
                  </a:lnTo>
                  <a:lnTo>
                    <a:pt x="489" y="665"/>
                  </a:lnTo>
                  <a:lnTo>
                    <a:pt x="489" y="640"/>
                  </a:lnTo>
                  <a:lnTo>
                    <a:pt x="495" y="627"/>
                  </a:lnTo>
                  <a:lnTo>
                    <a:pt x="495" y="602"/>
                  </a:lnTo>
                  <a:lnTo>
                    <a:pt x="502" y="570"/>
                  </a:lnTo>
                  <a:lnTo>
                    <a:pt x="508" y="538"/>
                  </a:lnTo>
                  <a:lnTo>
                    <a:pt x="508" y="526"/>
                  </a:lnTo>
                  <a:lnTo>
                    <a:pt x="514" y="500"/>
                  </a:lnTo>
                  <a:lnTo>
                    <a:pt x="521" y="469"/>
                  </a:lnTo>
                  <a:lnTo>
                    <a:pt x="521" y="431"/>
                  </a:lnTo>
                  <a:lnTo>
                    <a:pt x="527" y="393"/>
                  </a:lnTo>
                  <a:lnTo>
                    <a:pt x="527" y="374"/>
                  </a:lnTo>
                  <a:lnTo>
                    <a:pt x="533" y="348"/>
                  </a:lnTo>
                  <a:lnTo>
                    <a:pt x="540" y="298"/>
                  </a:lnTo>
                  <a:lnTo>
                    <a:pt x="540" y="241"/>
                  </a:lnTo>
                  <a:lnTo>
                    <a:pt x="546" y="209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5448" y="2626"/>
              <a:ext cx="171" cy="83"/>
            </a:xfrm>
            <a:custGeom>
              <a:avLst/>
              <a:gdLst>
                <a:gd name="T0" fmla="*/ 0 w 171"/>
                <a:gd name="T1" fmla="*/ 348 h 348"/>
                <a:gd name="T2" fmla="*/ 0 w 171"/>
                <a:gd name="T3" fmla="*/ 310 h 348"/>
                <a:gd name="T4" fmla="*/ 6 w 171"/>
                <a:gd name="T5" fmla="*/ 285 h 348"/>
                <a:gd name="T6" fmla="*/ 13 w 171"/>
                <a:gd name="T7" fmla="*/ 278 h 348"/>
                <a:gd name="T8" fmla="*/ 19 w 171"/>
                <a:gd name="T9" fmla="*/ 266 h 348"/>
                <a:gd name="T10" fmla="*/ 25 w 171"/>
                <a:gd name="T11" fmla="*/ 234 h 348"/>
                <a:gd name="T12" fmla="*/ 25 w 171"/>
                <a:gd name="T13" fmla="*/ 202 h 348"/>
                <a:gd name="T14" fmla="*/ 32 w 171"/>
                <a:gd name="T15" fmla="*/ 177 h 348"/>
                <a:gd name="T16" fmla="*/ 32 w 171"/>
                <a:gd name="T17" fmla="*/ 146 h 348"/>
                <a:gd name="T18" fmla="*/ 38 w 171"/>
                <a:gd name="T19" fmla="*/ 120 h 348"/>
                <a:gd name="T20" fmla="*/ 44 w 171"/>
                <a:gd name="T21" fmla="*/ 95 h 348"/>
                <a:gd name="T22" fmla="*/ 44 w 171"/>
                <a:gd name="T23" fmla="*/ 57 h 348"/>
                <a:gd name="T24" fmla="*/ 51 w 171"/>
                <a:gd name="T25" fmla="*/ 44 h 348"/>
                <a:gd name="T26" fmla="*/ 57 w 171"/>
                <a:gd name="T27" fmla="*/ 38 h 348"/>
                <a:gd name="T28" fmla="*/ 63 w 171"/>
                <a:gd name="T29" fmla="*/ 51 h 348"/>
                <a:gd name="T30" fmla="*/ 63 w 171"/>
                <a:gd name="T31" fmla="*/ 82 h 348"/>
                <a:gd name="T32" fmla="*/ 70 w 171"/>
                <a:gd name="T33" fmla="*/ 108 h 348"/>
                <a:gd name="T34" fmla="*/ 76 w 171"/>
                <a:gd name="T35" fmla="*/ 120 h 348"/>
                <a:gd name="T36" fmla="*/ 82 w 171"/>
                <a:gd name="T37" fmla="*/ 114 h 348"/>
                <a:gd name="T38" fmla="*/ 89 w 171"/>
                <a:gd name="T39" fmla="*/ 89 h 348"/>
                <a:gd name="T40" fmla="*/ 95 w 171"/>
                <a:gd name="T41" fmla="*/ 82 h 348"/>
                <a:gd name="T42" fmla="*/ 95 w 171"/>
                <a:gd name="T43" fmla="*/ 63 h 348"/>
                <a:gd name="T44" fmla="*/ 101 w 171"/>
                <a:gd name="T45" fmla="*/ 38 h 348"/>
                <a:gd name="T46" fmla="*/ 108 w 171"/>
                <a:gd name="T47" fmla="*/ 25 h 348"/>
                <a:gd name="T48" fmla="*/ 114 w 171"/>
                <a:gd name="T49" fmla="*/ 13 h 348"/>
                <a:gd name="T50" fmla="*/ 114 w 171"/>
                <a:gd name="T51" fmla="*/ 0 h 348"/>
                <a:gd name="T52" fmla="*/ 120 w 171"/>
                <a:gd name="T53" fmla="*/ 19 h 348"/>
                <a:gd name="T54" fmla="*/ 127 w 171"/>
                <a:gd name="T55" fmla="*/ 63 h 348"/>
                <a:gd name="T56" fmla="*/ 127 w 171"/>
                <a:gd name="T57" fmla="*/ 101 h 348"/>
                <a:gd name="T58" fmla="*/ 133 w 171"/>
                <a:gd name="T59" fmla="*/ 101 h 348"/>
                <a:gd name="T60" fmla="*/ 139 w 171"/>
                <a:gd name="T61" fmla="*/ 133 h 348"/>
                <a:gd name="T62" fmla="*/ 139 w 171"/>
                <a:gd name="T63" fmla="*/ 171 h 348"/>
                <a:gd name="T64" fmla="*/ 146 w 171"/>
                <a:gd name="T65" fmla="*/ 202 h 348"/>
                <a:gd name="T66" fmla="*/ 146 w 171"/>
                <a:gd name="T67" fmla="*/ 228 h 348"/>
                <a:gd name="T68" fmla="*/ 152 w 171"/>
                <a:gd name="T69" fmla="*/ 228 h 348"/>
                <a:gd name="T70" fmla="*/ 159 w 171"/>
                <a:gd name="T71" fmla="*/ 234 h 348"/>
                <a:gd name="T72" fmla="*/ 159 w 171"/>
                <a:gd name="T73" fmla="*/ 253 h 348"/>
                <a:gd name="T74" fmla="*/ 165 w 171"/>
                <a:gd name="T75" fmla="*/ 266 h 348"/>
                <a:gd name="T76" fmla="*/ 171 w 171"/>
                <a:gd name="T77" fmla="*/ 253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1" h="348">
                  <a:moveTo>
                    <a:pt x="0" y="348"/>
                  </a:moveTo>
                  <a:lnTo>
                    <a:pt x="0" y="310"/>
                  </a:lnTo>
                  <a:lnTo>
                    <a:pt x="6" y="285"/>
                  </a:lnTo>
                  <a:lnTo>
                    <a:pt x="13" y="278"/>
                  </a:lnTo>
                  <a:lnTo>
                    <a:pt x="19" y="266"/>
                  </a:lnTo>
                  <a:lnTo>
                    <a:pt x="25" y="234"/>
                  </a:lnTo>
                  <a:lnTo>
                    <a:pt x="25" y="202"/>
                  </a:lnTo>
                  <a:lnTo>
                    <a:pt x="32" y="177"/>
                  </a:lnTo>
                  <a:lnTo>
                    <a:pt x="32" y="146"/>
                  </a:lnTo>
                  <a:lnTo>
                    <a:pt x="38" y="120"/>
                  </a:lnTo>
                  <a:lnTo>
                    <a:pt x="44" y="95"/>
                  </a:lnTo>
                  <a:lnTo>
                    <a:pt x="44" y="57"/>
                  </a:lnTo>
                  <a:lnTo>
                    <a:pt x="51" y="44"/>
                  </a:lnTo>
                  <a:lnTo>
                    <a:pt x="57" y="38"/>
                  </a:lnTo>
                  <a:lnTo>
                    <a:pt x="63" y="51"/>
                  </a:lnTo>
                  <a:lnTo>
                    <a:pt x="63" y="82"/>
                  </a:lnTo>
                  <a:lnTo>
                    <a:pt x="70" y="108"/>
                  </a:lnTo>
                  <a:lnTo>
                    <a:pt x="76" y="120"/>
                  </a:lnTo>
                  <a:lnTo>
                    <a:pt x="82" y="114"/>
                  </a:lnTo>
                  <a:lnTo>
                    <a:pt x="89" y="89"/>
                  </a:lnTo>
                  <a:lnTo>
                    <a:pt x="95" y="82"/>
                  </a:lnTo>
                  <a:lnTo>
                    <a:pt x="95" y="63"/>
                  </a:lnTo>
                  <a:lnTo>
                    <a:pt x="101" y="38"/>
                  </a:lnTo>
                  <a:lnTo>
                    <a:pt x="108" y="25"/>
                  </a:lnTo>
                  <a:lnTo>
                    <a:pt x="114" y="13"/>
                  </a:lnTo>
                  <a:lnTo>
                    <a:pt x="114" y="0"/>
                  </a:lnTo>
                  <a:lnTo>
                    <a:pt x="120" y="19"/>
                  </a:lnTo>
                  <a:lnTo>
                    <a:pt x="127" y="63"/>
                  </a:lnTo>
                  <a:lnTo>
                    <a:pt x="127" y="101"/>
                  </a:lnTo>
                  <a:lnTo>
                    <a:pt x="133" y="101"/>
                  </a:lnTo>
                  <a:lnTo>
                    <a:pt x="139" y="133"/>
                  </a:lnTo>
                  <a:lnTo>
                    <a:pt x="139" y="171"/>
                  </a:lnTo>
                  <a:lnTo>
                    <a:pt x="146" y="202"/>
                  </a:lnTo>
                  <a:lnTo>
                    <a:pt x="146" y="228"/>
                  </a:lnTo>
                  <a:lnTo>
                    <a:pt x="152" y="228"/>
                  </a:lnTo>
                  <a:lnTo>
                    <a:pt x="159" y="234"/>
                  </a:lnTo>
                  <a:lnTo>
                    <a:pt x="159" y="253"/>
                  </a:lnTo>
                  <a:lnTo>
                    <a:pt x="165" y="266"/>
                  </a:lnTo>
                  <a:lnTo>
                    <a:pt x="171" y="253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3259" y="2646"/>
              <a:ext cx="559" cy="138"/>
            </a:xfrm>
            <a:custGeom>
              <a:avLst/>
              <a:gdLst>
                <a:gd name="T0" fmla="*/ 7 w 559"/>
                <a:gd name="T1" fmla="*/ 133 h 583"/>
                <a:gd name="T2" fmla="*/ 19 w 559"/>
                <a:gd name="T3" fmla="*/ 133 h 583"/>
                <a:gd name="T4" fmla="*/ 38 w 559"/>
                <a:gd name="T5" fmla="*/ 108 h 583"/>
                <a:gd name="T6" fmla="*/ 51 w 559"/>
                <a:gd name="T7" fmla="*/ 57 h 583"/>
                <a:gd name="T8" fmla="*/ 57 w 559"/>
                <a:gd name="T9" fmla="*/ 0 h 583"/>
                <a:gd name="T10" fmla="*/ 70 w 559"/>
                <a:gd name="T11" fmla="*/ 32 h 583"/>
                <a:gd name="T12" fmla="*/ 83 w 559"/>
                <a:gd name="T13" fmla="*/ 114 h 583"/>
                <a:gd name="T14" fmla="*/ 95 w 559"/>
                <a:gd name="T15" fmla="*/ 165 h 583"/>
                <a:gd name="T16" fmla="*/ 108 w 559"/>
                <a:gd name="T17" fmla="*/ 83 h 583"/>
                <a:gd name="T18" fmla="*/ 121 w 559"/>
                <a:gd name="T19" fmla="*/ 32 h 583"/>
                <a:gd name="T20" fmla="*/ 134 w 559"/>
                <a:gd name="T21" fmla="*/ 95 h 583"/>
                <a:gd name="T22" fmla="*/ 140 w 559"/>
                <a:gd name="T23" fmla="*/ 165 h 583"/>
                <a:gd name="T24" fmla="*/ 159 w 559"/>
                <a:gd name="T25" fmla="*/ 203 h 583"/>
                <a:gd name="T26" fmla="*/ 172 w 559"/>
                <a:gd name="T27" fmla="*/ 241 h 583"/>
                <a:gd name="T28" fmla="*/ 184 w 559"/>
                <a:gd name="T29" fmla="*/ 291 h 583"/>
                <a:gd name="T30" fmla="*/ 197 w 559"/>
                <a:gd name="T31" fmla="*/ 336 h 583"/>
                <a:gd name="T32" fmla="*/ 210 w 559"/>
                <a:gd name="T33" fmla="*/ 355 h 583"/>
                <a:gd name="T34" fmla="*/ 229 w 559"/>
                <a:gd name="T35" fmla="*/ 361 h 583"/>
                <a:gd name="T36" fmla="*/ 241 w 559"/>
                <a:gd name="T37" fmla="*/ 393 h 583"/>
                <a:gd name="T38" fmla="*/ 254 w 559"/>
                <a:gd name="T39" fmla="*/ 424 h 583"/>
                <a:gd name="T40" fmla="*/ 267 w 559"/>
                <a:gd name="T41" fmla="*/ 462 h 583"/>
                <a:gd name="T42" fmla="*/ 279 w 559"/>
                <a:gd name="T43" fmla="*/ 513 h 583"/>
                <a:gd name="T44" fmla="*/ 292 w 559"/>
                <a:gd name="T45" fmla="*/ 583 h 583"/>
                <a:gd name="T46" fmla="*/ 311 w 559"/>
                <a:gd name="T47" fmla="*/ 557 h 583"/>
                <a:gd name="T48" fmla="*/ 324 w 559"/>
                <a:gd name="T49" fmla="*/ 557 h 583"/>
                <a:gd name="T50" fmla="*/ 337 w 559"/>
                <a:gd name="T51" fmla="*/ 481 h 583"/>
                <a:gd name="T52" fmla="*/ 349 w 559"/>
                <a:gd name="T53" fmla="*/ 399 h 583"/>
                <a:gd name="T54" fmla="*/ 362 w 559"/>
                <a:gd name="T55" fmla="*/ 336 h 583"/>
                <a:gd name="T56" fmla="*/ 368 w 559"/>
                <a:gd name="T57" fmla="*/ 253 h 583"/>
                <a:gd name="T58" fmla="*/ 387 w 559"/>
                <a:gd name="T59" fmla="*/ 266 h 583"/>
                <a:gd name="T60" fmla="*/ 400 w 559"/>
                <a:gd name="T61" fmla="*/ 298 h 583"/>
                <a:gd name="T62" fmla="*/ 413 w 559"/>
                <a:gd name="T63" fmla="*/ 323 h 583"/>
                <a:gd name="T64" fmla="*/ 419 w 559"/>
                <a:gd name="T65" fmla="*/ 323 h 583"/>
                <a:gd name="T66" fmla="*/ 432 w 559"/>
                <a:gd name="T67" fmla="*/ 348 h 583"/>
                <a:gd name="T68" fmla="*/ 444 w 559"/>
                <a:gd name="T69" fmla="*/ 443 h 583"/>
                <a:gd name="T70" fmla="*/ 457 w 559"/>
                <a:gd name="T71" fmla="*/ 507 h 583"/>
                <a:gd name="T72" fmla="*/ 470 w 559"/>
                <a:gd name="T73" fmla="*/ 500 h 583"/>
                <a:gd name="T74" fmla="*/ 482 w 559"/>
                <a:gd name="T75" fmla="*/ 450 h 583"/>
                <a:gd name="T76" fmla="*/ 501 w 559"/>
                <a:gd name="T77" fmla="*/ 418 h 583"/>
                <a:gd name="T78" fmla="*/ 514 w 559"/>
                <a:gd name="T79" fmla="*/ 393 h 583"/>
                <a:gd name="T80" fmla="*/ 533 w 559"/>
                <a:gd name="T81" fmla="*/ 393 h 583"/>
                <a:gd name="T82" fmla="*/ 546 w 559"/>
                <a:gd name="T83" fmla="*/ 374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9" h="583">
                  <a:moveTo>
                    <a:pt x="0" y="152"/>
                  </a:moveTo>
                  <a:lnTo>
                    <a:pt x="0" y="146"/>
                  </a:lnTo>
                  <a:lnTo>
                    <a:pt x="7" y="133"/>
                  </a:lnTo>
                  <a:lnTo>
                    <a:pt x="7" y="127"/>
                  </a:lnTo>
                  <a:lnTo>
                    <a:pt x="13" y="133"/>
                  </a:lnTo>
                  <a:lnTo>
                    <a:pt x="19" y="133"/>
                  </a:lnTo>
                  <a:lnTo>
                    <a:pt x="26" y="127"/>
                  </a:lnTo>
                  <a:lnTo>
                    <a:pt x="32" y="114"/>
                  </a:lnTo>
                  <a:lnTo>
                    <a:pt x="38" y="108"/>
                  </a:lnTo>
                  <a:lnTo>
                    <a:pt x="38" y="89"/>
                  </a:lnTo>
                  <a:lnTo>
                    <a:pt x="45" y="70"/>
                  </a:lnTo>
                  <a:lnTo>
                    <a:pt x="51" y="57"/>
                  </a:lnTo>
                  <a:lnTo>
                    <a:pt x="51" y="38"/>
                  </a:lnTo>
                  <a:lnTo>
                    <a:pt x="57" y="13"/>
                  </a:lnTo>
                  <a:lnTo>
                    <a:pt x="57" y="0"/>
                  </a:lnTo>
                  <a:lnTo>
                    <a:pt x="64" y="0"/>
                  </a:lnTo>
                  <a:lnTo>
                    <a:pt x="70" y="13"/>
                  </a:lnTo>
                  <a:lnTo>
                    <a:pt x="70" y="32"/>
                  </a:lnTo>
                  <a:lnTo>
                    <a:pt x="76" y="57"/>
                  </a:lnTo>
                  <a:lnTo>
                    <a:pt x="83" y="89"/>
                  </a:lnTo>
                  <a:lnTo>
                    <a:pt x="83" y="114"/>
                  </a:lnTo>
                  <a:lnTo>
                    <a:pt x="89" y="146"/>
                  </a:lnTo>
                  <a:lnTo>
                    <a:pt x="89" y="165"/>
                  </a:lnTo>
                  <a:lnTo>
                    <a:pt x="95" y="165"/>
                  </a:lnTo>
                  <a:lnTo>
                    <a:pt x="102" y="152"/>
                  </a:lnTo>
                  <a:lnTo>
                    <a:pt x="102" y="127"/>
                  </a:lnTo>
                  <a:lnTo>
                    <a:pt x="108" y="83"/>
                  </a:lnTo>
                  <a:lnTo>
                    <a:pt x="108" y="38"/>
                  </a:lnTo>
                  <a:lnTo>
                    <a:pt x="115" y="19"/>
                  </a:lnTo>
                  <a:lnTo>
                    <a:pt x="121" y="32"/>
                  </a:lnTo>
                  <a:lnTo>
                    <a:pt x="121" y="45"/>
                  </a:lnTo>
                  <a:lnTo>
                    <a:pt x="127" y="64"/>
                  </a:lnTo>
                  <a:lnTo>
                    <a:pt x="134" y="95"/>
                  </a:lnTo>
                  <a:lnTo>
                    <a:pt x="134" y="114"/>
                  </a:lnTo>
                  <a:lnTo>
                    <a:pt x="140" y="139"/>
                  </a:lnTo>
                  <a:lnTo>
                    <a:pt x="140" y="165"/>
                  </a:lnTo>
                  <a:lnTo>
                    <a:pt x="146" y="190"/>
                  </a:lnTo>
                  <a:lnTo>
                    <a:pt x="153" y="209"/>
                  </a:lnTo>
                  <a:lnTo>
                    <a:pt x="159" y="203"/>
                  </a:lnTo>
                  <a:lnTo>
                    <a:pt x="165" y="209"/>
                  </a:lnTo>
                  <a:lnTo>
                    <a:pt x="165" y="228"/>
                  </a:lnTo>
                  <a:lnTo>
                    <a:pt x="172" y="241"/>
                  </a:lnTo>
                  <a:lnTo>
                    <a:pt x="172" y="247"/>
                  </a:lnTo>
                  <a:lnTo>
                    <a:pt x="178" y="260"/>
                  </a:lnTo>
                  <a:lnTo>
                    <a:pt x="184" y="291"/>
                  </a:lnTo>
                  <a:lnTo>
                    <a:pt x="184" y="317"/>
                  </a:lnTo>
                  <a:lnTo>
                    <a:pt x="191" y="336"/>
                  </a:lnTo>
                  <a:lnTo>
                    <a:pt x="197" y="336"/>
                  </a:lnTo>
                  <a:lnTo>
                    <a:pt x="203" y="329"/>
                  </a:lnTo>
                  <a:lnTo>
                    <a:pt x="203" y="342"/>
                  </a:lnTo>
                  <a:lnTo>
                    <a:pt x="210" y="355"/>
                  </a:lnTo>
                  <a:lnTo>
                    <a:pt x="216" y="355"/>
                  </a:lnTo>
                  <a:lnTo>
                    <a:pt x="222" y="348"/>
                  </a:lnTo>
                  <a:lnTo>
                    <a:pt x="229" y="361"/>
                  </a:lnTo>
                  <a:lnTo>
                    <a:pt x="235" y="361"/>
                  </a:lnTo>
                  <a:lnTo>
                    <a:pt x="235" y="374"/>
                  </a:lnTo>
                  <a:lnTo>
                    <a:pt x="241" y="393"/>
                  </a:lnTo>
                  <a:lnTo>
                    <a:pt x="248" y="405"/>
                  </a:lnTo>
                  <a:lnTo>
                    <a:pt x="248" y="412"/>
                  </a:lnTo>
                  <a:lnTo>
                    <a:pt x="254" y="424"/>
                  </a:lnTo>
                  <a:lnTo>
                    <a:pt x="260" y="431"/>
                  </a:lnTo>
                  <a:lnTo>
                    <a:pt x="267" y="443"/>
                  </a:lnTo>
                  <a:lnTo>
                    <a:pt x="267" y="462"/>
                  </a:lnTo>
                  <a:lnTo>
                    <a:pt x="273" y="469"/>
                  </a:lnTo>
                  <a:lnTo>
                    <a:pt x="279" y="481"/>
                  </a:lnTo>
                  <a:lnTo>
                    <a:pt x="279" y="513"/>
                  </a:lnTo>
                  <a:lnTo>
                    <a:pt x="286" y="545"/>
                  </a:lnTo>
                  <a:lnTo>
                    <a:pt x="286" y="570"/>
                  </a:lnTo>
                  <a:lnTo>
                    <a:pt x="292" y="583"/>
                  </a:lnTo>
                  <a:lnTo>
                    <a:pt x="298" y="576"/>
                  </a:lnTo>
                  <a:lnTo>
                    <a:pt x="305" y="570"/>
                  </a:lnTo>
                  <a:lnTo>
                    <a:pt x="311" y="557"/>
                  </a:lnTo>
                  <a:lnTo>
                    <a:pt x="324" y="557"/>
                  </a:lnTo>
                  <a:lnTo>
                    <a:pt x="318" y="557"/>
                  </a:lnTo>
                  <a:lnTo>
                    <a:pt x="324" y="557"/>
                  </a:lnTo>
                  <a:lnTo>
                    <a:pt x="330" y="538"/>
                  </a:lnTo>
                  <a:lnTo>
                    <a:pt x="330" y="513"/>
                  </a:lnTo>
                  <a:lnTo>
                    <a:pt x="337" y="481"/>
                  </a:lnTo>
                  <a:lnTo>
                    <a:pt x="337" y="456"/>
                  </a:lnTo>
                  <a:lnTo>
                    <a:pt x="343" y="431"/>
                  </a:lnTo>
                  <a:lnTo>
                    <a:pt x="349" y="399"/>
                  </a:lnTo>
                  <a:lnTo>
                    <a:pt x="349" y="374"/>
                  </a:lnTo>
                  <a:lnTo>
                    <a:pt x="356" y="348"/>
                  </a:lnTo>
                  <a:lnTo>
                    <a:pt x="362" y="336"/>
                  </a:lnTo>
                  <a:lnTo>
                    <a:pt x="362" y="310"/>
                  </a:lnTo>
                  <a:lnTo>
                    <a:pt x="368" y="272"/>
                  </a:lnTo>
                  <a:lnTo>
                    <a:pt x="368" y="253"/>
                  </a:lnTo>
                  <a:lnTo>
                    <a:pt x="375" y="253"/>
                  </a:lnTo>
                  <a:lnTo>
                    <a:pt x="381" y="260"/>
                  </a:lnTo>
                  <a:lnTo>
                    <a:pt x="387" y="266"/>
                  </a:lnTo>
                  <a:lnTo>
                    <a:pt x="394" y="272"/>
                  </a:lnTo>
                  <a:lnTo>
                    <a:pt x="394" y="285"/>
                  </a:lnTo>
                  <a:lnTo>
                    <a:pt x="400" y="298"/>
                  </a:lnTo>
                  <a:lnTo>
                    <a:pt x="400" y="304"/>
                  </a:lnTo>
                  <a:lnTo>
                    <a:pt x="406" y="310"/>
                  </a:lnTo>
                  <a:lnTo>
                    <a:pt x="413" y="323"/>
                  </a:lnTo>
                  <a:lnTo>
                    <a:pt x="413" y="329"/>
                  </a:lnTo>
                  <a:lnTo>
                    <a:pt x="419" y="336"/>
                  </a:lnTo>
                  <a:lnTo>
                    <a:pt x="419" y="323"/>
                  </a:lnTo>
                  <a:lnTo>
                    <a:pt x="425" y="323"/>
                  </a:lnTo>
                  <a:lnTo>
                    <a:pt x="432" y="329"/>
                  </a:lnTo>
                  <a:lnTo>
                    <a:pt x="432" y="348"/>
                  </a:lnTo>
                  <a:lnTo>
                    <a:pt x="438" y="374"/>
                  </a:lnTo>
                  <a:lnTo>
                    <a:pt x="444" y="412"/>
                  </a:lnTo>
                  <a:lnTo>
                    <a:pt x="444" y="443"/>
                  </a:lnTo>
                  <a:lnTo>
                    <a:pt x="451" y="475"/>
                  </a:lnTo>
                  <a:lnTo>
                    <a:pt x="451" y="494"/>
                  </a:lnTo>
                  <a:lnTo>
                    <a:pt x="457" y="507"/>
                  </a:lnTo>
                  <a:lnTo>
                    <a:pt x="463" y="519"/>
                  </a:lnTo>
                  <a:lnTo>
                    <a:pt x="463" y="513"/>
                  </a:lnTo>
                  <a:lnTo>
                    <a:pt x="470" y="500"/>
                  </a:lnTo>
                  <a:lnTo>
                    <a:pt x="476" y="488"/>
                  </a:lnTo>
                  <a:lnTo>
                    <a:pt x="476" y="475"/>
                  </a:lnTo>
                  <a:lnTo>
                    <a:pt x="482" y="450"/>
                  </a:lnTo>
                  <a:lnTo>
                    <a:pt x="482" y="437"/>
                  </a:lnTo>
                  <a:lnTo>
                    <a:pt x="489" y="431"/>
                  </a:lnTo>
                  <a:lnTo>
                    <a:pt x="501" y="418"/>
                  </a:lnTo>
                  <a:lnTo>
                    <a:pt x="501" y="405"/>
                  </a:lnTo>
                  <a:lnTo>
                    <a:pt x="508" y="399"/>
                  </a:lnTo>
                  <a:lnTo>
                    <a:pt x="514" y="393"/>
                  </a:lnTo>
                  <a:lnTo>
                    <a:pt x="521" y="393"/>
                  </a:lnTo>
                  <a:lnTo>
                    <a:pt x="527" y="399"/>
                  </a:lnTo>
                  <a:lnTo>
                    <a:pt x="533" y="393"/>
                  </a:lnTo>
                  <a:lnTo>
                    <a:pt x="540" y="386"/>
                  </a:lnTo>
                  <a:lnTo>
                    <a:pt x="546" y="380"/>
                  </a:lnTo>
                  <a:lnTo>
                    <a:pt x="546" y="374"/>
                  </a:lnTo>
                  <a:lnTo>
                    <a:pt x="552" y="367"/>
                  </a:lnTo>
                  <a:lnTo>
                    <a:pt x="559" y="348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3818" y="2593"/>
              <a:ext cx="558" cy="164"/>
            </a:xfrm>
            <a:custGeom>
              <a:avLst/>
              <a:gdLst>
                <a:gd name="T0" fmla="*/ 6 w 558"/>
                <a:gd name="T1" fmla="*/ 557 h 690"/>
                <a:gd name="T2" fmla="*/ 19 w 558"/>
                <a:gd name="T3" fmla="*/ 519 h 690"/>
                <a:gd name="T4" fmla="*/ 38 w 558"/>
                <a:gd name="T5" fmla="*/ 519 h 690"/>
                <a:gd name="T6" fmla="*/ 50 w 558"/>
                <a:gd name="T7" fmla="*/ 506 h 690"/>
                <a:gd name="T8" fmla="*/ 63 w 558"/>
                <a:gd name="T9" fmla="*/ 430 h 690"/>
                <a:gd name="T10" fmla="*/ 76 w 558"/>
                <a:gd name="T11" fmla="*/ 329 h 690"/>
                <a:gd name="T12" fmla="*/ 88 w 558"/>
                <a:gd name="T13" fmla="*/ 253 h 690"/>
                <a:gd name="T14" fmla="*/ 101 w 558"/>
                <a:gd name="T15" fmla="*/ 215 h 690"/>
                <a:gd name="T16" fmla="*/ 114 w 558"/>
                <a:gd name="T17" fmla="*/ 196 h 690"/>
                <a:gd name="T18" fmla="*/ 126 w 558"/>
                <a:gd name="T19" fmla="*/ 215 h 690"/>
                <a:gd name="T20" fmla="*/ 139 w 558"/>
                <a:gd name="T21" fmla="*/ 196 h 690"/>
                <a:gd name="T22" fmla="*/ 152 w 558"/>
                <a:gd name="T23" fmla="*/ 221 h 690"/>
                <a:gd name="T24" fmla="*/ 171 w 558"/>
                <a:gd name="T25" fmla="*/ 228 h 690"/>
                <a:gd name="T26" fmla="*/ 184 w 558"/>
                <a:gd name="T27" fmla="*/ 196 h 690"/>
                <a:gd name="T28" fmla="*/ 196 w 558"/>
                <a:gd name="T29" fmla="*/ 177 h 690"/>
                <a:gd name="T30" fmla="*/ 209 w 558"/>
                <a:gd name="T31" fmla="*/ 126 h 690"/>
                <a:gd name="T32" fmla="*/ 222 w 558"/>
                <a:gd name="T33" fmla="*/ 57 h 690"/>
                <a:gd name="T34" fmla="*/ 234 w 558"/>
                <a:gd name="T35" fmla="*/ 0 h 690"/>
                <a:gd name="T36" fmla="*/ 253 w 558"/>
                <a:gd name="T37" fmla="*/ 6 h 690"/>
                <a:gd name="T38" fmla="*/ 272 w 558"/>
                <a:gd name="T39" fmla="*/ 6 h 690"/>
                <a:gd name="T40" fmla="*/ 285 w 558"/>
                <a:gd name="T41" fmla="*/ 57 h 690"/>
                <a:gd name="T42" fmla="*/ 298 w 558"/>
                <a:gd name="T43" fmla="*/ 114 h 690"/>
                <a:gd name="T44" fmla="*/ 310 w 558"/>
                <a:gd name="T45" fmla="*/ 145 h 690"/>
                <a:gd name="T46" fmla="*/ 317 w 558"/>
                <a:gd name="T47" fmla="*/ 196 h 690"/>
                <a:gd name="T48" fmla="*/ 329 w 558"/>
                <a:gd name="T49" fmla="*/ 266 h 690"/>
                <a:gd name="T50" fmla="*/ 342 w 558"/>
                <a:gd name="T51" fmla="*/ 316 h 690"/>
                <a:gd name="T52" fmla="*/ 361 w 558"/>
                <a:gd name="T53" fmla="*/ 348 h 690"/>
                <a:gd name="T54" fmla="*/ 368 w 558"/>
                <a:gd name="T55" fmla="*/ 398 h 690"/>
                <a:gd name="T56" fmla="*/ 387 w 558"/>
                <a:gd name="T57" fmla="*/ 424 h 690"/>
                <a:gd name="T58" fmla="*/ 399 w 558"/>
                <a:gd name="T59" fmla="*/ 462 h 690"/>
                <a:gd name="T60" fmla="*/ 412 w 558"/>
                <a:gd name="T61" fmla="*/ 506 h 690"/>
                <a:gd name="T62" fmla="*/ 425 w 558"/>
                <a:gd name="T63" fmla="*/ 563 h 690"/>
                <a:gd name="T64" fmla="*/ 431 w 558"/>
                <a:gd name="T65" fmla="*/ 626 h 690"/>
                <a:gd name="T66" fmla="*/ 444 w 558"/>
                <a:gd name="T67" fmla="*/ 664 h 690"/>
                <a:gd name="T68" fmla="*/ 463 w 558"/>
                <a:gd name="T69" fmla="*/ 690 h 690"/>
                <a:gd name="T70" fmla="*/ 475 w 558"/>
                <a:gd name="T71" fmla="*/ 664 h 690"/>
                <a:gd name="T72" fmla="*/ 488 w 558"/>
                <a:gd name="T73" fmla="*/ 614 h 690"/>
                <a:gd name="T74" fmla="*/ 501 w 558"/>
                <a:gd name="T75" fmla="*/ 557 h 690"/>
                <a:gd name="T76" fmla="*/ 513 w 558"/>
                <a:gd name="T77" fmla="*/ 436 h 690"/>
                <a:gd name="T78" fmla="*/ 526 w 558"/>
                <a:gd name="T79" fmla="*/ 285 h 690"/>
                <a:gd name="T80" fmla="*/ 532 w 558"/>
                <a:gd name="T81" fmla="*/ 183 h 690"/>
                <a:gd name="T82" fmla="*/ 545 w 558"/>
                <a:gd name="T83" fmla="*/ 114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8" h="690">
                  <a:moveTo>
                    <a:pt x="0" y="569"/>
                  </a:moveTo>
                  <a:lnTo>
                    <a:pt x="0" y="563"/>
                  </a:lnTo>
                  <a:lnTo>
                    <a:pt x="6" y="557"/>
                  </a:lnTo>
                  <a:lnTo>
                    <a:pt x="6" y="544"/>
                  </a:lnTo>
                  <a:lnTo>
                    <a:pt x="12" y="531"/>
                  </a:lnTo>
                  <a:lnTo>
                    <a:pt x="19" y="519"/>
                  </a:lnTo>
                  <a:lnTo>
                    <a:pt x="25" y="519"/>
                  </a:lnTo>
                  <a:lnTo>
                    <a:pt x="31" y="519"/>
                  </a:lnTo>
                  <a:lnTo>
                    <a:pt x="38" y="519"/>
                  </a:lnTo>
                  <a:lnTo>
                    <a:pt x="44" y="519"/>
                  </a:lnTo>
                  <a:lnTo>
                    <a:pt x="50" y="512"/>
                  </a:lnTo>
                  <a:lnTo>
                    <a:pt x="50" y="506"/>
                  </a:lnTo>
                  <a:lnTo>
                    <a:pt x="57" y="487"/>
                  </a:lnTo>
                  <a:lnTo>
                    <a:pt x="57" y="455"/>
                  </a:lnTo>
                  <a:lnTo>
                    <a:pt x="63" y="430"/>
                  </a:lnTo>
                  <a:lnTo>
                    <a:pt x="69" y="398"/>
                  </a:lnTo>
                  <a:lnTo>
                    <a:pt x="69" y="367"/>
                  </a:lnTo>
                  <a:lnTo>
                    <a:pt x="76" y="329"/>
                  </a:lnTo>
                  <a:lnTo>
                    <a:pt x="82" y="297"/>
                  </a:lnTo>
                  <a:lnTo>
                    <a:pt x="82" y="272"/>
                  </a:lnTo>
                  <a:lnTo>
                    <a:pt x="88" y="253"/>
                  </a:lnTo>
                  <a:lnTo>
                    <a:pt x="88" y="234"/>
                  </a:lnTo>
                  <a:lnTo>
                    <a:pt x="95" y="221"/>
                  </a:lnTo>
                  <a:lnTo>
                    <a:pt x="101" y="215"/>
                  </a:lnTo>
                  <a:lnTo>
                    <a:pt x="101" y="209"/>
                  </a:lnTo>
                  <a:lnTo>
                    <a:pt x="107" y="202"/>
                  </a:lnTo>
                  <a:lnTo>
                    <a:pt x="114" y="196"/>
                  </a:lnTo>
                  <a:lnTo>
                    <a:pt x="120" y="202"/>
                  </a:lnTo>
                  <a:lnTo>
                    <a:pt x="120" y="215"/>
                  </a:lnTo>
                  <a:lnTo>
                    <a:pt x="126" y="215"/>
                  </a:lnTo>
                  <a:lnTo>
                    <a:pt x="133" y="209"/>
                  </a:lnTo>
                  <a:lnTo>
                    <a:pt x="133" y="202"/>
                  </a:lnTo>
                  <a:lnTo>
                    <a:pt x="139" y="196"/>
                  </a:lnTo>
                  <a:lnTo>
                    <a:pt x="145" y="202"/>
                  </a:lnTo>
                  <a:lnTo>
                    <a:pt x="152" y="209"/>
                  </a:lnTo>
                  <a:lnTo>
                    <a:pt x="152" y="221"/>
                  </a:lnTo>
                  <a:lnTo>
                    <a:pt x="158" y="228"/>
                  </a:lnTo>
                  <a:lnTo>
                    <a:pt x="165" y="234"/>
                  </a:lnTo>
                  <a:lnTo>
                    <a:pt x="171" y="228"/>
                  </a:lnTo>
                  <a:lnTo>
                    <a:pt x="171" y="215"/>
                  </a:lnTo>
                  <a:lnTo>
                    <a:pt x="177" y="209"/>
                  </a:lnTo>
                  <a:lnTo>
                    <a:pt x="184" y="196"/>
                  </a:lnTo>
                  <a:lnTo>
                    <a:pt x="184" y="183"/>
                  </a:lnTo>
                  <a:lnTo>
                    <a:pt x="190" y="177"/>
                  </a:lnTo>
                  <a:lnTo>
                    <a:pt x="196" y="177"/>
                  </a:lnTo>
                  <a:lnTo>
                    <a:pt x="203" y="164"/>
                  </a:lnTo>
                  <a:lnTo>
                    <a:pt x="203" y="145"/>
                  </a:lnTo>
                  <a:lnTo>
                    <a:pt x="209" y="126"/>
                  </a:lnTo>
                  <a:lnTo>
                    <a:pt x="215" y="107"/>
                  </a:lnTo>
                  <a:lnTo>
                    <a:pt x="215" y="82"/>
                  </a:lnTo>
                  <a:lnTo>
                    <a:pt x="222" y="57"/>
                  </a:lnTo>
                  <a:lnTo>
                    <a:pt x="228" y="38"/>
                  </a:lnTo>
                  <a:lnTo>
                    <a:pt x="228" y="12"/>
                  </a:lnTo>
                  <a:lnTo>
                    <a:pt x="234" y="0"/>
                  </a:lnTo>
                  <a:lnTo>
                    <a:pt x="241" y="0"/>
                  </a:lnTo>
                  <a:lnTo>
                    <a:pt x="247" y="6"/>
                  </a:lnTo>
                  <a:lnTo>
                    <a:pt x="253" y="6"/>
                  </a:lnTo>
                  <a:lnTo>
                    <a:pt x="260" y="6"/>
                  </a:lnTo>
                  <a:lnTo>
                    <a:pt x="266" y="0"/>
                  </a:lnTo>
                  <a:lnTo>
                    <a:pt x="272" y="6"/>
                  </a:lnTo>
                  <a:lnTo>
                    <a:pt x="279" y="25"/>
                  </a:lnTo>
                  <a:lnTo>
                    <a:pt x="279" y="44"/>
                  </a:lnTo>
                  <a:lnTo>
                    <a:pt x="285" y="57"/>
                  </a:lnTo>
                  <a:lnTo>
                    <a:pt x="285" y="82"/>
                  </a:lnTo>
                  <a:lnTo>
                    <a:pt x="291" y="95"/>
                  </a:lnTo>
                  <a:lnTo>
                    <a:pt x="298" y="114"/>
                  </a:lnTo>
                  <a:lnTo>
                    <a:pt x="298" y="126"/>
                  </a:lnTo>
                  <a:lnTo>
                    <a:pt x="304" y="139"/>
                  </a:lnTo>
                  <a:lnTo>
                    <a:pt x="310" y="145"/>
                  </a:lnTo>
                  <a:lnTo>
                    <a:pt x="310" y="158"/>
                  </a:lnTo>
                  <a:lnTo>
                    <a:pt x="317" y="177"/>
                  </a:lnTo>
                  <a:lnTo>
                    <a:pt x="317" y="196"/>
                  </a:lnTo>
                  <a:lnTo>
                    <a:pt x="323" y="221"/>
                  </a:lnTo>
                  <a:lnTo>
                    <a:pt x="329" y="247"/>
                  </a:lnTo>
                  <a:lnTo>
                    <a:pt x="329" y="266"/>
                  </a:lnTo>
                  <a:lnTo>
                    <a:pt x="336" y="278"/>
                  </a:lnTo>
                  <a:lnTo>
                    <a:pt x="336" y="297"/>
                  </a:lnTo>
                  <a:lnTo>
                    <a:pt x="342" y="316"/>
                  </a:lnTo>
                  <a:lnTo>
                    <a:pt x="348" y="329"/>
                  </a:lnTo>
                  <a:lnTo>
                    <a:pt x="355" y="341"/>
                  </a:lnTo>
                  <a:lnTo>
                    <a:pt x="361" y="348"/>
                  </a:lnTo>
                  <a:lnTo>
                    <a:pt x="361" y="367"/>
                  </a:lnTo>
                  <a:lnTo>
                    <a:pt x="368" y="379"/>
                  </a:lnTo>
                  <a:lnTo>
                    <a:pt x="368" y="398"/>
                  </a:lnTo>
                  <a:lnTo>
                    <a:pt x="374" y="411"/>
                  </a:lnTo>
                  <a:lnTo>
                    <a:pt x="380" y="417"/>
                  </a:lnTo>
                  <a:lnTo>
                    <a:pt x="387" y="424"/>
                  </a:lnTo>
                  <a:lnTo>
                    <a:pt x="393" y="436"/>
                  </a:lnTo>
                  <a:lnTo>
                    <a:pt x="393" y="443"/>
                  </a:lnTo>
                  <a:lnTo>
                    <a:pt x="399" y="462"/>
                  </a:lnTo>
                  <a:lnTo>
                    <a:pt x="399" y="474"/>
                  </a:lnTo>
                  <a:lnTo>
                    <a:pt x="406" y="493"/>
                  </a:lnTo>
                  <a:lnTo>
                    <a:pt x="412" y="506"/>
                  </a:lnTo>
                  <a:lnTo>
                    <a:pt x="412" y="525"/>
                  </a:lnTo>
                  <a:lnTo>
                    <a:pt x="418" y="544"/>
                  </a:lnTo>
                  <a:lnTo>
                    <a:pt x="425" y="563"/>
                  </a:lnTo>
                  <a:lnTo>
                    <a:pt x="425" y="588"/>
                  </a:lnTo>
                  <a:lnTo>
                    <a:pt x="431" y="614"/>
                  </a:lnTo>
                  <a:lnTo>
                    <a:pt x="431" y="626"/>
                  </a:lnTo>
                  <a:lnTo>
                    <a:pt x="437" y="645"/>
                  </a:lnTo>
                  <a:lnTo>
                    <a:pt x="444" y="652"/>
                  </a:lnTo>
                  <a:lnTo>
                    <a:pt x="444" y="664"/>
                  </a:lnTo>
                  <a:lnTo>
                    <a:pt x="450" y="683"/>
                  </a:lnTo>
                  <a:lnTo>
                    <a:pt x="456" y="690"/>
                  </a:lnTo>
                  <a:lnTo>
                    <a:pt x="463" y="690"/>
                  </a:lnTo>
                  <a:lnTo>
                    <a:pt x="469" y="690"/>
                  </a:lnTo>
                  <a:lnTo>
                    <a:pt x="475" y="683"/>
                  </a:lnTo>
                  <a:lnTo>
                    <a:pt x="475" y="664"/>
                  </a:lnTo>
                  <a:lnTo>
                    <a:pt x="482" y="645"/>
                  </a:lnTo>
                  <a:lnTo>
                    <a:pt x="482" y="626"/>
                  </a:lnTo>
                  <a:lnTo>
                    <a:pt x="488" y="614"/>
                  </a:lnTo>
                  <a:lnTo>
                    <a:pt x="494" y="601"/>
                  </a:lnTo>
                  <a:lnTo>
                    <a:pt x="494" y="582"/>
                  </a:lnTo>
                  <a:lnTo>
                    <a:pt x="501" y="557"/>
                  </a:lnTo>
                  <a:lnTo>
                    <a:pt x="507" y="519"/>
                  </a:lnTo>
                  <a:lnTo>
                    <a:pt x="507" y="481"/>
                  </a:lnTo>
                  <a:lnTo>
                    <a:pt x="513" y="436"/>
                  </a:lnTo>
                  <a:lnTo>
                    <a:pt x="513" y="392"/>
                  </a:lnTo>
                  <a:lnTo>
                    <a:pt x="520" y="335"/>
                  </a:lnTo>
                  <a:lnTo>
                    <a:pt x="526" y="285"/>
                  </a:lnTo>
                  <a:lnTo>
                    <a:pt x="526" y="240"/>
                  </a:lnTo>
                  <a:lnTo>
                    <a:pt x="532" y="209"/>
                  </a:lnTo>
                  <a:lnTo>
                    <a:pt x="532" y="183"/>
                  </a:lnTo>
                  <a:lnTo>
                    <a:pt x="539" y="158"/>
                  </a:lnTo>
                  <a:lnTo>
                    <a:pt x="545" y="133"/>
                  </a:lnTo>
                  <a:lnTo>
                    <a:pt x="545" y="114"/>
                  </a:lnTo>
                  <a:lnTo>
                    <a:pt x="551" y="88"/>
                  </a:lnTo>
                  <a:lnTo>
                    <a:pt x="558" y="57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4915" y="2658"/>
              <a:ext cx="552" cy="162"/>
            </a:xfrm>
            <a:custGeom>
              <a:avLst/>
              <a:gdLst>
                <a:gd name="T0" fmla="*/ 6 w 552"/>
                <a:gd name="T1" fmla="*/ 196 h 683"/>
                <a:gd name="T2" fmla="*/ 32 w 552"/>
                <a:gd name="T3" fmla="*/ 177 h 683"/>
                <a:gd name="T4" fmla="*/ 38 w 552"/>
                <a:gd name="T5" fmla="*/ 171 h 683"/>
                <a:gd name="T6" fmla="*/ 51 w 552"/>
                <a:gd name="T7" fmla="*/ 183 h 683"/>
                <a:gd name="T8" fmla="*/ 63 w 552"/>
                <a:gd name="T9" fmla="*/ 221 h 683"/>
                <a:gd name="T10" fmla="*/ 76 w 552"/>
                <a:gd name="T11" fmla="*/ 190 h 683"/>
                <a:gd name="T12" fmla="*/ 89 w 552"/>
                <a:gd name="T13" fmla="*/ 158 h 683"/>
                <a:gd name="T14" fmla="*/ 102 w 552"/>
                <a:gd name="T15" fmla="*/ 114 h 683"/>
                <a:gd name="T16" fmla="*/ 114 w 552"/>
                <a:gd name="T17" fmla="*/ 95 h 683"/>
                <a:gd name="T18" fmla="*/ 127 w 552"/>
                <a:gd name="T19" fmla="*/ 120 h 683"/>
                <a:gd name="T20" fmla="*/ 140 w 552"/>
                <a:gd name="T21" fmla="*/ 101 h 683"/>
                <a:gd name="T22" fmla="*/ 159 w 552"/>
                <a:gd name="T23" fmla="*/ 82 h 683"/>
                <a:gd name="T24" fmla="*/ 171 w 552"/>
                <a:gd name="T25" fmla="*/ 69 h 683"/>
                <a:gd name="T26" fmla="*/ 184 w 552"/>
                <a:gd name="T27" fmla="*/ 82 h 683"/>
                <a:gd name="T28" fmla="*/ 197 w 552"/>
                <a:gd name="T29" fmla="*/ 57 h 683"/>
                <a:gd name="T30" fmla="*/ 209 w 552"/>
                <a:gd name="T31" fmla="*/ 38 h 683"/>
                <a:gd name="T32" fmla="*/ 228 w 552"/>
                <a:gd name="T33" fmla="*/ 19 h 683"/>
                <a:gd name="T34" fmla="*/ 241 w 552"/>
                <a:gd name="T35" fmla="*/ 0 h 683"/>
                <a:gd name="T36" fmla="*/ 254 w 552"/>
                <a:gd name="T37" fmla="*/ 44 h 683"/>
                <a:gd name="T38" fmla="*/ 266 w 552"/>
                <a:gd name="T39" fmla="*/ 82 h 683"/>
                <a:gd name="T40" fmla="*/ 279 w 552"/>
                <a:gd name="T41" fmla="*/ 69 h 683"/>
                <a:gd name="T42" fmla="*/ 298 w 552"/>
                <a:gd name="T43" fmla="*/ 107 h 683"/>
                <a:gd name="T44" fmla="*/ 317 w 552"/>
                <a:gd name="T45" fmla="*/ 133 h 683"/>
                <a:gd name="T46" fmla="*/ 330 w 552"/>
                <a:gd name="T47" fmla="*/ 202 h 683"/>
                <a:gd name="T48" fmla="*/ 336 w 552"/>
                <a:gd name="T49" fmla="*/ 266 h 683"/>
                <a:gd name="T50" fmla="*/ 349 w 552"/>
                <a:gd name="T51" fmla="*/ 323 h 683"/>
                <a:gd name="T52" fmla="*/ 362 w 552"/>
                <a:gd name="T53" fmla="*/ 399 h 683"/>
                <a:gd name="T54" fmla="*/ 374 w 552"/>
                <a:gd name="T55" fmla="*/ 468 h 683"/>
                <a:gd name="T56" fmla="*/ 387 w 552"/>
                <a:gd name="T57" fmla="*/ 494 h 683"/>
                <a:gd name="T58" fmla="*/ 400 w 552"/>
                <a:gd name="T59" fmla="*/ 532 h 683"/>
                <a:gd name="T60" fmla="*/ 412 w 552"/>
                <a:gd name="T61" fmla="*/ 551 h 683"/>
                <a:gd name="T62" fmla="*/ 419 w 552"/>
                <a:gd name="T63" fmla="*/ 589 h 683"/>
                <a:gd name="T64" fmla="*/ 431 w 552"/>
                <a:gd name="T65" fmla="*/ 627 h 683"/>
                <a:gd name="T66" fmla="*/ 444 w 552"/>
                <a:gd name="T67" fmla="*/ 658 h 683"/>
                <a:gd name="T68" fmla="*/ 457 w 552"/>
                <a:gd name="T69" fmla="*/ 683 h 683"/>
                <a:gd name="T70" fmla="*/ 469 w 552"/>
                <a:gd name="T71" fmla="*/ 664 h 683"/>
                <a:gd name="T72" fmla="*/ 482 w 552"/>
                <a:gd name="T73" fmla="*/ 627 h 683"/>
                <a:gd name="T74" fmla="*/ 495 w 552"/>
                <a:gd name="T75" fmla="*/ 544 h 683"/>
                <a:gd name="T76" fmla="*/ 508 w 552"/>
                <a:gd name="T77" fmla="*/ 468 h 683"/>
                <a:gd name="T78" fmla="*/ 514 w 552"/>
                <a:gd name="T79" fmla="*/ 373 h 683"/>
                <a:gd name="T80" fmla="*/ 527 w 552"/>
                <a:gd name="T81" fmla="*/ 234 h 683"/>
                <a:gd name="T82" fmla="*/ 539 w 552"/>
                <a:gd name="T83" fmla="*/ 139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2" h="683">
                  <a:moveTo>
                    <a:pt x="0" y="215"/>
                  </a:moveTo>
                  <a:lnTo>
                    <a:pt x="13" y="196"/>
                  </a:lnTo>
                  <a:lnTo>
                    <a:pt x="6" y="196"/>
                  </a:lnTo>
                  <a:lnTo>
                    <a:pt x="13" y="196"/>
                  </a:lnTo>
                  <a:lnTo>
                    <a:pt x="19" y="190"/>
                  </a:lnTo>
                  <a:lnTo>
                    <a:pt x="32" y="177"/>
                  </a:lnTo>
                  <a:lnTo>
                    <a:pt x="25" y="177"/>
                  </a:lnTo>
                  <a:lnTo>
                    <a:pt x="32" y="177"/>
                  </a:lnTo>
                  <a:lnTo>
                    <a:pt x="38" y="171"/>
                  </a:lnTo>
                  <a:lnTo>
                    <a:pt x="44" y="171"/>
                  </a:lnTo>
                  <a:lnTo>
                    <a:pt x="51" y="171"/>
                  </a:lnTo>
                  <a:lnTo>
                    <a:pt x="51" y="183"/>
                  </a:lnTo>
                  <a:lnTo>
                    <a:pt x="57" y="196"/>
                  </a:lnTo>
                  <a:lnTo>
                    <a:pt x="57" y="215"/>
                  </a:lnTo>
                  <a:lnTo>
                    <a:pt x="63" y="221"/>
                  </a:lnTo>
                  <a:lnTo>
                    <a:pt x="70" y="215"/>
                  </a:lnTo>
                  <a:lnTo>
                    <a:pt x="70" y="202"/>
                  </a:lnTo>
                  <a:lnTo>
                    <a:pt x="76" y="190"/>
                  </a:lnTo>
                  <a:lnTo>
                    <a:pt x="83" y="183"/>
                  </a:lnTo>
                  <a:lnTo>
                    <a:pt x="89" y="171"/>
                  </a:lnTo>
                  <a:lnTo>
                    <a:pt x="89" y="158"/>
                  </a:lnTo>
                  <a:lnTo>
                    <a:pt x="95" y="145"/>
                  </a:lnTo>
                  <a:lnTo>
                    <a:pt x="102" y="126"/>
                  </a:lnTo>
                  <a:lnTo>
                    <a:pt x="102" y="114"/>
                  </a:lnTo>
                  <a:lnTo>
                    <a:pt x="108" y="101"/>
                  </a:lnTo>
                  <a:lnTo>
                    <a:pt x="114" y="88"/>
                  </a:lnTo>
                  <a:lnTo>
                    <a:pt x="114" y="95"/>
                  </a:lnTo>
                  <a:lnTo>
                    <a:pt x="121" y="101"/>
                  </a:lnTo>
                  <a:lnTo>
                    <a:pt x="121" y="114"/>
                  </a:lnTo>
                  <a:lnTo>
                    <a:pt x="127" y="120"/>
                  </a:lnTo>
                  <a:lnTo>
                    <a:pt x="133" y="114"/>
                  </a:lnTo>
                  <a:lnTo>
                    <a:pt x="140" y="107"/>
                  </a:lnTo>
                  <a:lnTo>
                    <a:pt x="140" y="101"/>
                  </a:lnTo>
                  <a:lnTo>
                    <a:pt x="146" y="95"/>
                  </a:lnTo>
                  <a:lnTo>
                    <a:pt x="152" y="88"/>
                  </a:lnTo>
                  <a:lnTo>
                    <a:pt x="159" y="82"/>
                  </a:lnTo>
                  <a:lnTo>
                    <a:pt x="171" y="69"/>
                  </a:lnTo>
                  <a:lnTo>
                    <a:pt x="165" y="69"/>
                  </a:lnTo>
                  <a:lnTo>
                    <a:pt x="171" y="69"/>
                  </a:lnTo>
                  <a:lnTo>
                    <a:pt x="178" y="76"/>
                  </a:lnTo>
                  <a:lnTo>
                    <a:pt x="184" y="88"/>
                  </a:lnTo>
                  <a:lnTo>
                    <a:pt x="184" y="82"/>
                  </a:lnTo>
                  <a:lnTo>
                    <a:pt x="190" y="69"/>
                  </a:lnTo>
                  <a:lnTo>
                    <a:pt x="197" y="63"/>
                  </a:lnTo>
                  <a:lnTo>
                    <a:pt x="197" y="57"/>
                  </a:lnTo>
                  <a:lnTo>
                    <a:pt x="203" y="51"/>
                  </a:lnTo>
                  <a:lnTo>
                    <a:pt x="203" y="44"/>
                  </a:lnTo>
                  <a:lnTo>
                    <a:pt x="209" y="38"/>
                  </a:lnTo>
                  <a:lnTo>
                    <a:pt x="216" y="32"/>
                  </a:lnTo>
                  <a:lnTo>
                    <a:pt x="222" y="25"/>
                  </a:lnTo>
                  <a:lnTo>
                    <a:pt x="228" y="19"/>
                  </a:lnTo>
                  <a:lnTo>
                    <a:pt x="235" y="13"/>
                  </a:lnTo>
                  <a:lnTo>
                    <a:pt x="235" y="6"/>
                  </a:lnTo>
                  <a:lnTo>
                    <a:pt x="241" y="0"/>
                  </a:lnTo>
                  <a:lnTo>
                    <a:pt x="247" y="6"/>
                  </a:lnTo>
                  <a:lnTo>
                    <a:pt x="254" y="19"/>
                  </a:lnTo>
                  <a:lnTo>
                    <a:pt x="254" y="44"/>
                  </a:lnTo>
                  <a:lnTo>
                    <a:pt x="260" y="57"/>
                  </a:lnTo>
                  <a:lnTo>
                    <a:pt x="266" y="69"/>
                  </a:lnTo>
                  <a:lnTo>
                    <a:pt x="266" y="82"/>
                  </a:lnTo>
                  <a:lnTo>
                    <a:pt x="273" y="82"/>
                  </a:lnTo>
                  <a:lnTo>
                    <a:pt x="286" y="69"/>
                  </a:lnTo>
                  <a:lnTo>
                    <a:pt x="279" y="69"/>
                  </a:lnTo>
                  <a:lnTo>
                    <a:pt x="286" y="82"/>
                  </a:lnTo>
                  <a:lnTo>
                    <a:pt x="292" y="95"/>
                  </a:lnTo>
                  <a:lnTo>
                    <a:pt x="298" y="107"/>
                  </a:lnTo>
                  <a:lnTo>
                    <a:pt x="305" y="114"/>
                  </a:lnTo>
                  <a:lnTo>
                    <a:pt x="311" y="120"/>
                  </a:lnTo>
                  <a:lnTo>
                    <a:pt x="317" y="133"/>
                  </a:lnTo>
                  <a:lnTo>
                    <a:pt x="317" y="158"/>
                  </a:lnTo>
                  <a:lnTo>
                    <a:pt x="324" y="183"/>
                  </a:lnTo>
                  <a:lnTo>
                    <a:pt x="330" y="202"/>
                  </a:lnTo>
                  <a:lnTo>
                    <a:pt x="330" y="228"/>
                  </a:lnTo>
                  <a:lnTo>
                    <a:pt x="336" y="253"/>
                  </a:lnTo>
                  <a:lnTo>
                    <a:pt x="336" y="266"/>
                  </a:lnTo>
                  <a:lnTo>
                    <a:pt x="343" y="278"/>
                  </a:lnTo>
                  <a:lnTo>
                    <a:pt x="349" y="297"/>
                  </a:lnTo>
                  <a:lnTo>
                    <a:pt x="349" y="323"/>
                  </a:lnTo>
                  <a:lnTo>
                    <a:pt x="355" y="348"/>
                  </a:lnTo>
                  <a:lnTo>
                    <a:pt x="362" y="373"/>
                  </a:lnTo>
                  <a:lnTo>
                    <a:pt x="362" y="399"/>
                  </a:lnTo>
                  <a:lnTo>
                    <a:pt x="368" y="424"/>
                  </a:lnTo>
                  <a:lnTo>
                    <a:pt x="368" y="449"/>
                  </a:lnTo>
                  <a:lnTo>
                    <a:pt x="374" y="468"/>
                  </a:lnTo>
                  <a:lnTo>
                    <a:pt x="381" y="475"/>
                  </a:lnTo>
                  <a:lnTo>
                    <a:pt x="381" y="481"/>
                  </a:lnTo>
                  <a:lnTo>
                    <a:pt x="387" y="494"/>
                  </a:lnTo>
                  <a:lnTo>
                    <a:pt x="393" y="500"/>
                  </a:lnTo>
                  <a:lnTo>
                    <a:pt x="393" y="513"/>
                  </a:lnTo>
                  <a:lnTo>
                    <a:pt x="400" y="532"/>
                  </a:lnTo>
                  <a:lnTo>
                    <a:pt x="400" y="538"/>
                  </a:lnTo>
                  <a:lnTo>
                    <a:pt x="406" y="544"/>
                  </a:lnTo>
                  <a:lnTo>
                    <a:pt x="412" y="551"/>
                  </a:lnTo>
                  <a:lnTo>
                    <a:pt x="412" y="563"/>
                  </a:lnTo>
                  <a:lnTo>
                    <a:pt x="419" y="576"/>
                  </a:lnTo>
                  <a:lnTo>
                    <a:pt x="419" y="589"/>
                  </a:lnTo>
                  <a:lnTo>
                    <a:pt x="425" y="589"/>
                  </a:lnTo>
                  <a:lnTo>
                    <a:pt x="431" y="601"/>
                  </a:lnTo>
                  <a:lnTo>
                    <a:pt x="431" y="627"/>
                  </a:lnTo>
                  <a:lnTo>
                    <a:pt x="438" y="633"/>
                  </a:lnTo>
                  <a:lnTo>
                    <a:pt x="444" y="652"/>
                  </a:lnTo>
                  <a:lnTo>
                    <a:pt x="444" y="658"/>
                  </a:lnTo>
                  <a:lnTo>
                    <a:pt x="457" y="683"/>
                  </a:lnTo>
                  <a:lnTo>
                    <a:pt x="450" y="683"/>
                  </a:lnTo>
                  <a:lnTo>
                    <a:pt x="457" y="683"/>
                  </a:lnTo>
                  <a:lnTo>
                    <a:pt x="463" y="677"/>
                  </a:lnTo>
                  <a:lnTo>
                    <a:pt x="463" y="671"/>
                  </a:lnTo>
                  <a:lnTo>
                    <a:pt x="469" y="664"/>
                  </a:lnTo>
                  <a:lnTo>
                    <a:pt x="476" y="658"/>
                  </a:lnTo>
                  <a:lnTo>
                    <a:pt x="476" y="639"/>
                  </a:lnTo>
                  <a:lnTo>
                    <a:pt x="482" y="627"/>
                  </a:lnTo>
                  <a:lnTo>
                    <a:pt x="482" y="601"/>
                  </a:lnTo>
                  <a:lnTo>
                    <a:pt x="489" y="570"/>
                  </a:lnTo>
                  <a:lnTo>
                    <a:pt x="495" y="544"/>
                  </a:lnTo>
                  <a:lnTo>
                    <a:pt x="495" y="519"/>
                  </a:lnTo>
                  <a:lnTo>
                    <a:pt x="501" y="500"/>
                  </a:lnTo>
                  <a:lnTo>
                    <a:pt x="508" y="468"/>
                  </a:lnTo>
                  <a:lnTo>
                    <a:pt x="508" y="430"/>
                  </a:lnTo>
                  <a:lnTo>
                    <a:pt x="514" y="399"/>
                  </a:lnTo>
                  <a:lnTo>
                    <a:pt x="514" y="373"/>
                  </a:lnTo>
                  <a:lnTo>
                    <a:pt x="520" y="342"/>
                  </a:lnTo>
                  <a:lnTo>
                    <a:pt x="527" y="285"/>
                  </a:lnTo>
                  <a:lnTo>
                    <a:pt x="527" y="234"/>
                  </a:lnTo>
                  <a:lnTo>
                    <a:pt x="533" y="196"/>
                  </a:lnTo>
                  <a:lnTo>
                    <a:pt x="533" y="164"/>
                  </a:lnTo>
                  <a:lnTo>
                    <a:pt x="539" y="139"/>
                  </a:lnTo>
                  <a:lnTo>
                    <a:pt x="546" y="133"/>
                  </a:lnTo>
                  <a:lnTo>
                    <a:pt x="552" y="114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5467" y="2623"/>
              <a:ext cx="152" cy="63"/>
            </a:xfrm>
            <a:custGeom>
              <a:avLst/>
              <a:gdLst>
                <a:gd name="T0" fmla="*/ 0 w 152"/>
                <a:gd name="T1" fmla="*/ 260 h 266"/>
                <a:gd name="T2" fmla="*/ 6 w 152"/>
                <a:gd name="T3" fmla="*/ 234 h 266"/>
                <a:gd name="T4" fmla="*/ 6 w 152"/>
                <a:gd name="T5" fmla="*/ 209 h 266"/>
                <a:gd name="T6" fmla="*/ 13 w 152"/>
                <a:gd name="T7" fmla="*/ 178 h 266"/>
                <a:gd name="T8" fmla="*/ 13 w 152"/>
                <a:gd name="T9" fmla="*/ 146 h 266"/>
                <a:gd name="T10" fmla="*/ 19 w 152"/>
                <a:gd name="T11" fmla="*/ 127 h 266"/>
                <a:gd name="T12" fmla="*/ 25 w 152"/>
                <a:gd name="T13" fmla="*/ 95 h 266"/>
                <a:gd name="T14" fmla="*/ 25 w 152"/>
                <a:gd name="T15" fmla="*/ 70 h 266"/>
                <a:gd name="T16" fmla="*/ 32 w 152"/>
                <a:gd name="T17" fmla="*/ 51 h 266"/>
                <a:gd name="T18" fmla="*/ 38 w 152"/>
                <a:gd name="T19" fmla="*/ 45 h 266"/>
                <a:gd name="T20" fmla="*/ 44 w 152"/>
                <a:gd name="T21" fmla="*/ 57 h 266"/>
                <a:gd name="T22" fmla="*/ 44 w 152"/>
                <a:gd name="T23" fmla="*/ 89 h 266"/>
                <a:gd name="T24" fmla="*/ 51 w 152"/>
                <a:gd name="T25" fmla="*/ 108 h 266"/>
                <a:gd name="T26" fmla="*/ 57 w 152"/>
                <a:gd name="T27" fmla="*/ 127 h 266"/>
                <a:gd name="T28" fmla="*/ 63 w 152"/>
                <a:gd name="T29" fmla="*/ 121 h 266"/>
                <a:gd name="T30" fmla="*/ 70 w 152"/>
                <a:gd name="T31" fmla="*/ 102 h 266"/>
                <a:gd name="T32" fmla="*/ 76 w 152"/>
                <a:gd name="T33" fmla="*/ 89 h 266"/>
                <a:gd name="T34" fmla="*/ 76 w 152"/>
                <a:gd name="T35" fmla="*/ 70 h 266"/>
                <a:gd name="T36" fmla="*/ 82 w 152"/>
                <a:gd name="T37" fmla="*/ 45 h 266"/>
                <a:gd name="T38" fmla="*/ 89 w 152"/>
                <a:gd name="T39" fmla="*/ 38 h 266"/>
                <a:gd name="T40" fmla="*/ 95 w 152"/>
                <a:gd name="T41" fmla="*/ 19 h 266"/>
                <a:gd name="T42" fmla="*/ 95 w 152"/>
                <a:gd name="T43" fmla="*/ 0 h 266"/>
                <a:gd name="T44" fmla="*/ 101 w 152"/>
                <a:gd name="T45" fmla="*/ 19 h 266"/>
                <a:gd name="T46" fmla="*/ 108 w 152"/>
                <a:gd name="T47" fmla="*/ 64 h 266"/>
                <a:gd name="T48" fmla="*/ 108 w 152"/>
                <a:gd name="T49" fmla="*/ 95 h 266"/>
                <a:gd name="T50" fmla="*/ 114 w 152"/>
                <a:gd name="T51" fmla="*/ 108 h 266"/>
                <a:gd name="T52" fmla="*/ 120 w 152"/>
                <a:gd name="T53" fmla="*/ 133 h 266"/>
                <a:gd name="T54" fmla="*/ 120 w 152"/>
                <a:gd name="T55" fmla="*/ 171 h 266"/>
                <a:gd name="T56" fmla="*/ 127 w 152"/>
                <a:gd name="T57" fmla="*/ 215 h 266"/>
                <a:gd name="T58" fmla="*/ 127 w 152"/>
                <a:gd name="T59" fmla="*/ 234 h 266"/>
                <a:gd name="T60" fmla="*/ 133 w 152"/>
                <a:gd name="T61" fmla="*/ 234 h 266"/>
                <a:gd name="T62" fmla="*/ 140 w 152"/>
                <a:gd name="T63" fmla="*/ 241 h 266"/>
                <a:gd name="T64" fmla="*/ 140 w 152"/>
                <a:gd name="T65" fmla="*/ 253 h 266"/>
                <a:gd name="T66" fmla="*/ 146 w 152"/>
                <a:gd name="T67" fmla="*/ 266 h 266"/>
                <a:gd name="T68" fmla="*/ 152 w 152"/>
                <a:gd name="T69" fmla="*/ 26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2" h="266">
                  <a:moveTo>
                    <a:pt x="0" y="260"/>
                  </a:moveTo>
                  <a:lnTo>
                    <a:pt x="6" y="234"/>
                  </a:lnTo>
                  <a:lnTo>
                    <a:pt x="6" y="209"/>
                  </a:lnTo>
                  <a:lnTo>
                    <a:pt x="13" y="178"/>
                  </a:lnTo>
                  <a:lnTo>
                    <a:pt x="13" y="146"/>
                  </a:lnTo>
                  <a:lnTo>
                    <a:pt x="19" y="127"/>
                  </a:lnTo>
                  <a:lnTo>
                    <a:pt x="25" y="95"/>
                  </a:lnTo>
                  <a:lnTo>
                    <a:pt x="25" y="70"/>
                  </a:lnTo>
                  <a:lnTo>
                    <a:pt x="32" y="51"/>
                  </a:lnTo>
                  <a:lnTo>
                    <a:pt x="38" y="45"/>
                  </a:lnTo>
                  <a:lnTo>
                    <a:pt x="44" y="57"/>
                  </a:lnTo>
                  <a:lnTo>
                    <a:pt x="44" y="89"/>
                  </a:lnTo>
                  <a:lnTo>
                    <a:pt x="51" y="108"/>
                  </a:lnTo>
                  <a:lnTo>
                    <a:pt x="57" y="127"/>
                  </a:lnTo>
                  <a:lnTo>
                    <a:pt x="63" y="121"/>
                  </a:lnTo>
                  <a:lnTo>
                    <a:pt x="70" y="102"/>
                  </a:lnTo>
                  <a:lnTo>
                    <a:pt x="76" y="89"/>
                  </a:lnTo>
                  <a:lnTo>
                    <a:pt x="76" y="70"/>
                  </a:lnTo>
                  <a:lnTo>
                    <a:pt x="82" y="45"/>
                  </a:lnTo>
                  <a:lnTo>
                    <a:pt x="89" y="38"/>
                  </a:lnTo>
                  <a:lnTo>
                    <a:pt x="95" y="19"/>
                  </a:lnTo>
                  <a:lnTo>
                    <a:pt x="95" y="0"/>
                  </a:lnTo>
                  <a:lnTo>
                    <a:pt x="101" y="19"/>
                  </a:lnTo>
                  <a:lnTo>
                    <a:pt x="108" y="64"/>
                  </a:lnTo>
                  <a:lnTo>
                    <a:pt x="108" y="95"/>
                  </a:lnTo>
                  <a:lnTo>
                    <a:pt x="114" y="108"/>
                  </a:lnTo>
                  <a:lnTo>
                    <a:pt x="120" y="133"/>
                  </a:lnTo>
                  <a:lnTo>
                    <a:pt x="120" y="171"/>
                  </a:lnTo>
                  <a:lnTo>
                    <a:pt x="127" y="215"/>
                  </a:lnTo>
                  <a:lnTo>
                    <a:pt x="127" y="234"/>
                  </a:lnTo>
                  <a:lnTo>
                    <a:pt x="133" y="234"/>
                  </a:lnTo>
                  <a:lnTo>
                    <a:pt x="140" y="241"/>
                  </a:lnTo>
                  <a:lnTo>
                    <a:pt x="140" y="253"/>
                  </a:lnTo>
                  <a:lnTo>
                    <a:pt x="146" y="266"/>
                  </a:lnTo>
                  <a:lnTo>
                    <a:pt x="152" y="260"/>
                  </a:lnTo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534939" y="219365"/>
            <a:ext cx="801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12D52"/>
                </a:solidFill>
                <a:latin typeface="Arial"/>
                <a:cs typeface="Arial"/>
              </a:rPr>
              <a:t>Wavefront</a:t>
            </a:r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 metrology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3999" y="855659"/>
            <a:ext cx="881888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err="1" smtClean="0">
                <a:solidFill>
                  <a:srgbClr val="3E607C"/>
                </a:solidFill>
              </a:rPr>
              <a:t>Wavefront</a:t>
            </a:r>
            <a:r>
              <a:rPr lang="en-US" sz="1800" i="1" dirty="0" smtClean="0">
                <a:solidFill>
                  <a:srgbClr val="3E607C"/>
                </a:solidFill>
              </a:rPr>
              <a:t> metrology is  fundamental for active optics as it provides the necessary feedback </a:t>
            </a:r>
            <a:r>
              <a:rPr lang="en-US" sz="1800" i="1" dirty="0" smtClean="0">
                <a:solidFill>
                  <a:srgbClr val="3E607C"/>
                </a:solidFill>
              </a:rPr>
              <a:t>from which calculating mirror </a:t>
            </a:r>
            <a:r>
              <a:rPr lang="en-US" sz="1800" i="1" dirty="0" smtClean="0">
                <a:solidFill>
                  <a:srgbClr val="3E607C"/>
                </a:solidFill>
              </a:rPr>
              <a:t>correctors. </a:t>
            </a:r>
            <a:endParaRPr lang="en-US" sz="1800" i="1" dirty="0">
              <a:solidFill>
                <a:srgbClr val="3E607C"/>
              </a:solidFill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ALBA has been successful implementing adaptive optics with nanometer accuracy on long mirrors using mechanical – which has never been reached by piezoelectric approach.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err="1" smtClean="0">
                <a:solidFill>
                  <a:srgbClr val="3E607C"/>
                </a:solidFill>
              </a:rPr>
              <a:t>Wavefront</a:t>
            </a:r>
            <a:r>
              <a:rPr lang="en-US" sz="1800" i="1" dirty="0" smtClean="0">
                <a:solidFill>
                  <a:srgbClr val="3E607C"/>
                </a:solidFill>
              </a:rPr>
              <a:t> metrology has allowed checking that correction is preserved after three years of operation in the </a:t>
            </a:r>
            <a:r>
              <a:rPr lang="en-US" sz="1800" i="1" dirty="0" err="1" smtClean="0">
                <a:solidFill>
                  <a:srgbClr val="3E607C"/>
                </a:solidFill>
              </a:rPr>
              <a:t>beamline</a:t>
            </a:r>
            <a:r>
              <a:rPr lang="en-US" sz="1800" i="1" dirty="0" smtClean="0">
                <a:solidFill>
                  <a:srgbClr val="3E607C"/>
                </a:solidFill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8220" y="4480560"/>
            <a:ext cx="2837910" cy="170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880" y="3220720"/>
            <a:ext cx="4064000" cy="304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" y="2895600"/>
            <a:ext cx="2166111" cy="158496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477760" y="2816539"/>
            <a:ext cx="1513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i="1" dirty="0" smtClean="0">
                <a:solidFill>
                  <a:srgbClr val="718DB2"/>
                </a:solidFill>
              </a:rPr>
              <a:t>Correction of a 600 mm long mirror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630160" y="4096699"/>
            <a:ext cx="14427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i="1" dirty="0" smtClean="0">
                <a:solidFill>
                  <a:srgbClr val="718DB2"/>
                </a:solidFill>
              </a:rPr>
              <a:t>Comparative of Lab and BL measurements of the mirror profile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281680" y="5722299"/>
            <a:ext cx="144272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i="1" dirty="0" err="1" smtClean="0">
                <a:solidFill>
                  <a:schemeClr val="bg1"/>
                </a:solidFill>
              </a:rPr>
              <a:t>Nanobender</a:t>
            </a:r>
            <a:r>
              <a:rPr lang="en-US" sz="1600" i="1" dirty="0" smtClean="0">
                <a:solidFill>
                  <a:schemeClr val="bg1"/>
                </a:solidFill>
              </a:rPr>
              <a:t> prototype</a:t>
            </a:r>
          </a:p>
        </p:txBody>
      </p:sp>
    </p:spTree>
    <p:extLst>
      <p:ext uri="{BB962C8B-B14F-4D97-AF65-F5344CB8AC3E}">
        <p14:creationId xmlns:p14="http://schemas.microsoft.com/office/powerpoint/2010/main" val="413041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930" y="1390315"/>
            <a:ext cx="3318844" cy="19784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34939" y="219365"/>
            <a:ext cx="801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Detector metrology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20" y="4077369"/>
            <a:ext cx="3963702" cy="21357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3999" y="921967"/>
            <a:ext cx="852905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 smtClean="0">
                <a:solidFill>
                  <a:srgbClr val="3E607C"/>
                </a:solidFill>
              </a:rPr>
              <a:t>High performance detectors are complex instrument and need long commissioning and calibrations. </a:t>
            </a:r>
          </a:p>
          <a:p>
            <a:r>
              <a:rPr lang="en-US" sz="1800" i="1" dirty="0" err="1" smtClean="0">
                <a:solidFill>
                  <a:srgbClr val="3E607C"/>
                </a:solidFill>
              </a:rPr>
              <a:t>Notos</a:t>
            </a:r>
            <a:r>
              <a:rPr lang="en-US" sz="1800" i="1" dirty="0" smtClean="0">
                <a:solidFill>
                  <a:srgbClr val="3E607C"/>
                </a:solidFill>
              </a:rPr>
              <a:t> </a:t>
            </a:r>
            <a:r>
              <a:rPr lang="en-US" sz="1800" i="1" dirty="0" smtClean="0">
                <a:solidFill>
                  <a:srgbClr val="3E607C"/>
                </a:solidFill>
              </a:rPr>
              <a:t>is a key instrument for a Detector Service at ALBA</a:t>
            </a:r>
          </a:p>
          <a:p>
            <a:endParaRPr lang="en-US" sz="1800" i="1" dirty="0" smtClean="0">
              <a:solidFill>
                <a:srgbClr val="3E607C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Spectral </a:t>
            </a:r>
            <a:r>
              <a:rPr lang="en-US" sz="1800" i="1" dirty="0" err="1" smtClean="0">
                <a:solidFill>
                  <a:srgbClr val="3E607C"/>
                </a:solidFill>
              </a:rPr>
              <a:t>responsivity</a:t>
            </a:r>
            <a:endParaRPr lang="en-US" sz="1800" i="1" dirty="0" smtClean="0">
              <a:solidFill>
                <a:srgbClr val="3E607C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Spatial resolution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Linearity/Noise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Time response</a:t>
            </a:r>
          </a:p>
          <a:p>
            <a:endParaRPr lang="en-US" sz="1800" i="1" dirty="0">
              <a:solidFill>
                <a:srgbClr val="3E607C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Configuration parameters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Integration with detector </a:t>
            </a:r>
            <a:r>
              <a:rPr lang="en-US" sz="1800" i="1" dirty="0" smtClean="0">
                <a:solidFill>
                  <a:srgbClr val="3E607C"/>
                </a:solidFill>
              </a:rPr>
              <a:t>optics.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…</a:t>
            </a:r>
            <a:endParaRPr lang="en-US" sz="1800" i="1" dirty="0" smtClean="0">
              <a:solidFill>
                <a:srgbClr val="3E607C"/>
              </a:solidFill>
            </a:endParaRPr>
          </a:p>
          <a:p>
            <a:pPr marL="285750" indent="-285750">
              <a:buFontTx/>
              <a:buChar char="-"/>
            </a:pPr>
            <a:endParaRPr lang="en-US" sz="1800" i="1" dirty="0">
              <a:solidFill>
                <a:srgbClr val="3E607C"/>
              </a:solidFill>
            </a:endParaRPr>
          </a:p>
          <a:p>
            <a:endParaRPr lang="en-US" sz="1800" i="1" dirty="0" smtClean="0">
              <a:solidFill>
                <a:srgbClr val="3E607C"/>
              </a:solidFill>
            </a:endParaRPr>
          </a:p>
          <a:p>
            <a:endParaRPr lang="en-US" sz="1800" i="1" dirty="0">
              <a:solidFill>
                <a:srgbClr val="3E607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133" y="2639047"/>
            <a:ext cx="2185021" cy="290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6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4939" y="219365"/>
            <a:ext cx="801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12D52"/>
                </a:solidFill>
                <a:latin typeface="Arial"/>
                <a:cs typeface="Arial"/>
              </a:rPr>
              <a:t>Reflectometry</a:t>
            </a:r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 and transmission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12640" y="2013899"/>
            <a:ext cx="4338320" cy="3554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800" b="1" i="1" dirty="0" smtClean="0">
                <a:solidFill>
                  <a:srgbClr val="3E607C"/>
                </a:solidFill>
              </a:rPr>
              <a:t>Transmission elements</a:t>
            </a:r>
          </a:p>
          <a:p>
            <a:pPr marL="764574" lvl="1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CRL lenses</a:t>
            </a:r>
          </a:p>
          <a:p>
            <a:pPr marL="764574" lvl="1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Filters</a:t>
            </a:r>
          </a:p>
          <a:p>
            <a:pPr marL="764574" lvl="1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Windows</a:t>
            </a:r>
            <a:endParaRPr lang="en-US" sz="1800" i="1" dirty="0">
              <a:solidFill>
                <a:srgbClr val="3E607C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800" b="1" i="1" dirty="0" smtClean="0">
                <a:solidFill>
                  <a:srgbClr val="3E607C"/>
                </a:solidFill>
              </a:rPr>
              <a:t>To measure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Contamination of mirrors and gratings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Rocking curves of crystals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Reflectivity of multilayer mirrors.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Multilayer grade profiling.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sz="1800" i="1" dirty="0" smtClean="0">
                <a:solidFill>
                  <a:schemeClr val="bg2">
                    <a:lumMod val="50000"/>
                  </a:schemeClr>
                </a:solidFill>
              </a:rPr>
              <a:t>Diffraction efficiency of gratings (¿?)</a:t>
            </a:r>
          </a:p>
        </p:txBody>
      </p:sp>
      <p:sp>
        <p:nvSpPr>
          <p:cNvPr id="5" name="Rectangle 4"/>
          <p:cNvSpPr/>
          <p:nvPr/>
        </p:nvSpPr>
        <p:spPr>
          <a:xfrm>
            <a:off x="650240" y="936939"/>
            <a:ext cx="779272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800" i="1" dirty="0" smtClean="0">
                <a:solidFill>
                  <a:srgbClr val="3E607C"/>
                </a:solidFill>
              </a:rPr>
              <a:t>Reflectivity, Diffraction efficiency and transmission are directly dependent on wavelength.</a:t>
            </a:r>
          </a:p>
          <a:p>
            <a:pPr>
              <a:spcBef>
                <a:spcPts val="600"/>
              </a:spcBef>
            </a:pPr>
            <a:r>
              <a:rPr lang="en-US" sz="1800" i="1" dirty="0" smtClean="0">
                <a:solidFill>
                  <a:srgbClr val="3E607C"/>
                </a:solidFill>
              </a:rPr>
              <a:t>Include scattering effects and </a:t>
            </a:r>
            <a:r>
              <a:rPr lang="en-US" sz="1800" i="1" dirty="0" err="1" smtClean="0">
                <a:solidFill>
                  <a:srgbClr val="3E607C"/>
                </a:solidFill>
              </a:rPr>
              <a:t>wavefront</a:t>
            </a:r>
            <a:r>
              <a:rPr lang="en-US" sz="1800" i="1" dirty="0" smtClean="0">
                <a:solidFill>
                  <a:srgbClr val="3E607C"/>
                </a:solidFill>
              </a:rPr>
              <a:t> deformations for very demanding BLs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2207260"/>
            <a:ext cx="4114800" cy="2755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50160" y="2374017"/>
            <a:ext cx="216408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i="1" dirty="0" smtClean="0">
                <a:solidFill>
                  <a:srgbClr val="3E607C"/>
                </a:solidFill>
              </a:rPr>
              <a:t>10 nm C/50 nm Au</a:t>
            </a:r>
          </a:p>
          <a:p>
            <a:pPr>
              <a:spcBef>
                <a:spcPts val="600"/>
              </a:spcBef>
            </a:pPr>
            <a:r>
              <a:rPr lang="en-US" sz="1600" i="1" dirty="0" smtClean="0">
                <a:solidFill>
                  <a:srgbClr val="3E607C"/>
                </a:solidFill>
              </a:rPr>
              <a:t>50 </a:t>
            </a:r>
            <a:r>
              <a:rPr lang="en-US" sz="1600" i="1" dirty="0">
                <a:solidFill>
                  <a:srgbClr val="3E607C"/>
                </a:solidFill>
              </a:rPr>
              <a:t>nm </a:t>
            </a:r>
            <a:r>
              <a:rPr lang="en-US" sz="1600" i="1" dirty="0" smtClean="0">
                <a:solidFill>
                  <a:srgbClr val="3E607C"/>
                </a:solidFill>
              </a:rPr>
              <a:t>Au</a:t>
            </a:r>
            <a:endParaRPr lang="en-US" sz="2000" i="1" dirty="0">
              <a:solidFill>
                <a:srgbClr val="3E607C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53920" y="2550160"/>
            <a:ext cx="4165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164080" y="2875280"/>
            <a:ext cx="41656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41335" y="5047585"/>
            <a:ext cx="3625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800" i="1" dirty="0" smtClean="0">
                <a:solidFill>
                  <a:srgbClr val="768EAA"/>
                </a:solidFill>
              </a:rPr>
              <a:t>Example of C contamination effect</a:t>
            </a:r>
            <a:endParaRPr lang="en-US" sz="1800" i="1" dirty="0">
              <a:solidFill>
                <a:srgbClr val="768E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5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4939" y="219365"/>
            <a:ext cx="801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User-oriented 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0240" y="896299"/>
            <a:ext cx="789432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800" i="1" dirty="0" err="1" smtClean="0">
                <a:solidFill>
                  <a:srgbClr val="3E607C"/>
                </a:solidFill>
              </a:rPr>
              <a:t>Notos</a:t>
            </a:r>
            <a:r>
              <a:rPr lang="en-US" sz="1800" i="1" dirty="0" smtClean="0">
                <a:solidFill>
                  <a:srgbClr val="3E607C"/>
                </a:solidFill>
              </a:rPr>
              <a:t> is conceived to be a very flexible hard x-ray </a:t>
            </a:r>
            <a:r>
              <a:rPr lang="en-US" sz="1800" i="1" dirty="0" err="1" smtClean="0">
                <a:solidFill>
                  <a:srgbClr val="3E607C"/>
                </a:solidFill>
              </a:rPr>
              <a:t>beamline</a:t>
            </a:r>
            <a:r>
              <a:rPr lang="en-US" sz="1800" i="1" dirty="0" smtClean="0">
                <a:solidFill>
                  <a:srgbClr val="3E607C"/>
                </a:solidFill>
              </a:rPr>
              <a:t>, and it could also allocate non high-demanding user-experiments as a relief </a:t>
            </a:r>
            <a:r>
              <a:rPr lang="en-US" sz="1800" i="1" dirty="0" smtClean="0">
                <a:solidFill>
                  <a:srgbClr val="3E607C"/>
                </a:solidFill>
              </a:rPr>
              <a:t>of very </a:t>
            </a:r>
            <a:r>
              <a:rPr lang="en-US" sz="1800" i="1" dirty="0" smtClean="0">
                <a:solidFill>
                  <a:srgbClr val="3E607C"/>
                </a:solidFill>
              </a:rPr>
              <a:t>oversubscribed </a:t>
            </a:r>
            <a:r>
              <a:rPr lang="en-US" sz="1800" i="1" dirty="0" err="1" smtClean="0">
                <a:solidFill>
                  <a:srgbClr val="3E607C"/>
                </a:solidFill>
              </a:rPr>
              <a:t>beamlines</a:t>
            </a:r>
            <a:r>
              <a:rPr lang="en-US" sz="1800" i="1" dirty="0" smtClean="0">
                <a:solidFill>
                  <a:srgbClr val="3E607C"/>
                </a:solidFill>
              </a:rPr>
              <a:t>.</a:t>
            </a:r>
          </a:p>
          <a:p>
            <a:pPr>
              <a:spcBef>
                <a:spcPts val="600"/>
              </a:spcBef>
            </a:pPr>
            <a:endParaRPr lang="en-US" sz="1800" i="1" dirty="0">
              <a:solidFill>
                <a:srgbClr val="3E607C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2719" y="1917566"/>
            <a:ext cx="2519681" cy="181708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/>
              <a:t>BL equipment includes</a:t>
            </a:r>
          </a:p>
          <a:p>
            <a:pPr algn="ctr"/>
            <a:r>
              <a:rPr lang="en-US" i="1" dirty="0" smtClean="0"/>
              <a:t>2D detectors</a:t>
            </a:r>
          </a:p>
          <a:p>
            <a:pPr algn="ctr"/>
            <a:r>
              <a:rPr lang="en-US" i="1" dirty="0" smtClean="0"/>
              <a:t>Positioning tables</a:t>
            </a:r>
          </a:p>
          <a:p>
            <a:pPr algn="ctr"/>
            <a:r>
              <a:rPr lang="en-US" i="1" dirty="0" smtClean="0"/>
              <a:t>Focus flexibility</a:t>
            </a:r>
            <a:endParaRPr lang="en-US" i="1" dirty="0"/>
          </a:p>
        </p:txBody>
      </p:sp>
      <p:sp>
        <p:nvSpPr>
          <p:cNvPr id="5" name="Rectangle 4"/>
          <p:cNvSpPr/>
          <p:nvPr/>
        </p:nvSpPr>
        <p:spPr>
          <a:xfrm>
            <a:off x="2397759" y="2679566"/>
            <a:ext cx="2519681" cy="1817088"/>
          </a:xfrm>
          <a:prstGeom prst="rect">
            <a:avLst/>
          </a:prstGeom>
          <a:solidFill>
            <a:srgbClr val="768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Sample environment and specific experimental hardware can be lent from other </a:t>
            </a:r>
            <a:r>
              <a:rPr lang="en-US" i="1" dirty="0" err="1" smtClean="0"/>
              <a:t>beamlines</a:t>
            </a:r>
            <a:r>
              <a:rPr lang="en-US" i="1" dirty="0" smtClean="0"/>
              <a:t> at ALBA</a:t>
            </a:r>
            <a:endParaRPr lang="en-US" i="1" dirty="0"/>
          </a:p>
        </p:txBody>
      </p:sp>
      <p:sp>
        <p:nvSpPr>
          <p:cNvPr id="6" name="Rectangle 5"/>
          <p:cNvSpPr/>
          <p:nvPr/>
        </p:nvSpPr>
        <p:spPr>
          <a:xfrm>
            <a:off x="4825999" y="1990238"/>
            <a:ext cx="2519681" cy="181708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 smtClean="0">
                <a:solidFill>
                  <a:srgbClr val="3E607C"/>
                </a:solidFill>
              </a:rPr>
              <a:t>Notos</a:t>
            </a:r>
            <a:r>
              <a:rPr lang="en-US" i="1" dirty="0" smtClean="0">
                <a:solidFill>
                  <a:srgbClr val="3E607C"/>
                </a:solidFill>
              </a:rPr>
              <a:t>  could host HW </a:t>
            </a:r>
            <a:r>
              <a:rPr lang="en-US" i="1" dirty="0" err="1" smtClean="0">
                <a:solidFill>
                  <a:srgbClr val="3E607C"/>
                </a:solidFill>
              </a:rPr>
              <a:t>decomissioned</a:t>
            </a:r>
            <a:r>
              <a:rPr lang="en-US" i="1" dirty="0" smtClean="0">
                <a:solidFill>
                  <a:srgbClr val="3E607C"/>
                </a:solidFill>
              </a:rPr>
              <a:t> </a:t>
            </a:r>
            <a:r>
              <a:rPr lang="en-US" i="1" dirty="0" err="1" smtClean="0">
                <a:solidFill>
                  <a:srgbClr val="3E607C"/>
                </a:solidFill>
              </a:rPr>
              <a:t>fom</a:t>
            </a:r>
            <a:r>
              <a:rPr lang="en-US" i="1" dirty="0" smtClean="0">
                <a:solidFill>
                  <a:srgbClr val="3E607C"/>
                </a:solidFill>
              </a:rPr>
              <a:t> other </a:t>
            </a:r>
            <a:r>
              <a:rPr lang="en-US" i="1" dirty="0" err="1" smtClean="0">
                <a:solidFill>
                  <a:srgbClr val="3E607C"/>
                </a:solidFill>
              </a:rPr>
              <a:t>beamlines</a:t>
            </a:r>
            <a:r>
              <a:rPr lang="en-US" i="1" dirty="0" smtClean="0">
                <a:solidFill>
                  <a:srgbClr val="3E607C"/>
                </a:solidFill>
              </a:rPr>
              <a:t> (</a:t>
            </a:r>
            <a:r>
              <a:rPr lang="en-US" i="1" dirty="0" err="1" smtClean="0">
                <a:solidFill>
                  <a:srgbClr val="3E607C"/>
                </a:solidFill>
              </a:rPr>
              <a:t>v.g</a:t>
            </a:r>
            <a:r>
              <a:rPr lang="en-US" i="1" dirty="0" smtClean="0">
                <a:solidFill>
                  <a:srgbClr val="3E607C"/>
                </a:solidFill>
              </a:rPr>
              <a:t>. BM25A)</a:t>
            </a:r>
            <a:endParaRPr lang="en-US" i="1" dirty="0">
              <a:solidFill>
                <a:srgbClr val="3E607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61759" y="3540857"/>
            <a:ext cx="2519681" cy="181708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/>
              <a:t>Likely XAS, imaging or powder diffraction experiments could be conducted at </a:t>
            </a:r>
            <a:r>
              <a:rPr lang="en-US" b="1" i="1" dirty="0" err="1" smtClean="0"/>
              <a:t>Notos</a:t>
            </a:r>
            <a:r>
              <a:rPr lang="en-US" b="1" i="1" dirty="0" smtClean="0"/>
              <a:t>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8761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4940" y="219365"/>
            <a:ext cx="7301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Selected communities involved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1051" y="1871017"/>
            <a:ext cx="824831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 smtClean="0"/>
              <a:t>Besides ALBA, NOTOS will benefit third parties:</a:t>
            </a:r>
            <a:endParaRPr lang="en-US" sz="2200" i="1" dirty="0"/>
          </a:p>
          <a:p>
            <a:pPr marL="342900" indent="-342900">
              <a:buFont typeface="Arial"/>
              <a:buChar char="•"/>
            </a:pPr>
            <a:r>
              <a:rPr lang="en-US" sz="2200" b="1" i="1" dirty="0" smtClean="0"/>
              <a:t>Subcontracted companies and workshops. </a:t>
            </a:r>
            <a:r>
              <a:rPr lang="en-US" sz="2200" i="1" dirty="0" smtClean="0"/>
              <a:t>A network of quality workshops and small engineering companies near ALBA</a:t>
            </a:r>
          </a:p>
          <a:p>
            <a:pPr marL="342900" indent="-342900">
              <a:buFont typeface="Arial"/>
              <a:buChar char="•"/>
            </a:pPr>
            <a:endParaRPr lang="en-US" sz="2200" i="1" dirty="0" smtClean="0"/>
          </a:p>
          <a:p>
            <a:pPr marL="342900" indent="-342900">
              <a:buFont typeface="Arial"/>
              <a:buChar char="•"/>
            </a:pPr>
            <a:r>
              <a:rPr lang="en-US" sz="2200" b="1" i="1" dirty="0" smtClean="0"/>
              <a:t>Industrial partners in development projects: </a:t>
            </a:r>
            <a:r>
              <a:rPr lang="en-US" sz="2200" i="1" dirty="0" err="1" smtClean="0"/>
              <a:t>v.g</a:t>
            </a:r>
            <a:r>
              <a:rPr lang="en-US" sz="2200" i="1" dirty="0" smtClean="0"/>
              <a:t>. </a:t>
            </a:r>
            <a:r>
              <a:rPr lang="en-US" sz="2200" i="1" dirty="0" err="1" smtClean="0"/>
              <a:t>Nanobender</a:t>
            </a:r>
            <a:r>
              <a:rPr lang="en-US" sz="2200" i="1" dirty="0" smtClean="0"/>
              <a:t>, DCM project, Diode projects</a:t>
            </a:r>
          </a:p>
          <a:p>
            <a:pPr marL="342900" indent="-342900">
              <a:buFont typeface="Arial"/>
              <a:buChar char="•"/>
            </a:pPr>
            <a:endParaRPr lang="en-US" sz="2200" i="1" dirty="0" smtClean="0"/>
          </a:p>
          <a:p>
            <a:pPr marL="342900" indent="-342900">
              <a:buFont typeface="Arial"/>
              <a:buChar char="•"/>
            </a:pPr>
            <a:r>
              <a:rPr lang="en-US" sz="2200" b="1" i="1" dirty="0" smtClean="0"/>
              <a:t>Technological and research institutes: </a:t>
            </a:r>
            <a:r>
              <a:rPr lang="en-US" sz="2200" i="1" dirty="0" smtClean="0"/>
              <a:t>Current and potential partners</a:t>
            </a:r>
            <a:r>
              <a:rPr lang="en-US" sz="2200" b="1" i="1" dirty="0" smtClean="0"/>
              <a:t> </a:t>
            </a:r>
            <a:r>
              <a:rPr lang="en-US" sz="2200" i="1" dirty="0" smtClean="0"/>
              <a:t>CIEMAT, CLPU, CNM, IFAE</a:t>
            </a:r>
          </a:p>
          <a:p>
            <a:endParaRPr lang="en-US" sz="2200" i="1" dirty="0"/>
          </a:p>
          <a:p>
            <a:pPr marL="342900" indent="-342900">
              <a:buFont typeface="Arial"/>
              <a:buChar char="•"/>
            </a:pPr>
            <a:r>
              <a:rPr lang="en-US" sz="2200" b="1" i="1" dirty="0" smtClean="0"/>
              <a:t>SR community</a:t>
            </a:r>
            <a:endParaRPr lang="en-US" sz="2200" i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213896" y="833624"/>
            <a:ext cx="89301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718DB2"/>
                </a:solidFill>
              </a:rPr>
              <a:t>“ to research, deliver and maintain methods and techniques with which to conduct synchrotron light based research and development in such a way that knowledge and added value data are pumped into the scientific and industrial communities”</a:t>
            </a:r>
          </a:p>
        </p:txBody>
      </p:sp>
    </p:spTree>
    <p:extLst>
      <p:ext uri="{BB962C8B-B14F-4D97-AF65-F5344CB8AC3E}">
        <p14:creationId xmlns:p14="http://schemas.microsoft.com/office/powerpoint/2010/main" val="24154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flipV="1">
            <a:off x="1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100000">
                <a:schemeClr val="bg1">
                  <a:alpha val="73000"/>
                </a:schemeClr>
              </a:gs>
              <a:gs pos="35000">
                <a:srgbClr val="FFFFFF">
                  <a:alpha val="49000"/>
                </a:srgbClr>
              </a:gs>
            </a:gsLst>
            <a:lin ang="564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Technical proposal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020"/>
            <a:ext cx="1524000" cy="83871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844321" y="2685105"/>
            <a:ext cx="1600563" cy="1590842"/>
            <a:chOff x="2580106" y="3048000"/>
            <a:chExt cx="1600563" cy="1590842"/>
          </a:xfrm>
        </p:grpSpPr>
        <p:sp>
          <p:nvSpPr>
            <p:cNvPr id="14" name="Oval 13"/>
            <p:cNvSpPr/>
            <p:nvPr/>
          </p:nvSpPr>
          <p:spPr>
            <a:xfrm>
              <a:off x="2580106" y="3048000"/>
              <a:ext cx="1590842" cy="1590842"/>
            </a:xfrm>
            <a:prstGeom prst="ellipse">
              <a:avLst/>
            </a:prstGeom>
            <a:solidFill>
              <a:srgbClr val="98AECE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589829" y="3189029"/>
              <a:ext cx="159084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200" i="1" dirty="0" smtClean="0">
                  <a:solidFill>
                    <a:srgbClr val="3E607C"/>
                  </a:solidFill>
                </a:rPr>
                <a:t>Variable Spot </a:t>
              </a:r>
              <a:r>
                <a:rPr lang="en-US" sz="2200" i="1" dirty="0" smtClean="0">
                  <a:solidFill>
                    <a:srgbClr val="3E607C"/>
                  </a:solidFill>
                </a:rPr>
                <a:t>size and position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12321" y="2674411"/>
            <a:ext cx="1671054" cy="1612231"/>
            <a:chOff x="1382298" y="2197770"/>
            <a:chExt cx="1671054" cy="1612231"/>
          </a:xfrm>
        </p:grpSpPr>
        <p:sp>
          <p:nvSpPr>
            <p:cNvPr id="17" name="Oval 16"/>
            <p:cNvSpPr/>
            <p:nvPr/>
          </p:nvSpPr>
          <p:spPr>
            <a:xfrm>
              <a:off x="1427748" y="2197770"/>
              <a:ext cx="1612231" cy="1612231"/>
            </a:xfrm>
            <a:prstGeom prst="ellipse">
              <a:avLst/>
            </a:prstGeom>
            <a:solidFill>
              <a:srgbClr val="3E607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382298" y="2611631"/>
              <a:ext cx="1671054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200" i="1" dirty="0" smtClean="0">
                  <a:solidFill>
                    <a:srgbClr val="FFFFFF"/>
                  </a:solidFill>
                </a:rPr>
                <a:t>Wide Energy </a:t>
              </a:r>
              <a:r>
                <a:rPr lang="en-US" sz="2200" i="1" dirty="0" smtClean="0">
                  <a:solidFill>
                    <a:srgbClr val="FFFFFF"/>
                  </a:solidFill>
                </a:rPr>
                <a:t>range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92360" y="4558069"/>
            <a:ext cx="89361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 smtClean="0"/>
              <a:t>The </a:t>
            </a:r>
            <a:r>
              <a:rPr lang="en-US" sz="2200" i="1" dirty="0" err="1" smtClean="0"/>
              <a:t>beamline</a:t>
            </a:r>
            <a:r>
              <a:rPr lang="en-US" sz="2200" i="1" dirty="0" smtClean="0"/>
              <a:t> design aims to provide maximum versatility at reasonable cost.</a:t>
            </a:r>
          </a:p>
          <a:p>
            <a:r>
              <a:rPr lang="en-US" sz="2200" i="1" dirty="0" smtClean="0"/>
              <a:t>It is a hard x-ray </a:t>
            </a:r>
            <a:r>
              <a:rPr lang="en-US" sz="2200" i="1" dirty="0" err="1" smtClean="0"/>
              <a:t>beamline</a:t>
            </a:r>
            <a:r>
              <a:rPr lang="en-US" sz="2200" i="1" dirty="0" smtClean="0"/>
              <a:t>, but we consider to </a:t>
            </a:r>
            <a:r>
              <a:rPr lang="en-US" sz="2200" i="1" dirty="0" smtClean="0"/>
              <a:t>extend </a:t>
            </a:r>
            <a:r>
              <a:rPr lang="en-US" sz="2200" i="1" dirty="0" smtClean="0"/>
              <a:t>its low </a:t>
            </a:r>
            <a:r>
              <a:rPr lang="en-US" sz="2200" i="1" dirty="0" smtClean="0"/>
              <a:t>energy end</a:t>
            </a:r>
            <a:r>
              <a:rPr lang="en-US" sz="2200" i="1" dirty="0" smtClean="0"/>
              <a:t>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782743" y="2685105"/>
            <a:ext cx="1617576" cy="1590842"/>
            <a:chOff x="3521245" y="1917032"/>
            <a:chExt cx="1617576" cy="1590842"/>
          </a:xfrm>
        </p:grpSpPr>
        <p:sp>
          <p:nvSpPr>
            <p:cNvPr id="21" name="Oval 20"/>
            <p:cNvSpPr/>
            <p:nvPr/>
          </p:nvSpPr>
          <p:spPr>
            <a:xfrm>
              <a:off x="3547979" y="1917032"/>
              <a:ext cx="1590842" cy="1590842"/>
            </a:xfrm>
            <a:prstGeom prst="ellipse">
              <a:avLst/>
            </a:prstGeom>
            <a:solidFill>
              <a:srgbClr val="DEDFE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521245" y="2330895"/>
              <a:ext cx="159084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200" i="1" dirty="0" smtClean="0">
                  <a:solidFill>
                    <a:srgbClr val="3E607C"/>
                  </a:solidFill>
                </a:rPr>
                <a:t>Large hutches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747898" y="2685105"/>
            <a:ext cx="1604211" cy="1590842"/>
            <a:chOff x="5900821" y="1823452"/>
            <a:chExt cx="1604211" cy="1590842"/>
          </a:xfrm>
        </p:grpSpPr>
        <p:sp>
          <p:nvSpPr>
            <p:cNvPr id="24" name="Oval 23"/>
            <p:cNvSpPr/>
            <p:nvPr/>
          </p:nvSpPr>
          <p:spPr>
            <a:xfrm>
              <a:off x="5900821" y="1823452"/>
              <a:ext cx="1590842" cy="1590842"/>
            </a:xfrm>
            <a:prstGeom prst="ellipse">
              <a:avLst/>
            </a:prstGeom>
            <a:solidFill>
              <a:srgbClr val="768EAA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914192" y="2090261"/>
              <a:ext cx="159084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200" i="1" dirty="0" smtClean="0">
                  <a:solidFill>
                    <a:schemeClr val="bg1"/>
                  </a:solidFill>
                </a:rPr>
                <a:t>Several working modes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1235709" y="1018355"/>
            <a:ext cx="21676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 smtClean="0"/>
              <a:t>Monochromatic</a:t>
            </a:r>
          </a:p>
          <a:p>
            <a:r>
              <a:rPr lang="en-US" sz="2200" i="1" dirty="0" smtClean="0"/>
              <a:t>Pink</a:t>
            </a:r>
          </a:p>
          <a:p>
            <a:r>
              <a:rPr lang="en-US" sz="2200" i="1" dirty="0" smtClean="0"/>
              <a:t>White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06656" y="692599"/>
            <a:ext cx="168041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 smtClean="0"/>
              <a:t>Expanded</a:t>
            </a:r>
          </a:p>
          <a:p>
            <a:r>
              <a:rPr lang="en-US" sz="2200" i="1" dirty="0" smtClean="0"/>
              <a:t>Collimated</a:t>
            </a:r>
          </a:p>
          <a:p>
            <a:r>
              <a:rPr lang="en-US" sz="2200" i="1" dirty="0" smtClean="0"/>
              <a:t>Convergent</a:t>
            </a:r>
          </a:p>
          <a:p>
            <a:r>
              <a:rPr lang="en-US" sz="2200" i="1" dirty="0" smtClean="0"/>
              <a:t>Divergent</a:t>
            </a:r>
          </a:p>
          <a:p>
            <a:r>
              <a:rPr lang="en-US" sz="2200" i="1" dirty="0" smtClean="0"/>
              <a:t>Focused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055108" y="1162191"/>
            <a:ext cx="21676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 smtClean="0"/>
              <a:t>Low energy</a:t>
            </a:r>
          </a:p>
          <a:p>
            <a:r>
              <a:rPr lang="en-US" sz="2200" i="1" dirty="0" smtClean="0"/>
              <a:t>High energy</a:t>
            </a:r>
          </a:p>
        </p:txBody>
      </p:sp>
      <p:sp>
        <p:nvSpPr>
          <p:cNvPr id="29" name="Left Brace 28"/>
          <p:cNvSpPr/>
          <p:nvPr/>
        </p:nvSpPr>
        <p:spPr>
          <a:xfrm flipH="1">
            <a:off x="3080810" y="1125867"/>
            <a:ext cx="294968" cy="988068"/>
          </a:xfrm>
          <a:prstGeom prst="leftBrace">
            <a:avLst>
              <a:gd name="adj1" fmla="val 29386"/>
              <a:gd name="adj2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 Brace 29"/>
          <p:cNvSpPr/>
          <p:nvPr/>
        </p:nvSpPr>
        <p:spPr>
          <a:xfrm>
            <a:off x="3773984" y="1138976"/>
            <a:ext cx="322826" cy="988068"/>
          </a:xfrm>
          <a:prstGeom prst="leftBrace">
            <a:avLst>
              <a:gd name="adj1" fmla="val 29386"/>
              <a:gd name="adj2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ultiply 30"/>
          <p:cNvSpPr/>
          <p:nvPr/>
        </p:nvSpPr>
        <p:spPr>
          <a:xfrm>
            <a:off x="3383971" y="1433872"/>
            <a:ext cx="360516" cy="360516"/>
          </a:xfrm>
          <a:prstGeom prst="mathMultiply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Brace 31"/>
          <p:cNvSpPr/>
          <p:nvPr/>
        </p:nvSpPr>
        <p:spPr>
          <a:xfrm flipH="1">
            <a:off x="5543791" y="1073429"/>
            <a:ext cx="294968" cy="988068"/>
          </a:xfrm>
          <a:prstGeom prst="leftBrace">
            <a:avLst>
              <a:gd name="adj1" fmla="val 29386"/>
              <a:gd name="adj2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Brace 32"/>
          <p:cNvSpPr/>
          <p:nvPr/>
        </p:nvSpPr>
        <p:spPr>
          <a:xfrm>
            <a:off x="6236965" y="757085"/>
            <a:ext cx="322826" cy="1609210"/>
          </a:xfrm>
          <a:prstGeom prst="leftBrace">
            <a:avLst>
              <a:gd name="adj1" fmla="val 29386"/>
              <a:gd name="adj2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ultiply 33"/>
          <p:cNvSpPr/>
          <p:nvPr/>
        </p:nvSpPr>
        <p:spPr>
          <a:xfrm>
            <a:off x="5846952" y="1381434"/>
            <a:ext cx="360516" cy="360516"/>
          </a:xfrm>
          <a:prstGeom prst="mathMultiply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Left Brace 34"/>
          <p:cNvSpPr/>
          <p:nvPr/>
        </p:nvSpPr>
        <p:spPr>
          <a:xfrm flipH="1">
            <a:off x="7954333" y="770195"/>
            <a:ext cx="322826" cy="1609210"/>
          </a:xfrm>
          <a:prstGeom prst="leftBrace">
            <a:avLst>
              <a:gd name="adj1" fmla="val 29386"/>
              <a:gd name="adj2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eft Brace 35"/>
          <p:cNvSpPr/>
          <p:nvPr/>
        </p:nvSpPr>
        <p:spPr>
          <a:xfrm>
            <a:off x="960319" y="1135699"/>
            <a:ext cx="322826" cy="988068"/>
          </a:xfrm>
          <a:prstGeom prst="leftBrace">
            <a:avLst>
              <a:gd name="adj1" fmla="val 29386"/>
              <a:gd name="adj2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3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Optical layout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099" y="943413"/>
            <a:ext cx="9162304" cy="27507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78528" y="3777356"/>
            <a:ext cx="24829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2.Collimating mirror</a:t>
            </a:r>
          </a:p>
          <a:p>
            <a:r>
              <a:rPr lang="en-US" sz="2000" i="1" dirty="0" smtClean="0"/>
              <a:t>Higher flux/resolution</a:t>
            </a:r>
          </a:p>
          <a:p>
            <a:r>
              <a:rPr lang="en-US" sz="2000" i="1" dirty="0" smtClean="0"/>
              <a:t>Reduces power on mono</a:t>
            </a:r>
          </a:p>
          <a:p>
            <a:r>
              <a:rPr lang="en-US" sz="2000" i="1" dirty="0" smtClean="0"/>
              <a:t>Collimation required often</a:t>
            </a:r>
            <a:endParaRPr lang="en-US" sz="2000" i="1" dirty="0"/>
          </a:p>
        </p:txBody>
      </p:sp>
      <p:sp>
        <p:nvSpPr>
          <p:cNvPr id="6" name="Rectangle 5"/>
          <p:cNvSpPr/>
          <p:nvPr/>
        </p:nvSpPr>
        <p:spPr>
          <a:xfrm>
            <a:off x="4528331" y="3777356"/>
            <a:ext cx="21639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3.DCM</a:t>
            </a:r>
          </a:p>
          <a:p>
            <a:r>
              <a:rPr lang="en-US" sz="2000" i="1" dirty="0" smtClean="0"/>
              <a:t>Low energy range</a:t>
            </a:r>
          </a:p>
          <a:p>
            <a:r>
              <a:rPr lang="en-US" sz="2000" i="1" dirty="0" smtClean="0"/>
              <a:t>Multiple crystals</a:t>
            </a:r>
            <a:endParaRPr lang="en-US" sz="2000" i="1" dirty="0"/>
          </a:p>
        </p:txBody>
      </p:sp>
      <p:sp>
        <p:nvSpPr>
          <p:cNvPr id="8" name="Rectangle 7"/>
          <p:cNvSpPr/>
          <p:nvPr/>
        </p:nvSpPr>
        <p:spPr>
          <a:xfrm>
            <a:off x="6759076" y="3777356"/>
            <a:ext cx="22779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4. Torus focusing</a:t>
            </a:r>
          </a:p>
          <a:p>
            <a:r>
              <a:rPr lang="en-US" sz="2000" i="1" dirty="0" smtClean="0"/>
              <a:t>Large H acceptance</a:t>
            </a:r>
          </a:p>
          <a:p>
            <a:r>
              <a:rPr lang="en-US" sz="2000" i="1" dirty="0" smtClean="0"/>
              <a:t>Acceptable focusing</a:t>
            </a:r>
            <a:endParaRPr lang="en-US" sz="2000" i="1" dirty="0"/>
          </a:p>
        </p:txBody>
      </p:sp>
      <p:sp>
        <p:nvSpPr>
          <p:cNvPr id="9" name="Rectangle 8"/>
          <p:cNvSpPr/>
          <p:nvPr/>
        </p:nvSpPr>
        <p:spPr>
          <a:xfrm>
            <a:off x="53472" y="3777356"/>
            <a:ext cx="18582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1.Dipole source</a:t>
            </a:r>
          </a:p>
          <a:p>
            <a:r>
              <a:rPr lang="en-US" sz="2000" i="1" dirty="0" smtClean="0"/>
              <a:t>Wide spectrum</a:t>
            </a:r>
          </a:p>
          <a:p>
            <a:r>
              <a:rPr lang="en-US" sz="2000" i="1" dirty="0" err="1" smtClean="0"/>
              <a:t>Unexpensive</a:t>
            </a:r>
            <a:endParaRPr lang="en-US" sz="2000" i="1" dirty="0" smtClean="0"/>
          </a:p>
          <a:p>
            <a:r>
              <a:rPr lang="en-US" sz="2000" i="1" dirty="0" smtClean="0"/>
              <a:t>Small source</a:t>
            </a:r>
          </a:p>
          <a:p>
            <a:r>
              <a:rPr lang="en-US" sz="2000" i="1" dirty="0" smtClean="0"/>
              <a:t>Simple</a:t>
            </a:r>
          </a:p>
        </p:txBody>
      </p:sp>
    </p:spTree>
    <p:extLst>
      <p:ext uri="{BB962C8B-B14F-4D97-AF65-F5344CB8AC3E}">
        <p14:creationId xmlns:p14="http://schemas.microsoft.com/office/powerpoint/2010/main" val="152893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25999" y="1430414"/>
            <a:ext cx="3408948" cy="2165691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100000">
                <a:schemeClr val="bg1">
                  <a:alpha val="61000"/>
                </a:schemeClr>
              </a:gs>
              <a:gs pos="35000">
                <a:srgbClr val="FFFFFF">
                  <a:alpha val="37000"/>
                </a:srgbClr>
              </a:gs>
            </a:gsLst>
            <a:lin ang="564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37121" y="3253946"/>
            <a:ext cx="672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b="1" dirty="0" smtClean="0">
                <a:solidFill>
                  <a:srgbClr val="768EAA"/>
                </a:solidFill>
                <a:latin typeface="Arial"/>
                <a:cs typeface="Arial"/>
              </a:rPr>
              <a:t>ό</a:t>
            </a:r>
            <a:endParaRPr lang="es-ES_tradnl" sz="4400" b="1" dirty="0" smtClean="0">
              <a:solidFill>
                <a:srgbClr val="768EAA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7048" y="3253874"/>
            <a:ext cx="45544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b="1" dirty="0" smtClean="0">
                <a:solidFill>
                  <a:schemeClr val="bg1"/>
                </a:solidFill>
                <a:latin typeface="Arial"/>
                <a:cs typeface="Arial"/>
              </a:rPr>
              <a:t>Νοτος</a:t>
            </a:r>
            <a:endParaRPr lang="es-ES_tradnl" sz="44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s-ES_tradnl" sz="2800" dirty="0" err="1" smtClean="0">
                <a:solidFill>
                  <a:schemeClr val="bg1"/>
                </a:solidFill>
                <a:latin typeface="Arial"/>
                <a:cs typeface="Arial"/>
              </a:rPr>
              <a:t>Instrument</a:t>
            </a:r>
            <a:r>
              <a:rPr lang="es-ES_tradnl" sz="2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Arial"/>
                <a:cs typeface="Arial"/>
              </a:rPr>
              <a:t>development</a:t>
            </a:r>
            <a:r>
              <a:rPr lang="es-ES_tradnl" sz="2800" dirty="0" smtClean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es-ES_tradnl" sz="2800" dirty="0" err="1" smtClean="0">
                <a:solidFill>
                  <a:schemeClr val="bg1"/>
                </a:solidFill>
                <a:latin typeface="Arial"/>
                <a:cs typeface="Arial"/>
              </a:rPr>
              <a:t>innovation</a:t>
            </a:r>
            <a:r>
              <a:rPr lang="es-ES_tradnl" sz="2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_tradnl" sz="2800" dirty="0" err="1" smtClean="0">
                <a:solidFill>
                  <a:schemeClr val="bg1"/>
                </a:solidFill>
                <a:latin typeface="Arial"/>
                <a:cs typeface="Arial"/>
              </a:rPr>
              <a:t>beamline</a:t>
            </a:r>
            <a:endParaRPr lang="en-US"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083" y="5426729"/>
            <a:ext cx="59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 smtClean="0">
                <a:solidFill>
                  <a:srgbClr val="D0CDE5"/>
                </a:solidFill>
                <a:latin typeface="Arial"/>
                <a:cs typeface="Arial"/>
              </a:rPr>
              <a:t>Pablo Pedreira, Josep </a:t>
            </a:r>
            <a:r>
              <a:rPr lang="es-ES_tradnl" sz="1800" b="1" dirty="0" err="1" smtClean="0">
                <a:solidFill>
                  <a:srgbClr val="D0CDE5"/>
                </a:solidFill>
                <a:latin typeface="Arial"/>
                <a:cs typeface="Arial"/>
              </a:rPr>
              <a:t>Nicolas</a:t>
            </a:r>
            <a:r>
              <a:rPr lang="es-ES_tradnl" sz="1800" b="1" dirty="0" smtClean="0">
                <a:solidFill>
                  <a:srgbClr val="D0CDE5"/>
                </a:solidFill>
                <a:latin typeface="Arial"/>
                <a:cs typeface="Arial"/>
              </a:rPr>
              <a:t>, Miguel A. G. Aranda</a:t>
            </a:r>
            <a:endParaRPr lang="en-US" sz="3200" b="1" dirty="0">
              <a:solidFill>
                <a:srgbClr val="D0CDE5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3978" y="1422523"/>
            <a:ext cx="2823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98AECE"/>
                </a:solidFill>
                <a:latin typeface="Arial"/>
                <a:cs typeface="Arial"/>
              </a:rPr>
              <a:t>Outline</a:t>
            </a:r>
            <a:endParaRPr lang="en-US" sz="3600" b="1" dirty="0">
              <a:solidFill>
                <a:srgbClr val="98AECE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53141" y="1977960"/>
            <a:ext cx="32882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b="1" i="1" dirty="0" smtClean="0"/>
              <a:t>Motivation</a:t>
            </a:r>
          </a:p>
          <a:p>
            <a:pPr marL="457200" indent="-457200">
              <a:buAutoNum type="arabicPeriod"/>
            </a:pPr>
            <a:r>
              <a:rPr lang="en-US" sz="2400" b="1" i="1" dirty="0" smtClean="0"/>
              <a:t>Scientific case</a:t>
            </a:r>
          </a:p>
          <a:p>
            <a:pPr marL="457200" indent="-457200">
              <a:buAutoNum type="arabicPeriod"/>
            </a:pPr>
            <a:r>
              <a:rPr lang="en-US" sz="2400" b="1" i="1" dirty="0" smtClean="0"/>
              <a:t>Technical proposal</a:t>
            </a:r>
          </a:p>
          <a:p>
            <a:pPr marL="457200" indent="-457200">
              <a:buAutoNum type="arabicPeriod"/>
            </a:pPr>
            <a:r>
              <a:rPr lang="en-US" sz="2400" b="1" i="1" dirty="0" smtClean="0"/>
              <a:t>Budget and calendar</a:t>
            </a:r>
          </a:p>
        </p:txBody>
      </p:sp>
    </p:spTree>
    <p:extLst>
      <p:ext uri="{BB962C8B-B14F-4D97-AF65-F5344CB8AC3E}">
        <p14:creationId xmlns:p14="http://schemas.microsoft.com/office/powerpoint/2010/main" val="116399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Optical layout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8926" y="3985174"/>
            <a:ext cx="65158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Monochromatic – collimated beam 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4088" y="941251"/>
            <a:ext cx="9548088" cy="273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9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Optical layout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8926" y="3985174"/>
            <a:ext cx="65158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Pink beam - collimated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4088" y="969819"/>
            <a:ext cx="9499670" cy="270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8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0164"/>
            <a:ext cx="9144000" cy="57178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Spaces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18058" y="3950539"/>
            <a:ext cx="25259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/>
              <a:t>Large optics hutch, providing space for experiments requiring white beam</a:t>
            </a:r>
            <a:endParaRPr lang="en-US" sz="2000" i="1" dirty="0"/>
          </a:p>
        </p:txBody>
      </p:sp>
      <p:sp>
        <p:nvSpPr>
          <p:cNvPr id="5" name="Rectangle 4"/>
          <p:cNvSpPr/>
          <p:nvPr/>
        </p:nvSpPr>
        <p:spPr>
          <a:xfrm>
            <a:off x="4011095" y="4749485"/>
            <a:ext cx="194636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i="1" dirty="0" smtClean="0"/>
              <a:t>8 m downstream nominal focus</a:t>
            </a:r>
            <a:endParaRPr lang="en-US" sz="2000" i="1" dirty="0"/>
          </a:p>
        </p:txBody>
      </p:sp>
      <p:sp>
        <p:nvSpPr>
          <p:cNvPr id="6" name="Rectangle 5"/>
          <p:cNvSpPr/>
          <p:nvPr/>
        </p:nvSpPr>
        <p:spPr>
          <a:xfrm>
            <a:off x="3590635" y="800938"/>
            <a:ext cx="4722091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sz="2000" i="1" dirty="0" smtClean="0"/>
              <a:t>Two hutches are proposed to reduce lead cost and provide BL flexibility. 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92157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Performances (Flux)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87" y="1731818"/>
            <a:ext cx="5505223" cy="3602183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137926" y="1549083"/>
            <a:ext cx="26250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/>
              <a:t>Flux &gt;10</a:t>
            </a:r>
            <a:r>
              <a:rPr lang="en-US" sz="2000" i="1" baseline="30000" dirty="0" smtClean="0"/>
              <a:t>+12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ph</a:t>
            </a:r>
            <a:r>
              <a:rPr lang="en-US" sz="2000" i="1" dirty="0" smtClean="0"/>
              <a:t>/s/0.1% for h</a:t>
            </a:r>
            <a:r>
              <a:rPr lang="el-GR" sz="2000" i="1" dirty="0" smtClean="0"/>
              <a:t>ν</a:t>
            </a:r>
            <a:r>
              <a:rPr lang="es-ES_tradnl" sz="2000" i="1" dirty="0"/>
              <a:t> </a:t>
            </a:r>
            <a:r>
              <a:rPr lang="es-ES_tradnl" sz="2000" i="1" dirty="0" smtClean="0"/>
              <a:t>&lt; </a:t>
            </a:r>
            <a:r>
              <a:rPr lang="en-US" sz="2000" i="1" dirty="0" smtClean="0"/>
              <a:t>40keV</a:t>
            </a:r>
          </a:p>
          <a:p>
            <a:endParaRPr lang="en-US" sz="2000" i="1" dirty="0"/>
          </a:p>
          <a:p>
            <a:r>
              <a:rPr lang="en-US" sz="2000" i="1" dirty="0" smtClean="0"/>
              <a:t>2 </a:t>
            </a:r>
            <a:r>
              <a:rPr lang="en-US" sz="2000" i="1" dirty="0" err="1" smtClean="0"/>
              <a:t>mrad</a:t>
            </a:r>
            <a:r>
              <a:rPr lang="en-US" sz="2000" i="1" dirty="0" smtClean="0"/>
              <a:t> </a:t>
            </a:r>
            <a:r>
              <a:rPr lang="en-US" sz="2000" i="1" dirty="0" smtClean="0"/>
              <a:t>H-acceptance</a:t>
            </a:r>
            <a:endParaRPr lang="en-US" sz="2000" i="1" dirty="0" smtClean="0"/>
          </a:p>
          <a:p>
            <a:endParaRPr lang="en-US" sz="2000" i="1" dirty="0"/>
          </a:p>
          <a:p>
            <a:r>
              <a:rPr lang="en-US" sz="2000" i="1" dirty="0" smtClean="0"/>
              <a:t>Continuous spectrum</a:t>
            </a:r>
          </a:p>
        </p:txBody>
      </p:sp>
    </p:spTree>
    <p:extLst>
      <p:ext uri="{BB962C8B-B14F-4D97-AF65-F5344CB8AC3E}">
        <p14:creationId xmlns:p14="http://schemas.microsoft.com/office/powerpoint/2010/main" val="155517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Energy Range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526017" y="1445173"/>
            <a:ext cx="30868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000" i="1" dirty="0" smtClean="0"/>
              <a:t>Mono </a:t>
            </a:r>
            <a:r>
              <a:rPr lang="es-ES_tradnl" sz="2000" i="1" dirty="0" err="1" smtClean="0"/>
              <a:t>Bragg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angle</a:t>
            </a:r>
            <a:r>
              <a:rPr lang="es-ES_tradnl" sz="2000" i="1" dirty="0" smtClean="0"/>
              <a:t> 0-30 </a:t>
            </a:r>
            <a:r>
              <a:rPr lang="es-ES_tradnl" sz="2000" i="1" dirty="0" err="1" smtClean="0"/>
              <a:t>deg</a:t>
            </a:r>
            <a:endParaRPr lang="es-ES_tradnl" sz="2000" i="1" dirty="0" smtClean="0"/>
          </a:p>
          <a:p>
            <a:endParaRPr lang="es-ES_tradnl" sz="2000" i="1" dirty="0"/>
          </a:p>
          <a:p>
            <a:r>
              <a:rPr lang="es-ES_tradnl" sz="2000" i="1" dirty="0" err="1" smtClean="0"/>
              <a:t>E</a:t>
            </a:r>
            <a:r>
              <a:rPr lang="es-ES_tradnl" sz="2000" i="1" baseline="-25000" dirty="0" err="1" smtClean="0"/>
              <a:t>min</a:t>
            </a:r>
            <a:r>
              <a:rPr lang="es-ES_tradnl" sz="2000" i="1" dirty="0" smtClean="0"/>
              <a:t> Si(111) = 5 </a:t>
            </a:r>
            <a:r>
              <a:rPr lang="es-ES_tradnl" sz="2000" i="1" dirty="0" err="1" smtClean="0"/>
              <a:t>keV</a:t>
            </a:r>
            <a:endParaRPr lang="en-US" sz="2000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53" y="1016006"/>
            <a:ext cx="4661992" cy="31172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493" y="2622012"/>
            <a:ext cx="4500417" cy="306297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29144" y="4495481"/>
            <a:ext cx="3719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000" i="1" dirty="0" err="1" smtClean="0"/>
              <a:t>Multilayer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to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extend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the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energy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range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to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about</a:t>
            </a:r>
            <a:r>
              <a:rPr lang="es-ES_tradnl" sz="2000" i="1" dirty="0" smtClean="0"/>
              <a:t> 1 </a:t>
            </a:r>
            <a:r>
              <a:rPr lang="es-ES_tradnl" sz="2000" i="1" dirty="0" err="1" smtClean="0"/>
              <a:t>keV</a:t>
            </a:r>
            <a:endParaRPr lang="es-ES_tradnl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6526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927" y="3230415"/>
            <a:ext cx="2862179" cy="2074174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309294" y="3286977"/>
            <a:ext cx="35541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s-ES_tradnl" sz="2000" i="1" dirty="0" smtClean="0"/>
              <a:t>Meridional </a:t>
            </a:r>
            <a:r>
              <a:rPr lang="es-ES_tradnl" sz="2000" i="1" dirty="0" err="1" smtClean="0"/>
              <a:t>focusing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controlled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by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mechanical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bending</a:t>
            </a:r>
            <a:endParaRPr lang="es-ES_tradnl" sz="2000" i="1" dirty="0" smtClean="0"/>
          </a:p>
          <a:p>
            <a:pPr marL="342900" indent="-342900">
              <a:buFont typeface="Arial"/>
              <a:buChar char="•"/>
            </a:pPr>
            <a:endParaRPr lang="es-ES_tradnl" sz="2000" i="1" dirty="0" smtClean="0"/>
          </a:p>
          <a:p>
            <a:pPr marL="342900" indent="-342900">
              <a:buFont typeface="Arial"/>
              <a:buChar char="•"/>
            </a:pPr>
            <a:r>
              <a:rPr lang="es-ES_tradnl" sz="2000" i="1" dirty="0" err="1" smtClean="0"/>
              <a:t>Sagittal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focusing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controlled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by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tuning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incidence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angle</a:t>
            </a:r>
            <a:r>
              <a:rPr lang="es-ES_tradnl" sz="2000" i="1" dirty="0" smtClean="0"/>
              <a:t> (</a:t>
            </a:r>
            <a:r>
              <a:rPr lang="es-ES_tradnl" sz="2000" i="1" dirty="0" err="1" smtClean="0"/>
              <a:t>mostly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to</a:t>
            </a:r>
            <a:r>
              <a:rPr lang="es-ES_tradnl" sz="2000" i="1" dirty="0" smtClean="0"/>
              <a:t> more </a:t>
            </a:r>
            <a:r>
              <a:rPr lang="es-ES_tradnl" sz="2000" i="1" dirty="0" err="1" smtClean="0"/>
              <a:t>grazing</a:t>
            </a:r>
            <a:r>
              <a:rPr lang="es-ES_tradnl" sz="2000" i="1" dirty="0"/>
              <a:t>)</a:t>
            </a:r>
            <a:endParaRPr lang="en-US" sz="2000" i="1" dirty="0" smtClean="0"/>
          </a:p>
        </p:txBody>
      </p:sp>
      <p:cxnSp>
        <p:nvCxnSpPr>
          <p:cNvPr id="58" name="Elbow Connector 57"/>
          <p:cNvCxnSpPr/>
          <p:nvPr/>
        </p:nvCxnSpPr>
        <p:spPr>
          <a:xfrm rot="16200000" flipV="1">
            <a:off x="3957053" y="2887578"/>
            <a:ext cx="1256632" cy="508001"/>
          </a:xfrm>
          <a:prstGeom prst="bentConnector3">
            <a:avLst/>
          </a:prstGeom>
          <a:ln>
            <a:solidFill>
              <a:srgbClr val="98AECE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 rot="5400000" flipH="1" flipV="1">
            <a:off x="5130455" y="3100613"/>
            <a:ext cx="1512788" cy="364827"/>
          </a:xfrm>
          <a:prstGeom prst="bentConnector3">
            <a:avLst/>
          </a:prstGeom>
          <a:ln>
            <a:solidFill>
              <a:srgbClr val="98AECE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 rot="5400000" flipH="1" flipV="1">
            <a:off x="5865288" y="3190913"/>
            <a:ext cx="1697102" cy="288328"/>
          </a:xfrm>
          <a:prstGeom prst="bentConnector3">
            <a:avLst>
              <a:gd name="adj1" fmla="val 50000"/>
            </a:avLst>
          </a:prstGeom>
          <a:ln>
            <a:solidFill>
              <a:srgbClr val="98AECE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9573" y="1100470"/>
            <a:ext cx="1857535" cy="17622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2474" y="1091236"/>
            <a:ext cx="1912008" cy="1759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106" y="1096223"/>
            <a:ext cx="1879681" cy="18117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28" y="1084673"/>
            <a:ext cx="1885243" cy="1814096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Focusing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559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Stations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3839" y="1551806"/>
            <a:ext cx="2519681" cy="181708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 smtClean="0"/>
              <a:t>Detectors</a:t>
            </a:r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Area detectors</a:t>
            </a:r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IC. Diodes</a:t>
            </a:r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X-ray microscope?</a:t>
            </a:r>
          </a:p>
          <a:p>
            <a:pPr marL="342900" indent="-342900">
              <a:buFont typeface="Arial"/>
              <a:buChar char="•"/>
            </a:pPr>
            <a:endParaRPr lang="en-US" i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2637905" y="2950653"/>
            <a:ext cx="2997201" cy="1817088"/>
          </a:xfrm>
          <a:prstGeom prst="rect">
            <a:avLst/>
          </a:prstGeom>
          <a:solidFill>
            <a:srgbClr val="768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 smtClean="0"/>
              <a:t>Positioning stages</a:t>
            </a:r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Large stable positioning table</a:t>
            </a:r>
          </a:p>
          <a:p>
            <a:pPr marL="342900" indent="-342900">
              <a:buFont typeface="Arial"/>
              <a:buChar char="•"/>
            </a:pPr>
            <a:r>
              <a:rPr lang="en-US" i="1" dirty="0" smtClean="0"/>
              <a:t>Smaller modular translation and angular tables</a:t>
            </a:r>
            <a:endParaRPr lang="en-US" i="1" dirty="0"/>
          </a:p>
        </p:txBody>
      </p:sp>
      <p:sp>
        <p:nvSpPr>
          <p:cNvPr id="6" name="Rectangle 5"/>
          <p:cNvSpPr/>
          <p:nvPr/>
        </p:nvSpPr>
        <p:spPr>
          <a:xfrm>
            <a:off x="5797664" y="971005"/>
            <a:ext cx="2519681" cy="181708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>
                <a:solidFill>
                  <a:srgbClr val="3E607C"/>
                </a:solidFill>
              </a:rPr>
              <a:t> </a:t>
            </a:r>
            <a:r>
              <a:rPr lang="en-US" b="1" i="1" dirty="0" smtClean="0">
                <a:solidFill>
                  <a:srgbClr val="3E607C"/>
                </a:solidFill>
              </a:rPr>
              <a:t>   Ancillary</a:t>
            </a:r>
          </a:p>
          <a:p>
            <a:r>
              <a:rPr lang="en-US" i="1" dirty="0">
                <a:solidFill>
                  <a:srgbClr val="3E607C"/>
                </a:solidFill>
              </a:rPr>
              <a:t> </a:t>
            </a:r>
            <a:r>
              <a:rPr lang="en-US" i="1" dirty="0" smtClean="0">
                <a:solidFill>
                  <a:srgbClr val="3E607C"/>
                </a:solidFill>
              </a:rPr>
              <a:t>   Vacuum Chambers</a:t>
            </a:r>
          </a:p>
          <a:p>
            <a:r>
              <a:rPr lang="en-US" i="1" dirty="0">
                <a:solidFill>
                  <a:srgbClr val="3E607C"/>
                </a:solidFill>
              </a:rPr>
              <a:t> </a:t>
            </a:r>
            <a:r>
              <a:rPr lang="en-US" i="1" dirty="0" smtClean="0">
                <a:solidFill>
                  <a:srgbClr val="3E607C"/>
                </a:solidFill>
              </a:rPr>
              <a:t>   </a:t>
            </a:r>
            <a:r>
              <a:rPr lang="en-US" i="1" dirty="0" smtClean="0">
                <a:solidFill>
                  <a:srgbClr val="3E607C"/>
                </a:solidFill>
              </a:rPr>
              <a:t>Slit </a:t>
            </a:r>
            <a:r>
              <a:rPr lang="en-US" i="1" dirty="0" smtClean="0">
                <a:solidFill>
                  <a:srgbClr val="3E607C"/>
                </a:solidFill>
              </a:rPr>
              <a:t>systems</a:t>
            </a:r>
          </a:p>
          <a:p>
            <a:r>
              <a:rPr lang="en-US" i="1" dirty="0">
                <a:solidFill>
                  <a:srgbClr val="3E607C"/>
                </a:solidFill>
              </a:rPr>
              <a:t> </a:t>
            </a:r>
            <a:r>
              <a:rPr lang="en-US" i="1" dirty="0" smtClean="0">
                <a:solidFill>
                  <a:srgbClr val="3E607C"/>
                </a:solidFill>
              </a:rPr>
              <a:t>   Fluorescent screens</a:t>
            </a:r>
          </a:p>
          <a:p>
            <a:endParaRPr lang="en-US" i="1" dirty="0" smtClean="0">
              <a:solidFill>
                <a:srgbClr val="3E607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2526" y="3827351"/>
            <a:ext cx="2519681" cy="181708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 smtClean="0">
                <a:solidFill>
                  <a:srgbClr val="3E607C"/>
                </a:solidFill>
              </a:rPr>
              <a:t>Vacuum Goniometer</a:t>
            </a:r>
          </a:p>
          <a:p>
            <a:r>
              <a:rPr lang="en-US" i="1" dirty="0" smtClean="0">
                <a:solidFill>
                  <a:srgbClr val="3E607C"/>
                </a:solidFill>
              </a:rPr>
              <a:t>For </a:t>
            </a:r>
            <a:r>
              <a:rPr lang="en-US" i="1" smtClean="0">
                <a:solidFill>
                  <a:srgbClr val="3E607C"/>
                </a:solidFill>
              </a:rPr>
              <a:t>reflectivity measurements.</a:t>
            </a:r>
            <a:endParaRPr lang="en-US" i="1" dirty="0" smtClean="0">
              <a:solidFill>
                <a:srgbClr val="3E60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68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Budget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533634"/>
              </p:ext>
            </p:extLst>
          </p:nvPr>
        </p:nvGraphicFramePr>
        <p:xfrm>
          <a:off x="2" y="1"/>
          <a:ext cx="9143999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9346"/>
                <a:gridCol w="6284722"/>
                <a:gridCol w="1774926"/>
                <a:gridCol w="445005"/>
              </a:tblGrid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F2F2F2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+mj-lt"/>
                        </a:rPr>
                        <a:t>Item</a:t>
                      </a:r>
                      <a:endParaRPr lang="en-US" sz="1600" b="1" i="0" u="none" strike="noStrike" dirty="0">
                        <a:solidFill>
                          <a:srgbClr val="F2F2F2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+mj-lt"/>
                        </a:rPr>
                        <a:t>Budget</a:t>
                      </a:r>
                      <a:r>
                        <a:rPr lang="en-US" sz="1600" b="1" i="0" u="none" strike="noStrike" baseline="0" dirty="0" smtClean="0">
                          <a:solidFill>
                            <a:srgbClr val="F2F2F2"/>
                          </a:solidFill>
                          <a:effectLst/>
                          <a:latin typeface="+mj-lt"/>
                        </a:rPr>
                        <a:t> [</a:t>
                      </a:r>
                      <a:r>
                        <a:rPr lang="en-US" sz="1600" b="1" i="0" u="none" strike="noStrike" baseline="0" dirty="0" err="1" smtClean="0">
                          <a:solidFill>
                            <a:srgbClr val="F2F2F2"/>
                          </a:solidFill>
                          <a:effectLst/>
                          <a:latin typeface="+mj-lt"/>
                        </a:rPr>
                        <a:t>kEur</a:t>
                      </a:r>
                      <a:r>
                        <a:rPr lang="en-US" sz="1600" b="1" i="0" u="none" strike="noStrike" baseline="0" dirty="0" smtClean="0">
                          <a:solidFill>
                            <a:srgbClr val="F2F2F2"/>
                          </a:solidFill>
                          <a:effectLst/>
                          <a:latin typeface="+mj-lt"/>
                        </a:rPr>
                        <a:t>]</a:t>
                      </a:r>
                      <a:endParaRPr lang="en-US" sz="1600" b="1" i="0" u="none" strike="noStrike" dirty="0">
                        <a:solidFill>
                          <a:srgbClr val="F2F2F2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2F2F2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Source</a:t>
                      </a:r>
                    </a:p>
                  </a:txBody>
                  <a:tcPr marL="14057" marR="14057" marT="14057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rgbClr val="BFBFB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Bending magnet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Frontend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Beamline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&amp; Optics</a:t>
                      </a:r>
                    </a:p>
                  </a:txBody>
                  <a:tcPr marL="14057" marR="14057" marT="14057" marB="0" anchor="ctr"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rgbClr val="BFBFB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General pipe and vacuum components (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incl.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controllers)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Collimating mirror (including the positioning system)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Double crystal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monochromator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New prototype  DCM (crystals and multilayers)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Focusing mirror (including the positioning system)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Four slits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Spare high precision table for tests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Endstation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rgbClr val="BFBFB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Detector(s) and 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electronics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(including synchronization issues)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Spare high precision table for tests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Goniometer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General pipe and vacuum components (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incl.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controllers)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Hutches (optical and experimental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Control room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/infrastructure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rgbClr val="BFBFB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Enclosure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Control electronics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Data acquisition computing and electronics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14057" marR="14057" marT="1405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/>
                </a:tc>
              </a:tr>
              <a:tr h="274320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SUBTOTAL</a:t>
                      </a:r>
                    </a:p>
                  </a:txBody>
                  <a:tcPr marL="14057" marR="14057" marT="14057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1,830</a:t>
                      </a:r>
                    </a:p>
                  </a:txBody>
                  <a:tcPr marL="14057" marR="14057" marT="14057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4320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Contingency (10%)</a:t>
                      </a:r>
                    </a:p>
                  </a:txBody>
                  <a:tcPr marL="14057" marR="14057" marT="1405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183</a:t>
                      </a:r>
                    </a:p>
                  </a:txBody>
                  <a:tcPr marL="14057" marR="14057" marT="1405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14057" marR="14057" marT="14057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2,013</a:t>
                      </a:r>
                    </a:p>
                  </a:txBody>
                  <a:tcPr marL="14057" marR="14057" marT="14057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sng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057" marR="14057" marT="14057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62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Construction strategy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290" y="1218615"/>
            <a:ext cx="854167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000" i="1" dirty="0" err="1" smtClean="0"/>
              <a:t>The</a:t>
            </a:r>
            <a:r>
              <a:rPr lang="es-ES_tradnl" sz="2000" i="1" dirty="0" smtClean="0"/>
              <a:t> NOTOS </a:t>
            </a:r>
            <a:r>
              <a:rPr lang="es-ES_tradnl" sz="2000" i="1" dirty="0" err="1" smtClean="0"/>
              <a:t>beamline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should</a:t>
            </a:r>
            <a:r>
              <a:rPr lang="es-ES_tradnl" sz="2000" i="1" dirty="0" smtClean="0"/>
              <a:t> be </a:t>
            </a:r>
            <a:r>
              <a:rPr lang="es-ES_tradnl" sz="2000" i="1" dirty="0" err="1" smtClean="0"/>
              <a:t>built</a:t>
            </a:r>
            <a:r>
              <a:rPr lang="es-ES_tradnl" sz="2000" i="1" dirty="0" smtClean="0"/>
              <a:t> as </a:t>
            </a:r>
            <a:r>
              <a:rPr lang="es-ES_tradnl" sz="2000" i="1" dirty="0" err="1" smtClean="0"/>
              <a:t>much</a:t>
            </a:r>
            <a:r>
              <a:rPr lang="es-ES_tradnl" sz="2000" i="1" dirty="0" smtClean="0"/>
              <a:t> as </a:t>
            </a:r>
            <a:r>
              <a:rPr lang="es-ES_tradnl" sz="2000" i="1" dirty="0" err="1" smtClean="0"/>
              <a:t>possible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by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means</a:t>
            </a:r>
            <a:r>
              <a:rPr lang="es-ES_tradnl" sz="2000" i="1" dirty="0" smtClean="0"/>
              <a:t> of in-</a:t>
            </a:r>
            <a:r>
              <a:rPr lang="es-ES_tradnl" sz="2000" i="1" dirty="0" err="1" smtClean="0"/>
              <a:t>house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projects</a:t>
            </a:r>
            <a:r>
              <a:rPr lang="es-ES_tradnl" sz="2000" i="1" dirty="0" smtClean="0"/>
              <a:t>:</a:t>
            </a:r>
          </a:p>
          <a:p>
            <a:endParaRPr lang="es-ES_tradnl" sz="2000" i="1" dirty="0"/>
          </a:p>
          <a:p>
            <a:pPr marL="342900" indent="-342900">
              <a:buFont typeface="Arial"/>
              <a:buChar char="•"/>
            </a:pPr>
            <a:r>
              <a:rPr lang="es-ES_tradnl" sz="2000" i="1" dirty="0" err="1" smtClean="0"/>
              <a:t>Quickly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increase</a:t>
            </a:r>
            <a:r>
              <a:rPr lang="es-ES_tradnl" sz="2000" i="1" dirty="0"/>
              <a:t> </a:t>
            </a:r>
            <a:r>
              <a:rPr lang="es-ES_tradnl" sz="2000" i="1" dirty="0" err="1" smtClean="0"/>
              <a:t>staff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technical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compentences</a:t>
            </a:r>
            <a:r>
              <a:rPr lang="es-ES_tradnl" sz="2000" i="1" dirty="0" smtClean="0"/>
              <a:t>, </a:t>
            </a:r>
            <a:r>
              <a:rPr lang="es-ES_tradnl" sz="2000" i="1" dirty="0" err="1" smtClean="0"/>
              <a:t>to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build</a:t>
            </a:r>
            <a:r>
              <a:rPr lang="es-ES_tradnl" sz="2000" i="1" dirty="0" smtClean="0"/>
              <a:t> a complete </a:t>
            </a:r>
            <a:r>
              <a:rPr lang="es-ES_tradnl" sz="2000" i="1" dirty="0" err="1" smtClean="0"/>
              <a:t>beamline</a:t>
            </a:r>
            <a:r>
              <a:rPr lang="es-ES_tradnl" sz="2000" i="1" dirty="0" smtClean="0"/>
              <a:t>.</a:t>
            </a:r>
          </a:p>
          <a:p>
            <a:endParaRPr lang="es-ES_tradnl" sz="2000" i="1" dirty="0" smtClean="0"/>
          </a:p>
          <a:p>
            <a:pPr marL="342900" indent="-342900">
              <a:buFont typeface="Arial"/>
              <a:buChar char="•"/>
            </a:pPr>
            <a:r>
              <a:rPr lang="es-ES_tradnl" sz="2000" i="1" dirty="0" err="1" smtClean="0"/>
              <a:t>Make</a:t>
            </a:r>
            <a:r>
              <a:rPr lang="es-ES_tradnl" sz="2000" i="1" dirty="0" smtClean="0"/>
              <a:t> </a:t>
            </a:r>
            <a:r>
              <a:rPr lang="es-ES_tradnl" sz="2000" i="1" dirty="0" err="1"/>
              <a:t>it</a:t>
            </a:r>
            <a:r>
              <a:rPr lang="es-ES_tradnl" sz="2000" i="1" dirty="0"/>
              <a:t> </a:t>
            </a:r>
            <a:r>
              <a:rPr lang="es-ES_tradnl" sz="2000" i="1" dirty="0" err="1"/>
              <a:t>available</a:t>
            </a:r>
            <a:r>
              <a:rPr lang="es-ES_tradnl" sz="2000" i="1" dirty="0"/>
              <a:t> </a:t>
            </a:r>
            <a:r>
              <a:rPr lang="es-ES_tradnl" sz="2000" i="1" dirty="0" err="1" smtClean="0"/>
              <a:t>soon</a:t>
            </a:r>
            <a:r>
              <a:rPr lang="es-ES_tradnl" sz="2000" i="1" dirty="0" smtClean="0"/>
              <a:t>, so </a:t>
            </a:r>
            <a:r>
              <a:rPr lang="es-ES_tradnl" sz="2000" i="1" dirty="0" err="1" smtClean="0"/>
              <a:t>that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future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beamlines</a:t>
            </a:r>
            <a:r>
              <a:rPr lang="es-ES_tradnl" sz="2000" i="1" dirty="0" smtClean="0"/>
              <a:t> can </a:t>
            </a:r>
            <a:r>
              <a:rPr lang="es-ES_tradnl" sz="2000" i="1" dirty="0" err="1" smtClean="0"/>
              <a:t>benefit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from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it</a:t>
            </a:r>
            <a:r>
              <a:rPr lang="es-ES_tradnl" sz="2000" i="1" dirty="0"/>
              <a:t>.</a:t>
            </a:r>
            <a:endParaRPr lang="es-ES_tradnl" sz="2000" i="1" dirty="0"/>
          </a:p>
          <a:p>
            <a:pPr marL="342900" indent="-342900">
              <a:buFont typeface="Arial"/>
              <a:buChar char="•"/>
            </a:pPr>
            <a:endParaRPr lang="es-ES_tradnl" sz="2000" i="1" dirty="0" smtClean="0"/>
          </a:p>
          <a:p>
            <a:pPr marL="342900" indent="-342900">
              <a:buFont typeface="Arial"/>
              <a:buChar char="•"/>
            </a:pPr>
            <a:r>
              <a:rPr lang="es-ES_tradnl" sz="2000" i="1" dirty="0" err="1" smtClean="0"/>
              <a:t>Risk</a:t>
            </a:r>
            <a:r>
              <a:rPr lang="es-ES_tradnl" sz="2000" i="1" dirty="0" smtClean="0"/>
              <a:t> </a:t>
            </a:r>
            <a:r>
              <a:rPr lang="es-ES_tradnl" sz="2000" i="1" dirty="0" err="1"/>
              <a:t>is</a:t>
            </a:r>
            <a:r>
              <a:rPr lang="es-ES_tradnl" sz="2000" i="1" dirty="0"/>
              <a:t> </a:t>
            </a:r>
            <a:r>
              <a:rPr lang="es-ES_tradnl" sz="2000" i="1" dirty="0" err="1"/>
              <a:t>not</a:t>
            </a:r>
            <a:r>
              <a:rPr lang="es-ES_tradnl" sz="2000" i="1" dirty="0"/>
              <a:t> </a:t>
            </a:r>
            <a:r>
              <a:rPr lang="es-ES_tradnl" sz="2000" i="1" dirty="0" err="1"/>
              <a:t>transferred</a:t>
            </a:r>
            <a:r>
              <a:rPr lang="es-ES_tradnl" sz="2000" i="1" dirty="0"/>
              <a:t> </a:t>
            </a:r>
            <a:r>
              <a:rPr lang="es-ES_tradnl" sz="2000" i="1" dirty="0" err="1"/>
              <a:t>to</a:t>
            </a:r>
            <a:r>
              <a:rPr lang="es-ES_tradnl" sz="2000" i="1" dirty="0"/>
              <a:t> </a:t>
            </a:r>
            <a:r>
              <a:rPr lang="es-ES_tradnl" sz="2000" i="1" dirty="0" err="1"/>
              <a:t>any</a:t>
            </a:r>
            <a:r>
              <a:rPr lang="es-ES_tradnl" sz="2000" i="1" dirty="0"/>
              <a:t> </a:t>
            </a:r>
            <a:r>
              <a:rPr lang="es-ES_tradnl" sz="2000" i="1" dirty="0" err="1"/>
              <a:t>user-oriented</a:t>
            </a:r>
            <a:r>
              <a:rPr lang="es-ES_tradnl" sz="2000" i="1" dirty="0"/>
              <a:t> </a:t>
            </a:r>
            <a:r>
              <a:rPr lang="es-ES_tradnl" sz="2000" i="1" dirty="0" err="1" smtClean="0"/>
              <a:t>beamline</a:t>
            </a:r>
            <a:r>
              <a:rPr lang="es-ES_tradnl" sz="2000" i="1" dirty="0" smtClean="0"/>
              <a:t>.</a:t>
            </a:r>
            <a:endParaRPr lang="es-ES_tradnl" sz="2000" i="1" dirty="0" smtClean="0"/>
          </a:p>
          <a:p>
            <a:pPr marL="342900" indent="-342900">
              <a:buFont typeface="Arial"/>
              <a:buChar char="•"/>
            </a:pPr>
            <a:endParaRPr lang="es-ES_tradnl" sz="2000" i="1" dirty="0"/>
          </a:p>
          <a:p>
            <a:pPr marL="342900" indent="-342900">
              <a:buFont typeface="Arial"/>
              <a:buChar char="•"/>
            </a:pPr>
            <a:r>
              <a:rPr lang="es-ES_tradnl" sz="2000" i="1" dirty="0" err="1" smtClean="0"/>
              <a:t>Required</a:t>
            </a:r>
            <a:r>
              <a:rPr lang="es-ES_tradnl" sz="2000" i="1" dirty="0" smtClean="0"/>
              <a:t> </a:t>
            </a:r>
            <a:r>
              <a:rPr lang="es-ES_tradnl" sz="2000" i="1" dirty="0" smtClean="0"/>
              <a:t>opto-</a:t>
            </a:r>
            <a:r>
              <a:rPr lang="es-ES_tradnl" sz="2000" i="1" dirty="0" err="1" smtClean="0"/>
              <a:t>mechanical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components</a:t>
            </a:r>
            <a:r>
              <a:rPr lang="es-ES_tradnl" sz="2000" i="1" dirty="0"/>
              <a:t> </a:t>
            </a:r>
            <a:r>
              <a:rPr lang="es-ES_tradnl" sz="2000" i="1" dirty="0" err="1" smtClean="0"/>
              <a:t>fit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well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with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already</a:t>
            </a:r>
            <a:r>
              <a:rPr lang="es-ES_tradnl" sz="2000" i="1" dirty="0" smtClean="0"/>
              <a:t> set </a:t>
            </a:r>
            <a:r>
              <a:rPr lang="es-ES_tradnl" sz="2000" i="1" dirty="0" err="1" smtClean="0"/>
              <a:t>projects</a:t>
            </a:r>
            <a:r>
              <a:rPr lang="es-ES_tradnl" sz="2000" i="1" dirty="0" smtClean="0"/>
              <a:t>. </a:t>
            </a:r>
          </a:p>
          <a:p>
            <a:pPr marL="342900" indent="-342900">
              <a:buFont typeface="Arial"/>
              <a:buChar char="•"/>
            </a:pPr>
            <a:endParaRPr lang="es-ES_tradnl" sz="2000" i="1" dirty="0"/>
          </a:p>
          <a:p>
            <a:pPr marL="342900" indent="-342900">
              <a:buFont typeface="Arial"/>
              <a:buChar char="•"/>
            </a:pPr>
            <a:r>
              <a:rPr lang="es-ES_tradnl" sz="2000" i="1" dirty="0" smtClean="0"/>
              <a:t>Re-</a:t>
            </a:r>
            <a:r>
              <a:rPr lang="es-ES_tradnl" sz="2000" i="1" dirty="0" err="1" smtClean="0"/>
              <a:t>utilizing</a:t>
            </a:r>
            <a:r>
              <a:rPr lang="es-ES_tradnl" sz="2000" i="1" dirty="0" smtClean="0"/>
              <a:t> hardware </a:t>
            </a:r>
            <a:r>
              <a:rPr lang="es-ES_tradnl" sz="2000" i="1" dirty="0" err="1" smtClean="0"/>
              <a:t>from</a:t>
            </a:r>
            <a:r>
              <a:rPr lang="es-ES_tradnl" sz="2000" i="1" dirty="0" smtClean="0"/>
              <a:t> BM16 (</a:t>
            </a:r>
            <a:r>
              <a:rPr lang="es-ES_tradnl" sz="2000" i="1" dirty="0" err="1" smtClean="0"/>
              <a:t>monochromator</a:t>
            </a:r>
            <a:r>
              <a:rPr lang="es-ES_tradnl" sz="2000" i="1" dirty="0" smtClean="0"/>
              <a:t>, </a:t>
            </a:r>
            <a:r>
              <a:rPr lang="es-ES_tradnl" sz="2000" i="1" dirty="0" err="1" smtClean="0"/>
              <a:t>detectors</a:t>
            </a:r>
            <a:r>
              <a:rPr lang="es-ES_tradnl" sz="2000" i="1" dirty="0" smtClean="0"/>
              <a:t>, </a:t>
            </a:r>
            <a:r>
              <a:rPr lang="es-ES_tradnl" sz="2000" i="1" dirty="0" err="1" smtClean="0"/>
              <a:t>positioning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tables</a:t>
            </a:r>
            <a:r>
              <a:rPr lang="es-ES_tradnl" sz="2000" i="1" dirty="0" smtClean="0"/>
              <a:t>)</a:t>
            </a:r>
            <a:endParaRPr lang="es-ES_tradnl" sz="2000" i="1" dirty="0"/>
          </a:p>
        </p:txBody>
      </p:sp>
    </p:spTree>
    <p:extLst>
      <p:ext uri="{BB962C8B-B14F-4D97-AF65-F5344CB8AC3E}">
        <p14:creationId xmlns:p14="http://schemas.microsoft.com/office/powerpoint/2010/main" val="16481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Calendar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2169" y="913815"/>
            <a:ext cx="81131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s-ES_tradnl" sz="2000" i="1" dirty="0" err="1" smtClean="0"/>
              <a:t>Design</a:t>
            </a:r>
            <a:r>
              <a:rPr lang="es-ES_tradnl" sz="2000" i="1" dirty="0" smtClean="0"/>
              <a:t> of </a:t>
            </a:r>
            <a:r>
              <a:rPr lang="es-ES_tradnl" sz="2000" i="1" dirty="0" err="1" smtClean="0"/>
              <a:t>mirror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system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is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already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available</a:t>
            </a:r>
            <a:r>
              <a:rPr lang="es-ES_tradnl" sz="2000" i="1" dirty="0" smtClean="0"/>
              <a:t>, </a:t>
            </a:r>
            <a:r>
              <a:rPr lang="es-ES_tradnl" sz="2000" i="1" dirty="0" err="1" smtClean="0"/>
              <a:t>only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adaptation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is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needed</a:t>
            </a:r>
            <a:endParaRPr lang="es-ES_tradnl" sz="2000" i="1" dirty="0" smtClean="0"/>
          </a:p>
          <a:p>
            <a:pPr marL="342900" indent="-342900">
              <a:buFont typeface="Arial"/>
              <a:buChar char="•"/>
            </a:pPr>
            <a:r>
              <a:rPr lang="es-ES_tradnl" sz="2000" i="1" dirty="0" smtClean="0"/>
              <a:t>BM16 mono </a:t>
            </a:r>
            <a:r>
              <a:rPr lang="es-ES_tradnl" sz="2000" i="1" dirty="0" err="1" smtClean="0"/>
              <a:t>to</a:t>
            </a:r>
            <a:r>
              <a:rPr lang="es-ES_tradnl" sz="2000" i="1" dirty="0" smtClean="0"/>
              <a:t> be </a:t>
            </a:r>
            <a:r>
              <a:rPr lang="es-ES_tradnl" sz="2000" i="1" dirty="0" err="1" smtClean="0"/>
              <a:t>refurbished</a:t>
            </a:r>
            <a:endParaRPr lang="es-ES_tradnl" sz="2000" i="1" dirty="0" smtClean="0"/>
          </a:p>
          <a:p>
            <a:pPr marL="342900" indent="-342900">
              <a:buFont typeface="Arial"/>
              <a:buChar char="•"/>
            </a:pPr>
            <a:r>
              <a:rPr lang="es-ES_tradnl" sz="2000" i="1" dirty="0" smtClean="0"/>
              <a:t>Project </a:t>
            </a:r>
            <a:r>
              <a:rPr lang="es-ES_tradnl" sz="2000" i="1" dirty="0" err="1" smtClean="0"/>
              <a:t>for</a:t>
            </a:r>
            <a:r>
              <a:rPr lang="es-ES_tradnl" sz="2000" i="1" dirty="0" smtClean="0"/>
              <a:t> a new DCM </a:t>
            </a:r>
            <a:r>
              <a:rPr lang="es-ES_tradnl" sz="2000" i="1" dirty="0" err="1" smtClean="0"/>
              <a:t>ready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for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starting</a:t>
            </a:r>
            <a:endParaRPr lang="es-ES_tradnl" sz="2000" i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673450" y="2590215"/>
            <a:ext cx="85416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000" i="1" dirty="0" err="1" smtClean="0"/>
              <a:t>Layout</a:t>
            </a:r>
            <a:endParaRPr lang="es-ES_tradnl" sz="2000" i="1" dirty="0" smtClean="0"/>
          </a:p>
          <a:p>
            <a:r>
              <a:rPr lang="es-ES_tradnl" sz="2000" i="1" dirty="0" smtClean="0"/>
              <a:t>BM16 DCM</a:t>
            </a:r>
          </a:p>
          <a:p>
            <a:r>
              <a:rPr lang="es-ES_tradnl" sz="2000" i="1" dirty="0" err="1" smtClean="0"/>
              <a:t>Mirrors</a:t>
            </a:r>
            <a:endParaRPr lang="es-ES_tradnl" sz="2000" i="1" dirty="0" smtClean="0"/>
          </a:p>
          <a:p>
            <a:r>
              <a:rPr lang="es-ES_tradnl" sz="2000" i="1" dirty="0" smtClean="0"/>
              <a:t>New DCM</a:t>
            </a:r>
          </a:p>
          <a:p>
            <a:r>
              <a:rPr lang="es-ES_tradnl" sz="2000" i="1" dirty="0" err="1" smtClean="0"/>
              <a:t>Hutches</a:t>
            </a:r>
            <a:endParaRPr lang="es-ES_tradnl" sz="2000" i="1" dirty="0" smtClean="0"/>
          </a:p>
          <a:p>
            <a:r>
              <a:rPr lang="es-ES_tradnl" sz="2000" i="1" dirty="0" err="1" smtClean="0"/>
              <a:t>Infrastructure</a:t>
            </a:r>
            <a:endParaRPr lang="es-ES_tradnl" sz="2000" i="1" dirty="0" smtClean="0"/>
          </a:p>
          <a:p>
            <a:r>
              <a:rPr lang="es-ES_tradnl" sz="2000" i="1" dirty="0" err="1" smtClean="0"/>
              <a:t>Controls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Infr</a:t>
            </a:r>
            <a:r>
              <a:rPr lang="es-ES_tradnl" sz="2000" i="1" dirty="0" smtClean="0"/>
              <a:t>.</a:t>
            </a:r>
            <a:endParaRPr lang="es-ES_tradnl" sz="2000" i="1" dirty="0"/>
          </a:p>
        </p:txBody>
      </p:sp>
      <p:sp>
        <p:nvSpPr>
          <p:cNvPr id="2" name="Rounded Rectangle 1"/>
          <p:cNvSpPr/>
          <p:nvPr/>
        </p:nvSpPr>
        <p:spPr>
          <a:xfrm>
            <a:off x="2529840" y="2641600"/>
            <a:ext cx="111760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Design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38400" y="3257677"/>
            <a:ext cx="155448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Design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387600" y="3580384"/>
            <a:ext cx="285496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Design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69920" y="3893312"/>
            <a:ext cx="98552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Design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15360" y="2954909"/>
            <a:ext cx="140208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Refurbish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258560" y="3275584"/>
            <a:ext cx="457200" cy="312928"/>
          </a:xfrm>
          <a:prstGeom prst="roundRect">
            <a:avLst>
              <a:gd name="adj" fmla="val 50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i="1" dirty="0">
              <a:solidFill>
                <a:srgbClr val="768EAA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003040" y="3277997"/>
            <a:ext cx="198120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Prod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155440" y="3893312"/>
            <a:ext cx="124968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Prod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05120" y="3893312"/>
            <a:ext cx="416560" cy="312928"/>
          </a:xfrm>
          <a:prstGeom prst="roundRect">
            <a:avLst>
              <a:gd name="adj" fmla="val 50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 i="1" dirty="0">
              <a:solidFill>
                <a:srgbClr val="768EAA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038600" y="2082800"/>
            <a:ext cx="0" cy="3180080"/>
          </a:xfrm>
          <a:prstGeom prst="line">
            <a:avLst/>
          </a:prstGeom>
          <a:ln>
            <a:solidFill>
              <a:srgbClr val="98AEC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547360" y="2082800"/>
            <a:ext cx="0" cy="3180080"/>
          </a:xfrm>
          <a:prstGeom prst="line">
            <a:avLst/>
          </a:prstGeom>
          <a:ln>
            <a:solidFill>
              <a:srgbClr val="98AEC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56120" y="2082800"/>
            <a:ext cx="0" cy="3180080"/>
          </a:xfrm>
          <a:prstGeom prst="line">
            <a:avLst/>
          </a:prstGeom>
          <a:ln>
            <a:solidFill>
              <a:srgbClr val="98AEC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184400" y="2275840"/>
            <a:ext cx="325120" cy="20116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529840" y="2082800"/>
            <a:ext cx="0" cy="3180080"/>
          </a:xfrm>
          <a:prstGeom prst="line">
            <a:avLst/>
          </a:prstGeom>
          <a:ln>
            <a:solidFill>
              <a:srgbClr val="98AEC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5232400" y="3603117"/>
            <a:ext cx="161544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Prod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769360" y="4208272"/>
            <a:ext cx="98552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Design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754880" y="4208272"/>
            <a:ext cx="101600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Prod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606800" y="4523232"/>
            <a:ext cx="98552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Design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592320" y="4523232"/>
            <a:ext cx="1249680" cy="31292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Prod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608320" y="2650109"/>
            <a:ext cx="1402080" cy="312928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Install</a:t>
            </a:r>
            <a:endParaRPr lang="en-US" sz="18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162800" y="3600704"/>
            <a:ext cx="457200" cy="312928"/>
          </a:xfrm>
          <a:prstGeom prst="roundRect">
            <a:avLst>
              <a:gd name="adj" fmla="val 50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i="1" dirty="0">
              <a:solidFill>
                <a:srgbClr val="768EAA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791200" y="4200144"/>
            <a:ext cx="457200" cy="312928"/>
          </a:xfrm>
          <a:prstGeom prst="roundRect">
            <a:avLst>
              <a:gd name="adj" fmla="val 50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i="1" dirty="0">
              <a:solidFill>
                <a:srgbClr val="768EAA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963920" y="2960624"/>
            <a:ext cx="457200" cy="312928"/>
          </a:xfrm>
          <a:prstGeom prst="roundRect">
            <a:avLst>
              <a:gd name="adj" fmla="val 5000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i="1" dirty="0">
              <a:solidFill>
                <a:srgbClr val="768EAA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6725920" y="2326640"/>
            <a:ext cx="0" cy="9956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5902960" y="1999869"/>
            <a:ext cx="1767840" cy="312928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768EAA"/>
                </a:solidFill>
              </a:rPr>
              <a:t>BL available</a:t>
            </a:r>
            <a:endParaRPr lang="en-US" sz="1800" i="1" dirty="0">
              <a:solidFill>
                <a:srgbClr val="768EAA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7000240" y="3280029"/>
            <a:ext cx="1402080" cy="312928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Install</a:t>
            </a:r>
            <a:endParaRPr lang="en-US" sz="18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5689600" y="3920109"/>
            <a:ext cx="1402080" cy="312928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89860" y="5087266"/>
            <a:ext cx="71497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000" i="1" dirty="0" smtClean="0"/>
              <a:t>BL </a:t>
            </a:r>
            <a:r>
              <a:rPr lang="es-ES_tradnl" sz="2000" i="1" dirty="0" err="1" smtClean="0"/>
              <a:t>should</a:t>
            </a:r>
            <a:r>
              <a:rPr lang="es-ES_tradnl" sz="2000" i="1" dirty="0" smtClean="0"/>
              <a:t> be </a:t>
            </a:r>
            <a:r>
              <a:rPr lang="es-ES_tradnl" sz="2000" i="1" dirty="0" err="1" smtClean="0"/>
              <a:t>fully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staffed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from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the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beginning</a:t>
            </a:r>
            <a:r>
              <a:rPr lang="es-ES_tradnl" sz="2000" i="1" dirty="0" smtClean="0"/>
              <a:t> of </a:t>
            </a:r>
            <a:r>
              <a:rPr lang="es-ES_tradnl" sz="2000" i="1" dirty="0" err="1" smtClean="0"/>
              <a:t>the</a:t>
            </a:r>
            <a:r>
              <a:rPr lang="es-ES_tradnl" sz="2000" i="1" dirty="0" smtClean="0"/>
              <a:t> </a:t>
            </a:r>
            <a:r>
              <a:rPr lang="es-ES_tradnl" sz="2000" i="1" dirty="0" err="1" smtClean="0"/>
              <a:t>project</a:t>
            </a:r>
            <a:r>
              <a:rPr lang="es-ES_tradnl" sz="2000" i="1" dirty="0" smtClean="0"/>
              <a:t>.</a:t>
            </a:r>
            <a:endParaRPr lang="es-ES_tradnl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281274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Motivation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1352" y="962714"/>
            <a:ext cx="80400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/>
              <a:t>ALBA strategic plan 2013-2016</a:t>
            </a:r>
          </a:p>
          <a:p>
            <a:endParaRPr lang="en-US" sz="2400" i="1" dirty="0"/>
          </a:p>
          <a:p>
            <a:r>
              <a:rPr lang="en-US" sz="2400" i="1" dirty="0" smtClean="0"/>
              <a:t>Decision to increase the in-house and local developments of instrumentation for the future ALBA </a:t>
            </a:r>
            <a:r>
              <a:rPr lang="en-US" sz="2400" i="1" dirty="0" err="1" smtClean="0"/>
              <a:t>beamlines</a:t>
            </a:r>
            <a:endParaRPr lang="en-US" sz="2400" i="1" dirty="0" smtClean="0"/>
          </a:p>
          <a:p>
            <a:endParaRPr lang="en-US" sz="2400" i="1" dirty="0" smtClean="0"/>
          </a:p>
          <a:p>
            <a:r>
              <a:rPr lang="en-US" sz="2400" i="1" dirty="0" smtClean="0"/>
              <a:t>This is channeled through:</a:t>
            </a:r>
            <a:endParaRPr lang="en-US" sz="2400" i="1" dirty="0"/>
          </a:p>
        </p:txBody>
      </p:sp>
      <p:sp>
        <p:nvSpPr>
          <p:cNvPr id="4" name="Rectangle 3"/>
          <p:cNvSpPr/>
          <p:nvPr/>
        </p:nvSpPr>
        <p:spPr>
          <a:xfrm>
            <a:off x="457199" y="3279006"/>
            <a:ext cx="2519681" cy="181708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Full in-house design, production and assembly</a:t>
            </a:r>
            <a:endParaRPr lang="en-US" i="1" dirty="0"/>
          </a:p>
        </p:txBody>
      </p:sp>
      <p:sp>
        <p:nvSpPr>
          <p:cNvPr id="5" name="Rectangle 4"/>
          <p:cNvSpPr/>
          <p:nvPr/>
        </p:nvSpPr>
        <p:spPr>
          <a:xfrm>
            <a:off x="3271519" y="3299326"/>
            <a:ext cx="2519681" cy="1817088"/>
          </a:xfrm>
          <a:prstGeom prst="rect">
            <a:avLst/>
          </a:prstGeom>
          <a:solidFill>
            <a:srgbClr val="768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In house design, contract production</a:t>
            </a:r>
            <a:endParaRPr lang="en-US" i="1" dirty="0"/>
          </a:p>
        </p:txBody>
      </p:sp>
      <p:sp>
        <p:nvSpPr>
          <p:cNvPr id="7" name="Rectangle 6"/>
          <p:cNvSpPr/>
          <p:nvPr/>
        </p:nvSpPr>
        <p:spPr>
          <a:xfrm>
            <a:off x="6126479" y="3290718"/>
            <a:ext cx="2519681" cy="181708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rgbClr val="3E607C"/>
                </a:solidFill>
              </a:rPr>
              <a:t>Joint effort with private companies or research institutes</a:t>
            </a:r>
            <a:endParaRPr lang="en-US" i="1" dirty="0">
              <a:solidFill>
                <a:srgbClr val="3E60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3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Summary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4707" y="906882"/>
            <a:ext cx="45047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i="1" dirty="0" smtClean="0">
                <a:solidFill>
                  <a:srgbClr val="0E0E15"/>
                </a:solidFill>
              </a:rPr>
              <a:t>In-house developments are strategic for ALBA, and contribute to fulfilling this mission</a:t>
            </a:r>
          </a:p>
          <a:p>
            <a:pPr marL="342900" indent="-342900">
              <a:buFont typeface="Arial"/>
              <a:buChar char="•"/>
            </a:pPr>
            <a:endParaRPr lang="en-US" sz="2000" i="1" dirty="0" smtClean="0">
              <a:solidFill>
                <a:srgbClr val="0E0E15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i="1" dirty="0" smtClean="0">
                <a:solidFill>
                  <a:srgbClr val="0E0E15"/>
                </a:solidFill>
              </a:rPr>
              <a:t>A test BL is an essential tool for this purpose. And it decouples commissioning from exploitation. </a:t>
            </a:r>
          </a:p>
          <a:p>
            <a:pPr marL="342900" indent="-342900">
              <a:buFont typeface="Arial"/>
              <a:buChar char="•"/>
            </a:pPr>
            <a:endParaRPr lang="en-US" sz="2000" i="1" dirty="0" smtClean="0">
              <a:solidFill>
                <a:srgbClr val="0E0E15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i="1" dirty="0" smtClean="0">
                <a:solidFill>
                  <a:srgbClr val="0E0E15"/>
                </a:solidFill>
              </a:rPr>
              <a:t>Variety of techniques on optics, detector and </a:t>
            </a:r>
            <a:r>
              <a:rPr lang="en-US" sz="2000" i="1" dirty="0" err="1" smtClean="0">
                <a:solidFill>
                  <a:srgbClr val="0E0E15"/>
                </a:solidFill>
              </a:rPr>
              <a:t>optomechanics</a:t>
            </a:r>
            <a:r>
              <a:rPr lang="en-US" sz="2000" i="1" dirty="0" smtClean="0">
                <a:solidFill>
                  <a:srgbClr val="0E0E15"/>
                </a:solidFill>
              </a:rPr>
              <a:t> can be host</a:t>
            </a:r>
          </a:p>
          <a:p>
            <a:pPr marL="342900" indent="-342900">
              <a:buFont typeface="Arial"/>
              <a:buChar char="•"/>
            </a:pPr>
            <a:endParaRPr lang="en-US" sz="2000" i="1" dirty="0" smtClean="0">
              <a:solidFill>
                <a:srgbClr val="0E0E15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i="1" dirty="0" smtClean="0">
                <a:solidFill>
                  <a:srgbClr val="0E0E15"/>
                </a:solidFill>
              </a:rPr>
              <a:t>A flexible, moderate cost </a:t>
            </a:r>
            <a:r>
              <a:rPr lang="en-US" sz="2000" i="1" dirty="0" err="1" smtClean="0">
                <a:solidFill>
                  <a:srgbClr val="0E0E15"/>
                </a:solidFill>
              </a:rPr>
              <a:t>beamline</a:t>
            </a:r>
            <a:r>
              <a:rPr lang="en-US" sz="2000" i="1" dirty="0" smtClean="0">
                <a:solidFill>
                  <a:srgbClr val="0E0E15"/>
                </a:solidFill>
              </a:rPr>
              <a:t> is proposed</a:t>
            </a:r>
          </a:p>
        </p:txBody>
      </p:sp>
    </p:spTree>
    <p:extLst>
      <p:ext uri="{BB962C8B-B14F-4D97-AF65-F5344CB8AC3E}">
        <p14:creationId xmlns:p14="http://schemas.microsoft.com/office/powerpoint/2010/main" val="10393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xmlns:p14="http://schemas.microsoft.com/office/powerpoint/2010/main" spd="med" advTm="1000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flipV="1">
            <a:off x="534737" y="280734"/>
            <a:ext cx="4759158" cy="605589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6000"/>
                </a:schemeClr>
              </a:gs>
              <a:gs pos="22000">
                <a:schemeClr val="bg1">
                  <a:alpha val="66000"/>
                </a:schemeClr>
              </a:gs>
            </a:gsLst>
            <a:lin ang="564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Summary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93187" y="4916874"/>
            <a:ext cx="20176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Thank you for your attention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707" y="906882"/>
            <a:ext cx="45047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i="1" dirty="0" smtClean="0">
                <a:solidFill>
                  <a:srgbClr val="0E0E15"/>
                </a:solidFill>
              </a:rPr>
              <a:t>In-house developments are strategic for ALBA, and contribute to fulfilling this mission</a:t>
            </a:r>
          </a:p>
          <a:p>
            <a:pPr marL="342900" indent="-342900">
              <a:buFont typeface="Arial"/>
              <a:buChar char="•"/>
            </a:pPr>
            <a:endParaRPr lang="en-US" sz="2000" i="1" dirty="0" smtClean="0">
              <a:solidFill>
                <a:srgbClr val="0E0E15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i="1" dirty="0" smtClean="0">
                <a:solidFill>
                  <a:srgbClr val="0E0E15"/>
                </a:solidFill>
              </a:rPr>
              <a:t>A test BL is an essential tool for this purpose. And it decouples commissioning from exploitation. </a:t>
            </a:r>
          </a:p>
          <a:p>
            <a:pPr marL="342900" indent="-342900">
              <a:buFont typeface="Arial"/>
              <a:buChar char="•"/>
            </a:pPr>
            <a:endParaRPr lang="en-US" sz="2000" i="1" dirty="0" smtClean="0">
              <a:solidFill>
                <a:srgbClr val="0E0E15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i="1" dirty="0" smtClean="0">
                <a:solidFill>
                  <a:srgbClr val="0E0E15"/>
                </a:solidFill>
              </a:rPr>
              <a:t>Variety of techniques on optics, detector and </a:t>
            </a:r>
            <a:r>
              <a:rPr lang="en-US" sz="2000" i="1" dirty="0" err="1" smtClean="0">
                <a:solidFill>
                  <a:srgbClr val="0E0E15"/>
                </a:solidFill>
              </a:rPr>
              <a:t>optomechanics</a:t>
            </a:r>
            <a:r>
              <a:rPr lang="en-US" sz="2000" i="1" dirty="0" smtClean="0">
                <a:solidFill>
                  <a:srgbClr val="0E0E15"/>
                </a:solidFill>
              </a:rPr>
              <a:t> can be host</a:t>
            </a:r>
          </a:p>
          <a:p>
            <a:pPr marL="342900" indent="-342900">
              <a:buFont typeface="Arial"/>
              <a:buChar char="•"/>
            </a:pPr>
            <a:endParaRPr lang="en-US" sz="2000" i="1" dirty="0" smtClean="0">
              <a:solidFill>
                <a:srgbClr val="0E0E15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i="1" dirty="0" smtClean="0">
                <a:solidFill>
                  <a:srgbClr val="0E0E15"/>
                </a:solidFill>
              </a:rPr>
              <a:t>A flexible, moderate cost </a:t>
            </a:r>
            <a:r>
              <a:rPr lang="en-US" sz="2000" i="1" dirty="0" err="1" smtClean="0">
                <a:solidFill>
                  <a:srgbClr val="0E0E15"/>
                </a:solidFill>
              </a:rPr>
              <a:t>beamline</a:t>
            </a:r>
            <a:r>
              <a:rPr lang="en-US" sz="2000" i="1" dirty="0" smtClean="0">
                <a:solidFill>
                  <a:srgbClr val="0E0E15"/>
                </a:solidFill>
              </a:rPr>
              <a:t> is proposed</a:t>
            </a:r>
          </a:p>
        </p:txBody>
      </p:sp>
    </p:spTree>
    <p:extLst>
      <p:ext uri="{BB962C8B-B14F-4D97-AF65-F5344CB8AC3E}">
        <p14:creationId xmlns:p14="http://schemas.microsoft.com/office/powerpoint/2010/main" val="40857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In-house developments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24" y="1376633"/>
            <a:ext cx="2521804" cy="1891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316" y="3596106"/>
            <a:ext cx="2111263" cy="215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8418" y="3751978"/>
            <a:ext cx="1224757" cy="1633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02" t="19048" r="20297" b="21207"/>
          <a:stretch>
            <a:fillRect/>
          </a:stretch>
        </p:blipFill>
        <p:spPr bwMode="auto">
          <a:xfrm>
            <a:off x="4881613" y="3937271"/>
            <a:ext cx="3887380" cy="1966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0789" y="1340664"/>
            <a:ext cx="2132265" cy="192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36240" y="889471"/>
            <a:ext cx="69570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/>
              <a:t>A number of instruments at ALBA have been developed in-house</a:t>
            </a:r>
            <a:endParaRPr lang="en-US" sz="2000" i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9951" y="1363579"/>
            <a:ext cx="1433763" cy="191168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7514" y="1310105"/>
            <a:ext cx="1625203" cy="196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2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Benefits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600" y="1195135"/>
            <a:ext cx="2519681" cy="181708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/>
              <a:t>Reduce cost of equipment (incl. maintenance)</a:t>
            </a:r>
            <a:endParaRPr lang="en-US" sz="2000" i="1" dirty="0"/>
          </a:p>
        </p:txBody>
      </p:sp>
      <p:sp>
        <p:nvSpPr>
          <p:cNvPr id="6" name="Rectangle 5"/>
          <p:cNvSpPr/>
          <p:nvPr/>
        </p:nvSpPr>
        <p:spPr>
          <a:xfrm>
            <a:off x="2395086" y="2027186"/>
            <a:ext cx="2519681" cy="1817088"/>
          </a:xfrm>
          <a:prstGeom prst="rect">
            <a:avLst/>
          </a:prstGeom>
          <a:solidFill>
            <a:srgbClr val="768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/>
              <a:t>Design flexibility for better adapted technical solutions</a:t>
            </a:r>
            <a:endParaRPr lang="en-US" sz="2000" i="1" dirty="0"/>
          </a:p>
        </p:txBody>
      </p:sp>
      <p:sp>
        <p:nvSpPr>
          <p:cNvPr id="8" name="Rectangle 7"/>
          <p:cNvSpPr/>
          <p:nvPr/>
        </p:nvSpPr>
        <p:spPr>
          <a:xfrm>
            <a:off x="362551" y="3434026"/>
            <a:ext cx="2519681" cy="1817088"/>
          </a:xfrm>
          <a:prstGeom prst="rect">
            <a:avLst/>
          </a:prstGeom>
          <a:solidFill>
            <a:srgbClr val="98AE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rgbClr val="3E607C"/>
                </a:solidFill>
              </a:rPr>
              <a:t>Easier maintenance, faster repairs</a:t>
            </a:r>
            <a:endParaRPr lang="en-US" sz="2000" i="1" dirty="0">
              <a:solidFill>
                <a:srgbClr val="3E607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92404" y="4466068"/>
            <a:ext cx="2519681" cy="181708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rgbClr val="3E607C"/>
                </a:solidFill>
              </a:rPr>
              <a:t>Increase staff experience to face more complex projects</a:t>
            </a:r>
            <a:endParaRPr lang="en-US" sz="2000" i="1" dirty="0">
              <a:solidFill>
                <a:srgbClr val="3E607C"/>
              </a:solidFill>
            </a:endParaRPr>
          </a:p>
        </p:txBody>
      </p:sp>
      <p:pic>
        <p:nvPicPr>
          <p:cNvPr id="11" name="Picture 2" descr="C:\Users\vcuartero\Desktop\ALBA\BL22_docs\DCM\IMG_05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1594" y="656641"/>
            <a:ext cx="3582406" cy="268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vcuartero\Desktop\ALBA\BL22_docs\DCM\13_05_DCM_intervention\IMG_13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7789" y="4242703"/>
            <a:ext cx="3636211" cy="204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94960" y="3309035"/>
            <a:ext cx="3393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 smtClean="0">
                <a:solidFill>
                  <a:srgbClr val="3E607C"/>
                </a:solidFill>
              </a:rPr>
              <a:t>E</a:t>
            </a:r>
            <a:r>
              <a:rPr lang="en-US" sz="1800" b="1" i="1" dirty="0" smtClean="0">
                <a:solidFill>
                  <a:srgbClr val="3E607C"/>
                </a:solidFill>
              </a:rPr>
              <a:t>xample</a:t>
            </a:r>
            <a:r>
              <a:rPr lang="en-US" sz="1800" i="1" dirty="0" smtClean="0">
                <a:solidFill>
                  <a:srgbClr val="3E607C"/>
                </a:solidFill>
              </a:rPr>
              <a:t>: 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3E607C"/>
                </a:solidFill>
              </a:rPr>
              <a:t>A DCM for fast Energy Scan but has a  weak crystal cage</a:t>
            </a:r>
            <a:endParaRPr lang="en-US" sz="1800" i="1" dirty="0">
              <a:solidFill>
                <a:srgbClr val="3E60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39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Capacity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5447" y="1255452"/>
            <a:ext cx="1027544" cy="785091"/>
          </a:xfrm>
          <a:prstGeom prst="roundRect">
            <a:avLst/>
          </a:prstGeom>
          <a:solidFill>
            <a:srgbClr val="D0CDE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rgbClr val="3E607C"/>
                </a:solidFill>
              </a:rPr>
              <a:t>Specify</a:t>
            </a:r>
            <a:endParaRPr lang="en-US" i="1" dirty="0">
              <a:solidFill>
                <a:srgbClr val="3E607C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93511" y="1255452"/>
            <a:ext cx="1270000" cy="785091"/>
          </a:xfrm>
          <a:prstGeom prst="roundRect">
            <a:avLst/>
          </a:prstGeom>
          <a:solidFill>
            <a:srgbClr val="D0CDE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rgbClr val="3E607C"/>
                </a:solidFill>
              </a:rPr>
              <a:t>Design</a:t>
            </a:r>
            <a:endParaRPr lang="en-US" i="1" dirty="0">
              <a:solidFill>
                <a:srgbClr val="3E607C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114031" y="1255452"/>
            <a:ext cx="1450107" cy="785091"/>
          </a:xfrm>
          <a:prstGeom prst="roundRect">
            <a:avLst/>
          </a:prstGeom>
          <a:solidFill>
            <a:srgbClr val="D0CDE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rgbClr val="3E607C"/>
                </a:solidFill>
              </a:rPr>
              <a:t>Production</a:t>
            </a:r>
            <a:endParaRPr lang="en-US" i="1" dirty="0">
              <a:solidFill>
                <a:srgbClr val="3E607C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14658" y="1255452"/>
            <a:ext cx="731982" cy="785091"/>
          </a:xfrm>
          <a:prstGeom prst="roundRect">
            <a:avLst/>
          </a:prstGeom>
          <a:solidFill>
            <a:srgbClr val="D0CDE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rgbClr val="3E607C"/>
                </a:solidFill>
              </a:rPr>
              <a:t>Test</a:t>
            </a:r>
            <a:endParaRPr lang="en-US" i="1" dirty="0">
              <a:solidFill>
                <a:srgbClr val="3E607C"/>
              </a:solidFill>
            </a:endParaRPr>
          </a:p>
        </p:txBody>
      </p:sp>
      <p:cxnSp>
        <p:nvCxnSpPr>
          <p:cNvPr id="7" name="Straight Arrow Connector 6"/>
          <p:cNvCxnSpPr>
            <a:stCxn id="5" idx="3"/>
            <a:endCxn id="13" idx="1"/>
          </p:cNvCxnSpPr>
          <p:nvPr/>
        </p:nvCxnSpPr>
        <p:spPr>
          <a:xfrm>
            <a:off x="1142991" y="1647998"/>
            <a:ext cx="350520" cy="0"/>
          </a:xfrm>
          <a:prstGeom prst="straightConnector1">
            <a:avLst/>
          </a:prstGeom>
          <a:ln>
            <a:solidFill>
              <a:srgbClr val="3E607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3" idx="3"/>
            <a:endCxn id="14" idx="1"/>
          </p:cNvCxnSpPr>
          <p:nvPr/>
        </p:nvCxnSpPr>
        <p:spPr>
          <a:xfrm>
            <a:off x="2763511" y="1647998"/>
            <a:ext cx="350520" cy="0"/>
          </a:xfrm>
          <a:prstGeom prst="straightConnector1">
            <a:avLst/>
          </a:prstGeom>
          <a:ln>
            <a:solidFill>
              <a:srgbClr val="3E607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4" idx="3"/>
            <a:endCxn id="15" idx="1"/>
          </p:cNvCxnSpPr>
          <p:nvPr/>
        </p:nvCxnSpPr>
        <p:spPr>
          <a:xfrm>
            <a:off x="4564138" y="1647998"/>
            <a:ext cx="350520" cy="0"/>
          </a:xfrm>
          <a:prstGeom prst="straightConnector1">
            <a:avLst/>
          </a:prstGeom>
          <a:ln>
            <a:solidFill>
              <a:srgbClr val="3E607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3"/>
            <a:endCxn id="6" idx="3"/>
          </p:cNvCxnSpPr>
          <p:nvPr/>
        </p:nvCxnSpPr>
        <p:spPr>
          <a:xfrm flipV="1">
            <a:off x="5646640" y="1647181"/>
            <a:ext cx="357000" cy="817"/>
          </a:xfrm>
          <a:prstGeom prst="straightConnector1">
            <a:avLst/>
          </a:prstGeom>
          <a:ln>
            <a:solidFill>
              <a:srgbClr val="3E607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15453" y="2074314"/>
            <a:ext cx="11199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Ideas,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Team,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Funds</a:t>
            </a:r>
            <a:endParaRPr lang="en-US" sz="1800" i="1" dirty="0"/>
          </a:p>
        </p:txBody>
      </p:sp>
      <p:sp>
        <p:nvSpPr>
          <p:cNvPr id="33" name="Rectangle 32"/>
          <p:cNvSpPr/>
          <p:nvPr/>
        </p:nvSpPr>
        <p:spPr>
          <a:xfrm>
            <a:off x="1364672" y="2111261"/>
            <a:ext cx="1775692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Technical office (</a:t>
            </a:r>
            <a:r>
              <a:rPr lang="en-US" sz="1800" i="1" dirty="0" err="1" smtClean="0"/>
              <a:t>incl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calculists</a:t>
            </a:r>
            <a:r>
              <a:rPr lang="en-US" sz="1800" i="1" dirty="0" smtClean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Electronics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Controls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err="1" smtClean="0"/>
              <a:t>Collab</a:t>
            </a:r>
            <a:r>
              <a:rPr lang="en-US" sz="1800" i="1" dirty="0" smtClean="0"/>
              <a:t>. Univ.</a:t>
            </a:r>
            <a:endParaRPr lang="en-US" sz="1800" i="1" dirty="0"/>
          </a:p>
        </p:txBody>
      </p:sp>
      <p:sp>
        <p:nvSpPr>
          <p:cNvPr id="34" name="Rectangle 33"/>
          <p:cNvSpPr/>
          <p:nvPr/>
        </p:nvSpPr>
        <p:spPr>
          <a:xfrm>
            <a:off x="3041070" y="2171297"/>
            <a:ext cx="1567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Workshop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err="1" smtClean="0"/>
              <a:t>Elec.WS</a:t>
            </a:r>
            <a:r>
              <a:rPr lang="en-US" sz="1800" i="1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Network of suppliers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602014" y="2150515"/>
            <a:ext cx="18288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Vacuum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Hydraulics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Alignment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ID lab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Metrology lab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Optics lab</a:t>
            </a:r>
          </a:p>
          <a:p>
            <a:pPr marL="285750" indent="-285750">
              <a:buFont typeface="Arial"/>
              <a:buChar char="•"/>
            </a:pPr>
            <a:endParaRPr lang="en-US" sz="1800" i="1" dirty="0"/>
          </a:p>
        </p:txBody>
      </p:sp>
      <p:sp>
        <p:nvSpPr>
          <p:cNvPr id="36" name="Rectangle 35"/>
          <p:cNvSpPr/>
          <p:nvPr/>
        </p:nvSpPr>
        <p:spPr>
          <a:xfrm>
            <a:off x="6303810" y="2141276"/>
            <a:ext cx="2551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i="1" dirty="0" smtClean="0"/>
              <a:t>At the </a:t>
            </a:r>
            <a:r>
              <a:rPr lang="en-US" sz="1800" i="1" dirty="0" err="1" smtClean="0"/>
              <a:t>beamline</a:t>
            </a:r>
            <a:endParaRPr lang="en-US" sz="1800" i="1" dirty="0" smtClean="0"/>
          </a:p>
          <a:p>
            <a:pPr marL="285750" indent="-285750">
              <a:buFont typeface="Arial"/>
              <a:buChar char="•"/>
            </a:pPr>
            <a:endParaRPr lang="en-US" sz="1800" i="1" dirty="0"/>
          </a:p>
        </p:txBody>
      </p:sp>
      <p:sp>
        <p:nvSpPr>
          <p:cNvPr id="37" name="Rectangle 36"/>
          <p:cNvSpPr/>
          <p:nvPr/>
        </p:nvSpPr>
        <p:spPr>
          <a:xfrm>
            <a:off x="4615869" y="3838457"/>
            <a:ext cx="19996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FF0000"/>
                </a:solidFill>
              </a:rPr>
              <a:t>Not in BL conditions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FF0000"/>
                </a:solidFill>
              </a:rPr>
              <a:t>No detector lab</a:t>
            </a:r>
            <a:endParaRPr lang="en-US" sz="1800" i="1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359235" y="2628497"/>
            <a:ext cx="27847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FF0000"/>
                </a:solidFill>
              </a:rPr>
              <a:t>Competition users – commissioning.</a:t>
            </a:r>
          </a:p>
          <a:p>
            <a:pPr marL="285750" indent="-285750">
              <a:buFont typeface="Arial"/>
              <a:buChar char="•"/>
            </a:pPr>
            <a:r>
              <a:rPr lang="en-US" sz="1800" i="1" dirty="0" smtClean="0">
                <a:solidFill>
                  <a:srgbClr val="FF0000"/>
                </a:solidFill>
              </a:rPr>
              <a:t>Instruments not fully commissioned</a:t>
            </a:r>
          </a:p>
        </p:txBody>
      </p:sp>
      <p:sp>
        <p:nvSpPr>
          <p:cNvPr id="6" name="Round Same Side Corner Rectangle 5"/>
          <p:cNvSpPr/>
          <p:nvPr/>
        </p:nvSpPr>
        <p:spPr>
          <a:xfrm rot="16200000">
            <a:off x="6321141" y="919816"/>
            <a:ext cx="819727" cy="1454730"/>
          </a:xfrm>
          <a:prstGeom prst="round2SameRect">
            <a:avLst/>
          </a:prstGeom>
          <a:solidFill>
            <a:srgbClr val="D0CDE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i="1" dirty="0" err="1" smtClean="0">
                <a:solidFill>
                  <a:srgbClr val="3E607C"/>
                </a:solidFill>
              </a:rPr>
              <a:t>Commiss</a:t>
            </a:r>
            <a:r>
              <a:rPr lang="en-US" i="1" dirty="0" smtClean="0">
                <a:solidFill>
                  <a:srgbClr val="3E607C"/>
                </a:solidFill>
              </a:rPr>
              <a:t>.</a:t>
            </a:r>
            <a:endParaRPr lang="en-US" i="1" dirty="0">
              <a:solidFill>
                <a:srgbClr val="3E607C"/>
              </a:solidFill>
            </a:endParaRPr>
          </a:p>
        </p:txBody>
      </p:sp>
      <p:sp>
        <p:nvSpPr>
          <p:cNvPr id="27" name="Round Same Side Corner Rectangle 26"/>
          <p:cNvSpPr/>
          <p:nvPr/>
        </p:nvSpPr>
        <p:spPr>
          <a:xfrm rot="16200000">
            <a:off x="8027623" y="671727"/>
            <a:ext cx="819727" cy="1950909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rgbClr val="3E607C"/>
                </a:solidFill>
              </a:rPr>
              <a:t>Exploit</a:t>
            </a:r>
            <a:endParaRPr lang="en-US" dirty="0">
              <a:solidFill>
                <a:srgbClr val="3E607C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" y="829995"/>
            <a:ext cx="841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 smtClean="0">
                <a:solidFill>
                  <a:srgbClr val="3E607C"/>
                </a:solidFill>
              </a:rPr>
              <a:t>ALBA has the structures for production of scientific instrumentation</a:t>
            </a:r>
            <a:endParaRPr lang="en-US" sz="1800" i="1" dirty="0">
              <a:solidFill>
                <a:srgbClr val="3E607C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659300" y="5041192"/>
            <a:ext cx="1224136" cy="1386345"/>
            <a:chOff x="3923928" y="928309"/>
            <a:chExt cx="1224136" cy="1386345"/>
          </a:xfrm>
        </p:grpSpPr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928309"/>
              <a:ext cx="1224136" cy="13863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644008" y="1918072"/>
              <a:ext cx="497945" cy="396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1169" y="5218656"/>
            <a:ext cx="1632992" cy="1183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1146" y="4003039"/>
            <a:ext cx="2412730" cy="1357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016" y="4189467"/>
            <a:ext cx="1286411" cy="723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937" y="4625472"/>
            <a:ext cx="1630063" cy="982848"/>
          </a:xfrm>
          <a:prstGeom prst="rect">
            <a:avLst/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5139" y="4812315"/>
            <a:ext cx="2034301" cy="1524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5536" y="4450080"/>
            <a:ext cx="1759078" cy="117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9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44880"/>
            <a:ext cx="3078481" cy="181708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/>
              <a:t>Allows for testing instruments in real  </a:t>
            </a:r>
            <a:r>
              <a:rPr lang="en-US" sz="2000" i="1" dirty="0" err="1" smtClean="0"/>
              <a:t>beamline</a:t>
            </a:r>
            <a:r>
              <a:rPr lang="en-US" sz="2000" i="1" dirty="0" smtClean="0"/>
              <a:t> conditions</a:t>
            </a:r>
            <a:endParaRPr lang="en-US" sz="2000" i="1" dirty="0"/>
          </a:p>
        </p:txBody>
      </p:sp>
      <p:sp>
        <p:nvSpPr>
          <p:cNvPr id="7" name="Rectangle 6"/>
          <p:cNvSpPr/>
          <p:nvPr/>
        </p:nvSpPr>
        <p:spPr>
          <a:xfrm>
            <a:off x="2194560" y="2338352"/>
            <a:ext cx="2926081" cy="181708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rgbClr val="3E607C"/>
                </a:solidFill>
              </a:rPr>
              <a:t>Allows for offline testing/calibration of instruments </a:t>
            </a:r>
            <a:r>
              <a:rPr lang="en-US" sz="2000" i="1" dirty="0" smtClean="0">
                <a:solidFill>
                  <a:srgbClr val="3E607C"/>
                </a:solidFill>
              </a:rPr>
              <a:t>and improvement of  </a:t>
            </a:r>
            <a:r>
              <a:rPr lang="en-US" sz="2000" i="1" dirty="0" smtClean="0">
                <a:solidFill>
                  <a:srgbClr val="3E607C"/>
                </a:solidFill>
              </a:rPr>
              <a:t>techniques</a:t>
            </a:r>
            <a:endParaRPr lang="en-US" sz="2000" i="1" dirty="0">
              <a:solidFill>
                <a:srgbClr val="3E607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Need of a test platform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52660" y="3879270"/>
            <a:ext cx="2926081" cy="1817088"/>
          </a:xfrm>
          <a:prstGeom prst="rect">
            <a:avLst/>
          </a:prstGeom>
          <a:solidFill>
            <a:srgbClr val="768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/>
              <a:t>Releases user-oriented </a:t>
            </a:r>
            <a:r>
              <a:rPr lang="en-US" sz="2000" i="1" dirty="0" err="1" smtClean="0"/>
              <a:t>beamlines</a:t>
            </a:r>
            <a:r>
              <a:rPr lang="en-US" sz="2000" i="1" dirty="0" smtClean="0"/>
              <a:t> from some commissioning activity</a:t>
            </a:r>
            <a:endParaRPr lang="en-US" sz="2000" i="1" dirty="0"/>
          </a:p>
        </p:txBody>
      </p:sp>
      <p:sp>
        <p:nvSpPr>
          <p:cNvPr id="6" name="Rectangle 5"/>
          <p:cNvSpPr/>
          <p:nvPr/>
        </p:nvSpPr>
        <p:spPr>
          <a:xfrm>
            <a:off x="6217919" y="2389152"/>
            <a:ext cx="2926081" cy="1817088"/>
          </a:xfrm>
          <a:prstGeom prst="rect">
            <a:avLst/>
          </a:prstGeom>
          <a:solidFill>
            <a:srgbClr val="98AE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rgbClr val="3E607C"/>
                </a:solidFill>
              </a:rPr>
              <a:t>A high performance x</a:t>
            </a:r>
            <a:r>
              <a:rPr lang="en-US" sz="2000" i="1" dirty="0" smtClean="0">
                <a:solidFill>
                  <a:srgbClr val="3E607C"/>
                </a:solidFill>
              </a:rPr>
              <a:t>-ray source available for collaborations</a:t>
            </a:r>
            <a:endParaRPr lang="en-US" sz="2000" i="1" dirty="0">
              <a:solidFill>
                <a:srgbClr val="3E60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16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016478" y="4531842"/>
            <a:ext cx="2519681" cy="181708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rgbClr val="3E607C"/>
                </a:solidFill>
              </a:rPr>
              <a:t>On-Axis </a:t>
            </a:r>
            <a:r>
              <a:rPr lang="en-US" sz="2000" i="1" dirty="0" err="1" smtClean="0">
                <a:solidFill>
                  <a:srgbClr val="3E607C"/>
                </a:solidFill>
              </a:rPr>
              <a:t>dignostics</a:t>
            </a:r>
            <a:endParaRPr lang="en-US" sz="2000" i="1" dirty="0">
              <a:solidFill>
                <a:srgbClr val="3E607C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47837" y="3002490"/>
            <a:ext cx="2519681" cy="1817088"/>
          </a:xfrm>
          <a:prstGeom prst="rect">
            <a:avLst/>
          </a:prstGeom>
          <a:solidFill>
            <a:srgbClr val="98AE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 smtClean="0">
                <a:solidFill>
                  <a:srgbClr val="3E607C"/>
                </a:solidFill>
              </a:rPr>
              <a:t>Transmissive</a:t>
            </a:r>
            <a:r>
              <a:rPr lang="en-US" sz="2000" i="1" dirty="0" smtClean="0">
                <a:solidFill>
                  <a:srgbClr val="3E607C"/>
                </a:solidFill>
              </a:rPr>
              <a:t> diodes</a:t>
            </a:r>
          </a:p>
          <a:p>
            <a:pPr algn="ctr"/>
            <a:endParaRPr lang="en-US" sz="2000" i="1" dirty="0">
              <a:solidFill>
                <a:srgbClr val="3E607C"/>
              </a:solidFill>
            </a:endParaRPr>
          </a:p>
          <a:p>
            <a:pPr algn="ctr"/>
            <a:endParaRPr lang="en-US" sz="2000" i="1" dirty="0" smtClean="0">
              <a:solidFill>
                <a:srgbClr val="3E607C"/>
              </a:solidFill>
            </a:endParaRPr>
          </a:p>
          <a:p>
            <a:pPr algn="ctr"/>
            <a:endParaRPr lang="en-US" sz="2000" i="1" dirty="0">
              <a:solidFill>
                <a:srgbClr val="3E607C"/>
              </a:solidFill>
            </a:endParaRPr>
          </a:p>
          <a:p>
            <a:pPr algn="ctr"/>
            <a:endParaRPr lang="en-US" sz="2000" i="1" dirty="0" smtClean="0">
              <a:solidFill>
                <a:srgbClr val="3E607C"/>
              </a:solidFill>
            </a:endParaRPr>
          </a:p>
          <a:p>
            <a:pPr algn="ctr"/>
            <a:endParaRPr lang="en-US" sz="2000" i="1" dirty="0">
              <a:solidFill>
                <a:srgbClr val="3E607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Examples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4159" y="1188720"/>
            <a:ext cx="2519681" cy="181708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/>
              <a:t>The </a:t>
            </a:r>
            <a:r>
              <a:rPr lang="en-US" sz="2000" i="1" dirty="0" err="1" smtClean="0"/>
              <a:t>MaRES</a:t>
            </a:r>
            <a:r>
              <a:rPr lang="en-US" sz="2000" i="1" dirty="0" smtClean="0"/>
              <a:t> station</a:t>
            </a:r>
          </a:p>
          <a:p>
            <a:pPr algn="ctr"/>
            <a:endParaRPr lang="en-US" sz="2000" i="1" dirty="0"/>
          </a:p>
          <a:p>
            <a:pPr algn="ctr"/>
            <a:endParaRPr lang="en-US" sz="2000" i="1" dirty="0" smtClean="0"/>
          </a:p>
          <a:p>
            <a:pPr algn="ctr"/>
            <a:endParaRPr lang="en-US" sz="2000" i="1" dirty="0" smtClean="0"/>
          </a:p>
          <a:p>
            <a:pPr algn="ctr"/>
            <a:endParaRPr lang="en-US" sz="2000" i="1" dirty="0"/>
          </a:p>
          <a:p>
            <a:pPr algn="ctr"/>
            <a:endParaRPr lang="en-US" sz="2000" i="1" dirty="0"/>
          </a:p>
        </p:txBody>
      </p:sp>
      <p:sp>
        <p:nvSpPr>
          <p:cNvPr id="9" name="Rectangle 8"/>
          <p:cNvSpPr/>
          <p:nvPr/>
        </p:nvSpPr>
        <p:spPr>
          <a:xfrm>
            <a:off x="4142921" y="3449704"/>
            <a:ext cx="2519681" cy="1817088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/>
              <a:t>The CLEAR station</a:t>
            </a:r>
          </a:p>
          <a:p>
            <a:pPr algn="ctr"/>
            <a:endParaRPr lang="en-US" sz="2000" i="1" dirty="0"/>
          </a:p>
          <a:p>
            <a:pPr algn="ctr"/>
            <a:endParaRPr lang="en-US" sz="2000" i="1" dirty="0" smtClean="0"/>
          </a:p>
          <a:p>
            <a:pPr algn="ctr"/>
            <a:endParaRPr lang="en-US" sz="2000" i="1" dirty="0"/>
          </a:p>
          <a:p>
            <a:pPr algn="ctr"/>
            <a:endParaRPr lang="en-US" sz="2000" i="1" dirty="0" smtClean="0"/>
          </a:p>
          <a:p>
            <a:pPr algn="ctr"/>
            <a:endParaRPr lang="en-US" sz="2000" i="1" dirty="0"/>
          </a:p>
        </p:txBody>
      </p:sp>
      <p:sp>
        <p:nvSpPr>
          <p:cNvPr id="7" name="Rectangle 6"/>
          <p:cNvSpPr/>
          <p:nvPr/>
        </p:nvSpPr>
        <p:spPr>
          <a:xfrm>
            <a:off x="5369278" y="1238450"/>
            <a:ext cx="2519681" cy="1817088"/>
          </a:xfrm>
          <a:prstGeom prst="rect">
            <a:avLst/>
          </a:prstGeom>
          <a:solidFill>
            <a:srgbClr val="768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/>
              <a:t>CIRCE Grating contamination tests</a:t>
            </a:r>
            <a:endParaRPr lang="en-US" sz="2000" i="1" dirty="0"/>
          </a:p>
        </p:txBody>
      </p:sp>
      <p:sp>
        <p:nvSpPr>
          <p:cNvPr id="10" name="Rectangle 9"/>
          <p:cNvSpPr/>
          <p:nvPr/>
        </p:nvSpPr>
        <p:spPr>
          <a:xfrm>
            <a:off x="152400" y="829995"/>
            <a:ext cx="5831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 smtClean="0">
                <a:solidFill>
                  <a:srgbClr val="3E607C"/>
                </a:solidFill>
              </a:rPr>
              <a:t>Actual examples where a test </a:t>
            </a:r>
            <a:r>
              <a:rPr lang="en-US" sz="1800" i="1" dirty="0" err="1" smtClean="0">
                <a:solidFill>
                  <a:srgbClr val="3E607C"/>
                </a:solidFill>
              </a:rPr>
              <a:t>beamline</a:t>
            </a:r>
            <a:r>
              <a:rPr lang="en-US" sz="1800" i="1" dirty="0" smtClean="0">
                <a:solidFill>
                  <a:srgbClr val="3E607C"/>
                </a:solidFill>
              </a:rPr>
              <a:t> would benefit ALBA</a:t>
            </a:r>
            <a:endParaRPr lang="en-US" sz="1800" i="1" dirty="0">
              <a:solidFill>
                <a:srgbClr val="3E607C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599"/>
          <a:stretch/>
        </p:blipFill>
        <p:spPr>
          <a:xfrm>
            <a:off x="4348120" y="3796090"/>
            <a:ext cx="2162297" cy="16217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73" y="1576941"/>
            <a:ext cx="1804737" cy="1294028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983392" y="2814802"/>
            <a:ext cx="2519681" cy="1817088"/>
            <a:chOff x="1041117" y="2814802"/>
            <a:chExt cx="2519681" cy="1817088"/>
          </a:xfrm>
        </p:grpSpPr>
        <p:sp>
          <p:nvSpPr>
            <p:cNvPr id="5" name="Rectangle 4"/>
            <p:cNvSpPr/>
            <p:nvPr/>
          </p:nvSpPr>
          <p:spPr>
            <a:xfrm>
              <a:off x="1041117" y="2814802"/>
              <a:ext cx="2519681" cy="1817088"/>
            </a:xfrm>
            <a:prstGeom prst="rect">
              <a:avLst/>
            </a:prstGeom>
            <a:solidFill>
              <a:srgbClr val="98AEC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i="1" dirty="0" err="1" smtClean="0">
                  <a:solidFill>
                    <a:srgbClr val="3E607C"/>
                  </a:solidFill>
                </a:rPr>
                <a:t>NanoBender</a:t>
              </a:r>
              <a:endParaRPr lang="en-US" sz="2000" i="1" dirty="0" smtClean="0">
                <a:solidFill>
                  <a:srgbClr val="3E607C"/>
                </a:solidFill>
              </a:endParaRPr>
            </a:p>
            <a:p>
              <a:pPr algn="ctr"/>
              <a:endParaRPr lang="en-US" sz="2000" i="1" dirty="0">
                <a:solidFill>
                  <a:srgbClr val="3E607C"/>
                </a:solidFill>
              </a:endParaRPr>
            </a:p>
            <a:p>
              <a:pPr algn="ctr"/>
              <a:endParaRPr lang="en-US" sz="2000" i="1" dirty="0" smtClean="0">
                <a:solidFill>
                  <a:srgbClr val="3E607C"/>
                </a:solidFill>
              </a:endParaRPr>
            </a:p>
            <a:p>
              <a:pPr algn="ctr"/>
              <a:endParaRPr lang="en-US" sz="2000" i="1" dirty="0">
                <a:solidFill>
                  <a:srgbClr val="3E607C"/>
                </a:solidFill>
              </a:endParaRPr>
            </a:p>
            <a:p>
              <a:pPr algn="ctr"/>
              <a:endParaRPr lang="en-US" sz="2000" i="1" dirty="0" smtClean="0">
                <a:solidFill>
                  <a:srgbClr val="3E607C"/>
                </a:solidFill>
              </a:endParaRPr>
            </a:p>
            <a:p>
              <a:pPr algn="ctr"/>
              <a:endParaRPr lang="en-US" sz="2000" i="1" dirty="0">
                <a:solidFill>
                  <a:srgbClr val="3E607C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6838" y="3141582"/>
              <a:ext cx="1978526" cy="144770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079689" y="3162737"/>
            <a:ext cx="1440460" cy="18058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81678" y="1697202"/>
            <a:ext cx="2519681" cy="181708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rgbClr val="3E607C"/>
                </a:solidFill>
              </a:rPr>
              <a:t>NCD detectors</a:t>
            </a:r>
          </a:p>
          <a:p>
            <a:pPr algn="ctr"/>
            <a:endParaRPr lang="en-US" sz="2000" i="1" dirty="0">
              <a:solidFill>
                <a:srgbClr val="3E607C"/>
              </a:solidFill>
            </a:endParaRPr>
          </a:p>
          <a:p>
            <a:pPr algn="ctr"/>
            <a:endParaRPr lang="en-US" sz="2000" i="1" dirty="0" smtClean="0">
              <a:solidFill>
                <a:srgbClr val="3E607C"/>
              </a:solidFill>
            </a:endParaRPr>
          </a:p>
          <a:p>
            <a:pPr algn="ctr"/>
            <a:endParaRPr lang="en-US" sz="2000" i="1" dirty="0">
              <a:solidFill>
                <a:srgbClr val="3E607C"/>
              </a:solidFill>
            </a:endParaRPr>
          </a:p>
          <a:p>
            <a:pPr algn="ctr"/>
            <a:endParaRPr lang="en-US" sz="2000" i="1" dirty="0" smtClean="0">
              <a:solidFill>
                <a:srgbClr val="3E607C"/>
              </a:solidFill>
            </a:endParaRPr>
          </a:p>
          <a:p>
            <a:pPr algn="ctr"/>
            <a:endParaRPr lang="en-US" sz="2000" i="1" dirty="0">
              <a:solidFill>
                <a:srgbClr val="3E607C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9567" y="2028985"/>
            <a:ext cx="1904010" cy="140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flipV="1">
            <a:off x="1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100000">
                <a:schemeClr val="bg1">
                  <a:alpha val="73000"/>
                </a:schemeClr>
              </a:gs>
              <a:gs pos="35000">
                <a:srgbClr val="FFFFFF">
                  <a:alpha val="49000"/>
                </a:srgbClr>
              </a:gs>
            </a:gsLst>
            <a:lin ang="564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74316" y="1068909"/>
            <a:ext cx="82483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“The </a:t>
            </a:r>
            <a:r>
              <a:rPr lang="en-US" sz="2400" i="1" dirty="0"/>
              <a:t>main goal of the NOTOS </a:t>
            </a:r>
            <a:r>
              <a:rPr lang="en-US" sz="2400" i="1" dirty="0" err="1"/>
              <a:t>beamline</a:t>
            </a:r>
            <a:r>
              <a:rPr lang="en-US" sz="2400" i="1" dirty="0"/>
              <a:t> is to provide a platform to perform calibrations of </a:t>
            </a:r>
            <a:r>
              <a:rPr lang="en-US" sz="2400" i="1" dirty="0" err="1"/>
              <a:t>beamline</a:t>
            </a:r>
            <a:r>
              <a:rPr lang="en-US" sz="2400" i="1" dirty="0"/>
              <a:t> instrumentation in aspects that require at-wavelength metrology, or require actual </a:t>
            </a:r>
            <a:r>
              <a:rPr lang="en-US" sz="2400" i="1" dirty="0" err="1"/>
              <a:t>beamline</a:t>
            </a:r>
            <a:r>
              <a:rPr lang="en-US" sz="2400" i="1" dirty="0"/>
              <a:t> </a:t>
            </a:r>
            <a:r>
              <a:rPr lang="en-US" sz="2400" i="1" dirty="0" smtClean="0"/>
              <a:t>conditions”</a:t>
            </a:r>
            <a:endParaRPr lang="en-US" sz="2400" i="1" dirty="0"/>
          </a:p>
        </p:txBody>
      </p:sp>
      <p:sp>
        <p:nvSpPr>
          <p:cNvPr id="4" name="Rectangle 3"/>
          <p:cNvSpPr/>
          <p:nvPr/>
        </p:nvSpPr>
        <p:spPr>
          <a:xfrm>
            <a:off x="1352884" y="2864586"/>
            <a:ext cx="2831434" cy="651309"/>
          </a:xfrm>
          <a:prstGeom prst="rect">
            <a:avLst/>
          </a:prstGeom>
          <a:solidFill>
            <a:srgbClr val="3E60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/>
              <a:t>At wavelength metrology</a:t>
            </a:r>
            <a:endParaRPr lang="en-US" b="1" i="1" dirty="0"/>
          </a:p>
        </p:txBody>
      </p:sp>
      <p:sp>
        <p:nvSpPr>
          <p:cNvPr id="5" name="Rectangle 4"/>
          <p:cNvSpPr/>
          <p:nvPr/>
        </p:nvSpPr>
        <p:spPr>
          <a:xfrm>
            <a:off x="4829742" y="2849561"/>
            <a:ext cx="3124469" cy="639598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3E607C"/>
                </a:solidFill>
              </a:rPr>
              <a:t>BL conditions</a:t>
            </a:r>
            <a:endParaRPr lang="en-US" b="1" i="1" dirty="0">
              <a:solidFill>
                <a:srgbClr val="3E607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42189" y="3627625"/>
            <a:ext cx="31629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Reflectivity/Transmission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Diffraction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err="1" smtClean="0"/>
              <a:t>Wavefront</a:t>
            </a:r>
            <a:r>
              <a:rPr lang="en-US" sz="2000" i="1" dirty="0" smtClean="0"/>
              <a:t> metrology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Spectral </a:t>
            </a:r>
            <a:r>
              <a:rPr lang="en-US" sz="2000" i="1" dirty="0" err="1" smtClean="0"/>
              <a:t>responsivity</a:t>
            </a:r>
            <a:endParaRPr lang="en-US" sz="2000" i="1" dirty="0"/>
          </a:p>
        </p:txBody>
      </p:sp>
      <p:sp>
        <p:nvSpPr>
          <p:cNvPr id="9" name="Rectangle 8"/>
          <p:cNvSpPr/>
          <p:nvPr/>
        </p:nvSpPr>
        <p:spPr>
          <a:xfrm>
            <a:off x="4876800" y="3619604"/>
            <a:ext cx="31629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X-rays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Vacuum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Cryogenics, cooling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Power load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4940" y="219365"/>
            <a:ext cx="54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12D52"/>
                </a:solidFill>
                <a:latin typeface="Arial"/>
                <a:cs typeface="Arial"/>
              </a:rPr>
              <a:t>Scientific case</a:t>
            </a:r>
            <a:endParaRPr lang="en-US" sz="3600" b="1" dirty="0">
              <a:solidFill>
                <a:srgbClr val="012D52"/>
              </a:solidFill>
              <a:latin typeface="Arial"/>
              <a:cs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020"/>
            <a:ext cx="1524000" cy="83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6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Modif_Alba2_4x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TemplateModif_Alba2_4x3.potx</Template>
  <TotalTime>11424</TotalTime>
  <Words>1538</Words>
  <Application>Microsoft Macintosh PowerPoint</Application>
  <PresentationFormat>On-screen Show (4:3)</PresentationFormat>
  <Paragraphs>353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TemplateModif_Alba2_4x3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CELLS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 Nicolas</dc:creator>
  <cp:lastModifiedBy>. .</cp:lastModifiedBy>
  <cp:revision>398</cp:revision>
  <cp:lastPrinted>2012-10-25T09:06:32Z</cp:lastPrinted>
  <dcterms:created xsi:type="dcterms:W3CDTF">2012-05-14T18:36:57Z</dcterms:created>
  <dcterms:modified xsi:type="dcterms:W3CDTF">2014-12-03T14:49:21Z</dcterms:modified>
</cp:coreProperties>
</file>