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gif" ContentType="image/gif"/>
  <Default Extension="vml" ContentType="application/vnd.openxmlformats-officedocument.vmlDrawing"/>
  <Default Extension="avi" ContentType="video/x-msvide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54"/>
  </p:notesMasterIdLst>
  <p:handoutMasterIdLst>
    <p:handoutMasterId r:id="rId55"/>
  </p:handoutMasterIdLst>
  <p:sldIdLst>
    <p:sldId id="258" r:id="rId2"/>
    <p:sldId id="655" r:id="rId3"/>
    <p:sldId id="654" r:id="rId4"/>
    <p:sldId id="666" r:id="rId5"/>
    <p:sldId id="652" r:id="rId6"/>
    <p:sldId id="742" r:id="rId7"/>
    <p:sldId id="653" r:id="rId8"/>
    <p:sldId id="669" r:id="rId9"/>
    <p:sldId id="673" r:id="rId10"/>
    <p:sldId id="743" r:id="rId11"/>
    <p:sldId id="744" r:id="rId12"/>
    <p:sldId id="745" r:id="rId13"/>
    <p:sldId id="746" r:id="rId14"/>
    <p:sldId id="747" r:id="rId15"/>
    <p:sldId id="748" r:id="rId16"/>
    <p:sldId id="749" r:id="rId17"/>
    <p:sldId id="750" r:id="rId18"/>
    <p:sldId id="751" r:id="rId19"/>
    <p:sldId id="752" r:id="rId20"/>
    <p:sldId id="753" r:id="rId21"/>
    <p:sldId id="754" r:id="rId22"/>
    <p:sldId id="755" r:id="rId23"/>
    <p:sldId id="756" r:id="rId24"/>
    <p:sldId id="757" r:id="rId25"/>
    <p:sldId id="758" r:id="rId26"/>
    <p:sldId id="759" r:id="rId27"/>
    <p:sldId id="760" r:id="rId28"/>
    <p:sldId id="761" r:id="rId29"/>
    <p:sldId id="762" r:id="rId30"/>
    <p:sldId id="763" r:id="rId31"/>
    <p:sldId id="685" r:id="rId32"/>
    <p:sldId id="687" r:id="rId33"/>
    <p:sldId id="693" r:id="rId34"/>
    <p:sldId id="690" r:id="rId35"/>
    <p:sldId id="695" r:id="rId36"/>
    <p:sldId id="696" r:id="rId37"/>
    <p:sldId id="706" r:id="rId38"/>
    <p:sldId id="697" r:id="rId39"/>
    <p:sldId id="708" r:id="rId40"/>
    <p:sldId id="714" r:id="rId41"/>
    <p:sldId id="715" r:id="rId42"/>
    <p:sldId id="764" r:id="rId43"/>
    <p:sldId id="765" r:id="rId44"/>
    <p:sldId id="766" r:id="rId45"/>
    <p:sldId id="767" r:id="rId46"/>
    <p:sldId id="769" r:id="rId47"/>
    <p:sldId id="770" r:id="rId48"/>
    <p:sldId id="771" r:id="rId49"/>
    <p:sldId id="772" r:id="rId50"/>
    <p:sldId id="773" r:id="rId51"/>
    <p:sldId id="774" r:id="rId52"/>
    <p:sldId id="705" r:id="rId53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7593"/>
    <a:srgbClr val="002C52"/>
    <a:srgbClr val="66FF66"/>
    <a:srgbClr val="FFFFFF"/>
    <a:srgbClr val="3366FF"/>
    <a:srgbClr val="0066FF"/>
    <a:srgbClr val="F8F8F8"/>
    <a:srgbClr val="FF6600"/>
    <a:srgbClr val="0000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03" autoAdjust="0"/>
    <p:restoredTop sz="94434" autoAdjust="0"/>
  </p:normalViewPr>
  <p:slideViewPr>
    <p:cSldViewPr>
      <p:cViewPr varScale="1">
        <p:scale>
          <a:sx n="71" d="100"/>
          <a:sy n="71" d="100"/>
        </p:scale>
        <p:origin x="73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4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-4002" y="-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9.wmf"/><Relationship Id="rId1" Type="http://schemas.openxmlformats.org/officeDocument/2006/relationships/image" Target="../media/image58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image" Target="../media/image6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-112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-112" charset="-128"/>
              </a:defRPr>
            </a:lvl1pPr>
          </a:lstStyle>
          <a:p>
            <a:pPr>
              <a:defRPr/>
            </a:pPr>
            <a:fld id="{456F84B7-F8F4-4965-ADC6-A3DA5AE70F61}" type="datetime1">
              <a:rPr lang="es-ES_tradnl"/>
              <a:pPr>
                <a:defRPr/>
              </a:pPr>
              <a:t>03/12/2014</a:t>
            </a:fld>
            <a:endParaRPr lang="es-ES_tradn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-112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-112" charset="-128"/>
              </a:defRPr>
            </a:lvl1pPr>
          </a:lstStyle>
          <a:p>
            <a:pPr>
              <a:defRPr/>
            </a:pPr>
            <a:fld id="{DD155269-44FD-4775-B7F4-A51E75D79242}" type="slidenum">
              <a:rPr lang="es-ES_tradnl"/>
              <a:pPr>
                <a:defRPr/>
              </a:pPr>
              <a:t>‹#›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059175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-112" charset="-128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-112" charset="-128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04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-112" charset="-128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-112" charset="-128"/>
              </a:defRPr>
            </a:lvl1pPr>
          </a:lstStyle>
          <a:p>
            <a:pPr>
              <a:defRPr/>
            </a:pPr>
            <a:fld id="{208D0467-CA9B-4166-9527-0830EEC3E3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26224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MS PGothic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baseline="0" dirty="0" smtClean="0">
              <a:latin typeface="Arial" charset="0"/>
              <a:sym typeface="Wingdings"/>
            </a:endParaRPr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6B7E0ADB-7164-4D10-8946-C14375FDAF7D}" type="slidenum">
              <a:rPr lang="en-US" sz="1200" smtClean="0"/>
              <a:pPr/>
              <a:t>1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31865991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8D0467-CA9B-4166-9527-0830EEC3E3C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0587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DDE660E4-8CB8-4F3C-9E77-958C6A3DFBBC}" type="slidenum">
              <a:rPr lang="en-US" sz="1200" smtClean="0"/>
              <a:pPr/>
              <a:t>14</a:t>
            </a:fld>
            <a:endParaRPr lang="en-US" sz="1200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4363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8D0467-CA9B-4166-9527-0830EEC3E3C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020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8D0467-CA9B-4166-9527-0830EEC3E3C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6130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8D0467-CA9B-4166-9527-0830EEC3E3C4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0877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DDE660E4-8CB8-4F3C-9E77-958C6A3DFBBC}" type="slidenum">
              <a:rPr lang="en-US" sz="1200" smtClean="0"/>
              <a:pPr/>
              <a:t>18</a:t>
            </a:fld>
            <a:endParaRPr lang="en-US" sz="1200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641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DDE660E4-8CB8-4F3C-9E77-958C6A3DFBBC}" type="slidenum">
              <a:rPr lang="en-US" sz="1200" smtClean="0"/>
              <a:pPr/>
              <a:t>19</a:t>
            </a:fld>
            <a:endParaRPr lang="en-US" sz="1200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5798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  <a:p>
            <a:pPr eaLnBrk="1" hangingPunct="1"/>
            <a:endParaRPr lang="en-US" dirty="0" smtClean="0">
              <a:latin typeface="Arial" charset="0"/>
            </a:endParaRPr>
          </a:p>
          <a:p>
            <a:endParaRPr lang="en-US" dirty="0" smtClean="0">
              <a:latin typeface="Arial" charset="0"/>
            </a:endParaRPr>
          </a:p>
        </p:txBody>
      </p:sp>
      <p:sp>
        <p:nvSpPr>
          <p:cNvPr id="6758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9A8A0343-2319-48BE-B52D-CE5E6B1C3593}" type="slidenum">
              <a:rPr lang="en-US" sz="1200" smtClean="0"/>
              <a:pPr/>
              <a:t>20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29663557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8D5C6125-3166-4F69-BED1-67C55463EE04}" type="slidenum">
              <a:rPr lang="en-US" sz="1200" smtClean="0"/>
              <a:pPr/>
              <a:t>21</a:t>
            </a:fld>
            <a:endParaRPr lang="en-US" sz="1200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4101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192C6804-BB4E-485E-B194-4AC728F07394}" type="slidenum">
              <a:rPr lang="en-US" sz="1200" smtClean="0"/>
              <a:pPr/>
              <a:t>22</a:t>
            </a:fld>
            <a:endParaRPr lang="en-US" sz="1200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noProof="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434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8D0467-CA9B-4166-9527-0830EEC3E3C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4808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8D0467-CA9B-4166-9527-0830EEC3E3C4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1380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ES_tradnl" sz="1200" dirty="0" smtClean="0"/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8D0467-CA9B-4166-9527-0830EEC3E3C4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26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baseline="0" dirty="0" smtClean="0">
              <a:solidFill>
                <a:schemeClr val="tx1"/>
              </a:solidFill>
              <a:effectLst/>
              <a:latin typeface="Arial" pitchFamily="-112" charset="0"/>
              <a:ea typeface="MS PGothic" pitchFamily="34" charset="-128"/>
              <a:cs typeface="ＭＳ Ｐゴシック" pitchFamily="-112" charset="-128"/>
            </a:endParaRPr>
          </a:p>
          <a:p>
            <a:endParaRPr lang="en-US" sz="1200" kern="1200" baseline="0" dirty="0" smtClean="0">
              <a:solidFill>
                <a:schemeClr val="tx1"/>
              </a:solidFill>
              <a:effectLst/>
              <a:latin typeface="Arial" pitchFamily="-112" charset="0"/>
              <a:ea typeface="MS PGothic" pitchFamily="34" charset="-128"/>
              <a:cs typeface="ＭＳ Ｐゴシック" pitchFamily="-112" charset="-128"/>
            </a:endParaRPr>
          </a:p>
          <a:p>
            <a:endParaRPr lang="en-US" sz="1200" kern="1200" baseline="0" dirty="0" smtClean="0">
              <a:solidFill>
                <a:schemeClr val="tx1"/>
              </a:solidFill>
              <a:effectLst/>
              <a:latin typeface="Arial" pitchFamily="-112" charset="0"/>
              <a:ea typeface="MS PGothic" pitchFamily="34" charset="-128"/>
              <a:cs typeface="ＭＳ Ｐゴシック" pitchFamily="-112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Arial" pitchFamily="-112" charset="0"/>
                <a:ea typeface="MS PGothic" pitchFamily="34" charset="-128"/>
                <a:cs typeface="ＭＳ Ｐゴシック" pitchFamily="-112" charset="-128"/>
              </a:rPr>
              <a:t>  </a:t>
            </a:r>
            <a:endParaRPr lang="es-ES_tradnl" sz="1200" kern="1200" dirty="0" smtClean="0">
              <a:solidFill>
                <a:schemeClr val="tx1"/>
              </a:solidFill>
              <a:effectLst/>
              <a:latin typeface="Arial" pitchFamily="-112" charset="0"/>
              <a:ea typeface="MS PGothic" pitchFamily="34" charset="-128"/>
              <a:cs typeface="ＭＳ Ｐゴシック" pitchFamily="-112" charset="-128"/>
            </a:endParaRPr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8D0467-CA9B-4166-9527-0830EEC3E3C4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2540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8D0467-CA9B-4166-9527-0830EEC3E3C4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6609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8D0467-CA9B-4166-9527-0830EEC3E3C4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256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8D0467-CA9B-4166-9527-0830EEC3E3C4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4955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8D0467-CA9B-4166-9527-0830EEC3E3C4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9908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8D0467-CA9B-4166-9527-0830EEC3E3C4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9800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8D0467-CA9B-4166-9527-0830EEC3E3C4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38403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8D0467-CA9B-4166-9527-0830EEC3E3C4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724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8D0467-CA9B-4166-9527-0830EEC3E3C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89094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8D0467-CA9B-4166-9527-0830EEC3E3C4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840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8D0467-CA9B-4166-9527-0830EEC3E3C4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6202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C9B22612-62BA-4888-A7E4-B2BDE131CD53}" type="slidenum">
              <a:rPr lang="en-US" sz="1200" smtClean="0"/>
              <a:pPr eaLnBrk="1" hangingPunct="1"/>
              <a:t>48</a:t>
            </a:fld>
            <a:endParaRPr lang="en-US" sz="1200" smtClean="0"/>
          </a:p>
        </p:txBody>
      </p:sp>
      <p:sp>
        <p:nvSpPr>
          <p:cNvPr id="79875" name="Rectangle 7"/>
          <p:cNvSpPr txBox="1">
            <a:spLocks noGrp="1" noChangeArrowheads="1"/>
          </p:cNvSpPr>
          <p:nvPr/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/>
            <a:fld id="{D0AE7469-2B76-4595-A539-586029A9E555}" type="slidenum">
              <a:rPr lang="en-US" sz="1200"/>
              <a:pPr algn="r"/>
              <a:t>48</a:t>
            </a:fld>
            <a:endParaRPr lang="en-US" sz="1200"/>
          </a:p>
        </p:txBody>
      </p:sp>
      <p:sp>
        <p:nvSpPr>
          <p:cNvPr id="798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2719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8D0467-CA9B-4166-9527-0830EEC3E3C4}" type="slidenum">
              <a:rPr lang="en-US" smtClean="0"/>
              <a:pPr>
                <a:defRPr/>
              </a:pPr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57176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8D0467-CA9B-4166-9527-0830EEC3E3C4}" type="slidenum">
              <a:rPr lang="en-US" smtClean="0"/>
              <a:pPr>
                <a:defRPr/>
              </a:pPr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086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8D0467-CA9B-4166-9527-0830EEC3E3C4}" type="slidenum">
              <a:rPr lang="en-US" smtClean="0"/>
              <a:pPr>
                <a:defRPr/>
              </a:pPr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2683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8D0467-CA9B-4166-9527-0830EEC3E3C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112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8D0467-CA9B-4166-9527-0830EEC3E3C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6735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8D0467-CA9B-4166-9527-0830EEC3E3C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392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noProof="0" dirty="0" smtClean="0">
              <a:latin typeface="Arial" charset="0"/>
            </a:endParaRPr>
          </a:p>
        </p:txBody>
      </p:sp>
      <p:sp>
        <p:nvSpPr>
          <p:cNvPr id="6349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620E50BA-65BF-4211-89BF-EF5A0F4E3808}" type="slidenum">
              <a:rPr lang="en-US" sz="1200" smtClean="0"/>
              <a:pPr/>
              <a:t>7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41636466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8D0467-CA9B-4166-9527-0830EEC3E3C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7927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DDE660E4-8CB8-4F3C-9E77-958C6A3DFBBC}" type="slidenum">
              <a:rPr lang="en-US" sz="1200" smtClean="0"/>
              <a:pPr/>
              <a:t>9</a:t>
            </a:fld>
            <a:endParaRPr lang="en-US" sz="1200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318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5200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lIns="95765" tIns="47882" rIns="95765" bIns="47882"/>
          <a:lstStyle/>
          <a:p>
            <a:fld id="{AEF8A840-EA01-41EF-A42E-934388DD4B67}" type="datetimeFigureOut">
              <a:rPr lang="en-US" smtClean="0"/>
              <a:pPr/>
              <a:t>12/3/2014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lIns="95765" tIns="47882" rIns="95765" bIns="47882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lIns="95765" tIns="47882" rIns="95765" bIns="47882"/>
          <a:lstStyle/>
          <a:p>
            <a:fld id="{5C4A1356-8FF5-4F55-890E-6DFECA9ADA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694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" y="283"/>
            <a:ext cx="9143244" cy="685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8760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do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E. Solórzano\Desktop\fondo_juan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9298" y="-6350"/>
            <a:ext cx="9156700" cy="6870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644034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r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RIZON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24"/>
          <p:cNvGrpSpPr>
            <a:grpSpLocks/>
          </p:cNvGrpSpPr>
          <p:nvPr userDrawn="1"/>
        </p:nvGrpSpPr>
        <p:grpSpPr bwMode="auto">
          <a:xfrm>
            <a:off x="7380312" y="6594475"/>
            <a:ext cx="1763688" cy="307777"/>
            <a:chOff x="4644007" y="6595048"/>
            <a:chExt cx="4499996" cy="1199303"/>
          </a:xfrm>
        </p:grpSpPr>
        <p:sp>
          <p:nvSpPr>
            <p:cNvPr id="12" name="Rectangle 1"/>
            <p:cNvSpPr>
              <a:spLocks noChangeArrowheads="1"/>
            </p:cNvSpPr>
            <p:nvPr/>
          </p:nvSpPr>
          <p:spPr bwMode="auto">
            <a:xfrm>
              <a:off x="4644007" y="6595048"/>
              <a:ext cx="4499992" cy="1199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r"/>
              <a:r>
                <a:rPr lang="en-US" sz="1400" dirty="0">
                  <a:solidFill>
                    <a:srgbClr val="002C52"/>
                  </a:solidFill>
                </a:rPr>
                <a:t>ALBA </a:t>
              </a:r>
              <a:r>
                <a:rPr lang="en-US" sz="1400" dirty="0" smtClean="0">
                  <a:solidFill>
                    <a:srgbClr val="002C52"/>
                  </a:solidFill>
                </a:rPr>
                <a:t>10/04/2014 </a:t>
              </a:r>
              <a:endParaRPr lang="es-ES" sz="1400" dirty="0"/>
            </a:p>
          </p:txBody>
        </p:sp>
        <p:cxnSp>
          <p:nvCxnSpPr>
            <p:cNvPr id="13" name="Straight Connector 19"/>
            <p:cNvCxnSpPr>
              <a:cxnSpLocks noChangeShapeType="1"/>
            </p:cNvCxnSpPr>
            <p:nvPr/>
          </p:nvCxnSpPr>
          <p:spPr bwMode="auto">
            <a:xfrm flipH="1">
              <a:off x="4790366" y="6651143"/>
              <a:ext cx="4353637" cy="0"/>
            </a:xfrm>
            <a:prstGeom prst="line">
              <a:avLst/>
            </a:prstGeom>
            <a:noFill/>
            <a:ln w="19050" algn="ctr">
              <a:solidFill>
                <a:srgbClr val="91BAD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4" name="Rectangle 5"/>
          <p:cNvSpPr>
            <a:spLocks noChangeArrowheads="1"/>
          </p:cNvSpPr>
          <p:nvPr userDrawn="1"/>
        </p:nvSpPr>
        <p:spPr bwMode="auto">
          <a:xfrm>
            <a:off x="-1588" y="0"/>
            <a:ext cx="9145588" cy="26193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15" name="Text Box 37"/>
          <p:cNvSpPr txBox="1">
            <a:spLocks noChangeArrowheads="1"/>
          </p:cNvSpPr>
          <p:nvPr userDrawn="1"/>
        </p:nvSpPr>
        <p:spPr bwMode="auto">
          <a:xfrm>
            <a:off x="0" y="-28575"/>
            <a:ext cx="91821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2247900"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2247900"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2247900"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2247900"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2247900"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2247900" eaLnBrk="0" fontAlgn="base" hangingPunct="0">
              <a:spcBef>
                <a:spcPct val="0"/>
              </a:spcBef>
              <a:spcAft>
                <a:spcPct val="0"/>
              </a:spcAft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2247900" eaLnBrk="0" fontAlgn="base" hangingPunct="0">
              <a:spcBef>
                <a:spcPct val="0"/>
              </a:spcBef>
              <a:spcAft>
                <a:spcPct val="0"/>
              </a:spcAft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2247900" eaLnBrk="0" fontAlgn="base" hangingPunct="0">
              <a:spcBef>
                <a:spcPct val="0"/>
              </a:spcBef>
              <a:spcAft>
                <a:spcPct val="0"/>
              </a:spcAft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2247900" eaLnBrk="0" fontAlgn="base" hangingPunct="0">
              <a:spcBef>
                <a:spcPct val="0"/>
              </a:spcBef>
              <a:spcAft>
                <a:spcPct val="0"/>
              </a:spcAft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just">
              <a:spcBef>
                <a:spcPct val="50000"/>
              </a:spcBef>
              <a:tabLst>
                <a:tab pos="63500" algn="l"/>
                <a:tab pos="1612900" algn="l"/>
                <a:tab pos="3225800" algn="l"/>
                <a:tab pos="5295900" algn="l"/>
                <a:tab pos="6273800" algn="l"/>
                <a:tab pos="7620000" algn="l"/>
              </a:tabLst>
              <a:defRPr/>
            </a:pP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Scientific case </a:t>
            </a:r>
            <a:r>
              <a:rPr lang="en-US" sz="1400" dirty="0" smtClean="0">
                <a:solidFill>
                  <a:schemeClr val="bg1"/>
                </a:solidFill>
              </a:rPr>
              <a:t>	 HORIZON2020 </a:t>
            </a:r>
            <a:r>
              <a:rPr lang="en-US" sz="1400" dirty="0" smtClean="0">
                <a:solidFill>
                  <a:srgbClr val="A6A6A6"/>
                </a:solidFill>
              </a:rPr>
              <a:t>	</a:t>
            </a:r>
            <a:r>
              <a:rPr lang="en-US" sz="1400" baseline="0" dirty="0" smtClean="0">
                <a:solidFill>
                  <a:srgbClr val="A6A6A6"/>
                </a:solidFill>
              </a:rPr>
              <a:t> </a:t>
            </a:r>
            <a:r>
              <a:rPr lang="en-US" sz="1400" baseline="0" dirty="0" err="1" smtClean="0">
                <a:solidFill>
                  <a:srgbClr val="A6A6A6"/>
                </a:solidFill>
              </a:rPr>
              <a:t>Resources@ALBA</a:t>
            </a:r>
            <a:r>
              <a:rPr lang="en-US" sz="1400" baseline="0" dirty="0" smtClean="0">
                <a:solidFill>
                  <a:srgbClr val="A6A6A6"/>
                </a:solidFill>
              </a:rPr>
              <a:t>	</a:t>
            </a:r>
            <a:r>
              <a:rPr lang="en-US" sz="1400" dirty="0" smtClean="0">
                <a:solidFill>
                  <a:srgbClr val="A6A6A6"/>
                </a:solidFill>
              </a:rPr>
              <a:t>Group 	User group</a:t>
            </a:r>
            <a:r>
              <a:rPr lang="en-US" sz="1400" baseline="0" dirty="0" smtClean="0">
                <a:solidFill>
                  <a:srgbClr val="A6A6A6"/>
                </a:solidFill>
              </a:rPr>
              <a:t>	Return to society</a:t>
            </a:r>
            <a:endParaRPr lang="en-US" sz="1400" dirty="0" smtClean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382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ouces@AL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24"/>
          <p:cNvGrpSpPr>
            <a:grpSpLocks/>
          </p:cNvGrpSpPr>
          <p:nvPr userDrawn="1"/>
        </p:nvGrpSpPr>
        <p:grpSpPr bwMode="auto">
          <a:xfrm>
            <a:off x="7380312" y="6594475"/>
            <a:ext cx="1763688" cy="307777"/>
            <a:chOff x="4644007" y="6595048"/>
            <a:chExt cx="4499996" cy="1199303"/>
          </a:xfrm>
        </p:grpSpPr>
        <p:sp>
          <p:nvSpPr>
            <p:cNvPr id="12" name="Rectangle 1"/>
            <p:cNvSpPr>
              <a:spLocks noChangeArrowheads="1"/>
            </p:cNvSpPr>
            <p:nvPr/>
          </p:nvSpPr>
          <p:spPr bwMode="auto">
            <a:xfrm>
              <a:off x="4644007" y="6595048"/>
              <a:ext cx="4499992" cy="1199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r"/>
              <a:r>
                <a:rPr lang="en-US" sz="1400" dirty="0">
                  <a:solidFill>
                    <a:srgbClr val="002C52"/>
                  </a:solidFill>
                </a:rPr>
                <a:t>ALBA </a:t>
              </a:r>
              <a:r>
                <a:rPr lang="en-US" sz="1400" dirty="0" smtClean="0">
                  <a:solidFill>
                    <a:srgbClr val="002C52"/>
                  </a:solidFill>
                </a:rPr>
                <a:t>10/04/2014 </a:t>
              </a:r>
              <a:endParaRPr lang="es-ES" sz="1400" dirty="0"/>
            </a:p>
          </p:txBody>
        </p:sp>
        <p:cxnSp>
          <p:nvCxnSpPr>
            <p:cNvPr id="13" name="Straight Connector 19"/>
            <p:cNvCxnSpPr>
              <a:cxnSpLocks noChangeShapeType="1"/>
            </p:cNvCxnSpPr>
            <p:nvPr/>
          </p:nvCxnSpPr>
          <p:spPr bwMode="auto">
            <a:xfrm flipH="1">
              <a:off x="4790366" y="6651143"/>
              <a:ext cx="4353637" cy="0"/>
            </a:xfrm>
            <a:prstGeom prst="line">
              <a:avLst/>
            </a:prstGeom>
            <a:noFill/>
            <a:ln w="19050" algn="ctr">
              <a:solidFill>
                <a:srgbClr val="91BAD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4" name="Rectangle 5"/>
          <p:cNvSpPr>
            <a:spLocks noChangeArrowheads="1"/>
          </p:cNvSpPr>
          <p:nvPr userDrawn="1"/>
        </p:nvSpPr>
        <p:spPr bwMode="auto">
          <a:xfrm>
            <a:off x="-1588" y="0"/>
            <a:ext cx="9145588" cy="26193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15" name="Text Box 37"/>
          <p:cNvSpPr txBox="1">
            <a:spLocks noChangeArrowheads="1"/>
          </p:cNvSpPr>
          <p:nvPr userDrawn="1"/>
        </p:nvSpPr>
        <p:spPr bwMode="auto">
          <a:xfrm>
            <a:off x="0" y="-28575"/>
            <a:ext cx="91821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2247900"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2247900"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2247900"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2247900"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2247900"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2247900" eaLnBrk="0" fontAlgn="base" hangingPunct="0">
              <a:spcBef>
                <a:spcPct val="0"/>
              </a:spcBef>
              <a:spcAft>
                <a:spcPct val="0"/>
              </a:spcAft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2247900" eaLnBrk="0" fontAlgn="base" hangingPunct="0">
              <a:spcBef>
                <a:spcPct val="0"/>
              </a:spcBef>
              <a:spcAft>
                <a:spcPct val="0"/>
              </a:spcAft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2247900" eaLnBrk="0" fontAlgn="base" hangingPunct="0">
              <a:spcBef>
                <a:spcPct val="0"/>
              </a:spcBef>
              <a:spcAft>
                <a:spcPct val="0"/>
              </a:spcAft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2247900" eaLnBrk="0" fontAlgn="base" hangingPunct="0">
              <a:spcBef>
                <a:spcPct val="0"/>
              </a:spcBef>
              <a:spcAft>
                <a:spcPct val="0"/>
              </a:spcAft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just">
              <a:spcBef>
                <a:spcPct val="50000"/>
              </a:spcBef>
              <a:tabLst>
                <a:tab pos="63500" algn="l"/>
                <a:tab pos="1612900" algn="l"/>
                <a:tab pos="3225800" algn="l"/>
                <a:tab pos="5295900" algn="l"/>
                <a:tab pos="6273800" algn="l"/>
                <a:tab pos="7620000" algn="l"/>
              </a:tabLst>
              <a:defRPr/>
            </a:pP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Scientific case </a:t>
            </a:r>
            <a:r>
              <a:rPr lang="en-US" sz="1400" dirty="0" smtClean="0">
                <a:solidFill>
                  <a:schemeClr val="bg1"/>
                </a:solidFill>
              </a:rPr>
              <a:t>	</a:t>
            </a: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 HORIZON2020 </a:t>
            </a:r>
            <a:r>
              <a:rPr lang="en-US" sz="1400" dirty="0" smtClean="0">
                <a:solidFill>
                  <a:srgbClr val="A6A6A6"/>
                </a:solidFill>
              </a:rPr>
              <a:t>	</a:t>
            </a:r>
            <a:r>
              <a:rPr lang="en-US" sz="1400" baseline="0" dirty="0" smtClean="0">
                <a:solidFill>
                  <a:schemeClr val="bg1"/>
                </a:solidFill>
              </a:rPr>
              <a:t> </a:t>
            </a:r>
            <a:r>
              <a:rPr lang="en-US" sz="1400" baseline="0" dirty="0" err="1" smtClean="0">
                <a:solidFill>
                  <a:schemeClr val="bg1"/>
                </a:solidFill>
              </a:rPr>
              <a:t>Resources@ALBA</a:t>
            </a:r>
            <a:r>
              <a:rPr lang="en-US" sz="1400" baseline="0" dirty="0" smtClean="0">
                <a:solidFill>
                  <a:srgbClr val="A6A6A6"/>
                </a:solidFill>
              </a:rPr>
              <a:t>	</a:t>
            </a: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Group </a:t>
            </a:r>
            <a:r>
              <a:rPr lang="en-US" sz="1400" dirty="0" smtClean="0">
                <a:solidFill>
                  <a:srgbClr val="A6A6A6"/>
                </a:solidFill>
              </a:rPr>
              <a:t>	</a:t>
            </a: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User group</a:t>
            </a:r>
            <a:r>
              <a:rPr lang="en-US" sz="1400" baseline="0" dirty="0" smtClean="0">
                <a:solidFill>
                  <a:srgbClr val="A6A6A6"/>
                </a:solidFill>
              </a:rPr>
              <a:t>	Return to society</a:t>
            </a:r>
            <a:endParaRPr lang="en-US" sz="1400" dirty="0" smtClean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898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o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24"/>
          <p:cNvGrpSpPr>
            <a:grpSpLocks/>
          </p:cNvGrpSpPr>
          <p:nvPr userDrawn="1"/>
        </p:nvGrpSpPr>
        <p:grpSpPr bwMode="auto">
          <a:xfrm>
            <a:off x="7380312" y="6594475"/>
            <a:ext cx="1763688" cy="307777"/>
            <a:chOff x="4644007" y="6595048"/>
            <a:chExt cx="4499996" cy="1199303"/>
          </a:xfrm>
        </p:grpSpPr>
        <p:sp>
          <p:nvSpPr>
            <p:cNvPr id="10" name="Rectangle 1"/>
            <p:cNvSpPr>
              <a:spLocks noChangeArrowheads="1"/>
            </p:cNvSpPr>
            <p:nvPr/>
          </p:nvSpPr>
          <p:spPr bwMode="auto">
            <a:xfrm>
              <a:off x="4644007" y="6595048"/>
              <a:ext cx="4499992" cy="1199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r"/>
              <a:r>
                <a:rPr lang="en-US" sz="1400" dirty="0">
                  <a:solidFill>
                    <a:srgbClr val="002C52"/>
                  </a:solidFill>
                </a:rPr>
                <a:t>ALBA </a:t>
              </a:r>
              <a:r>
                <a:rPr lang="en-US" sz="1400" dirty="0" smtClean="0">
                  <a:solidFill>
                    <a:srgbClr val="002C52"/>
                  </a:solidFill>
                </a:rPr>
                <a:t>10/04/2014 </a:t>
              </a:r>
              <a:endParaRPr lang="es-ES" sz="1400" dirty="0"/>
            </a:p>
          </p:txBody>
        </p:sp>
        <p:cxnSp>
          <p:nvCxnSpPr>
            <p:cNvPr id="11" name="Straight Connector 19"/>
            <p:cNvCxnSpPr>
              <a:cxnSpLocks noChangeShapeType="1"/>
            </p:cNvCxnSpPr>
            <p:nvPr/>
          </p:nvCxnSpPr>
          <p:spPr bwMode="auto">
            <a:xfrm flipH="1">
              <a:off x="4790366" y="6651143"/>
              <a:ext cx="4353637" cy="0"/>
            </a:xfrm>
            <a:prstGeom prst="line">
              <a:avLst/>
            </a:prstGeom>
            <a:noFill/>
            <a:ln w="19050" algn="ctr">
              <a:solidFill>
                <a:srgbClr val="91BAD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4" name="Rectangle 5"/>
          <p:cNvSpPr>
            <a:spLocks noChangeArrowheads="1"/>
          </p:cNvSpPr>
          <p:nvPr userDrawn="1"/>
        </p:nvSpPr>
        <p:spPr bwMode="auto">
          <a:xfrm>
            <a:off x="-1588" y="0"/>
            <a:ext cx="9145588" cy="26193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15" name="Text Box 37"/>
          <p:cNvSpPr txBox="1">
            <a:spLocks noChangeArrowheads="1"/>
          </p:cNvSpPr>
          <p:nvPr userDrawn="1"/>
        </p:nvSpPr>
        <p:spPr bwMode="auto">
          <a:xfrm>
            <a:off x="0" y="-28575"/>
            <a:ext cx="91821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2247900"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2247900"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2247900"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2247900"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2247900"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2247900" eaLnBrk="0" fontAlgn="base" hangingPunct="0">
              <a:spcBef>
                <a:spcPct val="0"/>
              </a:spcBef>
              <a:spcAft>
                <a:spcPct val="0"/>
              </a:spcAft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2247900" eaLnBrk="0" fontAlgn="base" hangingPunct="0">
              <a:spcBef>
                <a:spcPct val="0"/>
              </a:spcBef>
              <a:spcAft>
                <a:spcPct val="0"/>
              </a:spcAft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2247900" eaLnBrk="0" fontAlgn="base" hangingPunct="0">
              <a:spcBef>
                <a:spcPct val="0"/>
              </a:spcBef>
              <a:spcAft>
                <a:spcPct val="0"/>
              </a:spcAft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2247900" eaLnBrk="0" fontAlgn="base" hangingPunct="0">
              <a:spcBef>
                <a:spcPct val="0"/>
              </a:spcBef>
              <a:spcAft>
                <a:spcPct val="0"/>
              </a:spcAft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just">
              <a:spcBef>
                <a:spcPct val="50000"/>
              </a:spcBef>
              <a:tabLst>
                <a:tab pos="63500" algn="l"/>
                <a:tab pos="1612900" algn="l"/>
                <a:tab pos="3225800" algn="l"/>
                <a:tab pos="5295900" algn="l"/>
                <a:tab pos="6273800" algn="l"/>
                <a:tab pos="7620000" algn="l"/>
              </a:tabLst>
              <a:defRPr/>
            </a:pP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Scientific case </a:t>
            </a:r>
            <a:r>
              <a:rPr lang="en-US" sz="1400" dirty="0" smtClean="0">
                <a:solidFill>
                  <a:schemeClr val="bg1"/>
                </a:solidFill>
              </a:rPr>
              <a:t>	</a:t>
            </a: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 HORIZON2020 </a:t>
            </a:r>
            <a:r>
              <a:rPr lang="en-US" sz="1400" dirty="0" smtClean="0">
                <a:solidFill>
                  <a:srgbClr val="A6A6A6"/>
                </a:solidFill>
              </a:rPr>
              <a:t>	</a:t>
            </a:r>
            <a:r>
              <a:rPr lang="en-US" sz="1400" baseline="0" dirty="0" smtClean="0">
                <a:solidFill>
                  <a:srgbClr val="A6A6A6"/>
                </a:solidFill>
              </a:rPr>
              <a:t> </a:t>
            </a:r>
            <a:r>
              <a:rPr lang="en-US" sz="1400" baseline="0" dirty="0" err="1" smtClean="0">
                <a:solidFill>
                  <a:srgbClr val="A6A6A6"/>
                </a:solidFill>
              </a:rPr>
              <a:t>Resources@ALBA</a:t>
            </a:r>
            <a:r>
              <a:rPr lang="en-US" sz="1400" baseline="0" dirty="0" smtClean="0">
                <a:solidFill>
                  <a:srgbClr val="A6A6A6"/>
                </a:solidFill>
              </a:rPr>
              <a:t>	</a:t>
            </a:r>
            <a:r>
              <a:rPr lang="en-US" sz="1400" dirty="0" smtClean="0">
                <a:solidFill>
                  <a:schemeClr val="bg1"/>
                </a:solidFill>
              </a:rPr>
              <a:t>Group</a:t>
            </a:r>
            <a:r>
              <a:rPr lang="en-US" sz="1400" dirty="0" smtClean="0">
                <a:solidFill>
                  <a:srgbClr val="A6A6A6"/>
                </a:solidFill>
              </a:rPr>
              <a:t> 	User group</a:t>
            </a:r>
            <a:r>
              <a:rPr lang="en-US" sz="1400" baseline="0" dirty="0" smtClean="0">
                <a:solidFill>
                  <a:srgbClr val="A6A6A6"/>
                </a:solidFill>
              </a:rPr>
              <a:t>	Return to society</a:t>
            </a:r>
            <a:endParaRPr lang="en-US" sz="1400" dirty="0" smtClean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3665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turn to socie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24"/>
          <p:cNvGrpSpPr>
            <a:grpSpLocks/>
          </p:cNvGrpSpPr>
          <p:nvPr userDrawn="1"/>
        </p:nvGrpSpPr>
        <p:grpSpPr bwMode="auto">
          <a:xfrm>
            <a:off x="7380312" y="6594475"/>
            <a:ext cx="1763688" cy="307777"/>
            <a:chOff x="4644007" y="6595048"/>
            <a:chExt cx="4499996" cy="1199303"/>
          </a:xfrm>
        </p:grpSpPr>
        <p:sp>
          <p:nvSpPr>
            <p:cNvPr id="10" name="Rectangle 1"/>
            <p:cNvSpPr>
              <a:spLocks noChangeArrowheads="1"/>
            </p:cNvSpPr>
            <p:nvPr/>
          </p:nvSpPr>
          <p:spPr bwMode="auto">
            <a:xfrm>
              <a:off x="4644007" y="6595048"/>
              <a:ext cx="4499992" cy="1199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r"/>
              <a:r>
                <a:rPr lang="en-US" sz="1400" dirty="0">
                  <a:solidFill>
                    <a:srgbClr val="002C52"/>
                  </a:solidFill>
                </a:rPr>
                <a:t>ALBA </a:t>
              </a:r>
              <a:r>
                <a:rPr lang="en-US" sz="1400" dirty="0" smtClean="0">
                  <a:solidFill>
                    <a:srgbClr val="002C52"/>
                  </a:solidFill>
                </a:rPr>
                <a:t>10/04/2014 </a:t>
              </a:r>
              <a:endParaRPr lang="es-ES" sz="1400" dirty="0"/>
            </a:p>
          </p:txBody>
        </p:sp>
        <p:cxnSp>
          <p:nvCxnSpPr>
            <p:cNvPr id="11" name="Straight Connector 19"/>
            <p:cNvCxnSpPr>
              <a:cxnSpLocks noChangeShapeType="1"/>
            </p:cNvCxnSpPr>
            <p:nvPr/>
          </p:nvCxnSpPr>
          <p:spPr bwMode="auto">
            <a:xfrm flipH="1">
              <a:off x="4790366" y="6651143"/>
              <a:ext cx="4353637" cy="0"/>
            </a:xfrm>
            <a:prstGeom prst="line">
              <a:avLst/>
            </a:prstGeom>
            <a:noFill/>
            <a:ln w="19050" algn="ctr">
              <a:solidFill>
                <a:srgbClr val="91BAD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4" name="Rectangle 5"/>
          <p:cNvSpPr>
            <a:spLocks noChangeArrowheads="1"/>
          </p:cNvSpPr>
          <p:nvPr userDrawn="1"/>
        </p:nvSpPr>
        <p:spPr bwMode="auto">
          <a:xfrm>
            <a:off x="-1588" y="0"/>
            <a:ext cx="9145588" cy="26193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15" name="Text Box 37"/>
          <p:cNvSpPr txBox="1">
            <a:spLocks noChangeArrowheads="1"/>
          </p:cNvSpPr>
          <p:nvPr userDrawn="1"/>
        </p:nvSpPr>
        <p:spPr bwMode="auto">
          <a:xfrm>
            <a:off x="0" y="-28575"/>
            <a:ext cx="91821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2247900"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2247900"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2247900"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2247900"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2247900"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2247900" eaLnBrk="0" fontAlgn="base" hangingPunct="0">
              <a:spcBef>
                <a:spcPct val="0"/>
              </a:spcBef>
              <a:spcAft>
                <a:spcPct val="0"/>
              </a:spcAft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2247900" eaLnBrk="0" fontAlgn="base" hangingPunct="0">
              <a:spcBef>
                <a:spcPct val="0"/>
              </a:spcBef>
              <a:spcAft>
                <a:spcPct val="0"/>
              </a:spcAft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2247900" eaLnBrk="0" fontAlgn="base" hangingPunct="0">
              <a:spcBef>
                <a:spcPct val="0"/>
              </a:spcBef>
              <a:spcAft>
                <a:spcPct val="0"/>
              </a:spcAft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2247900" eaLnBrk="0" fontAlgn="base" hangingPunct="0">
              <a:spcBef>
                <a:spcPct val="0"/>
              </a:spcBef>
              <a:spcAft>
                <a:spcPct val="0"/>
              </a:spcAft>
              <a:tabLst>
                <a:tab pos="63500" algn="l"/>
                <a:tab pos="1320800" algn="l"/>
                <a:tab pos="3035300" algn="l"/>
                <a:tab pos="3949700" algn="l"/>
                <a:tab pos="5486400" algn="l"/>
                <a:tab pos="6629400" algn="l"/>
                <a:tab pos="79502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just">
              <a:spcBef>
                <a:spcPct val="50000"/>
              </a:spcBef>
              <a:tabLst>
                <a:tab pos="63500" algn="l"/>
                <a:tab pos="1612900" algn="l"/>
                <a:tab pos="3225800" algn="l"/>
                <a:tab pos="5295900" algn="l"/>
                <a:tab pos="6273800" algn="l"/>
                <a:tab pos="7620000" algn="l"/>
              </a:tabLst>
              <a:defRPr/>
            </a:pP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Scientific case </a:t>
            </a:r>
            <a:r>
              <a:rPr lang="en-US" sz="1400" dirty="0" smtClean="0">
                <a:solidFill>
                  <a:schemeClr val="bg1"/>
                </a:solidFill>
              </a:rPr>
              <a:t>	</a:t>
            </a: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 HORIZON2020 </a:t>
            </a:r>
            <a:r>
              <a:rPr lang="en-US" sz="1400" dirty="0" smtClean="0">
                <a:solidFill>
                  <a:srgbClr val="A6A6A6"/>
                </a:solidFill>
              </a:rPr>
              <a:t>	</a:t>
            </a:r>
            <a:r>
              <a:rPr lang="en-US" sz="1400" baseline="0" dirty="0" smtClean="0">
                <a:solidFill>
                  <a:schemeClr val="bg1"/>
                </a:solidFill>
              </a:rPr>
              <a:t> </a:t>
            </a:r>
            <a:r>
              <a:rPr lang="en-US" sz="1400" baseline="0" dirty="0" err="1" smtClean="0">
                <a:solidFill>
                  <a:schemeClr val="bg1">
                    <a:lumMod val="65000"/>
                  </a:schemeClr>
                </a:solidFill>
              </a:rPr>
              <a:t>Resources@ALBA</a:t>
            </a:r>
            <a:r>
              <a:rPr lang="en-US" sz="1400" baseline="0" dirty="0" smtClean="0">
                <a:solidFill>
                  <a:srgbClr val="A6A6A6"/>
                </a:solidFill>
              </a:rPr>
              <a:t>	</a:t>
            </a: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Group </a:t>
            </a:r>
            <a:r>
              <a:rPr lang="en-US" sz="1400" dirty="0" smtClean="0">
                <a:solidFill>
                  <a:srgbClr val="A6A6A6"/>
                </a:solidFill>
              </a:rPr>
              <a:t>	</a:t>
            </a: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User group</a:t>
            </a:r>
            <a:r>
              <a:rPr lang="en-US" sz="1400" baseline="0" dirty="0" smtClean="0">
                <a:solidFill>
                  <a:srgbClr val="A6A6A6"/>
                </a:solidFill>
              </a:rPr>
              <a:t>	</a:t>
            </a:r>
            <a:r>
              <a:rPr lang="en-US" sz="1400" baseline="0" dirty="0" smtClean="0">
                <a:solidFill>
                  <a:schemeClr val="bg1"/>
                </a:solidFill>
              </a:rPr>
              <a:t>Return to society</a:t>
            </a:r>
            <a:endParaRPr lang="en-US" sz="14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898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1521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557" r:id="rId1"/>
    <p:sldLayoutId id="2147484579" r:id="rId2"/>
    <p:sldLayoutId id="2147484580" r:id="rId3"/>
    <p:sldLayoutId id="2147484573" r:id="rId4"/>
    <p:sldLayoutId id="2147484540" r:id="rId5"/>
    <p:sldLayoutId id="2147484552" r:id="rId6"/>
    <p:sldLayoutId id="2147484556" r:id="rId7"/>
    <p:sldLayoutId id="2147484574" r:id="rId8"/>
    <p:sldLayoutId id="2147484576" r:id="rId9"/>
    <p:sldLayoutId id="2147484577" r:id="rId10"/>
  </p:sldLayoutIdLst>
  <p:transition/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MS PGothic" pitchFamily="34" charset="-128"/>
          <a:cs typeface="ＭＳ Ｐゴシック" pitchFamily="-112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MS PGothic" pitchFamily="34" charset="-128"/>
          <a:cs typeface="ＭＳ Ｐゴシック" pitchFamily="-112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MS PGothic" pitchFamily="34" charset="-128"/>
          <a:cs typeface="ＭＳ Ｐゴシック" pitchFamily="-112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MS PGothic" pitchFamily="34" charset="-128"/>
          <a:cs typeface="ＭＳ Ｐゴシック" pitchFamily="-112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video" Target="file:///C:\Users\federico.sket\Desktop\ALBA\03_propuesta\zz_FINAL\03_PreparacionReunion3dec\Presentation_FINAL\diffusion_completo.avi" TargetMode="External"/><Relationship Id="rId7" Type="http://schemas.openxmlformats.org/officeDocument/2006/relationships/image" Target="../media/image39.wmf"/><Relationship Id="rId2" Type="http://schemas.microsoft.com/office/2007/relationships/media" Target="file:///C:\Users\federico.sket\Desktop\ALBA\03_propuesta\zz_FINAL\03_PreparacionReunion3dec\Presentation_FINAL\diffusion_completo.avi" TargetMode="Externa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40.jpeg"/><Relationship Id="rId4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avi"/><Relationship Id="rId1" Type="http://schemas.microsoft.com/office/2007/relationships/media" Target="../media/media2.avi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8.png"/><Relationship Id="rId2" Type="http://schemas.openxmlformats.org/officeDocument/2006/relationships/video" Target="file:///C:\Users\federico.sket\Desktop\ALBA\03_propuesta\zz_FINAL\03_PreparacionReunion3dec\Presentation_FINAL\sample_08.avi" TargetMode="External"/><Relationship Id="rId1" Type="http://schemas.microsoft.com/office/2007/relationships/media" Target="file:///C:\Users\federico.sket\Desktop\ALBA\03_propuesta\zz_FINAL\03_PreparacionReunion3dec\Presentation_FINAL\sample_08.avi" TargetMode="Externa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microsoft.com/office/2007/relationships/media" Target="file:///C:\Users\federico.sket\Desktop\ALBA\03_propuesta\zz_FINAL\03_PreparacionReunion3dec\Presentation_FINAL\013.avi" TargetMode="External"/><Relationship Id="rId7" Type="http://schemas.openxmlformats.org/officeDocument/2006/relationships/image" Target="../media/image49.png"/><Relationship Id="rId2" Type="http://schemas.openxmlformats.org/officeDocument/2006/relationships/video" Target="file:///C:\Users\federico.sket\Desktop\ALBA\03_propuesta\zz_FINAL\03_PreparacionReunion3dec\Presentation_FINAL\G_027_b.avi" TargetMode="External"/><Relationship Id="rId1" Type="http://schemas.microsoft.com/office/2007/relationships/media" Target="file:///C:\Users\federico.sket\Desktop\ALBA\03_propuesta\zz_FINAL\03_PreparacionReunion3dec\Presentation_FINAL\G_027_b.avi" TargetMode="External"/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.xml"/><Relationship Id="rId4" Type="http://schemas.openxmlformats.org/officeDocument/2006/relationships/video" Target="file:///C:\Users\federico.sket\Desktop\ALBA\03_propuesta\zz_FINAL\03_PreparacionReunion3dec\Presentation_FINAL\013.avi" TargetMode="External"/><Relationship Id="rId9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file:///C:\Users\federico.sket\Desktop\ALBA\03_propuesta\zz_FINAL\03_PreparacionReunion3dec\Presentation_FINAL\clip0005.avi" TargetMode="External"/><Relationship Id="rId1" Type="http://schemas.microsoft.com/office/2007/relationships/media" Target="file:///C:\Users\federico.sket\Desktop\ALBA\03_propuesta\zz_FINAL\03_PreparacionReunion3dec\Presentation_FINAL\clip0005.avi" TargetMode="Externa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gif"/><Relationship Id="rId4" Type="http://schemas.openxmlformats.org/officeDocument/2006/relationships/image" Target="../media/image56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58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61.emf"/><Relationship Id="rId4" Type="http://schemas.openxmlformats.org/officeDocument/2006/relationships/image" Target="../media/image60.emf"/><Relationship Id="rId9" Type="http://schemas.openxmlformats.org/officeDocument/2006/relationships/image" Target="../media/image59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65.jpeg"/><Relationship Id="rId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emf"/><Relationship Id="rId3" Type="http://schemas.openxmlformats.org/officeDocument/2006/relationships/notesSlide" Target="../notesSlides/notesSlide17.xml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7.emf"/><Relationship Id="rId11" Type="http://schemas.openxmlformats.org/officeDocument/2006/relationships/image" Target="../media/image72.jpeg"/><Relationship Id="rId5" Type="http://schemas.openxmlformats.org/officeDocument/2006/relationships/oleObject" Target="../embeddings/oleObject4.bin"/><Relationship Id="rId10" Type="http://schemas.openxmlformats.org/officeDocument/2006/relationships/image" Target="../media/image71.png"/><Relationship Id="rId4" Type="http://schemas.openxmlformats.org/officeDocument/2006/relationships/image" Target="../media/image69.png"/><Relationship Id="rId9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75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4.jpeg"/><Relationship Id="rId5" Type="http://schemas.openxmlformats.org/officeDocument/2006/relationships/image" Target="../media/image73.wmf"/><Relationship Id="rId4" Type="http://schemas.openxmlformats.org/officeDocument/2006/relationships/oleObject" Target="../embeddings/oleObject6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2" Type="http://schemas.openxmlformats.org/officeDocument/2006/relationships/video" Target="../media/media3.mp4"/><Relationship Id="rId16" Type="http://schemas.openxmlformats.org/officeDocument/2006/relationships/image" Target="../media/image87.wmf"/><Relationship Id="rId1" Type="http://schemas.microsoft.com/office/2007/relationships/media" Target="../media/media3.mp4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5" Type="http://schemas.openxmlformats.org/officeDocument/2006/relationships/image" Target="../media/image86.png"/><Relationship Id="rId10" Type="http://schemas.openxmlformats.org/officeDocument/2006/relationships/image" Target="../media/image81.png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80.png"/><Relationship Id="rId14" Type="http://schemas.openxmlformats.org/officeDocument/2006/relationships/image" Target="../media/image8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91.jpeg"/><Relationship Id="rId7" Type="http://schemas.microsoft.com/office/2007/relationships/hdphoto" Target="../media/hdphoto2.wdp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3.png"/><Relationship Id="rId11" Type="http://schemas.openxmlformats.org/officeDocument/2006/relationships/image" Target="../media/image97.png"/><Relationship Id="rId5" Type="http://schemas.microsoft.com/office/2007/relationships/hdphoto" Target="../media/hdphoto1.wdp"/><Relationship Id="rId10" Type="http://schemas.openxmlformats.org/officeDocument/2006/relationships/image" Target="../media/image96.png"/><Relationship Id="rId4" Type="http://schemas.openxmlformats.org/officeDocument/2006/relationships/image" Target="../media/image92.png"/><Relationship Id="rId9" Type="http://schemas.openxmlformats.org/officeDocument/2006/relationships/image" Target="../media/image9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tif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06.emf"/><Relationship Id="rId5" Type="http://schemas.openxmlformats.org/officeDocument/2006/relationships/oleObject" Target="../embeddings/Microsoft_Excel_97-2003_Worksheet1.xls"/><Relationship Id="rId4" Type="http://schemas.openxmlformats.org/officeDocument/2006/relationships/image" Target="../media/image10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tiff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1.emf"/><Relationship Id="rId4" Type="http://schemas.openxmlformats.org/officeDocument/2006/relationships/image" Target="../media/image120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4.emf"/><Relationship Id="rId4" Type="http://schemas.openxmlformats.org/officeDocument/2006/relationships/image" Target="../media/image123.e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emf"/><Relationship Id="rId1" Type="http://schemas.openxmlformats.org/officeDocument/2006/relationships/slideLayout" Target="../slideLayouts/slideLayout10.xml"/><Relationship Id="rId6" Type="http://schemas.openxmlformats.org/officeDocument/2006/relationships/image" Target="http://www.pco.de/fileadmin/user_upload/csm_pco_edge_usb_free_2_1020p_mainpic.jpg" TargetMode="External"/><Relationship Id="rId5" Type="http://schemas.openxmlformats.org/officeDocument/2006/relationships/image" Target="../media/image128.jpeg"/><Relationship Id="rId4" Type="http://schemas.openxmlformats.org/officeDocument/2006/relationships/image" Target="http://www.pco.de/fileadmin/_processed_/csm_pco_dimax_HS_rs_2_free_1020p_313438590a.jpg" TargetMode="Externa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jpeg"/><Relationship Id="rId3" Type="http://schemas.openxmlformats.org/officeDocument/2006/relationships/image" Target="../media/image129.emf"/><Relationship Id="rId7" Type="http://schemas.openxmlformats.org/officeDocument/2006/relationships/image" Target="../media/image13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2.emf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11" Type="http://schemas.openxmlformats.org/officeDocument/2006/relationships/image" Target="../media/image2.png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9.emf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7.jpeg"/><Relationship Id="rId18" Type="http://schemas.openxmlformats.org/officeDocument/2006/relationships/image" Target="../media/image32.png"/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12" Type="http://schemas.openxmlformats.org/officeDocument/2006/relationships/image" Target="../media/image26.jpeg"/><Relationship Id="rId17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5.jpe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jpeg"/><Relationship Id="rId19" Type="http://schemas.openxmlformats.org/officeDocument/2006/relationships/image" Target="../media/image33.png"/><Relationship Id="rId4" Type="http://schemas.openxmlformats.org/officeDocument/2006/relationships/image" Target="../media/image18.png"/><Relationship Id="rId9" Type="http://schemas.openxmlformats.org/officeDocument/2006/relationships/image" Target="../media/image23.jpeg"/><Relationship Id="rId14" Type="http://schemas.openxmlformats.org/officeDocument/2006/relationships/image" Target="../media/image28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auto">
          <a:xfrm>
            <a:off x="1799556" y="1547525"/>
            <a:ext cx="5544890" cy="5315960"/>
          </a:xfrm>
          <a:prstGeom prst="rect">
            <a:avLst/>
          </a:prstGeom>
          <a:blipFill dpi="0" rotWithShape="1">
            <a:blip r:embed="rId3">
              <a:alphaModFix amt="24000"/>
            </a:blip>
            <a:srcRect/>
            <a:stretch>
              <a:fillRect/>
            </a:stretch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-7934" y="1678449"/>
            <a:ext cx="9145414" cy="1246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3000" b="1" dirty="0" smtClean="0">
                <a:solidFill>
                  <a:srgbClr val="002C52"/>
                </a:solidFill>
                <a:cs typeface="Arial" charset="0"/>
              </a:rPr>
              <a:t>Fast X-ray Tomography &amp; Radioscopy </a:t>
            </a:r>
            <a:r>
              <a:rPr lang="en-US" sz="3000" b="1" dirty="0" err="1" smtClean="0">
                <a:solidFill>
                  <a:srgbClr val="002C52"/>
                </a:solidFill>
                <a:cs typeface="Arial" charset="0"/>
              </a:rPr>
              <a:t>Beamline</a:t>
            </a:r>
            <a:endParaRPr lang="en-US" sz="3000" b="1" dirty="0" smtClean="0">
              <a:solidFill>
                <a:srgbClr val="002C52"/>
              </a:solidFill>
              <a:cs typeface="Arial" charset="0"/>
            </a:endParaRPr>
          </a:p>
          <a:p>
            <a:pPr algn="ctr">
              <a:spcBef>
                <a:spcPct val="50000"/>
              </a:spcBef>
            </a:pPr>
            <a:r>
              <a:rPr lang="en-US" sz="3000" b="1" dirty="0" smtClean="0">
                <a:solidFill>
                  <a:srgbClr val="002C52"/>
                </a:solidFill>
                <a:cs typeface="Arial" charset="0"/>
              </a:rPr>
              <a:t>(</a:t>
            </a:r>
            <a:r>
              <a:rPr lang="en-US" sz="3000" b="1" dirty="0" err="1" smtClean="0">
                <a:solidFill>
                  <a:srgbClr val="002C52"/>
                </a:solidFill>
                <a:cs typeface="Arial" charset="0"/>
              </a:rPr>
              <a:t>FaX-ToR</a:t>
            </a:r>
            <a:r>
              <a:rPr lang="en-US" sz="3000" b="1" dirty="0" smtClean="0">
                <a:solidFill>
                  <a:srgbClr val="002C52"/>
                </a:solidFill>
                <a:cs typeface="Arial" charset="0"/>
              </a:rPr>
              <a:t>)</a:t>
            </a:r>
            <a:endParaRPr lang="en-US" sz="3000" b="1" dirty="0">
              <a:solidFill>
                <a:srgbClr val="002C52"/>
              </a:solidFill>
              <a:cs typeface="Arial" charset="0"/>
            </a:endParaRPr>
          </a:p>
        </p:txBody>
      </p:sp>
      <p:pic>
        <p:nvPicPr>
          <p:cNvPr id="55297" name="Picture 1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9524" y="-27384"/>
            <a:ext cx="9134475" cy="1574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051992" y="2897854"/>
            <a:ext cx="7326311" cy="530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900" b="1" u="sng" dirty="0" smtClean="0">
                <a:cs typeface="Arial" charset="0"/>
              </a:rPr>
              <a:t>Proposers</a:t>
            </a:r>
            <a:r>
              <a:rPr lang="en-US" sz="1900" b="1" dirty="0" smtClean="0">
                <a:cs typeface="Arial" charset="0"/>
              </a:rPr>
              <a:t>: F. </a:t>
            </a:r>
            <a:r>
              <a:rPr lang="en-US" sz="1900" b="1" dirty="0" err="1" smtClean="0">
                <a:cs typeface="Arial" charset="0"/>
              </a:rPr>
              <a:t>Sket</a:t>
            </a:r>
            <a:r>
              <a:rPr lang="en-US" sz="1900" b="1" baseline="30000" dirty="0" err="1" smtClean="0">
                <a:cs typeface="Arial" charset="0"/>
              </a:rPr>
              <a:t>a</a:t>
            </a:r>
            <a:r>
              <a:rPr lang="en-US" sz="1900" b="1" dirty="0" smtClean="0">
                <a:cs typeface="Arial" charset="0"/>
              </a:rPr>
              <a:t>, E. </a:t>
            </a:r>
            <a:r>
              <a:rPr lang="en-US" sz="1900" b="1" dirty="0" err="1" smtClean="0">
                <a:cs typeface="Arial" charset="0"/>
              </a:rPr>
              <a:t>Solórzano</a:t>
            </a:r>
            <a:r>
              <a:rPr lang="en-US" sz="1900" b="1" baseline="30000" dirty="0" err="1" smtClean="0">
                <a:cs typeface="Arial" charset="0"/>
              </a:rPr>
              <a:t>b</a:t>
            </a:r>
            <a:r>
              <a:rPr lang="en-US" sz="1900" b="1" dirty="0" smtClean="0">
                <a:cs typeface="Arial" charset="0"/>
              </a:rPr>
              <a:t>, J. Gómez </a:t>
            </a:r>
            <a:r>
              <a:rPr lang="en-US" sz="1900" b="1" dirty="0" err="1" smtClean="0">
                <a:cs typeface="Arial" charset="0"/>
              </a:rPr>
              <a:t>Barreiro</a:t>
            </a:r>
            <a:r>
              <a:rPr lang="en-US" sz="1900" b="1" baseline="30000" dirty="0" err="1" smtClean="0">
                <a:cs typeface="Arial" charset="0"/>
              </a:rPr>
              <a:t>c</a:t>
            </a:r>
            <a:endParaRPr lang="en-US" sz="1900" b="1" baseline="30000" dirty="0">
              <a:cs typeface="Arial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51992" y="3523972"/>
            <a:ext cx="7451725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600" i="1" baseline="30000" dirty="0" err="1" smtClean="0">
                <a:cs typeface="Arial" charset="0"/>
              </a:rPr>
              <a:t>a</a:t>
            </a:r>
            <a:r>
              <a:rPr lang="en-US" sz="1600" i="1" dirty="0" err="1" smtClean="0">
                <a:cs typeface="Arial" charset="0"/>
              </a:rPr>
              <a:t>IMDEA</a:t>
            </a:r>
            <a:r>
              <a:rPr lang="en-US" sz="1600" i="1" dirty="0" smtClean="0">
                <a:cs typeface="Arial" charset="0"/>
              </a:rPr>
              <a:t> Materials Institute, Madrid, Spain</a:t>
            </a:r>
          </a:p>
          <a:p>
            <a:pPr algn="ctr">
              <a:spcAft>
                <a:spcPts val="600"/>
              </a:spcAft>
            </a:pPr>
            <a:r>
              <a:rPr lang="en-US" sz="1600" i="1" baseline="30000" dirty="0" err="1" smtClean="0">
                <a:cs typeface="Arial" charset="0"/>
              </a:rPr>
              <a:t>b</a:t>
            </a:r>
            <a:r>
              <a:rPr lang="en-US" sz="1600" i="1" dirty="0" err="1" smtClean="0">
                <a:cs typeface="Arial" charset="0"/>
              </a:rPr>
              <a:t>Universidad</a:t>
            </a:r>
            <a:r>
              <a:rPr lang="en-US" sz="1600" i="1" dirty="0" smtClean="0">
                <a:cs typeface="Arial" charset="0"/>
              </a:rPr>
              <a:t> de Valladolid, Spain</a:t>
            </a:r>
          </a:p>
          <a:p>
            <a:pPr algn="ctr">
              <a:spcAft>
                <a:spcPts val="600"/>
              </a:spcAft>
            </a:pPr>
            <a:r>
              <a:rPr lang="en-US" sz="1600" i="1" baseline="30000" dirty="0" err="1" smtClean="0">
                <a:cs typeface="Arial" charset="0"/>
              </a:rPr>
              <a:t>c</a:t>
            </a:r>
            <a:r>
              <a:rPr lang="en-US" sz="1600" i="1" dirty="0" err="1" smtClean="0">
                <a:cs typeface="Arial" charset="0"/>
              </a:rPr>
              <a:t>Universidad</a:t>
            </a:r>
            <a:r>
              <a:rPr lang="en-US" sz="1600" i="1" dirty="0" smtClean="0">
                <a:cs typeface="Arial" charset="0"/>
              </a:rPr>
              <a:t> de Salamanca, Spain</a:t>
            </a:r>
            <a:endParaRPr lang="en-US" sz="1600" dirty="0">
              <a:cs typeface="Arial" charset="0"/>
            </a:endParaRP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2267744" y="5488340"/>
            <a:ext cx="5292725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800" b="1" i="1" dirty="0" smtClean="0">
                <a:solidFill>
                  <a:srgbClr val="002C52"/>
                </a:solidFill>
              </a:rPr>
              <a:t>ALBA phase III – Evaluation of proposals</a:t>
            </a:r>
          </a:p>
          <a:p>
            <a:pPr algn="ctr"/>
            <a:r>
              <a:rPr lang="en-US" sz="1600" b="1" i="1" dirty="0" smtClean="0">
                <a:solidFill>
                  <a:srgbClr val="002C52"/>
                </a:solidFill>
              </a:rPr>
              <a:t>ALBA, December 3rd, 2014</a:t>
            </a:r>
            <a:endParaRPr lang="en-US" sz="1600" b="1" i="1" dirty="0">
              <a:solidFill>
                <a:srgbClr val="002C52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051992" y="4626153"/>
            <a:ext cx="7326311" cy="476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900" b="1" dirty="0" smtClean="0">
                <a:cs typeface="Arial" charset="0"/>
              </a:rPr>
              <a:t>E. </a:t>
            </a:r>
            <a:r>
              <a:rPr lang="en-US" sz="1900" b="1" dirty="0" err="1" smtClean="0">
                <a:cs typeface="Arial" charset="0"/>
              </a:rPr>
              <a:t>Pereiro</a:t>
            </a:r>
            <a:r>
              <a:rPr lang="en-US" sz="1900" b="1" baseline="30000" dirty="0" err="1" smtClean="0">
                <a:cs typeface="Arial" charset="0"/>
              </a:rPr>
              <a:t>d</a:t>
            </a:r>
            <a:r>
              <a:rPr lang="en-US" sz="1900" b="1" dirty="0" smtClean="0">
                <a:cs typeface="Arial" charset="0"/>
              </a:rPr>
              <a:t>, J. </a:t>
            </a:r>
            <a:r>
              <a:rPr lang="en-US" sz="1900" b="1" dirty="0" err="1" smtClean="0">
                <a:cs typeface="Arial" charset="0"/>
              </a:rPr>
              <a:t>Nicolas</a:t>
            </a:r>
            <a:r>
              <a:rPr lang="en-US" sz="1900" b="1" baseline="30000" dirty="0" err="1">
                <a:cs typeface="Arial" charset="0"/>
              </a:rPr>
              <a:t>d</a:t>
            </a:r>
            <a:endParaRPr lang="en-US" sz="1900" b="1" baseline="30000" dirty="0">
              <a:cs typeface="Arial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051992" y="5011606"/>
            <a:ext cx="74517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600" i="1" baseline="30000" dirty="0" err="1" smtClean="0">
                <a:cs typeface="Arial" charset="0"/>
              </a:rPr>
              <a:t>d</a:t>
            </a:r>
            <a:r>
              <a:rPr lang="en-US" sz="1600" i="1" dirty="0" err="1" smtClean="0">
                <a:cs typeface="Arial" charset="0"/>
              </a:rPr>
              <a:t>ALBA</a:t>
            </a:r>
            <a:r>
              <a:rPr lang="en-US" sz="1600" i="1" dirty="0" smtClean="0">
                <a:cs typeface="Arial" charset="0"/>
              </a:rPr>
              <a:t> Synchrotron</a:t>
            </a:r>
            <a:endParaRPr lang="en-US" sz="1600" dirty="0"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260350"/>
            <a:ext cx="9144000" cy="454025"/>
          </a:xfrm>
          <a:prstGeom prst="rect">
            <a:avLst/>
          </a:prstGeom>
          <a:gradFill rotWithShape="1">
            <a:gsLst>
              <a:gs pos="0">
                <a:srgbClr val="6AA7B9"/>
              </a:gs>
              <a:gs pos="100000">
                <a:srgbClr val="01637E"/>
              </a:gs>
            </a:gsLst>
            <a:lin ang="0" scaled="1"/>
          </a:gradFill>
          <a:ln>
            <a:noFill/>
          </a:ln>
          <a:effectLst>
            <a:outerShdw dist="444500" dir="16200000" sy="-100000" rotWithShape="0">
              <a:srgbClr val="808080"/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3000" dirty="0" smtClean="0">
                <a:solidFill>
                  <a:schemeClr val="bg1"/>
                </a:solidFill>
              </a:rPr>
              <a:t>Capillary diffusion in binary alloys</a:t>
            </a:r>
            <a:endParaRPr lang="en-US" sz="3000" dirty="0">
              <a:solidFill>
                <a:schemeClr val="bg1"/>
              </a:solidFill>
            </a:endParaRPr>
          </a:p>
        </p:txBody>
      </p:sp>
      <p:pic>
        <p:nvPicPr>
          <p:cNvPr id="104450" name="Picture 32" descr="DIFFXP_09-08-07-b_076"/>
          <p:cNvPicPr>
            <a:picLocks noChangeAspect="1" noChangeArrowheads="1"/>
          </p:cNvPicPr>
          <p:nvPr/>
        </p:nvPicPr>
        <p:blipFill>
          <a:blip r:embed="rId5"/>
          <a:srcRect l="21942" r="30829"/>
          <a:stretch>
            <a:fillRect/>
          </a:stretch>
        </p:blipFill>
        <p:spPr bwMode="auto">
          <a:xfrm>
            <a:off x="150242" y="815504"/>
            <a:ext cx="2197100" cy="491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1" name="Text Box 33"/>
          <p:cNvSpPr txBox="1">
            <a:spLocks noChangeArrowheads="1"/>
          </p:cNvSpPr>
          <p:nvPr/>
        </p:nvSpPr>
        <p:spPr bwMode="auto">
          <a:xfrm>
            <a:off x="2599755" y="1844204"/>
            <a:ext cx="3730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smtClean="0">
                <a:ln>
                  <a:noFill/>
                </a:ln>
                <a:solidFill>
                  <a:schemeClr val="accent2"/>
                </a:solidFill>
                <a:effectLst/>
                <a:latin typeface="Bookman Old Style" pitchFamily="18" charset="0"/>
                <a:cs typeface="Arial" pitchFamily="34" charset="0"/>
              </a:rPr>
              <a:t>Al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452" name="Text Box 34"/>
          <p:cNvSpPr txBox="1">
            <a:spLocks noChangeArrowheads="1"/>
          </p:cNvSpPr>
          <p:nvPr/>
        </p:nvSpPr>
        <p:spPr bwMode="auto">
          <a:xfrm>
            <a:off x="2455292" y="2277591"/>
            <a:ext cx="16017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smtClean="0">
                <a:ln>
                  <a:noFill/>
                </a:ln>
                <a:solidFill>
                  <a:srgbClr val="008000"/>
                </a:solidFill>
                <a:effectLst/>
                <a:latin typeface="Bookman Old Style" pitchFamily="18" charset="0"/>
                <a:cs typeface="Arial" pitchFamily="34" charset="0"/>
              </a:rPr>
              <a:t>Thermocouples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453" name="Text Box 35"/>
          <p:cNvSpPr txBox="1">
            <a:spLocks noChangeArrowheads="1"/>
          </p:cNvSpPr>
          <p:nvPr/>
        </p:nvSpPr>
        <p:spPr bwMode="auto">
          <a:xfrm>
            <a:off x="2815655" y="2709391"/>
            <a:ext cx="17621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smtClean="0">
                <a:ln>
                  <a:noFill/>
                </a:ln>
                <a:solidFill>
                  <a:srgbClr val="008000"/>
                </a:solidFill>
                <a:effectLst/>
                <a:latin typeface="Bookman Old Style" pitchFamily="18" charset="0"/>
                <a:cs typeface="Arial" pitchFamily="34" charset="0"/>
              </a:rPr>
              <a:t>Mo heating wires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454" name="Text Box 36"/>
          <p:cNvSpPr txBox="1">
            <a:spLocks noChangeArrowheads="1"/>
          </p:cNvSpPr>
          <p:nvPr/>
        </p:nvSpPr>
        <p:spPr bwMode="auto">
          <a:xfrm>
            <a:off x="2742630" y="3357091"/>
            <a:ext cx="8032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smtClean="0">
                <a:ln>
                  <a:noFill/>
                </a:ln>
                <a:solidFill>
                  <a:schemeClr val="accent2"/>
                </a:solidFill>
                <a:effectLst/>
                <a:latin typeface="Bookman Old Style" pitchFamily="18" charset="0"/>
                <a:cs typeface="Arial" pitchFamily="34" charset="0"/>
              </a:rPr>
              <a:t>Al10Ni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455" name="Line 37"/>
          <p:cNvSpPr>
            <a:spLocks noChangeShapeType="1"/>
          </p:cNvSpPr>
          <p:nvPr/>
        </p:nvSpPr>
        <p:spPr bwMode="auto">
          <a:xfrm flipH="1">
            <a:off x="942405" y="2420466"/>
            <a:ext cx="1512887" cy="21590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4456" name="Line 38"/>
          <p:cNvSpPr>
            <a:spLocks noChangeShapeType="1"/>
          </p:cNvSpPr>
          <p:nvPr/>
        </p:nvSpPr>
        <p:spPr bwMode="auto">
          <a:xfrm flipH="1">
            <a:off x="1734567" y="1556866"/>
            <a:ext cx="1152525" cy="576263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4457" name="Line 39"/>
          <p:cNvSpPr>
            <a:spLocks noChangeShapeType="1"/>
          </p:cNvSpPr>
          <p:nvPr/>
        </p:nvSpPr>
        <p:spPr bwMode="auto">
          <a:xfrm flipH="1">
            <a:off x="1158305" y="2636366"/>
            <a:ext cx="1512887" cy="21590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4458" name="Line 40"/>
          <p:cNvSpPr>
            <a:spLocks noChangeShapeType="1"/>
          </p:cNvSpPr>
          <p:nvPr/>
        </p:nvSpPr>
        <p:spPr bwMode="auto">
          <a:xfrm flipH="1">
            <a:off x="1158305" y="2060104"/>
            <a:ext cx="1512887" cy="2159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4459" name="Line 41"/>
          <p:cNvSpPr>
            <a:spLocks noChangeShapeType="1"/>
          </p:cNvSpPr>
          <p:nvPr/>
        </p:nvSpPr>
        <p:spPr bwMode="auto">
          <a:xfrm flipH="1">
            <a:off x="2023492" y="2852266"/>
            <a:ext cx="863600" cy="288925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4460" name="Line 42"/>
          <p:cNvSpPr>
            <a:spLocks noChangeShapeType="1"/>
          </p:cNvSpPr>
          <p:nvPr/>
        </p:nvSpPr>
        <p:spPr bwMode="auto">
          <a:xfrm flipH="1">
            <a:off x="1663130" y="2852266"/>
            <a:ext cx="1223962" cy="288925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4461" name="Line 43"/>
          <p:cNvSpPr>
            <a:spLocks noChangeShapeType="1"/>
          </p:cNvSpPr>
          <p:nvPr/>
        </p:nvSpPr>
        <p:spPr bwMode="auto">
          <a:xfrm flipH="1">
            <a:off x="1231330" y="3644429"/>
            <a:ext cx="1512887" cy="2159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4462" name="Text Box 44"/>
          <p:cNvSpPr txBox="1">
            <a:spLocks noChangeArrowheads="1"/>
          </p:cNvSpPr>
          <p:nvPr/>
        </p:nvSpPr>
        <p:spPr bwMode="auto">
          <a:xfrm>
            <a:off x="3293492" y="764704"/>
            <a:ext cx="917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smtClean="0">
                <a:ln>
                  <a:noFill/>
                </a:ln>
                <a:solidFill>
                  <a:srgbClr val="008000"/>
                </a:solidFill>
                <a:effectLst/>
                <a:latin typeface="Bookman Old Style" pitchFamily="18" charset="0"/>
                <a:cs typeface="Arial" pitchFamily="34" charset="0"/>
              </a:rPr>
              <a:t>Vaccum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463" name="Line 45"/>
          <p:cNvSpPr>
            <a:spLocks noChangeShapeType="1"/>
          </p:cNvSpPr>
          <p:nvPr/>
        </p:nvSpPr>
        <p:spPr bwMode="auto">
          <a:xfrm flipH="1">
            <a:off x="2140967" y="909166"/>
            <a:ext cx="1152525" cy="576263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" name="17 CuadroTexto"/>
          <p:cNvSpPr txBox="1"/>
          <p:nvPr/>
        </p:nvSpPr>
        <p:spPr>
          <a:xfrm>
            <a:off x="323528" y="5877272"/>
            <a:ext cx="84826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Diffusion is a rather slow process </a:t>
            </a:r>
            <a:r>
              <a:rPr lang="en-GB" dirty="0" smtClean="0">
                <a:sym typeface="Wingdings" pitchFamily="2" charset="2"/>
              </a:rPr>
              <a:t> 1 fps  lab experiments</a:t>
            </a:r>
            <a:endParaRPr lang="en-GB" dirty="0"/>
          </a:p>
        </p:txBody>
      </p:sp>
      <p:graphicFrame>
        <p:nvGraphicFramePr>
          <p:cNvPr id="106498" name="Object 20"/>
          <p:cNvGraphicFramePr>
            <a:graphicFrameLocks noChangeAspect="1"/>
          </p:cNvGraphicFramePr>
          <p:nvPr/>
        </p:nvGraphicFramePr>
        <p:xfrm>
          <a:off x="5004048" y="4365104"/>
          <a:ext cx="3063696" cy="1080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27" name="Ecuación" r:id="rId6" imgW="685800" imgH="241200" progId="Equation.3">
                  <p:embed/>
                </p:oleObj>
              </mc:Choice>
              <mc:Fallback>
                <p:oleObj name="Ecuación" r:id="rId6" imgW="68580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4048" y="4365104"/>
                        <a:ext cx="3063696" cy="10801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rgbClr val="00221C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19 Rectángulo"/>
          <p:cNvSpPr/>
          <p:nvPr/>
        </p:nvSpPr>
        <p:spPr>
          <a:xfrm>
            <a:off x="3095328" y="6304002"/>
            <a:ext cx="604867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 smtClean="0"/>
              <a:t> A. </a:t>
            </a:r>
            <a:r>
              <a:rPr lang="en-GB" sz="1000" dirty="0" err="1" smtClean="0"/>
              <a:t>Griesche</a:t>
            </a:r>
            <a:r>
              <a:rPr lang="en-GB" sz="1000" dirty="0" smtClean="0"/>
              <a:t>, B. Zhang, E. Solórzano, F. Garcia-Moreno</a:t>
            </a:r>
          </a:p>
          <a:p>
            <a:r>
              <a:rPr lang="en-GB" sz="1000" dirty="0" smtClean="0"/>
              <a:t>X-ray radiography for measuring chemical diffusion in metallic melts</a:t>
            </a:r>
          </a:p>
          <a:p>
            <a:r>
              <a:rPr lang="en-GB" sz="1000" dirty="0" smtClean="0"/>
              <a:t>Rev. Sci. </a:t>
            </a:r>
            <a:r>
              <a:rPr lang="en-GB" sz="1000" dirty="0" err="1" smtClean="0"/>
              <a:t>Instrum</a:t>
            </a:r>
            <a:r>
              <a:rPr lang="en-GB" sz="1000" dirty="0" smtClean="0"/>
              <a:t>. 81, 056104 (2010)</a:t>
            </a:r>
            <a:endParaRPr lang="en-GB" sz="1000" dirty="0"/>
          </a:p>
        </p:txBody>
      </p:sp>
      <p:sp>
        <p:nvSpPr>
          <p:cNvPr id="106499" name="Text Box 42"/>
          <p:cNvSpPr txBox="1">
            <a:spLocks noChangeArrowheads="1"/>
          </p:cNvSpPr>
          <p:nvPr/>
        </p:nvSpPr>
        <p:spPr bwMode="auto">
          <a:xfrm>
            <a:off x="4030663" y="1196752"/>
            <a:ext cx="511333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600" b="1" i="0" u="none" strike="noStrike" cap="none" normalizeH="0" baseline="0" dirty="0" err="1" smtClean="0">
                <a:ln>
                  <a:noFill/>
                </a:ln>
                <a:solidFill>
                  <a:schemeClr val="accent2"/>
                </a:solidFill>
                <a:effectLst/>
                <a:latin typeface="Berlin Sans FB Demi" pitchFamily="34" charset="0"/>
                <a:cs typeface="Arial" pitchFamily="34" charset="0"/>
              </a:rPr>
              <a:t>Beer-Lambert</a:t>
            </a:r>
            <a:r>
              <a:rPr kumimoji="0" lang="es-ES" sz="26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Berlin Sans FB Demi" pitchFamily="34" charset="0"/>
                <a:cs typeface="Arial" pitchFamily="34" charset="0"/>
              </a:rPr>
              <a:t> </a:t>
            </a:r>
            <a:r>
              <a:rPr kumimoji="0" lang="es-ES" sz="2600" b="1" i="0" u="none" strike="noStrike" cap="none" normalizeH="0" baseline="0" dirty="0" err="1" smtClean="0">
                <a:ln>
                  <a:noFill/>
                </a:ln>
                <a:solidFill>
                  <a:schemeClr val="accent2"/>
                </a:solidFill>
                <a:effectLst/>
                <a:latin typeface="Berlin Sans FB Demi" pitchFamily="34" charset="0"/>
                <a:cs typeface="Arial" pitchFamily="34" charset="0"/>
              </a:rPr>
              <a:t>Law</a:t>
            </a:r>
            <a:r>
              <a:rPr kumimoji="0" lang="es-ES" sz="26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Berlin Sans FB Demi" pitchFamily="34" charset="0"/>
                <a:cs typeface="Arial" pitchFamily="34" charset="0"/>
              </a:rPr>
              <a:t>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ES" sz="2600" b="1" dirty="0" smtClean="0">
              <a:solidFill>
                <a:schemeClr val="accent2"/>
              </a:solidFill>
              <a:latin typeface="Berlin Sans FB Dem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600" i="0" u="none" strike="noStrike" cap="none" normalizeH="0" baseline="0" dirty="0" err="1" smtClean="0">
                <a:ln>
                  <a:noFill/>
                </a:ln>
                <a:effectLst/>
                <a:latin typeface="Antique Olive" pitchFamily="34" charset="0"/>
                <a:cs typeface="Arial" pitchFamily="34" charset="0"/>
              </a:rPr>
              <a:t>It</a:t>
            </a:r>
            <a:r>
              <a:rPr kumimoji="0" lang="es-ES" sz="2600" i="0" u="none" strike="noStrike" cap="none" normalizeH="0" baseline="0" dirty="0" smtClean="0">
                <a:ln>
                  <a:noFill/>
                </a:ln>
                <a:effectLst/>
                <a:latin typeface="Antique Olive" pitchFamily="34" charset="0"/>
                <a:cs typeface="Arial" pitchFamily="34" charset="0"/>
              </a:rPr>
              <a:t> </a:t>
            </a:r>
            <a:r>
              <a:rPr kumimoji="0" lang="es-ES" sz="2600" i="0" u="none" strike="noStrike" cap="none" normalizeH="0" baseline="0" dirty="0" err="1" smtClean="0">
                <a:ln>
                  <a:noFill/>
                </a:ln>
                <a:effectLst/>
                <a:latin typeface="Antique Olive" pitchFamily="34" charset="0"/>
                <a:cs typeface="Arial" pitchFamily="34" charset="0"/>
              </a:rPr>
              <a:t>is</a:t>
            </a:r>
            <a:r>
              <a:rPr kumimoji="0" lang="es-ES" sz="2600" i="0" u="none" strike="noStrike" cap="none" normalizeH="0" baseline="0" dirty="0" smtClean="0">
                <a:ln>
                  <a:noFill/>
                </a:ln>
                <a:effectLst/>
                <a:latin typeface="Antique Olive" pitchFamily="34" charset="0"/>
                <a:cs typeface="Arial" pitchFamily="34" charset="0"/>
              </a:rPr>
              <a:t> </a:t>
            </a:r>
            <a:r>
              <a:rPr kumimoji="0" lang="es-ES" sz="2600" i="0" u="none" strike="noStrike" cap="none" normalizeH="0" baseline="0" dirty="0" err="1" smtClean="0">
                <a:ln>
                  <a:noFill/>
                </a:ln>
                <a:effectLst/>
                <a:latin typeface="Antique Olive" pitchFamily="34" charset="0"/>
                <a:cs typeface="Arial" pitchFamily="34" charset="0"/>
              </a:rPr>
              <a:t>possible</a:t>
            </a:r>
            <a:r>
              <a:rPr kumimoji="0" lang="es-ES" sz="2600" i="0" u="none" strike="noStrike" cap="none" normalizeH="0" baseline="0" dirty="0" smtClean="0">
                <a:ln>
                  <a:noFill/>
                </a:ln>
                <a:effectLst/>
                <a:latin typeface="Antique Olive" pitchFamily="34" charset="0"/>
                <a:cs typeface="Arial" pitchFamily="34" charset="0"/>
              </a:rPr>
              <a:t> </a:t>
            </a:r>
            <a:r>
              <a:rPr kumimoji="0" lang="es-ES" sz="2600" i="0" u="none" strike="noStrike" cap="none" normalizeH="0" baseline="0" dirty="0" err="1" smtClean="0">
                <a:ln>
                  <a:noFill/>
                </a:ln>
                <a:effectLst/>
                <a:latin typeface="Antique Olive" pitchFamily="34" charset="0"/>
                <a:cs typeface="Arial" pitchFamily="34" charset="0"/>
              </a:rPr>
              <a:t>to</a:t>
            </a:r>
            <a:r>
              <a:rPr kumimoji="0" lang="es-ES" sz="2600" i="0" u="none" strike="noStrike" cap="none" normalizeH="0" baseline="0" dirty="0" smtClean="0">
                <a:ln>
                  <a:noFill/>
                </a:ln>
                <a:effectLst/>
                <a:latin typeface="Antique Olive" pitchFamily="34" charset="0"/>
                <a:cs typeface="Arial" pitchFamily="34" charset="0"/>
              </a:rPr>
              <a:t> </a:t>
            </a:r>
            <a:r>
              <a:rPr kumimoji="0" lang="es-ES" sz="2600" i="0" u="none" strike="noStrike" cap="none" normalizeH="0" baseline="0" dirty="0" err="1" smtClean="0">
                <a:ln>
                  <a:noFill/>
                </a:ln>
                <a:effectLst/>
                <a:latin typeface="Antique Olive" pitchFamily="34" charset="0"/>
                <a:cs typeface="Arial" pitchFamily="34" charset="0"/>
              </a:rPr>
              <a:t>change</a:t>
            </a:r>
            <a:r>
              <a:rPr kumimoji="0" lang="es-ES" sz="2600" i="0" u="none" strike="noStrike" cap="none" normalizeH="0" baseline="0" dirty="0" smtClean="0">
                <a:ln>
                  <a:noFill/>
                </a:ln>
                <a:effectLst/>
                <a:latin typeface="Antique Olive" pitchFamily="34" charset="0"/>
                <a:cs typeface="Arial" pitchFamily="34" charset="0"/>
              </a:rPr>
              <a:t> </a:t>
            </a:r>
            <a:r>
              <a:rPr kumimoji="0" lang="es-ES" sz="2600" i="0" u="none" strike="noStrike" cap="none" normalizeH="0" baseline="0" dirty="0" err="1" smtClean="0">
                <a:ln>
                  <a:noFill/>
                </a:ln>
                <a:effectLst/>
                <a:latin typeface="Antique Olive" pitchFamily="34" charset="0"/>
                <a:cs typeface="Arial" pitchFamily="34" charset="0"/>
              </a:rPr>
              <a:t>intensities</a:t>
            </a:r>
            <a:r>
              <a:rPr kumimoji="0" lang="es-ES" sz="2600" i="0" u="none" strike="noStrike" cap="none" normalizeH="0" dirty="0" smtClean="0">
                <a:ln>
                  <a:noFill/>
                </a:ln>
                <a:effectLst/>
                <a:latin typeface="Antique Olive" pitchFamily="34" charset="0"/>
                <a:cs typeface="Arial" pitchFamily="34" charset="0"/>
              </a:rPr>
              <a:t> </a:t>
            </a:r>
            <a:r>
              <a:rPr kumimoji="0" lang="es-ES" sz="2600" i="0" u="none" strike="noStrike" cap="none" normalizeH="0" dirty="0" err="1" smtClean="0">
                <a:ln>
                  <a:noFill/>
                </a:ln>
                <a:effectLst/>
                <a:latin typeface="Antique Olive" pitchFamily="34" charset="0"/>
                <a:cs typeface="Arial" pitchFamily="34" charset="0"/>
              </a:rPr>
              <a:t>into</a:t>
            </a:r>
            <a:r>
              <a:rPr kumimoji="0" lang="es-ES" sz="2600" i="0" u="none" strike="noStrike" cap="none" normalizeH="0" dirty="0" smtClean="0">
                <a:ln>
                  <a:noFill/>
                </a:ln>
                <a:effectLst/>
                <a:latin typeface="Antique Olive" pitchFamily="34" charset="0"/>
                <a:cs typeface="Arial" pitchFamily="34" charset="0"/>
              </a:rPr>
              <a:t> </a:t>
            </a:r>
            <a:r>
              <a:rPr kumimoji="0" lang="es-ES" sz="2600" i="0" u="none" strike="noStrike" cap="none" normalizeH="0" dirty="0" err="1" smtClean="0">
                <a:ln>
                  <a:noFill/>
                </a:ln>
                <a:effectLst/>
                <a:latin typeface="Antique Olive" pitchFamily="34" charset="0"/>
                <a:cs typeface="Arial" pitchFamily="34" charset="0"/>
              </a:rPr>
              <a:t>concentrations</a:t>
            </a:r>
            <a:r>
              <a:rPr kumimoji="0" lang="es-ES" sz="2600" i="0" u="none" strike="noStrike" cap="none" normalizeH="0" dirty="0" smtClean="0">
                <a:ln>
                  <a:noFill/>
                </a:ln>
                <a:effectLst/>
                <a:latin typeface="Antique Olive" pitchFamily="34" charset="0"/>
                <a:cs typeface="Arial" pitchFamily="34" charset="0"/>
              </a:rPr>
              <a:t> </a:t>
            </a:r>
            <a:r>
              <a:rPr kumimoji="0" lang="es-ES" sz="2600" i="0" u="none" strike="noStrike" cap="none" normalizeH="0" dirty="0" err="1" smtClean="0">
                <a:ln>
                  <a:noFill/>
                </a:ln>
                <a:effectLst/>
                <a:latin typeface="Antique Olive" pitchFamily="34" charset="0"/>
                <a:cs typeface="Arial" pitchFamily="34" charset="0"/>
              </a:rPr>
              <a:t>by</a:t>
            </a:r>
            <a:r>
              <a:rPr kumimoji="0" lang="es-ES" sz="2600" i="0" u="none" strike="noStrike" cap="none" normalizeH="0" dirty="0" smtClean="0">
                <a:ln>
                  <a:noFill/>
                </a:ln>
                <a:effectLst/>
                <a:latin typeface="Antique Olive" pitchFamily="34" charset="0"/>
                <a:cs typeface="Arial" pitchFamily="34" charset="0"/>
              </a:rPr>
              <a:t> </a:t>
            </a:r>
            <a:r>
              <a:rPr kumimoji="0" lang="es-ES" sz="2600" i="0" u="none" strike="noStrike" cap="none" normalizeH="0" dirty="0" err="1" smtClean="0">
                <a:ln>
                  <a:noFill/>
                </a:ln>
                <a:effectLst/>
                <a:latin typeface="Antique Olive" pitchFamily="34" charset="0"/>
                <a:cs typeface="Arial" pitchFamily="34" charset="0"/>
              </a:rPr>
              <a:t>using</a:t>
            </a:r>
            <a:r>
              <a:rPr kumimoji="0" lang="es-ES" sz="2600" i="0" u="none" strike="noStrike" cap="none" normalizeH="0" dirty="0" smtClean="0">
                <a:ln>
                  <a:noFill/>
                </a:ln>
                <a:effectLst/>
                <a:latin typeface="Antique Olive" pitchFamily="34" charset="0"/>
                <a:cs typeface="Arial" pitchFamily="34" charset="0"/>
              </a:rPr>
              <a:t> </a:t>
            </a:r>
            <a:r>
              <a:rPr kumimoji="0" lang="es-ES" sz="2600" i="0" u="none" strike="noStrike" cap="none" normalizeH="0" dirty="0" err="1" smtClean="0">
                <a:ln>
                  <a:noFill/>
                </a:ln>
                <a:effectLst/>
                <a:latin typeface="Antique Olive" pitchFamily="34" charset="0"/>
                <a:cs typeface="Arial" pitchFamily="34" charset="0"/>
              </a:rPr>
              <a:t>proper</a:t>
            </a:r>
            <a:r>
              <a:rPr kumimoji="0" lang="es-ES" sz="2600" i="0" u="none" strike="noStrike" cap="none" normalizeH="0" dirty="0" smtClean="0">
                <a:ln>
                  <a:noFill/>
                </a:ln>
                <a:effectLst/>
                <a:latin typeface="Antique Olive" pitchFamily="34" charset="0"/>
                <a:cs typeface="Arial" pitchFamily="34" charset="0"/>
              </a:rPr>
              <a:t> </a:t>
            </a:r>
            <a:r>
              <a:rPr kumimoji="0" lang="es-ES" sz="2600" i="0" u="none" strike="noStrike" cap="none" normalizeH="0" dirty="0" err="1" smtClean="0">
                <a:ln>
                  <a:noFill/>
                </a:ln>
                <a:effectLst/>
                <a:latin typeface="Antique Olive" pitchFamily="34" charset="0"/>
                <a:cs typeface="Arial" pitchFamily="34" charset="0"/>
              </a:rPr>
              <a:t>calibration</a:t>
            </a:r>
            <a:endParaRPr kumimoji="0" lang="en-US" sz="1800" i="0" u="none" strike="noStrike" cap="none" normalizeH="0" baseline="0" dirty="0" smtClean="0">
              <a:ln>
                <a:noFill/>
              </a:ln>
              <a:effectLst/>
              <a:latin typeface="Antique Olive" pitchFamily="34" charset="0"/>
              <a:cs typeface="Arial" pitchFamily="34" charset="0"/>
            </a:endParaRPr>
          </a:p>
        </p:txBody>
      </p:sp>
      <p:pic>
        <p:nvPicPr>
          <p:cNvPr id="104464" name="diffusion_completo.avi">
            <a:hlinkClick r:id="" action="ppaction://media"/>
          </p:cNvPr>
          <p:cNvPicPr>
            <a:picLocks noChangeAspect="1" noChangeArrowheads="1"/>
          </p:cNvPicPr>
          <p:nvPr>
            <a:videoFile r:link="rId3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542730" y="908720"/>
            <a:ext cx="4349750" cy="4895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798711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l20cu_equaixe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3528" y="2204864"/>
            <a:ext cx="4104456" cy="4104456"/>
          </a:xfrm>
          <a:prstGeom prst="rect">
            <a:avLst/>
          </a:prstGeom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260350"/>
            <a:ext cx="9144000" cy="454025"/>
          </a:xfrm>
          <a:prstGeom prst="rect">
            <a:avLst/>
          </a:prstGeom>
          <a:gradFill rotWithShape="1">
            <a:gsLst>
              <a:gs pos="0">
                <a:srgbClr val="6AA7B9"/>
              </a:gs>
              <a:gs pos="100000">
                <a:srgbClr val="01637E"/>
              </a:gs>
            </a:gsLst>
            <a:lin ang="0" scaled="1"/>
          </a:gradFill>
          <a:ln>
            <a:noFill/>
          </a:ln>
          <a:effectLst>
            <a:outerShdw dist="444500" dir="16200000" sy="-100000" rotWithShape="0">
              <a:srgbClr val="808080"/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3000" dirty="0" smtClean="0">
                <a:solidFill>
                  <a:schemeClr val="bg1"/>
                </a:solidFill>
              </a:rPr>
              <a:t>Solidification of AlCu20 alloys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827584" y="6413266"/>
            <a:ext cx="7344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 smtClean="0"/>
              <a:t>R.H. </a:t>
            </a:r>
            <a:r>
              <a:rPr lang="en-GB" sz="1000" dirty="0" err="1" smtClean="0"/>
              <a:t>Mathiesen</a:t>
            </a:r>
            <a:r>
              <a:rPr lang="en-GB" sz="1000" dirty="0" smtClean="0"/>
              <a:t>∗, L. </a:t>
            </a:r>
            <a:r>
              <a:rPr lang="en-GB" sz="1000" dirty="0" err="1" smtClean="0"/>
              <a:t>Arnberg</a:t>
            </a:r>
            <a:r>
              <a:rPr lang="en-GB" sz="1000" dirty="0" smtClean="0"/>
              <a:t>  Materials Science and Engineering A 413–414 (2005) 283–287</a:t>
            </a:r>
          </a:p>
          <a:p>
            <a:pPr algn="ctr"/>
            <a:r>
              <a:rPr lang="en-GB" sz="1000" dirty="0" smtClean="0"/>
              <a:t>Stray crystal formation in Al–20 wt.% Cu studied by synchrotron X-ray video microscopy</a:t>
            </a:r>
          </a:p>
        </p:txBody>
      </p:sp>
      <p:sp>
        <p:nvSpPr>
          <p:cNvPr id="7" name="6 Rectángulo"/>
          <p:cNvSpPr/>
          <p:nvPr/>
        </p:nvSpPr>
        <p:spPr>
          <a:xfrm>
            <a:off x="0" y="836712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 smtClean="0"/>
              <a:t>Primary aluminium dendrites are lighter than the melt and experience buoyancy</a:t>
            </a:r>
          </a:p>
          <a:p>
            <a:pPr algn="ctr"/>
            <a:endParaRPr lang="en-GB" sz="2000" dirty="0" smtClean="0"/>
          </a:p>
          <a:p>
            <a:pPr algn="ctr"/>
            <a:r>
              <a:rPr lang="en-GB" sz="2000" dirty="0" smtClean="0"/>
              <a:t>Directional solidification experiments parallel and </a:t>
            </a:r>
            <a:r>
              <a:rPr lang="en-GB" sz="2000" dirty="0" err="1" smtClean="0"/>
              <a:t>antiparallel</a:t>
            </a:r>
            <a:r>
              <a:rPr lang="en-GB" sz="2000" dirty="0" smtClean="0"/>
              <a:t> to gravity show significant differences in stray crystal formation tendency</a:t>
            </a:r>
            <a:endParaRPr lang="en-GB" sz="2000" dirty="0"/>
          </a:p>
        </p:txBody>
      </p:sp>
      <p:sp>
        <p:nvSpPr>
          <p:cNvPr id="10" name="9 Rectángulo"/>
          <p:cNvSpPr/>
          <p:nvPr/>
        </p:nvSpPr>
        <p:spPr>
          <a:xfrm>
            <a:off x="4572000" y="2327969"/>
            <a:ext cx="442798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800" dirty="0" smtClean="0"/>
              <a:t>Constant pulling or pushing velocity to </a:t>
            </a:r>
            <a:r>
              <a:rPr lang="en-GB" sz="1800" i="1" dirty="0" smtClean="0"/>
              <a:t>cold furnace compartment</a:t>
            </a:r>
          </a:p>
          <a:p>
            <a:pPr algn="ctr"/>
            <a:r>
              <a:rPr lang="en-GB" sz="1800" dirty="0" smtClean="0"/>
              <a:t> </a:t>
            </a:r>
          </a:p>
          <a:p>
            <a:pPr algn="ctr"/>
            <a:r>
              <a:rPr lang="en-GB" sz="1800" dirty="0" smtClean="0"/>
              <a:t>7.5 to 75.0m/s</a:t>
            </a:r>
          </a:p>
          <a:p>
            <a:pPr algn="ctr"/>
            <a:endParaRPr lang="en-GB" sz="1800" i="1" dirty="0" smtClean="0"/>
          </a:p>
          <a:p>
            <a:pPr algn="ctr"/>
            <a:r>
              <a:rPr lang="en-GB" sz="1800" i="1" dirty="0" smtClean="0"/>
              <a:t>Temperature gradient was varied between</a:t>
            </a:r>
          </a:p>
          <a:p>
            <a:pPr algn="ctr"/>
            <a:r>
              <a:rPr lang="en-GB" sz="1800" b="1" i="1" dirty="0" smtClean="0"/>
              <a:t/>
            </a:r>
            <a:br>
              <a:rPr lang="en-GB" sz="1800" b="1" i="1" dirty="0" smtClean="0"/>
            </a:br>
            <a:r>
              <a:rPr lang="en-GB" sz="1800" b="1" i="1" dirty="0" smtClean="0"/>
              <a:t> </a:t>
            </a:r>
            <a:r>
              <a:rPr lang="en-GB" sz="1800" dirty="0" smtClean="0"/>
              <a:t>11–50 K/mm</a:t>
            </a:r>
          </a:p>
          <a:p>
            <a:pPr algn="ctr"/>
            <a:endParaRPr lang="en-GB" sz="1800" dirty="0" smtClean="0"/>
          </a:p>
          <a:p>
            <a:pPr algn="ctr"/>
            <a:r>
              <a:rPr lang="en-GB" sz="1800" dirty="0" smtClean="0"/>
              <a:t>Temporal resolution (2005)</a:t>
            </a:r>
          </a:p>
          <a:p>
            <a:pPr algn="ctr"/>
            <a:endParaRPr lang="en-GB" sz="1800" dirty="0" smtClean="0"/>
          </a:p>
          <a:p>
            <a:pPr algn="ctr"/>
            <a:r>
              <a:rPr lang="en-GB" sz="1800" dirty="0" smtClean="0"/>
              <a:t> 0.15 (exposure times 100 ms)</a:t>
            </a:r>
            <a:endParaRPr lang="en-GB" sz="1800" dirty="0"/>
          </a:p>
        </p:txBody>
      </p:sp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29150" y="1484784"/>
            <a:ext cx="4392488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0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0249" y="1340768"/>
            <a:ext cx="3547655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14 Conector recto de flecha"/>
          <p:cNvCxnSpPr/>
          <p:nvPr/>
        </p:nvCxnSpPr>
        <p:spPr bwMode="auto">
          <a:xfrm>
            <a:off x="4139952" y="3140968"/>
            <a:ext cx="0" cy="187220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15 CuadroTexto"/>
          <p:cNvSpPr txBox="1"/>
          <p:nvPr/>
        </p:nvSpPr>
        <p:spPr>
          <a:xfrm>
            <a:off x="3923928" y="2564904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g</a:t>
            </a:r>
            <a:endParaRPr lang="en-GB" b="1" dirty="0"/>
          </a:p>
        </p:txBody>
      </p:sp>
      <p:cxnSp>
        <p:nvCxnSpPr>
          <p:cNvPr id="18" name="17 Conector recto de flecha"/>
          <p:cNvCxnSpPr/>
          <p:nvPr/>
        </p:nvCxnSpPr>
        <p:spPr bwMode="auto">
          <a:xfrm flipV="1">
            <a:off x="4499992" y="3121918"/>
            <a:ext cx="0" cy="187220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18 Conector recto de flecha"/>
          <p:cNvCxnSpPr/>
          <p:nvPr/>
        </p:nvCxnSpPr>
        <p:spPr bwMode="auto">
          <a:xfrm>
            <a:off x="3851920" y="3174876"/>
            <a:ext cx="0" cy="187220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19 CuadroTexto"/>
          <p:cNvSpPr txBox="1"/>
          <p:nvPr/>
        </p:nvSpPr>
        <p:spPr>
          <a:xfrm>
            <a:off x="4317876" y="5013176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0070C0"/>
                </a:solidFill>
              </a:rPr>
              <a:t>+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4332734" y="2609478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0070C0"/>
                </a:solidFill>
              </a:rPr>
              <a:t>_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3669804" y="2708920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+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3688854" y="478658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_</a:t>
            </a:r>
            <a:endParaRPr lang="en-GB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0426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1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7" grpId="0"/>
      <p:bldP spid="10" grpId="0"/>
      <p:bldP spid="16" grpId="0"/>
      <p:bldP spid="20" grpId="0"/>
      <p:bldP spid="21" grpId="0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260350"/>
            <a:ext cx="9144000" cy="454025"/>
          </a:xfrm>
          <a:prstGeom prst="rect">
            <a:avLst/>
          </a:prstGeom>
          <a:gradFill rotWithShape="1">
            <a:gsLst>
              <a:gs pos="0">
                <a:srgbClr val="6AA7B9"/>
              </a:gs>
              <a:gs pos="100000">
                <a:srgbClr val="01637E"/>
              </a:gs>
            </a:gsLst>
            <a:lin ang="0" scaled="1"/>
          </a:gradFill>
          <a:ln>
            <a:noFill/>
          </a:ln>
          <a:effectLst>
            <a:outerShdw dist="444500" dir="16200000" sy="-100000" rotWithShape="0">
              <a:srgbClr val="808080"/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3000" dirty="0" err="1" smtClean="0">
                <a:solidFill>
                  <a:schemeClr val="bg1"/>
                </a:solidFill>
              </a:rPr>
              <a:t>Thixocasting</a:t>
            </a:r>
            <a:r>
              <a:rPr lang="en-US" sz="3000" dirty="0" smtClean="0">
                <a:solidFill>
                  <a:schemeClr val="bg1"/>
                </a:solidFill>
              </a:rPr>
              <a:t> of Al-</a:t>
            </a:r>
            <a:r>
              <a:rPr lang="en-US" sz="3000" dirty="0" err="1" smtClean="0">
                <a:solidFill>
                  <a:schemeClr val="bg1"/>
                </a:solidFill>
              </a:rPr>
              <a:t>Ge</a:t>
            </a:r>
            <a:r>
              <a:rPr lang="en-US" sz="3000" dirty="0" smtClean="0">
                <a:solidFill>
                  <a:schemeClr val="bg1"/>
                </a:solidFill>
              </a:rPr>
              <a:t> alloys</a:t>
            </a:r>
            <a:endParaRPr lang="en-US" sz="3000" dirty="0">
              <a:solidFill>
                <a:schemeClr val="bg1"/>
              </a:solidFill>
            </a:endParaRPr>
          </a:p>
        </p:txBody>
      </p:sp>
      <p:pic>
        <p:nvPicPr>
          <p:cNvPr id="104465" name="sample_08.avi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436096" y="1268760"/>
            <a:ext cx="3571875" cy="4545013"/>
          </a:xfrm>
          <a:prstGeom prst="rect">
            <a:avLst/>
          </a:prstGeom>
          <a:noFill/>
        </p:spPr>
      </p:pic>
      <p:pic>
        <p:nvPicPr>
          <p:cNvPr id="104466" name="Picture 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1520" y="908720"/>
            <a:ext cx="4520676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23 Rectángulo"/>
          <p:cNvSpPr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smtClean="0"/>
              <a:t>S. </a:t>
            </a:r>
            <a:r>
              <a:rPr lang="en-GB" sz="1200" dirty="0" err="1" smtClean="0"/>
              <a:t>Zabler</a:t>
            </a:r>
            <a:r>
              <a:rPr lang="en-GB" sz="1200" dirty="0" smtClean="0"/>
              <a:t>, A. </a:t>
            </a:r>
            <a:r>
              <a:rPr lang="en-GB" sz="1200" dirty="0" err="1" smtClean="0"/>
              <a:t>Ershov</a:t>
            </a:r>
            <a:r>
              <a:rPr lang="en-GB" sz="1200" dirty="0" smtClean="0"/>
              <a:t>, A. Rack, F. Garcia-Moreno, T. </a:t>
            </a:r>
            <a:r>
              <a:rPr lang="en-GB" sz="1200" dirty="0" err="1" smtClean="0"/>
              <a:t>Baumbach</a:t>
            </a:r>
            <a:r>
              <a:rPr lang="en-GB" sz="1200" dirty="0" smtClean="0"/>
              <a:t> J. </a:t>
            </a:r>
            <a:r>
              <a:rPr lang="en-GB" sz="1200" dirty="0" err="1" smtClean="0"/>
              <a:t>Banhart</a:t>
            </a:r>
            <a:endParaRPr lang="en-GB" sz="1200" dirty="0" smtClean="0"/>
          </a:p>
          <a:p>
            <a:r>
              <a:rPr lang="en-GB" sz="1200" dirty="0" smtClean="0"/>
              <a:t>Particle and liquid motion in semi-solid aluminium alloys: A </a:t>
            </a:r>
            <a:r>
              <a:rPr lang="it-IT" sz="1200" dirty="0" smtClean="0"/>
              <a:t>quantitative in situ microradioscopy study</a:t>
            </a:r>
          </a:p>
          <a:p>
            <a:r>
              <a:rPr lang="en-GB" sz="1200" dirty="0" err="1" smtClean="0"/>
              <a:t>Acta</a:t>
            </a:r>
            <a:r>
              <a:rPr lang="en-GB" sz="1200" dirty="0" smtClean="0"/>
              <a:t> </a:t>
            </a:r>
            <a:r>
              <a:rPr lang="en-GB" sz="1200" dirty="0" err="1" smtClean="0"/>
              <a:t>Materialia</a:t>
            </a:r>
            <a:r>
              <a:rPr lang="en-GB" sz="1200" dirty="0" smtClean="0"/>
              <a:t> 61 (2013) 1244–1253</a:t>
            </a:r>
            <a:endParaRPr lang="it-IT" sz="1200" dirty="0" smtClean="0"/>
          </a:p>
        </p:txBody>
      </p:sp>
      <p:sp>
        <p:nvSpPr>
          <p:cNvPr id="26" name="25 Rectángulo"/>
          <p:cNvSpPr/>
          <p:nvPr/>
        </p:nvSpPr>
        <p:spPr>
          <a:xfrm>
            <a:off x="323528" y="4581128"/>
            <a:ext cx="48245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800" dirty="0" smtClean="0"/>
              <a:t>Data acquisition rate of 67 frames/s employing a polychromatic X-ray beam</a:t>
            </a:r>
            <a:endParaRPr lang="en-GB" sz="1800" dirty="0"/>
          </a:p>
        </p:txBody>
      </p:sp>
      <p:sp>
        <p:nvSpPr>
          <p:cNvPr id="27" name="26 Rectángulo"/>
          <p:cNvSpPr/>
          <p:nvPr/>
        </p:nvSpPr>
        <p:spPr>
          <a:xfrm>
            <a:off x="323528" y="5445224"/>
            <a:ext cx="4968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800" dirty="0" smtClean="0"/>
              <a:t>Fast injection of semisolid slurry into the mould</a:t>
            </a:r>
            <a:endParaRPr lang="en-GB" sz="1800" dirty="0"/>
          </a:p>
        </p:txBody>
      </p:sp>
      <p:pic>
        <p:nvPicPr>
          <p:cNvPr id="104467" name="Picture 1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520" y="1844824"/>
            <a:ext cx="5036538" cy="4109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68" name="Picture 2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2362" y="3822948"/>
            <a:ext cx="8892480" cy="2242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434523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5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3" name="G_027_b.avi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3202711" y="1052736"/>
            <a:ext cx="5941289" cy="2376264"/>
          </a:xfrm>
          <a:prstGeom prst="rect">
            <a:avLst/>
          </a:prstGeom>
          <a:noFill/>
        </p:spPr>
      </p:pic>
      <p:pic>
        <p:nvPicPr>
          <p:cNvPr id="115714" name="013.avi">
            <a:hlinkClick r:id="" action="ppaction://media"/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44008" y="3933056"/>
            <a:ext cx="4177481" cy="4177482"/>
          </a:xfrm>
          <a:prstGeom prst="rect">
            <a:avLst/>
          </a:prstGeom>
          <a:noFill/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260350"/>
            <a:ext cx="9144000" cy="454025"/>
          </a:xfrm>
          <a:prstGeom prst="rect">
            <a:avLst/>
          </a:prstGeom>
          <a:gradFill rotWithShape="1">
            <a:gsLst>
              <a:gs pos="0">
                <a:srgbClr val="6AA7B9"/>
              </a:gs>
              <a:gs pos="100000">
                <a:srgbClr val="01637E"/>
              </a:gs>
            </a:gsLst>
            <a:lin ang="0" scaled="1"/>
          </a:gradFill>
          <a:ln>
            <a:noFill/>
          </a:ln>
          <a:effectLst>
            <a:outerShdw dist="444500" dir="16200000" sy="-100000" rotWithShape="0">
              <a:srgbClr val="808080"/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3000" dirty="0" smtClean="0">
                <a:solidFill>
                  <a:schemeClr val="bg1"/>
                </a:solidFill>
              </a:rPr>
              <a:t>Coalescence of bubbles in </a:t>
            </a:r>
            <a:r>
              <a:rPr lang="en-US" sz="3000" dirty="0" err="1" smtClean="0">
                <a:solidFill>
                  <a:schemeClr val="bg1"/>
                </a:solidFill>
              </a:rPr>
              <a:t>aluminium</a:t>
            </a:r>
            <a:r>
              <a:rPr lang="en-US" sz="3000" dirty="0" smtClean="0">
                <a:solidFill>
                  <a:schemeClr val="bg1"/>
                </a:solidFill>
              </a:rPr>
              <a:t> foam</a:t>
            </a:r>
            <a:endParaRPr lang="en-US" sz="3000" dirty="0">
              <a:solidFill>
                <a:schemeClr val="bg1"/>
              </a:solidFill>
            </a:endParaRPr>
          </a:p>
        </p:txBody>
      </p:sp>
      <p:pic>
        <p:nvPicPr>
          <p:cNvPr id="152578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3573016"/>
            <a:ext cx="4621708" cy="3045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Elipse"/>
          <p:cNvSpPr/>
          <p:nvPr/>
        </p:nvSpPr>
        <p:spPr bwMode="auto">
          <a:xfrm>
            <a:off x="3491880" y="3789040"/>
            <a:ext cx="360040" cy="36004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9" name="8 Elipse"/>
          <p:cNvSpPr/>
          <p:nvPr/>
        </p:nvSpPr>
        <p:spPr bwMode="auto">
          <a:xfrm>
            <a:off x="2699792" y="4293096"/>
            <a:ext cx="360040" cy="36004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cxnSp>
        <p:nvCxnSpPr>
          <p:cNvPr id="12" name="11 Conector recto de flecha"/>
          <p:cNvCxnSpPr/>
          <p:nvPr/>
        </p:nvCxnSpPr>
        <p:spPr bwMode="auto">
          <a:xfrm flipV="1">
            <a:off x="2915816" y="3352800"/>
            <a:ext cx="432048" cy="93610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12 Conector recto de flecha"/>
          <p:cNvCxnSpPr/>
          <p:nvPr/>
        </p:nvCxnSpPr>
        <p:spPr bwMode="auto">
          <a:xfrm>
            <a:off x="3851920" y="4005064"/>
            <a:ext cx="864096" cy="43204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5037015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710" y="2454476"/>
            <a:ext cx="2594545" cy="35639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260350"/>
            <a:ext cx="9144000" cy="454025"/>
          </a:xfrm>
          <a:prstGeom prst="rect">
            <a:avLst/>
          </a:prstGeom>
          <a:gradFill rotWithShape="1">
            <a:gsLst>
              <a:gs pos="0">
                <a:srgbClr val="6AA7B9"/>
              </a:gs>
              <a:gs pos="100000">
                <a:srgbClr val="01637E"/>
              </a:gs>
            </a:gsLst>
            <a:lin ang="0" scaled="1"/>
          </a:gradFill>
          <a:ln>
            <a:noFill/>
          </a:ln>
          <a:effectLst>
            <a:outerShdw dist="444500" dir="16200000" sy="-100000" rotWithShape="0">
              <a:srgbClr val="808080"/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3000" dirty="0">
                <a:solidFill>
                  <a:schemeClr val="bg1"/>
                </a:solidFill>
              </a:rPr>
              <a:t>Research </a:t>
            </a:r>
            <a:r>
              <a:rPr lang="en-US" sz="3000" dirty="0" smtClean="0">
                <a:solidFill>
                  <a:schemeClr val="bg1"/>
                </a:solidFill>
              </a:rPr>
              <a:t>example 2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82158" y="1503065"/>
            <a:ext cx="76136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en-US" sz="3200" b="1" dirty="0" smtClean="0">
                <a:solidFill>
                  <a:srgbClr val="006080"/>
                </a:solidFill>
              </a:rPr>
              <a:t>(Ultra) Fast tomography</a:t>
            </a:r>
          </a:p>
          <a:p>
            <a:pPr algn="ctr">
              <a:lnSpc>
                <a:spcPct val="80000"/>
              </a:lnSpc>
            </a:pPr>
            <a:endParaRPr lang="en-US" sz="3200" b="1" dirty="0" smtClean="0">
              <a:solidFill>
                <a:srgbClr val="006080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en-US" sz="3200" b="1" dirty="0" smtClean="0">
                <a:solidFill>
                  <a:srgbClr val="00B050"/>
                </a:solidFill>
              </a:rPr>
              <a:t>Physics of bubble nucleation</a:t>
            </a:r>
            <a:endParaRPr lang="en-US" sz="3200" b="1" dirty="0">
              <a:solidFill>
                <a:srgbClr val="006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46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CuadroTexto"/>
          <p:cNvSpPr txBox="1"/>
          <p:nvPr/>
        </p:nvSpPr>
        <p:spPr>
          <a:xfrm>
            <a:off x="5652120" y="4653136"/>
            <a:ext cx="3203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</a:rPr>
              <a:t>7Hz tomography</a:t>
            </a:r>
            <a:endParaRPr lang="en-GB" sz="2800" b="1" dirty="0">
              <a:solidFill>
                <a:srgbClr val="FF0000"/>
              </a:solidFill>
            </a:endParaRPr>
          </a:p>
        </p:txBody>
      </p:sp>
      <p:sp>
        <p:nvSpPr>
          <p:cNvPr id="10" name="CuadroTexto 1"/>
          <p:cNvSpPr txBox="1"/>
          <p:nvPr/>
        </p:nvSpPr>
        <p:spPr>
          <a:xfrm>
            <a:off x="179512" y="332656"/>
            <a:ext cx="90588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Nanocomposite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foams: materials for the future (and present)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7" name="Picture 53" descr="pu production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4968552" cy="1915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18 CuadroTexto"/>
          <p:cNvSpPr txBox="1"/>
          <p:nvPr/>
        </p:nvSpPr>
        <p:spPr>
          <a:xfrm>
            <a:off x="5148064" y="1124744"/>
            <a:ext cx="39959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dirty="0" smtClean="0"/>
              <a:t>Reactive polyurethane &amp; </a:t>
            </a:r>
            <a:r>
              <a:rPr lang="en-GB" sz="1800" dirty="0" err="1" smtClean="0"/>
              <a:t>nanofillers</a:t>
            </a:r>
            <a:r>
              <a:rPr lang="en-GB" sz="1800" dirty="0" smtClean="0"/>
              <a:t>:</a:t>
            </a:r>
          </a:p>
          <a:p>
            <a:pPr algn="ctr"/>
            <a:r>
              <a:rPr lang="en-GB" sz="1800" dirty="0" smtClean="0"/>
              <a:t> </a:t>
            </a:r>
          </a:p>
          <a:p>
            <a:pPr algn="ctr"/>
            <a:r>
              <a:rPr lang="en-GB" sz="1800" dirty="0" smtClean="0"/>
              <a:t> Enhancement of bubble nucleation</a:t>
            </a:r>
          </a:p>
          <a:p>
            <a:pPr algn="ctr"/>
            <a:endParaRPr lang="en-GB" sz="1800" dirty="0" smtClean="0"/>
          </a:p>
          <a:p>
            <a:pPr algn="ctr"/>
            <a:endParaRPr lang="en-GB" sz="1800" dirty="0" smtClean="0"/>
          </a:p>
          <a:p>
            <a:pPr algn="ctr"/>
            <a:r>
              <a:rPr lang="en-GB" sz="1800" b="1" dirty="0" smtClean="0"/>
              <a:t>Why??? How??? </a:t>
            </a:r>
            <a:endParaRPr lang="en-GB" sz="1800" b="1" dirty="0"/>
          </a:p>
        </p:txBody>
      </p:sp>
      <p:sp>
        <p:nvSpPr>
          <p:cNvPr id="21" name="20 CuadroTexto"/>
          <p:cNvSpPr txBox="1"/>
          <p:nvPr/>
        </p:nvSpPr>
        <p:spPr>
          <a:xfrm>
            <a:off x="1435371" y="2996952"/>
            <a:ext cx="72410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Development of miniature in-situ mixing set up!!</a:t>
            </a:r>
            <a:endParaRPr lang="en-GB" b="1" dirty="0"/>
          </a:p>
        </p:txBody>
      </p:sp>
      <p:sp>
        <p:nvSpPr>
          <p:cNvPr id="23" name="22 Flecha abajo"/>
          <p:cNvSpPr/>
          <p:nvPr/>
        </p:nvSpPr>
        <p:spPr bwMode="auto">
          <a:xfrm>
            <a:off x="6804248" y="2132856"/>
            <a:ext cx="720080" cy="36004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pic>
        <p:nvPicPr>
          <p:cNvPr id="14" name="clip0005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3591272"/>
            <a:ext cx="4200128" cy="3150096"/>
          </a:xfrm>
          <a:prstGeom prst="rect">
            <a:avLst/>
          </a:prstGeom>
        </p:spPr>
      </p:pic>
      <p:pic>
        <p:nvPicPr>
          <p:cNvPr id="15" name="clip0005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997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55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13 Imagen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99592" y="1844824"/>
            <a:ext cx="7377657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0" y="260350"/>
            <a:ext cx="9144000" cy="454025"/>
          </a:xfrm>
          <a:prstGeom prst="rect">
            <a:avLst/>
          </a:prstGeom>
          <a:gradFill rotWithShape="1">
            <a:gsLst>
              <a:gs pos="0">
                <a:srgbClr val="6AA7B9"/>
              </a:gs>
              <a:gs pos="100000">
                <a:srgbClr val="01637E"/>
              </a:gs>
            </a:gsLst>
            <a:lin ang="0" scaled="1"/>
          </a:gradFill>
          <a:ln>
            <a:noFill/>
          </a:ln>
          <a:effectLst>
            <a:outerShdw dist="444500" dir="16200000" sy="-100000" rotWithShape="0">
              <a:srgbClr val="808080"/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3000" dirty="0" smtClean="0">
                <a:solidFill>
                  <a:schemeClr val="bg1"/>
                </a:solidFill>
              </a:rPr>
              <a:t>Physics of bubble nucleation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783010" y="3433192"/>
            <a:ext cx="76136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en-US" sz="3200" b="1" dirty="0" smtClean="0">
                <a:solidFill>
                  <a:srgbClr val="006080"/>
                </a:solidFill>
              </a:rPr>
              <a:t>Neat PU formulation</a:t>
            </a:r>
          </a:p>
          <a:p>
            <a:pPr algn="ctr">
              <a:lnSpc>
                <a:spcPct val="80000"/>
              </a:lnSpc>
            </a:pPr>
            <a:endParaRPr lang="en-US" sz="3200" b="1" dirty="0" smtClean="0">
              <a:solidFill>
                <a:srgbClr val="006080"/>
              </a:solidFill>
            </a:endParaRPr>
          </a:p>
          <a:p>
            <a:pPr algn="ctr">
              <a:lnSpc>
                <a:spcPct val="80000"/>
              </a:lnSpc>
            </a:pPr>
            <a:endParaRPr lang="en-US" sz="3200" b="1" dirty="0" smtClean="0">
              <a:solidFill>
                <a:srgbClr val="006080"/>
              </a:solidFill>
            </a:endParaRPr>
          </a:p>
          <a:p>
            <a:pPr algn="ctr">
              <a:lnSpc>
                <a:spcPct val="80000"/>
              </a:lnSpc>
            </a:pPr>
            <a:endParaRPr lang="en-US" sz="3200" b="1" dirty="0" smtClean="0">
              <a:solidFill>
                <a:srgbClr val="006080"/>
              </a:solidFill>
            </a:endParaRPr>
          </a:p>
          <a:p>
            <a:pPr algn="ctr">
              <a:lnSpc>
                <a:spcPct val="80000"/>
              </a:lnSpc>
            </a:pPr>
            <a:endParaRPr lang="en-US" sz="3200" b="1" dirty="0" smtClean="0">
              <a:solidFill>
                <a:srgbClr val="006080"/>
              </a:solidFill>
            </a:endParaRPr>
          </a:p>
          <a:p>
            <a:pPr algn="ctr">
              <a:lnSpc>
                <a:spcPct val="80000"/>
              </a:lnSpc>
            </a:pPr>
            <a:endParaRPr lang="en-US" sz="3200" b="1" dirty="0" smtClean="0">
              <a:solidFill>
                <a:srgbClr val="006080"/>
              </a:solidFill>
            </a:endParaRPr>
          </a:p>
          <a:p>
            <a:pPr algn="ctr">
              <a:lnSpc>
                <a:spcPct val="80000"/>
              </a:lnSpc>
            </a:pPr>
            <a:endParaRPr lang="en-US" sz="3200" b="1" dirty="0" smtClean="0">
              <a:solidFill>
                <a:srgbClr val="006080"/>
              </a:solidFill>
            </a:endParaRPr>
          </a:p>
          <a:p>
            <a:pPr algn="ctr">
              <a:lnSpc>
                <a:spcPct val="80000"/>
              </a:lnSpc>
            </a:pPr>
            <a:endParaRPr lang="en-US" sz="3200" b="1" dirty="0" smtClean="0">
              <a:solidFill>
                <a:srgbClr val="006080"/>
              </a:solidFill>
            </a:endParaRPr>
          </a:p>
          <a:p>
            <a:pPr algn="ctr">
              <a:lnSpc>
                <a:spcPct val="80000"/>
              </a:lnSpc>
            </a:pPr>
            <a:endParaRPr lang="en-US" sz="3200" b="1" dirty="0" smtClean="0">
              <a:solidFill>
                <a:srgbClr val="006080"/>
              </a:solidFill>
            </a:endParaRPr>
          </a:p>
          <a:p>
            <a:pPr algn="ctr">
              <a:lnSpc>
                <a:spcPct val="80000"/>
              </a:lnSpc>
            </a:pPr>
            <a:endParaRPr lang="en-US" sz="3200" b="1" dirty="0" smtClean="0">
              <a:solidFill>
                <a:srgbClr val="006080"/>
              </a:solidFill>
            </a:endParaRPr>
          </a:p>
          <a:p>
            <a:pPr algn="ctr">
              <a:lnSpc>
                <a:spcPct val="80000"/>
              </a:lnSpc>
            </a:pPr>
            <a:endParaRPr lang="en-US" sz="3200" b="1" dirty="0" smtClean="0">
              <a:solidFill>
                <a:srgbClr val="006080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en-US" sz="3200" b="1" dirty="0" smtClean="0">
                <a:solidFill>
                  <a:srgbClr val="00B050"/>
                </a:solidFill>
              </a:rPr>
              <a:t>PU with </a:t>
            </a:r>
            <a:r>
              <a:rPr lang="en-US" sz="3200" b="1" dirty="0" err="1" smtClean="0">
                <a:solidFill>
                  <a:srgbClr val="00B050"/>
                </a:solidFill>
              </a:rPr>
              <a:t>nanoclay</a:t>
            </a:r>
            <a:endParaRPr lang="en-US" sz="3200" b="1" dirty="0">
              <a:solidFill>
                <a:srgbClr val="006080"/>
              </a:solidFill>
            </a:endParaRPr>
          </a:p>
        </p:txBody>
      </p:sp>
      <p:pic>
        <p:nvPicPr>
          <p:cNvPr id="146433" name="Picture 1" descr="neatPU_nucleation_3D_time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340768"/>
            <a:ext cx="4337050" cy="2878137"/>
          </a:xfrm>
          <a:prstGeom prst="rect">
            <a:avLst/>
          </a:prstGeom>
          <a:noFill/>
        </p:spPr>
      </p:pic>
      <p:pic>
        <p:nvPicPr>
          <p:cNvPr id="146434" name="Picture 2" descr="PU_0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716338"/>
            <a:ext cx="4156075" cy="2879725"/>
          </a:xfrm>
          <a:prstGeom prst="rect">
            <a:avLst/>
          </a:prstGeom>
          <a:noFill/>
        </p:spPr>
      </p:pic>
      <p:sp>
        <p:nvSpPr>
          <p:cNvPr id="64514" name="Text Box 6"/>
          <p:cNvSpPr txBox="1">
            <a:spLocks noChangeArrowheads="1"/>
          </p:cNvSpPr>
          <p:nvPr/>
        </p:nvSpPr>
        <p:spPr bwMode="auto">
          <a:xfrm>
            <a:off x="1547813" y="4366543"/>
            <a:ext cx="14446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cs typeface="Arial" pitchFamily="34" charset="0"/>
              </a:rPr>
              <a:t>Neat PU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5081235" y="3213100"/>
            <a:ext cx="32351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cs typeface="Arial" pitchFamily="34" charset="0"/>
              </a:rPr>
              <a:t>PU + 3% </a:t>
            </a:r>
            <a:r>
              <a:rPr kumimoji="0" lang="en-GB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cs typeface="Arial" pitchFamily="34" charset="0"/>
              </a:rPr>
              <a:t>nanosilica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5805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4514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365" y="1268760"/>
            <a:ext cx="4895155" cy="4493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2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4676010" cy="429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aphicFrame>
        <p:nvGraphicFramePr>
          <p:cNvPr id="22" name="Object 2"/>
          <p:cNvGraphicFramePr>
            <a:graphicFrameLocks noChangeAspect="1"/>
          </p:cNvGraphicFramePr>
          <p:nvPr/>
        </p:nvGraphicFramePr>
        <p:xfrm>
          <a:off x="1714480" y="2643182"/>
          <a:ext cx="1339850" cy="557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56" name="Ecuación" r:id="rId6" imgW="494657" imgH="203261" progId="Equation.3">
                  <p:embed/>
                </p:oleObj>
              </mc:Choice>
              <mc:Fallback>
                <p:oleObj name="Ecuación" r:id="rId6" imgW="494657" imgH="20326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480" y="2643182"/>
                        <a:ext cx="1339850" cy="557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22 CuadroTexto"/>
          <p:cNvSpPr txBox="1"/>
          <p:nvPr/>
        </p:nvSpPr>
        <p:spPr>
          <a:xfrm>
            <a:off x="899592" y="1268760"/>
            <a:ext cx="300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002252"/>
                </a:solidFill>
              </a:rPr>
              <a:t>Cell density</a:t>
            </a:r>
            <a:endParaRPr lang="en-GB" sz="2400" b="1" dirty="0">
              <a:solidFill>
                <a:srgbClr val="002252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5292080" y="1268760"/>
            <a:ext cx="300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002252"/>
                </a:solidFill>
              </a:rPr>
              <a:t>Cell size</a:t>
            </a:r>
            <a:endParaRPr lang="en-GB" sz="2400" b="1" dirty="0">
              <a:solidFill>
                <a:srgbClr val="002252"/>
              </a:solidFill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323528" y="5805264"/>
            <a:ext cx="85066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002252"/>
                </a:solidFill>
              </a:rPr>
              <a:t>Direct determination</a:t>
            </a:r>
            <a:endParaRPr lang="en-GB" sz="2400" b="1" dirty="0">
              <a:solidFill>
                <a:srgbClr val="002252"/>
              </a:solidFill>
            </a:endParaRPr>
          </a:p>
          <a:p>
            <a:pPr algn="ctr"/>
            <a:r>
              <a:rPr lang="en-GB" sz="2400" b="1" dirty="0" smtClean="0">
                <a:solidFill>
                  <a:srgbClr val="002252"/>
                </a:solidFill>
              </a:rPr>
              <a:t>Constant nucleation rate</a:t>
            </a:r>
            <a:endParaRPr lang="en-GB" sz="2400" b="1" dirty="0">
              <a:solidFill>
                <a:srgbClr val="002252"/>
              </a:solidFill>
            </a:endParaRPr>
          </a:p>
        </p:txBody>
      </p:sp>
      <p:graphicFrame>
        <p:nvGraphicFramePr>
          <p:cNvPr id="26" name="Object 1"/>
          <p:cNvGraphicFramePr>
            <a:graphicFrameLocks noChangeAspect="1"/>
          </p:cNvGraphicFramePr>
          <p:nvPr/>
        </p:nvGraphicFramePr>
        <p:xfrm>
          <a:off x="4788024" y="2492896"/>
          <a:ext cx="3893955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57" name="Ecuación" r:id="rId8" imgW="1892185" imgH="482278" progId="Equation.3">
                  <p:embed/>
                </p:oleObj>
              </mc:Choice>
              <mc:Fallback>
                <p:oleObj name="Ecuación" r:id="rId8" imgW="1892185" imgH="48227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8024" y="2492896"/>
                        <a:ext cx="3893955" cy="1008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26 Tabla"/>
          <p:cNvGraphicFramePr>
            <a:graphicFrameLocks noGrp="1"/>
          </p:cNvGraphicFramePr>
          <p:nvPr/>
        </p:nvGraphicFramePr>
        <p:xfrm>
          <a:off x="5076056" y="3645024"/>
          <a:ext cx="3462654" cy="1517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1327"/>
                <a:gridCol w="1731327"/>
              </a:tblGrid>
              <a:tr h="785818">
                <a:tc>
                  <a:txBody>
                    <a:bodyPr/>
                    <a:lstStyle/>
                    <a:p>
                      <a:pPr algn="ctr"/>
                      <a:r>
                        <a:rPr lang="en-GB" dirty="0" err="1" smtClean="0"/>
                        <a:t>Nanosilica</a:t>
                      </a:r>
                      <a:endParaRPr lang="en-GB" dirty="0" smtClean="0"/>
                    </a:p>
                    <a:p>
                      <a:pPr algn="ctr"/>
                      <a:r>
                        <a:rPr lang="en-GB" baseline="0" dirty="0" smtClean="0"/>
                        <a:t> (wt. %)</a:t>
                      </a:r>
                      <a:endParaRPr lang="en-GB" dirty="0"/>
                    </a:p>
                  </a:txBody>
                  <a:tcPr>
                    <a:solidFill>
                      <a:srgbClr val="00225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C</a:t>
                      </a:r>
                      <a:r>
                        <a:rPr kumimoji="0" lang="en-GB" sz="1800" b="1" i="1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het</a:t>
                      </a:r>
                      <a:r>
                        <a:rPr kumimoji="0" lang="en-GB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f</a:t>
                      </a:r>
                      <a:r>
                        <a:rPr kumimoji="0" lang="en-GB" sz="1800" b="1" i="1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het</a:t>
                      </a:r>
                      <a:endParaRPr kumimoji="0" lang="en-GB" sz="1800" b="1" i="1" u="none" strike="noStrike" cap="none" normalizeH="0" baseline="-250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Helvetica" charset="0"/>
                        <a:ea typeface="ＭＳ Ｐゴシック" charset="0"/>
                      </a:endParaRPr>
                    </a:p>
                  </a:txBody>
                  <a:tcPr anchor="ctr" horzOverflow="overflow">
                    <a:solidFill>
                      <a:srgbClr val="002252"/>
                    </a:solidFill>
                  </a:tcPr>
                </a:tc>
              </a:tr>
              <a:tr h="314327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/>
                        <a:t>0</a:t>
                      </a:r>
                      <a:endParaRPr lang="en-GB" b="1" dirty="0"/>
                    </a:p>
                  </a:txBody>
                  <a:tcPr>
                    <a:solidFill>
                      <a:srgbClr val="D2D9E5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GB" b="1" dirty="0" smtClean="0">
                          <a:solidFill>
                            <a:srgbClr val="002252"/>
                          </a:solidFill>
                        </a:rPr>
                        <a:t>5.8·10</a:t>
                      </a:r>
                      <a:r>
                        <a:rPr lang="en-GB" b="1" baseline="30000" dirty="0" smtClean="0">
                          <a:solidFill>
                            <a:srgbClr val="002252"/>
                          </a:solidFill>
                        </a:rPr>
                        <a:t>3</a:t>
                      </a:r>
                      <a:endParaRPr kumimoji="0" lang="en-GB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charset="0"/>
                        <a:ea typeface="ＭＳ Ｐゴシック" charset="0"/>
                      </a:endParaRPr>
                    </a:p>
                  </a:txBody>
                  <a:tcPr anchor="ctr" horzOverflow="overflow">
                    <a:solidFill>
                      <a:srgbClr val="D2D9E5"/>
                    </a:solidFill>
                  </a:tcPr>
                </a:tc>
              </a:tr>
              <a:tr h="314327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/>
                        <a:t>3%</a:t>
                      </a:r>
                      <a:endParaRPr lang="en-GB" b="1" dirty="0"/>
                    </a:p>
                  </a:txBody>
                  <a:tcPr>
                    <a:solidFill>
                      <a:srgbClr val="FFAC7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GB" b="1" dirty="0" smtClean="0">
                          <a:solidFill>
                            <a:srgbClr val="002252"/>
                          </a:solidFill>
                        </a:rPr>
                        <a:t>1.5·10</a:t>
                      </a:r>
                      <a:r>
                        <a:rPr lang="en-GB" b="1" baseline="30000" dirty="0" smtClean="0">
                          <a:solidFill>
                            <a:srgbClr val="002252"/>
                          </a:solidFill>
                        </a:rPr>
                        <a:t>5</a:t>
                      </a:r>
                      <a:r>
                        <a:rPr lang="en-GB" b="1" dirty="0" smtClean="0">
                          <a:solidFill>
                            <a:srgbClr val="002252"/>
                          </a:solidFill>
                        </a:rPr>
                        <a:t> </a:t>
                      </a:r>
                      <a:endParaRPr kumimoji="0" lang="en-GB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charset="0"/>
                        <a:ea typeface="ＭＳ Ｐゴシック" charset="0"/>
                      </a:endParaRPr>
                    </a:p>
                  </a:txBody>
                  <a:tcPr anchor="ctr" horzOverflow="overflow">
                    <a:solidFill>
                      <a:srgbClr val="FFAC70"/>
                    </a:solidFill>
                  </a:tcPr>
                </a:tc>
              </a:tr>
            </a:tbl>
          </a:graphicData>
        </a:graphic>
      </p:graphicFrame>
      <p:sp>
        <p:nvSpPr>
          <p:cNvPr id="30" name="Rectangle 2"/>
          <p:cNvSpPr>
            <a:spLocks noChangeArrowheads="1"/>
          </p:cNvSpPr>
          <p:nvPr/>
        </p:nvSpPr>
        <p:spPr bwMode="auto">
          <a:xfrm>
            <a:off x="0" y="260350"/>
            <a:ext cx="9144000" cy="454025"/>
          </a:xfrm>
          <a:prstGeom prst="rect">
            <a:avLst/>
          </a:prstGeom>
          <a:gradFill rotWithShape="1">
            <a:gsLst>
              <a:gs pos="0">
                <a:srgbClr val="6AA7B9"/>
              </a:gs>
              <a:gs pos="100000">
                <a:srgbClr val="01637E"/>
              </a:gs>
            </a:gsLst>
            <a:lin ang="0" scaled="1"/>
          </a:gradFill>
          <a:ln>
            <a:noFill/>
          </a:ln>
          <a:effectLst>
            <a:outerShdw dist="444500" dir="16200000" sy="-100000" rotWithShape="0">
              <a:srgbClr val="808080"/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3000" dirty="0" smtClean="0">
                <a:solidFill>
                  <a:schemeClr val="bg1"/>
                </a:solidFill>
              </a:rPr>
              <a:t>Physics of bubble nucleation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0" y="3429000"/>
            <a:ext cx="4355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002252"/>
                </a:solidFill>
              </a:rPr>
              <a:t>Constant pore growth</a:t>
            </a:r>
          </a:p>
          <a:p>
            <a:pPr algn="ctr"/>
            <a:r>
              <a:rPr lang="en-GB" b="1" dirty="0" smtClean="0">
                <a:solidFill>
                  <a:srgbClr val="002252"/>
                </a:solidFill>
              </a:rPr>
              <a:t>Agreement with models</a:t>
            </a:r>
            <a:endParaRPr lang="en-GB" sz="2400" b="1" dirty="0">
              <a:solidFill>
                <a:srgbClr val="0022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0398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  <p:bldP spid="24" grpId="0"/>
      <p:bldP spid="25" grpId="0"/>
      <p:bldP spid="31" grpId="0"/>
      <p:bldP spid="31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659" y="2454476"/>
            <a:ext cx="2600596" cy="3563938"/>
          </a:xfrm>
          <a:prstGeom prst="rect">
            <a:avLst/>
          </a:prstGeom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260350"/>
            <a:ext cx="9144000" cy="454025"/>
          </a:xfrm>
          <a:prstGeom prst="rect">
            <a:avLst/>
          </a:prstGeom>
          <a:gradFill rotWithShape="1">
            <a:gsLst>
              <a:gs pos="0">
                <a:srgbClr val="6AA7B9"/>
              </a:gs>
              <a:gs pos="100000">
                <a:srgbClr val="01637E"/>
              </a:gs>
            </a:gsLst>
            <a:lin ang="0" scaled="1"/>
          </a:gradFill>
          <a:ln>
            <a:noFill/>
          </a:ln>
          <a:effectLst>
            <a:outerShdw dist="444500" dir="16200000" sy="-100000" rotWithShape="0">
              <a:srgbClr val="808080"/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3000" dirty="0">
                <a:solidFill>
                  <a:schemeClr val="bg1"/>
                </a:solidFill>
              </a:rPr>
              <a:t>Research </a:t>
            </a:r>
            <a:r>
              <a:rPr lang="en-US" sz="3000" dirty="0" smtClean="0">
                <a:solidFill>
                  <a:schemeClr val="bg1"/>
                </a:solidFill>
              </a:rPr>
              <a:t>example 3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82158" y="1431057"/>
            <a:ext cx="76136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en-US" sz="3200" b="1" dirty="0" smtClean="0">
                <a:solidFill>
                  <a:srgbClr val="006080"/>
                </a:solidFill>
              </a:rPr>
              <a:t>In-situ tomography</a:t>
            </a:r>
          </a:p>
          <a:p>
            <a:pPr algn="ctr">
              <a:lnSpc>
                <a:spcPct val="80000"/>
              </a:lnSpc>
            </a:pPr>
            <a:endParaRPr lang="en-US" sz="3200" b="1" dirty="0" smtClean="0">
              <a:solidFill>
                <a:srgbClr val="006080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en-US" sz="3200" b="1" dirty="0" smtClean="0">
                <a:solidFill>
                  <a:srgbClr val="00B050"/>
                </a:solidFill>
              </a:rPr>
              <a:t>Mechanisms of creep in metals</a:t>
            </a:r>
            <a:endParaRPr lang="en-US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1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32"/>
          <p:cNvSpPr txBox="1">
            <a:spLocks noChangeArrowheads="1"/>
          </p:cNvSpPr>
          <p:nvPr/>
        </p:nvSpPr>
        <p:spPr bwMode="auto">
          <a:xfrm>
            <a:off x="0" y="2636912"/>
            <a:ext cx="5940425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lnSpc>
                <a:spcPct val="120000"/>
              </a:lnSpc>
              <a:buClr>
                <a:srgbClr val="01637E"/>
              </a:buClr>
              <a:buFont typeface="Wingdings" pitchFamily="2" charset="2"/>
              <a:buChar char="Ø"/>
            </a:pPr>
            <a:r>
              <a:rPr lang="en-US" sz="2200" b="1" dirty="0">
                <a:solidFill>
                  <a:srgbClr val="01637E"/>
                </a:solidFill>
              </a:rPr>
              <a:t> </a:t>
            </a:r>
            <a:r>
              <a:rPr lang="en-US" u="sng" dirty="0">
                <a:solidFill>
                  <a:srgbClr val="01637E"/>
                </a:solidFill>
              </a:rPr>
              <a:t>Creep tests at constant load: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en-US" sz="2200" dirty="0"/>
              <a:t>	</a:t>
            </a:r>
            <a:r>
              <a:rPr lang="en-US" sz="2200" dirty="0">
                <a:solidFill>
                  <a:srgbClr val="FF3300"/>
                </a:solidFill>
              </a:rPr>
              <a:t>- Brass</a:t>
            </a:r>
            <a:r>
              <a:rPr lang="en-US" sz="2200" dirty="0"/>
              <a:t>: </a:t>
            </a:r>
            <a:r>
              <a:rPr lang="en-US" sz="2200" dirty="0">
                <a:sym typeface="Symbol" pitchFamily="18" charset="2"/>
              </a:rPr>
              <a:t> =   25 MPa, T</a:t>
            </a:r>
            <a:r>
              <a:rPr lang="en-US" sz="2200" baseline="-20000" dirty="0">
                <a:sym typeface="Symbol" pitchFamily="18" charset="2"/>
              </a:rPr>
              <a:t>b</a:t>
            </a:r>
            <a:r>
              <a:rPr lang="en-US" sz="2200" dirty="0">
                <a:sym typeface="Symbol" pitchFamily="18" charset="2"/>
              </a:rPr>
              <a:t>= 400ºC</a:t>
            </a:r>
          </a:p>
          <a:p>
            <a:pPr>
              <a:spcBef>
                <a:spcPts val="600"/>
              </a:spcBef>
              <a:buClr>
                <a:srgbClr val="FF33CC"/>
              </a:buClr>
              <a:buSzPct val="75000"/>
              <a:buFont typeface="Wingdings" pitchFamily="2" charset="2"/>
              <a:buNone/>
            </a:pPr>
            <a:r>
              <a:rPr lang="en-US" sz="2200" dirty="0"/>
              <a:t>	</a:t>
            </a:r>
            <a:r>
              <a:rPr lang="en-US" sz="2200" dirty="0">
                <a:solidFill>
                  <a:srgbClr val="0000FF"/>
                </a:solidFill>
              </a:rPr>
              <a:t>- Steel</a:t>
            </a:r>
            <a:r>
              <a:rPr lang="en-US" sz="2200" dirty="0"/>
              <a:t>:  </a:t>
            </a:r>
            <a:r>
              <a:rPr lang="en-US" sz="2200" dirty="0">
                <a:sym typeface="Symbol" pitchFamily="18" charset="2"/>
              </a:rPr>
              <a:t> = 210 MPa, T</a:t>
            </a:r>
            <a:r>
              <a:rPr lang="en-US" sz="2200" baseline="-20000" dirty="0">
                <a:sym typeface="Symbol" pitchFamily="18" charset="2"/>
              </a:rPr>
              <a:t>b</a:t>
            </a:r>
            <a:r>
              <a:rPr lang="en-US" sz="2200" dirty="0">
                <a:sym typeface="Symbol" pitchFamily="18" charset="2"/>
              </a:rPr>
              <a:t>= 740ºC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en-US" sz="2200" dirty="0">
                <a:sym typeface="Symbol" pitchFamily="18" charset="2"/>
              </a:rPr>
              <a:t>	</a:t>
            </a:r>
            <a:r>
              <a:rPr lang="en-US" sz="2200" dirty="0">
                <a:solidFill>
                  <a:srgbClr val="008000"/>
                </a:solidFill>
                <a:sym typeface="Symbol" pitchFamily="18" charset="2"/>
              </a:rPr>
              <a:t>- Copper</a:t>
            </a:r>
            <a:r>
              <a:rPr lang="en-US" sz="2200" dirty="0">
                <a:sym typeface="Symbol" pitchFamily="18" charset="2"/>
              </a:rPr>
              <a:t>:  = 25-87 MPa, T</a:t>
            </a:r>
            <a:r>
              <a:rPr lang="en-US" sz="2200" baseline="-20000" dirty="0">
                <a:sym typeface="Symbol" pitchFamily="18" charset="2"/>
              </a:rPr>
              <a:t>b</a:t>
            </a:r>
            <a:r>
              <a:rPr lang="en-US" sz="2200" dirty="0">
                <a:sym typeface="Symbol" pitchFamily="18" charset="2"/>
              </a:rPr>
              <a:t>= 300-500ºC</a:t>
            </a:r>
          </a:p>
        </p:txBody>
      </p:sp>
      <p:pic>
        <p:nvPicPr>
          <p:cNvPr id="30723" name="Picture 25" descr="PICT018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8725" y="857250"/>
            <a:ext cx="1033463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 Box 34"/>
          <p:cNvSpPr txBox="1">
            <a:spLocks noChangeArrowheads="1"/>
          </p:cNvSpPr>
          <p:nvPr/>
        </p:nvSpPr>
        <p:spPr bwMode="auto">
          <a:xfrm>
            <a:off x="0" y="765175"/>
            <a:ext cx="54356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2667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tabLst>
                <a:tab pos="2667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tabLst>
                <a:tab pos="2667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tabLst>
                <a:tab pos="2667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tabLst>
                <a:tab pos="2667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buClr>
                <a:srgbClr val="01637E"/>
              </a:buClr>
              <a:buFont typeface="Wingdings" pitchFamily="2" charset="2"/>
              <a:buChar char="Ø"/>
            </a:pPr>
            <a:r>
              <a:rPr lang="en-US" sz="2200" b="1" dirty="0"/>
              <a:t> </a:t>
            </a:r>
            <a:r>
              <a:rPr lang="en-US" u="sng" dirty="0">
                <a:solidFill>
                  <a:srgbClr val="01637E"/>
                </a:solidFill>
              </a:rPr>
              <a:t>Materials</a:t>
            </a:r>
            <a:r>
              <a:rPr lang="en-US" dirty="0">
                <a:solidFill>
                  <a:srgbClr val="01637E"/>
                </a:solidFill>
              </a:rPr>
              <a:t>:</a:t>
            </a:r>
            <a:r>
              <a:rPr lang="en-US" sz="2200" b="1" dirty="0">
                <a:solidFill>
                  <a:srgbClr val="01637E"/>
                </a:solidFill>
              </a:rPr>
              <a:t> </a:t>
            </a:r>
          </a:p>
          <a:p>
            <a:pPr>
              <a:buFont typeface="Wingdings" pitchFamily="2" charset="2"/>
              <a:buNone/>
            </a:pPr>
            <a:r>
              <a:rPr lang="en-US" sz="2200" b="1" dirty="0"/>
              <a:t>	</a:t>
            </a:r>
            <a:r>
              <a:rPr lang="en-US" sz="2200" dirty="0"/>
              <a:t>- </a:t>
            </a:r>
            <a:r>
              <a:rPr lang="en-US" sz="2200" dirty="0">
                <a:solidFill>
                  <a:srgbClr val="FF0000"/>
                </a:solidFill>
              </a:rPr>
              <a:t>CuZn40Pb2 (</a:t>
            </a:r>
            <a:r>
              <a:rPr lang="en-US" sz="2200" dirty="0">
                <a:solidFill>
                  <a:srgbClr val="FF0000"/>
                </a:solidFill>
                <a:sym typeface="Symbol" pitchFamily="18" charset="2"/>
              </a:rPr>
              <a:t>, , </a:t>
            </a:r>
            <a:r>
              <a:rPr lang="en-US" sz="2200" dirty="0" err="1">
                <a:solidFill>
                  <a:srgbClr val="FF0000"/>
                </a:solidFill>
                <a:sym typeface="Symbol" pitchFamily="18" charset="2"/>
              </a:rPr>
              <a:t>Pb</a:t>
            </a:r>
            <a:r>
              <a:rPr lang="en-US" sz="2200" dirty="0">
                <a:solidFill>
                  <a:srgbClr val="FF0000"/>
                </a:solidFill>
                <a:sym typeface="Symbol" pitchFamily="18" charset="2"/>
              </a:rPr>
              <a:t>)</a:t>
            </a:r>
          </a:p>
          <a:p>
            <a:pPr>
              <a:buFont typeface="Wingdings" pitchFamily="2" charset="2"/>
              <a:buNone/>
            </a:pPr>
            <a:r>
              <a:rPr lang="en-US" sz="2200" b="1" dirty="0"/>
              <a:t>	</a:t>
            </a:r>
            <a:r>
              <a:rPr lang="en-US" sz="2200" dirty="0"/>
              <a:t>- </a:t>
            </a:r>
            <a:r>
              <a:rPr lang="en-US" sz="2200" dirty="0">
                <a:solidFill>
                  <a:srgbClr val="0000FF"/>
                </a:solidFill>
              </a:rPr>
              <a:t>Martensitic Stainless Steel 1.4112</a:t>
            </a:r>
          </a:p>
          <a:p>
            <a:pPr>
              <a:buFont typeface="Wingdings" pitchFamily="2" charset="2"/>
              <a:buNone/>
            </a:pPr>
            <a:r>
              <a:rPr lang="en-US" sz="2200" dirty="0">
                <a:solidFill>
                  <a:srgbClr val="0000FF"/>
                </a:solidFill>
              </a:rPr>
              <a:t>	  </a:t>
            </a:r>
            <a:r>
              <a:rPr lang="de-DE" sz="2200" dirty="0">
                <a:solidFill>
                  <a:srgbClr val="0000FF"/>
                </a:solidFill>
              </a:rPr>
              <a:t>(</a:t>
            </a:r>
            <a:r>
              <a:rPr lang="de-DE" sz="2200" dirty="0">
                <a:solidFill>
                  <a:srgbClr val="0000FF"/>
                </a:solidFill>
                <a:sym typeface="Symbol" pitchFamily="18" charset="2"/>
              </a:rPr>
              <a:t>X90CrMoV18)</a:t>
            </a:r>
          </a:p>
          <a:p>
            <a:pPr>
              <a:buFont typeface="Wingdings" pitchFamily="2" charset="2"/>
              <a:buNone/>
            </a:pPr>
            <a:r>
              <a:rPr lang="de-DE" sz="2200" dirty="0">
                <a:sym typeface="Symbol" pitchFamily="18" charset="2"/>
              </a:rPr>
              <a:t>	- </a:t>
            </a:r>
            <a:r>
              <a:rPr lang="de-DE" sz="2200" dirty="0">
                <a:solidFill>
                  <a:srgbClr val="008000"/>
                </a:solidFill>
                <a:sym typeface="Symbol" pitchFamily="18" charset="2"/>
              </a:rPr>
              <a:t>OFHC Cu</a:t>
            </a:r>
          </a:p>
        </p:txBody>
      </p:sp>
      <p:pic>
        <p:nvPicPr>
          <p:cNvPr id="30725" name="Picture 21" descr="creep_machine_cut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4900" y="838200"/>
            <a:ext cx="2919413" cy="559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Rectangle 2"/>
          <p:cNvSpPr>
            <a:spLocks noChangeArrowheads="1"/>
          </p:cNvSpPr>
          <p:nvPr/>
        </p:nvSpPr>
        <p:spPr bwMode="auto">
          <a:xfrm>
            <a:off x="0" y="260350"/>
            <a:ext cx="9144000" cy="454025"/>
          </a:xfrm>
          <a:prstGeom prst="rect">
            <a:avLst/>
          </a:prstGeom>
          <a:gradFill rotWithShape="1">
            <a:gsLst>
              <a:gs pos="0">
                <a:srgbClr val="6AA7B9"/>
              </a:gs>
              <a:gs pos="100000">
                <a:srgbClr val="01637E"/>
              </a:gs>
            </a:gsLst>
            <a:lin ang="0" scaled="1"/>
          </a:gradFill>
          <a:ln>
            <a:noFill/>
          </a:ln>
          <a:effectLst>
            <a:outerShdw dist="444500" dir="16200000" sy="-100000" rotWithShape="0">
              <a:srgbClr val="808080"/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3000">
                <a:solidFill>
                  <a:schemeClr val="bg1"/>
                </a:solidFill>
              </a:rPr>
              <a:t>Experimental Details – In situ creep test</a:t>
            </a:r>
          </a:p>
        </p:txBody>
      </p:sp>
      <p:pic>
        <p:nvPicPr>
          <p:cNvPr id="126998" name="Picture 2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3100" y="4025900"/>
            <a:ext cx="1095375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24"/>
          <p:cNvSpPr txBox="1">
            <a:spLocks noChangeArrowheads="1"/>
          </p:cNvSpPr>
          <p:nvPr/>
        </p:nvSpPr>
        <p:spPr bwMode="auto">
          <a:xfrm>
            <a:off x="22225" y="4668189"/>
            <a:ext cx="6049963" cy="18478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tabLst>
                <a:tab pos="354013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tabLst>
                <a:tab pos="354013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tabLst>
                <a:tab pos="354013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tabLst>
                <a:tab pos="354013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tabLst>
                <a:tab pos="354013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4013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4013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4013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4013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marL="342900" indent="-342900">
              <a:buFont typeface="Wingdings" pitchFamily="2" charset="2"/>
              <a:buChar char="Ø"/>
              <a:defRPr/>
            </a:pPr>
            <a:r>
              <a:rPr lang="de-DE" sz="2200" u="sng" dirty="0" smtClean="0">
                <a:solidFill>
                  <a:srgbClr val="01637E"/>
                </a:solidFill>
                <a:sym typeface="Symbol" pitchFamily="18" charset="2"/>
              </a:rPr>
              <a:t>I</a:t>
            </a:r>
            <a:r>
              <a:rPr lang="de-DE" u="sng" dirty="0" smtClean="0">
                <a:solidFill>
                  <a:srgbClr val="01637E"/>
                </a:solidFill>
                <a:sym typeface="Symbol" pitchFamily="18" charset="2"/>
              </a:rPr>
              <a:t>n-situ: ID15 ESRF (Grenoble, France)</a:t>
            </a:r>
          </a:p>
          <a:p>
            <a:pPr marL="363538" indent="-363538">
              <a:defRPr/>
            </a:pPr>
            <a:r>
              <a:rPr lang="de-DE" dirty="0" smtClean="0">
                <a:solidFill>
                  <a:srgbClr val="01637E"/>
                </a:solidFill>
                <a:sym typeface="Symbol" pitchFamily="18" charset="2"/>
              </a:rPr>
              <a:t>	</a:t>
            </a:r>
            <a:r>
              <a:rPr lang="de-DE" sz="2200" dirty="0" smtClean="0">
                <a:sym typeface="Symbol" pitchFamily="18" charset="2"/>
              </a:rPr>
              <a:t>pink synchrotron radiation (~80 keV,  bandwidth:~50%)</a:t>
            </a:r>
          </a:p>
          <a:p>
            <a:pPr>
              <a:defRPr/>
            </a:pPr>
            <a:r>
              <a:rPr lang="de-DE" sz="2200" dirty="0" smtClean="0">
                <a:sym typeface="Symbol" pitchFamily="18" charset="2"/>
              </a:rPr>
              <a:t>	time resolution: 3 min per tomogram</a:t>
            </a:r>
          </a:p>
          <a:p>
            <a:pPr>
              <a:defRPr/>
            </a:pPr>
            <a:r>
              <a:rPr lang="de-DE" sz="2200" dirty="0" smtClean="0">
                <a:sym typeface="Symbol" pitchFamily="18" charset="2"/>
              </a:rPr>
              <a:t>	pixel size: 1.6 µm</a:t>
            </a: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1979613" y="3182144"/>
            <a:ext cx="6138862" cy="2506662"/>
            <a:chOff x="663" y="1978"/>
            <a:chExt cx="4396" cy="1795"/>
          </a:xfrm>
        </p:grpSpPr>
        <p:grpSp>
          <p:nvGrpSpPr>
            <p:cNvPr id="30731" name="Group 24"/>
            <p:cNvGrpSpPr>
              <a:grpSpLocks/>
            </p:cNvGrpSpPr>
            <p:nvPr/>
          </p:nvGrpSpPr>
          <p:grpSpPr bwMode="auto">
            <a:xfrm>
              <a:off x="663" y="1978"/>
              <a:ext cx="4396" cy="1791"/>
              <a:chOff x="663" y="1978"/>
              <a:chExt cx="4396" cy="1791"/>
            </a:xfrm>
          </p:grpSpPr>
          <p:sp>
            <p:nvSpPr>
              <p:cNvPr id="30733" name="Rectangle 25"/>
              <p:cNvSpPr>
                <a:spLocks noChangeArrowheads="1"/>
              </p:cNvSpPr>
              <p:nvPr/>
            </p:nvSpPr>
            <p:spPr bwMode="auto">
              <a:xfrm>
                <a:off x="4255" y="2597"/>
                <a:ext cx="804" cy="767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30734" name="Line 26"/>
              <p:cNvSpPr>
                <a:spLocks noChangeShapeType="1"/>
              </p:cNvSpPr>
              <p:nvPr/>
            </p:nvSpPr>
            <p:spPr bwMode="auto">
              <a:xfrm flipH="1" flipV="1">
                <a:off x="663" y="1989"/>
                <a:ext cx="3592" cy="603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0735" name="Line 27"/>
              <p:cNvSpPr>
                <a:spLocks noChangeShapeType="1"/>
              </p:cNvSpPr>
              <p:nvPr/>
            </p:nvSpPr>
            <p:spPr bwMode="auto">
              <a:xfrm flipH="1" flipV="1">
                <a:off x="2489" y="1978"/>
                <a:ext cx="2565" cy="60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0736" name="Line 28"/>
              <p:cNvSpPr>
                <a:spLocks noChangeShapeType="1"/>
              </p:cNvSpPr>
              <p:nvPr/>
            </p:nvSpPr>
            <p:spPr bwMode="auto">
              <a:xfrm flipH="1">
                <a:off x="664" y="3364"/>
                <a:ext cx="3597" cy="37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0737" name="Line 29"/>
              <p:cNvSpPr>
                <a:spLocks noChangeShapeType="1"/>
              </p:cNvSpPr>
              <p:nvPr/>
            </p:nvSpPr>
            <p:spPr bwMode="auto">
              <a:xfrm flipH="1">
                <a:off x="2496" y="3364"/>
                <a:ext cx="2558" cy="405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  <p:pic>
          <p:nvPicPr>
            <p:cNvPr id="30732" name="Picture 30" descr="creep_machine_cut01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" y="1982"/>
              <a:ext cx="1828" cy="1791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7007" name="Rectangle 31"/>
          <p:cNvSpPr>
            <a:spLocks noChangeArrowheads="1"/>
          </p:cNvSpPr>
          <p:nvPr/>
        </p:nvSpPr>
        <p:spPr bwMode="auto">
          <a:xfrm>
            <a:off x="3190875" y="4435475"/>
            <a:ext cx="114300" cy="10318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195263" indent="-195263" algn="ctr">
              <a:spcBef>
                <a:spcPct val="20000"/>
              </a:spcBef>
              <a:buClr>
                <a:srgbClr val="FF33CC"/>
              </a:buClr>
              <a:buSzPct val="75000"/>
              <a:buFont typeface="Wingdings" pitchFamily="2" charset="2"/>
              <a:buNone/>
              <a:tabLst>
                <a:tab pos="4864100" algn="l"/>
              </a:tabLst>
              <a:defRPr/>
            </a:pPr>
            <a:endParaRPr lang="es-ES" b="1" i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8665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269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7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00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aX-ToR_presentati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836712"/>
            <a:ext cx="9116609" cy="4968552"/>
          </a:xfrm>
          <a:prstGeom prst="rect">
            <a:avLst/>
          </a:prstGeom>
        </p:spPr>
      </p:pic>
      <p:pic>
        <p:nvPicPr>
          <p:cNvPr id="4" name="Picture 2" descr="Cabecera halcon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100" y="0"/>
            <a:ext cx="3771900" cy="63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453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3000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36 Grupo"/>
          <p:cNvGrpSpPr>
            <a:grpSpLocks/>
          </p:cNvGrpSpPr>
          <p:nvPr/>
        </p:nvGrpSpPr>
        <p:grpSpPr bwMode="auto">
          <a:xfrm>
            <a:off x="35496" y="1844824"/>
            <a:ext cx="5112568" cy="3585986"/>
            <a:chOff x="1928794" y="1785926"/>
            <a:chExt cx="4786312" cy="3357562"/>
          </a:xfrm>
        </p:grpSpPr>
        <p:pic>
          <p:nvPicPr>
            <p:cNvPr id="33799" name="Picture 10" descr="TrueStrAv86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324" t="6181" r="2991" b="6372"/>
            <a:stretch>
              <a:fillRect/>
            </a:stretch>
          </p:blipFill>
          <p:spPr bwMode="auto">
            <a:xfrm>
              <a:off x="1928794" y="1785926"/>
              <a:ext cx="4786312" cy="3357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3800" name="35 Grupo"/>
            <p:cNvGrpSpPr>
              <a:grpSpLocks/>
            </p:cNvGrpSpPr>
            <p:nvPr/>
          </p:nvGrpSpPr>
          <p:grpSpPr bwMode="auto">
            <a:xfrm>
              <a:off x="3739974" y="2701258"/>
              <a:ext cx="1564507" cy="1708507"/>
              <a:chOff x="3739974" y="2701258"/>
              <a:chExt cx="1564507" cy="1708507"/>
            </a:xfrm>
          </p:grpSpPr>
          <p:grpSp>
            <p:nvGrpSpPr>
              <p:cNvPr id="33801" name="Group 11"/>
              <p:cNvGrpSpPr>
                <a:grpSpLocks/>
              </p:cNvGrpSpPr>
              <p:nvPr/>
            </p:nvGrpSpPr>
            <p:grpSpPr bwMode="auto">
              <a:xfrm>
                <a:off x="3739974" y="3341205"/>
                <a:ext cx="1052450" cy="1068560"/>
                <a:chOff x="-477" y="2411"/>
                <a:chExt cx="858" cy="795"/>
              </a:xfrm>
            </p:grpSpPr>
            <p:sp>
              <p:nvSpPr>
                <p:cNvPr id="33806" name="Line 12"/>
                <p:cNvSpPr>
                  <a:spLocks noChangeShapeType="1"/>
                </p:cNvSpPr>
                <p:nvPr/>
              </p:nvSpPr>
              <p:spPr bwMode="auto">
                <a:xfrm>
                  <a:off x="-477" y="2797"/>
                  <a:ext cx="4" cy="387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33807" name="Line 13"/>
                <p:cNvSpPr>
                  <a:spLocks noChangeShapeType="1"/>
                </p:cNvSpPr>
                <p:nvPr/>
              </p:nvSpPr>
              <p:spPr bwMode="auto">
                <a:xfrm>
                  <a:off x="-463" y="3166"/>
                  <a:ext cx="835" cy="1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 type="triangle" w="med" len="med"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33808" name="Line 14"/>
                <p:cNvSpPr>
                  <a:spLocks noChangeShapeType="1"/>
                </p:cNvSpPr>
                <p:nvPr/>
              </p:nvSpPr>
              <p:spPr bwMode="auto">
                <a:xfrm>
                  <a:off x="380" y="2411"/>
                  <a:ext cx="1" cy="774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33809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-257" y="2908"/>
                  <a:ext cx="519" cy="29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marL="195263" indent="-195263">
                    <a:tabLst>
                      <a:tab pos="4864100" algn="l"/>
                    </a:tabLst>
                    <a:defRPr sz="2400">
                      <a:solidFill>
                        <a:schemeClr val="tx1"/>
                      </a:solidFill>
                      <a:latin typeface="Arial" charset="0"/>
                      <a:ea typeface="MS PGothic" pitchFamily="34" charset="-128"/>
                    </a:defRPr>
                  </a:lvl1pPr>
                  <a:lvl2pPr marL="742950" indent="-285750">
                    <a:tabLst>
                      <a:tab pos="4864100" algn="l"/>
                    </a:tabLst>
                    <a:defRPr sz="2400">
                      <a:solidFill>
                        <a:schemeClr val="tx1"/>
                      </a:solidFill>
                      <a:latin typeface="Arial" charset="0"/>
                      <a:ea typeface="MS PGothic" pitchFamily="34" charset="-128"/>
                    </a:defRPr>
                  </a:lvl2pPr>
                  <a:lvl3pPr marL="1143000" indent="-228600">
                    <a:tabLst>
                      <a:tab pos="4864100" algn="l"/>
                    </a:tabLst>
                    <a:defRPr sz="2400">
                      <a:solidFill>
                        <a:schemeClr val="tx1"/>
                      </a:solidFill>
                      <a:latin typeface="Arial" charset="0"/>
                      <a:ea typeface="MS PGothic" pitchFamily="34" charset="-128"/>
                    </a:defRPr>
                  </a:lvl3pPr>
                  <a:lvl4pPr marL="1600200" indent="-228600">
                    <a:tabLst>
                      <a:tab pos="4864100" algn="l"/>
                    </a:tabLst>
                    <a:defRPr sz="2400">
                      <a:solidFill>
                        <a:schemeClr val="tx1"/>
                      </a:solidFill>
                      <a:latin typeface="Arial" charset="0"/>
                      <a:ea typeface="MS PGothic" pitchFamily="34" charset="-128"/>
                    </a:defRPr>
                  </a:lvl4pPr>
                  <a:lvl5pPr marL="2057400" indent="-228600">
                    <a:tabLst>
                      <a:tab pos="4864100" algn="l"/>
                    </a:tabLst>
                    <a:defRPr sz="2400">
                      <a:solidFill>
                        <a:schemeClr val="tx1"/>
                      </a:solidFill>
                      <a:latin typeface="Arial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4864100" algn="l"/>
                    </a:tabLst>
                    <a:defRPr sz="2400">
                      <a:solidFill>
                        <a:schemeClr val="tx1"/>
                      </a:solidFill>
                      <a:latin typeface="Arial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4864100" algn="l"/>
                    </a:tabLst>
                    <a:defRPr sz="2400">
                      <a:solidFill>
                        <a:schemeClr val="tx1"/>
                      </a:solidFill>
                      <a:latin typeface="Arial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4864100" algn="l"/>
                    </a:tabLst>
                    <a:defRPr sz="2400">
                      <a:solidFill>
                        <a:schemeClr val="tx1"/>
                      </a:solidFill>
                      <a:latin typeface="Arial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4864100" algn="l"/>
                    </a:tabLst>
                    <a:defRPr sz="2400">
                      <a:solidFill>
                        <a:schemeClr val="tx1"/>
                      </a:solidFill>
                      <a:latin typeface="Arial" charset="0"/>
                      <a:ea typeface="MS PGothic" pitchFamily="34" charset="-128"/>
                    </a:defRPr>
                  </a:lvl9pPr>
                </a:lstStyle>
                <a:p>
                  <a:pPr>
                    <a:spcBef>
                      <a:spcPct val="50000"/>
                    </a:spcBef>
                    <a:buClr>
                      <a:srgbClr val="FF33CC"/>
                    </a:buClr>
                    <a:buSzPct val="75000"/>
                    <a:buFont typeface="Wingdings" pitchFamily="2" charset="2"/>
                    <a:buNone/>
                  </a:pPr>
                  <a:r>
                    <a:rPr lang="en-US" b="1">
                      <a:latin typeface="Symbol" pitchFamily="18" charset="2"/>
                    </a:rPr>
                    <a:t>D</a:t>
                  </a:r>
                  <a:r>
                    <a:rPr lang="en-US" b="1"/>
                    <a:t>t</a:t>
                  </a:r>
                  <a:endParaRPr lang="en-US" b="1">
                    <a:latin typeface="Symbol" pitchFamily="18" charset="2"/>
                  </a:endParaRPr>
                </a:p>
              </p:txBody>
            </p:sp>
          </p:grpSp>
          <p:sp>
            <p:nvSpPr>
              <p:cNvPr id="33802" name="Line 20"/>
              <p:cNvSpPr>
                <a:spLocks noChangeShapeType="1"/>
              </p:cNvSpPr>
              <p:nvPr/>
            </p:nvSpPr>
            <p:spPr bwMode="auto">
              <a:xfrm flipH="1" flipV="1">
                <a:off x="4297418" y="2863894"/>
                <a:ext cx="385162" cy="1223131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graphicFrame>
            <p:nvGraphicFramePr>
              <p:cNvPr id="33803" name="Object 21"/>
              <p:cNvGraphicFramePr>
                <a:graphicFrameLocks noChangeAspect="1"/>
              </p:cNvGraphicFramePr>
              <p:nvPr/>
            </p:nvGraphicFramePr>
            <p:xfrm>
              <a:off x="3806547" y="2928926"/>
              <a:ext cx="463667" cy="34677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9580" name="Ecuación" r:id="rId5" imgW="267120" imgH="164880" progId="Equation.3">
                      <p:embed/>
                    </p:oleObj>
                  </mc:Choice>
                  <mc:Fallback>
                    <p:oleObj name="Ecuación" r:id="rId5" imgW="267120" imgH="1648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06547" y="2928926"/>
                            <a:ext cx="463667" cy="34677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bg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rgbClr val="0066FF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8097" dir="2700000" algn="ctr" rotWithShape="0">
                                    <a:schemeClr val="bg2">
                                      <a:alpha val="74997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3804" name="Line 22"/>
              <p:cNvSpPr>
                <a:spLocks noChangeShapeType="1"/>
              </p:cNvSpPr>
              <p:nvPr/>
            </p:nvSpPr>
            <p:spPr bwMode="auto">
              <a:xfrm>
                <a:off x="4765991" y="2701258"/>
                <a:ext cx="371669" cy="1223131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graphicFrame>
            <p:nvGraphicFramePr>
              <p:cNvPr id="33805" name="Object 23"/>
              <p:cNvGraphicFramePr>
                <a:graphicFrameLocks noChangeAspect="1"/>
              </p:cNvGraphicFramePr>
              <p:nvPr/>
            </p:nvGraphicFramePr>
            <p:xfrm>
              <a:off x="4988010" y="3927077"/>
              <a:ext cx="316471" cy="3198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9581" name="Equation" r:id="rId7" imgW="165240" imgH="152280" progId="Equation.3">
                      <p:embed/>
                    </p:oleObj>
                  </mc:Choice>
                  <mc:Fallback>
                    <p:oleObj name="Equation" r:id="rId7" imgW="165240" imgH="1522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88010" y="3927077"/>
                            <a:ext cx="316471" cy="31989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bg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rgbClr val="0066FF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8097" dir="2700000" algn="ctr" rotWithShape="0">
                                    <a:schemeClr val="bg2">
                                      <a:alpha val="74997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33795" name="Rectangle 2"/>
          <p:cNvSpPr>
            <a:spLocks noChangeArrowheads="1"/>
          </p:cNvSpPr>
          <p:nvPr/>
        </p:nvSpPr>
        <p:spPr bwMode="auto">
          <a:xfrm>
            <a:off x="0" y="260350"/>
            <a:ext cx="9144000" cy="454025"/>
          </a:xfrm>
          <a:prstGeom prst="rect">
            <a:avLst/>
          </a:prstGeom>
          <a:gradFill rotWithShape="1">
            <a:gsLst>
              <a:gs pos="0">
                <a:srgbClr val="6AA7B9"/>
              </a:gs>
              <a:gs pos="100000">
                <a:srgbClr val="7AB1C1"/>
              </a:gs>
            </a:gsLst>
            <a:lin ang="0" scaled="1"/>
          </a:gradFill>
          <a:ln>
            <a:noFill/>
          </a:ln>
          <a:effectLst>
            <a:outerShdw dist="444500" dir="16200000" sy="-100000" rotWithShape="0">
              <a:srgbClr val="808080"/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3000">
                <a:solidFill>
                  <a:schemeClr val="bg1"/>
                </a:solidFill>
              </a:rPr>
              <a:t>Experimental values of local strain – </a:t>
            </a:r>
            <a:r>
              <a:rPr lang="en-US" sz="3000">
                <a:solidFill>
                  <a:srgbClr val="0000FF"/>
                </a:solidFill>
              </a:rPr>
              <a:t>Steel</a:t>
            </a:r>
          </a:p>
        </p:txBody>
      </p:sp>
      <p:pic>
        <p:nvPicPr>
          <p:cNvPr id="25" name="Picture 3122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2400" y="2185992"/>
            <a:ext cx="971600" cy="2467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4" name="Group 33"/>
          <p:cNvGrpSpPr/>
          <p:nvPr/>
        </p:nvGrpSpPr>
        <p:grpSpPr>
          <a:xfrm>
            <a:off x="5188324" y="1071563"/>
            <a:ext cx="2976238" cy="4752975"/>
            <a:chOff x="5188324" y="1071563"/>
            <a:chExt cx="2976238" cy="4752975"/>
          </a:xfrm>
        </p:grpSpPr>
        <p:pic>
          <p:nvPicPr>
            <p:cNvPr id="24" name="Picture 17" descr="Figure_1_v3_b"/>
            <p:cNvPicPr>
              <a:picLocks noChangeAspect="1" noChangeArrowheads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0112" y="1071563"/>
              <a:ext cx="2584450" cy="4752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3" name="Group 32"/>
            <p:cNvGrpSpPr/>
            <p:nvPr/>
          </p:nvGrpSpPr>
          <p:grpSpPr>
            <a:xfrm>
              <a:off x="5188324" y="3284984"/>
              <a:ext cx="1837152" cy="1901717"/>
              <a:chOff x="10332636" y="1988840"/>
              <a:chExt cx="2484436" cy="2571750"/>
            </a:xfrm>
          </p:grpSpPr>
          <p:pic>
            <p:nvPicPr>
              <p:cNvPr id="33798" name="16 Imagen" descr="steel_03.jpg"/>
              <p:cNvPicPr>
                <a:picLocks noChangeAspect="1"/>
              </p:cNvPicPr>
              <p:nvPr/>
            </p:nvPicPr>
            <p:blipFill>
              <a:blip r:embed="rId11" cstate="screen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332636" y="1988840"/>
                <a:ext cx="2484436" cy="2571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3" name="2 Conector recto de flecha"/>
              <p:cNvCxnSpPr/>
              <p:nvPr/>
            </p:nvCxnSpPr>
            <p:spPr bwMode="auto">
              <a:xfrm>
                <a:off x="10701803" y="2631777"/>
                <a:ext cx="0" cy="1503704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20" name="19 Conector recto de flecha"/>
              <p:cNvCxnSpPr/>
              <p:nvPr/>
            </p:nvCxnSpPr>
            <p:spPr bwMode="auto">
              <a:xfrm flipV="1">
                <a:off x="12523465" y="2412321"/>
                <a:ext cx="0" cy="1364084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22" name="Text Box 16"/>
              <p:cNvSpPr txBox="1">
                <a:spLocks noChangeArrowheads="1"/>
              </p:cNvSpPr>
              <p:nvPr/>
            </p:nvSpPr>
            <p:spPr bwMode="auto">
              <a:xfrm>
                <a:off x="12031013" y="2280976"/>
                <a:ext cx="535781" cy="4580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266700" indent="-26670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9pPr>
              </a:lstStyle>
              <a:p>
                <a:pPr marL="0" indent="0">
                  <a:spcAft>
                    <a:spcPct val="5000"/>
                  </a:spcAft>
                  <a:buClr>
                    <a:srgbClr val="006080"/>
                  </a:buClr>
                  <a:buSzPct val="80000"/>
                </a:pPr>
                <a:r>
                  <a:rPr lang="el-GR" sz="1400" dirty="0" smtClean="0"/>
                  <a:t>σ</a:t>
                </a:r>
                <a:r>
                  <a:rPr lang="es-ES" sz="1400" baseline="-25000" dirty="0" smtClean="0"/>
                  <a:t>0</a:t>
                </a:r>
                <a:endParaRPr lang="en-US" sz="1400" dirty="0"/>
              </a:p>
            </p:txBody>
          </p:sp>
          <p:sp>
            <p:nvSpPr>
              <p:cNvPr id="23" name="Text Box 16"/>
              <p:cNvSpPr txBox="1">
                <a:spLocks noChangeArrowheads="1"/>
              </p:cNvSpPr>
              <p:nvPr/>
            </p:nvSpPr>
            <p:spPr bwMode="auto">
              <a:xfrm>
                <a:off x="12128384" y="3449519"/>
                <a:ext cx="535781" cy="4580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266700" indent="-26670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9pPr>
              </a:lstStyle>
              <a:p>
                <a:pPr marL="0" indent="0">
                  <a:spcAft>
                    <a:spcPct val="5000"/>
                  </a:spcAft>
                  <a:buClr>
                    <a:srgbClr val="006080"/>
                  </a:buClr>
                  <a:buSzPct val="80000"/>
                </a:pPr>
                <a:r>
                  <a:rPr lang="el-GR" sz="1400" dirty="0" smtClean="0"/>
                  <a:t>σ</a:t>
                </a:r>
                <a:endParaRPr lang="en-US" sz="1400" dirty="0"/>
              </a:p>
            </p:txBody>
          </p:sp>
        </p:grpSp>
      </p:grpSp>
      <p:grpSp>
        <p:nvGrpSpPr>
          <p:cNvPr id="26" name="2 Grupo"/>
          <p:cNvGrpSpPr/>
          <p:nvPr/>
        </p:nvGrpSpPr>
        <p:grpSpPr>
          <a:xfrm>
            <a:off x="6859079" y="4039657"/>
            <a:ext cx="1070000" cy="701700"/>
            <a:chOff x="6859079" y="4039657"/>
            <a:chExt cx="1070000" cy="701700"/>
          </a:xfrm>
        </p:grpSpPr>
        <p:sp>
          <p:nvSpPr>
            <p:cNvPr id="27" name="1 Elipse"/>
            <p:cNvSpPr/>
            <p:nvPr/>
          </p:nvSpPr>
          <p:spPr bwMode="auto">
            <a:xfrm>
              <a:off x="6859079" y="4039657"/>
              <a:ext cx="168300" cy="168300"/>
            </a:xfrm>
            <a:prstGeom prst="ellipse">
              <a:avLst/>
            </a:prstGeom>
            <a:solidFill>
              <a:srgbClr val="FF9933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28" name="17 Elipse"/>
            <p:cNvSpPr/>
            <p:nvPr/>
          </p:nvSpPr>
          <p:spPr bwMode="auto">
            <a:xfrm>
              <a:off x="6859079" y="4306357"/>
              <a:ext cx="168300" cy="168300"/>
            </a:xfrm>
            <a:prstGeom prst="ellipse">
              <a:avLst/>
            </a:prstGeom>
            <a:solidFill>
              <a:srgbClr val="FF9933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29" name="18 Elipse"/>
            <p:cNvSpPr/>
            <p:nvPr/>
          </p:nvSpPr>
          <p:spPr bwMode="auto">
            <a:xfrm>
              <a:off x="6859079" y="4573057"/>
              <a:ext cx="168300" cy="168300"/>
            </a:xfrm>
            <a:prstGeom prst="ellipse">
              <a:avLst/>
            </a:prstGeom>
            <a:solidFill>
              <a:srgbClr val="FF9933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30" name="19 Elipse"/>
            <p:cNvSpPr/>
            <p:nvPr/>
          </p:nvSpPr>
          <p:spPr bwMode="auto">
            <a:xfrm>
              <a:off x="7760779" y="4039657"/>
              <a:ext cx="168300" cy="168300"/>
            </a:xfrm>
            <a:prstGeom prst="ellipse">
              <a:avLst/>
            </a:prstGeom>
            <a:solidFill>
              <a:srgbClr val="FF9933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31" name="20 Elipse"/>
            <p:cNvSpPr/>
            <p:nvPr/>
          </p:nvSpPr>
          <p:spPr bwMode="auto">
            <a:xfrm>
              <a:off x="7760779" y="4306357"/>
              <a:ext cx="168300" cy="168300"/>
            </a:xfrm>
            <a:prstGeom prst="ellipse">
              <a:avLst/>
            </a:prstGeom>
            <a:solidFill>
              <a:srgbClr val="FF9933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32" name="21 Elipse"/>
            <p:cNvSpPr/>
            <p:nvPr/>
          </p:nvSpPr>
          <p:spPr bwMode="auto">
            <a:xfrm>
              <a:off x="7760779" y="4573057"/>
              <a:ext cx="168300" cy="168300"/>
            </a:xfrm>
            <a:prstGeom prst="ellipse">
              <a:avLst/>
            </a:prstGeom>
            <a:solidFill>
              <a:srgbClr val="FF9933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</p:grpSp>
      <p:sp>
        <p:nvSpPr>
          <p:cNvPr id="33796" name="Text Box 19"/>
          <p:cNvSpPr txBox="1">
            <a:spLocks noChangeArrowheads="1"/>
          </p:cNvSpPr>
          <p:nvPr/>
        </p:nvSpPr>
        <p:spPr bwMode="auto">
          <a:xfrm>
            <a:off x="0" y="5661248"/>
            <a:ext cx="9144000" cy="786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263525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tabLst>
                <a:tab pos="263525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tabLst>
                <a:tab pos="263525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tabLst>
                <a:tab pos="263525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tabLst>
                <a:tab pos="263525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3525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3525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3525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3525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spcAft>
                <a:spcPct val="5000"/>
              </a:spcAft>
              <a:buClr>
                <a:srgbClr val="01637E"/>
              </a:buClr>
              <a:buSzPct val="80000"/>
              <a:buFont typeface="Wingdings" pitchFamily="2" charset="2"/>
              <a:buChar char="Ø"/>
            </a:pPr>
            <a:r>
              <a:rPr lang="en-US" sz="2200" dirty="0"/>
              <a:t> Local creep curves for various slabs of 10 slices </a:t>
            </a:r>
            <a:r>
              <a:rPr lang="en-US" sz="2200" dirty="0" smtClean="0"/>
              <a:t>each.</a:t>
            </a:r>
          </a:p>
          <a:p>
            <a:pPr>
              <a:spcAft>
                <a:spcPct val="5000"/>
              </a:spcAft>
              <a:buClr>
                <a:srgbClr val="01637E"/>
              </a:buClr>
              <a:buSzPct val="80000"/>
              <a:buFont typeface="Wingdings" pitchFamily="2" charset="2"/>
              <a:buChar char="Ø"/>
            </a:pPr>
            <a:r>
              <a:rPr lang="en-US" sz="2200" dirty="0"/>
              <a:t> </a:t>
            </a:r>
            <a:r>
              <a:rPr lang="en-US" sz="2200" dirty="0" smtClean="0"/>
              <a:t>Each slab represent a creep test at its specific temperature and stress</a:t>
            </a:r>
            <a:endParaRPr lang="en-US" sz="2200" dirty="0"/>
          </a:p>
        </p:txBody>
      </p:sp>
      <p:sp>
        <p:nvSpPr>
          <p:cNvPr id="33797" name="Text Box 16"/>
          <p:cNvSpPr txBox="1">
            <a:spLocks noChangeArrowheads="1"/>
          </p:cNvSpPr>
          <p:nvPr/>
        </p:nvSpPr>
        <p:spPr bwMode="auto">
          <a:xfrm>
            <a:off x="-6350" y="836712"/>
            <a:ext cx="688260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6700" indent="-2667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spcAft>
                <a:spcPct val="5000"/>
              </a:spcAft>
              <a:buClr>
                <a:srgbClr val="006080"/>
              </a:buClr>
              <a:buSzPct val="80000"/>
              <a:buFont typeface="Wingdings" pitchFamily="2" charset="2"/>
              <a:buChar char="Ø"/>
            </a:pPr>
            <a:r>
              <a:rPr lang="en-US" sz="2100" dirty="0"/>
              <a:t>Different behavior of the local creep curves due to difference in temperature and </a:t>
            </a:r>
            <a:r>
              <a:rPr lang="en-US" sz="2100" dirty="0" smtClean="0"/>
              <a:t>stress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2023228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18" name="Object 2"/>
          <p:cNvGraphicFramePr>
            <a:graphicFrameLocks noChangeAspect="1"/>
          </p:cNvGraphicFramePr>
          <p:nvPr/>
        </p:nvGraphicFramePr>
        <p:xfrm>
          <a:off x="179388" y="1341438"/>
          <a:ext cx="8856662" cy="83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99" name="Equation" r:id="rId4" imgW="5664200" imgH="558800" progId="Equation.3">
                  <p:embed/>
                </p:oleObj>
              </mc:Choice>
              <mc:Fallback>
                <p:oleObj name="Equation" r:id="rId4" imgW="5664200" imgH="558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1341438"/>
                        <a:ext cx="8856662" cy="839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0" y="260350"/>
            <a:ext cx="9144000" cy="454025"/>
          </a:xfrm>
          <a:prstGeom prst="rect">
            <a:avLst/>
          </a:prstGeom>
          <a:gradFill rotWithShape="1">
            <a:gsLst>
              <a:gs pos="0">
                <a:srgbClr val="6AA7B9"/>
              </a:gs>
              <a:gs pos="100000">
                <a:srgbClr val="6CA8BA"/>
              </a:gs>
            </a:gsLst>
            <a:lin ang="0" scaled="1"/>
          </a:gradFill>
          <a:ln>
            <a:noFill/>
          </a:ln>
          <a:effectLst>
            <a:outerShdw dist="444500" dir="16200000" sy="-100000" rotWithShape="0">
              <a:srgbClr val="808080"/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3000">
                <a:solidFill>
                  <a:schemeClr val="bg1"/>
                </a:solidFill>
              </a:rPr>
              <a:t>Apparent activation energy - </a:t>
            </a:r>
            <a:r>
              <a:rPr lang="en-US" sz="3000">
                <a:solidFill>
                  <a:srgbClr val="0000FF"/>
                </a:solidFill>
              </a:rPr>
              <a:t>Steel</a:t>
            </a:r>
          </a:p>
        </p:txBody>
      </p:sp>
      <p:sp>
        <p:nvSpPr>
          <p:cNvPr id="34820" name="Text Box 11"/>
          <p:cNvSpPr txBox="1">
            <a:spLocks noChangeArrowheads="1"/>
          </p:cNvSpPr>
          <p:nvPr/>
        </p:nvSpPr>
        <p:spPr bwMode="auto">
          <a:xfrm>
            <a:off x="0" y="908050"/>
            <a:ext cx="91440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spcAft>
                <a:spcPct val="20000"/>
              </a:spcAft>
              <a:buClr>
                <a:srgbClr val="01637E"/>
              </a:buClr>
              <a:buSzPct val="80000"/>
              <a:buFont typeface="Wingdings" pitchFamily="2" charset="2"/>
              <a:buChar char="Ø"/>
            </a:pPr>
            <a:r>
              <a:rPr lang="en-US" sz="2100">
                <a:solidFill>
                  <a:srgbClr val="01637E"/>
                </a:solidFill>
              </a:rPr>
              <a:t> Steady-state strain-rate follows an Arrhenius law</a:t>
            </a:r>
          </a:p>
        </p:txBody>
      </p:sp>
      <p:sp>
        <p:nvSpPr>
          <p:cNvPr id="34822" name="Rectangle 13"/>
          <p:cNvSpPr>
            <a:spLocks noChangeArrowheads="1"/>
          </p:cNvSpPr>
          <p:nvPr/>
        </p:nvSpPr>
        <p:spPr bwMode="auto">
          <a:xfrm>
            <a:off x="0" y="31527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s-ES"/>
          </a:p>
        </p:txBody>
      </p:sp>
      <p:sp>
        <p:nvSpPr>
          <p:cNvPr id="178191" name="Rectangle 15"/>
          <p:cNvSpPr>
            <a:spLocks noChangeArrowheads="1"/>
          </p:cNvSpPr>
          <p:nvPr/>
        </p:nvSpPr>
        <p:spPr bwMode="auto">
          <a:xfrm>
            <a:off x="5500688" y="4714875"/>
            <a:ext cx="3744912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ct val="80000"/>
              </a:spcAft>
              <a:buClr>
                <a:srgbClr val="01637E"/>
              </a:buClr>
              <a:buSzPct val="80000"/>
              <a:buFont typeface="Wingdings" pitchFamily="2" charset="2"/>
              <a:buNone/>
              <a:tabLst>
                <a:tab pos="4864100" algn="l"/>
              </a:tabLst>
            </a:pPr>
            <a:r>
              <a:rPr lang="en-US" sz="2100" dirty="0">
                <a:solidFill>
                  <a:srgbClr val="01637E"/>
                </a:solidFill>
              </a:rPr>
              <a:t>Values of </a:t>
            </a:r>
            <a:r>
              <a:rPr lang="en-US" sz="2100" i="1" dirty="0" err="1">
                <a:solidFill>
                  <a:srgbClr val="01637E"/>
                </a:solidFill>
              </a:rPr>
              <a:t>Q</a:t>
            </a:r>
            <a:r>
              <a:rPr lang="en-US" sz="2100" i="1" baseline="-20000" dirty="0" err="1">
                <a:solidFill>
                  <a:srgbClr val="01637E"/>
                </a:solidFill>
              </a:rPr>
              <a:t>a</a:t>
            </a:r>
            <a:r>
              <a:rPr lang="en-US" sz="2100" dirty="0">
                <a:solidFill>
                  <a:srgbClr val="01637E"/>
                </a:solidFill>
              </a:rPr>
              <a:t> from-in situ tests are equal within an error of 5% of the value obtained from the conventional method (377</a:t>
            </a:r>
            <a:r>
              <a:rPr lang="en-US" sz="2100" dirty="0">
                <a:solidFill>
                  <a:srgbClr val="01637E"/>
                </a:solidFill>
                <a:cs typeface="Arial" charset="0"/>
              </a:rPr>
              <a:t>±30kJ mol</a:t>
            </a:r>
            <a:r>
              <a:rPr lang="en-US" sz="2100" baseline="30000" dirty="0">
                <a:solidFill>
                  <a:srgbClr val="01637E"/>
                </a:solidFill>
                <a:cs typeface="Arial" charset="0"/>
              </a:rPr>
              <a:t>-1</a:t>
            </a:r>
            <a:r>
              <a:rPr lang="en-US" sz="2100" dirty="0">
                <a:solidFill>
                  <a:srgbClr val="01637E"/>
                </a:solidFill>
                <a:cs typeface="Arial" charset="0"/>
              </a:rPr>
              <a:t>)</a:t>
            </a:r>
          </a:p>
        </p:txBody>
      </p:sp>
      <p:pic>
        <p:nvPicPr>
          <p:cNvPr id="34824" name="16 Imagen" descr="steel_03.jpg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2188" y="2214563"/>
            <a:ext cx="2484437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5" name="17 Imagen" descr="Qa_steel.jp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357438"/>
            <a:ext cx="5429250" cy="408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0715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8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9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-7484" y="-18579"/>
            <a:ext cx="9144000" cy="454025"/>
          </a:xfrm>
          <a:prstGeom prst="rect">
            <a:avLst/>
          </a:prstGeom>
          <a:gradFill rotWithShape="1">
            <a:gsLst>
              <a:gs pos="0">
                <a:srgbClr val="6AA7B9"/>
              </a:gs>
              <a:gs pos="100000">
                <a:srgbClr val="01637E"/>
              </a:gs>
            </a:gsLst>
            <a:lin ang="0" scaled="1"/>
          </a:gradFill>
          <a:ln>
            <a:noFill/>
          </a:ln>
          <a:effectLst>
            <a:outerShdw dist="444500" dir="16200000" sy="-100000" rotWithShape="0">
              <a:srgbClr val="808080"/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nb-NO" sz="3000" dirty="0">
                <a:solidFill>
                  <a:schemeClr val="bg1"/>
                </a:solidFill>
              </a:rPr>
              <a:t>Individual Cavity Evolution</a:t>
            </a:r>
            <a:endParaRPr lang="en-US" sz="3000" dirty="0">
              <a:solidFill>
                <a:schemeClr val="bg1"/>
              </a:solidFill>
            </a:endParaRPr>
          </a:p>
        </p:txBody>
      </p:sp>
      <p:grpSp>
        <p:nvGrpSpPr>
          <p:cNvPr id="35843" name="Group 12"/>
          <p:cNvGrpSpPr>
            <a:grpSpLocks/>
          </p:cNvGrpSpPr>
          <p:nvPr/>
        </p:nvGrpSpPr>
        <p:grpSpPr bwMode="auto">
          <a:xfrm>
            <a:off x="-7484" y="5267038"/>
            <a:ext cx="8971972" cy="1618346"/>
            <a:chOff x="0" y="300"/>
            <a:chExt cx="5760" cy="1160"/>
          </a:xfrm>
        </p:grpSpPr>
        <p:pic>
          <p:nvPicPr>
            <p:cNvPr id="35876" name="Picture 13" descr="p2_4f02"/>
            <p:cNvPicPr>
              <a:picLocks noChangeAspect="1" noChangeArrowheads="1"/>
            </p:cNvPicPr>
            <p:nvPr/>
          </p:nvPicPr>
          <p:blipFill>
            <a:blip r:embed="rId5" cstate="screen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915"/>
              <a:ext cx="175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77" name="Picture 14" descr="p2_4f03"/>
            <p:cNvPicPr>
              <a:picLocks noChangeAspect="1" noChangeArrowheads="1"/>
            </p:cNvPicPr>
            <p:nvPr/>
          </p:nvPicPr>
          <p:blipFill>
            <a:blip r:embed="rId6" cstate="screen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" y="938"/>
              <a:ext cx="190" cy="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78" name="Picture 15" descr="p2_4g02_2"/>
            <p:cNvPicPr>
              <a:picLocks noChangeAspect="1" noChangeArrowheads="1"/>
            </p:cNvPicPr>
            <p:nvPr/>
          </p:nvPicPr>
          <p:blipFill>
            <a:blip r:embed="rId7" cstate="screen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" y="847"/>
              <a:ext cx="286" cy="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79" name="Picture 16" descr="p2_4g02"/>
            <p:cNvPicPr>
              <a:picLocks noChangeAspect="1" noChangeArrowheads="1"/>
            </p:cNvPicPr>
            <p:nvPr/>
          </p:nvPicPr>
          <p:blipFill>
            <a:blip r:embed="rId8" cstate="screen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6" y="768"/>
              <a:ext cx="714" cy="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80" name="Picture 17" descr="p2_4i01"/>
            <p:cNvPicPr>
              <a:picLocks noChangeAspect="1" noChangeArrowheads="1"/>
            </p:cNvPicPr>
            <p:nvPr/>
          </p:nvPicPr>
          <p:blipFill>
            <a:blip r:embed="rId9" cstate="screen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5" y="718"/>
              <a:ext cx="512" cy="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81" name="Picture 18" descr="p2_4i02"/>
            <p:cNvPicPr>
              <a:picLocks noChangeAspect="1" noChangeArrowheads="1"/>
            </p:cNvPicPr>
            <p:nvPr/>
          </p:nvPicPr>
          <p:blipFill>
            <a:blip r:embed="rId10" cstate="screen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9" y="728"/>
              <a:ext cx="662" cy="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82" name="Picture 19" descr="p2_4i03"/>
            <p:cNvPicPr>
              <a:picLocks noChangeAspect="1" noChangeArrowheads="1"/>
            </p:cNvPicPr>
            <p:nvPr/>
          </p:nvPicPr>
          <p:blipFill>
            <a:blip r:embed="rId11" cstate="screen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2" y="439"/>
              <a:ext cx="698" cy="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83" name="Picture 20" descr="p2_4i04"/>
            <p:cNvPicPr>
              <a:picLocks noChangeAspect="1" noChangeArrowheads="1"/>
            </p:cNvPicPr>
            <p:nvPr/>
          </p:nvPicPr>
          <p:blipFill>
            <a:blip r:embed="rId12" cstate="screen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0" y="365"/>
              <a:ext cx="837" cy="9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84" name="Picture 21" descr="p2_4j01"/>
            <p:cNvPicPr>
              <a:picLocks noChangeAspect="1" noChangeArrowheads="1"/>
            </p:cNvPicPr>
            <p:nvPr/>
          </p:nvPicPr>
          <p:blipFill>
            <a:blip r:embed="rId13" cstate="screen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4" y="300"/>
              <a:ext cx="1396" cy="1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2"/>
          <p:cNvGrpSpPr/>
          <p:nvPr/>
        </p:nvGrpSpPr>
        <p:grpSpPr>
          <a:xfrm>
            <a:off x="-120410" y="6417245"/>
            <a:ext cx="900112" cy="366712"/>
            <a:chOff x="8243888" y="2525713"/>
            <a:chExt cx="900112" cy="366712"/>
          </a:xfrm>
        </p:grpSpPr>
        <p:grpSp>
          <p:nvGrpSpPr>
            <p:cNvPr id="35849" name="Group 50"/>
            <p:cNvGrpSpPr>
              <a:grpSpLocks/>
            </p:cNvGrpSpPr>
            <p:nvPr/>
          </p:nvGrpSpPr>
          <p:grpSpPr bwMode="auto">
            <a:xfrm>
              <a:off x="8243888" y="2525713"/>
              <a:ext cx="900112" cy="366712"/>
              <a:chOff x="5193" y="1339"/>
              <a:chExt cx="567" cy="231"/>
            </a:xfrm>
          </p:grpSpPr>
          <p:sp>
            <p:nvSpPr>
              <p:cNvPr id="35860" name="Line 51"/>
              <p:cNvSpPr>
                <a:spLocks noChangeShapeType="1"/>
              </p:cNvSpPr>
              <p:nvPr/>
            </p:nvSpPr>
            <p:spPr bwMode="auto">
              <a:xfrm rot="5400000" flipV="1">
                <a:off x="5488" y="1479"/>
                <a:ext cx="0" cy="181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91240B29-F687-4f45-9708-019B960494DF}">
                  <a14:hiddenLine xmlns="" xmlns:a14="http://schemas.microsoft.com/office/drawing/2010/main" w="2857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5861" name="Text Box 52"/>
              <p:cNvSpPr txBox="1">
                <a:spLocks noChangeArrowheads="1"/>
              </p:cNvSpPr>
              <p:nvPr/>
            </p:nvSpPr>
            <p:spPr bwMode="auto">
              <a:xfrm>
                <a:off x="5193" y="1339"/>
                <a:ext cx="56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de-DE" sz="1800" b="1">
                    <a:latin typeface="Times New Roman" pitchFamily="18" charset="0"/>
                  </a:rPr>
                  <a:t>16</a:t>
                </a:r>
                <a:r>
                  <a:rPr lang="el-GR" sz="1800" b="1">
                    <a:latin typeface="Times New Roman" pitchFamily="18" charset="0"/>
                    <a:cs typeface="Times New Roman" pitchFamily="18" charset="0"/>
                  </a:rPr>
                  <a:t>μ</a:t>
                </a:r>
                <a:r>
                  <a:rPr lang="de-DE" sz="1800" b="1">
                    <a:latin typeface="Times New Roman" pitchFamily="18" charset="0"/>
                    <a:cs typeface="Times New Roman" pitchFamily="18" charset="0"/>
                  </a:rPr>
                  <a:t>m</a:t>
                </a:r>
              </a:p>
            </p:txBody>
          </p:sp>
        </p:grpSp>
        <p:sp>
          <p:nvSpPr>
            <p:cNvPr id="35850" name="Line 53"/>
            <p:cNvSpPr>
              <a:spLocks noChangeShapeType="1"/>
            </p:cNvSpPr>
            <p:nvPr/>
          </p:nvSpPr>
          <p:spPr bwMode="auto">
            <a:xfrm>
              <a:off x="8489950" y="2890838"/>
              <a:ext cx="44132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</p:grpSp>
      <p:pic>
        <p:nvPicPr>
          <p:cNvPr id="2" name="tes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0884" y="566507"/>
            <a:ext cx="4760436" cy="4548187"/>
          </a:xfrm>
          <a:prstGeom prst="rect">
            <a:avLst/>
          </a:prstGeom>
        </p:spPr>
      </p:pic>
      <p:pic>
        <p:nvPicPr>
          <p:cNvPr id="47" name="Picture 1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851320" y="522965"/>
            <a:ext cx="4277489" cy="340932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49" name="Picture 67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708190" y="3981600"/>
            <a:ext cx="2793234" cy="14205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50" name="Text Box 63"/>
          <p:cNvSpPr txBox="1">
            <a:spLocks noChangeArrowheads="1"/>
          </p:cNvSpPr>
          <p:nvPr/>
        </p:nvSpPr>
        <p:spPr bwMode="auto">
          <a:xfrm>
            <a:off x="5831782" y="1181443"/>
            <a:ext cx="803425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800" b="1" dirty="0">
                <a:solidFill>
                  <a:srgbClr val="660066"/>
                </a:solidFill>
                <a:latin typeface="Symbol" pitchFamily="18" charset="2"/>
                <a:cs typeface="Times New Roman" pitchFamily="18" charset="0"/>
              </a:rPr>
              <a:t>a</a:t>
            </a:r>
            <a:r>
              <a:rPr lang="de-DE" sz="18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≈ </a:t>
            </a:r>
            <a:r>
              <a:rPr lang="de-DE" sz="18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45</a:t>
            </a:r>
            <a:endParaRPr lang="de-DE" sz="18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4433" name="Text Box 49"/>
          <p:cNvSpPr txBox="1">
            <a:spLocks noChangeArrowheads="1"/>
          </p:cNvSpPr>
          <p:nvPr/>
        </p:nvSpPr>
        <p:spPr bwMode="auto">
          <a:xfrm>
            <a:off x="2280876" y="2430526"/>
            <a:ext cx="5040560" cy="1354217"/>
          </a:xfrm>
          <a:prstGeom prst="rect">
            <a:avLst/>
          </a:prstGeom>
          <a:gradFill rotWithShape="1">
            <a:gsLst>
              <a:gs pos="0">
                <a:srgbClr val="01637E"/>
              </a:gs>
              <a:gs pos="50000">
                <a:srgbClr val="6EA6B5"/>
              </a:gs>
              <a:gs pos="100000">
                <a:srgbClr val="01637E"/>
              </a:gs>
            </a:gsLst>
            <a:lin ang="5400000" scaled="1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tabLst>
                <a:tab pos="48641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tabLst>
                <a:tab pos="48641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tabLst>
                <a:tab pos="48641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tabLst>
                <a:tab pos="48641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tabLst>
                <a:tab pos="48641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8641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8641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8641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8641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>
              <a:buClr>
                <a:srgbClr val="FF33CC"/>
              </a:buClr>
              <a:buSzPct val="75000"/>
              <a:buFont typeface="Wingdings" pitchFamily="2" charset="2"/>
              <a:buNone/>
            </a:pPr>
            <a:r>
              <a:rPr lang="en-US" sz="2000" b="1" dirty="0" smtClean="0">
                <a:solidFill>
                  <a:schemeClr val="bg1"/>
                </a:solidFill>
              </a:rPr>
              <a:t>µCT </a:t>
            </a:r>
            <a:r>
              <a:rPr lang="de-DE" sz="2000" b="1" dirty="0" smtClean="0">
                <a:solidFill>
                  <a:schemeClr val="bg1"/>
                </a:solidFill>
              </a:rPr>
              <a:t>+ image processing </a:t>
            </a:r>
          </a:p>
          <a:p>
            <a:pPr algn="ctr">
              <a:buClr>
                <a:srgbClr val="FF33CC"/>
              </a:buClr>
              <a:buSzPct val="75000"/>
              <a:buFont typeface="Wingdings" pitchFamily="2" charset="2"/>
              <a:buNone/>
            </a:pPr>
            <a:r>
              <a:rPr lang="de-DE" sz="2000" b="1" dirty="0" smtClean="0">
                <a:solidFill>
                  <a:schemeClr val="bg1"/>
                </a:solidFill>
              </a:rPr>
              <a:t>allows to follow the evolution of cavities and compare real 3D void growth with the theories of void growth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57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4443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 descr="http://thumbs.dreamstime.com/x/joker-card-18539665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848" y="1628800"/>
            <a:ext cx="2495550" cy="3743325"/>
          </a:xfrm>
          <a:prstGeom prst="roundRect">
            <a:avLst>
              <a:gd name="adj" fmla="val 4246"/>
            </a:avLst>
          </a:prstGeom>
          <a:noFill/>
          <a:ln>
            <a:solidFill>
              <a:schemeClr val="tx1"/>
            </a:solidFill>
          </a:ln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611560" y="1124744"/>
            <a:ext cx="76136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en-US" sz="3200" b="1" dirty="0" err="1" smtClean="0">
                <a:solidFill>
                  <a:srgbClr val="006080"/>
                </a:solidFill>
              </a:rPr>
              <a:t>Multidisciplinarity</a:t>
            </a:r>
            <a:endParaRPr lang="en-US" sz="3200" b="1" dirty="0">
              <a:solidFill>
                <a:srgbClr val="006080"/>
              </a:solidFill>
            </a:endParaRPr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856" y="1597804"/>
            <a:ext cx="2695292" cy="3825136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260350"/>
            <a:ext cx="9144000" cy="454025"/>
          </a:xfrm>
          <a:prstGeom prst="rect">
            <a:avLst/>
          </a:prstGeom>
          <a:gradFill rotWithShape="1">
            <a:gsLst>
              <a:gs pos="0">
                <a:srgbClr val="6AA7B9"/>
              </a:gs>
              <a:gs pos="100000">
                <a:srgbClr val="01637E"/>
              </a:gs>
            </a:gsLst>
            <a:lin ang="0" scaled="1"/>
          </a:gradFill>
          <a:ln>
            <a:noFill/>
          </a:ln>
          <a:effectLst>
            <a:outerShdw dist="444500" dir="16200000" sy="-100000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3000" dirty="0">
                <a:solidFill>
                  <a:schemeClr val="bg1"/>
                </a:solidFill>
              </a:rPr>
              <a:t>Research </a:t>
            </a:r>
            <a:r>
              <a:rPr lang="en-US" sz="3000" dirty="0" smtClean="0">
                <a:solidFill>
                  <a:schemeClr val="bg1"/>
                </a:solidFill>
              </a:rPr>
              <a:t>example 4</a:t>
            </a:r>
            <a:endParaRPr lang="en-US" sz="3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9238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85900"/>
            <a:ext cx="8730062" cy="2519164"/>
          </a:xfrm>
          <a:prstGeom prst="rect">
            <a:avLst/>
          </a:prstGeom>
        </p:spPr>
      </p:pic>
      <p:sp>
        <p:nvSpPr>
          <p:cNvPr id="3" name="Rectángulo 7"/>
          <p:cNvSpPr/>
          <p:nvPr/>
        </p:nvSpPr>
        <p:spPr>
          <a:xfrm>
            <a:off x="0" y="260648"/>
            <a:ext cx="5727349" cy="461665"/>
          </a:xfrm>
          <a:prstGeom prst="rect">
            <a:avLst/>
          </a:prstGeom>
          <a:solidFill>
            <a:srgbClr val="BBE0E3"/>
          </a:solidFill>
        </p:spPr>
        <p:txBody>
          <a:bodyPr wrap="none">
            <a:spAutoFit/>
          </a:bodyPr>
          <a:lstStyle/>
          <a:p>
            <a:r>
              <a:rPr lang="en-US" dirty="0" smtClean="0">
                <a:latin typeface="Arial"/>
              </a:rPr>
              <a:t>Flow </a:t>
            </a:r>
            <a:r>
              <a:rPr lang="en-US" dirty="0">
                <a:latin typeface="Arial"/>
              </a:rPr>
              <a:t>fields computed </a:t>
            </a:r>
            <a:r>
              <a:rPr lang="en-US" dirty="0" smtClean="0">
                <a:latin typeface="Arial"/>
              </a:rPr>
              <a:t>on sandy samples</a:t>
            </a:r>
            <a:endParaRPr lang="en-US" dirty="0"/>
          </a:p>
        </p:txBody>
      </p:sp>
      <p:pic>
        <p:nvPicPr>
          <p:cNvPr id="4" name="Imagen 8" descr="F9.large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9592" y="4293096"/>
            <a:ext cx="7278658" cy="2448272"/>
          </a:xfrm>
          <a:prstGeom prst="rect">
            <a:avLst/>
          </a:prstGeom>
        </p:spPr>
      </p:pic>
      <p:cxnSp>
        <p:nvCxnSpPr>
          <p:cNvPr id="5" name="Conector recto de flecha 10"/>
          <p:cNvCxnSpPr/>
          <p:nvPr/>
        </p:nvCxnSpPr>
        <p:spPr bwMode="auto">
          <a:xfrm flipH="1" flipV="1">
            <a:off x="1475656" y="3861048"/>
            <a:ext cx="144016" cy="3600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Conector recto de flecha 12"/>
          <p:cNvCxnSpPr/>
          <p:nvPr/>
        </p:nvCxnSpPr>
        <p:spPr bwMode="auto">
          <a:xfrm flipV="1">
            <a:off x="4427984" y="3933056"/>
            <a:ext cx="0" cy="21602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Conector recto de flecha 14"/>
          <p:cNvCxnSpPr/>
          <p:nvPr/>
        </p:nvCxnSpPr>
        <p:spPr bwMode="auto">
          <a:xfrm flipV="1">
            <a:off x="6948264" y="4005064"/>
            <a:ext cx="72008" cy="21602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CuadroTexto 15"/>
          <p:cNvSpPr txBox="1"/>
          <p:nvPr/>
        </p:nvSpPr>
        <p:spPr>
          <a:xfrm>
            <a:off x="467544" y="980728"/>
            <a:ext cx="1639091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Sand pack</a:t>
            </a:r>
            <a:endParaRPr lang="en-US" dirty="0"/>
          </a:p>
        </p:txBody>
      </p:sp>
      <p:sp>
        <p:nvSpPr>
          <p:cNvPr id="9" name="CuadroTexto 16"/>
          <p:cNvSpPr txBox="1"/>
          <p:nvPr/>
        </p:nvSpPr>
        <p:spPr>
          <a:xfrm>
            <a:off x="3491880" y="980728"/>
            <a:ext cx="1656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Sandstone</a:t>
            </a:r>
            <a:endParaRPr lang="en-US" dirty="0"/>
          </a:p>
        </p:txBody>
      </p:sp>
      <p:sp>
        <p:nvSpPr>
          <p:cNvPr id="10" name="CuadroTexto 17"/>
          <p:cNvSpPr txBox="1"/>
          <p:nvPr/>
        </p:nvSpPr>
        <p:spPr>
          <a:xfrm>
            <a:off x="6732240" y="1052736"/>
            <a:ext cx="16046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Limestone</a:t>
            </a:r>
            <a:endParaRPr lang="en-US" dirty="0"/>
          </a:p>
        </p:txBody>
      </p:sp>
      <p:pic>
        <p:nvPicPr>
          <p:cNvPr id="11" name="Imagen 18"/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32" b="9868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670833"/>
            <a:ext cx="1163736" cy="1187167"/>
          </a:xfrm>
          <a:prstGeom prst="rect">
            <a:avLst/>
          </a:prstGeom>
        </p:spPr>
      </p:pic>
      <p:pic>
        <p:nvPicPr>
          <p:cNvPr id="12" name="Imagen 19"/>
          <p:cNvPicPr>
            <a:picLocks noChangeAspect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33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87713" y="5691584"/>
            <a:ext cx="1171443" cy="1146820"/>
          </a:xfrm>
          <a:prstGeom prst="rect">
            <a:avLst/>
          </a:prstGeom>
        </p:spPr>
      </p:pic>
      <p:pic>
        <p:nvPicPr>
          <p:cNvPr id="13" name="Imagen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59300" y="3416300"/>
            <a:ext cx="12700" cy="12700"/>
          </a:xfrm>
          <a:prstGeom prst="rect">
            <a:avLst/>
          </a:prstGeom>
        </p:spPr>
      </p:pic>
      <p:pic>
        <p:nvPicPr>
          <p:cNvPr id="14" name="Imagen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59300" y="3416300"/>
            <a:ext cx="12700" cy="12700"/>
          </a:xfrm>
          <a:prstGeom prst="rect">
            <a:avLst/>
          </a:prstGeom>
        </p:spPr>
      </p:pic>
      <p:pic>
        <p:nvPicPr>
          <p:cNvPr id="15" name="Imagen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59300" y="3416300"/>
            <a:ext cx="12700" cy="12700"/>
          </a:xfrm>
          <a:prstGeom prst="rect">
            <a:avLst/>
          </a:prstGeom>
        </p:spPr>
      </p:pic>
      <p:pic>
        <p:nvPicPr>
          <p:cNvPr id="16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59300" y="3416300"/>
            <a:ext cx="12700" cy="12700"/>
          </a:xfrm>
          <a:prstGeom prst="rect">
            <a:avLst/>
          </a:prstGeom>
        </p:spPr>
      </p:pic>
      <p:pic>
        <p:nvPicPr>
          <p:cNvPr id="17" name="Imagen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59300" y="3416300"/>
            <a:ext cx="12700" cy="12700"/>
          </a:xfrm>
          <a:prstGeom prst="rect">
            <a:avLst/>
          </a:prstGeom>
        </p:spPr>
      </p:pic>
      <p:cxnSp>
        <p:nvCxnSpPr>
          <p:cNvPr id="18" name="Conector recto de flecha 29"/>
          <p:cNvCxnSpPr>
            <a:endCxn id="2" idx="3"/>
          </p:cNvCxnSpPr>
          <p:nvPr/>
        </p:nvCxnSpPr>
        <p:spPr bwMode="auto">
          <a:xfrm>
            <a:off x="6660232" y="2348880"/>
            <a:ext cx="2069830" cy="39660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9" name="Agrupar 40"/>
          <p:cNvGrpSpPr/>
          <p:nvPr/>
        </p:nvGrpSpPr>
        <p:grpSpPr>
          <a:xfrm>
            <a:off x="107504" y="2924944"/>
            <a:ext cx="8864472" cy="3938954"/>
            <a:chOff x="107504" y="2924944"/>
            <a:chExt cx="8864472" cy="3938954"/>
          </a:xfrm>
        </p:grpSpPr>
        <p:cxnSp>
          <p:nvCxnSpPr>
            <p:cNvPr id="20" name="Conector recto de flecha 24"/>
            <p:cNvCxnSpPr>
              <a:stCxn id="30" idx="0"/>
            </p:cNvCxnSpPr>
            <p:nvPr/>
          </p:nvCxnSpPr>
          <p:spPr bwMode="auto">
            <a:xfrm flipV="1">
              <a:off x="2204595" y="2924944"/>
              <a:ext cx="1754829" cy="890162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1" name="Conector recto de flecha 26"/>
            <p:cNvCxnSpPr/>
            <p:nvPr/>
          </p:nvCxnSpPr>
          <p:spPr bwMode="auto">
            <a:xfrm flipV="1">
              <a:off x="6744631" y="2924945"/>
              <a:ext cx="311137" cy="863158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grpSp>
          <p:nvGrpSpPr>
            <p:cNvPr id="22" name="Agrupar 39"/>
            <p:cNvGrpSpPr/>
            <p:nvPr/>
          </p:nvGrpSpPr>
          <p:grpSpPr>
            <a:xfrm>
              <a:off x="107504" y="3788103"/>
              <a:ext cx="8864472" cy="3075795"/>
              <a:chOff x="107504" y="3788103"/>
              <a:chExt cx="8864472" cy="3075795"/>
            </a:xfrm>
          </p:grpSpPr>
          <p:grpSp>
            <p:nvGrpSpPr>
              <p:cNvPr id="23" name="Agrupar 22"/>
              <p:cNvGrpSpPr/>
              <p:nvPr/>
            </p:nvGrpSpPr>
            <p:grpSpPr>
              <a:xfrm>
                <a:off x="107504" y="3788103"/>
                <a:ext cx="8864472" cy="3053997"/>
                <a:chOff x="35496" y="3140968"/>
                <a:chExt cx="8684960" cy="3053997"/>
              </a:xfrm>
            </p:grpSpPr>
            <p:pic>
              <p:nvPicPr>
                <p:cNvPr id="30" name="Imagen 20"/>
                <p:cNvPicPr>
                  <a:picLocks noChangeAspect="1"/>
                </p:cNvPicPr>
                <p:nvPr/>
              </p:nvPicPr>
              <p:blipFill>
                <a:blip r:embed="rId9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496" y="3167971"/>
                  <a:ext cx="4109247" cy="2997333"/>
                </a:xfrm>
                <a:prstGeom prst="rect">
                  <a:avLst/>
                </a:prstGeom>
                <a:ln>
                  <a:solidFill>
                    <a:srgbClr val="FF0000"/>
                  </a:solidFill>
                </a:ln>
              </p:spPr>
            </p:pic>
            <p:pic>
              <p:nvPicPr>
                <p:cNvPr id="31" name="Imagen 21"/>
                <p:cNvPicPr>
                  <a:picLocks noChangeAspect="1"/>
                </p:cNvPicPr>
                <p:nvPr/>
              </p:nvPicPr>
              <p:blipFill>
                <a:blip r:embed="rId10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55976" y="3140968"/>
                  <a:ext cx="4364480" cy="3053997"/>
                </a:xfrm>
                <a:prstGeom prst="rect">
                  <a:avLst/>
                </a:prstGeom>
                <a:ln>
                  <a:solidFill>
                    <a:srgbClr val="FF0000"/>
                  </a:solidFill>
                </a:ln>
              </p:spPr>
            </p:pic>
          </p:grpSp>
          <p:sp>
            <p:nvSpPr>
              <p:cNvPr id="24" name="CuadroTexto 31"/>
              <p:cNvSpPr txBox="1"/>
              <p:nvPr/>
            </p:nvSpPr>
            <p:spPr>
              <a:xfrm>
                <a:off x="1492002" y="6525344"/>
                <a:ext cx="1567830" cy="338554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1600" b="1" i="1" dirty="0" smtClean="0"/>
                  <a:t>Displacement</a:t>
                </a:r>
                <a:endParaRPr lang="en-US" sz="1600" b="1" i="1" dirty="0"/>
              </a:p>
            </p:txBody>
          </p:sp>
          <p:sp>
            <p:nvSpPr>
              <p:cNvPr id="25" name="CuadroTexto 32"/>
              <p:cNvSpPr txBox="1"/>
              <p:nvPr/>
            </p:nvSpPr>
            <p:spPr>
              <a:xfrm rot="16200000">
                <a:off x="-991391" y="5146402"/>
                <a:ext cx="2536344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1600" b="1" i="1" dirty="0" smtClean="0"/>
                  <a:t>Prob. </a:t>
                </a:r>
                <a:r>
                  <a:rPr lang="en-US" sz="1600" b="1" i="1" dirty="0" err="1" smtClean="0"/>
                  <a:t>Displ</a:t>
                </a:r>
                <a:r>
                  <a:rPr lang="en-US" sz="1600" b="1" i="1" dirty="0" smtClean="0"/>
                  <a:t>. // Main flow</a:t>
                </a:r>
                <a:endParaRPr lang="en-US" sz="1600" b="1" i="1" dirty="0"/>
              </a:p>
            </p:txBody>
          </p:sp>
          <p:sp>
            <p:nvSpPr>
              <p:cNvPr id="26" name="CuadroTexto 33"/>
              <p:cNvSpPr txBox="1"/>
              <p:nvPr/>
            </p:nvSpPr>
            <p:spPr>
              <a:xfrm>
                <a:off x="683568" y="3923764"/>
                <a:ext cx="1827093" cy="369332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Retarded plume</a:t>
                </a:r>
                <a:endParaRPr lang="en-US" sz="1800" dirty="0"/>
              </a:p>
            </p:txBody>
          </p:sp>
          <p:cxnSp>
            <p:nvCxnSpPr>
              <p:cNvPr id="27" name="Conector recto de flecha 35"/>
              <p:cNvCxnSpPr/>
              <p:nvPr/>
            </p:nvCxnSpPr>
            <p:spPr bwMode="auto">
              <a:xfrm flipH="1">
                <a:off x="1115616" y="4280396"/>
                <a:ext cx="144016" cy="288032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28" name="CuadroTexto 36"/>
              <p:cNvSpPr txBox="1"/>
              <p:nvPr/>
            </p:nvSpPr>
            <p:spPr>
              <a:xfrm>
                <a:off x="5220072" y="3861048"/>
                <a:ext cx="1801620" cy="369332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Stagnant plume</a:t>
                </a:r>
                <a:endParaRPr lang="en-US" sz="1800" dirty="0"/>
              </a:p>
            </p:txBody>
          </p:sp>
          <p:cxnSp>
            <p:nvCxnSpPr>
              <p:cNvPr id="29" name="Conector recto de flecha 37"/>
              <p:cNvCxnSpPr/>
              <p:nvPr/>
            </p:nvCxnSpPr>
            <p:spPr bwMode="auto">
              <a:xfrm flipH="1">
                <a:off x="5724128" y="4221088"/>
                <a:ext cx="216024" cy="360040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</p:grpSp>
      </p:grpSp>
      <p:pic>
        <p:nvPicPr>
          <p:cNvPr id="32" name="Imagen 41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4328" y="0"/>
            <a:ext cx="1619672" cy="1039345"/>
          </a:xfrm>
          <a:prstGeom prst="rect">
            <a:avLst/>
          </a:prstGeom>
        </p:spPr>
      </p:pic>
      <p:sp>
        <p:nvSpPr>
          <p:cNvPr id="33" name="Text Box 49"/>
          <p:cNvSpPr txBox="1">
            <a:spLocks noChangeArrowheads="1"/>
          </p:cNvSpPr>
          <p:nvPr/>
        </p:nvSpPr>
        <p:spPr bwMode="auto">
          <a:xfrm>
            <a:off x="1979712" y="2348880"/>
            <a:ext cx="5040560" cy="2554545"/>
          </a:xfrm>
          <a:prstGeom prst="rect">
            <a:avLst/>
          </a:prstGeom>
          <a:gradFill rotWithShape="1">
            <a:gsLst>
              <a:gs pos="0">
                <a:srgbClr val="01637E"/>
              </a:gs>
              <a:gs pos="50000">
                <a:srgbClr val="6EA6B5"/>
              </a:gs>
              <a:gs pos="100000">
                <a:srgbClr val="01637E"/>
              </a:gs>
            </a:gsLst>
            <a:lin ang="5400000" scaled="1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tabLst>
                <a:tab pos="48641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tabLst>
                <a:tab pos="48641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tabLst>
                <a:tab pos="48641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tabLst>
                <a:tab pos="48641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tabLst>
                <a:tab pos="48641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8641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8641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8641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8641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>
              <a:buClr>
                <a:srgbClr val="FF33CC"/>
              </a:buClr>
              <a:buSzPct val="75000"/>
              <a:buFont typeface="Wingdings" pitchFamily="2" charset="2"/>
              <a:buNone/>
            </a:pPr>
            <a:r>
              <a:rPr lang="de-DE" sz="2000" b="1" dirty="0" smtClean="0">
                <a:solidFill>
                  <a:schemeClr val="bg1"/>
                </a:solidFill>
              </a:rPr>
              <a:t>Applicable to several fields:</a:t>
            </a:r>
          </a:p>
          <a:p>
            <a:pPr algn="ctr">
              <a:buClr>
                <a:srgbClr val="FF33CC"/>
              </a:buClr>
              <a:buSzPct val="75000"/>
            </a:pPr>
            <a:r>
              <a:rPr lang="de-DE" sz="2000" b="1" dirty="0" smtClean="0">
                <a:solidFill>
                  <a:schemeClr val="bg1"/>
                </a:solidFill>
              </a:rPr>
              <a:t>- Earth science</a:t>
            </a:r>
          </a:p>
          <a:p>
            <a:pPr algn="ctr">
              <a:buClr>
                <a:srgbClr val="FF33CC"/>
              </a:buClr>
              <a:buSzPct val="75000"/>
            </a:pPr>
            <a:r>
              <a:rPr lang="de-DE" sz="2000" b="1" dirty="0" smtClean="0">
                <a:solidFill>
                  <a:schemeClr val="bg1"/>
                </a:solidFill>
              </a:rPr>
              <a:t>- Soil aggregates</a:t>
            </a:r>
          </a:p>
          <a:p>
            <a:pPr algn="ctr">
              <a:buClr>
                <a:srgbClr val="FF33CC"/>
              </a:buClr>
              <a:buSzPct val="75000"/>
            </a:pPr>
            <a:r>
              <a:rPr lang="de-DE" sz="2000" b="1" dirty="0" smtClean="0">
                <a:solidFill>
                  <a:schemeClr val="bg1"/>
                </a:solidFill>
              </a:rPr>
              <a:t>- Porous materials (foams)</a:t>
            </a:r>
          </a:p>
          <a:p>
            <a:pPr algn="ctr">
              <a:buClr>
                <a:srgbClr val="FF33CC"/>
              </a:buClr>
              <a:buSzPct val="75000"/>
            </a:pPr>
            <a:r>
              <a:rPr lang="de-DE" sz="2000" b="1" dirty="0" smtClean="0">
                <a:solidFill>
                  <a:schemeClr val="bg1"/>
                </a:solidFill>
              </a:rPr>
              <a:t>- Fibre reinforce composites (manufacturing)</a:t>
            </a:r>
          </a:p>
          <a:p>
            <a:pPr algn="ctr">
              <a:buClr>
                <a:srgbClr val="FF33CC"/>
              </a:buClr>
              <a:buSzPct val="75000"/>
            </a:pPr>
            <a:r>
              <a:rPr lang="de-DE" sz="2000" b="1" dirty="0" smtClean="0">
                <a:solidFill>
                  <a:schemeClr val="bg1"/>
                </a:solidFill>
              </a:rPr>
              <a:t>- Gas lickage</a:t>
            </a:r>
          </a:p>
          <a:p>
            <a:pPr algn="ctr">
              <a:buClr>
                <a:srgbClr val="FF33CC"/>
              </a:buClr>
              <a:buSzPct val="75000"/>
            </a:pPr>
            <a:r>
              <a:rPr lang="en-US" sz="2000" b="1" dirty="0" smtClean="0">
                <a:solidFill>
                  <a:schemeClr val="bg1"/>
                </a:solidFill>
              </a:rPr>
              <a:t>- Oil industry</a:t>
            </a:r>
          </a:p>
        </p:txBody>
      </p:sp>
    </p:spTree>
    <p:extLst>
      <p:ext uri="{BB962C8B-B14F-4D97-AF65-F5344CB8AC3E}">
        <p14:creationId xmlns:p14="http://schemas.microsoft.com/office/powerpoint/2010/main" val="41950052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 bwMode="auto">
          <a:xfrm>
            <a:off x="4211960" y="764704"/>
            <a:ext cx="4932040" cy="864096"/>
          </a:xfrm>
          <a:prstGeom prst="rect">
            <a:avLst/>
          </a:prstGeom>
          <a:solidFill>
            <a:srgbClr val="E9CE0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1004"/>
          <a:stretch/>
        </p:blipFill>
        <p:spPr>
          <a:xfrm>
            <a:off x="0" y="404664"/>
            <a:ext cx="4194732" cy="3888432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4211960" y="836712"/>
            <a:ext cx="493204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00FF"/>
                </a:solidFill>
              </a:rPr>
              <a:t>Elementary </a:t>
            </a:r>
            <a:r>
              <a:rPr lang="en-US" sz="2000" dirty="0">
                <a:solidFill>
                  <a:srgbClr val="0000FF"/>
                </a:solidFill>
              </a:rPr>
              <a:t>pore-scale displacement processes in real-time </a:t>
            </a:r>
            <a:r>
              <a:rPr lang="en-US" sz="1800" dirty="0" smtClean="0"/>
              <a:t>observed at TOMCAT </a:t>
            </a:r>
          </a:p>
          <a:p>
            <a:pPr algn="just"/>
            <a:endParaRPr lang="en-US" sz="1800" dirty="0"/>
          </a:p>
          <a:p>
            <a:pPr algn="just"/>
            <a:endParaRPr lang="en-US" sz="1800" dirty="0" smtClean="0"/>
          </a:p>
          <a:p>
            <a:pPr algn="just"/>
            <a:r>
              <a:rPr lang="en-US" sz="1800" dirty="0" smtClean="0"/>
              <a:t>* Interaction </a:t>
            </a:r>
            <a:r>
              <a:rPr lang="en-US" sz="1800" dirty="0"/>
              <a:t>oil – Water during in situ </a:t>
            </a:r>
            <a:r>
              <a:rPr lang="en-US" sz="1800" dirty="0" smtClean="0"/>
              <a:t>injection </a:t>
            </a:r>
          </a:p>
          <a:p>
            <a:pPr algn="just"/>
            <a:r>
              <a:rPr lang="en-US" sz="1800" dirty="0" smtClean="0"/>
              <a:t>In water saturated Berea sandstone. </a:t>
            </a:r>
          </a:p>
          <a:p>
            <a:pPr algn="just"/>
            <a:endParaRPr lang="en-US" sz="1800" dirty="0" smtClean="0"/>
          </a:p>
          <a:p>
            <a:pPr algn="just"/>
            <a:endParaRPr lang="en-US" sz="1800" dirty="0"/>
          </a:p>
          <a:p>
            <a:pPr algn="just"/>
            <a:r>
              <a:rPr lang="en-US" sz="1800" dirty="0" smtClean="0"/>
              <a:t>* Competition </a:t>
            </a:r>
            <a:r>
              <a:rPr lang="en-US" sz="1800" dirty="0"/>
              <a:t>between wetting (water)  and </a:t>
            </a:r>
            <a:r>
              <a:rPr lang="en-US" sz="1800" dirty="0" smtClean="0"/>
              <a:t>  </a:t>
            </a:r>
          </a:p>
          <a:p>
            <a:pPr algn="just"/>
            <a:r>
              <a:rPr lang="en-US" sz="1800" dirty="0" err="1" smtClean="0"/>
              <a:t>nonwetting</a:t>
            </a:r>
            <a:r>
              <a:rPr lang="en-US" sz="1800" dirty="0" smtClean="0"/>
              <a:t> </a:t>
            </a:r>
            <a:r>
              <a:rPr lang="en-US" sz="1800" dirty="0"/>
              <a:t>(oil) fluids </a:t>
            </a:r>
            <a:endParaRPr lang="en-US" sz="1800" dirty="0" smtClean="0"/>
          </a:p>
          <a:p>
            <a:pPr algn="just"/>
            <a:endParaRPr lang="en-US" sz="1800" dirty="0"/>
          </a:p>
          <a:p>
            <a:pPr algn="just"/>
            <a:r>
              <a:rPr lang="en-US" sz="1800" dirty="0" smtClean="0"/>
              <a:t>* Activation </a:t>
            </a:r>
            <a:r>
              <a:rPr lang="en-US" sz="1800" dirty="0"/>
              <a:t>of complex events </a:t>
            </a:r>
            <a:endParaRPr lang="en-US" sz="1800" dirty="0" smtClean="0"/>
          </a:p>
          <a:p>
            <a:pPr algn="just"/>
            <a:r>
              <a:rPr lang="en-US" sz="1800" dirty="0" smtClean="0"/>
              <a:t>(e.g. Haines jumps)</a:t>
            </a:r>
          </a:p>
          <a:p>
            <a:pPr algn="just"/>
            <a:endParaRPr lang="en-US" sz="1800" dirty="0" smtClean="0"/>
          </a:p>
          <a:p>
            <a:pPr algn="just"/>
            <a:r>
              <a:rPr lang="en-US" sz="1800" dirty="0" smtClean="0"/>
              <a:t>* Quantification </a:t>
            </a:r>
            <a:r>
              <a:rPr lang="en-US" sz="1800" dirty="0"/>
              <a:t>of those events is critical to understand hysteresis and oil entrapment.</a:t>
            </a:r>
            <a:endParaRPr lang="es-ES_tradnl" sz="18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9364" y="4176464"/>
            <a:ext cx="4231324" cy="2636912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4067944" y="6237312"/>
            <a:ext cx="21541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solidFill>
                  <a:srgbClr val="0000FF"/>
                </a:solidFill>
              </a:rPr>
              <a:t>Berg et al. (2013) PNAS</a:t>
            </a:r>
            <a:endParaRPr lang="en-US" sz="1400" i="1" dirty="0">
              <a:solidFill>
                <a:srgbClr val="0000FF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104456" y="659735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1200" i="1" dirty="0" err="1">
                <a:solidFill>
                  <a:srgbClr val="0000FF"/>
                </a:solidFill>
              </a:rPr>
              <a:t>www.pnas.org</a:t>
            </a:r>
            <a:r>
              <a:rPr lang="pl-PL" sz="1200" i="1" dirty="0">
                <a:solidFill>
                  <a:srgbClr val="0000FF"/>
                </a:solidFill>
              </a:rPr>
              <a:t>/</a:t>
            </a:r>
            <a:r>
              <a:rPr lang="pl-PL" sz="1200" i="1" dirty="0" err="1">
                <a:solidFill>
                  <a:srgbClr val="0000FF"/>
                </a:solidFill>
              </a:rPr>
              <a:t>cgi</a:t>
            </a:r>
            <a:r>
              <a:rPr lang="pl-PL" sz="1200" i="1" dirty="0">
                <a:solidFill>
                  <a:srgbClr val="0000FF"/>
                </a:solidFill>
              </a:rPr>
              <a:t>/doi/10.1073/pnas.</a:t>
            </a:r>
            <a:r>
              <a:rPr lang="pl-PL" sz="1200" i="1" dirty="0" smtClean="0">
                <a:solidFill>
                  <a:srgbClr val="0000FF"/>
                </a:solidFill>
              </a:rPr>
              <a:t>1221373110--</a:t>
            </a:r>
            <a:endParaRPr lang="en-US" sz="1200" i="1" dirty="0">
              <a:solidFill>
                <a:srgbClr val="0000FF"/>
              </a:solidFill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4139952" y="5373216"/>
            <a:ext cx="4719712" cy="830997"/>
          </a:xfrm>
          <a:prstGeom prst="rect">
            <a:avLst/>
          </a:prstGeom>
          <a:ln>
            <a:solidFill>
              <a:srgbClr val="0066FF"/>
            </a:solidFill>
          </a:ln>
        </p:spPr>
        <p:txBody>
          <a:bodyPr wrap="none">
            <a:spAutoFit/>
          </a:bodyPr>
          <a:lstStyle/>
          <a:p>
            <a:pPr algn="just"/>
            <a:r>
              <a:rPr lang="en-US" sz="1200" dirty="0">
                <a:latin typeface="Arial" pitchFamily="-112" charset="0"/>
                <a:cs typeface="ＭＳ Ｐゴシック" pitchFamily="-112" charset="-128"/>
              </a:rPr>
              <a:t>@ 21.25 </a:t>
            </a:r>
            <a:r>
              <a:rPr lang="en-US" sz="1200" dirty="0" err="1" smtClean="0">
                <a:latin typeface="Arial" pitchFamily="-112" charset="0"/>
                <a:cs typeface="ＭＳ Ｐゴシック" pitchFamily="-112" charset="-128"/>
              </a:rPr>
              <a:t>keV</a:t>
            </a:r>
            <a:r>
              <a:rPr lang="en-US" sz="1200" dirty="0" smtClean="0">
                <a:latin typeface="Arial" pitchFamily="-112" charset="0"/>
                <a:cs typeface="ＭＳ Ｐゴシック" pitchFamily="-112" charset="-128"/>
              </a:rPr>
              <a:t> voxel width 3</a:t>
            </a:r>
            <a:r>
              <a:rPr lang="en-US" sz="1200" dirty="0" smtClean="0">
                <a:latin typeface="Symbol" charset="2"/>
                <a:cs typeface="Symbol" charset="2"/>
              </a:rPr>
              <a:t>m</a:t>
            </a:r>
            <a:r>
              <a:rPr lang="en-US" sz="1200" dirty="0" smtClean="0">
                <a:latin typeface="Arial" pitchFamily="-112" charset="0"/>
                <a:cs typeface="ＭＳ Ｐゴシック" pitchFamily="-112" charset="-128"/>
              </a:rPr>
              <a:t>m</a:t>
            </a:r>
          </a:p>
          <a:p>
            <a:pPr algn="just"/>
            <a:r>
              <a:rPr lang="en-US" sz="1200" dirty="0" smtClean="0">
                <a:latin typeface="Arial" pitchFamily="-112" charset="0"/>
                <a:cs typeface="ＭＳ Ｐゴシック" pitchFamily="-112" charset="-128"/>
              </a:rPr>
              <a:t>Each tomogram 1,401 </a:t>
            </a:r>
            <a:r>
              <a:rPr lang="en-US" sz="1200" dirty="0">
                <a:latin typeface="Arial" pitchFamily="-112" charset="0"/>
                <a:cs typeface="ＭＳ Ｐゴシック" pitchFamily="-112" charset="-128"/>
              </a:rPr>
              <a:t>projections (12 </a:t>
            </a:r>
            <a:r>
              <a:rPr lang="en-US" sz="1200" dirty="0" err="1">
                <a:latin typeface="Arial" pitchFamily="-112" charset="0"/>
                <a:cs typeface="ＭＳ Ｐゴシック" pitchFamily="-112" charset="-128"/>
              </a:rPr>
              <a:t>ms</a:t>
            </a:r>
            <a:r>
              <a:rPr lang="en-US" sz="1200" dirty="0">
                <a:latin typeface="Arial" pitchFamily="-112" charset="0"/>
                <a:cs typeface="ＭＳ Ｐゴシック" pitchFamily="-112" charset="-128"/>
              </a:rPr>
              <a:t> exposure time) over 180</a:t>
            </a:r>
            <a:r>
              <a:rPr lang="en-US" sz="1200" dirty="0" smtClean="0">
                <a:latin typeface="Arial" pitchFamily="-112" charset="0"/>
                <a:cs typeface="ＭＳ Ｐゴシック" pitchFamily="-112" charset="-128"/>
              </a:rPr>
              <a:t>°</a:t>
            </a:r>
          </a:p>
          <a:p>
            <a:pPr algn="just"/>
            <a:r>
              <a:rPr lang="en-US" sz="1200" dirty="0" smtClean="0">
                <a:latin typeface="Arial" pitchFamily="-112" charset="0"/>
                <a:cs typeface="ＭＳ Ｐゴシック" pitchFamily="-112" charset="-128"/>
              </a:rPr>
              <a:t> Total </a:t>
            </a:r>
            <a:r>
              <a:rPr lang="en-US" sz="1200" dirty="0">
                <a:latin typeface="Arial" pitchFamily="-112" charset="0"/>
                <a:cs typeface="ＭＳ Ｐゴシック" pitchFamily="-112" charset="-128"/>
              </a:rPr>
              <a:t>acquisition time =</a:t>
            </a:r>
            <a:r>
              <a:rPr lang="en-US" sz="1200" dirty="0" smtClean="0">
                <a:latin typeface="Arial" pitchFamily="-112" charset="0"/>
                <a:cs typeface="ＭＳ Ｐゴシック" pitchFamily="-112" charset="-128"/>
              </a:rPr>
              <a:t> </a:t>
            </a:r>
            <a:r>
              <a:rPr lang="en-US" sz="1200" dirty="0">
                <a:latin typeface="Arial" pitchFamily="-112" charset="0"/>
                <a:cs typeface="ＭＳ Ｐゴシック" pitchFamily="-112" charset="-128"/>
              </a:rPr>
              <a:t>16.8 </a:t>
            </a:r>
            <a:r>
              <a:rPr lang="en-US" sz="1200" dirty="0" smtClean="0">
                <a:latin typeface="Arial" pitchFamily="-112" charset="0"/>
                <a:cs typeface="ＭＳ Ｐゴシック" pitchFamily="-112" charset="-128"/>
              </a:rPr>
              <a:t>s </a:t>
            </a:r>
            <a:endParaRPr lang="es-ES_tradnl" sz="1200" dirty="0">
              <a:latin typeface="Arial" pitchFamily="-112" charset="0"/>
              <a:cs typeface="ＭＳ Ｐゴシック" pitchFamily="-112" charset="-128"/>
            </a:endParaRPr>
          </a:p>
          <a:p>
            <a:pPr algn="just"/>
            <a:endParaRPr lang="en-US" sz="1200" dirty="0"/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0" y="116632"/>
            <a:ext cx="9144000" cy="454025"/>
          </a:xfrm>
          <a:prstGeom prst="rect">
            <a:avLst/>
          </a:prstGeom>
          <a:gradFill rotWithShape="1">
            <a:gsLst>
              <a:gs pos="0">
                <a:srgbClr val="6AA7B9"/>
              </a:gs>
              <a:gs pos="100000">
                <a:srgbClr val="01637E"/>
              </a:gs>
            </a:gsLst>
            <a:lin ang="0" scaled="1"/>
          </a:gradFill>
          <a:ln>
            <a:noFill/>
          </a:ln>
          <a:effectLst>
            <a:outerShdw dist="444500" dir="16200000" sy="-100000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3000" dirty="0" smtClean="0">
                <a:solidFill>
                  <a:schemeClr val="bg1"/>
                </a:solidFill>
              </a:rPr>
              <a:t>Geology/oil extraction technology</a:t>
            </a:r>
            <a:endParaRPr lang="en-US" sz="3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7403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cubo marco.t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8760"/>
            <a:ext cx="2413727" cy="2279969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0" y="663079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 smtClean="0"/>
              <a:t>Climate </a:t>
            </a:r>
            <a:r>
              <a:rPr lang="en-US" b="1" dirty="0"/>
              <a:t>change </a:t>
            </a:r>
            <a:r>
              <a:rPr lang="en-US" b="1" dirty="0" smtClean="0"/>
              <a:t>mitigation: </a:t>
            </a:r>
            <a:r>
              <a:rPr lang="en-US" sz="2300" b="1" spc="-100" dirty="0" smtClean="0"/>
              <a:t>dynamical monitoring of CO</a:t>
            </a:r>
            <a:r>
              <a:rPr lang="en-US" sz="2300" b="1" spc="-100" baseline="-25000" dirty="0" smtClean="0"/>
              <a:t>2</a:t>
            </a:r>
            <a:r>
              <a:rPr lang="en-US" sz="2300" b="1" spc="-100" dirty="0" smtClean="0"/>
              <a:t> storage </a:t>
            </a:r>
            <a:endParaRPr lang="es-ES_tradnl" sz="2300" b="1" spc="-1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573016"/>
            <a:ext cx="4268507" cy="3256136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6015615" y="6550223"/>
            <a:ext cx="31283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 smtClean="0">
                <a:solidFill>
                  <a:srgbClr val="0000FF"/>
                </a:solidFill>
              </a:rPr>
              <a:t>Voltolini</a:t>
            </a:r>
            <a:r>
              <a:rPr lang="en-US" sz="1400" i="1" dirty="0" smtClean="0">
                <a:solidFill>
                  <a:srgbClr val="0000FF"/>
                </a:solidFill>
              </a:rPr>
              <a:t> &amp; </a:t>
            </a:r>
            <a:r>
              <a:rPr lang="en-US" sz="1400" i="1" dirty="0" err="1">
                <a:solidFill>
                  <a:srgbClr val="0000FF"/>
                </a:solidFill>
              </a:rPr>
              <a:t>Ajo</a:t>
            </a:r>
            <a:r>
              <a:rPr lang="en-US" sz="1400" i="1" dirty="0">
                <a:solidFill>
                  <a:srgbClr val="0000FF"/>
                </a:solidFill>
              </a:rPr>
              <a:t>-</a:t>
            </a:r>
            <a:r>
              <a:rPr lang="en-US" sz="1400" i="1" dirty="0" smtClean="0">
                <a:solidFill>
                  <a:srgbClr val="0000FF"/>
                </a:solidFill>
              </a:rPr>
              <a:t>Franklin (2013)NGCG</a:t>
            </a:r>
            <a:endParaRPr lang="en-US" sz="1400" i="1" dirty="0">
              <a:solidFill>
                <a:srgbClr val="0000FF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3419872" y="1354699"/>
            <a:ext cx="5797004" cy="5170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smtClean="0"/>
              <a:t>Interaction of CO2 @ reservoir</a:t>
            </a:r>
            <a:r>
              <a:rPr lang="en-US" sz="2200" dirty="0" smtClean="0"/>
              <a:t>:</a:t>
            </a:r>
          </a:p>
          <a:p>
            <a:endParaRPr lang="en-US" sz="2200" dirty="0"/>
          </a:p>
          <a:p>
            <a:pPr marL="342900" indent="-342900">
              <a:buFontTx/>
              <a:buChar char="-"/>
            </a:pPr>
            <a:r>
              <a:rPr lang="en-US" sz="2200" dirty="0" smtClean="0"/>
              <a:t>Determines system physicochemical fate</a:t>
            </a:r>
          </a:p>
          <a:p>
            <a:endParaRPr lang="en-US" sz="2200" dirty="0" smtClean="0"/>
          </a:p>
          <a:p>
            <a:pPr marL="342900" indent="-342900">
              <a:buFontTx/>
              <a:buChar char="-"/>
            </a:pPr>
            <a:r>
              <a:rPr lang="en-US" sz="2200" dirty="0" smtClean="0"/>
              <a:t>Carbonates reservoir rocks are common</a:t>
            </a:r>
          </a:p>
          <a:p>
            <a:r>
              <a:rPr lang="en-US" sz="2200" dirty="0"/>
              <a:t>a</a:t>
            </a:r>
            <a:r>
              <a:rPr lang="en-US" sz="2200" dirty="0" smtClean="0"/>
              <a:t>nd complex   </a:t>
            </a:r>
            <a:r>
              <a:rPr lang="en-US" sz="2200" dirty="0" smtClean="0">
                <a:sym typeface="Wingdings"/>
              </a:rPr>
              <a:t>  Dissolution</a:t>
            </a:r>
          </a:p>
          <a:p>
            <a:endParaRPr lang="en-US" sz="2200" dirty="0">
              <a:sym typeface="Wingdings"/>
            </a:endParaRPr>
          </a:p>
          <a:p>
            <a:r>
              <a:rPr lang="en-US" sz="2200" dirty="0" smtClean="0">
                <a:sym typeface="Wingdings"/>
              </a:rPr>
              <a:t>	Dynamical monitoring of:</a:t>
            </a:r>
          </a:p>
          <a:p>
            <a:r>
              <a:rPr lang="en-US" sz="2200" dirty="0">
                <a:sym typeface="Wingdings"/>
              </a:rPr>
              <a:t>	</a:t>
            </a:r>
            <a:endParaRPr lang="en-US" sz="2200" dirty="0" smtClean="0">
              <a:sym typeface="Wingdings"/>
            </a:endParaRPr>
          </a:p>
          <a:p>
            <a:r>
              <a:rPr lang="en-US" sz="2200" dirty="0">
                <a:sym typeface="Wingdings"/>
              </a:rPr>
              <a:t>	</a:t>
            </a:r>
            <a:r>
              <a:rPr lang="en-US" sz="2200" dirty="0" smtClean="0">
                <a:sym typeface="Wingdings"/>
              </a:rPr>
              <a:t>*Dissolution-induced changes (pores)</a:t>
            </a:r>
          </a:p>
          <a:p>
            <a:r>
              <a:rPr lang="en-US" sz="2200" dirty="0">
                <a:sym typeface="Wingdings"/>
              </a:rPr>
              <a:t>	</a:t>
            </a:r>
            <a:endParaRPr lang="en-US" sz="2200" dirty="0" smtClean="0">
              <a:sym typeface="Wingdings"/>
            </a:endParaRPr>
          </a:p>
          <a:p>
            <a:r>
              <a:rPr lang="en-US" sz="2200" dirty="0">
                <a:sym typeface="Wingdings"/>
              </a:rPr>
              <a:t>	</a:t>
            </a:r>
            <a:r>
              <a:rPr lang="en-US" sz="2200" dirty="0" smtClean="0">
                <a:sym typeface="Wingdings"/>
              </a:rPr>
              <a:t>*Impact on permeability, diffusivity,</a:t>
            </a:r>
          </a:p>
          <a:p>
            <a:r>
              <a:rPr lang="en-US" sz="2200" dirty="0">
                <a:sym typeface="Wingdings"/>
              </a:rPr>
              <a:t>	</a:t>
            </a:r>
            <a:r>
              <a:rPr lang="en-US" sz="2200" dirty="0" smtClean="0">
                <a:sym typeface="Wingdings"/>
              </a:rPr>
              <a:t>  entry pressure…</a:t>
            </a:r>
          </a:p>
          <a:p>
            <a:endParaRPr lang="en-US" sz="2200" dirty="0">
              <a:sym typeface="Wingdings"/>
            </a:endParaRPr>
          </a:p>
          <a:p>
            <a:r>
              <a:rPr lang="en-US" sz="2200" dirty="0" smtClean="0">
                <a:sym typeface="Wingdings"/>
              </a:rPr>
              <a:t>	*Leak risk, injection conditions…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0" y="6422231"/>
            <a:ext cx="17655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ALS-Berkeley</a:t>
            </a:r>
            <a:endParaRPr lang="en-US" sz="2000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116632"/>
            <a:ext cx="9144000" cy="454025"/>
          </a:xfrm>
          <a:prstGeom prst="rect">
            <a:avLst/>
          </a:prstGeom>
          <a:gradFill rotWithShape="1">
            <a:gsLst>
              <a:gs pos="0">
                <a:srgbClr val="6AA7B9"/>
              </a:gs>
              <a:gs pos="100000">
                <a:srgbClr val="01637E"/>
              </a:gs>
            </a:gsLst>
            <a:lin ang="0" scaled="1"/>
          </a:gradFill>
          <a:ln>
            <a:noFill/>
          </a:ln>
          <a:effectLst>
            <a:outerShdw dist="444500" dir="16200000" sy="-100000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3000" dirty="0" err="1" smtClean="0">
                <a:solidFill>
                  <a:schemeClr val="bg1"/>
                </a:solidFill>
              </a:rPr>
              <a:t>Geoscience</a:t>
            </a:r>
            <a:r>
              <a:rPr lang="en-US" sz="3000" dirty="0" smtClean="0">
                <a:solidFill>
                  <a:schemeClr val="bg1"/>
                </a:solidFill>
              </a:rPr>
              <a:t>/</a:t>
            </a:r>
            <a:r>
              <a:rPr lang="en-US" sz="3000" dirty="0" err="1" smtClean="0">
                <a:solidFill>
                  <a:schemeClr val="bg1"/>
                </a:solidFill>
              </a:rPr>
              <a:t>Enviromental</a:t>
            </a:r>
            <a:endParaRPr lang="en-US" sz="3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3576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725795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I</a:t>
            </a:r>
            <a:r>
              <a:rPr lang="en-US" b="1" dirty="0" smtClean="0"/>
              <a:t>maging </a:t>
            </a:r>
            <a:r>
              <a:rPr lang="en-US" b="1" dirty="0"/>
              <a:t>of different forms </a:t>
            </a:r>
            <a:r>
              <a:rPr lang="en-US" b="1" dirty="0" smtClean="0"/>
              <a:t>of </a:t>
            </a:r>
            <a:r>
              <a:rPr lang="en-US" b="1" dirty="0" err="1" smtClean="0"/>
              <a:t>tumour</a:t>
            </a:r>
            <a:r>
              <a:rPr lang="en-US" b="1" dirty="0"/>
              <a:t> </a:t>
            </a:r>
            <a:r>
              <a:rPr lang="en-US" b="1" dirty="0" smtClean="0"/>
              <a:t>angiogenesis:</a:t>
            </a:r>
          </a:p>
          <a:p>
            <a:r>
              <a:rPr lang="en-US" b="1" dirty="0" smtClean="0"/>
              <a:t>Oral </a:t>
            </a:r>
            <a:r>
              <a:rPr lang="en-US" b="1" dirty="0"/>
              <a:t>squamous cell carcinoma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4572000" y="4941168"/>
            <a:ext cx="4572000" cy="1200328"/>
          </a:xfrm>
          <a:prstGeom prst="rect">
            <a:avLst/>
          </a:prstGeom>
          <a:solidFill>
            <a:srgbClr val="333399"/>
          </a:solidFill>
        </p:spPr>
        <p:txBody>
          <a:bodyPr>
            <a:spAutoFit/>
          </a:bodyPr>
          <a:lstStyle/>
          <a:p>
            <a:pPr algn="ctr"/>
            <a:r>
              <a:rPr lang="en-US" b="1" i="1" dirty="0">
                <a:solidFill>
                  <a:schemeClr val="bg1">
                    <a:lumMod val="95000"/>
                  </a:schemeClr>
                </a:solidFill>
              </a:rPr>
              <a:t>E</a:t>
            </a:r>
            <a:r>
              <a:rPr lang="en-US" b="1" i="1" dirty="0" smtClean="0">
                <a:solidFill>
                  <a:schemeClr val="bg1">
                    <a:lumMod val="95000"/>
                  </a:schemeClr>
                </a:solidFill>
              </a:rPr>
              <a:t>x </a:t>
            </a:r>
            <a:r>
              <a:rPr lang="en-US" b="1" i="1" dirty="0">
                <a:solidFill>
                  <a:schemeClr val="bg1">
                    <a:lumMod val="95000"/>
                  </a:schemeClr>
                </a:solidFill>
              </a:rPr>
              <a:t>vivo </a:t>
            </a:r>
            <a:r>
              <a:rPr lang="en-US" b="1" dirty="0" smtClean="0">
                <a:solidFill>
                  <a:schemeClr val="bg1">
                    <a:lumMod val="95000"/>
                  </a:schemeClr>
                </a:solidFill>
              </a:rPr>
              <a:t>3D analysis of  </a:t>
            </a:r>
            <a:r>
              <a:rPr lang="en-US" b="1" dirty="0" err="1">
                <a:solidFill>
                  <a:schemeClr val="bg1">
                    <a:lumMod val="95000"/>
                  </a:schemeClr>
                </a:solidFill>
              </a:rPr>
              <a:t>tumour</a:t>
            </a:r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bg1">
                    <a:lumMod val="95000"/>
                  </a:schemeClr>
                </a:solidFill>
              </a:rPr>
              <a:t>angiogenesis</a:t>
            </a:r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bg1">
                    <a:lumMod val="95000"/>
                  </a:schemeClr>
                </a:solidFill>
              </a:rPr>
              <a:t>and vascular system architecture</a:t>
            </a:r>
            <a:endParaRPr lang="en-US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CuadroTexto 4"/>
          <p:cNvSpPr txBox="1"/>
          <p:nvPr/>
        </p:nvSpPr>
        <p:spPr>
          <a:xfrm>
            <a:off x="4992080" y="2128788"/>
            <a:ext cx="3828392" cy="230832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Need for </a:t>
            </a:r>
          </a:p>
          <a:p>
            <a:pPr algn="ctr"/>
            <a:r>
              <a:rPr lang="en-US" dirty="0" smtClean="0"/>
              <a:t>Improvement of  prognosis 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Development of new </a:t>
            </a:r>
          </a:p>
          <a:p>
            <a:pPr algn="ctr"/>
            <a:r>
              <a:rPr lang="en-US" dirty="0" smtClean="0"/>
              <a:t>(anti-</a:t>
            </a:r>
            <a:r>
              <a:rPr lang="en-US" dirty="0" err="1" smtClean="0"/>
              <a:t>angiogenic</a:t>
            </a:r>
            <a:r>
              <a:rPr lang="en-US" dirty="0" smtClean="0"/>
              <a:t>)</a:t>
            </a:r>
          </a:p>
          <a:p>
            <a:pPr algn="ctr"/>
            <a:r>
              <a:rPr lang="en-US" dirty="0" smtClean="0"/>
              <a:t>treatment options</a:t>
            </a:r>
            <a:endParaRPr lang="en-US" dirty="0"/>
          </a:p>
        </p:txBody>
      </p:sp>
      <p:pic>
        <p:nvPicPr>
          <p:cNvPr id="5" name="Picture 2" descr="https://encrypted-tbn2.gstatic.com/images?q=tbn:ANd9GcQ-F-R4Vnnnqn0_cryr7PrfS64Y2gh6jSVQSdPo4As-zCh1dCgbh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91274"/>
            <a:ext cx="1524000" cy="466726"/>
          </a:xfrm>
          <a:prstGeom prst="rect">
            <a:avLst/>
          </a:prstGeom>
          <a:noFill/>
        </p:spPr>
      </p:pic>
      <p:sp>
        <p:nvSpPr>
          <p:cNvPr id="6" name="CuadroTexto 6"/>
          <p:cNvSpPr txBox="1"/>
          <p:nvPr/>
        </p:nvSpPr>
        <p:spPr>
          <a:xfrm>
            <a:off x="5004049" y="1157843"/>
            <a:ext cx="3816424" cy="830997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One of the most common</a:t>
            </a:r>
          </a:p>
          <a:p>
            <a:r>
              <a:rPr lang="en-US" dirty="0"/>
              <a:t> </a:t>
            </a:r>
            <a:r>
              <a:rPr lang="en-US" dirty="0" smtClean="0"/>
              <a:t>    /highest mortality</a:t>
            </a:r>
            <a:endParaRPr lang="en-US" dirty="0"/>
          </a:p>
        </p:txBody>
      </p:sp>
      <p:sp>
        <p:nvSpPr>
          <p:cNvPr id="7" name="Pentágono 9"/>
          <p:cNvSpPr/>
          <p:nvPr/>
        </p:nvSpPr>
        <p:spPr bwMode="auto">
          <a:xfrm rot="5400000">
            <a:off x="5544108" y="1592796"/>
            <a:ext cx="2736304" cy="3816424"/>
          </a:xfrm>
          <a:prstGeom prst="homePlate">
            <a:avLst>
              <a:gd name="adj" fmla="val 18790"/>
            </a:avLst>
          </a:prstGeom>
          <a:noFill/>
          <a:ln w="9525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pic>
        <p:nvPicPr>
          <p:cNvPr id="8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83" y="2890829"/>
            <a:ext cx="4111989" cy="2914435"/>
          </a:xfrm>
          <a:prstGeom prst="rect">
            <a:avLst/>
          </a:prstGeom>
        </p:spPr>
      </p:pic>
      <p:pic>
        <p:nvPicPr>
          <p:cNvPr id="9" name="Imagen 10"/>
          <p:cNvPicPr>
            <a:picLocks noChangeAspect="1"/>
          </p:cNvPicPr>
          <p:nvPr/>
        </p:nvPicPr>
        <p:blipFill rotWithShape="1">
          <a:blip r:embed="rId4"/>
          <a:srcRect t="49829" r="49727"/>
          <a:stretch/>
        </p:blipFill>
        <p:spPr>
          <a:xfrm>
            <a:off x="2267744" y="5167051"/>
            <a:ext cx="2298493" cy="1655221"/>
          </a:xfrm>
          <a:prstGeom prst="rect">
            <a:avLst/>
          </a:prstGeom>
        </p:spPr>
      </p:pic>
      <p:pic>
        <p:nvPicPr>
          <p:cNvPr id="10" name="Imagen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9632" y="1484784"/>
            <a:ext cx="1466659" cy="1368152"/>
          </a:xfrm>
          <a:prstGeom prst="rect">
            <a:avLst/>
          </a:prstGeom>
        </p:spPr>
      </p:pic>
      <p:sp>
        <p:nvSpPr>
          <p:cNvPr id="11" name="CuadroTexto 13"/>
          <p:cNvSpPr txBox="1"/>
          <p:nvPr/>
        </p:nvSpPr>
        <p:spPr>
          <a:xfrm>
            <a:off x="4644008" y="6381328"/>
            <a:ext cx="21722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smtClean="0"/>
              <a:t>Pabst et al. 2014</a:t>
            </a:r>
            <a:endParaRPr lang="en-US" sz="2000" i="1" dirty="0"/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0" y="116632"/>
            <a:ext cx="9144000" cy="454025"/>
          </a:xfrm>
          <a:prstGeom prst="rect">
            <a:avLst/>
          </a:prstGeom>
          <a:gradFill rotWithShape="1">
            <a:gsLst>
              <a:gs pos="0">
                <a:srgbClr val="6AA7B9"/>
              </a:gs>
              <a:gs pos="100000">
                <a:srgbClr val="01637E"/>
              </a:gs>
            </a:gsLst>
            <a:lin ang="0" scaled="1"/>
          </a:gradFill>
          <a:ln>
            <a:noFill/>
          </a:ln>
          <a:effectLst>
            <a:outerShdw dist="444500" dir="16200000" sy="-100000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3000" dirty="0" smtClean="0">
                <a:solidFill>
                  <a:schemeClr val="bg1"/>
                </a:solidFill>
              </a:rPr>
              <a:t>Biomedical</a:t>
            </a:r>
            <a:endParaRPr lang="en-US" sz="3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4209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8204200" y="38989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0" y="6521450"/>
            <a:ext cx="838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800" dirty="0"/>
              <a:t>From: Evaluation of microstructural properties of coffee beans by synchrotron X-ray </a:t>
            </a:r>
            <a:r>
              <a:rPr lang="en-US" sz="800" dirty="0" err="1"/>
              <a:t>microtomography</a:t>
            </a:r>
            <a:r>
              <a:rPr lang="en-US" sz="800" dirty="0"/>
              <a:t>: a methodological approach. P. </a:t>
            </a:r>
            <a:r>
              <a:rPr lang="en-US" sz="800" dirty="0" err="1"/>
              <a:t>Pittia</a:t>
            </a:r>
            <a:r>
              <a:rPr lang="en-US" sz="800" dirty="0"/>
              <a:t>, G. </a:t>
            </a:r>
            <a:r>
              <a:rPr lang="en-US" sz="800" dirty="0" err="1"/>
              <a:t>Sacchetti</a:t>
            </a:r>
            <a:r>
              <a:rPr lang="en-US" sz="800" dirty="0"/>
              <a:t>, L. Mancini, M. </a:t>
            </a:r>
            <a:r>
              <a:rPr lang="en-US" sz="800" u="sng" dirty="0" err="1"/>
              <a:t>Voltolini</a:t>
            </a:r>
            <a:r>
              <a:rPr lang="en-US" sz="800" dirty="0"/>
              <a:t>, F. </a:t>
            </a:r>
            <a:r>
              <a:rPr lang="en-US" sz="800" dirty="0" err="1"/>
              <a:t>Brun</a:t>
            </a:r>
            <a:r>
              <a:rPr lang="en-US" sz="800" dirty="0"/>
              <a:t>, G. </a:t>
            </a:r>
            <a:r>
              <a:rPr lang="en-US" sz="800" dirty="0" err="1"/>
              <a:t>Tromba</a:t>
            </a:r>
            <a:r>
              <a:rPr lang="en-US" sz="800" dirty="0"/>
              <a:t>, N. </a:t>
            </a:r>
            <a:r>
              <a:rPr lang="en-US" sz="800" dirty="0" err="1"/>
              <a:t>Sodini</a:t>
            </a:r>
            <a:r>
              <a:rPr lang="en-US" sz="800" dirty="0"/>
              <a:t>, F. </a:t>
            </a:r>
            <a:r>
              <a:rPr lang="en-US" sz="800" dirty="0" err="1"/>
              <a:t>Zanini</a:t>
            </a:r>
            <a:r>
              <a:rPr lang="en-US" sz="800" dirty="0"/>
              <a:t>. Journal of Food Science (2011) 76(2), E222-E231.</a:t>
            </a:r>
            <a:endParaRPr lang="en-GB" sz="800" dirty="0"/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0" y="683404"/>
            <a:ext cx="914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635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1800" dirty="0" smtClean="0"/>
              <a:t>Microstructures </a:t>
            </a:r>
            <a:r>
              <a:rPr lang="en-US" sz="1800" dirty="0"/>
              <a:t>can have a direct influence to the taste of </a:t>
            </a:r>
            <a:r>
              <a:rPr lang="en-US" sz="1800" dirty="0" smtClean="0"/>
              <a:t>our favorite drink </a:t>
            </a:r>
            <a:r>
              <a:rPr lang="en-US" sz="1800" dirty="0" smtClean="0">
                <a:sym typeface="Wingdings" pitchFamily="2" charset="2"/>
              </a:rPr>
              <a:t> coffee</a:t>
            </a:r>
            <a:endParaRPr lang="en-US" dirty="0"/>
          </a:p>
        </p:txBody>
      </p:sp>
      <p:pic>
        <p:nvPicPr>
          <p:cNvPr id="6" name="Picture 12" descr="fig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88" y="1196752"/>
            <a:ext cx="5102046" cy="519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3" descr="fig7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60627" y="1196752"/>
            <a:ext cx="5647877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Object 14"/>
          <p:cNvGraphicFramePr>
            <a:graphicFrameLocks noChangeAspect="1"/>
          </p:cNvGraphicFramePr>
          <p:nvPr>
            <p:extLst/>
          </p:nvPr>
        </p:nvGraphicFramePr>
        <p:xfrm>
          <a:off x="889000" y="2189163"/>
          <a:ext cx="6972300" cy="306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23" name="Worksheet" r:id="rId5" imgW="11791827" imgH="5181645" progId="Excel.Sheet.8">
                  <p:embed/>
                </p:oleObj>
              </mc:Choice>
              <mc:Fallback>
                <p:oleObj name="Worksheet" r:id="rId5" imgW="11791827" imgH="5181645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9000" y="2189163"/>
                        <a:ext cx="6972300" cy="3062287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8097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116632"/>
            <a:ext cx="9144000" cy="454025"/>
          </a:xfrm>
          <a:prstGeom prst="rect">
            <a:avLst/>
          </a:prstGeom>
          <a:gradFill rotWithShape="1">
            <a:gsLst>
              <a:gs pos="0">
                <a:srgbClr val="6AA7B9"/>
              </a:gs>
              <a:gs pos="100000">
                <a:srgbClr val="01637E"/>
              </a:gs>
            </a:gsLst>
            <a:lin ang="0" scaled="1"/>
          </a:gradFill>
          <a:ln>
            <a:noFill/>
          </a:ln>
          <a:effectLst>
            <a:outerShdw dist="444500" dir="16200000" sy="-100000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3000" dirty="0" smtClean="0">
                <a:solidFill>
                  <a:schemeClr val="bg1"/>
                </a:solidFill>
              </a:rPr>
              <a:t>Food science</a:t>
            </a:r>
            <a:endParaRPr lang="en-US" sz="3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115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563195"/>
            <a:ext cx="6761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Teeth in hominids: a window into their health  </a:t>
            </a:r>
            <a:endParaRPr lang="en-US" b="1" dirty="0"/>
          </a:p>
        </p:txBody>
      </p:sp>
      <p:sp>
        <p:nvSpPr>
          <p:cNvPr id="3" name="Rectangle 6"/>
          <p:cNvSpPr/>
          <p:nvPr/>
        </p:nvSpPr>
        <p:spPr>
          <a:xfrm>
            <a:off x="0" y="952852"/>
            <a:ext cx="9144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>
                <a:solidFill>
                  <a:schemeClr val="accent1">
                    <a:lumMod val="25000"/>
                  </a:schemeClr>
                </a:solidFill>
              </a:rPr>
              <a:t>Teeth: hardest material in our body, source of pain,  biological and social information (diet, health, growth rates…). </a:t>
            </a:r>
          </a:p>
          <a:p>
            <a:r>
              <a:rPr lang="en-US" sz="2200" dirty="0" smtClean="0">
                <a:solidFill>
                  <a:schemeClr val="accent1">
                    <a:lumMod val="25000"/>
                  </a:schemeClr>
                </a:solidFill>
              </a:rPr>
              <a:t>Human fossils very rare </a:t>
            </a:r>
            <a:r>
              <a:rPr lang="en-US" sz="2200" dirty="0" smtClean="0">
                <a:solidFill>
                  <a:schemeClr val="accent1">
                    <a:lumMod val="25000"/>
                  </a:schemeClr>
                </a:solidFill>
                <a:latin typeface="Times New Roman"/>
                <a:cs typeface="Times New Roman"/>
              </a:rPr>
              <a:t>→</a:t>
            </a:r>
            <a:r>
              <a:rPr lang="en-US" sz="2200" dirty="0" smtClean="0">
                <a:solidFill>
                  <a:schemeClr val="accent1">
                    <a:lumMod val="25000"/>
                  </a:schemeClr>
                </a:solidFill>
              </a:rPr>
              <a:t> non-destructive technique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87416" y="2575615"/>
            <a:ext cx="1548680" cy="1645473"/>
          </a:xfrm>
          <a:prstGeom prst="rect">
            <a:avLst/>
          </a:prstGeom>
        </p:spPr>
      </p:pic>
      <p:pic>
        <p:nvPicPr>
          <p:cNvPr id="5" name="Imagen 4" descr="Diente.t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060848"/>
            <a:ext cx="3816424" cy="3195336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755576" y="5301208"/>
            <a:ext cx="18453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Hublin</a:t>
            </a:r>
            <a:r>
              <a:rPr lang="en-US" sz="1400" dirty="0" smtClean="0"/>
              <a:t> Nature (2013)</a:t>
            </a:r>
            <a:endParaRPr lang="en-US" sz="1400" dirty="0"/>
          </a:p>
        </p:txBody>
      </p:sp>
      <p:sp>
        <p:nvSpPr>
          <p:cNvPr id="7" name="Rectangle 7"/>
          <p:cNvSpPr/>
          <p:nvPr/>
        </p:nvSpPr>
        <p:spPr>
          <a:xfrm>
            <a:off x="-13816" y="6021288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>
                <a:solidFill>
                  <a:schemeClr val="accent1">
                    <a:lumMod val="25000"/>
                  </a:schemeClr>
                </a:solidFill>
              </a:rPr>
              <a:t>Atapuerca</a:t>
            </a:r>
            <a:r>
              <a:rPr lang="en-US" sz="2000" dirty="0" smtClean="0">
                <a:solidFill>
                  <a:schemeClr val="accent1">
                    <a:lumMod val="25000"/>
                  </a:schemeClr>
                </a:solidFill>
              </a:rPr>
              <a:t> (Burgos) the most important site in </a:t>
            </a:r>
            <a:r>
              <a:rPr lang="en-US" sz="2000" dirty="0" err="1" smtClean="0">
                <a:solidFill>
                  <a:schemeClr val="accent1">
                    <a:lumMod val="25000"/>
                  </a:schemeClr>
                </a:solidFill>
              </a:rPr>
              <a:t>palaeoanthropology</a:t>
            </a:r>
            <a:r>
              <a:rPr lang="en-US" sz="2000" dirty="0" smtClean="0">
                <a:solidFill>
                  <a:schemeClr val="accent1">
                    <a:lumMod val="25000"/>
                  </a:schemeClr>
                </a:solidFill>
              </a:rPr>
              <a:t> of the world</a:t>
            </a:r>
            <a:endParaRPr lang="en-GB" sz="2000" dirty="0">
              <a:solidFill>
                <a:schemeClr val="accent1">
                  <a:lumMod val="25000"/>
                </a:schemeClr>
              </a:solidFill>
            </a:endParaRPr>
          </a:p>
        </p:txBody>
      </p:sp>
      <p:pic>
        <p:nvPicPr>
          <p:cNvPr id="8" name="Imagen 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0100"/>
          <a:stretch/>
        </p:blipFill>
        <p:spPr>
          <a:xfrm>
            <a:off x="5292080" y="2401302"/>
            <a:ext cx="3851920" cy="2899905"/>
          </a:xfrm>
          <a:prstGeom prst="rect">
            <a:avLst/>
          </a:prstGeom>
        </p:spPr>
      </p:pic>
      <p:pic>
        <p:nvPicPr>
          <p:cNvPr id="9" name="Imagen 6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1432" y="1950988"/>
            <a:ext cx="5112568" cy="469900"/>
          </a:xfrm>
          <a:prstGeom prst="rect">
            <a:avLst/>
          </a:prstGeom>
        </p:spPr>
      </p:pic>
      <p:sp>
        <p:nvSpPr>
          <p:cNvPr id="10" name="CuadroTexto 7"/>
          <p:cNvSpPr txBox="1"/>
          <p:nvPr/>
        </p:nvSpPr>
        <p:spPr>
          <a:xfrm>
            <a:off x="6156176" y="5301208"/>
            <a:ext cx="2853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Root extension rate</a:t>
            </a:r>
            <a:endParaRPr lang="en-US" dirty="0"/>
          </a:p>
        </p:txBody>
      </p:sp>
      <p:sp>
        <p:nvSpPr>
          <p:cNvPr id="11" name="Rectángulo 12"/>
          <p:cNvSpPr/>
          <p:nvPr/>
        </p:nvSpPr>
        <p:spPr>
          <a:xfrm>
            <a:off x="6516216" y="5661248"/>
            <a:ext cx="21339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/>
              <a:t>Macchiarelli</a:t>
            </a:r>
            <a:r>
              <a:rPr lang="en-US" sz="1400" dirty="0" smtClean="0"/>
              <a:t> et al. (2006)</a:t>
            </a:r>
            <a:endParaRPr lang="en-US" sz="1400" dirty="0"/>
          </a:p>
        </p:txBody>
      </p:sp>
      <p:sp>
        <p:nvSpPr>
          <p:cNvPr id="12" name="CuadroTexto 8"/>
          <p:cNvSpPr txBox="1"/>
          <p:nvPr/>
        </p:nvSpPr>
        <p:spPr>
          <a:xfrm>
            <a:off x="7508259" y="6457890"/>
            <a:ext cx="1672253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/>
              <a:t>ID17@ERSF</a:t>
            </a:r>
            <a:endParaRPr lang="en-US" sz="2000" dirty="0"/>
          </a:p>
        </p:txBody>
      </p:sp>
      <p:sp>
        <p:nvSpPr>
          <p:cNvPr id="13" name="CuadroTexto 9"/>
          <p:cNvSpPr txBox="1"/>
          <p:nvPr/>
        </p:nvSpPr>
        <p:spPr>
          <a:xfrm>
            <a:off x="5348019" y="6457890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50-70 </a:t>
            </a:r>
            <a:r>
              <a:rPr lang="en-US" sz="2000" dirty="0" err="1" smtClean="0"/>
              <a:t>keV</a:t>
            </a:r>
            <a:r>
              <a:rPr lang="en-US" sz="2000" dirty="0" smtClean="0"/>
              <a:t> 45μm</a:t>
            </a:r>
            <a:endParaRPr lang="en-US" sz="2000" dirty="0"/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116632"/>
            <a:ext cx="9144000" cy="454025"/>
          </a:xfrm>
          <a:prstGeom prst="rect">
            <a:avLst/>
          </a:prstGeom>
          <a:gradFill rotWithShape="1">
            <a:gsLst>
              <a:gs pos="0">
                <a:srgbClr val="6AA7B9"/>
              </a:gs>
              <a:gs pos="100000">
                <a:srgbClr val="01637E"/>
              </a:gs>
            </a:gsLst>
            <a:lin ang="0" scaled="1"/>
          </a:gradFill>
          <a:ln>
            <a:noFill/>
          </a:ln>
          <a:effectLst>
            <a:outerShdw dist="444500" dir="16200000" sy="-100000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3000" dirty="0" smtClean="0">
                <a:solidFill>
                  <a:schemeClr val="bg1"/>
                </a:solidFill>
              </a:rPr>
              <a:t>Paleontology</a:t>
            </a:r>
            <a:endParaRPr lang="en-US" sz="3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8866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988840"/>
            <a:ext cx="2629052" cy="26225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" t="1018" r="89920" b="90204"/>
          <a:stretch/>
        </p:blipFill>
        <p:spPr>
          <a:xfrm>
            <a:off x="539552" y="1821568"/>
            <a:ext cx="678658" cy="6762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43221" y="5178346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= 1 </a:t>
            </a:r>
            <a:r>
              <a:rPr lang="en-US" dirty="0"/>
              <a:t>W</a:t>
            </a:r>
            <a:r>
              <a:rPr lang="en-US" dirty="0" smtClean="0"/>
              <a:t>ord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124588" y="5832325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An image of 1000x1000 pixel = 1,000,000 words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4912884" y="1739356"/>
            <a:ext cx="4025249" cy="4072721"/>
            <a:chOff x="4531350" y="1412776"/>
            <a:chExt cx="4025249" cy="407272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90" t="7449" r="17871" b="4612"/>
            <a:stretch/>
          </p:blipFill>
          <p:spPr>
            <a:xfrm>
              <a:off x="4644008" y="1412776"/>
              <a:ext cx="3595754" cy="3096344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4531350" y="4654500"/>
              <a:ext cx="40252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 average novel = 70,000 – 100,000 words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755576" y="755602"/>
            <a:ext cx="3846124" cy="3855815"/>
            <a:chOff x="755576" y="416421"/>
            <a:chExt cx="3846124" cy="385581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76" y="1649659"/>
              <a:ext cx="2629052" cy="2622577"/>
            </a:xfrm>
            <a:prstGeom prst="rect">
              <a:avLst/>
            </a:prstGeom>
          </p:spPr>
        </p:pic>
        <p:cxnSp>
          <p:nvCxnSpPr>
            <p:cNvPr id="12" name="Straight Connector 11"/>
            <p:cNvCxnSpPr/>
            <p:nvPr/>
          </p:nvCxnSpPr>
          <p:spPr bwMode="auto">
            <a:xfrm flipV="1">
              <a:off x="793676" y="416421"/>
              <a:ext cx="1278958" cy="127895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 bwMode="auto">
            <a:xfrm flipV="1">
              <a:off x="3323516" y="421809"/>
              <a:ext cx="1273570" cy="1273571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Straight Connector 13"/>
            <p:cNvCxnSpPr/>
            <p:nvPr/>
          </p:nvCxnSpPr>
          <p:spPr bwMode="auto">
            <a:xfrm flipV="1">
              <a:off x="3323516" y="2959269"/>
              <a:ext cx="1273570" cy="1273571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" name="Straight Connector 14"/>
            <p:cNvCxnSpPr/>
            <p:nvPr/>
          </p:nvCxnSpPr>
          <p:spPr bwMode="auto">
            <a:xfrm flipV="1">
              <a:off x="3323516" y="2780928"/>
              <a:ext cx="1261411" cy="1261412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Straight Connector 15"/>
            <p:cNvCxnSpPr/>
            <p:nvPr/>
          </p:nvCxnSpPr>
          <p:spPr bwMode="auto">
            <a:xfrm flipV="1">
              <a:off x="3323516" y="2593509"/>
              <a:ext cx="1273570" cy="1273571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" name="Straight Connector 16"/>
            <p:cNvCxnSpPr/>
            <p:nvPr/>
          </p:nvCxnSpPr>
          <p:spPr bwMode="auto">
            <a:xfrm flipV="1">
              <a:off x="3323516" y="2387769"/>
              <a:ext cx="1273570" cy="1273571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Straight Connector 17"/>
            <p:cNvCxnSpPr/>
            <p:nvPr/>
          </p:nvCxnSpPr>
          <p:spPr bwMode="auto">
            <a:xfrm flipV="1">
              <a:off x="3323516" y="2204864"/>
              <a:ext cx="1258355" cy="1258356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Straight Connector 18"/>
            <p:cNvCxnSpPr/>
            <p:nvPr/>
          </p:nvCxnSpPr>
          <p:spPr bwMode="auto">
            <a:xfrm flipV="1">
              <a:off x="3323516" y="1999149"/>
              <a:ext cx="1273570" cy="1273571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Straight Connector 19"/>
            <p:cNvCxnSpPr/>
            <p:nvPr/>
          </p:nvCxnSpPr>
          <p:spPr bwMode="auto">
            <a:xfrm flipV="1">
              <a:off x="3323516" y="1825625"/>
              <a:ext cx="1271834" cy="1271835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" name="Straight Connector 20"/>
            <p:cNvCxnSpPr/>
            <p:nvPr/>
          </p:nvCxnSpPr>
          <p:spPr bwMode="auto">
            <a:xfrm flipV="1">
              <a:off x="3323516" y="1625600"/>
              <a:ext cx="1266119" cy="126612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Straight Connector 21"/>
            <p:cNvCxnSpPr/>
            <p:nvPr/>
          </p:nvCxnSpPr>
          <p:spPr bwMode="auto">
            <a:xfrm flipV="1">
              <a:off x="3323516" y="1400175"/>
              <a:ext cx="1278184" cy="1278185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" name="Straight Connector 22"/>
            <p:cNvCxnSpPr/>
            <p:nvPr/>
          </p:nvCxnSpPr>
          <p:spPr bwMode="auto">
            <a:xfrm flipV="1">
              <a:off x="3323516" y="1216025"/>
              <a:ext cx="1271834" cy="1271835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4" name="Straight Connector 23"/>
            <p:cNvCxnSpPr/>
            <p:nvPr/>
          </p:nvCxnSpPr>
          <p:spPr bwMode="auto">
            <a:xfrm flipV="1">
              <a:off x="3323516" y="1038225"/>
              <a:ext cx="1274374" cy="1274375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Straight Connector 24"/>
            <p:cNvCxnSpPr/>
            <p:nvPr/>
          </p:nvCxnSpPr>
          <p:spPr bwMode="auto">
            <a:xfrm flipV="1">
              <a:off x="3323516" y="828675"/>
              <a:ext cx="1278184" cy="1278185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" name="Straight Connector 25"/>
            <p:cNvCxnSpPr/>
            <p:nvPr/>
          </p:nvCxnSpPr>
          <p:spPr bwMode="auto">
            <a:xfrm flipV="1">
              <a:off x="3323516" y="628650"/>
              <a:ext cx="1272469" cy="127247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Straight Connector 26"/>
            <p:cNvCxnSpPr/>
            <p:nvPr/>
          </p:nvCxnSpPr>
          <p:spPr bwMode="auto">
            <a:xfrm flipV="1">
              <a:off x="999416" y="416421"/>
              <a:ext cx="1278958" cy="127895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" name="Straight Connector 27"/>
            <p:cNvCxnSpPr/>
            <p:nvPr/>
          </p:nvCxnSpPr>
          <p:spPr bwMode="auto">
            <a:xfrm flipV="1">
              <a:off x="1205156" y="416421"/>
              <a:ext cx="1278958" cy="127895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" name="Straight Connector 28"/>
            <p:cNvCxnSpPr/>
            <p:nvPr/>
          </p:nvCxnSpPr>
          <p:spPr bwMode="auto">
            <a:xfrm flipV="1">
              <a:off x="1380416" y="416421"/>
              <a:ext cx="1278958" cy="127895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Straight Connector 29"/>
            <p:cNvCxnSpPr/>
            <p:nvPr/>
          </p:nvCxnSpPr>
          <p:spPr bwMode="auto">
            <a:xfrm flipV="1">
              <a:off x="1586156" y="416421"/>
              <a:ext cx="1278958" cy="127896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" name="Straight Connector 30"/>
            <p:cNvCxnSpPr/>
            <p:nvPr/>
          </p:nvCxnSpPr>
          <p:spPr bwMode="auto">
            <a:xfrm flipV="1">
              <a:off x="1776656" y="416421"/>
              <a:ext cx="1278958" cy="127895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Straight Connector 31"/>
            <p:cNvCxnSpPr/>
            <p:nvPr/>
          </p:nvCxnSpPr>
          <p:spPr bwMode="auto">
            <a:xfrm flipV="1">
              <a:off x="1982396" y="416421"/>
              <a:ext cx="1278958" cy="127895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" name="Straight Connector 32"/>
            <p:cNvCxnSpPr/>
            <p:nvPr/>
          </p:nvCxnSpPr>
          <p:spPr bwMode="auto">
            <a:xfrm flipV="1">
              <a:off x="2188136" y="416421"/>
              <a:ext cx="1278958" cy="127895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4" name="Straight Connector 33"/>
            <p:cNvCxnSpPr/>
            <p:nvPr/>
          </p:nvCxnSpPr>
          <p:spPr bwMode="auto">
            <a:xfrm flipV="1">
              <a:off x="2363396" y="416421"/>
              <a:ext cx="1278958" cy="127895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5" name="Straight Connector 34"/>
            <p:cNvCxnSpPr/>
            <p:nvPr/>
          </p:nvCxnSpPr>
          <p:spPr bwMode="auto">
            <a:xfrm flipV="1">
              <a:off x="2569136" y="416421"/>
              <a:ext cx="1278958" cy="127895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6" name="Straight Connector 35"/>
            <p:cNvCxnSpPr/>
            <p:nvPr/>
          </p:nvCxnSpPr>
          <p:spPr bwMode="auto">
            <a:xfrm flipV="1">
              <a:off x="2752016" y="416421"/>
              <a:ext cx="1278958" cy="127895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7" name="Straight Connector 36"/>
            <p:cNvCxnSpPr/>
            <p:nvPr/>
          </p:nvCxnSpPr>
          <p:spPr bwMode="auto">
            <a:xfrm flipV="1">
              <a:off x="2927276" y="416421"/>
              <a:ext cx="1278958" cy="127896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8" name="Straight Connector 37"/>
            <p:cNvCxnSpPr/>
            <p:nvPr/>
          </p:nvCxnSpPr>
          <p:spPr bwMode="auto">
            <a:xfrm flipV="1">
              <a:off x="3133016" y="416421"/>
              <a:ext cx="1278958" cy="127896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" name="Straight Connector 38"/>
            <p:cNvCxnSpPr/>
            <p:nvPr/>
          </p:nvCxnSpPr>
          <p:spPr bwMode="auto">
            <a:xfrm>
              <a:off x="898525" y="1578471"/>
              <a:ext cx="253968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0" name="Straight Connector 39"/>
            <p:cNvCxnSpPr/>
            <p:nvPr/>
          </p:nvCxnSpPr>
          <p:spPr bwMode="auto">
            <a:xfrm>
              <a:off x="1012825" y="1467346"/>
              <a:ext cx="253968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1" name="Straight Connector 40"/>
            <p:cNvCxnSpPr/>
            <p:nvPr/>
          </p:nvCxnSpPr>
          <p:spPr bwMode="auto">
            <a:xfrm>
              <a:off x="1114425" y="1365746"/>
              <a:ext cx="253968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2" name="Straight Connector 41"/>
            <p:cNvCxnSpPr/>
            <p:nvPr/>
          </p:nvCxnSpPr>
          <p:spPr bwMode="auto">
            <a:xfrm>
              <a:off x="1206500" y="1260971"/>
              <a:ext cx="253968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3" name="Straight Connector 42"/>
            <p:cNvCxnSpPr/>
            <p:nvPr/>
          </p:nvCxnSpPr>
          <p:spPr bwMode="auto">
            <a:xfrm>
              <a:off x="1320800" y="1149846"/>
              <a:ext cx="253968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4" name="Straight Connector 43"/>
            <p:cNvCxnSpPr/>
            <p:nvPr/>
          </p:nvCxnSpPr>
          <p:spPr bwMode="auto">
            <a:xfrm>
              <a:off x="1422400" y="1048246"/>
              <a:ext cx="253968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5" name="Straight Connector 44"/>
            <p:cNvCxnSpPr/>
            <p:nvPr/>
          </p:nvCxnSpPr>
          <p:spPr bwMode="auto">
            <a:xfrm>
              <a:off x="1536700" y="940296"/>
              <a:ext cx="253968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6" name="Straight Connector 45"/>
            <p:cNvCxnSpPr/>
            <p:nvPr/>
          </p:nvCxnSpPr>
          <p:spPr bwMode="auto">
            <a:xfrm>
              <a:off x="1651000" y="829171"/>
              <a:ext cx="253968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7" name="Straight Connector 46"/>
            <p:cNvCxnSpPr/>
            <p:nvPr/>
          </p:nvCxnSpPr>
          <p:spPr bwMode="auto">
            <a:xfrm>
              <a:off x="1752600" y="727571"/>
              <a:ext cx="253968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8" name="Straight Connector 47"/>
            <p:cNvCxnSpPr/>
            <p:nvPr/>
          </p:nvCxnSpPr>
          <p:spPr bwMode="auto">
            <a:xfrm>
              <a:off x="1841500" y="629146"/>
              <a:ext cx="253968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9" name="Straight Connector 48"/>
            <p:cNvCxnSpPr/>
            <p:nvPr/>
          </p:nvCxnSpPr>
          <p:spPr bwMode="auto">
            <a:xfrm>
              <a:off x="1955800" y="518021"/>
              <a:ext cx="253968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0" name="Straight Connector 49"/>
            <p:cNvCxnSpPr/>
            <p:nvPr/>
          </p:nvCxnSpPr>
          <p:spPr bwMode="auto">
            <a:xfrm>
              <a:off x="2057400" y="416421"/>
              <a:ext cx="253968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1" name="Straight Connector 50"/>
            <p:cNvCxnSpPr/>
            <p:nvPr/>
          </p:nvCxnSpPr>
          <p:spPr bwMode="auto">
            <a:xfrm>
              <a:off x="4597086" y="422275"/>
              <a:ext cx="0" cy="2543344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2" name="Straight Connector 51"/>
            <p:cNvCxnSpPr/>
            <p:nvPr/>
          </p:nvCxnSpPr>
          <p:spPr bwMode="auto">
            <a:xfrm>
              <a:off x="4498661" y="514350"/>
              <a:ext cx="0" cy="2543344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3" name="Straight Connector 52"/>
            <p:cNvCxnSpPr/>
            <p:nvPr/>
          </p:nvCxnSpPr>
          <p:spPr bwMode="auto">
            <a:xfrm>
              <a:off x="4387536" y="619125"/>
              <a:ext cx="0" cy="2543344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4" name="Straight Connector 53"/>
            <p:cNvCxnSpPr/>
            <p:nvPr/>
          </p:nvCxnSpPr>
          <p:spPr bwMode="auto">
            <a:xfrm>
              <a:off x="4282761" y="736600"/>
              <a:ext cx="0" cy="2543344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5" name="Straight Connector 54"/>
            <p:cNvCxnSpPr/>
            <p:nvPr/>
          </p:nvCxnSpPr>
          <p:spPr bwMode="auto">
            <a:xfrm>
              <a:off x="4184336" y="828675"/>
              <a:ext cx="0" cy="2543344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6" name="Straight Connector 55"/>
            <p:cNvCxnSpPr/>
            <p:nvPr/>
          </p:nvCxnSpPr>
          <p:spPr bwMode="auto">
            <a:xfrm>
              <a:off x="4073211" y="933450"/>
              <a:ext cx="0" cy="2543344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7" name="Straight Connector 56"/>
            <p:cNvCxnSpPr/>
            <p:nvPr/>
          </p:nvCxnSpPr>
          <p:spPr bwMode="auto">
            <a:xfrm>
              <a:off x="3962086" y="1057275"/>
              <a:ext cx="0" cy="2543344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8" name="Straight Connector 57"/>
            <p:cNvCxnSpPr/>
            <p:nvPr/>
          </p:nvCxnSpPr>
          <p:spPr bwMode="auto">
            <a:xfrm>
              <a:off x="3863661" y="1149350"/>
              <a:ext cx="0" cy="2543344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9" name="Straight Connector 58"/>
            <p:cNvCxnSpPr/>
            <p:nvPr/>
          </p:nvCxnSpPr>
          <p:spPr bwMode="auto">
            <a:xfrm>
              <a:off x="3752536" y="1254125"/>
              <a:ext cx="0" cy="2543344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0" name="Straight Connector 59"/>
            <p:cNvCxnSpPr/>
            <p:nvPr/>
          </p:nvCxnSpPr>
          <p:spPr bwMode="auto">
            <a:xfrm>
              <a:off x="3657286" y="1365250"/>
              <a:ext cx="0" cy="2543344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1" name="Straight Connector 60"/>
            <p:cNvCxnSpPr/>
            <p:nvPr/>
          </p:nvCxnSpPr>
          <p:spPr bwMode="auto">
            <a:xfrm>
              <a:off x="3558861" y="1457325"/>
              <a:ext cx="0" cy="2543344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2" name="Straight Connector 61"/>
            <p:cNvCxnSpPr/>
            <p:nvPr/>
          </p:nvCxnSpPr>
          <p:spPr bwMode="auto">
            <a:xfrm>
              <a:off x="3447736" y="1562100"/>
              <a:ext cx="0" cy="2543344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16" name="Group 115"/>
          <p:cNvGrpSpPr/>
          <p:nvPr/>
        </p:nvGrpSpPr>
        <p:grpSpPr>
          <a:xfrm>
            <a:off x="288388" y="518279"/>
            <a:ext cx="1944216" cy="1949115"/>
            <a:chOff x="755576" y="416421"/>
            <a:chExt cx="3846124" cy="3855815"/>
          </a:xfrm>
        </p:grpSpPr>
        <p:pic>
          <p:nvPicPr>
            <p:cNvPr id="117" name="Picture 11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76" y="1649659"/>
              <a:ext cx="2629052" cy="2622577"/>
            </a:xfrm>
            <a:prstGeom prst="rect">
              <a:avLst/>
            </a:prstGeom>
          </p:spPr>
        </p:pic>
        <p:cxnSp>
          <p:nvCxnSpPr>
            <p:cNvPr id="118" name="Straight Connector 117"/>
            <p:cNvCxnSpPr/>
            <p:nvPr/>
          </p:nvCxnSpPr>
          <p:spPr bwMode="auto">
            <a:xfrm flipV="1">
              <a:off x="793676" y="416421"/>
              <a:ext cx="1278958" cy="127895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9" name="Straight Connector 118"/>
            <p:cNvCxnSpPr/>
            <p:nvPr/>
          </p:nvCxnSpPr>
          <p:spPr bwMode="auto">
            <a:xfrm flipV="1">
              <a:off x="3323516" y="421809"/>
              <a:ext cx="1273570" cy="1273571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0" name="Straight Connector 119"/>
            <p:cNvCxnSpPr/>
            <p:nvPr/>
          </p:nvCxnSpPr>
          <p:spPr bwMode="auto">
            <a:xfrm flipV="1">
              <a:off x="3323516" y="2959269"/>
              <a:ext cx="1273570" cy="1273571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1" name="Straight Connector 120"/>
            <p:cNvCxnSpPr/>
            <p:nvPr/>
          </p:nvCxnSpPr>
          <p:spPr bwMode="auto">
            <a:xfrm flipV="1">
              <a:off x="3323516" y="2780928"/>
              <a:ext cx="1261411" cy="1261412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2" name="Straight Connector 121"/>
            <p:cNvCxnSpPr/>
            <p:nvPr/>
          </p:nvCxnSpPr>
          <p:spPr bwMode="auto">
            <a:xfrm flipV="1">
              <a:off x="3323516" y="2593509"/>
              <a:ext cx="1273570" cy="1273571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3" name="Straight Connector 122"/>
            <p:cNvCxnSpPr/>
            <p:nvPr/>
          </p:nvCxnSpPr>
          <p:spPr bwMode="auto">
            <a:xfrm flipV="1">
              <a:off x="3323516" y="2387769"/>
              <a:ext cx="1273570" cy="1273571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4" name="Straight Connector 123"/>
            <p:cNvCxnSpPr/>
            <p:nvPr/>
          </p:nvCxnSpPr>
          <p:spPr bwMode="auto">
            <a:xfrm flipV="1">
              <a:off x="3323516" y="2204864"/>
              <a:ext cx="1258355" cy="1258356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5" name="Straight Connector 124"/>
            <p:cNvCxnSpPr/>
            <p:nvPr/>
          </p:nvCxnSpPr>
          <p:spPr bwMode="auto">
            <a:xfrm flipV="1">
              <a:off x="3323516" y="1999149"/>
              <a:ext cx="1273570" cy="1273571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6" name="Straight Connector 125"/>
            <p:cNvCxnSpPr/>
            <p:nvPr/>
          </p:nvCxnSpPr>
          <p:spPr bwMode="auto">
            <a:xfrm flipV="1">
              <a:off x="3323516" y="1825625"/>
              <a:ext cx="1271834" cy="1271835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7" name="Straight Connector 126"/>
            <p:cNvCxnSpPr/>
            <p:nvPr/>
          </p:nvCxnSpPr>
          <p:spPr bwMode="auto">
            <a:xfrm flipV="1">
              <a:off x="3323516" y="1625600"/>
              <a:ext cx="1266119" cy="126612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8" name="Straight Connector 127"/>
            <p:cNvCxnSpPr/>
            <p:nvPr/>
          </p:nvCxnSpPr>
          <p:spPr bwMode="auto">
            <a:xfrm flipV="1">
              <a:off x="3323516" y="1400175"/>
              <a:ext cx="1278184" cy="1278185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9" name="Straight Connector 128"/>
            <p:cNvCxnSpPr/>
            <p:nvPr/>
          </p:nvCxnSpPr>
          <p:spPr bwMode="auto">
            <a:xfrm flipV="1">
              <a:off x="3323516" y="1216025"/>
              <a:ext cx="1271834" cy="1271835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0" name="Straight Connector 129"/>
            <p:cNvCxnSpPr/>
            <p:nvPr/>
          </p:nvCxnSpPr>
          <p:spPr bwMode="auto">
            <a:xfrm flipV="1">
              <a:off x="3323516" y="1038225"/>
              <a:ext cx="1274374" cy="1274375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1" name="Straight Connector 130"/>
            <p:cNvCxnSpPr/>
            <p:nvPr/>
          </p:nvCxnSpPr>
          <p:spPr bwMode="auto">
            <a:xfrm flipV="1">
              <a:off x="3323516" y="828675"/>
              <a:ext cx="1278184" cy="1278185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2" name="Straight Connector 131"/>
            <p:cNvCxnSpPr/>
            <p:nvPr/>
          </p:nvCxnSpPr>
          <p:spPr bwMode="auto">
            <a:xfrm flipV="1">
              <a:off x="3323516" y="628650"/>
              <a:ext cx="1272469" cy="127247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3" name="Straight Connector 132"/>
            <p:cNvCxnSpPr/>
            <p:nvPr/>
          </p:nvCxnSpPr>
          <p:spPr bwMode="auto">
            <a:xfrm flipV="1">
              <a:off x="999416" y="416421"/>
              <a:ext cx="1278958" cy="127895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4" name="Straight Connector 133"/>
            <p:cNvCxnSpPr/>
            <p:nvPr/>
          </p:nvCxnSpPr>
          <p:spPr bwMode="auto">
            <a:xfrm flipV="1">
              <a:off x="1205156" y="416421"/>
              <a:ext cx="1278958" cy="127895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5" name="Straight Connector 134"/>
            <p:cNvCxnSpPr/>
            <p:nvPr/>
          </p:nvCxnSpPr>
          <p:spPr bwMode="auto">
            <a:xfrm flipV="1">
              <a:off x="1380416" y="416421"/>
              <a:ext cx="1278958" cy="127895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6" name="Straight Connector 135"/>
            <p:cNvCxnSpPr/>
            <p:nvPr/>
          </p:nvCxnSpPr>
          <p:spPr bwMode="auto">
            <a:xfrm flipV="1">
              <a:off x="1586156" y="416421"/>
              <a:ext cx="1278958" cy="127896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7" name="Straight Connector 136"/>
            <p:cNvCxnSpPr/>
            <p:nvPr/>
          </p:nvCxnSpPr>
          <p:spPr bwMode="auto">
            <a:xfrm flipV="1">
              <a:off x="1776656" y="416421"/>
              <a:ext cx="1278958" cy="127895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8" name="Straight Connector 137"/>
            <p:cNvCxnSpPr/>
            <p:nvPr/>
          </p:nvCxnSpPr>
          <p:spPr bwMode="auto">
            <a:xfrm flipV="1">
              <a:off x="1982396" y="416421"/>
              <a:ext cx="1278958" cy="127895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9" name="Straight Connector 138"/>
            <p:cNvCxnSpPr/>
            <p:nvPr/>
          </p:nvCxnSpPr>
          <p:spPr bwMode="auto">
            <a:xfrm flipV="1">
              <a:off x="2188136" y="416421"/>
              <a:ext cx="1278958" cy="127895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0" name="Straight Connector 139"/>
            <p:cNvCxnSpPr/>
            <p:nvPr/>
          </p:nvCxnSpPr>
          <p:spPr bwMode="auto">
            <a:xfrm flipV="1">
              <a:off x="2363396" y="416421"/>
              <a:ext cx="1278958" cy="127895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1" name="Straight Connector 140"/>
            <p:cNvCxnSpPr/>
            <p:nvPr/>
          </p:nvCxnSpPr>
          <p:spPr bwMode="auto">
            <a:xfrm flipV="1">
              <a:off x="2569136" y="416421"/>
              <a:ext cx="1278958" cy="127895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2" name="Straight Connector 141"/>
            <p:cNvCxnSpPr/>
            <p:nvPr/>
          </p:nvCxnSpPr>
          <p:spPr bwMode="auto">
            <a:xfrm flipV="1">
              <a:off x="2752016" y="416421"/>
              <a:ext cx="1278958" cy="127895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3" name="Straight Connector 142"/>
            <p:cNvCxnSpPr/>
            <p:nvPr/>
          </p:nvCxnSpPr>
          <p:spPr bwMode="auto">
            <a:xfrm flipV="1">
              <a:off x="2927276" y="416421"/>
              <a:ext cx="1278958" cy="127896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4" name="Straight Connector 143"/>
            <p:cNvCxnSpPr/>
            <p:nvPr/>
          </p:nvCxnSpPr>
          <p:spPr bwMode="auto">
            <a:xfrm flipV="1">
              <a:off x="3133016" y="416421"/>
              <a:ext cx="1278958" cy="127896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5" name="Straight Connector 144"/>
            <p:cNvCxnSpPr/>
            <p:nvPr/>
          </p:nvCxnSpPr>
          <p:spPr bwMode="auto">
            <a:xfrm>
              <a:off x="898525" y="1578471"/>
              <a:ext cx="253968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6" name="Straight Connector 145"/>
            <p:cNvCxnSpPr/>
            <p:nvPr/>
          </p:nvCxnSpPr>
          <p:spPr bwMode="auto">
            <a:xfrm>
              <a:off x="1012825" y="1467346"/>
              <a:ext cx="253968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7" name="Straight Connector 146"/>
            <p:cNvCxnSpPr/>
            <p:nvPr/>
          </p:nvCxnSpPr>
          <p:spPr bwMode="auto">
            <a:xfrm>
              <a:off x="1114425" y="1365746"/>
              <a:ext cx="253968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8" name="Straight Connector 147"/>
            <p:cNvCxnSpPr/>
            <p:nvPr/>
          </p:nvCxnSpPr>
          <p:spPr bwMode="auto">
            <a:xfrm>
              <a:off x="1206500" y="1260971"/>
              <a:ext cx="253968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9" name="Straight Connector 148"/>
            <p:cNvCxnSpPr/>
            <p:nvPr/>
          </p:nvCxnSpPr>
          <p:spPr bwMode="auto">
            <a:xfrm>
              <a:off x="1320800" y="1149846"/>
              <a:ext cx="253968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0" name="Straight Connector 149"/>
            <p:cNvCxnSpPr/>
            <p:nvPr/>
          </p:nvCxnSpPr>
          <p:spPr bwMode="auto">
            <a:xfrm>
              <a:off x="1422400" y="1048246"/>
              <a:ext cx="253968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1" name="Straight Connector 150"/>
            <p:cNvCxnSpPr/>
            <p:nvPr/>
          </p:nvCxnSpPr>
          <p:spPr bwMode="auto">
            <a:xfrm>
              <a:off x="1536700" y="940296"/>
              <a:ext cx="253968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2" name="Straight Connector 151"/>
            <p:cNvCxnSpPr/>
            <p:nvPr/>
          </p:nvCxnSpPr>
          <p:spPr bwMode="auto">
            <a:xfrm>
              <a:off x="1651000" y="829171"/>
              <a:ext cx="253968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3" name="Straight Connector 152"/>
            <p:cNvCxnSpPr/>
            <p:nvPr/>
          </p:nvCxnSpPr>
          <p:spPr bwMode="auto">
            <a:xfrm>
              <a:off x="1752600" y="727571"/>
              <a:ext cx="253968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4" name="Straight Connector 153"/>
            <p:cNvCxnSpPr/>
            <p:nvPr/>
          </p:nvCxnSpPr>
          <p:spPr bwMode="auto">
            <a:xfrm>
              <a:off x="1841500" y="629146"/>
              <a:ext cx="253968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5" name="Straight Connector 154"/>
            <p:cNvCxnSpPr/>
            <p:nvPr/>
          </p:nvCxnSpPr>
          <p:spPr bwMode="auto">
            <a:xfrm>
              <a:off x="1955800" y="518021"/>
              <a:ext cx="253968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6" name="Straight Connector 155"/>
            <p:cNvCxnSpPr/>
            <p:nvPr/>
          </p:nvCxnSpPr>
          <p:spPr bwMode="auto">
            <a:xfrm>
              <a:off x="2057400" y="416421"/>
              <a:ext cx="253968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7" name="Straight Connector 156"/>
            <p:cNvCxnSpPr/>
            <p:nvPr/>
          </p:nvCxnSpPr>
          <p:spPr bwMode="auto">
            <a:xfrm>
              <a:off x="4597086" y="422275"/>
              <a:ext cx="0" cy="2543344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8" name="Straight Connector 157"/>
            <p:cNvCxnSpPr/>
            <p:nvPr/>
          </p:nvCxnSpPr>
          <p:spPr bwMode="auto">
            <a:xfrm>
              <a:off x="4498661" y="514350"/>
              <a:ext cx="0" cy="2543344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9" name="Straight Connector 158"/>
            <p:cNvCxnSpPr/>
            <p:nvPr/>
          </p:nvCxnSpPr>
          <p:spPr bwMode="auto">
            <a:xfrm>
              <a:off x="4387536" y="619125"/>
              <a:ext cx="0" cy="2543344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0" name="Straight Connector 159"/>
            <p:cNvCxnSpPr/>
            <p:nvPr/>
          </p:nvCxnSpPr>
          <p:spPr bwMode="auto">
            <a:xfrm>
              <a:off x="4282761" y="736600"/>
              <a:ext cx="0" cy="2543344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1" name="Straight Connector 160"/>
            <p:cNvCxnSpPr/>
            <p:nvPr/>
          </p:nvCxnSpPr>
          <p:spPr bwMode="auto">
            <a:xfrm>
              <a:off x="4184336" y="828675"/>
              <a:ext cx="0" cy="2543344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2" name="Straight Connector 161"/>
            <p:cNvCxnSpPr/>
            <p:nvPr/>
          </p:nvCxnSpPr>
          <p:spPr bwMode="auto">
            <a:xfrm>
              <a:off x="4073211" y="933450"/>
              <a:ext cx="0" cy="2543344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3" name="Straight Connector 162"/>
            <p:cNvCxnSpPr/>
            <p:nvPr/>
          </p:nvCxnSpPr>
          <p:spPr bwMode="auto">
            <a:xfrm>
              <a:off x="3962086" y="1057275"/>
              <a:ext cx="0" cy="2543344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4" name="Straight Connector 163"/>
            <p:cNvCxnSpPr/>
            <p:nvPr/>
          </p:nvCxnSpPr>
          <p:spPr bwMode="auto">
            <a:xfrm>
              <a:off x="3863661" y="1149350"/>
              <a:ext cx="0" cy="2543344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5" name="Straight Connector 164"/>
            <p:cNvCxnSpPr/>
            <p:nvPr/>
          </p:nvCxnSpPr>
          <p:spPr bwMode="auto">
            <a:xfrm>
              <a:off x="3752536" y="1254125"/>
              <a:ext cx="0" cy="2543344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6" name="Straight Connector 165"/>
            <p:cNvCxnSpPr/>
            <p:nvPr/>
          </p:nvCxnSpPr>
          <p:spPr bwMode="auto">
            <a:xfrm>
              <a:off x="3657286" y="1365250"/>
              <a:ext cx="0" cy="2543344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7" name="Straight Connector 166"/>
            <p:cNvCxnSpPr/>
            <p:nvPr/>
          </p:nvCxnSpPr>
          <p:spPr bwMode="auto">
            <a:xfrm>
              <a:off x="3558861" y="1457325"/>
              <a:ext cx="0" cy="2543344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8" name="Straight Connector 167"/>
            <p:cNvCxnSpPr/>
            <p:nvPr/>
          </p:nvCxnSpPr>
          <p:spPr bwMode="auto">
            <a:xfrm>
              <a:off x="3447736" y="1562100"/>
              <a:ext cx="0" cy="2543344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540" name="Group 539"/>
          <p:cNvGrpSpPr/>
          <p:nvPr/>
        </p:nvGrpSpPr>
        <p:grpSpPr>
          <a:xfrm>
            <a:off x="311835" y="518279"/>
            <a:ext cx="8568300" cy="4118157"/>
            <a:chOff x="288388" y="179098"/>
            <a:chExt cx="8568300" cy="4118157"/>
          </a:xfrm>
        </p:grpSpPr>
        <p:grpSp>
          <p:nvGrpSpPr>
            <p:cNvPr id="169" name="Group 168"/>
            <p:cNvGrpSpPr/>
            <p:nvPr/>
          </p:nvGrpSpPr>
          <p:grpSpPr>
            <a:xfrm>
              <a:off x="2446797" y="179098"/>
              <a:ext cx="1944216" cy="1949115"/>
              <a:chOff x="755576" y="416421"/>
              <a:chExt cx="3846124" cy="3855815"/>
            </a:xfrm>
          </p:grpSpPr>
          <p:pic>
            <p:nvPicPr>
              <p:cNvPr id="170" name="Picture 16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5576" y="1649659"/>
                <a:ext cx="2629052" cy="2622577"/>
              </a:xfrm>
              <a:prstGeom prst="rect">
                <a:avLst/>
              </a:prstGeom>
            </p:spPr>
          </p:pic>
          <p:cxnSp>
            <p:nvCxnSpPr>
              <p:cNvPr id="171" name="Straight Connector 170"/>
              <p:cNvCxnSpPr/>
              <p:nvPr/>
            </p:nvCxnSpPr>
            <p:spPr bwMode="auto">
              <a:xfrm flipV="1">
                <a:off x="79367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2" name="Straight Connector 171"/>
              <p:cNvCxnSpPr/>
              <p:nvPr/>
            </p:nvCxnSpPr>
            <p:spPr bwMode="auto">
              <a:xfrm flipV="1">
                <a:off x="3323516" y="42180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3" name="Straight Connector 172"/>
              <p:cNvCxnSpPr/>
              <p:nvPr/>
            </p:nvCxnSpPr>
            <p:spPr bwMode="auto">
              <a:xfrm flipV="1">
                <a:off x="3323516" y="295926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4" name="Straight Connector 173"/>
              <p:cNvCxnSpPr/>
              <p:nvPr/>
            </p:nvCxnSpPr>
            <p:spPr bwMode="auto">
              <a:xfrm flipV="1">
                <a:off x="3323516" y="2780928"/>
                <a:ext cx="1261411" cy="1261412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5" name="Straight Connector 174"/>
              <p:cNvCxnSpPr/>
              <p:nvPr/>
            </p:nvCxnSpPr>
            <p:spPr bwMode="auto">
              <a:xfrm flipV="1">
                <a:off x="3323516" y="259350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6" name="Straight Connector 175"/>
              <p:cNvCxnSpPr/>
              <p:nvPr/>
            </p:nvCxnSpPr>
            <p:spPr bwMode="auto">
              <a:xfrm flipV="1">
                <a:off x="3323516" y="238776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7" name="Straight Connector 176"/>
              <p:cNvCxnSpPr/>
              <p:nvPr/>
            </p:nvCxnSpPr>
            <p:spPr bwMode="auto">
              <a:xfrm flipV="1">
                <a:off x="3323516" y="2204864"/>
                <a:ext cx="1258355" cy="1258356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8" name="Straight Connector 177"/>
              <p:cNvCxnSpPr/>
              <p:nvPr/>
            </p:nvCxnSpPr>
            <p:spPr bwMode="auto">
              <a:xfrm flipV="1">
                <a:off x="3323516" y="199914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9" name="Straight Connector 178"/>
              <p:cNvCxnSpPr/>
              <p:nvPr/>
            </p:nvCxnSpPr>
            <p:spPr bwMode="auto">
              <a:xfrm flipV="1">
                <a:off x="3323516" y="1825625"/>
                <a:ext cx="1271834" cy="127183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80" name="Straight Connector 179"/>
              <p:cNvCxnSpPr/>
              <p:nvPr/>
            </p:nvCxnSpPr>
            <p:spPr bwMode="auto">
              <a:xfrm flipV="1">
                <a:off x="3323516" y="1625600"/>
                <a:ext cx="1266119" cy="126612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81" name="Straight Connector 180"/>
              <p:cNvCxnSpPr/>
              <p:nvPr/>
            </p:nvCxnSpPr>
            <p:spPr bwMode="auto">
              <a:xfrm flipV="1">
                <a:off x="3323516" y="1400175"/>
                <a:ext cx="1278184" cy="127818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82" name="Straight Connector 181"/>
              <p:cNvCxnSpPr/>
              <p:nvPr/>
            </p:nvCxnSpPr>
            <p:spPr bwMode="auto">
              <a:xfrm flipV="1">
                <a:off x="3323516" y="1216025"/>
                <a:ext cx="1271834" cy="127183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83" name="Straight Connector 182"/>
              <p:cNvCxnSpPr/>
              <p:nvPr/>
            </p:nvCxnSpPr>
            <p:spPr bwMode="auto">
              <a:xfrm flipV="1">
                <a:off x="3323516" y="1038225"/>
                <a:ext cx="1274374" cy="127437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84" name="Straight Connector 183"/>
              <p:cNvCxnSpPr/>
              <p:nvPr/>
            </p:nvCxnSpPr>
            <p:spPr bwMode="auto">
              <a:xfrm flipV="1">
                <a:off x="3323516" y="828675"/>
                <a:ext cx="1278184" cy="127818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85" name="Straight Connector 184"/>
              <p:cNvCxnSpPr/>
              <p:nvPr/>
            </p:nvCxnSpPr>
            <p:spPr bwMode="auto">
              <a:xfrm flipV="1">
                <a:off x="3323516" y="628650"/>
                <a:ext cx="1272469" cy="127247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86" name="Straight Connector 185"/>
              <p:cNvCxnSpPr/>
              <p:nvPr/>
            </p:nvCxnSpPr>
            <p:spPr bwMode="auto">
              <a:xfrm flipV="1">
                <a:off x="99941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87" name="Straight Connector 186"/>
              <p:cNvCxnSpPr/>
              <p:nvPr/>
            </p:nvCxnSpPr>
            <p:spPr bwMode="auto">
              <a:xfrm flipV="1">
                <a:off x="120515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88" name="Straight Connector 187"/>
              <p:cNvCxnSpPr/>
              <p:nvPr/>
            </p:nvCxnSpPr>
            <p:spPr bwMode="auto">
              <a:xfrm flipV="1">
                <a:off x="138041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89" name="Straight Connector 188"/>
              <p:cNvCxnSpPr/>
              <p:nvPr/>
            </p:nvCxnSpPr>
            <p:spPr bwMode="auto">
              <a:xfrm flipV="1">
                <a:off x="1586156" y="416421"/>
                <a:ext cx="1278958" cy="127896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90" name="Straight Connector 189"/>
              <p:cNvCxnSpPr/>
              <p:nvPr/>
            </p:nvCxnSpPr>
            <p:spPr bwMode="auto">
              <a:xfrm flipV="1">
                <a:off x="177665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91" name="Straight Connector 190"/>
              <p:cNvCxnSpPr/>
              <p:nvPr/>
            </p:nvCxnSpPr>
            <p:spPr bwMode="auto">
              <a:xfrm flipV="1">
                <a:off x="198239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92" name="Straight Connector 191"/>
              <p:cNvCxnSpPr/>
              <p:nvPr/>
            </p:nvCxnSpPr>
            <p:spPr bwMode="auto">
              <a:xfrm flipV="1">
                <a:off x="218813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93" name="Straight Connector 192"/>
              <p:cNvCxnSpPr/>
              <p:nvPr/>
            </p:nvCxnSpPr>
            <p:spPr bwMode="auto">
              <a:xfrm flipV="1">
                <a:off x="236339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94" name="Straight Connector 193"/>
              <p:cNvCxnSpPr/>
              <p:nvPr/>
            </p:nvCxnSpPr>
            <p:spPr bwMode="auto">
              <a:xfrm flipV="1">
                <a:off x="256913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95" name="Straight Connector 194"/>
              <p:cNvCxnSpPr/>
              <p:nvPr/>
            </p:nvCxnSpPr>
            <p:spPr bwMode="auto">
              <a:xfrm flipV="1">
                <a:off x="275201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96" name="Straight Connector 195"/>
              <p:cNvCxnSpPr/>
              <p:nvPr/>
            </p:nvCxnSpPr>
            <p:spPr bwMode="auto">
              <a:xfrm flipV="1">
                <a:off x="2927276" y="416421"/>
                <a:ext cx="1278958" cy="127896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97" name="Straight Connector 196"/>
              <p:cNvCxnSpPr/>
              <p:nvPr/>
            </p:nvCxnSpPr>
            <p:spPr bwMode="auto">
              <a:xfrm flipV="1">
                <a:off x="3133016" y="416421"/>
                <a:ext cx="1278958" cy="127896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98" name="Straight Connector 197"/>
              <p:cNvCxnSpPr/>
              <p:nvPr/>
            </p:nvCxnSpPr>
            <p:spPr bwMode="auto">
              <a:xfrm>
                <a:off x="898525" y="157847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99" name="Straight Connector 198"/>
              <p:cNvCxnSpPr/>
              <p:nvPr/>
            </p:nvCxnSpPr>
            <p:spPr bwMode="auto">
              <a:xfrm>
                <a:off x="1012825" y="14673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00" name="Straight Connector 199"/>
              <p:cNvCxnSpPr/>
              <p:nvPr/>
            </p:nvCxnSpPr>
            <p:spPr bwMode="auto">
              <a:xfrm>
                <a:off x="1114425" y="13657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01" name="Straight Connector 200"/>
              <p:cNvCxnSpPr/>
              <p:nvPr/>
            </p:nvCxnSpPr>
            <p:spPr bwMode="auto">
              <a:xfrm>
                <a:off x="1206500" y="126097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02" name="Straight Connector 201"/>
              <p:cNvCxnSpPr/>
              <p:nvPr/>
            </p:nvCxnSpPr>
            <p:spPr bwMode="auto">
              <a:xfrm>
                <a:off x="1320800" y="11498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03" name="Straight Connector 202"/>
              <p:cNvCxnSpPr/>
              <p:nvPr/>
            </p:nvCxnSpPr>
            <p:spPr bwMode="auto">
              <a:xfrm>
                <a:off x="1422400" y="10482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04" name="Straight Connector 203"/>
              <p:cNvCxnSpPr/>
              <p:nvPr/>
            </p:nvCxnSpPr>
            <p:spPr bwMode="auto">
              <a:xfrm>
                <a:off x="1536700" y="94029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05" name="Straight Connector 204"/>
              <p:cNvCxnSpPr/>
              <p:nvPr/>
            </p:nvCxnSpPr>
            <p:spPr bwMode="auto">
              <a:xfrm>
                <a:off x="1651000" y="82917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06" name="Straight Connector 205"/>
              <p:cNvCxnSpPr/>
              <p:nvPr/>
            </p:nvCxnSpPr>
            <p:spPr bwMode="auto">
              <a:xfrm>
                <a:off x="1752600" y="72757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07" name="Straight Connector 206"/>
              <p:cNvCxnSpPr/>
              <p:nvPr/>
            </p:nvCxnSpPr>
            <p:spPr bwMode="auto">
              <a:xfrm>
                <a:off x="1841500" y="6291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08" name="Straight Connector 207"/>
              <p:cNvCxnSpPr/>
              <p:nvPr/>
            </p:nvCxnSpPr>
            <p:spPr bwMode="auto">
              <a:xfrm>
                <a:off x="1955800" y="51802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09" name="Straight Connector 208"/>
              <p:cNvCxnSpPr/>
              <p:nvPr/>
            </p:nvCxnSpPr>
            <p:spPr bwMode="auto">
              <a:xfrm>
                <a:off x="2057400" y="41642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10" name="Straight Connector 209"/>
              <p:cNvCxnSpPr/>
              <p:nvPr/>
            </p:nvCxnSpPr>
            <p:spPr bwMode="auto">
              <a:xfrm>
                <a:off x="4597086" y="42227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11" name="Straight Connector 210"/>
              <p:cNvCxnSpPr/>
              <p:nvPr/>
            </p:nvCxnSpPr>
            <p:spPr bwMode="auto">
              <a:xfrm>
                <a:off x="4498661" y="51435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12" name="Straight Connector 211"/>
              <p:cNvCxnSpPr/>
              <p:nvPr/>
            </p:nvCxnSpPr>
            <p:spPr bwMode="auto">
              <a:xfrm>
                <a:off x="4387536" y="61912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13" name="Straight Connector 212"/>
              <p:cNvCxnSpPr/>
              <p:nvPr/>
            </p:nvCxnSpPr>
            <p:spPr bwMode="auto">
              <a:xfrm>
                <a:off x="4282761" y="73660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14" name="Straight Connector 213"/>
              <p:cNvCxnSpPr/>
              <p:nvPr/>
            </p:nvCxnSpPr>
            <p:spPr bwMode="auto">
              <a:xfrm>
                <a:off x="4184336" y="82867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15" name="Straight Connector 214"/>
              <p:cNvCxnSpPr/>
              <p:nvPr/>
            </p:nvCxnSpPr>
            <p:spPr bwMode="auto">
              <a:xfrm>
                <a:off x="4073211" y="93345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16" name="Straight Connector 215"/>
              <p:cNvCxnSpPr/>
              <p:nvPr/>
            </p:nvCxnSpPr>
            <p:spPr bwMode="auto">
              <a:xfrm>
                <a:off x="3962086" y="105727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17" name="Straight Connector 216"/>
              <p:cNvCxnSpPr/>
              <p:nvPr/>
            </p:nvCxnSpPr>
            <p:spPr bwMode="auto">
              <a:xfrm>
                <a:off x="3863661" y="114935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18" name="Straight Connector 217"/>
              <p:cNvCxnSpPr/>
              <p:nvPr/>
            </p:nvCxnSpPr>
            <p:spPr bwMode="auto">
              <a:xfrm>
                <a:off x="3752536" y="125412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19" name="Straight Connector 218"/>
              <p:cNvCxnSpPr/>
              <p:nvPr/>
            </p:nvCxnSpPr>
            <p:spPr bwMode="auto">
              <a:xfrm>
                <a:off x="3657286" y="136525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0" name="Straight Connector 219"/>
              <p:cNvCxnSpPr/>
              <p:nvPr/>
            </p:nvCxnSpPr>
            <p:spPr bwMode="auto">
              <a:xfrm>
                <a:off x="3558861" y="145732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1" name="Straight Connector 220"/>
              <p:cNvCxnSpPr/>
              <p:nvPr/>
            </p:nvCxnSpPr>
            <p:spPr bwMode="auto">
              <a:xfrm>
                <a:off x="3447736" y="156210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22" name="Group 221"/>
            <p:cNvGrpSpPr/>
            <p:nvPr/>
          </p:nvGrpSpPr>
          <p:grpSpPr>
            <a:xfrm>
              <a:off x="4690267" y="179098"/>
              <a:ext cx="1944216" cy="1949115"/>
              <a:chOff x="755576" y="416421"/>
              <a:chExt cx="3846124" cy="3855815"/>
            </a:xfrm>
          </p:grpSpPr>
          <p:pic>
            <p:nvPicPr>
              <p:cNvPr id="223" name="Picture 222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5576" y="1649659"/>
                <a:ext cx="2629052" cy="2622577"/>
              </a:xfrm>
              <a:prstGeom prst="rect">
                <a:avLst/>
              </a:prstGeom>
            </p:spPr>
          </p:pic>
          <p:cxnSp>
            <p:nvCxnSpPr>
              <p:cNvPr id="224" name="Straight Connector 223"/>
              <p:cNvCxnSpPr/>
              <p:nvPr/>
            </p:nvCxnSpPr>
            <p:spPr bwMode="auto">
              <a:xfrm flipV="1">
                <a:off x="79367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5" name="Straight Connector 224"/>
              <p:cNvCxnSpPr/>
              <p:nvPr/>
            </p:nvCxnSpPr>
            <p:spPr bwMode="auto">
              <a:xfrm flipV="1">
                <a:off x="3323516" y="42180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6" name="Straight Connector 225"/>
              <p:cNvCxnSpPr/>
              <p:nvPr/>
            </p:nvCxnSpPr>
            <p:spPr bwMode="auto">
              <a:xfrm flipV="1">
                <a:off x="3323516" y="295926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7" name="Straight Connector 226"/>
              <p:cNvCxnSpPr/>
              <p:nvPr/>
            </p:nvCxnSpPr>
            <p:spPr bwMode="auto">
              <a:xfrm flipV="1">
                <a:off x="3323516" y="2780928"/>
                <a:ext cx="1261411" cy="1261412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8" name="Straight Connector 227"/>
              <p:cNvCxnSpPr/>
              <p:nvPr/>
            </p:nvCxnSpPr>
            <p:spPr bwMode="auto">
              <a:xfrm flipV="1">
                <a:off x="3323516" y="259350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9" name="Straight Connector 228"/>
              <p:cNvCxnSpPr/>
              <p:nvPr/>
            </p:nvCxnSpPr>
            <p:spPr bwMode="auto">
              <a:xfrm flipV="1">
                <a:off x="3323516" y="238776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0" name="Straight Connector 229"/>
              <p:cNvCxnSpPr/>
              <p:nvPr/>
            </p:nvCxnSpPr>
            <p:spPr bwMode="auto">
              <a:xfrm flipV="1">
                <a:off x="3323516" y="2204864"/>
                <a:ext cx="1258355" cy="1258356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1" name="Straight Connector 230"/>
              <p:cNvCxnSpPr/>
              <p:nvPr/>
            </p:nvCxnSpPr>
            <p:spPr bwMode="auto">
              <a:xfrm flipV="1">
                <a:off x="3323516" y="199914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2" name="Straight Connector 231"/>
              <p:cNvCxnSpPr/>
              <p:nvPr/>
            </p:nvCxnSpPr>
            <p:spPr bwMode="auto">
              <a:xfrm flipV="1">
                <a:off x="3323516" y="1825625"/>
                <a:ext cx="1271834" cy="127183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3" name="Straight Connector 232"/>
              <p:cNvCxnSpPr/>
              <p:nvPr/>
            </p:nvCxnSpPr>
            <p:spPr bwMode="auto">
              <a:xfrm flipV="1">
                <a:off x="3323516" y="1625600"/>
                <a:ext cx="1266119" cy="126612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4" name="Straight Connector 233"/>
              <p:cNvCxnSpPr/>
              <p:nvPr/>
            </p:nvCxnSpPr>
            <p:spPr bwMode="auto">
              <a:xfrm flipV="1">
                <a:off x="3323516" y="1400175"/>
                <a:ext cx="1278184" cy="127818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5" name="Straight Connector 234"/>
              <p:cNvCxnSpPr/>
              <p:nvPr/>
            </p:nvCxnSpPr>
            <p:spPr bwMode="auto">
              <a:xfrm flipV="1">
                <a:off x="3323516" y="1216025"/>
                <a:ext cx="1271834" cy="127183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6" name="Straight Connector 235"/>
              <p:cNvCxnSpPr/>
              <p:nvPr/>
            </p:nvCxnSpPr>
            <p:spPr bwMode="auto">
              <a:xfrm flipV="1">
                <a:off x="3323516" y="1038225"/>
                <a:ext cx="1274374" cy="127437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7" name="Straight Connector 236"/>
              <p:cNvCxnSpPr/>
              <p:nvPr/>
            </p:nvCxnSpPr>
            <p:spPr bwMode="auto">
              <a:xfrm flipV="1">
                <a:off x="3323516" y="828675"/>
                <a:ext cx="1278184" cy="127818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8" name="Straight Connector 237"/>
              <p:cNvCxnSpPr/>
              <p:nvPr/>
            </p:nvCxnSpPr>
            <p:spPr bwMode="auto">
              <a:xfrm flipV="1">
                <a:off x="3323516" y="628650"/>
                <a:ext cx="1272469" cy="127247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9" name="Straight Connector 238"/>
              <p:cNvCxnSpPr/>
              <p:nvPr/>
            </p:nvCxnSpPr>
            <p:spPr bwMode="auto">
              <a:xfrm flipV="1">
                <a:off x="99941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40" name="Straight Connector 239"/>
              <p:cNvCxnSpPr/>
              <p:nvPr/>
            </p:nvCxnSpPr>
            <p:spPr bwMode="auto">
              <a:xfrm flipV="1">
                <a:off x="120515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41" name="Straight Connector 240"/>
              <p:cNvCxnSpPr/>
              <p:nvPr/>
            </p:nvCxnSpPr>
            <p:spPr bwMode="auto">
              <a:xfrm flipV="1">
                <a:off x="138041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42" name="Straight Connector 241"/>
              <p:cNvCxnSpPr/>
              <p:nvPr/>
            </p:nvCxnSpPr>
            <p:spPr bwMode="auto">
              <a:xfrm flipV="1">
                <a:off x="1586156" y="416421"/>
                <a:ext cx="1278958" cy="127896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43" name="Straight Connector 242"/>
              <p:cNvCxnSpPr/>
              <p:nvPr/>
            </p:nvCxnSpPr>
            <p:spPr bwMode="auto">
              <a:xfrm flipV="1">
                <a:off x="177665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44" name="Straight Connector 243"/>
              <p:cNvCxnSpPr/>
              <p:nvPr/>
            </p:nvCxnSpPr>
            <p:spPr bwMode="auto">
              <a:xfrm flipV="1">
                <a:off x="198239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45" name="Straight Connector 244"/>
              <p:cNvCxnSpPr/>
              <p:nvPr/>
            </p:nvCxnSpPr>
            <p:spPr bwMode="auto">
              <a:xfrm flipV="1">
                <a:off x="218813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46" name="Straight Connector 245"/>
              <p:cNvCxnSpPr/>
              <p:nvPr/>
            </p:nvCxnSpPr>
            <p:spPr bwMode="auto">
              <a:xfrm flipV="1">
                <a:off x="236339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47" name="Straight Connector 246"/>
              <p:cNvCxnSpPr/>
              <p:nvPr/>
            </p:nvCxnSpPr>
            <p:spPr bwMode="auto">
              <a:xfrm flipV="1">
                <a:off x="256913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48" name="Straight Connector 247"/>
              <p:cNvCxnSpPr/>
              <p:nvPr/>
            </p:nvCxnSpPr>
            <p:spPr bwMode="auto">
              <a:xfrm flipV="1">
                <a:off x="275201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49" name="Straight Connector 248"/>
              <p:cNvCxnSpPr/>
              <p:nvPr/>
            </p:nvCxnSpPr>
            <p:spPr bwMode="auto">
              <a:xfrm flipV="1">
                <a:off x="2927276" y="416421"/>
                <a:ext cx="1278958" cy="127896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0" name="Straight Connector 249"/>
              <p:cNvCxnSpPr/>
              <p:nvPr/>
            </p:nvCxnSpPr>
            <p:spPr bwMode="auto">
              <a:xfrm flipV="1">
                <a:off x="3133016" y="416421"/>
                <a:ext cx="1278958" cy="127896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1" name="Straight Connector 250"/>
              <p:cNvCxnSpPr/>
              <p:nvPr/>
            </p:nvCxnSpPr>
            <p:spPr bwMode="auto">
              <a:xfrm>
                <a:off x="898525" y="157847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2" name="Straight Connector 251"/>
              <p:cNvCxnSpPr/>
              <p:nvPr/>
            </p:nvCxnSpPr>
            <p:spPr bwMode="auto">
              <a:xfrm>
                <a:off x="1012825" y="14673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3" name="Straight Connector 252"/>
              <p:cNvCxnSpPr/>
              <p:nvPr/>
            </p:nvCxnSpPr>
            <p:spPr bwMode="auto">
              <a:xfrm>
                <a:off x="1114425" y="13657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4" name="Straight Connector 253"/>
              <p:cNvCxnSpPr/>
              <p:nvPr/>
            </p:nvCxnSpPr>
            <p:spPr bwMode="auto">
              <a:xfrm>
                <a:off x="1206500" y="126097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5" name="Straight Connector 254"/>
              <p:cNvCxnSpPr/>
              <p:nvPr/>
            </p:nvCxnSpPr>
            <p:spPr bwMode="auto">
              <a:xfrm>
                <a:off x="1320800" y="11498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6" name="Straight Connector 255"/>
              <p:cNvCxnSpPr/>
              <p:nvPr/>
            </p:nvCxnSpPr>
            <p:spPr bwMode="auto">
              <a:xfrm>
                <a:off x="1422400" y="10482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7" name="Straight Connector 256"/>
              <p:cNvCxnSpPr/>
              <p:nvPr/>
            </p:nvCxnSpPr>
            <p:spPr bwMode="auto">
              <a:xfrm>
                <a:off x="1536700" y="94029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8" name="Straight Connector 257"/>
              <p:cNvCxnSpPr/>
              <p:nvPr/>
            </p:nvCxnSpPr>
            <p:spPr bwMode="auto">
              <a:xfrm>
                <a:off x="1651000" y="82917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9" name="Straight Connector 258"/>
              <p:cNvCxnSpPr/>
              <p:nvPr/>
            </p:nvCxnSpPr>
            <p:spPr bwMode="auto">
              <a:xfrm>
                <a:off x="1752600" y="72757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0" name="Straight Connector 259"/>
              <p:cNvCxnSpPr/>
              <p:nvPr/>
            </p:nvCxnSpPr>
            <p:spPr bwMode="auto">
              <a:xfrm>
                <a:off x="1841500" y="6291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1" name="Straight Connector 260"/>
              <p:cNvCxnSpPr/>
              <p:nvPr/>
            </p:nvCxnSpPr>
            <p:spPr bwMode="auto">
              <a:xfrm>
                <a:off x="1955800" y="51802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2" name="Straight Connector 261"/>
              <p:cNvCxnSpPr/>
              <p:nvPr/>
            </p:nvCxnSpPr>
            <p:spPr bwMode="auto">
              <a:xfrm>
                <a:off x="2057400" y="41642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3" name="Straight Connector 262"/>
              <p:cNvCxnSpPr/>
              <p:nvPr/>
            </p:nvCxnSpPr>
            <p:spPr bwMode="auto">
              <a:xfrm>
                <a:off x="4597086" y="42227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4" name="Straight Connector 263"/>
              <p:cNvCxnSpPr/>
              <p:nvPr/>
            </p:nvCxnSpPr>
            <p:spPr bwMode="auto">
              <a:xfrm>
                <a:off x="4498661" y="51435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5" name="Straight Connector 264"/>
              <p:cNvCxnSpPr/>
              <p:nvPr/>
            </p:nvCxnSpPr>
            <p:spPr bwMode="auto">
              <a:xfrm>
                <a:off x="4387536" y="61912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6" name="Straight Connector 265"/>
              <p:cNvCxnSpPr/>
              <p:nvPr/>
            </p:nvCxnSpPr>
            <p:spPr bwMode="auto">
              <a:xfrm>
                <a:off x="4282761" y="73660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7" name="Straight Connector 266"/>
              <p:cNvCxnSpPr/>
              <p:nvPr/>
            </p:nvCxnSpPr>
            <p:spPr bwMode="auto">
              <a:xfrm>
                <a:off x="4184336" y="82867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8" name="Straight Connector 267"/>
              <p:cNvCxnSpPr/>
              <p:nvPr/>
            </p:nvCxnSpPr>
            <p:spPr bwMode="auto">
              <a:xfrm>
                <a:off x="4073211" y="93345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9" name="Straight Connector 268"/>
              <p:cNvCxnSpPr/>
              <p:nvPr/>
            </p:nvCxnSpPr>
            <p:spPr bwMode="auto">
              <a:xfrm>
                <a:off x="3962086" y="105727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0" name="Straight Connector 269"/>
              <p:cNvCxnSpPr/>
              <p:nvPr/>
            </p:nvCxnSpPr>
            <p:spPr bwMode="auto">
              <a:xfrm>
                <a:off x="3863661" y="114935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1" name="Straight Connector 270"/>
              <p:cNvCxnSpPr/>
              <p:nvPr/>
            </p:nvCxnSpPr>
            <p:spPr bwMode="auto">
              <a:xfrm>
                <a:off x="3752536" y="125412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2" name="Straight Connector 271"/>
              <p:cNvCxnSpPr/>
              <p:nvPr/>
            </p:nvCxnSpPr>
            <p:spPr bwMode="auto">
              <a:xfrm>
                <a:off x="3657286" y="136525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3" name="Straight Connector 272"/>
              <p:cNvCxnSpPr/>
              <p:nvPr/>
            </p:nvCxnSpPr>
            <p:spPr bwMode="auto">
              <a:xfrm>
                <a:off x="3558861" y="145732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4" name="Straight Connector 273"/>
              <p:cNvCxnSpPr/>
              <p:nvPr/>
            </p:nvCxnSpPr>
            <p:spPr bwMode="auto">
              <a:xfrm>
                <a:off x="3447736" y="156210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75" name="Group 274"/>
            <p:cNvGrpSpPr/>
            <p:nvPr/>
          </p:nvGrpSpPr>
          <p:grpSpPr>
            <a:xfrm>
              <a:off x="6912472" y="179098"/>
              <a:ext cx="1944216" cy="1949115"/>
              <a:chOff x="755576" y="416421"/>
              <a:chExt cx="3846124" cy="3855815"/>
            </a:xfrm>
          </p:grpSpPr>
          <p:pic>
            <p:nvPicPr>
              <p:cNvPr id="276" name="Picture 275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5576" y="1649659"/>
                <a:ext cx="2629052" cy="2622577"/>
              </a:xfrm>
              <a:prstGeom prst="rect">
                <a:avLst/>
              </a:prstGeom>
            </p:spPr>
          </p:pic>
          <p:cxnSp>
            <p:nvCxnSpPr>
              <p:cNvPr id="277" name="Straight Connector 276"/>
              <p:cNvCxnSpPr/>
              <p:nvPr/>
            </p:nvCxnSpPr>
            <p:spPr bwMode="auto">
              <a:xfrm flipV="1">
                <a:off x="79367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8" name="Straight Connector 277"/>
              <p:cNvCxnSpPr/>
              <p:nvPr/>
            </p:nvCxnSpPr>
            <p:spPr bwMode="auto">
              <a:xfrm flipV="1">
                <a:off x="3323516" y="42180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9" name="Straight Connector 278"/>
              <p:cNvCxnSpPr/>
              <p:nvPr/>
            </p:nvCxnSpPr>
            <p:spPr bwMode="auto">
              <a:xfrm flipV="1">
                <a:off x="3323516" y="295926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0" name="Straight Connector 279"/>
              <p:cNvCxnSpPr/>
              <p:nvPr/>
            </p:nvCxnSpPr>
            <p:spPr bwMode="auto">
              <a:xfrm flipV="1">
                <a:off x="3323516" y="2780928"/>
                <a:ext cx="1261411" cy="1261412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1" name="Straight Connector 280"/>
              <p:cNvCxnSpPr/>
              <p:nvPr/>
            </p:nvCxnSpPr>
            <p:spPr bwMode="auto">
              <a:xfrm flipV="1">
                <a:off x="3323516" y="259350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2" name="Straight Connector 281"/>
              <p:cNvCxnSpPr/>
              <p:nvPr/>
            </p:nvCxnSpPr>
            <p:spPr bwMode="auto">
              <a:xfrm flipV="1">
                <a:off x="3323516" y="238776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3" name="Straight Connector 282"/>
              <p:cNvCxnSpPr/>
              <p:nvPr/>
            </p:nvCxnSpPr>
            <p:spPr bwMode="auto">
              <a:xfrm flipV="1">
                <a:off x="3323516" y="2204864"/>
                <a:ext cx="1258355" cy="1258356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4" name="Straight Connector 283"/>
              <p:cNvCxnSpPr/>
              <p:nvPr/>
            </p:nvCxnSpPr>
            <p:spPr bwMode="auto">
              <a:xfrm flipV="1">
                <a:off x="3323516" y="199914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5" name="Straight Connector 284"/>
              <p:cNvCxnSpPr/>
              <p:nvPr/>
            </p:nvCxnSpPr>
            <p:spPr bwMode="auto">
              <a:xfrm flipV="1">
                <a:off x="3323516" y="1825625"/>
                <a:ext cx="1271834" cy="127183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6" name="Straight Connector 285"/>
              <p:cNvCxnSpPr/>
              <p:nvPr/>
            </p:nvCxnSpPr>
            <p:spPr bwMode="auto">
              <a:xfrm flipV="1">
                <a:off x="3323516" y="1625600"/>
                <a:ext cx="1266119" cy="126612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7" name="Straight Connector 286"/>
              <p:cNvCxnSpPr/>
              <p:nvPr/>
            </p:nvCxnSpPr>
            <p:spPr bwMode="auto">
              <a:xfrm flipV="1">
                <a:off x="3323516" y="1400175"/>
                <a:ext cx="1278184" cy="127818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8" name="Straight Connector 287"/>
              <p:cNvCxnSpPr/>
              <p:nvPr/>
            </p:nvCxnSpPr>
            <p:spPr bwMode="auto">
              <a:xfrm flipV="1">
                <a:off x="3323516" y="1216025"/>
                <a:ext cx="1271834" cy="127183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9" name="Straight Connector 288"/>
              <p:cNvCxnSpPr/>
              <p:nvPr/>
            </p:nvCxnSpPr>
            <p:spPr bwMode="auto">
              <a:xfrm flipV="1">
                <a:off x="3323516" y="1038225"/>
                <a:ext cx="1274374" cy="127437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0" name="Straight Connector 289"/>
              <p:cNvCxnSpPr/>
              <p:nvPr/>
            </p:nvCxnSpPr>
            <p:spPr bwMode="auto">
              <a:xfrm flipV="1">
                <a:off x="3323516" y="828675"/>
                <a:ext cx="1278184" cy="127818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1" name="Straight Connector 290"/>
              <p:cNvCxnSpPr/>
              <p:nvPr/>
            </p:nvCxnSpPr>
            <p:spPr bwMode="auto">
              <a:xfrm flipV="1">
                <a:off x="3323516" y="628650"/>
                <a:ext cx="1272469" cy="127247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2" name="Straight Connector 291"/>
              <p:cNvCxnSpPr/>
              <p:nvPr/>
            </p:nvCxnSpPr>
            <p:spPr bwMode="auto">
              <a:xfrm flipV="1">
                <a:off x="99941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3" name="Straight Connector 292"/>
              <p:cNvCxnSpPr/>
              <p:nvPr/>
            </p:nvCxnSpPr>
            <p:spPr bwMode="auto">
              <a:xfrm flipV="1">
                <a:off x="120515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4" name="Straight Connector 293"/>
              <p:cNvCxnSpPr/>
              <p:nvPr/>
            </p:nvCxnSpPr>
            <p:spPr bwMode="auto">
              <a:xfrm flipV="1">
                <a:off x="138041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5" name="Straight Connector 294"/>
              <p:cNvCxnSpPr/>
              <p:nvPr/>
            </p:nvCxnSpPr>
            <p:spPr bwMode="auto">
              <a:xfrm flipV="1">
                <a:off x="1586156" y="416421"/>
                <a:ext cx="1278958" cy="127896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6" name="Straight Connector 295"/>
              <p:cNvCxnSpPr/>
              <p:nvPr/>
            </p:nvCxnSpPr>
            <p:spPr bwMode="auto">
              <a:xfrm flipV="1">
                <a:off x="177665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7" name="Straight Connector 296"/>
              <p:cNvCxnSpPr/>
              <p:nvPr/>
            </p:nvCxnSpPr>
            <p:spPr bwMode="auto">
              <a:xfrm flipV="1">
                <a:off x="198239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8" name="Straight Connector 297"/>
              <p:cNvCxnSpPr/>
              <p:nvPr/>
            </p:nvCxnSpPr>
            <p:spPr bwMode="auto">
              <a:xfrm flipV="1">
                <a:off x="218813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9" name="Straight Connector 298"/>
              <p:cNvCxnSpPr/>
              <p:nvPr/>
            </p:nvCxnSpPr>
            <p:spPr bwMode="auto">
              <a:xfrm flipV="1">
                <a:off x="236339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0" name="Straight Connector 299"/>
              <p:cNvCxnSpPr/>
              <p:nvPr/>
            </p:nvCxnSpPr>
            <p:spPr bwMode="auto">
              <a:xfrm flipV="1">
                <a:off x="256913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1" name="Straight Connector 300"/>
              <p:cNvCxnSpPr/>
              <p:nvPr/>
            </p:nvCxnSpPr>
            <p:spPr bwMode="auto">
              <a:xfrm flipV="1">
                <a:off x="275201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2" name="Straight Connector 301"/>
              <p:cNvCxnSpPr/>
              <p:nvPr/>
            </p:nvCxnSpPr>
            <p:spPr bwMode="auto">
              <a:xfrm flipV="1">
                <a:off x="2927276" y="416421"/>
                <a:ext cx="1278958" cy="127896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3" name="Straight Connector 302"/>
              <p:cNvCxnSpPr/>
              <p:nvPr/>
            </p:nvCxnSpPr>
            <p:spPr bwMode="auto">
              <a:xfrm flipV="1">
                <a:off x="3133016" y="416421"/>
                <a:ext cx="1278958" cy="127896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4" name="Straight Connector 303"/>
              <p:cNvCxnSpPr/>
              <p:nvPr/>
            </p:nvCxnSpPr>
            <p:spPr bwMode="auto">
              <a:xfrm>
                <a:off x="898525" y="157847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5" name="Straight Connector 304"/>
              <p:cNvCxnSpPr/>
              <p:nvPr/>
            </p:nvCxnSpPr>
            <p:spPr bwMode="auto">
              <a:xfrm>
                <a:off x="1012825" y="14673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6" name="Straight Connector 305"/>
              <p:cNvCxnSpPr/>
              <p:nvPr/>
            </p:nvCxnSpPr>
            <p:spPr bwMode="auto">
              <a:xfrm>
                <a:off x="1114425" y="13657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7" name="Straight Connector 306"/>
              <p:cNvCxnSpPr/>
              <p:nvPr/>
            </p:nvCxnSpPr>
            <p:spPr bwMode="auto">
              <a:xfrm>
                <a:off x="1206500" y="126097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8" name="Straight Connector 307"/>
              <p:cNvCxnSpPr/>
              <p:nvPr/>
            </p:nvCxnSpPr>
            <p:spPr bwMode="auto">
              <a:xfrm>
                <a:off x="1320800" y="11498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9" name="Straight Connector 308"/>
              <p:cNvCxnSpPr/>
              <p:nvPr/>
            </p:nvCxnSpPr>
            <p:spPr bwMode="auto">
              <a:xfrm>
                <a:off x="1422400" y="10482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0" name="Straight Connector 309"/>
              <p:cNvCxnSpPr/>
              <p:nvPr/>
            </p:nvCxnSpPr>
            <p:spPr bwMode="auto">
              <a:xfrm>
                <a:off x="1536700" y="94029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1" name="Straight Connector 310"/>
              <p:cNvCxnSpPr/>
              <p:nvPr/>
            </p:nvCxnSpPr>
            <p:spPr bwMode="auto">
              <a:xfrm>
                <a:off x="1651000" y="82917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2" name="Straight Connector 311"/>
              <p:cNvCxnSpPr/>
              <p:nvPr/>
            </p:nvCxnSpPr>
            <p:spPr bwMode="auto">
              <a:xfrm>
                <a:off x="1752600" y="72757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3" name="Straight Connector 312"/>
              <p:cNvCxnSpPr/>
              <p:nvPr/>
            </p:nvCxnSpPr>
            <p:spPr bwMode="auto">
              <a:xfrm>
                <a:off x="1841500" y="6291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4" name="Straight Connector 313"/>
              <p:cNvCxnSpPr/>
              <p:nvPr/>
            </p:nvCxnSpPr>
            <p:spPr bwMode="auto">
              <a:xfrm>
                <a:off x="1955800" y="51802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5" name="Straight Connector 314"/>
              <p:cNvCxnSpPr/>
              <p:nvPr/>
            </p:nvCxnSpPr>
            <p:spPr bwMode="auto">
              <a:xfrm>
                <a:off x="2057400" y="41642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6" name="Straight Connector 315"/>
              <p:cNvCxnSpPr/>
              <p:nvPr/>
            </p:nvCxnSpPr>
            <p:spPr bwMode="auto">
              <a:xfrm>
                <a:off x="4597086" y="42227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7" name="Straight Connector 316"/>
              <p:cNvCxnSpPr/>
              <p:nvPr/>
            </p:nvCxnSpPr>
            <p:spPr bwMode="auto">
              <a:xfrm>
                <a:off x="4498661" y="51435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8" name="Straight Connector 317"/>
              <p:cNvCxnSpPr/>
              <p:nvPr/>
            </p:nvCxnSpPr>
            <p:spPr bwMode="auto">
              <a:xfrm>
                <a:off x="4387536" y="61912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9" name="Straight Connector 318"/>
              <p:cNvCxnSpPr/>
              <p:nvPr/>
            </p:nvCxnSpPr>
            <p:spPr bwMode="auto">
              <a:xfrm>
                <a:off x="4282761" y="73660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0" name="Straight Connector 319"/>
              <p:cNvCxnSpPr/>
              <p:nvPr/>
            </p:nvCxnSpPr>
            <p:spPr bwMode="auto">
              <a:xfrm>
                <a:off x="4184336" y="82867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1" name="Straight Connector 320"/>
              <p:cNvCxnSpPr/>
              <p:nvPr/>
            </p:nvCxnSpPr>
            <p:spPr bwMode="auto">
              <a:xfrm>
                <a:off x="4073211" y="93345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2" name="Straight Connector 321"/>
              <p:cNvCxnSpPr/>
              <p:nvPr/>
            </p:nvCxnSpPr>
            <p:spPr bwMode="auto">
              <a:xfrm>
                <a:off x="3962086" y="105727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3" name="Straight Connector 322"/>
              <p:cNvCxnSpPr/>
              <p:nvPr/>
            </p:nvCxnSpPr>
            <p:spPr bwMode="auto">
              <a:xfrm>
                <a:off x="3863661" y="114935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4" name="Straight Connector 323"/>
              <p:cNvCxnSpPr/>
              <p:nvPr/>
            </p:nvCxnSpPr>
            <p:spPr bwMode="auto">
              <a:xfrm>
                <a:off x="3752536" y="125412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5" name="Straight Connector 324"/>
              <p:cNvCxnSpPr/>
              <p:nvPr/>
            </p:nvCxnSpPr>
            <p:spPr bwMode="auto">
              <a:xfrm>
                <a:off x="3657286" y="136525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6" name="Straight Connector 325"/>
              <p:cNvCxnSpPr/>
              <p:nvPr/>
            </p:nvCxnSpPr>
            <p:spPr bwMode="auto">
              <a:xfrm>
                <a:off x="3558861" y="145732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7" name="Straight Connector 326"/>
              <p:cNvCxnSpPr/>
              <p:nvPr/>
            </p:nvCxnSpPr>
            <p:spPr bwMode="auto">
              <a:xfrm>
                <a:off x="3447736" y="156210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328" name="Group 327"/>
            <p:cNvGrpSpPr/>
            <p:nvPr/>
          </p:nvGrpSpPr>
          <p:grpSpPr>
            <a:xfrm>
              <a:off x="288388" y="2348140"/>
              <a:ext cx="1944216" cy="1949115"/>
              <a:chOff x="755576" y="416421"/>
              <a:chExt cx="3846124" cy="3855815"/>
            </a:xfrm>
          </p:grpSpPr>
          <p:pic>
            <p:nvPicPr>
              <p:cNvPr id="329" name="Picture 328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5576" y="1649659"/>
                <a:ext cx="2629052" cy="2622577"/>
              </a:xfrm>
              <a:prstGeom prst="rect">
                <a:avLst/>
              </a:prstGeom>
            </p:spPr>
          </p:pic>
          <p:cxnSp>
            <p:nvCxnSpPr>
              <p:cNvPr id="330" name="Straight Connector 329"/>
              <p:cNvCxnSpPr/>
              <p:nvPr/>
            </p:nvCxnSpPr>
            <p:spPr bwMode="auto">
              <a:xfrm flipV="1">
                <a:off x="79367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1" name="Straight Connector 330"/>
              <p:cNvCxnSpPr/>
              <p:nvPr/>
            </p:nvCxnSpPr>
            <p:spPr bwMode="auto">
              <a:xfrm flipV="1">
                <a:off x="3323516" y="42180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2" name="Straight Connector 331"/>
              <p:cNvCxnSpPr/>
              <p:nvPr/>
            </p:nvCxnSpPr>
            <p:spPr bwMode="auto">
              <a:xfrm flipV="1">
                <a:off x="3323516" y="295926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3" name="Straight Connector 332"/>
              <p:cNvCxnSpPr/>
              <p:nvPr/>
            </p:nvCxnSpPr>
            <p:spPr bwMode="auto">
              <a:xfrm flipV="1">
                <a:off x="3323516" y="2780928"/>
                <a:ext cx="1261411" cy="1261412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4" name="Straight Connector 333"/>
              <p:cNvCxnSpPr/>
              <p:nvPr/>
            </p:nvCxnSpPr>
            <p:spPr bwMode="auto">
              <a:xfrm flipV="1">
                <a:off x="3323516" y="259350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5" name="Straight Connector 334"/>
              <p:cNvCxnSpPr/>
              <p:nvPr/>
            </p:nvCxnSpPr>
            <p:spPr bwMode="auto">
              <a:xfrm flipV="1">
                <a:off x="3323516" y="238776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6" name="Straight Connector 335"/>
              <p:cNvCxnSpPr/>
              <p:nvPr/>
            </p:nvCxnSpPr>
            <p:spPr bwMode="auto">
              <a:xfrm flipV="1">
                <a:off x="3323516" y="2204864"/>
                <a:ext cx="1258355" cy="1258356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7" name="Straight Connector 336"/>
              <p:cNvCxnSpPr/>
              <p:nvPr/>
            </p:nvCxnSpPr>
            <p:spPr bwMode="auto">
              <a:xfrm flipV="1">
                <a:off x="3323516" y="199914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8" name="Straight Connector 337"/>
              <p:cNvCxnSpPr/>
              <p:nvPr/>
            </p:nvCxnSpPr>
            <p:spPr bwMode="auto">
              <a:xfrm flipV="1">
                <a:off x="3323516" y="1825625"/>
                <a:ext cx="1271834" cy="127183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9" name="Straight Connector 338"/>
              <p:cNvCxnSpPr/>
              <p:nvPr/>
            </p:nvCxnSpPr>
            <p:spPr bwMode="auto">
              <a:xfrm flipV="1">
                <a:off x="3323516" y="1625600"/>
                <a:ext cx="1266119" cy="126612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40" name="Straight Connector 339"/>
              <p:cNvCxnSpPr/>
              <p:nvPr/>
            </p:nvCxnSpPr>
            <p:spPr bwMode="auto">
              <a:xfrm flipV="1">
                <a:off x="3323516" y="1400175"/>
                <a:ext cx="1278184" cy="127818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41" name="Straight Connector 340"/>
              <p:cNvCxnSpPr/>
              <p:nvPr/>
            </p:nvCxnSpPr>
            <p:spPr bwMode="auto">
              <a:xfrm flipV="1">
                <a:off x="3323516" y="1216025"/>
                <a:ext cx="1271834" cy="127183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42" name="Straight Connector 341"/>
              <p:cNvCxnSpPr/>
              <p:nvPr/>
            </p:nvCxnSpPr>
            <p:spPr bwMode="auto">
              <a:xfrm flipV="1">
                <a:off x="3323516" y="1038225"/>
                <a:ext cx="1274374" cy="127437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43" name="Straight Connector 342"/>
              <p:cNvCxnSpPr/>
              <p:nvPr/>
            </p:nvCxnSpPr>
            <p:spPr bwMode="auto">
              <a:xfrm flipV="1">
                <a:off x="3323516" y="828675"/>
                <a:ext cx="1278184" cy="127818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44" name="Straight Connector 343"/>
              <p:cNvCxnSpPr/>
              <p:nvPr/>
            </p:nvCxnSpPr>
            <p:spPr bwMode="auto">
              <a:xfrm flipV="1">
                <a:off x="3323516" y="628650"/>
                <a:ext cx="1272469" cy="127247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45" name="Straight Connector 344"/>
              <p:cNvCxnSpPr/>
              <p:nvPr/>
            </p:nvCxnSpPr>
            <p:spPr bwMode="auto">
              <a:xfrm flipV="1">
                <a:off x="99941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46" name="Straight Connector 345"/>
              <p:cNvCxnSpPr/>
              <p:nvPr/>
            </p:nvCxnSpPr>
            <p:spPr bwMode="auto">
              <a:xfrm flipV="1">
                <a:off x="120515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47" name="Straight Connector 346"/>
              <p:cNvCxnSpPr/>
              <p:nvPr/>
            </p:nvCxnSpPr>
            <p:spPr bwMode="auto">
              <a:xfrm flipV="1">
                <a:off x="138041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48" name="Straight Connector 347"/>
              <p:cNvCxnSpPr/>
              <p:nvPr/>
            </p:nvCxnSpPr>
            <p:spPr bwMode="auto">
              <a:xfrm flipV="1">
                <a:off x="1586156" y="416421"/>
                <a:ext cx="1278958" cy="127896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49" name="Straight Connector 348"/>
              <p:cNvCxnSpPr/>
              <p:nvPr/>
            </p:nvCxnSpPr>
            <p:spPr bwMode="auto">
              <a:xfrm flipV="1">
                <a:off x="177665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50" name="Straight Connector 349"/>
              <p:cNvCxnSpPr/>
              <p:nvPr/>
            </p:nvCxnSpPr>
            <p:spPr bwMode="auto">
              <a:xfrm flipV="1">
                <a:off x="198239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51" name="Straight Connector 350"/>
              <p:cNvCxnSpPr/>
              <p:nvPr/>
            </p:nvCxnSpPr>
            <p:spPr bwMode="auto">
              <a:xfrm flipV="1">
                <a:off x="218813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52" name="Straight Connector 351"/>
              <p:cNvCxnSpPr/>
              <p:nvPr/>
            </p:nvCxnSpPr>
            <p:spPr bwMode="auto">
              <a:xfrm flipV="1">
                <a:off x="236339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53" name="Straight Connector 352"/>
              <p:cNvCxnSpPr/>
              <p:nvPr/>
            </p:nvCxnSpPr>
            <p:spPr bwMode="auto">
              <a:xfrm flipV="1">
                <a:off x="256913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54" name="Straight Connector 353"/>
              <p:cNvCxnSpPr/>
              <p:nvPr/>
            </p:nvCxnSpPr>
            <p:spPr bwMode="auto">
              <a:xfrm flipV="1">
                <a:off x="275201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55" name="Straight Connector 354"/>
              <p:cNvCxnSpPr/>
              <p:nvPr/>
            </p:nvCxnSpPr>
            <p:spPr bwMode="auto">
              <a:xfrm flipV="1">
                <a:off x="2927276" y="416421"/>
                <a:ext cx="1278958" cy="127896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56" name="Straight Connector 355"/>
              <p:cNvCxnSpPr/>
              <p:nvPr/>
            </p:nvCxnSpPr>
            <p:spPr bwMode="auto">
              <a:xfrm flipV="1">
                <a:off x="3133016" y="416421"/>
                <a:ext cx="1278958" cy="127896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57" name="Straight Connector 356"/>
              <p:cNvCxnSpPr/>
              <p:nvPr/>
            </p:nvCxnSpPr>
            <p:spPr bwMode="auto">
              <a:xfrm>
                <a:off x="898525" y="157847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58" name="Straight Connector 357"/>
              <p:cNvCxnSpPr/>
              <p:nvPr/>
            </p:nvCxnSpPr>
            <p:spPr bwMode="auto">
              <a:xfrm>
                <a:off x="1012825" y="14673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59" name="Straight Connector 358"/>
              <p:cNvCxnSpPr/>
              <p:nvPr/>
            </p:nvCxnSpPr>
            <p:spPr bwMode="auto">
              <a:xfrm>
                <a:off x="1114425" y="13657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60" name="Straight Connector 359"/>
              <p:cNvCxnSpPr/>
              <p:nvPr/>
            </p:nvCxnSpPr>
            <p:spPr bwMode="auto">
              <a:xfrm>
                <a:off x="1206500" y="126097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61" name="Straight Connector 360"/>
              <p:cNvCxnSpPr/>
              <p:nvPr/>
            </p:nvCxnSpPr>
            <p:spPr bwMode="auto">
              <a:xfrm>
                <a:off x="1320800" y="11498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62" name="Straight Connector 361"/>
              <p:cNvCxnSpPr/>
              <p:nvPr/>
            </p:nvCxnSpPr>
            <p:spPr bwMode="auto">
              <a:xfrm>
                <a:off x="1422400" y="10482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63" name="Straight Connector 362"/>
              <p:cNvCxnSpPr/>
              <p:nvPr/>
            </p:nvCxnSpPr>
            <p:spPr bwMode="auto">
              <a:xfrm>
                <a:off x="1536700" y="94029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64" name="Straight Connector 363"/>
              <p:cNvCxnSpPr/>
              <p:nvPr/>
            </p:nvCxnSpPr>
            <p:spPr bwMode="auto">
              <a:xfrm>
                <a:off x="1651000" y="82917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65" name="Straight Connector 364"/>
              <p:cNvCxnSpPr/>
              <p:nvPr/>
            </p:nvCxnSpPr>
            <p:spPr bwMode="auto">
              <a:xfrm>
                <a:off x="1752600" y="72757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66" name="Straight Connector 365"/>
              <p:cNvCxnSpPr/>
              <p:nvPr/>
            </p:nvCxnSpPr>
            <p:spPr bwMode="auto">
              <a:xfrm>
                <a:off x="1841500" y="6291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67" name="Straight Connector 366"/>
              <p:cNvCxnSpPr/>
              <p:nvPr/>
            </p:nvCxnSpPr>
            <p:spPr bwMode="auto">
              <a:xfrm>
                <a:off x="1955800" y="51802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68" name="Straight Connector 367"/>
              <p:cNvCxnSpPr/>
              <p:nvPr/>
            </p:nvCxnSpPr>
            <p:spPr bwMode="auto">
              <a:xfrm>
                <a:off x="2057400" y="41642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69" name="Straight Connector 368"/>
              <p:cNvCxnSpPr/>
              <p:nvPr/>
            </p:nvCxnSpPr>
            <p:spPr bwMode="auto">
              <a:xfrm>
                <a:off x="4597086" y="42227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70" name="Straight Connector 369"/>
              <p:cNvCxnSpPr/>
              <p:nvPr/>
            </p:nvCxnSpPr>
            <p:spPr bwMode="auto">
              <a:xfrm>
                <a:off x="4498661" y="51435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71" name="Straight Connector 370"/>
              <p:cNvCxnSpPr/>
              <p:nvPr/>
            </p:nvCxnSpPr>
            <p:spPr bwMode="auto">
              <a:xfrm>
                <a:off x="4387536" y="61912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72" name="Straight Connector 371"/>
              <p:cNvCxnSpPr/>
              <p:nvPr/>
            </p:nvCxnSpPr>
            <p:spPr bwMode="auto">
              <a:xfrm>
                <a:off x="4282761" y="73660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73" name="Straight Connector 372"/>
              <p:cNvCxnSpPr/>
              <p:nvPr/>
            </p:nvCxnSpPr>
            <p:spPr bwMode="auto">
              <a:xfrm>
                <a:off x="4184336" y="82867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74" name="Straight Connector 373"/>
              <p:cNvCxnSpPr/>
              <p:nvPr/>
            </p:nvCxnSpPr>
            <p:spPr bwMode="auto">
              <a:xfrm>
                <a:off x="4073211" y="93345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75" name="Straight Connector 374"/>
              <p:cNvCxnSpPr/>
              <p:nvPr/>
            </p:nvCxnSpPr>
            <p:spPr bwMode="auto">
              <a:xfrm>
                <a:off x="3962086" y="105727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76" name="Straight Connector 375"/>
              <p:cNvCxnSpPr/>
              <p:nvPr/>
            </p:nvCxnSpPr>
            <p:spPr bwMode="auto">
              <a:xfrm>
                <a:off x="3863661" y="114935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77" name="Straight Connector 376"/>
              <p:cNvCxnSpPr/>
              <p:nvPr/>
            </p:nvCxnSpPr>
            <p:spPr bwMode="auto">
              <a:xfrm>
                <a:off x="3752536" y="125412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78" name="Straight Connector 377"/>
              <p:cNvCxnSpPr/>
              <p:nvPr/>
            </p:nvCxnSpPr>
            <p:spPr bwMode="auto">
              <a:xfrm>
                <a:off x="3657286" y="136525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79" name="Straight Connector 378"/>
              <p:cNvCxnSpPr/>
              <p:nvPr/>
            </p:nvCxnSpPr>
            <p:spPr bwMode="auto">
              <a:xfrm>
                <a:off x="3558861" y="145732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80" name="Straight Connector 379"/>
              <p:cNvCxnSpPr/>
              <p:nvPr/>
            </p:nvCxnSpPr>
            <p:spPr bwMode="auto">
              <a:xfrm>
                <a:off x="3447736" y="156210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381" name="Group 380"/>
            <p:cNvGrpSpPr/>
            <p:nvPr/>
          </p:nvGrpSpPr>
          <p:grpSpPr>
            <a:xfrm>
              <a:off x="2446797" y="2348140"/>
              <a:ext cx="1944216" cy="1949115"/>
              <a:chOff x="755576" y="416421"/>
              <a:chExt cx="3846124" cy="3855815"/>
            </a:xfrm>
          </p:grpSpPr>
          <p:pic>
            <p:nvPicPr>
              <p:cNvPr id="382" name="Picture 38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5576" y="1649659"/>
                <a:ext cx="2629052" cy="2622577"/>
              </a:xfrm>
              <a:prstGeom prst="rect">
                <a:avLst/>
              </a:prstGeom>
            </p:spPr>
          </p:pic>
          <p:cxnSp>
            <p:nvCxnSpPr>
              <p:cNvPr id="383" name="Straight Connector 382"/>
              <p:cNvCxnSpPr/>
              <p:nvPr/>
            </p:nvCxnSpPr>
            <p:spPr bwMode="auto">
              <a:xfrm flipV="1">
                <a:off x="79367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84" name="Straight Connector 383"/>
              <p:cNvCxnSpPr/>
              <p:nvPr/>
            </p:nvCxnSpPr>
            <p:spPr bwMode="auto">
              <a:xfrm flipV="1">
                <a:off x="3323516" y="42180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85" name="Straight Connector 384"/>
              <p:cNvCxnSpPr/>
              <p:nvPr/>
            </p:nvCxnSpPr>
            <p:spPr bwMode="auto">
              <a:xfrm flipV="1">
                <a:off x="3323516" y="295926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86" name="Straight Connector 385"/>
              <p:cNvCxnSpPr/>
              <p:nvPr/>
            </p:nvCxnSpPr>
            <p:spPr bwMode="auto">
              <a:xfrm flipV="1">
                <a:off x="3323516" y="2780928"/>
                <a:ext cx="1261411" cy="1261412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87" name="Straight Connector 386"/>
              <p:cNvCxnSpPr/>
              <p:nvPr/>
            </p:nvCxnSpPr>
            <p:spPr bwMode="auto">
              <a:xfrm flipV="1">
                <a:off x="3323516" y="259350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88" name="Straight Connector 387"/>
              <p:cNvCxnSpPr/>
              <p:nvPr/>
            </p:nvCxnSpPr>
            <p:spPr bwMode="auto">
              <a:xfrm flipV="1">
                <a:off x="3323516" y="238776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89" name="Straight Connector 388"/>
              <p:cNvCxnSpPr/>
              <p:nvPr/>
            </p:nvCxnSpPr>
            <p:spPr bwMode="auto">
              <a:xfrm flipV="1">
                <a:off x="3323516" y="2204864"/>
                <a:ext cx="1258355" cy="1258356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90" name="Straight Connector 389"/>
              <p:cNvCxnSpPr/>
              <p:nvPr/>
            </p:nvCxnSpPr>
            <p:spPr bwMode="auto">
              <a:xfrm flipV="1">
                <a:off x="3323516" y="199914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91" name="Straight Connector 390"/>
              <p:cNvCxnSpPr/>
              <p:nvPr/>
            </p:nvCxnSpPr>
            <p:spPr bwMode="auto">
              <a:xfrm flipV="1">
                <a:off x="3323516" y="1825625"/>
                <a:ext cx="1271834" cy="127183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92" name="Straight Connector 391"/>
              <p:cNvCxnSpPr/>
              <p:nvPr/>
            </p:nvCxnSpPr>
            <p:spPr bwMode="auto">
              <a:xfrm flipV="1">
                <a:off x="3323516" y="1625600"/>
                <a:ext cx="1266119" cy="126612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93" name="Straight Connector 392"/>
              <p:cNvCxnSpPr/>
              <p:nvPr/>
            </p:nvCxnSpPr>
            <p:spPr bwMode="auto">
              <a:xfrm flipV="1">
                <a:off x="3323516" y="1400175"/>
                <a:ext cx="1278184" cy="127818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94" name="Straight Connector 393"/>
              <p:cNvCxnSpPr/>
              <p:nvPr/>
            </p:nvCxnSpPr>
            <p:spPr bwMode="auto">
              <a:xfrm flipV="1">
                <a:off x="3323516" y="1216025"/>
                <a:ext cx="1271834" cy="127183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95" name="Straight Connector 394"/>
              <p:cNvCxnSpPr/>
              <p:nvPr/>
            </p:nvCxnSpPr>
            <p:spPr bwMode="auto">
              <a:xfrm flipV="1">
                <a:off x="3323516" y="1038225"/>
                <a:ext cx="1274374" cy="127437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96" name="Straight Connector 395"/>
              <p:cNvCxnSpPr/>
              <p:nvPr/>
            </p:nvCxnSpPr>
            <p:spPr bwMode="auto">
              <a:xfrm flipV="1">
                <a:off x="3323516" y="828675"/>
                <a:ext cx="1278184" cy="127818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97" name="Straight Connector 396"/>
              <p:cNvCxnSpPr/>
              <p:nvPr/>
            </p:nvCxnSpPr>
            <p:spPr bwMode="auto">
              <a:xfrm flipV="1">
                <a:off x="3323516" y="628650"/>
                <a:ext cx="1272469" cy="127247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98" name="Straight Connector 397"/>
              <p:cNvCxnSpPr/>
              <p:nvPr/>
            </p:nvCxnSpPr>
            <p:spPr bwMode="auto">
              <a:xfrm flipV="1">
                <a:off x="99941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99" name="Straight Connector 398"/>
              <p:cNvCxnSpPr/>
              <p:nvPr/>
            </p:nvCxnSpPr>
            <p:spPr bwMode="auto">
              <a:xfrm flipV="1">
                <a:off x="120515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00" name="Straight Connector 399"/>
              <p:cNvCxnSpPr/>
              <p:nvPr/>
            </p:nvCxnSpPr>
            <p:spPr bwMode="auto">
              <a:xfrm flipV="1">
                <a:off x="138041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01" name="Straight Connector 400"/>
              <p:cNvCxnSpPr/>
              <p:nvPr/>
            </p:nvCxnSpPr>
            <p:spPr bwMode="auto">
              <a:xfrm flipV="1">
                <a:off x="1586156" y="416421"/>
                <a:ext cx="1278958" cy="127896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02" name="Straight Connector 401"/>
              <p:cNvCxnSpPr/>
              <p:nvPr/>
            </p:nvCxnSpPr>
            <p:spPr bwMode="auto">
              <a:xfrm flipV="1">
                <a:off x="177665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03" name="Straight Connector 402"/>
              <p:cNvCxnSpPr/>
              <p:nvPr/>
            </p:nvCxnSpPr>
            <p:spPr bwMode="auto">
              <a:xfrm flipV="1">
                <a:off x="198239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04" name="Straight Connector 403"/>
              <p:cNvCxnSpPr/>
              <p:nvPr/>
            </p:nvCxnSpPr>
            <p:spPr bwMode="auto">
              <a:xfrm flipV="1">
                <a:off x="218813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05" name="Straight Connector 404"/>
              <p:cNvCxnSpPr/>
              <p:nvPr/>
            </p:nvCxnSpPr>
            <p:spPr bwMode="auto">
              <a:xfrm flipV="1">
                <a:off x="236339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06" name="Straight Connector 405"/>
              <p:cNvCxnSpPr/>
              <p:nvPr/>
            </p:nvCxnSpPr>
            <p:spPr bwMode="auto">
              <a:xfrm flipV="1">
                <a:off x="256913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07" name="Straight Connector 406"/>
              <p:cNvCxnSpPr/>
              <p:nvPr/>
            </p:nvCxnSpPr>
            <p:spPr bwMode="auto">
              <a:xfrm flipV="1">
                <a:off x="275201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08" name="Straight Connector 407"/>
              <p:cNvCxnSpPr/>
              <p:nvPr/>
            </p:nvCxnSpPr>
            <p:spPr bwMode="auto">
              <a:xfrm flipV="1">
                <a:off x="2927276" y="416421"/>
                <a:ext cx="1278958" cy="127896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09" name="Straight Connector 408"/>
              <p:cNvCxnSpPr/>
              <p:nvPr/>
            </p:nvCxnSpPr>
            <p:spPr bwMode="auto">
              <a:xfrm flipV="1">
                <a:off x="3133016" y="416421"/>
                <a:ext cx="1278958" cy="127896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10" name="Straight Connector 409"/>
              <p:cNvCxnSpPr/>
              <p:nvPr/>
            </p:nvCxnSpPr>
            <p:spPr bwMode="auto">
              <a:xfrm>
                <a:off x="898525" y="157847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11" name="Straight Connector 410"/>
              <p:cNvCxnSpPr/>
              <p:nvPr/>
            </p:nvCxnSpPr>
            <p:spPr bwMode="auto">
              <a:xfrm>
                <a:off x="1012825" y="14673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12" name="Straight Connector 411"/>
              <p:cNvCxnSpPr/>
              <p:nvPr/>
            </p:nvCxnSpPr>
            <p:spPr bwMode="auto">
              <a:xfrm>
                <a:off x="1114425" y="13657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13" name="Straight Connector 412"/>
              <p:cNvCxnSpPr/>
              <p:nvPr/>
            </p:nvCxnSpPr>
            <p:spPr bwMode="auto">
              <a:xfrm>
                <a:off x="1206500" y="126097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14" name="Straight Connector 413"/>
              <p:cNvCxnSpPr/>
              <p:nvPr/>
            </p:nvCxnSpPr>
            <p:spPr bwMode="auto">
              <a:xfrm>
                <a:off x="1320800" y="11498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15" name="Straight Connector 414"/>
              <p:cNvCxnSpPr/>
              <p:nvPr/>
            </p:nvCxnSpPr>
            <p:spPr bwMode="auto">
              <a:xfrm>
                <a:off x="1422400" y="10482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16" name="Straight Connector 415"/>
              <p:cNvCxnSpPr/>
              <p:nvPr/>
            </p:nvCxnSpPr>
            <p:spPr bwMode="auto">
              <a:xfrm>
                <a:off x="1536700" y="94029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17" name="Straight Connector 416"/>
              <p:cNvCxnSpPr/>
              <p:nvPr/>
            </p:nvCxnSpPr>
            <p:spPr bwMode="auto">
              <a:xfrm>
                <a:off x="1651000" y="82917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18" name="Straight Connector 417"/>
              <p:cNvCxnSpPr/>
              <p:nvPr/>
            </p:nvCxnSpPr>
            <p:spPr bwMode="auto">
              <a:xfrm>
                <a:off x="1752600" y="72757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19" name="Straight Connector 418"/>
              <p:cNvCxnSpPr/>
              <p:nvPr/>
            </p:nvCxnSpPr>
            <p:spPr bwMode="auto">
              <a:xfrm>
                <a:off x="1841500" y="6291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20" name="Straight Connector 419"/>
              <p:cNvCxnSpPr/>
              <p:nvPr/>
            </p:nvCxnSpPr>
            <p:spPr bwMode="auto">
              <a:xfrm>
                <a:off x="1955800" y="51802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21" name="Straight Connector 420"/>
              <p:cNvCxnSpPr/>
              <p:nvPr/>
            </p:nvCxnSpPr>
            <p:spPr bwMode="auto">
              <a:xfrm>
                <a:off x="2057400" y="41642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22" name="Straight Connector 421"/>
              <p:cNvCxnSpPr/>
              <p:nvPr/>
            </p:nvCxnSpPr>
            <p:spPr bwMode="auto">
              <a:xfrm>
                <a:off x="4597086" y="42227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23" name="Straight Connector 422"/>
              <p:cNvCxnSpPr/>
              <p:nvPr/>
            </p:nvCxnSpPr>
            <p:spPr bwMode="auto">
              <a:xfrm>
                <a:off x="4498661" y="51435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24" name="Straight Connector 423"/>
              <p:cNvCxnSpPr/>
              <p:nvPr/>
            </p:nvCxnSpPr>
            <p:spPr bwMode="auto">
              <a:xfrm>
                <a:off x="4387536" y="61912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25" name="Straight Connector 424"/>
              <p:cNvCxnSpPr/>
              <p:nvPr/>
            </p:nvCxnSpPr>
            <p:spPr bwMode="auto">
              <a:xfrm>
                <a:off x="4282761" y="73660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26" name="Straight Connector 425"/>
              <p:cNvCxnSpPr/>
              <p:nvPr/>
            </p:nvCxnSpPr>
            <p:spPr bwMode="auto">
              <a:xfrm>
                <a:off x="4184336" y="82867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27" name="Straight Connector 426"/>
              <p:cNvCxnSpPr/>
              <p:nvPr/>
            </p:nvCxnSpPr>
            <p:spPr bwMode="auto">
              <a:xfrm>
                <a:off x="4073211" y="93345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28" name="Straight Connector 427"/>
              <p:cNvCxnSpPr/>
              <p:nvPr/>
            </p:nvCxnSpPr>
            <p:spPr bwMode="auto">
              <a:xfrm>
                <a:off x="3962086" y="105727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29" name="Straight Connector 428"/>
              <p:cNvCxnSpPr/>
              <p:nvPr/>
            </p:nvCxnSpPr>
            <p:spPr bwMode="auto">
              <a:xfrm>
                <a:off x="3863661" y="114935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30" name="Straight Connector 429"/>
              <p:cNvCxnSpPr/>
              <p:nvPr/>
            </p:nvCxnSpPr>
            <p:spPr bwMode="auto">
              <a:xfrm>
                <a:off x="3752536" y="125412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31" name="Straight Connector 430"/>
              <p:cNvCxnSpPr/>
              <p:nvPr/>
            </p:nvCxnSpPr>
            <p:spPr bwMode="auto">
              <a:xfrm>
                <a:off x="3657286" y="136525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32" name="Straight Connector 431"/>
              <p:cNvCxnSpPr/>
              <p:nvPr/>
            </p:nvCxnSpPr>
            <p:spPr bwMode="auto">
              <a:xfrm>
                <a:off x="3558861" y="145732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33" name="Straight Connector 432"/>
              <p:cNvCxnSpPr/>
              <p:nvPr/>
            </p:nvCxnSpPr>
            <p:spPr bwMode="auto">
              <a:xfrm>
                <a:off x="3447736" y="156210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434" name="Group 433"/>
            <p:cNvGrpSpPr/>
            <p:nvPr/>
          </p:nvGrpSpPr>
          <p:grpSpPr>
            <a:xfrm>
              <a:off x="4690267" y="2348140"/>
              <a:ext cx="1944216" cy="1949115"/>
              <a:chOff x="755576" y="416421"/>
              <a:chExt cx="3846124" cy="3855815"/>
            </a:xfrm>
          </p:grpSpPr>
          <p:pic>
            <p:nvPicPr>
              <p:cNvPr id="435" name="Picture 43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5576" y="1649659"/>
                <a:ext cx="2629052" cy="2622577"/>
              </a:xfrm>
              <a:prstGeom prst="rect">
                <a:avLst/>
              </a:prstGeom>
            </p:spPr>
          </p:pic>
          <p:cxnSp>
            <p:nvCxnSpPr>
              <p:cNvPr id="436" name="Straight Connector 435"/>
              <p:cNvCxnSpPr/>
              <p:nvPr/>
            </p:nvCxnSpPr>
            <p:spPr bwMode="auto">
              <a:xfrm flipV="1">
                <a:off x="79367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37" name="Straight Connector 436"/>
              <p:cNvCxnSpPr/>
              <p:nvPr/>
            </p:nvCxnSpPr>
            <p:spPr bwMode="auto">
              <a:xfrm flipV="1">
                <a:off x="3323516" y="42180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38" name="Straight Connector 437"/>
              <p:cNvCxnSpPr/>
              <p:nvPr/>
            </p:nvCxnSpPr>
            <p:spPr bwMode="auto">
              <a:xfrm flipV="1">
                <a:off x="3323516" y="295926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39" name="Straight Connector 438"/>
              <p:cNvCxnSpPr/>
              <p:nvPr/>
            </p:nvCxnSpPr>
            <p:spPr bwMode="auto">
              <a:xfrm flipV="1">
                <a:off x="3323516" y="2780928"/>
                <a:ext cx="1261411" cy="1261412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40" name="Straight Connector 439"/>
              <p:cNvCxnSpPr/>
              <p:nvPr/>
            </p:nvCxnSpPr>
            <p:spPr bwMode="auto">
              <a:xfrm flipV="1">
                <a:off x="3323516" y="259350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41" name="Straight Connector 440"/>
              <p:cNvCxnSpPr/>
              <p:nvPr/>
            </p:nvCxnSpPr>
            <p:spPr bwMode="auto">
              <a:xfrm flipV="1">
                <a:off x="3323516" y="238776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42" name="Straight Connector 441"/>
              <p:cNvCxnSpPr/>
              <p:nvPr/>
            </p:nvCxnSpPr>
            <p:spPr bwMode="auto">
              <a:xfrm flipV="1">
                <a:off x="3323516" y="2204864"/>
                <a:ext cx="1258355" cy="1258356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43" name="Straight Connector 442"/>
              <p:cNvCxnSpPr/>
              <p:nvPr/>
            </p:nvCxnSpPr>
            <p:spPr bwMode="auto">
              <a:xfrm flipV="1">
                <a:off x="3323516" y="199914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44" name="Straight Connector 443"/>
              <p:cNvCxnSpPr/>
              <p:nvPr/>
            </p:nvCxnSpPr>
            <p:spPr bwMode="auto">
              <a:xfrm flipV="1">
                <a:off x="3323516" y="1825625"/>
                <a:ext cx="1271834" cy="127183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45" name="Straight Connector 444"/>
              <p:cNvCxnSpPr/>
              <p:nvPr/>
            </p:nvCxnSpPr>
            <p:spPr bwMode="auto">
              <a:xfrm flipV="1">
                <a:off x="3323516" y="1625600"/>
                <a:ext cx="1266119" cy="126612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46" name="Straight Connector 445"/>
              <p:cNvCxnSpPr/>
              <p:nvPr/>
            </p:nvCxnSpPr>
            <p:spPr bwMode="auto">
              <a:xfrm flipV="1">
                <a:off x="3323516" y="1400175"/>
                <a:ext cx="1278184" cy="127818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47" name="Straight Connector 446"/>
              <p:cNvCxnSpPr/>
              <p:nvPr/>
            </p:nvCxnSpPr>
            <p:spPr bwMode="auto">
              <a:xfrm flipV="1">
                <a:off x="3323516" y="1216025"/>
                <a:ext cx="1271834" cy="127183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48" name="Straight Connector 447"/>
              <p:cNvCxnSpPr/>
              <p:nvPr/>
            </p:nvCxnSpPr>
            <p:spPr bwMode="auto">
              <a:xfrm flipV="1">
                <a:off x="3323516" y="1038225"/>
                <a:ext cx="1274374" cy="127437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49" name="Straight Connector 448"/>
              <p:cNvCxnSpPr/>
              <p:nvPr/>
            </p:nvCxnSpPr>
            <p:spPr bwMode="auto">
              <a:xfrm flipV="1">
                <a:off x="3323516" y="828675"/>
                <a:ext cx="1278184" cy="127818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50" name="Straight Connector 449"/>
              <p:cNvCxnSpPr/>
              <p:nvPr/>
            </p:nvCxnSpPr>
            <p:spPr bwMode="auto">
              <a:xfrm flipV="1">
                <a:off x="3323516" y="628650"/>
                <a:ext cx="1272469" cy="127247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51" name="Straight Connector 450"/>
              <p:cNvCxnSpPr/>
              <p:nvPr/>
            </p:nvCxnSpPr>
            <p:spPr bwMode="auto">
              <a:xfrm flipV="1">
                <a:off x="99941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52" name="Straight Connector 451"/>
              <p:cNvCxnSpPr/>
              <p:nvPr/>
            </p:nvCxnSpPr>
            <p:spPr bwMode="auto">
              <a:xfrm flipV="1">
                <a:off x="120515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53" name="Straight Connector 452"/>
              <p:cNvCxnSpPr/>
              <p:nvPr/>
            </p:nvCxnSpPr>
            <p:spPr bwMode="auto">
              <a:xfrm flipV="1">
                <a:off x="138041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54" name="Straight Connector 453"/>
              <p:cNvCxnSpPr/>
              <p:nvPr/>
            </p:nvCxnSpPr>
            <p:spPr bwMode="auto">
              <a:xfrm flipV="1">
                <a:off x="1586156" y="416421"/>
                <a:ext cx="1278958" cy="127896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55" name="Straight Connector 454"/>
              <p:cNvCxnSpPr/>
              <p:nvPr/>
            </p:nvCxnSpPr>
            <p:spPr bwMode="auto">
              <a:xfrm flipV="1">
                <a:off x="177665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56" name="Straight Connector 455"/>
              <p:cNvCxnSpPr/>
              <p:nvPr/>
            </p:nvCxnSpPr>
            <p:spPr bwMode="auto">
              <a:xfrm flipV="1">
                <a:off x="198239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57" name="Straight Connector 456"/>
              <p:cNvCxnSpPr/>
              <p:nvPr/>
            </p:nvCxnSpPr>
            <p:spPr bwMode="auto">
              <a:xfrm flipV="1">
                <a:off x="218813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58" name="Straight Connector 457"/>
              <p:cNvCxnSpPr/>
              <p:nvPr/>
            </p:nvCxnSpPr>
            <p:spPr bwMode="auto">
              <a:xfrm flipV="1">
                <a:off x="236339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59" name="Straight Connector 458"/>
              <p:cNvCxnSpPr/>
              <p:nvPr/>
            </p:nvCxnSpPr>
            <p:spPr bwMode="auto">
              <a:xfrm flipV="1">
                <a:off x="256913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60" name="Straight Connector 459"/>
              <p:cNvCxnSpPr/>
              <p:nvPr/>
            </p:nvCxnSpPr>
            <p:spPr bwMode="auto">
              <a:xfrm flipV="1">
                <a:off x="275201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61" name="Straight Connector 460"/>
              <p:cNvCxnSpPr/>
              <p:nvPr/>
            </p:nvCxnSpPr>
            <p:spPr bwMode="auto">
              <a:xfrm flipV="1">
                <a:off x="2927276" y="416421"/>
                <a:ext cx="1278958" cy="127896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62" name="Straight Connector 461"/>
              <p:cNvCxnSpPr/>
              <p:nvPr/>
            </p:nvCxnSpPr>
            <p:spPr bwMode="auto">
              <a:xfrm flipV="1">
                <a:off x="3133016" y="416421"/>
                <a:ext cx="1278958" cy="127896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63" name="Straight Connector 462"/>
              <p:cNvCxnSpPr/>
              <p:nvPr/>
            </p:nvCxnSpPr>
            <p:spPr bwMode="auto">
              <a:xfrm>
                <a:off x="898525" y="157847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64" name="Straight Connector 463"/>
              <p:cNvCxnSpPr/>
              <p:nvPr/>
            </p:nvCxnSpPr>
            <p:spPr bwMode="auto">
              <a:xfrm>
                <a:off x="1012825" y="14673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65" name="Straight Connector 464"/>
              <p:cNvCxnSpPr/>
              <p:nvPr/>
            </p:nvCxnSpPr>
            <p:spPr bwMode="auto">
              <a:xfrm>
                <a:off x="1114425" y="13657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66" name="Straight Connector 465"/>
              <p:cNvCxnSpPr/>
              <p:nvPr/>
            </p:nvCxnSpPr>
            <p:spPr bwMode="auto">
              <a:xfrm>
                <a:off x="1206500" y="126097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67" name="Straight Connector 466"/>
              <p:cNvCxnSpPr/>
              <p:nvPr/>
            </p:nvCxnSpPr>
            <p:spPr bwMode="auto">
              <a:xfrm>
                <a:off x="1320800" y="11498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68" name="Straight Connector 467"/>
              <p:cNvCxnSpPr/>
              <p:nvPr/>
            </p:nvCxnSpPr>
            <p:spPr bwMode="auto">
              <a:xfrm>
                <a:off x="1422400" y="10482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69" name="Straight Connector 468"/>
              <p:cNvCxnSpPr/>
              <p:nvPr/>
            </p:nvCxnSpPr>
            <p:spPr bwMode="auto">
              <a:xfrm>
                <a:off x="1536700" y="94029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70" name="Straight Connector 469"/>
              <p:cNvCxnSpPr/>
              <p:nvPr/>
            </p:nvCxnSpPr>
            <p:spPr bwMode="auto">
              <a:xfrm>
                <a:off x="1651000" y="82917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71" name="Straight Connector 470"/>
              <p:cNvCxnSpPr/>
              <p:nvPr/>
            </p:nvCxnSpPr>
            <p:spPr bwMode="auto">
              <a:xfrm>
                <a:off x="1752600" y="72757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72" name="Straight Connector 471"/>
              <p:cNvCxnSpPr/>
              <p:nvPr/>
            </p:nvCxnSpPr>
            <p:spPr bwMode="auto">
              <a:xfrm>
                <a:off x="1841500" y="6291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73" name="Straight Connector 472"/>
              <p:cNvCxnSpPr/>
              <p:nvPr/>
            </p:nvCxnSpPr>
            <p:spPr bwMode="auto">
              <a:xfrm>
                <a:off x="1955800" y="51802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74" name="Straight Connector 473"/>
              <p:cNvCxnSpPr/>
              <p:nvPr/>
            </p:nvCxnSpPr>
            <p:spPr bwMode="auto">
              <a:xfrm>
                <a:off x="2057400" y="41642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75" name="Straight Connector 474"/>
              <p:cNvCxnSpPr/>
              <p:nvPr/>
            </p:nvCxnSpPr>
            <p:spPr bwMode="auto">
              <a:xfrm>
                <a:off x="4597086" y="42227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76" name="Straight Connector 475"/>
              <p:cNvCxnSpPr/>
              <p:nvPr/>
            </p:nvCxnSpPr>
            <p:spPr bwMode="auto">
              <a:xfrm>
                <a:off x="4498661" y="51435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77" name="Straight Connector 476"/>
              <p:cNvCxnSpPr/>
              <p:nvPr/>
            </p:nvCxnSpPr>
            <p:spPr bwMode="auto">
              <a:xfrm>
                <a:off x="4387536" y="61912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78" name="Straight Connector 477"/>
              <p:cNvCxnSpPr/>
              <p:nvPr/>
            </p:nvCxnSpPr>
            <p:spPr bwMode="auto">
              <a:xfrm>
                <a:off x="4282761" y="73660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79" name="Straight Connector 478"/>
              <p:cNvCxnSpPr/>
              <p:nvPr/>
            </p:nvCxnSpPr>
            <p:spPr bwMode="auto">
              <a:xfrm>
                <a:off x="4184336" y="82867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80" name="Straight Connector 479"/>
              <p:cNvCxnSpPr/>
              <p:nvPr/>
            </p:nvCxnSpPr>
            <p:spPr bwMode="auto">
              <a:xfrm>
                <a:off x="4073211" y="93345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81" name="Straight Connector 480"/>
              <p:cNvCxnSpPr/>
              <p:nvPr/>
            </p:nvCxnSpPr>
            <p:spPr bwMode="auto">
              <a:xfrm>
                <a:off x="3962086" y="105727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82" name="Straight Connector 481"/>
              <p:cNvCxnSpPr/>
              <p:nvPr/>
            </p:nvCxnSpPr>
            <p:spPr bwMode="auto">
              <a:xfrm>
                <a:off x="3863661" y="114935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83" name="Straight Connector 482"/>
              <p:cNvCxnSpPr/>
              <p:nvPr/>
            </p:nvCxnSpPr>
            <p:spPr bwMode="auto">
              <a:xfrm>
                <a:off x="3752536" y="125412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84" name="Straight Connector 483"/>
              <p:cNvCxnSpPr/>
              <p:nvPr/>
            </p:nvCxnSpPr>
            <p:spPr bwMode="auto">
              <a:xfrm>
                <a:off x="3657286" y="136525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85" name="Straight Connector 484"/>
              <p:cNvCxnSpPr/>
              <p:nvPr/>
            </p:nvCxnSpPr>
            <p:spPr bwMode="auto">
              <a:xfrm>
                <a:off x="3558861" y="145732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86" name="Straight Connector 485"/>
              <p:cNvCxnSpPr/>
              <p:nvPr/>
            </p:nvCxnSpPr>
            <p:spPr bwMode="auto">
              <a:xfrm>
                <a:off x="3447736" y="156210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487" name="Group 486"/>
            <p:cNvGrpSpPr/>
            <p:nvPr/>
          </p:nvGrpSpPr>
          <p:grpSpPr>
            <a:xfrm>
              <a:off x="6912472" y="2348140"/>
              <a:ext cx="1944216" cy="1949115"/>
              <a:chOff x="755576" y="416421"/>
              <a:chExt cx="3846124" cy="3855815"/>
            </a:xfrm>
          </p:grpSpPr>
          <p:pic>
            <p:nvPicPr>
              <p:cNvPr id="488" name="Picture 487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5576" y="1649659"/>
                <a:ext cx="2629052" cy="2622577"/>
              </a:xfrm>
              <a:prstGeom prst="rect">
                <a:avLst/>
              </a:prstGeom>
            </p:spPr>
          </p:pic>
          <p:cxnSp>
            <p:nvCxnSpPr>
              <p:cNvPr id="489" name="Straight Connector 488"/>
              <p:cNvCxnSpPr/>
              <p:nvPr/>
            </p:nvCxnSpPr>
            <p:spPr bwMode="auto">
              <a:xfrm flipV="1">
                <a:off x="79367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90" name="Straight Connector 489"/>
              <p:cNvCxnSpPr/>
              <p:nvPr/>
            </p:nvCxnSpPr>
            <p:spPr bwMode="auto">
              <a:xfrm flipV="1">
                <a:off x="3323516" y="42180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91" name="Straight Connector 490"/>
              <p:cNvCxnSpPr/>
              <p:nvPr/>
            </p:nvCxnSpPr>
            <p:spPr bwMode="auto">
              <a:xfrm flipV="1">
                <a:off x="3323516" y="295926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92" name="Straight Connector 491"/>
              <p:cNvCxnSpPr/>
              <p:nvPr/>
            </p:nvCxnSpPr>
            <p:spPr bwMode="auto">
              <a:xfrm flipV="1">
                <a:off x="3323516" y="2780928"/>
                <a:ext cx="1261411" cy="1261412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93" name="Straight Connector 492"/>
              <p:cNvCxnSpPr/>
              <p:nvPr/>
            </p:nvCxnSpPr>
            <p:spPr bwMode="auto">
              <a:xfrm flipV="1">
                <a:off x="3323516" y="259350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94" name="Straight Connector 493"/>
              <p:cNvCxnSpPr/>
              <p:nvPr/>
            </p:nvCxnSpPr>
            <p:spPr bwMode="auto">
              <a:xfrm flipV="1">
                <a:off x="3323516" y="238776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95" name="Straight Connector 494"/>
              <p:cNvCxnSpPr/>
              <p:nvPr/>
            </p:nvCxnSpPr>
            <p:spPr bwMode="auto">
              <a:xfrm flipV="1">
                <a:off x="3323516" y="2204864"/>
                <a:ext cx="1258355" cy="1258356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96" name="Straight Connector 495"/>
              <p:cNvCxnSpPr/>
              <p:nvPr/>
            </p:nvCxnSpPr>
            <p:spPr bwMode="auto">
              <a:xfrm flipV="1">
                <a:off x="3323516" y="1999149"/>
                <a:ext cx="1273570" cy="1273571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97" name="Straight Connector 496"/>
              <p:cNvCxnSpPr/>
              <p:nvPr/>
            </p:nvCxnSpPr>
            <p:spPr bwMode="auto">
              <a:xfrm flipV="1">
                <a:off x="3323516" y="1825625"/>
                <a:ext cx="1271834" cy="127183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98" name="Straight Connector 497"/>
              <p:cNvCxnSpPr/>
              <p:nvPr/>
            </p:nvCxnSpPr>
            <p:spPr bwMode="auto">
              <a:xfrm flipV="1">
                <a:off x="3323516" y="1625600"/>
                <a:ext cx="1266119" cy="126612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99" name="Straight Connector 498"/>
              <p:cNvCxnSpPr/>
              <p:nvPr/>
            </p:nvCxnSpPr>
            <p:spPr bwMode="auto">
              <a:xfrm flipV="1">
                <a:off x="3323516" y="1400175"/>
                <a:ext cx="1278184" cy="127818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00" name="Straight Connector 499"/>
              <p:cNvCxnSpPr/>
              <p:nvPr/>
            </p:nvCxnSpPr>
            <p:spPr bwMode="auto">
              <a:xfrm flipV="1">
                <a:off x="3323516" y="1216025"/>
                <a:ext cx="1271834" cy="127183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01" name="Straight Connector 500"/>
              <p:cNvCxnSpPr/>
              <p:nvPr/>
            </p:nvCxnSpPr>
            <p:spPr bwMode="auto">
              <a:xfrm flipV="1">
                <a:off x="3323516" y="1038225"/>
                <a:ext cx="1274374" cy="127437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02" name="Straight Connector 501"/>
              <p:cNvCxnSpPr/>
              <p:nvPr/>
            </p:nvCxnSpPr>
            <p:spPr bwMode="auto">
              <a:xfrm flipV="1">
                <a:off x="3323516" y="828675"/>
                <a:ext cx="1278184" cy="1278185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03" name="Straight Connector 502"/>
              <p:cNvCxnSpPr/>
              <p:nvPr/>
            </p:nvCxnSpPr>
            <p:spPr bwMode="auto">
              <a:xfrm flipV="1">
                <a:off x="3323516" y="628650"/>
                <a:ext cx="1272469" cy="127247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04" name="Straight Connector 503"/>
              <p:cNvCxnSpPr/>
              <p:nvPr/>
            </p:nvCxnSpPr>
            <p:spPr bwMode="auto">
              <a:xfrm flipV="1">
                <a:off x="99941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05" name="Straight Connector 504"/>
              <p:cNvCxnSpPr/>
              <p:nvPr/>
            </p:nvCxnSpPr>
            <p:spPr bwMode="auto">
              <a:xfrm flipV="1">
                <a:off x="120515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06" name="Straight Connector 505"/>
              <p:cNvCxnSpPr/>
              <p:nvPr/>
            </p:nvCxnSpPr>
            <p:spPr bwMode="auto">
              <a:xfrm flipV="1">
                <a:off x="138041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07" name="Straight Connector 506"/>
              <p:cNvCxnSpPr/>
              <p:nvPr/>
            </p:nvCxnSpPr>
            <p:spPr bwMode="auto">
              <a:xfrm flipV="1">
                <a:off x="1586156" y="416421"/>
                <a:ext cx="1278958" cy="127896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08" name="Straight Connector 507"/>
              <p:cNvCxnSpPr/>
              <p:nvPr/>
            </p:nvCxnSpPr>
            <p:spPr bwMode="auto">
              <a:xfrm flipV="1">
                <a:off x="177665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09" name="Straight Connector 508"/>
              <p:cNvCxnSpPr/>
              <p:nvPr/>
            </p:nvCxnSpPr>
            <p:spPr bwMode="auto">
              <a:xfrm flipV="1">
                <a:off x="198239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10" name="Straight Connector 509"/>
              <p:cNvCxnSpPr/>
              <p:nvPr/>
            </p:nvCxnSpPr>
            <p:spPr bwMode="auto">
              <a:xfrm flipV="1">
                <a:off x="218813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11" name="Straight Connector 510"/>
              <p:cNvCxnSpPr/>
              <p:nvPr/>
            </p:nvCxnSpPr>
            <p:spPr bwMode="auto">
              <a:xfrm flipV="1">
                <a:off x="236339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12" name="Straight Connector 511"/>
              <p:cNvCxnSpPr/>
              <p:nvPr/>
            </p:nvCxnSpPr>
            <p:spPr bwMode="auto">
              <a:xfrm flipV="1">
                <a:off x="256913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13" name="Straight Connector 512"/>
              <p:cNvCxnSpPr/>
              <p:nvPr/>
            </p:nvCxnSpPr>
            <p:spPr bwMode="auto">
              <a:xfrm flipV="1">
                <a:off x="2752016" y="416421"/>
                <a:ext cx="1278958" cy="1278959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14" name="Straight Connector 513"/>
              <p:cNvCxnSpPr/>
              <p:nvPr/>
            </p:nvCxnSpPr>
            <p:spPr bwMode="auto">
              <a:xfrm flipV="1">
                <a:off x="2927276" y="416421"/>
                <a:ext cx="1278958" cy="127896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15" name="Straight Connector 514"/>
              <p:cNvCxnSpPr/>
              <p:nvPr/>
            </p:nvCxnSpPr>
            <p:spPr bwMode="auto">
              <a:xfrm flipV="1">
                <a:off x="3133016" y="416421"/>
                <a:ext cx="1278958" cy="127896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16" name="Straight Connector 515"/>
              <p:cNvCxnSpPr/>
              <p:nvPr/>
            </p:nvCxnSpPr>
            <p:spPr bwMode="auto">
              <a:xfrm>
                <a:off x="898525" y="157847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17" name="Straight Connector 516"/>
              <p:cNvCxnSpPr/>
              <p:nvPr/>
            </p:nvCxnSpPr>
            <p:spPr bwMode="auto">
              <a:xfrm>
                <a:off x="1012825" y="14673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18" name="Straight Connector 517"/>
              <p:cNvCxnSpPr/>
              <p:nvPr/>
            </p:nvCxnSpPr>
            <p:spPr bwMode="auto">
              <a:xfrm>
                <a:off x="1114425" y="13657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19" name="Straight Connector 518"/>
              <p:cNvCxnSpPr/>
              <p:nvPr/>
            </p:nvCxnSpPr>
            <p:spPr bwMode="auto">
              <a:xfrm>
                <a:off x="1206500" y="126097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20" name="Straight Connector 519"/>
              <p:cNvCxnSpPr/>
              <p:nvPr/>
            </p:nvCxnSpPr>
            <p:spPr bwMode="auto">
              <a:xfrm>
                <a:off x="1320800" y="11498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21" name="Straight Connector 520"/>
              <p:cNvCxnSpPr/>
              <p:nvPr/>
            </p:nvCxnSpPr>
            <p:spPr bwMode="auto">
              <a:xfrm>
                <a:off x="1422400" y="10482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22" name="Straight Connector 521"/>
              <p:cNvCxnSpPr/>
              <p:nvPr/>
            </p:nvCxnSpPr>
            <p:spPr bwMode="auto">
              <a:xfrm>
                <a:off x="1536700" y="94029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23" name="Straight Connector 522"/>
              <p:cNvCxnSpPr/>
              <p:nvPr/>
            </p:nvCxnSpPr>
            <p:spPr bwMode="auto">
              <a:xfrm>
                <a:off x="1651000" y="82917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24" name="Straight Connector 523"/>
              <p:cNvCxnSpPr/>
              <p:nvPr/>
            </p:nvCxnSpPr>
            <p:spPr bwMode="auto">
              <a:xfrm>
                <a:off x="1752600" y="72757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25" name="Straight Connector 524"/>
              <p:cNvCxnSpPr/>
              <p:nvPr/>
            </p:nvCxnSpPr>
            <p:spPr bwMode="auto">
              <a:xfrm>
                <a:off x="1841500" y="629146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26" name="Straight Connector 525"/>
              <p:cNvCxnSpPr/>
              <p:nvPr/>
            </p:nvCxnSpPr>
            <p:spPr bwMode="auto">
              <a:xfrm>
                <a:off x="1955800" y="51802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27" name="Straight Connector 526"/>
              <p:cNvCxnSpPr/>
              <p:nvPr/>
            </p:nvCxnSpPr>
            <p:spPr bwMode="auto">
              <a:xfrm>
                <a:off x="2057400" y="416421"/>
                <a:ext cx="2539686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28" name="Straight Connector 527"/>
              <p:cNvCxnSpPr/>
              <p:nvPr/>
            </p:nvCxnSpPr>
            <p:spPr bwMode="auto">
              <a:xfrm>
                <a:off x="4597086" y="42227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29" name="Straight Connector 528"/>
              <p:cNvCxnSpPr/>
              <p:nvPr/>
            </p:nvCxnSpPr>
            <p:spPr bwMode="auto">
              <a:xfrm>
                <a:off x="4498661" y="51435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30" name="Straight Connector 529"/>
              <p:cNvCxnSpPr/>
              <p:nvPr/>
            </p:nvCxnSpPr>
            <p:spPr bwMode="auto">
              <a:xfrm>
                <a:off x="4387536" y="61912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31" name="Straight Connector 530"/>
              <p:cNvCxnSpPr/>
              <p:nvPr/>
            </p:nvCxnSpPr>
            <p:spPr bwMode="auto">
              <a:xfrm>
                <a:off x="4282761" y="73660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32" name="Straight Connector 531"/>
              <p:cNvCxnSpPr/>
              <p:nvPr/>
            </p:nvCxnSpPr>
            <p:spPr bwMode="auto">
              <a:xfrm>
                <a:off x="4184336" y="82867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33" name="Straight Connector 532"/>
              <p:cNvCxnSpPr/>
              <p:nvPr/>
            </p:nvCxnSpPr>
            <p:spPr bwMode="auto">
              <a:xfrm>
                <a:off x="4073211" y="93345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34" name="Straight Connector 533"/>
              <p:cNvCxnSpPr/>
              <p:nvPr/>
            </p:nvCxnSpPr>
            <p:spPr bwMode="auto">
              <a:xfrm>
                <a:off x="3962086" y="105727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35" name="Straight Connector 534"/>
              <p:cNvCxnSpPr/>
              <p:nvPr/>
            </p:nvCxnSpPr>
            <p:spPr bwMode="auto">
              <a:xfrm>
                <a:off x="3863661" y="114935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36" name="Straight Connector 535"/>
              <p:cNvCxnSpPr/>
              <p:nvPr/>
            </p:nvCxnSpPr>
            <p:spPr bwMode="auto">
              <a:xfrm>
                <a:off x="3752536" y="125412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37" name="Straight Connector 536"/>
              <p:cNvCxnSpPr/>
              <p:nvPr/>
            </p:nvCxnSpPr>
            <p:spPr bwMode="auto">
              <a:xfrm>
                <a:off x="3657286" y="136525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38" name="Straight Connector 537"/>
              <p:cNvCxnSpPr/>
              <p:nvPr/>
            </p:nvCxnSpPr>
            <p:spPr bwMode="auto">
              <a:xfrm>
                <a:off x="3558861" y="1457325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39" name="Straight Connector 538"/>
              <p:cNvCxnSpPr/>
              <p:nvPr/>
            </p:nvCxnSpPr>
            <p:spPr bwMode="auto">
              <a:xfrm>
                <a:off x="3447736" y="1562100"/>
                <a:ext cx="0" cy="254334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sp>
        <p:nvSpPr>
          <p:cNvPr id="541" name="TextBox 540"/>
          <p:cNvSpPr txBox="1"/>
          <p:nvPr/>
        </p:nvSpPr>
        <p:spPr>
          <a:xfrm>
            <a:off x="54988" y="5045995"/>
            <a:ext cx="90537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The amount of information is huge!!! </a:t>
            </a:r>
          </a:p>
          <a:p>
            <a:pPr algn="ctr"/>
            <a:r>
              <a:rPr lang="en-US" dirty="0" smtClean="0"/>
              <a:t>This information can be produced with the </a:t>
            </a:r>
            <a:r>
              <a:rPr lang="en-US" dirty="0" err="1" smtClean="0"/>
              <a:t>beamline</a:t>
            </a:r>
            <a:r>
              <a:rPr lang="en-US" dirty="0" smtClean="0"/>
              <a:t> we propose</a:t>
            </a:r>
          </a:p>
        </p:txBody>
      </p:sp>
    </p:spTree>
    <p:extLst>
      <p:ext uri="{BB962C8B-B14F-4D97-AF65-F5344CB8AC3E}">
        <p14:creationId xmlns:p14="http://schemas.microsoft.com/office/powerpoint/2010/main" val="11864062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81481E-6 L 0.07326 0.4759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63" y="23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6 L -0.15278 -0.1537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39" y="-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500"/>
                            </p:stCondLst>
                            <p:childTnLst>
                              <p:par>
                                <p:cTn id="6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54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 rot="16200000">
            <a:off x="2909131" y="492806"/>
            <a:ext cx="3325739" cy="9144001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2463799" y="3527276"/>
            <a:ext cx="279400" cy="2286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3 Rectángulo"/>
          <p:cNvSpPr/>
          <p:nvPr/>
        </p:nvSpPr>
        <p:spPr>
          <a:xfrm>
            <a:off x="2463799" y="6410176"/>
            <a:ext cx="279400" cy="2286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4 Rectángulo"/>
          <p:cNvSpPr/>
          <p:nvPr/>
        </p:nvSpPr>
        <p:spPr>
          <a:xfrm>
            <a:off x="5472667" y="3539976"/>
            <a:ext cx="279400" cy="2286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5 Rectángulo"/>
          <p:cNvSpPr/>
          <p:nvPr/>
        </p:nvSpPr>
        <p:spPr>
          <a:xfrm>
            <a:off x="5510767" y="6410176"/>
            <a:ext cx="279400" cy="2286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6 Rectángulo"/>
          <p:cNvSpPr/>
          <p:nvPr/>
        </p:nvSpPr>
        <p:spPr>
          <a:xfrm>
            <a:off x="8610599" y="3539976"/>
            <a:ext cx="279400" cy="2286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" name="7 Rectángulo"/>
          <p:cNvSpPr/>
          <p:nvPr/>
        </p:nvSpPr>
        <p:spPr>
          <a:xfrm>
            <a:off x="8712199" y="6410176"/>
            <a:ext cx="279400" cy="2286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8 Rectángulo"/>
          <p:cNvSpPr/>
          <p:nvPr/>
        </p:nvSpPr>
        <p:spPr>
          <a:xfrm>
            <a:off x="0" y="548680"/>
            <a:ext cx="5496968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r>
              <a:rPr lang="es-ES" sz="2400" b="1" dirty="0" smtClean="0"/>
              <a:t>100 </a:t>
            </a:r>
            <a:r>
              <a:rPr lang="es-ES" sz="2400" b="1" dirty="0" err="1" smtClean="0"/>
              <a:t>Ma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Fossil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inclusions</a:t>
            </a:r>
            <a:r>
              <a:rPr lang="es-ES" sz="2400" b="1" dirty="0" smtClean="0"/>
              <a:t> in opaque </a:t>
            </a:r>
            <a:r>
              <a:rPr lang="es-ES" sz="2400" b="1" dirty="0" err="1" smtClean="0"/>
              <a:t>amber</a:t>
            </a:r>
            <a:endParaRPr lang="en-US" sz="2400" b="1" dirty="0"/>
          </a:p>
        </p:txBody>
      </p:sp>
      <p:pic>
        <p:nvPicPr>
          <p:cNvPr id="10" name="9 Imagen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9752" y="1052736"/>
            <a:ext cx="4818613" cy="2464405"/>
          </a:xfrm>
          <a:prstGeom prst="rect">
            <a:avLst/>
          </a:prstGeom>
        </p:spPr>
      </p:pic>
      <p:sp>
        <p:nvSpPr>
          <p:cNvPr id="11" name="CuadroTexto 11"/>
          <p:cNvSpPr txBox="1"/>
          <p:nvPr/>
        </p:nvSpPr>
        <p:spPr>
          <a:xfrm>
            <a:off x="0" y="6608385"/>
            <a:ext cx="26853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r>
              <a:rPr lang="en-US" sz="1200" i="1" dirty="0" err="1" smtClean="0"/>
              <a:t>Lak</a:t>
            </a:r>
            <a:r>
              <a:rPr lang="en-US" sz="1200" i="1" dirty="0" smtClean="0"/>
              <a:t> et al. (2008) </a:t>
            </a:r>
            <a:r>
              <a:rPr lang="en-US" sz="1200" i="1" dirty="0" err="1" smtClean="0"/>
              <a:t>Micro.Micro</a:t>
            </a:r>
            <a:r>
              <a:rPr lang="en-US" sz="1200" i="1" dirty="0" smtClean="0"/>
              <a:t>, 14:251</a:t>
            </a:r>
            <a:endParaRPr lang="en-US" sz="1200" i="1" dirty="0"/>
          </a:p>
        </p:txBody>
      </p:sp>
      <p:sp>
        <p:nvSpPr>
          <p:cNvPr id="12" name="CuadroTexto 12"/>
          <p:cNvSpPr txBox="1"/>
          <p:nvPr/>
        </p:nvSpPr>
        <p:spPr>
          <a:xfrm>
            <a:off x="7020272" y="6488668"/>
            <a:ext cx="1431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r>
              <a:rPr lang="en-US" dirty="0" smtClean="0"/>
              <a:t>ID 19 @ ESRF</a:t>
            </a:r>
            <a:endParaRPr lang="en-US" dirty="0"/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116632"/>
            <a:ext cx="9144000" cy="454025"/>
          </a:xfrm>
          <a:prstGeom prst="rect">
            <a:avLst/>
          </a:prstGeom>
          <a:gradFill rotWithShape="1">
            <a:gsLst>
              <a:gs pos="0">
                <a:srgbClr val="6AA7B9"/>
              </a:gs>
              <a:gs pos="100000">
                <a:srgbClr val="01637E"/>
              </a:gs>
            </a:gsLst>
            <a:lin ang="0" scaled="1"/>
          </a:gradFill>
          <a:ln>
            <a:noFill/>
          </a:ln>
          <a:effectLst>
            <a:outerShdw dist="444500" dir="16200000" sy="-100000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3000" dirty="0" smtClean="0">
                <a:solidFill>
                  <a:schemeClr val="bg1"/>
                </a:solidFill>
              </a:rPr>
              <a:t>Paleontology</a:t>
            </a:r>
            <a:endParaRPr lang="en-US" sz="3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9298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67544" y="1412776"/>
            <a:ext cx="7613650" cy="954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en-US" sz="3200" b="1" dirty="0" err="1" smtClean="0">
                <a:solidFill>
                  <a:srgbClr val="006080"/>
                </a:solidFill>
              </a:rPr>
              <a:t>Beamline</a:t>
            </a:r>
            <a:r>
              <a:rPr lang="en-US" sz="3200" b="1" dirty="0" smtClean="0">
                <a:solidFill>
                  <a:srgbClr val="006080"/>
                </a:solidFill>
              </a:rPr>
              <a:t> concept, layout and requirement</a:t>
            </a:r>
            <a:endParaRPr lang="en-US" sz="3200" b="1" dirty="0">
              <a:solidFill>
                <a:srgbClr val="00608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662" y="3260196"/>
            <a:ext cx="5729600" cy="230758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543" y="5567784"/>
            <a:ext cx="9144000" cy="43088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 b="1" dirty="0" smtClean="0">
                <a:solidFill>
                  <a:srgbClr val="002C52"/>
                </a:solidFill>
                <a:latin typeface="Calibri" panose="020F0502020204030204" pitchFamily="34" charset="0"/>
                <a:cs typeface="Arial" charset="0"/>
              </a:rPr>
              <a:t>Scheme </a:t>
            </a:r>
            <a:r>
              <a:rPr lang="en-US" sz="2200" b="1" dirty="0">
                <a:solidFill>
                  <a:srgbClr val="002C52"/>
                </a:solidFill>
                <a:latin typeface="Calibri" panose="020F0502020204030204" pitchFamily="34" charset="0"/>
                <a:cs typeface="Arial" charset="0"/>
              </a:rPr>
              <a:t>of the synchrotron X-ray </a:t>
            </a:r>
            <a:r>
              <a:rPr lang="en-US" sz="2200" b="1" dirty="0" smtClean="0">
                <a:solidFill>
                  <a:srgbClr val="002C52"/>
                </a:solidFill>
                <a:latin typeface="Calibri" panose="020F0502020204030204" pitchFamily="34" charset="0"/>
                <a:cs typeface="Arial" charset="0"/>
              </a:rPr>
              <a:t>Tomography</a:t>
            </a:r>
            <a:endParaRPr lang="en-US" sz="2200" b="1" dirty="0">
              <a:solidFill>
                <a:srgbClr val="002C52"/>
              </a:solidFill>
              <a:latin typeface="Calibri" panose="020F0502020204030204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922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3122733"/>
            <a:ext cx="7380312" cy="3690644"/>
            <a:chOff x="0" y="3122733"/>
            <a:chExt cx="7380312" cy="369064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/>
            <a:srcRect b="11482"/>
            <a:stretch/>
          </p:blipFill>
          <p:spPr>
            <a:xfrm>
              <a:off x="28202" y="3716145"/>
              <a:ext cx="7352110" cy="3097232"/>
            </a:xfrm>
            <a:prstGeom prst="rect">
              <a:avLst/>
            </a:prstGeom>
          </p:spPr>
        </p:pic>
        <p:sp>
          <p:nvSpPr>
            <p:cNvPr id="11" name="Text Box 32"/>
            <p:cNvSpPr txBox="1">
              <a:spLocks noChangeArrowheads="1"/>
            </p:cNvSpPr>
            <p:nvPr/>
          </p:nvSpPr>
          <p:spPr bwMode="auto">
            <a:xfrm>
              <a:off x="0" y="3122733"/>
              <a:ext cx="2794620" cy="535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tabLst>
                  <a:tab pos="3381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tabLst>
                  <a:tab pos="3381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tabLst>
                  <a:tab pos="3381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tabLst>
                  <a:tab pos="3381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tabLst>
                  <a:tab pos="3381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381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381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381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381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>
                <a:lnSpc>
                  <a:spcPct val="120000"/>
                </a:lnSpc>
                <a:buClr>
                  <a:srgbClr val="01637E"/>
                </a:buClr>
              </a:pPr>
              <a:r>
                <a:rPr lang="en-US" b="1" dirty="0" err="1" smtClean="0">
                  <a:solidFill>
                    <a:srgbClr val="01637E"/>
                  </a:solidFill>
                </a:rPr>
                <a:t>Beamline</a:t>
              </a:r>
              <a:r>
                <a:rPr lang="en-US" b="1" dirty="0" smtClean="0">
                  <a:solidFill>
                    <a:srgbClr val="01637E"/>
                  </a:solidFill>
                </a:rPr>
                <a:t> layout</a:t>
              </a:r>
              <a:endParaRPr lang="en-US" b="1" dirty="0">
                <a:solidFill>
                  <a:srgbClr val="01637E"/>
                </a:solidFill>
              </a:endParaRPr>
            </a:p>
          </p:txBody>
        </p:sp>
      </p:grp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6520417"/>
              </p:ext>
            </p:extLst>
          </p:nvPr>
        </p:nvGraphicFramePr>
        <p:xfrm>
          <a:off x="4788024" y="53473"/>
          <a:ext cx="4320480" cy="528728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266348"/>
                <a:gridCol w="3054132"/>
              </a:tblGrid>
              <a:tr h="3419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Technical requirement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64" marR="57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Expected value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64" marR="57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286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Energy range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64" marR="57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10-55keV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64" marR="57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731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Min Flux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64" marR="57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7x10</a:t>
                      </a:r>
                      <a:r>
                        <a:rPr lang="en-GB" sz="1200" baseline="30000" dirty="0">
                          <a:solidFill>
                            <a:schemeClr val="tx1"/>
                          </a:solidFill>
                          <a:effectLst/>
                        </a:rPr>
                        <a:t>12 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photon/s/mm at 50keV and 0.1%BW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64" marR="57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86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Max Flux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64" marR="57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r>
                        <a:rPr lang="en-GB" sz="1200" baseline="30000" dirty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 photon/s/mm in white beam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64" marR="57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859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Beam type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64" marR="57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White beam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Monochromatic beam (2-3% bandwidth)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Monochromatic beam (0.1% bandwidth)*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64" marR="57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86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Max spatial </a:t>
                      </a:r>
                      <a:r>
                        <a:rPr lang="en-GB" sz="1200" dirty="0" smtClean="0">
                          <a:solidFill>
                            <a:schemeClr val="tx1"/>
                          </a:solidFill>
                          <a:effectLst/>
                        </a:rPr>
                        <a:t>res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64" marR="57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Better than 1 micron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64" marR="57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86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Max. FOV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64" marR="57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30x12mm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64" marR="57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952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Max </a:t>
                      </a:r>
                      <a:r>
                        <a:rPr lang="en-GB" sz="1200" dirty="0" smtClean="0">
                          <a:solidFill>
                            <a:schemeClr val="tx1"/>
                          </a:solidFill>
                          <a:effectLst/>
                        </a:rPr>
                        <a:t>temp. res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64" marR="57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Better than 1ms/image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64" marR="57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7193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Available techniques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64" marR="57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Absorption Tomography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Phase contrast tomography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err="1">
                          <a:solidFill>
                            <a:schemeClr val="tx1"/>
                          </a:solidFill>
                          <a:effectLst/>
                        </a:rPr>
                        <a:t>Holotomography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Absorption-edge Tomography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Fast tomography &amp; radioscopy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err="1" smtClean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Nanotomography</a:t>
                      </a:r>
                      <a:r>
                        <a:rPr lang="en-GB" sz="12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, topography, </a:t>
                      </a:r>
                      <a:r>
                        <a:rPr lang="en-GB" sz="1200" dirty="0" err="1" smtClean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laminography</a:t>
                      </a:r>
                      <a:r>
                        <a:rPr lang="en-GB" sz="12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*</a:t>
                      </a:r>
                      <a:endParaRPr lang="en-US" sz="1200" b="1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164" marR="57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-25353"/>
            <a:ext cx="835305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b="1" dirty="0" smtClean="0">
                <a:solidFill>
                  <a:srgbClr val="002C52"/>
                </a:solidFill>
                <a:cs typeface="Arial" charset="0"/>
              </a:rPr>
              <a:t>Technical requirements</a:t>
            </a:r>
            <a:endParaRPr lang="en-US" sz="3000" b="1" dirty="0">
              <a:solidFill>
                <a:srgbClr val="002C52"/>
              </a:solidFill>
              <a:cs typeface="Arial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8202" y="682394"/>
            <a:ext cx="4722724" cy="2382458"/>
            <a:chOff x="28202" y="682394"/>
            <a:chExt cx="4722724" cy="2382458"/>
          </a:xfrm>
        </p:grpSpPr>
        <p:sp>
          <p:nvSpPr>
            <p:cNvPr id="12" name="Text Box 32"/>
            <p:cNvSpPr txBox="1">
              <a:spLocks noChangeArrowheads="1"/>
            </p:cNvSpPr>
            <p:nvPr/>
          </p:nvSpPr>
          <p:spPr bwMode="auto">
            <a:xfrm>
              <a:off x="28202" y="682394"/>
              <a:ext cx="2794620" cy="494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tabLst>
                  <a:tab pos="3381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tabLst>
                  <a:tab pos="3381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tabLst>
                  <a:tab pos="3381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tabLst>
                  <a:tab pos="3381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tabLst>
                  <a:tab pos="3381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381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381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381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381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>
                <a:lnSpc>
                  <a:spcPct val="120000"/>
                </a:lnSpc>
                <a:buClr>
                  <a:srgbClr val="01637E"/>
                </a:buClr>
              </a:pPr>
              <a:r>
                <a:rPr lang="en-US" b="1" dirty="0" smtClean="0">
                  <a:solidFill>
                    <a:srgbClr val="01637E"/>
                  </a:solidFill>
                </a:rPr>
                <a:t>Optical layout</a:t>
              </a:r>
              <a:endParaRPr lang="en-US" b="1" dirty="0">
                <a:solidFill>
                  <a:srgbClr val="01637E"/>
                </a:solidFill>
              </a:endParaRP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02" y="1177145"/>
              <a:ext cx="4722724" cy="18877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91750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-11469" y="110603"/>
            <a:ext cx="835305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b="1" dirty="0" smtClean="0">
                <a:solidFill>
                  <a:srgbClr val="002C52"/>
                </a:solidFill>
                <a:cs typeface="Arial" charset="0"/>
              </a:rPr>
              <a:t>Source</a:t>
            </a:r>
            <a:endParaRPr lang="en-US" sz="3000" b="1" dirty="0">
              <a:solidFill>
                <a:srgbClr val="002C52"/>
              </a:solidFill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692696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The imaging </a:t>
            </a:r>
            <a:r>
              <a:rPr lang="en-US" dirty="0" err="1">
                <a:latin typeface="Calibri" panose="020F0502020204030204" pitchFamily="34" charset="0"/>
              </a:rPr>
              <a:t>beamline</a:t>
            </a:r>
            <a:r>
              <a:rPr lang="en-US" dirty="0">
                <a:latin typeface="Calibri" panose="020F0502020204030204" pitchFamily="34" charset="0"/>
              </a:rPr>
              <a:t> requires a small source to </a:t>
            </a:r>
            <a:r>
              <a:rPr lang="en-US" dirty="0" smtClean="0">
                <a:latin typeface="Calibri" panose="020F0502020204030204" pitchFamily="34" charset="0"/>
              </a:rPr>
              <a:t>achieve the 0.5-1µm </a:t>
            </a:r>
            <a:r>
              <a:rPr lang="en-US" dirty="0">
                <a:latin typeface="Calibri" panose="020F0502020204030204" pitchFamily="34" charset="0"/>
              </a:rPr>
              <a:t>spatial </a:t>
            </a:r>
            <a:r>
              <a:rPr lang="en-US" dirty="0" smtClean="0">
                <a:latin typeface="Calibri" panose="020F0502020204030204" pitchFamily="34" charset="0"/>
              </a:rPr>
              <a:t>resolution and </a:t>
            </a:r>
            <a:r>
              <a:rPr lang="en-US" dirty="0">
                <a:latin typeface="Calibri" panose="020F0502020204030204" pitchFamily="34" charset="0"/>
              </a:rPr>
              <a:t>quite large divergence, with high flux in the range between </a:t>
            </a:r>
            <a:r>
              <a:rPr lang="en-US" dirty="0" smtClean="0">
                <a:latin typeface="Calibri" panose="020F0502020204030204" pitchFamily="34" charset="0"/>
              </a:rPr>
              <a:t>10 </a:t>
            </a:r>
            <a:r>
              <a:rPr lang="en-US" dirty="0">
                <a:latin typeface="Calibri" panose="020F0502020204030204" pitchFamily="34" charset="0"/>
              </a:rPr>
              <a:t>and 50 </a:t>
            </a:r>
            <a:r>
              <a:rPr lang="en-US" dirty="0" err="1" smtClean="0">
                <a:latin typeface="Calibri" panose="020F0502020204030204" pitchFamily="34" charset="0"/>
              </a:rPr>
              <a:t>keV</a:t>
            </a:r>
            <a:r>
              <a:rPr lang="en-US" dirty="0" smtClean="0">
                <a:latin typeface="Calibri" panose="020F0502020204030204" pitchFamily="34" charset="0"/>
              </a:rPr>
              <a:t>.</a:t>
            </a:r>
            <a:endParaRPr lang="en-US" dirty="0"/>
          </a:p>
        </p:txBody>
      </p:sp>
      <p:sp>
        <p:nvSpPr>
          <p:cNvPr id="16" name="Text Box 32"/>
          <p:cNvSpPr txBox="1">
            <a:spLocks noChangeArrowheads="1"/>
          </p:cNvSpPr>
          <p:nvPr/>
        </p:nvSpPr>
        <p:spPr bwMode="auto">
          <a:xfrm>
            <a:off x="-36759" y="2060848"/>
            <a:ext cx="3168600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lnSpc>
                <a:spcPct val="120000"/>
              </a:lnSpc>
              <a:buClr>
                <a:srgbClr val="01637E"/>
              </a:buClr>
            </a:pPr>
            <a:r>
              <a:rPr lang="en-US" b="1" dirty="0" smtClean="0">
                <a:solidFill>
                  <a:srgbClr val="01637E"/>
                </a:solidFill>
              </a:rPr>
              <a:t>Proposed Solution:</a:t>
            </a:r>
            <a:endParaRPr lang="en-US" b="1" dirty="0">
              <a:solidFill>
                <a:srgbClr val="01637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915816" y="2105573"/>
            <a:ext cx="56378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Calibri" panose="020F0502020204030204" pitchFamily="34" charset="0"/>
              </a:rPr>
              <a:t>Mini-beta section + Wavelength shifter</a:t>
            </a:r>
            <a:endParaRPr lang="en-US" b="1" dirty="0"/>
          </a:p>
        </p:txBody>
      </p:sp>
      <p:sp>
        <p:nvSpPr>
          <p:cNvPr id="18" name="Rectangle 17"/>
          <p:cNvSpPr/>
          <p:nvPr/>
        </p:nvSpPr>
        <p:spPr>
          <a:xfrm>
            <a:off x="5379885" y="2507905"/>
            <a:ext cx="378473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Hybrid in-vacuum</a:t>
            </a:r>
          </a:p>
          <a:p>
            <a:r>
              <a:rPr lang="en-US" dirty="0" smtClean="0">
                <a:latin typeface="Calibri" panose="020F0502020204030204" pitchFamily="34" charset="0"/>
              </a:rPr>
              <a:t>Permanent magnet (</a:t>
            </a:r>
            <a:r>
              <a:rPr lang="en-US" dirty="0" err="1" smtClean="0">
                <a:latin typeface="Calibri" panose="020F0502020204030204" pitchFamily="34" charset="0"/>
              </a:rPr>
              <a:t>NdFeB</a:t>
            </a:r>
            <a:r>
              <a:rPr lang="en-US" dirty="0" smtClean="0">
                <a:latin typeface="Calibri" panose="020F0502020204030204" pitchFamily="34" charset="0"/>
              </a:rPr>
              <a:t>)</a:t>
            </a:r>
          </a:p>
          <a:p>
            <a:r>
              <a:rPr lang="en-US" dirty="0" smtClean="0">
                <a:latin typeface="Calibri" panose="020F0502020204030204" pitchFamily="34" charset="0"/>
              </a:rPr>
              <a:t>Gap 8mm</a:t>
            </a:r>
          </a:p>
          <a:p>
            <a:r>
              <a:rPr lang="en-US" dirty="0" smtClean="0">
                <a:latin typeface="Calibri" panose="020F0502020204030204" pitchFamily="34" charset="0"/>
              </a:rPr>
              <a:t>Max. peak field 2.75T</a:t>
            </a:r>
          </a:p>
          <a:p>
            <a:r>
              <a:rPr lang="en-US" dirty="0" smtClean="0">
                <a:latin typeface="Calibri" panose="020F0502020204030204" pitchFamily="34" charset="0"/>
              </a:rPr>
              <a:t>Magnetic length 400mm</a:t>
            </a:r>
          </a:p>
          <a:p>
            <a:r>
              <a:rPr lang="en-US" dirty="0" smtClean="0">
                <a:latin typeface="Calibri" panose="020F0502020204030204" pitchFamily="34" charset="0"/>
              </a:rPr>
              <a:t>Total length 800mm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3550767" y="2570813"/>
            <a:ext cx="15767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S14-BL31</a:t>
            </a:r>
            <a:endParaRPr lang="en-US" dirty="0"/>
          </a:p>
        </p:txBody>
      </p:sp>
      <p:pic>
        <p:nvPicPr>
          <p:cNvPr id="20" name="Picture 19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47"/>
          <a:stretch/>
        </p:blipFill>
        <p:spPr bwMode="auto">
          <a:xfrm>
            <a:off x="32792" y="3573016"/>
            <a:ext cx="4876032" cy="3284984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Rectangle 20"/>
          <p:cNvSpPr/>
          <p:nvPr/>
        </p:nvSpPr>
        <p:spPr>
          <a:xfrm>
            <a:off x="454844" y="3200402"/>
            <a:ext cx="46600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Calibri" panose="020F0502020204030204" pitchFamily="34" charset="0"/>
              </a:rPr>
              <a:t>Phase space distribution @ 20keV</a:t>
            </a:r>
            <a:endParaRPr lang="en-US" b="1" dirty="0"/>
          </a:p>
        </p:txBody>
      </p:sp>
      <p:sp>
        <p:nvSpPr>
          <p:cNvPr id="10" name="Rectangle 9"/>
          <p:cNvSpPr/>
          <p:nvPr/>
        </p:nvSpPr>
        <p:spPr>
          <a:xfrm>
            <a:off x="454844" y="2862065"/>
            <a:ext cx="24609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Size &amp; divergence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1037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6" y="832955"/>
            <a:ext cx="4207036" cy="2956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7511" y="3682248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/>
              <a:t>Source size [mm]</a:t>
            </a:r>
            <a:endParaRPr lang="en-US" sz="1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923124" y="1799092"/>
            <a:ext cx="1908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Side lobe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-41238" y="539388"/>
            <a:ext cx="5189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/>
              <a:t>Source size for 1mrad horizontal acceptance</a:t>
            </a:r>
            <a:endParaRPr lang="en-US" sz="1800" b="1" dirty="0"/>
          </a:p>
        </p:txBody>
      </p:sp>
      <p:pic>
        <p:nvPicPr>
          <p:cNvPr id="59394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906388"/>
            <a:ext cx="7631559" cy="3023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6" name="Picture 3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672"/>
          <a:stretch>
            <a:fillRect/>
          </a:stretch>
        </p:blipFill>
        <p:spPr bwMode="auto">
          <a:xfrm>
            <a:off x="4526784" y="804431"/>
            <a:ext cx="4498701" cy="3149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0" y="0"/>
            <a:ext cx="835305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b="1" dirty="0" smtClean="0">
                <a:solidFill>
                  <a:srgbClr val="002C52"/>
                </a:solidFill>
                <a:cs typeface="Arial" charset="0"/>
              </a:rPr>
              <a:t>Source properties</a:t>
            </a:r>
            <a:endParaRPr lang="en-US" sz="3000" b="1" dirty="0">
              <a:solidFill>
                <a:srgbClr val="002C52"/>
              </a:solidFill>
              <a:cs typeface="Arial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 flipH="1">
            <a:off x="2935576" y="2311002"/>
            <a:ext cx="298567" cy="778789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H="1">
            <a:off x="2923124" y="2331647"/>
            <a:ext cx="311019" cy="2547496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5032567" y="73893"/>
            <a:ext cx="43347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/>
              <a:t>Flux </a:t>
            </a:r>
            <a:r>
              <a:rPr lang="en-US" sz="1800" b="1" dirty="0"/>
              <a:t>integrated in 1 </a:t>
            </a:r>
            <a:r>
              <a:rPr lang="en-US" sz="1800" b="1" dirty="0" err="1" smtClean="0"/>
              <a:t>mrad</a:t>
            </a:r>
            <a:r>
              <a:rPr lang="en-US" sz="1800" b="1" dirty="0" smtClean="0"/>
              <a:t>, compared </a:t>
            </a:r>
            <a:r>
              <a:rPr lang="en-US" sz="1800" b="1" dirty="0"/>
              <a:t>to the source of </a:t>
            </a:r>
            <a:r>
              <a:rPr lang="en-US" sz="1800" b="1" dirty="0" smtClean="0"/>
              <a:t>a bending </a:t>
            </a:r>
            <a:r>
              <a:rPr lang="en-US" sz="1800" b="1" dirty="0"/>
              <a:t>magnet</a:t>
            </a:r>
          </a:p>
        </p:txBody>
      </p:sp>
    </p:spTree>
    <p:extLst>
      <p:ext uri="{BB962C8B-B14F-4D97-AF65-F5344CB8AC3E}">
        <p14:creationId xmlns:p14="http://schemas.microsoft.com/office/powerpoint/2010/main" val="2303842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9"/>
          <a:stretch/>
        </p:blipFill>
        <p:spPr bwMode="auto">
          <a:xfrm>
            <a:off x="-80530" y="4153356"/>
            <a:ext cx="5400600" cy="273202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356388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b="1" dirty="0" err="1" smtClean="0">
                <a:solidFill>
                  <a:srgbClr val="002C52"/>
                </a:solidFill>
                <a:cs typeface="Arial" charset="0"/>
              </a:rPr>
              <a:t>Monochromators</a:t>
            </a:r>
            <a:endParaRPr lang="en-US" sz="3000" b="1" dirty="0">
              <a:solidFill>
                <a:srgbClr val="002C52"/>
              </a:solidFill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63888" y="38862"/>
            <a:ext cx="27163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Multilayer &amp; Si(111</a:t>
            </a:r>
            <a:r>
              <a:rPr lang="en-US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)</a:t>
            </a:r>
            <a:endParaRPr lang="en-US" dirty="0">
              <a:latin typeface="Calibri" panose="020F050202020403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07504" y="620688"/>
            <a:ext cx="5212566" cy="3023236"/>
            <a:chOff x="91113" y="908720"/>
            <a:chExt cx="5212566" cy="3023236"/>
          </a:xfrm>
        </p:grpSpPr>
        <p:pic>
          <p:nvPicPr>
            <p:cNvPr id="60418" name="Picture 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113" y="908720"/>
              <a:ext cx="4423221" cy="3023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2172848" y="1574013"/>
              <a:ext cx="3130831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 smtClean="0">
                  <a:latin typeface="Calibri" panose="020F0502020204030204" pitchFamily="34" charset="0"/>
                  <a:ea typeface="Times New Roman" panose="02020603050405020304" pitchFamily="18" charset="0"/>
                </a:rPr>
                <a:t>High spectral resolution</a:t>
              </a:r>
              <a:endParaRPr lang="en-US" sz="2000" dirty="0">
                <a:latin typeface="Calibri" panose="020F0502020204030204" pitchFamily="34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765553" y="2932584"/>
              <a:ext cx="1506731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 smtClean="0">
                  <a:latin typeface="Calibri" panose="020F0502020204030204" pitchFamily="34" charset="0"/>
                </a:rPr>
                <a:t>High flux</a:t>
              </a:r>
              <a:endParaRPr lang="en-US" sz="2000" dirty="0">
                <a:latin typeface="Calibri" panose="020F0502020204030204" pitchFamily="34" charset="0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5320070" y="3536032"/>
            <a:ext cx="38239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Calibri" panose="020F0502020204030204" pitchFamily="34" charset="0"/>
                <a:ea typeface="Times New Roman" panose="02020603050405020304" pitchFamily="18" charset="0"/>
              </a:rPr>
              <a:t>Monochromators</a:t>
            </a:r>
            <a:r>
              <a:rPr lang="en-US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 inside the tunnel to minimize limiting the vertical size</a:t>
            </a:r>
            <a:endParaRPr lang="en-US" dirty="0">
              <a:latin typeface="Calibri" panose="020F050202020403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922059" y="632936"/>
            <a:ext cx="4067175" cy="3010988"/>
            <a:chOff x="4746749" y="908720"/>
            <a:chExt cx="4067175" cy="2889250"/>
          </a:xfrm>
        </p:grpSpPr>
        <p:pic>
          <p:nvPicPr>
            <p:cNvPr id="60419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6749" y="908720"/>
              <a:ext cx="4067175" cy="2889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Rectangle 11"/>
            <p:cNvSpPr/>
            <p:nvPr/>
          </p:nvSpPr>
          <p:spPr>
            <a:xfrm>
              <a:off x="5148064" y="3027868"/>
              <a:ext cx="35283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800" dirty="0" smtClean="0">
                  <a:latin typeface="Calibri" panose="020F0502020204030204" pitchFamily="34" charset="0"/>
                  <a:ea typeface="Times New Roman" panose="02020603050405020304" pitchFamily="18" charset="0"/>
                </a:rPr>
                <a:t>Mono. limited vertical acceptance</a:t>
              </a:r>
              <a:endParaRPr lang="en-US" sz="1800" dirty="0">
                <a:latin typeface="Calibri" panose="020F0502020204030204" pitchFamily="34" charset="0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1691680" y="3759423"/>
            <a:ext cx="22317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DMLM @ </a:t>
            </a:r>
            <a:r>
              <a:rPr lang="en-US" dirty="0">
                <a:latin typeface="Calibri" panose="020F0502020204030204" pitchFamily="34" charset="0"/>
              </a:rPr>
              <a:t>11.5m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403896" y="4946392"/>
            <a:ext cx="37401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  <a:cs typeface="ＭＳ Ｐゴシック" pitchFamily="-112" charset="-128"/>
              </a:rPr>
              <a:t>@20 </a:t>
            </a:r>
            <a:r>
              <a:rPr lang="en-US" dirty="0" err="1">
                <a:latin typeface="Calibri" panose="020F0502020204030204" pitchFamily="34" charset="0"/>
                <a:cs typeface="ＭＳ Ｐゴシック" pitchFamily="-112" charset="-128"/>
              </a:rPr>
              <a:t>keV</a:t>
            </a:r>
            <a:r>
              <a:rPr lang="en-US" dirty="0">
                <a:latin typeface="Calibri" panose="020F0502020204030204" pitchFamily="34" charset="0"/>
                <a:cs typeface="ＭＳ Ｐゴシック" pitchFamily="-112" charset="-128"/>
              </a:rPr>
              <a:t> the full beam is </a:t>
            </a:r>
            <a:r>
              <a:rPr lang="en-US" dirty="0" smtClean="0">
                <a:latin typeface="Calibri" panose="020F0502020204030204" pitchFamily="34" charset="0"/>
                <a:cs typeface="ＭＳ Ｐゴシック" pitchFamily="-112" charset="-128"/>
              </a:rPr>
              <a:t>accepted</a:t>
            </a:r>
          </a:p>
          <a:p>
            <a:endParaRPr lang="en-US" dirty="0">
              <a:latin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</a:rPr>
              <a:t>Detail FEA to analyze power load is required</a:t>
            </a:r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13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pi1130_BIld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6" t="13182" r="9311" b="4773"/>
          <a:stretch>
            <a:fillRect/>
          </a:stretch>
        </p:blipFill>
        <p:spPr bwMode="auto">
          <a:xfrm>
            <a:off x="228202" y="1522860"/>
            <a:ext cx="4630277" cy="4008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428396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b="1" dirty="0" smtClean="0">
                <a:solidFill>
                  <a:srgbClr val="002C52"/>
                </a:solidFill>
                <a:cs typeface="Arial" charset="0"/>
              </a:rPr>
              <a:t>Experimental Hatch</a:t>
            </a:r>
            <a:endParaRPr lang="en-US" sz="3000" b="1" dirty="0">
              <a:solidFill>
                <a:srgbClr val="002C52"/>
              </a:solidFill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28237" y="764704"/>
            <a:ext cx="4180267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Calibri" panose="020F0502020204030204" pitchFamily="34" charset="0"/>
              </a:rPr>
              <a:t>Optical table with wheels (2.3x1.5m)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Calibri" panose="020F0502020204030204" pitchFamily="34" charset="0"/>
              </a:rPr>
              <a:t>Long X stage</a:t>
            </a:r>
          </a:p>
          <a:p>
            <a:pPr lvl="1"/>
            <a:r>
              <a:rPr lang="en-US" sz="1800" dirty="0" smtClean="0">
                <a:latin typeface="Calibri" panose="020F0502020204030204" pitchFamily="34" charset="0"/>
              </a:rPr>
              <a:t>50kg, ±1µm (for phase contrast and </a:t>
            </a:r>
            <a:r>
              <a:rPr lang="en-US" sz="1800" dirty="0" err="1" smtClean="0">
                <a:latin typeface="Calibri" panose="020F0502020204030204" pitchFamily="34" charset="0"/>
              </a:rPr>
              <a:t>holotomo</a:t>
            </a:r>
            <a:r>
              <a:rPr lang="en-US" sz="1800" dirty="0" smtClean="0">
                <a:latin typeface="Calibri" panose="020F0502020204030204" pitchFamily="34" charset="0"/>
              </a:rPr>
              <a:t>)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Calibri" panose="020F0502020204030204" pitchFamily="34" charset="0"/>
              </a:rPr>
              <a:t>Short Y stage</a:t>
            </a:r>
          </a:p>
          <a:p>
            <a:pPr lvl="1"/>
            <a:r>
              <a:rPr lang="en-US" sz="1800" dirty="0" smtClean="0">
                <a:latin typeface="Calibri" panose="020F0502020204030204" pitchFamily="34" charset="0"/>
              </a:rPr>
              <a:t>Range 300mm (for flat fields images)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Calibri" panose="020F0502020204030204" pitchFamily="34" charset="0"/>
              </a:rPr>
              <a:t>Z stage &amp; 3-point tip tilt table</a:t>
            </a:r>
          </a:p>
          <a:p>
            <a:pPr lvl="1"/>
            <a:r>
              <a:rPr lang="en-US" sz="1800" dirty="0" smtClean="0">
                <a:latin typeface="Calibri" panose="020F0502020204030204" pitchFamily="34" charset="0"/>
              </a:rPr>
              <a:t>For Z, phi and psi angles (range over 1º and accuracy 0,005º)</a:t>
            </a:r>
          </a:p>
          <a:p>
            <a:pPr lvl="1"/>
            <a:r>
              <a:rPr lang="en-US" sz="1800" dirty="0" smtClean="0">
                <a:latin typeface="Calibri" panose="020F0502020204030204" pitchFamily="34" charset="0"/>
              </a:rPr>
              <a:t>Range 200mm</a:t>
            </a:r>
            <a:endParaRPr lang="en-US" sz="1800" dirty="0">
              <a:latin typeface="Calibri" panose="020F0502020204030204" pitchFamily="34" charset="0"/>
            </a:endParaRP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Calibri" panose="020F0502020204030204" pitchFamily="34" charset="0"/>
              </a:rPr>
              <a:t>Rotating stage</a:t>
            </a:r>
            <a:endParaRPr lang="en-US" sz="2200" dirty="0">
              <a:latin typeface="Calibri" panose="020F0502020204030204" pitchFamily="34" charset="0"/>
            </a:endParaRPr>
          </a:p>
          <a:p>
            <a:pPr lvl="1"/>
            <a:r>
              <a:rPr lang="en-US" sz="1800" dirty="0" smtClean="0">
                <a:latin typeface="Calibri" panose="020F0502020204030204" pitchFamily="34" charset="0"/>
              </a:rPr>
              <a:t>High speed (200-600rpm)</a:t>
            </a:r>
          </a:p>
          <a:p>
            <a:pPr lvl="1"/>
            <a:r>
              <a:rPr lang="en-US" sz="1800" dirty="0" smtClean="0">
                <a:latin typeface="Calibri" panose="020F0502020204030204" pitchFamily="34" charset="0"/>
              </a:rPr>
              <a:t>High precision</a:t>
            </a:r>
          </a:p>
          <a:p>
            <a:pPr lvl="1"/>
            <a:r>
              <a:rPr lang="en-US" sz="1800" dirty="0" err="1" smtClean="0">
                <a:latin typeface="Calibri" panose="020F0502020204030204" pitchFamily="34" charset="0"/>
              </a:rPr>
              <a:t>Feedthrough</a:t>
            </a:r>
            <a:r>
              <a:rPr lang="en-US" sz="1800" dirty="0" smtClean="0">
                <a:latin typeface="Calibri" panose="020F0502020204030204" pitchFamily="34" charset="0"/>
              </a:rPr>
              <a:t> contacts</a:t>
            </a:r>
            <a:endParaRPr lang="en-US" sz="1800" dirty="0">
              <a:latin typeface="Calibri" panose="020F0502020204030204" pitchFamily="34" charset="0"/>
            </a:endParaRP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Calibri" panose="020F0502020204030204" pitchFamily="34" charset="0"/>
              </a:rPr>
              <a:t>X-Y </a:t>
            </a:r>
            <a:r>
              <a:rPr lang="en-US" sz="2200" dirty="0" err="1" smtClean="0">
                <a:latin typeface="Calibri" panose="020F0502020204030204" pitchFamily="34" charset="0"/>
              </a:rPr>
              <a:t>micropositioner</a:t>
            </a:r>
            <a:endParaRPr lang="en-US" sz="2200" dirty="0">
              <a:latin typeface="Calibri" panose="020F0502020204030204" pitchFamily="34" charset="0"/>
            </a:endParaRPr>
          </a:p>
          <a:p>
            <a:pPr lvl="1"/>
            <a:r>
              <a:rPr lang="en-US" sz="1800" dirty="0" err="1" smtClean="0">
                <a:latin typeface="Calibri" panose="020F0502020204030204" pitchFamily="34" charset="0"/>
              </a:rPr>
              <a:t>Piezomotors</a:t>
            </a:r>
            <a:r>
              <a:rPr lang="en-US" sz="1800" dirty="0" smtClean="0">
                <a:latin typeface="Calibri" panose="020F0502020204030204" pitchFamily="34" charset="0"/>
              </a:rPr>
              <a:t> range 6mm</a:t>
            </a:r>
            <a:endParaRPr lang="en-US" sz="1800" dirty="0">
              <a:latin typeface="Calibri" panose="020F0502020204030204" pitchFamily="34" charset="0"/>
            </a:endParaRP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Calibri" panose="020F0502020204030204" pitchFamily="34" charset="0"/>
              </a:rPr>
              <a:t>Sample holder</a:t>
            </a:r>
            <a:endParaRPr lang="en-US" sz="2200" dirty="0">
              <a:latin typeface="Calibri" panose="020F0502020204030204" pitchFamily="34" charset="0"/>
            </a:endParaRPr>
          </a:p>
          <a:p>
            <a:pPr lvl="1"/>
            <a:r>
              <a:rPr lang="en-US" sz="1800" dirty="0" smtClean="0">
                <a:latin typeface="Calibri" panose="020F0502020204030204" pitchFamily="34" charset="0"/>
              </a:rPr>
              <a:t>Magnetic or customized</a:t>
            </a:r>
            <a:endParaRPr lang="en-US" dirty="0"/>
          </a:p>
        </p:txBody>
      </p:sp>
      <p:sp>
        <p:nvSpPr>
          <p:cNvPr id="11" name="Text Box 32"/>
          <p:cNvSpPr txBox="1">
            <a:spLocks noChangeArrowheads="1"/>
          </p:cNvSpPr>
          <p:nvPr/>
        </p:nvSpPr>
        <p:spPr bwMode="auto">
          <a:xfrm>
            <a:off x="133261" y="980728"/>
            <a:ext cx="4415117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lnSpc>
                <a:spcPct val="120000"/>
              </a:lnSpc>
              <a:buClr>
                <a:srgbClr val="01637E"/>
              </a:buClr>
            </a:pPr>
            <a:r>
              <a:rPr lang="en-US" b="1" dirty="0" smtClean="0">
                <a:solidFill>
                  <a:srgbClr val="01637E"/>
                </a:solidFill>
              </a:rPr>
              <a:t>Sample positioning system</a:t>
            </a:r>
            <a:endParaRPr lang="en-US" b="1" dirty="0">
              <a:solidFill>
                <a:srgbClr val="0163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126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90" r="1309" b="17366"/>
          <a:stretch/>
        </p:blipFill>
        <p:spPr bwMode="auto">
          <a:xfrm>
            <a:off x="5229432" y="492151"/>
            <a:ext cx="3384376" cy="4105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428396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b="1" dirty="0" smtClean="0">
                <a:solidFill>
                  <a:srgbClr val="002C52"/>
                </a:solidFill>
                <a:cs typeface="Arial" charset="0"/>
              </a:rPr>
              <a:t>Experimental Hatch:</a:t>
            </a:r>
            <a:endParaRPr lang="en-US" sz="3000" b="1" dirty="0">
              <a:solidFill>
                <a:srgbClr val="002C52"/>
              </a:solidFill>
              <a:cs typeface="Arial" charset="0"/>
            </a:endParaRPr>
          </a:p>
        </p:txBody>
      </p:sp>
      <p:sp>
        <p:nvSpPr>
          <p:cNvPr id="11" name="Text Box 32"/>
          <p:cNvSpPr txBox="1">
            <a:spLocks noChangeArrowheads="1"/>
          </p:cNvSpPr>
          <p:nvPr/>
        </p:nvSpPr>
        <p:spPr bwMode="auto">
          <a:xfrm>
            <a:off x="3937364" y="0"/>
            <a:ext cx="1897471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lnSpc>
                <a:spcPct val="120000"/>
              </a:lnSpc>
              <a:buClr>
                <a:srgbClr val="01637E"/>
              </a:buClr>
            </a:pPr>
            <a:r>
              <a:rPr lang="en-US" sz="2800" b="1" dirty="0" smtClean="0">
                <a:solidFill>
                  <a:srgbClr val="01637E"/>
                </a:solidFill>
              </a:rPr>
              <a:t>Detectors</a:t>
            </a:r>
            <a:endParaRPr lang="en-US" sz="2800" b="1" dirty="0">
              <a:solidFill>
                <a:srgbClr val="01637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1850" y="492151"/>
            <a:ext cx="4180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Two detectors are envisaged</a:t>
            </a:r>
            <a:endParaRPr lang="en-US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3" t="88406" r="9890"/>
          <a:stretch/>
        </p:blipFill>
        <p:spPr bwMode="auto">
          <a:xfrm>
            <a:off x="5943692" y="4607159"/>
            <a:ext cx="2893475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5" name="Picture 5" descr="http://www.pco.de/fileadmin/_processed_/csm_pco_dimax_HS_rs_2_free_1020p_313438590a.jpg"/>
          <p:cNvPicPr>
            <a:picLocks noChangeAspect="1" noChangeArrowheads="1"/>
          </p:cNvPicPr>
          <p:nvPr/>
        </p:nvPicPr>
        <p:blipFill rotWithShape="1">
          <a:blip r:embed="rId3" r:link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9" t="5654" r="7742" b="12777"/>
          <a:stretch/>
        </p:blipFill>
        <p:spPr bwMode="auto">
          <a:xfrm>
            <a:off x="4207080" y="437043"/>
            <a:ext cx="2170681" cy="1426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8538" y="5095333"/>
            <a:ext cx="4700433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Calibri" panose="020F0502020204030204" pitchFamily="34" charset="0"/>
              </a:rPr>
              <a:t>3 Objectives (x1.25, x4, x10)</a:t>
            </a:r>
          </a:p>
          <a:p>
            <a:pPr marL="355600" lvl="1"/>
            <a:r>
              <a:rPr lang="en-US" sz="1800" dirty="0" smtClean="0">
                <a:latin typeface="Calibri" panose="020F0502020204030204" pitchFamily="34" charset="0"/>
              </a:rPr>
              <a:t>Spatial resolution:  </a:t>
            </a:r>
            <a:r>
              <a:rPr lang="en-GB" sz="1800" dirty="0" smtClean="0">
                <a:latin typeface="Calibri" panose="020F0502020204030204" pitchFamily="34" charset="0"/>
              </a:rPr>
              <a:t>~4.8, 1.5, 0.6</a:t>
            </a:r>
            <a:r>
              <a:rPr lang="en-US" sz="1800" dirty="0" smtClean="0">
                <a:latin typeface="Calibri" panose="020F0502020204030204" pitchFamily="34" charset="0"/>
              </a:rPr>
              <a:t> µm</a:t>
            </a:r>
            <a:endParaRPr lang="en-US" sz="1800" dirty="0">
              <a:latin typeface="Calibri" panose="020F0502020204030204" pitchFamily="34" charset="0"/>
            </a:endParaRP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Calibri" panose="020F0502020204030204" pitchFamily="34" charset="0"/>
              </a:rPr>
              <a:t>Motorized focus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Calibri" panose="020F0502020204030204" pitchFamily="34" charset="0"/>
              </a:rPr>
              <a:t>Motorized nosepiece for 3 objectives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2000" dirty="0" err="1" smtClean="0"/>
              <a:t>Tiltable</a:t>
            </a:r>
            <a:r>
              <a:rPr lang="en-US" sz="2000" dirty="0" smtClean="0"/>
              <a:t> </a:t>
            </a:r>
            <a:r>
              <a:rPr lang="en-US" sz="2000" dirty="0"/>
              <a:t>single scintillator </a:t>
            </a:r>
            <a:r>
              <a:rPr lang="en-US" sz="2000" dirty="0" smtClean="0"/>
              <a:t>support</a:t>
            </a:r>
            <a:endParaRPr lang="en-US" sz="2200" dirty="0" smtClean="0">
              <a:latin typeface="Calibri" panose="020F050202020403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415084" y="5079943"/>
            <a:ext cx="4700433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 algn="r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Calibri" panose="020F0502020204030204" pitchFamily="34" charset="0"/>
              </a:rPr>
              <a:t>Reduced numerical aperture and lower resolution</a:t>
            </a:r>
          </a:p>
          <a:p>
            <a:pPr marL="180975" indent="-180975" algn="r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Calibri" panose="020F0502020204030204" pitchFamily="34" charset="0"/>
              </a:rPr>
              <a:t>1(2) Objectives (x4, </a:t>
            </a:r>
            <a:r>
              <a:rPr lang="en-US" sz="22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x10</a:t>
            </a:r>
            <a:r>
              <a:rPr lang="en-US" sz="2200" dirty="0" smtClean="0">
                <a:latin typeface="Calibri" panose="020F0502020204030204" pitchFamily="34" charset="0"/>
              </a:rPr>
              <a:t>)</a:t>
            </a:r>
          </a:p>
          <a:p>
            <a:pPr marL="355600" lvl="1" algn="r"/>
            <a:r>
              <a:rPr lang="en-US" sz="1800" dirty="0" smtClean="0">
                <a:latin typeface="Calibri" panose="020F0502020204030204" pitchFamily="34" charset="0"/>
              </a:rPr>
              <a:t>Spatial resolution:  </a:t>
            </a:r>
            <a:r>
              <a:rPr lang="en-GB" sz="1800" dirty="0" smtClean="0">
                <a:latin typeface="Calibri" panose="020F0502020204030204" pitchFamily="34" charset="0"/>
              </a:rPr>
              <a:t>~2.5, </a:t>
            </a:r>
            <a:r>
              <a:rPr lang="en-GB" sz="18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1.5</a:t>
            </a:r>
            <a:r>
              <a:rPr lang="en-US" sz="18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 µm</a:t>
            </a:r>
            <a:endParaRPr lang="en-US" sz="18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180975" indent="-180975" algn="r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Calibri" panose="020F0502020204030204" pitchFamily="34" charset="0"/>
              </a:rPr>
              <a:t>Motorized focus</a:t>
            </a: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" t="89855" r="63478" b="-2939"/>
          <a:stretch/>
        </p:blipFill>
        <p:spPr bwMode="auto">
          <a:xfrm>
            <a:off x="477633" y="4366514"/>
            <a:ext cx="2952328" cy="696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-59632" y="882998"/>
            <a:ext cx="3743104" cy="3483516"/>
            <a:chOff x="2287" y="882998"/>
            <a:chExt cx="3743104" cy="3483516"/>
          </a:xfrm>
        </p:grpSpPr>
        <p:grpSp>
          <p:nvGrpSpPr>
            <p:cNvPr id="3" name="Group 2"/>
            <p:cNvGrpSpPr/>
            <p:nvPr/>
          </p:nvGrpSpPr>
          <p:grpSpPr>
            <a:xfrm>
              <a:off x="51850" y="882998"/>
              <a:ext cx="3693541" cy="3483516"/>
              <a:chOff x="51850" y="882998"/>
              <a:chExt cx="3693541" cy="3483516"/>
            </a:xfrm>
          </p:grpSpPr>
          <p:pic>
            <p:nvPicPr>
              <p:cNvPr id="61443" name="Picture 3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15" t="21779" r="50357" b="12766"/>
              <a:stretch/>
            </p:blipFill>
            <p:spPr bwMode="auto">
              <a:xfrm>
                <a:off x="67068" y="882998"/>
                <a:ext cx="3678323" cy="34835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" name="Rectangle 1"/>
              <p:cNvSpPr/>
              <p:nvPr/>
            </p:nvSpPr>
            <p:spPr bwMode="auto">
              <a:xfrm>
                <a:off x="51850" y="3861048"/>
                <a:ext cx="487702" cy="216024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112" charset="0"/>
                  <a:ea typeface="ＭＳ Ｐゴシック" pitchFamily="-112" charset="-128"/>
                  <a:cs typeface="ＭＳ Ｐゴシック" pitchFamily="-112" charset="-128"/>
                </a:endParaRPr>
              </a:p>
            </p:txBody>
          </p:sp>
        </p:grpSp>
        <p:sp>
          <p:nvSpPr>
            <p:cNvPr id="19" name="Rectangle 18"/>
            <p:cNvSpPr/>
            <p:nvPr/>
          </p:nvSpPr>
          <p:spPr>
            <a:xfrm>
              <a:off x="2287" y="3702873"/>
              <a:ext cx="74703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 smtClean="0">
                  <a:latin typeface="Calibri" panose="020F0502020204030204" pitchFamily="34" charset="0"/>
                </a:rPr>
                <a:t>Bending</a:t>
              </a:r>
            </a:p>
            <a:p>
              <a:r>
                <a:rPr lang="en-US" sz="1200" dirty="0" smtClean="0">
                  <a:latin typeface="Calibri" panose="020F0502020204030204" pitchFamily="34" charset="0"/>
                </a:rPr>
                <a:t>mirror</a:t>
              </a:r>
            </a:p>
          </p:txBody>
        </p:sp>
      </p:grpSp>
      <p:pic>
        <p:nvPicPr>
          <p:cNvPr id="61447" name="Picture 7" descr="http://www.pco.de/fileadmin/user_upload/csm_pco_edge_usb_free_2_1020p_mainpic.jpg"/>
          <p:cNvPicPr>
            <a:picLocks noChangeAspect="1" noChangeArrowheads="1"/>
          </p:cNvPicPr>
          <p:nvPr/>
        </p:nvPicPr>
        <p:blipFill rotWithShape="1">
          <a:blip r:embed="rId5" r:link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1" t="11696" r="11013" b="12160"/>
          <a:stretch/>
        </p:blipFill>
        <p:spPr bwMode="auto">
          <a:xfrm>
            <a:off x="1060303" y="882998"/>
            <a:ext cx="2088764" cy="129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2551995" y="1921501"/>
            <a:ext cx="2423927" cy="1477328"/>
          </a:xfrm>
          <a:prstGeom prst="rect">
            <a:avLst/>
          </a:prstGeom>
          <a:solidFill>
            <a:schemeClr val="bg1">
              <a:alpha val="51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800" dirty="0" smtClean="0">
                <a:latin typeface="Calibri" panose="020F0502020204030204" pitchFamily="34" charset="0"/>
              </a:rPr>
              <a:t>16bit</a:t>
            </a:r>
          </a:p>
          <a:p>
            <a:r>
              <a:rPr lang="en-US" sz="1800" dirty="0" smtClean="0">
                <a:latin typeface="Calibri" panose="020F0502020204030204" pitchFamily="34" charset="0"/>
              </a:rPr>
              <a:t>dynamic range 36000:1</a:t>
            </a:r>
          </a:p>
          <a:p>
            <a:r>
              <a:rPr lang="en-US" sz="1800" dirty="0" smtClean="0">
                <a:latin typeface="Calibri" panose="020F0502020204030204" pitchFamily="34" charset="0"/>
              </a:rPr>
              <a:t>Low noise (0.8e-)</a:t>
            </a:r>
          </a:p>
          <a:p>
            <a:r>
              <a:rPr lang="en-US" sz="1800" dirty="0" smtClean="0">
                <a:latin typeface="Calibri" panose="020F0502020204030204" pitchFamily="34" charset="0"/>
              </a:rPr>
              <a:t>2048x2048 (pix. 6.5µm)</a:t>
            </a:r>
          </a:p>
          <a:p>
            <a:r>
              <a:rPr lang="en-US" sz="1800" dirty="0" smtClean="0">
                <a:latin typeface="Calibri" panose="020F0502020204030204" pitchFamily="34" charset="0"/>
              </a:rPr>
              <a:t>420fps (1000x1000)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690570" y="167175"/>
            <a:ext cx="2344906" cy="175432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800" dirty="0" smtClean="0">
                <a:latin typeface="Calibri" panose="020F0502020204030204" pitchFamily="34" charset="0"/>
              </a:rPr>
              <a:t>12bit</a:t>
            </a:r>
          </a:p>
          <a:p>
            <a:r>
              <a:rPr lang="en-US" sz="1800" dirty="0" smtClean="0">
                <a:latin typeface="Calibri" panose="020F0502020204030204" pitchFamily="34" charset="0"/>
              </a:rPr>
              <a:t>2048x2048 (pix. 11µm)</a:t>
            </a:r>
          </a:p>
          <a:p>
            <a:r>
              <a:rPr lang="en-US" sz="1800" dirty="0" smtClean="0">
                <a:latin typeface="Calibri" panose="020F0502020204030204" pitchFamily="34" charset="0"/>
              </a:rPr>
              <a:t>Memory 36GB</a:t>
            </a:r>
          </a:p>
          <a:p>
            <a:r>
              <a:rPr lang="en-US" sz="1800" dirty="0" smtClean="0">
                <a:latin typeface="Calibri" panose="020F0502020204030204" pitchFamily="34" charset="0"/>
              </a:rPr>
              <a:t>7039fps (1000x1000)</a:t>
            </a:r>
          </a:p>
          <a:p>
            <a:r>
              <a:rPr lang="en-US" sz="1800" dirty="0" smtClean="0">
                <a:latin typeface="Calibri" panose="020F0502020204030204" pitchFamily="34" charset="0"/>
              </a:rPr>
              <a:t>5469fps </a:t>
            </a:r>
            <a:r>
              <a:rPr lang="en-US" sz="1800" dirty="0">
                <a:latin typeface="Calibri" panose="020F0502020204030204" pitchFamily="34" charset="0"/>
              </a:rPr>
              <a:t>(</a:t>
            </a:r>
            <a:r>
              <a:rPr lang="en-US" sz="1800" dirty="0" smtClean="0">
                <a:latin typeface="Calibri" panose="020F0502020204030204" pitchFamily="34" charset="0"/>
              </a:rPr>
              <a:t>1400x1050)</a:t>
            </a:r>
            <a:endParaRPr lang="en-US" sz="1800" dirty="0">
              <a:latin typeface="Calibri" panose="020F0502020204030204" pitchFamily="34" charset="0"/>
            </a:endParaRPr>
          </a:p>
          <a:p>
            <a:r>
              <a:rPr lang="en-US" sz="1800" dirty="0" smtClean="0">
                <a:latin typeface="Calibri" panose="020F0502020204030204" pitchFamily="34" charset="0"/>
              </a:rPr>
              <a:t>2277fps (2000x2000)</a:t>
            </a:r>
          </a:p>
        </p:txBody>
      </p:sp>
    </p:spTree>
    <p:extLst>
      <p:ext uri="{BB962C8B-B14F-4D97-AF65-F5344CB8AC3E}">
        <p14:creationId xmlns:p14="http://schemas.microsoft.com/office/powerpoint/2010/main" val="3109602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0" t="6466" r="15545" b="3740"/>
          <a:stretch/>
        </p:blipFill>
        <p:spPr bwMode="auto">
          <a:xfrm>
            <a:off x="3803825" y="4558680"/>
            <a:ext cx="2621267" cy="2155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51850" y="1349740"/>
            <a:ext cx="601435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Calibri" panose="020F0502020204030204" pitchFamily="34" charset="0"/>
              </a:rPr>
              <a:t>Tensile/compression/fatigue rig + Temperature</a:t>
            </a:r>
          </a:p>
          <a:p>
            <a:pPr marL="179388" lvl="1"/>
            <a:r>
              <a:rPr lang="en-US" sz="1800" dirty="0" smtClean="0">
                <a:latin typeface="Calibri" panose="020F0502020204030204" pitchFamily="34" charset="0"/>
              </a:rPr>
              <a:t>Load=2-5KN, strain rate=0.1-10µm/s, temperature=RT-1200K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Calibri" panose="020F0502020204030204" pitchFamily="34" charset="0"/>
              </a:rPr>
              <a:t>High temperature furnace</a:t>
            </a:r>
          </a:p>
          <a:p>
            <a:pPr lvl="1"/>
            <a:r>
              <a:rPr lang="en-US" sz="1800" dirty="0" smtClean="0">
                <a:latin typeface="Calibri" panose="020F0502020204030204" pitchFamily="34" charset="0"/>
              </a:rPr>
              <a:t>500W halogen lamps + golden parabolic mirrors Vacuum or inert gas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Calibri" panose="020F0502020204030204" pitchFamily="34" charset="0"/>
              </a:rPr>
              <a:t>Cryogenic cell</a:t>
            </a:r>
          </a:p>
          <a:p>
            <a:pPr lvl="1"/>
            <a:r>
              <a:rPr lang="en-US" sz="1800" dirty="0" smtClean="0">
                <a:latin typeface="Calibri" panose="020F0502020204030204" pitchFamily="34" charset="0"/>
              </a:rPr>
              <a:t>-150ºC, double layer cylindrical chamber 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Calibri" panose="020F0502020204030204" pitchFamily="34" charset="0"/>
              </a:rPr>
              <a:t>High pressure cell</a:t>
            </a:r>
          </a:p>
          <a:p>
            <a:pPr lvl="1"/>
            <a:r>
              <a:rPr lang="en-US" sz="1800" dirty="0" smtClean="0">
                <a:latin typeface="Calibri" panose="020F0502020204030204" pitchFamily="34" charset="0"/>
              </a:rPr>
              <a:t>250bar, 250ºC, gas atmosphere, </a:t>
            </a:r>
            <a:endParaRPr lang="en-US" sz="1800" dirty="0">
              <a:latin typeface="Calibri" panose="020F0502020204030204" pitchFamily="34" charset="0"/>
            </a:endParaRP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Calibri" panose="020F0502020204030204" pitchFamily="34" charset="0"/>
              </a:rPr>
              <a:t>Infiltration device</a:t>
            </a:r>
            <a:endParaRPr lang="en-US" sz="2200" dirty="0">
              <a:latin typeface="Calibri" panose="020F0502020204030204" pitchFamily="34" charset="0"/>
            </a:endParaRPr>
          </a:p>
          <a:p>
            <a:pPr lvl="1"/>
            <a:r>
              <a:rPr lang="en-US" sz="1800" dirty="0" smtClean="0">
                <a:latin typeface="Calibri" panose="020F0502020204030204" pitchFamily="34" charset="0"/>
              </a:rPr>
              <a:t>For simulated VARTM process</a:t>
            </a:r>
            <a:endParaRPr lang="en-US" sz="1800" dirty="0">
              <a:latin typeface="Calibri" panose="020F0502020204030204" pitchFamily="34" charset="0"/>
            </a:endParaRP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Calibri" panose="020F0502020204030204" pitchFamily="34" charset="0"/>
              </a:rPr>
              <a:t>Steering device</a:t>
            </a:r>
            <a:endParaRPr lang="en-US" sz="2200" dirty="0">
              <a:latin typeface="Calibri" panose="020F0502020204030204" pitchFamily="34" charset="0"/>
            </a:endParaRPr>
          </a:p>
          <a:p>
            <a:pPr lvl="1"/>
            <a:r>
              <a:rPr lang="en-US" sz="1800" dirty="0" smtClean="0">
                <a:latin typeface="Calibri" panose="020F0502020204030204" pitchFamily="34" charset="0"/>
              </a:rPr>
              <a:t>Foam creation</a:t>
            </a:r>
            <a:endParaRPr lang="en-US" sz="1800" dirty="0">
              <a:latin typeface="Calibri" panose="020F0502020204030204" pitchFamily="34" charset="0"/>
            </a:endParaRP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Calibri" panose="020F0502020204030204" pitchFamily="34" charset="0"/>
              </a:rPr>
              <a:t>Electrochemical cell</a:t>
            </a:r>
            <a:endParaRPr lang="en-US" sz="2200" dirty="0">
              <a:latin typeface="Calibri" panose="020F0502020204030204" pitchFamily="34" charset="0"/>
            </a:endParaRPr>
          </a:p>
          <a:p>
            <a:pPr lvl="1"/>
            <a:r>
              <a:rPr lang="en-US" sz="1800" dirty="0" smtClean="0">
                <a:latin typeface="Calibri" panose="020F0502020204030204" pitchFamily="34" charset="0"/>
              </a:rPr>
              <a:t>Corrosion studies</a:t>
            </a:r>
            <a:endParaRPr lang="en-US" dirty="0"/>
          </a:p>
        </p:txBody>
      </p:sp>
      <p:pic>
        <p:nvPicPr>
          <p:cNvPr id="13" name="Imagen 9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61" r="5480"/>
          <a:stretch/>
        </p:blipFill>
        <p:spPr>
          <a:xfrm>
            <a:off x="7595075" y="51718"/>
            <a:ext cx="1569057" cy="2652049"/>
          </a:xfrm>
          <a:prstGeom prst="rect">
            <a:avLst/>
          </a:prstGeom>
        </p:spPr>
      </p:pic>
      <p:pic>
        <p:nvPicPr>
          <p:cNvPr id="2" name="Picture 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23475" y="552345"/>
            <a:ext cx="1615939" cy="2171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687" y="2882601"/>
            <a:ext cx="2264930" cy="153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9" name="Imagen 30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25" r="41472"/>
          <a:stretch/>
        </p:blipFill>
        <p:spPr bwMode="auto">
          <a:xfrm>
            <a:off x="7983038" y="4596111"/>
            <a:ext cx="767193" cy="214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428396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b="1" dirty="0" smtClean="0">
                <a:solidFill>
                  <a:srgbClr val="002C52"/>
                </a:solidFill>
                <a:cs typeface="Arial" charset="0"/>
              </a:rPr>
              <a:t>Experimental Hatch:</a:t>
            </a:r>
            <a:endParaRPr lang="en-US" sz="3000" b="1" dirty="0">
              <a:solidFill>
                <a:srgbClr val="002C52"/>
              </a:solidFill>
              <a:cs typeface="Arial" charset="0"/>
            </a:endParaRPr>
          </a:p>
        </p:txBody>
      </p:sp>
      <p:sp>
        <p:nvSpPr>
          <p:cNvPr id="10" name="Text Box 32"/>
          <p:cNvSpPr txBox="1">
            <a:spLocks noChangeArrowheads="1"/>
          </p:cNvSpPr>
          <p:nvPr/>
        </p:nvSpPr>
        <p:spPr bwMode="auto">
          <a:xfrm>
            <a:off x="3937364" y="0"/>
            <a:ext cx="4235036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lnSpc>
                <a:spcPct val="120000"/>
              </a:lnSpc>
              <a:buClr>
                <a:srgbClr val="01637E"/>
              </a:buClr>
            </a:pPr>
            <a:r>
              <a:rPr lang="en-US" sz="2800" b="1" dirty="0" smtClean="0">
                <a:solidFill>
                  <a:srgbClr val="01637E"/>
                </a:solidFill>
              </a:rPr>
              <a:t>Sample environments</a:t>
            </a:r>
            <a:endParaRPr lang="en-US" sz="2800" b="1" dirty="0">
              <a:solidFill>
                <a:srgbClr val="01637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1850" y="492151"/>
            <a:ext cx="64643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In-situ devices that are considered in the proposal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90" r="26365" b="23455"/>
          <a:stretch/>
        </p:blipFill>
        <p:spPr>
          <a:xfrm>
            <a:off x="6598372" y="4596110"/>
            <a:ext cx="1003250" cy="214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472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3645024"/>
            <a:ext cx="846043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Calibri" panose="020F0502020204030204" pitchFamily="34" charset="0"/>
              </a:rPr>
              <a:t>High capability CPU cluster for fast reconstruction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endParaRPr lang="en-US" sz="2200" dirty="0" smtClean="0">
              <a:latin typeface="Calibri" panose="020F0502020204030204" pitchFamily="34" charset="0"/>
            </a:endParaRP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Calibri" panose="020F0502020204030204" pitchFamily="34" charset="0"/>
              </a:rPr>
              <a:t>Cluster update (medium capacity cluster currently at ALBA)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endParaRPr lang="en-US" sz="2200" dirty="0" smtClean="0">
              <a:latin typeface="Calibri" panose="020F0502020204030204" pitchFamily="34" charset="0"/>
            </a:endParaRP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Calibri" panose="020F0502020204030204" pitchFamily="34" charset="0"/>
              </a:rPr>
              <a:t>Data storage (now 400TB) =&gt; other 800TB? </a:t>
            </a:r>
            <a:r>
              <a:rPr lang="en-US" sz="2200" dirty="0">
                <a:latin typeface="Calibri" panose="020F0502020204030204" pitchFamily="34" charset="0"/>
              </a:rPr>
              <a:t>(considered in the proposal but discussable</a:t>
            </a:r>
            <a:r>
              <a:rPr lang="en-US" sz="2200" dirty="0" smtClean="0">
                <a:latin typeface="Calibri" panose="020F0502020204030204" pitchFamily="34" charset="0"/>
              </a:rPr>
              <a:t>)</a:t>
            </a:r>
          </a:p>
          <a:p>
            <a:pPr lvl="1"/>
            <a:r>
              <a:rPr lang="en-US" sz="1800" dirty="0" smtClean="0">
                <a:latin typeface="Calibri" panose="020F0502020204030204" pitchFamily="34" charset="0"/>
              </a:rPr>
              <a:t>8 month data storage policy (1-2TB/day collection)</a:t>
            </a:r>
            <a:endParaRPr lang="en-US" sz="1800" dirty="0">
              <a:latin typeface="Calibri" panose="020F0502020204030204" pitchFamily="34" charset="0"/>
            </a:endParaRPr>
          </a:p>
        </p:txBody>
      </p:sp>
      <p:sp>
        <p:nvSpPr>
          <p:cNvPr id="4" name="Text Box 32"/>
          <p:cNvSpPr txBox="1">
            <a:spLocks noChangeArrowheads="1"/>
          </p:cNvSpPr>
          <p:nvPr/>
        </p:nvSpPr>
        <p:spPr bwMode="auto">
          <a:xfrm>
            <a:off x="0" y="327351"/>
            <a:ext cx="5573229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8138" algn="l"/>
              </a:tabLs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lnSpc>
                <a:spcPct val="120000"/>
              </a:lnSpc>
              <a:buClr>
                <a:srgbClr val="01637E"/>
              </a:buClr>
            </a:pPr>
            <a:r>
              <a:rPr lang="en-US" sz="2800" b="1" dirty="0" smtClean="0">
                <a:solidFill>
                  <a:srgbClr val="01637E"/>
                </a:solidFill>
              </a:rPr>
              <a:t>Computing and data storage</a:t>
            </a:r>
            <a:endParaRPr lang="en-US" sz="2800" b="1" dirty="0">
              <a:solidFill>
                <a:srgbClr val="01637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8245" y="1316287"/>
            <a:ext cx="91522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Fast tomography generate large data set that need to be computed (and stored)</a:t>
            </a:r>
          </a:p>
          <a:p>
            <a:r>
              <a:rPr lang="en-US" dirty="0" smtClean="0">
                <a:latin typeface="Calibri" panose="020F0502020204030204" pitchFamily="34" charset="0"/>
              </a:rPr>
              <a:t>Normal </a:t>
            </a:r>
            <a:r>
              <a:rPr lang="en-US" i="1" dirty="0" smtClean="0">
                <a:latin typeface="Calibri" panose="020F0502020204030204" pitchFamily="34" charset="0"/>
              </a:rPr>
              <a:t>modus operandi </a:t>
            </a:r>
            <a:r>
              <a:rPr lang="en-US" dirty="0" smtClean="0">
                <a:latin typeface="Calibri" panose="020F0502020204030204" pitchFamily="34" charset="0"/>
              </a:rPr>
              <a:t>of synchrotrons: </a:t>
            </a:r>
            <a:r>
              <a:rPr lang="en-US" dirty="0">
                <a:latin typeface="Calibri" panose="020F0502020204030204" pitchFamily="34" charset="0"/>
              </a:rPr>
              <a:t>users should take home the full treated </a:t>
            </a:r>
            <a:r>
              <a:rPr lang="en-US" dirty="0" smtClean="0">
                <a:latin typeface="Calibri" panose="020F0502020204030204" pitchFamily="34" charset="0"/>
              </a:rPr>
              <a:t>data sets </a:t>
            </a:r>
            <a:r>
              <a:rPr lang="en-US" dirty="0">
                <a:latin typeface="Calibri" panose="020F0502020204030204" pitchFamily="34" charset="0"/>
              </a:rPr>
              <a:t>before the campaign is ended</a:t>
            </a:r>
          </a:p>
        </p:txBody>
      </p:sp>
    </p:spTree>
    <p:extLst>
      <p:ext uri="{BB962C8B-B14F-4D97-AF65-F5344CB8AC3E}">
        <p14:creationId xmlns:p14="http://schemas.microsoft.com/office/powerpoint/2010/main" val="10452624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-25353"/>
            <a:ext cx="835305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b="1" dirty="0" smtClean="0">
                <a:solidFill>
                  <a:srgbClr val="002C52"/>
                </a:solidFill>
                <a:cs typeface="Arial" charset="0"/>
              </a:rPr>
              <a:t>Introduction</a:t>
            </a:r>
            <a:endParaRPr lang="en-US" sz="3000" b="1" dirty="0">
              <a:solidFill>
                <a:srgbClr val="002C52"/>
              </a:solidFill>
              <a:cs typeface="Arial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42894" y="440653"/>
            <a:ext cx="500517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600" dirty="0" smtClean="0">
                <a:solidFill>
                  <a:srgbClr val="3F7593"/>
                </a:solidFill>
                <a:latin typeface="+mj-lt"/>
                <a:ea typeface="ＭＳ Ｐゴシック" pitchFamily="34" charset="-128"/>
                <a:cs typeface="Times New Roman" pitchFamily="18" charset="0"/>
              </a:rPr>
              <a:t>How was the </a:t>
            </a:r>
            <a:r>
              <a:rPr lang="en-GB" sz="2600" dirty="0" err="1" smtClean="0">
                <a:solidFill>
                  <a:srgbClr val="3F7593"/>
                </a:solidFill>
                <a:latin typeface="+mj-lt"/>
                <a:ea typeface="ＭＳ Ｐゴシック" pitchFamily="34" charset="-128"/>
                <a:cs typeface="Times New Roman" pitchFamily="18" charset="0"/>
              </a:rPr>
              <a:t>FaX-ToR</a:t>
            </a:r>
            <a:r>
              <a:rPr lang="en-GB" sz="2600" dirty="0" smtClean="0">
                <a:solidFill>
                  <a:srgbClr val="3F7593"/>
                </a:solidFill>
                <a:latin typeface="+mj-lt"/>
                <a:ea typeface="ＭＳ Ｐゴシック" pitchFamily="34" charset="-128"/>
                <a:cs typeface="Times New Roman" pitchFamily="18" charset="0"/>
              </a:rPr>
              <a:t> proposal born?</a:t>
            </a:r>
            <a:endParaRPr lang="en-GB" sz="2600" dirty="0">
              <a:solidFill>
                <a:srgbClr val="3F7593"/>
              </a:solidFill>
              <a:latin typeface="+mj-lt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29" name="Rectangle 18"/>
          <p:cNvSpPr>
            <a:spLocks noChangeArrowheads="1"/>
          </p:cNvSpPr>
          <p:nvPr/>
        </p:nvSpPr>
        <p:spPr bwMode="auto">
          <a:xfrm>
            <a:off x="31406" y="1383082"/>
            <a:ext cx="5462832" cy="4002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lvl="1">
              <a:lnSpc>
                <a:spcPct val="105000"/>
              </a:lnSpc>
              <a:spcAft>
                <a:spcPct val="20000"/>
              </a:spcAft>
              <a:defRPr/>
            </a:pPr>
            <a:r>
              <a:rPr lang="en-GB" dirty="0" smtClean="0"/>
              <a:t>Groups &amp; Industry interested </a:t>
            </a:r>
            <a:r>
              <a:rPr lang="en-GB" dirty="0"/>
              <a:t>in </a:t>
            </a:r>
            <a:r>
              <a:rPr lang="en-GB" dirty="0" smtClean="0"/>
              <a:t>tomography</a:t>
            </a:r>
          </a:p>
          <a:p>
            <a:pPr marL="457200" lvl="2">
              <a:lnSpc>
                <a:spcPct val="105000"/>
              </a:lnSpc>
              <a:spcAft>
                <a:spcPct val="20000"/>
              </a:spcAft>
              <a:defRPr/>
            </a:pPr>
            <a:r>
              <a:rPr lang="en-GB" dirty="0" smtClean="0"/>
              <a:t>	+</a:t>
            </a:r>
          </a:p>
          <a:p>
            <a:pPr marL="0" lvl="1">
              <a:lnSpc>
                <a:spcPct val="105000"/>
              </a:lnSpc>
              <a:spcAft>
                <a:spcPct val="20000"/>
              </a:spcAft>
              <a:defRPr/>
            </a:pPr>
            <a:r>
              <a:rPr lang="en-GB" dirty="0" smtClean="0"/>
              <a:t>Experienced research groups</a:t>
            </a:r>
          </a:p>
          <a:p>
            <a:pPr marL="457200" lvl="2">
              <a:lnSpc>
                <a:spcPct val="105000"/>
              </a:lnSpc>
              <a:spcAft>
                <a:spcPct val="20000"/>
              </a:spcAft>
              <a:defRPr/>
            </a:pPr>
            <a:r>
              <a:rPr lang="en-GB" dirty="0"/>
              <a:t>	</a:t>
            </a:r>
            <a:r>
              <a:rPr lang="en-GB" dirty="0" smtClean="0"/>
              <a:t>+</a:t>
            </a:r>
            <a:endParaRPr lang="en-GB" dirty="0"/>
          </a:p>
          <a:p>
            <a:pPr marL="0" lvl="1">
              <a:lnSpc>
                <a:spcPct val="105000"/>
              </a:lnSpc>
              <a:spcAft>
                <a:spcPct val="20000"/>
              </a:spcAft>
              <a:defRPr/>
            </a:pPr>
            <a:r>
              <a:rPr lang="en-GB" dirty="0" smtClean="0"/>
              <a:t>Cooperation &amp; Projects</a:t>
            </a:r>
            <a:endParaRPr lang="en-GB" dirty="0"/>
          </a:p>
          <a:p>
            <a:pPr marL="0" lvl="1">
              <a:lnSpc>
                <a:spcPct val="105000"/>
              </a:lnSpc>
              <a:spcAft>
                <a:spcPct val="20000"/>
              </a:spcAft>
              <a:defRPr/>
            </a:pPr>
            <a:r>
              <a:rPr lang="en-GB" dirty="0"/>
              <a:t>	</a:t>
            </a:r>
            <a:r>
              <a:rPr lang="en-GB" dirty="0" smtClean="0"/>
              <a:t>+</a:t>
            </a:r>
          </a:p>
          <a:p>
            <a:pPr marL="0" lvl="1">
              <a:lnSpc>
                <a:spcPct val="105000"/>
              </a:lnSpc>
              <a:spcAft>
                <a:spcPct val="20000"/>
              </a:spcAft>
              <a:defRPr/>
            </a:pPr>
            <a:r>
              <a:rPr lang="en-GB" dirty="0" smtClean="0"/>
              <a:t>Complex experimental research</a:t>
            </a:r>
          </a:p>
          <a:p>
            <a:pPr marL="0" lvl="1">
              <a:lnSpc>
                <a:spcPct val="105000"/>
              </a:lnSpc>
              <a:spcAft>
                <a:spcPct val="20000"/>
              </a:spcAft>
              <a:defRPr/>
            </a:pPr>
            <a:r>
              <a:rPr lang="en-GB" sz="1800" dirty="0"/>
              <a:t> </a:t>
            </a:r>
            <a:r>
              <a:rPr lang="en-GB" sz="1800" dirty="0" smtClean="0"/>
              <a:t>    (phase contrast, in-situ testing, fast </a:t>
            </a:r>
            <a:r>
              <a:rPr lang="en-GB" sz="1800" dirty="0" err="1" smtClean="0"/>
              <a:t>tomo</a:t>
            </a:r>
            <a:r>
              <a:rPr lang="en-GB" sz="1800" dirty="0" smtClean="0"/>
              <a:t>)</a:t>
            </a:r>
            <a:endParaRPr lang="en-GB" sz="1800" dirty="0"/>
          </a:p>
        </p:txBody>
      </p:sp>
      <p:grpSp>
        <p:nvGrpSpPr>
          <p:cNvPr id="40" name="Group 39"/>
          <p:cNvGrpSpPr/>
          <p:nvPr/>
        </p:nvGrpSpPr>
        <p:grpSpPr>
          <a:xfrm>
            <a:off x="395536" y="5385716"/>
            <a:ext cx="2592286" cy="1158533"/>
            <a:chOff x="395536" y="5385716"/>
            <a:chExt cx="2592286" cy="1158533"/>
          </a:xfrm>
        </p:grpSpPr>
        <p:sp>
          <p:nvSpPr>
            <p:cNvPr id="30" name="Rectangle 18"/>
            <p:cNvSpPr>
              <a:spLocks noChangeArrowheads="1"/>
            </p:cNvSpPr>
            <p:nvPr/>
          </p:nvSpPr>
          <p:spPr bwMode="auto">
            <a:xfrm>
              <a:off x="395536" y="6000831"/>
              <a:ext cx="2592286" cy="543418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  <a:effectLst>
              <a:outerShdw blurRad="50800" dist="63500" dir="2700000" algn="tl" rotWithShape="0">
                <a:prstClr val="black">
                  <a:alpha val="86000"/>
                </a:prst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0" lvl="1" algn="ctr">
                <a:lnSpc>
                  <a:spcPct val="105000"/>
                </a:lnSpc>
                <a:spcAft>
                  <a:spcPct val="20000"/>
                </a:spcAft>
                <a:defRPr/>
              </a:pPr>
              <a:r>
                <a:rPr lang="en-US" sz="3000" dirty="0" smtClean="0"/>
                <a:t>Critical mass</a:t>
              </a:r>
              <a:endParaRPr lang="en-US" sz="3000" dirty="0"/>
            </a:p>
          </p:txBody>
        </p:sp>
        <p:sp>
          <p:nvSpPr>
            <p:cNvPr id="31" name="Down Arrow 30"/>
            <p:cNvSpPr/>
            <p:nvPr/>
          </p:nvSpPr>
          <p:spPr bwMode="auto">
            <a:xfrm>
              <a:off x="1288628" y="5385716"/>
              <a:ext cx="432048" cy="542674"/>
            </a:xfrm>
            <a:prstGeom prst="downArrow">
              <a:avLst/>
            </a:prstGeom>
            <a:solidFill>
              <a:srgbClr val="3F7593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2C52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4898873" y="329086"/>
            <a:ext cx="4234504" cy="1938129"/>
            <a:chOff x="4970991" y="1245885"/>
            <a:chExt cx="4071079" cy="1863330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0991" y="1245885"/>
              <a:ext cx="1977008" cy="1863330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3743" y="1245885"/>
              <a:ext cx="1988327" cy="1773588"/>
            </a:xfrm>
            <a:prstGeom prst="rect">
              <a:avLst/>
            </a:prstGeom>
          </p:spPr>
        </p:pic>
      </p:grpSp>
      <p:pic>
        <p:nvPicPr>
          <p:cNvPr id="37" name="Picture 3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161" y="2311447"/>
            <a:ext cx="2190579" cy="191595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500" y="2492896"/>
            <a:ext cx="2039799" cy="1699832"/>
          </a:xfrm>
          <a:prstGeom prst="rect">
            <a:avLst/>
          </a:prstGeom>
        </p:spPr>
      </p:pic>
      <p:grpSp>
        <p:nvGrpSpPr>
          <p:cNvPr id="54" name="Group 53"/>
          <p:cNvGrpSpPr/>
          <p:nvPr/>
        </p:nvGrpSpPr>
        <p:grpSpPr>
          <a:xfrm>
            <a:off x="3167980" y="6035144"/>
            <a:ext cx="5724500" cy="543418"/>
            <a:chOff x="3167980" y="6035144"/>
            <a:chExt cx="5724500" cy="543418"/>
          </a:xfrm>
        </p:grpSpPr>
        <p:sp>
          <p:nvSpPr>
            <p:cNvPr id="33" name="Rectangle 18"/>
            <p:cNvSpPr>
              <a:spLocks noChangeArrowheads="1"/>
            </p:cNvSpPr>
            <p:nvPr/>
          </p:nvSpPr>
          <p:spPr bwMode="auto">
            <a:xfrm>
              <a:off x="3851920" y="6035144"/>
              <a:ext cx="5040560" cy="543418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  <a:effectLst>
              <a:outerShdw blurRad="50800" dist="63500" dir="2700000" algn="tl" rotWithShape="0">
                <a:prstClr val="black">
                  <a:alpha val="86000"/>
                </a:prst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0" lvl="1" algn="ctr">
                <a:lnSpc>
                  <a:spcPct val="105000"/>
                </a:lnSpc>
                <a:spcAft>
                  <a:spcPct val="20000"/>
                </a:spcAft>
              </a:pPr>
              <a:r>
                <a:rPr lang="en-US" sz="3000" dirty="0"/>
                <a:t>TOMOGRAPHY @ ALBA?</a:t>
              </a:r>
            </a:p>
          </p:txBody>
        </p:sp>
        <p:sp>
          <p:nvSpPr>
            <p:cNvPr id="39" name="Down Arrow 38"/>
            <p:cNvSpPr/>
            <p:nvPr/>
          </p:nvSpPr>
          <p:spPr bwMode="auto">
            <a:xfrm rot="16200000">
              <a:off x="3223293" y="6035516"/>
              <a:ext cx="432048" cy="542674"/>
            </a:xfrm>
            <a:prstGeom prst="downArrow">
              <a:avLst/>
            </a:prstGeom>
            <a:solidFill>
              <a:srgbClr val="3F7593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2C52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4667051" y="4398068"/>
            <a:ext cx="4466326" cy="1420256"/>
            <a:chOff x="4667051" y="4398068"/>
            <a:chExt cx="4466326" cy="1420256"/>
          </a:xfrm>
        </p:grpSpPr>
        <p:pic>
          <p:nvPicPr>
            <p:cNvPr id="41" name="Picture 17" descr="E:\Guillermo\Lehre\NESY\figs\phase retrieval2.tif"/>
            <p:cNvPicPr>
              <a:picLocks noChangeAspect="1" noChangeArrowheads="1"/>
            </p:cNvPicPr>
            <p:nvPr/>
          </p:nvPicPr>
          <p:blipFill rotWithShape="1">
            <a:blip r:embed="rId7" cstate="print"/>
            <a:srcRect l="51487" r="25527" b="18274"/>
            <a:stretch/>
          </p:blipFill>
          <p:spPr bwMode="auto">
            <a:xfrm>
              <a:off x="4667051" y="4398068"/>
              <a:ext cx="1379632" cy="1407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" name="Picture 30" descr="creep_machine_cut01"/>
            <p:cNvPicPr>
              <a:picLocks noChangeAspect="1" noChangeArrowheads="1"/>
            </p:cNvPicPr>
            <p:nvPr/>
          </p:nvPicPr>
          <p:blipFill>
            <a:blip r:embed="rId8" cstate="print"/>
            <a:srcRect l="28880" t="57103" r="33939" b="23875"/>
            <a:stretch>
              <a:fillRect/>
            </a:stretch>
          </p:blipFill>
          <p:spPr bwMode="auto">
            <a:xfrm>
              <a:off x="6096990" y="4398068"/>
              <a:ext cx="1436262" cy="1407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" name="Picture 3" descr="E:\Guillermo\publ &amp; congr\Materials Science and Engineering A\FE-Ni Alumindes-MechProp\submission\correction\Figs\Fig2c.tif"/>
            <p:cNvPicPr>
              <a:picLocks noChangeAspect="1" noChangeArrowheads="1"/>
            </p:cNvPicPr>
            <p:nvPr/>
          </p:nvPicPr>
          <p:blipFill rotWithShape="1">
            <a:blip r:embed="rId9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43" t="622" r="2305" b="9773"/>
            <a:stretch/>
          </p:blipFill>
          <p:spPr bwMode="auto">
            <a:xfrm>
              <a:off x="7701056" y="4398068"/>
              <a:ext cx="1432321" cy="1420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" name="Rectangle 51"/>
            <p:cNvSpPr/>
            <p:nvPr/>
          </p:nvSpPr>
          <p:spPr bwMode="auto">
            <a:xfrm>
              <a:off x="7564480" y="4398068"/>
              <a:ext cx="800369" cy="1407196"/>
            </a:xfrm>
            <a:prstGeom prst="rect">
              <a:avLst/>
            </a:prstGeom>
            <a:blipFill dpi="0" rotWithShape="1">
              <a:blip r:embed="rId10">
                <a:alphaModFix amt="35000"/>
              </a:blip>
              <a:srcRect/>
              <a:stretch>
                <a:fillRect l="-1" r="-22460"/>
              </a:stretch>
            </a:blip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</p:grpSp>
      <p:pic>
        <p:nvPicPr>
          <p:cNvPr id="24" name="Picture 23" descr="C:\Users\E. Solórzano\Desktop\fondo_juan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9298" y="-6350"/>
            <a:ext cx="9156700" cy="6870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43219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uiExpand="1" build="p" bldLvl="2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255577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b="1" dirty="0" smtClean="0">
                <a:solidFill>
                  <a:srgbClr val="002C52"/>
                </a:solidFill>
                <a:cs typeface="Arial" charset="0"/>
              </a:rPr>
              <a:t>Budget (1/2)</a:t>
            </a:r>
            <a:endParaRPr lang="en-US" sz="3000" b="1" dirty="0">
              <a:solidFill>
                <a:srgbClr val="002C52"/>
              </a:solidFill>
              <a:cs typeface="Arial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4079216"/>
              </p:ext>
            </p:extLst>
          </p:nvPr>
        </p:nvGraphicFramePr>
        <p:xfrm>
          <a:off x="0" y="548680"/>
          <a:ext cx="4211960" cy="33483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491880"/>
                <a:gridCol w="720080"/>
              </a:tblGrid>
              <a:tr h="35739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Beamline</a:t>
                      </a: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GB" sz="15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 Optics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Price (k€)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UHV, mechanics, gate valves, control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ysClr val="windowText" lastClr="000000"/>
                          </a:solidFill>
                          <a:effectLst/>
                        </a:rPr>
                        <a:t>205</a:t>
                      </a:r>
                      <a:endParaRPr lang="en-US" sz="1500" b="1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Insertion device 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ysClr val="windowText" lastClr="000000"/>
                          </a:solidFill>
                          <a:effectLst/>
                        </a:rPr>
                        <a:t>797</a:t>
                      </a:r>
                      <a:endParaRPr lang="en-US" sz="1500" b="1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Monochromator</a:t>
                      </a: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 and mirror optics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ysClr val="windowText" lastClr="000000"/>
                          </a:solidFill>
                          <a:effectLst/>
                        </a:rPr>
                        <a:t>448</a:t>
                      </a:r>
                      <a:endParaRPr lang="en-US" sz="1500" b="1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Vacuum guide and CVD window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40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Front end 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ysClr val="windowText" lastClr="000000"/>
                          </a:solidFill>
                          <a:effectLst/>
                        </a:rPr>
                        <a:t>163</a:t>
                      </a:r>
                      <a:endParaRPr lang="en-US" sz="1500" b="1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SUBTOTAL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1653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Lead Hutch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en-US" sz="1500" b="1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X-ray shielding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ysClr val="windowText" lastClr="000000"/>
                          </a:solidFill>
                          <a:effectLst/>
                        </a:rPr>
                        <a:t>302</a:t>
                      </a:r>
                      <a:endParaRPr lang="en-US" sz="1500" b="1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SUBTOTAL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302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3060284"/>
              </p:ext>
            </p:extLst>
          </p:nvPr>
        </p:nvGraphicFramePr>
        <p:xfrm>
          <a:off x="4312940" y="188640"/>
          <a:ext cx="4651548" cy="575272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643436"/>
                <a:gridCol w="1008112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Experimental end-station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Price (k€)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Beam limiter (X-Y slits)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ysClr val="windowText" lastClr="000000"/>
                          </a:solidFill>
                          <a:effectLst/>
                        </a:rPr>
                        <a:t>30</a:t>
                      </a:r>
                      <a:endParaRPr lang="en-US" sz="1500" b="1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Beam Shutter II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ysClr val="windowText" lastClr="000000"/>
                          </a:solidFill>
                          <a:effectLst/>
                        </a:rPr>
                        <a:t>18</a:t>
                      </a:r>
                      <a:endParaRPr lang="en-US" sz="1500" b="1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Optical table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90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Long X translation Axis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ysClr val="windowText" lastClr="000000"/>
                          </a:solidFill>
                          <a:effectLst/>
                        </a:rPr>
                        <a:t>120</a:t>
                      </a:r>
                      <a:endParaRPr lang="en-US" sz="1500" b="1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Short Y translation Axis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ysClr val="windowText" lastClr="000000"/>
                          </a:solidFill>
                          <a:effectLst/>
                        </a:rPr>
                        <a:t>37</a:t>
                      </a:r>
                      <a:endParaRPr lang="en-US" sz="1500" b="1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Z elevation 3-point tip-tilt table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ysClr val="windowText" lastClr="000000"/>
                          </a:solidFill>
                          <a:effectLst/>
                        </a:rPr>
                        <a:t>75</a:t>
                      </a:r>
                      <a:endParaRPr lang="en-US" sz="1500" b="1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Rotating stage, high speed, trough contacts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ysClr val="windowText" lastClr="000000"/>
                          </a:solidFill>
                          <a:effectLst/>
                        </a:rPr>
                        <a:t>160</a:t>
                      </a:r>
                      <a:endParaRPr lang="en-US" sz="1500" b="1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ysClr val="windowText" lastClr="000000"/>
                          </a:solidFill>
                          <a:effectLst/>
                        </a:rPr>
                        <a:t>X-Y micropositioners</a:t>
                      </a:r>
                      <a:endParaRPr lang="en-US" sz="1500" b="1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12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ysClr val="windowText" lastClr="000000"/>
                          </a:solidFill>
                          <a:effectLst/>
                        </a:rPr>
                        <a:t>Sample holder system</a:t>
                      </a:r>
                      <a:endParaRPr lang="en-US" sz="1500" b="1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6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ysClr val="windowText" lastClr="000000"/>
                          </a:solidFill>
                          <a:effectLst/>
                        </a:rPr>
                        <a:t>Motor controllers</a:t>
                      </a:r>
                      <a:endParaRPr lang="en-US" sz="1500" b="1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45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ysClr val="windowText" lastClr="000000"/>
                          </a:solidFill>
                          <a:effectLst/>
                        </a:rPr>
                        <a:t>White beam microscope</a:t>
                      </a:r>
                      <a:endParaRPr lang="en-US" sz="1500" b="1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38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ysClr val="windowText" lastClr="000000"/>
                          </a:solidFill>
                          <a:effectLst/>
                        </a:rPr>
                        <a:t>Monochromatic beam microscope</a:t>
                      </a:r>
                      <a:endParaRPr lang="en-US" sz="1500" b="1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ysClr val="windowText" lastClr="000000"/>
                          </a:solidFill>
                          <a:effectLst/>
                        </a:rPr>
                        <a:t>55</a:t>
                      </a:r>
                      <a:endParaRPr lang="en-US" sz="1500" b="1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ysClr val="windowText" lastClr="000000"/>
                          </a:solidFill>
                          <a:effectLst/>
                        </a:rPr>
                        <a:t>PCO DIMAX camera and accessories</a:t>
                      </a:r>
                      <a:endParaRPr lang="en-US" sz="1500" b="1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ysClr val="windowText" lastClr="000000"/>
                          </a:solidFill>
                          <a:effectLst/>
                        </a:rPr>
                        <a:t>74</a:t>
                      </a:r>
                      <a:endParaRPr lang="en-US" sz="1500" b="1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ysClr val="windowText" lastClr="000000"/>
                          </a:solidFill>
                          <a:effectLst/>
                        </a:rPr>
                        <a:t>PCO Edge camera and accessories</a:t>
                      </a:r>
                      <a:endParaRPr lang="en-US" sz="1500" b="1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22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ysClr val="windowText" lastClr="000000"/>
                          </a:solidFill>
                          <a:effectLst/>
                        </a:rPr>
                        <a:t>Scintillators </a:t>
                      </a:r>
                      <a:endParaRPr lang="en-US" sz="1500" b="1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18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ysClr val="windowText" lastClr="000000"/>
                          </a:solidFill>
                          <a:effectLst/>
                        </a:rPr>
                        <a:t>Computers, monitors</a:t>
                      </a:r>
                      <a:endParaRPr lang="en-US" sz="1500" b="1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8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SUBTOTAL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808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05512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255577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b="1" dirty="0" smtClean="0">
                <a:solidFill>
                  <a:srgbClr val="002C52"/>
                </a:solidFill>
                <a:cs typeface="Arial" charset="0"/>
              </a:rPr>
              <a:t>Budget (2/2)</a:t>
            </a:r>
            <a:endParaRPr lang="en-US" sz="3000" b="1" dirty="0">
              <a:solidFill>
                <a:srgbClr val="002C52"/>
              </a:solidFill>
              <a:cs typeface="Arial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0" y="567368"/>
          <a:ext cx="9110811" cy="510928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732240"/>
                <a:gridCol w="2378571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Experimental end-station (sample environments)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Price (k€)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Tensile test rig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20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ysClr val="windowText" lastClr="000000"/>
                          </a:solidFill>
                          <a:effectLst/>
                        </a:rPr>
                        <a:t>1200K furnace</a:t>
                      </a:r>
                      <a:endParaRPr lang="en-US" sz="1500" b="1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38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ysClr val="windowText" lastClr="000000"/>
                          </a:solidFill>
                          <a:effectLst/>
                        </a:rPr>
                        <a:t>Cryogenic </a:t>
                      </a:r>
                      <a:endParaRPr lang="en-US" sz="1500" b="1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26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ysClr val="windowText" lastClr="000000"/>
                          </a:solidFill>
                          <a:effectLst/>
                        </a:rPr>
                        <a:t>High pressure cell</a:t>
                      </a:r>
                      <a:endParaRPr lang="en-US" sz="1500" b="1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ysClr val="windowText" lastClr="000000"/>
                          </a:solidFill>
                          <a:effectLst/>
                        </a:rPr>
                        <a:t>20</a:t>
                      </a:r>
                      <a:endParaRPr lang="en-US" sz="1500" b="1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SUBTOTAL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104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Computation and data storage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ysClr val="windowText" lastClr="000000"/>
                          </a:solidFill>
                          <a:effectLst/>
                        </a:rPr>
                        <a:t>CPU cluster</a:t>
                      </a:r>
                      <a:endParaRPr lang="en-US" sz="1500" b="1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122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709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800Tb storage </a:t>
                      </a:r>
                      <a:r>
                        <a:rPr lang="en-GB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(8 months storage data policy; collecting 1-2 Tb/day)</a:t>
                      </a: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626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SUBTOTAL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748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Infrastructure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Conventional hutch </a:t>
                      </a:r>
                      <a:r>
                        <a:rPr lang="en-GB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(furniture &amp; air conditioning included)</a:t>
                      </a: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35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ysClr val="windowText" lastClr="000000"/>
                          </a:solidFill>
                          <a:effectLst/>
                        </a:rPr>
                        <a:t>Supplies infrastructure</a:t>
                      </a:r>
                      <a:endParaRPr lang="en-US" sz="1500" b="1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165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SUBTOTAL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200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ysClr val="windowText" lastClr="000000"/>
                          </a:solidFill>
                          <a:effectLst/>
                        </a:rPr>
                        <a:t>Total</a:t>
                      </a:r>
                      <a:endParaRPr lang="en-US" sz="1500" b="1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3815 k€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516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CONTINGENCY (10%)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382 k€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6451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TOTAL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4197 k€</a:t>
                      </a:r>
                      <a:endParaRPr lang="en-US" sz="15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148" marR="391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32234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138" name="Picture 2" descr="electricista : Retrato de un trabajador sonriente. Aislados en blanco"/>
          <p:cNvPicPr>
            <a:picLocks noChangeAspect="1" noChangeArrowheads="1"/>
          </p:cNvPicPr>
          <p:nvPr/>
        </p:nvPicPr>
        <p:blipFill>
          <a:blip r:embed="rId3"/>
          <a:srcRect r="11327"/>
          <a:stretch>
            <a:fillRect/>
          </a:stretch>
        </p:blipFill>
        <p:spPr bwMode="auto">
          <a:xfrm>
            <a:off x="6047656" y="3366120"/>
            <a:ext cx="3096344" cy="3491880"/>
          </a:xfrm>
          <a:prstGeom prst="rect">
            <a:avLst/>
          </a:prstGeom>
          <a:noFill/>
        </p:spPr>
      </p:pic>
      <p:sp>
        <p:nvSpPr>
          <p:cNvPr id="219140" name="AutoShape 4" descr="data:image/jpeg;base64,/9j/4AAQSkZJRgABAQAAAQABAAD/2wCEAAkGBhQSEBUUExQUFRUWGBgYGRgYGBcbFxgcGBgbFxkYGhkaHCYeHB4jHBUUHy8gIycqLCwsGh4xNTAqNSYrLCkBCQoKDgwOGg8PGiwkHCQsLCwsLCksLCksLCwpLCwsLCwsLCwsLCksLCkpKSwpLCwsLCwsKSwpLCwsLCwpLCwsKf/AABEIAIkBbwMBIgACEQEDEQH/xAAbAAACAwEBAQAAAAAAAAAAAAAEBgMFBwIBAP/EAEkQAAEDAgMEBwQGBgkEAgMAAAECAxEAIQQSMQVBUWEGEyIycYGRobHB8AdCUmJy0RQjM4KS8RU0Q1NzorLC4RaTw9I1sxckg//EABkBAAMBAQEAAAAAAAAAAAAAAAABAgMEBf/EACQRAAICAgIDAAIDAQAAAAAAAAABAhESIQMxE0FRImFCcYEy/9oADAMBAAIRAxEAPwBKXiFOLKlEqUozJ1/lRrXZHxqBhvLrr7qmMVyWmy4aOFv3tu+eNckzqdb1Km5/lXRbO73UwasjRO7X5HlXZwsXFz4x7QJqQCBcD58qB2htEJEJnNxSCY9woW2PUUGdXxjxqQqHyRS0va657QtzH51ynaxkZR5/Nt5q/GzPyP0NANt3mQa+IkG3z5GqDrLymSYO8b4nWikk5hxInUwR5UsQ8rLBYCQMw0+ZAFffpk90Rz8P5VDaLiPMwfaa6Q2ZgxHDztS0Q5tgG1MerKMpIM38qAO0DIBH8vKrjElCE5oBgiY3c6Eeh0AxHAgc7ia0i18ErIUPKy9kk6+OnDfRHUOqTK1pQOHz/Outn4NwqytJTJ4kAnwKiB5Vf4XoHiXD2glJ++q/oBTb+FUhaa2WTfOTzFTJ2YnfKvP409YP6MV6rfQOSUE+8irZr6NGfrPu88uQDwuDUOUx4maYnAgwLJHzurzDsJBhCc53QJn2TWts/Rng/rdarxWY9EgCrHB9A8EwStDSgpUD9o4RraElUDyFNXVMeJnuz/o8xTqEuLSGmyJEdpUfhGlXjfQZ1u7DQWSB216+QNhWqMoAAAsAAB5V7hMQFgkJUIMdpKk+gUBI51SQ+jI8V0ExzgMojee0kk8hcRuoBf0cYkAktu5uSUHgLQsnT3GtykVErFICozCeE3vpVJJA9mEtbGdY/aM4kXAktKMCCSbDcffUCG8KhYLhdXvykKTJ+yd/l7a39RSdYod/ZrSxCkpPkKKAUejDwxDQLLKkIFu0EpHle/iKJe2mEO9WUOJPEoITpNlHU7oTJo/DdG+q1ddek78iSkbu7lEDwk0YWHUCErCxwWn2SKKQWV6mkrEKSCPC/ruqvf6OpI/VqUk8NR7RI9tXiW57zRQeKSCPQ/CvAyT3FBXLQ+adaQxHxnRtxMBU5QSo5R2VSZurVPlBqoVgVySoJUBe6logpgpUm5SNCCYJMm9ach2JHqNPWqraew3VnOw4JH9k4kLQfwqUMyT5x4U8qJaM+YbdbyKl8wIsG1tRe+VJCidLzOtGMbTUtSkp6ondOZs3nug5p3WJF4FE7Q6QKakOMBCwSDBUAk/gVPsIFL+DeZdCip5rMsyACWyORkZCb8D4mqhJTVkls5hiVJcyuNnVa0ycwgggFqUBJi1vq7t5CMClxwJYV10CQFMpIF/rrQUlGpsoWEeFd7I2KzlBAecUP7twFBI0zBGUxy36G1R4xvFQoKKXkEyQQpKCT9mFGIuOHjaqbAiZ2CJKllBQkiepcz2VBuV5cqQFovecwid0e1VykIbU31aiAlucil6EKIVGbkfCL2qBtLQEKcdYVJhCx1jJEkjMTaEiBBmba6V48y8pvqsrTyEGCGVlcAE26tSpsSLJUdwtE0YpjyaKvE7IAEqQpN+8AQNfTcfSgHdjk91QPiI9tW2L2g2UmxSuYS0ouJUN4Km1SlRIEZhABNtDVg3splaQsLDRVHZWtIMnQQTr4Uvyj0w/F9oS3sGpOqSOYuKgjgabcfglMkBRjMba9rTQgRvm5oJ7Dtq1SCeUg+oprla7QvGvTKbD7ScbMpWoHxNMmy/pOxbMArzjgb++qtXR5ZugLjmLeulRYjo68kAlEz9m59B+VWpRkZuLQ54n6Uw60U/orSnFTdQ7I4qI+t6jxpVwg6/O4pbbagRCUpyg8Yy6VTLZCFdqYgH10sL0VgSAYUeyZulBJHlIn1pS60Cf0Bd2mlN4vzg/8ivD0gTlugTyJ+NQqYQRf1oN/Z0d2TXIlD2a7Ras7VSRObLP8NTJxqSe8DbjSz1KuBivA0oKiLn51q8EQMw2gieJ8Tu869/pEbrjfa9t1UKmLptO4g++KIwmFcJygRHHTX/k1LggoslbSzIsD5gGPjQ6W3VAxoeMeG+pG8Fluog+BsPWp1OwAdRE7vI8PnlUaXQjxGECQLkX3EQZHGJqRL3AJRuvG6+lAq2ylMgAk+zwHC1cKxq1nS5OscfKqp+wDncaE2JA52nmBbwoZ/bF4Tew+Z+d9TYHoc66Qp1QSOevkJ99NezujGHajs9Yr71/ROnsNUoIpRFTB4Zx0dlClmd1/Ik9n1pgwfQ15V1lDY4TmPoLe2mPFEtHKpOQ8CI9lR/p0748708CwVroSx9dSl+EAeMX99QI2k9s9QQSXcP9Xepsfd5fd04RVn/SBPeUVG2p4aWFh5VDiHUrSUquDqKuKoTQ17P2ql1AUlWZKhIUN/8AzyozCgpF1qV+LL/tArK8DtFWBesSphRlSeH3k8CN430+YbbKSAQZSoSlQ0I40ShXQRlfYxFCVgBQkedFsOBWIbTuQlSzynsI/wDJ6VQM7caHfcQnxUBVFiPpKYYfeMKXJSlKkZSMqU8Z+0VmoSdlto1QYkVC7tACszH0w4c6oeHkk+41E59JDC+6uPxAp99OpCuJob21hQTm0kZs0JzcYE+utILvSNSu6dedqFXtVZ1NPxsMzQlbfHGoVbbXmstGWOBKgZ1sqD4GkD9PWd9Ss45WhPkKfjFmaKzt8caPZ21POs9ZcXE5CBxX2R6qIFdJ6RpbgKxLQAmAXlLi8wEpzAUsWPJGmIfzbj51BitmZxoBz3is+b+kjDp7z5N/qNqMjjJIqVP0vsJ7qMS54IbHvXTxYskND+FeQqTLgG8qvHtPrNSsY2NSr098fPhSa59KKCc4wmKJiLqASfIJI89aqsV9K6iTGDSD951R9QEpowbHkkPnSXYaMex1alFK0yW1ieyTxG9JgSPSsX2p0fXhnVtuo/WJ0AMg5rAiYJSdZFXivpQxVwlLDX4WyT6uKVTliMCnGdS/nzPJbSktqKQQSO0pFrzc5d0mBV24qmQ6l0Z90Ncw7WKzYsKLd5ATPaIIEwZgSTa8gVqbuzcKlILTy80Cyj2dJ7QWJTrpNUD2zUJcSXGwFJ4phQg68f5UD0gexSVZmSpTepywVTF5BBOnCok090NKi4c2IgiwSRMQCrjFtbX+NVuMUzgsilI7RBCYzFVhCicxCRr43NqpdndI8V1oCm1KBOhQUkAnTNA050z4pYVKVQpCgZSu411B7yTrcEGpux2LWO6Ssud5CjviEj/caHT0laF/0eTzKf8A1qXH9GNVIUb7iAo+REe6j9l/RyVGVOKM6ISjtfvGSAPm1GxbAnum0gJDMDhmHl9WpsNiMQ5dGGKQY7SlJQOXeSCfKr44RjBlWVKUqQO0hELdIHFapieAvVTj+kzhzBsJbjL24zLTO9SlWAtw8KKY+uwobNxS0kqU00IIIQlS4HEOOFKQeYFQPYRhMdbilqMECFmI3iGUpHDVVL21dtxlWta3CoGRcJ5QpUzxskcKXMZt1RSEiIyhNkpFgQRoNbC+tNIlyGNrauFLzqQxLaAjKoQhUmc5Ue0SJygCdxoLFbbS2oZGkCPtyuZ5KtSuCrKT9VVzwsYExpfSa7QiDmOVY4SfaBB+FWkxBilAb67yKINlW429leoC5gJCdbxePGuHmlGcyzpoPzmuTEGzpOEJ74FufH2GonEAGDJ3CB5x7KnEZYkSdxJB009lCr2nlkEpKraDXnRH4hBYICLCBAudfmamVdMqUNddPaL1RPbScgxYERHGf51EnCuqsd9oJ9wrTAKYxfpaOIM6j599RPYgKBKBCvHS/LXfUGz+ixPeUfL58atmtiNoMATHEnXyuRT8Q0A7P6N57gCPtEW55Rvpnwmz22u6L/aOv/HlQqsSsCxSnkEj4zRLGEdW2XA8wAAo5FLbDhyzMN97cY41ooVtjDU4R5TZcQ2pSBMqAOURreqxxxRmdKGS+5e+tj2U38bcq+OLcHD+FH5VokJsmRiMogCK+L08qiTilcE/wI/KpkYidUoPqP8ASQKehdnSVHjU7SSq1zRWy2W1rAcAQi5UoKIypSCpRvm0ANJu3ukCncyEEpYmydFLHFw75v2dBaxMqK7H0Wm19rMBJRmzq+5cJPNU5eRAJPKl47SXlyJWtKASQkKMAnWwjWgSqvpqyeycGvc1QivZpgSldcldRLNehMigArC7QW2ZQqOW4+Ipow3SVgthSs+fehKZ8wokJj28uKbETNMfQPDJyOuuFvvJSgKUgKBAzKVCjocyBI4HhUsaLJO3Vr/Y4afvLJI9BCa7z4xQu8GhwbhP+n86s14lH9415uJ/OuOvb/vWf+4mj/BFV/QKVGXFrcPEk/G9GMbJYT/Zz4miQ6g6Osf9xNSo5KaPgtHxNDsaoscA40EgJw7Mj64SrP5mY9m6mrZWMRuCR4Uo7OxbzX7NRRmgHItF4mN54mrzA4mDK2nZNycpI47rVk0aIfsA+CLVxj9mNuDtoQofeSD76qtmbWZmLpPNJFXqnEkaipQ2Jm0+gWEX/ZJQeKOz7NPZUWL2QQ3E5ikawBIG62/hz8abn2hVa+0RoabY0hQVtJ5vsqUVCxCXEhQg3EZpjyqROLadSUn9QvcoElokn6wMqR4gkcqBxGxww6tsEwVKcTpbOc2UW0E5R4Chyzf8qQHe29prwq8jyCDuuCCOIO8HjVbhukS3lFLbaUwCVLVdKQeIA3kQOPrV19IZjBYJhQzYhajlH1gkiAPVTY8qDGzAwlOGCgCAXHlaZ5SRAtaJgHdrxrJt3QtltsfDpU0HHMwVH6xYiNb5bCLX4CYvQ+2ekykjq2CUNaSO8rxPCgtqbYIQlhKQhKUgKGscEzvixN9fCgcG0Shb5SIQOwFSUqXaJi5SJ+b1outgA44OLhABK1QQgHtEd65m2k8/SqTpc0tp5LRCZCApWWYuowDukAD1p07SMIt1alF5faHdy9oEeIMHfu8TSfi3EwCTKjwMgcp0pZe2SxdxWJlRn03DkKYOif0frxiOsU6lpvNlTIlSyACYuAkdoAakmbWmlp5VzbeedX7TmIwS28iljOEmIlKlEjKnKdSCUXF72iav1oUUvY/K6DNYQFwvDq0hOZsoBncCYNzJMEi0mKXmOjIx6VFpwjIruEBOUHgOBMnXWau8R0yeYQGMdhcyXU5ZC09sR2pg21oLYHSHBYVxYb68FyOwqVAASQAeV7kzRujTRmyttG0DTefhw3V8vHOqkaT+VEBCBYCTwAqZrDqVayZ3Xn2fnWNr4RiV6dmmO2vyJIijmsHwSVcY8IuaNRg0JPE8NT6aDzooJWTCRlG8ncN55eVS5t9FqIMxskm5IQBrAuPM+6jMJgEAylPmbqPiT7q6RcwJyjjqfvHn7qOZRXTCGKt9mTd9EiLC2psI3cT8POvAivcva8h7zUoRTbGRdXzrz9FVBUEmBqqDA8TU5b8qIQ68UJR1rpRcAFZCIuY3A79aBlaEmoltGjHsbhmv2mIRP2WwXFezs+2g/wDqlomGMK48eK1ED+Fv/wBqpJkto4DBqwwmxnl91pZHEJMesRQ6No7QX3Azhh9xCAr+IhSvaK4d6Pvvft8S85OoKlR6Ekeyi/2C/oumsN1BBedwzW6HXmhIIgpyhRVcGNN5rPekGzUs4hbbbgcQIKVAK0VcJOYAkj7QsbHeQGzD9DEJ0TPiT8Kt19GuuSEuICwLJ1zJ5JULjw0O8GpySKpsy9DNSBmtX2V9ErXWBTq1lH93YE/iWIIHIQeYq2d+ibBnTrUeCyf9YNV5YonxyZiwZr3qa2M/RBhf71/1b/8ASuD9F2ETvdV+JYH+lIp+aIvHIx1TNQlOU1s+N+jPDOM5GUlp0HMlWZSiu12zmVv1ERcc6XGugzaD2gVEfb0/hED1mjyRYYMQtl4NzEyEJmDBVogeKvhrypoZ6JNJTBUoq3kQJ8LG1Mf9ErAAAAAsALADkBpUZ2csaiKWQ8SiHRpkfb9R+VdDo01z9avkYBXjRuHwY3+lGYYiyjok2dAfWpB0BB0n1Hxpza2cnhRbGy4uhSkK3KGWR4BSSPUGpfIylBCL/wDjdeoUsc8v5Gp2ugGJH7PEEHmVp901o+HZcsVuKWr7UJT6hACZ8qtsOeMHxFT5GVgjL0dGtstj9U+VjgFg+xwVI50g21hh+tZzpH2mp/zNmBWusIHCPCvnSDoarL6ia+GQ4b6XYMPYVSebS5/yrj31e7P6fYV+Al4JUbZXAUGeAJsfKmba+x2nUw402vxSJ8jqKR9q/R3hVXRnbPIlQ9Df20riV+QRt96XknU5E6GeJ/Kutj4Lrnm0blGT4C6vnmKAd2b1MNlUltCJP2rDSbzcW8aYuhDiUvGYu2pQ5QqCPRINQxlM7/8AsbbfcUQpGGGRPiLRHEKLvoOFDbOezl545suZailWhCR2I8wr2Vxs0KRgMRiCDnfWtyAYJlZgTO8lXrXTwDOAyhU5iECRfUkj0SfWs1uV/sfSF7EukgqJkqJn3k8NaYdssBthhohUZkpVlAiTdc8++RS7hms77aL9paEnwUoAn0NNO20lWKwwEzmUTrFo19a0kSCdLcSYQjQkAkjunNcWO+ECkLbS4MKJJjUi1aF0yaLpc6koLjMKUgkghGVOhjWTYGBzrOdupgQT2gYgWHn4XqfaJkioQznVb+U8fzpw6R7NcbaS7nWVtZdMoINklQKQCIJqi6LbO615KTJBJmLWSJrUHcAh1GQixBB1001rW6oUVdmX411/Eo65xzMG4RKlpzybwEzJ14bqCGbjWg4foO208HAVGJsqCLiNYqd/YrEyWkegHuq8kCTFV8tDuJMbhNh8aGdctvT4fHfXinLcaHK4Olef7s2bo7TI3xVk4uEhG83V8B5C/ieVVjSiVpSdLqV+FIkjzOVP71GtyTJ1Nz4m9dPBG/yZlyTfQUwmjmk0I2oASSAOJqp2j00bbs0OsVx0T67/ACroZCGjqzYgTuPwPzxoTFbeYaspzMfstDMfNWg9azvaHSJ94/rFnL9gWR4QNfOacOj2xmFtpWDn5aAeQ+NTorZKelDqzGGYA+8oZ1eN+yK+/oXE4g5sQ8qOEz6DuimNhgAQAAOAFFttik5/Ax+lNszo1hAkmVqcBy5FNq3byowmIIIImrpjAgCIAHIUQ3U6UzUN2WkRt4cUU1haiaxrIcLa1qSuJA6tas3IEDKT51YtIOXNlMwLWnw4VLGd4bAzVrh2gnu68ahQrcBA+dam6wDUjzIE+tQ2UHsETRhAquaV5enwooPVJR04aEXU7hqvxGOQgnMtCY1zKCdRzprYM70M1JjcKlYDka2VyVx89a4VUmGfiUkSFW/IzyppiorXMEBpUamBF6tF4dSZCgJHtqnwmO6xSR1GISq4WSgJQggXhRIzibSmRfdensRwdnDVNcrwxg9kExabAnxgx6VcBmvf0eiwoqcMVKIysKbgdorcSoE7smUSRzOXwq0Y5iu22uFFNIosDplIoxlquG8NFzavXMTGlNfsTCHHsogUA9iwNa4cxPG1AYp4Gx0obBImcxn2TQGJxYPesN54DUmOQk0BiSR3TSttzpKr9JZwyTJUo9YeACCQ3+IqyE8IA3qhpWDdBGMxRWrMdVFSvCVKt7qJ2XiVJccKYCuqdAn7SklKR/EoUAqM0DQWHOPzPvo7YqP16bTPuHaJ9Qj1FDYH3SBtCRhcKlZRBEAaQ2mRm5EiPOh+l7sBlveAVKvNyYn/ACq9aJxGIU5tAgpCm0ZUpMaKkKVff3TVD0lxebFOEHu9kfuiD7c1KKoTZ70Wbz4xJmycyvIJIHtUmrlas+1GgFLHVAquDl7QggTuIAvxBqu6FNkuOL4JCTx7apt/26tNmgr2mohdkJCVC24EpiTM9pUwONEtiF/pfmaxry0qUOtTBG6AQgjzyA6bqUNrOyANTqSZn1NNHTB/NiTeY/8AYkf6jSbtl6VwOQgbvKn7CQy/R0r9aTqQkxwuYM1pKMU3bMIpU6FbP6rChaoGYlQJjuwBc8LTU20NuoSSAM6hbgkeJ3+VU3bCKpFp0g2uGi2lHbCwVb5iYEf5vSqgY3MZSCfHQef5TVS4y68SpUJG+27mBfn2iBzqHGfqwA244kjUnu3tv9kSL60uxlIsnQiK+SrwqYiTM+tdFA3z5VxWkVYHglFbzp+whKAPxqCv9lS47aqGde0rckfHhVe+H0rcDLaldaUmUpKl9kEAAJmNVbqutjfRg+72nyGQdRIU4fgPMnwr0eKSwVHO1bFLHbRcePaPZ+yNP+aDewxieFOm3ugjmFlYUFtSBn0UJMAKTx0uNeVUjuG7DmWyki4UCDfeBVOmCF2rTY+114dcoNt43H8jz99V0V2ipRRqOxek7bwAPZVwOnz820phbNYwyuKvNl9KXmjZRUOB+ffNDjfQKX01Rup0Gk7AdO21QHElJ5afPiaY9n7Tbe/ZrSfPTz0rNxZaaLrDNz5a0YHZ8KrQ8dEgxxBT6kEz5VOh+NZHilQHqRFS0UmWTaqhx+x2MRHXNNu5ZjOkKidYnTSomsUPtJPmKJS9ympKDsOlKQABAAAAGgA0AFTdZQQertLlTQwwvWoN/Z7Lis62m1KiMxSkmBoJI8a8cdtXJdtcgeJpgFAivFN7xvodL3n4X91fPrcNkg3toB/qiigsuZ6xsK3psfgfhUARUeAdWlQzJAQoQolV/GAI151O+rKo8qp/STnqq9S1XoxNQu4igCYtDfXhfAoT9Lmh3MTQAerGkcxwqNzFiPhVY5iKEdxMXp0INfxHpwqsGMWFLzBvqxcKzKzRwUDYRe41kWtUeK2mhKZUoADWdPM7vkCdCgdLemZKFIw8p0Gf6xk/UH1fxd7hl31GNicqL3pT0vDIKGjLvG0I8eKuW7fwpF2C+Ti21STBMEySSUqkk7zqqeIFVqlnKEDWADy5Va9F2ZxCY+qFK9mX4++tqSiZW2x3bV8/PlVzsJE9a5IAQjKCdASM6j4R1e/caosbjEtNla9BAAGqiT2UjmSfIeFW2OfVhMC22BLrh7UAaruo+30BrnNjzozhkpbU9fKnrFyb782pE91I140mPvTJVqST56n3mnPaqOqwBNgXUoTMjtWEngCUJNhxpFcVoPP1q0SOfQtuMOtX2nCPJCR8VKqXoaoKxWJXCgQSO1qQDFx7PKpdhNKRgmwBKsil2+8pS0/5SmvOh6nRg3VupymFkcSDKp5XmoYxH2ukqeWqFbo04fzpUbSFrBPGfXSmbaeKDYVeSc0A2mDrx9aU8JJdRpJUkX0HaA19ONNfSZmobZxn6Ps1KJGcoSkDQ3gEeQJqkwe0xZRSlRgXMyLRpNzePKrbpvg87AXBlAn3T7BWfoxJSZBimujShh2ptJZgkkgaDRKf3RYVXHOvUwBxmBPLdPGisK8SgEgXqN0RdJsN0xHIHd4VdNEXZyZB0jx19KIRjQjtrQtxA7wRAVHG9QM41LsZ4C9x3GOO6u8ShaT2tNxGns36157Tsr+uh72f0kwSGesbWgJINkglyRcgpAzyKov+sBi1HIspQCYCoEjdIG/fc/lSs1hWTJUEgneBlPqKjxjaJKgchAABbQACd3WCRP4hxrshyxlroyo0TD7Zzthl4q6oghWUJzKHAlQ052NVG1+igyl5goS2RlQwpZW4oHXIqCUkiIQcw/DVBhtsrbITiEnQFMmQQdCDoR82pk2btNSFBba5MEQLxPGfjVtfBpmebT2C40pQKVykSpKk5Vp5qTw+8JTY3qrIranWmcWkJWgHEqn9a44odXEnsEXTAA7NgdDSV0j6EqQ4rqyX0pEqdabUchsCHEJkc5QSYmRampfRNCWhyKnSrhXmJwK0XIlO5Qug7u8LeRvUQMHeKsQSHqd+jbQYRf8AaLgr4gfVR5TJ5nlSfsZrO5mVcIhXifqj1E+VX6XzMzetIxtGblTHfD7UjfR7G1edIbWOIo9naVKXGUpj21tWwGs0Q1j0k6JMchSSztPnRjO0beNZuBeQ4pxaI7iLSe6n8uddJxSI7iN/1R+VKv8ASNj5VMNo1OJVjWjEI+yjT7I/Ku0Y6CdB4Utf0hrXYx/upYjsYnMdxNdJxkpI4X9LH4Uvrxnz8a9ax1xf5PyKMQsvkY0EK4zPsj3Cjn8TnaSvh2FeIuk+Y91KYxmU+FjVlsXGZlKaNutTAncsdpF/GU/vChx0JMMGLg167iKpXMXFjY/M1GraiRqoAjdv9Bf2VFF2WLuIqJWLpax3S1hE/rM54J7W7cRbyJFL+N6crM9UkIHE3PjGgPjIq1BkZD1isdlSVEhKRqSQAOUm1Lm0umqRIbGY8ZISOc2J8BA5nSkXG7aU6ZWtThFrmyeQ3DwFCvP/AGj5D5v51agiXIs9q7cceVc5tY0CE+CRb5uaqFvmSEmT9r8vzrh14q+6nhvPz6V802VEJSNTAAuT+dUI9SNwpm6PuIwzSnXTBcshI7ygOHInfy36UHhtmobuuFr4WKE8juUfG3jrXRkrnVRIudTynlXPPlXSNIwa2WmwEuY7Hsl0Q2glaUbkpTvVzJy68/J9xGJK8c2iE5UBSiCNSU9k3HHhVV0DwvZdey/cTxIQL/5iaK6PtqcxC3XiCCYHLKmQEjeAVC/HxqLsa0AdP8RHVNCN6iB/Cn3KpQcWdL20FXHS3FBzGuZbhJCB+7aP4s1V+w2esxLKeLiZ8Acx9gNa9IT7HXapU3hcqApIDaUTISUBKQm5JEaAa17sdJZ2W5cKF4jU5omeZJPrQfS9RVhyiY6xSUk2i6gYM+E24V7tJX6Pg8Mg9xx5CVpIBlMFUcNUpPPzrN62P2ZFtXFFx1R0uSLk25V30aRmxbQgK7VgqSCYMSBrBg+VcbUtiHEjTMRpHLTdR+ymMq0lIMggiNZndvrVK0Z+zVkOBaOrXMwQbaAiDPlWV4zBZVKSRcEg+IMGtcS+SkKUTcCyoMW0pG6U4VAfK1HKhQBjnoQPYbcajjdaN5K1oosA5KkoUtLadCtUhI8YFMmzcCw1doh5Z7zioIP4EXCRffelZzG9Z+paTAOpI7Vr34aVXEqSSDqLVpJuRMUomkba6K5yVtx15PdSAGgPvTvjfv4Uqt49bai26mQIEcN028DcVoSdptKCEpkoMyB3ja2feJM+PGKG2zsQYgAEDrBZATYNj7xGo5acBvrnaUydx6El/ZoUMyCFJ1tqPGgy2KKewL2DcKSDCTGYXSqd03g8jepVZX0giEubxuPGsna0WmpddlY2yIUkBJzDRSbcyD9VX3hUmGW4ys9QXHbSpOUhSeNr5031rl+UqIIMjjNSLxgW2UkHNuIMEedXHklH9ohxLrZ23EOgZSAq0km3zyq8w/SBaAGlLUEZu1lgKgntQYkW3UhBnMoABLZiOulWVX+IkSE/iSPGrR/D4lspbLRKiLKT2m1D7SVixEX48q6riyNotekrDCzGDaDc2UTOV4CT2mzYnfmN/ClLEdHVKTKQEKmA0pae0b/syTm3d0+ppmYS2z2lrzObouRyBnKnyJV+HSq3H4pakr6kBK1RK5lZEiU5jZIgCyQOZNZ+SK0ViyswTYaT1ZIC5KljeDoBGtgN3E0Uk1Srb165tY+8BI9ZgHzih/0pY7kpSNEzm9ZtXTHlVGLgMqTXaXLUvM7dUO8kHmLH4j2Cjm9ttnWR4j8prVTiyMGXKH6KbxelUzeOQrRafUA+hv7KJC6emLaLgY2wohON51Qh24qQYg0nEpSGFOO+HxqYY75+fOl39J1qVOKqcSshk/TLR6+814nG+VUacZY18MXepxHkMTmL9tepx5BCkmFAgg8CLpPqBVH+m2Hzf5ivUYndRiFhn0gbdebxCVtEJaxDaXkQkSCbOoOYm6Vg7hGYDnSPiNorWTnWpXiTHpoKcNt4c4nZqwkFTuEcDqQBKi092XUjwWAuPCs7LhBIi+l7EeVT0VdhxfqB9YPePl/x+dDF3iT5WFeoPARTES9YdwCR7a59/E18BXSUUgPUJ86ZMBgOpSZ75HaP2QdWx/uI320EkPo/hQVKcIkNRlnQuKkNiIOkLX+4ONHqO47p3zNcvNP+KNoROXlT7Pk1FhQTmX9nS+qjYDXzrl0yAI0v7aYejez+sfYbiwPXL32HdHs9tY1ejSQ1Yhk4XZmUHKpLYBVMEKURJ8ZUede7IwhYZJcuG0zM3mM6yT4n31z0qcLrjWHTIzKzK1EhN7H1PlUXSbEFrAqBstwhP8ZK1D+EGtomYgrcUoqUdSZJ5k3PqauOhbObFT9hC1eoDY/+yqMm1NnQTDmHlx/doB/iUoexurYkTdL8IF9UMwuvSL2E5tb+HOvfpAcDaMK3f9oF5t/ZEW4k5qg6VYYuYhlAUBlhW4d5YSb/ALo9TUP0gkl/CNk3AmfFSR/tN6zl0DM7x4JxClRdSidOJPtmmro5s0/pKJFk9udxgAj3zS5gsKVbQCT2h1hmJvqob7Qb1qWCPVjLwHz+VW5VocYW7JndqsoUA+ooQbZrZQdQFHVIibxHMWqweZYzIUpkHJORzKFATvCtTPKlLaWwncc6EoIQ0hRzrVBvFglIMkwTrAE6nSmnYexUYZnqms2UGTmUTc7+AnWEgCs2zqiiDaWw8PiSVwOsiOsRZUagK4+BFI3SPoW6jtJTnGkpGviNRWkutpJk66BUkERuHj7ahW4Qe3KhuIH+oD3i3IUJ0Nq0ImH2kU3AHWDuk6GYsrjpqfOmhnbillKerKFLEkSJB5KFvOkwaDwq3a7+H8qJ62jmQzY/BJWgpcASwNUjvLPONPeaQNtdHHGf1qAQgklI/tEjUSB8xrWlYzVv8Q+NVr/9aH+E57xVtWZsQGMeHAULGg7xMehoTG7P6sgjtIOh8eIrnF/tHPxK+NHM/sB4Vz9GqeSplchyiEvKCSkKVkJnLJy+MaUE13j4iphv8afeiLCUOjef+KkkTqDQh1Fcjf8APGox0WmWD2KM6fPhpQ+KWlwQpKeUgSPAiuPqVBvpIvshe2Ag90lJ9RPnf20G50dWNCk+dXad/wA7xXtbKckZuKFl3Zi06pMcr+6ogFI0zJ9RTXvodzWtFysmUKF9vaLg0WrzM++anZ226PsnxSn4AVJtfVP4RVfWymzOizHSNz7Dfose5YrtPSVf9235dZ8VmqoV8qqzYUi4/wCqT/dI/iX+deK6UK3NNeZdPuWKpjXoozYYotj0pc3IaH/d+LlSsdJcQqyENnwQT71VU4bU0z4T9mPAVlycrirDEtNh7TxCFZyAFFKkGIiFESCNFAgRBkX4gV9isCh4frG5j615H7wuPCvm+75UTg+8PD4Vx8fPOctlRQt4noqRdpQUOCom33hY+gqtdwikGFgpO4Ea+HHyp2Z1V4mhNv8A9XV4p94ruhNsTiKdF4DZK3dLJ3qOnlxqDdT3sr+y8Ue8VU5UEVYE5h0MJDQnsSpZ4uKAmfwpCU8u1QDmsxfl8+FG4/vr/Gr3mg/yPurhk92dKWjzDt5jF7n+dPnQTCT1rx+srInwRr7aQsP3U/PGtL6Ef1Fv9731UCGVq9oKcxmYgDq19WkTvCoKh4iQDzof6RdrKKmmp0QpSrD65yp84Sr1qy2X+3X/AIqv91LnT7+uf/zb+NbxI9C6pVgJ8vGPyp76IYfLhEn7a3F+hDf/AIj60hHXz+FaP0f/AKoz+A/61UMEVTmEcc2oFSEpQEDdEK7UC9zO7nVZ0+xKv6QbAjsoRGs9pZPparhP9ZX/AI7Xxqh6bf8Ayo/Cz/qNRP8A5FIWGnVJ2qCAbPGQOcj3GtGeiVGwrOtl/wDyJ/xB76fMR3T5UT7NeL2J+L244jFLcaWUGQkxooJ3KGh368bU6bD+kJD+VD8NL0B/sleH2SeB46ms0xH7Rf4le+uBVOKZeVM3P48ar9q7Wbw6ZcUBew3nwi9R9GP6kx+AUn9Mf6+n8H51EVbNJSpW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012D52"/>
              </a:clrFrom>
              <a:clrTo>
                <a:srgbClr val="012D52">
                  <a:alpha val="0"/>
                </a:srgbClr>
              </a:clrTo>
            </a:clrChange>
          </a:blip>
          <a:srcRect l="57147" t="18289" r="2649" b="22273"/>
          <a:stretch>
            <a:fillRect/>
          </a:stretch>
        </p:blipFill>
        <p:spPr bwMode="auto">
          <a:xfrm>
            <a:off x="251520" y="908720"/>
            <a:ext cx="8568952" cy="2184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683568" y="4005064"/>
            <a:ext cx="505779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b="1" dirty="0" smtClean="0"/>
              <a:t>… and after construction</a:t>
            </a:r>
            <a:br>
              <a:rPr lang="en-GB" sz="2800" b="1" dirty="0" smtClean="0"/>
            </a:br>
            <a:r>
              <a:rPr lang="en-GB" sz="2800" b="1" dirty="0" smtClean="0"/>
              <a:t> &amp;</a:t>
            </a:r>
            <a:br>
              <a:rPr lang="en-GB" sz="2800" b="1" dirty="0" smtClean="0"/>
            </a:br>
            <a:r>
              <a:rPr lang="en-GB" sz="2800" b="1" dirty="0" smtClean="0"/>
              <a:t> commissioning process???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24494023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/>
          <p:cNvSpPr>
            <a:spLocks noChangeArrowheads="1"/>
          </p:cNvSpPr>
          <p:nvPr/>
        </p:nvSpPr>
        <p:spPr bwMode="auto">
          <a:xfrm>
            <a:off x="-108520" y="4365104"/>
            <a:ext cx="9180728" cy="3208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7938" lvl="1" algn="ctr">
              <a:lnSpc>
                <a:spcPct val="105000"/>
              </a:lnSpc>
              <a:spcAft>
                <a:spcPts val="1800"/>
              </a:spcAft>
              <a:defRPr/>
            </a:pPr>
            <a:r>
              <a:rPr lang="en-GB" sz="2200" dirty="0" smtClean="0"/>
              <a:t>One particular unexplored field using in-situ experimentation: </a:t>
            </a:r>
            <a:br>
              <a:rPr lang="en-GB" sz="2200" dirty="0" smtClean="0"/>
            </a:br>
            <a:r>
              <a:rPr lang="en-GB" sz="2200" dirty="0" smtClean="0"/>
              <a:t/>
            </a:r>
            <a:br>
              <a:rPr lang="en-GB" sz="2200" dirty="0" smtClean="0"/>
            </a:br>
            <a:r>
              <a:rPr lang="en-GB" sz="2200" b="1" dirty="0" smtClean="0"/>
              <a:t>Fluid infiltration in rocks under </a:t>
            </a:r>
            <a:r>
              <a:rPr lang="en-GB" sz="2200" b="1" u="sng" dirty="0" smtClean="0"/>
              <a:t>high pressure conditions</a:t>
            </a:r>
          </a:p>
          <a:p>
            <a:pPr marL="7938" lvl="1" algn="ctr">
              <a:lnSpc>
                <a:spcPct val="105000"/>
              </a:lnSpc>
              <a:spcAft>
                <a:spcPts val="1800"/>
              </a:spcAft>
              <a:defRPr/>
            </a:pPr>
            <a:r>
              <a:rPr lang="en-GB" sz="400" dirty="0" smtClean="0"/>
              <a:t/>
            </a:r>
            <a:br>
              <a:rPr lang="en-GB" sz="400" dirty="0" smtClean="0"/>
            </a:br>
            <a:r>
              <a:rPr lang="en-GB" sz="3600" dirty="0" smtClean="0">
                <a:solidFill>
                  <a:srgbClr val="0070C0"/>
                </a:solidFill>
              </a:rPr>
              <a:t>Non-conventional crude oil extraction</a:t>
            </a:r>
          </a:p>
          <a:p>
            <a:pPr marL="903288" lvl="1" algn="ctr">
              <a:lnSpc>
                <a:spcPct val="105000"/>
              </a:lnSpc>
              <a:spcAft>
                <a:spcPts val="1800"/>
              </a:spcAft>
              <a:defRPr/>
            </a:pPr>
            <a:endParaRPr lang="en-GB" sz="2200" dirty="0"/>
          </a:p>
          <a:p>
            <a:pPr marL="903288" lvl="1" algn="ctr">
              <a:lnSpc>
                <a:spcPct val="105000"/>
              </a:lnSpc>
              <a:spcAft>
                <a:spcPts val="1800"/>
              </a:spcAft>
              <a:defRPr/>
            </a:pPr>
            <a:endParaRPr lang="en-GB" sz="2200" dirty="0" smtClean="0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260350"/>
            <a:ext cx="9144000" cy="454025"/>
          </a:xfrm>
          <a:prstGeom prst="rect">
            <a:avLst/>
          </a:prstGeom>
          <a:gradFill rotWithShape="1">
            <a:gsLst>
              <a:gs pos="0">
                <a:srgbClr val="6AA7B9"/>
              </a:gs>
              <a:gs pos="100000">
                <a:srgbClr val="01637E"/>
              </a:gs>
            </a:gsLst>
            <a:lin ang="0" scaled="1"/>
          </a:gradFill>
          <a:ln>
            <a:noFill/>
          </a:ln>
          <a:effectLst>
            <a:outerShdw dist="444500" dir="16200000" sy="-100000" rotWithShape="0">
              <a:srgbClr val="808080"/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3000" dirty="0" smtClean="0">
                <a:solidFill>
                  <a:schemeClr val="bg1"/>
                </a:solidFill>
              </a:rPr>
              <a:t>First academic experiment</a:t>
            </a:r>
            <a:endParaRPr lang="en-US" sz="3000" dirty="0">
              <a:solidFill>
                <a:schemeClr val="bg1"/>
              </a:solidFill>
            </a:endParaRPr>
          </a:p>
        </p:txBody>
      </p:sp>
      <p:pic>
        <p:nvPicPr>
          <p:cNvPr id="217090" name="Picture 2" descr="https://encrypted-tbn2.gstatic.com/images?q=tbn:ANd9GcQ_llAq4Pm5YsupFiesE9wlRvU-bTtOJ0Psn9B6Y0H39YCPfgu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600" y="1268760"/>
            <a:ext cx="2448272" cy="1608356"/>
          </a:xfrm>
          <a:prstGeom prst="rect">
            <a:avLst/>
          </a:prstGeom>
          <a:noFill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0" t="6466" r="15545" b="3740"/>
          <a:stretch/>
        </p:blipFill>
        <p:spPr bwMode="auto">
          <a:xfrm>
            <a:off x="5940152" y="1318365"/>
            <a:ext cx="2304256" cy="189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400751" y="3212976"/>
            <a:ext cx="41569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 smtClean="0"/>
              <a:t>Best </a:t>
            </a:r>
            <a:r>
              <a:rPr lang="en-GB" sz="2000" dirty="0" err="1" smtClean="0"/>
              <a:t>caracteristics</a:t>
            </a:r>
            <a:r>
              <a:rPr lang="en-GB" sz="2000" dirty="0" smtClean="0"/>
              <a:t> of the </a:t>
            </a:r>
            <a:r>
              <a:rPr lang="en-GB" sz="2000" dirty="0" err="1" smtClean="0"/>
              <a:t>beamline</a:t>
            </a:r>
            <a:r>
              <a:rPr lang="en-GB" sz="2000" dirty="0" smtClean="0"/>
              <a:t>:</a:t>
            </a:r>
          </a:p>
          <a:p>
            <a:pPr algn="ctr"/>
            <a:r>
              <a:rPr lang="en-GB" sz="2000" dirty="0" smtClean="0"/>
              <a:t>Speed</a:t>
            </a:r>
          </a:p>
          <a:p>
            <a:pPr algn="ctr"/>
            <a:r>
              <a:rPr lang="en-GB" sz="2000" dirty="0" smtClean="0"/>
              <a:t>Phase contrast</a:t>
            </a:r>
            <a:endParaRPr lang="en-GB" sz="20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5802929" y="3356992"/>
            <a:ext cx="23936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 smtClean="0"/>
              <a:t>Sample </a:t>
            </a:r>
            <a:r>
              <a:rPr lang="en-GB" sz="2000" dirty="0" err="1" smtClean="0"/>
              <a:t>enviroment</a:t>
            </a:r>
            <a:endParaRPr lang="en-GB" sz="20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4283968" y="1340768"/>
            <a:ext cx="103906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9600" b="1" dirty="0" smtClean="0">
                <a:latin typeface="Antique Olive Compact" pitchFamily="34" charset="0"/>
              </a:rPr>
              <a:t>+</a:t>
            </a:r>
            <a:endParaRPr lang="en-GB" sz="9600" b="1" dirty="0">
              <a:latin typeface="Antique Olive Compact" pitchFamily="34" charset="0"/>
            </a:endParaRPr>
          </a:p>
        </p:txBody>
      </p:sp>
      <p:sp>
        <p:nvSpPr>
          <p:cNvPr id="13" name="12 Rectángulo redondeado"/>
          <p:cNvSpPr/>
          <p:nvPr/>
        </p:nvSpPr>
        <p:spPr bwMode="auto">
          <a:xfrm>
            <a:off x="395536" y="980728"/>
            <a:ext cx="8496944" cy="3384376"/>
          </a:xfrm>
          <a:prstGeom prst="roundRect">
            <a:avLst/>
          </a:pr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313306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ChangeArrowheads="1"/>
          </p:cNvSpPr>
          <p:nvPr/>
        </p:nvSpPr>
        <p:spPr bwMode="auto">
          <a:xfrm>
            <a:off x="-21557" y="891751"/>
            <a:ext cx="9165557" cy="5518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lvl="2">
              <a:lnSpc>
                <a:spcPct val="105000"/>
              </a:lnSpc>
              <a:spcAft>
                <a:spcPct val="20000"/>
              </a:spcAft>
              <a:defRPr/>
            </a:pPr>
            <a:r>
              <a:rPr lang="en-US" sz="2200" dirty="0" smtClean="0"/>
              <a:t>Industries interested in the technique:</a:t>
            </a:r>
          </a:p>
          <a:p>
            <a:pPr marL="533400" lvl="2">
              <a:lnSpc>
                <a:spcPct val="105000"/>
              </a:lnSpc>
              <a:spcAft>
                <a:spcPct val="20000"/>
              </a:spcAft>
              <a:defRPr/>
            </a:pPr>
            <a:r>
              <a:rPr lang="en-US" sz="2200" b="1" dirty="0" smtClean="0"/>
              <a:t>ITP</a:t>
            </a:r>
            <a:r>
              <a:rPr lang="en-US" sz="2200" dirty="0" smtClean="0"/>
              <a:t> (Solidification process in Ti- &amp; Ni-alloys =&gt; phases and porosity)</a:t>
            </a:r>
          </a:p>
          <a:p>
            <a:pPr marL="533400" lvl="5">
              <a:lnSpc>
                <a:spcPct val="105000"/>
              </a:lnSpc>
              <a:spcAft>
                <a:spcPct val="20000"/>
              </a:spcAft>
              <a:defRPr/>
            </a:pPr>
            <a:r>
              <a:rPr lang="en-US" sz="2200" b="1" dirty="0" smtClean="0"/>
              <a:t>Airbus</a:t>
            </a:r>
            <a:r>
              <a:rPr lang="en-US" sz="2200" dirty="0" smtClean="0"/>
              <a:t> (manufacturing defects and damage in CFRP)</a:t>
            </a:r>
            <a:endParaRPr lang="en-US" sz="2200" dirty="0"/>
          </a:p>
          <a:p>
            <a:pPr marL="533400" lvl="5">
              <a:lnSpc>
                <a:spcPct val="105000"/>
              </a:lnSpc>
              <a:spcAft>
                <a:spcPct val="20000"/>
              </a:spcAft>
              <a:defRPr/>
            </a:pPr>
            <a:r>
              <a:rPr lang="en-US" sz="2200" b="1" dirty="0" err="1" smtClean="0"/>
              <a:t>Repsol</a:t>
            </a:r>
            <a:r>
              <a:rPr lang="en-US" sz="2200" dirty="0" smtClean="0"/>
              <a:t> (3D Microstructure of rocks &amp; non-conventional extraction)</a:t>
            </a:r>
          </a:p>
          <a:p>
            <a:pPr marL="533400" lvl="5">
              <a:lnSpc>
                <a:spcPct val="105000"/>
              </a:lnSpc>
              <a:spcAft>
                <a:spcPct val="20000"/>
              </a:spcAft>
              <a:defRPr/>
            </a:pPr>
            <a:r>
              <a:rPr lang="en-US" sz="2200" b="1" dirty="0" err="1" smtClean="0"/>
              <a:t>Tolsa</a:t>
            </a:r>
            <a:r>
              <a:rPr lang="en-US" sz="2200" dirty="0" smtClean="0"/>
              <a:t> (3D Microstructure of Composite Polymeric materials)</a:t>
            </a:r>
          </a:p>
          <a:p>
            <a:pPr marL="533400" lvl="5">
              <a:lnSpc>
                <a:spcPct val="105000"/>
              </a:lnSpc>
              <a:spcAft>
                <a:spcPct val="20000"/>
              </a:spcAft>
              <a:defRPr/>
            </a:pPr>
            <a:endParaRPr lang="en-US" sz="2200" dirty="0" smtClean="0"/>
          </a:p>
          <a:p>
            <a:pPr marL="0" lvl="5" algn="ctr">
              <a:lnSpc>
                <a:spcPct val="105000"/>
              </a:lnSpc>
              <a:spcAft>
                <a:spcPct val="20000"/>
              </a:spcAft>
              <a:defRPr/>
            </a:pPr>
            <a:r>
              <a:rPr lang="en-US" sz="2800" dirty="0" smtClean="0">
                <a:solidFill>
                  <a:srgbClr val="0070C0"/>
                </a:solidFill>
              </a:rPr>
              <a:t>The realization of projects with these and other companies is feasible since the proposers are currently undergoing projects with these companies</a:t>
            </a:r>
          </a:p>
          <a:p>
            <a:pPr marL="0" lvl="5" algn="ctr">
              <a:lnSpc>
                <a:spcPct val="105000"/>
              </a:lnSpc>
              <a:spcAft>
                <a:spcPct val="20000"/>
              </a:spcAft>
              <a:defRPr/>
            </a:pPr>
            <a:endParaRPr lang="en-US" sz="2800" dirty="0" smtClean="0">
              <a:solidFill>
                <a:srgbClr val="0070C0"/>
              </a:solidFill>
            </a:endParaRPr>
          </a:p>
          <a:p>
            <a:pPr marL="0" lvl="5" algn="ctr">
              <a:lnSpc>
                <a:spcPct val="105000"/>
              </a:lnSpc>
              <a:spcAft>
                <a:spcPct val="20000"/>
              </a:spcAft>
              <a:defRPr/>
            </a:pPr>
            <a:r>
              <a:rPr lang="en-US" sz="2800" dirty="0" smtClean="0"/>
              <a:t>Advertisement plan in collaboration with </a:t>
            </a:r>
            <a:br>
              <a:rPr lang="en-US" sz="2800" dirty="0" smtClean="0"/>
            </a:br>
            <a:r>
              <a:rPr lang="en-US" sz="2800" dirty="0" smtClean="0"/>
              <a:t>Industrial </a:t>
            </a:r>
            <a:r>
              <a:rPr lang="en-US" sz="2800" dirty="0" err="1" smtClean="0"/>
              <a:t>laison</a:t>
            </a:r>
            <a:r>
              <a:rPr lang="en-US" sz="2800" dirty="0" smtClean="0"/>
              <a:t> office at Alba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260350"/>
            <a:ext cx="9144000" cy="454025"/>
          </a:xfrm>
          <a:prstGeom prst="rect">
            <a:avLst/>
          </a:prstGeom>
          <a:gradFill rotWithShape="1">
            <a:gsLst>
              <a:gs pos="0">
                <a:srgbClr val="6AA7B9"/>
              </a:gs>
              <a:gs pos="100000">
                <a:srgbClr val="01637E"/>
              </a:gs>
            </a:gsLst>
            <a:lin ang="0" scaled="1"/>
          </a:gradFill>
          <a:ln>
            <a:noFill/>
          </a:ln>
          <a:effectLst>
            <a:outerShdw dist="444500" dir="16200000" sy="-100000" rotWithShape="0">
              <a:srgbClr val="808080"/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3000" dirty="0" smtClean="0">
                <a:solidFill>
                  <a:schemeClr val="bg1"/>
                </a:solidFill>
              </a:rPr>
              <a:t>First foreseen industrial experiment</a:t>
            </a:r>
            <a:endParaRPr lang="en-US" sz="3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3468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ChangeArrowheads="1"/>
          </p:cNvSpPr>
          <p:nvPr/>
        </p:nvSpPr>
        <p:spPr bwMode="auto">
          <a:xfrm>
            <a:off x="0" y="1052736"/>
            <a:ext cx="8676457" cy="5198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7938" lvl="1" algn="ctr" defTabSz="266700">
              <a:lnSpc>
                <a:spcPct val="105000"/>
              </a:lnSpc>
              <a:spcAft>
                <a:spcPts val="1800"/>
              </a:spcAft>
              <a:defRPr/>
            </a:pPr>
            <a:r>
              <a:rPr lang="en-GB" b="1" dirty="0" smtClean="0"/>
              <a:t>Fast tomography </a:t>
            </a:r>
            <a:r>
              <a:rPr lang="en-GB" b="1" dirty="0" smtClean="0">
                <a:solidFill>
                  <a:srgbClr val="000000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with an added value </a:t>
            </a:r>
            <a:r>
              <a:rPr lang="en-GB" b="1" dirty="0" smtClean="0">
                <a:solidFill>
                  <a:srgbClr val="000000"/>
                </a:solidFill>
                <a:latin typeface="Arial" pitchFamily="34" charset="0"/>
                <a:ea typeface="MS Mincho" pitchFamily="49" charset="-128"/>
                <a:cs typeface="Arial" pitchFamily="34" charset="0"/>
                <a:sym typeface="Wingdings" pitchFamily="2" charset="2"/>
              </a:rPr>
              <a:t> In-situ devices:</a:t>
            </a:r>
            <a:endParaRPr lang="en-GB" b="1" dirty="0" smtClean="0"/>
          </a:p>
          <a:p>
            <a:pPr marL="7938" lvl="1" algn="ctr" defTabSz="266700">
              <a:lnSpc>
                <a:spcPct val="105000"/>
              </a:lnSpc>
              <a:spcAft>
                <a:spcPts val="1800"/>
              </a:spcAft>
              <a:defRPr/>
            </a:pPr>
            <a:r>
              <a:rPr lang="en-GB" dirty="0" smtClean="0"/>
              <a:t>Simpler for users	</a:t>
            </a:r>
          </a:p>
          <a:p>
            <a:pPr marL="7938" lvl="1" algn="ctr" defTabSz="266700">
              <a:lnSpc>
                <a:spcPct val="105000"/>
              </a:lnSpc>
              <a:spcAft>
                <a:spcPts val="1800"/>
              </a:spcAft>
              <a:defRPr/>
            </a:pPr>
            <a:r>
              <a:rPr lang="en-GB" dirty="0" smtClean="0"/>
              <a:t>Increase success rate of experiment</a:t>
            </a:r>
          </a:p>
          <a:p>
            <a:pPr marL="7938" lvl="1" algn="ctr" defTabSz="266700">
              <a:lnSpc>
                <a:spcPct val="105000"/>
              </a:lnSpc>
              <a:spcAft>
                <a:spcPts val="1800"/>
              </a:spcAft>
              <a:defRPr/>
            </a:pPr>
            <a:r>
              <a:rPr lang="en-GB" dirty="0" smtClean="0"/>
              <a:t> “Standard” testing procedures for in-situ studies.</a:t>
            </a:r>
          </a:p>
          <a:p>
            <a:pPr marL="7938" lvl="1" algn="ctr" defTabSz="266700">
              <a:lnSpc>
                <a:spcPct val="105000"/>
              </a:lnSpc>
              <a:spcAft>
                <a:spcPts val="1800"/>
              </a:spcAft>
              <a:defRPr/>
            </a:pPr>
            <a:r>
              <a:rPr lang="en-GB" dirty="0" smtClean="0"/>
              <a:t>Participation of companies and partial funding of new special devices available for all users</a:t>
            </a:r>
          </a:p>
          <a:p>
            <a:pPr marL="7938" lvl="1" algn="ctr" defTabSz="266700">
              <a:lnSpc>
                <a:spcPct val="105000"/>
              </a:lnSpc>
              <a:spcAft>
                <a:spcPts val="1800"/>
              </a:spcAft>
              <a:defRPr/>
            </a:pPr>
            <a:r>
              <a:rPr lang="en-GB" b="1" dirty="0" smtClean="0">
                <a:solidFill>
                  <a:srgbClr val="0070C0"/>
                </a:solidFill>
              </a:rPr>
              <a:t>Oil extraction</a:t>
            </a:r>
          </a:p>
          <a:p>
            <a:pPr marL="7938" lvl="1" algn="ctr" defTabSz="266700">
              <a:lnSpc>
                <a:spcPct val="105000"/>
              </a:lnSpc>
              <a:spcAft>
                <a:spcPts val="1800"/>
              </a:spcAft>
              <a:defRPr/>
            </a:pPr>
            <a:r>
              <a:rPr lang="en-GB" b="1" dirty="0" smtClean="0">
                <a:solidFill>
                  <a:srgbClr val="0070C0"/>
                </a:solidFill>
              </a:rPr>
              <a:t>Water treatment</a:t>
            </a:r>
          </a:p>
          <a:p>
            <a:pPr marL="7938" lvl="1" algn="ctr" defTabSz="266700">
              <a:lnSpc>
                <a:spcPct val="105000"/>
              </a:lnSpc>
              <a:spcAft>
                <a:spcPts val="1800"/>
              </a:spcAft>
              <a:defRPr/>
            </a:pPr>
            <a:r>
              <a:rPr lang="en-GB" b="1" dirty="0" smtClean="0">
                <a:solidFill>
                  <a:srgbClr val="0070C0"/>
                </a:solidFill>
              </a:rPr>
              <a:t>Materials processing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260350"/>
            <a:ext cx="9144000" cy="454025"/>
          </a:xfrm>
          <a:prstGeom prst="rect">
            <a:avLst/>
          </a:prstGeom>
          <a:gradFill rotWithShape="1">
            <a:gsLst>
              <a:gs pos="0">
                <a:srgbClr val="6AA7B9"/>
              </a:gs>
              <a:gs pos="100000">
                <a:srgbClr val="01637E"/>
              </a:gs>
            </a:gsLst>
            <a:lin ang="0" scaled="1"/>
          </a:gradFill>
          <a:ln>
            <a:noFill/>
          </a:ln>
          <a:effectLst>
            <a:outerShdw dist="444500" dir="16200000" sy="-100000" rotWithShape="0">
              <a:srgbClr val="808080"/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3000" dirty="0" smtClean="0">
                <a:solidFill>
                  <a:schemeClr val="bg1"/>
                </a:solidFill>
              </a:rPr>
              <a:t>Single scientific field/technique –Leading BL-</a:t>
            </a:r>
            <a:endParaRPr lang="en-US" sz="3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5776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ChangeArrowheads="1"/>
          </p:cNvSpPr>
          <p:nvPr/>
        </p:nvSpPr>
        <p:spPr bwMode="auto">
          <a:xfrm>
            <a:off x="0" y="836712"/>
            <a:ext cx="9144109" cy="5841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95250" lvl="1" indent="1588" algn="ctr">
              <a:lnSpc>
                <a:spcPct val="105000"/>
              </a:lnSpc>
              <a:spcAft>
                <a:spcPct val="20000"/>
              </a:spcAft>
              <a:defRPr/>
            </a:pPr>
            <a:r>
              <a:rPr lang="en-GB" sz="2200" dirty="0" smtClean="0"/>
              <a:t>So far, only 2(3) </a:t>
            </a:r>
            <a:r>
              <a:rPr lang="en-GB" sz="2200" dirty="0" err="1" smtClean="0"/>
              <a:t>beamlines</a:t>
            </a:r>
            <a:r>
              <a:rPr lang="en-GB" sz="2200" dirty="0" smtClean="0"/>
              <a:t> with such temporal/spatial resolution in Europe: ID19,(ID15), TOMCAT</a:t>
            </a:r>
          </a:p>
          <a:p>
            <a:pPr marL="95250" lvl="1" indent="1588" algn="ctr">
              <a:lnSpc>
                <a:spcPct val="105000"/>
              </a:lnSpc>
              <a:spcAft>
                <a:spcPct val="20000"/>
              </a:spcAft>
              <a:defRPr/>
            </a:pPr>
            <a:endParaRPr lang="en-GB" sz="800" dirty="0" smtClean="0"/>
          </a:p>
          <a:p>
            <a:pPr marL="706438" lvl="1" indent="-342900">
              <a:lnSpc>
                <a:spcPct val="105000"/>
              </a:lnSpc>
              <a:spcAft>
                <a:spcPct val="20000"/>
              </a:spcAft>
              <a:buFont typeface="Arial" panose="020B0604020202020204" pitchFamily="34" charset="0"/>
              <a:buChar char="•"/>
              <a:defRPr/>
            </a:pPr>
            <a:r>
              <a:rPr lang="en-GB" sz="2200" dirty="0" smtClean="0">
                <a:solidFill>
                  <a:srgbClr val="FF0000"/>
                </a:solidFill>
              </a:rPr>
              <a:t>Risk 1</a:t>
            </a:r>
            <a:r>
              <a:rPr lang="en-GB" sz="2200" dirty="0" smtClean="0"/>
              <a:t>: Plan of many other already developed </a:t>
            </a:r>
            <a:r>
              <a:rPr lang="en-GB" sz="2200" dirty="0" err="1" smtClean="0"/>
              <a:t>beamlines</a:t>
            </a:r>
            <a:r>
              <a:rPr lang="en-GB" sz="2200" dirty="0" smtClean="0"/>
              <a:t> to focus on fast tomography with emphasis on in-situ testing? </a:t>
            </a:r>
          </a:p>
          <a:p>
            <a:pPr marL="903288" lvl="1">
              <a:lnSpc>
                <a:spcPct val="105000"/>
              </a:lnSpc>
              <a:spcAft>
                <a:spcPct val="20000"/>
              </a:spcAft>
              <a:defRPr/>
            </a:pPr>
            <a:r>
              <a:rPr lang="en-GB" sz="2200" dirty="0" smtClean="0">
                <a:solidFill>
                  <a:srgbClr val="00B050"/>
                </a:solidFill>
              </a:rPr>
              <a:t>	Still possible to success in a continuously growing user community </a:t>
            </a:r>
            <a:r>
              <a:rPr lang="en-GB" sz="2200" dirty="0">
                <a:solidFill>
                  <a:srgbClr val="00B050"/>
                </a:solidFill>
              </a:rPr>
              <a:t>with several application </a:t>
            </a:r>
            <a:r>
              <a:rPr lang="en-GB" sz="2200" dirty="0" smtClean="0">
                <a:solidFill>
                  <a:srgbClr val="00B050"/>
                </a:solidFill>
              </a:rPr>
              <a:t>field</a:t>
            </a:r>
          </a:p>
          <a:p>
            <a:pPr marL="903288" lvl="1">
              <a:lnSpc>
                <a:spcPct val="105000"/>
              </a:lnSpc>
              <a:spcAft>
                <a:spcPct val="20000"/>
              </a:spcAft>
              <a:defRPr/>
            </a:pPr>
            <a:endParaRPr lang="en-GB" sz="1400" dirty="0">
              <a:solidFill>
                <a:srgbClr val="00B050"/>
              </a:solidFill>
            </a:endParaRPr>
          </a:p>
          <a:p>
            <a:pPr marL="722313" lvl="1" indent="-360363">
              <a:lnSpc>
                <a:spcPct val="105000"/>
              </a:lnSpc>
              <a:spcAft>
                <a:spcPct val="20000"/>
              </a:spcAft>
              <a:buFont typeface="Arial" panose="020B0604020202020204" pitchFamily="34" charset="0"/>
              <a:buChar char="•"/>
              <a:defRPr/>
            </a:pPr>
            <a:r>
              <a:rPr lang="en-GB" sz="2200" dirty="0">
                <a:solidFill>
                  <a:srgbClr val="FF0000"/>
                </a:solidFill>
              </a:rPr>
              <a:t>Risk </a:t>
            </a:r>
            <a:r>
              <a:rPr lang="en-GB" sz="2200" dirty="0" smtClean="0">
                <a:solidFill>
                  <a:srgbClr val="FF0000"/>
                </a:solidFill>
              </a:rPr>
              <a:t>2</a:t>
            </a:r>
            <a:r>
              <a:rPr lang="en-GB" sz="2200" dirty="0" smtClean="0"/>
              <a:t>: XFEL. Imaging in the </a:t>
            </a:r>
            <a:r>
              <a:rPr lang="en-GB" sz="2200" dirty="0" err="1" smtClean="0"/>
              <a:t>pico</a:t>
            </a:r>
            <a:r>
              <a:rPr lang="en-GB" sz="2200" dirty="0" smtClean="0"/>
              <a:t>- or </a:t>
            </a:r>
            <a:r>
              <a:rPr lang="en-GB" sz="2200" dirty="0" err="1" smtClean="0"/>
              <a:t>fempto</a:t>
            </a:r>
            <a:r>
              <a:rPr lang="en-GB" sz="2200" dirty="0" smtClean="0"/>
              <a:t>- second and nm scale. </a:t>
            </a:r>
          </a:p>
          <a:p>
            <a:pPr marL="361950" lvl="1">
              <a:lnSpc>
                <a:spcPct val="105000"/>
              </a:lnSpc>
              <a:spcAft>
                <a:spcPct val="20000"/>
              </a:spcAft>
              <a:defRPr/>
            </a:pPr>
            <a:r>
              <a:rPr lang="en-GB" sz="2200" dirty="0">
                <a:solidFill>
                  <a:srgbClr val="00B050"/>
                </a:solidFill>
              </a:rPr>
              <a:t>	</a:t>
            </a:r>
            <a:r>
              <a:rPr lang="en-GB" sz="2200" dirty="0" smtClean="0">
                <a:solidFill>
                  <a:srgbClr val="00B050"/>
                </a:solidFill>
              </a:rPr>
              <a:t>Is another time and spatial scale =&gt; complementary technique</a:t>
            </a:r>
          </a:p>
          <a:p>
            <a:pPr marL="361950" lvl="1">
              <a:lnSpc>
                <a:spcPct val="105000"/>
              </a:lnSpc>
              <a:spcAft>
                <a:spcPct val="20000"/>
              </a:spcAft>
              <a:defRPr/>
            </a:pPr>
            <a:endParaRPr lang="en-GB" sz="700" dirty="0" smtClean="0">
              <a:solidFill>
                <a:srgbClr val="00B050"/>
              </a:solidFill>
            </a:endParaRPr>
          </a:p>
          <a:p>
            <a:pPr marL="706438" lvl="1" indent="-342900">
              <a:lnSpc>
                <a:spcPct val="105000"/>
              </a:lnSpc>
              <a:spcAft>
                <a:spcPct val="20000"/>
              </a:spcAft>
              <a:buFont typeface="Arial" panose="020B0604020202020204" pitchFamily="34" charset="0"/>
              <a:buChar char="•"/>
              <a:defRPr/>
            </a:pPr>
            <a:r>
              <a:rPr lang="en-GB" sz="2200" dirty="0" smtClean="0">
                <a:solidFill>
                  <a:srgbClr val="FF0000"/>
                </a:solidFill>
              </a:rPr>
              <a:t>Risk 3</a:t>
            </a:r>
            <a:r>
              <a:rPr lang="en-GB" sz="2200" dirty="0" smtClean="0"/>
              <a:t>: Lab X-ray developments promise to achieve higher brilliance and sensibility. </a:t>
            </a:r>
          </a:p>
          <a:p>
            <a:pPr marL="706438" lvl="1" indent="-342900">
              <a:lnSpc>
                <a:spcPct val="105000"/>
              </a:lnSpc>
              <a:spcAft>
                <a:spcPct val="20000"/>
              </a:spcAft>
              <a:defRPr/>
            </a:pPr>
            <a:r>
              <a:rPr lang="en-GB" sz="2200" dirty="0" smtClean="0"/>
              <a:t>		</a:t>
            </a:r>
            <a:r>
              <a:rPr lang="en-GB" sz="2200" dirty="0" smtClean="0">
                <a:solidFill>
                  <a:srgbClr val="00B050"/>
                </a:solidFill>
              </a:rPr>
              <a:t>Far from quality and brilliance of synchrotron. </a:t>
            </a:r>
          </a:p>
          <a:p>
            <a:pPr marL="892175" lvl="1" indent="1588">
              <a:lnSpc>
                <a:spcPct val="105000"/>
              </a:lnSpc>
              <a:spcAft>
                <a:spcPct val="20000"/>
              </a:spcAft>
              <a:defRPr/>
            </a:pPr>
            <a:r>
              <a:rPr lang="en-GB" sz="2200" dirty="0" smtClean="0">
                <a:solidFill>
                  <a:srgbClr val="00B050"/>
                </a:solidFill>
              </a:rPr>
              <a:t>This is actually more publicity for this </a:t>
            </a:r>
            <a:r>
              <a:rPr lang="en-GB" sz="2200" dirty="0" err="1" smtClean="0">
                <a:solidFill>
                  <a:srgbClr val="00B050"/>
                </a:solidFill>
              </a:rPr>
              <a:t>beamline</a:t>
            </a:r>
            <a:r>
              <a:rPr lang="en-GB" sz="2200" dirty="0" smtClean="0">
                <a:solidFill>
                  <a:srgbClr val="00B050"/>
                </a:solidFill>
              </a:rPr>
              <a:t>.</a:t>
            </a:r>
            <a:endParaRPr lang="en-GB" sz="2200" dirty="0">
              <a:solidFill>
                <a:srgbClr val="00B05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260350"/>
            <a:ext cx="9144000" cy="454025"/>
          </a:xfrm>
          <a:prstGeom prst="rect">
            <a:avLst/>
          </a:prstGeom>
          <a:gradFill rotWithShape="1">
            <a:gsLst>
              <a:gs pos="0">
                <a:srgbClr val="6AA7B9"/>
              </a:gs>
              <a:gs pos="100000">
                <a:srgbClr val="01637E"/>
              </a:gs>
            </a:gsLst>
            <a:lin ang="0" scaled="1"/>
          </a:gradFill>
          <a:ln>
            <a:noFill/>
          </a:ln>
          <a:effectLst>
            <a:outerShdw dist="444500" dir="16200000" sy="-100000" rotWithShape="0">
              <a:srgbClr val="808080"/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Risk assessments: Scientific developments elsewhere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761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ChangeArrowheads="1"/>
          </p:cNvSpPr>
          <p:nvPr/>
        </p:nvSpPr>
        <p:spPr bwMode="auto">
          <a:xfrm>
            <a:off x="0" y="908720"/>
            <a:ext cx="9144109" cy="5446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lvl="2" algn="ctr">
              <a:lnSpc>
                <a:spcPct val="105000"/>
              </a:lnSpc>
              <a:spcAft>
                <a:spcPct val="20000"/>
              </a:spcAft>
              <a:defRPr/>
            </a:pPr>
            <a:r>
              <a:rPr lang="en-US" b="1" dirty="0" smtClean="0"/>
              <a:t>This </a:t>
            </a:r>
            <a:r>
              <a:rPr lang="en-US" b="1" dirty="0" err="1" smtClean="0"/>
              <a:t>beamline</a:t>
            </a:r>
            <a:r>
              <a:rPr lang="en-US" b="1" dirty="0" smtClean="0"/>
              <a:t> concept is rather simple </a:t>
            </a:r>
            <a:br>
              <a:rPr lang="en-US" b="1" dirty="0" smtClean="0"/>
            </a:br>
            <a:r>
              <a:rPr lang="en-US" b="1" dirty="0" smtClean="0">
                <a:solidFill>
                  <a:srgbClr val="00B050"/>
                </a:solidFill>
              </a:rPr>
              <a:t>No technical risks are foreseen</a:t>
            </a:r>
            <a:endParaRPr lang="en-US" b="1" dirty="0" smtClean="0"/>
          </a:p>
          <a:p>
            <a:pPr marL="0" lvl="2" algn="ctr">
              <a:lnSpc>
                <a:spcPct val="105000"/>
              </a:lnSpc>
              <a:spcAft>
                <a:spcPct val="20000"/>
              </a:spcAft>
              <a:defRPr/>
            </a:pPr>
            <a:endParaRPr lang="en-US" b="1" dirty="0" smtClean="0"/>
          </a:p>
          <a:p>
            <a:pPr marL="0" lvl="2" algn="ctr">
              <a:lnSpc>
                <a:spcPct val="105000"/>
              </a:lnSpc>
              <a:spcAft>
                <a:spcPct val="20000"/>
              </a:spcAft>
              <a:defRPr/>
            </a:pPr>
            <a:r>
              <a:rPr lang="en-US" b="1" dirty="0" smtClean="0"/>
              <a:t>Components could actually reduce their value</a:t>
            </a:r>
          </a:p>
          <a:p>
            <a:pPr marL="0" lvl="2" algn="ctr">
              <a:lnSpc>
                <a:spcPct val="105000"/>
              </a:lnSpc>
              <a:spcAft>
                <a:spcPct val="20000"/>
              </a:spcAft>
              <a:defRPr/>
            </a:pPr>
            <a:endParaRPr lang="en-US" b="1" dirty="0" smtClean="0"/>
          </a:p>
          <a:p>
            <a:pPr marL="0" lvl="2" algn="ctr">
              <a:lnSpc>
                <a:spcPct val="105000"/>
              </a:lnSpc>
              <a:spcAft>
                <a:spcPct val="20000"/>
              </a:spcAft>
              <a:defRPr/>
            </a:pPr>
            <a:r>
              <a:rPr lang="en-US" b="1" dirty="0" smtClean="0"/>
              <a:t>The expected return to society is high and valuable</a:t>
            </a:r>
          </a:p>
          <a:p>
            <a:pPr marL="0" lvl="2" algn="ctr">
              <a:lnSpc>
                <a:spcPct val="105000"/>
              </a:lnSpc>
              <a:spcAft>
                <a:spcPct val="20000"/>
              </a:spcAft>
              <a:defRPr/>
            </a:pPr>
            <a:endParaRPr lang="en-US" b="1" dirty="0" smtClean="0"/>
          </a:p>
          <a:p>
            <a:pPr marL="0" lvl="2" algn="ctr">
              <a:lnSpc>
                <a:spcPct val="105000"/>
              </a:lnSpc>
              <a:spcAft>
                <a:spcPct val="20000"/>
              </a:spcAft>
              <a:defRPr/>
            </a:pPr>
            <a:r>
              <a:rPr lang="en-US" b="1" dirty="0" smtClean="0"/>
              <a:t>We expect overload factor in the </a:t>
            </a:r>
            <a:r>
              <a:rPr lang="en-US" b="1" dirty="0" err="1" smtClean="0"/>
              <a:t>beamtime</a:t>
            </a:r>
            <a:r>
              <a:rPr lang="en-US" b="1" dirty="0" smtClean="0"/>
              <a:t> request</a:t>
            </a:r>
          </a:p>
          <a:p>
            <a:pPr marL="0" lvl="2" algn="ctr">
              <a:lnSpc>
                <a:spcPct val="105000"/>
              </a:lnSpc>
              <a:spcAft>
                <a:spcPct val="20000"/>
              </a:spcAft>
              <a:defRPr/>
            </a:pPr>
            <a:endParaRPr lang="en-US" b="1" dirty="0" smtClean="0"/>
          </a:p>
          <a:p>
            <a:pPr marL="0" lvl="2" algn="ctr">
              <a:lnSpc>
                <a:spcPct val="105000"/>
              </a:lnSpc>
              <a:spcAft>
                <a:spcPct val="20000"/>
              </a:spcAft>
              <a:defRPr/>
            </a:pPr>
            <a:r>
              <a:rPr lang="en-US" sz="2300" b="1" dirty="0" smtClean="0">
                <a:solidFill>
                  <a:srgbClr val="FF0000"/>
                </a:solidFill>
              </a:rPr>
              <a:t>Manpower</a:t>
            </a:r>
          </a:p>
          <a:p>
            <a:pPr marL="0" lvl="2" algn="ctr">
              <a:lnSpc>
                <a:spcPct val="105000"/>
              </a:lnSpc>
              <a:spcAft>
                <a:spcPct val="20000"/>
              </a:spcAft>
              <a:defRPr/>
            </a:pPr>
            <a:r>
              <a:rPr lang="en-US" sz="2300" b="1" dirty="0" smtClean="0">
                <a:solidFill>
                  <a:srgbClr val="FF0000"/>
                </a:solidFill>
              </a:rPr>
              <a:t>Software and hardware integration for “in-line” reconstruction</a:t>
            </a:r>
          </a:p>
          <a:p>
            <a:pPr marL="0" lvl="2" algn="ctr">
              <a:lnSpc>
                <a:spcPct val="105000"/>
              </a:lnSpc>
              <a:spcAft>
                <a:spcPct val="20000"/>
              </a:spcAft>
              <a:defRPr/>
            </a:pPr>
            <a:endParaRPr lang="en-US" b="1" dirty="0" smtClean="0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260350"/>
            <a:ext cx="9144000" cy="454025"/>
          </a:xfrm>
          <a:prstGeom prst="rect">
            <a:avLst/>
          </a:prstGeom>
          <a:gradFill rotWithShape="1">
            <a:gsLst>
              <a:gs pos="0">
                <a:srgbClr val="6AA7B9"/>
              </a:gs>
              <a:gs pos="100000">
                <a:srgbClr val="01637E"/>
              </a:gs>
            </a:gsLst>
            <a:lin ang="0" scaled="1"/>
          </a:gradFill>
          <a:ln>
            <a:noFill/>
          </a:ln>
          <a:effectLst>
            <a:outerShdw dist="444500" dir="16200000" sy="-100000" rotWithShape="0">
              <a:srgbClr val="808080"/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Risk assessments: Delay, cost increase, realization…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2960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2" name="Rectangle 5"/>
          <p:cNvSpPr>
            <a:spLocks noChangeArrowheads="1"/>
          </p:cNvSpPr>
          <p:nvPr/>
        </p:nvSpPr>
        <p:spPr bwMode="auto">
          <a:xfrm>
            <a:off x="0" y="5445224"/>
            <a:ext cx="9144000" cy="770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05000"/>
              </a:lnSpc>
              <a:spcAft>
                <a:spcPct val="20000"/>
              </a:spcAft>
            </a:pPr>
            <a:r>
              <a:rPr lang="en-US" sz="2100" b="1" dirty="0" smtClean="0">
                <a:solidFill>
                  <a:srgbClr val="7030A0"/>
                </a:solidFill>
              </a:rPr>
              <a:t>The creation of this </a:t>
            </a:r>
            <a:r>
              <a:rPr lang="en-US" sz="2100" b="1" dirty="0" err="1" smtClean="0">
                <a:solidFill>
                  <a:srgbClr val="7030A0"/>
                </a:solidFill>
              </a:rPr>
              <a:t>beamline</a:t>
            </a:r>
            <a:r>
              <a:rPr lang="en-US" sz="2100" b="1" dirty="0" smtClean="0">
                <a:solidFill>
                  <a:srgbClr val="7030A0"/>
                </a:solidFill>
              </a:rPr>
              <a:t> would be very interesting both for the Spanish and International scientific community. </a:t>
            </a:r>
          </a:p>
        </p:txBody>
      </p:sp>
      <p:sp>
        <p:nvSpPr>
          <p:cNvPr id="24584" name="Rectangle 5"/>
          <p:cNvSpPr>
            <a:spLocks noChangeArrowheads="1"/>
          </p:cNvSpPr>
          <p:nvPr/>
        </p:nvSpPr>
        <p:spPr bwMode="auto">
          <a:xfrm>
            <a:off x="0" y="3892220"/>
            <a:ext cx="9144000" cy="1110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05000"/>
              </a:lnSpc>
              <a:spcAft>
                <a:spcPct val="20000"/>
              </a:spcAft>
            </a:pPr>
            <a:r>
              <a:rPr lang="en-US" sz="2100" b="1" dirty="0">
                <a:solidFill>
                  <a:srgbClr val="7030A0"/>
                </a:solidFill>
                <a:sym typeface="Symbol" pitchFamily="18" charset="2"/>
              </a:rPr>
              <a:t>The high brilliance of </a:t>
            </a:r>
            <a:r>
              <a:rPr lang="en-US" sz="2100" b="1" dirty="0" smtClean="0">
                <a:solidFill>
                  <a:srgbClr val="7030A0"/>
                </a:solidFill>
                <a:sym typeface="Symbol" pitchFamily="18" charset="2"/>
              </a:rPr>
              <a:t>the proposed </a:t>
            </a:r>
            <a:r>
              <a:rPr lang="en-US" sz="2100" b="1" dirty="0" err="1" smtClean="0">
                <a:solidFill>
                  <a:srgbClr val="7030A0"/>
                </a:solidFill>
                <a:sym typeface="Symbol" pitchFamily="18" charset="2"/>
              </a:rPr>
              <a:t>beamline</a:t>
            </a:r>
            <a:r>
              <a:rPr lang="en-US" sz="2100" b="1" dirty="0" smtClean="0">
                <a:solidFill>
                  <a:srgbClr val="7030A0"/>
                </a:solidFill>
                <a:sym typeface="Symbol" pitchFamily="18" charset="2"/>
              </a:rPr>
              <a:t> provides </a:t>
            </a:r>
            <a:r>
              <a:rPr lang="en-US" sz="2100" b="1" dirty="0">
                <a:solidFill>
                  <a:srgbClr val="7030A0"/>
                </a:solidFill>
                <a:sym typeface="Symbol" pitchFamily="18" charset="2"/>
              </a:rPr>
              <a:t>the possibility for </a:t>
            </a:r>
            <a:r>
              <a:rPr lang="en-US" sz="2100" b="1" dirty="0" smtClean="0">
                <a:solidFill>
                  <a:srgbClr val="7030A0"/>
                </a:solidFill>
                <a:sym typeface="Symbol" pitchFamily="18" charset="2"/>
              </a:rPr>
              <a:t>performing 3D time-resolved experiments at a </a:t>
            </a:r>
            <a:r>
              <a:rPr lang="en-US" sz="2100" b="1" dirty="0" err="1" smtClean="0">
                <a:solidFill>
                  <a:srgbClr val="7030A0"/>
                </a:solidFill>
                <a:sym typeface="Symbol" pitchFamily="18" charset="2"/>
              </a:rPr>
              <a:t>temporo</a:t>
            </a:r>
            <a:r>
              <a:rPr lang="en-US" sz="2100" b="1" dirty="0" smtClean="0">
                <a:solidFill>
                  <a:srgbClr val="7030A0"/>
                </a:solidFill>
                <a:sym typeface="Symbol" pitchFamily="18" charset="2"/>
              </a:rPr>
              <a:t>-spatial resolution in leading European </a:t>
            </a:r>
            <a:r>
              <a:rPr lang="en-US" sz="2100" b="1" dirty="0" err="1" smtClean="0">
                <a:solidFill>
                  <a:srgbClr val="7030A0"/>
                </a:solidFill>
                <a:sym typeface="Symbol" pitchFamily="18" charset="2"/>
              </a:rPr>
              <a:t>beamlines</a:t>
            </a:r>
            <a:r>
              <a:rPr lang="en-US" sz="2100" b="1" dirty="0" smtClean="0">
                <a:solidFill>
                  <a:srgbClr val="7030A0"/>
                </a:solidFill>
                <a:sym typeface="Symbol" pitchFamily="18" charset="2"/>
              </a:rPr>
              <a:t> in this issue</a:t>
            </a:r>
            <a:endParaRPr lang="en-GB" sz="2100" b="1" dirty="0">
              <a:solidFill>
                <a:srgbClr val="7030A0"/>
              </a:solidFill>
              <a:sym typeface="Symbol" pitchFamily="18" charset="2"/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0" y="2678541"/>
            <a:ext cx="9144000" cy="770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05000"/>
              </a:lnSpc>
              <a:spcAft>
                <a:spcPct val="20000"/>
              </a:spcAft>
            </a:pPr>
            <a:r>
              <a:rPr lang="en-US" sz="2100" b="1" dirty="0">
                <a:solidFill>
                  <a:srgbClr val="7030A0"/>
                </a:solidFill>
              </a:rPr>
              <a:t>In-situ </a:t>
            </a:r>
            <a:r>
              <a:rPr lang="en-US" sz="2100" b="1" dirty="0" smtClean="0">
                <a:solidFill>
                  <a:srgbClr val="7030A0"/>
                </a:solidFill>
              </a:rPr>
              <a:t>testing using the propose testing devices opens </a:t>
            </a:r>
            <a:r>
              <a:rPr lang="en-US" sz="2100" b="1" dirty="0">
                <a:solidFill>
                  <a:srgbClr val="7030A0"/>
                </a:solidFill>
              </a:rPr>
              <a:t>up new possibilities for </a:t>
            </a:r>
            <a:r>
              <a:rPr lang="en-US" sz="2100" b="1" dirty="0" smtClean="0">
                <a:solidFill>
                  <a:srgbClr val="7030A0"/>
                </a:solidFill>
              </a:rPr>
              <a:t>characterization with experienced ALBA scientists</a:t>
            </a:r>
            <a:endParaRPr lang="en-GB" sz="2100" b="1" dirty="0">
              <a:solidFill>
                <a:srgbClr val="7030A0"/>
              </a:solidFill>
              <a:sym typeface="Symbol" pitchFamily="18" charset="2"/>
            </a:endParaRPr>
          </a:p>
        </p:txBody>
      </p:sp>
      <p:pic>
        <p:nvPicPr>
          <p:cNvPr id="208898" name="Picture 2" descr="http://wp.findepista.com/wp-content/uploads/2011/02/victorinox-swisschamp-findepista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15816" y="2492896"/>
            <a:ext cx="3762375" cy="3743325"/>
          </a:xfrm>
          <a:prstGeom prst="rect">
            <a:avLst/>
          </a:prstGeom>
          <a:noFill/>
        </p:spPr>
      </p:pic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3330575" y="333375"/>
            <a:ext cx="24828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b="1">
                <a:solidFill>
                  <a:srgbClr val="002C52"/>
                </a:solidFill>
                <a:cs typeface="Arial" charset="0"/>
              </a:rPr>
              <a:t>Conclusions</a:t>
            </a:r>
          </a:p>
        </p:txBody>
      </p:sp>
      <p:sp>
        <p:nvSpPr>
          <p:cNvPr id="58372" name="Text Box 3"/>
          <p:cNvSpPr txBox="1">
            <a:spLocks noChangeArrowheads="1"/>
          </p:cNvSpPr>
          <p:nvPr/>
        </p:nvSpPr>
        <p:spPr bwMode="auto">
          <a:xfrm>
            <a:off x="0" y="1125538"/>
            <a:ext cx="9144000" cy="1110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marL="0" indent="0" algn="ctr">
              <a:lnSpc>
                <a:spcPct val="105000"/>
              </a:lnSpc>
              <a:spcAft>
                <a:spcPct val="20000"/>
              </a:spcAft>
            </a:pPr>
            <a:r>
              <a:rPr lang="en-GB" sz="2100" b="1" dirty="0">
                <a:solidFill>
                  <a:srgbClr val="7030A0"/>
                </a:solidFill>
              </a:rPr>
              <a:t>Synchrotron tomography is a powerful tool for 3D </a:t>
            </a:r>
            <a:r>
              <a:rPr lang="en-GB" sz="2100" b="1" dirty="0" smtClean="0">
                <a:solidFill>
                  <a:srgbClr val="7030A0"/>
                </a:solidFill>
              </a:rPr>
              <a:t>characterization </a:t>
            </a:r>
            <a:r>
              <a:rPr lang="en-GB" sz="2100" b="1" dirty="0">
                <a:solidFill>
                  <a:srgbClr val="7030A0"/>
                </a:solidFill>
              </a:rPr>
              <a:t>for a wide field of </a:t>
            </a:r>
            <a:r>
              <a:rPr lang="en-GB" sz="2100" b="1" dirty="0" smtClean="0">
                <a:solidFill>
                  <a:srgbClr val="7030A0"/>
                </a:solidFill>
              </a:rPr>
              <a:t>disciplines (materials science, biomedical science, geology, environment, cultural heritage, biology, palaeontology, etc)</a:t>
            </a:r>
            <a:endParaRPr lang="en-GB" sz="21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5725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2" grpId="0"/>
      <p:bldP spid="24584" grpId="0"/>
      <p:bldP spid="1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260350"/>
            <a:ext cx="9144000" cy="454025"/>
          </a:xfrm>
          <a:prstGeom prst="rect">
            <a:avLst/>
          </a:prstGeom>
          <a:gradFill rotWithShape="1">
            <a:gsLst>
              <a:gs pos="0">
                <a:srgbClr val="6AA7B9"/>
              </a:gs>
              <a:gs pos="100000">
                <a:srgbClr val="01637E"/>
              </a:gs>
            </a:gsLst>
            <a:lin ang="0" scaled="1"/>
          </a:gradFill>
          <a:ln>
            <a:noFill/>
          </a:ln>
          <a:effectLst>
            <a:outerShdw dist="444500" dir="16200000" sy="-100000" rotWithShape="0">
              <a:srgbClr val="808080"/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GB" sz="3000" dirty="0" smtClean="0">
                <a:solidFill>
                  <a:schemeClr val="bg1"/>
                </a:solidFill>
              </a:rPr>
              <a:t>Also contributing to this proposal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431540" y="1052736"/>
            <a:ext cx="828092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61950" indent="-361950">
              <a:buFont typeface="Arial" pitchFamily="34" charset="0"/>
              <a:buChar char="•"/>
            </a:pPr>
            <a:r>
              <a:rPr lang="en-US" sz="1800" dirty="0">
                <a:cs typeface="Arial" charset="0"/>
              </a:rPr>
              <a:t>Prof. José A. </a:t>
            </a:r>
            <a:r>
              <a:rPr lang="en-US" sz="1800" dirty="0" err="1">
                <a:cs typeface="Arial" charset="0"/>
              </a:rPr>
              <a:t>Yagüe</a:t>
            </a:r>
            <a:r>
              <a:rPr lang="en-US" sz="1800" dirty="0">
                <a:cs typeface="Arial" charset="0"/>
              </a:rPr>
              <a:t> </a:t>
            </a:r>
            <a:r>
              <a:rPr lang="en-US" sz="1800" dirty="0" err="1">
                <a:cs typeface="Arial" charset="0"/>
              </a:rPr>
              <a:t>Fabra</a:t>
            </a:r>
            <a:r>
              <a:rPr lang="en-US" sz="1800" dirty="0">
                <a:cs typeface="Arial" charset="0"/>
              </a:rPr>
              <a:t> – Universidad de </a:t>
            </a:r>
            <a:r>
              <a:rPr lang="en-US" sz="1800" dirty="0" smtClean="0">
                <a:cs typeface="Arial" charset="0"/>
              </a:rPr>
              <a:t>Zaragoza</a:t>
            </a:r>
          </a:p>
          <a:p>
            <a:pPr marL="361950" indent="-361950">
              <a:buFont typeface="Arial" pitchFamily="34" charset="0"/>
              <a:buChar char="•"/>
            </a:pPr>
            <a:endParaRPr lang="en-US" sz="1800" dirty="0" smtClean="0">
              <a:cs typeface="Arial" charset="0"/>
            </a:endParaRPr>
          </a:p>
          <a:p>
            <a:pPr marL="361950" indent="-361950">
              <a:buFont typeface="Arial" pitchFamily="34" charset="0"/>
              <a:buChar char="•"/>
            </a:pPr>
            <a:r>
              <a:rPr lang="en-US" sz="1800" dirty="0" smtClean="0">
                <a:cs typeface="Arial" charset="0"/>
              </a:rPr>
              <a:t>Dr. Bart </a:t>
            </a:r>
            <a:r>
              <a:rPr lang="en-US" sz="1800" dirty="0" err="1" smtClean="0">
                <a:cs typeface="Arial" charset="0"/>
              </a:rPr>
              <a:t>Bijens</a:t>
            </a:r>
            <a:r>
              <a:rPr lang="en-US" sz="1800" dirty="0" smtClean="0">
                <a:cs typeface="Arial" charset="0"/>
              </a:rPr>
              <a:t> – </a:t>
            </a:r>
            <a:r>
              <a:rPr lang="en-GB" sz="1800" dirty="0" err="1"/>
              <a:t>Universitat</a:t>
            </a:r>
            <a:r>
              <a:rPr lang="en-GB" sz="1800" dirty="0"/>
              <a:t> </a:t>
            </a:r>
            <a:r>
              <a:rPr lang="en-GB" sz="1800" dirty="0" err="1"/>
              <a:t>Pompeu</a:t>
            </a:r>
            <a:r>
              <a:rPr lang="en-GB" sz="1800" dirty="0"/>
              <a:t> </a:t>
            </a:r>
            <a:r>
              <a:rPr lang="en-GB" sz="1800" dirty="0" err="1"/>
              <a:t>Fabra</a:t>
            </a:r>
            <a:endParaRPr lang="en-GB" sz="1800" dirty="0"/>
          </a:p>
          <a:p>
            <a:pPr marL="895350" indent="-542925"/>
            <a:endParaRPr lang="en-US" sz="1800" dirty="0" smtClean="0">
              <a:cs typeface="Arial" charset="0"/>
            </a:endParaRPr>
          </a:p>
          <a:p>
            <a:pPr marL="361950" indent="-361950">
              <a:buFont typeface="Arial" pitchFamily="34" charset="0"/>
              <a:buChar char="•"/>
            </a:pPr>
            <a:r>
              <a:rPr lang="en-US" sz="1800" dirty="0" smtClean="0">
                <a:cs typeface="Arial" charset="0"/>
              </a:rPr>
              <a:t>Dr. Vicente Gomez Ruiz de </a:t>
            </a:r>
            <a:r>
              <a:rPr lang="en-US" sz="1800" dirty="0" err="1" smtClean="0">
                <a:cs typeface="Arial" charset="0"/>
              </a:rPr>
              <a:t>Argandona</a:t>
            </a:r>
            <a:r>
              <a:rPr lang="en-US" sz="1800" dirty="0" smtClean="0">
                <a:cs typeface="Arial" charset="0"/>
              </a:rPr>
              <a:t> – </a:t>
            </a:r>
            <a:r>
              <a:rPr lang="en-US" sz="1800" dirty="0"/>
              <a:t>Universidad de </a:t>
            </a:r>
            <a:r>
              <a:rPr lang="en-US" sz="1800" dirty="0" smtClean="0"/>
              <a:t>Oviedo</a:t>
            </a:r>
            <a:endParaRPr lang="en-US" sz="1800" dirty="0"/>
          </a:p>
          <a:p>
            <a:pPr marL="361950" indent="-361950">
              <a:buFont typeface="Arial" pitchFamily="34" charset="0"/>
              <a:buChar char="•"/>
            </a:pPr>
            <a:endParaRPr lang="en-US" sz="1800" dirty="0" smtClean="0">
              <a:cs typeface="Arial" charset="0"/>
            </a:endParaRPr>
          </a:p>
          <a:p>
            <a:pPr marL="361950" indent="-361950">
              <a:buFont typeface="Arial" pitchFamily="34" charset="0"/>
              <a:buChar char="•"/>
            </a:pPr>
            <a:r>
              <a:rPr lang="en-US" sz="1800" dirty="0" smtClean="0">
                <a:cs typeface="Arial" charset="0"/>
              </a:rPr>
              <a:t>Prof. Guillermo </a:t>
            </a:r>
            <a:r>
              <a:rPr lang="en-US" sz="1800" dirty="0" err="1" smtClean="0">
                <a:cs typeface="Arial" charset="0"/>
              </a:rPr>
              <a:t>Requena</a:t>
            </a:r>
            <a:r>
              <a:rPr lang="en-US" sz="1800" dirty="0" smtClean="0">
                <a:cs typeface="Arial" charset="0"/>
              </a:rPr>
              <a:t> – Technical University of Vienna</a:t>
            </a:r>
          </a:p>
          <a:p>
            <a:endParaRPr lang="en-US" sz="1800" dirty="0" smtClean="0">
              <a:cs typeface="Arial" charset="0"/>
            </a:endParaRPr>
          </a:p>
          <a:p>
            <a:pPr marL="361950" indent="-361950">
              <a:buFont typeface="Arial" pitchFamily="34" charset="0"/>
              <a:buChar char="•"/>
            </a:pPr>
            <a:r>
              <a:rPr lang="en-US" sz="1800" dirty="0" smtClean="0">
                <a:cs typeface="Arial" charset="0"/>
              </a:rPr>
              <a:t>Dr. Francisco </a:t>
            </a:r>
            <a:r>
              <a:rPr lang="en-US" sz="1800" dirty="0" err="1" smtClean="0">
                <a:cs typeface="Arial" charset="0"/>
              </a:rPr>
              <a:t>García</a:t>
            </a:r>
            <a:r>
              <a:rPr lang="en-US" sz="1800" dirty="0" smtClean="0">
                <a:cs typeface="Arial" charset="0"/>
              </a:rPr>
              <a:t> Moreno – </a:t>
            </a:r>
            <a:r>
              <a:rPr lang="de-DE" sz="1800" dirty="0"/>
              <a:t>Helmholtz-Zentrum </a:t>
            </a:r>
            <a:r>
              <a:rPr lang="de-DE" sz="1800" dirty="0" smtClean="0"/>
              <a:t>Berlin</a:t>
            </a:r>
          </a:p>
          <a:p>
            <a:pPr marL="361950" indent="-361950">
              <a:buFont typeface="Arial" pitchFamily="34" charset="0"/>
              <a:buChar char="•"/>
            </a:pPr>
            <a:endParaRPr lang="de-DE" sz="1800" dirty="0" smtClean="0"/>
          </a:p>
          <a:p>
            <a:pPr marL="361950" indent="-361950">
              <a:buFont typeface="Arial" pitchFamily="34" charset="0"/>
              <a:buChar char="•"/>
            </a:pPr>
            <a:endParaRPr lang="de-DE" sz="1800" dirty="0" smtClean="0"/>
          </a:p>
          <a:p>
            <a:pPr marL="361950" indent="-361950">
              <a:buFont typeface="Arial" pitchFamily="34" charset="0"/>
              <a:buChar char="•"/>
            </a:pPr>
            <a:endParaRPr lang="de-DE" sz="1800" dirty="0" smtClean="0"/>
          </a:p>
          <a:p>
            <a:pPr marL="361950" indent="-361950">
              <a:buFont typeface="Arial" pitchFamily="34" charset="0"/>
              <a:buChar char="•"/>
            </a:pPr>
            <a:endParaRPr lang="de-DE" sz="1800" dirty="0" smtClean="0"/>
          </a:p>
          <a:p>
            <a:pPr marL="361950" indent="-361950">
              <a:buFont typeface="Arial" pitchFamily="34" charset="0"/>
              <a:buChar char="•"/>
            </a:pPr>
            <a:endParaRPr lang="de-DE" sz="1800" dirty="0" smtClean="0"/>
          </a:p>
          <a:p>
            <a:pPr marL="361950" indent="-361950">
              <a:buFont typeface="Arial" pitchFamily="34" charset="0"/>
              <a:buChar char="•"/>
            </a:pPr>
            <a:endParaRPr lang="de-DE" sz="1800" dirty="0" smtClean="0"/>
          </a:p>
          <a:p>
            <a:pPr marL="361950" indent="-361950">
              <a:buFont typeface="Arial" pitchFamily="34" charset="0"/>
              <a:buChar char="•"/>
            </a:pPr>
            <a:endParaRPr lang="de-DE" sz="1800" dirty="0" smtClean="0"/>
          </a:p>
          <a:p>
            <a:pPr marL="361950" indent="-361950" algn="ctr"/>
            <a:r>
              <a:rPr lang="de-DE" sz="3600" b="1" dirty="0" smtClean="0">
                <a:solidFill>
                  <a:schemeClr val="accent6">
                    <a:lumMod val="75000"/>
                  </a:schemeClr>
                </a:solidFill>
                <a:latin typeface="Eras Medium ITC" pitchFamily="34" charset="0"/>
              </a:rPr>
              <a:t>staff</a:t>
            </a:r>
          </a:p>
          <a:p>
            <a:pPr marL="361950" indent="-361950">
              <a:buFont typeface="Arial" pitchFamily="34" charset="0"/>
              <a:buChar char="•"/>
            </a:pPr>
            <a:endParaRPr lang="de-DE" sz="1800" b="1" dirty="0">
              <a:cs typeface="Arial" charset="0"/>
            </a:endParaRPr>
          </a:p>
          <a:p>
            <a:pPr marL="361950" indent="-361950">
              <a:buFont typeface="Arial" pitchFamily="34" charset="0"/>
              <a:buChar char="•"/>
            </a:pPr>
            <a:endParaRPr lang="en-US" sz="1800" b="1" dirty="0">
              <a:cs typeface="Arial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screen"/>
          <a:srcRect r="75562"/>
          <a:stretch>
            <a:fillRect/>
          </a:stretch>
        </p:blipFill>
        <p:spPr bwMode="auto">
          <a:xfrm>
            <a:off x="3491880" y="3942323"/>
            <a:ext cx="2232248" cy="1574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293690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739414" y="485619"/>
            <a:ext cx="7721463" cy="6025911"/>
            <a:chOff x="755576" y="684031"/>
            <a:chExt cx="7632847" cy="5956754"/>
          </a:xfrm>
        </p:grpSpPr>
        <p:pic>
          <p:nvPicPr>
            <p:cNvPr id="78" name="Picture 2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684031"/>
              <a:ext cx="7632847" cy="59567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9" name="Teardrop 78"/>
            <p:cNvSpPr/>
            <p:nvPr/>
          </p:nvSpPr>
          <p:spPr bwMode="auto">
            <a:xfrm rot="8112817">
              <a:off x="4309034" y="2984534"/>
              <a:ext cx="144016" cy="144016"/>
            </a:xfrm>
            <a:prstGeom prst="teardrop">
              <a:avLst>
                <a:gd name="adj" fmla="val 200000"/>
              </a:avLst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80" name="Teardrop 79"/>
            <p:cNvSpPr/>
            <p:nvPr/>
          </p:nvSpPr>
          <p:spPr bwMode="auto">
            <a:xfrm rot="8112817">
              <a:off x="4132822" y="2979771"/>
              <a:ext cx="144016" cy="144016"/>
            </a:xfrm>
            <a:prstGeom prst="teardrop">
              <a:avLst>
                <a:gd name="adj" fmla="val 200000"/>
              </a:avLst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81" name="Teardrop 80"/>
            <p:cNvSpPr/>
            <p:nvPr/>
          </p:nvSpPr>
          <p:spPr bwMode="auto">
            <a:xfrm rot="8112817">
              <a:off x="4206641" y="2979772"/>
              <a:ext cx="144016" cy="144016"/>
            </a:xfrm>
            <a:prstGeom prst="teardrop">
              <a:avLst>
                <a:gd name="adj" fmla="val 200000"/>
              </a:avLst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82" name="Teardrop 81"/>
            <p:cNvSpPr/>
            <p:nvPr/>
          </p:nvSpPr>
          <p:spPr bwMode="auto">
            <a:xfrm rot="8112817">
              <a:off x="3098565" y="2640047"/>
              <a:ext cx="144016" cy="144016"/>
            </a:xfrm>
            <a:prstGeom prst="teardrop">
              <a:avLst>
                <a:gd name="adj" fmla="val 200000"/>
              </a:avLst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83" name="Teardrop 82"/>
            <p:cNvSpPr/>
            <p:nvPr/>
          </p:nvSpPr>
          <p:spPr bwMode="auto">
            <a:xfrm rot="8112817">
              <a:off x="4184415" y="3078196"/>
              <a:ext cx="144016" cy="144016"/>
            </a:xfrm>
            <a:prstGeom prst="teardrop">
              <a:avLst>
                <a:gd name="adj" fmla="val 200000"/>
              </a:avLst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84" name="Teardrop 83"/>
            <p:cNvSpPr/>
            <p:nvPr/>
          </p:nvSpPr>
          <p:spPr bwMode="auto">
            <a:xfrm rot="8112817">
              <a:off x="6460890" y="2316196"/>
              <a:ext cx="144016" cy="144016"/>
            </a:xfrm>
            <a:prstGeom prst="teardrop">
              <a:avLst>
                <a:gd name="adj" fmla="val 200000"/>
              </a:avLst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85" name="Teardrop 84"/>
            <p:cNvSpPr/>
            <p:nvPr/>
          </p:nvSpPr>
          <p:spPr bwMode="auto">
            <a:xfrm rot="8112817">
              <a:off x="7998558" y="1796808"/>
              <a:ext cx="144016" cy="144016"/>
            </a:xfrm>
            <a:prstGeom prst="teardrop">
              <a:avLst>
                <a:gd name="adj" fmla="val 200000"/>
              </a:avLst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86" name="Teardrop 85"/>
            <p:cNvSpPr/>
            <p:nvPr/>
          </p:nvSpPr>
          <p:spPr bwMode="auto">
            <a:xfrm rot="8112817">
              <a:off x="4098690" y="3087722"/>
              <a:ext cx="144016" cy="144016"/>
            </a:xfrm>
            <a:prstGeom prst="teardrop">
              <a:avLst>
                <a:gd name="adj" fmla="val 200000"/>
              </a:avLst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87" name="Teardrop 86"/>
            <p:cNvSpPr/>
            <p:nvPr/>
          </p:nvSpPr>
          <p:spPr bwMode="auto">
            <a:xfrm rot="8112817">
              <a:off x="4311793" y="3076157"/>
              <a:ext cx="144016" cy="144016"/>
            </a:xfrm>
            <a:prstGeom prst="teardrop">
              <a:avLst>
                <a:gd name="adj" fmla="val 200000"/>
              </a:avLst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88" name="Teardrop 87"/>
            <p:cNvSpPr/>
            <p:nvPr/>
          </p:nvSpPr>
          <p:spPr bwMode="auto">
            <a:xfrm rot="8112817">
              <a:off x="5778138" y="5132548"/>
              <a:ext cx="144016" cy="144016"/>
            </a:xfrm>
            <a:prstGeom prst="teardrop">
              <a:avLst>
                <a:gd name="adj" fmla="val 200000"/>
              </a:avLst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89" name="Teardrop 88"/>
            <p:cNvSpPr/>
            <p:nvPr/>
          </p:nvSpPr>
          <p:spPr bwMode="auto">
            <a:xfrm rot="8112817">
              <a:off x="4263025" y="3271229"/>
              <a:ext cx="144016" cy="144016"/>
            </a:xfrm>
            <a:prstGeom prst="teardrop">
              <a:avLst>
                <a:gd name="adj" fmla="val 200000"/>
              </a:avLst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90" name="Teardrop 89"/>
            <p:cNvSpPr/>
            <p:nvPr/>
          </p:nvSpPr>
          <p:spPr bwMode="auto">
            <a:xfrm rot="8112817">
              <a:off x="2921905" y="5307293"/>
              <a:ext cx="144016" cy="144016"/>
            </a:xfrm>
            <a:prstGeom prst="teardrop">
              <a:avLst>
                <a:gd name="adj" fmla="val 200000"/>
              </a:avLst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91" name="Teardrop 90"/>
            <p:cNvSpPr/>
            <p:nvPr/>
          </p:nvSpPr>
          <p:spPr bwMode="auto">
            <a:xfrm rot="8112817">
              <a:off x="2988837" y="811247"/>
              <a:ext cx="144016" cy="144016"/>
            </a:xfrm>
            <a:prstGeom prst="teardrop">
              <a:avLst>
                <a:gd name="adj" fmla="val 200000"/>
              </a:avLst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92" name="Teardrop 91"/>
            <p:cNvSpPr/>
            <p:nvPr/>
          </p:nvSpPr>
          <p:spPr bwMode="auto">
            <a:xfrm rot="8112817">
              <a:off x="3473215" y="3465547"/>
              <a:ext cx="144016" cy="144016"/>
            </a:xfrm>
            <a:prstGeom prst="teardrop">
              <a:avLst>
                <a:gd name="adj" fmla="val 200000"/>
              </a:avLst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93" name="Teardrop 92"/>
            <p:cNvSpPr/>
            <p:nvPr/>
          </p:nvSpPr>
          <p:spPr bwMode="auto">
            <a:xfrm rot="8112817">
              <a:off x="5839099" y="2133316"/>
              <a:ext cx="144016" cy="144016"/>
            </a:xfrm>
            <a:prstGeom prst="teardrop">
              <a:avLst>
                <a:gd name="adj" fmla="val 200000"/>
              </a:avLst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94" name="Teardrop 93"/>
            <p:cNvSpPr/>
            <p:nvPr/>
          </p:nvSpPr>
          <p:spPr bwMode="auto">
            <a:xfrm rot="8112817">
              <a:off x="6131705" y="3779237"/>
              <a:ext cx="144016" cy="144016"/>
            </a:xfrm>
            <a:prstGeom prst="teardrop">
              <a:avLst>
                <a:gd name="adj" fmla="val 200000"/>
              </a:avLst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95" name="Teardrop 94"/>
            <p:cNvSpPr/>
            <p:nvPr/>
          </p:nvSpPr>
          <p:spPr bwMode="auto">
            <a:xfrm rot="8112817">
              <a:off x="4889858" y="1073898"/>
              <a:ext cx="144016" cy="144016"/>
            </a:xfrm>
            <a:prstGeom prst="teardrop">
              <a:avLst>
                <a:gd name="adj" fmla="val 200000"/>
              </a:avLst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96" name="Teardrop 95"/>
            <p:cNvSpPr/>
            <p:nvPr/>
          </p:nvSpPr>
          <p:spPr bwMode="auto">
            <a:xfrm rot="8112817">
              <a:off x="4217782" y="3268848"/>
              <a:ext cx="144016" cy="144016"/>
            </a:xfrm>
            <a:prstGeom prst="teardrop">
              <a:avLst>
                <a:gd name="adj" fmla="val 200000"/>
              </a:avLst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97" name="Teardrop 96"/>
            <p:cNvSpPr/>
            <p:nvPr/>
          </p:nvSpPr>
          <p:spPr bwMode="auto">
            <a:xfrm rot="8112817">
              <a:off x="4213583" y="1597773"/>
              <a:ext cx="144016" cy="144016"/>
            </a:xfrm>
            <a:prstGeom prst="teardrop">
              <a:avLst>
                <a:gd name="adj" fmla="val 200000"/>
              </a:avLst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98" name="Teardrop 97"/>
            <p:cNvSpPr/>
            <p:nvPr/>
          </p:nvSpPr>
          <p:spPr bwMode="auto">
            <a:xfrm rot="8112817">
              <a:off x="3628367" y="2122029"/>
              <a:ext cx="144016" cy="144016"/>
            </a:xfrm>
            <a:prstGeom prst="teardrop">
              <a:avLst>
                <a:gd name="adj" fmla="val 200000"/>
              </a:avLst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99" name="Teardrop 98"/>
            <p:cNvSpPr/>
            <p:nvPr/>
          </p:nvSpPr>
          <p:spPr bwMode="auto">
            <a:xfrm rot="8112817">
              <a:off x="4256445" y="1602535"/>
              <a:ext cx="144016" cy="144016"/>
            </a:xfrm>
            <a:prstGeom prst="teardrop">
              <a:avLst>
                <a:gd name="adj" fmla="val 200000"/>
              </a:avLst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100" name="Teardrop 99"/>
            <p:cNvSpPr/>
            <p:nvPr/>
          </p:nvSpPr>
          <p:spPr bwMode="auto">
            <a:xfrm rot="8112817">
              <a:off x="1379112" y="1516097"/>
              <a:ext cx="144016" cy="144016"/>
            </a:xfrm>
            <a:prstGeom prst="teardrop">
              <a:avLst>
                <a:gd name="adj" fmla="val 200000"/>
              </a:avLst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pic>
          <p:nvPicPr>
            <p:cNvPr id="101" name="Picture 2"/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932712" y="2076209"/>
              <a:ext cx="807640" cy="416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142894" y="656615"/>
            <a:ext cx="585325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600" dirty="0" smtClean="0">
                <a:solidFill>
                  <a:srgbClr val="3F7593"/>
                </a:solidFill>
                <a:latin typeface="+mj-lt"/>
                <a:ea typeface="ＭＳ Ｐゴシック" pitchFamily="34" charset="-128"/>
                <a:cs typeface="Times New Roman" pitchFamily="18" charset="0"/>
              </a:rPr>
              <a:t>Current panorama of SXCT in Europe</a:t>
            </a:r>
            <a:endParaRPr lang="en-GB" sz="2600" dirty="0">
              <a:solidFill>
                <a:srgbClr val="3F7593"/>
              </a:solidFill>
              <a:latin typeface="+mj-lt"/>
              <a:ea typeface="ＭＳ Ｐゴシック" pitchFamily="34" charset="-128"/>
              <a:cs typeface="Times New Roman" pitchFamily="18" charset="0"/>
            </a:endParaRPr>
          </a:p>
        </p:txBody>
      </p:sp>
      <p:grpSp>
        <p:nvGrpSpPr>
          <p:cNvPr id="54" name="Group 13"/>
          <p:cNvGrpSpPr>
            <a:grpSpLocks/>
          </p:cNvGrpSpPr>
          <p:nvPr/>
        </p:nvGrpSpPr>
        <p:grpSpPr bwMode="auto">
          <a:xfrm>
            <a:off x="5990445" y="1352533"/>
            <a:ext cx="2639557" cy="2884117"/>
            <a:chOff x="4680" y="9000"/>
            <a:chExt cx="3296" cy="3600"/>
          </a:xfrm>
        </p:grpSpPr>
        <p:pic>
          <p:nvPicPr>
            <p:cNvPr id="55" name="Picture 15" descr="tarta subject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0" y="9000"/>
              <a:ext cx="3296" cy="3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" name="Text Box 14"/>
            <p:cNvSpPr txBox="1">
              <a:spLocks noChangeArrowheads="1"/>
            </p:cNvSpPr>
            <p:nvPr/>
          </p:nvSpPr>
          <p:spPr bwMode="auto">
            <a:xfrm>
              <a:off x="4860" y="9000"/>
              <a:ext cx="54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ja-JP" sz="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(e)</a:t>
              </a:r>
              <a:endParaRPr kumimoji="0" lang="en-GB" altLang="ja-JP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04678" y="1333205"/>
            <a:ext cx="5156398" cy="4392487"/>
            <a:chOff x="935088" y="1268389"/>
            <a:chExt cx="3888432" cy="3312368"/>
          </a:xfrm>
        </p:grpSpPr>
        <p:pic>
          <p:nvPicPr>
            <p:cNvPr id="52" name="Picture 51"/>
            <p:cNvPicPr>
              <a:picLocks noChangeAspect="1"/>
            </p:cNvPicPr>
            <p:nvPr/>
          </p:nvPicPr>
          <p:blipFill rotWithShape="1">
            <a:blip r:embed="rId6"/>
            <a:srcRect l="21028" t="37410" r="39905" b="3426"/>
            <a:stretch/>
          </p:blipFill>
          <p:spPr>
            <a:xfrm>
              <a:off x="935088" y="1268389"/>
              <a:ext cx="3888432" cy="3312368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201" t="29930"/>
            <a:stretch/>
          </p:blipFill>
          <p:spPr>
            <a:xfrm>
              <a:off x="2743206" y="2556427"/>
              <a:ext cx="648072" cy="292223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947" t="34591" r="24035" b="27663"/>
            <a:stretch/>
          </p:blipFill>
          <p:spPr>
            <a:xfrm>
              <a:off x="3267075" y="1995488"/>
              <a:ext cx="388144" cy="357188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981" t="10211" r="12200" b="32948"/>
            <a:stretch/>
          </p:blipFill>
          <p:spPr>
            <a:xfrm>
              <a:off x="3244603" y="3157881"/>
              <a:ext cx="556251" cy="29276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879" t="15637" r="15981" b="15637"/>
            <a:stretch/>
          </p:blipFill>
          <p:spPr>
            <a:xfrm>
              <a:off x="1658841" y="1908054"/>
              <a:ext cx="502817" cy="464139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60" t="3535" r="15980" b="3731"/>
            <a:stretch/>
          </p:blipFill>
          <p:spPr>
            <a:xfrm>
              <a:off x="2412089" y="3157881"/>
              <a:ext cx="466126" cy="45069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26" t="18154" r="43249" b="25940"/>
            <a:stretch/>
          </p:blipFill>
          <p:spPr>
            <a:xfrm>
              <a:off x="2831102" y="1675650"/>
              <a:ext cx="437139" cy="32749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66" t="35279" r="11334" b="27499"/>
            <a:stretch/>
          </p:blipFill>
          <p:spPr>
            <a:xfrm>
              <a:off x="1960662" y="2598617"/>
              <a:ext cx="680691" cy="244794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500" t="55682" r="20250" b="15909"/>
            <a:stretch/>
          </p:blipFill>
          <p:spPr>
            <a:xfrm>
              <a:off x="2674201" y="2841613"/>
              <a:ext cx="608832" cy="323846"/>
            </a:xfrm>
            <a:prstGeom prst="rect">
              <a:avLst/>
            </a:prstGeom>
          </p:spPr>
        </p:pic>
      </p:grp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-25353"/>
            <a:ext cx="835305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b="1" dirty="0" smtClean="0">
                <a:solidFill>
                  <a:srgbClr val="002C52"/>
                </a:solidFill>
                <a:cs typeface="Arial" charset="0"/>
              </a:rPr>
              <a:t>User community and synchrotrons</a:t>
            </a:r>
            <a:endParaRPr lang="en-US" sz="3000" b="1" dirty="0">
              <a:solidFill>
                <a:srgbClr val="002C52"/>
              </a:solidFill>
              <a:cs typeface="Arial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977" y="5651714"/>
            <a:ext cx="5907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Overload factor for tomography is by far higher than for other techniques. e.g.: ESRF(4), TOMCAT (2)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1312515" y="2545807"/>
            <a:ext cx="2317901" cy="2350017"/>
            <a:chOff x="1312515" y="2545807"/>
            <a:chExt cx="2317901" cy="2350017"/>
          </a:xfrm>
        </p:grpSpPr>
        <p:pic>
          <p:nvPicPr>
            <p:cNvPr id="51" name="Picture 2"/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91680" y="4549309"/>
              <a:ext cx="671629" cy="346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Down Arrow 11"/>
            <p:cNvSpPr/>
            <p:nvPr/>
          </p:nvSpPr>
          <p:spPr bwMode="auto">
            <a:xfrm rot="239618">
              <a:off x="1935144" y="3782893"/>
              <a:ext cx="109209" cy="688492"/>
            </a:xfrm>
            <a:prstGeom prst="downArrow">
              <a:avLst>
                <a:gd name="adj1" fmla="val 50000"/>
                <a:gd name="adj2" fmla="val 74430"/>
              </a:avLst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69877" y="2545807"/>
              <a:ext cx="447840" cy="792000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63216" y="2782657"/>
              <a:ext cx="367200" cy="792000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1673" y="2855570"/>
              <a:ext cx="434880" cy="792000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2515" y="3083441"/>
              <a:ext cx="391680" cy="792000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3294" y="3671234"/>
              <a:ext cx="372991" cy="792000"/>
            </a:xfrm>
            <a:prstGeom prst="rect">
              <a:avLst/>
            </a:prstGeom>
          </p:spPr>
        </p:pic>
        <p:sp>
          <p:nvSpPr>
            <p:cNvPr id="62" name="Down Arrow 61"/>
            <p:cNvSpPr/>
            <p:nvPr/>
          </p:nvSpPr>
          <p:spPr bwMode="auto">
            <a:xfrm rot="20457212">
              <a:off x="1680858" y="3931482"/>
              <a:ext cx="122415" cy="576064"/>
            </a:xfrm>
            <a:prstGeom prst="downArrow">
              <a:avLst>
                <a:gd name="adj1" fmla="val 50000"/>
                <a:gd name="adj2" fmla="val 74430"/>
              </a:avLst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63" name="Down Arrow 62"/>
            <p:cNvSpPr/>
            <p:nvPr/>
          </p:nvSpPr>
          <p:spPr bwMode="auto">
            <a:xfrm rot="1726371">
              <a:off x="2243743" y="3520851"/>
              <a:ext cx="122089" cy="1015843"/>
            </a:xfrm>
            <a:prstGeom prst="downArrow">
              <a:avLst>
                <a:gd name="adj1" fmla="val 50000"/>
                <a:gd name="adj2" fmla="val 74430"/>
              </a:avLst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64" name="Down Arrow 63"/>
            <p:cNvSpPr/>
            <p:nvPr/>
          </p:nvSpPr>
          <p:spPr bwMode="auto">
            <a:xfrm rot="2798996">
              <a:off x="2489439" y="3677525"/>
              <a:ext cx="123104" cy="1018458"/>
            </a:xfrm>
            <a:prstGeom prst="downArrow">
              <a:avLst>
                <a:gd name="adj1" fmla="val 50000"/>
                <a:gd name="adj2" fmla="val 74430"/>
              </a:avLst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</p:grpSp>
      <p:sp>
        <p:nvSpPr>
          <p:cNvPr id="68" name="TextBox 67"/>
          <p:cNvSpPr txBox="1"/>
          <p:nvPr/>
        </p:nvSpPr>
        <p:spPr>
          <a:xfrm>
            <a:off x="5717839" y="2941807"/>
            <a:ext cx="34261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MULTIDISCIPLINARY &amp; VERSATILITY</a:t>
            </a:r>
          </a:p>
        </p:txBody>
      </p:sp>
      <p:pic>
        <p:nvPicPr>
          <p:cNvPr id="69" name="Picture 68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00113" y="4266307"/>
            <a:ext cx="3064375" cy="2475061"/>
          </a:xfrm>
          <a:prstGeom prst="rect">
            <a:avLst/>
          </a:prstGeom>
        </p:spPr>
      </p:pic>
      <p:grpSp>
        <p:nvGrpSpPr>
          <p:cNvPr id="102" name="Group 101"/>
          <p:cNvGrpSpPr/>
          <p:nvPr/>
        </p:nvGrpSpPr>
        <p:grpSpPr>
          <a:xfrm>
            <a:off x="3114492" y="1124744"/>
            <a:ext cx="5312632" cy="4602801"/>
            <a:chOff x="5674327" y="2724557"/>
            <a:chExt cx="3377819" cy="2926502"/>
          </a:xfrm>
        </p:grpSpPr>
        <p:sp>
          <p:nvSpPr>
            <p:cNvPr id="103" name="Curved Down Arrow 102"/>
            <p:cNvSpPr/>
            <p:nvPr/>
          </p:nvSpPr>
          <p:spPr bwMode="auto">
            <a:xfrm rot="6421202">
              <a:off x="6233771" y="3236755"/>
              <a:ext cx="1335945" cy="311549"/>
            </a:xfrm>
            <a:prstGeom prst="curvedDownArrow">
              <a:avLst/>
            </a:prstGeom>
            <a:solidFill>
              <a:srgbClr val="66FF66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104" name="Curved Down Arrow 103"/>
            <p:cNvSpPr/>
            <p:nvPr/>
          </p:nvSpPr>
          <p:spPr bwMode="auto">
            <a:xfrm rot="12322276">
              <a:off x="5674327" y="3826362"/>
              <a:ext cx="726674" cy="170037"/>
            </a:xfrm>
            <a:prstGeom prst="curvedDownArrow">
              <a:avLst/>
            </a:prstGeom>
            <a:solidFill>
              <a:srgbClr val="66FF66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105" name="Curved Down Arrow 104"/>
            <p:cNvSpPr/>
            <p:nvPr/>
          </p:nvSpPr>
          <p:spPr bwMode="auto">
            <a:xfrm rot="9475831">
              <a:off x="6579073" y="3567050"/>
              <a:ext cx="2473073" cy="345595"/>
            </a:xfrm>
            <a:prstGeom prst="curvedDownArrow">
              <a:avLst/>
            </a:prstGeom>
            <a:solidFill>
              <a:srgbClr val="66FF66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106" name="Curved Down Arrow 105"/>
            <p:cNvSpPr/>
            <p:nvPr/>
          </p:nvSpPr>
          <p:spPr bwMode="auto">
            <a:xfrm rot="14122979">
              <a:off x="5755289" y="3545375"/>
              <a:ext cx="726674" cy="170037"/>
            </a:xfrm>
            <a:prstGeom prst="curvedDownArrow">
              <a:avLst/>
            </a:prstGeom>
            <a:solidFill>
              <a:srgbClr val="66FF66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107" name="Curved Down Arrow 106"/>
            <p:cNvSpPr/>
            <p:nvPr/>
          </p:nvSpPr>
          <p:spPr bwMode="auto">
            <a:xfrm rot="5241312">
              <a:off x="6098510" y="3332314"/>
              <a:ext cx="945596" cy="199777"/>
            </a:xfrm>
            <a:prstGeom prst="curvedDownArrow">
              <a:avLst/>
            </a:prstGeom>
            <a:solidFill>
              <a:srgbClr val="66FF66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108" name="Curved Down Arrow 107"/>
            <p:cNvSpPr/>
            <p:nvPr/>
          </p:nvSpPr>
          <p:spPr bwMode="auto">
            <a:xfrm rot="21235070">
              <a:off x="6358153" y="3275681"/>
              <a:ext cx="143802" cy="571755"/>
            </a:xfrm>
            <a:prstGeom prst="curvedDownArrow">
              <a:avLst/>
            </a:prstGeom>
            <a:solidFill>
              <a:srgbClr val="66FF66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109" name="Curved Down Arrow 108"/>
            <p:cNvSpPr/>
            <p:nvPr/>
          </p:nvSpPr>
          <p:spPr bwMode="auto">
            <a:xfrm rot="7393274">
              <a:off x="5412182" y="4678105"/>
              <a:ext cx="1634358" cy="311549"/>
            </a:xfrm>
            <a:prstGeom prst="curvedDownArrow">
              <a:avLst/>
            </a:prstGeom>
            <a:solidFill>
              <a:srgbClr val="66FF66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62830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96296E-6 L -0.35174 0.2055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87" y="10278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81481E-6 L -0.354 0.20092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08" y="10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33333E-6 L -3.61111E-6 -0.35324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68" grpId="0"/>
      <p:bldP spid="68" grpId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-2817" y="454025"/>
            <a:ext cx="482453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/>
              <a:t>Juan Gómez Barreiro – Universidad de Salamanca – High pressure and temperature of </a:t>
            </a:r>
            <a:r>
              <a:rPr lang="en-US" sz="1400" b="1" dirty="0" smtClean="0"/>
              <a:t>geological materials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err="1" smtClean="0"/>
              <a:t>Rocío</a:t>
            </a:r>
            <a:r>
              <a:rPr lang="en-US" sz="1400" dirty="0" smtClean="0"/>
              <a:t> Campos </a:t>
            </a:r>
            <a:r>
              <a:rPr lang="en-US" sz="1400" dirty="0" err="1" smtClean="0"/>
              <a:t>Egea</a:t>
            </a:r>
            <a:r>
              <a:rPr lang="en-US" sz="1400" dirty="0" smtClean="0"/>
              <a:t> – CIEMAT – </a:t>
            </a:r>
            <a:r>
              <a:rPr lang="en-US" sz="1400" b="1" dirty="0" smtClean="0"/>
              <a:t>Geological materials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err="1" smtClean="0"/>
              <a:t>Josep</a:t>
            </a:r>
            <a:r>
              <a:rPr lang="en-US" sz="1400" dirty="0" smtClean="0"/>
              <a:t> Costa </a:t>
            </a:r>
            <a:r>
              <a:rPr lang="en-US" sz="1400" dirty="0" err="1" smtClean="0"/>
              <a:t>Balanzat</a:t>
            </a:r>
            <a:r>
              <a:rPr lang="en-US" sz="1400" dirty="0" smtClean="0"/>
              <a:t>, Universidad de Girona, </a:t>
            </a:r>
            <a:r>
              <a:rPr lang="en-US" sz="1400" b="1" dirty="0" smtClean="0"/>
              <a:t>Composite Materials</a:t>
            </a:r>
            <a:r>
              <a:rPr lang="en-US" sz="1400" dirty="0" smtClean="0"/>
              <a:t>.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/>
              <a:t>Jaime C. </a:t>
            </a:r>
            <a:r>
              <a:rPr lang="en-US" sz="1400" dirty="0" err="1" smtClean="0"/>
              <a:t>Gálvez</a:t>
            </a:r>
            <a:r>
              <a:rPr lang="en-US" sz="1400" dirty="0" smtClean="0"/>
              <a:t>, Universidad </a:t>
            </a:r>
            <a:r>
              <a:rPr lang="en-US" sz="1400" dirty="0" err="1" smtClean="0"/>
              <a:t>Politécnica</a:t>
            </a:r>
            <a:r>
              <a:rPr lang="en-US" sz="1400" dirty="0" smtClean="0"/>
              <a:t> de Madrid – Fracture of </a:t>
            </a:r>
            <a:r>
              <a:rPr lang="en-US" sz="1400" b="1" dirty="0" smtClean="0"/>
              <a:t>Steels </a:t>
            </a:r>
            <a:r>
              <a:rPr lang="en-US" sz="1400" dirty="0" smtClean="0"/>
              <a:t>and </a:t>
            </a:r>
            <a:r>
              <a:rPr lang="en-US" sz="1400" b="1" dirty="0" smtClean="0"/>
              <a:t>Cement </a:t>
            </a:r>
            <a:r>
              <a:rPr lang="en-US" sz="1400" dirty="0" smtClean="0"/>
              <a:t>based material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/>
              <a:t>Luis E. Hernández, Universidad </a:t>
            </a:r>
            <a:r>
              <a:rPr lang="en-US" sz="1400" dirty="0" err="1" smtClean="0"/>
              <a:t>Autónoma</a:t>
            </a:r>
            <a:r>
              <a:rPr lang="en-US" sz="1400" dirty="0" smtClean="0"/>
              <a:t> de Madrid – </a:t>
            </a:r>
            <a:r>
              <a:rPr lang="en-US" sz="1400" b="1" dirty="0" smtClean="0"/>
              <a:t>vegetal materials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/>
              <a:t>Javier Sánchez, </a:t>
            </a:r>
            <a:r>
              <a:rPr lang="en-US" sz="1400" dirty="0" err="1" smtClean="0"/>
              <a:t>Científico</a:t>
            </a:r>
            <a:r>
              <a:rPr lang="en-US" sz="1400" dirty="0" smtClean="0"/>
              <a:t> Titular, </a:t>
            </a:r>
            <a:r>
              <a:rPr lang="en-US" sz="1400" dirty="0" err="1" smtClean="0"/>
              <a:t>Instituto</a:t>
            </a:r>
            <a:r>
              <a:rPr lang="en-US" sz="1400" dirty="0" smtClean="0"/>
              <a:t> de </a:t>
            </a:r>
            <a:r>
              <a:rPr lang="en-US" sz="1400" dirty="0" err="1" smtClean="0"/>
              <a:t>Ciencias</a:t>
            </a:r>
            <a:r>
              <a:rPr lang="en-US" sz="1400" dirty="0" smtClean="0"/>
              <a:t> de la </a:t>
            </a:r>
            <a:r>
              <a:rPr lang="en-US" sz="1400" dirty="0" err="1" smtClean="0"/>
              <a:t>Construcción</a:t>
            </a:r>
            <a:r>
              <a:rPr lang="en-US" sz="1400" dirty="0" smtClean="0"/>
              <a:t> Eduardo </a:t>
            </a:r>
            <a:r>
              <a:rPr lang="en-US" sz="1400" dirty="0" err="1" smtClean="0"/>
              <a:t>Torroja</a:t>
            </a:r>
            <a:r>
              <a:rPr lang="en-US" sz="1400" dirty="0" smtClean="0"/>
              <a:t> (</a:t>
            </a:r>
            <a:r>
              <a:rPr lang="en-US" sz="1400" dirty="0" err="1" smtClean="0"/>
              <a:t>IETcc</a:t>
            </a:r>
            <a:r>
              <a:rPr lang="en-US" sz="1400" dirty="0" smtClean="0"/>
              <a:t>-CSIC), </a:t>
            </a:r>
            <a:r>
              <a:rPr lang="en-US" sz="1400" dirty="0" err="1" smtClean="0"/>
              <a:t>Modelado</a:t>
            </a:r>
            <a:r>
              <a:rPr lang="en-US" sz="1400" dirty="0" smtClean="0"/>
              <a:t> y </a:t>
            </a:r>
            <a:r>
              <a:rPr lang="en-US" sz="1400" dirty="0" err="1" smtClean="0"/>
              <a:t>Durabilidad</a:t>
            </a:r>
            <a:r>
              <a:rPr lang="en-US" sz="1400" dirty="0" smtClean="0"/>
              <a:t> de </a:t>
            </a:r>
            <a:r>
              <a:rPr lang="en-US" sz="1400" dirty="0" err="1" smtClean="0"/>
              <a:t>Estructuras</a:t>
            </a:r>
            <a:r>
              <a:rPr lang="en-US" sz="1400" dirty="0" smtClean="0"/>
              <a:t>, </a:t>
            </a:r>
            <a:r>
              <a:rPr lang="en-US" sz="1400" b="1" dirty="0" err="1" smtClean="0"/>
              <a:t>Cementos</a:t>
            </a:r>
            <a:endParaRPr lang="en-US" sz="1400" b="1" dirty="0" smtClean="0"/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/>
              <a:t>Marcos </a:t>
            </a:r>
            <a:r>
              <a:rPr lang="en-US" sz="1400" dirty="0" err="1" smtClean="0"/>
              <a:t>Lanzón</a:t>
            </a:r>
            <a:r>
              <a:rPr lang="en-US" sz="1400" dirty="0" smtClean="0"/>
              <a:t>, Universidad </a:t>
            </a:r>
            <a:r>
              <a:rPr lang="en-US" sz="1400" dirty="0" err="1" smtClean="0"/>
              <a:t>Politécnica</a:t>
            </a:r>
            <a:r>
              <a:rPr lang="en-US" sz="1400" dirty="0" smtClean="0"/>
              <a:t> de Cartagena - </a:t>
            </a:r>
            <a:r>
              <a:rPr lang="es-ES" sz="1400" b="1" dirty="0" smtClean="0"/>
              <a:t>Materiales de Construcción</a:t>
            </a:r>
            <a:r>
              <a:rPr lang="es-ES" sz="1400" dirty="0" smtClean="0"/>
              <a:t>, Alteración de </a:t>
            </a:r>
            <a:r>
              <a:rPr lang="es-ES" sz="1400" b="1" dirty="0" smtClean="0"/>
              <a:t>piedra</a:t>
            </a:r>
            <a:r>
              <a:rPr lang="es-ES" sz="1400" dirty="0" smtClean="0"/>
              <a:t> y materiales de </a:t>
            </a:r>
            <a:r>
              <a:rPr lang="es-ES" sz="1400" b="1" dirty="0" smtClean="0"/>
              <a:t>interés</a:t>
            </a:r>
            <a:r>
              <a:rPr lang="es-ES" sz="1400" dirty="0" smtClean="0"/>
              <a:t> </a:t>
            </a:r>
            <a:r>
              <a:rPr lang="es-ES" sz="1400" b="1" dirty="0" smtClean="0"/>
              <a:t>patrimonial</a:t>
            </a:r>
            <a:r>
              <a:rPr lang="es-ES" sz="1400" dirty="0" smtClean="0"/>
              <a:t>.</a:t>
            </a:r>
            <a:endParaRPr lang="en-GB" sz="1400" dirty="0" smtClean="0"/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/>
              <a:t>David A. </a:t>
            </a:r>
            <a:r>
              <a:rPr lang="en-US" sz="1400" dirty="0" err="1" smtClean="0"/>
              <a:t>Cendón</a:t>
            </a:r>
            <a:r>
              <a:rPr lang="en-US" sz="1400" dirty="0" smtClean="0"/>
              <a:t> Franco, Universidad </a:t>
            </a:r>
            <a:r>
              <a:rPr lang="en-US" sz="1400" dirty="0" err="1" smtClean="0"/>
              <a:t>Politécnica</a:t>
            </a:r>
            <a:r>
              <a:rPr lang="en-US" sz="1400" dirty="0" smtClean="0"/>
              <a:t> de Madrid, </a:t>
            </a:r>
            <a:r>
              <a:rPr lang="en-US" sz="1400" b="1" dirty="0" smtClean="0"/>
              <a:t>Metallic materials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/>
              <a:t>Fernando San Jose Martinez, Universidad </a:t>
            </a:r>
            <a:r>
              <a:rPr lang="en-US" sz="1400" dirty="0" err="1" smtClean="0"/>
              <a:t>Politécnica</a:t>
            </a:r>
            <a:r>
              <a:rPr lang="en-US" sz="1400" dirty="0" smtClean="0"/>
              <a:t> de Madrid - </a:t>
            </a:r>
            <a:r>
              <a:rPr lang="es-ES" sz="1400" dirty="0" smtClean="0"/>
              <a:t>Cuantificación de la estructura de </a:t>
            </a:r>
            <a:r>
              <a:rPr lang="es-ES" sz="1400" b="1" dirty="0" smtClean="0"/>
              <a:t>suelo </a:t>
            </a:r>
            <a:endParaRPr lang="en-US" sz="1400" b="1" dirty="0" smtClean="0"/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/>
              <a:t>Fernando A. </a:t>
            </a:r>
            <a:r>
              <a:rPr lang="en-US" sz="1400" dirty="0" err="1" smtClean="0"/>
              <a:t>Lasagni</a:t>
            </a:r>
            <a:r>
              <a:rPr lang="en-US" sz="1400" dirty="0" smtClean="0"/>
              <a:t>, Materials &amp; Processes Department Center for Advanced Aerospace Technologies (CATEC), </a:t>
            </a:r>
            <a:r>
              <a:rPr lang="en-US" sz="1400" b="1" dirty="0" smtClean="0"/>
              <a:t>Composite materials and metal alloys</a:t>
            </a:r>
            <a:endParaRPr lang="en-US" sz="1400" dirty="0"/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endParaRPr lang="en-US" sz="1400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2817" y="0"/>
            <a:ext cx="9144000" cy="454025"/>
          </a:xfrm>
          <a:prstGeom prst="rect">
            <a:avLst/>
          </a:prstGeom>
          <a:gradFill rotWithShape="1">
            <a:gsLst>
              <a:gs pos="0">
                <a:srgbClr val="6AA7B9"/>
              </a:gs>
              <a:gs pos="100000">
                <a:srgbClr val="01637E"/>
              </a:gs>
            </a:gsLst>
            <a:lin ang="0" scaled="1"/>
          </a:gradFill>
          <a:ln>
            <a:noFill/>
          </a:ln>
          <a:effectLst>
            <a:outerShdw dist="444500" dir="16200000" sy="-100000" rotWithShape="0">
              <a:srgbClr val="808080"/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GB" sz="3000" dirty="0" smtClean="0">
                <a:solidFill>
                  <a:schemeClr val="bg1"/>
                </a:solidFill>
              </a:rPr>
              <a:t>User group </a:t>
            </a:r>
            <a:r>
              <a:rPr lang="en-GB" sz="3000" u="sng" dirty="0" smtClean="0">
                <a:solidFill>
                  <a:schemeClr val="bg1"/>
                </a:solidFill>
              </a:rPr>
              <a:t>actively</a:t>
            </a:r>
            <a:r>
              <a:rPr lang="en-GB" sz="3000" dirty="0" smtClean="0">
                <a:solidFill>
                  <a:schemeClr val="bg1"/>
                </a:solidFill>
              </a:rPr>
              <a:t> supporting the proposal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5" name="1 Rectángulo"/>
          <p:cNvSpPr/>
          <p:nvPr/>
        </p:nvSpPr>
        <p:spPr>
          <a:xfrm>
            <a:off x="4772383" y="454025"/>
            <a:ext cx="43688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/>
              <a:t>Vicente Gomez Ruiz de </a:t>
            </a:r>
            <a:r>
              <a:rPr lang="en-US" sz="1400" dirty="0" err="1" smtClean="0"/>
              <a:t>Argandona</a:t>
            </a:r>
            <a:r>
              <a:rPr lang="en-US" sz="1400" dirty="0" smtClean="0"/>
              <a:t>, </a:t>
            </a:r>
            <a:r>
              <a:rPr lang="en-US" sz="1400" dirty="0" err="1" smtClean="0"/>
              <a:t>Grupo</a:t>
            </a:r>
            <a:r>
              <a:rPr lang="en-US" sz="1400" dirty="0" smtClean="0"/>
              <a:t> de </a:t>
            </a:r>
            <a:r>
              <a:rPr lang="en-US" sz="1400" dirty="0" err="1" smtClean="0"/>
              <a:t>Tomografía</a:t>
            </a:r>
            <a:r>
              <a:rPr lang="en-US" sz="1400" dirty="0" smtClean="0"/>
              <a:t> de </a:t>
            </a:r>
            <a:r>
              <a:rPr lang="en-US" sz="1400" dirty="0" err="1" smtClean="0"/>
              <a:t>Rayos</a:t>
            </a:r>
            <a:r>
              <a:rPr lang="en-US" sz="1400" dirty="0" smtClean="0"/>
              <a:t>-X, Universidad de Oviedo, </a:t>
            </a:r>
            <a:r>
              <a:rPr lang="en-US" sz="1400" b="1" dirty="0" err="1" smtClean="0"/>
              <a:t>Geomaterials</a:t>
            </a:r>
            <a:endParaRPr lang="en-US" sz="1400" b="1" dirty="0" smtClean="0"/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err="1" smtClean="0"/>
              <a:t>Gerardi</a:t>
            </a:r>
            <a:r>
              <a:rPr lang="en-US" sz="1400" dirty="0" smtClean="0"/>
              <a:t> </a:t>
            </a:r>
            <a:r>
              <a:rPr lang="en-US" sz="1400" dirty="0" err="1" smtClean="0"/>
              <a:t>Garcés</a:t>
            </a:r>
            <a:r>
              <a:rPr lang="en-US" sz="1400" dirty="0" smtClean="0"/>
              <a:t> Plaza, CENIM, </a:t>
            </a:r>
            <a:r>
              <a:rPr lang="en-US" sz="1400" b="1" dirty="0" smtClean="0"/>
              <a:t>Multiphase metallic materials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/>
              <a:t>José Antonio </a:t>
            </a:r>
            <a:r>
              <a:rPr lang="en-US" sz="1400" dirty="0" err="1" smtClean="0"/>
              <a:t>Yagüe</a:t>
            </a:r>
            <a:r>
              <a:rPr lang="en-US" sz="1400" dirty="0" smtClean="0"/>
              <a:t>, Universidad de Zaragoza, </a:t>
            </a:r>
            <a:r>
              <a:rPr lang="en-US" sz="1400" b="1" dirty="0" smtClean="0"/>
              <a:t>Metrology, Image treatment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/>
              <a:t>Lucia Franco Ferreira, </a:t>
            </a:r>
            <a:r>
              <a:rPr lang="en-US" sz="1400" dirty="0" err="1" smtClean="0"/>
              <a:t>Aimen</a:t>
            </a:r>
            <a:r>
              <a:rPr lang="en-US" sz="1400" dirty="0" smtClean="0"/>
              <a:t>,</a:t>
            </a:r>
            <a:r>
              <a:rPr lang="en-US" sz="1400" b="1" dirty="0" smtClean="0"/>
              <a:t> NDT, dimensional metrology, material characterization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/>
              <a:t>Alberto </a:t>
            </a:r>
            <a:r>
              <a:rPr lang="en-US" sz="1400" dirty="0" err="1" smtClean="0"/>
              <a:t>Mendikute</a:t>
            </a:r>
            <a:r>
              <a:rPr lang="en-US" sz="1400" dirty="0" smtClean="0"/>
              <a:t>, IDEKO, </a:t>
            </a:r>
            <a:r>
              <a:rPr lang="en-US" sz="1400" b="1" dirty="0" smtClean="0"/>
              <a:t>Image treatment, non-destructive testing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err="1" smtClean="0"/>
              <a:t>Joost</a:t>
            </a:r>
            <a:r>
              <a:rPr lang="en-US" sz="1400" dirty="0" smtClean="0"/>
              <a:t> van </a:t>
            </a:r>
            <a:r>
              <a:rPr lang="en-US" sz="1400" dirty="0" err="1" smtClean="0"/>
              <a:t>Duijn</a:t>
            </a:r>
            <a:r>
              <a:rPr lang="en-US" sz="1400" dirty="0" smtClean="0"/>
              <a:t>, Universidad de </a:t>
            </a:r>
            <a:r>
              <a:rPr lang="en-US" sz="1400" dirty="0" err="1" smtClean="0"/>
              <a:t>Castilla</a:t>
            </a:r>
            <a:r>
              <a:rPr lang="en-US" sz="1400" dirty="0" smtClean="0"/>
              <a:t>-La Mancha – </a:t>
            </a:r>
            <a:r>
              <a:rPr lang="en-US" sz="1400" b="1" dirty="0" err="1" smtClean="0"/>
              <a:t>Pilas</a:t>
            </a:r>
            <a:r>
              <a:rPr lang="en-US" sz="1400" b="1" dirty="0" smtClean="0"/>
              <a:t> combustibles de </a:t>
            </a:r>
            <a:r>
              <a:rPr lang="en-US" sz="1400" b="1" dirty="0" err="1" smtClean="0"/>
              <a:t>oxido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solido</a:t>
            </a:r>
            <a:endParaRPr lang="en-US" sz="1400" b="1" dirty="0" smtClean="0"/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/>
              <a:t>Vicente </a:t>
            </a:r>
            <a:r>
              <a:rPr lang="en-US" sz="1400" dirty="0" err="1" smtClean="0"/>
              <a:t>Amigó</a:t>
            </a:r>
            <a:r>
              <a:rPr lang="en-US" sz="1400" dirty="0" smtClean="0"/>
              <a:t> </a:t>
            </a:r>
            <a:r>
              <a:rPr lang="en-US" sz="1400" dirty="0" err="1" smtClean="0"/>
              <a:t>Borrás</a:t>
            </a:r>
            <a:r>
              <a:rPr lang="en-US" sz="1400" dirty="0" smtClean="0"/>
              <a:t>, Universidad </a:t>
            </a:r>
            <a:r>
              <a:rPr lang="en-US" sz="1400" dirty="0" err="1" smtClean="0"/>
              <a:t>Politécnica</a:t>
            </a:r>
            <a:r>
              <a:rPr lang="en-US" sz="1400" dirty="0" smtClean="0"/>
              <a:t> de Valencia, </a:t>
            </a:r>
            <a:r>
              <a:rPr lang="en-US" sz="1400" b="1" dirty="0" smtClean="0"/>
              <a:t>Titanium</a:t>
            </a:r>
            <a:r>
              <a:rPr lang="en-US" sz="1400" dirty="0" smtClean="0"/>
              <a:t> alloys characterization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/>
              <a:t>Carlos </a:t>
            </a:r>
            <a:r>
              <a:rPr lang="en-US" sz="1400" dirty="0" err="1" smtClean="0"/>
              <a:t>Capdevila</a:t>
            </a:r>
            <a:r>
              <a:rPr lang="en-US" sz="1400" dirty="0" smtClean="0"/>
              <a:t>, </a:t>
            </a:r>
            <a:r>
              <a:rPr lang="en-US" sz="1400" dirty="0" err="1" smtClean="0"/>
              <a:t>Grupo</a:t>
            </a:r>
            <a:r>
              <a:rPr lang="en-US" sz="1400" dirty="0" smtClean="0"/>
              <a:t> </a:t>
            </a:r>
            <a:r>
              <a:rPr lang="en-US" sz="1400" dirty="0" err="1" smtClean="0"/>
              <a:t>Materalia</a:t>
            </a:r>
            <a:r>
              <a:rPr lang="en-US" sz="1400" dirty="0" smtClean="0"/>
              <a:t> del CENIM-CSIC, </a:t>
            </a:r>
            <a:r>
              <a:rPr lang="en-US" sz="1400" b="1" dirty="0" smtClean="0"/>
              <a:t>Fe-based alloys, steels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/>
              <a:t>Lander </a:t>
            </a:r>
            <a:r>
              <a:rPr lang="en-US" sz="1400" dirty="0" err="1" smtClean="0"/>
              <a:t>Galdos</a:t>
            </a:r>
            <a:r>
              <a:rPr lang="en-US" sz="1400" dirty="0" smtClean="0"/>
              <a:t>, Universidad de Mondragon - Super Plastic Forming of </a:t>
            </a:r>
            <a:r>
              <a:rPr lang="en-US" sz="1400" b="1" dirty="0" err="1" smtClean="0"/>
              <a:t>Aluminium</a:t>
            </a:r>
            <a:r>
              <a:rPr lang="en-US" sz="1400" dirty="0" smtClean="0"/>
              <a:t> Sheets.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/>
              <a:t>Pedro Bravo, Universidad de Burgos, HPDC of </a:t>
            </a:r>
            <a:r>
              <a:rPr lang="en-US" sz="1400" b="1" dirty="0" smtClean="0"/>
              <a:t>Mg alloys</a:t>
            </a:r>
            <a:r>
              <a:rPr lang="en-US" sz="1400" dirty="0" smtClean="0"/>
              <a:t>, </a:t>
            </a:r>
            <a:r>
              <a:rPr lang="en-US" sz="1400" b="1" dirty="0" smtClean="0"/>
              <a:t>polymers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/>
              <a:t>Juan Carlos Suárez Bermejo, Universidad </a:t>
            </a:r>
            <a:r>
              <a:rPr lang="en-US" sz="1400" dirty="0" err="1" smtClean="0"/>
              <a:t>Politécnica</a:t>
            </a:r>
            <a:r>
              <a:rPr lang="en-US" sz="1400" dirty="0" smtClean="0"/>
              <a:t> de Madrid, </a:t>
            </a:r>
            <a:r>
              <a:rPr lang="en-US" sz="1400" b="1" dirty="0" err="1" smtClean="0"/>
              <a:t>Materiales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Híbridos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estructurales</a:t>
            </a:r>
            <a:r>
              <a:rPr lang="en-US" sz="1400" b="1" dirty="0" smtClean="0"/>
              <a:t> </a:t>
            </a:r>
            <a:r>
              <a:rPr lang="en-US" sz="1400" dirty="0" smtClean="0"/>
              <a:t>(</a:t>
            </a:r>
            <a:r>
              <a:rPr lang="en-US" sz="1400" dirty="0" err="1" smtClean="0"/>
              <a:t>orgánico</a:t>
            </a:r>
            <a:r>
              <a:rPr lang="en-US" sz="1400" dirty="0" smtClean="0"/>
              <a:t>/</a:t>
            </a:r>
            <a:r>
              <a:rPr lang="en-US" sz="1400" dirty="0" err="1" smtClean="0"/>
              <a:t>inorgánico</a:t>
            </a:r>
            <a:r>
              <a:rPr lang="en-US" sz="1400" dirty="0" smtClean="0"/>
              <a:t>), </a:t>
            </a:r>
            <a:r>
              <a:rPr lang="en-US" sz="1400" b="1" dirty="0" err="1" smtClean="0"/>
              <a:t>adhesivos</a:t>
            </a:r>
            <a:r>
              <a:rPr lang="en-US" sz="1400" dirty="0" smtClean="0"/>
              <a:t>, </a:t>
            </a:r>
            <a:r>
              <a:rPr lang="en-US" sz="1400" dirty="0" err="1" smtClean="0"/>
              <a:t>mecanismos</a:t>
            </a:r>
            <a:r>
              <a:rPr lang="en-US" sz="1400" dirty="0" smtClean="0"/>
              <a:t> de </a:t>
            </a:r>
            <a:r>
              <a:rPr lang="en-US" sz="1400" dirty="0" err="1" smtClean="0"/>
              <a:t>daño</a:t>
            </a:r>
            <a:r>
              <a:rPr lang="en-US" sz="1400" dirty="0" smtClean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290931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2817" y="0"/>
            <a:ext cx="9144000" cy="454025"/>
          </a:xfrm>
          <a:prstGeom prst="rect">
            <a:avLst/>
          </a:prstGeom>
          <a:gradFill rotWithShape="1">
            <a:gsLst>
              <a:gs pos="0">
                <a:srgbClr val="6AA7B9"/>
              </a:gs>
              <a:gs pos="100000">
                <a:srgbClr val="01637E"/>
              </a:gs>
            </a:gsLst>
            <a:lin ang="0" scaled="1"/>
          </a:gradFill>
          <a:ln>
            <a:noFill/>
          </a:ln>
          <a:effectLst>
            <a:outerShdw dist="444500" dir="16200000" sy="-100000" rotWithShape="0">
              <a:srgbClr val="808080"/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GB" sz="3000" dirty="0" smtClean="0">
                <a:solidFill>
                  <a:schemeClr val="bg1"/>
                </a:solidFill>
              </a:rPr>
              <a:t>User group </a:t>
            </a:r>
            <a:r>
              <a:rPr lang="en-GB" sz="3000" u="sng" dirty="0" smtClean="0">
                <a:solidFill>
                  <a:schemeClr val="bg1"/>
                </a:solidFill>
              </a:rPr>
              <a:t>actively</a:t>
            </a:r>
            <a:r>
              <a:rPr lang="en-GB" sz="3000" dirty="0" smtClean="0">
                <a:solidFill>
                  <a:schemeClr val="bg1"/>
                </a:solidFill>
              </a:rPr>
              <a:t> supporting the proposal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5" name="1 Rectángulo"/>
          <p:cNvSpPr/>
          <p:nvPr/>
        </p:nvSpPr>
        <p:spPr>
          <a:xfrm>
            <a:off x="12824" y="454025"/>
            <a:ext cx="4824536" cy="6540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err="1" smtClean="0"/>
              <a:t>Eusebio</a:t>
            </a:r>
            <a:r>
              <a:rPr lang="en-US" sz="1400" dirty="0" smtClean="0"/>
              <a:t> Solórzano, Universidad de Valladolid, </a:t>
            </a:r>
            <a:r>
              <a:rPr lang="en-US" sz="1400" b="1" dirty="0" smtClean="0"/>
              <a:t>Cellular materials, technique development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/>
              <a:t>Diego Val, GRUPO ANTOLIN-IRAUSA, S.A., </a:t>
            </a:r>
            <a:r>
              <a:rPr lang="en-US" sz="1400" b="1" dirty="0" smtClean="0"/>
              <a:t>Magnesium and </a:t>
            </a:r>
            <a:r>
              <a:rPr lang="en-US" sz="1400" b="1" dirty="0" err="1" smtClean="0"/>
              <a:t>aluminium</a:t>
            </a:r>
            <a:r>
              <a:rPr lang="en-US" sz="1400" b="1" dirty="0" smtClean="0"/>
              <a:t> alloys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/>
              <a:t>Ricardo Arenas Martín- Universidad </a:t>
            </a:r>
            <a:r>
              <a:rPr lang="en-US" sz="1400" dirty="0" err="1" smtClean="0"/>
              <a:t>Complutense</a:t>
            </a:r>
            <a:r>
              <a:rPr lang="en-US" sz="1400" dirty="0" smtClean="0"/>
              <a:t> de Madrid. </a:t>
            </a:r>
            <a:r>
              <a:rPr lang="en-US" sz="1400" b="1" dirty="0" err="1" smtClean="0"/>
              <a:t>Petrología</a:t>
            </a:r>
            <a:r>
              <a:rPr lang="en-US" sz="1400" b="1" dirty="0" smtClean="0"/>
              <a:t> y </a:t>
            </a:r>
            <a:r>
              <a:rPr lang="en-US" sz="1400" b="1" dirty="0" err="1" smtClean="0"/>
              <a:t>geoquímica</a:t>
            </a:r>
            <a:r>
              <a:rPr lang="en-US" sz="1400" b="1" dirty="0" smtClean="0"/>
              <a:t> de </a:t>
            </a:r>
            <a:r>
              <a:rPr lang="en-US" sz="1400" b="1" dirty="0" err="1" smtClean="0"/>
              <a:t>rocas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metamórficas</a:t>
            </a:r>
            <a:r>
              <a:rPr lang="en-US" sz="1400" b="1" dirty="0" smtClean="0"/>
              <a:t> de </a:t>
            </a:r>
            <a:r>
              <a:rPr lang="en-US" sz="1400" b="1" dirty="0" err="1" smtClean="0"/>
              <a:t>alta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Presión</a:t>
            </a:r>
            <a:endParaRPr lang="en-US" sz="1400" b="1" dirty="0" smtClean="0"/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/>
              <a:t>Antonio </a:t>
            </a:r>
            <a:r>
              <a:rPr lang="en-US" sz="1400" dirty="0" err="1" smtClean="0"/>
              <a:t>Álvarez</a:t>
            </a:r>
            <a:r>
              <a:rPr lang="en-US" sz="1400" dirty="0" smtClean="0"/>
              <a:t> Valero, Universidad de Salamanca – </a:t>
            </a:r>
            <a:r>
              <a:rPr lang="en-US" sz="1400" b="1" dirty="0" err="1" smtClean="0"/>
              <a:t>potencial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explosividad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volcánica</a:t>
            </a:r>
            <a:r>
              <a:rPr lang="en-US" sz="1400" b="1" dirty="0" smtClean="0"/>
              <a:t>, </a:t>
            </a:r>
            <a:r>
              <a:rPr lang="en-US" sz="1400" b="1" dirty="0" err="1" smtClean="0"/>
              <a:t>flujo</a:t>
            </a:r>
            <a:r>
              <a:rPr lang="en-US" sz="1400" b="1" dirty="0" smtClean="0"/>
              <a:t> de gases </a:t>
            </a:r>
            <a:r>
              <a:rPr lang="en-US" sz="1400" b="1" dirty="0" err="1" smtClean="0"/>
              <a:t>en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volcanes</a:t>
            </a:r>
            <a:r>
              <a:rPr lang="en-US" sz="1400" b="1" dirty="0" smtClean="0"/>
              <a:t>.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/>
              <a:t>José Ramón </a:t>
            </a:r>
            <a:r>
              <a:rPr lang="en-US" sz="1400" dirty="0" err="1" smtClean="0"/>
              <a:t>Martínez</a:t>
            </a:r>
            <a:r>
              <a:rPr lang="en-US" sz="1400" dirty="0" smtClean="0"/>
              <a:t> </a:t>
            </a:r>
            <a:r>
              <a:rPr lang="en-US" sz="1400" dirty="0" err="1" smtClean="0"/>
              <a:t>Catalán</a:t>
            </a:r>
            <a:r>
              <a:rPr lang="en-US" sz="1400" dirty="0" smtClean="0"/>
              <a:t> -  Universidad de Salamanca.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Tectónica</a:t>
            </a:r>
            <a:r>
              <a:rPr lang="en-US" sz="1400" b="1" dirty="0" smtClean="0"/>
              <a:t> y </a:t>
            </a:r>
            <a:r>
              <a:rPr lang="en-US" sz="1400" b="1" dirty="0" err="1" smtClean="0"/>
              <a:t>geofísica</a:t>
            </a:r>
            <a:endParaRPr lang="en-US" sz="1400" b="1" dirty="0" smtClean="0"/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err="1" smtClean="0"/>
              <a:t>Puy</a:t>
            </a:r>
            <a:r>
              <a:rPr lang="en-US" sz="1400" dirty="0" smtClean="0"/>
              <a:t> </a:t>
            </a:r>
            <a:r>
              <a:rPr lang="en-US" sz="1400" dirty="0" err="1" smtClean="0"/>
              <a:t>Ayarza</a:t>
            </a:r>
            <a:r>
              <a:rPr lang="en-US" sz="1400" dirty="0" smtClean="0"/>
              <a:t> – Universidad de Salamanca.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Geofísica</a:t>
            </a:r>
            <a:r>
              <a:rPr lang="en-US" sz="1400" b="1" dirty="0" smtClean="0"/>
              <a:t>: </a:t>
            </a:r>
            <a:r>
              <a:rPr lang="en-US" sz="1400" b="1" dirty="0" err="1" smtClean="0"/>
              <a:t>Sísmica</a:t>
            </a:r>
            <a:r>
              <a:rPr lang="en-US" sz="1400" b="1" dirty="0" smtClean="0"/>
              <a:t> y </a:t>
            </a:r>
            <a:r>
              <a:rPr lang="en-US" sz="1400" b="1" dirty="0" err="1" smtClean="0"/>
              <a:t>Magnetismo</a:t>
            </a:r>
            <a:endParaRPr lang="en-US" sz="1400" b="1" dirty="0" smtClean="0"/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/>
              <a:t>Jose Manuel </a:t>
            </a:r>
            <a:r>
              <a:rPr lang="en-US" sz="1400" dirty="0" err="1" smtClean="0"/>
              <a:t>Benítez</a:t>
            </a:r>
            <a:r>
              <a:rPr lang="en-US" sz="1400" dirty="0" smtClean="0"/>
              <a:t> Pérez. Universidad de Salamanca.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Difracción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neutrónica</a:t>
            </a:r>
            <a:r>
              <a:rPr lang="en-US" sz="1400" b="1" dirty="0" smtClean="0"/>
              <a:t> y </a:t>
            </a:r>
            <a:r>
              <a:rPr lang="en-US" sz="1400" b="1" dirty="0" err="1" smtClean="0"/>
              <a:t>microestructura</a:t>
            </a:r>
            <a:endParaRPr lang="en-US" sz="1400" b="1" dirty="0" smtClean="0"/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err="1" smtClean="0"/>
              <a:t>Emilo</a:t>
            </a:r>
            <a:r>
              <a:rPr lang="en-US" sz="1400" dirty="0" smtClean="0"/>
              <a:t> González </a:t>
            </a:r>
            <a:r>
              <a:rPr lang="en-US" sz="1400" dirty="0" err="1" smtClean="0"/>
              <a:t>Clavijo</a:t>
            </a:r>
            <a:r>
              <a:rPr lang="en-US" sz="1400" dirty="0" smtClean="0"/>
              <a:t>. </a:t>
            </a:r>
            <a:r>
              <a:rPr lang="en-US" sz="1400" dirty="0" err="1" smtClean="0"/>
              <a:t>Instituto</a:t>
            </a:r>
            <a:r>
              <a:rPr lang="en-US" sz="1400" dirty="0" smtClean="0"/>
              <a:t> </a:t>
            </a:r>
            <a:r>
              <a:rPr lang="en-US" sz="1400" dirty="0" err="1" smtClean="0"/>
              <a:t>Geológico</a:t>
            </a:r>
            <a:r>
              <a:rPr lang="en-US" sz="1400" dirty="0" smtClean="0"/>
              <a:t> y </a:t>
            </a:r>
            <a:r>
              <a:rPr lang="en-US" sz="1400" dirty="0" err="1" smtClean="0"/>
              <a:t>Minero</a:t>
            </a:r>
            <a:r>
              <a:rPr lang="en-US" sz="1400" dirty="0" smtClean="0"/>
              <a:t> de </a:t>
            </a:r>
            <a:r>
              <a:rPr lang="en-US" sz="1400" dirty="0" err="1" smtClean="0"/>
              <a:t>España</a:t>
            </a:r>
            <a:r>
              <a:rPr lang="en-US" sz="1400" dirty="0" smtClean="0"/>
              <a:t>.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Tectónica</a:t>
            </a:r>
            <a:r>
              <a:rPr lang="en-US" sz="1400" b="1" dirty="0" smtClean="0"/>
              <a:t> y </a:t>
            </a:r>
            <a:r>
              <a:rPr lang="en-US" sz="1400" b="1" dirty="0" err="1" smtClean="0"/>
              <a:t>Recursos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naturales</a:t>
            </a:r>
            <a:endParaRPr lang="en-US" sz="1400" dirty="0" smtClean="0"/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/>
              <a:t>Mercedes Suárez </a:t>
            </a:r>
            <a:r>
              <a:rPr lang="en-US" sz="1400" dirty="0" err="1" smtClean="0"/>
              <a:t>Bárrios</a:t>
            </a:r>
            <a:r>
              <a:rPr lang="en-US" sz="1400" dirty="0" smtClean="0"/>
              <a:t>. Universidad de Salamanca.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Cristalografía</a:t>
            </a:r>
            <a:r>
              <a:rPr lang="en-US" sz="1400" b="1" dirty="0" smtClean="0"/>
              <a:t> y </a:t>
            </a:r>
            <a:r>
              <a:rPr lang="en-US" sz="1400" b="1" dirty="0" err="1" smtClean="0"/>
              <a:t>Mineralogía</a:t>
            </a:r>
            <a:endParaRPr lang="en-US" sz="1400" b="1" dirty="0" smtClean="0"/>
          </a:p>
          <a:p>
            <a:pPr marL="261938" indent="-261938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/>
              <a:t>Carlos González. IMDEA Materials (Madrid). </a:t>
            </a:r>
            <a:r>
              <a:rPr lang="en-US" sz="1400" b="1" dirty="0" err="1" smtClean="0"/>
              <a:t>Fibre</a:t>
            </a:r>
            <a:r>
              <a:rPr lang="en-US" sz="1400" b="1" dirty="0" smtClean="0"/>
              <a:t> reinforced polymers</a:t>
            </a:r>
          </a:p>
          <a:p>
            <a:pPr marL="261938" indent="-261938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/>
              <a:t>Teresa Perez Prado. IMDEA </a:t>
            </a:r>
            <a:r>
              <a:rPr lang="en-US" sz="1400" dirty="0" err="1" smtClean="0"/>
              <a:t>Materiales</a:t>
            </a:r>
            <a:r>
              <a:rPr lang="en-US" sz="1400" dirty="0" smtClean="0"/>
              <a:t> (Madrid). </a:t>
            </a:r>
            <a:r>
              <a:rPr lang="en-US" sz="1400" b="1" dirty="0" smtClean="0"/>
              <a:t>Light metal alloys</a:t>
            </a:r>
          </a:p>
          <a:p>
            <a:pPr marL="261938" indent="-261938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/>
              <a:t>Jon Molina. IMDEA </a:t>
            </a:r>
            <a:r>
              <a:rPr lang="en-US" sz="1400" dirty="0" err="1" smtClean="0"/>
              <a:t>Materiales</a:t>
            </a:r>
            <a:r>
              <a:rPr lang="en-US" sz="1400" dirty="0" smtClean="0"/>
              <a:t> (Madrid). </a:t>
            </a:r>
            <a:r>
              <a:rPr lang="en-US" sz="1400" b="1" dirty="0" smtClean="0"/>
              <a:t>Micro- and </a:t>
            </a:r>
            <a:r>
              <a:rPr lang="en-US" sz="1400" b="1" dirty="0" err="1" smtClean="0"/>
              <a:t>Nano</a:t>
            </a:r>
            <a:r>
              <a:rPr lang="en-US" sz="1400" b="1" dirty="0" smtClean="0"/>
              <a:t>- mechanics metallic materials</a:t>
            </a:r>
            <a:endParaRPr lang="en-US" sz="1400" dirty="0"/>
          </a:p>
        </p:txBody>
      </p:sp>
      <p:sp>
        <p:nvSpPr>
          <p:cNvPr id="6" name="1 Rectángulo"/>
          <p:cNvSpPr/>
          <p:nvPr/>
        </p:nvSpPr>
        <p:spPr>
          <a:xfrm>
            <a:off x="4758996" y="454025"/>
            <a:ext cx="4382187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1938" indent="-261938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/>
              <a:t>Federico </a:t>
            </a:r>
            <a:r>
              <a:rPr lang="en-US" sz="1400" dirty="0"/>
              <a:t>Sket. IMDEA </a:t>
            </a:r>
            <a:r>
              <a:rPr lang="en-US" sz="1400" dirty="0" err="1"/>
              <a:t>Materiales</a:t>
            </a:r>
            <a:r>
              <a:rPr lang="en-US" sz="1400" dirty="0"/>
              <a:t> (Madrid). </a:t>
            </a:r>
            <a:r>
              <a:rPr lang="en-US" sz="1400" b="1" dirty="0">
                <a:cs typeface="Arial" charset="0"/>
              </a:rPr>
              <a:t>FRP; light </a:t>
            </a:r>
            <a:r>
              <a:rPr lang="en-US" sz="1400" b="1" dirty="0" smtClean="0">
                <a:cs typeface="Arial" charset="0"/>
              </a:rPr>
              <a:t>metal </a:t>
            </a:r>
            <a:r>
              <a:rPr lang="en-US" sz="1400" b="1" dirty="0">
                <a:cs typeface="Arial" charset="0"/>
              </a:rPr>
              <a:t>alloys; steels</a:t>
            </a:r>
          </a:p>
          <a:p>
            <a:pPr marL="261938" indent="-261938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>
                <a:cs typeface="Arial" charset="0"/>
              </a:rPr>
              <a:t>Alicia </a:t>
            </a:r>
            <a:r>
              <a:rPr lang="en-US" sz="1400" dirty="0">
                <a:cs typeface="Arial" charset="0"/>
              </a:rPr>
              <a:t>Rodríguez </a:t>
            </a:r>
            <a:r>
              <a:rPr lang="en-US" sz="1400" dirty="0" err="1">
                <a:cs typeface="Arial" charset="0"/>
              </a:rPr>
              <a:t>Barbero</a:t>
            </a:r>
            <a:r>
              <a:rPr lang="en-US" sz="1400" dirty="0">
                <a:cs typeface="Arial" charset="0"/>
              </a:rPr>
              <a:t> (Universidad Salamanca). </a:t>
            </a:r>
            <a:r>
              <a:rPr lang="en-US" sz="1400" b="1" dirty="0" err="1">
                <a:cs typeface="Arial" charset="0"/>
              </a:rPr>
              <a:t>Fisiopatología</a:t>
            </a:r>
            <a:r>
              <a:rPr lang="en-US" sz="1400" b="1" dirty="0">
                <a:cs typeface="Arial" charset="0"/>
              </a:rPr>
              <a:t> Renal y </a:t>
            </a:r>
            <a:r>
              <a:rPr lang="en-US" sz="1400" b="1" dirty="0" smtClean="0">
                <a:cs typeface="Arial" charset="0"/>
              </a:rPr>
              <a:t>Cardiovascular</a:t>
            </a:r>
            <a:endParaRPr lang="en-US" sz="1400" dirty="0"/>
          </a:p>
          <a:p>
            <a:pPr>
              <a:spcAft>
                <a:spcPts val="600"/>
              </a:spcAft>
            </a:pPr>
            <a:endParaRPr lang="en-US" sz="1400" dirty="0"/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endParaRPr lang="en-US" sz="1400" dirty="0"/>
          </a:p>
        </p:txBody>
      </p:sp>
      <p:sp>
        <p:nvSpPr>
          <p:cNvPr id="3" name="Rectangle 2"/>
          <p:cNvSpPr/>
          <p:nvPr/>
        </p:nvSpPr>
        <p:spPr>
          <a:xfrm>
            <a:off x="5078873" y="4395787"/>
            <a:ext cx="4065127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Total Number of groups = </a:t>
            </a:r>
            <a:r>
              <a:rPr lang="en-US" dirty="0" smtClean="0"/>
              <a:t>35</a:t>
            </a:r>
          </a:p>
          <a:p>
            <a:pPr>
              <a:spcAft>
                <a:spcPts val="600"/>
              </a:spcAft>
            </a:pPr>
            <a:endParaRPr lang="en-US" dirty="0"/>
          </a:p>
          <a:p>
            <a:pPr>
              <a:spcAft>
                <a:spcPts val="600"/>
              </a:spcAft>
            </a:pPr>
            <a:r>
              <a:rPr lang="en-US" dirty="0" smtClean="0"/>
              <a:t>But…, there </a:t>
            </a:r>
            <a:r>
              <a:rPr lang="en-US" dirty="0"/>
              <a:t>are research groups not aware of the proposal which may benefit from it…</a:t>
            </a:r>
          </a:p>
        </p:txBody>
      </p:sp>
    </p:spTree>
    <p:extLst>
      <p:ext uri="{BB962C8B-B14F-4D97-AF65-F5344CB8AC3E}">
        <p14:creationId xmlns:p14="http://schemas.microsoft.com/office/powerpoint/2010/main" val="36501604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ChangeArrowheads="1"/>
          </p:cNvSpPr>
          <p:nvPr/>
        </p:nvSpPr>
        <p:spPr bwMode="auto">
          <a:xfrm>
            <a:off x="683568" y="2492896"/>
            <a:ext cx="885698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sz="3200" b="1" i="1" dirty="0">
                <a:solidFill>
                  <a:schemeClr val="bg1"/>
                </a:solidFill>
                <a:latin typeface="Comic Sans MS" pitchFamily="66" charset="0"/>
              </a:rPr>
              <a:t>THANK YOU FOR YOUR ATTENTION</a:t>
            </a:r>
            <a:endParaRPr lang="en-US" sz="3200" b="1" i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8167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06" name="Picture 2" descr="strong elephant : Fuerte hormiga débil levantar un elefante gigante Vector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016" y="2636912"/>
            <a:ext cx="2736304" cy="3707251"/>
          </a:xfrm>
          <a:prstGeom prst="rect">
            <a:avLst/>
          </a:prstGeom>
          <a:noFill/>
        </p:spPr>
      </p:pic>
      <p:sp>
        <p:nvSpPr>
          <p:cNvPr id="2" name="1 CuadroTexto"/>
          <p:cNvSpPr txBox="1"/>
          <p:nvPr/>
        </p:nvSpPr>
        <p:spPr>
          <a:xfrm>
            <a:off x="251520" y="764704"/>
            <a:ext cx="7407797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Attract new fields of research</a:t>
            </a:r>
          </a:p>
          <a:p>
            <a:endParaRPr lang="en-GB" dirty="0" smtClean="0"/>
          </a:p>
          <a:p>
            <a:r>
              <a:rPr lang="en-GB" dirty="0" smtClean="0"/>
              <a:t>Industrial applications</a:t>
            </a:r>
          </a:p>
          <a:p>
            <a:endParaRPr lang="en-GB" dirty="0" smtClean="0"/>
          </a:p>
          <a:p>
            <a:r>
              <a:rPr lang="en-GB" dirty="0" smtClean="0"/>
              <a:t>High impact publications (nature science, PNAS, etc)</a:t>
            </a:r>
          </a:p>
          <a:p>
            <a:endParaRPr lang="en-GB" dirty="0" smtClean="0"/>
          </a:p>
          <a:p>
            <a:r>
              <a:rPr lang="en-GB" dirty="0" smtClean="0"/>
              <a:t>High demands</a:t>
            </a:r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uppieren 19"/>
          <p:cNvGrpSpPr/>
          <p:nvPr/>
        </p:nvGrpSpPr>
        <p:grpSpPr>
          <a:xfrm>
            <a:off x="-108520" y="1008413"/>
            <a:ext cx="936104" cy="864096"/>
            <a:chOff x="0" y="836712"/>
            <a:chExt cx="936104" cy="864096"/>
          </a:xfrm>
        </p:grpSpPr>
        <p:sp>
          <p:nvSpPr>
            <p:cNvPr id="35" name="Geschweifte Klammer links 16"/>
            <p:cNvSpPr/>
            <p:nvPr/>
          </p:nvSpPr>
          <p:spPr bwMode="auto">
            <a:xfrm>
              <a:off x="720080" y="836712"/>
              <a:ext cx="216024" cy="864096"/>
            </a:xfrm>
            <a:prstGeom prst="leftBrac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6" name="Rectangle 24"/>
            <p:cNvSpPr>
              <a:spLocks noChangeArrowheads="1"/>
            </p:cNvSpPr>
            <p:nvPr/>
          </p:nvSpPr>
          <p:spPr bwMode="auto">
            <a:xfrm>
              <a:off x="0" y="881035"/>
              <a:ext cx="936104" cy="7078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GB" sz="2000" b="1" dirty="0" smtClean="0">
                  <a:effectLst/>
                </a:rPr>
                <a:t>Lab- </a:t>
              </a:r>
              <a:r>
                <a:rPr lang="en-US" sz="2000" b="1" dirty="0" smtClean="0"/>
                <a:t>µCT</a:t>
              </a:r>
              <a:endParaRPr lang="de-AT" sz="2000" b="1" dirty="0">
                <a:effectLst/>
                <a:sym typeface="Wingdings" pitchFamily="2" charset="2"/>
              </a:endParaRPr>
            </a:p>
          </p:txBody>
        </p:sp>
      </p:grpSp>
      <p:grpSp>
        <p:nvGrpSpPr>
          <p:cNvPr id="33" name="Gruppieren 32"/>
          <p:cNvGrpSpPr>
            <a:grpSpLocks/>
          </p:cNvGrpSpPr>
          <p:nvPr/>
        </p:nvGrpSpPr>
        <p:grpSpPr bwMode="auto">
          <a:xfrm>
            <a:off x="0" y="4365625"/>
            <a:ext cx="9144000" cy="2500313"/>
            <a:chOff x="0" y="4357694"/>
            <a:chExt cx="9144000" cy="2500306"/>
          </a:xfrm>
        </p:grpSpPr>
        <p:sp>
          <p:nvSpPr>
            <p:cNvPr id="32" name="Rechteck 31"/>
            <p:cNvSpPr/>
            <p:nvPr/>
          </p:nvSpPr>
          <p:spPr bwMode="auto">
            <a:xfrm>
              <a:off x="0" y="4357694"/>
              <a:ext cx="9144000" cy="2500306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de-D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5623" name="Text Box 8"/>
            <p:cNvSpPr txBox="1">
              <a:spLocks noChangeArrowheads="1"/>
            </p:cNvSpPr>
            <p:nvPr/>
          </p:nvSpPr>
          <p:spPr bwMode="auto">
            <a:xfrm>
              <a:off x="857224" y="4358826"/>
              <a:ext cx="74676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r>
                <a:rPr lang="de-AT" u="sng">
                  <a:solidFill>
                    <a:srgbClr val="FF0000"/>
                  </a:solidFill>
                </a:rPr>
                <a:t>Synchrotron Radiation features important for imaging:</a:t>
              </a:r>
              <a:endParaRPr lang="en-GB" u="sng">
                <a:solidFill>
                  <a:srgbClr val="FF0000"/>
                </a:solidFill>
              </a:endParaRPr>
            </a:p>
          </p:txBody>
        </p:sp>
        <p:sp>
          <p:nvSpPr>
            <p:cNvPr id="4105" name="Text Box 9"/>
            <p:cNvSpPr txBox="1">
              <a:spLocks noChangeArrowheads="1"/>
            </p:cNvSpPr>
            <p:nvPr/>
          </p:nvSpPr>
          <p:spPr bwMode="auto">
            <a:xfrm>
              <a:off x="0" y="4832356"/>
              <a:ext cx="8458200" cy="400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Tx/>
                <a:buChar char="-"/>
                <a:defRPr/>
              </a:pPr>
              <a:r>
                <a:rPr lang="de-AT" sz="2000" dirty="0"/>
                <a:t> </a:t>
              </a:r>
              <a:r>
                <a:rPr lang="de-AT" sz="2000" u="sng" dirty="0">
                  <a:solidFill>
                    <a:srgbClr val="3F7593"/>
                  </a:solidFill>
                  <a:latin typeface="Arial" pitchFamily="34" charset="0"/>
                  <a:cs typeface="Arial" pitchFamily="34" charset="0"/>
                </a:rPr>
                <a:t>High </a:t>
              </a:r>
              <a:r>
                <a:rPr lang="de-AT" sz="2000" u="sng" dirty="0" err="1">
                  <a:solidFill>
                    <a:srgbClr val="3F7593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rPr>
                <a:t>Bri</a:t>
              </a:r>
              <a:r>
                <a:rPr lang="de-AT" sz="2000" u="sng" dirty="0" err="1">
                  <a:solidFill>
                    <a:srgbClr val="3F7593"/>
                  </a:solidFill>
                  <a:latin typeface="Arial" pitchFamily="34" charset="0"/>
                  <a:cs typeface="Arial" pitchFamily="34" charset="0"/>
                </a:rPr>
                <a:t>lliance</a:t>
              </a:r>
              <a:r>
                <a:rPr lang="de-AT" sz="2000" dirty="0">
                  <a:solidFill>
                    <a:srgbClr val="3F7593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de-AT" sz="2000" dirty="0">
                  <a:sym typeface="Wingdings" pitchFamily="2" charset="2"/>
                </a:rPr>
                <a:t> real time </a:t>
              </a:r>
              <a:r>
                <a:rPr lang="de-AT" sz="2000" dirty="0" err="1">
                  <a:sym typeface="Wingdings" pitchFamily="2" charset="2"/>
                </a:rPr>
                <a:t>experiments</a:t>
              </a:r>
              <a:r>
                <a:rPr lang="de-AT" sz="2000" dirty="0">
                  <a:sym typeface="Wingdings" pitchFamily="2" charset="2"/>
                </a:rPr>
                <a:t>, ultra fast </a:t>
              </a:r>
              <a:r>
                <a:rPr lang="de-AT" sz="2000" dirty="0" err="1">
                  <a:sym typeface="Wingdings" pitchFamily="2" charset="2"/>
                </a:rPr>
                <a:t>acquisition</a:t>
              </a:r>
              <a:r>
                <a:rPr lang="de-AT" sz="2000" dirty="0">
                  <a:sym typeface="Wingdings" pitchFamily="2" charset="2"/>
                </a:rPr>
                <a:t> </a:t>
              </a:r>
              <a:r>
                <a:rPr lang="de-AT" sz="2000" dirty="0" err="1">
                  <a:sym typeface="Wingdings" pitchFamily="2" charset="2"/>
                </a:rPr>
                <a:t>times</a:t>
              </a:r>
              <a:r>
                <a:rPr lang="de-AT" sz="2000" dirty="0">
                  <a:sym typeface="Wingdings" pitchFamily="2" charset="2"/>
                </a:rPr>
                <a:t> </a:t>
              </a:r>
              <a:endParaRPr lang="en-GB" sz="2000" dirty="0"/>
            </a:p>
          </p:txBody>
        </p:sp>
      </p:grp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0" y="5221288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de-AT" sz="2000" dirty="0">
                <a:sym typeface="Wingdings" pitchFamily="2" charset="2"/>
              </a:rPr>
              <a:t> </a:t>
            </a:r>
            <a:r>
              <a:rPr lang="de-AT" sz="2000" u="sng" dirty="0">
                <a:solidFill>
                  <a:srgbClr val="3F7593"/>
                </a:solidFill>
                <a:sym typeface="Wingdings" pitchFamily="2" charset="2"/>
              </a:rPr>
              <a:t>Tunability </a:t>
            </a:r>
            <a:r>
              <a:rPr lang="de-AT" sz="2000" dirty="0">
                <a:sym typeface="Wingdings" pitchFamily="2" charset="2"/>
              </a:rPr>
              <a:t> posibility of using monochromatic beam, use of the most 		          suitable energy for a </a:t>
            </a:r>
            <a:r>
              <a:rPr lang="de-AT" sz="2000" dirty="0" smtClean="0">
                <a:sym typeface="Wingdings" pitchFamily="2" charset="2"/>
              </a:rPr>
              <a:t>certain </a:t>
            </a:r>
            <a:r>
              <a:rPr lang="de-AT" sz="2000" dirty="0">
                <a:sym typeface="Wingdings" pitchFamily="2" charset="2"/>
              </a:rPr>
              <a:t>experiment/material</a:t>
            </a:r>
            <a:endParaRPr lang="de-AT" sz="2000" dirty="0"/>
          </a:p>
        </p:txBody>
      </p:sp>
      <p:sp>
        <p:nvSpPr>
          <p:cNvPr id="29" name="Rechteck 28"/>
          <p:cNvSpPr/>
          <p:nvPr/>
        </p:nvSpPr>
        <p:spPr>
          <a:xfrm>
            <a:off x="0" y="5951538"/>
            <a:ext cx="3668713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de-AT" sz="2000" dirty="0">
                <a:latin typeface="Arial" pitchFamily="34" charset="0"/>
              </a:rPr>
              <a:t> </a:t>
            </a:r>
            <a:r>
              <a:rPr lang="de-AT" sz="2000" u="sng" dirty="0" err="1">
                <a:solidFill>
                  <a:srgbClr val="3F7593"/>
                </a:solidFill>
                <a:latin typeface="Arial" pitchFamily="34" charset="0"/>
              </a:rPr>
              <a:t>Coherence</a:t>
            </a:r>
            <a:r>
              <a:rPr lang="de-AT" sz="2000" dirty="0">
                <a:solidFill>
                  <a:srgbClr val="3F7593"/>
                </a:solidFill>
                <a:latin typeface="Arial" pitchFamily="34" charset="0"/>
              </a:rPr>
              <a:t> </a:t>
            </a:r>
            <a:r>
              <a:rPr lang="de-AT" sz="2000" dirty="0">
                <a:latin typeface="Arial" pitchFamily="34" charset="0"/>
                <a:sym typeface="Wingdings" pitchFamily="2" charset="2"/>
              </a:rPr>
              <a:t> </a:t>
            </a:r>
            <a:r>
              <a:rPr lang="de-AT" sz="2000" dirty="0" err="1">
                <a:latin typeface="Arial" pitchFamily="34" charset="0"/>
                <a:sym typeface="Wingdings" pitchFamily="2" charset="2"/>
              </a:rPr>
              <a:t>phase</a:t>
            </a:r>
            <a:r>
              <a:rPr lang="de-AT" sz="2000" dirty="0">
                <a:latin typeface="Arial" pitchFamily="34" charset="0"/>
                <a:sym typeface="Wingdings" pitchFamily="2" charset="2"/>
              </a:rPr>
              <a:t> </a:t>
            </a:r>
            <a:r>
              <a:rPr lang="de-AT" sz="2000" dirty="0" err="1">
                <a:latin typeface="Arial" pitchFamily="34" charset="0"/>
                <a:sym typeface="Wingdings" pitchFamily="2" charset="2"/>
              </a:rPr>
              <a:t>contrast</a:t>
            </a:r>
            <a:endParaRPr lang="de-AT" sz="2000" dirty="0">
              <a:latin typeface="Arial" pitchFamily="34" charset="0"/>
              <a:sym typeface="Wingdings" pitchFamily="2" charset="2"/>
            </a:endParaRPr>
          </a:p>
        </p:txBody>
      </p:sp>
      <p:sp>
        <p:nvSpPr>
          <p:cNvPr id="30" name="Rechteck 29"/>
          <p:cNvSpPr/>
          <p:nvPr/>
        </p:nvSpPr>
        <p:spPr>
          <a:xfrm>
            <a:off x="0" y="6365875"/>
            <a:ext cx="914400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de-AT" sz="2000" dirty="0">
                <a:latin typeface="Arial" pitchFamily="34" charset="0"/>
                <a:sym typeface="Wingdings" pitchFamily="2" charset="2"/>
              </a:rPr>
              <a:t> </a:t>
            </a:r>
            <a:r>
              <a:rPr lang="de-AT" sz="2000" dirty="0" err="1">
                <a:solidFill>
                  <a:srgbClr val="3F7593"/>
                </a:solidFill>
                <a:latin typeface="Arial" pitchFamily="34" charset="0"/>
                <a:sym typeface="Wingdings" pitchFamily="2" charset="2"/>
              </a:rPr>
              <a:t>Combination</a:t>
            </a:r>
            <a:r>
              <a:rPr lang="de-AT" sz="2000" dirty="0">
                <a:solidFill>
                  <a:srgbClr val="3F7593"/>
                </a:solidFill>
                <a:latin typeface="Arial" pitchFamily="34" charset="0"/>
                <a:sym typeface="Wingdings" pitchFamily="2" charset="2"/>
              </a:rPr>
              <a:t> </a:t>
            </a:r>
            <a:r>
              <a:rPr lang="de-AT" sz="2000" dirty="0" err="1">
                <a:solidFill>
                  <a:srgbClr val="3F7593"/>
                </a:solidFill>
                <a:latin typeface="Arial" pitchFamily="34" charset="0"/>
                <a:sym typeface="Wingdings" pitchFamily="2" charset="2"/>
              </a:rPr>
              <a:t>with</a:t>
            </a:r>
            <a:r>
              <a:rPr lang="de-AT" sz="2000" dirty="0">
                <a:solidFill>
                  <a:srgbClr val="3F7593"/>
                </a:solidFill>
                <a:latin typeface="Arial" pitchFamily="34" charset="0"/>
                <a:sym typeface="Wingdings" pitchFamily="2" charset="2"/>
              </a:rPr>
              <a:t> </a:t>
            </a:r>
            <a:r>
              <a:rPr lang="de-AT" sz="2000" dirty="0" err="1">
                <a:solidFill>
                  <a:srgbClr val="3F7593"/>
                </a:solidFill>
                <a:latin typeface="Arial" pitchFamily="34" charset="0"/>
                <a:sym typeface="Wingdings" pitchFamily="2" charset="2"/>
              </a:rPr>
              <a:t>other</a:t>
            </a:r>
            <a:r>
              <a:rPr lang="de-AT" sz="2000" dirty="0">
                <a:solidFill>
                  <a:srgbClr val="3F7593"/>
                </a:solidFill>
                <a:latin typeface="Arial" pitchFamily="34" charset="0"/>
                <a:sym typeface="Wingdings" pitchFamily="2" charset="2"/>
              </a:rPr>
              <a:t> </a:t>
            </a:r>
            <a:r>
              <a:rPr lang="de-AT" sz="2000" dirty="0" err="1">
                <a:solidFill>
                  <a:srgbClr val="3F7593"/>
                </a:solidFill>
                <a:latin typeface="Arial" pitchFamily="34" charset="0"/>
                <a:sym typeface="Wingdings" pitchFamily="2" charset="2"/>
              </a:rPr>
              <a:t>techniques</a:t>
            </a:r>
            <a:r>
              <a:rPr lang="de-AT" sz="2000" dirty="0">
                <a:solidFill>
                  <a:srgbClr val="3F7593"/>
                </a:solidFill>
                <a:latin typeface="Arial" pitchFamily="34" charset="0"/>
                <a:sym typeface="Wingdings" pitchFamily="2" charset="2"/>
              </a:rPr>
              <a:t> </a:t>
            </a:r>
            <a:r>
              <a:rPr lang="de-AT" sz="2000" dirty="0" err="1">
                <a:latin typeface="Arial" pitchFamily="34" charset="0"/>
                <a:sym typeface="Wingdings" pitchFamily="2" charset="2"/>
              </a:rPr>
              <a:t>available</a:t>
            </a:r>
            <a:r>
              <a:rPr lang="de-AT" sz="2000" dirty="0">
                <a:latin typeface="Arial" pitchFamily="34" charset="0"/>
                <a:sym typeface="Wingdings" pitchFamily="2" charset="2"/>
              </a:rPr>
              <a:t> at </a:t>
            </a:r>
            <a:r>
              <a:rPr lang="de-AT" sz="2000" dirty="0" err="1">
                <a:latin typeface="Arial" pitchFamily="34" charset="0"/>
                <a:sym typeface="Wingdings" pitchFamily="2" charset="2"/>
              </a:rPr>
              <a:t>the</a:t>
            </a:r>
            <a:r>
              <a:rPr lang="de-AT" sz="2000" dirty="0">
                <a:latin typeface="Arial" pitchFamily="34" charset="0"/>
                <a:sym typeface="Wingdings" pitchFamily="2" charset="2"/>
              </a:rPr>
              <a:t> </a:t>
            </a:r>
            <a:r>
              <a:rPr lang="de-AT" sz="2000" dirty="0" err="1">
                <a:latin typeface="Arial" pitchFamily="34" charset="0"/>
                <a:sym typeface="Wingdings" pitchFamily="2" charset="2"/>
              </a:rPr>
              <a:t>beamline</a:t>
            </a:r>
            <a:r>
              <a:rPr lang="de-AT" sz="2000" dirty="0">
                <a:latin typeface="Arial" pitchFamily="34" charset="0"/>
                <a:sym typeface="Wingdings" pitchFamily="2" charset="2"/>
              </a:rPr>
              <a:t> (</a:t>
            </a:r>
            <a:r>
              <a:rPr lang="de-AT" sz="2000" dirty="0" err="1">
                <a:latin typeface="Arial" pitchFamily="34" charset="0"/>
                <a:sym typeface="Wingdings" pitchFamily="2" charset="2"/>
              </a:rPr>
              <a:t>e.g</a:t>
            </a:r>
            <a:r>
              <a:rPr lang="de-AT" sz="2000" dirty="0">
                <a:latin typeface="Arial" pitchFamily="34" charset="0"/>
                <a:sym typeface="Wingdings" pitchFamily="2" charset="2"/>
              </a:rPr>
              <a:t>. </a:t>
            </a:r>
            <a:r>
              <a:rPr lang="de-AT" sz="2000" dirty="0" err="1">
                <a:latin typeface="Arial" pitchFamily="34" charset="0"/>
                <a:sym typeface="Wingdings" pitchFamily="2" charset="2"/>
              </a:rPr>
              <a:t>diffraction</a:t>
            </a:r>
            <a:r>
              <a:rPr lang="de-AT" sz="2000" dirty="0">
                <a:latin typeface="Arial" pitchFamily="34" charset="0"/>
                <a:sym typeface="Wingdings" pitchFamily="2" charset="2"/>
              </a:rPr>
              <a:t>)</a:t>
            </a:r>
          </a:p>
        </p:txBody>
      </p:sp>
      <p:grpSp>
        <p:nvGrpSpPr>
          <p:cNvPr id="25" name="Gruppieren 20"/>
          <p:cNvGrpSpPr/>
          <p:nvPr/>
        </p:nvGrpSpPr>
        <p:grpSpPr>
          <a:xfrm>
            <a:off x="962075" y="720381"/>
            <a:ext cx="8290445" cy="3716731"/>
            <a:chOff x="962075" y="548680"/>
            <a:chExt cx="8290445" cy="3716731"/>
          </a:xfrm>
        </p:grpSpPr>
        <p:sp>
          <p:nvSpPr>
            <p:cNvPr id="26" name="Pfeil nach unten 14"/>
            <p:cNvSpPr/>
            <p:nvPr/>
          </p:nvSpPr>
          <p:spPr bwMode="auto">
            <a:xfrm>
              <a:off x="1547664" y="2465211"/>
              <a:ext cx="1008112" cy="629022"/>
            </a:xfrm>
            <a:prstGeom prst="downArrow">
              <a:avLst/>
            </a:prstGeom>
            <a:solidFill>
              <a:srgbClr val="3366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grpSp>
          <p:nvGrpSpPr>
            <p:cNvPr id="27" name="Gruppieren 18"/>
            <p:cNvGrpSpPr/>
            <p:nvPr/>
          </p:nvGrpSpPr>
          <p:grpSpPr>
            <a:xfrm>
              <a:off x="962075" y="548680"/>
              <a:ext cx="8290445" cy="3716731"/>
              <a:chOff x="962075" y="548680"/>
              <a:chExt cx="8290445" cy="3716731"/>
            </a:xfrm>
          </p:grpSpPr>
          <p:pic>
            <p:nvPicPr>
              <p:cNvPr id="28" name="Grafik 12" descr="tomo.tif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05898" y="548680"/>
                <a:ext cx="6046622" cy="3716731"/>
              </a:xfrm>
              <a:prstGeom prst="rect">
                <a:avLst/>
              </a:prstGeom>
            </p:spPr>
          </p:pic>
          <p:sp>
            <p:nvSpPr>
              <p:cNvPr id="31" name="Rectangle 24"/>
              <p:cNvSpPr>
                <a:spLocks noChangeArrowheads="1"/>
              </p:cNvSpPr>
              <p:nvPr/>
            </p:nvSpPr>
            <p:spPr bwMode="auto">
              <a:xfrm>
                <a:off x="962075" y="3197485"/>
                <a:ext cx="2160240" cy="707886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000" b="1" dirty="0" smtClean="0">
                    <a:solidFill>
                      <a:srgbClr val="4152F1"/>
                    </a:solidFill>
                    <a:effectLst/>
                  </a:rPr>
                  <a:t>Synchrotron Tomography </a:t>
                </a:r>
                <a:endParaRPr lang="de-AT" sz="2000" b="1" dirty="0">
                  <a:solidFill>
                    <a:srgbClr val="4152F1"/>
                  </a:solidFill>
                  <a:effectLst/>
                  <a:sym typeface="Wingdings" pitchFamily="2" charset="2"/>
                </a:endParaRPr>
              </a:p>
            </p:txBody>
          </p:sp>
        </p:grpSp>
      </p:grpSp>
      <p:sp>
        <p:nvSpPr>
          <p:cNvPr id="37" name="Rectangle 24"/>
          <p:cNvSpPr>
            <a:spLocks noChangeArrowheads="1"/>
          </p:cNvSpPr>
          <p:nvPr/>
        </p:nvSpPr>
        <p:spPr bwMode="auto">
          <a:xfrm>
            <a:off x="792088" y="996224"/>
            <a:ext cx="2483768" cy="13234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sz="2000" b="1" dirty="0" smtClean="0">
                <a:effectLst/>
              </a:rPr>
              <a:t>- High resolution</a:t>
            </a:r>
          </a:p>
          <a:p>
            <a:pPr algn="ctr"/>
            <a:r>
              <a:rPr lang="en-GB" sz="2000" b="1" dirty="0" smtClean="0">
                <a:effectLst/>
                <a:sym typeface="Wingdings" pitchFamily="2" charset="2"/>
              </a:rPr>
              <a:t>- Non-destructive</a:t>
            </a:r>
          </a:p>
          <a:p>
            <a:pPr algn="ctr"/>
            <a:r>
              <a:rPr lang="en-GB" sz="2000" b="1" dirty="0" smtClean="0">
                <a:effectLst/>
                <a:sym typeface="Wingdings" pitchFamily="2" charset="2"/>
              </a:rPr>
              <a:t>- Larger volumes</a:t>
            </a:r>
          </a:p>
          <a:p>
            <a:pPr algn="ctr"/>
            <a:r>
              <a:rPr lang="de-AT" sz="2000" b="1" dirty="0" smtClean="0">
                <a:effectLst/>
                <a:sym typeface="Wingdings" pitchFamily="2" charset="2"/>
              </a:rPr>
              <a:t>- Reveal phases</a:t>
            </a:r>
            <a:endParaRPr lang="de-AT" sz="2000" b="1" dirty="0">
              <a:effectLst/>
              <a:sym typeface="Wingdings" pitchFamily="2" charset="2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0"/>
            <a:ext cx="9144000" cy="55399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b="1" dirty="0" smtClean="0">
                <a:solidFill>
                  <a:srgbClr val="002C52"/>
                </a:solidFill>
                <a:cs typeface="Arial" charset="0"/>
              </a:rPr>
              <a:t>X-ray-based imaging and tomography</a:t>
            </a:r>
            <a:endParaRPr lang="en-US" sz="3000" b="1" dirty="0">
              <a:solidFill>
                <a:srgbClr val="002C52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4795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6" grpId="0"/>
      <p:bldP spid="29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512198"/>
            <a:ext cx="9144000" cy="5365074"/>
            <a:chOff x="0" y="2013199"/>
            <a:chExt cx="9144000" cy="5365074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8" t="12759" r="1828" b="5900"/>
            <a:stretch/>
          </p:blipFill>
          <p:spPr>
            <a:xfrm>
              <a:off x="2060015" y="4411188"/>
              <a:ext cx="5061499" cy="2967085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 rot="20080094">
              <a:off x="1078987" y="3600242"/>
              <a:ext cx="24327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Lucida Calligraphy" panose="03010101010101010101" pitchFamily="66" charset="0"/>
                </a:rPr>
                <a:t>Fast</a:t>
              </a:r>
            </a:p>
            <a:p>
              <a:pPr algn="ctr"/>
              <a:r>
                <a:rPr lang="en-US" dirty="0" smtClean="0">
                  <a:latin typeface="Lucida Calligraphy" panose="03010101010101010101" pitchFamily="66" charset="0"/>
                </a:rPr>
                <a:t>radioscopy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 rot="21111397">
              <a:off x="2630834" y="3198806"/>
              <a:ext cx="24327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Lucida Calligraphy" panose="03010101010101010101" pitchFamily="66" charset="0"/>
                </a:rPr>
                <a:t>Fast</a:t>
              </a:r>
            </a:p>
            <a:p>
              <a:pPr algn="ctr"/>
              <a:r>
                <a:rPr lang="en-US" dirty="0" smtClean="0">
                  <a:latin typeface="Lucida Calligraphy" panose="03010101010101010101" pitchFamily="66" charset="0"/>
                </a:rPr>
                <a:t>SXCT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 rot="664991">
              <a:off x="4161279" y="3250302"/>
              <a:ext cx="24327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Lucida Calligraphy" panose="03010101010101010101" pitchFamily="66" charset="0"/>
                </a:rPr>
                <a:t>In-situ</a:t>
              </a:r>
            </a:p>
            <a:p>
              <a:pPr algn="ctr"/>
              <a:r>
                <a:rPr lang="en-US" dirty="0" smtClean="0">
                  <a:latin typeface="Lucida Calligraphy" panose="03010101010101010101" pitchFamily="66" charset="0"/>
                </a:rPr>
                <a:t>SXCT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 rot="1555379">
              <a:off x="5976996" y="4061879"/>
              <a:ext cx="19320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>
                  <a:latin typeface="Lucida Calligraphy" panose="03010101010101010101" pitchFamily="66" charset="0"/>
                </a:rPr>
                <a:t>SXCT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0" y="2013199"/>
              <a:ext cx="9144000" cy="5539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000" b="1" dirty="0" smtClean="0">
                  <a:solidFill>
                    <a:srgbClr val="002C52"/>
                  </a:solidFill>
                  <a:cs typeface="Arial" charset="0"/>
                </a:rPr>
                <a:t>Scientific cases</a:t>
              </a:r>
              <a:endParaRPr lang="en-US" sz="3000" b="1" dirty="0">
                <a:solidFill>
                  <a:srgbClr val="002C52"/>
                </a:solidFill>
                <a:cs typeface="Arial" charset="0"/>
              </a:endParaRPr>
            </a:p>
          </p:txBody>
        </p:sp>
      </p:grpSp>
      <p:sp>
        <p:nvSpPr>
          <p:cNvPr id="34" name="TextBox 14"/>
          <p:cNvSpPr txBox="1"/>
          <p:nvPr/>
        </p:nvSpPr>
        <p:spPr>
          <a:xfrm rot="20080094">
            <a:off x="1352948" y="2869361"/>
            <a:ext cx="2432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B050"/>
                </a:solidFill>
                <a:latin typeface="Lucida Calligraphy" panose="03010101010101010101" pitchFamily="66" charset="0"/>
              </a:rPr>
              <a:t>Molten metal dynamics</a:t>
            </a:r>
          </a:p>
        </p:txBody>
      </p:sp>
      <p:sp>
        <p:nvSpPr>
          <p:cNvPr id="35" name="TextBox 14"/>
          <p:cNvSpPr txBox="1"/>
          <p:nvPr/>
        </p:nvSpPr>
        <p:spPr>
          <a:xfrm rot="21371351">
            <a:off x="2768492" y="2501018"/>
            <a:ext cx="2432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B050"/>
                </a:solidFill>
                <a:latin typeface="Lucida Calligraphy" panose="03010101010101010101" pitchFamily="66" charset="0"/>
              </a:rPr>
              <a:t>Bubble </a:t>
            </a:r>
            <a:br>
              <a:rPr lang="en-US" sz="1800" dirty="0" smtClean="0">
                <a:solidFill>
                  <a:srgbClr val="00B050"/>
                </a:solidFill>
                <a:latin typeface="Lucida Calligraphy" panose="03010101010101010101" pitchFamily="66" charset="0"/>
              </a:rPr>
            </a:br>
            <a:r>
              <a:rPr lang="en-US" sz="1800" dirty="0" smtClean="0">
                <a:solidFill>
                  <a:srgbClr val="00B050"/>
                </a:solidFill>
                <a:latin typeface="Lucida Calligraphy" panose="03010101010101010101" pitchFamily="66" charset="0"/>
              </a:rPr>
              <a:t>nucleation</a:t>
            </a:r>
          </a:p>
        </p:txBody>
      </p:sp>
      <p:sp>
        <p:nvSpPr>
          <p:cNvPr id="36" name="TextBox 16"/>
          <p:cNvSpPr txBox="1"/>
          <p:nvPr/>
        </p:nvSpPr>
        <p:spPr>
          <a:xfrm rot="664991">
            <a:off x="4179389" y="2504678"/>
            <a:ext cx="2432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B050"/>
                </a:solidFill>
                <a:latin typeface="Lucida Calligraphy" panose="03010101010101010101" pitchFamily="66" charset="0"/>
              </a:rPr>
              <a:t>Creep </a:t>
            </a:r>
            <a:br>
              <a:rPr lang="en-US" sz="1800" dirty="0" smtClean="0">
                <a:solidFill>
                  <a:srgbClr val="00B050"/>
                </a:solidFill>
                <a:latin typeface="Lucida Calligraphy" panose="03010101010101010101" pitchFamily="66" charset="0"/>
              </a:rPr>
            </a:br>
            <a:r>
              <a:rPr lang="en-US" sz="1800" dirty="0" smtClean="0">
                <a:solidFill>
                  <a:srgbClr val="00B050"/>
                </a:solidFill>
                <a:latin typeface="Lucida Calligraphy" panose="03010101010101010101" pitchFamily="66" charset="0"/>
              </a:rPr>
              <a:t>in metals</a:t>
            </a:r>
          </a:p>
        </p:txBody>
      </p:sp>
      <p:sp>
        <p:nvSpPr>
          <p:cNvPr id="37" name="TextBox 17"/>
          <p:cNvSpPr txBox="1"/>
          <p:nvPr/>
        </p:nvSpPr>
        <p:spPr>
          <a:xfrm rot="1555379">
            <a:off x="5370226" y="3186027"/>
            <a:ext cx="2686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B050"/>
                </a:solidFill>
                <a:latin typeface="Lucida Calligraphy" panose="03010101010101010101" pitchFamily="66" charset="0"/>
              </a:rPr>
              <a:t>Multi-disp.</a:t>
            </a:r>
          </a:p>
        </p:txBody>
      </p:sp>
    </p:spTree>
    <p:extLst>
      <p:ext uri="{BB962C8B-B14F-4D97-AF65-F5344CB8AC3E}">
        <p14:creationId xmlns:p14="http://schemas.microsoft.com/office/powerpoint/2010/main" val="5189935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260350"/>
            <a:ext cx="9144000" cy="454025"/>
          </a:xfrm>
          <a:prstGeom prst="rect">
            <a:avLst/>
          </a:prstGeom>
          <a:gradFill rotWithShape="1">
            <a:gsLst>
              <a:gs pos="0">
                <a:srgbClr val="6AA7B9"/>
              </a:gs>
              <a:gs pos="100000">
                <a:srgbClr val="01637E"/>
              </a:gs>
            </a:gsLst>
            <a:lin ang="0" scaled="1"/>
          </a:gradFill>
          <a:ln>
            <a:noFill/>
          </a:ln>
          <a:effectLst>
            <a:outerShdw dist="444500" dir="16200000" sy="-100000" rotWithShape="0">
              <a:srgbClr val="808080"/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3000" dirty="0">
                <a:solidFill>
                  <a:schemeClr val="bg1"/>
                </a:solidFill>
              </a:rPr>
              <a:t>Research </a:t>
            </a:r>
            <a:r>
              <a:rPr lang="en-US" sz="3000" dirty="0" smtClean="0">
                <a:solidFill>
                  <a:schemeClr val="bg1"/>
                </a:solidFill>
              </a:rPr>
              <a:t>examples 1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82158" y="1628800"/>
            <a:ext cx="76136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en-US" sz="3200" b="1" dirty="0" smtClean="0">
                <a:solidFill>
                  <a:srgbClr val="006080"/>
                </a:solidFill>
              </a:rPr>
              <a:t>Fast radiography</a:t>
            </a:r>
          </a:p>
          <a:p>
            <a:pPr algn="ctr">
              <a:lnSpc>
                <a:spcPct val="80000"/>
              </a:lnSpc>
            </a:pPr>
            <a:endParaRPr lang="en-US" sz="3200" b="1" dirty="0" smtClean="0">
              <a:solidFill>
                <a:srgbClr val="00B050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en-US" sz="3200" b="1" dirty="0" smtClean="0">
                <a:solidFill>
                  <a:srgbClr val="00B050"/>
                </a:solidFill>
              </a:rPr>
              <a:t>Kinetic processes in molten metals</a:t>
            </a:r>
          </a:p>
          <a:p>
            <a:pPr algn="ctr">
              <a:lnSpc>
                <a:spcPct val="80000"/>
              </a:lnSpc>
            </a:pPr>
            <a:endParaRPr lang="en-US" sz="3200" b="1" dirty="0">
              <a:solidFill>
                <a:srgbClr val="00608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446391"/>
            <a:ext cx="2592288" cy="357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4483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32237</TotalTime>
  <Words>2868</Words>
  <Application>Microsoft Office PowerPoint</Application>
  <PresentationFormat>On-screen Show (4:3)</PresentationFormat>
  <Paragraphs>645</Paragraphs>
  <Slides>52</Slides>
  <Notes>35</Notes>
  <HiddenSlides>1</HiddenSlides>
  <MMClips>9</MMClips>
  <ScaleCrop>false</ScaleCrop>
  <HeadingPairs>
    <vt:vector size="8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52</vt:i4>
      </vt:variant>
    </vt:vector>
  </HeadingPairs>
  <TitlesOfParts>
    <vt:vector size="72" baseType="lpstr">
      <vt:lpstr>MS Mincho</vt:lpstr>
      <vt:lpstr>MS PGothic</vt:lpstr>
      <vt:lpstr>MS PGothic</vt:lpstr>
      <vt:lpstr>Antique Olive</vt:lpstr>
      <vt:lpstr>Antique Olive Compact</vt:lpstr>
      <vt:lpstr>Arial</vt:lpstr>
      <vt:lpstr>Berlin Sans FB Demi</vt:lpstr>
      <vt:lpstr>Bookman Old Style</vt:lpstr>
      <vt:lpstr>Calibri</vt:lpstr>
      <vt:lpstr>Comic Sans MS</vt:lpstr>
      <vt:lpstr>Eras Medium ITC</vt:lpstr>
      <vt:lpstr>Helvetica</vt:lpstr>
      <vt:lpstr>Lucida Calligraphy</vt:lpstr>
      <vt:lpstr>Symbol</vt:lpstr>
      <vt:lpstr>Times New Roman</vt:lpstr>
      <vt:lpstr>Wingdings</vt:lpstr>
      <vt:lpstr>Blank Presentation</vt:lpstr>
      <vt:lpstr>Ecuación</vt:lpstr>
      <vt:lpstr>Equation</vt:lpstr>
      <vt:lpstr>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abelfg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abelfg</dc:creator>
  <cp:lastModifiedBy>federico sket</cp:lastModifiedBy>
  <cp:revision>676</cp:revision>
  <dcterms:created xsi:type="dcterms:W3CDTF">2010-07-26T07:44:11Z</dcterms:created>
  <dcterms:modified xsi:type="dcterms:W3CDTF">2014-12-03T08:23:17Z</dcterms:modified>
</cp:coreProperties>
</file>