
<file path=[Content_Types].xml><?xml version="1.0" encoding="utf-8"?>
<Types xmlns="http://schemas.openxmlformats.org/package/2006/content-types">
  <Default Extension="xml" ContentType="application/xml"/>
  <Default Extension="wmv" ContentType="video/unknown"/>
  <Default Extension="jpeg" ContentType="image/jpeg"/>
  <Default Extension="jpg" ContentType="image/jpeg"/>
  <Default Extension="emf" ContentType="image/x-em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trictFirstAndLastChars="0" saveSubsetFonts="1">
  <p:sldMasterIdLst>
    <p:sldMasterId id="2147483648" r:id="rId1"/>
  </p:sldMasterIdLst>
  <p:notesMasterIdLst>
    <p:notesMasterId r:id="rId49"/>
  </p:notesMasterIdLst>
  <p:sldIdLst>
    <p:sldId id="256" r:id="rId2"/>
    <p:sldId id="257" r:id="rId3"/>
    <p:sldId id="298" r:id="rId4"/>
    <p:sldId id="293" r:id="rId5"/>
    <p:sldId id="258" r:id="rId6"/>
    <p:sldId id="326" r:id="rId7"/>
    <p:sldId id="328" r:id="rId8"/>
    <p:sldId id="309" r:id="rId9"/>
    <p:sldId id="310" r:id="rId10"/>
    <p:sldId id="337" r:id="rId11"/>
    <p:sldId id="299" r:id="rId12"/>
    <p:sldId id="300" r:id="rId13"/>
    <p:sldId id="311" r:id="rId14"/>
    <p:sldId id="289" r:id="rId15"/>
    <p:sldId id="330" r:id="rId16"/>
    <p:sldId id="331" r:id="rId17"/>
    <p:sldId id="301" r:id="rId18"/>
    <p:sldId id="332" r:id="rId19"/>
    <p:sldId id="281" r:id="rId20"/>
    <p:sldId id="280" r:id="rId21"/>
    <p:sldId id="333" r:id="rId22"/>
    <p:sldId id="282" r:id="rId23"/>
    <p:sldId id="302" r:id="rId24"/>
    <p:sldId id="303" r:id="rId25"/>
    <p:sldId id="304" r:id="rId26"/>
    <p:sldId id="305" r:id="rId27"/>
    <p:sldId id="306" r:id="rId28"/>
    <p:sldId id="338" r:id="rId29"/>
    <p:sldId id="339" r:id="rId30"/>
    <p:sldId id="334" r:id="rId31"/>
    <p:sldId id="324" r:id="rId32"/>
    <p:sldId id="335" r:id="rId33"/>
    <p:sldId id="317" r:id="rId34"/>
    <p:sldId id="312" r:id="rId35"/>
    <p:sldId id="318" r:id="rId36"/>
    <p:sldId id="319" r:id="rId37"/>
    <p:sldId id="320" r:id="rId38"/>
    <p:sldId id="336" r:id="rId39"/>
    <p:sldId id="295" r:id="rId40"/>
    <p:sldId id="314" r:id="rId41"/>
    <p:sldId id="327" r:id="rId42"/>
    <p:sldId id="316" r:id="rId43"/>
    <p:sldId id="321" r:id="rId44"/>
    <p:sldId id="322" r:id="rId45"/>
    <p:sldId id="323" r:id="rId46"/>
    <p:sldId id="290" r:id="rId47"/>
    <p:sldId id="291" r:id="rId48"/>
  </p:sldIdLst>
  <p:sldSz cx="10080625" cy="7559675"/>
  <p:notesSz cx="7559675" cy="10691813"/>
  <p:defaultTextStyle>
    <a:defPPr>
      <a:defRPr lang="en-GB"/>
    </a:defPPr>
    <a:lvl1pPr algn="l" rtl="0" eaLnBrk="0" fontAlgn="base" hangingPunct="0">
      <a:spcBef>
        <a:spcPct val="0"/>
      </a:spcBef>
      <a:spcAft>
        <a:spcPct val="0"/>
      </a:spcAft>
      <a:defRPr sz="2400" kern="1200">
        <a:solidFill>
          <a:schemeClr val="bg1"/>
        </a:solidFill>
        <a:latin typeface="Times New Roman" pitchFamily="16" charset="0"/>
        <a:ea typeface="+mn-ea"/>
        <a:cs typeface="+mn-cs"/>
      </a:defRPr>
    </a:lvl1pPr>
    <a:lvl2pPr marL="457200" algn="l" rtl="0" eaLnBrk="0" fontAlgn="base" hangingPunct="0">
      <a:spcBef>
        <a:spcPct val="0"/>
      </a:spcBef>
      <a:spcAft>
        <a:spcPct val="0"/>
      </a:spcAft>
      <a:defRPr sz="2400" kern="1200">
        <a:solidFill>
          <a:schemeClr val="bg1"/>
        </a:solidFill>
        <a:latin typeface="Times New Roman" pitchFamily="16" charset="0"/>
        <a:ea typeface="+mn-ea"/>
        <a:cs typeface="+mn-cs"/>
      </a:defRPr>
    </a:lvl2pPr>
    <a:lvl3pPr marL="914400" algn="l" rtl="0" eaLnBrk="0" fontAlgn="base" hangingPunct="0">
      <a:spcBef>
        <a:spcPct val="0"/>
      </a:spcBef>
      <a:spcAft>
        <a:spcPct val="0"/>
      </a:spcAft>
      <a:defRPr sz="2400" kern="1200">
        <a:solidFill>
          <a:schemeClr val="bg1"/>
        </a:solidFill>
        <a:latin typeface="Times New Roman" pitchFamily="16" charset="0"/>
        <a:ea typeface="+mn-ea"/>
        <a:cs typeface="+mn-cs"/>
      </a:defRPr>
    </a:lvl3pPr>
    <a:lvl4pPr marL="1371600" algn="l" rtl="0" eaLnBrk="0" fontAlgn="base" hangingPunct="0">
      <a:spcBef>
        <a:spcPct val="0"/>
      </a:spcBef>
      <a:spcAft>
        <a:spcPct val="0"/>
      </a:spcAft>
      <a:defRPr sz="2400" kern="1200">
        <a:solidFill>
          <a:schemeClr val="bg1"/>
        </a:solidFill>
        <a:latin typeface="Times New Roman" pitchFamily="16" charset="0"/>
        <a:ea typeface="+mn-ea"/>
        <a:cs typeface="+mn-cs"/>
      </a:defRPr>
    </a:lvl4pPr>
    <a:lvl5pPr marL="1828800" algn="l" rtl="0" eaLnBrk="0" fontAlgn="base" hangingPunct="0">
      <a:spcBef>
        <a:spcPct val="0"/>
      </a:spcBef>
      <a:spcAft>
        <a:spcPct val="0"/>
      </a:spcAft>
      <a:defRPr sz="2400" kern="1200">
        <a:solidFill>
          <a:schemeClr val="bg1"/>
        </a:solidFill>
        <a:latin typeface="Times New Roman" pitchFamily="16" charset="0"/>
        <a:ea typeface="+mn-ea"/>
        <a:cs typeface="+mn-cs"/>
      </a:defRPr>
    </a:lvl5pPr>
    <a:lvl6pPr marL="2286000" algn="l" defTabSz="914400" rtl="0" eaLnBrk="1" latinLnBrk="0" hangingPunct="1">
      <a:defRPr sz="2400" kern="1200">
        <a:solidFill>
          <a:schemeClr val="bg1"/>
        </a:solidFill>
        <a:latin typeface="Times New Roman" pitchFamily="16" charset="0"/>
        <a:ea typeface="+mn-ea"/>
        <a:cs typeface="+mn-cs"/>
      </a:defRPr>
    </a:lvl6pPr>
    <a:lvl7pPr marL="2743200" algn="l" defTabSz="914400" rtl="0" eaLnBrk="1" latinLnBrk="0" hangingPunct="1">
      <a:defRPr sz="2400" kern="1200">
        <a:solidFill>
          <a:schemeClr val="bg1"/>
        </a:solidFill>
        <a:latin typeface="Times New Roman" pitchFamily="16" charset="0"/>
        <a:ea typeface="+mn-ea"/>
        <a:cs typeface="+mn-cs"/>
      </a:defRPr>
    </a:lvl7pPr>
    <a:lvl8pPr marL="3200400" algn="l" defTabSz="914400" rtl="0" eaLnBrk="1" latinLnBrk="0" hangingPunct="1">
      <a:defRPr sz="2400" kern="1200">
        <a:solidFill>
          <a:schemeClr val="bg1"/>
        </a:solidFill>
        <a:latin typeface="Times New Roman" pitchFamily="16" charset="0"/>
        <a:ea typeface="+mn-ea"/>
        <a:cs typeface="+mn-cs"/>
      </a:defRPr>
    </a:lvl8pPr>
    <a:lvl9pPr marL="3657600" algn="l" defTabSz="914400" rtl="0" eaLnBrk="1" latinLnBrk="0" hangingPunct="1">
      <a:defRPr sz="2400" kern="1200">
        <a:solidFill>
          <a:schemeClr val="bg1"/>
        </a:solidFill>
        <a:latin typeface="Times New Roman" pitchFamily="1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A5FF"/>
    <a:srgbClr val="FF203E"/>
    <a:srgbClr val="FF4A7B"/>
    <a:srgbClr val="FF1493"/>
    <a:srgbClr val="C9F685"/>
    <a:srgbClr val="2060FF"/>
    <a:srgbClr val="5F9FFF"/>
    <a:srgbClr val="FF9966"/>
    <a:srgbClr val="FF5704"/>
    <a:srgbClr val="D94C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494" autoAdjust="0"/>
  </p:normalViewPr>
  <p:slideViewPr>
    <p:cSldViewPr>
      <p:cViewPr>
        <p:scale>
          <a:sx n="90" d="100"/>
          <a:sy n="90" d="100"/>
        </p:scale>
        <p:origin x="-616" y="-80"/>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Rot="1" noChangeAspect="1" noChangeArrowheads="1" noTextEdit="1"/>
          </p:cNvSpPr>
          <p:nvPr>
            <p:ph type="sldImg"/>
          </p:nvPr>
        </p:nvSpPr>
        <p:spPr bwMode="auto">
          <a:xfrm>
            <a:off x="1312863" y="1027113"/>
            <a:ext cx="4933950" cy="3700462"/>
          </a:xfrm>
          <a:prstGeom prst="rect">
            <a:avLst/>
          </a:prstGeom>
          <a:solidFill>
            <a:srgbClr val="FFFFFF"/>
          </a:solidFill>
          <a:ln w="9525">
            <a:solidFill>
              <a:srgbClr val="000000"/>
            </a:solidFill>
            <a:miter lim="800000"/>
            <a:headEnd/>
            <a:tailEnd/>
          </a:ln>
          <a:effectLst/>
        </p:spPr>
      </p:sp>
      <p:sp>
        <p:nvSpPr>
          <p:cNvPr id="2050" name="Rectangle 2"/>
          <p:cNvSpPr txBox="1">
            <a:spLocks noGrp="1" noChangeArrowheads="1"/>
          </p:cNvSpPr>
          <p:nvPr>
            <p:ph type="body" idx="1"/>
          </p:nvPr>
        </p:nvSpPr>
        <p:spPr bwMode="auto">
          <a:xfrm>
            <a:off x="1169988" y="5086350"/>
            <a:ext cx="5226050" cy="41068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endParaRPr lang="es-ES_tradnl" smtClean="0"/>
          </a:p>
        </p:txBody>
      </p:sp>
    </p:spTree>
    <p:extLst>
      <p:ext uri="{BB962C8B-B14F-4D97-AF65-F5344CB8AC3E}">
        <p14:creationId xmlns:p14="http://schemas.microsoft.com/office/powerpoint/2010/main" val="1984281327"/>
      </p:ext>
    </p:extLst>
  </p:cSld>
  <p:clrMap bg1="lt1" tx1="dk1" bg2="lt2" tx2="dk2" accent1="accent1" accent2="accent2" accent3="accent3" accent4="accent4" accent5="accent5" accent6="accent6" hlink="hlink" folHlink="folHlink"/>
  <p:notesStyle>
    <a:lvl1pPr algn="l" defTabSz="719138"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719138"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719138"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719138"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719138"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Rectangle 1"/>
          <p:cNvSpPr>
            <a:spLocks noGrp="1" noRot="1" noChangeAspect="1" noChangeArrowheads="1" noTextEdit="1"/>
          </p:cNvSpPr>
          <p:nvPr>
            <p:ph type="sldImg"/>
          </p:nvPr>
        </p:nvSpPr>
        <p:spPr bwMode="auto">
          <a:xfrm>
            <a:off x="1312863" y="1027113"/>
            <a:ext cx="4933950" cy="3700462"/>
          </a:xfrm>
          <a:prstGeom prst="rect">
            <a:avLst/>
          </a:prstGeom>
          <a:solidFill>
            <a:srgbClr val="FFFFFF"/>
          </a:solidFill>
          <a:ln>
            <a:solidFill>
              <a:srgbClr val="000000"/>
            </a:solidFill>
            <a:miter lim="800000"/>
            <a:headEnd/>
            <a:tailEnd/>
          </a:ln>
        </p:spPr>
      </p:sp>
      <p:sp>
        <p:nvSpPr>
          <p:cNvPr id="26626" name="Rectangle 2"/>
          <p:cNvSpPr txBox="1">
            <a:spLocks noGrp="1" noChangeArrowheads="1"/>
          </p:cNvSpPr>
          <p:nvPr>
            <p:ph type="body" idx="1"/>
          </p:nvPr>
        </p:nvSpPr>
        <p:spPr bwMode="auto">
          <a:xfrm>
            <a:off x="1169988" y="5086350"/>
            <a:ext cx="5226050" cy="4108450"/>
          </a:xfrm>
          <a:prstGeom prst="rect">
            <a:avLst/>
          </a:prstGeom>
          <a:noFill/>
          <a:ln>
            <a:miter lim="800000"/>
            <a:headEnd/>
            <a:tailEnd/>
          </a:ln>
        </p:spPr>
        <p:txBody>
          <a:bodyPr wrap="none" anchor="ctr"/>
          <a:lstStyle/>
          <a:p>
            <a:endParaRPr lang="es-ES_trad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Rectangle 1"/>
          <p:cNvSpPr>
            <a:spLocks noGrp="1" noRot="1" noChangeAspect="1" noChangeArrowheads="1" noTextEdit="1"/>
          </p:cNvSpPr>
          <p:nvPr>
            <p:ph type="sldImg"/>
          </p:nvPr>
        </p:nvSpPr>
        <p:spPr bwMode="auto">
          <a:xfrm>
            <a:off x="1312863" y="1027113"/>
            <a:ext cx="4933950" cy="3700462"/>
          </a:xfrm>
          <a:prstGeom prst="rect">
            <a:avLst/>
          </a:prstGeom>
          <a:solidFill>
            <a:srgbClr val="FFFFFF"/>
          </a:solidFill>
          <a:ln>
            <a:solidFill>
              <a:srgbClr val="000000"/>
            </a:solidFill>
            <a:miter lim="800000"/>
            <a:headEnd/>
            <a:tailEnd/>
          </a:ln>
        </p:spPr>
      </p:sp>
      <p:sp>
        <p:nvSpPr>
          <p:cNvPr id="27650" name="Rectangle 2"/>
          <p:cNvSpPr txBox="1">
            <a:spLocks noGrp="1" noChangeArrowheads="1"/>
          </p:cNvSpPr>
          <p:nvPr>
            <p:ph type="body" idx="1"/>
          </p:nvPr>
        </p:nvSpPr>
        <p:spPr bwMode="auto">
          <a:xfrm>
            <a:off x="1169988" y="5086350"/>
            <a:ext cx="5226050" cy="4108450"/>
          </a:xfrm>
          <a:prstGeom prst="rect">
            <a:avLst/>
          </a:prstGeom>
          <a:noFill/>
          <a:ln>
            <a:miter lim="800000"/>
            <a:headEnd/>
            <a:tailEnd/>
          </a:ln>
        </p:spPr>
        <p:txBody>
          <a:bodyPr wrap="none" anchor="ctr"/>
          <a:lstStyle/>
          <a:p>
            <a:endParaRPr lang="es-ES_trad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Tree>
    <p:extLst>
      <p:ext uri="{BB962C8B-B14F-4D97-AF65-F5344CB8AC3E}">
        <p14:creationId xmlns:p14="http://schemas.microsoft.com/office/powerpoint/2010/main" val="2197455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Rectangle 1"/>
          <p:cNvSpPr>
            <a:spLocks noGrp="1" noRot="1" noChangeAspect="1" noChangeArrowheads="1" noTextEdit="1"/>
          </p:cNvSpPr>
          <p:nvPr>
            <p:ph type="sldImg"/>
          </p:nvPr>
        </p:nvSpPr>
        <p:spPr bwMode="auto">
          <a:xfrm>
            <a:off x="1312863" y="1027113"/>
            <a:ext cx="4933950" cy="3700462"/>
          </a:xfrm>
          <a:prstGeom prst="rect">
            <a:avLst/>
          </a:prstGeom>
          <a:solidFill>
            <a:srgbClr val="FFFFFF"/>
          </a:solidFill>
          <a:ln>
            <a:solidFill>
              <a:srgbClr val="000000"/>
            </a:solidFill>
            <a:miter lim="800000"/>
            <a:headEnd/>
            <a:tailEnd/>
          </a:ln>
        </p:spPr>
      </p:sp>
      <p:sp>
        <p:nvSpPr>
          <p:cNvPr id="28674" name="Rectangle 2"/>
          <p:cNvSpPr txBox="1">
            <a:spLocks noGrp="1" noChangeArrowheads="1"/>
          </p:cNvSpPr>
          <p:nvPr>
            <p:ph type="body" idx="1"/>
          </p:nvPr>
        </p:nvSpPr>
        <p:spPr bwMode="auto">
          <a:xfrm>
            <a:off x="1169988" y="5086350"/>
            <a:ext cx="5226050" cy="4108450"/>
          </a:xfrm>
          <a:prstGeom prst="rect">
            <a:avLst/>
          </a:prstGeom>
          <a:noFill/>
          <a:ln>
            <a:miter lim="800000"/>
            <a:headEnd/>
            <a:tailEnd/>
          </a:ln>
        </p:spPr>
        <p:txBody>
          <a:bodyPr wrap="none" anchor="ctr"/>
          <a:lstStyle/>
          <a:p>
            <a:endParaRPr lang="es-ES_trad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55650" y="2347913"/>
            <a:ext cx="8569325" cy="1620837"/>
          </a:xfrm>
        </p:spPr>
        <p:txBody>
          <a:bodyPr/>
          <a:lstStyle/>
          <a:p>
            <a:r>
              <a:rPr lang="es-ES" smtClean="0"/>
              <a:t>Haga clic para modificar el estilo de título del patrón</a:t>
            </a:r>
            <a:endParaRPr lang="es-ES_tradnl"/>
          </a:p>
        </p:txBody>
      </p:sp>
      <p:sp>
        <p:nvSpPr>
          <p:cNvPr id="3" name="2 Subtítulo"/>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319963" y="282575"/>
            <a:ext cx="2192337" cy="6616700"/>
          </a:xfrm>
        </p:spPr>
        <p:txBody>
          <a:bodyPr vert="eaVert"/>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a:xfrm>
            <a:off x="741363" y="282575"/>
            <a:ext cx="6426200" cy="66167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a:xfrm>
            <a:off x="741363" y="282575"/>
            <a:ext cx="8607425" cy="1260475"/>
          </a:xfrm>
        </p:spPr>
        <p:txBody>
          <a:bodyPr/>
          <a:lstStyle/>
          <a:p>
            <a:r>
              <a:rPr lang="es-ES" smtClean="0"/>
              <a:t>Haga clic para modificar el estilo de título del patrón</a:t>
            </a:r>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96925" y="4857750"/>
            <a:ext cx="8567738" cy="1501775"/>
          </a:xfrm>
        </p:spPr>
        <p:txBody>
          <a:bodyPr anchor="t"/>
          <a:lstStyle>
            <a:lvl1pPr algn="l">
              <a:defRPr sz="4000" b="1" cap="all"/>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sz="half" idx="1"/>
          </p:nvPr>
        </p:nvSpPr>
        <p:spPr>
          <a:xfrm>
            <a:off x="741363" y="1963738"/>
            <a:ext cx="4308475" cy="4935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contenido"/>
          <p:cNvSpPr>
            <a:spLocks noGrp="1"/>
          </p:cNvSpPr>
          <p:nvPr>
            <p:ph sz="half" idx="2"/>
          </p:nvPr>
        </p:nvSpPr>
        <p:spPr>
          <a:xfrm>
            <a:off x="5202238" y="1963738"/>
            <a:ext cx="4310062" cy="4935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504825" y="303213"/>
            <a:ext cx="9072563" cy="1258887"/>
          </a:xfrm>
        </p:spPr>
        <p:txBody>
          <a:bodyPr/>
          <a:lstStyle>
            <a:lvl1pPr>
              <a:defRPr/>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texto"/>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04825" y="301625"/>
            <a:ext cx="3316288" cy="1279525"/>
          </a:xfrm>
        </p:spPr>
        <p:txBody>
          <a:bodyPr anchor="b"/>
          <a:lstStyle>
            <a:lvl1pPr algn="l">
              <a:defRPr sz="2000" b="1"/>
            </a:lvl1pPr>
          </a:lstStyle>
          <a:p>
            <a:r>
              <a:rPr lang="es-ES" smtClean="0"/>
              <a:t>Haga clic para modificar el estilo de título del patrón</a:t>
            </a:r>
            <a:endParaRPr lang="es-ES_tradnl"/>
          </a:p>
        </p:txBody>
      </p:sp>
      <p:sp>
        <p:nvSpPr>
          <p:cNvPr id="3" name="2 Marcador de contenido"/>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texto"/>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976438" y="5291138"/>
            <a:ext cx="6048375" cy="625475"/>
          </a:xfrm>
        </p:spPr>
        <p:txBody>
          <a:bodyPr anchor="b"/>
          <a:lstStyle>
            <a:lvl1pPr algn="l">
              <a:defRPr sz="2000" b="1"/>
            </a:lvl1pPr>
          </a:lstStyle>
          <a:p>
            <a:r>
              <a:rPr lang="es-ES" smtClean="0"/>
              <a:t>Haga clic para modificar el estilo de título del patrón</a:t>
            </a:r>
            <a:endParaRPr lang="es-ES_tradnl"/>
          </a:p>
        </p:txBody>
      </p:sp>
      <p:sp>
        <p:nvSpPr>
          <p:cNvPr id="3" name="2 Marcador de posición de imagen"/>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3 Marcador de texto"/>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000080"/>
            </a:gs>
            <a:gs pos="0">
              <a:schemeClr val="bg2">
                <a:lumMod val="20000"/>
                <a:lumOff val="80000"/>
              </a:schemeClr>
            </a:gs>
          </a:gsLst>
          <a:lin ang="13800000" scaled="0"/>
          <a:tileRect/>
        </a:gradFill>
        <a:effectLst/>
      </p:bgPr>
    </p:bg>
    <p:spTree>
      <p:nvGrpSpPr>
        <p:cNvPr id="1" name=""/>
        <p:cNvGrpSpPr/>
        <p:nvPr/>
      </p:nvGrpSpPr>
      <p:grpSpPr>
        <a:xfrm>
          <a:off x="0" y="0"/>
          <a:ext cx="0" cy="0"/>
          <a:chOff x="0" y="0"/>
          <a:chExt cx="0" cy="0"/>
        </a:xfrm>
      </p:grpSpPr>
      <p:sp>
        <p:nvSpPr>
          <p:cNvPr id="1025" name="AutoShape 1"/>
          <p:cNvSpPr>
            <a:spLocks noChangeArrowheads="1"/>
          </p:cNvSpPr>
          <p:nvPr/>
        </p:nvSpPr>
        <p:spPr bwMode="auto">
          <a:xfrm>
            <a:off x="723900" y="7077075"/>
            <a:ext cx="9355138" cy="96838"/>
          </a:xfrm>
          <a:prstGeom prst="roundRect">
            <a:avLst>
              <a:gd name="adj" fmla="val 1667"/>
            </a:avLst>
          </a:prstGeom>
          <a:solidFill>
            <a:srgbClr val="FF9966"/>
          </a:solidFill>
          <a:ln w="9525">
            <a:noFill/>
            <a:round/>
            <a:headEnd/>
            <a:tailEnd/>
          </a:ln>
        </p:spPr>
        <p:txBody>
          <a:bodyPr wrap="none" anchor="ctr"/>
          <a:lstStyle/>
          <a:p>
            <a:endParaRPr lang="es-ES_tradnl"/>
          </a:p>
        </p:txBody>
      </p:sp>
      <p:sp>
        <p:nvSpPr>
          <p:cNvPr id="1026" name="AutoShape 2"/>
          <p:cNvSpPr>
            <a:spLocks noChangeArrowheads="1"/>
          </p:cNvSpPr>
          <p:nvPr/>
        </p:nvSpPr>
        <p:spPr bwMode="auto">
          <a:xfrm>
            <a:off x="1987550" y="7289800"/>
            <a:ext cx="8093075" cy="96838"/>
          </a:xfrm>
          <a:prstGeom prst="roundRect">
            <a:avLst>
              <a:gd name="adj" fmla="val 1667"/>
            </a:avLst>
          </a:prstGeom>
          <a:solidFill>
            <a:srgbClr val="FF9966"/>
          </a:solidFill>
          <a:ln w="9525">
            <a:noFill/>
            <a:round/>
            <a:headEnd/>
            <a:tailEnd/>
          </a:ln>
        </p:spPr>
        <p:txBody>
          <a:bodyPr wrap="none" anchor="ctr"/>
          <a:lstStyle/>
          <a:p>
            <a:endParaRPr lang="es-ES_tradnl"/>
          </a:p>
        </p:txBody>
      </p:sp>
      <p:sp>
        <p:nvSpPr>
          <p:cNvPr id="1027" name="Rectangle 3"/>
          <p:cNvSpPr>
            <a:spLocks noGrp="1" noChangeArrowheads="1"/>
          </p:cNvSpPr>
          <p:nvPr>
            <p:ph type="title"/>
          </p:nvPr>
        </p:nvSpPr>
        <p:spPr bwMode="auto">
          <a:xfrm>
            <a:off x="741363" y="282575"/>
            <a:ext cx="8607425" cy="12604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r>
              <a:rPr lang="en-GB" smtClean="0"/>
              <a:t>Pulse para editar el formato del texto de título</a:t>
            </a:r>
          </a:p>
        </p:txBody>
      </p:sp>
      <p:sp>
        <p:nvSpPr>
          <p:cNvPr id="1028" name="Rectangle 4"/>
          <p:cNvSpPr>
            <a:spLocks noGrp="1" noChangeArrowheads="1"/>
          </p:cNvSpPr>
          <p:nvPr>
            <p:ph type="body" idx="1"/>
          </p:nvPr>
        </p:nvSpPr>
        <p:spPr bwMode="auto">
          <a:xfrm>
            <a:off x="741363" y="1963738"/>
            <a:ext cx="8770937" cy="493553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smtClean="0"/>
              <a:t>Pulse para editar los formatos del texto del esquema</a:t>
            </a:r>
          </a:p>
          <a:p>
            <a:pPr lvl="1"/>
            <a:r>
              <a:rPr lang="en-GB" smtClean="0"/>
              <a:t>Segundo nivel del esquema</a:t>
            </a:r>
          </a:p>
          <a:p>
            <a:pPr lvl="2"/>
            <a:r>
              <a:rPr lang="en-GB" smtClean="0"/>
              <a:t>Tercer nivel del esquema</a:t>
            </a:r>
          </a:p>
          <a:p>
            <a:pPr lvl="3"/>
            <a:r>
              <a:rPr lang="en-GB" smtClean="0"/>
              <a:t>Cuarto nivel del esquema</a:t>
            </a:r>
          </a:p>
          <a:p>
            <a:pPr lvl="4"/>
            <a:r>
              <a:rPr lang="en-GB" smtClean="0"/>
              <a:t>Quinto nivel del esquema</a:t>
            </a:r>
          </a:p>
          <a:p>
            <a:pPr lvl="4"/>
            <a:r>
              <a:rPr lang="en-GB" smtClean="0"/>
              <a:t>Sexto nivel del esquema</a:t>
            </a:r>
          </a:p>
          <a:p>
            <a:pPr lvl="4"/>
            <a:r>
              <a:rPr lang="en-GB" smtClean="0"/>
              <a:t>Séptimo nivel del esquema</a:t>
            </a:r>
          </a:p>
          <a:p>
            <a:pPr lvl="4"/>
            <a:r>
              <a:rPr lang="en-GB" smtClean="0"/>
              <a:t>Octavo nivel del esquema</a:t>
            </a:r>
          </a:p>
          <a:p>
            <a:pPr lvl="4"/>
            <a:r>
              <a:rPr lang="en-GB" smtClean="0"/>
              <a:t>Noveno nivel del esquema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p:titleStyle>
    <p:bodyStyle>
      <a:lvl1pPr marL="431800" indent="-323850" algn="l" defTabSz="719138" rtl="0" fontAlgn="base" hangingPunct="0">
        <a:lnSpc>
          <a:spcPct val="116000"/>
        </a:lnSpc>
        <a:spcBef>
          <a:spcPct val="0"/>
        </a:spcBef>
        <a:spcAft>
          <a:spcPts val="1425"/>
        </a:spcAft>
        <a:buClr>
          <a:srgbClr val="E6E6E6"/>
        </a:buClr>
        <a:buSzPct val="45000"/>
        <a:buFont typeface="StarSymbol" charset="0"/>
        <a:buChar char="●"/>
        <a:defRPr sz="3200">
          <a:solidFill>
            <a:srgbClr val="E6E6E6"/>
          </a:solidFill>
          <a:latin typeface="+mn-lt"/>
          <a:ea typeface="+mn-ea"/>
          <a:cs typeface="+mn-cs"/>
        </a:defRPr>
      </a:lvl1pPr>
      <a:lvl2pPr marL="863600" indent="-287338" algn="l" defTabSz="719138" rtl="0" fontAlgn="base" hangingPunct="0">
        <a:lnSpc>
          <a:spcPct val="116000"/>
        </a:lnSpc>
        <a:spcBef>
          <a:spcPct val="0"/>
        </a:spcBef>
        <a:spcAft>
          <a:spcPts val="1138"/>
        </a:spcAft>
        <a:buClr>
          <a:srgbClr val="E6E6E6"/>
        </a:buClr>
        <a:buSzPct val="75000"/>
        <a:buFont typeface="StarSymbol" charset="0"/>
        <a:buChar char="–"/>
        <a:defRPr sz="2800">
          <a:solidFill>
            <a:srgbClr val="E6E6E6"/>
          </a:solidFill>
          <a:latin typeface="+mn-lt"/>
          <a:ea typeface="+mn-ea"/>
          <a:cs typeface="+mn-cs"/>
        </a:defRPr>
      </a:lvl2pPr>
      <a:lvl3pPr marL="1295400" indent="-215900" algn="l" defTabSz="719138" rtl="0" fontAlgn="base" hangingPunct="0">
        <a:lnSpc>
          <a:spcPct val="116000"/>
        </a:lnSpc>
        <a:spcBef>
          <a:spcPct val="0"/>
        </a:spcBef>
        <a:spcAft>
          <a:spcPts val="850"/>
        </a:spcAft>
        <a:buClr>
          <a:srgbClr val="E6E6E6"/>
        </a:buClr>
        <a:buSzPct val="45000"/>
        <a:buFont typeface="StarSymbol" charset="0"/>
        <a:buChar char="●"/>
        <a:defRPr sz="2400">
          <a:solidFill>
            <a:srgbClr val="E6E6E6"/>
          </a:solidFill>
          <a:latin typeface="+mn-lt"/>
          <a:ea typeface="+mn-ea"/>
          <a:cs typeface="+mn-cs"/>
        </a:defRPr>
      </a:lvl3pPr>
      <a:lvl4pPr marL="1727200" indent="-215900" algn="l" defTabSz="719138" rtl="0" fontAlgn="base" hangingPunct="0">
        <a:lnSpc>
          <a:spcPct val="116000"/>
        </a:lnSpc>
        <a:spcBef>
          <a:spcPct val="0"/>
        </a:spcBef>
        <a:spcAft>
          <a:spcPts val="575"/>
        </a:spcAft>
        <a:buClr>
          <a:srgbClr val="E6E6E6"/>
        </a:buClr>
        <a:buSzPct val="75000"/>
        <a:buFont typeface="StarSymbol" charset="0"/>
        <a:buChar char="–"/>
        <a:defRPr sz="2000">
          <a:solidFill>
            <a:srgbClr val="E6E6E6"/>
          </a:solidFill>
          <a:latin typeface="+mn-lt"/>
          <a:ea typeface="+mn-ea"/>
          <a:cs typeface="+mn-cs"/>
        </a:defRPr>
      </a:lvl4pPr>
      <a:lvl5pPr marL="2159000" indent="-215900" algn="l" defTabSz="719138" rtl="0" fontAlgn="base" hangingPunct="0">
        <a:lnSpc>
          <a:spcPct val="116000"/>
        </a:lnSpc>
        <a:spcBef>
          <a:spcPct val="0"/>
        </a:spcBef>
        <a:spcAft>
          <a:spcPts val="288"/>
        </a:spcAft>
        <a:buClr>
          <a:srgbClr val="E6E6E6"/>
        </a:buClr>
        <a:buSzPct val="45000"/>
        <a:buFont typeface="StarSymbol" charset="0"/>
        <a:buChar char="●"/>
        <a:defRPr sz="2000">
          <a:solidFill>
            <a:srgbClr val="E6E6E6"/>
          </a:solidFill>
          <a:latin typeface="+mn-lt"/>
          <a:ea typeface="+mn-ea"/>
          <a:cs typeface="+mn-cs"/>
        </a:defRPr>
      </a:lvl5pPr>
      <a:lvl6pPr marL="2616200" indent="-215900" algn="l" defTabSz="719138" rtl="0" fontAlgn="base" hangingPunct="0">
        <a:lnSpc>
          <a:spcPct val="116000"/>
        </a:lnSpc>
        <a:spcBef>
          <a:spcPct val="0"/>
        </a:spcBef>
        <a:spcAft>
          <a:spcPts val="288"/>
        </a:spcAft>
        <a:buClr>
          <a:srgbClr val="E6E6E6"/>
        </a:buClr>
        <a:buSzPct val="45000"/>
        <a:buFont typeface="StarSymbol" charset="0"/>
        <a:buChar char="●"/>
        <a:defRPr sz="2000">
          <a:solidFill>
            <a:srgbClr val="E6E6E6"/>
          </a:solidFill>
          <a:latin typeface="+mn-lt"/>
          <a:ea typeface="+mn-ea"/>
          <a:cs typeface="+mn-cs"/>
        </a:defRPr>
      </a:lvl6pPr>
      <a:lvl7pPr marL="3073400" indent="-215900" algn="l" defTabSz="719138" rtl="0" fontAlgn="base" hangingPunct="0">
        <a:lnSpc>
          <a:spcPct val="116000"/>
        </a:lnSpc>
        <a:spcBef>
          <a:spcPct val="0"/>
        </a:spcBef>
        <a:spcAft>
          <a:spcPts val="288"/>
        </a:spcAft>
        <a:buClr>
          <a:srgbClr val="E6E6E6"/>
        </a:buClr>
        <a:buSzPct val="45000"/>
        <a:buFont typeface="StarSymbol" charset="0"/>
        <a:buChar char="●"/>
        <a:defRPr sz="2000">
          <a:solidFill>
            <a:srgbClr val="E6E6E6"/>
          </a:solidFill>
          <a:latin typeface="+mn-lt"/>
          <a:ea typeface="+mn-ea"/>
          <a:cs typeface="+mn-cs"/>
        </a:defRPr>
      </a:lvl7pPr>
      <a:lvl8pPr marL="3530600" indent="-215900" algn="l" defTabSz="719138" rtl="0" fontAlgn="base" hangingPunct="0">
        <a:lnSpc>
          <a:spcPct val="116000"/>
        </a:lnSpc>
        <a:spcBef>
          <a:spcPct val="0"/>
        </a:spcBef>
        <a:spcAft>
          <a:spcPts val="288"/>
        </a:spcAft>
        <a:buClr>
          <a:srgbClr val="E6E6E6"/>
        </a:buClr>
        <a:buSzPct val="45000"/>
        <a:buFont typeface="StarSymbol" charset="0"/>
        <a:buChar char="●"/>
        <a:defRPr sz="2000">
          <a:solidFill>
            <a:srgbClr val="E6E6E6"/>
          </a:solidFill>
          <a:latin typeface="+mn-lt"/>
          <a:ea typeface="+mn-ea"/>
          <a:cs typeface="+mn-cs"/>
        </a:defRPr>
      </a:lvl8pPr>
      <a:lvl9pPr marL="3987800" indent="-215900" algn="l" defTabSz="719138" rtl="0" fontAlgn="base" hangingPunct="0">
        <a:lnSpc>
          <a:spcPct val="116000"/>
        </a:lnSpc>
        <a:spcBef>
          <a:spcPct val="0"/>
        </a:spcBef>
        <a:spcAft>
          <a:spcPts val="288"/>
        </a:spcAft>
        <a:buClr>
          <a:srgbClr val="E6E6E6"/>
        </a:buClr>
        <a:buSzPct val="45000"/>
        <a:buFont typeface="StarSymbol" charset="0"/>
        <a:buChar char="●"/>
        <a:defRPr sz="2000">
          <a:solidFill>
            <a:srgbClr val="E6E6E6"/>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4" Type="http://schemas.microsoft.com/office/2007/relationships/hdphoto" Target="../media/hdphoto1.wdp"/><Relationship Id="rId5"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4" Type="http://schemas.openxmlformats.org/officeDocument/2006/relationships/image" Target="../media/image9.png"/><Relationship Id="rId5" Type="http://schemas.openxmlformats.org/officeDocument/2006/relationships/image" Target="../media/image1.png"/><Relationship Id="rId1" Type="http://schemas.microsoft.com/office/2007/relationships/media" Target="file://localhost/Users/xavi/Documents/ALBA-Surf-Beamline/Talk-ALBA-2014/1246834s1.wmv" TargetMode="External"/><Relationship Id="rId2" Type="http://schemas.openxmlformats.org/officeDocument/2006/relationships/video" Target="file://localhost/Users/xavi/Documents/ALBA-Surf-Beamline/Talk-ALBA-2014/1246834s1.wmv" TargetMode="Externa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4" Type="http://schemas.openxmlformats.org/officeDocument/2006/relationships/image" Target="../media/image1.png"/><Relationship Id="rId5" Type="http://schemas.openxmlformats.org/officeDocument/2006/relationships/image" Target="../media/image10.png"/><Relationship Id="rId1" Type="http://schemas.microsoft.com/office/2007/relationships/media" Target="file://localhost/Users/xavi/Documents/ALBA-Surf-Beamline/Talk-ALBA-2014/1246834s2.wmv" TargetMode="External"/><Relationship Id="rId2" Type="http://schemas.openxmlformats.org/officeDocument/2006/relationships/video" Target="file://localhost/Users/xavi/Documents/ALBA-Surf-Beamline/Talk-ALBA-2014/1246834s2.wmv"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jpeg"/><Relationship Id="rId5"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image" Target="../media/image1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eg"/><Relationship Id="rId5" Type="http://schemas.openxmlformats.org/officeDocument/2006/relationships/image" Target="../media/image17.jpeg"/><Relationship Id="rId6"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image" Target="../media/image1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jpeg"/><Relationship Id="rId5" Type="http://schemas.openxmlformats.org/officeDocument/2006/relationships/image" Target="../media/image21.emf"/><Relationship Id="rId6" Type="http://schemas.openxmlformats.org/officeDocument/2006/relationships/image" Target="../media/image22.emf"/><Relationship Id="rId7" Type="http://schemas.openxmlformats.org/officeDocument/2006/relationships/image" Target="../media/image23.emf"/><Relationship Id="rId8"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image" Target="../media/image1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4" Type="http://schemas.openxmlformats.org/officeDocument/2006/relationships/image" Target="../media/image26.jpeg"/><Relationship Id="rId5" Type="http://schemas.openxmlformats.org/officeDocument/2006/relationships/image" Target="../media/image27.png"/><Relationship Id="rId6"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jpg"/><Relationship Id="rId5" Type="http://schemas.openxmlformats.org/officeDocument/2006/relationships/image" Target="../media/image11.jpeg"/><Relationship Id="rId6" Type="http://schemas.openxmlformats.org/officeDocument/2006/relationships/image" Target="../media/image13.jpeg"/><Relationship Id="rId7"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2.xml"/><Relationship Id="rId4" Type="http://schemas.openxmlformats.org/officeDocument/2006/relationships/image" Target="../media/image39.png"/><Relationship Id="rId1" Type="http://schemas.microsoft.com/office/2007/relationships/media" Target="../media/media1.wmv"/><Relationship Id="rId2" Type="http://schemas.openxmlformats.org/officeDocument/2006/relationships/video" Target="../media/media1.wmv"/></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a:xfrm>
            <a:off x="4511817" y="2051645"/>
            <a:ext cx="4488935" cy="2088232"/>
          </a:xfrm>
          <a:ln/>
        </p:spPr>
        <p:txBody>
          <a:bodyPr/>
          <a:lstStyle/>
          <a:p>
            <a:r>
              <a:rPr lang="en-US" sz="2800" b="0" i="0" dirty="0" smtClean="0">
                <a:solidFill>
                  <a:srgbClr val="FF0000"/>
                </a:solidFill>
                <a:latin typeface="Comic Sans MS"/>
                <a:cs typeface="Comic Sans MS"/>
              </a:rPr>
              <a:t>S</a:t>
            </a:r>
            <a:r>
              <a:rPr lang="en-US" sz="2800" b="0" i="0" dirty="0" smtClean="0">
                <a:solidFill>
                  <a:srgbClr val="3366FF"/>
                </a:solidFill>
                <a:latin typeface="Comic Sans MS"/>
                <a:cs typeface="Comic Sans MS"/>
              </a:rPr>
              <a:t>I</a:t>
            </a:r>
            <a:r>
              <a:rPr lang="en-US" sz="2800" b="0" i="0" dirty="0" smtClean="0">
                <a:solidFill>
                  <a:srgbClr val="00664D"/>
                </a:solidFill>
                <a:latin typeface="Comic Sans MS"/>
                <a:cs typeface="Comic Sans MS"/>
              </a:rPr>
              <a:t>R</a:t>
            </a:r>
            <a:r>
              <a:rPr lang="en-US" sz="2800" b="0" i="0" dirty="0" smtClean="0">
                <a:solidFill>
                  <a:srgbClr val="E72EFF"/>
                </a:solidFill>
                <a:latin typeface="Comic Sans MS"/>
                <a:cs typeface="Comic Sans MS"/>
              </a:rPr>
              <a:t>E</a:t>
            </a:r>
            <a:r>
              <a:rPr lang="en-US" sz="2800" b="0" i="0" dirty="0" smtClean="0">
                <a:solidFill>
                  <a:srgbClr val="D94C05"/>
                </a:solidFill>
                <a:latin typeface="Comic Sans MS"/>
                <a:cs typeface="Comic Sans MS"/>
              </a:rPr>
              <a:t>N</a:t>
            </a:r>
            <a:r>
              <a:rPr lang="en-US" sz="2800" b="0" i="0" dirty="0" smtClean="0">
                <a:solidFill>
                  <a:srgbClr val="FF5704"/>
                </a:solidFill>
                <a:latin typeface="Comic Sans MS"/>
                <a:cs typeface="Comic Sans MS"/>
              </a:rPr>
              <a:t>A</a:t>
            </a:r>
            <a:r>
              <a:rPr lang="en-US" sz="2800" b="0" i="0" dirty="0" smtClean="0">
                <a:solidFill>
                  <a:schemeClr val="bg1"/>
                </a:solidFill>
                <a:latin typeface="Comic Sans MS"/>
                <a:cs typeface="Comic Sans MS"/>
              </a:rPr>
              <a:t>:</a:t>
            </a:r>
            <a:br>
              <a:rPr lang="en-US" sz="2800" b="0" i="0" dirty="0" smtClean="0">
                <a:solidFill>
                  <a:schemeClr val="bg1"/>
                </a:solidFill>
                <a:latin typeface="Comic Sans MS"/>
                <a:cs typeface="Comic Sans MS"/>
              </a:rPr>
            </a:br>
            <a:r>
              <a:rPr lang="en-US" sz="2800" b="0" i="0" dirty="0" smtClean="0">
                <a:solidFill>
                  <a:schemeClr val="bg1"/>
                </a:solidFill>
                <a:latin typeface="Comic Sans MS"/>
                <a:cs typeface="Comic Sans MS"/>
              </a:rPr>
              <a:t>the </a:t>
            </a:r>
            <a:r>
              <a:rPr lang="en-US" sz="2800" b="0" i="0" dirty="0">
                <a:solidFill>
                  <a:srgbClr val="FF0000"/>
                </a:solidFill>
                <a:latin typeface="Comic Sans MS"/>
                <a:cs typeface="Comic Sans MS"/>
              </a:rPr>
              <a:t>S</a:t>
            </a:r>
            <a:r>
              <a:rPr lang="en-US" sz="2800" b="0" i="0" dirty="0">
                <a:solidFill>
                  <a:schemeClr val="bg1"/>
                </a:solidFill>
                <a:latin typeface="Comic Sans MS"/>
                <a:cs typeface="Comic Sans MS"/>
              </a:rPr>
              <a:t>urface, </a:t>
            </a:r>
            <a:r>
              <a:rPr lang="en-US" sz="2800" b="0" i="0" dirty="0" smtClean="0">
                <a:solidFill>
                  <a:srgbClr val="3366FF"/>
                </a:solidFill>
                <a:latin typeface="Comic Sans MS"/>
                <a:cs typeface="Comic Sans MS"/>
              </a:rPr>
              <a:t>I</a:t>
            </a:r>
            <a:r>
              <a:rPr lang="en-US" sz="2800" b="0" i="0" dirty="0" smtClean="0">
                <a:solidFill>
                  <a:schemeClr val="bg1"/>
                </a:solidFill>
                <a:latin typeface="Comic Sans MS"/>
                <a:cs typeface="Comic Sans MS"/>
              </a:rPr>
              <a:t>nterface</a:t>
            </a:r>
            <a:r>
              <a:rPr lang="es-ES" sz="2800" b="0" i="0" dirty="0">
                <a:solidFill>
                  <a:schemeClr val="bg1"/>
                </a:solidFill>
                <a:latin typeface="Comic Sans MS"/>
                <a:cs typeface="Comic Sans MS"/>
              </a:rPr>
              <a:t> </a:t>
            </a:r>
            <a:r>
              <a:rPr lang="en-US" sz="2800" b="0" i="0" dirty="0" smtClean="0">
                <a:solidFill>
                  <a:schemeClr val="bg1"/>
                </a:solidFill>
                <a:latin typeface="Comic Sans MS"/>
                <a:cs typeface="Comic Sans MS"/>
              </a:rPr>
              <a:t>and </a:t>
            </a:r>
            <a:r>
              <a:rPr lang="en-US" sz="2800" b="0" i="0" dirty="0" err="1">
                <a:solidFill>
                  <a:schemeClr val="accent1">
                    <a:lumMod val="50000"/>
                  </a:schemeClr>
                </a:solidFill>
                <a:latin typeface="Comic Sans MS"/>
                <a:cs typeface="Comic Sans MS"/>
              </a:rPr>
              <a:t>R</a:t>
            </a:r>
            <a:r>
              <a:rPr lang="en-US" sz="2800" b="0" i="0" dirty="0" err="1">
                <a:solidFill>
                  <a:srgbClr val="E72EFF"/>
                </a:solidFill>
                <a:latin typeface="Comic Sans MS"/>
                <a:cs typeface="Comic Sans MS"/>
              </a:rPr>
              <a:t>E</a:t>
            </a:r>
            <a:r>
              <a:rPr lang="en-US" sz="2800" b="0" i="0" dirty="0" err="1">
                <a:solidFill>
                  <a:schemeClr val="bg1"/>
                </a:solidFill>
                <a:latin typeface="Comic Sans MS"/>
                <a:cs typeface="Comic Sans MS"/>
              </a:rPr>
              <a:t>sonant</a:t>
            </a:r>
            <a:r>
              <a:rPr lang="en-US" sz="2800" b="0" i="0" dirty="0">
                <a:solidFill>
                  <a:schemeClr val="bg1"/>
                </a:solidFill>
                <a:latin typeface="Comic Sans MS"/>
                <a:cs typeface="Comic Sans MS"/>
              </a:rPr>
              <a:t> </a:t>
            </a:r>
            <a:r>
              <a:rPr lang="en-US" sz="2800" b="0" i="0" dirty="0" err="1">
                <a:solidFill>
                  <a:schemeClr val="bg1"/>
                </a:solidFill>
                <a:latin typeface="Comic Sans MS"/>
                <a:cs typeface="Comic Sans MS"/>
              </a:rPr>
              <a:t>diffraction</a:t>
            </a:r>
            <a:r>
              <a:rPr lang="en-US" sz="2800" b="0" i="0" dirty="0" err="1">
                <a:solidFill>
                  <a:srgbClr val="D94C05"/>
                </a:solidFill>
                <a:latin typeface="Comic Sans MS"/>
                <a:cs typeface="Comic Sans MS"/>
              </a:rPr>
              <a:t>N</a:t>
            </a:r>
            <a:r>
              <a:rPr lang="en-US" sz="2800" b="0" i="0" dirty="0">
                <a:solidFill>
                  <a:schemeClr val="bg1"/>
                </a:solidFill>
                <a:latin typeface="Comic Sans MS"/>
                <a:cs typeface="Comic Sans MS"/>
              </a:rPr>
              <a:t> </a:t>
            </a:r>
            <a:r>
              <a:rPr lang="en-US" sz="2800" b="0" i="0" dirty="0" err="1" smtClean="0">
                <a:solidFill>
                  <a:schemeClr val="bg1"/>
                </a:solidFill>
                <a:latin typeface="Comic Sans MS"/>
                <a:cs typeface="Comic Sans MS"/>
              </a:rPr>
              <a:t>beamline</a:t>
            </a:r>
            <a:r>
              <a:rPr lang="en-US" sz="2800" b="0" i="0" dirty="0" smtClean="0">
                <a:solidFill>
                  <a:schemeClr val="bg1"/>
                </a:solidFill>
                <a:latin typeface="Comic Sans MS"/>
                <a:cs typeface="Comic Sans MS"/>
              </a:rPr>
              <a:t> </a:t>
            </a:r>
            <a:r>
              <a:rPr lang="en-US" sz="2800" b="0" i="0" dirty="0">
                <a:solidFill>
                  <a:schemeClr val="bg1"/>
                </a:solidFill>
                <a:latin typeface="Comic Sans MS"/>
                <a:cs typeface="Comic Sans MS"/>
              </a:rPr>
              <a:t>at </a:t>
            </a:r>
            <a:r>
              <a:rPr lang="en-US" sz="2800" b="0" i="0" dirty="0">
                <a:solidFill>
                  <a:srgbClr val="FF5704"/>
                </a:solidFill>
                <a:latin typeface="Comic Sans MS"/>
                <a:cs typeface="Comic Sans MS"/>
              </a:rPr>
              <a:t>A</a:t>
            </a:r>
            <a:r>
              <a:rPr lang="en-US" sz="2800" b="0" i="0" dirty="0">
                <a:solidFill>
                  <a:schemeClr val="bg1"/>
                </a:solidFill>
                <a:latin typeface="Comic Sans MS"/>
                <a:cs typeface="Comic Sans MS"/>
              </a:rPr>
              <a:t>lba </a:t>
            </a:r>
            <a:endParaRPr lang="en-GB" sz="2800" b="0" i="0" dirty="0">
              <a:solidFill>
                <a:schemeClr val="bg1"/>
              </a:solidFill>
              <a:latin typeface="Comic Sans MS"/>
              <a:cs typeface="Comic Sans MS"/>
            </a:endParaRPr>
          </a:p>
        </p:txBody>
      </p:sp>
      <p:pic>
        <p:nvPicPr>
          <p:cNvPr id="3074" name="Picture 2"/>
          <p:cNvPicPr>
            <a:picLocks noChangeAspect="1" noChangeArrowheads="1"/>
          </p:cNvPicPr>
          <p:nvPr/>
        </p:nvPicPr>
        <p:blipFill>
          <a:blip r:embed="rId3" cstate="print"/>
          <a:srcRect/>
          <a:stretch>
            <a:fillRect/>
          </a:stretch>
        </p:blipFill>
        <p:spPr bwMode="auto">
          <a:xfrm>
            <a:off x="364281" y="6032500"/>
            <a:ext cx="5972175" cy="892175"/>
          </a:xfrm>
          <a:prstGeom prst="rect">
            <a:avLst/>
          </a:prstGeom>
          <a:noFill/>
        </p:spPr>
      </p:pic>
      <p:sp>
        <p:nvSpPr>
          <p:cNvPr id="7" name="6 CuadroTexto"/>
          <p:cNvSpPr txBox="1"/>
          <p:nvPr/>
        </p:nvSpPr>
        <p:spPr>
          <a:xfrm>
            <a:off x="6624488" y="6228109"/>
            <a:ext cx="3384376" cy="523220"/>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r>
              <a:rPr lang="en-GB" sz="1400" i="1" dirty="0" smtClean="0">
                <a:solidFill>
                  <a:schemeClr val="accent3">
                    <a:lumMod val="95000"/>
                  </a:schemeClr>
                </a:solidFill>
                <a:ea typeface="Nimbus Sans L;Arial" charset="0"/>
                <a:cs typeface="Nimbus Sans L;Arial" charset="0"/>
              </a:rPr>
              <a:t>ALBA, 3 December 2014</a:t>
            </a:r>
          </a:p>
        </p:txBody>
      </p:sp>
      <p:sp>
        <p:nvSpPr>
          <p:cNvPr id="2" name="CuadroTexto 1"/>
          <p:cNvSpPr txBox="1"/>
          <p:nvPr/>
        </p:nvSpPr>
        <p:spPr>
          <a:xfrm>
            <a:off x="1295896" y="458757"/>
            <a:ext cx="6768752" cy="584776"/>
          </a:xfrm>
          <a:prstGeom prst="rect">
            <a:avLst/>
          </a:prstGeom>
          <a:noFill/>
        </p:spPr>
        <p:txBody>
          <a:bodyPr wrap="square" rtlCol="0">
            <a:spAutoFit/>
          </a:bodyPr>
          <a:lstStyle/>
          <a:p>
            <a:r>
              <a:rPr lang="en-GB" sz="3200" dirty="0" smtClean="0">
                <a:solidFill>
                  <a:srgbClr val="FFFF00"/>
                </a:solidFill>
                <a:latin typeface="Bookman" charset="0"/>
              </a:rPr>
              <a:t>Surface-Interface Diffraction </a:t>
            </a:r>
            <a:r>
              <a:rPr lang="en-GB" sz="3200" dirty="0" err="1" smtClean="0">
                <a:solidFill>
                  <a:srgbClr val="FFFF00"/>
                </a:solidFill>
                <a:latin typeface="Bookman" charset="0"/>
              </a:rPr>
              <a:t>Beamline</a:t>
            </a:r>
            <a:endParaRPr lang="ca-ES" sz="3200" dirty="0"/>
          </a:p>
        </p:txBody>
      </p:sp>
      <p:pic>
        <p:nvPicPr>
          <p:cNvPr id="18" name="Picture 5"/>
          <p:cNvPicPr/>
          <p:nvPr/>
        </p:nvPicPr>
        <p:blipFill>
          <a:blip r:embed="rId4">
            <a:extLst>
              <a:ext uri="{28A0092B-C50C-407E-A947-70E740481C1C}">
                <a14:useLocalDpi xmlns:a14="http://schemas.microsoft.com/office/drawing/2010/main" val="0"/>
              </a:ext>
            </a:extLst>
          </a:blip>
          <a:srcRect l="40953" t="35774" r="41051" b="36269"/>
          <a:stretch>
            <a:fillRect/>
          </a:stretch>
        </p:blipFill>
        <p:spPr bwMode="auto">
          <a:xfrm>
            <a:off x="863848" y="1907629"/>
            <a:ext cx="3024336"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92125" y="179437"/>
            <a:ext cx="9494838" cy="590550"/>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sz="2400" i="0" dirty="0" smtClean="0">
                <a:latin typeface="Bookman" charset="0"/>
                <a:cs typeface="Times New Roman" pitchFamily="16" charset="0"/>
              </a:rPr>
              <a:t>Outline:</a:t>
            </a:r>
            <a:endParaRPr lang="en-GB" sz="2400" i="0" dirty="0">
              <a:solidFill>
                <a:srgbClr val="FFCC99"/>
              </a:solidFill>
              <a:latin typeface="Bookman" charset="0"/>
            </a:endParaRPr>
          </a:p>
        </p:txBody>
      </p:sp>
      <p:sp>
        <p:nvSpPr>
          <p:cNvPr id="4" name="Text Box 3"/>
          <p:cNvSpPr txBox="1">
            <a:spLocks noChangeArrowheads="1"/>
          </p:cNvSpPr>
          <p:nvPr/>
        </p:nvSpPr>
        <p:spPr bwMode="auto">
          <a:xfrm>
            <a:off x="431800" y="1043533"/>
            <a:ext cx="9145016" cy="5507663"/>
          </a:xfrm>
          <a:prstGeom prst="rect">
            <a:avLst/>
          </a:prstGeom>
          <a:noFill/>
          <a:ln w="9525">
            <a:noFill/>
            <a:miter lim="800000"/>
            <a:headEnd/>
            <a:tailEnd/>
          </a:ln>
        </p:spPr>
        <p:txBody>
          <a:bodyPr wrap="square" lIns="0" tIns="0" rIns="0" bIns="0">
            <a:spAutoFit/>
          </a:bodyPr>
          <a:lstStyle/>
          <a:p>
            <a:pPr marL="217488" lvl="3" indent="-215900" algn="just" eaLnBrk="1">
              <a:lnSpc>
                <a:spcPct val="98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err="1" smtClean="0">
                <a:solidFill>
                  <a:srgbClr val="FFFFFF"/>
                </a:solidFill>
                <a:latin typeface="Bitstream Vera Serif" charset="0"/>
                <a:cs typeface="Times New Roman" pitchFamily="16" charset="0"/>
              </a:rPr>
              <a:t>Beamline</a:t>
            </a:r>
            <a:r>
              <a:rPr lang="en-GB" sz="1800" dirty="0" smtClean="0">
                <a:solidFill>
                  <a:srgbClr val="FFFFFF"/>
                </a:solidFill>
                <a:latin typeface="Bitstream Vera Serif" charset="0"/>
                <a:cs typeface="Times New Roman" pitchFamily="16" charset="0"/>
              </a:rPr>
              <a:t> objectives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Source characteristics &amp; Optics </a:t>
            </a:r>
            <a:r>
              <a:rPr lang="en-GB" sz="1800" dirty="0" err="1">
                <a:solidFill>
                  <a:srgbClr val="FFFFFF"/>
                </a:solidFill>
                <a:latin typeface="Bitstream Vera Serif" charset="0"/>
                <a:cs typeface="Times New Roman" pitchFamily="16" charset="0"/>
              </a:rPr>
              <a:t>l</a:t>
            </a:r>
            <a:r>
              <a:rPr lang="en-GB" sz="1800" dirty="0" err="1" smtClean="0">
                <a:solidFill>
                  <a:srgbClr val="FFFFFF"/>
                </a:solidFill>
                <a:latin typeface="Bitstream Vera Serif" charset="0"/>
                <a:cs typeface="Times New Roman" pitchFamily="16" charset="0"/>
              </a:rPr>
              <a:t>ayaout</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C9F685"/>
                </a:solidFill>
                <a:latin typeface="Bitstream Vera Serif" charset="0"/>
                <a:cs typeface="Times New Roman" pitchFamily="16" charset="0"/>
              </a:rPr>
              <a:t>Scattering geometry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Scattering techniques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Equipment and sample environments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Scientific cases. Examples:</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Molecular self-assembling</a:t>
            </a:r>
            <a:r>
              <a:rPr lang="en-GB" sz="1800" dirty="0">
                <a:solidFill>
                  <a:schemeClr val="accent3">
                    <a:lumMod val="95000"/>
                  </a:schemeClr>
                </a:solidFill>
                <a:latin typeface="Bitstream Vera Serif" charset="0"/>
                <a:cs typeface="Times New Roman" pitchFamily="16" charset="0"/>
              </a:rPr>
              <a:t>.</a:t>
            </a:r>
            <a:r>
              <a:rPr lang="en-GB" sz="1800" dirty="0" smtClean="0">
                <a:solidFill>
                  <a:schemeClr val="accent3">
                    <a:lumMod val="95000"/>
                  </a:schemeClr>
                </a:solidFill>
                <a:latin typeface="Bitstream Vera Serif" charset="0"/>
                <a:cs typeface="Times New Roman" pitchFamily="16" charset="0"/>
              </a:rPr>
              <a:t> </a:t>
            </a:r>
            <a:r>
              <a:rPr lang="en-GB" sz="1800" dirty="0">
                <a:solidFill>
                  <a:schemeClr val="accent3">
                    <a:lumMod val="95000"/>
                  </a:schemeClr>
                </a:solidFill>
                <a:latin typeface="Bitstream Vera Serif" charset="0"/>
                <a:cs typeface="Times New Roman" pitchFamily="16" charset="0"/>
              </a:rPr>
              <a:t>C</a:t>
            </a:r>
            <a:r>
              <a:rPr lang="en-GB" sz="1800" dirty="0" smtClean="0">
                <a:solidFill>
                  <a:schemeClr val="accent3">
                    <a:lumMod val="95000"/>
                  </a:schemeClr>
                </a:solidFill>
                <a:latin typeface="Bitstream Vera Serif" charset="0"/>
                <a:cs typeface="Times New Roman" pitchFamily="16" charset="0"/>
              </a:rPr>
              <a:t>hiral system: Adenine</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Surface structure: BaTiO</a:t>
            </a:r>
            <a:r>
              <a:rPr lang="en-GB" sz="1800" baseline="-25000" dirty="0" smtClean="0">
                <a:solidFill>
                  <a:schemeClr val="accent3">
                    <a:lumMod val="95000"/>
                  </a:schemeClr>
                </a:solidFill>
                <a:latin typeface="Bitstream Vera Serif" charset="0"/>
                <a:cs typeface="Times New Roman" pitchFamily="16" charset="0"/>
              </a:rPr>
              <a:t>3</a:t>
            </a:r>
            <a:r>
              <a:rPr lang="en-GB" sz="1800" dirty="0" smtClean="0">
                <a:solidFill>
                  <a:schemeClr val="accent3">
                    <a:lumMod val="95000"/>
                  </a:schemeClr>
                </a:solidFill>
                <a:latin typeface="Bitstream Vera Serif" charset="0"/>
                <a:cs typeface="Times New Roman" pitchFamily="16" charset="0"/>
              </a:rPr>
              <a:t>(001) </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Heterogeneous catalysis: CO oxidation NPs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Budget</a:t>
            </a:r>
            <a:endParaRPr lang="en-GB" sz="1800" dirty="0" smtClean="0">
              <a:solidFill>
                <a:schemeClr val="accent3">
                  <a:lumMod val="95000"/>
                </a:schemeClr>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Areas </a:t>
            </a:r>
            <a:r>
              <a:rPr lang="en-GB" sz="1800" dirty="0">
                <a:solidFill>
                  <a:schemeClr val="accent3">
                    <a:lumMod val="95000"/>
                  </a:schemeClr>
                </a:solidFill>
                <a:latin typeface="Bitstream Vera Serif" charset="0"/>
                <a:cs typeface="Times New Roman" pitchFamily="16" charset="0"/>
              </a:rPr>
              <a:t>of scientific impact: energy, health and </a:t>
            </a:r>
            <a:r>
              <a:rPr lang="en-GB" sz="1800" dirty="0" err="1" smtClean="0">
                <a:solidFill>
                  <a:schemeClr val="accent3">
                    <a:lumMod val="95000"/>
                  </a:schemeClr>
                </a:solidFill>
                <a:latin typeface="Bitstream Vera Serif" charset="0"/>
                <a:cs typeface="Times New Roman" pitchFamily="16" charset="0"/>
              </a:rPr>
              <a:t>nanoelectronics</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Research lines: catalysis, NPs, </a:t>
            </a:r>
            <a:r>
              <a:rPr lang="en-GB" sz="1800" dirty="0" err="1" smtClean="0">
                <a:solidFill>
                  <a:srgbClr val="FFFFFF"/>
                </a:solidFill>
                <a:latin typeface="Bitstream Vera Serif" charset="0"/>
                <a:cs typeface="Times New Roman" pitchFamily="16" charset="0"/>
              </a:rPr>
              <a:t>multiferroics</a:t>
            </a:r>
            <a:r>
              <a:rPr lang="en-GB" sz="1800" dirty="0" smtClean="0">
                <a:solidFill>
                  <a:srgbClr val="FFFFFF"/>
                </a:solidFill>
                <a:latin typeface="Bitstream Vera Serif" charset="0"/>
                <a:cs typeface="Times New Roman" pitchFamily="16" charset="0"/>
              </a:rPr>
              <a:t>, electrochemistry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Synergies with other alba </a:t>
            </a:r>
            <a:r>
              <a:rPr lang="en-GB" sz="1800" dirty="0" err="1" smtClean="0">
                <a:solidFill>
                  <a:srgbClr val="FFFFFF"/>
                </a:solidFill>
                <a:latin typeface="Bitstream Vera Serif" charset="0"/>
                <a:cs typeface="Times New Roman" pitchFamily="16" charset="0"/>
              </a:rPr>
              <a:t>beamlines</a:t>
            </a:r>
            <a:r>
              <a:rPr lang="en-GB" sz="1800" dirty="0" smtClean="0">
                <a:solidFill>
                  <a:srgbClr val="FFFFFF"/>
                </a:solidFill>
                <a:latin typeface="Bitstream Vera Serif" charset="0"/>
                <a:cs typeface="Times New Roman" pitchFamily="16" charset="0"/>
              </a:rPr>
              <a:t> (BOREAS, NCD, CIRCE)</a:t>
            </a:r>
            <a:endParaRPr lang="en-GB" sz="1800" dirty="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Participating research groups</a:t>
            </a:r>
            <a:endParaRPr lang="en-GB" sz="1800" dirty="0">
              <a:solidFill>
                <a:schemeClr val="accent3">
                  <a:lumMod val="95000"/>
                </a:schemeClr>
              </a:solidFill>
              <a:latin typeface="Bitstream Vera Serif" charset="0"/>
              <a:cs typeface="Times New Roman" pitchFamily="16" charset="0"/>
            </a:endParaRPr>
          </a:p>
        </p:txBody>
      </p:sp>
      <p:pic>
        <p:nvPicPr>
          <p:cNvPr id="5" name="Picture 1"/>
          <p:cNvPicPr>
            <a:picLocks noChangeAspect="1" noChangeArrowheads="1"/>
          </p:cNvPicPr>
          <p:nvPr/>
        </p:nvPicPr>
        <p:blipFill>
          <a:blip r:embed="rId2" cstate="print"/>
          <a:srcRect/>
          <a:stretch>
            <a:fillRect/>
          </a:stretch>
        </p:blipFill>
        <p:spPr bwMode="auto">
          <a:xfrm>
            <a:off x="5125" y="6554628"/>
            <a:ext cx="4676031" cy="537577"/>
          </a:xfrm>
          <a:prstGeom prst="rect">
            <a:avLst/>
          </a:prstGeom>
          <a:noFill/>
        </p:spPr>
      </p:pic>
      <p:sp>
        <p:nvSpPr>
          <p:cNvPr id="6"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118241864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p:cNvSpPr txBox="1">
            <a:spLocks noChangeArrowheads="1"/>
          </p:cNvSpPr>
          <p:nvPr/>
        </p:nvSpPr>
        <p:spPr bwMode="auto">
          <a:xfrm>
            <a:off x="431800" y="19224"/>
            <a:ext cx="7488832" cy="461665"/>
          </a:xfrm>
          <a:prstGeom prst="rect">
            <a:avLst/>
          </a:prstGeom>
          <a:noFill/>
          <a:ln w="9525">
            <a:noFill/>
            <a:miter lim="800000"/>
            <a:headEnd/>
            <a:tailEnd/>
          </a:ln>
          <a:effectLst/>
        </p:spPr>
        <p:txBody>
          <a:bodyPr wrap="square">
            <a:spAutoFit/>
          </a:bodyPr>
          <a:lstStyle/>
          <a:p>
            <a:pPr>
              <a:spcBef>
                <a:spcPct val="50000"/>
              </a:spcBef>
            </a:pPr>
            <a:r>
              <a:rPr lang="en-GB" b="1" dirty="0" smtClean="0">
                <a:solidFill>
                  <a:srgbClr val="FF9966"/>
                </a:solidFill>
                <a:latin typeface="Bookman" charset="0"/>
                <a:cs typeface="Times New Roman" pitchFamily="16" charset="0"/>
              </a:rPr>
              <a:t>X-ray geometry </a:t>
            </a:r>
            <a:r>
              <a:rPr lang="en-GB" dirty="0" smtClean="0">
                <a:solidFill>
                  <a:srgbClr val="FF9966"/>
                </a:solidFill>
                <a:latin typeface="Bookman" charset="0"/>
                <a:cs typeface="Times New Roman" pitchFamily="16" charset="0"/>
              </a:rPr>
              <a:t>for Grazing Incidence diffraction </a:t>
            </a:r>
            <a:r>
              <a:rPr lang="en-GB" dirty="0" smtClean="0">
                <a:solidFill>
                  <a:srgbClr val="FF9966"/>
                </a:solidFill>
                <a:latin typeface="+mn-lt"/>
                <a:cs typeface="Times New Roman" pitchFamily="16" charset="0"/>
              </a:rPr>
              <a:t>(</a:t>
            </a:r>
            <a:r>
              <a:rPr lang="en-GB" dirty="0" smtClean="0">
                <a:solidFill>
                  <a:srgbClr val="FFFF00"/>
                </a:solidFill>
                <a:latin typeface="+mn-lt"/>
                <a:cs typeface="Times New Roman" pitchFamily="16" charset="0"/>
              </a:rPr>
              <a:t>1</a:t>
            </a:r>
            <a:r>
              <a:rPr lang="en-GB" dirty="0" smtClean="0">
                <a:solidFill>
                  <a:srgbClr val="FF9966"/>
                </a:solidFill>
                <a:latin typeface="+mn-lt"/>
                <a:cs typeface="Times New Roman" pitchFamily="16" charset="0"/>
              </a:rPr>
              <a:t>/4)</a:t>
            </a:r>
            <a:endParaRPr lang="ca-ES" dirty="0">
              <a:solidFill>
                <a:srgbClr val="FF9966"/>
              </a:solidFill>
              <a:latin typeface="+mn-lt"/>
            </a:endParaRPr>
          </a:p>
        </p:txBody>
      </p:sp>
      <p:pic>
        <p:nvPicPr>
          <p:cNvPr id="4" name="Imagen 3" descr="ortep_6_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134" y="1115541"/>
            <a:ext cx="6993467" cy="5245100"/>
          </a:xfrm>
          <a:prstGeom prst="rect">
            <a:avLst/>
          </a:prstGeom>
          <a:ln>
            <a:solidFill>
              <a:srgbClr val="BBE0E3"/>
            </a:solidFill>
          </a:ln>
        </p:spPr>
      </p:pic>
      <p:cxnSp>
        <p:nvCxnSpPr>
          <p:cNvPr id="5" name="Conector recto de flecha 4"/>
          <p:cNvCxnSpPr/>
          <p:nvPr/>
        </p:nvCxnSpPr>
        <p:spPr>
          <a:xfrm>
            <a:off x="5800967" y="4525491"/>
            <a:ext cx="495300"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6" name="Conector recto de flecha 5"/>
          <p:cNvCxnSpPr/>
          <p:nvPr/>
        </p:nvCxnSpPr>
        <p:spPr>
          <a:xfrm flipH="1" flipV="1">
            <a:off x="3680067" y="3979391"/>
            <a:ext cx="165100" cy="48260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7" name="CuadroTexto 6"/>
          <p:cNvSpPr txBox="1"/>
          <p:nvPr/>
        </p:nvSpPr>
        <p:spPr>
          <a:xfrm>
            <a:off x="6269565" y="4343167"/>
            <a:ext cx="328571" cy="369332"/>
          </a:xfrm>
          <a:prstGeom prst="rect">
            <a:avLst/>
          </a:prstGeom>
          <a:noFill/>
        </p:spPr>
        <p:txBody>
          <a:bodyPr wrap="square" rtlCol="0">
            <a:spAutoFit/>
          </a:bodyPr>
          <a:lstStyle/>
          <a:p>
            <a:r>
              <a:rPr lang="ca-ES" sz="1800" b="1" dirty="0" smtClean="0">
                <a:solidFill>
                  <a:srgbClr val="FF0000"/>
                </a:solidFill>
                <a:latin typeface="Times New Roman"/>
                <a:cs typeface="Times New Roman"/>
              </a:rPr>
              <a:t>H</a:t>
            </a:r>
            <a:endParaRPr lang="ca-ES" sz="1800" b="1" dirty="0">
              <a:solidFill>
                <a:srgbClr val="FF0000"/>
              </a:solidFill>
              <a:latin typeface="Times New Roman"/>
              <a:cs typeface="Times New Roman"/>
            </a:endParaRPr>
          </a:p>
        </p:txBody>
      </p:sp>
      <p:sp>
        <p:nvSpPr>
          <p:cNvPr id="8" name="CuadroTexto 7"/>
          <p:cNvSpPr txBox="1"/>
          <p:nvPr/>
        </p:nvSpPr>
        <p:spPr>
          <a:xfrm>
            <a:off x="4067944" y="1245991"/>
            <a:ext cx="328571" cy="369332"/>
          </a:xfrm>
          <a:prstGeom prst="rect">
            <a:avLst/>
          </a:prstGeom>
          <a:noFill/>
        </p:spPr>
        <p:txBody>
          <a:bodyPr wrap="square" rtlCol="0">
            <a:spAutoFit/>
          </a:bodyPr>
          <a:lstStyle/>
          <a:p>
            <a:r>
              <a:rPr lang="ca-ES" sz="1800" b="1" dirty="0" smtClean="0">
                <a:solidFill>
                  <a:srgbClr val="FF0000"/>
                </a:solidFill>
                <a:latin typeface="Times New Roman"/>
                <a:cs typeface="Times New Roman"/>
              </a:rPr>
              <a:t>L</a:t>
            </a:r>
            <a:endParaRPr lang="ca-ES" sz="1800" b="1" dirty="0">
              <a:solidFill>
                <a:srgbClr val="FF0000"/>
              </a:solidFill>
              <a:latin typeface="Times New Roman"/>
              <a:cs typeface="Times New Roman"/>
            </a:endParaRPr>
          </a:p>
        </p:txBody>
      </p:sp>
      <p:sp>
        <p:nvSpPr>
          <p:cNvPr id="9" name="CuadroTexto 8"/>
          <p:cNvSpPr txBox="1"/>
          <p:nvPr/>
        </p:nvSpPr>
        <p:spPr>
          <a:xfrm>
            <a:off x="3338796" y="3846835"/>
            <a:ext cx="328571" cy="369332"/>
          </a:xfrm>
          <a:prstGeom prst="rect">
            <a:avLst/>
          </a:prstGeom>
          <a:noFill/>
        </p:spPr>
        <p:txBody>
          <a:bodyPr wrap="square" rtlCol="0">
            <a:spAutoFit/>
          </a:bodyPr>
          <a:lstStyle/>
          <a:p>
            <a:r>
              <a:rPr lang="ca-ES" sz="1800" b="1" dirty="0">
                <a:solidFill>
                  <a:srgbClr val="FF0000"/>
                </a:solidFill>
                <a:latin typeface="Times New Roman"/>
                <a:cs typeface="Times New Roman"/>
              </a:rPr>
              <a:t>K</a:t>
            </a:r>
          </a:p>
        </p:txBody>
      </p:sp>
      <p:cxnSp>
        <p:nvCxnSpPr>
          <p:cNvPr id="10" name="Conector recto de flecha 9"/>
          <p:cNvCxnSpPr/>
          <p:nvPr/>
        </p:nvCxnSpPr>
        <p:spPr>
          <a:xfrm flipV="1">
            <a:off x="1127367" y="2722091"/>
            <a:ext cx="1828800" cy="1739900"/>
          </a:xfrm>
          <a:prstGeom prst="straightConnector1">
            <a:avLst/>
          </a:prstGeom>
          <a:ln>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11" name="Conector recto de flecha 10"/>
          <p:cNvCxnSpPr/>
          <p:nvPr/>
        </p:nvCxnSpPr>
        <p:spPr>
          <a:xfrm flipH="1" flipV="1">
            <a:off x="2956167" y="2722091"/>
            <a:ext cx="889000" cy="1739900"/>
          </a:xfrm>
          <a:prstGeom prst="straightConnector1">
            <a:avLst/>
          </a:prstGeom>
          <a:ln>
            <a:solidFill>
              <a:srgbClr val="E46C0A"/>
            </a:solidFill>
            <a:tailEnd type="arrow"/>
          </a:ln>
        </p:spPr>
        <p:style>
          <a:lnRef idx="2">
            <a:schemeClr val="accent1"/>
          </a:lnRef>
          <a:fillRef idx="0">
            <a:schemeClr val="accent1"/>
          </a:fillRef>
          <a:effectRef idx="1">
            <a:schemeClr val="accent1"/>
          </a:effectRef>
          <a:fontRef idx="minor">
            <a:schemeClr val="tx1"/>
          </a:fontRef>
        </p:style>
      </p:cxnSp>
      <p:sp>
        <p:nvSpPr>
          <p:cNvPr id="12" name="CuadroTexto 11"/>
          <p:cNvSpPr txBox="1"/>
          <p:nvPr/>
        </p:nvSpPr>
        <p:spPr>
          <a:xfrm>
            <a:off x="1246899" y="4547699"/>
            <a:ext cx="492555" cy="369332"/>
          </a:xfrm>
          <a:prstGeom prst="rect">
            <a:avLst/>
          </a:prstGeom>
          <a:noFill/>
        </p:spPr>
        <p:txBody>
          <a:bodyPr wrap="none" rtlCol="0">
            <a:spAutoFit/>
          </a:bodyPr>
          <a:lstStyle/>
          <a:p>
            <a:r>
              <a:rPr lang="ca-ES" sz="1800" b="1" dirty="0" err="1" smtClean="0">
                <a:solidFill>
                  <a:srgbClr val="FF6600"/>
                </a:solidFill>
                <a:latin typeface="Times New Roman"/>
                <a:cs typeface="Times New Roman"/>
              </a:rPr>
              <a:t>K</a:t>
            </a:r>
            <a:r>
              <a:rPr lang="ca-ES" sz="1800" b="1" baseline="-25000" dirty="0" err="1" smtClean="0">
                <a:solidFill>
                  <a:srgbClr val="FF6600"/>
                </a:solidFill>
                <a:latin typeface="Times New Roman"/>
                <a:cs typeface="Times New Roman"/>
              </a:rPr>
              <a:t>in</a:t>
            </a:r>
            <a:endParaRPr lang="ca-ES" sz="1800" b="1" baseline="-25000" dirty="0">
              <a:solidFill>
                <a:srgbClr val="FF6600"/>
              </a:solidFill>
              <a:latin typeface="Times New Roman"/>
              <a:cs typeface="Times New Roman"/>
            </a:endParaRPr>
          </a:p>
        </p:txBody>
      </p:sp>
      <p:sp>
        <p:nvSpPr>
          <p:cNvPr id="13" name="CuadroTexto 12"/>
          <p:cNvSpPr txBox="1"/>
          <p:nvPr/>
        </p:nvSpPr>
        <p:spPr>
          <a:xfrm>
            <a:off x="1315377" y="3498917"/>
            <a:ext cx="582211" cy="369332"/>
          </a:xfrm>
          <a:prstGeom prst="rect">
            <a:avLst/>
          </a:prstGeom>
          <a:noFill/>
          <a:ln>
            <a:noFill/>
          </a:ln>
        </p:spPr>
        <p:txBody>
          <a:bodyPr wrap="none" rtlCol="0">
            <a:spAutoFit/>
          </a:bodyPr>
          <a:lstStyle/>
          <a:p>
            <a:r>
              <a:rPr lang="ca-ES" sz="1800" b="1" dirty="0" err="1" smtClean="0">
                <a:solidFill>
                  <a:srgbClr val="FF6600"/>
                </a:solidFill>
                <a:latin typeface="Times New Roman"/>
                <a:cs typeface="Times New Roman"/>
              </a:rPr>
              <a:t>K</a:t>
            </a:r>
            <a:r>
              <a:rPr lang="ca-ES" sz="1800" b="1" baseline="-25000" dirty="0" err="1" smtClean="0">
                <a:solidFill>
                  <a:srgbClr val="FF6600"/>
                </a:solidFill>
                <a:latin typeface="Times New Roman"/>
                <a:cs typeface="Times New Roman"/>
              </a:rPr>
              <a:t>out</a:t>
            </a:r>
            <a:endParaRPr lang="ca-ES" sz="1800" b="1" baseline="-25000" dirty="0">
              <a:solidFill>
                <a:srgbClr val="FF6600"/>
              </a:solidFill>
              <a:latin typeface="Times New Roman"/>
              <a:cs typeface="Times New Roman"/>
            </a:endParaRPr>
          </a:p>
        </p:txBody>
      </p:sp>
      <p:sp>
        <p:nvSpPr>
          <p:cNvPr id="14" name="CuadroTexto 13"/>
          <p:cNvSpPr txBox="1"/>
          <p:nvPr/>
        </p:nvSpPr>
        <p:spPr>
          <a:xfrm>
            <a:off x="3118777" y="2863917"/>
            <a:ext cx="530915" cy="369332"/>
          </a:xfrm>
          <a:prstGeom prst="rect">
            <a:avLst/>
          </a:prstGeom>
          <a:noFill/>
        </p:spPr>
        <p:txBody>
          <a:bodyPr wrap="none" rtlCol="0">
            <a:spAutoFit/>
          </a:bodyPr>
          <a:lstStyle/>
          <a:p>
            <a:r>
              <a:rPr lang="ca-ES" sz="1800" b="1" dirty="0" smtClean="0">
                <a:solidFill>
                  <a:srgbClr val="FF6600"/>
                </a:solidFill>
                <a:latin typeface="Symbol" charset="2"/>
                <a:cs typeface="Symbol" charset="2"/>
              </a:rPr>
              <a:t>D</a:t>
            </a:r>
            <a:r>
              <a:rPr lang="ca-ES" sz="1800" b="1" dirty="0" smtClean="0">
                <a:solidFill>
                  <a:srgbClr val="FF6600"/>
                </a:solidFill>
                <a:latin typeface="Times New Roman"/>
                <a:cs typeface="Times New Roman"/>
              </a:rPr>
              <a:t>K</a:t>
            </a:r>
            <a:endParaRPr lang="ca-ES" sz="1800" b="1" baseline="-25000" dirty="0">
              <a:solidFill>
                <a:srgbClr val="FF6600"/>
              </a:solidFill>
              <a:latin typeface="Times New Roman"/>
              <a:cs typeface="Times New Roman"/>
            </a:endParaRPr>
          </a:p>
        </p:txBody>
      </p:sp>
      <p:sp>
        <p:nvSpPr>
          <p:cNvPr id="15" name="CuadroTexto 14"/>
          <p:cNvSpPr txBox="1"/>
          <p:nvPr/>
        </p:nvSpPr>
        <p:spPr>
          <a:xfrm>
            <a:off x="4042238" y="4984817"/>
            <a:ext cx="2349058" cy="369332"/>
          </a:xfrm>
          <a:prstGeom prst="rect">
            <a:avLst/>
          </a:prstGeom>
          <a:noFill/>
        </p:spPr>
        <p:txBody>
          <a:bodyPr wrap="none" rtlCol="0">
            <a:spAutoFit/>
          </a:bodyPr>
          <a:lstStyle/>
          <a:p>
            <a:r>
              <a:rPr lang="ca-ES" sz="1800" b="1" dirty="0" smtClean="0">
                <a:solidFill>
                  <a:schemeClr val="bg1"/>
                </a:solidFill>
                <a:latin typeface="Symbol" charset="2"/>
                <a:cs typeface="Symbol" charset="2"/>
              </a:rPr>
              <a:t>D</a:t>
            </a:r>
            <a:r>
              <a:rPr lang="ca-ES" sz="1800" b="1" dirty="0" smtClean="0">
                <a:solidFill>
                  <a:schemeClr val="bg1"/>
                </a:solidFill>
                <a:latin typeface="Times New Roman"/>
                <a:cs typeface="Times New Roman"/>
              </a:rPr>
              <a:t>K = na* + mb* + </a:t>
            </a:r>
            <a:r>
              <a:rPr lang="ca-ES" sz="1800" b="1" dirty="0" err="1" smtClean="0">
                <a:solidFill>
                  <a:schemeClr val="bg1"/>
                </a:solidFill>
                <a:latin typeface="Times New Roman"/>
                <a:cs typeface="Times New Roman"/>
              </a:rPr>
              <a:t>lc</a:t>
            </a:r>
            <a:r>
              <a:rPr lang="ca-ES" sz="1800" b="1" dirty="0" smtClean="0">
                <a:solidFill>
                  <a:schemeClr val="bg1"/>
                </a:solidFill>
                <a:latin typeface="Times New Roman"/>
                <a:cs typeface="Times New Roman"/>
              </a:rPr>
              <a:t>*</a:t>
            </a:r>
            <a:endParaRPr lang="ca-ES" sz="1800" b="1" dirty="0">
              <a:solidFill>
                <a:schemeClr val="bg1"/>
              </a:solidFill>
              <a:latin typeface="Times New Roman"/>
              <a:cs typeface="Times New Roman"/>
            </a:endParaRPr>
          </a:p>
        </p:txBody>
      </p:sp>
      <p:sp>
        <p:nvSpPr>
          <p:cNvPr id="16" name="CuadroTexto 15"/>
          <p:cNvSpPr txBox="1"/>
          <p:nvPr/>
        </p:nvSpPr>
        <p:spPr>
          <a:xfrm>
            <a:off x="3972169" y="5325485"/>
            <a:ext cx="2736627" cy="1107996"/>
          </a:xfrm>
          <a:prstGeom prst="rect">
            <a:avLst/>
          </a:prstGeom>
          <a:noFill/>
        </p:spPr>
        <p:txBody>
          <a:bodyPr wrap="square" rtlCol="0">
            <a:spAutoFit/>
          </a:bodyPr>
          <a:lstStyle/>
          <a:p>
            <a:r>
              <a:rPr lang="ca-ES" b="1" dirty="0" smtClean="0">
                <a:solidFill>
                  <a:srgbClr val="FF21DF"/>
                </a:solidFill>
                <a:latin typeface="Wingdings" charset="2"/>
                <a:ea typeface="Wingdings"/>
                <a:cs typeface="Wingdings" charset="2"/>
                <a:sym typeface="Wingdings"/>
              </a:rPr>
              <a:t></a:t>
            </a:r>
            <a:r>
              <a:rPr lang="ca-ES" sz="1800" b="1" dirty="0" smtClean="0">
                <a:solidFill>
                  <a:srgbClr val="FFFFFF"/>
                </a:solidFill>
                <a:latin typeface="+mn-lt"/>
                <a:cs typeface="Times New Roman"/>
              </a:rPr>
              <a:t>Linear </a:t>
            </a:r>
            <a:r>
              <a:rPr lang="ca-ES" sz="1800" b="1" dirty="0" err="1" smtClean="0">
                <a:solidFill>
                  <a:srgbClr val="FFFFFF"/>
                </a:solidFill>
                <a:latin typeface="+mn-lt"/>
                <a:cs typeface="Times New Roman"/>
              </a:rPr>
              <a:t>combination</a:t>
            </a:r>
            <a:r>
              <a:rPr lang="ca-ES" sz="1800" b="1" dirty="0" smtClean="0">
                <a:solidFill>
                  <a:srgbClr val="FFFFFF"/>
                </a:solidFill>
                <a:latin typeface="+mn-lt"/>
                <a:cs typeface="Times New Roman"/>
              </a:rPr>
              <a:t> of </a:t>
            </a:r>
          </a:p>
          <a:p>
            <a:r>
              <a:rPr lang="ca-ES" sz="1800" b="1" dirty="0">
                <a:solidFill>
                  <a:srgbClr val="FFFFFF"/>
                </a:solidFill>
                <a:latin typeface="+mn-lt"/>
                <a:cs typeface="Times New Roman"/>
              </a:rPr>
              <a:t> </a:t>
            </a:r>
            <a:r>
              <a:rPr lang="ca-ES" sz="1800" b="1" dirty="0" smtClean="0">
                <a:solidFill>
                  <a:srgbClr val="FFFFFF"/>
                </a:solidFill>
                <a:latin typeface="+mn-lt"/>
                <a:cs typeface="Times New Roman"/>
              </a:rPr>
              <a:t> </a:t>
            </a:r>
            <a:r>
              <a:rPr lang="ca-ES" sz="1800" b="1" dirty="0" err="1" smtClean="0">
                <a:solidFill>
                  <a:srgbClr val="FFFFFF"/>
                </a:solidFill>
                <a:latin typeface="+mn-lt"/>
                <a:cs typeface="Times New Roman"/>
              </a:rPr>
              <a:t>reciprocal</a:t>
            </a:r>
            <a:r>
              <a:rPr lang="ca-ES" sz="1800" b="1" dirty="0" smtClean="0">
                <a:solidFill>
                  <a:srgbClr val="FFFFFF"/>
                </a:solidFill>
                <a:latin typeface="+mn-lt"/>
                <a:cs typeface="Times New Roman"/>
              </a:rPr>
              <a:t> </a:t>
            </a:r>
            <a:r>
              <a:rPr lang="ca-ES" sz="1800" b="1" dirty="0" err="1" smtClean="0">
                <a:solidFill>
                  <a:srgbClr val="FFFFFF"/>
                </a:solidFill>
                <a:latin typeface="+mn-lt"/>
                <a:cs typeface="Times New Roman"/>
              </a:rPr>
              <a:t>lattice</a:t>
            </a:r>
            <a:r>
              <a:rPr lang="ca-ES" sz="1800" b="1" dirty="0" smtClean="0">
                <a:solidFill>
                  <a:srgbClr val="FFFFFF"/>
                </a:solidFill>
                <a:latin typeface="+mn-lt"/>
                <a:cs typeface="Times New Roman"/>
              </a:rPr>
              <a:t> vectors</a:t>
            </a:r>
          </a:p>
          <a:p>
            <a:r>
              <a:rPr lang="ca-ES" b="1" dirty="0" smtClean="0">
                <a:solidFill>
                  <a:srgbClr val="FF21DF"/>
                </a:solidFill>
                <a:latin typeface="Wingdings" charset="2"/>
                <a:ea typeface="Wingdings"/>
                <a:cs typeface="Wingdings" charset="2"/>
                <a:sym typeface="Wingdings"/>
              </a:rPr>
              <a:t></a:t>
            </a:r>
            <a:r>
              <a:rPr lang="ca-ES" sz="1800" b="1" dirty="0" err="1" smtClean="0">
                <a:solidFill>
                  <a:srgbClr val="FFFFFF"/>
                </a:solidFill>
                <a:latin typeface="+mn-lt"/>
                <a:cs typeface="Times New Roman"/>
              </a:rPr>
              <a:t>Reciprocal</a:t>
            </a:r>
            <a:r>
              <a:rPr lang="ca-ES" sz="1800" b="1" dirty="0" smtClean="0">
                <a:solidFill>
                  <a:srgbClr val="FFFFFF"/>
                </a:solidFill>
                <a:latin typeface="+mn-lt"/>
                <a:cs typeface="Times New Roman"/>
              </a:rPr>
              <a:t> </a:t>
            </a:r>
            <a:r>
              <a:rPr lang="ca-ES" sz="1800" b="1" dirty="0" err="1" smtClean="0">
                <a:solidFill>
                  <a:srgbClr val="FFFFFF"/>
                </a:solidFill>
                <a:latin typeface="+mn-lt"/>
                <a:cs typeface="Times New Roman"/>
              </a:rPr>
              <a:t>Lattice</a:t>
            </a:r>
            <a:r>
              <a:rPr lang="ca-ES" sz="1800" b="1" dirty="0" smtClean="0">
                <a:solidFill>
                  <a:srgbClr val="FFFFFF"/>
                </a:solidFill>
                <a:latin typeface="+mn-lt"/>
                <a:cs typeface="Times New Roman"/>
              </a:rPr>
              <a:t> </a:t>
            </a:r>
            <a:r>
              <a:rPr lang="ca-ES" sz="1800" b="1" dirty="0" err="1" smtClean="0">
                <a:solidFill>
                  <a:srgbClr val="FFFFFF"/>
                </a:solidFill>
                <a:latin typeface="+mn-lt"/>
                <a:cs typeface="Times New Roman"/>
              </a:rPr>
              <a:t>point</a:t>
            </a:r>
            <a:endParaRPr lang="ca-ES" sz="1800" b="1" dirty="0" smtClean="0">
              <a:solidFill>
                <a:srgbClr val="FFFFFF"/>
              </a:solidFill>
              <a:latin typeface="+mn-lt"/>
              <a:cs typeface="Times New Roman"/>
            </a:endParaRPr>
          </a:p>
        </p:txBody>
      </p:sp>
      <p:sp>
        <p:nvSpPr>
          <p:cNvPr id="17" name="Arco 16"/>
          <p:cNvSpPr/>
          <p:nvPr/>
        </p:nvSpPr>
        <p:spPr>
          <a:xfrm>
            <a:off x="1127367" y="4216167"/>
            <a:ext cx="431800" cy="462757"/>
          </a:xfrm>
          <a:prstGeom prst="arc">
            <a:avLst>
              <a:gd name="adj1" fmla="val 17362446"/>
              <a:gd name="adj2" fmla="val 0"/>
            </a:avLst>
          </a:prstGeom>
          <a:ln>
            <a:solidFill>
              <a:srgbClr val="FF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ca-ES">
              <a:solidFill>
                <a:srgbClr val="E46C0A"/>
              </a:solidFill>
            </a:endParaRPr>
          </a:p>
        </p:txBody>
      </p:sp>
      <p:sp>
        <p:nvSpPr>
          <p:cNvPr id="18" name="CuadroTexto 17"/>
          <p:cNvSpPr txBox="1"/>
          <p:nvPr/>
        </p:nvSpPr>
        <p:spPr>
          <a:xfrm>
            <a:off x="1480477" y="4083117"/>
            <a:ext cx="428322" cy="369332"/>
          </a:xfrm>
          <a:prstGeom prst="rect">
            <a:avLst/>
          </a:prstGeom>
          <a:noFill/>
          <a:ln>
            <a:noFill/>
          </a:ln>
        </p:spPr>
        <p:txBody>
          <a:bodyPr wrap="none" rtlCol="0">
            <a:spAutoFit/>
          </a:bodyPr>
          <a:lstStyle/>
          <a:p>
            <a:r>
              <a:rPr lang="ca-ES" sz="1800" b="1" dirty="0" smtClean="0">
                <a:solidFill>
                  <a:srgbClr val="FF6600"/>
                </a:solidFill>
                <a:latin typeface="Symbol" charset="2"/>
                <a:cs typeface="Symbol" charset="2"/>
              </a:rPr>
              <a:t>2q</a:t>
            </a:r>
            <a:endParaRPr lang="ca-ES" sz="1800" b="1" baseline="-25000" dirty="0">
              <a:solidFill>
                <a:srgbClr val="FF6600"/>
              </a:solidFill>
              <a:latin typeface="Times New Roman"/>
              <a:cs typeface="Times New Roman"/>
            </a:endParaRPr>
          </a:p>
        </p:txBody>
      </p:sp>
      <p:pic>
        <p:nvPicPr>
          <p:cNvPr id="19" name="Picture 4"/>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Layer>
                </a14:imgProps>
              </a:ext>
            </a:extLst>
          </a:blip>
          <a:srcRect l="36952" r="31858" b="75647"/>
          <a:stretch/>
        </p:blipFill>
        <p:spPr bwMode="auto">
          <a:xfrm>
            <a:off x="3106076" y="1954808"/>
            <a:ext cx="751791" cy="567275"/>
          </a:xfrm>
          <a:prstGeom prst="rect">
            <a:avLst/>
          </a:prstGeom>
          <a:noFill/>
          <a:ln w="9525">
            <a:noFill/>
            <a:miter lim="800000"/>
            <a:headEnd/>
            <a:tailEnd/>
          </a:ln>
        </p:spPr>
      </p:pic>
      <p:sp>
        <p:nvSpPr>
          <p:cNvPr id="20" name="CuadroTexto 19"/>
          <p:cNvSpPr txBox="1"/>
          <p:nvPr/>
        </p:nvSpPr>
        <p:spPr>
          <a:xfrm>
            <a:off x="3057769" y="1655291"/>
            <a:ext cx="889000" cy="307777"/>
          </a:xfrm>
          <a:prstGeom prst="rect">
            <a:avLst/>
          </a:prstGeom>
          <a:noFill/>
        </p:spPr>
        <p:txBody>
          <a:bodyPr wrap="square" rtlCol="0">
            <a:spAutoFit/>
          </a:bodyPr>
          <a:lstStyle/>
          <a:p>
            <a:r>
              <a:rPr lang="ca-ES" sz="1400" b="1" dirty="0" smtClean="0">
                <a:solidFill>
                  <a:schemeClr val="bg1"/>
                </a:solidFill>
                <a:latin typeface="Times New Roman"/>
                <a:cs typeface="Times New Roman"/>
              </a:rPr>
              <a:t>Detector</a:t>
            </a:r>
            <a:endParaRPr lang="ca-ES" sz="1400" b="1" dirty="0">
              <a:solidFill>
                <a:schemeClr val="bg1"/>
              </a:solidFill>
              <a:latin typeface="Times New Roman"/>
              <a:cs typeface="Times New Roman"/>
            </a:endParaRPr>
          </a:p>
        </p:txBody>
      </p:sp>
      <p:sp>
        <p:nvSpPr>
          <p:cNvPr id="21" name="CuadroTexto 20"/>
          <p:cNvSpPr txBox="1"/>
          <p:nvPr/>
        </p:nvSpPr>
        <p:spPr>
          <a:xfrm>
            <a:off x="3923928" y="1591920"/>
            <a:ext cx="715627" cy="369332"/>
          </a:xfrm>
          <a:prstGeom prst="rect">
            <a:avLst/>
          </a:prstGeom>
          <a:noFill/>
        </p:spPr>
        <p:txBody>
          <a:bodyPr wrap="square" rtlCol="0">
            <a:spAutoFit/>
          </a:bodyPr>
          <a:lstStyle/>
          <a:p>
            <a:r>
              <a:rPr lang="ca-ES" sz="1800" b="1" dirty="0" smtClean="0">
                <a:solidFill>
                  <a:srgbClr val="FFFFFF"/>
                </a:solidFill>
                <a:latin typeface="Times New Roman"/>
                <a:cs typeface="Times New Roman"/>
              </a:rPr>
              <a:t>(006)</a:t>
            </a:r>
            <a:endParaRPr lang="ca-ES" sz="1800" b="1" dirty="0">
              <a:solidFill>
                <a:srgbClr val="FFFFFF"/>
              </a:solidFill>
              <a:latin typeface="Times New Roman"/>
              <a:cs typeface="Times New Roman"/>
            </a:endParaRPr>
          </a:p>
        </p:txBody>
      </p:sp>
      <p:cxnSp>
        <p:nvCxnSpPr>
          <p:cNvPr id="22" name="Conector recto de flecha 21"/>
          <p:cNvCxnSpPr/>
          <p:nvPr/>
        </p:nvCxnSpPr>
        <p:spPr>
          <a:xfrm>
            <a:off x="1127367" y="4461991"/>
            <a:ext cx="2717800" cy="0"/>
          </a:xfrm>
          <a:prstGeom prst="straightConnector1">
            <a:avLst/>
          </a:prstGeom>
          <a:ln>
            <a:solidFill>
              <a:srgbClr val="E46C0A"/>
            </a:solidFill>
            <a:tailEnd type="arrow"/>
          </a:ln>
        </p:spPr>
        <p:style>
          <a:lnRef idx="2">
            <a:schemeClr val="accent1"/>
          </a:lnRef>
          <a:fillRef idx="0">
            <a:schemeClr val="accent1"/>
          </a:fillRef>
          <a:effectRef idx="1">
            <a:schemeClr val="accent1"/>
          </a:effectRef>
          <a:fontRef idx="minor">
            <a:schemeClr val="tx1"/>
          </a:fontRef>
        </p:style>
      </p:cxnSp>
      <p:sp>
        <p:nvSpPr>
          <p:cNvPr id="23" name="CuadroTexto 22"/>
          <p:cNvSpPr txBox="1"/>
          <p:nvPr/>
        </p:nvSpPr>
        <p:spPr>
          <a:xfrm>
            <a:off x="3839537" y="4340609"/>
            <a:ext cx="715627" cy="307777"/>
          </a:xfrm>
          <a:prstGeom prst="rect">
            <a:avLst/>
          </a:prstGeom>
          <a:noFill/>
        </p:spPr>
        <p:txBody>
          <a:bodyPr wrap="square" rtlCol="0">
            <a:spAutoFit/>
          </a:bodyPr>
          <a:lstStyle/>
          <a:p>
            <a:r>
              <a:rPr lang="ca-ES" sz="1400" b="1" dirty="0" smtClean="0">
                <a:solidFill>
                  <a:srgbClr val="FF6600"/>
                </a:solidFill>
                <a:latin typeface="Arial Black"/>
                <a:cs typeface="Arial Black"/>
              </a:rPr>
              <a:t>(000)</a:t>
            </a:r>
            <a:endParaRPr lang="ca-ES" sz="1400" b="1" dirty="0">
              <a:solidFill>
                <a:srgbClr val="FF6600"/>
              </a:solidFill>
              <a:latin typeface="Arial Black"/>
              <a:cs typeface="Arial Black"/>
            </a:endParaRPr>
          </a:p>
        </p:txBody>
      </p:sp>
      <p:sp>
        <p:nvSpPr>
          <p:cNvPr id="24" name="Flecha curvada hacia la derecha 23"/>
          <p:cNvSpPr/>
          <p:nvPr/>
        </p:nvSpPr>
        <p:spPr>
          <a:xfrm>
            <a:off x="3786273" y="1327276"/>
            <a:ext cx="251996" cy="216036"/>
          </a:xfrm>
          <a:prstGeom prst="curvedRightArrow">
            <a:avLst/>
          </a:prstGeom>
          <a:solidFill>
            <a:schemeClr val="bg1"/>
          </a:solidFill>
          <a:ln w="9525" cmpd="sng">
            <a:solidFill>
              <a:srgbClr val="FF21DF"/>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ca-ES">
              <a:solidFill>
                <a:schemeClr val="tx1"/>
              </a:solidFill>
            </a:endParaRPr>
          </a:p>
        </p:txBody>
      </p:sp>
      <p:cxnSp>
        <p:nvCxnSpPr>
          <p:cNvPr id="25" name="Conector recto de flecha 24"/>
          <p:cNvCxnSpPr/>
          <p:nvPr/>
        </p:nvCxnSpPr>
        <p:spPr>
          <a:xfrm flipV="1">
            <a:off x="3923928" y="1515151"/>
            <a:ext cx="0" cy="179996"/>
          </a:xfrm>
          <a:prstGeom prst="straightConnector1">
            <a:avLst/>
          </a:prstGeom>
          <a:ln>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26" name="Conector recto de flecha 25"/>
          <p:cNvCxnSpPr/>
          <p:nvPr/>
        </p:nvCxnSpPr>
        <p:spPr>
          <a:xfrm flipV="1">
            <a:off x="3921367" y="1169166"/>
            <a:ext cx="0" cy="287997"/>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nvGrpSpPr>
          <p:cNvPr id="27" name="Agrupar 26"/>
          <p:cNvGrpSpPr/>
          <p:nvPr/>
        </p:nvGrpSpPr>
        <p:grpSpPr>
          <a:xfrm>
            <a:off x="4670777" y="1149185"/>
            <a:ext cx="3991534" cy="1200329"/>
            <a:chOff x="4468898" y="260648"/>
            <a:chExt cx="3991534" cy="1200329"/>
          </a:xfrm>
        </p:grpSpPr>
        <p:sp>
          <p:nvSpPr>
            <p:cNvPr id="28" name="CuadroTexto 27"/>
            <p:cNvSpPr txBox="1"/>
            <p:nvPr/>
          </p:nvSpPr>
          <p:spPr>
            <a:xfrm>
              <a:off x="4499992" y="260648"/>
              <a:ext cx="3960440" cy="1200329"/>
            </a:xfrm>
            <a:prstGeom prst="rect">
              <a:avLst/>
            </a:prstGeom>
            <a:noFill/>
          </p:spPr>
          <p:txBody>
            <a:bodyPr wrap="square" rtlCol="0">
              <a:spAutoFit/>
            </a:bodyPr>
            <a:lstStyle/>
            <a:p>
              <a:r>
                <a:rPr lang="ca-ES" sz="1800" b="1" dirty="0" err="1" smtClean="0">
                  <a:solidFill>
                    <a:schemeClr val="bg1"/>
                  </a:solidFill>
                  <a:latin typeface="+mn-lt"/>
                </a:rPr>
                <a:t>Reciprocal</a:t>
              </a:r>
              <a:r>
                <a:rPr lang="ca-ES" sz="1800" b="1" dirty="0" smtClean="0">
                  <a:solidFill>
                    <a:schemeClr val="bg1"/>
                  </a:solidFill>
                  <a:latin typeface="+mn-lt"/>
                </a:rPr>
                <a:t> </a:t>
              </a:r>
              <a:r>
                <a:rPr lang="ca-ES" sz="1800" b="1" dirty="0" err="1" smtClean="0">
                  <a:solidFill>
                    <a:schemeClr val="bg1"/>
                  </a:solidFill>
                  <a:latin typeface="+mn-lt"/>
                </a:rPr>
                <a:t>lattice</a:t>
              </a:r>
              <a:r>
                <a:rPr lang="ca-ES" sz="1800" b="1" dirty="0" smtClean="0">
                  <a:solidFill>
                    <a:schemeClr val="bg1"/>
                  </a:solidFill>
                  <a:latin typeface="+mn-lt"/>
                </a:rPr>
                <a:t> Pt(110): </a:t>
              </a:r>
            </a:p>
            <a:p>
              <a:r>
                <a:rPr lang="ca-ES" sz="1800" b="1" dirty="0" smtClean="0">
                  <a:latin typeface="+mn-lt"/>
                </a:rPr>
                <a:t>   </a:t>
              </a:r>
              <a:r>
                <a:rPr lang="ca-ES" sz="1800" b="1" dirty="0" smtClean="0">
                  <a:solidFill>
                    <a:srgbClr val="FFFFFF"/>
                  </a:solidFill>
                  <a:latin typeface="+mn-lt"/>
                </a:rPr>
                <a:t>Bragg </a:t>
              </a:r>
              <a:r>
                <a:rPr lang="ca-ES" sz="1800" b="1" dirty="0" err="1" smtClean="0">
                  <a:solidFill>
                    <a:srgbClr val="FFFFFF"/>
                  </a:solidFill>
                  <a:latin typeface="+mn-lt"/>
                </a:rPr>
                <a:t>reflections</a:t>
              </a:r>
              <a:r>
                <a:rPr lang="ca-ES" sz="1800" b="1" dirty="0" smtClean="0">
                  <a:solidFill>
                    <a:srgbClr val="FFFFFF"/>
                  </a:solidFill>
                  <a:latin typeface="+mn-lt"/>
                </a:rPr>
                <a:t>   (</a:t>
              </a:r>
              <a:r>
                <a:rPr lang="ca-ES" sz="1800" b="1" dirty="0">
                  <a:solidFill>
                    <a:srgbClr val="FFFFFF"/>
                  </a:solidFill>
                  <a:latin typeface="+mn-lt"/>
                </a:rPr>
                <a:t>L</a:t>
              </a:r>
              <a:r>
                <a:rPr lang="ca-ES" sz="1800" b="1" i="1" baseline="-25000" dirty="0">
                  <a:solidFill>
                    <a:srgbClr val="FFFFFF"/>
                  </a:solidFill>
                  <a:latin typeface="+mn-lt"/>
                </a:rPr>
                <a:t>HKL</a:t>
              </a:r>
              <a:r>
                <a:rPr lang="ca-ES" sz="1800" b="1" dirty="0">
                  <a:solidFill>
                    <a:srgbClr val="FFFFFF"/>
                  </a:solidFill>
                  <a:latin typeface="+mn-lt"/>
                </a:rPr>
                <a:t> </a:t>
              </a:r>
              <a:r>
                <a:rPr lang="ca-ES" sz="1800" b="1" dirty="0" err="1" smtClean="0">
                  <a:solidFill>
                    <a:srgbClr val="000000"/>
                  </a:solidFill>
                  <a:latin typeface="+mn-lt"/>
                </a:rPr>
                <a:t>Integer</a:t>
              </a:r>
              <a:r>
                <a:rPr lang="ca-ES" sz="1800" b="1" dirty="0" smtClean="0">
                  <a:solidFill>
                    <a:srgbClr val="000000"/>
                  </a:solidFill>
                  <a:latin typeface="+mn-lt"/>
                </a:rPr>
                <a:t>)</a:t>
              </a:r>
            </a:p>
            <a:p>
              <a:r>
                <a:rPr lang="ca-ES" sz="1800" b="1" dirty="0">
                  <a:latin typeface="+mn-lt"/>
                </a:rPr>
                <a:t> </a:t>
              </a:r>
              <a:r>
                <a:rPr lang="ca-ES" sz="1800" b="1" dirty="0" smtClean="0">
                  <a:latin typeface="+mn-lt"/>
                </a:rPr>
                <a:t>  </a:t>
              </a:r>
              <a:r>
                <a:rPr lang="ca-ES" sz="1800" b="1" dirty="0" err="1" smtClean="0">
                  <a:solidFill>
                    <a:srgbClr val="FFFFFF"/>
                  </a:solidFill>
                  <a:latin typeface="+mn-lt"/>
                </a:rPr>
                <a:t>Surface</a:t>
              </a:r>
              <a:r>
                <a:rPr lang="ca-ES" sz="1800" b="1" dirty="0" smtClean="0">
                  <a:solidFill>
                    <a:srgbClr val="FFFFFF"/>
                  </a:solidFill>
                  <a:latin typeface="+mn-lt"/>
                </a:rPr>
                <a:t> </a:t>
              </a:r>
              <a:r>
                <a:rPr lang="ca-ES" sz="1800" b="1" dirty="0" err="1" smtClean="0">
                  <a:solidFill>
                    <a:srgbClr val="FFFFFF"/>
                  </a:solidFill>
                  <a:latin typeface="+mn-lt"/>
                </a:rPr>
                <a:t>reflections</a:t>
              </a:r>
              <a:r>
                <a:rPr lang="ca-ES" sz="1800" b="1" dirty="0" smtClean="0">
                  <a:solidFill>
                    <a:srgbClr val="FFFFFF"/>
                  </a:solidFill>
                  <a:latin typeface="+mn-lt"/>
                </a:rPr>
                <a:t> (</a:t>
              </a:r>
              <a:r>
                <a:rPr lang="ca-ES" sz="1800" b="1" dirty="0">
                  <a:solidFill>
                    <a:srgbClr val="FFFFFF"/>
                  </a:solidFill>
                  <a:latin typeface="+mn-lt"/>
                </a:rPr>
                <a:t>L</a:t>
              </a:r>
              <a:r>
                <a:rPr lang="ca-ES" sz="1800" b="1" i="1" baseline="-25000" dirty="0">
                  <a:solidFill>
                    <a:srgbClr val="FFFFFF"/>
                  </a:solidFill>
                  <a:latin typeface="+mn-lt"/>
                </a:rPr>
                <a:t>HKL</a:t>
              </a:r>
              <a:r>
                <a:rPr lang="ca-ES" sz="1800" b="1" dirty="0">
                  <a:solidFill>
                    <a:srgbClr val="000000"/>
                  </a:solidFill>
                  <a:latin typeface="+mn-lt"/>
                </a:rPr>
                <a:t> </a:t>
              </a:r>
              <a:r>
                <a:rPr lang="ca-ES" sz="1800" b="1" dirty="0" err="1" smtClean="0">
                  <a:solidFill>
                    <a:srgbClr val="000000"/>
                  </a:solidFill>
                  <a:latin typeface="+mn-lt"/>
                </a:rPr>
                <a:t>Fractional</a:t>
              </a:r>
              <a:r>
                <a:rPr lang="ca-ES" sz="1800" b="1" dirty="0" smtClean="0">
                  <a:latin typeface="+mn-lt"/>
                </a:rPr>
                <a:t>)</a:t>
              </a:r>
            </a:p>
            <a:p>
              <a:r>
                <a:rPr lang="ca-ES" sz="1800" b="1" dirty="0" err="1" smtClean="0">
                  <a:solidFill>
                    <a:srgbClr val="ECE104"/>
                  </a:solidFill>
                  <a:latin typeface="+mn-lt"/>
                </a:rPr>
                <a:t>Ewald</a:t>
              </a:r>
              <a:r>
                <a:rPr lang="ca-ES" sz="1800" b="1" dirty="0" smtClean="0">
                  <a:solidFill>
                    <a:srgbClr val="ECE104"/>
                  </a:solidFill>
                  <a:latin typeface="+mn-lt"/>
                </a:rPr>
                <a:t> </a:t>
              </a:r>
              <a:r>
                <a:rPr lang="ca-ES" sz="1800" b="1" dirty="0" err="1" smtClean="0">
                  <a:solidFill>
                    <a:srgbClr val="ECE104"/>
                  </a:solidFill>
                  <a:latin typeface="+mn-lt"/>
                </a:rPr>
                <a:t>sphere</a:t>
              </a:r>
              <a:r>
                <a:rPr lang="ca-ES" sz="1800" b="1" dirty="0">
                  <a:solidFill>
                    <a:srgbClr val="ECE104"/>
                  </a:solidFill>
                  <a:latin typeface="+mn-lt"/>
                </a:rPr>
                <a:t> </a:t>
              </a:r>
              <a:r>
                <a:rPr lang="ca-ES" sz="1800" b="1" dirty="0" smtClean="0">
                  <a:solidFill>
                    <a:srgbClr val="ECE104"/>
                  </a:solidFill>
                  <a:latin typeface="+mn-lt"/>
                </a:rPr>
                <a:t>(</a:t>
              </a:r>
              <a:r>
                <a:rPr lang="ca-ES" sz="1800" b="1" dirty="0" err="1" smtClean="0">
                  <a:solidFill>
                    <a:srgbClr val="ECE104"/>
                  </a:solidFill>
                  <a:latin typeface="+mn-lt"/>
                </a:rPr>
                <a:t>K</a:t>
              </a:r>
              <a:r>
                <a:rPr lang="ca-ES" sz="1800" b="1" baseline="-25000" dirty="0" err="1" smtClean="0">
                  <a:solidFill>
                    <a:srgbClr val="ECE104"/>
                  </a:solidFill>
                  <a:latin typeface="+mn-lt"/>
                </a:rPr>
                <a:t>in</a:t>
              </a:r>
              <a:r>
                <a:rPr lang="ca-ES" sz="1800" b="1" dirty="0" smtClean="0">
                  <a:solidFill>
                    <a:srgbClr val="ECE104"/>
                  </a:solidFill>
                  <a:latin typeface="+mn-lt"/>
                </a:rPr>
                <a:t> = 2</a:t>
              </a:r>
              <a:r>
                <a:rPr lang="ca-ES" sz="1800" b="1" dirty="0" smtClean="0">
                  <a:solidFill>
                    <a:srgbClr val="ECE104"/>
                  </a:solidFill>
                  <a:latin typeface="Symbol" charset="2"/>
                  <a:cs typeface="Symbol" charset="2"/>
                </a:rPr>
                <a:t>p</a:t>
              </a:r>
              <a:r>
                <a:rPr lang="ca-ES" sz="1800" b="1" dirty="0" smtClean="0">
                  <a:solidFill>
                    <a:srgbClr val="ECE104"/>
                  </a:solidFill>
                  <a:latin typeface="+mn-lt"/>
                </a:rPr>
                <a:t>/</a:t>
              </a:r>
              <a:r>
                <a:rPr lang="ca-ES" sz="1800" b="1" dirty="0" smtClean="0">
                  <a:solidFill>
                    <a:srgbClr val="ECE104"/>
                  </a:solidFill>
                  <a:latin typeface="Symbol" charset="2"/>
                  <a:cs typeface="Symbol" charset="2"/>
                </a:rPr>
                <a:t>l</a:t>
              </a:r>
              <a:r>
                <a:rPr lang="ca-ES" sz="1800" b="1" dirty="0" smtClean="0">
                  <a:solidFill>
                    <a:srgbClr val="ECE104"/>
                  </a:solidFill>
                  <a:latin typeface="+mn-lt"/>
                </a:rPr>
                <a:t>)</a:t>
              </a:r>
              <a:endParaRPr lang="ca-ES" sz="1800" b="1" dirty="0">
                <a:solidFill>
                  <a:srgbClr val="ECE104"/>
                </a:solidFill>
                <a:latin typeface="+mn-lt"/>
              </a:endParaRPr>
            </a:p>
          </p:txBody>
        </p:sp>
        <p:sp>
          <p:nvSpPr>
            <p:cNvPr id="29" name="CuadroTexto 28"/>
            <p:cNvSpPr txBox="1"/>
            <p:nvPr/>
          </p:nvSpPr>
          <p:spPr>
            <a:xfrm>
              <a:off x="4468898" y="648910"/>
              <a:ext cx="372418" cy="379591"/>
            </a:xfrm>
            <a:prstGeom prst="rect">
              <a:avLst/>
            </a:prstGeom>
            <a:noFill/>
          </p:spPr>
          <p:txBody>
            <a:bodyPr wrap="none" rtlCol="0">
              <a:spAutoFit/>
            </a:bodyPr>
            <a:lstStyle/>
            <a:p>
              <a:pPr>
                <a:lnSpc>
                  <a:spcPct val="50000"/>
                </a:lnSpc>
              </a:pPr>
              <a:r>
                <a:rPr lang="ca-ES" sz="3200" b="1" dirty="0">
                  <a:solidFill>
                    <a:srgbClr val="FF21DF"/>
                  </a:solidFill>
                  <a:latin typeface="Wingdings"/>
                  <a:ea typeface="Wingdings"/>
                  <a:cs typeface="Wingdings"/>
                  <a:sym typeface="Wingdings"/>
                </a:rPr>
                <a:t></a:t>
              </a:r>
              <a:endParaRPr lang="ca-ES" sz="3200" dirty="0"/>
            </a:p>
          </p:txBody>
        </p:sp>
        <p:cxnSp>
          <p:nvCxnSpPr>
            <p:cNvPr id="30" name="Conector recto 29"/>
            <p:cNvCxnSpPr/>
            <p:nvPr/>
          </p:nvCxnSpPr>
          <p:spPr>
            <a:xfrm>
              <a:off x="4658119" y="862857"/>
              <a:ext cx="0" cy="261887"/>
            </a:xfrm>
            <a:prstGeom prst="line">
              <a:avLst/>
            </a:prstGeom>
            <a:ln w="34925" cmpd="sng">
              <a:solidFill>
                <a:schemeClr val="bg2">
                  <a:lumMod val="60000"/>
                  <a:lumOff val="40000"/>
                </a:schemeClr>
              </a:solidFill>
            </a:ln>
          </p:spPr>
          <p:style>
            <a:lnRef idx="2">
              <a:schemeClr val="accent1"/>
            </a:lnRef>
            <a:fillRef idx="0">
              <a:schemeClr val="accent1"/>
            </a:fillRef>
            <a:effectRef idx="1">
              <a:schemeClr val="accent1"/>
            </a:effectRef>
            <a:fontRef idx="minor">
              <a:schemeClr val="tx1"/>
            </a:fontRef>
          </p:style>
        </p:cxnSp>
      </p:grpSp>
      <p:pic>
        <p:nvPicPr>
          <p:cNvPr id="31" name="Picture 1"/>
          <p:cNvPicPr>
            <a:picLocks noChangeAspect="1" noChangeArrowheads="1"/>
          </p:cNvPicPr>
          <p:nvPr/>
        </p:nvPicPr>
        <p:blipFill>
          <a:blip r:embed="rId5" cstate="print"/>
          <a:srcRect/>
          <a:stretch>
            <a:fillRect/>
          </a:stretch>
        </p:blipFill>
        <p:spPr bwMode="auto">
          <a:xfrm>
            <a:off x="5125" y="6554628"/>
            <a:ext cx="4676031" cy="537577"/>
          </a:xfrm>
          <a:prstGeom prst="rect">
            <a:avLst/>
          </a:prstGeom>
          <a:noFill/>
        </p:spPr>
      </p:pic>
      <p:sp>
        <p:nvSpPr>
          <p:cNvPr id="32"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
        <p:nvSpPr>
          <p:cNvPr id="2" name="CuadroTexto 1"/>
          <p:cNvSpPr txBox="1"/>
          <p:nvPr/>
        </p:nvSpPr>
        <p:spPr>
          <a:xfrm>
            <a:off x="2448024" y="611485"/>
            <a:ext cx="3024336" cy="400110"/>
          </a:xfrm>
          <a:prstGeom prst="rect">
            <a:avLst/>
          </a:prstGeom>
          <a:noFill/>
        </p:spPr>
        <p:txBody>
          <a:bodyPr wrap="square" rtlCol="0">
            <a:spAutoFit/>
          </a:bodyPr>
          <a:lstStyle/>
          <a:p>
            <a:r>
              <a:rPr lang="ca-ES" sz="2000" b="1" dirty="0" err="1" smtClean="0">
                <a:solidFill>
                  <a:srgbClr val="FF9966"/>
                </a:solidFill>
              </a:rPr>
              <a:t>Reciprocal</a:t>
            </a:r>
            <a:r>
              <a:rPr lang="ca-ES" sz="2000" b="1" dirty="0" smtClean="0">
                <a:solidFill>
                  <a:srgbClr val="FF9966"/>
                </a:solidFill>
              </a:rPr>
              <a:t> </a:t>
            </a:r>
            <a:r>
              <a:rPr lang="ca-ES" sz="2000" b="1" dirty="0" err="1" smtClean="0">
                <a:solidFill>
                  <a:srgbClr val="FF9966"/>
                </a:solidFill>
              </a:rPr>
              <a:t>Space</a:t>
            </a:r>
            <a:r>
              <a:rPr lang="ca-ES" sz="2000" b="1" dirty="0" smtClean="0">
                <a:solidFill>
                  <a:srgbClr val="FF9966"/>
                </a:solidFill>
              </a:rPr>
              <a:t> </a:t>
            </a:r>
            <a:r>
              <a:rPr lang="ca-ES" sz="2000" b="1" dirty="0" err="1" smtClean="0">
                <a:solidFill>
                  <a:srgbClr val="FF9966"/>
                </a:solidFill>
              </a:rPr>
              <a:t>Layout</a:t>
            </a:r>
            <a:endParaRPr lang="ca-ES" sz="2000" b="1" dirty="0">
              <a:solidFill>
                <a:srgbClr val="FF9966"/>
              </a:solidFill>
            </a:endParaRPr>
          </a:p>
        </p:txBody>
      </p:sp>
      <p:sp>
        <p:nvSpPr>
          <p:cNvPr id="33" name="CuadroTexto 32"/>
          <p:cNvSpPr txBox="1"/>
          <p:nvPr/>
        </p:nvSpPr>
        <p:spPr>
          <a:xfrm>
            <a:off x="287784" y="1045274"/>
            <a:ext cx="3384376" cy="646331"/>
          </a:xfrm>
          <a:prstGeom prst="rect">
            <a:avLst/>
          </a:prstGeom>
          <a:noFill/>
        </p:spPr>
        <p:txBody>
          <a:bodyPr wrap="square" rtlCol="0">
            <a:spAutoFit/>
          </a:bodyPr>
          <a:lstStyle/>
          <a:p>
            <a:r>
              <a:rPr lang="ca-ES" sz="1800" dirty="0" err="1" smtClean="0"/>
              <a:t>Diffractometer</a:t>
            </a:r>
            <a:r>
              <a:rPr lang="ca-ES" sz="1800" dirty="0" smtClean="0"/>
              <a:t>: vertical </a:t>
            </a:r>
            <a:r>
              <a:rPr lang="ca-ES" sz="1800" dirty="0" err="1" smtClean="0"/>
              <a:t>geometry</a:t>
            </a:r>
            <a:endParaRPr lang="ca-ES" sz="1800" dirty="0" smtClean="0"/>
          </a:p>
          <a:p>
            <a:r>
              <a:rPr lang="ca-ES" sz="1800" dirty="0" err="1" smtClean="0"/>
              <a:t>surface</a:t>
            </a:r>
            <a:r>
              <a:rPr lang="ca-ES" sz="1800" dirty="0" smtClean="0"/>
              <a:t> normal || vertical </a:t>
            </a:r>
            <a:r>
              <a:rPr lang="ca-ES" sz="1800" dirty="0" err="1" smtClean="0"/>
              <a:t>plane</a:t>
            </a:r>
            <a:endParaRPr lang="ca-ES" sz="1800" dirty="0"/>
          </a:p>
        </p:txBody>
      </p:sp>
    </p:spTree>
    <p:extLst>
      <p:ext uri="{BB962C8B-B14F-4D97-AF65-F5344CB8AC3E}">
        <p14:creationId xmlns:p14="http://schemas.microsoft.com/office/powerpoint/2010/main" val="21255898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1+#ppt_w/2"/>
                                          </p:val>
                                        </p:tav>
                                        <p:tav tm="100000">
                                          <p:val>
                                            <p:strVal val="#ppt_x"/>
                                          </p:val>
                                        </p:tav>
                                      </p:tavLst>
                                    </p:anim>
                                    <p:anim calcmode="lin" valueType="num">
                                      <p:cBhvr additive="base">
                                        <p:cTn id="16"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0-#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0-#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par>
                                <p:cTn id="27" presetID="2" presetClass="entr" presetSubtype="1"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500" fill="hold"/>
                                        <p:tgtEl>
                                          <p:spTgt spid="19"/>
                                        </p:tgtEl>
                                        <p:attrNameLst>
                                          <p:attrName>ppt_x</p:attrName>
                                        </p:attrNameLst>
                                      </p:cBhvr>
                                      <p:tavLst>
                                        <p:tav tm="0">
                                          <p:val>
                                            <p:strVal val="#ppt_x"/>
                                          </p:val>
                                        </p:tav>
                                        <p:tav tm="100000">
                                          <p:val>
                                            <p:strVal val="#ppt_x"/>
                                          </p:val>
                                        </p:tav>
                                      </p:tavLst>
                                    </p:anim>
                                    <p:anim calcmode="lin" valueType="num">
                                      <p:cBhvr additive="base">
                                        <p:cTn id="30"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0-#ppt_w/2"/>
                                          </p:val>
                                        </p:tav>
                                        <p:tav tm="100000">
                                          <p:val>
                                            <p:strVal val="#ppt_x"/>
                                          </p:val>
                                        </p:tav>
                                      </p:tavLst>
                                    </p:anim>
                                    <p:anim calcmode="lin" valueType="num">
                                      <p:cBhvr additive="base">
                                        <p:cTn id="36" dur="500" fill="hold"/>
                                        <p:tgtEl>
                                          <p:spTgt spid="17"/>
                                        </p:tgtEl>
                                        <p:attrNameLst>
                                          <p:attrName>ppt_y</p:attrName>
                                        </p:attrNameLst>
                                      </p:cBhvr>
                                      <p:tavLst>
                                        <p:tav tm="0">
                                          <p:val>
                                            <p:strVal val="#ppt_y"/>
                                          </p:val>
                                        </p:tav>
                                        <p:tav tm="100000">
                                          <p:val>
                                            <p:strVal val="#ppt_y"/>
                                          </p:val>
                                        </p:tav>
                                      </p:tavLst>
                                    </p:anim>
                                  </p:childTnLst>
                                </p:cTn>
                              </p:par>
                              <p:par>
                                <p:cTn id="37" presetID="2" presetClass="entr" presetSubtype="8" fill="hold" grpId="1"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500" fill="hold"/>
                                        <p:tgtEl>
                                          <p:spTgt spid="18"/>
                                        </p:tgtEl>
                                        <p:attrNameLst>
                                          <p:attrName>ppt_x</p:attrName>
                                        </p:attrNameLst>
                                      </p:cBhvr>
                                      <p:tavLst>
                                        <p:tav tm="0">
                                          <p:val>
                                            <p:strVal val="0-#ppt_w/2"/>
                                          </p:val>
                                        </p:tav>
                                        <p:tav tm="100000">
                                          <p:val>
                                            <p:strVal val="#ppt_x"/>
                                          </p:val>
                                        </p:tav>
                                      </p:tavLst>
                                    </p:anim>
                                    <p:anim calcmode="lin" valueType="num">
                                      <p:cBhvr additive="base">
                                        <p:cTn id="40" dur="500" fill="hold"/>
                                        <p:tgtEl>
                                          <p:spTgt spid="18"/>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1+#ppt_w/2"/>
                                          </p:val>
                                        </p:tav>
                                        <p:tav tm="100000">
                                          <p:val>
                                            <p:strVal val="#ppt_x"/>
                                          </p:val>
                                        </p:tav>
                                      </p:tavLst>
                                    </p:anim>
                                    <p:anim calcmode="lin" valueType="num">
                                      <p:cBhvr additive="base">
                                        <p:cTn id="44" dur="500" fill="hold"/>
                                        <p:tgtEl>
                                          <p:spTgt spid="11"/>
                                        </p:tgtEl>
                                        <p:attrNameLst>
                                          <p:attrName>ppt_y</p:attrName>
                                        </p:attrNameLst>
                                      </p:cBhvr>
                                      <p:tavLst>
                                        <p:tav tm="0">
                                          <p:val>
                                            <p:strVal val="#ppt_y"/>
                                          </p:val>
                                        </p:tav>
                                        <p:tav tm="100000">
                                          <p:val>
                                            <p:strVal val="#ppt_y"/>
                                          </p:val>
                                        </p:tav>
                                      </p:tavLst>
                                    </p:anim>
                                  </p:childTnLst>
                                </p:cTn>
                              </p:par>
                              <p:par>
                                <p:cTn id="45" presetID="2" presetClass="entr" presetSubtype="2" fill="hold" grpId="1" nodeType="with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1+#ppt_w/2"/>
                                          </p:val>
                                        </p:tav>
                                        <p:tav tm="100000">
                                          <p:val>
                                            <p:strVal val="#ppt_x"/>
                                          </p:val>
                                        </p:tav>
                                      </p:tavLst>
                                    </p:anim>
                                    <p:anim calcmode="lin" valueType="num">
                                      <p:cBhvr additive="base">
                                        <p:cTn id="48" dur="500" fill="hold"/>
                                        <p:tgtEl>
                                          <p:spTgt spid="14"/>
                                        </p:tgtEl>
                                        <p:attrNameLst>
                                          <p:attrName>ppt_y</p:attrName>
                                        </p:attrNameLst>
                                      </p:cBhvr>
                                      <p:tavLst>
                                        <p:tav tm="0">
                                          <p:val>
                                            <p:strVal val="#ppt_y"/>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additive="base">
                                        <p:cTn id="51" dur="500" fill="hold"/>
                                        <p:tgtEl>
                                          <p:spTgt spid="15"/>
                                        </p:tgtEl>
                                        <p:attrNameLst>
                                          <p:attrName>ppt_x</p:attrName>
                                        </p:attrNameLst>
                                      </p:cBhvr>
                                      <p:tavLst>
                                        <p:tav tm="0">
                                          <p:val>
                                            <p:strVal val="#ppt_x"/>
                                          </p:val>
                                        </p:tav>
                                        <p:tav tm="100000">
                                          <p:val>
                                            <p:strVal val="#ppt_x"/>
                                          </p:val>
                                        </p:tav>
                                      </p:tavLst>
                                    </p:anim>
                                    <p:anim calcmode="lin" valueType="num">
                                      <p:cBhvr additive="base">
                                        <p:cTn id="52" dur="500" fill="hold"/>
                                        <p:tgtEl>
                                          <p:spTgt spid="15"/>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500" fill="hold"/>
                                        <p:tgtEl>
                                          <p:spTgt spid="16"/>
                                        </p:tgtEl>
                                        <p:attrNameLst>
                                          <p:attrName>ppt_x</p:attrName>
                                        </p:attrNameLst>
                                      </p:cBhvr>
                                      <p:tavLst>
                                        <p:tav tm="0">
                                          <p:val>
                                            <p:strVal val="#ppt_x"/>
                                          </p:val>
                                        </p:tav>
                                        <p:tav tm="100000">
                                          <p:val>
                                            <p:strVal val="#ppt_x"/>
                                          </p:val>
                                        </p:tav>
                                      </p:tavLst>
                                    </p:anim>
                                    <p:anim calcmode="lin" valueType="num">
                                      <p:cBhvr additive="base">
                                        <p:cTn id="5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1"/>
      <p:bldP spid="15" grpId="0"/>
      <p:bldP spid="16" grpId="0"/>
      <p:bldP spid="17" grpId="0" animBg="1"/>
      <p:bldP spid="18" grpId="1"/>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52 Grupo"/>
          <p:cNvGrpSpPr/>
          <p:nvPr/>
        </p:nvGrpSpPr>
        <p:grpSpPr>
          <a:xfrm>
            <a:off x="726517" y="753396"/>
            <a:ext cx="7698171" cy="5114673"/>
            <a:chOff x="2486376" y="753396"/>
            <a:chExt cx="7698171" cy="5114673"/>
          </a:xfrm>
        </p:grpSpPr>
        <p:sp>
          <p:nvSpPr>
            <p:cNvPr id="4" name="47 CuadroTexto"/>
            <p:cNvSpPr txBox="1"/>
            <p:nvPr/>
          </p:nvSpPr>
          <p:spPr>
            <a:xfrm>
              <a:off x="9648577" y="3289228"/>
              <a:ext cx="432048" cy="2554545"/>
            </a:xfrm>
            <a:prstGeom prst="rect">
              <a:avLst/>
            </a:prstGeom>
            <a:solidFill>
              <a:schemeClr val="bg1"/>
            </a:solidFill>
          </p:spPr>
          <p:txBody>
            <a:bodyPr wrap="square" rtlCol="0">
              <a:spAutoFit/>
            </a:bodyPr>
            <a:lstStyle/>
            <a:p>
              <a:endParaRPr lang="es-ES_tradnl" sz="1600" dirty="0" smtClean="0">
                <a:solidFill>
                  <a:schemeClr val="tx1"/>
                </a:solidFill>
              </a:endParaRPr>
            </a:p>
            <a:p>
              <a:endParaRPr lang="es-ES_tradnl" sz="1600" dirty="0">
                <a:solidFill>
                  <a:schemeClr val="tx1"/>
                </a:solidFill>
              </a:endParaRPr>
            </a:p>
            <a:p>
              <a:endParaRPr lang="es-ES_tradnl" sz="1600" dirty="0" smtClean="0">
                <a:solidFill>
                  <a:schemeClr val="tx1"/>
                </a:solidFill>
              </a:endParaRPr>
            </a:p>
            <a:p>
              <a:endParaRPr lang="es-ES_tradnl" sz="1600" dirty="0">
                <a:solidFill>
                  <a:schemeClr val="tx1"/>
                </a:solidFill>
              </a:endParaRPr>
            </a:p>
            <a:p>
              <a:endParaRPr lang="es-ES_tradnl" sz="1600" dirty="0" smtClean="0">
                <a:solidFill>
                  <a:schemeClr val="tx1"/>
                </a:solidFill>
              </a:endParaRPr>
            </a:p>
            <a:p>
              <a:endParaRPr lang="es-ES_tradnl" sz="1600" dirty="0">
                <a:solidFill>
                  <a:schemeClr val="tx1"/>
                </a:solidFill>
              </a:endParaRPr>
            </a:p>
            <a:p>
              <a:endParaRPr lang="es-ES_tradnl" sz="1600" dirty="0" smtClean="0">
                <a:solidFill>
                  <a:schemeClr val="tx1"/>
                </a:solidFill>
              </a:endParaRPr>
            </a:p>
            <a:p>
              <a:endParaRPr lang="es-ES_tradnl" sz="1600" dirty="0">
                <a:solidFill>
                  <a:schemeClr val="tx1"/>
                </a:solidFill>
              </a:endParaRPr>
            </a:p>
            <a:p>
              <a:endParaRPr lang="es-ES_tradnl" sz="1600" dirty="0" smtClean="0">
                <a:solidFill>
                  <a:schemeClr val="tx1"/>
                </a:solidFill>
              </a:endParaRPr>
            </a:p>
            <a:p>
              <a:endParaRPr lang="es-ES_tradnl" sz="1600" dirty="0">
                <a:solidFill>
                  <a:schemeClr val="tx1"/>
                </a:solidFill>
              </a:endParaRPr>
            </a:p>
          </p:txBody>
        </p:sp>
        <p:sp>
          <p:nvSpPr>
            <p:cNvPr id="5" name="46 CuadroTexto"/>
            <p:cNvSpPr txBox="1"/>
            <p:nvPr/>
          </p:nvSpPr>
          <p:spPr>
            <a:xfrm>
              <a:off x="2488365" y="755501"/>
              <a:ext cx="4365594" cy="2554545"/>
            </a:xfrm>
            <a:prstGeom prst="rect">
              <a:avLst/>
            </a:prstGeom>
            <a:solidFill>
              <a:schemeClr val="bg1"/>
            </a:solidFill>
          </p:spPr>
          <p:txBody>
            <a:bodyPr wrap="square" rtlCol="0">
              <a:spAutoFit/>
            </a:bodyPr>
            <a:lstStyle/>
            <a:p>
              <a:endParaRPr lang="es-ES_tradnl" sz="1600" dirty="0" smtClean="0">
                <a:solidFill>
                  <a:schemeClr val="tx1"/>
                </a:solidFill>
              </a:endParaRPr>
            </a:p>
            <a:p>
              <a:endParaRPr lang="es-ES_tradnl" sz="1600" dirty="0">
                <a:solidFill>
                  <a:schemeClr val="tx1"/>
                </a:solidFill>
              </a:endParaRPr>
            </a:p>
            <a:p>
              <a:endParaRPr lang="es-ES_tradnl" sz="1600" dirty="0" smtClean="0">
                <a:solidFill>
                  <a:schemeClr val="tx1"/>
                </a:solidFill>
              </a:endParaRPr>
            </a:p>
            <a:p>
              <a:endParaRPr lang="es-ES_tradnl" sz="1600" dirty="0">
                <a:solidFill>
                  <a:schemeClr val="tx1"/>
                </a:solidFill>
              </a:endParaRPr>
            </a:p>
            <a:p>
              <a:endParaRPr lang="es-ES_tradnl" sz="1600" dirty="0" smtClean="0">
                <a:solidFill>
                  <a:schemeClr val="tx1"/>
                </a:solidFill>
              </a:endParaRPr>
            </a:p>
            <a:p>
              <a:endParaRPr lang="es-ES_tradnl" sz="1600" dirty="0">
                <a:solidFill>
                  <a:schemeClr val="tx1"/>
                </a:solidFill>
              </a:endParaRPr>
            </a:p>
            <a:p>
              <a:endParaRPr lang="es-ES_tradnl" sz="1600" dirty="0" smtClean="0">
                <a:solidFill>
                  <a:schemeClr val="tx1"/>
                </a:solidFill>
              </a:endParaRPr>
            </a:p>
            <a:p>
              <a:endParaRPr lang="es-ES_tradnl" sz="1600" dirty="0">
                <a:solidFill>
                  <a:schemeClr val="tx1"/>
                </a:solidFill>
              </a:endParaRPr>
            </a:p>
            <a:p>
              <a:endParaRPr lang="es-ES_tradnl" sz="1600" dirty="0" smtClean="0">
                <a:solidFill>
                  <a:schemeClr val="tx1"/>
                </a:solidFill>
              </a:endParaRPr>
            </a:p>
            <a:p>
              <a:endParaRPr lang="es-ES_tradnl" sz="1600" dirty="0">
                <a:solidFill>
                  <a:schemeClr val="tx1"/>
                </a:solidFill>
              </a:endParaRPr>
            </a:p>
          </p:txBody>
        </p:sp>
        <p:pic>
          <p:nvPicPr>
            <p:cNvPr id="6" name="Picture 4"/>
            <p:cNvPicPr>
              <a:picLocks noChangeAspect="1" noChangeArrowheads="1"/>
            </p:cNvPicPr>
            <p:nvPr/>
          </p:nvPicPr>
          <p:blipFill>
            <a:blip r:embed="rId2" cstate="print"/>
            <a:srcRect/>
            <a:stretch>
              <a:fillRect/>
            </a:stretch>
          </p:blipFill>
          <p:spPr bwMode="auto">
            <a:xfrm>
              <a:off x="6756588" y="753396"/>
              <a:ext cx="2410301" cy="2284858"/>
            </a:xfrm>
            <a:prstGeom prst="rect">
              <a:avLst/>
            </a:prstGeom>
            <a:noFill/>
            <a:ln w="9525">
              <a:noFill/>
              <a:miter lim="800000"/>
              <a:headEnd/>
              <a:tailEnd/>
            </a:ln>
          </p:spPr>
        </p:pic>
        <p:pic>
          <p:nvPicPr>
            <p:cNvPr id="7" name="Picture 6"/>
            <p:cNvPicPr>
              <a:picLocks noChangeAspect="1" noChangeArrowheads="1"/>
            </p:cNvPicPr>
            <p:nvPr/>
          </p:nvPicPr>
          <p:blipFill>
            <a:blip r:embed="rId3" cstate="print"/>
            <a:srcRect/>
            <a:stretch>
              <a:fillRect/>
            </a:stretch>
          </p:blipFill>
          <p:spPr bwMode="auto">
            <a:xfrm>
              <a:off x="2486376" y="3020652"/>
              <a:ext cx="7234456" cy="2808312"/>
            </a:xfrm>
            <a:prstGeom prst="rect">
              <a:avLst/>
            </a:prstGeom>
            <a:noFill/>
            <a:ln w="9525">
              <a:noFill/>
              <a:miter lim="800000"/>
              <a:headEnd/>
              <a:tailEnd/>
            </a:ln>
          </p:spPr>
        </p:pic>
        <p:sp>
          <p:nvSpPr>
            <p:cNvPr id="8" name="9 CuadroTexto"/>
            <p:cNvSpPr txBox="1"/>
            <p:nvPr/>
          </p:nvSpPr>
          <p:spPr>
            <a:xfrm>
              <a:off x="8937665" y="760274"/>
              <a:ext cx="1142960" cy="2554545"/>
            </a:xfrm>
            <a:prstGeom prst="rect">
              <a:avLst/>
            </a:prstGeom>
            <a:solidFill>
              <a:schemeClr val="bg1"/>
            </a:solidFill>
          </p:spPr>
          <p:txBody>
            <a:bodyPr wrap="square" rtlCol="0">
              <a:spAutoFit/>
            </a:bodyPr>
            <a:lstStyle/>
            <a:p>
              <a:endParaRPr lang="es-ES_tradnl" sz="1600" dirty="0" smtClean="0"/>
            </a:p>
            <a:p>
              <a:endParaRPr lang="es-ES_tradnl" sz="1600" dirty="0">
                <a:solidFill>
                  <a:schemeClr val="tx1"/>
                </a:solidFill>
              </a:endParaRPr>
            </a:p>
            <a:p>
              <a:endParaRPr lang="es-ES_tradnl" sz="1600" dirty="0" smtClean="0">
                <a:solidFill>
                  <a:schemeClr val="tx1"/>
                </a:solidFill>
              </a:endParaRPr>
            </a:p>
            <a:p>
              <a:endParaRPr lang="es-ES_tradnl" sz="1600" dirty="0">
                <a:solidFill>
                  <a:schemeClr val="tx1"/>
                </a:solidFill>
              </a:endParaRPr>
            </a:p>
            <a:p>
              <a:endParaRPr lang="es-ES_tradnl" sz="1600" dirty="0" smtClean="0">
                <a:solidFill>
                  <a:schemeClr val="tx1"/>
                </a:solidFill>
              </a:endParaRPr>
            </a:p>
            <a:p>
              <a:endParaRPr lang="es-ES_tradnl" sz="1600" dirty="0">
                <a:solidFill>
                  <a:schemeClr val="tx1"/>
                </a:solidFill>
              </a:endParaRPr>
            </a:p>
            <a:p>
              <a:endParaRPr lang="es-ES_tradnl" sz="1600" dirty="0" smtClean="0">
                <a:solidFill>
                  <a:schemeClr val="tx1"/>
                </a:solidFill>
              </a:endParaRPr>
            </a:p>
            <a:p>
              <a:endParaRPr lang="es-ES_tradnl" sz="1600" dirty="0">
                <a:solidFill>
                  <a:schemeClr val="tx1"/>
                </a:solidFill>
              </a:endParaRPr>
            </a:p>
            <a:p>
              <a:endParaRPr lang="es-ES_tradnl" sz="1600" dirty="0" smtClean="0">
                <a:solidFill>
                  <a:schemeClr val="tx1"/>
                </a:solidFill>
              </a:endParaRPr>
            </a:p>
            <a:p>
              <a:endParaRPr lang="es-ES_tradnl" sz="1600" dirty="0" smtClean="0">
                <a:solidFill>
                  <a:schemeClr val="tx1"/>
                </a:solidFill>
              </a:endParaRPr>
            </a:p>
          </p:txBody>
        </p:sp>
        <p:sp>
          <p:nvSpPr>
            <p:cNvPr id="9" name="8 CuadroTexto"/>
            <p:cNvSpPr txBox="1"/>
            <p:nvPr/>
          </p:nvSpPr>
          <p:spPr>
            <a:xfrm>
              <a:off x="2551699" y="1178257"/>
              <a:ext cx="2223686" cy="400110"/>
            </a:xfrm>
            <a:prstGeom prst="rect">
              <a:avLst/>
            </a:prstGeom>
            <a:noFill/>
          </p:spPr>
          <p:txBody>
            <a:bodyPr wrap="none" rtlCol="0">
              <a:spAutoFit/>
            </a:bodyPr>
            <a:lstStyle/>
            <a:p>
              <a:r>
                <a:rPr lang="ca-ES" sz="2000" b="1" dirty="0" smtClean="0">
                  <a:solidFill>
                    <a:srgbClr val="FF0000"/>
                  </a:solidFill>
                  <a:latin typeface="Wingdings" charset="2"/>
                  <a:ea typeface="Wingdings"/>
                  <a:cs typeface="Wingdings" charset="2"/>
                  <a:sym typeface="Wingdings"/>
                </a:rPr>
                <a:t></a:t>
              </a:r>
              <a:r>
                <a:rPr lang="es-ES_tradnl" sz="1800" b="1" i="1" u="sng" dirty="0" smtClean="0">
                  <a:solidFill>
                    <a:srgbClr val="000090"/>
                  </a:solidFill>
                </a:rPr>
                <a:t>Small </a:t>
              </a:r>
              <a:r>
                <a:rPr lang="es-ES_tradnl" sz="1800" b="1" i="1" u="sng" dirty="0" err="1" smtClean="0">
                  <a:solidFill>
                    <a:srgbClr val="000090"/>
                  </a:solidFill>
                </a:rPr>
                <a:t>area</a:t>
              </a:r>
              <a:r>
                <a:rPr lang="es-ES_tradnl" sz="1800" b="1" i="1" u="sng" dirty="0" smtClean="0">
                  <a:solidFill>
                    <a:srgbClr val="000090"/>
                  </a:solidFill>
                </a:rPr>
                <a:t> detector</a:t>
              </a:r>
              <a:endParaRPr lang="es-ES_tradnl" sz="1800" b="1" i="1" u="sng" dirty="0">
                <a:solidFill>
                  <a:srgbClr val="000090"/>
                </a:solidFill>
              </a:endParaRPr>
            </a:p>
          </p:txBody>
        </p:sp>
        <p:sp>
          <p:nvSpPr>
            <p:cNvPr id="10" name="11 CuadroTexto"/>
            <p:cNvSpPr txBox="1"/>
            <p:nvPr/>
          </p:nvSpPr>
          <p:spPr>
            <a:xfrm>
              <a:off x="6120432" y="1144485"/>
              <a:ext cx="648072" cy="461665"/>
            </a:xfrm>
            <a:prstGeom prst="rect">
              <a:avLst/>
            </a:prstGeom>
            <a:solidFill>
              <a:schemeClr val="bg1"/>
            </a:solidFill>
          </p:spPr>
          <p:txBody>
            <a:bodyPr wrap="square" rtlCol="0">
              <a:spAutoFit/>
            </a:bodyPr>
            <a:lstStyle/>
            <a:p>
              <a:endParaRPr lang="es-ES_tradnl" dirty="0"/>
            </a:p>
          </p:txBody>
        </p:sp>
        <p:sp>
          <p:nvSpPr>
            <p:cNvPr id="11" name="10 CuadroTexto"/>
            <p:cNvSpPr txBox="1"/>
            <p:nvPr/>
          </p:nvSpPr>
          <p:spPr>
            <a:xfrm>
              <a:off x="6044597" y="1187549"/>
              <a:ext cx="1371979" cy="338554"/>
            </a:xfrm>
            <a:prstGeom prst="rect">
              <a:avLst/>
            </a:prstGeom>
            <a:noFill/>
          </p:spPr>
          <p:txBody>
            <a:bodyPr wrap="none" rtlCol="0">
              <a:spAutoFit/>
            </a:bodyPr>
            <a:lstStyle/>
            <a:p>
              <a:r>
                <a:rPr lang="es-ES_tradnl" sz="1600" b="1" dirty="0" err="1" smtClean="0">
                  <a:solidFill>
                    <a:schemeClr val="tx1"/>
                  </a:solidFill>
                </a:rPr>
                <a:t>Ewald</a:t>
              </a:r>
              <a:r>
                <a:rPr lang="es-ES_tradnl" sz="1600" b="1" dirty="0" smtClean="0">
                  <a:solidFill>
                    <a:schemeClr val="tx1"/>
                  </a:solidFill>
                </a:rPr>
                <a:t> </a:t>
              </a:r>
              <a:r>
                <a:rPr lang="es-ES_tradnl" sz="1600" b="1" dirty="0" err="1" smtClean="0">
                  <a:solidFill>
                    <a:schemeClr val="tx1"/>
                  </a:solidFill>
                </a:rPr>
                <a:t>sphere</a:t>
              </a:r>
              <a:endParaRPr lang="es-ES_tradnl" sz="1600" b="1" dirty="0">
                <a:solidFill>
                  <a:schemeClr val="tx1"/>
                </a:solidFill>
              </a:endParaRPr>
            </a:p>
          </p:txBody>
        </p:sp>
        <p:sp>
          <p:nvSpPr>
            <p:cNvPr id="12" name="13 CuadroTexto"/>
            <p:cNvSpPr txBox="1"/>
            <p:nvPr/>
          </p:nvSpPr>
          <p:spPr>
            <a:xfrm>
              <a:off x="5112320" y="2524034"/>
              <a:ext cx="1656184" cy="553998"/>
            </a:xfrm>
            <a:prstGeom prst="rect">
              <a:avLst/>
            </a:prstGeom>
            <a:solidFill>
              <a:schemeClr val="bg1"/>
            </a:solidFill>
          </p:spPr>
          <p:txBody>
            <a:bodyPr wrap="square" rtlCol="0">
              <a:spAutoFit/>
            </a:bodyPr>
            <a:lstStyle/>
            <a:p>
              <a:endParaRPr lang="es-ES_tradnl" sz="1000" dirty="0" smtClean="0"/>
            </a:p>
            <a:p>
              <a:endParaRPr lang="es-ES_tradnl" sz="1000" dirty="0" smtClean="0">
                <a:solidFill>
                  <a:schemeClr val="tx1"/>
                </a:solidFill>
              </a:endParaRPr>
            </a:p>
            <a:p>
              <a:endParaRPr lang="es-ES_tradnl" sz="1000" dirty="0">
                <a:solidFill>
                  <a:schemeClr val="tx1"/>
                </a:solidFill>
              </a:endParaRPr>
            </a:p>
          </p:txBody>
        </p:sp>
        <p:sp>
          <p:nvSpPr>
            <p:cNvPr id="13" name="12 CuadroTexto"/>
            <p:cNvSpPr txBox="1"/>
            <p:nvPr/>
          </p:nvSpPr>
          <p:spPr>
            <a:xfrm>
              <a:off x="5184328" y="2433171"/>
              <a:ext cx="1965603" cy="338554"/>
            </a:xfrm>
            <a:prstGeom prst="rect">
              <a:avLst/>
            </a:prstGeom>
            <a:noFill/>
          </p:spPr>
          <p:txBody>
            <a:bodyPr wrap="none" rtlCol="0">
              <a:spAutoFit/>
            </a:bodyPr>
            <a:lstStyle/>
            <a:p>
              <a:r>
                <a:rPr lang="es-ES_tradnl" sz="1600" b="1" dirty="0" err="1" smtClean="0">
                  <a:solidFill>
                    <a:schemeClr val="tx1"/>
                  </a:solidFill>
                </a:rPr>
                <a:t>Incident</a:t>
              </a:r>
              <a:r>
                <a:rPr lang="es-ES_tradnl" sz="1600" b="1" dirty="0" smtClean="0">
                  <a:solidFill>
                    <a:schemeClr val="tx1"/>
                  </a:solidFill>
                </a:rPr>
                <a:t> x-</a:t>
              </a:r>
              <a:r>
                <a:rPr lang="es-ES_tradnl" sz="1600" b="1" dirty="0" err="1" smtClean="0">
                  <a:solidFill>
                    <a:schemeClr val="tx1"/>
                  </a:solidFill>
                </a:rPr>
                <a:t>ray</a:t>
              </a:r>
              <a:r>
                <a:rPr lang="es-ES_tradnl" sz="1600" b="1" dirty="0" smtClean="0">
                  <a:solidFill>
                    <a:schemeClr val="tx1"/>
                  </a:solidFill>
                </a:rPr>
                <a:t> </a:t>
              </a:r>
              <a:r>
                <a:rPr lang="es-ES_tradnl" sz="1600" b="1" dirty="0" err="1" smtClean="0">
                  <a:solidFill>
                    <a:schemeClr val="tx1"/>
                  </a:solidFill>
                </a:rPr>
                <a:t>beam</a:t>
              </a:r>
              <a:endParaRPr lang="es-ES_tradnl" sz="1600" b="1" dirty="0">
                <a:solidFill>
                  <a:schemeClr val="tx1"/>
                </a:solidFill>
              </a:endParaRPr>
            </a:p>
          </p:txBody>
        </p:sp>
        <p:cxnSp>
          <p:nvCxnSpPr>
            <p:cNvPr id="14" name="19 Conector recto"/>
            <p:cNvCxnSpPr/>
            <p:nvPr/>
          </p:nvCxnSpPr>
          <p:spPr bwMode="auto">
            <a:xfrm flipV="1">
              <a:off x="6957634" y="2299336"/>
              <a:ext cx="72008" cy="216024"/>
            </a:xfrm>
            <a:prstGeom prst="line">
              <a:avLst/>
            </a:prstGeom>
            <a:solidFill>
              <a:srgbClr val="00B8FF"/>
            </a:solidFill>
            <a:ln w="9525" cap="flat" cmpd="sng" algn="ctr">
              <a:solidFill>
                <a:schemeClr val="tx1"/>
              </a:solidFill>
              <a:prstDash val="solid"/>
              <a:round/>
              <a:headEnd type="none" w="med" len="med"/>
              <a:tailEnd type="none" w="med" len="med"/>
            </a:ln>
            <a:effectLst/>
          </p:spPr>
        </p:cxnSp>
        <p:sp>
          <p:nvSpPr>
            <p:cNvPr id="15" name="22 CuadroTexto"/>
            <p:cNvSpPr txBox="1"/>
            <p:nvPr/>
          </p:nvSpPr>
          <p:spPr>
            <a:xfrm>
              <a:off x="7969132" y="1259557"/>
              <a:ext cx="2215415" cy="830997"/>
            </a:xfrm>
            <a:prstGeom prst="rect">
              <a:avLst/>
            </a:prstGeom>
            <a:noFill/>
          </p:spPr>
          <p:txBody>
            <a:bodyPr wrap="none" rtlCol="0">
              <a:spAutoFit/>
            </a:bodyPr>
            <a:lstStyle/>
            <a:p>
              <a:r>
                <a:rPr lang="es-ES_tradnl" sz="1600" b="1" dirty="0" err="1" smtClean="0">
                  <a:solidFill>
                    <a:schemeClr val="tx1"/>
                  </a:solidFill>
                </a:rPr>
                <a:t>Superstructure</a:t>
              </a:r>
              <a:r>
                <a:rPr lang="es-ES_tradnl" sz="1600" b="1" dirty="0" smtClean="0">
                  <a:solidFill>
                    <a:schemeClr val="tx1"/>
                  </a:solidFill>
                </a:rPr>
                <a:t> </a:t>
              </a:r>
              <a:r>
                <a:rPr lang="es-ES_tradnl" sz="1600" b="1" dirty="0" err="1" smtClean="0">
                  <a:solidFill>
                    <a:schemeClr val="tx1"/>
                  </a:solidFill>
                </a:rPr>
                <a:t>rod</a:t>
              </a:r>
              <a:endParaRPr lang="es-ES_tradnl" sz="1600" b="1" dirty="0" smtClean="0">
                <a:solidFill>
                  <a:schemeClr val="tx1"/>
                </a:solidFill>
              </a:endParaRPr>
            </a:p>
            <a:p>
              <a:r>
                <a:rPr lang="es-ES_tradnl" sz="1600" b="1" dirty="0" err="1" smtClean="0">
                  <a:solidFill>
                    <a:schemeClr val="tx1"/>
                  </a:solidFill>
                </a:rPr>
                <a:t>Bragg</a:t>
              </a:r>
              <a:r>
                <a:rPr lang="es-ES_tradnl" sz="1600" b="1" dirty="0" smtClean="0">
                  <a:solidFill>
                    <a:schemeClr val="tx1"/>
                  </a:solidFill>
                </a:rPr>
                <a:t> </a:t>
              </a:r>
              <a:r>
                <a:rPr lang="es-ES_tradnl" sz="1600" b="1" dirty="0" err="1" smtClean="0">
                  <a:solidFill>
                    <a:schemeClr val="tx1"/>
                  </a:solidFill>
                </a:rPr>
                <a:t>peak</a:t>
              </a:r>
              <a:endParaRPr lang="es-ES_tradnl" sz="1600" b="1" dirty="0" smtClean="0">
                <a:solidFill>
                  <a:schemeClr val="tx1"/>
                </a:solidFill>
              </a:endParaRPr>
            </a:p>
            <a:p>
              <a:r>
                <a:rPr lang="es-ES_tradnl" sz="1600" b="1" dirty="0" err="1" smtClean="0">
                  <a:solidFill>
                    <a:schemeClr val="tx1"/>
                  </a:solidFill>
                </a:rPr>
                <a:t>Crystal</a:t>
              </a:r>
              <a:r>
                <a:rPr lang="es-ES_tradnl" sz="1600" b="1" dirty="0" smtClean="0">
                  <a:solidFill>
                    <a:schemeClr val="tx1"/>
                  </a:solidFill>
                </a:rPr>
                <a:t> </a:t>
              </a:r>
              <a:r>
                <a:rPr lang="es-ES_tradnl" sz="1600" b="1" dirty="0" err="1" smtClean="0">
                  <a:solidFill>
                    <a:schemeClr val="tx1"/>
                  </a:solidFill>
                </a:rPr>
                <a:t>Truncation</a:t>
              </a:r>
              <a:r>
                <a:rPr lang="es-ES_tradnl" sz="1600" b="1" dirty="0" smtClean="0">
                  <a:solidFill>
                    <a:schemeClr val="tx1"/>
                  </a:solidFill>
                </a:rPr>
                <a:t> </a:t>
              </a:r>
              <a:r>
                <a:rPr lang="es-ES_tradnl" sz="1600" b="1" dirty="0" err="1" smtClean="0">
                  <a:solidFill>
                    <a:schemeClr val="tx1"/>
                  </a:solidFill>
                </a:rPr>
                <a:t>rod</a:t>
              </a:r>
              <a:endParaRPr lang="es-ES_tradnl" sz="1600" b="1" dirty="0">
                <a:solidFill>
                  <a:schemeClr val="tx1"/>
                </a:solidFill>
              </a:endParaRPr>
            </a:p>
          </p:txBody>
        </p:sp>
        <p:cxnSp>
          <p:nvCxnSpPr>
            <p:cNvPr id="16" name="25 Conector recto"/>
            <p:cNvCxnSpPr/>
            <p:nvPr/>
          </p:nvCxnSpPr>
          <p:spPr bwMode="auto">
            <a:xfrm flipV="1">
              <a:off x="7704608" y="1475581"/>
              <a:ext cx="288032" cy="216024"/>
            </a:xfrm>
            <a:prstGeom prst="line">
              <a:avLst/>
            </a:prstGeom>
            <a:solidFill>
              <a:srgbClr val="00B8FF"/>
            </a:solidFill>
            <a:ln w="9525" cap="flat" cmpd="sng" algn="ctr">
              <a:solidFill>
                <a:schemeClr val="tx1"/>
              </a:solidFill>
              <a:prstDash val="solid"/>
              <a:round/>
              <a:headEnd type="none" w="med" len="med"/>
              <a:tailEnd type="none" w="med" len="med"/>
            </a:ln>
            <a:effectLst/>
          </p:spPr>
        </p:cxnSp>
        <p:cxnSp>
          <p:nvCxnSpPr>
            <p:cNvPr id="17" name="27 Conector recto"/>
            <p:cNvCxnSpPr/>
            <p:nvPr/>
          </p:nvCxnSpPr>
          <p:spPr bwMode="auto">
            <a:xfrm flipV="1">
              <a:off x="7776616" y="1907629"/>
              <a:ext cx="216024" cy="93712"/>
            </a:xfrm>
            <a:prstGeom prst="line">
              <a:avLst/>
            </a:prstGeom>
            <a:solidFill>
              <a:srgbClr val="00B8FF"/>
            </a:solidFill>
            <a:ln w="9525" cap="flat" cmpd="sng" algn="ctr">
              <a:solidFill>
                <a:schemeClr val="tx1"/>
              </a:solidFill>
              <a:prstDash val="solid"/>
              <a:round/>
              <a:headEnd type="none" w="med" len="med"/>
              <a:tailEnd type="none" w="med" len="med"/>
            </a:ln>
            <a:effectLst/>
          </p:spPr>
        </p:cxnSp>
        <p:cxnSp>
          <p:nvCxnSpPr>
            <p:cNvPr id="18" name="30 Conector recto"/>
            <p:cNvCxnSpPr/>
            <p:nvPr/>
          </p:nvCxnSpPr>
          <p:spPr bwMode="auto">
            <a:xfrm flipV="1">
              <a:off x="7816957" y="1648162"/>
              <a:ext cx="179069" cy="91660"/>
            </a:xfrm>
            <a:prstGeom prst="line">
              <a:avLst/>
            </a:prstGeom>
            <a:solidFill>
              <a:srgbClr val="00B8FF"/>
            </a:solidFill>
            <a:ln w="9525" cap="flat" cmpd="sng" algn="ctr">
              <a:solidFill>
                <a:schemeClr val="tx1"/>
              </a:solidFill>
              <a:prstDash val="solid"/>
              <a:round/>
              <a:headEnd type="none" w="med" len="med"/>
              <a:tailEnd type="none" w="med" len="med"/>
            </a:ln>
            <a:effectLst/>
          </p:spPr>
        </p:cxnSp>
        <p:sp>
          <p:nvSpPr>
            <p:cNvPr id="19" name="40 CuadroTexto"/>
            <p:cNvSpPr txBox="1"/>
            <p:nvPr/>
          </p:nvSpPr>
          <p:spPr>
            <a:xfrm rot="1820280">
              <a:off x="7944922" y="4724943"/>
              <a:ext cx="2062879" cy="338554"/>
            </a:xfrm>
            <a:prstGeom prst="rect">
              <a:avLst/>
            </a:prstGeom>
            <a:noFill/>
          </p:spPr>
          <p:txBody>
            <a:bodyPr wrap="square" rtlCol="0">
              <a:spAutoFit/>
            </a:bodyPr>
            <a:lstStyle/>
            <a:p>
              <a:r>
                <a:rPr lang="es-ES_tradnl" sz="1600" b="1" dirty="0" smtClean="0">
                  <a:solidFill>
                    <a:schemeClr val="tx1"/>
                  </a:solidFill>
                </a:rPr>
                <a:t>1       2     3     (H,K)</a:t>
              </a:r>
              <a:endParaRPr lang="es-ES_tradnl" sz="1600" b="1" dirty="0">
                <a:solidFill>
                  <a:schemeClr val="tx1"/>
                </a:solidFill>
              </a:endParaRPr>
            </a:p>
          </p:txBody>
        </p:sp>
        <p:sp>
          <p:nvSpPr>
            <p:cNvPr id="20" name="41 CuadroTexto"/>
            <p:cNvSpPr txBox="1"/>
            <p:nvPr/>
          </p:nvSpPr>
          <p:spPr>
            <a:xfrm>
              <a:off x="5612549" y="3707829"/>
              <a:ext cx="1371979" cy="338554"/>
            </a:xfrm>
            <a:prstGeom prst="rect">
              <a:avLst/>
            </a:prstGeom>
            <a:noFill/>
          </p:spPr>
          <p:txBody>
            <a:bodyPr wrap="none" rtlCol="0">
              <a:spAutoFit/>
            </a:bodyPr>
            <a:lstStyle/>
            <a:p>
              <a:r>
                <a:rPr lang="es-ES_tradnl" sz="1600" b="1" dirty="0" err="1" smtClean="0">
                  <a:solidFill>
                    <a:schemeClr val="tx1"/>
                  </a:solidFill>
                </a:rPr>
                <a:t>Ewald</a:t>
              </a:r>
              <a:r>
                <a:rPr lang="es-ES_tradnl" sz="1600" b="1" dirty="0" smtClean="0">
                  <a:solidFill>
                    <a:schemeClr val="tx1"/>
                  </a:solidFill>
                </a:rPr>
                <a:t> </a:t>
              </a:r>
              <a:r>
                <a:rPr lang="es-ES_tradnl" sz="1600" b="1" dirty="0" err="1" smtClean="0">
                  <a:solidFill>
                    <a:schemeClr val="tx1"/>
                  </a:solidFill>
                </a:rPr>
                <a:t>sphere</a:t>
              </a:r>
              <a:endParaRPr lang="es-ES_tradnl" sz="1600" b="1" dirty="0">
                <a:solidFill>
                  <a:schemeClr val="tx1"/>
                </a:solidFill>
              </a:endParaRPr>
            </a:p>
          </p:txBody>
        </p:sp>
        <p:sp>
          <p:nvSpPr>
            <p:cNvPr id="21" name="42 CuadroTexto"/>
            <p:cNvSpPr txBox="1"/>
            <p:nvPr/>
          </p:nvSpPr>
          <p:spPr>
            <a:xfrm>
              <a:off x="4968304" y="5529515"/>
              <a:ext cx="1965603" cy="338554"/>
            </a:xfrm>
            <a:prstGeom prst="rect">
              <a:avLst/>
            </a:prstGeom>
            <a:noFill/>
          </p:spPr>
          <p:txBody>
            <a:bodyPr wrap="none" rtlCol="0">
              <a:spAutoFit/>
            </a:bodyPr>
            <a:lstStyle/>
            <a:p>
              <a:r>
                <a:rPr lang="es-ES_tradnl" sz="1600" b="1" dirty="0" err="1" smtClean="0">
                  <a:solidFill>
                    <a:schemeClr val="tx1"/>
                  </a:solidFill>
                </a:rPr>
                <a:t>Incident</a:t>
              </a:r>
              <a:r>
                <a:rPr lang="es-ES_tradnl" sz="1600" b="1" dirty="0" smtClean="0">
                  <a:solidFill>
                    <a:schemeClr val="tx1"/>
                  </a:solidFill>
                </a:rPr>
                <a:t> x-</a:t>
              </a:r>
              <a:r>
                <a:rPr lang="es-ES_tradnl" sz="1600" b="1" dirty="0" err="1" smtClean="0">
                  <a:solidFill>
                    <a:schemeClr val="tx1"/>
                  </a:solidFill>
                </a:rPr>
                <a:t>ray</a:t>
              </a:r>
              <a:r>
                <a:rPr lang="es-ES_tradnl" sz="1600" b="1" dirty="0" smtClean="0">
                  <a:solidFill>
                    <a:schemeClr val="tx1"/>
                  </a:solidFill>
                </a:rPr>
                <a:t> </a:t>
              </a:r>
              <a:r>
                <a:rPr lang="es-ES_tradnl" sz="1600" b="1" dirty="0" err="1" smtClean="0">
                  <a:solidFill>
                    <a:schemeClr val="tx1"/>
                  </a:solidFill>
                </a:rPr>
                <a:t>beam</a:t>
              </a:r>
              <a:endParaRPr lang="es-ES_tradnl" sz="1600" b="1" dirty="0">
                <a:solidFill>
                  <a:schemeClr val="tx1"/>
                </a:solidFill>
              </a:endParaRPr>
            </a:p>
          </p:txBody>
        </p:sp>
        <p:cxnSp>
          <p:nvCxnSpPr>
            <p:cNvPr id="22" name="44 Conector recto"/>
            <p:cNvCxnSpPr/>
            <p:nvPr/>
          </p:nvCxnSpPr>
          <p:spPr bwMode="auto">
            <a:xfrm flipH="1">
              <a:off x="5544368" y="5292005"/>
              <a:ext cx="144016" cy="360040"/>
            </a:xfrm>
            <a:prstGeom prst="line">
              <a:avLst/>
            </a:prstGeom>
            <a:solidFill>
              <a:srgbClr val="00B8FF"/>
            </a:solidFill>
            <a:ln w="9525" cap="flat" cmpd="sng" algn="ctr">
              <a:solidFill>
                <a:schemeClr val="tx1"/>
              </a:solidFill>
              <a:prstDash val="solid"/>
              <a:round/>
              <a:headEnd type="none" w="med" len="med"/>
              <a:tailEnd type="none" w="med" len="med"/>
            </a:ln>
            <a:effectLst/>
          </p:spPr>
        </p:cxnSp>
        <p:sp>
          <p:nvSpPr>
            <p:cNvPr id="23" name="48 CuadroTexto"/>
            <p:cNvSpPr txBox="1"/>
            <p:nvPr/>
          </p:nvSpPr>
          <p:spPr>
            <a:xfrm>
              <a:off x="2520032" y="755501"/>
              <a:ext cx="4389343" cy="400110"/>
            </a:xfrm>
            <a:prstGeom prst="rect">
              <a:avLst/>
            </a:prstGeom>
            <a:noFill/>
          </p:spPr>
          <p:txBody>
            <a:bodyPr wrap="none" rtlCol="0">
              <a:spAutoFit/>
            </a:bodyPr>
            <a:lstStyle/>
            <a:p>
              <a:r>
                <a:rPr lang="es-ES_tradnl" sz="2000" b="1" dirty="0" err="1" smtClean="0">
                  <a:solidFill>
                    <a:schemeClr val="tx1"/>
                  </a:solidFill>
                </a:rPr>
                <a:t>Conventional</a:t>
              </a:r>
              <a:r>
                <a:rPr lang="es-ES_tradnl" sz="2000" b="1" dirty="0" smtClean="0">
                  <a:solidFill>
                    <a:schemeClr val="tx1"/>
                  </a:solidFill>
                </a:rPr>
                <a:t> </a:t>
              </a:r>
              <a:r>
                <a:rPr lang="es-ES_tradnl" sz="2000" b="1" dirty="0" err="1" smtClean="0">
                  <a:solidFill>
                    <a:schemeClr val="tx1"/>
                  </a:solidFill>
                </a:rPr>
                <a:t>surface</a:t>
              </a:r>
              <a:r>
                <a:rPr lang="es-ES_tradnl" sz="2000" b="1" dirty="0" smtClean="0">
                  <a:solidFill>
                    <a:schemeClr val="tx1"/>
                  </a:solidFill>
                </a:rPr>
                <a:t> x-</a:t>
              </a:r>
              <a:r>
                <a:rPr lang="es-ES_tradnl" sz="2000" b="1" dirty="0" err="1" smtClean="0">
                  <a:solidFill>
                    <a:schemeClr val="tx1"/>
                  </a:solidFill>
                </a:rPr>
                <a:t>ray</a:t>
              </a:r>
              <a:r>
                <a:rPr lang="es-ES_tradnl" sz="2000" b="1" dirty="0" smtClean="0">
                  <a:solidFill>
                    <a:schemeClr val="tx1"/>
                  </a:solidFill>
                </a:rPr>
                <a:t> </a:t>
              </a:r>
              <a:r>
                <a:rPr lang="es-ES_tradnl" sz="2000" b="1" dirty="0" err="1" smtClean="0">
                  <a:solidFill>
                    <a:schemeClr val="tx1"/>
                  </a:solidFill>
                </a:rPr>
                <a:t>diffraction</a:t>
              </a:r>
              <a:endParaRPr lang="es-ES_tradnl" sz="2000" b="1" dirty="0">
                <a:solidFill>
                  <a:schemeClr val="tx1"/>
                </a:solidFill>
              </a:endParaRPr>
            </a:p>
          </p:txBody>
        </p:sp>
        <p:sp>
          <p:nvSpPr>
            <p:cNvPr id="25" name="50 CuadroTexto"/>
            <p:cNvSpPr txBox="1"/>
            <p:nvPr/>
          </p:nvSpPr>
          <p:spPr>
            <a:xfrm>
              <a:off x="3703827" y="1569075"/>
              <a:ext cx="1274708" cy="369332"/>
            </a:xfrm>
            <a:prstGeom prst="rect">
              <a:avLst/>
            </a:prstGeom>
            <a:noFill/>
          </p:spPr>
          <p:txBody>
            <a:bodyPr wrap="none" rtlCol="0">
              <a:spAutoFit/>
            </a:bodyPr>
            <a:lstStyle/>
            <a:p>
              <a:r>
                <a:rPr lang="es-ES_tradnl" sz="1800" b="1" dirty="0" smtClean="0">
                  <a:solidFill>
                    <a:srgbClr val="0000FF"/>
                  </a:solidFill>
                </a:rPr>
                <a:t>E </a:t>
              </a:r>
              <a:r>
                <a:rPr lang="es-ES_tradnl" sz="1800" b="1" dirty="0" smtClean="0">
                  <a:solidFill>
                    <a:srgbClr val="0000FF"/>
                  </a:solidFill>
                  <a:sym typeface="Symbol"/>
                </a:rPr>
                <a:t> 20 </a:t>
              </a:r>
              <a:r>
                <a:rPr lang="es-ES_tradnl" sz="1800" b="1" dirty="0" err="1" smtClean="0">
                  <a:solidFill>
                    <a:srgbClr val="0000FF"/>
                  </a:solidFill>
                  <a:sym typeface="Symbol"/>
                </a:rPr>
                <a:t>keV</a:t>
              </a:r>
              <a:endParaRPr lang="es-ES_tradnl" sz="1800" b="1" dirty="0">
                <a:solidFill>
                  <a:srgbClr val="0000FF"/>
                </a:solidFill>
              </a:endParaRPr>
            </a:p>
          </p:txBody>
        </p:sp>
      </p:grpSp>
      <p:cxnSp>
        <p:nvCxnSpPr>
          <p:cNvPr id="28" name="Conector recto 27"/>
          <p:cNvCxnSpPr/>
          <p:nvPr/>
        </p:nvCxnSpPr>
        <p:spPr>
          <a:xfrm>
            <a:off x="6405727" y="3089652"/>
            <a:ext cx="2699792" cy="1008112"/>
          </a:xfrm>
          <a:prstGeom prst="line">
            <a:avLst/>
          </a:prstGeom>
          <a:ln>
            <a:solidFill>
              <a:srgbClr val="BBE0E3"/>
            </a:solidFill>
            <a:prstDash val="sysDash"/>
          </a:ln>
        </p:spPr>
        <p:style>
          <a:lnRef idx="2">
            <a:schemeClr val="accent1"/>
          </a:lnRef>
          <a:fillRef idx="0">
            <a:schemeClr val="accent1"/>
          </a:fillRef>
          <a:effectRef idx="1">
            <a:schemeClr val="accent1"/>
          </a:effectRef>
          <a:fontRef idx="minor">
            <a:schemeClr val="tx1"/>
          </a:fontRef>
        </p:style>
      </p:cxnSp>
      <p:cxnSp>
        <p:nvCxnSpPr>
          <p:cNvPr id="29" name="Conector recto 28"/>
          <p:cNvCxnSpPr/>
          <p:nvPr/>
        </p:nvCxnSpPr>
        <p:spPr>
          <a:xfrm flipV="1">
            <a:off x="6372200" y="2204864"/>
            <a:ext cx="0" cy="2088232"/>
          </a:xfrm>
          <a:prstGeom prst="line">
            <a:avLst/>
          </a:prstGeom>
          <a:ln>
            <a:solidFill>
              <a:srgbClr val="BBE0E3"/>
            </a:solidFill>
            <a:prstDash val="sysDash"/>
          </a:ln>
        </p:spPr>
        <p:style>
          <a:lnRef idx="2">
            <a:schemeClr val="accent1"/>
          </a:lnRef>
          <a:fillRef idx="0">
            <a:schemeClr val="accent1"/>
          </a:fillRef>
          <a:effectRef idx="1">
            <a:schemeClr val="accent1"/>
          </a:effectRef>
          <a:fontRef idx="minor">
            <a:schemeClr val="tx1"/>
          </a:fontRef>
        </p:style>
      </p:cxnSp>
      <p:cxnSp>
        <p:nvCxnSpPr>
          <p:cNvPr id="30" name="Conector recto 29"/>
          <p:cNvCxnSpPr/>
          <p:nvPr/>
        </p:nvCxnSpPr>
        <p:spPr>
          <a:xfrm flipV="1">
            <a:off x="7812360" y="2996952"/>
            <a:ext cx="0" cy="2088232"/>
          </a:xfrm>
          <a:prstGeom prst="line">
            <a:avLst/>
          </a:prstGeom>
          <a:ln>
            <a:solidFill>
              <a:srgbClr val="BBE0E3"/>
            </a:solidFill>
            <a:prstDash val="sysDash"/>
          </a:ln>
        </p:spPr>
        <p:style>
          <a:lnRef idx="2">
            <a:schemeClr val="accent1"/>
          </a:lnRef>
          <a:fillRef idx="0">
            <a:schemeClr val="accent1"/>
          </a:fillRef>
          <a:effectRef idx="1">
            <a:schemeClr val="accent1"/>
          </a:effectRef>
          <a:fontRef idx="minor">
            <a:schemeClr val="tx1"/>
          </a:fontRef>
        </p:style>
      </p:cxnSp>
      <p:cxnSp>
        <p:nvCxnSpPr>
          <p:cNvPr id="31" name="Conector recto 30"/>
          <p:cNvCxnSpPr/>
          <p:nvPr/>
        </p:nvCxnSpPr>
        <p:spPr>
          <a:xfrm>
            <a:off x="6372200" y="4267438"/>
            <a:ext cx="2520280" cy="1368152"/>
          </a:xfrm>
          <a:prstGeom prst="line">
            <a:avLst/>
          </a:prstGeom>
          <a:ln>
            <a:solidFill>
              <a:srgbClr val="BBE0E3"/>
            </a:solidFill>
            <a:prstDash val="sysDash"/>
          </a:ln>
        </p:spPr>
        <p:style>
          <a:lnRef idx="2">
            <a:schemeClr val="accent1"/>
          </a:lnRef>
          <a:fillRef idx="0">
            <a:schemeClr val="accent1"/>
          </a:fillRef>
          <a:effectRef idx="1">
            <a:schemeClr val="accent1"/>
          </a:effectRef>
          <a:fontRef idx="minor">
            <a:schemeClr val="tx1"/>
          </a:fontRef>
        </p:style>
      </p:cxnSp>
      <p:sp>
        <p:nvSpPr>
          <p:cNvPr id="32" name="Arco 31"/>
          <p:cNvSpPr/>
          <p:nvPr/>
        </p:nvSpPr>
        <p:spPr>
          <a:xfrm>
            <a:off x="6300192" y="692696"/>
            <a:ext cx="576064" cy="1152128"/>
          </a:xfrm>
          <a:prstGeom prst="arc">
            <a:avLst/>
          </a:prstGeom>
          <a:ln w="38100">
            <a:solidFill>
              <a:srgbClr val="BBE0E3"/>
            </a:solidFill>
            <a:prstDash val="sysDash"/>
            <a:headEnd type="stealth" w="lg" len="lg"/>
            <a:tailEnd type="stealth"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ca-ES"/>
          </a:p>
        </p:txBody>
      </p:sp>
      <p:sp>
        <p:nvSpPr>
          <p:cNvPr id="33" name="Arco 32"/>
          <p:cNvSpPr/>
          <p:nvPr/>
        </p:nvSpPr>
        <p:spPr>
          <a:xfrm rot="10800000">
            <a:off x="6516216" y="692697"/>
            <a:ext cx="1728192" cy="288032"/>
          </a:xfrm>
          <a:prstGeom prst="arc">
            <a:avLst/>
          </a:prstGeom>
          <a:ln w="38100">
            <a:solidFill>
              <a:srgbClr val="BBE0E3"/>
            </a:solidFill>
            <a:prstDash val="sysDash"/>
            <a:headEnd type="stealth" w="lg" len="lg"/>
            <a:tailEnd type="stealth"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ca-ES"/>
          </a:p>
        </p:txBody>
      </p:sp>
      <p:sp>
        <p:nvSpPr>
          <p:cNvPr id="35" name="40 CuadroTexto"/>
          <p:cNvSpPr txBox="1"/>
          <p:nvPr/>
        </p:nvSpPr>
        <p:spPr>
          <a:xfrm>
            <a:off x="791840" y="2915741"/>
            <a:ext cx="2236510" cy="369332"/>
          </a:xfrm>
          <a:prstGeom prst="rect">
            <a:avLst/>
          </a:prstGeom>
          <a:noFill/>
        </p:spPr>
        <p:txBody>
          <a:bodyPr wrap="none" rtlCol="0">
            <a:spAutoFit/>
          </a:bodyPr>
          <a:lstStyle/>
          <a:p>
            <a:r>
              <a:rPr lang="ca-ES" sz="1800" b="1" dirty="0">
                <a:solidFill>
                  <a:srgbClr val="FF0000"/>
                </a:solidFill>
                <a:latin typeface="Wingdings" charset="2"/>
                <a:ea typeface="Wingdings"/>
                <a:cs typeface="Wingdings" charset="2"/>
                <a:sym typeface="Wingdings"/>
              </a:rPr>
              <a:t></a:t>
            </a:r>
            <a:r>
              <a:rPr lang="es-ES_tradnl" sz="1800" b="1" i="1" u="sng" dirty="0" err="1" smtClean="0">
                <a:solidFill>
                  <a:srgbClr val="000090"/>
                </a:solidFill>
              </a:rPr>
              <a:t>Large</a:t>
            </a:r>
            <a:r>
              <a:rPr lang="es-ES_tradnl" sz="1800" b="1" i="1" u="sng" dirty="0" smtClean="0">
                <a:solidFill>
                  <a:srgbClr val="000090"/>
                </a:solidFill>
              </a:rPr>
              <a:t> </a:t>
            </a:r>
            <a:r>
              <a:rPr lang="es-ES_tradnl" sz="1800" b="1" i="1" u="sng" dirty="0" err="1" smtClean="0">
                <a:solidFill>
                  <a:srgbClr val="000090"/>
                </a:solidFill>
              </a:rPr>
              <a:t>area</a:t>
            </a:r>
            <a:r>
              <a:rPr lang="es-ES_tradnl" sz="1800" b="1" i="1" u="sng" dirty="0" smtClean="0">
                <a:solidFill>
                  <a:srgbClr val="000090"/>
                </a:solidFill>
              </a:rPr>
              <a:t> detector</a:t>
            </a:r>
            <a:endParaRPr lang="es-ES_tradnl" sz="1800" b="1" i="1" u="sng" dirty="0">
              <a:solidFill>
                <a:srgbClr val="000090"/>
              </a:solidFill>
            </a:endParaRPr>
          </a:p>
        </p:txBody>
      </p:sp>
      <p:sp>
        <p:nvSpPr>
          <p:cNvPr id="36" name="CuadroTexto 35"/>
          <p:cNvSpPr txBox="1"/>
          <p:nvPr/>
        </p:nvSpPr>
        <p:spPr>
          <a:xfrm>
            <a:off x="935856" y="3275781"/>
            <a:ext cx="2232248" cy="1815882"/>
          </a:xfrm>
          <a:prstGeom prst="rect">
            <a:avLst/>
          </a:prstGeom>
          <a:noFill/>
        </p:spPr>
        <p:txBody>
          <a:bodyPr wrap="square" rtlCol="0">
            <a:spAutoFit/>
          </a:bodyPr>
          <a:lstStyle/>
          <a:p>
            <a:r>
              <a:rPr lang="es-ES_tradnl" sz="1600" b="1" dirty="0" smtClean="0">
                <a:solidFill>
                  <a:srgbClr val="0000FF"/>
                </a:solidFill>
              </a:rPr>
              <a:t>- E </a:t>
            </a:r>
            <a:r>
              <a:rPr lang="es-ES_tradnl" sz="1600" b="1" dirty="0">
                <a:solidFill>
                  <a:srgbClr val="0000FF"/>
                </a:solidFill>
                <a:sym typeface="Symbol"/>
              </a:rPr>
              <a:t> </a:t>
            </a:r>
            <a:r>
              <a:rPr lang="es-ES_tradnl" sz="1600" b="1" dirty="0" smtClean="0">
                <a:solidFill>
                  <a:srgbClr val="0000FF"/>
                </a:solidFill>
                <a:sym typeface="Symbol"/>
              </a:rPr>
              <a:t>22 </a:t>
            </a:r>
            <a:r>
              <a:rPr lang="es-ES_tradnl" sz="1600" b="1" dirty="0" err="1" smtClean="0">
                <a:solidFill>
                  <a:srgbClr val="0000FF"/>
                </a:solidFill>
                <a:sym typeface="Symbol"/>
              </a:rPr>
              <a:t>keV</a:t>
            </a:r>
            <a:endParaRPr lang="es-ES_tradnl" sz="1600" b="1" dirty="0" smtClean="0">
              <a:solidFill>
                <a:srgbClr val="0000FF"/>
              </a:solidFill>
              <a:sym typeface="Symbol"/>
            </a:endParaRPr>
          </a:p>
          <a:p>
            <a:r>
              <a:rPr lang="es-ES_tradnl" sz="1600" b="1" dirty="0" smtClean="0">
                <a:solidFill>
                  <a:srgbClr val="0000FF"/>
                </a:solidFill>
                <a:sym typeface="Symbol"/>
              </a:rPr>
              <a:t>- S = Cu(111)</a:t>
            </a:r>
          </a:p>
          <a:p>
            <a:r>
              <a:rPr lang="es-ES_tradnl" sz="1600" b="1" dirty="0" smtClean="0">
                <a:solidFill>
                  <a:srgbClr val="0000FF"/>
                </a:solidFill>
                <a:sym typeface="Symbol"/>
              </a:rPr>
              <a:t>- </a:t>
            </a:r>
            <a:r>
              <a:rPr lang="es-ES_tradnl" sz="1600" b="1" dirty="0" err="1" smtClean="0">
                <a:solidFill>
                  <a:srgbClr val="0000FF"/>
                </a:solidFill>
                <a:sym typeface="Symbol"/>
              </a:rPr>
              <a:t>D</a:t>
            </a:r>
            <a:r>
              <a:rPr lang="es-ES_tradnl" sz="1600" b="1" baseline="-25000" dirty="0" err="1" smtClean="0">
                <a:solidFill>
                  <a:srgbClr val="0000FF"/>
                </a:solidFill>
                <a:sym typeface="Symbol"/>
              </a:rPr>
              <a:t>size</a:t>
            </a:r>
            <a:r>
              <a:rPr lang="es-ES_tradnl" sz="1600" b="1" dirty="0" smtClean="0">
                <a:solidFill>
                  <a:srgbClr val="0000FF"/>
                </a:solidFill>
                <a:sym typeface="Symbol"/>
              </a:rPr>
              <a:t> = 40 x 40 cm</a:t>
            </a:r>
          </a:p>
          <a:p>
            <a:r>
              <a:rPr lang="es-ES_tradnl" sz="1600" b="1" dirty="0" smtClean="0">
                <a:solidFill>
                  <a:srgbClr val="0000FF"/>
                </a:solidFill>
                <a:sym typeface="Symbol"/>
              </a:rPr>
              <a:t>- </a:t>
            </a:r>
            <a:r>
              <a:rPr lang="es-ES_tradnl" sz="1600" b="1" dirty="0" err="1" smtClean="0">
                <a:solidFill>
                  <a:srgbClr val="0000FF"/>
                </a:solidFill>
                <a:sym typeface="Symbol"/>
              </a:rPr>
              <a:t>d</a:t>
            </a:r>
            <a:r>
              <a:rPr lang="es-ES_tradnl" sz="1600" b="1" baseline="-25000" dirty="0" err="1" smtClean="0">
                <a:solidFill>
                  <a:srgbClr val="0000FF"/>
                </a:solidFill>
                <a:sym typeface="Symbol"/>
              </a:rPr>
              <a:t>S</a:t>
            </a:r>
            <a:r>
              <a:rPr lang="es-ES_tradnl" sz="1600" b="1" baseline="-25000" dirty="0" smtClean="0">
                <a:solidFill>
                  <a:srgbClr val="0000FF"/>
                </a:solidFill>
                <a:sym typeface="Symbol"/>
              </a:rPr>
              <a:t>-D</a:t>
            </a:r>
            <a:r>
              <a:rPr lang="es-ES_tradnl" sz="1600" b="1" dirty="0" smtClean="0">
                <a:solidFill>
                  <a:srgbClr val="0000FF"/>
                </a:solidFill>
                <a:sym typeface="Symbol"/>
              </a:rPr>
              <a:t> = 50 cm</a:t>
            </a:r>
          </a:p>
          <a:p>
            <a:r>
              <a:rPr lang="es-ES_tradnl" sz="1600" b="1" dirty="0" smtClean="0">
                <a:solidFill>
                  <a:srgbClr val="0000FF"/>
                </a:solidFill>
                <a:latin typeface="Symbol" charset="2"/>
                <a:cs typeface="Symbol" charset="2"/>
                <a:sym typeface="Symbol"/>
              </a:rPr>
              <a:t>- Q</a:t>
            </a:r>
            <a:r>
              <a:rPr lang="es-ES_tradnl" sz="1600" b="1" baseline="-25000" dirty="0" smtClean="0">
                <a:solidFill>
                  <a:srgbClr val="0000FF"/>
                </a:solidFill>
                <a:sym typeface="Symbol"/>
              </a:rPr>
              <a:t>(In/</a:t>
            </a:r>
            <a:r>
              <a:rPr lang="es-ES_tradnl" sz="1600" b="1" baseline="-25000" dirty="0" err="1">
                <a:solidFill>
                  <a:srgbClr val="0000FF"/>
                </a:solidFill>
                <a:sym typeface="Symbol"/>
              </a:rPr>
              <a:t>O</a:t>
            </a:r>
            <a:r>
              <a:rPr lang="es-ES_tradnl" sz="1600" b="1" baseline="-25000" dirty="0" err="1" smtClean="0">
                <a:solidFill>
                  <a:srgbClr val="0000FF"/>
                </a:solidFill>
                <a:sym typeface="Symbol"/>
              </a:rPr>
              <a:t>ut</a:t>
            </a:r>
            <a:r>
              <a:rPr lang="es-ES_tradnl" sz="1600" b="1" baseline="-25000" dirty="0" smtClean="0">
                <a:solidFill>
                  <a:srgbClr val="0000FF"/>
                </a:solidFill>
                <a:sym typeface="Symbol"/>
              </a:rPr>
              <a:t>)-</a:t>
            </a:r>
            <a:r>
              <a:rPr lang="es-ES_tradnl" sz="1600" b="1" baseline="-25000" dirty="0" err="1" smtClean="0">
                <a:solidFill>
                  <a:srgbClr val="0000FF"/>
                </a:solidFill>
                <a:sym typeface="Symbol"/>
              </a:rPr>
              <a:t>Plane</a:t>
            </a:r>
            <a:r>
              <a:rPr lang="es-ES_tradnl" sz="1600" b="1" baseline="-25000" dirty="0" smtClean="0">
                <a:solidFill>
                  <a:srgbClr val="0000FF"/>
                </a:solidFill>
                <a:sym typeface="Symbol"/>
              </a:rPr>
              <a:t>(</a:t>
            </a:r>
            <a:r>
              <a:rPr lang="es-ES_tradnl" sz="1600" b="1" baseline="-25000" dirty="0" err="1" smtClean="0">
                <a:solidFill>
                  <a:srgbClr val="0000FF"/>
                </a:solidFill>
                <a:sym typeface="Symbol"/>
              </a:rPr>
              <a:t>max</a:t>
            </a:r>
            <a:r>
              <a:rPr lang="es-ES_tradnl" sz="1600" b="1" baseline="-25000" dirty="0" smtClean="0">
                <a:solidFill>
                  <a:srgbClr val="0000FF"/>
                </a:solidFill>
                <a:sym typeface="Symbol"/>
              </a:rPr>
              <a:t>)</a:t>
            </a:r>
            <a:r>
              <a:rPr lang="es-ES_tradnl" sz="1600" b="1" dirty="0" smtClean="0">
                <a:solidFill>
                  <a:srgbClr val="0000FF"/>
                </a:solidFill>
                <a:sym typeface="Symbol"/>
              </a:rPr>
              <a:t> </a:t>
            </a:r>
            <a:r>
              <a:rPr lang="es-ES_tradnl" sz="1600" b="1" dirty="0">
                <a:solidFill>
                  <a:srgbClr val="0000FF"/>
                </a:solidFill>
                <a:sym typeface="Symbol"/>
              </a:rPr>
              <a:t> </a:t>
            </a:r>
            <a:r>
              <a:rPr lang="es-ES_tradnl" sz="1600" b="1" dirty="0" smtClean="0">
                <a:solidFill>
                  <a:srgbClr val="0000FF"/>
                </a:solidFill>
                <a:sym typeface="Symbol"/>
              </a:rPr>
              <a:t> 38º</a:t>
            </a:r>
          </a:p>
          <a:p>
            <a:r>
              <a:rPr lang="es-ES_tradnl" sz="1600" b="1" dirty="0" smtClean="0">
                <a:solidFill>
                  <a:srgbClr val="FF0000"/>
                </a:solidFill>
                <a:sym typeface="Symbol"/>
              </a:rPr>
              <a:t>H(1 </a:t>
            </a:r>
            <a:r>
              <a:rPr lang="es-ES_tradnl" sz="1600" b="1" dirty="0" err="1" smtClean="0">
                <a:solidFill>
                  <a:srgbClr val="FF0000"/>
                </a:solidFill>
                <a:sym typeface="Symbol"/>
              </a:rPr>
              <a:t>to</a:t>
            </a:r>
            <a:r>
              <a:rPr lang="es-ES_tradnl" sz="1600" b="1" dirty="0">
                <a:solidFill>
                  <a:srgbClr val="FF0000"/>
                </a:solidFill>
                <a:sym typeface="Symbol"/>
              </a:rPr>
              <a:t> </a:t>
            </a:r>
            <a:r>
              <a:rPr lang="es-ES_tradnl" sz="1600" b="1" dirty="0" smtClean="0">
                <a:solidFill>
                  <a:srgbClr val="FF0000"/>
                </a:solidFill>
                <a:sym typeface="Symbol"/>
              </a:rPr>
              <a:t>3); K(1 </a:t>
            </a:r>
            <a:r>
              <a:rPr lang="es-ES_tradnl" sz="1600" b="1" dirty="0" err="1" smtClean="0">
                <a:solidFill>
                  <a:srgbClr val="FF0000"/>
                </a:solidFill>
                <a:sym typeface="Symbol"/>
              </a:rPr>
              <a:t>to</a:t>
            </a:r>
            <a:r>
              <a:rPr lang="es-ES_tradnl" sz="1600" b="1" dirty="0" smtClean="0">
                <a:solidFill>
                  <a:srgbClr val="FF0000"/>
                </a:solidFill>
                <a:sym typeface="Symbol"/>
              </a:rPr>
              <a:t> 2); </a:t>
            </a:r>
          </a:p>
          <a:p>
            <a:r>
              <a:rPr lang="es-ES_tradnl" sz="1600" b="1" dirty="0" err="1" smtClean="0">
                <a:solidFill>
                  <a:srgbClr val="FF0000"/>
                </a:solidFill>
                <a:sym typeface="Symbol"/>
              </a:rPr>
              <a:t>L</a:t>
            </a:r>
            <a:r>
              <a:rPr lang="es-ES_tradnl" sz="1600" b="1" baseline="-25000" dirty="0" err="1" smtClean="0">
                <a:solidFill>
                  <a:srgbClr val="FF0000"/>
                </a:solidFill>
                <a:sym typeface="Symbol"/>
              </a:rPr>
              <a:t>max</a:t>
            </a:r>
            <a:r>
              <a:rPr lang="es-ES_tradnl" sz="1600" b="1" dirty="0" smtClean="0">
                <a:solidFill>
                  <a:srgbClr val="FF0000"/>
                </a:solidFill>
                <a:sym typeface="Symbol"/>
              </a:rPr>
              <a:t> </a:t>
            </a:r>
            <a:r>
              <a:rPr lang="es-ES_tradnl" sz="1600" b="1" dirty="0">
                <a:solidFill>
                  <a:srgbClr val="FF0000"/>
                </a:solidFill>
                <a:sym typeface="Symbol"/>
              </a:rPr>
              <a:t></a:t>
            </a:r>
            <a:r>
              <a:rPr lang="es-ES_tradnl" sz="1600" b="1" dirty="0" smtClean="0">
                <a:solidFill>
                  <a:srgbClr val="FF0000"/>
                </a:solidFill>
                <a:sym typeface="Symbol"/>
              </a:rPr>
              <a:t> 5.5 (</a:t>
            </a:r>
            <a:r>
              <a:rPr lang="es-ES_tradnl" sz="1600" b="1" dirty="0" err="1" smtClean="0">
                <a:solidFill>
                  <a:srgbClr val="FF0000"/>
                </a:solidFill>
                <a:sym typeface="Symbol"/>
              </a:rPr>
              <a:t>rlu</a:t>
            </a:r>
            <a:r>
              <a:rPr lang="es-ES_tradnl" sz="1600" b="1" dirty="0" smtClean="0">
                <a:solidFill>
                  <a:srgbClr val="FF0000"/>
                </a:solidFill>
                <a:sym typeface="Symbol"/>
              </a:rPr>
              <a:t>)</a:t>
            </a:r>
            <a:endParaRPr lang="es-ES_tradnl" sz="1600" b="1" dirty="0">
              <a:solidFill>
                <a:srgbClr val="FF0000"/>
              </a:solidFill>
            </a:endParaRPr>
          </a:p>
        </p:txBody>
      </p:sp>
      <p:cxnSp>
        <p:nvCxnSpPr>
          <p:cNvPr id="38" name="Conector recto 37"/>
          <p:cNvCxnSpPr/>
          <p:nvPr/>
        </p:nvCxnSpPr>
        <p:spPr bwMode="auto">
          <a:xfrm>
            <a:off x="6552480" y="3419797"/>
            <a:ext cx="1008112" cy="1296144"/>
          </a:xfrm>
          <a:prstGeom prst="line">
            <a:avLst/>
          </a:prstGeom>
          <a:ln w="15240" cmpd="sng">
            <a:solidFill>
              <a:schemeClr val="accent3">
                <a:lumMod val="65000"/>
              </a:schemeClr>
            </a:solidFill>
            <a:prstDash val="dash"/>
            <a:headEnd type="none" w="med" len="med"/>
            <a:tailEnd type="none" w="med" len="med"/>
          </a:ln>
        </p:spPr>
        <p:style>
          <a:lnRef idx="2">
            <a:schemeClr val="accent3"/>
          </a:lnRef>
          <a:fillRef idx="0">
            <a:schemeClr val="accent3"/>
          </a:fillRef>
          <a:effectRef idx="1">
            <a:schemeClr val="accent3"/>
          </a:effectRef>
          <a:fontRef idx="minor">
            <a:schemeClr val="tx1"/>
          </a:fontRef>
        </p:style>
      </p:cxnSp>
      <p:sp>
        <p:nvSpPr>
          <p:cNvPr id="41" name="CuadroTexto 40"/>
          <p:cNvSpPr txBox="1"/>
          <p:nvPr/>
        </p:nvSpPr>
        <p:spPr>
          <a:xfrm>
            <a:off x="6074078" y="3153251"/>
            <a:ext cx="360040" cy="338554"/>
          </a:xfrm>
          <a:prstGeom prst="rect">
            <a:avLst/>
          </a:prstGeom>
          <a:noFill/>
        </p:spPr>
        <p:txBody>
          <a:bodyPr wrap="square" rtlCol="0">
            <a:spAutoFit/>
          </a:bodyPr>
          <a:lstStyle/>
          <a:p>
            <a:r>
              <a:rPr lang="ca-ES" sz="1600" b="1" dirty="0" smtClean="0">
                <a:solidFill>
                  <a:schemeClr val="tx1"/>
                </a:solidFill>
              </a:rPr>
              <a:t>L</a:t>
            </a:r>
            <a:endParaRPr lang="ca-ES" sz="1600" b="1" dirty="0">
              <a:solidFill>
                <a:schemeClr val="tx1"/>
              </a:solidFill>
            </a:endParaRPr>
          </a:p>
        </p:txBody>
      </p:sp>
      <p:pic>
        <p:nvPicPr>
          <p:cNvPr id="42" name="Picture 1"/>
          <p:cNvPicPr>
            <a:picLocks noChangeAspect="1" noChangeArrowheads="1"/>
          </p:cNvPicPr>
          <p:nvPr/>
        </p:nvPicPr>
        <p:blipFill>
          <a:blip r:embed="rId4" cstate="print"/>
          <a:srcRect/>
          <a:stretch>
            <a:fillRect/>
          </a:stretch>
        </p:blipFill>
        <p:spPr bwMode="auto">
          <a:xfrm>
            <a:off x="5125" y="6554628"/>
            <a:ext cx="4676031" cy="537577"/>
          </a:xfrm>
          <a:prstGeom prst="rect">
            <a:avLst/>
          </a:prstGeom>
          <a:noFill/>
        </p:spPr>
      </p:pic>
      <p:sp>
        <p:nvSpPr>
          <p:cNvPr id="43"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
        <p:nvSpPr>
          <p:cNvPr id="37" name="Text Box 4"/>
          <p:cNvSpPr txBox="1">
            <a:spLocks noChangeArrowheads="1"/>
          </p:cNvSpPr>
          <p:nvPr/>
        </p:nvSpPr>
        <p:spPr bwMode="auto">
          <a:xfrm>
            <a:off x="431800" y="5804"/>
            <a:ext cx="7488832" cy="461665"/>
          </a:xfrm>
          <a:prstGeom prst="rect">
            <a:avLst/>
          </a:prstGeom>
          <a:noFill/>
          <a:ln w="9525">
            <a:noFill/>
            <a:miter lim="800000"/>
            <a:headEnd/>
            <a:tailEnd/>
          </a:ln>
          <a:effectLst/>
        </p:spPr>
        <p:txBody>
          <a:bodyPr wrap="square">
            <a:spAutoFit/>
          </a:bodyPr>
          <a:lstStyle/>
          <a:p>
            <a:pPr>
              <a:spcBef>
                <a:spcPct val="50000"/>
              </a:spcBef>
            </a:pPr>
            <a:r>
              <a:rPr lang="en-GB" b="1" dirty="0" smtClean="0">
                <a:solidFill>
                  <a:srgbClr val="FF9966"/>
                </a:solidFill>
                <a:latin typeface="Bookman" charset="0"/>
                <a:cs typeface="Times New Roman" pitchFamily="16" charset="0"/>
              </a:rPr>
              <a:t>X-ray geometry </a:t>
            </a:r>
            <a:r>
              <a:rPr lang="en-GB" dirty="0" smtClean="0">
                <a:solidFill>
                  <a:srgbClr val="FF9966"/>
                </a:solidFill>
                <a:cs typeface="Times New Roman" pitchFamily="16" charset="0"/>
              </a:rPr>
              <a:t>(</a:t>
            </a:r>
            <a:r>
              <a:rPr lang="en-GB" dirty="0">
                <a:solidFill>
                  <a:srgbClr val="FFFF00"/>
                </a:solidFill>
                <a:cs typeface="Times New Roman" pitchFamily="16" charset="0"/>
              </a:rPr>
              <a:t>2</a:t>
            </a:r>
            <a:r>
              <a:rPr lang="en-GB" dirty="0" smtClean="0">
                <a:solidFill>
                  <a:srgbClr val="FF9966"/>
                </a:solidFill>
                <a:cs typeface="Times New Roman" pitchFamily="16" charset="0"/>
              </a:rPr>
              <a:t>/</a:t>
            </a:r>
            <a:r>
              <a:rPr lang="en-GB" dirty="0">
                <a:solidFill>
                  <a:srgbClr val="FF9966"/>
                </a:solidFill>
                <a:cs typeface="Times New Roman" pitchFamily="16" charset="0"/>
              </a:rPr>
              <a:t>4</a:t>
            </a:r>
            <a:r>
              <a:rPr lang="en-GB" dirty="0" smtClean="0">
                <a:solidFill>
                  <a:srgbClr val="FF9966"/>
                </a:solidFill>
                <a:cs typeface="Times New Roman" pitchFamily="16" charset="0"/>
              </a:rPr>
              <a:t>)</a:t>
            </a:r>
            <a:endParaRPr lang="ca-ES" b="1" dirty="0">
              <a:solidFill>
                <a:srgbClr val="FF9966"/>
              </a:solidFill>
            </a:endParaRPr>
          </a:p>
        </p:txBody>
      </p:sp>
    </p:spTree>
    <p:extLst>
      <p:ext uri="{BB962C8B-B14F-4D97-AF65-F5344CB8AC3E}">
        <p14:creationId xmlns:p14="http://schemas.microsoft.com/office/powerpoint/2010/main" val="246094720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1246834s1.wmv">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4"/>
          <a:stretch>
            <a:fillRect/>
          </a:stretch>
        </p:blipFill>
        <p:spPr>
          <a:xfrm>
            <a:off x="0" y="1655763"/>
            <a:ext cx="10080625" cy="4248150"/>
          </a:xfrm>
          <a:prstGeom prst="rect">
            <a:avLst/>
          </a:prstGeom>
        </p:spPr>
      </p:pic>
      <p:sp>
        <p:nvSpPr>
          <p:cNvPr id="4" name="1 Título"/>
          <p:cNvSpPr txBox="1">
            <a:spLocks/>
          </p:cNvSpPr>
          <p:nvPr/>
        </p:nvSpPr>
        <p:spPr bwMode="auto">
          <a:xfrm>
            <a:off x="503808" y="107429"/>
            <a:ext cx="6447185" cy="61694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r>
              <a:rPr lang="en-GB" sz="2400" i="0" dirty="0" smtClean="0">
                <a:latin typeface="Bookman" charset="0"/>
                <a:cs typeface="Times New Roman" pitchFamily="16" charset="0"/>
              </a:rPr>
              <a:t>Surface and </a:t>
            </a:r>
            <a:r>
              <a:rPr lang="en-GB" sz="2400" i="0" dirty="0">
                <a:latin typeface="Bookman" charset="0"/>
                <a:cs typeface="Times New Roman" pitchFamily="16" charset="0"/>
              </a:rPr>
              <a:t>i</a:t>
            </a:r>
            <a:r>
              <a:rPr lang="en-GB" sz="2400" i="0" dirty="0" smtClean="0">
                <a:latin typeface="Bookman" charset="0"/>
                <a:cs typeface="Times New Roman" pitchFamily="16" charset="0"/>
              </a:rPr>
              <a:t>nterface scattering geometry </a:t>
            </a:r>
            <a:r>
              <a:rPr lang="en-GB" sz="2400" b="0" i="0" dirty="0" smtClean="0">
                <a:latin typeface="+mn-lt"/>
                <a:cs typeface="Times New Roman" pitchFamily="16" charset="0"/>
              </a:rPr>
              <a:t>(</a:t>
            </a:r>
            <a:r>
              <a:rPr lang="en-GB" sz="2400" b="0" i="0" dirty="0">
                <a:solidFill>
                  <a:srgbClr val="FFFF00"/>
                </a:solidFill>
                <a:latin typeface="+mn-lt"/>
                <a:cs typeface="Times New Roman" pitchFamily="16" charset="0"/>
              </a:rPr>
              <a:t>3</a:t>
            </a:r>
            <a:r>
              <a:rPr lang="en-GB" sz="2400" b="0" i="0" dirty="0" smtClean="0">
                <a:latin typeface="+mn-lt"/>
                <a:cs typeface="Times New Roman" pitchFamily="16" charset="0"/>
              </a:rPr>
              <a:t>/</a:t>
            </a:r>
            <a:r>
              <a:rPr lang="en-GB" sz="2400" b="0" i="0" dirty="0">
                <a:latin typeface="+mn-lt"/>
                <a:cs typeface="Times New Roman" pitchFamily="16" charset="0"/>
              </a:rPr>
              <a:t>4</a:t>
            </a:r>
            <a:r>
              <a:rPr lang="en-GB" sz="2400" b="0" i="0" dirty="0" smtClean="0">
                <a:latin typeface="+mn-lt"/>
                <a:cs typeface="Times New Roman" pitchFamily="16" charset="0"/>
              </a:rPr>
              <a:t>)</a:t>
            </a:r>
            <a:endParaRPr lang="es-ES_tradnl" sz="2400" b="0" i="0" dirty="0">
              <a:latin typeface="+mn-lt"/>
            </a:endParaRPr>
          </a:p>
        </p:txBody>
      </p:sp>
      <p:pic>
        <p:nvPicPr>
          <p:cNvPr id="5" name="Picture 1"/>
          <p:cNvPicPr>
            <a:picLocks noChangeAspect="1" noChangeArrowheads="1"/>
          </p:cNvPicPr>
          <p:nvPr/>
        </p:nvPicPr>
        <p:blipFill>
          <a:blip r:embed="rId5" cstate="print"/>
          <a:srcRect/>
          <a:stretch>
            <a:fillRect/>
          </a:stretch>
        </p:blipFill>
        <p:spPr bwMode="auto">
          <a:xfrm>
            <a:off x="5125" y="6554628"/>
            <a:ext cx="4676031" cy="537577"/>
          </a:xfrm>
          <a:prstGeom prst="rect">
            <a:avLst/>
          </a:prstGeom>
          <a:noFill/>
        </p:spPr>
      </p:pic>
      <p:sp>
        <p:nvSpPr>
          <p:cNvPr id="6"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
        <p:nvSpPr>
          <p:cNvPr id="2" name="CuadroTexto 1"/>
          <p:cNvSpPr txBox="1"/>
          <p:nvPr/>
        </p:nvSpPr>
        <p:spPr>
          <a:xfrm>
            <a:off x="935856" y="1661988"/>
            <a:ext cx="1512168" cy="400110"/>
          </a:xfrm>
          <a:prstGeom prst="rect">
            <a:avLst/>
          </a:prstGeom>
          <a:noFill/>
        </p:spPr>
        <p:txBody>
          <a:bodyPr wrap="square" rtlCol="0">
            <a:spAutoFit/>
          </a:bodyPr>
          <a:lstStyle/>
          <a:p>
            <a:r>
              <a:rPr lang="en-GB" sz="2000" dirty="0" smtClean="0">
                <a:solidFill>
                  <a:schemeClr val="tx1"/>
                </a:solidFill>
              </a:rPr>
              <a:t>Lateral view</a:t>
            </a:r>
            <a:endParaRPr lang="en-GB" sz="2000" dirty="0">
              <a:solidFill>
                <a:schemeClr val="tx1"/>
              </a:solidFill>
            </a:endParaRPr>
          </a:p>
        </p:txBody>
      </p:sp>
      <p:sp>
        <p:nvSpPr>
          <p:cNvPr id="8" name="CuadroTexto 7"/>
          <p:cNvSpPr txBox="1"/>
          <p:nvPr/>
        </p:nvSpPr>
        <p:spPr>
          <a:xfrm>
            <a:off x="5760392" y="1665645"/>
            <a:ext cx="1512168" cy="400110"/>
          </a:xfrm>
          <a:prstGeom prst="rect">
            <a:avLst/>
          </a:prstGeom>
          <a:noFill/>
        </p:spPr>
        <p:txBody>
          <a:bodyPr wrap="square" rtlCol="0">
            <a:spAutoFit/>
          </a:bodyPr>
          <a:lstStyle/>
          <a:p>
            <a:r>
              <a:rPr lang="ca-ES" sz="2000" dirty="0">
                <a:solidFill>
                  <a:schemeClr val="tx1"/>
                </a:solidFill>
              </a:rPr>
              <a:t> </a:t>
            </a:r>
            <a:r>
              <a:rPr lang="en-GB" sz="2000" dirty="0" smtClean="0">
                <a:solidFill>
                  <a:schemeClr val="tx1"/>
                </a:solidFill>
              </a:rPr>
              <a:t>Top view</a:t>
            </a:r>
            <a:endParaRPr lang="en-GB" sz="2000" dirty="0">
              <a:solidFill>
                <a:schemeClr val="tx1"/>
              </a:solidFill>
            </a:endParaRPr>
          </a:p>
        </p:txBody>
      </p:sp>
      <p:sp>
        <p:nvSpPr>
          <p:cNvPr id="9" name="CuadroTexto 8"/>
          <p:cNvSpPr txBox="1"/>
          <p:nvPr/>
        </p:nvSpPr>
        <p:spPr>
          <a:xfrm>
            <a:off x="6840512" y="6559929"/>
            <a:ext cx="3240360" cy="230832"/>
          </a:xfrm>
          <a:prstGeom prst="rect">
            <a:avLst/>
          </a:prstGeom>
          <a:solidFill>
            <a:schemeClr val="accent2"/>
          </a:solidFill>
        </p:spPr>
        <p:txBody>
          <a:bodyPr wrap="square" rtlCol="0">
            <a:spAutoFit/>
          </a:bodyPr>
          <a:lstStyle/>
          <a:p>
            <a:pPr>
              <a:lnSpc>
                <a:spcPct val="70000"/>
              </a:lnSpc>
            </a:pPr>
            <a:r>
              <a:rPr lang="ca-ES" sz="1200" b="1" dirty="0" err="1" smtClean="0">
                <a:latin typeface="+mj-lt"/>
              </a:rPr>
              <a:t>J</a:t>
            </a:r>
            <a:r>
              <a:rPr lang="ca-ES" sz="1200" b="1" dirty="0" smtClean="0">
                <a:latin typeface="+mj-lt"/>
              </a:rPr>
              <a:t>. </a:t>
            </a:r>
            <a:r>
              <a:rPr lang="ca-ES" sz="1200" b="1" dirty="0" err="1" smtClean="0">
                <a:latin typeface="+mj-lt"/>
              </a:rPr>
              <a:t>Gustafson</a:t>
            </a:r>
            <a:r>
              <a:rPr lang="ca-ES" sz="1200" b="1" dirty="0" smtClean="0">
                <a:latin typeface="+mj-lt"/>
              </a:rPr>
              <a:t> et al., </a:t>
            </a:r>
            <a:r>
              <a:rPr lang="ca-ES" sz="1200" b="1" dirty="0" err="1" smtClean="0">
                <a:latin typeface="+mj-lt"/>
              </a:rPr>
              <a:t>Science</a:t>
            </a:r>
            <a:r>
              <a:rPr lang="ca-ES" sz="1200" b="1" dirty="0" smtClean="0">
                <a:latin typeface="+mj-lt"/>
              </a:rPr>
              <a:t> 343 (2014) 758</a:t>
            </a:r>
            <a:endParaRPr lang="ca-ES" sz="1200" b="1" dirty="0">
              <a:latin typeface="+mj-lt"/>
            </a:endParaRPr>
          </a:p>
        </p:txBody>
      </p:sp>
    </p:spTree>
    <p:extLst>
      <p:ext uri="{BB962C8B-B14F-4D97-AF65-F5344CB8AC3E}">
        <p14:creationId xmlns:p14="http://schemas.microsoft.com/office/powerpoint/2010/main" val="3777409353"/>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pic>
        <p:nvPicPr>
          <p:cNvPr id="8" name="Picture 1"/>
          <p:cNvPicPr>
            <a:picLocks noChangeAspect="1" noChangeArrowheads="1"/>
          </p:cNvPicPr>
          <p:nvPr/>
        </p:nvPicPr>
        <p:blipFill>
          <a:blip r:embed="rId4" cstate="print"/>
          <a:srcRect/>
          <a:stretch>
            <a:fillRect/>
          </a:stretch>
        </p:blipFill>
        <p:spPr bwMode="auto">
          <a:xfrm>
            <a:off x="5125" y="6554628"/>
            <a:ext cx="4676031" cy="537577"/>
          </a:xfrm>
          <a:prstGeom prst="rect">
            <a:avLst/>
          </a:prstGeom>
          <a:noFill/>
        </p:spPr>
      </p:pic>
      <p:sp>
        <p:nvSpPr>
          <p:cNvPr id="9" name="1 Título"/>
          <p:cNvSpPr txBox="1">
            <a:spLocks/>
          </p:cNvSpPr>
          <p:nvPr/>
        </p:nvSpPr>
        <p:spPr bwMode="auto">
          <a:xfrm>
            <a:off x="503808" y="107429"/>
            <a:ext cx="6447185" cy="61694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r>
              <a:rPr lang="en-GB" sz="2400" i="0" dirty="0" smtClean="0">
                <a:latin typeface="Bookman" charset="0"/>
                <a:cs typeface="Times New Roman" pitchFamily="16" charset="0"/>
              </a:rPr>
              <a:t>Surface and </a:t>
            </a:r>
            <a:r>
              <a:rPr lang="en-GB" sz="2400" i="0" dirty="0">
                <a:latin typeface="Bookman" charset="0"/>
                <a:cs typeface="Times New Roman" pitchFamily="16" charset="0"/>
              </a:rPr>
              <a:t>i</a:t>
            </a:r>
            <a:r>
              <a:rPr lang="en-GB" sz="2400" i="0" dirty="0" smtClean="0">
                <a:latin typeface="Bookman" charset="0"/>
                <a:cs typeface="Times New Roman" pitchFamily="16" charset="0"/>
              </a:rPr>
              <a:t>nterface scattering geometry </a:t>
            </a:r>
            <a:r>
              <a:rPr lang="en-GB" sz="2400" b="0" i="0" dirty="0" smtClean="0">
                <a:latin typeface="+mn-lt"/>
                <a:cs typeface="Times New Roman" pitchFamily="16" charset="0"/>
              </a:rPr>
              <a:t>(</a:t>
            </a:r>
            <a:r>
              <a:rPr lang="en-GB" sz="2400" b="0" i="0" dirty="0">
                <a:solidFill>
                  <a:srgbClr val="FFFF00"/>
                </a:solidFill>
                <a:latin typeface="+mn-lt"/>
                <a:cs typeface="Times New Roman" pitchFamily="16" charset="0"/>
              </a:rPr>
              <a:t>4</a:t>
            </a:r>
            <a:r>
              <a:rPr lang="en-GB" sz="2400" b="0" i="0" dirty="0" smtClean="0">
                <a:latin typeface="+mn-lt"/>
                <a:cs typeface="Times New Roman" pitchFamily="16" charset="0"/>
              </a:rPr>
              <a:t>/</a:t>
            </a:r>
            <a:r>
              <a:rPr lang="en-GB" sz="2400" b="0" i="0" dirty="0">
                <a:latin typeface="+mn-lt"/>
                <a:cs typeface="Times New Roman" pitchFamily="16" charset="0"/>
              </a:rPr>
              <a:t>4</a:t>
            </a:r>
            <a:r>
              <a:rPr lang="en-GB" sz="2400" b="0" i="0" dirty="0" smtClean="0">
                <a:latin typeface="+mn-lt"/>
                <a:cs typeface="Times New Roman" pitchFamily="16" charset="0"/>
              </a:rPr>
              <a:t>)</a:t>
            </a:r>
            <a:endParaRPr lang="es-ES_tradnl" sz="2400" b="0" i="0" dirty="0">
              <a:latin typeface="+mn-lt"/>
            </a:endParaRPr>
          </a:p>
        </p:txBody>
      </p:sp>
      <p:pic>
        <p:nvPicPr>
          <p:cNvPr id="2" name="1246834s2.wmv">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5"/>
          <a:stretch>
            <a:fillRect/>
          </a:stretch>
        </p:blipFill>
        <p:spPr>
          <a:xfrm>
            <a:off x="0" y="827509"/>
            <a:ext cx="10080625" cy="5040312"/>
          </a:xfrm>
          <a:prstGeom prst="rect">
            <a:avLst/>
          </a:prstGeom>
        </p:spPr>
      </p:pic>
      <p:sp>
        <p:nvSpPr>
          <p:cNvPr id="3" name="CuadroTexto 2"/>
          <p:cNvSpPr txBox="1"/>
          <p:nvPr/>
        </p:nvSpPr>
        <p:spPr>
          <a:xfrm>
            <a:off x="6840512" y="6559929"/>
            <a:ext cx="3240360" cy="230832"/>
          </a:xfrm>
          <a:prstGeom prst="rect">
            <a:avLst/>
          </a:prstGeom>
          <a:solidFill>
            <a:schemeClr val="accent2"/>
          </a:solidFill>
        </p:spPr>
        <p:txBody>
          <a:bodyPr wrap="square" rtlCol="0">
            <a:spAutoFit/>
          </a:bodyPr>
          <a:lstStyle/>
          <a:p>
            <a:pPr>
              <a:lnSpc>
                <a:spcPct val="70000"/>
              </a:lnSpc>
            </a:pPr>
            <a:r>
              <a:rPr lang="ca-ES" sz="1200" b="1" dirty="0" err="1" smtClean="0">
                <a:latin typeface="+mj-lt"/>
              </a:rPr>
              <a:t>J</a:t>
            </a:r>
            <a:r>
              <a:rPr lang="ca-ES" sz="1200" b="1" dirty="0" smtClean="0">
                <a:latin typeface="+mj-lt"/>
              </a:rPr>
              <a:t>. </a:t>
            </a:r>
            <a:r>
              <a:rPr lang="ca-ES" sz="1200" b="1" dirty="0" err="1" smtClean="0">
                <a:latin typeface="+mj-lt"/>
              </a:rPr>
              <a:t>Gustafson</a:t>
            </a:r>
            <a:r>
              <a:rPr lang="ca-ES" sz="1200" b="1" dirty="0" smtClean="0">
                <a:latin typeface="+mj-lt"/>
              </a:rPr>
              <a:t> et al., </a:t>
            </a:r>
            <a:r>
              <a:rPr lang="ca-ES" sz="1200" b="1" dirty="0" err="1" smtClean="0">
                <a:latin typeface="+mj-lt"/>
              </a:rPr>
              <a:t>Science</a:t>
            </a:r>
            <a:r>
              <a:rPr lang="ca-ES" sz="1200" b="1" dirty="0" smtClean="0">
                <a:latin typeface="+mj-lt"/>
              </a:rPr>
              <a:t> 343 (2014) 758</a:t>
            </a:r>
            <a:endParaRPr lang="ca-ES" sz="1200" b="1" dirty="0">
              <a:latin typeface="+mj-lt"/>
            </a:endParaRPr>
          </a:p>
        </p:txBody>
      </p:sp>
      <p:sp>
        <p:nvSpPr>
          <p:cNvPr id="10" name="CuadroTexto 9"/>
          <p:cNvSpPr txBox="1"/>
          <p:nvPr/>
        </p:nvSpPr>
        <p:spPr>
          <a:xfrm>
            <a:off x="7128544" y="395461"/>
            <a:ext cx="1512168" cy="400110"/>
          </a:xfrm>
          <a:prstGeom prst="rect">
            <a:avLst/>
          </a:prstGeom>
          <a:noFill/>
        </p:spPr>
        <p:txBody>
          <a:bodyPr wrap="square" rtlCol="0">
            <a:spAutoFit/>
          </a:bodyPr>
          <a:lstStyle/>
          <a:p>
            <a:r>
              <a:rPr lang="en-GB" sz="2000" dirty="0" smtClean="0"/>
              <a:t>Front view</a:t>
            </a:r>
            <a:endParaRPr lang="en-GB" sz="2000" dirty="0"/>
          </a:p>
        </p:txBody>
      </p:sp>
    </p:spTree>
    <p:extLst>
      <p:ext uri="{BB962C8B-B14F-4D97-AF65-F5344CB8AC3E}">
        <p14:creationId xmlns:p14="http://schemas.microsoft.com/office/powerpoint/2010/main" val="2327610137"/>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92125" y="179437"/>
            <a:ext cx="9494838" cy="590550"/>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sz="2400" i="0" dirty="0" smtClean="0">
                <a:latin typeface="Bookman" charset="0"/>
                <a:cs typeface="Times New Roman" pitchFamily="16" charset="0"/>
              </a:rPr>
              <a:t>Outline:</a:t>
            </a:r>
            <a:endParaRPr lang="en-GB" sz="2400" i="0" dirty="0">
              <a:solidFill>
                <a:srgbClr val="FFCC99"/>
              </a:solidFill>
              <a:latin typeface="Bookman" charset="0"/>
            </a:endParaRPr>
          </a:p>
        </p:txBody>
      </p:sp>
      <p:sp>
        <p:nvSpPr>
          <p:cNvPr id="4" name="Text Box 3"/>
          <p:cNvSpPr txBox="1">
            <a:spLocks noChangeArrowheads="1"/>
          </p:cNvSpPr>
          <p:nvPr/>
        </p:nvSpPr>
        <p:spPr bwMode="auto">
          <a:xfrm>
            <a:off x="431800" y="1043533"/>
            <a:ext cx="9145016" cy="5507663"/>
          </a:xfrm>
          <a:prstGeom prst="rect">
            <a:avLst/>
          </a:prstGeom>
          <a:noFill/>
          <a:ln w="9525">
            <a:noFill/>
            <a:miter lim="800000"/>
            <a:headEnd/>
            <a:tailEnd/>
          </a:ln>
        </p:spPr>
        <p:txBody>
          <a:bodyPr wrap="square" lIns="0" tIns="0" rIns="0" bIns="0">
            <a:spAutoFit/>
          </a:bodyPr>
          <a:lstStyle/>
          <a:p>
            <a:pPr marL="217488" lvl="3" indent="-215900" algn="just" eaLnBrk="1">
              <a:lnSpc>
                <a:spcPct val="98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err="1" smtClean="0">
                <a:solidFill>
                  <a:srgbClr val="FFFFFF"/>
                </a:solidFill>
                <a:latin typeface="Bitstream Vera Serif" charset="0"/>
                <a:cs typeface="Times New Roman" pitchFamily="16" charset="0"/>
              </a:rPr>
              <a:t>Beamline</a:t>
            </a:r>
            <a:r>
              <a:rPr lang="en-GB" sz="1800" dirty="0" smtClean="0">
                <a:solidFill>
                  <a:srgbClr val="FFFFFF"/>
                </a:solidFill>
                <a:latin typeface="Bitstream Vera Serif" charset="0"/>
                <a:cs typeface="Times New Roman" pitchFamily="16" charset="0"/>
              </a:rPr>
              <a:t> objectives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Source characteristics &amp; Optics </a:t>
            </a:r>
            <a:r>
              <a:rPr lang="en-GB" sz="1800" dirty="0" err="1">
                <a:solidFill>
                  <a:srgbClr val="FFFFFF"/>
                </a:solidFill>
                <a:latin typeface="Bitstream Vera Serif" charset="0"/>
                <a:cs typeface="Times New Roman" pitchFamily="16" charset="0"/>
              </a:rPr>
              <a:t>l</a:t>
            </a:r>
            <a:r>
              <a:rPr lang="en-GB" sz="1800" dirty="0" err="1" smtClean="0">
                <a:solidFill>
                  <a:srgbClr val="FFFFFF"/>
                </a:solidFill>
                <a:latin typeface="Bitstream Vera Serif" charset="0"/>
                <a:cs typeface="Times New Roman" pitchFamily="16" charset="0"/>
              </a:rPr>
              <a:t>ayaout</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Scattering geometry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C9F685"/>
                </a:solidFill>
                <a:latin typeface="Bitstream Vera Serif" charset="0"/>
                <a:cs typeface="Times New Roman" pitchFamily="16" charset="0"/>
              </a:rPr>
              <a:t>Scattering techniques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Equipment and sample environments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Scientific cases. Examples:</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Molecular self-assembling</a:t>
            </a:r>
            <a:r>
              <a:rPr lang="en-GB" sz="1800" dirty="0">
                <a:solidFill>
                  <a:schemeClr val="accent3">
                    <a:lumMod val="95000"/>
                  </a:schemeClr>
                </a:solidFill>
                <a:latin typeface="Bitstream Vera Serif" charset="0"/>
                <a:cs typeface="Times New Roman" pitchFamily="16" charset="0"/>
              </a:rPr>
              <a:t>.</a:t>
            </a:r>
            <a:r>
              <a:rPr lang="en-GB" sz="1800" dirty="0" smtClean="0">
                <a:solidFill>
                  <a:schemeClr val="accent3">
                    <a:lumMod val="95000"/>
                  </a:schemeClr>
                </a:solidFill>
                <a:latin typeface="Bitstream Vera Serif" charset="0"/>
                <a:cs typeface="Times New Roman" pitchFamily="16" charset="0"/>
              </a:rPr>
              <a:t> </a:t>
            </a:r>
            <a:r>
              <a:rPr lang="en-GB" sz="1800" dirty="0">
                <a:solidFill>
                  <a:schemeClr val="accent3">
                    <a:lumMod val="95000"/>
                  </a:schemeClr>
                </a:solidFill>
                <a:latin typeface="Bitstream Vera Serif" charset="0"/>
                <a:cs typeface="Times New Roman" pitchFamily="16" charset="0"/>
              </a:rPr>
              <a:t>C</a:t>
            </a:r>
            <a:r>
              <a:rPr lang="en-GB" sz="1800" dirty="0" smtClean="0">
                <a:solidFill>
                  <a:schemeClr val="accent3">
                    <a:lumMod val="95000"/>
                  </a:schemeClr>
                </a:solidFill>
                <a:latin typeface="Bitstream Vera Serif" charset="0"/>
                <a:cs typeface="Times New Roman" pitchFamily="16" charset="0"/>
              </a:rPr>
              <a:t>hiral system: Adenine</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Surface structure: BaTiO</a:t>
            </a:r>
            <a:r>
              <a:rPr lang="en-GB" sz="1800" baseline="-25000" dirty="0" smtClean="0">
                <a:solidFill>
                  <a:schemeClr val="accent3">
                    <a:lumMod val="95000"/>
                  </a:schemeClr>
                </a:solidFill>
                <a:latin typeface="Bitstream Vera Serif" charset="0"/>
                <a:cs typeface="Times New Roman" pitchFamily="16" charset="0"/>
              </a:rPr>
              <a:t>3</a:t>
            </a:r>
            <a:r>
              <a:rPr lang="en-GB" sz="1800" dirty="0" smtClean="0">
                <a:solidFill>
                  <a:schemeClr val="accent3">
                    <a:lumMod val="95000"/>
                  </a:schemeClr>
                </a:solidFill>
                <a:latin typeface="Bitstream Vera Serif" charset="0"/>
                <a:cs typeface="Times New Roman" pitchFamily="16" charset="0"/>
              </a:rPr>
              <a:t>(001) </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Heterogeneous catalysis: CO oxidation NPs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Budget</a:t>
            </a:r>
            <a:endParaRPr lang="en-GB" sz="1800" dirty="0" smtClean="0">
              <a:solidFill>
                <a:schemeClr val="accent3">
                  <a:lumMod val="95000"/>
                </a:schemeClr>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Areas </a:t>
            </a:r>
            <a:r>
              <a:rPr lang="en-GB" sz="1800" dirty="0">
                <a:solidFill>
                  <a:schemeClr val="accent3">
                    <a:lumMod val="95000"/>
                  </a:schemeClr>
                </a:solidFill>
                <a:latin typeface="Bitstream Vera Serif" charset="0"/>
                <a:cs typeface="Times New Roman" pitchFamily="16" charset="0"/>
              </a:rPr>
              <a:t>of scientific impact: energy, health and </a:t>
            </a:r>
            <a:r>
              <a:rPr lang="en-GB" sz="1800" dirty="0" err="1" smtClean="0">
                <a:solidFill>
                  <a:schemeClr val="accent3">
                    <a:lumMod val="95000"/>
                  </a:schemeClr>
                </a:solidFill>
                <a:latin typeface="Bitstream Vera Serif" charset="0"/>
                <a:cs typeface="Times New Roman" pitchFamily="16" charset="0"/>
              </a:rPr>
              <a:t>nanoelectronics</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Research lines: catalysis, NPs, </a:t>
            </a:r>
            <a:r>
              <a:rPr lang="en-GB" sz="1800" dirty="0" err="1" smtClean="0">
                <a:solidFill>
                  <a:srgbClr val="FFFFFF"/>
                </a:solidFill>
                <a:latin typeface="Bitstream Vera Serif" charset="0"/>
                <a:cs typeface="Times New Roman" pitchFamily="16" charset="0"/>
              </a:rPr>
              <a:t>multiferroics</a:t>
            </a:r>
            <a:r>
              <a:rPr lang="en-GB" sz="1800" dirty="0" smtClean="0">
                <a:solidFill>
                  <a:srgbClr val="FFFFFF"/>
                </a:solidFill>
                <a:latin typeface="Bitstream Vera Serif" charset="0"/>
                <a:cs typeface="Times New Roman" pitchFamily="16" charset="0"/>
              </a:rPr>
              <a:t>, electrochemistry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Synergies with other alba </a:t>
            </a:r>
            <a:r>
              <a:rPr lang="en-GB" sz="1800" dirty="0" err="1" smtClean="0">
                <a:solidFill>
                  <a:srgbClr val="FFFFFF"/>
                </a:solidFill>
                <a:latin typeface="Bitstream Vera Serif" charset="0"/>
                <a:cs typeface="Times New Roman" pitchFamily="16" charset="0"/>
              </a:rPr>
              <a:t>beamlines</a:t>
            </a:r>
            <a:r>
              <a:rPr lang="en-GB" sz="1800" dirty="0" smtClean="0">
                <a:solidFill>
                  <a:srgbClr val="FFFFFF"/>
                </a:solidFill>
                <a:latin typeface="Bitstream Vera Serif" charset="0"/>
                <a:cs typeface="Times New Roman" pitchFamily="16" charset="0"/>
              </a:rPr>
              <a:t> (BOREAS, NCD, CIRCE)</a:t>
            </a:r>
            <a:endParaRPr lang="en-GB" sz="1800" dirty="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Participating research groups</a:t>
            </a:r>
            <a:endParaRPr lang="en-GB" sz="1800" dirty="0">
              <a:solidFill>
                <a:schemeClr val="accent3">
                  <a:lumMod val="95000"/>
                </a:schemeClr>
              </a:solidFill>
              <a:latin typeface="Bitstream Vera Serif" charset="0"/>
              <a:cs typeface="Times New Roman" pitchFamily="16" charset="0"/>
            </a:endParaRPr>
          </a:p>
        </p:txBody>
      </p:sp>
      <p:pic>
        <p:nvPicPr>
          <p:cNvPr id="5" name="Picture 1"/>
          <p:cNvPicPr>
            <a:picLocks noChangeAspect="1" noChangeArrowheads="1"/>
          </p:cNvPicPr>
          <p:nvPr/>
        </p:nvPicPr>
        <p:blipFill>
          <a:blip r:embed="rId2" cstate="print"/>
          <a:srcRect/>
          <a:stretch>
            <a:fillRect/>
          </a:stretch>
        </p:blipFill>
        <p:spPr bwMode="auto">
          <a:xfrm>
            <a:off x="5125" y="6554628"/>
            <a:ext cx="4676031" cy="537577"/>
          </a:xfrm>
          <a:prstGeom prst="rect">
            <a:avLst/>
          </a:prstGeom>
          <a:noFill/>
        </p:spPr>
      </p:pic>
      <p:sp>
        <p:nvSpPr>
          <p:cNvPr id="6"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370150585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83864" y="-108595"/>
            <a:ext cx="9525000" cy="590550"/>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sz="2400" i="0" dirty="0">
                <a:latin typeface="Bookman" charset="0"/>
                <a:cs typeface="Times New Roman" pitchFamily="16" charset="0"/>
              </a:rPr>
              <a:t>Surface and </a:t>
            </a:r>
            <a:r>
              <a:rPr lang="en-GB" sz="2400" i="0" dirty="0" smtClean="0">
                <a:latin typeface="Bookman" charset="0"/>
                <a:cs typeface="Times New Roman" pitchFamily="16" charset="0"/>
              </a:rPr>
              <a:t>interface </a:t>
            </a:r>
            <a:r>
              <a:rPr lang="en-GB" sz="2400" i="0" dirty="0">
                <a:latin typeface="Bookman" charset="0"/>
                <a:cs typeface="Times New Roman" pitchFamily="16" charset="0"/>
              </a:rPr>
              <a:t>s</a:t>
            </a:r>
            <a:r>
              <a:rPr lang="en-GB" sz="2400" i="0" dirty="0" smtClean="0">
                <a:latin typeface="Bookman" charset="0"/>
                <a:cs typeface="Times New Roman" pitchFamily="16" charset="0"/>
              </a:rPr>
              <a:t>cattering techniques </a:t>
            </a:r>
            <a:r>
              <a:rPr lang="en-GB" sz="2400" b="0" i="0" dirty="0" smtClean="0">
                <a:latin typeface="+mn-lt"/>
                <a:cs typeface="Times New Roman" pitchFamily="16" charset="0"/>
              </a:rPr>
              <a:t>(</a:t>
            </a:r>
            <a:r>
              <a:rPr lang="en-GB" sz="2400" b="0" i="0" dirty="0">
                <a:solidFill>
                  <a:srgbClr val="FFFF00"/>
                </a:solidFill>
                <a:latin typeface="+mn-lt"/>
                <a:cs typeface="Times New Roman" pitchFamily="16" charset="0"/>
              </a:rPr>
              <a:t>1</a:t>
            </a:r>
            <a:r>
              <a:rPr lang="en-GB" sz="2400" b="0" i="0" dirty="0" smtClean="0">
                <a:latin typeface="+mn-lt"/>
                <a:cs typeface="Times New Roman" pitchFamily="16" charset="0"/>
              </a:rPr>
              <a:t>/</a:t>
            </a:r>
            <a:r>
              <a:rPr lang="en-GB" sz="2400" b="0" i="0" dirty="0">
                <a:latin typeface="+mn-lt"/>
                <a:cs typeface="Times New Roman" pitchFamily="16" charset="0"/>
              </a:rPr>
              <a:t>2</a:t>
            </a:r>
            <a:r>
              <a:rPr lang="en-GB" sz="2400" b="0" i="0" dirty="0" smtClean="0">
                <a:latin typeface="+mn-lt"/>
                <a:cs typeface="Times New Roman" pitchFamily="16" charset="0"/>
              </a:rPr>
              <a:t>)</a:t>
            </a:r>
            <a:endParaRPr lang="en-GB" sz="2400" b="0" i="0" dirty="0">
              <a:latin typeface="+mn-lt"/>
              <a:cs typeface="Times New Roman" pitchFamily="16" charset="0"/>
            </a:endParaRPr>
          </a:p>
        </p:txBody>
      </p:sp>
      <p:sp>
        <p:nvSpPr>
          <p:cNvPr id="4" name="Text Box 3"/>
          <p:cNvSpPr txBox="1">
            <a:spLocks noChangeArrowheads="1"/>
          </p:cNvSpPr>
          <p:nvPr/>
        </p:nvSpPr>
        <p:spPr bwMode="auto">
          <a:xfrm>
            <a:off x="863848" y="3784149"/>
            <a:ext cx="8064896" cy="2676733"/>
          </a:xfrm>
          <a:prstGeom prst="rect">
            <a:avLst/>
          </a:prstGeom>
          <a:noFill/>
          <a:ln w="9525">
            <a:noFill/>
            <a:miter lim="800000"/>
            <a:headEnd/>
            <a:tailEnd/>
          </a:ln>
        </p:spPr>
        <p:txBody>
          <a:bodyPr wrap="square" lIns="0" tIns="0" rIns="0" bIns="0">
            <a:spAutoFit/>
          </a:bodyPr>
          <a:lstStyle/>
          <a:p>
            <a:pPr marL="217488" lvl="3" indent="-215900" algn="just" eaLnBrk="1">
              <a:lnSpc>
                <a:spcPct val="98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a:solidFill>
                  <a:srgbClr val="FFFFFF"/>
                </a:solidFill>
                <a:latin typeface="Bitstream Vera Serif" charset="0"/>
                <a:cs typeface="Times New Roman" pitchFamily="16" charset="0"/>
              </a:rPr>
              <a:t>Grazing Incidence Wide Angle Scattering </a:t>
            </a:r>
            <a:r>
              <a:rPr lang="en-GB" sz="1800" dirty="0" smtClean="0">
                <a:solidFill>
                  <a:srgbClr val="FFFFFF"/>
                </a:solidFill>
                <a:latin typeface="Bitstream Vera Serif" charset="0"/>
                <a:cs typeface="Times New Roman" pitchFamily="16" charset="0"/>
              </a:rPr>
              <a:t>(GIXRD)</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Grazing </a:t>
            </a:r>
            <a:r>
              <a:rPr lang="en-GB" sz="1800" dirty="0">
                <a:solidFill>
                  <a:srgbClr val="FFFFFF"/>
                </a:solidFill>
                <a:latin typeface="Bitstream Vera Serif" charset="0"/>
                <a:cs typeface="Times New Roman" pitchFamily="16" charset="0"/>
              </a:rPr>
              <a:t>Incidence Small Angle X-ray </a:t>
            </a:r>
            <a:r>
              <a:rPr lang="en-GB" sz="1800" dirty="0" smtClean="0">
                <a:solidFill>
                  <a:srgbClr val="FFFFFF"/>
                </a:solidFill>
                <a:latin typeface="Bitstream Vera Serif" charset="0"/>
                <a:cs typeface="Times New Roman" pitchFamily="16" charset="0"/>
              </a:rPr>
              <a:t>Scattering (GISAXS)</a:t>
            </a:r>
            <a:endParaRPr lang="en-GB" sz="1800" dirty="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Reflectivity (</a:t>
            </a:r>
            <a:r>
              <a:rPr lang="en-GB" sz="1800" dirty="0" smtClean="0">
                <a:solidFill>
                  <a:srgbClr val="FFFFFF"/>
                </a:solidFill>
                <a:latin typeface="Symbol" charset="2"/>
                <a:cs typeface="Symbol" charset="2"/>
              </a:rPr>
              <a:t>q</a:t>
            </a:r>
            <a:r>
              <a:rPr lang="en-GB" sz="1800" dirty="0" smtClean="0">
                <a:solidFill>
                  <a:srgbClr val="FFFFFF"/>
                </a:solidFill>
                <a:latin typeface="Bitstream Vera Serif" charset="0"/>
                <a:cs typeface="Times New Roman" pitchFamily="16" charset="0"/>
              </a:rPr>
              <a:t> - 2</a:t>
            </a:r>
            <a:r>
              <a:rPr lang="en-GB" sz="1800" dirty="0" smtClean="0">
                <a:solidFill>
                  <a:srgbClr val="FFFFFF"/>
                </a:solidFill>
                <a:latin typeface="Symbol" charset="2"/>
                <a:cs typeface="Symbol" charset="2"/>
              </a:rPr>
              <a:t>q</a:t>
            </a:r>
            <a:r>
              <a:rPr lang="en-GB" sz="1800" dirty="0" smtClean="0">
                <a:solidFill>
                  <a:srgbClr val="FFFFFF"/>
                </a:solidFill>
                <a:latin typeface="Bitstream Vera Serif" charset="0"/>
                <a:cs typeface="Times New Roman" pitchFamily="16" charset="0"/>
              </a:rPr>
              <a:t>)</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a:solidFill>
                  <a:schemeClr val="accent3">
                    <a:lumMod val="95000"/>
                  </a:schemeClr>
                </a:solidFill>
                <a:latin typeface="Bitstream Vera Serif" charset="0"/>
                <a:cs typeface="Times New Roman" pitchFamily="16" charset="0"/>
              </a:rPr>
              <a:t>Magnetic </a:t>
            </a:r>
            <a:r>
              <a:rPr lang="en-GB" sz="1800" dirty="0" smtClean="0">
                <a:solidFill>
                  <a:schemeClr val="accent3">
                    <a:lumMod val="95000"/>
                  </a:schemeClr>
                </a:solidFill>
                <a:latin typeface="Bitstream Vera Serif" charset="0"/>
                <a:cs typeface="Times New Roman" pitchFamily="16" charset="0"/>
              </a:rPr>
              <a:t>scattering (XRMS)</a:t>
            </a:r>
            <a:endParaRPr lang="en-GB" sz="1800" dirty="0">
              <a:solidFill>
                <a:schemeClr val="accent3">
                  <a:lumMod val="95000"/>
                </a:schemeClr>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Coherent scattering: 'imaging’</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Grazing Incidence Anomalous Diffraction Fine Structure (GIDAFS and AS)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Polarization  </a:t>
            </a:r>
            <a:endParaRPr lang="en-GB" sz="1800" dirty="0">
              <a:solidFill>
                <a:schemeClr val="accent3">
                  <a:lumMod val="95000"/>
                </a:schemeClr>
              </a:solidFill>
              <a:latin typeface="Bitstream Vera Serif" charset="0"/>
              <a:cs typeface="Times New Roman" pitchFamily="16" charset="0"/>
            </a:endParaRPr>
          </a:p>
        </p:txBody>
      </p:sp>
      <p:grpSp>
        <p:nvGrpSpPr>
          <p:cNvPr id="5" name="13 Grupo"/>
          <p:cNvGrpSpPr/>
          <p:nvPr/>
        </p:nvGrpSpPr>
        <p:grpSpPr>
          <a:xfrm>
            <a:off x="944530" y="418180"/>
            <a:ext cx="7984214" cy="2929609"/>
            <a:chOff x="71760" y="368567"/>
            <a:chExt cx="7984214" cy="2929609"/>
          </a:xfrm>
        </p:grpSpPr>
        <p:pic>
          <p:nvPicPr>
            <p:cNvPr id="6" name="7 Imagen" descr="http://www.diamond.ac.uk/Beamlines/dms/Images/Research/Techniques/GISAXS/GISAXS_dps_sm.jpg"/>
            <p:cNvPicPr/>
            <p:nvPr/>
          </p:nvPicPr>
          <p:blipFill>
            <a:blip r:embed="rId2" cstate="print"/>
            <a:srcRect/>
            <a:stretch>
              <a:fillRect/>
            </a:stretch>
          </p:blipFill>
          <p:spPr bwMode="auto">
            <a:xfrm>
              <a:off x="71760" y="1016639"/>
              <a:ext cx="3024336" cy="2277890"/>
            </a:xfrm>
            <a:prstGeom prst="rect">
              <a:avLst/>
            </a:prstGeom>
            <a:noFill/>
            <a:ln w="9525">
              <a:noFill/>
              <a:miter lim="800000"/>
              <a:headEnd/>
              <a:tailEnd/>
            </a:ln>
          </p:spPr>
        </p:pic>
        <p:pic>
          <p:nvPicPr>
            <p:cNvPr id="7" name="8 Imagen" descr="New EH1 Diffractometer"/>
            <p:cNvPicPr/>
            <p:nvPr/>
          </p:nvPicPr>
          <p:blipFill>
            <a:blip r:embed="rId3" cstate="print"/>
            <a:srcRect/>
            <a:stretch>
              <a:fillRect/>
            </a:stretch>
          </p:blipFill>
          <p:spPr bwMode="auto">
            <a:xfrm>
              <a:off x="4455574" y="368567"/>
              <a:ext cx="3600400" cy="2929609"/>
            </a:xfrm>
            <a:prstGeom prst="rect">
              <a:avLst/>
            </a:prstGeom>
            <a:noFill/>
            <a:ln w="9525">
              <a:noFill/>
              <a:miter lim="800000"/>
              <a:headEnd/>
              <a:tailEnd/>
            </a:ln>
          </p:spPr>
        </p:pic>
        <p:pic>
          <p:nvPicPr>
            <p:cNvPr id="8" name="9 Imagen" descr="http://www.diamond.ac.uk/Beamlines/dms/Images/Research/Techniques/GISAXS/gisaxs_flighttube.jpg"/>
            <p:cNvPicPr/>
            <p:nvPr/>
          </p:nvPicPr>
          <p:blipFill>
            <a:blip r:embed="rId4" cstate="print"/>
            <a:srcRect/>
            <a:stretch>
              <a:fillRect/>
            </a:stretch>
          </p:blipFill>
          <p:spPr bwMode="auto">
            <a:xfrm>
              <a:off x="1367904" y="845729"/>
              <a:ext cx="3096344" cy="2448272"/>
            </a:xfrm>
            <a:prstGeom prst="rect">
              <a:avLst/>
            </a:prstGeom>
            <a:noFill/>
            <a:ln w="9525">
              <a:noFill/>
              <a:miter lim="800000"/>
              <a:headEnd/>
              <a:tailEnd/>
            </a:ln>
          </p:spPr>
        </p:pic>
        <p:cxnSp>
          <p:nvCxnSpPr>
            <p:cNvPr id="9" name="11 Conector recto"/>
            <p:cNvCxnSpPr/>
            <p:nvPr/>
          </p:nvCxnSpPr>
          <p:spPr bwMode="auto">
            <a:xfrm flipV="1">
              <a:off x="4249271" y="1403573"/>
              <a:ext cx="2231201" cy="304203"/>
            </a:xfrm>
            <a:prstGeom prst="line">
              <a:avLst/>
            </a:prstGeom>
            <a:solidFill>
              <a:srgbClr val="00B8FF"/>
            </a:solidFill>
            <a:ln w="9525" cap="flat" cmpd="sng" algn="ctr">
              <a:solidFill>
                <a:srgbClr val="FF0000"/>
              </a:solidFill>
              <a:prstDash val="solid"/>
              <a:round/>
              <a:headEnd type="none" w="med" len="med"/>
              <a:tailEnd type="none" w="med" len="med"/>
            </a:ln>
            <a:effectLst/>
          </p:spPr>
        </p:cxnSp>
      </p:grpSp>
      <p:sp>
        <p:nvSpPr>
          <p:cNvPr id="10" name="14 CuadroTexto"/>
          <p:cNvSpPr txBox="1"/>
          <p:nvPr/>
        </p:nvSpPr>
        <p:spPr>
          <a:xfrm rot="386322">
            <a:off x="2880072" y="1403573"/>
            <a:ext cx="1149674" cy="338554"/>
          </a:xfrm>
          <a:prstGeom prst="rect">
            <a:avLst/>
          </a:prstGeom>
          <a:noFill/>
        </p:spPr>
        <p:txBody>
          <a:bodyPr wrap="none" rtlCol="0">
            <a:spAutoFit/>
          </a:bodyPr>
          <a:lstStyle/>
          <a:p>
            <a:r>
              <a:rPr lang="es-ES_tradnl" sz="1600" b="1" dirty="0" smtClean="0">
                <a:solidFill>
                  <a:schemeClr val="tx1"/>
                </a:solidFill>
              </a:rPr>
              <a:t>Flight </a:t>
            </a:r>
            <a:r>
              <a:rPr lang="es-ES_tradnl" sz="1600" b="1" dirty="0" err="1" smtClean="0">
                <a:solidFill>
                  <a:schemeClr val="tx1"/>
                </a:solidFill>
              </a:rPr>
              <a:t>tube</a:t>
            </a:r>
            <a:endParaRPr lang="es-ES_tradnl" sz="1600" b="1" dirty="0">
              <a:solidFill>
                <a:schemeClr val="tx1"/>
              </a:solidFill>
            </a:endParaRPr>
          </a:p>
        </p:txBody>
      </p:sp>
      <p:sp>
        <p:nvSpPr>
          <p:cNvPr id="11" name="15 CuadroTexto"/>
          <p:cNvSpPr txBox="1"/>
          <p:nvPr/>
        </p:nvSpPr>
        <p:spPr>
          <a:xfrm>
            <a:off x="1367905" y="1245704"/>
            <a:ext cx="1008111" cy="307777"/>
          </a:xfrm>
          <a:prstGeom prst="rect">
            <a:avLst/>
          </a:prstGeom>
          <a:noFill/>
        </p:spPr>
        <p:txBody>
          <a:bodyPr wrap="square" rtlCol="0">
            <a:spAutoFit/>
          </a:bodyPr>
          <a:lstStyle/>
          <a:p>
            <a:r>
              <a:rPr lang="es-ES_tradnl" sz="1400" b="1" dirty="0" smtClean="0">
                <a:solidFill>
                  <a:schemeClr val="tx1"/>
                </a:solidFill>
              </a:rPr>
              <a:t>2D -CCD</a:t>
            </a:r>
            <a:endParaRPr lang="es-ES_tradnl" sz="1400" b="1" dirty="0">
              <a:solidFill>
                <a:schemeClr val="tx1"/>
              </a:solidFill>
            </a:endParaRPr>
          </a:p>
        </p:txBody>
      </p:sp>
      <p:sp>
        <p:nvSpPr>
          <p:cNvPr id="12" name="16 CuadroTexto"/>
          <p:cNvSpPr txBox="1"/>
          <p:nvPr/>
        </p:nvSpPr>
        <p:spPr>
          <a:xfrm>
            <a:off x="7344568" y="1497067"/>
            <a:ext cx="1656183" cy="338554"/>
          </a:xfrm>
          <a:prstGeom prst="rect">
            <a:avLst/>
          </a:prstGeom>
          <a:noFill/>
        </p:spPr>
        <p:txBody>
          <a:bodyPr wrap="square" rtlCol="0">
            <a:spAutoFit/>
          </a:bodyPr>
          <a:lstStyle/>
          <a:p>
            <a:r>
              <a:rPr lang="es-ES_tradnl" sz="1600" b="1" dirty="0" err="1" smtClean="0">
                <a:solidFill>
                  <a:srgbClr val="FFFF00"/>
                </a:solidFill>
              </a:rPr>
              <a:t>Sample</a:t>
            </a:r>
            <a:r>
              <a:rPr lang="es-ES_tradnl" sz="1600" b="1" dirty="0" smtClean="0">
                <a:solidFill>
                  <a:srgbClr val="FFFF00"/>
                </a:solidFill>
              </a:rPr>
              <a:t> </a:t>
            </a:r>
            <a:r>
              <a:rPr lang="es-ES_tradnl" sz="1600" b="1" dirty="0" err="1" smtClean="0">
                <a:solidFill>
                  <a:srgbClr val="FFFF00"/>
                </a:solidFill>
              </a:rPr>
              <a:t>support</a:t>
            </a:r>
            <a:endParaRPr lang="es-ES_tradnl" sz="1600" b="1" dirty="0">
              <a:solidFill>
                <a:srgbClr val="FFFF00"/>
              </a:solidFill>
            </a:endParaRPr>
          </a:p>
        </p:txBody>
      </p:sp>
      <p:sp>
        <p:nvSpPr>
          <p:cNvPr id="13" name="27 Arco"/>
          <p:cNvSpPr/>
          <p:nvPr/>
        </p:nvSpPr>
        <p:spPr bwMode="auto">
          <a:xfrm rot="8688131">
            <a:off x="7002844" y="1433028"/>
            <a:ext cx="584752" cy="249033"/>
          </a:xfrm>
          <a:prstGeom prst="arc">
            <a:avLst>
              <a:gd name="adj1" fmla="val 13144459"/>
              <a:gd name="adj2" fmla="val 21426556"/>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2400" b="0" i="0" u="none" strike="noStrike" cap="none" normalizeH="0" baseline="0" smtClean="0">
              <a:ln>
                <a:noFill/>
              </a:ln>
              <a:solidFill>
                <a:schemeClr val="bg1"/>
              </a:solidFill>
              <a:effectLst/>
              <a:latin typeface="Times New Roman" pitchFamily="16" charset="0"/>
            </a:endParaRPr>
          </a:p>
        </p:txBody>
      </p:sp>
      <p:sp>
        <p:nvSpPr>
          <p:cNvPr id="14" name="29 CuadroTexto"/>
          <p:cNvSpPr txBox="1"/>
          <p:nvPr/>
        </p:nvSpPr>
        <p:spPr>
          <a:xfrm>
            <a:off x="6522037" y="941082"/>
            <a:ext cx="792087" cy="288032"/>
          </a:xfrm>
          <a:prstGeom prst="rect">
            <a:avLst/>
          </a:prstGeom>
          <a:noFill/>
        </p:spPr>
        <p:txBody>
          <a:bodyPr wrap="square" rtlCol="0">
            <a:spAutoFit/>
          </a:bodyPr>
          <a:lstStyle/>
          <a:p>
            <a:r>
              <a:rPr lang="es-ES_tradnl" sz="1200" b="1" dirty="0" smtClean="0">
                <a:solidFill>
                  <a:srgbClr val="FFFF00"/>
                </a:solidFill>
              </a:rPr>
              <a:t>2D -CCD</a:t>
            </a:r>
            <a:endParaRPr lang="es-ES_tradnl" sz="1200" b="1" dirty="0">
              <a:solidFill>
                <a:srgbClr val="FFFF00"/>
              </a:solidFill>
            </a:endParaRPr>
          </a:p>
        </p:txBody>
      </p:sp>
      <p:pic>
        <p:nvPicPr>
          <p:cNvPr id="15" name="Picture 1"/>
          <p:cNvPicPr>
            <a:picLocks noChangeAspect="1" noChangeArrowheads="1"/>
          </p:cNvPicPr>
          <p:nvPr/>
        </p:nvPicPr>
        <p:blipFill>
          <a:blip r:embed="rId5" cstate="print"/>
          <a:srcRect/>
          <a:stretch>
            <a:fillRect/>
          </a:stretch>
        </p:blipFill>
        <p:spPr bwMode="auto">
          <a:xfrm>
            <a:off x="5125" y="6554628"/>
            <a:ext cx="4676031" cy="537577"/>
          </a:xfrm>
          <a:prstGeom prst="rect">
            <a:avLst/>
          </a:prstGeom>
          <a:noFill/>
        </p:spPr>
      </p:pic>
      <p:sp>
        <p:nvSpPr>
          <p:cNvPr id="16"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207603050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3"/>
          <p:cNvSpPr>
            <a:spLocks noChangeArrowheads="1"/>
          </p:cNvSpPr>
          <p:nvPr/>
        </p:nvSpPr>
        <p:spPr bwMode="auto">
          <a:xfrm>
            <a:off x="1628775" y="2089150"/>
            <a:ext cx="7297738" cy="1951038"/>
          </a:xfrm>
          <a:prstGeom prst="ellipse">
            <a:avLst/>
          </a:prstGeom>
          <a:solidFill>
            <a:srgbClr val="FFFFCC">
              <a:alpha val="89999"/>
            </a:srgbClr>
          </a:solidFill>
          <a:ln w="9525">
            <a:solidFill>
              <a:srgbClr val="000000"/>
            </a:solidFill>
            <a:round/>
            <a:headEnd/>
            <a:tailEnd/>
          </a:ln>
        </p:spPr>
        <p:txBody>
          <a:bodyPr wrap="none" anchor="ctr"/>
          <a:lstStyle/>
          <a:p>
            <a:endParaRPr lang="es-ES_tradnl"/>
          </a:p>
        </p:txBody>
      </p:sp>
      <p:sp>
        <p:nvSpPr>
          <p:cNvPr id="4" name="Oval 4"/>
          <p:cNvSpPr>
            <a:spLocks noChangeArrowheads="1"/>
          </p:cNvSpPr>
          <p:nvPr/>
        </p:nvSpPr>
        <p:spPr bwMode="auto">
          <a:xfrm>
            <a:off x="1658938" y="538163"/>
            <a:ext cx="7297737" cy="1951037"/>
          </a:xfrm>
          <a:prstGeom prst="ellipse">
            <a:avLst/>
          </a:prstGeom>
          <a:solidFill>
            <a:srgbClr val="33CC66">
              <a:alpha val="64999"/>
            </a:srgbClr>
          </a:solidFill>
          <a:ln w="9525">
            <a:solidFill>
              <a:srgbClr val="000000"/>
            </a:solidFill>
            <a:round/>
            <a:headEnd/>
            <a:tailEnd/>
          </a:ln>
        </p:spPr>
        <p:txBody>
          <a:bodyPr wrap="none" anchor="ctr"/>
          <a:lstStyle/>
          <a:p>
            <a:endParaRPr lang="es-ES_tradnl"/>
          </a:p>
        </p:txBody>
      </p:sp>
      <p:sp>
        <p:nvSpPr>
          <p:cNvPr id="5" name="Oval 5"/>
          <p:cNvSpPr>
            <a:spLocks noChangeArrowheads="1"/>
          </p:cNvSpPr>
          <p:nvPr/>
        </p:nvSpPr>
        <p:spPr bwMode="auto">
          <a:xfrm>
            <a:off x="1612900" y="3794125"/>
            <a:ext cx="7297738" cy="1951038"/>
          </a:xfrm>
          <a:prstGeom prst="ellipse">
            <a:avLst/>
          </a:prstGeom>
          <a:solidFill>
            <a:srgbClr val="99CCFF">
              <a:alpha val="89999"/>
            </a:srgbClr>
          </a:solidFill>
          <a:ln w="9525">
            <a:solidFill>
              <a:srgbClr val="000000"/>
            </a:solidFill>
            <a:round/>
            <a:headEnd/>
            <a:tailEnd/>
          </a:ln>
        </p:spPr>
        <p:txBody>
          <a:bodyPr wrap="none" anchor="ctr"/>
          <a:lstStyle/>
          <a:p>
            <a:endParaRPr lang="es-ES_tradnl"/>
          </a:p>
        </p:txBody>
      </p:sp>
      <p:sp>
        <p:nvSpPr>
          <p:cNvPr id="6" name="Rectangle 7"/>
          <p:cNvSpPr>
            <a:spLocks noGrp="1" noChangeArrowheads="1"/>
          </p:cNvSpPr>
          <p:nvPr>
            <p:ph type="title"/>
          </p:nvPr>
        </p:nvSpPr>
        <p:spPr>
          <a:xfrm>
            <a:off x="460375" y="64115"/>
            <a:ext cx="9064625" cy="403354"/>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2400" b="0" i="0" dirty="0" smtClean="0">
                <a:latin typeface="Bookman" charset="0"/>
                <a:cs typeface="Times New Roman" pitchFamily="16" charset="0"/>
              </a:rPr>
              <a:t>Scattering techniques. Scientific fields </a:t>
            </a:r>
            <a:r>
              <a:rPr lang="en-GB" sz="2400" b="0" i="0" dirty="0" smtClean="0">
                <a:latin typeface="+mn-lt"/>
                <a:cs typeface="Times New Roman" pitchFamily="16" charset="0"/>
              </a:rPr>
              <a:t>(</a:t>
            </a:r>
            <a:r>
              <a:rPr lang="en-GB" sz="2400" b="0" i="0" dirty="0">
                <a:solidFill>
                  <a:srgbClr val="FFFF00"/>
                </a:solidFill>
                <a:latin typeface="+mn-lt"/>
                <a:cs typeface="Times New Roman" pitchFamily="16" charset="0"/>
              </a:rPr>
              <a:t>2</a:t>
            </a:r>
            <a:r>
              <a:rPr lang="en-GB" sz="2400" b="0" i="0" dirty="0" smtClean="0">
                <a:latin typeface="+mn-lt"/>
                <a:cs typeface="Times New Roman" pitchFamily="16" charset="0"/>
              </a:rPr>
              <a:t>/</a:t>
            </a:r>
            <a:r>
              <a:rPr lang="en-GB" sz="2400" b="0" i="0" dirty="0">
                <a:latin typeface="+mn-lt"/>
                <a:cs typeface="Times New Roman" pitchFamily="16" charset="0"/>
              </a:rPr>
              <a:t>2</a:t>
            </a:r>
            <a:r>
              <a:rPr lang="en-GB" sz="2400" b="0" i="0" dirty="0" smtClean="0">
                <a:latin typeface="+mn-lt"/>
                <a:cs typeface="Times New Roman" pitchFamily="16" charset="0"/>
              </a:rPr>
              <a:t>)</a:t>
            </a:r>
            <a:endParaRPr lang="en-GB" sz="2400" b="0" i="0" dirty="0">
              <a:latin typeface="+mn-lt"/>
              <a:cs typeface="Times New Roman" pitchFamily="16" charset="0"/>
            </a:endParaRPr>
          </a:p>
        </p:txBody>
      </p:sp>
      <p:sp>
        <p:nvSpPr>
          <p:cNvPr id="7" name="Text Box 8"/>
          <p:cNvSpPr txBox="1">
            <a:spLocks noChangeArrowheads="1"/>
          </p:cNvSpPr>
          <p:nvPr/>
        </p:nvSpPr>
        <p:spPr bwMode="auto">
          <a:xfrm>
            <a:off x="2627313" y="968375"/>
            <a:ext cx="7251700" cy="4712252"/>
          </a:xfrm>
          <a:prstGeom prst="rect">
            <a:avLst/>
          </a:prstGeom>
          <a:noFill/>
          <a:ln w="9525">
            <a:noFill/>
            <a:miter lim="800000"/>
            <a:headEnd/>
            <a:tailEnd/>
          </a:ln>
        </p:spPr>
        <p:txBody>
          <a:bodyPr lIns="0" tIns="0" rIns="0" bIns="0">
            <a:spAutoFit/>
          </a:bodyPr>
          <a:lstStyle/>
          <a:p>
            <a:pPr marL="217488" lvl="3" indent="-215900" algn="just" eaLnBrk="1">
              <a:lnSpc>
                <a:spcPct val="98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 pos="6515100" algn="l"/>
                <a:tab pos="7239000" algn="l"/>
              </a:tabLst>
            </a:pPr>
            <a:r>
              <a:rPr lang="en-GB" sz="1600" b="1" dirty="0">
                <a:solidFill>
                  <a:srgbClr val="000000"/>
                </a:solidFill>
                <a:latin typeface="Bitstream Vera Serif" charset="0"/>
                <a:cs typeface="Times New Roman" pitchFamily="16" charset="0"/>
              </a:rPr>
              <a:t>Nanostructures</a:t>
            </a:r>
          </a:p>
          <a:p>
            <a:pPr marL="217488" lvl="3" indent="-215900" algn="just" eaLnBrk="1">
              <a:lnSpc>
                <a:spcPct val="146000"/>
              </a:lnSpc>
              <a:buClr>
                <a:srgbClr val="FF0000"/>
              </a:buClr>
              <a:buSzPct val="200000"/>
              <a:buFont typeface="StarSymbol" charset="0"/>
              <a:buNone/>
              <a:tabLst>
                <a:tab pos="723900" algn="l"/>
                <a:tab pos="1447800" algn="l"/>
                <a:tab pos="2171700" algn="l"/>
                <a:tab pos="2895600" algn="l"/>
                <a:tab pos="3619500" algn="l"/>
                <a:tab pos="4343400" algn="l"/>
                <a:tab pos="5067300" algn="l"/>
                <a:tab pos="5791200" algn="l"/>
                <a:tab pos="6515100" algn="l"/>
                <a:tab pos="7239000" algn="l"/>
              </a:tabLst>
            </a:pPr>
            <a:r>
              <a:rPr lang="en-GB" sz="1600" dirty="0">
                <a:solidFill>
                  <a:srgbClr val="000000"/>
                </a:solidFill>
                <a:latin typeface="Bitstream Vera Serif" charset="0"/>
                <a:cs typeface="Times New Roman" pitchFamily="16" charset="0"/>
              </a:rPr>
              <a:t>		</a:t>
            </a:r>
            <a:r>
              <a:rPr lang="en-GB" sz="1500" dirty="0">
                <a:solidFill>
                  <a:srgbClr val="000000"/>
                </a:solidFill>
                <a:latin typeface="Bitstream Vera Serif" charset="0"/>
                <a:cs typeface="Times New Roman" pitchFamily="16" charset="0"/>
              </a:rPr>
              <a:t>Quantum Dots.</a:t>
            </a:r>
          </a:p>
          <a:p>
            <a:pPr marL="217488" lvl="3" indent="-215900" algn="just" eaLnBrk="1">
              <a:lnSpc>
                <a:spcPct val="146000"/>
              </a:lnSpc>
              <a:buClr>
                <a:srgbClr val="FF0000"/>
              </a:buClr>
              <a:buSzPct val="200000"/>
              <a:buFont typeface="StarSymbol" charset="0"/>
              <a:buNone/>
              <a:tabLst>
                <a:tab pos="723900" algn="l"/>
                <a:tab pos="1447800" algn="l"/>
                <a:tab pos="2171700" algn="l"/>
                <a:tab pos="2895600" algn="l"/>
                <a:tab pos="3619500" algn="l"/>
                <a:tab pos="4343400" algn="l"/>
                <a:tab pos="5067300" algn="l"/>
                <a:tab pos="5791200" algn="l"/>
                <a:tab pos="6515100" algn="l"/>
                <a:tab pos="7239000" algn="l"/>
              </a:tabLst>
            </a:pPr>
            <a:r>
              <a:rPr lang="en-GB" sz="1500" dirty="0">
                <a:solidFill>
                  <a:srgbClr val="000000"/>
                </a:solidFill>
                <a:latin typeface="Bitstream Vera Serif" charset="0"/>
                <a:cs typeface="Times New Roman" pitchFamily="16" charset="0"/>
              </a:rPr>
              <a:t>		Soft-Condensed </a:t>
            </a:r>
            <a:r>
              <a:rPr lang="en-GB" sz="1500" dirty="0" smtClean="0">
                <a:solidFill>
                  <a:srgbClr val="000000"/>
                </a:solidFill>
                <a:latin typeface="Bitstream Vera Serif" charset="0"/>
                <a:cs typeface="Times New Roman" pitchFamily="16" charset="0"/>
              </a:rPr>
              <a:t>Matter: Self</a:t>
            </a:r>
            <a:r>
              <a:rPr lang="en-GB" sz="1500" dirty="0">
                <a:solidFill>
                  <a:srgbClr val="000000"/>
                </a:solidFill>
                <a:latin typeface="Bitstream Vera Serif" charset="0"/>
                <a:cs typeface="Times New Roman" pitchFamily="16" charset="0"/>
              </a:rPr>
              <a:t>-Organized Systems</a:t>
            </a:r>
          </a:p>
          <a:p>
            <a:pPr marL="217488" lvl="3" indent="-215900" algn="just" eaLnBrk="1">
              <a:lnSpc>
                <a:spcPct val="146000"/>
              </a:lnSpc>
              <a:buClr>
                <a:srgbClr val="FF0000"/>
              </a:buClr>
              <a:buSzPct val="200000"/>
              <a:buFont typeface="StarSymbol" charset="0"/>
              <a:buNone/>
              <a:tabLst>
                <a:tab pos="723900" algn="l"/>
                <a:tab pos="1447800" algn="l"/>
                <a:tab pos="2171700" algn="l"/>
                <a:tab pos="2895600" algn="l"/>
                <a:tab pos="3619500" algn="l"/>
                <a:tab pos="4343400" algn="l"/>
                <a:tab pos="5067300" algn="l"/>
                <a:tab pos="5791200" algn="l"/>
                <a:tab pos="6515100" algn="l"/>
                <a:tab pos="7239000" algn="l"/>
              </a:tabLst>
            </a:pPr>
            <a:r>
              <a:rPr lang="en-GB" sz="1500" dirty="0">
                <a:solidFill>
                  <a:srgbClr val="000000"/>
                </a:solidFill>
                <a:latin typeface="Bitstream Vera Serif" charset="0"/>
                <a:cs typeface="Times New Roman" pitchFamily="16" charset="0"/>
              </a:rPr>
              <a:t>		</a:t>
            </a:r>
            <a:r>
              <a:rPr lang="en-GB" sz="1500" dirty="0" smtClean="0">
                <a:solidFill>
                  <a:srgbClr val="000000"/>
                </a:solidFill>
                <a:latin typeface="Bitstream Vera Serif" charset="0"/>
                <a:cs typeface="Times New Roman" pitchFamily="16" charset="0"/>
              </a:rPr>
              <a:t>Chiral </a:t>
            </a:r>
            <a:r>
              <a:rPr lang="en-GB" sz="1500" dirty="0">
                <a:solidFill>
                  <a:srgbClr val="000000"/>
                </a:solidFill>
                <a:latin typeface="Bitstream Vera Serif" charset="0"/>
                <a:cs typeface="Times New Roman" pitchFamily="16" charset="0"/>
              </a:rPr>
              <a:t>Systems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 pos="6515100" algn="l"/>
                <a:tab pos="7239000" algn="l"/>
              </a:tabLst>
            </a:pPr>
            <a:r>
              <a:rPr lang="en-GB" sz="1600" b="1" dirty="0">
                <a:solidFill>
                  <a:srgbClr val="FFFFFF"/>
                </a:solidFill>
                <a:latin typeface="Bitstream Vera Serif" charset="0"/>
                <a:cs typeface="Times New Roman" pitchFamily="16" charset="0"/>
              </a:rPr>
              <a:t> </a:t>
            </a:r>
            <a:r>
              <a:rPr lang="en-GB" sz="1600" b="1" dirty="0">
                <a:solidFill>
                  <a:srgbClr val="000000"/>
                </a:solidFill>
                <a:latin typeface="Bitstream Vera Serif" charset="0"/>
                <a:cs typeface="Times New Roman" pitchFamily="16" charset="0"/>
              </a:rPr>
              <a:t>Thin films</a:t>
            </a:r>
          </a:p>
          <a:p>
            <a:pPr marL="217488" lvl="3" indent="-215900" algn="just" eaLnBrk="1">
              <a:lnSpc>
                <a:spcPct val="146000"/>
              </a:lnSpc>
              <a:buClr>
                <a:srgbClr val="FF0000"/>
              </a:buClr>
              <a:buSzPct val="200000"/>
              <a:buFont typeface="StarSymbol" charset="0"/>
              <a:buNone/>
              <a:tabLst>
                <a:tab pos="723900" algn="l"/>
                <a:tab pos="1447800" algn="l"/>
                <a:tab pos="2171700" algn="l"/>
                <a:tab pos="2895600" algn="l"/>
                <a:tab pos="3619500" algn="l"/>
                <a:tab pos="4343400" algn="l"/>
                <a:tab pos="5067300" algn="l"/>
                <a:tab pos="5791200" algn="l"/>
                <a:tab pos="6515100" algn="l"/>
                <a:tab pos="7239000" algn="l"/>
              </a:tabLst>
            </a:pPr>
            <a:r>
              <a:rPr lang="en-GB" sz="1600" dirty="0">
                <a:solidFill>
                  <a:srgbClr val="000000"/>
                </a:solidFill>
                <a:latin typeface="Bitstream Vera Serif" charset="0"/>
                <a:cs typeface="Times New Roman" pitchFamily="16" charset="0"/>
              </a:rPr>
              <a:t>		</a:t>
            </a:r>
            <a:r>
              <a:rPr lang="en-GB" sz="1500" dirty="0">
                <a:solidFill>
                  <a:srgbClr val="000000"/>
                </a:solidFill>
                <a:latin typeface="Bitstream Vera Serif" charset="0"/>
                <a:cs typeface="Times New Roman" pitchFamily="16" charset="0"/>
              </a:rPr>
              <a:t>Magnetic materials</a:t>
            </a:r>
          </a:p>
          <a:p>
            <a:pPr marL="217488" lvl="3" indent="-215900" algn="just" eaLnBrk="1">
              <a:lnSpc>
                <a:spcPct val="146000"/>
              </a:lnSpc>
              <a:buClr>
                <a:srgbClr val="FF0000"/>
              </a:buClr>
              <a:buSzPct val="200000"/>
              <a:buFont typeface="StarSymbol" charset="0"/>
              <a:buNone/>
              <a:tabLst>
                <a:tab pos="723900" algn="l"/>
                <a:tab pos="1447800" algn="l"/>
                <a:tab pos="2171700" algn="l"/>
                <a:tab pos="2895600" algn="l"/>
                <a:tab pos="3619500" algn="l"/>
                <a:tab pos="4343400" algn="l"/>
                <a:tab pos="5067300" algn="l"/>
                <a:tab pos="5791200" algn="l"/>
                <a:tab pos="6515100" algn="l"/>
                <a:tab pos="7239000" algn="l"/>
              </a:tabLst>
            </a:pPr>
            <a:r>
              <a:rPr lang="en-GB" sz="1500" dirty="0">
                <a:solidFill>
                  <a:srgbClr val="000000"/>
                </a:solidFill>
                <a:latin typeface="Bitstream Vera Serif" charset="0"/>
                <a:cs typeface="Times New Roman" pitchFamily="16" charset="0"/>
              </a:rPr>
              <a:t>		Buried Interfaces</a:t>
            </a:r>
          </a:p>
          <a:p>
            <a:pPr marL="217488" lvl="3" indent="-215900" algn="just" eaLnBrk="1">
              <a:lnSpc>
                <a:spcPct val="146000"/>
              </a:lnSpc>
              <a:buClr>
                <a:srgbClr val="FF0000"/>
              </a:buClr>
              <a:buSzPct val="200000"/>
              <a:buFont typeface="StarSymbol" charset="0"/>
              <a:buNone/>
              <a:tabLst>
                <a:tab pos="723900" algn="l"/>
                <a:tab pos="1447800" algn="l"/>
                <a:tab pos="2171700" algn="l"/>
                <a:tab pos="2895600" algn="l"/>
                <a:tab pos="3619500" algn="l"/>
                <a:tab pos="4343400" algn="l"/>
                <a:tab pos="5067300" algn="l"/>
                <a:tab pos="5791200" algn="l"/>
                <a:tab pos="6515100" algn="l"/>
                <a:tab pos="7239000" algn="l"/>
              </a:tabLst>
            </a:pPr>
            <a:r>
              <a:rPr lang="en-GB" sz="1500" dirty="0">
                <a:solidFill>
                  <a:srgbClr val="000000"/>
                </a:solidFill>
                <a:latin typeface="Bitstream Vera Serif" charset="0"/>
                <a:cs typeface="Times New Roman" pitchFamily="16" charset="0"/>
              </a:rPr>
              <a:t>		Polymers</a:t>
            </a:r>
          </a:p>
          <a:p>
            <a:pPr marL="217488" lvl="3" indent="-215900" algn="just" eaLnBrk="1">
              <a:lnSpc>
                <a:spcPct val="146000"/>
              </a:lnSpc>
              <a:buClr>
                <a:srgbClr val="FF0000"/>
              </a:buClr>
              <a:buSzPct val="200000"/>
              <a:buFont typeface="StarSymbol" charset="0"/>
              <a:buNone/>
              <a:tabLst>
                <a:tab pos="723900" algn="l"/>
                <a:tab pos="1447800" algn="l"/>
                <a:tab pos="2171700" algn="l"/>
                <a:tab pos="2895600" algn="l"/>
                <a:tab pos="3619500" algn="l"/>
                <a:tab pos="4343400" algn="l"/>
                <a:tab pos="5067300" algn="l"/>
                <a:tab pos="5791200" algn="l"/>
                <a:tab pos="6515100" algn="l"/>
                <a:tab pos="7239000" algn="l"/>
              </a:tabLst>
            </a:pPr>
            <a:r>
              <a:rPr lang="en-GB" sz="1500" dirty="0">
                <a:solidFill>
                  <a:srgbClr val="000000"/>
                </a:solidFill>
                <a:latin typeface="Bitstream Vera Serif" charset="0"/>
                <a:cs typeface="Times New Roman" pitchFamily="16" charset="0"/>
              </a:rPr>
              <a:t>		</a:t>
            </a:r>
            <a:r>
              <a:rPr lang="en-GB" sz="1500" dirty="0" err="1">
                <a:solidFill>
                  <a:srgbClr val="000000"/>
                </a:solidFill>
                <a:latin typeface="Bitstream Vera Serif" charset="0"/>
                <a:cs typeface="Times New Roman" pitchFamily="16" charset="0"/>
              </a:rPr>
              <a:t>Biomolecules</a:t>
            </a:r>
            <a:endParaRPr lang="en-GB" sz="1500" dirty="0">
              <a:solidFill>
                <a:srgbClr val="000000"/>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 pos="6515100" algn="l"/>
                <a:tab pos="7239000" algn="l"/>
              </a:tabLst>
            </a:pPr>
            <a:r>
              <a:rPr lang="en-GB" sz="1600" b="1" dirty="0">
                <a:solidFill>
                  <a:srgbClr val="000000"/>
                </a:solidFill>
                <a:latin typeface="Bitstream Vera Serif" charset="0"/>
                <a:cs typeface="Times New Roman" pitchFamily="16" charset="0"/>
              </a:rPr>
              <a:t>Surface and </a:t>
            </a:r>
            <a:r>
              <a:rPr lang="en-GB" sz="1600" b="1" dirty="0" smtClean="0">
                <a:solidFill>
                  <a:srgbClr val="000000"/>
                </a:solidFill>
                <a:latin typeface="Bitstream Vera Serif" charset="0"/>
                <a:cs typeface="Times New Roman" pitchFamily="16" charset="0"/>
              </a:rPr>
              <a:t>Interfaces</a:t>
            </a:r>
          </a:p>
          <a:p>
            <a:pPr marL="217488" lvl="3" indent="-215900" algn="just" eaLnBrk="1">
              <a:lnSpc>
                <a:spcPct val="146000"/>
              </a:lnSpc>
              <a:buClr>
                <a:srgbClr val="FF0000"/>
              </a:buClr>
              <a:buSzPct val="200000"/>
              <a:tabLst>
                <a:tab pos="723900" algn="l"/>
                <a:tab pos="1447800" algn="l"/>
                <a:tab pos="2171700" algn="l"/>
                <a:tab pos="2895600" algn="l"/>
                <a:tab pos="3619500" algn="l"/>
                <a:tab pos="4343400" algn="l"/>
                <a:tab pos="5067300" algn="l"/>
                <a:tab pos="5791200" algn="l"/>
                <a:tab pos="6515100" algn="l"/>
                <a:tab pos="7239000" algn="l"/>
              </a:tabLst>
            </a:pPr>
            <a:r>
              <a:rPr lang="en-GB" sz="1600" b="1" dirty="0">
                <a:solidFill>
                  <a:srgbClr val="000000"/>
                </a:solidFill>
                <a:latin typeface="Bitstream Vera Serif" charset="0"/>
                <a:cs typeface="Times New Roman" pitchFamily="16" charset="0"/>
              </a:rPr>
              <a:t>	</a:t>
            </a:r>
            <a:r>
              <a:rPr lang="en-GB" sz="1600" b="1" dirty="0" smtClean="0">
                <a:solidFill>
                  <a:srgbClr val="000000"/>
                </a:solidFill>
                <a:latin typeface="Bitstream Vera Serif" charset="0"/>
                <a:cs typeface="Times New Roman" pitchFamily="16" charset="0"/>
              </a:rPr>
              <a:t>	</a:t>
            </a:r>
            <a:r>
              <a:rPr lang="en-GB" sz="1500" dirty="0" smtClean="0">
                <a:solidFill>
                  <a:srgbClr val="000000"/>
                </a:solidFill>
                <a:latin typeface="Bitstream Vera Serif" charset="0"/>
                <a:cs typeface="Times New Roman" pitchFamily="16" charset="0"/>
              </a:rPr>
              <a:t>Surface </a:t>
            </a:r>
            <a:r>
              <a:rPr lang="en-GB" sz="1500" dirty="0">
                <a:solidFill>
                  <a:srgbClr val="000000"/>
                </a:solidFill>
                <a:latin typeface="Bitstream Vera Serif" charset="0"/>
                <a:cs typeface="Times New Roman" pitchFamily="16" charset="0"/>
              </a:rPr>
              <a:t>in UHV</a:t>
            </a:r>
          </a:p>
          <a:p>
            <a:pPr marL="217488" lvl="3" indent="-215900" algn="just" eaLnBrk="1">
              <a:lnSpc>
                <a:spcPct val="146000"/>
              </a:lnSpc>
              <a:buClr>
                <a:srgbClr val="FF0000"/>
              </a:buClr>
              <a:buSzPct val="200000"/>
              <a:buFont typeface="StarSymbol" charset="0"/>
              <a:buNone/>
              <a:tabLst>
                <a:tab pos="723900" algn="l"/>
                <a:tab pos="1447800" algn="l"/>
                <a:tab pos="2171700" algn="l"/>
                <a:tab pos="2895600" algn="l"/>
                <a:tab pos="3619500" algn="l"/>
                <a:tab pos="4343400" algn="l"/>
                <a:tab pos="5067300" algn="l"/>
                <a:tab pos="5791200" algn="l"/>
                <a:tab pos="6515100" algn="l"/>
                <a:tab pos="7239000" algn="l"/>
              </a:tabLst>
            </a:pPr>
            <a:r>
              <a:rPr lang="en-GB" sz="1500" dirty="0">
                <a:solidFill>
                  <a:srgbClr val="000000"/>
                </a:solidFill>
                <a:latin typeface="Bitstream Vera Serif" charset="0"/>
                <a:cs typeface="Times New Roman" pitchFamily="16" charset="0"/>
              </a:rPr>
              <a:t>		Harsh environments</a:t>
            </a:r>
          </a:p>
          <a:p>
            <a:pPr marL="217488" lvl="3" indent="-215900" algn="just" eaLnBrk="1">
              <a:lnSpc>
                <a:spcPct val="146000"/>
              </a:lnSpc>
              <a:buClr>
                <a:srgbClr val="FF0000"/>
              </a:buClr>
              <a:buSzPct val="200000"/>
              <a:buFont typeface="StarSymbol" charset="0"/>
              <a:buNone/>
              <a:tabLst>
                <a:tab pos="723900" algn="l"/>
                <a:tab pos="1447800" algn="l"/>
                <a:tab pos="2171700" algn="l"/>
                <a:tab pos="2895600" algn="l"/>
                <a:tab pos="3619500" algn="l"/>
                <a:tab pos="4343400" algn="l"/>
                <a:tab pos="5067300" algn="l"/>
                <a:tab pos="5791200" algn="l"/>
                <a:tab pos="6515100" algn="l"/>
                <a:tab pos="7239000" algn="l"/>
              </a:tabLst>
            </a:pPr>
            <a:r>
              <a:rPr lang="en-GB" sz="1500" dirty="0">
                <a:solidFill>
                  <a:srgbClr val="000000"/>
                </a:solidFill>
                <a:latin typeface="Bitstream Vera Serif" charset="0"/>
                <a:cs typeface="Times New Roman" pitchFamily="16" charset="0"/>
              </a:rPr>
              <a:t>		Solid-</a:t>
            </a:r>
            <a:r>
              <a:rPr lang="en-GB" sz="1500" dirty="0" smtClean="0">
                <a:solidFill>
                  <a:srgbClr val="000000"/>
                </a:solidFill>
                <a:latin typeface="Bitstream Vera Serif" charset="0"/>
                <a:cs typeface="Times New Roman" pitchFamily="16" charset="0"/>
              </a:rPr>
              <a:t>Liquid (/gas </a:t>
            </a:r>
            <a:r>
              <a:rPr lang="en-GB" sz="1500" dirty="0">
                <a:solidFill>
                  <a:srgbClr val="000000"/>
                </a:solidFill>
                <a:latin typeface="Bitstream Vera Serif" charset="0"/>
                <a:cs typeface="Times New Roman" pitchFamily="16" charset="0"/>
              </a:rPr>
              <a:t>/</a:t>
            </a:r>
            <a:r>
              <a:rPr lang="en-GB" sz="1500" dirty="0" smtClean="0">
                <a:solidFill>
                  <a:srgbClr val="000000"/>
                </a:solidFill>
                <a:latin typeface="Bitstream Vera Serif" charset="0"/>
                <a:cs typeface="Times New Roman" pitchFamily="16" charset="0"/>
              </a:rPr>
              <a:t>solid) </a:t>
            </a:r>
            <a:r>
              <a:rPr lang="en-GB" sz="1500" dirty="0">
                <a:solidFill>
                  <a:srgbClr val="000000"/>
                </a:solidFill>
                <a:latin typeface="Bitstream Vera Serif" charset="0"/>
                <a:cs typeface="Times New Roman" pitchFamily="16" charset="0"/>
              </a:rPr>
              <a:t>interfaces: </a:t>
            </a:r>
            <a:r>
              <a:rPr lang="en-GB" sz="1500" dirty="0" smtClean="0">
                <a:solidFill>
                  <a:srgbClr val="000000"/>
                </a:solidFill>
                <a:latin typeface="Bitstream Vera Serif" charset="0"/>
                <a:cs typeface="Times New Roman" pitchFamily="16" charset="0"/>
              </a:rPr>
              <a:t>Electrochemistry </a:t>
            </a:r>
          </a:p>
          <a:p>
            <a:pPr marL="217488" lvl="3" indent="-215900" algn="just" eaLnBrk="1">
              <a:lnSpc>
                <a:spcPct val="146000"/>
              </a:lnSpc>
              <a:buClr>
                <a:srgbClr val="FF0000"/>
              </a:buClr>
              <a:buSzPct val="200000"/>
              <a:buFont typeface="StarSymbol" charset="0"/>
              <a:buNone/>
              <a:tabLst>
                <a:tab pos="723900" algn="l"/>
                <a:tab pos="1447800" algn="l"/>
                <a:tab pos="2171700" algn="l"/>
                <a:tab pos="2895600" algn="l"/>
                <a:tab pos="3619500" algn="l"/>
                <a:tab pos="4343400" algn="l"/>
                <a:tab pos="5067300" algn="l"/>
                <a:tab pos="5791200" algn="l"/>
                <a:tab pos="6515100" algn="l"/>
                <a:tab pos="7239000" algn="l"/>
              </a:tabLst>
            </a:pPr>
            <a:r>
              <a:rPr lang="en-GB" sz="1500" dirty="0">
                <a:solidFill>
                  <a:srgbClr val="000000"/>
                </a:solidFill>
                <a:latin typeface="Bitstream Vera Serif" charset="0"/>
                <a:cs typeface="Times New Roman" pitchFamily="16" charset="0"/>
              </a:rPr>
              <a:t>		Langmuir Blodgett </a:t>
            </a:r>
            <a:r>
              <a:rPr lang="en-GB" sz="1500" dirty="0" smtClean="0">
                <a:solidFill>
                  <a:srgbClr val="000000"/>
                </a:solidFill>
                <a:latin typeface="Bitstream Vera Serif" charset="0"/>
                <a:cs typeface="Times New Roman" pitchFamily="16" charset="0"/>
              </a:rPr>
              <a:t>films</a:t>
            </a:r>
            <a:endParaRPr lang="en-GB" sz="1500" dirty="0">
              <a:solidFill>
                <a:srgbClr val="000000"/>
              </a:solidFill>
              <a:latin typeface="Bitstream Vera Serif" charset="0"/>
              <a:cs typeface="Times New Roman" pitchFamily="16" charset="0"/>
            </a:endParaRPr>
          </a:p>
        </p:txBody>
      </p:sp>
      <p:grpSp>
        <p:nvGrpSpPr>
          <p:cNvPr id="8" name="Agrupar 7"/>
          <p:cNvGrpSpPr/>
          <p:nvPr/>
        </p:nvGrpSpPr>
        <p:grpSpPr>
          <a:xfrm>
            <a:off x="7988300" y="676275"/>
            <a:ext cx="1585913" cy="4716463"/>
            <a:chOff x="7988300" y="676275"/>
            <a:chExt cx="1585913" cy="4716463"/>
          </a:xfrm>
        </p:grpSpPr>
        <p:sp>
          <p:nvSpPr>
            <p:cNvPr id="9" name="Oval 2"/>
            <p:cNvSpPr>
              <a:spLocks noChangeArrowheads="1"/>
            </p:cNvSpPr>
            <p:nvPr/>
          </p:nvSpPr>
          <p:spPr bwMode="auto">
            <a:xfrm>
              <a:off x="7988300" y="676275"/>
              <a:ext cx="1582738" cy="4716463"/>
            </a:xfrm>
            <a:prstGeom prst="ellipse">
              <a:avLst/>
            </a:prstGeom>
            <a:solidFill>
              <a:srgbClr val="E6E6FF">
                <a:alpha val="82000"/>
              </a:srgbClr>
            </a:solidFill>
            <a:ln w="9525">
              <a:solidFill>
                <a:srgbClr val="000000"/>
              </a:solidFill>
              <a:round/>
              <a:headEnd/>
              <a:tailEnd/>
            </a:ln>
          </p:spPr>
          <p:txBody>
            <a:bodyPr wrap="none" anchor="ctr"/>
            <a:lstStyle/>
            <a:p>
              <a:endParaRPr lang="es-ES_tradnl"/>
            </a:p>
          </p:txBody>
        </p:sp>
        <p:sp>
          <p:nvSpPr>
            <p:cNvPr id="10" name="Text Box 9"/>
            <p:cNvSpPr txBox="1">
              <a:spLocks noChangeArrowheads="1"/>
            </p:cNvSpPr>
            <p:nvPr/>
          </p:nvSpPr>
          <p:spPr bwMode="auto">
            <a:xfrm rot="16200000">
              <a:off x="7628732" y="2648744"/>
              <a:ext cx="3119437" cy="771525"/>
            </a:xfrm>
            <a:prstGeom prst="rect">
              <a:avLst/>
            </a:prstGeom>
            <a:noFill/>
            <a:ln w="9525">
              <a:noFill/>
              <a:miter lim="800000"/>
              <a:headEnd/>
              <a:tailEnd/>
            </a:ln>
          </p:spPr>
          <p:txBody>
            <a:bodyPr lIns="0" tIns="0" rIns="0" bIns="0">
              <a:spAutoFit/>
            </a:bodyPr>
            <a:lstStyle/>
            <a:p>
              <a:pPr eaLnBrk="1">
                <a:buClr>
                  <a:srgbClr val="000000"/>
                </a:buClr>
                <a:buSzPct val="45000"/>
                <a:buFont typeface="StarSymbol" charset="0"/>
                <a:buNone/>
                <a:tabLst>
                  <a:tab pos="723900" algn="l"/>
                </a:tabLst>
              </a:pPr>
              <a:r>
                <a:rPr lang="en-GB" sz="2000" b="1" dirty="0">
                  <a:solidFill>
                    <a:srgbClr val="000000"/>
                  </a:solidFill>
                </a:rPr>
                <a:t>Soft-Condensed Matter</a:t>
              </a:r>
            </a:p>
            <a:p>
              <a:pPr eaLnBrk="1">
                <a:buClr>
                  <a:srgbClr val="000000"/>
                </a:buClr>
                <a:buSzPct val="45000"/>
                <a:buFont typeface="StarSymbol" charset="0"/>
                <a:buNone/>
                <a:tabLst>
                  <a:tab pos="723900" algn="l"/>
                </a:tabLst>
              </a:pPr>
              <a:endParaRPr lang="en-GB" sz="2000" b="1" dirty="0">
                <a:solidFill>
                  <a:srgbClr val="000000"/>
                </a:solidFill>
              </a:endParaRPr>
            </a:p>
          </p:txBody>
        </p:sp>
      </p:grpSp>
      <p:grpSp>
        <p:nvGrpSpPr>
          <p:cNvPr id="11" name="Agrupar 10"/>
          <p:cNvGrpSpPr/>
          <p:nvPr/>
        </p:nvGrpSpPr>
        <p:grpSpPr>
          <a:xfrm>
            <a:off x="736600" y="860425"/>
            <a:ext cx="1582738" cy="4716463"/>
            <a:chOff x="736600" y="860425"/>
            <a:chExt cx="1582738" cy="4716463"/>
          </a:xfrm>
        </p:grpSpPr>
        <p:sp>
          <p:nvSpPr>
            <p:cNvPr id="12" name="Oval 1"/>
            <p:cNvSpPr>
              <a:spLocks noChangeArrowheads="1"/>
            </p:cNvSpPr>
            <p:nvPr/>
          </p:nvSpPr>
          <p:spPr bwMode="auto">
            <a:xfrm>
              <a:off x="736600" y="860425"/>
              <a:ext cx="1582738" cy="4716463"/>
            </a:xfrm>
            <a:prstGeom prst="ellipse">
              <a:avLst/>
            </a:prstGeom>
            <a:solidFill>
              <a:srgbClr val="FFCC99">
                <a:alpha val="79000"/>
              </a:srgbClr>
            </a:solidFill>
            <a:ln w="9525">
              <a:solidFill>
                <a:srgbClr val="000000"/>
              </a:solidFill>
              <a:round/>
              <a:headEnd/>
              <a:tailEnd/>
            </a:ln>
          </p:spPr>
          <p:txBody>
            <a:bodyPr wrap="none" anchor="ctr"/>
            <a:lstStyle/>
            <a:p>
              <a:endParaRPr lang="es-ES_tradnl"/>
            </a:p>
          </p:txBody>
        </p:sp>
        <p:sp>
          <p:nvSpPr>
            <p:cNvPr id="13" name="Text Box 10"/>
            <p:cNvSpPr txBox="1">
              <a:spLocks noChangeArrowheads="1"/>
            </p:cNvSpPr>
            <p:nvPr/>
          </p:nvSpPr>
          <p:spPr bwMode="auto">
            <a:xfrm rot="16200000">
              <a:off x="573088" y="3021012"/>
              <a:ext cx="1417638" cy="385763"/>
            </a:xfrm>
            <a:prstGeom prst="rect">
              <a:avLst/>
            </a:prstGeom>
            <a:noFill/>
            <a:ln w="9525">
              <a:noFill/>
              <a:miter lim="800000"/>
              <a:headEnd/>
              <a:tailEnd/>
            </a:ln>
          </p:spPr>
          <p:txBody>
            <a:bodyPr lIns="0" tIns="0" rIns="0" bIns="0">
              <a:spAutoFit/>
            </a:bodyPr>
            <a:lstStyle/>
            <a:p>
              <a:pPr eaLnBrk="1">
                <a:buClr>
                  <a:srgbClr val="000000"/>
                </a:buClr>
                <a:buSzPct val="45000"/>
                <a:buFont typeface="StarSymbol" charset="0"/>
                <a:buNone/>
              </a:pPr>
              <a:r>
                <a:rPr lang="en-GB" sz="2000" b="1">
                  <a:solidFill>
                    <a:srgbClr val="000000"/>
                  </a:solidFill>
                </a:rPr>
                <a:t>Magnetism</a:t>
              </a:r>
            </a:p>
          </p:txBody>
        </p:sp>
      </p:grpSp>
      <p:pic>
        <p:nvPicPr>
          <p:cNvPr id="14" name="Picture 1"/>
          <p:cNvPicPr>
            <a:picLocks noChangeAspect="1" noChangeArrowheads="1"/>
          </p:cNvPicPr>
          <p:nvPr/>
        </p:nvPicPr>
        <p:blipFill>
          <a:blip r:embed="rId2" cstate="print"/>
          <a:srcRect/>
          <a:stretch>
            <a:fillRect/>
          </a:stretch>
        </p:blipFill>
        <p:spPr bwMode="auto">
          <a:xfrm>
            <a:off x="5125" y="6554628"/>
            <a:ext cx="4676031" cy="537577"/>
          </a:xfrm>
          <a:prstGeom prst="rect">
            <a:avLst/>
          </a:prstGeom>
          <a:noFill/>
        </p:spPr>
      </p:pic>
      <p:sp>
        <p:nvSpPr>
          <p:cNvPr id="15"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
        <p:nvSpPr>
          <p:cNvPr id="2" name="CuadroTexto 1"/>
          <p:cNvSpPr txBox="1"/>
          <p:nvPr/>
        </p:nvSpPr>
        <p:spPr>
          <a:xfrm>
            <a:off x="6644127" y="5306115"/>
            <a:ext cx="916465" cy="206350"/>
          </a:xfrm>
          <a:prstGeom prst="rect">
            <a:avLst/>
          </a:prstGeom>
          <a:noFill/>
        </p:spPr>
        <p:txBody>
          <a:bodyPr wrap="square" rtlCol="0">
            <a:spAutoFit/>
          </a:bodyPr>
          <a:lstStyle/>
          <a:p>
            <a:pPr marL="217488" lvl="3" indent="-215900" algn="just" eaLnBrk="1">
              <a:lnSpc>
                <a:spcPct val="50000"/>
              </a:lnSpc>
              <a:buClr>
                <a:srgbClr val="FF0000"/>
              </a:buClr>
              <a:buSzPct val="200000"/>
              <a:buFont typeface="StarSymbol" charset="0"/>
              <a:buNone/>
              <a:tabLst>
                <a:tab pos="723900" algn="l"/>
                <a:tab pos="1447800" algn="l"/>
                <a:tab pos="2171700" algn="l"/>
                <a:tab pos="2895600" algn="l"/>
                <a:tab pos="3619500" algn="l"/>
                <a:tab pos="4343400" algn="l"/>
                <a:tab pos="5067300" algn="l"/>
                <a:tab pos="5791200" algn="l"/>
                <a:tab pos="6515100" algn="l"/>
                <a:tab pos="7239000" algn="l"/>
              </a:tabLst>
            </a:pPr>
            <a:r>
              <a:rPr lang="en-GB" sz="1500" dirty="0">
                <a:solidFill>
                  <a:srgbClr val="000000"/>
                </a:solidFill>
                <a:latin typeface="Bitstream Vera Serif" charset="0"/>
                <a:cs typeface="Times New Roman" pitchFamily="16" charset="0"/>
              </a:rPr>
              <a:t>catalysis</a:t>
            </a:r>
          </a:p>
        </p:txBody>
      </p:sp>
    </p:spTree>
    <p:extLst>
      <p:ext uri="{BB962C8B-B14F-4D97-AF65-F5344CB8AC3E}">
        <p14:creationId xmlns:p14="http://schemas.microsoft.com/office/powerpoint/2010/main" val="6965115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92125" y="179437"/>
            <a:ext cx="9494838" cy="590550"/>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sz="2400" i="0" dirty="0" smtClean="0">
                <a:latin typeface="Bookman" charset="0"/>
                <a:cs typeface="Times New Roman" pitchFamily="16" charset="0"/>
              </a:rPr>
              <a:t>Outline:</a:t>
            </a:r>
            <a:endParaRPr lang="en-GB" sz="2400" i="0" dirty="0">
              <a:solidFill>
                <a:srgbClr val="FFCC99"/>
              </a:solidFill>
              <a:latin typeface="Bookman" charset="0"/>
            </a:endParaRPr>
          </a:p>
        </p:txBody>
      </p:sp>
      <p:sp>
        <p:nvSpPr>
          <p:cNvPr id="4" name="Text Box 3"/>
          <p:cNvSpPr txBox="1">
            <a:spLocks noChangeArrowheads="1"/>
          </p:cNvSpPr>
          <p:nvPr/>
        </p:nvSpPr>
        <p:spPr bwMode="auto">
          <a:xfrm>
            <a:off x="431800" y="1043533"/>
            <a:ext cx="9145016" cy="5507663"/>
          </a:xfrm>
          <a:prstGeom prst="rect">
            <a:avLst/>
          </a:prstGeom>
          <a:noFill/>
          <a:ln w="9525">
            <a:noFill/>
            <a:miter lim="800000"/>
            <a:headEnd/>
            <a:tailEnd/>
          </a:ln>
        </p:spPr>
        <p:txBody>
          <a:bodyPr wrap="square" lIns="0" tIns="0" rIns="0" bIns="0">
            <a:spAutoFit/>
          </a:bodyPr>
          <a:lstStyle/>
          <a:p>
            <a:pPr marL="217488" lvl="3" indent="-215900" algn="just" eaLnBrk="1">
              <a:lnSpc>
                <a:spcPct val="98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err="1" smtClean="0">
                <a:solidFill>
                  <a:srgbClr val="FFFFFF"/>
                </a:solidFill>
                <a:latin typeface="Bitstream Vera Serif" charset="0"/>
                <a:cs typeface="Times New Roman" pitchFamily="16" charset="0"/>
              </a:rPr>
              <a:t>Beamline</a:t>
            </a:r>
            <a:r>
              <a:rPr lang="en-GB" sz="1800" dirty="0" smtClean="0">
                <a:solidFill>
                  <a:srgbClr val="FFFFFF"/>
                </a:solidFill>
                <a:latin typeface="Bitstream Vera Serif" charset="0"/>
                <a:cs typeface="Times New Roman" pitchFamily="16" charset="0"/>
              </a:rPr>
              <a:t> objectives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Source characteristics &amp; Optics </a:t>
            </a:r>
            <a:r>
              <a:rPr lang="en-GB" sz="1800" dirty="0" err="1">
                <a:solidFill>
                  <a:srgbClr val="FFFFFF"/>
                </a:solidFill>
                <a:latin typeface="Bitstream Vera Serif" charset="0"/>
                <a:cs typeface="Times New Roman" pitchFamily="16" charset="0"/>
              </a:rPr>
              <a:t>l</a:t>
            </a:r>
            <a:r>
              <a:rPr lang="en-GB" sz="1800" dirty="0" err="1" smtClean="0">
                <a:solidFill>
                  <a:srgbClr val="FFFFFF"/>
                </a:solidFill>
                <a:latin typeface="Bitstream Vera Serif" charset="0"/>
                <a:cs typeface="Times New Roman" pitchFamily="16" charset="0"/>
              </a:rPr>
              <a:t>ayaout</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Scattering geometry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latin typeface="Bitstream Vera Serif" charset="0"/>
                <a:cs typeface="Times New Roman" pitchFamily="16" charset="0"/>
              </a:rPr>
              <a:t>Scattering techniques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CCFFCC"/>
                </a:solidFill>
                <a:latin typeface="Bitstream Vera Serif" charset="0"/>
                <a:cs typeface="Times New Roman" pitchFamily="16" charset="0"/>
              </a:rPr>
              <a:t>Equipment and sample environments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Scientific cases. Examples:</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Molecular self-assembling</a:t>
            </a:r>
            <a:r>
              <a:rPr lang="en-GB" sz="1800" dirty="0">
                <a:solidFill>
                  <a:schemeClr val="accent3">
                    <a:lumMod val="95000"/>
                  </a:schemeClr>
                </a:solidFill>
                <a:latin typeface="Bitstream Vera Serif" charset="0"/>
                <a:cs typeface="Times New Roman" pitchFamily="16" charset="0"/>
              </a:rPr>
              <a:t>.</a:t>
            </a:r>
            <a:r>
              <a:rPr lang="en-GB" sz="1800" dirty="0" smtClean="0">
                <a:solidFill>
                  <a:schemeClr val="accent3">
                    <a:lumMod val="95000"/>
                  </a:schemeClr>
                </a:solidFill>
                <a:latin typeface="Bitstream Vera Serif" charset="0"/>
                <a:cs typeface="Times New Roman" pitchFamily="16" charset="0"/>
              </a:rPr>
              <a:t> </a:t>
            </a:r>
            <a:r>
              <a:rPr lang="en-GB" sz="1800" dirty="0">
                <a:solidFill>
                  <a:schemeClr val="accent3">
                    <a:lumMod val="95000"/>
                  </a:schemeClr>
                </a:solidFill>
                <a:latin typeface="Bitstream Vera Serif" charset="0"/>
                <a:cs typeface="Times New Roman" pitchFamily="16" charset="0"/>
              </a:rPr>
              <a:t>C</a:t>
            </a:r>
            <a:r>
              <a:rPr lang="en-GB" sz="1800" dirty="0" smtClean="0">
                <a:solidFill>
                  <a:schemeClr val="accent3">
                    <a:lumMod val="95000"/>
                  </a:schemeClr>
                </a:solidFill>
                <a:latin typeface="Bitstream Vera Serif" charset="0"/>
                <a:cs typeface="Times New Roman" pitchFamily="16" charset="0"/>
              </a:rPr>
              <a:t>hiral system: Adenine</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Surface structure: BaTiO</a:t>
            </a:r>
            <a:r>
              <a:rPr lang="en-GB" sz="1800" baseline="-25000" dirty="0" smtClean="0">
                <a:solidFill>
                  <a:schemeClr val="accent3">
                    <a:lumMod val="95000"/>
                  </a:schemeClr>
                </a:solidFill>
                <a:latin typeface="Bitstream Vera Serif" charset="0"/>
                <a:cs typeface="Times New Roman" pitchFamily="16" charset="0"/>
              </a:rPr>
              <a:t>3</a:t>
            </a:r>
            <a:r>
              <a:rPr lang="en-GB" sz="1800" dirty="0" smtClean="0">
                <a:solidFill>
                  <a:schemeClr val="accent3">
                    <a:lumMod val="95000"/>
                  </a:schemeClr>
                </a:solidFill>
                <a:latin typeface="Bitstream Vera Serif" charset="0"/>
                <a:cs typeface="Times New Roman" pitchFamily="16" charset="0"/>
              </a:rPr>
              <a:t>(001) </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Heterogeneous catalysis: CO oxidation NPs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Budget</a:t>
            </a:r>
            <a:endParaRPr lang="en-GB" sz="1800" dirty="0" smtClean="0">
              <a:solidFill>
                <a:schemeClr val="accent3">
                  <a:lumMod val="95000"/>
                </a:schemeClr>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Areas </a:t>
            </a:r>
            <a:r>
              <a:rPr lang="en-GB" sz="1800" dirty="0">
                <a:solidFill>
                  <a:schemeClr val="accent3">
                    <a:lumMod val="95000"/>
                  </a:schemeClr>
                </a:solidFill>
                <a:latin typeface="Bitstream Vera Serif" charset="0"/>
                <a:cs typeface="Times New Roman" pitchFamily="16" charset="0"/>
              </a:rPr>
              <a:t>of scientific impact: energy, health and </a:t>
            </a:r>
            <a:r>
              <a:rPr lang="en-GB" sz="1800" dirty="0" err="1" smtClean="0">
                <a:solidFill>
                  <a:schemeClr val="accent3">
                    <a:lumMod val="95000"/>
                  </a:schemeClr>
                </a:solidFill>
                <a:latin typeface="Bitstream Vera Serif" charset="0"/>
                <a:cs typeface="Times New Roman" pitchFamily="16" charset="0"/>
              </a:rPr>
              <a:t>nanoelectronics</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Research lines: catalysis, NPs, </a:t>
            </a:r>
            <a:r>
              <a:rPr lang="en-GB" sz="1800" dirty="0" err="1" smtClean="0">
                <a:solidFill>
                  <a:srgbClr val="FFFFFF"/>
                </a:solidFill>
                <a:latin typeface="Bitstream Vera Serif" charset="0"/>
                <a:cs typeface="Times New Roman" pitchFamily="16" charset="0"/>
              </a:rPr>
              <a:t>multiferroics</a:t>
            </a:r>
            <a:r>
              <a:rPr lang="en-GB" sz="1800" dirty="0" smtClean="0">
                <a:solidFill>
                  <a:srgbClr val="FFFFFF"/>
                </a:solidFill>
                <a:latin typeface="Bitstream Vera Serif" charset="0"/>
                <a:cs typeface="Times New Roman" pitchFamily="16" charset="0"/>
              </a:rPr>
              <a:t>, electrochemistry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Synergies with other alba </a:t>
            </a:r>
            <a:r>
              <a:rPr lang="en-GB" sz="1800" dirty="0" err="1" smtClean="0">
                <a:solidFill>
                  <a:srgbClr val="FFFFFF"/>
                </a:solidFill>
                <a:latin typeface="Bitstream Vera Serif" charset="0"/>
                <a:cs typeface="Times New Roman" pitchFamily="16" charset="0"/>
              </a:rPr>
              <a:t>beamlines</a:t>
            </a:r>
            <a:r>
              <a:rPr lang="en-GB" sz="1800" dirty="0" smtClean="0">
                <a:solidFill>
                  <a:srgbClr val="FFFFFF"/>
                </a:solidFill>
                <a:latin typeface="Bitstream Vera Serif" charset="0"/>
                <a:cs typeface="Times New Roman" pitchFamily="16" charset="0"/>
              </a:rPr>
              <a:t> (BOREAS, NCD, CIRCE)</a:t>
            </a:r>
            <a:endParaRPr lang="en-GB" sz="1800" dirty="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Participating research groups</a:t>
            </a:r>
            <a:endParaRPr lang="en-GB" sz="1800" dirty="0">
              <a:solidFill>
                <a:schemeClr val="accent3">
                  <a:lumMod val="95000"/>
                </a:schemeClr>
              </a:solidFill>
              <a:latin typeface="Bitstream Vera Serif" charset="0"/>
              <a:cs typeface="Times New Roman" pitchFamily="16" charset="0"/>
            </a:endParaRPr>
          </a:p>
        </p:txBody>
      </p:sp>
      <p:pic>
        <p:nvPicPr>
          <p:cNvPr id="5" name="Picture 1"/>
          <p:cNvPicPr>
            <a:picLocks noChangeAspect="1" noChangeArrowheads="1"/>
          </p:cNvPicPr>
          <p:nvPr/>
        </p:nvPicPr>
        <p:blipFill>
          <a:blip r:embed="rId2" cstate="print"/>
          <a:srcRect/>
          <a:stretch>
            <a:fillRect/>
          </a:stretch>
        </p:blipFill>
        <p:spPr bwMode="auto">
          <a:xfrm>
            <a:off x="5125" y="6554628"/>
            <a:ext cx="4676031" cy="537577"/>
          </a:xfrm>
          <a:prstGeom prst="rect">
            <a:avLst/>
          </a:prstGeom>
          <a:noFill/>
        </p:spPr>
      </p:pic>
      <p:sp>
        <p:nvSpPr>
          <p:cNvPr id="6"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13628377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8" name="Picture 4" descr="http://www.physics.purdue.edu/nanophys/newpage10-03/equipment/omicron.jpg"/>
          <p:cNvPicPr>
            <a:picLocks noChangeAspect="1" noChangeArrowheads="1"/>
          </p:cNvPicPr>
          <p:nvPr/>
        </p:nvPicPr>
        <p:blipFill>
          <a:blip r:embed="rId2" cstate="print"/>
          <a:srcRect/>
          <a:stretch>
            <a:fillRect/>
          </a:stretch>
        </p:blipFill>
        <p:spPr bwMode="auto">
          <a:xfrm>
            <a:off x="287784" y="251445"/>
            <a:ext cx="4269478" cy="2880319"/>
          </a:xfrm>
          <a:prstGeom prst="rect">
            <a:avLst/>
          </a:prstGeom>
          <a:noFill/>
        </p:spPr>
      </p:pic>
      <p:pic>
        <p:nvPicPr>
          <p:cNvPr id="5" name="Picture 4"/>
          <p:cNvPicPr>
            <a:picLocks noChangeAspect="1" noChangeArrowheads="1"/>
          </p:cNvPicPr>
          <p:nvPr/>
        </p:nvPicPr>
        <p:blipFill>
          <a:blip r:embed="rId3" cstate="print"/>
          <a:srcRect/>
          <a:stretch>
            <a:fillRect/>
          </a:stretch>
        </p:blipFill>
        <p:spPr bwMode="auto">
          <a:xfrm>
            <a:off x="4968304" y="899517"/>
            <a:ext cx="2402426" cy="1800200"/>
          </a:xfrm>
          <a:prstGeom prst="rect">
            <a:avLst/>
          </a:prstGeom>
          <a:noFill/>
        </p:spPr>
      </p:pic>
      <p:sp>
        <p:nvSpPr>
          <p:cNvPr id="9" name="8 Flecha derecha"/>
          <p:cNvSpPr/>
          <p:nvPr/>
        </p:nvSpPr>
        <p:spPr bwMode="auto">
          <a:xfrm>
            <a:off x="4608264" y="1763613"/>
            <a:ext cx="360040" cy="216024"/>
          </a:xfrm>
          <a:prstGeom prst="right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2400" b="0" i="0" u="none" strike="noStrike" cap="none" normalizeH="0" baseline="0" smtClean="0">
              <a:ln>
                <a:noFill/>
              </a:ln>
              <a:solidFill>
                <a:schemeClr val="bg1"/>
              </a:solidFill>
              <a:effectLst/>
              <a:latin typeface="Times New Roman" pitchFamily="16" charset="0"/>
            </a:endParaRPr>
          </a:p>
        </p:txBody>
      </p:sp>
      <p:sp>
        <p:nvSpPr>
          <p:cNvPr id="10" name="Text Box 11"/>
          <p:cNvSpPr txBox="1">
            <a:spLocks noChangeArrowheads="1"/>
          </p:cNvSpPr>
          <p:nvPr/>
        </p:nvSpPr>
        <p:spPr bwMode="auto">
          <a:xfrm>
            <a:off x="5328344" y="2792248"/>
            <a:ext cx="1638334" cy="267509"/>
          </a:xfrm>
          <a:prstGeom prst="rect">
            <a:avLst/>
          </a:prstGeom>
          <a:noFill/>
          <a:ln w="9525">
            <a:noFill/>
            <a:miter lim="800000"/>
            <a:headEnd/>
            <a:tailEnd/>
          </a:ln>
        </p:spPr>
        <p:txBody>
          <a:bodyPr wrap="none" lIns="0" tIns="0" rIns="0" bIns="0">
            <a:spAutoFit/>
          </a:bodyPr>
          <a:lstStyle/>
          <a:p>
            <a:pPr eaLnBrk="1">
              <a:lnSpc>
                <a:spcPct val="116000"/>
              </a:lnSpc>
              <a:buClr>
                <a:srgbClr val="000000"/>
              </a:buClr>
              <a:buSzPct val="45000"/>
              <a:buFont typeface="StarSymbol" charset="0"/>
              <a:buNone/>
              <a:tabLst>
                <a:tab pos="723900" algn="l"/>
                <a:tab pos="1447800" algn="l"/>
                <a:tab pos="2171700" algn="l"/>
              </a:tabLst>
            </a:pPr>
            <a:r>
              <a:rPr lang="en-GB" sz="1600" dirty="0">
                <a:solidFill>
                  <a:srgbClr val="FFFF00"/>
                </a:solidFill>
                <a:latin typeface="Bookman" charset="0"/>
              </a:rPr>
              <a:t>HV environment</a:t>
            </a:r>
          </a:p>
        </p:txBody>
      </p:sp>
      <p:pic>
        <p:nvPicPr>
          <p:cNvPr id="52231" name="Picture 7" descr="http://www.symetrie.fr/Ressources/Images/Medium/m_hexapode_breva.jpg"/>
          <p:cNvPicPr>
            <a:picLocks noChangeAspect="1" noChangeArrowheads="1"/>
          </p:cNvPicPr>
          <p:nvPr/>
        </p:nvPicPr>
        <p:blipFill>
          <a:blip r:embed="rId4" cstate="print"/>
          <a:srcRect/>
          <a:stretch>
            <a:fillRect/>
          </a:stretch>
        </p:blipFill>
        <p:spPr bwMode="auto">
          <a:xfrm>
            <a:off x="7806884" y="899517"/>
            <a:ext cx="2201980" cy="2201981"/>
          </a:xfrm>
          <a:prstGeom prst="rect">
            <a:avLst/>
          </a:prstGeom>
          <a:noFill/>
          <a:ln w="38100" cmpd="sng">
            <a:solidFill>
              <a:srgbClr val="FFFF00"/>
            </a:solidFill>
          </a:ln>
        </p:spPr>
      </p:pic>
      <p:sp>
        <p:nvSpPr>
          <p:cNvPr id="14" name="13 Flecha derecha"/>
          <p:cNvSpPr/>
          <p:nvPr/>
        </p:nvSpPr>
        <p:spPr bwMode="auto">
          <a:xfrm>
            <a:off x="7416576" y="1763613"/>
            <a:ext cx="360040" cy="216024"/>
          </a:xfrm>
          <a:prstGeom prst="right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2400" b="0" i="0" u="none" strike="noStrike" cap="none" normalizeH="0" baseline="0" smtClean="0">
              <a:ln>
                <a:noFill/>
              </a:ln>
              <a:solidFill>
                <a:schemeClr val="bg1"/>
              </a:solidFill>
              <a:effectLst/>
              <a:latin typeface="Times New Roman" pitchFamily="16" charset="0"/>
            </a:endParaRPr>
          </a:p>
        </p:txBody>
      </p:sp>
      <p:sp>
        <p:nvSpPr>
          <p:cNvPr id="17" name="16 Flecha derecha"/>
          <p:cNvSpPr/>
          <p:nvPr/>
        </p:nvSpPr>
        <p:spPr bwMode="auto">
          <a:xfrm rot="19765772" flipV="1">
            <a:off x="5234513" y="4225900"/>
            <a:ext cx="2938118" cy="187994"/>
          </a:xfrm>
          <a:prstGeom prst="right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2400" b="0" i="0" u="none" strike="noStrike" cap="none" normalizeH="0" baseline="0" smtClean="0">
              <a:ln>
                <a:noFill/>
              </a:ln>
              <a:solidFill>
                <a:schemeClr val="bg1"/>
              </a:solidFill>
              <a:effectLst/>
              <a:latin typeface="Times New Roman" pitchFamily="16" charset="0"/>
            </a:endParaRPr>
          </a:p>
        </p:txBody>
      </p:sp>
      <p:grpSp>
        <p:nvGrpSpPr>
          <p:cNvPr id="4" name="Agrupar 3"/>
          <p:cNvGrpSpPr/>
          <p:nvPr/>
        </p:nvGrpSpPr>
        <p:grpSpPr>
          <a:xfrm>
            <a:off x="287784" y="3779837"/>
            <a:ext cx="4968552" cy="2808311"/>
            <a:chOff x="287784" y="3203774"/>
            <a:chExt cx="4968552" cy="2808311"/>
          </a:xfrm>
        </p:grpSpPr>
        <p:pic>
          <p:nvPicPr>
            <p:cNvPr id="6" name="5 Imagen"/>
            <p:cNvPicPr/>
            <p:nvPr/>
          </p:nvPicPr>
          <p:blipFill>
            <a:blip r:embed="rId5" cstate="print"/>
            <a:srcRect/>
            <a:stretch>
              <a:fillRect/>
            </a:stretch>
          </p:blipFill>
          <p:spPr bwMode="auto">
            <a:xfrm>
              <a:off x="287784" y="3203774"/>
              <a:ext cx="4968552" cy="2808311"/>
            </a:xfrm>
            <a:prstGeom prst="rect">
              <a:avLst/>
            </a:prstGeom>
            <a:solidFill>
              <a:srgbClr val="FFFFFF"/>
            </a:solidFill>
            <a:ln w="9525">
              <a:noFill/>
              <a:miter lim="800000"/>
              <a:headEnd/>
              <a:tailEnd/>
            </a:ln>
          </p:spPr>
        </p:pic>
        <p:sp>
          <p:nvSpPr>
            <p:cNvPr id="18" name="17 CuadroTexto"/>
            <p:cNvSpPr txBox="1"/>
            <p:nvPr/>
          </p:nvSpPr>
          <p:spPr>
            <a:xfrm>
              <a:off x="1871960" y="5652045"/>
              <a:ext cx="3024336" cy="338554"/>
            </a:xfrm>
            <a:prstGeom prst="rect">
              <a:avLst/>
            </a:prstGeom>
            <a:solidFill>
              <a:schemeClr val="bg1"/>
            </a:solidFill>
          </p:spPr>
          <p:txBody>
            <a:bodyPr wrap="square" rtlCol="0">
              <a:spAutoFit/>
            </a:bodyPr>
            <a:lstStyle/>
            <a:p>
              <a:r>
                <a:rPr lang="es-ES_tradnl" sz="1600" dirty="0" smtClean="0">
                  <a:solidFill>
                    <a:schemeClr val="tx1"/>
                  </a:solidFill>
                </a:rPr>
                <a:t>“In situ</a:t>
              </a:r>
              <a:r>
                <a:rPr lang="en-US" sz="1600" dirty="0" smtClean="0">
                  <a:solidFill>
                    <a:schemeClr val="tx1"/>
                  </a:solidFill>
                </a:rPr>
                <a:t>” preparation </a:t>
              </a:r>
              <a:r>
                <a:rPr lang="en-US" sz="1600" dirty="0" err="1" smtClean="0">
                  <a:solidFill>
                    <a:schemeClr val="tx1"/>
                  </a:solidFill>
                </a:rPr>
                <a:t>minichamber</a:t>
              </a:r>
              <a:endParaRPr lang="en-US" sz="1600" dirty="0">
                <a:solidFill>
                  <a:schemeClr val="tx1"/>
                </a:solidFill>
              </a:endParaRPr>
            </a:p>
          </p:txBody>
        </p:sp>
      </p:grpSp>
      <p:sp>
        <p:nvSpPr>
          <p:cNvPr id="19" name="Rectangle 2"/>
          <p:cNvSpPr txBox="1">
            <a:spLocks noChangeArrowheads="1"/>
          </p:cNvSpPr>
          <p:nvPr/>
        </p:nvSpPr>
        <p:spPr bwMode="auto">
          <a:xfrm>
            <a:off x="4968304" y="72331"/>
            <a:ext cx="3694026" cy="611162"/>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just" defTabSz="719138" rtl="0" eaLnBrk="1" fontAlgn="base" latinLnBrk="0" hangingPunct="0">
              <a:lnSpc>
                <a:spcPct val="116000"/>
              </a:lnSpc>
              <a:spcBef>
                <a:spcPct val="0"/>
              </a:spcBef>
              <a:spcAft>
                <a:spcPct val="0"/>
              </a:spcAft>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lang="en-GB" b="1" kern="0" dirty="0" smtClean="0">
                <a:solidFill>
                  <a:srgbClr val="FF9966"/>
                </a:solidFill>
                <a:latin typeface="Bookman" charset="0"/>
                <a:ea typeface="+mj-ea"/>
                <a:cs typeface="Times New Roman" pitchFamily="16" charset="0"/>
              </a:rPr>
              <a:t>Additional equipment </a:t>
            </a:r>
            <a:r>
              <a:rPr lang="en-GB" kern="0" dirty="0" smtClean="0">
                <a:solidFill>
                  <a:srgbClr val="FF9966"/>
                </a:solidFill>
                <a:latin typeface="+mn-lt"/>
                <a:ea typeface="+mj-ea"/>
                <a:cs typeface="Times New Roman" pitchFamily="16" charset="0"/>
              </a:rPr>
              <a:t>(</a:t>
            </a:r>
            <a:r>
              <a:rPr lang="en-GB" kern="0" dirty="0" smtClean="0">
                <a:solidFill>
                  <a:srgbClr val="FFFF00"/>
                </a:solidFill>
                <a:latin typeface="+mn-lt"/>
                <a:ea typeface="+mj-ea"/>
                <a:cs typeface="Times New Roman" pitchFamily="16" charset="0"/>
              </a:rPr>
              <a:t>1</a:t>
            </a:r>
            <a:r>
              <a:rPr lang="en-GB" kern="0" dirty="0" smtClean="0">
                <a:solidFill>
                  <a:srgbClr val="FF9966"/>
                </a:solidFill>
                <a:latin typeface="+mn-lt"/>
                <a:ea typeface="+mj-ea"/>
                <a:cs typeface="Times New Roman" pitchFamily="16" charset="0"/>
              </a:rPr>
              <a:t>/2)</a:t>
            </a:r>
            <a:r>
              <a:rPr lang="en-GB" sz="2600" b="1" kern="0" dirty="0" smtClean="0">
                <a:solidFill>
                  <a:srgbClr val="FF9966"/>
                </a:solidFill>
                <a:latin typeface="Bookman" charset="0"/>
                <a:ea typeface="+mj-ea"/>
                <a:cs typeface="Times New Roman" pitchFamily="16" charset="0"/>
              </a:rPr>
              <a:t> </a:t>
            </a:r>
            <a:endParaRPr kumimoji="0" lang="en-GB" sz="2600" b="1" i="0" u="none" strike="noStrike" kern="0" cap="none" spc="0" normalizeH="0" baseline="0" noProof="0" dirty="0" smtClean="0">
              <a:ln>
                <a:noFill/>
              </a:ln>
              <a:solidFill>
                <a:srgbClr val="FF9966"/>
              </a:solidFill>
              <a:effectLst/>
              <a:uLnTx/>
              <a:uFillTx/>
              <a:latin typeface="Bookman" charset="0"/>
              <a:ea typeface="+mj-ea"/>
              <a:cs typeface="Times New Roman" pitchFamily="16" charset="0"/>
            </a:endParaRPr>
          </a:p>
        </p:txBody>
      </p:sp>
      <p:sp>
        <p:nvSpPr>
          <p:cNvPr id="20" name="Text Box 11"/>
          <p:cNvSpPr txBox="1">
            <a:spLocks noChangeArrowheads="1"/>
          </p:cNvSpPr>
          <p:nvPr/>
        </p:nvSpPr>
        <p:spPr bwMode="auto">
          <a:xfrm>
            <a:off x="7992640" y="3158187"/>
            <a:ext cx="2125964" cy="261610"/>
          </a:xfrm>
          <a:prstGeom prst="rect">
            <a:avLst/>
          </a:prstGeom>
          <a:noFill/>
          <a:ln w="9525">
            <a:noFill/>
            <a:miter lim="800000"/>
            <a:headEnd/>
            <a:tailEnd/>
          </a:ln>
        </p:spPr>
        <p:txBody>
          <a:bodyPr wrap="square" lIns="0" tIns="0" rIns="0" bIns="0">
            <a:spAutoFit/>
          </a:bodyPr>
          <a:lstStyle/>
          <a:p>
            <a:pPr eaLnBrk="1">
              <a:lnSpc>
                <a:spcPct val="116000"/>
              </a:lnSpc>
              <a:buClr>
                <a:srgbClr val="000000"/>
              </a:buClr>
              <a:buSzPct val="45000"/>
              <a:buFont typeface="StarSymbol" charset="0"/>
              <a:buNone/>
              <a:tabLst>
                <a:tab pos="723900" algn="l"/>
                <a:tab pos="1447800" algn="l"/>
                <a:tab pos="2171700" algn="l"/>
              </a:tabLst>
            </a:pPr>
            <a:r>
              <a:rPr lang="en-GB" sz="1500" dirty="0" smtClean="0">
                <a:solidFill>
                  <a:srgbClr val="FFFF00"/>
                </a:solidFill>
                <a:latin typeface="Bookman" charset="0"/>
              </a:rPr>
              <a:t>Hexapod sample support</a:t>
            </a:r>
          </a:p>
        </p:txBody>
      </p:sp>
      <p:sp>
        <p:nvSpPr>
          <p:cNvPr id="2" name="CuadroTexto 1"/>
          <p:cNvSpPr txBox="1"/>
          <p:nvPr/>
        </p:nvSpPr>
        <p:spPr>
          <a:xfrm>
            <a:off x="274957" y="259308"/>
            <a:ext cx="4284000" cy="2844000"/>
          </a:xfrm>
          <a:prstGeom prst="rect">
            <a:avLst/>
          </a:prstGeom>
          <a:noFill/>
          <a:ln w="38100" cmpd="sng">
            <a:solidFill>
              <a:srgbClr val="FFFF00"/>
            </a:solidFill>
          </a:ln>
        </p:spPr>
        <p:txBody>
          <a:bodyPr wrap="square" rtlCol="0">
            <a:spAutoFit/>
          </a:bodyPr>
          <a:lstStyle/>
          <a:p>
            <a:endParaRPr lang="ca-ES" dirty="0"/>
          </a:p>
        </p:txBody>
      </p:sp>
      <p:sp>
        <p:nvSpPr>
          <p:cNvPr id="3" name="CuadroTexto 2"/>
          <p:cNvSpPr txBox="1"/>
          <p:nvPr/>
        </p:nvSpPr>
        <p:spPr>
          <a:xfrm>
            <a:off x="4968304" y="865996"/>
            <a:ext cx="2412000" cy="1836000"/>
          </a:xfrm>
          <a:prstGeom prst="rect">
            <a:avLst/>
          </a:prstGeom>
          <a:noFill/>
          <a:ln w="38100" cmpd="sng">
            <a:solidFill>
              <a:srgbClr val="FFFF00"/>
            </a:solidFill>
          </a:ln>
        </p:spPr>
        <p:txBody>
          <a:bodyPr wrap="square" rtlCol="0">
            <a:spAutoFit/>
          </a:bodyPr>
          <a:lstStyle/>
          <a:p>
            <a:endParaRPr lang="ca-ES" dirty="0"/>
          </a:p>
        </p:txBody>
      </p:sp>
      <p:sp>
        <p:nvSpPr>
          <p:cNvPr id="21" name="Text Box 11"/>
          <p:cNvSpPr txBox="1">
            <a:spLocks noChangeArrowheads="1"/>
          </p:cNvSpPr>
          <p:nvPr/>
        </p:nvSpPr>
        <p:spPr bwMode="auto">
          <a:xfrm>
            <a:off x="359792" y="3212754"/>
            <a:ext cx="4193456" cy="279051"/>
          </a:xfrm>
          <a:prstGeom prst="rect">
            <a:avLst/>
          </a:prstGeom>
          <a:noFill/>
          <a:ln w="9525">
            <a:noFill/>
            <a:miter lim="800000"/>
            <a:headEnd/>
            <a:tailEnd/>
          </a:ln>
        </p:spPr>
        <p:txBody>
          <a:bodyPr wrap="none" lIns="0" tIns="0" rIns="0" bIns="0">
            <a:spAutoFit/>
          </a:bodyPr>
          <a:lstStyle/>
          <a:p>
            <a:pPr eaLnBrk="1">
              <a:lnSpc>
                <a:spcPct val="116000"/>
              </a:lnSpc>
              <a:buClr>
                <a:srgbClr val="000000"/>
              </a:buClr>
              <a:buSzPct val="45000"/>
              <a:buFont typeface="StarSymbol" charset="0"/>
              <a:buNone/>
              <a:tabLst>
                <a:tab pos="723900" algn="l"/>
                <a:tab pos="1447800" algn="l"/>
                <a:tab pos="2171700" algn="l"/>
              </a:tabLst>
            </a:pPr>
            <a:r>
              <a:rPr lang="en-GB" sz="1600" dirty="0" smtClean="0">
                <a:solidFill>
                  <a:srgbClr val="FFFF00"/>
                </a:solidFill>
                <a:latin typeface="Bookman" charset="0"/>
              </a:rPr>
              <a:t>Workshop: UHV Surface Preparation Laboratory</a:t>
            </a:r>
            <a:endParaRPr lang="en-GB" sz="1600" dirty="0">
              <a:solidFill>
                <a:srgbClr val="FFFF00"/>
              </a:solidFill>
              <a:latin typeface="Bookman" charset="0"/>
            </a:endParaRPr>
          </a:p>
        </p:txBody>
      </p:sp>
      <p:sp>
        <p:nvSpPr>
          <p:cNvPr id="24" name="CuadroTexto 23"/>
          <p:cNvSpPr txBox="1"/>
          <p:nvPr/>
        </p:nvSpPr>
        <p:spPr>
          <a:xfrm>
            <a:off x="6732768" y="4536125"/>
            <a:ext cx="683808" cy="539856"/>
          </a:xfrm>
          <a:prstGeom prst="rect">
            <a:avLst/>
          </a:prstGeom>
          <a:noFill/>
          <a:ln w="38100" cmpd="sng">
            <a:solidFill>
              <a:srgbClr val="FFFF00"/>
            </a:solidFill>
          </a:ln>
        </p:spPr>
        <p:txBody>
          <a:bodyPr wrap="square" rtlCol="0">
            <a:spAutoFit/>
          </a:bodyPr>
          <a:lstStyle/>
          <a:p>
            <a:endParaRPr lang="ca-ES" dirty="0"/>
          </a:p>
        </p:txBody>
      </p:sp>
      <p:sp>
        <p:nvSpPr>
          <p:cNvPr id="8" name="CuadroTexto 7"/>
          <p:cNvSpPr txBox="1"/>
          <p:nvPr/>
        </p:nvSpPr>
        <p:spPr>
          <a:xfrm>
            <a:off x="7632600" y="4643933"/>
            <a:ext cx="2016224" cy="461665"/>
          </a:xfrm>
          <a:prstGeom prst="rect">
            <a:avLst/>
          </a:prstGeom>
          <a:noFill/>
          <a:ln>
            <a:noFill/>
          </a:ln>
        </p:spPr>
        <p:txBody>
          <a:bodyPr wrap="square" rtlCol="0">
            <a:spAutoFit/>
          </a:bodyPr>
          <a:lstStyle/>
          <a:p>
            <a:r>
              <a:rPr lang="ca-ES" dirty="0" err="1" smtClean="0">
                <a:solidFill>
                  <a:srgbClr val="FFFF00"/>
                </a:solidFill>
              </a:rPr>
              <a:t>Mandatory</a:t>
            </a:r>
            <a:r>
              <a:rPr lang="ca-ES" dirty="0" smtClean="0">
                <a:solidFill>
                  <a:srgbClr val="FFFF00"/>
                </a:solidFill>
              </a:rPr>
              <a:t> !!</a:t>
            </a:r>
            <a:endParaRPr lang="ca-ES" dirty="0">
              <a:solidFill>
                <a:srgbClr val="FFFF00"/>
              </a:solidFill>
            </a:endParaRPr>
          </a:p>
        </p:txBody>
      </p:sp>
      <p:pic>
        <p:nvPicPr>
          <p:cNvPr id="25" name="Picture 1"/>
          <p:cNvPicPr>
            <a:picLocks noChangeAspect="1" noChangeArrowheads="1"/>
          </p:cNvPicPr>
          <p:nvPr/>
        </p:nvPicPr>
        <p:blipFill>
          <a:blip r:embed="rId6" cstate="print"/>
          <a:srcRect/>
          <a:stretch>
            <a:fillRect/>
          </a:stretch>
        </p:blipFill>
        <p:spPr bwMode="auto">
          <a:xfrm>
            <a:off x="5125" y="6554628"/>
            <a:ext cx="4676031" cy="537577"/>
          </a:xfrm>
          <a:prstGeom prst="rect">
            <a:avLst/>
          </a:prstGeom>
          <a:noFill/>
        </p:spPr>
      </p:pic>
      <p:sp>
        <p:nvSpPr>
          <p:cNvPr id="26"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cstate="print"/>
          <a:srcRect/>
          <a:stretch>
            <a:fillRect/>
          </a:stretch>
        </p:blipFill>
        <p:spPr bwMode="auto">
          <a:xfrm>
            <a:off x="5125" y="6554628"/>
            <a:ext cx="4676031" cy="537577"/>
          </a:xfrm>
          <a:prstGeom prst="rect">
            <a:avLst/>
          </a:prstGeom>
          <a:noFill/>
        </p:spPr>
      </p:pic>
      <p:sp>
        <p:nvSpPr>
          <p:cNvPr id="4098" name="Rectangle 2"/>
          <p:cNvSpPr>
            <a:spLocks noGrp="1" noChangeArrowheads="1"/>
          </p:cNvSpPr>
          <p:nvPr>
            <p:ph type="title"/>
          </p:nvPr>
        </p:nvSpPr>
        <p:spPr>
          <a:xfrm>
            <a:off x="492125" y="323453"/>
            <a:ext cx="9494838" cy="590550"/>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US" sz="2000" b="0" i="0" dirty="0">
                <a:solidFill>
                  <a:schemeClr val="bg1"/>
                </a:solidFill>
                <a:latin typeface="Comic Sans MS"/>
                <a:cs typeface="Comic Sans MS"/>
              </a:rPr>
              <a:t>the </a:t>
            </a:r>
            <a:r>
              <a:rPr lang="en-US" sz="2000" b="0" i="0" dirty="0">
                <a:solidFill>
                  <a:srgbClr val="FF0000"/>
                </a:solidFill>
                <a:latin typeface="Comic Sans MS"/>
                <a:cs typeface="Comic Sans MS"/>
              </a:rPr>
              <a:t>S</a:t>
            </a:r>
            <a:r>
              <a:rPr lang="en-US" sz="2000" b="0" i="0" dirty="0">
                <a:solidFill>
                  <a:schemeClr val="bg1"/>
                </a:solidFill>
                <a:latin typeface="Comic Sans MS"/>
                <a:cs typeface="Comic Sans MS"/>
              </a:rPr>
              <a:t>urface, </a:t>
            </a:r>
            <a:r>
              <a:rPr lang="en-US" sz="2000" b="0" i="0" dirty="0">
                <a:solidFill>
                  <a:srgbClr val="3366FF"/>
                </a:solidFill>
                <a:latin typeface="Comic Sans MS"/>
                <a:cs typeface="Comic Sans MS"/>
              </a:rPr>
              <a:t>I</a:t>
            </a:r>
            <a:r>
              <a:rPr lang="en-US" sz="2000" b="0" i="0" dirty="0">
                <a:solidFill>
                  <a:schemeClr val="bg1"/>
                </a:solidFill>
                <a:latin typeface="Comic Sans MS"/>
                <a:cs typeface="Comic Sans MS"/>
              </a:rPr>
              <a:t>nterface</a:t>
            </a:r>
            <a:r>
              <a:rPr lang="es-ES" sz="2000" b="0" i="0" dirty="0">
                <a:solidFill>
                  <a:schemeClr val="bg1"/>
                </a:solidFill>
                <a:latin typeface="Comic Sans MS"/>
                <a:cs typeface="Comic Sans MS"/>
              </a:rPr>
              <a:t> </a:t>
            </a:r>
            <a:r>
              <a:rPr lang="en-US" sz="2000" b="0" i="0" dirty="0">
                <a:solidFill>
                  <a:schemeClr val="bg1"/>
                </a:solidFill>
                <a:latin typeface="Comic Sans MS"/>
                <a:cs typeface="Comic Sans MS"/>
              </a:rPr>
              <a:t>and </a:t>
            </a:r>
            <a:r>
              <a:rPr lang="en-US" sz="2000" b="0" i="0" dirty="0" err="1">
                <a:solidFill>
                  <a:schemeClr val="accent5">
                    <a:lumMod val="50000"/>
                  </a:schemeClr>
                </a:solidFill>
                <a:latin typeface="Comic Sans MS"/>
                <a:cs typeface="Comic Sans MS"/>
              </a:rPr>
              <a:t>R</a:t>
            </a:r>
            <a:r>
              <a:rPr lang="en-US" sz="2000" b="0" i="0" dirty="0" err="1">
                <a:solidFill>
                  <a:srgbClr val="E72EFF"/>
                </a:solidFill>
                <a:latin typeface="Comic Sans MS"/>
                <a:cs typeface="Comic Sans MS"/>
              </a:rPr>
              <a:t>E</a:t>
            </a:r>
            <a:r>
              <a:rPr lang="en-US" sz="2000" b="0" i="0" dirty="0" err="1">
                <a:solidFill>
                  <a:schemeClr val="bg1"/>
                </a:solidFill>
                <a:latin typeface="Comic Sans MS"/>
                <a:cs typeface="Comic Sans MS"/>
              </a:rPr>
              <a:t>sonant</a:t>
            </a:r>
            <a:r>
              <a:rPr lang="en-US" sz="2000" b="0" i="0" dirty="0">
                <a:solidFill>
                  <a:schemeClr val="bg1"/>
                </a:solidFill>
                <a:latin typeface="Comic Sans MS"/>
                <a:cs typeface="Comic Sans MS"/>
              </a:rPr>
              <a:t> </a:t>
            </a:r>
            <a:r>
              <a:rPr lang="en-US" sz="2000" b="0" i="0" dirty="0" err="1">
                <a:solidFill>
                  <a:schemeClr val="bg1"/>
                </a:solidFill>
                <a:latin typeface="Comic Sans MS"/>
                <a:cs typeface="Comic Sans MS"/>
              </a:rPr>
              <a:t>diffraction</a:t>
            </a:r>
            <a:r>
              <a:rPr lang="en-US" sz="2000" b="0" i="0" dirty="0" err="1">
                <a:solidFill>
                  <a:srgbClr val="D94C05"/>
                </a:solidFill>
                <a:latin typeface="Comic Sans MS"/>
                <a:cs typeface="Comic Sans MS"/>
              </a:rPr>
              <a:t>N</a:t>
            </a:r>
            <a:r>
              <a:rPr lang="en-US" sz="2000" b="0" i="0" dirty="0">
                <a:solidFill>
                  <a:schemeClr val="bg1"/>
                </a:solidFill>
                <a:latin typeface="Comic Sans MS"/>
                <a:cs typeface="Comic Sans MS"/>
              </a:rPr>
              <a:t> </a:t>
            </a:r>
            <a:r>
              <a:rPr lang="en-US" sz="2000" b="0" i="0" dirty="0" err="1">
                <a:solidFill>
                  <a:schemeClr val="bg1"/>
                </a:solidFill>
                <a:latin typeface="Comic Sans MS"/>
                <a:cs typeface="Comic Sans MS"/>
              </a:rPr>
              <a:t>beamline</a:t>
            </a:r>
            <a:r>
              <a:rPr lang="en-US" sz="2000" b="0" i="0" dirty="0">
                <a:solidFill>
                  <a:schemeClr val="bg1"/>
                </a:solidFill>
                <a:latin typeface="Comic Sans MS"/>
                <a:cs typeface="Comic Sans MS"/>
              </a:rPr>
              <a:t> at </a:t>
            </a:r>
            <a:r>
              <a:rPr lang="en-US" sz="2000" b="0" i="0" dirty="0">
                <a:solidFill>
                  <a:srgbClr val="FF5704"/>
                </a:solidFill>
                <a:latin typeface="Comic Sans MS"/>
                <a:cs typeface="Comic Sans MS"/>
              </a:rPr>
              <a:t>A</a:t>
            </a:r>
            <a:r>
              <a:rPr lang="en-US" sz="2000" b="0" i="0" dirty="0">
                <a:solidFill>
                  <a:schemeClr val="bg1"/>
                </a:solidFill>
                <a:latin typeface="Comic Sans MS"/>
                <a:cs typeface="Comic Sans MS"/>
              </a:rPr>
              <a:t>lba </a:t>
            </a:r>
            <a:endParaRPr lang="en-GB" sz="2000" b="0" i="0" dirty="0">
              <a:solidFill>
                <a:srgbClr val="FFCC99"/>
              </a:solidFill>
              <a:latin typeface="Bookman" charset="0"/>
            </a:endParaRPr>
          </a:p>
        </p:txBody>
      </p:sp>
      <p:sp>
        <p:nvSpPr>
          <p:cNvPr id="4099" name="Text Box 3"/>
          <p:cNvSpPr txBox="1">
            <a:spLocks noChangeArrowheads="1"/>
          </p:cNvSpPr>
          <p:nvPr/>
        </p:nvSpPr>
        <p:spPr bwMode="auto">
          <a:xfrm>
            <a:off x="1377950" y="1311275"/>
            <a:ext cx="7810532" cy="4063883"/>
          </a:xfrm>
          <a:prstGeom prst="rect">
            <a:avLst/>
          </a:prstGeom>
          <a:noFill/>
          <a:ln w="9525">
            <a:noFill/>
            <a:miter lim="800000"/>
            <a:headEnd/>
            <a:tailEnd/>
          </a:ln>
        </p:spPr>
        <p:txBody>
          <a:bodyPr wrap="none" lIns="0" tIns="0" rIns="0" bIns="0">
            <a:spAutoFit/>
          </a:bodyPr>
          <a:lstStyle/>
          <a:p>
            <a:pPr marL="217488" lvl="3" indent="-215900" eaLnBrk="1">
              <a:lnSpc>
                <a:spcPct val="98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Lst>
            </a:pPr>
            <a:r>
              <a:rPr lang="en-GB" sz="1600" dirty="0">
                <a:solidFill>
                  <a:srgbClr val="FFFF00"/>
                </a:solidFill>
                <a:latin typeface="Bitstream Vera Serif" charset="0"/>
                <a:cs typeface="Times New Roman" pitchFamily="16" charset="0"/>
              </a:rPr>
              <a:t>This proposal was </a:t>
            </a:r>
            <a:r>
              <a:rPr lang="en-GB" sz="1600" dirty="0" smtClean="0">
                <a:solidFill>
                  <a:srgbClr val="FFFF00"/>
                </a:solidFill>
                <a:latin typeface="Bitstream Vera Serif" charset="0"/>
                <a:cs typeface="Times New Roman" pitchFamily="16" charset="0"/>
              </a:rPr>
              <a:t>promoted by:</a:t>
            </a:r>
            <a:endParaRPr lang="en-GB" sz="1600" dirty="0">
              <a:solidFill>
                <a:srgbClr val="FFFF00"/>
              </a:solidFill>
              <a:latin typeface="Bitstream Vera Serif" charset="0"/>
              <a:cs typeface="Times New Roman" pitchFamily="16" charset="0"/>
            </a:endParaRPr>
          </a:p>
          <a:p>
            <a:pPr eaLnBrk="1">
              <a:lnSpc>
                <a:spcPct val="97000"/>
              </a:lnSpc>
              <a:buClr>
                <a:srgbClr val="000000"/>
              </a:buClr>
              <a:buSzPct val="45000"/>
              <a:tabLst>
                <a:tab pos="723900" algn="l"/>
                <a:tab pos="1447800" algn="l"/>
                <a:tab pos="2171700" algn="l"/>
                <a:tab pos="2895600" algn="l"/>
                <a:tab pos="3619500" algn="l"/>
                <a:tab pos="4343400" algn="l"/>
                <a:tab pos="5067300" algn="l"/>
                <a:tab pos="5791200" algn="l"/>
                <a:tab pos="6515100" algn="l"/>
              </a:tabLst>
            </a:pPr>
            <a:endParaRPr lang="en-GB" sz="1600" dirty="0" smtClean="0">
              <a:solidFill>
                <a:srgbClr val="FFFFFF"/>
              </a:solidFill>
              <a:latin typeface="Bitstream Vera Serif" charset="0"/>
            </a:endParaRPr>
          </a:p>
          <a:p>
            <a:pPr eaLnBrk="1">
              <a:lnSpc>
                <a:spcPct val="97000"/>
              </a:lnSpc>
              <a:buClr>
                <a:srgbClr val="000000"/>
              </a:buClr>
              <a:buSzPct val="45000"/>
              <a:tabLst>
                <a:tab pos="723900" algn="l"/>
                <a:tab pos="1447800" algn="l"/>
                <a:tab pos="2171700" algn="l"/>
                <a:tab pos="2895600" algn="l"/>
                <a:tab pos="3619500" algn="l"/>
                <a:tab pos="4343400" algn="l"/>
                <a:tab pos="5067300" algn="l"/>
                <a:tab pos="5791200" algn="l"/>
                <a:tab pos="6515100" algn="l"/>
              </a:tabLst>
            </a:pPr>
            <a:r>
              <a:rPr lang="en-GB" sz="1600" dirty="0" err="1" smtClean="0">
                <a:solidFill>
                  <a:srgbClr val="FFFFFF"/>
                </a:solidFill>
                <a:latin typeface="Bitstream Vera Serif" charset="0"/>
              </a:rPr>
              <a:t>Dr</a:t>
            </a:r>
            <a:r>
              <a:rPr lang="en-GB" sz="1600" dirty="0" err="1">
                <a:solidFill>
                  <a:srgbClr val="FFFFFF"/>
                </a:solidFill>
                <a:latin typeface="Bitstream Vera Serif" charset="0"/>
              </a:rPr>
              <a:t>.</a:t>
            </a:r>
            <a:r>
              <a:rPr lang="en-GB" sz="1600" dirty="0">
                <a:solidFill>
                  <a:srgbClr val="FFFFFF"/>
                </a:solidFill>
                <a:latin typeface="Bitstream Vera Serif" charset="0"/>
              </a:rPr>
              <a:t> X. Torrelles </a:t>
            </a:r>
            <a:r>
              <a:rPr lang="en-GB" sz="1600" dirty="0" err="1" smtClean="0">
                <a:solidFill>
                  <a:srgbClr val="FFFFFF"/>
                </a:solidFill>
                <a:latin typeface="Bitstream Vera Serif" charset="0"/>
              </a:rPr>
              <a:t>Albareda</a:t>
            </a:r>
            <a:r>
              <a:rPr lang="en-GB" sz="1600" dirty="0" smtClean="0">
                <a:solidFill>
                  <a:srgbClr val="FFFFFF"/>
                </a:solidFill>
                <a:latin typeface="Bitstream Vera Serif" charset="0"/>
              </a:rPr>
              <a:t>	Inst. Mat. Science Barcelona</a:t>
            </a:r>
            <a:r>
              <a:rPr lang="en-GB" sz="1600" dirty="0">
                <a:solidFill>
                  <a:srgbClr val="FFFFFF"/>
                </a:solidFill>
                <a:latin typeface="Bitstream Vera Serif" charset="0"/>
              </a:rPr>
              <a:t>		ICMAB-CSIC</a:t>
            </a:r>
          </a:p>
          <a:p>
            <a:pPr eaLnBrk="1">
              <a:lnSpc>
                <a:spcPct val="97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Lst>
            </a:pPr>
            <a:endParaRPr lang="en-GB" sz="1600" dirty="0" smtClean="0">
              <a:solidFill>
                <a:srgbClr val="FFFFFF"/>
              </a:solidFill>
              <a:latin typeface="Bitstream Vera Serif" charset="0"/>
              <a:cs typeface="Times New Roman" pitchFamily="16" charset="0"/>
            </a:endParaRPr>
          </a:p>
          <a:p>
            <a:pPr eaLnBrk="1">
              <a:lnSpc>
                <a:spcPct val="97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Lst>
            </a:pPr>
            <a:r>
              <a:rPr lang="en-GB" sz="1600" dirty="0" smtClean="0">
                <a:solidFill>
                  <a:srgbClr val="FFFF00"/>
                </a:solidFill>
                <a:latin typeface="Bitstream Vera Serif" charset="0"/>
                <a:cs typeface="Times New Roman" pitchFamily="16" charset="0"/>
              </a:rPr>
              <a:t>Collaborators:</a:t>
            </a:r>
          </a:p>
          <a:p>
            <a:pPr eaLnBrk="1">
              <a:lnSpc>
                <a:spcPct val="97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Lst>
            </a:pPr>
            <a:r>
              <a:rPr lang="en-GB" sz="1600" dirty="0" err="1" smtClean="0">
                <a:solidFill>
                  <a:srgbClr val="FFFFFF"/>
                </a:solidFill>
                <a:latin typeface="Bitstream Vera Serif" charset="0"/>
                <a:cs typeface="Times New Roman" pitchFamily="16" charset="0"/>
              </a:rPr>
              <a:t>Dr.</a:t>
            </a:r>
            <a:r>
              <a:rPr lang="en-GB" sz="1600" dirty="0" smtClean="0">
                <a:solidFill>
                  <a:srgbClr val="FFFFFF"/>
                </a:solidFill>
                <a:latin typeface="Bitstream Vera Serif" charset="0"/>
                <a:cs typeface="Times New Roman" pitchFamily="16" charset="0"/>
              </a:rPr>
              <a:t> </a:t>
            </a:r>
            <a:r>
              <a:rPr lang="en-GB" sz="1600" dirty="0">
                <a:solidFill>
                  <a:srgbClr val="FFFFFF"/>
                </a:solidFill>
                <a:latin typeface="Bitstream Vera Serif" charset="0"/>
                <a:cs typeface="Times New Roman" pitchFamily="16" charset="0"/>
              </a:rPr>
              <a:t>M.J. </a:t>
            </a:r>
            <a:r>
              <a:rPr lang="en-GB" sz="1600" dirty="0" err="1">
                <a:solidFill>
                  <a:srgbClr val="FFFFFF"/>
                </a:solidFill>
                <a:latin typeface="Bitstream Vera Serif" charset="0"/>
                <a:cs typeface="Times New Roman" pitchFamily="16" charset="0"/>
              </a:rPr>
              <a:t>Capitán</a:t>
            </a:r>
            <a:r>
              <a:rPr lang="en-GB" sz="1600" dirty="0">
                <a:solidFill>
                  <a:srgbClr val="FFFFFF"/>
                </a:solidFill>
                <a:latin typeface="Bitstream Vera Serif" charset="0"/>
                <a:cs typeface="Times New Roman" pitchFamily="16" charset="0"/>
              </a:rPr>
              <a:t> </a:t>
            </a:r>
            <a:r>
              <a:rPr lang="en-GB" sz="1600" dirty="0" err="1">
                <a:solidFill>
                  <a:srgbClr val="FFFFFF"/>
                </a:solidFill>
                <a:latin typeface="Bitstream Vera Serif" charset="0"/>
                <a:cs typeface="Times New Roman" pitchFamily="16" charset="0"/>
              </a:rPr>
              <a:t>Aranda</a:t>
            </a:r>
            <a:r>
              <a:rPr lang="en-GB" sz="1600" dirty="0">
                <a:solidFill>
                  <a:srgbClr val="FFFFFF"/>
                </a:solidFill>
                <a:latin typeface="Bitstream Vera Serif" charset="0"/>
                <a:cs typeface="Times New Roman" pitchFamily="16" charset="0"/>
              </a:rPr>
              <a:t>		</a:t>
            </a:r>
            <a:r>
              <a:rPr lang="en-GB" sz="1600" dirty="0" smtClean="0">
                <a:solidFill>
                  <a:srgbClr val="FFFFFF"/>
                </a:solidFill>
                <a:latin typeface="Bitstream Vera Serif" charset="0"/>
                <a:cs typeface="Times New Roman" pitchFamily="16" charset="0"/>
              </a:rPr>
              <a:t>Inst. for the </a:t>
            </a:r>
            <a:r>
              <a:rPr lang="en-GB" sz="1600" dirty="0" err="1" smtClean="0">
                <a:solidFill>
                  <a:srgbClr val="FFFFFF"/>
                </a:solidFill>
                <a:latin typeface="Bitstream Vera Serif" charset="0"/>
                <a:cs typeface="Times New Roman" pitchFamily="16" charset="0"/>
              </a:rPr>
              <a:t>Struct</a:t>
            </a:r>
            <a:r>
              <a:rPr lang="en-GB" sz="1600" dirty="0" smtClean="0">
                <a:solidFill>
                  <a:srgbClr val="FFFFFF"/>
                </a:solidFill>
                <a:latin typeface="Bitstream Vera Serif" charset="0"/>
                <a:cs typeface="Times New Roman" pitchFamily="16" charset="0"/>
              </a:rPr>
              <a:t>. </a:t>
            </a:r>
            <a:r>
              <a:rPr lang="en-GB" sz="1600" dirty="0">
                <a:solidFill>
                  <a:srgbClr val="FFFFFF"/>
                </a:solidFill>
                <a:latin typeface="Bitstream Vera Serif" charset="0"/>
                <a:cs typeface="Times New Roman" pitchFamily="16" charset="0"/>
              </a:rPr>
              <a:t>o</a:t>
            </a:r>
            <a:r>
              <a:rPr lang="en-GB" sz="1600" dirty="0" smtClean="0">
                <a:solidFill>
                  <a:srgbClr val="FFFFFF"/>
                </a:solidFill>
                <a:latin typeface="Bitstream Vera Serif" charset="0"/>
                <a:cs typeface="Times New Roman" pitchFamily="16" charset="0"/>
              </a:rPr>
              <a:t>f Matter		IEM-</a:t>
            </a:r>
            <a:r>
              <a:rPr lang="en-GB" sz="1600" dirty="0" smtClean="0">
                <a:solidFill>
                  <a:srgbClr val="FFFFFF"/>
                </a:solidFill>
                <a:latin typeface="Bitstream Vera Serif" charset="0"/>
              </a:rPr>
              <a:t>CSIC</a:t>
            </a:r>
            <a:endParaRPr lang="en-GB" sz="1600" dirty="0">
              <a:solidFill>
                <a:srgbClr val="FFFFFF"/>
              </a:solidFill>
              <a:latin typeface="Bitstream Vera Serif" charset="0"/>
            </a:endParaRPr>
          </a:p>
          <a:p>
            <a:pPr eaLnBrk="1">
              <a:lnSpc>
                <a:spcPct val="97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Lst>
            </a:pPr>
            <a:r>
              <a:rPr lang="en-GB" sz="1600" dirty="0" err="1" smtClean="0">
                <a:solidFill>
                  <a:srgbClr val="FFFFFF"/>
                </a:solidFill>
                <a:latin typeface="Bitstream Vera Serif" charset="0"/>
              </a:rPr>
              <a:t>Dr</a:t>
            </a:r>
            <a:r>
              <a:rPr lang="en-GB" sz="1600" dirty="0" err="1">
                <a:solidFill>
                  <a:srgbClr val="FFFFFF"/>
                </a:solidFill>
                <a:latin typeface="Bitstream Vera Serif" charset="0"/>
              </a:rPr>
              <a:t>.</a:t>
            </a:r>
            <a:r>
              <a:rPr lang="en-GB" sz="1600" dirty="0">
                <a:solidFill>
                  <a:srgbClr val="FFFFFF"/>
                </a:solidFill>
                <a:latin typeface="Bitstream Vera Serif" charset="0"/>
              </a:rPr>
              <a:t> J. </a:t>
            </a:r>
            <a:r>
              <a:rPr lang="en-GB" sz="1600" dirty="0" err="1">
                <a:solidFill>
                  <a:srgbClr val="FFFFFF"/>
                </a:solidFill>
                <a:latin typeface="Bitstream Vera Serif" charset="0"/>
              </a:rPr>
              <a:t>Álvarez</a:t>
            </a:r>
            <a:r>
              <a:rPr lang="en-GB" sz="1600" dirty="0">
                <a:solidFill>
                  <a:srgbClr val="FFFFFF"/>
                </a:solidFill>
                <a:latin typeface="Bitstream Vera Serif" charset="0"/>
              </a:rPr>
              <a:t> Alonso	</a:t>
            </a:r>
            <a:r>
              <a:rPr lang="en-GB" sz="1600" dirty="0" smtClean="0">
                <a:solidFill>
                  <a:srgbClr val="FFFFFF"/>
                </a:solidFill>
                <a:latin typeface="Bitstream Vera Serif" charset="0"/>
              </a:rPr>
              <a:t>	Dpt. of Condensed Matter Physics	UAM</a:t>
            </a:r>
            <a:endParaRPr lang="en-GB" sz="1600" dirty="0">
              <a:solidFill>
                <a:srgbClr val="FFFFFF"/>
              </a:solidFill>
              <a:latin typeface="Bitstream Vera Serif" charset="0"/>
            </a:endParaRPr>
          </a:p>
          <a:p>
            <a:pPr eaLnBrk="1">
              <a:lnSpc>
                <a:spcPct val="97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Lst>
            </a:pPr>
            <a:endParaRPr lang="en-GB" sz="1600" dirty="0" smtClean="0">
              <a:solidFill>
                <a:srgbClr val="FFFFFF"/>
              </a:solidFill>
              <a:latin typeface="Bitstream Vera Serif" charset="0"/>
            </a:endParaRPr>
          </a:p>
          <a:p>
            <a:pPr eaLnBrk="1">
              <a:lnSpc>
                <a:spcPct val="97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Lst>
            </a:pPr>
            <a:r>
              <a:rPr lang="en-GB" sz="1600" dirty="0" smtClean="0">
                <a:solidFill>
                  <a:srgbClr val="FFFF00"/>
                </a:solidFill>
                <a:latin typeface="Bitstream Vera Serif" charset="0"/>
              </a:rPr>
              <a:t>Local contact:</a:t>
            </a:r>
          </a:p>
          <a:p>
            <a:pPr eaLnBrk="1">
              <a:lnSpc>
                <a:spcPct val="97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Lst>
            </a:pPr>
            <a:r>
              <a:rPr lang="en-GB" sz="1600" dirty="0" err="1" smtClean="0">
                <a:latin typeface="Bitstream Vera Serif" charset="0"/>
              </a:rPr>
              <a:t>Prof.</a:t>
            </a:r>
            <a:r>
              <a:rPr lang="en-GB" sz="1600" dirty="0" smtClean="0">
                <a:latin typeface="Bitstream Vera Serif" charset="0"/>
              </a:rPr>
              <a:t> S. </a:t>
            </a:r>
            <a:r>
              <a:rPr lang="en-GB" sz="1600" dirty="0" err="1" smtClean="0">
                <a:latin typeface="Bitstream Vera Serif" charset="0"/>
              </a:rPr>
              <a:t>Ferrer</a:t>
            </a:r>
            <a:r>
              <a:rPr lang="en-GB" sz="1600" dirty="0" smtClean="0">
                <a:latin typeface="Bitstream Vera Serif" charset="0"/>
              </a:rPr>
              <a:t> </a:t>
            </a:r>
            <a:r>
              <a:rPr lang="en-GB" sz="1600" dirty="0" err="1" smtClean="0">
                <a:latin typeface="Bitstream Vera Serif" charset="0"/>
              </a:rPr>
              <a:t>Fàbregas</a:t>
            </a:r>
            <a:r>
              <a:rPr lang="en-GB" sz="1600" dirty="0" smtClean="0">
                <a:latin typeface="Bitstream Vera Serif" charset="0"/>
              </a:rPr>
              <a:t> 	Scientific Advisor ALBA Synchrotron 	ALBA-CELLS</a:t>
            </a:r>
            <a:endParaRPr lang="en-GB" sz="1600" dirty="0">
              <a:latin typeface="Bitstream Vera Serif" charset="0"/>
            </a:endParaRPr>
          </a:p>
          <a:p>
            <a:pPr eaLnBrk="1">
              <a:lnSpc>
                <a:spcPct val="97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Lst>
            </a:pPr>
            <a:endParaRPr lang="en-GB" sz="1600" dirty="0" smtClean="0">
              <a:solidFill>
                <a:srgbClr val="FFFF00"/>
              </a:solidFill>
              <a:latin typeface="Bitstream Vera Serif" charset="0"/>
            </a:endParaRPr>
          </a:p>
          <a:p>
            <a:pPr eaLnBrk="1">
              <a:lnSpc>
                <a:spcPct val="97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Lst>
            </a:pPr>
            <a:r>
              <a:rPr lang="en-GB" sz="1600" dirty="0" smtClean="0">
                <a:solidFill>
                  <a:srgbClr val="FFFF00"/>
                </a:solidFill>
                <a:latin typeface="Bitstream Vera Serif" charset="0"/>
              </a:rPr>
              <a:t>With contributions </a:t>
            </a:r>
            <a:r>
              <a:rPr lang="en-GB" sz="1600" dirty="0">
                <a:solidFill>
                  <a:srgbClr val="FFFF00"/>
                </a:solidFill>
                <a:latin typeface="Bitstream Vera Serif" charset="0"/>
              </a:rPr>
              <a:t>of:</a:t>
            </a:r>
          </a:p>
          <a:p>
            <a:pPr eaLnBrk="1">
              <a:lnSpc>
                <a:spcPct val="97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Lst>
            </a:pPr>
            <a:r>
              <a:rPr lang="en-GB" sz="1600" dirty="0" err="1">
                <a:solidFill>
                  <a:schemeClr val="accent3">
                    <a:lumMod val="95000"/>
                  </a:schemeClr>
                </a:solidFill>
                <a:latin typeface="Bitstream Vera Serif" charset="0"/>
                <a:cs typeface="Times New Roman" pitchFamily="16" charset="0"/>
              </a:rPr>
              <a:t>Dr.</a:t>
            </a:r>
            <a:r>
              <a:rPr lang="en-GB" sz="1600" dirty="0">
                <a:solidFill>
                  <a:schemeClr val="accent3">
                    <a:lumMod val="95000"/>
                  </a:schemeClr>
                </a:solidFill>
                <a:latin typeface="Bitstream Vera Serif" charset="0"/>
                <a:cs typeface="Times New Roman" pitchFamily="16" charset="0"/>
              </a:rPr>
              <a:t> </a:t>
            </a:r>
            <a:r>
              <a:rPr lang="en-GB" sz="1600" dirty="0" smtClean="0">
                <a:solidFill>
                  <a:schemeClr val="accent3">
                    <a:lumMod val="95000"/>
                  </a:schemeClr>
                </a:solidFill>
                <a:latin typeface="Bitstream Vera Serif" charset="0"/>
                <a:cs typeface="Times New Roman" pitchFamily="16" charset="0"/>
              </a:rPr>
              <a:t>Javier </a:t>
            </a:r>
            <a:r>
              <a:rPr lang="en-GB" sz="1600" dirty="0" err="1" smtClean="0">
                <a:solidFill>
                  <a:schemeClr val="accent3">
                    <a:lumMod val="95000"/>
                  </a:schemeClr>
                </a:solidFill>
                <a:latin typeface="Bitstream Vera Serif" charset="0"/>
                <a:cs typeface="Times New Roman" pitchFamily="16" charset="0"/>
              </a:rPr>
              <a:t>Herrero</a:t>
            </a:r>
            <a:r>
              <a:rPr lang="en-GB" sz="1600" dirty="0" smtClean="0">
                <a:solidFill>
                  <a:schemeClr val="accent3">
                    <a:lumMod val="95000"/>
                  </a:schemeClr>
                </a:solidFill>
                <a:latin typeface="Bitstream Vera Serif" charset="0"/>
                <a:cs typeface="Times New Roman" pitchFamily="16" charset="0"/>
              </a:rPr>
              <a:t> Martín</a:t>
            </a:r>
            <a:r>
              <a:rPr lang="en-GB" sz="1600" dirty="0">
                <a:solidFill>
                  <a:schemeClr val="accent3">
                    <a:lumMod val="95000"/>
                  </a:schemeClr>
                </a:solidFill>
                <a:latin typeface="Bitstream Vera Serif" charset="0"/>
              </a:rPr>
              <a:t>	</a:t>
            </a:r>
            <a:r>
              <a:rPr lang="en-GB" sz="1600" dirty="0" smtClean="0">
                <a:solidFill>
                  <a:schemeClr val="accent3">
                    <a:lumMod val="95000"/>
                  </a:schemeClr>
                </a:solidFill>
                <a:latin typeface="Bitstream Vera Serif" charset="0"/>
              </a:rPr>
              <a:t>BL29 BOREAS, ALBA Synchrotron	</a:t>
            </a:r>
            <a:r>
              <a:rPr lang="en-GB" sz="1600" dirty="0">
                <a:latin typeface="Bitstream Vera Serif" charset="0"/>
              </a:rPr>
              <a:t>ALBA-</a:t>
            </a:r>
            <a:r>
              <a:rPr lang="en-GB" sz="1600" dirty="0" smtClean="0">
                <a:latin typeface="Bitstream Vera Serif" charset="0"/>
              </a:rPr>
              <a:t>CELLS</a:t>
            </a:r>
            <a:endParaRPr lang="en-GB" sz="1600" dirty="0">
              <a:solidFill>
                <a:schemeClr val="accent3">
                  <a:lumMod val="95000"/>
                </a:schemeClr>
              </a:solidFill>
              <a:latin typeface="Bitstream Vera Serif" charset="0"/>
            </a:endParaRPr>
          </a:p>
          <a:p>
            <a:pPr eaLnBrk="1">
              <a:lnSpc>
                <a:spcPct val="97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Lst>
            </a:pPr>
            <a:r>
              <a:rPr lang="en-GB" sz="1600" dirty="0" err="1" smtClean="0">
                <a:solidFill>
                  <a:schemeClr val="accent3">
                    <a:lumMod val="95000"/>
                  </a:schemeClr>
                </a:solidFill>
                <a:latin typeface="Bitstream Vera Serif" charset="0"/>
              </a:rPr>
              <a:t>Dr.</a:t>
            </a:r>
            <a:r>
              <a:rPr lang="en-GB" sz="1600" dirty="0" smtClean="0">
                <a:solidFill>
                  <a:schemeClr val="accent3">
                    <a:lumMod val="95000"/>
                  </a:schemeClr>
                </a:solidFill>
                <a:latin typeface="Bitstream Vera Serif" charset="0"/>
              </a:rPr>
              <a:t> </a:t>
            </a:r>
            <a:r>
              <a:rPr lang="en-GB" sz="1600" dirty="0" err="1" smtClean="0">
                <a:solidFill>
                  <a:schemeClr val="accent3">
                    <a:lumMod val="95000"/>
                  </a:schemeClr>
                </a:solidFill>
                <a:latin typeface="Bitstream Vera Serif" charset="0"/>
              </a:rPr>
              <a:t>Oier</a:t>
            </a:r>
            <a:r>
              <a:rPr lang="en-GB" sz="1600" dirty="0" smtClean="0">
                <a:solidFill>
                  <a:schemeClr val="accent3">
                    <a:lumMod val="95000"/>
                  </a:schemeClr>
                </a:solidFill>
                <a:latin typeface="Bitstream Vera Serif" charset="0"/>
              </a:rPr>
              <a:t> </a:t>
            </a:r>
            <a:r>
              <a:rPr lang="en-GB" sz="1600" dirty="0" err="1" smtClean="0">
                <a:solidFill>
                  <a:schemeClr val="accent3">
                    <a:lumMod val="95000"/>
                  </a:schemeClr>
                </a:solidFill>
                <a:latin typeface="Bitstream Vera Serif" charset="0"/>
              </a:rPr>
              <a:t>Bikondoa</a:t>
            </a:r>
            <a:r>
              <a:rPr lang="en-GB" sz="1600" dirty="0" smtClean="0">
                <a:solidFill>
                  <a:schemeClr val="accent3">
                    <a:lumMod val="95000"/>
                  </a:schemeClr>
                </a:solidFill>
                <a:latin typeface="Bitstream Vera Serif" charset="0"/>
              </a:rPr>
              <a:t>		BM28 XMAS, ESRF Synchrotron	ESRF</a:t>
            </a:r>
          </a:p>
          <a:p>
            <a:pPr eaLnBrk="1">
              <a:lnSpc>
                <a:spcPct val="97000"/>
              </a:lnSpc>
              <a:buClr>
                <a:srgbClr val="000000"/>
              </a:buClr>
              <a:buSzPct val="45000"/>
              <a:tabLst>
                <a:tab pos="723900" algn="l"/>
                <a:tab pos="1447800" algn="l"/>
                <a:tab pos="2171700" algn="l"/>
                <a:tab pos="2895600" algn="l"/>
                <a:tab pos="3619500" algn="l"/>
                <a:tab pos="4343400" algn="l"/>
                <a:tab pos="5067300" algn="l"/>
                <a:tab pos="5791200" algn="l"/>
                <a:tab pos="6515100" algn="l"/>
              </a:tabLst>
            </a:pPr>
            <a:r>
              <a:rPr lang="en-GB" sz="1600" dirty="0" err="1" smtClean="0">
                <a:solidFill>
                  <a:schemeClr val="accent3">
                    <a:lumMod val="95000"/>
                  </a:schemeClr>
                </a:solidFill>
                <a:latin typeface="Bitstream Vera Serif" charset="0"/>
              </a:rPr>
              <a:t>Prof.</a:t>
            </a:r>
            <a:r>
              <a:rPr lang="en-GB" sz="1600" dirty="0" smtClean="0">
                <a:solidFill>
                  <a:schemeClr val="accent3">
                    <a:lumMod val="95000"/>
                  </a:schemeClr>
                </a:solidFill>
                <a:latin typeface="Bitstream Vera Serif" charset="0"/>
              </a:rPr>
              <a:t> J. L. </a:t>
            </a:r>
            <a:r>
              <a:rPr lang="en-GB" sz="1600" dirty="0" err="1" smtClean="0">
                <a:solidFill>
                  <a:schemeClr val="accent3">
                    <a:lumMod val="95000"/>
                  </a:schemeClr>
                </a:solidFill>
                <a:latin typeface="Bitstream Vera Serif" charset="0"/>
              </a:rPr>
              <a:t>García</a:t>
            </a:r>
            <a:r>
              <a:rPr lang="en-GB" sz="1600" dirty="0" smtClean="0">
                <a:solidFill>
                  <a:schemeClr val="accent3">
                    <a:lumMod val="95000"/>
                  </a:schemeClr>
                </a:solidFill>
                <a:latin typeface="Bitstream Vera Serif" charset="0"/>
              </a:rPr>
              <a:t> Muñoz</a:t>
            </a:r>
            <a:r>
              <a:rPr lang="en-GB" sz="1600" dirty="0">
                <a:solidFill>
                  <a:schemeClr val="accent3">
                    <a:lumMod val="95000"/>
                  </a:schemeClr>
                </a:solidFill>
                <a:latin typeface="Bitstream Vera Serif" charset="0"/>
              </a:rPr>
              <a:t>	</a:t>
            </a:r>
            <a:r>
              <a:rPr lang="en-GB" sz="1600" dirty="0">
                <a:solidFill>
                  <a:srgbClr val="FFFFFF"/>
                </a:solidFill>
                <a:latin typeface="Bitstream Vera Serif" charset="0"/>
              </a:rPr>
              <a:t>Inst. Mat. Science Barcelona		ICMAB-CSIC</a:t>
            </a:r>
          </a:p>
          <a:p>
            <a:pPr eaLnBrk="1">
              <a:lnSpc>
                <a:spcPct val="97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Lst>
            </a:pPr>
            <a:r>
              <a:rPr lang="en-GB" sz="1600" dirty="0" err="1" smtClean="0">
                <a:solidFill>
                  <a:schemeClr val="accent3">
                    <a:lumMod val="95000"/>
                  </a:schemeClr>
                </a:solidFill>
                <a:latin typeface="Bitstream Vera Serif" charset="0"/>
              </a:rPr>
              <a:t>Dr.</a:t>
            </a:r>
            <a:r>
              <a:rPr lang="en-GB" sz="1600" dirty="0" smtClean="0">
                <a:solidFill>
                  <a:schemeClr val="accent3">
                    <a:lumMod val="95000"/>
                  </a:schemeClr>
                </a:solidFill>
                <a:latin typeface="Bitstream Vera Serif" charset="0"/>
              </a:rPr>
              <a:t> Esther </a:t>
            </a:r>
            <a:r>
              <a:rPr lang="en-GB" sz="1600" dirty="0" err="1" smtClean="0">
                <a:solidFill>
                  <a:schemeClr val="accent3">
                    <a:lumMod val="95000"/>
                  </a:schemeClr>
                </a:solidFill>
                <a:latin typeface="Bitstream Vera Serif" charset="0"/>
              </a:rPr>
              <a:t>Barrena</a:t>
            </a:r>
            <a:r>
              <a:rPr lang="en-GB" sz="1600" dirty="0" smtClean="0">
                <a:solidFill>
                  <a:schemeClr val="accent3">
                    <a:lumMod val="95000"/>
                  </a:schemeClr>
                </a:solidFill>
                <a:latin typeface="Bitstream Vera Serif" charset="0"/>
              </a:rPr>
              <a:t>		</a:t>
            </a:r>
            <a:r>
              <a:rPr lang="en-GB" sz="1600" dirty="0">
                <a:solidFill>
                  <a:srgbClr val="FFFFFF"/>
                </a:solidFill>
                <a:latin typeface="Bitstream Vera Serif" charset="0"/>
              </a:rPr>
              <a:t>Inst. Mat. Science Barcelona		ICMAB-</a:t>
            </a:r>
            <a:r>
              <a:rPr lang="en-GB" sz="1600" dirty="0" smtClean="0">
                <a:solidFill>
                  <a:srgbClr val="FFFFFF"/>
                </a:solidFill>
                <a:latin typeface="Bitstream Vera Serif" charset="0"/>
              </a:rPr>
              <a:t>CSIC</a:t>
            </a:r>
          </a:p>
          <a:p>
            <a:pPr eaLnBrk="1">
              <a:lnSpc>
                <a:spcPct val="97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Lst>
            </a:pPr>
            <a:r>
              <a:rPr lang="en-GB" sz="1600" dirty="0" err="1" smtClean="0">
                <a:solidFill>
                  <a:srgbClr val="FFFFFF"/>
                </a:solidFill>
                <a:latin typeface="Bitstream Vera Serif" charset="0"/>
              </a:rPr>
              <a:t>Prof.</a:t>
            </a:r>
            <a:r>
              <a:rPr lang="en-GB" sz="1600" dirty="0" smtClean="0">
                <a:solidFill>
                  <a:srgbClr val="FFFFFF"/>
                </a:solidFill>
                <a:latin typeface="Bitstream Vera Serif" charset="0"/>
              </a:rPr>
              <a:t> J. A. Martín </a:t>
            </a:r>
            <a:r>
              <a:rPr lang="en-GB" sz="1600" dirty="0" err="1" smtClean="0">
                <a:solidFill>
                  <a:srgbClr val="FFFFFF"/>
                </a:solidFill>
                <a:latin typeface="Bitstream Vera Serif" charset="0"/>
              </a:rPr>
              <a:t>Gago</a:t>
            </a:r>
            <a:r>
              <a:rPr lang="en-GB" sz="1600" dirty="0" smtClean="0">
                <a:solidFill>
                  <a:srgbClr val="FFFFFF"/>
                </a:solidFill>
                <a:latin typeface="Bitstream Vera Serif" charset="0"/>
              </a:rPr>
              <a:t>		Inst. Mat. Science Madrid		ICMM-CSIC</a:t>
            </a:r>
            <a:endParaRPr lang="en-GB" sz="1600" dirty="0">
              <a:solidFill>
                <a:schemeClr val="accent3">
                  <a:lumMod val="95000"/>
                </a:schemeClr>
              </a:solidFill>
              <a:latin typeface="Bitstream Vera Serif" charset="0"/>
            </a:endParaRPr>
          </a:p>
        </p:txBody>
      </p:sp>
      <p:sp>
        <p:nvSpPr>
          <p:cNvPr id="6"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503808" y="61079"/>
            <a:ext cx="5872013" cy="443689"/>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lgn="just" defTabSz="719138" eaLnBrk="1">
              <a:lnSpc>
                <a:spcPct val="116000"/>
              </a:lnSpc>
              <a:buClr>
                <a:srgbClr val="000000"/>
              </a:buClr>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n-GB" sz="2600" b="1" i="0" u="none" strike="noStrike" kern="0" cap="none" spc="0" normalizeH="0" baseline="0" noProof="0" dirty="0" smtClean="0">
                <a:ln>
                  <a:noFill/>
                </a:ln>
                <a:solidFill>
                  <a:srgbClr val="FF9966"/>
                </a:solidFill>
                <a:effectLst/>
                <a:uLnTx/>
                <a:uFillTx/>
                <a:latin typeface="Bookman" charset="0"/>
                <a:ea typeface="+mj-ea"/>
                <a:cs typeface="Times New Roman" pitchFamily="16" charset="0"/>
              </a:rPr>
              <a:t>Examples of sample </a:t>
            </a:r>
            <a:r>
              <a:rPr lang="en-GB" sz="2600" b="1" kern="0" dirty="0" smtClean="0">
                <a:solidFill>
                  <a:srgbClr val="FF9966"/>
                </a:solidFill>
                <a:latin typeface="Bookman" charset="0"/>
                <a:ea typeface="+mj-ea"/>
                <a:cs typeface="Times New Roman" pitchFamily="16" charset="0"/>
              </a:rPr>
              <a:t>e</a:t>
            </a:r>
            <a:r>
              <a:rPr kumimoji="0" lang="en-GB" sz="2600" b="1" i="0" u="none" strike="noStrike" kern="0" cap="none" spc="0" normalizeH="0" baseline="0" noProof="0" dirty="0" err="1" smtClean="0">
                <a:ln>
                  <a:noFill/>
                </a:ln>
                <a:solidFill>
                  <a:srgbClr val="FF9966"/>
                </a:solidFill>
                <a:effectLst/>
                <a:uLnTx/>
                <a:uFillTx/>
                <a:latin typeface="Bookman" charset="0"/>
                <a:ea typeface="+mj-ea"/>
                <a:cs typeface="Times New Roman" pitchFamily="16" charset="0"/>
              </a:rPr>
              <a:t>nvironments</a:t>
            </a:r>
            <a:r>
              <a:rPr kumimoji="0" lang="en-GB" sz="2600" b="1" i="0" u="none" strike="noStrike" kern="0" cap="none" spc="0" normalizeH="0" baseline="0" noProof="0" dirty="0" smtClean="0">
                <a:ln>
                  <a:noFill/>
                </a:ln>
                <a:solidFill>
                  <a:srgbClr val="FF9966"/>
                </a:solidFill>
                <a:effectLst/>
                <a:uLnTx/>
                <a:uFillTx/>
                <a:latin typeface="Bookman" charset="0"/>
                <a:ea typeface="+mj-ea"/>
                <a:cs typeface="Times New Roman" pitchFamily="16" charset="0"/>
              </a:rPr>
              <a:t> </a:t>
            </a:r>
            <a:r>
              <a:rPr lang="en-GB" kern="0" dirty="0" smtClean="0">
                <a:solidFill>
                  <a:srgbClr val="FF9966"/>
                </a:solidFill>
                <a:cs typeface="Times New Roman" pitchFamily="16" charset="0"/>
              </a:rPr>
              <a:t>(</a:t>
            </a:r>
            <a:r>
              <a:rPr lang="en-GB" kern="0" dirty="0">
                <a:solidFill>
                  <a:srgbClr val="FFFF00"/>
                </a:solidFill>
                <a:cs typeface="Times New Roman" pitchFamily="16" charset="0"/>
              </a:rPr>
              <a:t>2</a:t>
            </a:r>
            <a:r>
              <a:rPr lang="en-GB" kern="0" dirty="0" smtClean="0">
                <a:solidFill>
                  <a:srgbClr val="FF9966"/>
                </a:solidFill>
                <a:cs typeface="Times New Roman" pitchFamily="16" charset="0"/>
              </a:rPr>
              <a:t>/</a:t>
            </a:r>
            <a:r>
              <a:rPr lang="en-GB" kern="0" dirty="0">
                <a:solidFill>
                  <a:srgbClr val="FF9966"/>
                </a:solidFill>
                <a:cs typeface="Times New Roman" pitchFamily="16" charset="0"/>
              </a:rPr>
              <a:t>2)</a:t>
            </a:r>
            <a:endParaRPr kumimoji="0" lang="en-GB" b="1" i="0" u="none" strike="noStrike" kern="0" cap="none" spc="0" normalizeH="0" baseline="0" noProof="0" dirty="0" smtClean="0">
              <a:ln>
                <a:noFill/>
              </a:ln>
              <a:solidFill>
                <a:srgbClr val="FF9966"/>
              </a:solidFill>
              <a:effectLst/>
              <a:uLnTx/>
              <a:uFillTx/>
              <a:latin typeface="Bookman" charset="0"/>
              <a:ea typeface="+mj-ea"/>
              <a:cs typeface="Times New Roman" pitchFamily="16" charset="0"/>
            </a:endParaRPr>
          </a:p>
        </p:txBody>
      </p:sp>
      <p:sp>
        <p:nvSpPr>
          <p:cNvPr id="17" name="Text Box 8"/>
          <p:cNvSpPr txBox="1">
            <a:spLocks noChangeArrowheads="1"/>
          </p:cNvSpPr>
          <p:nvPr/>
        </p:nvSpPr>
        <p:spPr bwMode="auto">
          <a:xfrm>
            <a:off x="595306" y="3539222"/>
            <a:ext cx="1753816" cy="267509"/>
          </a:xfrm>
          <a:prstGeom prst="rect">
            <a:avLst/>
          </a:prstGeom>
          <a:noFill/>
          <a:ln w="9525">
            <a:noFill/>
            <a:miter lim="800000"/>
            <a:headEnd/>
            <a:tailEnd/>
          </a:ln>
        </p:spPr>
        <p:txBody>
          <a:bodyPr wrap="square" lIns="0" tIns="0" rIns="0" bIns="0">
            <a:spAutoFit/>
          </a:bodyPr>
          <a:lstStyle/>
          <a:p>
            <a:pPr eaLnBrk="1">
              <a:lnSpc>
                <a:spcPct val="116000"/>
              </a:lnSpc>
              <a:buClr>
                <a:srgbClr val="000000"/>
              </a:buClr>
              <a:buSzPct val="45000"/>
              <a:buFont typeface="StarSymbol" charset="0"/>
              <a:buNone/>
              <a:tabLst>
                <a:tab pos="723900" algn="l"/>
                <a:tab pos="1447800" algn="l"/>
                <a:tab pos="2171700" algn="l"/>
              </a:tabLst>
            </a:pPr>
            <a:r>
              <a:rPr lang="en-GB" sz="1600" dirty="0" smtClean="0">
                <a:solidFill>
                  <a:srgbClr val="FFFF00"/>
                </a:solidFill>
                <a:latin typeface="Bookman" charset="0"/>
              </a:rPr>
              <a:t>Batch reactor</a:t>
            </a:r>
            <a:endParaRPr lang="en-GB" sz="1600" dirty="0">
              <a:solidFill>
                <a:srgbClr val="FFFF00"/>
              </a:solidFill>
              <a:latin typeface="Bookman" charset="0"/>
            </a:endParaRPr>
          </a:p>
        </p:txBody>
      </p:sp>
      <p:sp>
        <p:nvSpPr>
          <p:cNvPr id="19" name="Text Box 8"/>
          <p:cNvSpPr txBox="1">
            <a:spLocks noChangeArrowheads="1"/>
          </p:cNvSpPr>
          <p:nvPr/>
        </p:nvSpPr>
        <p:spPr bwMode="auto">
          <a:xfrm>
            <a:off x="2448024" y="2843733"/>
            <a:ext cx="3240360" cy="531812"/>
          </a:xfrm>
          <a:prstGeom prst="rect">
            <a:avLst/>
          </a:prstGeom>
          <a:noFill/>
          <a:ln w="9525">
            <a:noFill/>
            <a:miter lim="800000"/>
            <a:headEnd/>
            <a:tailEnd/>
          </a:ln>
        </p:spPr>
        <p:txBody>
          <a:bodyPr wrap="square" lIns="0" tIns="0" rIns="0" bIns="0">
            <a:spAutoFit/>
          </a:bodyPr>
          <a:lstStyle/>
          <a:p>
            <a:pPr eaLnBrk="1">
              <a:lnSpc>
                <a:spcPct val="116000"/>
              </a:lnSpc>
              <a:buClr>
                <a:srgbClr val="000000"/>
              </a:buClr>
              <a:buSzPct val="45000"/>
              <a:buFont typeface="StarSymbol" charset="0"/>
              <a:buNone/>
              <a:tabLst>
                <a:tab pos="723900" algn="l"/>
                <a:tab pos="1447800" algn="l"/>
                <a:tab pos="2171700" algn="l"/>
              </a:tabLst>
            </a:pPr>
            <a:r>
              <a:rPr lang="en-GB" sz="1600" dirty="0" smtClean="0">
                <a:solidFill>
                  <a:srgbClr val="FFFF00"/>
                </a:solidFill>
                <a:latin typeface="Bookman" charset="0"/>
              </a:rPr>
              <a:t>Flow reactor with UHV section</a:t>
            </a:r>
          </a:p>
          <a:p>
            <a:pPr eaLnBrk="1">
              <a:buClr>
                <a:srgbClr val="000000"/>
              </a:buClr>
              <a:buSzPct val="45000"/>
              <a:buFont typeface="StarSymbol" charset="0"/>
              <a:buNone/>
              <a:tabLst>
                <a:tab pos="723900" algn="l"/>
                <a:tab pos="1447800" algn="l"/>
                <a:tab pos="2171700" algn="l"/>
              </a:tabLst>
            </a:pPr>
            <a:r>
              <a:rPr lang="en-GB" sz="1600" dirty="0" smtClean="0">
                <a:solidFill>
                  <a:srgbClr val="FFFFFF"/>
                </a:solidFill>
                <a:latin typeface="Bookman" charset="0"/>
              </a:rPr>
              <a:t>Mass flow controllers (gas inlet)</a:t>
            </a:r>
            <a:endParaRPr lang="en-GB" sz="1600" dirty="0">
              <a:solidFill>
                <a:srgbClr val="FFFFFF"/>
              </a:solidFill>
              <a:latin typeface="Bookman" charset="0"/>
            </a:endParaRPr>
          </a:p>
        </p:txBody>
      </p:sp>
      <p:sp>
        <p:nvSpPr>
          <p:cNvPr id="21" name="Text Box 8"/>
          <p:cNvSpPr txBox="1">
            <a:spLocks noChangeArrowheads="1"/>
          </p:cNvSpPr>
          <p:nvPr/>
        </p:nvSpPr>
        <p:spPr bwMode="auto">
          <a:xfrm>
            <a:off x="8064648" y="611485"/>
            <a:ext cx="1800447" cy="1516697"/>
          </a:xfrm>
          <a:prstGeom prst="rect">
            <a:avLst/>
          </a:prstGeom>
          <a:noFill/>
          <a:ln w="9525">
            <a:noFill/>
            <a:miter lim="800000"/>
            <a:headEnd/>
            <a:tailEnd/>
          </a:ln>
        </p:spPr>
        <p:txBody>
          <a:bodyPr wrap="square" lIns="0" tIns="0" rIns="0" bIns="0">
            <a:spAutoFit/>
          </a:bodyPr>
          <a:lstStyle/>
          <a:p>
            <a:pPr eaLnBrk="1">
              <a:lnSpc>
                <a:spcPct val="116000"/>
              </a:lnSpc>
              <a:buClr>
                <a:srgbClr val="000000"/>
              </a:buClr>
              <a:buSzPct val="45000"/>
              <a:buFont typeface="StarSymbol" charset="0"/>
              <a:buNone/>
              <a:tabLst>
                <a:tab pos="723900" algn="l"/>
                <a:tab pos="1447800" algn="l"/>
                <a:tab pos="2171700" algn="l"/>
              </a:tabLst>
            </a:pPr>
            <a:r>
              <a:rPr lang="en-GB" sz="1600" dirty="0" smtClean="0">
                <a:solidFill>
                  <a:srgbClr val="FFFF00"/>
                </a:solidFill>
                <a:latin typeface="Bookman" charset="0"/>
              </a:rPr>
              <a:t>Harsh reactor</a:t>
            </a:r>
          </a:p>
          <a:p>
            <a:pPr eaLnBrk="1">
              <a:buClr>
                <a:srgbClr val="000000"/>
              </a:buClr>
              <a:buSzPct val="45000"/>
              <a:buFont typeface="StarSymbol" charset="0"/>
              <a:buNone/>
              <a:tabLst>
                <a:tab pos="723900" algn="l"/>
                <a:tab pos="1447800" algn="l"/>
                <a:tab pos="2171700" algn="l"/>
              </a:tabLst>
            </a:pPr>
            <a:r>
              <a:rPr lang="en-GB" sz="1600" dirty="0" smtClean="0">
                <a:solidFill>
                  <a:srgbClr val="FFFFFF"/>
                </a:solidFill>
                <a:latin typeface="Bookman" charset="0"/>
              </a:rPr>
              <a:t>Leak valve for gas introduction.</a:t>
            </a:r>
          </a:p>
          <a:p>
            <a:pPr eaLnBrk="1">
              <a:buClr>
                <a:srgbClr val="000000"/>
              </a:buClr>
              <a:buSzPct val="45000"/>
              <a:tabLst>
                <a:tab pos="723900" algn="l"/>
                <a:tab pos="1447800" algn="l"/>
                <a:tab pos="2171700" algn="l"/>
              </a:tabLst>
            </a:pPr>
            <a:r>
              <a:rPr lang="en-GB" sz="1600" dirty="0" smtClean="0">
                <a:solidFill>
                  <a:srgbClr val="FFFFFF"/>
                </a:solidFill>
                <a:latin typeface="Bookman" charset="0"/>
              </a:rPr>
              <a:t>- O</a:t>
            </a:r>
            <a:r>
              <a:rPr lang="en-GB" sz="1600" baseline="-25000" dirty="0" smtClean="0">
                <a:solidFill>
                  <a:srgbClr val="FFFFFF"/>
                </a:solidFill>
                <a:latin typeface="Bookman" charset="0"/>
              </a:rPr>
              <a:t>2</a:t>
            </a:r>
            <a:r>
              <a:rPr lang="en-GB" sz="1600" dirty="0" smtClean="0">
                <a:solidFill>
                  <a:srgbClr val="FFFFFF"/>
                </a:solidFill>
                <a:latin typeface="Bookman" charset="0"/>
              </a:rPr>
              <a:t> rich: 800K</a:t>
            </a:r>
          </a:p>
          <a:p>
            <a:pPr eaLnBrk="1">
              <a:buClr>
                <a:srgbClr val="000000"/>
              </a:buClr>
              <a:buSzPct val="45000"/>
              <a:buFontTx/>
              <a:buChar char="-"/>
              <a:tabLst>
                <a:tab pos="723900" algn="l"/>
                <a:tab pos="1447800" algn="l"/>
                <a:tab pos="2171700" algn="l"/>
              </a:tabLst>
            </a:pPr>
            <a:r>
              <a:rPr lang="en-GB" sz="1600" dirty="0" smtClean="0">
                <a:solidFill>
                  <a:srgbClr val="FFFFFF"/>
                </a:solidFill>
                <a:latin typeface="Bookman" charset="0"/>
              </a:rPr>
              <a:t>- UHV: 1400K</a:t>
            </a:r>
          </a:p>
          <a:p>
            <a:pPr eaLnBrk="1">
              <a:buClr>
                <a:srgbClr val="000000"/>
              </a:buClr>
              <a:buSzPct val="45000"/>
              <a:buFontTx/>
              <a:buChar char="-"/>
              <a:tabLst>
                <a:tab pos="723900" algn="l"/>
                <a:tab pos="1447800" algn="l"/>
                <a:tab pos="2171700" algn="l"/>
              </a:tabLst>
            </a:pPr>
            <a:endParaRPr lang="en-GB" sz="1600" dirty="0">
              <a:solidFill>
                <a:srgbClr val="FFFFFF"/>
              </a:solidFill>
              <a:latin typeface="Bookman" charset="0"/>
            </a:endParaRPr>
          </a:p>
        </p:txBody>
      </p:sp>
      <p:grpSp>
        <p:nvGrpSpPr>
          <p:cNvPr id="24" name="23 Grupo"/>
          <p:cNvGrpSpPr/>
          <p:nvPr/>
        </p:nvGrpSpPr>
        <p:grpSpPr>
          <a:xfrm>
            <a:off x="489992" y="3787501"/>
            <a:ext cx="8870800" cy="2253810"/>
            <a:chOff x="215776" y="3755834"/>
            <a:chExt cx="8870800" cy="2253810"/>
          </a:xfrm>
        </p:grpSpPr>
        <p:pic>
          <p:nvPicPr>
            <p:cNvPr id="7" name="Picture 5"/>
            <p:cNvPicPr>
              <a:picLocks noChangeAspect="1" noChangeArrowheads="1"/>
            </p:cNvPicPr>
            <p:nvPr/>
          </p:nvPicPr>
          <p:blipFill>
            <a:blip r:embed="rId2" cstate="print"/>
            <a:srcRect l="52458" t="3297" r="1788" b="3297"/>
            <a:stretch>
              <a:fillRect/>
            </a:stretch>
          </p:blipFill>
          <p:spPr bwMode="auto">
            <a:xfrm>
              <a:off x="6408464" y="3798416"/>
              <a:ext cx="2678112" cy="1925637"/>
            </a:xfrm>
            <a:prstGeom prst="rect">
              <a:avLst/>
            </a:prstGeom>
            <a:noFill/>
          </p:spPr>
        </p:pic>
        <p:sp>
          <p:nvSpPr>
            <p:cNvPr id="10" name="Text Box 8"/>
            <p:cNvSpPr txBox="1">
              <a:spLocks noChangeArrowheads="1"/>
            </p:cNvSpPr>
            <p:nvPr/>
          </p:nvSpPr>
          <p:spPr bwMode="auto">
            <a:xfrm>
              <a:off x="3430512" y="5724053"/>
              <a:ext cx="2401888" cy="285591"/>
            </a:xfrm>
            <a:prstGeom prst="rect">
              <a:avLst/>
            </a:prstGeom>
            <a:noFill/>
            <a:ln w="9525">
              <a:noFill/>
              <a:miter lim="800000"/>
              <a:headEnd/>
              <a:tailEnd/>
            </a:ln>
          </p:spPr>
          <p:txBody>
            <a:bodyPr wrap="square" lIns="0" tIns="0" rIns="0" bIns="0">
              <a:spAutoFit/>
            </a:bodyPr>
            <a:lstStyle/>
            <a:p>
              <a:pPr eaLnBrk="1">
                <a:lnSpc>
                  <a:spcPct val="116000"/>
                </a:lnSpc>
                <a:buClr>
                  <a:srgbClr val="000000"/>
                </a:buClr>
                <a:buSzPct val="45000"/>
                <a:buFont typeface="StarSymbol" charset="0"/>
                <a:buNone/>
                <a:tabLst>
                  <a:tab pos="723900" algn="l"/>
                  <a:tab pos="1447800" algn="l"/>
                  <a:tab pos="2171700" algn="l"/>
                </a:tabLst>
              </a:pPr>
              <a:r>
                <a:rPr lang="en-GB" sz="1600" dirty="0" smtClean="0">
                  <a:solidFill>
                    <a:srgbClr val="FFFF00"/>
                  </a:solidFill>
                  <a:latin typeface="Bookman" charset="0"/>
                </a:rPr>
                <a:t>Electrochemical </a:t>
              </a:r>
              <a:r>
                <a:rPr lang="en-GB" sz="1600" dirty="0">
                  <a:solidFill>
                    <a:srgbClr val="FFFF00"/>
                  </a:solidFill>
                  <a:latin typeface="Bookman" charset="0"/>
                </a:rPr>
                <a:t>Cell</a:t>
              </a:r>
            </a:p>
          </p:txBody>
        </p:sp>
        <p:pic>
          <p:nvPicPr>
            <p:cNvPr id="11" name="Picture 9"/>
            <p:cNvPicPr>
              <a:picLocks noChangeAspect="1" noChangeArrowheads="1"/>
            </p:cNvPicPr>
            <p:nvPr/>
          </p:nvPicPr>
          <p:blipFill>
            <a:blip r:embed="rId3" cstate="print"/>
            <a:srcRect/>
            <a:stretch>
              <a:fillRect/>
            </a:stretch>
          </p:blipFill>
          <p:spPr bwMode="auto">
            <a:xfrm>
              <a:off x="3168105" y="3755834"/>
              <a:ext cx="2952328" cy="1968219"/>
            </a:xfrm>
            <a:prstGeom prst="rect">
              <a:avLst/>
            </a:prstGeom>
            <a:noFill/>
          </p:spPr>
        </p:pic>
        <p:sp>
          <p:nvSpPr>
            <p:cNvPr id="12" name="Text Box 10"/>
            <p:cNvSpPr txBox="1">
              <a:spLocks noChangeArrowheads="1"/>
            </p:cNvSpPr>
            <p:nvPr/>
          </p:nvSpPr>
          <p:spPr bwMode="auto">
            <a:xfrm>
              <a:off x="215776" y="5724053"/>
              <a:ext cx="2776529" cy="267509"/>
            </a:xfrm>
            <a:prstGeom prst="rect">
              <a:avLst/>
            </a:prstGeom>
            <a:noFill/>
            <a:ln w="9525">
              <a:noFill/>
              <a:miter lim="800000"/>
              <a:headEnd/>
              <a:tailEnd/>
            </a:ln>
          </p:spPr>
          <p:txBody>
            <a:bodyPr wrap="none" lIns="0" tIns="0" rIns="0" bIns="0">
              <a:spAutoFit/>
            </a:bodyPr>
            <a:lstStyle/>
            <a:p>
              <a:pPr eaLnBrk="1">
                <a:lnSpc>
                  <a:spcPct val="116000"/>
                </a:lnSpc>
                <a:buClr>
                  <a:srgbClr val="000000"/>
                </a:buClr>
                <a:buSzPct val="45000"/>
                <a:buFont typeface="StarSymbol" charset="0"/>
                <a:buNone/>
                <a:tabLst>
                  <a:tab pos="723900" algn="l"/>
                  <a:tab pos="1447800" algn="l"/>
                  <a:tab pos="2171700" algn="l"/>
                </a:tabLst>
              </a:pPr>
              <a:r>
                <a:rPr lang="en-GB" sz="1600" dirty="0">
                  <a:solidFill>
                    <a:srgbClr val="FFFF00"/>
                  </a:solidFill>
                  <a:latin typeface="Bookman" charset="0"/>
                </a:rPr>
                <a:t>Controlled environment gas</a:t>
              </a:r>
            </a:p>
          </p:txBody>
        </p:sp>
        <p:pic>
          <p:nvPicPr>
            <p:cNvPr id="14" name="13 Imagen" descr="Controlled atmosphere cell"/>
            <p:cNvPicPr/>
            <p:nvPr/>
          </p:nvPicPr>
          <p:blipFill>
            <a:blip r:embed="rId4" cstate="print"/>
            <a:srcRect/>
            <a:stretch>
              <a:fillRect/>
            </a:stretch>
          </p:blipFill>
          <p:spPr bwMode="auto">
            <a:xfrm>
              <a:off x="215776" y="3851845"/>
              <a:ext cx="2736304" cy="1872208"/>
            </a:xfrm>
            <a:prstGeom prst="rect">
              <a:avLst/>
            </a:prstGeom>
            <a:noFill/>
            <a:ln w="9525">
              <a:noFill/>
              <a:miter lim="800000"/>
              <a:headEnd/>
              <a:tailEnd/>
            </a:ln>
          </p:spPr>
        </p:pic>
        <p:sp>
          <p:nvSpPr>
            <p:cNvPr id="23" name="Text Box 8"/>
            <p:cNvSpPr txBox="1">
              <a:spLocks noChangeArrowheads="1"/>
            </p:cNvSpPr>
            <p:nvPr/>
          </p:nvSpPr>
          <p:spPr bwMode="auto">
            <a:xfrm>
              <a:off x="6552480" y="5724053"/>
              <a:ext cx="1728192" cy="267509"/>
            </a:xfrm>
            <a:prstGeom prst="rect">
              <a:avLst/>
            </a:prstGeom>
            <a:noFill/>
            <a:ln w="9525">
              <a:noFill/>
              <a:miter lim="800000"/>
              <a:headEnd/>
              <a:tailEnd/>
            </a:ln>
          </p:spPr>
          <p:txBody>
            <a:bodyPr wrap="square" lIns="0" tIns="0" rIns="0" bIns="0">
              <a:spAutoFit/>
            </a:bodyPr>
            <a:lstStyle/>
            <a:p>
              <a:pPr eaLnBrk="1">
                <a:lnSpc>
                  <a:spcPct val="116000"/>
                </a:lnSpc>
                <a:buClr>
                  <a:srgbClr val="000000"/>
                </a:buClr>
                <a:buSzPct val="45000"/>
                <a:buFont typeface="StarSymbol" charset="0"/>
                <a:buNone/>
                <a:tabLst>
                  <a:tab pos="723900" algn="l"/>
                  <a:tab pos="1447800" algn="l"/>
                  <a:tab pos="2171700" algn="l"/>
                </a:tabLst>
              </a:pPr>
              <a:r>
                <a:rPr lang="en-GB" sz="1600" dirty="0" smtClean="0">
                  <a:solidFill>
                    <a:srgbClr val="FFFF00"/>
                  </a:solidFill>
                  <a:latin typeface="Bookman" charset="0"/>
                </a:rPr>
                <a:t>Magnetic field</a:t>
              </a:r>
              <a:endParaRPr lang="en-GB" sz="1600" dirty="0">
                <a:solidFill>
                  <a:srgbClr val="FFFF00"/>
                </a:solidFill>
                <a:latin typeface="Bookman" charset="0"/>
              </a:endParaRPr>
            </a:p>
          </p:txBody>
        </p:sp>
      </p:grpSp>
      <p:pic>
        <p:nvPicPr>
          <p:cNvPr id="2" name="Imagen 1"/>
          <p:cNvPicPr>
            <a:picLocks noChangeAspect="1"/>
          </p:cNvPicPr>
          <p:nvPr/>
        </p:nvPicPr>
        <p:blipFill>
          <a:blip r:embed="rId5"/>
          <a:stretch>
            <a:fillRect/>
          </a:stretch>
        </p:blipFill>
        <p:spPr>
          <a:xfrm>
            <a:off x="287784" y="611485"/>
            <a:ext cx="1955800" cy="2946400"/>
          </a:xfrm>
          <a:prstGeom prst="rect">
            <a:avLst/>
          </a:prstGeom>
        </p:spPr>
      </p:pic>
      <p:pic>
        <p:nvPicPr>
          <p:cNvPr id="8" name="Imagen 7"/>
          <p:cNvPicPr>
            <a:picLocks noChangeAspect="1"/>
          </p:cNvPicPr>
          <p:nvPr/>
        </p:nvPicPr>
        <p:blipFill>
          <a:blip r:embed="rId6"/>
          <a:stretch>
            <a:fillRect/>
          </a:stretch>
        </p:blipFill>
        <p:spPr>
          <a:xfrm>
            <a:off x="5904408" y="611485"/>
            <a:ext cx="1955800" cy="2946400"/>
          </a:xfrm>
          <a:prstGeom prst="rect">
            <a:avLst/>
          </a:prstGeom>
        </p:spPr>
      </p:pic>
      <p:grpSp>
        <p:nvGrpSpPr>
          <p:cNvPr id="13" name="Agrupar 12"/>
          <p:cNvGrpSpPr/>
          <p:nvPr/>
        </p:nvGrpSpPr>
        <p:grpSpPr>
          <a:xfrm>
            <a:off x="2370278" y="611484"/>
            <a:ext cx="3246098" cy="2144351"/>
            <a:chOff x="2370278" y="611484"/>
            <a:chExt cx="3246098" cy="2144351"/>
          </a:xfrm>
        </p:grpSpPr>
        <p:pic>
          <p:nvPicPr>
            <p:cNvPr id="9" name="Imagen 8"/>
            <p:cNvPicPr>
              <a:picLocks noChangeAspect="1"/>
            </p:cNvPicPr>
            <p:nvPr/>
          </p:nvPicPr>
          <p:blipFill>
            <a:blip r:embed="rId7"/>
            <a:stretch>
              <a:fillRect/>
            </a:stretch>
          </p:blipFill>
          <p:spPr>
            <a:xfrm>
              <a:off x="2370278" y="611484"/>
              <a:ext cx="3246098" cy="2143055"/>
            </a:xfrm>
            <a:prstGeom prst="rect">
              <a:avLst/>
            </a:prstGeom>
          </p:spPr>
        </p:pic>
        <p:sp>
          <p:nvSpPr>
            <p:cNvPr id="6" name="CuadroTexto 5"/>
            <p:cNvSpPr txBox="1"/>
            <p:nvPr/>
          </p:nvSpPr>
          <p:spPr>
            <a:xfrm>
              <a:off x="2376015" y="632177"/>
              <a:ext cx="3240000" cy="2123658"/>
            </a:xfrm>
            <a:prstGeom prst="rect">
              <a:avLst/>
            </a:prstGeom>
            <a:noFill/>
            <a:ln w="38100" cmpd="sng">
              <a:solidFill>
                <a:srgbClr val="FFFF00"/>
              </a:solidFill>
            </a:ln>
          </p:spPr>
          <p:txBody>
            <a:bodyPr wrap="square" rtlCol="0">
              <a:spAutoFit/>
            </a:bodyPr>
            <a:lstStyle/>
            <a:p>
              <a:endParaRPr lang="ca-ES" dirty="0" smtClean="0"/>
            </a:p>
            <a:p>
              <a:endParaRPr lang="ca-ES" dirty="0"/>
            </a:p>
            <a:p>
              <a:endParaRPr lang="ca-ES" dirty="0" smtClean="0"/>
            </a:p>
            <a:p>
              <a:endParaRPr lang="ca-ES" dirty="0"/>
            </a:p>
            <a:p>
              <a:endParaRPr lang="ca-ES" dirty="0" smtClean="0"/>
            </a:p>
            <a:p>
              <a:r>
                <a:rPr lang="ca-ES" sz="1200" dirty="0" smtClean="0"/>
                <a:t>    </a:t>
              </a:r>
              <a:endParaRPr lang="ca-ES" sz="1200" dirty="0"/>
            </a:p>
          </p:txBody>
        </p:sp>
      </p:grpSp>
      <p:sp>
        <p:nvSpPr>
          <p:cNvPr id="15" name="CuadroTexto 14"/>
          <p:cNvSpPr txBox="1"/>
          <p:nvPr/>
        </p:nvSpPr>
        <p:spPr>
          <a:xfrm>
            <a:off x="503808" y="3898195"/>
            <a:ext cx="2700000" cy="1871999"/>
          </a:xfrm>
          <a:prstGeom prst="rect">
            <a:avLst/>
          </a:prstGeom>
          <a:noFill/>
          <a:ln w="38100" cmpd="sng">
            <a:solidFill>
              <a:srgbClr val="FFFF00"/>
            </a:solidFill>
          </a:ln>
        </p:spPr>
        <p:txBody>
          <a:bodyPr wrap="square" rtlCol="0">
            <a:spAutoFit/>
          </a:bodyPr>
          <a:lstStyle/>
          <a:p>
            <a:endParaRPr lang="ca-ES" dirty="0"/>
          </a:p>
        </p:txBody>
      </p:sp>
      <p:sp>
        <p:nvSpPr>
          <p:cNvPr id="22" name="CuadroTexto 21"/>
          <p:cNvSpPr txBox="1"/>
          <p:nvPr/>
        </p:nvSpPr>
        <p:spPr>
          <a:xfrm>
            <a:off x="3420432" y="3805494"/>
            <a:ext cx="2952000" cy="1944000"/>
          </a:xfrm>
          <a:prstGeom prst="rect">
            <a:avLst/>
          </a:prstGeom>
          <a:noFill/>
          <a:ln w="38100" cmpd="sng">
            <a:solidFill>
              <a:srgbClr val="FFFF00"/>
            </a:solidFill>
          </a:ln>
        </p:spPr>
        <p:txBody>
          <a:bodyPr wrap="square" rtlCol="0">
            <a:spAutoFit/>
          </a:bodyPr>
          <a:lstStyle/>
          <a:p>
            <a:endParaRPr lang="ca-ES" dirty="0"/>
          </a:p>
        </p:txBody>
      </p:sp>
      <p:pic>
        <p:nvPicPr>
          <p:cNvPr id="25" name="Picture 1"/>
          <p:cNvPicPr>
            <a:picLocks noChangeAspect="1" noChangeArrowheads="1"/>
          </p:cNvPicPr>
          <p:nvPr/>
        </p:nvPicPr>
        <p:blipFill>
          <a:blip r:embed="rId8" cstate="print"/>
          <a:srcRect/>
          <a:stretch>
            <a:fillRect/>
          </a:stretch>
        </p:blipFill>
        <p:spPr bwMode="auto">
          <a:xfrm>
            <a:off x="5125" y="6541799"/>
            <a:ext cx="4676031" cy="537577"/>
          </a:xfrm>
          <a:prstGeom prst="rect">
            <a:avLst/>
          </a:prstGeom>
          <a:noFill/>
        </p:spPr>
      </p:pic>
      <p:sp>
        <p:nvSpPr>
          <p:cNvPr id="26"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92125" y="179437"/>
            <a:ext cx="9494838" cy="590550"/>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sz="2400" i="0" dirty="0" smtClean="0">
                <a:latin typeface="Bookman" charset="0"/>
                <a:cs typeface="Times New Roman" pitchFamily="16" charset="0"/>
              </a:rPr>
              <a:t>Outline:</a:t>
            </a:r>
            <a:endParaRPr lang="en-GB" sz="2400" i="0" dirty="0">
              <a:solidFill>
                <a:srgbClr val="FFCC99"/>
              </a:solidFill>
              <a:latin typeface="Bookman" charset="0"/>
            </a:endParaRPr>
          </a:p>
        </p:txBody>
      </p:sp>
      <p:sp>
        <p:nvSpPr>
          <p:cNvPr id="4" name="Text Box 3"/>
          <p:cNvSpPr txBox="1">
            <a:spLocks noChangeArrowheads="1"/>
          </p:cNvSpPr>
          <p:nvPr/>
        </p:nvSpPr>
        <p:spPr bwMode="auto">
          <a:xfrm>
            <a:off x="431800" y="1043533"/>
            <a:ext cx="9145016" cy="5507663"/>
          </a:xfrm>
          <a:prstGeom prst="rect">
            <a:avLst/>
          </a:prstGeom>
          <a:noFill/>
          <a:ln w="9525">
            <a:noFill/>
            <a:miter lim="800000"/>
            <a:headEnd/>
            <a:tailEnd/>
          </a:ln>
        </p:spPr>
        <p:txBody>
          <a:bodyPr wrap="square" lIns="0" tIns="0" rIns="0" bIns="0">
            <a:spAutoFit/>
          </a:bodyPr>
          <a:lstStyle/>
          <a:p>
            <a:pPr marL="217488" lvl="3" indent="-215900" algn="just" eaLnBrk="1">
              <a:lnSpc>
                <a:spcPct val="98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err="1" smtClean="0">
                <a:solidFill>
                  <a:srgbClr val="FFFFFF"/>
                </a:solidFill>
                <a:latin typeface="Bitstream Vera Serif" charset="0"/>
                <a:cs typeface="Times New Roman" pitchFamily="16" charset="0"/>
              </a:rPr>
              <a:t>Beamline</a:t>
            </a:r>
            <a:r>
              <a:rPr lang="en-GB" sz="1800" dirty="0" smtClean="0">
                <a:solidFill>
                  <a:srgbClr val="FFFFFF"/>
                </a:solidFill>
                <a:latin typeface="Bitstream Vera Serif" charset="0"/>
                <a:cs typeface="Times New Roman" pitchFamily="16" charset="0"/>
              </a:rPr>
              <a:t> objectives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Source characteristics &amp; Optics </a:t>
            </a:r>
            <a:r>
              <a:rPr lang="en-GB" sz="1800" dirty="0" err="1">
                <a:solidFill>
                  <a:srgbClr val="FFFFFF"/>
                </a:solidFill>
                <a:latin typeface="Bitstream Vera Serif" charset="0"/>
                <a:cs typeface="Times New Roman" pitchFamily="16" charset="0"/>
              </a:rPr>
              <a:t>l</a:t>
            </a:r>
            <a:r>
              <a:rPr lang="en-GB" sz="1800" dirty="0" err="1" smtClean="0">
                <a:solidFill>
                  <a:srgbClr val="FFFFFF"/>
                </a:solidFill>
                <a:latin typeface="Bitstream Vera Serif" charset="0"/>
                <a:cs typeface="Times New Roman" pitchFamily="16" charset="0"/>
              </a:rPr>
              <a:t>ayaout</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Scattering geometry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latin typeface="Bitstream Vera Serif" charset="0"/>
                <a:cs typeface="Times New Roman" pitchFamily="16" charset="0"/>
              </a:rPr>
              <a:t>Scattering techniques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Equipment and sample environments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CCFFCC"/>
                </a:solidFill>
                <a:latin typeface="Bitstream Vera Serif" charset="0"/>
                <a:cs typeface="Times New Roman" pitchFamily="16" charset="0"/>
              </a:rPr>
              <a:t>Scientific cases. Examples:</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rgbClr val="CCFFCC"/>
                </a:solidFill>
                <a:latin typeface="Bitstream Vera Serif" charset="0"/>
                <a:cs typeface="Times New Roman" pitchFamily="16" charset="0"/>
              </a:rPr>
              <a:t>Molecular self-assembling</a:t>
            </a:r>
            <a:r>
              <a:rPr lang="en-GB" sz="1800" dirty="0">
                <a:solidFill>
                  <a:srgbClr val="CCFFCC"/>
                </a:solidFill>
                <a:latin typeface="Bitstream Vera Serif" charset="0"/>
                <a:cs typeface="Times New Roman" pitchFamily="16" charset="0"/>
              </a:rPr>
              <a:t>.</a:t>
            </a:r>
            <a:r>
              <a:rPr lang="en-GB" sz="1800" dirty="0" smtClean="0">
                <a:solidFill>
                  <a:srgbClr val="CCFFCC"/>
                </a:solidFill>
                <a:latin typeface="Bitstream Vera Serif" charset="0"/>
                <a:cs typeface="Times New Roman" pitchFamily="16" charset="0"/>
              </a:rPr>
              <a:t> </a:t>
            </a:r>
            <a:r>
              <a:rPr lang="en-GB" sz="1800" dirty="0">
                <a:solidFill>
                  <a:srgbClr val="CCFFCC"/>
                </a:solidFill>
                <a:latin typeface="Bitstream Vera Serif" charset="0"/>
                <a:cs typeface="Times New Roman" pitchFamily="16" charset="0"/>
              </a:rPr>
              <a:t>C</a:t>
            </a:r>
            <a:r>
              <a:rPr lang="en-GB" sz="1800" dirty="0" smtClean="0">
                <a:solidFill>
                  <a:srgbClr val="CCFFCC"/>
                </a:solidFill>
                <a:latin typeface="Bitstream Vera Serif" charset="0"/>
                <a:cs typeface="Times New Roman" pitchFamily="16" charset="0"/>
              </a:rPr>
              <a:t>hiral system: Adenine</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rgbClr val="CCFFCC"/>
                </a:solidFill>
                <a:latin typeface="Bitstream Vera Serif" charset="0"/>
                <a:cs typeface="Times New Roman" pitchFamily="16" charset="0"/>
              </a:rPr>
              <a:t>Surface structure: BaTiO</a:t>
            </a:r>
            <a:r>
              <a:rPr lang="en-GB" sz="1800" baseline="-25000" dirty="0" smtClean="0">
                <a:solidFill>
                  <a:srgbClr val="CCFFCC"/>
                </a:solidFill>
                <a:latin typeface="Bitstream Vera Serif" charset="0"/>
                <a:cs typeface="Times New Roman" pitchFamily="16" charset="0"/>
              </a:rPr>
              <a:t>3</a:t>
            </a:r>
            <a:r>
              <a:rPr lang="en-GB" sz="1800" dirty="0" smtClean="0">
                <a:solidFill>
                  <a:srgbClr val="CCFFCC"/>
                </a:solidFill>
                <a:latin typeface="Bitstream Vera Serif" charset="0"/>
                <a:cs typeface="Times New Roman" pitchFamily="16" charset="0"/>
              </a:rPr>
              <a:t>(001) </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rgbClr val="CCFFCC"/>
                </a:solidFill>
                <a:latin typeface="Bitstream Vera Serif" charset="0"/>
                <a:cs typeface="Times New Roman" pitchFamily="16" charset="0"/>
              </a:rPr>
              <a:t>Heterogeneous catalysis: CO oxidation NPs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Budget</a:t>
            </a:r>
            <a:endParaRPr lang="en-GB" sz="1800" dirty="0" smtClean="0">
              <a:solidFill>
                <a:schemeClr val="accent3">
                  <a:lumMod val="95000"/>
                </a:schemeClr>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Areas </a:t>
            </a:r>
            <a:r>
              <a:rPr lang="en-GB" sz="1800" dirty="0">
                <a:solidFill>
                  <a:schemeClr val="accent3">
                    <a:lumMod val="95000"/>
                  </a:schemeClr>
                </a:solidFill>
                <a:latin typeface="Bitstream Vera Serif" charset="0"/>
                <a:cs typeface="Times New Roman" pitchFamily="16" charset="0"/>
              </a:rPr>
              <a:t>of scientific impact: energy, health and </a:t>
            </a:r>
            <a:r>
              <a:rPr lang="en-GB" sz="1800" dirty="0" err="1" smtClean="0">
                <a:solidFill>
                  <a:schemeClr val="accent3">
                    <a:lumMod val="95000"/>
                  </a:schemeClr>
                </a:solidFill>
                <a:latin typeface="Bitstream Vera Serif" charset="0"/>
                <a:cs typeface="Times New Roman" pitchFamily="16" charset="0"/>
              </a:rPr>
              <a:t>nanoelectronics</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Research lines: catalysis, NPs, </a:t>
            </a:r>
            <a:r>
              <a:rPr lang="en-GB" sz="1800" dirty="0" err="1" smtClean="0">
                <a:solidFill>
                  <a:srgbClr val="FFFFFF"/>
                </a:solidFill>
                <a:latin typeface="Bitstream Vera Serif" charset="0"/>
                <a:cs typeface="Times New Roman" pitchFamily="16" charset="0"/>
              </a:rPr>
              <a:t>multiferroics</a:t>
            </a:r>
            <a:r>
              <a:rPr lang="en-GB" sz="1800" dirty="0" smtClean="0">
                <a:solidFill>
                  <a:srgbClr val="FFFFFF"/>
                </a:solidFill>
                <a:latin typeface="Bitstream Vera Serif" charset="0"/>
                <a:cs typeface="Times New Roman" pitchFamily="16" charset="0"/>
              </a:rPr>
              <a:t>, electrochemistry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Synergies with other alba </a:t>
            </a:r>
            <a:r>
              <a:rPr lang="en-GB" sz="1800" dirty="0" err="1" smtClean="0">
                <a:solidFill>
                  <a:srgbClr val="FFFFFF"/>
                </a:solidFill>
                <a:latin typeface="Bitstream Vera Serif" charset="0"/>
                <a:cs typeface="Times New Roman" pitchFamily="16" charset="0"/>
              </a:rPr>
              <a:t>beamlines</a:t>
            </a:r>
            <a:r>
              <a:rPr lang="en-GB" sz="1800" dirty="0" smtClean="0">
                <a:solidFill>
                  <a:srgbClr val="FFFFFF"/>
                </a:solidFill>
                <a:latin typeface="Bitstream Vera Serif" charset="0"/>
                <a:cs typeface="Times New Roman" pitchFamily="16" charset="0"/>
              </a:rPr>
              <a:t> (BOREAS, NCD, CIRCE)</a:t>
            </a:r>
            <a:endParaRPr lang="en-GB" sz="1800" dirty="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Participating research groups</a:t>
            </a:r>
            <a:endParaRPr lang="en-GB" sz="1800" dirty="0">
              <a:solidFill>
                <a:schemeClr val="accent3">
                  <a:lumMod val="95000"/>
                </a:schemeClr>
              </a:solidFill>
              <a:latin typeface="Bitstream Vera Serif" charset="0"/>
              <a:cs typeface="Times New Roman" pitchFamily="16" charset="0"/>
            </a:endParaRPr>
          </a:p>
        </p:txBody>
      </p:sp>
      <p:pic>
        <p:nvPicPr>
          <p:cNvPr id="5" name="Picture 1"/>
          <p:cNvPicPr>
            <a:picLocks noChangeAspect="1" noChangeArrowheads="1"/>
          </p:cNvPicPr>
          <p:nvPr/>
        </p:nvPicPr>
        <p:blipFill>
          <a:blip r:embed="rId2" cstate="print"/>
          <a:srcRect/>
          <a:stretch>
            <a:fillRect/>
          </a:stretch>
        </p:blipFill>
        <p:spPr bwMode="auto">
          <a:xfrm>
            <a:off x="5125" y="6554628"/>
            <a:ext cx="4676031" cy="537577"/>
          </a:xfrm>
          <a:prstGeom prst="rect">
            <a:avLst/>
          </a:prstGeom>
          <a:noFill/>
        </p:spPr>
      </p:pic>
      <p:sp>
        <p:nvSpPr>
          <p:cNvPr id="6"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41484845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3960192" y="755501"/>
            <a:ext cx="5400600" cy="5038306"/>
          </a:xfrm>
          <a:prstGeom prst="rect">
            <a:avLst/>
          </a:prstGeom>
        </p:spPr>
      </p:pic>
      <p:pic>
        <p:nvPicPr>
          <p:cNvPr id="14" name="Picture 4"/>
          <p:cNvPicPr>
            <a:picLocks noChangeAspect="1" noChangeArrowheads="1"/>
          </p:cNvPicPr>
          <p:nvPr/>
        </p:nvPicPr>
        <p:blipFill>
          <a:blip r:embed="rId3" cstate="print"/>
          <a:srcRect/>
          <a:stretch>
            <a:fillRect/>
          </a:stretch>
        </p:blipFill>
        <p:spPr bwMode="auto">
          <a:xfrm>
            <a:off x="2592040" y="827509"/>
            <a:ext cx="1152128" cy="1422801"/>
          </a:xfrm>
          <a:prstGeom prst="rect">
            <a:avLst/>
          </a:prstGeom>
          <a:solidFill>
            <a:srgbClr val="FFFFFF">
              <a:alpha val="0"/>
            </a:srgbClr>
          </a:solidFill>
          <a:ln w="9525">
            <a:noFill/>
            <a:miter lim="800000"/>
            <a:headEnd/>
            <a:tailEnd/>
          </a:ln>
        </p:spPr>
      </p:pic>
      <p:sp>
        <p:nvSpPr>
          <p:cNvPr id="2" name="Rectangle 2"/>
          <p:cNvSpPr>
            <a:spLocks noGrp="1" noChangeArrowheads="1"/>
          </p:cNvSpPr>
          <p:nvPr>
            <p:ph type="title"/>
          </p:nvPr>
        </p:nvSpPr>
        <p:spPr>
          <a:xfrm>
            <a:off x="503808" y="35421"/>
            <a:ext cx="8856984" cy="590550"/>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400" b="0" i="0" dirty="0" smtClean="0">
                <a:latin typeface="Bookman" charset="0"/>
                <a:cs typeface="Times New Roman" pitchFamily="16" charset="0"/>
              </a:rPr>
              <a:t>Scientific cases (</a:t>
            </a:r>
            <a:r>
              <a:rPr lang="en-US" sz="2400" b="0" i="0" dirty="0" smtClean="0">
                <a:solidFill>
                  <a:srgbClr val="FFFF00"/>
                </a:solidFill>
                <a:latin typeface="+mn-lt"/>
                <a:cs typeface="Times New Roman" pitchFamily="16" charset="0"/>
              </a:rPr>
              <a:t>1</a:t>
            </a:r>
            <a:r>
              <a:rPr lang="en-US" sz="2400" b="0" i="0" dirty="0" smtClean="0">
                <a:latin typeface="+mn-lt"/>
                <a:cs typeface="Times New Roman" pitchFamily="16" charset="0"/>
              </a:rPr>
              <a:t>/3</a:t>
            </a:r>
            <a:r>
              <a:rPr lang="en-US" sz="2400" b="0" i="0" dirty="0" smtClean="0">
                <a:latin typeface="Bookman" charset="0"/>
                <a:cs typeface="Times New Roman" pitchFamily="16" charset="0"/>
              </a:rPr>
              <a:t>). Organic films and chirality: Adenine/Au(</a:t>
            </a:r>
            <a:r>
              <a:rPr lang="en-US" sz="2400" b="0" i="0" dirty="0" smtClean="0">
                <a:latin typeface="+mn-lt"/>
                <a:cs typeface="Times New Roman" pitchFamily="16" charset="0"/>
              </a:rPr>
              <a:t>111</a:t>
            </a:r>
            <a:r>
              <a:rPr lang="en-US" sz="2400" b="0" i="0" dirty="0" smtClean="0">
                <a:latin typeface="Bookman" charset="0"/>
                <a:cs typeface="Times New Roman" pitchFamily="16" charset="0"/>
              </a:rPr>
              <a:t>)  </a:t>
            </a:r>
            <a:endParaRPr lang="en-US" sz="2400" b="0" i="0" dirty="0">
              <a:latin typeface="Bookman" charset="0"/>
              <a:cs typeface="Times New Roman" pitchFamily="16" charset="0"/>
            </a:endParaRPr>
          </a:p>
        </p:txBody>
      </p:sp>
      <p:pic>
        <p:nvPicPr>
          <p:cNvPr id="58372" name="Picture 4"/>
          <p:cNvPicPr>
            <a:picLocks noChangeAspect="1" noChangeArrowheads="1"/>
          </p:cNvPicPr>
          <p:nvPr/>
        </p:nvPicPr>
        <p:blipFill>
          <a:blip r:embed="rId3" cstate="print"/>
          <a:srcRect/>
          <a:stretch>
            <a:fillRect/>
          </a:stretch>
        </p:blipFill>
        <p:spPr bwMode="auto">
          <a:xfrm>
            <a:off x="143769" y="827509"/>
            <a:ext cx="1152128" cy="1422801"/>
          </a:xfrm>
          <a:prstGeom prst="rect">
            <a:avLst/>
          </a:prstGeom>
          <a:solidFill>
            <a:srgbClr val="FFFFFF">
              <a:alpha val="0"/>
            </a:srgbClr>
          </a:solidFill>
          <a:ln w="9525">
            <a:noFill/>
            <a:miter lim="800000"/>
            <a:headEnd/>
            <a:tailEnd/>
          </a:ln>
        </p:spPr>
      </p:pic>
      <p:pic>
        <p:nvPicPr>
          <p:cNvPr id="8"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flipH="1">
            <a:off x="2686169" y="827509"/>
            <a:ext cx="1148361" cy="1418150"/>
          </a:xfrm>
          <a:prstGeom prst="rect">
            <a:avLst/>
          </a:prstGeom>
          <a:gradFill>
            <a:gsLst>
              <a:gs pos="1000">
                <a:srgbClr val="000080">
                  <a:alpha val="0"/>
                </a:srgbClr>
              </a:gs>
              <a:gs pos="100000">
                <a:srgbClr val="FFFFFF"/>
              </a:gs>
            </a:gsLst>
            <a:lin ang="2700000" scaled="1"/>
          </a:gradFill>
          <a:ln w="9525">
            <a:noFill/>
            <a:miter lim="800000"/>
            <a:headEnd/>
            <a:tailEnd/>
          </a:ln>
        </p:spPr>
      </p:pic>
      <p:pic>
        <p:nvPicPr>
          <p:cNvPr id="9" name="Picture 4"/>
          <p:cNvPicPr>
            <a:picLocks noChangeAspect="1" noChangeArrowheads="1"/>
          </p:cNvPicPr>
          <p:nvPr/>
        </p:nvPicPr>
        <p:blipFill>
          <a:blip r:embed="rId3" cstate="print"/>
          <a:srcRect/>
          <a:stretch>
            <a:fillRect/>
          </a:stretch>
        </p:blipFill>
        <p:spPr bwMode="auto">
          <a:xfrm flipH="1">
            <a:off x="1295896" y="827509"/>
            <a:ext cx="1152128" cy="1422800"/>
          </a:xfrm>
          <a:prstGeom prst="rect">
            <a:avLst/>
          </a:prstGeom>
          <a:solidFill>
            <a:srgbClr val="FFFFFF">
              <a:alpha val="0"/>
            </a:srgbClr>
          </a:solidFill>
          <a:ln w="9525">
            <a:noFill/>
            <a:miter lim="800000"/>
            <a:headEnd/>
            <a:tailEnd/>
          </a:ln>
        </p:spPr>
      </p:pic>
      <p:cxnSp>
        <p:nvCxnSpPr>
          <p:cNvPr id="11" name="10 Conector recto"/>
          <p:cNvCxnSpPr/>
          <p:nvPr/>
        </p:nvCxnSpPr>
        <p:spPr bwMode="auto">
          <a:xfrm>
            <a:off x="1295896" y="755501"/>
            <a:ext cx="0" cy="1584176"/>
          </a:xfrm>
          <a:prstGeom prst="line">
            <a:avLst/>
          </a:prstGeom>
          <a:solidFill>
            <a:srgbClr val="00B8FF"/>
          </a:solidFill>
          <a:ln w="57150" cap="flat" cmpd="sng" algn="ctr">
            <a:solidFill>
              <a:schemeClr val="tx1"/>
            </a:solidFill>
            <a:prstDash val="dash"/>
            <a:round/>
            <a:headEnd type="none" w="med" len="med"/>
            <a:tailEnd type="none" w="med" len="med"/>
          </a:ln>
          <a:effectLst/>
        </p:spPr>
      </p:cxnSp>
      <p:sp>
        <p:nvSpPr>
          <p:cNvPr id="15" name="14 CuadroTexto"/>
          <p:cNvSpPr txBox="1"/>
          <p:nvPr/>
        </p:nvSpPr>
        <p:spPr>
          <a:xfrm>
            <a:off x="287784" y="467469"/>
            <a:ext cx="1080120" cy="369332"/>
          </a:xfrm>
          <a:prstGeom prst="rect">
            <a:avLst/>
          </a:prstGeom>
          <a:noFill/>
        </p:spPr>
        <p:txBody>
          <a:bodyPr wrap="square" rtlCol="0">
            <a:spAutoFit/>
          </a:bodyPr>
          <a:lstStyle/>
          <a:p>
            <a:r>
              <a:rPr lang="en-US" sz="1800" b="1" dirty="0" err="1" smtClean="0">
                <a:solidFill>
                  <a:srgbClr val="FFFF00"/>
                </a:solidFill>
              </a:rPr>
              <a:t>Chirality</a:t>
            </a:r>
            <a:endParaRPr lang="en-US" sz="1800" b="1" dirty="0">
              <a:solidFill>
                <a:srgbClr val="FFFF00"/>
              </a:solidFill>
            </a:endParaRPr>
          </a:p>
        </p:txBody>
      </p:sp>
      <p:sp>
        <p:nvSpPr>
          <p:cNvPr id="16" name="15 CuadroTexto"/>
          <p:cNvSpPr txBox="1"/>
          <p:nvPr/>
        </p:nvSpPr>
        <p:spPr>
          <a:xfrm>
            <a:off x="1237335" y="827509"/>
            <a:ext cx="432048" cy="369332"/>
          </a:xfrm>
          <a:prstGeom prst="rect">
            <a:avLst/>
          </a:prstGeom>
          <a:noFill/>
        </p:spPr>
        <p:txBody>
          <a:bodyPr wrap="square" rtlCol="0">
            <a:spAutoFit/>
          </a:bodyPr>
          <a:lstStyle/>
          <a:p>
            <a:r>
              <a:rPr lang="es-ES_tradnl" sz="1800" b="1" dirty="0" smtClean="0">
                <a:solidFill>
                  <a:schemeClr val="tx1"/>
                </a:solidFill>
              </a:rPr>
              <a:t>m</a:t>
            </a:r>
            <a:endParaRPr lang="es-ES_tradnl" sz="1800" b="1" dirty="0">
              <a:solidFill>
                <a:schemeClr val="tx1"/>
              </a:solidFill>
            </a:endParaRPr>
          </a:p>
        </p:txBody>
      </p:sp>
      <p:sp>
        <p:nvSpPr>
          <p:cNvPr id="17" name="16 CuadroTexto"/>
          <p:cNvSpPr txBox="1"/>
          <p:nvPr/>
        </p:nvSpPr>
        <p:spPr>
          <a:xfrm>
            <a:off x="4824288" y="643423"/>
            <a:ext cx="2088232" cy="400110"/>
          </a:xfrm>
          <a:prstGeom prst="rect">
            <a:avLst/>
          </a:prstGeom>
          <a:noFill/>
        </p:spPr>
        <p:txBody>
          <a:bodyPr wrap="square" rtlCol="0">
            <a:spAutoFit/>
          </a:bodyPr>
          <a:lstStyle/>
          <a:p>
            <a:r>
              <a:rPr lang="es-ES_tradnl" sz="2000" b="1" dirty="0" err="1" smtClean="0">
                <a:solidFill>
                  <a:schemeClr val="tx1"/>
                </a:solidFill>
              </a:rPr>
              <a:t>Adenine</a:t>
            </a:r>
            <a:r>
              <a:rPr lang="es-ES_tradnl" sz="2000" b="1" dirty="0" smtClean="0">
                <a:solidFill>
                  <a:schemeClr val="tx1"/>
                </a:solidFill>
              </a:rPr>
              <a:t>/Au(111)</a:t>
            </a:r>
            <a:endParaRPr lang="es-ES_tradnl" sz="2000" b="1" dirty="0">
              <a:solidFill>
                <a:schemeClr val="tx1"/>
              </a:solidFill>
            </a:endParaRPr>
          </a:p>
        </p:txBody>
      </p:sp>
      <p:sp>
        <p:nvSpPr>
          <p:cNvPr id="18" name="17 CuadroTexto"/>
          <p:cNvSpPr txBox="1"/>
          <p:nvPr/>
        </p:nvSpPr>
        <p:spPr>
          <a:xfrm>
            <a:off x="4157996" y="661807"/>
            <a:ext cx="738300" cy="323165"/>
          </a:xfrm>
          <a:prstGeom prst="rect">
            <a:avLst/>
          </a:prstGeom>
          <a:noFill/>
        </p:spPr>
        <p:txBody>
          <a:bodyPr wrap="square" rtlCol="0">
            <a:spAutoFit/>
          </a:bodyPr>
          <a:lstStyle/>
          <a:p>
            <a:r>
              <a:rPr lang="es-ES_tradnl" sz="1500" b="1" dirty="0" smtClean="0">
                <a:solidFill>
                  <a:schemeClr val="tx1"/>
                </a:solidFill>
              </a:rPr>
              <a:t>: p2gg</a:t>
            </a:r>
            <a:endParaRPr lang="es-ES_tradnl" sz="1500" b="1" dirty="0">
              <a:solidFill>
                <a:schemeClr val="tx1"/>
              </a:solidFill>
            </a:endParaRPr>
          </a:p>
        </p:txBody>
      </p:sp>
      <p:sp>
        <p:nvSpPr>
          <p:cNvPr id="19" name="18 CuadroTexto"/>
          <p:cNvSpPr txBox="1"/>
          <p:nvPr/>
        </p:nvSpPr>
        <p:spPr>
          <a:xfrm>
            <a:off x="4176216" y="3258868"/>
            <a:ext cx="504056" cy="323165"/>
          </a:xfrm>
          <a:prstGeom prst="rect">
            <a:avLst/>
          </a:prstGeom>
          <a:noFill/>
        </p:spPr>
        <p:txBody>
          <a:bodyPr wrap="square" rtlCol="0">
            <a:spAutoFit/>
          </a:bodyPr>
          <a:lstStyle/>
          <a:p>
            <a:r>
              <a:rPr lang="es-ES_tradnl" sz="1500" b="1" dirty="0" smtClean="0">
                <a:solidFill>
                  <a:schemeClr val="tx1"/>
                </a:solidFill>
              </a:rPr>
              <a:t>: p2</a:t>
            </a:r>
            <a:endParaRPr lang="es-ES_tradnl" sz="1500" b="1" dirty="0">
              <a:solidFill>
                <a:schemeClr val="tx1"/>
              </a:solidFill>
            </a:endParaRPr>
          </a:p>
        </p:txBody>
      </p:sp>
      <p:pic>
        <p:nvPicPr>
          <p:cNvPr id="58373" name="Picture 5"/>
          <p:cNvPicPr>
            <a:picLocks noChangeAspect="1" noChangeArrowheads="1"/>
          </p:cNvPicPr>
          <p:nvPr/>
        </p:nvPicPr>
        <p:blipFill>
          <a:blip r:embed="rId5" cstate="print">
            <a:clrChange>
              <a:clrFrom>
                <a:srgbClr val="FEFEE8"/>
              </a:clrFrom>
              <a:clrTo>
                <a:srgbClr val="FEFEE8">
                  <a:alpha val="0"/>
                </a:srgbClr>
              </a:clrTo>
            </a:clrChange>
          </a:blip>
          <a:srcRect/>
          <a:stretch>
            <a:fillRect/>
          </a:stretch>
        </p:blipFill>
        <p:spPr bwMode="auto">
          <a:xfrm>
            <a:off x="9072760" y="899517"/>
            <a:ext cx="792088" cy="720442"/>
          </a:xfrm>
          <a:prstGeom prst="rect">
            <a:avLst/>
          </a:prstGeom>
          <a:gradFill>
            <a:gsLst>
              <a:gs pos="1000">
                <a:srgbClr val="000080">
                  <a:alpha val="0"/>
                </a:srgbClr>
              </a:gs>
              <a:gs pos="100000">
                <a:srgbClr val="FFFFFF"/>
              </a:gs>
            </a:gsLst>
            <a:lin ang="2700000" scaled="1"/>
          </a:gradFill>
          <a:ln w="9525">
            <a:noFill/>
            <a:miter lim="800000"/>
            <a:headEnd/>
            <a:tailEnd/>
          </a:ln>
        </p:spPr>
      </p:pic>
      <p:cxnSp>
        <p:nvCxnSpPr>
          <p:cNvPr id="22" name="21 Conector recto"/>
          <p:cNvCxnSpPr/>
          <p:nvPr/>
        </p:nvCxnSpPr>
        <p:spPr bwMode="auto">
          <a:xfrm>
            <a:off x="7776616" y="539477"/>
            <a:ext cx="1440160" cy="576064"/>
          </a:xfrm>
          <a:prstGeom prst="line">
            <a:avLst/>
          </a:prstGeom>
          <a:solidFill>
            <a:srgbClr val="00B8FF"/>
          </a:solidFill>
          <a:ln w="9525" cap="flat" cmpd="sng" algn="ctr">
            <a:solidFill>
              <a:srgbClr val="7030A0"/>
            </a:solidFill>
            <a:prstDash val="solid"/>
            <a:round/>
            <a:headEnd type="none" w="med" len="med"/>
            <a:tailEnd type="none" w="med" len="med"/>
          </a:ln>
          <a:effectLst/>
        </p:spPr>
      </p:cxnSp>
      <p:pic>
        <p:nvPicPr>
          <p:cNvPr id="24" name="Picture 5"/>
          <p:cNvPicPr>
            <a:picLocks noChangeAspect="1" noChangeArrowheads="1"/>
          </p:cNvPicPr>
          <p:nvPr/>
        </p:nvPicPr>
        <p:blipFill>
          <a:blip r:embed="rId5" cstate="print">
            <a:clrChange>
              <a:clrFrom>
                <a:srgbClr val="FEFEE8"/>
              </a:clrFrom>
              <a:clrTo>
                <a:srgbClr val="FEFEE8">
                  <a:alpha val="0"/>
                </a:srgbClr>
              </a:clrTo>
            </a:clrChange>
          </a:blip>
          <a:srcRect/>
          <a:stretch>
            <a:fillRect/>
          </a:stretch>
        </p:blipFill>
        <p:spPr bwMode="auto">
          <a:xfrm>
            <a:off x="71760" y="5219635"/>
            <a:ext cx="792088" cy="720442"/>
          </a:xfrm>
          <a:prstGeom prst="rect">
            <a:avLst/>
          </a:prstGeom>
          <a:gradFill>
            <a:gsLst>
              <a:gs pos="1000">
                <a:srgbClr val="000080">
                  <a:alpha val="0"/>
                </a:srgbClr>
              </a:gs>
              <a:gs pos="100000">
                <a:srgbClr val="FFFFFF"/>
              </a:gs>
            </a:gsLst>
            <a:lin ang="2700000" scaled="1"/>
          </a:gradFill>
          <a:ln w="9525">
            <a:noFill/>
            <a:miter lim="800000"/>
            <a:headEnd/>
            <a:tailEnd/>
          </a:ln>
        </p:spPr>
      </p:pic>
      <p:pic>
        <p:nvPicPr>
          <p:cNvPr id="25" name="Picture 5"/>
          <p:cNvPicPr>
            <a:picLocks noChangeAspect="1" noChangeArrowheads="1"/>
          </p:cNvPicPr>
          <p:nvPr/>
        </p:nvPicPr>
        <p:blipFill>
          <a:blip r:embed="rId5" cstate="print">
            <a:clrChange>
              <a:clrFrom>
                <a:srgbClr val="FEFEE8"/>
              </a:clrFrom>
              <a:clrTo>
                <a:srgbClr val="FEFEE8">
                  <a:alpha val="0"/>
                </a:srgbClr>
              </a:clrTo>
            </a:clrChange>
          </a:blip>
          <a:srcRect/>
          <a:stretch>
            <a:fillRect/>
          </a:stretch>
        </p:blipFill>
        <p:spPr bwMode="auto">
          <a:xfrm rot="10800000">
            <a:off x="1655936" y="5292005"/>
            <a:ext cx="792088" cy="720442"/>
          </a:xfrm>
          <a:prstGeom prst="rect">
            <a:avLst/>
          </a:prstGeom>
          <a:gradFill>
            <a:gsLst>
              <a:gs pos="1000">
                <a:srgbClr val="000080">
                  <a:alpha val="0"/>
                </a:srgbClr>
              </a:gs>
              <a:gs pos="100000">
                <a:srgbClr val="FFFFFF"/>
              </a:gs>
            </a:gsLst>
            <a:lin ang="2700000" scaled="1"/>
          </a:gradFill>
          <a:ln w="9525">
            <a:noFill/>
            <a:miter lim="800000"/>
            <a:headEnd/>
            <a:tailEnd/>
          </a:ln>
        </p:spPr>
      </p:pic>
      <p:pic>
        <p:nvPicPr>
          <p:cNvPr id="26" name="Picture 5"/>
          <p:cNvPicPr>
            <a:picLocks noChangeAspect="1" noChangeArrowheads="1"/>
          </p:cNvPicPr>
          <p:nvPr/>
        </p:nvPicPr>
        <p:blipFill>
          <a:blip r:embed="rId5" cstate="print">
            <a:clrChange>
              <a:clrFrom>
                <a:srgbClr val="FEFEE8"/>
              </a:clrFrom>
              <a:clrTo>
                <a:srgbClr val="FEFEE8">
                  <a:alpha val="0"/>
                </a:srgbClr>
              </a:clrTo>
            </a:clrChange>
          </a:blip>
          <a:srcRect/>
          <a:stretch>
            <a:fillRect/>
          </a:stretch>
        </p:blipFill>
        <p:spPr bwMode="auto">
          <a:xfrm flipV="1">
            <a:off x="3024088" y="5003973"/>
            <a:ext cx="792088" cy="720442"/>
          </a:xfrm>
          <a:prstGeom prst="rect">
            <a:avLst/>
          </a:prstGeom>
          <a:gradFill>
            <a:gsLst>
              <a:gs pos="1000">
                <a:srgbClr val="000080">
                  <a:alpha val="0"/>
                </a:srgbClr>
              </a:gs>
              <a:gs pos="100000">
                <a:srgbClr val="FFFFFF"/>
              </a:gs>
            </a:gsLst>
            <a:lin ang="2700000" scaled="1"/>
          </a:gradFill>
          <a:ln w="9525">
            <a:noFill/>
            <a:miter lim="800000"/>
            <a:headEnd/>
            <a:tailEnd/>
          </a:ln>
        </p:spPr>
      </p:pic>
      <p:sp>
        <p:nvSpPr>
          <p:cNvPr id="28" name="27 CuadroTexto"/>
          <p:cNvSpPr txBox="1"/>
          <p:nvPr/>
        </p:nvSpPr>
        <p:spPr>
          <a:xfrm>
            <a:off x="850401" y="5457507"/>
            <a:ext cx="864096" cy="338554"/>
          </a:xfrm>
          <a:prstGeom prst="rect">
            <a:avLst/>
          </a:prstGeom>
          <a:noFill/>
        </p:spPr>
        <p:txBody>
          <a:bodyPr wrap="square" rtlCol="0">
            <a:spAutoFit/>
          </a:bodyPr>
          <a:lstStyle/>
          <a:p>
            <a:r>
              <a:rPr lang="es-ES_tradnl" sz="1600" dirty="0" smtClean="0"/>
              <a:t>R(180º)</a:t>
            </a:r>
            <a:endParaRPr lang="es-ES_tradnl" sz="1600" dirty="0"/>
          </a:p>
        </p:txBody>
      </p:sp>
      <p:sp>
        <p:nvSpPr>
          <p:cNvPr id="29" name="28 Flecha derecha"/>
          <p:cNvSpPr/>
          <p:nvPr/>
        </p:nvSpPr>
        <p:spPr bwMode="auto">
          <a:xfrm>
            <a:off x="935856" y="5364013"/>
            <a:ext cx="576064" cy="144016"/>
          </a:xfrm>
          <a:prstGeom prst="right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2400" b="0" i="0" u="none" strike="noStrike" cap="none" normalizeH="0" baseline="0" smtClean="0">
              <a:ln>
                <a:noFill/>
              </a:ln>
              <a:solidFill>
                <a:schemeClr val="bg1"/>
              </a:solidFill>
              <a:effectLst/>
              <a:latin typeface="Times New Roman" pitchFamily="16" charset="0"/>
            </a:endParaRPr>
          </a:p>
        </p:txBody>
      </p:sp>
      <p:sp>
        <p:nvSpPr>
          <p:cNvPr id="30" name="29 Flecha derecha"/>
          <p:cNvSpPr/>
          <p:nvPr/>
        </p:nvSpPr>
        <p:spPr bwMode="auto">
          <a:xfrm>
            <a:off x="935856" y="5147989"/>
            <a:ext cx="2016224" cy="144016"/>
          </a:xfrm>
          <a:prstGeom prst="right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2400" b="0" i="0" u="none" strike="noStrike" cap="none" normalizeH="0" baseline="0" smtClean="0">
              <a:ln>
                <a:noFill/>
              </a:ln>
              <a:solidFill>
                <a:schemeClr val="bg1"/>
              </a:solidFill>
              <a:effectLst/>
              <a:latin typeface="Times New Roman" pitchFamily="16" charset="0"/>
            </a:endParaRPr>
          </a:p>
        </p:txBody>
      </p:sp>
      <p:sp>
        <p:nvSpPr>
          <p:cNvPr id="31" name="30 CuadroTexto"/>
          <p:cNvSpPr txBox="1"/>
          <p:nvPr/>
        </p:nvSpPr>
        <p:spPr>
          <a:xfrm>
            <a:off x="2952080" y="5705198"/>
            <a:ext cx="1152128" cy="338554"/>
          </a:xfrm>
          <a:prstGeom prst="rect">
            <a:avLst/>
          </a:prstGeom>
          <a:noFill/>
        </p:spPr>
        <p:txBody>
          <a:bodyPr wrap="square" rtlCol="0">
            <a:spAutoFit/>
          </a:bodyPr>
          <a:lstStyle/>
          <a:p>
            <a:r>
              <a:rPr lang="es-ES_tradnl" sz="1600" dirty="0" err="1" smtClean="0"/>
              <a:t>Flip</a:t>
            </a:r>
            <a:r>
              <a:rPr lang="es-ES_tradnl" sz="1600" dirty="0" smtClean="0"/>
              <a:t>  (E&gt;&gt;)</a:t>
            </a:r>
            <a:endParaRPr lang="es-ES_tradnl" sz="1600" dirty="0"/>
          </a:p>
        </p:txBody>
      </p:sp>
      <p:sp>
        <p:nvSpPr>
          <p:cNvPr id="32" name="Text Box 7"/>
          <p:cNvSpPr txBox="1">
            <a:spLocks noChangeArrowheads="1"/>
          </p:cNvSpPr>
          <p:nvPr/>
        </p:nvSpPr>
        <p:spPr bwMode="auto">
          <a:xfrm>
            <a:off x="44866" y="2267669"/>
            <a:ext cx="3888432" cy="2985433"/>
          </a:xfrm>
          <a:prstGeom prst="rect">
            <a:avLst/>
          </a:prstGeom>
          <a:noFill/>
          <a:ln w="9525">
            <a:noFill/>
            <a:miter lim="800000"/>
            <a:headEnd/>
            <a:tailEnd/>
          </a:ln>
        </p:spPr>
        <p:txBody>
          <a:bodyPr wrap="square" lIns="0" tIns="0" rIns="0" bIns="0">
            <a:spAutoFit/>
          </a:bodyPr>
          <a:lstStyle/>
          <a:p>
            <a:pPr marL="0" lvl="3" algn="just" eaLnBrk="1">
              <a:spcBef>
                <a:spcPts val="0"/>
              </a:spcBef>
              <a:spcAft>
                <a:spcPts val="0"/>
              </a:spcAft>
              <a:buClr>
                <a:srgbClr val="FF0000"/>
              </a:buClr>
              <a:buSzPct val="200000"/>
              <a:tabLst>
                <a:tab pos="723900" algn="l"/>
                <a:tab pos="1447800" algn="l"/>
                <a:tab pos="2171700" algn="l"/>
                <a:tab pos="2895600" algn="l"/>
                <a:tab pos="3619500" algn="l"/>
                <a:tab pos="4343400" algn="l"/>
                <a:tab pos="5067300" algn="l"/>
                <a:tab pos="5791200" algn="l"/>
              </a:tabLst>
            </a:pPr>
            <a:r>
              <a:rPr lang="ca-ES" sz="2000" b="1" dirty="0">
                <a:solidFill>
                  <a:srgbClr val="FF0000"/>
                </a:solidFill>
                <a:latin typeface="Wingdings" charset="2"/>
                <a:ea typeface="Wingdings"/>
                <a:cs typeface="Wingdings" charset="2"/>
                <a:sym typeface="Wingdings"/>
              </a:rPr>
              <a:t></a:t>
            </a:r>
            <a:r>
              <a:rPr lang="en-US" sz="1800" dirty="0" err="1" smtClean="0">
                <a:latin typeface="+mn-lt"/>
              </a:rPr>
              <a:t>Bragg</a:t>
            </a:r>
            <a:r>
              <a:rPr lang="en-US" sz="1800" baseline="-25000" dirty="0" err="1" smtClean="0">
                <a:latin typeface="+mn-lt"/>
              </a:rPr>
              <a:t>FWHM</a:t>
            </a:r>
            <a:r>
              <a:rPr lang="en-US" sz="1800" dirty="0" smtClean="0">
                <a:latin typeface="+mn-lt"/>
              </a:rPr>
              <a:t> </a:t>
            </a:r>
            <a:r>
              <a:rPr lang="en-US" sz="1800" dirty="0" smtClean="0">
                <a:latin typeface="+mn-lt"/>
                <a:sym typeface="Symbol"/>
              </a:rPr>
              <a:t> </a:t>
            </a:r>
            <a:r>
              <a:rPr lang="en-US" sz="1800" dirty="0" smtClean="0">
                <a:latin typeface="+mn-lt"/>
              </a:rPr>
              <a:t>15 nm (grain size).</a:t>
            </a:r>
          </a:p>
          <a:p>
            <a:pPr marL="0" lvl="3" algn="just" eaLnBrk="1">
              <a:spcBef>
                <a:spcPts val="0"/>
              </a:spcBef>
              <a:spcAft>
                <a:spcPts val="0"/>
              </a:spcAft>
              <a:buClr>
                <a:srgbClr val="FF0000"/>
              </a:buClr>
              <a:buSzPct val="200000"/>
              <a:tabLst>
                <a:tab pos="723900" algn="l"/>
                <a:tab pos="1447800" algn="l"/>
                <a:tab pos="2171700" algn="l"/>
                <a:tab pos="2895600" algn="l"/>
                <a:tab pos="3619500" algn="l"/>
                <a:tab pos="4343400" algn="l"/>
                <a:tab pos="5067300" algn="l"/>
                <a:tab pos="5791200" algn="l"/>
              </a:tabLst>
            </a:pPr>
            <a:r>
              <a:rPr lang="ca-ES" sz="2000" b="1" dirty="0">
                <a:solidFill>
                  <a:srgbClr val="FF0000"/>
                </a:solidFill>
                <a:latin typeface="Wingdings" charset="2"/>
                <a:ea typeface="Wingdings"/>
                <a:cs typeface="Wingdings" charset="2"/>
                <a:sym typeface="Wingdings"/>
              </a:rPr>
              <a:t></a:t>
            </a:r>
            <a:r>
              <a:rPr lang="en-US" sz="1800" dirty="0" smtClean="0">
                <a:latin typeface="+mn-lt"/>
              </a:rPr>
              <a:t>Two possible stacking models: </a:t>
            </a:r>
            <a:r>
              <a:rPr lang="en-US" sz="1800" dirty="0" smtClean="0">
                <a:latin typeface="Symbol" pitchFamily="18" charset="2"/>
              </a:rPr>
              <a:t>a</a:t>
            </a:r>
            <a:r>
              <a:rPr lang="en-US" sz="1800" dirty="0" smtClean="0">
                <a:latin typeface="+mn-lt"/>
              </a:rPr>
              <a:t> (p2)</a:t>
            </a:r>
          </a:p>
          <a:p>
            <a:pPr marL="0" lvl="3" algn="just" eaLnBrk="1">
              <a:spcBef>
                <a:spcPts val="0"/>
              </a:spcBef>
              <a:spcAft>
                <a:spcPts val="0"/>
              </a:spcAft>
              <a:buClr>
                <a:srgbClr val="FF0000"/>
              </a:buClr>
              <a:buSzPct val="200000"/>
              <a:tabLst>
                <a:tab pos="723900" algn="l"/>
                <a:tab pos="1447800" algn="l"/>
                <a:tab pos="2171700" algn="l"/>
                <a:tab pos="2895600" algn="l"/>
                <a:tab pos="3619500" algn="l"/>
                <a:tab pos="4343400" algn="l"/>
                <a:tab pos="5067300" algn="l"/>
                <a:tab pos="5791200" algn="l"/>
              </a:tabLst>
            </a:pPr>
            <a:r>
              <a:rPr lang="en-US" sz="1800" dirty="0">
                <a:latin typeface="+mn-lt"/>
              </a:rPr>
              <a:t> </a:t>
            </a:r>
            <a:r>
              <a:rPr lang="en-US" sz="1800" dirty="0" smtClean="0">
                <a:latin typeface="+mn-lt"/>
              </a:rPr>
              <a:t>  and </a:t>
            </a:r>
            <a:r>
              <a:rPr lang="en-US" sz="1800" dirty="0" smtClean="0">
                <a:latin typeface="Symbol" pitchFamily="18" charset="2"/>
              </a:rPr>
              <a:t>b</a:t>
            </a:r>
            <a:r>
              <a:rPr lang="en-US" sz="1800" dirty="0" smtClean="0">
                <a:latin typeface="+mn-lt"/>
              </a:rPr>
              <a:t> (p2gg) </a:t>
            </a:r>
          </a:p>
          <a:p>
            <a:pPr marL="0" lvl="3" algn="just" eaLnBrk="1">
              <a:spcBef>
                <a:spcPts val="0"/>
              </a:spcBef>
              <a:spcAft>
                <a:spcPts val="0"/>
              </a:spcAft>
              <a:buClr>
                <a:srgbClr val="FF0000"/>
              </a:buClr>
              <a:buSzPct val="200000"/>
              <a:tabLst>
                <a:tab pos="723900" algn="l"/>
                <a:tab pos="1447800" algn="l"/>
                <a:tab pos="2171700" algn="l"/>
                <a:tab pos="2895600" algn="l"/>
                <a:tab pos="3619500" algn="l"/>
                <a:tab pos="4343400" algn="l"/>
                <a:tab pos="5067300" algn="l"/>
                <a:tab pos="5791200" algn="l"/>
              </a:tabLst>
            </a:pPr>
            <a:r>
              <a:rPr lang="ca-ES" sz="2000" b="1" dirty="0">
                <a:solidFill>
                  <a:srgbClr val="FF0000"/>
                </a:solidFill>
                <a:latin typeface="Wingdings" charset="2"/>
                <a:ea typeface="Wingdings"/>
                <a:cs typeface="Wingdings" charset="2"/>
                <a:sym typeface="Wingdings"/>
              </a:rPr>
              <a:t></a:t>
            </a:r>
            <a:r>
              <a:rPr lang="en-US" sz="1800" dirty="0" smtClean="0">
                <a:latin typeface="+mn-lt"/>
              </a:rPr>
              <a:t>Textured growth along z-direction.</a:t>
            </a:r>
          </a:p>
          <a:p>
            <a:pPr marL="0" lvl="3" algn="just" eaLnBrk="1">
              <a:spcBef>
                <a:spcPts val="0"/>
              </a:spcBef>
              <a:spcAft>
                <a:spcPts val="0"/>
              </a:spcAft>
              <a:buClr>
                <a:srgbClr val="FF0000"/>
              </a:buClr>
              <a:buSzPct val="200000"/>
              <a:tabLst>
                <a:tab pos="723900" algn="l"/>
                <a:tab pos="1447800" algn="l"/>
                <a:tab pos="2171700" algn="l"/>
                <a:tab pos="2895600" algn="l"/>
                <a:tab pos="3619500" algn="l"/>
                <a:tab pos="4343400" algn="l"/>
                <a:tab pos="5067300" algn="l"/>
                <a:tab pos="5791200" algn="l"/>
              </a:tabLst>
            </a:pPr>
            <a:r>
              <a:rPr lang="ca-ES" sz="2000" b="1" dirty="0">
                <a:solidFill>
                  <a:srgbClr val="FF0000"/>
                </a:solidFill>
                <a:latin typeface="Wingdings" charset="2"/>
                <a:ea typeface="Wingdings"/>
                <a:cs typeface="Wingdings" charset="2"/>
                <a:sym typeface="Wingdings"/>
              </a:rPr>
              <a:t></a:t>
            </a:r>
            <a:r>
              <a:rPr lang="en-US" sz="1800" dirty="0" smtClean="0">
                <a:latin typeface="+mn-lt"/>
              </a:rPr>
              <a:t>I</a:t>
            </a:r>
            <a:r>
              <a:rPr lang="en-US" sz="1800" baseline="-25000" dirty="0" smtClean="0">
                <a:latin typeface="+mn-lt"/>
              </a:rPr>
              <a:t>Q</a:t>
            </a:r>
            <a:r>
              <a:rPr lang="en-US" sz="1800" dirty="0" smtClean="0">
                <a:latin typeface="+mn-lt"/>
              </a:rPr>
              <a:t> = (I</a:t>
            </a:r>
            <a:r>
              <a:rPr lang="en-US" sz="1800" baseline="-25000" dirty="0" smtClean="0">
                <a:latin typeface="+mn-lt"/>
              </a:rPr>
              <a:t>Q||</a:t>
            </a:r>
            <a:r>
              <a:rPr lang="en-US" sz="1800" dirty="0" smtClean="0">
                <a:latin typeface="+mn-lt"/>
              </a:rPr>
              <a:t>,</a:t>
            </a:r>
            <a:r>
              <a:rPr lang="en-US" sz="1800" dirty="0" err="1" smtClean="0">
                <a:latin typeface="+mn-lt"/>
              </a:rPr>
              <a:t>I</a:t>
            </a:r>
            <a:r>
              <a:rPr lang="en-US" sz="1800" baseline="-25000" dirty="0" err="1" smtClean="0">
                <a:latin typeface="+mn-lt"/>
              </a:rPr>
              <a:t>Qz</a:t>
            </a:r>
            <a:r>
              <a:rPr lang="en-US" sz="1800" dirty="0" smtClean="0">
                <a:latin typeface="+mn-lt"/>
              </a:rPr>
              <a:t>) </a:t>
            </a:r>
          </a:p>
          <a:p>
            <a:pPr marL="0" lvl="3" algn="just" eaLnBrk="1">
              <a:spcBef>
                <a:spcPts val="0"/>
              </a:spcBef>
              <a:spcAft>
                <a:spcPts val="0"/>
              </a:spcAft>
              <a:buClr>
                <a:srgbClr val="FF0000"/>
              </a:buClr>
              <a:buSzPct val="200000"/>
              <a:tabLst>
                <a:tab pos="723900" algn="l"/>
                <a:tab pos="1447800" algn="l"/>
                <a:tab pos="2171700" algn="l"/>
                <a:tab pos="2895600" algn="l"/>
                <a:tab pos="3619500" algn="l"/>
                <a:tab pos="4343400" algn="l"/>
                <a:tab pos="5067300" algn="l"/>
                <a:tab pos="5791200" algn="l"/>
              </a:tabLst>
            </a:pPr>
            <a:r>
              <a:rPr lang="ca-ES" sz="2000" b="1" dirty="0">
                <a:solidFill>
                  <a:srgbClr val="FF0000"/>
                </a:solidFill>
                <a:latin typeface="Wingdings" charset="2"/>
                <a:ea typeface="Wingdings"/>
                <a:cs typeface="Wingdings" charset="2"/>
                <a:sym typeface="Wingdings"/>
              </a:rPr>
              <a:t></a:t>
            </a:r>
            <a:r>
              <a:rPr lang="en-US" sz="1800" dirty="0" smtClean="0">
                <a:latin typeface="+mn-lt"/>
              </a:rPr>
              <a:t>Radial scans  at different </a:t>
            </a:r>
            <a:r>
              <a:rPr lang="en-US" sz="1800" dirty="0" err="1" smtClean="0">
                <a:latin typeface="+mn-lt"/>
              </a:rPr>
              <a:t>Q</a:t>
            </a:r>
            <a:r>
              <a:rPr lang="en-US" sz="1800" baseline="-25000" dirty="0" err="1" smtClean="0">
                <a:latin typeface="+mn-lt"/>
              </a:rPr>
              <a:t>z</a:t>
            </a:r>
            <a:endParaRPr lang="en-US" sz="1800" baseline="-25000" dirty="0" smtClean="0">
              <a:latin typeface="+mn-lt"/>
            </a:endParaRPr>
          </a:p>
          <a:p>
            <a:pPr marL="0" lvl="3" algn="just" eaLnBrk="1">
              <a:spcBef>
                <a:spcPts val="0"/>
              </a:spcBef>
              <a:spcAft>
                <a:spcPts val="0"/>
              </a:spcAft>
              <a:buClr>
                <a:srgbClr val="FF0000"/>
              </a:buClr>
              <a:buSzPct val="200000"/>
              <a:tabLst>
                <a:tab pos="723900" algn="l"/>
                <a:tab pos="1447800" algn="l"/>
                <a:tab pos="2171700" algn="l"/>
                <a:tab pos="2895600" algn="l"/>
                <a:tab pos="3619500" algn="l"/>
                <a:tab pos="4343400" algn="l"/>
                <a:tab pos="5067300" algn="l"/>
                <a:tab pos="5791200" algn="l"/>
              </a:tabLst>
            </a:pPr>
            <a:r>
              <a:rPr lang="ca-ES" sz="2000" b="1" dirty="0">
                <a:solidFill>
                  <a:srgbClr val="FF0000"/>
                </a:solidFill>
                <a:latin typeface="Wingdings" charset="2"/>
                <a:ea typeface="Wingdings"/>
                <a:cs typeface="Wingdings" charset="2"/>
                <a:sym typeface="Wingdings"/>
              </a:rPr>
              <a:t></a:t>
            </a:r>
            <a:r>
              <a:rPr lang="en-US" sz="1800" dirty="0" smtClean="0">
                <a:latin typeface="+mn-lt"/>
              </a:rPr>
              <a:t>(</a:t>
            </a:r>
            <a:r>
              <a:rPr lang="en-US" sz="1800" dirty="0" err="1" smtClean="0">
                <a:latin typeface="+mn-lt"/>
              </a:rPr>
              <a:t>I</a:t>
            </a:r>
            <a:r>
              <a:rPr lang="en-US" sz="1800" baseline="-25000" dirty="0" err="1" smtClean="0">
                <a:latin typeface="+mn-lt"/>
              </a:rPr>
              <a:t>exp</a:t>
            </a:r>
            <a:r>
              <a:rPr lang="en-US" sz="1800" dirty="0" smtClean="0">
                <a:latin typeface="+mn-lt"/>
              </a:rPr>
              <a:t>–</a:t>
            </a:r>
            <a:r>
              <a:rPr lang="en-US" sz="1800" dirty="0" err="1" smtClean="0">
                <a:latin typeface="+mn-lt"/>
              </a:rPr>
              <a:t>I</a:t>
            </a:r>
            <a:r>
              <a:rPr lang="en-US" sz="1800" baseline="-25000" dirty="0" err="1" smtClean="0">
                <a:latin typeface="+mn-lt"/>
              </a:rPr>
              <a:t>calc</a:t>
            </a:r>
            <a:r>
              <a:rPr lang="en-US" sz="1800" dirty="0" smtClean="0">
                <a:latin typeface="+mn-lt"/>
              </a:rPr>
              <a:t>) permits identify the grown phase.</a:t>
            </a:r>
          </a:p>
          <a:p>
            <a:pPr marL="0" lvl="3" algn="just" eaLnBrk="1">
              <a:spcBef>
                <a:spcPts val="0"/>
              </a:spcBef>
              <a:spcAft>
                <a:spcPts val="0"/>
              </a:spcAft>
              <a:buClr>
                <a:srgbClr val="FF0000"/>
              </a:buClr>
              <a:buSzPct val="200000"/>
              <a:tabLst>
                <a:tab pos="723900" algn="l"/>
                <a:tab pos="1447800" algn="l"/>
                <a:tab pos="2171700" algn="l"/>
                <a:tab pos="2895600" algn="l"/>
                <a:tab pos="3619500" algn="l"/>
                <a:tab pos="4343400" algn="l"/>
                <a:tab pos="5067300" algn="l"/>
                <a:tab pos="5791200" algn="l"/>
              </a:tabLst>
            </a:pPr>
            <a:r>
              <a:rPr lang="ca-ES" sz="2000" b="1" dirty="0">
                <a:solidFill>
                  <a:srgbClr val="FF0000"/>
                </a:solidFill>
                <a:latin typeface="Wingdings" charset="2"/>
                <a:ea typeface="Wingdings"/>
                <a:cs typeface="Wingdings" charset="2"/>
                <a:sym typeface="Wingdings"/>
              </a:rPr>
              <a:t></a:t>
            </a:r>
            <a:r>
              <a:rPr lang="en-US" sz="1800" dirty="0" smtClean="0">
                <a:latin typeface="+mn-lt"/>
              </a:rPr>
              <a:t>DFT confirms the higher stability of </a:t>
            </a:r>
            <a:r>
              <a:rPr lang="en-US" sz="1800" dirty="0" smtClean="0">
                <a:latin typeface="Symbol" charset="2"/>
                <a:cs typeface="Symbol" charset="2"/>
              </a:rPr>
              <a:t>b</a:t>
            </a:r>
            <a:r>
              <a:rPr lang="en-US" sz="1800" dirty="0" smtClean="0">
                <a:latin typeface="+mn-lt"/>
              </a:rPr>
              <a:t>-phase.</a:t>
            </a:r>
            <a:endParaRPr lang="en-GB" sz="1600" dirty="0" smtClean="0">
              <a:solidFill>
                <a:srgbClr val="FFFFFF"/>
              </a:solidFill>
              <a:latin typeface="Bitstream Vera Serif" charset="0"/>
              <a:cs typeface="Times New Roman" pitchFamily="16" charset="0"/>
            </a:endParaRPr>
          </a:p>
        </p:txBody>
      </p:sp>
      <p:sp>
        <p:nvSpPr>
          <p:cNvPr id="33" name="AutoShape 5"/>
          <p:cNvSpPr>
            <a:spLocks noChangeArrowheads="1"/>
          </p:cNvSpPr>
          <p:nvPr/>
        </p:nvSpPr>
        <p:spPr bwMode="auto">
          <a:xfrm>
            <a:off x="4054321" y="5796085"/>
            <a:ext cx="4809001" cy="280719"/>
          </a:xfrm>
          <a:prstGeom prst="roundRect">
            <a:avLst>
              <a:gd name="adj" fmla="val 519"/>
            </a:avLst>
          </a:prstGeom>
          <a:solidFill>
            <a:schemeClr val="accent6"/>
          </a:solidFill>
          <a:ln w="9525">
            <a:noFill/>
            <a:round/>
            <a:headEnd/>
            <a:tailEnd/>
          </a:ln>
        </p:spPr>
        <p:txBody>
          <a:bodyPr wrap="none" lIns="90000" tIns="46800" rIns="90000" bIns="46800">
            <a:spAutoFit/>
          </a:bodyPr>
          <a:lstStyle/>
          <a:p>
            <a:pPr eaLnBrk="1">
              <a:lnSpc>
                <a:spcPct val="101000"/>
              </a:lnSpc>
              <a:buClr>
                <a:srgbClr val="000000"/>
              </a:buClr>
              <a:buSzPct val="45000"/>
              <a:buFont typeface="StarSymbol" charset="0"/>
              <a:buNone/>
              <a:tabLst>
                <a:tab pos="723900" algn="l"/>
                <a:tab pos="1447800" algn="l"/>
                <a:tab pos="2171700" algn="l"/>
              </a:tabLst>
            </a:pPr>
            <a:r>
              <a:rPr lang="en-GB" sz="1200" b="1" dirty="0" err="1" smtClean="0">
                <a:latin typeface="Arial" charset="0"/>
              </a:rPr>
              <a:t>Capitán</a:t>
            </a:r>
            <a:r>
              <a:rPr lang="en-GB" sz="1200" b="1" dirty="0" smtClean="0">
                <a:latin typeface="Arial" charset="0"/>
              </a:rPr>
              <a:t> </a:t>
            </a:r>
            <a:r>
              <a:rPr lang="en-GB" sz="1200" b="1" dirty="0">
                <a:latin typeface="Arial" charset="0"/>
              </a:rPr>
              <a:t>et al., </a:t>
            </a:r>
            <a:r>
              <a:rPr lang="en-GB" sz="1200" b="1" dirty="0" smtClean="0">
                <a:latin typeface="Arial" charset="0"/>
              </a:rPr>
              <a:t>CHEMPHYSCHEM 12 (2011), 1267; 14 (2013) 3294</a:t>
            </a:r>
            <a:endParaRPr lang="en-GB" sz="1200" b="1" dirty="0">
              <a:latin typeface="Arial" charset="0"/>
            </a:endParaRPr>
          </a:p>
        </p:txBody>
      </p:sp>
      <p:pic>
        <p:nvPicPr>
          <p:cNvPr id="27" name="Picture 1"/>
          <p:cNvPicPr>
            <a:picLocks noChangeAspect="1" noChangeArrowheads="1"/>
          </p:cNvPicPr>
          <p:nvPr/>
        </p:nvPicPr>
        <p:blipFill>
          <a:blip r:embed="rId6" cstate="print"/>
          <a:srcRect/>
          <a:stretch>
            <a:fillRect/>
          </a:stretch>
        </p:blipFill>
        <p:spPr bwMode="auto">
          <a:xfrm>
            <a:off x="5125" y="6541799"/>
            <a:ext cx="4676031" cy="537577"/>
          </a:xfrm>
          <a:prstGeom prst="rect">
            <a:avLst/>
          </a:prstGeom>
          <a:noFill/>
        </p:spPr>
      </p:pic>
      <p:sp>
        <p:nvSpPr>
          <p:cNvPr id="34"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503808" y="35421"/>
            <a:ext cx="9073008" cy="590550"/>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400" i="0" dirty="0" smtClean="0">
                <a:latin typeface="Bookman" charset="0"/>
                <a:cs typeface="Times New Roman" pitchFamily="16" charset="0"/>
              </a:rPr>
              <a:t>Scientific cases (</a:t>
            </a:r>
            <a:r>
              <a:rPr lang="en-US" sz="2400" b="0" i="0" dirty="0">
                <a:solidFill>
                  <a:srgbClr val="FFFF00"/>
                </a:solidFill>
                <a:latin typeface="+mn-lt"/>
                <a:cs typeface="Times New Roman" pitchFamily="16" charset="0"/>
              </a:rPr>
              <a:t>2</a:t>
            </a:r>
            <a:r>
              <a:rPr lang="en-US" sz="2400" b="0" i="0" dirty="0" smtClean="0">
                <a:latin typeface="+mn-lt"/>
                <a:cs typeface="Times New Roman" pitchFamily="16" charset="0"/>
              </a:rPr>
              <a:t>/3</a:t>
            </a:r>
            <a:r>
              <a:rPr lang="en-US" sz="2400" i="0" dirty="0" smtClean="0">
                <a:latin typeface="Bookman" charset="0"/>
                <a:cs typeface="Times New Roman" pitchFamily="16" charset="0"/>
              </a:rPr>
              <a:t>). Surface structure: BaTiO3(</a:t>
            </a:r>
            <a:r>
              <a:rPr lang="en-US" sz="2400" i="0" dirty="0" smtClean="0">
                <a:latin typeface="+mn-lt"/>
                <a:cs typeface="Times New Roman" pitchFamily="16" charset="0"/>
              </a:rPr>
              <a:t>001</a:t>
            </a:r>
            <a:r>
              <a:rPr lang="en-US" sz="2400" i="0" dirty="0" smtClean="0">
                <a:latin typeface="Bookman" charset="0"/>
                <a:cs typeface="Times New Roman" pitchFamily="16" charset="0"/>
              </a:rPr>
              <a:t>)-(</a:t>
            </a:r>
            <a:r>
              <a:rPr lang="en-US" sz="2400" i="0" dirty="0" smtClean="0">
                <a:latin typeface="+mn-lt"/>
                <a:cs typeface="Times New Roman" pitchFamily="16" charset="0"/>
              </a:rPr>
              <a:t>2x1</a:t>
            </a:r>
            <a:r>
              <a:rPr lang="en-US" sz="2400" i="0" dirty="0" smtClean="0">
                <a:latin typeface="Bookman" charset="0"/>
                <a:cs typeface="Times New Roman" pitchFamily="16" charset="0"/>
              </a:rPr>
              <a:t>)</a:t>
            </a:r>
            <a:endParaRPr lang="en-US" sz="2400" i="0" dirty="0">
              <a:latin typeface="Bookman" charset="0"/>
              <a:cs typeface="Times New Roman" pitchFamily="16" charset="0"/>
            </a:endParaRPr>
          </a:p>
        </p:txBody>
      </p:sp>
      <p:sp>
        <p:nvSpPr>
          <p:cNvPr id="4" name="CuadroTexto 3"/>
          <p:cNvSpPr txBox="1"/>
          <p:nvPr/>
        </p:nvSpPr>
        <p:spPr>
          <a:xfrm>
            <a:off x="359792" y="683493"/>
            <a:ext cx="9001000" cy="1754327"/>
          </a:xfrm>
          <a:prstGeom prst="rect">
            <a:avLst/>
          </a:prstGeom>
          <a:noFill/>
        </p:spPr>
        <p:txBody>
          <a:bodyPr wrap="square" rtlCol="0">
            <a:spAutoFit/>
          </a:bodyPr>
          <a:lstStyle/>
          <a:p>
            <a:r>
              <a:rPr lang="en-GB" sz="1800" dirty="0" smtClean="0"/>
              <a:t>BaTiO</a:t>
            </a:r>
            <a:r>
              <a:rPr lang="en-GB" sz="1800" baseline="-25000" dirty="0" smtClean="0"/>
              <a:t>3</a:t>
            </a:r>
            <a:r>
              <a:rPr lang="en-GB" sz="1800" dirty="0" smtClean="0"/>
              <a:t>: </a:t>
            </a:r>
            <a:r>
              <a:rPr lang="en-GB" sz="1800" dirty="0" err="1" smtClean="0"/>
              <a:t>perovskite</a:t>
            </a:r>
            <a:r>
              <a:rPr lang="en-GB" sz="1800" dirty="0" smtClean="0"/>
              <a:t>-based ferroelectric material (FE): </a:t>
            </a:r>
          </a:p>
          <a:p>
            <a:r>
              <a:rPr lang="en-GB" sz="1800" dirty="0" smtClean="0"/>
              <a:t>- Spontaneous polarization (P). Its direction can be switched by an applied field </a:t>
            </a:r>
          </a:p>
          <a:p>
            <a:r>
              <a:rPr lang="en-GB" sz="1800" dirty="0" smtClean="0"/>
              <a:t>- Origin: P is due to a distortion of the Ti-</a:t>
            </a:r>
            <a:r>
              <a:rPr lang="en-GB" sz="1800" dirty="0" err="1" smtClean="0"/>
              <a:t>octahedra</a:t>
            </a:r>
            <a:r>
              <a:rPr lang="en-GB" sz="1800" dirty="0" smtClean="0"/>
              <a:t> (TM transition metal)</a:t>
            </a:r>
          </a:p>
          <a:p>
            <a:r>
              <a:rPr lang="en-GB" sz="1800" dirty="0" smtClean="0"/>
              <a:t>- </a:t>
            </a:r>
            <a:r>
              <a:rPr lang="en-GB" sz="1800" dirty="0"/>
              <a:t>H</a:t>
            </a:r>
            <a:r>
              <a:rPr lang="en-GB" sz="1800" dirty="0" smtClean="0"/>
              <a:t>opping of electrons between a TM, as Ti</a:t>
            </a:r>
            <a:r>
              <a:rPr lang="en-GB" sz="1800" baseline="30000" dirty="0" smtClean="0"/>
              <a:t>4+</a:t>
            </a:r>
            <a:r>
              <a:rPr lang="en-GB" sz="1800" dirty="0" smtClean="0"/>
              <a:t>  with empty d</a:t>
            </a:r>
            <a:r>
              <a:rPr lang="en-GB" sz="1800" baseline="30000" dirty="0" smtClean="0"/>
              <a:t>0</a:t>
            </a:r>
            <a:r>
              <a:rPr lang="en-GB" sz="1800" dirty="0"/>
              <a:t>-</a:t>
            </a:r>
            <a:r>
              <a:rPr lang="en-GB" sz="1800" dirty="0" smtClean="0"/>
              <a:t>shell, and O 2p</a:t>
            </a:r>
            <a:r>
              <a:rPr lang="en-GB" sz="1800" dirty="0"/>
              <a:t> </a:t>
            </a:r>
            <a:r>
              <a:rPr lang="en-GB" sz="1800" dirty="0" smtClean="0"/>
              <a:t>ions.</a:t>
            </a:r>
          </a:p>
          <a:p>
            <a:r>
              <a:rPr lang="en-GB" sz="1800" dirty="0" smtClean="0"/>
              <a:t>Surface </a:t>
            </a:r>
            <a:r>
              <a:rPr lang="en-GB" sz="1800" dirty="0"/>
              <a:t>x-ray diffraction (SXRD/GIXRD) can provide direct evidence for a structural model concerning the atomic geometry of the BTO(001)-(2x1) </a:t>
            </a:r>
            <a:r>
              <a:rPr lang="en-GB" sz="1800" dirty="0" smtClean="0"/>
              <a:t>reconstruction</a:t>
            </a:r>
            <a:r>
              <a:rPr lang="es-ES" sz="1800" dirty="0" smtClean="0"/>
              <a:t> </a:t>
            </a:r>
            <a:endParaRPr lang="ca-ES" sz="1800" dirty="0"/>
          </a:p>
        </p:txBody>
      </p:sp>
      <p:grpSp>
        <p:nvGrpSpPr>
          <p:cNvPr id="14" name="Agrupar 13"/>
          <p:cNvGrpSpPr/>
          <p:nvPr/>
        </p:nvGrpSpPr>
        <p:grpSpPr>
          <a:xfrm>
            <a:off x="791840" y="2483693"/>
            <a:ext cx="7776864" cy="1656184"/>
            <a:chOff x="935856" y="2987749"/>
            <a:chExt cx="7776864" cy="1656184"/>
          </a:xfrm>
        </p:grpSpPr>
        <p:pic>
          <p:nvPicPr>
            <p:cNvPr id="5" name="Imagen 4"/>
            <p:cNvPicPr/>
            <p:nvPr/>
          </p:nvPicPr>
          <p:blipFill>
            <a:blip r:embed="rId2">
              <a:extLst>
                <a:ext uri="{28A0092B-C50C-407E-A947-70E740481C1C}">
                  <a14:useLocalDpi xmlns:a14="http://schemas.microsoft.com/office/drawing/2010/main" val="0"/>
                </a:ext>
              </a:extLst>
            </a:blip>
            <a:srcRect/>
            <a:stretch>
              <a:fillRect/>
            </a:stretch>
          </p:blipFill>
          <p:spPr bwMode="auto">
            <a:xfrm>
              <a:off x="935856" y="2987749"/>
              <a:ext cx="2664296" cy="1656184"/>
            </a:xfrm>
            <a:prstGeom prst="rect">
              <a:avLst/>
            </a:prstGeom>
            <a:noFill/>
            <a:ln>
              <a:noFill/>
            </a:ln>
          </p:spPr>
        </p:pic>
        <p:pic>
          <p:nvPicPr>
            <p:cNvPr id="11" name="Imagen 10"/>
            <p:cNvPicPr/>
            <p:nvPr/>
          </p:nvPicPr>
          <p:blipFill>
            <a:blip r:embed="rId3">
              <a:extLst>
                <a:ext uri="{28A0092B-C50C-407E-A947-70E740481C1C}">
                  <a14:useLocalDpi xmlns:a14="http://schemas.microsoft.com/office/drawing/2010/main" val="0"/>
                </a:ext>
              </a:extLst>
            </a:blip>
            <a:srcRect/>
            <a:stretch>
              <a:fillRect/>
            </a:stretch>
          </p:blipFill>
          <p:spPr bwMode="auto">
            <a:xfrm>
              <a:off x="3888184" y="2987749"/>
              <a:ext cx="2304256" cy="1656184"/>
            </a:xfrm>
            <a:prstGeom prst="rect">
              <a:avLst/>
            </a:prstGeom>
            <a:noFill/>
            <a:ln>
              <a:noFill/>
            </a:ln>
          </p:spPr>
        </p:pic>
        <p:pic>
          <p:nvPicPr>
            <p:cNvPr id="12" name="Imagen 11"/>
            <p:cNvPicPr/>
            <p:nvPr/>
          </p:nvPicPr>
          <p:blipFill>
            <a:blip r:embed="rId4">
              <a:extLst>
                <a:ext uri="{28A0092B-C50C-407E-A947-70E740481C1C}">
                  <a14:useLocalDpi xmlns:a14="http://schemas.microsoft.com/office/drawing/2010/main" val="0"/>
                </a:ext>
              </a:extLst>
            </a:blip>
            <a:srcRect/>
            <a:stretch>
              <a:fillRect/>
            </a:stretch>
          </p:blipFill>
          <p:spPr bwMode="auto">
            <a:xfrm>
              <a:off x="6480472" y="2987749"/>
              <a:ext cx="2232248" cy="1656184"/>
            </a:xfrm>
            <a:prstGeom prst="rect">
              <a:avLst/>
            </a:prstGeom>
            <a:noFill/>
            <a:ln>
              <a:noFill/>
            </a:ln>
          </p:spPr>
        </p:pic>
      </p:grpSp>
      <p:sp>
        <p:nvSpPr>
          <p:cNvPr id="13" name="Cuadro de texto 9238"/>
          <p:cNvSpPr txBox="1"/>
          <p:nvPr/>
        </p:nvSpPr>
        <p:spPr>
          <a:xfrm>
            <a:off x="287784" y="4139877"/>
            <a:ext cx="9289032" cy="906780"/>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en-GB" sz="1400" i="1" dirty="0" smtClean="0">
                <a:solidFill>
                  <a:schemeClr val="bg1"/>
                </a:solidFill>
                <a:effectLst/>
                <a:latin typeface="Times New Roman"/>
                <a:ea typeface="ＭＳ 明朝"/>
                <a:cs typeface="Times New Roman"/>
              </a:rPr>
              <a:t>(</a:t>
            </a:r>
            <a:r>
              <a:rPr lang="en-GB" sz="1400" i="1" dirty="0">
                <a:solidFill>
                  <a:schemeClr val="bg1"/>
                </a:solidFill>
                <a:effectLst/>
                <a:latin typeface="Times New Roman"/>
                <a:ea typeface="ＭＳ 明朝"/>
                <a:cs typeface="Times New Roman"/>
              </a:rPr>
              <a:t>a) Paterson function of the projected structure. (b) </a:t>
            </a:r>
            <a:r>
              <a:rPr lang="es-ES" sz="1400" i="1" dirty="0" err="1">
                <a:solidFill>
                  <a:schemeClr val="bg1"/>
                </a:solidFill>
                <a:effectLst/>
                <a:latin typeface="Times New Roman"/>
                <a:ea typeface="ＭＳ 明朝"/>
                <a:cs typeface="Times New Roman"/>
              </a:rPr>
              <a:t>Structure</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model</a:t>
            </a:r>
            <a:r>
              <a:rPr lang="es-ES" sz="1400" i="1" dirty="0">
                <a:solidFill>
                  <a:schemeClr val="bg1"/>
                </a:solidFill>
                <a:effectLst/>
                <a:latin typeface="Times New Roman"/>
                <a:ea typeface="ＭＳ 明朝"/>
                <a:cs typeface="Times New Roman"/>
              </a:rPr>
              <a:t> of </a:t>
            </a:r>
            <a:r>
              <a:rPr lang="es-ES" sz="1400" i="1" dirty="0" err="1">
                <a:solidFill>
                  <a:schemeClr val="bg1"/>
                </a:solidFill>
                <a:effectLst/>
                <a:latin typeface="Times New Roman"/>
                <a:ea typeface="ＭＳ 明朝"/>
                <a:cs typeface="Times New Roman"/>
              </a:rPr>
              <a:t>the</a:t>
            </a:r>
            <a:r>
              <a:rPr lang="es-ES" sz="1400" i="1" dirty="0">
                <a:solidFill>
                  <a:schemeClr val="bg1"/>
                </a:solidFill>
                <a:effectLst/>
                <a:latin typeface="Times New Roman"/>
                <a:ea typeface="ＭＳ 明朝"/>
                <a:cs typeface="Times New Roman"/>
              </a:rPr>
              <a:t> (2x1) </a:t>
            </a:r>
            <a:r>
              <a:rPr lang="es-ES" sz="1400" i="1" dirty="0" err="1">
                <a:solidFill>
                  <a:schemeClr val="bg1"/>
                </a:solidFill>
                <a:effectLst/>
                <a:latin typeface="Times New Roman"/>
                <a:ea typeface="ＭＳ 明朝"/>
                <a:cs typeface="Times New Roman"/>
              </a:rPr>
              <a:t>reconstructed</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unit</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cell</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projected</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along</a:t>
            </a:r>
            <a:r>
              <a:rPr lang="es-ES" sz="1400" i="1" dirty="0">
                <a:solidFill>
                  <a:schemeClr val="bg1"/>
                </a:solidFill>
                <a:effectLst/>
                <a:latin typeface="Times New Roman"/>
                <a:ea typeface="ＭＳ 明朝"/>
                <a:cs typeface="Times New Roman"/>
              </a:rPr>
              <a:t> [001]. </a:t>
            </a:r>
            <a:r>
              <a:rPr lang="es-ES" sz="1400" i="1" dirty="0" err="1">
                <a:solidFill>
                  <a:schemeClr val="bg1"/>
                </a:solidFill>
                <a:effectLst/>
                <a:latin typeface="Times New Roman"/>
                <a:ea typeface="ＭＳ 明朝"/>
                <a:cs typeface="Times New Roman"/>
              </a:rPr>
              <a:t>Atoms</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within</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the</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two</a:t>
            </a:r>
            <a:r>
              <a:rPr lang="es-ES" sz="1400" i="1" dirty="0">
                <a:solidFill>
                  <a:schemeClr val="bg1"/>
                </a:solidFill>
                <a:effectLst/>
                <a:latin typeface="Times New Roman"/>
                <a:ea typeface="ＭＳ 明朝"/>
                <a:cs typeface="Times New Roman"/>
              </a:rPr>
              <a:t> top TiO2 </a:t>
            </a:r>
            <a:r>
              <a:rPr lang="es-ES" sz="1400" i="1" dirty="0" err="1">
                <a:solidFill>
                  <a:schemeClr val="bg1"/>
                </a:solidFill>
                <a:effectLst/>
                <a:latin typeface="Times New Roman"/>
                <a:ea typeface="ＭＳ 明朝"/>
                <a:cs typeface="Times New Roman"/>
              </a:rPr>
              <a:t>layers</a:t>
            </a:r>
            <a:r>
              <a:rPr lang="es-ES" sz="1400" i="1" dirty="0">
                <a:solidFill>
                  <a:schemeClr val="bg1"/>
                </a:solidFill>
                <a:effectLst/>
                <a:latin typeface="Times New Roman"/>
                <a:ea typeface="ＭＳ 明朝"/>
                <a:cs typeface="Times New Roman"/>
              </a:rPr>
              <a:t> are </a:t>
            </a:r>
            <a:r>
              <a:rPr lang="es-ES" sz="1400" i="1" dirty="0" err="1">
                <a:solidFill>
                  <a:schemeClr val="bg1"/>
                </a:solidFill>
                <a:effectLst/>
                <a:latin typeface="Times New Roman"/>
                <a:ea typeface="ＭＳ 明朝"/>
                <a:cs typeface="Times New Roman"/>
              </a:rPr>
              <a:t>labeled</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from</a:t>
            </a:r>
            <a:r>
              <a:rPr lang="es-ES" sz="1400" i="1" dirty="0">
                <a:solidFill>
                  <a:schemeClr val="bg1"/>
                </a:solidFill>
                <a:effectLst/>
                <a:latin typeface="Times New Roman"/>
                <a:ea typeface="ＭＳ 明朝"/>
                <a:cs typeface="Times New Roman"/>
              </a:rPr>
              <a:t> 1–8. O and Ti </a:t>
            </a:r>
            <a:r>
              <a:rPr lang="es-ES" sz="1400" i="1" dirty="0" err="1">
                <a:solidFill>
                  <a:schemeClr val="bg1"/>
                </a:solidFill>
                <a:effectLst/>
                <a:latin typeface="Times New Roman"/>
                <a:ea typeface="ＭＳ 明朝"/>
                <a:cs typeface="Times New Roman"/>
              </a:rPr>
              <a:t>atoms</a:t>
            </a:r>
            <a:r>
              <a:rPr lang="es-ES" sz="1400" i="1" dirty="0">
                <a:solidFill>
                  <a:schemeClr val="bg1"/>
                </a:solidFill>
                <a:effectLst/>
                <a:latin typeface="Times New Roman"/>
                <a:ea typeface="ＭＳ 明朝"/>
                <a:cs typeface="Times New Roman"/>
              </a:rPr>
              <a:t> are </a:t>
            </a:r>
            <a:r>
              <a:rPr lang="es-ES" sz="1400" i="1" dirty="0" err="1">
                <a:solidFill>
                  <a:schemeClr val="bg1"/>
                </a:solidFill>
                <a:effectLst/>
                <a:latin typeface="Times New Roman"/>
                <a:ea typeface="ＭＳ 明朝"/>
                <a:cs typeface="Times New Roman"/>
              </a:rPr>
              <a:t>represented</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by</a:t>
            </a:r>
            <a:r>
              <a:rPr lang="es-ES" sz="1400" i="1" dirty="0">
                <a:solidFill>
                  <a:schemeClr val="bg1"/>
                </a:solidFill>
                <a:effectLst/>
                <a:latin typeface="Times New Roman"/>
                <a:ea typeface="ＭＳ 明朝"/>
                <a:cs typeface="Times New Roman"/>
              </a:rPr>
              <a:t> red and gray </a:t>
            </a:r>
            <a:r>
              <a:rPr lang="es-ES" sz="1400" i="1" dirty="0" err="1">
                <a:solidFill>
                  <a:schemeClr val="bg1"/>
                </a:solidFill>
                <a:effectLst/>
                <a:latin typeface="Times New Roman"/>
                <a:ea typeface="ＭＳ 明朝"/>
                <a:cs typeface="Times New Roman"/>
              </a:rPr>
              <a:t>spheres</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respectively</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Dashed</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circles</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indicate</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the</a:t>
            </a:r>
            <a:r>
              <a:rPr lang="es-ES" sz="1400" i="1" dirty="0">
                <a:solidFill>
                  <a:schemeClr val="bg1"/>
                </a:solidFill>
                <a:effectLst/>
                <a:latin typeface="Times New Roman"/>
                <a:ea typeface="ＭＳ 明朝"/>
                <a:cs typeface="Times New Roman"/>
              </a:rPr>
              <a:t> position of Ti </a:t>
            </a:r>
            <a:r>
              <a:rPr lang="es-ES" sz="1400" i="1" dirty="0" err="1">
                <a:solidFill>
                  <a:schemeClr val="bg1"/>
                </a:solidFill>
                <a:effectLst/>
                <a:latin typeface="Times New Roman"/>
                <a:ea typeface="ＭＳ 明朝"/>
                <a:cs typeface="Times New Roman"/>
              </a:rPr>
              <a:t>atom</a:t>
            </a:r>
            <a:r>
              <a:rPr lang="es-ES" sz="1400" i="1" dirty="0">
                <a:solidFill>
                  <a:schemeClr val="bg1"/>
                </a:solidFill>
                <a:effectLst/>
                <a:latin typeface="Times New Roman"/>
                <a:ea typeface="ＭＳ 明朝"/>
                <a:cs typeface="Times New Roman"/>
              </a:rPr>
              <a:t> 5 in </a:t>
            </a:r>
            <a:r>
              <a:rPr lang="es-ES" sz="1400" i="1" dirty="0" err="1">
                <a:solidFill>
                  <a:schemeClr val="bg1"/>
                </a:solidFill>
                <a:effectLst/>
                <a:latin typeface="Times New Roman"/>
                <a:ea typeface="ＭＳ 明朝"/>
                <a:cs typeface="Times New Roman"/>
              </a:rPr>
              <a:t>the</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unreconstructed</a:t>
            </a:r>
            <a:r>
              <a:rPr lang="es-ES" sz="1400" i="1" dirty="0">
                <a:solidFill>
                  <a:schemeClr val="bg1"/>
                </a:solidFill>
                <a:effectLst/>
                <a:latin typeface="Times New Roman"/>
                <a:ea typeface="ＭＳ 明朝"/>
                <a:cs typeface="Times New Roman"/>
              </a:rPr>
              <a:t> (1x1) </a:t>
            </a:r>
            <a:r>
              <a:rPr lang="es-ES" sz="1400" i="1" dirty="0" err="1">
                <a:solidFill>
                  <a:schemeClr val="bg1"/>
                </a:solidFill>
                <a:effectLst/>
                <a:latin typeface="Times New Roman"/>
                <a:ea typeface="ＭＳ 明朝"/>
                <a:cs typeface="Times New Roman"/>
              </a:rPr>
              <a:t>unit</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cell</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which</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is</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shifted</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to</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the</a:t>
            </a:r>
            <a:r>
              <a:rPr lang="es-ES" sz="1400" i="1" dirty="0">
                <a:solidFill>
                  <a:schemeClr val="bg1"/>
                </a:solidFill>
                <a:effectLst/>
                <a:latin typeface="Times New Roman"/>
                <a:ea typeface="ＭＳ 明朝"/>
                <a:cs typeface="Times New Roman"/>
              </a:rPr>
              <a:t> position (1/2, 1/2) as </a:t>
            </a:r>
            <a:r>
              <a:rPr lang="es-ES" sz="1400" i="1" dirty="0" err="1">
                <a:solidFill>
                  <a:schemeClr val="bg1"/>
                </a:solidFill>
                <a:effectLst/>
                <a:latin typeface="Times New Roman"/>
                <a:ea typeface="ＭＳ 明朝"/>
                <a:cs typeface="Times New Roman"/>
              </a:rPr>
              <a:t>indicated</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by</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the</a:t>
            </a:r>
            <a:r>
              <a:rPr lang="es-ES" sz="1400" i="1" dirty="0">
                <a:solidFill>
                  <a:schemeClr val="bg1"/>
                </a:solidFill>
                <a:effectLst/>
                <a:latin typeface="Times New Roman"/>
                <a:ea typeface="ＭＳ 明朝"/>
                <a:cs typeface="Times New Roman"/>
              </a:rPr>
              <a:t> open </a:t>
            </a:r>
            <a:r>
              <a:rPr lang="es-ES" sz="1400" i="1" dirty="0" err="1">
                <a:solidFill>
                  <a:schemeClr val="bg1"/>
                </a:solidFill>
                <a:effectLst/>
                <a:latin typeface="Times New Roman"/>
                <a:ea typeface="ＭＳ 明朝"/>
                <a:cs typeface="Times New Roman"/>
              </a:rPr>
              <a:t>arrow</a:t>
            </a:r>
            <a:r>
              <a:rPr lang="es-ES" sz="1400" i="1" dirty="0">
                <a:solidFill>
                  <a:schemeClr val="bg1"/>
                </a:solidFill>
                <a:effectLst/>
                <a:latin typeface="Times New Roman"/>
                <a:ea typeface="ＭＳ 明朝"/>
                <a:cs typeface="Times New Roman"/>
              </a:rPr>
              <a:t> (c) </a:t>
            </a:r>
            <a:r>
              <a:rPr lang="es-ES" sz="1400" i="1" dirty="0" err="1">
                <a:solidFill>
                  <a:schemeClr val="bg1"/>
                </a:solidFill>
                <a:effectLst/>
                <a:latin typeface="Times New Roman"/>
                <a:ea typeface="ＭＳ 明朝"/>
                <a:cs typeface="Times New Roman"/>
              </a:rPr>
              <a:t>Perspective</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side</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view</a:t>
            </a:r>
            <a:r>
              <a:rPr lang="es-ES" sz="1400" i="1" dirty="0">
                <a:solidFill>
                  <a:schemeClr val="bg1"/>
                </a:solidFill>
                <a:effectLst/>
                <a:latin typeface="Times New Roman"/>
                <a:ea typeface="ＭＳ 明朝"/>
                <a:cs typeface="Times New Roman"/>
              </a:rPr>
              <a:t> of </a:t>
            </a:r>
            <a:r>
              <a:rPr lang="es-ES" sz="1400" i="1" dirty="0" err="1">
                <a:solidFill>
                  <a:schemeClr val="bg1"/>
                </a:solidFill>
                <a:effectLst/>
                <a:latin typeface="Times New Roman"/>
                <a:ea typeface="ＭＳ 明朝"/>
                <a:cs typeface="Times New Roman"/>
              </a:rPr>
              <a:t>the</a:t>
            </a:r>
            <a:r>
              <a:rPr lang="es-ES" sz="1400" i="1" dirty="0">
                <a:solidFill>
                  <a:schemeClr val="bg1"/>
                </a:solidFill>
                <a:effectLst/>
                <a:latin typeface="Times New Roman"/>
                <a:ea typeface="ＭＳ 明朝"/>
                <a:cs typeface="Times New Roman"/>
              </a:rPr>
              <a:t> </a:t>
            </a:r>
            <a:r>
              <a:rPr lang="es-ES" sz="1400" i="1" dirty="0" err="1">
                <a:solidFill>
                  <a:schemeClr val="bg1"/>
                </a:solidFill>
                <a:effectLst/>
                <a:latin typeface="Times New Roman"/>
                <a:ea typeface="ＭＳ 明朝"/>
                <a:cs typeface="Times New Roman"/>
              </a:rPr>
              <a:t>structure</a:t>
            </a:r>
            <a:r>
              <a:rPr lang="es-ES" sz="1400" i="1" dirty="0">
                <a:solidFill>
                  <a:schemeClr val="bg1"/>
                </a:solidFill>
                <a:effectLst/>
                <a:latin typeface="Times New Roman"/>
                <a:ea typeface="ＭＳ 明朝"/>
                <a:cs typeface="Times New Roman"/>
              </a:rPr>
              <a:t>.</a:t>
            </a:r>
            <a:endParaRPr lang="es-ES" sz="1400" dirty="0">
              <a:solidFill>
                <a:schemeClr val="bg1"/>
              </a:solidFill>
              <a:effectLst/>
              <a:ea typeface="ＭＳ 明朝"/>
              <a:cs typeface="Times New Roman"/>
            </a:endParaRPr>
          </a:p>
        </p:txBody>
      </p:sp>
      <p:sp>
        <p:nvSpPr>
          <p:cNvPr id="15" name="CuadroTexto 14"/>
          <p:cNvSpPr txBox="1"/>
          <p:nvPr/>
        </p:nvSpPr>
        <p:spPr>
          <a:xfrm>
            <a:off x="3456136" y="5292005"/>
            <a:ext cx="6264696" cy="1477328"/>
          </a:xfrm>
          <a:prstGeom prst="rect">
            <a:avLst/>
          </a:prstGeom>
          <a:noFill/>
        </p:spPr>
        <p:txBody>
          <a:bodyPr wrap="square" rtlCol="0">
            <a:spAutoFit/>
          </a:bodyPr>
          <a:lstStyle/>
          <a:p>
            <a:r>
              <a:rPr lang="ca-ES" sz="1800" dirty="0"/>
              <a:t>C</a:t>
            </a:r>
            <a:r>
              <a:rPr lang="en-GB" sz="1800" dirty="0" err="1" smtClean="0"/>
              <a:t>alculated</a:t>
            </a:r>
            <a:r>
              <a:rPr lang="en-GB" sz="1800" dirty="0" smtClean="0"/>
              <a:t> </a:t>
            </a:r>
            <a:r>
              <a:rPr lang="en-GB" sz="1800" dirty="0"/>
              <a:t>spin density contour </a:t>
            </a:r>
            <a:r>
              <a:rPr lang="en-GB" sz="1800" dirty="0" smtClean="0"/>
              <a:t>plot (DFT</a:t>
            </a:r>
            <a:r>
              <a:rPr lang="ca-ES" sz="1800" dirty="0" smtClean="0"/>
              <a:t>): </a:t>
            </a:r>
            <a:r>
              <a:rPr lang="en-GB" sz="1800" dirty="0"/>
              <a:t>Ti (5) and O (4) are </a:t>
            </a:r>
            <a:r>
              <a:rPr lang="en-GB" sz="1800" dirty="0" err="1"/>
              <a:t>antiferromagnetically</a:t>
            </a:r>
            <a:r>
              <a:rPr lang="en-GB" sz="1800" dirty="0"/>
              <a:t> coupled characterized by magnetic moments of +1.3 </a:t>
            </a:r>
            <a:r>
              <a:rPr lang="en-GB" sz="1800" dirty="0" err="1">
                <a:latin typeface="Symbol" charset="2"/>
                <a:cs typeface="Symbol" charset="2"/>
              </a:rPr>
              <a:t>m</a:t>
            </a:r>
            <a:r>
              <a:rPr lang="en-GB" sz="1800" baseline="-25000" dirty="0" err="1"/>
              <a:t>B</a:t>
            </a:r>
            <a:r>
              <a:rPr lang="en-GB" sz="1800" dirty="0"/>
              <a:t> and -2.0 </a:t>
            </a:r>
            <a:r>
              <a:rPr lang="en-GB" sz="1800" dirty="0" err="1">
                <a:latin typeface="Symbol" charset="2"/>
                <a:cs typeface="Symbol" charset="2"/>
              </a:rPr>
              <a:t>m</a:t>
            </a:r>
            <a:r>
              <a:rPr lang="en-GB" sz="1800" baseline="-25000" dirty="0" err="1" smtClean="0"/>
              <a:t>B</a:t>
            </a:r>
            <a:r>
              <a:rPr lang="en-GB" sz="1800" dirty="0"/>
              <a:t>, respectively.</a:t>
            </a:r>
            <a:r>
              <a:rPr lang="es-ES" sz="1800" dirty="0"/>
              <a:t> </a:t>
            </a:r>
            <a:r>
              <a:rPr lang="en-GB" sz="1800" dirty="0"/>
              <a:t>The total energy calculations </a:t>
            </a:r>
            <a:r>
              <a:rPr lang="en-GB" sz="1800" dirty="0" smtClean="0"/>
              <a:t>reveal </a:t>
            </a:r>
            <a:r>
              <a:rPr lang="en-GB" sz="1800" dirty="0"/>
              <a:t>that the </a:t>
            </a:r>
            <a:r>
              <a:rPr lang="en-GB" sz="1800" dirty="0">
                <a:solidFill>
                  <a:srgbClr val="0000FF"/>
                </a:solidFill>
              </a:rPr>
              <a:t>surface is magnetic </a:t>
            </a:r>
            <a:r>
              <a:rPr lang="en-GB" sz="1800" dirty="0"/>
              <a:t>with the total magnetic moment of 1.5 </a:t>
            </a:r>
            <a:r>
              <a:rPr lang="en-GB" sz="1800" dirty="0" err="1" smtClean="0">
                <a:latin typeface="Symbol" charset="2"/>
                <a:cs typeface="Symbol" charset="2"/>
              </a:rPr>
              <a:t>m</a:t>
            </a:r>
            <a:r>
              <a:rPr lang="en-GB" sz="1800" baseline="-25000" dirty="0" err="1" smtClean="0"/>
              <a:t>B</a:t>
            </a:r>
            <a:r>
              <a:rPr lang="en-GB" sz="1800" dirty="0"/>
              <a:t> </a:t>
            </a:r>
            <a:r>
              <a:rPr lang="en-GB" sz="1800" dirty="0" smtClean="0">
                <a:solidFill>
                  <a:srgbClr val="0000FF"/>
                </a:solidFill>
              </a:rPr>
              <a:t>and metallic</a:t>
            </a:r>
            <a:r>
              <a:rPr lang="en-GB" sz="1800" dirty="0" smtClean="0"/>
              <a:t>.</a:t>
            </a:r>
            <a:endParaRPr lang="es-ES" sz="1800" dirty="0"/>
          </a:p>
        </p:txBody>
      </p:sp>
      <p:pic>
        <p:nvPicPr>
          <p:cNvPr id="16" name="Imagen 15"/>
          <p:cNvPicPr/>
          <p:nvPr/>
        </p:nvPicPr>
        <p:blipFill>
          <a:blip r:embed="rId5">
            <a:extLst>
              <a:ext uri="{28A0092B-C50C-407E-A947-70E740481C1C}">
                <a14:useLocalDpi xmlns:a14="http://schemas.microsoft.com/office/drawing/2010/main" val="0"/>
              </a:ext>
            </a:extLst>
          </a:blip>
          <a:srcRect/>
          <a:stretch>
            <a:fillRect/>
          </a:stretch>
        </p:blipFill>
        <p:spPr bwMode="auto">
          <a:xfrm>
            <a:off x="575816" y="5147989"/>
            <a:ext cx="2592288" cy="1872208"/>
          </a:xfrm>
          <a:prstGeom prst="rect">
            <a:avLst/>
          </a:prstGeom>
          <a:noFill/>
          <a:ln>
            <a:noFill/>
          </a:ln>
        </p:spPr>
      </p:pic>
      <p:pic>
        <p:nvPicPr>
          <p:cNvPr id="17" name="Picture 1"/>
          <p:cNvPicPr>
            <a:picLocks noChangeAspect="1" noChangeArrowheads="1"/>
          </p:cNvPicPr>
          <p:nvPr/>
        </p:nvPicPr>
        <p:blipFill>
          <a:blip r:embed="rId6" cstate="print"/>
          <a:srcRect/>
          <a:stretch>
            <a:fillRect/>
          </a:stretch>
        </p:blipFill>
        <p:spPr bwMode="auto">
          <a:xfrm>
            <a:off x="5125" y="7020197"/>
            <a:ext cx="4676031" cy="537577"/>
          </a:xfrm>
          <a:prstGeom prst="rect">
            <a:avLst/>
          </a:prstGeom>
          <a:noFill/>
        </p:spPr>
      </p:pic>
      <p:sp>
        <p:nvSpPr>
          <p:cNvPr id="18"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
        <p:nvSpPr>
          <p:cNvPr id="19" name="AutoShape 5"/>
          <p:cNvSpPr>
            <a:spLocks noChangeArrowheads="1"/>
          </p:cNvSpPr>
          <p:nvPr/>
        </p:nvSpPr>
        <p:spPr bwMode="auto">
          <a:xfrm>
            <a:off x="5804844" y="6732165"/>
            <a:ext cx="4276028" cy="280719"/>
          </a:xfrm>
          <a:prstGeom prst="roundRect">
            <a:avLst>
              <a:gd name="adj" fmla="val 519"/>
            </a:avLst>
          </a:prstGeom>
          <a:solidFill>
            <a:schemeClr val="accent6"/>
          </a:solidFill>
          <a:ln w="9525">
            <a:noFill/>
            <a:round/>
            <a:headEnd/>
            <a:tailEnd/>
          </a:ln>
        </p:spPr>
        <p:txBody>
          <a:bodyPr wrap="none" lIns="90000" tIns="46800" rIns="90000" bIns="46800">
            <a:spAutoFit/>
          </a:bodyPr>
          <a:lstStyle/>
          <a:p>
            <a:pPr eaLnBrk="1">
              <a:lnSpc>
                <a:spcPct val="101000"/>
              </a:lnSpc>
              <a:buClr>
                <a:srgbClr val="000000"/>
              </a:buClr>
              <a:buSzPct val="45000"/>
              <a:buFont typeface="StarSymbol" charset="0"/>
              <a:buNone/>
              <a:tabLst>
                <a:tab pos="723900" algn="l"/>
                <a:tab pos="1447800" algn="l"/>
                <a:tab pos="2171700" algn="l"/>
              </a:tabLst>
            </a:pPr>
            <a:r>
              <a:rPr lang="en-GB" sz="1200" b="1" dirty="0" smtClean="0">
                <a:latin typeface="Arial" charset="0"/>
              </a:rPr>
              <a:t>H.L. </a:t>
            </a:r>
            <a:r>
              <a:rPr lang="en-GB" sz="1200" b="1" dirty="0" err="1" smtClean="0">
                <a:latin typeface="Arial" charset="0"/>
              </a:rPr>
              <a:t>Meyerheim</a:t>
            </a:r>
            <a:r>
              <a:rPr lang="en-GB" sz="1200" b="1" dirty="0" smtClean="0">
                <a:latin typeface="Arial" charset="0"/>
              </a:rPr>
              <a:t> </a:t>
            </a:r>
            <a:r>
              <a:rPr lang="en-GB" sz="1200" b="1" dirty="0">
                <a:latin typeface="Arial" charset="0"/>
              </a:rPr>
              <a:t>et al., P</a:t>
            </a:r>
            <a:r>
              <a:rPr lang="en-GB" sz="1200" b="1" dirty="0" smtClean="0">
                <a:latin typeface="Arial" charset="0"/>
              </a:rPr>
              <a:t>hys. Rev. </a:t>
            </a:r>
            <a:r>
              <a:rPr lang="en-GB" sz="1200" b="1" dirty="0" err="1" smtClean="0">
                <a:latin typeface="Arial" charset="0"/>
              </a:rPr>
              <a:t>Lett</a:t>
            </a:r>
            <a:r>
              <a:rPr lang="en-GB" sz="1200" b="1" dirty="0" smtClean="0">
                <a:latin typeface="Arial" charset="0"/>
              </a:rPr>
              <a:t>. 108 (2012) 215502</a:t>
            </a:r>
            <a:endParaRPr lang="en-GB" sz="1200" b="1" dirty="0">
              <a:latin typeface="Arial" charset="0"/>
            </a:endParaRPr>
          </a:p>
        </p:txBody>
      </p:sp>
    </p:spTree>
    <p:extLst>
      <p:ext uri="{BB962C8B-B14F-4D97-AF65-F5344CB8AC3E}">
        <p14:creationId xmlns:p14="http://schemas.microsoft.com/office/powerpoint/2010/main" val="255682942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31800" y="35421"/>
            <a:ext cx="9505056" cy="590550"/>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400" i="0" dirty="0" smtClean="0">
                <a:latin typeface="Bookman" charset="0"/>
                <a:cs typeface="Times New Roman" pitchFamily="16" charset="0"/>
              </a:rPr>
              <a:t>Scientific cases (</a:t>
            </a:r>
            <a:r>
              <a:rPr lang="en-US" sz="2400" b="0" i="0" dirty="0" smtClean="0">
                <a:solidFill>
                  <a:srgbClr val="FFFF00"/>
                </a:solidFill>
                <a:latin typeface="+mn-lt"/>
                <a:cs typeface="Times New Roman" pitchFamily="16" charset="0"/>
              </a:rPr>
              <a:t>3</a:t>
            </a:r>
            <a:r>
              <a:rPr lang="en-US" sz="2400" b="0" i="0" dirty="0" smtClean="0">
                <a:latin typeface="+mn-lt"/>
                <a:cs typeface="Times New Roman" pitchFamily="16" charset="0"/>
              </a:rPr>
              <a:t>/3</a:t>
            </a:r>
            <a:r>
              <a:rPr lang="en-US" sz="2400" i="0" dirty="0" smtClean="0">
                <a:latin typeface="Bookman" charset="0"/>
                <a:cs typeface="Times New Roman" pitchFamily="16" charset="0"/>
              </a:rPr>
              <a:t>)</a:t>
            </a:r>
            <a:r>
              <a:rPr lang="en-US" sz="2400" b="0" i="0" dirty="0" smtClean="0">
                <a:latin typeface="+mn-lt"/>
                <a:cs typeface="Times New Roman" pitchFamily="16" charset="0"/>
              </a:rPr>
              <a:t>-</a:t>
            </a:r>
            <a:r>
              <a:rPr lang="en-US" sz="2400" b="0" i="0" dirty="0" smtClean="0">
                <a:solidFill>
                  <a:srgbClr val="FFFF00"/>
                </a:solidFill>
                <a:latin typeface="+mn-lt"/>
                <a:cs typeface="Times New Roman" pitchFamily="16" charset="0"/>
              </a:rPr>
              <a:t>1</a:t>
            </a:r>
            <a:r>
              <a:rPr lang="en-US" sz="2400" i="0" dirty="0" smtClean="0">
                <a:latin typeface="Bookman" charset="0"/>
                <a:cs typeface="Times New Roman" pitchFamily="16" charset="0"/>
              </a:rPr>
              <a:t>. Catalysis in “operando”: GIXRD &amp; GISAXS (</a:t>
            </a:r>
            <a:r>
              <a:rPr lang="en-US" sz="2400" i="0" dirty="0" smtClean="0">
                <a:latin typeface="+mn-lt"/>
                <a:cs typeface="Times New Roman" pitchFamily="16" charset="0"/>
              </a:rPr>
              <a:t>1</a:t>
            </a:r>
            <a:r>
              <a:rPr lang="en-US" sz="2400" i="0" dirty="0" smtClean="0">
                <a:latin typeface="Bookman" charset="0"/>
                <a:cs typeface="Times New Roman" pitchFamily="16" charset="0"/>
              </a:rPr>
              <a:t>)</a:t>
            </a:r>
            <a:endParaRPr lang="en-US" sz="2400" i="0" dirty="0">
              <a:latin typeface="Bookman" charset="0"/>
              <a:cs typeface="Times New Roman" pitchFamily="16" charset="0"/>
            </a:endParaRPr>
          </a:p>
        </p:txBody>
      </p:sp>
      <p:sp>
        <p:nvSpPr>
          <p:cNvPr id="4" name="CuadroTexto 3"/>
          <p:cNvSpPr txBox="1"/>
          <p:nvPr/>
        </p:nvSpPr>
        <p:spPr>
          <a:xfrm>
            <a:off x="287784" y="683493"/>
            <a:ext cx="9577064" cy="369332"/>
          </a:xfrm>
          <a:prstGeom prst="rect">
            <a:avLst/>
          </a:prstGeom>
          <a:noFill/>
        </p:spPr>
        <p:txBody>
          <a:bodyPr wrap="square" rtlCol="0">
            <a:spAutoFit/>
          </a:bodyPr>
          <a:lstStyle/>
          <a:p>
            <a:r>
              <a:rPr lang="en-GB" sz="1800" dirty="0"/>
              <a:t>Metal nanoparticles dispersed on substrates are standard systems for catalysts of gas phase reactions. </a:t>
            </a:r>
            <a:endParaRPr lang="ca-ES" sz="1800" dirty="0"/>
          </a:p>
        </p:txBody>
      </p:sp>
      <p:pic>
        <p:nvPicPr>
          <p:cNvPr id="7" name="Imagen 6"/>
          <p:cNvPicPr>
            <a:picLocks noChangeAspect="1"/>
          </p:cNvPicPr>
          <p:nvPr/>
        </p:nvPicPr>
        <p:blipFill>
          <a:blip r:embed="rId2"/>
          <a:stretch>
            <a:fillRect/>
          </a:stretch>
        </p:blipFill>
        <p:spPr>
          <a:xfrm>
            <a:off x="287785" y="1403573"/>
            <a:ext cx="4608511" cy="2232589"/>
          </a:xfrm>
          <a:prstGeom prst="rect">
            <a:avLst/>
          </a:prstGeom>
        </p:spPr>
      </p:pic>
      <p:pic>
        <p:nvPicPr>
          <p:cNvPr id="11" name="Imagen 10"/>
          <p:cNvPicPr>
            <a:picLocks noChangeAspect="1"/>
          </p:cNvPicPr>
          <p:nvPr/>
        </p:nvPicPr>
        <p:blipFill>
          <a:blip r:embed="rId3"/>
          <a:stretch>
            <a:fillRect/>
          </a:stretch>
        </p:blipFill>
        <p:spPr>
          <a:xfrm>
            <a:off x="5400352" y="1403573"/>
            <a:ext cx="3816424" cy="2255506"/>
          </a:xfrm>
          <a:prstGeom prst="rect">
            <a:avLst/>
          </a:prstGeom>
        </p:spPr>
      </p:pic>
      <p:grpSp>
        <p:nvGrpSpPr>
          <p:cNvPr id="20" name="Agrupar 19"/>
          <p:cNvGrpSpPr/>
          <p:nvPr/>
        </p:nvGrpSpPr>
        <p:grpSpPr>
          <a:xfrm>
            <a:off x="503808" y="4211885"/>
            <a:ext cx="8132050" cy="2232248"/>
            <a:chOff x="292638" y="3851845"/>
            <a:chExt cx="8132050" cy="2232248"/>
          </a:xfrm>
        </p:grpSpPr>
        <p:pic>
          <p:nvPicPr>
            <p:cNvPr id="9" name="Imagen 8" descr="FRC+diff.jpg"/>
            <p:cNvPicPr>
              <a:picLocks noChangeAspect="1"/>
            </p:cNvPicPr>
            <p:nvPr/>
          </p:nvPicPr>
          <p:blipFill rotWithShape="1">
            <a:blip r:embed="rId4">
              <a:extLst>
                <a:ext uri="{28A0092B-C50C-407E-A947-70E740481C1C}">
                  <a14:useLocalDpi xmlns:a14="http://schemas.microsoft.com/office/drawing/2010/main" val="0"/>
                </a:ext>
              </a:extLst>
            </a:blip>
            <a:srcRect b="14005"/>
            <a:stretch/>
          </p:blipFill>
          <p:spPr>
            <a:xfrm>
              <a:off x="292638" y="3851845"/>
              <a:ext cx="3883578" cy="2229251"/>
            </a:xfrm>
            <a:prstGeom prst="rect">
              <a:avLst/>
            </a:prstGeom>
          </p:spPr>
        </p:pic>
        <p:pic>
          <p:nvPicPr>
            <p:cNvPr id="13" name="7 Imagen" descr="http://www.diamond.ac.uk/Beamlines/dms/Images/Research/Techniques/GISAXS/GISAXS_dps_sm.jpg"/>
            <p:cNvPicPr/>
            <p:nvPr/>
          </p:nvPicPr>
          <p:blipFill>
            <a:blip r:embed="rId5" cstate="print"/>
            <a:srcRect/>
            <a:stretch>
              <a:fillRect/>
            </a:stretch>
          </p:blipFill>
          <p:spPr bwMode="auto">
            <a:xfrm flipH="1">
              <a:off x="5400352" y="3878211"/>
              <a:ext cx="3024336" cy="2205882"/>
            </a:xfrm>
            <a:prstGeom prst="rect">
              <a:avLst/>
            </a:prstGeom>
            <a:noFill/>
            <a:ln w="9525">
              <a:noFill/>
              <a:miter lim="800000"/>
              <a:headEnd/>
              <a:tailEnd/>
            </a:ln>
          </p:spPr>
        </p:pic>
        <p:pic>
          <p:nvPicPr>
            <p:cNvPr id="15" name="9 Imagen" descr="http://www.diamond.ac.uk/Beamlines/dms/Images/Research/Techniques/GISAXS/gisaxs_flighttube.jpg"/>
            <p:cNvPicPr/>
            <p:nvPr/>
          </p:nvPicPr>
          <p:blipFill rotWithShape="1">
            <a:blip r:embed="rId6" cstate="print"/>
            <a:srcRect t="9223"/>
            <a:stretch/>
          </p:blipFill>
          <p:spPr bwMode="auto">
            <a:xfrm flipH="1">
              <a:off x="3816176" y="3861623"/>
              <a:ext cx="3096344" cy="2222469"/>
            </a:xfrm>
            <a:prstGeom prst="rect">
              <a:avLst/>
            </a:prstGeom>
            <a:noFill/>
            <a:ln w="9525">
              <a:noFill/>
              <a:miter lim="800000"/>
              <a:headEnd/>
              <a:tailEnd/>
            </a:ln>
          </p:spPr>
        </p:pic>
        <p:cxnSp>
          <p:nvCxnSpPr>
            <p:cNvPr id="16" name="11 Conector recto"/>
            <p:cNvCxnSpPr/>
            <p:nvPr/>
          </p:nvCxnSpPr>
          <p:spPr bwMode="auto">
            <a:xfrm flipV="1">
              <a:off x="1068092" y="4499917"/>
              <a:ext cx="2964108" cy="612000"/>
            </a:xfrm>
            <a:prstGeom prst="line">
              <a:avLst/>
            </a:prstGeom>
            <a:solidFill>
              <a:srgbClr val="00B8FF"/>
            </a:solidFill>
            <a:ln w="9525" cap="flat" cmpd="sng" algn="ctr">
              <a:solidFill>
                <a:srgbClr val="FF0000"/>
              </a:solidFill>
              <a:prstDash val="solid"/>
              <a:round/>
              <a:headEnd type="none" w="med" len="med"/>
              <a:tailEnd type="none" w="med" len="med"/>
            </a:ln>
            <a:effectLst/>
          </p:spPr>
        </p:cxnSp>
      </p:grpSp>
      <p:sp>
        <p:nvSpPr>
          <p:cNvPr id="21" name="CuadroTexto 20"/>
          <p:cNvSpPr txBox="1"/>
          <p:nvPr/>
        </p:nvSpPr>
        <p:spPr>
          <a:xfrm>
            <a:off x="1007864" y="1043533"/>
            <a:ext cx="2819063" cy="369332"/>
          </a:xfrm>
          <a:prstGeom prst="rect">
            <a:avLst/>
          </a:prstGeom>
          <a:noFill/>
        </p:spPr>
        <p:txBody>
          <a:bodyPr wrap="none" rtlCol="0">
            <a:spAutoFit/>
          </a:bodyPr>
          <a:lstStyle/>
          <a:p>
            <a:r>
              <a:rPr lang="ca-ES" sz="1800" dirty="0" smtClean="0">
                <a:solidFill>
                  <a:srgbClr val="FFFF00"/>
                </a:solidFill>
              </a:rPr>
              <a:t>FRC: </a:t>
            </a:r>
            <a:r>
              <a:rPr lang="ca-ES" sz="1800" dirty="0" err="1" smtClean="0">
                <a:solidFill>
                  <a:srgbClr val="FFFF00"/>
                </a:solidFill>
              </a:rPr>
              <a:t>flow</a:t>
            </a:r>
            <a:r>
              <a:rPr lang="ca-ES" sz="1800" dirty="0" smtClean="0">
                <a:solidFill>
                  <a:srgbClr val="FFFF00"/>
                </a:solidFill>
              </a:rPr>
              <a:t> reactor </a:t>
            </a:r>
            <a:r>
              <a:rPr lang="ca-ES" sz="1800" dirty="0" err="1" smtClean="0">
                <a:solidFill>
                  <a:srgbClr val="FFFF00"/>
                </a:solidFill>
              </a:rPr>
              <a:t>chamber</a:t>
            </a:r>
            <a:endParaRPr lang="ca-ES" sz="1800" dirty="0">
              <a:solidFill>
                <a:srgbClr val="FFFF00"/>
              </a:solidFill>
            </a:endParaRPr>
          </a:p>
        </p:txBody>
      </p:sp>
      <p:sp>
        <p:nvSpPr>
          <p:cNvPr id="23" name="CuadroTexto 22"/>
          <p:cNvSpPr txBox="1"/>
          <p:nvPr/>
        </p:nvSpPr>
        <p:spPr>
          <a:xfrm>
            <a:off x="6120432" y="1043533"/>
            <a:ext cx="2185789" cy="369332"/>
          </a:xfrm>
          <a:prstGeom prst="rect">
            <a:avLst/>
          </a:prstGeom>
          <a:noFill/>
        </p:spPr>
        <p:txBody>
          <a:bodyPr wrap="square" rtlCol="0">
            <a:spAutoFit/>
          </a:bodyPr>
          <a:lstStyle/>
          <a:p>
            <a:r>
              <a:rPr lang="ca-ES" sz="1800" dirty="0" smtClean="0">
                <a:solidFill>
                  <a:srgbClr val="FFFF00"/>
                </a:solidFill>
              </a:rPr>
              <a:t>Gas </a:t>
            </a:r>
            <a:r>
              <a:rPr lang="ca-ES" sz="1800" dirty="0" err="1" smtClean="0">
                <a:solidFill>
                  <a:srgbClr val="FFFF00"/>
                </a:solidFill>
              </a:rPr>
              <a:t>line</a:t>
            </a:r>
            <a:r>
              <a:rPr lang="ca-ES" sz="1800" dirty="0" smtClean="0">
                <a:solidFill>
                  <a:srgbClr val="FFFF00"/>
                </a:solidFill>
              </a:rPr>
              <a:t> </a:t>
            </a:r>
            <a:r>
              <a:rPr lang="ca-ES" sz="1800" dirty="0" err="1" smtClean="0">
                <a:solidFill>
                  <a:srgbClr val="FFFF00"/>
                </a:solidFill>
              </a:rPr>
              <a:t>distribution</a:t>
            </a:r>
            <a:r>
              <a:rPr lang="ca-ES" sz="1800" dirty="0" smtClean="0">
                <a:solidFill>
                  <a:srgbClr val="FFFF00"/>
                </a:solidFill>
              </a:rPr>
              <a:t>    </a:t>
            </a:r>
            <a:endParaRPr lang="ca-ES" sz="1800" dirty="0">
              <a:solidFill>
                <a:srgbClr val="FFFF00"/>
              </a:solidFill>
            </a:endParaRPr>
          </a:p>
        </p:txBody>
      </p:sp>
      <p:pic>
        <p:nvPicPr>
          <p:cNvPr id="24" name="Picture 1"/>
          <p:cNvPicPr>
            <a:picLocks noChangeAspect="1" noChangeArrowheads="1"/>
          </p:cNvPicPr>
          <p:nvPr/>
        </p:nvPicPr>
        <p:blipFill>
          <a:blip r:embed="rId7" cstate="print"/>
          <a:srcRect/>
          <a:stretch>
            <a:fillRect/>
          </a:stretch>
        </p:blipFill>
        <p:spPr bwMode="auto">
          <a:xfrm>
            <a:off x="5125" y="6554628"/>
            <a:ext cx="4676031" cy="537577"/>
          </a:xfrm>
          <a:prstGeom prst="rect">
            <a:avLst/>
          </a:prstGeom>
          <a:noFill/>
        </p:spPr>
      </p:pic>
      <p:sp>
        <p:nvSpPr>
          <p:cNvPr id="25"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
        <p:nvSpPr>
          <p:cNvPr id="17" name="AutoShape 5"/>
          <p:cNvSpPr>
            <a:spLocks noChangeArrowheads="1"/>
          </p:cNvSpPr>
          <p:nvPr/>
        </p:nvSpPr>
        <p:spPr bwMode="auto">
          <a:xfrm>
            <a:off x="5890655" y="3715142"/>
            <a:ext cx="4190217" cy="280719"/>
          </a:xfrm>
          <a:prstGeom prst="roundRect">
            <a:avLst>
              <a:gd name="adj" fmla="val 519"/>
            </a:avLst>
          </a:prstGeom>
          <a:solidFill>
            <a:schemeClr val="accent6"/>
          </a:solidFill>
          <a:ln w="9525">
            <a:noFill/>
            <a:round/>
            <a:headEnd/>
            <a:tailEnd/>
          </a:ln>
        </p:spPr>
        <p:txBody>
          <a:bodyPr wrap="none" lIns="90000" tIns="46800" rIns="90000" bIns="46800">
            <a:spAutoFit/>
          </a:bodyPr>
          <a:lstStyle/>
          <a:p>
            <a:pPr eaLnBrk="1">
              <a:lnSpc>
                <a:spcPct val="101000"/>
              </a:lnSpc>
              <a:buClr>
                <a:srgbClr val="000000"/>
              </a:buClr>
              <a:buSzPct val="45000"/>
              <a:buFont typeface="StarSymbol" charset="0"/>
              <a:buNone/>
              <a:tabLst>
                <a:tab pos="723900" algn="l"/>
                <a:tab pos="1447800" algn="l"/>
                <a:tab pos="2171700" algn="l"/>
              </a:tabLst>
            </a:pPr>
            <a:r>
              <a:rPr lang="en-GB" sz="1200" b="1" dirty="0" smtClean="0">
                <a:latin typeface="Arial" charset="0"/>
              </a:rPr>
              <a:t>R. Van Rijn et al., Rev. of Sci. </a:t>
            </a:r>
            <a:r>
              <a:rPr lang="en-GB" sz="1200" b="1" dirty="0" err="1" smtClean="0">
                <a:latin typeface="Arial" charset="0"/>
              </a:rPr>
              <a:t>Instrum</a:t>
            </a:r>
            <a:r>
              <a:rPr lang="en-GB" sz="1200" b="1" dirty="0" smtClean="0">
                <a:latin typeface="Arial" charset="0"/>
              </a:rPr>
              <a:t>. 81 (2010) 014101  </a:t>
            </a:r>
            <a:endParaRPr lang="en-GB" sz="1200" b="1" dirty="0">
              <a:latin typeface="Arial" charset="0"/>
            </a:endParaRPr>
          </a:p>
        </p:txBody>
      </p:sp>
    </p:spTree>
    <p:extLst>
      <p:ext uri="{BB962C8B-B14F-4D97-AF65-F5344CB8AC3E}">
        <p14:creationId xmlns:p14="http://schemas.microsoft.com/office/powerpoint/2010/main" val="8262251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p:nvPr/>
        </p:nvPicPr>
        <p:blipFill>
          <a:blip r:embed="rId2">
            <a:extLst>
              <a:ext uri="{28A0092B-C50C-407E-A947-70E740481C1C}">
                <a14:useLocalDpi xmlns:a14="http://schemas.microsoft.com/office/drawing/2010/main" val="0"/>
              </a:ext>
            </a:extLst>
          </a:blip>
          <a:srcRect/>
          <a:stretch>
            <a:fillRect/>
          </a:stretch>
        </p:blipFill>
        <p:spPr bwMode="auto">
          <a:xfrm>
            <a:off x="7925429" y="179437"/>
            <a:ext cx="2083435" cy="2766060"/>
          </a:xfrm>
          <a:prstGeom prst="rect">
            <a:avLst/>
          </a:prstGeom>
          <a:noFill/>
          <a:ln>
            <a:noFill/>
          </a:ln>
        </p:spPr>
      </p:pic>
      <p:sp>
        <p:nvSpPr>
          <p:cNvPr id="4" name="Rectangle 2"/>
          <p:cNvSpPr txBox="1">
            <a:spLocks noChangeArrowheads="1"/>
          </p:cNvSpPr>
          <p:nvPr/>
        </p:nvSpPr>
        <p:spPr bwMode="auto">
          <a:xfrm>
            <a:off x="431800" y="35421"/>
            <a:ext cx="6336704" cy="59055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400" i="0" dirty="0" smtClean="0">
                <a:latin typeface="Bookman" charset="0"/>
                <a:cs typeface="Times New Roman" pitchFamily="16" charset="0"/>
              </a:rPr>
              <a:t>Catalysis from NPs: Rh (GIXRD) </a:t>
            </a:r>
            <a:r>
              <a:rPr lang="en-US" sz="2400" b="0" i="0" dirty="0" smtClean="0">
                <a:latin typeface="+mn-lt"/>
                <a:cs typeface="Times New Roman" pitchFamily="16" charset="0"/>
              </a:rPr>
              <a:t>(3/3)-</a:t>
            </a:r>
            <a:r>
              <a:rPr lang="en-US" sz="2400" b="0" i="0" dirty="0" smtClean="0">
                <a:solidFill>
                  <a:srgbClr val="FFFF00"/>
                </a:solidFill>
                <a:latin typeface="+mn-lt"/>
                <a:cs typeface="Times New Roman" pitchFamily="16" charset="0"/>
              </a:rPr>
              <a:t>2</a:t>
            </a:r>
            <a:endParaRPr lang="en-US" sz="2400" b="0" i="0" dirty="0">
              <a:solidFill>
                <a:srgbClr val="FFFF00"/>
              </a:solidFill>
              <a:latin typeface="+mn-lt"/>
              <a:cs typeface="Times New Roman" pitchFamily="16" charset="0"/>
            </a:endParaRPr>
          </a:p>
        </p:txBody>
      </p:sp>
      <p:sp>
        <p:nvSpPr>
          <p:cNvPr id="5" name="CuadroTexto 4"/>
          <p:cNvSpPr txBox="1"/>
          <p:nvPr/>
        </p:nvSpPr>
        <p:spPr>
          <a:xfrm>
            <a:off x="143768" y="683493"/>
            <a:ext cx="8240808" cy="1200329"/>
          </a:xfrm>
          <a:prstGeom prst="rect">
            <a:avLst/>
          </a:prstGeom>
          <a:noFill/>
        </p:spPr>
        <p:txBody>
          <a:bodyPr wrap="none" rtlCol="0">
            <a:spAutoFit/>
          </a:bodyPr>
          <a:lstStyle/>
          <a:p>
            <a:r>
              <a:rPr lang="en-GB" sz="1800" dirty="0" smtClean="0">
                <a:solidFill>
                  <a:srgbClr val="FFFF00"/>
                </a:solidFill>
                <a:latin typeface="Wingdings"/>
                <a:ea typeface="Wingdings"/>
                <a:cs typeface="Wingdings"/>
                <a:sym typeface="Wingdings"/>
              </a:rPr>
              <a:t></a:t>
            </a:r>
            <a:r>
              <a:rPr lang="en-GB" sz="1800" dirty="0">
                <a:latin typeface="Lucida Grande"/>
                <a:ea typeface="Lucida Grande"/>
                <a:cs typeface="Lucida Grande"/>
                <a:sym typeface="Wingdings"/>
              </a:rPr>
              <a:t> </a:t>
            </a:r>
            <a:r>
              <a:rPr lang="en-GB" sz="1800" dirty="0" smtClean="0"/>
              <a:t>Rh </a:t>
            </a:r>
            <a:r>
              <a:rPr lang="en-GB" sz="1800" dirty="0"/>
              <a:t>NPs </a:t>
            </a:r>
            <a:r>
              <a:rPr lang="en-GB" sz="1800" dirty="0" smtClean="0"/>
              <a:t>(shape): consists </a:t>
            </a:r>
            <a:r>
              <a:rPr lang="en-GB" sz="1800" dirty="0"/>
              <a:t>of low index </a:t>
            </a:r>
            <a:r>
              <a:rPr lang="en-GB" sz="1800" dirty="0" smtClean="0"/>
              <a:t>faces with (</a:t>
            </a:r>
            <a:r>
              <a:rPr lang="en-GB" sz="1800" dirty="0"/>
              <a:t>001) face in contact with </a:t>
            </a:r>
            <a:endParaRPr lang="en-GB" sz="1800" dirty="0" smtClean="0"/>
          </a:p>
          <a:p>
            <a:r>
              <a:rPr lang="en-GB" sz="1800" dirty="0" smtClean="0"/>
              <a:t>the substrate and </a:t>
            </a:r>
            <a:r>
              <a:rPr lang="en-GB" sz="1800" dirty="0"/>
              <a:t>the (100) and (111) </a:t>
            </a:r>
            <a:r>
              <a:rPr lang="en-GB" sz="1800" dirty="0" smtClean="0"/>
              <a:t>facets in </a:t>
            </a:r>
            <a:r>
              <a:rPr lang="en-GB" sz="1800" dirty="0"/>
              <a:t>the sides of the NPs. </a:t>
            </a:r>
            <a:endParaRPr lang="en-GB" sz="1800" dirty="0" smtClean="0"/>
          </a:p>
          <a:p>
            <a:r>
              <a:rPr lang="en-GB" sz="1800" dirty="0" smtClean="0">
                <a:solidFill>
                  <a:srgbClr val="FFFF00"/>
                </a:solidFill>
                <a:latin typeface="Wingdings"/>
                <a:ea typeface="Wingdings"/>
                <a:cs typeface="Wingdings"/>
                <a:sym typeface="Wingdings"/>
              </a:rPr>
              <a:t></a:t>
            </a:r>
            <a:r>
              <a:rPr lang="en-GB" sz="1800" dirty="0">
                <a:latin typeface="Lucida Grande"/>
                <a:ea typeface="Lucida Grande"/>
                <a:cs typeface="Lucida Grande"/>
                <a:sym typeface="Wingdings"/>
              </a:rPr>
              <a:t> </a:t>
            </a:r>
            <a:r>
              <a:rPr lang="en-GB" sz="1800" dirty="0" smtClean="0"/>
              <a:t>2D diagram: consists </a:t>
            </a:r>
            <a:r>
              <a:rPr lang="en-GB" sz="1800" dirty="0"/>
              <a:t>of an intense (111) </a:t>
            </a:r>
            <a:r>
              <a:rPr lang="en-GB" sz="1800" dirty="0" smtClean="0"/>
              <a:t>Bragg </a:t>
            </a:r>
            <a:r>
              <a:rPr lang="en-GB" sz="1800" dirty="0"/>
              <a:t>reflection and on diffuse scatterin</a:t>
            </a:r>
            <a:r>
              <a:rPr lang="en-GB" sz="1800" dirty="0">
                <a:solidFill>
                  <a:schemeClr val="tx1"/>
                </a:solidFill>
              </a:rPr>
              <a:t>g</a:t>
            </a:r>
            <a:r>
              <a:rPr lang="en-GB" sz="1800" dirty="0"/>
              <a:t> </a:t>
            </a:r>
            <a:endParaRPr lang="en-GB" sz="1800" dirty="0" smtClean="0"/>
          </a:p>
          <a:p>
            <a:r>
              <a:rPr lang="en-GB" sz="1800" dirty="0" smtClean="0"/>
              <a:t>rods </a:t>
            </a:r>
            <a:r>
              <a:rPr lang="en-GB" sz="1800" dirty="0"/>
              <a:t>emanating </a:t>
            </a:r>
            <a:r>
              <a:rPr lang="en-GB" sz="1800" dirty="0" smtClean="0"/>
              <a:t>from </a:t>
            </a:r>
            <a:r>
              <a:rPr lang="en-GB" sz="1800" dirty="0"/>
              <a:t>this reflection</a:t>
            </a:r>
            <a:r>
              <a:rPr lang="es-ES" sz="1800" dirty="0"/>
              <a:t> </a:t>
            </a:r>
            <a:endParaRPr lang="ca-ES" sz="1800" dirty="0"/>
          </a:p>
        </p:txBody>
      </p:sp>
      <p:pic>
        <p:nvPicPr>
          <p:cNvPr id="6" name="Picture 3"/>
          <p:cNvPicPr>
            <a:picLocks noChangeAspect="1" noChangeArrowheads="1"/>
          </p:cNvPicPr>
          <p:nvPr/>
        </p:nvPicPr>
        <p:blipFill>
          <a:blip r:embed="rId3" cstate="print"/>
          <a:srcRect/>
          <a:stretch>
            <a:fillRect/>
          </a:stretch>
        </p:blipFill>
        <p:spPr bwMode="auto">
          <a:xfrm>
            <a:off x="71760" y="1979637"/>
            <a:ext cx="7801102" cy="4608512"/>
          </a:xfrm>
          <a:prstGeom prst="rect">
            <a:avLst/>
          </a:prstGeom>
          <a:noFill/>
          <a:ln w="9525">
            <a:noFill/>
            <a:miter lim="800000"/>
            <a:headEnd/>
            <a:tailEnd/>
          </a:ln>
        </p:spPr>
      </p:pic>
      <p:sp>
        <p:nvSpPr>
          <p:cNvPr id="7" name="7 CuadroTexto"/>
          <p:cNvSpPr txBox="1"/>
          <p:nvPr/>
        </p:nvSpPr>
        <p:spPr>
          <a:xfrm>
            <a:off x="7848624" y="4499917"/>
            <a:ext cx="2232001" cy="2185214"/>
          </a:xfrm>
          <a:prstGeom prst="rect">
            <a:avLst/>
          </a:prstGeom>
          <a:noFill/>
        </p:spPr>
        <p:txBody>
          <a:bodyPr wrap="square" rtlCol="0">
            <a:spAutoFit/>
          </a:bodyPr>
          <a:lstStyle/>
          <a:p>
            <a:r>
              <a:rPr lang="en-GB" sz="2000" dirty="0" smtClean="0">
                <a:solidFill>
                  <a:srgbClr val="0000FF"/>
                </a:solidFill>
                <a:latin typeface="Wingdings"/>
                <a:ea typeface="Wingdings"/>
                <a:cs typeface="Wingdings"/>
                <a:sym typeface="Wingdings"/>
              </a:rPr>
              <a:t></a:t>
            </a:r>
            <a:r>
              <a:rPr lang="en-GB" sz="1600" dirty="0">
                <a:solidFill>
                  <a:srgbClr val="0000FF"/>
                </a:solidFill>
                <a:latin typeface="Lucida Grande"/>
                <a:ea typeface="Lucida Grande"/>
                <a:cs typeface="Lucida Grande"/>
                <a:sym typeface="Wingdings"/>
              </a:rPr>
              <a:t> </a:t>
            </a:r>
            <a:r>
              <a:rPr lang="es-ES_tradnl" sz="1600" b="1" dirty="0" err="1" smtClean="0">
                <a:solidFill>
                  <a:srgbClr val="2060FF"/>
                </a:solidFill>
              </a:rPr>
              <a:t>Oxidation</a:t>
            </a:r>
            <a:r>
              <a:rPr lang="es-ES_tradnl" sz="1600" b="1" dirty="0" smtClean="0">
                <a:solidFill>
                  <a:srgbClr val="2060FF"/>
                </a:solidFill>
              </a:rPr>
              <a:t>: 001 </a:t>
            </a:r>
            <a:r>
              <a:rPr lang="es-ES_tradnl" sz="1600" b="1" dirty="0" err="1" smtClean="0">
                <a:solidFill>
                  <a:srgbClr val="2060FF"/>
                </a:solidFill>
              </a:rPr>
              <a:t>facet</a:t>
            </a:r>
            <a:r>
              <a:rPr lang="es-ES_tradnl" sz="1600" b="1" dirty="0" smtClean="0">
                <a:solidFill>
                  <a:srgbClr val="2060FF"/>
                </a:solidFill>
              </a:rPr>
              <a:t> </a:t>
            </a:r>
          </a:p>
          <a:p>
            <a:r>
              <a:rPr lang="es-ES_tradnl" sz="1600" b="1" dirty="0" err="1" smtClean="0">
                <a:solidFill>
                  <a:srgbClr val="2060FF"/>
                </a:solidFill>
              </a:rPr>
              <a:t>increases</a:t>
            </a:r>
            <a:r>
              <a:rPr lang="es-ES_tradnl" sz="1600" b="1" dirty="0" smtClean="0">
                <a:solidFill>
                  <a:srgbClr val="2060FF"/>
                </a:solidFill>
              </a:rPr>
              <a:t> at </a:t>
            </a:r>
            <a:r>
              <a:rPr lang="es-ES_tradnl" sz="1600" b="1" dirty="0" err="1" smtClean="0">
                <a:solidFill>
                  <a:srgbClr val="2060FF"/>
                </a:solidFill>
              </a:rPr>
              <a:t>cost</a:t>
            </a:r>
            <a:r>
              <a:rPr lang="es-ES_tradnl" sz="1600" b="1" dirty="0" smtClean="0">
                <a:solidFill>
                  <a:srgbClr val="2060FF"/>
                </a:solidFill>
              </a:rPr>
              <a:t> of </a:t>
            </a:r>
          </a:p>
          <a:p>
            <a:r>
              <a:rPr lang="es-ES_tradnl" sz="1600" b="1" dirty="0" err="1" smtClean="0">
                <a:solidFill>
                  <a:srgbClr val="2060FF"/>
                </a:solidFill>
              </a:rPr>
              <a:t>decreasing</a:t>
            </a:r>
            <a:r>
              <a:rPr lang="es-ES_tradnl" sz="1600" b="1" dirty="0" smtClean="0">
                <a:solidFill>
                  <a:srgbClr val="2060FF"/>
                </a:solidFill>
              </a:rPr>
              <a:t> 111 </a:t>
            </a:r>
            <a:r>
              <a:rPr lang="es-ES_tradnl" sz="1600" b="1" dirty="0" err="1" smtClean="0">
                <a:solidFill>
                  <a:srgbClr val="2060FF"/>
                </a:solidFill>
              </a:rPr>
              <a:t>facets</a:t>
            </a:r>
            <a:endParaRPr lang="es-ES_tradnl" sz="1600" b="1" dirty="0" smtClean="0">
              <a:solidFill>
                <a:srgbClr val="2060FF"/>
              </a:solidFill>
            </a:endParaRPr>
          </a:p>
          <a:p>
            <a:endParaRPr lang="es-ES_tradnl" sz="1600" b="1" dirty="0" smtClean="0"/>
          </a:p>
          <a:p>
            <a:r>
              <a:rPr lang="en-GB" sz="1600" dirty="0">
                <a:solidFill>
                  <a:srgbClr val="0000FF"/>
                </a:solidFill>
                <a:latin typeface="Wingdings"/>
                <a:ea typeface="Wingdings"/>
                <a:cs typeface="Wingdings"/>
                <a:sym typeface="Wingdings"/>
              </a:rPr>
              <a:t></a:t>
            </a:r>
            <a:r>
              <a:rPr lang="es-ES_tradnl" sz="1600" b="1" dirty="0" smtClean="0"/>
              <a:t> </a:t>
            </a:r>
            <a:r>
              <a:rPr lang="es-ES_tradnl" sz="1600" b="1" dirty="0" err="1" smtClean="0">
                <a:solidFill>
                  <a:srgbClr val="2060FF"/>
                </a:solidFill>
              </a:rPr>
              <a:t>Reducing</a:t>
            </a:r>
            <a:r>
              <a:rPr lang="es-ES_tradnl" sz="1600" b="1" dirty="0" smtClean="0">
                <a:solidFill>
                  <a:srgbClr val="2060FF"/>
                </a:solidFill>
              </a:rPr>
              <a:t> </a:t>
            </a:r>
            <a:r>
              <a:rPr lang="es-ES_tradnl" sz="1600" b="1" dirty="0" err="1" smtClean="0">
                <a:solidFill>
                  <a:srgbClr val="2060FF"/>
                </a:solidFill>
              </a:rPr>
              <a:t>the</a:t>
            </a:r>
            <a:r>
              <a:rPr lang="es-ES_tradnl" sz="1600" b="1" dirty="0" smtClean="0">
                <a:solidFill>
                  <a:srgbClr val="2060FF"/>
                </a:solidFill>
              </a:rPr>
              <a:t> NP (CO </a:t>
            </a:r>
            <a:r>
              <a:rPr lang="es-ES_tradnl" sz="1600" b="1" dirty="0" err="1" smtClean="0">
                <a:solidFill>
                  <a:srgbClr val="2060FF"/>
                </a:solidFill>
              </a:rPr>
              <a:t>oxidation</a:t>
            </a:r>
            <a:r>
              <a:rPr lang="es-ES_tradnl" sz="1600" b="1" dirty="0" smtClean="0">
                <a:solidFill>
                  <a:srgbClr val="2060FF"/>
                </a:solidFill>
              </a:rPr>
              <a:t>) </a:t>
            </a:r>
            <a:r>
              <a:rPr lang="es-ES_tradnl" sz="1600" b="1" dirty="0" err="1" smtClean="0">
                <a:solidFill>
                  <a:srgbClr val="2060FF"/>
                </a:solidFill>
              </a:rPr>
              <a:t>makes</a:t>
            </a:r>
            <a:r>
              <a:rPr lang="es-ES_tradnl" sz="1600" b="1" dirty="0" smtClean="0">
                <a:solidFill>
                  <a:srgbClr val="2060FF"/>
                </a:solidFill>
              </a:rPr>
              <a:t> </a:t>
            </a:r>
          </a:p>
          <a:p>
            <a:r>
              <a:rPr lang="es-ES_tradnl" sz="1600" b="1" dirty="0" err="1" smtClean="0">
                <a:solidFill>
                  <a:srgbClr val="2060FF"/>
                </a:solidFill>
              </a:rPr>
              <a:t>recover</a:t>
            </a:r>
            <a:r>
              <a:rPr lang="es-ES_tradnl" sz="1600" b="1" dirty="0" smtClean="0">
                <a:solidFill>
                  <a:srgbClr val="2060FF"/>
                </a:solidFill>
              </a:rPr>
              <a:t> </a:t>
            </a:r>
            <a:r>
              <a:rPr lang="es-ES_tradnl" sz="1600" b="1" dirty="0" err="1" smtClean="0">
                <a:solidFill>
                  <a:srgbClr val="2060FF"/>
                </a:solidFill>
              </a:rPr>
              <a:t>its</a:t>
            </a:r>
            <a:r>
              <a:rPr lang="es-ES_tradnl" sz="1600" b="1" dirty="0" smtClean="0">
                <a:solidFill>
                  <a:srgbClr val="2060FF"/>
                </a:solidFill>
              </a:rPr>
              <a:t> original </a:t>
            </a:r>
            <a:r>
              <a:rPr lang="es-ES_tradnl" sz="1600" b="1" dirty="0" err="1" smtClean="0">
                <a:solidFill>
                  <a:srgbClr val="2060FF"/>
                </a:solidFill>
              </a:rPr>
              <a:t>shape</a:t>
            </a:r>
            <a:endParaRPr lang="es-ES_tradnl" sz="1600" b="1" dirty="0">
              <a:solidFill>
                <a:srgbClr val="2060FF"/>
              </a:solidFill>
            </a:endParaRPr>
          </a:p>
        </p:txBody>
      </p:sp>
      <p:sp>
        <p:nvSpPr>
          <p:cNvPr id="8" name="AutoShape 5"/>
          <p:cNvSpPr>
            <a:spLocks noChangeArrowheads="1"/>
          </p:cNvSpPr>
          <p:nvPr/>
        </p:nvSpPr>
        <p:spPr bwMode="auto">
          <a:xfrm>
            <a:off x="4871679" y="6588149"/>
            <a:ext cx="3048953" cy="281040"/>
          </a:xfrm>
          <a:prstGeom prst="roundRect">
            <a:avLst>
              <a:gd name="adj" fmla="val 519"/>
            </a:avLst>
          </a:prstGeom>
          <a:solidFill>
            <a:schemeClr val="accent6"/>
          </a:solidFill>
          <a:ln w="9525">
            <a:noFill/>
            <a:round/>
            <a:headEnd/>
            <a:tailEnd/>
          </a:ln>
        </p:spPr>
        <p:txBody>
          <a:bodyPr wrap="none" lIns="90000" tIns="46800" rIns="90000" bIns="46800">
            <a:spAutoFit/>
          </a:bodyPr>
          <a:lstStyle/>
          <a:p>
            <a:pPr eaLnBrk="1">
              <a:lnSpc>
                <a:spcPct val="101000"/>
              </a:lnSpc>
              <a:buClr>
                <a:srgbClr val="000000"/>
              </a:buClr>
              <a:buSzPct val="45000"/>
              <a:buFont typeface="StarSymbol" charset="0"/>
              <a:buNone/>
              <a:tabLst>
                <a:tab pos="723900" algn="l"/>
                <a:tab pos="1447800" algn="l"/>
                <a:tab pos="2171700" algn="l"/>
              </a:tabLst>
            </a:pPr>
            <a:r>
              <a:rPr lang="en-GB" sz="1200" b="1" dirty="0" smtClean="0">
                <a:latin typeface="Arial" charset="0"/>
              </a:rPr>
              <a:t>JP. Nolte </a:t>
            </a:r>
            <a:r>
              <a:rPr lang="en-GB" sz="1200" b="1" dirty="0">
                <a:latin typeface="Arial" charset="0"/>
              </a:rPr>
              <a:t>et al., </a:t>
            </a:r>
            <a:r>
              <a:rPr lang="en-GB" sz="1200" b="1" dirty="0" smtClean="0">
                <a:latin typeface="Arial" charset="0"/>
              </a:rPr>
              <a:t>Science 321 (2008) 1654</a:t>
            </a:r>
            <a:endParaRPr lang="en-GB" sz="1200" b="1" dirty="0">
              <a:latin typeface="Arial" charset="0"/>
            </a:endParaRPr>
          </a:p>
        </p:txBody>
      </p:sp>
      <p:pic>
        <p:nvPicPr>
          <p:cNvPr id="9" name="Picture 1"/>
          <p:cNvPicPr>
            <a:picLocks noChangeAspect="1" noChangeArrowheads="1"/>
          </p:cNvPicPr>
          <p:nvPr/>
        </p:nvPicPr>
        <p:blipFill>
          <a:blip r:embed="rId4" cstate="print"/>
          <a:srcRect/>
          <a:stretch>
            <a:fillRect/>
          </a:stretch>
        </p:blipFill>
        <p:spPr bwMode="auto">
          <a:xfrm>
            <a:off x="5125" y="7029006"/>
            <a:ext cx="4676031" cy="537577"/>
          </a:xfrm>
          <a:prstGeom prst="rect">
            <a:avLst/>
          </a:prstGeom>
          <a:noFill/>
        </p:spPr>
      </p:pic>
      <p:sp>
        <p:nvSpPr>
          <p:cNvPr id="10"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369308174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575816" y="92943"/>
            <a:ext cx="6336704" cy="59055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400" i="0" dirty="0" smtClean="0">
                <a:latin typeface="Bookman" charset="0"/>
                <a:cs typeface="Times New Roman" pitchFamily="16" charset="0"/>
              </a:rPr>
              <a:t>Catalysis from NPs: </a:t>
            </a:r>
            <a:r>
              <a:rPr lang="en-US" sz="2400" i="0" dirty="0" err="1" smtClean="0">
                <a:latin typeface="Bookman" charset="0"/>
                <a:cs typeface="Times New Roman" pitchFamily="16" charset="0"/>
              </a:rPr>
              <a:t>Pd</a:t>
            </a:r>
            <a:r>
              <a:rPr lang="en-US" sz="2400" i="0" dirty="0" smtClean="0">
                <a:latin typeface="Bookman" charset="0"/>
                <a:cs typeface="Times New Roman" pitchFamily="16" charset="0"/>
              </a:rPr>
              <a:t>  (GISAXS) </a:t>
            </a:r>
            <a:r>
              <a:rPr lang="en-US" sz="2400" b="0" i="0" dirty="0" smtClean="0">
                <a:latin typeface="+mn-lt"/>
                <a:cs typeface="Times New Roman" pitchFamily="16" charset="0"/>
              </a:rPr>
              <a:t>(3/3)-</a:t>
            </a:r>
            <a:r>
              <a:rPr lang="en-US" sz="2400" b="0" i="0" dirty="0" smtClean="0">
                <a:solidFill>
                  <a:srgbClr val="FFFF00"/>
                </a:solidFill>
                <a:latin typeface="+mn-lt"/>
                <a:cs typeface="Times New Roman" pitchFamily="16" charset="0"/>
              </a:rPr>
              <a:t>3</a:t>
            </a:r>
            <a:endParaRPr lang="en-US" sz="2400" b="0" i="0" dirty="0">
              <a:solidFill>
                <a:srgbClr val="FFFF00"/>
              </a:solidFill>
              <a:latin typeface="+mn-lt"/>
              <a:cs typeface="Times New Roman" pitchFamily="16" charset="0"/>
            </a:endParaRPr>
          </a:p>
        </p:txBody>
      </p:sp>
      <p:sp>
        <p:nvSpPr>
          <p:cNvPr id="4" name="CuadroTexto 3"/>
          <p:cNvSpPr txBox="1"/>
          <p:nvPr/>
        </p:nvSpPr>
        <p:spPr>
          <a:xfrm>
            <a:off x="66806" y="757242"/>
            <a:ext cx="10013819" cy="1754327"/>
          </a:xfrm>
          <a:prstGeom prst="rect">
            <a:avLst/>
          </a:prstGeom>
          <a:noFill/>
        </p:spPr>
        <p:txBody>
          <a:bodyPr wrap="square" rtlCol="0">
            <a:spAutoFit/>
          </a:bodyPr>
          <a:lstStyle/>
          <a:p>
            <a:r>
              <a:rPr lang="en-GB" sz="1800" dirty="0" smtClean="0"/>
              <a:t>ID03 experiment: gas </a:t>
            </a:r>
            <a:r>
              <a:rPr lang="en-GB" sz="1800" dirty="0"/>
              <a:t>phase oxidation of CO to CO</a:t>
            </a:r>
            <a:r>
              <a:rPr lang="en-GB" sz="1800" baseline="-25000" dirty="0"/>
              <a:t>2</a:t>
            </a:r>
            <a:r>
              <a:rPr lang="en-GB" sz="1800" dirty="0"/>
              <a:t> in </a:t>
            </a:r>
            <a:r>
              <a:rPr lang="en-GB" sz="1800" dirty="0" smtClean="0"/>
              <a:t>oxygen rich atmosphere </a:t>
            </a:r>
            <a:r>
              <a:rPr lang="en-GB" sz="1800" dirty="0"/>
              <a:t>using catalyst </a:t>
            </a:r>
            <a:r>
              <a:rPr lang="en-GB" sz="1800" dirty="0" err="1"/>
              <a:t>Pd</a:t>
            </a:r>
            <a:r>
              <a:rPr lang="en-GB" sz="1800" dirty="0"/>
              <a:t> </a:t>
            </a:r>
            <a:r>
              <a:rPr lang="en-GB" sz="1800" dirty="0" smtClean="0"/>
              <a:t>NPs. </a:t>
            </a:r>
          </a:p>
          <a:p>
            <a:r>
              <a:rPr lang="en-GB" sz="1800" dirty="0" smtClean="0"/>
              <a:t>The catalytic activity follows an </a:t>
            </a:r>
            <a:r>
              <a:rPr lang="en-GB" sz="1800" dirty="0"/>
              <a:t>oscillatory reaction </a:t>
            </a:r>
            <a:r>
              <a:rPr lang="en-GB" sz="1800" dirty="0" smtClean="0"/>
              <a:t>rate.</a:t>
            </a:r>
          </a:p>
          <a:p>
            <a:r>
              <a:rPr lang="en-GB" sz="1800" dirty="0" smtClean="0"/>
              <a:t>Experiment description: </a:t>
            </a:r>
          </a:p>
          <a:p>
            <a:r>
              <a:rPr lang="en-GB" sz="1800" dirty="0" smtClean="0"/>
              <a:t>- </a:t>
            </a:r>
            <a:r>
              <a:rPr lang="en-GB" sz="1800" dirty="0" err="1" smtClean="0"/>
              <a:t>Pd</a:t>
            </a:r>
            <a:r>
              <a:rPr lang="en-GB" sz="1800" dirty="0" smtClean="0"/>
              <a:t> NPs size: 15 nm</a:t>
            </a:r>
          </a:p>
          <a:p>
            <a:r>
              <a:rPr lang="en-GB" sz="1800" dirty="0" smtClean="0"/>
              <a:t>- Reaction conditions: gas pressure 0.5 </a:t>
            </a:r>
            <a:r>
              <a:rPr lang="en-GB" sz="1800" dirty="0" err="1" smtClean="0"/>
              <a:t>atm</a:t>
            </a:r>
            <a:r>
              <a:rPr lang="en-GB" sz="1800" dirty="0" smtClean="0"/>
              <a:t>; </a:t>
            </a:r>
            <a:r>
              <a:rPr lang="en-GB" sz="1800" dirty="0" err="1" smtClean="0"/>
              <a:t>T</a:t>
            </a:r>
            <a:r>
              <a:rPr lang="en-GB" sz="1800" baseline="-25000" dirty="0" err="1" smtClean="0"/>
              <a:t>sample</a:t>
            </a:r>
            <a:r>
              <a:rPr lang="en-GB" sz="1800" dirty="0" smtClean="0"/>
              <a:t> ∼ 600 K; </a:t>
            </a:r>
            <a:r>
              <a:rPr lang="en-GB" sz="1800" dirty="0" err="1" smtClean="0"/>
              <a:t>d</a:t>
            </a:r>
            <a:r>
              <a:rPr lang="en-GB" sz="1800" baseline="-25000" dirty="0" err="1" smtClean="0"/>
              <a:t>D</a:t>
            </a:r>
            <a:r>
              <a:rPr lang="en-GB" sz="1800" baseline="-25000" dirty="0" smtClean="0"/>
              <a:t>-S</a:t>
            </a:r>
            <a:r>
              <a:rPr lang="en-GB" sz="1800" dirty="0" smtClean="0"/>
              <a:t> = 540 mm; E = 18 </a:t>
            </a:r>
            <a:r>
              <a:rPr lang="en-GB" sz="1800" dirty="0" err="1" smtClean="0"/>
              <a:t>keV</a:t>
            </a:r>
            <a:endParaRPr lang="en-GB" sz="1800" dirty="0" smtClean="0"/>
          </a:p>
          <a:p>
            <a:r>
              <a:rPr lang="en-GB" sz="1800" dirty="0" smtClean="0"/>
              <a:t>- Measurements: in’ operando’ conditions. </a:t>
            </a:r>
            <a:r>
              <a:rPr lang="en-GB" sz="1800" dirty="0"/>
              <a:t>P</a:t>
            </a:r>
            <a:r>
              <a:rPr lang="en-GB" sz="1800" dirty="0" smtClean="0"/>
              <a:t>artial pressures (</a:t>
            </a:r>
            <a:r>
              <a:rPr lang="en-GB" sz="1800" dirty="0"/>
              <a:t>CO, </a:t>
            </a:r>
            <a:r>
              <a:rPr lang="en-GB" sz="1800" dirty="0" smtClean="0"/>
              <a:t>CO</a:t>
            </a:r>
            <a:r>
              <a:rPr lang="en-GB" sz="1800" baseline="-25000" dirty="0" smtClean="0"/>
              <a:t>2</a:t>
            </a:r>
            <a:r>
              <a:rPr lang="en-GB" sz="1800" dirty="0" smtClean="0"/>
              <a:t>) and </a:t>
            </a:r>
            <a:r>
              <a:rPr lang="en-GB" sz="1800" dirty="0" err="1" smtClean="0"/>
              <a:t>T</a:t>
            </a:r>
            <a:r>
              <a:rPr lang="en-GB" sz="1800" baseline="-25000" dirty="0" err="1" smtClean="0"/>
              <a:t>sample</a:t>
            </a:r>
            <a:r>
              <a:rPr lang="en-GB" sz="1800" dirty="0" smtClean="0"/>
              <a:t> monitored </a:t>
            </a:r>
            <a:r>
              <a:rPr lang="en-GB" sz="1700" dirty="0" smtClean="0"/>
              <a:t>simultaneously</a:t>
            </a:r>
            <a:endParaRPr lang="ca-ES" sz="1700" dirty="0"/>
          </a:p>
        </p:txBody>
      </p:sp>
      <p:pic>
        <p:nvPicPr>
          <p:cNvPr id="12" name="Imagen 11"/>
          <p:cNvPicPr/>
          <p:nvPr/>
        </p:nvPicPr>
        <p:blipFill rotWithShape="1">
          <a:blip r:embed="rId2">
            <a:extLst>
              <a:ext uri="{28A0092B-C50C-407E-A947-70E740481C1C}">
                <a14:useLocalDpi xmlns:a14="http://schemas.microsoft.com/office/drawing/2010/main" val="0"/>
              </a:ext>
            </a:extLst>
          </a:blip>
          <a:srcRect l="31632" t="5001" r="34290" b="10215"/>
          <a:stretch/>
        </p:blipFill>
        <p:spPr bwMode="auto">
          <a:xfrm>
            <a:off x="575816" y="2726461"/>
            <a:ext cx="1838960" cy="3789680"/>
          </a:xfrm>
          <a:prstGeom prst="rect">
            <a:avLst/>
          </a:prstGeom>
          <a:ln>
            <a:noFill/>
          </a:ln>
          <a:extLst>
            <a:ext uri="{53640926-AAD7-44d8-BBD7-CCE9431645EC}">
              <a14:shadowObscured xmlns:a14="http://schemas.microsoft.com/office/drawing/2010/main"/>
            </a:ext>
          </a:extLst>
        </p:spPr>
      </p:pic>
      <p:pic>
        <p:nvPicPr>
          <p:cNvPr id="13" name="Imagen 12"/>
          <p:cNvPicPr/>
          <p:nvPr/>
        </p:nvPicPr>
        <p:blipFill rotWithShape="1">
          <a:blip r:embed="rId3">
            <a:extLst>
              <a:ext uri="{28A0092B-C50C-407E-A947-70E740481C1C}">
                <a14:useLocalDpi xmlns:a14="http://schemas.microsoft.com/office/drawing/2010/main" val="0"/>
              </a:ext>
            </a:extLst>
          </a:blip>
          <a:srcRect l="36150" t="4091" r="34667" b="10669"/>
          <a:stretch/>
        </p:blipFill>
        <p:spPr bwMode="auto">
          <a:xfrm>
            <a:off x="2529408" y="2706141"/>
            <a:ext cx="1574800" cy="3810000"/>
          </a:xfrm>
          <a:prstGeom prst="rect">
            <a:avLst/>
          </a:prstGeom>
          <a:ln>
            <a:noFill/>
          </a:ln>
          <a:extLst>
            <a:ext uri="{53640926-AAD7-44d8-BBD7-CCE9431645EC}">
              <a14:shadowObscured xmlns:a14="http://schemas.microsoft.com/office/drawing/2010/main"/>
            </a:ext>
          </a:extLst>
        </p:spPr>
      </p:pic>
      <p:sp>
        <p:nvSpPr>
          <p:cNvPr id="14" name="CuadroTexto 13"/>
          <p:cNvSpPr txBox="1"/>
          <p:nvPr/>
        </p:nvSpPr>
        <p:spPr>
          <a:xfrm>
            <a:off x="3600152" y="4894272"/>
            <a:ext cx="504056" cy="338554"/>
          </a:xfrm>
          <a:prstGeom prst="rect">
            <a:avLst/>
          </a:prstGeom>
          <a:noFill/>
        </p:spPr>
        <p:txBody>
          <a:bodyPr wrap="square" rtlCol="0">
            <a:spAutoFit/>
          </a:bodyPr>
          <a:lstStyle/>
          <a:p>
            <a:r>
              <a:rPr lang="ca-ES" sz="1600" b="1" dirty="0" smtClean="0">
                <a:solidFill>
                  <a:srgbClr val="FF0000"/>
                </a:solidFill>
              </a:rPr>
              <a:t>CO</a:t>
            </a:r>
            <a:endParaRPr lang="ca-ES" sz="1600" b="1" dirty="0">
              <a:solidFill>
                <a:srgbClr val="FF0000"/>
              </a:solidFill>
            </a:endParaRPr>
          </a:p>
        </p:txBody>
      </p:sp>
      <p:sp>
        <p:nvSpPr>
          <p:cNvPr id="15" name="CuadroTexto 14"/>
          <p:cNvSpPr txBox="1"/>
          <p:nvPr/>
        </p:nvSpPr>
        <p:spPr>
          <a:xfrm>
            <a:off x="3528144" y="5673531"/>
            <a:ext cx="576064" cy="338554"/>
          </a:xfrm>
          <a:prstGeom prst="rect">
            <a:avLst/>
          </a:prstGeom>
          <a:noFill/>
        </p:spPr>
        <p:txBody>
          <a:bodyPr wrap="square" rtlCol="0">
            <a:spAutoFit/>
          </a:bodyPr>
          <a:lstStyle/>
          <a:p>
            <a:r>
              <a:rPr lang="ca-ES" sz="1600" b="1" dirty="0" smtClean="0">
                <a:solidFill>
                  <a:srgbClr val="0000FF"/>
                </a:solidFill>
              </a:rPr>
              <a:t>CO</a:t>
            </a:r>
            <a:r>
              <a:rPr lang="ca-ES" sz="1600" b="1" baseline="-25000" dirty="0" smtClean="0">
                <a:solidFill>
                  <a:srgbClr val="0000FF"/>
                </a:solidFill>
              </a:rPr>
              <a:t>2</a:t>
            </a:r>
            <a:endParaRPr lang="ca-ES" sz="1600" b="1" baseline="-25000" dirty="0">
              <a:solidFill>
                <a:srgbClr val="0000FF"/>
              </a:solidFill>
            </a:endParaRPr>
          </a:p>
        </p:txBody>
      </p:sp>
      <p:sp>
        <p:nvSpPr>
          <p:cNvPr id="17" name="Rectángulo 16"/>
          <p:cNvSpPr/>
          <p:nvPr/>
        </p:nvSpPr>
        <p:spPr>
          <a:xfrm>
            <a:off x="4178051" y="2627709"/>
            <a:ext cx="5758805" cy="3970318"/>
          </a:xfrm>
          <a:prstGeom prst="rect">
            <a:avLst/>
          </a:prstGeom>
        </p:spPr>
        <p:txBody>
          <a:bodyPr wrap="square">
            <a:spAutoFit/>
          </a:bodyPr>
          <a:lstStyle/>
          <a:p>
            <a:r>
              <a:rPr lang="en-GB" sz="1800" dirty="0" smtClean="0"/>
              <a:t>Under </a:t>
            </a:r>
            <a:r>
              <a:rPr lang="en-GB" sz="1800" dirty="0"/>
              <a:t>the conditions of the experiment the production of CO</a:t>
            </a:r>
            <a:r>
              <a:rPr lang="en-GB" sz="1800" baseline="-25000" dirty="0"/>
              <a:t>2</a:t>
            </a:r>
            <a:r>
              <a:rPr lang="en-GB" sz="1800" dirty="0"/>
              <a:t> is oscillatory with time between a high and a low reactivity </a:t>
            </a:r>
            <a:r>
              <a:rPr lang="en-GB" sz="1800" dirty="0" smtClean="0"/>
              <a:t>regimes </a:t>
            </a:r>
            <a:r>
              <a:rPr lang="en-GB" sz="1800" dirty="0"/>
              <a:t>(HRR / LRR</a:t>
            </a:r>
            <a:r>
              <a:rPr lang="en-GB" sz="1800" dirty="0" smtClean="0"/>
              <a:t>), </a:t>
            </a:r>
            <a:r>
              <a:rPr lang="en-GB" sz="1800" dirty="0"/>
              <a:t>and consequently the concentration of CO is also oscillatory with opposite </a:t>
            </a:r>
            <a:r>
              <a:rPr lang="en-GB" sz="1800" dirty="0" smtClean="0"/>
              <a:t>phase.</a:t>
            </a:r>
            <a:r>
              <a:rPr lang="es-ES" sz="1800" dirty="0" smtClean="0"/>
              <a:t> </a:t>
            </a:r>
          </a:p>
          <a:p>
            <a:r>
              <a:rPr lang="es-ES" sz="1800" dirty="0" err="1" smtClean="0"/>
              <a:t>Right</a:t>
            </a:r>
            <a:r>
              <a:rPr lang="es-ES" sz="1800" dirty="0" smtClean="0"/>
              <a:t> </a:t>
            </a:r>
            <a:r>
              <a:rPr lang="es-ES" sz="1800" dirty="0" err="1" smtClean="0"/>
              <a:t>image</a:t>
            </a:r>
            <a:r>
              <a:rPr lang="es-ES" sz="1800" dirty="0" smtClean="0"/>
              <a:t>: </a:t>
            </a:r>
            <a:r>
              <a:rPr lang="en-GB" sz="1800" dirty="0"/>
              <a:t>the maximum of reaction rate is associated to a diffuse diffraction that extends continuously along the surface normal </a:t>
            </a:r>
            <a:r>
              <a:rPr lang="en-GB" sz="1800" dirty="0" smtClean="0"/>
              <a:t>with </a:t>
            </a:r>
            <a:r>
              <a:rPr lang="en-GB" sz="1800" dirty="0"/>
              <a:t>decreasing intensity </a:t>
            </a:r>
            <a:r>
              <a:rPr lang="en-GB" sz="1800" dirty="0" smtClean="0"/>
              <a:t>from bottom </a:t>
            </a:r>
            <a:r>
              <a:rPr lang="en-GB" sz="1800" dirty="0"/>
              <a:t>to </a:t>
            </a:r>
            <a:r>
              <a:rPr lang="en-GB" sz="1800" dirty="0" smtClean="0"/>
              <a:t>top. </a:t>
            </a:r>
          </a:p>
          <a:p>
            <a:r>
              <a:rPr lang="en-GB" sz="1800" dirty="0" smtClean="0"/>
              <a:t>Left image: in the LRR the pattern </a:t>
            </a:r>
            <a:r>
              <a:rPr lang="en-GB" sz="1800" dirty="0"/>
              <a:t>displays </a:t>
            </a:r>
            <a:r>
              <a:rPr lang="en-GB" sz="1800" dirty="0" smtClean="0"/>
              <a:t>two lobed pattern along </a:t>
            </a:r>
            <a:r>
              <a:rPr lang="en-GB" sz="1800" dirty="0"/>
              <a:t>the surface </a:t>
            </a:r>
            <a:r>
              <a:rPr lang="en-GB" sz="1800" dirty="0" smtClean="0"/>
              <a:t>normal.</a:t>
            </a:r>
            <a:r>
              <a:rPr lang="es-ES" sz="1800" dirty="0" smtClean="0"/>
              <a:t> </a:t>
            </a:r>
            <a:r>
              <a:rPr lang="en-GB" sz="1800" dirty="0" smtClean="0"/>
              <a:t>It could </a:t>
            </a:r>
            <a:r>
              <a:rPr lang="en-GB" sz="1800" dirty="0"/>
              <a:t>be due to constructive interference between the </a:t>
            </a:r>
            <a:r>
              <a:rPr lang="en-GB" sz="1800" dirty="0" smtClean="0"/>
              <a:t>upper and lower facets of the particle (in contact with gas and substrate).</a:t>
            </a:r>
          </a:p>
          <a:p>
            <a:endParaRPr lang="en-GB" sz="1800" dirty="0"/>
          </a:p>
          <a:p>
            <a:r>
              <a:rPr lang="en-GB" sz="1800" dirty="0"/>
              <a:t>Although the analysis of the data is still in progress, the </a:t>
            </a:r>
            <a:r>
              <a:rPr lang="en-GB" sz="1800" dirty="0" smtClean="0"/>
              <a:t>experiment </a:t>
            </a:r>
            <a:r>
              <a:rPr lang="en-GB" sz="1800" dirty="0"/>
              <a:t>illustrates the possibilities of the technique </a:t>
            </a:r>
            <a:r>
              <a:rPr lang="en-GB" sz="1800" dirty="0" smtClean="0"/>
              <a:t>for</a:t>
            </a:r>
            <a:endParaRPr lang="es-ES" sz="1800" dirty="0"/>
          </a:p>
        </p:txBody>
      </p:sp>
      <p:sp>
        <p:nvSpPr>
          <p:cNvPr id="18" name="CuadroTexto 17"/>
          <p:cNvSpPr txBox="1"/>
          <p:nvPr/>
        </p:nvSpPr>
        <p:spPr>
          <a:xfrm>
            <a:off x="3816176" y="6444133"/>
            <a:ext cx="9433048" cy="369332"/>
          </a:xfrm>
          <a:prstGeom prst="rect">
            <a:avLst/>
          </a:prstGeom>
          <a:noFill/>
        </p:spPr>
        <p:txBody>
          <a:bodyPr wrap="square" rtlCol="0">
            <a:spAutoFit/>
          </a:bodyPr>
          <a:lstStyle/>
          <a:p>
            <a:r>
              <a:rPr lang="en-GB" sz="1800" dirty="0"/>
              <a:t>investigating the changes of the catalyst </a:t>
            </a:r>
            <a:r>
              <a:rPr lang="en-GB" sz="1800" i="1" dirty="0"/>
              <a:t>in operando</a:t>
            </a:r>
            <a:r>
              <a:rPr lang="en-GB" sz="1800" dirty="0"/>
              <a:t> conditions. </a:t>
            </a:r>
            <a:endParaRPr lang="es-ES" sz="1800" dirty="0"/>
          </a:p>
        </p:txBody>
      </p:sp>
      <p:pic>
        <p:nvPicPr>
          <p:cNvPr id="19" name="Picture 1"/>
          <p:cNvPicPr>
            <a:picLocks noChangeAspect="1" noChangeArrowheads="1"/>
          </p:cNvPicPr>
          <p:nvPr/>
        </p:nvPicPr>
        <p:blipFill>
          <a:blip r:embed="rId4" cstate="print"/>
          <a:srcRect/>
          <a:stretch>
            <a:fillRect/>
          </a:stretch>
        </p:blipFill>
        <p:spPr bwMode="auto">
          <a:xfrm>
            <a:off x="5125" y="6914668"/>
            <a:ext cx="4676031" cy="537577"/>
          </a:xfrm>
          <a:prstGeom prst="rect">
            <a:avLst/>
          </a:prstGeom>
          <a:noFill/>
        </p:spPr>
      </p:pic>
      <p:sp>
        <p:nvSpPr>
          <p:cNvPr id="20"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323881396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503808" y="35421"/>
            <a:ext cx="6336704" cy="59055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400" i="0" dirty="0" smtClean="0">
                <a:latin typeface="Bookman" charset="0"/>
                <a:cs typeface="Times New Roman" pitchFamily="16" charset="0"/>
              </a:rPr>
              <a:t>Catalysis from NPs: </a:t>
            </a:r>
            <a:r>
              <a:rPr lang="en-US" sz="2400" i="0" dirty="0" err="1" smtClean="0">
                <a:latin typeface="Bookman" charset="0"/>
                <a:cs typeface="Times New Roman" pitchFamily="16" charset="0"/>
              </a:rPr>
              <a:t>Pd</a:t>
            </a:r>
            <a:r>
              <a:rPr lang="en-US" sz="2400" i="0" dirty="0" smtClean="0">
                <a:latin typeface="Bookman" charset="0"/>
                <a:cs typeface="Times New Roman" pitchFamily="16" charset="0"/>
              </a:rPr>
              <a:t>  (GISAXS) </a:t>
            </a:r>
            <a:r>
              <a:rPr lang="en-US" sz="2400" b="0" i="0" dirty="0" smtClean="0">
                <a:latin typeface="+mn-lt"/>
                <a:cs typeface="Times New Roman" pitchFamily="16" charset="0"/>
              </a:rPr>
              <a:t>(3/3)-</a:t>
            </a:r>
            <a:r>
              <a:rPr lang="en-US" sz="2400" b="0" i="0" dirty="0" smtClean="0">
                <a:solidFill>
                  <a:srgbClr val="FFFF00"/>
                </a:solidFill>
                <a:latin typeface="+mn-lt"/>
                <a:cs typeface="Times New Roman" pitchFamily="16" charset="0"/>
              </a:rPr>
              <a:t>4</a:t>
            </a:r>
            <a:endParaRPr lang="en-US" sz="2400" b="0" i="0" dirty="0">
              <a:solidFill>
                <a:srgbClr val="FFFF00"/>
              </a:solidFill>
              <a:latin typeface="+mn-lt"/>
              <a:cs typeface="Times New Roman" pitchFamily="16" charset="0"/>
            </a:endParaRPr>
          </a:p>
        </p:txBody>
      </p:sp>
      <p:grpSp>
        <p:nvGrpSpPr>
          <p:cNvPr id="18" name="Agrupar 17"/>
          <p:cNvGrpSpPr/>
          <p:nvPr/>
        </p:nvGrpSpPr>
        <p:grpSpPr>
          <a:xfrm>
            <a:off x="523553" y="611485"/>
            <a:ext cx="8837239" cy="6627929"/>
            <a:chOff x="523553" y="611485"/>
            <a:chExt cx="8837239" cy="6627929"/>
          </a:xfrm>
        </p:grpSpPr>
        <p:grpSp>
          <p:nvGrpSpPr>
            <p:cNvPr id="11" name="Agrupar 10"/>
            <p:cNvGrpSpPr/>
            <p:nvPr/>
          </p:nvGrpSpPr>
          <p:grpSpPr>
            <a:xfrm>
              <a:off x="523553" y="611485"/>
              <a:ext cx="8837239" cy="6627929"/>
              <a:chOff x="523553" y="611485"/>
              <a:chExt cx="8837239" cy="6627929"/>
            </a:xfrm>
          </p:grpSpPr>
          <p:pic>
            <p:nvPicPr>
              <p:cNvPr id="4" name="Al_15nm_171.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23553" y="611485"/>
                <a:ext cx="8837239" cy="6627929"/>
              </a:xfrm>
              <a:prstGeom prst="rect">
                <a:avLst/>
              </a:prstGeom>
            </p:spPr>
          </p:pic>
          <p:grpSp>
            <p:nvGrpSpPr>
              <p:cNvPr id="10" name="Agrupar 9"/>
              <p:cNvGrpSpPr/>
              <p:nvPr/>
            </p:nvGrpSpPr>
            <p:grpSpPr>
              <a:xfrm>
                <a:off x="6291217" y="4499917"/>
                <a:ext cx="1341383" cy="1800200"/>
                <a:chOff x="5931177" y="4499917"/>
                <a:chExt cx="1341383" cy="1800200"/>
              </a:xfrm>
            </p:grpSpPr>
            <p:sp>
              <p:nvSpPr>
                <p:cNvPr id="5" name="CuadroTexto 4"/>
                <p:cNvSpPr txBox="1"/>
                <p:nvPr/>
              </p:nvSpPr>
              <p:spPr>
                <a:xfrm>
                  <a:off x="6480472" y="4499917"/>
                  <a:ext cx="720080" cy="461665"/>
                </a:xfrm>
                <a:prstGeom prst="rect">
                  <a:avLst/>
                </a:prstGeom>
                <a:noFill/>
              </p:spPr>
              <p:txBody>
                <a:bodyPr wrap="square" rtlCol="0">
                  <a:spAutoFit/>
                </a:bodyPr>
                <a:lstStyle/>
                <a:p>
                  <a:r>
                    <a:rPr lang="ca-ES" b="1" dirty="0" smtClean="0">
                      <a:solidFill>
                        <a:srgbClr val="FF5704"/>
                      </a:solidFill>
                    </a:rPr>
                    <a:t>CO</a:t>
                  </a:r>
                  <a:endParaRPr lang="ca-ES" b="1" dirty="0">
                    <a:solidFill>
                      <a:srgbClr val="FF5704"/>
                    </a:solidFill>
                  </a:endParaRPr>
                </a:p>
              </p:txBody>
            </p:sp>
            <p:sp>
              <p:nvSpPr>
                <p:cNvPr id="6" name="CuadroTexto 5"/>
                <p:cNvSpPr txBox="1"/>
                <p:nvPr/>
              </p:nvSpPr>
              <p:spPr>
                <a:xfrm>
                  <a:off x="6480472" y="5838452"/>
                  <a:ext cx="792088" cy="461665"/>
                </a:xfrm>
                <a:prstGeom prst="rect">
                  <a:avLst/>
                </a:prstGeom>
                <a:noFill/>
              </p:spPr>
              <p:txBody>
                <a:bodyPr wrap="square" rtlCol="0">
                  <a:spAutoFit/>
                </a:bodyPr>
                <a:lstStyle/>
                <a:p>
                  <a:r>
                    <a:rPr lang="ca-ES" b="1" dirty="0" smtClean="0">
                      <a:solidFill>
                        <a:srgbClr val="0000FF"/>
                      </a:solidFill>
                    </a:rPr>
                    <a:t>CO</a:t>
                  </a:r>
                  <a:r>
                    <a:rPr lang="ca-ES" b="1" baseline="-25000" dirty="0" smtClean="0">
                      <a:solidFill>
                        <a:srgbClr val="0000FF"/>
                      </a:solidFill>
                    </a:rPr>
                    <a:t>2</a:t>
                  </a:r>
                  <a:endParaRPr lang="ca-ES" b="1" baseline="-25000" dirty="0">
                    <a:solidFill>
                      <a:srgbClr val="0000FF"/>
                    </a:solidFill>
                  </a:endParaRPr>
                </a:p>
              </p:txBody>
            </p:sp>
            <p:cxnSp>
              <p:nvCxnSpPr>
                <p:cNvPr id="8" name="Conector recto 7"/>
                <p:cNvCxnSpPr/>
                <p:nvPr/>
              </p:nvCxnSpPr>
              <p:spPr bwMode="auto">
                <a:xfrm>
                  <a:off x="5931177" y="6084093"/>
                  <a:ext cx="576064" cy="0"/>
                </a:xfrm>
                <a:prstGeom prst="line">
                  <a:avLst/>
                </a:prstGeom>
                <a:solidFill>
                  <a:srgbClr val="00B8FF"/>
                </a:solidFill>
                <a:ln w="9525" cap="flat" cmpd="sng" algn="ctr">
                  <a:solidFill>
                    <a:srgbClr val="0000FF"/>
                  </a:solidFill>
                  <a:prstDash val="dash"/>
                  <a:round/>
                  <a:headEnd type="none" w="med" len="med"/>
                  <a:tailEnd type="none" w="med" len="med"/>
                </a:ln>
                <a:effectLst/>
              </p:spPr>
            </p:cxnSp>
            <p:cxnSp>
              <p:nvCxnSpPr>
                <p:cNvPr id="9" name="Conector recto 8"/>
                <p:cNvCxnSpPr/>
                <p:nvPr/>
              </p:nvCxnSpPr>
              <p:spPr bwMode="auto">
                <a:xfrm>
                  <a:off x="5942467" y="4745619"/>
                  <a:ext cx="576064" cy="0"/>
                </a:xfrm>
                <a:prstGeom prst="line">
                  <a:avLst/>
                </a:prstGeom>
                <a:solidFill>
                  <a:srgbClr val="00B8FF"/>
                </a:solidFill>
                <a:ln w="9525" cap="flat" cmpd="sng" algn="ctr">
                  <a:solidFill>
                    <a:srgbClr val="FF5704"/>
                  </a:solidFill>
                  <a:prstDash val="dash"/>
                  <a:round/>
                  <a:headEnd type="none" w="med" len="med"/>
                  <a:tailEnd type="none" w="med" len="med"/>
                </a:ln>
                <a:effectLst/>
              </p:spPr>
            </p:cxnSp>
          </p:grpSp>
        </p:grpSp>
        <p:cxnSp>
          <p:nvCxnSpPr>
            <p:cNvPr id="13" name="Conector recto de flecha 12"/>
            <p:cNvCxnSpPr/>
            <p:nvPr/>
          </p:nvCxnSpPr>
          <p:spPr bwMode="auto">
            <a:xfrm flipV="1">
              <a:off x="3744168" y="2267669"/>
              <a:ext cx="0" cy="1224136"/>
            </a:xfrm>
            <a:prstGeom prst="straightConnector1">
              <a:avLst/>
            </a:prstGeom>
            <a:solidFill>
              <a:srgbClr val="00B8FF"/>
            </a:solidFill>
            <a:ln w="28575" cap="flat" cmpd="sng" algn="ctr">
              <a:solidFill>
                <a:schemeClr val="tx1"/>
              </a:solidFill>
              <a:prstDash val="solid"/>
              <a:round/>
              <a:headEnd type="none" w="med" len="med"/>
              <a:tailEnd type="arrow"/>
            </a:ln>
            <a:effectLst/>
          </p:spPr>
        </p:cxnSp>
        <p:cxnSp>
          <p:nvCxnSpPr>
            <p:cNvPr id="14" name="Conector recto de flecha 13"/>
            <p:cNvCxnSpPr/>
            <p:nvPr/>
          </p:nvCxnSpPr>
          <p:spPr bwMode="auto">
            <a:xfrm rot="5400000" flipV="1">
              <a:off x="4356236" y="2879737"/>
              <a:ext cx="0" cy="1224136"/>
            </a:xfrm>
            <a:prstGeom prst="straightConnector1">
              <a:avLst/>
            </a:prstGeom>
            <a:solidFill>
              <a:srgbClr val="00B8FF"/>
            </a:solidFill>
            <a:ln w="28575" cap="flat" cmpd="sng" algn="ctr">
              <a:solidFill>
                <a:schemeClr val="tx1"/>
              </a:solidFill>
              <a:prstDash val="solid"/>
              <a:round/>
              <a:headEnd type="none" w="med" len="med"/>
              <a:tailEnd type="arrow"/>
            </a:ln>
            <a:effectLst/>
          </p:spPr>
        </p:cxnSp>
        <p:sp>
          <p:nvSpPr>
            <p:cNvPr id="15" name="CuadroTexto 14"/>
            <p:cNvSpPr txBox="1"/>
            <p:nvPr/>
          </p:nvSpPr>
          <p:spPr>
            <a:xfrm>
              <a:off x="3240112" y="2267669"/>
              <a:ext cx="648072" cy="461665"/>
            </a:xfrm>
            <a:prstGeom prst="rect">
              <a:avLst/>
            </a:prstGeom>
            <a:noFill/>
          </p:spPr>
          <p:txBody>
            <a:bodyPr wrap="square" rtlCol="0">
              <a:spAutoFit/>
            </a:bodyPr>
            <a:lstStyle/>
            <a:p>
              <a:r>
                <a:rPr lang="ca-ES" b="1" dirty="0" err="1" smtClean="0">
                  <a:solidFill>
                    <a:srgbClr val="000000"/>
                  </a:solidFill>
                </a:rPr>
                <a:t>Q</a:t>
              </a:r>
              <a:r>
                <a:rPr lang="en-GB" b="1" baseline="-25000" dirty="0" smtClean="0">
                  <a:solidFill>
                    <a:srgbClr val="000000"/>
                  </a:solidFill>
                  <a:sym typeface="Symbol"/>
                </a:rPr>
                <a:t></a:t>
              </a:r>
              <a:endParaRPr lang="es-ES" b="1" baseline="-25000" dirty="0">
                <a:solidFill>
                  <a:srgbClr val="000000"/>
                </a:solidFill>
              </a:endParaRPr>
            </a:p>
          </p:txBody>
        </p:sp>
        <p:sp>
          <p:nvSpPr>
            <p:cNvPr id="17" name="CuadroTexto 16"/>
            <p:cNvSpPr txBox="1"/>
            <p:nvPr/>
          </p:nvSpPr>
          <p:spPr>
            <a:xfrm>
              <a:off x="4392240" y="3390180"/>
              <a:ext cx="648072" cy="461665"/>
            </a:xfrm>
            <a:prstGeom prst="rect">
              <a:avLst/>
            </a:prstGeom>
            <a:noFill/>
          </p:spPr>
          <p:txBody>
            <a:bodyPr wrap="square" rtlCol="0">
              <a:spAutoFit/>
            </a:bodyPr>
            <a:lstStyle/>
            <a:p>
              <a:r>
                <a:rPr lang="ca-ES" b="1" dirty="0" err="1" smtClean="0">
                  <a:solidFill>
                    <a:schemeClr val="tx1"/>
                  </a:solidFill>
                </a:rPr>
                <a:t>Q</a:t>
              </a:r>
              <a:r>
                <a:rPr lang="en-GB" b="1" baseline="-25000" dirty="0" smtClean="0">
                  <a:solidFill>
                    <a:schemeClr val="tx1"/>
                  </a:solidFill>
                  <a:sym typeface="Symbol"/>
                </a:rPr>
                <a:t>||</a:t>
              </a:r>
              <a:endParaRPr lang="es-ES" b="1" baseline="-25000" dirty="0">
                <a:solidFill>
                  <a:schemeClr val="tx1"/>
                </a:solidFill>
              </a:endParaRPr>
            </a:p>
          </p:txBody>
        </p:sp>
      </p:grpSp>
      <p:sp>
        <p:nvSpPr>
          <p:cNvPr id="19" name="CuadroTexto 18"/>
          <p:cNvSpPr txBox="1"/>
          <p:nvPr/>
        </p:nvSpPr>
        <p:spPr>
          <a:xfrm>
            <a:off x="575816" y="6455166"/>
            <a:ext cx="3168352" cy="276999"/>
          </a:xfrm>
          <a:prstGeom prst="rect">
            <a:avLst/>
          </a:prstGeom>
          <a:solidFill>
            <a:srgbClr val="0000FF"/>
          </a:solidFill>
        </p:spPr>
        <p:txBody>
          <a:bodyPr wrap="square" rtlCol="0">
            <a:spAutoFit/>
          </a:bodyPr>
          <a:lstStyle/>
          <a:p>
            <a:r>
              <a:rPr lang="en-GB" sz="1200" b="1" dirty="0">
                <a:latin typeface="+mj-lt"/>
              </a:rPr>
              <a:t>W.G. </a:t>
            </a:r>
            <a:r>
              <a:rPr lang="en-GB" sz="1200" b="1" dirty="0" err="1" smtClean="0">
                <a:latin typeface="+mj-lt"/>
              </a:rPr>
              <a:t>Onderwaater</a:t>
            </a:r>
            <a:r>
              <a:rPr lang="en-GB" sz="1200" b="1" dirty="0">
                <a:latin typeface="+mj-lt"/>
              </a:rPr>
              <a:t> </a:t>
            </a:r>
            <a:r>
              <a:rPr lang="en-GB" sz="1200" b="1" dirty="0" smtClean="0">
                <a:latin typeface="+mj-lt"/>
              </a:rPr>
              <a:t>et al. (</a:t>
            </a:r>
            <a:r>
              <a:rPr lang="en-GB" sz="1200" b="1" dirty="0">
                <a:latin typeface="+mj-lt"/>
              </a:rPr>
              <a:t>to be published</a:t>
            </a:r>
            <a:r>
              <a:rPr lang="en-GB" sz="1200" b="1" dirty="0" smtClean="0">
                <a:latin typeface="+mj-lt"/>
              </a:rPr>
              <a:t>)</a:t>
            </a:r>
            <a:r>
              <a:rPr lang="es-ES" sz="1200" b="1" dirty="0" smtClean="0">
                <a:latin typeface="+mj-lt"/>
              </a:rPr>
              <a:t> </a:t>
            </a:r>
            <a:endParaRPr lang="ca-ES" sz="1200" b="1" dirty="0">
              <a:latin typeface="+mj-lt"/>
            </a:endParaRPr>
          </a:p>
        </p:txBody>
      </p:sp>
    </p:spTree>
    <p:extLst>
      <p:ext uri="{BB962C8B-B14F-4D97-AF65-F5344CB8AC3E}">
        <p14:creationId xmlns:p14="http://schemas.microsoft.com/office/powerpoint/2010/main" val="880904703"/>
      </p:ext>
    </p:extLst>
  </p:cSld>
  <p:clrMapOvr>
    <a:masterClrMapping/>
  </p:clrMapOvr>
  <p:timing>
    <p:tnLst>
      <p:par>
        <p:cTn xmlns:p14="http://schemas.microsoft.com/office/powerpoint/2010/mai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92125" y="331788"/>
            <a:ext cx="9494838" cy="590550"/>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sz="2400" i="0" dirty="0" smtClean="0">
                <a:latin typeface="Bookman" charset="0"/>
                <a:cs typeface="Times New Roman" pitchFamily="16" charset="0"/>
              </a:rPr>
              <a:t>Outline:</a:t>
            </a:r>
            <a:endParaRPr lang="en-GB" sz="2400" i="0" dirty="0">
              <a:solidFill>
                <a:srgbClr val="FFCC99"/>
              </a:solidFill>
              <a:latin typeface="Bookman" charset="0"/>
            </a:endParaRPr>
          </a:p>
        </p:txBody>
      </p:sp>
      <p:sp>
        <p:nvSpPr>
          <p:cNvPr id="4" name="Text Box 3"/>
          <p:cNvSpPr txBox="1">
            <a:spLocks noChangeArrowheads="1"/>
          </p:cNvSpPr>
          <p:nvPr/>
        </p:nvSpPr>
        <p:spPr bwMode="auto">
          <a:xfrm>
            <a:off x="431800" y="1187549"/>
            <a:ext cx="9145016" cy="5507663"/>
          </a:xfrm>
          <a:prstGeom prst="rect">
            <a:avLst/>
          </a:prstGeom>
          <a:noFill/>
          <a:ln w="9525">
            <a:noFill/>
            <a:miter lim="800000"/>
            <a:headEnd/>
            <a:tailEnd/>
          </a:ln>
        </p:spPr>
        <p:txBody>
          <a:bodyPr wrap="square" lIns="0" tIns="0" rIns="0" bIns="0">
            <a:spAutoFit/>
          </a:bodyPr>
          <a:lstStyle/>
          <a:p>
            <a:pPr marL="217488" lvl="3" indent="-215900" algn="just" eaLnBrk="1">
              <a:lnSpc>
                <a:spcPct val="98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err="1" smtClean="0">
                <a:solidFill>
                  <a:srgbClr val="FFFFFF"/>
                </a:solidFill>
                <a:latin typeface="Bitstream Vera Serif" charset="0"/>
                <a:cs typeface="Times New Roman" pitchFamily="16" charset="0"/>
              </a:rPr>
              <a:t>Beamline</a:t>
            </a:r>
            <a:r>
              <a:rPr lang="en-GB" sz="1800" dirty="0" smtClean="0">
                <a:solidFill>
                  <a:srgbClr val="FFFFFF"/>
                </a:solidFill>
                <a:latin typeface="Bitstream Vera Serif" charset="0"/>
                <a:cs typeface="Times New Roman" pitchFamily="16" charset="0"/>
              </a:rPr>
              <a:t> objectives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Source characteristics &amp; Optics </a:t>
            </a:r>
            <a:r>
              <a:rPr lang="en-GB" sz="1800" dirty="0" err="1">
                <a:solidFill>
                  <a:srgbClr val="FFFFFF"/>
                </a:solidFill>
                <a:latin typeface="Bitstream Vera Serif" charset="0"/>
                <a:cs typeface="Times New Roman" pitchFamily="16" charset="0"/>
              </a:rPr>
              <a:t>l</a:t>
            </a:r>
            <a:r>
              <a:rPr lang="en-GB" sz="1800" dirty="0" err="1" smtClean="0">
                <a:solidFill>
                  <a:srgbClr val="FFFFFF"/>
                </a:solidFill>
                <a:latin typeface="Bitstream Vera Serif" charset="0"/>
                <a:cs typeface="Times New Roman" pitchFamily="16" charset="0"/>
              </a:rPr>
              <a:t>ayaout</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Scattering geometry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Scattering techniques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Equipment and sample environments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Scientific cases. Examples:</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Molecular self-assembling</a:t>
            </a:r>
            <a:r>
              <a:rPr lang="en-GB" sz="1800" dirty="0">
                <a:solidFill>
                  <a:schemeClr val="accent3">
                    <a:lumMod val="95000"/>
                  </a:schemeClr>
                </a:solidFill>
                <a:latin typeface="Bitstream Vera Serif" charset="0"/>
                <a:cs typeface="Times New Roman" pitchFamily="16" charset="0"/>
              </a:rPr>
              <a:t>.</a:t>
            </a:r>
            <a:r>
              <a:rPr lang="en-GB" sz="1800" dirty="0" smtClean="0">
                <a:solidFill>
                  <a:schemeClr val="accent3">
                    <a:lumMod val="95000"/>
                  </a:schemeClr>
                </a:solidFill>
                <a:latin typeface="Bitstream Vera Serif" charset="0"/>
                <a:cs typeface="Times New Roman" pitchFamily="16" charset="0"/>
              </a:rPr>
              <a:t> </a:t>
            </a:r>
            <a:r>
              <a:rPr lang="en-GB" sz="1800" dirty="0">
                <a:solidFill>
                  <a:schemeClr val="accent3">
                    <a:lumMod val="95000"/>
                  </a:schemeClr>
                </a:solidFill>
                <a:latin typeface="Bitstream Vera Serif" charset="0"/>
                <a:cs typeface="Times New Roman" pitchFamily="16" charset="0"/>
              </a:rPr>
              <a:t>C</a:t>
            </a:r>
            <a:r>
              <a:rPr lang="en-GB" sz="1800" dirty="0" smtClean="0">
                <a:solidFill>
                  <a:schemeClr val="accent3">
                    <a:lumMod val="95000"/>
                  </a:schemeClr>
                </a:solidFill>
                <a:latin typeface="Bitstream Vera Serif" charset="0"/>
                <a:cs typeface="Times New Roman" pitchFamily="16" charset="0"/>
              </a:rPr>
              <a:t>hiral system: Adenine</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Surface structure: BaTiO</a:t>
            </a:r>
            <a:r>
              <a:rPr lang="en-GB" sz="1800" baseline="-25000" dirty="0" smtClean="0">
                <a:solidFill>
                  <a:schemeClr val="accent3">
                    <a:lumMod val="95000"/>
                  </a:schemeClr>
                </a:solidFill>
                <a:latin typeface="Bitstream Vera Serif" charset="0"/>
                <a:cs typeface="Times New Roman" pitchFamily="16" charset="0"/>
              </a:rPr>
              <a:t>3</a:t>
            </a:r>
            <a:r>
              <a:rPr lang="en-GB" sz="1800" dirty="0" smtClean="0">
                <a:solidFill>
                  <a:schemeClr val="accent3">
                    <a:lumMod val="95000"/>
                  </a:schemeClr>
                </a:solidFill>
                <a:latin typeface="Bitstream Vera Serif" charset="0"/>
                <a:cs typeface="Times New Roman" pitchFamily="16" charset="0"/>
              </a:rPr>
              <a:t>(001) </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Heterogeneous catalysis: CO oxidation </a:t>
            </a:r>
            <a:r>
              <a:rPr lang="en-GB" sz="1800" dirty="0" smtClean="0">
                <a:solidFill>
                  <a:schemeClr val="accent3">
                    <a:lumMod val="95000"/>
                  </a:schemeClr>
                </a:solidFill>
                <a:latin typeface="Bitstream Vera Serif" charset="0"/>
                <a:cs typeface="Times New Roman" pitchFamily="16" charset="0"/>
              </a:rPr>
              <a:t>NPs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C9F685"/>
                </a:solidFill>
                <a:latin typeface="Bitstream Vera Serif" charset="0"/>
                <a:cs typeface="Times New Roman" pitchFamily="16" charset="0"/>
              </a:rPr>
              <a:t>Budget</a:t>
            </a:r>
            <a:endParaRPr lang="en-GB" sz="1800" dirty="0" smtClean="0">
              <a:solidFill>
                <a:srgbClr val="C9F685"/>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a:solidFill>
                  <a:schemeClr val="accent3">
                    <a:lumMod val="95000"/>
                  </a:schemeClr>
                </a:solidFill>
                <a:latin typeface="Bitstream Vera Serif" charset="0"/>
                <a:cs typeface="Times New Roman" pitchFamily="16" charset="0"/>
              </a:rPr>
              <a:t>Areas of scientific impact: energy, health and </a:t>
            </a:r>
            <a:r>
              <a:rPr lang="en-GB" sz="1800" dirty="0" err="1" smtClean="0">
                <a:solidFill>
                  <a:schemeClr val="accent3">
                    <a:lumMod val="95000"/>
                  </a:schemeClr>
                </a:solidFill>
                <a:latin typeface="Bitstream Vera Serif" charset="0"/>
                <a:cs typeface="Times New Roman" pitchFamily="16" charset="0"/>
              </a:rPr>
              <a:t>nanoelectronics</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Research lines: catalysis, NPs, </a:t>
            </a:r>
            <a:r>
              <a:rPr lang="en-GB" sz="1800" dirty="0" err="1" smtClean="0">
                <a:solidFill>
                  <a:srgbClr val="FFFFFF"/>
                </a:solidFill>
                <a:latin typeface="Bitstream Vera Serif" charset="0"/>
                <a:cs typeface="Times New Roman" pitchFamily="16" charset="0"/>
              </a:rPr>
              <a:t>multiferroics</a:t>
            </a:r>
            <a:r>
              <a:rPr lang="en-GB" sz="1800" dirty="0" smtClean="0">
                <a:solidFill>
                  <a:srgbClr val="FFFFFF"/>
                </a:solidFill>
                <a:latin typeface="Bitstream Vera Serif" charset="0"/>
                <a:cs typeface="Times New Roman" pitchFamily="16" charset="0"/>
              </a:rPr>
              <a:t>, electrochemistry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Synergies with other ALBA </a:t>
            </a:r>
            <a:r>
              <a:rPr lang="en-GB" sz="1800" dirty="0" err="1" smtClean="0">
                <a:solidFill>
                  <a:srgbClr val="FFFFFF"/>
                </a:solidFill>
                <a:latin typeface="Bitstream Vera Serif" charset="0"/>
                <a:cs typeface="Times New Roman" pitchFamily="16" charset="0"/>
              </a:rPr>
              <a:t>beamlines</a:t>
            </a:r>
            <a:r>
              <a:rPr lang="en-GB" sz="1800" dirty="0" smtClean="0">
                <a:solidFill>
                  <a:srgbClr val="FFFFFF"/>
                </a:solidFill>
                <a:latin typeface="Bitstream Vera Serif" charset="0"/>
                <a:cs typeface="Times New Roman" pitchFamily="16" charset="0"/>
              </a:rPr>
              <a:t> (BOREAS, NCD, CIRCE)</a:t>
            </a:r>
            <a:endParaRPr lang="en-GB" sz="1800" dirty="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Participating research groups</a:t>
            </a:r>
            <a:endParaRPr lang="en-GB" sz="1800" dirty="0">
              <a:solidFill>
                <a:schemeClr val="accent3">
                  <a:lumMod val="95000"/>
                </a:schemeClr>
              </a:solidFill>
              <a:latin typeface="Bitstream Vera Serif" charset="0"/>
              <a:cs typeface="Times New Roman" pitchFamily="16" charset="0"/>
            </a:endParaRPr>
          </a:p>
        </p:txBody>
      </p:sp>
      <p:pic>
        <p:nvPicPr>
          <p:cNvPr id="5" name="Picture 1"/>
          <p:cNvPicPr>
            <a:picLocks noChangeAspect="1" noChangeArrowheads="1"/>
          </p:cNvPicPr>
          <p:nvPr/>
        </p:nvPicPr>
        <p:blipFill>
          <a:blip r:embed="rId2" cstate="print"/>
          <a:srcRect/>
          <a:stretch>
            <a:fillRect/>
          </a:stretch>
        </p:blipFill>
        <p:spPr bwMode="auto">
          <a:xfrm>
            <a:off x="5125" y="6626636"/>
            <a:ext cx="4676031" cy="537577"/>
          </a:xfrm>
          <a:prstGeom prst="rect">
            <a:avLst/>
          </a:prstGeom>
          <a:noFill/>
        </p:spPr>
      </p:pic>
      <p:sp>
        <p:nvSpPr>
          <p:cNvPr id="6"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674250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92125" y="35421"/>
            <a:ext cx="9494838" cy="590550"/>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sz="2400" i="0" dirty="0" smtClean="0">
                <a:latin typeface="Bookman" charset="0"/>
                <a:cs typeface="Times New Roman" pitchFamily="16" charset="0"/>
              </a:rPr>
              <a:t>Budget</a:t>
            </a:r>
            <a:r>
              <a:rPr lang="en-GB" sz="2400" i="0" dirty="0" smtClean="0">
                <a:latin typeface="Bookman" charset="0"/>
                <a:cs typeface="Times New Roman" pitchFamily="16" charset="0"/>
              </a:rPr>
              <a:t>:</a:t>
            </a:r>
            <a:endParaRPr lang="en-GB" sz="2400" i="0" dirty="0">
              <a:solidFill>
                <a:srgbClr val="FFCC99"/>
              </a:solidFill>
              <a:latin typeface="Bookman" charset="0"/>
            </a:endParaRPr>
          </a:p>
        </p:txBody>
      </p:sp>
      <p:sp>
        <p:nvSpPr>
          <p:cNvPr id="5" name="Rectángulo 4"/>
          <p:cNvSpPr/>
          <p:nvPr/>
        </p:nvSpPr>
        <p:spPr>
          <a:xfrm>
            <a:off x="359792" y="611485"/>
            <a:ext cx="8496944" cy="2308324"/>
          </a:xfrm>
          <a:prstGeom prst="rect">
            <a:avLst/>
          </a:prstGeom>
        </p:spPr>
        <p:txBody>
          <a:bodyPr wrap="square">
            <a:spAutoFit/>
          </a:bodyPr>
          <a:lstStyle/>
          <a:p>
            <a:r>
              <a:rPr lang="en-GB" sz="1800" dirty="0">
                <a:solidFill>
                  <a:srgbClr val="FF0000"/>
                </a:solidFill>
              </a:rPr>
              <a:t>Source</a:t>
            </a:r>
            <a:endParaRPr lang="es-ES" sz="1800" dirty="0">
              <a:solidFill>
                <a:srgbClr val="FF0000"/>
              </a:solidFill>
            </a:endParaRPr>
          </a:p>
          <a:p>
            <a:r>
              <a:rPr lang="en-GB" sz="1800" dirty="0"/>
              <a:t>Insertion device + frontend      			</a:t>
            </a:r>
            <a:r>
              <a:rPr lang="en-GB" sz="1800" dirty="0" smtClean="0"/>
              <a:t>	900 </a:t>
            </a:r>
            <a:r>
              <a:rPr lang="en-GB" sz="1800" dirty="0"/>
              <a:t>k€</a:t>
            </a:r>
            <a:endParaRPr lang="es-ES" sz="1800" dirty="0"/>
          </a:p>
          <a:p>
            <a:r>
              <a:rPr lang="en-GB" sz="1800" dirty="0" err="1">
                <a:solidFill>
                  <a:srgbClr val="FF0000"/>
                </a:solidFill>
              </a:rPr>
              <a:t>Beamline</a:t>
            </a:r>
            <a:r>
              <a:rPr lang="en-GB" sz="1800" dirty="0">
                <a:solidFill>
                  <a:srgbClr val="FF0000"/>
                </a:solidFill>
              </a:rPr>
              <a:t> &amp; Optics</a:t>
            </a:r>
            <a:endParaRPr lang="es-ES" sz="1800" dirty="0">
              <a:solidFill>
                <a:srgbClr val="FF0000"/>
              </a:solidFill>
            </a:endParaRPr>
          </a:p>
          <a:p>
            <a:r>
              <a:rPr lang="en-GB" sz="1800" dirty="0"/>
              <a:t>Other equipment (Slits cooled + flight tubes + pumps + etc.) 	</a:t>
            </a:r>
            <a:r>
              <a:rPr lang="en-GB" sz="1800" dirty="0" smtClean="0"/>
              <a:t>390 </a:t>
            </a:r>
            <a:r>
              <a:rPr lang="en-GB" sz="1800" dirty="0"/>
              <a:t>k€</a:t>
            </a:r>
            <a:endParaRPr lang="es-ES" sz="1800" dirty="0"/>
          </a:p>
          <a:p>
            <a:r>
              <a:rPr lang="en-GB" sz="1800" dirty="0"/>
              <a:t>Three mirrors set plus mechanisms 				</a:t>
            </a:r>
            <a:r>
              <a:rPr lang="en-GB" sz="1800" dirty="0" smtClean="0"/>
              <a:t>500 </a:t>
            </a:r>
            <a:r>
              <a:rPr lang="en-GB" sz="1800" dirty="0"/>
              <a:t>k€</a:t>
            </a:r>
            <a:endParaRPr lang="es-ES" sz="1800" dirty="0"/>
          </a:p>
          <a:p>
            <a:r>
              <a:rPr lang="en-GB" sz="1800" dirty="0" err="1"/>
              <a:t>Monochromator</a:t>
            </a:r>
            <a:r>
              <a:rPr lang="en-GB" sz="1800" dirty="0"/>
              <a:t> System 					</a:t>
            </a:r>
            <a:r>
              <a:rPr lang="en-GB" sz="1800" dirty="0" smtClean="0"/>
              <a:t>300 </a:t>
            </a:r>
            <a:r>
              <a:rPr lang="en-GB" sz="1800" dirty="0"/>
              <a:t>k€</a:t>
            </a:r>
            <a:endParaRPr lang="es-ES" sz="1800" dirty="0"/>
          </a:p>
          <a:p>
            <a:r>
              <a:rPr lang="en-GB" sz="1800" dirty="0"/>
              <a:t>Single diamond phase retarder setup (UHV chamber and mechanics) 	 50 k€ </a:t>
            </a:r>
            <a:endParaRPr lang="es-ES" sz="1800" dirty="0"/>
          </a:p>
          <a:p>
            <a:r>
              <a:rPr lang="en-GB" sz="1800" dirty="0"/>
              <a:t>Diamond crystal 					</a:t>
            </a:r>
            <a:r>
              <a:rPr lang="en-GB" sz="1800" dirty="0" smtClean="0"/>
              <a:t>	 </a:t>
            </a:r>
            <a:r>
              <a:rPr lang="en-GB" sz="1800" dirty="0"/>
              <a:t>20 k€ </a:t>
            </a:r>
            <a:r>
              <a:rPr lang="es-ES" sz="1800" dirty="0"/>
              <a:t> </a:t>
            </a:r>
            <a:r>
              <a:rPr lang="es-ES" sz="1800" dirty="0" smtClean="0"/>
              <a:t>    </a:t>
            </a:r>
            <a:r>
              <a:rPr lang="es-ES" sz="1800" dirty="0" smtClean="0">
                <a:solidFill>
                  <a:srgbClr val="FF0000"/>
                </a:solidFill>
              </a:rPr>
              <a:t>(2160 </a:t>
            </a:r>
            <a:r>
              <a:rPr lang="en-GB" sz="1800" dirty="0">
                <a:solidFill>
                  <a:srgbClr val="FF0000"/>
                </a:solidFill>
              </a:rPr>
              <a:t>k</a:t>
            </a:r>
            <a:r>
              <a:rPr lang="en-GB" sz="1800" dirty="0" smtClean="0">
                <a:solidFill>
                  <a:srgbClr val="FF0000"/>
                </a:solidFill>
              </a:rPr>
              <a:t>€)</a:t>
            </a:r>
            <a:endParaRPr lang="es-ES" sz="1800" dirty="0">
              <a:solidFill>
                <a:srgbClr val="FF0000"/>
              </a:solidFill>
            </a:endParaRPr>
          </a:p>
        </p:txBody>
      </p:sp>
      <p:sp>
        <p:nvSpPr>
          <p:cNvPr id="7" name="Rectángulo 6"/>
          <p:cNvSpPr/>
          <p:nvPr/>
        </p:nvSpPr>
        <p:spPr>
          <a:xfrm>
            <a:off x="359792" y="2887281"/>
            <a:ext cx="9361040" cy="3139321"/>
          </a:xfrm>
          <a:prstGeom prst="rect">
            <a:avLst/>
          </a:prstGeom>
        </p:spPr>
        <p:txBody>
          <a:bodyPr wrap="square">
            <a:spAutoFit/>
          </a:bodyPr>
          <a:lstStyle/>
          <a:p>
            <a:r>
              <a:rPr lang="en-GB" sz="1800" dirty="0">
                <a:solidFill>
                  <a:srgbClr val="FF0000"/>
                </a:solidFill>
              </a:rPr>
              <a:t>Experiment	</a:t>
            </a:r>
            <a:r>
              <a:rPr lang="en-GB" sz="1800" dirty="0"/>
              <a:t>								</a:t>
            </a:r>
            <a:endParaRPr lang="es-ES" sz="1800" dirty="0"/>
          </a:p>
          <a:p>
            <a:r>
              <a:rPr lang="en-GB" sz="1800" dirty="0" err="1"/>
              <a:t>Multiaxis</a:t>
            </a:r>
            <a:r>
              <a:rPr lang="en-GB" sz="1800" dirty="0"/>
              <a:t> </a:t>
            </a:r>
            <a:r>
              <a:rPr lang="en-GB" sz="1800" dirty="0" err="1"/>
              <a:t>Diffractometer</a:t>
            </a:r>
            <a:r>
              <a:rPr lang="en-GB" sz="1800" dirty="0"/>
              <a:t> (with </a:t>
            </a:r>
            <a:r>
              <a:rPr lang="en-GB" sz="1800" dirty="0" err="1"/>
              <a:t>analyzers</a:t>
            </a:r>
            <a:r>
              <a:rPr lang="en-GB" sz="1800" dirty="0"/>
              <a:t>) 			</a:t>
            </a:r>
            <a:r>
              <a:rPr lang="en-GB" sz="1800" dirty="0" smtClean="0"/>
              <a:t>530 </a:t>
            </a:r>
            <a:r>
              <a:rPr lang="en-GB" sz="1800" dirty="0"/>
              <a:t>k€</a:t>
            </a:r>
            <a:endParaRPr lang="es-ES" sz="1800" dirty="0"/>
          </a:p>
          <a:p>
            <a:r>
              <a:rPr lang="en-GB" sz="1800" dirty="0"/>
              <a:t>Polarization </a:t>
            </a:r>
            <a:r>
              <a:rPr lang="en-GB" sz="1800" dirty="0" err="1"/>
              <a:t>analyzer</a:t>
            </a:r>
            <a:r>
              <a:rPr lang="en-GB" sz="1800" dirty="0"/>
              <a:t> 					50 k€ </a:t>
            </a:r>
            <a:endParaRPr lang="es-ES" sz="1800" dirty="0"/>
          </a:p>
          <a:p>
            <a:r>
              <a:rPr lang="en-GB" sz="1800" dirty="0"/>
              <a:t>Detectors 						350 k€</a:t>
            </a:r>
            <a:endParaRPr lang="es-ES" sz="1800" dirty="0"/>
          </a:p>
          <a:p>
            <a:r>
              <a:rPr lang="en-GB" sz="1800" dirty="0"/>
              <a:t>SAXS </a:t>
            </a:r>
            <a:r>
              <a:rPr lang="en-GB" sz="1800" dirty="0" err="1"/>
              <a:t>table+tube</a:t>
            </a:r>
            <a:r>
              <a:rPr lang="en-GB" sz="1800" dirty="0"/>
              <a:t> 					</a:t>
            </a:r>
            <a:r>
              <a:rPr lang="en-GB" sz="1800" dirty="0" smtClean="0"/>
              <a:t>	190 </a:t>
            </a:r>
            <a:r>
              <a:rPr lang="en-GB" sz="1800" dirty="0"/>
              <a:t>k€</a:t>
            </a:r>
            <a:endParaRPr lang="es-ES" sz="1800" dirty="0"/>
          </a:p>
          <a:p>
            <a:r>
              <a:rPr lang="en-GB" sz="1800" dirty="0"/>
              <a:t>Magnetic scattering devices 				</a:t>
            </a:r>
            <a:r>
              <a:rPr lang="en-GB" sz="1800" dirty="0" smtClean="0"/>
              <a:t>	60 </a:t>
            </a:r>
            <a:r>
              <a:rPr lang="en-GB" sz="1800" dirty="0"/>
              <a:t>k€</a:t>
            </a:r>
            <a:endParaRPr lang="es-ES" sz="1800" dirty="0"/>
          </a:p>
          <a:p>
            <a:r>
              <a:rPr lang="en-GB" sz="1800" dirty="0"/>
              <a:t>UHV flow reactor: 					</a:t>
            </a:r>
            <a:r>
              <a:rPr lang="en-GB" sz="1800" dirty="0" smtClean="0"/>
              <a:t>	200 </a:t>
            </a:r>
            <a:r>
              <a:rPr lang="en-GB" sz="1800" dirty="0"/>
              <a:t>k€</a:t>
            </a:r>
            <a:endParaRPr lang="es-ES" sz="1800" dirty="0"/>
          </a:p>
          <a:p>
            <a:r>
              <a:rPr lang="en-GB" sz="1800" dirty="0"/>
              <a:t>Sample environments 					</a:t>
            </a:r>
            <a:r>
              <a:rPr lang="en-GB" sz="1800" dirty="0" smtClean="0"/>
              <a:t>500 </a:t>
            </a:r>
            <a:r>
              <a:rPr lang="en-GB" sz="1800" dirty="0"/>
              <a:t>k€</a:t>
            </a:r>
            <a:endParaRPr lang="es-ES" sz="1800" dirty="0"/>
          </a:p>
          <a:p>
            <a:r>
              <a:rPr lang="en-GB" sz="1800" dirty="0"/>
              <a:t>Nitrogen gas stream cooling system 				</a:t>
            </a:r>
            <a:r>
              <a:rPr lang="en-GB" sz="1800" dirty="0" smtClean="0"/>
              <a:t>50 </a:t>
            </a:r>
            <a:r>
              <a:rPr lang="en-GB" sz="1800" dirty="0"/>
              <a:t>k€</a:t>
            </a:r>
            <a:endParaRPr lang="es-ES" sz="1800" dirty="0"/>
          </a:p>
          <a:p>
            <a:r>
              <a:rPr lang="en-GB" sz="1800" dirty="0"/>
              <a:t>Helium gas stream cooling system and control electronics 		60 k€ </a:t>
            </a:r>
            <a:endParaRPr lang="es-ES" sz="1800" dirty="0"/>
          </a:p>
          <a:p>
            <a:r>
              <a:rPr lang="en-GB" sz="1800" dirty="0" smtClean="0"/>
              <a:t>Cryostat (close cycle) 					60 k€ </a:t>
            </a:r>
            <a:r>
              <a:rPr lang="es-ES" sz="1800" dirty="0" smtClean="0"/>
              <a:t>  </a:t>
            </a:r>
            <a:r>
              <a:rPr lang="es-ES" sz="1800" dirty="0" smtClean="0">
                <a:solidFill>
                  <a:srgbClr val="FF0000"/>
                </a:solidFill>
              </a:rPr>
              <a:t>(</a:t>
            </a:r>
            <a:r>
              <a:rPr lang="en-GB" sz="1800" dirty="0" smtClean="0">
                <a:solidFill>
                  <a:srgbClr val="FF0000"/>
                </a:solidFill>
              </a:rPr>
              <a:t>2050 </a:t>
            </a:r>
            <a:r>
              <a:rPr lang="en-GB" sz="1800" dirty="0">
                <a:solidFill>
                  <a:srgbClr val="FF0000"/>
                </a:solidFill>
              </a:rPr>
              <a:t>k</a:t>
            </a:r>
            <a:r>
              <a:rPr lang="en-GB" sz="1800" dirty="0" smtClean="0">
                <a:solidFill>
                  <a:srgbClr val="FF0000"/>
                </a:solidFill>
              </a:rPr>
              <a:t>€)</a:t>
            </a:r>
            <a:endParaRPr lang="es-ES" sz="1800" dirty="0">
              <a:solidFill>
                <a:srgbClr val="FF0000"/>
              </a:solidFill>
            </a:endParaRPr>
          </a:p>
        </p:txBody>
      </p:sp>
      <p:sp>
        <p:nvSpPr>
          <p:cNvPr id="8" name="CuadroTexto 7"/>
          <p:cNvSpPr txBox="1"/>
          <p:nvPr/>
        </p:nvSpPr>
        <p:spPr>
          <a:xfrm>
            <a:off x="359792" y="6084093"/>
            <a:ext cx="8856984" cy="954107"/>
          </a:xfrm>
          <a:prstGeom prst="rect">
            <a:avLst/>
          </a:prstGeom>
          <a:noFill/>
        </p:spPr>
        <p:txBody>
          <a:bodyPr wrap="square" rtlCol="0">
            <a:spAutoFit/>
          </a:bodyPr>
          <a:lstStyle/>
          <a:p>
            <a:r>
              <a:rPr lang="ca-ES" sz="1800" dirty="0" err="1" smtClean="0">
                <a:solidFill>
                  <a:srgbClr val="FF0000"/>
                </a:solidFill>
              </a:rPr>
              <a:t>Infrastructure</a:t>
            </a:r>
            <a:r>
              <a:rPr lang="ca-ES" sz="1800" dirty="0" smtClean="0">
                <a:solidFill>
                  <a:srgbClr val="FF0000"/>
                </a:solidFill>
              </a:rPr>
              <a:t> &amp; control </a:t>
            </a:r>
            <a:r>
              <a:rPr lang="ca-ES" sz="1800" dirty="0" err="1" smtClean="0">
                <a:solidFill>
                  <a:srgbClr val="FF0000"/>
                </a:solidFill>
              </a:rPr>
              <a:t>room</a:t>
            </a:r>
            <a:r>
              <a:rPr lang="ca-ES" sz="1800" dirty="0" smtClean="0"/>
              <a:t>	</a:t>
            </a:r>
            <a:r>
              <a:rPr lang="ca-ES" sz="1800" dirty="0"/>
              <a:t>	</a:t>
            </a:r>
            <a:r>
              <a:rPr lang="ca-ES" sz="1800" dirty="0" smtClean="0"/>
              <a:t>			840 </a:t>
            </a:r>
            <a:r>
              <a:rPr lang="en-GB" sz="1800" dirty="0"/>
              <a:t>k€ </a:t>
            </a:r>
            <a:endParaRPr lang="en-GB" sz="1800" dirty="0" smtClean="0"/>
          </a:p>
          <a:p>
            <a:r>
              <a:rPr lang="ca-ES" sz="1800" dirty="0" err="1" smtClean="0">
                <a:solidFill>
                  <a:srgbClr val="FF0000"/>
                </a:solidFill>
              </a:rPr>
              <a:t>Contingency</a:t>
            </a:r>
            <a:r>
              <a:rPr lang="ca-ES" sz="1800" dirty="0" smtClean="0">
                <a:solidFill>
                  <a:srgbClr val="FF0000"/>
                </a:solidFill>
              </a:rPr>
              <a:t> (10%)						</a:t>
            </a:r>
            <a:r>
              <a:rPr lang="ca-ES" sz="1800" dirty="0" smtClean="0"/>
              <a:t>505 </a:t>
            </a:r>
            <a:r>
              <a:rPr lang="en-GB" sz="1800" dirty="0"/>
              <a:t>k€</a:t>
            </a:r>
            <a:endParaRPr lang="ca-ES" sz="1800" dirty="0" smtClean="0">
              <a:solidFill>
                <a:srgbClr val="FF0000"/>
              </a:solidFill>
            </a:endParaRPr>
          </a:p>
          <a:p>
            <a:r>
              <a:rPr lang="ca-ES" sz="2000" b="1" dirty="0" smtClean="0">
                <a:solidFill>
                  <a:srgbClr val="FF0000"/>
                </a:solidFill>
              </a:rPr>
              <a:t>Total</a:t>
            </a:r>
            <a:r>
              <a:rPr lang="ca-ES" sz="2000" b="1" dirty="0" smtClean="0"/>
              <a:t>						             </a:t>
            </a:r>
            <a:r>
              <a:rPr lang="ca-ES" sz="2000" b="1" dirty="0" smtClean="0">
                <a:solidFill>
                  <a:srgbClr val="FF203E"/>
                </a:solidFill>
              </a:rPr>
              <a:t>             5555</a:t>
            </a:r>
            <a:r>
              <a:rPr lang="en-GB" sz="2000" b="1" dirty="0" smtClean="0">
                <a:solidFill>
                  <a:srgbClr val="FF203E"/>
                </a:solidFill>
              </a:rPr>
              <a:t>k€</a:t>
            </a:r>
            <a:endParaRPr lang="en-GB" sz="2000" b="1" dirty="0"/>
          </a:p>
        </p:txBody>
      </p:sp>
      <p:pic>
        <p:nvPicPr>
          <p:cNvPr id="9" name="Picture 1"/>
          <p:cNvPicPr>
            <a:picLocks noChangeAspect="1" noChangeArrowheads="1"/>
          </p:cNvPicPr>
          <p:nvPr/>
        </p:nvPicPr>
        <p:blipFill>
          <a:blip r:embed="rId2" cstate="print"/>
          <a:srcRect/>
          <a:stretch>
            <a:fillRect/>
          </a:stretch>
        </p:blipFill>
        <p:spPr bwMode="auto">
          <a:xfrm>
            <a:off x="5125" y="7029006"/>
            <a:ext cx="4676031" cy="537577"/>
          </a:xfrm>
          <a:prstGeom prst="rect">
            <a:avLst/>
          </a:prstGeom>
          <a:noFill/>
        </p:spPr>
      </p:pic>
      <p:sp>
        <p:nvSpPr>
          <p:cNvPr id="10"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4292136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492125" y="331788"/>
            <a:ext cx="9494838" cy="59055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sz="2400" b="0" i="0" dirty="0" smtClean="0">
                <a:latin typeface="Bookman" charset="0"/>
                <a:cs typeface="Times New Roman" pitchFamily="16" charset="0"/>
              </a:rPr>
              <a:t>Referees Report</a:t>
            </a:r>
            <a:endParaRPr lang="en-GB" sz="2400" b="0" i="0" dirty="0">
              <a:solidFill>
                <a:srgbClr val="FFCC99"/>
              </a:solidFill>
              <a:latin typeface="Bookman" charset="0"/>
            </a:endParaRPr>
          </a:p>
        </p:txBody>
      </p:sp>
      <p:sp>
        <p:nvSpPr>
          <p:cNvPr id="4" name="CuadroTexto 3"/>
          <p:cNvSpPr txBox="1"/>
          <p:nvPr/>
        </p:nvSpPr>
        <p:spPr>
          <a:xfrm>
            <a:off x="359792" y="1115541"/>
            <a:ext cx="9433048" cy="5355313"/>
          </a:xfrm>
          <a:prstGeom prst="rect">
            <a:avLst/>
          </a:prstGeom>
          <a:noFill/>
        </p:spPr>
        <p:txBody>
          <a:bodyPr wrap="square" rtlCol="0">
            <a:spAutoFit/>
          </a:bodyPr>
          <a:lstStyle/>
          <a:p>
            <a:r>
              <a:rPr lang="en-GB" sz="1800" dirty="0" smtClean="0">
                <a:solidFill>
                  <a:srgbClr val="CCFFCC"/>
                </a:solidFill>
              </a:rPr>
              <a:t>- Spanish SAXS community was not contacted to avoid:</a:t>
            </a:r>
          </a:p>
          <a:p>
            <a:r>
              <a:rPr lang="en-GB" sz="1800" dirty="0" smtClean="0"/>
              <a:t>This community are regular users of NCD </a:t>
            </a:r>
            <a:r>
              <a:rPr lang="en-GB" sz="1800" dirty="0" err="1" smtClean="0"/>
              <a:t>beamline</a:t>
            </a:r>
            <a:r>
              <a:rPr lang="en-GB" sz="1800" dirty="0" smtClean="0"/>
              <a:t>.</a:t>
            </a:r>
          </a:p>
          <a:p>
            <a:r>
              <a:rPr lang="en-GB" sz="1800" dirty="0" smtClean="0"/>
              <a:t>Specifications of SIRENA different and complementary to NCD (lower resolution than NCD)</a:t>
            </a:r>
          </a:p>
          <a:p>
            <a:r>
              <a:rPr lang="en-GB" sz="1800" dirty="0" smtClean="0"/>
              <a:t>Priority for a versatile </a:t>
            </a:r>
            <a:r>
              <a:rPr lang="en-GB" sz="1800" dirty="0" err="1" smtClean="0"/>
              <a:t>beamline</a:t>
            </a:r>
            <a:r>
              <a:rPr lang="en-GB" sz="1800" dirty="0" smtClean="0"/>
              <a:t> able to work in several fields in good conditions.</a:t>
            </a:r>
          </a:p>
          <a:p>
            <a:r>
              <a:rPr lang="en-GB" sz="1800" dirty="0" smtClean="0"/>
              <a:t>Something has to be sacrificed:  high resolution against focus.</a:t>
            </a:r>
          </a:p>
          <a:p>
            <a:r>
              <a:rPr lang="en-GB" sz="1800" dirty="0" smtClean="0"/>
              <a:t>A reduction of the beam divergence by a factor 10 would imply the use of refractive collimators making more difficult and expensive the optics design (</a:t>
            </a:r>
            <a:r>
              <a:rPr lang="en-GB" sz="1800" dirty="0" smtClean="0">
                <a:solidFill>
                  <a:srgbClr val="FFFF00"/>
                </a:solidFill>
              </a:rPr>
              <a:t>NCD will also have High Resolution GISAXS</a:t>
            </a:r>
            <a:r>
              <a:rPr lang="en-GB" sz="1800" dirty="0" smtClean="0"/>
              <a:t>)</a:t>
            </a:r>
          </a:p>
          <a:p>
            <a:endParaRPr lang="en-GB" sz="1800" dirty="0"/>
          </a:p>
          <a:p>
            <a:r>
              <a:rPr lang="en-GB" sz="1800" dirty="0" smtClean="0"/>
              <a:t>BUT apart of that the BEAMLINE in its current format is very valuable and can give an EXCELLENT PERFORMANCE in several areas of science: chemistry, physics and biology mainly DUE to its VERSATILITY.</a:t>
            </a:r>
          </a:p>
          <a:p>
            <a:endParaRPr lang="en-GB" sz="1800" dirty="0"/>
          </a:p>
          <a:p>
            <a:r>
              <a:rPr lang="en-GB" sz="1800" dirty="0" smtClean="0"/>
              <a:t>A MULTIPURPOSE </a:t>
            </a:r>
            <a:r>
              <a:rPr lang="en-GB" sz="1800" dirty="0" err="1" smtClean="0"/>
              <a:t>beamline</a:t>
            </a:r>
            <a:r>
              <a:rPr lang="en-GB" sz="1800" dirty="0" smtClean="0"/>
              <a:t> with </a:t>
            </a:r>
            <a:r>
              <a:rPr lang="en-GB" sz="1800" dirty="0" smtClean="0">
                <a:solidFill>
                  <a:srgbClr val="FFFFFF"/>
                </a:solidFill>
              </a:rPr>
              <a:t>OPEN CONFIGURATION </a:t>
            </a:r>
            <a:r>
              <a:rPr lang="en-GB" sz="1800" dirty="0" smtClean="0"/>
              <a:t>experimental geometry makes possible different experimental designs to study the same system in different conditions permitting to get complementary information about one or several aspects on the same phenomena.</a:t>
            </a:r>
          </a:p>
          <a:p>
            <a:r>
              <a:rPr lang="en-GB" sz="1800" dirty="0" smtClean="0"/>
              <a:t> </a:t>
            </a:r>
            <a:endParaRPr lang="en-GB" sz="1800" dirty="0"/>
          </a:p>
          <a:p>
            <a:r>
              <a:rPr lang="ca-ES" sz="1800" dirty="0" smtClean="0">
                <a:solidFill>
                  <a:srgbClr val="C9F685"/>
                </a:solidFill>
              </a:rPr>
              <a:t>-SPEC/</a:t>
            </a:r>
            <a:r>
              <a:rPr lang="ca-ES" sz="1800" dirty="0">
                <a:solidFill>
                  <a:srgbClr val="C9F685"/>
                </a:solidFill>
              </a:rPr>
              <a:t>SARDANA: </a:t>
            </a:r>
            <a:r>
              <a:rPr lang="en-US" sz="1800" dirty="0" smtClean="0">
                <a:solidFill>
                  <a:srgbClr val="C9F685"/>
                </a:solidFill>
              </a:rPr>
              <a:t>(SPEC: 30 </a:t>
            </a:r>
            <a:r>
              <a:rPr lang="en-US" sz="1800" dirty="0">
                <a:solidFill>
                  <a:srgbClr val="C9F685"/>
                </a:solidFill>
              </a:rPr>
              <a:t>years of experience controlling instrumentation)</a:t>
            </a:r>
            <a:r>
              <a:rPr lang="en-US" sz="1800" dirty="0" smtClean="0">
                <a:solidFill>
                  <a:srgbClr val="C9F685"/>
                </a:solidFill>
              </a:rPr>
              <a:t>.</a:t>
            </a:r>
          </a:p>
          <a:p>
            <a:r>
              <a:rPr lang="en-US" sz="1800" dirty="0" smtClean="0"/>
              <a:t>Human resources // Software analysis (stand by) // Real time analysis to modify strategy if necessary</a:t>
            </a:r>
            <a:endParaRPr lang="en-US" sz="1800" dirty="0"/>
          </a:p>
        </p:txBody>
      </p:sp>
      <p:pic>
        <p:nvPicPr>
          <p:cNvPr id="5" name="Picture 1"/>
          <p:cNvPicPr>
            <a:picLocks noChangeAspect="1" noChangeArrowheads="1"/>
          </p:cNvPicPr>
          <p:nvPr/>
        </p:nvPicPr>
        <p:blipFill>
          <a:blip r:embed="rId2" cstate="print"/>
          <a:srcRect/>
          <a:stretch>
            <a:fillRect/>
          </a:stretch>
        </p:blipFill>
        <p:spPr bwMode="auto">
          <a:xfrm>
            <a:off x="5125" y="6554628"/>
            <a:ext cx="4676031" cy="537577"/>
          </a:xfrm>
          <a:prstGeom prst="rect">
            <a:avLst/>
          </a:prstGeom>
          <a:noFill/>
        </p:spPr>
      </p:pic>
      <p:sp>
        <p:nvSpPr>
          <p:cNvPr id="6"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197931788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92125" y="179437"/>
            <a:ext cx="9494838" cy="590550"/>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sz="2400" i="0" dirty="0" smtClean="0">
                <a:latin typeface="Bookman" charset="0"/>
                <a:cs typeface="Times New Roman" pitchFamily="16" charset="0"/>
              </a:rPr>
              <a:t>Outline:</a:t>
            </a:r>
            <a:endParaRPr lang="en-GB" sz="2400" i="0" dirty="0">
              <a:solidFill>
                <a:srgbClr val="FFCC99"/>
              </a:solidFill>
              <a:latin typeface="Bookman" charset="0"/>
            </a:endParaRPr>
          </a:p>
        </p:txBody>
      </p:sp>
      <p:sp>
        <p:nvSpPr>
          <p:cNvPr id="4" name="Text Box 3"/>
          <p:cNvSpPr txBox="1">
            <a:spLocks noChangeArrowheads="1"/>
          </p:cNvSpPr>
          <p:nvPr/>
        </p:nvSpPr>
        <p:spPr bwMode="auto">
          <a:xfrm>
            <a:off x="431800" y="1043533"/>
            <a:ext cx="9145016" cy="5507663"/>
          </a:xfrm>
          <a:prstGeom prst="rect">
            <a:avLst/>
          </a:prstGeom>
          <a:noFill/>
          <a:ln w="9525">
            <a:noFill/>
            <a:miter lim="800000"/>
            <a:headEnd/>
            <a:tailEnd/>
          </a:ln>
        </p:spPr>
        <p:txBody>
          <a:bodyPr wrap="square" lIns="0" tIns="0" rIns="0" bIns="0">
            <a:spAutoFit/>
          </a:bodyPr>
          <a:lstStyle/>
          <a:p>
            <a:pPr marL="217488" lvl="3" indent="-215900" algn="just" eaLnBrk="1">
              <a:lnSpc>
                <a:spcPct val="98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err="1" smtClean="0">
                <a:solidFill>
                  <a:srgbClr val="FFFFFF"/>
                </a:solidFill>
                <a:latin typeface="Bitstream Vera Serif" charset="0"/>
                <a:cs typeface="Times New Roman" pitchFamily="16" charset="0"/>
              </a:rPr>
              <a:t>Beamline</a:t>
            </a:r>
            <a:r>
              <a:rPr lang="en-GB" sz="1800" dirty="0" smtClean="0">
                <a:solidFill>
                  <a:srgbClr val="FFFFFF"/>
                </a:solidFill>
                <a:latin typeface="Bitstream Vera Serif" charset="0"/>
                <a:cs typeface="Times New Roman" pitchFamily="16" charset="0"/>
              </a:rPr>
              <a:t> objectives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Source characteristics &amp; Optics </a:t>
            </a:r>
            <a:r>
              <a:rPr lang="en-GB" sz="1800" dirty="0" err="1">
                <a:solidFill>
                  <a:srgbClr val="FFFFFF"/>
                </a:solidFill>
                <a:latin typeface="Bitstream Vera Serif" charset="0"/>
                <a:cs typeface="Times New Roman" pitchFamily="16" charset="0"/>
              </a:rPr>
              <a:t>l</a:t>
            </a:r>
            <a:r>
              <a:rPr lang="en-GB" sz="1800" dirty="0" err="1" smtClean="0">
                <a:solidFill>
                  <a:srgbClr val="FFFFFF"/>
                </a:solidFill>
                <a:latin typeface="Bitstream Vera Serif" charset="0"/>
                <a:cs typeface="Times New Roman" pitchFamily="16" charset="0"/>
              </a:rPr>
              <a:t>ayaout</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Scattering geometry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Scattering techniques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Equipment and sample environments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Scientific cases. Examples:</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Molecular self-assembling</a:t>
            </a:r>
            <a:r>
              <a:rPr lang="en-GB" sz="1800" dirty="0">
                <a:solidFill>
                  <a:schemeClr val="accent3">
                    <a:lumMod val="95000"/>
                  </a:schemeClr>
                </a:solidFill>
                <a:latin typeface="Bitstream Vera Serif" charset="0"/>
                <a:cs typeface="Times New Roman" pitchFamily="16" charset="0"/>
              </a:rPr>
              <a:t>.</a:t>
            </a:r>
            <a:r>
              <a:rPr lang="en-GB" sz="1800" dirty="0" smtClean="0">
                <a:solidFill>
                  <a:schemeClr val="accent3">
                    <a:lumMod val="95000"/>
                  </a:schemeClr>
                </a:solidFill>
                <a:latin typeface="Bitstream Vera Serif" charset="0"/>
                <a:cs typeface="Times New Roman" pitchFamily="16" charset="0"/>
              </a:rPr>
              <a:t> </a:t>
            </a:r>
            <a:r>
              <a:rPr lang="en-GB" sz="1800" dirty="0">
                <a:solidFill>
                  <a:schemeClr val="accent3">
                    <a:lumMod val="95000"/>
                  </a:schemeClr>
                </a:solidFill>
                <a:latin typeface="Bitstream Vera Serif" charset="0"/>
                <a:cs typeface="Times New Roman" pitchFamily="16" charset="0"/>
              </a:rPr>
              <a:t>C</a:t>
            </a:r>
            <a:r>
              <a:rPr lang="en-GB" sz="1800" dirty="0" smtClean="0">
                <a:solidFill>
                  <a:schemeClr val="accent3">
                    <a:lumMod val="95000"/>
                  </a:schemeClr>
                </a:solidFill>
                <a:latin typeface="Bitstream Vera Serif" charset="0"/>
                <a:cs typeface="Times New Roman" pitchFamily="16" charset="0"/>
              </a:rPr>
              <a:t>hiral system: Adenine</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Surface structure: BaTiO</a:t>
            </a:r>
            <a:r>
              <a:rPr lang="en-GB" sz="1800" baseline="-25000" dirty="0" smtClean="0">
                <a:solidFill>
                  <a:schemeClr val="accent3">
                    <a:lumMod val="95000"/>
                  </a:schemeClr>
                </a:solidFill>
                <a:latin typeface="Bitstream Vera Serif" charset="0"/>
                <a:cs typeface="Times New Roman" pitchFamily="16" charset="0"/>
              </a:rPr>
              <a:t>3</a:t>
            </a:r>
            <a:r>
              <a:rPr lang="en-GB" sz="1800" dirty="0" smtClean="0">
                <a:solidFill>
                  <a:schemeClr val="accent3">
                    <a:lumMod val="95000"/>
                  </a:schemeClr>
                </a:solidFill>
                <a:latin typeface="Bitstream Vera Serif" charset="0"/>
                <a:cs typeface="Times New Roman" pitchFamily="16" charset="0"/>
              </a:rPr>
              <a:t>(001) </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Heterogeneous catalysis: CO oxidation NPs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Budget</a:t>
            </a:r>
            <a:endParaRPr lang="en-GB" sz="1800" dirty="0" smtClean="0">
              <a:solidFill>
                <a:srgbClr val="C9F685"/>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C9F685"/>
                </a:solidFill>
                <a:latin typeface="Bitstream Vera Serif" charset="0"/>
                <a:cs typeface="Times New Roman" pitchFamily="16" charset="0"/>
              </a:rPr>
              <a:t>Areas </a:t>
            </a:r>
            <a:r>
              <a:rPr lang="en-GB" sz="1800" dirty="0">
                <a:solidFill>
                  <a:srgbClr val="C9F685"/>
                </a:solidFill>
                <a:latin typeface="Bitstream Vera Serif" charset="0"/>
                <a:cs typeface="Times New Roman" pitchFamily="16" charset="0"/>
              </a:rPr>
              <a:t>of scientific impact: energy, health and </a:t>
            </a:r>
            <a:r>
              <a:rPr lang="en-GB" sz="1800" dirty="0" err="1" smtClean="0">
                <a:solidFill>
                  <a:srgbClr val="C9F685"/>
                </a:solidFill>
                <a:latin typeface="Bitstream Vera Serif" charset="0"/>
                <a:cs typeface="Times New Roman" pitchFamily="16" charset="0"/>
              </a:rPr>
              <a:t>nanoelectronics</a:t>
            </a:r>
            <a:endParaRPr lang="en-GB" sz="1800" dirty="0" smtClean="0">
              <a:solidFill>
                <a:srgbClr val="C9F685"/>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Research lines: catalysis, NPs, </a:t>
            </a:r>
            <a:r>
              <a:rPr lang="en-GB" sz="1800" dirty="0" err="1" smtClean="0">
                <a:solidFill>
                  <a:srgbClr val="FFFFFF"/>
                </a:solidFill>
                <a:latin typeface="Bitstream Vera Serif" charset="0"/>
                <a:cs typeface="Times New Roman" pitchFamily="16" charset="0"/>
              </a:rPr>
              <a:t>multiferroics</a:t>
            </a:r>
            <a:r>
              <a:rPr lang="en-GB" sz="1800" dirty="0" smtClean="0">
                <a:solidFill>
                  <a:srgbClr val="FFFFFF"/>
                </a:solidFill>
                <a:latin typeface="Bitstream Vera Serif" charset="0"/>
                <a:cs typeface="Times New Roman" pitchFamily="16" charset="0"/>
              </a:rPr>
              <a:t>, electrochemistry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Synergies with other alba </a:t>
            </a:r>
            <a:r>
              <a:rPr lang="en-GB" sz="1800" dirty="0" err="1" smtClean="0">
                <a:solidFill>
                  <a:srgbClr val="FFFFFF"/>
                </a:solidFill>
                <a:latin typeface="Bitstream Vera Serif" charset="0"/>
                <a:cs typeface="Times New Roman" pitchFamily="16" charset="0"/>
              </a:rPr>
              <a:t>beamlines</a:t>
            </a:r>
            <a:r>
              <a:rPr lang="en-GB" sz="1800" dirty="0" smtClean="0">
                <a:solidFill>
                  <a:srgbClr val="FFFFFF"/>
                </a:solidFill>
                <a:latin typeface="Bitstream Vera Serif" charset="0"/>
                <a:cs typeface="Times New Roman" pitchFamily="16" charset="0"/>
              </a:rPr>
              <a:t> (BOREAS, NCD, CIRCE)</a:t>
            </a:r>
            <a:endParaRPr lang="en-GB" sz="1800" dirty="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Participating research groups</a:t>
            </a:r>
            <a:endParaRPr lang="en-GB" sz="1800" dirty="0">
              <a:solidFill>
                <a:schemeClr val="accent3">
                  <a:lumMod val="95000"/>
                </a:schemeClr>
              </a:solidFill>
              <a:latin typeface="Bitstream Vera Serif" charset="0"/>
              <a:cs typeface="Times New Roman" pitchFamily="16" charset="0"/>
            </a:endParaRPr>
          </a:p>
        </p:txBody>
      </p:sp>
      <p:pic>
        <p:nvPicPr>
          <p:cNvPr id="5" name="Picture 1"/>
          <p:cNvPicPr>
            <a:picLocks noChangeAspect="1" noChangeArrowheads="1"/>
          </p:cNvPicPr>
          <p:nvPr/>
        </p:nvPicPr>
        <p:blipFill>
          <a:blip r:embed="rId2" cstate="print"/>
          <a:srcRect/>
          <a:stretch>
            <a:fillRect/>
          </a:stretch>
        </p:blipFill>
        <p:spPr bwMode="auto">
          <a:xfrm>
            <a:off x="5125" y="6554628"/>
            <a:ext cx="4676031" cy="537577"/>
          </a:xfrm>
          <a:prstGeom prst="rect">
            <a:avLst/>
          </a:prstGeom>
          <a:noFill/>
        </p:spPr>
      </p:pic>
      <p:sp>
        <p:nvSpPr>
          <p:cNvPr id="6"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42311341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503808" y="35421"/>
            <a:ext cx="9289032" cy="59055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400" i="0" dirty="0" smtClean="0">
                <a:latin typeface="Bookman" charset="0"/>
                <a:cs typeface="Times New Roman" pitchFamily="16" charset="0"/>
              </a:rPr>
              <a:t>Areas of scientific impact</a:t>
            </a:r>
            <a:endParaRPr lang="en-US" sz="2400" i="0" dirty="0">
              <a:latin typeface="Bookman" charset="0"/>
              <a:cs typeface="Times New Roman" pitchFamily="16" charset="0"/>
            </a:endParaRPr>
          </a:p>
        </p:txBody>
      </p:sp>
      <p:sp>
        <p:nvSpPr>
          <p:cNvPr id="4" name="CuadroTexto 3"/>
          <p:cNvSpPr txBox="1"/>
          <p:nvPr/>
        </p:nvSpPr>
        <p:spPr>
          <a:xfrm>
            <a:off x="4104208" y="827509"/>
            <a:ext cx="1080120" cy="461665"/>
          </a:xfrm>
          <a:prstGeom prst="rect">
            <a:avLst/>
          </a:prstGeom>
          <a:solidFill>
            <a:srgbClr val="D94C05">
              <a:alpha val="68000"/>
            </a:srgbClr>
          </a:solidFill>
          <a:ln>
            <a:solidFill>
              <a:schemeClr val="tx1"/>
            </a:solidFill>
          </a:ln>
        </p:spPr>
        <p:txBody>
          <a:bodyPr wrap="square" rtlCol="0">
            <a:spAutoFit/>
          </a:bodyPr>
          <a:lstStyle/>
          <a:p>
            <a:r>
              <a:rPr lang="ca-ES" dirty="0" err="1" smtClean="0"/>
              <a:t>Energy</a:t>
            </a:r>
            <a:endParaRPr lang="ca-ES" dirty="0"/>
          </a:p>
        </p:txBody>
      </p:sp>
      <p:sp>
        <p:nvSpPr>
          <p:cNvPr id="13" name="Triángulo isósceles 12"/>
          <p:cNvSpPr/>
          <p:nvPr/>
        </p:nvSpPr>
        <p:spPr bwMode="auto">
          <a:xfrm>
            <a:off x="1655936" y="1403573"/>
            <a:ext cx="5976664" cy="4824536"/>
          </a:xfrm>
          <a:prstGeom prst="triangle">
            <a:avLst/>
          </a:prstGeom>
          <a:solidFill>
            <a:srgbClr val="FFFF00">
              <a:alpha val="68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ca-ES" sz="2400" b="0" i="0" u="none" strike="noStrike" cap="none" normalizeH="0" baseline="0" dirty="0" smtClean="0">
              <a:ln>
                <a:noFill/>
              </a:ln>
              <a:solidFill>
                <a:schemeClr val="bg1"/>
              </a:solidFill>
              <a:effectLst/>
              <a:latin typeface="Times New Roman" pitchFamily="16" charset="0"/>
            </a:endParaRPr>
          </a:p>
        </p:txBody>
      </p:sp>
      <p:sp>
        <p:nvSpPr>
          <p:cNvPr id="14" name="CuadroTexto 13"/>
          <p:cNvSpPr txBox="1"/>
          <p:nvPr/>
        </p:nvSpPr>
        <p:spPr>
          <a:xfrm>
            <a:off x="359792" y="5982407"/>
            <a:ext cx="1080120" cy="461665"/>
          </a:xfrm>
          <a:prstGeom prst="rect">
            <a:avLst/>
          </a:prstGeom>
          <a:solidFill>
            <a:srgbClr val="FF0000">
              <a:alpha val="68000"/>
            </a:srgbClr>
          </a:solidFill>
          <a:ln>
            <a:solidFill>
              <a:schemeClr val="tx1"/>
            </a:solidFill>
          </a:ln>
        </p:spPr>
        <p:txBody>
          <a:bodyPr wrap="square" rtlCol="0">
            <a:spAutoFit/>
          </a:bodyPr>
          <a:lstStyle/>
          <a:p>
            <a:r>
              <a:rPr lang="ca-ES" dirty="0" smtClean="0"/>
              <a:t>Health</a:t>
            </a:r>
            <a:endParaRPr lang="ca-ES" dirty="0"/>
          </a:p>
        </p:txBody>
      </p:sp>
      <p:sp>
        <p:nvSpPr>
          <p:cNvPr id="15" name="CuadroTexto 14"/>
          <p:cNvSpPr txBox="1"/>
          <p:nvPr/>
        </p:nvSpPr>
        <p:spPr>
          <a:xfrm>
            <a:off x="7848624" y="5997975"/>
            <a:ext cx="1584176" cy="461665"/>
          </a:xfrm>
          <a:prstGeom prst="rect">
            <a:avLst/>
          </a:prstGeom>
          <a:solidFill>
            <a:srgbClr val="FF203E">
              <a:alpha val="68000"/>
            </a:srgbClr>
          </a:solidFill>
          <a:ln>
            <a:solidFill>
              <a:schemeClr val="tx1"/>
            </a:solidFill>
          </a:ln>
        </p:spPr>
        <p:txBody>
          <a:bodyPr wrap="square" rtlCol="0">
            <a:spAutoFit/>
          </a:bodyPr>
          <a:lstStyle/>
          <a:p>
            <a:r>
              <a:rPr lang="ca-ES" dirty="0" smtClean="0"/>
              <a:t>Electronics</a:t>
            </a:r>
            <a:endParaRPr lang="ca-ES" dirty="0"/>
          </a:p>
        </p:txBody>
      </p:sp>
      <p:sp>
        <p:nvSpPr>
          <p:cNvPr id="16" name="CuadroTexto 15"/>
          <p:cNvSpPr txBox="1"/>
          <p:nvPr/>
        </p:nvSpPr>
        <p:spPr>
          <a:xfrm>
            <a:off x="3672160" y="3262421"/>
            <a:ext cx="2880320" cy="2677656"/>
          </a:xfrm>
          <a:prstGeom prst="rect">
            <a:avLst/>
          </a:prstGeom>
          <a:noFill/>
        </p:spPr>
        <p:txBody>
          <a:bodyPr wrap="square" rtlCol="0">
            <a:spAutoFit/>
          </a:bodyPr>
          <a:lstStyle/>
          <a:p>
            <a:r>
              <a:rPr lang="ca-ES" dirty="0" smtClean="0">
                <a:solidFill>
                  <a:srgbClr val="000000"/>
                </a:solidFill>
              </a:rPr>
              <a:t>1: GIXRD</a:t>
            </a:r>
            <a:endParaRPr lang="ca-ES" dirty="0">
              <a:solidFill>
                <a:srgbClr val="000000"/>
              </a:solidFill>
            </a:endParaRPr>
          </a:p>
          <a:p>
            <a:r>
              <a:rPr lang="ca-ES" dirty="0" smtClean="0">
                <a:solidFill>
                  <a:srgbClr val="000000"/>
                </a:solidFill>
              </a:rPr>
              <a:t>2: GISAXS</a:t>
            </a:r>
            <a:endParaRPr lang="ca-ES" dirty="0">
              <a:solidFill>
                <a:srgbClr val="000000"/>
              </a:solidFill>
            </a:endParaRPr>
          </a:p>
          <a:p>
            <a:r>
              <a:rPr lang="ca-ES" dirty="0" smtClean="0">
                <a:solidFill>
                  <a:srgbClr val="000000"/>
                </a:solidFill>
              </a:rPr>
              <a:t>3: XRR</a:t>
            </a:r>
            <a:endParaRPr lang="ca-ES" dirty="0">
              <a:solidFill>
                <a:srgbClr val="000000"/>
              </a:solidFill>
            </a:endParaRPr>
          </a:p>
          <a:p>
            <a:r>
              <a:rPr lang="ca-ES" dirty="0" smtClean="0">
                <a:solidFill>
                  <a:srgbClr val="000000"/>
                </a:solidFill>
              </a:rPr>
              <a:t>4: GIDAFS</a:t>
            </a:r>
            <a:endParaRPr lang="ca-ES" dirty="0">
              <a:solidFill>
                <a:srgbClr val="000000"/>
              </a:solidFill>
            </a:endParaRPr>
          </a:p>
          <a:p>
            <a:r>
              <a:rPr lang="ca-ES" dirty="0" smtClean="0">
                <a:solidFill>
                  <a:srgbClr val="000000"/>
                </a:solidFill>
              </a:rPr>
              <a:t>5: AS </a:t>
            </a:r>
            <a:r>
              <a:rPr lang="ca-ES" dirty="0">
                <a:solidFill>
                  <a:srgbClr val="000000"/>
                </a:solidFill>
              </a:rPr>
              <a:t>(</a:t>
            </a:r>
            <a:r>
              <a:rPr lang="ca-ES" dirty="0" err="1" smtClean="0">
                <a:solidFill>
                  <a:srgbClr val="000000"/>
                </a:solidFill>
              </a:rPr>
              <a:t>Anom</a:t>
            </a:r>
            <a:r>
              <a:rPr lang="ca-ES" dirty="0" smtClean="0">
                <a:solidFill>
                  <a:srgbClr val="000000"/>
                </a:solidFill>
              </a:rPr>
              <a:t>. </a:t>
            </a:r>
            <a:r>
              <a:rPr lang="ca-ES" dirty="0" err="1" smtClean="0">
                <a:solidFill>
                  <a:srgbClr val="000000"/>
                </a:solidFill>
              </a:rPr>
              <a:t>Scatt</a:t>
            </a:r>
            <a:r>
              <a:rPr lang="ca-ES" dirty="0">
                <a:solidFill>
                  <a:srgbClr val="000000"/>
                </a:solidFill>
              </a:rPr>
              <a:t>.)</a:t>
            </a:r>
          </a:p>
          <a:p>
            <a:r>
              <a:rPr lang="ca-ES" dirty="0" smtClean="0">
                <a:solidFill>
                  <a:srgbClr val="000000"/>
                </a:solidFill>
              </a:rPr>
              <a:t>6: </a:t>
            </a:r>
            <a:r>
              <a:rPr lang="ca-ES" dirty="0" err="1" smtClean="0">
                <a:solidFill>
                  <a:srgbClr val="000000"/>
                </a:solidFill>
              </a:rPr>
              <a:t>Polarization</a:t>
            </a:r>
            <a:endParaRPr lang="ca-ES" dirty="0" smtClean="0">
              <a:solidFill>
                <a:srgbClr val="000000"/>
              </a:solidFill>
            </a:endParaRPr>
          </a:p>
          <a:p>
            <a:r>
              <a:rPr lang="ca-ES" dirty="0" smtClean="0">
                <a:solidFill>
                  <a:srgbClr val="000000"/>
                </a:solidFill>
              </a:rPr>
              <a:t>7: XRMS</a:t>
            </a:r>
            <a:endParaRPr lang="ca-ES" dirty="0">
              <a:solidFill>
                <a:srgbClr val="000000"/>
              </a:solidFill>
            </a:endParaRPr>
          </a:p>
        </p:txBody>
      </p:sp>
      <p:grpSp>
        <p:nvGrpSpPr>
          <p:cNvPr id="24" name="Agrupar 23"/>
          <p:cNvGrpSpPr/>
          <p:nvPr/>
        </p:nvGrpSpPr>
        <p:grpSpPr>
          <a:xfrm>
            <a:off x="5544368" y="179437"/>
            <a:ext cx="3888432" cy="2232248"/>
            <a:chOff x="5904408" y="683493"/>
            <a:chExt cx="3888432" cy="2232248"/>
          </a:xfrm>
        </p:grpSpPr>
        <p:sp>
          <p:nvSpPr>
            <p:cNvPr id="8" name="Elipse 7"/>
            <p:cNvSpPr/>
            <p:nvPr/>
          </p:nvSpPr>
          <p:spPr bwMode="auto">
            <a:xfrm>
              <a:off x="5904408" y="683493"/>
              <a:ext cx="3888432" cy="2232248"/>
            </a:xfrm>
            <a:prstGeom prst="ellipse">
              <a:avLst/>
            </a:prstGeom>
            <a:solidFill>
              <a:srgbClr val="008000">
                <a:alpha val="68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ca-ES" sz="1800" b="1" dirty="0"/>
            </a:p>
          </p:txBody>
        </p:sp>
        <p:sp>
          <p:nvSpPr>
            <p:cNvPr id="20" name="CuadroTexto 19"/>
            <p:cNvSpPr txBox="1"/>
            <p:nvPr/>
          </p:nvSpPr>
          <p:spPr>
            <a:xfrm>
              <a:off x="6496036" y="909214"/>
              <a:ext cx="3224796" cy="1754327"/>
            </a:xfrm>
            <a:prstGeom prst="rect">
              <a:avLst/>
            </a:prstGeom>
            <a:noFill/>
          </p:spPr>
          <p:txBody>
            <a:bodyPr wrap="square" rtlCol="0">
              <a:spAutoFit/>
            </a:bodyPr>
            <a:lstStyle/>
            <a:p>
              <a:r>
                <a:rPr lang="ca-ES" sz="1800" b="1" dirty="0" err="1"/>
                <a:t>SOFCs</a:t>
              </a:r>
              <a:endParaRPr lang="ca-ES" sz="1800" b="1" dirty="0"/>
            </a:p>
            <a:p>
              <a:r>
                <a:rPr lang="ca-ES" sz="1800" b="1" dirty="0" smtClean="0"/>
                <a:t>H</a:t>
              </a:r>
              <a:r>
                <a:rPr lang="ca-ES" sz="1800" b="1" dirty="0"/>
                <a:t>-</a:t>
              </a:r>
              <a:r>
                <a:rPr lang="ca-ES" sz="1800" b="1" dirty="0" err="1" smtClean="0"/>
                <a:t>production</a:t>
              </a:r>
              <a:endParaRPr lang="ca-ES" sz="1800" b="1" dirty="0" smtClean="0"/>
            </a:p>
            <a:p>
              <a:r>
                <a:rPr lang="ca-ES" sz="1800" b="1" dirty="0" err="1" smtClean="0"/>
                <a:t>Hybrid</a:t>
              </a:r>
              <a:r>
                <a:rPr lang="ca-ES" sz="1800" b="1" dirty="0" smtClean="0"/>
                <a:t> </a:t>
              </a:r>
              <a:r>
                <a:rPr lang="ca-ES" sz="1800" b="1" dirty="0" err="1" smtClean="0"/>
                <a:t>systems</a:t>
              </a:r>
              <a:r>
                <a:rPr lang="ca-ES" sz="1800" b="1" dirty="0" smtClean="0"/>
                <a:t> </a:t>
              </a:r>
              <a:r>
                <a:rPr lang="ca-ES" sz="1800" b="1" dirty="0" err="1" smtClean="0"/>
                <a:t>photocatalysis</a:t>
              </a:r>
              <a:endParaRPr lang="ca-ES" sz="1800" b="1" dirty="0" smtClean="0"/>
            </a:p>
            <a:p>
              <a:r>
                <a:rPr lang="ca-ES" sz="1800" b="1" dirty="0" err="1" smtClean="0"/>
                <a:t>Organic</a:t>
              </a:r>
              <a:r>
                <a:rPr lang="ca-ES" sz="1800" b="1" dirty="0" smtClean="0"/>
                <a:t> </a:t>
              </a:r>
              <a:r>
                <a:rPr lang="ca-ES" sz="1800" b="1" dirty="0" err="1" smtClean="0"/>
                <a:t>photovoltaic</a:t>
              </a:r>
              <a:r>
                <a:rPr lang="ca-ES" sz="1800" b="1" dirty="0" smtClean="0"/>
                <a:t> cells</a:t>
              </a:r>
            </a:p>
            <a:p>
              <a:r>
                <a:rPr lang="ca-ES" sz="1800" b="1" dirty="0"/>
                <a:t>CO </a:t>
              </a:r>
              <a:r>
                <a:rPr lang="ca-ES" sz="1800" b="1" dirty="0" err="1"/>
                <a:t>oxidation</a:t>
              </a:r>
              <a:endParaRPr lang="ca-ES" sz="1800" b="1" dirty="0"/>
            </a:p>
            <a:p>
              <a:r>
                <a:rPr lang="ca-ES" sz="1800" b="1" dirty="0"/>
                <a:t>3-way </a:t>
              </a:r>
              <a:r>
                <a:rPr lang="ca-ES" sz="1800" b="1" dirty="0" err="1" smtClean="0"/>
                <a:t>catalysts</a:t>
              </a:r>
              <a:endParaRPr lang="ca-ES" sz="1800" b="1" dirty="0"/>
            </a:p>
          </p:txBody>
        </p:sp>
      </p:grpSp>
      <p:grpSp>
        <p:nvGrpSpPr>
          <p:cNvPr id="25" name="Agrupar 24"/>
          <p:cNvGrpSpPr/>
          <p:nvPr/>
        </p:nvGrpSpPr>
        <p:grpSpPr>
          <a:xfrm>
            <a:off x="7272560" y="3635821"/>
            <a:ext cx="2808312" cy="2079848"/>
            <a:chOff x="7128544" y="3563813"/>
            <a:chExt cx="2808312" cy="2079848"/>
          </a:xfrm>
        </p:grpSpPr>
        <p:sp>
          <p:nvSpPr>
            <p:cNvPr id="10" name="Elipse 9"/>
            <p:cNvSpPr/>
            <p:nvPr/>
          </p:nvSpPr>
          <p:spPr bwMode="auto">
            <a:xfrm>
              <a:off x="7128544" y="3563813"/>
              <a:ext cx="2736304" cy="2079848"/>
            </a:xfrm>
            <a:prstGeom prst="ellipse">
              <a:avLst/>
            </a:prstGeom>
            <a:solidFill>
              <a:srgbClr val="008000">
                <a:alpha val="7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ca-ES" sz="1800" b="1" dirty="0"/>
            </a:p>
          </p:txBody>
        </p:sp>
        <p:sp>
          <p:nvSpPr>
            <p:cNvPr id="21" name="CuadroTexto 20"/>
            <p:cNvSpPr txBox="1"/>
            <p:nvPr/>
          </p:nvSpPr>
          <p:spPr>
            <a:xfrm>
              <a:off x="7488584" y="3923853"/>
              <a:ext cx="2448272" cy="1477328"/>
            </a:xfrm>
            <a:prstGeom prst="rect">
              <a:avLst/>
            </a:prstGeom>
            <a:noFill/>
          </p:spPr>
          <p:txBody>
            <a:bodyPr wrap="square" rtlCol="0">
              <a:spAutoFit/>
            </a:bodyPr>
            <a:lstStyle/>
            <a:p>
              <a:r>
                <a:rPr lang="ca-ES" sz="1800" b="1" dirty="0" err="1" smtClean="0"/>
                <a:t>Multiferroic</a:t>
              </a:r>
              <a:r>
                <a:rPr lang="ca-ES" sz="1800" b="1" dirty="0" smtClean="0"/>
                <a:t> </a:t>
              </a:r>
              <a:r>
                <a:rPr lang="ca-ES" sz="1800" b="1" dirty="0" err="1" smtClean="0"/>
                <a:t>systems</a:t>
              </a:r>
              <a:endParaRPr lang="ca-ES" sz="1800" b="1" dirty="0"/>
            </a:p>
            <a:p>
              <a:r>
                <a:rPr lang="ca-ES" sz="1800" b="1" dirty="0" err="1" smtClean="0"/>
                <a:t>Thin</a:t>
              </a:r>
              <a:r>
                <a:rPr lang="ca-ES" sz="1800" b="1" dirty="0" smtClean="0"/>
                <a:t> films</a:t>
              </a:r>
              <a:endParaRPr lang="ca-ES" sz="1800" b="1" dirty="0"/>
            </a:p>
            <a:p>
              <a:r>
                <a:rPr lang="ca-ES" sz="1800" b="1" dirty="0" err="1" smtClean="0"/>
                <a:t>Nanostructures</a:t>
              </a:r>
              <a:endParaRPr lang="ca-ES" sz="1800" b="1" dirty="0"/>
            </a:p>
            <a:p>
              <a:r>
                <a:rPr lang="ca-ES" sz="1800" b="1" dirty="0" err="1" smtClean="0"/>
                <a:t>Buried</a:t>
              </a:r>
              <a:r>
                <a:rPr lang="ca-ES" sz="1800" b="1" dirty="0" smtClean="0"/>
                <a:t> </a:t>
              </a:r>
              <a:r>
                <a:rPr lang="ca-ES" sz="1800" b="1" dirty="0" err="1" smtClean="0"/>
                <a:t>structures</a:t>
              </a:r>
              <a:endParaRPr lang="ca-ES" sz="1800" b="1" dirty="0" smtClean="0"/>
            </a:p>
            <a:p>
              <a:r>
                <a:rPr lang="ca-ES" sz="1800" b="1" dirty="0" err="1" smtClean="0"/>
                <a:t>Strain</a:t>
              </a:r>
              <a:r>
                <a:rPr lang="ca-ES" sz="1800" b="1" dirty="0" smtClean="0"/>
                <a:t> </a:t>
              </a:r>
              <a:endParaRPr lang="ca-ES" sz="1800" b="1" dirty="0"/>
            </a:p>
          </p:txBody>
        </p:sp>
      </p:grpSp>
      <p:grpSp>
        <p:nvGrpSpPr>
          <p:cNvPr id="26" name="Agrupar 25"/>
          <p:cNvGrpSpPr/>
          <p:nvPr/>
        </p:nvGrpSpPr>
        <p:grpSpPr>
          <a:xfrm>
            <a:off x="143768" y="3491805"/>
            <a:ext cx="3096344" cy="2232248"/>
            <a:chOff x="143768" y="3131765"/>
            <a:chExt cx="3096344" cy="2232248"/>
          </a:xfrm>
        </p:grpSpPr>
        <p:sp>
          <p:nvSpPr>
            <p:cNvPr id="11" name="Elipse 10"/>
            <p:cNvSpPr/>
            <p:nvPr/>
          </p:nvSpPr>
          <p:spPr bwMode="auto">
            <a:xfrm>
              <a:off x="143768" y="3131765"/>
              <a:ext cx="3096344" cy="2232248"/>
            </a:xfrm>
            <a:prstGeom prst="ellipse">
              <a:avLst/>
            </a:prstGeom>
            <a:solidFill>
              <a:srgbClr val="008000">
                <a:alpha val="7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ca-ES" sz="1800" b="1" dirty="0"/>
            </a:p>
          </p:txBody>
        </p:sp>
        <p:sp>
          <p:nvSpPr>
            <p:cNvPr id="22" name="CuadroTexto 21"/>
            <p:cNvSpPr txBox="1"/>
            <p:nvPr/>
          </p:nvSpPr>
          <p:spPr>
            <a:xfrm>
              <a:off x="359792" y="3491805"/>
              <a:ext cx="2736304" cy="1477328"/>
            </a:xfrm>
            <a:prstGeom prst="rect">
              <a:avLst/>
            </a:prstGeom>
            <a:noFill/>
          </p:spPr>
          <p:txBody>
            <a:bodyPr wrap="square" rtlCol="0">
              <a:spAutoFit/>
            </a:bodyPr>
            <a:lstStyle/>
            <a:p>
              <a:r>
                <a:rPr lang="en-GB" sz="1800" b="1" dirty="0" smtClean="0"/>
                <a:t>Layered systems</a:t>
              </a:r>
            </a:p>
            <a:p>
              <a:r>
                <a:rPr lang="en-GB" sz="1800" b="1" dirty="0" smtClean="0"/>
                <a:t>Chiral compounds</a:t>
              </a:r>
            </a:p>
            <a:p>
              <a:r>
                <a:rPr lang="en-GB" sz="1800" b="1" dirty="0" smtClean="0"/>
                <a:t>Dispersed aggregates</a:t>
              </a:r>
            </a:p>
            <a:p>
              <a:r>
                <a:rPr lang="en-GB" sz="1800" b="1" dirty="0" smtClean="0"/>
                <a:t>Encapsulated </a:t>
              </a:r>
              <a:r>
                <a:rPr lang="en-GB" sz="1800" b="1" dirty="0" err="1" smtClean="0"/>
                <a:t>nanocomp</a:t>
              </a:r>
              <a:r>
                <a:rPr lang="en-GB" sz="1800" b="1" dirty="0" smtClean="0"/>
                <a:t>.</a:t>
              </a:r>
            </a:p>
            <a:p>
              <a:r>
                <a:rPr lang="en-GB" sz="1800" b="1" dirty="0" smtClean="0"/>
                <a:t>Organic/organic </a:t>
              </a:r>
              <a:r>
                <a:rPr lang="en-GB" sz="1800" b="1" dirty="0" err="1" smtClean="0"/>
                <a:t>interfac</a:t>
              </a:r>
              <a:r>
                <a:rPr lang="en-GB" sz="1800" b="1" dirty="0" smtClean="0"/>
                <a:t>.</a:t>
              </a:r>
              <a:endParaRPr lang="en-GB" sz="1800" b="1" dirty="0"/>
            </a:p>
          </p:txBody>
        </p:sp>
      </p:grpSp>
      <p:sp>
        <p:nvSpPr>
          <p:cNvPr id="28" name="Elipse 27"/>
          <p:cNvSpPr/>
          <p:nvPr/>
        </p:nvSpPr>
        <p:spPr bwMode="auto">
          <a:xfrm>
            <a:off x="2865961" y="3132109"/>
            <a:ext cx="3563999" cy="3096000"/>
          </a:xfrm>
          <a:prstGeom prst="ellipse">
            <a:avLst/>
          </a:prstGeom>
          <a:solidFill>
            <a:srgbClr val="6DA5FF">
              <a:alpha val="47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ca-ES" sz="1800" b="1" dirty="0"/>
          </a:p>
        </p:txBody>
      </p:sp>
      <p:pic>
        <p:nvPicPr>
          <p:cNvPr id="18" name="Picture 1"/>
          <p:cNvPicPr>
            <a:picLocks noChangeAspect="1" noChangeArrowheads="1"/>
          </p:cNvPicPr>
          <p:nvPr/>
        </p:nvPicPr>
        <p:blipFill>
          <a:blip r:embed="rId2" cstate="print"/>
          <a:srcRect/>
          <a:stretch>
            <a:fillRect/>
          </a:stretch>
        </p:blipFill>
        <p:spPr bwMode="auto">
          <a:xfrm>
            <a:off x="5125" y="6531709"/>
            <a:ext cx="4676031" cy="537577"/>
          </a:xfrm>
          <a:prstGeom prst="rect">
            <a:avLst/>
          </a:prstGeom>
          <a:noFill/>
        </p:spPr>
      </p:pic>
      <p:sp>
        <p:nvSpPr>
          <p:cNvPr id="23"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17132939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92125" y="179437"/>
            <a:ext cx="9494838" cy="590550"/>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sz="2400" i="0" dirty="0" smtClean="0">
                <a:latin typeface="Bookman" charset="0"/>
                <a:cs typeface="Times New Roman" pitchFamily="16" charset="0"/>
              </a:rPr>
              <a:t>Outline:</a:t>
            </a:r>
            <a:endParaRPr lang="en-GB" sz="2400" i="0" dirty="0">
              <a:solidFill>
                <a:srgbClr val="FFCC99"/>
              </a:solidFill>
              <a:latin typeface="Bookman" charset="0"/>
            </a:endParaRPr>
          </a:p>
        </p:txBody>
      </p:sp>
      <p:sp>
        <p:nvSpPr>
          <p:cNvPr id="4" name="Text Box 3"/>
          <p:cNvSpPr txBox="1">
            <a:spLocks noChangeArrowheads="1"/>
          </p:cNvSpPr>
          <p:nvPr/>
        </p:nvSpPr>
        <p:spPr bwMode="auto">
          <a:xfrm>
            <a:off x="431800" y="1043533"/>
            <a:ext cx="9145016" cy="5507663"/>
          </a:xfrm>
          <a:prstGeom prst="rect">
            <a:avLst/>
          </a:prstGeom>
          <a:noFill/>
          <a:ln w="9525">
            <a:noFill/>
            <a:miter lim="800000"/>
            <a:headEnd/>
            <a:tailEnd/>
          </a:ln>
        </p:spPr>
        <p:txBody>
          <a:bodyPr wrap="square" lIns="0" tIns="0" rIns="0" bIns="0">
            <a:spAutoFit/>
          </a:bodyPr>
          <a:lstStyle/>
          <a:p>
            <a:pPr marL="217488" lvl="3" indent="-215900" algn="just" eaLnBrk="1">
              <a:lnSpc>
                <a:spcPct val="98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err="1" smtClean="0">
                <a:solidFill>
                  <a:srgbClr val="FFFFFF"/>
                </a:solidFill>
                <a:latin typeface="Bitstream Vera Serif" charset="0"/>
                <a:cs typeface="Times New Roman" pitchFamily="16" charset="0"/>
              </a:rPr>
              <a:t>Beamline</a:t>
            </a:r>
            <a:r>
              <a:rPr lang="en-GB" sz="1800" dirty="0" smtClean="0">
                <a:solidFill>
                  <a:srgbClr val="FFFFFF"/>
                </a:solidFill>
                <a:latin typeface="Bitstream Vera Serif" charset="0"/>
                <a:cs typeface="Times New Roman" pitchFamily="16" charset="0"/>
              </a:rPr>
              <a:t> objectives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Source characteristics &amp; Optics </a:t>
            </a:r>
            <a:r>
              <a:rPr lang="en-GB" sz="1800" dirty="0" err="1">
                <a:solidFill>
                  <a:srgbClr val="FFFFFF"/>
                </a:solidFill>
                <a:latin typeface="Bitstream Vera Serif" charset="0"/>
                <a:cs typeface="Times New Roman" pitchFamily="16" charset="0"/>
              </a:rPr>
              <a:t>l</a:t>
            </a:r>
            <a:r>
              <a:rPr lang="en-GB" sz="1800" dirty="0" err="1" smtClean="0">
                <a:solidFill>
                  <a:srgbClr val="FFFFFF"/>
                </a:solidFill>
                <a:latin typeface="Bitstream Vera Serif" charset="0"/>
                <a:cs typeface="Times New Roman" pitchFamily="16" charset="0"/>
              </a:rPr>
              <a:t>ayaout</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Scattering geometry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latin typeface="Bitstream Vera Serif" charset="0"/>
                <a:cs typeface="Times New Roman" pitchFamily="16" charset="0"/>
              </a:rPr>
              <a:t>Scattering techniques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Equipment and sample environments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Scientific cases. Examples:</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Molecular self-assembling</a:t>
            </a:r>
            <a:r>
              <a:rPr lang="en-GB" sz="1800" dirty="0">
                <a:solidFill>
                  <a:schemeClr val="accent3">
                    <a:lumMod val="95000"/>
                  </a:schemeClr>
                </a:solidFill>
                <a:latin typeface="Bitstream Vera Serif" charset="0"/>
                <a:cs typeface="Times New Roman" pitchFamily="16" charset="0"/>
              </a:rPr>
              <a:t>.</a:t>
            </a:r>
            <a:r>
              <a:rPr lang="en-GB" sz="1800" dirty="0" smtClean="0">
                <a:solidFill>
                  <a:schemeClr val="accent3">
                    <a:lumMod val="95000"/>
                  </a:schemeClr>
                </a:solidFill>
                <a:latin typeface="Bitstream Vera Serif" charset="0"/>
                <a:cs typeface="Times New Roman" pitchFamily="16" charset="0"/>
              </a:rPr>
              <a:t> </a:t>
            </a:r>
            <a:r>
              <a:rPr lang="en-GB" sz="1800" dirty="0">
                <a:solidFill>
                  <a:schemeClr val="accent3">
                    <a:lumMod val="95000"/>
                  </a:schemeClr>
                </a:solidFill>
                <a:latin typeface="Bitstream Vera Serif" charset="0"/>
                <a:cs typeface="Times New Roman" pitchFamily="16" charset="0"/>
              </a:rPr>
              <a:t>C</a:t>
            </a:r>
            <a:r>
              <a:rPr lang="en-GB" sz="1800" dirty="0" smtClean="0">
                <a:solidFill>
                  <a:schemeClr val="accent3">
                    <a:lumMod val="95000"/>
                  </a:schemeClr>
                </a:solidFill>
                <a:latin typeface="Bitstream Vera Serif" charset="0"/>
                <a:cs typeface="Times New Roman" pitchFamily="16" charset="0"/>
              </a:rPr>
              <a:t>hiral system: Adenine</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Surface structure: BaTiO</a:t>
            </a:r>
            <a:r>
              <a:rPr lang="en-GB" sz="1800" baseline="-25000" dirty="0" smtClean="0">
                <a:solidFill>
                  <a:schemeClr val="accent3">
                    <a:lumMod val="95000"/>
                  </a:schemeClr>
                </a:solidFill>
                <a:latin typeface="Bitstream Vera Serif" charset="0"/>
                <a:cs typeface="Times New Roman" pitchFamily="16" charset="0"/>
              </a:rPr>
              <a:t>3</a:t>
            </a:r>
            <a:r>
              <a:rPr lang="en-GB" sz="1800" dirty="0" smtClean="0">
                <a:solidFill>
                  <a:schemeClr val="accent3">
                    <a:lumMod val="95000"/>
                  </a:schemeClr>
                </a:solidFill>
                <a:latin typeface="Bitstream Vera Serif" charset="0"/>
                <a:cs typeface="Times New Roman" pitchFamily="16" charset="0"/>
              </a:rPr>
              <a:t>(001) </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Heterogeneous catalysis: CO oxidation NPs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Budget</a:t>
            </a:r>
            <a:endParaRPr lang="en-GB" sz="1800" dirty="0" smtClean="0">
              <a:solidFill>
                <a:schemeClr val="accent3">
                  <a:lumMod val="95000"/>
                </a:schemeClr>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Areas </a:t>
            </a:r>
            <a:r>
              <a:rPr lang="en-GB" sz="1800" dirty="0">
                <a:solidFill>
                  <a:schemeClr val="accent3">
                    <a:lumMod val="95000"/>
                  </a:schemeClr>
                </a:solidFill>
                <a:latin typeface="Bitstream Vera Serif" charset="0"/>
                <a:cs typeface="Times New Roman" pitchFamily="16" charset="0"/>
              </a:rPr>
              <a:t>of scientific impact: energy, health and </a:t>
            </a:r>
            <a:r>
              <a:rPr lang="en-GB" sz="1800" dirty="0" err="1" smtClean="0">
                <a:solidFill>
                  <a:schemeClr val="accent3">
                    <a:lumMod val="95000"/>
                  </a:schemeClr>
                </a:solidFill>
                <a:latin typeface="Bitstream Vera Serif" charset="0"/>
                <a:cs typeface="Times New Roman" pitchFamily="16" charset="0"/>
              </a:rPr>
              <a:t>nanoelectronics</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C9F685"/>
                </a:solidFill>
                <a:latin typeface="Bitstream Vera Serif" charset="0"/>
                <a:cs typeface="Times New Roman" pitchFamily="16" charset="0"/>
              </a:rPr>
              <a:t>Research lines: catalysis, NPs, </a:t>
            </a:r>
            <a:r>
              <a:rPr lang="en-GB" sz="1800" dirty="0" err="1" smtClean="0">
                <a:solidFill>
                  <a:srgbClr val="C9F685"/>
                </a:solidFill>
                <a:latin typeface="Bitstream Vera Serif" charset="0"/>
                <a:cs typeface="Times New Roman" pitchFamily="16" charset="0"/>
              </a:rPr>
              <a:t>multiferroics</a:t>
            </a:r>
            <a:r>
              <a:rPr lang="en-GB" sz="1800" dirty="0" smtClean="0">
                <a:solidFill>
                  <a:srgbClr val="C9F685"/>
                </a:solidFill>
                <a:latin typeface="Bitstream Vera Serif" charset="0"/>
                <a:cs typeface="Times New Roman" pitchFamily="16" charset="0"/>
              </a:rPr>
              <a:t>, electrochemistry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Synergies with other alba </a:t>
            </a:r>
            <a:r>
              <a:rPr lang="en-GB" sz="1800" dirty="0" err="1" smtClean="0">
                <a:solidFill>
                  <a:srgbClr val="FFFFFF"/>
                </a:solidFill>
                <a:latin typeface="Bitstream Vera Serif" charset="0"/>
                <a:cs typeface="Times New Roman" pitchFamily="16" charset="0"/>
              </a:rPr>
              <a:t>beamlines</a:t>
            </a:r>
            <a:r>
              <a:rPr lang="en-GB" sz="1800" dirty="0" smtClean="0">
                <a:solidFill>
                  <a:srgbClr val="FFFFFF"/>
                </a:solidFill>
                <a:latin typeface="Bitstream Vera Serif" charset="0"/>
                <a:cs typeface="Times New Roman" pitchFamily="16" charset="0"/>
              </a:rPr>
              <a:t> (BOREAS, NCD, CIRCE)</a:t>
            </a:r>
            <a:endParaRPr lang="en-GB" sz="1800" dirty="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Participating research groups</a:t>
            </a:r>
            <a:endParaRPr lang="en-GB" sz="1800" dirty="0">
              <a:solidFill>
                <a:schemeClr val="accent3">
                  <a:lumMod val="95000"/>
                </a:schemeClr>
              </a:solidFill>
              <a:latin typeface="Bitstream Vera Serif" charset="0"/>
              <a:cs typeface="Times New Roman" pitchFamily="16" charset="0"/>
            </a:endParaRPr>
          </a:p>
        </p:txBody>
      </p:sp>
      <p:pic>
        <p:nvPicPr>
          <p:cNvPr id="5" name="Picture 1"/>
          <p:cNvPicPr>
            <a:picLocks noChangeAspect="1" noChangeArrowheads="1"/>
          </p:cNvPicPr>
          <p:nvPr/>
        </p:nvPicPr>
        <p:blipFill>
          <a:blip r:embed="rId2" cstate="print"/>
          <a:srcRect/>
          <a:stretch>
            <a:fillRect/>
          </a:stretch>
        </p:blipFill>
        <p:spPr bwMode="auto">
          <a:xfrm>
            <a:off x="5125" y="6554628"/>
            <a:ext cx="4676031" cy="537577"/>
          </a:xfrm>
          <a:prstGeom prst="rect">
            <a:avLst/>
          </a:prstGeom>
          <a:noFill/>
        </p:spPr>
      </p:pic>
      <p:sp>
        <p:nvSpPr>
          <p:cNvPr id="6"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112598165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503808" y="35421"/>
            <a:ext cx="9289032" cy="59055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400" i="0" dirty="0" smtClean="0">
                <a:latin typeface="Bookman" charset="0"/>
                <a:cs typeface="Times New Roman" pitchFamily="16" charset="0"/>
              </a:rPr>
              <a:t>Research lines: energy / catalysis</a:t>
            </a:r>
            <a:endParaRPr lang="en-US" sz="2400" i="0" dirty="0">
              <a:latin typeface="Bookman" charset="0"/>
              <a:cs typeface="Times New Roman" pitchFamily="16" charset="0"/>
            </a:endParaRPr>
          </a:p>
        </p:txBody>
      </p:sp>
      <p:sp>
        <p:nvSpPr>
          <p:cNvPr id="4" name="CuadroTexto 3"/>
          <p:cNvSpPr txBox="1"/>
          <p:nvPr/>
        </p:nvSpPr>
        <p:spPr>
          <a:xfrm>
            <a:off x="215776" y="971525"/>
            <a:ext cx="9793088" cy="4878259"/>
          </a:xfrm>
          <a:prstGeom prst="rect">
            <a:avLst/>
          </a:prstGeom>
          <a:noFill/>
        </p:spPr>
        <p:txBody>
          <a:bodyPr wrap="square" rtlCol="0">
            <a:spAutoFit/>
          </a:bodyPr>
          <a:lstStyle/>
          <a:p>
            <a:r>
              <a:rPr lang="en-GB" sz="2000" b="1" dirty="0" smtClean="0">
                <a:solidFill>
                  <a:srgbClr val="FFFF00"/>
                </a:solidFill>
              </a:rPr>
              <a:t>Catalysis {GIXRD, GISAXS, (GI)DAFS, AS: Anomalous Scattering}</a:t>
            </a:r>
          </a:p>
          <a:p>
            <a:r>
              <a:rPr lang="en-GB" sz="2100" dirty="0" smtClean="0">
                <a:solidFill>
                  <a:srgbClr val="FFFF00"/>
                </a:solidFill>
              </a:rPr>
              <a:t>SOFCs:</a:t>
            </a:r>
            <a:r>
              <a:rPr lang="en-GB" sz="2100" dirty="0" smtClean="0"/>
              <a:t> electrochemical conversion device producing electricity when oxidizing a fuel. The electrolyte is a solid oxide or ceramic.</a:t>
            </a:r>
          </a:p>
          <a:p>
            <a:r>
              <a:rPr lang="en-GB" sz="2100" dirty="0" smtClean="0"/>
              <a:t>Challenges: low pollutant emission levels, improving  catalytic activity and robustness and low thermal activation (600 ºC)</a:t>
            </a:r>
          </a:p>
          <a:p>
            <a:r>
              <a:rPr lang="en-GB" sz="2100" dirty="0" smtClean="0"/>
              <a:t>*Anode: low tolerance to sulphur compounds, cathode oxidation, C-deposition </a:t>
            </a:r>
            <a:r>
              <a:rPr lang="en-GB" sz="1800" dirty="0" smtClean="0">
                <a:sym typeface="Wingdings"/>
              </a:rPr>
              <a:t> </a:t>
            </a:r>
            <a:r>
              <a:rPr lang="en-GB" sz="2100" dirty="0" smtClean="0">
                <a:sym typeface="Wingdings"/>
              </a:rPr>
              <a:t>damage</a:t>
            </a:r>
          </a:p>
          <a:p>
            <a:r>
              <a:rPr lang="en-GB" sz="2100" dirty="0" smtClean="0">
                <a:sym typeface="Wingdings"/>
              </a:rPr>
              <a:t>*Cathode: development of new specifications: material and microstructure having high catalytic activity for oxygen reduction (600 ºC), high electron and ion conductivity and low sensitivity for poisoning.</a:t>
            </a:r>
          </a:p>
          <a:p>
            <a:r>
              <a:rPr lang="en-GB" sz="2100" dirty="0" smtClean="0">
                <a:sym typeface="Wingdings"/>
              </a:rPr>
              <a:t>*Electrolyte: no catalytic requirements; sufficient oxygen ion conductivity at 600 ºC (thin films, chemical stability)</a:t>
            </a:r>
          </a:p>
          <a:p>
            <a:r>
              <a:rPr lang="en-GB" sz="2100" dirty="0" smtClean="0">
                <a:sym typeface="Wingdings"/>
              </a:rPr>
              <a:t>*Design of efficient reactors.</a:t>
            </a:r>
          </a:p>
          <a:p>
            <a:endParaRPr lang="en-GB" sz="2000" b="1" dirty="0" smtClean="0">
              <a:sym typeface="Wingdings"/>
            </a:endParaRPr>
          </a:p>
          <a:p>
            <a:r>
              <a:rPr lang="en-GB" sz="2000" b="1" dirty="0" smtClean="0">
                <a:solidFill>
                  <a:srgbClr val="FFFF00"/>
                </a:solidFill>
              </a:rPr>
              <a:t>Multifunctional hybrid organic-inorganic photo-catalysts</a:t>
            </a:r>
            <a:r>
              <a:rPr lang="en-GB" sz="2000" b="1" dirty="0" smtClean="0"/>
              <a:t>: artificial photosynthesis of fuels (water splitting and CO</a:t>
            </a:r>
            <a:r>
              <a:rPr lang="en-GB" sz="2000" b="1" baseline="-25000" dirty="0" smtClean="0"/>
              <a:t>2</a:t>
            </a:r>
            <a:r>
              <a:rPr lang="en-GB" sz="2000" b="1" dirty="0" smtClean="0"/>
              <a:t> reduction)</a:t>
            </a:r>
          </a:p>
        </p:txBody>
      </p:sp>
      <p:sp>
        <p:nvSpPr>
          <p:cNvPr id="5"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pic>
        <p:nvPicPr>
          <p:cNvPr id="6" name="Picture 1"/>
          <p:cNvPicPr>
            <a:picLocks noChangeAspect="1" noChangeArrowheads="1"/>
          </p:cNvPicPr>
          <p:nvPr/>
        </p:nvPicPr>
        <p:blipFill>
          <a:blip r:embed="rId2" cstate="print"/>
          <a:srcRect/>
          <a:stretch>
            <a:fillRect/>
          </a:stretch>
        </p:blipFill>
        <p:spPr bwMode="auto">
          <a:xfrm>
            <a:off x="5125" y="6531709"/>
            <a:ext cx="4676031" cy="537577"/>
          </a:xfrm>
          <a:prstGeom prst="rect">
            <a:avLst/>
          </a:prstGeom>
          <a:noFill/>
        </p:spPr>
      </p:pic>
    </p:spTree>
    <p:extLst>
      <p:ext uri="{BB962C8B-B14F-4D97-AF65-F5344CB8AC3E}">
        <p14:creationId xmlns:p14="http://schemas.microsoft.com/office/powerpoint/2010/main" val="386681235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503808" y="35421"/>
            <a:ext cx="6336704" cy="59055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400" i="0" dirty="0" smtClean="0">
                <a:latin typeface="Bookman" charset="0"/>
                <a:cs typeface="Times New Roman" pitchFamily="16" charset="0"/>
              </a:rPr>
              <a:t>Research lines: energy / catalysis</a:t>
            </a:r>
            <a:endParaRPr lang="en-US" sz="2400" i="0" dirty="0">
              <a:latin typeface="Bookman" charset="0"/>
              <a:cs typeface="Times New Roman" pitchFamily="16" charset="0"/>
            </a:endParaRPr>
          </a:p>
        </p:txBody>
      </p:sp>
      <p:sp>
        <p:nvSpPr>
          <p:cNvPr id="4" name="CuadroTexto 3"/>
          <p:cNvSpPr txBox="1"/>
          <p:nvPr/>
        </p:nvSpPr>
        <p:spPr>
          <a:xfrm>
            <a:off x="647824" y="1043533"/>
            <a:ext cx="9145016" cy="5078313"/>
          </a:xfrm>
          <a:prstGeom prst="rect">
            <a:avLst/>
          </a:prstGeom>
          <a:noFill/>
        </p:spPr>
        <p:txBody>
          <a:bodyPr wrap="square" rtlCol="0">
            <a:spAutoFit/>
          </a:bodyPr>
          <a:lstStyle/>
          <a:p>
            <a:r>
              <a:rPr lang="en-GB" dirty="0" smtClean="0">
                <a:solidFill>
                  <a:srgbClr val="C9F685"/>
                </a:solidFill>
              </a:rPr>
              <a:t>ITQ (Institute of Chemical Technology)-Valencia</a:t>
            </a:r>
          </a:p>
          <a:p>
            <a:r>
              <a:rPr lang="en-GB" sz="2000" b="1" dirty="0" smtClean="0"/>
              <a:t>* </a:t>
            </a:r>
            <a:r>
              <a:rPr lang="en-GB" sz="2000" b="1" dirty="0" err="1" smtClean="0">
                <a:solidFill>
                  <a:srgbClr val="C9F685"/>
                </a:solidFill>
              </a:rPr>
              <a:t>Prof.</a:t>
            </a:r>
            <a:r>
              <a:rPr lang="en-GB" sz="2000" b="1" dirty="0" smtClean="0">
                <a:solidFill>
                  <a:srgbClr val="C9F685"/>
                </a:solidFill>
              </a:rPr>
              <a:t> Jose Manuel Serra</a:t>
            </a:r>
            <a:r>
              <a:rPr lang="en-GB" sz="2000" b="1" dirty="0" smtClean="0"/>
              <a:t>: </a:t>
            </a:r>
          </a:p>
          <a:p>
            <a:r>
              <a:rPr lang="en-GB" sz="2000" b="1" dirty="0" smtClean="0"/>
              <a:t>- development of solid oxide fuel cells components </a:t>
            </a:r>
            <a:r>
              <a:rPr lang="en-GB" sz="2000" b="1" dirty="0" smtClean="0">
                <a:sym typeface="Wingdings"/>
              </a:rPr>
              <a:t></a:t>
            </a:r>
            <a:r>
              <a:rPr lang="en-GB" sz="2000" b="1" dirty="0" smtClean="0"/>
              <a:t> design and characterization of new </a:t>
            </a:r>
            <a:r>
              <a:rPr lang="en-GB" sz="2000" b="1" dirty="0" err="1" smtClean="0"/>
              <a:t>electrocatalysts</a:t>
            </a:r>
            <a:r>
              <a:rPr lang="en-GB" sz="2000" b="1" dirty="0" smtClean="0"/>
              <a:t>; </a:t>
            </a:r>
          </a:p>
          <a:p>
            <a:r>
              <a:rPr lang="en-GB" sz="2000" b="1" dirty="0" smtClean="0"/>
              <a:t>- mixed ionic-electronic conducting membranes for oxygen and hydrogen separation and catalytic membrane (thin-film based) reactor applications</a:t>
            </a:r>
          </a:p>
          <a:p>
            <a:r>
              <a:rPr lang="en-GB" sz="2000" b="1" dirty="0" smtClean="0">
                <a:solidFill>
                  <a:srgbClr val="C9F685"/>
                </a:solidFill>
              </a:rPr>
              <a:t>EU FP7 GREEN-CC </a:t>
            </a:r>
            <a:r>
              <a:rPr lang="en-GB" sz="2000" b="1" dirty="0" smtClean="0"/>
              <a:t>- Graded Membranes for Energy Efficient New Generation Carbon Capture Process (09/2013). </a:t>
            </a:r>
            <a:r>
              <a:rPr lang="en-GB" sz="2000" b="1" dirty="0" err="1" smtClean="0"/>
              <a:t>Oxyfuel</a:t>
            </a:r>
            <a:r>
              <a:rPr lang="en-GB" sz="2000" b="1" dirty="0" smtClean="0"/>
              <a:t> combustion (higher flame temperatures). Exhaust gases: CO2 + H2O: ready for CO2 sequestration. </a:t>
            </a:r>
          </a:p>
          <a:p>
            <a:r>
              <a:rPr lang="en-GB" sz="2000" b="1" dirty="0" smtClean="0">
                <a:solidFill>
                  <a:srgbClr val="C9F685"/>
                </a:solidFill>
              </a:rPr>
              <a:t>EU-FP7 ELECTRA </a:t>
            </a:r>
            <a:r>
              <a:rPr lang="en-GB" sz="2000" b="1" dirty="0" smtClean="0"/>
              <a:t>- High Temperature Electrolyser with novel proton ceramic tubular modules of superior efficiency, robustness, and lifetime economy (03/2014): H2 production using electricity from renewable sources.</a:t>
            </a:r>
          </a:p>
          <a:p>
            <a:endParaRPr lang="en-GB" sz="2000" b="1" dirty="0" smtClean="0"/>
          </a:p>
          <a:p>
            <a:r>
              <a:rPr lang="en-GB" sz="2000" b="1" dirty="0" smtClean="0"/>
              <a:t>* </a:t>
            </a:r>
            <a:r>
              <a:rPr lang="en-GB" sz="2000" b="1" dirty="0" err="1" smtClean="0">
                <a:solidFill>
                  <a:srgbClr val="C9F685"/>
                </a:solidFill>
              </a:rPr>
              <a:t>Prof.</a:t>
            </a:r>
            <a:r>
              <a:rPr lang="en-GB" sz="2000" b="1" dirty="0" smtClean="0">
                <a:solidFill>
                  <a:srgbClr val="C9F685"/>
                </a:solidFill>
              </a:rPr>
              <a:t> Fernando Rey</a:t>
            </a:r>
            <a:r>
              <a:rPr lang="en-GB" sz="2000" b="1" dirty="0" smtClean="0"/>
              <a:t>: Zeolites. Interest in surface reaction in new model systems.</a:t>
            </a:r>
          </a:p>
          <a:p>
            <a:endParaRPr lang="en-GB" sz="2000" b="1" dirty="0" smtClean="0"/>
          </a:p>
          <a:p>
            <a:r>
              <a:rPr lang="en-GB" sz="2000" b="1" dirty="0" smtClean="0"/>
              <a:t>* </a:t>
            </a:r>
            <a:r>
              <a:rPr lang="en-GB" sz="2000" b="1" dirty="0" err="1" smtClean="0">
                <a:solidFill>
                  <a:srgbClr val="C9F685"/>
                </a:solidFill>
              </a:rPr>
              <a:t>Prof.</a:t>
            </a:r>
            <a:r>
              <a:rPr lang="en-GB" sz="2000" b="1" dirty="0" smtClean="0">
                <a:solidFill>
                  <a:srgbClr val="C9F685"/>
                </a:solidFill>
              </a:rPr>
              <a:t> A. </a:t>
            </a:r>
            <a:r>
              <a:rPr lang="en-GB" sz="2000" b="1" dirty="0" err="1" smtClean="0">
                <a:solidFill>
                  <a:srgbClr val="C9F685"/>
                </a:solidFill>
              </a:rPr>
              <a:t>Corma</a:t>
            </a:r>
            <a:r>
              <a:rPr lang="en-GB" sz="2000" b="1" dirty="0" smtClean="0"/>
              <a:t>: Multi-Functional hybrid photo-catalytic materials.</a:t>
            </a:r>
            <a:endParaRPr lang="en-GB" sz="2000" b="1" dirty="0"/>
          </a:p>
        </p:txBody>
      </p:sp>
      <p:sp>
        <p:nvSpPr>
          <p:cNvPr id="5"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pic>
        <p:nvPicPr>
          <p:cNvPr id="6" name="Picture 1"/>
          <p:cNvPicPr>
            <a:picLocks noChangeAspect="1" noChangeArrowheads="1"/>
          </p:cNvPicPr>
          <p:nvPr/>
        </p:nvPicPr>
        <p:blipFill>
          <a:blip r:embed="rId2" cstate="print"/>
          <a:srcRect/>
          <a:stretch>
            <a:fillRect/>
          </a:stretch>
        </p:blipFill>
        <p:spPr bwMode="auto">
          <a:xfrm>
            <a:off x="5125" y="6544361"/>
            <a:ext cx="4676031" cy="537577"/>
          </a:xfrm>
          <a:prstGeom prst="rect">
            <a:avLst/>
          </a:prstGeom>
          <a:noFill/>
        </p:spPr>
      </p:pic>
    </p:spTree>
    <p:extLst>
      <p:ext uri="{BB962C8B-B14F-4D97-AF65-F5344CB8AC3E}">
        <p14:creationId xmlns:p14="http://schemas.microsoft.com/office/powerpoint/2010/main" val="373792071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503808" y="35421"/>
            <a:ext cx="7560840" cy="59055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400" i="0" dirty="0" smtClean="0">
                <a:latin typeface="Bookman" charset="0"/>
                <a:cs typeface="Times New Roman" pitchFamily="16" charset="0"/>
              </a:rPr>
              <a:t>Research lines:  health / organic NPs</a:t>
            </a:r>
            <a:endParaRPr lang="en-US" sz="2400" i="0" dirty="0">
              <a:latin typeface="Bookman" charset="0"/>
              <a:cs typeface="Times New Roman" pitchFamily="16" charset="0"/>
            </a:endParaRPr>
          </a:p>
        </p:txBody>
      </p:sp>
      <p:sp>
        <p:nvSpPr>
          <p:cNvPr id="4" name="CuadroTexto 3"/>
          <p:cNvSpPr txBox="1"/>
          <p:nvPr/>
        </p:nvSpPr>
        <p:spPr>
          <a:xfrm>
            <a:off x="475005" y="683493"/>
            <a:ext cx="9505056" cy="6355586"/>
          </a:xfrm>
          <a:prstGeom prst="rect">
            <a:avLst/>
          </a:prstGeom>
          <a:noFill/>
        </p:spPr>
        <p:txBody>
          <a:bodyPr wrap="square" rtlCol="0">
            <a:spAutoFit/>
          </a:bodyPr>
          <a:lstStyle/>
          <a:p>
            <a:r>
              <a:rPr lang="en-GB" sz="2000" b="1" dirty="0" smtClean="0">
                <a:solidFill>
                  <a:srgbClr val="FFFF00"/>
                </a:solidFill>
              </a:rPr>
              <a:t>Priming polymers </a:t>
            </a:r>
            <a:r>
              <a:rPr lang="en-GB" sz="2000" dirty="0" smtClean="0">
                <a:solidFill>
                  <a:srgbClr val="FFFF00"/>
                </a:solidFill>
              </a:rPr>
              <a:t>{GIXRD, GISAXS, (GI)DAFS, AS: Anomalous Scattering}</a:t>
            </a:r>
          </a:p>
          <a:p>
            <a:r>
              <a:rPr lang="en-GB" sz="2100" b="1" dirty="0" smtClean="0"/>
              <a:t> </a:t>
            </a:r>
            <a:r>
              <a:rPr lang="en-GB" sz="2100" dirty="0" smtClean="0"/>
              <a:t>* </a:t>
            </a:r>
            <a:r>
              <a:rPr lang="en-GB" sz="2100" dirty="0" smtClean="0">
                <a:solidFill>
                  <a:srgbClr val="C9F685"/>
                </a:solidFill>
              </a:rPr>
              <a:t>ICN2</a:t>
            </a:r>
            <a:r>
              <a:rPr lang="en-GB" sz="2100" dirty="0" smtClean="0"/>
              <a:t> researchers have developed a novel </a:t>
            </a:r>
            <a:r>
              <a:rPr lang="en-GB" sz="2100" dirty="0" err="1" smtClean="0"/>
              <a:t>nano</a:t>
            </a:r>
            <a:r>
              <a:rPr lang="en-GB" sz="2100" dirty="0" smtClean="0"/>
              <a:t> fabrication method permits imprinting </a:t>
            </a:r>
            <a:r>
              <a:rPr lang="en-GB" sz="2100" dirty="0" err="1" smtClean="0"/>
              <a:t>nano</a:t>
            </a:r>
            <a:r>
              <a:rPr lang="en-GB" sz="2100" dirty="0" smtClean="0"/>
              <a:t>-scale functional polymeric surface structures by topography instead of chemistry. Tailoring functional surfaces (curved) possible.</a:t>
            </a:r>
          </a:p>
          <a:p>
            <a:r>
              <a:rPr lang="en-GB" sz="2100" dirty="0" smtClean="0"/>
              <a:t>Plast4Future awarded “best on-going EC FP7 project” (2014) </a:t>
            </a:r>
          </a:p>
          <a:p>
            <a:r>
              <a:rPr lang="en-GB" sz="2100" dirty="0" err="1" smtClean="0"/>
              <a:t>Responsibles</a:t>
            </a:r>
            <a:r>
              <a:rPr lang="en-GB" sz="2100" dirty="0" smtClean="0"/>
              <a:t>: Dr Nikos </a:t>
            </a:r>
            <a:r>
              <a:rPr lang="en-GB" sz="2100" dirty="0" err="1" smtClean="0"/>
              <a:t>Kehagias</a:t>
            </a:r>
            <a:r>
              <a:rPr lang="en-GB" sz="2100" dirty="0" smtClean="0"/>
              <a:t>, Nanofabrication Division, and  ICREA Prof </a:t>
            </a:r>
            <a:r>
              <a:rPr lang="en-GB" sz="2100" dirty="0" err="1" smtClean="0"/>
              <a:t>Clivia</a:t>
            </a:r>
            <a:r>
              <a:rPr lang="en-GB" sz="2100" dirty="0" smtClean="0"/>
              <a:t> </a:t>
            </a:r>
            <a:r>
              <a:rPr lang="en-GB" sz="2100" dirty="0" err="1" smtClean="0"/>
              <a:t>Sotomayor</a:t>
            </a:r>
            <a:r>
              <a:rPr lang="en-GB" sz="2100" dirty="0" smtClean="0"/>
              <a:t>, </a:t>
            </a:r>
            <a:r>
              <a:rPr lang="en-GB" sz="2100" dirty="0" err="1" smtClean="0"/>
              <a:t>Phononic</a:t>
            </a:r>
            <a:r>
              <a:rPr lang="en-GB" sz="2100" dirty="0" smtClean="0"/>
              <a:t> and Photonic Nanostructures Grou</a:t>
            </a:r>
            <a:r>
              <a:rPr lang="en-GB" sz="2200" dirty="0" smtClean="0"/>
              <a:t>p</a:t>
            </a:r>
          </a:p>
          <a:p>
            <a:endParaRPr lang="en-GB" sz="2000" dirty="0" smtClean="0">
              <a:solidFill>
                <a:srgbClr val="FFFF00"/>
              </a:solidFill>
            </a:endParaRPr>
          </a:p>
          <a:p>
            <a:r>
              <a:rPr lang="en-GB" sz="2000" b="1" dirty="0" smtClean="0">
                <a:solidFill>
                  <a:srgbClr val="FFFF00"/>
                </a:solidFill>
              </a:rPr>
              <a:t>Bio-NPs {GISAXS, (GI)DAFS, AS: Anomalous Scattering}</a:t>
            </a:r>
            <a:endParaRPr lang="en-GB" sz="2000" b="1" dirty="0" smtClean="0"/>
          </a:p>
          <a:p>
            <a:r>
              <a:rPr lang="en-GB" sz="2000" dirty="0" smtClean="0"/>
              <a:t>Combination of nanotechnology and molecular biology permits the development of a new class of NPs for biomedicine combining biocompatibility and </a:t>
            </a:r>
            <a:r>
              <a:rPr lang="en-GB" sz="2000" dirty="0" err="1" smtClean="0"/>
              <a:t>bioselectivity</a:t>
            </a:r>
            <a:r>
              <a:rPr lang="en-GB" sz="2000" dirty="0" smtClean="0"/>
              <a:t> </a:t>
            </a:r>
          </a:p>
          <a:p>
            <a:endParaRPr lang="en-GB" sz="2000" dirty="0" smtClean="0"/>
          </a:p>
          <a:p>
            <a:r>
              <a:rPr lang="en-GB" sz="2000" dirty="0" smtClean="0">
                <a:solidFill>
                  <a:srgbClr val="C9F685"/>
                </a:solidFill>
              </a:rPr>
              <a:t>NANOMOL Group (ICMAB):</a:t>
            </a:r>
            <a:r>
              <a:rPr lang="en-GB" sz="2000" dirty="0" smtClean="0"/>
              <a:t> </a:t>
            </a:r>
            <a:r>
              <a:rPr lang="en-GB" sz="2000" dirty="0" err="1" smtClean="0"/>
              <a:t>Prof.</a:t>
            </a:r>
            <a:r>
              <a:rPr lang="en-GB" sz="2000" dirty="0" smtClean="0"/>
              <a:t> </a:t>
            </a:r>
            <a:r>
              <a:rPr lang="en-GB" sz="2000" dirty="0" err="1" smtClean="0"/>
              <a:t>Jaume</a:t>
            </a:r>
            <a:r>
              <a:rPr lang="en-GB" sz="2000" dirty="0" smtClean="0"/>
              <a:t> </a:t>
            </a:r>
            <a:r>
              <a:rPr lang="en-GB" sz="2000" dirty="0" err="1" smtClean="0"/>
              <a:t>Veciana</a:t>
            </a:r>
            <a:r>
              <a:rPr lang="en-GB" sz="2000" dirty="0" smtClean="0"/>
              <a:t>: (GIXRD, GISAXS, </a:t>
            </a:r>
            <a:r>
              <a:rPr lang="en-GB" sz="2000" dirty="0" err="1" smtClean="0"/>
              <a:t>GiDAFS</a:t>
            </a:r>
            <a:r>
              <a:rPr lang="en-GB" sz="2000" dirty="0" smtClean="0"/>
              <a:t> </a:t>
            </a:r>
            <a:r>
              <a:rPr lang="en-GB" sz="2000" dirty="0" err="1" smtClean="0"/>
              <a:t>ans</a:t>
            </a:r>
            <a:r>
              <a:rPr lang="en-GB" sz="2000" dirty="0" smtClean="0"/>
              <a:t> AS)</a:t>
            </a:r>
          </a:p>
          <a:p>
            <a:r>
              <a:rPr lang="en-GB" sz="2000" dirty="0" smtClean="0"/>
              <a:t>*ELECTROMAGIC: Multifunctional surfaces structured with </a:t>
            </a:r>
            <a:r>
              <a:rPr lang="en-GB" sz="2000" dirty="0" err="1" smtClean="0"/>
              <a:t>electroactive</a:t>
            </a:r>
            <a:r>
              <a:rPr lang="en-GB" sz="2000" dirty="0" smtClean="0"/>
              <a:t> and magnetic molecules for electronic devices.</a:t>
            </a:r>
          </a:p>
          <a:p>
            <a:r>
              <a:rPr lang="en-GB" sz="2000" dirty="0" smtClean="0"/>
              <a:t>*</a:t>
            </a:r>
            <a:r>
              <a:rPr lang="en-GB" sz="2000" dirty="0" err="1" smtClean="0"/>
              <a:t>Nanomedicine</a:t>
            </a:r>
            <a:r>
              <a:rPr lang="en-GB" sz="2000" dirty="0" smtClean="0"/>
              <a:t>: Multi Functional NPs (i.e. polymer particles, </a:t>
            </a:r>
            <a:r>
              <a:rPr lang="en-GB" sz="2000" dirty="0" err="1" smtClean="0"/>
              <a:t>nanocapsules</a:t>
            </a:r>
            <a:r>
              <a:rPr lang="en-GB" sz="2000" dirty="0" smtClean="0"/>
              <a:t>, vesicles, polymer-drug conjugates, micelles) to be used in new drug delivery systems with tailored properties, including biocompatibility, size, structure, addressability, and functionality. </a:t>
            </a:r>
            <a:r>
              <a:rPr lang="en-GB" sz="2000" dirty="0" err="1" smtClean="0"/>
              <a:t>MFMagneticNPs</a:t>
            </a:r>
            <a:endParaRPr lang="en-GB" sz="2000" dirty="0" smtClean="0"/>
          </a:p>
          <a:p>
            <a:r>
              <a:rPr lang="en-GB" sz="2000" dirty="0" smtClean="0"/>
              <a:t>*Multi Functional Magnetic NPs 6-20 nm: magnetized by external magnetic field.</a:t>
            </a:r>
          </a:p>
        </p:txBody>
      </p:sp>
      <p:sp>
        <p:nvSpPr>
          <p:cNvPr id="5"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pic>
        <p:nvPicPr>
          <p:cNvPr id="6" name="Picture 1"/>
          <p:cNvPicPr>
            <a:picLocks noChangeAspect="1" noChangeArrowheads="1"/>
          </p:cNvPicPr>
          <p:nvPr/>
        </p:nvPicPr>
        <p:blipFill>
          <a:blip r:embed="rId2" cstate="print"/>
          <a:srcRect/>
          <a:stretch>
            <a:fillRect/>
          </a:stretch>
        </p:blipFill>
        <p:spPr bwMode="auto">
          <a:xfrm>
            <a:off x="5125" y="7030464"/>
            <a:ext cx="4676031" cy="537577"/>
          </a:xfrm>
          <a:prstGeom prst="rect">
            <a:avLst/>
          </a:prstGeom>
          <a:noFill/>
        </p:spPr>
      </p:pic>
    </p:spTree>
    <p:extLst>
      <p:ext uri="{BB962C8B-B14F-4D97-AF65-F5344CB8AC3E}">
        <p14:creationId xmlns:p14="http://schemas.microsoft.com/office/powerpoint/2010/main" val="2963334394"/>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503808" y="92943"/>
            <a:ext cx="6768752" cy="59055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400" i="0" dirty="0" smtClean="0">
                <a:latin typeface="Bookman" charset="0"/>
                <a:cs typeface="Times New Roman" pitchFamily="16" charset="0"/>
              </a:rPr>
              <a:t>Research lines: electronics / </a:t>
            </a:r>
            <a:r>
              <a:rPr lang="en-US" sz="2400" i="0" dirty="0" err="1" smtClean="0">
                <a:latin typeface="Bookman" charset="0"/>
                <a:cs typeface="Times New Roman" pitchFamily="16" charset="0"/>
              </a:rPr>
              <a:t>multiferroics</a:t>
            </a:r>
            <a:endParaRPr lang="en-US" sz="2400" i="0" dirty="0">
              <a:latin typeface="Bookman" charset="0"/>
              <a:cs typeface="Times New Roman" pitchFamily="16" charset="0"/>
            </a:endParaRPr>
          </a:p>
        </p:txBody>
      </p:sp>
      <p:sp>
        <p:nvSpPr>
          <p:cNvPr id="7" name="CuadroTexto 6"/>
          <p:cNvSpPr txBox="1"/>
          <p:nvPr/>
        </p:nvSpPr>
        <p:spPr>
          <a:xfrm>
            <a:off x="287784" y="827509"/>
            <a:ext cx="9649072" cy="6247865"/>
          </a:xfrm>
          <a:prstGeom prst="rect">
            <a:avLst/>
          </a:prstGeom>
          <a:noFill/>
        </p:spPr>
        <p:txBody>
          <a:bodyPr wrap="square" rtlCol="0">
            <a:spAutoFit/>
          </a:bodyPr>
          <a:lstStyle/>
          <a:p>
            <a:r>
              <a:rPr lang="en-GB" sz="2000" dirty="0" err="1" smtClean="0">
                <a:solidFill>
                  <a:srgbClr val="FFFF00"/>
                </a:solidFill>
              </a:rPr>
              <a:t>Multiferroics</a:t>
            </a:r>
            <a:r>
              <a:rPr lang="en-GB" sz="2000" dirty="0" smtClean="0">
                <a:solidFill>
                  <a:srgbClr val="FFFF00"/>
                </a:solidFill>
              </a:rPr>
              <a:t>: </a:t>
            </a:r>
            <a:r>
              <a:rPr lang="en-GB" sz="2000" dirty="0" smtClean="0"/>
              <a:t>Materials combining </a:t>
            </a:r>
            <a:r>
              <a:rPr lang="en-GB" sz="2000" dirty="0" err="1" smtClean="0"/>
              <a:t>ferroelectricity</a:t>
            </a:r>
            <a:r>
              <a:rPr lang="en-GB" sz="2000" dirty="0" smtClean="0"/>
              <a:t> (FE), (</a:t>
            </a:r>
            <a:r>
              <a:rPr lang="en-GB" sz="2000" dirty="0" err="1" smtClean="0"/>
              <a:t>ferro</a:t>
            </a:r>
            <a:r>
              <a:rPr lang="en-GB" sz="2000" dirty="0" smtClean="0"/>
              <a:t>)magnetism and (</a:t>
            </a:r>
            <a:r>
              <a:rPr lang="en-GB" sz="2000" dirty="0" err="1" smtClean="0"/>
              <a:t>ferro</a:t>
            </a:r>
            <a:r>
              <a:rPr lang="en-GB" sz="2000" dirty="0" smtClean="0"/>
              <a:t>)elasticity. Coexistence of  magnetism (M) and FE at T &gt; RT</a:t>
            </a:r>
          </a:p>
          <a:p>
            <a:r>
              <a:rPr lang="en-GB" sz="2000" dirty="0" smtClean="0">
                <a:solidFill>
                  <a:srgbClr val="FFFF00"/>
                </a:solidFill>
              </a:rPr>
              <a:t>Type I:</a:t>
            </a:r>
            <a:r>
              <a:rPr lang="en-GB" sz="2000" dirty="0" smtClean="0"/>
              <a:t> FE and M exists independently</a:t>
            </a:r>
          </a:p>
          <a:p>
            <a:r>
              <a:rPr lang="en-GB" sz="2000" dirty="0" smtClean="0">
                <a:solidFill>
                  <a:srgbClr val="FFFF00"/>
                </a:solidFill>
              </a:rPr>
              <a:t>Type II: </a:t>
            </a:r>
            <a:r>
              <a:rPr lang="en-GB" sz="2000" dirty="0" smtClean="0"/>
              <a:t>FE due to certain type of magnetic ordering</a:t>
            </a:r>
          </a:p>
          <a:p>
            <a:r>
              <a:rPr lang="en-GB" sz="2000" dirty="0" smtClean="0">
                <a:solidFill>
                  <a:srgbClr val="FFFF00"/>
                </a:solidFill>
              </a:rPr>
              <a:t>ABO</a:t>
            </a:r>
            <a:r>
              <a:rPr lang="en-GB" sz="2000" baseline="-25000" dirty="0" smtClean="0">
                <a:solidFill>
                  <a:srgbClr val="FFFF00"/>
                </a:solidFill>
              </a:rPr>
              <a:t>3</a:t>
            </a:r>
            <a:r>
              <a:rPr lang="en-GB" sz="2000" dirty="0" smtClean="0">
                <a:solidFill>
                  <a:srgbClr val="FFFF00"/>
                </a:solidFill>
              </a:rPr>
              <a:t> (single </a:t>
            </a:r>
            <a:r>
              <a:rPr lang="en-GB" sz="2000" dirty="0" err="1" smtClean="0">
                <a:solidFill>
                  <a:srgbClr val="FFFF00"/>
                </a:solidFill>
              </a:rPr>
              <a:t>perovskite</a:t>
            </a:r>
            <a:r>
              <a:rPr lang="en-GB" sz="2000" dirty="0" smtClean="0">
                <a:solidFill>
                  <a:srgbClr val="FFFF00"/>
                </a:solidFill>
              </a:rPr>
              <a:t>):</a:t>
            </a:r>
            <a:r>
              <a:rPr lang="en-GB" sz="2000" dirty="0" smtClean="0"/>
              <a:t> the M/FE coupling at RT remains challenging.</a:t>
            </a:r>
          </a:p>
          <a:p>
            <a:r>
              <a:rPr lang="en-GB" sz="2000" dirty="0" smtClean="0">
                <a:solidFill>
                  <a:srgbClr val="FFFF00"/>
                </a:solidFill>
              </a:rPr>
              <a:t>A</a:t>
            </a:r>
            <a:r>
              <a:rPr lang="en-GB" sz="2000" baseline="-25000" dirty="0" smtClean="0">
                <a:solidFill>
                  <a:srgbClr val="FFFF00"/>
                </a:solidFill>
              </a:rPr>
              <a:t>2</a:t>
            </a:r>
            <a:r>
              <a:rPr lang="en-GB" sz="2000" dirty="0" smtClean="0">
                <a:solidFill>
                  <a:srgbClr val="FFFF00"/>
                </a:solidFill>
              </a:rPr>
              <a:t>B’B’’O</a:t>
            </a:r>
            <a:r>
              <a:rPr lang="en-GB" sz="2000" baseline="-25000" dirty="0" smtClean="0">
                <a:solidFill>
                  <a:srgbClr val="FFFF00"/>
                </a:solidFill>
              </a:rPr>
              <a:t>6</a:t>
            </a:r>
            <a:r>
              <a:rPr lang="en-GB" sz="2000" dirty="0" smtClean="0">
                <a:solidFill>
                  <a:srgbClr val="FFFF00"/>
                </a:solidFill>
              </a:rPr>
              <a:t> (double </a:t>
            </a:r>
            <a:r>
              <a:rPr lang="en-GB" sz="2000" dirty="0" err="1" smtClean="0">
                <a:solidFill>
                  <a:srgbClr val="FFFF00"/>
                </a:solidFill>
              </a:rPr>
              <a:t>perovskite</a:t>
            </a:r>
            <a:r>
              <a:rPr lang="en-GB" sz="2000" dirty="0" smtClean="0">
                <a:solidFill>
                  <a:srgbClr val="FFFF00"/>
                </a:solidFill>
              </a:rPr>
              <a:t>): </a:t>
            </a:r>
            <a:r>
              <a:rPr lang="en-GB" sz="2000" dirty="0" smtClean="0"/>
              <a:t>control and/or to induce M/FE coupling in oxides.</a:t>
            </a:r>
          </a:p>
          <a:p>
            <a:r>
              <a:rPr lang="en-GB" sz="2000" dirty="0" smtClean="0"/>
              <a:t>- Control of the B’/B’’ </a:t>
            </a:r>
            <a:r>
              <a:rPr lang="en-GB" sz="2000" dirty="0" err="1" smtClean="0"/>
              <a:t>cation</a:t>
            </a:r>
            <a:r>
              <a:rPr lang="en-GB" sz="2000" dirty="0" smtClean="0"/>
              <a:t> ordering, i.e. </a:t>
            </a:r>
            <a:r>
              <a:rPr lang="en-GB" sz="2000" dirty="0" err="1" smtClean="0"/>
              <a:t>Mn</a:t>
            </a:r>
            <a:r>
              <a:rPr lang="en-GB" sz="2000" dirty="0" smtClean="0"/>
              <a:t>/Ni, modifies magnetic ground states, ferromagnetic transition temperature, phonon behaviour, and spin-phonon coupling: </a:t>
            </a:r>
            <a:r>
              <a:rPr lang="en-GB" sz="2000" dirty="0" err="1" smtClean="0"/>
              <a:t>cations</a:t>
            </a:r>
            <a:r>
              <a:rPr lang="en-GB" sz="2000" dirty="0" smtClean="0"/>
              <a:t> have (partially/filled) empty states.</a:t>
            </a:r>
          </a:p>
          <a:p>
            <a:r>
              <a:rPr lang="en-GB" sz="2000" dirty="0" smtClean="0"/>
              <a:t>- B’/B’’ ordering is crucial in determining their functional properties.</a:t>
            </a:r>
          </a:p>
          <a:p>
            <a:r>
              <a:rPr lang="en-GB" sz="2000" dirty="0" smtClean="0"/>
              <a:t>- Larger number of systems available and flexibility of synthesis: thin films (PLD)</a:t>
            </a:r>
          </a:p>
          <a:p>
            <a:endParaRPr lang="en-GB" sz="1800" dirty="0" smtClean="0"/>
          </a:p>
          <a:p>
            <a:r>
              <a:rPr lang="en-GB" sz="1800" dirty="0" smtClean="0">
                <a:solidFill>
                  <a:srgbClr val="C9F685"/>
                </a:solidFill>
              </a:rPr>
              <a:t>ICMAB: </a:t>
            </a:r>
          </a:p>
          <a:p>
            <a:r>
              <a:rPr lang="en-GB" sz="1800" dirty="0" smtClean="0"/>
              <a:t>* CRYMEOS (</a:t>
            </a:r>
            <a:r>
              <a:rPr lang="en-GB" sz="1800" dirty="0" err="1" smtClean="0"/>
              <a:t>CRYstallography</a:t>
            </a:r>
            <a:r>
              <a:rPr lang="en-GB" sz="1800" dirty="0" smtClean="0"/>
              <a:t> of Magnetic and Electronic Oxides and Surfaces): Double Co </a:t>
            </a:r>
            <a:r>
              <a:rPr lang="en-GB" sz="1800" dirty="0" err="1" smtClean="0"/>
              <a:t>perovskites</a:t>
            </a:r>
            <a:r>
              <a:rPr lang="en-GB" sz="1800" dirty="0" smtClean="0"/>
              <a:t>, Ca3MnCoO6, La2MnCoO6, PrBaCo2O6, Sr2CoWO6. National Spanish Research founding. </a:t>
            </a:r>
          </a:p>
          <a:p>
            <a:r>
              <a:rPr lang="en-GB" sz="1800" dirty="0" smtClean="0"/>
              <a:t>* MULFOX (</a:t>
            </a:r>
            <a:r>
              <a:rPr lang="en-GB" sz="1800" dirty="0" err="1" smtClean="0"/>
              <a:t>MultiFunctional</a:t>
            </a:r>
            <a:r>
              <a:rPr lang="en-GB" sz="1800" dirty="0" smtClean="0"/>
              <a:t> Oxides Group). Thin films with magnetic, ferroelectric properties, piezoelectric, catalysers,... (Bi/La)NiMnO6,...</a:t>
            </a:r>
          </a:p>
          <a:p>
            <a:r>
              <a:rPr lang="en-GB" sz="1800" dirty="0" smtClean="0">
                <a:solidFill>
                  <a:srgbClr val="C9F685"/>
                </a:solidFill>
              </a:rPr>
              <a:t>ICMA: </a:t>
            </a:r>
          </a:p>
          <a:p>
            <a:r>
              <a:rPr lang="en-GB" sz="1800" dirty="0" smtClean="0"/>
              <a:t>* Department: Synchrotron X-ray Resonant Scattering in metallic oxides: Charge and Orbital ordering. Fe3O4, LuFe2O4, TbMnO3, TbBaCo2O5.5,...</a:t>
            </a:r>
          </a:p>
        </p:txBody>
      </p:sp>
      <p:sp>
        <p:nvSpPr>
          <p:cNvPr id="4"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pic>
        <p:nvPicPr>
          <p:cNvPr id="5" name="Picture 1"/>
          <p:cNvPicPr>
            <a:picLocks noChangeAspect="1" noChangeArrowheads="1"/>
          </p:cNvPicPr>
          <p:nvPr/>
        </p:nvPicPr>
        <p:blipFill>
          <a:blip r:embed="rId2" cstate="print"/>
          <a:srcRect/>
          <a:stretch>
            <a:fillRect/>
          </a:stretch>
        </p:blipFill>
        <p:spPr bwMode="auto">
          <a:xfrm>
            <a:off x="5125" y="7058684"/>
            <a:ext cx="4676031" cy="537577"/>
          </a:xfrm>
          <a:prstGeom prst="rect">
            <a:avLst/>
          </a:prstGeom>
          <a:noFill/>
        </p:spPr>
      </p:pic>
    </p:spTree>
    <p:extLst>
      <p:ext uri="{BB962C8B-B14F-4D97-AF65-F5344CB8AC3E}">
        <p14:creationId xmlns:p14="http://schemas.microsoft.com/office/powerpoint/2010/main" val="4028495408"/>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503808" y="35421"/>
            <a:ext cx="7416824" cy="59055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400" i="0" dirty="0" smtClean="0">
                <a:latin typeface="Bookman" charset="0"/>
                <a:cs typeface="Times New Roman" pitchFamily="16" charset="0"/>
              </a:rPr>
              <a:t>Research lines: electrochemistry</a:t>
            </a:r>
            <a:endParaRPr lang="en-US" sz="2400" i="0" dirty="0">
              <a:latin typeface="Bookman" charset="0"/>
              <a:cs typeface="Times New Roman" pitchFamily="16" charset="0"/>
            </a:endParaRPr>
          </a:p>
        </p:txBody>
      </p:sp>
      <p:sp>
        <p:nvSpPr>
          <p:cNvPr id="4" name="CuadroTexto 3"/>
          <p:cNvSpPr txBox="1"/>
          <p:nvPr/>
        </p:nvSpPr>
        <p:spPr>
          <a:xfrm>
            <a:off x="143768" y="1115541"/>
            <a:ext cx="9649072" cy="5078313"/>
          </a:xfrm>
          <a:prstGeom prst="rect">
            <a:avLst/>
          </a:prstGeom>
          <a:noFill/>
        </p:spPr>
        <p:txBody>
          <a:bodyPr wrap="square" rtlCol="0">
            <a:spAutoFit/>
          </a:bodyPr>
          <a:lstStyle/>
          <a:p>
            <a:r>
              <a:rPr lang="ca-ES" sz="2000" dirty="0" smtClean="0"/>
              <a:t>* </a:t>
            </a:r>
            <a:r>
              <a:rPr lang="en-GB" sz="2000" dirty="0" smtClean="0"/>
              <a:t>The size of </a:t>
            </a:r>
            <a:r>
              <a:rPr lang="en-GB" sz="2000" dirty="0" err="1" smtClean="0"/>
              <a:t>Pt</a:t>
            </a:r>
            <a:r>
              <a:rPr lang="en-GB" sz="2000" dirty="0" smtClean="0"/>
              <a:t>-catalyst NPs as function of continual potential cycling can increase very rapidly depending on the carbon NP support.  </a:t>
            </a:r>
          </a:p>
          <a:p>
            <a:r>
              <a:rPr lang="en-GB" sz="2000" dirty="0" smtClean="0"/>
              <a:t>Relevant for the future of fuel cells: lifetime of the fuel cells could be coarsening dependent of the </a:t>
            </a:r>
            <a:r>
              <a:rPr lang="en-GB" sz="2000" dirty="0" err="1" smtClean="0"/>
              <a:t>Pt-electrocatalyst</a:t>
            </a:r>
            <a:r>
              <a:rPr lang="en-GB" sz="2000" dirty="0" smtClean="0"/>
              <a:t> NPs. </a:t>
            </a:r>
          </a:p>
          <a:p>
            <a:r>
              <a:rPr lang="en-GB" sz="2000" dirty="0" smtClean="0"/>
              <a:t>* Battery-electrode materials: ICMAB, ICMM, CNM, CIN2 (CSIC), UAM</a:t>
            </a:r>
          </a:p>
          <a:p>
            <a:endParaRPr lang="en-GB" sz="2000" dirty="0" smtClean="0"/>
          </a:p>
          <a:p>
            <a:r>
              <a:rPr lang="en-GB" sz="2000" dirty="0" smtClean="0"/>
              <a:t>* Corrosion behaviour of Cu in acidic environments by EIS: IETCC (CSIC).</a:t>
            </a:r>
          </a:p>
          <a:p>
            <a:r>
              <a:rPr lang="en-GB" sz="2000" dirty="0" smtClean="0"/>
              <a:t>* Corrosion behaviour in Al and Al-Si-Cu alloys (electrodes and civil engineering), and protection (cultural heritage): CENIM (CSIC)</a:t>
            </a:r>
          </a:p>
          <a:p>
            <a:r>
              <a:rPr lang="en-GB" sz="2000" dirty="0" smtClean="0"/>
              <a:t>* Coatings (ICV): Protecting and functional coatings (sol-gel): doped silica (/zirconia), doped Si-nitride, consumer electronics ... // Electrodes and </a:t>
            </a:r>
            <a:r>
              <a:rPr lang="en-GB" sz="2000" dirty="0" err="1" smtClean="0"/>
              <a:t>electrolites</a:t>
            </a:r>
            <a:r>
              <a:rPr lang="en-GB" sz="2000" dirty="0" smtClean="0"/>
              <a:t> for SOFC. </a:t>
            </a:r>
          </a:p>
          <a:p>
            <a:endParaRPr lang="en-GB" sz="2000" i="1" dirty="0" smtClean="0"/>
          </a:p>
          <a:p>
            <a:r>
              <a:rPr lang="en-GB" sz="2000" i="1" dirty="0" smtClean="0"/>
              <a:t>IETCC: Eduardo </a:t>
            </a:r>
            <a:r>
              <a:rPr lang="en-GB" sz="2000" i="1" dirty="0" err="1" smtClean="0"/>
              <a:t>Torroja</a:t>
            </a:r>
            <a:r>
              <a:rPr lang="en-GB" sz="2000" i="1" dirty="0" smtClean="0"/>
              <a:t> Institute (CSIC)</a:t>
            </a:r>
          </a:p>
          <a:p>
            <a:r>
              <a:rPr lang="en-GB" sz="2000" i="1" dirty="0" smtClean="0"/>
              <a:t>CNIM: National </a:t>
            </a:r>
            <a:r>
              <a:rPr lang="en-GB" sz="2000" i="1" dirty="0" err="1" smtClean="0"/>
              <a:t>Center</a:t>
            </a:r>
            <a:r>
              <a:rPr lang="en-GB" sz="2000" i="1" dirty="0" smtClean="0"/>
              <a:t> for Metallurgical Research (CSIC) </a:t>
            </a:r>
          </a:p>
          <a:p>
            <a:r>
              <a:rPr lang="en-GB" sz="2000" i="1" dirty="0" smtClean="0"/>
              <a:t>ICV: Institute of Ceramics and Glass (CSIC)</a:t>
            </a:r>
          </a:p>
          <a:p>
            <a:r>
              <a:rPr lang="en-GB" dirty="0" smtClean="0">
                <a:solidFill>
                  <a:srgbClr val="FFFF00"/>
                </a:solidFill>
              </a:rPr>
              <a:t>GIXRD, GISAXS, (GI)DAFS, Anomalous Scattering, Polarization</a:t>
            </a:r>
            <a:endParaRPr lang="en-GB" dirty="0">
              <a:solidFill>
                <a:srgbClr val="FFFF00"/>
              </a:solidFill>
            </a:endParaRPr>
          </a:p>
        </p:txBody>
      </p:sp>
      <p:sp>
        <p:nvSpPr>
          <p:cNvPr id="5"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pic>
        <p:nvPicPr>
          <p:cNvPr id="6" name="Picture 1"/>
          <p:cNvPicPr>
            <a:picLocks noChangeAspect="1" noChangeArrowheads="1"/>
          </p:cNvPicPr>
          <p:nvPr/>
        </p:nvPicPr>
        <p:blipFill>
          <a:blip r:embed="rId2" cstate="print"/>
          <a:srcRect/>
          <a:stretch>
            <a:fillRect/>
          </a:stretch>
        </p:blipFill>
        <p:spPr bwMode="auto">
          <a:xfrm>
            <a:off x="5125" y="6531709"/>
            <a:ext cx="4676031" cy="537577"/>
          </a:xfrm>
          <a:prstGeom prst="rect">
            <a:avLst/>
          </a:prstGeom>
          <a:noFill/>
        </p:spPr>
      </p:pic>
    </p:spTree>
    <p:extLst>
      <p:ext uri="{BB962C8B-B14F-4D97-AF65-F5344CB8AC3E}">
        <p14:creationId xmlns:p14="http://schemas.microsoft.com/office/powerpoint/2010/main" val="872187544"/>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92125" y="179437"/>
            <a:ext cx="9494838" cy="590550"/>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sz="2400" i="0" dirty="0" smtClean="0">
                <a:latin typeface="Bookman" charset="0"/>
                <a:cs typeface="Times New Roman" pitchFamily="16" charset="0"/>
              </a:rPr>
              <a:t>Outline:</a:t>
            </a:r>
            <a:endParaRPr lang="en-GB" sz="2400" i="0" dirty="0">
              <a:solidFill>
                <a:srgbClr val="FFCC99"/>
              </a:solidFill>
              <a:latin typeface="Bookman" charset="0"/>
            </a:endParaRPr>
          </a:p>
        </p:txBody>
      </p:sp>
      <p:sp>
        <p:nvSpPr>
          <p:cNvPr id="4" name="Text Box 3"/>
          <p:cNvSpPr txBox="1">
            <a:spLocks noChangeArrowheads="1"/>
          </p:cNvSpPr>
          <p:nvPr/>
        </p:nvSpPr>
        <p:spPr bwMode="auto">
          <a:xfrm>
            <a:off x="431800" y="1043533"/>
            <a:ext cx="9145016" cy="5507663"/>
          </a:xfrm>
          <a:prstGeom prst="rect">
            <a:avLst/>
          </a:prstGeom>
          <a:noFill/>
          <a:ln w="9525">
            <a:noFill/>
            <a:miter lim="800000"/>
            <a:headEnd/>
            <a:tailEnd/>
          </a:ln>
        </p:spPr>
        <p:txBody>
          <a:bodyPr wrap="square" lIns="0" tIns="0" rIns="0" bIns="0">
            <a:spAutoFit/>
          </a:bodyPr>
          <a:lstStyle/>
          <a:p>
            <a:pPr marL="217488" lvl="3" indent="-215900" algn="just" eaLnBrk="1">
              <a:lnSpc>
                <a:spcPct val="98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err="1" smtClean="0">
                <a:solidFill>
                  <a:srgbClr val="FFFFFF"/>
                </a:solidFill>
                <a:latin typeface="Bitstream Vera Serif" charset="0"/>
                <a:cs typeface="Times New Roman" pitchFamily="16" charset="0"/>
              </a:rPr>
              <a:t>Beamline</a:t>
            </a:r>
            <a:r>
              <a:rPr lang="en-GB" sz="1800" dirty="0" smtClean="0">
                <a:solidFill>
                  <a:srgbClr val="FFFFFF"/>
                </a:solidFill>
                <a:latin typeface="Bitstream Vera Serif" charset="0"/>
                <a:cs typeface="Times New Roman" pitchFamily="16" charset="0"/>
              </a:rPr>
              <a:t> objectives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Source characteristics &amp; Optics </a:t>
            </a:r>
            <a:r>
              <a:rPr lang="en-GB" sz="1800" dirty="0" err="1">
                <a:solidFill>
                  <a:srgbClr val="FFFFFF"/>
                </a:solidFill>
                <a:latin typeface="Bitstream Vera Serif" charset="0"/>
                <a:cs typeface="Times New Roman" pitchFamily="16" charset="0"/>
              </a:rPr>
              <a:t>l</a:t>
            </a:r>
            <a:r>
              <a:rPr lang="en-GB" sz="1800" dirty="0" err="1" smtClean="0">
                <a:solidFill>
                  <a:srgbClr val="FFFFFF"/>
                </a:solidFill>
                <a:latin typeface="Bitstream Vera Serif" charset="0"/>
                <a:cs typeface="Times New Roman" pitchFamily="16" charset="0"/>
              </a:rPr>
              <a:t>ayaout</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Scattering geometry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latin typeface="Bitstream Vera Serif" charset="0"/>
                <a:cs typeface="Times New Roman" pitchFamily="16" charset="0"/>
              </a:rPr>
              <a:t>Scattering techniques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Equipment and sample environments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Scientific cases. Examples:</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Molecular self-assembling</a:t>
            </a:r>
            <a:r>
              <a:rPr lang="en-GB" sz="1800" dirty="0">
                <a:solidFill>
                  <a:schemeClr val="accent3">
                    <a:lumMod val="95000"/>
                  </a:schemeClr>
                </a:solidFill>
                <a:latin typeface="Bitstream Vera Serif" charset="0"/>
                <a:cs typeface="Times New Roman" pitchFamily="16" charset="0"/>
              </a:rPr>
              <a:t>.</a:t>
            </a:r>
            <a:r>
              <a:rPr lang="en-GB" sz="1800" dirty="0" smtClean="0">
                <a:solidFill>
                  <a:schemeClr val="accent3">
                    <a:lumMod val="95000"/>
                  </a:schemeClr>
                </a:solidFill>
                <a:latin typeface="Bitstream Vera Serif" charset="0"/>
                <a:cs typeface="Times New Roman" pitchFamily="16" charset="0"/>
              </a:rPr>
              <a:t> </a:t>
            </a:r>
            <a:r>
              <a:rPr lang="en-GB" sz="1800" dirty="0">
                <a:solidFill>
                  <a:schemeClr val="accent3">
                    <a:lumMod val="95000"/>
                  </a:schemeClr>
                </a:solidFill>
                <a:latin typeface="Bitstream Vera Serif" charset="0"/>
                <a:cs typeface="Times New Roman" pitchFamily="16" charset="0"/>
              </a:rPr>
              <a:t>C</a:t>
            </a:r>
            <a:r>
              <a:rPr lang="en-GB" sz="1800" dirty="0" smtClean="0">
                <a:solidFill>
                  <a:schemeClr val="accent3">
                    <a:lumMod val="95000"/>
                  </a:schemeClr>
                </a:solidFill>
                <a:latin typeface="Bitstream Vera Serif" charset="0"/>
                <a:cs typeface="Times New Roman" pitchFamily="16" charset="0"/>
              </a:rPr>
              <a:t>hiral system: Adenine</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Surface structure: BaTiO</a:t>
            </a:r>
            <a:r>
              <a:rPr lang="en-GB" sz="1800" baseline="-25000" dirty="0" smtClean="0">
                <a:solidFill>
                  <a:schemeClr val="accent3">
                    <a:lumMod val="95000"/>
                  </a:schemeClr>
                </a:solidFill>
                <a:latin typeface="Bitstream Vera Serif" charset="0"/>
                <a:cs typeface="Times New Roman" pitchFamily="16" charset="0"/>
              </a:rPr>
              <a:t>3</a:t>
            </a:r>
            <a:r>
              <a:rPr lang="en-GB" sz="1800" dirty="0" smtClean="0">
                <a:solidFill>
                  <a:schemeClr val="accent3">
                    <a:lumMod val="95000"/>
                  </a:schemeClr>
                </a:solidFill>
                <a:latin typeface="Bitstream Vera Serif" charset="0"/>
                <a:cs typeface="Times New Roman" pitchFamily="16" charset="0"/>
              </a:rPr>
              <a:t>(001) </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Heterogeneous catalysis: CO oxidation NPs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Budget</a:t>
            </a:r>
            <a:endParaRPr lang="en-GB" sz="1800" dirty="0" smtClean="0">
              <a:solidFill>
                <a:schemeClr val="accent3">
                  <a:lumMod val="95000"/>
                </a:schemeClr>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Areas </a:t>
            </a:r>
            <a:r>
              <a:rPr lang="en-GB" sz="1800" dirty="0">
                <a:solidFill>
                  <a:schemeClr val="accent3">
                    <a:lumMod val="95000"/>
                  </a:schemeClr>
                </a:solidFill>
                <a:latin typeface="Bitstream Vera Serif" charset="0"/>
                <a:cs typeface="Times New Roman" pitchFamily="16" charset="0"/>
              </a:rPr>
              <a:t>of scientific impact: energy, health and </a:t>
            </a:r>
            <a:r>
              <a:rPr lang="en-GB" sz="1800" dirty="0" err="1" smtClean="0">
                <a:solidFill>
                  <a:schemeClr val="accent3">
                    <a:lumMod val="95000"/>
                  </a:schemeClr>
                </a:solidFill>
                <a:latin typeface="Bitstream Vera Serif" charset="0"/>
                <a:cs typeface="Times New Roman" pitchFamily="16" charset="0"/>
              </a:rPr>
              <a:t>nanoelectronics</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Research lines: catalysis, NPs, </a:t>
            </a:r>
            <a:r>
              <a:rPr lang="en-GB" sz="1800" dirty="0" err="1" smtClean="0">
                <a:solidFill>
                  <a:srgbClr val="FFFFFF"/>
                </a:solidFill>
                <a:latin typeface="Bitstream Vera Serif" charset="0"/>
                <a:cs typeface="Times New Roman" pitchFamily="16" charset="0"/>
              </a:rPr>
              <a:t>multiferroics</a:t>
            </a:r>
            <a:r>
              <a:rPr lang="en-GB" sz="1800" dirty="0" smtClean="0">
                <a:solidFill>
                  <a:srgbClr val="FFFFFF"/>
                </a:solidFill>
                <a:latin typeface="Bitstream Vera Serif" charset="0"/>
                <a:cs typeface="Times New Roman" pitchFamily="16" charset="0"/>
              </a:rPr>
              <a:t>, electrochemistry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C9F685"/>
                </a:solidFill>
                <a:latin typeface="Bitstream Vera Serif" charset="0"/>
                <a:cs typeface="Times New Roman" pitchFamily="16" charset="0"/>
              </a:rPr>
              <a:t>Synergies with other alba </a:t>
            </a:r>
            <a:r>
              <a:rPr lang="en-GB" sz="1800" dirty="0" err="1" smtClean="0">
                <a:solidFill>
                  <a:srgbClr val="C9F685"/>
                </a:solidFill>
                <a:latin typeface="Bitstream Vera Serif" charset="0"/>
                <a:cs typeface="Times New Roman" pitchFamily="16" charset="0"/>
              </a:rPr>
              <a:t>beamlines</a:t>
            </a:r>
            <a:r>
              <a:rPr lang="en-GB" sz="1800" dirty="0" smtClean="0">
                <a:solidFill>
                  <a:srgbClr val="C9F685"/>
                </a:solidFill>
                <a:latin typeface="Bitstream Vera Serif" charset="0"/>
                <a:cs typeface="Times New Roman" pitchFamily="16" charset="0"/>
              </a:rPr>
              <a:t> (BOREAS, NCD, CIRCE)</a:t>
            </a:r>
            <a:endParaRPr lang="en-GB" sz="1800" dirty="0">
              <a:solidFill>
                <a:srgbClr val="C9F685"/>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Participating research groups</a:t>
            </a:r>
            <a:endParaRPr lang="en-GB" sz="1800" dirty="0">
              <a:solidFill>
                <a:schemeClr val="accent3">
                  <a:lumMod val="95000"/>
                </a:schemeClr>
              </a:solidFill>
              <a:latin typeface="Bitstream Vera Serif" charset="0"/>
              <a:cs typeface="Times New Roman" pitchFamily="16" charset="0"/>
            </a:endParaRPr>
          </a:p>
        </p:txBody>
      </p:sp>
      <p:pic>
        <p:nvPicPr>
          <p:cNvPr id="5" name="Picture 1"/>
          <p:cNvPicPr>
            <a:picLocks noChangeAspect="1" noChangeArrowheads="1"/>
          </p:cNvPicPr>
          <p:nvPr/>
        </p:nvPicPr>
        <p:blipFill>
          <a:blip r:embed="rId2" cstate="print"/>
          <a:srcRect/>
          <a:stretch>
            <a:fillRect/>
          </a:stretch>
        </p:blipFill>
        <p:spPr bwMode="auto">
          <a:xfrm>
            <a:off x="5125" y="6554628"/>
            <a:ext cx="4676031" cy="537577"/>
          </a:xfrm>
          <a:prstGeom prst="rect">
            <a:avLst/>
          </a:prstGeom>
          <a:noFill/>
        </p:spPr>
      </p:pic>
      <p:sp>
        <p:nvSpPr>
          <p:cNvPr id="6"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8836737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007864" y="0"/>
            <a:ext cx="7488832" cy="432048"/>
          </a:xfrm>
          <a:prstGeom prst="rect">
            <a:avLst/>
          </a:prstGeom>
          <a:ln/>
        </p:spPr>
        <p:txBody>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Lst>
            </a:pPr>
            <a:r>
              <a:rPr lang="en-GB" sz="2400" b="0" i="0" dirty="0" smtClean="0">
                <a:latin typeface="Bookman" charset="0"/>
              </a:rPr>
              <a:t>Synergies between SIRENA</a:t>
            </a:r>
            <a:r>
              <a:rPr lang="en-GB" sz="2400" b="0" i="0" dirty="0">
                <a:latin typeface="Bookman" charset="0"/>
              </a:rPr>
              <a:t> </a:t>
            </a:r>
            <a:r>
              <a:rPr lang="en-GB" sz="2400" b="0" i="0" dirty="0" smtClean="0">
                <a:latin typeface="Bookman" charset="0"/>
              </a:rPr>
              <a:t>and other ALBA </a:t>
            </a:r>
            <a:r>
              <a:rPr lang="en-GB" sz="2400" b="0" i="0" dirty="0" err="1" smtClean="0">
                <a:latin typeface="Bookman" charset="0"/>
              </a:rPr>
              <a:t>beamlines</a:t>
            </a:r>
            <a:endParaRPr lang="en-GB" sz="2400" b="0" i="0" dirty="0" smtClean="0">
              <a:latin typeface="Bookman" charset="0"/>
            </a:endParaRPr>
          </a:p>
        </p:txBody>
      </p:sp>
      <p:sp>
        <p:nvSpPr>
          <p:cNvPr id="6" name="CuadroTexto 5"/>
          <p:cNvSpPr txBox="1"/>
          <p:nvPr/>
        </p:nvSpPr>
        <p:spPr>
          <a:xfrm>
            <a:off x="719832" y="6085834"/>
            <a:ext cx="7992888"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800" dirty="0" smtClean="0"/>
              <a:t>Hard &amp; soft matter</a:t>
            </a:r>
          </a:p>
          <a:p>
            <a:pPr algn="ctr"/>
            <a:r>
              <a:rPr lang="en-GB" sz="1800" dirty="0" smtClean="0"/>
              <a:t>Electronic structure  </a:t>
            </a:r>
            <a:r>
              <a:rPr lang="en-GB" sz="1800" dirty="0" smtClean="0">
                <a:sym typeface="Wingdings"/>
              </a:rPr>
              <a:t> complementary with structure in surfaces and interfaces  </a:t>
            </a:r>
            <a:r>
              <a:rPr lang="en-GB" sz="1800" dirty="0" smtClean="0"/>
              <a:t> </a:t>
            </a:r>
          </a:p>
        </p:txBody>
      </p:sp>
      <p:grpSp>
        <p:nvGrpSpPr>
          <p:cNvPr id="4" name="Agrupar 3"/>
          <p:cNvGrpSpPr/>
          <p:nvPr/>
        </p:nvGrpSpPr>
        <p:grpSpPr>
          <a:xfrm>
            <a:off x="1583928" y="827509"/>
            <a:ext cx="6624736" cy="4968552"/>
            <a:chOff x="1151880" y="827509"/>
            <a:chExt cx="6624736" cy="4968552"/>
          </a:xfrm>
        </p:grpSpPr>
        <p:sp>
          <p:nvSpPr>
            <p:cNvPr id="10" name="Elipse 9"/>
            <p:cNvSpPr/>
            <p:nvPr/>
          </p:nvSpPr>
          <p:spPr bwMode="auto">
            <a:xfrm>
              <a:off x="1151880" y="899517"/>
              <a:ext cx="5688632" cy="4896544"/>
            </a:xfrm>
            <a:prstGeom prst="ellipse">
              <a:avLst/>
            </a:prstGeom>
            <a:solidFill>
              <a:srgbClr val="FFFF00">
                <a:alpha val="75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ca-ES" sz="3200" b="1" dirty="0" smtClean="0"/>
            </a:p>
            <a:p>
              <a:endParaRPr lang="ca-ES" sz="3200" b="1" dirty="0"/>
            </a:p>
            <a:p>
              <a:pPr algn="ctr"/>
              <a:r>
                <a:rPr lang="ca-ES" sz="3200" b="1" dirty="0" err="1" smtClean="0">
                  <a:solidFill>
                    <a:schemeClr val="tx1"/>
                  </a:solidFill>
                </a:rPr>
                <a:t>Surfaces</a:t>
              </a:r>
              <a:r>
                <a:rPr lang="ca-ES" sz="3200" b="1" dirty="0" smtClean="0">
                  <a:solidFill>
                    <a:schemeClr val="tx1"/>
                  </a:solidFill>
                </a:rPr>
                <a:t> &amp; </a:t>
              </a:r>
              <a:r>
                <a:rPr lang="ca-ES" sz="3200" b="1" dirty="0" err="1" smtClean="0">
                  <a:solidFill>
                    <a:schemeClr val="tx1"/>
                  </a:solidFill>
                </a:rPr>
                <a:t>Interfaces</a:t>
              </a:r>
              <a:r>
                <a:rPr lang="ca-ES" sz="3200" b="1" dirty="0" smtClean="0">
                  <a:solidFill>
                    <a:schemeClr val="tx1"/>
                  </a:solidFill>
                </a:rPr>
                <a:t> </a:t>
              </a:r>
              <a:r>
                <a:rPr lang="ca-ES" sz="3200" b="1" dirty="0" err="1" smtClean="0">
                  <a:solidFill>
                    <a:schemeClr val="tx1"/>
                  </a:solidFill>
                </a:rPr>
                <a:t>beamline</a:t>
              </a:r>
              <a:endParaRPr lang="ca-ES" sz="3200" b="1" dirty="0">
                <a:solidFill>
                  <a:schemeClr val="tx1"/>
                </a:solidFill>
              </a:endParaRPr>
            </a:p>
          </p:txBody>
        </p:sp>
        <p:sp>
          <p:nvSpPr>
            <p:cNvPr id="7" name="Elipse 6"/>
            <p:cNvSpPr/>
            <p:nvPr/>
          </p:nvSpPr>
          <p:spPr bwMode="auto">
            <a:xfrm>
              <a:off x="1367904" y="827509"/>
              <a:ext cx="2592288" cy="1584176"/>
            </a:xfrm>
            <a:prstGeom prst="ellipse">
              <a:avLst/>
            </a:prstGeom>
            <a:solidFill>
              <a:srgbClr val="FF0000">
                <a:alpha val="68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ca-ES" sz="1800" b="1" dirty="0" smtClean="0"/>
            </a:p>
            <a:p>
              <a:r>
                <a:rPr lang="ca-ES" sz="1800" b="1" dirty="0" smtClean="0"/>
                <a:t>UHV</a:t>
              </a:r>
              <a:r>
                <a:rPr lang="ca-ES" sz="1800" b="1" dirty="0"/>
                <a:t>: </a:t>
              </a:r>
              <a:r>
                <a:rPr lang="ca-ES" sz="1800" b="1" dirty="0" smtClean="0"/>
                <a:t>“Surf.    </a:t>
              </a:r>
              <a:r>
                <a:rPr lang="ca-ES" sz="1800" b="1" dirty="0" err="1" smtClean="0"/>
                <a:t>Prep</a:t>
              </a:r>
              <a:r>
                <a:rPr lang="ca-ES" sz="1800" b="1" dirty="0" smtClean="0"/>
                <a:t>. Lab.”</a:t>
              </a:r>
            </a:p>
          </p:txBody>
        </p:sp>
        <p:sp>
          <p:nvSpPr>
            <p:cNvPr id="8" name="Elipse 7"/>
            <p:cNvSpPr/>
            <p:nvPr/>
          </p:nvSpPr>
          <p:spPr bwMode="auto">
            <a:xfrm>
              <a:off x="3672160" y="1331565"/>
              <a:ext cx="4104456" cy="792088"/>
            </a:xfrm>
            <a:prstGeom prst="ellipse">
              <a:avLst/>
            </a:prstGeom>
            <a:solidFill>
              <a:srgbClr val="FF0000">
                <a:alpha val="69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ca-ES" sz="1800" b="1" dirty="0" smtClean="0"/>
                <a:t>UHV </a:t>
              </a:r>
              <a:r>
                <a:rPr lang="ca-ES" sz="1800" b="1" dirty="0" err="1" smtClean="0"/>
                <a:t>instrumentation</a:t>
              </a:r>
              <a:r>
                <a:rPr lang="ca-ES" sz="1800" b="1" dirty="0" smtClean="0"/>
                <a:t>: compatible </a:t>
              </a:r>
              <a:r>
                <a:rPr lang="ca-ES" sz="1800" b="1" dirty="0" err="1" smtClean="0"/>
                <a:t>baby</a:t>
              </a:r>
              <a:r>
                <a:rPr lang="ca-ES" sz="1800" b="1" dirty="0"/>
                <a:t> </a:t>
              </a:r>
              <a:r>
                <a:rPr lang="ca-ES" sz="1800" b="1" dirty="0" err="1" smtClean="0"/>
                <a:t>chambers</a:t>
              </a:r>
              <a:endParaRPr lang="ca-ES" sz="1800" b="1" dirty="0"/>
            </a:p>
          </p:txBody>
        </p:sp>
        <p:sp>
          <p:nvSpPr>
            <p:cNvPr id="11" name="Elipse 10"/>
            <p:cNvSpPr/>
            <p:nvPr/>
          </p:nvSpPr>
          <p:spPr bwMode="auto">
            <a:xfrm>
              <a:off x="4032200" y="3563813"/>
              <a:ext cx="3024336" cy="1143744"/>
            </a:xfrm>
            <a:prstGeom prst="ellipse">
              <a:avLst/>
            </a:prstGeom>
            <a:solidFill>
              <a:srgbClr val="008000">
                <a:alpha val="7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ca-ES" sz="1800" b="1" dirty="0" smtClean="0"/>
                <a:t>CIRCE (PEEM </a:t>
              </a:r>
              <a:r>
                <a:rPr lang="ca-ES" sz="1800" b="1" dirty="0" err="1" smtClean="0"/>
                <a:t>and</a:t>
              </a:r>
              <a:r>
                <a:rPr lang="ca-ES" sz="1800" b="1" dirty="0" smtClean="0"/>
                <a:t> NAPP) (</a:t>
              </a:r>
              <a:r>
                <a:rPr lang="ca-ES" sz="1800" b="1" dirty="0" err="1" smtClean="0"/>
                <a:t>microscopy</a:t>
              </a:r>
              <a:r>
                <a:rPr lang="ca-ES" sz="1800" b="1" dirty="0" smtClean="0"/>
                <a:t> </a:t>
              </a:r>
              <a:r>
                <a:rPr lang="ca-ES" sz="1800" b="1" dirty="0" err="1" smtClean="0"/>
                <a:t>and</a:t>
              </a:r>
              <a:r>
                <a:rPr lang="ca-ES" sz="1800" b="1" dirty="0" smtClean="0"/>
                <a:t> </a:t>
              </a:r>
              <a:r>
                <a:rPr lang="ca-ES" sz="1800" b="1" dirty="0" err="1" smtClean="0"/>
                <a:t>spectroscopy</a:t>
              </a:r>
              <a:r>
                <a:rPr lang="ca-ES" sz="1800" b="1" dirty="0" smtClean="0"/>
                <a:t>)</a:t>
              </a:r>
              <a:endParaRPr lang="ca-ES" sz="1800" b="1" dirty="0"/>
            </a:p>
          </p:txBody>
        </p:sp>
        <p:sp>
          <p:nvSpPr>
            <p:cNvPr id="13" name="Elipse 12"/>
            <p:cNvSpPr/>
            <p:nvPr/>
          </p:nvSpPr>
          <p:spPr bwMode="auto">
            <a:xfrm>
              <a:off x="2664048" y="4643933"/>
              <a:ext cx="2376264" cy="1080120"/>
            </a:xfrm>
            <a:prstGeom prst="ellipse">
              <a:avLst/>
            </a:prstGeom>
            <a:solidFill>
              <a:srgbClr val="008000">
                <a:alpha val="7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ca-ES" sz="1800" b="1" dirty="0" smtClean="0"/>
                <a:t>BOREAS (</a:t>
              </a:r>
              <a:r>
                <a:rPr lang="ca-ES" sz="1800" b="1" dirty="0" err="1" smtClean="0"/>
                <a:t>absorption</a:t>
              </a:r>
              <a:r>
                <a:rPr lang="ca-ES" sz="1800" b="1" dirty="0" smtClean="0"/>
                <a:t> </a:t>
              </a:r>
              <a:r>
                <a:rPr lang="ca-ES" sz="1800" b="1" dirty="0" err="1" smtClean="0"/>
                <a:t>and</a:t>
              </a:r>
              <a:r>
                <a:rPr lang="ca-ES" sz="1800" b="1" dirty="0" smtClean="0"/>
                <a:t> </a:t>
              </a:r>
              <a:r>
                <a:rPr lang="ca-ES" sz="1800" b="1" dirty="0" err="1" smtClean="0"/>
                <a:t>dichroism</a:t>
              </a:r>
              <a:endParaRPr lang="ca-ES" sz="1800" b="1" dirty="0"/>
            </a:p>
          </p:txBody>
        </p:sp>
        <p:sp>
          <p:nvSpPr>
            <p:cNvPr id="14" name="Elipse 13"/>
            <p:cNvSpPr/>
            <p:nvPr/>
          </p:nvSpPr>
          <p:spPr bwMode="auto">
            <a:xfrm>
              <a:off x="1511920" y="3716213"/>
              <a:ext cx="2376264" cy="855712"/>
            </a:xfrm>
            <a:prstGeom prst="ellipse">
              <a:avLst/>
            </a:prstGeom>
            <a:solidFill>
              <a:srgbClr val="008000">
                <a:alpha val="7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ca-ES" sz="1800" b="1" dirty="0" smtClean="0"/>
                <a:t>NCD (SAXS)</a:t>
              </a:r>
            </a:p>
            <a:p>
              <a:r>
                <a:rPr lang="ca-ES" sz="1800" b="1" dirty="0"/>
                <a:t> </a:t>
              </a:r>
              <a:r>
                <a:rPr lang="ca-ES" sz="1800" b="1" dirty="0" smtClean="0"/>
                <a:t>        (WAXS)</a:t>
              </a:r>
              <a:endParaRPr lang="ca-ES" sz="1800" b="1" dirty="0"/>
            </a:p>
          </p:txBody>
        </p:sp>
      </p:grpSp>
      <p:sp>
        <p:nvSpPr>
          <p:cNvPr id="12"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pic>
        <p:nvPicPr>
          <p:cNvPr id="15" name="Picture 1"/>
          <p:cNvPicPr>
            <a:picLocks noChangeAspect="1" noChangeArrowheads="1"/>
          </p:cNvPicPr>
          <p:nvPr/>
        </p:nvPicPr>
        <p:blipFill>
          <a:blip r:embed="rId2" cstate="print"/>
          <a:srcRect/>
          <a:stretch>
            <a:fillRect/>
          </a:stretch>
        </p:blipFill>
        <p:spPr bwMode="auto">
          <a:xfrm>
            <a:off x="5125" y="7030464"/>
            <a:ext cx="4676031" cy="537577"/>
          </a:xfrm>
          <a:prstGeom prst="rect">
            <a:avLst/>
          </a:prstGeom>
          <a:noFill/>
        </p:spPr>
      </p:pic>
    </p:spTree>
    <p:extLst>
      <p:ext uri="{BB962C8B-B14F-4D97-AF65-F5344CB8AC3E}">
        <p14:creationId xmlns:p14="http://schemas.microsoft.com/office/powerpoint/2010/main" val="357906277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92125" y="331788"/>
            <a:ext cx="9494838" cy="590550"/>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sz="2400" i="0" dirty="0" smtClean="0">
                <a:latin typeface="Bookman" charset="0"/>
                <a:cs typeface="Times New Roman" pitchFamily="16" charset="0"/>
              </a:rPr>
              <a:t>Outline:</a:t>
            </a:r>
            <a:endParaRPr lang="en-GB" sz="2400" i="0" dirty="0">
              <a:solidFill>
                <a:srgbClr val="FFCC99"/>
              </a:solidFill>
              <a:latin typeface="Bookman" charset="0"/>
            </a:endParaRPr>
          </a:p>
        </p:txBody>
      </p:sp>
      <p:sp>
        <p:nvSpPr>
          <p:cNvPr id="5" name="Text Box 3"/>
          <p:cNvSpPr txBox="1">
            <a:spLocks noChangeArrowheads="1"/>
          </p:cNvSpPr>
          <p:nvPr/>
        </p:nvSpPr>
        <p:spPr bwMode="auto">
          <a:xfrm>
            <a:off x="431800" y="1187549"/>
            <a:ext cx="9145016" cy="5507663"/>
          </a:xfrm>
          <a:prstGeom prst="rect">
            <a:avLst/>
          </a:prstGeom>
          <a:noFill/>
          <a:ln w="9525">
            <a:noFill/>
            <a:miter lim="800000"/>
            <a:headEnd/>
            <a:tailEnd/>
          </a:ln>
        </p:spPr>
        <p:txBody>
          <a:bodyPr wrap="square" lIns="0" tIns="0" rIns="0" bIns="0">
            <a:spAutoFit/>
          </a:bodyPr>
          <a:lstStyle/>
          <a:p>
            <a:pPr marL="217488" lvl="3" indent="-215900" algn="just" eaLnBrk="1">
              <a:lnSpc>
                <a:spcPct val="98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err="1" smtClean="0">
                <a:solidFill>
                  <a:srgbClr val="FFFFFF"/>
                </a:solidFill>
                <a:latin typeface="Bitstream Vera Serif" charset="0"/>
                <a:cs typeface="Times New Roman" pitchFamily="16" charset="0"/>
              </a:rPr>
              <a:t>Beamline</a:t>
            </a:r>
            <a:r>
              <a:rPr lang="en-GB" sz="1800" dirty="0" smtClean="0">
                <a:solidFill>
                  <a:srgbClr val="FFFFFF"/>
                </a:solidFill>
                <a:latin typeface="Bitstream Vera Serif" charset="0"/>
                <a:cs typeface="Times New Roman" pitchFamily="16" charset="0"/>
              </a:rPr>
              <a:t> objectives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Source characteristics &amp; Optics </a:t>
            </a:r>
            <a:r>
              <a:rPr lang="en-GB" sz="1800" dirty="0" err="1">
                <a:solidFill>
                  <a:srgbClr val="FFFFFF"/>
                </a:solidFill>
                <a:latin typeface="Bitstream Vera Serif" charset="0"/>
                <a:cs typeface="Times New Roman" pitchFamily="16" charset="0"/>
              </a:rPr>
              <a:t>l</a:t>
            </a:r>
            <a:r>
              <a:rPr lang="en-GB" sz="1800" dirty="0" err="1" smtClean="0">
                <a:solidFill>
                  <a:srgbClr val="FFFFFF"/>
                </a:solidFill>
                <a:latin typeface="Bitstream Vera Serif" charset="0"/>
                <a:cs typeface="Times New Roman" pitchFamily="16" charset="0"/>
              </a:rPr>
              <a:t>ayaout</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Scattering geometry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Scattering techniques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Equipment and sample environments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Scientific cases. Examples:</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Molecular self-assembling</a:t>
            </a:r>
            <a:r>
              <a:rPr lang="en-GB" sz="1800" dirty="0">
                <a:solidFill>
                  <a:schemeClr val="accent3">
                    <a:lumMod val="95000"/>
                  </a:schemeClr>
                </a:solidFill>
                <a:latin typeface="Bitstream Vera Serif" charset="0"/>
                <a:cs typeface="Times New Roman" pitchFamily="16" charset="0"/>
              </a:rPr>
              <a:t>.</a:t>
            </a:r>
            <a:r>
              <a:rPr lang="en-GB" sz="1800" dirty="0" smtClean="0">
                <a:solidFill>
                  <a:schemeClr val="accent3">
                    <a:lumMod val="95000"/>
                  </a:schemeClr>
                </a:solidFill>
                <a:latin typeface="Bitstream Vera Serif" charset="0"/>
                <a:cs typeface="Times New Roman" pitchFamily="16" charset="0"/>
              </a:rPr>
              <a:t> </a:t>
            </a:r>
            <a:r>
              <a:rPr lang="en-GB" sz="1800" dirty="0">
                <a:solidFill>
                  <a:schemeClr val="accent3">
                    <a:lumMod val="95000"/>
                  </a:schemeClr>
                </a:solidFill>
                <a:latin typeface="Bitstream Vera Serif" charset="0"/>
                <a:cs typeface="Times New Roman" pitchFamily="16" charset="0"/>
              </a:rPr>
              <a:t>C</a:t>
            </a:r>
            <a:r>
              <a:rPr lang="en-GB" sz="1800" dirty="0" smtClean="0">
                <a:solidFill>
                  <a:schemeClr val="accent3">
                    <a:lumMod val="95000"/>
                  </a:schemeClr>
                </a:solidFill>
                <a:latin typeface="Bitstream Vera Serif" charset="0"/>
                <a:cs typeface="Times New Roman" pitchFamily="16" charset="0"/>
              </a:rPr>
              <a:t>hiral system: Adenine</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Surface structure: BaTiO</a:t>
            </a:r>
            <a:r>
              <a:rPr lang="en-GB" sz="1800" baseline="-25000" dirty="0" smtClean="0">
                <a:solidFill>
                  <a:schemeClr val="accent3">
                    <a:lumMod val="95000"/>
                  </a:schemeClr>
                </a:solidFill>
                <a:latin typeface="Bitstream Vera Serif" charset="0"/>
                <a:cs typeface="Times New Roman" pitchFamily="16" charset="0"/>
              </a:rPr>
              <a:t>3</a:t>
            </a:r>
            <a:r>
              <a:rPr lang="en-GB" sz="1800" dirty="0" smtClean="0">
                <a:solidFill>
                  <a:schemeClr val="accent3">
                    <a:lumMod val="95000"/>
                  </a:schemeClr>
                </a:solidFill>
                <a:latin typeface="Bitstream Vera Serif" charset="0"/>
                <a:cs typeface="Times New Roman" pitchFamily="16" charset="0"/>
              </a:rPr>
              <a:t>(001) </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Heterogeneous catalysis: CO oxidation </a:t>
            </a:r>
            <a:r>
              <a:rPr lang="en-GB" sz="1800" dirty="0" smtClean="0">
                <a:solidFill>
                  <a:schemeClr val="accent3">
                    <a:lumMod val="95000"/>
                  </a:schemeClr>
                </a:solidFill>
                <a:latin typeface="Bitstream Vera Serif" charset="0"/>
                <a:cs typeface="Times New Roman" pitchFamily="16" charset="0"/>
              </a:rPr>
              <a:t>NPs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Budget</a:t>
            </a:r>
            <a:endParaRPr lang="en-GB" sz="1800" dirty="0" smtClean="0">
              <a:solidFill>
                <a:schemeClr val="accent3">
                  <a:lumMod val="95000"/>
                </a:schemeClr>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a:solidFill>
                  <a:schemeClr val="accent3">
                    <a:lumMod val="95000"/>
                  </a:schemeClr>
                </a:solidFill>
                <a:latin typeface="Bitstream Vera Serif" charset="0"/>
                <a:cs typeface="Times New Roman" pitchFamily="16" charset="0"/>
              </a:rPr>
              <a:t>Areas of scientific impact: energy, health and </a:t>
            </a:r>
            <a:r>
              <a:rPr lang="en-GB" sz="1800" dirty="0" err="1" smtClean="0">
                <a:solidFill>
                  <a:schemeClr val="accent3">
                    <a:lumMod val="95000"/>
                  </a:schemeClr>
                </a:solidFill>
                <a:latin typeface="Bitstream Vera Serif" charset="0"/>
                <a:cs typeface="Times New Roman" pitchFamily="16" charset="0"/>
              </a:rPr>
              <a:t>nanoelectronics</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Research lines: catalysis, NPs, </a:t>
            </a:r>
            <a:r>
              <a:rPr lang="en-GB" sz="1800" dirty="0" err="1" smtClean="0">
                <a:solidFill>
                  <a:srgbClr val="FFFFFF"/>
                </a:solidFill>
                <a:latin typeface="Bitstream Vera Serif" charset="0"/>
                <a:cs typeface="Times New Roman" pitchFamily="16" charset="0"/>
              </a:rPr>
              <a:t>multiferroics</a:t>
            </a:r>
            <a:r>
              <a:rPr lang="en-GB" sz="1800" dirty="0" smtClean="0">
                <a:solidFill>
                  <a:srgbClr val="FFFFFF"/>
                </a:solidFill>
                <a:latin typeface="Bitstream Vera Serif" charset="0"/>
                <a:cs typeface="Times New Roman" pitchFamily="16" charset="0"/>
              </a:rPr>
              <a:t>, electrochemistry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Synergies with other ALBA </a:t>
            </a:r>
            <a:r>
              <a:rPr lang="en-GB" sz="1800" dirty="0" err="1" smtClean="0">
                <a:solidFill>
                  <a:srgbClr val="FFFFFF"/>
                </a:solidFill>
                <a:latin typeface="Bitstream Vera Serif" charset="0"/>
                <a:cs typeface="Times New Roman" pitchFamily="16" charset="0"/>
              </a:rPr>
              <a:t>beamlines</a:t>
            </a:r>
            <a:r>
              <a:rPr lang="en-GB" sz="1800" dirty="0" smtClean="0">
                <a:solidFill>
                  <a:srgbClr val="FFFFFF"/>
                </a:solidFill>
                <a:latin typeface="Bitstream Vera Serif" charset="0"/>
                <a:cs typeface="Times New Roman" pitchFamily="16" charset="0"/>
              </a:rPr>
              <a:t> (BOREAS, NCD, CIRCE)</a:t>
            </a:r>
            <a:endParaRPr lang="en-GB" sz="1800" dirty="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Participating research groups</a:t>
            </a:r>
            <a:endParaRPr lang="en-GB" sz="1800" dirty="0">
              <a:solidFill>
                <a:schemeClr val="accent3">
                  <a:lumMod val="95000"/>
                </a:schemeClr>
              </a:solidFill>
              <a:latin typeface="Bitstream Vera Serif" charset="0"/>
              <a:cs typeface="Times New Roman" pitchFamily="16" charset="0"/>
            </a:endParaRPr>
          </a:p>
        </p:txBody>
      </p:sp>
      <p:pic>
        <p:nvPicPr>
          <p:cNvPr id="6" name="Picture 1"/>
          <p:cNvPicPr>
            <a:picLocks noChangeAspect="1" noChangeArrowheads="1"/>
          </p:cNvPicPr>
          <p:nvPr/>
        </p:nvPicPr>
        <p:blipFill>
          <a:blip r:embed="rId3" cstate="print"/>
          <a:srcRect/>
          <a:stretch>
            <a:fillRect/>
          </a:stretch>
        </p:blipFill>
        <p:spPr bwMode="auto">
          <a:xfrm>
            <a:off x="5125" y="6626636"/>
            <a:ext cx="4676031" cy="537577"/>
          </a:xfrm>
          <a:prstGeom prst="rect">
            <a:avLst/>
          </a:prstGeom>
          <a:noFill/>
        </p:spPr>
      </p:pic>
      <p:sp>
        <p:nvSpPr>
          <p:cNvPr id="7"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89077855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411613" y="683493"/>
            <a:ext cx="8013075" cy="3139321"/>
          </a:xfrm>
          <a:prstGeom prst="rect">
            <a:avLst/>
          </a:prstGeom>
          <a:noFill/>
        </p:spPr>
        <p:txBody>
          <a:bodyPr wrap="square" rtlCol="0">
            <a:spAutoFit/>
          </a:bodyPr>
          <a:lstStyle/>
          <a:p>
            <a:r>
              <a:rPr lang="en-GB" sz="1800" dirty="0" smtClean="0">
                <a:solidFill>
                  <a:srgbClr val="C9F685"/>
                </a:solidFill>
                <a:latin typeface="Bitstream Vera Serif" charset="0"/>
                <a:cs typeface="Times New Roman" pitchFamily="16" charset="0"/>
              </a:rPr>
              <a:t>BOREAS:</a:t>
            </a:r>
          </a:p>
          <a:p>
            <a:pPr marL="285750" indent="-285750">
              <a:buFontTx/>
              <a:buChar char="-"/>
            </a:pPr>
            <a:r>
              <a:rPr lang="en-GB" sz="1800" dirty="0" smtClean="0">
                <a:latin typeface="Bitstream Vera Serif" charset="0"/>
                <a:cs typeface="Times New Roman" pitchFamily="16" charset="0"/>
              </a:rPr>
              <a:t>Energy: 80</a:t>
            </a:r>
            <a:r>
              <a:rPr lang="en-GB" sz="1800" dirty="0">
                <a:latin typeface="Bitstream Vera Serif" charset="0"/>
                <a:cs typeface="Times New Roman" pitchFamily="16" charset="0"/>
              </a:rPr>
              <a:t>-</a:t>
            </a:r>
            <a:r>
              <a:rPr lang="en-GB" sz="1800" dirty="0" smtClean="0">
                <a:latin typeface="Bitstream Vera Serif" charset="0"/>
                <a:cs typeface="Times New Roman" pitchFamily="16" charset="0"/>
              </a:rPr>
              <a:t>4000eV  Soft condensed Matter //</a:t>
            </a:r>
            <a:r>
              <a:rPr lang="en-GB" sz="1800" dirty="0" smtClean="0">
                <a:solidFill>
                  <a:srgbClr val="FFFF00"/>
                </a:solidFill>
                <a:latin typeface="Bitstream Vera Serif" charset="0"/>
                <a:cs typeface="Times New Roman" pitchFamily="16" charset="0"/>
              </a:rPr>
              <a:t> SIRENA: 4.5 – 25 </a:t>
            </a:r>
            <a:r>
              <a:rPr lang="en-GB" sz="1800" dirty="0" err="1" smtClean="0">
                <a:solidFill>
                  <a:srgbClr val="FFFF00"/>
                </a:solidFill>
                <a:latin typeface="Bitstream Vera Serif" charset="0"/>
                <a:cs typeface="Times New Roman" pitchFamily="16" charset="0"/>
              </a:rPr>
              <a:t>keV</a:t>
            </a:r>
            <a:endParaRPr lang="en-GB" sz="1800" dirty="0" smtClean="0">
              <a:solidFill>
                <a:srgbClr val="FFFF00"/>
              </a:solidFill>
              <a:latin typeface="Bitstream Vera Serif" charset="0"/>
              <a:cs typeface="Times New Roman" pitchFamily="16" charset="0"/>
            </a:endParaRPr>
          </a:p>
          <a:p>
            <a:pPr marL="285750" indent="-285750">
              <a:buFontTx/>
              <a:buChar char="-"/>
            </a:pPr>
            <a:r>
              <a:rPr lang="en-GB" sz="1800" dirty="0" smtClean="0">
                <a:latin typeface="Bitstream Vera Serif" charset="0"/>
                <a:cs typeface="Times New Roman" pitchFamily="16" charset="0"/>
              </a:rPr>
              <a:t>Absorption and adjustable polarization.</a:t>
            </a:r>
          </a:p>
          <a:p>
            <a:pPr marL="285750" indent="-285750">
              <a:buFontTx/>
              <a:buChar char="-"/>
            </a:pPr>
            <a:r>
              <a:rPr lang="en-GB" sz="1800" dirty="0" smtClean="0">
                <a:latin typeface="Bitstream Vera Serif" charset="0"/>
                <a:cs typeface="Times New Roman" pitchFamily="16" charset="0"/>
              </a:rPr>
              <a:t>Special UHV-compatible </a:t>
            </a:r>
            <a:r>
              <a:rPr lang="en-GB" sz="1800" dirty="0" err="1" smtClean="0">
                <a:latin typeface="Bitstream Vera Serif" charset="0"/>
                <a:cs typeface="Times New Roman" pitchFamily="16" charset="0"/>
              </a:rPr>
              <a:t>cryomagnet</a:t>
            </a:r>
            <a:r>
              <a:rPr lang="en-GB" sz="1800" dirty="0" smtClean="0">
                <a:latin typeface="Bitstream Vera Serif" charset="0"/>
                <a:cs typeface="Times New Roman" pitchFamily="16" charset="0"/>
              </a:rPr>
              <a:t> equipped with superconducting coils allowing maximum fields up to 6 T.</a:t>
            </a:r>
          </a:p>
          <a:p>
            <a:pPr marL="285750" indent="-285750">
              <a:buFontTx/>
              <a:buChar char="-"/>
            </a:pPr>
            <a:r>
              <a:rPr lang="en-GB" sz="1800" dirty="0" smtClean="0">
                <a:latin typeface="Bitstream Vera Serif" charset="0"/>
                <a:cs typeface="Times New Roman" pitchFamily="16" charset="0"/>
              </a:rPr>
              <a:t>The system is equipped with a UHV sample-suitcase to transport samples to the UHV distribution </a:t>
            </a:r>
            <a:r>
              <a:rPr lang="en-GB" sz="1800" dirty="0" err="1" smtClean="0">
                <a:latin typeface="Bitstream Vera Serif" charset="0"/>
                <a:cs typeface="Times New Roman" pitchFamily="16" charset="0"/>
              </a:rPr>
              <a:t>beamline</a:t>
            </a:r>
            <a:r>
              <a:rPr lang="en-GB" sz="1800" dirty="0" smtClean="0">
                <a:latin typeface="Bitstream Vera Serif" charset="0"/>
                <a:cs typeface="Times New Roman" pitchFamily="16" charset="0"/>
              </a:rPr>
              <a:t> station (XMCD </a:t>
            </a:r>
            <a:r>
              <a:rPr lang="en-GB" sz="1800" dirty="0">
                <a:latin typeface="Bitstream Vera Serif" charset="0"/>
                <a:cs typeface="Times New Roman" pitchFamily="16" charset="0"/>
              </a:rPr>
              <a:t>/</a:t>
            </a:r>
            <a:r>
              <a:rPr lang="en-GB" sz="1800" dirty="0" smtClean="0">
                <a:latin typeface="Bitstream Vera Serif" charset="0"/>
                <a:cs typeface="Times New Roman" pitchFamily="16" charset="0"/>
              </a:rPr>
              <a:t> diffraction chambers) </a:t>
            </a:r>
          </a:p>
          <a:p>
            <a:pPr marL="285750" indent="-285750">
              <a:buFontTx/>
              <a:buChar char="-"/>
            </a:pPr>
            <a:r>
              <a:rPr lang="en-GB" sz="1800" dirty="0" smtClean="0">
                <a:latin typeface="Bitstream Vera Serif" charset="0"/>
                <a:cs typeface="Times New Roman" pitchFamily="16" charset="0"/>
              </a:rPr>
              <a:t>Two end-stations:</a:t>
            </a:r>
          </a:p>
          <a:p>
            <a:r>
              <a:rPr lang="en-GB" sz="1800" dirty="0" smtClean="0">
                <a:latin typeface="Bitstream Vera Serif" charset="0"/>
                <a:cs typeface="Times New Roman" pitchFamily="16" charset="0"/>
              </a:rPr>
              <a:t>	Soft X ray absorption and </a:t>
            </a:r>
            <a:r>
              <a:rPr lang="en-GB" sz="1800" dirty="0" err="1" smtClean="0">
                <a:latin typeface="Bitstream Vera Serif" charset="0"/>
                <a:cs typeface="Times New Roman" pitchFamily="16" charset="0"/>
              </a:rPr>
              <a:t>dichroism</a:t>
            </a:r>
            <a:r>
              <a:rPr lang="en-GB" sz="1800" dirty="0" smtClean="0">
                <a:latin typeface="Bitstream Vera Serif" charset="0"/>
                <a:cs typeface="Times New Roman" pitchFamily="16" charset="0"/>
              </a:rPr>
              <a:t> (NEXAFS, XMCD, XMLD)</a:t>
            </a:r>
          </a:p>
          <a:p>
            <a:r>
              <a:rPr lang="en-GB" sz="1800" dirty="0">
                <a:latin typeface="Bitstream Vera Serif" charset="0"/>
                <a:cs typeface="Times New Roman" pitchFamily="16" charset="0"/>
              </a:rPr>
              <a:t>	</a:t>
            </a:r>
            <a:r>
              <a:rPr lang="en-GB" sz="1800" dirty="0" smtClean="0">
                <a:latin typeface="Bitstream Vera Serif" charset="0"/>
                <a:cs typeface="Times New Roman" pitchFamily="16" charset="0"/>
              </a:rPr>
              <a:t>UHV </a:t>
            </a:r>
            <a:r>
              <a:rPr lang="en-GB" sz="1800" dirty="0" err="1" smtClean="0">
                <a:latin typeface="Bitstream Vera Serif" charset="0"/>
                <a:cs typeface="Times New Roman" pitchFamily="16" charset="0"/>
              </a:rPr>
              <a:t>reflectometer</a:t>
            </a:r>
            <a:r>
              <a:rPr lang="en-GB" sz="1800" dirty="0" smtClean="0">
                <a:latin typeface="Bitstream Vera Serif" charset="0"/>
                <a:cs typeface="Times New Roman" pitchFamily="16" charset="0"/>
              </a:rPr>
              <a:t> for scattering and reflections (RXR, RMXS, 	GISAXS)</a:t>
            </a:r>
          </a:p>
        </p:txBody>
      </p:sp>
      <p:sp>
        <p:nvSpPr>
          <p:cNvPr id="5" name="CuadroTexto 4"/>
          <p:cNvSpPr txBox="1"/>
          <p:nvPr/>
        </p:nvSpPr>
        <p:spPr>
          <a:xfrm>
            <a:off x="359792" y="3779837"/>
            <a:ext cx="9361040" cy="2862323"/>
          </a:xfrm>
          <a:prstGeom prst="rect">
            <a:avLst/>
          </a:prstGeom>
          <a:noFill/>
        </p:spPr>
        <p:txBody>
          <a:bodyPr wrap="square" rtlCol="0">
            <a:spAutoFit/>
          </a:bodyPr>
          <a:lstStyle/>
          <a:p>
            <a:r>
              <a:rPr lang="en-GB" sz="1800" dirty="0" smtClean="0">
                <a:solidFill>
                  <a:srgbClr val="C9F685"/>
                </a:solidFill>
                <a:latin typeface="Bitstream Vera Serif" charset="0"/>
                <a:cs typeface="Times New Roman" pitchFamily="16" charset="0"/>
              </a:rPr>
              <a:t>NCD:</a:t>
            </a:r>
          </a:p>
          <a:p>
            <a:pPr marL="285750" indent="-285750">
              <a:buFontTx/>
              <a:buChar char="-"/>
            </a:pPr>
            <a:r>
              <a:rPr lang="en-GB" sz="1800" dirty="0" smtClean="0">
                <a:latin typeface="Bitstream Vera Serif" charset="0"/>
                <a:cs typeface="Times New Roman" pitchFamily="16" charset="0"/>
              </a:rPr>
              <a:t>Energy: 6.5 – 13 </a:t>
            </a:r>
            <a:r>
              <a:rPr lang="en-GB" sz="1800" dirty="0" err="1" smtClean="0">
                <a:latin typeface="Bitstream Vera Serif" charset="0"/>
                <a:cs typeface="Times New Roman" pitchFamily="16" charset="0"/>
              </a:rPr>
              <a:t>keV</a:t>
            </a:r>
            <a:r>
              <a:rPr lang="en-GB" sz="1800" dirty="0" smtClean="0">
                <a:latin typeface="Bitstream Vera Serif" charset="0"/>
                <a:cs typeface="Times New Roman" pitchFamily="16" charset="0"/>
              </a:rPr>
              <a:t>  Soft condensed Matter</a:t>
            </a:r>
          </a:p>
          <a:p>
            <a:pPr marL="285750" indent="-285750">
              <a:buFontTx/>
              <a:buChar char="-"/>
            </a:pPr>
            <a:r>
              <a:rPr lang="en-GB" sz="1800" dirty="0" smtClean="0">
                <a:latin typeface="Bitstream Vera Serif" charset="0"/>
                <a:cs typeface="Times New Roman" pitchFamily="16" charset="0"/>
              </a:rPr>
              <a:t>SAXS (1-to 1000 n) and WAXS (&lt; 1nm)  // </a:t>
            </a:r>
            <a:r>
              <a:rPr lang="en-GB" sz="1800" dirty="0" smtClean="0">
                <a:solidFill>
                  <a:srgbClr val="FFFF00"/>
                </a:solidFill>
                <a:latin typeface="Bitstream Vera Serif" charset="0"/>
                <a:cs typeface="Times New Roman" pitchFamily="16" charset="0"/>
              </a:rPr>
              <a:t>beam divergence @ sample 0.5x0.1 mrad</a:t>
            </a:r>
            <a:r>
              <a:rPr lang="en-GB" sz="1800" baseline="30000" dirty="0" smtClean="0">
                <a:solidFill>
                  <a:srgbClr val="FFFF00"/>
                </a:solidFill>
                <a:latin typeface="Bitstream Vera Serif" charset="0"/>
                <a:cs typeface="Times New Roman" pitchFamily="16" charset="0"/>
              </a:rPr>
              <a:t>2</a:t>
            </a:r>
          </a:p>
          <a:p>
            <a:r>
              <a:rPr lang="en-GB" sz="1800" dirty="0" smtClean="0">
                <a:solidFill>
                  <a:srgbClr val="FFFF00"/>
                </a:solidFill>
                <a:latin typeface="Bitstream Vera Serif" charset="0"/>
                <a:cs typeface="Times New Roman" pitchFamily="16" charset="0"/>
              </a:rPr>
              <a:t>				            SIRENA: 3.2 </a:t>
            </a:r>
            <a:r>
              <a:rPr lang="en-GB" sz="1800" dirty="0" err="1" smtClean="0">
                <a:solidFill>
                  <a:srgbClr val="FFFF00"/>
                </a:solidFill>
                <a:latin typeface="Bitstream Vera Serif" charset="0"/>
                <a:cs typeface="Times New Roman" pitchFamily="16" charset="0"/>
              </a:rPr>
              <a:t>mrad</a:t>
            </a:r>
            <a:r>
              <a:rPr lang="en-GB" sz="1800" dirty="0" smtClean="0">
                <a:solidFill>
                  <a:srgbClr val="FFFF00"/>
                </a:solidFill>
                <a:latin typeface="Bitstream Vera Serif" charset="0"/>
                <a:cs typeface="Times New Roman" pitchFamily="16" charset="0"/>
              </a:rPr>
              <a:t> (Horizontal) // </a:t>
            </a:r>
            <a:r>
              <a:rPr lang="en-GB" sz="1800" dirty="0" err="1" smtClean="0">
                <a:solidFill>
                  <a:srgbClr val="FFFF00"/>
                </a:solidFill>
                <a:latin typeface="Bitstream Vera Serif" charset="0"/>
                <a:cs typeface="Times New Roman" pitchFamily="16" charset="0"/>
              </a:rPr>
              <a:t>Q</a:t>
            </a:r>
            <a:r>
              <a:rPr lang="en-GB" sz="1800" baseline="-25000" dirty="0" err="1" smtClean="0">
                <a:solidFill>
                  <a:srgbClr val="FFFF00"/>
                </a:solidFill>
                <a:latin typeface="Bitstream Vera Serif" charset="0"/>
                <a:cs typeface="Times New Roman" pitchFamily="16" charset="0"/>
              </a:rPr>
              <a:t>max</a:t>
            </a:r>
            <a:r>
              <a:rPr lang="en-GB" sz="1800" dirty="0" smtClean="0">
                <a:solidFill>
                  <a:srgbClr val="FFFF00"/>
                </a:solidFill>
                <a:latin typeface="Bitstream Vera Serif" charset="0"/>
                <a:cs typeface="Times New Roman" pitchFamily="16" charset="0"/>
              </a:rPr>
              <a:t> 0.33 Å</a:t>
            </a:r>
            <a:r>
              <a:rPr lang="en-GB" sz="1800" baseline="30000" dirty="0" smtClean="0">
                <a:solidFill>
                  <a:srgbClr val="FFFF00"/>
                </a:solidFill>
                <a:latin typeface="Bitstream Vera Serif" charset="0"/>
                <a:cs typeface="Times New Roman" pitchFamily="16" charset="0"/>
              </a:rPr>
              <a:t>-1</a:t>
            </a:r>
          </a:p>
          <a:p>
            <a:pPr marL="285750" indent="-285750">
              <a:buFontTx/>
              <a:buChar char="-"/>
            </a:pPr>
            <a:r>
              <a:rPr lang="en-GB" sz="1800" dirty="0" smtClean="0">
                <a:latin typeface="Bitstream Vera Serif" charset="0"/>
                <a:cs typeface="Times New Roman" pitchFamily="16" charset="0"/>
              </a:rPr>
              <a:t>Sample-detector distance: 2-5 m (focused beam / refractive lenses) &lt; 5x5 </a:t>
            </a:r>
            <a:r>
              <a:rPr lang="en-GB" sz="1800" dirty="0" smtClean="0">
                <a:latin typeface="Symbol" charset="2"/>
                <a:cs typeface="Symbol" charset="2"/>
              </a:rPr>
              <a:t>m</a:t>
            </a:r>
            <a:r>
              <a:rPr lang="en-GB" sz="1800" dirty="0" smtClean="0">
                <a:latin typeface="Bitstream Vera Serif" charset="0"/>
                <a:cs typeface="Times New Roman" pitchFamily="16" charset="0"/>
              </a:rPr>
              <a:t>m</a:t>
            </a:r>
          </a:p>
          <a:p>
            <a:r>
              <a:rPr lang="en-GB" sz="1800" dirty="0">
                <a:latin typeface="Bitstream Vera Serif" charset="0"/>
                <a:cs typeface="Times New Roman" pitchFamily="16" charset="0"/>
              </a:rPr>
              <a:t>	</a:t>
            </a:r>
            <a:r>
              <a:rPr lang="en-GB" sz="1800" dirty="0" smtClean="0">
                <a:latin typeface="Bitstream Vera Serif" charset="0"/>
                <a:cs typeface="Times New Roman" pitchFamily="16" charset="0"/>
              </a:rPr>
              <a:t>		    &gt; 10 m (standard operation) 10x150 </a:t>
            </a:r>
            <a:r>
              <a:rPr lang="en-GB" sz="1800" dirty="0" smtClean="0">
                <a:latin typeface="Symbol" charset="2"/>
                <a:cs typeface="Symbol" charset="2"/>
              </a:rPr>
              <a:t>m</a:t>
            </a:r>
            <a:r>
              <a:rPr lang="en-GB" sz="1800" dirty="0" smtClean="0">
                <a:latin typeface="Bitstream Vera Serif" charset="0"/>
                <a:cs typeface="Times New Roman" pitchFamily="16" charset="0"/>
              </a:rPr>
              <a:t>m (</a:t>
            </a:r>
            <a:r>
              <a:rPr lang="en-GB" sz="1800" dirty="0" err="1" smtClean="0">
                <a:latin typeface="Bitstream Vera Serif" charset="0"/>
                <a:cs typeface="Times New Roman" pitchFamily="16" charset="0"/>
              </a:rPr>
              <a:t>VxH</a:t>
            </a:r>
            <a:r>
              <a:rPr lang="en-GB" sz="1800" dirty="0" smtClean="0">
                <a:latin typeface="Bitstream Vera Serif" charset="0"/>
                <a:cs typeface="Times New Roman" pitchFamily="16" charset="0"/>
              </a:rPr>
              <a:t>)</a:t>
            </a:r>
          </a:p>
          <a:p>
            <a:r>
              <a:rPr lang="en-GB" sz="1800" dirty="0" smtClean="0">
                <a:latin typeface="Bitstream Vera Serif" charset="0"/>
                <a:cs typeface="Times New Roman" pitchFamily="16" charset="0"/>
              </a:rPr>
              <a:t>Soft Materials: biological and polymers. </a:t>
            </a:r>
          </a:p>
          <a:p>
            <a:r>
              <a:rPr lang="en-GB" sz="1800" dirty="0" smtClean="0">
                <a:latin typeface="Bitstream Vera Serif" charset="0"/>
                <a:cs typeface="Times New Roman" pitchFamily="16" charset="0"/>
              </a:rPr>
              <a:t>  </a:t>
            </a:r>
          </a:p>
          <a:p>
            <a:r>
              <a:rPr lang="en-GB" sz="1800" dirty="0" smtClean="0">
                <a:solidFill>
                  <a:srgbClr val="C9F685"/>
                </a:solidFill>
                <a:latin typeface="Bitstream Vera Serif" charset="0"/>
                <a:cs typeface="Times New Roman" pitchFamily="16" charset="0"/>
              </a:rPr>
              <a:t>CIRCE (NAPP):</a:t>
            </a:r>
            <a:r>
              <a:rPr lang="en-GB" sz="1800" dirty="0" smtClean="0">
                <a:latin typeface="Bitstream Vera Serif" charset="0"/>
                <a:cs typeface="Times New Roman" pitchFamily="16" charset="0"/>
              </a:rPr>
              <a:t> P. range (UHV to 25 </a:t>
            </a:r>
            <a:r>
              <a:rPr lang="en-GB" sz="1800" dirty="0" err="1" smtClean="0">
                <a:latin typeface="Bitstream Vera Serif" charset="0"/>
                <a:cs typeface="Times New Roman" pitchFamily="16" charset="0"/>
              </a:rPr>
              <a:t>mb</a:t>
            </a:r>
            <a:r>
              <a:rPr lang="en-GB" sz="1800" dirty="0" smtClean="0">
                <a:latin typeface="Bitstream Vera Serif" charset="0"/>
                <a:cs typeface="Times New Roman" pitchFamily="16" charset="0"/>
              </a:rPr>
              <a:t>), T range (200 to 1000 K) E range (0.1 to 2 </a:t>
            </a:r>
            <a:r>
              <a:rPr lang="en-GB" sz="1800" dirty="0" err="1" smtClean="0">
                <a:latin typeface="Bitstream Vera Serif" charset="0"/>
                <a:cs typeface="Times New Roman" pitchFamily="16" charset="0"/>
              </a:rPr>
              <a:t>keV</a:t>
            </a:r>
            <a:r>
              <a:rPr lang="en-GB" sz="1800" dirty="0" smtClean="0">
                <a:latin typeface="Bitstream Vera Serif" charset="0"/>
                <a:cs typeface="Times New Roman" pitchFamily="16" charset="0"/>
              </a:rPr>
              <a:t>)</a:t>
            </a:r>
          </a:p>
          <a:p>
            <a:r>
              <a:rPr lang="en-GB" sz="1800" dirty="0">
                <a:latin typeface="Bitstream Vera Serif" charset="0"/>
                <a:cs typeface="Times New Roman" pitchFamily="16" charset="0"/>
              </a:rPr>
              <a:t>	</a:t>
            </a:r>
            <a:r>
              <a:rPr lang="en-GB" sz="1800" dirty="0" smtClean="0">
                <a:latin typeface="Bitstream Vera Serif" charset="0"/>
                <a:cs typeface="Times New Roman" pitchFamily="16" charset="0"/>
              </a:rPr>
              <a:t>            </a:t>
            </a:r>
            <a:r>
              <a:rPr lang="en-GB" sz="1800" dirty="0" smtClean="0">
                <a:solidFill>
                  <a:srgbClr val="FFFF00"/>
                </a:solidFill>
                <a:latin typeface="Bitstream Vera Serif" charset="0"/>
                <a:cs typeface="Times New Roman" pitchFamily="16" charset="0"/>
              </a:rPr>
              <a:t>SIRENA (UHV to 1000 </a:t>
            </a:r>
            <a:r>
              <a:rPr lang="en-GB" sz="1800" dirty="0" err="1" smtClean="0">
                <a:solidFill>
                  <a:srgbClr val="FFFF00"/>
                </a:solidFill>
                <a:latin typeface="Bitstream Vera Serif" charset="0"/>
                <a:cs typeface="Times New Roman" pitchFamily="16" charset="0"/>
              </a:rPr>
              <a:t>mb</a:t>
            </a:r>
            <a:r>
              <a:rPr lang="en-GB" sz="1800" dirty="0" smtClean="0">
                <a:solidFill>
                  <a:srgbClr val="FFFF00"/>
                </a:solidFill>
                <a:latin typeface="Bitstream Vera Serif" charset="0"/>
                <a:cs typeface="Times New Roman" pitchFamily="16" charset="0"/>
              </a:rPr>
              <a:t>)           (RT to 1250 K)               (4.5 to 25 </a:t>
            </a:r>
            <a:r>
              <a:rPr lang="en-GB" sz="1800" dirty="0" err="1" smtClean="0">
                <a:solidFill>
                  <a:srgbClr val="FFFF00"/>
                </a:solidFill>
                <a:latin typeface="Bitstream Vera Serif" charset="0"/>
                <a:cs typeface="Times New Roman" pitchFamily="16" charset="0"/>
              </a:rPr>
              <a:t>keV</a:t>
            </a:r>
            <a:r>
              <a:rPr lang="en-GB" sz="1800" dirty="0" smtClean="0">
                <a:solidFill>
                  <a:srgbClr val="FFFF00"/>
                </a:solidFill>
                <a:latin typeface="Bitstream Vera Serif" charset="0"/>
                <a:cs typeface="Times New Roman" pitchFamily="16" charset="0"/>
              </a:rPr>
              <a:t>)</a:t>
            </a:r>
            <a:r>
              <a:rPr lang="en-GB" sz="1800" dirty="0" smtClean="0">
                <a:latin typeface="Bitstream Vera Serif" charset="0"/>
                <a:cs typeface="Times New Roman" pitchFamily="16" charset="0"/>
              </a:rPr>
              <a:t>	</a:t>
            </a:r>
            <a:endParaRPr lang="ca-ES" sz="1800" dirty="0">
              <a:solidFill>
                <a:srgbClr val="FFFF00"/>
              </a:solidFill>
            </a:endParaRPr>
          </a:p>
        </p:txBody>
      </p:sp>
      <p:pic>
        <p:nvPicPr>
          <p:cNvPr id="6" name="Picture 1"/>
          <p:cNvPicPr>
            <a:picLocks noChangeAspect="1" noChangeArrowheads="1"/>
          </p:cNvPicPr>
          <p:nvPr/>
        </p:nvPicPr>
        <p:blipFill>
          <a:blip r:embed="rId2" cstate="print"/>
          <a:srcRect/>
          <a:stretch>
            <a:fillRect/>
          </a:stretch>
        </p:blipFill>
        <p:spPr bwMode="auto">
          <a:xfrm>
            <a:off x="5125" y="6558471"/>
            <a:ext cx="4676031" cy="537577"/>
          </a:xfrm>
          <a:prstGeom prst="rect">
            <a:avLst/>
          </a:prstGeom>
          <a:noFill/>
        </p:spPr>
      </p:pic>
      <p:sp>
        <p:nvSpPr>
          <p:cNvPr id="7"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
        <p:nvSpPr>
          <p:cNvPr id="8" name="Rectangle 2"/>
          <p:cNvSpPr txBox="1">
            <a:spLocks noChangeArrowheads="1"/>
          </p:cNvSpPr>
          <p:nvPr/>
        </p:nvSpPr>
        <p:spPr>
          <a:xfrm>
            <a:off x="1079872" y="0"/>
            <a:ext cx="7992888" cy="432048"/>
          </a:xfrm>
          <a:prstGeom prst="rect">
            <a:avLst/>
          </a:prstGeom>
          <a:ln/>
        </p:spPr>
        <p:txBody>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Lst>
            </a:pPr>
            <a:r>
              <a:rPr lang="en-GB" sz="2400" b="0" i="0" dirty="0" smtClean="0">
                <a:latin typeface="Bookman" charset="0"/>
              </a:rPr>
              <a:t>Synergies between SIRENA and other ALBA </a:t>
            </a:r>
            <a:r>
              <a:rPr lang="en-GB" sz="2400" b="0" i="0" dirty="0" err="1" smtClean="0">
                <a:latin typeface="Bookman" charset="0"/>
              </a:rPr>
              <a:t>beamlines</a:t>
            </a:r>
            <a:endParaRPr lang="en-GB" sz="2400" b="0" i="0" dirty="0" smtClean="0">
              <a:latin typeface="Bookman" charset="0"/>
            </a:endParaRPr>
          </a:p>
        </p:txBody>
      </p:sp>
    </p:spTree>
    <p:extLst>
      <p:ext uri="{BB962C8B-B14F-4D97-AF65-F5344CB8AC3E}">
        <p14:creationId xmlns:p14="http://schemas.microsoft.com/office/powerpoint/2010/main" val="127479540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92125" y="331788"/>
            <a:ext cx="9494838" cy="590550"/>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sz="2400" i="0" dirty="0" smtClean="0">
                <a:latin typeface="Bookman" charset="0"/>
                <a:cs typeface="Times New Roman" pitchFamily="16" charset="0"/>
              </a:rPr>
              <a:t>Outline </a:t>
            </a:r>
            <a:r>
              <a:rPr lang="en-GB" sz="2400" b="0" i="0" dirty="0" smtClean="0">
                <a:latin typeface="+mn-lt"/>
                <a:cs typeface="Times New Roman" pitchFamily="16" charset="0"/>
              </a:rPr>
              <a:t>2</a:t>
            </a:r>
            <a:r>
              <a:rPr lang="en-GB" sz="2400" i="0" dirty="0" smtClean="0">
                <a:latin typeface="Bookman" charset="0"/>
                <a:cs typeface="Times New Roman" pitchFamily="16" charset="0"/>
              </a:rPr>
              <a:t>:</a:t>
            </a:r>
            <a:endParaRPr lang="en-GB" sz="2400" i="0" dirty="0">
              <a:solidFill>
                <a:srgbClr val="FFCC99"/>
              </a:solidFill>
              <a:latin typeface="Bookman" charset="0"/>
            </a:endParaRPr>
          </a:p>
        </p:txBody>
      </p:sp>
      <p:sp>
        <p:nvSpPr>
          <p:cNvPr id="4" name="Text Box 3"/>
          <p:cNvSpPr txBox="1">
            <a:spLocks noChangeArrowheads="1"/>
          </p:cNvSpPr>
          <p:nvPr/>
        </p:nvSpPr>
        <p:spPr bwMode="auto">
          <a:xfrm>
            <a:off x="431800" y="1187549"/>
            <a:ext cx="9145016" cy="1596437"/>
          </a:xfrm>
          <a:prstGeom prst="rect">
            <a:avLst/>
          </a:prstGeom>
          <a:noFill/>
          <a:ln w="9525">
            <a:noFill/>
            <a:miter lim="800000"/>
            <a:headEnd/>
            <a:tailEnd/>
          </a:ln>
        </p:spPr>
        <p:txBody>
          <a:bodyPr wrap="square" lIns="0" tIns="0" rIns="0" bIns="0">
            <a:spAutoFit/>
          </a:bodyPr>
          <a:lstStyle/>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General risk assessment</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Proposed experiment: catalysis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Industrial type of experiment(s)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Leading scientific area</a:t>
            </a:r>
          </a:p>
        </p:txBody>
      </p:sp>
      <p:pic>
        <p:nvPicPr>
          <p:cNvPr id="5" name="Picture 1"/>
          <p:cNvPicPr>
            <a:picLocks noChangeAspect="1" noChangeArrowheads="1"/>
          </p:cNvPicPr>
          <p:nvPr/>
        </p:nvPicPr>
        <p:blipFill>
          <a:blip r:embed="rId2" cstate="print"/>
          <a:srcRect/>
          <a:stretch>
            <a:fillRect/>
          </a:stretch>
        </p:blipFill>
        <p:spPr bwMode="auto">
          <a:xfrm>
            <a:off x="5125" y="6554628"/>
            <a:ext cx="4676031" cy="537577"/>
          </a:xfrm>
          <a:prstGeom prst="rect">
            <a:avLst/>
          </a:prstGeom>
          <a:noFill/>
        </p:spPr>
      </p:pic>
      <p:sp>
        <p:nvSpPr>
          <p:cNvPr id="6"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588248620"/>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503808" y="35421"/>
            <a:ext cx="6336704" cy="59055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400" i="0" dirty="0" smtClean="0">
                <a:latin typeface="Bookman" charset="0"/>
                <a:cs typeface="Times New Roman" pitchFamily="16" charset="0"/>
              </a:rPr>
              <a:t>General risks assessment</a:t>
            </a:r>
            <a:endParaRPr lang="en-US" sz="2400" i="0" dirty="0">
              <a:latin typeface="Bookman" charset="0"/>
              <a:cs typeface="Times New Roman" pitchFamily="16" charset="0"/>
            </a:endParaRPr>
          </a:p>
        </p:txBody>
      </p:sp>
      <p:sp>
        <p:nvSpPr>
          <p:cNvPr id="4" name="CuadroTexto 3"/>
          <p:cNvSpPr txBox="1"/>
          <p:nvPr/>
        </p:nvSpPr>
        <p:spPr>
          <a:xfrm>
            <a:off x="575816" y="1043533"/>
            <a:ext cx="9145016" cy="5632310"/>
          </a:xfrm>
          <a:prstGeom prst="rect">
            <a:avLst/>
          </a:prstGeom>
          <a:noFill/>
        </p:spPr>
        <p:txBody>
          <a:bodyPr wrap="square" rtlCol="0">
            <a:spAutoFit/>
          </a:bodyPr>
          <a:lstStyle/>
          <a:p>
            <a:r>
              <a:rPr lang="en-GB" dirty="0" smtClean="0"/>
              <a:t>- SIRENA beam line has a plus over others that makes it “more” versatile:</a:t>
            </a:r>
          </a:p>
          <a:p>
            <a:r>
              <a:rPr lang="en-GB" dirty="0" smtClean="0"/>
              <a:t>ID03, DIAMOND, SIXS, SIRIUS, P09 (PETRA III) don’t provide all combination of techniques proposed in this </a:t>
            </a:r>
            <a:r>
              <a:rPr lang="en-GB" dirty="0" err="1" smtClean="0"/>
              <a:t>beamline</a:t>
            </a:r>
            <a:r>
              <a:rPr lang="en-GB" dirty="0" smtClean="0"/>
              <a:t> and/or range of energy. From this point of view the </a:t>
            </a:r>
            <a:r>
              <a:rPr lang="en-GB" dirty="0" err="1" smtClean="0"/>
              <a:t>beamline</a:t>
            </a:r>
            <a:r>
              <a:rPr lang="en-GB" dirty="0" smtClean="0"/>
              <a:t> would have a particular sector of synchrotron users interested in using this </a:t>
            </a:r>
            <a:r>
              <a:rPr lang="en-GB" dirty="0" err="1" smtClean="0"/>
              <a:t>beamline</a:t>
            </a:r>
            <a:r>
              <a:rPr lang="en-GB" dirty="0" smtClean="0"/>
              <a:t> (among others)</a:t>
            </a:r>
          </a:p>
          <a:p>
            <a:endParaRPr lang="en-GB" dirty="0" smtClean="0"/>
          </a:p>
          <a:p>
            <a:r>
              <a:rPr lang="en-GB" dirty="0" smtClean="0"/>
              <a:t>- Economical risks:</a:t>
            </a:r>
          </a:p>
          <a:p>
            <a:r>
              <a:rPr lang="en-GB" dirty="0" smtClean="0"/>
              <a:t>The solutions adopted for building this </a:t>
            </a:r>
            <a:r>
              <a:rPr lang="en-GB" dirty="0" err="1" smtClean="0"/>
              <a:t>beamline</a:t>
            </a:r>
            <a:r>
              <a:rPr lang="en-GB" dirty="0" smtClean="0"/>
              <a:t> permitted to reduce costs:</a:t>
            </a:r>
          </a:p>
          <a:p>
            <a:r>
              <a:rPr lang="en-GB" dirty="0" smtClean="0"/>
              <a:t>*Optics hutch: solutions already tested not needing extra developments</a:t>
            </a:r>
          </a:p>
          <a:p>
            <a:r>
              <a:rPr lang="en-GB" dirty="0" smtClean="0"/>
              <a:t>*Experimental hutch: only one hutch instead of the two (UHV/air) typically designed for these type of beam lines. </a:t>
            </a:r>
          </a:p>
          <a:p>
            <a:r>
              <a:rPr lang="en-GB" dirty="0" smtClean="0"/>
              <a:t>Savings make possible investing in diversified sample environments.  </a:t>
            </a:r>
            <a:endParaRPr lang="en-GB" dirty="0"/>
          </a:p>
        </p:txBody>
      </p:sp>
      <p:grpSp>
        <p:nvGrpSpPr>
          <p:cNvPr id="2" name="Agrupar 1"/>
          <p:cNvGrpSpPr/>
          <p:nvPr/>
        </p:nvGrpSpPr>
        <p:grpSpPr>
          <a:xfrm>
            <a:off x="7776616" y="5492461"/>
            <a:ext cx="316254" cy="432048"/>
            <a:chOff x="7776616" y="5133879"/>
            <a:chExt cx="316254" cy="432048"/>
          </a:xfrm>
        </p:grpSpPr>
        <p:cxnSp>
          <p:nvCxnSpPr>
            <p:cNvPr id="6" name="Conector recto 5"/>
            <p:cNvCxnSpPr/>
            <p:nvPr/>
          </p:nvCxnSpPr>
          <p:spPr bwMode="auto">
            <a:xfrm flipV="1">
              <a:off x="7776616" y="5133879"/>
              <a:ext cx="288032" cy="432048"/>
            </a:xfrm>
            <a:prstGeom prst="line">
              <a:avLst/>
            </a:prstGeom>
            <a:solidFill>
              <a:srgbClr val="00B8FF"/>
            </a:solidFill>
            <a:ln w="38100" cap="flat" cmpd="sng" algn="ctr">
              <a:solidFill>
                <a:srgbClr val="FF0000">
                  <a:alpha val="53000"/>
                </a:srgbClr>
              </a:solidFill>
              <a:prstDash val="solid"/>
              <a:round/>
              <a:headEnd type="none" w="med" len="med"/>
              <a:tailEnd type="none" w="med" len="med"/>
            </a:ln>
            <a:effectLst/>
          </p:spPr>
        </p:cxnSp>
        <p:cxnSp>
          <p:nvCxnSpPr>
            <p:cNvPr id="7" name="Conector recto 6"/>
            <p:cNvCxnSpPr/>
            <p:nvPr/>
          </p:nvCxnSpPr>
          <p:spPr bwMode="auto">
            <a:xfrm flipH="1" flipV="1">
              <a:off x="7804838" y="5133879"/>
              <a:ext cx="288032" cy="432048"/>
            </a:xfrm>
            <a:prstGeom prst="line">
              <a:avLst/>
            </a:prstGeom>
            <a:solidFill>
              <a:srgbClr val="00B8FF"/>
            </a:solidFill>
            <a:ln w="38100" cap="flat" cmpd="sng" algn="ctr">
              <a:solidFill>
                <a:srgbClr val="FF0000">
                  <a:alpha val="50000"/>
                </a:srgbClr>
              </a:solidFill>
              <a:prstDash val="solid"/>
              <a:round/>
              <a:headEnd type="none" w="med" len="med"/>
              <a:tailEnd type="none" w="med" len="med"/>
            </a:ln>
            <a:effectLst/>
          </p:spPr>
        </p:cxnSp>
      </p:grpSp>
      <p:pic>
        <p:nvPicPr>
          <p:cNvPr id="8" name="Picture 1"/>
          <p:cNvPicPr>
            <a:picLocks noChangeAspect="1" noChangeArrowheads="1"/>
          </p:cNvPicPr>
          <p:nvPr/>
        </p:nvPicPr>
        <p:blipFill>
          <a:blip r:embed="rId2" cstate="print"/>
          <a:srcRect/>
          <a:stretch>
            <a:fillRect/>
          </a:stretch>
        </p:blipFill>
        <p:spPr bwMode="auto">
          <a:xfrm>
            <a:off x="5125" y="6558471"/>
            <a:ext cx="4676031" cy="537577"/>
          </a:xfrm>
          <a:prstGeom prst="rect">
            <a:avLst/>
          </a:prstGeom>
          <a:noFill/>
        </p:spPr>
      </p:pic>
      <p:sp>
        <p:nvSpPr>
          <p:cNvPr id="9"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3071353594"/>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431800" y="35421"/>
            <a:ext cx="9289032" cy="59055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400" i="0" dirty="0" smtClean="0">
                <a:latin typeface="Bookman" charset="0"/>
                <a:cs typeface="Times New Roman" pitchFamily="16" charset="0"/>
              </a:rPr>
              <a:t>Highlight (catalysis): PCO-(LSCO)-cobaltite catalyst films: structure and electronic changes.</a:t>
            </a:r>
            <a:endParaRPr lang="en-US" sz="2400" i="0" dirty="0">
              <a:latin typeface="Bookman" charset="0"/>
              <a:cs typeface="Times New Roman" pitchFamily="16" charset="0"/>
            </a:endParaRPr>
          </a:p>
        </p:txBody>
      </p:sp>
      <p:sp>
        <p:nvSpPr>
          <p:cNvPr id="5" name="CuadroTexto 4"/>
          <p:cNvSpPr txBox="1"/>
          <p:nvPr/>
        </p:nvSpPr>
        <p:spPr>
          <a:xfrm>
            <a:off x="287537" y="844341"/>
            <a:ext cx="9793088" cy="6247864"/>
          </a:xfrm>
          <a:prstGeom prst="rect">
            <a:avLst/>
          </a:prstGeom>
          <a:noFill/>
        </p:spPr>
        <p:txBody>
          <a:bodyPr wrap="square" rtlCol="0">
            <a:spAutoFit/>
          </a:bodyPr>
          <a:lstStyle/>
          <a:p>
            <a:r>
              <a:rPr lang="en-GB" sz="2000" b="1" dirty="0" smtClean="0">
                <a:solidFill>
                  <a:srgbClr val="FFFF00"/>
                </a:solidFill>
              </a:rPr>
              <a:t>SOFCs {GIXRD, GISAXS, (GI)DAFS, AS: Anomalous Scattering}</a:t>
            </a:r>
          </a:p>
          <a:p>
            <a:r>
              <a:rPr lang="en-GB" sz="2000" b="1" dirty="0" smtClean="0">
                <a:sym typeface="Wingdings"/>
              </a:rPr>
              <a:t>Oxygen deficient </a:t>
            </a:r>
            <a:r>
              <a:rPr lang="en-GB" sz="2000" b="1" dirty="0" err="1" smtClean="0">
                <a:sym typeface="Wingdings"/>
              </a:rPr>
              <a:t>perovskites</a:t>
            </a:r>
            <a:r>
              <a:rPr lang="en-GB" sz="2000" b="1" dirty="0" smtClean="0">
                <a:sym typeface="Wingdings"/>
              </a:rPr>
              <a:t> can be seen as a matrix where the metal ions (Co) are embedded to increase the effective surface area of the catalyst. Hydrogen gas production by catalytic partial oxidation of methane induces a strong mass transport to the surface since metallic Co is the responsible of the catalytic dissociation of methane.</a:t>
            </a:r>
          </a:p>
          <a:p>
            <a:r>
              <a:rPr lang="en-GB" sz="2000" b="1" dirty="0" smtClean="0">
                <a:sym typeface="Wingdings"/>
              </a:rPr>
              <a:t>PCO-</a:t>
            </a:r>
            <a:r>
              <a:rPr lang="en-GB" sz="2000" b="1" dirty="0" err="1" smtClean="0">
                <a:sym typeface="Wingdings"/>
              </a:rPr>
              <a:t>cobaltites</a:t>
            </a:r>
            <a:r>
              <a:rPr lang="en-GB" sz="2000" b="1" dirty="0" smtClean="0">
                <a:sym typeface="Wingdings"/>
              </a:rPr>
              <a:t> shows two reduced temperatures 650 and 850 K. LSC samples show higher reducing temperatures (850ºC). Co aggregates during the reaction and oxidizes when reducing temperature forming the LSC. The process is reversible.</a:t>
            </a:r>
          </a:p>
          <a:p>
            <a:r>
              <a:rPr lang="en-GB" sz="2000" b="1" dirty="0" smtClean="0">
                <a:solidFill>
                  <a:srgbClr val="C9F685"/>
                </a:solidFill>
                <a:sym typeface="Wingdings"/>
              </a:rPr>
              <a:t>Experiment:</a:t>
            </a:r>
          </a:p>
          <a:p>
            <a:pPr marL="342900" indent="-342900">
              <a:buFontTx/>
              <a:buChar char="-"/>
            </a:pPr>
            <a:r>
              <a:rPr lang="en-GB" sz="2000" b="1" dirty="0" smtClean="0">
                <a:sym typeface="Wingdings"/>
              </a:rPr>
              <a:t>Measure of the structure during operando conditions using large area detector.</a:t>
            </a:r>
          </a:p>
          <a:p>
            <a:pPr marL="342900" indent="-342900">
              <a:buFontTx/>
              <a:buChar char="-"/>
            </a:pPr>
            <a:r>
              <a:rPr lang="en-GB" sz="2000" b="1" dirty="0" smtClean="0">
                <a:sym typeface="Wingdings"/>
              </a:rPr>
              <a:t>Recording T, in-gases and products during the reaction.</a:t>
            </a:r>
          </a:p>
          <a:p>
            <a:pPr marL="342900" indent="-342900">
              <a:buFontTx/>
              <a:buChar char="-"/>
            </a:pPr>
            <a:r>
              <a:rPr lang="en-GB" sz="2000" b="1" dirty="0" smtClean="0">
                <a:sym typeface="Wingdings"/>
              </a:rPr>
              <a:t>Recording (GI)DAFS spectra through Co absorption edge.</a:t>
            </a:r>
          </a:p>
          <a:p>
            <a:pPr marL="342900" indent="-342900">
              <a:buFontTx/>
              <a:buChar char="-"/>
            </a:pPr>
            <a:r>
              <a:rPr lang="en-GB" sz="2000" b="1" dirty="0" smtClean="0">
                <a:sym typeface="Wingdings"/>
              </a:rPr>
              <a:t>Follow evolution of </a:t>
            </a:r>
            <a:r>
              <a:rPr lang="en-GB" sz="2000" b="1" dirty="0" err="1" smtClean="0">
                <a:sym typeface="Wingdings"/>
              </a:rPr>
              <a:t>CoO</a:t>
            </a:r>
            <a:r>
              <a:rPr lang="en-GB" sz="2000" b="1" dirty="0" smtClean="0">
                <a:sym typeface="Wingdings"/>
              </a:rPr>
              <a:t> and Co3O4 oxide phases during the reaction.</a:t>
            </a:r>
          </a:p>
          <a:p>
            <a:pPr marL="342900" indent="-342900">
              <a:buFontTx/>
              <a:buChar char="-"/>
            </a:pPr>
            <a:r>
              <a:rPr lang="en-GB" sz="2000" b="1" dirty="0" smtClean="0">
                <a:sym typeface="Wingdings"/>
              </a:rPr>
              <a:t>Check reactivity dependence with in-gases stoichiometry and T.</a:t>
            </a:r>
          </a:p>
          <a:p>
            <a:pPr marL="342900" indent="-342900">
              <a:buFontTx/>
              <a:buChar char="-"/>
            </a:pPr>
            <a:r>
              <a:rPr lang="en-GB" sz="2000" b="1" dirty="0" smtClean="0">
                <a:sym typeface="Wingdings"/>
              </a:rPr>
              <a:t>Explore appearance of new oxide phases on the surface.</a:t>
            </a:r>
          </a:p>
          <a:p>
            <a:r>
              <a:rPr lang="en-GB" sz="2000" b="1" dirty="0" smtClean="0">
                <a:solidFill>
                  <a:srgbClr val="C9F685"/>
                </a:solidFill>
                <a:sym typeface="Wingdings"/>
              </a:rPr>
              <a:t>Results:</a:t>
            </a:r>
          </a:p>
          <a:p>
            <a:r>
              <a:rPr lang="en-GB" sz="2000" b="1" dirty="0" smtClean="0">
                <a:sym typeface="Wingdings"/>
              </a:rPr>
              <a:t>Evaluation whether the CH4 oxidation rate depends on the oxidation state of the Co surface, roughness, or local reordering of Co-atoms at the surface.</a:t>
            </a:r>
          </a:p>
          <a:p>
            <a:r>
              <a:rPr lang="en-GB" sz="2000" b="1" dirty="0" smtClean="0">
                <a:sym typeface="Wingdings"/>
              </a:rPr>
              <a:t>Compare the Co-DAFS spectra between non-reactive/reactive situations to get additional</a:t>
            </a:r>
          </a:p>
          <a:p>
            <a:r>
              <a:rPr lang="en-GB" sz="2000" b="1" dirty="0">
                <a:sym typeface="Wingdings"/>
              </a:rPr>
              <a:t>l</a:t>
            </a:r>
            <a:r>
              <a:rPr lang="en-GB" sz="2000" b="1" dirty="0" smtClean="0">
                <a:sym typeface="Wingdings"/>
              </a:rPr>
              <a:t>ocal structural information on the topmost Co surface atoms. </a:t>
            </a:r>
          </a:p>
        </p:txBody>
      </p:sp>
      <p:sp>
        <p:nvSpPr>
          <p:cNvPr id="6"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pic>
        <p:nvPicPr>
          <p:cNvPr id="7" name="Picture 1"/>
          <p:cNvPicPr>
            <a:picLocks noChangeAspect="1" noChangeArrowheads="1"/>
          </p:cNvPicPr>
          <p:nvPr/>
        </p:nvPicPr>
        <p:blipFill>
          <a:blip r:embed="rId2" cstate="print"/>
          <a:srcRect/>
          <a:stretch>
            <a:fillRect/>
          </a:stretch>
        </p:blipFill>
        <p:spPr bwMode="auto">
          <a:xfrm>
            <a:off x="5125" y="7014896"/>
            <a:ext cx="4676031" cy="537577"/>
          </a:xfrm>
          <a:prstGeom prst="rect">
            <a:avLst/>
          </a:prstGeom>
          <a:noFill/>
        </p:spPr>
      </p:pic>
    </p:spTree>
    <p:extLst>
      <p:ext uri="{BB962C8B-B14F-4D97-AF65-F5344CB8AC3E}">
        <p14:creationId xmlns:p14="http://schemas.microsoft.com/office/powerpoint/2010/main" val="1473685676"/>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287537" y="844341"/>
            <a:ext cx="9793088" cy="400110"/>
          </a:xfrm>
          <a:prstGeom prst="rect">
            <a:avLst/>
          </a:prstGeom>
          <a:noFill/>
        </p:spPr>
        <p:txBody>
          <a:bodyPr wrap="square" rtlCol="0">
            <a:spAutoFit/>
          </a:bodyPr>
          <a:lstStyle/>
          <a:p>
            <a:r>
              <a:rPr lang="ca-ES" sz="2000" b="1" dirty="0" err="1" smtClean="0">
                <a:solidFill>
                  <a:srgbClr val="FFFF00"/>
                </a:solidFill>
              </a:rPr>
              <a:t>Soft</a:t>
            </a:r>
            <a:r>
              <a:rPr lang="ca-ES" sz="2000" b="1" dirty="0" smtClean="0">
                <a:solidFill>
                  <a:srgbClr val="FFFF00"/>
                </a:solidFill>
              </a:rPr>
              <a:t> </a:t>
            </a:r>
            <a:r>
              <a:rPr lang="ca-ES" sz="2000" b="1" dirty="0" err="1" smtClean="0">
                <a:solidFill>
                  <a:srgbClr val="FFFF00"/>
                </a:solidFill>
              </a:rPr>
              <a:t>interfaces</a:t>
            </a:r>
            <a:r>
              <a:rPr lang="ca-ES" sz="2000" b="1" dirty="0" smtClean="0">
                <a:solidFill>
                  <a:srgbClr val="FFFF00"/>
                </a:solidFill>
              </a:rPr>
              <a:t> (SI)</a:t>
            </a:r>
          </a:p>
        </p:txBody>
      </p:sp>
      <p:sp>
        <p:nvSpPr>
          <p:cNvPr id="4" name="CuadroTexto 3"/>
          <p:cNvSpPr txBox="1"/>
          <p:nvPr/>
        </p:nvSpPr>
        <p:spPr>
          <a:xfrm>
            <a:off x="143768" y="1312272"/>
            <a:ext cx="9721080" cy="5909309"/>
          </a:xfrm>
          <a:prstGeom prst="rect">
            <a:avLst/>
          </a:prstGeom>
          <a:noFill/>
        </p:spPr>
        <p:txBody>
          <a:bodyPr wrap="square" rtlCol="0">
            <a:spAutoFit/>
          </a:bodyPr>
          <a:lstStyle/>
          <a:p>
            <a:r>
              <a:rPr lang="en-GB" sz="2200" dirty="0" smtClean="0"/>
              <a:t>SI used as model system </a:t>
            </a:r>
            <a:r>
              <a:rPr lang="en-GB" sz="2200" dirty="0" smtClean="0">
                <a:sym typeface="Wingdings"/>
              </a:rPr>
              <a:t> biological applications: ML = 1/2 cell membrane</a:t>
            </a:r>
          </a:p>
          <a:p>
            <a:r>
              <a:rPr lang="en-GB" sz="2200" dirty="0" smtClean="0">
                <a:sym typeface="Wingdings"/>
              </a:rPr>
              <a:t>A bilayer accounts for a cell membrane: transport properties </a:t>
            </a:r>
            <a:r>
              <a:rPr lang="en-GB" sz="2200" dirty="0" err="1" smtClean="0">
                <a:sym typeface="Wingdings"/>
              </a:rPr>
              <a:t>accross</a:t>
            </a:r>
            <a:r>
              <a:rPr lang="en-GB" sz="2200" dirty="0" smtClean="0">
                <a:sym typeface="Wingdings"/>
              </a:rPr>
              <a:t> the membrane in presence of proteins: </a:t>
            </a:r>
            <a:r>
              <a:rPr lang="en-GB" sz="2200" dirty="0" smtClean="0">
                <a:solidFill>
                  <a:srgbClr val="C9F685"/>
                </a:solidFill>
                <a:sym typeface="Wingdings"/>
              </a:rPr>
              <a:t>advanced biomimetic models</a:t>
            </a:r>
            <a:r>
              <a:rPr lang="en-GB" sz="2200" dirty="0" smtClean="0">
                <a:sym typeface="Wingdings"/>
              </a:rPr>
              <a:t>, i.e. Phospholipid bilayers in contact with water</a:t>
            </a:r>
            <a:r>
              <a:rPr lang="en-GB" sz="2200" baseline="30000" dirty="0" smtClean="0">
                <a:sym typeface="Wingdings"/>
              </a:rPr>
              <a:t>1</a:t>
            </a:r>
            <a:r>
              <a:rPr lang="en-GB" sz="2200" dirty="0" smtClean="0">
                <a:sym typeface="Wingdings"/>
              </a:rPr>
              <a:t>; DPPC-ML in presence of </a:t>
            </a:r>
            <a:r>
              <a:rPr lang="en-GB" sz="2200" dirty="0" err="1" smtClean="0">
                <a:sym typeface="Wingdings"/>
              </a:rPr>
              <a:t>vapor</a:t>
            </a:r>
            <a:r>
              <a:rPr lang="en-GB" sz="2200" dirty="0" smtClean="0">
                <a:sym typeface="Wingdings"/>
              </a:rPr>
              <a:t> of an active molecule to understand its effect for pulmonary diseases</a:t>
            </a:r>
            <a:r>
              <a:rPr lang="en-GB" sz="2200" baseline="30000" dirty="0" smtClean="0">
                <a:sym typeface="Wingdings"/>
              </a:rPr>
              <a:t>2</a:t>
            </a:r>
            <a:r>
              <a:rPr lang="en-GB" sz="2200" dirty="0" smtClean="0">
                <a:sym typeface="Wingdings"/>
              </a:rPr>
              <a:t>; antimicrobial peptide injected in water </a:t>
            </a:r>
            <a:r>
              <a:rPr lang="en-GB" sz="2200" dirty="0" err="1" smtClean="0">
                <a:sym typeface="Wingdings"/>
              </a:rPr>
              <a:t>subphase</a:t>
            </a:r>
            <a:r>
              <a:rPr lang="en-GB" sz="2200" dirty="0" smtClean="0">
                <a:sym typeface="Wingdings"/>
              </a:rPr>
              <a:t> of phospholipid-ML to understand interaction with biomembranes</a:t>
            </a:r>
            <a:r>
              <a:rPr lang="en-GB" sz="2200" baseline="30000" dirty="0" smtClean="0">
                <a:sym typeface="Wingdings"/>
              </a:rPr>
              <a:t>3</a:t>
            </a:r>
            <a:r>
              <a:rPr lang="en-GB" sz="2200" dirty="0" smtClean="0">
                <a:sym typeface="Wingdings"/>
              </a:rPr>
              <a:t> (</a:t>
            </a:r>
            <a:r>
              <a:rPr lang="en-GB" sz="2200" dirty="0" err="1" smtClean="0">
                <a:sym typeface="Wingdings"/>
              </a:rPr>
              <a:t>GIXRFluorescence</a:t>
            </a:r>
            <a:r>
              <a:rPr lang="en-GB" sz="2200" dirty="0" smtClean="0">
                <a:sym typeface="Wingdings"/>
              </a:rPr>
              <a:t>: amount of material adsorbed at the interface), GIXRD and GISAXS (structure and kinetic of the grown material). Anomalous/resonant Ba-doped(</a:t>
            </a:r>
            <a:r>
              <a:rPr lang="en-GB" sz="2200" dirty="0" err="1" smtClean="0">
                <a:sym typeface="Wingdings"/>
              </a:rPr>
              <a:t>Ca</a:t>
            </a:r>
            <a:r>
              <a:rPr lang="en-GB" sz="2200" dirty="0" smtClean="0">
                <a:sym typeface="Wingdings"/>
              </a:rPr>
              <a:t>, </a:t>
            </a:r>
            <a:r>
              <a:rPr lang="en-GB" sz="2200" dirty="0" err="1" smtClean="0">
                <a:sym typeface="Wingdings"/>
              </a:rPr>
              <a:t>Pb</a:t>
            </a:r>
            <a:r>
              <a:rPr lang="en-GB" sz="2200" dirty="0" smtClean="0">
                <a:sym typeface="Wingdings"/>
              </a:rPr>
              <a:t>,...): concentration of adsorbed ions or helping to solve the structure of metalloproteins</a:t>
            </a:r>
            <a:r>
              <a:rPr lang="en-GB" sz="2200" baseline="30000" dirty="0" smtClean="0">
                <a:sym typeface="Wingdings"/>
              </a:rPr>
              <a:t>4</a:t>
            </a:r>
            <a:r>
              <a:rPr lang="en-GB" sz="2200" dirty="0" smtClean="0">
                <a:sym typeface="Wingdings"/>
              </a:rPr>
              <a:t> </a:t>
            </a:r>
            <a:r>
              <a:rPr lang="en-GB" sz="1600" dirty="0" smtClean="0">
                <a:sym typeface="Wingdings"/>
              </a:rPr>
              <a:t>(4. BIO-SAXS @ NSRRC, Taiwan 2013)</a:t>
            </a:r>
            <a:endParaRPr lang="en-GB" sz="1600" baseline="30000" dirty="0" smtClean="0">
              <a:sym typeface="Wingdings"/>
            </a:endParaRPr>
          </a:p>
          <a:p>
            <a:endParaRPr lang="en-GB" sz="2200" dirty="0" smtClean="0">
              <a:sym typeface="Wingdings"/>
            </a:endParaRPr>
          </a:p>
          <a:p>
            <a:r>
              <a:rPr lang="en-GB" sz="2200" dirty="0" smtClean="0">
                <a:solidFill>
                  <a:srgbClr val="C9F685"/>
                </a:solidFill>
                <a:sym typeface="Wingdings"/>
              </a:rPr>
              <a:t>Corrosion and electrochemistry</a:t>
            </a:r>
            <a:r>
              <a:rPr lang="en-GB" sz="2200" dirty="0" smtClean="0">
                <a:sym typeface="Wingdings"/>
              </a:rPr>
              <a:t>: combination of GIDAFS and polarization analysis gives information on structure and chemistry of </a:t>
            </a:r>
            <a:r>
              <a:rPr lang="en-GB" sz="2200" dirty="0" err="1" smtClean="0">
                <a:sym typeface="Wingdings"/>
              </a:rPr>
              <a:t>adsorbates</a:t>
            </a:r>
            <a:r>
              <a:rPr lang="en-GB" sz="2200" dirty="0" smtClean="0">
                <a:sym typeface="Wingdings"/>
              </a:rPr>
              <a:t> in electrochemical interfaces and/or solid-gas interfaces. The differences between </a:t>
            </a:r>
            <a:r>
              <a:rPr lang="en-GB" sz="2200" dirty="0" smtClean="0">
                <a:latin typeface="Symbol" charset="2"/>
                <a:cs typeface="Symbol" charset="2"/>
                <a:sym typeface="Wingdings"/>
              </a:rPr>
              <a:t>s</a:t>
            </a:r>
            <a:r>
              <a:rPr lang="en-GB" sz="2200" dirty="0" smtClean="0">
                <a:sym typeface="Wingdings"/>
              </a:rPr>
              <a:t>/</a:t>
            </a:r>
            <a:r>
              <a:rPr lang="en-GB" sz="2200" dirty="0" smtClean="0">
                <a:latin typeface="Symbol" charset="2"/>
                <a:cs typeface="Symbol" charset="2"/>
                <a:sym typeface="Wingdings"/>
              </a:rPr>
              <a:t>p</a:t>
            </a:r>
            <a:r>
              <a:rPr lang="en-GB" sz="2200" dirty="0" smtClean="0">
                <a:sym typeface="Wingdings"/>
              </a:rPr>
              <a:t> DAFS scans are related with the local ordering around the </a:t>
            </a:r>
            <a:r>
              <a:rPr lang="en-GB" sz="2200" dirty="0" err="1" smtClean="0">
                <a:sym typeface="Wingdings"/>
              </a:rPr>
              <a:t>adsorbate</a:t>
            </a:r>
            <a:r>
              <a:rPr lang="en-GB" sz="2200" dirty="0" smtClean="0">
                <a:sym typeface="Wingdings"/>
              </a:rPr>
              <a:t>. </a:t>
            </a:r>
          </a:p>
          <a:p>
            <a:r>
              <a:rPr lang="ca-ES" sz="1600" dirty="0" smtClean="0">
                <a:sym typeface="Wingdings"/>
              </a:rPr>
              <a:t>1. </a:t>
            </a:r>
            <a:r>
              <a:rPr lang="ca-ES" sz="1600" dirty="0" err="1"/>
              <a:t>G</a:t>
            </a:r>
            <a:r>
              <a:rPr lang="ca-ES" sz="1600" dirty="0"/>
              <a:t>. </a:t>
            </a:r>
            <a:r>
              <a:rPr lang="ca-ES" sz="1600" dirty="0" err="1" smtClean="0"/>
              <a:t>Fragneto</a:t>
            </a:r>
            <a:r>
              <a:rPr lang="ca-ES" sz="1600" dirty="0"/>
              <a:t> </a:t>
            </a:r>
            <a:r>
              <a:rPr lang="ca-ES" sz="1600" dirty="0" smtClean="0"/>
              <a:t>et al.,:  </a:t>
            </a:r>
            <a:r>
              <a:rPr lang="ca-ES" sz="1600" i="1" dirty="0" err="1" smtClean="0"/>
              <a:t>Eur</a:t>
            </a:r>
            <a:r>
              <a:rPr lang="ca-ES" sz="1600" i="1" dirty="0"/>
              <a:t>. </a:t>
            </a:r>
            <a:r>
              <a:rPr lang="ca-ES" sz="1600" i="1" dirty="0" err="1"/>
              <a:t>Phys</a:t>
            </a:r>
            <a:r>
              <a:rPr lang="ca-ES" sz="1600" i="1" dirty="0"/>
              <a:t>. </a:t>
            </a:r>
            <a:r>
              <a:rPr lang="ca-ES" sz="1600" i="1" dirty="0" err="1"/>
              <a:t>Lett</a:t>
            </a:r>
            <a:r>
              <a:rPr lang="ca-ES" sz="1600" i="1" dirty="0"/>
              <a:t>. </a:t>
            </a:r>
            <a:r>
              <a:rPr lang="ca-ES" sz="1600" dirty="0"/>
              <a:t>53, (2001) 100; </a:t>
            </a:r>
            <a:r>
              <a:rPr lang="pt-BR" sz="1600" i="1" dirty="0" smtClean="0"/>
              <a:t>Langmuir </a:t>
            </a:r>
            <a:r>
              <a:rPr lang="pt-BR" sz="1600" dirty="0"/>
              <a:t>19, (2003) 7695</a:t>
            </a:r>
            <a:r>
              <a:rPr lang="pt-BR" sz="1600" dirty="0" smtClean="0"/>
              <a:t>.</a:t>
            </a:r>
          </a:p>
          <a:p>
            <a:pPr>
              <a:lnSpc>
                <a:spcPct val="70000"/>
              </a:lnSpc>
            </a:pPr>
            <a:r>
              <a:rPr lang="ca-ES" sz="1600" dirty="0" smtClean="0"/>
              <a:t>2. A. </a:t>
            </a:r>
            <a:r>
              <a:rPr lang="ca-ES" sz="1600" dirty="0" err="1" smtClean="0"/>
              <a:t>Ivankin</a:t>
            </a:r>
            <a:r>
              <a:rPr lang="ca-ES" sz="1600" dirty="0" smtClean="0"/>
              <a:t> et al., Ang. </a:t>
            </a:r>
            <a:r>
              <a:rPr lang="ca-ES" sz="1600" dirty="0" err="1" smtClean="0"/>
              <a:t>Chemie</a:t>
            </a:r>
            <a:r>
              <a:rPr lang="ca-ES" sz="1600" dirty="0" smtClean="0"/>
              <a:t> Int. Edition 89 (2010) 8462</a:t>
            </a:r>
          </a:p>
          <a:p>
            <a:pPr>
              <a:lnSpc>
                <a:spcPct val="70000"/>
              </a:lnSpc>
            </a:pPr>
            <a:r>
              <a:rPr lang="ca-ES" sz="1600" dirty="0" smtClean="0"/>
              <a:t>3. D. </a:t>
            </a:r>
            <a:r>
              <a:rPr lang="ca-ES" sz="1600" dirty="0" err="1"/>
              <a:t>G</a:t>
            </a:r>
            <a:r>
              <a:rPr lang="ca-ES" sz="1600" dirty="0" err="1" smtClean="0"/>
              <a:t>idalevitz</a:t>
            </a:r>
            <a:r>
              <a:rPr lang="ca-ES" sz="1600" dirty="0" smtClean="0"/>
              <a:t> et al., </a:t>
            </a:r>
            <a:r>
              <a:rPr lang="ca-ES" sz="1600" dirty="0" err="1" smtClean="0"/>
              <a:t>Proc</a:t>
            </a:r>
            <a:r>
              <a:rPr lang="ca-ES" sz="1600" dirty="0" smtClean="0"/>
              <a:t>. </a:t>
            </a:r>
            <a:r>
              <a:rPr lang="ca-ES" sz="1600" dirty="0" err="1" smtClean="0"/>
              <a:t>Natl</a:t>
            </a:r>
            <a:r>
              <a:rPr lang="ca-ES" sz="1600" dirty="0" smtClean="0"/>
              <a:t>. Acad. </a:t>
            </a:r>
            <a:r>
              <a:rPr lang="ca-ES" sz="1600" dirty="0" err="1" smtClean="0"/>
              <a:t>Sci</a:t>
            </a:r>
            <a:r>
              <a:rPr lang="ca-ES" sz="1600" dirty="0" smtClean="0"/>
              <a:t>. 100 (2003) 6302: MS Kent, </a:t>
            </a:r>
            <a:r>
              <a:rPr lang="ca-ES" sz="1600" dirty="0" err="1" smtClean="0"/>
              <a:t>Biophysical</a:t>
            </a:r>
            <a:r>
              <a:rPr lang="ca-ES" sz="1600" dirty="0" smtClean="0"/>
              <a:t> </a:t>
            </a:r>
            <a:r>
              <a:rPr lang="ca-ES" sz="1600" dirty="0" err="1" smtClean="0"/>
              <a:t>Journal</a:t>
            </a:r>
            <a:r>
              <a:rPr lang="ca-ES" sz="1600" dirty="0" smtClean="0"/>
              <a:t> 94 (2008) 2115</a:t>
            </a:r>
            <a:endParaRPr lang="ca-ES" sz="1600" dirty="0"/>
          </a:p>
        </p:txBody>
      </p:sp>
      <p:sp>
        <p:nvSpPr>
          <p:cNvPr id="5" name="Rectangle 2"/>
          <p:cNvSpPr txBox="1">
            <a:spLocks noChangeArrowheads="1"/>
          </p:cNvSpPr>
          <p:nvPr/>
        </p:nvSpPr>
        <p:spPr bwMode="auto">
          <a:xfrm>
            <a:off x="431800" y="35421"/>
            <a:ext cx="9289032" cy="59055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400" i="0" dirty="0" smtClean="0">
                <a:latin typeface="Bookman" charset="0"/>
                <a:cs typeface="Times New Roman" pitchFamily="16" charset="0"/>
              </a:rPr>
              <a:t>Highlight: Industrial type of experiment(s)</a:t>
            </a:r>
            <a:endParaRPr lang="en-US" sz="2400" i="0" dirty="0">
              <a:latin typeface="Bookman" charset="0"/>
              <a:cs typeface="Times New Roman" pitchFamily="16" charset="0"/>
            </a:endParaRPr>
          </a:p>
        </p:txBody>
      </p:sp>
      <p:pic>
        <p:nvPicPr>
          <p:cNvPr id="6" name="Picture 1"/>
          <p:cNvPicPr>
            <a:picLocks noChangeAspect="1" noChangeArrowheads="1"/>
          </p:cNvPicPr>
          <p:nvPr/>
        </p:nvPicPr>
        <p:blipFill>
          <a:blip r:embed="rId2" cstate="print"/>
          <a:srcRect/>
          <a:stretch>
            <a:fillRect/>
          </a:stretch>
        </p:blipFill>
        <p:spPr bwMode="auto">
          <a:xfrm>
            <a:off x="5125" y="7006087"/>
            <a:ext cx="4676031" cy="576064"/>
          </a:xfrm>
          <a:prstGeom prst="rect">
            <a:avLst/>
          </a:prstGeom>
          <a:noFill/>
        </p:spPr>
      </p:pic>
      <p:sp>
        <p:nvSpPr>
          <p:cNvPr id="7" name="6 CuadroTexto"/>
          <p:cNvSpPr txBox="1"/>
          <p:nvPr/>
        </p:nvSpPr>
        <p:spPr>
          <a:xfrm>
            <a:off x="6552480" y="6932621"/>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3491638027"/>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431800" y="35421"/>
            <a:ext cx="9289032" cy="59055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400" i="0" dirty="0" smtClean="0">
                <a:latin typeface="Bookman" charset="0"/>
                <a:cs typeface="Times New Roman" pitchFamily="16" charset="0"/>
              </a:rPr>
              <a:t>Single scientific field/technique (BL European-leading)</a:t>
            </a:r>
            <a:endParaRPr lang="en-US" sz="2400" i="0" dirty="0">
              <a:latin typeface="Bookman" charset="0"/>
              <a:cs typeface="Times New Roman" pitchFamily="16" charset="0"/>
            </a:endParaRPr>
          </a:p>
        </p:txBody>
      </p:sp>
      <p:sp>
        <p:nvSpPr>
          <p:cNvPr id="5" name="CuadroTexto 4"/>
          <p:cNvSpPr txBox="1"/>
          <p:nvPr/>
        </p:nvSpPr>
        <p:spPr>
          <a:xfrm>
            <a:off x="287784" y="1043533"/>
            <a:ext cx="9577064" cy="5955476"/>
          </a:xfrm>
          <a:prstGeom prst="rect">
            <a:avLst/>
          </a:prstGeom>
          <a:noFill/>
        </p:spPr>
        <p:txBody>
          <a:bodyPr wrap="square" rtlCol="0">
            <a:spAutoFit/>
          </a:bodyPr>
          <a:lstStyle/>
          <a:p>
            <a:r>
              <a:rPr lang="en-GB" sz="2000" dirty="0" smtClean="0"/>
              <a:t>Resonant diffraction and polarization analysis (X-</a:t>
            </a:r>
            <a:r>
              <a:rPr lang="en-GB" sz="2000" dirty="0" err="1" smtClean="0"/>
              <a:t>rayRMS</a:t>
            </a:r>
            <a:r>
              <a:rPr lang="en-GB" sz="2000" dirty="0" smtClean="0"/>
              <a:t>):</a:t>
            </a:r>
          </a:p>
          <a:p>
            <a:r>
              <a:rPr lang="en-GB" sz="2000" dirty="0" smtClean="0"/>
              <a:t>Beam properties (intense, </a:t>
            </a:r>
            <a:r>
              <a:rPr lang="en-GB" sz="2000" dirty="0" err="1" smtClean="0"/>
              <a:t>tunable</a:t>
            </a:r>
            <a:r>
              <a:rPr lang="en-GB" sz="2000" dirty="0" smtClean="0"/>
              <a:t>, polarized): </a:t>
            </a:r>
            <a:r>
              <a:rPr lang="en-GB" sz="2000" dirty="0" smtClean="0">
                <a:solidFill>
                  <a:srgbClr val="FFFF00"/>
                </a:solidFill>
              </a:rPr>
              <a:t>magnetic structures in surfaces and thin films</a:t>
            </a:r>
            <a:r>
              <a:rPr lang="en-GB" sz="2000" dirty="0" smtClean="0"/>
              <a:t>.</a:t>
            </a:r>
          </a:p>
          <a:p>
            <a:r>
              <a:rPr lang="en-GB" sz="2000" dirty="0" smtClean="0"/>
              <a:t>Against Non-XRMS, XRMS benefits of an enhancement of the magnetic scattering (edge). The resonant enhancement is particularly pronounced at the spin-orbit split </a:t>
            </a:r>
            <a:r>
              <a:rPr lang="en-GB" sz="2000" i="1" dirty="0" smtClean="0"/>
              <a:t>L </a:t>
            </a:r>
            <a:r>
              <a:rPr lang="en-GB" sz="2000" dirty="0" smtClean="0"/>
              <a:t>and </a:t>
            </a:r>
            <a:r>
              <a:rPr lang="en-GB" sz="2000" i="1" dirty="0" smtClean="0"/>
              <a:t>M </a:t>
            </a:r>
            <a:r>
              <a:rPr lang="en-GB" sz="2000" dirty="0" smtClean="0"/>
              <a:t>edges of the 3</a:t>
            </a:r>
            <a:r>
              <a:rPr lang="en-GB" sz="2000" i="1" dirty="0" smtClean="0"/>
              <a:t>d</a:t>
            </a:r>
            <a:r>
              <a:rPr lang="en-GB" sz="2000" dirty="0" smtClean="0"/>
              <a:t>, 4</a:t>
            </a:r>
            <a:r>
              <a:rPr lang="en-GB" sz="2000" i="1" dirty="0" smtClean="0"/>
              <a:t>f</a:t>
            </a:r>
            <a:r>
              <a:rPr lang="en-GB" sz="2000" dirty="0" smtClean="0"/>
              <a:t>, and 5</a:t>
            </a:r>
            <a:r>
              <a:rPr lang="en-GB" sz="2000" i="1" dirty="0" smtClean="0"/>
              <a:t>f </a:t>
            </a:r>
            <a:r>
              <a:rPr lang="en-GB" sz="2000" dirty="0" smtClean="0"/>
              <a:t>magnetic atoms.</a:t>
            </a:r>
          </a:p>
          <a:p>
            <a:r>
              <a:rPr lang="en-GB" sz="2000" dirty="0" smtClean="0"/>
              <a:t>Resonant cross sections:</a:t>
            </a:r>
            <a:r>
              <a:rPr lang="en-GB" sz="2000" i="1" dirty="0" smtClean="0"/>
              <a:t> K </a:t>
            </a:r>
            <a:r>
              <a:rPr lang="en-GB" sz="2000" dirty="0" smtClean="0"/>
              <a:t>edges of 3</a:t>
            </a:r>
            <a:r>
              <a:rPr lang="en-GB" sz="2000" i="1" dirty="0" smtClean="0"/>
              <a:t>d </a:t>
            </a:r>
            <a:r>
              <a:rPr lang="en-GB" sz="2000" dirty="0" smtClean="0"/>
              <a:t>elements (5-9 </a:t>
            </a:r>
            <a:r>
              <a:rPr lang="en-GB" sz="2000" dirty="0" err="1" smtClean="0"/>
              <a:t>keV</a:t>
            </a:r>
            <a:r>
              <a:rPr lang="en-GB" sz="2000" dirty="0" smtClean="0"/>
              <a:t>) magnetic polarization of conduction states</a:t>
            </a:r>
          </a:p>
          <a:p>
            <a:r>
              <a:rPr lang="en-GB" sz="2000" dirty="0" smtClean="0"/>
              <a:t>Profile magnetization across layers (thin films): 5d, 4f states (XMCD).</a:t>
            </a:r>
          </a:p>
          <a:p>
            <a:r>
              <a:rPr lang="en-GB" sz="2000" dirty="0" smtClean="0"/>
              <a:t>Magnetic morphology of </a:t>
            </a:r>
            <a:r>
              <a:rPr lang="en-GB" sz="2000" dirty="0" err="1" smtClean="0"/>
              <a:t>nano</a:t>
            </a:r>
            <a:r>
              <a:rPr lang="en-GB" sz="2000" dirty="0" smtClean="0"/>
              <a:t>-objects (on surface or buried</a:t>
            </a:r>
            <a:r>
              <a:rPr lang="en-GB" sz="2000" baseline="30000" dirty="0">
                <a:solidFill>
                  <a:srgbClr val="0000FF"/>
                </a:solidFill>
              </a:rPr>
              <a:t>*</a:t>
            </a:r>
            <a:r>
              <a:rPr lang="en-GB" sz="2000" dirty="0" smtClean="0"/>
              <a:t>): new opportunities to give a statistical description of the magnetic morphology of </a:t>
            </a:r>
            <a:r>
              <a:rPr lang="en-GB" sz="2000" dirty="0" err="1" smtClean="0"/>
              <a:t>nanometer</a:t>
            </a:r>
            <a:r>
              <a:rPr lang="en-GB" sz="2000" dirty="0" smtClean="0"/>
              <a:t> scale aggregates self organized in a thin film matrix.</a:t>
            </a:r>
          </a:p>
          <a:p>
            <a:r>
              <a:rPr lang="en-GB" sz="2000" dirty="0" smtClean="0">
                <a:solidFill>
                  <a:srgbClr val="FFFF00"/>
                </a:solidFill>
              </a:rPr>
              <a:t>GIDAFS and polarization dependence </a:t>
            </a:r>
            <a:r>
              <a:rPr lang="en-GB" sz="2000" dirty="0" smtClean="0"/>
              <a:t>(in/out-of-plane) to probe local distortions at the surface of films (lattice distortions) (evolution with depth: incidence angle dependence)</a:t>
            </a:r>
          </a:p>
          <a:p>
            <a:r>
              <a:rPr lang="en-GB" sz="2000" dirty="0" smtClean="0"/>
              <a:t>GIDAFS (nanostructures): analysis of strain and composition in regions selected by diffraction condition (3D visualization of these properties </a:t>
            </a:r>
            <a:r>
              <a:rPr lang="en-GB" sz="2000" dirty="0" smtClean="0">
                <a:sym typeface="Wingdings"/>
              </a:rPr>
              <a:t> 2D GIDAFS mappings). </a:t>
            </a:r>
            <a:r>
              <a:rPr lang="en-GB" sz="2000" dirty="0" smtClean="0"/>
              <a:t> </a:t>
            </a:r>
          </a:p>
          <a:p>
            <a:endParaRPr lang="en-GB" sz="2000" dirty="0" smtClean="0"/>
          </a:p>
          <a:p>
            <a:r>
              <a:rPr lang="en-GB" sz="2000" dirty="0" smtClean="0"/>
              <a:t>New areas of interest when combining these techniques with GISAXS/catalysis/electrochemistry/imaging  or simultaneously between them.</a:t>
            </a:r>
          </a:p>
          <a:p>
            <a:pPr>
              <a:spcBef>
                <a:spcPts val="600"/>
              </a:spcBef>
            </a:pPr>
            <a:r>
              <a:rPr lang="en-GB" sz="1600" b="1" dirty="0" smtClean="0">
                <a:solidFill>
                  <a:srgbClr val="0000FF"/>
                </a:solidFill>
              </a:rPr>
              <a:t>* E. </a:t>
            </a:r>
            <a:r>
              <a:rPr lang="en-GB" sz="1600" b="1" dirty="0" err="1" smtClean="0">
                <a:solidFill>
                  <a:srgbClr val="0000FF"/>
                </a:solidFill>
              </a:rPr>
              <a:t>Dudzki</a:t>
            </a:r>
            <a:r>
              <a:rPr lang="en-GB" sz="1600" b="1" dirty="0" smtClean="0">
                <a:solidFill>
                  <a:srgbClr val="0000FF"/>
                </a:solidFill>
              </a:rPr>
              <a:t> et al., Phys. Rev. B 62 (2000) 5779 // F. </a:t>
            </a:r>
            <a:r>
              <a:rPr lang="en-GB" sz="1600" b="1" dirty="0" err="1" smtClean="0">
                <a:solidFill>
                  <a:srgbClr val="0000FF"/>
                </a:solidFill>
              </a:rPr>
              <a:t>Zighem</a:t>
            </a:r>
            <a:r>
              <a:rPr lang="en-GB" sz="1600" b="1" dirty="0" smtClean="0">
                <a:solidFill>
                  <a:srgbClr val="0000FF"/>
                </a:solidFill>
              </a:rPr>
              <a:t> &amp; S. </a:t>
            </a:r>
            <a:r>
              <a:rPr lang="en-GB" sz="1600" b="1" dirty="0" err="1" smtClean="0">
                <a:solidFill>
                  <a:srgbClr val="0000FF"/>
                </a:solidFill>
              </a:rPr>
              <a:t>Mercone</a:t>
            </a:r>
            <a:r>
              <a:rPr lang="en-GB" sz="1600" b="1" dirty="0" smtClean="0">
                <a:solidFill>
                  <a:srgbClr val="0000FF"/>
                </a:solidFill>
              </a:rPr>
              <a:t> (2014) arXiv:1411.5700v1</a:t>
            </a:r>
          </a:p>
        </p:txBody>
      </p:sp>
      <p:pic>
        <p:nvPicPr>
          <p:cNvPr id="6" name="Picture 1"/>
          <p:cNvPicPr>
            <a:picLocks noChangeAspect="1" noChangeArrowheads="1"/>
          </p:cNvPicPr>
          <p:nvPr/>
        </p:nvPicPr>
        <p:blipFill>
          <a:blip r:embed="rId2" cstate="print"/>
          <a:srcRect/>
          <a:stretch>
            <a:fillRect/>
          </a:stretch>
        </p:blipFill>
        <p:spPr bwMode="auto">
          <a:xfrm>
            <a:off x="5125" y="7029006"/>
            <a:ext cx="4676031" cy="537577"/>
          </a:xfrm>
          <a:prstGeom prst="rect">
            <a:avLst/>
          </a:prstGeom>
          <a:noFill/>
        </p:spPr>
      </p:pic>
      <p:sp>
        <p:nvSpPr>
          <p:cNvPr id="7"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2596881402"/>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685800" y="107429"/>
            <a:ext cx="4394200" cy="590550"/>
          </a:xfrm>
          <a:prstGeom prst="rect">
            <a:avLst/>
          </a:prstGeom>
          <a:ln/>
        </p:spPr>
        <p:txBody>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Lst>
            </a:pPr>
            <a:r>
              <a:rPr lang="en-GB" sz="2000" b="0" i="0" dirty="0" smtClean="0">
                <a:latin typeface="Bookman" charset="0"/>
              </a:rPr>
              <a:t>Supporting scientist</a:t>
            </a:r>
            <a:endParaRPr lang="en-GB" sz="2000" b="0" i="0" dirty="0">
              <a:latin typeface="Bookman" charset="0"/>
            </a:endParaRPr>
          </a:p>
        </p:txBody>
      </p:sp>
      <p:sp>
        <p:nvSpPr>
          <p:cNvPr id="4" name="Text Box 3"/>
          <p:cNvSpPr txBox="1">
            <a:spLocks noChangeArrowheads="1"/>
          </p:cNvSpPr>
          <p:nvPr/>
        </p:nvSpPr>
        <p:spPr bwMode="auto">
          <a:xfrm>
            <a:off x="791576" y="950479"/>
            <a:ext cx="4227645" cy="6169380"/>
          </a:xfrm>
          <a:prstGeom prst="rect">
            <a:avLst/>
          </a:prstGeom>
          <a:noFill/>
          <a:ln w="9525">
            <a:noFill/>
            <a:miter lim="800000"/>
            <a:headEnd/>
            <a:tailEnd/>
          </a:ln>
        </p:spPr>
        <p:txBody>
          <a:bodyPr wrap="none" lIns="0" tIns="0" rIns="0" bIns="0">
            <a:spAutoFit/>
          </a:bodyPr>
          <a:lstStyle/>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b="1" dirty="0" smtClean="0">
                <a:solidFill>
                  <a:srgbClr val="FFFF00"/>
                </a:solidFill>
                <a:latin typeface="Bitstream Charter" charset="0"/>
                <a:cs typeface="Times New Roman" pitchFamily="16" charset="0"/>
              </a:rPr>
              <a:t>Dr M.J. </a:t>
            </a:r>
            <a:r>
              <a:rPr lang="en-GB" sz="1200" b="1" dirty="0" err="1" smtClean="0">
                <a:solidFill>
                  <a:srgbClr val="FFFF00"/>
                </a:solidFill>
                <a:latin typeface="Bitstream Charter" charset="0"/>
                <a:cs typeface="Times New Roman" pitchFamily="16" charset="0"/>
              </a:rPr>
              <a:t>Capitán</a:t>
            </a:r>
            <a:r>
              <a:rPr lang="en-GB" sz="1200" b="1" dirty="0" smtClean="0">
                <a:solidFill>
                  <a:srgbClr val="FFFF00"/>
                </a:solidFill>
                <a:latin typeface="Bitstream Charter" charset="0"/>
                <a:cs typeface="Times New Roman" pitchFamily="16" charset="0"/>
              </a:rPr>
              <a:t> </a:t>
            </a:r>
            <a:r>
              <a:rPr lang="en-GB" sz="1200" b="1" dirty="0" err="1" smtClean="0">
                <a:solidFill>
                  <a:srgbClr val="FFFF00"/>
                </a:solidFill>
                <a:latin typeface="Bitstream Charter" charset="0"/>
                <a:cs typeface="Times New Roman" pitchFamily="16" charset="0"/>
              </a:rPr>
              <a:t>Aranda</a:t>
            </a:r>
            <a:r>
              <a:rPr lang="en-GB" sz="1200" b="1" dirty="0" smtClean="0">
                <a:solidFill>
                  <a:srgbClr val="FFFF00"/>
                </a:solidFill>
                <a:latin typeface="Bitstream Charter" charset="0"/>
                <a:cs typeface="Times New Roman" pitchFamily="16" charset="0"/>
              </a:rPr>
              <a:t>	IEM-CSIC</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b="1" dirty="0" err="1" smtClean="0">
                <a:solidFill>
                  <a:srgbClr val="FFFF00"/>
                </a:solidFill>
                <a:latin typeface="Bitstream Charter" charset="0"/>
                <a:cs typeface="Times New Roman" pitchFamily="16" charset="0"/>
              </a:rPr>
              <a:t>Dr</a:t>
            </a:r>
            <a:r>
              <a:rPr lang="en-GB" sz="1200" b="1" dirty="0" err="1">
                <a:solidFill>
                  <a:srgbClr val="FFFF00"/>
                </a:solidFill>
                <a:latin typeface="Bitstream Charter" charset="0"/>
                <a:cs typeface="Times New Roman" pitchFamily="16" charset="0"/>
              </a:rPr>
              <a:t>.</a:t>
            </a:r>
            <a:r>
              <a:rPr lang="en-GB" sz="1200" b="1" dirty="0">
                <a:solidFill>
                  <a:srgbClr val="FFFF00"/>
                </a:solidFill>
                <a:latin typeface="Bitstream Charter" charset="0"/>
                <a:cs typeface="Times New Roman" pitchFamily="16" charset="0"/>
              </a:rPr>
              <a:t> J. </a:t>
            </a:r>
            <a:r>
              <a:rPr lang="en-GB" sz="1200" b="1" dirty="0" err="1">
                <a:solidFill>
                  <a:srgbClr val="FFFF00"/>
                </a:solidFill>
                <a:latin typeface="Bitstream Charter" charset="0"/>
                <a:cs typeface="Times New Roman" pitchFamily="16" charset="0"/>
              </a:rPr>
              <a:t>Álvarez</a:t>
            </a:r>
            <a:r>
              <a:rPr lang="en-GB" sz="1200" b="1" dirty="0">
                <a:solidFill>
                  <a:srgbClr val="FFFF00"/>
                </a:solidFill>
                <a:latin typeface="Bitstream Charter" charset="0"/>
                <a:cs typeface="Times New Roman" pitchFamily="16" charset="0"/>
              </a:rPr>
              <a:t> Alonso	</a:t>
            </a:r>
            <a:r>
              <a:rPr lang="en-GB" sz="1200" b="1" dirty="0" err="1">
                <a:solidFill>
                  <a:srgbClr val="FFFF00"/>
                </a:solidFill>
                <a:latin typeface="Bitstream Charter" charset="0"/>
                <a:cs typeface="Times New Roman" pitchFamily="16" charset="0"/>
              </a:rPr>
              <a:t>Dpto</a:t>
            </a:r>
            <a:r>
              <a:rPr lang="en-GB" sz="1200" b="1" dirty="0">
                <a:solidFill>
                  <a:srgbClr val="FFFF00"/>
                </a:solidFill>
                <a:latin typeface="Bitstream Charter" charset="0"/>
                <a:cs typeface="Times New Roman" pitchFamily="16" charset="0"/>
              </a:rPr>
              <a:t>. </a:t>
            </a:r>
            <a:r>
              <a:rPr lang="en-GB" sz="1200" b="1" dirty="0" smtClean="0">
                <a:solidFill>
                  <a:srgbClr val="FFFF00"/>
                </a:solidFill>
                <a:latin typeface="Bitstream Charter" charset="0"/>
                <a:cs typeface="Times New Roman" pitchFamily="16" charset="0"/>
              </a:rPr>
              <a:t>FMC-UAM</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err="1" smtClean="0">
                <a:solidFill>
                  <a:srgbClr val="FFFFFF"/>
                </a:solidFill>
                <a:latin typeface="Bitstream Charter"/>
                <a:cs typeface="Bitstream Charter"/>
              </a:rPr>
              <a:t>Dr</a:t>
            </a:r>
            <a:r>
              <a:rPr lang="en-GB" sz="1200" dirty="0" err="1">
                <a:solidFill>
                  <a:srgbClr val="FFFFFF"/>
                </a:solidFill>
                <a:latin typeface="Bitstream Charter"/>
                <a:cs typeface="Bitstream Charter"/>
              </a:rPr>
              <a:t>.</a:t>
            </a:r>
            <a:r>
              <a:rPr lang="en-GB" sz="1200" dirty="0">
                <a:solidFill>
                  <a:srgbClr val="FFFFFF"/>
                </a:solidFill>
                <a:latin typeface="Bitstream Charter"/>
                <a:cs typeface="Bitstream Charter"/>
              </a:rPr>
              <a:t> J. J. de </a:t>
            </a:r>
            <a:r>
              <a:rPr lang="en-GB" sz="1200" dirty="0" err="1">
                <a:solidFill>
                  <a:srgbClr val="FFFFFF"/>
                </a:solidFill>
                <a:latin typeface="Bitstream Charter"/>
                <a:cs typeface="Bitstream Charter"/>
              </a:rPr>
              <a:t>MiguelLlorente</a:t>
            </a:r>
            <a:r>
              <a:rPr lang="en-GB" sz="1200" dirty="0">
                <a:solidFill>
                  <a:srgbClr val="FFFFFF"/>
                </a:solidFill>
                <a:latin typeface="Bitstream Charter"/>
                <a:cs typeface="Bitstream Charter"/>
              </a:rPr>
              <a:t>	</a:t>
            </a:r>
            <a:r>
              <a:rPr lang="en-GB" sz="1200" dirty="0" err="1">
                <a:solidFill>
                  <a:srgbClr val="FFFFFF"/>
                </a:solidFill>
                <a:latin typeface="Bitstream Charter"/>
                <a:cs typeface="Bitstream Charter"/>
              </a:rPr>
              <a:t>Dpto</a:t>
            </a:r>
            <a:r>
              <a:rPr lang="en-GB" sz="1200" dirty="0">
                <a:solidFill>
                  <a:srgbClr val="FFFFFF"/>
                </a:solidFill>
                <a:latin typeface="Bitstream Charter"/>
                <a:cs typeface="Bitstream Charter"/>
              </a:rPr>
              <a:t>. FMC-UAM</a:t>
            </a:r>
          </a:p>
          <a:p>
            <a:pPr>
              <a:spcBef>
                <a:spcPts val="288"/>
              </a:spcBef>
              <a:spcAft>
                <a:spcPts val="288"/>
              </a:spcAft>
            </a:pPr>
            <a:r>
              <a:rPr lang="en-US" sz="1200" dirty="0">
                <a:latin typeface="Bitstream Charter"/>
                <a:cs typeface="Bitstream Charter"/>
              </a:rPr>
              <a:t>Dr. </a:t>
            </a:r>
            <a:r>
              <a:rPr lang="en-US" sz="1200" dirty="0" err="1">
                <a:latin typeface="Bitstream Charter"/>
                <a:cs typeface="Bitstream Charter"/>
              </a:rPr>
              <a:t>Oier</a:t>
            </a:r>
            <a:r>
              <a:rPr lang="en-US" sz="1200" dirty="0">
                <a:latin typeface="Bitstream Charter"/>
                <a:cs typeface="Bitstream Charter"/>
              </a:rPr>
              <a:t> </a:t>
            </a:r>
            <a:r>
              <a:rPr lang="en-US" sz="1200" dirty="0" err="1" smtClean="0">
                <a:latin typeface="Bitstream Charter"/>
                <a:cs typeface="Bitstream Charter"/>
              </a:rPr>
              <a:t>BikondoaXMAS</a:t>
            </a:r>
            <a:r>
              <a:rPr lang="en-US" sz="1200" dirty="0" smtClean="0">
                <a:latin typeface="Bitstream Charter"/>
                <a:cs typeface="Bitstream Charter"/>
              </a:rPr>
              <a:t> 	        (</a:t>
            </a:r>
            <a:r>
              <a:rPr lang="en-US" sz="1200" dirty="0">
                <a:latin typeface="Bitstream Charter"/>
                <a:cs typeface="Bitstream Charter"/>
              </a:rPr>
              <a:t>UK </a:t>
            </a:r>
            <a:r>
              <a:rPr lang="en-US" sz="1200" dirty="0" err="1">
                <a:latin typeface="Bitstream Charter"/>
                <a:cs typeface="Bitstream Charter"/>
              </a:rPr>
              <a:t>beamline</a:t>
            </a:r>
            <a:r>
              <a:rPr lang="en-US" sz="1200" dirty="0">
                <a:latin typeface="Bitstream Charter"/>
                <a:cs typeface="Bitstream Charter"/>
              </a:rPr>
              <a:t>) @ ESRF, UK </a:t>
            </a:r>
            <a:endParaRPr lang="es-ES_tradnl" sz="1200" dirty="0">
              <a:latin typeface="Bitstream Charter"/>
              <a:cs typeface="Bitstream Charter"/>
            </a:endParaRPr>
          </a:p>
          <a:p>
            <a:pPr>
              <a:spcBef>
                <a:spcPts val="288"/>
              </a:spcBef>
              <a:spcAft>
                <a:spcPts val="288"/>
              </a:spcAft>
            </a:pPr>
            <a:r>
              <a:rPr lang="en-US" sz="1200" dirty="0">
                <a:latin typeface="Bitstream Charter"/>
                <a:cs typeface="Bitstream Charter"/>
              </a:rPr>
              <a:t>Dr. José </a:t>
            </a:r>
            <a:r>
              <a:rPr lang="en-US" sz="1200" dirty="0" err="1" smtClean="0">
                <a:latin typeface="Bitstream Charter"/>
                <a:cs typeface="Bitstream Charter"/>
              </a:rPr>
              <a:t>Santiso</a:t>
            </a:r>
            <a:r>
              <a:rPr lang="en-US" sz="1200" dirty="0" smtClean="0">
                <a:latin typeface="Bitstream Charter"/>
                <a:cs typeface="Bitstream Charter"/>
              </a:rPr>
              <a:t>	        ICN2</a:t>
            </a:r>
            <a:r>
              <a:rPr lang="en-US" sz="1200" dirty="0">
                <a:latin typeface="Bitstream Charter"/>
                <a:cs typeface="Bitstream Charter"/>
              </a:rPr>
              <a:t>-CSIC</a:t>
            </a:r>
            <a:endParaRPr lang="es-ES_tradnl" sz="1200" dirty="0">
              <a:latin typeface="Bitstream Charter"/>
              <a:cs typeface="Bitstream Charter"/>
            </a:endParaRPr>
          </a:p>
          <a:p>
            <a:pPr>
              <a:spcBef>
                <a:spcPts val="288"/>
              </a:spcBef>
              <a:spcAft>
                <a:spcPts val="288"/>
              </a:spcAft>
            </a:pPr>
            <a:r>
              <a:rPr lang="es-ES_tradnl" sz="1200" dirty="0">
                <a:latin typeface="Bitstream Charter"/>
                <a:cs typeface="Bitstream Charter"/>
              </a:rPr>
              <a:t>Prof. José Luis García Muñoz  </a:t>
            </a:r>
            <a:r>
              <a:rPr lang="es-ES_tradnl" sz="1200" dirty="0" smtClean="0">
                <a:latin typeface="Bitstream Charter"/>
                <a:cs typeface="Bitstream Charter"/>
              </a:rPr>
              <a:t>  ICMAB-CSIC</a:t>
            </a:r>
            <a:endParaRPr lang="en-GB" sz="1200" dirty="0" smtClean="0">
              <a:solidFill>
                <a:srgbClr val="FFFFFF"/>
              </a:solidFill>
              <a:latin typeface="Bitstream Charter"/>
              <a:cs typeface="Bitstream Charter"/>
            </a:endParaRP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err="1" smtClean="0">
                <a:solidFill>
                  <a:srgbClr val="FFFFFF"/>
                </a:solidFill>
                <a:latin typeface="Bitstream Charter" charset="0"/>
                <a:cs typeface="Times New Roman" pitchFamily="16" charset="0"/>
              </a:rPr>
              <a:t>Dr</a:t>
            </a:r>
            <a:r>
              <a:rPr lang="en-GB" sz="1200" dirty="0" err="1">
                <a:solidFill>
                  <a:srgbClr val="FFFFFF"/>
                </a:solidFill>
                <a:latin typeface="Bitstream Charter" charset="0"/>
                <a:cs typeface="Times New Roman" pitchFamily="16" charset="0"/>
              </a:rPr>
              <a:t>.</a:t>
            </a:r>
            <a:r>
              <a:rPr lang="en-GB" sz="1200" dirty="0">
                <a:solidFill>
                  <a:srgbClr val="FFFFFF"/>
                </a:solidFill>
                <a:latin typeface="Bitstream Charter" charset="0"/>
                <a:cs typeface="Times New Roman" pitchFamily="16" charset="0"/>
              </a:rPr>
              <a:t> Enrique </a:t>
            </a:r>
            <a:r>
              <a:rPr lang="en-GB" sz="1200" dirty="0" err="1">
                <a:solidFill>
                  <a:srgbClr val="FFFFFF"/>
                </a:solidFill>
                <a:latin typeface="Bitstream Charter" charset="0"/>
                <a:cs typeface="Times New Roman" pitchFamily="16" charset="0"/>
              </a:rPr>
              <a:t>Herrero</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Dpto</a:t>
            </a:r>
            <a:r>
              <a:rPr lang="en-GB" sz="1200" dirty="0">
                <a:solidFill>
                  <a:srgbClr val="FFFFFF"/>
                </a:solidFill>
                <a:latin typeface="Bitstream Charter" charset="0"/>
                <a:cs typeface="Times New Roman" pitchFamily="16" charset="0"/>
              </a:rPr>
              <a:t>. QF-Univ. Alicante</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a:solidFill>
                  <a:srgbClr val="FFFFFF"/>
                </a:solidFill>
                <a:latin typeface="Bitstream Charter" charset="0"/>
                <a:cs typeface="Times New Roman" pitchFamily="16" charset="0"/>
              </a:rPr>
              <a:t>Prof. Juan M. </a:t>
            </a:r>
            <a:r>
              <a:rPr lang="en-GB" sz="1200" dirty="0" err="1">
                <a:solidFill>
                  <a:srgbClr val="FFFFFF"/>
                </a:solidFill>
                <a:latin typeface="Bitstream Charter" charset="0"/>
                <a:cs typeface="Times New Roman" pitchFamily="16" charset="0"/>
              </a:rPr>
              <a:t>Feliú</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Dpto</a:t>
            </a:r>
            <a:r>
              <a:rPr lang="en-GB" sz="1200" dirty="0">
                <a:solidFill>
                  <a:srgbClr val="FFFFFF"/>
                </a:solidFill>
                <a:latin typeface="Bitstream Charter" charset="0"/>
                <a:cs typeface="Times New Roman" pitchFamily="16" charset="0"/>
              </a:rPr>
              <a:t>. QF-Univ. Alicante</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a:solidFill>
                  <a:srgbClr val="FFFFFF"/>
                </a:solidFill>
                <a:latin typeface="Bitstream Charter" charset="0"/>
                <a:cs typeface="Times New Roman" pitchFamily="16" charset="0"/>
              </a:rPr>
              <a:t>Dr. Alfonso </a:t>
            </a:r>
            <a:r>
              <a:rPr lang="en-GB" sz="1200" dirty="0" err="1">
                <a:solidFill>
                  <a:srgbClr val="FFFFFF"/>
                </a:solidFill>
                <a:latin typeface="Bitstream Charter" charset="0"/>
                <a:cs typeface="Times New Roman" pitchFamily="16" charset="0"/>
              </a:rPr>
              <a:t>Cebollada</a:t>
            </a:r>
            <a:r>
              <a:rPr lang="en-GB" sz="1200" dirty="0">
                <a:solidFill>
                  <a:srgbClr val="FFFFFF"/>
                </a:solidFill>
                <a:latin typeface="Bitstream Charter" charset="0"/>
                <a:cs typeface="Times New Roman" pitchFamily="16" charset="0"/>
              </a:rPr>
              <a:t>	IMM-CSIC</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a:solidFill>
                  <a:srgbClr val="FFFFFF"/>
                </a:solidFill>
                <a:latin typeface="Bitstream Charter" charset="0"/>
                <a:cs typeface="Times New Roman" pitchFamily="16" charset="0"/>
              </a:rPr>
              <a:t>Dr. Jorge M. </a:t>
            </a:r>
            <a:r>
              <a:rPr lang="en-GB" sz="1200" dirty="0" err="1" smtClean="0">
                <a:solidFill>
                  <a:srgbClr val="FFFFFF"/>
                </a:solidFill>
                <a:latin typeface="Bitstream Charter" charset="0"/>
                <a:cs typeface="Times New Roman" pitchFamily="16" charset="0"/>
              </a:rPr>
              <a:t>Martínez</a:t>
            </a:r>
            <a:r>
              <a:rPr lang="en-GB" sz="1200" dirty="0" smtClean="0">
                <a:solidFill>
                  <a:srgbClr val="FFFFFF"/>
                </a:solidFill>
                <a:latin typeface="Bitstream Charter" charset="0"/>
                <a:cs typeface="Times New Roman" pitchFamily="16" charset="0"/>
              </a:rPr>
              <a:t> </a:t>
            </a:r>
            <a:r>
              <a:rPr lang="en-GB" sz="1200" dirty="0" err="1" smtClean="0">
                <a:solidFill>
                  <a:srgbClr val="FFFFFF"/>
                </a:solidFill>
                <a:latin typeface="Bitstream Charter" charset="0"/>
                <a:cs typeface="Times New Roman" pitchFamily="16" charset="0"/>
              </a:rPr>
              <a:t>García</a:t>
            </a:r>
            <a:r>
              <a:rPr lang="en-GB" sz="1200" dirty="0">
                <a:solidFill>
                  <a:srgbClr val="FFFFFF"/>
                </a:solidFill>
                <a:latin typeface="Bitstream Charter" charset="0"/>
                <a:cs typeface="Times New Roman" pitchFamily="16" charset="0"/>
              </a:rPr>
              <a:t>	IMM-CSIC</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a:solidFill>
                  <a:srgbClr val="FFFFFF"/>
                </a:solidFill>
                <a:latin typeface="Bitstream Charter" charset="0"/>
                <a:cs typeface="Times New Roman" pitchFamily="16" charset="0"/>
              </a:rPr>
              <a:t>Dr. Miguel A. </a:t>
            </a:r>
            <a:r>
              <a:rPr lang="en-GB" sz="1200" dirty="0" err="1">
                <a:solidFill>
                  <a:srgbClr val="FFFFFF"/>
                </a:solidFill>
                <a:latin typeface="Bitstream Charter" charset="0"/>
                <a:cs typeface="Times New Roman" pitchFamily="16" charset="0"/>
              </a:rPr>
              <a:t>Rodríguez</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Pérez</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Dpto</a:t>
            </a:r>
            <a:r>
              <a:rPr lang="en-GB" sz="1200" dirty="0">
                <a:solidFill>
                  <a:srgbClr val="FFFFFF"/>
                </a:solidFill>
                <a:latin typeface="Bitstream Charter" charset="0"/>
                <a:cs typeface="Times New Roman" pitchFamily="16" charset="0"/>
              </a:rPr>
              <a:t>. FMC-Univ. Valladolid</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a:solidFill>
                  <a:srgbClr val="FFFFFF"/>
                </a:solidFill>
                <a:latin typeface="Bitstream Charter" charset="0"/>
                <a:cs typeface="Times New Roman" pitchFamily="16" charset="0"/>
              </a:rPr>
              <a:t>Prof. José A. de </a:t>
            </a:r>
            <a:r>
              <a:rPr lang="en-GB" sz="1200" dirty="0" err="1">
                <a:solidFill>
                  <a:srgbClr val="FFFFFF"/>
                </a:solidFill>
                <a:latin typeface="Bitstream Charter" charset="0"/>
                <a:cs typeface="Times New Roman" pitchFamily="16" charset="0"/>
              </a:rPr>
              <a:t>Saja</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Sáenz</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Dpto</a:t>
            </a:r>
            <a:r>
              <a:rPr lang="en-GB" sz="1200" dirty="0">
                <a:solidFill>
                  <a:srgbClr val="FFFFFF"/>
                </a:solidFill>
                <a:latin typeface="Bitstream Charter" charset="0"/>
                <a:cs typeface="Times New Roman" pitchFamily="16" charset="0"/>
              </a:rPr>
              <a:t>. FMC-Univ. Valladolid</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a:solidFill>
                  <a:srgbClr val="FFFFFF"/>
                </a:solidFill>
                <a:latin typeface="Bitstream Charter" charset="0"/>
                <a:cs typeface="Times New Roman" pitchFamily="16" charset="0"/>
              </a:rPr>
              <a:t>Dr. Rafael </a:t>
            </a:r>
            <a:r>
              <a:rPr lang="en-GB" sz="1200" dirty="0" err="1">
                <a:solidFill>
                  <a:srgbClr val="FFFFFF"/>
                </a:solidFill>
                <a:latin typeface="Bitstream Charter" charset="0"/>
                <a:cs typeface="Times New Roman" pitchFamily="16" charset="0"/>
              </a:rPr>
              <a:t>Andreu</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Fondacabe</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Dpto</a:t>
            </a:r>
            <a:r>
              <a:rPr lang="en-GB" sz="1200" dirty="0">
                <a:solidFill>
                  <a:srgbClr val="FFFFFF"/>
                </a:solidFill>
                <a:latin typeface="Bitstream Charter" charset="0"/>
                <a:cs typeface="Times New Roman" pitchFamily="16" charset="0"/>
              </a:rPr>
              <a:t>. QF-Univ. </a:t>
            </a:r>
            <a:r>
              <a:rPr lang="en-GB" sz="1200" dirty="0" err="1">
                <a:solidFill>
                  <a:srgbClr val="FFFFFF"/>
                </a:solidFill>
                <a:latin typeface="Bitstream Charter" charset="0"/>
                <a:cs typeface="Times New Roman" pitchFamily="16" charset="0"/>
              </a:rPr>
              <a:t>Sevilla</a:t>
            </a:r>
            <a:endParaRPr lang="en-GB" sz="1200" dirty="0">
              <a:solidFill>
                <a:srgbClr val="FFFFFF"/>
              </a:solidFill>
              <a:latin typeface="Bitstream Charter" charset="0"/>
              <a:cs typeface="Times New Roman" pitchFamily="16" charset="0"/>
            </a:endParaRP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a:solidFill>
                  <a:srgbClr val="FFFFFF"/>
                </a:solidFill>
                <a:latin typeface="Bitstream Charter" charset="0"/>
                <a:cs typeface="Times New Roman" pitchFamily="16" charset="0"/>
              </a:rPr>
              <a:t>Dr. Juan J. </a:t>
            </a:r>
            <a:r>
              <a:rPr lang="en-GB" sz="1200" dirty="0" err="1">
                <a:solidFill>
                  <a:srgbClr val="FFFFFF"/>
                </a:solidFill>
                <a:latin typeface="Bitstream Charter" charset="0"/>
                <a:cs typeface="Times New Roman" pitchFamily="16" charset="0"/>
              </a:rPr>
              <a:t>Calvente</a:t>
            </a:r>
            <a:r>
              <a:rPr lang="en-GB" sz="1200" dirty="0">
                <a:solidFill>
                  <a:srgbClr val="FFFFFF"/>
                </a:solidFill>
                <a:latin typeface="Bitstream Charter" charset="0"/>
                <a:cs typeface="Times New Roman" pitchFamily="16" charset="0"/>
              </a:rPr>
              <a:t> Pacheco	</a:t>
            </a:r>
            <a:r>
              <a:rPr lang="en-GB" sz="1200" dirty="0" err="1">
                <a:solidFill>
                  <a:srgbClr val="FFFFFF"/>
                </a:solidFill>
                <a:latin typeface="Bitstream Charter" charset="0"/>
                <a:cs typeface="Times New Roman" pitchFamily="16" charset="0"/>
              </a:rPr>
              <a:t>Dpto</a:t>
            </a:r>
            <a:r>
              <a:rPr lang="en-GB" sz="1200" dirty="0">
                <a:solidFill>
                  <a:srgbClr val="FFFFFF"/>
                </a:solidFill>
                <a:latin typeface="Bitstream Charter" charset="0"/>
                <a:cs typeface="Times New Roman" pitchFamily="16" charset="0"/>
              </a:rPr>
              <a:t>. QF-Univ. </a:t>
            </a:r>
            <a:r>
              <a:rPr lang="en-GB" sz="1200" dirty="0" err="1">
                <a:solidFill>
                  <a:srgbClr val="FFFFFF"/>
                </a:solidFill>
                <a:latin typeface="Bitstream Charter" charset="0"/>
                <a:cs typeface="Times New Roman" pitchFamily="16" charset="0"/>
              </a:rPr>
              <a:t>Sevilla</a:t>
            </a:r>
            <a:endParaRPr lang="en-GB" sz="1200" dirty="0">
              <a:solidFill>
                <a:srgbClr val="FFFFFF"/>
              </a:solidFill>
              <a:latin typeface="Bitstream Charter" charset="0"/>
              <a:cs typeface="Times New Roman" pitchFamily="16" charset="0"/>
            </a:endParaRP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a:solidFill>
                  <a:srgbClr val="FFFFFF"/>
                </a:solidFill>
                <a:latin typeface="Bitstream Charter" charset="0"/>
                <a:cs typeface="Times New Roman" pitchFamily="16" charset="0"/>
              </a:rPr>
              <a:t>Prof. Enrique </a:t>
            </a:r>
            <a:r>
              <a:rPr lang="en-GB" sz="1200" dirty="0" err="1">
                <a:solidFill>
                  <a:srgbClr val="FFFFFF"/>
                </a:solidFill>
                <a:latin typeface="Bitstream Charter" charset="0"/>
                <a:cs typeface="Times New Roman" pitchFamily="16" charset="0"/>
              </a:rPr>
              <a:t>Fatás</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Dpto</a:t>
            </a:r>
            <a:r>
              <a:rPr lang="en-GB" sz="1200" dirty="0">
                <a:solidFill>
                  <a:srgbClr val="FFFFFF"/>
                </a:solidFill>
                <a:latin typeface="Bitstream Charter" charset="0"/>
                <a:cs typeface="Times New Roman" pitchFamily="16" charset="0"/>
              </a:rPr>
              <a:t>. QF-UAM</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a:solidFill>
                  <a:srgbClr val="FFFFFF"/>
                </a:solidFill>
                <a:latin typeface="Bitstream Charter" charset="0"/>
                <a:cs typeface="Times New Roman" pitchFamily="16" charset="0"/>
              </a:rPr>
              <a:t>Dr. Concepción Alonso 	</a:t>
            </a:r>
            <a:r>
              <a:rPr lang="en-GB" sz="1200" dirty="0" err="1">
                <a:solidFill>
                  <a:srgbClr val="FFFFFF"/>
                </a:solidFill>
                <a:latin typeface="Bitstream Charter" charset="0"/>
                <a:cs typeface="Times New Roman" pitchFamily="16" charset="0"/>
              </a:rPr>
              <a:t>Dpto</a:t>
            </a:r>
            <a:r>
              <a:rPr lang="en-GB" sz="1200" dirty="0">
                <a:solidFill>
                  <a:srgbClr val="FFFFFF"/>
                </a:solidFill>
                <a:latin typeface="Bitstream Charter" charset="0"/>
                <a:cs typeface="Times New Roman" pitchFamily="16" charset="0"/>
              </a:rPr>
              <a:t>. QF-UAM</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a:solidFill>
                  <a:srgbClr val="FFFFFF"/>
                </a:solidFill>
                <a:latin typeface="Bitstream Charter" charset="0"/>
                <a:cs typeface="Times New Roman" pitchFamily="16" charset="0"/>
              </a:rPr>
              <a:t>Dr. Miguel Clemente	</a:t>
            </a:r>
            <a:r>
              <a:rPr lang="en-GB" sz="1200" dirty="0" smtClean="0">
                <a:solidFill>
                  <a:srgbClr val="FFFFFF"/>
                </a:solidFill>
                <a:latin typeface="Bitstream Charter" charset="0"/>
                <a:cs typeface="Times New Roman" pitchFamily="16" charset="0"/>
              </a:rPr>
              <a:t>León</a:t>
            </a:r>
            <a:r>
              <a:rPr lang="en-GB" sz="1200" dirty="0">
                <a:solidFill>
                  <a:srgbClr val="FFFFFF"/>
                </a:solidFill>
                <a:latin typeface="Bitstream Charter" charset="0"/>
                <a:cs typeface="Times New Roman" pitchFamily="16" charset="0"/>
              </a:rPr>
              <a:t>	ICM-Univ. Valencia</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a:solidFill>
                  <a:srgbClr val="FFFFFF"/>
                </a:solidFill>
                <a:latin typeface="Bitstream Charter" charset="0"/>
                <a:cs typeface="Times New Roman" pitchFamily="16" charset="0"/>
              </a:rPr>
              <a:t>Dr. Javier </a:t>
            </a:r>
            <a:r>
              <a:rPr lang="en-GB" sz="1200" dirty="0" err="1">
                <a:solidFill>
                  <a:srgbClr val="FFFFFF"/>
                </a:solidFill>
                <a:latin typeface="Bitstream Charter" charset="0"/>
                <a:cs typeface="Times New Roman" pitchFamily="16" charset="0"/>
              </a:rPr>
              <a:t>Díaz</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Dpto</a:t>
            </a:r>
            <a:r>
              <a:rPr lang="en-GB" sz="1200" dirty="0">
                <a:solidFill>
                  <a:srgbClr val="FFFFFF"/>
                </a:solidFill>
                <a:latin typeface="Bitstream Charter" charset="0"/>
                <a:cs typeface="Times New Roman" pitchFamily="16" charset="0"/>
              </a:rPr>
              <a:t>. FMC-Univ. Oviedo</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a:solidFill>
                  <a:srgbClr val="FFFFFF"/>
                </a:solidFill>
                <a:latin typeface="Bitstream Charter" charset="0"/>
                <a:cs typeface="Times New Roman" pitchFamily="16" charset="0"/>
              </a:rPr>
              <a:t>Prof. </a:t>
            </a:r>
            <a:r>
              <a:rPr lang="en-GB" sz="1200" dirty="0" err="1">
                <a:solidFill>
                  <a:srgbClr val="FFFFFF"/>
                </a:solidFill>
                <a:latin typeface="Bitstream Charter" charset="0"/>
                <a:cs typeface="Times New Roman" pitchFamily="16" charset="0"/>
              </a:rPr>
              <a:t>Fausto</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Sanz</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Dpto</a:t>
            </a:r>
            <a:r>
              <a:rPr lang="en-GB" sz="1200" dirty="0">
                <a:solidFill>
                  <a:srgbClr val="FFFFFF"/>
                </a:solidFill>
                <a:latin typeface="Bitstream Charter" charset="0"/>
                <a:cs typeface="Times New Roman" pitchFamily="16" charset="0"/>
              </a:rPr>
              <a:t>. QF-Univ. Barcelona</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a:solidFill>
                  <a:srgbClr val="FFFFFF"/>
                </a:solidFill>
                <a:latin typeface="Bitstream Charter" charset="0"/>
                <a:cs typeface="Times New Roman" pitchFamily="16" charset="0"/>
              </a:rPr>
              <a:t>Dr. Mercedes Perez-Mendez	</a:t>
            </a:r>
            <a:r>
              <a:rPr lang="en-GB" sz="1200" dirty="0" err="1">
                <a:solidFill>
                  <a:srgbClr val="FFFFFF"/>
                </a:solidFill>
                <a:latin typeface="Bitstream Charter" charset="0"/>
                <a:cs typeface="Times New Roman" pitchFamily="16" charset="0"/>
              </a:rPr>
              <a:t>ICyTP</a:t>
            </a:r>
            <a:r>
              <a:rPr lang="en-GB" sz="1200" dirty="0">
                <a:solidFill>
                  <a:srgbClr val="FFFFFF"/>
                </a:solidFill>
                <a:latin typeface="Bitstream Charter" charset="0"/>
                <a:cs typeface="Times New Roman" pitchFamily="16" charset="0"/>
              </a:rPr>
              <a:t>-CSIC</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a:solidFill>
                  <a:srgbClr val="FFFFFF"/>
                </a:solidFill>
                <a:latin typeface="Bitstream Charter" charset="0"/>
                <a:cs typeface="Times New Roman" pitchFamily="16" charset="0"/>
              </a:rPr>
              <a:t>Dr. Julio </a:t>
            </a:r>
            <a:r>
              <a:rPr lang="en-GB" sz="1200" dirty="0" err="1">
                <a:solidFill>
                  <a:srgbClr val="FFFFFF"/>
                </a:solidFill>
                <a:latin typeface="Bitstream Charter" charset="0"/>
                <a:cs typeface="Times New Roman" pitchFamily="16" charset="0"/>
              </a:rPr>
              <a:t>Camarero</a:t>
            </a:r>
            <a:r>
              <a:rPr lang="en-GB" sz="1200" dirty="0">
                <a:solidFill>
                  <a:srgbClr val="FFFFFF"/>
                </a:solidFill>
                <a:latin typeface="Bitstream Charter" charset="0"/>
                <a:cs typeface="Times New Roman" pitchFamily="16" charset="0"/>
              </a:rPr>
              <a:t> de Diego	</a:t>
            </a:r>
            <a:r>
              <a:rPr lang="en-GB" sz="1200" dirty="0" err="1">
                <a:solidFill>
                  <a:srgbClr val="FFFFFF"/>
                </a:solidFill>
                <a:latin typeface="Bitstream Charter" charset="0"/>
                <a:cs typeface="Times New Roman" pitchFamily="16" charset="0"/>
              </a:rPr>
              <a:t>Dpto</a:t>
            </a:r>
            <a:r>
              <a:rPr lang="en-GB" sz="1200" dirty="0">
                <a:solidFill>
                  <a:srgbClr val="FFFFFF"/>
                </a:solidFill>
                <a:latin typeface="Bitstream Charter" charset="0"/>
                <a:cs typeface="Times New Roman" pitchFamily="16" charset="0"/>
              </a:rPr>
              <a:t>. FMC-UAM</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a:solidFill>
                  <a:srgbClr val="FFFFFF"/>
                </a:solidFill>
                <a:latin typeface="Bitstream Charter" charset="0"/>
                <a:cs typeface="Times New Roman" pitchFamily="16" charset="0"/>
              </a:rPr>
              <a:t>Dr. </a:t>
            </a:r>
            <a:r>
              <a:rPr lang="en-GB" sz="1200" dirty="0" err="1">
                <a:solidFill>
                  <a:srgbClr val="FFFFFF"/>
                </a:solidFill>
                <a:latin typeface="Bitstream Charter" charset="0"/>
                <a:cs typeface="Times New Roman" pitchFamily="16" charset="0"/>
              </a:rPr>
              <a:t>Germán</a:t>
            </a:r>
            <a:r>
              <a:rPr lang="en-GB" sz="1200" dirty="0">
                <a:solidFill>
                  <a:srgbClr val="FFFFFF"/>
                </a:solidFill>
                <a:latin typeface="Bitstream Charter" charset="0"/>
                <a:cs typeface="Times New Roman" pitchFamily="16" charset="0"/>
              </a:rPr>
              <a:t> Castro		ICMM(SPLINE)-CSIC (ESRF)</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a:solidFill>
                  <a:srgbClr val="FFFFFF"/>
                </a:solidFill>
                <a:latin typeface="Bitstream Charter" charset="0"/>
                <a:cs typeface="Times New Roman" pitchFamily="16" charset="0"/>
              </a:rPr>
              <a:t>Dr. Jose A. </a:t>
            </a:r>
            <a:r>
              <a:rPr lang="en-GB" sz="1200" dirty="0" err="1">
                <a:solidFill>
                  <a:srgbClr val="FFFFFF"/>
                </a:solidFill>
                <a:latin typeface="Bitstream Charter" charset="0"/>
                <a:cs typeface="Times New Roman" pitchFamily="16" charset="0"/>
              </a:rPr>
              <a:t>Martín</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Gago</a:t>
            </a:r>
            <a:r>
              <a:rPr lang="en-GB" sz="1200" dirty="0">
                <a:solidFill>
                  <a:srgbClr val="FFFFFF"/>
                </a:solidFill>
                <a:latin typeface="Bitstream Charter" charset="0"/>
                <a:cs typeface="Times New Roman" pitchFamily="16" charset="0"/>
              </a:rPr>
              <a:t>	ICMM-CSIC</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 pos="4343400" algn="l"/>
              </a:tabLst>
            </a:pPr>
            <a:r>
              <a:rPr lang="en-GB" sz="1200" dirty="0">
                <a:solidFill>
                  <a:srgbClr val="FFFFFF"/>
                </a:solidFill>
                <a:latin typeface="Bitstream Charter" charset="0"/>
                <a:cs typeface="Times New Roman" pitchFamily="16" charset="0"/>
              </a:rPr>
              <a:t>Dr. Maria F. Lopez		ICMM-</a:t>
            </a:r>
            <a:r>
              <a:rPr lang="en-GB" sz="1200" dirty="0" smtClean="0">
                <a:solidFill>
                  <a:srgbClr val="FFFFFF"/>
                </a:solidFill>
                <a:latin typeface="Bitstream Charter" charset="0"/>
                <a:cs typeface="Times New Roman" pitchFamily="16" charset="0"/>
              </a:rPr>
              <a:t>CSIC</a:t>
            </a:r>
            <a:endParaRPr lang="en-GB" sz="1200" dirty="0">
              <a:solidFill>
                <a:srgbClr val="FFFFFF"/>
              </a:solidFill>
              <a:latin typeface="Bitstream Charter" charset="0"/>
              <a:cs typeface="Times New Roman" pitchFamily="16" charset="0"/>
            </a:endParaRPr>
          </a:p>
        </p:txBody>
      </p:sp>
      <p:sp>
        <p:nvSpPr>
          <p:cNvPr id="6" name="Text Box 5"/>
          <p:cNvSpPr txBox="1">
            <a:spLocks noChangeArrowheads="1"/>
          </p:cNvSpPr>
          <p:nvPr/>
        </p:nvSpPr>
        <p:spPr bwMode="auto">
          <a:xfrm>
            <a:off x="5507038" y="1012825"/>
            <a:ext cx="4321175" cy="5601634"/>
          </a:xfrm>
          <a:prstGeom prst="rect">
            <a:avLst/>
          </a:prstGeom>
          <a:noFill/>
          <a:ln w="9525">
            <a:noFill/>
            <a:miter lim="800000"/>
            <a:headEnd/>
            <a:tailEnd/>
          </a:ln>
        </p:spPr>
        <p:txBody>
          <a:bodyPr lIns="0" tIns="0" rIns="0" bIns="0">
            <a:spAutoFit/>
          </a:bodyPr>
          <a:lstStyle/>
          <a:p>
            <a:pPr>
              <a:spcBef>
                <a:spcPts val="288"/>
              </a:spcBef>
              <a:spcAft>
                <a:spcPts val="288"/>
              </a:spcAft>
            </a:pPr>
            <a:r>
              <a:rPr lang="en-US" sz="1200" dirty="0">
                <a:latin typeface="BitStream Chart"/>
                <a:cs typeface="BitStream Chart"/>
              </a:rPr>
              <a:t>Dr. Julio </a:t>
            </a:r>
            <a:r>
              <a:rPr lang="en-US" sz="1200" dirty="0" err="1">
                <a:latin typeface="BitStream Chart"/>
                <a:cs typeface="BitStream Chart"/>
              </a:rPr>
              <a:t>Camarero</a:t>
            </a:r>
            <a:r>
              <a:rPr lang="en-US" sz="1200" dirty="0">
                <a:latin typeface="BitStream Chart"/>
                <a:cs typeface="BitStream Chart"/>
              </a:rPr>
              <a:t> de </a:t>
            </a:r>
            <a:r>
              <a:rPr lang="en-US" sz="1200" dirty="0" smtClean="0">
                <a:latin typeface="BitStream Chart"/>
                <a:cs typeface="BitStream Chart"/>
              </a:rPr>
              <a:t>Diego</a:t>
            </a:r>
            <a:r>
              <a:rPr lang="en-US" sz="1200" dirty="0">
                <a:latin typeface="BitStream Chart"/>
                <a:cs typeface="BitStream Chart"/>
              </a:rPr>
              <a:t> </a:t>
            </a:r>
            <a:r>
              <a:rPr lang="en-US" sz="1200" dirty="0" smtClean="0">
                <a:latin typeface="BitStream Chart"/>
                <a:cs typeface="BitStream Chart"/>
              </a:rPr>
              <a:t>     </a:t>
            </a:r>
            <a:r>
              <a:rPr lang="en-US" sz="1200" dirty="0" err="1" smtClean="0">
                <a:latin typeface="BitStream Chart"/>
                <a:cs typeface="BitStream Chart"/>
              </a:rPr>
              <a:t>Dpto</a:t>
            </a:r>
            <a:r>
              <a:rPr lang="en-US" sz="1200" dirty="0">
                <a:latin typeface="BitStream Chart"/>
                <a:cs typeface="BitStream Chart"/>
              </a:rPr>
              <a:t>. FMC-UAM</a:t>
            </a:r>
            <a:endParaRPr lang="es-ES_tradnl" sz="1200" dirty="0">
              <a:latin typeface="BitStream Chart"/>
              <a:cs typeface="BitStream Chart"/>
            </a:endParaRPr>
          </a:p>
          <a:p>
            <a:pPr>
              <a:spcBef>
                <a:spcPts val="288"/>
              </a:spcBef>
              <a:spcAft>
                <a:spcPts val="288"/>
              </a:spcAft>
            </a:pPr>
            <a:r>
              <a:rPr lang="en-US" sz="1200" dirty="0">
                <a:latin typeface="BitStream Chart"/>
                <a:cs typeface="BitStream Chart"/>
              </a:rPr>
              <a:t>Dr. </a:t>
            </a:r>
            <a:r>
              <a:rPr lang="en-US" sz="1200" dirty="0" err="1">
                <a:latin typeface="BitStream Chart"/>
                <a:cs typeface="BitStream Chart"/>
              </a:rPr>
              <a:t>Germán</a:t>
            </a:r>
            <a:r>
              <a:rPr lang="en-US" sz="1200" dirty="0">
                <a:latin typeface="BitStream Chart"/>
                <a:cs typeface="BitStream Chart"/>
              </a:rPr>
              <a:t> Castro	 </a:t>
            </a:r>
            <a:r>
              <a:rPr lang="en-US" sz="1200" dirty="0" smtClean="0">
                <a:latin typeface="BitStream Chart"/>
                <a:cs typeface="BitStream Chart"/>
              </a:rPr>
              <a:t>       ICMM</a:t>
            </a:r>
            <a:r>
              <a:rPr lang="en-US" sz="1200" dirty="0">
                <a:latin typeface="BitStream Chart"/>
                <a:cs typeface="BitStream Chart"/>
              </a:rPr>
              <a:t>(SPLINE)-CSIC (ESRF)</a:t>
            </a:r>
            <a:endParaRPr lang="es-ES_tradnl" sz="1200" dirty="0">
              <a:latin typeface="BitStream Chart"/>
              <a:cs typeface="BitStream Chart"/>
            </a:endParaRPr>
          </a:p>
          <a:p>
            <a:pPr>
              <a:spcBef>
                <a:spcPts val="288"/>
              </a:spcBef>
              <a:spcAft>
                <a:spcPts val="288"/>
              </a:spcAft>
            </a:pPr>
            <a:r>
              <a:rPr lang="en-US" sz="1200" dirty="0">
                <a:latin typeface="BitStream Chart"/>
                <a:cs typeface="BitStream Chart"/>
              </a:rPr>
              <a:t>Dr. Jose A. Martín </a:t>
            </a:r>
            <a:r>
              <a:rPr lang="en-US" sz="1200" dirty="0" err="1">
                <a:latin typeface="BitStream Chart"/>
                <a:cs typeface="BitStream Chart"/>
              </a:rPr>
              <a:t>Gago</a:t>
            </a:r>
            <a:r>
              <a:rPr lang="en-US" sz="1200" dirty="0">
                <a:latin typeface="BitStream Chart"/>
                <a:cs typeface="BitStream Chart"/>
              </a:rPr>
              <a:t>	 </a:t>
            </a:r>
            <a:r>
              <a:rPr lang="en-US" sz="1200" dirty="0" smtClean="0">
                <a:latin typeface="BitStream Chart"/>
                <a:cs typeface="BitStream Chart"/>
              </a:rPr>
              <a:t>       ICMM</a:t>
            </a:r>
            <a:r>
              <a:rPr lang="en-US" sz="1200" dirty="0">
                <a:latin typeface="BitStream Chart"/>
                <a:cs typeface="BitStream Chart"/>
              </a:rPr>
              <a:t>-CSIC</a:t>
            </a:r>
            <a:endParaRPr lang="es-ES_tradnl" sz="1200" dirty="0">
              <a:latin typeface="BitStream Chart"/>
              <a:cs typeface="BitStream Chart"/>
            </a:endParaRPr>
          </a:p>
          <a:p>
            <a:pPr>
              <a:spcBef>
                <a:spcPts val="288"/>
              </a:spcBef>
              <a:spcAft>
                <a:spcPts val="288"/>
              </a:spcAft>
            </a:pPr>
            <a:r>
              <a:rPr lang="en-US" sz="1200" dirty="0">
                <a:latin typeface="BitStream Chart"/>
                <a:cs typeface="BitStream Chart"/>
              </a:rPr>
              <a:t>Dr. Maria F. Lopez	 </a:t>
            </a:r>
            <a:r>
              <a:rPr lang="en-US" sz="1200" dirty="0" smtClean="0">
                <a:latin typeface="BitStream Chart"/>
                <a:cs typeface="BitStream Chart"/>
              </a:rPr>
              <a:t>       ICMM</a:t>
            </a:r>
            <a:r>
              <a:rPr lang="en-US" sz="1200" dirty="0">
                <a:latin typeface="BitStream Chart"/>
                <a:cs typeface="BitStream Chart"/>
              </a:rPr>
              <a:t>-</a:t>
            </a:r>
            <a:r>
              <a:rPr lang="en-US" sz="1200" dirty="0" smtClean="0">
                <a:latin typeface="BitStream Chart"/>
                <a:cs typeface="BitStream Chart"/>
              </a:rPr>
              <a:t>CSIC</a:t>
            </a:r>
            <a:endParaRPr lang="en-GB" sz="1200" dirty="0" smtClean="0">
              <a:solidFill>
                <a:srgbClr val="FFFFFF"/>
              </a:solidFill>
              <a:latin typeface="Bitstream Charter" charset="0"/>
              <a:cs typeface="Times New Roman" pitchFamily="16" charset="0"/>
            </a:endParaRP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r>
              <a:rPr lang="en-GB" sz="1200" dirty="0" err="1" smtClean="0">
                <a:solidFill>
                  <a:srgbClr val="FFFFFF"/>
                </a:solidFill>
                <a:latin typeface="Bitstream Charter" charset="0"/>
                <a:cs typeface="Times New Roman" pitchFamily="16" charset="0"/>
              </a:rPr>
              <a:t>Dr</a:t>
            </a:r>
            <a:r>
              <a:rPr lang="en-GB" sz="1200" dirty="0" err="1">
                <a:solidFill>
                  <a:srgbClr val="FFFFFF"/>
                </a:solidFill>
                <a:latin typeface="Bitstream Charter" charset="0"/>
                <a:cs typeface="Times New Roman" pitchFamily="16" charset="0"/>
              </a:rPr>
              <a:t>.</a:t>
            </a:r>
            <a:r>
              <a:rPr lang="en-GB" sz="1200" dirty="0">
                <a:solidFill>
                  <a:srgbClr val="FFFFFF"/>
                </a:solidFill>
                <a:latin typeface="Bitstream Charter" charset="0"/>
                <a:cs typeface="Times New Roman" pitchFamily="16" charset="0"/>
              </a:rPr>
              <a:t> Maria Alonso		ICMM-CSIC		</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r>
              <a:rPr lang="en-GB" sz="1200" dirty="0">
                <a:solidFill>
                  <a:srgbClr val="FFFFFF"/>
                </a:solidFill>
                <a:latin typeface="Bitstream Charter" charset="0"/>
                <a:cs typeface="Times New Roman" pitchFamily="16" charset="0"/>
              </a:rPr>
              <a:t>Dr. F. </a:t>
            </a:r>
            <a:r>
              <a:rPr lang="en-GB" sz="1200" dirty="0" err="1">
                <a:solidFill>
                  <a:srgbClr val="FFFFFF"/>
                </a:solidFill>
                <a:latin typeface="Bitstream Charter" charset="0"/>
                <a:cs typeface="Times New Roman" pitchFamily="16" charset="0"/>
              </a:rPr>
              <a:t>Pigazo</a:t>
            </a:r>
            <a:r>
              <a:rPr lang="en-GB" sz="1200" dirty="0">
                <a:solidFill>
                  <a:srgbClr val="FFFFFF"/>
                </a:solidFill>
                <a:latin typeface="Bitstream Charter" charset="0"/>
                <a:cs typeface="Times New Roman" pitchFamily="16" charset="0"/>
              </a:rPr>
              <a:t>		ICMM-CSIC</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r>
              <a:rPr lang="en-GB" sz="1200" dirty="0">
                <a:solidFill>
                  <a:srgbClr val="FFFFFF"/>
                </a:solidFill>
                <a:latin typeface="Bitstream Charter" charset="0"/>
                <a:cs typeface="Times New Roman" pitchFamily="16" charset="0"/>
              </a:rPr>
              <a:t>Dr. F. Javier </a:t>
            </a:r>
            <a:r>
              <a:rPr lang="en-GB" sz="1200" dirty="0" err="1">
                <a:solidFill>
                  <a:srgbClr val="FFFFFF"/>
                </a:solidFill>
                <a:latin typeface="Bitstream Charter" charset="0"/>
                <a:cs typeface="Times New Roman" pitchFamily="16" charset="0"/>
              </a:rPr>
              <a:t>Palomares</a:t>
            </a:r>
            <a:r>
              <a:rPr lang="en-GB" sz="1200" dirty="0">
                <a:solidFill>
                  <a:srgbClr val="FFFFFF"/>
                </a:solidFill>
                <a:latin typeface="Bitstream Charter" charset="0"/>
                <a:cs typeface="Times New Roman" pitchFamily="16" charset="0"/>
              </a:rPr>
              <a:t>	ICMM-CSIC</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r>
              <a:rPr lang="en-GB" sz="1200" dirty="0">
                <a:solidFill>
                  <a:srgbClr val="FFFFFF"/>
                </a:solidFill>
                <a:latin typeface="Bitstream Charter" charset="0"/>
                <a:cs typeface="Times New Roman" pitchFamily="16" charset="0"/>
              </a:rPr>
              <a:t>Dr. Carlos </a:t>
            </a:r>
            <a:r>
              <a:rPr lang="en-GB" sz="1200" dirty="0" err="1">
                <a:solidFill>
                  <a:srgbClr val="FFFFFF"/>
                </a:solidFill>
                <a:latin typeface="Bitstream Charter" charset="0"/>
                <a:cs typeface="Times New Roman" pitchFamily="16" charset="0"/>
              </a:rPr>
              <a:t>Prieto</a:t>
            </a:r>
            <a:r>
              <a:rPr lang="en-GB" sz="1200" dirty="0">
                <a:solidFill>
                  <a:srgbClr val="FFFFFF"/>
                </a:solidFill>
                <a:latin typeface="Bitstream Charter" charset="0"/>
                <a:cs typeface="Times New Roman" pitchFamily="16" charset="0"/>
              </a:rPr>
              <a:t>		ICMM-CSIC</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r>
              <a:rPr lang="en-GB" sz="1200" dirty="0">
                <a:solidFill>
                  <a:srgbClr val="FFFFFF"/>
                </a:solidFill>
                <a:latin typeface="Bitstream Charter" charset="0"/>
                <a:cs typeface="Times New Roman" pitchFamily="16" charset="0"/>
              </a:rPr>
              <a:t>Dr. Alicia de Andrés		ICMM-CSIC</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r>
              <a:rPr lang="en-GB" sz="1200" dirty="0">
                <a:solidFill>
                  <a:srgbClr val="FFFFFF"/>
                </a:solidFill>
                <a:latin typeface="Bitstream Charter" charset="0"/>
                <a:cs typeface="Times New Roman" pitchFamily="16" charset="0"/>
              </a:rPr>
              <a:t>Dr. Esther </a:t>
            </a:r>
            <a:r>
              <a:rPr lang="en-GB" sz="1200" dirty="0" err="1">
                <a:solidFill>
                  <a:srgbClr val="FFFFFF"/>
                </a:solidFill>
                <a:latin typeface="Bitstream Charter" charset="0"/>
                <a:cs typeface="Times New Roman" pitchFamily="16" charset="0"/>
              </a:rPr>
              <a:t>Barrena</a:t>
            </a:r>
            <a:r>
              <a:rPr lang="en-GB" sz="1200" dirty="0">
                <a:solidFill>
                  <a:srgbClr val="FFFFFF"/>
                </a:solidFill>
                <a:latin typeface="Bitstream Charter" charset="0"/>
                <a:cs typeface="Times New Roman" pitchFamily="16" charset="0"/>
              </a:rPr>
              <a:t>		</a:t>
            </a:r>
            <a:r>
              <a:rPr lang="en-GB" sz="1200" dirty="0" smtClean="0">
                <a:solidFill>
                  <a:srgbClr val="FFFFFF"/>
                </a:solidFill>
                <a:latin typeface="Bitstream Charter" charset="0"/>
                <a:cs typeface="Times New Roman" pitchFamily="16" charset="0"/>
              </a:rPr>
              <a:t>ICMAB-CSIC</a:t>
            </a:r>
            <a:endParaRPr lang="en-GB" sz="1200" dirty="0">
              <a:solidFill>
                <a:srgbClr val="FFFFFF"/>
              </a:solidFill>
              <a:latin typeface="Bitstream Charter" charset="0"/>
              <a:cs typeface="Times New Roman" pitchFamily="16" charset="0"/>
            </a:endParaRP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r>
              <a:rPr lang="en-GB" sz="1200" dirty="0">
                <a:solidFill>
                  <a:srgbClr val="FFFFFF"/>
                </a:solidFill>
                <a:latin typeface="Bitstream Charter" charset="0"/>
                <a:cs typeface="Times New Roman" pitchFamily="16" charset="0"/>
              </a:rPr>
              <a:t>Dr. Carmen </a:t>
            </a:r>
            <a:r>
              <a:rPr lang="en-GB" sz="1200" dirty="0" err="1">
                <a:solidFill>
                  <a:srgbClr val="FFFFFF"/>
                </a:solidFill>
                <a:latin typeface="Bitstream Charter" charset="0"/>
                <a:cs typeface="Times New Roman" pitchFamily="16" charset="0"/>
              </a:rPr>
              <a:t>Ocal</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García</a:t>
            </a:r>
            <a:r>
              <a:rPr lang="en-GB" sz="1200" dirty="0">
                <a:solidFill>
                  <a:srgbClr val="FFFFFF"/>
                </a:solidFill>
                <a:latin typeface="Bitstream Charter" charset="0"/>
                <a:cs typeface="Times New Roman" pitchFamily="16" charset="0"/>
              </a:rPr>
              <a:t>	ICMM-CSIC</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r>
              <a:rPr lang="en-GB" sz="1200" dirty="0">
                <a:solidFill>
                  <a:srgbClr val="FFFFFF"/>
                </a:solidFill>
                <a:latin typeface="Bitstream Charter" charset="0"/>
                <a:cs typeface="Times New Roman" pitchFamily="16" charset="0"/>
              </a:rPr>
              <a:t>Prof. Federico </a:t>
            </a:r>
            <a:r>
              <a:rPr lang="en-GB" sz="1200" dirty="0" err="1">
                <a:solidFill>
                  <a:srgbClr val="FFFFFF"/>
                </a:solidFill>
                <a:latin typeface="Bitstream Charter" charset="0"/>
                <a:cs typeface="Times New Roman" pitchFamily="16" charset="0"/>
              </a:rPr>
              <a:t>Soria</a:t>
            </a:r>
            <a:r>
              <a:rPr lang="en-GB" sz="1200" dirty="0">
                <a:solidFill>
                  <a:srgbClr val="FFFFFF"/>
                </a:solidFill>
                <a:latin typeface="Bitstream Charter" charset="0"/>
                <a:cs typeface="Times New Roman" pitchFamily="16" charset="0"/>
              </a:rPr>
              <a:t>		ICMM-CSIC</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r>
              <a:rPr lang="en-GB" sz="1200" dirty="0">
                <a:solidFill>
                  <a:srgbClr val="FFFFFF"/>
                </a:solidFill>
                <a:latin typeface="Bitstream Charter" charset="0"/>
                <a:cs typeface="Times New Roman" pitchFamily="16" charset="0"/>
              </a:rPr>
              <a:t>Dr. M. Eugenia </a:t>
            </a:r>
            <a:r>
              <a:rPr lang="en-GB" sz="1200" dirty="0" err="1">
                <a:solidFill>
                  <a:srgbClr val="FFFFFF"/>
                </a:solidFill>
                <a:latin typeface="Bitstream Charter" charset="0"/>
                <a:cs typeface="Times New Roman" pitchFamily="16" charset="0"/>
              </a:rPr>
              <a:t>Dávila</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Benítez</a:t>
            </a:r>
            <a:r>
              <a:rPr lang="en-GB" sz="1200" dirty="0">
                <a:solidFill>
                  <a:srgbClr val="FFFFFF"/>
                </a:solidFill>
                <a:latin typeface="Bitstream Charter" charset="0"/>
                <a:cs typeface="Times New Roman" pitchFamily="16" charset="0"/>
              </a:rPr>
              <a:t>	ICMM-CSIC</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r>
              <a:rPr lang="en-GB" sz="1200" dirty="0">
                <a:solidFill>
                  <a:srgbClr val="FFFFFF"/>
                </a:solidFill>
                <a:latin typeface="Bitstream Charter" charset="0"/>
                <a:cs typeface="Times New Roman" pitchFamily="16" charset="0"/>
              </a:rPr>
              <a:t>Dr. Juan de la </a:t>
            </a:r>
            <a:r>
              <a:rPr lang="en-GB" sz="1200" dirty="0" err="1">
                <a:solidFill>
                  <a:srgbClr val="FFFFFF"/>
                </a:solidFill>
                <a:latin typeface="Bitstream Charter" charset="0"/>
                <a:cs typeface="Times New Roman" pitchFamily="16" charset="0"/>
              </a:rPr>
              <a:t>Figuera</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Ballón</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Dpto</a:t>
            </a:r>
            <a:r>
              <a:rPr lang="en-GB" sz="1200" dirty="0">
                <a:solidFill>
                  <a:srgbClr val="FFFFFF"/>
                </a:solidFill>
                <a:latin typeface="Bitstream Charter" charset="0"/>
                <a:cs typeface="Times New Roman" pitchFamily="16" charset="0"/>
              </a:rPr>
              <a:t>. FMC-UAM</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r>
              <a:rPr lang="en-GB" sz="1200" dirty="0">
                <a:solidFill>
                  <a:srgbClr val="FFFFFF"/>
                </a:solidFill>
                <a:latin typeface="Bitstream Charter" charset="0"/>
                <a:cs typeface="Times New Roman" pitchFamily="16" charset="0"/>
              </a:rPr>
              <a:t>Prof. Rodolfo Miranda Soriano	</a:t>
            </a:r>
            <a:r>
              <a:rPr lang="en-GB" sz="1200" dirty="0" err="1">
                <a:solidFill>
                  <a:srgbClr val="FFFFFF"/>
                </a:solidFill>
                <a:latin typeface="Bitstream Charter" charset="0"/>
                <a:cs typeface="Times New Roman" pitchFamily="16" charset="0"/>
              </a:rPr>
              <a:t>Dpto</a:t>
            </a:r>
            <a:r>
              <a:rPr lang="en-GB" sz="1200" dirty="0">
                <a:solidFill>
                  <a:srgbClr val="FFFFFF"/>
                </a:solidFill>
                <a:latin typeface="Bitstream Charter" charset="0"/>
                <a:cs typeface="Times New Roman" pitchFamily="16" charset="0"/>
              </a:rPr>
              <a:t>. FMC-UAM</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r>
              <a:rPr lang="en-GB" sz="1200" dirty="0">
                <a:solidFill>
                  <a:srgbClr val="FFFFFF"/>
                </a:solidFill>
                <a:latin typeface="Bitstream Charter" charset="0"/>
                <a:cs typeface="Times New Roman" pitchFamily="16" charset="0"/>
              </a:rPr>
              <a:t>Dr. </a:t>
            </a:r>
            <a:r>
              <a:rPr lang="en-GB" sz="1200" dirty="0" err="1">
                <a:solidFill>
                  <a:srgbClr val="FFFFFF"/>
                </a:solidFill>
                <a:latin typeface="Bitstream Charter" charset="0"/>
                <a:cs typeface="Times New Roman" pitchFamily="16" charset="0"/>
              </a:rPr>
              <a:t>Amadeo</a:t>
            </a:r>
            <a:r>
              <a:rPr lang="en-GB" sz="1200" dirty="0">
                <a:solidFill>
                  <a:srgbClr val="FFFFFF"/>
                </a:solidFill>
                <a:latin typeface="Bitstream Charter" charset="0"/>
                <a:cs typeface="Times New Roman" pitchFamily="16" charset="0"/>
              </a:rPr>
              <a:t> L.V. de </a:t>
            </a:r>
            <a:r>
              <a:rPr lang="en-GB" sz="1200" dirty="0" err="1">
                <a:solidFill>
                  <a:srgbClr val="FFFFFF"/>
                </a:solidFill>
                <a:latin typeface="Bitstream Charter" charset="0"/>
                <a:cs typeface="Times New Roman" pitchFamily="16" charset="0"/>
              </a:rPr>
              <a:t>Parga</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Dpto</a:t>
            </a:r>
            <a:r>
              <a:rPr lang="en-GB" sz="1200" dirty="0">
                <a:solidFill>
                  <a:srgbClr val="FFFFFF"/>
                </a:solidFill>
                <a:latin typeface="Bitstream Charter" charset="0"/>
                <a:cs typeface="Times New Roman" pitchFamily="16" charset="0"/>
              </a:rPr>
              <a:t>. FMC-UAM</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r>
              <a:rPr lang="en-GB" sz="1200" dirty="0">
                <a:solidFill>
                  <a:srgbClr val="FFFFFF"/>
                </a:solidFill>
                <a:latin typeface="Bitstream Charter" charset="0"/>
                <a:cs typeface="Times New Roman" pitchFamily="16" charset="0"/>
              </a:rPr>
              <a:t>Dr. Leonardo Soriano	</a:t>
            </a:r>
            <a:r>
              <a:rPr lang="en-GB" sz="1200" dirty="0" err="1" smtClean="0">
                <a:solidFill>
                  <a:srgbClr val="FFFFFF"/>
                </a:solidFill>
                <a:latin typeface="Bitstream Charter" charset="0"/>
                <a:cs typeface="Times New Roman" pitchFamily="16" charset="0"/>
              </a:rPr>
              <a:t>Dpto</a:t>
            </a:r>
            <a:r>
              <a:rPr lang="en-GB" sz="1200" dirty="0">
                <a:solidFill>
                  <a:srgbClr val="FFFFFF"/>
                </a:solidFill>
                <a:latin typeface="Bitstream Charter" charset="0"/>
                <a:cs typeface="Times New Roman" pitchFamily="16" charset="0"/>
              </a:rPr>
              <a:t>. FA-UAM</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r>
              <a:rPr lang="en-GB" sz="1200" dirty="0">
                <a:solidFill>
                  <a:srgbClr val="FFFFFF"/>
                </a:solidFill>
                <a:latin typeface="Bitstream Charter" charset="0"/>
                <a:cs typeface="Times New Roman" pitchFamily="16" charset="0"/>
              </a:rPr>
              <a:t>Dr. Juan José </a:t>
            </a:r>
            <a:r>
              <a:rPr lang="en-GB" sz="1200" dirty="0" err="1">
                <a:solidFill>
                  <a:srgbClr val="FFFFFF"/>
                </a:solidFill>
                <a:latin typeface="Bitstream Charter" charset="0"/>
                <a:cs typeface="Times New Roman" pitchFamily="16" charset="0"/>
              </a:rPr>
              <a:t>Hinarejos</a:t>
            </a:r>
            <a:r>
              <a:rPr lang="en-GB" sz="1200" dirty="0">
                <a:solidFill>
                  <a:srgbClr val="FFFFFF"/>
                </a:solidFill>
                <a:latin typeface="Bitstream Charter" charset="0"/>
                <a:cs typeface="Times New Roman" pitchFamily="16" charset="0"/>
              </a:rPr>
              <a:t> Murillo	</a:t>
            </a:r>
            <a:r>
              <a:rPr lang="en-GB" sz="1200" dirty="0" err="1">
                <a:solidFill>
                  <a:srgbClr val="FFFFFF"/>
                </a:solidFill>
                <a:latin typeface="Bitstream Charter" charset="0"/>
                <a:cs typeface="Times New Roman" pitchFamily="16" charset="0"/>
              </a:rPr>
              <a:t>Dpto</a:t>
            </a:r>
            <a:r>
              <a:rPr lang="en-GB" sz="1200" dirty="0">
                <a:solidFill>
                  <a:srgbClr val="FFFFFF"/>
                </a:solidFill>
                <a:latin typeface="Bitstream Charter" charset="0"/>
                <a:cs typeface="Times New Roman" pitchFamily="16" charset="0"/>
              </a:rPr>
              <a:t>. FMC-UAM</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r>
              <a:rPr lang="en-GB" sz="1200" dirty="0">
                <a:solidFill>
                  <a:srgbClr val="FFFFFF"/>
                </a:solidFill>
                <a:latin typeface="Bitstream Charter" charset="0"/>
                <a:cs typeface="Times New Roman" pitchFamily="16" charset="0"/>
              </a:rPr>
              <a:t>Prof. Clara </a:t>
            </a:r>
            <a:r>
              <a:rPr lang="en-GB" sz="1200" dirty="0" err="1">
                <a:solidFill>
                  <a:srgbClr val="FFFFFF"/>
                </a:solidFill>
                <a:latin typeface="Bitstream Charter" charset="0"/>
                <a:cs typeface="Times New Roman" pitchFamily="16" charset="0"/>
              </a:rPr>
              <a:t>Conde</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Dpto</a:t>
            </a:r>
            <a:r>
              <a:rPr lang="en-GB" sz="1200" dirty="0">
                <a:solidFill>
                  <a:srgbClr val="FFFFFF"/>
                </a:solidFill>
                <a:latin typeface="Bitstream Charter" charset="0"/>
                <a:cs typeface="Times New Roman" pitchFamily="16" charset="0"/>
              </a:rPr>
              <a:t>. FMC-Univ. </a:t>
            </a:r>
            <a:r>
              <a:rPr lang="en-GB" sz="1200" dirty="0" err="1">
                <a:solidFill>
                  <a:srgbClr val="FFFFFF"/>
                </a:solidFill>
                <a:latin typeface="Bitstream Charter" charset="0"/>
                <a:cs typeface="Times New Roman" pitchFamily="16" charset="0"/>
              </a:rPr>
              <a:t>Sevilla</a:t>
            </a:r>
            <a:endParaRPr lang="en-GB" sz="1200" dirty="0">
              <a:solidFill>
                <a:srgbClr val="FFFFFF"/>
              </a:solidFill>
              <a:latin typeface="Bitstream Charter" charset="0"/>
              <a:cs typeface="Times New Roman" pitchFamily="16" charset="0"/>
            </a:endParaRP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r>
              <a:rPr lang="en-GB" sz="1200" dirty="0">
                <a:solidFill>
                  <a:srgbClr val="FFFFFF"/>
                </a:solidFill>
                <a:latin typeface="Bitstream Charter" charset="0"/>
                <a:cs typeface="Times New Roman" pitchFamily="16" charset="0"/>
              </a:rPr>
              <a:t>Dr. Mª </a:t>
            </a:r>
            <a:r>
              <a:rPr lang="en-GB" sz="1200" dirty="0" err="1">
                <a:solidFill>
                  <a:srgbClr val="FFFFFF"/>
                </a:solidFill>
                <a:latin typeface="Bitstream Charter" charset="0"/>
                <a:cs typeface="Times New Roman" pitchFamily="16" charset="0"/>
              </a:rPr>
              <a:t>Ángeles</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Gómez</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Rodríg</a:t>
            </a:r>
            <a:r>
              <a:rPr lang="en-GB" sz="1200" dirty="0">
                <a:solidFill>
                  <a:srgbClr val="FFFFFF"/>
                </a:solidFill>
                <a:latin typeface="Bitstream Charter" charset="0"/>
                <a:cs typeface="Times New Roman" pitchFamily="16" charset="0"/>
              </a:rPr>
              <a:t>.	</a:t>
            </a:r>
            <a:r>
              <a:rPr lang="en-GB" sz="1200" dirty="0" err="1">
                <a:solidFill>
                  <a:srgbClr val="FFFFFF"/>
                </a:solidFill>
                <a:latin typeface="Bitstream Charter" charset="0"/>
                <a:cs typeface="Times New Roman" pitchFamily="16" charset="0"/>
              </a:rPr>
              <a:t>IcyTP</a:t>
            </a:r>
            <a:r>
              <a:rPr lang="en-GB" sz="1200" dirty="0">
                <a:solidFill>
                  <a:srgbClr val="FFFFFF"/>
                </a:solidFill>
                <a:latin typeface="Bitstream Charter" charset="0"/>
                <a:cs typeface="Times New Roman" pitchFamily="16" charset="0"/>
              </a:rPr>
              <a:t>-CSIC</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r>
              <a:rPr lang="en-GB" sz="1200" dirty="0" err="1">
                <a:solidFill>
                  <a:srgbClr val="FFFFFF"/>
                </a:solidFill>
                <a:latin typeface="Bitstream Charter" charset="0"/>
                <a:cs typeface="Times New Roman" pitchFamily="16" charset="0"/>
              </a:rPr>
              <a:t>Dra</a:t>
            </a:r>
            <a:r>
              <a:rPr lang="en-GB" sz="1200" dirty="0">
                <a:solidFill>
                  <a:srgbClr val="FFFFFF"/>
                </a:solidFill>
                <a:latin typeface="Bitstream Charter" charset="0"/>
                <a:cs typeface="Times New Roman" pitchFamily="16" charset="0"/>
              </a:rPr>
              <a:t>. Mª Esperanza </a:t>
            </a:r>
            <a:r>
              <a:rPr lang="en-GB" sz="1200" dirty="0" err="1">
                <a:solidFill>
                  <a:srgbClr val="FFFFFF"/>
                </a:solidFill>
                <a:latin typeface="Bitstream Charter" charset="0"/>
                <a:cs typeface="Times New Roman" pitchFamily="16" charset="0"/>
              </a:rPr>
              <a:t>Cagiao</a:t>
            </a:r>
            <a:r>
              <a:rPr lang="en-GB" sz="1200" dirty="0">
                <a:solidFill>
                  <a:srgbClr val="FFFFFF"/>
                </a:solidFill>
                <a:latin typeface="Bitstream Charter" charset="0"/>
                <a:cs typeface="Times New Roman" pitchFamily="16" charset="0"/>
              </a:rPr>
              <a:t>	IEM-CSIC</a:t>
            </a:r>
          </a:p>
          <a:p>
            <a:pPr algn="just" eaLnBrk="1">
              <a:lnSpc>
                <a:spcPct val="101000"/>
              </a:lnSpc>
              <a:spcBef>
                <a:spcPts val="288"/>
              </a:spcBef>
              <a:spcAft>
                <a:spcPts val="288"/>
              </a:spcAft>
              <a:buClr>
                <a:srgbClr val="000000"/>
              </a:buClr>
              <a:buSzPct val="45000"/>
              <a:buFont typeface="StarSymbol" charset="0"/>
              <a:buNone/>
              <a:tabLst>
                <a:tab pos="723900" algn="l"/>
                <a:tab pos="1447800" algn="l"/>
                <a:tab pos="2171700" algn="l"/>
                <a:tab pos="2895600" algn="l"/>
                <a:tab pos="3619500" algn="l"/>
              </a:tabLst>
            </a:pPr>
            <a:endParaRPr lang="en-GB" sz="1200" dirty="0">
              <a:solidFill>
                <a:srgbClr val="FFFFFF"/>
              </a:solidFill>
              <a:latin typeface="Bitstream Charter" charset="0"/>
              <a:cs typeface="Times New Roman" pitchFamily="16" charset="0"/>
            </a:endParaRPr>
          </a:p>
        </p:txBody>
      </p:sp>
      <p:pic>
        <p:nvPicPr>
          <p:cNvPr id="5" name="Picture 1"/>
          <p:cNvPicPr>
            <a:picLocks noChangeAspect="1" noChangeArrowheads="1"/>
          </p:cNvPicPr>
          <p:nvPr/>
        </p:nvPicPr>
        <p:blipFill>
          <a:blip r:embed="rId2" cstate="print"/>
          <a:srcRect/>
          <a:stretch>
            <a:fillRect/>
          </a:stretch>
        </p:blipFill>
        <p:spPr bwMode="auto">
          <a:xfrm>
            <a:off x="5125" y="7058684"/>
            <a:ext cx="4676031" cy="465569"/>
          </a:xfrm>
          <a:prstGeom prst="rect">
            <a:avLst/>
          </a:prstGeom>
          <a:noFill/>
        </p:spPr>
      </p:pic>
      <p:sp>
        <p:nvSpPr>
          <p:cNvPr id="7"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2309171189"/>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85800" y="35421"/>
            <a:ext cx="4394200" cy="432048"/>
          </a:xfrm>
          <a:prstGeom prst="rect">
            <a:avLst/>
          </a:prstGeom>
          <a:ln/>
        </p:spPr>
        <p:txBody>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Lst>
            </a:pPr>
            <a:r>
              <a:rPr lang="en-GB" sz="2000" b="0" i="0" dirty="0" smtClean="0">
                <a:latin typeface="Bookman" charset="0"/>
              </a:rPr>
              <a:t>Supporting scientist</a:t>
            </a:r>
            <a:endParaRPr lang="en-GB" sz="2000" b="0" i="0" dirty="0">
              <a:latin typeface="Bookman" charset="0"/>
            </a:endParaRPr>
          </a:p>
        </p:txBody>
      </p:sp>
      <p:sp>
        <p:nvSpPr>
          <p:cNvPr id="3" name="Text Box 3"/>
          <p:cNvSpPr txBox="1">
            <a:spLocks noChangeArrowheads="1"/>
          </p:cNvSpPr>
          <p:nvPr/>
        </p:nvSpPr>
        <p:spPr bwMode="auto">
          <a:xfrm>
            <a:off x="143768" y="928161"/>
            <a:ext cx="9865096" cy="4985979"/>
          </a:xfrm>
          <a:prstGeom prst="rect">
            <a:avLst/>
          </a:prstGeom>
          <a:noFill/>
          <a:ln w="9525">
            <a:noFill/>
            <a:miter lim="800000"/>
            <a:headEnd/>
            <a:tailEnd/>
          </a:ln>
        </p:spPr>
        <p:txBody>
          <a:bodyPr wrap="square" lIns="0" tIns="0" rIns="0" bIns="0">
            <a:spAutoFit/>
          </a:bodyPr>
          <a:lstStyle/>
          <a:p>
            <a:pPr>
              <a:spcBef>
                <a:spcPts val="0"/>
              </a:spcBef>
              <a:spcAft>
                <a:spcPts val="0"/>
              </a:spcAft>
            </a:pPr>
            <a:r>
              <a:rPr lang="en-US" sz="1200" dirty="0" smtClean="0">
                <a:latin typeface="BitStream Chart"/>
                <a:cs typeface="BitStream Chart"/>
              </a:rPr>
              <a:t>Prof. Xavier </a:t>
            </a:r>
            <a:r>
              <a:rPr lang="en-US" sz="1200" dirty="0" err="1" smtClean="0">
                <a:latin typeface="BitStream Chart"/>
                <a:cs typeface="BitStream Chart"/>
              </a:rPr>
              <a:t>Obradors</a:t>
            </a:r>
            <a:r>
              <a:rPr lang="en-US" sz="1200" dirty="0" smtClean="0">
                <a:latin typeface="BitStream Chart"/>
                <a:cs typeface="BitStream Chart"/>
              </a:rPr>
              <a:t>			</a:t>
            </a:r>
            <a:r>
              <a:rPr lang="en-US" sz="1200" dirty="0" err="1" smtClean="0">
                <a:solidFill>
                  <a:srgbClr val="FFFF00"/>
                </a:solidFill>
                <a:latin typeface="BitStream Chart"/>
                <a:cs typeface="BitStream Chart"/>
              </a:rPr>
              <a:t>Dtor</a:t>
            </a:r>
            <a:r>
              <a:rPr lang="en-US" sz="1200" dirty="0" smtClean="0">
                <a:solidFill>
                  <a:srgbClr val="FFFF00"/>
                </a:solidFill>
                <a:latin typeface="BitStream Chart"/>
                <a:cs typeface="BitStream Chart"/>
              </a:rPr>
              <a:t>. ICMAB-Institute</a:t>
            </a:r>
          </a:p>
          <a:p>
            <a:pPr>
              <a:spcBef>
                <a:spcPts val="0"/>
              </a:spcBef>
              <a:spcAft>
                <a:spcPts val="0"/>
              </a:spcAft>
            </a:pPr>
            <a:r>
              <a:rPr lang="en-US" sz="1200" dirty="0" smtClean="0">
                <a:latin typeface="BitStream Chart"/>
                <a:cs typeface="BitStream Chart"/>
              </a:rPr>
              <a:t>Prof. Pablo </a:t>
            </a:r>
            <a:r>
              <a:rPr lang="en-US" sz="1200" dirty="0" err="1" smtClean="0">
                <a:latin typeface="BitStream Chart"/>
                <a:cs typeface="BitStream Chart"/>
              </a:rPr>
              <a:t>Ordejón</a:t>
            </a:r>
            <a:r>
              <a:rPr lang="en-US" sz="1200" dirty="0" smtClean="0">
                <a:latin typeface="BitStream Chart"/>
                <a:cs typeface="BitStream Chart"/>
              </a:rPr>
              <a:t>			</a:t>
            </a:r>
            <a:r>
              <a:rPr lang="en-US" sz="1200" dirty="0" err="1" smtClean="0">
                <a:solidFill>
                  <a:srgbClr val="FFFF00"/>
                </a:solidFill>
                <a:latin typeface="BitStream Chart"/>
                <a:cs typeface="BitStream Chart"/>
              </a:rPr>
              <a:t>Dtor</a:t>
            </a:r>
            <a:r>
              <a:rPr lang="en-US" sz="1200" dirty="0" smtClean="0">
                <a:solidFill>
                  <a:srgbClr val="FFFF00"/>
                </a:solidFill>
                <a:latin typeface="BitStream Chart"/>
                <a:cs typeface="BitStream Chart"/>
              </a:rPr>
              <a:t>. CIN2- Institute</a:t>
            </a:r>
          </a:p>
          <a:p>
            <a:pPr>
              <a:spcBef>
                <a:spcPts val="0"/>
              </a:spcBef>
              <a:spcAft>
                <a:spcPts val="0"/>
              </a:spcAft>
            </a:pPr>
            <a:endParaRPr lang="en-US" sz="1200" dirty="0" smtClean="0">
              <a:solidFill>
                <a:srgbClr val="FFFF00"/>
              </a:solidFill>
              <a:latin typeface="BitStream Chart"/>
              <a:cs typeface="BitStream Chart"/>
            </a:endParaRPr>
          </a:p>
          <a:p>
            <a:pPr>
              <a:spcBef>
                <a:spcPts val="0"/>
              </a:spcBef>
              <a:spcAft>
                <a:spcPts val="0"/>
              </a:spcAft>
            </a:pPr>
            <a:r>
              <a:rPr lang="en-US" sz="1200" dirty="0" smtClean="0">
                <a:solidFill>
                  <a:srgbClr val="C9F685"/>
                </a:solidFill>
                <a:latin typeface="BitStream Chart"/>
                <a:cs typeface="BitStream Chart"/>
              </a:rPr>
              <a:t>CIN2-Groups:			</a:t>
            </a:r>
            <a:r>
              <a:rPr lang="en-US" sz="1200" dirty="0" smtClean="0">
                <a:solidFill>
                  <a:srgbClr val="FFFF00"/>
                </a:solidFill>
                <a:latin typeface="BitStream Chart"/>
                <a:cs typeface="BitStream Chart"/>
              </a:rPr>
              <a:t>CIN2-CSIC</a:t>
            </a:r>
          </a:p>
          <a:p>
            <a:pPr>
              <a:spcBef>
                <a:spcPts val="0"/>
              </a:spcBef>
              <a:spcAft>
                <a:spcPts val="0"/>
              </a:spcAft>
            </a:pPr>
            <a:r>
              <a:rPr lang="en-GB" sz="1200" dirty="0" smtClean="0">
                <a:solidFill>
                  <a:srgbClr val="FFFF00"/>
                </a:solidFill>
                <a:latin typeface="Bitstream Chart"/>
                <a:cs typeface="Bitstream Chart"/>
              </a:rPr>
              <a:t>Quantum </a:t>
            </a:r>
            <a:r>
              <a:rPr lang="en-GB" sz="1200" dirty="0" err="1" smtClean="0">
                <a:solidFill>
                  <a:srgbClr val="FFFF00"/>
                </a:solidFill>
                <a:latin typeface="Bitstream Chart"/>
                <a:cs typeface="Bitstream Chart"/>
              </a:rPr>
              <a:t>Nanoelectronics</a:t>
            </a:r>
            <a:r>
              <a:rPr lang="en-GB" sz="1200" dirty="0" smtClean="0">
                <a:latin typeface="Bitstream Chart"/>
                <a:cs typeface="Bitstream Chart"/>
              </a:rPr>
              <a:t>: 	   </a:t>
            </a:r>
            <a:r>
              <a:rPr lang="en-GB" sz="1200" dirty="0" err="1" smtClean="0">
                <a:latin typeface="Bitstream Chart"/>
                <a:cs typeface="Bitstream Chart"/>
              </a:rPr>
              <a:t>Dr</a:t>
            </a:r>
            <a:r>
              <a:rPr lang="en-GB" sz="1200" dirty="0" err="1">
                <a:latin typeface="Bitstream Chart"/>
                <a:cs typeface="Bitstream Chart"/>
              </a:rPr>
              <a:t>.</a:t>
            </a:r>
            <a:r>
              <a:rPr lang="en-GB" sz="1200" dirty="0">
                <a:latin typeface="Bitstream Chart"/>
                <a:cs typeface="Bitstream Chart"/>
              </a:rPr>
              <a:t> José </a:t>
            </a:r>
            <a:r>
              <a:rPr lang="en-GB" sz="1200" dirty="0" err="1">
                <a:latin typeface="Bitstream Chart"/>
                <a:cs typeface="Bitstream Chart"/>
              </a:rPr>
              <a:t>Santiso</a:t>
            </a:r>
            <a:r>
              <a:rPr lang="en-GB" sz="1200" dirty="0">
                <a:latin typeface="Bitstream Chart"/>
                <a:cs typeface="Bitstream Chart"/>
              </a:rPr>
              <a:t> </a:t>
            </a:r>
            <a:r>
              <a:rPr lang="en-GB" sz="1200" dirty="0" err="1" smtClean="0">
                <a:latin typeface="Bitstream Chart"/>
                <a:cs typeface="Bitstream Chart"/>
              </a:rPr>
              <a:t>López</a:t>
            </a:r>
            <a:r>
              <a:rPr lang="en-GB" sz="1200" dirty="0">
                <a:latin typeface="Bitstream Chart"/>
                <a:cs typeface="Bitstream Chart"/>
              </a:rPr>
              <a:t> </a:t>
            </a:r>
            <a:r>
              <a:rPr lang="es-ES" sz="1200" dirty="0">
                <a:latin typeface="Bitstream Chart"/>
                <a:cs typeface="Bitstream Chart"/>
              </a:rPr>
              <a:t> </a:t>
            </a:r>
            <a:r>
              <a:rPr lang="en-GB" sz="1200" dirty="0" smtClean="0">
                <a:latin typeface="Bitstream Chart"/>
                <a:cs typeface="Bitstream Chart"/>
              </a:rPr>
              <a:t> </a:t>
            </a:r>
            <a:r>
              <a:rPr lang="en-GB" sz="1200" dirty="0">
                <a:solidFill>
                  <a:srgbClr val="FFFF00"/>
                </a:solidFill>
                <a:latin typeface="Bitstream Chart"/>
                <a:cs typeface="Bitstream Chart"/>
              </a:rPr>
              <a:t>Oxide </a:t>
            </a:r>
            <a:r>
              <a:rPr lang="en-GB" sz="1200" dirty="0" err="1" smtClean="0">
                <a:solidFill>
                  <a:srgbClr val="FFFF00"/>
                </a:solidFill>
                <a:latin typeface="Bitstream Chart"/>
                <a:cs typeface="Bitstream Chart"/>
              </a:rPr>
              <a:t>Nanoelectronics</a:t>
            </a:r>
            <a:r>
              <a:rPr lang="en-GB" sz="1200" dirty="0" smtClean="0">
                <a:solidFill>
                  <a:srgbClr val="FFFF00"/>
                </a:solidFill>
                <a:latin typeface="Bitstream Chart"/>
                <a:cs typeface="Bitstream Chart"/>
              </a:rPr>
              <a:t>:</a:t>
            </a:r>
            <a:r>
              <a:rPr lang="en-GB" sz="1200" dirty="0" smtClean="0">
                <a:latin typeface="Bitstream Chart"/>
                <a:cs typeface="Bitstream Chart"/>
              </a:rPr>
              <a:t>  		           </a:t>
            </a:r>
            <a:r>
              <a:rPr lang="en-GB" sz="1200" dirty="0" err="1" smtClean="0">
                <a:latin typeface="Bitstream Chart"/>
                <a:cs typeface="Bitstream Chart"/>
              </a:rPr>
              <a:t>Prof</a:t>
            </a:r>
            <a:r>
              <a:rPr lang="en-GB" sz="1200" dirty="0" err="1">
                <a:latin typeface="Bitstream Chart"/>
                <a:cs typeface="Bitstream Chart"/>
              </a:rPr>
              <a:t>.</a:t>
            </a:r>
            <a:r>
              <a:rPr lang="en-GB" sz="1200" dirty="0">
                <a:latin typeface="Bitstream Chart"/>
                <a:cs typeface="Bitstream Chart"/>
              </a:rPr>
              <a:t> </a:t>
            </a:r>
            <a:r>
              <a:rPr lang="en-GB" sz="1200" dirty="0" err="1">
                <a:latin typeface="Bitstream Chart"/>
                <a:cs typeface="Bitstream Chart"/>
              </a:rPr>
              <a:t>Gustau</a:t>
            </a:r>
            <a:r>
              <a:rPr lang="en-GB" sz="1200" dirty="0">
                <a:latin typeface="Bitstream Chart"/>
                <a:cs typeface="Bitstream Chart"/>
              </a:rPr>
              <a:t> </a:t>
            </a:r>
            <a:r>
              <a:rPr lang="en-GB" sz="1200" dirty="0" err="1">
                <a:latin typeface="Bitstream Chart"/>
                <a:cs typeface="Bitstream Chart"/>
              </a:rPr>
              <a:t>Catalán</a:t>
            </a:r>
            <a:r>
              <a:rPr lang="es-ES" sz="1200" dirty="0">
                <a:latin typeface="Bitstream Chart"/>
                <a:cs typeface="Bitstream Chart"/>
              </a:rPr>
              <a:t> </a:t>
            </a:r>
            <a:r>
              <a:rPr lang="es-ES" sz="1200" dirty="0" smtClean="0">
                <a:latin typeface="Bitstream Chart"/>
                <a:cs typeface="Bitstream Chart"/>
              </a:rPr>
              <a:t> </a:t>
            </a:r>
            <a:r>
              <a:rPr lang="en-GB" sz="1200" dirty="0" smtClean="0">
                <a:latin typeface="Bitstream Chart"/>
                <a:cs typeface="Bitstream Chart"/>
              </a:rPr>
              <a:t> </a:t>
            </a:r>
          </a:p>
          <a:p>
            <a:pPr>
              <a:spcBef>
                <a:spcPts val="0"/>
              </a:spcBef>
              <a:spcAft>
                <a:spcPts val="0"/>
              </a:spcAft>
            </a:pPr>
            <a:r>
              <a:rPr lang="en-GB" sz="1200" dirty="0" smtClean="0">
                <a:solidFill>
                  <a:srgbClr val="FFFF00"/>
                </a:solidFill>
                <a:latin typeface="Bitstream Chart"/>
                <a:cs typeface="Bitstream Chart"/>
              </a:rPr>
              <a:t>Physics </a:t>
            </a:r>
            <a:r>
              <a:rPr lang="en-GB" sz="1200" dirty="0">
                <a:solidFill>
                  <a:srgbClr val="FFFF00"/>
                </a:solidFill>
                <a:latin typeface="Bitstream Chart"/>
                <a:cs typeface="Bitstream Chart"/>
              </a:rPr>
              <a:t>and Engineering of </a:t>
            </a:r>
            <a:r>
              <a:rPr lang="en-GB" sz="1200" dirty="0" err="1" smtClean="0">
                <a:solidFill>
                  <a:srgbClr val="FFFF00"/>
                </a:solidFill>
                <a:latin typeface="Bitstream Chart"/>
                <a:cs typeface="Bitstream Chart"/>
              </a:rPr>
              <a:t>Nanodevices</a:t>
            </a:r>
            <a:r>
              <a:rPr lang="en-GB" sz="1200" dirty="0" smtClean="0">
                <a:solidFill>
                  <a:srgbClr val="FFFF00"/>
                </a:solidFill>
                <a:latin typeface="Bitstream Chart"/>
                <a:cs typeface="Bitstream Chart"/>
              </a:rPr>
              <a:t>: </a:t>
            </a:r>
            <a:r>
              <a:rPr lang="en-GB" sz="1200" dirty="0" err="1" smtClean="0">
                <a:latin typeface="Bitstream Chart"/>
                <a:cs typeface="Bitstream Chart"/>
              </a:rPr>
              <a:t>Prof</a:t>
            </a:r>
            <a:r>
              <a:rPr lang="en-GB" sz="1200" dirty="0" err="1">
                <a:latin typeface="Bitstream Chart"/>
                <a:cs typeface="Bitstream Chart"/>
              </a:rPr>
              <a:t>.</a:t>
            </a:r>
            <a:r>
              <a:rPr lang="en-GB" sz="1200" dirty="0">
                <a:latin typeface="Bitstream Chart"/>
                <a:cs typeface="Bitstream Chart"/>
              </a:rPr>
              <a:t> Sergio </a:t>
            </a:r>
            <a:r>
              <a:rPr lang="en-GB" sz="1200" dirty="0" smtClean="0">
                <a:latin typeface="Bitstream Chart"/>
                <a:cs typeface="Bitstream Chart"/>
              </a:rPr>
              <a:t>Valenzuela   </a:t>
            </a:r>
            <a:r>
              <a:rPr lang="en-GB" sz="1200" dirty="0" smtClean="0">
                <a:solidFill>
                  <a:srgbClr val="FFFF00"/>
                </a:solidFill>
                <a:latin typeface="Bitstream Chart"/>
                <a:cs typeface="Bitstream Chart"/>
              </a:rPr>
              <a:t>Atomic </a:t>
            </a:r>
            <a:r>
              <a:rPr lang="en-GB" sz="1200" dirty="0">
                <a:solidFill>
                  <a:srgbClr val="FFFF00"/>
                </a:solidFill>
                <a:latin typeface="Bitstream Chart"/>
                <a:cs typeface="Bitstream Chart"/>
              </a:rPr>
              <a:t>Manipulation and </a:t>
            </a:r>
            <a:r>
              <a:rPr lang="en-GB" sz="1200" dirty="0" smtClean="0">
                <a:solidFill>
                  <a:srgbClr val="FFFF00"/>
                </a:solidFill>
                <a:latin typeface="Bitstream Chart"/>
                <a:cs typeface="Bitstream Chart"/>
              </a:rPr>
              <a:t>Spectroscopic:</a:t>
            </a:r>
            <a:r>
              <a:rPr lang="en-GB" sz="1200" dirty="0" smtClean="0">
                <a:latin typeface="Bitstream Chart"/>
                <a:cs typeface="Bitstream Chart"/>
              </a:rPr>
              <a:t>            </a:t>
            </a:r>
            <a:r>
              <a:rPr lang="en-GB" sz="1200" dirty="0" err="1" smtClean="0">
                <a:latin typeface="Bitstream Chart"/>
                <a:cs typeface="Bitstream Chart"/>
              </a:rPr>
              <a:t>Dr</a:t>
            </a:r>
            <a:r>
              <a:rPr lang="en-GB" sz="1200" dirty="0" err="1">
                <a:latin typeface="Bitstream Chart"/>
                <a:cs typeface="Bitstream Chart"/>
              </a:rPr>
              <a:t>.</a:t>
            </a:r>
            <a:r>
              <a:rPr lang="en-GB" sz="1200" dirty="0">
                <a:latin typeface="Bitstream Chart"/>
                <a:cs typeface="Bitstream Chart"/>
              </a:rPr>
              <a:t> </a:t>
            </a:r>
            <a:r>
              <a:rPr lang="en-GB" sz="1200" dirty="0" err="1">
                <a:latin typeface="Bitstream Chart"/>
                <a:cs typeface="Bitstream Chart"/>
              </a:rPr>
              <a:t>Aitor</a:t>
            </a:r>
            <a:r>
              <a:rPr lang="en-GB" sz="1200" dirty="0">
                <a:latin typeface="Bitstream Chart"/>
                <a:cs typeface="Bitstream Chart"/>
              </a:rPr>
              <a:t> </a:t>
            </a:r>
            <a:r>
              <a:rPr lang="en-GB" sz="1200" dirty="0" err="1">
                <a:latin typeface="Bitstream Chart"/>
                <a:cs typeface="Bitstream Chart"/>
              </a:rPr>
              <a:t>Mugarza</a:t>
            </a:r>
            <a:r>
              <a:rPr lang="es-ES" sz="1200" dirty="0">
                <a:latin typeface="Bitstream Chart"/>
                <a:cs typeface="Bitstream Chart"/>
              </a:rPr>
              <a:t> </a:t>
            </a:r>
            <a:r>
              <a:rPr lang="en-GB" sz="1200" dirty="0" smtClean="0">
                <a:latin typeface="Bitstream Chart"/>
                <a:cs typeface="Bitstream Chart"/>
              </a:rPr>
              <a:t> </a:t>
            </a:r>
          </a:p>
          <a:p>
            <a:pPr>
              <a:spcBef>
                <a:spcPts val="0"/>
              </a:spcBef>
              <a:spcAft>
                <a:spcPts val="0"/>
              </a:spcAft>
            </a:pPr>
            <a:r>
              <a:rPr lang="en-GB" sz="1200" dirty="0" smtClean="0">
                <a:solidFill>
                  <a:srgbClr val="FFFF00"/>
                </a:solidFill>
                <a:latin typeface="Bitstream Chart"/>
                <a:cs typeface="Bitstream Chart"/>
              </a:rPr>
              <a:t>Magnetic Nanostructures:</a:t>
            </a:r>
            <a:r>
              <a:rPr lang="en-GB" sz="1200" dirty="0" smtClean="0">
                <a:latin typeface="Bitstream Chart"/>
                <a:cs typeface="Bitstream Chart"/>
              </a:rPr>
              <a:t> 		   </a:t>
            </a:r>
            <a:r>
              <a:rPr lang="en-GB" sz="1200" dirty="0" err="1" smtClean="0">
                <a:latin typeface="Bitstream Chart"/>
                <a:cs typeface="Bitstream Chart"/>
              </a:rPr>
              <a:t>Prof.</a:t>
            </a:r>
            <a:r>
              <a:rPr lang="en-GB" sz="1200" dirty="0" smtClean="0">
                <a:latin typeface="Bitstream Chart"/>
                <a:cs typeface="Bitstream Chart"/>
              </a:rPr>
              <a:t> </a:t>
            </a:r>
            <a:r>
              <a:rPr lang="en-GB" sz="1200" dirty="0" err="1" smtClean="0">
                <a:latin typeface="Bitstream Chart"/>
                <a:cs typeface="Bitstream Chart"/>
              </a:rPr>
              <a:t>Josep</a:t>
            </a:r>
            <a:r>
              <a:rPr lang="en-GB" sz="1200" dirty="0" smtClean="0">
                <a:latin typeface="Bitstream Chart"/>
                <a:cs typeface="Bitstream Chart"/>
              </a:rPr>
              <a:t> </a:t>
            </a:r>
            <a:r>
              <a:rPr lang="en-GB" sz="1200" dirty="0" err="1" smtClean="0">
                <a:latin typeface="Bitstream Chart"/>
                <a:cs typeface="Bitstream Chart"/>
              </a:rPr>
              <a:t>Nogués</a:t>
            </a:r>
            <a:r>
              <a:rPr lang="es-ES" sz="1200" dirty="0" smtClean="0">
                <a:latin typeface="Bitstream Chart"/>
                <a:cs typeface="Bitstream Chart"/>
              </a:rPr>
              <a:t> </a:t>
            </a:r>
            <a:r>
              <a:rPr lang="en-GB" sz="1200" dirty="0" smtClean="0">
                <a:latin typeface="Bitstream Chart"/>
                <a:cs typeface="Bitstream Chart"/>
              </a:rPr>
              <a:t>  	</a:t>
            </a:r>
            <a:r>
              <a:rPr lang="en-GB" sz="1200" dirty="0" err="1" smtClean="0">
                <a:solidFill>
                  <a:srgbClr val="FFFF00"/>
                </a:solidFill>
                <a:latin typeface="Bitstream Chart"/>
                <a:cs typeface="Bitstream Chart"/>
              </a:rPr>
              <a:t>Supramolecular</a:t>
            </a:r>
            <a:r>
              <a:rPr lang="en-GB" sz="1200" dirty="0" smtClean="0">
                <a:solidFill>
                  <a:srgbClr val="FFFF00"/>
                </a:solidFill>
                <a:latin typeface="Bitstream Chart"/>
                <a:cs typeface="Bitstream Chart"/>
              </a:rPr>
              <a:t> </a:t>
            </a:r>
            <a:r>
              <a:rPr lang="en-GB" sz="1200" dirty="0" err="1">
                <a:solidFill>
                  <a:srgbClr val="FFFF00"/>
                </a:solidFill>
                <a:latin typeface="Bitstream Chart"/>
                <a:cs typeface="Bitstream Chart"/>
              </a:rPr>
              <a:t>NanoChemistry</a:t>
            </a:r>
            <a:r>
              <a:rPr lang="en-GB" sz="1200" dirty="0">
                <a:solidFill>
                  <a:srgbClr val="FFFF00"/>
                </a:solidFill>
                <a:latin typeface="Bitstream Chart"/>
                <a:cs typeface="Bitstream Chart"/>
              </a:rPr>
              <a:t> and </a:t>
            </a:r>
            <a:r>
              <a:rPr lang="en-GB" sz="1200" dirty="0" smtClean="0">
                <a:solidFill>
                  <a:srgbClr val="FFFF00"/>
                </a:solidFill>
                <a:latin typeface="Bitstream Chart"/>
                <a:cs typeface="Bitstream Chart"/>
              </a:rPr>
              <a:t>Materials:</a:t>
            </a:r>
            <a:r>
              <a:rPr lang="en-GB" sz="1200" dirty="0" smtClean="0">
                <a:latin typeface="Bitstream Chart"/>
                <a:cs typeface="Bitstream Chart"/>
              </a:rPr>
              <a:t> </a:t>
            </a:r>
            <a:r>
              <a:rPr lang="en-GB" sz="1200" dirty="0" err="1">
                <a:latin typeface="Bitstream Chart"/>
                <a:cs typeface="Bitstream Chart"/>
              </a:rPr>
              <a:t>Prof.</a:t>
            </a:r>
            <a:r>
              <a:rPr lang="en-GB" sz="1200" dirty="0">
                <a:latin typeface="Bitstream Chart"/>
                <a:cs typeface="Bitstream Chart"/>
              </a:rPr>
              <a:t> Daniel </a:t>
            </a:r>
            <a:r>
              <a:rPr lang="en-GB" sz="1200" dirty="0" err="1">
                <a:latin typeface="Bitstream Chart"/>
                <a:cs typeface="Bitstream Chart"/>
              </a:rPr>
              <a:t>Maspoch</a:t>
            </a:r>
            <a:r>
              <a:rPr lang="es-ES" sz="1200" dirty="0">
                <a:latin typeface="Bitstream Chart"/>
                <a:cs typeface="Bitstream Chart"/>
              </a:rPr>
              <a:t> </a:t>
            </a:r>
            <a:r>
              <a:rPr lang="en-GB" sz="1200" dirty="0" smtClean="0">
                <a:latin typeface="Bitstream Chart"/>
                <a:cs typeface="Bitstream Chart"/>
              </a:rPr>
              <a:t> </a:t>
            </a:r>
            <a:r>
              <a:rPr lang="en-GB" sz="1200" dirty="0" err="1" smtClean="0">
                <a:solidFill>
                  <a:srgbClr val="FFFF00"/>
                </a:solidFill>
                <a:latin typeface="Bitstream Chart"/>
                <a:cs typeface="Bitstream Chart"/>
              </a:rPr>
              <a:t>Phononic</a:t>
            </a:r>
            <a:r>
              <a:rPr lang="en-GB" sz="1200" dirty="0" smtClean="0">
                <a:solidFill>
                  <a:srgbClr val="FFFF00"/>
                </a:solidFill>
                <a:latin typeface="Bitstream Chart"/>
                <a:cs typeface="Bitstream Chart"/>
              </a:rPr>
              <a:t> </a:t>
            </a:r>
            <a:r>
              <a:rPr lang="en-GB" sz="1200" dirty="0">
                <a:solidFill>
                  <a:srgbClr val="FFFF00"/>
                </a:solidFill>
                <a:latin typeface="Bitstream Chart"/>
                <a:cs typeface="Bitstream Chart"/>
              </a:rPr>
              <a:t>and Photonic </a:t>
            </a:r>
            <a:r>
              <a:rPr lang="en-GB" sz="1200" dirty="0" smtClean="0">
                <a:solidFill>
                  <a:srgbClr val="FFFF00"/>
                </a:solidFill>
                <a:latin typeface="Bitstream Chart"/>
                <a:cs typeface="Bitstream Chart"/>
              </a:rPr>
              <a:t>Nanostructures:</a:t>
            </a:r>
            <a:r>
              <a:rPr lang="en-GB" sz="1200" dirty="0" smtClean="0">
                <a:latin typeface="Bitstream Chart"/>
                <a:cs typeface="Bitstream Chart"/>
              </a:rPr>
              <a:t>    </a:t>
            </a:r>
            <a:r>
              <a:rPr lang="en-GB" sz="1200" dirty="0" err="1" smtClean="0">
                <a:latin typeface="Bitstream Chart"/>
                <a:cs typeface="Bitstream Chart"/>
              </a:rPr>
              <a:t>Prof</a:t>
            </a:r>
            <a:r>
              <a:rPr lang="en-GB" sz="1200" dirty="0" err="1">
                <a:latin typeface="Bitstream Chart"/>
                <a:cs typeface="Bitstream Chart"/>
              </a:rPr>
              <a:t>.</a:t>
            </a:r>
            <a:r>
              <a:rPr lang="en-GB" sz="1200" dirty="0">
                <a:latin typeface="Bitstream Chart"/>
                <a:cs typeface="Bitstream Chart"/>
              </a:rPr>
              <a:t> </a:t>
            </a:r>
            <a:r>
              <a:rPr lang="en-GB" sz="1200" dirty="0" err="1">
                <a:latin typeface="Bitstream Chart"/>
                <a:cs typeface="Bitstream Chart"/>
              </a:rPr>
              <a:t>Clivia</a:t>
            </a:r>
            <a:r>
              <a:rPr lang="en-GB" sz="1200" dirty="0">
                <a:latin typeface="Bitstream Chart"/>
                <a:cs typeface="Bitstream Chart"/>
              </a:rPr>
              <a:t> </a:t>
            </a:r>
            <a:r>
              <a:rPr lang="en-GB" sz="1200" dirty="0" err="1">
                <a:latin typeface="Bitstream Chart"/>
                <a:cs typeface="Bitstream Chart"/>
              </a:rPr>
              <a:t>Sotomayor</a:t>
            </a:r>
            <a:r>
              <a:rPr lang="es-ES" sz="1200" dirty="0">
                <a:latin typeface="Bitstream Chart"/>
                <a:cs typeface="Bitstream Chart"/>
              </a:rPr>
              <a:t> </a:t>
            </a:r>
            <a:endParaRPr lang="es-ES_tradnl" sz="1200" dirty="0">
              <a:latin typeface="Bitstream Chart"/>
              <a:cs typeface="Bitstream Chart"/>
            </a:endParaRPr>
          </a:p>
          <a:p>
            <a:pPr>
              <a:spcBef>
                <a:spcPts val="0"/>
              </a:spcBef>
              <a:spcAft>
                <a:spcPts val="0"/>
              </a:spcAft>
            </a:pPr>
            <a:endParaRPr lang="en-US" sz="1200" dirty="0" smtClean="0">
              <a:solidFill>
                <a:schemeClr val="accent5"/>
              </a:solidFill>
              <a:latin typeface="BitStream Chart"/>
              <a:cs typeface="BitStream Chart"/>
            </a:endParaRPr>
          </a:p>
          <a:p>
            <a:pPr>
              <a:spcBef>
                <a:spcPts val="0"/>
              </a:spcBef>
              <a:spcAft>
                <a:spcPts val="0"/>
              </a:spcAft>
            </a:pPr>
            <a:r>
              <a:rPr lang="en-US" sz="1200" dirty="0" smtClean="0">
                <a:solidFill>
                  <a:schemeClr val="accent5"/>
                </a:solidFill>
                <a:latin typeface="BitStream Chart"/>
                <a:cs typeface="BitStream Chart"/>
              </a:rPr>
              <a:t>UAM</a:t>
            </a:r>
            <a:r>
              <a:rPr lang="en-US" sz="1200" dirty="0">
                <a:solidFill>
                  <a:schemeClr val="accent5"/>
                </a:solidFill>
                <a:latin typeface="BitStream Chart"/>
                <a:cs typeface="BitStream Chart"/>
              </a:rPr>
              <a:t>-Groups:</a:t>
            </a:r>
            <a:r>
              <a:rPr lang="en-US" sz="1200" dirty="0">
                <a:latin typeface="BitStream Chart"/>
                <a:cs typeface="BitStream Chart"/>
              </a:rPr>
              <a:t>			</a:t>
            </a:r>
            <a:r>
              <a:rPr lang="en-US" sz="1200" dirty="0">
                <a:solidFill>
                  <a:srgbClr val="FFFF00"/>
                </a:solidFill>
                <a:latin typeface="BitStream Chart"/>
                <a:cs typeface="BitStream Chart"/>
              </a:rPr>
              <a:t>UAM</a:t>
            </a:r>
          </a:p>
          <a:p>
            <a:pPr>
              <a:spcBef>
                <a:spcPts val="0"/>
              </a:spcBef>
              <a:spcAft>
                <a:spcPts val="0"/>
              </a:spcAft>
            </a:pPr>
            <a:r>
              <a:rPr lang="en-US" sz="1200" dirty="0">
                <a:solidFill>
                  <a:srgbClr val="FFFF00"/>
                </a:solidFill>
                <a:latin typeface="BitStream Chart"/>
                <a:cs typeface="BitStream Chart"/>
              </a:rPr>
              <a:t>Electronic Properties Novel Mater. Lab.: </a:t>
            </a:r>
            <a:r>
              <a:rPr lang="en-US" sz="1200" dirty="0">
                <a:latin typeface="BitStream Chart"/>
                <a:cs typeface="BitStream Chart"/>
              </a:rPr>
              <a:t>Prof. Enrique Garcia Michel    </a:t>
            </a:r>
            <a:r>
              <a:rPr lang="en-US" sz="1200" dirty="0">
                <a:solidFill>
                  <a:srgbClr val="FFFF00"/>
                </a:solidFill>
                <a:latin typeface="BitStream Chart"/>
                <a:cs typeface="BitStream Chart"/>
              </a:rPr>
              <a:t>Coatings, </a:t>
            </a:r>
            <a:r>
              <a:rPr lang="en-US" sz="1200" dirty="0" err="1">
                <a:solidFill>
                  <a:srgbClr val="FFFF00"/>
                </a:solidFill>
                <a:latin typeface="BitStream Chart"/>
                <a:cs typeface="BitStream Chart"/>
              </a:rPr>
              <a:t>Interf</a:t>
            </a:r>
            <a:r>
              <a:rPr lang="en-US" sz="1200" dirty="0">
                <a:solidFill>
                  <a:srgbClr val="FFFF00"/>
                </a:solidFill>
                <a:latin typeface="BitStream Chart"/>
                <a:cs typeface="BitStream Chart"/>
              </a:rPr>
              <a:t>. &amp; Nanostructures: </a:t>
            </a:r>
            <a:r>
              <a:rPr lang="en-US" sz="1200" dirty="0">
                <a:latin typeface="BitStream Chart"/>
                <a:cs typeface="BitStream Chart"/>
              </a:rPr>
              <a:t>Prof. Leonardo Soriano</a:t>
            </a:r>
          </a:p>
          <a:p>
            <a:pPr>
              <a:spcBef>
                <a:spcPts val="0"/>
              </a:spcBef>
              <a:spcAft>
                <a:spcPts val="0"/>
              </a:spcAft>
            </a:pPr>
            <a:endParaRPr lang="en-US" sz="1200" dirty="0" smtClean="0">
              <a:solidFill>
                <a:srgbClr val="FFFF00"/>
              </a:solidFill>
              <a:latin typeface="BitStream Chart"/>
              <a:cs typeface="BitStream Chart"/>
            </a:endParaRPr>
          </a:p>
          <a:p>
            <a:pPr>
              <a:spcBef>
                <a:spcPts val="0"/>
              </a:spcBef>
              <a:spcAft>
                <a:spcPts val="0"/>
              </a:spcAft>
            </a:pPr>
            <a:r>
              <a:rPr lang="en-US" sz="1200" dirty="0" smtClean="0">
                <a:solidFill>
                  <a:srgbClr val="FFFF00"/>
                </a:solidFill>
                <a:latin typeface="BitStream Chart"/>
                <a:cs typeface="BitStream Chart"/>
              </a:rPr>
              <a:t>NANOMOL </a:t>
            </a:r>
            <a:r>
              <a:rPr lang="en-US" sz="1200" dirty="0">
                <a:solidFill>
                  <a:srgbClr val="FFFF00"/>
                </a:solidFill>
                <a:latin typeface="BitStream Chart"/>
                <a:cs typeface="BitStream Chart"/>
              </a:rPr>
              <a:t>Group 			ICMAB-CSIC</a:t>
            </a:r>
            <a:endParaRPr lang="es-ES_tradnl" sz="1200" dirty="0">
              <a:solidFill>
                <a:srgbClr val="FFFF00"/>
              </a:solidFill>
              <a:latin typeface="BitStream Chart"/>
              <a:cs typeface="BitStream Chart"/>
            </a:endParaRPr>
          </a:p>
          <a:p>
            <a:pPr>
              <a:spcBef>
                <a:spcPts val="0"/>
              </a:spcBef>
              <a:spcAft>
                <a:spcPts val="0"/>
              </a:spcAft>
            </a:pPr>
            <a:r>
              <a:rPr lang="en-US" sz="1200" dirty="0">
                <a:latin typeface="BitStream Chart"/>
                <a:cs typeface="BitStream Chart"/>
              </a:rPr>
              <a:t>Prof. </a:t>
            </a:r>
            <a:r>
              <a:rPr lang="en-US" sz="1200" dirty="0" err="1">
                <a:latin typeface="BitStream Chart"/>
                <a:cs typeface="BitStream Chart"/>
              </a:rPr>
              <a:t>Jaume</a:t>
            </a:r>
            <a:r>
              <a:rPr lang="en-US" sz="1200" dirty="0">
                <a:latin typeface="BitStream Chart"/>
                <a:cs typeface="BitStream Chart"/>
              </a:rPr>
              <a:t> </a:t>
            </a:r>
            <a:r>
              <a:rPr lang="en-US" sz="1200" dirty="0" err="1">
                <a:latin typeface="BitStream Chart"/>
                <a:cs typeface="BitStream Chart"/>
              </a:rPr>
              <a:t>Veciana</a:t>
            </a:r>
            <a:r>
              <a:rPr lang="en-US" sz="1200" dirty="0">
                <a:latin typeface="BitStream Chart"/>
                <a:cs typeface="BitStream Chart"/>
              </a:rPr>
              <a:t> </a:t>
            </a:r>
            <a:r>
              <a:rPr lang="es-ES_tradnl" sz="1200" dirty="0">
                <a:latin typeface="BitStream Chart"/>
                <a:cs typeface="BitStream Chart"/>
              </a:rPr>
              <a:t> </a:t>
            </a:r>
            <a:r>
              <a:rPr lang="en-US" sz="1200" dirty="0">
                <a:latin typeface="BitStream Chart"/>
                <a:cs typeface="BitStream Chart"/>
              </a:rPr>
              <a:t>- Prof. </a:t>
            </a:r>
            <a:r>
              <a:rPr lang="en-US" sz="1200" dirty="0" err="1">
                <a:latin typeface="BitStream Chart"/>
                <a:cs typeface="BitStream Chart"/>
              </a:rPr>
              <a:t>Concepció</a:t>
            </a:r>
            <a:r>
              <a:rPr lang="en-US" sz="1200" dirty="0">
                <a:latin typeface="BitStream Chart"/>
                <a:cs typeface="BitStream Chart"/>
              </a:rPr>
              <a:t> </a:t>
            </a:r>
            <a:r>
              <a:rPr lang="en-US" sz="1200" dirty="0" err="1">
                <a:latin typeface="BitStream Chart"/>
                <a:cs typeface="BitStream Chart"/>
              </a:rPr>
              <a:t>Rovira</a:t>
            </a:r>
            <a:r>
              <a:rPr lang="en-US" sz="1200" dirty="0">
                <a:latin typeface="BitStream Chart"/>
                <a:cs typeface="BitStream Chart"/>
              </a:rPr>
              <a:t> </a:t>
            </a:r>
            <a:r>
              <a:rPr lang="es-ES_tradnl" sz="1200" dirty="0">
                <a:latin typeface="BitStream Chart"/>
                <a:cs typeface="BitStream Chart"/>
              </a:rPr>
              <a:t> </a:t>
            </a:r>
            <a:r>
              <a:rPr lang="en-US" sz="1200" dirty="0">
                <a:latin typeface="BitStream Chart"/>
                <a:cs typeface="BitStream Chart"/>
              </a:rPr>
              <a:t>- Dr. </a:t>
            </a:r>
            <a:r>
              <a:rPr lang="en-US" sz="1200" dirty="0" err="1">
                <a:latin typeface="BitStream Chart"/>
                <a:cs typeface="BitStream Chart"/>
              </a:rPr>
              <a:t>Inma</a:t>
            </a:r>
            <a:r>
              <a:rPr lang="en-US" sz="1200" dirty="0">
                <a:latin typeface="BitStream Chart"/>
                <a:cs typeface="BitStream Chart"/>
              </a:rPr>
              <a:t> </a:t>
            </a:r>
            <a:r>
              <a:rPr lang="en-US" sz="1200" dirty="0" err="1">
                <a:latin typeface="BitStream Chart"/>
                <a:cs typeface="BitStream Chart"/>
              </a:rPr>
              <a:t>Ratera</a:t>
            </a:r>
            <a:r>
              <a:rPr lang="es-ES_tradnl" sz="1200" dirty="0">
                <a:latin typeface="BitStream Chart"/>
                <a:cs typeface="BitStream Chart"/>
              </a:rPr>
              <a:t>  </a:t>
            </a:r>
            <a:r>
              <a:rPr lang="en-US" sz="1200" dirty="0">
                <a:latin typeface="BitStream Chart"/>
                <a:cs typeface="BitStream Chart"/>
              </a:rPr>
              <a:t>- Dr. Marta Mas Torrent Dr. Evelyn </a:t>
            </a:r>
            <a:r>
              <a:rPr lang="en-US" sz="1200" dirty="0" smtClean="0">
                <a:latin typeface="BitStream Chart"/>
                <a:cs typeface="BitStream Chart"/>
              </a:rPr>
              <a:t>Moreno</a:t>
            </a:r>
          </a:p>
          <a:p>
            <a:pPr>
              <a:spcBef>
                <a:spcPts val="0"/>
              </a:spcBef>
              <a:spcAft>
                <a:spcPts val="0"/>
              </a:spcAft>
            </a:pPr>
            <a:r>
              <a:rPr lang="en-GB" sz="1200" dirty="0">
                <a:solidFill>
                  <a:srgbClr val="FFFF00"/>
                </a:solidFill>
                <a:latin typeface="BitStream Chart"/>
                <a:cs typeface="BitStream Chart"/>
              </a:rPr>
              <a:t>Heterogeneous catalysis (HT and P) </a:t>
            </a:r>
            <a:r>
              <a:rPr lang="en-GB" sz="1200" dirty="0" smtClean="0">
                <a:solidFill>
                  <a:srgbClr val="FFFF00"/>
                </a:solidFill>
                <a:latin typeface="BitStream Chart"/>
                <a:cs typeface="BitStream Chart"/>
              </a:rPr>
              <a:t>		ITQ, UPV-CSIC</a:t>
            </a:r>
            <a:endParaRPr lang="en-US" sz="1200" dirty="0" smtClean="0">
              <a:solidFill>
                <a:srgbClr val="FFFF00"/>
              </a:solidFill>
              <a:latin typeface="BitStream Chart"/>
              <a:cs typeface="BitStream Chart"/>
            </a:endParaRPr>
          </a:p>
          <a:p>
            <a:pPr>
              <a:spcBef>
                <a:spcPts val="0"/>
              </a:spcBef>
              <a:spcAft>
                <a:spcPts val="0"/>
              </a:spcAft>
            </a:pPr>
            <a:r>
              <a:rPr lang="en-US" sz="1200" dirty="0">
                <a:latin typeface="BitStream Chart"/>
                <a:cs typeface="BitStream Chart"/>
              </a:rPr>
              <a:t>Prof. Fernando Rey </a:t>
            </a:r>
            <a:r>
              <a:rPr lang="en-US" sz="1200" dirty="0" err="1" smtClean="0">
                <a:latin typeface="BitStream Chart"/>
                <a:cs typeface="BitStream Chart"/>
              </a:rPr>
              <a:t>García</a:t>
            </a:r>
            <a:r>
              <a:rPr lang="en-US" sz="1200" dirty="0">
                <a:latin typeface="BitStream Chart"/>
                <a:cs typeface="BitStream Chart"/>
              </a:rPr>
              <a:t> </a:t>
            </a:r>
            <a:r>
              <a:rPr lang="en-US" sz="1200" dirty="0" smtClean="0">
                <a:latin typeface="BitStream Chart"/>
                <a:cs typeface="BitStream Chart"/>
              </a:rPr>
              <a:t>– Dr. </a:t>
            </a:r>
            <a:r>
              <a:rPr lang="en-GB" sz="1200" dirty="0" smtClean="0">
                <a:latin typeface="BitStream Chart"/>
                <a:cs typeface="BitStream Chart"/>
              </a:rPr>
              <a:t>José </a:t>
            </a:r>
            <a:r>
              <a:rPr lang="en-GB" sz="1200" dirty="0">
                <a:latin typeface="BitStream Chart"/>
                <a:cs typeface="BitStream Chart"/>
              </a:rPr>
              <a:t>M. Serra.</a:t>
            </a:r>
            <a:r>
              <a:rPr lang="es-ES" sz="1200" dirty="0">
                <a:latin typeface="BitStream Chart"/>
                <a:cs typeface="BitStream Chart"/>
              </a:rPr>
              <a:t> </a:t>
            </a:r>
            <a:r>
              <a:rPr lang="es-ES" sz="1200" dirty="0" smtClean="0">
                <a:latin typeface="BitStream Chart"/>
                <a:cs typeface="BitStream Chart"/>
              </a:rPr>
              <a:t>–Dr.  </a:t>
            </a:r>
            <a:r>
              <a:rPr lang="en-GB" sz="1200" dirty="0" smtClean="0">
                <a:latin typeface="BitStream Chart"/>
                <a:cs typeface="BitStream Chart"/>
              </a:rPr>
              <a:t>J.L</a:t>
            </a:r>
            <a:r>
              <a:rPr lang="en-GB" sz="1200" dirty="0">
                <a:latin typeface="BitStream Chart"/>
                <a:cs typeface="BitStream Chart"/>
              </a:rPr>
              <a:t>. </a:t>
            </a:r>
            <a:r>
              <a:rPr lang="en-GB" sz="1200" dirty="0" err="1">
                <a:latin typeface="BitStream Chart"/>
                <a:cs typeface="BitStream Chart"/>
              </a:rPr>
              <a:t>Llordá</a:t>
            </a:r>
            <a:r>
              <a:rPr lang="en-GB" sz="1200" dirty="0">
                <a:latin typeface="BitStream Chart"/>
                <a:cs typeface="BitStream Chart"/>
              </a:rPr>
              <a:t>, </a:t>
            </a:r>
            <a:r>
              <a:rPr lang="en-GB" sz="1200" dirty="0" smtClean="0">
                <a:latin typeface="BitStream Chart"/>
                <a:cs typeface="BitStream Chart"/>
              </a:rPr>
              <a:t>- </a:t>
            </a:r>
            <a:r>
              <a:rPr lang="en-GB" sz="1200" dirty="0" err="1" smtClean="0">
                <a:latin typeface="BitStream Chart"/>
                <a:cs typeface="BitStream Chart"/>
              </a:rPr>
              <a:t>Dr.</a:t>
            </a:r>
            <a:r>
              <a:rPr lang="en-GB" sz="1200" dirty="0" smtClean="0">
                <a:latin typeface="BitStream Chart"/>
                <a:cs typeface="BitStream Chart"/>
              </a:rPr>
              <a:t> S</a:t>
            </a:r>
            <a:r>
              <a:rPr lang="en-GB" sz="1200" dirty="0">
                <a:latin typeface="BitStream Chart"/>
                <a:cs typeface="BitStream Chart"/>
              </a:rPr>
              <a:t>. Valencia, M. Palomino</a:t>
            </a:r>
            <a:r>
              <a:rPr lang="es-ES" sz="1200" dirty="0">
                <a:latin typeface="BitStream Chart"/>
                <a:cs typeface="BitStream Chart"/>
              </a:rPr>
              <a:t> </a:t>
            </a:r>
            <a:endParaRPr lang="en-US" sz="1200" dirty="0" smtClean="0">
              <a:latin typeface="BitStream Chart"/>
              <a:cs typeface="BitStream Chart"/>
            </a:endParaRPr>
          </a:p>
          <a:p>
            <a:pPr>
              <a:spcBef>
                <a:spcPts val="0"/>
              </a:spcBef>
              <a:spcAft>
                <a:spcPts val="0"/>
              </a:spcAft>
            </a:pPr>
            <a:r>
              <a:rPr lang="en-US" sz="1200" dirty="0" smtClean="0">
                <a:solidFill>
                  <a:srgbClr val="FFFF00"/>
                </a:solidFill>
                <a:latin typeface="BitStream Chart"/>
                <a:cs typeface="BitStream Chart"/>
              </a:rPr>
              <a:t>CAMRADS Group			ICMA-CSIC</a:t>
            </a:r>
          </a:p>
          <a:p>
            <a:pPr>
              <a:spcBef>
                <a:spcPts val="0"/>
              </a:spcBef>
              <a:spcAft>
                <a:spcPts val="0"/>
              </a:spcAft>
            </a:pPr>
            <a:r>
              <a:rPr lang="en-US" sz="1200" dirty="0" smtClean="0">
                <a:latin typeface="BitStream Chart"/>
                <a:cs typeface="BitStream Chart"/>
              </a:rPr>
              <a:t>Dr. Maria Gloria </a:t>
            </a:r>
            <a:r>
              <a:rPr lang="en-US" sz="1200" dirty="0" err="1" smtClean="0">
                <a:latin typeface="BitStream Chart"/>
                <a:cs typeface="BitStream Chart"/>
              </a:rPr>
              <a:t>Subías</a:t>
            </a:r>
            <a:r>
              <a:rPr lang="en-US" sz="1200" dirty="0" smtClean="0">
                <a:latin typeface="BitStream Chart"/>
                <a:cs typeface="BitStream Chart"/>
              </a:rPr>
              <a:t> </a:t>
            </a:r>
            <a:r>
              <a:rPr lang="en-US" sz="1200" dirty="0" err="1" smtClean="0">
                <a:latin typeface="BitStream Chart"/>
                <a:cs typeface="BitStream Chart"/>
              </a:rPr>
              <a:t>Peruga</a:t>
            </a:r>
            <a:r>
              <a:rPr lang="en-US" sz="1200" dirty="0">
                <a:latin typeface="BitStream Chart"/>
                <a:cs typeface="BitStream Chart"/>
              </a:rPr>
              <a:t> </a:t>
            </a:r>
            <a:r>
              <a:rPr lang="en-US" sz="1200" dirty="0" smtClean="0">
                <a:latin typeface="BitStream Chart"/>
                <a:cs typeface="BitStream Chart"/>
              </a:rPr>
              <a:t> - Dr. Javier </a:t>
            </a:r>
            <a:r>
              <a:rPr lang="en-US" sz="1200" dirty="0" err="1" smtClean="0">
                <a:latin typeface="BitStream Chart"/>
                <a:cs typeface="BitStream Chart"/>
              </a:rPr>
              <a:t>Blasco</a:t>
            </a:r>
            <a:r>
              <a:rPr lang="en-US" sz="1200" dirty="0" smtClean="0">
                <a:latin typeface="BitStream Chart"/>
                <a:cs typeface="BitStream Chart"/>
              </a:rPr>
              <a:t> </a:t>
            </a:r>
            <a:r>
              <a:rPr lang="en-US" sz="1200" dirty="0" err="1" smtClean="0">
                <a:latin typeface="BitStream Chart"/>
                <a:cs typeface="BitStream Chart"/>
              </a:rPr>
              <a:t>Carral</a:t>
            </a:r>
            <a:endParaRPr lang="en-US" sz="1200" dirty="0" smtClean="0">
              <a:latin typeface="BitStream Chart"/>
              <a:cs typeface="BitStream Chart"/>
            </a:endParaRPr>
          </a:p>
          <a:p>
            <a:pPr>
              <a:spcBef>
                <a:spcPts val="0"/>
              </a:spcBef>
              <a:spcAft>
                <a:spcPts val="0"/>
              </a:spcAft>
            </a:pPr>
            <a:endParaRPr lang="en-US" sz="1200" dirty="0" smtClean="0">
              <a:latin typeface="BitStream Chart"/>
              <a:cs typeface="BitStream Chart"/>
            </a:endParaRPr>
          </a:p>
          <a:p>
            <a:pPr>
              <a:spcBef>
                <a:spcPts val="0"/>
              </a:spcBef>
              <a:spcAft>
                <a:spcPts val="0"/>
              </a:spcAft>
            </a:pPr>
            <a:r>
              <a:rPr lang="en-US" sz="1200" dirty="0" smtClean="0">
                <a:solidFill>
                  <a:srgbClr val="C9F685"/>
                </a:solidFill>
                <a:latin typeface="BitStream Chart"/>
                <a:cs typeface="BitStream Chart"/>
              </a:rPr>
              <a:t>International Support:</a:t>
            </a:r>
          </a:p>
          <a:p>
            <a:pPr>
              <a:spcBef>
                <a:spcPts val="0"/>
              </a:spcBef>
              <a:spcAft>
                <a:spcPts val="0"/>
              </a:spcAft>
            </a:pPr>
            <a:r>
              <a:rPr lang="en-US" sz="1200" dirty="0" smtClean="0">
                <a:latin typeface="BitStream Chart"/>
                <a:cs typeface="BitStream Chart"/>
              </a:rPr>
              <a:t>Dr. Vaclav Holy			</a:t>
            </a:r>
            <a:r>
              <a:rPr lang="en-US" sz="1200" dirty="0" smtClean="0">
                <a:solidFill>
                  <a:srgbClr val="FFFF00"/>
                </a:solidFill>
                <a:latin typeface="BitStream Chart"/>
                <a:cs typeface="BitStream Chart"/>
              </a:rPr>
              <a:t>Charles University in Prague</a:t>
            </a:r>
          </a:p>
          <a:p>
            <a:pPr>
              <a:spcBef>
                <a:spcPts val="0"/>
              </a:spcBef>
              <a:spcAft>
                <a:spcPts val="0"/>
              </a:spcAft>
            </a:pPr>
            <a:r>
              <a:rPr lang="en-US" sz="1200" dirty="0" smtClean="0">
                <a:latin typeface="BitStream Chart"/>
                <a:cs typeface="BitStream Chart"/>
              </a:rPr>
              <a:t>Dr. Roberto </a:t>
            </a:r>
            <a:r>
              <a:rPr lang="en-US" sz="1200" dirty="0" err="1" smtClean="0">
                <a:latin typeface="BitStream Chart"/>
                <a:cs typeface="BitStream Chart"/>
              </a:rPr>
              <a:t>Felici</a:t>
            </a:r>
            <a:r>
              <a:rPr lang="en-US" sz="1200" dirty="0" smtClean="0">
                <a:latin typeface="BitStream Chart"/>
                <a:cs typeface="BitStream Chart"/>
              </a:rPr>
              <a:t>			</a:t>
            </a:r>
            <a:r>
              <a:rPr lang="en-US" sz="1200" dirty="0" smtClean="0">
                <a:solidFill>
                  <a:srgbClr val="FFFF00"/>
                </a:solidFill>
                <a:latin typeface="BitStream Chart"/>
                <a:cs typeface="BitStream Chart"/>
              </a:rPr>
              <a:t>ID03, ESRF</a:t>
            </a:r>
          </a:p>
          <a:p>
            <a:pPr>
              <a:spcBef>
                <a:spcPts val="0"/>
              </a:spcBef>
              <a:spcAft>
                <a:spcPts val="0"/>
              </a:spcAft>
            </a:pPr>
            <a:r>
              <a:rPr lang="en-US" sz="1200" dirty="0" smtClean="0">
                <a:latin typeface="BitStream Chart"/>
                <a:cs typeface="BitStream Chart"/>
              </a:rPr>
              <a:t>Dr. </a:t>
            </a:r>
            <a:r>
              <a:rPr lang="en-US" sz="1200" dirty="0" err="1" smtClean="0">
                <a:latin typeface="BitStream Chart"/>
                <a:cs typeface="BitStream Chart"/>
              </a:rPr>
              <a:t>Maddalena</a:t>
            </a:r>
            <a:r>
              <a:rPr lang="en-US" sz="1200" dirty="0" smtClean="0">
                <a:latin typeface="BitStream Chart"/>
                <a:cs typeface="BitStream Chart"/>
              </a:rPr>
              <a:t> </a:t>
            </a:r>
            <a:r>
              <a:rPr lang="en-US" sz="1200" dirty="0" err="1" smtClean="0">
                <a:latin typeface="BitStream Chart"/>
                <a:cs typeface="BitStream Chart"/>
              </a:rPr>
              <a:t>Pedio</a:t>
            </a:r>
            <a:r>
              <a:rPr lang="en-US" sz="1200" dirty="0" smtClean="0">
                <a:latin typeface="BitStream Chart"/>
                <a:cs typeface="BitStream Chart"/>
              </a:rPr>
              <a:t>			</a:t>
            </a:r>
            <a:r>
              <a:rPr lang="en-US" sz="1200" dirty="0" smtClean="0">
                <a:solidFill>
                  <a:srgbClr val="FFFF00"/>
                </a:solidFill>
                <a:latin typeface="BitStream Chart"/>
                <a:cs typeface="BitStream Chart"/>
              </a:rPr>
              <a:t>CNR-Italy</a:t>
            </a:r>
          </a:p>
          <a:p>
            <a:pPr>
              <a:spcBef>
                <a:spcPts val="0"/>
              </a:spcBef>
              <a:spcAft>
                <a:spcPts val="0"/>
              </a:spcAft>
            </a:pPr>
            <a:r>
              <a:rPr lang="en-US" sz="1200" dirty="0" smtClean="0">
                <a:latin typeface="BitStream Chart"/>
                <a:cs typeface="BitStream Chart"/>
              </a:rPr>
              <a:t>Dr. Massimo </a:t>
            </a:r>
            <a:r>
              <a:rPr lang="en-US" sz="1200" dirty="0" err="1" smtClean="0">
                <a:latin typeface="BitStream Chart"/>
                <a:cs typeface="BitStream Chart"/>
              </a:rPr>
              <a:t>Innocenti</a:t>
            </a:r>
            <a:r>
              <a:rPr lang="en-US" sz="1200" dirty="0" smtClean="0">
                <a:latin typeface="BitStream Chart"/>
                <a:cs typeface="BitStream Chart"/>
              </a:rPr>
              <a:t>			</a:t>
            </a:r>
            <a:r>
              <a:rPr lang="en-US" sz="1200" dirty="0" smtClean="0">
                <a:solidFill>
                  <a:srgbClr val="FFFF00"/>
                </a:solidFill>
                <a:latin typeface="BitStream Chart"/>
                <a:cs typeface="BitStream Chart"/>
              </a:rPr>
              <a:t>USF-Firenze</a:t>
            </a:r>
          </a:p>
          <a:p>
            <a:pPr>
              <a:spcBef>
                <a:spcPts val="0"/>
              </a:spcBef>
              <a:spcAft>
                <a:spcPts val="0"/>
              </a:spcAft>
            </a:pPr>
            <a:r>
              <a:rPr lang="en-US" sz="1200" dirty="0" smtClean="0">
                <a:latin typeface="BitStream Chart"/>
                <a:cs typeface="BitStream Chart"/>
              </a:rPr>
              <a:t>Dr. Stefano </a:t>
            </a:r>
            <a:r>
              <a:rPr lang="en-US" sz="1200" dirty="0" err="1" smtClean="0">
                <a:latin typeface="BitStream Chart"/>
                <a:cs typeface="BitStream Chart"/>
              </a:rPr>
              <a:t>Cariglio</a:t>
            </a:r>
            <a:r>
              <a:rPr lang="en-US" sz="1200" dirty="0" smtClean="0">
                <a:latin typeface="BitStream Chart"/>
                <a:cs typeface="BitStream Chart"/>
              </a:rPr>
              <a:t>			</a:t>
            </a:r>
            <a:r>
              <a:rPr lang="en-US" sz="1200" dirty="0" smtClean="0">
                <a:solidFill>
                  <a:srgbClr val="FFFF00"/>
                </a:solidFill>
                <a:latin typeface="BitStream Chart"/>
                <a:cs typeface="BitStream Chart"/>
              </a:rPr>
              <a:t>UG-Genève</a:t>
            </a:r>
          </a:p>
          <a:p>
            <a:pPr>
              <a:spcBef>
                <a:spcPts val="0"/>
              </a:spcBef>
              <a:spcAft>
                <a:spcPts val="0"/>
              </a:spcAft>
            </a:pPr>
            <a:r>
              <a:rPr lang="en-US" sz="1200" dirty="0" smtClean="0">
                <a:latin typeface="BitStream Chart"/>
                <a:cs typeface="BitStream Chart"/>
              </a:rPr>
              <a:t>Dr. Marie-Ingrid Richard &amp; Prof. Olivier Thomas	</a:t>
            </a:r>
            <a:r>
              <a:rPr lang="en-US" sz="1200" dirty="0" smtClean="0">
                <a:solidFill>
                  <a:srgbClr val="FFFF00"/>
                </a:solidFill>
                <a:latin typeface="BitStream Chart"/>
                <a:cs typeface="BitStream Chart"/>
              </a:rPr>
              <a:t>IM2NP-CNRS </a:t>
            </a:r>
            <a:r>
              <a:rPr lang="en-US" sz="1200" dirty="0">
                <a:solidFill>
                  <a:srgbClr val="FFFF00"/>
                </a:solidFill>
                <a:latin typeface="BitStream Chart"/>
                <a:cs typeface="BitStream Chart"/>
              </a:rPr>
              <a:t>  </a:t>
            </a:r>
            <a:endParaRPr lang="en-US" sz="1200" dirty="0" smtClean="0">
              <a:solidFill>
                <a:srgbClr val="FFFF00"/>
              </a:solidFill>
              <a:latin typeface="BitStream Chart"/>
              <a:cs typeface="BitStream Chart"/>
            </a:endParaRPr>
          </a:p>
          <a:p>
            <a:pPr>
              <a:spcBef>
                <a:spcPts val="0"/>
              </a:spcBef>
              <a:spcAft>
                <a:spcPts val="0"/>
              </a:spcAft>
            </a:pPr>
            <a:r>
              <a:rPr lang="en-US" sz="1200" dirty="0" smtClean="0">
                <a:latin typeface="BitStream Chart"/>
                <a:cs typeface="BitStream Chart"/>
              </a:rPr>
              <a:t>Dr. Johan Gustafson			</a:t>
            </a:r>
            <a:r>
              <a:rPr lang="en-US" sz="1200" dirty="0" smtClean="0">
                <a:solidFill>
                  <a:srgbClr val="FFFF00"/>
                </a:solidFill>
                <a:latin typeface="BitStream Chart"/>
                <a:cs typeface="BitStream Chart"/>
              </a:rPr>
              <a:t>Lund University</a:t>
            </a:r>
            <a:endParaRPr lang="es-ES_tradnl" sz="1200" dirty="0">
              <a:solidFill>
                <a:srgbClr val="FFFF00"/>
              </a:solidFill>
              <a:latin typeface="BitStream Chart"/>
              <a:cs typeface="BitStream Chart"/>
            </a:endParaRPr>
          </a:p>
        </p:txBody>
      </p:sp>
      <p:pic>
        <p:nvPicPr>
          <p:cNvPr id="4" name="Picture 1"/>
          <p:cNvPicPr>
            <a:picLocks noChangeAspect="1" noChangeArrowheads="1"/>
          </p:cNvPicPr>
          <p:nvPr/>
        </p:nvPicPr>
        <p:blipFill>
          <a:blip r:embed="rId2" cstate="print"/>
          <a:srcRect/>
          <a:stretch>
            <a:fillRect/>
          </a:stretch>
        </p:blipFill>
        <p:spPr bwMode="auto">
          <a:xfrm>
            <a:off x="5125" y="6558471"/>
            <a:ext cx="4676031" cy="537577"/>
          </a:xfrm>
          <a:prstGeom prst="rect">
            <a:avLst/>
          </a:prstGeom>
          <a:noFill/>
        </p:spPr>
      </p:pic>
      <p:sp>
        <p:nvSpPr>
          <p:cNvPr id="5"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360720753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92125" y="331788"/>
            <a:ext cx="9494838" cy="590550"/>
          </a:xfrm>
          <a:ln/>
        </p:spPr>
        <p:txBody>
          <a:body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sz="2400" i="0" dirty="0" smtClean="0">
                <a:latin typeface="Bookman" charset="0"/>
                <a:cs typeface="Times New Roman" pitchFamily="16" charset="0"/>
              </a:rPr>
              <a:t>Objectives: </a:t>
            </a:r>
            <a:r>
              <a:rPr lang="en-GB" sz="2400" i="0" dirty="0" err="1">
                <a:latin typeface="Bookman" charset="0"/>
                <a:cs typeface="Times New Roman" pitchFamily="16" charset="0"/>
              </a:rPr>
              <a:t>b</a:t>
            </a:r>
            <a:r>
              <a:rPr lang="en-GB" sz="2400" i="0" dirty="0" err="1" smtClean="0">
                <a:latin typeface="Bookman" charset="0"/>
                <a:cs typeface="Times New Roman" pitchFamily="16" charset="0"/>
              </a:rPr>
              <a:t>eamline</a:t>
            </a:r>
            <a:r>
              <a:rPr lang="en-GB" sz="2400" i="0" dirty="0" smtClean="0">
                <a:latin typeface="Bookman" charset="0"/>
                <a:cs typeface="Times New Roman" pitchFamily="16" charset="0"/>
              </a:rPr>
              <a:t> aims (</a:t>
            </a:r>
            <a:r>
              <a:rPr lang="en-GB" sz="2400" b="0" i="0" dirty="0" smtClean="0">
                <a:solidFill>
                  <a:srgbClr val="FFFF00"/>
                </a:solidFill>
                <a:latin typeface="+mn-lt"/>
                <a:cs typeface="Times New Roman" pitchFamily="16" charset="0"/>
              </a:rPr>
              <a:t>1</a:t>
            </a:r>
            <a:r>
              <a:rPr lang="en-GB" sz="2400" b="0" i="0" dirty="0" smtClean="0">
                <a:latin typeface="+mn-lt"/>
                <a:cs typeface="Times New Roman" pitchFamily="16" charset="0"/>
              </a:rPr>
              <a:t>/2</a:t>
            </a:r>
            <a:r>
              <a:rPr lang="en-GB" sz="2400" i="0" dirty="0" smtClean="0">
                <a:latin typeface="Bookman" charset="0"/>
                <a:cs typeface="Times New Roman" pitchFamily="16" charset="0"/>
              </a:rPr>
              <a:t>)</a:t>
            </a:r>
            <a:endParaRPr lang="en-GB" sz="2400" i="0" dirty="0">
              <a:latin typeface="Bookman" charset="0"/>
            </a:endParaRPr>
          </a:p>
        </p:txBody>
      </p:sp>
      <p:sp>
        <p:nvSpPr>
          <p:cNvPr id="5123" name="Text Box 3"/>
          <p:cNvSpPr txBox="1">
            <a:spLocks noChangeArrowheads="1"/>
          </p:cNvSpPr>
          <p:nvPr/>
        </p:nvSpPr>
        <p:spPr bwMode="auto">
          <a:xfrm>
            <a:off x="636016" y="1202213"/>
            <a:ext cx="8940800" cy="5274984"/>
          </a:xfrm>
          <a:prstGeom prst="rect">
            <a:avLst/>
          </a:prstGeom>
          <a:noFill/>
          <a:ln w="9525">
            <a:noFill/>
            <a:miter lim="800000"/>
            <a:headEnd/>
            <a:tailEnd/>
          </a:ln>
        </p:spPr>
        <p:txBody>
          <a:bodyPr lIns="0" tIns="0" rIns="0" bIns="0">
            <a:spAutoFit/>
          </a:bodyPr>
          <a:lstStyle/>
          <a:p>
            <a:pPr marL="217488" lvl="3" indent="-215900" algn="just" eaLnBrk="1">
              <a:lnSpc>
                <a:spcPct val="105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1800" dirty="0" smtClean="0">
                <a:solidFill>
                  <a:srgbClr val="FFFFFF"/>
                </a:solidFill>
                <a:latin typeface="Bitstream Vera Serif" charset="0"/>
                <a:cs typeface="Times New Roman" pitchFamily="16" charset="0"/>
              </a:rPr>
              <a:t>To provide to the scientific community a </a:t>
            </a:r>
            <a:r>
              <a:rPr lang="en-GB" sz="1800" dirty="0" err="1" smtClean="0">
                <a:solidFill>
                  <a:srgbClr val="FFFFFF"/>
                </a:solidFill>
                <a:latin typeface="Bitstream Vera Serif" charset="0"/>
                <a:cs typeface="Times New Roman" pitchFamily="16" charset="0"/>
              </a:rPr>
              <a:t>beamline</a:t>
            </a:r>
            <a:r>
              <a:rPr lang="en-GB" sz="1800" dirty="0" smtClean="0">
                <a:solidFill>
                  <a:srgbClr val="FFFFFF"/>
                </a:solidFill>
                <a:latin typeface="Bitstream Vera Serif" charset="0"/>
                <a:cs typeface="Times New Roman" pitchFamily="16" charset="0"/>
              </a:rPr>
              <a:t> with </a:t>
            </a:r>
          </a:p>
          <a:p>
            <a:pPr marL="1588" lvl="3" algn="just" eaLnBrk="1">
              <a:lnSpc>
                <a:spcPct val="105000"/>
              </a:lnSpc>
              <a:buClr>
                <a:srgbClr val="FF0000"/>
              </a:buClr>
              <a:buSzPct val="200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1800" dirty="0" smtClean="0">
                <a:solidFill>
                  <a:srgbClr val="FFFFFF"/>
                </a:solidFill>
                <a:latin typeface="Bitstream Vera Serif" charset="0"/>
                <a:cs typeface="Times New Roman" pitchFamily="16" charset="0"/>
              </a:rPr>
              <a:t>     - surface diffraction set-up </a:t>
            </a:r>
          </a:p>
          <a:p>
            <a:pPr marL="1588" lvl="3" algn="just" eaLnBrk="1">
              <a:lnSpc>
                <a:spcPct val="105000"/>
              </a:lnSpc>
              <a:buClr>
                <a:srgbClr val="FF0000"/>
              </a:buClr>
              <a:buSzPct val="200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1800" dirty="0" smtClean="0">
                <a:solidFill>
                  <a:srgbClr val="FFFFFF"/>
                </a:solidFill>
                <a:latin typeface="Bitstream Vera Serif" charset="0"/>
                <a:cs typeface="Times New Roman" pitchFamily="16" charset="0"/>
              </a:rPr>
              <a:t>     - controlled sample environment  (physics, chemistry and biology)</a:t>
            </a:r>
          </a:p>
          <a:p>
            <a:pPr marL="1588" lvl="3" algn="just" eaLnBrk="1">
              <a:lnSpc>
                <a:spcPct val="105000"/>
              </a:lnSpc>
              <a:buClr>
                <a:srgbClr val="FF0000"/>
              </a:buClr>
              <a:buSzPct val="200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1800" dirty="0" smtClean="0">
                <a:solidFill>
                  <a:srgbClr val="FFFFFF"/>
                </a:solidFill>
                <a:latin typeface="Bitstream Vera Serif" charset="0"/>
                <a:cs typeface="Times New Roman" pitchFamily="16" charset="0"/>
              </a:rPr>
              <a:t>     - to satisfy the </a:t>
            </a:r>
            <a:r>
              <a:rPr lang="en-GB" sz="1800" b="1" dirty="0" smtClean="0">
                <a:solidFill>
                  <a:srgbClr val="FF9966"/>
                </a:solidFill>
                <a:latin typeface="Bitstream Vera Serif" charset="0"/>
                <a:cs typeface="Times New Roman" pitchFamily="16" charset="0"/>
              </a:rPr>
              <a:t>present</a:t>
            </a:r>
            <a:r>
              <a:rPr lang="en-GB" sz="1800" dirty="0" smtClean="0">
                <a:solidFill>
                  <a:srgbClr val="FF9966"/>
                </a:solidFill>
                <a:latin typeface="Bitstream Vera Serif" charset="0"/>
                <a:cs typeface="Times New Roman" pitchFamily="16" charset="0"/>
              </a:rPr>
              <a:t> and </a:t>
            </a:r>
            <a:r>
              <a:rPr lang="en-GB" sz="1800" b="1" i="1" dirty="0" smtClean="0">
                <a:solidFill>
                  <a:srgbClr val="FF9966"/>
                </a:solidFill>
                <a:latin typeface="Bitstream Vera Serif" charset="0"/>
                <a:cs typeface="Times New Roman" pitchFamily="16" charset="0"/>
              </a:rPr>
              <a:t>FUTURE</a:t>
            </a:r>
            <a:r>
              <a:rPr lang="en-GB" sz="1800" dirty="0" smtClean="0">
                <a:solidFill>
                  <a:srgbClr val="FF9966"/>
                </a:solidFill>
                <a:latin typeface="Bitstream Vera Serif" charset="0"/>
                <a:cs typeface="Times New Roman" pitchFamily="16" charset="0"/>
              </a:rPr>
              <a:t> </a:t>
            </a:r>
            <a:r>
              <a:rPr lang="en-GB" sz="1800" dirty="0" smtClean="0">
                <a:solidFill>
                  <a:srgbClr val="FFFFFF"/>
                </a:solidFill>
                <a:latin typeface="Bitstream Vera Serif" charset="0"/>
                <a:cs typeface="Times New Roman" pitchFamily="16" charset="0"/>
              </a:rPr>
              <a:t>needs of the scientific community</a:t>
            </a:r>
          </a:p>
          <a:p>
            <a:pPr marL="1588" lvl="3" algn="just" eaLnBrk="1">
              <a:lnSpc>
                <a:spcPct val="146000"/>
              </a:lnSpc>
              <a:buClr>
                <a:srgbClr val="FF0000"/>
              </a:buClr>
              <a:buSzPct val="200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1800" dirty="0" smtClean="0">
                <a:solidFill>
                  <a:schemeClr val="accent3">
                    <a:lumMod val="95000"/>
                  </a:schemeClr>
                </a:solidFill>
                <a:latin typeface="Bitstream Vera Serif" charset="0"/>
                <a:cs typeface="Times New Roman" pitchFamily="16" charset="0"/>
                <a:sym typeface="Wingdings"/>
              </a:rPr>
              <a:t>	</a:t>
            </a:r>
            <a:r>
              <a:rPr lang="en-GB" sz="1800" dirty="0" smtClean="0">
                <a:solidFill>
                  <a:srgbClr val="FF9966"/>
                </a:solidFill>
                <a:latin typeface="Wingdings"/>
                <a:ea typeface="Wingdings"/>
                <a:cs typeface="Wingdings"/>
                <a:sym typeface="Wingdings"/>
              </a:rPr>
              <a:t></a:t>
            </a:r>
            <a:r>
              <a:rPr lang="en-GB" sz="1800" dirty="0" smtClean="0">
                <a:solidFill>
                  <a:srgbClr val="FF9966"/>
                </a:solidFill>
                <a:latin typeface="Bitstream Vera Serif" charset="0"/>
                <a:cs typeface="Times New Roman" pitchFamily="16" charset="0"/>
                <a:sym typeface="Wingdings"/>
              </a:rPr>
              <a:t> </a:t>
            </a:r>
            <a:r>
              <a:rPr lang="en-GB" sz="1800" dirty="0" smtClean="0">
                <a:solidFill>
                  <a:srgbClr val="FF9966"/>
                </a:solidFill>
                <a:latin typeface="Bitstream Vera Serif" charset="0"/>
                <a:cs typeface="Times New Roman" pitchFamily="16" charset="0"/>
              </a:rPr>
              <a:t>How to get that?</a:t>
            </a:r>
          </a:p>
          <a:p>
            <a:pPr marL="1588" lvl="3" algn="just" eaLnBrk="1">
              <a:lnSpc>
                <a:spcPct val="120000"/>
              </a:lnSpc>
              <a:buClr>
                <a:srgbClr val="FF0000"/>
              </a:buClr>
              <a:buSzPct val="200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1800" dirty="0" smtClean="0">
                <a:solidFill>
                  <a:schemeClr val="accent3">
                    <a:lumMod val="95000"/>
                  </a:schemeClr>
                </a:solidFill>
                <a:latin typeface="Bitstream Vera Serif" charset="0"/>
                <a:cs typeface="Times New Roman" pitchFamily="16" charset="0"/>
              </a:rPr>
              <a:t>	</a:t>
            </a:r>
            <a:r>
              <a:rPr lang="en-GB" sz="1800" dirty="0" smtClean="0">
                <a:solidFill>
                  <a:srgbClr val="FF0000"/>
                </a:solidFill>
                <a:latin typeface="Wingdings"/>
                <a:ea typeface="Wingdings"/>
                <a:cs typeface="Wingdings"/>
                <a:sym typeface="Wingdings"/>
              </a:rPr>
              <a:t></a:t>
            </a:r>
            <a:r>
              <a:rPr lang="en-GB" sz="1800" dirty="0" smtClean="0">
                <a:solidFill>
                  <a:schemeClr val="accent3">
                    <a:lumMod val="95000"/>
                  </a:schemeClr>
                </a:solidFill>
                <a:latin typeface="Bitstream Vera Serif" charset="0"/>
                <a:cs typeface="Times New Roman" pitchFamily="16" charset="0"/>
              </a:rPr>
              <a:t> Offering a multipurpose </a:t>
            </a:r>
            <a:r>
              <a:rPr lang="en-GB" sz="1800" dirty="0" err="1" smtClean="0">
                <a:solidFill>
                  <a:schemeClr val="accent3">
                    <a:lumMod val="95000"/>
                  </a:schemeClr>
                </a:solidFill>
                <a:latin typeface="Bitstream Vera Serif" charset="0"/>
                <a:cs typeface="Times New Roman" pitchFamily="16" charset="0"/>
              </a:rPr>
              <a:t>beamline</a:t>
            </a:r>
            <a:r>
              <a:rPr lang="en-GB" sz="1800" dirty="0" smtClean="0">
                <a:solidFill>
                  <a:schemeClr val="accent3">
                    <a:lumMod val="95000"/>
                  </a:schemeClr>
                </a:solidFill>
                <a:latin typeface="Bitstream Vera Serif" charset="0"/>
                <a:cs typeface="Times New Roman" pitchFamily="16" charset="0"/>
              </a:rPr>
              <a:t> with an open configuration to permit the users the design of their optimal experiment</a:t>
            </a:r>
          </a:p>
          <a:p>
            <a:pPr marL="1588" lvl="3" algn="just" eaLnBrk="1">
              <a:lnSpc>
                <a:spcPct val="120000"/>
              </a:lnSpc>
              <a:buClr>
                <a:srgbClr val="FF0000"/>
              </a:buClr>
              <a:buSzPct val="200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1800" dirty="0">
                <a:solidFill>
                  <a:schemeClr val="accent3">
                    <a:lumMod val="95000"/>
                  </a:schemeClr>
                </a:solidFill>
                <a:latin typeface="Bitstream Vera Serif" charset="0"/>
                <a:cs typeface="Times New Roman" pitchFamily="16" charset="0"/>
              </a:rPr>
              <a:t>	</a:t>
            </a:r>
            <a:r>
              <a:rPr lang="en-GB" sz="1800" dirty="0">
                <a:solidFill>
                  <a:srgbClr val="FF0000"/>
                </a:solidFill>
                <a:latin typeface="Wingdings"/>
                <a:ea typeface="Wingdings"/>
                <a:cs typeface="Wingdings"/>
                <a:sym typeface="Wingdings"/>
              </a:rPr>
              <a:t></a:t>
            </a:r>
            <a:r>
              <a:rPr lang="en-GB" sz="1800" dirty="0">
                <a:solidFill>
                  <a:schemeClr val="accent3">
                    <a:lumMod val="95000"/>
                  </a:schemeClr>
                </a:solidFill>
                <a:latin typeface="Bitstream Vera Serif" charset="0"/>
                <a:cs typeface="Times New Roman" pitchFamily="16" charset="0"/>
              </a:rPr>
              <a:t> </a:t>
            </a:r>
            <a:r>
              <a:rPr lang="en-GB" sz="1800" dirty="0" smtClean="0">
                <a:solidFill>
                  <a:schemeClr val="accent3">
                    <a:lumMod val="95000"/>
                  </a:schemeClr>
                </a:solidFill>
                <a:latin typeface="Bitstream Vera Serif" charset="0"/>
                <a:cs typeface="Times New Roman" pitchFamily="16" charset="0"/>
              </a:rPr>
              <a:t>Open </a:t>
            </a:r>
            <a:r>
              <a:rPr lang="en-GB" sz="1800" dirty="0" err="1">
                <a:solidFill>
                  <a:schemeClr val="accent3">
                    <a:lumMod val="95000"/>
                  </a:schemeClr>
                </a:solidFill>
                <a:latin typeface="Bitstream Vera Serif" charset="0"/>
                <a:cs typeface="Times New Roman" pitchFamily="16" charset="0"/>
              </a:rPr>
              <a:t>diffractometer</a:t>
            </a:r>
            <a:r>
              <a:rPr lang="en-GB" sz="1800" dirty="0">
                <a:solidFill>
                  <a:schemeClr val="accent3">
                    <a:lumMod val="95000"/>
                  </a:schemeClr>
                </a:solidFill>
                <a:latin typeface="Bitstream Vera Serif" charset="0"/>
                <a:cs typeface="Times New Roman" pitchFamily="16" charset="0"/>
              </a:rPr>
              <a:t> able to accommodate from baby chambers to heavy portable sample preparation chambers, reactors and liquid cells</a:t>
            </a:r>
          </a:p>
          <a:p>
            <a:pPr marL="1588" lvl="3" algn="just" eaLnBrk="1">
              <a:lnSpc>
                <a:spcPct val="120000"/>
              </a:lnSpc>
              <a:buClr>
                <a:srgbClr val="FF0000"/>
              </a:buClr>
              <a:buSzPct val="200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1800" dirty="0">
                <a:solidFill>
                  <a:schemeClr val="accent3">
                    <a:lumMod val="95000"/>
                  </a:schemeClr>
                </a:solidFill>
                <a:latin typeface="Bitstream Vera Serif" charset="0"/>
                <a:cs typeface="Times New Roman" pitchFamily="16" charset="0"/>
              </a:rPr>
              <a:t>	</a:t>
            </a:r>
            <a:r>
              <a:rPr lang="en-GB" sz="1800" dirty="0">
                <a:solidFill>
                  <a:srgbClr val="FF0000"/>
                </a:solidFill>
                <a:latin typeface="Wingdings"/>
                <a:ea typeface="Wingdings"/>
                <a:cs typeface="Wingdings"/>
                <a:sym typeface="Wingdings"/>
              </a:rPr>
              <a:t></a:t>
            </a:r>
            <a:r>
              <a:rPr lang="en-GB" sz="1800" dirty="0" smtClean="0">
                <a:solidFill>
                  <a:schemeClr val="accent3">
                    <a:lumMod val="95000"/>
                  </a:schemeClr>
                </a:solidFill>
                <a:latin typeface="Bitstream Vera Serif" charset="0"/>
                <a:cs typeface="Times New Roman" pitchFamily="16" charset="0"/>
              </a:rPr>
              <a:t> Make available to users a workshop (attached to the </a:t>
            </a:r>
            <a:r>
              <a:rPr lang="en-GB" sz="1800" dirty="0" err="1" smtClean="0">
                <a:solidFill>
                  <a:schemeClr val="accent3">
                    <a:lumMod val="95000"/>
                  </a:schemeClr>
                </a:solidFill>
                <a:latin typeface="Bitstream Vera Serif" charset="0"/>
                <a:cs typeface="Times New Roman" pitchFamily="16" charset="0"/>
              </a:rPr>
              <a:t>beamline</a:t>
            </a:r>
            <a:r>
              <a:rPr lang="en-GB" sz="1800" dirty="0" smtClean="0">
                <a:solidFill>
                  <a:schemeClr val="accent3">
                    <a:lumMod val="95000"/>
                  </a:schemeClr>
                </a:solidFill>
                <a:latin typeface="Bitstream Vera Serif" charset="0"/>
                <a:cs typeface="Times New Roman" pitchFamily="16" charset="0"/>
              </a:rPr>
              <a:t>) for UHV surface </a:t>
            </a:r>
            <a:r>
              <a:rPr lang="en-GB" sz="1800" dirty="0">
                <a:solidFill>
                  <a:schemeClr val="accent3">
                    <a:lumMod val="95000"/>
                  </a:schemeClr>
                </a:solidFill>
                <a:latin typeface="Bitstream Vera Serif" charset="0"/>
                <a:cs typeface="Times New Roman" pitchFamily="16" charset="0"/>
              </a:rPr>
              <a:t>p</a:t>
            </a:r>
            <a:r>
              <a:rPr lang="en-GB" sz="1800" dirty="0" smtClean="0">
                <a:solidFill>
                  <a:schemeClr val="accent3">
                    <a:lumMod val="95000"/>
                  </a:schemeClr>
                </a:solidFill>
                <a:latin typeface="Bitstream Vera Serif" charset="0"/>
                <a:cs typeface="Times New Roman" pitchFamily="16" charset="0"/>
              </a:rPr>
              <a:t>reparation (AES, LEED, STM, RGA, cleaning and deposition equipment for organic /inorganic systems)</a:t>
            </a:r>
          </a:p>
          <a:p>
            <a:pPr marL="1588" lvl="3" algn="just" eaLnBrk="1">
              <a:lnSpc>
                <a:spcPct val="120000"/>
              </a:lnSpc>
              <a:buClr>
                <a:srgbClr val="FF0000"/>
              </a:buClr>
              <a:buSzPct val="200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1800" dirty="0">
                <a:solidFill>
                  <a:schemeClr val="accent3">
                    <a:lumMod val="95000"/>
                  </a:schemeClr>
                </a:solidFill>
                <a:latin typeface="Bitstream Vera Serif" charset="0"/>
                <a:cs typeface="Times New Roman" pitchFamily="16" charset="0"/>
              </a:rPr>
              <a:t>	</a:t>
            </a:r>
            <a:r>
              <a:rPr lang="en-GB" sz="1800" dirty="0">
                <a:solidFill>
                  <a:srgbClr val="FF0000"/>
                </a:solidFill>
                <a:latin typeface="Wingdings"/>
                <a:ea typeface="Wingdings"/>
                <a:cs typeface="Wingdings"/>
                <a:sym typeface="Wingdings"/>
              </a:rPr>
              <a:t></a:t>
            </a:r>
            <a:r>
              <a:rPr lang="en-GB" sz="1800" dirty="0" smtClean="0">
                <a:solidFill>
                  <a:schemeClr val="accent3">
                    <a:lumMod val="95000"/>
                  </a:schemeClr>
                </a:solidFill>
                <a:latin typeface="Bitstream Vera Serif" charset="0"/>
                <a:cs typeface="Times New Roman" pitchFamily="16" charset="0"/>
              </a:rPr>
              <a:t> Building a </a:t>
            </a:r>
            <a:r>
              <a:rPr lang="en-GB" sz="1800" dirty="0" err="1" smtClean="0">
                <a:solidFill>
                  <a:schemeClr val="accent3">
                    <a:lumMod val="95000"/>
                  </a:schemeClr>
                </a:solidFill>
                <a:latin typeface="Bitstream Vera Serif" charset="0"/>
                <a:cs typeface="Times New Roman" pitchFamily="16" charset="0"/>
              </a:rPr>
              <a:t>beamline</a:t>
            </a:r>
            <a:r>
              <a:rPr lang="en-GB" sz="1800" dirty="0" smtClean="0">
                <a:solidFill>
                  <a:schemeClr val="accent3">
                    <a:lumMod val="95000"/>
                  </a:schemeClr>
                </a:solidFill>
                <a:latin typeface="Bitstream Vera Serif" charset="0"/>
                <a:cs typeface="Times New Roman" pitchFamily="16" charset="0"/>
              </a:rPr>
              <a:t> ready for developing new tools according to the new and /</a:t>
            </a:r>
            <a:r>
              <a:rPr lang="en-GB" sz="1800" dirty="0">
                <a:solidFill>
                  <a:schemeClr val="accent3">
                    <a:lumMod val="95000"/>
                  </a:schemeClr>
                </a:solidFill>
                <a:latin typeface="Bitstream Vera Serif" charset="0"/>
                <a:cs typeface="Times New Roman" pitchFamily="16" charset="0"/>
              </a:rPr>
              <a:t> </a:t>
            </a:r>
            <a:r>
              <a:rPr lang="en-GB" sz="1800" dirty="0" smtClean="0">
                <a:solidFill>
                  <a:schemeClr val="accent3">
                    <a:lumMod val="95000"/>
                  </a:schemeClr>
                </a:solidFill>
                <a:latin typeface="Bitstream Vera Serif" charset="0"/>
                <a:cs typeface="Times New Roman" pitchFamily="16" charset="0"/>
              </a:rPr>
              <a:t>or future experimental requirements: AFM (even photoemission), focalization elements, imaging tools, software,… </a:t>
            </a:r>
            <a:r>
              <a:rPr lang="en-GB" sz="1800" b="1" i="1" dirty="0" smtClean="0">
                <a:solidFill>
                  <a:srgbClr val="FFFF00"/>
                </a:solidFill>
                <a:latin typeface="Bitstream Vera Serif" charset="0"/>
                <a:cs typeface="Times New Roman" pitchFamily="16" charset="0"/>
              </a:rPr>
              <a:t>(DEPENDING ON THE REQUIREMENTS OF THE USERS)</a:t>
            </a:r>
            <a:endParaRPr lang="en-GB" sz="1800" b="1" i="1" dirty="0">
              <a:solidFill>
                <a:srgbClr val="FFFF00"/>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n-GB" sz="1800" dirty="0">
              <a:solidFill>
                <a:schemeClr val="accent3">
                  <a:lumMod val="95000"/>
                </a:schemeClr>
              </a:solidFill>
              <a:latin typeface="Bitstream Vera Serif" charset="0"/>
              <a:cs typeface="Times New Roman" pitchFamily="16" charset="0"/>
            </a:endParaRPr>
          </a:p>
        </p:txBody>
      </p:sp>
      <p:pic>
        <p:nvPicPr>
          <p:cNvPr id="8" name="Picture 1"/>
          <p:cNvPicPr>
            <a:picLocks noChangeAspect="1" noChangeArrowheads="1"/>
          </p:cNvPicPr>
          <p:nvPr/>
        </p:nvPicPr>
        <p:blipFill>
          <a:blip r:embed="rId3" cstate="print"/>
          <a:srcRect/>
          <a:stretch>
            <a:fillRect/>
          </a:stretch>
        </p:blipFill>
        <p:spPr bwMode="auto">
          <a:xfrm>
            <a:off x="5125" y="6554628"/>
            <a:ext cx="4676031" cy="537577"/>
          </a:xfrm>
          <a:prstGeom prst="rect">
            <a:avLst/>
          </a:prstGeom>
          <a:noFill/>
        </p:spPr>
      </p:pic>
      <p:sp>
        <p:nvSpPr>
          <p:cNvPr id="9"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lipse 8"/>
          <p:cNvSpPr/>
          <p:nvPr/>
        </p:nvSpPr>
        <p:spPr bwMode="auto">
          <a:xfrm>
            <a:off x="2376016" y="295233"/>
            <a:ext cx="4680520" cy="1872208"/>
          </a:xfrm>
          <a:prstGeom prst="ellipse">
            <a:avLst/>
          </a:prstGeom>
          <a:solidFill>
            <a:srgbClr val="008000">
              <a:alpha val="7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ca-ES" sz="1800" b="1" dirty="0" err="1" smtClean="0"/>
              <a:t>Baby</a:t>
            </a:r>
            <a:r>
              <a:rPr lang="ca-ES" sz="1800" b="1" dirty="0" smtClean="0"/>
              <a:t> </a:t>
            </a:r>
            <a:r>
              <a:rPr lang="ca-ES" sz="1800" b="1" dirty="0" err="1" smtClean="0"/>
              <a:t>chamber</a:t>
            </a:r>
            <a:r>
              <a:rPr lang="ca-ES" sz="1800" b="1" dirty="0" smtClean="0"/>
              <a:t>;</a:t>
            </a:r>
          </a:p>
          <a:p>
            <a:pPr algn="ctr"/>
            <a:r>
              <a:rPr lang="ca-ES" sz="1800" b="1" dirty="0" err="1" smtClean="0"/>
              <a:t>Reaction</a:t>
            </a:r>
            <a:r>
              <a:rPr lang="ca-ES" sz="1800" b="1" dirty="0" smtClean="0"/>
              <a:t> cells;</a:t>
            </a:r>
          </a:p>
          <a:p>
            <a:pPr algn="ctr"/>
            <a:r>
              <a:rPr lang="ca-ES" sz="1800" b="1" dirty="0" err="1" smtClean="0"/>
              <a:t>Electrochemistry</a:t>
            </a:r>
            <a:r>
              <a:rPr lang="ca-ES" sz="1800" b="1" dirty="0" smtClean="0"/>
              <a:t>;</a:t>
            </a:r>
          </a:p>
          <a:p>
            <a:pPr algn="ctr"/>
            <a:r>
              <a:rPr lang="ca-ES" sz="1800" b="1" dirty="0" err="1" smtClean="0"/>
              <a:t>Ambience</a:t>
            </a:r>
            <a:r>
              <a:rPr lang="ca-ES" sz="1800" b="1" dirty="0" smtClean="0"/>
              <a:t> </a:t>
            </a:r>
            <a:r>
              <a:rPr lang="ca-ES" sz="1800" b="1" dirty="0" err="1" smtClean="0"/>
              <a:t>pressure</a:t>
            </a:r>
            <a:r>
              <a:rPr lang="ca-ES" sz="1800" b="1" dirty="0" smtClean="0"/>
              <a:t>;</a:t>
            </a:r>
          </a:p>
          <a:p>
            <a:pPr algn="ctr"/>
            <a:r>
              <a:rPr lang="ca-ES" sz="1800" b="1" dirty="0" err="1" smtClean="0"/>
              <a:t>Liquid</a:t>
            </a:r>
            <a:r>
              <a:rPr lang="ca-ES" sz="1800" b="1" dirty="0" smtClean="0"/>
              <a:t> cells</a:t>
            </a:r>
            <a:endParaRPr lang="ca-ES" sz="1800" b="1" dirty="0"/>
          </a:p>
        </p:txBody>
      </p:sp>
      <p:grpSp>
        <p:nvGrpSpPr>
          <p:cNvPr id="16" name="Agrupar 15"/>
          <p:cNvGrpSpPr/>
          <p:nvPr/>
        </p:nvGrpSpPr>
        <p:grpSpPr>
          <a:xfrm>
            <a:off x="2087984" y="2195661"/>
            <a:ext cx="6840760" cy="4896544"/>
            <a:chOff x="2015976" y="1464101"/>
            <a:chExt cx="6840760" cy="4896544"/>
          </a:xfrm>
        </p:grpSpPr>
        <p:sp>
          <p:nvSpPr>
            <p:cNvPr id="4" name="Elipse 3"/>
            <p:cNvSpPr/>
            <p:nvPr/>
          </p:nvSpPr>
          <p:spPr bwMode="auto">
            <a:xfrm>
              <a:off x="2592040" y="1464101"/>
              <a:ext cx="4575639" cy="4115936"/>
            </a:xfrm>
            <a:prstGeom prst="ellipse">
              <a:avLst/>
            </a:prstGeom>
            <a:solidFill>
              <a:srgbClr val="FFFF00">
                <a:alpha val="75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ca-ES" sz="3200" b="1" dirty="0" smtClean="0"/>
            </a:p>
            <a:p>
              <a:pPr algn="ctr"/>
              <a:r>
                <a:rPr lang="ca-ES" sz="3200" b="1" dirty="0" smtClean="0">
                  <a:solidFill>
                    <a:schemeClr val="tx1"/>
                  </a:solidFill>
                </a:rPr>
                <a:t>GIXRD </a:t>
              </a:r>
              <a:r>
                <a:rPr lang="ca-ES" sz="1800" b="1" dirty="0" smtClean="0">
                  <a:solidFill>
                    <a:schemeClr val="tx1"/>
                  </a:solidFill>
                </a:rPr>
                <a:t>(-C)</a:t>
              </a:r>
              <a:endParaRPr lang="ca-ES" sz="1800" b="1" dirty="0">
                <a:solidFill>
                  <a:schemeClr val="tx1"/>
                </a:solidFill>
              </a:endParaRPr>
            </a:p>
            <a:p>
              <a:pPr algn="ctr"/>
              <a:r>
                <a:rPr lang="ca-ES" b="1" dirty="0" err="1" smtClean="0">
                  <a:solidFill>
                    <a:schemeClr val="tx1"/>
                  </a:solidFill>
                </a:rPr>
                <a:t>Surfaces</a:t>
              </a:r>
              <a:r>
                <a:rPr lang="ca-ES" b="1" dirty="0" smtClean="0">
                  <a:solidFill>
                    <a:schemeClr val="tx1"/>
                  </a:solidFill>
                </a:rPr>
                <a:t> &amp; </a:t>
              </a:r>
              <a:r>
                <a:rPr lang="ca-ES" b="1" dirty="0" err="1" smtClean="0">
                  <a:solidFill>
                    <a:schemeClr val="tx1"/>
                  </a:solidFill>
                </a:rPr>
                <a:t>Interfaces</a:t>
              </a:r>
              <a:r>
                <a:rPr lang="ca-ES" b="1" dirty="0" smtClean="0">
                  <a:solidFill>
                    <a:schemeClr val="tx1"/>
                  </a:solidFill>
                </a:rPr>
                <a:t> </a:t>
              </a:r>
              <a:r>
                <a:rPr lang="ca-ES" b="1" dirty="0" err="1" smtClean="0">
                  <a:solidFill>
                    <a:schemeClr val="tx1"/>
                  </a:solidFill>
                </a:rPr>
                <a:t>beamline</a:t>
              </a:r>
              <a:r>
                <a:rPr lang="ca-ES" b="1" dirty="0" smtClean="0">
                  <a:solidFill>
                    <a:schemeClr val="tx1"/>
                  </a:solidFill>
                </a:rPr>
                <a:t>: </a:t>
              </a:r>
            </a:p>
            <a:p>
              <a:pPr algn="ctr"/>
              <a:r>
                <a:rPr lang="ca-ES" b="1" dirty="0" err="1" smtClean="0">
                  <a:solidFill>
                    <a:schemeClr val="tx1"/>
                  </a:solidFill>
                </a:rPr>
                <a:t>structural</a:t>
              </a:r>
              <a:r>
                <a:rPr lang="ca-ES" b="1" dirty="0" smtClean="0">
                  <a:solidFill>
                    <a:schemeClr val="tx1"/>
                  </a:solidFill>
                </a:rPr>
                <a:t> </a:t>
              </a:r>
              <a:r>
                <a:rPr lang="ca-ES" b="1" dirty="0" err="1" smtClean="0">
                  <a:solidFill>
                    <a:schemeClr val="tx1"/>
                  </a:solidFill>
                </a:rPr>
                <a:t>studies</a:t>
              </a:r>
              <a:r>
                <a:rPr lang="ca-ES" b="1" dirty="0" smtClean="0">
                  <a:solidFill>
                    <a:schemeClr val="tx1"/>
                  </a:solidFill>
                </a:rPr>
                <a:t> </a:t>
              </a:r>
            </a:p>
            <a:p>
              <a:pPr algn="ctr"/>
              <a:r>
                <a:rPr lang="ca-ES" b="1" dirty="0" smtClean="0">
                  <a:solidFill>
                    <a:schemeClr val="tx1"/>
                  </a:solidFill>
                </a:rPr>
                <a:t>+</a:t>
              </a:r>
            </a:p>
            <a:p>
              <a:pPr algn="ctr"/>
              <a:r>
                <a:rPr lang="ca-ES" b="1" dirty="0" smtClean="0">
                  <a:solidFill>
                    <a:srgbClr val="FF5704"/>
                  </a:solidFill>
                </a:rPr>
                <a:t>COMPLEMENTARY</a:t>
              </a:r>
            </a:p>
            <a:p>
              <a:pPr algn="ctr"/>
              <a:r>
                <a:rPr lang="ca-ES" b="1" dirty="0" smtClean="0">
                  <a:solidFill>
                    <a:srgbClr val="FF5704"/>
                  </a:solidFill>
                </a:rPr>
                <a:t>TECHNIQUES</a:t>
              </a:r>
              <a:endParaRPr lang="ca-ES" b="1" dirty="0">
                <a:solidFill>
                  <a:srgbClr val="FF5704"/>
                </a:solidFill>
              </a:endParaRPr>
            </a:p>
          </p:txBody>
        </p:sp>
        <p:sp>
          <p:nvSpPr>
            <p:cNvPr id="5" name="Elipse 4"/>
            <p:cNvSpPr/>
            <p:nvPr/>
          </p:nvSpPr>
          <p:spPr bwMode="auto">
            <a:xfrm>
              <a:off x="2019107" y="1547589"/>
              <a:ext cx="2085101" cy="1080120"/>
            </a:xfrm>
            <a:prstGeom prst="ellipse">
              <a:avLst/>
            </a:prstGeom>
            <a:solidFill>
              <a:srgbClr val="FF0000">
                <a:alpha val="68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ca-ES" sz="1800" b="1" dirty="0" smtClean="0"/>
                <a:t>GISAXS</a:t>
              </a:r>
            </a:p>
            <a:p>
              <a:pPr algn="ctr"/>
              <a:r>
                <a:rPr lang="ca-ES" sz="1800" b="1" dirty="0" smtClean="0">
                  <a:solidFill>
                    <a:srgbClr val="FFFF00"/>
                  </a:solidFill>
                </a:rPr>
                <a:t>(C-</a:t>
              </a:r>
              <a:r>
                <a:rPr lang="ca-ES" sz="1800" b="1" dirty="0" err="1" smtClean="0">
                  <a:solidFill>
                    <a:srgbClr val="FFFF00"/>
                  </a:solidFill>
                </a:rPr>
                <a:t>oherent</a:t>
              </a:r>
              <a:r>
                <a:rPr lang="ca-ES" sz="1800" b="1" dirty="0" smtClean="0">
                  <a:solidFill>
                    <a:srgbClr val="FFFF00"/>
                  </a:solidFill>
                </a:rPr>
                <a:t>)</a:t>
              </a:r>
            </a:p>
          </p:txBody>
        </p:sp>
        <p:sp>
          <p:nvSpPr>
            <p:cNvPr id="6" name="Elipse 5"/>
            <p:cNvSpPr/>
            <p:nvPr/>
          </p:nvSpPr>
          <p:spPr bwMode="auto">
            <a:xfrm>
              <a:off x="5544368" y="1539240"/>
              <a:ext cx="2149282" cy="1088469"/>
            </a:xfrm>
            <a:prstGeom prst="ellipse">
              <a:avLst/>
            </a:prstGeom>
            <a:solidFill>
              <a:srgbClr val="FF0000">
                <a:alpha val="69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ca-ES" sz="1800" b="1" dirty="0" smtClean="0"/>
                <a:t>GIDAFS; </a:t>
              </a:r>
              <a:r>
                <a:rPr lang="ca-ES" sz="1800" b="1" dirty="0" err="1" smtClean="0"/>
                <a:t>Anomalous</a:t>
              </a:r>
              <a:r>
                <a:rPr lang="ca-ES" sz="1800" b="1" dirty="0" smtClean="0"/>
                <a:t> </a:t>
              </a:r>
              <a:r>
                <a:rPr lang="ca-ES" sz="1800" b="1" dirty="0" err="1" smtClean="0"/>
                <a:t>Scattering</a:t>
              </a:r>
              <a:endParaRPr lang="ca-ES" sz="1800" b="1" dirty="0"/>
            </a:p>
          </p:txBody>
        </p:sp>
        <p:sp>
          <p:nvSpPr>
            <p:cNvPr id="11" name="Elipse 10"/>
            <p:cNvSpPr/>
            <p:nvPr/>
          </p:nvSpPr>
          <p:spPr bwMode="auto">
            <a:xfrm>
              <a:off x="2015976" y="3851845"/>
              <a:ext cx="1440160" cy="899578"/>
            </a:xfrm>
            <a:prstGeom prst="ellipse">
              <a:avLst/>
            </a:prstGeom>
            <a:solidFill>
              <a:srgbClr val="FF0000">
                <a:alpha val="68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ca-ES" sz="1800" b="1" dirty="0" smtClean="0"/>
                <a:t>XRR</a:t>
              </a:r>
            </a:p>
          </p:txBody>
        </p:sp>
        <p:sp>
          <p:nvSpPr>
            <p:cNvPr id="12" name="Elipse 11"/>
            <p:cNvSpPr/>
            <p:nvPr/>
          </p:nvSpPr>
          <p:spPr bwMode="auto">
            <a:xfrm>
              <a:off x="4248224" y="5292005"/>
              <a:ext cx="1800200" cy="1068640"/>
            </a:xfrm>
            <a:prstGeom prst="ellipse">
              <a:avLst/>
            </a:prstGeom>
            <a:solidFill>
              <a:srgbClr val="FF0000">
                <a:alpha val="68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ca-ES" sz="1800" b="1" dirty="0" smtClean="0"/>
                <a:t>XRMS</a:t>
              </a:r>
            </a:p>
            <a:p>
              <a:pPr algn="ctr"/>
              <a:r>
                <a:rPr lang="ca-ES" sz="1800" b="1" dirty="0" smtClean="0">
                  <a:solidFill>
                    <a:srgbClr val="FFFF00"/>
                  </a:solidFill>
                </a:rPr>
                <a:t>(C-XRMS)</a:t>
              </a:r>
            </a:p>
          </p:txBody>
        </p:sp>
        <p:sp>
          <p:nvSpPr>
            <p:cNvPr id="13" name="Elipse 12"/>
            <p:cNvSpPr/>
            <p:nvPr/>
          </p:nvSpPr>
          <p:spPr bwMode="auto">
            <a:xfrm>
              <a:off x="6048424" y="3923853"/>
              <a:ext cx="2808312" cy="899578"/>
            </a:xfrm>
            <a:prstGeom prst="ellipse">
              <a:avLst/>
            </a:prstGeom>
            <a:solidFill>
              <a:srgbClr val="FF0000">
                <a:alpha val="68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ca-ES" sz="1800" b="1" dirty="0" smtClean="0"/>
                <a:t>POLARIZATION</a:t>
              </a:r>
            </a:p>
          </p:txBody>
        </p:sp>
      </p:grpSp>
      <p:sp>
        <p:nvSpPr>
          <p:cNvPr id="14" name="Elipse 13"/>
          <p:cNvSpPr/>
          <p:nvPr/>
        </p:nvSpPr>
        <p:spPr bwMode="auto">
          <a:xfrm>
            <a:off x="7056536" y="179437"/>
            <a:ext cx="2880320" cy="1152128"/>
          </a:xfrm>
          <a:prstGeom prst="ellipse">
            <a:avLst/>
          </a:prstGeom>
          <a:solidFill>
            <a:srgbClr val="008000">
              <a:alpha val="7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ca-ES" sz="1800" b="1" dirty="0" smtClean="0"/>
              <a:t>UHV lab. </a:t>
            </a:r>
            <a:r>
              <a:rPr lang="ca-ES" sz="1800" b="1" dirty="0" err="1" smtClean="0"/>
              <a:t>Support</a:t>
            </a:r>
            <a:r>
              <a:rPr lang="ca-ES" sz="1800" b="1" dirty="0" smtClean="0"/>
              <a:t>: LEED, STM,...</a:t>
            </a:r>
            <a:endParaRPr lang="ca-ES" sz="1800" b="1" dirty="0"/>
          </a:p>
        </p:txBody>
      </p:sp>
      <p:sp>
        <p:nvSpPr>
          <p:cNvPr id="20" name="Flecha curvada hacia la derecha 19"/>
          <p:cNvSpPr/>
          <p:nvPr/>
        </p:nvSpPr>
        <p:spPr bwMode="auto">
          <a:xfrm>
            <a:off x="1943968" y="1259557"/>
            <a:ext cx="288032" cy="1008112"/>
          </a:xfrm>
          <a:prstGeom prst="curvedRightArrow">
            <a:avLst/>
          </a:prstGeom>
          <a:solidFill>
            <a:srgbClr val="00B8FF"/>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ca-ES" sz="2400" b="0" i="0" u="none" strike="noStrike" cap="none" normalizeH="0" baseline="0" dirty="0" smtClean="0">
              <a:ln>
                <a:noFill/>
              </a:ln>
              <a:solidFill>
                <a:schemeClr val="bg1"/>
              </a:solidFill>
              <a:effectLst/>
              <a:latin typeface="Times New Roman" pitchFamily="16" charset="0"/>
            </a:endParaRPr>
          </a:p>
        </p:txBody>
      </p:sp>
      <p:sp>
        <p:nvSpPr>
          <p:cNvPr id="23" name="Flecha curvada hacia la derecha 22"/>
          <p:cNvSpPr/>
          <p:nvPr/>
        </p:nvSpPr>
        <p:spPr bwMode="auto">
          <a:xfrm flipH="1">
            <a:off x="7272560" y="1187549"/>
            <a:ext cx="288032" cy="1008112"/>
          </a:xfrm>
          <a:prstGeom prst="curvedRightArrow">
            <a:avLst/>
          </a:prstGeom>
          <a:solidFill>
            <a:srgbClr val="00B8FF"/>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ca-ES" sz="2400" b="0" i="0" u="none" strike="noStrike" cap="none" normalizeH="0" baseline="0" dirty="0" smtClean="0">
              <a:ln>
                <a:noFill/>
              </a:ln>
              <a:solidFill>
                <a:schemeClr val="bg1"/>
              </a:solidFill>
              <a:effectLst/>
              <a:latin typeface="Times New Roman" pitchFamily="16" charset="0"/>
            </a:endParaRPr>
          </a:p>
        </p:txBody>
      </p:sp>
      <p:sp>
        <p:nvSpPr>
          <p:cNvPr id="24" name="Flecha curvada hacia la derecha 23"/>
          <p:cNvSpPr/>
          <p:nvPr/>
        </p:nvSpPr>
        <p:spPr bwMode="auto">
          <a:xfrm flipH="1">
            <a:off x="7776616" y="1339949"/>
            <a:ext cx="432048" cy="3159968"/>
          </a:xfrm>
          <a:prstGeom prst="curvedRightArrow">
            <a:avLst>
              <a:gd name="adj1" fmla="val 25000"/>
              <a:gd name="adj2" fmla="val 50000"/>
              <a:gd name="adj3" fmla="val 38064"/>
            </a:avLst>
          </a:prstGeom>
          <a:solidFill>
            <a:srgbClr val="00B8FF"/>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ca-ES" sz="2400" b="0" i="0" u="none" strike="noStrike" cap="none" normalizeH="0" baseline="0" dirty="0" smtClean="0">
              <a:ln>
                <a:noFill/>
              </a:ln>
              <a:solidFill>
                <a:schemeClr val="bg1"/>
              </a:solidFill>
              <a:effectLst/>
              <a:latin typeface="Times New Roman" pitchFamily="16" charset="0"/>
            </a:endParaRPr>
          </a:p>
        </p:txBody>
      </p:sp>
      <p:sp>
        <p:nvSpPr>
          <p:cNvPr id="25" name="Flecha curvada hacia la derecha 24"/>
          <p:cNvSpPr/>
          <p:nvPr/>
        </p:nvSpPr>
        <p:spPr bwMode="auto">
          <a:xfrm>
            <a:off x="1583928" y="1187549"/>
            <a:ext cx="504056" cy="3528392"/>
          </a:xfrm>
          <a:prstGeom prst="curvedRightArrow">
            <a:avLst>
              <a:gd name="adj1" fmla="val 25000"/>
              <a:gd name="adj2" fmla="val 50000"/>
              <a:gd name="adj3" fmla="val 38064"/>
            </a:avLst>
          </a:prstGeom>
          <a:solidFill>
            <a:srgbClr val="00B8FF"/>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ca-ES" sz="2400" b="0" i="0" u="none" strike="noStrike" cap="none" normalizeH="0" baseline="0" dirty="0" smtClean="0">
              <a:ln>
                <a:noFill/>
              </a:ln>
              <a:solidFill>
                <a:schemeClr val="bg1"/>
              </a:solidFill>
              <a:effectLst/>
              <a:latin typeface="Times New Roman" pitchFamily="16" charset="0"/>
            </a:endParaRPr>
          </a:p>
        </p:txBody>
      </p:sp>
      <p:sp>
        <p:nvSpPr>
          <p:cNvPr id="26" name="Flecha curvada hacia la derecha 25"/>
          <p:cNvSpPr/>
          <p:nvPr/>
        </p:nvSpPr>
        <p:spPr bwMode="auto">
          <a:xfrm rot="20707104">
            <a:off x="1577542" y="1198120"/>
            <a:ext cx="736987" cy="5621927"/>
          </a:xfrm>
          <a:prstGeom prst="curvedRightArrow">
            <a:avLst>
              <a:gd name="adj1" fmla="val 25000"/>
              <a:gd name="adj2" fmla="val 50000"/>
              <a:gd name="adj3" fmla="val 29666"/>
            </a:avLst>
          </a:prstGeom>
          <a:solidFill>
            <a:srgbClr val="00B8FF"/>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ca-ES" sz="2400" b="0" i="0" u="none" strike="noStrike" cap="none" normalizeH="0" baseline="0" dirty="0" smtClean="0">
              <a:ln>
                <a:noFill/>
              </a:ln>
              <a:solidFill>
                <a:schemeClr val="bg1"/>
              </a:solidFill>
              <a:effectLst/>
              <a:latin typeface="Times New Roman" pitchFamily="16" charset="0"/>
            </a:endParaRPr>
          </a:p>
        </p:txBody>
      </p:sp>
      <p:cxnSp>
        <p:nvCxnSpPr>
          <p:cNvPr id="28" name="Conector recto de flecha 27"/>
          <p:cNvCxnSpPr/>
          <p:nvPr/>
        </p:nvCxnSpPr>
        <p:spPr bwMode="auto">
          <a:xfrm flipH="1" flipV="1">
            <a:off x="5760392" y="683493"/>
            <a:ext cx="1728192" cy="72008"/>
          </a:xfrm>
          <a:prstGeom prst="straightConnector1">
            <a:avLst/>
          </a:prstGeom>
          <a:solidFill>
            <a:srgbClr val="00B8FF"/>
          </a:solidFill>
          <a:ln w="38100" cap="flat" cmpd="sng" algn="ctr">
            <a:solidFill>
              <a:schemeClr val="accent1"/>
            </a:solidFill>
            <a:prstDash val="solid"/>
            <a:round/>
            <a:headEnd type="none" w="med" len="med"/>
            <a:tailEnd type="arrow"/>
          </a:ln>
          <a:effectLst/>
        </p:spPr>
      </p:cxnSp>
      <p:cxnSp>
        <p:nvCxnSpPr>
          <p:cNvPr id="30" name="Conector recto de flecha 29"/>
          <p:cNvCxnSpPr/>
          <p:nvPr/>
        </p:nvCxnSpPr>
        <p:spPr bwMode="auto">
          <a:xfrm flipH="1">
            <a:off x="5040312" y="827509"/>
            <a:ext cx="2448272" cy="2448272"/>
          </a:xfrm>
          <a:prstGeom prst="straightConnector1">
            <a:avLst/>
          </a:prstGeom>
          <a:solidFill>
            <a:srgbClr val="00B8FF"/>
          </a:solidFill>
          <a:ln w="38100" cap="flat" cmpd="sng" algn="ctr">
            <a:solidFill>
              <a:schemeClr val="accent1"/>
            </a:solidFill>
            <a:prstDash val="solid"/>
            <a:round/>
            <a:headEnd type="none" w="med" len="med"/>
            <a:tailEnd type="arrow"/>
          </a:ln>
          <a:effectLst/>
        </p:spPr>
      </p:cxnSp>
      <p:cxnSp>
        <p:nvCxnSpPr>
          <p:cNvPr id="34" name="Conector recto de flecha 33"/>
          <p:cNvCxnSpPr/>
          <p:nvPr/>
        </p:nvCxnSpPr>
        <p:spPr bwMode="auto">
          <a:xfrm>
            <a:off x="3888184" y="2843733"/>
            <a:ext cx="2016224" cy="0"/>
          </a:xfrm>
          <a:prstGeom prst="straightConnector1">
            <a:avLst/>
          </a:prstGeom>
          <a:solidFill>
            <a:srgbClr val="00B8FF"/>
          </a:solidFill>
          <a:ln w="19050" cap="flat" cmpd="sng" algn="ctr">
            <a:solidFill>
              <a:schemeClr val="tx1"/>
            </a:solidFill>
            <a:prstDash val="solid"/>
            <a:round/>
            <a:headEnd type="arrow"/>
            <a:tailEnd type="arrow"/>
          </a:ln>
          <a:effectLst/>
        </p:spPr>
      </p:cxnSp>
      <p:cxnSp>
        <p:nvCxnSpPr>
          <p:cNvPr id="36" name="Conector recto de flecha 35"/>
          <p:cNvCxnSpPr/>
          <p:nvPr/>
        </p:nvCxnSpPr>
        <p:spPr bwMode="auto">
          <a:xfrm flipH="1" flipV="1">
            <a:off x="6056808" y="2996133"/>
            <a:ext cx="999728" cy="1863824"/>
          </a:xfrm>
          <a:prstGeom prst="straightConnector1">
            <a:avLst/>
          </a:prstGeom>
          <a:solidFill>
            <a:srgbClr val="00B8FF"/>
          </a:solidFill>
          <a:ln w="19050" cap="flat" cmpd="sng" algn="ctr">
            <a:solidFill>
              <a:schemeClr val="tx1"/>
            </a:solidFill>
            <a:prstDash val="solid"/>
            <a:round/>
            <a:headEnd type="arrow"/>
            <a:tailEnd type="arrow"/>
          </a:ln>
          <a:effectLst/>
        </p:spPr>
      </p:cxnSp>
      <p:cxnSp>
        <p:nvCxnSpPr>
          <p:cNvPr id="38" name="Conector recto de flecha 37"/>
          <p:cNvCxnSpPr/>
          <p:nvPr/>
        </p:nvCxnSpPr>
        <p:spPr bwMode="auto">
          <a:xfrm flipH="1">
            <a:off x="5544368" y="5219997"/>
            <a:ext cx="1368152" cy="1080120"/>
          </a:xfrm>
          <a:prstGeom prst="straightConnector1">
            <a:avLst/>
          </a:prstGeom>
          <a:solidFill>
            <a:srgbClr val="00B8FF"/>
          </a:solidFill>
          <a:ln w="19050" cap="flat" cmpd="sng" algn="ctr">
            <a:solidFill>
              <a:schemeClr val="tx1"/>
            </a:solidFill>
            <a:prstDash val="solid"/>
            <a:round/>
            <a:headEnd type="arrow"/>
            <a:tailEnd type="arrow"/>
          </a:ln>
          <a:effectLst/>
        </p:spPr>
      </p:cxnSp>
      <p:cxnSp>
        <p:nvCxnSpPr>
          <p:cNvPr id="41" name="Conector recto de flecha 40"/>
          <p:cNvCxnSpPr/>
          <p:nvPr/>
        </p:nvCxnSpPr>
        <p:spPr bwMode="auto">
          <a:xfrm flipH="1" flipV="1">
            <a:off x="2952080" y="5147989"/>
            <a:ext cx="1584176" cy="1224136"/>
          </a:xfrm>
          <a:prstGeom prst="straightConnector1">
            <a:avLst/>
          </a:prstGeom>
          <a:solidFill>
            <a:srgbClr val="00B8FF"/>
          </a:solidFill>
          <a:ln w="19050" cap="flat" cmpd="sng" algn="ctr">
            <a:solidFill>
              <a:schemeClr val="tx1"/>
            </a:solidFill>
            <a:prstDash val="solid"/>
            <a:round/>
            <a:headEnd type="arrow"/>
            <a:tailEnd type="arrow"/>
          </a:ln>
          <a:effectLst/>
        </p:spPr>
      </p:cxnSp>
      <p:cxnSp>
        <p:nvCxnSpPr>
          <p:cNvPr id="45" name="Conector recto de flecha 44"/>
          <p:cNvCxnSpPr/>
          <p:nvPr/>
        </p:nvCxnSpPr>
        <p:spPr bwMode="auto">
          <a:xfrm flipH="1" flipV="1">
            <a:off x="3168104" y="5075981"/>
            <a:ext cx="3528392" cy="144016"/>
          </a:xfrm>
          <a:prstGeom prst="straightConnector1">
            <a:avLst/>
          </a:prstGeom>
          <a:solidFill>
            <a:srgbClr val="00B8FF"/>
          </a:solidFill>
          <a:ln w="19050" cap="flat" cmpd="sng" algn="ctr">
            <a:solidFill>
              <a:srgbClr val="2060FF"/>
            </a:solidFill>
            <a:prstDash val="solid"/>
            <a:round/>
            <a:headEnd type="arrow"/>
            <a:tailEnd type="arrow"/>
          </a:ln>
          <a:effectLst/>
        </p:spPr>
      </p:cxnSp>
      <p:cxnSp>
        <p:nvCxnSpPr>
          <p:cNvPr id="47" name="Conector recto de flecha 46"/>
          <p:cNvCxnSpPr/>
          <p:nvPr/>
        </p:nvCxnSpPr>
        <p:spPr bwMode="auto">
          <a:xfrm flipH="1" flipV="1">
            <a:off x="3168104" y="3131765"/>
            <a:ext cx="1584176" cy="3096344"/>
          </a:xfrm>
          <a:prstGeom prst="straightConnector1">
            <a:avLst/>
          </a:prstGeom>
          <a:solidFill>
            <a:srgbClr val="00B8FF"/>
          </a:solidFill>
          <a:ln w="19050" cap="flat" cmpd="sng" algn="ctr">
            <a:solidFill>
              <a:srgbClr val="2060FF"/>
            </a:solidFill>
            <a:prstDash val="solid"/>
            <a:round/>
            <a:headEnd type="arrow"/>
            <a:tailEnd type="arrow"/>
          </a:ln>
          <a:effectLst/>
        </p:spPr>
      </p:cxnSp>
      <p:cxnSp>
        <p:nvCxnSpPr>
          <p:cNvPr id="52" name="Conector recto de flecha 51"/>
          <p:cNvCxnSpPr/>
          <p:nvPr/>
        </p:nvCxnSpPr>
        <p:spPr bwMode="auto">
          <a:xfrm flipH="1" flipV="1">
            <a:off x="3528144" y="3059757"/>
            <a:ext cx="3096344" cy="2016224"/>
          </a:xfrm>
          <a:prstGeom prst="straightConnector1">
            <a:avLst/>
          </a:prstGeom>
          <a:solidFill>
            <a:srgbClr val="00B8FF"/>
          </a:solidFill>
          <a:ln w="19050" cap="flat" cmpd="sng" algn="ctr">
            <a:solidFill>
              <a:srgbClr val="2060FF"/>
            </a:solidFill>
            <a:prstDash val="solid"/>
            <a:round/>
            <a:headEnd type="arrow"/>
            <a:tailEnd type="arrow"/>
          </a:ln>
          <a:effectLst/>
        </p:spPr>
      </p:cxnSp>
      <p:cxnSp>
        <p:nvCxnSpPr>
          <p:cNvPr id="54" name="Conector recto de flecha 53"/>
          <p:cNvCxnSpPr/>
          <p:nvPr/>
        </p:nvCxnSpPr>
        <p:spPr bwMode="auto">
          <a:xfrm flipH="1">
            <a:off x="3240112" y="2987749"/>
            <a:ext cx="2736304" cy="1944216"/>
          </a:xfrm>
          <a:prstGeom prst="straightConnector1">
            <a:avLst/>
          </a:prstGeom>
          <a:solidFill>
            <a:srgbClr val="00B8FF"/>
          </a:solidFill>
          <a:ln w="19050" cap="flat" cmpd="sng" algn="ctr">
            <a:solidFill>
              <a:srgbClr val="2060FF"/>
            </a:solidFill>
            <a:prstDash val="solid"/>
            <a:round/>
            <a:headEnd type="arrow"/>
            <a:tailEnd type="arrow"/>
          </a:ln>
          <a:effectLst/>
        </p:spPr>
      </p:cxnSp>
      <p:sp>
        <p:nvSpPr>
          <p:cNvPr id="58" name="Rectangle 2"/>
          <p:cNvSpPr txBox="1">
            <a:spLocks noChangeArrowheads="1"/>
          </p:cNvSpPr>
          <p:nvPr/>
        </p:nvSpPr>
        <p:spPr bwMode="auto">
          <a:xfrm>
            <a:off x="132085" y="-36587"/>
            <a:ext cx="4260155" cy="403354"/>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sz="2400" i="0" dirty="0" smtClean="0">
                <a:latin typeface="Bookman" charset="0"/>
                <a:cs typeface="Times New Roman" pitchFamily="16" charset="0"/>
              </a:rPr>
              <a:t>Objectives: </a:t>
            </a:r>
            <a:r>
              <a:rPr lang="en-GB" sz="2400" i="0" dirty="0" err="1" smtClean="0">
                <a:latin typeface="Bookman" charset="0"/>
                <a:cs typeface="Times New Roman" pitchFamily="16" charset="0"/>
              </a:rPr>
              <a:t>beamline</a:t>
            </a:r>
            <a:r>
              <a:rPr lang="en-GB" sz="2400" i="0" dirty="0" smtClean="0">
                <a:latin typeface="Bookman" charset="0"/>
                <a:cs typeface="Times New Roman" pitchFamily="16" charset="0"/>
              </a:rPr>
              <a:t> aims (</a:t>
            </a:r>
            <a:r>
              <a:rPr lang="en-GB" sz="2400" b="0" i="0" dirty="0" smtClean="0">
                <a:solidFill>
                  <a:srgbClr val="FFFF00"/>
                </a:solidFill>
                <a:latin typeface="+mn-lt"/>
                <a:cs typeface="Times New Roman" pitchFamily="16" charset="0"/>
              </a:rPr>
              <a:t>2</a:t>
            </a:r>
            <a:r>
              <a:rPr lang="en-GB" sz="2400" b="0" i="0" dirty="0" smtClean="0">
                <a:latin typeface="+mn-lt"/>
                <a:cs typeface="Times New Roman" pitchFamily="16" charset="0"/>
              </a:rPr>
              <a:t>/2</a:t>
            </a:r>
            <a:r>
              <a:rPr lang="en-GB" sz="2400" i="0" dirty="0" smtClean="0">
                <a:latin typeface="Bookman" charset="0"/>
                <a:cs typeface="Times New Roman" pitchFamily="16" charset="0"/>
              </a:rPr>
              <a:t>)</a:t>
            </a:r>
            <a:endParaRPr lang="en-GB" sz="2400" i="0" dirty="0">
              <a:latin typeface="Bookman" charset="0"/>
            </a:endParaRPr>
          </a:p>
        </p:txBody>
      </p:sp>
      <p:sp>
        <p:nvSpPr>
          <p:cNvPr id="59" name="CuadroTexto 58"/>
          <p:cNvSpPr txBox="1"/>
          <p:nvPr/>
        </p:nvSpPr>
        <p:spPr>
          <a:xfrm>
            <a:off x="6552480" y="5627828"/>
            <a:ext cx="3312368" cy="1320361"/>
          </a:xfrm>
          <a:prstGeom prst="rect">
            <a:avLst/>
          </a:prstGeom>
          <a:noFill/>
        </p:spPr>
        <p:txBody>
          <a:bodyPr wrap="square" rtlCol="0">
            <a:spAutoFit/>
          </a:bodyPr>
          <a:lstStyle/>
          <a:p>
            <a:pPr marL="1588" lvl="3" algn="just" eaLnBrk="1">
              <a:lnSpc>
                <a:spcPct val="120000"/>
              </a:lnSpc>
              <a:buClr>
                <a:srgbClr val="FF0000"/>
              </a:buClr>
              <a:buSzPct val="200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n-GB" sz="1800" b="1" i="1" dirty="0">
              <a:solidFill>
                <a:srgbClr val="FFFFFF"/>
              </a:solidFill>
              <a:latin typeface="Bitstream Vera Serif" charset="0"/>
              <a:cs typeface="Times New Roman" pitchFamily="16" charset="0"/>
            </a:endParaRPr>
          </a:p>
          <a:p>
            <a:pPr marL="217488" lvl="3" indent="-215900" algn="just" eaLnBrk="1">
              <a:lnSpc>
                <a:spcPct val="80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1800" b="1" dirty="0" smtClean="0">
                <a:solidFill>
                  <a:schemeClr val="tx1"/>
                </a:solidFill>
                <a:latin typeface="+mn-lt"/>
                <a:cs typeface="Times New Roman" pitchFamily="16" charset="0"/>
              </a:rPr>
              <a:t>Able to </a:t>
            </a:r>
            <a:r>
              <a:rPr lang="en-GB" sz="1800" b="1" dirty="0">
                <a:solidFill>
                  <a:schemeClr val="tx1"/>
                </a:solidFill>
                <a:latin typeface="+mn-lt"/>
                <a:cs typeface="Times New Roman" pitchFamily="16" charset="0"/>
              </a:rPr>
              <a:t>combine different scientific aspects permitting simultaneous types of </a:t>
            </a:r>
            <a:r>
              <a:rPr lang="en-GB" sz="1800" b="1" dirty="0" smtClean="0">
                <a:solidFill>
                  <a:schemeClr val="tx1"/>
                </a:solidFill>
                <a:latin typeface="+mn-lt"/>
                <a:cs typeface="Times New Roman" pitchFamily="16" charset="0"/>
              </a:rPr>
              <a:t>experiments</a:t>
            </a:r>
            <a:endParaRPr lang="en-GB" sz="1800" b="1" dirty="0">
              <a:solidFill>
                <a:schemeClr val="tx1"/>
              </a:solidFill>
              <a:latin typeface="+mn-lt"/>
              <a:cs typeface="Times New Roman" pitchFamily="16" charset="0"/>
            </a:endParaRPr>
          </a:p>
        </p:txBody>
      </p:sp>
      <p:pic>
        <p:nvPicPr>
          <p:cNvPr id="60" name="Picture 1"/>
          <p:cNvPicPr>
            <a:picLocks noChangeAspect="1" noChangeArrowheads="1"/>
          </p:cNvPicPr>
          <p:nvPr/>
        </p:nvPicPr>
        <p:blipFill>
          <a:blip r:embed="rId2" cstate="print"/>
          <a:srcRect/>
          <a:stretch>
            <a:fillRect/>
          </a:stretch>
        </p:blipFill>
        <p:spPr bwMode="auto">
          <a:xfrm>
            <a:off x="5125" y="7030464"/>
            <a:ext cx="4676031" cy="537577"/>
          </a:xfrm>
          <a:prstGeom prst="rect">
            <a:avLst/>
          </a:prstGeom>
          <a:noFill/>
        </p:spPr>
      </p:pic>
      <p:sp>
        <p:nvSpPr>
          <p:cNvPr id="61"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163639275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492125" y="179437"/>
            <a:ext cx="9494838" cy="59055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719138" rtl="0" fontAlgn="base" hangingPunct="0">
              <a:lnSpc>
                <a:spcPct val="124000"/>
              </a:lnSpc>
              <a:spcBef>
                <a:spcPct val="0"/>
              </a:spcBef>
              <a:spcAft>
                <a:spcPct val="0"/>
              </a:spcAft>
              <a:buClr>
                <a:srgbClr val="000000"/>
              </a:buClr>
              <a:buSzPct val="45000"/>
              <a:buFont typeface="StarSymbol" charset="0"/>
              <a:defRPr sz="4000" b="1" i="1">
                <a:solidFill>
                  <a:srgbClr val="FF9966"/>
                </a:solidFill>
                <a:latin typeface="+mj-lt"/>
                <a:ea typeface="+mj-ea"/>
                <a:cs typeface="+mj-cs"/>
              </a:defRPr>
            </a:lvl1pPr>
            <a:lvl2pPr marL="358775"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2pPr>
            <a:lvl3pPr marL="719138"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3pPr>
            <a:lvl4pPr marL="1079500"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4pPr>
            <a:lvl5pPr marL="14398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5pPr>
            <a:lvl6pPr marL="18970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6pPr>
            <a:lvl7pPr marL="23542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7pPr>
            <a:lvl8pPr marL="28114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8pPr>
            <a:lvl9pPr marL="3268663" algn="l" defTabSz="719138"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HG Mincho Light J" charset="0"/>
                <a:cs typeface="HG Mincho Light J" charset="0"/>
              </a:defRPr>
            </a:lvl9pPr>
          </a:lstStyle>
          <a:p>
            <a:pPr algn="just">
              <a:lnSpc>
                <a:spcPct val="116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sz="2400" i="0" dirty="0" smtClean="0">
                <a:latin typeface="Bookman" charset="0"/>
                <a:cs typeface="Times New Roman" pitchFamily="16" charset="0"/>
              </a:rPr>
              <a:t>Outline:</a:t>
            </a:r>
            <a:endParaRPr lang="en-GB" sz="2400" i="0" dirty="0">
              <a:solidFill>
                <a:srgbClr val="FFCC99"/>
              </a:solidFill>
              <a:latin typeface="Bookman" charset="0"/>
            </a:endParaRPr>
          </a:p>
        </p:txBody>
      </p:sp>
      <p:sp>
        <p:nvSpPr>
          <p:cNvPr id="4" name="Text Box 3"/>
          <p:cNvSpPr txBox="1">
            <a:spLocks noChangeArrowheads="1"/>
          </p:cNvSpPr>
          <p:nvPr/>
        </p:nvSpPr>
        <p:spPr bwMode="auto">
          <a:xfrm>
            <a:off x="431800" y="971525"/>
            <a:ext cx="9145016" cy="5507663"/>
          </a:xfrm>
          <a:prstGeom prst="rect">
            <a:avLst/>
          </a:prstGeom>
          <a:noFill/>
          <a:ln w="9525">
            <a:noFill/>
            <a:miter lim="800000"/>
            <a:headEnd/>
            <a:tailEnd/>
          </a:ln>
        </p:spPr>
        <p:txBody>
          <a:bodyPr wrap="square" lIns="0" tIns="0" rIns="0" bIns="0">
            <a:spAutoFit/>
          </a:bodyPr>
          <a:lstStyle/>
          <a:p>
            <a:pPr marL="217488" lvl="3" indent="-215900" algn="just" eaLnBrk="1">
              <a:lnSpc>
                <a:spcPct val="98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err="1" smtClean="0">
                <a:solidFill>
                  <a:srgbClr val="FFFFFF"/>
                </a:solidFill>
                <a:latin typeface="Bitstream Vera Serif" charset="0"/>
                <a:cs typeface="Times New Roman" pitchFamily="16" charset="0"/>
              </a:rPr>
              <a:t>Beamline</a:t>
            </a:r>
            <a:r>
              <a:rPr lang="en-GB" sz="1800" dirty="0" smtClean="0">
                <a:solidFill>
                  <a:srgbClr val="FFFFFF"/>
                </a:solidFill>
                <a:latin typeface="Bitstream Vera Serif" charset="0"/>
                <a:cs typeface="Times New Roman" pitchFamily="16" charset="0"/>
              </a:rPr>
              <a:t> objectives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C9F685"/>
                </a:solidFill>
                <a:latin typeface="Bitstream Vera Serif" charset="0"/>
                <a:cs typeface="Times New Roman" pitchFamily="16" charset="0"/>
              </a:rPr>
              <a:t>Source characteristics &amp; Optics </a:t>
            </a:r>
            <a:r>
              <a:rPr lang="en-GB" sz="1800" dirty="0" err="1">
                <a:solidFill>
                  <a:srgbClr val="C9F685"/>
                </a:solidFill>
                <a:latin typeface="Bitstream Vera Serif" charset="0"/>
                <a:cs typeface="Times New Roman" pitchFamily="16" charset="0"/>
              </a:rPr>
              <a:t>l</a:t>
            </a:r>
            <a:r>
              <a:rPr lang="en-GB" sz="1800" dirty="0" err="1" smtClean="0">
                <a:solidFill>
                  <a:srgbClr val="C9F685"/>
                </a:solidFill>
                <a:latin typeface="Bitstream Vera Serif" charset="0"/>
                <a:cs typeface="Times New Roman" pitchFamily="16" charset="0"/>
              </a:rPr>
              <a:t>ayaout</a:t>
            </a:r>
            <a:endParaRPr lang="en-GB" sz="1800" dirty="0" smtClean="0">
              <a:solidFill>
                <a:srgbClr val="C9F685"/>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Scattering geometry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Scattering techniques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Equipment and sample environments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Scientific cases. Examples:</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Molecular self-assembling</a:t>
            </a:r>
            <a:r>
              <a:rPr lang="en-GB" sz="1800" dirty="0">
                <a:solidFill>
                  <a:schemeClr val="accent3">
                    <a:lumMod val="95000"/>
                  </a:schemeClr>
                </a:solidFill>
                <a:latin typeface="Bitstream Vera Serif" charset="0"/>
                <a:cs typeface="Times New Roman" pitchFamily="16" charset="0"/>
              </a:rPr>
              <a:t>.</a:t>
            </a:r>
            <a:r>
              <a:rPr lang="en-GB" sz="1800" dirty="0" smtClean="0">
                <a:solidFill>
                  <a:schemeClr val="accent3">
                    <a:lumMod val="95000"/>
                  </a:schemeClr>
                </a:solidFill>
                <a:latin typeface="Bitstream Vera Serif" charset="0"/>
                <a:cs typeface="Times New Roman" pitchFamily="16" charset="0"/>
              </a:rPr>
              <a:t> </a:t>
            </a:r>
            <a:r>
              <a:rPr lang="en-GB" sz="1800" dirty="0">
                <a:solidFill>
                  <a:schemeClr val="accent3">
                    <a:lumMod val="95000"/>
                  </a:schemeClr>
                </a:solidFill>
                <a:latin typeface="Bitstream Vera Serif" charset="0"/>
                <a:cs typeface="Times New Roman" pitchFamily="16" charset="0"/>
              </a:rPr>
              <a:t>C</a:t>
            </a:r>
            <a:r>
              <a:rPr lang="en-GB" sz="1800" dirty="0" smtClean="0">
                <a:solidFill>
                  <a:schemeClr val="accent3">
                    <a:lumMod val="95000"/>
                  </a:schemeClr>
                </a:solidFill>
                <a:latin typeface="Bitstream Vera Serif" charset="0"/>
                <a:cs typeface="Times New Roman" pitchFamily="16" charset="0"/>
              </a:rPr>
              <a:t>hiral system: Adenine</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Surface structure: BaTiO</a:t>
            </a:r>
            <a:r>
              <a:rPr lang="en-GB" sz="1800" baseline="-25000" dirty="0" smtClean="0">
                <a:solidFill>
                  <a:schemeClr val="accent3">
                    <a:lumMod val="95000"/>
                  </a:schemeClr>
                </a:solidFill>
                <a:latin typeface="Bitstream Vera Serif" charset="0"/>
                <a:cs typeface="Times New Roman" pitchFamily="16" charset="0"/>
              </a:rPr>
              <a:t>3</a:t>
            </a:r>
            <a:r>
              <a:rPr lang="en-GB" sz="1800" dirty="0" smtClean="0">
                <a:solidFill>
                  <a:schemeClr val="accent3">
                    <a:lumMod val="95000"/>
                  </a:schemeClr>
                </a:solidFill>
                <a:latin typeface="Bitstream Vera Serif" charset="0"/>
                <a:cs typeface="Times New Roman" pitchFamily="16" charset="0"/>
              </a:rPr>
              <a:t>(001) </a:t>
            </a:r>
          </a:p>
          <a:p>
            <a:pPr marL="744538" lvl="4" indent="-285750" algn="just" eaLnBrk="1">
              <a:lnSpc>
                <a:spcPct val="146000"/>
              </a:lnSpc>
              <a:buClr>
                <a:srgbClr val="FF0000"/>
              </a:buClr>
              <a:buSzPct val="200000"/>
              <a:buFontTx/>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Heterogeneous catalysis: CO oxidation NPs</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Budget</a:t>
            </a:r>
            <a:endParaRPr lang="en-GB" sz="1800" dirty="0" smtClean="0">
              <a:solidFill>
                <a:schemeClr val="accent3">
                  <a:lumMod val="95000"/>
                </a:schemeClr>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Areas </a:t>
            </a:r>
            <a:r>
              <a:rPr lang="en-GB" sz="1800" dirty="0">
                <a:solidFill>
                  <a:schemeClr val="accent3">
                    <a:lumMod val="95000"/>
                  </a:schemeClr>
                </a:solidFill>
                <a:latin typeface="Bitstream Vera Serif" charset="0"/>
                <a:cs typeface="Times New Roman" pitchFamily="16" charset="0"/>
              </a:rPr>
              <a:t>of scientific impact: energy, health and </a:t>
            </a:r>
            <a:r>
              <a:rPr lang="en-GB" sz="1800" dirty="0" err="1" smtClean="0">
                <a:solidFill>
                  <a:schemeClr val="accent3">
                    <a:lumMod val="95000"/>
                  </a:schemeClr>
                </a:solidFill>
                <a:latin typeface="Bitstream Vera Serif" charset="0"/>
                <a:cs typeface="Times New Roman" pitchFamily="16" charset="0"/>
              </a:rPr>
              <a:t>nanoelectronics</a:t>
            </a:r>
            <a:endParaRPr lang="en-GB" sz="1800" dirty="0" smtClean="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Research lines: catalysis, NPs, </a:t>
            </a:r>
            <a:r>
              <a:rPr lang="en-GB" sz="1800" dirty="0" err="1" smtClean="0">
                <a:solidFill>
                  <a:srgbClr val="FFFFFF"/>
                </a:solidFill>
                <a:latin typeface="Bitstream Vera Serif" charset="0"/>
                <a:cs typeface="Times New Roman" pitchFamily="16" charset="0"/>
              </a:rPr>
              <a:t>multiferroics</a:t>
            </a:r>
            <a:r>
              <a:rPr lang="en-GB" sz="1800" dirty="0" smtClean="0">
                <a:solidFill>
                  <a:srgbClr val="FFFFFF"/>
                </a:solidFill>
                <a:latin typeface="Bitstream Vera Serif" charset="0"/>
                <a:cs typeface="Times New Roman" pitchFamily="16" charset="0"/>
              </a:rPr>
              <a:t>, electrochemistry</a:t>
            </a: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rgbClr val="FFFFFF"/>
                </a:solidFill>
                <a:latin typeface="Bitstream Vera Serif" charset="0"/>
                <a:cs typeface="Times New Roman" pitchFamily="16" charset="0"/>
              </a:rPr>
              <a:t>Synergies with other alba </a:t>
            </a:r>
            <a:r>
              <a:rPr lang="en-GB" sz="1800" dirty="0" err="1" smtClean="0">
                <a:solidFill>
                  <a:srgbClr val="FFFFFF"/>
                </a:solidFill>
                <a:latin typeface="Bitstream Vera Serif" charset="0"/>
                <a:cs typeface="Times New Roman" pitchFamily="16" charset="0"/>
              </a:rPr>
              <a:t>beamlines</a:t>
            </a:r>
            <a:r>
              <a:rPr lang="en-GB" sz="1800" dirty="0" smtClean="0">
                <a:solidFill>
                  <a:srgbClr val="FFFFFF"/>
                </a:solidFill>
                <a:latin typeface="Bitstream Vera Serif" charset="0"/>
                <a:cs typeface="Times New Roman" pitchFamily="16" charset="0"/>
              </a:rPr>
              <a:t> (BOREAS, NCD, CIRCE)</a:t>
            </a:r>
            <a:endParaRPr lang="en-GB" sz="1800" dirty="0">
              <a:solidFill>
                <a:srgbClr val="FFFFFF"/>
              </a:solidFill>
              <a:latin typeface="Bitstream Vera Serif" charset="0"/>
              <a:cs typeface="Times New Roman" pitchFamily="16" charset="0"/>
            </a:endParaRPr>
          </a:p>
          <a:p>
            <a:pPr marL="217488" lvl="3" indent="-215900" algn="just" eaLnBrk="1">
              <a:lnSpc>
                <a:spcPct val="146000"/>
              </a:lnSpc>
              <a:buClr>
                <a:srgbClr val="FF0000"/>
              </a:buClr>
              <a:buSzPct val="200000"/>
              <a:buFont typeface="StarSymbol" charset="0"/>
              <a:buChar char="✗"/>
              <a:tabLst>
                <a:tab pos="723900" algn="l"/>
                <a:tab pos="1447800" algn="l"/>
                <a:tab pos="2171700" algn="l"/>
                <a:tab pos="2895600" algn="l"/>
                <a:tab pos="3619500" algn="l"/>
                <a:tab pos="4343400" algn="l"/>
                <a:tab pos="5067300" algn="l"/>
                <a:tab pos="5791200" algn="l"/>
              </a:tabLst>
            </a:pPr>
            <a:r>
              <a:rPr lang="en-GB" sz="1800" dirty="0" smtClean="0">
                <a:solidFill>
                  <a:schemeClr val="accent3">
                    <a:lumMod val="95000"/>
                  </a:schemeClr>
                </a:solidFill>
                <a:latin typeface="Bitstream Vera Serif" charset="0"/>
                <a:cs typeface="Times New Roman" pitchFamily="16" charset="0"/>
              </a:rPr>
              <a:t>Participating research groups</a:t>
            </a:r>
            <a:endParaRPr lang="en-GB" sz="1800" dirty="0">
              <a:solidFill>
                <a:schemeClr val="accent3">
                  <a:lumMod val="95000"/>
                </a:schemeClr>
              </a:solidFill>
              <a:latin typeface="Bitstream Vera Serif" charset="0"/>
              <a:cs typeface="Times New Roman" pitchFamily="16" charset="0"/>
            </a:endParaRPr>
          </a:p>
        </p:txBody>
      </p:sp>
      <p:pic>
        <p:nvPicPr>
          <p:cNvPr id="5" name="Picture 1"/>
          <p:cNvPicPr>
            <a:picLocks noChangeAspect="1" noChangeArrowheads="1"/>
          </p:cNvPicPr>
          <p:nvPr/>
        </p:nvPicPr>
        <p:blipFill>
          <a:blip r:embed="rId2" cstate="print"/>
          <a:srcRect/>
          <a:stretch>
            <a:fillRect/>
          </a:stretch>
        </p:blipFill>
        <p:spPr bwMode="auto">
          <a:xfrm>
            <a:off x="5125" y="6554628"/>
            <a:ext cx="4676031" cy="537577"/>
          </a:xfrm>
          <a:prstGeom prst="rect">
            <a:avLst/>
          </a:prstGeom>
          <a:noFill/>
        </p:spPr>
      </p:pic>
      <p:sp>
        <p:nvSpPr>
          <p:cNvPr id="6"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150752980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a:spLocks noGrp="1"/>
          </p:cNvSpPr>
          <p:nvPr>
            <p:ph type="title"/>
          </p:nvPr>
        </p:nvSpPr>
        <p:spPr>
          <a:xfrm>
            <a:off x="753367" y="35421"/>
            <a:ext cx="8607425" cy="544934"/>
          </a:xfrm>
        </p:spPr>
        <p:txBody>
          <a:bodyPr/>
          <a:lstStyle/>
          <a:p>
            <a:r>
              <a:rPr lang="en-GB" sz="2400" i="0" dirty="0" smtClean="0">
                <a:latin typeface="Bookman" charset="0"/>
                <a:cs typeface="Times New Roman" pitchFamily="16" charset="0"/>
              </a:rPr>
              <a:t>Source </a:t>
            </a:r>
            <a:r>
              <a:rPr lang="en-GB" sz="2400" i="0" dirty="0" err="1" smtClean="0">
                <a:latin typeface="Bookman" charset="0"/>
                <a:cs typeface="Times New Roman" pitchFamily="16" charset="0"/>
              </a:rPr>
              <a:t>Characterisitics</a:t>
            </a:r>
            <a:r>
              <a:rPr lang="en-GB" sz="2400" i="0" dirty="0" smtClean="0">
                <a:latin typeface="Bookman" charset="0"/>
                <a:cs typeface="Times New Roman" pitchFamily="16" charset="0"/>
              </a:rPr>
              <a:t> (</a:t>
            </a:r>
            <a:r>
              <a:rPr lang="en-GB" sz="2400" b="0" i="0" dirty="0" smtClean="0">
                <a:solidFill>
                  <a:srgbClr val="FFFF00"/>
                </a:solidFill>
                <a:latin typeface="+mn-lt"/>
                <a:cs typeface="Times New Roman" pitchFamily="16" charset="0"/>
              </a:rPr>
              <a:t>1</a:t>
            </a:r>
            <a:r>
              <a:rPr lang="en-GB" sz="2400" b="0" i="0" dirty="0" smtClean="0">
                <a:latin typeface="+mn-lt"/>
                <a:cs typeface="Times New Roman" pitchFamily="16" charset="0"/>
              </a:rPr>
              <a:t>/2</a:t>
            </a:r>
            <a:r>
              <a:rPr lang="en-GB" sz="2400" i="0" dirty="0" smtClean="0">
                <a:latin typeface="Bookman" charset="0"/>
                <a:cs typeface="Times New Roman" pitchFamily="16" charset="0"/>
              </a:rPr>
              <a:t>)</a:t>
            </a:r>
            <a:endParaRPr lang="ca-ES" sz="2400" dirty="0">
              <a:latin typeface="Bookman Old Style"/>
              <a:cs typeface="Bookman Old Style"/>
            </a:endParaRPr>
          </a:p>
        </p:txBody>
      </p:sp>
      <p:sp>
        <p:nvSpPr>
          <p:cNvPr id="4" name="CuadroTexto 3"/>
          <p:cNvSpPr txBox="1"/>
          <p:nvPr/>
        </p:nvSpPr>
        <p:spPr>
          <a:xfrm>
            <a:off x="719832" y="611485"/>
            <a:ext cx="6768752" cy="2862323"/>
          </a:xfrm>
          <a:prstGeom prst="rect">
            <a:avLst/>
          </a:prstGeom>
          <a:noFill/>
        </p:spPr>
        <p:txBody>
          <a:bodyPr wrap="square" rtlCol="0">
            <a:spAutoFit/>
          </a:bodyPr>
          <a:lstStyle/>
          <a:p>
            <a:pPr marL="342900" lvl="3" indent="-342900">
              <a:buFontTx/>
              <a:buChar char="-"/>
            </a:pPr>
            <a:r>
              <a:rPr lang="en-GB" sz="1800" dirty="0" smtClean="0">
                <a:solidFill>
                  <a:srgbClr val="FFFFFF"/>
                </a:solidFill>
                <a:latin typeface="Bitstream Vera Serif" charset="0"/>
                <a:cs typeface="Times New Roman" pitchFamily="16" charset="0"/>
              </a:rPr>
              <a:t>In vacuum </a:t>
            </a:r>
            <a:r>
              <a:rPr lang="en-GB" sz="1800" dirty="0" err="1" smtClean="0">
                <a:solidFill>
                  <a:srgbClr val="FFFFFF"/>
                </a:solidFill>
                <a:latin typeface="Bitstream Vera Serif" charset="0"/>
                <a:cs typeface="Times New Roman" pitchFamily="16" charset="0"/>
              </a:rPr>
              <a:t>undulator</a:t>
            </a:r>
            <a:r>
              <a:rPr lang="en-GB" sz="1800" dirty="0" smtClean="0">
                <a:solidFill>
                  <a:srgbClr val="FFFFFF"/>
                </a:solidFill>
                <a:latin typeface="Bitstream Vera Serif" charset="0"/>
                <a:cs typeface="Times New Roman" pitchFamily="16" charset="0"/>
              </a:rPr>
              <a:t> placed in a 4m straight section</a:t>
            </a:r>
          </a:p>
          <a:p>
            <a:pPr marL="342900" lvl="3" indent="-342900">
              <a:buFontTx/>
              <a:buChar char="-"/>
            </a:pPr>
            <a:r>
              <a:rPr lang="en-GB" sz="1800" dirty="0">
                <a:solidFill>
                  <a:srgbClr val="FFFFFF"/>
                </a:solidFill>
                <a:latin typeface="Bitstream Vera Serif" charset="0"/>
                <a:cs typeface="Times New Roman" pitchFamily="16" charset="0"/>
              </a:rPr>
              <a:t>4.5 to </a:t>
            </a:r>
            <a:r>
              <a:rPr lang="en-GB" sz="1800" dirty="0"/>
              <a:t>~</a:t>
            </a:r>
            <a:r>
              <a:rPr lang="es-ES" sz="1800" dirty="0"/>
              <a:t> </a:t>
            </a:r>
            <a:r>
              <a:rPr lang="en-GB" sz="1800" dirty="0">
                <a:solidFill>
                  <a:srgbClr val="FFFFFF"/>
                </a:solidFill>
                <a:latin typeface="Bitstream Vera Serif" charset="0"/>
                <a:cs typeface="Times New Roman" pitchFamily="16" charset="0"/>
              </a:rPr>
              <a:t>25 </a:t>
            </a:r>
            <a:r>
              <a:rPr lang="en-GB" sz="1800" dirty="0" err="1">
                <a:solidFill>
                  <a:srgbClr val="FFFFFF"/>
                </a:solidFill>
                <a:latin typeface="Bitstream Vera Serif" charset="0"/>
                <a:cs typeface="Times New Roman" pitchFamily="16" charset="0"/>
              </a:rPr>
              <a:t>keV</a:t>
            </a:r>
            <a:r>
              <a:rPr lang="en-GB" sz="1800" dirty="0">
                <a:solidFill>
                  <a:srgbClr val="FFFFFF"/>
                </a:solidFill>
                <a:latin typeface="Bitstream Vera Serif" charset="0"/>
                <a:cs typeface="Times New Roman" pitchFamily="16" charset="0"/>
              </a:rPr>
              <a:t>  // beam divergence: 3.2 </a:t>
            </a:r>
            <a:r>
              <a:rPr lang="en-GB" sz="1800" dirty="0" err="1" smtClean="0">
                <a:solidFill>
                  <a:srgbClr val="FFFFFF"/>
                </a:solidFill>
                <a:latin typeface="Bitstream Vera Serif" charset="0"/>
                <a:cs typeface="Times New Roman" pitchFamily="16" charset="0"/>
              </a:rPr>
              <a:t>mrad</a:t>
            </a:r>
            <a:endParaRPr lang="en-GB" sz="1800" dirty="0">
              <a:solidFill>
                <a:srgbClr val="FFFFFF"/>
              </a:solidFill>
              <a:latin typeface="Bitstream Vera Serif" charset="0"/>
              <a:cs typeface="Times New Roman" pitchFamily="16" charset="0"/>
            </a:endParaRPr>
          </a:p>
          <a:p>
            <a:pPr marL="342900" lvl="3" indent="-342900">
              <a:buFontTx/>
              <a:buChar char="-"/>
            </a:pPr>
            <a:r>
              <a:rPr lang="en-GB" sz="1800" dirty="0" err="1" smtClean="0">
                <a:solidFill>
                  <a:srgbClr val="FFFFFF"/>
                </a:solidFill>
                <a:latin typeface="Bitstream Vera Serif" charset="0"/>
                <a:cs typeface="Times New Roman" pitchFamily="16" charset="0"/>
              </a:rPr>
              <a:t>Widowless</a:t>
            </a:r>
            <a:r>
              <a:rPr lang="en-GB" sz="1800" dirty="0" smtClean="0">
                <a:solidFill>
                  <a:srgbClr val="FFFFFF"/>
                </a:solidFill>
                <a:latin typeface="Bitstream Vera Serif" charset="0"/>
                <a:cs typeface="Times New Roman" pitchFamily="16" charset="0"/>
              </a:rPr>
              <a:t> </a:t>
            </a:r>
            <a:r>
              <a:rPr lang="en-GB" sz="1800" dirty="0" err="1" smtClean="0">
                <a:solidFill>
                  <a:srgbClr val="FFFFFF"/>
                </a:solidFill>
                <a:latin typeface="Bitstream Vera Serif" charset="0"/>
                <a:cs typeface="Times New Roman" pitchFamily="16" charset="0"/>
              </a:rPr>
              <a:t>beamline</a:t>
            </a:r>
            <a:r>
              <a:rPr lang="en-GB" sz="1800" dirty="0" smtClean="0">
                <a:solidFill>
                  <a:srgbClr val="FFFFFF"/>
                </a:solidFill>
                <a:latin typeface="Bitstream Vera Serif" charset="0"/>
                <a:cs typeface="Times New Roman" pitchFamily="16" charset="0"/>
              </a:rPr>
              <a:t> to reduce absorption at low energies.</a:t>
            </a:r>
          </a:p>
          <a:p>
            <a:pPr marL="342900" lvl="3" indent="-342900">
              <a:buFontTx/>
              <a:buChar char="-"/>
            </a:pPr>
            <a:r>
              <a:rPr lang="en-GB" sz="1800" dirty="0" smtClean="0">
                <a:solidFill>
                  <a:srgbClr val="FFFFFF"/>
                </a:solidFill>
                <a:latin typeface="Bitstream Vera Serif" charset="0"/>
                <a:cs typeface="Times New Roman" pitchFamily="16" charset="0"/>
              </a:rPr>
              <a:t>Filters and/or attenuators to reduce heat load if required.</a:t>
            </a:r>
          </a:p>
          <a:p>
            <a:pPr marL="342900" lvl="3" indent="-342900">
              <a:buFontTx/>
              <a:buChar char="-"/>
            </a:pPr>
            <a:r>
              <a:rPr lang="en-GB" sz="1800" dirty="0" smtClean="0">
                <a:solidFill>
                  <a:srgbClr val="FFFFFF"/>
                </a:solidFill>
                <a:latin typeface="Bitstream Vera Serif" charset="0"/>
                <a:cs typeface="Times New Roman" pitchFamily="16" charset="0"/>
              </a:rPr>
              <a:t>Absorption edges covered: </a:t>
            </a:r>
          </a:p>
          <a:p>
            <a:pPr marL="0" lvl="3"/>
            <a:r>
              <a:rPr lang="en-GB" sz="1800" dirty="0" smtClean="0">
                <a:solidFill>
                  <a:srgbClr val="FFFFFF"/>
                </a:solidFill>
                <a:latin typeface="Bitstream Vera Serif" charset="0"/>
                <a:cs typeface="Times New Roman" pitchFamily="16" charset="0"/>
              </a:rPr>
              <a:t>       3d transition metals  </a:t>
            </a:r>
          </a:p>
          <a:p>
            <a:pPr marL="0" lvl="3"/>
            <a:r>
              <a:rPr lang="en-GB" sz="1800" dirty="0" smtClean="0">
                <a:solidFill>
                  <a:srgbClr val="FFFFFF"/>
                </a:solidFill>
                <a:latin typeface="Bitstream Vera Serif" charset="0"/>
                <a:cs typeface="Times New Roman" pitchFamily="16" charset="0"/>
              </a:rPr>
              <a:t>       K-edges of Se &amp; Br</a:t>
            </a:r>
          </a:p>
          <a:p>
            <a:pPr marL="0" lvl="3"/>
            <a:r>
              <a:rPr lang="en-GB" sz="1800" dirty="0" smtClean="0">
                <a:solidFill>
                  <a:srgbClr val="FFFFFF"/>
                </a:solidFill>
                <a:latin typeface="Bitstream Vera Serif" charset="0"/>
                <a:cs typeface="Times New Roman" pitchFamily="16" charset="0"/>
              </a:rPr>
              <a:t>      4d from lanthanides</a:t>
            </a:r>
          </a:p>
          <a:p>
            <a:pPr marL="0" lvl="3"/>
            <a:r>
              <a:rPr lang="en-GB" sz="1800" dirty="0" smtClean="0">
                <a:solidFill>
                  <a:srgbClr val="FFFFFF"/>
                </a:solidFill>
                <a:latin typeface="Bitstream Vera Serif" charset="0"/>
                <a:cs typeface="Times New Roman" pitchFamily="16" charset="0"/>
              </a:rPr>
              <a:t>      most of 5d elements (L-edges)</a:t>
            </a:r>
          </a:p>
          <a:p>
            <a:pPr marL="0" lvl="3"/>
            <a:r>
              <a:rPr lang="en-GB" sz="1800" dirty="0" smtClean="0">
                <a:solidFill>
                  <a:srgbClr val="FFFFFF"/>
                </a:solidFill>
                <a:latin typeface="Bitstream Vera Serif" charset="0"/>
                <a:cs typeface="Times New Roman" pitchFamily="16" charset="0"/>
              </a:rPr>
              <a:t>      M-edges (actinides)</a:t>
            </a:r>
            <a:endParaRPr lang="en-GB" sz="1800" dirty="0">
              <a:solidFill>
                <a:srgbClr val="FFFFFF"/>
              </a:solidFill>
              <a:latin typeface="Bitstream Vera Serif" charset="0"/>
              <a:cs typeface="Times New Roman" pitchFamily="16" charset="0"/>
            </a:endParaRPr>
          </a:p>
        </p:txBody>
      </p:sp>
      <p:sp>
        <p:nvSpPr>
          <p:cNvPr id="5"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pic>
        <p:nvPicPr>
          <p:cNvPr id="6" name="Picture 1"/>
          <p:cNvPicPr>
            <a:picLocks noChangeAspect="1" noChangeArrowheads="1"/>
          </p:cNvPicPr>
          <p:nvPr/>
        </p:nvPicPr>
        <p:blipFill>
          <a:blip r:embed="rId2" cstate="print"/>
          <a:srcRect/>
          <a:stretch>
            <a:fillRect/>
          </a:stretch>
        </p:blipFill>
        <p:spPr bwMode="auto">
          <a:xfrm>
            <a:off x="5125" y="6554628"/>
            <a:ext cx="4676031" cy="537577"/>
          </a:xfrm>
          <a:prstGeom prst="rect">
            <a:avLst/>
          </a:prstGeom>
          <a:noFill/>
        </p:spPr>
      </p:pic>
      <p:sp>
        <p:nvSpPr>
          <p:cNvPr id="9" name="TextBox 8"/>
          <p:cNvSpPr txBox="1"/>
          <p:nvPr/>
        </p:nvSpPr>
        <p:spPr>
          <a:xfrm>
            <a:off x="5915023" y="2195661"/>
            <a:ext cx="3229745" cy="400110"/>
          </a:xfrm>
          <a:prstGeom prst="rect">
            <a:avLst/>
          </a:prstGeom>
          <a:noFill/>
          <a:ln>
            <a:noFill/>
          </a:ln>
        </p:spPr>
        <p:txBody>
          <a:bodyPr wrap="none" rtlCol="0">
            <a:spAutoFit/>
          </a:bodyPr>
          <a:lstStyle/>
          <a:p>
            <a:r>
              <a:rPr lang="es-ES" sz="2000" dirty="0" err="1" smtClean="0">
                <a:solidFill>
                  <a:srgbClr val="CCFFCC"/>
                </a:solidFill>
              </a:rPr>
              <a:t>Worse</a:t>
            </a:r>
            <a:r>
              <a:rPr lang="es-ES" sz="2000" dirty="0" smtClean="0">
                <a:solidFill>
                  <a:srgbClr val="CCFFCC"/>
                </a:solidFill>
              </a:rPr>
              <a:t> case: ~20% </a:t>
            </a:r>
            <a:r>
              <a:rPr lang="es-ES" sz="2000" dirty="0" err="1" smtClean="0">
                <a:solidFill>
                  <a:srgbClr val="CCFFCC"/>
                </a:solidFill>
              </a:rPr>
              <a:t>reduction</a:t>
            </a:r>
            <a:endParaRPr lang="en-US" sz="2000" dirty="0" smtClean="0">
              <a:solidFill>
                <a:srgbClr val="CCFFCC"/>
              </a:solidFill>
            </a:endParaRPr>
          </a:p>
        </p:txBody>
      </p:sp>
      <p:sp>
        <p:nvSpPr>
          <p:cNvPr id="2" name="CuadroTexto 1"/>
          <p:cNvSpPr txBox="1"/>
          <p:nvPr/>
        </p:nvSpPr>
        <p:spPr>
          <a:xfrm>
            <a:off x="72008" y="3794353"/>
            <a:ext cx="5112320" cy="2308324"/>
          </a:xfrm>
          <a:prstGeom prst="rect">
            <a:avLst/>
          </a:prstGeom>
          <a:noFill/>
        </p:spPr>
        <p:txBody>
          <a:bodyPr wrap="square" rtlCol="0">
            <a:spAutoFit/>
          </a:bodyPr>
          <a:lstStyle/>
          <a:p>
            <a:r>
              <a:rPr lang="en-US" sz="1800" dirty="0" smtClean="0">
                <a:solidFill>
                  <a:srgbClr val="C9F685"/>
                </a:solidFill>
                <a:latin typeface="Bitstream Vera Serif"/>
                <a:cs typeface="Bitstream Vera Serif"/>
              </a:rPr>
              <a:t>Viability:</a:t>
            </a:r>
          </a:p>
          <a:p>
            <a:r>
              <a:rPr lang="en-US" sz="1800" dirty="0" smtClean="0">
                <a:latin typeface="Bitstream Vera Serif"/>
                <a:cs typeface="Bitstream Vera Serif"/>
              </a:rPr>
              <a:t>In-Vacuum </a:t>
            </a:r>
            <a:r>
              <a:rPr lang="en-US" sz="1800" dirty="0" err="1" smtClean="0">
                <a:latin typeface="Bitstream Vera Serif"/>
                <a:cs typeface="Bitstream Vera Serif"/>
              </a:rPr>
              <a:t>undulator</a:t>
            </a:r>
            <a:endParaRPr lang="en-US" sz="1800" dirty="0" smtClean="0">
              <a:latin typeface="Bitstream Vera Serif"/>
              <a:cs typeface="Bitstream Vera Serif"/>
            </a:endParaRPr>
          </a:p>
          <a:p>
            <a:r>
              <a:rPr lang="en-US" sz="1800" dirty="0" smtClean="0">
                <a:latin typeface="Bitstream Vera Serif"/>
                <a:cs typeface="Bitstream Vera Serif"/>
              </a:rPr>
              <a:t>Assumption:     2 m long</a:t>
            </a:r>
          </a:p>
          <a:p>
            <a:r>
              <a:rPr lang="en-US" sz="1800" dirty="0" smtClean="0">
                <a:latin typeface="Bitstream Vera Serif"/>
                <a:cs typeface="Bitstream Vera Serif"/>
              </a:rPr>
              <a:t>	          4.8 mm gap</a:t>
            </a:r>
          </a:p>
          <a:p>
            <a:r>
              <a:rPr lang="en-US" sz="1800" dirty="0" smtClean="0">
                <a:latin typeface="Bitstream Vera Serif"/>
                <a:cs typeface="Bitstream Vera Serif"/>
              </a:rPr>
              <a:t>	          In a medium </a:t>
            </a:r>
            <a:r>
              <a:rPr lang="en-US" sz="1800" dirty="0">
                <a:latin typeface="Bitstream Vera Serif"/>
                <a:cs typeface="Bitstream Vera Serif"/>
              </a:rPr>
              <a:t>s</a:t>
            </a:r>
            <a:r>
              <a:rPr lang="en-US" sz="1800" dirty="0" smtClean="0">
                <a:latin typeface="Bitstream Vera Serif"/>
                <a:cs typeface="Bitstream Vera Serif"/>
              </a:rPr>
              <a:t>traight </a:t>
            </a:r>
            <a:r>
              <a:rPr lang="en-US" sz="1800" dirty="0">
                <a:latin typeface="Bitstream Vera Serif"/>
                <a:cs typeface="Bitstream Vera Serif"/>
              </a:rPr>
              <a:t>s</a:t>
            </a:r>
            <a:r>
              <a:rPr lang="en-US" sz="1800" dirty="0" smtClean="0">
                <a:latin typeface="Bitstream Vera Serif"/>
                <a:cs typeface="Bitstream Vera Serif"/>
              </a:rPr>
              <a:t>ection</a:t>
            </a:r>
          </a:p>
          <a:p>
            <a:r>
              <a:rPr lang="en-US" sz="1800" dirty="0" smtClean="0">
                <a:latin typeface="Bitstream Vera Serif"/>
                <a:cs typeface="Bitstream Vera Serif"/>
              </a:rPr>
              <a:t>- 20% reduction lifetime (smaller V-acceptance)</a:t>
            </a:r>
          </a:p>
          <a:p>
            <a:r>
              <a:rPr lang="en-US" sz="1800" dirty="0" smtClean="0">
                <a:latin typeface="Bitstream Vera Serif"/>
                <a:cs typeface="Bitstream Vera Serif"/>
              </a:rPr>
              <a:t>- Increase of impedance (smaller gap)</a:t>
            </a:r>
          </a:p>
          <a:p>
            <a:r>
              <a:rPr lang="ca-ES" sz="1800" dirty="0" smtClean="0">
                <a:latin typeface="Bitstream Vera Serif"/>
                <a:cs typeface="Bitstream Vera Serif"/>
              </a:rPr>
              <a:t>- </a:t>
            </a:r>
            <a:r>
              <a:rPr lang="ca-ES" sz="1800" dirty="0" err="1" smtClean="0">
                <a:latin typeface="Bitstream Vera Serif"/>
                <a:cs typeface="Bitstream Vera Serif"/>
              </a:rPr>
              <a:t>TopUp</a:t>
            </a:r>
            <a:r>
              <a:rPr lang="ca-ES" sz="1800" dirty="0" smtClean="0">
                <a:latin typeface="Bitstream Vera Serif"/>
                <a:cs typeface="Bitstream Vera Serif"/>
              </a:rPr>
              <a:t> mode: acceptable</a:t>
            </a:r>
            <a:endParaRPr lang="ca-ES" sz="1800" dirty="0">
              <a:latin typeface="Bitstream Vera Serif"/>
              <a:cs typeface="Bitstream Vera Serif"/>
            </a:endParaRPr>
          </a:p>
        </p:txBody>
      </p:sp>
      <p:sp>
        <p:nvSpPr>
          <p:cNvPr id="37" name="CuadroTexto 36"/>
          <p:cNvSpPr txBox="1"/>
          <p:nvPr/>
        </p:nvSpPr>
        <p:spPr>
          <a:xfrm>
            <a:off x="10795000" y="4924548"/>
            <a:ext cx="184666" cy="461665"/>
          </a:xfrm>
          <a:prstGeom prst="rect">
            <a:avLst/>
          </a:prstGeom>
          <a:noFill/>
          <a:ln>
            <a:solidFill>
              <a:srgbClr val="00CC99"/>
            </a:solidFill>
          </a:ln>
        </p:spPr>
        <p:txBody>
          <a:bodyPr wrap="none" rtlCol="0">
            <a:spAutoFit/>
          </a:bodyPr>
          <a:lstStyle/>
          <a:p>
            <a:endParaRPr lang="ca-ES" dirty="0"/>
          </a:p>
        </p:txBody>
      </p:sp>
      <p:grpSp>
        <p:nvGrpSpPr>
          <p:cNvPr id="40" name="Agrupar 39"/>
          <p:cNvGrpSpPr/>
          <p:nvPr/>
        </p:nvGrpSpPr>
        <p:grpSpPr>
          <a:xfrm>
            <a:off x="5095616" y="2439905"/>
            <a:ext cx="4956787" cy="3905394"/>
            <a:chOff x="5123838" y="2439905"/>
            <a:chExt cx="4956787" cy="3905394"/>
          </a:xfrm>
        </p:grpSpPr>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3838" y="2627709"/>
              <a:ext cx="4956787" cy="3717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orma libre 6"/>
            <p:cNvSpPr/>
            <p:nvPr/>
          </p:nvSpPr>
          <p:spPr>
            <a:xfrm>
              <a:off x="5912556" y="4511394"/>
              <a:ext cx="2596444" cy="1386775"/>
            </a:xfrm>
            <a:custGeom>
              <a:avLst/>
              <a:gdLst>
                <a:gd name="connsiteX0" fmla="*/ 0 w 2596444"/>
                <a:gd name="connsiteY0" fmla="*/ 1386775 h 1386775"/>
                <a:gd name="connsiteX1" fmla="*/ 1044222 w 2596444"/>
                <a:gd name="connsiteY1" fmla="*/ 187387 h 1386775"/>
                <a:gd name="connsiteX2" fmla="*/ 2596444 w 2596444"/>
                <a:gd name="connsiteY2" fmla="*/ 3951 h 1386775"/>
              </a:gdLst>
              <a:ahLst/>
              <a:cxnLst>
                <a:cxn ang="0">
                  <a:pos x="connsiteX0" y="connsiteY0"/>
                </a:cxn>
                <a:cxn ang="0">
                  <a:pos x="connsiteX1" y="connsiteY1"/>
                </a:cxn>
                <a:cxn ang="0">
                  <a:pos x="connsiteX2" y="connsiteY2"/>
                </a:cxn>
              </a:cxnLst>
              <a:rect l="l" t="t" r="r" b="b"/>
              <a:pathLst>
                <a:path w="2596444" h="1386775">
                  <a:moveTo>
                    <a:pt x="0" y="1386775"/>
                  </a:moveTo>
                  <a:cubicBezTo>
                    <a:pt x="305740" y="902316"/>
                    <a:pt x="611481" y="417858"/>
                    <a:pt x="1044222" y="187387"/>
                  </a:cubicBezTo>
                  <a:cubicBezTo>
                    <a:pt x="1476963" y="-43084"/>
                    <a:pt x="2596444" y="3951"/>
                    <a:pt x="2596444" y="3951"/>
                  </a:cubicBezTo>
                </a:path>
              </a:pathLst>
            </a:custGeom>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ca-ES" sz="2400" b="0" i="0" u="none" strike="noStrike" cap="none" normalizeH="0" baseline="0" smtClean="0">
                <a:ln>
                  <a:noFill/>
                </a:ln>
                <a:solidFill>
                  <a:schemeClr val="bg1"/>
                </a:solidFill>
                <a:effectLst/>
                <a:latin typeface="Times New Roman" pitchFamily="16" charset="0"/>
              </a:endParaRPr>
            </a:p>
          </p:txBody>
        </p:sp>
        <p:sp>
          <p:nvSpPr>
            <p:cNvPr id="21" name="Forma libre 20"/>
            <p:cNvSpPr/>
            <p:nvPr/>
          </p:nvSpPr>
          <p:spPr>
            <a:xfrm>
              <a:off x="5954889" y="3315956"/>
              <a:ext cx="3556000" cy="2611186"/>
            </a:xfrm>
            <a:custGeom>
              <a:avLst/>
              <a:gdLst>
                <a:gd name="connsiteX0" fmla="*/ 0 w 3556000"/>
                <a:gd name="connsiteY0" fmla="*/ 2610434 h 2611186"/>
                <a:gd name="connsiteX1" fmla="*/ 310444 w 3556000"/>
                <a:gd name="connsiteY1" fmla="*/ 2525771 h 2611186"/>
                <a:gd name="connsiteX2" fmla="*/ 705555 w 3556000"/>
                <a:gd name="connsiteY2" fmla="*/ 2074237 h 2611186"/>
                <a:gd name="connsiteX3" fmla="*/ 1016000 w 3556000"/>
                <a:gd name="connsiteY3" fmla="*/ 1735586 h 2611186"/>
                <a:gd name="connsiteX4" fmla="*/ 1665111 w 3556000"/>
                <a:gd name="connsiteY4" fmla="*/ 973622 h 2611186"/>
                <a:gd name="connsiteX5" fmla="*/ 2483555 w 3556000"/>
                <a:gd name="connsiteY5" fmla="*/ 409203 h 2611186"/>
                <a:gd name="connsiteX6" fmla="*/ 3556000 w 3556000"/>
                <a:gd name="connsiteY6" fmla="*/ 0 h 2611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56000" h="2611186">
                  <a:moveTo>
                    <a:pt x="0" y="2610434"/>
                  </a:moveTo>
                  <a:cubicBezTo>
                    <a:pt x="96426" y="2612785"/>
                    <a:pt x="192852" y="2615137"/>
                    <a:pt x="310444" y="2525771"/>
                  </a:cubicBezTo>
                  <a:cubicBezTo>
                    <a:pt x="428036" y="2436405"/>
                    <a:pt x="587962" y="2205934"/>
                    <a:pt x="705555" y="2074237"/>
                  </a:cubicBezTo>
                  <a:cubicBezTo>
                    <a:pt x="823148" y="1942540"/>
                    <a:pt x="856074" y="1919022"/>
                    <a:pt x="1016000" y="1735586"/>
                  </a:cubicBezTo>
                  <a:cubicBezTo>
                    <a:pt x="1175926" y="1552150"/>
                    <a:pt x="1420519" y="1194686"/>
                    <a:pt x="1665111" y="973622"/>
                  </a:cubicBezTo>
                  <a:cubicBezTo>
                    <a:pt x="1909703" y="752558"/>
                    <a:pt x="2168407" y="571473"/>
                    <a:pt x="2483555" y="409203"/>
                  </a:cubicBezTo>
                  <a:cubicBezTo>
                    <a:pt x="2798703" y="246933"/>
                    <a:pt x="3556000" y="0"/>
                    <a:pt x="3556000" y="0"/>
                  </a:cubicBezTo>
                </a:path>
              </a:pathLst>
            </a:custGeom>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ca-ES" sz="2400" b="0" i="0" u="none" strike="noStrike" cap="none" normalizeH="0" baseline="0" smtClean="0">
                <a:ln>
                  <a:noFill/>
                </a:ln>
                <a:solidFill>
                  <a:schemeClr val="bg1"/>
                </a:solidFill>
                <a:effectLst/>
                <a:latin typeface="Times New Roman" pitchFamily="16" charset="0"/>
              </a:endParaRPr>
            </a:p>
          </p:txBody>
        </p:sp>
        <p:sp>
          <p:nvSpPr>
            <p:cNvPr id="31" name="CuadroTexto 30"/>
            <p:cNvSpPr txBox="1"/>
            <p:nvPr/>
          </p:nvSpPr>
          <p:spPr>
            <a:xfrm>
              <a:off x="6494567" y="2957552"/>
              <a:ext cx="793557" cy="246221"/>
            </a:xfrm>
            <a:prstGeom prst="rect">
              <a:avLst/>
            </a:prstGeom>
            <a:noFill/>
          </p:spPr>
          <p:txBody>
            <a:bodyPr wrap="none" rtlCol="0">
              <a:spAutoFit/>
            </a:bodyPr>
            <a:lstStyle/>
            <a:p>
              <a:r>
                <a:rPr lang="ca-ES" sz="1000" dirty="0">
                  <a:solidFill>
                    <a:schemeClr val="tx1"/>
                  </a:solidFill>
                </a:rPr>
                <a:t>a</a:t>
              </a:r>
              <a:r>
                <a:rPr lang="ca-ES" sz="1000" dirty="0" smtClean="0">
                  <a:solidFill>
                    <a:schemeClr val="tx1"/>
                  </a:solidFill>
                </a:rPr>
                <a:t>ctual: 13%</a:t>
              </a:r>
              <a:endParaRPr lang="ca-ES" sz="1000" dirty="0">
                <a:solidFill>
                  <a:schemeClr val="tx1"/>
                </a:solidFill>
              </a:endParaRPr>
            </a:p>
          </p:txBody>
        </p:sp>
        <p:sp>
          <p:nvSpPr>
            <p:cNvPr id="36" name="Forma libre 35"/>
            <p:cNvSpPr/>
            <p:nvPr/>
          </p:nvSpPr>
          <p:spPr>
            <a:xfrm>
              <a:off x="5936150" y="3344178"/>
              <a:ext cx="3612444" cy="2582213"/>
            </a:xfrm>
            <a:custGeom>
              <a:avLst/>
              <a:gdLst>
                <a:gd name="connsiteX0" fmla="*/ 0 w 3612444"/>
                <a:gd name="connsiteY0" fmla="*/ 2582213 h 2582213"/>
                <a:gd name="connsiteX1" fmla="*/ 254000 w 3612444"/>
                <a:gd name="connsiteY1" fmla="*/ 2356446 h 2582213"/>
                <a:gd name="connsiteX2" fmla="*/ 762000 w 3612444"/>
                <a:gd name="connsiteY2" fmla="*/ 1707365 h 2582213"/>
                <a:gd name="connsiteX3" fmla="*/ 1241777 w 3612444"/>
                <a:gd name="connsiteY3" fmla="*/ 1072395 h 2582213"/>
                <a:gd name="connsiteX4" fmla="*/ 1778000 w 3612444"/>
                <a:gd name="connsiteY4" fmla="*/ 620860 h 2582213"/>
                <a:gd name="connsiteX5" fmla="*/ 2413000 w 3612444"/>
                <a:gd name="connsiteY5" fmla="*/ 282209 h 2582213"/>
                <a:gd name="connsiteX6" fmla="*/ 3048000 w 3612444"/>
                <a:gd name="connsiteY6" fmla="*/ 84663 h 2582213"/>
                <a:gd name="connsiteX7" fmla="*/ 3612444 w 3612444"/>
                <a:gd name="connsiteY7" fmla="*/ 0 h 2582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2444" h="2582213">
                  <a:moveTo>
                    <a:pt x="0" y="2582213"/>
                  </a:moveTo>
                  <a:cubicBezTo>
                    <a:pt x="63500" y="2542233"/>
                    <a:pt x="127000" y="2502254"/>
                    <a:pt x="254000" y="2356446"/>
                  </a:cubicBezTo>
                  <a:cubicBezTo>
                    <a:pt x="381000" y="2210638"/>
                    <a:pt x="597371" y="1921373"/>
                    <a:pt x="762000" y="1707365"/>
                  </a:cubicBezTo>
                  <a:cubicBezTo>
                    <a:pt x="926629" y="1493357"/>
                    <a:pt x="1072444" y="1253479"/>
                    <a:pt x="1241777" y="1072395"/>
                  </a:cubicBezTo>
                  <a:cubicBezTo>
                    <a:pt x="1411110" y="891311"/>
                    <a:pt x="1582796" y="752558"/>
                    <a:pt x="1778000" y="620860"/>
                  </a:cubicBezTo>
                  <a:cubicBezTo>
                    <a:pt x="1973204" y="489162"/>
                    <a:pt x="2201333" y="371575"/>
                    <a:pt x="2413000" y="282209"/>
                  </a:cubicBezTo>
                  <a:cubicBezTo>
                    <a:pt x="2624667" y="192843"/>
                    <a:pt x="2848093" y="131698"/>
                    <a:pt x="3048000" y="84663"/>
                  </a:cubicBezTo>
                  <a:cubicBezTo>
                    <a:pt x="3247907" y="37628"/>
                    <a:pt x="3430175" y="18814"/>
                    <a:pt x="3612444" y="0"/>
                  </a:cubicBezTo>
                </a:path>
              </a:pathLst>
            </a:custGeom>
            <a:ln>
              <a:solidFill>
                <a:srgbClr val="00CC99"/>
              </a:solidFill>
            </a:ln>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ca-ES" sz="2400" b="0" i="0" u="none" strike="noStrike" cap="none" normalizeH="0" baseline="0" smtClean="0">
                <a:ln>
                  <a:noFill/>
                </a:ln>
                <a:solidFill>
                  <a:schemeClr val="bg1"/>
                </a:solidFill>
                <a:effectLst/>
                <a:latin typeface="Times New Roman" pitchFamily="16" charset="0"/>
              </a:endParaRPr>
            </a:p>
          </p:txBody>
        </p:sp>
        <p:cxnSp>
          <p:nvCxnSpPr>
            <p:cNvPr id="39" name="Conector recto 38"/>
            <p:cNvCxnSpPr/>
            <p:nvPr/>
          </p:nvCxnSpPr>
          <p:spPr bwMode="auto">
            <a:xfrm>
              <a:off x="5328344" y="2439905"/>
              <a:ext cx="504056" cy="0"/>
            </a:xfrm>
            <a:prstGeom prst="line">
              <a:avLst/>
            </a:prstGeom>
            <a:solidFill>
              <a:srgbClr val="00B8FF"/>
            </a:solidFill>
            <a:ln w="28575" cap="flat" cmpd="sng" algn="ctr">
              <a:solidFill>
                <a:srgbClr val="C9F685"/>
              </a:solidFill>
              <a:prstDash val="solid"/>
              <a:round/>
              <a:headEnd type="none" w="med" len="med"/>
              <a:tailEnd type="none" w="med" len="med"/>
            </a:ln>
            <a:effectLst/>
          </p:spPr>
        </p:cxnSp>
      </p:grpSp>
      <p:cxnSp>
        <p:nvCxnSpPr>
          <p:cNvPr id="24" name="Conector recto de flecha 23"/>
          <p:cNvCxnSpPr/>
          <p:nvPr/>
        </p:nvCxnSpPr>
        <p:spPr bwMode="auto">
          <a:xfrm>
            <a:off x="2736056" y="4283893"/>
            <a:ext cx="2160240" cy="0"/>
          </a:xfrm>
          <a:prstGeom prst="straightConnector1">
            <a:avLst/>
          </a:prstGeom>
          <a:solidFill>
            <a:srgbClr val="00B8FF"/>
          </a:solidFill>
          <a:ln w="25400" cap="flat" cmpd="sng" algn="ctr">
            <a:solidFill>
              <a:schemeClr val="accent2"/>
            </a:solidFill>
            <a:prstDash val="solid"/>
            <a:round/>
            <a:headEnd type="none" w="med" len="med"/>
            <a:tailEnd type="stealth" w="lg" len="lg"/>
          </a:ln>
          <a:effectLst/>
        </p:spPr>
      </p:cxnSp>
    </p:spTree>
    <p:extLst>
      <p:ext uri="{BB962C8B-B14F-4D97-AF65-F5344CB8AC3E}">
        <p14:creationId xmlns:p14="http://schemas.microsoft.com/office/powerpoint/2010/main" val="94905310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a:spLocks noGrp="1"/>
          </p:cNvSpPr>
          <p:nvPr>
            <p:ph type="title"/>
          </p:nvPr>
        </p:nvSpPr>
        <p:spPr>
          <a:xfrm>
            <a:off x="741363" y="35421"/>
            <a:ext cx="8607425" cy="544934"/>
          </a:xfrm>
        </p:spPr>
        <p:txBody>
          <a:bodyPr/>
          <a:lstStyle/>
          <a:p>
            <a:r>
              <a:rPr lang="en-GB" sz="2400" i="0" dirty="0" smtClean="0">
                <a:latin typeface="Bookman" charset="0"/>
                <a:cs typeface="Times New Roman" pitchFamily="16" charset="0"/>
              </a:rPr>
              <a:t>Optics </a:t>
            </a:r>
            <a:r>
              <a:rPr lang="en-GB" sz="2400" i="0" dirty="0" err="1">
                <a:latin typeface="Bookman" charset="0"/>
                <a:cs typeface="Times New Roman" pitchFamily="16" charset="0"/>
              </a:rPr>
              <a:t>Layaout</a:t>
            </a:r>
            <a:r>
              <a:rPr lang="en-GB" sz="2400" i="0" dirty="0" smtClean="0">
                <a:latin typeface="Bookman" charset="0"/>
                <a:cs typeface="Times New Roman" pitchFamily="16" charset="0"/>
              </a:rPr>
              <a:t>(</a:t>
            </a:r>
            <a:r>
              <a:rPr lang="en-GB" sz="2400" b="0" i="0" dirty="0">
                <a:solidFill>
                  <a:srgbClr val="FFFF00"/>
                </a:solidFill>
                <a:cs typeface="Times New Roman" pitchFamily="16" charset="0"/>
              </a:rPr>
              <a:t>2</a:t>
            </a:r>
            <a:r>
              <a:rPr lang="en-GB" sz="2400" b="0" i="0" dirty="0" smtClean="0">
                <a:cs typeface="Times New Roman" pitchFamily="16" charset="0"/>
              </a:rPr>
              <a:t>/</a:t>
            </a:r>
            <a:r>
              <a:rPr lang="en-GB" sz="2400" b="0" i="0" dirty="0">
                <a:cs typeface="Times New Roman" pitchFamily="16" charset="0"/>
              </a:rPr>
              <a:t>2</a:t>
            </a:r>
            <a:r>
              <a:rPr lang="en-GB" sz="2400" i="0" dirty="0">
                <a:latin typeface="Bookman" charset="0"/>
                <a:cs typeface="Times New Roman" pitchFamily="16" charset="0"/>
              </a:rPr>
              <a:t>)</a:t>
            </a:r>
            <a:endParaRPr lang="ca-ES" sz="2400" dirty="0">
              <a:latin typeface="Bookman Old Style"/>
              <a:cs typeface="Bookman Old Style"/>
            </a:endParaRPr>
          </a:p>
        </p:txBody>
      </p:sp>
      <p:pic>
        <p:nvPicPr>
          <p:cNvPr id="4" name="Imagen 3"/>
          <p:cNvPicPr/>
          <p:nvPr/>
        </p:nvPicPr>
        <p:blipFill rotWithShape="1">
          <a:blip r:embed="rId2">
            <a:extLst>
              <a:ext uri="{28A0092B-C50C-407E-A947-70E740481C1C}">
                <a14:useLocalDpi xmlns:a14="http://schemas.microsoft.com/office/drawing/2010/main" val="0"/>
              </a:ext>
            </a:extLst>
          </a:blip>
          <a:srcRect l="2824" t="11295" r="8119" b="26200"/>
          <a:stretch/>
        </p:blipFill>
        <p:spPr bwMode="auto">
          <a:xfrm>
            <a:off x="215776" y="919306"/>
            <a:ext cx="9649072" cy="4876755"/>
          </a:xfrm>
          <a:prstGeom prst="rect">
            <a:avLst/>
          </a:prstGeom>
          <a:ln>
            <a:noFill/>
          </a:ln>
          <a:extLst>
            <a:ext uri="{53640926-AAD7-44d8-BBD7-CCE9431645EC}">
              <a14:shadowObscured xmlns:a14="http://schemas.microsoft.com/office/drawing/2010/main"/>
            </a:ext>
          </a:extLst>
        </p:spPr>
      </p:pic>
      <p:sp>
        <p:nvSpPr>
          <p:cNvPr id="5" name="CuadroTexto 4"/>
          <p:cNvSpPr txBox="1"/>
          <p:nvPr/>
        </p:nvSpPr>
        <p:spPr>
          <a:xfrm>
            <a:off x="71760" y="6105579"/>
            <a:ext cx="1240344" cy="584776"/>
          </a:xfrm>
          <a:prstGeom prst="rect">
            <a:avLst/>
          </a:prstGeom>
          <a:noFill/>
          <a:ln w="28575" cmpd="sng">
            <a:solidFill>
              <a:srgbClr val="0000FF"/>
            </a:solidFill>
          </a:ln>
        </p:spPr>
        <p:txBody>
          <a:bodyPr wrap="none" rtlCol="0">
            <a:spAutoFit/>
          </a:bodyPr>
          <a:lstStyle/>
          <a:p>
            <a:r>
              <a:rPr lang="en-GB" sz="1600" dirty="0" smtClean="0"/>
              <a:t>~</a:t>
            </a:r>
            <a:r>
              <a:rPr lang="ca-ES" sz="1600" dirty="0" smtClean="0"/>
              <a:t>300x20 </a:t>
            </a:r>
            <a:r>
              <a:rPr lang="ca-ES" sz="1600" dirty="0" smtClean="0">
                <a:latin typeface="Symbol" charset="2"/>
                <a:cs typeface="Symbol" charset="2"/>
              </a:rPr>
              <a:t>m</a:t>
            </a:r>
            <a:r>
              <a:rPr lang="ca-ES" sz="1600" dirty="0" smtClean="0"/>
              <a:t>m</a:t>
            </a:r>
          </a:p>
          <a:p>
            <a:r>
              <a:rPr lang="ca-ES" sz="1600" dirty="0" smtClean="0"/>
              <a:t>    (</a:t>
            </a:r>
            <a:r>
              <a:rPr lang="ca-ES" sz="1600" dirty="0" err="1" smtClean="0"/>
              <a:t>HxV</a:t>
            </a:r>
            <a:r>
              <a:rPr lang="ca-ES" sz="1600" dirty="0" smtClean="0"/>
              <a:t>)</a:t>
            </a:r>
            <a:endParaRPr lang="ca-ES" sz="1600" dirty="0"/>
          </a:p>
        </p:txBody>
      </p:sp>
      <p:sp>
        <p:nvSpPr>
          <p:cNvPr id="6" name="CuadroTexto 5"/>
          <p:cNvSpPr txBox="1"/>
          <p:nvPr/>
        </p:nvSpPr>
        <p:spPr>
          <a:xfrm>
            <a:off x="8447480" y="6105579"/>
            <a:ext cx="1189047" cy="338554"/>
          </a:xfrm>
          <a:prstGeom prst="rect">
            <a:avLst/>
          </a:prstGeom>
          <a:noFill/>
          <a:ln w="28575" cmpd="sng">
            <a:solidFill>
              <a:srgbClr val="0000FF"/>
            </a:solidFill>
          </a:ln>
        </p:spPr>
        <p:txBody>
          <a:bodyPr wrap="none" rtlCol="0">
            <a:spAutoFit/>
          </a:bodyPr>
          <a:lstStyle/>
          <a:p>
            <a:r>
              <a:rPr lang="en-GB" sz="1600" dirty="0" smtClean="0"/>
              <a:t>~ </a:t>
            </a:r>
            <a:r>
              <a:rPr lang="ca-ES" sz="1600" dirty="0" smtClean="0"/>
              <a:t>10x10 </a:t>
            </a:r>
            <a:r>
              <a:rPr lang="ca-ES" sz="1600" dirty="0" smtClean="0">
                <a:latin typeface="Symbol" charset="2"/>
                <a:cs typeface="Symbol" charset="2"/>
              </a:rPr>
              <a:t>m</a:t>
            </a:r>
            <a:r>
              <a:rPr lang="ca-ES" sz="1600" dirty="0" smtClean="0"/>
              <a:t>m</a:t>
            </a:r>
            <a:endParaRPr lang="ca-ES" sz="1600" dirty="0"/>
          </a:p>
        </p:txBody>
      </p:sp>
      <p:cxnSp>
        <p:nvCxnSpPr>
          <p:cNvPr id="7" name="Conector recto de flecha 6"/>
          <p:cNvCxnSpPr/>
          <p:nvPr/>
        </p:nvCxnSpPr>
        <p:spPr bwMode="auto">
          <a:xfrm flipV="1">
            <a:off x="604038" y="5320225"/>
            <a:ext cx="0" cy="720080"/>
          </a:xfrm>
          <a:prstGeom prst="straightConnector1">
            <a:avLst/>
          </a:prstGeom>
          <a:solidFill>
            <a:srgbClr val="00B8FF"/>
          </a:solidFill>
          <a:ln w="19050" cap="flat" cmpd="sng" algn="ctr">
            <a:solidFill>
              <a:srgbClr val="0000FF"/>
            </a:solidFill>
            <a:prstDash val="solid"/>
            <a:round/>
            <a:headEnd type="none" w="med" len="med"/>
            <a:tailEnd type="stealth" w="lg" len="lg"/>
          </a:ln>
          <a:effectLst/>
        </p:spPr>
      </p:cxnSp>
      <p:cxnSp>
        <p:nvCxnSpPr>
          <p:cNvPr id="8" name="Conector recto de flecha 7"/>
          <p:cNvCxnSpPr/>
          <p:nvPr/>
        </p:nvCxnSpPr>
        <p:spPr bwMode="auto">
          <a:xfrm flipV="1">
            <a:off x="8928744" y="5349903"/>
            <a:ext cx="0" cy="720080"/>
          </a:xfrm>
          <a:prstGeom prst="straightConnector1">
            <a:avLst/>
          </a:prstGeom>
          <a:solidFill>
            <a:srgbClr val="00B8FF"/>
          </a:solidFill>
          <a:ln w="19050" cap="flat" cmpd="sng" algn="ctr">
            <a:solidFill>
              <a:srgbClr val="0000FF"/>
            </a:solidFill>
            <a:prstDash val="solid"/>
            <a:round/>
            <a:headEnd type="none" w="med" len="med"/>
            <a:tailEnd type="stealth" w="lg" len="lg"/>
          </a:ln>
          <a:effectLst/>
        </p:spPr>
      </p:cxnSp>
      <p:sp>
        <p:nvSpPr>
          <p:cNvPr id="9" name="CuadroTexto 8"/>
          <p:cNvSpPr txBox="1"/>
          <p:nvPr/>
        </p:nvSpPr>
        <p:spPr>
          <a:xfrm>
            <a:off x="3498469" y="6084093"/>
            <a:ext cx="788597" cy="584776"/>
          </a:xfrm>
          <a:prstGeom prst="rect">
            <a:avLst/>
          </a:prstGeom>
          <a:noFill/>
          <a:ln w="28575" cmpd="sng">
            <a:solidFill>
              <a:srgbClr val="008000"/>
            </a:solidFill>
          </a:ln>
        </p:spPr>
        <p:txBody>
          <a:bodyPr wrap="none" rtlCol="0">
            <a:spAutoFit/>
          </a:bodyPr>
          <a:lstStyle/>
          <a:p>
            <a:r>
              <a:rPr lang="en-GB" sz="1600" dirty="0" smtClean="0"/>
              <a:t>  12.5</a:t>
            </a:r>
          </a:p>
          <a:p>
            <a:r>
              <a:rPr lang="en-GB" sz="1600" dirty="0" smtClean="0"/>
              <a:t>(HD-1)</a:t>
            </a:r>
            <a:endParaRPr lang="ca-ES" sz="1600" dirty="0"/>
          </a:p>
        </p:txBody>
      </p:sp>
      <p:sp>
        <p:nvSpPr>
          <p:cNvPr id="10" name="CuadroTexto 9"/>
          <p:cNvSpPr txBox="1"/>
          <p:nvPr/>
        </p:nvSpPr>
        <p:spPr>
          <a:xfrm>
            <a:off x="7488584" y="6084093"/>
            <a:ext cx="788597" cy="584776"/>
          </a:xfrm>
          <a:prstGeom prst="rect">
            <a:avLst/>
          </a:prstGeom>
          <a:noFill/>
          <a:ln w="28575" cmpd="sng">
            <a:solidFill>
              <a:srgbClr val="008000"/>
            </a:solidFill>
          </a:ln>
        </p:spPr>
        <p:txBody>
          <a:bodyPr wrap="none" rtlCol="0">
            <a:spAutoFit/>
          </a:bodyPr>
          <a:lstStyle/>
          <a:p>
            <a:r>
              <a:rPr lang="en-GB" sz="1600" dirty="0" smtClean="0"/>
              <a:t>    2.3</a:t>
            </a:r>
          </a:p>
          <a:p>
            <a:r>
              <a:rPr lang="en-GB" sz="1600" dirty="0" smtClean="0"/>
              <a:t>(HD-2)</a:t>
            </a:r>
            <a:endParaRPr lang="ca-ES" sz="1600" dirty="0"/>
          </a:p>
        </p:txBody>
      </p:sp>
      <p:cxnSp>
        <p:nvCxnSpPr>
          <p:cNvPr id="11" name="Conector recto de flecha 10"/>
          <p:cNvCxnSpPr/>
          <p:nvPr/>
        </p:nvCxnSpPr>
        <p:spPr bwMode="auto">
          <a:xfrm>
            <a:off x="4436026" y="6271897"/>
            <a:ext cx="2880320" cy="0"/>
          </a:xfrm>
          <a:prstGeom prst="straightConnector1">
            <a:avLst/>
          </a:prstGeom>
          <a:solidFill>
            <a:srgbClr val="00B8FF"/>
          </a:solidFill>
          <a:ln w="19050" cap="flat" cmpd="sng" algn="ctr">
            <a:solidFill>
              <a:srgbClr val="008000"/>
            </a:solidFill>
            <a:prstDash val="solid"/>
            <a:round/>
            <a:headEnd type="stealth" w="lg" len="lg"/>
            <a:tailEnd type="stealth" w="lg" len="lg"/>
          </a:ln>
          <a:effectLst/>
        </p:spPr>
      </p:cxnSp>
      <p:sp>
        <p:nvSpPr>
          <p:cNvPr id="12" name="CuadroTexto 11"/>
          <p:cNvSpPr txBox="1"/>
          <p:nvPr/>
        </p:nvSpPr>
        <p:spPr>
          <a:xfrm>
            <a:off x="4608264" y="5940077"/>
            <a:ext cx="2592288" cy="338554"/>
          </a:xfrm>
          <a:prstGeom prst="rect">
            <a:avLst/>
          </a:prstGeom>
          <a:noFill/>
        </p:spPr>
        <p:txBody>
          <a:bodyPr wrap="square" rtlCol="0">
            <a:spAutoFit/>
          </a:bodyPr>
          <a:lstStyle/>
          <a:p>
            <a:r>
              <a:rPr lang="ca-ES" sz="1600" b="1" dirty="0" err="1" smtClean="0">
                <a:solidFill>
                  <a:srgbClr val="FFFF00"/>
                </a:solidFill>
              </a:rPr>
              <a:t>Demagnification</a:t>
            </a:r>
            <a:r>
              <a:rPr lang="ca-ES" sz="1600" b="1" dirty="0" smtClean="0">
                <a:solidFill>
                  <a:srgbClr val="FFFF00"/>
                </a:solidFill>
              </a:rPr>
              <a:t>: 12.5 x 2.3</a:t>
            </a:r>
            <a:endParaRPr lang="ca-ES" sz="1600" b="1" dirty="0">
              <a:solidFill>
                <a:srgbClr val="FFFF00"/>
              </a:solidFill>
            </a:endParaRPr>
          </a:p>
        </p:txBody>
      </p:sp>
      <p:sp>
        <p:nvSpPr>
          <p:cNvPr id="13" name="CuadroTexto 12"/>
          <p:cNvSpPr txBox="1"/>
          <p:nvPr/>
        </p:nvSpPr>
        <p:spPr>
          <a:xfrm>
            <a:off x="2046371" y="6084093"/>
            <a:ext cx="617677" cy="584776"/>
          </a:xfrm>
          <a:prstGeom prst="rect">
            <a:avLst/>
          </a:prstGeom>
          <a:noFill/>
          <a:ln w="28575" cmpd="sng">
            <a:solidFill>
              <a:srgbClr val="FF0000"/>
            </a:solidFill>
          </a:ln>
        </p:spPr>
        <p:txBody>
          <a:bodyPr wrap="none" rtlCol="0">
            <a:spAutoFit/>
          </a:bodyPr>
          <a:lstStyle/>
          <a:p>
            <a:r>
              <a:rPr lang="en-GB" sz="1600" dirty="0" smtClean="0"/>
              <a:t>  ~</a:t>
            </a:r>
            <a:r>
              <a:rPr lang="es-ES" sz="1600" dirty="0" smtClean="0"/>
              <a:t> </a:t>
            </a:r>
            <a:r>
              <a:rPr lang="ca-ES" sz="1600" dirty="0" smtClean="0"/>
              <a:t>3</a:t>
            </a:r>
          </a:p>
          <a:p>
            <a:r>
              <a:rPr lang="ca-ES" sz="1600" dirty="0" smtClean="0"/>
              <a:t>(VD)</a:t>
            </a:r>
            <a:endParaRPr lang="ca-ES" sz="1600" dirty="0"/>
          </a:p>
        </p:txBody>
      </p:sp>
      <p:cxnSp>
        <p:nvCxnSpPr>
          <p:cNvPr id="14" name="Conector recto de flecha 13"/>
          <p:cNvCxnSpPr/>
          <p:nvPr/>
        </p:nvCxnSpPr>
        <p:spPr bwMode="auto">
          <a:xfrm flipV="1">
            <a:off x="2347794" y="5306115"/>
            <a:ext cx="0" cy="720080"/>
          </a:xfrm>
          <a:prstGeom prst="straightConnector1">
            <a:avLst/>
          </a:prstGeom>
          <a:solidFill>
            <a:srgbClr val="00B8FF"/>
          </a:solidFill>
          <a:ln w="19050" cap="flat" cmpd="sng" algn="ctr">
            <a:solidFill>
              <a:srgbClr val="FF0000"/>
            </a:solidFill>
            <a:prstDash val="solid"/>
            <a:round/>
            <a:headEnd type="none" w="med" len="med"/>
            <a:tailEnd type="stealth" w="lg" len="lg"/>
          </a:ln>
          <a:effectLst/>
        </p:spPr>
      </p:cxnSp>
      <p:cxnSp>
        <p:nvCxnSpPr>
          <p:cNvPr id="15" name="Conector recto de flecha 14"/>
          <p:cNvCxnSpPr/>
          <p:nvPr/>
        </p:nvCxnSpPr>
        <p:spPr bwMode="auto">
          <a:xfrm flipV="1">
            <a:off x="3888184" y="5292005"/>
            <a:ext cx="0" cy="720080"/>
          </a:xfrm>
          <a:prstGeom prst="straightConnector1">
            <a:avLst/>
          </a:prstGeom>
          <a:solidFill>
            <a:srgbClr val="00B8FF"/>
          </a:solidFill>
          <a:ln w="19050" cap="flat" cmpd="sng" algn="ctr">
            <a:solidFill>
              <a:srgbClr val="008000"/>
            </a:solidFill>
            <a:prstDash val="solid"/>
            <a:round/>
            <a:headEnd type="none" w="med" len="med"/>
            <a:tailEnd type="stealth" w="lg" len="lg"/>
          </a:ln>
          <a:effectLst/>
        </p:spPr>
      </p:cxnSp>
      <p:cxnSp>
        <p:nvCxnSpPr>
          <p:cNvPr id="16" name="Conector recto de flecha 15"/>
          <p:cNvCxnSpPr/>
          <p:nvPr/>
        </p:nvCxnSpPr>
        <p:spPr bwMode="auto">
          <a:xfrm flipV="1">
            <a:off x="7892410" y="5292005"/>
            <a:ext cx="0" cy="720080"/>
          </a:xfrm>
          <a:prstGeom prst="straightConnector1">
            <a:avLst/>
          </a:prstGeom>
          <a:solidFill>
            <a:srgbClr val="00B8FF"/>
          </a:solidFill>
          <a:ln w="19050" cap="flat" cmpd="sng" algn="ctr">
            <a:solidFill>
              <a:srgbClr val="008000"/>
            </a:solidFill>
            <a:prstDash val="solid"/>
            <a:round/>
            <a:headEnd type="none" w="med" len="med"/>
            <a:tailEnd type="stealth" w="lg" len="lg"/>
          </a:ln>
          <a:effectLst/>
        </p:spPr>
      </p:cxnSp>
      <p:sp>
        <p:nvSpPr>
          <p:cNvPr id="17" name="CuadroTexto 16"/>
          <p:cNvSpPr txBox="1"/>
          <p:nvPr/>
        </p:nvSpPr>
        <p:spPr>
          <a:xfrm>
            <a:off x="4752280" y="6363413"/>
            <a:ext cx="1905289" cy="584776"/>
          </a:xfrm>
          <a:prstGeom prst="rect">
            <a:avLst/>
          </a:prstGeom>
          <a:noFill/>
          <a:ln w="28575" cmpd="sng">
            <a:solidFill>
              <a:schemeClr val="bg1"/>
            </a:solidFill>
          </a:ln>
        </p:spPr>
        <p:txBody>
          <a:bodyPr wrap="none" rtlCol="0">
            <a:spAutoFit/>
          </a:bodyPr>
          <a:lstStyle/>
          <a:p>
            <a:r>
              <a:rPr lang="en-GB" sz="1600" dirty="0" smtClean="0"/>
              <a:t>  (</a:t>
            </a:r>
            <a:r>
              <a:rPr lang="en-GB" sz="1600" dirty="0" err="1" smtClean="0"/>
              <a:t>Horiontal</a:t>
            </a:r>
            <a:r>
              <a:rPr lang="en-GB" sz="1600" dirty="0" smtClean="0"/>
              <a:t>/Vertical)</a:t>
            </a:r>
          </a:p>
          <a:p>
            <a:r>
              <a:rPr lang="en-GB" sz="1600" dirty="0"/>
              <a:t> </a:t>
            </a:r>
            <a:r>
              <a:rPr lang="en-GB" sz="1600" dirty="0" smtClean="0"/>
              <a:t>  Demagnification</a:t>
            </a:r>
            <a:endParaRPr lang="ca-ES" sz="1600" dirty="0"/>
          </a:p>
        </p:txBody>
      </p:sp>
      <p:pic>
        <p:nvPicPr>
          <p:cNvPr id="18" name="Picture 1"/>
          <p:cNvPicPr>
            <a:picLocks noChangeAspect="1" noChangeArrowheads="1"/>
          </p:cNvPicPr>
          <p:nvPr/>
        </p:nvPicPr>
        <p:blipFill>
          <a:blip r:embed="rId3" cstate="print"/>
          <a:srcRect/>
          <a:stretch>
            <a:fillRect/>
          </a:stretch>
        </p:blipFill>
        <p:spPr bwMode="auto">
          <a:xfrm>
            <a:off x="5125" y="7058684"/>
            <a:ext cx="4676031" cy="537577"/>
          </a:xfrm>
          <a:prstGeom prst="rect">
            <a:avLst/>
          </a:prstGeom>
          <a:noFill/>
        </p:spPr>
      </p:pic>
      <p:sp>
        <p:nvSpPr>
          <p:cNvPr id="19" name="6 CuadroTexto"/>
          <p:cNvSpPr txBox="1"/>
          <p:nvPr/>
        </p:nvSpPr>
        <p:spPr>
          <a:xfrm>
            <a:off x="6552480" y="6935360"/>
            <a:ext cx="3384376" cy="541174"/>
          </a:xfrm>
          <a:prstGeom prst="rect">
            <a:avLst/>
          </a:prstGeom>
          <a:noFill/>
        </p:spPr>
        <p:txBody>
          <a:bodyPr wrap="square" rtlCol="0">
            <a:spAutoFit/>
          </a:bodyPr>
          <a:lstStyle/>
          <a:p>
            <a:pPr marL="0" lvl="4" algn="ctr"/>
            <a:r>
              <a:rPr lang="en-GB" sz="1400" b="1" i="1" dirty="0" smtClean="0">
                <a:solidFill>
                  <a:schemeClr val="accent3">
                    <a:lumMod val="95000"/>
                  </a:schemeClr>
                </a:solidFill>
                <a:ea typeface="Nimbus Sans L;Arial" charset="0"/>
                <a:cs typeface="Nimbus Sans L;Arial" charset="0"/>
              </a:rPr>
              <a:t>19</a:t>
            </a:r>
            <a:r>
              <a:rPr lang="en-GB" sz="1400" b="1" i="1" baseline="30000" dirty="0" smtClean="0">
                <a:solidFill>
                  <a:schemeClr val="accent3">
                    <a:lumMod val="95000"/>
                  </a:schemeClr>
                </a:solidFill>
                <a:ea typeface="Nimbus Sans L;Arial" charset="0"/>
                <a:cs typeface="Nimbus Sans L;Arial" charset="0"/>
              </a:rPr>
              <a:t>th</a:t>
            </a:r>
            <a:r>
              <a:rPr lang="en-GB" sz="1400" b="1" i="1" dirty="0" smtClean="0">
                <a:solidFill>
                  <a:schemeClr val="accent3">
                    <a:lumMod val="95000"/>
                  </a:schemeClr>
                </a:solidFill>
                <a:ea typeface="Nimbus Sans L;Arial" charset="0"/>
                <a:cs typeface="Nimbus Sans L;Arial" charset="0"/>
              </a:rPr>
              <a:t> Scientific Advisory Committee Meeting</a:t>
            </a:r>
          </a:p>
          <a:p>
            <a:pPr marL="0" lvl="4" algn="ctr">
              <a:lnSpc>
                <a:spcPct val="110000"/>
              </a:lnSpc>
            </a:pPr>
            <a:r>
              <a:rPr lang="en-GB" sz="1400" i="1" dirty="0" smtClean="0">
                <a:solidFill>
                  <a:schemeClr val="accent3">
                    <a:lumMod val="95000"/>
                  </a:schemeClr>
                </a:solidFill>
                <a:ea typeface="Nimbus Sans L;Arial" charset="0"/>
                <a:cs typeface="Nimbus Sans L;Arial" charset="0"/>
              </a:rPr>
              <a:t>ALBA, 3 December 2014</a:t>
            </a:r>
          </a:p>
        </p:txBody>
      </p:sp>
    </p:spTree>
    <p:extLst>
      <p:ext uri="{BB962C8B-B14F-4D97-AF65-F5344CB8AC3E}">
        <p14:creationId xmlns:p14="http://schemas.microsoft.com/office/powerpoint/2010/main" val="29221705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Arial"/>
        <a:ea typeface="HG Mincho Light J"/>
        <a:cs typeface="HG Mincho Light J"/>
      </a:majorFont>
      <a:minorFont>
        <a:latin typeface="Times New Roman"/>
        <a:ea typeface="HG Mincho Light J"/>
        <a:cs typeface="HG Mincho Light J"/>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bg1"/>
            </a:solidFill>
            <a:effectLst/>
            <a:latin typeface="Times New Roman" pitchFamily="16"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bg1"/>
            </a:solidFill>
            <a:effectLst/>
            <a:latin typeface="Times New Roman" pitchFamily="16" charset="0"/>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7332634</TotalTime>
  <Words>5238</Words>
  <Application>Microsoft Macintosh PowerPoint</Application>
  <PresentationFormat>Personalizado</PresentationFormat>
  <Paragraphs>803</Paragraphs>
  <Slides>47</Slides>
  <Notes>4</Notes>
  <HiddenSlides>0</HiddenSlides>
  <MMClips>3</MMClips>
  <ScaleCrop>false</ScaleCrop>
  <HeadingPairs>
    <vt:vector size="4" baseType="variant">
      <vt:variant>
        <vt:lpstr>Tema</vt:lpstr>
      </vt:variant>
      <vt:variant>
        <vt:i4>1</vt:i4>
      </vt:variant>
      <vt:variant>
        <vt:lpstr>Títulos de diapositiva</vt:lpstr>
      </vt:variant>
      <vt:variant>
        <vt:i4>47</vt:i4>
      </vt:variant>
    </vt:vector>
  </HeadingPairs>
  <TitlesOfParts>
    <vt:vector size="48" baseType="lpstr">
      <vt:lpstr>Tema de Office</vt:lpstr>
      <vt:lpstr>SIRENA: the Surface, Interface and REsonant diffractionN beamline at Alba </vt:lpstr>
      <vt:lpstr>the Surface, Interface and REsonant diffractionN beamline at Alba </vt:lpstr>
      <vt:lpstr>Presentación de PowerPoint</vt:lpstr>
      <vt:lpstr>Outline:</vt:lpstr>
      <vt:lpstr>Objectives: beamline aims (1/2)</vt:lpstr>
      <vt:lpstr>Presentación de PowerPoint</vt:lpstr>
      <vt:lpstr>Presentación de PowerPoint</vt:lpstr>
      <vt:lpstr>Source Characterisitics (1/2)</vt:lpstr>
      <vt:lpstr>Optics Layaout(2/2)</vt:lpstr>
      <vt:lpstr>Outline:</vt:lpstr>
      <vt:lpstr>Presentación de PowerPoint</vt:lpstr>
      <vt:lpstr>Presentación de PowerPoint</vt:lpstr>
      <vt:lpstr>Presentación de PowerPoint</vt:lpstr>
      <vt:lpstr>Presentación de PowerPoint</vt:lpstr>
      <vt:lpstr>Outline:</vt:lpstr>
      <vt:lpstr>Surface and interface scattering techniques (1/2)</vt:lpstr>
      <vt:lpstr>Scattering techniques. Scientific fields (2/2)</vt:lpstr>
      <vt:lpstr>Outline:</vt:lpstr>
      <vt:lpstr>Presentación de PowerPoint</vt:lpstr>
      <vt:lpstr>Presentación de PowerPoint</vt:lpstr>
      <vt:lpstr>Outline:</vt:lpstr>
      <vt:lpstr>Scientific cases (1/3). Organic films and chirality: Adenine/Au(111)  </vt:lpstr>
      <vt:lpstr>Scientific cases (2/3). Surface structure: BaTiO3(001)-(2x1)</vt:lpstr>
      <vt:lpstr>Scientific cases (3/3)-1. Catalysis in “operando”: GIXRD &amp; GISAXS (1)</vt:lpstr>
      <vt:lpstr>Presentación de PowerPoint</vt:lpstr>
      <vt:lpstr>Presentación de PowerPoint</vt:lpstr>
      <vt:lpstr>Presentación de PowerPoint</vt:lpstr>
      <vt:lpstr>Outline:</vt:lpstr>
      <vt:lpstr>Budget:</vt:lpstr>
      <vt:lpstr>Outline:</vt:lpstr>
      <vt:lpstr>Presentación de PowerPoint</vt:lpstr>
      <vt:lpstr>Outline:</vt:lpstr>
      <vt:lpstr>Presentación de PowerPoint</vt:lpstr>
      <vt:lpstr>Presentación de PowerPoint</vt:lpstr>
      <vt:lpstr>Presentación de PowerPoint</vt:lpstr>
      <vt:lpstr>Presentación de PowerPoint</vt:lpstr>
      <vt:lpstr>Presentación de PowerPoint</vt:lpstr>
      <vt:lpstr>Outline:</vt:lpstr>
      <vt:lpstr>Presentación de PowerPoint</vt:lpstr>
      <vt:lpstr>Presentación de PowerPoint</vt:lpstr>
      <vt:lpstr>Outline 2:</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ALBA Beamline Proposal: Near-Surface X-ray Diffraction under Controlled Sample Environment</dc:title>
  <dc:creator>Xavier Torrelles</dc:creator>
  <cp:lastModifiedBy>Xavier Torrelles</cp:lastModifiedBy>
  <cp:revision>444</cp:revision>
  <dcterms:modified xsi:type="dcterms:W3CDTF">2014-12-03T12:03:44Z</dcterms:modified>
</cp:coreProperties>
</file>