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rels" ContentType="application/vnd.openxmlformats-package.relationships+xml"/>
  <Default Extension="tif" ContentType="image/tif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62"/>
  </p:notesMasterIdLst>
  <p:sldIdLst>
    <p:sldId id="368" r:id="rId2"/>
    <p:sldId id="369" r:id="rId3"/>
    <p:sldId id="370" r:id="rId4"/>
    <p:sldId id="371" r:id="rId5"/>
    <p:sldId id="372" r:id="rId6"/>
    <p:sldId id="373" r:id="rId7"/>
    <p:sldId id="374" r:id="rId8"/>
    <p:sldId id="375" r:id="rId9"/>
    <p:sldId id="376" r:id="rId10"/>
    <p:sldId id="377" r:id="rId11"/>
    <p:sldId id="378" r:id="rId12"/>
    <p:sldId id="379" r:id="rId13"/>
    <p:sldId id="380" r:id="rId14"/>
    <p:sldId id="381" r:id="rId15"/>
    <p:sldId id="382" r:id="rId16"/>
    <p:sldId id="383" r:id="rId17"/>
    <p:sldId id="384" r:id="rId18"/>
    <p:sldId id="385" r:id="rId19"/>
    <p:sldId id="386" r:id="rId20"/>
    <p:sldId id="387" r:id="rId21"/>
    <p:sldId id="388" r:id="rId22"/>
    <p:sldId id="389" r:id="rId23"/>
    <p:sldId id="390" r:id="rId24"/>
    <p:sldId id="391" r:id="rId25"/>
    <p:sldId id="392" r:id="rId26"/>
    <p:sldId id="393" r:id="rId27"/>
    <p:sldId id="394" r:id="rId28"/>
    <p:sldId id="395" r:id="rId29"/>
    <p:sldId id="396" r:id="rId30"/>
    <p:sldId id="397" r:id="rId31"/>
    <p:sldId id="398" r:id="rId32"/>
    <p:sldId id="399" r:id="rId33"/>
    <p:sldId id="400" r:id="rId34"/>
    <p:sldId id="401" r:id="rId35"/>
    <p:sldId id="402" r:id="rId36"/>
    <p:sldId id="403" r:id="rId37"/>
    <p:sldId id="404" r:id="rId38"/>
    <p:sldId id="405" r:id="rId39"/>
    <p:sldId id="406" r:id="rId40"/>
    <p:sldId id="407" r:id="rId41"/>
    <p:sldId id="346" r:id="rId42"/>
    <p:sldId id="348" r:id="rId43"/>
    <p:sldId id="347" r:id="rId44"/>
    <p:sldId id="349" r:id="rId45"/>
    <p:sldId id="350" r:id="rId46"/>
    <p:sldId id="408" r:id="rId47"/>
    <p:sldId id="351" r:id="rId48"/>
    <p:sldId id="352" r:id="rId49"/>
    <p:sldId id="353" r:id="rId50"/>
    <p:sldId id="354" r:id="rId51"/>
    <p:sldId id="355" r:id="rId52"/>
    <p:sldId id="356" r:id="rId53"/>
    <p:sldId id="357" r:id="rId54"/>
    <p:sldId id="358" r:id="rId55"/>
    <p:sldId id="359" r:id="rId56"/>
    <p:sldId id="363" r:id="rId57"/>
    <p:sldId id="364" r:id="rId58"/>
    <p:sldId id="360" r:id="rId59"/>
    <p:sldId id="366" r:id="rId60"/>
    <p:sldId id="361" r:id="rId61"/>
  </p:sldIdLst>
  <p:sldSz cx="9144000" cy="6858000" type="screen4x3"/>
  <p:notesSz cx="7099300" cy="10234613"/>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439B415D-4420-46FE-BBE8-30E410C2D79B}">
  <a:tblStyle styleId="{439B415D-4420-46FE-BBE8-30E410C2D79B}" styleName="Table_0"/>
  <a:tblStyle styleId="{0C42224C-D944-4FF2-A87F-9655A97E85E1}" styleName="Table_1"/>
  <a:tblStyle styleId="{C7DF6BAE-5CF2-4574-929C-735AD7E9F335}" styleName="Table_2"/>
  <a:tblStyle styleId="{CA106EA6-E36D-45E4-9362-EDEFBC5ABD5C}" styleName="Table_3"/>
  <a:tblStyle styleId="{1A7865B1-0EDD-48F2-BA16-6723AB70AC83}" styleName="Table_4"/>
  <a:tblStyle styleId="{BC980C50-4764-478C-A3D6-7F1C2471BE07}" styleName="Table_5"/>
  <a:tblStyle styleId="{7F0FEC9D-A220-41C2-821E-396C3E3522D3}" styleName="Table_6"/>
  <a:tblStyle styleId="{65E8F941-B158-4F37-AA6C-1277A0713CE0}" styleName="Table_7"/>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22" autoAdjust="0"/>
    <p:restoredTop sz="91564" autoAdjust="0"/>
  </p:normalViewPr>
  <p:slideViewPr>
    <p:cSldViewPr>
      <p:cViewPr>
        <p:scale>
          <a:sx n="100" d="100"/>
          <a:sy n="100" d="100"/>
        </p:scale>
        <p:origin x="-1416" y="-33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36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3076574" cy="511174"/>
          </a:xfrm>
          <a:prstGeom prst="rect">
            <a:avLst/>
          </a:prstGeom>
          <a:noFill/>
          <a:ln>
            <a:noFill/>
          </a:ln>
        </p:spPr>
        <p:txBody>
          <a:bodyPr lIns="91425" tIns="91425" rIns="91425" bIns="91425" anchor="t"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3" name="Shape 3"/>
          <p:cNvSpPr txBox="1">
            <a:spLocks noGrp="1"/>
          </p:cNvSpPr>
          <p:nvPr>
            <p:ph type="dt" idx="10"/>
          </p:nvPr>
        </p:nvSpPr>
        <p:spPr>
          <a:xfrm>
            <a:off x="4021137" y="0"/>
            <a:ext cx="3076574" cy="511174"/>
          </a:xfrm>
          <a:prstGeom prst="rect">
            <a:avLst/>
          </a:prstGeom>
          <a:noFill/>
          <a:ln>
            <a:noFill/>
          </a:ln>
        </p:spPr>
        <p:txBody>
          <a:bodyPr lIns="91425" tIns="91425" rIns="91425" bIns="91425" anchor="t" anchorCtr="0"/>
          <a:lstStyle>
            <a:lvl1pPr marL="0" marR="0" indent="0" algn="r"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4" name="Shape 4"/>
          <p:cNvSpPr>
            <a:spLocks noGrp="1" noRot="1" noChangeAspect="1"/>
          </p:cNvSpPr>
          <p:nvPr>
            <p:ph type="sldImg" idx="3"/>
          </p:nvPr>
        </p:nvSpPr>
        <p:spPr>
          <a:xfrm>
            <a:off x="992187" y="768350"/>
            <a:ext cx="5114925" cy="3836986"/>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miter/>
            <a:headEnd type="none" w="med" len="med"/>
            <a:tailEnd type="none" w="med" len="med"/>
          </a:ln>
        </p:spPr>
      </p:sp>
      <p:sp>
        <p:nvSpPr>
          <p:cNvPr id="5" name="Shape 5"/>
          <p:cNvSpPr txBox="1">
            <a:spLocks noGrp="1"/>
          </p:cNvSpPr>
          <p:nvPr>
            <p:ph type="body" idx="1"/>
          </p:nvPr>
        </p:nvSpPr>
        <p:spPr>
          <a:xfrm>
            <a:off x="709612" y="4860925"/>
            <a:ext cx="5680075" cy="4605337"/>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
        <p:nvSpPr>
          <p:cNvPr id="6" name="Shape 6"/>
          <p:cNvSpPr txBox="1">
            <a:spLocks noGrp="1"/>
          </p:cNvSpPr>
          <p:nvPr>
            <p:ph type="ftr" idx="11"/>
          </p:nvPr>
        </p:nvSpPr>
        <p:spPr>
          <a:xfrm>
            <a:off x="0" y="9721850"/>
            <a:ext cx="3076574" cy="511174"/>
          </a:xfrm>
          <a:prstGeom prst="rect">
            <a:avLst/>
          </a:prstGeom>
          <a:noFill/>
          <a:ln>
            <a:noFill/>
          </a:ln>
        </p:spPr>
        <p:txBody>
          <a:bodyPr lIns="91425" tIns="91425" rIns="91425" bIns="91425" anchor="b" anchorCtr="0"/>
          <a:lstStyle>
            <a:lvl1pPr marL="0" marR="0" indent="0" algn="l" rtl="0">
              <a:lnSpc>
                <a:spcPct val="100000"/>
              </a:lnSpc>
              <a:spcBef>
                <a:spcPts val="0"/>
              </a:spcBef>
              <a:spcAft>
                <a:spcPts val="0"/>
              </a:spcAft>
              <a:defRPr/>
            </a:lvl1pPr>
            <a:lvl2pPr marL="457200" marR="0" indent="0" algn="l" rtl="0">
              <a:lnSpc>
                <a:spcPct val="100000"/>
              </a:lnSpc>
              <a:spcBef>
                <a:spcPts val="0"/>
              </a:spcBef>
              <a:spcAft>
                <a:spcPts val="0"/>
              </a:spcAft>
              <a:defRPr/>
            </a:lvl2pPr>
            <a:lvl3pPr marL="914400" marR="0" indent="0" algn="l" rtl="0">
              <a:lnSpc>
                <a:spcPct val="100000"/>
              </a:lnSpc>
              <a:spcBef>
                <a:spcPts val="0"/>
              </a:spcBef>
              <a:spcAft>
                <a:spcPts val="0"/>
              </a:spcAft>
              <a:defRPr/>
            </a:lvl3pPr>
            <a:lvl4pPr marL="1371600" marR="0" indent="0" algn="l" rtl="0">
              <a:lnSpc>
                <a:spcPct val="100000"/>
              </a:lnSpc>
              <a:spcBef>
                <a:spcPts val="0"/>
              </a:spcBef>
              <a:spcAft>
                <a:spcPts val="0"/>
              </a:spcAft>
              <a:defRPr/>
            </a:lvl4pPr>
            <a:lvl5pPr marL="1828800" marR="0" indent="0" algn="l" rtl="0">
              <a:lnSpc>
                <a:spcPct val="100000"/>
              </a:lnSpc>
              <a:spcBef>
                <a:spcPts val="0"/>
              </a:spcBef>
              <a:spcAft>
                <a:spcPts val="0"/>
              </a:spcAft>
              <a:defRPr/>
            </a:lvl5pPr>
            <a:lvl6pPr marL="2286000" marR="0" indent="0" algn="l" rtl="0">
              <a:lnSpc>
                <a:spcPct val="100000"/>
              </a:lnSpc>
              <a:spcBef>
                <a:spcPts val="0"/>
              </a:spcBef>
              <a:spcAft>
                <a:spcPts val="0"/>
              </a:spcAft>
              <a:defRPr/>
            </a:lvl6pPr>
            <a:lvl7pPr marL="3200400" marR="0" indent="0" algn="l" rtl="0">
              <a:lnSpc>
                <a:spcPct val="100000"/>
              </a:lnSpc>
              <a:spcBef>
                <a:spcPts val="0"/>
              </a:spcBef>
              <a:spcAft>
                <a:spcPts val="0"/>
              </a:spcAft>
              <a:defRPr/>
            </a:lvl7pPr>
            <a:lvl8pPr marL="4572000" marR="0" indent="0" algn="l" rtl="0">
              <a:lnSpc>
                <a:spcPct val="100000"/>
              </a:lnSpc>
              <a:spcBef>
                <a:spcPts val="0"/>
              </a:spcBef>
              <a:spcAft>
                <a:spcPts val="0"/>
              </a:spcAft>
              <a:defRPr/>
            </a:lvl8pPr>
            <a:lvl9pPr marL="6400800" marR="0" indent="0" algn="l" rtl="0">
              <a:lnSpc>
                <a:spcPct val="100000"/>
              </a:lnSpc>
              <a:spcBef>
                <a:spcPts val="0"/>
              </a:spcBef>
              <a:spcAft>
                <a:spcPts val="0"/>
              </a:spcAft>
              <a:defRPr/>
            </a:lvl9pPr>
          </a:lstStyle>
          <a:p>
            <a:endParaRPr/>
          </a:p>
        </p:txBody>
      </p:sp>
      <p:sp>
        <p:nvSpPr>
          <p:cNvPr id="7" name="Shape 7"/>
          <p:cNvSpPr txBox="1">
            <a:spLocks noGrp="1"/>
          </p:cNvSpPr>
          <p:nvPr>
            <p:ph type="sldNum" idx="12"/>
          </p:nvPr>
        </p:nvSpPr>
        <p:spPr>
          <a:xfrm>
            <a:off x="4021137" y="9721850"/>
            <a:ext cx="3076574" cy="511174"/>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3200400" lvl="6" indent="-88900">
              <a:spcBef>
                <a:spcPts val="0"/>
              </a:spcBef>
              <a:buClr>
                <a:srgbClr val="000000"/>
              </a:buClr>
              <a:buFont typeface="Arial"/>
              <a:buChar char="●"/>
            </a:pPr>
            <a:endParaRPr/>
          </a:p>
          <a:p>
            <a:pPr marL="4572000" lvl="7" indent="-88900">
              <a:spcBef>
                <a:spcPts val="0"/>
              </a:spcBef>
              <a:buClr>
                <a:srgbClr val="000000"/>
              </a:buClr>
              <a:buFont typeface="Courier New"/>
              <a:buChar char="o"/>
            </a:pPr>
            <a:endParaRPr/>
          </a:p>
          <a:p>
            <a:pPr marL="64008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3402713617"/>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dirty="0"/>
          </a:p>
        </p:txBody>
      </p:sp>
      <p:sp>
        <p:nvSpPr>
          <p:cNvPr id="99" name="Shape 99"/>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r>
              <a:rPr lang="en-US" dirty="0" smtClean="0"/>
              <a:t>This has the potential to allow a longer exposure per image without significant radiation damage occurring and thereby increasing signal-to-noise ratios. A crystal of </a:t>
            </a:r>
            <a:r>
              <a:rPr lang="en-US" dirty="0" err="1" smtClean="0"/>
              <a:t>xylanase</a:t>
            </a:r>
            <a:r>
              <a:rPr lang="en-US" dirty="0" smtClean="0"/>
              <a:t> 10B from </a:t>
            </a:r>
            <a:r>
              <a:rPr lang="en-US" i="1" dirty="0" smtClean="0"/>
              <a:t>Clostridium </a:t>
            </a:r>
            <a:r>
              <a:rPr lang="en-US" i="1" dirty="0" err="1" smtClean="0"/>
              <a:t>thermocellum</a:t>
            </a:r>
            <a:r>
              <a:rPr lang="en-US" i="1" dirty="0" smtClean="0"/>
              <a:t> was used to compare normal and helical data collection methods in ID23-2. The beam size was 7 </a:t>
            </a:r>
            <a:r>
              <a:rPr lang="en-US" i="1" dirty="0" err="1" smtClean="0"/>
              <a:t>μm</a:t>
            </a:r>
            <a:r>
              <a:rPr lang="en-US" i="1" dirty="0" smtClean="0"/>
              <a:t> in diameter; the crystal used was approximately 600 </a:t>
            </a:r>
            <a:r>
              <a:rPr lang="en-US" i="1" dirty="0" err="1" smtClean="0"/>
              <a:t>μm</a:t>
            </a:r>
            <a:r>
              <a:rPr lang="en-US" i="1" dirty="0" smtClean="0"/>
              <a:t> long by 150 </a:t>
            </a:r>
            <a:r>
              <a:rPr lang="en-US" i="1" dirty="0" err="1" smtClean="0"/>
              <a:t>μm</a:t>
            </a:r>
            <a:r>
              <a:rPr lang="en-US" i="1" dirty="0" smtClean="0"/>
              <a:t> wide</a:t>
            </a:r>
            <a:endParaRPr dirty="0"/>
          </a:p>
        </p:txBody>
      </p:sp>
      <p:sp>
        <p:nvSpPr>
          <p:cNvPr id="220" name="Shape 22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Shape 228"/>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cap="none" baseline="0" dirty="0" smtClean="0">
                <a:solidFill>
                  <a:schemeClr val="dk1"/>
                </a:solidFill>
                <a:latin typeface="Comic Sans MS"/>
                <a:ea typeface="Comic Sans MS"/>
                <a:cs typeface="Comic Sans MS"/>
                <a:sym typeface="Comic Sans MS"/>
              </a:rPr>
              <a:t>Useful</a:t>
            </a:r>
            <a:r>
              <a:rPr lang="en-US" sz="1200" b="0" i="0" u="none" strike="noStrike" cap="none" dirty="0" smtClean="0">
                <a:solidFill>
                  <a:schemeClr val="dk1"/>
                </a:solidFill>
                <a:latin typeface="Comic Sans MS"/>
                <a:ea typeface="Comic Sans MS"/>
                <a:cs typeface="Comic Sans MS"/>
                <a:sym typeface="Comic Sans MS"/>
              </a:rPr>
              <a:t> Tools for micro-crystallography</a:t>
            </a:r>
            <a:endParaRPr lang="en-US" sz="1200" b="0" i="0" u="none" strike="noStrike" cap="none" baseline="0" dirty="0" smtClean="0">
              <a:solidFill>
                <a:schemeClr val="dk1"/>
              </a:solidFill>
              <a:latin typeface="Comic Sans MS"/>
              <a:ea typeface="Comic Sans MS"/>
              <a:cs typeface="Comic Sans MS"/>
              <a:sym typeface="Comic Sans MS"/>
            </a:endParaRPr>
          </a:p>
          <a:p>
            <a:pPr>
              <a:spcBef>
                <a:spcPts val="0"/>
              </a:spcBef>
              <a:buNone/>
            </a:pPr>
            <a:endParaRPr dirty="0"/>
          </a:p>
        </p:txBody>
      </p:sp>
      <p:sp>
        <p:nvSpPr>
          <p:cNvPr id="229" name="Shape 229"/>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59" name="Shape 359"/>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pPr marL="0" marR="0" lvl="0" indent="0" algn="l" rtl="0">
              <a:spcBef>
                <a:spcPts val="0"/>
              </a:spcBef>
              <a:buSzPct val="25000"/>
              <a:buFont typeface="Arial"/>
              <a:buNone/>
            </a:pPr>
            <a:r>
              <a:rPr lang="en-US" sz="1800" b="0" i="0" u="none" strike="noStrike" cap="none" baseline="0" dirty="0" smtClean="0"/>
              <a:t>Both NSMB’s where selected </a:t>
            </a:r>
            <a:r>
              <a:rPr lang="en-US" sz="1800" b="0" i="0" u="none" strike="noStrike" cap="none" baseline="0" dirty="0"/>
              <a:t>as "article of the month" in 2010 and 2011 issues of the Journal of the SEBBM. </a:t>
            </a:r>
          </a:p>
          <a:p>
            <a:pPr marL="0" marR="0" lvl="0" indent="0" algn="l" rtl="0">
              <a:spcBef>
                <a:spcPts val="0"/>
              </a:spcBef>
              <a:buFont typeface="Arial"/>
              <a:buNone/>
            </a:pPr>
            <a:endParaRPr sz="1800" b="0" i="0" u="none" strike="noStrike" cap="none" baseline="0" dirty="0"/>
          </a:p>
          <a:p>
            <a:pPr marL="0" marR="0" lvl="0" indent="0" algn="l" rtl="0">
              <a:spcBef>
                <a:spcPts val="0"/>
              </a:spcBef>
              <a:buSzPct val="25000"/>
              <a:buFont typeface="Arial"/>
              <a:buNone/>
            </a:pPr>
            <a:r>
              <a:rPr lang="en-US" sz="1800" b="0" i="0" u="none" strike="noStrike" cap="none" baseline="0" dirty="0"/>
              <a:t>Both first authors got a prize, </a:t>
            </a:r>
            <a:r>
              <a:rPr lang="en-US" sz="1800" b="0" i="0" u="none" strike="noStrike" cap="none" baseline="0" dirty="0" err="1"/>
              <a:t>Nereida</a:t>
            </a:r>
            <a:r>
              <a:rPr lang="en-US" sz="1800" b="0" i="0" u="none" strike="noStrike" cap="none" baseline="0" dirty="0"/>
              <a:t> was awarded a </a:t>
            </a:r>
            <a:r>
              <a:rPr lang="en-US" sz="1300" b="0" i="0" u="none" strike="noStrike" cap="none" baseline="0" dirty="0"/>
              <a:t>José </a:t>
            </a:r>
            <a:r>
              <a:rPr lang="en-US" sz="1300" b="0" i="0" u="none" strike="noStrike" cap="none" baseline="0" dirty="0" err="1"/>
              <a:t>Tormo</a:t>
            </a:r>
            <a:r>
              <a:rPr lang="en-US" sz="1300" b="0" i="0" u="none" strike="noStrike" cap="none" baseline="0" dirty="0"/>
              <a:t>" Prize to a Young Investigator in the XXXIV SEBBM Congress in 2011. Anna was awarded with the 2nd Prize (</a:t>
            </a:r>
            <a:r>
              <a:rPr lang="en-US" sz="1300" b="0" i="0" u="none" strike="noStrike" cap="none" baseline="0" dirty="0" err="1"/>
              <a:t>Accésit</a:t>
            </a:r>
            <a:r>
              <a:rPr lang="en-US" sz="1300" b="0" i="0" u="none" strike="noStrike" cap="none" baseline="0" dirty="0"/>
              <a:t>) “Fischer Scientific” to a Young Investigator in the XXXV SEBBM Meeting, held in </a:t>
            </a:r>
            <a:r>
              <a:rPr lang="en-US" sz="1300" b="0" i="0" u="none" strike="noStrike" cap="none" baseline="0" dirty="0" err="1"/>
              <a:t>Sevilla</a:t>
            </a:r>
            <a:r>
              <a:rPr lang="en-US" sz="1300" b="0" i="0" u="none" strike="noStrike" cap="none" baseline="0" dirty="0"/>
              <a:t> (Spain) in September 2012.</a:t>
            </a:r>
          </a:p>
          <a:p>
            <a:pPr marL="0" marR="0" lvl="0" indent="0" algn="l" rtl="0">
              <a:spcBef>
                <a:spcPts val="0"/>
              </a:spcBef>
              <a:buFont typeface="Arial"/>
              <a:buNone/>
            </a:pPr>
            <a:endParaRPr sz="1300" b="0" i="0" u="none" strike="noStrike" cap="none" baseline="0" dirty="0"/>
          </a:p>
          <a:p>
            <a:pPr marL="0" marR="0" lvl="0" indent="0" algn="l" rtl="0">
              <a:spcBef>
                <a:spcPts val="0"/>
              </a:spcBef>
              <a:buSzPct val="25000"/>
              <a:buFont typeface="Arial"/>
              <a:buNone/>
            </a:pPr>
            <a:r>
              <a:rPr lang="en-US" sz="1300" b="0" i="0" u="none" strike="noStrike" cap="none" baseline="0" dirty="0"/>
              <a:t>ID23-eh2 0.873Å</a:t>
            </a:r>
          </a:p>
          <a:p>
            <a:pPr marL="0" marR="0" lvl="0" indent="0" algn="l" rtl="0">
              <a:spcBef>
                <a:spcPts val="0"/>
              </a:spcBef>
              <a:buSzPct val="25000"/>
              <a:buFont typeface="Arial"/>
              <a:buNone/>
            </a:pPr>
            <a:r>
              <a:rPr lang="en-US" sz="1800" b="0" i="0" u="none" strike="noStrike" cap="none" baseline="0" dirty="0"/>
              <a:t>Br edge 0.9202</a:t>
            </a:r>
          </a:p>
          <a:p>
            <a:pPr marL="0" marR="0" lvl="0" indent="0" algn="l" rtl="0">
              <a:spcBef>
                <a:spcPts val="0"/>
              </a:spcBef>
              <a:buSzPct val="25000"/>
              <a:buFont typeface="Arial"/>
              <a:buNone/>
            </a:pPr>
            <a:r>
              <a:rPr lang="en-US" sz="1800" b="0" i="0" u="none" strike="noStrike" cap="none" baseline="0" dirty="0"/>
              <a:t>(</a:t>
            </a:r>
            <a:r>
              <a:rPr lang="en-US" sz="1300" b="0" i="0" u="none" strike="noStrike" cap="none" baseline="0" dirty="0"/>
              <a:t>Se edge </a:t>
            </a:r>
            <a:r>
              <a:rPr lang="en-US" sz="1800" b="0" i="0" u="none" strike="noStrike" cap="none" baseline="0" dirty="0"/>
              <a:t>0.9795)-</a:t>
            </a:r>
            <a:r>
              <a:rPr lang="en-US" sz="1800" b="0" i="0" u="none" strike="noStrike" cap="none" baseline="0" dirty="0" err="1"/>
              <a:t>seesuppl</a:t>
            </a:r>
            <a:r>
              <a:rPr lang="en-US" sz="1800" b="0" i="0" u="none" strike="noStrike" cap="none" baseline="0" dirty="0"/>
              <a:t> data</a:t>
            </a:r>
          </a:p>
        </p:txBody>
      </p:sp>
      <p:sp>
        <p:nvSpPr>
          <p:cNvPr id="360" name="Shape 360"/>
          <p:cNvSpPr txBox="1"/>
          <p:nvPr/>
        </p:nvSpPr>
        <p:spPr>
          <a:xfrm>
            <a:off x="4021137" y="9721850"/>
            <a:ext cx="3076574" cy="511174"/>
          </a:xfrm>
          <a:prstGeom prst="rect">
            <a:avLst/>
          </a:prstGeom>
          <a:noFill/>
          <a:ln>
            <a:noFill/>
          </a:ln>
        </p:spPr>
        <p:txBody>
          <a:bodyPr lIns="99025" tIns="49500" rIns="99025" bIns="49500" anchor="b"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323" name="Shape 323"/>
          <p:cNvSpPr>
            <a:spLocks noGrp="1" noRot="1" noChangeAspect="1"/>
          </p:cNvSpPr>
          <p:nvPr>
            <p:ph type="sldImg" idx="2"/>
          </p:nvPr>
        </p:nvSpPr>
        <p:spPr>
          <a:xfrm>
            <a:off x="992187" y="768350"/>
            <a:ext cx="5114925" cy="3836986"/>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342" name="Shape 342"/>
          <p:cNvSpPr>
            <a:spLocks noGrp="1" noRot="1" noChangeAspect="1"/>
          </p:cNvSpPr>
          <p:nvPr>
            <p:ph type="sldImg" idx="2"/>
          </p:nvPr>
        </p:nvSpPr>
        <p:spPr>
          <a:xfrm>
            <a:off x="992187" y="768350"/>
            <a:ext cx="5114925" cy="3836986"/>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Shape 251"/>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252" name="Shape 252"/>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pPr marL="0" marR="0" lvl="0" indent="0" algn="l" rtl="0">
              <a:spcBef>
                <a:spcPts val="0"/>
              </a:spcBef>
              <a:buSzPct val="25000"/>
              <a:buFont typeface="Arial"/>
              <a:buNone/>
            </a:pPr>
            <a:r>
              <a:rPr lang="en-US" sz="1200" kern="1200" baseline="0" dirty="0" smtClean="0">
                <a:solidFill>
                  <a:schemeClr val="tx1"/>
                </a:solidFill>
                <a:latin typeface="+mn-lt"/>
                <a:ea typeface="+mn-ea"/>
                <a:cs typeface="+mn-cs"/>
              </a:rPr>
              <a:t>Despite the small size of the crystals (5 -10 </a:t>
            </a:r>
            <a:r>
              <a:rPr lang="en-US" sz="1200" kern="1200" baseline="0" dirty="0" smtClean="0">
                <a:solidFill>
                  <a:schemeClr val="tx1"/>
                </a:solidFill>
                <a:latin typeface="+mn-lt"/>
                <a:ea typeface="+mn-ea"/>
                <a:cs typeface="+mn-cs"/>
                <a:sym typeface="Symbol"/>
              </a:rPr>
              <a:t></a:t>
            </a:r>
            <a:r>
              <a:rPr lang="en-US" sz="1200" kern="1200" baseline="0" dirty="0" smtClean="0">
                <a:solidFill>
                  <a:schemeClr val="tx1"/>
                </a:solidFill>
                <a:latin typeface="+mn-lt"/>
                <a:ea typeface="+mn-ea"/>
                <a:cs typeface="+mn-cs"/>
              </a:rPr>
              <a:t>m per edge), complete data sets were collected from native and </a:t>
            </a:r>
            <a:r>
              <a:rPr lang="en-US" sz="1200" kern="1200" baseline="0" dirty="0" err="1" smtClean="0">
                <a:solidFill>
                  <a:schemeClr val="tx1"/>
                </a:solidFill>
                <a:latin typeface="+mn-lt"/>
                <a:ea typeface="+mn-ea"/>
                <a:cs typeface="+mn-cs"/>
              </a:rPr>
              <a:t>SeMet</a:t>
            </a:r>
            <a:r>
              <a:rPr lang="en-US" sz="1200" kern="1200" baseline="0" dirty="0" smtClean="0">
                <a:solidFill>
                  <a:schemeClr val="tx1"/>
                </a:solidFill>
                <a:latin typeface="+mn-lt"/>
                <a:ea typeface="+mn-ea"/>
                <a:cs typeface="+mn-cs"/>
              </a:rPr>
              <a:t> derivative crystals to 2.5 Å and 2.7 Å resolution respectively on the </a:t>
            </a:r>
            <a:r>
              <a:rPr lang="en-US" sz="1200" kern="1200" baseline="0" dirty="0" err="1" smtClean="0">
                <a:solidFill>
                  <a:schemeClr val="tx1"/>
                </a:solidFill>
                <a:latin typeface="+mn-lt"/>
                <a:ea typeface="+mn-ea"/>
                <a:cs typeface="+mn-cs"/>
              </a:rPr>
              <a:t>microfocus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 ID23-2 (ESRF). </a:t>
            </a:r>
            <a:endParaRPr lang="en-US" sz="1800" b="0" i="0" u="none" strike="noStrike" cap="none" baseline="0" dirty="0" smtClean="0"/>
          </a:p>
          <a:p>
            <a:pPr marL="0" marR="0" lvl="0" indent="0" algn="l" rtl="0">
              <a:spcBef>
                <a:spcPts val="0"/>
              </a:spcBef>
              <a:buSzPct val="25000"/>
              <a:buFont typeface="Arial"/>
              <a:buNone/>
            </a:pPr>
            <a:r>
              <a:rPr lang="en-US" sz="1800" b="0" i="0" u="none" strike="noStrike" cap="none" baseline="0" dirty="0" smtClean="0"/>
              <a:t>These </a:t>
            </a:r>
            <a:r>
              <a:rPr lang="en-US" sz="1800" b="0" i="0" u="none" strike="noStrike" cap="none" baseline="0" dirty="0"/>
              <a:t>crystals </a:t>
            </a:r>
            <a:r>
              <a:rPr lang="en-US" sz="1800" b="0" i="0" u="none" strike="noStrike" cap="none" baseline="0" dirty="0" smtClean="0"/>
              <a:t>were previously </a:t>
            </a:r>
            <a:r>
              <a:rPr lang="en-US" sz="1800" b="0" i="0" u="none" strike="noStrike" cap="none" baseline="0" dirty="0"/>
              <a:t>tested </a:t>
            </a:r>
            <a:r>
              <a:rPr lang="en-US" sz="1800" b="0" i="0" u="none" strike="noStrike" cap="none" baseline="0" dirty="0" smtClean="0"/>
              <a:t>in other highly </a:t>
            </a:r>
            <a:r>
              <a:rPr lang="en-US" sz="1800" b="0" i="0" u="none" strike="noStrike" cap="none" baseline="0" dirty="0"/>
              <a:t>brilliant </a:t>
            </a:r>
            <a:r>
              <a:rPr lang="en-US" sz="1800" b="0" i="0" u="none" strike="noStrike" cap="none" baseline="0" dirty="0" err="1"/>
              <a:t>beamlines</a:t>
            </a:r>
            <a:r>
              <a:rPr lang="en-US" sz="1800" b="0" i="0" u="none" strike="noStrike" cap="none" baseline="0" dirty="0"/>
              <a:t> (including ID23.1 and </a:t>
            </a:r>
            <a:r>
              <a:rPr lang="en-US" sz="1800" b="0" i="0" u="none" strike="noStrike" cap="none" baseline="0" dirty="0" err="1"/>
              <a:t>Xaloc</a:t>
            </a:r>
            <a:r>
              <a:rPr lang="en-US" sz="1800" b="0" i="0" u="none" strike="noStrike" cap="none" baseline="0" dirty="0"/>
              <a:t>). In this case the problem </a:t>
            </a:r>
            <a:r>
              <a:rPr lang="en-US" sz="1800" b="0" i="0" u="none" strike="noStrike" cap="none" baseline="0" dirty="0" smtClean="0"/>
              <a:t>arises </a:t>
            </a:r>
            <a:r>
              <a:rPr lang="en-US" sz="1800" b="0" i="0" u="none" strike="noStrike" cap="none" baseline="0" dirty="0"/>
              <a:t>from the fact that they are so small that the signal-to-noise ratio was very bad </a:t>
            </a:r>
            <a:r>
              <a:rPr lang="en-US" sz="1800" b="0" i="0" u="none" strike="noStrike" cap="none" baseline="0" dirty="0" smtClean="0"/>
              <a:t>except </a:t>
            </a:r>
            <a:r>
              <a:rPr lang="en-US" sz="1800" b="0" i="0" u="none" strike="noStrike" cap="none" baseline="0" dirty="0"/>
              <a:t>when the beam is very small.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r>
              <a:rPr lang="en-US" sz="1200" b="0" kern="1200" baseline="0" dirty="0" smtClean="0">
                <a:solidFill>
                  <a:schemeClr val="tx1"/>
                </a:solidFill>
                <a:latin typeface="+mn-lt"/>
                <a:ea typeface="+mn-ea"/>
                <a:cs typeface="+mn-cs"/>
              </a:rPr>
              <a:t>Small and highly unstable protein crystals. Half-life of 27 hours at 4ºC. The best diffracting crystals, of average size 15x20x100 </a:t>
            </a:r>
            <a:r>
              <a:rPr lang="en-US" sz="1200" b="0" kern="1200" baseline="0" dirty="0" smtClean="0">
                <a:solidFill>
                  <a:schemeClr val="tx1"/>
                </a:solidFill>
                <a:latin typeface="+mn-lt"/>
                <a:ea typeface="+mn-ea"/>
                <a:cs typeface="+mn-cs"/>
                <a:sym typeface="Symbol"/>
              </a:rPr>
              <a:t></a:t>
            </a:r>
            <a:r>
              <a:rPr lang="en-US" sz="1200" b="0" kern="1200" baseline="0" dirty="0" smtClean="0">
                <a:solidFill>
                  <a:schemeClr val="tx1"/>
                </a:solidFill>
                <a:latin typeface="+mn-lt"/>
                <a:ea typeface="+mn-ea"/>
                <a:cs typeface="+mn-cs"/>
              </a:rPr>
              <a:t>m, extremely fragile, were obtained after testing more than 50000 crystallization conditions and more than 1000 optimization solutions. Complete datasets from only 3 crystals served to solve the structure to 3.2 Å resolution (from (</a:t>
            </a:r>
            <a:r>
              <a:rPr lang="en-US" sz="1200" b="0" kern="1200" baseline="0" dirty="0" err="1" smtClean="0">
                <a:solidFill>
                  <a:schemeClr val="tx1"/>
                </a:solidFill>
                <a:latin typeface="+mn-lt"/>
                <a:ea typeface="+mn-ea"/>
                <a:cs typeface="+mn-cs"/>
              </a:rPr>
              <a:t>Ereno-Orbea</a:t>
            </a:r>
            <a:r>
              <a:rPr lang="en-US" sz="1200" b="0" kern="1200" baseline="0" dirty="0" smtClean="0">
                <a:solidFill>
                  <a:schemeClr val="tx1"/>
                </a:solidFill>
                <a:latin typeface="+mn-lt"/>
                <a:ea typeface="+mn-ea"/>
                <a:cs typeface="+mn-cs"/>
              </a:rPr>
              <a:t> et al., 2013); CIC </a:t>
            </a:r>
            <a:r>
              <a:rPr lang="en-US" sz="1200" b="0" kern="1200" baseline="0" dirty="0" err="1" smtClean="0">
                <a:solidFill>
                  <a:schemeClr val="tx1"/>
                </a:solidFill>
                <a:latin typeface="+mn-lt"/>
                <a:ea typeface="+mn-ea"/>
                <a:cs typeface="+mn-cs"/>
              </a:rPr>
              <a:t>BioGUNE</a:t>
            </a:r>
            <a:r>
              <a:rPr lang="en-US" sz="1200" b="0" kern="1200" baseline="0" dirty="0" smtClean="0">
                <a:solidFill>
                  <a:schemeClr val="tx1"/>
                </a:solidFill>
                <a:latin typeface="+mn-lt"/>
                <a:ea typeface="+mn-ea"/>
                <a:cs typeface="+mn-cs"/>
              </a:rPr>
              <a:t>, </a:t>
            </a:r>
            <a:r>
              <a:rPr lang="en-US" sz="1200" b="0" kern="1200" baseline="0" dirty="0" err="1" smtClean="0">
                <a:solidFill>
                  <a:schemeClr val="tx1"/>
                </a:solidFill>
                <a:latin typeface="+mn-lt"/>
                <a:ea typeface="+mn-ea"/>
                <a:cs typeface="+mn-cs"/>
              </a:rPr>
              <a:t>Derio</a:t>
            </a:r>
            <a:r>
              <a:rPr lang="en-US" sz="1200" b="0" kern="1200" baseline="0" dirty="0" smtClean="0">
                <a:solidFill>
                  <a:schemeClr val="tx1"/>
                </a:solidFill>
                <a:latin typeface="+mn-lt"/>
                <a:ea typeface="+mn-ea"/>
                <a:cs typeface="+mn-cs"/>
              </a:rPr>
              <a:t>, Spain). </a:t>
            </a:r>
            <a:endParaRPr b="0" dirty="0"/>
          </a:p>
        </p:txBody>
      </p:sp>
      <p:sp>
        <p:nvSpPr>
          <p:cNvPr id="305" name="Shape 305"/>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Other example the successful use of </a:t>
            </a:r>
            <a:r>
              <a:rPr lang="en-US" sz="1200" kern="1200" baseline="0" dirty="0" err="1" smtClean="0">
                <a:solidFill>
                  <a:schemeClr val="tx1"/>
                </a:solidFill>
                <a:latin typeface="+mn-lt"/>
                <a:ea typeface="+mn-ea"/>
                <a:cs typeface="+mn-cs"/>
              </a:rPr>
              <a:t>microfocus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beamlines</a:t>
            </a:r>
            <a:r>
              <a:rPr lang="en-US" sz="1200" kern="1200" baseline="0" dirty="0" smtClean="0">
                <a:solidFill>
                  <a:schemeClr val="tx1"/>
                </a:solidFill>
                <a:latin typeface="+mn-lt"/>
                <a:ea typeface="+mn-ea"/>
                <a:cs typeface="+mn-cs"/>
              </a:rPr>
              <a:t> to obtain high quality data of a membrane protein. </a:t>
            </a:r>
          </a:p>
          <a:p>
            <a:r>
              <a:rPr lang="en-US" sz="1200" kern="1200" baseline="0" dirty="0" smtClean="0">
                <a:solidFill>
                  <a:schemeClr val="tx1"/>
                </a:solidFill>
                <a:latin typeface="+mn-lt"/>
                <a:ea typeface="+mn-ea"/>
                <a:cs typeface="+mn-cs"/>
              </a:rPr>
              <a:t>In this case, the </a:t>
            </a:r>
            <a:r>
              <a:rPr lang="en-US" sz="1200" kern="1200" baseline="0" dirty="0" err="1" smtClean="0">
                <a:solidFill>
                  <a:schemeClr val="tx1"/>
                </a:solidFill>
                <a:latin typeface="+mn-lt"/>
                <a:ea typeface="+mn-ea"/>
                <a:cs typeface="+mn-cs"/>
              </a:rPr>
              <a:t>microfocus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beamlines</a:t>
            </a:r>
            <a:r>
              <a:rPr lang="en-US" sz="1200" kern="1200" baseline="0" dirty="0" smtClean="0">
                <a:solidFill>
                  <a:schemeClr val="tx1"/>
                </a:solidFill>
                <a:latin typeface="+mn-lt"/>
                <a:ea typeface="+mn-ea"/>
                <a:cs typeface="+mn-cs"/>
              </a:rPr>
              <a:t> were used to collect datasets from very small and unstable crystals. </a:t>
            </a:r>
            <a:endParaRPr lang="es-ES" dirty="0"/>
          </a:p>
        </p:txBody>
      </p:sp>
      <p:sp>
        <p:nvSpPr>
          <p:cNvPr id="4" name="3 Marcador de número de diapositiva"/>
          <p:cNvSpPr>
            <a:spLocks noGrp="1"/>
          </p:cNvSpPr>
          <p:nvPr>
            <p:ph type="sldNum" idx="10"/>
          </p:nvPr>
        </p:nvSpPr>
        <p:spPr/>
        <p:txBody>
          <a:bodyPr/>
          <a:lstStyle/>
          <a:p>
            <a:pPr marL="0" lvl="0" indent="-88900">
              <a:spcBef>
                <a:spcPts val="0"/>
              </a:spcBef>
              <a:buClr>
                <a:srgbClr val="000000"/>
              </a:buClr>
              <a:buFont typeface="Arial"/>
              <a:buChar char="●"/>
            </a:pPr>
            <a:endParaRPr lang="es-ES" smtClean="0"/>
          </a:p>
          <a:p>
            <a:pPr marL="457200" lvl="1" indent="-88900">
              <a:spcBef>
                <a:spcPts val="0"/>
              </a:spcBef>
              <a:buClr>
                <a:srgbClr val="000000"/>
              </a:buClr>
              <a:buFont typeface="Courier New"/>
              <a:buChar char="o"/>
            </a:pPr>
            <a:endParaRPr lang="es-ES" smtClean="0"/>
          </a:p>
          <a:p>
            <a:pPr marL="914400" lvl="2" indent="-88900">
              <a:spcBef>
                <a:spcPts val="0"/>
              </a:spcBef>
              <a:buClr>
                <a:srgbClr val="000000"/>
              </a:buClr>
              <a:buFont typeface="Wingdings"/>
              <a:buChar char="§"/>
            </a:pPr>
            <a:endParaRPr lang="es-ES" smtClean="0"/>
          </a:p>
          <a:p>
            <a:pPr marL="1371600" lvl="3" indent="-88900">
              <a:spcBef>
                <a:spcPts val="0"/>
              </a:spcBef>
              <a:buClr>
                <a:srgbClr val="000000"/>
              </a:buClr>
              <a:buFont typeface="Arial"/>
              <a:buChar char="●"/>
            </a:pPr>
            <a:endParaRPr lang="es-ES" smtClean="0"/>
          </a:p>
          <a:p>
            <a:pPr marL="1828800" lvl="4" indent="-88900">
              <a:spcBef>
                <a:spcPts val="0"/>
              </a:spcBef>
              <a:buClr>
                <a:srgbClr val="000000"/>
              </a:buClr>
              <a:buFont typeface="Courier New"/>
              <a:buChar char="o"/>
            </a:pPr>
            <a:endParaRPr lang="es-ES" smtClean="0"/>
          </a:p>
          <a:p>
            <a:pPr marL="2286000" lvl="5" indent="-88900">
              <a:spcBef>
                <a:spcPts val="0"/>
              </a:spcBef>
              <a:buClr>
                <a:srgbClr val="000000"/>
              </a:buClr>
              <a:buFont typeface="Wingdings"/>
              <a:buChar char="§"/>
            </a:pPr>
            <a:endParaRPr lang="es-ES" smtClean="0"/>
          </a:p>
          <a:p>
            <a:pPr marL="3200400" lvl="6" indent="-88900">
              <a:spcBef>
                <a:spcPts val="0"/>
              </a:spcBef>
              <a:buClr>
                <a:srgbClr val="000000"/>
              </a:buClr>
              <a:buFont typeface="Arial"/>
              <a:buChar char="●"/>
            </a:pPr>
            <a:endParaRPr lang="es-ES" smtClean="0"/>
          </a:p>
          <a:p>
            <a:pPr marL="4572000" lvl="7" indent="-88900">
              <a:spcBef>
                <a:spcPts val="0"/>
              </a:spcBef>
              <a:buClr>
                <a:srgbClr val="000000"/>
              </a:buClr>
              <a:buFont typeface="Courier New"/>
              <a:buChar char="o"/>
            </a:pPr>
            <a:endParaRPr lang="es-ES" smtClean="0"/>
          </a:p>
          <a:p>
            <a:pPr marL="6400800" lvl="8" indent="-88900">
              <a:spcBef>
                <a:spcPts val="0"/>
              </a:spcBef>
              <a:buClr>
                <a:srgbClr val="000000"/>
              </a:buClr>
              <a:buFont typeface="Wingdings"/>
              <a:buChar char="§"/>
            </a:pPr>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Shape 236"/>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r>
              <a:rPr lang="en-US" sz="1200" b="0" i="0" u="none" strike="noStrike" cap="none" baseline="0" dirty="0" smtClean="0">
                <a:solidFill>
                  <a:schemeClr val="dk1"/>
                </a:solidFill>
                <a:latin typeface="Calibri"/>
                <a:ea typeface="Calibri"/>
                <a:cs typeface="Calibri"/>
                <a:sym typeface="Calibri"/>
              </a:rPr>
              <a:t>A construct of a PDZ model protein lacking the third alpha helix (PSD95-PDZ3-h) was obtained and characterized. Crystallization trials to obtain well diffracting crystals were carried out during six years. Crystals were four years old and very polycrystalline. </a:t>
            </a:r>
            <a:r>
              <a:rPr lang="en-US" sz="1200" b="0" i="0" u="none" strike="noStrike" cap="none" baseline="0" dirty="0" smtClean="0">
                <a:solidFill>
                  <a:srgbClr val="FF0000"/>
                </a:solidFill>
                <a:latin typeface="Calibri"/>
                <a:ea typeface="Calibri"/>
                <a:cs typeface="Calibri"/>
                <a:sym typeface="Calibri"/>
              </a:rPr>
              <a:t>B. </a:t>
            </a:r>
            <a:r>
              <a:rPr lang="en-US" sz="1200" b="0" i="0" u="none" strike="noStrike" cap="none" baseline="0" dirty="0" smtClean="0">
                <a:solidFill>
                  <a:schemeClr val="dk1"/>
                </a:solidFill>
                <a:latin typeface="Calibri"/>
                <a:ea typeface="Calibri"/>
                <a:cs typeface="Calibri"/>
                <a:sym typeface="Calibri"/>
              </a:rPr>
              <a:t>Images were collected at </a:t>
            </a:r>
            <a:r>
              <a:rPr lang="en-US" sz="1200" b="0" i="0" u="none" strike="noStrike" cap="none" baseline="0" dirty="0" err="1" smtClean="0">
                <a:solidFill>
                  <a:schemeClr val="dk1"/>
                </a:solidFill>
                <a:latin typeface="Calibri"/>
                <a:ea typeface="Calibri"/>
                <a:cs typeface="Calibri"/>
                <a:sym typeface="Calibri"/>
              </a:rPr>
              <a:t>beamline</a:t>
            </a:r>
            <a:r>
              <a:rPr lang="en-US" sz="1200" b="0" i="0" u="none" strike="noStrike" cap="none" baseline="0" dirty="0" smtClean="0">
                <a:solidFill>
                  <a:schemeClr val="dk1"/>
                </a:solidFill>
                <a:latin typeface="Calibri"/>
                <a:ea typeface="Calibri"/>
                <a:cs typeface="Calibri"/>
                <a:sym typeface="Calibri"/>
              </a:rPr>
              <a:t> ID29 (ESRF, Grenoble) February 16, 2014. After selection an homogeneous area of the crystal, a complete dataset could be collected and processed by selecting one crystal lattice.</a:t>
            </a:r>
            <a:endParaRPr dirty="0"/>
          </a:p>
        </p:txBody>
      </p:sp>
      <p:sp>
        <p:nvSpPr>
          <p:cNvPr id="237" name="Shape 237"/>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r>
              <a:rPr lang="en-US" sz="1200" b="1" dirty="0" smtClean="0">
                <a:latin typeface="Calibri" pitchFamily="34" charset="0"/>
              </a:rPr>
              <a:t>In situ diffraction</a:t>
            </a:r>
            <a:r>
              <a:rPr lang="en-US" sz="1200" b="1" baseline="0" dirty="0" smtClean="0">
                <a:latin typeface="Calibri" pitchFamily="34" charset="0"/>
              </a:rPr>
              <a:t> </a:t>
            </a:r>
            <a:r>
              <a:rPr lang="en-US" sz="1200" b="1" dirty="0" smtClean="0">
                <a:latin typeface="Calibri" pitchFamily="34" charset="0"/>
              </a:rPr>
              <a:t>addresses many current needs in MX. </a:t>
            </a:r>
          </a:p>
          <a:p>
            <a:r>
              <a:rPr lang="en-US" sz="1200" i="0" dirty="0" smtClean="0">
                <a:latin typeface="Calibri" pitchFamily="34" charset="0"/>
              </a:rPr>
              <a:t>The number of crystallographic projects that depend on using very few amounts of protein</a:t>
            </a:r>
            <a:r>
              <a:rPr lang="en-US" sz="1200" i="0" baseline="0" dirty="0" smtClean="0">
                <a:latin typeface="Calibri" pitchFamily="34" charset="0"/>
              </a:rPr>
              <a:t> </a:t>
            </a:r>
            <a:r>
              <a:rPr lang="en-US" sz="1200" i="0" dirty="0" smtClean="0">
                <a:latin typeface="Calibri" pitchFamily="34" charset="0"/>
              </a:rPr>
              <a:t>result in an increase in the demand for </a:t>
            </a:r>
            <a:r>
              <a:rPr lang="en-US" sz="1200" i="0" dirty="0" err="1" smtClean="0">
                <a:latin typeface="Calibri" pitchFamily="34" charset="0"/>
              </a:rPr>
              <a:t>microfocus</a:t>
            </a:r>
            <a:r>
              <a:rPr lang="en-US" sz="1200" i="0" dirty="0" smtClean="0">
                <a:latin typeface="Calibri" pitchFamily="34" charset="0"/>
              </a:rPr>
              <a:t> </a:t>
            </a:r>
            <a:r>
              <a:rPr lang="en-US" sz="1200" i="0" dirty="0" err="1" smtClean="0">
                <a:latin typeface="Calibri" pitchFamily="34" charset="0"/>
              </a:rPr>
              <a:t>beamlines</a:t>
            </a:r>
            <a:r>
              <a:rPr lang="en-US" sz="1200" i="0" dirty="0" smtClean="0">
                <a:latin typeface="Calibri" pitchFamily="34" charset="0"/>
              </a:rPr>
              <a:t>. In addition, the in situ diffraction protocols at room temperature (where crystals are not extracted from their crystallization media prior to data collection) established at SLS X06DA and Diamond I24 </a:t>
            </a:r>
            <a:r>
              <a:rPr lang="en-US" sz="1200" i="0" dirty="0" err="1" smtClean="0">
                <a:latin typeface="Calibri" pitchFamily="34" charset="0"/>
              </a:rPr>
              <a:t>beamlines</a:t>
            </a:r>
            <a:r>
              <a:rPr lang="en-US" sz="1200" i="0" dirty="0" smtClean="0">
                <a:latin typeface="Calibri" pitchFamily="34" charset="0"/>
              </a:rPr>
              <a:t>, using small beam sizes</a:t>
            </a:r>
            <a:r>
              <a:rPr lang="en-US" sz="1200" i="0" baseline="0" dirty="0" smtClean="0">
                <a:latin typeface="Calibri" pitchFamily="34" charset="0"/>
              </a:rPr>
              <a:t> </a:t>
            </a:r>
            <a:r>
              <a:rPr lang="en-US" sz="1200" i="0" dirty="0" smtClean="0">
                <a:latin typeface="Calibri" pitchFamily="34" charset="0"/>
              </a:rPr>
              <a:t>have demonstrated important advantages in the identification of good quality crystals for difficult proteins or in rapidly obtaining large numbers of X-ray datasets for protein complexes with different compounds in industrial drug development.</a:t>
            </a:r>
          </a:p>
          <a:p>
            <a:r>
              <a:rPr lang="en-US" sz="1200" i="0" dirty="0" smtClean="0">
                <a:latin typeface="Calibri" pitchFamily="34" charset="0"/>
              </a:rPr>
              <a:t>It</a:t>
            </a:r>
            <a:r>
              <a:rPr lang="en-US" sz="1200" i="0" baseline="0" dirty="0" smtClean="0">
                <a:latin typeface="Calibri" pitchFamily="34" charset="0"/>
              </a:rPr>
              <a:t> </a:t>
            </a:r>
            <a:r>
              <a:rPr lang="en-US" sz="1200" i="0" dirty="0" smtClean="0">
                <a:latin typeface="Calibri" pitchFamily="34" charset="0"/>
              </a:rPr>
              <a:t>is also useful</a:t>
            </a:r>
            <a:r>
              <a:rPr lang="en-US" sz="1200" i="0" baseline="0" dirty="0" smtClean="0">
                <a:latin typeface="Calibri" pitchFamily="34" charset="0"/>
              </a:rPr>
              <a:t> f</a:t>
            </a:r>
            <a:r>
              <a:rPr lang="en-US" sz="1200" i="0" dirty="0" smtClean="0">
                <a:latin typeface="Calibri" pitchFamily="34" charset="0"/>
              </a:rPr>
              <a:t>or successful data collection of different biological systems for which crystals are too sensitive to either manipulation or standard cryogenic procedures (viruses and other large macromolecular assemblies)</a:t>
            </a:r>
            <a:endParaRPr lang="es-ES" i="0" dirty="0" smtClean="0"/>
          </a:p>
        </p:txBody>
      </p:sp>
      <p:sp>
        <p:nvSpPr>
          <p:cNvPr id="4" name="3 Marcador de número de diapositiva"/>
          <p:cNvSpPr>
            <a:spLocks noGrp="1"/>
          </p:cNvSpPr>
          <p:nvPr>
            <p:ph type="sldNum" idx="10"/>
          </p:nvPr>
        </p:nvSpPr>
        <p:spPr/>
        <p:txBody>
          <a:bodyPr/>
          <a:lstStyle/>
          <a:p>
            <a:pPr marL="0" lvl="0" indent="-88900">
              <a:spcBef>
                <a:spcPts val="0"/>
              </a:spcBef>
              <a:buClr>
                <a:srgbClr val="000000"/>
              </a:buClr>
              <a:buFont typeface="Arial"/>
              <a:buChar char="●"/>
            </a:pPr>
            <a:endParaRPr lang="es-ES" smtClean="0"/>
          </a:p>
          <a:p>
            <a:pPr marL="457200" lvl="1" indent="-88900">
              <a:spcBef>
                <a:spcPts val="0"/>
              </a:spcBef>
              <a:buClr>
                <a:srgbClr val="000000"/>
              </a:buClr>
              <a:buFont typeface="Courier New"/>
              <a:buChar char="o"/>
            </a:pPr>
            <a:endParaRPr lang="es-ES" smtClean="0"/>
          </a:p>
          <a:p>
            <a:pPr marL="914400" lvl="2" indent="-88900">
              <a:spcBef>
                <a:spcPts val="0"/>
              </a:spcBef>
              <a:buClr>
                <a:srgbClr val="000000"/>
              </a:buClr>
              <a:buFont typeface="Wingdings"/>
              <a:buChar char="§"/>
            </a:pPr>
            <a:endParaRPr lang="es-ES" smtClean="0"/>
          </a:p>
          <a:p>
            <a:pPr marL="1371600" lvl="3" indent="-88900">
              <a:spcBef>
                <a:spcPts val="0"/>
              </a:spcBef>
              <a:buClr>
                <a:srgbClr val="000000"/>
              </a:buClr>
              <a:buFont typeface="Arial"/>
              <a:buChar char="●"/>
            </a:pPr>
            <a:endParaRPr lang="es-ES" smtClean="0"/>
          </a:p>
          <a:p>
            <a:pPr marL="1828800" lvl="4" indent="-88900">
              <a:spcBef>
                <a:spcPts val="0"/>
              </a:spcBef>
              <a:buClr>
                <a:srgbClr val="000000"/>
              </a:buClr>
              <a:buFont typeface="Courier New"/>
              <a:buChar char="o"/>
            </a:pPr>
            <a:endParaRPr lang="es-ES" smtClean="0"/>
          </a:p>
          <a:p>
            <a:pPr marL="2286000" lvl="5" indent="-88900">
              <a:spcBef>
                <a:spcPts val="0"/>
              </a:spcBef>
              <a:buClr>
                <a:srgbClr val="000000"/>
              </a:buClr>
              <a:buFont typeface="Wingdings"/>
              <a:buChar char="§"/>
            </a:pPr>
            <a:endParaRPr lang="es-ES" smtClean="0"/>
          </a:p>
          <a:p>
            <a:pPr marL="3200400" lvl="6" indent="-88900">
              <a:spcBef>
                <a:spcPts val="0"/>
              </a:spcBef>
              <a:buClr>
                <a:srgbClr val="000000"/>
              </a:buClr>
              <a:buFont typeface="Arial"/>
              <a:buChar char="●"/>
            </a:pPr>
            <a:endParaRPr lang="es-ES" smtClean="0"/>
          </a:p>
          <a:p>
            <a:pPr marL="4572000" lvl="7" indent="-88900">
              <a:spcBef>
                <a:spcPts val="0"/>
              </a:spcBef>
              <a:buClr>
                <a:srgbClr val="000000"/>
              </a:buClr>
              <a:buFont typeface="Courier New"/>
              <a:buChar char="o"/>
            </a:pPr>
            <a:endParaRPr lang="es-ES" smtClean="0"/>
          </a:p>
          <a:p>
            <a:pPr marL="6400800" lvl="8" indent="-88900">
              <a:spcBef>
                <a:spcPts val="0"/>
              </a:spcBef>
              <a:buClr>
                <a:srgbClr val="000000"/>
              </a:buClr>
              <a:buFont typeface="Wingdings"/>
              <a:buChar char="§"/>
            </a:pPr>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dirty="0"/>
          </a:p>
        </p:txBody>
      </p:sp>
      <p:sp>
        <p:nvSpPr>
          <p:cNvPr id="104" name="Shape 104"/>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r>
              <a:rPr lang="en-US" sz="1200" dirty="0" smtClean="0">
                <a:latin typeface="Calibri" pitchFamily="34" charset="0"/>
              </a:rPr>
              <a:t>Native SAD methods are increasingly used for phasing since no need of heavy atom derivative crystals is required. </a:t>
            </a:r>
            <a:endParaRPr lang="en-US" dirty="0" smtClean="0"/>
          </a:p>
          <a:p>
            <a:endParaRPr lang="en-US" dirty="0" smtClean="0"/>
          </a:p>
          <a:p>
            <a:endParaRPr lang="en-US" b="1" dirty="0" smtClean="0"/>
          </a:p>
          <a:p>
            <a:endParaRPr lang="en-US" b="1" dirty="0" smtClean="0"/>
          </a:p>
          <a:p>
            <a:endParaRPr lang="en-US" dirty="0" smtClean="0"/>
          </a:p>
          <a:p>
            <a:endParaRPr lang="es-ES" dirty="0"/>
          </a:p>
        </p:txBody>
      </p:sp>
      <p:sp>
        <p:nvSpPr>
          <p:cNvPr id="4" name="3 Marcador de número de diapositiva"/>
          <p:cNvSpPr>
            <a:spLocks noGrp="1"/>
          </p:cNvSpPr>
          <p:nvPr>
            <p:ph type="sldNum" idx="10"/>
          </p:nvPr>
        </p:nvSpPr>
        <p:spPr/>
        <p:txBody>
          <a:bodyPr/>
          <a:lstStyle/>
          <a:p>
            <a:pPr marL="0" lvl="0" indent="-88900">
              <a:spcBef>
                <a:spcPts val="0"/>
              </a:spcBef>
              <a:buClr>
                <a:srgbClr val="000000"/>
              </a:buClr>
              <a:buFont typeface="Arial"/>
              <a:buChar char="●"/>
            </a:pPr>
            <a:endParaRPr lang="es-ES" smtClean="0"/>
          </a:p>
          <a:p>
            <a:pPr marL="457200" lvl="1" indent="-88900">
              <a:spcBef>
                <a:spcPts val="0"/>
              </a:spcBef>
              <a:buClr>
                <a:srgbClr val="000000"/>
              </a:buClr>
              <a:buFont typeface="Courier New"/>
              <a:buChar char="o"/>
            </a:pPr>
            <a:endParaRPr lang="es-ES" smtClean="0"/>
          </a:p>
          <a:p>
            <a:pPr marL="914400" lvl="2" indent="-88900">
              <a:spcBef>
                <a:spcPts val="0"/>
              </a:spcBef>
              <a:buClr>
                <a:srgbClr val="000000"/>
              </a:buClr>
              <a:buFont typeface="Wingdings"/>
              <a:buChar char="§"/>
            </a:pPr>
            <a:endParaRPr lang="es-ES" smtClean="0"/>
          </a:p>
          <a:p>
            <a:pPr marL="1371600" lvl="3" indent="-88900">
              <a:spcBef>
                <a:spcPts val="0"/>
              </a:spcBef>
              <a:buClr>
                <a:srgbClr val="000000"/>
              </a:buClr>
              <a:buFont typeface="Arial"/>
              <a:buChar char="●"/>
            </a:pPr>
            <a:endParaRPr lang="es-ES" smtClean="0"/>
          </a:p>
          <a:p>
            <a:pPr marL="1828800" lvl="4" indent="-88900">
              <a:spcBef>
                <a:spcPts val="0"/>
              </a:spcBef>
              <a:buClr>
                <a:srgbClr val="000000"/>
              </a:buClr>
              <a:buFont typeface="Courier New"/>
              <a:buChar char="o"/>
            </a:pPr>
            <a:endParaRPr lang="es-ES" smtClean="0"/>
          </a:p>
          <a:p>
            <a:pPr marL="2286000" lvl="5" indent="-88900">
              <a:spcBef>
                <a:spcPts val="0"/>
              </a:spcBef>
              <a:buClr>
                <a:srgbClr val="000000"/>
              </a:buClr>
              <a:buFont typeface="Wingdings"/>
              <a:buChar char="§"/>
            </a:pPr>
            <a:endParaRPr lang="es-ES" smtClean="0"/>
          </a:p>
          <a:p>
            <a:pPr marL="3200400" lvl="6" indent="-88900">
              <a:spcBef>
                <a:spcPts val="0"/>
              </a:spcBef>
              <a:buClr>
                <a:srgbClr val="000000"/>
              </a:buClr>
              <a:buFont typeface="Arial"/>
              <a:buChar char="●"/>
            </a:pPr>
            <a:endParaRPr lang="es-ES" smtClean="0"/>
          </a:p>
          <a:p>
            <a:pPr marL="4572000" lvl="7" indent="-88900">
              <a:spcBef>
                <a:spcPts val="0"/>
              </a:spcBef>
              <a:buClr>
                <a:srgbClr val="000000"/>
              </a:buClr>
              <a:buFont typeface="Courier New"/>
              <a:buChar char="o"/>
            </a:pPr>
            <a:endParaRPr lang="es-ES" smtClean="0"/>
          </a:p>
          <a:p>
            <a:pPr marL="6400800" lvl="8" indent="-88900">
              <a:spcBef>
                <a:spcPts val="0"/>
              </a:spcBef>
              <a:buClr>
                <a:srgbClr val="000000"/>
              </a:buClr>
              <a:buFont typeface="Wingdings"/>
              <a:buChar char="§"/>
            </a:pPr>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371" name="Shape 371"/>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381" name="Shape 381"/>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r>
              <a:rPr lang="en-US" sz="1200" kern="1200" baseline="0" dirty="0" smtClean="0">
                <a:solidFill>
                  <a:schemeClr val="tx1"/>
                </a:solidFill>
                <a:latin typeface="+mn-lt"/>
                <a:ea typeface="+mn-ea"/>
                <a:cs typeface="+mn-cs"/>
              </a:rPr>
              <a:t>Research of this </a:t>
            </a:r>
            <a:r>
              <a:rPr lang="en-US" sz="1200" kern="1200" baseline="0" dirty="0" err="1" smtClean="0">
                <a:solidFill>
                  <a:schemeClr val="tx1"/>
                </a:solidFill>
                <a:latin typeface="+mn-lt"/>
                <a:ea typeface="+mn-ea"/>
                <a:cs typeface="+mn-cs"/>
              </a:rPr>
              <a:t>calibre</a:t>
            </a:r>
            <a:r>
              <a:rPr lang="en-US" sz="1200" kern="1200" baseline="0" dirty="0" smtClean="0">
                <a:solidFill>
                  <a:schemeClr val="tx1"/>
                </a:solidFill>
                <a:latin typeface="+mn-lt"/>
                <a:ea typeface="+mn-ea"/>
                <a:cs typeface="+mn-cs"/>
              </a:rPr>
              <a:t> would be possible at the proposed micro-focus </a:t>
            </a:r>
            <a:r>
              <a:rPr lang="en-US" sz="1200" kern="1200" baseline="0" dirty="0" err="1" smtClean="0">
                <a:solidFill>
                  <a:schemeClr val="tx1"/>
                </a:solidFill>
                <a:latin typeface="+mn-lt"/>
                <a:ea typeface="+mn-ea"/>
                <a:cs typeface="+mn-cs"/>
              </a:rPr>
              <a:t>beamline</a:t>
            </a:r>
            <a:endParaRPr lang="en-US" sz="1800" b="0" i="0" u="none" strike="noStrike" cap="none" baseline="0" dirty="0"/>
          </a:p>
        </p:txBody>
      </p:sp>
      <p:sp>
        <p:nvSpPr>
          <p:cNvPr id="382" name="Shape 382"/>
          <p:cNvSpPr txBox="1"/>
          <p:nvPr/>
        </p:nvSpPr>
        <p:spPr>
          <a:xfrm>
            <a:off x="4021137" y="9721850"/>
            <a:ext cx="3076574" cy="511174"/>
          </a:xfrm>
          <a:prstGeom prst="rect">
            <a:avLst/>
          </a:prstGeom>
          <a:noFill/>
          <a:ln>
            <a:noFill/>
          </a:ln>
        </p:spPr>
        <p:txBody>
          <a:bodyPr lIns="99025" tIns="49500" rIns="99025" bIns="49500" anchor="b"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a:t>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Shape 402"/>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03" name="Shape 403"/>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400" b="1" i="0" u="none" strike="noStrike" cap="none" baseline="0" dirty="0" smtClean="0">
                <a:solidFill>
                  <a:srgbClr val="FF0000"/>
                </a:solidFill>
                <a:latin typeface="Calibri"/>
                <a:ea typeface="Calibri"/>
                <a:cs typeface="Calibri"/>
                <a:sym typeface="Calibri"/>
              </a:rPr>
              <a:t>Spanish MX researchers  also perform excellent science</a:t>
            </a:r>
            <a:endParaRPr lang="en-US" sz="1300" b="0" i="0" u="none" strike="noStrike" cap="none" baseline="0" dirty="0" smtClean="0"/>
          </a:p>
          <a:p>
            <a:pPr marL="0" marR="0" lvl="0" indent="0" algn="l" rtl="0">
              <a:spcBef>
                <a:spcPts val="0"/>
              </a:spcBef>
              <a:buSzPct val="25000"/>
              <a:buFont typeface="Arial"/>
              <a:buNone/>
            </a:pPr>
            <a:r>
              <a:rPr lang="en-US" sz="1300" b="0" i="0" u="none" strike="noStrike" cap="none" baseline="0" dirty="0" smtClean="0"/>
              <a:t>Alberto Marina IBV, Valencia</a:t>
            </a:r>
          </a:p>
          <a:p>
            <a:pPr marL="0" marR="0" lvl="0" indent="0" algn="l" rtl="0">
              <a:spcBef>
                <a:spcPts val="0"/>
              </a:spcBef>
              <a:buSzPct val="25000"/>
              <a:buFont typeface="Arial"/>
              <a:buNone/>
            </a:pPr>
            <a:endParaRPr lang="en-US" sz="1300" b="0" i="0" u="none" strike="noStrike" cap="none" baseline="0" dirty="0" smtClean="0"/>
          </a:p>
          <a:p>
            <a:pPr marL="0" marR="0" lvl="0" indent="0" algn="l" rtl="0">
              <a:spcBef>
                <a:spcPts val="0"/>
              </a:spcBef>
              <a:buSzPct val="25000"/>
              <a:buFont typeface="Arial"/>
              <a:buNone/>
            </a:pPr>
            <a:r>
              <a:rPr lang="en-US" sz="1300" b="0" i="0" u="none" strike="noStrike" cap="none" baseline="0" dirty="0" err="1" smtClean="0"/>
              <a:t>Structuredetermination</a:t>
            </a:r>
            <a:r>
              <a:rPr lang="en-US" sz="1300" b="0" i="0" u="none" strike="noStrike" cap="none" baseline="0" dirty="0" smtClean="0"/>
              <a:t> </a:t>
            </a:r>
            <a:r>
              <a:rPr lang="en-US" sz="1300" b="0" i="0" u="none" strike="noStrike" cap="none" baseline="0" dirty="0"/>
              <a:t>of </a:t>
            </a:r>
            <a:r>
              <a:rPr lang="en-US" sz="1300" b="0" i="0" u="none" strike="noStrike" cap="none" baseline="0" dirty="0" err="1"/>
              <a:t>theEnvZ</a:t>
            </a:r>
            <a:r>
              <a:rPr lang="en-US" sz="1300" b="0" i="0" u="none" strike="noStrike" cap="none" baseline="30000" dirty="0" err="1"/>
              <a:t>chim</a:t>
            </a:r>
            <a:r>
              <a:rPr lang="en-US" sz="1300" b="0" i="0" u="none" strike="noStrike" cap="none" baseline="0" dirty="0" err="1"/>
              <a:t>kinase</a:t>
            </a:r>
            <a:endParaRPr lang="en-US" sz="1300" b="0" i="0" u="none" strike="noStrike" cap="none" baseline="0" dirty="0"/>
          </a:p>
          <a:p>
            <a:pPr>
              <a:spcBef>
                <a:spcPts val="0"/>
              </a:spcBef>
              <a:buNone/>
            </a:pPr>
            <a:endParaRPr sz="1300" b="0" i="0" u="none" strike="noStrike" cap="none" baseline="0" dirty="0"/>
          </a:p>
        </p:txBody>
      </p:sp>
      <p:sp>
        <p:nvSpPr>
          <p:cNvPr id="404" name="Shape 404"/>
          <p:cNvSpPr txBox="1"/>
          <p:nvPr/>
        </p:nvSpPr>
        <p:spPr>
          <a:xfrm>
            <a:off x="4021137" y="9721850"/>
            <a:ext cx="3076574" cy="511174"/>
          </a:xfrm>
          <a:prstGeom prst="rect">
            <a:avLst/>
          </a:prstGeom>
          <a:noFill/>
          <a:ln>
            <a:noFill/>
          </a:ln>
        </p:spPr>
        <p:txBody>
          <a:bodyPr lIns="99025" tIns="49500" rIns="99025" bIns="49500" anchor="b"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a:t>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Shape 423"/>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424" name="Shape 424"/>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pPr marL="0" marR="0" lvl="0" indent="0" algn="l" rtl="0">
              <a:spcBef>
                <a:spcPts val="0"/>
              </a:spcBef>
              <a:buSzPct val="25000"/>
              <a:buFont typeface="Arial"/>
              <a:buNone/>
            </a:pPr>
            <a:r>
              <a:rPr lang="en-US" sz="1300" b="1" i="0" u="none" strike="noStrike" cap="none" baseline="0" dirty="0"/>
              <a:t>Centro de </a:t>
            </a:r>
            <a:r>
              <a:rPr lang="en-US" sz="1300" b="1" i="0" u="none" strike="noStrike" cap="none" baseline="0" dirty="0" err="1"/>
              <a:t>Investigaciones</a:t>
            </a:r>
            <a:r>
              <a:rPr lang="en-US" sz="1300" b="1" i="0" u="none" strike="noStrike" cap="none" baseline="0" dirty="0"/>
              <a:t> </a:t>
            </a:r>
            <a:r>
              <a:rPr lang="en-US" sz="1300" b="1" i="0" u="none" strike="noStrike" cap="none" baseline="0" dirty="0" err="1"/>
              <a:t>Biológicas</a:t>
            </a:r>
            <a:r>
              <a:rPr lang="en-US" sz="1300" b="1" i="0" u="none" strike="noStrike" cap="none" baseline="0" dirty="0"/>
              <a:t>, </a:t>
            </a:r>
            <a:r>
              <a:rPr lang="en-US" sz="1300" b="1" i="0" u="none" strike="noStrike" cap="none" baseline="0" dirty="0" err="1"/>
              <a:t>Consejo</a:t>
            </a:r>
            <a:r>
              <a:rPr lang="en-US" sz="1300" b="1" i="0" u="none" strike="noStrike" cap="none" baseline="0" dirty="0"/>
              <a:t> Superior de </a:t>
            </a:r>
            <a:r>
              <a:rPr lang="en-US" sz="1300" b="1" i="0" u="none" strike="noStrike" cap="none" baseline="0" dirty="0" err="1"/>
              <a:t>Investigaciones</a:t>
            </a:r>
            <a:r>
              <a:rPr lang="en-US" sz="1300" b="1" i="0" u="none" strike="noStrike" cap="none" baseline="0" dirty="0"/>
              <a:t> </a:t>
            </a:r>
            <a:r>
              <a:rPr lang="en-US" sz="1300" b="1" i="0" u="none" strike="noStrike" cap="none" baseline="0" dirty="0" err="1"/>
              <a:t>Científicas</a:t>
            </a:r>
            <a:r>
              <a:rPr lang="en-US" sz="1300" b="1" i="0" u="none" strike="noStrike" cap="none" baseline="0" dirty="0"/>
              <a:t>, Ramiro de </a:t>
            </a:r>
            <a:r>
              <a:rPr lang="en-US" sz="1300" b="1" i="0" u="none" strike="noStrike" cap="none" baseline="0" dirty="0" err="1"/>
              <a:t>Maeztu</a:t>
            </a:r>
            <a:r>
              <a:rPr lang="en-US" sz="1300" b="1" i="0" u="none" strike="noStrike" cap="none" baseline="0" dirty="0"/>
              <a:t> 9, 28040 Madrid, Spain</a:t>
            </a:r>
          </a:p>
          <a:p>
            <a:pPr marL="0" marR="0" lvl="1" indent="0" algn="l" rtl="0">
              <a:spcBef>
                <a:spcPts val="0"/>
              </a:spcBef>
              <a:buSzPct val="25000"/>
              <a:buFont typeface="Arial"/>
              <a:buNone/>
            </a:pPr>
            <a:r>
              <a:rPr lang="en-US" sz="1300" b="0" i="0" u="none" strike="noStrike" cap="none" baseline="0" dirty="0"/>
              <a:t>Carlos </a:t>
            </a:r>
            <a:r>
              <a:rPr lang="en-US" sz="1300" b="0" i="0" u="none" strike="noStrike" cap="none" baseline="0" dirty="0" err="1"/>
              <a:t>Fernández-Tornero</a:t>
            </a:r>
            <a:r>
              <a:rPr lang="en-US" sz="1300" b="0" i="0" u="none" strike="noStrike" cap="none" baseline="0" dirty="0"/>
              <a:t>,</a:t>
            </a:r>
          </a:p>
          <a:p>
            <a:pPr marL="0" marR="0" lvl="1" indent="0" algn="l" rtl="0">
              <a:spcBef>
                <a:spcPts val="0"/>
              </a:spcBef>
              <a:buSzPct val="25000"/>
              <a:buFont typeface="Arial"/>
              <a:buNone/>
            </a:pPr>
            <a:r>
              <a:rPr lang="en-US" sz="1300" b="0" i="0" u="none" strike="noStrike" cap="none" baseline="0" dirty="0"/>
              <a:t> Nicholas M. I. Taylor &amp;</a:t>
            </a:r>
          </a:p>
          <a:p>
            <a:pPr marL="0" marR="0" lvl="1" indent="0" algn="l" rtl="0">
              <a:spcBef>
                <a:spcPts val="0"/>
              </a:spcBef>
              <a:buSzPct val="25000"/>
              <a:buFont typeface="Arial"/>
              <a:buNone/>
            </a:pPr>
            <a:r>
              <a:rPr lang="en-US" sz="1300" b="0" i="0" u="none" strike="noStrike" cap="none" baseline="0" dirty="0"/>
              <a:t> Federico M. Ruiz</a:t>
            </a:r>
          </a:p>
          <a:p>
            <a:pPr>
              <a:spcBef>
                <a:spcPts val="0"/>
              </a:spcBef>
              <a:buNone/>
            </a:pPr>
            <a:endParaRPr sz="1300" b="0" i="0" u="none" strike="noStrike" cap="none" baseline="0" dirty="0"/>
          </a:p>
        </p:txBody>
      </p:sp>
      <p:sp>
        <p:nvSpPr>
          <p:cNvPr id="425" name="Shape 425"/>
          <p:cNvSpPr txBox="1"/>
          <p:nvPr/>
        </p:nvSpPr>
        <p:spPr>
          <a:xfrm>
            <a:off x="4021137" y="9721850"/>
            <a:ext cx="3076574" cy="511174"/>
          </a:xfrm>
          <a:prstGeom prst="rect">
            <a:avLst/>
          </a:prstGeom>
          <a:noFill/>
          <a:ln>
            <a:noFill/>
          </a:ln>
        </p:spPr>
        <p:txBody>
          <a:bodyPr lIns="99025" tIns="49500" rIns="99025" bIns="49500" anchor="b"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a:t>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dirty="0"/>
          </a:p>
        </p:txBody>
      </p:sp>
      <p:sp>
        <p:nvSpPr>
          <p:cNvPr id="437" name="Shape 437"/>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Shape 443"/>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444" name="Shape 444"/>
          <p:cNvSpPr>
            <a:spLocks noGrp="1" noRot="1" noChangeAspect="1"/>
          </p:cNvSpPr>
          <p:nvPr>
            <p:ph type="sldImg" idx="2"/>
          </p:nvPr>
        </p:nvSpPr>
        <p:spPr>
          <a:xfrm>
            <a:off x="992187" y="768350"/>
            <a:ext cx="5114925" cy="3836986"/>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Shape 448"/>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449" name="Shape 449"/>
          <p:cNvSpPr>
            <a:spLocks noGrp="1" noRot="1" noChangeAspect="1"/>
          </p:cNvSpPr>
          <p:nvPr>
            <p:ph type="sldImg" idx="2"/>
          </p:nvPr>
        </p:nvSpPr>
        <p:spPr>
          <a:xfrm>
            <a:off x="992187" y="768350"/>
            <a:ext cx="5114925" cy="3836986"/>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idx="10"/>
          </p:nvPr>
        </p:nvSpPr>
        <p:spPr/>
        <p:txBody>
          <a:bodyPr/>
          <a:lstStyle/>
          <a:p>
            <a:pPr marL="0" lvl="0" indent="-88900">
              <a:spcBef>
                <a:spcPts val="0"/>
              </a:spcBef>
              <a:buClr>
                <a:srgbClr val="000000"/>
              </a:buClr>
              <a:buFont typeface="Arial"/>
              <a:buChar char="●"/>
            </a:pPr>
            <a:endParaRPr lang="es-ES" smtClean="0"/>
          </a:p>
          <a:p>
            <a:pPr marL="457200" lvl="1" indent="-88900">
              <a:spcBef>
                <a:spcPts val="0"/>
              </a:spcBef>
              <a:buClr>
                <a:srgbClr val="000000"/>
              </a:buClr>
              <a:buFont typeface="Courier New"/>
              <a:buChar char="o"/>
            </a:pPr>
            <a:endParaRPr lang="es-ES" smtClean="0"/>
          </a:p>
          <a:p>
            <a:pPr marL="914400" lvl="2" indent="-88900">
              <a:spcBef>
                <a:spcPts val="0"/>
              </a:spcBef>
              <a:buClr>
                <a:srgbClr val="000000"/>
              </a:buClr>
              <a:buFont typeface="Wingdings"/>
              <a:buChar char="§"/>
            </a:pPr>
            <a:endParaRPr lang="es-ES" smtClean="0"/>
          </a:p>
          <a:p>
            <a:pPr marL="1371600" lvl="3" indent="-88900">
              <a:spcBef>
                <a:spcPts val="0"/>
              </a:spcBef>
              <a:buClr>
                <a:srgbClr val="000000"/>
              </a:buClr>
              <a:buFont typeface="Arial"/>
              <a:buChar char="●"/>
            </a:pPr>
            <a:endParaRPr lang="es-ES" smtClean="0"/>
          </a:p>
          <a:p>
            <a:pPr marL="1828800" lvl="4" indent="-88900">
              <a:spcBef>
                <a:spcPts val="0"/>
              </a:spcBef>
              <a:buClr>
                <a:srgbClr val="000000"/>
              </a:buClr>
              <a:buFont typeface="Courier New"/>
              <a:buChar char="o"/>
            </a:pPr>
            <a:endParaRPr lang="es-ES" smtClean="0"/>
          </a:p>
          <a:p>
            <a:pPr marL="2286000" lvl="5" indent="-88900">
              <a:spcBef>
                <a:spcPts val="0"/>
              </a:spcBef>
              <a:buClr>
                <a:srgbClr val="000000"/>
              </a:buClr>
              <a:buFont typeface="Wingdings"/>
              <a:buChar char="§"/>
            </a:pPr>
            <a:endParaRPr lang="es-ES" smtClean="0"/>
          </a:p>
          <a:p>
            <a:pPr marL="3200400" lvl="6" indent="-88900">
              <a:spcBef>
                <a:spcPts val="0"/>
              </a:spcBef>
              <a:buClr>
                <a:srgbClr val="000000"/>
              </a:buClr>
              <a:buFont typeface="Arial"/>
              <a:buChar char="●"/>
            </a:pPr>
            <a:endParaRPr lang="es-ES" smtClean="0"/>
          </a:p>
          <a:p>
            <a:pPr marL="4572000" lvl="7" indent="-88900">
              <a:spcBef>
                <a:spcPts val="0"/>
              </a:spcBef>
              <a:buClr>
                <a:srgbClr val="000000"/>
              </a:buClr>
              <a:buFont typeface="Courier New"/>
              <a:buChar char="o"/>
            </a:pPr>
            <a:endParaRPr lang="es-ES" smtClean="0"/>
          </a:p>
          <a:p>
            <a:pPr marL="6400800" lvl="8" indent="-88900">
              <a:spcBef>
                <a:spcPts val="0"/>
              </a:spcBef>
              <a:buClr>
                <a:srgbClr val="000000"/>
              </a:buClr>
              <a:buFont typeface="Wingdings"/>
              <a:buChar char="§"/>
            </a:pPr>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err="1" smtClean="0"/>
              <a:t>All</a:t>
            </a:r>
            <a:r>
              <a:rPr lang="es-ES" baseline="0" dirty="0" smtClean="0"/>
              <a:t> </a:t>
            </a:r>
            <a:r>
              <a:rPr lang="es-ES" baseline="0" dirty="0" err="1" smtClean="0"/>
              <a:t>other</a:t>
            </a:r>
            <a:r>
              <a:rPr lang="es-ES" baseline="0" dirty="0" smtClean="0"/>
              <a:t> MX </a:t>
            </a:r>
            <a:r>
              <a:rPr lang="es-ES" baseline="0" dirty="0" err="1" smtClean="0"/>
              <a:t>groups</a:t>
            </a:r>
            <a:r>
              <a:rPr lang="es-ES" baseline="0" dirty="0" smtClean="0"/>
              <a:t> in </a:t>
            </a:r>
            <a:r>
              <a:rPr lang="es-ES" baseline="0" dirty="0" err="1" smtClean="0"/>
              <a:t>Spain</a:t>
            </a:r>
            <a:r>
              <a:rPr lang="es-ES" baseline="0" dirty="0" smtClean="0"/>
              <a:t> </a:t>
            </a:r>
            <a:r>
              <a:rPr lang="es-ES" baseline="0" dirty="0" err="1" smtClean="0"/>
              <a:t>addressed</a:t>
            </a:r>
            <a:r>
              <a:rPr lang="es-ES" baseline="0" dirty="0" smtClean="0"/>
              <a:t> </a:t>
            </a:r>
            <a:r>
              <a:rPr lang="es-ES" baseline="0" dirty="0" err="1" smtClean="0"/>
              <a:t>health</a:t>
            </a:r>
            <a:r>
              <a:rPr lang="es-ES" baseline="0" dirty="0" smtClean="0"/>
              <a:t> and </a:t>
            </a:r>
            <a:r>
              <a:rPr lang="es-ES" baseline="0" dirty="0" err="1" smtClean="0"/>
              <a:t>other</a:t>
            </a:r>
            <a:r>
              <a:rPr lang="es-ES" baseline="0" dirty="0" smtClean="0"/>
              <a:t> </a:t>
            </a:r>
            <a:r>
              <a:rPr lang="es-ES" baseline="0" dirty="0" err="1" smtClean="0"/>
              <a:t>societal</a:t>
            </a:r>
            <a:r>
              <a:rPr lang="es-ES" baseline="0" dirty="0" smtClean="0"/>
              <a:t> </a:t>
            </a:r>
            <a:r>
              <a:rPr lang="es-ES" baseline="0" dirty="0" err="1" smtClean="0"/>
              <a:t>challenges</a:t>
            </a:r>
            <a:r>
              <a:rPr lang="es-ES" baseline="0" dirty="0" smtClean="0"/>
              <a:t>. </a:t>
            </a:r>
            <a:r>
              <a:rPr lang="es-ES" baseline="0" dirty="0" err="1" smtClean="0"/>
              <a:t>Their</a:t>
            </a:r>
            <a:r>
              <a:rPr lang="es-ES" baseline="0" dirty="0" smtClean="0"/>
              <a:t> </a:t>
            </a:r>
            <a:r>
              <a:rPr lang="es-ES" baseline="0" dirty="0" err="1" smtClean="0"/>
              <a:t>work</a:t>
            </a:r>
            <a:r>
              <a:rPr lang="es-ES" baseline="0" dirty="0" smtClean="0"/>
              <a:t> </a:t>
            </a:r>
            <a:r>
              <a:rPr lang="es-ES" baseline="0" dirty="0" err="1" smtClean="0"/>
              <a:t>is</a:t>
            </a:r>
            <a:r>
              <a:rPr lang="es-ES" baseline="0" dirty="0" smtClean="0"/>
              <a:t> </a:t>
            </a:r>
            <a:r>
              <a:rPr lang="es-ES" baseline="0" dirty="0" err="1" smtClean="0"/>
              <a:t>summarized</a:t>
            </a:r>
            <a:r>
              <a:rPr lang="es-ES" baseline="0" dirty="0" smtClean="0"/>
              <a:t> in </a:t>
            </a:r>
            <a:r>
              <a:rPr lang="es-ES" baseline="0" dirty="0" err="1" smtClean="0"/>
              <a:t>the</a:t>
            </a:r>
            <a:r>
              <a:rPr lang="es-ES" baseline="0" dirty="0" smtClean="0"/>
              <a:t> </a:t>
            </a:r>
            <a:r>
              <a:rPr lang="es-ES" baseline="0" dirty="0" err="1" smtClean="0"/>
              <a:t>following</a:t>
            </a:r>
            <a:r>
              <a:rPr lang="es-ES" baseline="0" dirty="0" smtClean="0"/>
              <a:t> </a:t>
            </a:r>
            <a:r>
              <a:rPr lang="es-ES" baseline="0" dirty="0" err="1" smtClean="0"/>
              <a:t>table</a:t>
            </a:r>
            <a:endParaRPr lang="es-ES" dirty="0"/>
          </a:p>
        </p:txBody>
      </p:sp>
      <p:sp>
        <p:nvSpPr>
          <p:cNvPr id="4" name="3 Marcador de número de diapositiva"/>
          <p:cNvSpPr>
            <a:spLocks noGrp="1"/>
          </p:cNvSpPr>
          <p:nvPr>
            <p:ph type="sldNum" idx="10"/>
          </p:nvPr>
        </p:nvSpPr>
        <p:spPr/>
        <p:txBody>
          <a:bodyPr/>
          <a:lstStyle/>
          <a:p>
            <a:pPr marL="0" lvl="0" indent="-88900">
              <a:spcBef>
                <a:spcPts val="0"/>
              </a:spcBef>
              <a:buClr>
                <a:srgbClr val="000000"/>
              </a:buClr>
              <a:buFont typeface="Arial"/>
              <a:buChar char="●"/>
            </a:pPr>
            <a:endParaRPr lang="es-ES" smtClean="0"/>
          </a:p>
          <a:p>
            <a:pPr marL="457200" lvl="1" indent="-88900">
              <a:spcBef>
                <a:spcPts val="0"/>
              </a:spcBef>
              <a:buClr>
                <a:srgbClr val="000000"/>
              </a:buClr>
              <a:buFont typeface="Courier New"/>
              <a:buChar char="o"/>
            </a:pPr>
            <a:endParaRPr lang="es-ES" smtClean="0"/>
          </a:p>
          <a:p>
            <a:pPr marL="914400" lvl="2" indent="-88900">
              <a:spcBef>
                <a:spcPts val="0"/>
              </a:spcBef>
              <a:buClr>
                <a:srgbClr val="000000"/>
              </a:buClr>
              <a:buFont typeface="Wingdings"/>
              <a:buChar char="§"/>
            </a:pPr>
            <a:endParaRPr lang="es-ES" smtClean="0"/>
          </a:p>
          <a:p>
            <a:pPr marL="1371600" lvl="3" indent="-88900">
              <a:spcBef>
                <a:spcPts val="0"/>
              </a:spcBef>
              <a:buClr>
                <a:srgbClr val="000000"/>
              </a:buClr>
              <a:buFont typeface="Arial"/>
              <a:buChar char="●"/>
            </a:pPr>
            <a:endParaRPr lang="es-ES" smtClean="0"/>
          </a:p>
          <a:p>
            <a:pPr marL="1828800" lvl="4" indent="-88900">
              <a:spcBef>
                <a:spcPts val="0"/>
              </a:spcBef>
              <a:buClr>
                <a:srgbClr val="000000"/>
              </a:buClr>
              <a:buFont typeface="Courier New"/>
              <a:buChar char="o"/>
            </a:pPr>
            <a:endParaRPr lang="es-ES" smtClean="0"/>
          </a:p>
          <a:p>
            <a:pPr marL="2286000" lvl="5" indent="-88900">
              <a:spcBef>
                <a:spcPts val="0"/>
              </a:spcBef>
              <a:buClr>
                <a:srgbClr val="000000"/>
              </a:buClr>
              <a:buFont typeface="Wingdings"/>
              <a:buChar char="§"/>
            </a:pPr>
            <a:endParaRPr lang="es-ES" smtClean="0"/>
          </a:p>
          <a:p>
            <a:pPr marL="3200400" lvl="6" indent="-88900">
              <a:spcBef>
                <a:spcPts val="0"/>
              </a:spcBef>
              <a:buClr>
                <a:srgbClr val="000000"/>
              </a:buClr>
              <a:buFont typeface="Arial"/>
              <a:buChar char="●"/>
            </a:pPr>
            <a:endParaRPr lang="es-ES" smtClean="0"/>
          </a:p>
          <a:p>
            <a:pPr marL="4572000" lvl="7" indent="-88900">
              <a:spcBef>
                <a:spcPts val="0"/>
              </a:spcBef>
              <a:buClr>
                <a:srgbClr val="000000"/>
              </a:buClr>
              <a:buFont typeface="Courier New"/>
              <a:buChar char="o"/>
            </a:pPr>
            <a:endParaRPr lang="es-ES" smtClean="0"/>
          </a:p>
          <a:p>
            <a:pPr marL="6400800" lvl="8" indent="-88900">
              <a:spcBef>
                <a:spcPts val="0"/>
              </a:spcBef>
              <a:buClr>
                <a:srgbClr val="000000"/>
              </a:buClr>
              <a:buFont typeface="Wingdings"/>
              <a:buChar char="§"/>
            </a:pPr>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r>
              <a:rPr lang="en-US" sz="1200" kern="1200" baseline="0" dirty="0" smtClean="0">
                <a:solidFill>
                  <a:schemeClr val="tx1"/>
                </a:solidFill>
                <a:latin typeface="+mn-lt"/>
                <a:ea typeface="+mn-ea"/>
                <a:cs typeface="+mn-cs"/>
              </a:rPr>
              <a:t>In summary, the majority of the ALBA user community has repeatedly responded that the most important future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 for ALBA should be a micro-focus MX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Moreover, the SEBBM, the Spanish Society of Biophysics (SBE) and Spanish and international directors of research </a:t>
            </a:r>
            <a:r>
              <a:rPr lang="en-US" sz="1200" kern="1200" baseline="0" dirty="0" err="1" smtClean="0">
                <a:solidFill>
                  <a:schemeClr val="tx1"/>
                </a:solidFill>
                <a:latin typeface="+mn-lt"/>
                <a:ea typeface="+mn-ea"/>
                <a:cs typeface="+mn-cs"/>
              </a:rPr>
              <a:t>centres</a:t>
            </a:r>
            <a:r>
              <a:rPr lang="en-US" sz="1200" kern="1200" baseline="0" dirty="0" smtClean="0">
                <a:solidFill>
                  <a:schemeClr val="tx1"/>
                </a:solidFill>
                <a:latin typeface="+mn-lt"/>
                <a:ea typeface="+mn-ea"/>
                <a:cs typeface="+mn-cs"/>
              </a:rPr>
              <a:t> and structural biology departments have provided letters of support, expressing that the availability of a micro-beam MX facility will foster the scientific research in their Institutions. In addition to numerous Spanish groups, crystallographers from a number of Portuguese, Argentine and Italian groups have shown high interest and expressed their support for a new </a:t>
            </a:r>
            <a:r>
              <a:rPr lang="en-US" sz="1200" kern="1200" baseline="0" dirty="0" err="1" smtClean="0">
                <a:solidFill>
                  <a:schemeClr val="tx1"/>
                </a:solidFill>
                <a:latin typeface="+mn-lt"/>
                <a:ea typeface="+mn-ea"/>
                <a:cs typeface="+mn-cs"/>
              </a:rPr>
              <a:t>microfocus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 located at </a:t>
            </a:r>
            <a:r>
              <a:rPr lang="es-ES" sz="1200" kern="1200" baseline="0" dirty="0" smtClean="0">
                <a:solidFill>
                  <a:schemeClr val="tx1"/>
                </a:solidFill>
                <a:latin typeface="+mn-lt"/>
                <a:ea typeface="+mn-ea"/>
                <a:cs typeface="+mn-cs"/>
              </a:rPr>
              <a:t>ALBA.</a:t>
            </a:r>
            <a:endParaRPr dirty="0"/>
          </a:p>
        </p:txBody>
      </p:sp>
      <p:sp>
        <p:nvSpPr>
          <p:cNvPr id="128" name="Shape 128"/>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r>
              <a:rPr lang="es-ES" dirty="0" smtClean="0"/>
              <a:t>A </a:t>
            </a:r>
            <a:r>
              <a:rPr lang="es-ES" dirty="0" err="1" smtClean="0"/>
              <a:t>large</a:t>
            </a:r>
            <a:r>
              <a:rPr lang="es-ES" dirty="0" smtClean="0"/>
              <a:t> </a:t>
            </a:r>
            <a:r>
              <a:rPr lang="es-ES" dirty="0" err="1" smtClean="0"/>
              <a:t>number</a:t>
            </a:r>
            <a:r>
              <a:rPr lang="es-ES" dirty="0" smtClean="0"/>
              <a:t> of </a:t>
            </a:r>
            <a:r>
              <a:rPr lang="es-ES" dirty="0" err="1" smtClean="0"/>
              <a:t>challenging</a:t>
            </a:r>
            <a:r>
              <a:rPr lang="es-ES" dirty="0" smtClean="0"/>
              <a:t> </a:t>
            </a:r>
            <a:r>
              <a:rPr lang="es-ES" dirty="0" err="1" smtClean="0"/>
              <a:t>projects</a:t>
            </a:r>
            <a:r>
              <a:rPr lang="es-ES" dirty="0" smtClean="0"/>
              <a:t> are </a:t>
            </a:r>
            <a:r>
              <a:rPr lang="es-ES" dirty="0" err="1" smtClean="0"/>
              <a:t>currently</a:t>
            </a:r>
            <a:r>
              <a:rPr lang="es-ES" dirty="0" smtClean="0"/>
              <a:t> </a:t>
            </a:r>
            <a:r>
              <a:rPr lang="es-ES" dirty="0" err="1" smtClean="0"/>
              <a:t>undergoing</a:t>
            </a:r>
            <a:r>
              <a:rPr lang="es-ES" baseline="0" dirty="0" smtClean="0"/>
              <a:t> in </a:t>
            </a:r>
            <a:r>
              <a:rPr lang="es-ES" baseline="0" dirty="0" err="1" smtClean="0"/>
              <a:t>many</a:t>
            </a:r>
            <a:r>
              <a:rPr lang="es-ES" baseline="0" dirty="0" smtClean="0"/>
              <a:t> MX </a:t>
            </a:r>
            <a:r>
              <a:rPr lang="es-ES" baseline="0" dirty="0" err="1" smtClean="0"/>
              <a:t>laboratories</a:t>
            </a:r>
            <a:r>
              <a:rPr lang="es-ES" baseline="0" dirty="0" smtClean="0"/>
              <a:t> in </a:t>
            </a:r>
            <a:r>
              <a:rPr lang="es-ES" baseline="0" dirty="0" err="1" smtClean="0"/>
              <a:t>Spain</a:t>
            </a:r>
            <a:r>
              <a:rPr lang="es-ES" baseline="0" dirty="0" smtClean="0"/>
              <a:t>: </a:t>
            </a:r>
            <a:r>
              <a:rPr lang="es-ES" baseline="0" dirty="0" err="1" smtClean="0"/>
              <a:t>Proteins</a:t>
            </a:r>
            <a:r>
              <a:rPr lang="es-ES" baseline="0" dirty="0" smtClean="0"/>
              <a:t> of </a:t>
            </a:r>
            <a:r>
              <a:rPr lang="es-ES" baseline="0" dirty="0" err="1" smtClean="0"/>
              <a:t>pathogenic</a:t>
            </a:r>
            <a:r>
              <a:rPr lang="es-ES" baseline="0" dirty="0" smtClean="0"/>
              <a:t> </a:t>
            </a:r>
            <a:r>
              <a:rPr lang="es-ES" baseline="0" dirty="0" err="1" smtClean="0"/>
              <a:t>viruses</a:t>
            </a:r>
            <a:r>
              <a:rPr lang="es-ES" baseline="0" dirty="0" smtClean="0"/>
              <a:t>, </a:t>
            </a:r>
            <a:r>
              <a:rPr lang="es-ES" baseline="0" dirty="0" err="1" smtClean="0"/>
              <a:t>related</a:t>
            </a:r>
            <a:r>
              <a:rPr lang="es-ES" baseline="0" dirty="0" smtClean="0"/>
              <a:t> </a:t>
            </a:r>
            <a:r>
              <a:rPr lang="es-ES" baseline="0" dirty="0" err="1" smtClean="0"/>
              <a:t>with</a:t>
            </a:r>
            <a:r>
              <a:rPr lang="es-ES" baseline="0" dirty="0" smtClean="0"/>
              <a:t> </a:t>
            </a:r>
            <a:r>
              <a:rPr lang="es-ES" baseline="0" dirty="0" err="1" smtClean="0"/>
              <a:t>bacterial</a:t>
            </a:r>
            <a:r>
              <a:rPr lang="es-ES" baseline="0" dirty="0" smtClean="0"/>
              <a:t> </a:t>
            </a:r>
            <a:r>
              <a:rPr lang="es-ES" baseline="0" dirty="0" err="1" smtClean="0"/>
              <a:t>diseases</a:t>
            </a:r>
            <a:r>
              <a:rPr lang="es-ES" baseline="0" dirty="0" smtClean="0"/>
              <a:t>, Malaria, </a:t>
            </a:r>
            <a:r>
              <a:rPr lang="es-ES" baseline="0" dirty="0" err="1" smtClean="0"/>
              <a:t>Alzheimer’s</a:t>
            </a:r>
            <a:r>
              <a:rPr lang="es-ES" baseline="0" dirty="0" smtClean="0"/>
              <a:t>  and </a:t>
            </a:r>
            <a:r>
              <a:rPr lang="es-ES" baseline="0" dirty="0" err="1" smtClean="0"/>
              <a:t>Cancer</a:t>
            </a:r>
            <a:r>
              <a:rPr lang="es-ES" baseline="0" dirty="0" smtClean="0"/>
              <a:t>, </a:t>
            </a:r>
            <a:r>
              <a:rPr lang="es-ES" baseline="0" dirty="0" err="1" smtClean="0"/>
              <a:t>among</a:t>
            </a:r>
            <a:r>
              <a:rPr lang="es-ES" baseline="0" dirty="0" smtClean="0"/>
              <a:t> </a:t>
            </a:r>
            <a:r>
              <a:rPr lang="es-ES" baseline="0" dirty="0" err="1" smtClean="0"/>
              <a:t>others</a:t>
            </a:r>
            <a:r>
              <a:rPr lang="es-ES" baseline="0" dirty="0" smtClean="0"/>
              <a:t>.</a:t>
            </a:r>
          </a:p>
          <a:p>
            <a:r>
              <a:rPr lang="es-ES" dirty="0" err="1" smtClean="0"/>
              <a:t>The</a:t>
            </a:r>
            <a:r>
              <a:rPr lang="es-ES" dirty="0" smtClean="0"/>
              <a:t> </a:t>
            </a:r>
            <a:r>
              <a:rPr lang="es-ES" dirty="0" err="1" smtClean="0"/>
              <a:t>crystallographic</a:t>
            </a:r>
            <a:r>
              <a:rPr lang="es-ES" dirty="0" smtClean="0"/>
              <a:t> </a:t>
            </a:r>
            <a:r>
              <a:rPr lang="es-ES" dirty="0" err="1" smtClean="0"/>
              <a:t>analyses</a:t>
            </a:r>
            <a:r>
              <a:rPr lang="es-ES" baseline="0" dirty="0" smtClean="0"/>
              <a:t> of </a:t>
            </a:r>
            <a:r>
              <a:rPr lang="es-ES" baseline="0" dirty="0" err="1" smtClean="0"/>
              <a:t>many</a:t>
            </a:r>
            <a:r>
              <a:rPr lang="es-ES" baseline="0" dirty="0" smtClean="0"/>
              <a:t> </a:t>
            </a:r>
            <a:r>
              <a:rPr lang="es-ES" baseline="0" dirty="0" err="1" smtClean="0"/>
              <a:t>othe</a:t>
            </a:r>
            <a:r>
              <a:rPr lang="es-ES" baseline="0" dirty="0" smtClean="0"/>
              <a:t> </a:t>
            </a:r>
            <a:r>
              <a:rPr lang="es-ES" baseline="0" dirty="0" err="1" smtClean="0"/>
              <a:t>these</a:t>
            </a:r>
            <a:r>
              <a:rPr lang="es-ES" baseline="0" dirty="0" smtClean="0"/>
              <a:t> </a:t>
            </a:r>
            <a:r>
              <a:rPr lang="es-ES" baseline="0" dirty="0" err="1" smtClean="0"/>
              <a:t>proteins</a:t>
            </a:r>
            <a:r>
              <a:rPr lang="es-ES" baseline="0" dirty="0" smtClean="0"/>
              <a:t> </a:t>
            </a:r>
            <a:r>
              <a:rPr lang="es-ES" baseline="0" dirty="0" err="1" smtClean="0"/>
              <a:t>will</a:t>
            </a:r>
            <a:r>
              <a:rPr lang="es-ES" baseline="0" dirty="0" smtClean="0"/>
              <a:t> </a:t>
            </a:r>
            <a:r>
              <a:rPr lang="es-ES" baseline="0" dirty="0" err="1" smtClean="0"/>
              <a:t>probably</a:t>
            </a:r>
            <a:r>
              <a:rPr lang="es-ES" baseline="0" dirty="0" smtClean="0"/>
              <a:t> </a:t>
            </a:r>
            <a:r>
              <a:rPr lang="es-ES" baseline="0" dirty="0" err="1" smtClean="0"/>
              <a:t>require</a:t>
            </a:r>
            <a:r>
              <a:rPr lang="es-ES" baseline="0" dirty="0" smtClean="0"/>
              <a:t> a </a:t>
            </a:r>
            <a:r>
              <a:rPr lang="es-ES" baseline="0" dirty="0" err="1" smtClean="0"/>
              <a:t>microfocus</a:t>
            </a:r>
            <a:r>
              <a:rPr lang="es-ES" baseline="0" dirty="0" smtClean="0"/>
              <a:t>. </a:t>
            </a:r>
            <a:r>
              <a:rPr lang="es-ES" baseline="0" dirty="0" err="1" smtClean="0"/>
              <a:t>Here</a:t>
            </a:r>
            <a:r>
              <a:rPr lang="es-ES" baseline="0" dirty="0" smtClean="0"/>
              <a:t> I </a:t>
            </a:r>
            <a:r>
              <a:rPr lang="es-ES" baseline="0" dirty="0" err="1" smtClean="0"/>
              <a:t>have</a:t>
            </a:r>
            <a:r>
              <a:rPr lang="es-ES" baseline="0" dirty="0" smtClean="0"/>
              <a:t> </a:t>
            </a:r>
            <a:r>
              <a:rPr lang="es-ES" baseline="0" dirty="0" err="1" smtClean="0"/>
              <a:t>selected</a:t>
            </a:r>
            <a:r>
              <a:rPr lang="es-ES" baseline="0" dirty="0" smtClean="0"/>
              <a:t> </a:t>
            </a:r>
            <a:r>
              <a:rPr lang="es-ES" baseline="0" dirty="0" err="1" smtClean="0"/>
              <a:t>one</a:t>
            </a:r>
            <a:r>
              <a:rPr lang="es-ES" baseline="0" dirty="0" smtClean="0"/>
              <a:t> </a:t>
            </a:r>
            <a:r>
              <a:rPr lang="es-ES" baseline="0" dirty="0" err="1" smtClean="0"/>
              <a:t>project</a:t>
            </a:r>
            <a:r>
              <a:rPr lang="es-ES" baseline="0" dirty="0" smtClean="0"/>
              <a:t> </a:t>
            </a:r>
            <a:r>
              <a:rPr lang="es-ES" baseline="0" dirty="0" err="1" smtClean="0"/>
              <a:t>currently</a:t>
            </a:r>
            <a:r>
              <a:rPr lang="es-ES" baseline="0" dirty="0" smtClean="0"/>
              <a:t> in progres in my </a:t>
            </a:r>
            <a:r>
              <a:rPr lang="es-ES" baseline="0" dirty="0" err="1" smtClean="0"/>
              <a:t>lab</a:t>
            </a:r>
            <a:r>
              <a:rPr lang="es-ES" baseline="0" dirty="0" smtClean="0"/>
              <a:t>. </a:t>
            </a:r>
            <a:r>
              <a:rPr lang="en-US" dirty="0"/>
              <a:t>We are interested in the understanding of the molecular mechanisms of replication and </a:t>
            </a:r>
            <a:r>
              <a:rPr lang="en-US" dirty="0" err="1"/>
              <a:t>trnascription</a:t>
            </a:r>
            <a:r>
              <a:rPr lang="en-US" dirty="0"/>
              <a:t> of EBOV, with the long-term objective of identifying suitable targets for drug design and development. </a:t>
            </a:r>
            <a:endParaRPr lang="es-ES" dirty="0"/>
          </a:p>
        </p:txBody>
      </p:sp>
      <p:sp>
        <p:nvSpPr>
          <p:cNvPr id="4" name="3 Marcador de número de diapositiva"/>
          <p:cNvSpPr>
            <a:spLocks noGrp="1"/>
          </p:cNvSpPr>
          <p:nvPr>
            <p:ph type="sldNum" idx="10"/>
          </p:nvPr>
        </p:nvSpPr>
        <p:spPr/>
        <p:txBody>
          <a:bodyPr/>
          <a:lstStyle/>
          <a:p>
            <a:pPr>
              <a:buClr>
                <a:srgbClr val="000000"/>
              </a:buClr>
            </a:pPr>
            <a:endParaRPr lang="es-ES" dirty="0" smtClean="0"/>
          </a:p>
          <a:p>
            <a:pPr lvl="1">
              <a:buClr>
                <a:srgbClr val="000000"/>
              </a:buClr>
            </a:pPr>
            <a:endParaRPr lang="es-ES" dirty="0" smtClean="0"/>
          </a:p>
          <a:p>
            <a:pPr lvl="2">
              <a:buClr>
                <a:srgbClr val="000000"/>
              </a:buClr>
            </a:pPr>
            <a:endParaRPr lang="es-ES" dirty="0" smtClean="0"/>
          </a:p>
          <a:p>
            <a:pPr lvl="3">
              <a:buClr>
                <a:srgbClr val="000000"/>
              </a:buClr>
            </a:pPr>
            <a:endParaRPr lang="es-ES" dirty="0" smtClean="0"/>
          </a:p>
          <a:p>
            <a:pPr lvl="4">
              <a:buClr>
                <a:srgbClr val="000000"/>
              </a:buClr>
            </a:pPr>
            <a:endParaRPr lang="es-ES" dirty="0" smtClean="0"/>
          </a:p>
          <a:p>
            <a:pPr lvl="5">
              <a:buClr>
                <a:srgbClr val="000000"/>
              </a:buClr>
            </a:pPr>
            <a:endParaRPr lang="es-ES" dirty="0" smtClean="0"/>
          </a:p>
          <a:p>
            <a:pPr lvl="6">
              <a:buClr>
                <a:srgbClr val="000000"/>
              </a:buClr>
            </a:pPr>
            <a:endParaRPr lang="es-ES" dirty="0" smtClean="0"/>
          </a:p>
          <a:p>
            <a:pPr lvl="7">
              <a:buClr>
                <a:srgbClr val="000000"/>
              </a:buClr>
            </a:pPr>
            <a:endParaRPr lang="es-ES" dirty="0" smtClean="0"/>
          </a:p>
          <a:p>
            <a:pPr lvl="8">
              <a:buClr>
                <a:srgbClr val="000000"/>
              </a:buClr>
            </a:pPr>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Shape 712"/>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713" name="Shape 713"/>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992188" y="768350"/>
            <a:ext cx="5114925" cy="3836988"/>
          </a:xfrm>
        </p:spPr>
      </p:sp>
      <p:sp>
        <p:nvSpPr>
          <p:cNvPr id="3" name="Marcador de notas 2"/>
          <p:cNvSpPr>
            <a:spLocks noGrp="1"/>
          </p:cNvSpPr>
          <p:nvPr>
            <p:ph type="body" idx="1"/>
          </p:nvPr>
        </p:nvSpPr>
        <p:spPr/>
        <p:txBody>
          <a:bodyPr/>
          <a:lstStyle/>
          <a:p>
            <a:r>
              <a:rPr lang="es-ES" dirty="0" err="1" smtClean="0"/>
              <a:t>The</a:t>
            </a:r>
            <a:r>
              <a:rPr lang="es-ES" dirty="0" smtClean="0"/>
              <a:t> </a:t>
            </a:r>
            <a:r>
              <a:rPr lang="es-ES" dirty="0" err="1" smtClean="0"/>
              <a:t>synergy</a:t>
            </a:r>
            <a:r>
              <a:rPr lang="es-ES" dirty="0" smtClean="0"/>
              <a:t> </a:t>
            </a:r>
            <a:r>
              <a:rPr lang="es-ES" dirty="0" err="1" smtClean="0"/>
              <a:t>with</a:t>
            </a:r>
            <a:r>
              <a:rPr lang="es-ES" dirty="0" smtClean="0"/>
              <a:t> </a:t>
            </a:r>
            <a:r>
              <a:rPr lang="es-ES" dirty="0" err="1" smtClean="0"/>
              <a:t>xaloc</a:t>
            </a:r>
            <a:r>
              <a:rPr lang="es-ES" dirty="0" smtClean="0"/>
              <a:t> </a:t>
            </a:r>
            <a:r>
              <a:rPr lang="es-ES" dirty="0" err="1" smtClean="0"/>
              <a:t>is</a:t>
            </a:r>
            <a:r>
              <a:rPr lang="es-ES" dirty="0" smtClean="0"/>
              <a:t> </a:t>
            </a:r>
            <a:r>
              <a:rPr lang="es-ES" dirty="0" err="1" smtClean="0"/>
              <a:t>obvious</a:t>
            </a:r>
            <a:r>
              <a:rPr lang="es-ES" dirty="0" smtClean="0"/>
              <a:t>, </a:t>
            </a:r>
            <a:r>
              <a:rPr lang="es-ES" dirty="0" err="1" smtClean="0"/>
              <a:t>beyond</a:t>
            </a:r>
            <a:r>
              <a:rPr lang="es-ES" baseline="0" dirty="0" smtClean="0"/>
              <a:t> </a:t>
            </a:r>
            <a:r>
              <a:rPr lang="es-ES" baseline="0" dirty="0" err="1" smtClean="0"/>
              <a:t>that</a:t>
            </a:r>
            <a:r>
              <a:rPr lang="es-ES" baseline="0" dirty="0" smtClean="0"/>
              <a:t>, </a:t>
            </a:r>
            <a:r>
              <a:rPr lang="es-ES" baseline="0" dirty="0" err="1" smtClean="0"/>
              <a:t>other</a:t>
            </a:r>
            <a:r>
              <a:rPr lang="es-ES" baseline="0" dirty="0" smtClean="0"/>
              <a:t> </a:t>
            </a:r>
            <a:r>
              <a:rPr lang="es-ES" baseline="0" dirty="0" err="1" smtClean="0"/>
              <a:t>beamlines</a:t>
            </a:r>
            <a:endParaRPr lang="es-ES" baseline="0" dirty="0" smtClean="0"/>
          </a:p>
          <a:p>
            <a:r>
              <a:rPr lang="es-ES" baseline="0" dirty="0" smtClean="0"/>
              <a:t>Posible en alba </a:t>
            </a:r>
            <a:r>
              <a:rPr lang="es-ES" baseline="0" dirty="0" err="1" smtClean="0"/>
              <a:t>instrumentacion</a:t>
            </a:r>
            <a:endParaRPr lang="es-ES" baseline="0" dirty="0" smtClean="0"/>
          </a:p>
          <a:p>
            <a:r>
              <a:rPr lang="es-ES" baseline="0" dirty="0" smtClean="0"/>
              <a:t>Human </a:t>
            </a:r>
            <a:r>
              <a:rPr lang="es-ES" baseline="0" dirty="0" err="1" smtClean="0"/>
              <a:t>resources</a:t>
            </a:r>
            <a:r>
              <a:rPr lang="es-ES" baseline="0" dirty="0" smtClean="0"/>
              <a:t> ya tienen </a:t>
            </a:r>
            <a:r>
              <a:rPr lang="es-ES" baseline="0" dirty="0" err="1" smtClean="0"/>
              <a:t>know</a:t>
            </a:r>
            <a:r>
              <a:rPr lang="es-ES" baseline="0" dirty="0" smtClean="0"/>
              <a:t> </a:t>
            </a:r>
            <a:r>
              <a:rPr lang="es-ES" baseline="0" dirty="0" err="1" smtClean="0"/>
              <a:t>how</a:t>
            </a:r>
            <a:r>
              <a:rPr lang="es-ES" baseline="0" dirty="0" smtClean="0"/>
              <a:t> </a:t>
            </a:r>
          </a:p>
          <a:p>
            <a:r>
              <a:rPr lang="es-ES" baseline="0" dirty="0" smtClean="0"/>
              <a:t>Complementa </a:t>
            </a:r>
            <a:r>
              <a:rPr lang="es-ES" baseline="0" dirty="0" err="1" smtClean="0"/>
              <a:t>xaloc</a:t>
            </a:r>
            <a:endParaRPr lang="es-ES" baseline="0" dirty="0" smtClean="0"/>
          </a:p>
          <a:p>
            <a:r>
              <a:rPr lang="es-ES" baseline="0" dirty="0" smtClean="0"/>
              <a:t>Complementa </a:t>
            </a:r>
            <a:r>
              <a:rPr lang="es-ES" baseline="0" dirty="0" err="1" smtClean="0"/>
              <a:t>life</a:t>
            </a:r>
            <a:r>
              <a:rPr lang="es-ES" baseline="0" dirty="0" smtClean="0"/>
              <a:t> </a:t>
            </a:r>
            <a:r>
              <a:rPr lang="es-ES" baseline="0" dirty="0" err="1" smtClean="0"/>
              <a:t>sciences</a:t>
            </a:r>
            <a:endParaRPr lang="es-ES" baseline="0" dirty="0" smtClean="0"/>
          </a:p>
          <a:p>
            <a:r>
              <a:rPr lang="es-ES" baseline="0" dirty="0" smtClean="0"/>
              <a:t>4p</a:t>
            </a:r>
          </a:p>
          <a:p>
            <a:endParaRPr lang="es-ES" baseline="0" dirty="0" smtClean="0"/>
          </a:p>
          <a:p>
            <a:endParaRPr lang="es-ES" baseline="0" dirty="0" smtClean="0"/>
          </a:p>
          <a:p>
            <a:r>
              <a:rPr lang="es-ES" baseline="0" dirty="0" err="1" smtClean="0"/>
              <a:t>Linea</a:t>
            </a:r>
            <a:r>
              <a:rPr lang="es-ES" baseline="0" dirty="0" smtClean="0"/>
              <a:t> </a:t>
            </a:r>
            <a:r>
              <a:rPr lang="es-ES" baseline="0" dirty="0" err="1" smtClean="0"/>
              <a:t>exafs-xanes</a:t>
            </a:r>
            <a:r>
              <a:rPr lang="es-ES" baseline="0" dirty="0" smtClean="0"/>
              <a:t> bl22 </a:t>
            </a:r>
            <a:r>
              <a:rPr lang="es-ES" baseline="0" dirty="0" err="1" smtClean="0"/>
              <a:t>claess</a:t>
            </a:r>
            <a:r>
              <a:rPr lang="es-ES" baseline="0" dirty="0" smtClean="0"/>
              <a:t> comprueba</a:t>
            </a:r>
            <a:endParaRPr lang="es-ES" dirty="0"/>
          </a:p>
        </p:txBody>
      </p:sp>
      <p:sp>
        <p:nvSpPr>
          <p:cNvPr id="4" name="Marcador de número de diapositiva 3"/>
          <p:cNvSpPr>
            <a:spLocks noGrp="1"/>
          </p:cNvSpPr>
          <p:nvPr>
            <p:ph type="sldNum" sz="quarter" idx="10"/>
          </p:nvPr>
        </p:nvSpPr>
        <p:spPr/>
        <p:txBody>
          <a:bodyPr/>
          <a:lstStyle/>
          <a:p>
            <a:fld id="{FF7C6493-B6C8-4943-B4F6-B338E76D1915}" type="slidenum">
              <a:rPr lang="es-ES" smtClean="0"/>
              <a:t>41</a:t>
            </a:fld>
            <a:endParaRPr lang="es-ES"/>
          </a:p>
        </p:txBody>
      </p:sp>
    </p:spTree>
    <p:extLst>
      <p:ext uri="{BB962C8B-B14F-4D97-AF65-F5344CB8AC3E}">
        <p14:creationId xmlns:p14="http://schemas.microsoft.com/office/powerpoint/2010/main" val="2650400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~0.75, ~1.25</a:t>
            </a:r>
          </a:p>
          <a:p>
            <a:endParaRPr lang="es-ES" dirty="0" smtClean="0"/>
          </a:p>
          <a:p>
            <a:r>
              <a:rPr lang="en-US" dirty="0" err="1" smtClean="0"/>
              <a:t>Diodo</a:t>
            </a:r>
            <a:r>
              <a:rPr lang="en-US" dirty="0" smtClean="0"/>
              <a:t> </a:t>
            </a:r>
            <a:r>
              <a:rPr lang="en-US" dirty="0" err="1" smtClean="0"/>
              <a:t>transmisivo</a:t>
            </a:r>
            <a:r>
              <a:rPr lang="en-US" dirty="0" smtClean="0"/>
              <a:t> de </a:t>
            </a:r>
            <a:r>
              <a:rPr lang="en-US" dirty="0" err="1" smtClean="0"/>
              <a:t>silicio</a:t>
            </a:r>
            <a:endParaRPr lang="en-US" dirty="0" smtClean="0"/>
          </a:p>
          <a:p>
            <a:r>
              <a:rPr lang="en-US" dirty="0" err="1" smtClean="0"/>
              <a:t>Concepto</a:t>
            </a:r>
            <a:r>
              <a:rPr lang="en-US" baseline="0" dirty="0" smtClean="0"/>
              <a:t> de mesa de </a:t>
            </a:r>
            <a:r>
              <a:rPr lang="en-US" baseline="0" dirty="0" err="1" smtClean="0"/>
              <a:t>posicionamiento</a:t>
            </a:r>
            <a:r>
              <a:rPr lang="en-US" baseline="0" dirty="0" smtClean="0"/>
              <a:t> (van or la </a:t>
            </a:r>
            <a:r>
              <a:rPr lang="en-US" baseline="0" dirty="0" err="1" smtClean="0"/>
              <a:t>cuarta</a:t>
            </a:r>
            <a:r>
              <a:rPr lang="en-US" baseline="0" dirty="0" smtClean="0"/>
              <a:t>)</a:t>
            </a:r>
          </a:p>
          <a:p>
            <a:r>
              <a:rPr lang="en-US" baseline="0" dirty="0" smtClean="0"/>
              <a:t>Mirror bender, original </a:t>
            </a:r>
            <a:r>
              <a:rPr lang="en-US" baseline="0" dirty="0" err="1" smtClean="0"/>
              <a:t>xaloc</a:t>
            </a:r>
            <a:r>
              <a:rPr lang="en-US" baseline="0" dirty="0" smtClean="0"/>
              <a:t> design</a:t>
            </a:r>
          </a:p>
          <a:p>
            <a:endParaRPr lang="es-ES" dirty="0" smtClean="0"/>
          </a:p>
        </p:txBody>
      </p:sp>
      <p:sp>
        <p:nvSpPr>
          <p:cNvPr id="4" name="Slide Number Placeholder 3"/>
          <p:cNvSpPr>
            <a:spLocks noGrp="1"/>
          </p:cNvSpPr>
          <p:nvPr>
            <p:ph type="sldNum" sz="quarter" idx="10"/>
          </p:nvPr>
        </p:nvSpPr>
        <p:spPr/>
        <p:txBody>
          <a:bodyPr/>
          <a:lstStyle/>
          <a:p>
            <a:fld id="{FF7C6493-B6C8-4943-B4F6-B338E76D1915}" type="slidenum">
              <a:rPr lang="es-ES" smtClean="0"/>
              <a:t>42</a:t>
            </a:fld>
            <a:endParaRPr lang="es-ES"/>
          </a:p>
        </p:txBody>
      </p:sp>
    </p:spTree>
    <p:extLst>
      <p:ext uri="{BB962C8B-B14F-4D97-AF65-F5344CB8AC3E}">
        <p14:creationId xmlns:p14="http://schemas.microsoft.com/office/powerpoint/2010/main" val="118232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2AC99DE-470E-6347-A921-FB9DFD6E828F}" type="slidenum">
              <a:rPr lang="es-ES" sz="1300">
                <a:latin typeface="Calibri" charset="0"/>
              </a:rPr>
              <a:pPr eaLnBrk="1" hangingPunct="1"/>
              <a:t>43</a:t>
            </a:fld>
            <a:endParaRPr lang="es-ES" sz="1300">
              <a:latin typeface="Calibri" charset="0"/>
            </a:endParaRPr>
          </a:p>
        </p:txBody>
      </p:sp>
      <p:sp>
        <p:nvSpPr>
          <p:cNvPr id="26626"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7" name="Rectangle 3"/>
          <p:cNvSpPr>
            <a:spLocks noGrp="1" noChangeArrowheads="1"/>
          </p:cNvSpPr>
          <p:nvPr>
            <p:ph type="body" idx="1"/>
          </p:nvPr>
        </p:nvSpPr>
        <p:spPr bwMode="auto">
          <a:xfrm>
            <a:off x="946150" y="4860926"/>
            <a:ext cx="5207000" cy="46053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spcBef>
                <a:spcPct val="0"/>
              </a:spcBef>
            </a:pPr>
            <a:r>
              <a:rPr lang="es-ES" dirty="0" err="1">
                <a:solidFill>
                  <a:srgbClr val="FF0000"/>
                </a:solidFill>
                <a:latin typeface="Calibri" charset="0"/>
              </a:rPr>
              <a:t>Before</a:t>
            </a:r>
            <a:r>
              <a:rPr lang="es-ES" dirty="0">
                <a:solidFill>
                  <a:srgbClr val="FF0000"/>
                </a:solidFill>
                <a:latin typeface="Calibri" charset="0"/>
              </a:rPr>
              <a:t> </a:t>
            </a:r>
            <a:r>
              <a:rPr lang="es-ES" dirty="0" err="1">
                <a:solidFill>
                  <a:srgbClr val="FF0000"/>
                </a:solidFill>
                <a:latin typeface="Calibri" charset="0"/>
              </a:rPr>
              <a:t>any</a:t>
            </a:r>
            <a:r>
              <a:rPr lang="es-ES" dirty="0">
                <a:solidFill>
                  <a:srgbClr val="FF0000"/>
                </a:solidFill>
                <a:latin typeface="Calibri" charset="0"/>
              </a:rPr>
              <a:t> MX beamline </a:t>
            </a:r>
            <a:r>
              <a:rPr lang="es-ES" dirty="0" err="1">
                <a:solidFill>
                  <a:srgbClr val="FF0000"/>
                </a:solidFill>
                <a:latin typeface="Calibri" charset="0"/>
              </a:rPr>
              <a:t>exists</a:t>
            </a:r>
            <a:r>
              <a:rPr lang="es-ES" dirty="0">
                <a:solidFill>
                  <a:srgbClr val="FF0000"/>
                </a:solidFill>
                <a:latin typeface="Calibri" charset="0"/>
              </a:rPr>
              <a:t> at ALBA (XALOC </a:t>
            </a:r>
            <a:r>
              <a:rPr lang="es-ES" dirty="0" err="1">
                <a:solidFill>
                  <a:srgbClr val="FF0000"/>
                </a:solidFill>
                <a:latin typeface="Calibri" charset="0"/>
              </a:rPr>
              <a:t>is</a:t>
            </a:r>
            <a:r>
              <a:rPr lang="es-ES" dirty="0">
                <a:solidFill>
                  <a:srgbClr val="FF0000"/>
                </a:solidFill>
                <a:latin typeface="Calibri" charset="0"/>
              </a:rPr>
              <a:t> </a:t>
            </a:r>
            <a:r>
              <a:rPr lang="es-ES" dirty="0" err="1">
                <a:solidFill>
                  <a:srgbClr val="FF0000"/>
                </a:solidFill>
                <a:latin typeface="Calibri" charset="0"/>
              </a:rPr>
              <a:t>under</a:t>
            </a:r>
            <a:r>
              <a:rPr lang="es-ES" dirty="0">
                <a:solidFill>
                  <a:srgbClr val="FF0000"/>
                </a:solidFill>
                <a:latin typeface="Calibri" charset="0"/>
              </a:rPr>
              <a:t> </a:t>
            </a:r>
            <a:r>
              <a:rPr lang="es-ES" dirty="0" err="1">
                <a:solidFill>
                  <a:srgbClr val="FF0000"/>
                </a:solidFill>
                <a:latin typeface="Calibri" charset="0"/>
              </a:rPr>
              <a:t>construction</a:t>
            </a:r>
            <a:r>
              <a:rPr lang="es-ES" dirty="0">
                <a:solidFill>
                  <a:srgbClr val="FF0000"/>
                </a:solidFill>
                <a:latin typeface="Calibri" charset="0"/>
              </a:rPr>
              <a:t>) local </a:t>
            </a:r>
            <a:r>
              <a:rPr lang="es-ES" dirty="0" err="1">
                <a:solidFill>
                  <a:srgbClr val="FF0000"/>
                </a:solidFill>
                <a:latin typeface="Calibri" charset="0"/>
              </a:rPr>
              <a:t>pharmaceutical</a:t>
            </a:r>
            <a:r>
              <a:rPr lang="es-ES" dirty="0">
                <a:solidFill>
                  <a:srgbClr val="FF0000"/>
                </a:solidFill>
                <a:latin typeface="Calibri" charset="0"/>
              </a:rPr>
              <a:t> </a:t>
            </a:r>
            <a:r>
              <a:rPr lang="es-ES" dirty="0" err="1">
                <a:solidFill>
                  <a:srgbClr val="FF0000"/>
                </a:solidFill>
                <a:latin typeface="Calibri" charset="0"/>
              </a:rPr>
              <a:t>companies</a:t>
            </a:r>
            <a:r>
              <a:rPr lang="es-ES" dirty="0">
                <a:solidFill>
                  <a:srgbClr val="FF0000"/>
                </a:solidFill>
                <a:latin typeface="Calibri" charset="0"/>
              </a:rPr>
              <a:t> </a:t>
            </a:r>
            <a:r>
              <a:rPr lang="es-ES" dirty="0" err="1">
                <a:solidFill>
                  <a:srgbClr val="FF0000"/>
                </a:solidFill>
                <a:latin typeface="Calibri" charset="0"/>
              </a:rPr>
              <a:t>already</a:t>
            </a:r>
            <a:r>
              <a:rPr lang="es-ES" dirty="0">
                <a:solidFill>
                  <a:srgbClr val="FF0000"/>
                </a:solidFill>
                <a:latin typeface="Calibri" charset="0"/>
              </a:rPr>
              <a:t> show </a:t>
            </a:r>
            <a:r>
              <a:rPr lang="es-ES" dirty="0" err="1">
                <a:solidFill>
                  <a:srgbClr val="FF0000"/>
                </a:solidFill>
                <a:latin typeface="Calibri" charset="0"/>
              </a:rPr>
              <a:t>their</a:t>
            </a:r>
            <a:r>
              <a:rPr lang="es-ES" dirty="0">
                <a:solidFill>
                  <a:srgbClr val="FF0000"/>
                </a:solidFill>
                <a:latin typeface="Calibri" charset="0"/>
              </a:rPr>
              <a:t> </a:t>
            </a:r>
            <a:r>
              <a:rPr lang="es-ES" dirty="0" err="1">
                <a:solidFill>
                  <a:srgbClr val="FF0000"/>
                </a:solidFill>
                <a:latin typeface="Calibri" charset="0"/>
              </a:rPr>
              <a:t>interest</a:t>
            </a:r>
            <a:r>
              <a:rPr lang="es-ES" dirty="0">
                <a:solidFill>
                  <a:srgbClr val="FF0000"/>
                </a:solidFill>
                <a:latin typeface="Calibri" charset="0"/>
              </a:rPr>
              <a:t> and </a:t>
            </a:r>
            <a:r>
              <a:rPr lang="es-ES" dirty="0" err="1">
                <a:solidFill>
                  <a:srgbClr val="FF0000"/>
                </a:solidFill>
                <a:latin typeface="Calibri" charset="0"/>
              </a:rPr>
              <a:t>give</a:t>
            </a:r>
            <a:r>
              <a:rPr lang="es-ES" dirty="0">
                <a:solidFill>
                  <a:srgbClr val="FF0000"/>
                </a:solidFill>
                <a:latin typeface="Calibri" charset="0"/>
              </a:rPr>
              <a:t> </a:t>
            </a:r>
            <a:r>
              <a:rPr lang="es-ES" dirty="0" err="1">
                <a:solidFill>
                  <a:srgbClr val="FF0000"/>
                </a:solidFill>
                <a:latin typeface="Calibri" charset="0"/>
              </a:rPr>
              <a:t>their</a:t>
            </a:r>
            <a:r>
              <a:rPr lang="es-ES" dirty="0">
                <a:solidFill>
                  <a:srgbClr val="FF0000"/>
                </a:solidFill>
                <a:latin typeface="Calibri" charset="0"/>
              </a:rPr>
              <a:t> full </a:t>
            </a:r>
            <a:r>
              <a:rPr lang="es-ES" dirty="0" err="1">
                <a:solidFill>
                  <a:srgbClr val="FF0000"/>
                </a:solidFill>
                <a:latin typeface="Calibri" charset="0"/>
              </a:rPr>
              <a:t>support</a:t>
            </a:r>
            <a:r>
              <a:rPr lang="es-ES" dirty="0" smtClean="0">
                <a:solidFill>
                  <a:srgbClr val="FF0000"/>
                </a:solidFill>
                <a:latin typeface="Calibri" charset="0"/>
              </a:rPr>
              <a:t>.</a:t>
            </a:r>
          </a:p>
          <a:p>
            <a:pPr algn="just" eaLnBrk="1" hangingPunct="1">
              <a:spcBef>
                <a:spcPct val="0"/>
              </a:spcBef>
            </a:pPr>
            <a:endParaRPr lang="es-ES" dirty="0" smtClean="0">
              <a:solidFill>
                <a:srgbClr val="FF0000"/>
              </a:solidFill>
              <a:latin typeface="Calibri" charset="0"/>
            </a:endParaRPr>
          </a:p>
          <a:p>
            <a:pPr algn="just" eaLnBrk="1" hangingPunct="1">
              <a:spcBef>
                <a:spcPct val="0"/>
              </a:spcBef>
            </a:pPr>
            <a:r>
              <a:rPr lang="es-ES" dirty="0" smtClean="0">
                <a:solidFill>
                  <a:srgbClr val="FF0000"/>
                </a:solidFill>
                <a:latin typeface="Calibri" charset="0"/>
              </a:rPr>
              <a:t>JJ: NO he</a:t>
            </a:r>
            <a:r>
              <a:rPr lang="es-ES" baseline="0" dirty="0" smtClean="0">
                <a:solidFill>
                  <a:srgbClr val="FF0000"/>
                </a:solidFill>
                <a:latin typeface="Calibri" charset="0"/>
              </a:rPr>
              <a:t> tocado esta </a:t>
            </a:r>
            <a:r>
              <a:rPr lang="es-ES" baseline="0" dirty="0" err="1" smtClean="0">
                <a:solidFill>
                  <a:srgbClr val="FF0000"/>
                </a:solidFill>
                <a:latin typeface="Calibri" charset="0"/>
              </a:rPr>
              <a:t>slide</a:t>
            </a:r>
            <a:endParaRPr lang="es-ES" dirty="0">
              <a:solidFill>
                <a:srgbClr val="FF0000"/>
              </a:solidFill>
              <a:latin typeface="Calibri"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Marcador de imagen de diapositiva 1"/>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dirty="0">
                <a:latin typeface="Calibri" charset="0"/>
                <a:ea typeface="MS PGothic" charset="0"/>
                <a:cs typeface="MS PGothic" charset="0"/>
              </a:rPr>
              <a:t>Link to previous: what we are asking for is an optimal </a:t>
            </a:r>
            <a:r>
              <a:rPr lang="en-US" dirty="0" err="1">
                <a:latin typeface="Calibri" charset="0"/>
                <a:ea typeface="MS PGothic" charset="0"/>
                <a:cs typeface="MS PGothic" charset="0"/>
              </a:rPr>
              <a:t>beamline</a:t>
            </a:r>
            <a:r>
              <a:rPr lang="en-US" dirty="0">
                <a:latin typeface="Calibri" charset="0"/>
                <a:ea typeface="MS PGothic" charset="0"/>
                <a:cs typeface="MS PGothic" charset="0"/>
              </a:rPr>
              <a:t> as required for the scientific case</a:t>
            </a:r>
          </a:p>
          <a:p>
            <a:pPr eaLnBrk="1" hangingPunct="1">
              <a:spcBef>
                <a:spcPct val="0"/>
              </a:spcBef>
            </a:pPr>
            <a:r>
              <a:rPr lang="en-US" dirty="0">
                <a:latin typeface="Calibri" charset="0"/>
                <a:ea typeface="MS PGothic" charset="0"/>
                <a:cs typeface="MS PGothic" charset="0"/>
              </a:rPr>
              <a:t>The formula is physics, we cannot change that for a given synchrotron, so small beam comes at a price</a:t>
            </a:r>
          </a:p>
          <a:p>
            <a:pPr eaLnBrk="1" hangingPunct="1">
              <a:spcBef>
                <a:spcPct val="0"/>
              </a:spcBef>
            </a:pPr>
            <a:r>
              <a:rPr lang="en-US" dirty="0">
                <a:latin typeface="Calibri" charset="0"/>
                <a:ea typeface="MS PGothic" charset="0"/>
                <a:cs typeface="MS PGothic" charset="0"/>
              </a:rPr>
              <a:t>But we can choose where to pay the price. We give up </a:t>
            </a:r>
            <a:r>
              <a:rPr lang="en-US" dirty="0" err="1">
                <a:latin typeface="Calibri" charset="0"/>
                <a:ea typeface="MS PGothic" charset="0"/>
                <a:cs typeface="MS PGothic" charset="0"/>
              </a:rPr>
              <a:t>tuneability</a:t>
            </a:r>
            <a:r>
              <a:rPr lang="en-US" dirty="0">
                <a:latin typeface="Calibri" charset="0"/>
                <a:ea typeface="MS PGothic" charset="0"/>
                <a:cs typeface="MS PGothic" charset="0"/>
              </a:rPr>
              <a:t> in order to optimize for Se peak and maximize flux under this </a:t>
            </a:r>
            <a:r>
              <a:rPr lang="en-US" dirty="0" smtClean="0">
                <a:latin typeface="Calibri" charset="0"/>
                <a:ea typeface="MS PGothic" charset="0"/>
                <a:cs typeface="MS PGothic" charset="0"/>
              </a:rPr>
              <a:t>conditions</a:t>
            </a:r>
          </a:p>
          <a:p>
            <a:pPr eaLnBrk="1" hangingPunct="1">
              <a:spcBef>
                <a:spcPct val="0"/>
              </a:spcBef>
            </a:pPr>
            <a:endParaRPr lang="en-US" dirty="0" smtClean="0">
              <a:latin typeface="Calibri" charset="0"/>
              <a:ea typeface="MS PGothic" charset="0"/>
              <a:cs typeface="MS PGothic" charset="0"/>
            </a:endParaRPr>
          </a:p>
          <a:p>
            <a:pPr eaLnBrk="1" hangingPunct="1">
              <a:spcBef>
                <a:spcPct val="0"/>
              </a:spcBef>
            </a:pPr>
            <a:r>
              <a:rPr lang="en-US" dirty="0" smtClean="0">
                <a:latin typeface="Calibri" charset="0"/>
                <a:ea typeface="MS PGothic" charset="0"/>
                <a:cs typeface="MS PGothic" charset="0"/>
              </a:rPr>
              <a:t>IVU conditions</a:t>
            </a:r>
            <a:r>
              <a:rPr lang="en-US" baseline="0" dirty="0" smtClean="0">
                <a:latin typeface="Calibri" charset="0"/>
                <a:ea typeface="MS PGothic" charset="0"/>
                <a:cs typeface="MS PGothic" charset="0"/>
              </a:rPr>
              <a:t> everything</a:t>
            </a:r>
            <a:endParaRPr lang="en-US" dirty="0" smtClean="0">
              <a:latin typeface="Calibri" charset="0"/>
              <a:ea typeface="MS PGothic" charset="0"/>
              <a:cs typeface="MS PGothic" charset="0"/>
            </a:endParaRPr>
          </a:p>
          <a:p>
            <a:pPr eaLnBrk="1" hangingPunct="1">
              <a:spcBef>
                <a:spcPct val="0"/>
              </a:spcBef>
            </a:pPr>
            <a:endParaRPr lang="en-US" dirty="0" smtClean="0">
              <a:latin typeface="Calibri" charset="0"/>
              <a:ea typeface="MS PGothic" charset="0"/>
              <a:cs typeface="MS PGothic" charset="0"/>
            </a:endParaRPr>
          </a:p>
          <a:p>
            <a:pPr eaLnBrk="1" hangingPunct="1">
              <a:spcBef>
                <a:spcPct val="0"/>
              </a:spcBef>
            </a:pPr>
            <a:r>
              <a:rPr lang="en-US" dirty="0" smtClean="0">
                <a:latin typeface="Calibri" charset="0"/>
                <a:ea typeface="MS PGothic" charset="0"/>
                <a:cs typeface="MS PGothic" charset="0"/>
              </a:rPr>
              <a:t>ID has to be an </a:t>
            </a:r>
            <a:r>
              <a:rPr lang="en-US" dirty="0" err="1" smtClean="0">
                <a:latin typeface="Calibri" charset="0"/>
                <a:ea typeface="MS PGothic" charset="0"/>
                <a:cs typeface="MS PGothic" charset="0"/>
              </a:rPr>
              <a:t>invacuum</a:t>
            </a:r>
            <a:r>
              <a:rPr lang="en-US" dirty="0" smtClean="0">
                <a:latin typeface="Calibri" charset="0"/>
                <a:ea typeface="MS PGothic" charset="0"/>
                <a:cs typeface="MS PGothic" charset="0"/>
              </a:rPr>
              <a:t> </a:t>
            </a:r>
            <a:r>
              <a:rPr lang="en-US" dirty="0" err="1" smtClean="0">
                <a:latin typeface="Calibri" charset="0"/>
                <a:ea typeface="MS PGothic" charset="0"/>
                <a:cs typeface="MS PGothic" charset="0"/>
              </a:rPr>
              <a:t>undulator</a:t>
            </a:r>
            <a:r>
              <a:rPr lang="en-US" dirty="0" smtClean="0">
                <a:latin typeface="Calibri" charset="0"/>
                <a:ea typeface="MS PGothic" charset="0"/>
                <a:cs typeface="MS PGothic" charset="0"/>
              </a:rPr>
              <a:t> placed in a MID STRAIGHT SECTION. That is,</a:t>
            </a:r>
            <a:r>
              <a:rPr lang="en-US" baseline="0" dirty="0" smtClean="0">
                <a:latin typeface="Calibri" charset="0"/>
                <a:ea typeface="MS PGothic" charset="0"/>
                <a:cs typeface="MS PGothic" charset="0"/>
              </a:rPr>
              <a:t> a straight section of the storage ring with the smallest electron beam size</a:t>
            </a:r>
            <a:endParaRPr lang="en-US" dirty="0" smtClean="0">
              <a:latin typeface="Calibri" charset="0"/>
              <a:ea typeface="MS PGothic" charset="0"/>
              <a:cs typeface="MS PGothic" charset="0"/>
            </a:endParaRPr>
          </a:p>
          <a:p>
            <a:pPr eaLnBrk="1" hangingPunct="1">
              <a:spcBef>
                <a:spcPct val="0"/>
              </a:spcBef>
            </a:pPr>
            <a:endParaRPr lang="en-US" dirty="0">
              <a:latin typeface="Calibri" charset="0"/>
              <a:ea typeface="MS PGothic" charset="0"/>
              <a:cs typeface="MS PGothic" charset="0"/>
            </a:endParaRPr>
          </a:p>
        </p:txBody>
      </p:sp>
      <p:sp>
        <p:nvSpPr>
          <p:cNvPr id="2969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50DCD80-80A1-7E46-B43A-7D81B3934B23}" type="slidenum">
              <a:rPr lang="es-ES" sz="1300">
                <a:latin typeface="Calibri" charset="0"/>
              </a:rPr>
              <a:pPr eaLnBrk="1" hangingPunct="1"/>
              <a:t>44</a:t>
            </a:fld>
            <a:endParaRPr lang="es-ES" sz="1300">
              <a:latin typeface="Calibri"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defTabSz="495239">
              <a:defRPr/>
            </a:pPr>
            <a:r>
              <a:rPr lang="en-US" dirty="0" smtClean="0">
                <a:latin typeface="Calibri" charset="0"/>
              </a:rPr>
              <a:t>Horizontally the beam dimension is determined by the storage ring </a:t>
            </a:r>
            <a:r>
              <a:rPr lang="en-US" dirty="0" err="1" smtClean="0">
                <a:latin typeface="Calibri" charset="0"/>
              </a:rPr>
              <a:t>emittance</a:t>
            </a:r>
            <a:r>
              <a:rPr lang="en-US" dirty="0" smtClean="0">
                <a:latin typeface="Calibri" charset="0"/>
              </a:rPr>
              <a:t> (currently 4.5 nm rad), whereas the vertical dimension is contributed mainly by the emission cone and the energy spread of the electron </a:t>
            </a:r>
            <a:r>
              <a:rPr lang="es-ES" dirty="0" err="1" smtClean="0">
                <a:latin typeface="Calibri" charset="0"/>
              </a:rPr>
              <a:t>beam</a:t>
            </a:r>
            <a:r>
              <a:rPr lang="es-ES" dirty="0" smtClean="0">
                <a:latin typeface="Calibri" charset="0"/>
              </a:rPr>
              <a:t>.</a:t>
            </a:r>
          </a:p>
          <a:p>
            <a:pPr defTabSz="495239">
              <a:defRPr/>
            </a:pPr>
            <a:r>
              <a:rPr lang="en-US" dirty="0" smtClean="0">
                <a:latin typeface="Calibri" charset="0"/>
              </a:rPr>
              <a:t>The focal spot produced by the U20 </a:t>
            </a:r>
            <a:r>
              <a:rPr lang="en-US" dirty="0" err="1" smtClean="0">
                <a:latin typeface="Calibri" charset="0"/>
              </a:rPr>
              <a:t>undulator</a:t>
            </a:r>
            <a:r>
              <a:rPr lang="en-US" dirty="0" smtClean="0">
                <a:latin typeface="Calibri" charset="0"/>
              </a:rPr>
              <a:t> at Se K-edge is 291x19 m FWHM (</a:t>
            </a:r>
            <a:r>
              <a:rPr lang="en-US" dirty="0" err="1" smtClean="0">
                <a:latin typeface="Calibri" charset="0"/>
              </a:rPr>
              <a:t>HxV</a:t>
            </a:r>
            <a:r>
              <a:rPr lang="en-US" dirty="0" smtClean="0">
                <a:latin typeface="Calibri" charset="0"/>
              </a:rPr>
              <a:t>). </a:t>
            </a:r>
            <a:endParaRPr lang="es-ES" dirty="0" smtClean="0"/>
          </a:p>
          <a:p>
            <a:pPr defTabSz="495239">
              <a:defRPr/>
            </a:pPr>
            <a:endParaRPr lang="en-GB" dirty="0" smtClean="0">
              <a:latin typeface="Calibri" charset="0"/>
            </a:endParaRPr>
          </a:p>
          <a:p>
            <a:pPr eaLnBrk="1" hangingPunct="1"/>
            <a:endParaRPr lang="es-ES" dirty="0" smtClean="0">
              <a:latin typeface="Calibri" charset="0"/>
            </a:endParaRPr>
          </a:p>
          <a:p>
            <a:pPr eaLnBrk="1" hangingPunct="1"/>
            <a:r>
              <a:rPr lang="es-ES" dirty="0" err="1" smtClean="0">
                <a:latin typeface="Calibri" charset="0"/>
              </a:rPr>
              <a:t>Remove</a:t>
            </a:r>
            <a:r>
              <a:rPr lang="es-ES" baseline="0" dirty="0" smtClean="0">
                <a:latin typeface="Calibri" charset="0"/>
              </a:rPr>
              <a:t> </a:t>
            </a:r>
            <a:r>
              <a:rPr lang="es-ES" baseline="0" dirty="0" err="1" smtClean="0">
                <a:latin typeface="Calibri" charset="0"/>
              </a:rPr>
              <a:t>here</a:t>
            </a:r>
            <a:r>
              <a:rPr lang="es-ES" baseline="0" dirty="0" smtClean="0">
                <a:latin typeface="Calibri" charset="0"/>
              </a:rPr>
              <a:t> </a:t>
            </a:r>
            <a:r>
              <a:rPr lang="es-ES" baseline="0" dirty="0" err="1" smtClean="0">
                <a:latin typeface="Calibri" charset="0"/>
              </a:rPr>
              <a:t>all</a:t>
            </a:r>
            <a:r>
              <a:rPr lang="es-ES" baseline="0" dirty="0" smtClean="0">
                <a:latin typeface="Calibri" charset="0"/>
              </a:rPr>
              <a:t> </a:t>
            </a:r>
            <a:r>
              <a:rPr lang="es-ES" baseline="0" dirty="0" err="1" smtClean="0">
                <a:latin typeface="Calibri" charset="0"/>
              </a:rPr>
              <a:t>references</a:t>
            </a:r>
            <a:r>
              <a:rPr lang="es-ES" baseline="0" dirty="0" smtClean="0">
                <a:latin typeface="Calibri" charset="0"/>
              </a:rPr>
              <a:t> to XALOC</a:t>
            </a:r>
          </a:p>
          <a:p>
            <a:pPr eaLnBrk="1" hangingPunct="1"/>
            <a:endParaRPr lang="es-ES" baseline="0" dirty="0" smtClean="0">
              <a:latin typeface="Calibri" charset="0"/>
            </a:endParaRPr>
          </a:p>
          <a:p>
            <a:pPr eaLnBrk="1" hangingPunct="1"/>
            <a:r>
              <a:rPr lang="el-GR" dirty="0" smtClean="0">
                <a:latin typeface="Times New Roman"/>
                <a:cs typeface="Times New Roman"/>
              </a:rPr>
              <a:t>λ</a:t>
            </a:r>
            <a:r>
              <a:rPr lang="es-ES" baseline="-25000" dirty="0" smtClean="0"/>
              <a:t>U</a:t>
            </a:r>
            <a:r>
              <a:rPr lang="es-ES" dirty="0" smtClean="0"/>
              <a:t>=20.4mm </a:t>
            </a:r>
            <a:r>
              <a:rPr lang="es-ES" dirty="0" err="1" smtClean="0"/>
              <a:t>is</a:t>
            </a:r>
            <a:r>
              <a:rPr lang="es-ES" dirty="0" smtClean="0"/>
              <a:t> </a:t>
            </a:r>
            <a:r>
              <a:rPr lang="es-ES" dirty="0" err="1" smtClean="0"/>
              <a:t>the</a:t>
            </a:r>
            <a:r>
              <a:rPr lang="es-ES" dirty="0" smtClean="0"/>
              <a:t> </a:t>
            </a:r>
            <a:r>
              <a:rPr lang="es-ES" dirty="0" err="1" smtClean="0"/>
              <a:t>exact</a:t>
            </a:r>
            <a:r>
              <a:rPr lang="es-ES" dirty="0" smtClean="0"/>
              <a:t> </a:t>
            </a:r>
            <a:r>
              <a:rPr lang="es-ES" dirty="0" err="1" smtClean="0"/>
              <a:t>magnetic</a:t>
            </a:r>
            <a:r>
              <a:rPr lang="es-ES" dirty="0" smtClean="0"/>
              <a:t> </a:t>
            </a:r>
            <a:r>
              <a:rPr lang="es-ES" dirty="0" err="1" smtClean="0"/>
              <a:t>period</a:t>
            </a:r>
            <a:r>
              <a:rPr lang="es-ES" dirty="0" smtClean="0"/>
              <a:t> of </a:t>
            </a:r>
            <a:r>
              <a:rPr lang="es-ES" dirty="0" err="1" smtClean="0"/>
              <a:t>the</a:t>
            </a:r>
            <a:r>
              <a:rPr lang="es-ES" dirty="0" smtClean="0"/>
              <a:t> undulator. (es</a:t>
            </a:r>
            <a:r>
              <a:rPr lang="es-ES" baseline="0" dirty="0" smtClean="0"/>
              <a:t> el parámetro más relevante del IVU)</a:t>
            </a:r>
            <a:endParaRPr lang="es-ES" dirty="0">
              <a:latin typeface="Calibri" charset="0"/>
            </a:endParaRPr>
          </a:p>
        </p:txBody>
      </p:sp>
      <p:sp>
        <p:nvSpPr>
          <p:cNvPr id="31747"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31974B-8676-284D-A844-D3649E221A3D}" type="slidenum">
              <a:rPr lang="es-ES" sz="1300">
                <a:latin typeface="Calibri" charset="0"/>
              </a:rPr>
              <a:pPr eaLnBrk="1" hangingPunct="1"/>
              <a:t>45</a:t>
            </a:fld>
            <a:endParaRPr lang="es-ES" sz="1300">
              <a:latin typeface="Calibri"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Marcador de imagen de diapositiva 1"/>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8"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ES" dirty="0" smtClean="0">
              <a:latin typeface="Calibri" charset="0"/>
              <a:ea typeface="MS PGothic" charset="0"/>
              <a:cs typeface="MS PGothic" charset="0"/>
            </a:endParaRPr>
          </a:p>
          <a:p>
            <a:pPr defTabSz="495239">
              <a:spcBef>
                <a:spcPct val="0"/>
              </a:spcBef>
              <a:defRPr/>
            </a:pPr>
            <a:r>
              <a:rPr lang="es-ES" dirty="0" err="1" smtClean="0">
                <a:latin typeface="Calibri" charset="0"/>
                <a:ea typeface="MS PGothic" charset="0"/>
                <a:cs typeface="MS PGothic" charset="0"/>
              </a:rPr>
              <a:t>Beware</a:t>
            </a:r>
            <a:r>
              <a:rPr lang="es-ES" dirty="0" smtClean="0">
                <a:latin typeface="Calibri" charset="0"/>
                <a:ea typeface="MS PGothic" charset="0"/>
                <a:cs typeface="MS PGothic" charset="0"/>
              </a:rPr>
              <a:t> of </a:t>
            </a:r>
            <a:r>
              <a:rPr lang="es-ES" dirty="0" err="1" smtClean="0">
                <a:latin typeface="Calibri" charset="0"/>
                <a:ea typeface="MS PGothic" charset="0"/>
                <a:cs typeface="MS PGothic" charset="0"/>
              </a:rPr>
              <a:t>the</a:t>
            </a:r>
            <a:r>
              <a:rPr lang="es-ES" dirty="0" smtClean="0">
                <a:latin typeface="Calibri" charset="0"/>
                <a:ea typeface="MS PGothic" charset="0"/>
                <a:cs typeface="MS PGothic" charset="0"/>
              </a:rPr>
              <a:t> </a:t>
            </a:r>
            <a:r>
              <a:rPr lang="es-ES" dirty="0" err="1" smtClean="0">
                <a:latin typeface="Calibri" charset="0"/>
                <a:ea typeface="MS PGothic" charset="0"/>
                <a:cs typeface="MS PGothic" charset="0"/>
              </a:rPr>
              <a:t>last</a:t>
            </a:r>
            <a:r>
              <a:rPr lang="es-ES" dirty="0" smtClean="0">
                <a:latin typeface="Calibri" charset="0"/>
                <a:ea typeface="MS PGothic" charset="0"/>
                <a:cs typeface="MS PGothic" charset="0"/>
              </a:rPr>
              <a:t> </a:t>
            </a:r>
            <a:r>
              <a:rPr lang="es-ES" dirty="0" err="1" smtClean="0">
                <a:latin typeface="Calibri" charset="0"/>
                <a:ea typeface="MS PGothic" charset="0"/>
                <a:cs typeface="MS PGothic" charset="0"/>
              </a:rPr>
              <a:t>sentence</a:t>
            </a:r>
            <a:r>
              <a:rPr lang="es-ES" dirty="0" smtClean="0">
                <a:latin typeface="Calibri" charset="0"/>
                <a:ea typeface="MS PGothic" charset="0"/>
                <a:cs typeface="MS PGothic" charset="0"/>
              </a:rPr>
              <a:t>: “</a:t>
            </a:r>
            <a:r>
              <a:rPr lang="es-ES" dirty="0" err="1" smtClean="0"/>
              <a:t>which</a:t>
            </a:r>
            <a:r>
              <a:rPr lang="es-ES" dirty="0" smtClean="0"/>
              <a:t> </a:t>
            </a:r>
            <a:r>
              <a:rPr lang="es-ES" dirty="0" err="1" smtClean="0"/>
              <a:t>could</a:t>
            </a:r>
            <a:r>
              <a:rPr lang="es-ES" dirty="0" smtClean="0"/>
              <a:t> lead to new </a:t>
            </a:r>
            <a:r>
              <a:rPr lang="es-ES" dirty="0" err="1" smtClean="0"/>
              <a:t>scientific</a:t>
            </a:r>
            <a:r>
              <a:rPr lang="es-ES" dirty="0" smtClean="0"/>
              <a:t> cases</a:t>
            </a:r>
            <a:r>
              <a:rPr lang="en-US" dirty="0" smtClean="0"/>
              <a:t>” . This is most probably true, but the SAC could ask which is the added</a:t>
            </a:r>
            <a:r>
              <a:rPr lang="en-US" baseline="0" dirty="0" smtClean="0"/>
              <a:t> scientific case! Lo he </a:t>
            </a:r>
            <a:r>
              <a:rPr lang="en-US" baseline="0" dirty="0" err="1" smtClean="0"/>
              <a:t>quitado</a:t>
            </a:r>
            <a:endParaRPr lang="en-US" baseline="0" dirty="0" smtClean="0"/>
          </a:p>
          <a:p>
            <a:pPr defTabSz="495239">
              <a:spcBef>
                <a:spcPct val="0"/>
              </a:spcBef>
              <a:defRPr/>
            </a:pPr>
            <a:r>
              <a:rPr lang="es-ES" baseline="0" dirty="0" smtClean="0">
                <a:latin typeface="Calibri" charset="0"/>
                <a:ea typeface="MS PGothic" charset="0"/>
                <a:cs typeface="MS PGothic" charset="0"/>
              </a:rPr>
              <a:t>P</a:t>
            </a:r>
            <a:r>
              <a:rPr lang="en-US" baseline="0" dirty="0" err="1" smtClean="0">
                <a:latin typeface="Calibri" charset="0"/>
                <a:ea typeface="MS PGothic" charset="0"/>
                <a:cs typeface="MS PGothic" charset="0"/>
              </a:rPr>
              <a:t>ermanent</a:t>
            </a:r>
            <a:r>
              <a:rPr lang="en-US" baseline="0" dirty="0" smtClean="0">
                <a:latin typeface="Calibri" charset="0"/>
                <a:ea typeface="MS PGothic" charset="0"/>
                <a:cs typeface="MS PGothic" charset="0"/>
              </a:rPr>
              <a:t> magnet, </a:t>
            </a:r>
            <a:r>
              <a:rPr lang="en-US" baseline="0" dirty="0" err="1" smtClean="0">
                <a:latin typeface="Calibri" charset="0"/>
                <a:ea typeface="MS PGothic" charset="0"/>
                <a:cs typeface="MS PGothic" charset="0"/>
              </a:rPr>
              <a:t>hibrid</a:t>
            </a:r>
            <a:r>
              <a:rPr lang="en-US" baseline="0" dirty="0" smtClean="0">
                <a:latin typeface="Calibri" charset="0"/>
                <a:ea typeface="MS PGothic" charset="0"/>
                <a:cs typeface="MS PGothic" charset="0"/>
              </a:rPr>
              <a:t> has </a:t>
            </a:r>
            <a:r>
              <a:rPr lang="en-US" baseline="0" dirty="0" err="1" smtClean="0">
                <a:latin typeface="Calibri" charset="0"/>
                <a:ea typeface="MS PGothic" charset="0"/>
                <a:cs typeface="MS PGothic" charset="0"/>
              </a:rPr>
              <a:t>magnetizable</a:t>
            </a:r>
            <a:r>
              <a:rPr lang="en-US" baseline="0" dirty="0" smtClean="0">
                <a:latin typeface="Calibri" charset="0"/>
                <a:ea typeface="MS PGothic" charset="0"/>
                <a:cs typeface="MS PGothic" charset="0"/>
              </a:rPr>
              <a:t> </a:t>
            </a:r>
            <a:r>
              <a:rPr lang="en-US" baseline="0" dirty="0" err="1" smtClean="0">
                <a:latin typeface="Calibri" charset="0"/>
                <a:ea typeface="MS PGothic" charset="0"/>
                <a:cs typeface="MS PGothic" charset="0"/>
              </a:rPr>
              <a:t>tambien</a:t>
            </a:r>
            <a:endParaRPr lang="en-US" baseline="0" dirty="0" smtClean="0">
              <a:latin typeface="Calibri" charset="0"/>
              <a:ea typeface="MS PGothic" charset="0"/>
              <a:cs typeface="MS PGothic" charset="0"/>
            </a:endParaRPr>
          </a:p>
          <a:p>
            <a:pPr defTabSz="495239">
              <a:spcBef>
                <a:spcPct val="0"/>
              </a:spcBef>
              <a:defRPr/>
            </a:pPr>
            <a:r>
              <a:rPr lang="en-US" baseline="0" dirty="0" err="1" smtClean="0">
                <a:latin typeface="Calibri" charset="0"/>
                <a:ea typeface="MS PGothic" charset="0"/>
                <a:cs typeface="MS PGothic" charset="0"/>
              </a:rPr>
              <a:t>Fuente</a:t>
            </a:r>
            <a:r>
              <a:rPr lang="en-US" baseline="0" dirty="0" smtClean="0">
                <a:latin typeface="Calibri" charset="0"/>
                <a:ea typeface="MS PGothic" charset="0"/>
                <a:cs typeface="MS PGothic" charset="0"/>
              </a:rPr>
              <a:t> mas </a:t>
            </a:r>
            <a:r>
              <a:rPr lang="en-US" baseline="0" dirty="0" err="1" smtClean="0">
                <a:latin typeface="Calibri" charset="0"/>
                <a:ea typeface="MS PGothic" charset="0"/>
                <a:cs typeface="MS PGothic" charset="0"/>
              </a:rPr>
              <a:t>colimada</a:t>
            </a:r>
            <a:r>
              <a:rPr lang="en-US" baseline="0" dirty="0" smtClean="0">
                <a:latin typeface="Calibri" charset="0"/>
                <a:ea typeface="MS PGothic" charset="0"/>
                <a:cs typeface="MS PGothic" charset="0"/>
              </a:rPr>
              <a:t>!</a:t>
            </a:r>
            <a:endParaRPr lang="es-ES" dirty="0" smtClean="0">
              <a:latin typeface="Calibri" charset="0"/>
              <a:ea typeface="MS PGothic" charset="0"/>
              <a:cs typeface="MS PGothic" charset="0"/>
            </a:endParaRPr>
          </a:p>
          <a:p>
            <a:pPr eaLnBrk="1" hangingPunct="1">
              <a:spcBef>
                <a:spcPct val="0"/>
              </a:spcBef>
            </a:pPr>
            <a:endParaRPr lang="en-US" dirty="0">
              <a:latin typeface="Calibri" charset="0"/>
              <a:ea typeface="MS PGothic" charset="0"/>
              <a:cs typeface="MS PGothic" charset="0"/>
            </a:endParaRPr>
          </a:p>
          <a:p>
            <a:pPr eaLnBrk="1" hangingPunct="1">
              <a:spcBef>
                <a:spcPct val="0"/>
              </a:spcBef>
            </a:pPr>
            <a:endParaRPr lang="en-US" dirty="0">
              <a:latin typeface="Calibri" charset="0"/>
              <a:ea typeface="MS PGothic" charset="0"/>
              <a:cs typeface="MS PGothic" charset="0"/>
            </a:endParaRPr>
          </a:p>
        </p:txBody>
      </p:sp>
      <p:sp>
        <p:nvSpPr>
          <p:cNvPr id="29699"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50DCD80-80A1-7E46-B43A-7D81B3934B23}" type="slidenum">
              <a:rPr lang="es-ES" sz="1300">
                <a:latin typeface="Calibri" charset="0"/>
              </a:rPr>
              <a:pPr eaLnBrk="1" hangingPunct="1"/>
              <a:t>47</a:t>
            </a:fld>
            <a:endParaRPr lang="es-ES" sz="1300">
              <a:latin typeface="Calibri"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lvl="1">
              <a:lnSpc>
                <a:spcPct val="80000"/>
              </a:lnSpc>
            </a:pPr>
            <a:r>
              <a:rPr lang="en-GB" sz="1900" dirty="0"/>
              <a:t>Intensity optimised around the Se K-edge (12.658 </a:t>
            </a:r>
            <a:r>
              <a:rPr lang="en-GB" sz="1900" dirty="0" err="1"/>
              <a:t>keV</a:t>
            </a:r>
            <a:r>
              <a:rPr lang="en-GB" sz="1900" dirty="0"/>
              <a:t>). </a:t>
            </a:r>
            <a:r>
              <a:rPr lang="en-GB" sz="1900" dirty="0" err="1"/>
              <a:t>Undulator</a:t>
            </a:r>
            <a:r>
              <a:rPr lang="en-GB" sz="1900" dirty="0"/>
              <a:t> would be tuneable around peak (12.658 </a:t>
            </a:r>
            <a:r>
              <a:rPr lang="en-GB" sz="1900" dirty="0" err="1"/>
              <a:t>KeV</a:t>
            </a:r>
            <a:r>
              <a:rPr lang="en-GB" sz="1900" dirty="0"/>
              <a:t>) and inflection point (</a:t>
            </a:r>
            <a:r>
              <a:rPr lang="en-GB" sz="1900" dirty="0" err="1"/>
              <a:t>Pk</a:t>
            </a:r>
            <a:r>
              <a:rPr lang="en-GB" sz="1900" dirty="0"/>
              <a:t> 12.661 </a:t>
            </a:r>
            <a:r>
              <a:rPr lang="en-GB" sz="1900" dirty="0" err="1"/>
              <a:t>KeV</a:t>
            </a:r>
            <a:r>
              <a:rPr lang="en-GB" sz="1900" dirty="0"/>
              <a:t>), </a:t>
            </a:r>
            <a:r>
              <a:rPr lang="en-GB" sz="1500" dirty="0">
                <a:latin typeface="Calibri" charset="0"/>
              </a:rPr>
              <a:t>rather than fully tuneable</a:t>
            </a:r>
            <a:endParaRPr lang="en-GB" sz="1000" dirty="0">
              <a:latin typeface="Calibri" charset="0"/>
            </a:endParaRPr>
          </a:p>
          <a:p>
            <a:pPr lvl="1" eaLnBrk="1" hangingPunct="1">
              <a:lnSpc>
                <a:spcPct val="70000"/>
              </a:lnSpc>
            </a:pPr>
            <a:r>
              <a:rPr lang="en-GB" sz="1700" dirty="0">
                <a:latin typeface="Calibri" charset="0"/>
              </a:rPr>
              <a:t>Use 5</a:t>
            </a:r>
            <a:r>
              <a:rPr lang="en-GB" sz="1700" baseline="30000" dirty="0">
                <a:latin typeface="Calibri" charset="0"/>
              </a:rPr>
              <a:t>th</a:t>
            </a:r>
            <a:r>
              <a:rPr lang="en-GB" sz="1700" dirty="0">
                <a:latin typeface="Calibri" charset="0"/>
              </a:rPr>
              <a:t> harmonic (rather than 7</a:t>
            </a:r>
            <a:r>
              <a:rPr lang="en-GB" sz="1700" baseline="30000" dirty="0">
                <a:latin typeface="Calibri" charset="0"/>
              </a:rPr>
              <a:t>th</a:t>
            </a:r>
            <a:r>
              <a:rPr lang="en-GB" sz="1700" dirty="0">
                <a:latin typeface="Calibri" charset="0"/>
              </a:rPr>
              <a:t> as in XALOC) to deliver Se K-edge</a:t>
            </a:r>
          </a:p>
          <a:p>
            <a:pPr lvl="1" eaLnBrk="1" hangingPunct="1">
              <a:lnSpc>
                <a:spcPct val="70000"/>
              </a:lnSpc>
            </a:pPr>
            <a:r>
              <a:rPr lang="en-GB" sz="1700" dirty="0">
                <a:latin typeface="Calibri" charset="0"/>
              </a:rPr>
              <a:t>This choice increases by 55% the flux at 12.658 </a:t>
            </a:r>
            <a:r>
              <a:rPr lang="en-GB" sz="1700" dirty="0" err="1">
                <a:latin typeface="Calibri" charset="0"/>
              </a:rPr>
              <a:t>keV</a:t>
            </a:r>
            <a:r>
              <a:rPr lang="en-GB" sz="1700" dirty="0">
                <a:latin typeface="Calibri" charset="0"/>
              </a:rPr>
              <a:t> (0.979Å) </a:t>
            </a:r>
          </a:p>
          <a:p>
            <a:pPr lvl="1" eaLnBrk="1" hangingPunct="1">
              <a:lnSpc>
                <a:spcPct val="70000"/>
              </a:lnSpc>
            </a:pPr>
            <a:r>
              <a:rPr lang="en-GB" sz="1700" dirty="0">
                <a:latin typeface="Calibri" charset="0"/>
              </a:rPr>
              <a:t>Se-MAD compatible as intensity drop within 100eV is under 10% without changing the </a:t>
            </a:r>
            <a:r>
              <a:rPr lang="en-GB" sz="1700" dirty="0" err="1">
                <a:latin typeface="Calibri" charset="0"/>
              </a:rPr>
              <a:t>undulator</a:t>
            </a:r>
            <a:r>
              <a:rPr lang="en-GB" sz="1700" dirty="0">
                <a:latin typeface="Calibri" charset="0"/>
              </a:rPr>
              <a:t> gap</a:t>
            </a:r>
          </a:p>
          <a:p>
            <a:pPr lvl="1" eaLnBrk="1" hangingPunct="1">
              <a:lnSpc>
                <a:spcPct val="70000"/>
              </a:lnSpc>
            </a:pPr>
            <a:endParaRPr lang="en-GB" sz="1700" dirty="0">
              <a:latin typeface="Calibri" charset="0"/>
            </a:endParaRPr>
          </a:p>
          <a:p>
            <a:r>
              <a:rPr lang="en-US" sz="1300" dirty="0"/>
              <a:t> </a:t>
            </a:r>
            <a:r>
              <a:rPr lang="en-US" sz="1300" b="1" dirty="0"/>
              <a:t>Use of cryogenic </a:t>
            </a:r>
            <a:r>
              <a:rPr lang="en-US" sz="1300" b="1" dirty="0" err="1"/>
              <a:t>undulator</a:t>
            </a:r>
            <a:r>
              <a:rPr lang="en-US" sz="1300" dirty="0"/>
              <a:t>: The use of cryogenically refrigerated</a:t>
            </a:r>
          </a:p>
          <a:p>
            <a:r>
              <a:rPr lang="en-US" sz="1300" dirty="0" err="1"/>
              <a:t>undulators</a:t>
            </a:r>
            <a:r>
              <a:rPr lang="en-US" sz="1300" dirty="0"/>
              <a:t> has been tested successfully in other synchrotrons. The effect</a:t>
            </a:r>
          </a:p>
          <a:p>
            <a:r>
              <a:rPr lang="en-US" sz="1300" dirty="0"/>
              <a:t>of this technology would be similar to the reduction of the minimum gap.</a:t>
            </a:r>
          </a:p>
          <a:p>
            <a:r>
              <a:rPr lang="en-US" sz="1300" dirty="0"/>
              <a:t>A careful evaluation of all the practical costs and constraints this choice</a:t>
            </a:r>
          </a:p>
          <a:p>
            <a:r>
              <a:rPr lang="en-US" sz="1300" dirty="0"/>
              <a:t>would impose in exchange to delivering an evident flux increase needs to</a:t>
            </a:r>
          </a:p>
          <a:p>
            <a:r>
              <a:rPr lang="en-US" sz="1300" dirty="0"/>
              <a:t>be fully assessed.</a:t>
            </a:r>
          </a:p>
          <a:p>
            <a:r>
              <a:rPr lang="en-US" sz="1300" dirty="0"/>
              <a:t> </a:t>
            </a:r>
            <a:r>
              <a:rPr lang="en-US" sz="1300" b="1" dirty="0"/>
              <a:t>Increase the period</a:t>
            </a:r>
            <a:r>
              <a:rPr lang="en-US" sz="1300" dirty="0"/>
              <a:t>: Increasing the </a:t>
            </a:r>
            <a:r>
              <a:rPr lang="en-US" sz="1300" dirty="0" err="1"/>
              <a:t>undulator</a:t>
            </a:r>
            <a:r>
              <a:rPr lang="en-US" sz="1300" dirty="0"/>
              <a:t> magnetic period in a way</a:t>
            </a:r>
          </a:p>
          <a:p>
            <a:r>
              <a:rPr lang="en-US" sz="1300" dirty="0"/>
              <a:t>that the Se K-edge is covered by the 9</a:t>
            </a:r>
            <a:r>
              <a:rPr lang="en-US" sz="900" dirty="0"/>
              <a:t>th </a:t>
            </a:r>
            <a:r>
              <a:rPr lang="en-US" sz="1300" dirty="0"/>
              <a:t>harmonic of the </a:t>
            </a:r>
            <a:r>
              <a:rPr lang="en-US" sz="1300" dirty="0" err="1"/>
              <a:t>undulator</a:t>
            </a:r>
            <a:r>
              <a:rPr lang="en-US" sz="1300" dirty="0"/>
              <a:t> at the</a:t>
            </a:r>
          </a:p>
          <a:p>
            <a:r>
              <a:rPr lang="en-US" sz="1300" dirty="0"/>
              <a:t>minimum gap would increase the </a:t>
            </a:r>
            <a:r>
              <a:rPr lang="en-US" sz="1300" dirty="0" err="1"/>
              <a:t>tuneability</a:t>
            </a:r>
            <a:r>
              <a:rPr lang="en-US" sz="1300" dirty="0"/>
              <a:t> of the </a:t>
            </a:r>
            <a:r>
              <a:rPr lang="en-US" sz="1300" dirty="0" err="1"/>
              <a:t>undulator</a:t>
            </a:r>
            <a:r>
              <a:rPr lang="en-US" sz="1300" dirty="0"/>
              <a:t> at low</a:t>
            </a:r>
          </a:p>
          <a:p>
            <a:r>
              <a:rPr lang="en-US" sz="1300" dirty="0"/>
              <a:t>energies. However, this choice would entail a flux reduction at the Se Kedge</a:t>
            </a:r>
          </a:p>
          <a:p>
            <a:r>
              <a:rPr lang="en-US" sz="1300" dirty="0"/>
              <a:t>by 10%. Consequently, this option is not preferred due to the large</a:t>
            </a:r>
          </a:p>
          <a:p>
            <a:r>
              <a:rPr lang="en-US" sz="1300" dirty="0"/>
              <a:t>number of projects demanding this energy.</a:t>
            </a:r>
          </a:p>
          <a:p>
            <a:r>
              <a:rPr lang="en-US" sz="1300" dirty="0"/>
              <a:t>Besides, other options such as aperiodic or hybrid </a:t>
            </a:r>
            <a:r>
              <a:rPr lang="en-US" sz="1300" dirty="0" err="1"/>
              <a:t>undulators</a:t>
            </a:r>
            <a:r>
              <a:rPr lang="en-US" sz="1300" dirty="0"/>
              <a:t> should be</a:t>
            </a:r>
          </a:p>
          <a:p>
            <a:r>
              <a:rPr lang="en-US" sz="1300" dirty="0"/>
              <a:t>explored.</a:t>
            </a:r>
            <a:endParaRPr lang="en-GB" sz="1700" dirty="0">
              <a:latin typeface="Calibri" charset="0"/>
            </a:endParaRPr>
          </a:p>
          <a:p>
            <a:pPr lvl="1" eaLnBrk="1" hangingPunct="1">
              <a:lnSpc>
                <a:spcPct val="70000"/>
              </a:lnSpc>
            </a:pPr>
            <a:r>
              <a:rPr lang="en-GB" sz="1700" dirty="0">
                <a:latin typeface="Calibri" charset="0"/>
              </a:rPr>
              <a:t>3</a:t>
            </a:r>
            <a:r>
              <a:rPr lang="en-GB" sz="1700" baseline="30000" dirty="0">
                <a:latin typeface="Calibri" charset="0"/>
              </a:rPr>
              <a:t>rd</a:t>
            </a:r>
            <a:r>
              <a:rPr lang="en-GB" sz="1700" dirty="0">
                <a:latin typeface="Calibri" charset="0"/>
              </a:rPr>
              <a:t> harmonic at 7.595 </a:t>
            </a:r>
            <a:r>
              <a:rPr lang="en-GB" sz="1700" dirty="0" err="1">
                <a:latin typeface="Calibri" charset="0"/>
              </a:rPr>
              <a:t>keV</a:t>
            </a:r>
            <a:r>
              <a:rPr lang="en-GB" sz="1700" dirty="0">
                <a:latin typeface="Calibri" charset="0"/>
              </a:rPr>
              <a:t> (1.632 </a:t>
            </a:r>
            <a:r>
              <a:rPr lang="en-GB" sz="1700" dirty="0" err="1">
                <a:latin typeface="Calibri" charset="0"/>
              </a:rPr>
              <a:t>Å</a:t>
            </a:r>
            <a:r>
              <a:rPr lang="en-GB" sz="1700" dirty="0">
                <a:latin typeface="Calibri" charset="0"/>
              </a:rPr>
              <a:t>), useful for SIRAS</a:t>
            </a:r>
          </a:p>
          <a:p>
            <a:pPr lvl="1" eaLnBrk="1" hangingPunct="1">
              <a:lnSpc>
                <a:spcPct val="70000"/>
              </a:lnSpc>
            </a:pPr>
            <a:r>
              <a:rPr lang="en-GB" sz="1700" dirty="0">
                <a:latin typeface="Calibri" charset="0"/>
              </a:rPr>
              <a:t>7</a:t>
            </a:r>
            <a:r>
              <a:rPr lang="en-GB" sz="1700" baseline="30000" dirty="0">
                <a:latin typeface="Calibri" charset="0"/>
              </a:rPr>
              <a:t>th</a:t>
            </a:r>
            <a:r>
              <a:rPr lang="en-GB" sz="1700" dirty="0">
                <a:latin typeface="Calibri" charset="0"/>
              </a:rPr>
              <a:t> harmonic at 17.722 </a:t>
            </a:r>
            <a:r>
              <a:rPr lang="en-GB" sz="1700" dirty="0" err="1">
                <a:latin typeface="Calibri" charset="0"/>
              </a:rPr>
              <a:t>keV</a:t>
            </a:r>
            <a:r>
              <a:rPr lang="en-GB" sz="1700" dirty="0">
                <a:latin typeface="Calibri" charset="0"/>
              </a:rPr>
              <a:t> (0.700Å), for experiments with low radiation damage</a:t>
            </a:r>
            <a:endParaRPr lang="es-ES" sz="1700" dirty="0">
              <a:latin typeface="Calibri" charset="0"/>
            </a:endParaRPr>
          </a:p>
          <a:p>
            <a:pPr eaLnBrk="1" hangingPunct="1"/>
            <a:endParaRPr lang="es-ES" dirty="0">
              <a:latin typeface="Calibri" charset="0"/>
            </a:endParaRPr>
          </a:p>
        </p:txBody>
      </p:sp>
      <p:sp>
        <p:nvSpPr>
          <p:cNvPr id="31747"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D31974B-8676-284D-A844-D3649E221A3D}" type="slidenum">
              <a:rPr lang="es-ES" sz="1300">
                <a:latin typeface="Calibri" charset="0"/>
              </a:rPr>
              <a:pPr eaLnBrk="1" hangingPunct="1"/>
              <a:t>48</a:t>
            </a:fld>
            <a:endParaRPr lang="es-ES" sz="1300">
              <a:latin typeface="Calibri"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dirty="0" smtClean="0">
                <a:latin typeface="Calibri" charset="0"/>
              </a:rPr>
              <a:t>Short </a:t>
            </a:r>
            <a:r>
              <a:rPr lang="es-ES" dirty="0" err="1" smtClean="0">
                <a:latin typeface="Calibri" charset="0"/>
              </a:rPr>
              <a:t>distance</a:t>
            </a:r>
            <a:r>
              <a:rPr lang="es-ES" dirty="0" smtClean="0">
                <a:latin typeface="Calibri" charset="0"/>
              </a:rPr>
              <a:t>, podemos</a:t>
            </a:r>
            <a:r>
              <a:rPr lang="es-ES" baseline="0" dirty="0" smtClean="0">
                <a:latin typeface="Calibri" charset="0"/>
              </a:rPr>
              <a:t> llegar a 40, </a:t>
            </a:r>
            <a:r>
              <a:rPr lang="es-ES" baseline="0" dirty="0" err="1" smtClean="0">
                <a:latin typeface="Calibri" charset="0"/>
              </a:rPr>
              <a:t>robust</a:t>
            </a:r>
            <a:r>
              <a:rPr lang="es-ES" baseline="0" dirty="0" smtClean="0">
                <a:latin typeface="Calibri" charset="0"/>
              </a:rPr>
              <a:t> </a:t>
            </a:r>
            <a:r>
              <a:rPr lang="es-ES" baseline="0" dirty="0" err="1" smtClean="0">
                <a:latin typeface="Calibri" charset="0"/>
              </a:rPr>
              <a:t>monochromator</a:t>
            </a:r>
            <a:endParaRPr lang="es-ES" baseline="0" dirty="0" smtClean="0">
              <a:latin typeface="Calibri" charset="0"/>
            </a:endParaRPr>
          </a:p>
          <a:p>
            <a:pPr eaLnBrk="1" hangingPunct="1">
              <a:spcBef>
                <a:spcPct val="0"/>
              </a:spcBef>
            </a:pPr>
            <a:r>
              <a:rPr lang="es-ES" baseline="0" dirty="0" smtClean="0">
                <a:latin typeface="Calibri" charset="0"/>
              </a:rPr>
              <a:t>2 </a:t>
            </a:r>
            <a:r>
              <a:rPr lang="es-ES" baseline="0" dirty="0" err="1" smtClean="0">
                <a:latin typeface="Calibri" charset="0"/>
              </a:rPr>
              <a:t>mirrors</a:t>
            </a:r>
            <a:r>
              <a:rPr lang="es-ES" baseline="0" dirty="0" smtClean="0">
                <a:latin typeface="Calibri" charset="0"/>
              </a:rPr>
              <a:t> </a:t>
            </a:r>
            <a:r>
              <a:rPr lang="es-ES" baseline="0" dirty="0" err="1" smtClean="0">
                <a:latin typeface="Calibri" charset="0"/>
              </a:rPr>
              <a:t>to</a:t>
            </a:r>
            <a:r>
              <a:rPr lang="es-ES" baseline="0" dirty="0" smtClean="0">
                <a:latin typeface="Calibri" charset="0"/>
              </a:rPr>
              <a:t> cope </a:t>
            </a:r>
            <a:r>
              <a:rPr lang="es-ES" baseline="0" dirty="0" err="1" smtClean="0">
                <a:latin typeface="Calibri" charset="0"/>
              </a:rPr>
              <a:t>with</a:t>
            </a:r>
            <a:r>
              <a:rPr lang="es-ES" baseline="0" dirty="0" smtClean="0">
                <a:latin typeface="Calibri" charset="0"/>
              </a:rPr>
              <a:t> </a:t>
            </a:r>
            <a:r>
              <a:rPr lang="es-ES" baseline="0" dirty="0" err="1" smtClean="0">
                <a:latin typeface="Calibri" charset="0"/>
              </a:rPr>
              <a:t>different</a:t>
            </a:r>
            <a:r>
              <a:rPr lang="es-ES" baseline="0" dirty="0" smtClean="0">
                <a:latin typeface="Calibri" charset="0"/>
              </a:rPr>
              <a:t> horizontal </a:t>
            </a:r>
            <a:r>
              <a:rPr lang="es-ES" baseline="0" dirty="0" err="1" smtClean="0">
                <a:latin typeface="Calibri" charset="0"/>
              </a:rPr>
              <a:t>emmittance</a:t>
            </a:r>
            <a:endParaRPr lang="es-ES" dirty="0" smtClean="0">
              <a:latin typeface="Calibri" charset="0"/>
            </a:endParaRPr>
          </a:p>
          <a:p>
            <a:pPr eaLnBrk="1" hangingPunct="1">
              <a:spcBef>
                <a:spcPct val="0"/>
              </a:spcBef>
            </a:pPr>
            <a:r>
              <a:rPr lang="es-ES" dirty="0" smtClean="0">
                <a:latin typeface="Calibri" charset="0"/>
              </a:rPr>
              <a:t>As </a:t>
            </a:r>
            <a:r>
              <a:rPr lang="es-ES" dirty="0" err="1" smtClean="0">
                <a:latin typeface="Calibri" charset="0"/>
              </a:rPr>
              <a:t>users</a:t>
            </a:r>
            <a:r>
              <a:rPr lang="es-ES" dirty="0" smtClean="0">
                <a:latin typeface="Calibri" charset="0"/>
              </a:rPr>
              <a:t> </a:t>
            </a:r>
            <a:r>
              <a:rPr lang="es-ES" dirty="0" err="1" smtClean="0">
                <a:latin typeface="Calibri" charset="0"/>
              </a:rPr>
              <a:t>we</a:t>
            </a:r>
            <a:r>
              <a:rPr lang="es-ES" dirty="0" smtClean="0">
                <a:latin typeface="Calibri" charset="0"/>
              </a:rPr>
              <a:t> are </a:t>
            </a:r>
            <a:r>
              <a:rPr lang="es-ES" dirty="0" err="1" smtClean="0">
                <a:latin typeface="Calibri" charset="0"/>
              </a:rPr>
              <a:t>happy</a:t>
            </a:r>
            <a:r>
              <a:rPr lang="es-ES" dirty="0" smtClean="0">
                <a:latin typeface="Calibri" charset="0"/>
              </a:rPr>
              <a:t> </a:t>
            </a:r>
            <a:r>
              <a:rPr lang="es-ES" dirty="0" err="1" smtClean="0">
                <a:latin typeface="Calibri" charset="0"/>
              </a:rPr>
              <a:t>with</a:t>
            </a:r>
            <a:r>
              <a:rPr lang="es-ES" dirty="0" smtClean="0">
                <a:latin typeface="Calibri" charset="0"/>
              </a:rPr>
              <a:t> </a:t>
            </a:r>
            <a:r>
              <a:rPr lang="es-ES" dirty="0" err="1" smtClean="0">
                <a:latin typeface="Calibri" charset="0"/>
              </a:rPr>
              <a:t>what</a:t>
            </a:r>
            <a:r>
              <a:rPr lang="es-ES" dirty="0" smtClean="0">
                <a:latin typeface="Calibri" charset="0"/>
              </a:rPr>
              <a:t> </a:t>
            </a:r>
            <a:r>
              <a:rPr lang="es-ES" dirty="0" err="1" smtClean="0">
                <a:latin typeface="Calibri" charset="0"/>
              </a:rPr>
              <a:t>we</a:t>
            </a:r>
            <a:r>
              <a:rPr lang="es-ES" dirty="0" smtClean="0">
                <a:latin typeface="Calibri" charset="0"/>
              </a:rPr>
              <a:t> </a:t>
            </a:r>
            <a:r>
              <a:rPr lang="es-ES" dirty="0" err="1" smtClean="0">
                <a:latin typeface="Calibri" charset="0"/>
              </a:rPr>
              <a:t>have</a:t>
            </a:r>
            <a:r>
              <a:rPr lang="es-ES" dirty="0" smtClean="0">
                <a:latin typeface="Calibri" charset="0"/>
              </a:rPr>
              <a:t> </a:t>
            </a:r>
            <a:r>
              <a:rPr lang="es-ES" dirty="0" err="1" smtClean="0">
                <a:latin typeface="Calibri" charset="0"/>
              </a:rPr>
              <a:t>now</a:t>
            </a:r>
            <a:r>
              <a:rPr lang="es-ES" dirty="0" smtClean="0">
                <a:latin typeface="Calibri" charset="0"/>
              </a:rPr>
              <a:t> </a:t>
            </a:r>
            <a:r>
              <a:rPr lang="es-ES" dirty="0" err="1" smtClean="0">
                <a:latin typeface="Calibri" charset="0"/>
              </a:rPr>
              <a:t>but</a:t>
            </a:r>
            <a:r>
              <a:rPr lang="es-ES" dirty="0" smtClean="0">
                <a:latin typeface="Calibri" charset="0"/>
              </a:rPr>
              <a:t> </a:t>
            </a:r>
            <a:r>
              <a:rPr lang="es-ES" dirty="0" err="1" smtClean="0">
                <a:latin typeface="Calibri" charset="0"/>
              </a:rPr>
              <a:t>naive</a:t>
            </a:r>
            <a:r>
              <a:rPr lang="es-ES" dirty="0" smtClean="0">
                <a:latin typeface="Calibri" charset="0"/>
              </a:rPr>
              <a:t> </a:t>
            </a:r>
            <a:r>
              <a:rPr lang="es-ES" dirty="0" err="1" smtClean="0">
                <a:latin typeface="Calibri" charset="0"/>
              </a:rPr>
              <a:t>to</a:t>
            </a:r>
            <a:r>
              <a:rPr lang="es-ES" dirty="0" smtClean="0">
                <a:latin typeface="Calibri" charset="0"/>
              </a:rPr>
              <a:t> </a:t>
            </a:r>
            <a:r>
              <a:rPr lang="es-ES" dirty="0" err="1" smtClean="0">
                <a:latin typeface="Calibri" charset="0"/>
              </a:rPr>
              <a:t>say</a:t>
            </a:r>
            <a:r>
              <a:rPr lang="es-ES" dirty="0" smtClean="0">
                <a:latin typeface="Calibri" charset="0"/>
              </a:rPr>
              <a:t> </a:t>
            </a:r>
            <a:r>
              <a:rPr lang="es-ES" dirty="0" err="1" smtClean="0">
                <a:latin typeface="Calibri" charset="0"/>
              </a:rPr>
              <a:t>we</a:t>
            </a:r>
            <a:r>
              <a:rPr lang="es-ES" dirty="0" smtClean="0">
                <a:latin typeface="Calibri" charset="0"/>
              </a:rPr>
              <a:t> </a:t>
            </a:r>
            <a:r>
              <a:rPr lang="es-ES" dirty="0" err="1" smtClean="0">
                <a:latin typeface="Calibri" charset="0"/>
              </a:rPr>
              <a:t>want</a:t>
            </a:r>
            <a:r>
              <a:rPr lang="es-ES" dirty="0" smtClean="0">
                <a:latin typeface="Calibri" charset="0"/>
              </a:rPr>
              <a:t> </a:t>
            </a:r>
            <a:r>
              <a:rPr lang="es-ES" dirty="0" err="1" smtClean="0">
                <a:latin typeface="Calibri" charset="0"/>
              </a:rPr>
              <a:t>the</a:t>
            </a:r>
            <a:r>
              <a:rPr lang="es-ES" dirty="0" smtClean="0">
                <a:latin typeface="Calibri" charset="0"/>
              </a:rPr>
              <a:t> </a:t>
            </a:r>
            <a:r>
              <a:rPr lang="es-ES" dirty="0" err="1" smtClean="0">
                <a:latin typeface="Calibri" charset="0"/>
              </a:rPr>
              <a:t>same</a:t>
            </a:r>
            <a:r>
              <a:rPr lang="es-ES" dirty="0" smtClean="0">
                <a:latin typeface="Calibri" charset="0"/>
              </a:rPr>
              <a:t>. </a:t>
            </a:r>
            <a:r>
              <a:rPr lang="es-ES" dirty="0" err="1" smtClean="0">
                <a:latin typeface="Calibri" charset="0"/>
              </a:rPr>
              <a:t>Remove</a:t>
            </a:r>
            <a:r>
              <a:rPr lang="es-ES" dirty="0" smtClean="0">
                <a:latin typeface="Calibri" charset="0"/>
              </a:rPr>
              <a:t> </a:t>
            </a:r>
            <a:r>
              <a:rPr lang="es-ES" dirty="0" err="1" smtClean="0">
                <a:latin typeface="Calibri" charset="0"/>
              </a:rPr>
              <a:t>here</a:t>
            </a:r>
            <a:r>
              <a:rPr lang="es-ES" dirty="0" smtClean="0">
                <a:latin typeface="Calibri" charset="0"/>
              </a:rPr>
              <a:t> </a:t>
            </a:r>
            <a:r>
              <a:rPr lang="es-ES" dirty="0" err="1" smtClean="0">
                <a:latin typeface="Calibri" charset="0"/>
              </a:rPr>
              <a:t>the</a:t>
            </a:r>
            <a:r>
              <a:rPr lang="es-ES" dirty="0" smtClean="0">
                <a:latin typeface="Calibri" charset="0"/>
              </a:rPr>
              <a:t> </a:t>
            </a:r>
            <a:r>
              <a:rPr lang="es-ES" dirty="0" err="1" smtClean="0">
                <a:latin typeface="Calibri" charset="0"/>
              </a:rPr>
              <a:t>prejudice</a:t>
            </a:r>
            <a:r>
              <a:rPr lang="es-ES" dirty="0" smtClean="0">
                <a:latin typeface="Calibri" charset="0"/>
              </a:rPr>
              <a:t> </a:t>
            </a:r>
            <a:r>
              <a:rPr lang="es-ES" dirty="0" err="1" smtClean="0">
                <a:latin typeface="Calibri" charset="0"/>
              </a:rPr>
              <a:t>that</a:t>
            </a:r>
            <a:r>
              <a:rPr lang="es-ES" dirty="0" smtClean="0">
                <a:latin typeface="Calibri" charset="0"/>
              </a:rPr>
              <a:t> </a:t>
            </a:r>
            <a:r>
              <a:rPr lang="es-ES" dirty="0" err="1" smtClean="0">
                <a:latin typeface="Calibri" charset="0"/>
              </a:rPr>
              <a:t>we</a:t>
            </a:r>
            <a:r>
              <a:rPr lang="es-ES" dirty="0" smtClean="0">
                <a:latin typeface="Calibri" charset="0"/>
              </a:rPr>
              <a:t> are </a:t>
            </a:r>
            <a:r>
              <a:rPr lang="es-ES" dirty="0" err="1" smtClean="0">
                <a:latin typeface="Calibri" charset="0"/>
              </a:rPr>
              <a:t>going</a:t>
            </a:r>
            <a:r>
              <a:rPr lang="es-ES" dirty="0" smtClean="0">
                <a:latin typeface="Calibri" charset="0"/>
              </a:rPr>
              <a:t> </a:t>
            </a:r>
            <a:r>
              <a:rPr lang="es-ES" dirty="0" err="1" smtClean="0">
                <a:latin typeface="Calibri" charset="0"/>
              </a:rPr>
              <a:t>to</a:t>
            </a:r>
            <a:r>
              <a:rPr lang="es-ES" dirty="0" smtClean="0">
                <a:latin typeface="Calibri" charset="0"/>
              </a:rPr>
              <a:t> use </a:t>
            </a:r>
            <a:r>
              <a:rPr lang="es-ES" dirty="0" err="1" smtClean="0">
                <a:latin typeface="Calibri" charset="0"/>
              </a:rPr>
              <a:t>the</a:t>
            </a:r>
            <a:r>
              <a:rPr lang="es-ES" dirty="0" smtClean="0">
                <a:latin typeface="Calibri" charset="0"/>
              </a:rPr>
              <a:t> </a:t>
            </a:r>
            <a:r>
              <a:rPr lang="es-ES" dirty="0" err="1" smtClean="0">
                <a:latin typeface="Calibri" charset="0"/>
              </a:rPr>
              <a:t>same</a:t>
            </a:r>
            <a:r>
              <a:rPr lang="es-ES" dirty="0" smtClean="0">
                <a:latin typeface="Calibri" charset="0"/>
              </a:rPr>
              <a:t> as in </a:t>
            </a:r>
            <a:r>
              <a:rPr lang="es-ES" dirty="0" err="1" smtClean="0">
                <a:latin typeface="Calibri" charset="0"/>
              </a:rPr>
              <a:t>Xaloc</a:t>
            </a:r>
            <a:endParaRPr lang="es-ES" dirty="0" smtClean="0">
              <a:latin typeface="Calibri" charset="0"/>
            </a:endParaRPr>
          </a:p>
          <a:p>
            <a:pPr eaLnBrk="1" hangingPunct="1">
              <a:spcBef>
                <a:spcPct val="0"/>
              </a:spcBef>
            </a:pPr>
            <a:r>
              <a:rPr lang="es-ES" dirty="0" err="1" smtClean="0">
                <a:latin typeface="Calibri" charset="0"/>
              </a:rPr>
              <a:t>For</a:t>
            </a:r>
            <a:r>
              <a:rPr lang="es-ES" dirty="0" smtClean="0">
                <a:latin typeface="Calibri" charset="0"/>
              </a:rPr>
              <a:t> </a:t>
            </a:r>
            <a:r>
              <a:rPr lang="es-ES" dirty="0" err="1" smtClean="0">
                <a:latin typeface="Calibri" charset="0"/>
              </a:rPr>
              <a:t>monochromator</a:t>
            </a:r>
            <a:r>
              <a:rPr lang="es-ES" dirty="0" smtClean="0">
                <a:latin typeface="Calibri" charset="0"/>
              </a:rPr>
              <a:t>, </a:t>
            </a:r>
            <a:r>
              <a:rPr lang="es-ES" dirty="0" err="1" smtClean="0">
                <a:latin typeface="Calibri" charset="0"/>
              </a:rPr>
              <a:t>choice</a:t>
            </a:r>
            <a:r>
              <a:rPr lang="es-ES" baseline="0" dirty="0" smtClean="0">
                <a:latin typeface="Calibri" charset="0"/>
              </a:rPr>
              <a:t> of </a:t>
            </a:r>
            <a:r>
              <a:rPr lang="es-ES" baseline="0" dirty="0" err="1" smtClean="0">
                <a:latin typeface="Calibri" charset="0"/>
              </a:rPr>
              <a:t>cryogenically</a:t>
            </a:r>
            <a:r>
              <a:rPr lang="es-ES" baseline="0" dirty="0" smtClean="0">
                <a:latin typeface="Calibri" charset="0"/>
              </a:rPr>
              <a:t> </a:t>
            </a:r>
            <a:r>
              <a:rPr lang="es-ES" baseline="0" dirty="0" err="1" smtClean="0">
                <a:latin typeface="Calibri" charset="0"/>
              </a:rPr>
              <a:t>cooled</a:t>
            </a:r>
            <a:r>
              <a:rPr lang="es-ES" baseline="0" dirty="0" smtClean="0">
                <a:latin typeface="Calibri" charset="0"/>
              </a:rPr>
              <a:t> </a:t>
            </a:r>
            <a:r>
              <a:rPr lang="es-ES" baseline="0" dirty="0" err="1" smtClean="0">
                <a:latin typeface="Calibri" charset="0"/>
              </a:rPr>
              <a:t>channel</a:t>
            </a:r>
            <a:r>
              <a:rPr lang="es-ES" baseline="0" dirty="0" smtClean="0">
                <a:latin typeface="Calibri" charset="0"/>
              </a:rPr>
              <a:t> </a:t>
            </a:r>
            <a:r>
              <a:rPr lang="es-ES" baseline="0" dirty="0" err="1" smtClean="0">
                <a:latin typeface="Calibri" charset="0"/>
              </a:rPr>
              <a:t>cut</a:t>
            </a:r>
            <a:r>
              <a:rPr lang="es-ES" baseline="0" dirty="0" smtClean="0">
                <a:latin typeface="Calibri" charset="0"/>
              </a:rPr>
              <a:t> </a:t>
            </a:r>
            <a:r>
              <a:rPr lang="es-ES" baseline="0" dirty="0" err="1" smtClean="0">
                <a:latin typeface="Calibri" charset="0"/>
              </a:rPr>
              <a:t>is</a:t>
            </a:r>
            <a:r>
              <a:rPr lang="es-ES" baseline="0" dirty="0" smtClean="0">
                <a:latin typeface="Calibri" charset="0"/>
              </a:rPr>
              <a:t> </a:t>
            </a:r>
            <a:r>
              <a:rPr lang="es-ES" baseline="0" dirty="0" err="1" smtClean="0">
                <a:latin typeface="Calibri" charset="0"/>
              </a:rPr>
              <a:t>for</a:t>
            </a:r>
            <a:r>
              <a:rPr lang="es-ES" baseline="0" dirty="0" smtClean="0">
                <a:latin typeface="Calibri" charset="0"/>
              </a:rPr>
              <a:t> </a:t>
            </a:r>
            <a:r>
              <a:rPr lang="es-ES" baseline="0" dirty="0" err="1" smtClean="0">
                <a:latin typeface="Calibri" charset="0"/>
              </a:rPr>
              <a:t>simplicity</a:t>
            </a:r>
            <a:r>
              <a:rPr lang="es-ES" baseline="0" dirty="0" smtClean="0">
                <a:latin typeface="Calibri" charset="0"/>
              </a:rPr>
              <a:t> and </a:t>
            </a:r>
            <a:r>
              <a:rPr lang="es-ES" baseline="0" dirty="0" err="1" smtClean="0">
                <a:latin typeface="Calibri" charset="0"/>
              </a:rPr>
              <a:t>thus</a:t>
            </a:r>
            <a:r>
              <a:rPr lang="es-ES" baseline="0" dirty="0" smtClean="0">
                <a:latin typeface="Calibri" charset="0"/>
              </a:rPr>
              <a:t> </a:t>
            </a:r>
            <a:r>
              <a:rPr lang="es-ES" baseline="0" dirty="0" err="1" smtClean="0">
                <a:latin typeface="Calibri" charset="0"/>
              </a:rPr>
              <a:t>stability</a:t>
            </a:r>
            <a:r>
              <a:rPr lang="es-ES" baseline="0" dirty="0" smtClean="0">
                <a:latin typeface="Calibri" charset="0"/>
              </a:rPr>
              <a:t>, </a:t>
            </a:r>
            <a:r>
              <a:rPr lang="es-ES" baseline="0" dirty="0" err="1" smtClean="0">
                <a:latin typeface="Calibri" charset="0"/>
              </a:rPr>
              <a:t>good</a:t>
            </a:r>
            <a:r>
              <a:rPr lang="es-ES" baseline="0" dirty="0" smtClean="0">
                <a:latin typeface="Calibri" charset="0"/>
              </a:rPr>
              <a:t> </a:t>
            </a:r>
            <a:r>
              <a:rPr lang="es-ES" baseline="0" dirty="0" err="1" smtClean="0">
                <a:latin typeface="Calibri" charset="0"/>
              </a:rPr>
              <a:t>results</a:t>
            </a:r>
            <a:r>
              <a:rPr lang="es-ES" baseline="0" dirty="0" smtClean="0">
                <a:latin typeface="Calibri" charset="0"/>
              </a:rPr>
              <a:t> at </a:t>
            </a:r>
            <a:r>
              <a:rPr lang="es-ES" baseline="0" dirty="0" err="1" smtClean="0">
                <a:latin typeface="Calibri" charset="0"/>
              </a:rPr>
              <a:t>xaloc</a:t>
            </a:r>
            <a:endParaRPr lang="es-ES" dirty="0" smtClean="0">
              <a:latin typeface="Calibri" charset="0"/>
            </a:endParaRPr>
          </a:p>
          <a:p>
            <a:pPr eaLnBrk="1" hangingPunct="1">
              <a:spcBef>
                <a:spcPct val="0"/>
              </a:spcBef>
            </a:pPr>
            <a:r>
              <a:rPr lang="en-US" sz="1300" dirty="0">
                <a:latin typeface="Calibri" charset="0"/>
              </a:rPr>
              <a:t>spectral and spatial stability</a:t>
            </a:r>
          </a:p>
          <a:p>
            <a:pPr eaLnBrk="1" hangingPunct="1">
              <a:spcBef>
                <a:spcPct val="0"/>
              </a:spcBef>
            </a:pPr>
            <a:r>
              <a:rPr lang="es-ES" dirty="0" smtClean="0">
                <a:latin typeface="Calibri" charset="0"/>
              </a:rPr>
              <a:t>Experimental </a:t>
            </a:r>
            <a:r>
              <a:rPr lang="es-ES" dirty="0" err="1">
                <a:latin typeface="Calibri" charset="0"/>
              </a:rPr>
              <a:t>Hutch</a:t>
            </a:r>
            <a:r>
              <a:rPr lang="es-ES" dirty="0">
                <a:latin typeface="Calibri" charset="0"/>
              </a:rPr>
              <a:t>	</a:t>
            </a:r>
            <a:endParaRPr lang="es-ES" dirty="0" smtClean="0">
              <a:latin typeface="Calibri" charset="0"/>
            </a:endParaRPr>
          </a:p>
          <a:p>
            <a:pPr lvl="2" eaLnBrk="1" hangingPunct="1">
              <a:lnSpc>
                <a:spcPct val="80000"/>
              </a:lnSpc>
            </a:pPr>
            <a:r>
              <a:rPr lang="en-US" sz="1700" dirty="0">
                <a:solidFill>
                  <a:srgbClr val="0000FF"/>
                </a:solidFill>
                <a:latin typeface="Calibri" charset="0"/>
              </a:rPr>
              <a:t>Channel cut</a:t>
            </a:r>
            <a:r>
              <a:rPr lang="en-US" sz="1700" dirty="0">
                <a:latin typeface="Calibri" charset="0"/>
              </a:rPr>
              <a:t>: stability, reproducibility of beam excursion and reliability</a:t>
            </a:r>
          </a:p>
          <a:p>
            <a:pPr lvl="2" eaLnBrk="1" hangingPunct="1">
              <a:lnSpc>
                <a:spcPct val="80000"/>
              </a:lnSpc>
            </a:pPr>
            <a:r>
              <a:rPr lang="en-US" sz="1700" dirty="0">
                <a:latin typeface="Calibri" charset="0"/>
              </a:rPr>
              <a:t>standard DCM: fixed exit</a:t>
            </a:r>
          </a:p>
          <a:p>
            <a:pPr lvl="2" eaLnBrk="1" hangingPunct="1">
              <a:lnSpc>
                <a:spcPct val="80000"/>
              </a:lnSpc>
            </a:pPr>
            <a:endParaRPr lang="en-US" sz="1700" dirty="0">
              <a:latin typeface="Calibri" charset="0"/>
            </a:endParaRPr>
          </a:p>
          <a:p>
            <a:pPr eaLnBrk="1" hangingPunct="1">
              <a:lnSpc>
                <a:spcPct val="80000"/>
              </a:lnSpc>
            </a:pPr>
            <a:r>
              <a:rPr lang="en-US" sz="2200" b="1" dirty="0">
                <a:latin typeface="Calibri" charset="0"/>
              </a:rPr>
              <a:t>Optical System</a:t>
            </a:r>
          </a:p>
          <a:p>
            <a:pPr lvl="1">
              <a:lnSpc>
                <a:spcPct val="80000"/>
              </a:lnSpc>
            </a:pPr>
            <a:r>
              <a:rPr lang="en-US" sz="1900" dirty="0">
                <a:latin typeface="Calibri" charset="0"/>
              </a:rPr>
              <a:t>Beam conditioning unit</a:t>
            </a:r>
          </a:p>
          <a:p>
            <a:pPr lvl="1">
              <a:lnSpc>
                <a:spcPct val="80000"/>
              </a:lnSpc>
            </a:pPr>
            <a:r>
              <a:rPr lang="en-US" sz="1900" dirty="0" err="1">
                <a:latin typeface="Calibri" charset="0"/>
              </a:rPr>
              <a:t>Monochromator</a:t>
            </a:r>
            <a:r>
              <a:rPr lang="en-US" sz="1900" dirty="0">
                <a:latin typeface="Calibri" charset="0"/>
              </a:rPr>
              <a:t> options: </a:t>
            </a:r>
          </a:p>
          <a:p>
            <a:pPr lvl="2" eaLnBrk="1" hangingPunct="1">
              <a:lnSpc>
                <a:spcPct val="80000"/>
              </a:lnSpc>
            </a:pPr>
            <a:r>
              <a:rPr lang="en-US" sz="1700" dirty="0">
                <a:solidFill>
                  <a:srgbClr val="0000FF"/>
                </a:solidFill>
                <a:latin typeface="Calibri" charset="0"/>
              </a:rPr>
              <a:t>Channel cut</a:t>
            </a:r>
            <a:r>
              <a:rPr lang="en-US" sz="1700" dirty="0">
                <a:latin typeface="Calibri" charset="0"/>
              </a:rPr>
              <a:t>: stability, reproducibility of beam excursion and reliability</a:t>
            </a:r>
          </a:p>
          <a:p>
            <a:pPr lvl="2" eaLnBrk="1" hangingPunct="1">
              <a:lnSpc>
                <a:spcPct val="80000"/>
              </a:lnSpc>
            </a:pPr>
            <a:r>
              <a:rPr lang="en-US" sz="1700" dirty="0">
                <a:latin typeface="Calibri" charset="0"/>
              </a:rPr>
              <a:t>standard DCM: fixed exit</a:t>
            </a:r>
          </a:p>
          <a:p>
            <a:pPr lvl="1" eaLnBrk="1" hangingPunct="1">
              <a:lnSpc>
                <a:spcPct val="80000"/>
              </a:lnSpc>
            </a:pPr>
            <a:r>
              <a:rPr lang="en-US" sz="1900" dirty="0">
                <a:latin typeface="Calibri" charset="0"/>
              </a:rPr>
              <a:t>Focusing optics:</a:t>
            </a:r>
          </a:p>
          <a:p>
            <a:pPr lvl="2" eaLnBrk="1" hangingPunct="1">
              <a:lnSpc>
                <a:spcPct val="80000"/>
              </a:lnSpc>
            </a:pPr>
            <a:r>
              <a:rPr lang="en-US" sz="1700" dirty="0">
                <a:latin typeface="Calibri" charset="0"/>
              </a:rPr>
              <a:t>Preferred option: mirrors</a:t>
            </a:r>
          </a:p>
          <a:p>
            <a:pPr lvl="2" eaLnBrk="1" hangingPunct="1">
              <a:lnSpc>
                <a:spcPct val="80000"/>
              </a:lnSpc>
            </a:pPr>
            <a:r>
              <a:rPr lang="en-US" sz="1700" dirty="0">
                <a:latin typeface="Calibri" charset="0"/>
              </a:rPr>
              <a:t>Other options: compound refractive lenses (CRL) or multilayer mirrors</a:t>
            </a:r>
          </a:p>
          <a:p>
            <a:pPr lvl="1" eaLnBrk="1" hangingPunct="1">
              <a:lnSpc>
                <a:spcPct val="80000"/>
              </a:lnSpc>
            </a:pPr>
            <a:r>
              <a:rPr lang="en-US" sz="1900" dirty="0">
                <a:latin typeface="Calibri" charset="0"/>
              </a:rPr>
              <a:t>Focusing scheme: </a:t>
            </a:r>
            <a:r>
              <a:rPr lang="en-US" sz="1900" dirty="0" err="1">
                <a:latin typeface="Calibri" charset="0"/>
              </a:rPr>
              <a:t>prefocusing</a:t>
            </a:r>
            <a:r>
              <a:rPr lang="en-US" sz="1900" dirty="0">
                <a:latin typeface="Calibri" charset="0"/>
              </a:rPr>
              <a:t> horizontal mirror + pair of KB mirrors</a:t>
            </a:r>
          </a:p>
          <a:p>
            <a:pPr lvl="1" eaLnBrk="1" hangingPunct="1">
              <a:lnSpc>
                <a:spcPct val="80000"/>
              </a:lnSpc>
            </a:pPr>
            <a:r>
              <a:rPr lang="en-US" sz="1900" dirty="0">
                <a:latin typeface="Calibri" charset="0"/>
              </a:rPr>
              <a:t>Extensive diagnostic system along beam path.</a:t>
            </a:r>
          </a:p>
          <a:p>
            <a:pPr lvl="1" eaLnBrk="1" hangingPunct="1">
              <a:lnSpc>
                <a:spcPct val="80000"/>
              </a:lnSpc>
              <a:buFont typeface="Arial" charset="0"/>
              <a:buNone/>
            </a:pPr>
            <a:endParaRPr lang="en-US" sz="1900" dirty="0">
              <a:latin typeface="Calibri" charset="0"/>
            </a:endParaRPr>
          </a:p>
          <a:p>
            <a:pPr lvl="2" eaLnBrk="1" hangingPunct="1">
              <a:lnSpc>
                <a:spcPct val="80000"/>
              </a:lnSpc>
            </a:pPr>
            <a:endParaRPr lang="en-US" sz="1700" dirty="0">
              <a:latin typeface="Calibri" charset="0"/>
            </a:endParaRPr>
          </a:p>
          <a:p>
            <a:pPr eaLnBrk="1" hangingPunct="1">
              <a:spcBef>
                <a:spcPct val="0"/>
              </a:spcBef>
            </a:pPr>
            <a:endParaRPr lang="es-ES" dirty="0" smtClean="0">
              <a:latin typeface="Calibri" charset="0"/>
            </a:endParaRPr>
          </a:p>
          <a:p>
            <a:pPr eaLnBrk="1" hangingPunct="1">
              <a:spcBef>
                <a:spcPct val="0"/>
              </a:spcBef>
            </a:pPr>
            <a:endParaRPr lang="es-ES" dirty="0" smtClean="0">
              <a:latin typeface="Calibri" charset="0"/>
            </a:endParaRPr>
          </a:p>
          <a:p>
            <a:pPr eaLnBrk="1" hangingPunct="1">
              <a:spcBef>
                <a:spcPct val="0"/>
              </a:spcBef>
            </a:pPr>
            <a:r>
              <a:rPr lang="es-ES" dirty="0" err="1" smtClean="0">
                <a:latin typeface="Calibri" charset="0"/>
              </a:rPr>
              <a:t>Kirkpatrick-Baez</a:t>
            </a:r>
            <a:r>
              <a:rPr lang="es-ES" dirty="0" smtClean="0">
                <a:latin typeface="Calibri" charset="0"/>
              </a:rPr>
              <a:t> </a:t>
            </a:r>
            <a:r>
              <a:rPr lang="es-ES" dirty="0" err="1">
                <a:latin typeface="Calibri" charset="0"/>
              </a:rPr>
              <a:t>mirrors</a:t>
            </a:r>
            <a:r>
              <a:rPr lang="es-ES" dirty="0">
                <a:latin typeface="Calibri" charset="0"/>
              </a:rPr>
              <a:t> </a:t>
            </a:r>
            <a:r>
              <a:rPr lang="es-ES" dirty="0" smtClean="0">
                <a:latin typeface="Calibri" charset="0"/>
              </a:rPr>
              <a:t>: </a:t>
            </a:r>
            <a:r>
              <a:rPr lang="es-ES" dirty="0" err="1" smtClean="0">
                <a:latin typeface="Calibri" charset="0"/>
              </a:rPr>
              <a:t>they</a:t>
            </a:r>
            <a:r>
              <a:rPr lang="es-ES" baseline="0" dirty="0" smtClean="0">
                <a:latin typeface="Calibri" charset="0"/>
              </a:rPr>
              <a:t> are </a:t>
            </a:r>
            <a:r>
              <a:rPr lang="es-ES" baseline="0" dirty="0" err="1" smtClean="0">
                <a:latin typeface="Calibri" charset="0"/>
              </a:rPr>
              <a:t>well-proven</a:t>
            </a:r>
            <a:r>
              <a:rPr lang="es-ES" baseline="0" dirty="0" smtClean="0">
                <a:latin typeface="Calibri" charset="0"/>
              </a:rPr>
              <a:t> </a:t>
            </a:r>
            <a:r>
              <a:rPr lang="es-ES" baseline="0" dirty="0" err="1" smtClean="0">
                <a:latin typeface="Calibri" charset="0"/>
              </a:rPr>
              <a:t>technology</a:t>
            </a:r>
            <a:r>
              <a:rPr lang="es-ES" baseline="0" dirty="0" smtClean="0">
                <a:latin typeface="Calibri" charset="0"/>
              </a:rPr>
              <a:t>, in-</a:t>
            </a:r>
            <a:r>
              <a:rPr lang="es-ES" baseline="0" dirty="0" err="1" smtClean="0">
                <a:latin typeface="Calibri" charset="0"/>
              </a:rPr>
              <a:t>house</a:t>
            </a:r>
            <a:r>
              <a:rPr lang="es-ES" baseline="0" dirty="0" smtClean="0">
                <a:latin typeface="Calibri" charset="0"/>
              </a:rPr>
              <a:t> know-how, non </a:t>
            </a:r>
            <a:r>
              <a:rPr lang="es-ES" baseline="0" dirty="0" err="1" smtClean="0">
                <a:latin typeface="Calibri" charset="0"/>
              </a:rPr>
              <a:t>dispersive</a:t>
            </a:r>
            <a:r>
              <a:rPr lang="es-ES" baseline="0" dirty="0" smtClean="0">
                <a:latin typeface="Calibri" charset="0"/>
              </a:rPr>
              <a:t> (</a:t>
            </a:r>
            <a:r>
              <a:rPr lang="es-ES" baseline="0" dirty="0" err="1" smtClean="0">
                <a:latin typeface="Calibri" charset="0"/>
              </a:rPr>
              <a:t>thus</a:t>
            </a:r>
            <a:r>
              <a:rPr lang="es-ES" baseline="0" dirty="0" smtClean="0">
                <a:latin typeface="Calibri" charset="0"/>
              </a:rPr>
              <a:t> </a:t>
            </a:r>
            <a:r>
              <a:rPr lang="es-ES" baseline="0" dirty="0" err="1" smtClean="0">
                <a:latin typeface="Calibri" charset="0"/>
              </a:rPr>
              <a:t>ensuring</a:t>
            </a:r>
            <a:r>
              <a:rPr lang="es-ES" baseline="0" dirty="0" smtClean="0">
                <a:latin typeface="Calibri" charset="0"/>
              </a:rPr>
              <a:t> </a:t>
            </a:r>
            <a:r>
              <a:rPr lang="es-ES" baseline="0" dirty="0" err="1" smtClean="0">
                <a:latin typeface="Calibri" charset="0"/>
              </a:rPr>
              <a:t>effective</a:t>
            </a:r>
            <a:r>
              <a:rPr lang="es-ES" baseline="0" dirty="0" smtClean="0">
                <a:latin typeface="Calibri" charset="0"/>
              </a:rPr>
              <a:t> </a:t>
            </a:r>
            <a:r>
              <a:rPr lang="es-ES" baseline="0" dirty="0" err="1" smtClean="0">
                <a:latin typeface="Calibri" charset="0"/>
              </a:rPr>
              <a:t>tunability</a:t>
            </a:r>
            <a:r>
              <a:rPr lang="es-ES" baseline="0" dirty="0" smtClean="0">
                <a:latin typeface="Calibri" charset="0"/>
              </a:rPr>
              <a:t> of </a:t>
            </a:r>
            <a:r>
              <a:rPr lang="es-ES" baseline="0" dirty="0" err="1" smtClean="0">
                <a:latin typeface="Calibri" charset="0"/>
              </a:rPr>
              <a:t>the</a:t>
            </a:r>
            <a:r>
              <a:rPr lang="es-ES" baseline="0" dirty="0" smtClean="0">
                <a:latin typeface="Calibri" charset="0"/>
              </a:rPr>
              <a:t> beamline)</a:t>
            </a:r>
            <a:endParaRPr lang="es-ES" dirty="0">
              <a:latin typeface="Calibri" charset="0"/>
            </a:endParaRPr>
          </a:p>
        </p:txBody>
      </p:sp>
      <p:sp>
        <p:nvSpPr>
          <p:cNvPr id="33795"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35B948-4B52-7441-A213-8F077861AAED}" type="slidenum">
              <a:rPr lang="es-ES" sz="1300">
                <a:latin typeface="Calibri" charset="0"/>
              </a:rPr>
              <a:pPr eaLnBrk="1" hangingPunct="1"/>
              <a:t>49</a:t>
            </a:fld>
            <a:endParaRPr lang="es-ES" sz="13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r>
              <a:rPr lang="en-US" sz="1200" kern="1200" baseline="0" dirty="0" smtClean="0">
                <a:solidFill>
                  <a:schemeClr val="tx1"/>
                </a:solidFill>
                <a:latin typeface="+mn-lt"/>
                <a:ea typeface="+mn-ea"/>
                <a:cs typeface="+mn-cs"/>
              </a:rPr>
              <a:t>In summary, the majority of the ALBA user community has repeatedly responded that the most important future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 for ALBA should be a micro-focus MX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a:t>
            </a:r>
          </a:p>
          <a:p>
            <a:r>
              <a:rPr lang="en-US" sz="1200" kern="1200" baseline="0" dirty="0" smtClean="0">
                <a:solidFill>
                  <a:schemeClr val="tx1"/>
                </a:solidFill>
                <a:latin typeface="+mn-lt"/>
                <a:ea typeface="+mn-ea"/>
                <a:cs typeface="+mn-cs"/>
              </a:rPr>
              <a:t>Moreover, the SEBBM, the Spanish Society of Biophysics (SBE) and Spanish and international directors of research </a:t>
            </a:r>
            <a:r>
              <a:rPr lang="en-US" sz="1200" kern="1200" baseline="0" dirty="0" err="1" smtClean="0">
                <a:solidFill>
                  <a:schemeClr val="tx1"/>
                </a:solidFill>
                <a:latin typeface="+mn-lt"/>
                <a:ea typeface="+mn-ea"/>
                <a:cs typeface="+mn-cs"/>
              </a:rPr>
              <a:t>centres</a:t>
            </a:r>
            <a:r>
              <a:rPr lang="en-US" sz="1200" kern="1200" baseline="0" dirty="0" smtClean="0">
                <a:solidFill>
                  <a:schemeClr val="tx1"/>
                </a:solidFill>
                <a:latin typeface="+mn-lt"/>
                <a:ea typeface="+mn-ea"/>
                <a:cs typeface="+mn-cs"/>
              </a:rPr>
              <a:t> and structural biology departments have provided letters of support, expressing that the availability of a micro-beam MX facility will foster the scientific research in their Institutions. In addition to numerous Spanish groups, crystallographers from a number of Portuguese, Argentine and Italian groups have shown high interest and expressed their support for a new </a:t>
            </a:r>
            <a:r>
              <a:rPr lang="en-US" sz="1200" kern="1200" baseline="0" dirty="0" err="1" smtClean="0">
                <a:solidFill>
                  <a:schemeClr val="tx1"/>
                </a:solidFill>
                <a:latin typeface="+mn-lt"/>
                <a:ea typeface="+mn-ea"/>
                <a:cs typeface="+mn-cs"/>
              </a:rPr>
              <a:t>microfocus</a:t>
            </a:r>
            <a:r>
              <a:rPr lang="en-US"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beamline</a:t>
            </a:r>
            <a:r>
              <a:rPr lang="en-US" sz="1200" kern="1200" baseline="0" dirty="0" smtClean="0">
                <a:solidFill>
                  <a:schemeClr val="tx1"/>
                </a:solidFill>
                <a:latin typeface="+mn-lt"/>
                <a:ea typeface="+mn-ea"/>
                <a:cs typeface="+mn-cs"/>
              </a:rPr>
              <a:t> located at </a:t>
            </a:r>
            <a:r>
              <a:rPr lang="es-ES" sz="1200" kern="1200" baseline="0" dirty="0" smtClean="0">
                <a:solidFill>
                  <a:schemeClr val="tx1"/>
                </a:solidFill>
                <a:latin typeface="+mn-lt"/>
                <a:ea typeface="+mn-ea"/>
                <a:cs typeface="+mn-cs"/>
              </a:rPr>
              <a:t>ALBA.</a:t>
            </a:r>
            <a:endParaRPr dirty="0"/>
          </a:p>
        </p:txBody>
      </p:sp>
      <p:sp>
        <p:nvSpPr>
          <p:cNvPr id="128" name="Shape 128"/>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dirty="0" smtClean="0">
                <a:latin typeface="Calibri" charset="0"/>
              </a:rPr>
              <a:t>As </a:t>
            </a:r>
            <a:r>
              <a:rPr lang="es-ES" dirty="0" err="1" smtClean="0">
                <a:latin typeface="Calibri" charset="0"/>
              </a:rPr>
              <a:t>users</a:t>
            </a:r>
            <a:r>
              <a:rPr lang="es-ES" dirty="0" smtClean="0">
                <a:latin typeface="Calibri" charset="0"/>
              </a:rPr>
              <a:t> </a:t>
            </a:r>
            <a:r>
              <a:rPr lang="es-ES" dirty="0" err="1" smtClean="0">
                <a:latin typeface="Calibri" charset="0"/>
              </a:rPr>
              <a:t>we</a:t>
            </a:r>
            <a:r>
              <a:rPr lang="es-ES" dirty="0" smtClean="0">
                <a:latin typeface="Calibri" charset="0"/>
              </a:rPr>
              <a:t> are </a:t>
            </a:r>
            <a:r>
              <a:rPr lang="es-ES" dirty="0" err="1" smtClean="0">
                <a:latin typeface="Calibri" charset="0"/>
              </a:rPr>
              <a:t>happy</a:t>
            </a:r>
            <a:r>
              <a:rPr lang="es-ES" dirty="0" smtClean="0">
                <a:latin typeface="Calibri" charset="0"/>
              </a:rPr>
              <a:t> </a:t>
            </a:r>
            <a:r>
              <a:rPr lang="es-ES" dirty="0" err="1" smtClean="0">
                <a:latin typeface="Calibri" charset="0"/>
              </a:rPr>
              <a:t>with</a:t>
            </a:r>
            <a:r>
              <a:rPr lang="es-ES" dirty="0" smtClean="0">
                <a:latin typeface="Calibri" charset="0"/>
              </a:rPr>
              <a:t> </a:t>
            </a:r>
            <a:r>
              <a:rPr lang="es-ES" dirty="0" err="1" smtClean="0">
                <a:latin typeface="Calibri" charset="0"/>
              </a:rPr>
              <a:t>what</a:t>
            </a:r>
            <a:r>
              <a:rPr lang="es-ES" dirty="0" smtClean="0">
                <a:latin typeface="Calibri" charset="0"/>
              </a:rPr>
              <a:t> </a:t>
            </a:r>
            <a:r>
              <a:rPr lang="es-ES" dirty="0" err="1" smtClean="0">
                <a:latin typeface="Calibri" charset="0"/>
              </a:rPr>
              <a:t>we</a:t>
            </a:r>
            <a:r>
              <a:rPr lang="es-ES" dirty="0" smtClean="0">
                <a:latin typeface="Calibri" charset="0"/>
              </a:rPr>
              <a:t> </a:t>
            </a:r>
            <a:r>
              <a:rPr lang="es-ES" dirty="0" err="1" smtClean="0">
                <a:latin typeface="Calibri" charset="0"/>
              </a:rPr>
              <a:t>have</a:t>
            </a:r>
            <a:r>
              <a:rPr lang="es-ES" dirty="0" smtClean="0">
                <a:latin typeface="Calibri" charset="0"/>
              </a:rPr>
              <a:t> </a:t>
            </a:r>
            <a:r>
              <a:rPr lang="es-ES" dirty="0" err="1" smtClean="0">
                <a:latin typeface="Calibri" charset="0"/>
              </a:rPr>
              <a:t>now</a:t>
            </a:r>
            <a:r>
              <a:rPr lang="es-ES" dirty="0" smtClean="0">
                <a:latin typeface="Calibri" charset="0"/>
              </a:rPr>
              <a:t> </a:t>
            </a:r>
            <a:r>
              <a:rPr lang="es-ES" dirty="0" err="1" smtClean="0">
                <a:latin typeface="Calibri" charset="0"/>
              </a:rPr>
              <a:t>but</a:t>
            </a:r>
            <a:r>
              <a:rPr lang="es-ES" dirty="0" smtClean="0">
                <a:latin typeface="Calibri" charset="0"/>
              </a:rPr>
              <a:t> </a:t>
            </a:r>
            <a:r>
              <a:rPr lang="es-ES" dirty="0" err="1" smtClean="0">
                <a:latin typeface="Calibri" charset="0"/>
              </a:rPr>
              <a:t>naive</a:t>
            </a:r>
            <a:r>
              <a:rPr lang="es-ES" dirty="0" smtClean="0">
                <a:latin typeface="Calibri" charset="0"/>
              </a:rPr>
              <a:t> to </a:t>
            </a:r>
            <a:r>
              <a:rPr lang="es-ES" dirty="0" err="1" smtClean="0">
                <a:latin typeface="Calibri" charset="0"/>
              </a:rPr>
              <a:t>say</a:t>
            </a:r>
            <a:r>
              <a:rPr lang="es-ES" dirty="0" smtClean="0">
                <a:latin typeface="Calibri" charset="0"/>
              </a:rPr>
              <a:t> </a:t>
            </a:r>
            <a:r>
              <a:rPr lang="es-ES" dirty="0" err="1" smtClean="0">
                <a:latin typeface="Calibri" charset="0"/>
              </a:rPr>
              <a:t>we</a:t>
            </a:r>
            <a:r>
              <a:rPr lang="es-ES" dirty="0" smtClean="0">
                <a:latin typeface="Calibri" charset="0"/>
              </a:rPr>
              <a:t> </a:t>
            </a:r>
            <a:r>
              <a:rPr lang="es-ES" dirty="0" err="1" smtClean="0">
                <a:latin typeface="Calibri" charset="0"/>
              </a:rPr>
              <a:t>want</a:t>
            </a:r>
            <a:r>
              <a:rPr lang="es-ES" dirty="0" smtClean="0">
                <a:latin typeface="Calibri" charset="0"/>
              </a:rPr>
              <a:t> </a:t>
            </a:r>
            <a:r>
              <a:rPr lang="es-ES" dirty="0" err="1" smtClean="0">
                <a:latin typeface="Calibri" charset="0"/>
              </a:rPr>
              <a:t>the</a:t>
            </a:r>
            <a:r>
              <a:rPr lang="es-ES" dirty="0" smtClean="0">
                <a:latin typeface="Calibri" charset="0"/>
              </a:rPr>
              <a:t> </a:t>
            </a:r>
            <a:r>
              <a:rPr lang="es-ES" dirty="0" err="1" smtClean="0">
                <a:latin typeface="Calibri" charset="0"/>
              </a:rPr>
              <a:t>same</a:t>
            </a:r>
            <a:r>
              <a:rPr lang="es-ES" dirty="0" smtClean="0">
                <a:latin typeface="Calibri" charset="0"/>
              </a:rPr>
              <a:t>. </a:t>
            </a:r>
            <a:r>
              <a:rPr lang="es-ES" dirty="0" err="1" smtClean="0">
                <a:latin typeface="Calibri" charset="0"/>
              </a:rPr>
              <a:t>Remove</a:t>
            </a:r>
            <a:r>
              <a:rPr lang="es-ES" dirty="0" smtClean="0">
                <a:latin typeface="Calibri" charset="0"/>
              </a:rPr>
              <a:t> </a:t>
            </a:r>
            <a:r>
              <a:rPr lang="es-ES" dirty="0" err="1" smtClean="0">
                <a:latin typeface="Calibri" charset="0"/>
              </a:rPr>
              <a:t>here</a:t>
            </a:r>
            <a:r>
              <a:rPr lang="es-ES" dirty="0" smtClean="0">
                <a:latin typeface="Calibri" charset="0"/>
              </a:rPr>
              <a:t> </a:t>
            </a:r>
            <a:r>
              <a:rPr lang="es-ES" dirty="0" err="1" smtClean="0">
                <a:latin typeface="Calibri" charset="0"/>
              </a:rPr>
              <a:t>the</a:t>
            </a:r>
            <a:r>
              <a:rPr lang="es-ES" dirty="0" smtClean="0">
                <a:latin typeface="Calibri" charset="0"/>
              </a:rPr>
              <a:t> </a:t>
            </a:r>
            <a:r>
              <a:rPr lang="es-ES" dirty="0" err="1" smtClean="0">
                <a:latin typeface="Calibri" charset="0"/>
              </a:rPr>
              <a:t>prejudice</a:t>
            </a:r>
            <a:r>
              <a:rPr lang="es-ES" dirty="0" smtClean="0">
                <a:latin typeface="Calibri" charset="0"/>
              </a:rPr>
              <a:t> </a:t>
            </a:r>
            <a:r>
              <a:rPr lang="es-ES" dirty="0" err="1" smtClean="0">
                <a:latin typeface="Calibri" charset="0"/>
              </a:rPr>
              <a:t>that</a:t>
            </a:r>
            <a:r>
              <a:rPr lang="es-ES" dirty="0" smtClean="0">
                <a:latin typeface="Calibri" charset="0"/>
              </a:rPr>
              <a:t> </a:t>
            </a:r>
            <a:r>
              <a:rPr lang="es-ES" dirty="0" err="1" smtClean="0">
                <a:latin typeface="Calibri" charset="0"/>
              </a:rPr>
              <a:t>we</a:t>
            </a:r>
            <a:r>
              <a:rPr lang="es-ES" dirty="0" smtClean="0">
                <a:latin typeface="Calibri" charset="0"/>
              </a:rPr>
              <a:t> are </a:t>
            </a:r>
            <a:r>
              <a:rPr lang="es-ES" dirty="0" err="1" smtClean="0">
                <a:latin typeface="Calibri" charset="0"/>
              </a:rPr>
              <a:t>going</a:t>
            </a:r>
            <a:r>
              <a:rPr lang="es-ES" dirty="0" smtClean="0">
                <a:latin typeface="Calibri" charset="0"/>
              </a:rPr>
              <a:t> to use </a:t>
            </a:r>
            <a:r>
              <a:rPr lang="es-ES" dirty="0" err="1" smtClean="0">
                <a:latin typeface="Calibri" charset="0"/>
              </a:rPr>
              <a:t>the</a:t>
            </a:r>
            <a:r>
              <a:rPr lang="es-ES" dirty="0" smtClean="0">
                <a:latin typeface="Calibri" charset="0"/>
              </a:rPr>
              <a:t> </a:t>
            </a:r>
            <a:r>
              <a:rPr lang="es-ES" dirty="0" err="1" smtClean="0">
                <a:latin typeface="Calibri" charset="0"/>
              </a:rPr>
              <a:t>same</a:t>
            </a:r>
            <a:r>
              <a:rPr lang="es-ES" dirty="0" smtClean="0">
                <a:latin typeface="Calibri" charset="0"/>
              </a:rPr>
              <a:t> as in </a:t>
            </a:r>
            <a:r>
              <a:rPr lang="es-ES" dirty="0" err="1" smtClean="0">
                <a:latin typeface="Calibri" charset="0"/>
              </a:rPr>
              <a:t>Xaloc</a:t>
            </a:r>
            <a:endParaRPr lang="es-ES" dirty="0" smtClean="0">
              <a:latin typeface="Calibri" charset="0"/>
            </a:endParaRPr>
          </a:p>
          <a:p>
            <a:pPr eaLnBrk="1" hangingPunct="1">
              <a:spcBef>
                <a:spcPct val="0"/>
              </a:spcBef>
            </a:pPr>
            <a:r>
              <a:rPr lang="es-ES" dirty="0" err="1" smtClean="0">
                <a:latin typeface="Calibri" charset="0"/>
              </a:rPr>
              <a:t>For</a:t>
            </a:r>
            <a:r>
              <a:rPr lang="es-ES" dirty="0" smtClean="0">
                <a:latin typeface="Calibri" charset="0"/>
              </a:rPr>
              <a:t> monochromator, </a:t>
            </a:r>
            <a:r>
              <a:rPr lang="es-ES" dirty="0" err="1" smtClean="0">
                <a:latin typeface="Calibri" charset="0"/>
              </a:rPr>
              <a:t>choice</a:t>
            </a:r>
            <a:r>
              <a:rPr lang="es-ES" baseline="0" dirty="0" smtClean="0">
                <a:latin typeface="Calibri" charset="0"/>
              </a:rPr>
              <a:t> of </a:t>
            </a:r>
            <a:r>
              <a:rPr lang="es-ES" baseline="0" dirty="0" err="1" smtClean="0">
                <a:latin typeface="Calibri" charset="0"/>
              </a:rPr>
              <a:t>cryogenically</a:t>
            </a:r>
            <a:r>
              <a:rPr lang="es-ES" baseline="0" dirty="0" smtClean="0">
                <a:latin typeface="Calibri" charset="0"/>
              </a:rPr>
              <a:t> </a:t>
            </a:r>
            <a:r>
              <a:rPr lang="es-ES" baseline="0" dirty="0" err="1" smtClean="0">
                <a:latin typeface="Calibri" charset="0"/>
              </a:rPr>
              <a:t>cooled</a:t>
            </a:r>
            <a:r>
              <a:rPr lang="es-ES" baseline="0" dirty="0" smtClean="0">
                <a:latin typeface="Calibri" charset="0"/>
              </a:rPr>
              <a:t> </a:t>
            </a:r>
            <a:r>
              <a:rPr lang="es-ES" baseline="0" dirty="0" err="1" smtClean="0">
                <a:latin typeface="Calibri" charset="0"/>
              </a:rPr>
              <a:t>channel</a:t>
            </a:r>
            <a:r>
              <a:rPr lang="es-ES" baseline="0" dirty="0" smtClean="0">
                <a:latin typeface="Calibri" charset="0"/>
              </a:rPr>
              <a:t> </a:t>
            </a:r>
            <a:r>
              <a:rPr lang="es-ES" baseline="0" dirty="0" err="1" smtClean="0">
                <a:latin typeface="Calibri" charset="0"/>
              </a:rPr>
              <a:t>cut</a:t>
            </a:r>
            <a:r>
              <a:rPr lang="es-ES" baseline="0" dirty="0" smtClean="0">
                <a:latin typeface="Calibri" charset="0"/>
              </a:rPr>
              <a:t> </a:t>
            </a:r>
            <a:r>
              <a:rPr lang="es-ES" baseline="0" dirty="0" err="1" smtClean="0">
                <a:latin typeface="Calibri" charset="0"/>
              </a:rPr>
              <a:t>is</a:t>
            </a:r>
            <a:r>
              <a:rPr lang="es-ES" baseline="0" dirty="0" smtClean="0">
                <a:latin typeface="Calibri" charset="0"/>
              </a:rPr>
              <a:t> </a:t>
            </a:r>
            <a:r>
              <a:rPr lang="es-ES" baseline="0" dirty="0" err="1" smtClean="0">
                <a:latin typeface="Calibri" charset="0"/>
              </a:rPr>
              <a:t>for</a:t>
            </a:r>
            <a:r>
              <a:rPr lang="es-ES" baseline="0" dirty="0" smtClean="0">
                <a:latin typeface="Calibri" charset="0"/>
              </a:rPr>
              <a:t> </a:t>
            </a:r>
            <a:r>
              <a:rPr lang="es-ES" baseline="0" dirty="0" err="1" smtClean="0">
                <a:latin typeface="Calibri" charset="0"/>
              </a:rPr>
              <a:t>simplicity</a:t>
            </a:r>
            <a:r>
              <a:rPr lang="es-ES" baseline="0" dirty="0" smtClean="0">
                <a:latin typeface="Calibri" charset="0"/>
              </a:rPr>
              <a:t> and </a:t>
            </a:r>
            <a:r>
              <a:rPr lang="es-ES" baseline="0" dirty="0" err="1" smtClean="0">
                <a:latin typeface="Calibri" charset="0"/>
              </a:rPr>
              <a:t>thus</a:t>
            </a:r>
            <a:r>
              <a:rPr lang="es-ES" baseline="0" dirty="0" smtClean="0">
                <a:latin typeface="Calibri" charset="0"/>
              </a:rPr>
              <a:t> </a:t>
            </a:r>
            <a:r>
              <a:rPr lang="es-ES" baseline="0" dirty="0" err="1" smtClean="0">
                <a:latin typeface="Calibri" charset="0"/>
              </a:rPr>
              <a:t>stability</a:t>
            </a:r>
            <a:r>
              <a:rPr lang="es-ES" baseline="0" dirty="0" smtClean="0">
                <a:latin typeface="Calibri" charset="0"/>
              </a:rPr>
              <a:t>, </a:t>
            </a:r>
            <a:r>
              <a:rPr lang="es-ES" baseline="0" dirty="0" err="1" smtClean="0">
                <a:latin typeface="Calibri" charset="0"/>
              </a:rPr>
              <a:t>good</a:t>
            </a:r>
            <a:r>
              <a:rPr lang="es-ES" baseline="0" dirty="0" smtClean="0">
                <a:latin typeface="Calibri" charset="0"/>
              </a:rPr>
              <a:t> </a:t>
            </a:r>
            <a:r>
              <a:rPr lang="es-ES" baseline="0" dirty="0" err="1" smtClean="0">
                <a:latin typeface="Calibri" charset="0"/>
              </a:rPr>
              <a:t>results</a:t>
            </a:r>
            <a:r>
              <a:rPr lang="es-ES" baseline="0" dirty="0" smtClean="0">
                <a:latin typeface="Calibri" charset="0"/>
              </a:rPr>
              <a:t> at </a:t>
            </a:r>
            <a:r>
              <a:rPr lang="es-ES" baseline="0" dirty="0" err="1" smtClean="0">
                <a:latin typeface="Calibri" charset="0"/>
              </a:rPr>
              <a:t>xaloc</a:t>
            </a:r>
            <a:endParaRPr lang="es-ES" dirty="0" smtClean="0">
              <a:latin typeface="Calibri" charset="0"/>
            </a:endParaRPr>
          </a:p>
          <a:p>
            <a:pPr eaLnBrk="1" hangingPunct="1">
              <a:spcBef>
                <a:spcPct val="0"/>
              </a:spcBef>
            </a:pPr>
            <a:r>
              <a:rPr lang="en-US" sz="1300" dirty="0">
                <a:latin typeface="Calibri" charset="0"/>
              </a:rPr>
              <a:t>spectral and spatial stability</a:t>
            </a:r>
          </a:p>
          <a:p>
            <a:pPr eaLnBrk="1" hangingPunct="1">
              <a:spcBef>
                <a:spcPct val="0"/>
              </a:spcBef>
            </a:pPr>
            <a:r>
              <a:rPr lang="es-ES" dirty="0" smtClean="0">
                <a:latin typeface="Calibri" charset="0"/>
              </a:rPr>
              <a:t>Experimental </a:t>
            </a:r>
            <a:r>
              <a:rPr lang="es-ES" dirty="0" err="1" smtClean="0">
                <a:latin typeface="Calibri" charset="0"/>
              </a:rPr>
              <a:t>Hutch</a:t>
            </a:r>
            <a:r>
              <a:rPr lang="es-ES" dirty="0" smtClean="0">
                <a:latin typeface="Calibri" charset="0"/>
              </a:rPr>
              <a:t>	</a:t>
            </a:r>
          </a:p>
          <a:p>
            <a:pPr eaLnBrk="1" hangingPunct="1">
              <a:spcBef>
                <a:spcPct val="0"/>
              </a:spcBef>
            </a:pPr>
            <a:endParaRPr lang="es-ES" baseline="0" dirty="0" smtClean="0">
              <a:latin typeface="Calibri" charset="0"/>
            </a:endParaRPr>
          </a:p>
          <a:p>
            <a:pPr eaLnBrk="1" hangingPunct="1">
              <a:spcBef>
                <a:spcPct val="0"/>
              </a:spcBef>
            </a:pPr>
            <a:r>
              <a:rPr lang="es-ES" sz="1300" dirty="0" err="1"/>
              <a:t>height</a:t>
            </a:r>
            <a:r>
              <a:rPr lang="es-ES" sz="1300" dirty="0"/>
              <a:t> </a:t>
            </a:r>
            <a:r>
              <a:rPr lang="es-ES" sz="1300" dirty="0" err="1"/>
              <a:t>excursion</a:t>
            </a:r>
            <a:r>
              <a:rPr lang="es-ES" sz="1300" dirty="0"/>
              <a:t>: </a:t>
            </a:r>
            <a:r>
              <a:rPr lang="es-ES" sz="1300" dirty="0" err="1"/>
              <a:t>channelcut</a:t>
            </a:r>
            <a:r>
              <a:rPr lang="es-ES" sz="1300" dirty="0"/>
              <a:t> monos </a:t>
            </a:r>
            <a:r>
              <a:rPr lang="es-ES" sz="1300" dirty="0" err="1"/>
              <a:t>change</a:t>
            </a:r>
            <a:r>
              <a:rPr lang="es-ES" sz="1300" dirty="0"/>
              <a:t> </a:t>
            </a:r>
            <a:r>
              <a:rPr lang="es-ES" sz="1300" dirty="0" err="1"/>
              <a:t>the</a:t>
            </a:r>
            <a:r>
              <a:rPr lang="es-ES" sz="1300" dirty="0"/>
              <a:t> </a:t>
            </a:r>
            <a:r>
              <a:rPr lang="es-ES" sz="1300" dirty="0" err="1"/>
              <a:t>height</a:t>
            </a:r>
            <a:r>
              <a:rPr lang="es-ES" sz="1300" dirty="0"/>
              <a:t> of </a:t>
            </a:r>
            <a:r>
              <a:rPr lang="es-ES" sz="1300" dirty="0" err="1"/>
              <a:t>the</a:t>
            </a:r>
            <a:r>
              <a:rPr lang="es-ES" sz="1300" dirty="0"/>
              <a:t> </a:t>
            </a:r>
            <a:r>
              <a:rPr lang="es-ES" sz="1300" dirty="0" err="1"/>
              <a:t>exit</a:t>
            </a:r>
            <a:r>
              <a:rPr lang="es-ES" sz="1300" dirty="0"/>
              <a:t> </a:t>
            </a:r>
            <a:r>
              <a:rPr lang="es-ES" sz="1300" dirty="0" err="1"/>
              <a:t>beam</a:t>
            </a:r>
            <a:endParaRPr lang="es-ES" sz="1300" dirty="0"/>
          </a:p>
          <a:p>
            <a:pPr eaLnBrk="1" hangingPunct="1">
              <a:spcBef>
                <a:spcPct val="0"/>
              </a:spcBef>
            </a:pPr>
            <a:r>
              <a:rPr lang="es-ES" sz="1300" dirty="0" err="1">
                <a:latin typeface="Calibri" charset="0"/>
              </a:rPr>
              <a:t>The</a:t>
            </a:r>
            <a:r>
              <a:rPr lang="es-ES" sz="1300" dirty="0">
                <a:latin typeface="Calibri" charset="0"/>
              </a:rPr>
              <a:t> </a:t>
            </a:r>
            <a:r>
              <a:rPr lang="es-ES" sz="1300" dirty="0" err="1">
                <a:latin typeface="Calibri" charset="0"/>
              </a:rPr>
              <a:t>multiple</a:t>
            </a:r>
            <a:r>
              <a:rPr lang="es-ES" sz="1300" dirty="0">
                <a:latin typeface="Calibri" charset="0"/>
              </a:rPr>
              <a:t> gap </a:t>
            </a:r>
            <a:r>
              <a:rPr lang="es-ES" sz="1300" dirty="0" err="1">
                <a:latin typeface="Calibri" charset="0"/>
              </a:rPr>
              <a:t>channel</a:t>
            </a:r>
            <a:r>
              <a:rPr lang="es-ES" sz="1300" dirty="0">
                <a:latin typeface="Calibri" charset="0"/>
              </a:rPr>
              <a:t> </a:t>
            </a:r>
            <a:endParaRPr lang="es-ES" dirty="0">
              <a:latin typeface="Calibri" charset="0"/>
            </a:endParaRPr>
          </a:p>
        </p:txBody>
      </p:sp>
      <p:sp>
        <p:nvSpPr>
          <p:cNvPr id="33795"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35B948-4B52-7441-A213-8F077861AAED}" type="slidenum">
              <a:rPr lang="es-ES" sz="1300">
                <a:latin typeface="Calibri" charset="0"/>
              </a:rPr>
              <a:pPr eaLnBrk="1" hangingPunct="1"/>
              <a:t>50</a:t>
            </a:fld>
            <a:endParaRPr lang="es-ES" sz="1300">
              <a:latin typeface="Calibri"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baseline="0" noProof="0" dirty="0" smtClean="0">
                <a:latin typeface="Calibri" charset="0"/>
              </a:rPr>
              <a:t>Proposed focusing optics is reliable, stable and non-dispersive (non-energy dependent)</a:t>
            </a:r>
          </a:p>
          <a:p>
            <a:pPr eaLnBrk="1" hangingPunct="1">
              <a:spcBef>
                <a:spcPct val="0"/>
              </a:spcBef>
            </a:pPr>
            <a:endParaRPr lang="en-US" baseline="0" noProof="0" dirty="0" smtClean="0">
              <a:latin typeface="Calibri" charset="0"/>
            </a:endParaRPr>
          </a:p>
          <a:p>
            <a:pPr eaLnBrk="1" hangingPunct="1">
              <a:spcBef>
                <a:spcPct val="0"/>
              </a:spcBef>
            </a:pPr>
            <a:r>
              <a:rPr lang="en-US" baseline="0" noProof="0" dirty="0" smtClean="0">
                <a:latin typeface="Calibri" charset="0"/>
              </a:rPr>
              <a:t>2-motor mechanical benders to produce elliptical figures</a:t>
            </a:r>
          </a:p>
          <a:p>
            <a:pPr eaLnBrk="1" hangingPunct="1">
              <a:spcBef>
                <a:spcPct val="0"/>
              </a:spcBef>
            </a:pPr>
            <a:r>
              <a:rPr lang="es-ES" baseline="0" noProof="0" dirty="0" smtClean="0">
                <a:latin typeface="Calibri" charset="0"/>
              </a:rPr>
              <a:t>E</a:t>
            </a:r>
            <a:r>
              <a:rPr lang="en-US" baseline="0" noProof="0" dirty="0" err="1" smtClean="0">
                <a:latin typeface="Calibri" charset="0"/>
              </a:rPr>
              <a:t>spejos</a:t>
            </a:r>
            <a:r>
              <a:rPr lang="en-US" baseline="0" noProof="0" dirty="0" smtClean="0">
                <a:latin typeface="Calibri" charset="0"/>
              </a:rPr>
              <a:t> </a:t>
            </a:r>
            <a:r>
              <a:rPr lang="en-US" baseline="0" noProof="0" dirty="0" err="1" smtClean="0">
                <a:latin typeface="Calibri" charset="0"/>
              </a:rPr>
              <a:t>cortos</a:t>
            </a:r>
            <a:r>
              <a:rPr lang="en-US" baseline="0" noProof="0" dirty="0" smtClean="0">
                <a:latin typeface="Calibri" charset="0"/>
              </a:rPr>
              <a:t>, low slope errors</a:t>
            </a:r>
          </a:p>
          <a:p>
            <a:pPr eaLnBrk="1" hangingPunct="1">
              <a:spcBef>
                <a:spcPct val="0"/>
              </a:spcBef>
            </a:pPr>
            <a:endParaRPr lang="es-ES" baseline="0" noProof="0" dirty="0" smtClean="0">
              <a:latin typeface="Calibri" charset="0"/>
            </a:endParaRPr>
          </a:p>
          <a:p>
            <a:pPr eaLnBrk="1" hangingPunct="1">
              <a:spcBef>
                <a:spcPct val="0"/>
              </a:spcBef>
            </a:pPr>
            <a:r>
              <a:rPr lang="es-ES" baseline="0" noProof="0" dirty="0" err="1" smtClean="0">
                <a:latin typeface="Calibri" charset="0"/>
              </a:rPr>
              <a:t>Slope</a:t>
            </a:r>
            <a:r>
              <a:rPr lang="es-ES" baseline="0" noProof="0" dirty="0" smtClean="0">
                <a:latin typeface="Calibri" charset="0"/>
              </a:rPr>
              <a:t> </a:t>
            </a:r>
            <a:r>
              <a:rPr lang="es-ES" baseline="0" noProof="0" dirty="0" err="1" smtClean="0">
                <a:latin typeface="Calibri" charset="0"/>
              </a:rPr>
              <a:t>errors</a:t>
            </a:r>
            <a:r>
              <a:rPr lang="es-ES" baseline="0" noProof="0" dirty="0" smtClean="0">
                <a:latin typeface="Calibri" charset="0"/>
              </a:rPr>
              <a:t> are </a:t>
            </a:r>
            <a:r>
              <a:rPr lang="es-ES" baseline="0" noProof="0" dirty="0" err="1" smtClean="0">
                <a:latin typeface="Calibri" charset="0"/>
              </a:rPr>
              <a:t>required</a:t>
            </a:r>
            <a:endParaRPr lang="en-US" baseline="0" noProof="0" dirty="0" smtClean="0">
              <a:latin typeface="Calibri" charset="0"/>
            </a:endParaRPr>
          </a:p>
          <a:p>
            <a:pPr eaLnBrk="1" hangingPunct="1">
              <a:spcBef>
                <a:spcPct val="0"/>
              </a:spcBef>
            </a:pPr>
            <a:endParaRPr lang="en-US" baseline="0" noProof="0" dirty="0" smtClean="0">
              <a:latin typeface="Calibri" charset="0"/>
            </a:endParaRPr>
          </a:p>
          <a:p>
            <a:pPr eaLnBrk="1" hangingPunct="1">
              <a:spcBef>
                <a:spcPct val="0"/>
              </a:spcBef>
            </a:pPr>
            <a:r>
              <a:rPr lang="es-ES" baseline="0" noProof="0" dirty="0" smtClean="0">
                <a:latin typeface="Calibri" charset="0"/>
              </a:rPr>
              <a:t>C</a:t>
            </a:r>
            <a:r>
              <a:rPr lang="en-US" baseline="0" noProof="0" dirty="0" err="1" smtClean="0">
                <a:latin typeface="Calibri" charset="0"/>
              </a:rPr>
              <a:t>rl</a:t>
            </a:r>
            <a:r>
              <a:rPr lang="en-US" baseline="0" noProof="0" dirty="0" smtClean="0">
                <a:latin typeface="Calibri" charset="0"/>
              </a:rPr>
              <a:t> de </a:t>
            </a:r>
            <a:r>
              <a:rPr lang="en-US" baseline="0" noProof="0" dirty="0" err="1" smtClean="0">
                <a:latin typeface="Calibri" charset="0"/>
              </a:rPr>
              <a:t>berilio</a:t>
            </a:r>
            <a:r>
              <a:rPr lang="en-US" baseline="0" noProof="0" dirty="0" smtClean="0">
                <a:latin typeface="Calibri" charset="0"/>
              </a:rPr>
              <a:t> y </a:t>
            </a:r>
            <a:r>
              <a:rPr lang="en-US" baseline="0" noProof="0" dirty="0" err="1" smtClean="0">
                <a:latin typeface="Calibri" charset="0"/>
              </a:rPr>
              <a:t>necesitas</a:t>
            </a:r>
            <a:r>
              <a:rPr lang="en-US" baseline="0" noProof="0" dirty="0" smtClean="0">
                <a:latin typeface="Calibri" charset="0"/>
              </a:rPr>
              <a:t> </a:t>
            </a:r>
            <a:r>
              <a:rPr lang="en-US" baseline="0" noProof="0" dirty="0" err="1" smtClean="0">
                <a:latin typeface="Calibri" charset="0"/>
              </a:rPr>
              <a:t>lentes</a:t>
            </a:r>
            <a:r>
              <a:rPr lang="en-US" baseline="0" noProof="0" dirty="0" smtClean="0">
                <a:latin typeface="Calibri" charset="0"/>
              </a:rPr>
              <a:t> al </a:t>
            </a:r>
            <a:r>
              <a:rPr lang="en-US" baseline="0" noProof="0" dirty="0" err="1" smtClean="0">
                <a:latin typeface="Calibri" charset="0"/>
              </a:rPr>
              <a:t>cambiar</a:t>
            </a:r>
            <a:r>
              <a:rPr lang="en-US" baseline="0" noProof="0" dirty="0" smtClean="0">
                <a:latin typeface="Calibri" charset="0"/>
              </a:rPr>
              <a:t> </a:t>
            </a:r>
            <a:r>
              <a:rPr lang="en-US" baseline="0" noProof="0" dirty="0" err="1" smtClean="0">
                <a:latin typeface="Calibri" charset="0"/>
              </a:rPr>
              <a:t>energia</a:t>
            </a:r>
            <a:endParaRPr lang="en-US" baseline="0" noProof="0" dirty="0" smtClean="0">
              <a:latin typeface="Calibri" charset="0"/>
            </a:endParaRPr>
          </a:p>
          <a:p>
            <a:pPr eaLnBrk="1" hangingPunct="1">
              <a:spcBef>
                <a:spcPct val="0"/>
              </a:spcBef>
            </a:pPr>
            <a:r>
              <a:rPr lang="en-US" sz="1300" dirty="0"/>
              <a:t>height excursion: </a:t>
            </a:r>
            <a:r>
              <a:rPr lang="en-US" sz="1300" dirty="0" err="1"/>
              <a:t>channelcut</a:t>
            </a:r>
            <a:r>
              <a:rPr lang="en-US" sz="1300" dirty="0"/>
              <a:t> </a:t>
            </a:r>
            <a:r>
              <a:rPr lang="en-US" sz="1300" dirty="0" err="1"/>
              <a:t>monos</a:t>
            </a:r>
            <a:r>
              <a:rPr lang="en-US" sz="1300" dirty="0"/>
              <a:t> change the height of the exit beam</a:t>
            </a:r>
          </a:p>
          <a:p>
            <a:pPr eaLnBrk="1" hangingPunct="1">
              <a:spcBef>
                <a:spcPct val="0"/>
              </a:spcBef>
            </a:pPr>
            <a:r>
              <a:rPr lang="en-US" sz="1300" dirty="0">
                <a:latin typeface="Calibri" charset="0"/>
              </a:rPr>
              <a:t>The multiple gap channel </a:t>
            </a:r>
            <a:endParaRPr lang="en-US" noProof="0" dirty="0">
              <a:latin typeface="Calibri" charset="0"/>
            </a:endParaRPr>
          </a:p>
        </p:txBody>
      </p:sp>
      <p:sp>
        <p:nvSpPr>
          <p:cNvPr id="33795"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35B948-4B52-7441-A213-8F077861AAED}" type="slidenum">
              <a:rPr lang="es-ES" sz="1300">
                <a:latin typeface="Calibri" charset="0"/>
              </a:rPr>
              <a:pPr eaLnBrk="1" hangingPunct="1"/>
              <a:t>51</a:t>
            </a:fld>
            <a:endParaRPr lang="es-ES" sz="1300">
              <a:latin typeface="Calibri"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Marcador de imagen de diapositiva"/>
          <p:cNvSpPr>
            <a:spLocks noGrp="1" noRot="1" noChangeAspect="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4"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s-ES" dirty="0" smtClean="0">
                <a:latin typeface="Calibri" charset="0"/>
              </a:rPr>
              <a:t>Estabilidad</a:t>
            </a:r>
            <a:r>
              <a:rPr lang="es-ES" baseline="0" dirty="0" smtClean="0">
                <a:latin typeface="Calibri" charset="0"/>
              </a:rPr>
              <a:t> necesita </a:t>
            </a:r>
            <a:r>
              <a:rPr lang="es-ES" baseline="0" dirty="0" err="1" smtClean="0">
                <a:latin typeface="Calibri" charset="0"/>
              </a:rPr>
              <a:t>monitorizacion</a:t>
            </a:r>
            <a:r>
              <a:rPr lang="es-ES" baseline="0" dirty="0" smtClean="0">
                <a:latin typeface="Calibri" charset="0"/>
              </a:rPr>
              <a:t>, </a:t>
            </a:r>
            <a:r>
              <a:rPr lang="es-ES" baseline="0" dirty="0" err="1" smtClean="0">
                <a:latin typeface="Calibri" charset="0"/>
              </a:rPr>
              <a:t>reduced</a:t>
            </a:r>
            <a:r>
              <a:rPr lang="es-ES" baseline="0" dirty="0" smtClean="0">
                <a:latin typeface="Calibri" charset="0"/>
              </a:rPr>
              <a:t> </a:t>
            </a:r>
            <a:r>
              <a:rPr lang="es-ES" baseline="0" dirty="0" err="1" smtClean="0">
                <a:latin typeface="Calibri" charset="0"/>
              </a:rPr>
              <a:t>electromagnetic</a:t>
            </a:r>
            <a:r>
              <a:rPr lang="es-ES" baseline="0" dirty="0" smtClean="0">
                <a:latin typeface="Calibri" charset="0"/>
              </a:rPr>
              <a:t> </a:t>
            </a:r>
            <a:r>
              <a:rPr lang="es-ES" baseline="0" dirty="0" err="1" smtClean="0">
                <a:latin typeface="Calibri" charset="0"/>
              </a:rPr>
              <a:t>noise</a:t>
            </a:r>
            <a:r>
              <a:rPr lang="es-ES" baseline="0" dirty="0" smtClean="0">
                <a:latin typeface="Calibri" charset="0"/>
              </a:rPr>
              <a:t>, </a:t>
            </a:r>
            <a:r>
              <a:rPr lang="es-ES" baseline="0" dirty="0" err="1" smtClean="0">
                <a:latin typeface="Calibri" charset="0"/>
              </a:rPr>
              <a:t>ensure</a:t>
            </a:r>
            <a:r>
              <a:rPr lang="es-ES" baseline="0" dirty="0" smtClean="0">
                <a:latin typeface="Calibri" charset="0"/>
              </a:rPr>
              <a:t> </a:t>
            </a:r>
            <a:r>
              <a:rPr lang="es-ES" baseline="0" dirty="0" err="1" smtClean="0">
                <a:latin typeface="Calibri" charset="0"/>
              </a:rPr>
              <a:t>electromagnetic</a:t>
            </a:r>
            <a:r>
              <a:rPr lang="es-ES" baseline="0" dirty="0" smtClean="0">
                <a:latin typeface="Calibri" charset="0"/>
              </a:rPr>
              <a:t> </a:t>
            </a:r>
            <a:r>
              <a:rPr lang="es-ES" baseline="0" dirty="0" err="1" smtClean="0">
                <a:latin typeface="Calibri" charset="0"/>
              </a:rPr>
              <a:t>compatibility</a:t>
            </a:r>
            <a:endParaRPr lang="es-ES" dirty="0">
              <a:latin typeface="Calibri" charset="0"/>
            </a:endParaRPr>
          </a:p>
        </p:txBody>
      </p:sp>
      <p:sp>
        <p:nvSpPr>
          <p:cNvPr id="33795"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335B948-4B52-7441-A213-8F077861AAED}" type="slidenum">
              <a:rPr lang="es-ES" sz="1300">
                <a:latin typeface="Calibri" charset="0"/>
              </a:rPr>
              <a:pPr eaLnBrk="1" hangingPunct="1"/>
              <a:t>52</a:t>
            </a:fld>
            <a:endParaRPr lang="es-ES" sz="1300">
              <a:latin typeface="Calibri"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0C85C5-8283-B548-92D9-65AF26565AE1}" type="slidenum">
              <a:rPr lang="es-ES" sz="1300">
                <a:latin typeface="Calibri" charset="0"/>
              </a:rPr>
              <a:pPr eaLnBrk="1" hangingPunct="1"/>
              <a:t>53</a:t>
            </a:fld>
            <a:endParaRPr lang="es-ES" sz="1300">
              <a:latin typeface="Calibri" charset="0"/>
            </a:endParaRPr>
          </a:p>
        </p:txBody>
      </p:sp>
      <p:sp>
        <p:nvSpPr>
          <p:cNvPr id="35842"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dirty="0">
                <a:latin typeface="Calibri" charset="0"/>
                <a:ea typeface="MS PGothic" charset="0"/>
                <a:cs typeface="MS PGothic" charset="0"/>
              </a:rPr>
              <a:t>Diamond has just announced that they will change your supported PUCK design towards the universal puck from ALS/SSRL. They will no longer be compatible with the ESRF pucks...</a:t>
            </a:r>
          </a:p>
          <a:p>
            <a:pPr eaLnBrk="1" hangingPunct="1">
              <a:spcBef>
                <a:spcPct val="0"/>
              </a:spcBef>
            </a:pPr>
            <a:endParaRPr lang="en-GB" dirty="0">
              <a:latin typeface="Calibri" charset="0"/>
              <a:ea typeface="MS PGothic" charset="0"/>
              <a:cs typeface="MS PGothic" charset="0"/>
            </a:endParaRPr>
          </a:p>
          <a:p>
            <a:pPr eaLnBrk="1" hangingPunct="1">
              <a:spcBef>
                <a:spcPct val="0"/>
              </a:spcBef>
            </a:pPr>
            <a:r>
              <a:rPr lang="en-GB" dirty="0">
                <a:latin typeface="Calibri" charset="0"/>
                <a:ea typeface="MS PGothic" charset="0"/>
                <a:cs typeface="MS PGothic" charset="0"/>
              </a:rPr>
              <a:t>Air </a:t>
            </a:r>
            <a:r>
              <a:rPr lang="en-GB" dirty="0" err="1">
                <a:latin typeface="Calibri" charset="0"/>
                <a:ea typeface="MS PGothic" charset="0"/>
                <a:cs typeface="MS PGothic" charset="0"/>
              </a:rPr>
              <a:t>bearing:rodaments</a:t>
            </a:r>
            <a:r>
              <a:rPr lang="en-GB" dirty="0">
                <a:latin typeface="Calibri" charset="0"/>
                <a:ea typeface="MS PGothic" charset="0"/>
                <a:cs typeface="MS PGothic" charset="0"/>
              </a:rPr>
              <a:t> per </a:t>
            </a:r>
            <a:r>
              <a:rPr lang="en-GB" dirty="0" err="1">
                <a:latin typeface="Calibri" charset="0"/>
                <a:ea typeface="MS PGothic" charset="0"/>
                <a:cs typeface="MS PGothic" charset="0"/>
              </a:rPr>
              <a:t>fer</a:t>
            </a:r>
            <a:r>
              <a:rPr lang="en-GB" dirty="0">
                <a:latin typeface="Calibri" charset="0"/>
                <a:ea typeface="MS PGothic" charset="0"/>
                <a:cs typeface="MS PGothic" charset="0"/>
              </a:rPr>
              <a:t> </a:t>
            </a:r>
            <a:r>
              <a:rPr lang="en-GB" dirty="0" err="1">
                <a:latin typeface="Calibri" charset="0"/>
                <a:ea typeface="MS PGothic" charset="0"/>
                <a:cs typeface="MS PGothic" charset="0"/>
              </a:rPr>
              <a:t>desplaçar</a:t>
            </a:r>
            <a:r>
              <a:rPr lang="en-GB" dirty="0">
                <a:latin typeface="Calibri" charset="0"/>
                <a:ea typeface="MS PGothic" charset="0"/>
                <a:cs typeface="MS PGothic" charset="0"/>
              </a:rPr>
              <a:t>, en </a:t>
            </a:r>
            <a:r>
              <a:rPr lang="en-GB" dirty="0" err="1">
                <a:latin typeface="Calibri" charset="0"/>
                <a:ea typeface="MS PGothic" charset="0"/>
                <a:cs typeface="MS PGothic" charset="0"/>
              </a:rPr>
              <a:t>comptes</a:t>
            </a:r>
            <a:r>
              <a:rPr lang="en-GB" dirty="0">
                <a:latin typeface="Calibri" charset="0"/>
                <a:ea typeface="MS PGothic" charset="0"/>
                <a:cs typeface="MS PGothic" charset="0"/>
              </a:rPr>
              <a:t> de </a:t>
            </a:r>
            <a:r>
              <a:rPr lang="en-GB" dirty="0" err="1">
                <a:latin typeface="Calibri" charset="0"/>
                <a:ea typeface="MS PGothic" charset="0"/>
                <a:cs typeface="MS PGothic" charset="0"/>
              </a:rPr>
              <a:t>coixinets</a:t>
            </a:r>
            <a:r>
              <a:rPr lang="en-GB" dirty="0">
                <a:latin typeface="Calibri" charset="0"/>
                <a:ea typeface="MS PGothic" charset="0"/>
                <a:cs typeface="MS PGothic" charset="0"/>
              </a:rPr>
              <a:t> </a:t>
            </a:r>
            <a:r>
              <a:rPr lang="en-GB" dirty="0" err="1">
                <a:latin typeface="Calibri" charset="0"/>
                <a:ea typeface="MS PGothic" charset="0"/>
                <a:cs typeface="MS PGothic" charset="0"/>
              </a:rPr>
              <a:t>és</a:t>
            </a:r>
            <a:r>
              <a:rPr lang="en-GB" dirty="0">
                <a:latin typeface="Calibri" charset="0"/>
                <a:ea typeface="MS PGothic" charset="0"/>
                <a:cs typeface="MS PGothic" charset="0"/>
              </a:rPr>
              <a:t> </a:t>
            </a:r>
            <a:r>
              <a:rPr lang="en-GB" dirty="0" err="1">
                <a:latin typeface="Calibri" charset="0"/>
                <a:ea typeface="MS PGothic" charset="0"/>
                <a:cs typeface="MS PGothic" charset="0"/>
              </a:rPr>
              <a:t>aire</a:t>
            </a:r>
            <a:r>
              <a:rPr lang="en-GB" dirty="0">
                <a:latin typeface="Calibri" charset="0"/>
                <a:ea typeface="MS PGothic" charset="0"/>
                <a:cs typeface="MS PGothic" charset="0"/>
              </a:rPr>
              <a:t> a </a:t>
            </a:r>
            <a:r>
              <a:rPr lang="en-GB" dirty="0" err="1">
                <a:latin typeface="Calibri" charset="0"/>
                <a:ea typeface="MS PGothic" charset="0"/>
                <a:cs typeface="MS PGothic" charset="0"/>
              </a:rPr>
              <a:t>pressió</a:t>
            </a:r>
            <a:endParaRPr lang="en-GB" dirty="0">
              <a:latin typeface="Calibri" charset="0"/>
              <a:ea typeface="MS PGothic" charset="0"/>
              <a:cs typeface="MS PGothic" charset="0"/>
            </a:endParaRPr>
          </a:p>
          <a:p>
            <a:pPr eaLnBrk="1" hangingPunct="1">
              <a:spcBef>
                <a:spcPct val="0"/>
              </a:spcBef>
            </a:pPr>
            <a:r>
              <a:rPr lang="en-GB" dirty="0">
                <a:latin typeface="Calibri" charset="0"/>
                <a:ea typeface="MS PGothic" charset="0"/>
                <a:cs typeface="MS PGothic" charset="0"/>
              </a:rPr>
              <a:t>SOC: sphere of confusion</a:t>
            </a:r>
          </a:p>
          <a:p>
            <a:pPr eaLnBrk="1" hangingPunct="1">
              <a:spcBef>
                <a:spcPct val="0"/>
              </a:spcBef>
            </a:pPr>
            <a:r>
              <a:rPr lang="en-GB" dirty="0">
                <a:latin typeface="Calibri" charset="0"/>
                <a:ea typeface="MS PGothic" charset="0"/>
                <a:cs typeface="MS PGothic" charset="0"/>
              </a:rPr>
              <a:t>Pilatus: current state of the art</a:t>
            </a:r>
          </a:p>
          <a:p>
            <a:pPr eaLnBrk="1" hangingPunct="1">
              <a:spcBef>
                <a:spcPct val="0"/>
              </a:spcBef>
            </a:pPr>
            <a:endParaRPr lang="en-GB" dirty="0">
              <a:latin typeface="Calibri" charset="0"/>
              <a:ea typeface="MS PGothic" charset="0"/>
              <a:cs typeface="MS PGothic"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30C85C5-8283-B548-92D9-65AF26565AE1}" type="slidenum">
              <a:rPr lang="es-ES" sz="1300">
                <a:latin typeface="Calibri" charset="0"/>
              </a:rPr>
              <a:pPr eaLnBrk="1" hangingPunct="1"/>
              <a:t>54</a:t>
            </a:fld>
            <a:endParaRPr lang="es-ES" sz="1300">
              <a:latin typeface="Calibri" charset="0"/>
            </a:endParaRPr>
          </a:p>
        </p:txBody>
      </p:sp>
      <p:sp>
        <p:nvSpPr>
          <p:cNvPr id="35842"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95239">
              <a:spcBef>
                <a:spcPct val="0"/>
              </a:spcBef>
              <a:defRPr/>
            </a:pPr>
            <a:r>
              <a:rPr lang="es-ES" sz="1300" dirty="0">
                <a:latin typeface="Calibri" charset="0"/>
              </a:rPr>
              <a:t>Pixel </a:t>
            </a:r>
            <a:r>
              <a:rPr lang="es-ES" sz="1300" dirty="0" err="1">
                <a:latin typeface="Calibri" charset="0"/>
              </a:rPr>
              <a:t>array</a:t>
            </a:r>
            <a:r>
              <a:rPr lang="es-ES" sz="1300" dirty="0">
                <a:latin typeface="Calibri" charset="0"/>
              </a:rPr>
              <a:t> </a:t>
            </a:r>
            <a:r>
              <a:rPr lang="es-ES" sz="1300" dirty="0" err="1">
                <a:latin typeface="Calibri" charset="0"/>
              </a:rPr>
              <a:t>photon-counting</a:t>
            </a:r>
            <a:r>
              <a:rPr lang="es-ES" sz="1300" dirty="0">
                <a:latin typeface="Calibri" charset="0"/>
              </a:rPr>
              <a:t> detector </a:t>
            </a:r>
            <a:r>
              <a:rPr lang="es-ES" sz="1300" dirty="0" err="1">
                <a:latin typeface="Calibri" charset="0"/>
              </a:rPr>
              <a:t>is</a:t>
            </a:r>
            <a:r>
              <a:rPr lang="es-ES" sz="1300" dirty="0">
                <a:latin typeface="Calibri" charset="0"/>
              </a:rPr>
              <a:t> </a:t>
            </a:r>
            <a:r>
              <a:rPr lang="es-ES" sz="1300" dirty="0" err="1">
                <a:latin typeface="Calibri" charset="0"/>
              </a:rPr>
              <a:t>the</a:t>
            </a:r>
            <a:r>
              <a:rPr lang="es-ES" sz="1300" dirty="0">
                <a:latin typeface="Calibri" charset="0"/>
              </a:rPr>
              <a:t> </a:t>
            </a:r>
            <a:r>
              <a:rPr lang="es-ES" sz="1300" dirty="0" err="1">
                <a:latin typeface="Calibri" charset="0"/>
              </a:rPr>
              <a:t>technology</a:t>
            </a:r>
            <a:r>
              <a:rPr lang="es-ES" sz="1300" dirty="0">
                <a:latin typeface="Calibri" charset="0"/>
              </a:rPr>
              <a:t> of </a:t>
            </a:r>
            <a:r>
              <a:rPr lang="es-ES" sz="1300" dirty="0" err="1">
                <a:latin typeface="Calibri" charset="0"/>
              </a:rPr>
              <a:t>choice</a:t>
            </a:r>
            <a:endParaRPr lang="es-ES" sz="1300" dirty="0">
              <a:latin typeface="Calibri" charset="0"/>
            </a:endParaRPr>
          </a:p>
          <a:p>
            <a:pPr eaLnBrk="1" hangingPunct="1">
              <a:spcBef>
                <a:spcPct val="0"/>
              </a:spcBef>
            </a:pPr>
            <a:r>
              <a:rPr lang="en-GB" dirty="0" smtClean="0">
                <a:latin typeface="Calibri" charset="0"/>
                <a:ea typeface="MS PGothic" charset="0"/>
                <a:cs typeface="MS PGothic" charset="0"/>
              </a:rPr>
              <a:t>Diamond </a:t>
            </a:r>
            <a:r>
              <a:rPr lang="en-GB" dirty="0">
                <a:latin typeface="Calibri" charset="0"/>
                <a:ea typeface="MS PGothic" charset="0"/>
                <a:cs typeface="MS PGothic" charset="0"/>
              </a:rPr>
              <a:t>has just announced that they will change your supported PUCK design towards the universal puck from ALS/SSRL. They will no longer be compatible with the ESRF pucks...</a:t>
            </a:r>
          </a:p>
          <a:p>
            <a:pPr eaLnBrk="1" hangingPunct="1">
              <a:spcBef>
                <a:spcPct val="0"/>
              </a:spcBef>
            </a:pPr>
            <a:r>
              <a:rPr lang="en-GB" dirty="0" smtClean="0">
                <a:latin typeface="Calibri" charset="0"/>
                <a:ea typeface="MS PGothic" charset="0"/>
                <a:cs typeface="MS PGothic" charset="0"/>
              </a:rPr>
              <a:t>Pilatus</a:t>
            </a:r>
            <a:r>
              <a:rPr lang="en-GB" dirty="0">
                <a:latin typeface="Calibri" charset="0"/>
                <a:ea typeface="MS PGothic" charset="0"/>
                <a:cs typeface="MS PGothic" charset="0"/>
              </a:rPr>
              <a:t>: current state of the art</a:t>
            </a:r>
          </a:p>
          <a:p>
            <a:pPr eaLnBrk="1" hangingPunct="1">
              <a:spcBef>
                <a:spcPct val="0"/>
              </a:spcBef>
            </a:pPr>
            <a:r>
              <a:rPr lang="en-GB" dirty="0" smtClean="0">
                <a:latin typeface="Calibri" charset="0"/>
                <a:ea typeface="MS PGothic" charset="0"/>
                <a:cs typeface="MS PGothic" charset="0"/>
              </a:rPr>
              <a:t>OR EIGER!!</a:t>
            </a:r>
          </a:p>
          <a:p>
            <a:pPr eaLnBrk="1" hangingPunct="1">
              <a:spcBef>
                <a:spcPct val="0"/>
              </a:spcBef>
            </a:pPr>
            <a:endParaRPr lang="en-GB" dirty="0" smtClean="0">
              <a:latin typeface="Calibri" charset="0"/>
              <a:ea typeface="MS PGothic" charset="0"/>
              <a:cs typeface="MS PGothic" charset="0"/>
            </a:endParaRPr>
          </a:p>
          <a:p>
            <a:pPr eaLnBrk="1" hangingPunct="1">
              <a:spcBef>
                <a:spcPct val="0"/>
              </a:spcBef>
            </a:pPr>
            <a:r>
              <a:rPr lang="en-GB" dirty="0" err="1" smtClean="0">
                <a:latin typeface="Calibri" charset="0"/>
                <a:ea typeface="MS PGothic" charset="0"/>
                <a:cs typeface="MS PGothic" charset="0"/>
              </a:rPr>
              <a:t>Gati</a:t>
            </a:r>
            <a:r>
              <a:rPr lang="en-GB" dirty="0" smtClean="0">
                <a:latin typeface="Calibri" charset="0"/>
                <a:ea typeface="MS PGothic" charset="0"/>
                <a:cs typeface="MS PGothic" charset="0"/>
              </a:rPr>
              <a:t> et al. Example of what it can be done with a small beam, high flux and fast frame</a:t>
            </a:r>
            <a:r>
              <a:rPr lang="en-GB" baseline="0" dirty="0" smtClean="0">
                <a:latin typeface="Calibri" charset="0"/>
                <a:ea typeface="MS PGothic" charset="0"/>
                <a:cs typeface="MS PGothic" charset="0"/>
              </a:rPr>
              <a:t> rate pixel array detector</a:t>
            </a:r>
            <a:endParaRPr lang="en-GB" dirty="0">
              <a:latin typeface="Calibri" charset="0"/>
              <a:ea typeface="MS PGothic" charset="0"/>
              <a:cs typeface="MS PGothic"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txBox="1">
            <a:spLocks noGrp="1" noChangeArrowheads="1"/>
          </p:cNvSpPr>
          <p:nvPr/>
        </p:nvSpPr>
        <p:spPr bwMode="auto">
          <a:xfrm>
            <a:off x="4021138" y="9721851"/>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38" tIns="49520" rIns="99038" bIns="49520"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C6CEB1D4-92C0-8D40-A611-B6E3B189CA20}" type="slidenum">
              <a:rPr lang="es-ES" sz="1300">
                <a:latin typeface="Calibri" charset="0"/>
              </a:rPr>
              <a:pPr algn="r" eaLnBrk="1" hangingPunct="1"/>
              <a:t>55</a:t>
            </a:fld>
            <a:endParaRPr lang="es-ES" sz="1300">
              <a:latin typeface="Calibri" charset="0"/>
            </a:endParaRPr>
          </a:p>
        </p:txBody>
      </p:sp>
      <p:sp>
        <p:nvSpPr>
          <p:cNvPr id="37890"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atin typeface="Calibri" charset="0"/>
                <a:ea typeface="MS PGothic" charset="0"/>
                <a:cs typeface="MS PGothic" charset="0"/>
              </a:rPr>
              <a:t>Diamond has just announced that they will change your supported PUCK design towards the universal puck from ALS/SSRL. They will no longer be compatible with the ESRF pucks...</a:t>
            </a:r>
          </a:p>
          <a:p>
            <a:pPr eaLnBrk="1" hangingPunct="1">
              <a:spcBef>
                <a:spcPct val="0"/>
              </a:spcBef>
            </a:pPr>
            <a:endParaRPr lang="en-GB">
              <a:latin typeface="Calibri" charset="0"/>
              <a:ea typeface="MS PGothic" charset="0"/>
              <a:cs typeface="MS PGothic" charset="0"/>
            </a:endParaRPr>
          </a:p>
          <a:p>
            <a:pPr eaLnBrk="1" hangingPunct="1">
              <a:spcBef>
                <a:spcPct val="0"/>
              </a:spcBef>
            </a:pPr>
            <a:r>
              <a:rPr lang="en-US">
                <a:latin typeface="Calibri" charset="0"/>
              </a:rPr>
              <a:t>[-0.1,+1 keV, en rang d’ E baixos les jaws del gap de l’undulador estan màxim a 5.7 mm, per tant no es pot baixar de 0.1 12.56-13.56, 7.85-8.85</a:t>
            </a:r>
          </a:p>
          <a:p>
            <a:pPr eaLnBrk="1" hangingPunct="1">
              <a:spcBef>
                <a:spcPct val="0"/>
              </a:spcBef>
            </a:pPr>
            <a:endParaRPr lang="en-GB">
              <a:latin typeface="Calibri" charset="0"/>
              <a:ea typeface="MS PGothic" charset="0"/>
              <a:cs typeface="MS PGothic" charset="0"/>
            </a:endParaRPr>
          </a:p>
          <a:p>
            <a:pPr eaLnBrk="1" hangingPunct="1">
              <a:spcBef>
                <a:spcPct val="0"/>
              </a:spcBef>
            </a:pPr>
            <a:r>
              <a:rPr lang="en-GB">
                <a:latin typeface="Calibri" charset="0"/>
                <a:ea typeface="MS PGothic" charset="0"/>
                <a:cs typeface="MS PGothic" charset="0"/>
              </a:rPr>
              <a:t>Air bearing:rodaments per fer desplaçar, en comptes de coixinets és aire a pressió</a:t>
            </a:r>
          </a:p>
          <a:p>
            <a:pPr eaLnBrk="1" hangingPunct="1">
              <a:spcBef>
                <a:spcPct val="0"/>
              </a:spcBef>
            </a:pPr>
            <a:r>
              <a:rPr lang="en-GB">
                <a:latin typeface="Calibri" charset="0"/>
                <a:ea typeface="MS PGothic" charset="0"/>
                <a:cs typeface="MS PGothic" charset="0"/>
              </a:rPr>
              <a:t>SOC: sphere of confusion</a:t>
            </a:r>
          </a:p>
          <a:p>
            <a:pPr eaLnBrk="1" hangingPunct="1">
              <a:spcBef>
                <a:spcPct val="0"/>
              </a:spcBef>
            </a:pPr>
            <a:r>
              <a:rPr lang="en-GB">
                <a:latin typeface="Calibri" charset="0"/>
                <a:ea typeface="MS PGothic" charset="0"/>
                <a:cs typeface="MS PGothic" charset="0"/>
              </a:rPr>
              <a:t>Pilatus: current state of the art</a:t>
            </a:r>
          </a:p>
          <a:p>
            <a:pPr eaLnBrk="1" hangingPunct="1">
              <a:spcBef>
                <a:spcPct val="0"/>
              </a:spcBef>
            </a:pPr>
            <a:endParaRPr lang="en-GB">
              <a:latin typeface="Calibri" charset="0"/>
              <a:ea typeface="MS PGothic" charset="0"/>
              <a:cs typeface="MS PGothic"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effectLst/>
              </a:rPr>
              <a:t>Synchrotron-based MX is a very synergistic and open field, in which the improvements in methods and instrumentation in a synchrotron facility are rapidly adopted by the rest of the facilities. This is now being extended with the advent of XFELs. There are currently a number of research lines which could be permanently considered to be implemented at the </a:t>
            </a:r>
            <a:r>
              <a:rPr lang="en-GB" sz="1200" dirty="0" err="1" smtClean="0">
                <a:effectLst/>
              </a:rPr>
              <a:t>microfocus</a:t>
            </a:r>
            <a:r>
              <a:rPr lang="en-GB" sz="1200" dirty="0" smtClean="0">
                <a:effectLst/>
              </a:rPr>
              <a:t> </a:t>
            </a:r>
            <a:r>
              <a:rPr lang="en-GB" sz="1200" dirty="0" err="1" smtClean="0">
                <a:effectLst/>
              </a:rPr>
              <a:t>beamline</a:t>
            </a:r>
            <a:r>
              <a:rPr lang="en-GB" sz="1200" dirty="0" smtClean="0">
                <a:effectLst/>
              </a:rPr>
              <a:t>. These lines involve, among others, data collection strategies, serial crystallography, room temperature data collection, fast data collection to overcome radiation damage effects, </a:t>
            </a:r>
            <a:r>
              <a:rPr lang="en-GB" sz="1200" dirty="0" err="1" smtClean="0">
                <a:effectLst/>
              </a:rPr>
              <a:t>etc</a:t>
            </a:r>
            <a:r>
              <a:rPr lang="en-GB" sz="1200" dirty="0" smtClean="0">
                <a:effectLst/>
              </a:rPr>
              <a:t/>
            </a:r>
            <a:br>
              <a:rPr lang="en-GB" sz="1200" dirty="0" smtClean="0">
                <a:effectLst/>
              </a:rPr>
            </a:br>
            <a:endParaRPr lang="en-GB" dirty="0" smtClean="0"/>
          </a:p>
          <a:p>
            <a:endParaRPr lang="es-ES" dirty="0"/>
          </a:p>
        </p:txBody>
      </p:sp>
      <p:sp>
        <p:nvSpPr>
          <p:cNvPr id="4" name="3 Marcador de número de diapositiva"/>
          <p:cNvSpPr>
            <a:spLocks noGrp="1"/>
          </p:cNvSpPr>
          <p:nvPr>
            <p:ph type="sldNum" idx="10"/>
          </p:nvPr>
        </p:nvSpPr>
        <p:spPr/>
        <p:txBody>
          <a:bodyPr/>
          <a:lstStyle/>
          <a:p>
            <a:pPr>
              <a:buClr>
                <a:srgbClr val="000000"/>
              </a:buClr>
            </a:pPr>
            <a:endParaRPr lang="es-ES" dirty="0" smtClean="0"/>
          </a:p>
          <a:p>
            <a:pPr lvl="1">
              <a:buClr>
                <a:srgbClr val="000000"/>
              </a:buClr>
            </a:pPr>
            <a:endParaRPr lang="es-ES" dirty="0" smtClean="0"/>
          </a:p>
          <a:p>
            <a:pPr lvl="2">
              <a:buClr>
                <a:srgbClr val="000000"/>
              </a:buClr>
            </a:pPr>
            <a:endParaRPr lang="es-ES" dirty="0" smtClean="0"/>
          </a:p>
          <a:p>
            <a:pPr lvl="3">
              <a:buClr>
                <a:srgbClr val="000000"/>
              </a:buClr>
            </a:pPr>
            <a:endParaRPr lang="es-ES" dirty="0" smtClean="0"/>
          </a:p>
          <a:p>
            <a:pPr lvl="4">
              <a:buClr>
                <a:srgbClr val="000000"/>
              </a:buClr>
            </a:pPr>
            <a:endParaRPr lang="es-ES" dirty="0" smtClean="0"/>
          </a:p>
          <a:p>
            <a:pPr lvl="5">
              <a:buClr>
                <a:srgbClr val="000000"/>
              </a:buClr>
            </a:pPr>
            <a:endParaRPr lang="es-ES" dirty="0" smtClean="0"/>
          </a:p>
          <a:p>
            <a:pPr lvl="6">
              <a:buClr>
                <a:srgbClr val="000000"/>
              </a:buClr>
            </a:pPr>
            <a:endParaRPr lang="es-ES" dirty="0" smtClean="0"/>
          </a:p>
          <a:p>
            <a:pPr lvl="7">
              <a:buClr>
                <a:srgbClr val="000000"/>
              </a:buClr>
            </a:pPr>
            <a:endParaRPr lang="es-ES" dirty="0" smtClean="0"/>
          </a:p>
          <a:p>
            <a:pPr lvl="8">
              <a:buClr>
                <a:srgbClr val="000000"/>
              </a:buClr>
            </a:pPr>
            <a:endParaRPr lang="es-E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effectLst/>
              </a:rPr>
              <a:t>Synchrotron-based MX is a very synergistic and open field, in which the improvements in methods and instrumentation in a synchrotron facility are rapidly adopted by the rest of the facilities. This is now being extended with the advent of XFELs. There are currently a number of research lines which could be permanently considered to be implemented at the </a:t>
            </a:r>
            <a:r>
              <a:rPr lang="en-GB" sz="1200" dirty="0" err="1" smtClean="0">
                <a:effectLst/>
              </a:rPr>
              <a:t>microfocus</a:t>
            </a:r>
            <a:r>
              <a:rPr lang="en-GB" sz="1200" dirty="0" smtClean="0">
                <a:effectLst/>
              </a:rPr>
              <a:t> </a:t>
            </a:r>
            <a:r>
              <a:rPr lang="en-GB" sz="1200" dirty="0" err="1" smtClean="0">
                <a:effectLst/>
              </a:rPr>
              <a:t>beamline</a:t>
            </a:r>
            <a:r>
              <a:rPr lang="en-GB" sz="1200" dirty="0" smtClean="0">
                <a:effectLst/>
              </a:rPr>
              <a:t>. These lines involve, among others, data collection strategies, serial crystallography, room temperature data collection, fast data collection to overcome radiation damage effects, </a:t>
            </a:r>
            <a:r>
              <a:rPr lang="en-GB" sz="1200" dirty="0" err="1" smtClean="0">
                <a:effectLst/>
              </a:rPr>
              <a:t>etc</a:t>
            </a:r>
            <a:r>
              <a:rPr lang="en-GB" sz="1200" dirty="0" smtClean="0">
                <a:effectLst/>
              </a:rPr>
              <a:t/>
            </a:r>
            <a:br>
              <a:rPr lang="en-GB" sz="1200" dirty="0" smtClean="0">
                <a:effectLst/>
              </a:rPr>
            </a:br>
            <a:endParaRPr lang="en-GB" dirty="0" smtClean="0"/>
          </a:p>
          <a:p>
            <a:endParaRPr lang="es-ES" dirty="0"/>
          </a:p>
        </p:txBody>
      </p:sp>
      <p:sp>
        <p:nvSpPr>
          <p:cNvPr id="4" name="3 Marcador de número de diapositiva"/>
          <p:cNvSpPr>
            <a:spLocks noGrp="1"/>
          </p:cNvSpPr>
          <p:nvPr>
            <p:ph type="sldNum" idx="10"/>
          </p:nvPr>
        </p:nvSpPr>
        <p:spPr/>
        <p:txBody>
          <a:bodyPr/>
          <a:lstStyle/>
          <a:p>
            <a:pPr>
              <a:buClr>
                <a:srgbClr val="000000"/>
              </a:buClr>
            </a:pPr>
            <a:endParaRPr lang="es-ES" dirty="0" smtClean="0"/>
          </a:p>
          <a:p>
            <a:pPr lvl="1">
              <a:buClr>
                <a:srgbClr val="000000"/>
              </a:buClr>
            </a:pPr>
            <a:endParaRPr lang="es-ES" dirty="0" smtClean="0"/>
          </a:p>
          <a:p>
            <a:pPr lvl="2">
              <a:buClr>
                <a:srgbClr val="000000"/>
              </a:buClr>
            </a:pPr>
            <a:endParaRPr lang="es-ES" dirty="0" smtClean="0"/>
          </a:p>
          <a:p>
            <a:pPr lvl="3">
              <a:buClr>
                <a:srgbClr val="000000"/>
              </a:buClr>
            </a:pPr>
            <a:endParaRPr lang="es-ES" dirty="0" smtClean="0"/>
          </a:p>
          <a:p>
            <a:pPr lvl="4">
              <a:buClr>
                <a:srgbClr val="000000"/>
              </a:buClr>
            </a:pPr>
            <a:endParaRPr lang="es-ES" dirty="0" smtClean="0"/>
          </a:p>
          <a:p>
            <a:pPr lvl="5">
              <a:buClr>
                <a:srgbClr val="000000"/>
              </a:buClr>
            </a:pPr>
            <a:endParaRPr lang="es-ES" dirty="0" smtClean="0"/>
          </a:p>
          <a:p>
            <a:pPr lvl="6">
              <a:buClr>
                <a:srgbClr val="000000"/>
              </a:buClr>
            </a:pPr>
            <a:endParaRPr lang="es-ES" dirty="0" smtClean="0"/>
          </a:p>
          <a:p>
            <a:pPr lvl="7">
              <a:buClr>
                <a:srgbClr val="000000"/>
              </a:buClr>
            </a:pPr>
            <a:endParaRPr lang="es-ES" dirty="0" smtClean="0"/>
          </a:p>
          <a:p>
            <a:pPr lvl="8">
              <a:buClr>
                <a:srgbClr val="000000"/>
              </a:buClr>
            </a:pPr>
            <a:endParaRPr lang="es-E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877" indent="-285722" eaLnBrk="0" hangingPunct="0">
              <a:defRPr sz="2400">
                <a:solidFill>
                  <a:schemeClr val="tx1"/>
                </a:solidFill>
                <a:latin typeface="Arial" charset="0"/>
                <a:ea typeface="ＭＳ Ｐゴシック" charset="0"/>
              </a:defRPr>
            </a:lvl2pPr>
            <a:lvl3pPr marL="1142888" indent="-228578" eaLnBrk="0" hangingPunct="0">
              <a:defRPr sz="2400">
                <a:solidFill>
                  <a:schemeClr val="tx1"/>
                </a:solidFill>
                <a:latin typeface="Arial" charset="0"/>
                <a:ea typeface="ＭＳ Ｐゴシック" charset="0"/>
              </a:defRPr>
            </a:lvl3pPr>
            <a:lvl4pPr marL="1600043" indent="-228578" eaLnBrk="0" hangingPunct="0">
              <a:defRPr sz="2400">
                <a:solidFill>
                  <a:schemeClr val="tx1"/>
                </a:solidFill>
                <a:latin typeface="Arial" charset="0"/>
                <a:ea typeface="ＭＳ Ｐゴシック" charset="0"/>
              </a:defRPr>
            </a:lvl4pPr>
            <a:lvl5pPr marL="2057198" indent="-228578" eaLnBrk="0" hangingPunct="0">
              <a:defRPr sz="2400">
                <a:solidFill>
                  <a:schemeClr val="tx1"/>
                </a:solidFill>
                <a:latin typeface="Arial" charset="0"/>
                <a:ea typeface="ＭＳ Ｐゴシック" charset="0"/>
              </a:defRPr>
            </a:lvl5pPr>
            <a:lvl6pPr marL="2514353" indent="-228578" eaLnBrk="0" fontAlgn="base" hangingPunct="0">
              <a:spcBef>
                <a:spcPct val="0"/>
              </a:spcBef>
              <a:spcAft>
                <a:spcPct val="0"/>
              </a:spcAft>
              <a:defRPr sz="2400">
                <a:solidFill>
                  <a:schemeClr val="tx1"/>
                </a:solidFill>
                <a:latin typeface="Arial" charset="0"/>
                <a:ea typeface="ＭＳ Ｐゴシック" charset="0"/>
              </a:defRPr>
            </a:lvl6pPr>
            <a:lvl7pPr marL="2971509" indent="-228578" eaLnBrk="0" fontAlgn="base" hangingPunct="0">
              <a:spcBef>
                <a:spcPct val="0"/>
              </a:spcBef>
              <a:spcAft>
                <a:spcPct val="0"/>
              </a:spcAft>
              <a:defRPr sz="2400">
                <a:solidFill>
                  <a:schemeClr val="tx1"/>
                </a:solidFill>
                <a:latin typeface="Arial" charset="0"/>
                <a:ea typeface="ＭＳ Ｐゴシック" charset="0"/>
              </a:defRPr>
            </a:lvl7pPr>
            <a:lvl8pPr marL="3428664" indent="-228578" eaLnBrk="0" fontAlgn="base" hangingPunct="0">
              <a:spcBef>
                <a:spcPct val="0"/>
              </a:spcBef>
              <a:spcAft>
                <a:spcPct val="0"/>
              </a:spcAft>
              <a:defRPr sz="2400">
                <a:solidFill>
                  <a:schemeClr val="tx1"/>
                </a:solidFill>
                <a:latin typeface="Arial" charset="0"/>
                <a:ea typeface="ＭＳ Ｐゴシック" charset="0"/>
              </a:defRPr>
            </a:lvl8pPr>
            <a:lvl9pPr marL="3885819" indent="-228578"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2FA7384-E63C-AA46-99E4-7799A1924AEF}" type="slidenum">
              <a:rPr lang="es-ES" sz="1300">
                <a:latin typeface="Calibri" charset="0"/>
              </a:rPr>
              <a:pPr eaLnBrk="1" hangingPunct="1"/>
              <a:t>58</a:t>
            </a:fld>
            <a:endParaRPr lang="es-ES" sz="1300">
              <a:latin typeface="Calibri" charset="0"/>
            </a:endParaRPr>
          </a:p>
        </p:txBody>
      </p:sp>
      <p:sp>
        <p:nvSpPr>
          <p:cNvPr id="39938" name="Rectangle 2"/>
          <p:cNvSpPr>
            <a:spLocks noGrp="1" noRot="1" noChangeAspect="1" noChangeArrowheads="1" noTextEdit="1"/>
          </p:cNvSpPr>
          <p:nvPr>
            <p:ph type="sldImg"/>
          </p:nvPr>
        </p:nvSpPr>
        <p:spPr bwMode="auto">
          <a:xfrm>
            <a:off x="992188" y="768350"/>
            <a:ext cx="5114925"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99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s-ES_tradnl">
              <a:latin typeface="Calibri" charset="0"/>
              <a:ea typeface="MS PGothic" charset="0"/>
              <a:cs typeface="MS PGothic"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2188" y="768350"/>
            <a:ext cx="5114925" cy="3836988"/>
          </a:xfrm>
        </p:spPr>
      </p:sp>
      <p:sp>
        <p:nvSpPr>
          <p:cNvPr id="3" name="2 Marcador de notas"/>
          <p:cNvSpPr>
            <a:spLocks noGrp="1"/>
          </p:cNvSpPr>
          <p:nvPr>
            <p:ph type="body" idx="1"/>
          </p:nvPr>
        </p:nvSpPr>
        <p:spPr/>
        <p:txBody>
          <a:bodyPr>
            <a:normAutofit/>
          </a:bodyPr>
          <a:lstStyle/>
          <a:p>
            <a:r>
              <a:rPr lang="es-ES" dirty="0" smtClean="0"/>
              <a:t>A </a:t>
            </a:r>
            <a:r>
              <a:rPr lang="es-ES" dirty="0" err="1" smtClean="0"/>
              <a:t>large</a:t>
            </a:r>
            <a:r>
              <a:rPr lang="es-ES" dirty="0" smtClean="0"/>
              <a:t> </a:t>
            </a:r>
            <a:r>
              <a:rPr lang="es-ES" dirty="0" err="1" smtClean="0"/>
              <a:t>number</a:t>
            </a:r>
            <a:r>
              <a:rPr lang="es-ES" dirty="0" smtClean="0"/>
              <a:t> of </a:t>
            </a:r>
            <a:r>
              <a:rPr lang="es-ES" dirty="0" err="1" smtClean="0"/>
              <a:t>challenging</a:t>
            </a:r>
            <a:r>
              <a:rPr lang="es-ES" dirty="0" smtClean="0"/>
              <a:t> </a:t>
            </a:r>
            <a:r>
              <a:rPr lang="es-ES" dirty="0" err="1" smtClean="0"/>
              <a:t>projects</a:t>
            </a:r>
            <a:r>
              <a:rPr lang="es-ES" dirty="0" smtClean="0"/>
              <a:t> are </a:t>
            </a:r>
            <a:r>
              <a:rPr lang="es-ES" dirty="0" err="1" smtClean="0"/>
              <a:t>currently</a:t>
            </a:r>
            <a:r>
              <a:rPr lang="es-ES" dirty="0" smtClean="0"/>
              <a:t> </a:t>
            </a:r>
            <a:r>
              <a:rPr lang="es-ES" dirty="0" err="1" smtClean="0"/>
              <a:t>undergoing</a:t>
            </a:r>
            <a:r>
              <a:rPr lang="es-ES" baseline="0" dirty="0" smtClean="0"/>
              <a:t> in </a:t>
            </a:r>
            <a:r>
              <a:rPr lang="es-ES" baseline="0" dirty="0" err="1" smtClean="0"/>
              <a:t>many</a:t>
            </a:r>
            <a:r>
              <a:rPr lang="es-ES" baseline="0" dirty="0" smtClean="0"/>
              <a:t> MX </a:t>
            </a:r>
            <a:r>
              <a:rPr lang="es-ES" baseline="0" dirty="0" err="1" smtClean="0"/>
              <a:t>laboratories</a:t>
            </a:r>
            <a:r>
              <a:rPr lang="es-ES" baseline="0" dirty="0" smtClean="0"/>
              <a:t> in </a:t>
            </a:r>
            <a:r>
              <a:rPr lang="es-ES" baseline="0" dirty="0" err="1" smtClean="0"/>
              <a:t>Spain</a:t>
            </a:r>
            <a:r>
              <a:rPr lang="es-ES" baseline="0" dirty="0" smtClean="0"/>
              <a:t>: </a:t>
            </a:r>
            <a:r>
              <a:rPr lang="es-ES" baseline="0" dirty="0" err="1" smtClean="0"/>
              <a:t>Proteins</a:t>
            </a:r>
            <a:r>
              <a:rPr lang="es-ES" baseline="0" dirty="0" smtClean="0"/>
              <a:t> of </a:t>
            </a:r>
            <a:r>
              <a:rPr lang="es-ES" baseline="0" dirty="0" err="1" smtClean="0"/>
              <a:t>pathogenic</a:t>
            </a:r>
            <a:r>
              <a:rPr lang="es-ES" baseline="0" dirty="0" smtClean="0"/>
              <a:t> </a:t>
            </a:r>
            <a:r>
              <a:rPr lang="es-ES" baseline="0" dirty="0" err="1" smtClean="0"/>
              <a:t>viruses</a:t>
            </a:r>
            <a:r>
              <a:rPr lang="es-ES" baseline="0" dirty="0" smtClean="0"/>
              <a:t>, </a:t>
            </a:r>
            <a:r>
              <a:rPr lang="es-ES" baseline="0" dirty="0" err="1" smtClean="0"/>
              <a:t>related</a:t>
            </a:r>
            <a:r>
              <a:rPr lang="es-ES" baseline="0" dirty="0" smtClean="0"/>
              <a:t> </a:t>
            </a:r>
            <a:r>
              <a:rPr lang="es-ES" baseline="0" dirty="0" err="1" smtClean="0"/>
              <a:t>with</a:t>
            </a:r>
            <a:r>
              <a:rPr lang="es-ES" baseline="0" dirty="0" smtClean="0"/>
              <a:t> </a:t>
            </a:r>
            <a:r>
              <a:rPr lang="es-ES" baseline="0" dirty="0" err="1" smtClean="0"/>
              <a:t>bacterial</a:t>
            </a:r>
            <a:r>
              <a:rPr lang="es-ES" baseline="0" dirty="0" smtClean="0"/>
              <a:t> </a:t>
            </a:r>
            <a:r>
              <a:rPr lang="es-ES" baseline="0" dirty="0" err="1" smtClean="0"/>
              <a:t>diseases</a:t>
            </a:r>
            <a:r>
              <a:rPr lang="es-ES" baseline="0" dirty="0" smtClean="0"/>
              <a:t>, Malaria, </a:t>
            </a:r>
            <a:r>
              <a:rPr lang="es-ES" baseline="0" dirty="0" err="1" smtClean="0"/>
              <a:t>Alzheimer’s</a:t>
            </a:r>
            <a:r>
              <a:rPr lang="es-ES" baseline="0" dirty="0" smtClean="0"/>
              <a:t>  and </a:t>
            </a:r>
            <a:r>
              <a:rPr lang="es-ES" baseline="0" dirty="0" err="1" smtClean="0"/>
              <a:t>Cancer</a:t>
            </a:r>
            <a:r>
              <a:rPr lang="es-ES" baseline="0" dirty="0" smtClean="0"/>
              <a:t>, </a:t>
            </a:r>
            <a:r>
              <a:rPr lang="es-ES" baseline="0" dirty="0" err="1" smtClean="0"/>
              <a:t>among</a:t>
            </a:r>
            <a:r>
              <a:rPr lang="es-ES" baseline="0" dirty="0" smtClean="0"/>
              <a:t> </a:t>
            </a:r>
            <a:r>
              <a:rPr lang="es-ES" baseline="0" dirty="0" err="1" smtClean="0"/>
              <a:t>others</a:t>
            </a:r>
            <a:r>
              <a:rPr lang="es-ES" baseline="0" dirty="0" smtClean="0"/>
              <a:t>.</a:t>
            </a:r>
          </a:p>
          <a:p>
            <a:r>
              <a:rPr lang="es-ES" dirty="0" err="1" smtClean="0"/>
              <a:t>The</a:t>
            </a:r>
            <a:r>
              <a:rPr lang="es-ES" dirty="0" smtClean="0"/>
              <a:t> </a:t>
            </a:r>
            <a:r>
              <a:rPr lang="es-ES" dirty="0" err="1" smtClean="0"/>
              <a:t>crystallographic</a:t>
            </a:r>
            <a:r>
              <a:rPr lang="es-ES" dirty="0" smtClean="0"/>
              <a:t> </a:t>
            </a:r>
            <a:r>
              <a:rPr lang="es-ES" dirty="0" err="1" smtClean="0"/>
              <a:t>analyses</a:t>
            </a:r>
            <a:r>
              <a:rPr lang="es-ES" baseline="0" dirty="0" smtClean="0"/>
              <a:t> of </a:t>
            </a:r>
            <a:r>
              <a:rPr lang="es-ES" baseline="0" dirty="0" err="1" smtClean="0"/>
              <a:t>many</a:t>
            </a:r>
            <a:r>
              <a:rPr lang="es-ES" baseline="0" dirty="0" smtClean="0"/>
              <a:t> </a:t>
            </a:r>
            <a:r>
              <a:rPr lang="es-ES" baseline="0" dirty="0" err="1" smtClean="0"/>
              <a:t>othe</a:t>
            </a:r>
            <a:r>
              <a:rPr lang="es-ES" baseline="0" dirty="0" smtClean="0"/>
              <a:t> </a:t>
            </a:r>
            <a:r>
              <a:rPr lang="es-ES" baseline="0" dirty="0" err="1" smtClean="0"/>
              <a:t>these</a:t>
            </a:r>
            <a:r>
              <a:rPr lang="es-ES" baseline="0" dirty="0" smtClean="0"/>
              <a:t> </a:t>
            </a:r>
            <a:r>
              <a:rPr lang="es-ES" baseline="0" dirty="0" err="1" smtClean="0"/>
              <a:t>proteins</a:t>
            </a:r>
            <a:r>
              <a:rPr lang="es-ES" baseline="0" dirty="0" smtClean="0"/>
              <a:t> </a:t>
            </a:r>
            <a:r>
              <a:rPr lang="es-ES" baseline="0" dirty="0" err="1" smtClean="0"/>
              <a:t>will</a:t>
            </a:r>
            <a:r>
              <a:rPr lang="es-ES" baseline="0" dirty="0" smtClean="0"/>
              <a:t> </a:t>
            </a:r>
            <a:r>
              <a:rPr lang="es-ES" baseline="0" dirty="0" err="1" smtClean="0"/>
              <a:t>probably</a:t>
            </a:r>
            <a:r>
              <a:rPr lang="es-ES" baseline="0" dirty="0" smtClean="0"/>
              <a:t> </a:t>
            </a:r>
            <a:r>
              <a:rPr lang="es-ES" baseline="0" dirty="0" err="1" smtClean="0"/>
              <a:t>require</a:t>
            </a:r>
            <a:r>
              <a:rPr lang="es-ES" baseline="0" dirty="0" smtClean="0"/>
              <a:t> a </a:t>
            </a:r>
            <a:r>
              <a:rPr lang="es-ES" baseline="0" dirty="0" err="1" smtClean="0"/>
              <a:t>microfocus</a:t>
            </a:r>
            <a:r>
              <a:rPr lang="es-ES" baseline="0" dirty="0" smtClean="0"/>
              <a:t>. </a:t>
            </a:r>
            <a:r>
              <a:rPr lang="es-ES" baseline="0" dirty="0" err="1" smtClean="0"/>
              <a:t>Here</a:t>
            </a:r>
            <a:r>
              <a:rPr lang="es-ES" baseline="0" dirty="0" smtClean="0"/>
              <a:t> I </a:t>
            </a:r>
            <a:r>
              <a:rPr lang="es-ES" baseline="0" dirty="0" err="1" smtClean="0"/>
              <a:t>have</a:t>
            </a:r>
            <a:r>
              <a:rPr lang="es-ES" baseline="0" dirty="0" smtClean="0"/>
              <a:t> </a:t>
            </a:r>
            <a:r>
              <a:rPr lang="es-ES" baseline="0" dirty="0" err="1" smtClean="0"/>
              <a:t>selected</a:t>
            </a:r>
            <a:r>
              <a:rPr lang="es-ES" baseline="0" dirty="0" smtClean="0"/>
              <a:t> </a:t>
            </a:r>
            <a:r>
              <a:rPr lang="es-ES" baseline="0" dirty="0" err="1" smtClean="0"/>
              <a:t>one</a:t>
            </a:r>
            <a:r>
              <a:rPr lang="es-ES" baseline="0" dirty="0" smtClean="0"/>
              <a:t> </a:t>
            </a:r>
            <a:r>
              <a:rPr lang="es-ES" baseline="0" dirty="0" err="1" smtClean="0"/>
              <a:t>project</a:t>
            </a:r>
            <a:r>
              <a:rPr lang="es-ES" baseline="0" dirty="0" smtClean="0"/>
              <a:t> </a:t>
            </a:r>
            <a:r>
              <a:rPr lang="es-ES" baseline="0" dirty="0" err="1" smtClean="0"/>
              <a:t>currently</a:t>
            </a:r>
            <a:r>
              <a:rPr lang="es-ES" baseline="0" dirty="0" smtClean="0"/>
              <a:t> in progres in my </a:t>
            </a:r>
            <a:r>
              <a:rPr lang="es-ES" baseline="0" dirty="0" err="1" smtClean="0"/>
              <a:t>lab</a:t>
            </a:r>
            <a:r>
              <a:rPr lang="es-ES" baseline="0" dirty="0" smtClean="0"/>
              <a:t>. </a:t>
            </a:r>
            <a:r>
              <a:rPr lang="en-US" dirty="0"/>
              <a:t>We are interested in the understanding of the molecular mechanisms of replication and </a:t>
            </a:r>
            <a:r>
              <a:rPr lang="en-US" dirty="0" err="1"/>
              <a:t>trnascription</a:t>
            </a:r>
            <a:r>
              <a:rPr lang="en-US" dirty="0"/>
              <a:t> of EBOV, with the long-term objective of identifying suitable targets for drug design and development. </a:t>
            </a:r>
            <a:endParaRPr lang="es-ES" dirty="0"/>
          </a:p>
        </p:txBody>
      </p:sp>
      <p:sp>
        <p:nvSpPr>
          <p:cNvPr id="4" name="3 Marcador de número de diapositiva"/>
          <p:cNvSpPr>
            <a:spLocks noGrp="1"/>
          </p:cNvSpPr>
          <p:nvPr>
            <p:ph type="sldNum" idx="10"/>
          </p:nvPr>
        </p:nvSpPr>
        <p:spPr/>
        <p:txBody>
          <a:bodyPr/>
          <a:lstStyle/>
          <a:p>
            <a:pPr>
              <a:buClr>
                <a:srgbClr val="000000"/>
              </a:buClr>
            </a:pPr>
            <a:endParaRPr lang="es-ES" dirty="0" smtClean="0"/>
          </a:p>
          <a:p>
            <a:pPr lvl="1">
              <a:buClr>
                <a:srgbClr val="000000"/>
              </a:buClr>
            </a:pPr>
            <a:endParaRPr lang="es-ES" dirty="0" smtClean="0"/>
          </a:p>
          <a:p>
            <a:pPr lvl="2">
              <a:buClr>
                <a:srgbClr val="000000"/>
              </a:buClr>
            </a:pPr>
            <a:endParaRPr lang="es-ES" dirty="0" smtClean="0"/>
          </a:p>
          <a:p>
            <a:pPr lvl="3">
              <a:buClr>
                <a:srgbClr val="000000"/>
              </a:buClr>
            </a:pPr>
            <a:endParaRPr lang="es-ES" dirty="0" smtClean="0"/>
          </a:p>
          <a:p>
            <a:pPr lvl="4">
              <a:buClr>
                <a:srgbClr val="000000"/>
              </a:buClr>
            </a:pPr>
            <a:endParaRPr lang="es-ES" dirty="0" smtClean="0"/>
          </a:p>
          <a:p>
            <a:pPr lvl="5">
              <a:buClr>
                <a:srgbClr val="000000"/>
              </a:buClr>
            </a:pPr>
            <a:endParaRPr lang="es-ES" dirty="0" smtClean="0"/>
          </a:p>
          <a:p>
            <a:pPr lvl="6">
              <a:buClr>
                <a:srgbClr val="000000"/>
              </a:buClr>
            </a:pPr>
            <a:endParaRPr lang="es-ES" dirty="0" smtClean="0"/>
          </a:p>
          <a:p>
            <a:pPr lvl="7">
              <a:buClr>
                <a:srgbClr val="000000"/>
              </a:buClr>
            </a:pPr>
            <a:endParaRPr lang="es-ES" dirty="0" smtClean="0"/>
          </a:p>
          <a:p>
            <a:pPr lvl="8">
              <a:buClr>
                <a:srgbClr val="000000"/>
              </a:buClr>
            </a:pPr>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size</a:t>
            </a:r>
            <a:r>
              <a:rPr lang="es-ES" sz="1200" kern="1200" baseline="0" dirty="0" smtClean="0">
                <a:solidFill>
                  <a:schemeClr val="tx1"/>
                </a:solidFill>
                <a:latin typeface="+mn-lt"/>
                <a:ea typeface="+mn-ea"/>
                <a:cs typeface="+mn-cs"/>
              </a:rPr>
              <a:t> of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Spanish macromolecular crystallography (MX) user community has dramatically increased over the last decades and is continuing to grow, with over 50 PIs currently identified in Spain. The number of institutes hosting MX has increased threefold in the same period and are distributed throughout Spain including Barcelona, Madrid, Valencia, </a:t>
            </a:r>
            <a:r>
              <a:rPr lang="pt-BR" sz="1200" kern="1200" baseline="0" dirty="0" smtClean="0">
                <a:solidFill>
                  <a:schemeClr val="tx1"/>
                </a:solidFill>
                <a:latin typeface="+mn-lt"/>
                <a:ea typeface="+mn-ea"/>
                <a:cs typeface="+mn-cs"/>
              </a:rPr>
              <a:t>Zaragoza, Santiago de </a:t>
            </a:r>
            <a:r>
              <a:rPr lang="pt-BR" sz="1200" kern="1200" baseline="0" dirty="0" err="1" smtClean="0">
                <a:solidFill>
                  <a:schemeClr val="tx1"/>
                </a:solidFill>
                <a:latin typeface="+mn-lt"/>
                <a:ea typeface="+mn-ea"/>
                <a:cs typeface="+mn-cs"/>
              </a:rPr>
              <a:t>Compostela</a:t>
            </a:r>
            <a:r>
              <a:rPr lang="pt-BR" sz="1200" kern="1200" baseline="0" dirty="0" smtClean="0">
                <a:solidFill>
                  <a:schemeClr val="tx1"/>
                </a:solidFill>
                <a:latin typeface="+mn-lt"/>
                <a:ea typeface="+mn-ea"/>
                <a:cs typeface="+mn-cs"/>
              </a:rPr>
              <a:t>, </a:t>
            </a:r>
            <a:r>
              <a:rPr lang="pt-BR" sz="1200" kern="1200" baseline="0" dirty="0" err="1" smtClean="0">
                <a:solidFill>
                  <a:schemeClr val="tx1"/>
                </a:solidFill>
                <a:latin typeface="+mn-lt"/>
                <a:ea typeface="+mn-ea"/>
                <a:cs typeface="+mn-cs"/>
              </a:rPr>
              <a:t>Oviedo</a:t>
            </a:r>
            <a:r>
              <a:rPr lang="pt-BR" sz="1200" kern="1200" baseline="0" dirty="0" smtClean="0">
                <a:solidFill>
                  <a:schemeClr val="tx1"/>
                </a:solidFill>
                <a:latin typeface="+mn-lt"/>
                <a:ea typeface="+mn-ea"/>
                <a:cs typeface="+mn-cs"/>
              </a:rPr>
              <a:t>, Santander, Bilbao, </a:t>
            </a:r>
            <a:r>
              <a:rPr lang="pt-BR" sz="1200" kern="1200" baseline="0" dirty="0" err="1" smtClean="0">
                <a:solidFill>
                  <a:schemeClr val="tx1"/>
                </a:solidFill>
                <a:latin typeface="+mn-lt"/>
                <a:ea typeface="+mn-ea"/>
                <a:cs typeface="+mn-cs"/>
              </a:rPr>
              <a:t>Salamanca</a:t>
            </a:r>
            <a:r>
              <a:rPr lang="pt-BR" sz="1200" kern="1200" baseline="0" dirty="0" smtClean="0">
                <a:solidFill>
                  <a:schemeClr val="tx1"/>
                </a:solidFill>
                <a:latin typeface="+mn-lt"/>
                <a:ea typeface="+mn-ea"/>
                <a:cs typeface="+mn-cs"/>
              </a:rPr>
              <a:t>, Granada </a:t>
            </a:r>
            <a:r>
              <a:rPr lang="pt-BR" sz="1200" kern="1200" baseline="0" dirty="0" err="1" smtClean="0">
                <a:solidFill>
                  <a:schemeClr val="tx1"/>
                </a:solidFill>
                <a:latin typeface="+mn-lt"/>
                <a:ea typeface="+mn-ea"/>
                <a:cs typeface="+mn-cs"/>
              </a:rPr>
              <a:t>and</a:t>
            </a:r>
            <a:r>
              <a:rPr lang="pt-BR" sz="1200" kern="1200" baseline="0" dirty="0" smtClean="0">
                <a:solidFill>
                  <a:schemeClr val="tx1"/>
                </a:solidFill>
                <a:latin typeface="+mn-lt"/>
                <a:ea typeface="+mn-ea"/>
                <a:cs typeface="+mn-cs"/>
              </a:rPr>
              <a:t> </a:t>
            </a:r>
            <a:r>
              <a:rPr lang="en-US" sz="1200" kern="1200" baseline="0" dirty="0" err="1" smtClean="0">
                <a:solidFill>
                  <a:schemeClr val="tx1"/>
                </a:solidFill>
                <a:latin typeface="+mn-lt"/>
                <a:ea typeface="+mn-ea"/>
                <a:cs typeface="+mn-cs"/>
              </a:rPr>
              <a:t>Almería</a:t>
            </a:r>
            <a:r>
              <a:rPr lang="en-US" sz="1200" kern="1200" baseline="0" dirty="0" smtClean="0">
                <a:solidFill>
                  <a:schemeClr val="tx1"/>
                </a:solidFill>
                <a:latin typeface="+mn-lt"/>
                <a:ea typeface="+mn-ea"/>
                <a:cs typeface="+mn-cs"/>
              </a:rPr>
              <a:t>. As the number of PIs employing MX continues to grow the demand for this </a:t>
            </a:r>
            <a:r>
              <a:rPr lang="es-ES" sz="1200" kern="1200" baseline="0" dirty="0" err="1" smtClean="0">
                <a:solidFill>
                  <a:schemeClr val="tx1"/>
                </a:solidFill>
                <a:latin typeface="+mn-lt"/>
                <a:ea typeface="+mn-ea"/>
                <a:cs typeface="+mn-cs"/>
              </a:rPr>
              <a:t>microfocus</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beamline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will</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increase</a:t>
            </a:r>
            <a:r>
              <a:rPr lang="es-ES" sz="1200" kern="1200" baseline="0" dirty="0" smtClean="0">
                <a:solidFill>
                  <a:schemeClr val="tx1"/>
                </a:solidFill>
                <a:latin typeface="+mn-lt"/>
                <a:ea typeface="+mn-ea"/>
                <a:cs typeface="+mn-cs"/>
              </a:rPr>
              <a:t> in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near</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future</a:t>
            </a:r>
            <a:r>
              <a:rPr lang="es-ES" sz="1200" kern="1200" baseline="0" dirty="0" smtClean="0">
                <a:solidFill>
                  <a:schemeClr val="tx1"/>
                </a:solidFill>
                <a:latin typeface="+mn-lt"/>
                <a:ea typeface="+mn-ea"/>
                <a:cs typeface="+mn-cs"/>
              </a:rPr>
              <a:t>.</a:t>
            </a:r>
          </a:p>
          <a:p>
            <a:r>
              <a:rPr lang="es-ES" sz="1200" kern="1200" baseline="0" dirty="0" err="1" smtClean="0">
                <a:solidFill>
                  <a:schemeClr val="tx1"/>
                </a:solidFill>
                <a:latin typeface="+mn-lt"/>
                <a:ea typeface="+mn-ea"/>
                <a:cs typeface="+mn-cs"/>
              </a:rPr>
              <a:t>Here</a:t>
            </a:r>
            <a:r>
              <a:rPr lang="es-ES" sz="1200" kern="1200" baseline="0" dirty="0" smtClean="0">
                <a:solidFill>
                  <a:schemeClr val="tx1"/>
                </a:solidFill>
                <a:latin typeface="+mn-lt"/>
                <a:ea typeface="+mn-ea"/>
                <a:cs typeface="+mn-cs"/>
              </a:rPr>
              <a:t> at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left</a:t>
            </a:r>
            <a:r>
              <a:rPr lang="es-ES" sz="1200" kern="1200" baseline="0" dirty="0" smtClean="0">
                <a:solidFill>
                  <a:schemeClr val="tx1"/>
                </a:solidFill>
                <a:latin typeface="+mn-lt"/>
                <a:ea typeface="+mn-ea"/>
                <a:cs typeface="+mn-cs"/>
              </a:rPr>
              <a:t> panel I am </a:t>
            </a:r>
            <a:r>
              <a:rPr lang="es-ES" sz="1200" kern="1200" baseline="0" dirty="0" err="1" smtClean="0">
                <a:solidFill>
                  <a:schemeClr val="tx1"/>
                </a:solidFill>
                <a:latin typeface="+mn-lt"/>
                <a:ea typeface="+mn-ea"/>
                <a:cs typeface="+mn-cs"/>
              </a:rPr>
              <a:t>showing</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distribution</a:t>
            </a:r>
            <a:r>
              <a:rPr lang="es-ES" sz="1200" kern="1200" baseline="0" dirty="0" smtClean="0">
                <a:solidFill>
                  <a:schemeClr val="tx1"/>
                </a:solidFill>
                <a:latin typeface="+mn-lt"/>
                <a:ea typeface="+mn-ea"/>
                <a:cs typeface="+mn-cs"/>
              </a:rPr>
              <a:t> of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beam</a:t>
            </a:r>
            <a:r>
              <a:rPr lang="es-ES" sz="1200" kern="1200" baseline="0" dirty="0" smtClean="0">
                <a:solidFill>
                  <a:schemeClr val="tx1"/>
                </a:solidFill>
                <a:latin typeface="+mn-lt"/>
                <a:ea typeface="+mn-ea"/>
                <a:cs typeface="+mn-cs"/>
              </a:rPr>
              <a:t> time in </a:t>
            </a:r>
            <a:r>
              <a:rPr lang="es-ES" sz="1200" kern="1200" baseline="0" dirty="0" err="1" smtClean="0">
                <a:solidFill>
                  <a:schemeClr val="tx1"/>
                </a:solidFill>
                <a:latin typeface="+mn-lt"/>
                <a:ea typeface="+mn-ea"/>
                <a:cs typeface="+mn-cs"/>
              </a:rPr>
              <a:t>Xaloc</a:t>
            </a:r>
            <a:r>
              <a:rPr lang="es-ES" sz="1200" kern="1200" baseline="0" dirty="0" smtClean="0">
                <a:solidFill>
                  <a:schemeClr val="tx1"/>
                </a:solidFill>
                <a:latin typeface="+mn-lt"/>
                <a:ea typeface="+mn-ea"/>
                <a:cs typeface="+mn-cs"/>
              </a:rPr>
              <a:t> and </a:t>
            </a:r>
            <a:r>
              <a:rPr lang="es-ES" sz="1200" kern="1200" baseline="0" dirty="0" err="1" smtClean="0">
                <a:solidFill>
                  <a:schemeClr val="tx1"/>
                </a:solidFill>
                <a:latin typeface="+mn-lt"/>
                <a:ea typeface="+mn-ea"/>
                <a:cs typeface="+mn-cs"/>
              </a:rPr>
              <a:t>the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number</a:t>
            </a:r>
            <a:r>
              <a:rPr lang="es-ES" sz="1200" kern="1200" baseline="0" dirty="0" smtClean="0">
                <a:solidFill>
                  <a:schemeClr val="tx1"/>
                </a:solidFill>
                <a:latin typeface="+mn-lt"/>
                <a:ea typeface="+mn-ea"/>
                <a:cs typeface="+mn-cs"/>
              </a:rPr>
              <a:t> of </a:t>
            </a:r>
            <a:r>
              <a:rPr lang="es-ES" sz="1200" kern="1200" baseline="0" dirty="0" err="1" smtClean="0">
                <a:solidFill>
                  <a:schemeClr val="tx1"/>
                </a:solidFill>
                <a:latin typeface="+mn-lt"/>
                <a:ea typeface="+mn-ea"/>
                <a:cs typeface="+mn-cs"/>
              </a:rPr>
              <a:t>users</a:t>
            </a:r>
            <a:r>
              <a:rPr lang="es-ES" sz="1200" kern="1200" baseline="0" dirty="0" smtClean="0">
                <a:solidFill>
                  <a:schemeClr val="tx1"/>
                </a:solidFill>
                <a:latin typeface="+mn-lt"/>
                <a:ea typeface="+mn-ea"/>
                <a:cs typeface="+mn-cs"/>
              </a:rPr>
              <a:t> and </a:t>
            </a:r>
            <a:r>
              <a:rPr lang="es-ES" sz="1200" kern="1200" baseline="0" dirty="0" err="1" smtClean="0">
                <a:solidFill>
                  <a:schemeClr val="tx1"/>
                </a:solidFill>
                <a:latin typeface="+mn-lt"/>
                <a:ea typeface="+mn-ea"/>
                <a:cs typeface="+mn-cs"/>
              </a:rPr>
              <a:t>visists</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since</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its</a:t>
            </a:r>
            <a:r>
              <a:rPr lang="es-ES" sz="1200" kern="1200" baseline="0" dirty="0" smtClean="0">
                <a:solidFill>
                  <a:schemeClr val="tx1"/>
                </a:solidFill>
                <a:latin typeface="+mn-lt"/>
                <a:ea typeface="+mn-ea"/>
                <a:cs typeface="+mn-cs"/>
              </a:rPr>
              <a:t> </a:t>
            </a:r>
            <a:r>
              <a:rPr lang="es-ES" sz="1200" kern="1200" baseline="0" dirty="0" err="1" smtClean="0">
                <a:solidFill>
                  <a:schemeClr val="tx1"/>
                </a:solidFill>
                <a:latin typeface="+mn-lt"/>
                <a:ea typeface="+mn-ea"/>
                <a:cs typeface="+mn-cs"/>
              </a:rPr>
              <a:t>begining</a:t>
            </a:r>
            <a:r>
              <a:rPr lang="es-ES" sz="1200" kern="1200" baseline="0" dirty="0" smtClean="0">
                <a:solidFill>
                  <a:schemeClr val="tx1"/>
                </a:solidFill>
                <a:latin typeface="+mn-lt"/>
                <a:ea typeface="+mn-ea"/>
                <a:cs typeface="+mn-cs"/>
              </a:rPr>
              <a:t>.</a:t>
            </a:r>
            <a:endParaRPr dirty="0"/>
          </a:p>
        </p:txBody>
      </p:sp>
      <p:sp>
        <p:nvSpPr>
          <p:cNvPr id="141" name="Shape 141"/>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148" name="Shape 148"/>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txBox="1"/>
          <p:nvPr/>
        </p:nvSpPr>
        <p:spPr>
          <a:xfrm>
            <a:off x="4021137" y="9721850"/>
            <a:ext cx="3076574" cy="511174"/>
          </a:xfrm>
          <a:prstGeom prst="rect">
            <a:avLst/>
          </a:prstGeom>
          <a:noFill/>
          <a:ln>
            <a:noFill/>
          </a:ln>
        </p:spPr>
        <p:txBody>
          <a:bodyPr lIns="99025" tIns="49500" rIns="99025" bIns="49500" anchor="b" anchorCtr="0">
            <a:noAutofit/>
          </a:bodyPr>
          <a:lstStyle/>
          <a:p>
            <a:pPr marL="0" marR="0" lvl="0" indent="0" algn="r" rtl="0">
              <a:lnSpc>
                <a:spcPct val="100000"/>
              </a:lnSpc>
              <a:spcBef>
                <a:spcPts val="0"/>
              </a:spcBef>
              <a:spcAft>
                <a:spcPts val="0"/>
              </a:spcAft>
              <a:buClr>
                <a:srgbClr val="000000"/>
              </a:buClr>
              <a:buSzPct val="25000"/>
              <a:buFont typeface="Calibri"/>
              <a:buNone/>
            </a:pPr>
            <a:r>
              <a:rPr lang="en-US"/>
              <a:t> </a:t>
            </a:r>
          </a:p>
        </p:txBody>
      </p:sp>
      <p:sp>
        <p:nvSpPr>
          <p:cNvPr id="160" name="Shape 160"/>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61" name="Shape 161"/>
          <p:cNvSpPr txBox="1">
            <a:spLocks noGrp="1"/>
          </p:cNvSpPr>
          <p:nvPr>
            <p:ph type="body" idx="1"/>
          </p:nvPr>
        </p:nvSpPr>
        <p:spPr>
          <a:xfrm>
            <a:off x="709612" y="4860925"/>
            <a:ext cx="5680075" cy="4605337"/>
          </a:xfrm>
          <a:prstGeom prst="rect">
            <a:avLst/>
          </a:prstGeom>
          <a:noFill/>
          <a:ln>
            <a:noFill/>
          </a:ln>
        </p:spPr>
        <p:txBody>
          <a:bodyPr lIns="99025" tIns="49500" rIns="99025" bIns="49500" anchor="t" anchorCtr="0">
            <a:noAutofit/>
          </a:bodyPr>
          <a:lstStyle/>
          <a:p>
            <a:pPr marL="0" marR="0" lvl="0" indent="0" algn="l" rtl="0">
              <a:spcBef>
                <a:spcPts val="0"/>
              </a:spcBef>
              <a:buSzPct val="25000"/>
              <a:buFont typeface="Arial"/>
              <a:buNone/>
            </a:pPr>
            <a:r>
              <a:rPr lang="en-US" sz="1800" b="0" i="0" u="none" strike="noStrike" cap="none" baseline="0" dirty="0"/>
              <a:t>- X-ray beam is focused on the crystal.</a:t>
            </a:r>
          </a:p>
          <a:p>
            <a:pPr marL="0" marR="0" lvl="0" indent="0" algn="l" rtl="0">
              <a:spcBef>
                <a:spcPts val="0"/>
              </a:spcBef>
              <a:buSzPct val="25000"/>
              <a:buFont typeface="Arial"/>
              <a:buNone/>
            </a:pPr>
            <a:r>
              <a:rPr lang="en-US" sz="1800" b="0" i="0" u="none" strike="noStrike" cap="none" baseline="0" dirty="0"/>
              <a:t>- Crystal is rotated during the exposition to x-rays.</a:t>
            </a:r>
          </a:p>
          <a:p>
            <a:pPr marL="0" marR="0" lvl="0" indent="0" algn="l" rtl="0">
              <a:spcBef>
                <a:spcPts val="0"/>
              </a:spcBef>
              <a:buSzPct val="25000"/>
              <a:buFont typeface="Arial"/>
              <a:buNone/>
            </a:pPr>
            <a:r>
              <a:rPr lang="en-US" sz="1800" b="0" i="0" u="none" strike="noStrike" cap="none" baseline="0" dirty="0"/>
              <a:t>- A detector records the diffraction pattern.</a:t>
            </a:r>
          </a:p>
          <a:p>
            <a:pPr marL="0" marR="0" lvl="0" indent="0" algn="l" rtl="0">
              <a:spcBef>
                <a:spcPts val="0"/>
              </a:spcBef>
              <a:buSzPct val="25000"/>
              <a:buFont typeface="Arial"/>
              <a:buNone/>
            </a:pPr>
            <a:r>
              <a:rPr lang="en-US" sz="1800" b="0" i="0" u="none" strike="noStrike" cap="none" baseline="0" dirty="0"/>
              <a:t>- A complete data set consists of between a few tens and a </a:t>
            </a:r>
            <a:r>
              <a:rPr lang="en-US" sz="1800" b="0" i="0" u="none" strike="noStrike" cap="none" baseline="0" dirty="0" smtClean="0"/>
              <a:t>several </a:t>
            </a:r>
            <a:r>
              <a:rPr lang="en-US" sz="1800" b="0" i="0" u="none" strike="noStrike" cap="none" baseline="0" dirty="0"/>
              <a:t>hundred images</a:t>
            </a:r>
          </a:p>
          <a:p>
            <a:pPr marL="0" marR="0" lvl="0" indent="0" algn="l" rtl="0">
              <a:spcBef>
                <a:spcPts val="0"/>
              </a:spcBef>
              <a:buSzPct val="25000"/>
              <a:buFont typeface="Arial"/>
              <a:buNone/>
            </a:pPr>
            <a:r>
              <a:rPr lang="en-US" sz="1800" b="0" i="0" u="none" strike="noStrike" cap="none" baseline="0" dirty="0"/>
              <a:t>- Crystal is rotates by </a:t>
            </a:r>
            <a:r>
              <a:rPr lang="en-US" sz="1800" b="0" i="0" u="none" strike="noStrike" cap="none" baseline="0" dirty="0">
                <a:latin typeface="Noto Symbol"/>
                <a:ea typeface="Noto Symbol"/>
                <a:cs typeface="Noto Symbol"/>
                <a:sym typeface="Noto Symbol"/>
              </a:rPr>
              <a:t>∼</a:t>
            </a:r>
            <a:r>
              <a:rPr lang="en-US" sz="1800" b="0" i="0" u="none" strike="noStrike" cap="none" baseline="0" dirty="0" smtClean="0"/>
              <a:t>0.1 </a:t>
            </a:r>
            <a:r>
              <a:rPr lang="en-US" sz="1800" b="0" i="0" u="none" strike="noStrike" cap="none" baseline="0" dirty="0"/>
              <a:t>to 2º in each </a:t>
            </a:r>
            <a:r>
              <a:rPr lang="en-US" sz="1800" b="0" i="0" u="none" strike="noStrike" cap="none" baseline="0" dirty="0" smtClean="0"/>
              <a:t>exposure depending on the sample</a:t>
            </a:r>
            <a:endParaRPr lang="en-US" sz="1800" b="0" i="0" u="none" strike="noStrike" cap="none" baseline="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r>
              <a:rPr lang="es-ES" dirty="0" err="1" smtClean="0"/>
              <a:t>Benefits</a:t>
            </a:r>
            <a:r>
              <a:rPr lang="es-ES" dirty="0" smtClean="0"/>
              <a:t> of a </a:t>
            </a:r>
            <a:r>
              <a:rPr lang="es-ES" dirty="0" err="1" smtClean="0"/>
              <a:t>microbeam</a:t>
            </a:r>
            <a:endParaRPr dirty="0"/>
          </a:p>
        </p:txBody>
      </p:sp>
      <p:sp>
        <p:nvSpPr>
          <p:cNvPr id="175" name="Shape 175"/>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709612" y="4860925"/>
            <a:ext cx="5680075" cy="4605337"/>
          </a:xfrm>
          <a:prstGeom prst="rect">
            <a:avLst/>
          </a:prstGeom>
        </p:spPr>
        <p:txBody>
          <a:bodyPr lIns="91425" tIns="91425" rIns="91425" bIns="91425" anchor="ctr" anchorCtr="0">
            <a:noAutofit/>
          </a:bodyPr>
          <a:lstStyle/>
          <a:p>
            <a:pPr>
              <a:spcBef>
                <a:spcPts val="0"/>
              </a:spcBef>
              <a:buNone/>
            </a:pPr>
            <a:endParaRPr/>
          </a:p>
        </p:txBody>
      </p:sp>
      <p:sp>
        <p:nvSpPr>
          <p:cNvPr id="191" name="Shape 191"/>
          <p:cNvSpPr>
            <a:spLocks noGrp="1" noRot="1" noChangeAspect="1"/>
          </p:cNvSpPr>
          <p:nvPr>
            <p:ph type="sldImg" idx="2"/>
          </p:nvPr>
        </p:nvSpPr>
        <p:spPr>
          <a:xfrm>
            <a:off x="992188" y="768350"/>
            <a:ext cx="5114925" cy="3836988"/>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spcBef>
                <a:spcPts val="640"/>
              </a:spcBef>
              <a:spcAft>
                <a:spcPts val="0"/>
              </a:spcAft>
              <a:buClr>
                <a:srgbClr val="888888"/>
              </a:buClr>
              <a:buFont typeface="Arial"/>
              <a:buNone/>
              <a:defRPr/>
            </a:lvl1pPr>
            <a:lvl2pPr marL="457200" marR="0" indent="0" algn="ctr" rtl="0">
              <a:spcBef>
                <a:spcPts val="560"/>
              </a:spcBef>
              <a:spcAft>
                <a:spcPts val="0"/>
              </a:spcAft>
              <a:buClr>
                <a:srgbClr val="888888"/>
              </a:buClr>
              <a:buFont typeface="Arial"/>
              <a:buNone/>
              <a:defRPr/>
            </a:lvl2pPr>
            <a:lvl3pPr marL="914400" marR="0" indent="0" algn="ctr" rtl="0">
              <a:spcBef>
                <a:spcPts val="480"/>
              </a:spcBef>
              <a:spcAft>
                <a:spcPts val="0"/>
              </a:spcAft>
              <a:buClr>
                <a:srgbClr val="888888"/>
              </a:buClr>
              <a:buFont typeface="Arial"/>
              <a:buNone/>
              <a:defRPr/>
            </a:lvl3pPr>
            <a:lvl4pPr marL="1371600" marR="0" indent="0" algn="ctr" rtl="0">
              <a:spcBef>
                <a:spcPts val="400"/>
              </a:spcBef>
              <a:spcAft>
                <a:spcPts val="0"/>
              </a:spcAft>
              <a:buClr>
                <a:srgbClr val="888888"/>
              </a:buClr>
              <a:buFont typeface="Arial"/>
              <a:buNone/>
              <a:defRPr/>
            </a:lvl4pPr>
            <a:lvl5pPr marL="1828800" marR="0" indent="0" algn="ctr" rtl="0">
              <a:spcBef>
                <a:spcPts val="400"/>
              </a:spcBef>
              <a:spcAft>
                <a:spcPts val="0"/>
              </a:spcAft>
              <a:buClr>
                <a:srgbClr val="888888"/>
              </a:buClr>
              <a:buFont typeface="Arial"/>
              <a:buNone/>
              <a:defRPr/>
            </a:lvl5pPr>
            <a:lvl6pPr marL="2286000" marR="0" indent="0" algn="ctr" rtl="0">
              <a:spcBef>
                <a:spcPts val="400"/>
              </a:spcBef>
              <a:buClr>
                <a:srgbClr val="888888"/>
              </a:buClr>
              <a:buFont typeface="Arial"/>
              <a:buNone/>
              <a:defRPr/>
            </a:lvl6pPr>
            <a:lvl7pPr marL="2743200" marR="0" indent="0" algn="ctr" rtl="0">
              <a:spcBef>
                <a:spcPts val="400"/>
              </a:spcBef>
              <a:buClr>
                <a:srgbClr val="888888"/>
              </a:buClr>
              <a:buFont typeface="Arial"/>
              <a:buNone/>
              <a:defRPr/>
            </a:lvl7pPr>
            <a:lvl8pPr marL="3200400" marR="0" indent="0" algn="ctr" rtl="0">
              <a:spcBef>
                <a:spcPts val="400"/>
              </a:spcBef>
              <a:buClr>
                <a:srgbClr val="888888"/>
              </a:buClr>
              <a:buFont typeface="Arial"/>
              <a:buNone/>
              <a:defRPr/>
            </a:lvl8pPr>
            <a:lvl9pPr marL="3657600" marR="0" indent="0" algn="ctr" rtl="0">
              <a:spcBef>
                <a:spcPts val="400"/>
              </a:spcBef>
              <a:buClr>
                <a:srgbClr val="888888"/>
              </a:buClr>
              <a:buFont typeface="Arial"/>
              <a:buNone/>
              <a:defRPr/>
            </a:lvl9pPr>
          </a:lstStyle>
          <a:p>
            <a:endParaRPr/>
          </a:p>
        </p:txBody>
      </p:sp>
      <p:sp>
        <p:nvSpPr>
          <p:cNvPr id="17" name="Shape 1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9" name="Shape 1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72" name="Shape 72"/>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3" name="Shape 73"/>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4" name="Shape 74"/>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6" name="Shape 76"/>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9" name="Shape 79"/>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Calibri"/>
              <a:buNone/>
              <a:defRPr/>
            </a:lvl1pPr>
            <a:lvl2pPr marL="457200" indent="0" rtl="0">
              <a:spcBef>
                <a:spcPts val="0"/>
              </a:spcBef>
              <a:buClr>
                <a:srgbClr val="888888"/>
              </a:buClr>
              <a:buFont typeface="Calibri"/>
              <a:buNone/>
              <a:defRPr/>
            </a:lvl2pPr>
            <a:lvl3pPr marL="914400" indent="0" rtl="0">
              <a:spcBef>
                <a:spcPts val="0"/>
              </a:spcBef>
              <a:buClr>
                <a:srgbClr val="888888"/>
              </a:buClr>
              <a:buFont typeface="Calibri"/>
              <a:buNone/>
              <a:defRPr/>
            </a:lvl3pPr>
            <a:lvl4pPr marL="1371600" indent="0" rtl="0">
              <a:spcBef>
                <a:spcPts val="0"/>
              </a:spcBef>
              <a:buClr>
                <a:srgbClr val="888888"/>
              </a:buClr>
              <a:buFont typeface="Calibri"/>
              <a:buNone/>
              <a:defRPr/>
            </a:lvl4pPr>
            <a:lvl5pPr marL="1828800" indent="0" rtl="0">
              <a:spcBef>
                <a:spcPts val="0"/>
              </a:spcBef>
              <a:buClr>
                <a:srgbClr val="888888"/>
              </a:buClr>
              <a:buFont typeface="Calibri"/>
              <a:buNone/>
              <a:defRPr/>
            </a:lvl5pPr>
            <a:lvl6pPr marL="2286000" indent="0" rtl="0">
              <a:spcBef>
                <a:spcPts val="0"/>
              </a:spcBef>
              <a:buClr>
                <a:srgbClr val="888888"/>
              </a:buClr>
              <a:buFont typeface="Calibri"/>
              <a:buNone/>
              <a:defRPr/>
            </a:lvl6pPr>
            <a:lvl7pPr marL="2743200" indent="0" rtl="0">
              <a:spcBef>
                <a:spcPts val="0"/>
              </a:spcBef>
              <a:buClr>
                <a:srgbClr val="888888"/>
              </a:buClr>
              <a:buFont typeface="Calibri"/>
              <a:buNone/>
              <a:defRPr/>
            </a:lvl7pPr>
            <a:lvl8pPr marL="3200400" indent="0" rtl="0">
              <a:spcBef>
                <a:spcPts val="0"/>
              </a:spcBef>
              <a:buClr>
                <a:srgbClr val="888888"/>
              </a:buClr>
              <a:buFont typeface="Calibri"/>
              <a:buNone/>
              <a:defRPr/>
            </a:lvl8pPr>
            <a:lvl9pPr marL="3657600" indent="0" rtl="0">
              <a:spcBef>
                <a:spcPts val="0"/>
              </a:spcBef>
              <a:buClr>
                <a:srgbClr val="888888"/>
              </a:buClr>
              <a:buFont typeface="Calibri"/>
              <a:buNone/>
              <a:defRPr/>
            </a:lvl9pPr>
          </a:lstStyle>
          <a:p>
            <a:endParaRPr/>
          </a:p>
        </p:txBody>
      </p:sp>
      <p:sp>
        <p:nvSpPr>
          <p:cNvPr id="80" name="Shape 80"/>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81" name="Shape 8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82" name="Shape 82"/>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457200" y="274637"/>
            <a:ext cx="8229600" cy="5851525"/>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91" name="Shape 91"/>
          <p:cNvSpPr txBox="1">
            <a:spLocks noGrp="1"/>
          </p:cNvSpPr>
          <p:nvPr>
            <p:ph type="dt" idx="10"/>
          </p:nvPr>
        </p:nvSpPr>
        <p:spPr>
          <a:xfrm>
            <a:off x="457200" y="6245225"/>
            <a:ext cx="2133599" cy="47624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2" name="Shape 92"/>
          <p:cNvSpPr txBox="1">
            <a:spLocks noGrp="1"/>
          </p:cNvSpPr>
          <p:nvPr>
            <p:ph type="ftr" idx="11"/>
          </p:nvPr>
        </p:nvSpPr>
        <p:spPr>
          <a:xfrm>
            <a:off x="3124200" y="6245225"/>
            <a:ext cx="2895600" cy="476249"/>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93" name="Shape 93"/>
          <p:cNvSpPr txBox="1">
            <a:spLocks noGrp="1"/>
          </p:cNvSpPr>
          <p:nvPr>
            <p:ph type="sldNum" idx="12"/>
          </p:nvPr>
        </p:nvSpPr>
        <p:spPr>
          <a:xfrm>
            <a:off x="6553200" y="6245225"/>
            <a:ext cx="2133599" cy="476249"/>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6510159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060161"/>
            <a:ext cx="4495800" cy="2523703"/>
          </a:xfrm>
        </p:spPr>
        <p:txBody>
          <a:bodyPr/>
          <a:lstStyle>
            <a:lvl1pPr marL="0" indent="0" algn="l">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Title 9"/>
          <p:cNvSpPr>
            <a:spLocks noGrp="1"/>
          </p:cNvSpPr>
          <p:nvPr>
            <p:ph type="title"/>
          </p:nvPr>
        </p:nvSpPr>
        <p:spPr>
          <a:xfrm>
            <a:off x="457200" y="1143000"/>
            <a:ext cx="4495800" cy="1728446"/>
          </a:xfrm>
        </p:spPr>
        <p:txBody>
          <a:bodyPr/>
          <a:lstStyle>
            <a:lvl1pPr algn="l">
              <a:defRPr>
                <a:solidFill>
                  <a:srgbClr val="112E50"/>
                </a:solidFill>
              </a:defRPr>
            </a:lvl1pPr>
          </a:lstStyle>
          <a:p>
            <a:r>
              <a:rPr lang="en-US" smtClean="0"/>
              <a:t>Click to edit Master title style</a:t>
            </a:r>
            <a:endParaRPr lang="en-US"/>
          </a:p>
        </p:txBody>
      </p:sp>
      <p:sp>
        <p:nvSpPr>
          <p:cNvPr id="12" name="Picture Placeholder 11"/>
          <p:cNvSpPr>
            <a:spLocks noGrp="1"/>
          </p:cNvSpPr>
          <p:nvPr>
            <p:ph type="pic" sz="quarter" idx="12"/>
          </p:nvPr>
        </p:nvSpPr>
        <p:spPr>
          <a:xfrm>
            <a:off x="5181600" y="1149172"/>
            <a:ext cx="3581400" cy="4718228"/>
          </a:xfrm>
        </p:spPr>
        <p:txBody>
          <a:bodyPr/>
          <a:lstStyle>
            <a:lvl1pPr marL="0" indent="0">
              <a:buNone/>
              <a:defRPr/>
            </a:lvl1pPr>
          </a:lstStyle>
          <a:p>
            <a:r>
              <a:rPr lang="en-US" smtClean="0"/>
              <a:t>Click icon to add picture</a:t>
            </a:r>
            <a:endParaRPr lang="en-US"/>
          </a:p>
        </p:txBody>
      </p:sp>
      <p:sp>
        <p:nvSpPr>
          <p:cNvPr id="6" name="Slide Number Placeholder 5"/>
          <p:cNvSpPr>
            <a:spLocks noGrp="1"/>
          </p:cNvSpPr>
          <p:nvPr>
            <p:ph type="sldNum" sz="quarter" idx="4"/>
          </p:nvPr>
        </p:nvSpPr>
        <p:spPr>
          <a:xfrm>
            <a:off x="8534400" y="304800"/>
            <a:ext cx="457200" cy="307777"/>
          </a:xfrm>
          <a:prstGeom prst="rect">
            <a:avLst/>
          </a:prstGeom>
          <a:noFill/>
          <a:ln>
            <a:noFill/>
          </a:ln>
        </p:spPr>
        <p:txBody>
          <a:bodyPr wrap="square" rtlCol="0">
            <a:spAutoFit/>
          </a:bodyPr>
          <a:lstStyle>
            <a:lvl1pPr>
              <a:defRPr lang="en-US" sz="1400" b="1" smtClean="0">
                <a:solidFill>
                  <a:schemeClr val="bg1"/>
                </a:solidFill>
                <a:latin typeface="Arial" pitchFamily="34" charset="0"/>
                <a:cs typeface="Arial" pitchFamily="34" charset="0"/>
              </a:defRPr>
            </a:lvl1pPr>
          </a:lstStyle>
          <a:p>
            <a:pPr algn="r"/>
            <a:fld id="{393CF724-F9E0-44B8-95BD-D38D8B22F53D}" type="slidenum">
              <a:rPr lang="es-ES">
                <a:solidFill>
                  <a:prstClr val="white"/>
                </a:solidFill>
              </a:rPr>
              <a:pPr algn="r"/>
              <a:t>‹Nr.›</a:t>
            </a:fld>
            <a:endParaRPr lang="es-ES" dirty="0">
              <a:solidFill>
                <a:prstClr val="white"/>
              </a:solidFill>
            </a:endParaRPr>
          </a:p>
        </p:txBody>
      </p:sp>
    </p:spTree>
    <p:extLst>
      <p:ext uri="{BB962C8B-B14F-4D97-AF65-F5344CB8AC3E}">
        <p14:creationId xmlns:p14="http://schemas.microsoft.com/office/powerpoint/2010/main" val="2296464418"/>
      </p:ext>
    </p:extLst>
  </p:cSld>
  <p:clrMapOvr>
    <a:masterClrMapping/>
  </p:clrMapOvr>
  <p:timing>
    <p:tnLst>
      <p:par>
        <p:cTn xmlns:p14="http://schemas.microsoft.com/office/powerpoint/2010/main" id="1" dur="indefinite" restart="never" nodeType="tmRoot"/>
      </p:par>
    </p:tnLst>
  </p:timing>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22" name="Shape 22"/>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23" name="Shape 2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24" name="Shape 2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5" name="Shape 2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Shape 26"/>
        <p:cNvGrpSpPr/>
        <p:nvPr/>
      </p:nvGrpSpPr>
      <p:grpSpPr>
        <a:xfrm>
          <a:off x="0" y="0"/>
          <a:ext cx="0" cy="0"/>
          <a:chOff x="0" y="0"/>
          <a:chExt cx="0" cy="0"/>
        </a:xfrm>
      </p:grpSpPr>
      <p:sp>
        <p:nvSpPr>
          <p:cNvPr id="27" name="Shape 2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28" name="Shape 2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29" name="Shape 2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vertTitleAndTx">
  <p:cSld name="Título vertical y texto">
    <p:spTree>
      <p:nvGrpSpPr>
        <p:cNvPr id="1" name="Shape 30"/>
        <p:cNvGrpSpPr/>
        <p:nvPr/>
      </p:nvGrpSpPr>
      <p:grpSpPr>
        <a:xfrm>
          <a:off x="0" y="0"/>
          <a:ext cx="0" cy="0"/>
          <a:chOff x="0" y="0"/>
          <a:chExt cx="0" cy="0"/>
        </a:xfrm>
      </p:grpSpPr>
      <p:sp>
        <p:nvSpPr>
          <p:cNvPr id="31" name="Shape 31"/>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2" name="Shape 32"/>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33" name="Shape 3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34" name="Shape 3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5" name="Shape 3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cSld name="Título y texto vertical">
    <p:spTree>
      <p:nvGrpSpPr>
        <p:cNvPr id="1" name="Shape 36"/>
        <p:cNvGrpSpPr/>
        <p:nvPr/>
      </p:nvGrpSpPr>
      <p:grpSpPr>
        <a:xfrm>
          <a:off x="0" y="0"/>
          <a:ext cx="0" cy="0"/>
          <a:chOff x="0" y="0"/>
          <a:chExt cx="0" cy="0"/>
        </a:xfrm>
      </p:grpSpPr>
      <p:sp>
        <p:nvSpPr>
          <p:cNvPr id="37" name="Shape 3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38" name="Shape 38"/>
          <p:cNvSpPr txBox="1">
            <a:spLocks noGrp="1"/>
          </p:cNvSpPr>
          <p:nvPr>
            <p:ph type="body" idx="1"/>
          </p:nvPr>
        </p:nvSpPr>
        <p:spPr>
          <a:xfrm rot="5400000">
            <a:off x="2309018" y="-251619"/>
            <a:ext cx="4525961" cy="8229600"/>
          </a:xfrm>
          <a:prstGeom prst="rect">
            <a:avLst/>
          </a:prstGeom>
          <a:noFill/>
          <a:ln>
            <a:noFill/>
          </a:ln>
        </p:spPr>
        <p:txBody>
          <a:bodyPr lIns="91425" tIns="91425" rIns="91425" bIns="91425" anchor="t" anchorCtr="0"/>
          <a:lstStyle>
            <a:lvl1pPr marL="342900" indent="-139700" algn="l" rtl="0">
              <a:spcBef>
                <a:spcPts val="640"/>
              </a:spcBef>
              <a:spcAft>
                <a:spcPts val="0"/>
              </a:spcAft>
              <a:buClr>
                <a:schemeClr val="dk1"/>
              </a:buClr>
              <a:buFont typeface="Arial"/>
              <a:buChar char="•"/>
              <a:defRPr/>
            </a:lvl1pPr>
            <a:lvl2pPr marL="742950" indent="-107950" algn="l" rtl="0">
              <a:spcBef>
                <a:spcPts val="560"/>
              </a:spcBef>
              <a:spcAft>
                <a:spcPts val="0"/>
              </a:spcAft>
              <a:buClr>
                <a:schemeClr val="dk1"/>
              </a:buClr>
              <a:buFont typeface="Arial"/>
              <a:buChar char="–"/>
              <a:defRPr/>
            </a:lvl2pPr>
            <a:lvl3pPr marL="1143000" indent="-76200" algn="l" rtl="0">
              <a:spcBef>
                <a:spcPts val="480"/>
              </a:spcBef>
              <a:spcAft>
                <a:spcPts val="0"/>
              </a:spcAft>
              <a:buClr>
                <a:schemeClr val="dk1"/>
              </a:buClr>
              <a:buFont typeface="Arial"/>
              <a:buChar char="•"/>
              <a:defRPr/>
            </a:lvl3pPr>
            <a:lvl4pPr marL="1600200" indent="-101600" algn="l" rtl="0">
              <a:spcBef>
                <a:spcPts val="400"/>
              </a:spcBef>
              <a:spcAft>
                <a:spcPts val="0"/>
              </a:spcAft>
              <a:buClr>
                <a:schemeClr val="dk1"/>
              </a:buClr>
              <a:buFont typeface="Arial"/>
              <a:buChar char="–"/>
              <a:defRPr/>
            </a:lvl4pPr>
            <a:lvl5pPr marL="2057400" indent="-101600" algn="l" rtl="0">
              <a:spcBef>
                <a:spcPts val="400"/>
              </a:spcBef>
              <a:spcAft>
                <a:spcPts val="0"/>
              </a:spcAft>
              <a:buClr>
                <a:schemeClr val="dk1"/>
              </a:buClr>
              <a:buFont typeface="Arial"/>
              <a:buChar char="»"/>
              <a:defRPr/>
            </a:lvl5pPr>
            <a:lvl6pPr marL="2514600" indent="-101600" algn="l" rtl="0">
              <a:spcBef>
                <a:spcPts val="400"/>
              </a:spcBef>
              <a:buClr>
                <a:schemeClr val="dk1"/>
              </a:buClr>
              <a:buFont typeface="Arial"/>
              <a:buChar char="•"/>
              <a:defRPr/>
            </a:lvl6pPr>
            <a:lvl7pPr marL="2971800" indent="-101600" algn="l" rtl="0">
              <a:spcBef>
                <a:spcPts val="400"/>
              </a:spcBef>
              <a:buClr>
                <a:schemeClr val="dk1"/>
              </a:buClr>
              <a:buFont typeface="Arial"/>
              <a:buChar char="•"/>
              <a:defRPr/>
            </a:lvl7pPr>
            <a:lvl8pPr marL="3429000" indent="-101600" algn="l" rtl="0">
              <a:spcBef>
                <a:spcPts val="400"/>
              </a:spcBef>
              <a:buClr>
                <a:schemeClr val="dk1"/>
              </a:buClr>
              <a:buFont typeface="Arial"/>
              <a:buChar char="•"/>
              <a:defRPr/>
            </a:lvl8pPr>
            <a:lvl9pPr marL="3886200" indent="-101600" algn="l" rtl="0">
              <a:spcBef>
                <a:spcPts val="400"/>
              </a:spcBef>
              <a:buClr>
                <a:schemeClr val="dk1"/>
              </a:buClr>
              <a:buFont typeface="Arial"/>
              <a:buChar char="•"/>
              <a:defRPr/>
            </a:lvl9pPr>
          </a:lstStyle>
          <a:p>
            <a:endParaRPr/>
          </a:p>
        </p:txBody>
      </p:sp>
      <p:sp>
        <p:nvSpPr>
          <p:cNvPr id="39" name="Shape 39"/>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0" name="Shape 4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1" name="Shape 41"/>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cSld name="Imagen con título">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a:spLocks noGrp="1"/>
          </p:cNvSpPr>
          <p:nvPr>
            <p:ph type="pic" idx="2"/>
          </p:nvPr>
        </p:nvSpPr>
        <p:spPr>
          <a:xfrm>
            <a:off x="1792288" y="612775"/>
            <a:ext cx="5486399" cy="4114800"/>
          </a:xfrm>
          <a:prstGeom prst="rect">
            <a:avLst/>
          </a:prstGeom>
          <a:noFill/>
          <a:ln>
            <a:noFill/>
          </a:ln>
        </p:spPr>
      </p:sp>
      <p:sp>
        <p:nvSpPr>
          <p:cNvPr id="45" name="Shape 45"/>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46" name="Shape 46"/>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7" name="Shape 4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8" name="Shape 48"/>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ido con título">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1" name="Shape 51"/>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2" name="Shape 52"/>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53" name="Shape 53"/>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4" name="Shape 5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55" name="Shape 55"/>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Sólo el título">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spcAft>
                <a:spcPts val="0"/>
              </a:spcAft>
              <a:defRPr/>
            </a:lvl1pPr>
            <a:lvl2pPr algn="ctr" rtl="0">
              <a:spcBef>
                <a:spcPts val="0"/>
              </a:spcBef>
              <a:spcAft>
                <a:spcPts val="0"/>
              </a:spcAft>
              <a:defRPr/>
            </a:lvl2pPr>
            <a:lvl3pPr algn="ctr" rtl="0">
              <a:spcBef>
                <a:spcPts val="0"/>
              </a:spcBef>
              <a:spcAft>
                <a:spcPts val="0"/>
              </a:spcAft>
              <a:defRPr/>
            </a:lvl3pPr>
            <a:lvl4pPr algn="ctr" rtl="0">
              <a:spcBef>
                <a:spcPts val="0"/>
              </a:spcBef>
              <a:spcAft>
                <a:spcPts val="0"/>
              </a:spcAft>
              <a:defRPr/>
            </a:lvl4pPr>
            <a:lvl5pPr algn="ctr" rtl="0">
              <a:spcBef>
                <a:spcPts val="0"/>
              </a:spcBef>
              <a:spcAft>
                <a:spcPts val="0"/>
              </a:spcAft>
              <a:defRPr/>
            </a:lvl5pPr>
            <a:lvl6pPr marL="457200" algn="ctr" rtl="0">
              <a:spcBef>
                <a:spcPts val="0"/>
              </a:spcBef>
              <a:spcAft>
                <a:spcPts val="0"/>
              </a:spcAft>
              <a:defRPr/>
            </a:lvl6pPr>
            <a:lvl7pPr marL="914400" algn="ctr" rtl="0">
              <a:spcBef>
                <a:spcPts val="0"/>
              </a:spcBef>
              <a:spcAft>
                <a:spcPts val="0"/>
              </a:spcAft>
              <a:defRPr/>
            </a:lvl7pPr>
            <a:lvl8pPr marL="1371600" algn="ctr" rtl="0">
              <a:spcBef>
                <a:spcPts val="0"/>
              </a:spcBef>
              <a:spcAft>
                <a:spcPts val="0"/>
              </a:spcAft>
              <a:defRPr/>
            </a:lvl8pPr>
            <a:lvl9pPr marL="1828800" algn="ctr" rtl="0">
              <a:spcBef>
                <a:spcPts val="0"/>
              </a:spcBef>
              <a:spcAft>
                <a:spcPts val="0"/>
              </a:spcAft>
              <a:defRPr/>
            </a:lvl9pPr>
          </a:lstStyle>
          <a:p>
            <a:endParaRPr/>
          </a:p>
        </p:txBody>
      </p:sp>
      <p:sp>
        <p:nvSpPr>
          <p:cNvPr id="58" name="Shape 58"/>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59" name="Shape 5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0" name="Shape 60"/>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3" name="Shape 6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4" name="Shape 6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5" name="Shape 6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indent="0" rtl="0">
              <a:spcBef>
                <a:spcPts val="0"/>
              </a:spcBef>
              <a:buFont typeface="Calibri"/>
              <a:buNone/>
              <a:defRPr/>
            </a:lvl1pPr>
            <a:lvl2pPr marL="457200" indent="0" rtl="0">
              <a:spcBef>
                <a:spcPts val="0"/>
              </a:spcBef>
              <a:buFont typeface="Calibri"/>
              <a:buNone/>
              <a:defRPr/>
            </a:lvl2pPr>
            <a:lvl3pPr marL="914400" indent="0" rtl="0">
              <a:spcBef>
                <a:spcPts val="0"/>
              </a:spcBef>
              <a:buFont typeface="Calibri"/>
              <a:buNone/>
              <a:defRPr/>
            </a:lvl3pPr>
            <a:lvl4pPr marL="1371600" indent="0" rtl="0">
              <a:spcBef>
                <a:spcPts val="0"/>
              </a:spcBef>
              <a:buFont typeface="Calibri"/>
              <a:buNone/>
              <a:defRPr/>
            </a:lvl4pPr>
            <a:lvl5pPr marL="1828800" indent="0" rtl="0">
              <a:spcBef>
                <a:spcPts val="0"/>
              </a:spcBef>
              <a:buFont typeface="Calibri"/>
              <a:buNone/>
              <a:defRPr/>
            </a:lvl5pPr>
            <a:lvl6pPr marL="2286000" indent="0" rtl="0">
              <a:spcBef>
                <a:spcPts val="0"/>
              </a:spcBef>
              <a:buFont typeface="Calibri"/>
              <a:buNone/>
              <a:defRPr/>
            </a:lvl6pPr>
            <a:lvl7pPr marL="2743200" indent="0" rtl="0">
              <a:spcBef>
                <a:spcPts val="0"/>
              </a:spcBef>
              <a:buFont typeface="Calibri"/>
              <a:buNone/>
              <a:defRPr/>
            </a:lvl7pPr>
            <a:lvl8pPr marL="3200400" indent="0" rtl="0">
              <a:spcBef>
                <a:spcPts val="0"/>
              </a:spcBef>
              <a:buFont typeface="Calibri"/>
              <a:buNone/>
              <a:defRPr/>
            </a:lvl8pPr>
            <a:lvl9pPr marL="3657600" indent="0" rtl="0">
              <a:spcBef>
                <a:spcPts val="0"/>
              </a:spcBef>
              <a:buFont typeface="Calibri"/>
              <a:buNone/>
              <a:defRPr/>
            </a:lvl9pPr>
          </a:lstStyle>
          <a:p>
            <a:endParaRPr/>
          </a:p>
        </p:txBody>
      </p:sp>
      <p:sp>
        <p:nvSpPr>
          <p:cNvPr id="66" name="Shape 6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7" name="Shape 67"/>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8" name="Shape 6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9" name="Shape 69"/>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0" lvl="1" indent="-88900">
              <a:spcBef>
                <a:spcPts val="0"/>
              </a:spcBef>
              <a:buClr>
                <a:srgbClr val="000000"/>
              </a:buClr>
              <a:buFont typeface="Courier New"/>
              <a:buChar char="o"/>
            </a:pPr>
            <a:endParaRPr/>
          </a:p>
          <a:p>
            <a:pPr marL="0" lvl="2" indent="-88900">
              <a:spcBef>
                <a:spcPts val="0"/>
              </a:spcBef>
              <a:buClr>
                <a:srgbClr val="000000"/>
              </a:buClr>
              <a:buFont typeface="Wingdings"/>
              <a:buChar char="§"/>
            </a:pPr>
            <a:endParaRPr/>
          </a:p>
          <a:p>
            <a:pPr marL="0" lvl="3" indent="-88900">
              <a:spcBef>
                <a:spcPts val="0"/>
              </a:spcBef>
              <a:buClr>
                <a:srgbClr val="000000"/>
              </a:buClr>
              <a:buFont typeface="Arial"/>
              <a:buChar char="●"/>
            </a:pPr>
            <a:endParaRPr/>
          </a:p>
          <a:p>
            <a:pPr marL="0" lvl="4" indent="-88900">
              <a:spcBef>
                <a:spcPts val="0"/>
              </a:spcBef>
              <a:buClr>
                <a:srgbClr val="000000"/>
              </a:buClr>
              <a:buFont typeface="Courier New"/>
              <a:buChar char="o"/>
            </a:pPr>
            <a:endParaRPr/>
          </a:p>
          <a:p>
            <a:pPr marL="0" lvl="5" indent="-88900">
              <a:spcBef>
                <a:spcPts val="0"/>
              </a:spcBef>
              <a:buClr>
                <a:srgbClr val="000000"/>
              </a:buClr>
              <a:buFont typeface="Wingdings"/>
              <a:buChar char="§"/>
            </a:pPr>
            <a:endParaRPr/>
          </a:p>
          <a:p>
            <a:pPr marL="0" lvl="6" indent="-88900">
              <a:spcBef>
                <a:spcPts val="0"/>
              </a:spcBef>
              <a:buClr>
                <a:srgbClr val="000000"/>
              </a:buClr>
              <a:buFont typeface="Arial"/>
              <a:buChar char="●"/>
            </a:pPr>
            <a:endParaRPr/>
          </a:p>
          <a:p>
            <a:pPr marL="0" lvl="7" indent="-88900">
              <a:spcBef>
                <a:spcPts val="0"/>
              </a:spcBef>
              <a:buClr>
                <a:srgbClr val="000000"/>
              </a:buClr>
              <a:buFont typeface="Courier New"/>
              <a:buChar char="o"/>
            </a:pPr>
            <a:endParaRPr/>
          </a:p>
          <a:p>
            <a:pPr marL="0" lvl="8" indent="-88900">
              <a:spcBef>
                <a:spcPts val="0"/>
              </a:spcBef>
              <a:buClr>
                <a:srgbClr val="000000"/>
              </a:buClr>
              <a:buFont typeface="Wingdings"/>
              <a:buChar char="§"/>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spcBef>
                <a:spcPts val="0"/>
              </a:spcBef>
              <a:spcAft>
                <a:spcPts val="0"/>
              </a:spcAft>
              <a:defRPr/>
            </a:lvl1pPr>
            <a:lvl2pPr marL="0" marR="0" indent="0" algn="ctr" rtl="0">
              <a:spcBef>
                <a:spcPts val="0"/>
              </a:spcBef>
              <a:spcAft>
                <a:spcPts val="0"/>
              </a:spcAft>
              <a:defRPr/>
            </a:lvl2pPr>
            <a:lvl3pPr marL="0" marR="0" indent="0" algn="ctr" rtl="0">
              <a:spcBef>
                <a:spcPts val="0"/>
              </a:spcBef>
              <a:spcAft>
                <a:spcPts val="0"/>
              </a:spcAft>
              <a:defRPr/>
            </a:lvl3pPr>
            <a:lvl4pPr marL="0" marR="0" indent="0" algn="ctr" rtl="0">
              <a:spcBef>
                <a:spcPts val="0"/>
              </a:spcBef>
              <a:spcAft>
                <a:spcPts val="0"/>
              </a:spcAft>
              <a:defRPr/>
            </a:lvl4pPr>
            <a:lvl5pPr marL="0" marR="0" indent="0" algn="ctr" rtl="0">
              <a:spcBef>
                <a:spcPts val="0"/>
              </a:spcBef>
              <a:spcAft>
                <a:spcPts val="0"/>
              </a:spcAft>
              <a:defRPr/>
            </a:lvl5pPr>
            <a:lvl6pPr marL="457200" marR="0" indent="0" algn="ctr" rtl="0">
              <a:spcBef>
                <a:spcPts val="0"/>
              </a:spcBef>
              <a:spcAft>
                <a:spcPts val="0"/>
              </a:spcAft>
              <a:defRPr/>
            </a:lvl6pPr>
            <a:lvl7pPr marL="914400" marR="0" indent="0" algn="ctr" rtl="0">
              <a:spcBef>
                <a:spcPts val="0"/>
              </a:spcBef>
              <a:spcAft>
                <a:spcPts val="0"/>
              </a:spcAft>
              <a:defRPr/>
            </a:lvl7pPr>
            <a:lvl8pPr marL="1371600" marR="0" indent="0" algn="ctr" rtl="0">
              <a:spcBef>
                <a:spcPts val="0"/>
              </a:spcBef>
              <a:spcAft>
                <a:spcPts val="0"/>
              </a:spcAft>
              <a:defRPr/>
            </a:lvl8pPr>
            <a:lvl9pPr marL="1828800" marR="0" indent="0" algn="ctr" rtl="0">
              <a:spcBef>
                <a:spcPts val="0"/>
              </a:spcBef>
              <a:spcAft>
                <a:spcPts val="0"/>
              </a:spcAft>
              <a:defRPr/>
            </a:lvl9pPr>
          </a:lstStyle>
          <a:p>
            <a:endParaRPr/>
          </a:p>
        </p:txBody>
      </p:sp>
      <p:sp>
        <p:nvSpPr>
          <p:cNvPr id="10" name="Shape 10"/>
          <p:cNvSpPr txBox="1">
            <a:spLocks noGrp="1"/>
          </p:cNvSpPr>
          <p:nvPr>
            <p:ph type="body" idx="1"/>
          </p:nvPr>
        </p:nvSpPr>
        <p:spPr>
          <a:xfrm>
            <a:off x="457200" y="1600200"/>
            <a:ext cx="8229600" cy="4525961"/>
          </a:xfrm>
          <a:prstGeom prst="rect">
            <a:avLst/>
          </a:prstGeom>
          <a:noFill/>
          <a:ln>
            <a:noFill/>
          </a:ln>
        </p:spPr>
        <p:txBody>
          <a:bodyPr lIns="91425" tIns="91425" rIns="91425" bIns="91425" anchor="t" anchorCtr="0"/>
          <a:lstStyle>
            <a:lvl1pPr marL="342900" marR="0" indent="-139700" algn="l" rtl="0">
              <a:spcBef>
                <a:spcPts val="640"/>
              </a:spcBef>
              <a:spcAft>
                <a:spcPts val="0"/>
              </a:spcAft>
              <a:buClr>
                <a:schemeClr val="dk1"/>
              </a:buClr>
              <a:buFont typeface="Arial"/>
              <a:buChar char="•"/>
              <a:defRPr/>
            </a:lvl1pPr>
            <a:lvl2pPr marL="742950" marR="0" indent="-107950" algn="l" rtl="0">
              <a:spcBef>
                <a:spcPts val="560"/>
              </a:spcBef>
              <a:spcAft>
                <a:spcPts val="0"/>
              </a:spcAft>
              <a:buClr>
                <a:schemeClr val="dk1"/>
              </a:buClr>
              <a:buFont typeface="Arial"/>
              <a:buChar char="–"/>
              <a:defRPr/>
            </a:lvl2pPr>
            <a:lvl3pPr marL="1143000" marR="0" indent="-76200" algn="l" rtl="0">
              <a:spcBef>
                <a:spcPts val="480"/>
              </a:spcBef>
              <a:spcAft>
                <a:spcPts val="0"/>
              </a:spcAft>
              <a:buClr>
                <a:schemeClr val="dk1"/>
              </a:buClr>
              <a:buFont typeface="Arial"/>
              <a:buChar char="•"/>
              <a:defRPr/>
            </a:lvl3pPr>
            <a:lvl4pPr marL="1600200" marR="0" indent="-101600" algn="l" rtl="0">
              <a:spcBef>
                <a:spcPts val="400"/>
              </a:spcBef>
              <a:spcAft>
                <a:spcPts val="0"/>
              </a:spcAft>
              <a:buClr>
                <a:schemeClr val="dk1"/>
              </a:buClr>
              <a:buFont typeface="Arial"/>
              <a:buChar char="–"/>
              <a:defRPr/>
            </a:lvl4pPr>
            <a:lvl5pPr marL="2057400" marR="0" indent="-101600" algn="l" rtl="0">
              <a:spcBef>
                <a:spcPts val="400"/>
              </a:spcBef>
              <a:spcAft>
                <a:spcPts val="0"/>
              </a:spcAft>
              <a:buClr>
                <a:schemeClr val="dk1"/>
              </a:buClr>
              <a:buFont typeface="Arial"/>
              <a:buChar char="»"/>
              <a:defRPr/>
            </a:lvl5pPr>
            <a:lvl6pPr marL="2514600" marR="0" indent="-101600" algn="l" rtl="0">
              <a:spcBef>
                <a:spcPts val="400"/>
              </a:spcBef>
              <a:buClr>
                <a:schemeClr val="dk1"/>
              </a:buClr>
              <a:buFont typeface="Arial"/>
              <a:buChar char="•"/>
              <a:defRPr/>
            </a:lvl6pPr>
            <a:lvl7pPr marL="2971800" marR="0" indent="-101600" algn="l" rtl="0">
              <a:spcBef>
                <a:spcPts val="400"/>
              </a:spcBef>
              <a:buClr>
                <a:schemeClr val="dk1"/>
              </a:buClr>
              <a:buFont typeface="Arial"/>
              <a:buChar char="•"/>
              <a:defRPr/>
            </a:lvl7pPr>
            <a:lvl8pPr marL="3429000" marR="0" indent="-101600" algn="l" rtl="0">
              <a:spcBef>
                <a:spcPts val="400"/>
              </a:spcBef>
              <a:buClr>
                <a:schemeClr val="dk1"/>
              </a:buClr>
              <a:buFont typeface="Arial"/>
              <a:buChar char="•"/>
              <a:defRPr/>
            </a:lvl8pPr>
            <a:lvl9pPr marL="3886200" marR="0" indent="-101600" algn="l" rtl="0">
              <a:spcBef>
                <a:spcPts val="400"/>
              </a:spcBef>
              <a:buClr>
                <a:schemeClr val="dk1"/>
              </a:buClr>
              <a:buFont typeface="Arial"/>
              <a:buChar char="•"/>
              <a:defRPr/>
            </a:lvl9pPr>
          </a:lstStyle>
          <a:p>
            <a:endParaRPr/>
          </a:p>
        </p:txBody>
      </p:sp>
      <p:sp>
        <p:nvSpPr>
          <p:cNvPr id="11" name="Shape 11"/>
          <p:cNvSpPr txBox="1">
            <a:spLocks noGrp="1"/>
          </p:cNvSpPr>
          <p:nvPr>
            <p:ph type="dt" idx="10"/>
          </p:nvPr>
        </p:nvSpPr>
        <p:spPr>
          <a:xfrm>
            <a:off x="457200" y="6356350"/>
            <a:ext cx="2133599"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13" name="Shape 13"/>
          <p:cNvSpPr txBox="1">
            <a:spLocks noGrp="1"/>
          </p:cNvSpPr>
          <p:nvPr>
            <p:ph type="sldNum" idx="12"/>
          </p:nvPr>
        </p:nvSpPr>
        <p:spPr>
          <a:xfrm>
            <a:off x="6553200" y="6356350"/>
            <a:ext cx="2133599" cy="365125"/>
          </a:xfrm>
          <a:prstGeom prst="rect">
            <a:avLst/>
          </a:prstGeom>
          <a:noFill/>
          <a:ln>
            <a:noFill/>
          </a:ln>
        </p:spPr>
        <p:txBody>
          <a:bodyPr lIns="91425" tIns="91425" rIns="91425" bIns="91425" anchor="ctr"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2" r:id="rId12"/>
    <p:sldLayoutId id="2147483663" r:id="rId13"/>
  </p:sldLayoutIdLst>
  <p:hf sldNum="0"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5" Type="http://schemas.openxmlformats.org/officeDocument/2006/relationships/image" Target="../media/image24.jpeg"/><Relationship Id="rId6" Type="http://schemas.openxmlformats.org/officeDocument/2006/relationships/image" Target="../media/image25.png"/><Relationship Id="rId7" Type="http://schemas.openxmlformats.org/officeDocument/2006/relationships/image" Target="../media/image26.png"/><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png"/><Relationship Id="rId6" Type="http://schemas.openxmlformats.org/officeDocument/2006/relationships/image" Target="../media/image29.png"/><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jpe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5"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jpeg"/><Relationship Id="rId5" Type="http://schemas.openxmlformats.org/officeDocument/2006/relationships/image" Target="../media/image53.png"/><Relationship Id="rId6" Type="http://schemas.openxmlformats.org/officeDocument/2006/relationships/image" Target="../media/image54.jpeg"/><Relationship Id="rId7" Type="http://schemas.openxmlformats.org/officeDocument/2006/relationships/image" Target="../media/image55.jpeg"/><Relationship Id="rId8"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5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61.png"/><Relationship Id="rId5" Type="http://schemas.openxmlformats.org/officeDocument/2006/relationships/image" Target="../media/image62.png"/><Relationship Id="rId6"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67.png"/><Relationship Id="rId7" Type="http://schemas.openxmlformats.org/officeDocument/2006/relationships/image" Target="../media/image68.png"/><Relationship Id="rId8" Type="http://schemas.openxmlformats.org/officeDocument/2006/relationships/image" Target="../media/image69.pn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jpeg"/><Relationship Id="rId8"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2.png"/><Relationship Id="rId3" Type="http://schemas.openxmlformats.org/officeDocument/2006/relationships/image" Target="../media/image7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0.png"/><Relationship Id="rId3" Type="http://schemas.openxmlformats.org/officeDocument/2006/relationships/image" Target="../media/image7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4.png"/><Relationship Id="rId3" Type="http://schemas.openxmlformats.org/officeDocument/2006/relationships/image" Target="../media/image7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0.png"/><Relationship Id="rId3" Type="http://schemas.openxmlformats.org/officeDocument/2006/relationships/image" Target="../media/image7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0.png"/><Relationship Id="rId3" Type="http://schemas.openxmlformats.org/officeDocument/2006/relationships/image" Target="../media/image7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0.png"/><Relationship Id="rId3" Type="http://schemas.openxmlformats.org/officeDocument/2006/relationships/image" Target="../media/image7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0.png"/><Relationship Id="rId3" Type="http://schemas.openxmlformats.org/officeDocument/2006/relationships/image" Target="../media/image7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9.png"/><Relationship Id="rId3" Type="http://schemas.openxmlformats.org/officeDocument/2006/relationships/image" Target="../media/image8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81.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8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8.xml.rels><?xml version="1.0" encoding="UTF-8" standalone="yes"?>
<Relationships xmlns="http://schemas.openxmlformats.org/package/2006/relationships"><Relationship Id="rId3" Type="http://schemas.openxmlformats.org/officeDocument/2006/relationships/image" Target="../media/image83.wmf"/><Relationship Id="rId4" Type="http://schemas.openxmlformats.org/officeDocument/2006/relationships/image" Target="../media/image84.wmf"/><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88.t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8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90.png"/></Relationships>
</file>

<file path=ppt/slides/_rels/slide55.xml.rels><?xml version="1.0" encoding="UTF-8" standalone="yes"?>
<Relationships xmlns="http://schemas.openxmlformats.org/package/2006/relationships"><Relationship Id="rId3" Type="http://schemas.openxmlformats.org/officeDocument/2006/relationships/image" Target="../media/image91.tif"/><Relationship Id="rId4" Type="http://schemas.openxmlformats.org/officeDocument/2006/relationships/image" Target="../media/image92.tif"/><Relationship Id="rId5" Type="http://schemas.openxmlformats.org/officeDocument/2006/relationships/image" Target="../media/image93.tif"/><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jpeg"/><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p:nvPr/>
        </p:nvSpPr>
        <p:spPr>
          <a:xfrm>
            <a:off x="228600" y="1002408"/>
            <a:ext cx="8686800" cy="2714624"/>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omic Sans MS"/>
              <a:buNone/>
            </a:pPr>
            <a:r>
              <a:rPr lang="en-US" sz="4000" b="1" i="0" u="none" strike="noStrike" cap="none" baseline="0" dirty="0">
                <a:solidFill>
                  <a:schemeClr val="dk1"/>
                </a:solidFill>
                <a:latin typeface="Comic Sans MS"/>
                <a:ea typeface="Comic Sans MS"/>
                <a:cs typeface="Comic Sans MS"/>
                <a:sym typeface="Comic Sans MS"/>
              </a:rPr>
              <a:t>P</a:t>
            </a:r>
            <a:r>
              <a:rPr lang="en-US" sz="4000" b="1" i="0" u="none" strike="noStrike" cap="none" baseline="0" dirty="0">
                <a:solidFill>
                  <a:schemeClr val="dk1"/>
                </a:solidFill>
                <a:latin typeface="Calibri"/>
                <a:ea typeface="Calibri"/>
                <a:cs typeface="Calibri"/>
                <a:sym typeface="Calibri"/>
              </a:rPr>
              <a:t>ROPOSAL FOR A MICROFOCUS BEAMLINE FOR</a:t>
            </a:r>
          </a:p>
          <a:p>
            <a:pPr marL="0" marR="0" lvl="0" indent="0" algn="ctr" rtl="0">
              <a:lnSpc>
                <a:spcPct val="100000"/>
              </a:lnSpc>
              <a:spcBef>
                <a:spcPts val="0"/>
              </a:spcBef>
              <a:spcAft>
                <a:spcPts val="0"/>
              </a:spcAft>
              <a:buClr>
                <a:schemeClr val="dk1"/>
              </a:buClr>
              <a:buSzPct val="25000"/>
              <a:buFont typeface="Calibri"/>
              <a:buNone/>
            </a:pPr>
            <a:r>
              <a:rPr lang="en-US" sz="4000" b="1" i="0" u="none" strike="noStrike" cap="none" baseline="0" dirty="0">
                <a:solidFill>
                  <a:schemeClr val="dk1"/>
                </a:solidFill>
                <a:latin typeface="Calibri"/>
                <a:ea typeface="Calibri"/>
                <a:cs typeface="Calibri"/>
                <a:sym typeface="Calibri"/>
              </a:rPr>
              <a:t>MACROMOLECULAR CRYSTALLOGRAPHY AT ALBA SYNCHROTRON</a:t>
            </a:r>
          </a:p>
        </p:txBody>
      </p:sp>
      <p:sp>
        <p:nvSpPr>
          <p:cNvPr id="96" name="Shape 96"/>
          <p:cNvSpPr txBox="1"/>
          <p:nvPr/>
        </p:nvSpPr>
        <p:spPr>
          <a:xfrm>
            <a:off x="2643186" y="4673254"/>
            <a:ext cx="3787775" cy="915986"/>
          </a:xfrm>
          <a:prstGeom prst="rect">
            <a:avLst/>
          </a:prstGeom>
          <a:noFill/>
          <a:ln>
            <a:noFill/>
          </a:ln>
        </p:spPr>
        <p:txBody>
          <a:bodyPr lIns="91425" tIns="45700" rIns="91425" bIns="45700" anchor="t" anchorCtr="0">
            <a:noAutofit/>
          </a:bodyPr>
          <a:lstStyle/>
          <a:p>
            <a:pPr lvl="0" algn="ctr">
              <a:buClr>
                <a:schemeClr val="dk1"/>
              </a:buClr>
              <a:buSzPct val="25000"/>
            </a:pPr>
            <a:r>
              <a:rPr lang="en-US" sz="1800" dirty="0" smtClean="0">
                <a:latin typeface="Calibri" pitchFamily="34" charset="0"/>
              </a:rPr>
              <a:t>19</a:t>
            </a:r>
            <a:r>
              <a:rPr lang="en-US" sz="1800" baseline="30000" dirty="0" smtClean="0">
                <a:latin typeface="Calibri" pitchFamily="34" charset="0"/>
              </a:rPr>
              <a:t>th</a:t>
            </a:r>
            <a:r>
              <a:rPr lang="en-US" sz="1800" dirty="0" smtClean="0">
                <a:latin typeface="Calibri" pitchFamily="34" charset="0"/>
              </a:rPr>
              <a:t> ALBA SAC meeting</a:t>
            </a:r>
            <a:endParaRPr lang="en-US" sz="1800" i="0" u="none" strike="noStrike" cap="none" baseline="0" dirty="0">
              <a:solidFill>
                <a:schemeClr val="dk1"/>
              </a:solidFill>
              <a:latin typeface="Calibri" pitchFamily="34" charset="0"/>
              <a:ea typeface="Calibri"/>
              <a:cs typeface="Calibri"/>
              <a:sym typeface="Calibri"/>
            </a:endParaRPr>
          </a:p>
          <a:p>
            <a:pPr marL="0" marR="0" lvl="0" indent="0" algn="ctr" rtl="0">
              <a:lnSpc>
                <a:spcPct val="100000"/>
              </a:lnSpc>
              <a:spcBef>
                <a:spcPts val="0"/>
              </a:spcBef>
              <a:spcAft>
                <a:spcPts val="0"/>
              </a:spcAft>
              <a:buClr>
                <a:schemeClr val="dk1"/>
              </a:buClr>
              <a:buSzPct val="25000"/>
              <a:buFont typeface="Calibri"/>
              <a:buNone/>
            </a:pPr>
            <a:r>
              <a:rPr lang="en-US" sz="1800" i="0" u="none" strike="noStrike" cap="none" baseline="0" dirty="0">
                <a:solidFill>
                  <a:schemeClr val="dk1"/>
                </a:solidFill>
                <a:latin typeface="Calibri"/>
                <a:ea typeface="Calibri"/>
                <a:cs typeface="Calibri"/>
                <a:sym typeface="Calibri"/>
              </a:rPr>
              <a:t>ALBA phase III </a:t>
            </a:r>
            <a:r>
              <a:rPr lang="en-US" sz="1800" i="0" u="none" strike="noStrike" cap="none" baseline="0" dirty="0" err="1">
                <a:solidFill>
                  <a:schemeClr val="dk1"/>
                </a:solidFill>
                <a:latin typeface="Calibri"/>
                <a:ea typeface="Calibri"/>
                <a:cs typeface="Calibri"/>
                <a:sym typeface="Calibri"/>
              </a:rPr>
              <a:t>beamlines</a:t>
            </a:r>
            <a:endParaRPr lang="en-US" sz="1800" i="0" u="none" strike="noStrike" cap="none" baseline="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ct val="25000"/>
              <a:buFont typeface="Calibri"/>
              <a:buNone/>
            </a:pPr>
            <a:r>
              <a:rPr lang="en-US" sz="1800" i="0" u="none" strike="noStrike" cap="none" baseline="0" dirty="0" smtClean="0">
                <a:solidFill>
                  <a:schemeClr val="dk1"/>
                </a:solidFill>
                <a:latin typeface="Calibri"/>
                <a:ea typeface="Calibri"/>
                <a:cs typeface="Calibri"/>
                <a:sym typeface="Calibri"/>
              </a:rPr>
              <a:t>December 3, </a:t>
            </a:r>
            <a:r>
              <a:rPr lang="en-US" sz="1800" i="0" u="none" strike="noStrike" cap="none" baseline="0" dirty="0">
                <a:solidFill>
                  <a:schemeClr val="dk1"/>
                </a:solidFill>
                <a:latin typeface="Calibri"/>
                <a:ea typeface="Calibri"/>
                <a:cs typeface="Calibri"/>
                <a:sym typeface="Calibri"/>
              </a:rPr>
              <a:t>2014</a:t>
            </a:r>
          </a:p>
        </p:txBody>
      </p:sp>
    </p:spTree>
    <p:extLst>
      <p:ext uri="{BB962C8B-B14F-4D97-AF65-F5344CB8AC3E}">
        <p14:creationId xmlns:p14="http://schemas.microsoft.com/office/powerpoint/2010/main" val="154244178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152400" y="704850"/>
            <a:ext cx="8991600" cy="43815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200" b="1" i="0" u="none" strike="noStrike" cap="none" baseline="0" dirty="0" err="1">
                <a:solidFill>
                  <a:schemeClr val="dk1"/>
                </a:solidFill>
                <a:latin typeface="Calibri"/>
                <a:ea typeface="Calibri"/>
                <a:cs typeface="Calibri"/>
                <a:sym typeface="Calibri"/>
              </a:rPr>
              <a:t>Microbeams</a:t>
            </a:r>
            <a:r>
              <a:rPr lang="en-US" sz="2200" b="1" i="0" u="none" strike="noStrike" cap="none" baseline="0" dirty="0">
                <a:solidFill>
                  <a:schemeClr val="dk1"/>
                </a:solidFill>
                <a:latin typeface="Calibri"/>
                <a:ea typeface="Calibri"/>
                <a:cs typeface="Calibri"/>
                <a:sym typeface="Calibri"/>
              </a:rPr>
              <a:t> improve signal-to-noise ratio for tiny crystals</a:t>
            </a:r>
          </a:p>
        </p:txBody>
      </p:sp>
      <p:pic>
        <p:nvPicPr>
          <p:cNvPr id="178" name="Shape 178"/>
          <p:cNvPicPr preferRelativeResize="0">
            <a:picLocks noGrp="1"/>
          </p:cNvPicPr>
          <p:nvPr>
            <p:ph type="body" idx="1"/>
          </p:nvPr>
        </p:nvPicPr>
        <p:blipFill rotWithShape="1">
          <a:blip r:embed="rId3">
            <a:alphaModFix/>
          </a:blip>
          <a:srcRect/>
          <a:stretch/>
        </p:blipFill>
        <p:spPr>
          <a:xfrm>
            <a:off x="971550" y="1320800"/>
            <a:ext cx="3505200" cy="5132386"/>
          </a:xfrm>
          <a:prstGeom prst="rect">
            <a:avLst/>
          </a:prstGeom>
          <a:noFill/>
          <a:ln>
            <a:noFill/>
          </a:ln>
        </p:spPr>
      </p:pic>
      <p:pic>
        <p:nvPicPr>
          <p:cNvPr id="179" name="Shape 179"/>
          <p:cNvPicPr preferRelativeResize="0"/>
          <p:nvPr/>
        </p:nvPicPr>
        <p:blipFill rotWithShape="1">
          <a:blip r:embed="rId4">
            <a:alphaModFix/>
          </a:blip>
          <a:srcRect/>
          <a:stretch/>
        </p:blipFill>
        <p:spPr>
          <a:xfrm>
            <a:off x="4787900" y="2617786"/>
            <a:ext cx="3960811" cy="2697161"/>
          </a:xfrm>
          <a:prstGeom prst="rect">
            <a:avLst/>
          </a:prstGeom>
          <a:noFill/>
          <a:ln>
            <a:noFill/>
          </a:ln>
        </p:spPr>
      </p:pic>
      <p:sp>
        <p:nvSpPr>
          <p:cNvPr id="180" name="Shape 180"/>
          <p:cNvSpPr txBox="1"/>
          <p:nvPr/>
        </p:nvSpPr>
        <p:spPr>
          <a:xfrm>
            <a:off x="4786312" y="6000750"/>
            <a:ext cx="4106861" cy="33813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0" i="0" u="none" strike="noStrike" cap="none" baseline="-25000">
                <a:solidFill>
                  <a:schemeClr val="dk1"/>
                </a:solidFill>
                <a:latin typeface="Calibri"/>
                <a:ea typeface="Calibri"/>
                <a:cs typeface="Calibri"/>
                <a:sym typeface="Calibri"/>
              </a:rPr>
              <a:t>Sanishvili et al., Acta Cryst (2008) D64, 425-435</a:t>
            </a:r>
          </a:p>
        </p:txBody>
      </p:sp>
      <p:sp>
        <p:nvSpPr>
          <p:cNvPr id="181" name="Shape 181"/>
          <p:cNvSpPr/>
          <p:nvPr/>
        </p:nvSpPr>
        <p:spPr>
          <a:xfrm>
            <a:off x="5580062" y="5611812"/>
            <a:ext cx="122237" cy="122237"/>
          </a:xfrm>
          <a:prstGeom prst="diamond">
            <a:avLst/>
          </a:prstGeom>
          <a:noFill/>
          <a:ln w="9525" cap="flat">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82" name="Shape 182"/>
          <p:cNvSpPr/>
          <p:nvPr/>
        </p:nvSpPr>
        <p:spPr>
          <a:xfrm>
            <a:off x="5580062" y="5448300"/>
            <a:ext cx="104774" cy="90486"/>
          </a:xfrm>
          <a:prstGeom prst="triangle">
            <a:avLst>
              <a:gd name="adj" fmla="val 50000"/>
            </a:avLst>
          </a:prstGeom>
          <a:noFill/>
          <a:ln w="9525" cap="flat">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83" name="Shape 183"/>
          <p:cNvSpPr txBox="1"/>
          <p:nvPr/>
        </p:nvSpPr>
        <p:spPr>
          <a:xfrm>
            <a:off x="5738812" y="5294312"/>
            <a:ext cx="904875" cy="48894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2000" b="1" i="0" u="none" strike="noStrike" cap="none" baseline="-25000">
                <a:solidFill>
                  <a:srgbClr val="FF0000"/>
                </a:solidFill>
                <a:latin typeface="Calibri"/>
                <a:ea typeface="Calibri"/>
                <a:cs typeface="Calibri"/>
                <a:sym typeface="Calibri"/>
              </a:rPr>
              <a:t>8x6</a:t>
            </a:r>
            <a:r>
              <a:rPr lang="en-US" sz="2000" b="1" i="0" u="none" strike="noStrike" cap="none" baseline="-25000">
                <a:solidFill>
                  <a:srgbClr val="FF0000"/>
                </a:solidFill>
                <a:latin typeface="Noto Symbol"/>
                <a:ea typeface="Noto Symbol"/>
                <a:cs typeface="Noto Symbol"/>
                <a:sym typeface="Noto Symbol"/>
              </a:rPr>
              <a:t>μ</a:t>
            </a:r>
            <a:r>
              <a:rPr lang="en-US" sz="2000" b="1" i="0" u="none" strike="noStrike" cap="none" baseline="-25000">
                <a:solidFill>
                  <a:srgbClr val="FF0000"/>
                </a:solidFill>
                <a:latin typeface="Calibri"/>
                <a:ea typeface="Calibri"/>
                <a:cs typeface="Calibri"/>
                <a:sym typeface="Calibri"/>
              </a:rPr>
              <a:t>m</a:t>
            </a:r>
          </a:p>
          <a:p>
            <a:pPr marL="0" marR="0" lvl="0" indent="0" algn="l" rtl="0">
              <a:lnSpc>
                <a:spcPct val="100000"/>
              </a:lnSpc>
              <a:spcBef>
                <a:spcPts val="0"/>
              </a:spcBef>
              <a:spcAft>
                <a:spcPts val="0"/>
              </a:spcAft>
              <a:buClr>
                <a:srgbClr val="3333CC"/>
              </a:buClr>
              <a:buSzPct val="25000"/>
              <a:buFont typeface="Calibri"/>
              <a:buNone/>
            </a:pPr>
            <a:r>
              <a:rPr lang="en-US" sz="2000" b="1" i="0" u="none" strike="noStrike" cap="none" baseline="-25000">
                <a:solidFill>
                  <a:srgbClr val="3333CC"/>
                </a:solidFill>
                <a:latin typeface="Calibri"/>
                <a:ea typeface="Calibri"/>
                <a:cs typeface="Calibri"/>
                <a:sym typeface="Calibri"/>
              </a:rPr>
              <a:t>70x25</a:t>
            </a:r>
            <a:r>
              <a:rPr lang="en-US" sz="2000" b="1" i="0" u="none" strike="noStrike" cap="none" baseline="-25000">
                <a:solidFill>
                  <a:srgbClr val="3333CC"/>
                </a:solidFill>
                <a:latin typeface="Noto Symbol"/>
                <a:ea typeface="Noto Symbol"/>
                <a:cs typeface="Noto Symbol"/>
                <a:sym typeface="Noto Symbol"/>
              </a:rPr>
              <a:t>μ</a:t>
            </a:r>
            <a:r>
              <a:rPr lang="en-US" sz="2000" b="0" i="0" u="none" strike="noStrike" cap="none" baseline="-25000">
                <a:solidFill>
                  <a:srgbClr val="3333CC"/>
                </a:solidFill>
                <a:latin typeface="Calibri"/>
                <a:ea typeface="Calibri"/>
                <a:cs typeface="Calibri"/>
                <a:sym typeface="Calibri"/>
              </a:rPr>
              <a:t>m</a:t>
            </a:r>
          </a:p>
        </p:txBody>
      </p:sp>
      <p:pic>
        <p:nvPicPr>
          <p:cNvPr id="185" name="Shape 185"/>
          <p:cNvPicPr preferRelativeResize="0"/>
          <p:nvPr/>
        </p:nvPicPr>
        <p:blipFill rotWithShape="1">
          <a:blip r:embed="rId5">
            <a:alphaModFix/>
          </a:blip>
          <a:srcRect/>
          <a:stretch/>
        </p:blipFill>
        <p:spPr>
          <a:xfrm>
            <a:off x="5795962" y="1484312"/>
            <a:ext cx="1677986" cy="858836"/>
          </a:xfrm>
          <a:prstGeom prst="rect">
            <a:avLst/>
          </a:prstGeom>
          <a:noFill/>
          <a:ln>
            <a:noFill/>
          </a:ln>
        </p:spPr>
      </p:pic>
      <p:sp>
        <p:nvSpPr>
          <p:cNvPr id="186" name="Shape 186"/>
          <p:cNvSpPr txBox="1"/>
          <p:nvPr/>
        </p:nvSpPr>
        <p:spPr>
          <a:xfrm>
            <a:off x="6659561" y="1808161"/>
            <a:ext cx="269874" cy="252412"/>
          </a:xfrm>
          <a:prstGeom prst="rect">
            <a:avLst/>
          </a:prstGeom>
          <a:noFill/>
          <a:ln w="28575"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87" name="Shape 187"/>
          <p:cNvSpPr txBox="1"/>
          <p:nvPr/>
        </p:nvSpPr>
        <p:spPr>
          <a:xfrm>
            <a:off x="3203575" y="1301750"/>
            <a:ext cx="792162" cy="144462"/>
          </a:xfrm>
          <a:prstGeom prst="rect">
            <a:avLst/>
          </a:prstGeom>
          <a:noFill/>
          <a:ln w="28575"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88" name="Shape 188"/>
          <p:cNvSpPr txBox="1"/>
          <p:nvPr/>
        </p:nvSpPr>
        <p:spPr>
          <a:xfrm>
            <a:off x="1476375" y="1301750"/>
            <a:ext cx="1008062" cy="144462"/>
          </a:xfrm>
          <a:prstGeom prst="rect">
            <a:avLst/>
          </a:prstGeom>
          <a:noFill/>
          <a:ln w="28575" cap="flat">
            <a:solidFill>
              <a:srgbClr val="0000FF"/>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4" name="Shape 144"/>
          <p:cNvSpPr txBox="1"/>
          <p:nvPr/>
        </p:nvSpPr>
        <p:spPr>
          <a:xfrm>
            <a:off x="395287" y="1825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501670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09" name="Shape 209"/>
          <p:cNvSpPr txBox="1"/>
          <p:nvPr/>
        </p:nvSpPr>
        <p:spPr>
          <a:xfrm>
            <a:off x="500062" y="1143000"/>
            <a:ext cx="8286749" cy="3798168"/>
          </a:xfrm>
          <a:prstGeom prst="rect">
            <a:avLst/>
          </a:prstGeom>
          <a:noFill/>
          <a:ln w="25400" cap="flat">
            <a:solidFill>
              <a:srgbClr val="385D8A"/>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217" name="Shape 217"/>
          <p:cNvSpPr txBox="1"/>
          <p:nvPr/>
        </p:nvSpPr>
        <p:spPr>
          <a:xfrm>
            <a:off x="1500187" y="285750"/>
            <a:ext cx="6378574" cy="52387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omic Sans MS"/>
              <a:buNone/>
            </a:pPr>
            <a:r>
              <a:rPr lang="en-US" sz="2800" b="0" i="0" u="none" strike="noStrike" cap="none" baseline="0" dirty="0" err="1">
                <a:solidFill>
                  <a:schemeClr val="dk1"/>
                </a:solidFill>
                <a:latin typeface="Comic Sans MS"/>
                <a:ea typeface="Comic Sans MS"/>
                <a:cs typeface="Comic Sans MS"/>
                <a:sym typeface="Comic Sans MS"/>
              </a:rPr>
              <a:t>Microfocus</a:t>
            </a:r>
            <a:r>
              <a:rPr lang="en-US" sz="2800" b="0" i="0" u="none" strike="noStrike" cap="none" baseline="0" dirty="0">
                <a:solidFill>
                  <a:schemeClr val="dk1"/>
                </a:solidFill>
                <a:latin typeface="Comic Sans MS"/>
                <a:ea typeface="Comic Sans MS"/>
                <a:cs typeface="Comic Sans MS"/>
                <a:sym typeface="Comic Sans MS"/>
              </a:rPr>
              <a:t>-specific data collection</a:t>
            </a:r>
          </a:p>
        </p:txBody>
      </p:sp>
      <p:sp>
        <p:nvSpPr>
          <p:cNvPr id="28" name="27 CuadroTexto"/>
          <p:cNvSpPr txBox="1"/>
          <p:nvPr/>
        </p:nvSpPr>
        <p:spPr>
          <a:xfrm>
            <a:off x="539552" y="4987042"/>
            <a:ext cx="8280920" cy="1754326"/>
          </a:xfrm>
          <a:prstGeom prst="rect">
            <a:avLst/>
          </a:prstGeom>
          <a:noFill/>
        </p:spPr>
        <p:txBody>
          <a:bodyPr wrap="square" rtlCol="0">
            <a:spAutoFit/>
          </a:bodyPr>
          <a:lstStyle/>
          <a:p>
            <a:r>
              <a:rPr lang="en-US" sz="1800" b="1" dirty="0" smtClean="0">
                <a:latin typeface="Calibri" pitchFamily="34" charset="0"/>
              </a:rPr>
              <a:t>Strategy for obtaining good data from thin needle - or rod- like crystals</a:t>
            </a:r>
            <a:endParaRPr lang="en-US" sz="1800" dirty="0" smtClean="0">
              <a:latin typeface="Calibri" pitchFamily="34" charset="0"/>
            </a:endParaRPr>
          </a:p>
          <a:p>
            <a:r>
              <a:rPr lang="en-US" sz="1800" dirty="0" smtClean="0">
                <a:latin typeface="Calibri" pitchFamily="34" charset="0"/>
              </a:rPr>
              <a:t>Two points on the crystal are defined by the user as the start and end points. One single data set is collected during which the crystal is automatically translated between these two points so as to move fresh sample gradually into the beam </a:t>
            </a:r>
          </a:p>
          <a:p>
            <a:endParaRPr lang="en-US" sz="1800" dirty="0" smtClean="0">
              <a:latin typeface="Calibri" pitchFamily="34" charset="0"/>
            </a:endParaRPr>
          </a:p>
          <a:p>
            <a:r>
              <a:rPr lang="en-US" sz="1800" dirty="0" smtClean="0">
                <a:latin typeface="Calibri" pitchFamily="34" charset="0"/>
              </a:rPr>
              <a:t>(From </a:t>
            </a:r>
            <a:r>
              <a:rPr lang="en-US" sz="1800" dirty="0" err="1" smtClean="0">
                <a:latin typeface="Calibri" pitchFamily="34" charset="0"/>
              </a:rPr>
              <a:t>Flot</a:t>
            </a:r>
            <a:r>
              <a:rPr lang="en-US" sz="1800" dirty="0" smtClean="0">
                <a:latin typeface="Calibri" pitchFamily="34" charset="0"/>
              </a:rPr>
              <a:t> et al., 2010</a:t>
            </a:r>
            <a:r>
              <a:rPr lang="en-US" sz="1800" dirty="0" smtClean="0">
                <a:solidFill>
                  <a:schemeClr val="dk1"/>
                </a:solidFill>
                <a:latin typeface="Calibri" pitchFamily="34" charset="0"/>
                <a:sym typeface="Calibri"/>
              </a:rPr>
              <a:t> </a:t>
            </a:r>
            <a:r>
              <a:rPr lang="en-US" sz="1800" dirty="0" smtClean="0">
                <a:solidFill>
                  <a:schemeClr val="dk1"/>
                </a:solidFill>
                <a:latin typeface="Calibri" pitchFamily="34" charset="0"/>
                <a:ea typeface="Calibri"/>
                <a:cs typeface="Calibri"/>
                <a:sym typeface="Calibri"/>
              </a:rPr>
              <a:t>J. Synch Rad., 17, 107-118)</a:t>
            </a:r>
            <a:r>
              <a:rPr lang="en-US" sz="1800" dirty="0" smtClean="0">
                <a:latin typeface="Calibri" pitchFamily="34" charset="0"/>
              </a:rPr>
              <a:t>.</a:t>
            </a:r>
            <a:endParaRPr lang="es-ES" sz="1800" dirty="0">
              <a:latin typeface="Calibri" pitchFamily="34" charset="0"/>
            </a:endParaRPr>
          </a:p>
        </p:txBody>
      </p:sp>
      <p:pic>
        <p:nvPicPr>
          <p:cNvPr id="1026" name="Picture 2"/>
          <p:cNvPicPr>
            <a:picLocks noChangeAspect="1" noChangeArrowheads="1"/>
          </p:cNvPicPr>
          <p:nvPr/>
        </p:nvPicPr>
        <p:blipFill>
          <a:blip r:embed="rId3"/>
          <a:srcRect/>
          <a:stretch>
            <a:fillRect/>
          </a:stretch>
        </p:blipFill>
        <p:spPr bwMode="auto">
          <a:xfrm>
            <a:off x="716795" y="1268760"/>
            <a:ext cx="7887653" cy="3597116"/>
          </a:xfrm>
          <a:prstGeom prst="rect">
            <a:avLst/>
          </a:prstGeom>
          <a:noFill/>
          <a:ln w="9525">
            <a:noFill/>
            <a:miter lim="800000"/>
            <a:headEnd/>
            <a:tailEnd/>
          </a:ln>
        </p:spPr>
      </p:pic>
      <p:sp>
        <p:nvSpPr>
          <p:cNvPr id="30" name="Shape 193"/>
          <p:cNvSpPr txBox="1"/>
          <p:nvPr/>
        </p:nvSpPr>
        <p:spPr>
          <a:xfrm>
            <a:off x="2476055" y="1258914"/>
            <a:ext cx="2672009" cy="369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1" i="0" u="none" strike="noStrike" cap="none" baseline="0" dirty="0">
                <a:solidFill>
                  <a:schemeClr val="dk1"/>
                </a:solidFill>
                <a:latin typeface="Calibri"/>
                <a:ea typeface="Calibri"/>
                <a:cs typeface="Calibri"/>
                <a:sym typeface="Calibri"/>
              </a:rPr>
              <a:t>Helical data collection</a:t>
            </a:r>
          </a:p>
        </p:txBody>
      </p:sp>
    </p:spTree>
    <p:extLst>
      <p:ext uri="{BB962C8B-B14F-4D97-AF65-F5344CB8AC3E}">
        <p14:creationId xmlns:p14="http://schemas.microsoft.com/office/powerpoint/2010/main" val="231958516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grpSp>
        <p:nvGrpSpPr>
          <p:cNvPr id="2" name="7 Grupo"/>
          <p:cNvGrpSpPr/>
          <p:nvPr/>
        </p:nvGrpSpPr>
        <p:grpSpPr>
          <a:xfrm>
            <a:off x="755576" y="1319337"/>
            <a:ext cx="3168352" cy="2493466"/>
            <a:chOff x="395287" y="2133600"/>
            <a:chExt cx="5360987" cy="4652962"/>
          </a:xfrm>
        </p:grpSpPr>
        <p:pic>
          <p:nvPicPr>
            <p:cNvPr id="222" name="Shape 222"/>
            <p:cNvPicPr preferRelativeResize="0"/>
            <p:nvPr/>
          </p:nvPicPr>
          <p:blipFill rotWithShape="1">
            <a:blip r:embed="rId3">
              <a:alphaModFix/>
            </a:blip>
            <a:srcRect/>
            <a:stretch/>
          </p:blipFill>
          <p:spPr>
            <a:xfrm>
              <a:off x="395287" y="2133600"/>
              <a:ext cx="5329237" cy="2346324"/>
            </a:xfrm>
            <a:prstGeom prst="rect">
              <a:avLst/>
            </a:prstGeom>
            <a:noFill/>
            <a:ln>
              <a:noFill/>
            </a:ln>
          </p:spPr>
        </p:pic>
        <p:pic>
          <p:nvPicPr>
            <p:cNvPr id="223" name="Shape 223"/>
            <p:cNvPicPr preferRelativeResize="0"/>
            <p:nvPr/>
          </p:nvPicPr>
          <p:blipFill rotWithShape="1">
            <a:blip r:embed="rId4">
              <a:alphaModFix/>
            </a:blip>
            <a:srcRect/>
            <a:stretch/>
          </p:blipFill>
          <p:spPr>
            <a:xfrm>
              <a:off x="468312" y="4595812"/>
              <a:ext cx="1447800" cy="1904999"/>
            </a:xfrm>
            <a:prstGeom prst="rect">
              <a:avLst/>
            </a:prstGeom>
            <a:noFill/>
            <a:ln>
              <a:noFill/>
            </a:ln>
          </p:spPr>
        </p:pic>
        <p:pic>
          <p:nvPicPr>
            <p:cNvPr id="224" name="Shape 224"/>
            <p:cNvPicPr preferRelativeResize="0"/>
            <p:nvPr/>
          </p:nvPicPr>
          <p:blipFill rotWithShape="1">
            <a:blip r:embed="rId5">
              <a:alphaModFix/>
            </a:blip>
            <a:srcRect/>
            <a:stretch/>
          </p:blipFill>
          <p:spPr>
            <a:xfrm>
              <a:off x="2051050" y="4595812"/>
              <a:ext cx="3705224" cy="2190750"/>
            </a:xfrm>
            <a:prstGeom prst="rect">
              <a:avLst/>
            </a:prstGeom>
            <a:noFill/>
            <a:ln>
              <a:noFill/>
            </a:ln>
          </p:spPr>
        </p:pic>
      </p:grpSp>
      <p:sp>
        <p:nvSpPr>
          <p:cNvPr id="225" name="Shape 225"/>
          <p:cNvSpPr txBox="1"/>
          <p:nvPr/>
        </p:nvSpPr>
        <p:spPr>
          <a:xfrm>
            <a:off x="4211960" y="1628800"/>
            <a:ext cx="4680520" cy="172819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1" i="0" u="none" strike="noStrike" cap="none" baseline="0" dirty="0" err="1" smtClean="0">
                <a:solidFill>
                  <a:schemeClr val="dk1"/>
                </a:solidFill>
                <a:latin typeface="Calibri"/>
                <a:ea typeface="Calibri"/>
                <a:cs typeface="Calibri"/>
                <a:sym typeface="Calibri"/>
              </a:rPr>
              <a:t>MicroMeshes</a:t>
            </a:r>
            <a:r>
              <a:rPr lang="en-US" sz="1800" dirty="0" smtClean="0">
                <a:solidFill>
                  <a:schemeClr val="dk1"/>
                </a:solidFill>
                <a:latin typeface="Calibri"/>
                <a:ea typeface="Calibri"/>
                <a:cs typeface="Calibri"/>
                <a:sym typeface="Calibri"/>
              </a:rPr>
              <a:t> </a:t>
            </a:r>
            <a:r>
              <a:rPr lang="en-US" sz="1800" b="0" i="0" u="none" strike="noStrike" cap="none" baseline="0" dirty="0" smtClean="0">
                <a:solidFill>
                  <a:schemeClr val="dk1"/>
                </a:solidFill>
                <a:latin typeface="Calibri"/>
                <a:ea typeface="Calibri"/>
                <a:cs typeface="Calibri"/>
                <a:sym typeface="Calibri"/>
              </a:rPr>
              <a:t>Used </a:t>
            </a:r>
            <a:r>
              <a:rPr lang="en-US" sz="1800" b="0" i="0" u="none" strike="noStrike" cap="none" baseline="0" dirty="0">
                <a:solidFill>
                  <a:schemeClr val="dk1"/>
                </a:solidFill>
                <a:latin typeface="Calibri"/>
                <a:ea typeface="Calibri"/>
                <a:cs typeface="Calibri"/>
                <a:sym typeface="Calibri"/>
              </a:rPr>
              <a:t>in </a:t>
            </a:r>
            <a:r>
              <a:rPr lang="en-US" sz="1800" b="0" i="1" u="none" strike="noStrike" cap="none" baseline="0" dirty="0">
                <a:solidFill>
                  <a:schemeClr val="dk1"/>
                </a:solidFill>
                <a:latin typeface="Calibri"/>
                <a:ea typeface="Calibri"/>
                <a:cs typeface="Calibri"/>
                <a:sym typeface="Calibri"/>
              </a:rPr>
              <a:t> </a:t>
            </a:r>
            <a:r>
              <a:rPr lang="en-US" sz="1800" b="0" i="0" u="none" strike="noStrike" cap="none" baseline="0" dirty="0">
                <a:solidFill>
                  <a:schemeClr val="dk1"/>
                </a:solidFill>
                <a:latin typeface="Calibri"/>
                <a:ea typeface="Calibri"/>
                <a:cs typeface="Calibri"/>
                <a:sym typeface="Calibri"/>
              </a:rPr>
              <a:t>protein structure determination from crystals </a:t>
            </a:r>
            <a:r>
              <a:rPr lang="en-US" sz="1800" dirty="0" smtClean="0">
                <a:solidFill>
                  <a:schemeClr val="dk1"/>
                </a:solidFill>
                <a:latin typeface="Calibri"/>
                <a:ea typeface="Calibri"/>
                <a:cs typeface="Calibri"/>
                <a:sym typeface="Calibri"/>
              </a:rPr>
              <a:t>&lt; </a:t>
            </a:r>
            <a:r>
              <a:rPr lang="en-US" sz="1800" b="0" i="0" u="none" strike="noStrike" cap="none" baseline="0" dirty="0" smtClean="0">
                <a:solidFill>
                  <a:schemeClr val="dk1"/>
                </a:solidFill>
                <a:latin typeface="Calibri"/>
                <a:ea typeface="Calibri"/>
                <a:cs typeface="Calibri"/>
                <a:sym typeface="Calibri"/>
              </a:rPr>
              <a:t>5 </a:t>
            </a:r>
            <a:r>
              <a:rPr lang="en-US" sz="1800" b="0" i="0" u="none" strike="noStrike" cap="none" baseline="0" dirty="0">
                <a:solidFill>
                  <a:schemeClr val="dk1"/>
                </a:solidFill>
                <a:latin typeface="Calibri"/>
                <a:ea typeface="Calibri"/>
                <a:cs typeface="Calibri"/>
                <a:sym typeface="Calibri"/>
              </a:rPr>
              <a:t>µm</a:t>
            </a:r>
            <a:r>
              <a:rPr lang="en-US" sz="1800" b="0" i="0" u="none" strike="noStrike" cap="none" baseline="0" dirty="0" smtClean="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Multiple </a:t>
            </a:r>
            <a:r>
              <a:rPr lang="en-US" sz="1800" b="0" i="0" u="none" strike="noStrike" cap="none" baseline="0" dirty="0">
                <a:solidFill>
                  <a:schemeClr val="dk1"/>
                </a:solidFill>
                <a:latin typeface="Calibri"/>
                <a:ea typeface="Calibri"/>
                <a:cs typeface="Calibri"/>
                <a:sym typeface="Calibri"/>
              </a:rPr>
              <a:t>small samples can be retrieved and mounted together, spread out over the mesh.  </a:t>
            </a:r>
          </a:p>
        </p:txBody>
      </p:sp>
      <p:pic>
        <p:nvPicPr>
          <p:cNvPr id="226" name="Shape 226"/>
          <p:cNvPicPr preferRelativeResize="0"/>
          <p:nvPr/>
        </p:nvPicPr>
        <p:blipFill rotWithShape="1">
          <a:blip r:embed="rId6">
            <a:alphaModFix/>
          </a:blip>
          <a:srcRect/>
          <a:stretch/>
        </p:blipFill>
        <p:spPr>
          <a:xfrm>
            <a:off x="467544" y="764704"/>
            <a:ext cx="8280920" cy="462507"/>
          </a:xfrm>
          <a:prstGeom prst="rect">
            <a:avLst/>
          </a:prstGeom>
          <a:noFill/>
          <a:ln>
            <a:noFill/>
          </a:ln>
        </p:spPr>
      </p:pic>
      <p:grpSp>
        <p:nvGrpSpPr>
          <p:cNvPr id="3" name="Shape 210"/>
          <p:cNvGrpSpPr/>
          <p:nvPr/>
        </p:nvGrpSpPr>
        <p:grpSpPr>
          <a:xfrm>
            <a:off x="4071937" y="3881387"/>
            <a:ext cx="4572000" cy="2285999"/>
            <a:chOff x="0" y="0"/>
            <a:chExt cx="2147483646" cy="2147483647"/>
          </a:xfrm>
        </p:grpSpPr>
        <p:pic>
          <p:nvPicPr>
            <p:cNvPr id="15" name="Shape 211"/>
            <p:cNvPicPr preferRelativeResize="0"/>
            <p:nvPr/>
          </p:nvPicPr>
          <p:blipFill rotWithShape="1">
            <a:blip r:embed="rId7">
              <a:alphaModFix/>
            </a:blip>
            <a:srcRect/>
            <a:stretch/>
          </p:blipFill>
          <p:spPr>
            <a:xfrm>
              <a:off x="67109334" y="395217953"/>
              <a:ext cx="2080374312" cy="1547375373"/>
            </a:xfrm>
            <a:prstGeom prst="rect">
              <a:avLst/>
            </a:prstGeom>
            <a:noFill/>
            <a:ln>
              <a:noFill/>
            </a:ln>
          </p:spPr>
        </p:pic>
        <p:sp>
          <p:nvSpPr>
            <p:cNvPr id="16" name="Shape 212"/>
            <p:cNvSpPr txBox="1"/>
            <p:nvPr/>
          </p:nvSpPr>
          <p:spPr>
            <a:xfrm>
              <a:off x="0" y="0"/>
              <a:ext cx="1107295961" cy="2147483647"/>
            </a:xfrm>
            <a:prstGeom prst="rect">
              <a:avLst/>
            </a:prstGeom>
            <a:solidFill>
              <a:schemeClr val="lt1"/>
            </a:solidFill>
            <a:ln w="25400" cap="flat">
              <a:solidFill>
                <a:schemeClr val="lt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sp>
        <p:nvSpPr>
          <p:cNvPr id="11" name="Shape 213"/>
          <p:cNvSpPr txBox="1"/>
          <p:nvPr/>
        </p:nvSpPr>
        <p:spPr>
          <a:xfrm>
            <a:off x="467543" y="4005064"/>
            <a:ext cx="8280921" cy="2700484"/>
          </a:xfrm>
          <a:prstGeom prst="rect">
            <a:avLst/>
          </a:prstGeom>
          <a:noFill/>
          <a:ln w="25400" cap="flat">
            <a:solidFill>
              <a:srgbClr val="385D8A"/>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2" name="Shape 214"/>
          <p:cNvSpPr txBox="1"/>
          <p:nvPr/>
        </p:nvSpPr>
        <p:spPr>
          <a:xfrm>
            <a:off x="474662" y="4509120"/>
            <a:ext cx="5680075" cy="15397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It can </a:t>
            </a:r>
            <a:r>
              <a:rPr lang="en-US" sz="1800" b="0" i="0" u="none" strike="noStrike" cap="none" baseline="0" dirty="0">
                <a:solidFill>
                  <a:schemeClr val="dk1"/>
                </a:solidFill>
                <a:latin typeface="Calibri"/>
                <a:ea typeface="Calibri"/>
                <a:cs typeface="Calibri"/>
                <a:sym typeface="Calibri"/>
              </a:rPr>
              <a:t>help with:</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Locating </a:t>
            </a:r>
            <a:r>
              <a:rPr lang="en-US" sz="1800" b="0" i="0" u="none" strike="noStrike" cap="none" baseline="0" dirty="0">
                <a:solidFill>
                  <a:schemeClr val="dk1"/>
                </a:solidFill>
                <a:latin typeface="Calibri"/>
                <a:ea typeface="Calibri"/>
                <a:cs typeface="Calibri"/>
                <a:sym typeface="Calibri"/>
              </a:rPr>
              <a:t>small crystals in the loop</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Locating crystals in opaque mother liquors (e.g. LCP)</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Identifying the optimal diffraction from a large crystal</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X-ray centering on a crystal</a:t>
            </a:r>
          </a:p>
        </p:txBody>
      </p:sp>
      <p:sp>
        <p:nvSpPr>
          <p:cNvPr id="13" name="Shape 215"/>
          <p:cNvSpPr txBox="1"/>
          <p:nvPr/>
        </p:nvSpPr>
        <p:spPr>
          <a:xfrm>
            <a:off x="683568" y="3995218"/>
            <a:ext cx="5471765" cy="369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000" b="1" i="0" u="none" strike="noStrike" cap="none" baseline="0" dirty="0" err="1" smtClean="0">
                <a:solidFill>
                  <a:schemeClr val="dk1"/>
                </a:solidFill>
                <a:latin typeface="Calibri"/>
                <a:ea typeface="Calibri"/>
                <a:cs typeface="Calibri"/>
                <a:sym typeface="Calibri"/>
              </a:rPr>
              <a:t>GridScan</a:t>
            </a:r>
            <a:r>
              <a:rPr lang="en-US" sz="2000" b="1" i="0" u="none" strike="noStrike" cap="none" baseline="0" dirty="0" smtClean="0">
                <a:solidFill>
                  <a:schemeClr val="dk1"/>
                </a:solidFill>
                <a:latin typeface="Calibri"/>
                <a:ea typeface="Calibri"/>
                <a:cs typeface="Calibri"/>
                <a:sym typeface="Calibri"/>
              </a:rPr>
              <a:t>, </a:t>
            </a:r>
            <a:r>
              <a:rPr lang="en-US" sz="2000" b="1" i="0" u="none" strike="noStrike" cap="none" baseline="0" dirty="0">
                <a:solidFill>
                  <a:schemeClr val="dk1"/>
                </a:solidFill>
                <a:latin typeface="Calibri"/>
                <a:ea typeface="Calibri"/>
                <a:cs typeface="Calibri"/>
                <a:sym typeface="Calibri"/>
              </a:rPr>
              <a:t>as implemented in Diamond:</a:t>
            </a:r>
          </a:p>
        </p:txBody>
      </p:sp>
      <p:sp>
        <p:nvSpPr>
          <p:cNvPr id="14" name="Shape 216"/>
          <p:cNvSpPr txBox="1"/>
          <p:nvPr/>
        </p:nvSpPr>
        <p:spPr>
          <a:xfrm>
            <a:off x="467544" y="6261298"/>
            <a:ext cx="7239719" cy="55207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Bowler</a:t>
            </a:r>
            <a:r>
              <a:rPr lang="en-US" sz="1800" b="0" i="0" u="none" strike="noStrike" cap="none" baseline="0" dirty="0">
                <a:solidFill>
                  <a:schemeClr val="dk1"/>
                </a:solidFill>
                <a:latin typeface="Calibri"/>
                <a:ea typeface="Calibri"/>
                <a:cs typeface="Calibri"/>
                <a:sym typeface="Calibri"/>
              </a:rPr>
              <a:t>, M.W., </a:t>
            </a:r>
            <a:r>
              <a:rPr lang="en-US" sz="1800" b="0" i="1" u="none" strike="noStrike" cap="none" baseline="0" dirty="0">
                <a:solidFill>
                  <a:schemeClr val="dk1"/>
                </a:solidFill>
                <a:latin typeface="Calibri"/>
                <a:ea typeface="Calibri"/>
                <a:cs typeface="Calibri"/>
                <a:sym typeface="Calibri"/>
              </a:rPr>
              <a:t>et al. </a:t>
            </a:r>
            <a:r>
              <a:rPr lang="en-US" sz="1800" b="0" i="0" u="none" strike="noStrike" cap="none" baseline="0" dirty="0">
                <a:solidFill>
                  <a:schemeClr val="dk1"/>
                </a:solidFill>
                <a:latin typeface="Calibri"/>
                <a:ea typeface="Calibri"/>
                <a:cs typeface="Calibri"/>
                <a:sym typeface="Calibri"/>
              </a:rPr>
              <a:t>(2010</a:t>
            </a:r>
            <a:r>
              <a:rPr lang="en-US" sz="1800" b="0" i="0" u="none" strike="noStrike" cap="none" baseline="0" dirty="0" smtClean="0">
                <a:solidFill>
                  <a:schemeClr val="dk1"/>
                </a:solidFill>
                <a:latin typeface="Calibri"/>
                <a:ea typeface="Calibri"/>
                <a:cs typeface="Calibri"/>
                <a:sym typeface="Calibri"/>
              </a:rPr>
              <a:t>). </a:t>
            </a:r>
            <a:r>
              <a:rPr lang="en-US" sz="1800" b="0" i="1" u="none" strike="noStrike" cap="none" baseline="0" dirty="0" err="1" smtClean="0">
                <a:solidFill>
                  <a:schemeClr val="dk1"/>
                </a:solidFill>
                <a:latin typeface="Calibri"/>
                <a:ea typeface="Calibri"/>
                <a:cs typeface="Calibri"/>
                <a:sym typeface="Calibri"/>
              </a:rPr>
              <a:t>Acta</a:t>
            </a:r>
            <a:r>
              <a:rPr lang="en-US" sz="1800" b="0" i="1" u="none" strike="noStrike" cap="none" baseline="0" dirty="0" smtClean="0">
                <a:solidFill>
                  <a:schemeClr val="dk1"/>
                </a:solidFill>
                <a:latin typeface="Calibri"/>
                <a:ea typeface="Calibri"/>
                <a:cs typeface="Calibri"/>
                <a:sym typeface="Calibri"/>
              </a:rPr>
              <a:t> </a:t>
            </a:r>
            <a:r>
              <a:rPr lang="en-US" sz="1800" b="0" i="1" u="none" strike="noStrike" cap="none" baseline="0" dirty="0" err="1" smtClean="0">
                <a:solidFill>
                  <a:schemeClr val="dk1"/>
                </a:solidFill>
                <a:latin typeface="Calibri"/>
                <a:ea typeface="Calibri"/>
                <a:cs typeface="Calibri"/>
                <a:sym typeface="Calibri"/>
              </a:rPr>
              <a:t>Cryst</a:t>
            </a:r>
            <a:r>
              <a:rPr lang="en-US" sz="1800" b="0" i="0" u="none" strike="noStrike" cap="none" baseline="0" dirty="0" smtClean="0">
                <a:solidFill>
                  <a:schemeClr val="dk1"/>
                </a:solidFill>
                <a:latin typeface="Calibri"/>
                <a:ea typeface="Calibri"/>
                <a:cs typeface="Calibri"/>
                <a:sym typeface="Calibri"/>
              </a:rPr>
              <a:t>. D66</a:t>
            </a:r>
            <a:r>
              <a:rPr lang="en-US" sz="1800" b="0" i="1" u="none" strike="noStrike" cap="none" baseline="0" dirty="0" smtClean="0">
                <a:solidFill>
                  <a:schemeClr val="dk1"/>
                </a:solidFill>
                <a:latin typeface="Calibri"/>
                <a:ea typeface="Calibri"/>
                <a:cs typeface="Calibri"/>
                <a:sym typeface="Calibri"/>
              </a:rPr>
              <a:t>,</a:t>
            </a:r>
            <a:r>
              <a:rPr lang="en-US" sz="1800" b="0" i="0" u="none" strike="noStrike" cap="none" baseline="0" dirty="0" smtClean="0">
                <a:solidFill>
                  <a:schemeClr val="dk1"/>
                </a:solidFill>
                <a:latin typeface="Calibri"/>
                <a:ea typeface="Calibri"/>
                <a:cs typeface="Calibri"/>
                <a:sym typeface="Calibri"/>
              </a:rPr>
              <a:t> 855-864</a:t>
            </a:r>
          </a:p>
          <a:p>
            <a:pPr marL="0" marR="0" lvl="0" indent="0" algn="l" rtl="0">
              <a:lnSpc>
                <a:spcPct val="100000"/>
              </a:lnSpc>
              <a:spcBef>
                <a:spcPts val="0"/>
              </a:spcBef>
              <a:spcAft>
                <a:spcPts val="0"/>
              </a:spcAft>
              <a:buNone/>
            </a:pPr>
            <a:endParaRPr sz="1800" b="0" i="0" u="none" strike="noStrike" cap="none" baseline="0" dirty="0">
              <a:solidFill>
                <a:schemeClr val="dk1"/>
              </a:solidFill>
              <a:latin typeface="Calibri"/>
              <a:ea typeface="Calibri"/>
              <a:cs typeface="Calibri"/>
              <a:sym typeface="Calibri"/>
            </a:endParaRPr>
          </a:p>
        </p:txBody>
      </p:sp>
      <p:sp>
        <p:nvSpPr>
          <p:cNvPr id="17" name="Shape 217"/>
          <p:cNvSpPr txBox="1"/>
          <p:nvPr/>
        </p:nvSpPr>
        <p:spPr>
          <a:xfrm>
            <a:off x="1500187" y="188640"/>
            <a:ext cx="6378574" cy="52387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omic Sans MS"/>
              <a:buNone/>
            </a:pPr>
            <a:r>
              <a:rPr lang="en-US" sz="2800" b="0" i="0" u="none" strike="noStrike" cap="none" baseline="0" dirty="0" err="1">
                <a:solidFill>
                  <a:schemeClr val="dk1"/>
                </a:solidFill>
                <a:latin typeface="Comic Sans MS"/>
                <a:ea typeface="Comic Sans MS"/>
                <a:cs typeface="Comic Sans MS"/>
                <a:sym typeface="Comic Sans MS"/>
              </a:rPr>
              <a:t>Microfocus</a:t>
            </a:r>
            <a:r>
              <a:rPr lang="en-US" sz="2800" b="0" i="0" u="none" strike="noStrike" cap="none" baseline="0" dirty="0">
                <a:solidFill>
                  <a:schemeClr val="dk1"/>
                </a:solidFill>
                <a:latin typeface="Comic Sans MS"/>
                <a:ea typeface="Comic Sans MS"/>
                <a:cs typeface="Comic Sans MS"/>
                <a:sym typeface="Comic Sans MS"/>
              </a:rPr>
              <a:t>-specific data collection</a:t>
            </a:r>
          </a:p>
        </p:txBody>
      </p:sp>
    </p:spTree>
    <p:extLst>
      <p:ext uri="{BB962C8B-B14F-4D97-AF65-F5344CB8AC3E}">
        <p14:creationId xmlns:p14="http://schemas.microsoft.com/office/powerpoint/2010/main" val="360115590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Shape 344"/>
          <p:cNvPicPr preferRelativeResize="0"/>
          <p:nvPr/>
        </p:nvPicPr>
        <p:blipFill rotWithShape="1">
          <a:blip r:embed="rId3">
            <a:alphaModFix/>
          </a:blip>
          <a:srcRect/>
          <a:stretch/>
        </p:blipFill>
        <p:spPr>
          <a:xfrm>
            <a:off x="6000750" y="2025650"/>
            <a:ext cx="2786062" cy="1812924"/>
          </a:xfrm>
          <a:prstGeom prst="rect">
            <a:avLst/>
          </a:prstGeom>
          <a:noFill/>
          <a:ln>
            <a:noFill/>
          </a:ln>
        </p:spPr>
      </p:pic>
      <p:sp>
        <p:nvSpPr>
          <p:cNvPr id="345" name="Shape 345"/>
          <p:cNvSpPr txBox="1"/>
          <p:nvPr/>
        </p:nvSpPr>
        <p:spPr>
          <a:xfrm>
            <a:off x="1277937" y="285750"/>
            <a:ext cx="7043736" cy="4619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1" i="0" u="none" strike="noStrike" cap="none" baseline="0">
                <a:solidFill>
                  <a:schemeClr val="dk1"/>
                </a:solidFill>
                <a:latin typeface="Calibri"/>
                <a:ea typeface="Calibri"/>
                <a:cs typeface="Calibri"/>
                <a:sym typeface="Calibri"/>
              </a:rPr>
              <a:t>Br anomalous signal in data collected with microfocus</a:t>
            </a:r>
          </a:p>
        </p:txBody>
      </p:sp>
      <p:sp>
        <p:nvSpPr>
          <p:cNvPr id="346" name="Shape 346"/>
          <p:cNvSpPr txBox="1"/>
          <p:nvPr/>
        </p:nvSpPr>
        <p:spPr>
          <a:xfrm>
            <a:off x="4214812" y="3630612"/>
            <a:ext cx="3929062" cy="58420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With this information we could confirm the DNA  sequence assignment</a:t>
            </a:r>
          </a:p>
        </p:txBody>
      </p:sp>
      <p:pic>
        <p:nvPicPr>
          <p:cNvPr id="347" name="Shape 347"/>
          <p:cNvPicPr preferRelativeResize="0"/>
          <p:nvPr/>
        </p:nvPicPr>
        <p:blipFill rotWithShape="1">
          <a:blip r:embed="rId4">
            <a:alphaModFix/>
          </a:blip>
          <a:srcRect/>
          <a:stretch/>
        </p:blipFill>
        <p:spPr>
          <a:xfrm>
            <a:off x="0" y="857250"/>
            <a:ext cx="3357562" cy="2254250"/>
          </a:xfrm>
          <a:prstGeom prst="rect">
            <a:avLst/>
          </a:prstGeom>
          <a:noFill/>
          <a:ln>
            <a:noFill/>
          </a:ln>
        </p:spPr>
      </p:pic>
      <p:sp>
        <p:nvSpPr>
          <p:cNvPr id="348" name="Shape 348"/>
          <p:cNvSpPr txBox="1"/>
          <p:nvPr/>
        </p:nvSpPr>
        <p:spPr>
          <a:xfrm>
            <a:off x="3643312" y="857250"/>
            <a:ext cx="5500687" cy="12001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A data set was collected with the </a:t>
            </a:r>
            <a:r>
              <a:rPr lang="en-US" sz="1800" b="1" i="1" u="none" strike="noStrike" cap="none" baseline="0" dirty="0">
                <a:solidFill>
                  <a:schemeClr val="dk1"/>
                </a:solidFill>
                <a:latin typeface="Calibri"/>
                <a:ea typeface="Calibri"/>
                <a:cs typeface="Calibri"/>
                <a:sym typeface="Calibri"/>
              </a:rPr>
              <a:t>helical </a:t>
            </a:r>
            <a:r>
              <a:rPr lang="en-US" sz="1800" b="0" i="0" u="none" strike="noStrike" cap="none" baseline="0" dirty="0">
                <a:solidFill>
                  <a:schemeClr val="dk1"/>
                </a:solidFill>
                <a:latin typeface="Calibri"/>
                <a:ea typeface="Calibri"/>
                <a:cs typeface="Calibri"/>
                <a:sym typeface="Calibri"/>
              </a:rPr>
              <a:t>option from crystals that contained a Thy substituted by a Br-</a:t>
            </a:r>
            <a:r>
              <a:rPr lang="en-US" sz="1800" b="0" i="0" u="none" strike="noStrike" cap="none" baseline="0" dirty="0" err="1">
                <a:solidFill>
                  <a:schemeClr val="dk1"/>
                </a:solidFill>
                <a:latin typeface="Calibri"/>
                <a:ea typeface="Calibri"/>
                <a:cs typeface="Calibri"/>
                <a:sym typeface="Calibri"/>
              </a:rPr>
              <a:t>Uracyl</a:t>
            </a:r>
            <a:r>
              <a:rPr lang="en-US" sz="1800" b="0" i="0" u="none" strike="noStrike" cap="none" baseline="0" dirty="0">
                <a:solidFill>
                  <a:schemeClr val="dk1"/>
                </a:solidFill>
                <a:latin typeface="Calibri"/>
                <a:ea typeface="Calibri"/>
                <a:cs typeface="Calibri"/>
                <a:sym typeface="Calibri"/>
              </a:rPr>
              <a:t>, which at </a:t>
            </a:r>
            <a:r>
              <a:rPr lang="en-US" sz="1800" b="0" i="0" u="none" strike="noStrike" cap="none" baseline="0" dirty="0" smtClean="0">
                <a:solidFill>
                  <a:schemeClr val="dk1"/>
                </a:solidFill>
                <a:latin typeface="Calibri"/>
                <a:ea typeface="Calibri"/>
                <a:cs typeface="Calibri"/>
                <a:sym typeface="Calibri"/>
              </a:rPr>
              <a:t>ID23-EH2  (</a:t>
            </a:r>
            <a:r>
              <a:rPr lang="en-US" sz="1800" b="0" i="0" u="none" strike="noStrike" cap="none" baseline="0" dirty="0">
                <a:solidFill>
                  <a:schemeClr val="dk1"/>
                </a:solidFill>
                <a:latin typeface="Calibri"/>
                <a:ea typeface="Calibri"/>
                <a:cs typeface="Calibri"/>
                <a:sym typeface="Calibri"/>
              </a:rPr>
              <a:t>λ above Br edge) yielded anomalous signal in a data set of </a:t>
            </a:r>
            <a:r>
              <a:rPr lang="en-US" sz="1800" b="0" i="0" u="sng" strike="noStrike" cap="none" baseline="0" dirty="0">
                <a:solidFill>
                  <a:schemeClr val="dk1"/>
                </a:solidFill>
                <a:latin typeface="Calibri"/>
                <a:ea typeface="Calibri"/>
                <a:cs typeface="Calibri"/>
                <a:sym typeface="Calibri"/>
              </a:rPr>
              <a:t>2.4 </a:t>
            </a:r>
            <a:r>
              <a:rPr lang="en-US" sz="1800" b="0" i="0" u="none" strike="noStrike" cap="none" baseline="0" dirty="0">
                <a:solidFill>
                  <a:schemeClr val="dk1"/>
                </a:solidFill>
                <a:latin typeface="Calibri"/>
                <a:ea typeface="Calibri"/>
                <a:cs typeface="Calibri"/>
                <a:sym typeface="Calibri"/>
              </a:rPr>
              <a:t>Å  resolution. </a:t>
            </a:r>
          </a:p>
        </p:txBody>
      </p:sp>
      <p:sp>
        <p:nvSpPr>
          <p:cNvPr id="349" name="Shape 349"/>
          <p:cNvSpPr txBox="1"/>
          <p:nvPr/>
        </p:nvSpPr>
        <p:spPr>
          <a:xfrm>
            <a:off x="71436" y="2874961"/>
            <a:ext cx="3500436" cy="132397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Transcription factor A in complex with DNA was refined at 2.7 Å resolution. The sequence of the DNA was assigned based on the </a:t>
            </a:r>
            <a:r>
              <a:rPr lang="en-US" sz="1600" b="0" i="0" u="none" strike="noStrike" cap="none" baseline="0" dirty="0" err="1">
                <a:solidFill>
                  <a:schemeClr val="dk1"/>
                </a:solidFill>
                <a:latin typeface="Calibri"/>
                <a:ea typeface="Calibri"/>
                <a:cs typeface="Calibri"/>
                <a:sym typeface="Calibri"/>
              </a:rPr>
              <a:t>Pur</a:t>
            </a:r>
            <a:r>
              <a:rPr lang="en-US" sz="1600" b="0" i="0" u="none" strike="noStrike" cap="none" baseline="0" dirty="0">
                <a:solidFill>
                  <a:schemeClr val="dk1"/>
                </a:solidFill>
                <a:latin typeface="Calibri"/>
                <a:ea typeface="Calibri"/>
                <a:cs typeface="Calibri"/>
                <a:sym typeface="Calibri"/>
              </a:rPr>
              <a:t>/</a:t>
            </a:r>
            <a:r>
              <a:rPr lang="en-US" sz="1600" b="0" i="0" u="none" strike="noStrike" cap="none" baseline="0" dirty="0" err="1">
                <a:solidFill>
                  <a:schemeClr val="dk1"/>
                </a:solidFill>
                <a:latin typeface="Calibri"/>
                <a:ea typeface="Calibri"/>
                <a:cs typeface="Calibri"/>
                <a:sym typeface="Calibri"/>
              </a:rPr>
              <a:t>Pyr</a:t>
            </a:r>
            <a:r>
              <a:rPr lang="en-US" sz="1600" b="0" i="0" u="none" strike="noStrike" cap="none" baseline="0" dirty="0">
                <a:solidFill>
                  <a:schemeClr val="dk1"/>
                </a:solidFill>
                <a:latin typeface="Calibri"/>
                <a:ea typeface="Calibri"/>
                <a:cs typeface="Calibri"/>
                <a:sym typeface="Calibri"/>
              </a:rPr>
              <a:t>-like features. We needed confirmation. </a:t>
            </a:r>
          </a:p>
        </p:txBody>
      </p:sp>
      <p:cxnSp>
        <p:nvCxnSpPr>
          <p:cNvPr id="350" name="Shape 350"/>
          <p:cNvCxnSpPr/>
          <p:nvPr/>
        </p:nvCxnSpPr>
        <p:spPr>
          <a:xfrm>
            <a:off x="5765800" y="3105150"/>
            <a:ext cx="735011" cy="180975"/>
          </a:xfrm>
          <a:prstGeom prst="straightConnector1">
            <a:avLst/>
          </a:prstGeom>
          <a:noFill/>
          <a:ln w="9525" cap="flat">
            <a:solidFill>
              <a:srgbClr val="4A7EBB"/>
            </a:solidFill>
            <a:prstDash val="solid"/>
            <a:miter/>
            <a:headEnd type="none" w="med" len="med"/>
            <a:tailEnd type="stealth" w="lg" len="lg"/>
          </a:ln>
        </p:spPr>
      </p:cxnSp>
      <p:sp>
        <p:nvSpPr>
          <p:cNvPr id="351" name="Shape 351"/>
          <p:cNvSpPr txBox="1"/>
          <p:nvPr/>
        </p:nvSpPr>
        <p:spPr>
          <a:xfrm>
            <a:off x="4597400" y="2565400"/>
            <a:ext cx="1168400" cy="1077912"/>
          </a:xfrm>
          <a:prstGeom prst="rect">
            <a:avLst/>
          </a:prstGeom>
          <a:noFill/>
          <a:ln w="9525" cap="flat">
            <a:solidFill>
              <a:srgbClr val="8EB4E3"/>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Peak of the</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anomalous</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difference</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map</a:t>
            </a:r>
          </a:p>
        </p:txBody>
      </p:sp>
      <p:sp>
        <p:nvSpPr>
          <p:cNvPr id="352" name="Shape 352"/>
          <p:cNvSpPr txBox="1"/>
          <p:nvPr/>
        </p:nvSpPr>
        <p:spPr>
          <a:xfrm>
            <a:off x="142875" y="4463182"/>
            <a:ext cx="8858249" cy="20621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Arial"/>
              <a:buNone/>
            </a:pPr>
            <a:endParaRPr sz="8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Rubio-</a:t>
            </a:r>
            <a:r>
              <a:rPr lang="en-US" sz="1600" b="0" i="0" u="none" strike="noStrike" cap="none" baseline="0" dirty="0" err="1">
                <a:solidFill>
                  <a:schemeClr val="dk1"/>
                </a:solidFill>
                <a:latin typeface="Calibri"/>
                <a:ea typeface="Calibri"/>
                <a:cs typeface="Calibri"/>
                <a:sym typeface="Calibri"/>
              </a:rPr>
              <a:t>Cosials</a:t>
            </a:r>
            <a:r>
              <a:rPr lang="en-US" sz="1600" b="0" i="0" u="none" strike="noStrike" cap="none" baseline="0" dirty="0">
                <a:solidFill>
                  <a:schemeClr val="dk1"/>
                </a:solidFill>
                <a:latin typeface="Calibri"/>
                <a:ea typeface="Calibri"/>
                <a:cs typeface="Calibri"/>
                <a:sym typeface="Calibri"/>
              </a:rPr>
              <a:t>, A., </a:t>
            </a:r>
            <a:r>
              <a:rPr lang="en-US" sz="1600" b="0" i="0" u="none" strike="noStrike" cap="none" baseline="0" dirty="0" err="1">
                <a:solidFill>
                  <a:schemeClr val="dk1"/>
                </a:solidFill>
                <a:latin typeface="Calibri"/>
                <a:ea typeface="Calibri"/>
                <a:cs typeface="Calibri"/>
                <a:sym typeface="Calibri"/>
              </a:rPr>
              <a:t>Sydow</a:t>
            </a:r>
            <a:r>
              <a:rPr lang="en-US" sz="1600" b="0" i="0" u="none" strike="noStrike" cap="none" baseline="0" dirty="0">
                <a:solidFill>
                  <a:schemeClr val="dk1"/>
                </a:solidFill>
                <a:latin typeface="Calibri"/>
                <a:ea typeface="Calibri"/>
                <a:cs typeface="Calibri"/>
                <a:sym typeface="Calibri"/>
              </a:rPr>
              <a:t>, J.F., </a:t>
            </a:r>
            <a:r>
              <a:rPr lang="en-US" sz="1600" b="0" i="0" u="none" strike="noStrike" cap="none" baseline="0" dirty="0" err="1">
                <a:solidFill>
                  <a:schemeClr val="dk1"/>
                </a:solidFill>
                <a:latin typeface="Calibri"/>
                <a:ea typeface="Calibri"/>
                <a:cs typeface="Calibri"/>
                <a:sym typeface="Calibri"/>
              </a:rPr>
              <a:t>Jiménez-Menéndez</a:t>
            </a:r>
            <a:r>
              <a:rPr lang="en-US" sz="1600" b="0" i="0" u="none" strike="noStrike" cap="none" baseline="0" dirty="0">
                <a:solidFill>
                  <a:schemeClr val="dk1"/>
                </a:solidFill>
                <a:latin typeface="Calibri"/>
                <a:ea typeface="Calibri"/>
                <a:cs typeface="Calibri"/>
                <a:sym typeface="Calibri"/>
              </a:rPr>
              <a:t>, N., </a:t>
            </a:r>
            <a:r>
              <a:rPr lang="en-US" sz="1600" b="0" i="0" u="none" strike="noStrike" cap="none" baseline="0" dirty="0" err="1">
                <a:solidFill>
                  <a:schemeClr val="dk1"/>
                </a:solidFill>
                <a:latin typeface="Calibri"/>
                <a:ea typeface="Calibri"/>
                <a:cs typeface="Calibri"/>
                <a:sym typeface="Calibri"/>
              </a:rPr>
              <a:t>Fernández-Millán</a:t>
            </a:r>
            <a:r>
              <a:rPr lang="en-US" sz="1600" b="0" i="0" u="none" strike="noStrike" cap="none" baseline="0" dirty="0">
                <a:solidFill>
                  <a:schemeClr val="dk1"/>
                </a:solidFill>
                <a:latin typeface="Calibri"/>
                <a:ea typeface="Calibri"/>
                <a:cs typeface="Calibri"/>
                <a:sym typeface="Calibri"/>
              </a:rPr>
              <a:t>, P., Montoya, J., Jacobs, H.T., </a:t>
            </a:r>
            <a:r>
              <a:rPr lang="en-US" sz="1600" b="0" i="0" u="none" strike="noStrike" cap="none" baseline="0" dirty="0" err="1">
                <a:solidFill>
                  <a:schemeClr val="dk1"/>
                </a:solidFill>
                <a:latin typeface="Calibri"/>
                <a:ea typeface="Calibri"/>
                <a:cs typeface="Calibri"/>
                <a:sym typeface="Calibri"/>
              </a:rPr>
              <a:t>Coll</a:t>
            </a:r>
            <a:r>
              <a:rPr lang="en-US" sz="1600" b="0" i="0" u="none" strike="noStrike" cap="none" baseline="0" dirty="0">
                <a:solidFill>
                  <a:schemeClr val="dk1"/>
                </a:solidFill>
                <a:latin typeface="Calibri"/>
                <a:ea typeface="Calibri"/>
                <a:cs typeface="Calibri"/>
                <a:sym typeface="Calibri"/>
              </a:rPr>
              <a:t>, M., </a:t>
            </a:r>
            <a:r>
              <a:rPr lang="en-US" sz="1600" b="0" i="0" u="none" strike="noStrike" cap="none" baseline="0" dirty="0" err="1">
                <a:solidFill>
                  <a:schemeClr val="dk1"/>
                </a:solidFill>
                <a:latin typeface="Calibri"/>
                <a:ea typeface="Calibri"/>
                <a:cs typeface="Calibri"/>
                <a:sym typeface="Calibri"/>
              </a:rPr>
              <a:t>Bernadó</a:t>
            </a:r>
            <a:r>
              <a:rPr lang="en-US" sz="1600" b="0" i="0" u="none" strike="noStrike" cap="none" baseline="0" dirty="0">
                <a:solidFill>
                  <a:schemeClr val="dk1"/>
                </a:solidFill>
                <a:latin typeface="Calibri"/>
                <a:ea typeface="Calibri"/>
                <a:cs typeface="Calibri"/>
                <a:sym typeface="Calibri"/>
              </a:rPr>
              <a:t>, P. &amp;</a:t>
            </a:r>
            <a:r>
              <a:rPr lang="en-US" sz="1600" b="1" i="0" u="none" strike="noStrike" cap="none" baseline="0" dirty="0" err="1">
                <a:solidFill>
                  <a:schemeClr val="dk1"/>
                </a:solidFill>
                <a:latin typeface="Calibri"/>
                <a:ea typeface="Calibri"/>
                <a:cs typeface="Calibri"/>
                <a:sym typeface="Calibri"/>
              </a:rPr>
              <a:t>Solà</a:t>
            </a:r>
            <a:r>
              <a:rPr lang="en-US" sz="1600" b="1" i="0" u="none" strike="noStrike" cap="none" baseline="0" dirty="0">
                <a:solidFill>
                  <a:schemeClr val="dk1"/>
                </a:solidFill>
                <a:latin typeface="Calibri"/>
                <a:ea typeface="Calibri"/>
                <a:cs typeface="Calibri"/>
                <a:sym typeface="Calibri"/>
              </a:rPr>
              <a:t>, M.*</a:t>
            </a:r>
            <a:r>
              <a:rPr lang="en-US" sz="1600" b="0" i="0" u="none" strike="noStrike" cap="none" baseline="0" dirty="0">
                <a:solidFill>
                  <a:schemeClr val="dk1"/>
                </a:solidFill>
                <a:latin typeface="Calibri"/>
                <a:ea typeface="Calibri"/>
                <a:cs typeface="Calibri"/>
                <a:sym typeface="Calibri"/>
              </a:rPr>
              <a:t> (2011) Human mitochondrial transcription factor A induces a U-turn structure in the light strand promoter. </a:t>
            </a:r>
            <a:r>
              <a:rPr lang="en-US" sz="1600" b="1" i="0" u="none" strike="noStrike" cap="none" baseline="0" dirty="0">
                <a:solidFill>
                  <a:schemeClr val="dk1"/>
                </a:solidFill>
                <a:latin typeface="Calibri"/>
                <a:ea typeface="Calibri"/>
                <a:cs typeface="Calibri"/>
                <a:sym typeface="Calibri"/>
              </a:rPr>
              <a:t>Nat </a:t>
            </a:r>
            <a:r>
              <a:rPr lang="en-US" sz="1600" b="1" i="0" u="none" strike="noStrike" cap="none" baseline="0" dirty="0" err="1">
                <a:solidFill>
                  <a:schemeClr val="dk1"/>
                </a:solidFill>
                <a:latin typeface="Calibri"/>
                <a:ea typeface="Calibri"/>
                <a:cs typeface="Calibri"/>
                <a:sym typeface="Calibri"/>
              </a:rPr>
              <a:t>Struct</a:t>
            </a:r>
            <a:r>
              <a:rPr lang="en-US" sz="1600" b="1" i="0" u="none" strike="noStrike" cap="none" baseline="0" dirty="0">
                <a:solidFill>
                  <a:schemeClr val="dk1"/>
                </a:solidFill>
                <a:latin typeface="Calibri"/>
                <a:ea typeface="Calibri"/>
                <a:cs typeface="Calibri"/>
                <a:sym typeface="Calibri"/>
              </a:rPr>
              <a:t> Mol Biol</a:t>
            </a:r>
            <a:r>
              <a:rPr lang="en-US" sz="1600" b="0" i="0" u="none" strike="noStrike" cap="none" baseline="0" dirty="0">
                <a:solidFill>
                  <a:schemeClr val="dk1"/>
                </a:solidFill>
                <a:latin typeface="Calibri"/>
                <a:ea typeface="Calibri"/>
                <a:cs typeface="Calibri"/>
                <a:sym typeface="Calibri"/>
              </a:rPr>
              <a:t>18: 1281–1289. ESRF-</a:t>
            </a:r>
            <a:r>
              <a:rPr lang="en-US" sz="1600" b="0" i="0" u="none" strike="noStrike" cap="none" baseline="0" dirty="0">
                <a:solidFill>
                  <a:srgbClr val="FF0000"/>
                </a:solidFill>
                <a:latin typeface="Calibri"/>
                <a:ea typeface="Calibri"/>
                <a:cs typeface="Calibri"/>
                <a:sym typeface="Calibri"/>
              </a:rPr>
              <a:t>ID23-EH2</a:t>
            </a:r>
            <a:r>
              <a:rPr lang="en-US" sz="1600" b="0" i="0" u="none" strike="noStrike" cap="none" baseline="0" dirty="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chemeClr val="dk1"/>
              </a:buClr>
              <a:buFont typeface="Arial"/>
              <a:buNone/>
            </a:pPr>
            <a:endParaRPr sz="800" b="0" i="0" u="none" strike="noStrike" cap="none" baseline="0"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dk1"/>
              </a:buClr>
              <a:buSzPct val="25000"/>
              <a:buFont typeface="Calibri"/>
              <a:buNone/>
            </a:pPr>
            <a:r>
              <a:rPr lang="en-US" sz="1600" b="0" i="0" u="none" strike="noStrike" cap="none" baseline="0" dirty="0" err="1">
                <a:solidFill>
                  <a:schemeClr val="dk1"/>
                </a:solidFill>
                <a:latin typeface="Calibri"/>
                <a:ea typeface="Calibri"/>
                <a:cs typeface="Calibri"/>
                <a:sym typeface="Calibri"/>
              </a:rPr>
              <a:t>Jiménez-Menéndez</a:t>
            </a:r>
            <a:r>
              <a:rPr lang="en-US" sz="1600" b="0" i="0" u="none" strike="noStrike" cap="none" baseline="0" dirty="0">
                <a:solidFill>
                  <a:schemeClr val="dk1"/>
                </a:solidFill>
                <a:latin typeface="Calibri"/>
                <a:ea typeface="Calibri"/>
                <a:cs typeface="Calibri"/>
                <a:sym typeface="Calibri"/>
              </a:rPr>
              <a:t>, N., Rubio-</a:t>
            </a:r>
            <a:r>
              <a:rPr lang="en-US" sz="1600" b="0" i="0" u="none" strike="noStrike" cap="none" baseline="0" dirty="0" err="1">
                <a:solidFill>
                  <a:schemeClr val="dk1"/>
                </a:solidFill>
                <a:latin typeface="Calibri"/>
                <a:ea typeface="Calibri"/>
                <a:cs typeface="Calibri"/>
                <a:sym typeface="Calibri"/>
              </a:rPr>
              <a:t>Cosials</a:t>
            </a:r>
            <a:r>
              <a:rPr lang="en-US" sz="1600" b="0" i="0" u="none" strike="noStrike" cap="none" baseline="0" dirty="0">
                <a:solidFill>
                  <a:schemeClr val="dk1"/>
                </a:solidFill>
                <a:latin typeface="Calibri"/>
                <a:ea typeface="Calibri"/>
                <a:cs typeface="Calibri"/>
                <a:sym typeface="Calibri"/>
              </a:rPr>
              <a:t> A., </a:t>
            </a:r>
            <a:r>
              <a:rPr lang="en-US" sz="1600" b="0" i="0" u="none" strike="noStrike" cap="none" baseline="0" dirty="0" err="1">
                <a:solidFill>
                  <a:schemeClr val="dk1"/>
                </a:solidFill>
                <a:latin typeface="Calibri"/>
                <a:ea typeface="Calibri"/>
                <a:cs typeface="Calibri"/>
                <a:sym typeface="Calibri"/>
              </a:rPr>
              <a:t>Arnan</a:t>
            </a:r>
            <a:r>
              <a:rPr lang="en-US" sz="1600" b="0" i="0" u="none" strike="noStrike" cap="none" baseline="0" dirty="0">
                <a:solidFill>
                  <a:schemeClr val="dk1"/>
                </a:solidFill>
                <a:latin typeface="Calibri"/>
                <a:ea typeface="Calibri"/>
                <a:cs typeface="Calibri"/>
                <a:sym typeface="Calibri"/>
              </a:rPr>
              <a:t>, C., Montoya, J., Jacobs, H.T., </a:t>
            </a:r>
            <a:r>
              <a:rPr lang="en-US" sz="1600" b="0" i="0" u="none" strike="noStrike" cap="none" baseline="0" dirty="0" err="1">
                <a:solidFill>
                  <a:schemeClr val="dk1"/>
                </a:solidFill>
                <a:latin typeface="Calibri"/>
                <a:ea typeface="Calibri"/>
                <a:cs typeface="Calibri"/>
                <a:sym typeface="Calibri"/>
              </a:rPr>
              <a:t>Bernadó</a:t>
            </a:r>
            <a:r>
              <a:rPr lang="en-US" sz="1600" b="0" i="0" u="none" strike="noStrike" cap="none" baseline="0" dirty="0">
                <a:solidFill>
                  <a:schemeClr val="dk1"/>
                </a:solidFill>
                <a:latin typeface="Calibri"/>
                <a:ea typeface="Calibri"/>
                <a:cs typeface="Calibri"/>
                <a:sym typeface="Calibri"/>
              </a:rPr>
              <a:t>, P., </a:t>
            </a:r>
            <a:r>
              <a:rPr lang="en-US" sz="1600" b="0" i="0" u="none" strike="noStrike" cap="none" baseline="0" dirty="0" err="1">
                <a:solidFill>
                  <a:schemeClr val="dk1"/>
                </a:solidFill>
                <a:latin typeface="Calibri"/>
                <a:ea typeface="Calibri"/>
                <a:cs typeface="Calibri"/>
                <a:sym typeface="Calibri"/>
              </a:rPr>
              <a:t>Coll</a:t>
            </a:r>
            <a:r>
              <a:rPr lang="en-US" sz="1600" b="0" i="0" u="none" strike="noStrike" cap="none" baseline="0" dirty="0">
                <a:solidFill>
                  <a:schemeClr val="dk1"/>
                </a:solidFill>
                <a:latin typeface="Calibri"/>
                <a:ea typeface="Calibri"/>
                <a:cs typeface="Calibri"/>
                <a:sym typeface="Calibri"/>
              </a:rPr>
              <a:t>, M., </a:t>
            </a:r>
          </a:p>
          <a:p>
            <a:pPr marL="0" marR="0" lvl="0" indent="0" algn="just" rtl="0">
              <a:lnSpc>
                <a:spcPct val="100000"/>
              </a:lnSpc>
              <a:spcBef>
                <a:spcPts val="0"/>
              </a:spcBef>
              <a:spcAft>
                <a:spcPts val="0"/>
              </a:spcAft>
              <a:buClr>
                <a:schemeClr val="dk1"/>
              </a:buClr>
              <a:buSzPct val="25000"/>
              <a:buFont typeface="Calibri"/>
              <a:buNone/>
            </a:pPr>
            <a:r>
              <a:rPr lang="en-US" sz="1600" b="0" i="0" u="none" strike="noStrike" cap="none" baseline="0" dirty="0" err="1">
                <a:solidFill>
                  <a:schemeClr val="dk1"/>
                </a:solidFill>
                <a:latin typeface="Calibri"/>
                <a:ea typeface="Calibri"/>
                <a:cs typeface="Calibri"/>
                <a:sym typeface="Calibri"/>
              </a:rPr>
              <a:t>Usón</a:t>
            </a:r>
            <a:r>
              <a:rPr lang="en-US" sz="1600" b="0" i="0" u="none" strike="noStrike" cap="none" baseline="0" dirty="0">
                <a:solidFill>
                  <a:schemeClr val="dk1"/>
                </a:solidFill>
                <a:latin typeface="Calibri"/>
                <a:ea typeface="Calibri"/>
                <a:cs typeface="Calibri"/>
                <a:sym typeface="Calibri"/>
              </a:rPr>
              <a:t>, I. &amp; </a:t>
            </a:r>
            <a:r>
              <a:rPr lang="en-US" sz="1600" b="1" i="0" u="none" strike="noStrike" cap="none" baseline="0" dirty="0" err="1">
                <a:solidFill>
                  <a:schemeClr val="dk1"/>
                </a:solidFill>
                <a:latin typeface="Calibri"/>
                <a:ea typeface="Calibri"/>
                <a:cs typeface="Calibri"/>
                <a:sym typeface="Calibri"/>
              </a:rPr>
              <a:t>Solà</a:t>
            </a:r>
            <a:r>
              <a:rPr lang="en-US" sz="1600" b="1" i="0" u="none" strike="noStrike" cap="none" baseline="0" dirty="0">
                <a:solidFill>
                  <a:schemeClr val="dk1"/>
                </a:solidFill>
                <a:latin typeface="Calibri"/>
                <a:ea typeface="Calibri"/>
                <a:cs typeface="Calibri"/>
                <a:sym typeface="Calibri"/>
              </a:rPr>
              <a:t>, M.*</a:t>
            </a:r>
            <a:r>
              <a:rPr lang="en-US" sz="1600" b="0" i="0" u="none" strike="noStrike" cap="none" baseline="0" dirty="0">
                <a:solidFill>
                  <a:schemeClr val="dk1"/>
                </a:solidFill>
                <a:latin typeface="Calibri"/>
                <a:ea typeface="Calibri"/>
                <a:cs typeface="Calibri"/>
                <a:sym typeface="Calibri"/>
              </a:rPr>
              <a:t> (2010) Human mitochondrial </a:t>
            </a:r>
            <a:r>
              <a:rPr lang="en-US" sz="1600" b="0" i="0" u="none" strike="noStrike" cap="none" baseline="0" dirty="0" err="1">
                <a:solidFill>
                  <a:schemeClr val="dk1"/>
                </a:solidFill>
                <a:latin typeface="Calibri"/>
                <a:ea typeface="Calibri"/>
                <a:cs typeface="Calibri"/>
                <a:sym typeface="Calibri"/>
              </a:rPr>
              <a:t>mTERF</a:t>
            </a:r>
            <a:r>
              <a:rPr lang="en-US" sz="1600" b="0" i="0" u="none" strike="noStrike" cap="none" baseline="0" dirty="0">
                <a:solidFill>
                  <a:schemeClr val="dk1"/>
                </a:solidFill>
                <a:latin typeface="Calibri"/>
                <a:ea typeface="Calibri"/>
                <a:cs typeface="Calibri"/>
                <a:sym typeface="Calibri"/>
              </a:rPr>
              <a:t> wraps around DNA through a left-handed </a:t>
            </a:r>
            <a:r>
              <a:rPr lang="en-US" sz="1600" b="0" i="0" u="none" strike="noStrike" cap="none" baseline="0" dirty="0" err="1">
                <a:solidFill>
                  <a:schemeClr val="dk1"/>
                </a:solidFill>
                <a:latin typeface="Calibri"/>
                <a:ea typeface="Calibri"/>
                <a:cs typeface="Calibri"/>
                <a:sym typeface="Calibri"/>
              </a:rPr>
              <a:t>superhelical</a:t>
            </a:r>
            <a:r>
              <a:rPr lang="en-US" sz="1600" b="0" i="0" u="none" strike="noStrike" cap="none" baseline="0" dirty="0">
                <a:solidFill>
                  <a:schemeClr val="dk1"/>
                </a:solidFill>
                <a:latin typeface="Calibri"/>
                <a:ea typeface="Calibri"/>
                <a:cs typeface="Calibri"/>
                <a:sym typeface="Calibri"/>
              </a:rPr>
              <a:t> tandem repeat. </a:t>
            </a:r>
            <a:r>
              <a:rPr lang="en-US" sz="1600" b="1" i="0" u="none" strike="noStrike" cap="none" baseline="0" dirty="0">
                <a:solidFill>
                  <a:schemeClr val="dk1"/>
                </a:solidFill>
                <a:latin typeface="Calibri"/>
                <a:ea typeface="Calibri"/>
                <a:cs typeface="Calibri"/>
                <a:sym typeface="Calibri"/>
              </a:rPr>
              <a:t>Nat </a:t>
            </a:r>
            <a:r>
              <a:rPr lang="en-US" sz="1600" b="1" i="0" u="none" strike="noStrike" cap="none" baseline="0" dirty="0" err="1">
                <a:solidFill>
                  <a:schemeClr val="dk1"/>
                </a:solidFill>
                <a:latin typeface="Calibri"/>
                <a:ea typeface="Calibri"/>
                <a:cs typeface="Calibri"/>
                <a:sym typeface="Calibri"/>
              </a:rPr>
              <a:t>Struct</a:t>
            </a:r>
            <a:r>
              <a:rPr lang="en-US" sz="1600" b="1" i="0" u="none" strike="noStrike" cap="none" baseline="0" dirty="0">
                <a:solidFill>
                  <a:schemeClr val="dk1"/>
                </a:solidFill>
                <a:latin typeface="Calibri"/>
                <a:ea typeface="Calibri"/>
                <a:cs typeface="Calibri"/>
                <a:sym typeface="Calibri"/>
              </a:rPr>
              <a:t> Mol </a:t>
            </a:r>
            <a:r>
              <a:rPr lang="en-US" sz="1600" b="1" i="0" u="none" strike="noStrike" cap="none" baseline="0" dirty="0" err="1">
                <a:solidFill>
                  <a:schemeClr val="dk1"/>
                </a:solidFill>
                <a:latin typeface="Calibri"/>
                <a:ea typeface="Calibri"/>
                <a:cs typeface="Calibri"/>
                <a:sym typeface="Calibri"/>
              </a:rPr>
              <a:t>Biol</a:t>
            </a:r>
            <a:r>
              <a:rPr lang="en-US" sz="1600" b="0" i="0" u="none" strike="noStrike" cap="none" baseline="0" dirty="0">
                <a:solidFill>
                  <a:schemeClr val="dk1"/>
                </a:solidFill>
                <a:latin typeface="Calibri"/>
                <a:ea typeface="Calibri"/>
                <a:cs typeface="Calibri"/>
                <a:sym typeface="Calibri"/>
              </a:rPr>
              <a:t> 17: 891-3. . </a:t>
            </a:r>
            <a:r>
              <a:rPr lang="en-US" sz="1600" b="0" i="0" u="none" strike="noStrike" cap="none" baseline="0" dirty="0">
                <a:solidFill>
                  <a:srgbClr val="FF0000"/>
                </a:solidFill>
                <a:latin typeface="Calibri"/>
                <a:ea typeface="Calibri"/>
                <a:cs typeface="Calibri"/>
                <a:sym typeface="Calibri"/>
              </a:rPr>
              <a:t>ESRF-ID23-EH2 and other </a:t>
            </a:r>
            <a:r>
              <a:rPr lang="en-US" sz="1600" b="0" i="0" u="none" strike="noStrike" cap="none" baseline="0" dirty="0" err="1">
                <a:solidFill>
                  <a:srgbClr val="FF0000"/>
                </a:solidFill>
                <a:latin typeface="Calibri"/>
                <a:ea typeface="Calibri"/>
                <a:cs typeface="Calibri"/>
                <a:sym typeface="Calibri"/>
              </a:rPr>
              <a:t>beamlines</a:t>
            </a:r>
            <a:endParaRPr lang="en-US" sz="1600" b="0" i="0" u="none" strike="noStrike" cap="none" baseline="0" dirty="0">
              <a:solidFill>
                <a:srgbClr val="FF0000"/>
              </a:solidFill>
              <a:latin typeface="Calibri"/>
              <a:ea typeface="Calibri"/>
              <a:cs typeface="Calibri"/>
              <a:sym typeface="Calibri"/>
            </a:endParaRPr>
          </a:p>
        </p:txBody>
      </p:sp>
      <p:sp>
        <p:nvSpPr>
          <p:cNvPr id="353" name="Shape 353"/>
          <p:cNvSpPr txBox="1"/>
          <p:nvPr/>
        </p:nvSpPr>
        <p:spPr>
          <a:xfrm>
            <a:off x="142875" y="4548362"/>
            <a:ext cx="8807450" cy="1951037"/>
          </a:xfrm>
          <a:prstGeom prst="rect">
            <a:avLst/>
          </a:prstGeom>
          <a:noFill/>
          <a:ln w="25400" cap="flat">
            <a:solidFill>
              <a:srgbClr val="385D8A"/>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pic>
        <p:nvPicPr>
          <p:cNvPr id="354" name="Shape 354"/>
          <p:cNvPicPr preferRelativeResize="0"/>
          <p:nvPr/>
        </p:nvPicPr>
        <p:blipFill rotWithShape="1">
          <a:blip r:embed="rId5">
            <a:alphaModFix/>
          </a:blip>
          <a:srcRect/>
          <a:stretch/>
        </p:blipFill>
        <p:spPr>
          <a:xfrm>
            <a:off x="285750" y="106361"/>
            <a:ext cx="785811" cy="579436"/>
          </a:xfrm>
          <a:prstGeom prst="rect">
            <a:avLst/>
          </a:prstGeom>
          <a:noFill/>
          <a:ln>
            <a:noFill/>
          </a:ln>
        </p:spPr>
      </p:pic>
      <p:sp>
        <p:nvSpPr>
          <p:cNvPr id="355" name="Shape 355"/>
          <p:cNvSpPr txBox="1"/>
          <p:nvPr/>
        </p:nvSpPr>
        <p:spPr>
          <a:xfrm>
            <a:off x="6786561" y="857250"/>
            <a:ext cx="714374" cy="285750"/>
          </a:xfrm>
          <a:prstGeom prst="rect">
            <a:avLst/>
          </a:prstGeom>
          <a:noFill/>
          <a:ln w="25400" cap="flat">
            <a:solidFill>
              <a:srgbClr val="385D8A"/>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5" name="14 Rectángulo"/>
          <p:cNvSpPr/>
          <p:nvPr/>
        </p:nvSpPr>
        <p:spPr>
          <a:xfrm>
            <a:off x="4572000" y="1412776"/>
            <a:ext cx="918000" cy="3600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499504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grpSp>
        <p:nvGrpSpPr>
          <p:cNvPr id="2" name="Shape 307"/>
          <p:cNvGrpSpPr/>
          <p:nvPr/>
        </p:nvGrpSpPr>
        <p:grpSpPr>
          <a:xfrm>
            <a:off x="-520204" y="3199659"/>
            <a:ext cx="4267137" cy="4799144"/>
            <a:chOff x="0" y="0"/>
            <a:chExt cx="2147483647" cy="2147483646"/>
          </a:xfrm>
        </p:grpSpPr>
        <p:grpSp>
          <p:nvGrpSpPr>
            <p:cNvPr id="3" name="Shape 308"/>
            <p:cNvGrpSpPr/>
            <p:nvPr/>
          </p:nvGrpSpPr>
          <p:grpSpPr>
            <a:xfrm rot="3839999">
              <a:off x="74838593" y="444884326"/>
              <a:ext cx="1997806459" cy="1257714994"/>
              <a:chOff x="0" y="0"/>
              <a:chExt cx="2147483647" cy="2147483647"/>
            </a:xfrm>
          </p:grpSpPr>
          <p:pic>
            <p:nvPicPr>
              <p:cNvPr id="309" name="Shape 309"/>
              <p:cNvPicPr preferRelativeResize="0"/>
              <p:nvPr/>
            </p:nvPicPr>
            <p:blipFill rotWithShape="1">
              <a:blip r:embed="rId3">
                <a:alphaModFix/>
              </a:blip>
              <a:srcRect t="29074" r="39736" b="46849"/>
              <a:stretch/>
            </p:blipFill>
            <p:spPr>
              <a:xfrm>
                <a:off x="88412391" y="0"/>
                <a:ext cx="2059071255" cy="2147483647"/>
              </a:xfrm>
              <a:prstGeom prst="rect">
                <a:avLst/>
              </a:prstGeom>
              <a:noFill/>
              <a:ln>
                <a:noFill/>
              </a:ln>
            </p:spPr>
          </p:pic>
          <p:sp>
            <p:nvSpPr>
              <p:cNvPr id="310" name="Shape 310"/>
              <p:cNvSpPr txBox="1"/>
              <p:nvPr/>
            </p:nvSpPr>
            <p:spPr>
              <a:xfrm>
                <a:off x="0" y="44241725"/>
                <a:ext cx="233651211" cy="329822487"/>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sp>
          <p:nvSpPr>
            <p:cNvPr id="311" name="Shape 311"/>
            <p:cNvSpPr txBox="1"/>
            <p:nvPr/>
          </p:nvSpPr>
          <p:spPr>
            <a:xfrm>
              <a:off x="1124639000" y="198522307"/>
              <a:ext cx="143806585" cy="127865255"/>
            </a:xfrm>
            <a:prstGeom prst="rect">
              <a:avLst/>
            </a:prstGeom>
            <a:solidFill>
              <a:schemeClr val="lt1"/>
            </a:solidFill>
            <a:ln w="25400" cap="flat">
              <a:solidFill>
                <a:schemeClr val="lt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pic>
        <p:nvPicPr>
          <p:cNvPr id="312" name="Shape 312"/>
          <p:cNvPicPr preferRelativeResize="0"/>
          <p:nvPr/>
        </p:nvPicPr>
        <p:blipFill rotWithShape="1">
          <a:blip r:embed="rId4">
            <a:alphaModFix/>
          </a:blip>
          <a:srcRect l="-1" r="40618" b="7728"/>
          <a:stretch/>
        </p:blipFill>
        <p:spPr>
          <a:xfrm>
            <a:off x="642937" y="714375"/>
            <a:ext cx="3233736" cy="2682874"/>
          </a:xfrm>
          <a:prstGeom prst="rect">
            <a:avLst/>
          </a:prstGeom>
          <a:noFill/>
          <a:ln>
            <a:noFill/>
          </a:ln>
        </p:spPr>
      </p:pic>
      <p:pic>
        <p:nvPicPr>
          <p:cNvPr id="313" name="Shape 313"/>
          <p:cNvPicPr preferRelativeResize="0"/>
          <p:nvPr/>
        </p:nvPicPr>
        <p:blipFill rotWithShape="1">
          <a:blip r:embed="rId5">
            <a:alphaModFix/>
          </a:blip>
          <a:srcRect/>
          <a:stretch/>
        </p:blipFill>
        <p:spPr>
          <a:xfrm>
            <a:off x="4637087" y="636587"/>
            <a:ext cx="4319587" cy="4606925"/>
          </a:xfrm>
          <a:prstGeom prst="rect">
            <a:avLst/>
          </a:prstGeom>
          <a:noFill/>
          <a:ln>
            <a:noFill/>
          </a:ln>
        </p:spPr>
      </p:pic>
      <p:sp>
        <p:nvSpPr>
          <p:cNvPr id="314" name="Shape 314"/>
          <p:cNvSpPr txBox="1"/>
          <p:nvPr/>
        </p:nvSpPr>
        <p:spPr>
          <a:xfrm>
            <a:off x="0" y="3500437"/>
            <a:ext cx="4643437" cy="9239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Thin,elongated bar-shaped crystals that were fragile in front of X-rays. They required </a:t>
            </a:r>
            <a:r>
              <a:rPr lang="en-US" sz="1800" b="1" i="0" u="none" strike="noStrike" cap="none" baseline="0">
                <a:solidFill>
                  <a:schemeClr val="dk1"/>
                </a:solidFill>
                <a:latin typeface="Calibri"/>
                <a:ea typeface="Calibri"/>
                <a:cs typeface="Calibri"/>
                <a:sym typeface="Calibri"/>
              </a:rPr>
              <a:t>helical</a:t>
            </a:r>
            <a:r>
              <a:rPr lang="en-US" sz="1800" b="0" i="0" u="none" strike="noStrike" cap="none" baseline="0">
                <a:solidFill>
                  <a:schemeClr val="dk1"/>
                </a:solidFill>
                <a:latin typeface="Calibri"/>
                <a:ea typeface="Calibri"/>
                <a:cs typeface="Calibri"/>
                <a:sym typeface="Calibri"/>
              </a:rPr>
              <a:t> collection at microfocus beamline ID23-2 </a:t>
            </a:r>
          </a:p>
        </p:txBody>
      </p:sp>
      <p:sp>
        <p:nvSpPr>
          <p:cNvPr id="315" name="Shape 315"/>
          <p:cNvSpPr txBox="1"/>
          <p:nvPr/>
        </p:nvSpPr>
        <p:spPr>
          <a:xfrm>
            <a:off x="2409825" y="4703762"/>
            <a:ext cx="2303461" cy="5222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Snapalysin:Sermetstatin</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(yellow, blue: green, red)</a:t>
            </a:r>
          </a:p>
        </p:txBody>
      </p:sp>
      <p:sp>
        <p:nvSpPr>
          <p:cNvPr id="316" name="Shape 316"/>
          <p:cNvSpPr txBox="1"/>
          <p:nvPr/>
        </p:nvSpPr>
        <p:spPr>
          <a:xfrm>
            <a:off x="3487737" y="5429250"/>
            <a:ext cx="5656262" cy="10779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S. Trillo-Muyo, S. Martínez-Rodríguez, J.L. Arolas and </a:t>
            </a:r>
            <a:r>
              <a:rPr lang="en-US" sz="1600" b="1" i="0" u="none" strike="noStrike" cap="none" baseline="0">
                <a:solidFill>
                  <a:schemeClr val="dk1"/>
                </a:solidFill>
                <a:latin typeface="Calibri"/>
                <a:ea typeface="Calibri"/>
                <a:cs typeface="Calibri"/>
                <a:sym typeface="Calibri"/>
              </a:rPr>
              <a:t>F. X. Gomis-Rüth</a:t>
            </a:r>
            <a:r>
              <a:rPr lang="en-US" sz="1600" b="0" i="0" u="none" strike="noStrike" cap="none" baseline="0">
                <a:solidFill>
                  <a:schemeClr val="dk1"/>
                </a:solidFill>
                <a:latin typeface="Calibri"/>
                <a:ea typeface="Calibri"/>
                <a:cs typeface="Calibri"/>
                <a:sym typeface="Calibri"/>
              </a:rPr>
              <a:t>(</a:t>
            </a:r>
            <a:r>
              <a:rPr lang="en-US" sz="1600" b="1" i="0" u="none" strike="noStrike" cap="none" baseline="0">
                <a:solidFill>
                  <a:schemeClr val="dk1"/>
                </a:solidFill>
                <a:latin typeface="Calibri"/>
                <a:ea typeface="Calibri"/>
                <a:cs typeface="Calibri"/>
                <a:sym typeface="Calibri"/>
              </a:rPr>
              <a:t>2013</a:t>
            </a:r>
            <a:r>
              <a:rPr lang="en-US" sz="1600" b="0" i="0" u="none" strike="noStrike" cap="none" baseline="0">
                <a:solidFill>
                  <a:schemeClr val="dk1"/>
                </a:solidFill>
                <a:latin typeface="Calibri"/>
                <a:ea typeface="Calibri"/>
                <a:cs typeface="Calibri"/>
                <a:sym typeface="Calibri"/>
              </a:rPr>
              <a:t>) Mechanism of action of a Janus-faced single-domain protein inhibitor simultaneously targeting two peptidase classes. </a:t>
            </a:r>
            <a:r>
              <a:rPr lang="en-US" sz="1600" b="1" i="0" u="none" strike="noStrike" cap="none" baseline="0">
                <a:solidFill>
                  <a:schemeClr val="dk1"/>
                </a:solidFill>
                <a:latin typeface="Calibri"/>
                <a:ea typeface="Calibri"/>
                <a:cs typeface="Calibri"/>
                <a:sym typeface="Calibri"/>
              </a:rPr>
              <a:t>ChemSci</a:t>
            </a:r>
            <a:r>
              <a:rPr lang="en-US" sz="1600" b="0" i="0" u="none" strike="noStrike" cap="none" baseline="0">
                <a:solidFill>
                  <a:schemeClr val="dk1"/>
                </a:solidFill>
                <a:latin typeface="Calibri"/>
                <a:ea typeface="Calibri"/>
                <a:cs typeface="Calibri"/>
                <a:sym typeface="Calibri"/>
              </a:rPr>
              <a:t>4:791_797</a:t>
            </a:r>
          </a:p>
        </p:txBody>
      </p:sp>
      <p:sp>
        <p:nvSpPr>
          <p:cNvPr id="317" name="Shape 317"/>
          <p:cNvSpPr txBox="1"/>
          <p:nvPr/>
        </p:nvSpPr>
        <p:spPr>
          <a:xfrm>
            <a:off x="2357436" y="142875"/>
            <a:ext cx="5170487"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1" i="0" u="none" strike="noStrike" cap="none" baseline="0" dirty="0">
                <a:solidFill>
                  <a:schemeClr val="dk1"/>
                </a:solidFill>
                <a:latin typeface="Calibri"/>
                <a:ea typeface="Calibri"/>
                <a:cs typeface="Calibri"/>
                <a:sym typeface="Calibri"/>
              </a:rPr>
              <a:t>A classical case: very thin needles</a:t>
            </a:r>
          </a:p>
        </p:txBody>
      </p:sp>
      <p:pic>
        <p:nvPicPr>
          <p:cNvPr id="318" name="Shape 318"/>
          <p:cNvPicPr preferRelativeResize="0"/>
          <p:nvPr/>
        </p:nvPicPr>
        <p:blipFill rotWithShape="1">
          <a:blip r:embed="rId6">
            <a:alphaModFix/>
          </a:blip>
          <a:srcRect/>
          <a:stretch/>
        </p:blipFill>
        <p:spPr>
          <a:xfrm>
            <a:off x="285750" y="106361"/>
            <a:ext cx="785811" cy="579436"/>
          </a:xfrm>
          <a:prstGeom prst="rect">
            <a:avLst/>
          </a:prstGeom>
          <a:noFill/>
          <a:ln>
            <a:noFill/>
          </a:ln>
        </p:spPr>
      </p:pic>
      <p:sp>
        <p:nvSpPr>
          <p:cNvPr id="319" name="Shape 319"/>
          <p:cNvSpPr txBox="1"/>
          <p:nvPr/>
        </p:nvSpPr>
        <p:spPr>
          <a:xfrm>
            <a:off x="3678237" y="3811587"/>
            <a:ext cx="708024" cy="331786"/>
          </a:xfrm>
          <a:prstGeom prst="rect">
            <a:avLst/>
          </a:prstGeom>
          <a:noFill/>
          <a:ln w="25400" cap="flat">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320" name="Shape 320"/>
          <p:cNvSpPr txBox="1"/>
          <p:nvPr/>
        </p:nvSpPr>
        <p:spPr>
          <a:xfrm>
            <a:off x="3214686" y="4071937"/>
            <a:ext cx="706436" cy="331786"/>
          </a:xfrm>
          <a:prstGeom prst="rect">
            <a:avLst/>
          </a:prstGeom>
          <a:noFill/>
          <a:ln w="25400" cap="flat">
            <a:solidFill>
              <a:schemeClr val="accent2"/>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Tree>
    <p:extLst>
      <p:ext uri="{BB962C8B-B14F-4D97-AF65-F5344CB8AC3E}">
        <p14:creationId xmlns:p14="http://schemas.microsoft.com/office/powerpoint/2010/main" val="298094163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Shape 325"/>
          <p:cNvPicPr preferRelativeResize="0"/>
          <p:nvPr/>
        </p:nvPicPr>
        <p:blipFill rotWithShape="1">
          <a:blip r:embed="rId3">
            <a:alphaModFix/>
          </a:blip>
          <a:srcRect/>
          <a:stretch/>
        </p:blipFill>
        <p:spPr>
          <a:xfrm>
            <a:off x="214312" y="3125786"/>
            <a:ext cx="3671886" cy="3589337"/>
          </a:xfrm>
          <a:prstGeom prst="rect">
            <a:avLst/>
          </a:prstGeom>
          <a:noFill/>
          <a:ln>
            <a:noFill/>
          </a:ln>
        </p:spPr>
      </p:pic>
      <p:pic>
        <p:nvPicPr>
          <p:cNvPr id="326" name="Shape 326"/>
          <p:cNvPicPr preferRelativeResize="0"/>
          <p:nvPr/>
        </p:nvPicPr>
        <p:blipFill rotWithShape="1">
          <a:blip r:embed="rId4">
            <a:alphaModFix/>
          </a:blip>
          <a:srcRect/>
          <a:stretch/>
        </p:blipFill>
        <p:spPr>
          <a:xfrm>
            <a:off x="214312" y="769937"/>
            <a:ext cx="3068637" cy="2301874"/>
          </a:xfrm>
          <a:prstGeom prst="rect">
            <a:avLst/>
          </a:prstGeom>
          <a:noFill/>
          <a:ln>
            <a:noFill/>
          </a:ln>
        </p:spPr>
      </p:pic>
      <p:grpSp>
        <p:nvGrpSpPr>
          <p:cNvPr id="2" name="Shape 327"/>
          <p:cNvGrpSpPr/>
          <p:nvPr/>
        </p:nvGrpSpPr>
        <p:grpSpPr>
          <a:xfrm>
            <a:off x="2949574" y="1590675"/>
            <a:ext cx="2997200" cy="2974974"/>
            <a:chOff x="0" y="0"/>
            <a:chExt cx="2147483647" cy="2147483647"/>
          </a:xfrm>
        </p:grpSpPr>
        <p:sp>
          <p:nvSpPr>
            <p:cNvPr id="328" name="Shape 328"/>
            <p:cNvSpPr txBox="1"/>
            <p:nvPr/>
          </p:nvSpPr>
          <p:spPr>
            <a:xfrm>
              <a:off x="0" y="1471381690"/>
              <a:ext cx="669951450" cy="676101956"/>
            </a:xfrm>
            <a:prstGeom prst="rect">
              <a:avLst/>
            </a:prstGeom>
            <a:noFill/>
            <a:ln w="12700" cap="flat">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cxnSp>
          <p:nvCxnSpPr>
            <p:cNvPr id="329" name="Shape 329"/>
            <p:cNvCxnSpPr/>
            <p:nvPr/>
          </p:nvCxnSpPr>
          <p:spPr>
            <a:xfrm flipH="1">
              <a:off x="18" y="0"/>
              <a:ext cx="669951450" cy="1469089949"/>
            </a:xfrm>
            <a:prstGeom prst="straightConnector1">
              <a:avLst/>
            </a:prstGeom>
            <a:noFill/>
            <a:ln w="9525" cap="flat">
              <a:solidFill>
                <a:srgbClr val="000000"/>
              </a:solidFill>
              <a:prstDash val="solid"/>
              <a:miter/>
              <a:headEnd type="none" w="med" len="med"/>
              <a:tailEnd type="none" w="med" len="med"/>
            </a:ln>
          </p:spPr>
        </p:cxnSp>
        <p:cxnSp>
          <p:nvCxnSpPr>
            <p:cNvPr id="330" name="Shape 330"/>
            <p:cNvCxnSpPr/>
            <p:nvPr/>
          </p:nvCxnSpPr>
          <p:spPr>
            <a:xfrm flipH="1">
              <a:off x="669951479" y="1469089879"/>
              <a:ext cx="1477532167" cy="678393700"/>
            </a:xfrm>
            <a:prstGeom prst="straightConnector1">
              <a:avLst/>
            </a:prstGeom>
            <a:noFill/>
            <a:ln w="9525" cap="flat">
              <a:solidFill>
                <a:srgbClr val="000000"/>
              </a:solidFill>
              <a:prstDash val="solid"/>
              <a:miter/>
              <a:headEnd type="none" w="med" len="med"/>
              <a:tailEnd type="none" w="med" len="med"/>
            </a:ln>
          </p:spPr>
        </p:cxnSp>
      </p:grpSp>
      <p:pic>
        <p:nvPicPr>
          <p:cNvPr id="331" name="Shape 331"/>
          <p:cNvPicPr preferRelativeResize="0"/>
          <p:nvPr/>
        </p:nvPicPr>
        <p:blipFill rotWithShape="1">
          <a:blip r:embed="rId5">
            <a:alphaModFix/>
          </a:blip>
          <a:srcRect/>
          <a:stretch/>
        </p:blipFill>
        <p:spPr>
          <a:xfrm>
            <a:off x="6088062" y="2571750"/>
            <a:ext cx="2768599" cy="2727325"/>
          </a:xfrm>
          <a:prstGeom prst="rect">
            <a:avLst/>
          </a:prstGeom>
          <a:noFill/>
          <a:ln>
            <a:noFill/>
          </a:ln>
        </p:spPr>
      </p:pic>
      <p:sp>
        <p:nvSpPr>
          <p:cNvPr id="332" name="Shape 332"/>
          <p:cNvSpPr txBox="1"/>
          <p:nvPr/>
        </p:nvSpPr>
        <p:spPr>
          <a:xfrm>
            <a:off x="3286125" y="854075"/>
            <a:ext cx="5929311" cy="646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EN93 3C protein crystallizes as very thin plates that are usually not big enough to diffract them in a </a:t>
            </a:r>
            <a:r>
              <a:rPr lang="en-US" sz="1800" b="0" i="1" u="none" strike="noStrike" cap="none" baseline="0">
                <a:solidFill>
                  <a:schemeClr val="dk1"/>
                </a:solidFill>
                <a:latin typeface="Calibri"/>
                <a:ea typeface="Calibri"/>
                <a:cs typeface="Calibri"/>
                <a:sym typeface="Calibri"/>
              </a:rPr>
              <a:t>normal </a:t>
            </a:r>
            <a:r>
              <a:rPr lang="en-US" sz="1800" b="0" i="0" u="none" strike="noStrike" cap="none" baseline="0">
                <a:solidFill>
                  <a:schemeClr val="dk1"/>
                </a:solidFill>
                <a:latin typeface="Calibri"/>
                <a:ea typeface="Calibri"/>
                <a:cs typeface="Calibri"/>
                <a:sym typeface="Calibri"/>
              </a:rPr>
              <a:t>beamline.</a:t>
            </a:r>
          </a:p>
        </p:txBody>
      </p:sp>
      <p:sp>
        <p:nvSpPr>
          <p:cNvPr id="333" name="Shape 333"/>
          <p:cNvSpPr txBox="1"/>
          <p:nvPr/>
        </p:nvSpPr>
        <p:spPr>
          <a:xfrm>
            <a:off x="4427537" y="5318125"/>
            <a:ext cx="4608512" cy="646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The protein is being used as a target for drug design. </a:t>
            </a:r>
          </a:p>
        </p:txBody>
      </p:sp>
      <p:pic>
        <p:nvPicPr>
          <p:cNvPr id="334" name="Shape 334"/>
          <p:cNvPicPr preferRelativeResize="0"/>
          <p:nvPr/>
        </p:nvPicPr>
        <p:blipFill rotWithShape="1">
          <a:blip r:embed="rId6">
            <a:alphaModFix/>
          </a:blip>
          <a:srcRect/>
          <a:stretch/>
        </p:blipFill>
        <p:spPr>
          <a:xfrm>
            <a:off x="3886200" y="1590675"/>
            <a:ext cx="2062162" cy="2035175"/>
          </a:xfrm>
          <a:prstGeom prst="rect">
            <a:avLst/>
          </a:prstGeom>
          <a:noFill/>
          <a:ln>
            <a:noFill/>
          </a:ln>
        </p:spPr>
      </p:pic>
      <p:sp>
        <p:nvSpPr>
          <p:cNvPr id="335" name="Shape 335"/>
          <p:cNvSpPr txBox="1"/>
          <p:nvPr/>
        </p:nvSpPr>
        <p:spPr>
          <a:xfrm>
            <a:off x="5214937" y="1571625"/>
            <a:ext cx="779462" cy="369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2.39 Å</a:t>
            </a:r>
          </a:p>
        </p:txBody>
      </p:sp>
      <p:sp>
        <p:nvSpPr>
          <p:cNvPr id="336" name="Shape 336"/>
          <p:cNvSpPr txBox="1"/>
          <p:nvPr/>
        </p:nvSpPr>
        <p:spPr>
          <a:xfrm>
            <a:off x="4714875" y="6072187"/>
            <a:ext cx="3546475" cy="646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Zuzanna Kaczmarska &amp; Miquel Coll,</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Work undergoing</a:t>
            </a:r>
          </a:p>
        </p:txBody>
      </p:sp>
      <p:pic>
        <p:nvPicPr>
          <p:cNvPr id="337" name="Shape 337"/>
          <p:cNvPicPr preferRelativeResize="0"/>
          <p:nvPr/>
        </p:nvPicPr>
        <p:blipFill rotWithShape="1">
          <a:blip r:embed="rId7">
            <a:alphaModFix/>
          </a:blip>
          <a:srcRect/>
          <a:stretch/>
        </p:blipFill>
        <p:spPr>
          <a:xfrm>
            <a:off x="285750" y="106361"/>
            <a:ext cx="785811" cy="579436"/>
          </a:xfrm>
          <a:prstGeom prst="rect">
            <a:avLst/>
          </a:prstGeom>
          <a:noFill/>
          <a:ln>
            <a:noFill/>
          </a:ln>
        </p:spPr>
      </p:pic>
      <p:sp>
        <p:nvSpPr>
          <p:cNvPr id="338" name="Shape 338"/>
          <p:cNvSpPr txBox="1"/>
          <p:nvPr/>
        </p:nvSpPr>
        <p:spPr>
          <a:xfrm>
            <a:off x="214312" y="6345237"/>
            <a:ext cx="3598862" cy="369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ESRF ID23-2, DECTRIS PILATUS 2M-F </a:t>
            </a:r>
          </a:p>
        </p:txBody>
      </p:sp>
      <p:sp>
        <p:nvSpPr>
          <p:cNvPr id="339" name="Shape 339"/>
          <p:cNvSpPr txBox="1"/>
          <p:nvPr/>
        </p:nvSpPr>
        <p:spPr>
          <a:xfrm>
            <a:off x="2357436" y="142875"/>
            <a:ext cx="4911725"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1" i="0" u="none" strike="noStrike" cap="none" baseline="0" dirty="0">
                <a:solidFill>
                  <a:schemeClr val="dk1"/>
                </a:solidFill>
                <a:latin typeface="Calibri"/>
                <a:ea typeface="Calibri"/>
                <a:cs typeface="Calibri"/>
                <a:sym typeface="Calibri"/>
              </a:rPr>
              <a:t>A classical case: very thin plates</a:t>
            </a:r>
          </a:p>
        </p:txBody>
      </p:sp>
    </p:spTree>
    <p:extLst>
      <p:ext uri="{BB962C8B-B14F-4D97-AF65-F5344CB8AC3E}">
        <p14:creationId xmlns:p14="http://schemas.microsoft.com/office/powerpoint/2010/main" val="128308665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6" name="Shape 246"/>
          <p:cNvSpPr txBox="1"/>
          <p:nvPr/>
        </p:nvSpPr>
        <p:spPr>
          <a:xfrm>
            <a:off x="2843808" y="6264697"/>
            <a:ext cx="6156176" cy="54867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err="1" smtClean="0">
                <a:solidFill>
                  <a:schemeClr val="dk1"/>
                </a:solidFill>
                <a:latin typeface="Calibri"/>
                <a:ea typeface="Calibri"/>
                <a:cs typeface="Calibri"/>
                <a:sym typeface="Calibri"/>
              </a:rPr>
              <a:t>Garriga</a:t>
            </a:r>
            <a:r>
              <a:rPr lang="en-US" sz="1400" b="0" i="0" u="none" strike="noStrike" cap="none" baseline="0" dirty="0" smtClean="0">
                <a:solidFill>
                  <a:schemeClr val="dk1"/>
                </a:solidFill>
                <a:latin typeface="Calibri"/>
                <a:ea typeface="Calibri"/>
                <a:cs typeface="Calibri"/>
                <a:sym typeface="Calibri"/>
              </a:rPr>
              <a:t> et al., 2011; </a:t>
            </a:r>
            <a:r>
              <a:rPr lang="en-US" sz="1400" b="0" i="0" u="none" strike="noStrike" cap="none" baseline="0" dirty="0" err="1" smtClean="0">
                <a:solidFill>
                  <a:schemeClr val="dk1"/>
                </a:solidFill>
                <a:latin typeface="Calibri"/>
                <a:ea typeface="Calibri"/>
                <a:cs typeface="Calibri"/>
                <a:sym typeface="Calibri"/>
              </a:rPr>
              <a:t>Vives</a:t>
            </a:r>
            <a:r>
              <a:rPr lang="en-US" sz="1400" b="0" i="0" u="none" strike="noStrike" cap="none" baseline="0" dirty="0" smtClean="0">
                <a:solidFill>
                  <a:schemeClr val="dk1"/>
                </a:solidFill>
                <a:latin typeface="Calibri"/>
                <a:ea typeface="Calibri"/>
                <a:cs typeface="Calibri"/>
                <a:sym typeface="Calibri"/>
              </a:rPr>
              <a:t>-</a:t>
            </a:r>
            <a:r>
              <a:rPr lang="en-US" sz="1400" b="0" i="0" u="none" strike="noStrike" cap="none" baseline="0" dirty="0" err="1" smtClean="0">
                <a:solidFill>
                  <a:schemeClr val="dk1"/>
                </a:solidFill>
                <a:latin typeface="Calibri"/>
                <a:ea typeface="Calibri"/>
                <a:cs typeface="Calibri"/>
                <a:sym typeface="Calibri"/>
              </a:rPr>
              <a:t>Adrián</a:t>
            </a:r>
            <a:r>
              <a:rPr lang="en-US" sz="1400" b="0" i="0" u="none" strike="noStrike" cap="none" baseline="0" dirty="0">
                <a:solidFill>
                  <a:schemeClr val="dk1"/>
                </a:solidFill>
                <a:latin typeface="Calibri"/>
                <a:ea typeface="Calibri"/>
                <a:cs typeface="Calibri"/>
                <a:sym typeface="Calibri"/>
              </a:rPr>
              <a:t>, </a:t>
            </a:r>
            <a:r>
              <a:rPr lang="en-US" sz="1400" b="0" i="0" u="none" strike="noStrike" cap="none" baseline="0" dirty="0" err="1">
                <a:solidFill>
                  <a:schemeClr val="dk1"/>
                </a:solidFill>
                <a:latin typeface="Calibri"/>
                <a:ea typeface="Calibri"/>
                <a:cs typeface="Calibri"/>
                <a:sym typeface="Calibri"/>
              </a:rPr>
              <a:t>Garriga</a:t>
            </a:r>
            <a:r>
              <a:rPr lang="en-US" sz="1400" b="0" i="0" u="none" strike="noStrike" cap="none" baseline="0" dirty="0">
                <a:solidFill>
                  <a:schemeClr val="dk1"/>
                </a:solidFill>
                <a:latin typeface="Calibri"/>
                <a:ea typeface="Calibri"/>
                <a:cs typeface="Calibri"/>
                <a:sym typeface="Calibri"/>
              </a:rPr>
              <a:t> et al. </a:t>
            </a:r>
            <a:r>
              <a:rPr lang="en-US" sz="1400" b="0" i="0" u="none" strike="noStrike" cap="none" baseline="0" dirty="0" smtClean="0">
                <a:solidFill>
                  <a:schemeClr val="dk1"/>
                </a:solidFill>
                <a:latin typeface="Calibri"/>
                <a:ea typeface="Calibri"/>
                <a:cs typeface="Calibri"/>
                <a:sym typeface="Calibri"/>
              </a:rPr>
              <a:t>&amp; </a:t>
            </a:r>
            <a:r>
              <a:rPr lang="en-US" sz="1400" b="0" i="0" u="none" strike="noStrike" cap="none" baseline="0" dirty="0" err="1">
                <a:solidFill>
                  <a:schemeClr val="dk1"/>
                </a:solidFill>
                <a:latin typeface="Calibri"/>
                <a:ea typeface="Calibri"/>
                <a:cs typeface="Calibri"/>
                <a:sym typeface="Calibri"/>
              </a:rPr>
              <a:t>Verdaguer</a:t>
            </a:r>
            <a:r>
              <a:rPr lang="en-US" sz="1400" b="0" i="0" u="none" strike="noStrike" cap="none" baseline="0" dirty="0">
                <a:solidFill>
                  <a:schemeClr val="dk1"/>
                </a:solidFill>
                <a:latin typeface="Calibri"/>
                <a:ea typeface="Calibri"/>
                <a:cs typeface="Calibri"/>
                <a:sym typeface="Calibri"/>
              </a:rPr>
              <a:t> 2014; submitted</a:t>
            </a:r>
          </a:p>
        </p:txBody>
      </p:sp>
      <p:pic>
        <p:nvPicPr>
          <p:cNvPr id="248" name="Shape 248"/>
          <p:cNvPicPr preferRelativeResize="0"/>
          <p:nvPr/>
        </p:nvPicPr>
        <p:blipFill rotWithShape="1">
          <a:blip r:embed="rId3">
            <a:alphaModFix/>
          </a:blip>
          <a:srcRect/>
          <a:stretch/>
        </p:blipFill>
        <p:spPr>
          <a:xfrm>
            <a:off x="285750" y="106361"/>
            <a:ext cx="785811" cy="579436"/>
          </a:xfrm>
          <a:prstGeom prst="rect">
            <a:avLst/>
          </a:prstGeom>
          <a:noFill/>
          <a:ln>
            <a:noFill/>
          </a:ln>
        </p:spPr>
      </p:pic>
      <p:pic>
        <p:nvPicPr>
          <p:cNvPr id="2050" name="Picture 2"/>
          <p:cNvPicPr>
            <a:picLocks noChangeAspect="1" noChangeArrowheads="1"/>
          </p:cNvPicPr>
          <p:nvPr/>
        </p:nvPicPr>
        <p:blipFill>
          <a:blip r:embed="rId4"/>
          <a:srcRect/>
          <a:stretch>
            <a:fillRect/>
          </a:stretch>
        </p:blipFill>
        <p:spPr bwMode="auto">
          <a:xfrm>
            <a:off x="689648" y="1337084"/>
            <a:ext cx="7986808" cy="4612196"/>
          </a:xfrm>
          <a:prstGeom prst="rect">
            <a:avLst/>
          </a:prstGeom>
          <a:noFill/>
          <a:ln w="9525">
            <a:noFill/>
            <a:miter lim="800000"/>
            <a:headEnd/>
            <a:tailEnd/>
          </a:ln>
        </p:spPr>
      </p:pic>
      <p:sp>
        <p:nvSpPr>
          <p:cNvPr id="14" name="Shape 245"/>
          <p:cNvSpPr txBox="1"/>
          <p:nvPr/>
        </p:nvSpPr>
        <p:spPr>
          <a:xfrm>
            <a:off x="5601222" y="4851302"/>
            <a:ext cx="3219250" cy="11699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a:solidFill>
                  <a:schemeClr val="dk1"/>
                </a:solidFill>
                <a:latin typeface="Calibri"/>
                <a:ea typeface="Calibri"/>
                <a:cs typeface="Calibri"/>
                <a:sym typeface="Calibri"/>
              </a:rPr>
              <a:t>∙ Crystal size </a:t>
            </a:r>
            <a:r>
              <a:rPr lang="en-US" sz="1400" b="0" i="0" u="none" strike="noStrike" cap="none" baseline="0" dirty="0" smtClean="0">
                <a:solidFill>
                  <a:schemeClr val="dk1"/>
                </a:solidFill>
                <a:latin typeface="Calibri"/>
                <a:ea typeface="Calibri"/>
                <a:cs typeface="Calibri"/>
                <a:sym typeface="Calibri"/>
              </a:rPr>
              <a:t> 5 - 8 </a:t>
            </a:r>
            <a:r>
              <a:rPr lang="en-US" sz="1400" b="0" i="0" u="none" strike="noStrike" cap="none" baseline="0" dirty="0" err="1">
                <a:solidFill>
                  <a:schemeClr val="dk1"/>
                </a:solidFill>
                <a:latin typeface="Calibri"/>
                <a:ea typeface="Calibri"/>
                <a:cs typeface="Calibri"/>
                <a:sym typeface="Calibri"/>
              </a:rPr>
              <a:t>μm</a:t>
            </a:r>
            <a:endParaRPr lang="en-US" sz="14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a:solidFill>
                  <a:schemeClr val="dk1"/>
                </a:solidFill>
                <a:latin typeface="Calibri"/>
                <a:ea typeface="Calibri"/>
                <a:cs typeface="Calibri"/>
                <a:sym typeface="Calibri"/>
              </a:rPr>
              <a:t>∙ Data collection ESRF, ID23-EH2</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a:solidFill>
                  <a:schemeClr val="dk1"/>
                </a:solidFill>
                <a:latin typeface="Calibri"/>
                <a:ea typeface="Calibri"/>
                <a:cs typeface="Calibri"/>
                <a:sym typeface="Calibri"/>
              </a:rPr>
              <a:t>∙ ADSC Q315R </a:t>
            </a:r>
            <a:r>
              <a:rPr lang="en-US" sz="1400" b="0" i="0" u="none" strike="noStrike" cap="none" baseline="0" dirty="0" smtClean="0">
                <a:solidFill>
                  <a:schemeClr val="dk1"/>
                </a:solidFill>
                <a:latin typeface="Calibri"/>
                <a:ea typeface="Calibri"/>
                <a:cs typeface="Calibri"/>
                <a:sym typeface="Calibri"/>
              </a:rPr>
              <a:t>detector.</a:t>
            </a:r>
            <a:endParaRPr lang="en-US" sz="14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a:solidFill>
                  <a:schemeClr val="dk1"/>
                </a:solidFill>
                <a:latin typeface="Calibri"/>
                <a:ea typeface="Calibri"/>
                <a:cs typeface="Calibri"/>
                <a:sym typeface="Calibri"/>
              </a:rPr>
              <a:t>∙ 14.20 </a:t>
            </a:r>
            <a:r>
              <a:rPr lang="en-US" sz="1400" b="0" i="0" u="none" strike="noStrike" cap="none" baseline="0" dirty="0" err="1">
                <a:solidFill>
                  <a:schemeClr val="dk1"/>
                </a:solidFill>
                <a:latin typeface="Calibri"/>
                <a:ea typeface="Calibri"/>
                <a:cs typeface="Calibri"/>
                <a:sym typeface="Calibri"/>
              </a:rPr>
              <a:t>keV</a:t>
            </a:r>
            <a:r>
              <a:rPr lang="en-US" sz="1400" b="0" i="0" u="none" strike="noStrike" cap="none" baseline="0" dirty="0">
                <a:solidFill>
                  <a:schemeClr val="dk1"/>
                </a:solidFill>
                <a:latin typeface="Calibri"/>
                <a:ea typeface="Calibri"/>
                <a:cs typeface="Calibri"/>
                <a:sym typeface="Calibri"/>
              </a:rPr>
              <a:t> ( λ = </a:t>
            </a:r>
            <a:r>
              <a:rPr lang="en-US" sz="1400" b="0" i="0" u="none" strike="noStrike" cap="none" baseline="0" dirty="0" smtClean="0">
                <a:solidFill>
                  <a:schemeClr val="dk1"/>
                </a:solidFill>
                <a:latin typeface="Calibri"/>
                <a:ea typeface="Calibri"/>
                <a:cs typeface="Calibri"/>
                <a:sym typeface="Calibri"/>
              </a:rPr>
              <a:t>0.873)</a:t>
            </a:r>
          </a:p>
          <a:p>
            <a:pPr lvl="0">
              <a:buClr>
                <a:schemeClr val="dk1"/>
              </a:buClr>
              <a:buSzPct val="25000"/>
            </a:pPr>
            <a:r>
              <a:rPr lang="en-US" dirty="0" smtClean="0">
                <a:solidFill>
                  <a:schemeClr val="dk1"/>
                </a:solidFill>
                <a:latin typeface="Calibri"/>
                <a:ea typeface="Calibri"/>
                <a:cs typeface="Calibri"/>
                <a:sym typeface="Calibri"/>
              </a:rPr>
              <a:t>. 2.5 Å, native ,and 2.7 Å </a:t>
            </a:r>
            <a:r>
              <a:rPr lang="en-US" dirty="0" err="1" smtClean="0">
                <a:solidFill>
                  <a:schemeClr val="dk1"/>
                </a:solidFill>
                <a:latin typeface="Calibri"/>
                <a:ea typeface="Calibri"/>
                <a:cs typeface="Calibri"/>
                <a:sym typeface="Calibri"/>
              </a:rPr>
              <a:t>SeMet</a:t>
            </a:r>
            <a:r>
              <a:rPr lang="en-US" dirty="0" smtClean="0">
                <a:solidFill>
                  <a:schemeClr val="dk1"/>
                </a:solidFill>
                <a:latin typeface="Calibri"/>
                <a:ea typeface="Calibri"/>
                <a:cs typeface="Calibri"/>
                <a:sym typeface="Calibri"/>
              </a:rPr>
              <a:t> data</a:t>
            </a:r>
            <a:endParaRPr lang="en-US" sz="14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a:solidFill>
                  <a:schemeClr val="dk1"/>
                </a:solidFill>
                <a:latin typeface="Calibri"/>
                <a:ea typeface="Calibri"/>
                <a:cs typeface="Calibri"/>
                <a:sym typeface="Calibri"/>
              </a:rPr>
              <a:t>∙ 1</a:t>
            </a:r>
            <a:r>
              <a:rPr lang="en-US" sz="1400" b="0" i="0" u="none" strike="noStrike" cap="none" baseline="30000" dirty="0">
                <a:solidFill>
                  <a:schemeClr val="dk1"/>
                </a:solidFill>
                <a:latin typeface="Calibri"/>
                <a:ea typeface="Calibri"/>
                <a:cs typeface="Calibri"/>
                <a:sym typeface="Calibri"/>
              </a:rPr>
              <a:t>o</a:t>
            </a:r>
            <a:r>
              <a:rPr lang="en-US" sz="1400" b="0" i="0" u="none" strike="noStrike" cap="none" baseline="0" dirty="0">
                <a:solidFill>
                  <a:schemeClr val="dk1"/>
                </a:solidFill>
                <a:latin typeface="Calibri"/>
                <a:ea typeface="Calibri"/>
                <a:cs typeface="Calibri"/>
                <a:sym typeface="Calibri"/>
              </a:rPr>
              <a:t> oscillation, 1min exposure</a:t>
            </a:r>
          </a:p>
        </p:txBody>
      </p:sp>
      <p:sp>
        <p:nvSpPr>
          <p:cNvPr id="15" name="Shape 249"/>
          <p:cNvSpPr txBox="1"/>
          <p:nvPr/>
        </p:nvSpPr>
        <p:spPr>
          <a:xfrm>
            <a:off x="7308304" y="5067326"/>
            <a:ext cx="714374" cy="285750"/>
          </a:xfrm>
          <a:prstGeom prst="rect">
            <a:avLst/>
          </a:prstGeom>
          <a:noFill/>
          <a:ln w="25400"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6" name="15 Rectángulo"/>
          <p:cNvSpPr/>
          <p:nvPr/>
        </p:nvSpPr>
        <p:spPr>
          <a:xfrm>
            <a:off x="1331640" y="796642"/>
            <a:ext cx="7704856" cy="400110"/>
          </a:xfrm>
          <a:prstGeom prst="rect">
            <a:avLst/>
          </a:prstGeom>
        </p:spPr>
        <p:txBody>
          <a:bodyPr wrap="square">
            <a:spAutoFit/>
          </a:bodyPr>
          <a:lstStyle/>
          <a:p>
            <a:r>
              <a:rPr lang="en-US" sz="2000" b="1" dirty="0" smtClean="0"/>
              <a:t>The membrane remodeling protein 2B from HAV. </a:t>
            </a:r>
            <a:endParaRPr lang="es-ES" sz="2000" dirty="0"/>
          </a:p>
        </p:txBody>
      </p:sp>
      <p:sp>
        <p:nvSpPr>
          <p:cNvPr id="17" name="Shape 339"/>
          <p:cNvSpPr txBox="1"/>
          <p:nvPr/>
        </p:nvSpPr>
        <p:spPr>
          <a:xfrm>
            <a:off x="1781372" y="142875"/>
            <a:ext cx="5742956"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1" i="0" u="none" strike="noStrike" cap="none" baseline="0" dirty="0" smtClean="0">
                <a:solidFill>
                  <a:schemeClr val="dk1"/>
                </a:solidFill>
                <a:latin typeface="Calibri"/>
                <a:ea typeface="Calibri"/>
                <a:cs typeface="Calibri"/>
                <a:sym typeface="Calibri"/>
              </a:rPr>
              <a:t>A case of extremely small crystals</a:t>
            </a:r>
            <a:endParaRPr lang="en-US" sz="2800" b="1"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1892414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Shape 293"/>
          <p:cNvPicPr preferRelativeResize="0"/>
          <p:nvPr/>
        </p:nvPicPr>
        <p:blipFill rotWithShape="1">
          <a:blip r:embed="rId3">
            <a:alphaModFix/>
          </a:blip>
          <a:srcRect/>
          <a:stretch/>
        </p:blipFill>
        <p:spPr>
          <a:xfrm>
            <a:off x="785812" y="2290761"/>
            <a:ext cx="2428875" cy="2281237"/>
          </a:xfrm>
          <a:prstGeom prst="rect">
            <a:avLst/>
          </a:prstGeom>
          <a:noFill/>
          <a:ln>
            <a:noFill/>
          </a:ln>
        </p:spPr>
      </p:pic>
      <p:cxnSp>
        <p:nvCxnSpPr>
          <p:cNvPr id="294" name="Shape 294"/>
          <p:cNvCxnSpPr/>
          <p:nvPr/>
        </p:nvCxnSpPr>
        <p:spPr>
          <a:xfrm>
            <a:off x="906462" y="4165600"/>
            <a:ext cx="214312" cy="1587"/>
          </a:xfrm>
          <a:prstGeom prst="straightConnector1">
            <a:avLst/>
          </a:prstGeom>
          <a:noFill/>
          <a:ln w="57150" cap="flat">
            <a:solidFill>
              <a:schemeClr val="lt1"/>
            </a:solidFill>
            <a:prstDash val="solid"/>
            <a:miter/>
            <a:headEnd type="none" w="med" len="med"/>
            <a:tailEnd type="none" w="med" len="med"/>
          </a:ln>
        </p:spPr>
      </p:cxnSp>
      <p:sp>
        <p:nvSpPr>
          <p:cNvPr id="295" name="Shape 295"/>
          <p:cNvSpPr txBox="1"/>
          <p:nvPr/>
        </p:nvSpPr>
        <p:spPr>
          <a:xfrm>
            <a:off x="785812" y="4165600"/>
            <a:ext cx="906462" cy="369886"/>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1800" b="0" i="0" u="none" strike="noStrike" cap="none" baseline="0">
                <a:solidFill>
                  <a:schemeClr val="lt1"/>
                </a:solidFill>
                <a:latin typeface="Calibri"/>
                <a:ea typeface="Calibri"/>
                <a:cs typeface="Calibri"/>
                <a:sym typeface="Calibri"/>
              </a:rPr>
              <a:t>100 </a:t>
            </a:r>
            <a:r>
              <a:rPr lang="en-US" sz="1800" b="0" i="0" u="none" strike="noStrike" cap="none" baseline="0">
                <a:solidFill>
                  <a:schemeClr val="lt1"/>
                </a:solidFill>
                <a:latin typeface="Noto Symbol"/>
                <a:ea typeface="Noto Symbol"/>
                <a:cs typeface="Noto Symbol"/>
                <a:sym typeface="Noto Symbol"/>
              </a:rPr>
              <a:t>μ</a:t>
            </a:r>
            <a:r>
              <a:rPr lang="en-US" sz="1800" b="0" i="0" u="none" strike="noStrike" cap="none" baseline="0">
                <a:solidFill>
                  <a:schemeClr val="lt1"/>
                </a:solidFill>
                <a:latin typeface="Calibri"/>
                <a:ea typeface="Calibri"/>
                <a:cs typeface="Calibri"/>
                <a:sym typeface="Calibri"/>
              </a:rPr>
              <a:t>m</a:t>
            </a:r>
          </a:p>
        </p:txBody>
      </p:sp>
      <p:pic>
        <p:nvPicPr>
          <p:cNvPr id="296" name="Shape 296"/>
          <p:cNvPicPr preferRelativeResize="0"/>
          <p:nvPr/>
        </p:nvPicPr>
        <p:blipFill rotWithShape="1">
          <a:blip r:embed="rId4">
            <a:alphaModFix/>
          </a:blip>
          <a:srcRect/>
          <a:stretch/>
        </p:blipFill>
        <p:spPr>
          <a:xfrm>
            <a:off x="849312" y="142875"/>
            <a:ext cx="6508749" cy="1714500"/>
          </a:xfrm>
          <a:prstGeom prst="rect">
            <a:avLst/>
          </a:prstGeom>
          <a:noFill/>
          <a:ln>
            <a:noFill/>
          </a:ln>
        </p:spPr>
      </p:pic>
      <p:pic>
        <p:nvPicPr>
          <p:cNvPr id="297" name="Shape 297"/>
          <p:cNvPicPr preferRelativeResize="0"/>
          <p:nvPr/>
        </p:nvPicPr>
        <p:blipFill rotWithShape="1">
          <a:blip r:embed="rId5">
            <a:alphaModFix/>
          </a:blip>
          <a:srcRect l="9426" r="8417" b="2764"/>
          <a:stretch/>
        </p:blipFill>
        <p:spPr>
          <a:xfrm>
            <a:off x="3619500" y="1797050"/>
            <a:ext cx="3809999" cy="3060700"/>
          </a:xfrm>
          <a:prstGeom prst="rect">
            <a:avLst/>
          </a:prstGeom>
          <a:noFill/>
          <a:ln>
            <a:noFill/>
          </a:ln>
        </p:spPr>
      </p:pic>
      <p:sp>
        <p:nvSpPr>
          <p:cNvPr id="298" name="Shape 298"/>
          <p:cNvSpPr txBox="1"/>
          <p:nvPr/>
        </p:nvSpPr>
        <p:spPr>
          <a:xfrm>
            <a:off x="7000875" y="4500562"/>
            <a:ext cx="1571624" cy="3079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1" i="0" u="none" strike="noStrike" cap="none" baseline="0">
                <a:solidFill>
                  <a:schemeClr val="dk1"/>
                </a:solidFill>
                <a:latin typeface="Calibri"/>
                <a:ea typeface="Calibri"/>
                <a:cs typeface="Calibri"/>
                <a:sym typeface="Calibri"/>
              </a:rPr>
              <a:t>R/R</a:t>
            </a:r>
            <a:r>
              <a:rPr lang="en-US" sz="1400" b="1" i="0" u="none" strike="noStrike" cap="none" baseline="-25000">
                <a:solidFill>
                  <a:schemeClr val="dk1"/>
                </a:solidFill>
                <a:latin typeface="Calibri"/>
                <a:ea typeface="Calibri"/>
                <a:cs typeface="Calibri"/>
                <a:sym typeface="Calibri"/>
              </a:rPr>
              <a:t>F</a:t>
            </a:r>
            <a:r>
              <a:rPr lang="en-US" sz="1400" b="1" i="0" u="none" strike="noStrike" cap="none" baseline="0">
                <a:solidFill>
                  <a:schemeClr val="dk1"/>
                </a:solidFill>
                <a:latin typeface="Calibri"/>
                <a:ea typeface="Calibri"/>
                <a:cs typeface="Calibri"/>
                <a:sym typeface="Calibri"/>
              </a:rPr>
              <a:t>= 0.270/0.279</a:t>
            </a:r>
          </a:p>
        </p:txBody>
      </p:sp>
      <p:sp>
        <p:nvSpPr>
          <p:cNvPr id="299" name="Shape 299"/>
          <p:cNvSpPr txBox="1"/>
          <p:nvPr/>
        </p:nvSpPr>
        <p:spPr>
          <a:xfrm>
            <a:off x="571500" y="4853384"/>
            <a:ext cx="8335962" cy="20320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Protein half-life at 4</a:t>
            </a:r>
            <a:r>
              <a:rPr lang="en-US" sz="1800" b="0" i="0" u="none" strike="noStrike" cap="none" baseline="30000" dirty="0">
                <a:solidFill>
                  <a:schemeClr val="dk1"/>
                </a:solidFill>
                <a:latin typeface="Calibri"/>
                <a:ea typeface="Calibri"/>
                <a:cs typeface="Calibri"/>
                <a:sym typeface="Calibri"/>
              </a:rPr>
              <a:t>o</a:t>
            </a:r>
            <a:r>
              <a:rPr lang="en-US" sz="1800" b="0" i="0" u="none" strike="noStrike" cap="none" baseline="0" dirty="0">
                <a:solidFill>
                  <a:schemeClr val="dk1"/>
                </a:solidFill>
                <a:latin typeface="Calibri"/>
                <a:ea typeface="Calibri"/>
                <a:cs typeface="Calibri"/>
                <a:sym typeface="Calibri"/>
              </a:rPr>
              <a:t>C (measured experimentally): 27 hours </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Crystallization conditions tested to get first crystallization hits: &gt; 50,000</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Optimization solutions tested: &gt; 1000  </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Average </a:t>
            </a:r>
            <a:r>
              <a:rPr lang="en-US" sz="1800" b="0" i="0" u="none" strike="noStrike" cap="none" baseline="0" dirty="0">
                <a:solidFill>
                  <a:schemeClr val="dk1"/>
                </a:solidFill>
                <a:latin typeface="Calibri"/>
                <a:ea typeface="Calibri"/>
                <a:cs typeface="Calibri"/>
                <a:sym typeface="Calibri"/>
              </a:rPr>
              <a:t>size of crystals: 15x20x100 </a:t>
            </a:r>
            <a:r>
              <a:rPr lang="en-US" sz="1800" b="0" i="0" u="none" strike="noStrike" cap="none" baseline="0" dirty="0" smtClean="0">
                <a:solidFill>
                  <a:schemeClr val="dk1"/>
                </a:solidFill>
                <a:latin typeface="Calibri"/>
                <a:ea typeface="Calibri"/>
                <a:cs typeface="Calibri"/>
                <a:sym typeface="Symbol"/>
              </a:rPr>
              <a:t></a:t>
            </a:r>
            <a:r>
              <a:rPr lang="en-US" sz="1800" b="0" i="0" u="none" strike="noStrike" cap="none" baseline="0" dirty="0" smtClean="0">
                <a:solidFill>
                  <a:schemeClr val="dk1"/>
                </a:solidFill>
                <a:latin typeface="Calibri"/>
                <a:ea typeface="Calibri"/>
                <a:cs typeface="Calibri"/>
                <a:sym typeface="Calibri"/>
              </a:rPr>
              <a:t>m </a:t>
            </a:r>
            <a:endParaRPr lang="en-US" sz="18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Number of crystals tested at </a:t>
            </a:r>
            <a:r>
              <a:rPr lang="en-US" sz="1800" b="0" i="0" u="none" strike="noStrike" cap="none" baseline="0" dirty="0" err="1">
                <a:solidFill>
                  <a:schemeClr val="dk1"/>
                </a:solidFill>
                <a:latin typeface="Calibri"/>
                <a:ea typeface="Calibri"/>
                <a:cs typeface="Calibri"/>
                <a:sym typeface="Calibri"/>
              </a:rPr>
              <a:t>beamlines</a:t>
            </a:r>
            <a:r>
              <a:rPr lang="en-US" sz="1800" b="0" i="0" u="none" strike="noStrike" cap="none" baseline="0" dirty="0">
                <a:solidFill>
                  <a:schemeClr val="dk1"/>
                </a:solidFill>
                <a:latin typeface="Calibri"/>
                <a:ea typeface="Calibri"/>
                <a:cs typeface="Calibri"/>
                <a:sym typeface="Calibri"/>
              </a:rPr>
              <a:t> ID23-1, ID23-2 and ID29: &gt; 1000</a:t>
            </a: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Structure solved from a 3.2 Å</a:t>
            </a:r>
            <a:r>
              <a:rPr lang="en-US" sz="1800" b="0" i="0" u="none" strike="noStrike" cap="none" dirty="0" smtClean="0">
                <a:solidFill>
                  <a:schemeClr val="dk1"/>
                </a:solidFill>
                <a:latin typeface="Calibri"/>
                <a:ea typeface="Calibri"/>
                <a:cs typeface="Calibri"/>
                <a:sym typeface="Calibri"/>
              </a:rPr>
              <a:t> data set</a:t>
            </a:r>
            <a:r>
              <a:rPr lang="en-US" sz="1800" b="0" i="0" u="none" strike="noStrike" cap="none" baseline="0" dirty="0" smtClean="0">
                <a:solidFill>
                  <a:schemeClr val="dk1"/>
                </a:solidFill>
                <a:latin typeface="Calibri"/>
                <a:ea typeface="Calibri"/>
                <a:cs typeface="Calibri"/>
                <a:sym typeface="Calibri"/>
              </a:rPr>
              <a:t> obtained from different crystals.</a:t>
            </a:r>
            <a:endParaRPr lang="en-US" sz="1800" b="0" i="0" u="none" strike="noStrike" cap="none" baseline="0" dirty="0">
              <a:solidFill>
                <a:schemeClr val="dk1"/>
              </a:solidFill>
              <a:latin typeface="Calibri"/>
              <a:ea typeface="Calibri"/>
              <a:cs typeface="Calibri"/>
              <a:sym typeface="Calibri"/>
            </a:endParaRPr>
          </a:p>
        </p:txBody>
      </p:sp>
      <p:cxnSp>
        <p:nvCxnSpPr>
          <p:cNvPr id="300" name="Shape 300"/>
          <p:cNvCxnSpPr/>
          <p:nvPr/>
        </p:nvCxnSpPr>
        <p:spPr>
          <a:xfrm>
            <a:off x="5092700" y="1273175"/>
            <a:ext cx="1500187" cy="1587"/>
          </a:xfrm>
          <a:prstGeom prst="straightConnector1">
            <a:avLst/>
          </a:prstGeom>
          <a:noFill/>
          <a:ln w="28575" cap="flat">
            <a:solidFill>
              <a:srgbClr val="0033CC"/>
            </a:solidFill>
            <a:prstDash val="solid"/>
            <a:miter/>
            <a:headEnd type="none" w="med" len="med"/>
            <a:tailEnd type="none" w="med" len="med"/>
          </a:ln>
        </p:spPr>
      </p:cxnSp>
      <p:sp>
        <p:nvSpPr>
          <p:cNvPr id="301" name="Shape 301"/>
          <p:cNvSpPr txBox="1"/>
          <p:nvPr/>
        </p:nvSpPr>
        <p:spPr>
          <a:xfrm>
            <a:off x="5004048" y="5949280"/>
            <a:ext cx="714374" cy="285750"/>
          </a:xfrm>
          <a:prstGeom prst="rect">
            <a:avLst/>
          </a:prstGeom>
          <a:noFill/>
          <a:ln w="25400"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302" name="Shape 302"/>
          <p:cNvSpPr txBox="1"/>
          <p:nvPr/>
        </p:nvSpPr>
        <p:spPr>
          <a:xfrm>
            <a:off x="539750" y="4005262"/>
            <a:ext cx="2808286" cy="647700"/>
          </a:xfrm>
          <a:prstGeom prst="rect">
            <a:avLst/>
          </a:prstGeom>
          <a:solidFill>
            <a:schemeClr val="lt1"/>
          </a:solidFill>
          <a:ln w="9525" cap="flat">
            <a:solidFill>
              <a:schemeClr val="lt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cxnSp>
        <p:nvCxnSpPr>
          <p:cNvPr id="12" name="Shape 300"/>
          <p:cNvCxnSpPr/>
          <p:nvPr/>
        </p:nvCxnSpPr>
        <p:spPr>
          <a:xfrm>
            <a:off x="1367944" y="1440000"/>
            <a:ext cx="4140000" cy="1587"/>
          </a:xfrm>
          <a:prstGeom prst="straightConnector1">
            <a:avLst/>
          </a:prstGeom>
          <a:noFill/>
          <a:ln w="28575" cap="flat">
            <a:solidFill>
              <a:srgbClr val="0033CC"/>
            </a:solidFill>
            <a:prstDash val="solid"/>
            <a:miter/>
            <a:headEnd type="none" w="med" len="med"/>
            <a:tailEnd type="none" w="med" len="med"/>
          </a:ln>
        </p:spPr>
      </p:cxnSp>
    </p:spTree>
    <p:extLst>
      <p:ext uri="{BB962C8B-B14F-4D97-AF65-F5344CB8AC3E}">
        <p14:creationId xmlns:p14="http://schemas.microsoft.com/office/powerpoint/2010/main" val="243399104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4139952" y="2604047"/>
            <a:ext cx="4320480" cy="3705273"/>
          </a:xfrm>
        </p:spPr>
        <p:txBody>
          <a:bodyPr/>
          <a:lstStyle/>
          <a:p>
            <a:pPr>
              <a:buNone/>
            </a:pPr>
            <a:r>
              <a:rPr lang="en-US" sz="2800" b="1" dirty="0" smtClean="0">
                <a:latin typeface="Calibri" pitchFamily="34" charset="0"/>
              </a:rPr>
              <a:t>	The proton pump </a:t>
            </a:r>
            <a:r>
              <a:rPr lang="en-US" sz="2800" b="1" dirty="0" err="1" smtClean="0">
                <a:latin typeface="Calibri" pitchFamily="34" charset="0"/>
              </a:rPr>
              <a:t>AdiC</a:t>
            </a:r>
            <a:r>
              <a:rPr lang="en-US" sz="2800" b="1" dirty="0" smtClean="0">
                <a:latin typeface="Calibri" pitchFamily="34" charset="0"/>
              </a:rPr>
              <a:t> N101A bound to </a:t>
            </a:r>
            <a:r>
              <a:rPr lang="en-US" sz="2800" b="1" dirty="0" err="1" smtClean="0">
                <a:latin typeface="Calibri" pitchFamily="34" charset="0"/>
              </a:rPr>
              <a:t>Arg</a:t>
            </a:r>
            <a:r>
              <a:rPr lang="en-US" sz="2800" b="1" dirty="0" smtClean="0">
                <a:latin typeface="Calibri" pitchFamily="34" charset="0"/>
              </a:rPr>
              <a:t>+. </a:t>
            </a:r>
          </a:p>
          <a:p>
            <a:pPr>
              <a:buNone/>
            </a:pPr>
            <a:endParaRPr lang="en-US" sz="2000" b="1" dirty="0" smtClean="0">
              <a:latin typeface="Calibri" pitchFamily="34" charset="0"/>
            </a:endParaRPr>
          </a:p>
          <a:p>
            <a:pPr>
              <a:buNone/>
            </a:pPr>
            <a:r>
              <a:rPr lang="en-US" sz="1800" b="1" dirty="0" smtClean="0">
                <a:latin typeface="Calibri" pitchFamily="34" charset="0"/>
              </a:rPr>
              <a:t>	Lateral and </a:t>
            </a:r>
            <a:r>
              <a:rPr lang="en-US" sz="1800" b="1" dirty="0" err="1" smtClean="0">
                <a:latin typeface="Calibri" pitchFamily="34" charset="0"/>
              </a:rPr>
              <a:t>periplasmic</a:t>
            </a:r>
            <a:r>
              <a:rPr lang="en-US" sz="1800" b="1" dirty="0" smtClean="0">
                <a:latin typeface="Calibri" pitchFamily="34" charset="0"/>
              </a:rPr>
              <a:t> views of the complex </a:t>
            </a:r>
            <a:r>
              <a:rPr lang="en-US" sz="1800" b="1" dirty="0" err="1" smtClean="0">
                <a:latin typeface="Calibri" pitchFamily="34" charset="0"/>
              </a:rPr>
              <a:t>homodimer</a:t>
            </a:r>
            <a:endParaRPr lang="en-US" sz="1800" b="1" dirty="0" smtClean="0">
              <a:latin typeface="Calibri" pitchFamily="34" charset="0"/>
            </a:endParaRPr>
          </a:p>
          <a:p>
            <a:pPr>
              <a:buNone/>
            </a:pPr>
            <a:r>
              <a:rPr lang="en-US" sz="1800" b="1" dirty="0" smtClean="0">
                <a:latin typeface="Calibri" pitchFamily="34" charset="0"/>
              </a:rPr>
              <a:t>	Data collected at </a:t>
            </a:r>
            <a:r>
              <a:rPr lang="en-US" sz="1800" b="1" dirty="0" err="1" smtClean="0">
                <a:latin typeface="Calibri" pitchFamily="34" charset="0"/>
              </a:rPr>
              <a:t>beamlines</a:t>
            </a:r>
            <a:r>
              <a:rPr lang="en-US" sz="1800" b="1" dirty="0" smtClean="0">
                <a:latin typeface="Calibri" pitchFamily="34" charset="0"/>
              </a:rPr>
              <a:t> X06SA (PXI) in the SLS and ID23-2 in the ESRF. </a:t>
            </a:r>
          </a:p>
          <a:p>
            <a:pPr>
              <a:buNone/>
            </a:pPr>
            <a:r>
              <a:rPr lang="en-US" sz="1800" b="1" dirty="0" smtClean="0">
                <a:latin typeface="Calibri" pitchFamily="34" charset="0"/>
              </a:rPr>
              <a:t>	</a:t>
            </a:r>
          </a:p>
          <a:p>
            <a:pPr>
              <a:buNone/>
            </a:pPr>
            <a:r>
              <a:rPr lang="en-US" sz="1800" b="1" dirty="0" smtClean="0">
                <a:latin typeface="Calibri" pitchFamily="34" charset="0"/>
              </a:rPr>
              <a:t>	Collaboration IRB and IBMB-CSIC groups, Barcelona</a:t>
            </a:r>
            <a:endParaRPr lang="es-ES" sz="1800" dirty="0">
              <a:latin typeface="Calibri" pitchFamily="34" charset="0"/>
            </a:endParaRPr>
          </a:p>
        </p:txBody>
      </p:sp>
      <p:pic>
        <p:nvPicPr>
          <p:cNvPr id="1026" name="Picture 2"/>
          <p:cNvPicPr>
            <a:picLocks noChangeAspect="1" noChangeArrowheads="1"/>
          </p:cNvPicPr>
          <p:nvPr/>
        </p:nvPicPr>
        <p:blipFill>
          <a:blip r:embed="rId3"/>
          <a:srcRect/>
          <a:stretch>
            <a:fillRect/>
          </a:stretch>
        </p:blipFill>
        <p:spPr bwMode="auto">
          <a:xfrm>
            <a:off x="1259632" y="438885"/>
            <a:ext cx="5832648" cy="1549955"/>
          </a:xfrm>
          <a:prstGeom prst="rect">
            <a:avLst/>
          </a:prstGeom>
          <a:noFill/>
          <a:ln w="9525">
            <a:noFill/>
            <a:miter lim="800000"/>
            <a:headEnd/>
            <a:tailEnd/>
          </a:ln>
        </p:spPr>
      </p:pic>
      <p:pic>
        <p:nvPicPr>
          <p:cNvPr id="1027" name="Picture 3"/>
          <p:cNvPicPr>
            <a:picLocks noChangeAspect="1" noChangeArrowheads="1"/>
          </p:cNvPicPr>
          <p:nvPr/>
        </p:nvPicPr>
        <p:blipFill>
          <a:blip r:embed="rId4"/>
          <a:srcRect/>
          <a:stretch>
            <a:fillRect/>
          </a:stretch>
        </p:blipFill>
        <p:spPr bwMode="auto">
          <a:xfrm>
            <a:off x="827584" y="332656"/>
            <a:ext cx="276127" cy="1800200"/>
          </a:xfrm>
          <a:prstGeom prst="rect">
            <a:avLst/>
          </a:prstGeom>
          <a:noFill/>
          <a:ln w="9525">
            <a:noFill/>
            <a:miter lim="800000"/>
            <a:headEnd/>
            <a:tailEnd/>
          </a:ln>
        </p:spPr>
      </p:pic>
      <p:pic>
        <p:nvPicPr>
          <p:cNvPr id="1029" name="Picture 5"/>
          <p:cNvPicPr>
            <a:picLocks noChangeAspect="1" noChangeArrowheads="1"/>
          </p:cNvPicPr>
          <p:nvPr/>
        </p:nvPicPr>
        <p:blipFill>
          <a:blip r:embed="rId5"/>
          <a:srcRect/>
          <a:stretch>
            <a:fillRect/>
          </a:stretch>
        </p:blipFill>
        <p:spPr bwMode="auto">
          <a:xfrm>
            <a:off x="827584" y="2333327"/>
            <a:ext cx="3038475" cy="4264025"/>
          </a:xfrm>
          <a:prstGeom prst="rect">
            <a:avLst/>
          </a:prstGeom>
          <a:noFill/>
          <a:ln w="9525">
            <a:noFill/>
            <a:miter lim="800000"/>
            <a:headEnd/>
            <a:tailEnd/>
          </a:ln>
        </p:spPr>
      </p:pic>
      <p:sp>
        <p:nvSpPr>
          <p:cNvPr id="8" name="Shape 320"/>
          <p:cNvSpPr txBox="1"/>
          <p:nvPr/>
        </p:nvSpPr>
        <p:spPr>
          <a:xfrm>
            <a:off x="5904224" y="4941168"/>
            <a:ext cx="684000" cy="259778"/>
          </a:xfrm>
          <a:prstGeom prst="rect">
            <a:avLst/>
          </a:prstGeom>
          <a:noFill/>
          <a:ln w="25400"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Tree>
    <p:extLst>
      <p:ext uri="{BB962C8B-B14F-4D97-AF65-F5344CB8AC3E}">
        <p14:creationId xmlns:p14="http://schemas.microsoft.com/office/powerpoint/2010/main" val="63646664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pic>
        <p:nvPicPr>
          <p:cNvPr id="231" name="Shape 231"/>
          <p:cNvPicPr preferRelativeResize="0"/>
          <p:nvPr/>
        </p:nvPicPr>
        <p:blipFill rotWithShape="1">
          <a:blip r:embed="rId3">
            <a:alphaModFix/>
          </a:blip>
          <a:srcRect/>
          <a:stretch/>
        </p:blipFill>
        <p:spPr>
          <a:xfrm>
            <a:off x="35496" y="44624"/>
            <a:ext cx="6395943" cy="5624417"/>
          </a:xfrm>
          <a:prstGeom prst="rect">
            <a:avLst/>
          </a:prstGeom>
          <a:noFill/>
          <a:ln>
            <a:noFill/>
          </a:ln>
        </p:spPr>
      </p:pic>
      <p:sp>
        <p:nvSpPr>
          <p:cNvPr id="232" name="Shape 232"/>
          <p:cNvSpPr txBox="1">
            <a:spLocks noGrp="1"/>
          </p:cNvSpPr>
          <p:nvPr>
            <p:ph type="body" idx="1"/>
          </p:nvPr>
        </p:nvSpPr>
        <p:spPr>
          <a:xfrm>
            <a:off x="395536" y="5661248"/>
            <a:ext cx="8460432" cy="1008112"/>
          </a:xfrm>
          <a:prstGeom prst="rect">
            <a:avLst/>
          </a:prstGeom>
          <a:gradFill>
            <a:gsLst>
              <a:gs pos="0">
                <a:srgbClr val="FFFFFF"/>
              </a:gs>
              <a:gs pos="50000">
                <a:srgbClr val="C2D1ED"/>
              </a:gs>
              <a:gs pos="100000">
                <a:srgbClr val="E1E8F5"/>
              </a:gs>
            </a:gsLst>
            <a:lin ang="5400000" scaled="0"/>
          </a:gradFill>
          <a:ln>
            <a:noFill/>
          </a:ln>
        </p:spPr>
        <p:txBody>
          <a:bodyPr lIns="91425" tIns="45700" rIns="91425" bIns="45700" anchor="t" anchorCtr="0">
            <a:noAutofit/>
          </a:bodyPr>
          <a:lstStyle/>
          <a:p>
            <a:pPr marL="0" lvl="0" indent="0" algn="just">
              <a:spcBef>
                <a:spcPts val="0"/>
              </a:spcBef>
              <a:buSzPct val="25000"/>
              <a:buNone/>
            </a:pPr>
            <a:r>
              <a:rPr lang="en-US" sz="1800" dirty="0" smtClean="0">
                <a:latin typeface="Calibri" pitchFamily="34" charset="0"/>
              </a:rPr>
              <a:t>Crystals obtained after six years trials of different crystallization conditions. </a:t>
            </a:r>
          </a:p>
          <a:p>
            <a:pPr marL="0" lvl="0" indent="0" algn="just">
              <a:spcBef>
                <a:spcPts val="0"/>
              </a:spcBef>
              <a:buSzPct val="25000"/>
              <a:buNone/>
            </a:pPr>
            <a:r>
              <a:rPr lang="en-US" sz="1800" dirty="0" smtClean="0">
                <a:latin typeface="Calibri" pitchFamily="34" charset="0"/>
              </a:rPr>
              <a:t>Diffraction image in D collected after selecting a well-diffracting region in the crystal.</a:t>
            </a:r>
            <a:endParaRPr lang="en-US" sz="1800" i="0" u="none" strike="noStrike" cap="none" baseline="0" dirty="0">
              <a:solidFill>
                <a:schemeClr val="dk1"/>
              </a:solidFill>
              <a:latin typeface="Calibri" pitchFamily="34" charset="0"/>
              <a:ea typeface="Calibri"/>
              <a:cs typeface="Calibri"/>
              <a:sym typeface="Calibri"/>
            </a:endParaRPr>
          </a:p>
        </p:txBody>
      </p:sp>
      <p:sp>
        <p:nvSpPr>
          <p:cNvPr id="234" name="Shape 234"/>
          <p:cNvSpPr txBox="1"/>
          <p:nvPr/>
        </p:nvSpPr>
        <p:spPr>
          <a:xfrm>
            <a:off x="4644008" y="6230641"/>
            <a:ext cx="3444875"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From Ana </a:t>
            </a:r>
            <a:r>
              <a:rPr lang="en-US" sz="1800" b="0" i="0" u="none" strike="noStrike" cap="none" baseline="0" dirty="0" err="1">
                <a:solidFill>
                  <a:schemeClr val="dk1"/>
                </a:solidFill>
                <a:latin typeface="Calibri"/>
                <a:ea typeface="Calibri"/>
                <a:cs typeface="Calibri"/>
                <a:sym typeface="Calibri"/>
              </a:rPr>
              <a:t>Cámara</a:t>
            </a:r>
            <a:r>
              <a:rPr lang="en-US" sz="1800" b="0" i="0" u="none" strike="noStrike" cap="none" baseline="0" dirty="0">
                <a:solidFill>
                  <a:schemeClr val="dk1"/>
                </a:solidFill>
                <a:latin typeface="Calibri"/>
                <a:ea typeface="Calibri"/>
                <a:cs typeface="Calibri"/>
                <a:sym typeface="Calibri"/>
              </a:rPr>
              <a:t>, </a:t>
            </a:r>
            <a:r>
              <a:rPr lang="en-US" sz="1800" b="0" i="0" u="none" strike="noStrike" cap="none" baseline="0" dirty="0" err="1">
                <a:solidFill>
                  <a:schemeClr val="dk1"/>
                </a:solidFill>
                <a:latin typeface="Calibri"/>
                <a:ea typeface="Calibri"/>
                <a:cs typeface="Calibri"/>
                <a:sym typeface="Calibri"/>
              </a:rPr>
              <a:t>Univ</a:t>
            </a:r>
            <a:r>
              <a:rPr lang="en-US" sz="1800" b="0" i="0" u="none" strike="noStrike" cap="none" baseline="0" dirty="0">
                <a:solidFill>
                  <a:schemeClr val="dk1"/>
                </a:solidFill>
                <a:latin typeface="Calibri"/>
                <a:ea typeface="Calibri"/>
                <a:cs typeface="Calibri"/>
                <a:sym typeface="Calibri"/>
              </a:rPr>
              <a:t> de </a:t>
            </a:r>
            <a:r>
              <a:rPr lang="en-US" sz="1800" b="0" i="0" u="none" strike="noStrike" cap="none" baseline="0" dirty="0" err="1">
                <a:solidFill>
                  <a:schemeClr val="dk1"/>
                </a:solidFill>
                <a:latin typeface="Calibri"/>
                <a:ea typeface="Calibri"/>
                <a:cs typeface="Calibri"/>
                <a:sym typeface="Calibri"/>
              </a:rPr>
              <a:t>Almería</a:t>
            </a:r>
            <a:endParaRPr lang="en-US" sz="1800" b="0" i="0" u="none" strike="noStrike" cap="none" baseline="0" dirty="0">
              <a:solidFill>
                <a:schemeClr val="dk1"/>
              </a:solidFill>
              <a:latin typeface="Calibri"/>
              <a:ea typeface="Calibri"/>
              <a:cs typeface="Calibri"/>
              <a:sym typeface="Calibri"/>
            </a:endParaRPr>
          </a:p>
        </p:txBody>
      </p:sp>
      <p:sp>
        <p:nvSpPr>
          <p:cNvPr id="6" name="5 CuadroTexto"/>
          <p:cNvSpPr txBox="1"/>
          <p:nvPr/>
        </p:nvSpPr>
        <p:spPr>
          <a:xfrm>
            <a:off x="6444208" y="1581760"/>
            <a:ext cx="2699792" cy="1631216"/>
          </a:xfrm>
          <a:prstGeom prst="rect">
            <a:avLst/>
          </a:prstGeom>
          <a:noFill/>
        </p:spPr>
        <p:txBody>
          <a:bodyPr wrap="square" rtlCol="0">
            <a:spAutoFit/>
          </a:bodyPr>
          <a:lstStyle/>
          <a:p>
            <a:r>
              <a:rPr lang="en-US" sz="2000" b="1" dirty="0" smtClean="0"/>
              <a:t>The third PDZ domain of the post-synaptic density protein 95 (PSD95) </a:t>
            </a:r>
            <a:r>
              <a:rPr lang="en-US" sz="2000" b="1" dirty="0" err="1" smtClean="0"/>
              <a:t>polycrystals</a:t>
            </a:r>
            <a:r>
              <a:rPr lang="en-US" sz="2000" b="1" dirty="0" smtClean="0"/>
              <a:t> </a:t>
            </a:r>
            <a:endParaRPr lang="es-ES" sz="2000" dirty="0"/>
          </a:p>
        </p:txBody>
      </p:sp>
    </p:spTree>
    <p:extLst>
      <p:ext uri="{BB962C8B-B14F-4D97-AF65-F5344CB8AC3E}">
        <p14:creationId xmlns:p14="http://schemas.microsoft.com/office/powerpoint/2010/main" val="409875478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p:nvPr/>
        </p:nvSpPr>
        <p:spPr>
          <a:xfrm>
            <a:off x="785841" y="592159"/>
            <a:ext cx="7715249" cy="5908675"/>
          </a:xfrm>
          <a:prstGeom prst="rect">
            <a:avLst/>
          </a:prstGeom>
          <a:noFill/>
          <a:ln>
            <a:noFill/>
          </a:ln>
        </p:spPr>
        <p:txBody>
          <a:bodyPr lIns="91425" tIns="45700" rIns="91425" bIns="45700" anchor="t" anchorCtr="0">
            <a:noAutofit/>
          </a:bodyPr>
          <a:lstStyle/>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a:solidFill>
                  <a:schemeClr val="dk1"/>
                </a:solidFill>
                <a:latin typeface="Calibri"/>
                <a:ea typeface="Calibri"/>
                <a:cs typeface="Calibri"/>
                <a:sym typeface="Calibri"/>
              </a:rPr>
              <a:t>I) Proposal leaders.</a:t>
            </a:r>
          </a:p>
          <a:p>
            <a:pPr marL="400050" marR="0" lvl="0" indent="-400050" algn="l" rtl="0">
              <a:lnSpc>
                <a:spcPct val="100000"/>
              </a:lnSpc>
              <a:spcBef>
                <a:spcPts val="0"/>
              </a:spcBef>
              <a:spcAft>
                <a:spcPts val="0"/>
              </a:spcAft>
              <a:buClr>
                <a:schemeClr val="dk1"/>
              </a:buClr>
              <a:buFont typeface="Arial"/>
              <a:buNone/>
            </a:pPr>
            <a:endParaRPr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a:solidFill>
                  <a:schemeClr val="dk1"/>
                </a:solidFill>
                <a:latin typeface="Calibri"/>
                <a:ea typeface="Calibri"/>
                <a:cs typeface="Calibri"/>
                <a:sym typeface="Calibri"/>
              </a:rPr>
              <a:t>II) User groups supporting the proposal.</a:t>
            </a:r>
          </a:p>
          <a:p>
            <a:pPr marL="400050" marR="0" lvl="0" indent="-400050" algn="l" rtl="0">
              <a:lnSpc>
                <a:spcPct val="100000"/>
              </a:lnSpc>
              <a:spcBef>
                <a:spcPts val="0"/>
              </a:spcBef>
              <a:spcAft>
                <a:spcPts val="0"/>
              </a:spcAft>
              <a:buClr>
                <a:schemeClr val="dk1"/>
              </a:buClr>
              <a:buFont typeface="Arial"/>
              <a:buNone/>
            </a:pPr>
            <a:endParaRPr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a:solidFill>
                  <a:schemeClr val="dk1"/>
                </a:solidFill>
                <a:latin typeface="Calibri"/>
                <a:ea typeface="Calibri"/>
                <a:cs typeface="Calibri"/>
                <a:sym typeface="Calibri"/>
              </a:rPr>
              <a:t>III) Scientific case.</a:t>
            </a:r>
          </a:p>
          <a:p>
            <a:pPr marL="400050" marR="0" lvl="0" indent="-400050" algn="l" rtl="0">
              <a:lnSpc>
                <a:spcPct val="100000"/>
              </a:lnSpc>
              <a:spcBef>
                <a:spcPts val="0"/>
              </a:spcBef>
              <a:spcAft>
                <a:spcPts val="0"/>
              </a:spcAft>
              <a:buClr>
                <a:schemeClr val="dk1"/>
              </a:buClr>
              <a:buFont typeface="Arial"/>
              <a:buNone/>
            </a:pPr>
            <a:endParaRPr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a:solidFill>
                  <a:schemeClr val="dk1"/>
                </a:solidFill>
                <a:latin typeface="Calibri"/>
                <a:ea typeface="Calibri"/>
                <a:cs typeface="Calibri"/>
                <a:sym typeface="Calibri"/>
              </a:rPr>
              <a:t>IV) Connection between the scientific case and priority lines of EU Horizon 2020</a:t>
            </a:r>
            <a:r>
              <a:rPr lang="en-US" sz="1800" i="0" u="none" strike="noStrike" cap="none" baseline="0" dirty="0" smtClean="0">
                <a:solidFill>
                  <a:schemeClr val="dk1"/>
                </a:solidFill>
                <a:latin typeface="Calibri"/>
                <a:ea typeface="Calibri"/>
                <a:cs typeface="Calibri"/>
                <a:sym typeface="Calibri"/>
              </a:rPr>
              <a:t>.</a:t>
            </a:r>
          </a:p>
          <a:p>
            <a:pPr marL="400050" marR="0" lvl="0" indent="-400050" algn="l" rtl="0">
              <a:lnSpc>
                <a:spcPct val="100000"/>
              </a:lnSpc>
              <a:spcBef>
                <a:spcPts val="0"/>
              </a:spcBef>
              <a:spcAft>
                <a:spcPts val="0"/>
              </a:spcAft>
              <a:buClr>
                <a:schemeClr val="dk1"/>
              </a:buClr>
              <a:buSzPct val="25000"/>
              <a:buFont typeface="Calibri"/>
              <a:buNone/>
            </a:pPr>
            <a:endParaRPr lang="en-US" sz="1800" dirty="0" smtClean="0">
              <a:solidFill>
                <a:schemeClr val="dk1"/>
              </a:solidFill>
              <a:latin typeface="Calibri"/>
              <a:ea typeface="Calibri"/>
              <a:cs typeface="Calibri"/>
              <a:sym typeface="Calibri"/>
            </a:endParaRPr>
          </a:p>
          <a:p>
            <a:pPr marL="400050" indent="-400050">
              <a:buClr>
                <a:schemeClr val="dk1"/>
              </a:buClr>
              <a:buSzPct val="25000"/>
            </a:pPr>
            <a:r>
              <a:rPr lang="en-US" sz="1800" dirty="0" smtClean="0">
                <a:solidFill>
                  <a:schemeClr val="dk1"/>
                </a:solidFill>
                <a:latin typeface="Calibri"/>
                <a:ea typeface="Calibri"/>
                <a:cs typeface="Calibri"/>
                <a:sym typeface="Calibri"/>
              </a:rPr>
              <a:t>V) Other relevant features (social impact, ‘health’ / ‘aging’ / ‘food </a:t>
            </a:r>
            <a:r>
              <a:rPr lang="en-US" sz="1800" dirty="0" err="1" smtClean="0">
                <a:solidFill>
                  <a:schemeClr val="dk1"/>
                </a:solidFill>
                <a:latin typeface="Calibri"/>
                <a:ea typeface="Calibri"/>
                <a:cs typeface="Calibri"/>
                <a:sym typeface="Calibri"/>
              </a:rPr>
              <a:t>securement</a:t>
            </a:r>
            <a:r>
              <a:rPr lang="en-US" sz="1800" dirty="0" smtClean="0">
                <a:solidFill>
                  <a:schemeClr val="dk1"/>
                </a:solidFill>
                <a:latin typeface="Calibri"/>
                <a:ea typeface="Calibri"/>
                <a:cs typeface="Calibri"/>
                <a:sym typeface="Calibri"/>
              </a:rPr>
              <a:t>’ / etc.).</a:t>
            </a:r>
            <a:endParaRPr lang="en-US"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Font typeface="Arial"/>
              <a:buNone/>
            </a:pPr>
            <a:endParaRPr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smtClean="0">
                <a:solidFill>
                  <a:schemeClr val="dk1"/>
                </a:solidFill>
                <a:latin typeface="Calibri"/>
                <a:ea typeface="Calibri"/>
                <a:cs typeface="Calibri"/>
                <a:sym typeface="Calibri"/>
              </a:rPr>
              <a:t>VI) </a:t>
            </a:r>
            <a:r>
              <a:rPr lang="en-US" sz="1800" i="0" u="none" strike="noStrike" cap="none" baseline="0" dirty="0">
                <a:solidFill>
                  <a:schemeClr val="dk1"/>
                </a:solidFill>
                <a:latin typeface="Calibri"/>
                <a:ea typeface="Calibri"/>
                <a:cs typeface="Calibri"/>
                <a:sym typeface="Calibri"/>
              </a:rPr>
              <a:t>Synergies with techniques and human resources currently available at ALBA.</a:t>
            </a:r>
          </a:p>
          <a:p>
            <a:pPr marL="400050" marR="0" lvl="0" indent="-400050" algn="l" rtl="0">
              <a:lnSpc>
                <a:spcPct val="100000"/>
              </a:lnSpc>
              <a:spcBef>
                <a:spcPts val="0"/>
              </a:spcBef>
              <a:spcAft>
                <a:spcPts val="0"/>
              </a:spcAft>
              <a:buClr>
                <a:schemeClr val="dk1"/>
              </a:buClr>
              <a:buFont typeface="Arial"/>
              <a:buNone/>
            </a:pPr>
            <a:endParaRPr sz="180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i="0" u="none" strike="noStrike" cap="none" baseline="0" dirty="0" smtClean="0">
                <a:solidFill>
                  <a:schemeClr val="dk1"/>
                </a:solidFill>
                <a:latin typeface="Calibri"/>
                <a:ea typeface="Calibri"/>
                <a:cs typeface="Calibri"/>
                <a:sym typeface="Calibri"/>
              </a:rPr>
              <a:t>VII) </a:t>
            </a:r>
            <a:r>
              <a:rPr lang="en-US" sz="1800" i="0" u="none" strike="noStrike" cap="none" baseline="0" dirty="0">
                <a:solidFill>
                  <a:schemeClr val="dk1"/>
                </a:solidFill>
                <a:latin typeface="Calibri"/>
                <a:ea typeface="Calibri"/>
                <a:cs typeface="Calibri"/>
                <a:sym typeface="Calibri"/>
              </a:rPr>
              <a:t>Return of </a:t>
            </a:r>
            <a:r>
              <a:rPr lang="en-US" sz="1800" i="0" u="none" strike="noStrike" cap="none" baseline="0" dirty="0" err="1">
                <a:solidFill>
                  <a:schemeClr val="dk1"/>
                </a:solidFill>
                <a:latin typeface="Calibri"/>
                <a:ea typeface="Calibri"/>
                <a:cs typeface="Calibri"/>
                <a:sym typeface="Calibri"/>
              </a:rPr>
              <a:t>beamline</a:t>
            </a:r>
            <a:r>
              <a:rPr lang="en-US" sz="1800" i="0" u="none" strike="noStrike" cap="none" baseline="0" dirty="0">
                <a:solidFill>
                  <a:schemeClr val="dk1"/>
                </a:solidFill>
                <a:latin typeface="Calibri"/>
                <a:ea typeface="Calibri"/>
                <a:cs typeface="Calibri"/>
                <a:sym typeface="Calibri"/>
              </a:rPr>
              <a:t> investment to the society (commercial use, regional development, etc.).</a:t>
            </a:r>
          </a:p>
          <a:p>
            <a:pPr marL="400050" marR="0" lvl="0" indent="-400050" algn="l" rtl="0">
              <a:lnSpc>
                <a:spcPct val="100000"/>
              </a:lnSpc>
              <a:spcBef>
                <a:spcPts val="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VIII) Technical aspects.</a:t>
            </a:r>
          </a:p>
          <a:p>
            <a:pPr marL="400050" marR="0" lvl="0" indent="-400050" algn="l" rtl="0">
              <a:lnSpc>
                <a:spcPct val="100000"/>
              </a:lnSpc>
              <a:spcBef>
                <a:spcPts val="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a:p>
            <a:pPr marL="400050" marR="0" lvl="0" indent="-40005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IX) Tentative budget.</a:t>
            </a:r>
          </a:p>
          <a:p>
            <a:pPr marL="400050" marR="0" lvl="0" indent="-285750" algn="l" rtl="0">
              <a:lnSpc>
                <a:spcPct val="100000"/>
              </a:lnSpc>
              <a:spcBef>
                <a:spcPts val="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807958"/>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04664"/>
            <a:ext cx="8229600" cy="490067"/>
          </a:xfrm>
        </p:spPr>
        <p:txBody>
          <a:bodyPr/>
          <a:lstStyle/>
          <a:p>
            <a:r>
              <a:rPr lang="en-US" sz="1800" dirty="0" smtClean="0">
                <a:latin typeface="Calibri" pitchFamily="34" charset="0"/>
              </a:rPr>
              <a:t/>
            </a:r>
            <a:br>
              <a:rPr lang="en-US" sz="1800" dirty="0" smtClean="0">
                <a:latin typeface="Calibri" pitchFamily="34" charset="0"/>
              </a:rPr>
            </a:br>
            <a:r>
              <a:rPr lang="en-US" sz="1800" dirty="0" smtClean="0">
                <a:latin typeface="Calibri" pitchFamily="34" charset="0"/>
              </a:rPr>
              <a:t/>
            </a:r>
            <a:br>
              <a:rPr lang="en-US" sz="1800" dirty="0" smtClean="0">
                <a:latin typeface="Calibri" pitchFamily="34" charset="0"/>
              </a:rPr>
            </a:br>
            <a:r>
              <a:rPr lang="en-US" sz="1800" dirty="0" smtClean="0">
                <a:latin typeface="Calibri" pitchFamily="34" charset="0"/>
              </a:rPr>
              <a:t> </a:t>
            </a:r>
            <a:r>
              <a:rPr lang="en-US" sz="2400" dirty="0" smtClean="0">
                <a:latin typeface="Calibri" pitchFamily="34" charset="0"/>
              </a:rPr>
              <a:t>Other applications: </a:t>
            </a:r>
            <a:r>
              <a:rPr lang="en-US" sz="2400" b="1" i="1" dirty="0" smtClean="0">
                <a:latin typeface="Calibri" pitchFamily="34" charset="0"/>
              </a:rPr>
              <a:t>In situ </a:t>
            </a:r>
            <a:r>
              <a:rPr lang="en-US" sz="2400" b="1" dirty="0" smtClean="0">
                <a:latin typeface="Calibri" pitchFamily="34" charset="0"/>
              </a:rPr>
              <a:t>diffraction at room temperature</a:t>
            </a:r>
            <a:r>
              <a:rPr lang="es-ES" sz="2400" dirty="0" smtClean="0">
                <a:latin typeface="Calibri" pitchFamily="34" charset="0"/>
              </a:rPr>
              <a:t/>
            </a:r>
            <a:br>
              <a:rPr lang="es-ES" sz="2400" dirty="0" smtClean="0">
                <a:latin typeface="Calibri" pitchFamily="34" charset="0"/>
              </a:rPr>
            </a:br>
            <a:endParaRPr lang="es-ES" sz="2400" dirty="0">
              <a:latin typeface="Calibri" pitchFamily="34" charset="0"/>
            </a:endParaRPr>
          </a:p>
        </p:txBody>
      </p:sp>
      <p:sp>
        <p:nvSpPr>
          <p:cNvPr id="3" name="2 Marcador de texto"/>
          <p:cNvSpPr>
            <a:spLocks noGrp="1"/>
          </p:cNvSpPr>
          <p:nvPr>
            <p:ph type="body" idx="1"/>
          </p:nvPr>
        </p:nvSpPr>
        <p:spPr>
          <a:xfrm>
            <a:off x="457200" y="908720"/>
            <a:ext cx="8229600" cy="1800200"/>
          </a:xfrm>
        </p:spPr>
        <p:txBody>
          <a:bodyPr/>
          <a:lstStyle/>
          <a:p>
            <a:r>
              <a:rPr lang="en-US" dirty="0" smtClean="0"/>
              <a:t>Identification of diffraction quality crystals for biological systems that are difficult and expensive to crystallize (</a:t>
            </a:r>
            <a:r>
              <a:rPr lang="en-US" i="1" dirty="0" smtClean="0"/>
              <a:t>membrane proteins; large complexes</a:t>
            </a:r>
            <a:r>
              <a:rPr lang="en-US" dirty="0" smtClean="0"/>
              <a:t>)</a:t>
            </a:r>
          </a:p>
          <a:p>
            <a:r>
              <a:rPr lang="en-US" dirty="0" smtClean="0"/>
              <a:t>To obtain diffraction datasets for crystals resistant to cryogenic procedures (</a:t>
            </a:r>
            <a:r>
              <a:rPr lang="en-US" i="1" dirty="0" smtClean="0"/>
              <a:t>large complexes; viruses; membrane proteins</a:t>
            </a:r>
            <a:r>
              <a:rPr lang="en-US" dirty="0" smtClean="0"/>
              <a:t>)</a:t>
            </a:r>
          </a:p>
          <a:p>
            <a:r>
              <a:rPr lang="en-US" dirty="0" smtClean="0"/>
              <a:t>Characterization of protein-</a:t>
            </a:r>
            <a:r>
              <a:rPr lang="en-US" dirty="0" err="1" smtClean="0"/>
              <a:t>ligand</a:t>
            </a:r>
            <a:r>
              <a:rPr lang="en-US" dirty="0" smtClean="0"/>
              <a:t> interactions rapidly by collecting large numbers of datasets from similar crystals with different compounds added (</a:t>
            </a:r>
            <a:r>
              <a:rPr lang="en-US" i="1" dirty="0" smtClean="0"/>
              <a:t>industrial drug development</a:t>
            </a:r>
            <a:r>
              <a:rPr lang="en-US" dirty="0" smtClean="0"/>
              <a:t>)</a:t>
            </a:r>
            <a:endParaRPr lang="es-ES" dirty="0"/>
          </a:p>
        </p:txBody>
      </p:sp>
      <p:grpSp>
        <p:nvGrpSpPr>
          <p:cNvPr id="9" name="8 Grupo"/>
          <p:cNvGrpSpPr/>
          <p:nvPr/>
        </p:nvGrpSpPr>
        <p:grpSpPr>
          <a:xfrm>
            <a:off x="827584" y="2780928"/>
            <a:ext cx="5256584" cy="3312368"/>
            <a:chOff x="1547664" y="2705917"/>
            <a:chExt cx="5616624" cy="3675411"/>
          </a:xfrm>
        </p:grpSpPr>
        <p:pic>
          <p:nvPicPr>
            <p:cNvPr id="5" name="Picture 2"/>
            <p:cNvPicPr>
              <a:picLocks noChangeAspect="1" noChangeArrowheads="1"/>
            </p:cNvPicPr>
            <p:nvPr/>
          </p:nvPicPr>
          <p:blipFill>
            <a:blip r:embed="rId3"/>
            <a:srcRect/>
            <a:stretch>
              <a:fillRect/>
            </a:stretch>
          </p:blipFill>
          <p:spPr bwMode="auto">
            <a:xfrm>
              <a:off x="1624604" y="2705917"/>
              <a:ext cx="5529263" cy="3492500"/>
            </a:xfrm>
            <a:prstGeom prst="rect">
              <a:avLst/>
            </a:prstGeom>
            <a:noFill/>
            <a:ln w="9525">
              <a:noFill/>
              <a:miter lim="800000"/>
              <a:headEnd/>
              <a:tailEnd/>
            </a:ln>
          </p:spPr>
        </p:pic>
        <p:pic>
          <p:nvPicPr>
            <p:cNvPr id="6" name="Picture 6"/>
            <p:cNvPicPr>
              <a:picLocks noChangeAspect="1" noChangeArrowheads="1"/>
            </p:cNvPicPr>
            <p:nvPr/>
          </p:nvPicPr>
          <p:blipFill>
            <a:blip r:embed="rId4"/>
            <a:srcRect/>
            <a:stretch>
              <a:fillRect/>
            </a:stretch>
          </p:blipFill>
          <p:spPr bwMode="auto">
            <a:xfrm>
              <a:off x="1547664" y="4752545"/>
              <a:ext cx="3918096" cy="1482155"/>
            </a:xfrm>
            <a:prstGeom prst="rect">
              <a:avLst/>
            </a:prstGeom>
            <a:noFill/>
            <a:ln w="9525">
              <a:noFill/>
              <a:miter lim="800000"/>
              <a:headEnd/>
              <a:tailEnd/>
            </a:ln>
          </p:spPr>
        </p:pic>
        <p:pic>
          <p:nvPicPr>
            <p:cNvPr id="7" name="Picture 7"/>
            <p:cNvPicPr>
              <a:picLocks noChangeAspect="1" noChangeArrowheads="1"/>
            </p:cNvPicPr>
            <p:nvPr/>
          </p:nvPicPr>
          <p:blipFill>
            <a:blip r:embed="rId5"/>
            <a:srcRect/>
            <a:stretch>
              <a:fillRect/>
            </a:stretch>
          </p:blipFill>
          <p:spPr bwMode="auto">
            <a:xfrm>
              <a:off x="5436096" y="4752545"/>
              <a:ext cx="1728192" cy="1628783"/>
            </a:xfrm>
            <a:prstGeom prst="rect">
              <a:avLst/>
            </a:prstGeom>
            <a:noFill/>
            <a:ln w="9525">
              <a:noFill/>
              <a:miter lim="800000"/>
              <a:headEnd/>
              <a:tailEnd/>
            </a:ln>
          </p:spPr>
        </p:pic>
      </p:grpSp>
      <p:sp>
        <p:nvSpPr>
          <p:cNvPr id="8" name="Shape 144"/>
          <p:cNvSpPr txBox="1"/>
          <p:nvPr/>
        </p:nvSpPr>
        <p:spPr>
          <a:xfrm>
            <a:off x="395287" y="1825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
        <p:nvSpPr>
          <p:cNvPr id="10" name="9 CuadroTexto"/>
          <p:cNvSpPr txBox="1"/>
          <p:nvPr/>
        </p:nvSpPr>
        <p:spPr>
          <a:xfrm>
            <a:off x="683568" y="6309320"/>
            <a:ext cx="8208912" cy="276999"/>
          </a:xfrm>
          <a:prstGeom prst="rect">
            <a:avLst/>
          </a:prstGeom>
          <a:noFill/>
        </p:spPr>
        <p:txBody>
          <a:bodyPr wrap="square" rtlCol="0">
            <a:spAutoFit/>
          </a:bodyPr>
          <a:lstStyle/>
          <a:p>
            <a:r>
              <a:rPr lang="es-ES" sz="1200" dirty="0" err="1" smtClean="0"/>
              <a:t>From</a:t>
            </a:r>
            <a:r>
              <a:rPr lang="es-ES" sz="1200" dirty="0" smtClean="0"/>
              <a:t>  Wang et al., 2012; doi:10.1038/nsmb.2255; and </a:t>
            </a:r>
            <a:r>
              <a:rPr lang="es-ES" sz="1200" dirty="0" err="1" smtClean="0"/>
              <a:t>deColibus</a:t>
            </a:r>
            <a:r>
              <a:rPr lang="es-ES" sz="1200" dirty="0" smtClean="0"/>
              <a:t> et al., 2014; doi:10.1038/nsmb.2769</a:t>
            </a:r>
            <a:endParaRPr lang="es-ES" sz="1200" dirty="0"/>
          </a:p>
        </p:txBody>
      </p:sp>
      <p:sp>
        <p:nvSpPr>
          <p:cNvPr id="11" name="10 CuadroTexto"/>
          <p:cNvSpPr txBox="1"/>
          <p:nvPr/>
        </p:nvSpPr>
        <p:spPr>
          <a:xfrm>
            <a:off x="6228184" y="3197875"/>
            <a:ext cx="2664296" cy="2031325"/>
          </a:xfrm>
          <a:prstGeom prst="rect">
            <a:avLst/>
          </a:prstGeom>
          <a:noFill/>
        </p:spPr>
        <p:txBody>
          <a:bodyPr wrap="square" rtlCol="0">
            <a:spAutoFit/>
          </a:bodyPr>
          <a:lstStyle/>
          <a:p>
            <a:r>
              <a:rPr lang="es-ES" b="1" dirty="0" smtClean="0"/>
              <a:t>Enterovirus 71</a:t>
            </a:r>
          </a:p>
          <a:p>
            <a:r>
              <a:rPr lang="es-ES" dirty="0" smtClean="0"/>
              <a:t>Data </a:t>
            </a:r>
            <a:r>
              <a:rPr lang="es-ES" dirty="0" err="1" smtClean="0"/>
              <a:t>collected</a:t>
            </a:r>
            <a:r>
              <a:rPr lang="es-ES" dirty="0" smtClean="0"/>
              <a:t> “in situ”</a:t>
            </a:r>
            <a:r>
              <a:rPr lang="en-US" dirty="0" smtClean="0"/>
              <a:t> </a:t>
            </a:r>
            <a:r>
              <a:rPr lang="es-ES" dirty="0" smtClean="0"/>
              <a:t>at 21º </a:t>
            </a:r>
            <a:r>
              <a:rPr lang="en-US" dirty="0" smtClean="0"/>
              <a:t>avoiding the problems of harvesting and </a:t>
            </a:r>
            <a:r>
              <a:rPr lang="en-US" dirty="0" err="1" smtClean="0"/>
              <a:t>cryoprotecting</a:t>
            </a:r>
            <a:r>
              <a:rPr lang="en-US" dirty="0" smtClean="0"/>
              <a:t> the fragile crystals .</a:t>
            </a:r>
          </a:p>
          <a:p>
            <a:endParaRPr lang="en-US" dirty="0" smtClean="0"/>
          </a:p>
          <a:p>
            <a:r>
              <a:rPr lang="en-US" dirty="0" smtClean="0"/>
              <a:t>X-ray data collected at Diamond light source </a:t>
            </a:r>
            <a:r>
              <a:rPr lang="en-US" dirty="0" err="1" smtClean="0"/>
              <a:t>beamlines</a:t>
            </a:r>
            <a:r>
              <a:rPr lang="en-US" dirty="0" smtClean="0"/>
              <a:t> I03 and I24</a:t>
            </a:r>
            <a:endParaRPr lang="es-ES" dirty="0"/>
          </a:p>
        </p:txBody>
      </p:sp>
    </p:spTree>
    <p:extLst>
      <p:ext uri="{BB962C8B-B14F-4D97-AF65-F5344CB8AC3E}">
        <p14:creationId xmlns:p14="http://schemas.microsoft.com/office/powerpoint/2010/main" val="18143081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idx="1"/>
          </p:nvPr>
        </p:nvSpPr>
        <p:spPr>
          <a:xfrm>
            <a:off x="457200" y="1268760"/>
            <a:ext cx="8229600" cy="4525961"/>
          </a:xfrm>
        </p:spPr>
        <p:txBody>
          <a:bodyPr/>
          <a:lstStyle/>
          <a:p>
            <a:r>
              <a:rPr lang="en-US" sz="2000" dirty="0" smtClean="0">
                <a:latin typeface="Calibri" pitchFamily="34" charset="0"/>
              </a:rPr>
              <a:t>No need of heavy atom derivative crystals is required. Anomalous scattering atoms such us Ca, </a:t>
            </a:r>
            <a:r>
              <a:rPr lang="en-US" sz="2000" dirty="0" err="1" smtClean="0">
                <a:latin typeface="Calibri" pitchFamily="34" charset="0"/>
              </a:rPr>
              <a:t>Cl</a:t>
            </a:r>
            <a:r>
              <a:rPr lang="en-US" sz="2000" dirty="0" smtClean="0">
                <a:latin typeface="Calibri" pitchFamily="34" charset="0"/>
              </a:rPr>
              <a:t>, S, P or Mg , present in many native crystals can be used for light-atom-only native SAD phasing. </a:t>
            </a:r>
            <a:endParaRPr lang="en-US" dirty="0" smtClean="0"/>
          </a:p>
          <a:p>
            <a:endParaRPr lang="en-US" dirty="0" smtClean="0"/>
          </a:p>
          <a:p>
            <a:r>
              <a:rPr lang="en-US" sz="2000" dirty="0" smtClean="0">
                <a:latin typeface="Calibri" pitchFamily="34" charset="0"/>
              </a:rPr>
              <a:t>Difficulties: Only the very well diffracting crystals allow an accurate </a:t>
            </a:r>
            <a:r>
              <a:rPr lang="en-US" sz="2000" dirty="0" err="1" smtClean="0">
                <a:latin typeface="Calibri" pitchFamily="34" charset="0"/>
              </a:rPr>
              <a:t>mesure</a:t>
            </a:r>
            <a:r>
              <a:rPr lang="en-US" sz="2000" dirty="0" smtClean="0">
                <a:latin typeface="Calibri" pitchFamily="34" charset="0"/>
              </a:rPr>
              <a:t> of the weak anomalous signals from native biological macromolecules .</a:t>
            </a:r>
          </a:p>
          <a:p>
            <a:endParaRPr lang="en-US" sz="2000" dirty="0" smtClean="0">
              <a:latin typeface="Calibri" pitchFamily="34" charset="0"/>
            </a:endParaRPr>
          </a:p>
          <a:p>
            <a:r>
              <a:rPr lang="en-US" sz="2000" dirty="0" smtClean="0">
                <a:latin typeface="Calibri" pitchFamily="34" charset="0"/>
              </a:rPr>
              <a:t>Low-energy X-ray diffraction in synchrotron </a:t>
            </a:r>
            <a:r>
              <a:rPr lang="en-US" sz="2000" dirty="0" err="1" smtClean="0">
                <a:latin typeface="Calibri" pitchFamily="34" charset="0"/>
              </a:rPr>
              <a:t>beamlines</a:t>
            </a:r>
            <a:r>
              <a:rPr lang="en-US" sz="2000" dirty="0" smtClean="0">
                <a:latin typeface="Calibri" pitchFamily="34" charset="0"/>
              </a:rPr>
              <a:t> would enhance the anomalous signal. Data averaging also increases the signal to noise ratio.</a:t>
            </a:r>
          </a:p>
          <a:p>
            <a:endParaRPr lang="en-US" sz="2000" dirty="0" smtClean="0">
              <a:latin typeface="Calibri" pitchFamily="34" charset="0"/>
            </a:endParaRPr>
          </a:p>
          <a:p>
            <a:r>
              <a:rPr lang="en-US" sz="2000" dirty="0" smtClean="0">
                <a:latin typeface="Calibri" pitchFamily="34" charset="0"/>
              </a:rPr>
              <a:t>A low energy </a:t>
            </a:r>
            <a:r>
              <a:rPr lang="en-US" sz="2000" dirty="0" err="1" smtClean="0">
                <a:latin typeface="Calibri" pitchFamily="34" charset="0"/>
              </a:rPr>
              <a:t>microfocus</a:t>
            </a:r>
            <a:r>
              <a:rPr lang="en-US" sz="2000" dirty="0" smtClean="0">
                <a:latin typeface="Calibri" pitchFamily="34" charset="0"/>
              </a:rPr>
              <a:t> </a:t>
            </a:r>
            <a:r>
              <a:rPr lang="en-US" sz="2000" dirty="0" err="1" smtClean="0">
                <a:latin typeface="Calibri" pitchFamily="34" charset="0"/>
              </a:rPr>
              <a:t>beamline</a:t>
            </a:r>
            <a:r>
              <a:rPr lang="en-US" sz="2000" dirty="0" smtClean="0">
                <a:latin typeface="Calibri" pitchFamily="34" charset="0"/>
              </a:rPr>
              <a:t> should reduce the chances of potential </a:t>
            </a:r>
            <a:r>
              <a:rPr lang="en-US" sz="2000" dirty="0" err="1" smtClean="0">
                <a:latin typeface="Calibri" pitchFamily="34" charset="0"/>
              </a:rPr>
              <a:t>anisomorphism</a:t>
            </a:r>
            <a:r>
              <a:rPr lang="en-US" sz="2000" dirty="0" smtClean="0">
                <a:latin typeface="Calibri" pitchFamily="34" charset="0"/>
              </a:rPr>
              <a:t> among crystals, since several data sets could be collected at several positions of the same crystal, maximizing the statistical equivalences.</a:t>
            </a:r>
            <a:endParaRPr lang="es-ES" sz="2000" dirty="0">
              <a:latin typeface="Calibri" pitchFamily="34" charset="0"/>
            </a:endParaRPr>
          </a:p>
        </p:txBody>
      </p:sp>
      <p:sp>
        <p:nvSpPr>
          <p:cNvPr id="4" name="1 Título"/>
          <p:cNvSpPr txBox="1">
            <a:spLocks/>
          </p:cNvSpPr>
          <p:nvPr/>
        </p:nvSpPr>
        <p:spPr>
          <a:xfrm>
            <a:off x="457200" y="404664"/>
            <a:ext cx="8229600" cy="490067"/>
          </a:xfrm>
          <a:prstGeom prst="rect">
            <a:avLst/>
          </a:prstGeom>
          <a:noFill/>
          <a:ln>
            <a:noFill/>
          </a:ln>
        </p:spPr>
        <p:txBody>
          <a:bodyPr lIns="91425" tIns="91425" rIns="91425" bIns="91425" anchor="ctr" anchorCtr="0"/>
          <a:lstStyle/>
          <a:p>
            <a:pPr lvl="0" algn="ctr"/>
            <a:r>
              <a:rPr kumimoji="0" lang="en-US" sz="18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t/>
            </a:r>
            <a:br>
              <a:rPr kumimoji="0" lang="en-US" sz="18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br>
            <a:r>
              <a:rPr kumimoji="0" lang="en-US" sz="18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t/>
            </a:r>
            <a:br>
              <a:rPr kumimoji="0" lang="en-US" sz="18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br>
            <a:r>
              <a:rPr kumimoji="0" lang="en-US" sz="18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t> </a:t>
            </a:r>
            <a:r>
              <a:rPr kumimoji="0" lang="en-US" sz="2400" b="0" i="0" u="none" strike="noStrike" kern="0" cap="none" spc="0" normalizeH="0" baseline="0" noProof="0" dirty="0" smtClean="0">
                <a:ln>
                  <a:noFill/>
                </a:ln>
                <a:solidFill>
                  <a:srgbClr val="000000"/>
                </a:solidFill>
                <a:effectLst/>
                <a:uLnTx/>
                <a:uFillTx/>
                <a:latin typeface="Calibri" pitchFamily="34" charset="0"/>
                <a:ea typeface="Arial"/>
                <a:cs typeface="Arial"/>
                <a:sym typeface="Arial"/>
              </a:rPr>
              <a:t>Other possible application: </a:t>
            </a:r>
            <a:r>
              <a:rPr lang="en-US" sz="2400" b="1" dirty="0" smtClean="0">
                <a:latin typeface="Calibri" pitchFamily="34" charset="0"/>
              </a:rPr>
              <a:t>Native phasing in a </a:t>
            </a:r>
            <a:r>
              <a:rPr lang="en-US" sz="2400" b="1" dirty="0" err="1" smtClean="0">
                <a:latin typeface="Calibri" pitchFamily="34" charset="0"/>
              </a:rPr>
              <a:t>microfocus</a:t>
            </a:r>
            <a:r>
              <a:rPr lang="en-US" sz="2400" b="1" dirty="0" smtClean="0">
                <a:latin typeface="Calibri" pitchFamily="34" charset="0"/>
              </a:rPr>
              <a:t> </a:t>
            </a:r>
            <a:endParaRPr kumimoji="0" lang="es-ES" sz="2400" b="0" i="0" u="none" strike="noStrike" kern="0" cap="none" spc="0" normalizeH="0" baseline="0" noProof="0" dirty="0">
              <a:ln>
                <a:noFill/>
              </a:ln>
              <a:solidFill>
                <a:srgbClr val="000000"/>
              </a:solidFill>
              <a:effectLst/>
              <a:uLnTx/>
              <a:uFillTx/>
              <a:latin typeface="Calibri" pitchFamily="34" charset="0"/>
              <a:sym typeface="Arial"/>
            </a:endParaRPr>
          </a:p>
        </p:txBody>
      </p:sp>
      <p:sp>
        <p:nvSpPr>
          <p:cNvPr id="5" name="Shape 144"/>
          <p:cNvSpPr txBox="1"/>
          <p:nvPr/>
        </p:nvSpPr>
        <p:spPr>
          <a:xfrm>
            <a:off x="395287" y="1825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856502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Shape 362"/>
          <p:cNvPicPr preferRelativeResize="0"/>
          <p:nvPr/>
        </p:nvPicPr>
        <p:blipFill rotWithShape="1">
          <a:blip r:embed="rId3">
            <a:alphaModFix/>
          </a:blip>
          <a:srcRect/>
          <a:stretch/>
        </p:blipFill>
        <p:spPr>
          <a:xfrm>
            <a:off x="0" y="1000125"/>
            <a:ext cx="9144000" cy="5807075"/>
          </a:xfrm>
          <a:prstGeom prst="rect">
            <a:avLst/>
          </a:prstGeom>
          <a:noFill/>
          <a:ln>
            <a:noFill/>
          </a:ln>
        </p:spPr>
      </p:pic>
      <p:sp>
        <p:nvSpPr>
          <p:cNvPr id="363" name="Shape 363"/>
          <p:cNvSpPr txBox="1"/>
          <p:nvPr/>
        </p:nvSpPr>
        <p:spPr>
          <a:xfrm>
            <a:off x="3000375" y="1201737"/>
            <a:ext cx="3124199" cy="584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Arial Black"/>
              <a:buNone/>
            </a:pPr>
            <a:r>
              <a:rPr lang="en-US" sz="3200" b="1" i="0" u="none" strike="noStrike" cap="none" baseline="0">
                <a:solidFill>
                  <a:schemeClr val="lt1"/>
                </a:solidFill>
                <a:latin typeface="Arial Black"/>
                <a:ea typeface="Arial Black"/>
                <a:cs typeface="Arial Black"/>
                <a:sym typeface="Arial Black"/>
              </a:rPr>
              <a:t>Horizon 2020</a:t>
            </a:r>
          </a:p>
        </p:txBody>
      </p:sp>
      <p:sp>
        <p:nvSpPr>
          <p:cNvPr id="364" name="Shape 364"/>
          <p:cNvSpPr txBox="1"/>
          <p:nvPr/>
        </p:nvSpPr>
        <p:spPr>
          <a:xfrm>
            <a:off x="2714625" y="2097086"/>
            <a:ext cx="3657600" cy="30797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FFFF00"/>
              </a:buClr>
              <a:buSzPct val="25000"/>
              <a:buFont typeface="Arial"/>
              <a:buNone/>
            </a:pPr>
            <a:r>
              <a:rPr lang="en-US" sz="1400" b="0" i="0" u="none" strike="noStrike" cap="none" baseline="0">
                <a:solidFill>
                  <a:srgbClr val="FFFF00"/>
                </a:solidFill>
                <a:latin typeface="Arial"/>
                <a:ea typeface="Arial"/>
                <a:cs typeface="Arial"/>
                <a:sym typeface="Arial"/>
              </a:rPr>
              <a:t>From the general H2020 presentation, EC</a:t>
            </a:r>
          </a:p>
        </p:txBody>
      </p:sp>
      <p:sp>
        <p:nvSpPr>
          <p:cNvPr id="365" name="Shape 365"/>
          <p:cNvSpPr txBox="1"/>
          <p:nvPr/>
        </p:nvSpPr>
        <p:spPr>
          <a:xfrm>
            <a:off x="5715000" y="2357436"/>
            <a:ext cx="3143249" cy="15811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dirty="0">
                <a:solidFill>
                  <a:schemeClr val="lt1"/>
                </a:solidFill>
                <a:latin typeface="Calibri"/>
                <a:ea typeface="Calibri"/>
                <a:cs typeface="Calibri"/>
                <a:sym typeface="Calibri"/>
              </a:rPr>
              <a:t>• </a:t>
            </a:r>
            <a:r>
              <a:rPr lang="en-US" sz="1400" b="1" i="0" u="none" strike="noStrike" cap="none" baseline="0" dirty="0">
                <a:solidFill>
                  <a:srgbClr val="FF0000"/>
                </a:solidFill>
                <a:latin typeface="Calibri"/>
                <a:ea typeface="Calibri"/>
                <a:cs typeface="Calibri"/>
                <a:sym typeface="Calibri"/>
              </a:rPr>
              <a:t>World class science is the foundation </a:t>
            </a:r>
            <a:r>
              <a:rPr lang="en-US" sz="1400" b="1" i="0" u="none" strike="noStrike" cap="none" baseline="0" dirty="0" smtClean="0">
                <a:solidFill>
                  <a:srgbClr val="FF0000"/>
                </a:solidFill>
                <a:latin typeface="Calibri"/>
                <a:ea typeface="Calibri"/>
                <a:cs typeface="Calibri"/>
                <a:sym typeface="Calibri"/>
              </a:rPr>
              <a:t>of tomorrow’s </a:t>
            </a:r>
            <a:r>
              <a:rPr lang="en-US" sz="1400" b="1" i="0" u="none" strike="noStrike" cap="none" baseline="0" dirty="0">
                <a:solidFill>
                  <a:srgbClr val="FF0000"/>
                </a:solidFill>
                <a:latin typeface="Calibri"/>
                <a:ea typeface="Calibri"/>
                <a:cs typeface="Calibri"/>
                <a:sym typeface="Calibri"/>
              </a:rPr>
              <a:t>technologies</a:t>
            </a:r>
            <a:r>
              <a:rPr lang="en-US" sz="1400" b="1" i="0" u="none" strike="noStrike" cap="none" baseline="0" dirty="0">
                <a:solidFill>
                  <a:schemeClr val="lt1"/>
                </a:solidFill>
                <a:latin typeface="Calibri"/>
                <a:ea typeface="Calibri"/>
                <a:cs typeface="Calibri"/>
                <a:sym typeface="Calibri"/>
              </a:rPr>
              <a:t>, jobs and wellbeing</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dirty="0">
                <a:solidFill>
                  <a:schemeClr val="lt1"/>
                </a:solidFill>
                <a:latin typeface="Calibri"/>
                <a:ea typeface="Calibri"/>
                <a:cs typeface="Calibri"/>
                <a:sym typeface="Calibri"/>
              </a:rPr>
              <a:t>• Europe needs to develop, attract and </a:t>
            </a:r>
            <a:r>
              <a:rPr lang="en-US" sz="1400" b="1" i="0" u="none" strike="noStrike" cap="none" baseline="0" dirty="0" err="1">
                <a:solidFill>
                  <a:schemeClr val="lt1"/>
                </a:solidFill>
                <a:latin typeface="Calibri"/>
                <a:ea typeface="Calibri"/>
                <a:cs typeface="Calibri"/>
                <a:sym typeface="Calibri"/>
              </a:rPr>
              <a:t>retainresearch</a:t>
            </a:r>
            <a:r>
              <a:rPr lang="en-US" sz="1400" b="1" i="0" u="none" strike="noStrike" cap="none" baseline="0" dirty="0">
                <a:solidFill>
                  <a:schemeClr val="lt1"/>
                </a:solidFill>
                <a:latin typeface="Calibri"/>
                <a:ea typeface="Calibri"/>
                <a:cs typeface="Calibri"/>
                <a:sym typeface="Calibri"/>
              </a:rPr>
              <a:t> talent</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dirty="0">
                <a:solidFill>
                  <a:schemeClr val="lt1"/>
                </a:solidFill>
                <a:latin typeface="Calibri"/>
                <a:ea typeface="Calibri"/>
                <a:cs typeface="Calibri"/>
                <a:sym typeface="Calibri"/>
              </a:rPr>
              <a:t>• </a:t>
            </a:r>
            <a:r>
              <a:rPr lang="en-US" sz="1400" b="1" i="0" u="none" strike="noStrike" cap="none" baseline="0" dirty="0">
                <a:solidFill>
                  <a:srgbClr val="FF0000"/>
                </a:solidFill>
                <a:latin typeface="Calibri"/>
                <a:ea typeface="Calibri"/>
                <a:cs typeface="Calibri"/>
                <a:sym typeface="Calibri"/>
              </a:rPr>
              <a:t>Researchers need access to the best</a:t>
            </a:r>
          </a:p>
          <a:p>
            <a:pPr marL="0" marR="0" lvl="0" indent="0" algn="l" rtl="0">
              <a:lnSpc>
                <a:spcPct val="100000"/>
              </a:lnSpc>
              <a:spcBef>
                <a:spcPts val="0"/>
              </a:spcBef>
              <a:spcAft>
                <a:spcPts val="0"/>
              </a:spcAft>
              <a:buClr>
                <a:srgbClr val="FF0000"/>
              </a:buClr>
              <a:buSzPct val="25000"/>
              <a:buFont typeface="Calibri"/>
              <a:buNone/>
            </a:pPr>
            <a:r>
              <a:rPr lang="en-US" sz="1400" b="1" i="0" u="none" strike="noStrike" cap="none" baseline="0" dirty="0">
                <a:solidFill>
                  <a:srgbClr val="FF0000"/>
                </a:solidFill>
                <a:latin typeface="Calibri"/>
                <a:ea typeface="Calibri"/>
                <a:cs typeface="Calibri"/>
                <a:sym typeface="Calibri"/>
              </a:rPr>
              <a:t>infrastructures</a:t>
            </a:r>
          </a:p>
        </p:txBody>
      </p:sp>
      <p:sp>
        <p:nvSpPr>
          <p:cNvPr id="366" name="Shape 366"/>
          <p:cNvSpPr txBox="1"/>
          <p:nvPr/>
        </p:nvSpPr>
        <p:spPr>
          <a:xfrm>
            <a:off x="214312" y="4714875"/>
            <a:ext cx="2428875" cy="181609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Strategic investments in key technologies</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a:t>
            </a:r>
            <a:r>
              <a:rPr lang="en-US" sz="1400" b="1" i="0" u="none" strike="noStrike" cap="none" baseline="0">
                <a:solidFill>
                  <a:srgbClr val="FF0000"/>
                </a:solidFill>
                <a:latin typeface="Calibri"/>
                <a:ea typeface="Calibri"/>
                <a:cs typeface="Calibri"/>
                <a:sym typeface="Calibri"/>
              </a:rPr>
              <a:t>Attract more private investment in research and innovation</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More innovative small and medium-sizedenterprises to create growth and jobs</a:t>
            </a:r>
          </a:p>
        </p:txBody>
      </p:sp>
      <p:sp>
        <p:nvSpPr>
          <p:cNvPr id="367" name="Shape 367"/>
          <p:cNvSpPr txBox="1"/>
          <p:nvPr/>
        </p:nvSpPr>
        <p:spPr>
          <a:xfrm>
            <a:off x="6715125" y="4286250"/>
            <a:ext cx="2428875" cy="2219325"/>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EU policy objectives (</a:t>
            </a:r>
            <a:r>
              <a:rPr lang="en-US" sz="1400" b="1" i="0" u="none" strike="noStrike" cap="none" baseline="0">
                <a:solidFill>
                  <a:srgbClr val="FF0000"/>
                </a:solidFill>
                <a:latin typeface="Calibri"/>
                <a:ea typeface="Calibri"/>
                <a:cs typeface="Calibri"/>
                <a:sym typeface="Calibri"/>
              </a:rPr>
              <a:t>Health, food security</a:t>
            </a:r>
            <a:r>
              <a:rPr lang="en-US" sz="1400" b="1" i="0" u="none" strike="noStrike" cap="none" baseline="0">
                <a:solidFill>
                  <a:schemeClr val="lt1"/>
                </a:solidFill>
                <a:latin typeface="Calibri"/>
                <a:ea typeface="Calibri"/>
                <a:cs typeface="Calibri"/>
                <a:sym typeface="Calibri"/>
              </a:rPr>
              <a:t>, climate, etc) </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cannot be achieved without innovation</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Breakthrough solutions come from multi-disciplinary</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collaborations</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 Promising solutions need to be tested, demonstrated</a:t>
            </a:r>
          </a:p>
          <a:p>
            <a:pPr marL="0" marR="0" lvl="0" indent="0" algn="l" rtl="0">
              <a:lnSpc>
                <a:spcPct val="100000"/>
              </a:lnSpc>
              <a:spcBef>
                <a:spcPts val="0"/>
              </a:spcBef>
              <a:spcAft>
                <a:spcPts val="0"/>
              </a:spcAft>
              <a:buClr>
                <a:schemeClr val="lt1"/>
              </a:buClr>
              <a:buSzPct val="25000"/>
              <a:buFont typeface="Calibri"/>
              <a:buNone/>
            </a:pPr>
            <a:r>
              <a:rPr lang="en-US" sz="1400" b="1" i="0" u="none" strike="noStrike" cap="none" baseline="0">
                <a:solidFill>
                  <a:schemeClr val="lt1"/>
                </a:solidFill>
                <a:latin typeface="Calibri"/>
                <a:ea typeface="Calibri"/>
                <a:cs typeface="Calibri"/>
                <a:sym typeface="Calibri"/>
              </a:rPr>
              <a:t>and scaled up</a:t>
            </a:r>
          </a:p>
        </p:txBody>
      </p:sp>
      <p:sp>
        <p:nvSpPr>
          <p:cNvPr id="368" name="Shape 368"/>
          <p:cNvSpPr txBox="1"/>
          <p:nvPr/>
        </p:nvSpPr>
        <p:spPr>
          <a:xfrm>
            <a:off x="677862" y="214312"/>
            <a:ext cx="7788275" cy="830261"/>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400" b="0" i="0" u="none" strike="noStrike" cap="none" baseline="0">
                <a:solidFill>
                  <a:schemeClr val="dk1"/>
                </a:solidFill>
                <a:latin typeface="Calibri"/>
                <a:ea typeface="Calibri"/>
                <a:cs typeface="Calibri"/>
                <a:sym typeface="Calibri"/>
              </a:rPr>
              <a:t>IV) Connection between the scientific case and the priority lines of Horizon 2020</a:t>
            </a:r>
          </a:p>
        </p:txBody>
      </p:sp>
    </p:spTree>
    <p:extLst>
      <p:ext uri="{BB962C8B-B14F-4D97-AF65-F5344CB8AC3E}">
        <p14:creationId xmlns:p14="http://schemas.microsoft.com/office/powerpoint/2010/main" val="354172767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Shape 373"/>
          <p:cNvPicPr preferRelativeResize="0"/>
          <p:nvPr/>
        </p:nvPicPr>
        <p:blipFill rotWithShape="1">
          <a:blip r:embed="rId3">
            <a:alphaModFix/>
          </a:blip>
          <a:srcRect/>
          <a:stretch/>
        </p:blipFill>
        <p:spPr>
          <a:xfrm>
            <a:off x="6804248" y="809948"/>
            <a:ext cx="1868487" cy="2259012"/>
          </a:xfrm>
          <a:prstGeom prst="rect">
            <a:avLst/>
          </a:prstGeom>
          <a:noFill/>
          <a:ln>
            <a:noFill/>
          </a:ln>
        </p:spPr>
      </p:pic>
      <p:sp>
        <p:nvSpPr>
          <p:cNvPr id="375" name="Shape 375"/>
          <p:cNvSpPr txBox="1"/>
          <p:nvPr/>
        </p:nvSpPr>
        <p:spPr>
          <a:xfrm>
            <a:off x="500062" y="5085184"/>
            <a:ext cx="8215312" cy="138429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1" i="0" u="none" strike="noStrike" cap="none" baseline="0" dirty="0">
                <a:solidFill>
                  <a:srgbClr val="FF0000"/>
                </a:solidFill>
                <a:latin typeface="Calibri"/>
                <a:ea typeface="Calibri"/>
                <a:cs typeface="Calibri"/>
                <a:sym typeface="Calibri"/>
              </a:rPr>
              <a:t>The proposed </a:t>
            </a:r>
            <a:r>
              <a:rPr lang="en-US" sz="2800" b="1" i="0" u="none" strike="noStrike" cap="none" baseline="0" dirty="0" err="1">
                <a:solidFill>
                  <a:srgbClr val="FF0000"/>
                </a:solidFill>
                <a:latin typeface="Calibri"/>
                <a:ea typeface="Calibri"/>
                <a:cs typeface="Calibri"/>
                <a:sym typeface="Calibri"/>
              </a:rPr>
              <a:t>microfocus</a:t>
            </a:r>
            <a:r>
              <a:rPr lang="en-US" sz="2800" b="1" i="0" u="none" strike="noStrike" cap="none" baseline="0" dirty="0">
                <a:solidFill>
                  <a:srgbClr val="FF0000"/>
                </a:solidFill>
                <a:latin typeface="Calibri"/>
                <a:ea typeface="Calibri"/>
                <a:cs typeface="Calibri"/>
                <a:sym typeface="Calibri"/>
              </a:rPr>
              <a:t> MX </a:t>
            </a:r>
            <a:r>
              <a:rPr lang="en-US" sz="2800" b="1" i="0" u="none" strike="noStrike" cap="none" baseline="0" dirty="0" err="1">
                <a:solidFill>
                  <a:srgbClr val="FF0000"/>
                </a:solidFill>
                <a:latin typeface="Calibri"/>
                <a:ea typeface="Calibri"/>
                <a:cs typeface="Calibri"/>
                <a:sym typeface="Calibri"/>
              </a:rPr>
              <a:t>beamline</a:t>
            </a:r>
            <a:r>
              <a:rPr lang="en-US" sz="2800" b="1" i="0" u="none" strike="noStrike" cap="none" baseline="0" dirty="0">
                <a:solidFill>
                  <a:srgbClr val="FF0000"/>
                </a:solidFill>
                <a:latin typeface="Calibri"/>
                <a:ea typeface="Calibri"/>
                <a:cs typeface="Calibri"/>
                <a:sym typeface="Calibri"/>
              </a:rPr>
              <a:t> will be designed to address the most challenging problems in structure determination of biological macromolecules</a:t>
            </a:r>
          </a:p>
        </p:txBody>
      </p:sp>
      <p:sp>
        <p:nvSpPr>
          <p:cNvPr id="376" name="Shape 376"/>
          <p:cNvSpPr txBox="1">
            <a:spLocks noGrp="1"/>
          </p:cNvSpPr>
          <p:nvPr>
            <p:ph type="title"/>
          </p:nvPr>
        </p:nvSpPr>
        <p:spPr>
          <a:xfrm>
            <a:off x="285750" y="274637"/>
            <a:ext cx="8401049" cy="65405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1" i="0" u="none" strike="noStrike" cap="none" baseline="0">
                <a:solidFill>
                  <a:schemeClr val="dk1"/>
                </a:solidFill>
                <a:latin typeface="Calibri"/>
                <a:ea typeface="Calibri"/>
                <a:cs typeface="Calibri"/>
                <a:sym typeface="Calibri"/>
              </a:rPr>
              <a:t>Priority1. Excellent science</a:t>
            </a:r>
          </a:p>
        </p:txBody>
      </p:sp>
      <p:pic>
        <p:nvPicPr>
          <p:cNvPr id="377" name="Shape 377"/>
          <p:cNvPicPr preferRelativeResize="0"/>
          <p:nvPr/>
        </p:nvPicPr>
        <p:blipFill rotWithShape="1">
          <a:blip r:embed="rId4">
            <a:alphaModFix/>
          </a:blip>
          <a:srcRect/>
          <a:stretch/>
        </p:blipFill>
        <p:spPr>
          <a:xfrm>
            <a:off x="6876256" y="3224387"/>
            <a:ext cx="1757362" cy="1428749"/>
          </a:xfrm>
          <a:prstGeom prst="rect">
            <a:avLst/>
          </a:prstGeom>
          <a:noFill/>
          <a:ln>
            <a:noFill/>
          </a:ln>
        </p:spPr>
      </p:pic>
      <p:sp>
        <p:nvSpPr>
          <p:cNvPr id="378" name="Shape 378"/>
          <p:cNvSpPr txBox="1"/>
          <p:nvPr/>
        </p:nvSpPr>
        <p:spPr>
          <a:xfrm>
            <a:off x="5219700" y="1196975"/>
            <a:ext cx="288925" cy="215899"/>
          </a:xfrm>
          <a:prstGeom prst="rect">
            <a:avLst/>
          </a:prstGeom>
          <a:solidFill>
            <a:schemeClr val="lt1"/>
          </a:solidFill>
          <a:ln w="9525" cap="flat">
            <a:solidFill>
              <a:schemeClr val="lt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9" name="8 CuadroTexto"/>
          <p:cNvSpPr txBox="1"/>
          <p:nvPr/>
        </p:nvSpPr>
        <p:spPr>
          <a:xfrm>
            <a:off x="899592" y="1124744"/>
            <a:ext cx="5544616" cy="3477875"/>
          </a:xfrm>
          <a:prstGeom prst="rect">
            <a:avLst/>
          </a:prstGeom>
          <a:noFill/>
        </p:spPr>
        <p:txBody>
          <a:bodyPr wrap="square" rtlCol="0">
            <a:spAutoFit/>
          </a:bodyPr>
          <a:lstStyle/>
          <a:p>
            <a:r>
              <a:rPr lang="en-US" sz="2200" dirty="0" smtClean="0">
                <a:latin typeface="Calibri" pitchFamily="34" charset="0"/>
              </a:rPr>
              <a:t>Detailed structural knowledge of proteins, nucleic acids and other biological molecules,</a:t>
            </a:r>
          </a:p>
          <a:p>
            <a:r>
              <a:rPr lang="en-US" sz="2200" dirty="0" smtClean="0">
                <a:latin typeface="Calibri" pitchFamily="34" charset="0"/>
              </a:rPr>
              <a:t>provided by this technique has led to a number of </a:t>
            </a:r>
            <a:r>
              <a:rPr lang="en-US" sz="2200" b="1" dirty="0" smtClean="0">
                <a:latin typeface="Calibri" pitchFamily="34" charset="0"/>
              </a:rPr>
              <a:t>Nobel prizes in chemistry </a:t>
            </a:r>
            <a:r>
              <a:rPr lang="en-US" sz="2200" dirty="0" smtClean="0">
                <a:latin typeface="Calibri" pitchFamily="34" charset="0"/>
              </a:rPr>
              <a:t>including</a:t>
            </a:r>
          </a:p>
          <a:p>
            <a:r>
              <a:rPr lang="en-US" sz="2200" b="1" dirty="0" err="1" smtClean="0">
                <a:latin typeface="Calibri" pitchFamily="34" charset="0"/>
              </a:rPr>
              <a:t>Lefkowitz</a:t>
            </a:r>
            <a:r>
              <a:rPr lang="en-US" sz="2200" b="1" dirty="0" smtClean="0">
                <a:latin typeface="Calibri" pitchFamily="34" charset="0"/>
              </a:rPr>
              <a:t> and </a:t>
            </a:r>
            <a:r>
              <a:rPr lang="en-US" sz="2200" b="1" dirty="0" err="1" smtClean="0">
                <a:latin typeface="Calibri" pitchFamily="34" charset="0"/>
              </a:rPr>
              <a:t>Kobilka</a:t>
            </a:r>
            <a:r>
              <a:rPr lang="en-US" sz="2200" b="1" dirty="0" smtClean="0">
                <a:latin typeface="Calibri" pitchFamily="34" charset="0"/>
              </a:rPr>
              <a:t>  (2012) for studies of G-protein-coupled receptors</a:t>
            </a:r>
            <a:r>
              <a:rPr lang="en-US" sz="2200" dirty="0" smtClean="0">
                <a:latin typeface="Calibri" pitchFamily="34" charset="0"/>
              </a:rPr>
              <a:t>; </a:t>
            </a:r>
            <a:r>
              <a:rPr lang="en-US" sz="2200" b="1" dirty="0" err="1" smtClean="0">
                <a:latin typeface="Calibri" pitchFamily="34" charset="0"/>
              </a:rPr>
              <a:t>Ramakrishnan</a:t>
            </a:r>
            <a:r>
              <a:rPr lang="en-US" sz="2200" b="1" dirty="0" smtClean="0">
                <a:latin typeface="Calibri" pitchFamily="34" charset="0"/>
              </a:rPr>
              <a:t>, </a:t>
            </a:r>
            <a:r>
              <a:rPr lang="en-US" sz="2200" b="1" dirty="0" err="1" smtClean="0">
                <a:latin typeface="Calibri" pitchFamily="34" charset="0"/>
              </a:rPr>
              <a:t>Steitz</a:t>
            </a:r>
            <a:r>
              <a:rPr lang="en-US" sz="2200" b="1" dirty="0" smtClean="0">
                <a:latin typeface="Calibri" pitchFamily="34" charset="0"/>
              </a:rPr>
              <a:t> and </a:t>
            </a:r>
            <a:r>
              <a:rPr lang="en-US" sz="2200" b="1" dirty="0" err="1" smtClean="0">
                <a:latin typeface="Calibri" pitchFamily="34" charset="0"/>
              </a:rPr>
              <a:t>Yonath</a:t>
            </a:r>
            <a:r>
              <a:rPr lang="en-US" sz="2200" b="1" dirty="0" smtClean="0">
                <a:latin typeface="Calibri" pitchFamily="34" charset="0"/>
              </a:rPr>
              <a:t> (2009) for studies of the structure and function of the ribosome; and Kornberg (2006) for studies of the molecular basis of eukaryotic transcription</a:t>
            </a:r>
            <a:r>
              <a:rPr lang="en-US" sz="2200" dirty="0" smtClean="0">
                <a:latin typeface="Calibri" pitchFamily="34" charset="0"/>
              </a:rPr>
              <a:t>.</a:t>
            </a:r>
            <a:endParaRPr lang="es-ES" sz="2200" dirty="0">
              <a:latin typeface="Calibri" pitchFamily="34" charset="0"/>
            </a:endParaRPr>
          </a:p>
        </p:txBody>
      </p:sp>
    </p:spTree>
    <p:extLst>
      <p:ext uri="{BB962C8B-B14F-4D97-AF65-F5344CB8AC3E}">
        <p14:creationId xmlns:p14="http://schemas.microsoft.com/office/powerpoint/2010/main" val="257903690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Shape 384"/>
          <p:cNvPicPr preferRelativeResize="0"/>
          <p:nvPr/>
        </p:nvPicPr>
        <p:blipFill rotWithShape="1">
          <a:blip r:embed="rId3">
            <a:alphaModFix/>
          </a:blip>
          <a:srcRect t="4910" r="7412" b="10966"/>
          <a:stretch/>
        </p:blipFill>
        <p:spPr>
          <a:xfrm>
            <a:off x="4714875" y="3770312"/>
            <a:ext cx="3786186" cy="3087687"/>
          </a:xfrm>
          <a:prstGeom prst="rect">
            <a:avLst/>
          </a:prstGeom>
          <a:noFill/>
          <a:ln>
            <a:noFill/>
          </a:ln>
        </p:spPr>
      </p:pic>
      <p:sp>
        <p:nvSpPr>
          <p:cNvPr id="385" name="Shape 385"/>
          <p:cNvSpPr txBox="1"/>
          <p:nvPr/>
        </p:nvSpPr>
        <p:spPr>
          <a:xfrm>
            <a:off x="2857500" y="1627187"/>
            <a:ext cx="184149" cy="461961"/>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nvGrpSpPr>
          <p:cNvPr id="386" name="Shape 386"/>
          <p:cNvGrpSpPr/>
          <p:nvPr/>
        </p:nvGrpSpPr>
        <p:grpSpPr>
          <a:xfrm>
            <a:off x="214311" y="1636711"/>
            <a:ext cx="2651124" cy="576261"/>
            <a:chOff x="0" y="0"/>
            <a:chExt cx="2147483647" cy="2147483647"/>
          </a:xfrm>
        </p:grpSpPr>
        <p:pic>
          <p:nvPicPr>
            <p:cNvPr id="387" name="Shape 387"/>
            <p:cNvPicPr preferRelativeResize="0"/>
            <p:nvPr/>
          </p:nvPicPr>
          <p:blipFill rotWithShape="1">
            <a:blip r:embed="rId4">
              <a:alphaModFix/>
            </a:blip>
            <a:srcRect l="40950" t="32150" r="42512" b="35299"/>
            <a:stretch/>
          </p:blipFill>
          <p:spPr>
            <a:xfrm rot="-5400000">
              <a:off x="1569635351" y="-511305252"/>
              <a:ext cx="466723688" cy="0"/>
            </a:xfrm>
            <a:prstGeom prst="rect">
              <a:avLst/>
            </a:prstGeom>
            <a:noFill/>
            <a:ln>
              <a:noFill/>
            </a:ln>
          </p:spPr>
        </p:pic>
        <p:sp>
          <p:nvSpPr>
            <p:cNvPr id="388" name="Shape 388"/>
            <p:cNvSpPr txBox="1"/>
            <p:nvPr/>
          </p:nvSpPr>
          <p:spPr>
            <a:xfrm>
              <a:off x="0" y="536871124"/>
              <a:ext cx="1620601472" cy="114734833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smtClean="0">
                  <a:solidFill>
                    <a:schemeClr val="dk1"/>
                  </a:solidFill>
                  <a:latin typeface="Calibri"/>
                  <a:ea typeface="Calibri"/>
                  <a:cs typeface="Calibri"/>
                  <a:sym typeface="Calibri"/>
                </a:rPr>
                <a:t>Crystals </a:t>
              </a:r>
              <a:r>
                <a:rPr lang="en-US" sz="1400" b="0" i="0" u="none" strike="noStrike" cap="none" baseline="0" dirty="0">
                  <a:solidFill>
                    <a:schemeClr val="dk1"/>
                  </a:solidFill>
                  <a:latin typeface="Calibri"/>
                  <a:ea typeface="Calibri"/>
                  <a:cs typeface="Calibri"/>
                  <a:sym typeface="Calibri"/>
                </a:rPr>
                <a:t>of </a:t>
              </a:r>
              <a:r>
                <a:rPr lang="en-US" sz="1400" b="0" i="0" u="none" strike="noStrike" cap="none" baseline="0" dirty="0" err="1">
                  <a:solidFill>
                    <a:schemeClr val="dk1"/>
                  </a:solidFill>
                  <a:latin typeface="Calibri"/>
                  <a:ea typeface="Calibri"/>
                  <a:cs typeface="Calibri"/>
                  <a:sym typeface="Calibri"/>
                </a:rPr>
                <a:t>EnvZ</a:t>
              </a:r>
              <a:r>
                <a:rPr lang="en-US" sz="1400" b="0" i="0" u="none" strike="noStrike" cap="none" baseline="30000" dirty="0" err="1">
                  <a:solidFill>
                    <a:schemeClr val="dk1"/>
                  </a:solidFill>
                  <a:latin typeface="Calibri"/>
                  <a:ea typeface="Calibri"/>
                  <a:cs typeface="Calibri"/>
                  <a:sym typeface="Calibri"/>
                </a:rPr>
                <a:t>chim</a:t>
              </a:r>
              <a:endParaRPr lang="en-US" sz="1400" b="0" i="0" u="none" strike="noStrike" cap="none" baseline="30000" dirty="0">
                <a:solidFill>
                  <a:schemeClr val="dk1"/>
                </a:solidFill>
                <a:latin typeface="Calibri"/>
                <a:ea typeface="Calibri"/>
                <a:cs typeface="Calibri"/>
                <a:sym typeface="Calibri"/>
              </a:endParaRPr>
            </a:p>
          </p:txBody>
        </p:sp>
      </p:grpSp>
      <p:grpSp>
        <p:nvGrpSpPr>
          <p:cNvPr id="389" name="Shape 389"/>
          <p:cNvGrpSpPr/>
          <p:nvPr/>
        </p:nvGrpSpPr>
        <p:grpSpPr>
          <a:xfrm>
            <a:off x="120650" y="4198937"/>
            <a:ext cx="5451475" cy="2573336"/>
            <a:chOff x="0" y="0"/>
            <a:chExt cx="2147483647" cy="2147483647"/>
          </a:xfrm>
        </p:grpSpPr>
        <p:pic>
          <p:nvPicPr>
            <p:cNvPr id="390" name="Shape 390"/>
            <p:cNvPicPr preferRelativeResize="0"/>
            <p:nvPr/>
          </p:nvPicPr>
          <p:blipFill rotWithShape="1">
            <a:blip r:embed="rId5">
              <a:alphaModFix/>
            </a:blip>
            <a:srcRect b="59782"/>
            <a:stretch/>
          </p:blipFill>
          <p:spPr>
            <a:xfrm>
              <a:off x="0" y="0"/>
              <a:ext cx="2147483647" cy="2147483647"/>
            </a:xfrm>
            <a:prstGeom prst="rect">
              <a:avLst/>
            </a:prstGeom>
            <a:noFill/>
            <a:ln>
              <a:noFill/>
            </a:ln>
          </p:spPr>
        </p:pic>
        <p:sp>
          <p:nvSpPr>
            <p:cNvPr id="391" name="Shape 391"/>
            <p:cNvSpPr txBox="1"/>
            <p:nvPr/>
          </p:nvSpPr>
          <p:spPr>
            <a:xfrm>
              <a:off x="26265144" y="650470638"/>
              <a:ext cx="1732245090" cy="241111842"/>
            </a:xfrm>
            <a:prstGeom prst="rect">
              <a:avLst/>
            </a:prstGeom>
            <a:noFill/>
            <a:ln w="9525"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392" name="Shape 392"/>
            <p:cNvSpPr txBox="1"/>
            <p:nvPr/>
          </p:nvSpPr>
          <p:spPr>
            <a:xfrm>
              <a:off x="28141318" y="384189119"/>
              <a:ext cx="1730368886" cy="239786225"/>
            </a:xfrm>
            <a:prstGeom prst="rect">
              <a:avLst/>
            </a:prstGeom>
            <a:noFill/>
            <a:ln w="9525"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grpSp>
        <p:nvGrpSpPr>
          <p:cNvPr id="393" name="Shape 393"/>
          <p:cNvGrpSpPr/>
          <p:nvPr/>
        </p:nvGrpSpPr>
        <p:grpSpPr>
          <a:xfrm>
            <a:off x="225424" y="2127249"/>
            <a:ext cx="7704137" cy="2128836"/>
            <a:chOff x="0" y="0"/>
            <a:chExt cx="2147483647" cy="2147483647"/>
          </a:xfrm>
        </p:grpSpPr>
        <p:sp>
          <p:nvSpPr>
            <p:cNvPr id="394" name="Shape 394"/>
            <p:cNvSpPr txBox="1"/>
            <p:nvPr/>
          </p:nvSpPr>
          <p:spPr>
            <a:xfrm>
              <a:off x="0" y="0"/>
              <a:ext cx="2147483647" cy="3106355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dirty="0" smtClean="0">
                  <a:solidFill>
                    <a:schemeClr val="dk1"/>
                  </a:solidFill>
                  <a:latin typeface="Calibri"/>
                  <a:ea typeface="Calibri"/>
                  <a:cs typeface="Calibri"/>
                  <a:sym typeface="Calibri"/>
                </a:rPr>
                <a:t>Crystals </a:t>
              </a:r>
              <a:r>
                <a:rPr lang="en-US" sz="1400" b="0" i="0" u="none" strike="noStrike" cap="none" baseline="0" dirty="0">
                  <a:solidFill>
                    <a:schemeClr val="dk1"/>
                  </a:solidFill>
                  <a:latin typeface="Calibri"/>
                  <a:ea typeface="Calibri"/>
                  <a:cs typeface="Calibri"/>
                  <a:sym typeface="Calibri"/>
                </a:rPr>
                <a:t>of </a:t>
              </a:r>
              <a:r>
                <a:rPr lang="en-US" sz="1400" b="0" i="0" u="none" strike="noStrike" cap="none" baseline="0" dirty="0" err="1">
                  <a:solidFill>
                    <a:schemeClr val="dk1"/>
                  </a:solidFill>
                  <a:latin typeface="Calibri"/>
                  <a:ea typeface="Calibri"/>
                  <a:cs typeface="Calibri"/>
                  <a:sym typeface="Calibri"/>
                </a:rPr>
                <a:t>EnvZ</a:t>
              </a:r>
              <a:r>
                <a:rPr lang="en-US" sz="1400" b="0" i="0" u="none" strike="noStrike" cap="none" baseline="30000" dirty="0" err="1">
                  <a:solidFill>
                    <a:schemeClr val="dk1"/>
                  </a:solidFill>
                  <a:latin typeface="Calibri"/>
                  <a:ea typeface="Calibri"/>
                  <a:cs typeface="Calibri"/>
                  <a:sym typeface="Calibri"/>
                </a:rPr>
                <a:t>chim</a:t>
              </a:r>
              <a:r>
                <a:rPr lang="en-US" sz="1400" b="0" i="0" u="none" strike="noStrike" cap="none" baseline="0" dirty="0" err="1">
                  <a:solidFill>
                    <a:schemeClr val="dk1"/>
                  </a:solidFill>
                  <a:latin typeface="Calibri"/>
                  <a:ea typeface="Calibri"/>
                  <a:cs typeface="Calibri"/>
                  <a:sym typeface="Calibri"/>
                </a:rPr>
                <a:t>diffracted</a:t>
              </a:r>
              <a:r>
                <a:rPr lang="en-US" sz="1400" b="0" i="0" u="none" strike="noStrike" cap="none" baseline="0" dirty="0">
                  <a:solidFill>
                    <a:schemeClr val="dk1"/>
                  </a:solidFill>
                  <a:latin typeface="Calibri"/>
                  <a:ea typeface="Calibri"/>
                  <a:cs typeface="Calibri"/>
                  <a:sym typeface="Calibri"/>
                </a:rPr>
                <a:t> at </a:t>
              </a:r>
              <a:r>
                <a:rPr lang="en-US" sz="1400" b="0" i="0" u="sng" strike="noStrike" cap="none" baseline="0" dirty="0" err="1">
                  <a:solidFill>
                    <a:schemeClr val="dk1"/>
                  </a:solidFill>
                  <a:latin typeface="Calibri"/>
                  <a:ea typeface="Calibri"/>
                  <a:cs typeface="Calibri"/>
                  <a:sym typeface="Calibri"/>
                </a:rPr>
                <a:t>Microfocus</a:t>
              </a:r>
              <a:r>
                <a:rPr lang="en-US" sz="1400" b="0" i="0" u="sng" strike="noStrike" cap="none" baseline="0" dirty="0">
                  <a:solidFill>
                    <a:schemeClr val="dk1"/>
                  </a:solidFill>
                  <a:latin typeface="Calibri"/>
                  <a:ea typeface="Calibri"/>
                  <a:cs typeface="Calibri"/>
                  <a:sym typeface="Calibri"/>
                </a:rPr>
                <a:t> I24 </a:t>
              </a:r>
              <a:r>
                <a:rPr lang="en-US" sz="1400" b="0" i="0" u="sng" strike="noStrike" cap="none" baseline="0" dirty="0" err="1">
                  <a:solidFill>
                    <a:schemeClr val="dk1"/>
                  </a:solidFill>
                  <a:latin typeface="Calibri"/>
                  <a:ea typeface="Calibri"/>
                  <a:cs typeface="Calibri"/>
                  <a:sym typeface="Calibri"/>
                </a:rPr>
                <a:t>beamline</a:t>
              </a:r>
              <a:r>
                <a:rPr lang="en-US" sz="1400" b="0" i="0" u="none" strike="noStrike" cap="none" baseline="0" dirty="0" err="1">
                  <a:solidFill>
                    <a:schemeClr val="dk1"/>
                  </a:solidFill>
                  <a:latin typeface="Calibri"/>
                  <a:ea typeface="Calibri"/>
                  <a:cs typeface="Calibri"/>
                  <a:sym typeface="Calibri"/>
                </a:rPr>
                <a:t>at</a:t>
              </a:r>
              <a:r>
                <a:rPr lang="en-US" sz="1400" b="0" i="0" u="none" strike="noStrike" cap="none" baseline="0" dirty="0">
                  <a:solidFill>
                    <a:schemeClr val="dk1"/>
                  </a:solidFill>
                  <a:latin typeface="Calibri"/>
                  <a:ea typeface="Calibri"/>
                  <a:cs typeface="Calibri"/>
                  <a:sym typeface="Calibri"/>
                </a:rPr>
                <a:t> Diamond Light Source (</a:t>
              </a:r>
              <a:r>
                <a:rPr lang="en-US" sz="1400" b="0" i="0" u="none" strike="noStrike" cap="none" baseline="0" dirty="0" err="1">
                  <a:solidFill>
                    <a:schemeClr val="dk1"/>
                  </a:solidFill>
                  <a:latin typeface="Calibri"/>
                  <a:ea typeface="Calibri"/>
                  <a:cs typeface="Calibri"/>
                  <a:sym typeface="Calibri"/>
                </a:rPr>
                <a:t>Oxfordshire</a:t>
              </a:r>
              <a:r>
                <a:rPr lang="en-US" sz="1400" b="0" i="0" u="none" strike="noStrike" cap="none" baseline="0" dirty="0">
                  <a:solidFill>
                    <a:schemeClr val="dk1"/>
                  </a:solidFill>
                  <a:latin typeface="Calibri"/>
                  <a:ea typeface="Calibri"/>
                  <a:cs typeface="Calibri"/>
                  <a:sym typeface="Calibri"/>
                </a:rPr>
                <a:t>, UK)</a:t>
              </a:r>
            </a:p>
          </p:txBody>
        </p:sp>
        <p:sp>
          <p:nvSpPr>
            <p:cNvPr id="395" name="Shape 395"/>
            <p:cNvSpPr txBox="1"/>
            <p:nvPr/>
          </p:nvSpPr>
          <p:spPr>
            <a:xfrm>
              <a:off x="0" y="1836848103"/>
              <a:ext cx="2147483647" cy="310635543"/>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Statistics of data collection , reduction and refinement</a:t>
              </a:r>
            </a:p>
          </p:txBody>
        </p:sp>
        <p:sp>
          <p:nvSpPr>
            <p:cNvPr id="396" name="Shape 396"/>
            <p:cNvSpPr txBox="1"/>
            <p:nvPr/>
          </p:nvSpPr>
          <p:spPr>
            <a:xfrm>
              <a:off x="692554504" y="237958830"/>
              <a:ext cx="1274299658" cy="161530242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 Tuneable microfocus beamline</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 First beamline of its kind built in Europe </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 Unprecedented flux densities </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 Measure crystals as small as 1.5 microns </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∙Versatile optics combined with sophisticated detectors and advance automation systems</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 New PILATUS3 detector (readout time 0.95ms)</a:t>
              </a:r>
            </a:p>
          </p:txBody>
        </p:sp>
        <p:pic>
          <p:nvPicPr>
            <p:cNvPr id="397" name="Shape 397"/>
            <p:cNvPicPr preferRelativeResize="0"/>
            <p:nvPr/>
          </p:nvPicPr>
          <p:blipFill rotWithShape="1">
            <a:blip r:embed="rId6">
              <a:alphaModFix/>
            </a:blip>
            <a:srcRect/>
            <a:stretch/>
          </p:blipFill>
          <p:spPr>
            <a:xfrm>
              <a:off x="86455330" y="310635557"/>
              <a:ext cx="615992574" cy="1526212616"/>
            </a:xfrm>
            <a:prstGeom prst="rect">
              <a:avLst/>
            </a:prstGeom>
            <a:noFill/>
            <a:ln>
              <a:noFill/>
            </a:ln>
          </p:spPr>
        </p:pic>
      </p:grpSp>
      <p:sp>
        <p:nvSpPr>
          <p:cNvPr id="398" name="Shape 398"/>
          <p:cNvSpPr txBox="1"/>
          <p:nvPr/>
        </p:nvSpPr>
        <p:spPr>
          <a:xfrm>
            <a:off x="7383461" y="5668962"/>
            <a:ext cx="1643062" cy="107632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baseline="0">
                <a:solidFill>
                  <a:schemeClr val="dk1"/>
                </a:solidFill>
                <a:latin typeface="Calibri"/>
                <a:ea typeface="Calibri"/>
                <a:cs typeface="Calibri"/>
                <a:sym typeface="Calibri"/>
              </a:rPr>
              <a:t>Asymmetric conformation in the  autophosphorylation reaction</a:t>
            </a:r>
          </a:p>
          <a:p>
            <a:pPr marL="0" marR="0" lvl="0" indent="0" algn="l" rtl="0">
              <a:lnSpc>
                <a:spcPct val="100000"/>
              </a:lnSpc>
              <a:spcBef>
                <a:spcPts val="0"/>
              </a:spcBef>
              <a:spcAft>
                <a:spcPts val="0"/>
              </a:spcAft>
              <a:buClr>
                <a:schemeClr val="dk1"/>
              </a:buClr>
              <a:buFont typeface="Arial"/>
              <a:buNone/>
            </a:pPr>
            <a:endParaRPr sz="4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000" b="0" i="0" u="none" strike="noStrike" cap="none" baseline="0">
                <a:solidFill>
                  <a:schemeClr val="dk1"/>
                </a:solidFill>
                <a:latin typeface="Calibri"/>
                <a:ea typeface="Calibri"/>
                <a:cs typeface="Calibri"/>
                <a:sym typeface="Calibri"/>
              </a:rPr>
              <a:t>Molecular mechanism of autophosphorylation reaction</a:t>
            </a:r>
          </a:p>
        </p:txBody>
      </p:sp>
      <p:pic>
        <p:nvPicPr>
          <p:cNvPr id="399" name="Shape 399"/>
          <p:cNvPicPr preferRelativeResize="0"/>
          <p:nvPr/>
        </p:nvPicPr>
        <p:blipFill rotWithShape="1">
          <a:blip r:embed="rId7">
            <a:alphaModFix/>
          </a:blip>
          <a:srcRect/>
          <a:stretch/>
        </p:blipFill>
        <p:spPr>
          <a:xfrm>
            <a:off x="500062" y="500062"/>
            <a:ext cx="2143125" cy="495299"/>
          </a:xfrm>
          <a:prstGeom prst="rect">
            <a:avLst/>
          </a:prstGeom>
          <a:noFill/>
          <a:ln>
            <a:noFill/>
          </a:ln>
        </p:spPr>
      </p:pic>
      <p:pic>
        <p:nvPicPr>
          <p:cNvPr id="400" name="Shape 400"/>
          <p:cNvPicPr preferRelativeResize="0"/>
          <p:nvPr/>
        </p:nvPicPr>
        <p:blipFill rotWithShape="1">
          <a:blip r:embed="rId8">
            <a:alphaModFix/>
          </a:blip>
          <a:srcRect t="3088" r="1060" b="2965"/>
          <a:stretch/>
        </p:blipFill>
        <p:spPr>
          <a:xfrm>
            <a:off x="3143250" y="42861"/>
            <a:ext cx="5429249" cy="2036762"/>
          </a:xfrm>
          <a:prstGeom prst="rect">
            <a:avLst/>
          </a:prstGeom>
          <a:noFill/>
          <a:ln w="9525" cap="flat">
            <a:solidFill>
              <a:schemeClr val="dk1"/>
            </a:solidFill>
            <a:prstDash val="solid"/>
            <a:miter/>
            <a:headEnd type="none" w="med" len="med"/>
            <a:tailEnd type="none" w="med" len="med"/>
          </a:ln>
        </p:spPr>
      </p:pic>
    </p:spTree>
    <p:extLst>
      <p:ext uri="{BB962C8B-B14F-4D97-AF65-F5344CB8AC3E}">
        <p14:creationId xmlns:p14="http://schemas.microsoft.com/office/powerpoint/2010/main" val="11055690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grpSp>
        <p:nvGrpSpPr>
          <p:cNvPr id="2" name="Shape 406"/>
          <p:cNvGrpSpPr/>
          <p:nvPr/>
        </p:nvGrpSpPr>
        <p:grpSpPr>
          <a:xfrm>
            <a:off x="5429250" y="2286000"/>
            <a:ext cx="2487612" cy="2654300"/>
            <a:chOff x="0" y="0"/>
            <a:chExt cx="2147483647" cy="2147483647"/>
          </a:xfrm>
        </p:grpSpPr>
        <p:pic>
          <p:nvPicPr>
            <p:cNvPr id="407" name="Shape 407"/>
            <p:cNvPicPr preferRelativeResize="0"/>
            <p:nvPr/>
          </p:nvPicPr>
          <p:blipFill rotWithShape="1">
            <a:blip r:embed="rId3">
              <a:alphaModFix/>
            </a:blip>
            <a:srcRect/>
            <a:stretch/>
          </p:blipFill>
          <p:spPr>
            <a:xfrm>
              <a:off x="0" y="0"/>
              <a:ext cx="1737691839" cy="2147483647"/>
            </a:xfrm>
            <a:prstGeom prst="rect">
              <a:avLst/>
            </a:prstGeom>
            <a:noFill/>
            <a:ln>
              <a:noFill/>
            </a:ln>
          </p:spPr>
        </p:pic>
        <p:sp>
          <p:nvSpPr>
            <p:cNvPr id="408" name="Shape 408"/>
            <p:cNvSpPr txBox="1"/>
            <p:nvPr/>
          </p:nvSpPr>
          <p:spPr>
            <a:xfrm>
              <a:off x="1433824198" y="198233391"/>
              <a:ext cx="713659448" cy="3399173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600 kDa</a:t>
              </a:r>
            </a:p>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14 subunits</a:t>
              </a:r>
            </a:p>
          </p:txBody>
        </p:sp>
      </p:grpSp>
      <p:pic>
        <p:nvPicPr>
          <p:cNvPr id="409" name="Shape 409"/>
          <p:cNvPicPr preferRelativeResize="0"/>
          <p:nvPr/>
        </p:nvPicPr>
        <p:blipFill rotWithShape="1">
          <a:blip r:embed="rId4">
            <a:alphaModFix/>
          </a:blip>
          <a:srcRect/>
          <a:stretch/>
        </p:blipFill>
        <p:spPr>
          <a:xfrm>
            <a:off x="407987" y="285750"/>
            <a:ext cx="1449386" cy="642936"/>
          </a:xfrm>
          <a:prstGeom prst="rect">
            <a:avLst/>
          </a:prstGeom>
          <a:noFill/>
          <a:ln>
            <a:noFill/>
          </a:ln>
        </p:spPr>
      </p:pic>
      <p:sp>
        <p:nvSpPr>
          <p:cNvPr id="410" name="Shape 410"/>
          <p:cNvSpPr txBox="1"/>
          <p:nvPr/>
        </p:nvSpPr>
        <p:spPr>
          <a:xfrm>
            <a:off x="214312" y="4797425"/>
            <a:ext cx="8715374" cy="184626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Initial native dataset to 4 Å resolution</a:t>
            </a:r>
          </a:p>
          <a:p>
            <a:pPr marL="0" marR="0" lvl="0" indent="0" algn="ctr" rtl="0">
              <a:lnSpc>
                <a:spcPct val="100000"/>
              </a:lnSpc>
              <a:spcBef>
                <a:spcPts val="0"/>
              </a:spcBef>
              <a:spcAft>
                <a:spcPts val="0"/>
              </a:spcAft>
              <a:buClr>
                <a:schemeClr val="dk1"/>
              </a:buClr>
              <a:buFont typeface="Arial"/>
              <a:buNone/>
            </a:pPr>
            <a:endParaRPr sz="8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Small wedges of ~30⁰ were collected from 5 spots on the same crystal, yielding a complete dataset after merging</a:t>
            </a:r>
          </a:p>
          <a:p>
            <a:pPr marL="0" marR="0" lvl="0" indent="0" algn="l" rtl="0">
              <a:lnSpc>
                <a:spcPct val="100000"/>
              </a:lnSpc>
              <a:spcBef>
                <a:spcPts val="0"/>
              </a:spcBef>
              <a:spcAft>
                <a:spcPts val="0"/>
              </a:spcAft>
              <a:buClr>
                <a:schemeClr val="dk1"/>
              </a:buClr>
              <a:buFont typeface="Arial"/>
              <a:buNone/>
            </a:pPr>
            <a:endParaRPr sz="8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a:solidFill>
                  <a:schemeClr val="dk1"/>
                </a:solidFill>
                <a:latin typeface="Calibri"/>
                <a:ea typeface="Calibri"/>
                <a:cs typeface="Calibri"/>
                <a:sym typeface="Calibri"/>
              </a:rPr>
              <a:t>With this crystal in particular the first  full data set was collected at the microfocus (ID23, ESRF). </a:t>
            </a:r>
          </a:p>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grpSp>
        <p:nvGrpSpPr>
          <p:cNvPr id="3" name="Shape 411"/>
          <p:cNvGrpSpPr/>
          <p:nvPr/>
        </p:nvGrpSpPr>
        <p:grpSpPr>
          <a:xfrm>
            <a:off x="285749" y="2071687"/>
            <a:ext cx="4864099" cy="2714625"/>
            <a:chOff x="0" y="0"/>
            <a:chExt cx="2147483647" cy="2147483647"/>
          </a:xfrm>
        </p:grpSpPr>
        <p:pic>
          <p:nvPicPr>
            <p:cNvPr id="412" name="Shape 412"/>
            <p:cNvPicPr preferRelativeResize="0"/>
            <p:nvPr/>
          </p:nvPicPr>
          <p:blipFill rotWithShape="1">
            <a:blip r:embed="rId5">
              <a:alphaModFix/>
            </a:blip>
            <a:srcRect t="33734" r="11126"/>
            <a:stretch/>
          </p:blipFill>
          <p:spPr>
            <a:xfrm>
              <a:off x="0" y="0"/>
              <a:ext cx="2147483647" cy="2147483647"/>
            </a:xfrm>
            <a:prstGeom prst="rect">
              <a:avLst/>
            </a:prstGeom>
            <a:noFill/>
            <a:ln>
              <a:noFill/>
            </a:ln>
          </p:spPr>
        </p:pic>
        <p:sp>
          <p:nvSpPr>
            <p:cNvPr id="413" name="Shape 413"/>
            <p:cNvSpPr txBox="1"/>
            <p:nvPr/>
          </p:nvSpPr>
          <p:spPr>
            <a:xfrm>
              <a:off x="849721913" y="479898573"/>
              <a:ext cx="383045991" cy="17043209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800" b="1" i="0" u="none" strike="noStrike" cap="none" baseline="0">
                  <a:solidFill>
                    <a:schemeClr val="lt1"/>
                  </a:solidFill>
                  <a:latin typeface="Calibri"/>
                  <a:ea typeface="Calibri"/>
                  <a:cs typeface="Calibri"/>
                  <a:sym typeface="Calibri"/>
                </a:rPr>
                <a:t>1    2      3     4   5</a:t>
              </a:r>
            </a:p>
          </p:txBody>
        </p:sp>
        <p:sp>
          <p:nvSpPr>
            <p:cNvPr id="414" name="Shape 414"/>
            <p:cNvSpPr txBox="1"/>
            <p:nvPr/>
          </p:nvSpPr>
          <p:spPr>
            <a:xfrm>
              <a:off x="1705896708" y="113025427"/>
              <a:ext cx="356150702" cy="29216885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lt1"/>
                </a:buClr>
                <a:buSzPct val="25000"/>
                <a:buFont typeface="Calibri"/>
                <a:buNone/>
              </a:pPr>
              <a:r>
                <a:rPr lang="en-US" sz="1800" b="0" i="0" u="none" strike="noStrike" cap="none" baseline="0">
                  <a:solidFill>
                    <a:schemeClr val="lt1"/>
                  </a:solidFill>
                  <a:latin typeface="Calibri"/>
                  <a:ea typeface="Calibri"/>
                  <a:cs typeface="Calibri"/>
                  <a:sym typeface="Calibri"/>
                </a:rPr>
                <a:t>ID23-2</a:t>
              </a:r>
            </a:p>
          </p:txBody>
        </p:sp>
      </p:grpSp>
      <p:sp>
        <p:nvSpPr>
          <p:cNvPr id="415" name="Shape 415"/>
          <p:cNvSpPr txBox="1"/>
          <p:nvPr/>
        </p:nvSpPr>
        <p:spPr>
          <a:xfrm>
            <a:off x="285750" y="6215062"/>
            <a:ext cx="571500" cy="285750"/>
          </a:xfrm>
          <a:prstGeom prst="rect">
            <a:avLst/>
          </a:prstGeom>
          <a:noFill/>
          <a:ln w="25400" cap="flat">
            <a:solidFill>
              <a:srgbClr val="FF0000"/>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nvGrpSpPr>
          <p:cNvPr id="4" name="Shape 416"/>
          <p:cNvGrpSpPr/>
          <p:nvPr/>
        </p:nvGrpSpPr>
        <p:grpSpPr>
          <a:xfrm>
            <a:off x="1714500" y="0"/>
            <a:ext cx="6857999" cy="2305050"/>
            <a:chOff x="0" y="0"/>
            <a:chExt cx="2147483647" cy="2147483646"/>
          </a:xfrm>
        </p:grpSpPr>
        <p:grpSp>
          <p:nvGrpSpPr>
            <p:cNvPr id="5" name="Shape 417"/>
            <p:cNvGrpSpPr/>
            <p:nvPr/>
          </p:nvGrpSpPr>
          <p:grpSpPr>
            <a:xfrm>
              <a:off x="0" y="0"/>
              <a:ext cx="2147483647" cy="2147483646"/>
              <a:chOff x="0" y="0"/>
              <a:chExt cx="2147483647" cy="2147483646"/>
            </a:xfrm>
          </p:grpSpPr>
          <p:pic>
            <p:nvPicPr>
              <p:cNvPr id="418" name="Shape 418"/>
              <p:cNvPicPr preferRelativeResize="0"/>
              <p:nvPr/>
            </p:nvPicPr>
            <p:blipFill rotWithShape="1">
              <a:blip r:embed="rId6">
                <a:alphaModFix/>
              </a:blip>
              <a:srcRect/>
              <a:stretch/>
            </p:blipFill>
            <p:spPr>
              <a:xfrm>
                <a:off x="0" y="0"/>
                <a:ext cx="2124562313" cy="2147483646"/>
              </a:xfrm>
              <a:prstGeom prst="rect">
                <a:avLst/>
              </a:prstGeom>
              <a:noFill/>
              <a:ln>
                <a:noFill/>
              </a:ln>
            </p:spPr>
          </p:pic>
          <p:sp>
            <p:nvSpPr>
              <p:cNvPr id="419" name="Shape 419"/>
              <p:cNvSpPr/>
              <p:nvPr/>
            </p:nvSpPr>
            <p:spPr>
              <a:xfrm>
                <a:off x="1856678880" y="350519733"/>
                <a:ext cx="290804766" cy="332770815"/>
              </a:xfrm>
              <a:prstGeom prst="ellipse">
                <a:avLst/>
              </a:prstGeom>
              <a:noFill/>
              <a:ln w="25400" cap="flat">
                <a:solidFill>
                  <a:srgbClr val="385D8A"/>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cxnSp>
          <p:nvCxnSpPr>
            <p:cNvPr id="420" name="Shape 420"/>
            <p:cNvCxnSpPr/>
            <p:nvPr/>
          </p:nvCxnSpPr>
          <p:spPr>
            <a:xfrm>
              <a:off x="22369912" y="1863518866"/>
              <a:ext cx="469761738" cy="1479005"/>
            </a:xfrm>
            <a:prstGeom prst="straightConnector1">
              <a:avLst/>
            </a:prstGeom>
            <a:noFill/>
            <a:ln w="9525" cap="flat">
              <a:solidFill>
                <a:srgbClr val="C00000"/>
              </a:solidFill>
              <a:prstDash val="solid"/>
              <a:miter/>
              <a:headEnd type="none" w="med" len="med"/>
              <a:tailEnd type="none" w="med" len="med"/>
            </a:ln>
          </p:spPr>
        </p:cxnSp>
        <p:cxnSp>
          <p:nvCxnSpPr>
            <p:cNvPr id="421" name="Shape 421"/>
            <p:cNvCxnSpPr/>
            <p:nvPr/>
          </p:nvCxnSpPr>
          <p:spPr>
            <a:xfrm>
              <a:off x="1163220315" y="1863518866"/>
              <a:ext cx="402653192" cy="1479005"/>
            </a:xfrm>
            <a:prstGeom prst="straightConnector1">
              <a:avLst/>
            </a:prstGeom>
            <a:noFill/>
            <a:ln w="9525" cap="flat">
              <a:solidFill>
                <a:srgbClr val="C00000"/>
              </a:solidFill>
              <a:prstDash val="solid"/>
              <a:miter/>
              <a:headEnd type="none" w="med" len="med"/>
              <a:tailEnd type="none" w="med" len="med"/>
            </a:ln>
          </p:spPr>
        </p:cxnSp>
      </p:grpSp>
    </p:spTree>
    <p:extLst>
      <p:ext uri="{BB962C8B-B14F-4D97-AF65-F5344CB8AC3E}">
        <p14:creationId xmlns:p14="http://schemas.microsoft.com/office/powerpoint/2010/main" val="264370434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cxnSp>
        <p:nvCxnSpPr>
          <p:cNvPr id="427" name="Shape 427"/>
          <p:cNvCxnSpPr/>
          <p:nvPr/>
        </p:nvCxnSpPr>
        <p:spPr>
          <a:xfrm>
            <a:off x="0" y="-214312"/>
            <a:ext cx="9144000" cy="1587"/>
          </a:xfrm>
          <a:prstGeom prst="straightConnector1">
            <a:avLst/>
          </a:prstGeom>
          <a:noFill/>
          <a:ln w="9525" cap="flat">
            <a:solidFill>
              <a:srgbClr val="4A7EBB"/>
            </a:solidFill>
            <a:prstDash val="solid"/>
            <a:miter/>
            <a:headEnd type="none" w="med" len="med"/>
            <a:tailEnd type="none" w="med" len="med"/>
          </a:ln>
        </p:spPr>
      </p:cxnSp>
      <p:pic>
        <p:nvPicPr>
          <p:cNvPr id="428" name="Shape 428"/>
          <p:cNvPicPr preferRelativeResize="0"/>
          <p:nvPr/>
        </p:nvPicPr>
        <p:blipFill rotWithShape="1">
          <a:blip r:embed="rId3">
            <a:alphaModFix/>
          </a:blip>
          <a:srcRect/>
          <a:stretch/>
        </p:blipFill>
        <p:spPr>
          <a:xfrm>
            <a:off x="928687" y="285750"/>
            <a:ext cx="785811" cy="579436"/>
          </a:xfrm>
          <a:prstGeom prst="rect">
            <a:avLst/>
          </a:prstGeom>
          <a:noFill/>
          <a:ln>
            <a:noFill/>
          </a:ln>
        </p:spPr>
      </p:pic>
      <p:pic>
        <p:nvPicPr>
          <p:cNvPr id="429" name="Shape 429"/>
          <p:cNvPicPr preferRelativeResize="0"/>
          <p:nvPr/>
        </p:nvPicPr>
        <p:blipFill rotWithShape="1">
          <a:blip r:embed="rId4">
            <a:alphaModFix/>
          </a:blip>
          <a:srcRect/>
          <a:stretch/>
        </p:blipFill>
        <p:spPr>
          <a:xfrm>
            <a:off x="0" y="1268412"/>
            <a:ext cx="5402261" cy="2538412"/>
          </a:xfrm>
          <a:prstGeom prst="rect">
            <a:avLst/>
          </a:prstGeom>
          <a:noFill/>
          <a:ln>
            <a:noFill/>
          </a:ln>
        </p:spPr>
      </p:pic>
      <p:sp>
        <p:nvSpPr>
          <p:cNvPr id="430" name="Shape 430"/>
          <p:cNvSpPr txBox="1"/>
          <p:nvPr/>
        </p:nvSpPr>
        <p:spPr>
          <a:xfrm>
            <a:off x="5702300" y="1557337"/>
            <a:ext cx="3441700" cy="822324"/>
          </a:xfrm>
          <a:prstGeom prst="rect">
            <a:avLst/>
          </a:prstGeom>
          <a:solidFill>
            <a:schemeClr val="lt1"/>
          </a:solid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2400" b="1" i="0" u="none" strike="noStrike" cap="none" baseline="0" dirty="0">
                <a:solidFill>
                  <a:srgbClr val="FF0000"/>
                </a:solidFill>
                <a:latin typeface="Calibri"/>
                <a:ea typeface="Calibri"/>
                <a:cs typeface="Calibri"/>
                <a:sym typeface="Calibri"/>
              </a:rPr>
              <a:t>Spanish MX </a:t>
            </a:r>
            <a:r>
              <a:rPr lang="en-US" sz="2400" b="1" i="0" u="none" strike="noStrike" cap="none" baseline="0" dirty="0" smtClean="0">
                <a:solidFill>
                  <a:srgbClr val="FF0000"/>
                </a:solidFill>
                <a:latin typeface="Calibri"/>
                <a:ea typeface="Calibri"/>
                <a:cs typeface="Calibri"/>
                <a:sym typeface="Calibri"/>
              </a:rPr>
              <a:t>researchers </a:t>
            </a:r>
            <a:endParaRPr lang="en-US" sz="2400" b="1" i="0" u="none" strike="noStrike" cap="none" baseline="0"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FF0000"/>
              </a:buClr>
              <a:buSzPct val="25000"/>
              <a:buFont typeface="Calibri"/>
              <a:buNone/>
            </a:pPr>
            <a:r>
              <a:rPr lang="en-US" sz="2400" b="1" i="0" u="none" strike="noStrike" cap="none" baseline="0" dirty="0">
                <a:solidFill>
                  <a:srgbClr val="FF0000"/>
                </a:solidFill>
                <a:latin typeface="Calibri"/>
                <a:ea typeface="Calibri"/>
                <a:cs typeface="Calibri"/>
                <a:sym typeface="Calibri"/>
              </a:rPr>
              <a:t>perform excellent science</a:t>
            </a:r>
          </a:p>
        </p:txBody>
      </p:sp>
      <p:grpSp>
        <p:nvGrpSpPr>
          <p:cNvPr id="431" name="Shape 431"/>
          <p:cNvGrpSpPr/>
          <p:nvPr/>
        </p:nvGrpSpPr>
        <p:grpSpPr>
          <a:xfrm>
            <a:off x="4643436" y="2578100"/>
            <a:ext cx="4960936" cy="4279900"/>
            <a:chOff x="4787900" y="2781300"/>
            <a:chExt cx="4960936" cy="4279900"/>
          </a:xfrm>
        </p:grpSpPr>
        <p:sp>
          <p:nvSpPr>
            <p:cNvPr id="432" name="Shape 432"/>
            <p:cNvSpPr txBox="1"/>
            <p:nvPr/>
          </p:nvSpPr>
          <p:spPr>
            <a:xfrm>
              <a:off x="5183187" y="2781300"/>
              <a:ext cx="3960811" cy="576262"/>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pic>
          <p:nvPicPr>
            <p:cNvPr id="433" name="Shape 433"/>
            <p:cNvPicPr preferRelativeResize="0"/>
            <p:nvPr/>
          </p:nvPicPr>
          <p:blipFill rotWithShape="1">
            <a:blip r:embed="rId5">
              <a:alphaModFix/>
            </a:blip>
            <a:srcRect/>
            <a:stretch/>
          </p:blipFill>
          <p:spPr>
            <a:xfrm>
              <a:off x="4787900" y="2997200"/>
              <a:ext cx="4960936" cy="4064000"/>
            </a:xfrm>
            <a:prstGeom prst="rect">
              <a:avLst/>
            </a:prstGeom>
            <a:noFill/>
            <a:ln>
              <a:noFill/>
            </a:ln>
          </p:spPr>
        </p:pic>
      </p:grpSp>
      <p:pic>
        <p:nvPicPr>
          <p:cNvPr id="434" name="Shape 434"/>
          <p:cNvPicPr preferRelativeResize="0"/>
          <p:nvPr/>
        </p:nvPicPr>
        <p:blipFill rotWithShape="1">
          <a:blip r:embed="rId6">
            <a:alphaModFix/>
          </a:blip>
          <a:srcRect/>
          <a:stretch/>
        </p:blipFill>
        <p:spPr>
          <a:xfrm>
            <a:off x="1187450" y="3933825"/>
            <a:ext cx="2571749" cy="2571749"/>
          </a:xfrm>
          <a:prstGeom prst="rect">
            <a:avLst/>
          </a:prstGeom>
          <a:noFill/>
          <a:ln>
            <a:noFill/>
          </a:ln>
        </p:spPr>
      </p:pic>
    </p:spTree>
    <p:extLst>
      <p:ext uri="{BB962C8B-B14F-4D97-AF65-F5344CB8AC3E}">
        <p14:creationId xmlns:p14="http://schemas.microsoft.com/office/powerpoint/2010/main" val="218771956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p:nvPr/>
        </p:nvSpPr>
        <p:spPr>
          <a:xfrm>
            <a:off x="285750" y="1285875"/>
            <a:ext cx="8643937" cy="4986337"/>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Since its beginning, Macromolecular Crystallography  has strongly contributed in the understanding of fundamental molecular mechanisms underlying biological processes and related diseases. The characterized specimens range from single molecules (proteins, DNA) to macromolecular complexes. </a:t>
            </a:r>
          </a:p>
          <a:p>
            <a:pPr marL="0" marR="0" lvl="0" indent="0" algn="l" rtl="0">
              <a:lnSpc>
                <a:spcPct val="100000"/>
              </a:lnSpc>
              <a:spcBef>
                <a:spcPts val="0"/>
              </a:spcBef>
              <a:spcAft>
                <a:spcPts val="0"/>
              </a:spcAft>
              <a:buClr>
                <a:schemeClr val="dk1"/>
              </a:buClr>
              <a:buFont typeface="Arial"/>
              <a:buNone/>
            </a:pPr>
            <a:endParaRPr sz="16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This body of knowledge enables development of molecules that can alter macromolecular interactions, enzymatic activities or conformational changes that underlie pathological processes, thus contributing in the development of therapeutic molecules. </a:t>
            </a:r>
          </a:p>
          <a:p>
            <a:pPr marL="0" marR="0" lvl="0" indent="0" algn="l" rtl="0">
              <a:lnSpc>
                <a:spcPct val="100000"/>
              </a:lnSpc>
              <a:spcBef>
                <a:spcPts val="0"/>
              </a:spcBef>
              <a:spcAft>
                <a:spcPts val="0"/>
              </a:spcAft>
              <a:buClr>
                <a:schemeClr val="dk1"/>
              </a:buClr>
              <a:buFont typeface="Arial"/>
              <a:buNone/>
            </a:pPr>
            <a:endParaRPr sz="1000" b="1"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2000" b="1" i="0" u="none" strike="noStrike" cap="none" baseline="0" dirty="0">
                <a:solidFill>
                  <a:schemeClr val="dk1"/>
                </a:solidFill>
                <a:latin typeface="Calibri"/>
                <a:ea typeface="Calibri"/>
                <a:cs typeface="Calibri"/>
                <a:sym typeface="Calibri"/>
              </a:rPr>
              <a:t>Health challenges</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Health challenges will remain daunting in the decades to come. There is still no effective vaccine or cure for such pandemics as </a:t>
            </a:r>
            <a:r>
              <a:rPr lang="en-US" sz="1600" b="1" i="0" u="none" strike="noStrike" cap="none" baseline="0" dirty="0">
                <a:solidFill>
                  <a:schemeClr val="dk1"/>
                </a:solidFill>
                <a:latin typeface="Calibri"/>
                <a:ea typeface="Calibri"/>
                <a:cs typeface="Calibri"/>
                <a:sym typeface="Calibri"/>
              </a:rPr>
              <a:t>HIV/AIDs</a:t>
            </a:r>
            <a:r>
              <a:rPr lang="en-US" sz="1600" b="0" i="0" u="none" strike="noStrike" cap="none" baseline="0" dirty="0">
                <a:solidFill>
                  <a:schemeClr val="dk1"/>
                </a:solidFill>
                <a:latin typeface="Calibri"/>
                <a:ea typeface="Calibri"/>
                <a:cs typeface="Calibri"/>
                <a:sym typeface="Calibri"/>
              </a:rPr>
              <a:t>, </a:t>
            </a:r>
            <a:r>
              <a:rPr lang="en-US" sz="1600" b="1" i="0" u="none" strike="noStrike" cap="none" baseline="0" dirty="0">
                <a:solidFill>
                  <a:schemeClr val="dk1"/>
                </a:solidFill>
                <a:latin typeface="Calibri"/>
                <a:ea typeface="Calibri"/>
                <a:cs typeface="Calibri"/>
                <a:sym typeface="Calibri"/>
              </a:rPr>
              <a:t>dengue fever</a:t>
            </a:r>
            <a:r>
              <a:rPr lang="en-US" sz="1600" b="0" i="0" u="none" strike="noStrike" cap="none" baseline="0" dirty="0">
                <a:solidFill>
                  <a:schemeClr val="dk1"/>
                </a:solidFill>
                <a:latin typeface="Calibri"/>
                <a:ea typeface="Calibri"/>
                <a:cs typeface="Calibri"/>
                <a:sym typeface="Calibri"/>
              </a:rPr>
              <a:t> and </a:t>
            </a:r>
            <a:r>
              <a:rPr lang="en-US" sz="1600" b="1" i="0" u="none" strike="noStrike" cap="none" baseline="0" dirty="0">
                <a:solidFill>
                  <a:schemeClr val="dk1"/>
                </a:solidFill>
                <a:latin typeface="Calibri"/>
                <a:ea typeface="Calibri"/>
                <a:cs typeface="Calibri"/>
                <a:sym typeface="Calibri"/>
              </a:rPr>
              <a:t>malaria</a:t>
            </a:r>
            <a:r>
              <a:rPr lang="en-US" sz="1600" b="0" i="0" u="none" strike="noStrike" cap="none" baseline="0" dirty="0">
                <a:solidFill>
                  <a:schemeClr val="dk1"/>
                </a:solidFill>
                <a:latin typeface="Calibri"/>
                <a:ea typeface="Calibri"/>
                <a:cs typeface="Calibri"/>
                <a:sym typeface="Calibri"/>
              </a:rPr>
              <a:t>, for instance, which continue to ravage the </a:t>
            </a:r>
            <a:r>
              <a:rPr lang="en-US" sz="1600" b="1" i="0" u="none" strike="noStrike" cap="none" baseline="0" dirty="0">
                <a:solidFill>
                  <a:schemeClr val="dk1"/>
                </a:solidFill>
                <a:latin typeface="Calibri"/>
                <a:ea typeface="Calibri"/>
                <a:cs typeface="Calibri"/>
                <a:sym typeface="Calibri"/>
              </a:rPr>
              <a:t>developing world in particular</a:t>
            </a:r>
            <a:r>
              <a:rPr lang="en-US" sz="1600" b="0" i="0" u="none" strike="noStrike" cap="none" baseline="0" dirty="0">
                <a:solidFill>
                  <a:schemeClr val="dk1"/>
                </a:solidFill>
                <a:latin typeface="Calibri"/>
                <a:ea typeface="Calibri"/>
                <a:cs typeface="Calibri"/>
                <a:sym typeface="Calibri"/>
              </a:rPr>
              <a:t>. Other serious health concerns that affect rich and poor countries alike include the </a:t>
            </a:r>
            <a:r>
              <a:rPr lang="en-US" sz="1600" b="1" i="0" u="none" strike="noStrike" cap="none" baseline="0" dirty="0">
                <a:solidFill>
                  <a:schemeClr val="dk1"/>
                </a:solidFill>
                <a:latin typeface="Calibri"/>
                <a:ea typeface="Calibri"/>
                <a:cs typeface="Calibri"/>
                <a:sym typeface="Calibri"/>
              </a:rPr>
              <a:t>emergence of new pathogens </a:t>
            </a:r>
            <a:r>
              <a:rPr lang="en-US" sz="1600" b="0" i="0" u="none" strike="noStrike" cap="none" baseline="0" dirty="0">
                <a:solidFill>
                  <a:schemeClr val="dk1"/>
                </a:solidFill>
                <a:latin typeface="Calibri"/>
                <a:ea typeface="Calibri"/>
                <a:cs typeface="Calibri"/>
                <a:sym typeface="Calibri"/>
              </a:rPr>
              <a:t>and the growing </a:t>
            </a:r>
            <a:r>
              <a:rPr lang="en-US" sz="1600" b="1" i="0" u="none" strike="noStrike" cap="none" baseline="0" dirty="0">
                <a:solidFill>
                  <a:schemeClr val="dk1"/>
                </a:solidFill>
                <a:latin typeface="Calibri"/>
                <a:ea typeface="Calibri"/>
                <a:cs typeface="Calibri"/>
                <a:sym typeface="Calibri"/>
              </a:rPr>
              <a:t>resistance of bacteria</a:t>
            </a:r>
            <a:r>
              <a:rPr lang="en-US" sz="1600" b="0" i="0" u="none" strike="noStrike" cap="none" baseline="0" dirty="0">
                <a:solidFill>
                  <a:schemeClr val="dk1"/>
                </a:solidFill>
                <a:latin typeface="Calibri"/>
                <a:ea typeface="Calibri"/>
                <a:cs typeface="Calibri"/>
                <a:sym typeface="Calibri"/>
              </a:rPr>
              <a:t> to existing medical treatments. </a:t>
            </a:r>
            <a:r>
              <a:rPr lang="en-US" sz="1600" b="0" i="0" u="none" strike="noStrike" cap="none" baseline="0" dirty="0">
                <a:solidFill>
                  <a:srgbClr val="C00000"/>
                </a:solidFill>
                <a:latin typeface="Calibri"/>
                <a:ea typeface="Calibri"/>
                <a:cs typeface="Calibri"/>
                <a:sym typeface="Calibri"/>
              </a:rPr>
              <a:t>Several projects of the Spanish MX community </a:t>
            </a:r>
            <a:r>
              <a:rPr lang="en-US" sz="1600" b="0" i="0" u="none" strike="noStrike" cap="none" baseline="0" dirty="0">
                <a:solidFill>
                  <a:schemeClr val="dk1"/>
                </a:solidFill>
                <a:latin typeface="Calibri"/>
                <a:ea typeface="Calibri"/>
                <a:cs typeface="Calibri"/>
                <a:sym typeface="Calibri"/>
              </a:rPr>
              <a:t>are searching of new drugs against </a:t>
            </a:r>
            <a:r>
              <a:rPr lang="en-US" sz="1600" b="1" i="0" u="none" strike="noStrike" cap="none" baseline="0" dirty="0">
                <a:solidFill>
                  <a:schemeClr val="dk1"/>
                </a:solidFill>
                <a:latin typeface="Calibri"/>
                <a:ea typeface="Calibri"/>
                <a:cs typeface="Calibri"/>
                <a:sym typeface="Calibri"/>
              </a:rPr>
              <a:t>emerging and re-emerging viruses </a:t>
            </a:r>
            <a:r>
              <a:rPr lang="en-US" sz="1600" b="0" i="0" u="none" strike="noStrike" cap="none" baseline="0" dirty="0">
                <a:solidFill>
                  <a:schemeClr val="dk1"/>
                </a:solidFill>
                <a:latin typeface="Calibri"/>
                <a:ea typeface="Calibri"/>
                <a:cs typeface="Calibri"/>
                <a:sym typeface="Calibri"/>
              </a:rPr>
              <a:t>or the </a:t>
            </a:r>
            <a:r>
              <a:rPr lang="en-US" sz="1600" b="1" i="0" u="none" strike="noStrike" cap="none" baseline="0" dirty="0">
                <a:solidFill>
                  <a:schemeClr val="dk1"/>
                </a:solidFill>
                <a:latin typeface="Calibri"/>
                <a:ea typeface="Calibri"/>
                <a:cs typeface="Calibri"/>
                <a:sym typeface="Calibri"/>
              </a:rPr>
              <a:t>growing resistance of bacterial to antibiotics</a:t>
            </a:r>
            <a:r>
              <a:rPr lang="en-US" sz="1600" b="0" i="0" u="none" strike="noStrike" cap="none" baseline="0"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Font typeface="Arial"/>
              <a:buNone/>
            </a:pPr>
            <a:endParaRPr sz="16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Both developing and developed countries are also exposed to health burdens, including </a:t>
            </a:r>
            <a:r>
              <a:rPr lang="en-US" sz="1600" b="1" i="0" u="none" strike="noStrike" cap="none" baseline="0" dirty="0">
                <a:solidFill>
                  <a:schemeClr val="dk1"/>
                </a:solidFill>
                <a:latin typeface="Calibri"/>
                <a:ea typeface="Calibri"/>
                <a:cs typeface="Calibri"/>
                <a:sym typeface="Calibri"/>
              </a:rPr>
              <a:t>heart disease</a:t>
            </a:r>
            <a:r>
              <a:rPr lang="en-US" sz="1600" b="0" i="0" u="none" strike="noStrike" cap="none" baseline="0" dirty="0">
                <a:solidFill>
                  <a:schemeClr val="dk1"/>
                </a:solidFill>
                <a:latin typeface="Calibri"/>
                <a:ea typeface="Calibri"/>
                <a:cs typeface="Calibri"/>
                <a:sym typeface="Calibri"/>
              </a:rPr>
              <a:t>, </a:t>
            </a:r>
            <a:r>
              <a:rPr lang="en-US" sz="1600" b="1" i="0" u="none" strike="noStrike" cap="none" baseline="0" dirty="0">
                <a:solidFill>
                  <a:schemeClr val="dk1"/>
                </a:solidFill>
                <a:latin typeface="Calibri"/>
                <a:ea typeface="Calibri"/>
                <a:cs typeface="Calibri"/>
                <a:sym typeface="Calibri"/>
              </a:rPr>
              <a:t>cancer, ageing-related diseases (rheumatoid </a:t>
            </a:r>
            <a:r>
              <a:rPr lang="en-US" sz="1600" b="1" i="0" u="none" strike="noStrike" cap="none" baseline="0" dirty="0" err="1">
                <a:solidFill>
                  <a:schemeClr val="dk1"/>
                </a:solidFill>
                <a:latin typeface="Calibri"/>
                <a:ea typeface="Calibri"/>
                <a:cs typeface="Calibri"/>
                <a:sym typeface="Calibri"/>
              </a:rPr>
              <a:t>arthitis</a:t>
            </a:r>
            <a:r>
              <a:rPr lang="en-US" sz="1600" b="1" i="0" u="none" strike="noStrike" cap="none" baseline="0" dirty="0">
                <a:solidFill>
                  <a:schemeClr val="dk1"/>
                </a:solidFill>
                <a:latin typeface="Calibri"/>
                <a:ea typeface="Calibri"/>
                <a:cs typeface="Calibri"/>
                <a:sym typeface="Calibri"/>
              </a:rPr>
              <a:t>, age-related </a:t>
            </a:r>
            <a:r>
              <a:rPr lang="en-US" sz="1600" b="1" i="0" u="none" strike="noStrike" cap="none" baseline="0" dirty="0" err="1">
                <a:solidFill>
                  <a:schemeClr val="dk1"/>
                </a:solidFill>
                <a:latin typeface="Calibri"/>
                <a:ea typeface="Calibri"/>
                <a:cs typeface="Calibri"/>
                <a:sym typeface="Calibri"/>
              </a:rPr>
              <a:t>neuropathologies</a:t>
            </a:r>
            <a:r>
              <a:rPr lang="en-US" sz="1600" b="1" i="0" u="none" strike="noStrike" cap="none" baseline="0" dirty="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chemeClr val="dk1"/>
              </a:buClr>
              <a:buSzPct val="25000"/>
              <a:buFont typeface="Calibri"/>
              <a:buNone/>
            </a:pPr>
            <a:r>
              <a:rPr lang="en-US" sz="1600" b="1" i="0" u="none" strike="noStrike" cap="none" baseline="0" dirty="0">
                <a:solidFill>
                  <a:schemeClr val="dk1"/>
                </a:solidFill>
                <a:latin typeface="Calibri"/>
                <a:ea typeface="Calibri"/>
                <a:cs typeface="Calibri"/>
                <a:sym typeface="Calibri"/>
              </a:rPr>
              <a:t>neurological disorders </a:t>
            </a:r>
            <a:r>
              <a:rPr lang="en-US" sz="1600" b="0" i="0" u="none" strike="noStrike" cap="none" baseline="0" dirty="0">
                <a:solidFill>
                  <a:schemeClr val="dk1"/>
                </a:solidFill>
                <a:latin typeface="Calibri"/>
                <a:ea typeface="Calibri"/>
                <a:cs typeface="Calibri"/>
                <a:sym typeface="Calibri"/>
              </a:rPr>
              <a:t>and, increasingly, </a:t>
            </a:r>
            <a:r>
              <a:rPr lang="en-US" sz="1600" b="1" i="0" u="none" strike="noStrike" cap="none" baseline="0" dirty="0">
                <a:solidFill>
                  <a:schemeClr val="dk1"/>
                </a:solidFill>
                <a:latin typeface="Calibri"/>
                <a:ea typeface="Calibri"/>
                <a:cs typeface="Calibri"/>
                <a:sym typeface="Calibri"/>
              </a:rPr>
              <a:t>diabetes</a:t>
            </a:r>
            <a:r>
              <a:rPr lang="en-US" sz="1600" b="0" i="0" u="none" strike="noStrike" cap="none" baseline="0" dirty="0">
                <a:solidFill>
                  <a:schemeClr val="dk1"/>
                </a:solidFill>
                <a:latin typeface="Calibri"/>
                <a:ea typeface="Calibri"/>
                <a:cs typeface="Calibri"/>
                <a:sym typeface="Calibri"/>
              </a:rPr>
              <a:t>. </a:t>
            </a:r>
            <a:r>
              <a:rPr lang="en-US" sz="1600" b="0" i="0" u="none" strike="noStrike" cap="none" baseline="0" dirty="0">
                <a:solidFill>
                  <a:srgbClr val="C00000"/>
                </a:solidFill>
                <a:latin typeface="Calibri"/>
                <a:ea typeface="Calibri"/>
                <a:cs typeface="Calibri"/>
                <a:sym typeface="Calibri"/>
              </a:rPr>
              <a:t>MX Spanish Researchers are likewise contributing in these health issues.</a:t>
            </a:r>
          </a:p>
        </p:txBody>
      </p:sp>
      <p:sp>
        <p:nvSpPr>
          <p:cNvPr id="440" name="Shape 440"/>
          <p:cNvSpPr txBox="1"/>
          <p:nvPr/>
        </p:nvSpPr>
        <p:spPr>
          <a:xfrm>
            <a:off x="285750" y="274637"/>
            <a:ext cx="8401049" cy="654050"/>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700" b="1" i="0" u="none" strike="noStrike" cap="none" baseline="0">
                <a:solidFill>
                  <a:schemeClr val="dk1"/>
                </a:solidFill>
                <a:latin typeface="Calibri"/>
                <a:ea typeface="Calibri"/>
                <a:cs typeface="Calibri"/>
                <a:sym typeface="Calibri"/>
              </a:rPr>
              <a:t>Priority 2. Societal Challenges</a:t>
            </a:r>
          </a:p>
        </p:txBody>
      </p:sp>
      <p:sp>
        <p:nvSpPr>
          <p:cNvPr id="441" name="Shape 441"/>
          <p:cNvSpPr txBox="1"/>
          <p:nvPr/>
        </p:nvSpPr>
        <p:spPr>
          <a:xfrm>
            <a:off x="269875" y="714375"/>
            <a:ext cx="8786812" cy="646112"/>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33CC"/>
              </a:buClr>
              <a:buSzPct val="25000"/>
              <a:buFont typeface="Calibri"/>
              <a:buNone/>
            </a:pPr>
            <a:r>
              <a:rPr lang="en-US" sz="1800" b="0" i="0" u="none" strike="noStrike" cap="none" baseline="0">
                <a:solidFill>
                  <a:srgbClr val="0033CC"/>
                </a:solidFill>
                <a:latin typeface="Calibri"/>
                <a:ea typeface="Calibri"/>
                <a:cs typeface="Calibri"/>
                <a:sym typeface="Calibri"/>
              </a:rPr>
              <a:t>VII) Other relevant features (including possible societal impact, ‘health’ / ‘aging’ / ‘food securement’ / etc.)</a:t>
            </a:r>
          </a:p>
        </p:txBody>
      </p:sp>
    </p:spTree>
    <p:extLst>
      <p:ext uri="{BB962C8B-B14F-4D97-AF65-F5344CB8AC3E}">
        <p14:creationId xmlns:p14="http://schemas.microsoft.com/office/powerpoint/2010/main" val="285485656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Shape 446"/>
          <p:cNvSpPr txBox="1"/>
          <p:nvPr/>
        </p:nvSpPr>
        <p:spPr>
          <a:xfrm>
            <a:off x="285750" y="357187"/>
            <a:ext cx="8643937" cy="58785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600" b="1" i="0" u="none" strike="noStrike" cap="none" baseline="0">
                <a:solidFill>
                  <a:schemeClr val="dk1"/>
                </a:solidFill>
                <a:latin typeface="Calibri"/>
                <a:ea typeface="Calibri"/>
                <a:cs typeface="Calibri"/>
                <a:sym typeface="Calibri"/>
              </a:rPr>
              <a:t>In addition, </a:t>
            </a:r>
            <a:r>
              <a:rPr lang="en-US" sz="1600" b="0" i="0" u="none" strike="noStrike" cap="none" baseline="0">
                <a:solidFill>
                  <a:schemeClr val="dk1"/>
                </a:solidFill>
                <a:latin typeface="Calibri"/>
                <a:ea typeface="Calibri"/>
                <a:cs typeface="Calibri"/>
                <a:sym typeface="Calibri"/>
              </a:rPr>
              <a:t>Spanish XALOC users participate in </a:t>
            </a:r>
            <a:r>
              <a:rPr lang="en-US" sz="1600" b="0" i="0" u="none" strike="noStrike" cap="none" baseline="0">
                <a:solidFill>
                  <a:srgbClr val="FF0000"/>
                </a:solidFill>
                <a:latin typeface="Calibri"/>
                <a:ea typeface="Calibri"/>
                <a:cs typeface="Calibri"/>
                <a:sym typeface="Calibri"/>
              </a:rPr>
              <a:t>other strategic areas of research</a:t>
            </a:r>
            <a:r>
              <a:rPr lang="en-US" sz="1600" b="0" i="0" u="none" strike="noStrike" cap="none" baseline="0">
                <a:solidFill>
                  <a:schemeClr val="dk1"/>
                </a:solidFill>
                <a:latin typeface="Calibri"/>
                <a:ea typeface="Calibri"/>
                <a:cs typeface="Calibri"/>
                <a:sym typeface="Calibri"/>
              </a:rPr>
              <a:t>, such as:</a:t>
            </a:r>
          </a:p>
          <a:p>
            <a:pPr marL="0" marR="0" lvl="0" indent="0" algn="l" rtl="0">
              <a:lnSpc>
                <a:spcPct val="100000"/>
              </a:lnSpc>
              <a:spcBef>
                <a:spcPts val="0"/>
              </a:spcBef>
              <a:spcAft>
                <a:spcPts val="0"/>
              </a:spcAft>
              <a:buClr>
                <a:schemeClr val="dk1"/>
              </a:buClr>
              <a:buFont typeface="Arial"/>
              <a:buNone/>
            </a:pPr>
            <a:endParaRPr sz="1600" b="1"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2000" b="1" i="0" u="none" strike="noStrike" cap="none" baseline="0">
                <a:solidFill>
                  <a:schemeClr val="dk1"/>
                </a:solidFill>
                <a:latin typeface="Calibri"/>
                <a:ea typeface="Calibri"/>
                <a:cs typeface="Calibri"/>
                <a:sym typeface="Calibri"/>
              </a:rPr>
              <a:t>Food Challenges</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The </a:t>
            </a:r>
            <a:r>
              <a:rPr lang="en-US" sz="1600" b="1" i="0" u="none" strike="noStrike" cap="none" baseline="0">
                <a:solidFill>
                  <a:schemeClr val="dk1"/>
                </a:solidFill>
                <a:latin typeface="Calibri"/>
                <a:ea typeface="Calibri"/>
                <a:cs typeface="Calibri"/>
                <a:sym typeface="Calibri"/>
              </a:rPr>
              <a:t>world</a:t>
            </a:r>
            <a:r>
              <a:rPr lang="en-US" sz="1600" b="0" i="0" u="none" strike="noStrike" cap="none" baseline="0">
                <a:solidFill>
                  <a:schemeClr val="dk1"/>
                </a:solidFill>
                <a:latin typeface="Calibri"/>
                <a:ea typeface="Calibri"/>
                <a:cs typeface="Calibri"/>
                <a:sym typeface="Calibri"/>
              </a:rPr>
              <a:t> </a:t>
            </a:r>
            <a:r>
              <a:rPr lang="en-US" sz="1600" b="1" i="0" u="none" strike="noStrike" cap="none" baseline="0">
                <a:solidFill>
                  <a:schemeClr val="dk1"/>
                </a:solidFill>
                <a:latin typeface="Calibri"/>
                <a:ea typeface="Calibri"/>
                <a:cs typeface="Calibri"/>
                <a:sym typeface="Calibri"/>
              </a:rPr>
              <a:t>population</a:t>
            </a:r>
            <a:r>
              <a:rPr lang="en-US" sz="1600" b="0" i="0" u="none" strike="noStrike" cap="none" baseline="0">
                <a:solidFill>
                  <a:schemeClr val="dk1"/>
                </a:solidFill>
                <a:latin typeface="Calibri"/>
                <a:ea typeface="Calibri"/>
                <a:cs typeface="Calibri"/>
                <a:sym typeface="Calibri"/>
              </a:rPr>
              <a:t> is expected to </a:t>
            </a:r>
            <a:r>
              <a:rPr lang="en-US" sz="1600" b="1" i="0" u="none" strike="noStrike" cap="none" baseline="0">
                <a:solidFill>
                  <a:schemeClr val="dk1"/>
                </a:solidFill>
                <a:latin typeface="Calibri"/>
                <a:ea typeface="Calibri"/>
                <a:cs typeface="Calibri"/>
                <a:sym typeface="Calibri"/>
              </a:rPr>
              <a:t>grow</a:t>
            </a:r>
            <a:r>
              <a:rPr lang="en-US" sz="1600" b="0" i="0" u="none" strike="noStrike" cap="none" baseline="0">
                <a:solidFill>
                  <a:schemeClr val="dk1"/>
                </a:solidFill>
                <a:latin typeface="Calibri"/>
                <a:ea typeface="Calibri"/>
                <a:cs typeface="Calibri"/>
                <a:sym typeface="Calibri"/>
              </a:rPr>
              <a:t> from 7 billion in 2011 to 9.1 billion by 2050. The combination of rapid population growth and a diet more heavily reliant on meat and dairy products than in the past may increase the demand for food by 70% by 2050. This presents a major challenge for agriculture. Some potential threats include animal and plant diseases caused by microorganisms, or drought and salinity to plants due to the environmental global change.</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 </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State-of-the-art MX techniques may help in the agricultural and food sectors. Structural studies on plant and animal proteins can contribute to the development of cures for </a:t>
            </a:r>
            <a:r>
              <a:rPr lang="en-US" sz="1600" b="1" i="0" u="none" strike="noStrike" cap="none" baseline="0">
                <a:solidFill>
                  <a:schemeClr val="dk1"/>
                </a:solidFill>
                <a:latin typeface="Calibri"/>
                <a:ea typeface="Calibri"/>
                <a:cs typeface="Calibri"/>
                <a:sym typeface="Calibri"/>
              </a:rPr>
              <a:t>plant and animal diseases</a:t>
            </a:r>
            <a:r>
              <a:rPr lang="en-US" sz="1600" b="0" i="0" u="none" strike="noStrike" cap="none" baseline="0">
                <a:solidFill>
                  <a:schemeClr val="dk1"/>
                </a:solidFill>
                <a:latin typeface="Calibri"/>
                <a:ea typeface="Calibri"/>
                <a:cs typeface="Calibri"/>
                <a:sym typeface="Calibri"/>
              </a:rPr>
              <a:t>, for example the development of </a:t>
            </a:r>
            <a:r>
              <a:rPr lang="en-US" sz="1600" b="1" i="0" u="none" strike="noStrike" cap="none" baseline="0">
                <a:solidFill>
                  <a:schemeClr val="dk1"/>
                </a:solidFill>
                <a:latin typeface="Calibri"/>
                <a:ea typeface="Calibri"/>
                <a:cs typeface="Calibri"/>
                <a:sym typeface="Calibri"/>
              </a:rPr>
              <a:t>vaccines to prevent diseases </a:t>
            </a:r>
            <a:r>
              <a:rPr lang="en-US" sz="1600" b="0" i="0" u="none" strike="noStrike" cap="none" baseline="0">
                <a:solidFill>
                  <a:schemeClr val="dk1"/>
                </a:solidFill>
                <a:latin typeface="Calibri"/>
                <a:ea typeface="Calibri"/>
                <a:cs typeface="Calibri"/>
                <a:sym typeface="Calibri"/>
              </a:rPr>
              <a:t>such as avian or swine flu. In addition, agricultural productivity is threatened, and the 3D structures of functional multiprotein complexes in plants (such as abscisic acid (ABA) receptors and interacting partners) might help to design </a:t>
            </a:r>
            <a:r>
              <a:rPr lang="en-US" sz="1600" b="1" i="0" u="none" strike="noStrike" cap="none" baseline="0">
                <a:solidFill>
                  <a:schemeClr val="dk1"/>
                </a:solidFill>
                <a:latin typeface="Calibri"/>
                <a:ea typeface="Calibri"/>
                <a:cs typeface="Calibri"/>
                <a:sym typeface="Calibri"/>
              </a:rPr>
              <a:t>plant</a:t>
            </a:r>
            <a:r>
              <a:rPr lang="en-US" sz="1600" b="0" i="0" u="none" strike="noStrike" cap="none" baseline="0">
                <a:solidFill>
                  <a:schemeClr val="dk1"/>
                </a:solidFill>
                <a:latin typeface="Calibri"/>
                <a:ea typeface="Calibri"/>
                <a:cs typeface="Calibri"/>
                <a:sym typeface="Calibri"/>
              </a:rPr>
              <a:t> </a:t>
            </a:r>
            <a:r>
              <a:rPr lang="en-US" sz="1600" b="1" i="0" u="none" strike="noStrike" cap="none" baseline="0">
                <a:solidFill>
                  <a:schemeClr val="dk1"/>
                </a:solidFill>
                <a:latin typeface="Calibri"/>
                <a:ea typeface="Calibri"/>
                <a:cs typeface="Calibri"/>
                <a:sym typeface="Calibri"/>
              </a:rPr>
              <a:t>varieties</a:t>
            </a:r>
            <a:r>
              <a:rPr lang="en-US" sz="1600" b="0" i="0" u="none" strike="noStrike" cap="none" baseline="0">
                <a:solidFill>
                  <a:schemeClr val="dk1"/>
                </a:solidFill>
                <a:latin typeface="Calibri"/>
                <a:ea typeface="Calibri"/>
                <a:cs typeface="Calibri"/>
                <a:sym typeface="Calibri"/>
              </a:rPr>
              <a:t> with </a:t>
            </a:r>
            <a:r>
              <a:rPr lang="en-US" sz="1600" b="1" i="0" u="none" strike="noStrike" cap="none" baseline="0">
                <a:solidFill>
                  <a:schemeClr val="dk1"/>
                </a:solidFill>
                <a:latin typeface="Calibri"/>
                <a:ea typeface="Calibri"/>
                <a:cs typeface="Calibri"/>
                <a:sym typeface="Calibri"/>
              </a:rPr>
              <a:t>enhanced</a:t>
            </a:r>
            <a:r>
              <a:rPr lang="en-US" sz="1600" b="0" i="0" u="none" strike="noStrike" cap="none" baseline="0">
                <a:solidFill>
                  <a:schemeClr val="dk1"/>
                </a:solidFill>
                <a:latin typeface="Calibri"/>
                <a:ea typeface="Calibri"/>
                <a:cs typeface="Calibri"/>
                <a:sym typeface="Calibri"/>
              </a:rPr>
              <a:t> </a:t>
            </a:r>
            <a:r>
              <a:rPr lang="en-US" sz="1600" b="1" i="0" u="none" strike="noStrike" cap="none" baseline="0">
                <a:solidFill>
                  <a:schemeClr val="dk1"/>
                </a:solidFill>
                <a:latin typeface="Calibri"/>
                <a:ea typeface="Calibri"/>
                <a:cs typeface="Calibri"/>
                <a:sym typeface="Calibri"/>
              </a:rPr>
              <a:t>properties</a:t>
            </a:r>
            <a:r>
              <a:rPr lang="en-US" sz="1600" b="0" i="0" u="none" strike="noStrike" cap="none" baseline="0">
                <a:solidFill>
                  <a:schemeClr val="dk1"/>
                </a:solidFill>
                <a:latin typeface="Calibri"/>
                <a:ea typeface="Calibri"/>
                <a:cs typeface="Calibri"/>
                <a:sym typeface="Calibri"/>
              </a:rPr>
              <a:t>, or to develop structure-based novel </a:t>
            </a:r>
            <a:r>
              <a:rPr lang="en-US" sz="1600" b="1" i="0" u="none" strike="noStrike" cap="none" baseline="0">
                <a:solidFill>
                  <a:schemeClr val="dk1"/>
                </a:solidFill>
                <a:latin typeface="Calibri"/>
                <a:ea typeface="Calibri"/>
                <a:cs typeface="Calibri"/>
                <a:sym typeface="Calibri"/>
              </a:rPr>
              <a:t>agrochemicals</a:t>
            </a:r>
            <a:r>
              <a:rPr lang="en-US" sz="1600" b="0" i="0" u="none" strike="noStrike" cap="none" baseline="0">
                <a:solidFill>
                  <a:schemeClr val="dk1"/>
                </a:solidFill>
                <a:latin typeface="Calibri"/>
                <a:ea typeface="Calibri"/>
                <a:cs typeface="Calibri"/>
                <a:sym typeface="Calibri"/>
              </a:rPr>
              <a:t> to </a:t>
            </a:r>
            <a:r>
              <a:rPr lang="en-US" sz="1600" b="1" i="0" u="none" strike="noStrike" cap="none" baseline="0">
                <a:solidFill>
                  <a:schemeClr val="dk1"/>
                </a:solidFill>
                <a:latin typeface="Calibri"/>
                <a:ea typeface="Calibri"/>
                <a:cs typeface="Calibri"/>
                <a:sym typeface="Calibri"/>
              </a:rPr>
              <a:t>improve</a:t>
            </a:r>
            <a:r>
              <a:rPr lang="en-US" sz="1600" b="0" i="0" u="none" strike="noStrike" cap="none" baseline="0">
                <a:solidFill>
                  <a:schemeClr val="dk1"/>
                </a:solidFill>
                <a:latin typeface="Calibri"/>
                <a:ea typeface="Calibri"/>
                <a:cs typeface="Calibri"/>
                <a:sym typeface="Calibri"/>
              </a:rPr>
              <a:t> </a:t>
            </a:r>
            <a:r>
              <a:rPr lang="en-US" sz="1600" b="1" i="0" u="none" strike="noStrike" cap="none" baseline="0">
                <a:solidFill>
                  <a:schemeClr val="dk1"/>
                </a:solidFill>
                <a:latin typeface="Calibri"/>
                <a:ea typeface="Calibri"/>
                <a:cs typeface="Calibri"/>
                <a:sym typeface="Calibri"/>
              </a:rPr>
              <a:t>crop</a:t>
            </a:r>
            <a:r>
              <a:rPr lang="en-US" sz="1600" b="0" i="0" u="none" strike="noStrike" cap="none" baseline="0">
                <a:solidFill>
                  <a:schemeClr val="dk1"/>
                </a:solidFill>
                <a:latin typeface="Calibri"/>
                <a:ea typeface="Calibri"/>
                <a:cs typeface="Calibri"/>
                <a:sym typeface="Calibri"/>
              </a:rPr>
              <a:t> </a:t>
            </a:r>
            <a:r>
              <a:rPr lang="en-US" sz="1600" b="1" i="0" u="none" strike="noStrike" cap="none" baseline="0">
                <a:solidFill>
                  <a:schemeClr val="dk1"/>
                </a:solidFill>
                <a:latin typeface="Calibri"/>
                <a:ea typeface="Calibri"/>
                <a:cs typeface="Calibri"/>
                <a:sym typeface="Calibri"/>
              </a:rPr>
              <a:t>performance</a:t>
            </a:r>
            <a:r>
              <a:rPr lang="en-US" sz="1600" b="0" i="0" u="none" strike="noStrike" cap="none" baseline="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chemeClr val="dk1"/>
              </a:buClr>
              <a:buFont typeface="Arial"/>
              <a:buNone/>
            </a:pPr>
            <a:endParaRPr sz="16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2000" b="1" i="0" u="none" strike="noStrike" cap="none" baseline="0">
                <a:solidFill>
                  <a:schemeClr val="dk1"/>
                </a:solidFill>
                <a:latin typeface="Calibri"/>
                <a:ea typeface="Calibri"/>
                <a:cs typeface="Calibri"/>
                <a:sym typeface="Calibri"/>
              </a:rPr>
              <a:t>Microbial Biodegradation, Bioremediation and Biotransformation</a:t>
            </a: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a:solidFill>
                  <a:schemeClr val="dk1"/>
                </a:solidFill>
                <a:latin typeface="Calibri"/>
                <a:ea typeface="Calibri"/>
                <a:cs typeface="Calibri"/>
                <a:sym typeface="Calibri"/>
              </a:rPr>
              <a:t>The elimination of a wide range of </a:t>
            </a:r>
            <a:r>
              <a:rPr lang="en-US" sz="1600" b="1" i="0" u="none" strike="noStrike" cap="none" baseline="0">
                <a:solidFill>
                  <a:schemeClr val="dk1"/>
                </a:solidFill>
                <a:latin typeface="Calibri"/>
                <a:ea typeface="Calibri"/>
                <a:cs typeface="Calibri"/>
                <a:sym typeface="Calibri"/>
              </a:rPr>
              <a:t>pollutants</a:t>
            </a:r>
            <a:r>
              <a:rPr lang="en-US" sz="1600" b="0" i="0" u="none" strike="noStrike" cap="none" baseline="0">
                <a:solidFill>
                  <a:schemeClr val="dk1"/>
                </a:solidFill>
                <a:latin typeface="Calibri"/>
                <a:ea typeface="Calibri"/>
                <a:cs typeface="Calibri"/>
                <a:sym typeface="Calibri"/>
              </a:rPr>
              <a:t> and </a:t>
            </a:r>
            <a:r>
              <a:rPr lang="en-US" sz="1600" b="1" i="0" u="none" strike="noStrike" cap="none" baseline="0">
                <a:solidFill>
                  <a:schemeClr val="dk1"/>
                </a:solidFill>
                <a:latin typeface="Calibri"/>
                <a:ea typeface="Calibri"/>
                <a:cs typeface="Calibri"/>
                <a:sym typeface="Calibri"/>
              </a:rPr>
              <a:t>waste</a:t>
            </a:r>
            <a:r>
              <a:rPr lang="en-US" sz="1600" b="0" i="0" u="none" strike="noStrike" cap="none" baseline="0">
                <a:solidFill>
                  <a:schemeClr val="dk1"/>
                </a:solidFill>
                <a:latin typeface="Calibri"/>
                <a:ea typeface="Calibri"/>
                <a:cs typeface="Calibri"/>
                <a:sym typeface="Calibri"/>
              </a:rPr>
              <a:t> from the environment is an absolute requirement to promote a sustainable development of our society with low environmental impact. Biological processes play a major role in the removal of contaminants and they take advantage of the astonishing catabolic versatility of </a:t>
            </a:r>
            <a:r>
              <a:rPr lang="en-US" sz="1600" b="1" i="0" u="none" strike="noStrike" cap="none" baseline="0">
                <a:solidFill>
                  <a:schemeClr val="dk1"/>
                </a:solidFill>
                <a:latin typeface="Calibri"/>
                <a:ea typeface="Calibri"/>
                <a:cs typeface="Calibri"/>
                <a:sym typeface="Calibri"/>
              </a:rPr>
              <a:t>microorganisms</a:t>
            </a:r>
            <a:r>
              <a:rPr lang="en-US" sz="1600" b="0" i="0" u="none" strike="noStrike" cap="none" baseline="0">
                <a:solidFill>
                  <a:schemeClr val="dk1"/>
                </a:solidFill>
                <a:latin typeface="Calibri"/>
                <a:ea typeface="Calibri"/>
                <a:cs typeface="Calibri"/>
                <a:sym typeface="Calibri"/>
              </a:rPr>
              <a:t> to </a:t>
            </a:r>
            <a:r>
              <a:rPr lang="en-US" sz="1600" b="1" i="0" u="none" strike="noStrike" cap="none" baseline="0">
                <a:solidFill>
                  <a:schemeClr val="dk1"/>
                </a:solidFill>
                <a:latin typeface="Calibri"/>
                <a:ea typeface="Calibri"/>
                <a:cs typeface="Calibri"/>
                <a:sym typeface="Calibri"/>
              </a:rPr>
              <a:t>degrade/convert such compounds</a:t>
            </a:r>
            <a:r>
              <a:rPr lang="en-US" sz="1600" b="0" i="0" u="none" strike="noStrike" cap="none" baseline="0">
                <a:solidFill>
                  <a:schemeClr val="dk1"/>
                </a:solidFill>
                <a:latin typeface="Calibri"/>
                <a:ea typeface="Calibri"/>
                <a:cs typeface="Calibri"/>
                <a:sym typeface="Calibri"/>
              </a:rPr>
              <a:t>. New breakthroughs in structural characterization are producing vast amounts of information.</a:t>
            </a:r>
          </a:p>
        </p:txBody>
      </p:sp>
    </p:spTree>
    <p:extLst>
      <p:ext uri="{BB962C8B-B14F-4D97-AF65-F5344CB8AC3E}">
        <p14:creationId xmlns:p14="http://schemas.microsoft.com/office/powerpoint/2010/main" val="195860220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843808" y="980728"/>
            <a:ext cx="2714228" cy="2719745"/>
          </a:xfrm>
          <a:prstGeom prst="rect">
            <a:avLst/>
          </a:prstGeom>
          <a:noFill/>
          <a:ln w="9525">
            <a:noFill/>
            <a:miter lim="800000"/>
            <a:headEnd/>
            <a:tailEnd/>
          </a:ln>
        </p:spPr>
      </p:pic>
      <p:pic>
        <p:nvPicPr>
          <p:cNvPr id="1027" name="Picture 3"/>
          <p:cNvPicPr>
            <a:picLocks noChangeAspect="1" noChangeArrowheads="1"/>
          </p:cNvPicPr>
          <p:nvPr/>
        </p:nvPicPr>
        <p:blipFill>
          <a:blip r:embed="rId4"/>
          <a:srcRect/>
          <a:stretch>
            <a:fillRect/>
          </a:stretch>
        </p:blipFill>
        <p:spPr bwMode="auto">
          <a:xfrm>
            <a:off x="683568" y="980728"/>
            <a:ext cx="1700213" cy="2295525"/>
          </a:xfrm>
          <a:prstGeom prst="rect">
            <a:avLst/>
          </a:prstGeom>
          <a:noFill/>
          <a:ln w="9525">
            <a:noFill/>
            <a:miter lim="800000"/>
            <a:headEnd/>
            <a:tailEnd/>
          </a:ln>
        </p:spPr>
      </p:pic>
      <p:sp>
        <p:nvSpPr>
          <p:cNvPr id="5" name="4 CuadroTexto"/>
          <p:cNvSpPr txBox="1"/>
          <p:nvPr/>
        </p:nvSpPr>
        <p:spPr>
          <a:xfrm>
            <a:off x="5796136" y="1340768"/>
            <a:ext cx="3168352" cy="1569660"/>
          </a:xfrm>
          <a:prstGeom prst="rect">
            <a:avLst/>
          </a:prstGeom>
          <a:noFill/>
        </p:spPr>
        <p:txBody>
          <a:bodyPr wrap="square" rtlCol="0">
            <a:spAutoFit/>
          </a:bodyPr>
          <a:lstStyle/>
          <a:p>
            <a:r>
              <a:rPr lang="en-US" sz="1600" dirty="0" smtClean="0"/>
              <a:t>Researchers from the UPC, the CSIC and the University of Glasgow prove the effectiveness of a </a:t>
            </a:r>
            <a:r>
              <a:rPr lang="en-US" sz="1600" b="1" dirty="0" smtClean="0"/>
              <a:t>new drug against malaria </a:t>
            </a:r>
            <a:r>
              <a:rPr lang="en-US" sz="1600" dirty="0" smtClean="0"/>
              <a:t>using synchrotron light at the ALBA synchrotron</a:t>
            </a:r>
            <a:endParaRPr lang="es-ES" sz="1600" dirty="0"/>
          </a:p>
        </p:txBody>
      </p:sp>
      <p:sp>
        <p:nvSpPr>
          <p:cNvPr id="6" name="5 Rectángulo"/>
          <p:cNvSpPr/>
          <p:nvPr/>
        </p:nvSpPr>
        <p:spPr>
          <a:xfrm>
            <a:off x="2699792" y="260648"/>
            <a:ext cx="3816424" cy="523220"/>
          </a:xfrm>
          <a:prstGeom prst="rect">
            <a:avLst/>
          </a:prstGeom>
        </p:spPr>
        <p:txBody>
          <a:bodyPr wrap="square">
            <a:spAutoFit/>
          </a:bodyPr>
          <a:lstStyle/>
          <a:p>
            <a:pPr lvl="0" algn="ctr">
              <a:buClr>
                <a:schemeClr val="dk1"/>
              </a:buClr>
              <a:buSzPct val="25000"/>
            </a:pPr>
            <a:r>
              <a:rPr lang="en-US" sz="2800" b="1" dirty="0" smtClean="0">
                <a:solidFill>
                  <a:schemeClr val="dk1"/>
                </a:solidFill>
                <a:latin typeface="Calibri"/>
                <a:ea typeface="Calibri"/>
                <a:cs typeface="Calibri"/>
                <a:sym typeface="Calibri"/>
              </a:rPr>
              <a:t>Health challenges</a:t>
            </a:r>
            <a:endParaRPr lang="en-US" sz="2800" b="1" dirty="0">
              <a:solidFill>
                <a:schemeClr val="dk1"/>
              </a:solidFill>
              <a:latin typeface="Calibri"/>
              <a:ea typeface="Calibri"/>
              <a:cs typeface="Calibri"/>
              <a:sym typeface="Calibri"/>
            </a:endParaRPr>
          </a:p>
        </p:txBody>
      </p:sp>
      <p:pic>
        <p:nvPicPr>
          <p:cNvPr id="1029" name="Picture 5"/>
          <p:cNvPicPr>
            <a:picLocks noChangeAspect="1" noChangeArrowheads="1"/>
          </p:cNvPicPr>
          <p:nvPr/>
        </p:nvPicPr>
        <p:blipFill>
          <a:blip r:embed="rId5"/>
          <a:srcRect/>
          <a:stretch>
            <a:fillRect/>
          </a:stretch>
        </p:blipFill>
        <p:spPr bwMode="auto">
          <a:xfrm>
            <a:off x="323527" y="4035870"/>
            <a:ext cx="5400601" cy="1193330"/>
          </a:xfrm>
          <a:prstGeom prst="rect">
            <a:avLst/>
          </a:prstGeom>
          <a:noFill/>
          <a:ln w="9525">
            <a:noFill/>
            <a:miter lim="800000"/>
            <a:headEnd/>
            <a:tailEnd/>
          </a:ln>
        </p:spPr>
      </p:pic>
      <p:pic>
        <p:nvPicPr>
          <p:cNvPr id="1030" name="Picture 6"/>
          <p:cNvPicPr>
            <a:picLocks noChangeAspect="1" noChangeArrowheads="1"/>
          </p:cNvPicPr>
          <p:nvPr/>
        </p:nvPicPr>
        <p:blipFill>
          <a:blip r:embed="rId6"/>
          <a:srcRect/>
          <a:stretch>
            <a:fillRect/>
          </a:stretch>
        </p:blipFill>
        <p:spPr bwMode="auto">
          <a:xfrm>
            <a:off x="1248197" y="4856957"/>
            <a:ext cx="4979987" cy="125413"/>
          </a:xfrm>
          <a:prstGeom prst="rect">
            <a:avLst/>
          </a:prstGeom>
          <a:noFill/>
          <a:ln w="9525">
            <a:noFill/>
            <a:miter lim="800000"/>
            <a:headEnd/>
            <a:tailEnd/>
          </a:ln>
        </p:spPr>
      </p:pic>
      <p:pic>
        <p:nvPicPr>
          <p:cNvPr id="1031" name="Picture 7"/>
          <p:cNvPicPr>
            <a:picLocks noChangeAspect="1" noChangeArrowheads="1"/>
          </p:cNvPicPr>
          <p:nvPr/>
        </p:nvPicPr>
        <p:blipFill>
          <a:blip r:embed="rId7"/>
          <a:srcRect/>
          <a:stretch>
            <a:fillRect/>
          </a:stretch>
        </p:blipFill>
        <p:spPr bwMode="auto">
          <a:xfrm>
            <a:off x="319162" y="5392966"/>
            <a:ext cx="4180830" cy="1204386"/>
          </a:xfrm>
          <a:prstGeom prst="rect">
            <a:avLst/>
          </a:prstGeom>
          <a:noFill/>
          <a:ln w="9525">
            <a:noFill/>
            <a:miter lim="800000"/>
            <a:headEnd/>
            <a:tailEnd/>
          </a:ln>
        </p:spPr>
      </p:pic>
      <p:pic>
        <p:nvPicPr>
          <p:cNvPr id="1032" name="Picture 8"/>
          <p:cNvPicPr>
            <a:picLocks noChangeAspect="1" noChangeArrowheads="1"/>
          </p:cNvPicPr>
          <p:nvPr/>
        </p:nvPicPr>
        <p:blipFill>
          <a:blip r:embed="rId8"/>
          <a:srcRect/>
          <a:stretch>
            <a:fillRect/>
          </a:stretch>
        </p:blipFill>
        <p:spPr bwMode="auto">
          <a:xfrm>
            <a:off x="1835696" y="5589240"/>
            <a:ext cx="5400600" cy="365424"/>
          </a:xfrm>
          <a:prstGeom prst="rect">
            <a:avLst/>
          </a:prstGeom>
          <a:noFill/>
          <a:ln w="9525">
            <a:noFill/>
            <a:miter lim="800000"/>
            <a:headEnd/>
            <a:tailEnd/>
          </a:ln>
        </p:spPr>
      </p:pic>
    </p:spTree>
    <p:extLst>
      <p:ext uri="{BB962C8B-B14F-4D97-AF65-F5344CB8AC3E}">
        <p14:creationId xmlns:p14="http://schemas.microsoft.com/office/powerpoint/2010/main" val="5402624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755576" y="764704"/>
            <a:ext cx="4104456" cy="338554"/>
          </a:xfrm>
          <a:prstGeom prst="rect">
            <a:avLst/>
          </a:prstGeom>
          <a:noFill/>
          <a:ln w="9525">
            <a:noFill/>
            <a:miter lim="800000"/>
            <a:headEnd/>
            <a:tailEnd/>
          </a:ln>
          <a:effectLst/>
        </p:spPr>
        <p:txBody>
          <a:bodyPr wrap="square">
            <a:spAutoFit/>
          </a:bodyPr>
          <a:lstStyle/>
          <a:p>
            <a:r>
              <a:rPr lang="es-ES" sz="1600" b="1" u="sng" dirty="0" err="1">
                <a:latin typeface="Calibri" pitchFamily="34" charset="0"/>
              </a:rPr>
              <a:t>Maria</a:t>
            </a:r>
            <a:r>
              <a:rPr lang="es-ES" sz="1600" b="1" u="sng" dirty="0">
                <a:latin typeface="Calibri" pitchFamily="34" charset="0"/>
              </a:rPr>
              <a:t> </a:t>
            </a:r>
            <a:r>
              <a:rPr lang="es-ES" sz="1600" b="1" u="sng" dirty="0" err="1" smtClean="0">
                <a:latin typeface="Calibri" pitchFamily="34" charset="0"/>
              </a:rPr>
              <a:t>Solà</a:t>
            </a:r>
            <a:r>
              <a:rPr lang="es-ES" sz="1600" b="1" u="sng" dirty="0" smtClean="0">
                <a:latin typeface="Calibri" pitchFamily="34" charset="0"/>
              </a:rPr>
              <a:t> </a:t>
            </a:r>
            <a:r>
              <a:rPr lang="es-ES" sz="1600" dirty="0" smtClean="0">
                <a:latin typeface="Calibri" pitchFamily="34" charset="0"/>
              </a:rPr>
              <a:t> </a:t>
            </a:r>
            <a:r>
              <a:rPr lang="es-ES" dirty="0" smtClean="0">
                <a:latin typeface="Calibri" pitchFamily="34" charset="0"/>
              </a:rPr>
              <a:t>IBMB-CSIC, Barcelona</a:t>
            </a:r>
            <a:endParaRPr lang="es-ES" dirty="0">
              <a:latin typeface="Calibri" pitchFamily="34" charset="0"/>
            </a:endParaRPr>
          </a:p>
        </p:txBody>
      </p:sp>
      <p:sp>
        <p:nvSpPr>
          <p:cNvPr id="124933" name="Text Box 5"/>
          <p:cNvSpPr txBox="1">
            <a:spLocks noChangeArrowheads="1"/>
          </p:cNvSpPr>
          <p:nvPr/>
        </p:nvSpPr>
        <p:spPr bwMode="auto">
          <a:xfrm>
            <a:off x="4286248" y="714356"/>
            <a:ext cx="3929090" cy="338554"/>
          </a:xfrm>
          <a:prstGeom prst="rect">
            <a:avLst/>
          </a:prstGeom>
          <a:noFill/>
          <a:ln w="9525">
            <a:noFill/>
            <a:miter lim="800000"/>
            <a:headEnd/>
            <a:tailEnd/>
          </a:ln>
          <a:effectLst/>
        </p:spPr>
        <p:txBody>
          <a:bodyPr wrap="square">
            <a:spAutoFit/>
          </a:bodyPr>
          <a:lstStyle/>
          <a:p>
            <a:r>
              <a:rPr lang="es-ES" sz="1600" b="1" u="sng" dirty="0">
                <a:latin typeface="Calibri" pitchFamily="34" charset="0"/>
              </a:rPr>
              <a:t>Mark J. van </a:t>
            </a:r>
            <a:r>
              <a:rPr lang="es-ES" sz="1600" b="1" u="sng" dirty="0" err="1" smtClean="0">
                <a:latin typeface="Calibri" pitchFamily="34" charset="0"/>
              </a:rPr>
              <a:t>Raaij</a:t>
            </a:r>
            <a:r>
              <a:rPr lang="es-ES" sz="1600" dirty="0" smtClean="0">
                <a:latin typeface="Calibri" pitchFamily="34" charset="0"/>
              </a:rPr>
              <a:t> </a:t>
            </a:r>
            <a:r>
              <a:rPr lang="es-ES" dirty="0" smtClean="0">
                <a:latin typeface="Calibri" pitchFamily="34" charset="0"/>
              </a:rPr>
              <a:t>CNB –CSIC, Madrid</a:t>
            </a:r>
            <a:endParaRPr lang="es-ES" dirty="0">
              <a:latin typeface="Calibri" pitchFamily="34" charset="0"/>
            </a:endParaRPr>
          </a:p>
        </p:txBody>
      </p:sp>
      <p:sp>
        <p:nvSpPr>
          <p:cNvPr id="124935" name="Text Box 7"/>
          <p:cNvSpPr txBox="1">
            <a:spLocks noChangeArrowheads="1"/>
          </p:cNvSpPr>
          <p:nvPr/>
        </p:nvSpPr>
        <p:spPr bwMode="auto">
          <a:xfrm>
            <a:off x="755576" y="2643182"/>
            <a:ext cx="2173350" cy="769441"/>
          </a:xfrm>
          <a:prstGeom prst="rect">
            <a:avLst/>
          </a:prstGeom>
          <a:noFill/>
          <a:ln w="9525">
            <a:noFill/>
            <a:miter lim="800000"/>
            <a:headEnd/>
            <a:tailEnd/>
          </a:ln>
          <a:effectLst/>
        </p:spPr>
        <p:txBody>
          <a:bodyPr wrap="square">
            <a:spAutoFit/>
          </a:bodyPr>
          <a:lstStyle/>
          <a:p>
            <a:r>
              <a:rPr lang="es-ES" sz="1600" b="1" u="sng" dirty="0" err="1">
                <a:latin typeface="Calibri" pitchFamily="34" charset="0"/>
              </a:rPr>
              <a:t>Jeronimo</a:t>
            </a:r>
            <a:r>
              <a:rPr lang="es-ES" sz="1600" b="1" u="sng" dirty="0">
                <a:latin typeface="Calibri" pitchFamily="34" charset="0"/>
              </a:rPr>
              <a:t> </a:t>
            </a:r>
            <a:r>
              <a:rPr lang="es-ES" sz="1600" b="1" u="sng" dirty="0" smtClean="0">
                <a:latin typeface="Calibri" pitchFamily="34" charset="0"/>
              </a:rPr>
              <a:t>Bravo</a:t>
            </a:r>
            <a:r>
              <a:rPr lang="es-ES" sz="1600" dirty="0" smtClean="0">
                <a:latin typeface="Calibri" pitchFamily="34" charset="0"/>
              </a:rPr>
              <a:t> </a:t>
            </a:r>
          </a:p>
          <a:p>
            <a:r>
              <a:rPr lang="es-ES" dirty="0" smtClean="0">
                <a:latin typeface="Calibri" pitchFamily="34" charset="0"/>
              </a:rPr>
              <a:t>IBV-CSIC, Valencia</a:t>
            </a:r>
          </a:p>
          <a:p>
            <a:r>
              <a:rPr lang="es-ES" dirty="0" smtClean="0">
                <a:latin typeface="Calibri" pitchFamily="34" charset="0"/>
              </a:rPr>
              <a:t> </a:t>
            </a:r>
            <a:endParaRPr lang="es-ES" u="sng" dirty="0">
              <a:latin typeface="Calibri" pitchFamily="34" charset="0"/>
            </a:endParaRPr>
          </a:p>
        </p:txBody>
      </p:sp>
      <p:sp>
        <p:nvSpPr>
          <p:cNvPr id="124936" name="Text Box 8"/>
          <p:cNvSpPr txBox="1">
            <a:spLocks noChangeArrowheads="1"/>
          </p:cNvSpPr>
          <p:nvPr/>
        </p:nvSpPr>
        <p:spPr bwMode="auto">
          <a:xfrm>
            <a:off x="4283968" y="4714884"/>
            <a:ext cx="3288428" cy="338554"/>
          </a:xfrm>
          <a:prstGeom prst="rect">
            <a:avLst/>
          </a:prstGeom>
          <a:noFill/>
          <a:ln w="9525">
            <a:noFill/>
            <a:miter lim="800000"/>
            <a:headEnd/>
            <a:tailEnd/>
          </a:ln>
          <a:effectLst/>
        </p:spPr>
        <p:txBody>
          <a:bodyPr wrap="square">
            <a:spAutoFit/>
          </a:bodyPr>
          <a:lstStyle/>
          <a:p>
            <a:r>
              <a:rPr lang="es-ES" sz="1600" b="1" u="sng" dirty="0">
                <a:latin typeface="Calibri" pitchFamily="34" charset="0"/>
              </a:rPr>
              <a:t>Núria </a:t>
            </a:r>
            <a:r>
              <a:rPr lang="es-ES" sz="1600" b="1" u="sng" dirty="0" err="1">
                <a:latin typeface="Calibri" pitchFamily="34" charset="0"/>
              </a:rPr>
              <a:t>Verdaguer</a:t>
            </a:r>
            <a:r>
              <a:rPr lang="es-ES" sz="1600" dirty="0">
                <a:latin typeface="Calibri" pitchFamily="34" charset="0"/>
              </a:rPr>
              <a:t>, </a:t>
            </a:r>
            <a:r>
              <a:rPr lang="es-ES" dirty="0" smtClean="0">
                <a:latin typeface="Calibri" pitchFamily="34" charset="0"/>
              </a:rPr>
              <a:t>IBMB-CSIC, Barcelona</a:t>
            </a:r>
            <a:endParaRPr lang="es-ES" dirty="0">
              <a:latin typeface="Calibri" pitchFamily="34" charset="0"/>
            </a:endParaRPr>
          </a:p>
        </p:txBody>
      </p:sp>
      <p:sp>
        <p:nvSpPr>
          <p:cNvPr id="124937" name="Text Box 9"/>
          <p:cNvSpPr txBox="1">
            <a:spLocks noChangeArrowheads="1"/>
          </p:cNvSpPr>
          <p:nvPr/>
        </p:nvSpPr>
        <p:spPr bwMode="auto">
          <a:xfrm>
            <a:off x="785786" y="4714884"/>
            <a:ext cx="3429024" cy="338554"/>
          </a:xfrm>
          <a:prstGeom prst="rect">
            <a:avLst/>
          </a:prstGeom>
          <a:noFill/>
          <a:ln w="9525">
            <a:noFill/>
            <a:miter lim="800000"/>
            <a:headEnd/>
            <a:tailEnd/>
          </a:ln>
          <a:effectLst/>
        </p:spPr>
        <p:txBody>
          <a:bodyPr wrap="square">
            <a:spAutoFit/>
          </a:bodyPr>
          <a:lstStyle/>
          <a:p>
            <a:r>
              <a:rPr lang="es-ES" sz="1600" b="1" u="sng" dirty="0">
                <a:latin typeface="Calibri" pitchFamily="34" charset="0"/>
              </a:rPr>
              <a:t>Isabel </a:t>
            </a:r>
            <a:r>
              <a:rPr lang="es-ES" sz="1600" b="1" u="sng" dirty="0" err="1">
                <a:latin typeface="Calibri" pitchFamily="34" charset="0"/>
              </a:rPr>
              <a:t>Usón</a:t>
            </a:r>
            <a:r>
              <a:rPr lang="es-ES" sz="1600" dirty="0">
                <a:latin typeface="Calibri" pitchFamily="34" charset="0"/>
              </a:rPr>
              <a:t>, </a:t>
            </a:r>
            <a:r>
              <a:rPr lang="es-ES" dirty="0" smtClean="0">
                <a:latin typeface="Calibri" pitchFamily="34" charset="0"/>
              </a:rPr>
              <a:t>ICREA, IBMB-CSIC, Barcelona</a:t>
            </a:r>
            <a:endParaRPr lang="es-ES" dirty="0">
              <a:latin typeface="Calibri" pitchFamily="34" charset="0"/>
            </a:endParaRPr>
          </a:p>
        </p:txBody>
      </p:sp>
      <p:pic>
        <p:nvPicPr>
          <p:cNvPr id="10" name="Shape 115"/>
          <p:cNvPicPr preferRelativeResize="0"/>
          <p:nvPr/>
        </p:nvPicPr>
        <p:blipFill rotWithShape="1">
          <a:blip r:embed="rId2">
            <a:alphaModFix/>
          </a:blip>
          <a:srcRect/>
          <a:stretch/>
        </p:blipFill>
        <p:spPr>
          <a:xfrm>
            <a:off x="6563714" y="1214422"/>
            <a:ext cx="1080120" cy="1368152"/>
          </a:xfrm>
          <a:prstGeom prst="rect">
            <a:avLst/>
          </a:prstGeom>
          <a:noFill/>
          <a:ln>
            <a:noFill/>
          </a:ln>
        </p:spPr>
      </p:pic>
      <p:pic>
        <p:nvPicPr>
          <p:cNvPr id="1026" name="Picture 2"/>
          <p:cNvPicPr>
            <a:picLocks noChangeAspect="1" noChangeArrowheads="1"/>
          </p:cNvPicPr>
          <p:nvPr/>
        </p:nvPicPr>
        <p:blipFill>
          <a:blip r:embed="rId3"/>
          <a:srcRect/>
          <a:stretch>
            <a:fillRect/>
          </a:stretch>
        </p:blipFill>
        <p:spPr bwMode="auto">
          <a:xfrm>
            <a:off x="1394380" y="3278644"/>
            <a:ext cx="963042" cy="1364802"/>
          </a:xfrm>
          <a:prstGeom prst="rect">
            <a:avLst/>
          </a:prstGeom>
          <a:noFill/>
          <a:ln w="9525">
            <a:noFill/>
            <a:miter lim="800000"/>
            <a:headEnd/>
            <a:tailEnd/>
          </a:ln>
        </p:spPr>
      </p:pic>
      <p:pic>
        <p:nvPicPr>
          <p:cNvPr id="1027" name="Picture 3"/>
          <p:cNvPicPr>
            <a:picLocks noChangeAspect="1" noChangeArrowheads="1"/>
          </p:cNvPicPr>
          <p:nvPr/>
        </p:nvPicPr>
        <p:blipFill>
          <a:blip r:embed="rId4"/>
          <a:srcRect/>
          <a:stretch>
            <a:fillRect/>
          </a:stretch>
        </p:blipFill>
        <p:spPr bwMode="auto">
          <a:xfrm>
            <a:off x="1357290" y="1214422"/>
            <a:ext cx="1216556" cy="1296144"/>
          </a:xfrm>
          <a:prstGeom prst="rect">
            <a:avLst/>
          </a:prstGeom>
          <a:noFill/>
          <a:ln w="9525">
            <a:noFill/>
            <a:miter lim="800000"/>
            <a:headEnd/>
            <a:tailEnd/>
          </a:ln>
        </p:spPr>
      </p:pic>
      <p:sp>
        <p:nvSpPr>
          <p:cNvPr id="13" name="12 CuadroTexto"/>
          <p:cNvSpPr txBox="1"/>
          <p:nvPr/>
        </p:nvSpPr>
        <p:spPr>
          <a:xfrm>
            <a:off x="1187624" y="3573016"/>
            <a:ext cx="184731" cy="307777"/>
          </a:xfrm>
          <a:prstGeom prst="rect">
            <a:avLst/>
          </a:prstGeom>
          <a:noFill/>
        </p:spPr>
        <p:txBody>
          <a:bodyPr wrap="none" rtlCol="0">
            <a:spAutoFit/>
          </a:bodyPr>
          <a:lstStyle/>
          <a:p>
            <a:endParaRPr lang="es-ES" dirty="0"/>
          </a:p>
        </p:txBody>
      </p:sp>
      <p:sp>
        <p:nvSpPr>
          <p:cNvPr id="14" name="Text Box 7"/>
          <p:cNvSpPr txBox="1">
            <a:spLocks noChangeArrowheads="1"/>
          </p:cNvSpPr>
          <p:nvPr/>
        </p:nvSpPr>
        <p:spPr bwMode="auto">
          <a:xfrm>
            <a:off x="6500826" y="2857496"/>
            <a:ext cx="2457392" cy="553998"/>
          </a:xfrm>
          <a:prstGeom prst="rect">
            <a:avLst/>
          </a:prstGeom>
          <a:noFill/>
          <a:ln w="9525">
            <a:noFill/>
            <a:miter lim="800000"/>
            <a:headEnd/>
            <a:tailEnd/>
          </a:ln>
          <a:effectLst/>
        </p:spPr>
        <p:txBody>
          <a:bodyPr wrap="square">
            <a:spAutoFit/>
          </a:bodyPr>
          <a:lstStyle/>
          <a:p>
            <a:r>
              <a:rPr lang="es-ES" sz="1600" b="1" u="sng" dirty="0" smtClean="0">
                <a:latin typeface="Calibri" pitchFamily="34" charset="0"/>
              </a:rPr>
              <a:t>Ana Cámara</a:t>
            </a:r>
          </a:p>
          <a:p>
            <a:r>
              <a:rPr lang="es-ES" dirty="0" smtClean="0">
                <a:latin typeface="Calibri" pitchFamily="34" charset="0"/>
              </a:rPr>
              <a:t>Universidad de </a:t>
            </a:r>
            <a:r>
              <a:rPr lang="es-ES" dirty="0" err="1" smtClean="0">
                <a:latin typeface="Calibri" pitchFamily="34" charset="0"/>
              </a:rPr>
              <a:t>Almeria</a:t>
            </a:r>
            <a:endParaRPr lang="es-ES" dirty="0" smtClean="0">
              <a:latin typeface="Calibri" pitchFamily="34" charset="0"/>
            </a:endParaRPr>
          </a:p>
        </p:txBody>
      </p:sp>
      <p:pic>
        <p:nvPicPr>
          <p:cNvPr id="15" name="Shape 114"/>
          <p:cNvPicPr preferRelativeResize="0"/>
          <p:nvPr/>
        </p:nvPicPr>
        <p:blipFill rotWithShape="1">
          <a:blip r:embed="rId5">
            <a:alphaModFix/>
          </a:blip>
          <a:srcRect/>
          <a:stretch/>
        </p:blipFill>
        <p:spPr>
          <a:xfrm>
            <a:off x="6569098" y="3429000"/>
            <a:ext cx="1146174" cy="1238250"/>
          </a:xfrm>
          <a:prstGeom prst="rect">
            <a:avLst/>
          </a:prstGeom>
          <a:noFill/>
          <a:ln>
            <a:noFill/>
          </a:ln>
        </p:spPr>
      </p:pic>
      <p:sp>
        <p:nvSpPr>
          <p:cNvPr id="16" name="Shape 117"/>
          <p:cNvSpPr txBox="1"/>
          <p:nvPr/>
        </p:nvSpPr>
        <p:spPr>
          <a:xfrm>
            <a:off x="2922761" y="71414"/>
            <a:ext cx="2873375" cy="523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1" i="0" u="none" strike="noStrike" cap="none" baseline="0" dirty="0">
                <a:solidFill>
                  <a:schemeClr val="dk1"/>
                </a:solidFill>
                <a:latin typeface="Calibri"/>
                <a:ea typeface="Calibri"/>
                <a:cs typeface="Calibri"/>
                <a:sym typeface="Calibri"/>
              </a:rPr>
              <a:t>I) Proposal leaders</a:t>
            </a:r>
          </a:p>
        </p:txBody>
      </p:sp>
      <p:pic>
        <p:nvPicPr>
          <p:cNvPr id="1028" name="Picture 4"/>
          <p:cNvPicPr>
            <a:picLocks noChangeAspect="1" noChangeArrowheads="1"/>
          </p:cNvPicPr>
          <p:nvPr/>
        </p:nvPicPr>
        <p:blipFill>
          <a:blip r:embed="rId6"/>
          <a:srcRect/>
          <a:stretch>
            <a:fillRect/>
          </a:stretch>
        </p:blipFill>
        <p:spPr bwMode="auto">
          <a:xfrm>
            <a:off x="1357290" y="5203550"/>
            <a:ext cx="1028681" cy="1440160"/>
          </a:xfrm>
          <a:prstGeom prst="rect">
            <a:avLst/>
          </a:prstGeom>
          <a:noFill/>
          <a:ln w="9525">
            <a:noFill/>
            <a:miter lim="800000"/>
            <a:headEnd/>
            <a:tailEnd/>
          </a:ln>
        </p:spPr>
      </p:pic>
      <p:grpSp>
        <p:nvGrpSpPr>
          <p:cNvPr id="2" name="Shape 110"/>
          <p:cNvGrpSpPr/>
          <p:nvPr/>
        </p:nvGrpSpPr>
        <p:grpSpPr>
          <a:xfrm>
            <a:off x="6431681" y="5020068"/>
            <a:ext cx="1355029" cy="1409328"/>
            <a:chOff x="0" y="0"/>
            <a:chExt cx="2147483647" cy="2147483647"/>
          </a:xfrm>
        </p:grpSpPr>
        <p:pic>
          <p:nvPicPr>
            <p:cNvPr id="27" name="Shape 111"/>
            <p:cNvPicPr preferRelativeResize="0"/>
            <p:nvPr/>
          </p:nvPicPr>
          <p:blipFill rotWithShape="1">
            <a:blip r:embed="rId7">
              <a:alphaModFix/>
            </a:blip>
            <a:srcRect/>
            <a:stretch/>
          </p:blipFill>
          <p:spPr>
            <a:xfrm>
              <a:off x="155721419" y="102842858"/>
              <a:ext cx="1991762227" cy="2014640597"/>
            </a:xfrm>
            <a:prstGeom prst="rect">
              <a:avLst/>
            </a:prstGeom>
            <a:noFill/>
            <a:ln>
              <a:noFill/>
            </a:ln>
          </p:spPr>
        </p:pic>
        <p:sp>
          <p:nvSpPr>
            <p:cNvPr id="28" name="Shape 112"/>
            <p:cNvSpPr txBox="1"/>
            <p:nvPr/>
          </p:nvSpPr>
          <p:spPr>
            <a:xfrm>
              <a:off x="122211636" y="0"/>
              <a:ext cx="2021421734" cy="165781695"/>
            </a:xfrm>
            <a:prstGeom prst="rect">
              <a:avLst/>
            </a:prstGeom>
            <a:solidFill>
              <a:schemeClr val="lt1"/>
            </a:solidFill>
            <a:ln w="9525" cap="flat">
              <a:solidFill>
                <a:schemeClr val="lt1"/>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29" name="Shape 113"/>
            <p:cNvSpPr txBox="1"/>
            <p:nvPr/>
          </p:nvSpPr>
          <p:spPr>
            <a:xfrm rot="5400000">
              <a:off x="-928761332" y="1042272405"/>
              <a:ext cx="2021421734" cy="165781695"/>
            </a:xfrm>
            <a:prstGeom prst="rect">
              <a:avLst/>
            </a:prstGeom>
            <a:solidFill>
              <a:schemeClr val="lt1"/>
            </a:solidFill>
            <a:ln w="9525" cap="flat">
              <a:solidFill>
                <a:schemeClr val="lt1"/>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sp>
        <p:nvSpPr>
          <p:cNvPr id="19" name="Text Box 2"/>
          <p:cNvSpPr txBox="1">
            <a:spLocks noChangeArrowheads="1"/>
          </p:cNvSpPr>
          <p:nvPr/>
        </p:nvSpPr>
        <p:spPr bwMode="auto">
          <a:xfrm>
            <a:off x="3071802" y="2016617"/>
            <a:ext cx="2357454" cy="769441"/>
          </a:xfrm>
          <a:prstGeom prst="rect">
            <a:avLst/>
          </a:prstGeom>
          <a:noFill/>
          <a:ln w="9525">
            <a:noFill/>
            <a:miter lim="800000"/>
            <a:headEnd/>
            <a:tailEnd/>
          </a:ln>
          <a:effectLst/>
        </p:spPr>
        <p:txBody>
          <a:bodyPr wrap="square">
            <a:spAutoFit/>
          </a:bodyPr>
          <a:lstStyle/>
          <a:p>
            <a:pPr algn="ctr"/>
            <a:r>
              <a:rPr lang="es-ES" sz="1600" b="1" u="sng" dirty="0" smtClean="0">
                <a:latin typeface="Calibri" pitchFamily="34" charset="0"/>
              </a:rPr>
              <a:t>Jordi </a:t>
            </a:r>
            <a:r>
              <a:rPr lang="es-ES" sz="1600" b="1" u="sng" dirty="0" err="1" smtClean="0">
                <a:latin typeface="Calibri" pitchFamily="34" charset="0"/>
              </a:rPr>
              <a:t>Juanhuix</a:t>
            </a:r>
            <a:r>
              <a:rPr lang="es-ES" sz="1600" b="1" u="sng" dirty="0" smtClean="0">
                <a:latin typeface="Calibri" pitchFamily="34" charset="0"/>
              </a:rPr>
              <a:t> </a:t>
            </a:r>
          </a:p>
          <a:p>
            <a:pPr algn="ctr"/>
            <a:r>
              <a:rPr lang="es-ES" dirty="0" smtClean="0">
                <a:latin typeface="Calibri" pitchFamily="34" charset="0"/>
              </a:rPr>
              <a:t>ALBA </a:t>
            </a:r>
            <a:r>
              <a:rPr lang="es-ES" dirty="0" err="1" smtClean="0">
                <a:latin typeface="Calibri" pitchFamily="34" charset="0"/>
              </a:rPr>
              <a:t>Sychrotron</a:t>
            </a:r>
            <a:r>
              <a:rPr lang="es-ES" dirty="0" smtClean="0">
                <a:latin typeface="Calibri" pitchFamily="34" charset="0"/>
              </a:rPr>
              <a:t> Light </a:t>
            </a:r>
            <a:r>
              <a:rPr lang="es-ES" dirty="0" err="1" smtClean="0">
                <a:latin typeface="Calibri" pitchFamily="34" charset="0"/>
              </a:rPr>
              <a:t>Source</a:t>
            </a:r>
            <a:endParaRPr lang="es-ES" dirty="0" smtClean="0">
              <a:latin typeface="Calibri" pitchFamily="34" charset="0"/>
            </a:endParaRPr>
          </a:p>
          <a:p>
            <a:endParaRPr lang="es-ES" dirty="0">
              <a:latin typeface="Calibri" pitchFamily="34" charset="0"/>
            </a:endParaRPr>
          </a:p>
        </p:txBody>
      </p:sp>
      <p:pic>
        <p:nvPicPr>
          <p:cNvPr id="3" name="Picture 2"/>
          <p:cNvPicPr>
            <a:picLocks noChangeAspect="1" noChangeArrowheads="1"/>
          </p:cNvPicPr>
          <p:nvPr/>
        </p:nvPicPr>
        <p:blipFill>
          <a:blip r:embed="rId8"/>
          <a:srcRect/>
          <a:stretch>
            <a:fillRect/>
          </a:stretch>
        </p:blipFill>
        <p:spPr bwMode="auto">
          <a:xfrm>
            <a:off x="3786182" y="2727328"/>
            <a:ext cx="1049808" cy="1487490"/>
          </a:xfrm>
          <a:prstGeom prst="rect">
            <a:avLst/>
          </a:prstGeom>
          <a:noFill/>
          <a:ln w="9525">
            <a:noFill/>
            <a:miter lim="800000"/>
            <a:headEnd/>
            <a:tailEnd/>
          </a:ln>
          <a:effectLst/>
        </p:spPr>
      </p:pic>
    </p:spTree>
    <p:extLst>
      <p:ext uri="{BB962C8B-B14F-4D97-AF65-F5344CB8AC3E}">
        <p14:creationId xmlns:p14="http://schemas.microsoft.com/office/powerpoint/2010/main" val="11569540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3"/>
          <a:srcRect/>
          <a:stretch>
            <a:fillRect/>
          </a:stretch>
        </p:blipFill>
        <p:spPr bwMode="auto">
          <a:xfrm>
            <a:off x="380295" y="760636"/>
            <a:ext cx="8512185" cy="724148"/>
          </a:xfrm>
          <a:prstGeom prst="rect">
            <a:avLst/>
          </a:prstGeom>
          <a:noFill/>
          <a:ln w="9525">
            <a:noFill/>
            <a:miter lim="800000"/>
            <a:headEnd/>
            <a:tailEnd/>
          </a:ln>
        </p:spPr>
      </p:pic>
      <p:pic>
        <p:nvPicPr>
          <p:cNvPr id="3076" name="Picture 4"/>
          <p:cNvPicPr>
            <a:picLocks noChangeAspect="1" noChangeArrowheads="1"/>
          </p:cNvPicPr>
          <p:nvPr/>
        </p:nvPicPr>
        <p:blipFill>
          <a:blip r:embed="rId4"/>
          <a:srcRect/>
          <a:stretch>
            <a:fillRect/>
          </a:stretch>
        </p:blipFill>
        <p:spPr bwMode="auto">
          <a:xfrm>
            <a:off x="378480" y="1501437"/>
            <a:ext cx="8514000" cy="4807883"/>
          </a:xfrm>
          <a:prstGeom prst="rect">
            <a:avLst/>
          </a:prstGeom>
          <a:noFill/>
          <a:ln w="9525">
            <a:noFill/>
            <a:miter lim="800000"/>
            <a:headEnd/>
            <a:tailEnd/>
          </a:ln>
        </p:spPr>
      </p:pic>
    </p:spTree>
    <p:extLst>
      <p:ext uri="{BB962C8B-B14F-4D97-AF65-F5344CB8AC3E}">
        <p14:creationId xmlns:p14="http://schemas.microsoft.com/office/powerpoint/2010/main" val="259462892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4100" name="Picture 4"/>
          <p:cNvPicPr>
            <a:picLocks noChangeAspect="1" noChangeArrowheads="1"/>
          </p:cNvPicPr>
          <p:nvPr/>
        </p:nvPicPr>
        <p:blipFill>
          <a:blip r:embed="rId2"/>
          <a:srcRect/>
          <a:stretch>
            <a:fillRect/>
          </a:stretch>
        </p:blipFill>
        <p:spPr bwMode="auto">
          <a:xfrm>
            <a:off x="401485" y="1484784"/>
            <a:ext cx="8490995" cy="4338000"/>
          </a:xfrm>
          <a:prstGeom prst="rect">
            <a:avLst/>
          </a:prstGeom>
          <a:noFill/>
          <a:ln w="9525">
            <a:noFill/>
            <a:miter lim="800000"/>
            <a:headEnd/>
            <a:tailEnd/>
          </a:ln>
        </p:spPr>
      </p:pic>
      <p:pic>
        <p:nvPicPr>
          <p:cNvPr id="3074" name="Picture 2"/>
          <p:cNvPicPr>
            <a:picLocks noChangeAspect="1" noChangeArrowheads="1"/>
          </p:cNvPicPr>
          <p:nvPr/>
        </p:nvPicPr>
        <p:blipFill>
          <a:blip r:embed="rId3"/>
          <a:srcRect/>
          <a:stretch>
            <a:fillRect/>
          </a:stretch>
        </p:blipFill>
        <p:spPr bwMode="auto">
          <a:xfrm>
            <a:off x="380295" y="764704"/>
            <a:ext cx="8512185" cy="724148"/>
          </a:xfrm>
          <a:prstGeom prst="rect">
            <a:avLst/>
          </a:prstGeom>
          <a:noFill/>
          <a:ln w="9525">
            <a:noFill/>
            <a:miter lim="800000"/>
            <a:headEnd/>
            <a:tailEnd/>
          </a:ln>
        </p:spPr>
      </p:pic>
    </p:spTree>
    <p:extLst>
      <p:ext uri="{BB962C8B-B14F-4D97-AF65-F5344CB8AC3E}">
        <p14:creationId xmlns:p14="http://schemas.microsoft.com/office/powerpoint/2010/main" val="2142650144"/>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2"/>
          <a:srcRect/>
          <a:stretch>
            <a:fillRect/>
          </a:stretch>
        </p:blipFill>
        <p:spPr bwMode="auto">
          <a:xfrm>
            <a:off x="380295" y="760636"/>
            <a:ext cx="8512185" cy="724148"/>
          </a:xfrm>
          <a:prstGeom prst="rect">
            <a:avLst/>
          </a:prstGeom>
          <a:noFill/>
          <a:ln w="9525">
            <a:noFill/>
            <a:miter lim="800000"/>
            <a:headEnd/>
            <a:tailEnd/>
          </a:ln>
        </p:spPr>
      </p:pic>
      <p:pic>
        <p:nvPicPr>
          <p:cNvPr id="5123" name="Picture 3"/>
          <p:cNvPicPr>
            <a:picLocks noChangeAspect="1" noChangeArrowheads="1"/>
          </p:cNvPicPr>
          <p:nvPr/>
        </p:nvPicPr>
        <p:blipFill>
          <a:blip r:embed="rId3"/>
          <a:srcRect/>
          <a:stretch>
            <a:fillRect/>
          </a:stretch>
        </p:blipFill>
        <p:spPr bwMode="auto">
          <a:xfrm>
            <a:off x="395536" y="1484784"/>
            <a:ext cx="8496944" cy="5196099"/>
          </a:xfrm>
          <a:prstGeom prst="rect">
            <a:avLst/>
          </a:prstGeom>
          <a:noFill/>
          <a:ln w="9525">
            <a:noFill/>
            <a:miter lim="800000"/>
            <a:headEnd/>
            <a:tailEnd/>
          </a:ln>
        </p:spPr>
      </p:pic>
    </p:spTree>
    <p:extLst>
      <p:ext uri="{BB962C8B-B14F-4D97-AF65-F5344CB8AC3E}">
        <p14:creationId xmlns:p14="http://schemas.microsoft.com/office/powerpoint/2010/main" val="210500714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6146" name="Picture 2"/>
          <p:cNvPicPr>
            <a:picLocks noChangeAspect="1" noChangeArrowheads="1"/>
          </p:cNvPicPr>
          <p:nvPr/>
        </p:nvPicPr>
        <p:blipFill>
          <a:blip r:embed="rId2"/>
          <a:srcRect/>
          <a:stretch>
            <a:fillRect/>
          </a:stretch>
        </p:blipFill>
        <p:spPr bwMode="auto">
          <a:xfrm>
            <a:off x="396480" y="1493800"/>
            <a:ext cx="8496000" cy="5175560"/>
          </a:xfrm>
          <a:prstGeom prst="rect">
            <a:avLst/>
          </a:prstGeom>
          <a:noFill/>
          <a:ln w="9525">
            <a:noFill/>
            <a:miter lim="800000"/>
            <a:headEnd/>
            <a:tailEnd/>
          </a:ln>
        </p:spPr>
      </p:pic>
      <p:pic>
        <p:nvPicPr>
          <p:cNvPr id="3074" name="Picture 2"/>
          <p:cNvPicPr>
            <a:picLocks noChangeAspect="1" noChangeArrowheads="1"/>
          </p:cNvPicPr>
          <p:nvPr/>
        </p:nvPicPr>
        <p:blipFill>
          <a:blip r:embed="rId3"/>
          <a:srcRect/>
          <a:stretch>
            <a:fillRect/>
          </a:stretch>
        </p:blipFill>
        <p:spPr bwMode="auto">
          <a:xfrm>
            <a:off x="380295" y="760636"/>
            <a:ext cx="8512185" cy="724148"/>
          </a:xfrm>
          <a:prstGeom prst="rect">
            <a:avLst/>
          </a:prstGeom>
          <a:noFill/>
          <a:ln w="9525">
            <a:noFill/>
            <a:miter lim="800000"/>
            <a:headEnd/>
            <a:tailEnd/>
          </a:ln>
        </p:spPr>
      </p:pic>
    </p:spTree>
    <p:extLst>
      <p:ext uri="{BB962C8B-B14F-4D97-AF65-F5344CB8AC3E}">
        <p14:creationId xmlns:p14="http://schemas.microsoft.com/office/powerpoint/2010/main" val="274737166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2"/>
          <a:srcRect/>
          <a:stretch>
            <a:fillRect/>
          </a:stretch>
        </p:blipFill>
        <p:spPr bwMode="auto">
          <a:xfrm>
            <a:off x="380295" y="760636"/>
            <a:ext cx="8512185" cy="724148"/>
          </a:xfrm>
          <a:prstGeom prst="rect">
            <a:avLst/>
          </a:prstGeom>
          <a:noFill/>
          <a:ln w="9525">
            <a:noFill/>
            <a:miter lim="800000"/>
            <a:headEnd/>
            <a:tailEnd/>
          </a:ln>
        </p:spPr>
      </p:pic>
      <p:pic>
        <p:nvPicPr>
          <p:cNvPr id="7170" name="Picture 2"/>
          <p:cNvPicPr>
            <a:picLocks noChangeAspect="1" noChangeArrowheads="1"/>
          </p:cNvPicPr>
          <p:nvPr/>
        </p:nvPicPr>
        <p:blipFill>
          <a:blip r:embed="rId3"/>
          <a:srcRect/>
          <a:stretch>
            <a:fillRect/>
          </a:stretch>
        </p:blipFill>
        <p:spPr bwMode="auto">
          <a:xfrm>
            <a:off x="395536" y="1484784"/>
            <a:ext cx="8496944" cy="5256000"/>
          </a:xfrm>
          <a:prstGeom prst="rect">
            <a:avLst/>
          </a:prstGeom>
          <a:noFill/>
          <a:ln w="9525">
            <a:noFill/>
            <a:miter lim="800000"/>
            <a:headEnd/>
            <a:tailEnd/>
          </a:ln>
        </p:spPr>
      </p:pic>
    </p:spTree>
    <p:extLst>
      <p:ext uri="{BB962C8B-B14F-4D97-AF65-F5344CB8AC3E}">
        <p14:creationId xmlns:p14="http://schemas.microsoft.com/office/powerpoint/2010/main" val="331367530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2"/>
          <a:srcRect/>
          <a:stretch>
            <a:fillRect/>
          </a:stretch>
        </p:blipFill>
        <p:spPr bwMode="auto">
          <a:xfrm>
            <a:off x="380295" y="760636"/>
            <a:ext cx="8512185" cy="724148"/>
          </a:xfrm>
          <a:prstGeom prst="rect">
            <a:avLst/>
          </a:prstGeom>
          <a:noFill/>
          <a:ln w="9525">
            <a:noFill/>
            <a:miter lim="800000"/>
            <a:headEnd/>
            <a:tailEnd/>
          </a:ln>
        </p:spPr>
      </p:pic>
      <p:pic>
        <p:nvPicPr>
          <p:cNvPr id="8194" name="Picture 2"/>
          <p:cNvPicPr>
            <a:picLocks noChangeAspect="1" noChangeArrowheads="1"/>
          </p:cNvPicPr>
          <p:nvPr/>
        </p:nvPicPr>
        <p:blipFill>
          <a:blip r:embed="rId3"/>
          <a:srcRect/>
          <a:stretch>
            <a:fillRect/>
          </a:stretch>
        </p:blipFill>
        <p:spPr bwMode="auto">
          <a:xfrm>
            <a:off x="395536" y="1484784"/>
            <a:ext cx="8496944" cy="5244060"/>
          </a:xfrm>
          <a:prstGeom prst="rect">
            <a:avLst/>
          </a:prstGeom>
          <a:noFill/>
          <a:ln w="9525">
            <a:noFill/>
            <a:miter lim="800000"/>
            <a:headEnd/>
            <a:tailEnd/>
          </a:ln>
        </p:spPr>
      </p:pic>
    </p:spTree>
    <p:extLst>
      <p:ext uri="{BB962C8B-B14F-4D97-AF65-F5344CB8AC3E}">
        <p14:creationId xmlns:p14="http://schemas.microsoft.com/office/powerpoint/2010/main" val="36770497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2"/>
          <a:srcRect/>
          <a:stretch>
            <a:fillRect/>
          </a:stretch>
        </p:blipFill>
        <p:spPr bwMode="auto">
          <a:xfrm>
            <a:off x="380295" y="760636"/>
            <a:ext cx="8512185" cy="724148"/>
          </a:xfrm>
          <a:prstGeom prst="rect">
            <a:avLst/>
          </a:prstGeom>
          <a:noFill/>
          <a:ln w="9525">
            <a:noFill/>
            <a:miter lim="800000"/>
            <a:headEnd/>
            <a:tailEnd/>
          </a:ln>
        </p:spPr>
      </p:pic>
      <p:pic>
        <p:nvPicPr>
          <p:cNvPr id="9218" name="Picture 2"/>
          <p:cNvPicPr>
            <a:picLocks noChangeAspect="1" noChangeArrowheads="1"/>
          </p:cNvPicPr>
          <p:nvPr/>
        </p:nvPicPr>
        <p:blipFill>
          <a:blip r:embed="rId3"/>
          <a:srcRect/>
          <a:stretch>
            <a:fillRect/>
          </a:stretch>
        </p:blipFill>
        <p:spPr bwMode="auto">
          <a:xfrm>
            <a:off x="395536" y="1484784"/>
            <a:ext cx="8505315" cy="4968000"/>
          </a:xfrm>
          <a:prstGeom prst="rect">
            <a:avLst/>
          </a:prstGeom>
          <a:noFill/>
          <a:ln w="9525">
            <a:noFill/>
            <a:miter lim="800000"/>
            <a:headEnd/>
            <a:tailEnd/>
          </a:ln>
        </p:spPr>
      </p:pic>
    </p:spTree>
    <p:extLst>
      <p:ext uri="{BB962C8B-B14F-4D97-AF65-F5344CB8AC3E}">
        <p14:creationId xmlns:p14="http://schemas.microsoft.com/office/powerpoint/2010/main" val="3420044411"/>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3074" name="Picture 2"/>
          <p:cNvPicPr>
            <a:picLocks noChangeAspect="1" noChangeArrowheads="1"/>
          </p:cNvPicPr>
          <p:nvPr/>
        </p:nvPicPr>
        <p:blipFill>
          <a:blip r:embed="rId2"/>
          <a:srcRect/>
          <a:stretch>
            <a:fillRect/>
          </a:stretch>
        </p:blipFill>
        <p:spPr bwMode="auto">
          <a:xfrm>
            <a:off x="380295" y="760636"/>
            <a:ext cx="8512185" cy="724148"/>
          </a:xfrm>
          <a:prstGeom prst="rect">
            <a:avLst/>
          </a:prstGeom>
          <a:noFill/>
          <a:ln w="9525">
            <a:noFill/>
            <a:miter lim="800000"/>
            <a:headEnd/>
            <a:tailEnd/>
          </a:ln>
        </p:spPr>
      </p:pic>
      <p:pic>
        <p:nvPicPr>
          <p:cNvPr id="10242" name="Picture 2"/>
          <p:cNvPicPr>
            <a:picLocks noChangeAspect="1" noChangeArrowheads="1"/>
          </p:cNvPicPr>
          <p:nvPr/>
        </p:nvPicPr>
        <p:blipFill>
          <a:blip r:embed="rId3"/>
          <a:srcRect/>
          <a:stretch>
            <a:fillRect/>
          </a:stretch>
        </p:blipFill>
        <p:spPr bwMode="auto">
          <a:xfrm>
            <a:off x="395536" y="1484784"/>
            <a:ext cx="8496943" cy="5256000"/>
          </a:xfrm>
          <a:prstGeom prst="rect">
            <a:avLst/>
          </a:prstGeom>
          <a:noFill/>
          <a:ln w="9525">
            <a:noFill/>
            <a:miter lim="800000"/>
            <a:headEnd/>
            <a:tailEnd/>
          </a:ln>
        </p:spPr>
      </p:pic>
    </p:spTree>
    <p:extLst>
      <p:ext uri="{BB962C8B-B14F-4D97-AF65-F5344CB8AC3E}">
        <p14:creationId xmlns:p14="http://schemas.microsoft.com/office/powerpoint/2010/main" val="241901779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52"/>
          <p:cNvSpPr txBox="1"/>
          <p:nvPr/>
        </p:nvSpPr>
        <p:spPr>
          <a:xfrm>
            <a:off x="347415" y="188640"/>
            <a:ext cx="8401049" cy="65405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33CC"/>
              </a:buClr>
              <a:buSzPct val="25000"/>
              <a:buFont typeface="Calibri"/>
              <a:buNone/>
            </a:pPr>
            <a:r>
              <a:rPr lang="en-US" sz="2700" b="0" i="0" u="none" strike="noStrike" cap="none" baseline="0" dirty="0">
                <a:solidFill>
                  <a:srgbClr val="0033CC"/>
                </a:solidFill>
                <a:latin typeface="Calibri"/>
                <a:ea typeface="Calibri"/>
                <a:cs typeface="Calibri"/>
                <a:sym typeface="Calibri"/>
              </a:rPr>
              <a:t>Spanish Users Research</a:t>
            </a:r>
          </a:p>
        </p:txBody>
      </p:sp>
      <p:pic>
        <p:nvPicPr>
          <p:cNvPr id="11266" name="Picture 2"/>
          <p:cNvPicPr>
            <a:picLocks noChangeAspect="1" noChangeArrowheads="1"/>
          </p:cNvPicPr>
          <p:nvPr/>
        </p:nvPicPr>
        <p:blipFill>
          <a:blip r:embed="rId2"/>
          <a:srcRect/>
          <a:stretch>
            <a:fillRect/>
          </a:stretch>
        </p:blipFill>
        <p:spPr bwMode="auto">
          <a:xfrm>
            <a:off x="396464" y="1772816"/>
            <a:ext cx="8550142" cy="1584000"/>
          </a:xfrm>
          <a:prstGeom prst="rect">
            <a:avLst/>
          </a:prstGeom>
          <a:noFill/>
          <a:ln w="9525">
            <a:noFill/>
            <a:miter lim="800000"/>
            <a:headEnd/>
            <a:tailEnd/>
          </a:ln>
        </p:spPr>
      </p:pic>
      <p:pic>
        <p:nvPicPr>
          <p:cNvPr id="11267" name="Picture 3"/>
          <p:cNvPicPr>
            <a:picLocks noChangeAspect="1" noChangeArrowheads="1"/>
          </p:cNvPicPr>
          <p:nvPr/>
        </p:nvPicPr>
        <p:blipFill>
          <a:blip r:embed="rId3"/>
          <a:srcRect/>
          <a:stretch>
            <a:fillRect/>
          </a:stretch>
        </p:blipFill>
        <p:spPr bwMode="auto">
          <a:xfrm>
            <a:off x="396464" y="707345"/>
            <a:ext cx="8568024" cy="1118497"/>
          </a:xfrm>
          <a:prstGeom prst="rect">
            <a:avLst/>
          </a:prstGeom>
          <a:noFill/>
          <a:ln w="9525">
            <a:noFill/>
            <a:miter lim="800000"/>
            <a:headEnd/>
            <a:tailEnd/>
          </a:ln>
        </p:spPr>
      </p:pic>
    </p:spTree>
    <p:extLst>
      <p:ext uri="{BB962C8B-B14F-4D97-AF65-F5344CB8AC3E}">
        <p14:creationId xmlns:p14="http://schemas.microsoft.com/office/powerpoint/2010/main" val="619927385"/>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7"/>
            <a:ext cx="8229600" cy="868347"/>
          </a:xfrm>
        </p:spPr>
        <p:txBody>
          <a:bodyPr/>
          <a:lstStyle/>
          <a:p>
            <a:pPr algn="l"/>
            <a:r>
              <a:rPr lang="en-US" sz="1800" b="1" dirty="0" smtClean="0">
                <a:solidFill>
                  <a:schemeClr val="tx1"/>
                </a:solidFill>
              </a:rPr>
              <a:t>ALBA question 1. Highlight in a single slide the first key academic experiment you propose to carry out after the BL is commissioned.</a:t>
            </a:r>
            <a:endParaRPr lang="es-ES" sz="1800" b="1" dirty="0">
              <a:solidFill>
                <a:schemeClr val="tx1"/>
              </a:solidFill>
              <a:latin typeface="Calibri" pitchFamily="34" charset="0"/>
            </a:endParaRPr>
          </a:p>
        </p:txBody>
      </p:sp>
      <p:pic>
        <p:nvPicPr>
          <p:cNvPr id="4" name="3 Marcador de contenido" descr="178-EbolaVirusProteins_EbolaProteins.tif"/>
          <p:cNvPicPr>
            <a:picLocks noGrp="1" noChangeAspect="1"/>
          </p:cNvPicPr>
          <p:nvPr>
            <p:ph idx="1"/>
          </p:nvPr>
        </p:nvPicPr>
        <p:blipFill>
          <a:blip r:embed="rId3" cstate="print"/>
          <a:stretch>
            <a:fillRect/>
          </a:stretch>
        </p:blipFill>
        <p:spPr>
          <a:xfrm>
            <a:off x="571472" y="1928802"/>
            <a:ext cx="3781706" cy="4143404"/>
          </a:xfrm>
        </p:spPr>
      </p:pic>
      <p:sp>
        <p:nvSpPr>
          <p:cNvPr id="5" name="4 CuadroTexto"/>
          <p:cNvSpPr txBox="1"/>
          <p:nvPr/>
        </p:nvSpPr>
        <p:spPr>
          <a:xfrm>
            <a:off x="571472" y="1191268"/>
            <a:ext cx="7429553" cy="738664"/>
          </a:xfrm>
          <a:prstGeom prst="rect">
            <a:avLst/>
          </a:prstGeom>
          <a:solidFill>
            <a:srgbClr val="FFC000"/>
          </a:solidFill>
        </p:spPr>
        <p:txBody>
          <a:bodyPr wrap="square" rtlCol="0">
            <a:spAutoFit/>
          </a:bodyPr>
          <a:lstStyle/>
          <a:p>
            <a:r>
              <a:rPr lang="en-US" sz="1400" dirty="0" smtClean="0">
                <a:latin typeface="Calibri" pitchFamily="34" charset="0"/>
              </a:rPr>
              <a:t>The structure of the Replication/Transcription Machinery of Ebola virus and other members of the </a:t>
            </a:r>
            <a:r>
              <a:rPr lang="en-US" sz="1400" i="1" dirty="0" err="1" smtClean="0">
                <a:latin typeface="Calibri" pitchFamily="34" charset="0"/>
              </a:rPr>
              <a:t>Filoviridae</a:t>
            </a:r>
            <a:r>
              <a:rPr lang="en-US" sz="1400" dirty="0" smtClean="0">
                <a:latin typeface="Calibri" pitchFamily="34" charset="0"/>
              </a:rPr>
              <a:t> family;  Identification of suitable </a:t>
            </a:r>
            <a:r>
              <a:rPr lang="en-US" sz="1400" kern="1200" dirty="0" smtClean="0">
                <a:solidFill>
                  <a:schemeClr val="tx1"/>
                </a:solidFill>
                <a:latin typeface="Calibri" pitchFamily="34" charset="0"/>
              </a:rPr>
              <a:t>targets for drug design and development.</a:t>
            </a:r>
          </a:p>
          <a:p>
            <a:r>
              <a:rPr lang="en-US" kern="1200" dirty="0" err="1" smtClean="0">
                <a:solidFill>
                  <a:schemeClr val="tx1"/>
                </a:solidFill>
                <a:latin typeface="Calibri" pitchFamily="34" charset="0"/>
              </a:rPr>
              <a:t>N.Verdaguer</a:t>
            </a:r>
            <a:r>
              <a:rPr lang="en-US" kern="1200" dirty="0" smtClean="0">
                <a:solidFill>
                  <a:schemeClr val="tx1"/>
                </a:solidFill>
                <a:latin typeface="Calibri" pitchFamily="34" charset="0"/>
              </a:rPr>
              <a:t> (IBMB-CSIC)</a:t>
            </a:r>
            <a:endParaRPr lang="en-US" sz="1400" dirty="0">
              <a:latin typeface="Calibri" pitchFamily="34" charset="0"/>
            </a:endParaRPr>
          </a:p>
        </p:txBody>
      </p:sp>
      <p:sp>
        <p:nvSpPr>
          <p:cNvPr id="6" name="5 Rectángulo"/>
          <p:cNvSpPr/>
          <p:nvPr/>
        </p:nvSpPr>
        <p:spPr>
          <a:xfrm>
            <a:off x="2714612" y="5715016"/>
            <a:ext cx="1643074" cy="4286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200" b="1" dirty="0" err="1" smtClean="0">
                <a:solidFill>
                  <a:srgbClr val="FF0000"/>
                </a:solidFill>
                <a:latin typeface="Calibri" pitchFamily="34" charset="0"/>
              </a:rPr>
              <a:t>Unknown</a:t>
            </a:r>
            <a:r>
              <a:rPr lang="es-ES" sz="1200" b="1" dirty="0" smtClean="0">
                <a:solidFill>
                  <a:srgbClr val="FF0000"/>
                </a:solidFill>
                <a:latin typeface="Calibri" pitchFamily="34" charset="0"/>
              </a:rPr>
              <a:t> </a:t>
            </a:r>
            <a:r>
              <a:rPr lang="es-ES" sz="1200" b="1" dirty="0" err="1" smtClean="0">
                <a:solidFill>
                  <a:srgbClr val="FF0000"/>
                </a:solidFill>
                <a:latin typeface="Calibri" pitchFamily="34" charset="0"/>
              </a:rPr>
              <a:t>structure</a:t>
            </a:r>
            <a:endParaRPr lang="es-ES" sz="1200" b="1" dirty="0">
              <a:solidFill>
                <a:srgbClr val="FF0000"/>
              </a:solidFill>
              <a:latin typeface="Calibri" pitchFamily="34" charset="0"/>
            </a:endParaRPr>
          </a:p>
        </p:txBody>
      </p:sp>
      <p:sp>
        <p:nvSpPr>
          <p:cNvPr id="7" name="6 Elipse"/>
          <p:cNvSpPr/>
          <p:nvPr/>
        </p:nvSpPr>
        <p:spPr>
          <a:xfrm>
            <a:off x="1928794" y="5143512"/>
            <a:ext cx="285752" cy="2857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CuadroTexto"/>
          <p:cNvSpPr txBox="1"/>
          <p:nvPr/>
        </p:nvSpPr>
        <p:spPr>
          <a:xfrm>
            <a:off x="4429124" y="2104148"/>
            <a:ext cx="4071966" cy="3539430"/>
          </a:xfrm>
          <a:prstGeom prst="rect">
            <a:avLst/>
          </a:prstGeom>
          <a:noFill/>
        </p:spPr>
        <p:txBody>
          <a:bodyPr wrap="square" rtlCol="0">
            <a:spAutoFit/>
          </a:bodyPr>
          <a:lstStyle/>
          <a:p>
            <a:pPr algn="just"/>
            <a:r>
              <a:rPr lang="en-US" sz="1400" dirty="0" smtClean="0">
                <a:latin typeface="Calibri"/>
                <a:ea typeface="Calibri"/>
                <a:cs typeface="Times New Roman"/>
              </a:rPr>
              <a:t>The genome of Ebola virus contains instructions for building seven proteins, which assemble with the genomic RNA to form the particle</a:t>
            </a:r>
            <a:r>
              <a:rPr lang="en-US" sz="1400" dirty="0" smtClean="0">
                <a:latin typeface="Calibri" pitchFamily="34" charset="0"/>
              </a:rPr>
              <a:t>: the glycoprotein; the viral matrix proteins (VP24 and VP40); the nucleoprotein, always associated with the viral genome; the polymerase cofactor (VP35);  the transcription activator (VP30), and the </a:t>
            </a:r>
            <a:r>
              <a:rPr lang="en-US" sz="1400" b="1" dirty="0" smtClean="0">
                <a:solidFill>
                  <a:schemeClr val="tx1"/>
                </a:solidFill>
                <a:latin typeface="Calibri" pitchFamily="34" charset="0"/>
              </a:rPr>
              <a:t>protein L (250 </a:t>
            </a:r>
            <a:r>
              <a:rPr lang="en-US" sz="1400" b="1" dirty="0" err="1" smtClean="0">
                <a:solidFill>
                  <a:schemeClr val="tx1"/>
                </a:solidFill>
                <a:latin typeface="Calibri" pitchFamily="34" charset="0"/>
              </a:rPr>
              <a:t>kDa</a:t>
            </a:r>
            <a:r>
              <a:rPr lang="en-US" sz="1400" b="1" dirty="0" smtClean="0">
                <a:solidFill>
                  <a:schemeClr val="tx1"/>
                </a:solidFill>
                <a:latin typeface="Calibri" pitchFamily="34" charset="0"/>
              </a:rPr>
              <a:t>; 2212 </a:t>
            </a:r>
            <a:r>
              <a:rPr lang="en-US" sz="1400" b="1" dirty="0" err="1" smtClean="0">
                <a:solidFill>
                  <a:schemeClr val="tx1"/>
                </a:solidFill>
                <a:latin typeface="Calibri" pitchFamily="34" charset="0"/>
              </a:rPr>
              <a:t>aa</a:t>
            </a:r>
            <a:r>
              <a:rPr lang="en-US" sz="1400" b="1" dirty="0" smtClean="0">
                <a:solidFill>
                  <a:schemeClr val="tx1"/>
                </a:solidFill>
                <a:latin typeface="Calibri" pitchFamily="34" charset="0"/>
              </a:rPr>
              <a:t>) that contains the RNA-dependent RNA polymerase domain possessing all the</a:t>
            </a:r>
            <a:r>
              <a:rPr lang="en-US" sz="1400" b="1" dirty="0" smtClean="0">
                <a:latin typeface="Calibri" pitchFamily="34" charset="0"/>
              </a:rPr>
              <a:t> enzymatic activities necessary for viral replication and transcription.</a:t>
            </a:r>
          </a:p>
          <a:p>
            <a:pPr algn="just"/>
            <a:endParaRPr lang="en-US" sz="1400" b="1" dirty="0" smtClean="0">
              <a:latin typeface="Calibri" pitchFamily="34" charset="0"/>
            </a:endParaRPr>
          </a:p>
          <a:p>
            <a:pPr algn="just"/>
            <a:r>
              <a:rPr lang="en-US" sz="1400" dirty="0" smtClean="0">
                <a:latin typeface="Calibri" pitchFamily="34" charset="0"/>
              </a:rPr>
              <a:t>The high resolution structures of L proteins are impatiently awaited, not only for the </a:t>
            </a:r>
            <a:r>
              <a:rPr lang="en-US" sz="1400" dirty="0" err="1" smtClean="0">
                <a:latin typeface="Calibri" pitchFamily="34" charset="0"/>
              </a:rPr>
              <a:t>Filoviridae</a:t>
            </a:r>
            <a:r>
              <a:rPr lang="en-US" sz="1400" dirty="0" smtClean="0">
                <a:latin typeface="Calibri" pitchFamily="34" charset="0"/>
              </a:rPr>
              <a:t> family but also for all other  non-segmented (-) </a:t>
            </a:r>
            <a:r>
              <a:rPr lang="en-US" sz="1400" dirty="0" err="1" smtClean="0">
                <a:latin typeface="Calibri" pitchFamily="34" charset="0"/>
              </a:rPr>
              <a:t>ssRNA</a:t>
            </a:r>
            <a:r>
              <a:rPr lang="en-US" sz="1400" dirty="0" smtClean="0">
                <a:latin typeface="Calibri" pitchFamily="34" charset="0"/>
              </a:rPr>
              <a:t> viruses.  </a:t>
            </a:r>
          </a:p>
        </p:txBody>
      </p:sp>
      <p:sp>
        <p:nvSpPr>
          <p:cNvPr id="9" name="8 CuadroTexto"/>
          <p:cNvSpPr txBox="1"/>
          <p:nvPr/>
        </p:nvSpPr>
        <p:spPr>
          <a:xfrm>
            <a:off x="611560" y="6135687"/>
            <a:ext cx="3103184" cy="461665"/>
          </a:xfrm>
          <a:prstGeom prst="rect">
            <a:avLst/>
          </a:prstGeom>
          <a:noFill/>
        </p:spPr>
        <p:txBody>
          <a:bodyPr wrap="square" rtlCol="0">
            <a:spAutoFit/>
          </a:bodyPr>
          <a:lstStyle/>
          <a:p>
            <a:r>
              <a:rPr lang="en-US" sz="1200" dirty="0" smtClean="0"/>
              <a:t>From PDB. The molecule of the month. </a:t>
            </a:r>
            <a:r>
              <a:rPr lang="en-US" sz="1200" dirty="0" err="1" smtClean="0"/>
              <a:t>doi</a:t>
            </a:r>
            <a:r>
              <a:rPr lang="en-US" sz="1200" dirty="0" smtClean="0"/>
              <a:t>: 10.2210/</a:t>
            </a:r>
            <a:r>
              <a:rPr lang="en-US" sz="1200" dirty="0" err="1" smtClean="0"/>
              <a:t>rcsb_pdb</a:t>
            </a:r>
            <a:r>
              <a:rPr lang="en-US" sz="1200" dirty="0" smtClean="0"/>
              <a:t>/mom_2014_10</a:t>
            </a:r>
            <a:endParaRPr lang="en-US" sz="1200" dirty="0"/>
          </a:p>
        </p:txBody>
      </p:sp>
      <p:sp>
        <p:nvSpPr>
          <p:cNvPr id="10" name="9 Rectángulo"/>
          <p:cNvSpPr/>
          <p:nvPr/>
        </p:nvSpPr>
        <p:spPr>
          <a:xfrm>
            <a:off x="323528" y="980728"/>
            <a:ext cx="8424936" cy="5805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58925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Shape 123"/>
          <p:cNvSpPr txBox="1"/>
          <p:nvPr/>
        </p:nvSpPr>
        <p:spPr>
          <a:xfrm>
            <a:off x="323850" y="836612"/>
            <a:ext cx="8588375" cy="25638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Conclusions of the Synchrotron Users Survey launched by ALBA in fall 2013: </a:t>
            </a:r>
          </a:p>
          <a:p>
            <a:pPr marL="0" marR="0" lvl="0" indent="0" algn="l" rtl="0">
              <a:lnSpc>
                <a:spcPct val="100000"/>
              </a:lnSpc>
              <a:spcBef>
                <a:spcPts val="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-Participants clearly considered that the most interesting future </a:t>
            </a:r>
            <a:r>
              <a:rPr lang="en-US" sz="1800" b="0" i="0" u="none" strike="noStrike" cap="none" baseline="0" dirty="0" err="1">
                <a:solidFill>
                  <a:schemeClr val="dk1"/>
                </a:solidFill>
                <a:latin typeface="Calibri"/>
                <a:ea typeface="Calibri"/>
                <a:cs typeface="Calibri"/>
                <a:sym typeface="Calibri"/>
              </a:rPr>
              <a:t>beamline</a:t>
            </a:r>
            <a:r>
              <a:rPr lang="en-US" sz="1800" b="0" i="0" u="none" strike="noStrike" cap="none" baseline="0" dirty="0">
                <a:solidFill>
                  <a:schemeClr val="dk1"/>
                </a:solidFill>
                <a:latin typeface="Calibri"/>
                <a:ea typeface="Calibri"/>
                <a:cs typeface="Calibri"/>
                <a:sym typeface="Calibri"/>
              </a:rPr>
              <a:t> </a:t>
            </a:r>
            <a:r>
              <a:rPr lang="en-US" sz="1800" b="0" i="0" u="none" strike="noStrike" cap="none" baseline="0" dirty="0" err="1">
                <a:solidFill>
                  <a:schemeClr val="dk1"/>
                </a:solidFill>
                <a:latin typeface="Calibri"/>
                <a:ea typeface="Calibri"/>
                <a:cs typeface="Calibri"/>
                <a:sym typeface="Calibri"/>
              </a:rPr>
              <a:t>forALBA</a:t>
            </a:r>
            <a:r>
              <a:rPr lang="en-US" sz="1800" b="0" i="0" u="none" strike="noStrike" cap="none" baseline="0" dirty="0">
                <a:solidFill>
                  <a:schemeClr val="dk1"/>
                </a:solidFill>
                <a:latin typeface="Calibri"/>
                <a:ea typeface="Calibri"/>
                <a:cs typeface="Calibri"/>
                <a:sym typeface="Calibri"/>
              </a:rPr>
              <a:t> should be a Micro PX (50%),  followed by Single Microcrystal  diffraction (15%) and MIRAS Infrared  </a:t>
            </a:r>
            <a:r>
              <a:rPr lang="en-US" sz="1800" b="0" i="0" u="none" strike="noStrike" cap="none" baseline="0" dirty="0" err="1">
                <a:solidFill>
                  <a:schemeClr val="dk1"/>
                </a:solidFill>
                <a:latin typeface="Calibri"/>
                <a:ea typeface="Calibri"/>
                <a:cs typeface="Calibri"/>
                <a:sym typeface="Calibri"/>
              </a:rPr>
              <a:t>Miscrospectroscopy</a:t>
            </a:r>
            <a:r>
              <a:rPr lang="en-US" sz="1800" b="0" i="0" u="none" strike="noStrike" cap="none" baseline="0" dirty="0">
                <a:solidFill>
                  <a:schemeClr val="dk1"/>
                </a:solidFill>
                <a:latin typeface="Calibri"/>
                <a:ea typeface="Calibri"/>
                <a:cs typeface="Calibri"/>
                <a:sym typeface="Calibri"/>
              </a:rPr>
              <a:t> (11%). </a:t>
            </a:r>
          </a:p>
          <a:p>
            <a:pPr marL="0" marR="0" lvl="0" indent="0" algn="l" rtl="0">
              <a:lnSpc>
                <a:spcPct val="100000"/>
              </a:lnSpc>
              <a:spcBef>
                <a:spcPts val="0"/>
              </a:spcBef>
              <a:spcAft>
                <a:spcPts val="0"/>
              </a:spcAft>
              <a:buClr>
                <a:schemeClr val="dk1"/>
              </a:buClr>
              <a:buFont typeface="Arial"/>
              <a:buNone/>
            </a:pPr>
            <a:endParaRPr sz="18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 Respondents also chose Micro PX (45%), MIRAS Infrared </a:t>
            </a:r>
            <a:r>
              <a:rPr lang="en-US" sz="1800" b="0" i="0" u="none" strike="noStrike" cap="none" baseline="0" dirty="0" err="1">
                <a:solidFill>
                  <a:schemeClr val="dk1"/>
                </a:solidFill>
                <a:latin typeface="Calibri"/>
                <a:ea typeface="Calibri"/>
                <a:cs typeface="Calibri"/>
                <a:sym typeface="Calibri"/>
              </a:rPr>
              <a:t>Miscrospectroscopy</a:t>
            </a:r>
            <a:r>
              <a:rPr lang="en-US" sz="1800" b="0" i="0" u="none" strike="noStrike" cap="none" baseline="0" dirty="0">
                <a:solidFill>
                  <a:schemeClr val="dk1"/>
                </a:solidFill>
                <a:latin typeface="Calibri"/>
                <a:ea typeface="Calibri"/>
                <a:cs typeface="Calibri"/>
                <a:sym typeface="Calibri"/>
              </a:rPr>
              <a:t> (11%) and Single Microcrystal diffraction (9%) as </a:t>
            </a:r>
            <a:r>
              <a:rPr lang="en-US" sz="1800" b="0" i="0" u="none" strike="noStrike" cap="none" baseline="0" dirty="0" err="1">
                <a:solidFill>
                  <a:schemeClr val="dk1"/>
                </a:solidFill>
                <a:latin typeface="Calibri"/>
                <a:ea typeface="Calibri"/>
                <a:cs typeface="Calibri"/>
                <a:sym typeface="Calibri"/>
              </a:rPr>
              <a:t>beamlines</a:t>
            </a:r>
            <a:r>
              <a:rPr lang="en-US" sz="1800" b="0" i="0" u="none" strike="noStrike" cap="none" baseline="0" dirty="0">
                <a:solidFill>
                  <a:schemeClr val="dk1"/>
                </a:solidFill>
                <a:latin typeface="Calibri"/>
                <a:ea typeface="Calibri"/>
                <a:cs typeface="Calibri"/>
                <a:sym typeface="Calibri"/>
              </a:rPr>
              <a:t> that they will actively support, expressing a strong interest in them. </a:t>
            </a:r>
          </a:p>
        </p:txBody>
      </p:sp>
      <p:pic>
        <p:nvPicPr>
          <p:cNvPr id="124" name="Shape 124"/>
          <p:cNvPicPr preferRelativeResize="0"/>
          <p:nvPr/>
        </p:nvPicPr>
        <p:blipFill rotWithShape="1">
          <a:blip r:embed="rId3">
            <a:alphaModFix/>
          </a:blip>
          <a:srcRect/>
          <a:stretch/>
        </p:blipFill>
        <p:spPr>
          <a:xfrm>
            <a:off x="1619250" y="3568700"/>
            <a:ext cx="6184900" cy="3289299"/>
          </a:xfrm>
          <a:prstGeom prst="rect">
            <a:avLst/>
          </a:prstGeom>
          <a:noFill/>
          <a:ln>
            <a:noFill/>
          </a:ln>
        </p:spPr>
      </p:pic>
      <p:sp>
        <p:nvSpPr>
          <p:cNvPr id="125" name="Shape 125"/>
          <p:cNvSpPr txBox="1"/>
          <p:nvPr/>
        </p:nvSpPr>
        <p:spPr>
          <a:xfrm>
            <a:off x="1979712" y="115886"/>
            <a:ext cx="4787354" cy="519112"/>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1" i="0" u="none" strike="noStrike" cap="none" baseline="0" dirty="0">
                <a:solidFill>
                  <a:schemeClr val="dk1"/>
                </a:solidFill>
                <a:latin typeface="Calibri"/>
                <a:ea typeface="Calibri"/>
                <a:cs typeface="Calibri"/>
                <a:sym typeface="Calibri"/>
              </a:rPr>
              <a:t>II) Supporting user groups</a:t>
            </a:r>
          </a:p>
        </p:txBody>
      </p:sp>
    </p:spTree>
    <p:extLst>
      <p:ext uri="{BB962C8B-B14F-4D97-AF65-F5344CB8AC3E}">
        <p14:creationId xmlns:p14="http://schemas.microsoft.com/office/powerpoint/2010/main" val="362679097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Tree>
    <p:extLst>
      <p:ext uri="{BB962C8B-B14F-4D97-AF65-F5344CB8AC3E}">
        <p14:creationId xmlns:p14="http://schemas.microsoft.com/office/powerpoint/2010/main" val="219635746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2 CuadroTexto"/>
          <p:cNvSpPr txBox="1">
            <a:spLocks noChangeArrowheads="1"/>
          </p:cNvSpPr>
          <p:nvPr/>
        </p:nvSpPr>
        <p:spPr bwMode="auto">
          <a:xfrm>
            <a:off x="517525" y="214313"/>
            <a:ext cx="8108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a:solidFill>
                  <a:srgbClr val="0033CC"/>
                </a:solidFill>
                <a:latin typeface="Calibri" charset="0"/>
              </a:rPr>
              <a:t>V) Synergies with techniques and human resources currently available at ALBA</a:t>
            </a:r>
            <a:endParaRPr lang="es-ES">
              <a:solidFill>
                <a:srgbClr val="0033CC"/>
              </a:solidFill>
              <a:latin typeface="Calibri" charset="0"/>
            </a:endParaRPr>
          </a:p>
        </p:txBody>
      </p:sp>
      <p:sp>
        <p:nvSpPr>
          <p:cNvPr id="24578" name="3 CuadroTexto"/>
          <p:cNvSpPr txBox="1">
            <a:spLocks noChangeArrowheads="1"/>
          </p:cNvSpPr>
          <p:nvPr/>
        </p:nvSpPr>
        <p:spPr bwMode="auto">
          <a:xfrm>
            <a:off x="55563" y="1062038"/>
            <a:ext cx="9001125"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a:latin typeface="Calibri" charset="0"/>
              </a:rPr>
              <a:t>We foresee a </a:t>
            </a:r>
            <a:r>
              <a:rPr lang="en-US" sz="1800" dirty="0" smtClean="0">
                <a:latin typeface="Calibri" charset="0"/>
              </a:rPr>
              <a:t>clear </a:t>
            </a:r>
            <a:r>
              <a:rPr lang="en-US" sz="1800" dirty="0">
                <a:latin typeface="Calibri" charset="0"/>
              </a:rPr>
              <a:t>synergy between the proposed MX </a:t>
            </a:r>
            <a:r>
              <a:rPr lang="en-US" sz="1800" dirty="0" err="1">
                <a:latin typeface="Calibri" charset="0"/>
              </a:rPr>
              <a:t>microfocus</a:t>
            </a:r>
            <a:r>
              <a:rPr lang="en-US" sz="1800" dirty="0">
                <a:latin typeface="Calibri" charset="0"/>
              </a:rPr>
              <a:t> </a:t>
            </a:r>
            <a:r>
              <a:rPr lang="en-US" sz="1800" dirty="0" smtClean="0">
                <a:latin typeface="Calibri" charset="0"/>
              </a:rPr>
              <a:t>and </a:t>
            </a:r>
            <a:r>
              <a:rPr lang="en-US" sz="1800" dirty="0">
                <a:latin typeface="Calibri" charset="0"/>
              </a:rPr>
              <a:t>existing resources at ALBA: </a:t>
            </a:r>
          </a:p>
          <a:p>
            <a:pPr eaLnBrk="1" hangingPunct="1"/>
            <a:endParaRPr lang="en-US" sz="1000" dirty="0">
              <a:latin typeface="Calibri" charset="0"/>
            </a:endParaRPr>
          </a:p>
          <a:p>
            <a:pPr eaLnBrk="1" hangingPunct="1"/>
            <a:r>
              <a:rPr lang="en-US" sz="1800" dirty="0">
                <a:latin typeface="Calibri" charset="0"/>
              </a:rPr>
              <a:t>- </a:t>
            </a:r>
            <a:r>
              <a:rPr lang="en-US" sz="1800" dirty="0" smtClean="0">
                <a:latin typeface="Calibri" charset="0"/>
              </a:rPr>
              <a:t>The </a:t>
            </a:r>
            <a:r>
              <a:rPr lang="en-US" sz="1800" dirty="0" err="1">
                <a:latin typeface="Calibri" charset="0"/>
              </a:rPr>
              <a:t>beamline</a:t>
            </a:r>
            <a:r>
              <a:rPr lang="en-US" sz="1800" dirty="0">
                <a:latin typeface="Calibri" charset="0"/>
              </a:rPr>
              <a:t> </a:t>
            </a:r>
            <a:r>
              <a:rPr lang="en-US" sz="1800" b="1" dirty="0">
                <a:solidFill>
                  <a:srgbClr val="0000FF"/>
                </a:solidFill>
                <a:latin typeface="Calibri" charset="0"/>
              </a:rPr>
              <a:t>XALOC</a:t>
            </a:r>
            <a:r>
              <a:rPr lang="en-US" sz="1800" dirty="0">
                <a:solidFill>
                  <a:srgbClr val="0000FF"/>
                </a:solidFill>
                <a:latin typeface="Calibri" charset="0"/>
              </a:rPr>
              <a:t> </a:t>
            </a:r>
            <a:r>
              <a:rPr lang="en-US" sz="1800" dirty="0">
                <a:latin typeface="Calibri" charset="0"/>
              </a:rPr>
              <a:t>is </a:t>
            </a:r>
            <a:r>
              <a:rPr lang="en-US" sz="1800" dirty="0" smtClean="0">
                <a:latin typeface="Calibri" charset="0"/>
              </a:rPr>
              <a:t>key in </a:t>
            </a:r>
            <a:r>
              <a:rPr lang="en-US" sz="1800" dirty="0">
                <a:latin typeface="Calibri" charset="0"/>
              </a:rPr>
              <a:t>providing the </a:t>
            </a:r>
            <a:r>
              <a:rPr lang="en-US" sz="1800" b="1" dirty="0">
                <a:latin typeface="Calibri" charset="0"/>
              </a:rPr>
              <a:t>acquired  know-how and experienced personnel for the construction, commissioning and operation of a </a:t>
            </a:r>
            <a:r>
              <a:rPr lang="en-US" sz="1800" b="1" dirty="0" err="1">
                <a:latin typeface="Calibri" charset="0"/>
              </a:rPr>
              <a:t>microfocus</a:t>
            </a:r>
            <a:r>
              <a:rPr lang="en-US" sz="1800" b="1" dirty="0">
                <a:latin typeface="Calibri" charset="0"/>
              </a:rPr>
              <a:t> </a:t>
            </a:r>
            <a:r>
              <a:rPr lang="en-US" sz="1800" b="1" dirty="0" err="1">
                <a:latin typeface="Calibri" charset="0"/>
              </a:rPr>
              <a:t>beamline</a:t>
            </a:r>
            <a:r>
              <a:rPr lang="en-US" sz="1800" b="1" dirty="0">
                <a:latin typeface="Calibri" charset="0"/>
              </a:rPr>
              <a:t> </a:t>
            </a:r>
            <a:r>
              <a:rPr lang="en-US" sz="1800" dirty="0">
                <a:latin typeface="Calibri" charset="0"/>
              </a:rPr>
              <a:t>for macromolecular crystallography. Both </a:t>
            </a:r>
            <a:r>
              <a:rPr lang="en-US" sz="1800" dirty="0" err="1">
                <a:latin typeface="Calibri" charset="0"/>
              </a:rPr>
              <a:t>beamlines</a:t>
            </a:r>
            <a:r>
              <a:rPr lang="en-US" sz="1800" dirty="0">
                <a:latin typeface="Calibri" charset="0"/>
              </a:rPr>
              <a:t> are technically strongly related, thus </a:t>
            </a:r>
            <a:r>
              <a:rPr lang="en-US" sz="1800" b="1" dirty="0">
                <a:latin typeface="Calibri" charset="0"/>
              </a:rPr>
              <a:t>they will benefit from </a:t>
            </a:r>
            <a:r>
              <a:rPr lang="en-US" sz="1800" b="1" dirty="0">
                <a:solidFill>
                  <a:srgbClr val="000000"/>
                </a:solidFill>
                <a:latin typeface="Calibri" charset="0"/>
              </a:rPr>
              <a:t>exchange of equipment, personnel, knowledge and expertise</a:t>
            </a:r>
            <a:r>
              <a:rPr lang="en-US" sz="1800" dirty="0">
                <a:solidFill>
                  <a:srgbClr val="000000"/>
                </a:solidFill>
                <a:latin typeface="Calibri" charset="0"/>
              </a:rPr>
              <a:t>, and together will </a:t>
            </a:r>
            <a:r>
              <a:rPr lang="en-US" sz="1800" b="1" dirty="0">
                <a:solidFill>
                  <a:srgbClr val="000000"/>
                </a:solidFill>
                <a:latin typeface="Calibri" charset="0"/>
              </a:rPr>
              <a:t>foster</a:t>
            </a:r>
            <a:r>
              <a:rPr lang="en-US" sz="1800" dirty="0">
                <a:solidFill>
                  <a:srgbClr val="000000"/>
                </a:solidFill>
                <a:latin typeface="Calibri" charset="0"/>
              </a:rPr>
              <a:t> scientific research, technological development, and  academic and </a:t>
            </a:r>
            <a:r>
              <a:rPr lang="en-US" sz="1800" u="sng" dirty="0">
                <a:solidFill>
                  <a:srgbClr val="000000"/>
                </a:solidFill>
                <a:latin typeface="Calibri" charset="0"/>
              </a:rPr>
              <a:t>industrial exploitation</a:t>
            </a:r>
            <a:r>
              <a:rPr lang="en-US" sz="1800" dirty="0">
                <a:solidFill>
                  <a:srgbClr val="000000"/>
                </a:solidFill>
                <a:latin typeface="Calibri" charset="0"/>
              </a:rPr>
              <a:t>.</a:t>
            </a:r>
            <a:endParaRPr lang="en-US" sz="1800" dirty="0">
              <a:latin typeface="Calibri" charset="0"/>
            </a:endParaRPr>
          </a:p>
          <a:p>
            <a:pPr eaLnBrk="1" hangingPunct="1"/>
            <a:endParaRPr lang="en-US" sz="1000" dirty="0">
              <a:latin typeface="Calibri" charset="0"/>
            </a:endParaRPr>
          </a:p>
          <a:p>
            <a:pPr eaLnBrk="1" hangingPunct="1"/>
            <a:r>
              <a:rPr lang="en-US" sz="1800" dirty="0">
                <a:latin typeface="Calibri" charset="0"/>
              </a:rPr>
              <a:t>- In addition, the proposed </a:t>
            </a:r>
            <a:r>
              <a:rPr lang="en-US" sz="1800" dirty="0" err="1">
                <a:latin typeface="Calibri" charset="0"/>
              </a:rPr>
              <a:t>microfocus</a:t>
            </a:r>
            <a:r>
              <a:rPr lang="en-US" sz="1800" dirty="0">
                <a:latin typeface="Calibri" charset="0"/>
              </a:rPr>
              <a:t> will be in a context of excellent complementary instrumentation that will deal with the study of biological samples at different observation levels. </a:t>
            </a:r>
            <a:r>
              <a:rPr lang="en-US" sz="1800" b="1" dirty="0">
                <a:latin typeface="Calibri" charset="0"/>
              </a:rPr>
              <a:t>XALOC</a:t>
            </a:r>
            <a:r>
              <a:rPr lang="en-US" sz="1800" dirty="0">
                <a:latin typeface="Calibri" charset="0"/>
              </a:rPr>
              <a:t> is a </a:t>
            </a:r>
            <a:r>
              <a:rPr lang="en-US" sz="1800" dirty="0" err="1">
                <a:latin typeface="Calibri" charset="0"/>
              </a:rPr>
              <a:t>beamline</a:t>
            </a:r>
            <a:r>
              <a:rPr lang="en-US" sz="1800" dirty="0">
                <a:latin typeface="Calibri" charset="0"/>
              </a:rPr>
              <a:t> specialized in structure determination at the </a:t>
            </a:r>
            <a:r>
              <a:rPr lang="en-US" sz="1800" b="1" dirty="0">
                <a:latin typeface="Calibri" charset="0"/>
              </a:rPr>
              <a:t>atomic level of macromolecules </a:t>
            </a:r>
            <a:r>
              <a:rPr lang="en-US" sz="1800" dirty="0">
                <a:latin typeface="Calibri" charset="0"/>
              </a:rPr>
              <a:t>from crystals of “</a:t>
            </a:r>
            <a:r>
              <a:rPr lang="en-US" altLang="ja-JP" sz="1800" b="1" dirty="0">
                <a:latin typeface="Calibri" charset="0"/>
              </a:rPr>
              <a:t>regular</a:t>
            </a:r>
            <a:r>
              <a:rPr lang="en-US" sz="1800" b="1" dirty="0">
                <a:latin typeface="Calibri" charset="0"/>
              </a:rPr>
              <a:t>”</a:t>
            </a:r>
            <a:r>
              <a:rPr lang="en-US" altLang="ja-JP" sz="1800" b="1" dirty="0">
                <a:latin typeface="Calibri" charset="0"/>
              </a:rPr>
              <a:t> size and homogeneity</a:t>
            </a:r>
            <a:r>
              <a:rPr lang="en-US" altLang="ja-JP" sz="1800" dirty="0">
                <a:latin typeface="Calibri" charset="0"/>
              </a:rPr>
              <a:t>, which will be complemented by a </a:t>
            </a:r>
            <a:r>
              <a:rPr lang="en-US" altLang="ja-JP" sz="1800" b="1" dirty="0" err="1">
                <a:latin typeface="Calibri" charset="0"/>
              </a:rPr>
              <a:t>microfocus</a:t>
            </a:r>
            <a:r>
              <a:rPr lang="en-US" altLang="ja-JP" sz="1800" dirty="0">
                <a:latin typeface="Calibri" charset="0"/>
              </a:rPr>
              <a:t> that will </a:t>
            </a:r>
            <a:r>
              <a:rPr lang="en-US" altLang="ja-JP" sz="1800" b="1" dirty="0">
                <a:latin typeface="Calibri" charset="0"/>
              </a:rPr>
              <a:t>tackle crystals of minimal size </a:t>
            </a:r>
            <a:r>
              <a:rPr lang="en-US" altLang="ja-JP" sz="1800" dirty="0">
                <a:latin typeface="Calibri" charset="0"/>
              </a:rPr>
              <a:t>and/or very limited homogeneity. The future </a:t>
            </a:r>
            <a:r>
              <a:rPr lang="en-US" altLang="ja-JP" sz="1800" b="1" dirty="0" err="1">
                <a:latin typeface="Calibri" charset="0"/>
              </a:rPr>
              <a:t>BioSAXS</a:t>
            </a:r>
            <a:r>
              <a:rPr lang="en-US" altLang="ja-JP" sz="1800" dirty="0">
                <a:latin typeface="Calibri" charset="0"/>
              </a:rPr>
              <a:t> </a:t>
            </a:r>
            <a:r>
              <a:rPr lang="en-US" altLang="ja-JP" sz="1800" b="1" dirty="0" err="1">
                <a:latin typeface="Calibri" charset="0"/>
              </a:rPr>
              <a:t>beamline</a:t>
            </a:r>
            <a:r>
              <a:rPr lang="en-US" altLang="ja-JP" sz="1800" dirty="0">
                <a:latin typeface="Calibri" charset="0"/>
              </a:rPr>
              <a:t> at BL11-NCD will allow the determination of (</a:t>
            </a:r>
            <a:r>
              <a:rPr lang="en-US" altLang="ja-JP" sz="1800" b="1" dirty="0">
                <a:latin typeface="Calibri" charset="0"/>
              </a:rPr>
              <a:t>macro)molecular structures in solution </a:t>
            </a:r>
            <a:r>
              <a:rPr lang="en-US" altLang="ja-JP" sz="1800" dirty="0">
                <a:latin typeface="Calibri" charset="0"/>
              </a:rPr>
              <a:t>(not </a:t>
            </a:r>
            <a:r>
              <a:rPr lang="en-US" sz="1800" dirty="0">
                <a:latin typeface="Calibri" charset="0"/>
              </a:rPr>
              <a:t>“</a:t>
            </a:r>
            <a:r>
              <a:rPr lang="en-US" altLang="ja-JP" sz="1800" i="1" dirty="0">
                <a:latin typeface="Calibri" charset="0"/>
              </a:rPr>
              <a:t>frozen</a:t>
            </a:r>
            <a:r>
              <a:rPr lang="en-US" sz="1800" dirty="0">
                <a:latin typeface="Calibri" charset="0"/>
              </a:rPr>
              <a:t>”</a:t>
            </a:r>
            <a:r>
              <a:rPr lang="en-US" altLang="ja-JP" sz="1800" dirty="0">
                <a:latin typeface="Calibri" charset="0"/>
              </a:rPr>
              <a:t>), a technique that is strongly enhanced by crystal structures. Finally, the presence of the soft </a:t>
            </a:r>
            <a:r>
              <a:rPr lang="en-US" altLang="ja-JP" sz="1800" b="1" dirty="0">
                <a:latin typeface="Calibri" charset="0"/>
              </a:rPr>
              <a:t>X-ray microscope MISTRAL</a:t>
            </a:r>
            <a:r>
              <a:rPr lang="en-US" altLang="ja-JP" sz="1800" dirty="0">
                <a:latin typeface="Calibri" charset="0"/>
              </a:rPr>
              <a:t>, is intended for </a:t>
            </a:r>
            <a:r>
              <a:rPr lang="en-US" altLang="ja-JP" sz="1800" dirty="0" err="1">
                <a:latin typeface="Calibri" charset="0"/>
              </a:rPr>
              <a:t>cryonano</a:t>
            </a:r>
            <a:r>
              <a:rPr lang="en-US" altLang="ja-JP" sz="1800" dirty="0">
                <a:latin typeface="Calibri" charset="0"/>
              </a:rPr>
              <a:t>-tomography for biological applications, among which the </a:t>
            </a:r>
            <a:r>
              <a:rPr lang="en-US" altLang="ja-JP" sz="1800" b="1" dirty="0">
                <a:latin typeface="Calibri" charset="0"/>
              </a:rPr>
              <a:t>determination of the molecular content in cells</a:t>
            </a:r>
            <a:r>
              <a:rPr lang="en-US" altLang="ja-JP" sz="1800" dirty="0" smtClean="0">
                <a:latin typeface="Calibri" charset="0"/>
              </a:rPr>
              <a:t>. </a:t>
            </a:r>
            <a:r>
              <a:rPr lang="en-US" altLang="ja-JP" sz="1800" b="1" dirty="0" smtClean="0">
                <a:latin typeface="Calibri" charset="0"/>
              </a:rPr>
              <a:t>EXAFS BL22-CLAESS </a:t>
            </a:r>
            <a:r>
              <a:rPr lang="en-US" altLang="ja-JP" sz="1800" dirty="0" smtClean="0">
                <a:solidFill>
                  <a:srgbClr val="0000FF"/>
                </a:solidFill>
                <a:latin typeface="Calibri" charset="0"/>
              </a:rPr>
              <a:t>Synergy among all </a:t>
            </a:r>
            <a:r>
              <a:rPr lang="en-US" altLang="ja-JP" sz="1800" dirty="0">
                <a:solidFill>
                  <a:srgbClr val="0000FF"/>
                </a:solidFill>
                <a:latin typeface="Calibri" charset="0"/>
              </a:rPr>
              <a:t>these </a:t>
            </a:r>
            <a:r>
              <a:rPr lang="en-US" altLang="ja-JP" sz="1800" dirty="0" smtClean="0">
                <a:solidFill>
                  <a:srgbClr val="0000FF"/>
                </a:solidFill>
                <a:latin typeface="Calibri" charset="0"/>
              </a:rPr>
              <a:t>resources </a:t>
            </a:r>
            <a:r>
              <a:rPr lang="en-US" altLang="ja-JP" sz="1800" dirty="0">
                <a:solidFill>
                  <a:srgbClr val="0000FF"/>
                </a:solidFill>
                <a:latin typeface="Calibri" charset="0"/>
              </a:rPr>
              <a:t>will provide an excellent </a:t>
            </a:r>
            <a:r>
              <a:rPr lang="en-US" altLang="ja-JP" sz="1800" dirty="0" smtClean="0">
                <a:solidFill>
                  <a:srgbClr val="0000FF"/>
                </a:solidFill>
                <a:latin typeface="Calibri" charset="0"/>
              </a:rPr>
              <a:t>interdisciplinary </a:t>
            </a:r>
            <a:r>
              <a:rPr lang="en-US" altLang="ja-JP" sz="1800" dirty="0">
                <a:solidFill>
                  <a:srgbClr val="0000FF"/>
                </a:solidFill>
                <a:latin typeface="Calibri" charset="0"/>
              </a:rPr>
              <a:t>flavor to ALBA in Life Sciences. </a:t>
            </a:r>
            <a:endParaRPr lang="en-US" sz="1800" dirty="0">
              <a:solidFill>
                <a:srgbClr val="0000FF"/>
              </a:solidFill>
              <a:latin typeface="Calibri" charset="0"/>
            </a:endParaRPr>
          </a:p>
        </p:txBody>
      </p:sp>
    </p:spTree>
    <p:extLst>
      <p:ext uri="{BB962C8B-B14F-4D97-AF65-F5344CB8AC3E}">
        <p14:creationId xmlns:p14="http://schemas.microsoft.com/office/powerpoint/2010/main" val="136960737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4 CuadroTexto"/>
          <p:cNvSpPr txBox="1">
            <a:spLocks noChangeArrowheads="1"/>
          </p:cNvSpPr>
          <p:nvPr/>
        </p:nvSpPr>
        <p:spPr bwMode="auto">
          <a:xfrm>
            <a:off x="357188" y="252413"/>
            <a:ext cx="85010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a:solidFill>
                  <a:srgbClr val="0033CC"/>
                </a:solidFill>
                <a:latin typeface="Calibri" charset="0"/>
              </a:rPr>
              <a:t>VI) Returns of the </a:t>
            </a:r>
            <a:r>
              <a:rPr lang="en-US" dirty="0" err="1">
                <a:solidFill>
                  <a:srgbClr val="0033CC"/>
                </a:solidFill>
                <a:latin typeface="Calibri" charset="0"/>
              </a:rPr>
              <a:t>beamline</a:t>
            </a:r>
            <a:r>
              <a:rPr lang="en-US" dirty="0">
                <a:solidFill>
                  <a:srgbClr val="0033CC"/>
                </a:solidFill>
                <a:latin typeface="Calibri" charset="0"/>
              </a:rPr>
              <a:t> investment to society – regional development</a:t>
            </a:r>
            <a:endParaRPr lang="es-ES" dirty="0">
              <a:solidFill>
                <a:srgbClr val="0033CC"/>
              </a:solidFill>
              <a:latin typeface="Calibri" charset="0"/>
            </a:endParaRPr>
          </a:p>
        </p:txBody>
      </p:sp>
      <p:sp>
        <p:nvSpPr>
          <p:cNvPr id="27650" name="3 CuadroTexto"/>
          <p:cNvSpPr txBox="1">
            <a:spLocks noChangeArrowheads="1"/>
          </p:cNvSpPr>
          <p:nvPr/>
        </p:nvSpPr>
        <p:spPr bwMode="auto">
          <a:xfrm>
            <a:off x="428625" y="1428750"/>
            <a:ext cx="8358188" cy="535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dirty="0" smtClean="0">
                <a:latin typeface="Calibri" charset="0"/>
              </a:rPr>
              <a:t>From  a technical point of view, the conception and construction of a new </a:t>
            </a:r>
            <a:r>
              <a:rPr lang="en-US" sz="1800" dirty="0" err="1" smtClean="0">
                <a:latin typeface="Calibri" charset="0"/>
              </a:rPr>
              <a:t>beamline</a:t>
            </a:r>
            <a:r>
              <a:rPr lang="en-US" sz="1800" dirty="0" smtClean="0">
                <a:latin typeface="Calibri" charset="0"/>
              </a:rPr>
              <a:t> at ALBA includes the design and production of </a:t>
            </a:r>
            <a:r>
              <a:rPr lang="en-US" sz="1800" b="1" dirty="0" smtClean="0">
                <a:latin typeface="Calibri" charset="0"/>
              </a:rPr>
              <a:t>synchrotron-related specific solutions</a:t>
            </a:r>
            <a:r>
              <a:rPr lang="en-US" sz="1800" dirty="0" smtClean="0">
                <a:latin typeface="Calibri" charset="0"/>
              </a:rPr>
              <a:t> that can be developed by neighboring companies, in ALBA</a:t>
            </a:r>
            <a:r>
              <a:rPr lang="en-US" altLang="ja-JP" sz="1800" dirty="0" smtClean="0">
                <a:latin typeface="Calibri" charset="0"/>
              </a:rPr>
              <a:t>’s case at the industrial </a:t>
            </a:r>
            <a:r>
              <a:rPr lang="en-US" altLang="ja-JP" sz="1800" dirty="0" err="1" smtClean="0">
                <a:latin typeface="Calibri" charset="0"/>
              </a:rPr>
              <a:t>Vallès</a:t>
            </a:r>
            <a:r>
              <a:rPr lang="en-US" altLang="ja-JP" sz="1800" dirty="0" smtClean="0">
                <a:latin typeface="Calibri" charset="0"/>
              </a:rPr>
              <a:t> area. This  </a:t>
            </a:r>
            <a:r>
              <a:rPr lang="en-US" altLang="ja-JP" sz="1800" b="1" dirty="0" smtClean="0">
                <a:latin typeface="Calibri" charset="0"/>
              </a:rPr>
              <a:t>fosters regional economical development</a:t>
            </a:r>
            <a:r>
              <a:rPr lang="en-US" altLang="ja-JP" sz="1800" dirty="0" smtClean="0">
                <a:latin typeface="Calibri" charset="0"/>
              </a:rPr>
              <a:t>  with contracts with local industry.</a:t>
            </a:r>
          </a:p>
          <a:p>
            <a:pPr eaLnBrk="1" hangingPunct="1"/>
            <a:endParaRPr lang="en-US" altLang="ja-JP" sz="1800" dirty="0" smtClean="0">
              <a:latin typeface="Calibri" charset="0"/>
            </a:endParaRPr>
          </a:p>
          <a:p>
            <a:pPr eaLnBrk="1" hangingPunct="1"/>
            <a:r>
              <a:rPr lang="en-US" altLang="ja-JP" sz="1800" dirty="0" smtClean="0">
                <a:latin typeface="Calibri" charset="0"/>
              </a:rPr>
              <a:t>To our knowledge, XALOC is the first </a:t>
            </a:r>
            <a:r>
              <a:rPr lang="en-US" altLang="ja-JP" sz="1800" dirty="0" err="1" smtClean="0">
                <a:latin typeface="Calibri" charset="0"/>
              </a:rPr>
              <a:t>beamline</a:t>
            </a:r>
            <a:r>
              <a:rPr lang="en-US" altLang="ja-JP" sz="1800" dirty="0" smtClean="0">
                <a:latin typeface="Calibri" charset="0"/>
              </a:rPr>
              <a:t> at ALBA to </a:t>
            </a:r>
            <a:r>
              <a:rPr lang="en-US" altLang="ja-JP" sz="1800" b="1" dirty="0" smtClean="0">
                <a:latin typeface="Calibri" charset="0"/>
              </a:rPr>
              <a:t>have </a:t>
            </a:r>
            <a:r>
              <a:rPr lang="en-US" altLang="ja-JP" sz="1800" b="1" dirty="0">
                <a:latin typeface="Calibri" charset="0"/>
              </a:rPr>
              <a:t>generated scientific instrumentation currently under commercial </a:t>
            </a:r>
            <a:r>
              <a:rPr lang="en-US" altLang="ja-JP" sz="1800" b="1" dirty="0" smtClean="0">
                <a:latin typeface="Calibri" charset="0"/>
              </a:rPr>
              <a:t>development. It is expected that with the Microfocus beamline the trend will be reinforced.</a:t>
            </a:r>
          </a:p>
          <a:p>
            <a:pPr eaLnBrk="1" hangingPunct="1"/>
            <a:endParaRPr lang="en-US" sz="1800" b="1" dirty="0" smtClean="0">
              <a:latin typeface="Calibri" charset="0"/>
            </a:endParaRPr>
          </a:p>
          <a:p>
            <a:pPr eaLnBrk="1" hangingPunct="1"/>
            <a:r>
              <a:rPr lang="en-US" sz="1800" b="1" dirty="0" smtClean="0">
                <a:latin typeface="Calibri" charset="0"/>
              </a:rPr>
              <a:t>Employment</a:t>
            </a:r>
            <a:r>
              <a:rPr lang="en-US" sz="1800" dirty="0" smtClean="0">
                <a:latin typeface="Calibri" charset="0"/>
              </a:rPr>
              <a:t>: currently, 4 scientists, 0.75 technicians and 1.25 engineers that can contribute to the development of the new beamline, together with new contracts that adapt to the existing resources.</a:t>
            </a:r>
          </a:p>
          <a:p>
            <a:pPr eaLnBrk="1" hangingPunct="1"/>
            <a:endParaRPr lang="en-US" sz="1800" dirty="0" smtClean="0">
              <a:latin typeface="Calibri" charset="0"/>
            </a:endParaRPr>
          </a:p>
          <a:p>
            <a:pPr eaLnBrk="1" hangingPunct="1"/>
            <a:r>
              <a:rPr lang="en-US" sz="1800" b="1" dirty="0" smtClean="0">
                <a:latin typeface="Calibri" charset="0"/>
              </a:rPr>
              <a:t>Education potential</a:t>
            </a:r>
            <a:r>
              <a:rPr lang="en-US" sz="1800" dirty="0" smtClean="0">
                <a:latin typeface="Calibri" charset="0"/>
              </a:rPr>
              <a:t>: Education in crystallography and in high–level technical development will increase the critical mass of MX researchers in Spain in number but also in quality. In this regard ALBA, and the MX </a:t>
            </a:r>
            <a:r>
              <a:rPr lang="en-US" sz="1800" dirty="0" err="1" smtClean="0">
                <a:latin typeface="Calibri" charset="0"/>
              </a:rPr>
              <a:t>beamlines</a:t>
            </a:r>
            <a:r>
              <a:rPr lang="en-US" sz="1800" dirty="0" smtClean="0">
                <a:latin typeface="Calibri" charset="0"/>
              </a:rPr>
              <a:t> in particular, have a strong potential in contributing into the academic formation of future researchers in the field.</a:t>
            </a:r>
          </a:p>
          <a:p>
            <a:pPr eaLnBrk="1" hangingPunct="1"/>
            <a:endParaRPr lang="en-US" sz="1800" dirty="0">
              <a:solidFill>
                <a:srgbClr val="FF0000"/>
              </a:solidFill>
              <a:latin typeface="Calibri" charset="0"/>
            </a:endParaRPr>
          </a:p>
        </p:txBody>
      </p:sp>
    </p:spTree>
    <p:extLst>
      <p:ext uri="{BB962C8B-B14F-4D97-AF65-F5344CB8AC3E}">
        <p14:creationId xmlns:p14="http://schemas.microsoft.com/office/powerpoint/2010/main" val="187707450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42"/>
          <p:cNvSpPr txBox="1">
            <a:spLocks noChangeArrowheads="1"/>
          </p:cNvSpPr>
          <p:nvPr/>
        </p:nvSpPr>
        <p:spPr bwMode="auto">
          <a:xfrm>
            <a:off x="251520" y="3068960"/>
            <a:ext cx="8572500"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u="sng" dirty="0" smtClean="0">
                <a:latin typeface="Calibri" charset="0"/>
              </a:rPr>
              <a:t>Evidences the potential of (pharmaceutical) industry in MX</a:t>
            </a:r>
          </a:p>
          <a:p>
            <a:pPr eaLnBrk="1" hangingPunct="1"/>
            <a:r>
              <a:rPr lang="en-US" sz="1800" b="1" dirty="0">
                <a:latin typeface="Calibri" charset="0"/>
              </a:rPr>
              <a:t>Time pressure</a:t>
            </a:r>
            <a:r>
              <a:rPr lang="en-US" sz="1800" dirty="0">
                <a:latin typeface="Calibri" charset="0"/>
              </a:rPr>
              <a:t>. Tackle small crystals that would require optimization</a:t>
            </a:r>
            <a:endParaRPr lang="en-US" sz="1800" u="sng" dirty="0">
              <a:latin typeface="Calibri" charset="0"/>
            </a:endParaRPr>
          </a:p>
          <a:p>
            <a:pPr eaLnBrk="1" hangingPunct="1"/>
            <a:r>
              <a:rPr lang="en-US" sz="1800" b="1" dirty="0" smtClean="0">
                <a:latin typeface="Calibri" charset="0"/>
              </a:rPr>
              <a:t>Protein complexes with ligands</a:t>
            </a:r>
            <a:r>
              <a:rPr lang="en-US" sz="1800" dirty="0" smtClean="0">
                <a:latin typeface="Calibri" charset="0"/>
              </a:rPr>
              <a:t>. As illustrated before, data collected </a:t>
            </a:r>
            <a:r>
              <a:rPr lang="en-US" sz="1800" i="1" dirty="0" smtClean="0">
                <a:latin typeface="Calibri" charset="0"/>
              </a:rPr>
              <a:t>in situ </a:t>
            </a:r>
            <a:r>
              <a:rPr lang="en-US" sz="1800" dirty="0" smtClean="0">
                <a:latin typeface="Calibri" charset="0"/>
              </a:rPr>
              <a:t>from plates</a:t>
            </a:r>
            <a:endParaRPr lang="en-US" sz="1800" i="1" u="sng" dirty="0">
              <a:latin typeface="Calibri" charset="0"/>
            </a:endParaRPr>
          </a:p>
          <a:p>
            <a:pPr eaLnBrk="1" hangingPunct="1"/>
            <a:endParaRPr lang="en-US" sz="1800" u="sng" dirty="0" smtClean="0">
              <a:latin typeface="Calibri" charset="0"/>
            </a:endParaRPr>
          </a:p>
          <a:p>
            <a:pPr eaLnBrk="1" hangingPunct="1"/>
            <a:r>
              <a:rPr lang="en-US" sz="1800" u="sng" dirty="0" smtClean="0">
                <a:latin typeface="Calibri" charset="0"/>
              </a:rPr>
              <a:t>At </a:t>
            </a:r>
            <a:r>
              <a:rPr lang="en-US" sz="1800" u="sng" dirty="0">
                <a:latin typeface="Calibri" charset="0"/>
              </a:rPr>
              <a:t>SLS they have different models of how the beamlines can collaborate with the industry:</a:t>
            </a:r>
          </a:p>
          <a:p>
            <a:pPr eaLnBrk="1" hangingPunct="1"/>
            <a:endParaRPr lang="en-US" sz="800" dirty="0">
              <a:latin typeface="Calibri" charset="0"/>
            </a:endParaRPr>
          </a:p>
          <a:p>
            <a:pPr eaLnBrk="1" hangingPunct="1">
              <a:buFontTx/>
              <a:buChar char="-"/>
            </a:pPr>
            <a:r>
              <a:rPr lang="en-US" sz="1800" b="1" dirty="0">
                <a:latin typeface="Calibri" charset="0"/>
              </a:rPr>
              <a:t>research contracts</a:t>
            </a:r>
            <a:r>
              <a:rPr lang="en-US" sz="1800" dirty="0">
                <a:latin typeface="Calibri" charset="0"/>
              </a:rPr>
              <a:t>. The industrial partner pays e.g. a PhD-student or Postdoc and a fee for </a:t>
            </a:r>
            <a:r>
              <a:rPr lang="en-US" sz="1800" dirty="0" err="1">
                <a:latin typeface="Calibri" charset="0"/>
              </a:rPr>
              <a:t>beamtime</a:t>
            </a:r>
            <a:endParaRPr lang="en-US" sz="1800" dirty="0">
              <a:latin typeface="Calibri" charset="0"/>
            </a:endParaRPr>
          </a:p>
          <a:p>
            <a:pPr eaLnBrk="1" hangingPunct="1">
              <a:buFontTx/>
              <a:buChar char="-"/>
            </a:pPr>
            <a:endParaRPr lang="en-US" sz="800" dirty="0">
              <a:latin typeface="Calibri" charset="0"/>
            </a:endParaRPr>
          </a:p>
          <a:p>
            <a:pPr eaLnBrk="1" hangingPunct="1">
              <a:buFontTx/>
              <a:buChar char="-"/>
            </a:pPr>
            <a:r>
              <a:rPr lang="en-US" sz="1800" b="1" dirty="0">
                <a:latin typeface="Calibri" charset="0"/>
              </a:rPr>
              <a:t>partner contracts</a:t>
            </a:r>
            <a:r>
              <a:rPr lang="en-US" sz="1800" dirty="0">
                <a:latin typeface="Calibri" charset="0"/>
              </a:rPr>
              <a:t>. The company pays investment money for instruments (new or upgrades) and a certain amount for usage of the facility.</a:t>
            </a:r>
          </a:p>
          <a:p>
            <a:pPr eaLnBrk="1" hangingPunct="1">
              <a:buFontTx/>
              <a:buChar char="-"/>
            </a:pPr>
            <a:endParaRPr lang="en-US" sz="800" dirty="0">
              <a:latin typeface="Calibri" charset="0"/>
            </a:endParaRPr>
          </a:p>
          <a:p>
            <a:pPr eaLnBrk="1" hangingPunct="1">
              <a:buFontTx/>
              <a:buChar char="-"/>
            </a:pPr>
            <a:r>
              <a:rPr lang="en-US" sz="1800" b="1" dirty="0" err="1">
                <a:latin typeface="Calibri" charset="0"/>
              </a:rPr>
              <a:t>beamtime</a:t>
            </a:r>
            <a:r>
              <a:rPr lang="en-US" sz="1800" b="1" dirty="0">
                <a:latin typeface="Calibri" charset="0"/>
              </a:rPr>
              <a:t> usage</a:t>
            </a:r>
            <a:r>
              <a:rPr lang="en-US" sz="1800" dirty="0">
                <a:latin typeface="Calibri" charset="0"/>
              </a:rPr>
              <a:t>: The company pays a fee for </a:t>
            </a:r>
            <a:r>
              <a:rPr lang="en-US" sz="1800" dirty="0" err="1">
                <a:latin typeface="Calibri" charset="0"/>
              </a:rPr>
              <a:t>beamtime</a:t>
            </a:r>
            <a:r>
              <a:rPr lang="en-US" sz="1800" dirty="0">
                <a:latin typeface="Calibri" charset="0"/>
              </a:rPr>
              <a:t>. If there is additional service included then it also pays for this service.</a:t>
            </a:r>
          </a:p>
          <a:p>
            <a:pPr eaLnBrk="1" hangingPunct="1">
              <a:buFontTx/>
              <a:buChar char="-"/>
            </a:pPr>
            <a:endParaRPr lang="en-US" sz="1200" dirty="0">
              <a:latin typeface="Calibri" charset="0"/>
            </a:endParaRPr>
          </a:p>
        </p:txBody>
      </p:sp>
      <p:graphicFrame>
        <p:nvGraphicFramePr>
          <p:cNvPr id="4" name="3 Tabla"/>
          <p:cNvGraphicFramePr>
            <a:graphicFrameLocks noGrp="1"/>
          </p:cNvGraphicFramePr>
          <p:nvPr>
            <p:extLst>
              <p:ext uri="{D42A27DB-BD31-4B8C-83A1-F6EECF244321}">
                <p14:modId xmlns:p14="http://schemas.microsoft.com/office/powerpoint/2010/main" val="25390896"/>
              </p:ext>
            </p:extLst>
          </p:nvPr>
        </p:nvGraphicFramePr>
        <p:xfrm>
          <a:off x="428625" y="1268760"/>
          <a:ext cx="8191500" cy="1465263"/>
        </p:xfrm>
        <a:graphic>
          <a:graphicData uri="http://schemas.openxmlformats.org/drawingml/2006/table">
            <a:tbl>
              <a:tblPr firstRow="1" bandRow="1">
                <a:tableStyleId>{5C22544A-7EE6-4342-B048-85BDC9FD1C3A}</a:tableStyleId>
              </a:tblPr>
              <a:tblGrid>
                <a:gridCol w="2047875"/>
                <a:gridCol w="2047875"/>
                <a:gridCol w="2047875"/>
                <a:gridCol w="2047875"/>
              </a:tblGrid>
              <a:tr h="642381">
                <a:tc>
                  <a:txBody>
                    <a:bodyPr/>
                    <a:lstStyle/>
                    <a:p>
                      <a:r>
                        <a:rPr lang="es-ES" sz="1800" dirty="0" err="1" smtClean="0"/>
                        <a:t>Synchrotron</a:t>
                      </a:r>
                      <a:r>
                        <a:rPr lang="es-ES" sz="1600" b="0" dirty="0" smtClean="0"/>
                        <a:t>(</a:t>
                      </a:r>
                      <a:r>
                        <a:rPr lang="es-ES" sz="1600" b="0" dirty="0" err="1" smtClean="0"/>
                        <a:t>source</a:t>
                      </a:r>
                      <a:r>
                        <a:rPr lang="es-ES" sz="1600" b="0" dirty="0" smtClean="0"/>
                        <a:t>)</a:t>
                      </a:r>
                      <a:endParaRPr lang="es-ES" sz="1600" b="0" dirty="0"/>
                    </a:p>
                  </a:txBody>
                  <a:tcPr marT="45681" marB="45681"/>
                </a:tc>
                <a:tc>
                  <a:txBody>
                    <a:bodyPr/>
                    <a:lstStyle/>
                    <a:p>
                      <a:pPr algn="ctr"/>
                      <a:r>
                        <a:rPr lang="es-ES" sz="1800" dirty="0" smtClean="0"/>
                        <a:t>SLS</a:t>
                      </a:r>
                    </a:p>
                    <a:p>
                      <a:pPr marL="0" marR="0" indent="0" algn="ctr" defTabSz="914400" rtl="0" eaLnBrk="1" fontAlgn="auto" latinLnBrk="0" hangingPunct="1">
                        <a:lnSpc>
                          <a:spcPct val="100000"/>
                        </a:lnSpc>
                        <a:spcBef>
                          <a:spcPts val="0"/>
                        </a:spcBef>
                        <a:spcAft>
                          <a:spcPts val="0"/>
                        </a:spcAft>
                        <a:buClrTx/>
                        <a:buSzTx/>
                        <a:buFontTx/>
                        <a:buNone/>
                        <a:tabLst/>
                        <a:defRPr/>
                      </a:pPr>
                      <a:r>
                        <a:rPr lang="es-ES" sz="1600" dirty="0" smtClean="0">
                          <a:solidFill>
                            <a:schemeClr val="bg1"/>
                          </a:solidFill>
                        </a:rPr>
                        <a:t>(</a:t>
                      </a:r>
                      <a:r>
                        <a:rPr lang="es-ES" sz="1600" b="0" i="0" kern="1200" dirty="0" smtClean="0">
                          <a:solidFill>
                            <a:schemeClr val="bg1"/>
                          </a:solidFill>
                          <a:latin typeface="+mn-lt"/>
                          <a:ea typeface="+mn-ea"/>
                          <a:cs typeface="+mn-cs"/>
                        </a:rPr>
                        <a:t>Stefan </a:t>
                      </a:r>
                      <a:r>
                        <a:rPr lang="es-ES" sz="1600" b="0" i="0" kern="1200" dirty="0" err="1" smtClean="0">
                          <a:solidFill>
                            <a:schemeClr val="bg1"/>
                          </a:solidFill>
                          <a:latin typeface="+mn-lt"/>
                          <a:ea typeface="+mn-ea"/>
                          <a:cs typeface="+mn-cs"/>
                        </a:rPr>
                        <a:t>Jansen</a:t>
                      </a:r>
                      <a:r>
                        <a:rPr lang="es-ES" sz="1600" b="0" i="0" kern="1200" dirty="0" smtClean="0">
                          <a:solidFill>
                            <a:schemeClr val="bg1"/>
                          </a:solidFill>
                          <a:latin typeface="+mn-lt"/>
                          <a:ea typeface="+mn-ea"/>
                          <a:cs typeface="+mn-cs"/>
                        </a:rPr>
                        <a:t>)</a:t>
                      </a:r>
                      <a:endParaRPr lang="es-ES" sz="1600" dirty="0" smtClean="0">
                        <a:solidFill>
                          <a:schemeClr val="bg1"/>
                        </a:solidFill>
                      </a:endParaRPr>
                    </a:p>
                  </a:txBody>
                  <a:tcPr marT="45681" marB="45681"/>
                </a:tc>
                <a:tc>
                  <a:txBody>
                    <a:bodyPr/>
                    <a:lstStyle/>
                    <a:p>
                      <a:pPr algn="ctr"/>
                      <a:r>
                        <a:rPr lang="es-ES" sz="1800" dirty="0" smtClean="0"/>
                        <a:t>ESRF</a:t>
                      </a:r>
                    </a:p>
                    <a:p>
                      <a:pPr algn="ctr"/>
                      <a:r>
                        <a:rPr lang="es-ES" sz="1600" b="0" dirty="0" smtClean="0"/>
                        <a:t>(</a:t>
                      </a:r>
                      <a:r>
                        <a:rPr lang="es-ES" sz="1600" b="0" dirty="0" err="1" smtClean="0"/>
                        <a:t>Ed</a:t>
                      </a:r>
                      <a:r>
                        <a:rPr lang="es-ES" sz="1600" b="0" dirty="0" smtClean="0"/>
                        <a:t> Mitchell)</a:t>
                      </a:r>
                    </a:p>
                  </a:txBody>
                  <a:tcPr marT="45681" marB="45681"/>
                </a:tc>
                <a:tc>
                  <a:txBody>
                    <a:bodyPr/>
                    <a:lstStyle/>
                    <a:p>
                      <a:pPr algn="ctr"/>
                      <a:r>
                        <a:rPr lang="es-ES" sz="1800" dirty="0" err="1" smtClean="0"/>
                        <a:t>Diamond</a:t>
                      </a:r>
                      <a:endParaRPr lang="es-ES" sz="1800" dirty="0" smtClean="0"/>
                    </a:p>
                    <a:p>
                      <a:pPr algn="ctr"/>
                      <a:r>
                        <a:rPr lang="es-ES" sz="1600" b="0" i="0" kern="1200" dirty="0" smtClean="0">
                          <a:solidFill>
                            <a:schemeClr val="lt1"/>
                          </a:solidFill>
                          <a:latin typeface="+mn-lt"/>
                          <a:ea typeface="+mn-ea"/>
                          <a:cs typeface="+mn-cs"/>
                        </a:rPr>
                        <a:t>(Elizabeth </a:t>
                      </a:r>
                      <a:r>
                        <a:rPr lang="es-ES" sz="1600" b="0" i="0" kern="1200" baseline="0" dirty="0" err="1" smtClean="0">
                          <a:solidFill>
                            <a:schemeClr val="lt1"/>
                          </a:solidFill>
                          <a:latin typeface="+mn-lt"/>
                          <a:ea typeface="+mn-ea"/>
                          <a:cs typeface="+mn-cs"/>
                        </a:rPr>
                        <a:t>S</a:t>
                      </a:r>
                      <a:r>
                        <a:rPr lang="es-ES" sz="1600" b="0" i="0" kern="1200" dirty="0" err="1" smtClean="0">
                          <a:solidFill>
                            <a:schemeClr val="lt1"/>
                          </a:solidFill>
                          <a:latin typeface="+mn-lt"/>
                          <a:ea typeface="+mn-ea"/>
                          <a:cs typeface="+mn-cs"/>
                        </a:rPr>
                        <a:t>hotton</a:t>
                      </a:r>
                      <a:r>
                        <a:rPr lang="es-ES" sz="1600" b="0" i="0" kern="1200" dirty="0" smtClean="0">
                          <a:solidFill>
                            <a:schemeClr val="lt1"/>
                          </a:solidFill>
                          <a:latin typeface="+mn-lt"/>
                          <a:ea typeface="+mn-ea"/>
                          <a:cs typeface="+mn-cs"/>
                        </a:rPr>
                        <a:t>)</a:t>
                      </a:r>
                      <a:endParaRPr lang="es-ES" sz="1600" dirty="0"/>
                    </a:p>
                  </a:txBody>
                  <a:tcPr marT="45681" marB="45681"/>
                </a:tc>
              </a:tr>
              <a:tr h="822881">
                <a:tc>
                  <a:txBody>
                    <a:bodyPr/>
                    <a:lstStyle/>
                    <a:p>
                      <a:r>
                        <a:rPr lang="es-ES" sz="1600" dirty="0" smtClean="0"/>
                        <a:t>Of total </a:t>
                      </a:r>
                      <a:r>
                        <a:rPr lang="es-ES" sz="1600" dirty="0" err="1" smtClean="0"/>
                        <a:t>beamtime</a:t>
                      </a:r>
                      <a:r>
                        <a:rPr lang="es-ES" sz="1600" dirty="0" smtClean="0"/>
                        <a:t> </a:t>
                      </a:r>
                      <a:r>
                        <a:rPr lang="es-ES" sz="1600" dirty="0" err="1" smtClean="0"/>
                        <a:t>sold</a:t>
                      </a:r>
                      <a:r>
                        <a:rPr lang="es-ES" sz="1600" dirty="0" smtClean="0"/>
                        <a:t> </a:t>
                      </a:r>
                      <a:r>
                        <a:rPr lang="es-ES" sz="1600" dirty="0" err="1" smtClean="0"/>
                        <a:t>to</a:t>
                      </a:r>
                      <a:r>
                        <a:rPr lang="es-ES" sz="1600" dirty="0" smtClean="0"/>
                        <a:t> </a:t>
                      </a:r>
                      <a:r>
                        <a:rPr lang="es-ES" sz="1600" dirty="0" err="1" smtClean="0"/>
                        <a:t>Industry</a:t>
                      </a:r>
                      <a:r>
                        <a:rPr lang="es-ES" sz="1600" dirty="0" smtClean="0"/>
                        <a:t>, </a:t>
                      </a:r>
                    </a:p>
                    <a:p>
                      <a:r>
                        <a:rPr lang="es-ES" sz="1600" dirty="0" smtClean="0"/>
                        <a:t>% </a:t>
                      </a:r>
                      <a:r>
                        <a:rPr lang="es-ES" sz="1600" dirty="0" err="1" smtClean="0"/>
                        <a:t>belonging</a:t>
                      </a:r>
                      <a:r>
                        <a:rPr lang="es-ES" sz="1600" dirty="0" smtClean="0"/>
                        <a:t> </a:t>
                      </a:r>
                      <a:r>
                        <a:rPr lang="es-ES" sz="1600" dirty="0" err="1" smtClean="0"/>
                        <a:t>to</a:t>
                      </a:r>
                      <a:r>
                        <a:rPr lang="es-ES" sz="1600" dirty="0" smtClean="0"/>
                        <a:t> MX</a:t>
                      </a:r>
                      <a:endParaRPr lang="es-ES" sz="1600" dirty="0"/>
                    </a:p>
                  </a:txBody>
                  <a:tcPr marT="45681" marB="45681"/>
                </a:tc>
                <a:tc>
                  <a:txBody>
                    <a:bodyPr/>
                    <a:lstStyle/>
                    <a:p>
                      <a:pPr algn="ctr">
                        <a:spcBef>
                          <a:spcPts val="600"/>
                        </a:spcBef>
                      </a:pPr>
                      <a:r>
                        <a:rPr lang="es-ES" sz="1800" dirty="0" smtClean="0"/>
                        <a:t>90 %</a:t>
                      </a:r>
                    </a:p>
                  </a:txBody>
                  <a:tcPr marT="45681" marB="45681"/>
                </a:tc>
                <a:tc>
                  <a:txBody>
                    <a:bodyPr/>
                    <a:lstStyle/>
                    <a:p>
                      <a:pPr algn="ctr">
                        <a:spcBef>
                          <a:spcPts val="600"/>
                        </a:spcBef>
                      </a:pPr>
                      <a:r>
                        <a:rPr lang="es-ES" sz="1800" dirty="0" smtClean="0"/>
                        <a:t>50 %</a:t>
                      </a:r>
                      <a:endParaRPr lang="es-ES" sz="1800" dirty="0"/>
                    </a:p>
                  </a:txBody>
                  <a:tcPr marT="45681" marB="45681"/>
                </a:tc>
                <a:tc>
                  <a:txBody>
                    <a:bodyPr/>
                    <a:lstStyle/>
                    <a:p>
                      <a:pPr algn="ctr">
                        <a:spcBef>
                          <a:spcPts val="600"/>
                        </a:spcBef>
                      </a:pPr>
                      <a:r>
                        <a:rPr lang="es-ES" sz="1800" dirty="0" smtClean="0"/>
                        <a:t>70 %</a:t>
                      </a:r>
                      <a:endParaRPr lang="es-ES" sz="1800" dirty="0"/>
                    </a:p>
                  </a:txBody>
                  <a:tcPr marT="45681" marB="45681"/>
                </a:tc>
              </a:tr>
            </a:tbl>
          </a:graphicData>
        </a:graphic>
      </p:graphicFrame>
      <p:sp>
        <p:nvSpPr>
          <p:cNvPr id="5" name="1 Título"/>
          <p:cNvSpPr txBox="1">
            <a:spLocks/>
          </p:cNvSpPr>
          <p:nvPr/>
        </p:nvSpPr>
        <p:spPr>
          <a:xfrm>
            <a:off x="457200" y="274637"/>
            <a:ext cx="8229600" cy="868347"/>
          </a:xfrm>
          <a:prstGeom prst="rect">
            <a:avLst/>
          </a:prstGeom>
        </p:spPr>
        <p:txBody>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stStyle>
          <a:p>
            <a:r>
              <a:rPr lang="en-US" sz="1800" b="1" dirty="0" smtClean="0">
                <a:solidFill>
                  <a:schemeClr val="tx1"/>
                </a:solidFill>
              </a:rPr>
              <a:t>ALBA question 2. Highlight in a single slide the first key industrial experiment you propose to carry out after the BL is commissioned.</a:t>
            </a:r>
            <a:endParaRPr lang="es-ES" sz="1800" b="1" dirty="0">
              <a:solidFill>
                <a:schemeClr val="tx1"/>
              </a:solidFill>
              <a:latin typeface="Calibri" pitchFamily="34" charset="0"/>
            </a:endParaRPr>
          </a:p>
        </p:txBody>
      </p:sp>
    </p:spTree>
    <p:extLst>
      <p:ext uri="{BB962C8B-B14F-4D97-AF65-F5344CB8AC3E}">
        <p14:creationId xmlns:p14="http://schemas.microsoft.com/office/powerpoint/2010/main" val="28643915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457200" y="1484784"/>
            <a:ext cx="8229600" cy="4968552"/>
          </a:xfrm>
        </p:spPr>
        <p:txBody>
          <a:bodyPr>
            <a:normAutofit fontScale="92500" lnSpcReduction="20000"/>
          </a:bodyPr>
          <a:lstStyle/>
          <a:p>
            <a:pPr>
              <a:lnSpc>
                <a:spcPct val="110000"/>
              </a:lnSpc>
            </a:pPr>
            <a:r>
              <a:rPr lang="en-GB" sz="1800" dirty="0" smtClean="0">
                <a:latin typeface="Calibri" charset="0"/>
              </a:rPr>
              <a:t>To achieve the scientific case we require a state-of-the art, dedicated </a:t>
            </a:r>
            <a:r>
              <a:rPr lang="en-GB" sz="1800" dirty="0" err="1" smtClean="0">
                <a:latin typeface="Calibri" charset="0"/>
              </a:rPr>
              <a:t>beamline</a:t>
            </a:r>
            <a:r>
              <a:rPr lang="en-GB" sz="1800" dirty="0" smtClean="0">
                <a:latin typeface="Calibri" charset="0"/>
              </a:rPr>
              <a:t> with instrumentation specifically designed to reach full beam </a:t>
            </a:r>
            <a:r>
              <a:rPr lang="en-GB" sz="1800" dirty="0">
                <a:latin typeface="Calibri" charset="0"/>
              </a:rPr>
              <a:t>size </a:t>
            </a:r>
            <a:r>
              <a:rPr lang="en-GB" sz="1800" dirty="0" smtClean="0">
                <a:latin typeface="Calibri" charset="0"/>
              </a:rPr>
              <a:t>2.6μ x 1.1μ (reducible to 1.3μ x 1.1μ).</a:t>
            </a:r>
          </a:p>
          <a:p>
            <a:pPr>
              <a:lnSpc>
                <a:spcPct val="110000"/>
              </a:lnSpc>
              <a:buNone/>
            </a:pPr>
            <a:endParaRPr lang="en-GB" sz="1800" dirty="0" smtClean="0">
              <a:latin typeface="Calibri" charset="0"/>
            </a:endParaRPr>
          </a:p>
          <a:p>
            <a:pPr>
              <a:lnSpc>
                <a:spcPct val="110000"/>
              </a:lnSpc>
            </a:pPr>
            <a:r>
              <a:rPr lang="en-GB" sz="1800" dirty="0" smtClean="0">
                <a:solidFill>
                  <a:srgbClr val="008000"/>
                </a:solidFill>
                <a:latin typeface="Calibri" charset="0"/>
              </a:rPr>
              <a:t>Brightness </a:t>
            </a:r>
            <a:r>
              <a:rPr lang="en-GB" sz="1800" dirty="0">
                <a:solidFill>
                  <a:srgbClr val="008000"/>
                </a:solidFill>
                <a:latin typeface="Calibri" charset="0"/>
              </a:rPr>
              <a:t>[Photons/(s * Size * Divergence * spectral bandwidth)] </a:t>
            </a:r>
          </a:p>
          <a:p>
            <a:pPr>
              <a:lnSpc>
                <a:spcPct val="110000"/>
              </a:lnSpc>
              <a:buNone/>
            </a:pPr>
            <a:r>
              <a:rPr lang="en-GB" sz="1800" dirty="0">
                <a:solidFill>
                  <a:srgbClr val="008000"/>
                </a:solidFill>
                <a:latin typeface="Calibri" charset="0"/>
              </a:rPr>
              <a:t>	</a:t>
            </a:r>
            <a:r>
              <a:rPr lang="en-GB" sz="1800" dirty="0">
                <a:latin typeface="Calibri" charset="0"/>
              </a:rPr>
              <a:t>is a limit. In order to provide a </a:t>
            </a:r>
            <a:r>
              <a:rPr lang="en-GB" sz="1800" u="sng" dirty="0">
                <a:latin typeface="Calibri" charset="0"/>
              </a:rPr>
              <a:t>small beam </a:t>
            </a:r>
            <a:r>
              <a:rPr lang="en-GB" sz="1800" dirty="0">
                <a:latin typeface="Calibri" charset="0"/>
              </a:rPr>
              <a:t>at still appropriate </a:t>
            </a:r>
            <a:r>
              <a:rPr lang="en-GB" sz="1800" u="sng" dirty="0">
                <a:latin typeface="Calibri" charset="0"/>
              </a:rPr>
              <a:t>divergence</a:t>
            </a:r>
            <a:r>
              <a:rPr lang="en-GB" sz="1800" dirty="0">
                <a:latin typeface="Calibri" charset="0"/>
              </a:rPr>
              <a:t> the </a:t>
            </a:r>
            <a:r>
              <a:rPr lang="en-GB" sz="1800" u="sng" dirty="0">
                <a:latin typeface="Calibri" charset="0"/>
              </a:rPr>
              <a:t>flux</a:t>
            </a:r>
            <a:r>
              <a:rPr lang="en-GB" sz="1800" dirty="0">
                <a:latin typeface="Calibri" charset="0"/>
              </a:rPr>
              <a:t> has to be optimized, at least for a fixed condition. </a:t>
            </a:r>
          </a:p>
          <a:p>
            <a:pPr marL="0" indent="0">
              <a:lnSpc>
                <a:spcPct val="110000"/>
              </a:lnSpc>
              <a:buNone/>
            </a:pPr>
            <a:endParaRPr lang="en-GB" sz="1800" dirty="0">
              <a:latin typeface="Calibri" charset="0"/>
            </a:endParaRPr>
          </a:p>
          <a:p>
            <a:pPr eaLnBrk="1" hangingPunct="1">
              <a:lnSpc>
                <a:spcPct val="110000"/>
              </a:lnSpc>
            </a:pPr>
            <a:r>
              <a:rPr lang="en-GB" sz="1800" dirty="0" smtClean="0">
                <a:solidFill>
                  <a:srgbClr val="0000FF"/>
                </a:solidFill>
                <a:latin typeface="Calibri" charset="0"/>
              </a:rPr>
              <a:t>Create very stable beam conditions in time and space at all optical elements in order to translate this stability to the sample</a:t>
            </a:r>
            <a:endParaRPr lang="en-GB" sz="1800" dirty="0">
              <a:solidFill>
                <a:srgbClr val="0000FF"/>
              </a:solidFill>
              <a:latin typeface="Calibri" charset="0"/>
            </a:endParaRPr>
          </a:p>
          <a:p>
            <a:pPr eaLnBrk="1" hangingPunct="1">
              <a:lnSpc>
                <a:spcPct val="110000"/>
              </a:lnSpc>
              <a:buFont typeface="Arial" charset="0"/>
              <a:buNone/>
            </a:pPr>
            <a:endParaRPr lang="en-GB" sz="1800" dirty="0">
              <a:latin typeface="Calibri" charset="0"/>
            </a:endParaRPr>
          </a:p>
          <a:p>
            <a:pPr>
              <a:lnSpc>
                <a:spcPct val="110000"/>
              </a:lnSpc>
            </a:pPr>
            <a:r>
              <a:rPr lang="en-GB" sz="1800" dirty="0">
                <a:latin typeface="Calibri" charset="0"/>
              </a:rPr>
              <a:t>The photon source is an in-vacuum </a:t>
            </a:r>
            <a:r>
              <a:rPr lang="en-GB" sz="1800" dirty="0" err="1">
                <a:latin typeface="Calibri" charset="0"/>
              </a:rPr>
              <a:t>undulator</a:t>
            </a:r>
            <a:r>
              <a:rPr lang="en-GB" sz="1800" dirty="0">
                <a:latin typeface="Calibri" charset="0"/>
              </a:rPr>
              <a:t> (IVU) placed in a mid straight section featuring: </a:t>
            </a:r>
            <a:r>
              <a:rPr lang="en-GB" sz="1800" dirty="0" smtClean="0">
                <a:latin typeface="Calibri" charset="0"/>
              </a:rPr>
              <a:t> </a:t>
            </a:r>
          </a:p>
          <a:p>
            <a:pPr lvl="1">
              <a:lnSpc>
                <a:spcPct val="110000"/>
              </a:lnSpc>
            </a:pPr>
            <a:r>
              <a:rPr lang="en-GB" sz="1800" dirty="0" smtClean="0"/>
              <a:t>Intensity </a:t>
            </a:r>
            <a:r>
              <a:rPr lang="en-GB" sz="1800" dirty="0"/>
              <a:t>optimised around the </a:t>
            </a:r>
            <a:r>
              <a:rPr lang="en-GB" sz="1800" dirty="0">
                <a:solidFill>
                  <a:srgbClr val="008000"/>
                </a:solidFill>
              </a:rPr>
              <a:t>Se K-edge (12.658 </a:t>
            </a:r>
            <a:r>
              <a:rPr lang="en-GB" sz="1800" dirty="0" err="1">
                <a:solidFill>
                  <a:srgbClr val="008000"/>
                </a:solidFill>
              </a:rPr>
              <a:t>keV</a:t>
            </a:r>
            <a:r>
              <a:rPr lang="en-GB" sz="1800" dirty="0" smtClean="0">
                <a:solidFill>
                  <a:srgbClr val="008000"/>
                </a:solidFill>
              </a:rPr>
              <a:t>) </a:t>
            </a:r>
          </a:p>
          <a:p>
            <a:pPr lvl="1">
              <a:lnSpc>
                <a:spcPct val="110000"/>
              </a:lnSpc>
            </a:pPr>
            <a:r>
              <a:rPr lang="en-GB" sz="1800" dirty="0" smtClean="0"/>
              <a:t>Tuneable to cover common K and L edges</a:t>
            </a:r>
            <a:endParaRPr lang="en-GB" sz="1800" dirty="0"/>
          </a:p>
          <a:p>
            <a:pPr lvl="1">
              <a:lnSpc>
                <a:spcPct val="110000"/>
              </a:lnSpc>
            </a:pPr>
            <a:r>
              <a:rPr lang="en-US" sz="1800" dirty="0" smtClean="0"/>
              <a:t>The </a:t>
            </a:r>
            <a:r>
              <a:rPr lang="en-US" sz="1800" dirty="0" err="1"/>
              <a:t>beamline</a:t>
            </a:r>
            <a:r>
              <a:rPr lang="en-US" sz="1800" dirty="0"/>
              <a:t> design should not preclude the possibility to reach </a:t>
            </a:r>
            <a:r>
              <a:rPr lang="en-US" sz="1800" dirty="0" smtClean="0"/>
              <a:t>longer wavelengths</a:t>
            </a:r>
            <a:r>
              <a:rPr lang="en-US" sz="1800" dirty="0"/>
              <a:t>.</a:t>
            </a:r>
            <a:endParaRPr lang="es-ES" sz="1800" dirty="0"/>
          </a:p>
        </p:txBody>
      </p:sp>
      <p:sp>
        <p:nvSpPr>
          <p:cNvPr id="28675" name="Text Box 4"/>
          <p:cNvSpPr txBox="1">
            <a:spLocks noChangeArrowheads="1"/>
          </p:cNvSpPr>
          <p:nvPr/>
        </p:nvSpPr>
        <p:spPr bwMode="auto">
          <a:xfrm>
            <a:off x="539750" y="836613"/>
            <a:ext cx="8135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endParaRPr lang="es-ES_tradnl" sz="1800">
              <a:latin typeface="Comic Sans MS" charset="0"/>
              <a:ea typeface="MS PGothic" charset="0"/>
              <a:cs typeface="MS PGothic" charset="0"/>
            </a:endParaRPr>
          </a:p>
        </p:txBody>
      </p:sp>
      <p:sp>
        <p:nvSpPr>
          <p:cNvPr id="6" name="4 CuadroTexto"/>
          <p:cNvSpPr txBox="1">
            <a:spLocks noChangeArrowheads="1"/>
          </p:cNvSpPr>
          <p:nvPr/>
        </p:nvSpPr>
        <p:spPr bwMode="auto">
          <a:xfrm>
            <a:off x="357188" y="455613"/>
            <a:ext cx="8501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dirty="0" smtClean="0">
                <a:solidFill>
                  <a:srgbClr val="0033CC"/>
                </a:solidFill>
                <a:latin typeface="Calibri" charset="0"/>
              </a:rPr>
              <a:t>VII) Overview of </a:t>
            </a:r>
            <a:r>
              <a:rPr lang="en-US" dirty="0" err="1" smtClean="0">
                <a:solidFill>
                  <a:srgbClr val="0033CC"/>
                </a:solidFill>
                <a:latin typeface="Calibri" charset="0"/>
              </a:rPr>
              <a:t>beamline</a:t>
            </a:r>
            <a:r>
              <a:rPr lang="en-US" dirty="0" smtClean="0">
                <a:solidFill>
                  <a:srgbClr val="0033CC"/>
                </a:solidFill>
                <a:latin typeface="Calibri" charset="0"/>
              </a:rPr>
              <a:t> and experimental hardware</a:t>
            </a:r>
            <a:endParaRPr lang="es-ES" dirty="0">
              <a:solidFill>
                <a:srgbClr val="0033CC"/>
              </a:solidFill>
              <a:latin typeface="Calibri" charset="0"/>
            </a:endParaRPr>
          </a:p>
        </p:txBody>
      </p:sp>
    </p:spTree>
    <p:extLst>
      <p:ext uri="{BB962C8B-B14F-4D97-AF65-F5344CB8AC3E}">
        <p14:creationId xmlns:p14="http://schemas.microsoft.com/office/powerpoint/2010/main" val="427175337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1" name="Text Box 4"/>
          <p:cNvSpPr txBox="1">
            <a:spLocks noChangeArrowheads="1"/>
          </p:cNvSpPr>
          <p:nvPr/>
        </p:nvSpPr>
        <p:spPr bwMode="auto">
          <a:xfrm>
            <a:off x="382588" y="6430963"/>
            <a:ext cx="3563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dirty="0">
                <a:latin typeface="Calibri" charset="0"/>
                <a:ea typeface="MS PGothic" charset="0"/>
                <a:cs typeface="MS PGothic" charset="0"/>
              </a:rPr>
              <a:t>-&gt; Data </a:t>
            </a:r>
            <a:r>
              <a:rPr lang="es-ES" sz="1400" dirty="0" err="1">
                <a:latin typeface="Calibri" charset="0"/>
                <a:ea typeface="MS PGothic" charset="0"/>
                <a:cs typeface="MS PGothic" charset="0"/>
              </a:rPr>
              <a:t>from</a:t>
            </a:r>
            <a:r>
              <a:rPr lang="es-ES" sz="1400" dirty="0">
                <a:latin typeface="Calibri" charset="0"/>
                <a:ea typeface="MS PGothic" charset="0"/>
                <a:cs typeface="MS PGothic" charset="0"/>
              </a:rPr>
              <a:t> </a:t>
            </a:r>
            <a:r>
              <a:rPr lang="es-ES" sz="1400" dirty="0" err="1">
                <a:latin typeface="Calibri" charset="0"/>
                <a:ea typeface="MS PGothic" charset="0"/>
                <a:cs typeface="MS PGothic" charset="0"/>
              </a:rPr>
              <a:t>Pep</a:t>
            </a:r>
            <a:r>
              <a:rPr lang="es-ES" sz="1400" dirty="0">
                <a:latin typeface="Calibri" charset="0"/>
                <a:ea typeface="MS PGothic" charset="0"/>
                <a:cs typeface="MS PGothic" charset="0"/>
              </a:rPr>
              <a:t> </a:t>
            </a:r>
            <a:r>
              <a:rPr lang="es-ES" sz="1400" dirty="0" err="1">
                <a:latin typeface="Calibri" charset="0"/>
                <a:ea typeface="MS PGothic" charset="0"/>
                <a:cs typeface="MS PGothic" charset="0"/>
              </a:rPr>
              <a:t>Campmany</a:t>
            </a:r>
            <a:r>
              <a:rPr lang="es-ES" sz="1400" dirty="0">
                <a:latin typeface="Calibri" charset="0"/>
                <a:ea typeface="MS PGothic" charset="0"/>
                <a:cs typeface="MS PGothic" charset="0"/>
              </a:rPr>
              <a:t>/Jordi </a:t>
            </a:r>
            <a:r>
              <a:rPr lang="es-ES" sz="1400" dirty="0" err="1">
                <a:latin typeface="Calibri" charset="0"/>
                <a:ea typeface="MS PGothic" charset="0"/>
                <a:cs typeface="MS PGothic" charset="0"/>
              </a:rPr>
              <a:t>Juanhuix</a:t>
            </a:r>
            <a:endParaRPr lang="en-US" sz="1400" dirty="0">
              <a:latin typeface="Calibri" charset="0"/>
              <a:ea typeface="MS PGothic" charset="0"/>
              <a:cs typeface="MS PGothic" charset="0"/>
            </a:endParaRPr>
          </a:p>
        </p:txBody>
      </p:sp>
      <p:pic>
        <p:nvPicPr>
          <p:cNvPr id="2" name="Imagen 1"/>
          <p:cNvPicPr>
            <a:picLocks noChangeAspect="1"/>
          </p:cNvPicPr>
          <p:nvPr/>
        </p:nvPicPr>
        <p:blipFill>
          <a:blip r:embed="rId3"/>
          <a:stretch>
            <a:fillRect/>
          </a:stretch>
        </p:blipFill>
        <p:spPr>
          <a:xfrm>
            <a:off x="1561526" y="864926"/>
            <a:ext cx="5982278" cy="3879759"/>
          </a:xfrm>
          <a:prstGeom prst="rect">
            <a:avLst/>
          </a:prstGeom>
        </p:spPr>
      </p:pic>
      <p:sp>
        <p:nvSpPr>
          <p:cNvPr id="3" name="CuadroTexto 2"/>
          <p:cNvSpPr txBox="1"/>
          <p:nvPr/>
        </p:nvSpPr>
        <p:spPr>
          <a:xfrm>
            <a:off x="349930" y="4752655"/>
            <a:ext cx="8565469" cy="1969770"/>
          </a:xfrm>
          <a:prstGeom prst="rect">
            <a:avLst/>
          </a:prstGeom>
          <a:noFill/>
        </p:spPr>
        <p:txBody>
          <a:bodyPr wrap="square" rtlCol="0">
            <a:spAutoFit/>
          </a:bodyPr>
          <a:lstStyle/>
          <a:p>
            <a:r>
              <a:rPr lang="es-ES" sz="1800" dirty="0" err="1" smtClean="0">
                <a:latin typeface="Calibri"/>
                <a:cs typeface="Calibri"/>
              </a:rPr>
              <a:t>The</a:t>
            </a:r>
            <a:r>
              <a:rPr lang="es-ES" sz="1800" dirty="0" smtClean="0">
                <a:latin typeface="Calibri"/>
                <a:cs typeface="Calibri"/>
              </a:rPr>
              <a:t> </a:t>
            </a:r>
            <a:r>
              <a:rPr lang="es-ES" sz="1800" dirty="0" err="1" smtClean="0">
                <a:latin typeface="Calibri"/>
                <a:cs typeface="Calibri"/>
              </a:rPr>
              <a:t>proposed</a:t>
            </a:r>
            <a:r>
              <a:rPr lang="es-ES" sz="1800" dirty="0" smtClean="0">
                <a:latin typeface="Calibri"/>
                <a:cs typeface="Calibri"/>
              </a:rPr>
              <a:t> ID </a:t>
            </a:r>
            <a:r>
              <a:rPr lang="es-ES" sz="1800" dirty="0" err="1" smtClean="0">
                <a:latin typeface="Calibri"/>
                <a:cs typeface="Calibri"/>
              </a:rPr>
              <a:t>is</a:t>
            </a:r>
            <a:r>
              <a:rPr lang="es-ES" sz="1800" dirty="0" smtClean="0">
                <a:latin typeface="Calibri"/>
                <a:cs typeface="Calibri"/>
              </a:rPr>
              <a:t> </a:t>
            </a:r>
            <a:r>
              <a:rPr lang="es-ES" sz="1800" dirty="0" err="1" smtClean="0">
                <a:latin typeface="Calibri"/>
                <a:cs typeface="Calibri"/>
              </a:rPr>
              <a:t>the</a:t>
            </a:r>
            <a:r>
              <a:rPr lang="es-ES" sz="1800" dirty="0" smtClean="0">
                <a:latin typeface="Calibri"/>
                <a:cs typeface="Calibri"/>
              </a:rPr>
              <a:t> IVU20 (</a:t>
            </a:r>
            <a:r>
              <a:rPr lang="el-GR" sz="1800" dirty="0" smtClean="0">
                <a:latin typeface="Calibri"/>
                <a:cs typeface="Calibri"/>
              </a:rPr>
              <a:t>λ</a:t>
            </a:r>
            <a:r>
              <a:rPr lang="es-ES" sz="1800" baseline="-25000" dirty="0" smtClean="0">
                <a:latin typeface="Calibri"/>
                <a:cs typeface="Calibri"/>
              </a:rPr>
              <a:t>U</a:t>
            </a:r>
            <a:r>
              <a:rPr lang="es-ES" sz="1800" dirty="0" smtClean="0">
                <a:latin typeface="Calibri"/>
                <a:cs typeface="Calibri"/>
              </a:rPr>
              <a:t>=20.4mm) </a:t>
            </a:r>
            <a:r>
              <a:rPr lang="es-ES" sz="1800" dirty="0" err="1" smtClean="0">
                <a:latin typeface="Calibri"/>
                <a:cs typeface="Calibri"/>
              </a:rPr>
              <a:t>able</a:t>
            </a:r>
            <a:r>
              <a:rPr lang="es-ES" sz="1800" dirty="0" smtClean="0">
                <a:latin typeface="Calibri"/>
                <a:cs typeface="Calibri"/>
              </a:rPr>
              <a:t> to </a:t>
            </a:r>
            <a:r>
              <a:rPr lang="es-ES" sz="1800" dirty="0" err="1" smtClean="0">
                <a:latin typeface="Calibri"/>
                <a:cs typeface="Calibri"/>
              </a:rPr>
              <a:t>operate</a:t>
            </a:r>
            <a:r>
              <a:rPr lang="es-ES" sz="1800" dirty="0" smtClean="0">
                <a:latin typeface="Calibri"/>
                <a:cs typeface="Calibri"/>
              </a:rPr>
              <a:t> at a </a:t>
            </a:r>
            <a:r>
              <a:rPr lang="es-ES" sz="1800" dirty="0" err="1" smtClean="0">
                <a:latin typeface="Calibri"/>
                <a:cs typeface="Calibri"/>
              </a:rPr>
              <a:t>minimum</a:t>
            </a:r>
            <a:r>
              <a:rPr lang="es-ES" sz="1800" dirty="0" smtClean="0">
                <a:latin typeface="Calibri"/>
                <a:cs typeface="Calibri"/>
              </a:rPr>
              <a:t> gap of 4.8mm</a:t>
            </a:r>
          </a:p>
          <a:p>
            <a:endParaRPr lang="en-US" sz="1800" dirty="0" smtClean="0">
              <a:latin typeface="Calibri"/>
              <a:cs typeface="Calibri"/>
            </a:endParaRPr>
          </a:p>
          <a:p>
            <a:pPr marL="285750" indent="-285750">
              <a:buFont typeface="Arial" panose="020B0604020202020204" pitchFamily="34" charset="0"/>
              <a:buChar char="•"/>
            </a:pPr>
            <a:r>
              <a:rPr lang="en-US" sz="1800" dirty="0" smtClean="0">
                <a:latin typeface="Calibri"/>
                <a:cs typeface="Calibri"/>
              </a:rPr>
              <a:t>The calculated photon </a:t>
            </a:r>
            <a:r>
              <a:rPr lang="en-US" sz="1800" dirty="0">
                <a:latin typeface="Calibri"/>
                <a:cs typeface="Calibri"/>
              </a:rPr>
              <a:t>flux </a:t>
            </a:r>
            <a:r>
              <a:rPr lang="en-US" sz="1800" dirty="0" smtClean="0">
                <a:latin typeface="Calibri"/>
                <a:cs typeface="Calibri"/>
              </a:rPr>
              <a:t>exceeds 5</a:t>
            </a:r>
            <a:r>
              <a:rPr lang="en-US" sz="1800" dirty="0">
                <a:latin typeface="Calibri"/>
                <a:cs typeface="Calibri"/>
              </a:rPr>
              <a:t>·10</a:t>
            </a:r>
            <a:r>
              <a:rPr lang="en-US" sz="1800" baseline="30000" dirty="0">
                <a:latin typeface="Calibri"/>
                <a:cs typeface="Calibri"/>
              </a:rPr>
              <a:t>13</a:t>
            </a:r>
            <a:r>
              <a:rPr lang="en-US" sz="1800" dirty="0">
                <a:latin typeface="Calibri"/>
                <a:cs typeface="Calibri"/>
              </a:rPr>
              <a:t>ph/s/(0.1%spectral bandwidth) at the Se K-edge </a:t>
            </a:r>
            <a:r>
              <a:rPr lang="en-US" sz="1800" dirty="0" smtClean="0">
                <a:latin typeface="Calibri"/>
                <a:cs typeface="Calibri"/>
              </a:rPr>
              <a:t>energy, with a current </a:t>
            </a:r>
            <a:r>
              <a:rPr lang="en-US" sz="1800" dirty="0">
                <a:latin typeface="Calibri"/>
                <a:cs typeface="Calibri"/>
              </a:rPr>
              <a:t>of 100 mA in the storage </a:t>
            </a:r>
            <a:r>
              <a:rPr lang="en-US" sz="1800" dirty="0" smtClean="0">
                <a:latin typeface="Calibri"/>
                <a:cs typeface="Calibri"/>
              </a:rPr>
              <a:t>ring</a:t>
            </a:r>
          </a:p>
          <a:p>
            <a:pPr marL="285750" indent="-285750">
              <a:buFont typeface="Arial" panose="020B0604020202020204" pitchFamily="34" charset="0"/>
              <a:buChar char="•"/>
            </a:pPr>
            <a:r>
              <a:rPr lang="en-US" sz="1800" dirty="0" smtClean="0">
                <a:latin typeface="Calibri"/>
                <a:cs typeface="Calibri"/>
              </a:rPr>
              <a:t>The </a:t>
            </a:r>
            <a:r>
              <a:rPr lang="en-US" sz="1800" dirty="0">
                <a:latin typeface="Calibri"/>
                <a:cs typeface="Calibri"/>
              </a:rPr>
              <a:t>undulator </a:t>
            </a:r>
            <a:r>
              <a:rPr lang="en-US" sz="1800" dirty="0" smtClean="0">
                <a:latin typeface="Calibri"/>
                <a:cs typeface="Calibri"/>
              </a:rPr>
              <a:t>offers </a:t>
            </a:r>
            <a:r>
              <a:rPr lang="en-US" sz="1800" dirty="0">
                <a:latin typeface="Calibri"/>
                <a:cs typeface="Calibri"/>
              </a:rPr>
              <a:t>full energy tuneability </a:t>
            </a:r>
            <a:r>
              <a:rPr lang="en-US" sz="1800" dirty="0" smtClean="0">
                <a:latin typeface="Calibri"/>
                <a:cs typeface="Calibri"/>
              </a:rPr>
              <a:t>between 5.3 and 19 keV (2.32 -0.69 Å), ensuring accessibility </a:t>
            </a:r>
            <a:r>
              <a:rPr lang="en-US" sz="1800" dirty="0">
                <a:latin typeface="Calibri"/>
                <a:cs typeface="Calibri"/>
              </a:rPr>
              <a:t>to all common K and </a:t>
            </a:r>
            <a:r>
              <a:rPr lang="en-US" sz="1800" dirty="0" smtClean="0">
                <a:latin typeface="Calibri"/>
                <a:cs typeface="Calibri"/>
              </a:rPr>
              <a:t>L </a:t>
            </a:r>
            <a:r>
              <a:rPr lang="en-US" sz="1800" dirty="0">
                <a:latin typeface="Calibri"/>
                <a:cs typeface="Calibri"/>
              </a:rPr>
              <a:t>edges used in </a:t>
            </a:r>
            <a:r>
              <a:rPr lang="en-US" sz="1800" dirty="0" smtClean="0">
                <a:latin typeface="Calibri"/>
                <a:cs typeface="Calibri"/>
              </a:rPr>
              <a:t>MX</a:t>
            </a:r>
            <a:endParaRPr lang="en-US" sz="1800" dirty="0">
              <a:latin typeface="Calibri"/>
              <a:cs typeface="Calibri"/>
            </a:endParaRPr>
          </a:p>
          <a:p>
            <a:pPr marL="285750" indent="-285750">
              <a:buFont typeface="Arial" panose="020B0604020202020204" pitchFamily="34" charset="0"/>
              <a:buChar char="•"/>
            </a:pPr>
            <a:endParaRPr lang="en-US" dirty="0" smtClean="0">
              <a:latin typeface="Calibri"/>
              <a:cs typeface="Calibri"/>
            </a:endParaRPr>
          </a:p>
        </p:txBody>
      </p:sp>
      <p:sp>
        <p:nvSpPr>
          <p:cNvPr id="6" name="4 CuadroTexto"/>
          <p:cNvSpPr txBox="1">
            <a:spLocks noChangeArrowheads="1"/>
          </p:cNvSpPr>
          <p:nvPr/>
        </p:nvSpPr>
        <p:spPr bwMode="auto">
          <a:xfrm>
            <a:off x="434747" y="202396"/>
            <a:ext cx="8501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smtClean="0">
                <a:solidFill>
                  <a:srgbClr val="0033CC"/>
                </a:solidFill>
                <a:latin typeface="Calibri" charset="0"/>
              </a:rPr>
              <a:t>VII) Overview of </a:t>
            </a:r>
            <a:r>
              <a:rPr lang="en-US" dirty="0" err="1" smtClean="0">
                <a:solidFill>
                  <a:srgbClr val="0033CC"/>
                </a:solidFill>
                <a:latin typeface="Calibri" charset="0"/>
              </a:rPr>
              <a:t>beamline</a:t>
            </a:r>
            <a:r>
              <a:rPr lang="en-US" dirty="0" smtClean="0">
                <a:solidFill>
                  <a:srgbClr val="0033CC"/>
                </a:solidFill>
                <a:latin typeface="Calibri" charset="0"/>
              </a:rPr>
              <a:t> and experimental hardware</a:t>
            </a:r>
            <a:endParaRPr lang="es-ES" dirty="0">
              <a:solidFill>
                <a:srgbClr val="0033CC"/>
              </a:solidFill>
              <a:latin typeface="Calibri" charset="0"/>
            </a:endParaRPr>
          </a:p>
        </p:txBody>
      </p:sp>
      <p:sp>
        <p:nvSpPr>
          <p:cNvPr id="30723" name="Text Box 4"/>
          <p:cNvSpPr txBox="1">
            <a:spLocks noChangeArrowheads="1"/>
          </p:cNvSpPr>
          <p:nvPr/>
        </p:nvSpPr>
        <p:spPr bwMode="auto">
          <a:xfrm>
            <a:off x="434747" y="626624"/>
            <a:ext cx="6119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s-ES" dirty="0" err="1" smtClean="0"/>
              <a:t>Photon</a:t>
            </a:r>
            <a:r>
              <a:rPr lang="es-ES" dirty="0" smtClean="0"/>
              <a:t> </a:t>
            </a:r>
            <a:r>
              <a:rPr lang="es-ES" dirty="0" err="1" smtClean="0"/>
              <a:t>source</a:t>
            </a:r>
            <a:r>
              <a:rPr lang="es-ES" dirty="0" smtClean="0"/>
              <a:t>: in-</a:t>
            </a:r>
            <a:r>
              <a:rPr lang="es-ES" dirty="0" err="1" smtClean="0"/>
              <a:t>vacuum</a:t>
            </a:r>
            <a:r>
              <a:rPr lang="es-ES" dirty="0" smtClean="0"/>
              <a:t> undulator</a:t>
            </a:r>
            <a:endParaRPr lang="en-US" dirty="0"/>
          </a:p>
        </p:txBody>
      </p:sp>
    </p:spTree>
    <p:extLst>
      <p:ext uri="{BB962C8B-B14F-4D97-AF65-F5344CB8AC3E}">
        <p14:creationId xmlns:p14="http://schemas.microsoft.com/office/powerpoint/2010/main" val="187784243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36337"/>
            <a:ext cx="8640960" cy="1292631"/>
          </a:xfrm>
          <a:noFill/>
          <a:ln>
            <a:noFill/>
          </a:ln>
        </p:spPr>
        <p:txBody>
          <a:bodyPr wrap="square">
            <a:spAutoFit/>
          </a:bodyPr>
          <a:lstStyle/>
          <a:p>
            <a:r>
              <a:rPr lang="en-US" sz="2400" dirty="0">
                <a:solidFill>
                  <a:srgbClr val="0033CC"/>
                </a:solidFill>
                <a:latin typeface="Calibri" charset="0"/>
                <a:ea typeface="ＭＳ Ｐゴシック" charset="0"/>
                <a:cs typeface="ＭＳ Ｐゴシック" charset="0"/>
              </a:rPr>
              <a:t>Microfocus Macromolecular Crystallography Beam line</a:t>
            </a:r>
            <a:br>
              <a:rPr lang="en-US" sz="2400" dirty="0">
                <a:solidFill>
                  <a:srgbClr val="0033CC"/>
                </a:solidFill>
                <a:latin typeface="Calibri" charset="0"/>
                <a:ea typeface="ＭＳ Ｐゴシック" charset="0"/>
                <a:cs typeface="ＭＳ Ｐゴシック" charset="0"/>
              </a:rPr>
            </a:br>
            <a:r>
              <a:rPr lang="es-ES" sz="2400" dirty="0" err="1">
                <a:solidFill>
                  <a:srgbClr val="0033CC"/>
                </a:solidFill>
                <a:latin typeface="Calibri" charset="0"/>
                <a:ea typeface="ＭＳ Ｐゴシック" charset="0"/>
                <a:cs typeface="ＭＳ Ｐゴシック" charset="0"/>
              </a:rPr>
              <a:t>Effect</a:t>
            </a:r>
            <a:r>
              <a:rPr lang="es-ES" sz="2400" dirty="0">
                <a:solidFill>
                  <a:srgbClr val="0033CC"/>
                </a:solidFill>
                <a:latin typeface="Calibri" charset="0"/>
                <a:ea typeface="ＭＳ Ｐゴシック" charset="0"/>
                <a:cs typeface="ＭＳ Ｐゴシック" charset="0"/>
              </a:rPr>
              <a:t> of </a:t>
            </a:r>
            <a:r>
              <a:rPr lang="es-ES" sz="2400" dirty="0" err="1">
                <a:solidFill>
                  <a:srgbClr val="0033CC"/>
                </a:solidFill>
                <a:latin typeface="Calibri" charset="0"/>
                <a:ea typeface="ＭＳ Ｐゴシック" charset="0"/>
                <a:cs typeface="ＭＳ Ｐゴシック" charset="0"/>
              </a:rPr>
              <a:t>the</a:t>
            </a:r>
            <a:r>
              <a:rPr lang="es-ES" sz="2400" dirty="0">
                <a:solidFill>
                  <a:srgbClr val="0033CC"/>
                </a:solidFill>
                <a:latin typeface="Calibri" charset="0"/>
                <a:ea typeface="ＭＳ Ｐゴシック" charset="0"/>
                <a:cs typeface="ＭＳ Ｐゴシック" charset="0"/>
              </a:rPr>
              <a:t> </a:t>
            </a:r>
            <a:r>
              <a:rPr lang="es-ES" sz="2400" dirty="0" err="1">
                <a:solidFill>
                  <a:srgbClr val="0033CC"/>
                </a:solidFill>
                <a:latin typeface="Calibri" charset="0"/>
                <a:ea typeface="ＭＳ Ｐゴシック" charset="0"/>
                <a:cs typeface="ＭＳ Ｐゴシック" charset="0"/>
              </a:rPr>
              <a:t>Source</a:t>
            </a:r>
            <a:r>
              <a:rPr lang="es-ES" sz="2400" dirty="0">
                <a:solidFill>
                  <a:srgbClr val="0033CC"/>
                </a:solidFill>
                <a:latin typeface="Calibri" charset="0"/>
                <a:ea typeface="ＭＳ Ｐゴシック" charset="0"/>
                <a:cs typeface="ＭＳ Ｐゴシック" charset="0"/>
              </a:rPr>
              <a:t> </a:t>
            </a:r>
            <a:r>
              <a:rPr lang="es-ES" sz="2400" dirty="0" err="1">
                <a:solidFill>
                  <a:srgbClr val="0033CC"/>
                </a:solidFill>
                <a:latin typeface="Calibri" charset="0"/>
                <a:ea typeface="ＭＳ Ｐゴシック" charset="0"/>
                <a:cs typeface="ＭＳ Ｐゴシック" charset="0"/>
              </a:rPr>
              <a:t>on</a:t>
            </a:r>
            <a:r>
              <a:rPr lang="es-ES" sz="2400" dirty="0">
                <a:solidFill>
                  <a:srgbClr val="0033CC"/>
                </a:solidFill>
                <a:latin typeface="Calibri" charset="0"/>
                <a:ea typeface="ＭＳ Ｐゴシック" charset="0"/>
                <a:cs typeface="ＭＳ Ｐゴシック" charset="0"/>
              </a:rPr>
              <a:t> </a:t>
            </a:r>
            <a:r>
              <a:rPr lang="es-ES" sz="2400" dirty="0" err="1">
                <a:solidFill>
                  <a:srgbClr val="0033CC"/>
                </a:solidFill>
                <a:latin typeface="Calibri" charset="0"/>
                <a:ea typeface="ＭＳ Ｐゴシック" charset="0"/>
                <a:cs typeface="ＭＳ Ｐゴシック" charset="0"/>
              </a:rPr>
              <a:t>the</a:t>
            </a:r>
            <a:r>
              <a:rPr lang="es-ES" sz="2400" dirty="0">
                <a:solidFill>
                  <a:srgbClr val="0033CC"/>
                </a:solidFill>
                <a:latin typeface="Calibri" charset="0"/>
                <a:ea typeface="ＭＳ Ｐゴシック" charset="0"/>
                <a:cs typeface="ＭＳ Ｐゴシック" charset="0"/>
              </a:rPr>
              <a:t> ALBA Storage </a:t>
            </a:r>
            <a:r>
              <a:rPr lang="es-ES" sz="2400" dirty="0">
                <a:solidFill>
                  <a:srgbClr val="0033CC"/>
                </a:solidFill>
                <a:latin typeface="Calibri" charset="0"/>
                <a:ea typeface="ＭＳ Ｐゴシック" charset="0"/>
                <a:cs typeface="ＭＳ Ｐゴシック" charset="0"/>
              </a:rPr>
              <a:t>Ring</a:t>
            </a:r>
            <a:r>
              <a:rPr lang="es-ES" sz="2400" dirty="0">
                <a:solidFill>
                  <a:srgbClr val="0033CC"/>
                </a:solidFill>
                <a:latin typeface="Calibri" charset="0"/>
                <a:ea typeface="ＭＳ Ｐゴシック" charset="0"/>
                <a:cs typeface="ＭＳ Ｐゴシック" charset="0"/>
              </a:rPr>
              <a:t/>
            </a:r>
            <a:br>
              <a:rPr lang="es-ES" sz="2400" dirty="0">
                <a:solidFill>
                  <a:srgbClr val="0033CC"/>
                </a:solidFill>
                <a:latin typeface="Calibri" charset="0"/>
                <a:ea typeface="ＭＳ Ｐゴシック" charset="0"/>
                <a:cs typeface="ＭＳ Ｐゴシック" charset="0"/>
              </a:rPr>
            </a:br>
            <a:endParaRPr lang="en-US" sz="2400" dirty="0">
              <a:solidFill>
                <a:srgbClr val="0033CC"/>
              </a:solidFill>
              <a:latin typeface="Calibri" charset="0"/>
              <a:ea typeface="ＭＳ Ｐゴシック" charset="0"/>
              <a:cs typeface="ＭＳ Ｐゴシック" charset="0"/>
            </a:endParaRPr>
          </a:p>
        </p:txBody>
      </p:sp>
      <p:sp>
        <p:nvSpPr>
          <p:cNvPr id="3" name="Subtitle 2"/>
          <p:cNvSpPr>
            <a:spLocks noGrp="1"/>
          </p:cNvSpPr>
          <p:nvPr>
            <p:ph type="subTitle" idx="1"/>
          </p:nvPr>
        </p:nvSpPr>
        <p:spPr>
          <a:xfrm>
            <a:off x="381000" y="1340768"/>
            <a:ext cx="8153400" cy="4831432"/>
          </a:xfrm>
        </p:spPr>
        <p:txBody>
          <a:bodyPr>
            <a:noAutofit/>
          </a:bodyPr>
          <a:lstStyle/>
          <a:p>
            <a:r>
              <a:rPr lang="en-US" sz="2000" b="0" i="1" dirty="0" smtClean="0">
                <a:solidFill>
                  <a:schemeClr val="tx1"/>
                </a:solidFill>
                <a:latin typeface="Calibri"/>
                <a:cs typeface="Calibri"/>
              </a:rPr>
              <a:t>Source:</a:t>
            </a:r>
            <a:r>
              <a:rPr lang="en-US" sz="2000" b="0" dirty="0" smtClean="0">
                <a:solidFill>
                  <a:schemeClr val="tx1"/>
                </a:solidFill>
                <a:latin typeface="Calibri"/>
                <a:cs typeface="Calibri"/>
              </a:rPr>
              <a:t>	In-Vacuum </a:t>
            </a:r>
            <a:r>
              <a:rPr lang="en-US" sz="2000" b="0" dirty="0" err="1" smtClean="0">
                <a:solidFill>
                  <a:schemeClr val="tx1"/>
                </a:solidFill>
                <a:latin typeface="Calibri"/>
                <a:cs typeface="Calibri"/>
              </a:rPr>
              <a:t>Undulator</a:t>
            </a:r>
            <a:r>
              <a:rPr lang="en-US" sz="2000" b="0" dirty="0" smtClean="0">
                <a:solidFill>
                  <a:schemeClr val="tx1"/>
                </a:solidFill>
                <a:latin typeface="Calibri"/>
                <a:cs typeface="Calibri"/>
              </a:rPr>
              <a:t>, </a:t>
            </a:r>
            <a:r>
              <a:rPr lang="en-US" sz="2000" b="0" dirty="0" smtClean="0">
                <a:solidFill>
                  <a:schemeClr val="tx1"/>
                </a:solidFill>
                <a:latin typeface="Calibri"/>
                <a:cs typeface="Calibri"/>
              </a:rPr>
              <a:t>2 </a:t>
            </a:r>
            <a:r>
              <a:rPr lang="en-US" sz="2000" b="0" dirty="0" smtClean="0">
                <a:solidFill>
                  <a:schemeClr val="tx1"/>
                </a:solidFill>
                <a:latin typeface="Calibri"/>
                <a:cs typeface="Calibri"/>
              </a:rPr>
              <a:t>m </a:t>
            </a:r>
            <a:r>
              <a:rPr lang="en-US" sz="2000" b="0" dirty="0" smtClean="0">
                <a:solidFill>
                  <a:schemeClr val="tx1"/>
                </a:solidFill>
                <a:latin typeface="Calibri"/>
                <a:cs typeface="Calibri"/>
              </a:rPr>
              <a:t>long, 4.8 </a:t>
            </a:r>
            <a:r>
              <a:rPr lang="en-US" sz="2000" b="0" dirty="0" smtClean="0">
                <a:solidFill>
                  <a:schemeClr val="tx1"/>
                </a:solidFill>
                <a:latin typeface="Calibri"/>
                <a:cs typeface="Calibri"/>
              </a:rPr>
              <a:t>mm </a:t>
            </a:r>
            <a:r>
              <a:rPr lang="en-US" sz="2000" b="0" dirty="0" smtClean="0">
                <a:solidFill>
                  <a:schemeClr val="tx1"/>
                </a:solidFill>
                <a:latin typeface="Calibri"/>
                <a:cs typeface="Calibri"/>
              </a:rPr>
              <a:t>gap. In </a:t>
            </a:r>
            <a:r>
              <a:rPr lang="en-US" sz="2000" b="0" dirty="0" smtClean="0">
                <a:solidFill>
                  <a:schemeClr val="tx1"/>
                </a:solidFill>
                <a:latin typeface="Calibri"/>
                <a:cs typeface="Calibri"/>
              </a:rPr>
              <a:t>a Medium Straight Section</a:t>
            </a:r>
          </a:p>
          <a:p>
            <a:pPr>
              <a:spcBef>
                <a:spcPts val="0"/>
              </a:spcBef>
              <a:spcAft>
                <a:spcPts val="1200"/>
              </a:spcAft>
            </a:pPr>
            <a:endParaRPr lang="en-US" sz="2000" b="0" i="1" dirty="0" smtClean="0">
              <a:solidFill>
                <a:schemeClr val="tx1"/>
              </a:solidFill>
              <a:latin typeface="Calibri"/>
              <a:cs typeface="Calibri"/>
            </a:endParaRPr>
          </a:p>
          <a:p>
            <a:pPr>
              <a:spcBef>
                <a:spcPts val="0"/>
              </a:spcBef>
              <a:spcAft>
                <a:spcPts val="1200"/>
              </a:spcAft>
            </a:pPr>
            <a:r>
              <a:rPr lang="en-US" sz="1800" b="0" i="1" dirty="0" smtClean="0">
                <a:solidFill>
                  <a:schemeClr val="tx1"/>
                </a:solidFill>
                <a:latin typeface="Calibri"/>
                <a:cs typeface="Calibri"/>
              </a:rPr>
              <a:t>Two </a:t>
            </a:r>
            <a:r>
              <a:rPr lang="en-US" sz="1800" b="0" i="1" dirty="0" smtClean="0">
                <a:solidFill>
                  <a:schemeClr val="tx1"/>
                </a:solidFill>
                <a:latin typeface="Calibri"/>
                <a:cs typeface="Calibri"/>
              </a:rPr>
              <a:t>main consequences, </a:t>
            </a:r>
            <a:r>
              <a:rPr lang="en-US" sz="1800" b="0" dirty="0" smtClean="0">
                <a:solidFill>
                  <a:schemeClr val="tx1"/>
                </a:solidFill>
                <a:latin typeface="Calibri"/>
                <a:cs typeface="Calibri"/>
              </a:rPr>
              <a:t>mainly due to the smaller ID </a:t>
            </a:r>
            <a:r>
              <a:rPr lang="en-US" sz="1800" b="0" dirty="0" smtClean="0">
                <a:solidFill>
                  <a:schemeClr val="tx1"/>
                </a:solidFill>
                <a:latin typeface="Calibri"/>
                <a:cs typeface="Calibri"/>
              </a:rPr>
              <a:t>gap</a:t>
            </a:r>
            <a:endParaRPr lang="en-US" sz="1800" b="0" dirty="0" smtClean="0">
              <a:solidFill>
                <a:schemeClr val="tx1"/>
              </a:solidFill>
              <a:latin typeface="Calibri"/>
              <a:cs typeface="Calibri"/>
            </a:endParaRPr>
          </a:p>
          <a:p>
            <a:pPr marL="285750" indent="-285750">
              <a:spcBef>
                <a:spcPts val="0"/>
              </a:spcBef>
              <a:spcAft>
                <a:spcPts val="1200"/>
              </a:spcAft>
              <a:buFont typeface="Arial" panose="020B0604020202020204" pitchFamily="34" charset="0"/>
              <a:buChar char="•"/>
            </a:pPr>
            <a:r>
              <a:rPr lang="en-US" sz="1800" b="0" dirty="0" smtClean="0">
                <a:solidFill>
                  <a:schemeClr val="tx1"/>
                </a:solidFill>
                <a:latin typeface="Calibri"/>
                <a:cs typeface="Calibri"/>
              </a:rPr>
              <a:t>Reduction of </a:t>
            </a:r>
            <a:r>
              <a:rPr lang="en-US" sz="1800" dirty="0" smtClean="0">
                <a:solidFill>
                  <a:schemeClr val="tx1"/>
                </a:solidFill>
                <a:latin typeface="Calibri"/>
                <a:cs typeface="Calibri"/>
              </a:rPr>
              <a:t>lifetime</a:t>
            </a:r>
            <a:r>
              <a:rPr lang="en-US" sz="1800" b="0" dirty="0" smtClean="0">
                <a:solidFill>
                  <a:schemeClr val="tx1"/>
                </a:solidFill>
                <a:latin typeface="Calibri"/>
                <a:cs typeface="Calibri"/>
              </a:rPr>
              <a:t> by around 20%, due to the reduced vertical physical acceptance</a:t>
            </a:r>
          </a:p>
          <a:p>
            <a:pPr marL="285750" indent="-285750">
              <a:spcBef>
                <a:spcPts val="0"/>
              </a:spcBef>
              <a:spcAft>
                <a:spcPts val="1200"/>
              </a:spcAft>
              <a:buFont typeface="Arial"/>
              <a:buChar char="•"/>
            </a:pPr>
            <a:r>
              <a:rPr lang="en-US" sz="1800" b="0" dirty="0" smtClean="0">
                <a:solidFill>
                  <a:schemeClr val="tx1"/>
                </a:solidFill>
                <a:latin typeface="Calibri"/>
                <a:cs typeface="Calibri"/>
              </a:rPr>
              <a:t>In </a:t>
            </a:r>
            <a:r>
              <a:rPr lang="en-US" sz="1800" b="0" dirty="0" smtClean="0">
                <a:solidFill>
                  <a:schemeClr val="tx1"/>
                </a:solidFill>
                <a:latin typeface="Calibri"/>
                <a:cs typeface="Calibri"/>
              </a:rPr>
              <a:t>Top Up </a:t>
            </a:r>
            <a:r>
              <a:rPr lang="en-US" sz="1800" b="0" dirty="0">
                <a:solidFill>
                  <a:schemeClr val="tx1"/>
                </a:solidFill>
                <a:latin typeface="Calibri"/>
                <a:cs typeface="Calibri"/>
              </a:rPr>
              <a:t>mode this reduction of lifetime is </a:t>
            </a:r>
            <a:r>
              <a:rPr lang="en-US" sz="1800" dirty="0" smtClean="0">
                <a:solidFill>
                  <a:schemeClr val="tx1"/>
                </a:solidFill>
                <a:latin typeface="Calibri"/>
                <a:cs typeface="Calibri"/>
              </a:rPr>
              <a:t>acceptable by Accelerator </a:t>
            </a:r>
            <a:r>
              <a:rPr lang="en-US" sz="1800" dirty="0" smtClean="0">
                <a:solidFill>
                  <a:schemeClr val="tx1"/>
                </a:solidFill>
                <a:latin typeface="Calibri"/>
                <a:cs typeface="Calibri"/>
              </a:rPr>
              <a:t>Division</a:t>
            </a:r>
            <a:endParaRPr lang="en-US" sz="1800" b="0" dirty="0" smtClean="0">
              <a:solidFill>
                <a:schemeClr val="tx1"/>
              </a:solidFill>
              <a:latin typeface="Calibri"/>
              <a:cs typeface="Calibri"/>
            </a:endParaRPr>
          </a:p>
          <a:p>
            <a:pPr marL="285750" indent="-285750">
              <a:spcBef>
                <a:spcPts val="0"/>
              </a:spcBef>
              <a:spcAft>
                <a:spcPts val="1200"/>
              </a:spcAft>
              <a:buFont typeface="Arial" panose="020B0604020202020204" pitchFamily="34" charset="0"/>
              <a:buChar char="•"/>
            </a:pPr>
            <a:r>
              <a:rPr lang="en-US" sz="1800" b="0" dirty="0" smtClean="0">
                <a:solidFill>
                  <a:schemeClr val="tx1"/>
                </a:solidFill>
                <a:latin typeface="Calibri"/>
                <a:cs typeface="Calibri"/>
              </a:rPr>
              <a:t>Moderate increase of the </a:t>
            </a:r>
            <a:r>
              <a:rPr lang="en-US" sz="1800" dirty="0" smtClean="0">
                <a:solidFill>
                  <a:schemeClr val="tx1"/>
                </a:solidFill>
                <a:latin typeface="Calibri"/>
                <a:cs typeface="Calibri"/>
              </a:rPr>
              <a:t>vacuum impedance</a:t>
            </a:r>
            <a:endParaRPr lang="en-US" sz="1800" b="0" dirty="0" smtClean="0">
              <a:solidFill>
                <a:schemeClr val="tx1"/>
              </a:solidFill>
              <a:latin typeface="Calibri"/>
              <a:cs typeface="Calibri"/>
            </a:endParaRPr>
          </a:p>
          <a:p>
            <a:r>
              <a:rPr lang="en-US" sz="1800" b="0" dirty="0" smtClean="0">
                <a:solidFill>
                  <a:schemeClr val="tx1"/>
                </a:solidFill>
                <a:latin typeface="Calibri"/>
                <a:cs typeface="Calibri"/>
                <a:sym typeface="ZapfDingbats"/>
              </a:rPr>
              <a:t>T</a:t>
            </a:r>
            <a:r>
              <a:rPr lang="en-US" sz="1800" b="0" dirty="0" smtClean="0">
                <a:solidFill>
                  <a:schemeClr val="tx1"/>
                </a:solidFill>
                <a:latin typeface="Calibri"/>
                <a:cs typeface="Calibri"/>
              </a:rPr>
              <a:t>he </a:t>
            </a:r>
            <a:r>
              <a:rPr lang="en-US" sz="1800" b="0" dirty="0">
                <a:solidFill>
                  <a:schemeClr val="tx1"/>
                </a:solidFill>
                <a:latin typeface="Calibri"/>
                <a:cs typeface="Calibri"/>
              </a:rPr>
              <a:t>impedance added by the </a:t>
            </a:r>
            <a:r>
              <a:rPr lang="en-US" sz="1800" b="0" dirty="0" smtClean="0">
                <a:solidFill>
                  <a:schemeClr val="tx1"/>
                </a:solidFill>
                <a:latin typeface="Calibri"/>
                <a:cs typeface="Calibri"/>
              </a:rPr>
              <a:t>IVU should be moderate considering </a:t>
            </a:r>
            <a:r>
              <a:rPr lang="en-US" sz="1800" b="0" dirty="0">
                <a:solidFill>
                  <a:schemeClr val="tx1"/>
                </a:solidFill>
                <a:latin typeface="Calibri"/>
                <a:cs typeface="Calibri"/>
              </a:rPr>
              <a:t>an </a:t>
            </a:r>
            <a:r>
              <a:rPr lang="en-US" sz="1800" b="0" dirty="0" smtClean="0">
                <a:solidFill>
                  <a:schemeClr val="tx1"/>
                </a:solidFill>
                <a:latin typeface="Calibri"/>
                <a:cs typeface="Calibri"/>
              </a:rPr>
              <a:t>appropriate </a:t>
            </a:r>
            <a:r>
              <a:rPr lang="en-US" sz="1800" b="0" dirty="0" smtClean="0">
                <a:solidFill>
                  <a:schemeClr val="tx1"/>
                </a:solidFill>
                <a:latin typeface="Calibri"/>
                <a:cs typeface="Calibri"/>
              </a:rPr>
              <a:t>tapering. It is </a:t>
            </a:r>
            <a:r>
              <a:rPr lang="en-US" sz="1800" dirty="0" smtClean="0">
                <a:solidFill>
                  <a:schemeClr val="tx1"/>
                </a:solidFill>
                <a:latin typeface="Calibri"/>
                <a:cs typeface="Calibri"/>
              </a:rPr>
              <a:t>acceptable by Accelerator </a:t>
            </a:r>
            <a:r>
              <a:rPr lang="en-US" sz="1800" dirty="0" smtClean="0">
                <a:solidFill>
                  <a:schemeClr val="tx1"/>
                </a:solidFill>
                <a:latin typeface="Calibri"/>
                <a:cs typeface="Calibri"/>
              </a:rPr>
              <a:t>Division</a:t>
            </a:r>
            <a:endParaRPr lang="es-ES" sz="1800" b="0" dirty="0" smtClean="0">
              <a:solidFill>
                <a:schemeClr val="tx1"/>
              </a:solidFill>
              <a:latin typeface="Calibri"/>
              <a:cs typeface="Calibri"/>
            </a:endParaRPr>
          </a:p>
          <a:p>
            <a:pPr>
              <a:spcBef>
                <a:spcPts val="0"/>
              </a:spcBef>
              <a:spcAft>
                <a:spcPts val="1200"/>
              </a:spcAft>
            </a:pPr>
            <a:endParaRPr lang="es-ES" sz="1800" b="0" dirty="0" smtClean="0">
              <a:solidFill>
                <a:schemeClr val="tx1"/>
              </a:solidFill>
              <a:latin typeface="Calibri"/>
              <a:cs typeface="Calibri"/>
            </a:endParaRPr>
          </a:p>
          <a:p>
            <a:pPr>
              <a:spcBef>
                <a:spcPts val="0"/>
              </a:spcBef>
              <a:spcAft>
                <a:spcPts val="1200"/>
              </a:spcAft>
            </a:pPr>
            <a:r>
              <a:rPr lang="es-ES" sz="1800" b="0" dirty="0" err="1" smtClean="0">
                <a:solidFill>
                  <a:schemeClr val="tx1"/>
                </a:solidFill>
                <a:latin typeface="Calibri"/>
                <a:cs typeface="Calibri"/>
              </a:rPr>
              <a:t>Other</a:t>
            </a:r>
            <a:r>
              <a:rPr lang="es-ES" sz="1800" b="0" dirty="0" smtClean="0">
                <a:solidFill>
                  <a:schemeClr val="tx1"/>
                </a:solidFill>
                <a:latin typeface="Calibri"/>
                <a:cs typeface="Calibri"/>
              </a:rPr>
              <a:t> </a:t>
            </a:r>
            <a:r>
              <a:rPr lang="es-ES" sz="1800" b="0" dirty="0" err="1" smtClean="0">
                <a:solidFill>
                  <a:schemeClr val="tx1"/>
                </a:solidFill>
                <a:latin typeface="Calibri"/>
                <a:cs typeface="Calibri"/>
              </a:rPr>
              <a:t>minimum</a:t>
            </a:r>
            <a:r>
              <a:rPr lang="es-ES" sz="1800" b="0" dirty="0" smtClean="0">
                <a:solidFill>
                  <a:schemeClr val="tx1"/>
                </a:solidFill>
                <a:latin typeface="Calibri"/>
                <a:cs typeface="Calibri"/>
              </a:rPr>
              <a:t> undulator gaps </a:t>
            </a:r>
            <a:r>
              <a:rPr lang="es-ES" sz="1800" b="0" dirty="0" err="1" smtClean="0">
                <a:solidFill>
                  <a:schemeClr val="tx1"/>
                </a:solidFill>
                <a:latin typeface="Calibri"/>
                <a:cs typeface="Calibri"/>
              </a:rPr>
              <a:t>should</a:t>
            </a:r>
            <a:r>
              <a:rPr lang="es-ES" sz="1800" b="0" dirty="0" smtClean="0">
                <a:solidFill>
                  <a:schemeClr val="tx1"/>
                </a:solidFill>
                <a:latin typeface="Calibri"/>
                <a:cs typeface="Calibri"/>
              </a:rPr>
              <a:t> be </a:t>
            </a:r>
            <a:r>
              <a:rPr lang="es-ES" sz="1800" b="0" dirty="0" err="1" smtClean="0">
                <a:solidFill>
                  <a:schemeClr val="tx1"/>
                </a:solidFill>
                <a:latin typeface="Calibri"/>
                <a:cs typeface="Calibri"/>
              </a:rPr>
              <a:t>studied</a:t>
            </a:r>
            <a:r>
              <a:rPr lang="es-ES" sz="1800" b="0" dirty="0" smtClean="0">
                <a:solidFill>
                  <a:schemeClr val="tx1"/>
                </a:solidFill>
                <a:latin typeface="Calibri"/>
                <a:cs typeface="Calibri"/>
              </a:rPr>
              <a:t> in </a:t>
            </a:r>
            <a:r>
              <a:rPr lang="es-ES" sz="1800" b="0" dirty="0" err="1" smtClean="0">
                <a:solidFill>
                  <a:schemeClr val="tx1"/>
                </a:solidFill>
                <a:latin typeface="Calibri"/>
                <a:cs typeface="Calibri"/>
              </a:rPr>
              <a:t>the</a:t>
            </a:r>
            <a:r>
              <a:rPr lang="es-ES" sz="1800" b="0" dirty="0" smtClean="0">
                <a:solidFill>
                  <a:schemeClr val="tx1"/>
                </a:solidFill>
                <a:latin typeface="Calibri"/>
                <a:cs typeface="Calibri"/>
              </a:rPr>
              <a:t> conceptual </a:t>
            </a:r>
            <a:r>
              <a:rPr lang="es-ES" sz="1800" b="0" dirty="0" err="1" smtClean="0">
                <a:solidFill>
                  <a:schemeClr val="tx1"/>
                </a:solidFill>
                <a:latin typeface="Calibri"/>
                <a:cs typeface="Calibri"/>
              </a:rPr>
              <a:t>design</a:t>
            </a:r>
            <a:r>
              <a:rPr lang="es-ES" sz="1800" b="0" dirty="0" smtClean="0">
                <a:solidFill>
                  <a:schemeClr val="tx1"/>
                </a:solidFill>
                <a:latin typeface="Calibri"/>
                <a:cs typeface="Calibri"/>
              </a:rPr>
              <a:t> of </a:t>
            </a:r>
            <a:r>
              <a:rPr lang="es-ES" sz="1800" b="0" dirty="0" err="1" smtClean="0">
                <a:solidFill>
                  <a:schemeClr val="tx1"/>
                </a:solidFill>
                <a:latin typeface="Calibri"/>
                <a:cs typeface="Calibri"/>
              </a:rPr>
              <a:t>the</a:t>
            </a:r>
            <a:r>
              <a:rPr lang="es-ES" sz="1800" b="0" dirty="0" smtClean="0">
                <a:solidFill>
                  <a:schemeClr val="tx1"/>
                </a:solidFill>
                <a:latin typeface="Calibri"/>
                <a:cs typeface="Calibri"/>
              </a:rPr>
              <a:t> beamline </a:t>
            </a:r>
            <a:endParaRPr lang="en-US" sz="1800" b="0" dirty="0">
              <a:solidFill>
                <a:schemeClr val="tx1"/>
              </a:solidFill>
              <a:latin typeface="Calibri"/>
              <a:cs typeface="Calibri"/>
            </a:endParaRPr>
          </a:p>
        </p:txBody>
      </p:sp>
      <p:sp>
        <p:nvSpPr>
          <p:cNvPr id="6" name="TextBox 5"/>
          <p:cNvSpPr txBox="1"/>
          <p:nvPr/>
        </p:nvSpPr>
        <p:spPr>
          <a:xfrm>
            <a:off x="5964304" y="6217567"/>
            <a:ext cx="2280104" cy="307777"/>
          </a:xfrm>
          <a:prstGeom prst="rect">
            <a:avLst/>
          </a:prstGeom>
          <a:noFill/>
          <a:ln>
            <a:noFill/>
          </a:ln>
        </p:spPr>
        <p:txBody>
          <a:bodyPr wrap="none" rtlCol="0">
            <a:spAutoFit/>
          </a:bodyPr>
          <a:lstStyle/>
          <a:p>
            <a:r>
              <a:rPr lang="es-ES" dirty="0" smtClean="0"/>
              <a:t>ALBA </a:t>
            </a:r>
            <a:r>
              <a:rPr lang="es-ES" dirty="0" err="1" smtClean="0"/>
              <a:t>Accelerator</a:t>
            </a:r>
            <a:r>
              <a:rPr lang="es-ES" dirty="0" smtClean="0"/>
              <a:t> </a:t>
            </a:r>
            <a:r>
              <a:rPr lang="es-ES" dirty="0" err="1" smtClean="0"/>
              <a:t>Division</a:t>
            </a:r>
            <a:endParaRPr lang="en-US" dirty="0" smtClean="0"/>
          </a:p>
        </p:txBody>
      </p:sp>
    </p:spTree>
    <p:extLst>
      <p:ext uri="{BB962C8B-B14F-4D97-AF65-F5344CB8AC3E}">
        <p14:creationId xmlns:p14="http://schemas.microsoft.com/office/powerpoint/2010/main" val="6453366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446088" y="1916832"/>
            <a:ext cx="8229600" cy="4680520"/>
          </a:xfrm>
        </p:spPr>
        <p:txBody>
          <a:bodyPr>
            <a:normAutofit/>
          </a:bodyPr>
          <a:lstStyle/>
          <a:p>
            <a:r>
              <a:rPr lang="en-US" sz="1800" b="1" dirty="0" smtClean="0">
                <a:latin typeface="Calibri"/>
                <a:cs typeface="Calibri"/>
              </a:rPr>
              <a:t>Use </a:t>
            </a:r>
            <a:r>
              <a:rPr lang="en-US" sz="1800" b="1" dirty="0">
                <a:latin typeface="Calibri"/>
                <a:cs typeface="Calibri"/>
              </a:rPr>
              <a:t>of other magnetic materials. </a:t>
            </a:r>
            <a:r>
              <a:rPr lang="en-US" sz="1800" dirty="0">
                <a:latin typeface="Calibri"/>
                <a:cs typeface="Calibri"/>
              </a:rPr>
              <a:t>Pure permanent magnets have been assumed for the </a:t>
            </a:r>
            <a:r>
              <a:rPr lang="en-US" sz="1800" dirty="0" err="1" smtClean="0">
                <a:latin typeface="Calibri"/>
                <a:cs typeface="Calibri"/>
              </a:rPr>
              <a:t>undulator</a:t>
            </a:r>
            <a:r>
              <a:rPr lang="en-US" sz="1800" dirty="0" smtClean="0">
                <a:latin typeface="Calibri"/>
                <a:cs typeface="Calibri"/>
              </a:rPr>
              <a:t> (Sm</a:t>
            </a:r>
            <a:r>
              <a:rPr lang="en-US" sz="1800" b="1" baseline="-25000" dirty="0" smtClean="0">
                <a:solidFill>
                  <a:schemeClr val="tx1"/>
                </a:solidFill>
                <a:latin typeface="Calibri"/>
                <a:cs typeface="Calibri"/>
              </a:rPr>
              <a:t>2</a:t>
            </a:r>
            <a:r>
              <a:rPr lang="en-US" sz="1800" dirty="0" smtClean="0">
                <a:latin typeface="Calibri"/>
                <a:cs typeface="Calibri"/>
              </a:rPr>
              <a:t>Co</a:t>
            </a:r>
            <a:r>
              <a:rPr lang="en-US" sz="1800" baseline="-25000" dirty="0" smtClean="0">
                <a:latin typeface="Calibri"/>
                <a:cs typeface="Calibri"/>
              </a:rPr>
              <a:t>17</a:t>
            </a:r>
            <a:r>
              <a:rPr lang="en-US" sz="1800" dirty="0" smtClean="0">
                <a:latin typeface="Calibri"/>
                <a:cs typeface="Calibri"/>
              </a:rPr>
              <a:t> or Nd</a:t>
            </a:r>
            <a:r>
              <a:rPr lang="en-US" sz="1800" baseline="-25000" dirty="0" smtClean="0">
                <a:latin typeface="Calibri"/>
                <a:cs typeface="Calibri"/>
              </a:rPr>
              <a:t>2</a:t>
            </a:r>
            <a:r>
              <a:rPr lang="en-US" sz="1800" dirty="0" smtClean="0">
                <a:latin typeface="Calibri"/>
                <a:cs typeface="Calibri"/>
              </a:rPr>
              <a:t>Fe</a:t>
            </a:r>
            <a:r>
              <a:rPr lang="en-US" sz="1800" baseline="-25000" dirty="0" smtClean="0">
                <a:latin typeface="Calibri"/>
                <a:cs typeface="Calibri"/>
              </a:rPr>
              <a:t>14</a:t>
            </a:r>
            <a:r>
              <a:rPr lang="en-US" sz="1800" dirty="0" smtClean="0">
                <a:latin typeface="Calibri"/>
                <a:cs typeface="Calibri"/>
              </a:rPr>
              <a:t>B). </a:t>
            </a:r>
            <a:r>
              <a:rPr lang="en-US" sz="1800" dirty="0">
                <a:latin typeface="Calibri"/>
                <a:cs typeface="Calibri"/>
              </a:rPr>
              <a:t>However, the use of a hybrid </a:t>
            </a:r>
            <a:r>
              <a:rPr lang="en-US" sz="1800" dirty="0" smtClean="0">
                <a:latin typeface="Calibri"/>
                <a:cs typeface="Calibri"/>
              </a:rPr>
              <a:t>undulator or a hybrid </a:t>
            </a:r>
            <a:r>
              <a:rPr lang="en-US" sz="1800" dirty="0" err="1" smtClean="0">
                <a:latin typeface="Calibri"/>
                <a:cs typeface="Calibri"/>
              </a:rPr>
              <a:t>cryoundulator</a:t>
            </a:r>
            <a:r>
              <a:rPr lang="en-US" sz="1800" dirty="0" smtClean="0">
                <a:latin typeface="Calibri"/>
                <a:cs typeface="Calibri"/>
              </a:rPr>
              <a:t>, </a:t>
            </a:r>
            <a:r>
              <a:rPr lang="en-US" sz="1800" dirty="0">
                <a:latin typeface="Calibri"/>
                <a:cs typeface="Calibri"/>
              </a:rPr>
              <a:t>which </a:t>
            </a:r>
            <a:r>
              <a:rPr lang="en-US" sz="1800" dirty="0" smtClean="0">
                <a:latin typeface="Calibri"/>
                <a:cs typeface="Calibri"/>
              </a:rPr>
              <a:t>produce higher </a:t>
            </a:r>
            <a:r>
              <a:rPr lang="en-US" sz="1800" dirty="0">
                <a:latin typeface="Calibri"/>
                <a:cs typeface="Calibri"/>
              </a:rPr>
              <a:t>magnetic field, must be studied</a:t>
            </a:r>
            <a:r>
              <a:rPr lang="en-US" sz="1800" dirty="0" smtClean="0">
                <a:latin typeface="Calibri"/>
                <a:cs typeface="Calibri"/>
              </a:rPr>
              <a:t>.</a:t>
            </a:r>
          </a:p>
          <a:p>
            <a:r>
              <a:rPr lang="en-US" sz="1800" b="1" dirty="0" smtClean="0">
                <a:latin typeface="Calibri"/>
                <a:cs typeface="Calibri"/>
              </a:rPr>
              <a:t>Reduce </a:t>
            </a:r>
            <a:r>
              <a:rPr lang="en-US" sz="1800" b="1" dirty="0">
                <a:latin typeface="Calibri"/>
                <a:cs typeface="Calibri"/>
              </a:rPr>
              <a:t>the minimum gap achievable</a:t>
            </a:r>
            <a:r>
              <a:rPr lang="en-US" sz="1800" dirty="0">
                <a:latin typeface="Calibri"/>
                <a:cs typeface="Calibri"/>
              </a:rPr>
              <a:t>. The current estimation is that </a:t>
            </a:r>
            <a:r>
              <a:rPr lang="en-US" sz="1800" dirty="0" smtClean="0">
                <a:latin typeface="Calibri"/>
                <a:cs typeface="Calibri"/>
              </a:rPr>
              <a:t>a gap </a:t>
            </a:r>
            <a:r>
              <a:rPr lang="en-US" sz="1800" dirty="0">
                <a:latin typeface="Calibri"/>
                <a:cs typeface="Calibri"/>
              </a:rPr>
              <a:t>of 4.8 mm can be safely adopted. A further reduction of 0.3 mm </a:t>
            </a:r>
            <a:r>
              <a:rPr lang="en-US" sz="1800" dirty="0" smtClean="0">
                <a:latin typeface="Calibri"/>
                <a:cs typeface="Calibri"/>
              </a:rPr>
              <a:t>in the </a:t>
            </a:r>
            <a:r>
              <a:rPr lang="en-US" sz="1800" dirty="0">
                <a:latin typeface="Calibri"/>
                <a:cs typeface="Calibri"/>
              </a:rPr>
              <a:t>minimum gap will be pondered. This would allow shorter </a:t>
            </a:r>
            <a:r>
              <a:rPr lang="en-US" sz="1800" dirty="0" smtClean="0">
                <a:latin typeface="Calibri"/>
                <a:cs typeface="Calibri"/>
              </a:rPr>
              <a:t>magnetic periods</a:t>
            </a:r>
            <a:r>
              <a:rPr lang="en-US" sz="1800" dirty="0">
                <a:latin typeface="Calibri"/>
                <a:cs typeface="Calibri"/>
              </a:rPr>
              <a:t>, which would increase the flux at the Se K-edge. Furthermore</a:t>
            </a:r>
            <a:r>
              <a:rPr lang="en-US" sz="1800" dirty="0" smtClean="0">
                <a:latin typeface="Calibri"/>
                <a:cs typeface="Calibri"/>
              </a:rPr>
              <a:t>, the </a:t>
            </a:r>
            <a:r>
              <a:rPr lang="en-US" sz="1800" dirty="0">
                <a:latin typeface="Calibri"/>
                <a:cs typeface="Calibri"/>
              </a:rPr>
              <a:t>proposed gap reduction would bring about an increase of </a:t>
            </a:r>
            <a:r>
              <a:rPr lang="en-US" sz="1800" dirty="0" err="1" smtClean="0">
                <a:latin typeface="Calibri"/>
                <a:cs typeface="Calibri"/>
              </a:rPr>
              <a:t>tuneability</a:t>
            </a:r>
            <a:r>
              <a:rPr lang="es-ES" sz="1800" dirty="0">
                <a:latin typeface="Calibri"/>
                <a:cs typeface="Calibri"/>
              </a:rPr>
              <a:t> </a:t>
            </a:r>
            <a:r>
              <a:rPr lang="en-US" sz="1800" dirty="0" smtClean="0">
                <a:latin typeface="Calibri"/>
                <a:cs typeface="Calibri"/>
              </a:rPr>
              <a:t>of </a:t>
            </a:r>
            <a:r>
              <a:rPr lang="en-US" sz="1800" dirty="0">
                <a:latin typeface="Calibri"/>
                <a:cs typeface="Calibri"/>
              </a:rPr>
              <a:t>about 0.4 keV at 5.3 </a:t>
            </a:r>
            <a:r>
              <a:rPr lang="en-US" sz="1800" dirty="0" err="1" smtClean="0">
                <a:latin typeface="Calibri"/>
                <a:cs typeface="Calibri"/>
              </a:rPr>
              <a:t>keV</a:t>
            </a:r>
            <a:r>
              <a:rPr lang="en-US" sz="1800" dirty="0" smtClean="0">
                <a:latin typeface="Calibri"/>
                <a:cs typeface="Calibri"/>
              </a:rPr>
              <a:t>.</a:t>
            </a:r>
          </a:p>
          <a:p>
            <a:endParaRPr lang="en-US" sz="1800" dirty="0" smtClean="0">
              <a:latin typeface="Calibri"/>
              <a:cs typeface="Calibri"/>
            </a:endParaRPr>
          </a:p>
          <a:p>
            <a:r>
              <a:rPr lang="en-US" sz="1800" dirty="0" smtClean="0">
                <a:latin typeface="Calibri"/>
                <a:cs typeface="Calibri"/>
              </a:rPr>
              <a:t>A  dramatic improvement of the photon source could be achieved by </a:t>
            </a:r>
            <a:r>
              <a:rPr lang="en-US" sz="1800" b="1" dirty="0" smtClean="0">
                <a:latin typeface="Calibri"/>
                <a:cs typeface="Calibri"/>
              </a:rPr>
              <a:t>reducing the </a:t>
            </a:r>
            <a:r>
              <a:rPr lang="en-US" sz="1800" b="1" dirty="0" err="1" smtClean="0">
                <a:latin typeface="Calibri"/>
                <a:cs typeface="Calibri"/>
              </a:rPr>
              <a:t>emittance</a:t>
            </a:r>
            <a:r>
              <a:rPr lang="en-US" sz="1800" b="1" dirty="0" smtClean="0">
                <a:latin typeface="Calibri"/>
                <a:cs typeface="Calibri"/>
              </a:rPr>
              <a:t> </a:t>
            </a:r>
            <a:r>
              <a:rPr lang="en-US" sz="1800" dirty="0" smtClean="0">
                <a:latin typeface="Calibri"/>
                <a:cs typeface="Calibri"/>
              </a:rPr>
              <a:t>of the Alba storage ring, either in the whole ring or locally at the straight section. This reduction of the </a:t>
            </a:r>
            <a:r>
              <a:rPr lang="en-US" sz="1800" dirty="0" err="1" smtClean="0">
                <a:latin typeface="Calibri"/>
                <a:cs typeface="Calibri"/>
              </a:rPr>
              <a:t>emittance</a:t>
            </a:r>
            <a:r>
              <a:rPr lang="en-US" sz="1800" dirty="0" smtClean="0">
                <a:latin typeface="Calibri"/>
                <a:cs typeface="Calibri"/>
              </a:rPr>
              <a:t> would relax the requirements of the </a:t>
            </a:r>
            <a:r>
              <a:rPr lang="en-US" sz="1800" dirty="0" err="1" smtClean="0">
                <a:latin typeface="Calibri"/>
                <a:cs typeface="Calibri"/>
              </a:rPr>
              <a:t>beamline</a:t>
            </a:r>
            <a:r>
              <a:rPr lang="en-US" sz="1800" dirty="0" smtClean="0">
                <a:latin typeface="Calibri"/>
                <a:cs typeface="Calibri"/>
              </a:rPr>
              <a:t> optics and/or reduce proportionally the beam size at sample position.</a:t>
            </a:r>
          </a:p>
        </p:txBody>
      </p:sp>
      <p:sp>
        <p:nvSpPr>
          <p:cNvPr id="28675" name="Text Box 4"/>
          <p:cNvSpPr txBox="1">
            <a:spLocks noChangeArrowheads="1"/>
          </p:cNvSpPr>
          <p:nvPr/>
        </p:nvSpPr>
        <p:spPr bwMode="auto">
          <a:xfrm>
            <a:off x="539750" y="836613"/>
            <a:ext cx="8135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endParaRPr lang="es-ES_tradnl" sz="1800">
              <a:latin typeface="Comic Sans MS" charset="0"/>
              <a:ea typeface="MS PGothic" charset="0"/>
              <a:cs typeface="MS PGothic" charset="0"/>
            </a:endParaRPr>
          </a:p>
        </p:txBody>
      </p:sp>
      <p:sp>
        <p:nvSpPr>
          <p:cNvPr id="5" name="Text Box 4"/>
          <p:cNvSpPr txBox="1">
            <a:spLocks noChangeArrowheads="1"/>
          </p:cNvSpPr>
          <p:nvPr/>
        </p:nvSpPr>
        <p:spPr bwMode="auto">
          <a:xfrm>
            <a:off x="434746" y="383114"/>
            <a:ext cx="8023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s-ES" dirty="0" err="1" smtClean="0"/>
              <a:t>Aditional</a:t>
            </a:r>
            <a:r>
              <a:rPr lang="es-ES" dirty="0" smtClean="0"/>
              <a:t> </a:t>
            </a:r>
            <a:r>
              <a:rPr lang="es-ES" dirty="0" err="1" smtClean="0"/>
              <a:t>considerations</a:t>
            </a:r>
            <a:r>
              <a:rPr lang="es-ES" dirty="0" smtClean="0"/>
              <a:t>: </a:t>
            </a:r>
            <a:r>
              <a:rPr lang="es-ES" dirty="0" err="1" smtClean="0"/>
              <a:t>lower</a:t>
            </a:r>
            <a:r>
              <a:rPr lang="es-ES" dirty="0" smtClean="0"/>
              <a:t> </a:t>
            </a:r>
            <a:r>
              <a:rPr lang="es-ES" dirty="0" err="1" smtClean="0"/>
              <a:t>energies</a:t>
            </a:r>
            <a:r>
              <a:rPr lang="es-ES" dirty="0" smtClean="0"/>
              <a:t> and </a:t>
            </a:r>
            <a:r>
              <a:rPr lang="es-ES" dirty="0" err="1" smtClean="0"/>
              <a:t>smaller</a:t>
            </a:r>
            <a:r>
              <a:rPr lang="es-ES" dirty="0" smtClean="0"/>
              <a:t> </a:t>
            </a:r>
            <a:r>
              <a:rPr lang="es-ES" dirty="0" err="1" smtClean="0"/>
              <a:t>beam</a:t>
            </a:r>
            <a:endParaRPr lang="en-US" dirty="0"/>
          </a:p>
        </p:txBody>
      </p:sp>
      <p:sp>
        <p:nvSpPr>
          <p:cNvPr id="7" name="CuadroTexto 2"/>
          <p:cNvSpPr txBox="1"/>
          <p:nvPr/>
        </p:nvSpPr>
        <p:spPr>
          <a:xfrm>
            <a:off x="539750" y="1183259"/>
            <a:ext cx="8375649" cy="369332"/>
          </a:xfrm>
          <a:prstGeom prst="rect">
            <a:avLst/>
          </a:prstGeom>
          <a:noFill/>
        </p:spPr>
        <p:txBody>
          <a:bodyPr wrap="square" rtlCol="0">
            <a:spAutoFit/>
          </a:bodyPr>
          <a:lstStyle/>
          <a:p>
            <a:r>
              <a:rPr lang="en-US" dirty="0"/>
              <a:t>P</a:t>
            </a:r>
            <a:r>
              <a:rPr lang="en-US" dirty="0" smtClean="0"/>
              <a:t>ossibilities to broaden the energy range in the low </a:t>
            </a:r>
            <a:r>
              <a:rPr lang="en-US" dirty="0"/>
              <a:t>energy </a:t>
            </a:r>
            <a:r>
              <a:rPr lang="en-US" dirty="0" smtClean="0"/>
              <a:t>limit should </a:t>
            </a:r>
            <a:r>
              <a:rPr lang="en-US" dirty="0"/>
              <a:t>be </a:t>
            </a:r>
            <a:r>
              <a:rPr lang="en-US" dirty="0" smtClean="0"/>
              <a:t>assessed</a:t>
            </a:r>
            <a:r>
              <a:rPr lang="es-ES" dirty="0" smtClean="0"/>
              <a:t>:</a:t>
            </a:r>
            <a:endParaRPr lang="en-US" dirty="0" smtClean="0"/>
          </a:p>
        </p:txBody>
      </p:sp>
    </p:spTree>
    <p:extLst>
      <p:ext uri="{BB962C8B-B14F-4D97-AF65-F5344CB8AC3E}">
        <p14:creationId xmlns:p14="http://schemas.microsoft.com/office/powerpoint/2010/main" val="2393302470"/>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3250" y="765175"/>
            <a:ext cx="469582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8" y="769938"/>
            <a:ext cx="4695825"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4"/>
          <p:cNvSpPr txBox="1">
            <a:spLocks noChangeArrowheads="1"/>
          </p:cNvSpPr>
          <p:nvPr/>
        </p:nvSpPr>
        <p:spPr bwMode="auto">
          <a:xfrm>
            <a:off x="500063" y="71438"/>
            <a:ext cx="61198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r>
              <a:rPr lang="es-ES" dirty="0"/>
              <a:t>Tuneability of </a:t>
            </a:r>
            <a:r>
              <a:rPr lang="es-ES" dirty="0" err="1"/>
              <a:t>the</a:t>
            </a:r>
            <a:r>
              <a:rPr lang="es-ES" dirty="0"/>
              <a:t> undulators</a:t>
            </a:r>
            <a:r>
              <a:rPr lang="es-ES" dirty="0" smtClean="0"/>
              <a:t>:</a:t>
            </a:r>
            <a:endParaRPr lang="en-US" dirty="0"/>
          </a:p>
        </p:txBody>
      </p:sp>
      <p:sp>
        <p:nvSpPr>
          <p:cNvPr id="30724" name="Text Box 5"/>
          <p:cNvSpPr txBox="1">
            <a:spLocks noChangeArrowheads="1"/>
          </p:cNvSpPr>
          <p:nvPr/>
        </p:nvSpPr>
        <p:spPr bwMode="auto">
          <a:xfrm>
            <a:off x="1447800" y="595313"/>
            <a:ext cx="1774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600">
                <a:latin typeface="Calibri" charset="0"/>
                <a:ea typeface="MS PGothic" charset="0"/>
                <a:cs typeface="MS PGothic" charset="0"/>
              </a:rPr>
              <a:t>XALOC undulator</a:t>
            </a:r>
            <a:endParaRPr lang="en-US" sz="1600">
              <a:latin typeface="Calibri" charset="0"/>
              <a:ea typeface="MS PGothic" charset="0"/>
              <a:cs typeface="MS PGothic" charset="0"/>
            </a:endParaRPr>
          </a:p>
        </p:txBody>
      </p:sp>
      <p:sp>
        <p:nvSpPr>
          <p:cNvPr id="30725" name="Text Box 6"/>
          <p:cNvSpPr txBox="1">
            <a:spLocks noChangeArrowheads="1"/>
          </p:cNvSpPr>
          <p:nvPr/>
        </p:nvSpPr>
        <p:spPr bwMode="auto">
          <a:xfrm>
            <a:off x="4905375" y="549275"/>
            <a:ext cx="365366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600" dirty="0" err="1" smtClean="0">
                <a:latin typeface="Calibri" charset="0"/>
                <a:ea typeface="MS PGothic" charset="0"/>
                <a:cs typeface="MS PGothic" charset="0"/>
              </a:rPr>
              <a:t>Possible</a:t>
            </a:r>
            <a:r>
              <a:rPr lang="es-ES" sz="1600" dirty="0" smtClean="0">
                <a:latin typeface="Calibri" charset="0"/>
                <a:ea typeface="MS PGothic" charset="0"/>
                <a:cs typeface="MS PGothic" charset="0"/>
              </a:rPr>
              <a:t> </a:t>
            </a:r>
            <a:r>
              <a:rPr lang="es-ES" sz="1600" dirty="0" err="1">
                <a:latin typeface="Calibri" charset="0"/>
                <a:ea typeface="MS PGothic" charset="0"/>
                <a:cs typeface="MS PGothic" charset="0"/>
              </a:rPr>
              <a:t>microFocus</a:t>
            </a:r>
            <a:r>
              <a:rPr lang="es-ES" sz="1600" dirty="0">
                <a:latin typeface="Calibri" charset="0"/>
                <a:ea typeface="MS PGothic" charset="0"/>
                <a:cs typeface="MS PGothic" charset="0"/>
              </a:rPr>
              <a:t> </a:t>
            </a:r>
            <a:r>
              <a:rPr lang="es-ES" sz="1600" dirty="0" err="1">
                <a:latin typeface="Calibri" charset="0"/>
                <a:ea typeface="MS PGothic" charset="0"/>
                <a:cs typeface="MS PGothic" charset="0"/>
              </a:rPr>
              <a:t>cryogenic</a:t>
            </a:r>
            <a:r>
              <a:rPr lang="es-ES" sz="1600" dirty="0">
                <a:latin typeface="Calibri" charset="0"/>
                <a:ea typeface="MS PGothic" charset="0"/>
                <a:cs typeface="MS PGothic" charset="0"/>
              </a:rPr>
              <a:t> </a:t>
            </a:r>
            <a:r>
              <a:rPr lang="es-ES" sz="1600" dirty="0" err="1">
                <a:latin typeface="Calibri" charset="0"/>
                <a:ea typeface="MS PGothic" charset="0"/>
                <a:cs typeface="MS PGothic" charset="0"/>
              </a:rPr>
              <a:t>undulator</a:t>
            </a:r>
            <a:endParaRPr lang="en-US" sz="1600" dirty="0">
              <a:latin typeface="Calibri" charset="0"/>
              <a:ea typeface="MS PGothic" charset="0"/>
              <a:cs typeface="MS PGothic" charset="0"/>
            </a:endParaRPr>
          </a:p>
        </p:txBody>
      </p:sp>
      <p:sp>
        <p:nvSpPr>
          <p:cNvPr id="30726" name="Oval 7"/>
          <p:cNvSpPr>
            <a:spLocks noChangeArrowheads="1"/>
          </p:cNvSpPr>
          <p:nvPr/>
        </p:nvSpPr>
        <p:spPr bwMode="auto">
          <a:xfrm>
            <a:off x="6629400" y="2011363"/>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omic Sans MS" charset="0"/>
              <a:ea typeface="MS PGothic" charset="0"/>
              <a:cs typeface="MS PGothic" charset="0"/>
            </a:endParaRPr>
          </a:p>
        </p:txBody>
      </p:sp>
      <p:sp>
        <p:nvSpPr>
          <p:cNvPr id="30727" name="Oval 8"/>
          <p:cNvSpPr>
            <a:spLocks noChangeArrowheads="1"/>
          </p:cNvSpPr>
          <p:nvPr/>
        </p:nvSpPr>
        <p:spPr bwMode="auto">
          <a:xfrm>
            <a:off x="6629400" y="2011363"/>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omic Sans MS" charset="0"/>
              <a:ea typeface="MS PGothic" charset="0"/>
              <a:cs typeface="MS PGothic" charset="0"/>
            </a:endParaRPr>
          </a:p>
        </p:txBody>
      </p:sp>
      <p:sp>
        <p:nvSpPr>
          <p:cNvPr id="30728" name="Oval 9"/>
          <p:cNvSpPr>
            <a:spLocks noChangeArrowheads="1"/>
          </p:cNvSpPr>
          <p:nvPr/>
        </p:nvSpPr>
        <p:spPr bwMode="auto">
          <a:xfrm>
            <a:off x="6629400" y="2011363"/>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omic Sans MS" charset="0"/>
              <a:ea typeface="MS PGothic" charset="0"/>
              <a:cs typeface="MS PGothic" charset="0"/>
            </a:endParaRPr>
          </a:p>
        </p:txBody>
      </p:sp>
      <p:sp>
        <p:nvSpPr>
          <p:cNvPr id="30729" name="Oval 10"/>
          <p:cNvSpPr>
            <a:spLocks noChangeArrowheads="1"/>
          </p:cNvSpPr>
          <p:nvPr/>
        </p:nvSpPr>
        <p:spPr bwMode="auto">
          <a:xfrm>
            <a:off x="2057400" y="2163763"/>
            <a:ext cx="152400" cy="152400"/>
          </a:xfrm>
          <a:prstGeom prst="ellipse">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latin typeface="Comic Sans MS" charset="0"/>
              <a:ea typeface="MS PGothic" charset="0"/>
              <a:cs typeface="MS PGothic" charset="0"/>
            </a:endParaRPr>
          </a:p>
        </p:txBody>
      </p:sp>
      <p:cxnSp>
        <p:nvCxnSpPr>
          <p:cNvPr id="12" name="11 Conector recto"/>
          <p:cNvCxnSpPr/>
          <p:nvPr/>
        </p:nvCxnSpPr>
        <p:spPr>
          <a:xfrm>
            <a:off x="642938" y="2201863"/>
            <a:ext cx="8072437" cy="1587"/>
          </a:xfrm>
          <a:prstGeom prst="line">
            <a:avLst/>
          </a:prstGeom>
        </p:spPr>
        <p:style>
          <a:lnRef idx="1">
            <a:schemeClr val="accent1"/>
          </a:lnRef>
          <a:fillRef idx="0">
            <a:schemeClr val="accent1"/>
          </a:fillRef>
          <a:effectRef idx="0">
            <a:schemeClr val="accent1"/>
          </a:effectRef>
          <a:fontRef idx="minor">
            <a:schemeClr val="tx1"/>
          </a:fontRef>
        </p:style>
      </p:cxnSp>
      <p:sp>
        <p:nvSpPr>
          <p:cNvPr id="30731" name="12 CuadroTexto"/>
          <p:cNvSpPr txBox="1">
            <a:spLocks noChangeArrowheads="1"/>
          </p:cNvSpPr>
          <p:nvPr/>
        </p:nvSpPr>
        <p:spPr bwMode="auto">
          <a:xfrm>
            <a:off x="5572125" y="1201738"/>
            <a:ext cx="4143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#3</a:t>
            </a:r>
          </a:p>
        </p:txBody>
      </p:sp>
      <p:sp>
        <p:nvSpPr>
          <p:cNvPr id="30732" name="14 CuadroTexto"/>
          <p:cNvSpPr txBox="1">
            <a:spLocks noChangeArrowheads="1"/>
          </p:cNvSpPr>
          <p:nvPr/>
        </p:nvSpPr>
        <p:spPr bwMode="auto">
          <a:xfrm>
            <a:off x="6500813" y="1689100"/>
            <a:ext cx="414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#5</a:t>
            </a:r>
          </a:p>
        </p:txBody>
      </p:sp>
      <p:sp>
        <p:nvSpPr>
          <p:cNvPr id="30733" name="15 CuadroTexto"/>
          <p:cNvSpPr txBox="1">
            <a:spLocks noChangeArrowheads="1"/>
          </p:cNvSpPr>
          <p:nvPr/>
        </p:nvSpPr>
        <p:spPr bwMode="auto">
          <a:xfrm>
            <a:off x="7440613" y="2322513"/>
            <a:ext cx="4143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#7</a:t>
            </a:r>
          </a:p>
        </p:txBody>
      </p:sp>
      <p:sp>
        <p:nvSpPr>
          <p:cNvPr id="30734" name="16 CuadroTexto"/>
          <p:cNvSpPr txBox="1">
            <a:spLocks noChangeArrowheads="1"/>
          </p:cNvSpPr>
          <p:nvPr/>
        </p:nvSpPr>
        <p:spPr bwMode="auto">
          <a:xfrm>
            <a:off x="642938" y="1058863"/>
            <a:ext cx="4143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#3</a:t>
            </a:r>
          </a:p>
        </p:txBody>
      </p:sp>
      <p:sp>
        <p:nvSpPr>
          <p:cNvPr id="30735" name="17 CuadroTexto"/>
          <p:cNvSpPr txBox="1">
            <a:spLocks noChangeArrowheads="1"/>
          </p:cNvSpPr>
          <p:nvPr/>
        </p:nvSpPr>
        <p:spPr bwMode="auto">
          <a:xfrm>
            <a:off x="1285875" y="1487488"/>
            <a:ext cx="4143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#5</a:t>
            </a:r>
          </a:p>
        </p:txBody>
      </p:sp>
      <p:sp>
        <p:nvSpPr>
          <p:cNvPr id="30736" name="18 CuadroTexto"/>
          <p:cNvSpPr txBox="1">
            <a:spLocks noChangeArrowheads="1"/>
          </p:cNvSpPr>
          <p:nvPr/>
        </p:nvSpPr>
        <p:spPr bwMode="auto">
          <a:xfrm>
            <a:off x="1928813" y="1903413"/>
            <a:ext cx="4143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#7</a:t>
            </a:r>
          </a:p>
        </p:txBody>
      </p:sp>
      <p:sp>
        <p:nvSpPr>
          <p:cNvPr id="30737" name="19 CuadroTexto"/>
          <p:cNvSpPr txBox="1">
            <a:spLocks noChangeArrowheads="1"/>
          </p:cNvSpPr>
          <p:nvPr/>
        </p:nvSpPr>
        <p:spPr bwMode="auto">
          <a:xfrm>
            <a:off x="2643188" y="2273300"/>
            <a:ext cx="4143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#9</a:t>
            </a:r>
          </a:p>
        </p:txBody>
      </p:sp>
      <p:sp>
        <p:nvSpPr>
          <p:cNvPr id="30738" name="20 CuadroTexto"/>
          <p:cNvSpPr txBox="1">
            <a:spLocks noChangeArrowheads="1"/>
          </p:cNvSpPr>
          <p:nvPr/>
        </p:nvSpPr>
        <p:spPr bwMode="auto">
          <a:xfrm>
            <a:off x="3225800" y="2689225"/>
            <a:ext cx="5302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#11</a:t>
            </a:r>
          </a:p>
        </p:txBody>
      </p:sp>
      <p:sp>
        <p:nvSpPr>
          <p:cNvPr id="30739" name="21 CuadroTexto"/>
          <p:cNvSpPr txBox="1">
            <a:spLocks noChangeArrowheads="1"/>
          </p:cNvSpPr>
          <p:nvPr/>
        </p:nvSpPr>
        <p:spPr bwMode="auto">
          <a:xfrm>
            <a:off x="3824288" y="3059113"/>
            <a:ext cx="53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a:latin typeface="Calibri" charset="0"/>
              </a:rPr>
              <a:t>#13</a:t>
            </a:r>
          </a:p>
        </p:txBody>
      </p:sp>
      <p:sp>
        <p:nvSpPr>
          <p:cNvPr id="30741" name="Text Box 4"/>
          <p:cNvSpPr txBox="1">
            <a:spLocks noChangeArrowheads="1"/>
          </p:cNvSpPr>
          <p:nvPr/>
        </p:nvSpPr>
        <p:spPr bwMode="auto">
          <a:xfrm>
            <a:off x="382588" y="6511911"/>
            <a:ext cx="3563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400" dirty="0">
                <a:latin typeface="Calibri" charset="0"/>
                <a:ea typeface="MS PGothic" charset="0"/>
                <a:cs typeface="MS PGothic" charset="0"/>
              </a:rPr>
              <a:t>-&gt; Data </a:t>
            </a:r>
            <a:r>
              <a:rPr lang="es-ES" sz="1400" dirty="0" err="1">
                <a:latin typeface="Calibri" charset="0"/>
                <a:ea typeface="MS PGothic" charset="0"/>
                <a:cs typeface="MS PGothic" charset="0"/>
              </a:rPr>
              <a:t>from</a:t>
            </a:r>
            <a:r>
              <a:rPr lang="es-ES" sz="1400" dirty="0">
                <a:latin typeface="Calibri" charset="0"/>
                <a:ea typeface="MS PGothic" charset="0"/>
                <a:cs typeface="MS PGothic" charset="0"/>
              </a:rPr>
              <a:t> </a:t>
            </a:r>
            <a:r>
              <a:rPr lang="es-ES" sz="1400" dirty="0" err="1">
                <a:latin typeface="Calibri" charset="0"/>
                <a:ea typeface="MS PGothic" charset="0"/>
                <a:cs typeface="MS PGothic" charset="0"/>
              </a:rPr>
              <a:t>Pep</a:t>
            </a:r>
            <a:r>
              <a:rPr lang="es-ES" sz="1400" dirty="0">
                <a:latin typeface="Calibri" charset="0"/>
                <a:ea typeface="MS PGothic" charset="0"/>
                <a:cs typeface="MS PGothic" charset="0"/>
              </a:rPr>
              <a:t> </a:t>
            </a:r>
            <a:r>
              <a:rPr lang="es-ES" sz="1400" dirty="0" err="1">
                <a:latin typeface="Calibri" charset="0"/>
                <a:ea typeface="MS PGothic" charset="0"/>
                <a:cs typeface="MS PGothic" charset="0"/>
              </a:rPr>
              <a:t>Campmany</a:t>
            </a:r>
            <a:r>
              <a:rPr lang="es-ES" sz="1400" dirty="0">
                <a:latin typeface="Calibri" charset="0"/>
                <a:ea typeface="MS PGothic" charset="0"/>
                <a:cs typeface="MS PGothic" charset="0"/>
              </a:rPr>
              <a:t>/Jordi Juanhuix</a:t>
            </a:r>
            <a:endParaRPr lang="en-US" sz="1400" dirty="0">
              <a:latin typeface="Calibri" charset="0"/>
              <a:ea typeface="MS PGothic" charset="0"/>
              <a:cs typeface="MS PGothic" charset="0"/>
            </a:endParaRPr>
          </a:p>
        </p:txBody>
      </p:sp>
      <p:sp>
        <p:nvSpPr>
          <p:cNvPr id="30742" name="Rectangle 24"/>
          <p:cNvSpPr>
            <a:spLocks noChangeArrowheads="1"/>
          </p:cNvSpPr>
          <p:nvPr/>
        </p:nvSpPr>
        <p:spPr bwMode="auto">
          <a:xfrm>
            <a:off x="71438" y="4508500"/>
            <a:ext cx="5940425" cy="498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10000"/>
              </a:lnSpc>
            </a:pPr>
            <a:r>
              <a:rPr lang="en-GB" sz="1600" b="1" dirty="0" err="1">
                <a:latin typeface="Calibri" charset="0"/>
              </a:rPr>
              <a:t>Tuneability</a:t>
            </a:r>
            <a:r>
              <a:rPr lang="en-GB" sz="1600" b="1" dirty="0">
                <a:latin typeface="Calibri" charset="0"/>
              </a:rPr>
              <a:t> of the cryogenic </a:t>
            </a:r>
            <a:r>
              <a:rPr lang="en-GB" sz="1600" b="1" dirty="0" err="1">
                <a:latin typeface="Calibri" charset="0"/>
              </a:rPr>
              <a:t>undulator</a:t>
            </a:r>
            <a:r>
              <a:rPr lang="en-GB" sz="1600" b="1" dirty="0">
                <a:latin typeface="Calibri" charset="0"/>
              </a:rPr>
              <a:t> </a:t>
            </a:r>
            <a:r>
              <a:rPr lang="en-GB" sz="1600" b="1" dirty="0" smtClean="0">
                <a:latin typeface="Calibri" charset="0"/>
              </a:rPr>
              <a:t>is more limited</a:t>
            </a:r>
            <a:endParaRPr lang="en-GB" sz="1600" dirty="0">
              <a:latin typeface="Calibri" charset="0"/>
            </a:endParaRPr>
          </a:p>
          <a:p>
            <a:pPr>
              <a:lnSpc>
                <a:spcPct val="110000"/>
              </a:lnSpc>
            </a:pPr>
            <a:endParaRPr lang="en-GB" sz="800" dirty="0">
              <a:latin typeface="Calibri" charset="0"/>
            </a:endParaRPr>
          </a:p>
        </p:txBody>
      </p:sp>
      <p:sp>
        <p:nvSpPr>
          <p:cNvPr id="30744" name="24 Rectángulo"/>
          <p:cNvSpPr>
            <a:spLocks noChangeArrowheads="1"/>
          </p:cNvSpPr>
          <p:nvPr/>
        </p:nvSpPr>
        <p:spPr bwMode="auto">
          <a:xfrm>
            <a:off x="6500813" y="4714875"/>
            <a:ext cx="1071562"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1000" b="1">
                <a:ea typeface="MS PGothic" charset="0"/>
                <a:cs typeface="MS PGothic" charset="0"/>
              </a:rPr>
              <a:t>Ip 12.658 KeV</a:t>
            </a:r>
          </a:p>
          <a:p>
            <a:r>
              <a:rPr lang="en-GB" sz="1000" b="1">
                <a:ea typeface="MS PGothic" charset="0"/>
                <a:cs typeface="MS PGothic" charset="0"/>
              </a:rPr>
              <a:t>Pk 12.661 KeV</a:t>
            </a:r>
          </a:p>
        </p:txBody>
      </p:sp>
      <p:sp>
        <p:nvSpPr>
          <p:cNvPr id="2" name="Rectangle 1"/>
          <p:cNvSpPr/>
          <p:nvPr/>
        </p:nvSpPr>
        <p:spPr>
          <a:xfrm>
            <a:off x="642938" y="5466343"/>
            <a:ext cx="7622414" cy="523220"/>
          </a:xfrm>
          <a:prstGeom prst="rect">
            <a:avLst/>
          </a:prstGeom>
        </p:spPr>
        <p:txBody>
          <a:bodyPr wrap="square">
            <a:spAutoFit/>
          </a:bodyPr>
          <a:lstStyle/>
          <a:p>
            <a:pPr marL="285750" indent="-285750">
              <a:buFont typeface="Arial" panose="020B0604020202020204" pitchFamily="34" charset="0"/>
              <a:buChar char="•"/>
            </a:pPr>
            <a:r>
              <a:rPr lang="en-US" b="1" dirty="0" smtClean="0"/>
              <a:t>5</a:t>
            </a:r>
            <a:r>
              <a:rPr lang="en-US" b="1" baseline="30000" dirty="0" smtClean="0"/>
              <a:t>th</a:t>
            </a:r>
            <a:r>
              <a:rPr lang="en-US" b="1" dirty="0" smtClean="0"/>
              <a:t> harmonic </a:t>
            </a:r>
          </a:p>
          <a:p>
            <a:pPr marL="285750" indent="-285750">
              <a:buFont typeface="Arial" panose="020B0604020202020204" pitchFamily="34" charset="0"/>
              <a:buChar char="•"/>
            </a:pPr>
            <a:r>
              <a:rPr lang="es-ES" b="1" dirty="0" err="1" smtClean="0"/>
              <a:t>Hybrid-cryogenic</a:t>
            </a:r>
            <a:r>
              <a:rPr lang="es-ES" b="1" dirty="0" smtClean="0"/>
              <a:t> </a:t>
            </a:r>
            <a:endParaRPr lang="en-US" b="1" dirty="0"/>
          </a:p>
        </p:txBody>
      </p:sp>
    </p:spTree>
    <p:extLst>
      <p:ext uri="{BB962C8B-B14F-4D97-AF65-F5344CB8AC3E}">
        <p14:creationId xmlns:p14="http://schemas.microsoft.com/office/powerpoint/2010/main" val="66433701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5"/>
          <p:cNvSpPr txBox="1">
            <a:spLocks noChangeArrowheads="1"/>
          </p:cNvSpPr>
          <p:nvPr/>
        </p:nvSpPr>
        <p:spPr bwMode="auto">
          <a:xfrm>
            <a:off x="539750" y="451975"/>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err="1"/>
              <a:t>Beamline</a:t>
            </a:r>
            <a:r>
              <a:rPr lang="en-US" dirty="0"/>
              <a:t> </a:t>
            </a:r>
            <a:r>
              <a:rPr lang="en-US" dirty="0" smtClean="0"/>
              <a:t>optics instrumentation</a:t>
            </a:r>
            <a:endParaRPr lang="es-ES" dirty="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810774" y="3340755"/>
            <a:ext cx="7114026" cy="3472621"/>
          </a:xfrm>
          <a:prstGeom prst="rect">
            <a:avLst/>
          </a:prstGeom>
          <a:noFill/>
        </p:spPr>
      </p:pic>
      <p:sp>
        <p:nvSpPr>
          <p:cNvPr id="8" name="CuadroTexto 2"/>
          <p:cNvSpPr txBox="1"/>
          <p:nvPr/>
        </p:nvSpPr>
        <p:spPr>
          <a:xfrm>
            <a:off x="539749" y="971436"/>
            <a:ext cx="3793711" cy="369332"/>
          </a:xfrm>
          <a:prstGeom prst="rect">
            <a:avLst/>
          </a:prstGeom>
          <a:noFill/>
        </p:spPr>
        <p:txBody>
          <a:bodyPr wrap="square" rtlCol="0">
            <a:spAutoFit/>
          </a:bodyPr>
          <a:lstStyle/>
          <a:p>
            <a:r>
              <a:rPr lang="es-ES" sz="1800" dirty="0" err="1" smtClean="0"/>
              <a:t>Proposed</a:t>
            </a:r>
            <a:r>
              <a:rPr lang="es-ES" sz="1800" dirty="0" smtClean="0"/>
              <a:t> beamline </a:t>
            </a:r>
            <a:r>
              <a:rPr lang="es-ES" sz="1800" dirty="0" err="1" smtClean="0"/>
              <a:t>optics</a:t>
            </a:r>
            <a:r>
              <a:rPr lang="es-ES" sz="1800" dirty="0" smtClean="0"/>
              <a:t> </a:t>
            </a:r>
            <a:r>
              <a:rPr lang="es-ES" sz="1800" dirty="0" err="1" smtClean="0"/>
              <a:t>layout</a:t>
            </a:r>
            <a:endParaRPr lang="en-US" sz="1800" dirty="0" smtClean="0"/>
          </a:p>
        </p:txBody>
      </p:sp>
      <p:sp>
        <p:nvSpPr>
          <p:cNvPr id="9" name="Rectangle 3"/>
          <p:cNvSpPr txBox="1">
            <a:spLocks noChangeArrowheads="1"/>
          </p:cNvSpPr>
          <p:nvPr/>
        </p:nvSpPr>
        <p:spPr>
          <a:xfrm>
            <a:off x="323528" y="1412776"/>
            <a:ext cx="8517632" cy="22295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1800" b="1" dirty="0">
                <a:latin typeface="Calibri" charset="0"/>
              </a:rPr>
              <a:t>Front end</a:t>
            </a:r>
            <a:r>
              <a:rPr lang="en-US" sz="1800" dirty="0">
                <a:latin typeface="Calibri" charset="0"/>
              </a:rPr>
              <a:t>: </a:t>
            </a:r>
            <a:r>
              <a:rPr lang="en-US" sz="1800" dirty="0" smtClean="0">
                <a:latin typeface="Calibri" charset="0"/>
              </a:rPr>
              <a:t>Bremsstrahlung </a:t>
            </a:r>
            <a:r>
              <a:rPr lang="en-US" sz="1800" dirty="0">
                <a:latin typeface="Calibri" charset="0"/>
              </a:rPr>
              <a:t>stopper, 4-blade beam position monitor, primary slits and primary </a:t>
            </a:r>
            <a:r>
              <a:rPr lang="en-US" sz="1800" dirty="0" smtClean="0">
                <a:latin typeface="Calibri" charset="0"/>
              </a:rPr>
              <a:t>shutter</a:t>
            </a:r>
            <a:endParaRPr lang="ca-ES" sz="1800" dirty="0">
              <a:latin typeface="Calibri" charset="0"/>
            </a:endParaRPr>
          </a:p>
          <a:p>
            <a:r>
              <a:rPr lang="en-US" sz="1800" b="1" dirty="0" smtClean="0"/>
              <a:t>Monochromator</a:t>
            </a:r>
            <a:r>
              <a:rPr lang="en-US" sz="1800" dirty="0" smtClean="0"/>
              <a:t>: </a:t>
            </a:r>
            <a:r>
              <a:rPr lang="en-US" sz="1800" dirty="0" smtClean="0">
                <a:solidFill>
                  <a:srgbClr val="000000"/>
                </a:solidFill>
              </a:rPr>
              <a:t>Channel-cut </a:t>
            </a:r>
            <a:r>
              <a:rPr lang="en-US" sz="1800" dirty="0" smtClean="0"/>
              <a:t>Si(111)</a:t>
            </a:r>
          </a:p>
          <a:p>
            <a:r>
              <a:rPr lang="en-US" sz="1800" b="1" dirty="0" smtClean="0"/>
              <a:t>Focusing optics</a:t>
            </a:r>
            <a:r>
              <a:rPr lang="en-US" sz="1800" dirty="0" smtClean="0"/>
              <a:t>: reflective optics (KB mirrors)</a:t>
            </a:r>
          </a:p>
          <a:p>
            <a:pPr lvl="1"/>
            <a:r>
              <a:rPr lang="es-ES" sz="1800" dirty="0" smtClean="0"/>
              <a:t>1 vertical </a:t>
            </a:r>
            <a:r>
              <a:rPr lang="es-ES" sz="1800" dirty="0" err="1" smtClean="0"/>
              <a:t>focusing</a:t>
            </a:r>
            <a:r>
              <a:rPr lang="es-ES" sz="1800" dirty="0" smtClean="0"/>
              <a:t> </a:t>
            </a:r>
            <a:r>
              <a:rPr lang="es-ES" sz="1800" dirty="0" err="1" smtClean="0"/>
              <a:t>stage</a:t>
            </a:r>
            <a:r>
              <a:rPr lang="es-ES" sz="1800" dirty="0" smtClean="0"/>
              <a:t> (VFM)</a:t>
            </a:r>
            <a:endParaRPr lang="es-ES" sz="1800" dirty="0"/>
          </a:p>
          <a:p>
            <a:pPr lvl="1"/>
            <a:r>
              <a:rPr lang="es-ES" sz="1800" dirty="0" smtClean="0"/>
              <a:t>2 horizontal </a:t>
            </a:r>
            <a:r>
              <a:rPr lang="es-ES" sz="1800" dirty="0" err="1" smtClean="0"/>
              <a:t>focusing</a:t>
            </a:r>
            <a:r>
              <a:rPr lang="es-ES" sz="1800" dirty="0" smtClean="0"/>
              <a:t> </a:t>
            </a:r>
            <a:r>
              <a:rPr lang="es-ES" sz="1800" dirty="0" err="1" smtClean="0"/>
              <a:t>stages</a:t>
            </a:r>
            <a:r>
              <a:rPr lang="es-ES" sz="1800" dirty="0" smtClean="0"/>
              <a:t> (HPM+HFM)</a:t>
            </a:r>
            <a:endParaRPr lang="en-US" sz="1800" dirty="0" smtClean="0"/>
          </a:p>
        </p:txBody>
      </p:sp>
    </p:spTree>
    <p:extLst>
      <p:ext uri="{BB962C8B-B14F-4D97-AF65-F5344CB8AC3E}">
        <p14:creationId xmlns:p14="http://schemas.microsoft.com/office/powerpoint/2010/main" val="10160567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5" name="Shape 125"/>
          <p:cNvSpPr txBox="1"/>
          <p:nvPr/>
        </p:nvSpPr>
        <p:spPr>
          <a:xfrm>
            <a:off x="1979712" y="115886"/>
            <a:ext cx="4787354" cy="519112"/>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1" i="0" u="none" strike="noStrike" cap="none" baseline="0" dirty="0">
                <a:solidFill>
                  <a:schemeClr val="dk1"/>
                </a:solidFill>
                <a:latin typeface="Calibri"/>
                <a:ea typeface="Calibri"/>
                <a:cs typeface="Calibri"/>
                <a:sym typeface="Calibri"/>
              </a:rPr>
              <a:t>II) Supporting user groups</a:t>
            </a:r>
          </a:p>
        </p:txBody>
      </p:sp>
      <p:sp>
        <p:nvSpPr>
          <p:cNvPr id="5" name="4 CuadroTexto"/>
          <p:cNvSpPr txBox="1"/>
          <p:nvPr/>
        </p:nvSpPr>
        <p:spPr>
          <a:xfrm>
            <a:off x="642910" y="1142984"/>
            <a:ext cx="7786742" cy="2677656"/>
          </a:xfrm>
          <a:prstGeom prst="rect">
            <a:avLst/>
          </a:prstGeom>
          <a:noFill/>
        </p:spPr>
        <p:txBody>
          <a:bodyPr wrap="square" rtlCol="0">
            <a:spAutoFit/>
          </a:bodyPr>
          <a:lstStyle/>
          <a:p>
            <a:r>
              <a:rPr lang="en-US" sz="2400" dirty="0" smtClean="0">
                <a:latin typeface="Calibri" pitchFamily="34" charset="0"/>
              </a:rPr>
              <a:t>The Spanish society of Biochemistry and Molecular Biology (SEBBM), the Spanish Society of Biophysics (SBE) and Spanish and international directors of research centers and structural biology departments have provided letters of support, expressing that</a:t>
            </a:r>
            <a:r>
              <a:rPr lang="en-US" sz="2400" b="1" dirty="0" smtClean="0">
                <a:latin typeface="Calibri" pitchFamily="34" charset="0"/>
              </a:rPr>
              <a:t> the availability of a </a:t>
            </a:r>
            <a:r>
              <a:rPr lang="en-US" sz="2400" b="1" dirty="0" err="1" smtClean="0">
                <a:latin typeface="Calibri" pitchFamily="34" charset="0"/>
              </a:rPr>
              <a:t>microfocus</a:t>
            </a:r>
            <a:r>
              <a:rPr lang="en-US" sz="2400" b="1" dirty="0" smtClean="0">
                <a:latin typeface="Calibri" pitchFamily="34" charset="0"/>
              </a:rPr>
              <a:t> MX facility will foster the scientific research in their Institutions</a:t>
            </a:r>
            <a:r>
              <a:rPr lang="en-US" sz="2400" dirty="0" smtClean="0">
                <a:latin typeface="Calibri" pitchFamily="34" charset="0"/>
              </a:rPr>
              <a:t>.</a:t>
            </a:r>
            <a:endParaRPr lang="es-ES" sz="2400" dirty="0" smtClean="0">
              <a:latin typeface="Calibri" pitchFamily="34" charset="0"/>
            </a:endParaRPr>
          </a:p>
          <a:p>
            <a:endParaRPr lang="es-ES" sz="2400" dirty="0">
              <a:latin typeface="Calibri" pitchFamily="34" charset="0"/>
            </a:endParaRPr>
          </a:p>
        </p:txBody>
      </p:sp>
    </p:spTree>
    <p:extLst>
      <p:ext uri="{BB962C8B-B14F-4D97-AF65-F5344CB8AC3E}">
        <p14:creationId xmlns:p14="http://schemas.microsoft.com/office/powerpoint/2010/main" val="426523051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5"/>
          <p:cNvSpPr txBox="1">
            <a:spLocks noChangeArrowheads="1"/>
          </p:cNvSpPr>
          <p:nvPr/>
        </p:nvSpPr>
        <p:spPr bwMode="auto">
          <a:xfrm>
            <a:off x="539750" y="432097"/>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a:t>Beamline </a:t>
            </a:r>
            <a:r>
              <a:rPr lang="en-US" dirty="0" smtClean="0"/>
              <a:t>instrumentation: monochromator</a:t>
            </a:r>
            <a:endParaRPr lang="es-ES" dirty="0"/>
          </a:p>
        </p:txBody>
      </p:sp>
      <p:sp>
        <p:nvSpPr>
          <p:cNvPr id="9" name="Rectangle 3"/>
          <p:cNvSpPr txBox="1">
            <a:spLocks noChangeArrowheads="1"/>
          </p:cNvSpPr>
          <p:nvPr/>
        </p:nvSpPr>
        <p:spPr>
          <a:xfrm>
            <a:off x="357306" y="1487281"/>
            <a:ext cx="8229600" cy="176240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2000" dirty="0" smtClean="0">
                <a:latin typeface="Calibri"/>
                <a:cs typeface="Calibri"/>
              </a:rPr>
              <a:t>Use of Si(111) reflection, vertically deflecting</a:t>
            </a:r>
          </a:p>
          <a:p>
            <a:pPr>
              <a:lnSpc>
                <a:spcPct val="80000"/>
              </a:lnSpc>
            </a:pPr>
            <a:r>
              <a:rPr lang="es-ES" sz="2000" dirty="0" err="1" smtClean="0">
                <a:latin typeface="Calibri"/>
                <a:cs typeface="Calibri"/>
              </a:rPr>
              <a:t>Effective</a:t>
            </a:r>
            <a:r>
              <a:rPr lang="es-ES" sz="2000" dirty="0" smtClean="0">
                <a:latin typeface="Calibri"/>
                <a:cs typeface="Calibri"/>
              </a:rPr>
              <a:t> </a:t>
            </a:r>
            <a:r>
              <a:rPr lang="es-ES" sz="2000" dirty="0" err="1" smtClean="0">
                <a:latin typeface="Calibri"/>
                <a:cs typeface="Calibri"/>
              </a:rPr>
              <a:t>energy</a:t>
            </a:r>
            <a:r>
              <a:rPr lang="es-ES" sz="2000" dirty="0" smtClean="0">
                <a:latin typeface="Calibri"/>
                <a:cs typeface="Calibri"/>
              </a:rPr>
              <a:t> </a:t>
            </a:r>
            <a:r>
              <a:rPr lang="es-ES" sz="2000" dirty="0" err="1" smtClean="0">
                <a:latin typeface="Calibri"/>
                <a:cs typeface="Calibri"/>
              </a:rPr>
              <a:t>bandwidth</a:t>
            </a:r>
            <a:r>
              <a:rPr lang="es-ES" sz="2000" dirty="0" smtClean="0">
                <a:latin typeface="Calibri"/>
                <a:cs typeface="Calibri"/>
              </a:rPr>
              <a:t> DE/E ~ 2·10</a:t>
            </a:r>
            <a:r>
              <a:rPr lang="es-ES" sz="2000" baseline="30000" dirty="0" smtClean="0">
                <a:latin typeface="Calibri"/>
                <a:cs typeface="Calibri"/>
              </a:rPr>
              <a:t>-4</a:t>
            </a:r>
            <a:r>
              <a:rPr lang="es-ES" sz="2000" dirty="0" smtClean="0">
                <a:latin typeface="Calibri"/>
                <a:cs typeface="Calibri"/>
              </a:rPr>
              <a:t> </a:t>
            </a:r>
            <a:r>
              <a:rPr lang="es-ES" sz="2000" dirty="0" err="1" smtClean="0">
                <a:latin typeface="Calibri"/>
                <a:cs typeface="Calibri"/>
              </a:rPr>
              <a:t>for</a:t>
            </a:r>
            <a:r>
              <a:rPr lang="es-ES" sz="2000" dirty="0" smtClean="0">
                <a:latin typeface="Calibri"/>
                <a:cs typeface="Calibri"/>
              </a:rPr>
              <a:t> 5-18 keV </a:t>
            </a:r>
            <a:r>
              <a:rPr lang="es-ES" sz="2000" dirty="0" err="1" smtClean="0">
                <a:latin typeface="Calibri"/>
                <a:cs typeface="Calibri"/>
              </a:rPr>
              <a:t>range</a:t>
            </a:r>
            <a:endParaRPr lang="es-ES" sz="2000" dirty="0" smtClean="0">
              <a:latin typeface="Calibri"/>
              <a:cs typeface="Calibri"/>
            </a:endParaRPr>
          </a:p>
          <a:p>
            <a:r>
              <a:rPr lang="es-ES" sz="2000" dirty="0" err="1" smtClean="0">
                <a:latin typeface="Calibri"/>
                <a:cs typeface="Calibri"/>
              </a:rPr>
              <a:t>Cryogenically</a:t>
            </a:r>
            <a:r>
              <a:rPr lang="es-ES" sz="2000" dirty="0" smtClean="0">
                <a:latin typeface="Calibri"/>
                <a:cs typeface="Calibri"/>
              </a:rPr>
              <a:t> </a:t>
            </a:r>
            <a:r>
              <a:rPr lang="es-ES" sz="2000" dirty="0" err="1" smtClean="0">
                <a:latin typeface="Calibri"/>
                <a:cs typeface="Calibri"/>
              </a:rPr>
              <a:t>cooled</a:t>
            </a:r>
            <a:endParaRPr lang="es-ES" sz="2000" dirty="0" smtClean="0">
              <a:latin typeface="Calibri"/>
              <a:cs typeface="Calibri"/>
            </a:endParaRPr>
          </a:p>
          <a:p>
            <a:r>
              <a:rPr lang="es-ES" sz="2000" dirty="0" err="1" smtClean="0">
                <a:latin typeface="Calibri"/>
                <a:cs typeface="Calibri"/>
              </a:rPr>
              <a:t>Commercially</a:t>
            </a:r>
            <a:r>
              <a:rPr lang="es-ES" sz="2000" dirty="0" smtClean="0">
                <a:latin typeface="Calibri"/>
                <a:cs typeface="Calibri"/>
              </a:rPr>
              <a:t> </a:t>
            </a:r>
            <a:r>
              <a:rPr lang="es-ES" sz="2000" dirty="0" err="1" smtClean="0">
                <a:latin typeface="Calibri"/>
                <a:cs typeface="Calibri"/>
              </a:rPr>
              <a:t>available</a:t>
            </a:r>
            <a:endParaRPr lang="en-US" sz="2000" dirty="0" smtClean="0">
              <a:latin typeface="Calibri"/>
              <a:cs typeface="Calibri"/>
            </a:endParaRPr>
          </a:p>
        </p:txBody>
      </p:sp>
      <p:sp>
        <p:nvSpPr>
          <p:cNvPr id="7" name="CuadroTexto 2"/>
          <p:cNvSpPr txBox="1"/>
          <p:nvPr/>
        </p:nvSpPr>
        <p:spPr>
          <a:xfrm>
            <a:off x="467544" y="3356992"/>
            <a:ext cx="3793711" cy="369332"/>
          </a:xfrm>
          <a:prstGeom prst="rect">
            <a:avLst/>
          </a:prstGeom>
          <a:noFill/>
        </p:spPr>
        <p:txBody>
          <a:bodyPr wrap="square" rtlCol="0">
            <a:spAutoFit/>
          </a:bodyPr>
          <a:lstStyle/>
          <a:p>
            <a:r>
              <a:rPr lang="es-ES" sz="1800" dirty="0" smtClean="0"/>
              <a:t>To explore</a:t>
            </a:r>
            <a:endParaRPr lang="en-US" sz="1800" dirty="0" smtClean="0"/>
          </a:p>
        </p:txBody>
      </p:sp>
      <p:pic>
        <p:nvPicPr>
          <p:cNvPr id="11" name="Picture 10"/>
          <p:cNvPicPr/>
          <p:nvPr/>
        </p:nvPicPr>
        <p:blipFill rotWithShape="1">
          <a:blip r:embed="rId3" cstate="print">
            <a:extLst>
              <a:ext uri="{28A0092B-C50C-407E-A947-70E740481C1C}">
                <a14:useLocalDpi xmlns:a14="http://schemas.microsoft.com/office/drawing/2010/main" val="0"/>
              </a:ext>
            </a:extLst>
          </a:blip>
          <a:srcRect t="4593" b="2616"/>
          <a:stretch/>
        </p:blipFill>
        <p:spPr bwMode="auto">
          <a:xfrm>
            <a:off x="5067000" y="3992117"/>
            <a:ext cx="2040095" cy="1429164"/>
          </a:xfrm>
          <a:prstGeom prst="rect">
            <a:avLst/>
          </a:prstGeom>
          <a:noFill/>
          <a:ln>
            <a:noFill/>
          </a:ln>
          <a:extLst>
            <a:ext uri="{53640926-AAD7-44d8-BBD7-CCE9431645EC}">
              <a14:shadowObscured xmlns:a14="http://schemas.microsoft.com/office/drawing/2010/main"/>
            </a:ext>
          </a:extLst>
        </p:spPr>
      </p:pic>
      <p:pic>
        <p:nvPicPr>
          <p:cNvPr id="12" name="Picture 1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9413" y="5247860"/>
            <a:ext cx="2028825" cy="1371600"/>
          </a:xfrm>
          <a:prstGeom prst="rect">
            <a:avLst/>
          </a:prstGeom>
          <a:noFill/>
          <a:ln w="6350">
            <a:solidFill>
              <a:schemeClr val="tx1"/>
            </a:solidFill>
          </a:ln>
          <a:effectLst/>
        </p:spPr>
      </p:pic>
      <p:sp>
        <p:nvSpPr>
          <p:cNvPr id="2" name="Rectangle 1"/>
          <p:cNvSpPr/>
          <p:nvPr/>
        </p:nvSpPr>
        <p:spPr>
          <a:xfrm>
            <a:off x="5616226" y="4300230"/>
            <a:ext cx="606287" cy="406469"/>
          </a:xfrm>
          <a:prstGeom prst="rect">
            <a:avLst/>
          </a:prstGeom>
          <a:noFill/>
          <a:ln w="158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6222513" y="4300230"/>
            <a:ext cx="2535725" cy="94763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616226" y="4706699"/>
            <a:ext cx="1142386" cy="1912761"/>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5069160" y="4412990"/>
            <a:ext cx="556591" cy="0"/>
          </a:xfrm>
          <a:prstGeom prst="straightConnector1">
            <a:avLst/>
          </a:prstGeom>
          <a:ln w="19050">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flipH="1">
            <a:off x="6550504" y="5579180"/>
            <a:ext cx="556591" cy="0"/>
          </a:xfrm>
          <a:prstGeom prst="straightConnector1">
            <a:avLst/>
          </a:prstGeom>
          <a:ln w="38100">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Rectangle 3"/>
          <p:cNvSpPr txBox="1">
            <a:spLocks noChangeArrowheads="1"/>
          </p:cNvSpPr>
          <p:nvPr/>
        </p:nvSpPr>
        <p:spPr>
          <a:xfrm>
            <a:off x="357306" y="4077072"/>
            <a:ext cx="8229600" cy="254238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1800" dirty="0" smtClean="0">
                <a:latin typeface="Calibri" charset="0"/>
              </a:rPr>
              <a:t>Use of multilayer to increase the flux</a:t>
            </a:r>
          </a:p>
          <a:p>
            <a:pPr lvl="1">
              <a:lnSpc>
                <a:spcPct val="80000"/>
              </a:lnSpc>
            </a:pPr>
            <a:endParaRPr lang="ca-ES" sz="1800" dirty="0">
              <a:latin typeface="Calibri" charset="0"/>
            </a:endParaRPr>
          </a:p>
          <a:p>
            <a:r>
              <a:rPr lang="en-US" sz="1800" dirty="0" smtClean="0"/>
              <a:t>Use of multiple gap channel-cut monochromator</a:t>
            </a:r>
          </a:p>
          <a:p>
            <a:pPr lvl="1"/>
            <a:r>
              <a:rPr lang="es-ES" sz="1800" dirty="0" smtClean="0"/>
              <a:t>Reduces </a:t>
            </a:r>
            <a:r>
              <a:rPr lang="es-ES" sz="1800" dirty="0" err="1" smtClean="0"/>
              <a:t>the</a:t>
            </a:r>
            <a:r>
              <a:rPr lang="es-ES" sz="1800" dirty="0" smtClean="0"/>
              <a:t> </a:t>
            </a:r>
            <a:r>
              <a:rPr lang="es-ES" sz="1800" dirty="0" err="1" smtClean="0"/>
              <a:t>height</a:t>
            </a:r>
            <a:r>
              <a:rPr lang="es-ES" sz="1800" dirty="0" smtClean="0"/>
              <a:t> </a:t>
            </a:r>
            <a:r>
              <a:rPr lang="es-ES" sz="1800" dirty="0" err="1" smtClean="0"/>
              <a:t>excursion</a:t>
            </a:r>
            <a:r>
              <a:rPr lang="es-ES" sz="1800" dirty="0" smtClean="0"/>
              <a:t> of </a:t>
            </a:r>
            <a:r>
              <a:rPr lang="es-ES" sz="1800" dirty="0" err="1" smtClean="0"/>
              <a:t>the</a:t>
            </a:r>
            <a:r>
              <a:rPr lang="es-ES" sz="1800" dirty="0" smtClean="0"/>
              <a:t> </a:t>
            </a:r>
            <a:r>
              <a:rPr lang="es-ES" sz="1800" dirty="0" err="1" smtClean="0"/>
              <a:t>beam</a:t>
            </a:r>
            <a:r>
              <a:rPr lang="es-ES" sz="1800" dirty="0" smtClean="0"/>
              <a:t>,</a:t>
            </a:r>
          </a:p>
          <a:p>
            <a:pPr marL="457200" lvl="1" indent="0">
              <a:buNone/>
              <a:tabLst>
                <a:tab pos="742950" algn="l"/>
              </a:tabLst>
            </a:pPr>
            <a:r>
              <a:rPr lang="es-ES" sz="1800" dirty="0"/>
              <a:t>	</a:t>
            </a:r>
            <a:r>
              <a:rPr lang="es-ES" sz="1800" dirty="0" err="1" smtClean="0"/>
              <a:t>very</a:t>
            </a:r>
            <a:r>
              <a:rPr lang="es-ES" sz="1800" dirty="0" smtClean="0"/>
              <a:t> </a:t>
            </a:r>
            <a:r>
              <a:rPr lang="es-ES" sz="1800" dirty="0" err="1" smtClean="0"/>
              <a:t>relevant</a:t>
            </a:r>
            <a:r>
              <a:rPr lang="es-ES" sz="1800" dirty="0" smtClean="0"/>
              <a:t> at </a:t>
            </a:r>
            <a:r>
              <a:rPr lang="es-ES" sz="1800" dirty="0" err="1" smtClean="0"/>
              <a:t>low</a:t>
            </a:r>
            <a:r>
              <a:rPr lang="es-ES" sz="1800" dirty="0" smtClean="0"/>
              <a:t> </a:t>
            </a:r>
            <a:r>
              <a:rPr lang="es-ES" sz="1800" dirty="0" err="1" smtClean="0"/>
              <a:t>energies</a:t>
            </a:r>
            <a:endParaRPr lang="es-ES" sz="1800" dirty="0" smtClean="0"/>
          </a:p>
          <a:p>
            <a:pPr lvl="1"/>
            <a:r>
              <a:rPr lang="es-ES" sz="1800" dirty="0" err="1" smtClean="0"/>
              <a:t>But</a:t>
            </a:r>
            <a:r>
              <a:rPr lang="es-ES" sz="1800" dirty="0" smtClean="0"/>
              <a:t>: introduces a </a:t>
            </a:r>
            <a:r>
              <a:rPr lang="es-ES" sz="1800" dirty="0" err="1" smtClean="0"/>
              <a:t>shadowed</a:t>
            </a:r>
            <a:r>
              <a:rPr lang="es-ES" sz="1800" dirty="0" smtClean="0"/>
              <a:t> </a:t>
            </a:r>
            <a:r>
              <a:rPr lang="es-ES" sz="1800" dirty="0" err="1" smtClean="0"/>
              <a:t>energy</a:t>
            </a:r>
            <a:r>
              <a:rPr lang="es-ES" sz="1800" dirty="0" smtClean="0"/>
              <a:t> </a:t>
            </a:r>
            <a:r>
              <a:rPr lang="es-ES" sz="1800" dirty="0" err="1" smtClean="0"/>
              <a:t>range</a:t>
            </a:r>
            <a:endParaRPr lang="en-US" sz="1800" dirty="0" smtClean="0"/>
          </a:p>
        </p:txBody>
      </p:sp>
    </p:spTree>
    <p:extLst>
      <p:ext uri="{BB962C8B-B14F-4D97-AF65-F5344CB8AC3E}">
        <p14:creationId xmlns:p14="http://schemas.microsoft.com/office/powerpoint/2010/main" val="153946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675" y="3141457"/>
            <a:ext cx="3733801" cy="2812526"/>
          </a:xfrm>
          <a:prstGeom prst="rect">
            <a:avLst/>
          </a:prstGeom>
        </p:spPr>
      </p:pic>
      <p:sp>
        <p:nvSpPr>
          <p:cNvPr id="32772" name="Text Box 5"/>
          <p:cNvSpPr txBox="1">
            <a:spLocks noChangeArrowheads="1"/>
          </p:cNvSpPr>
          <p:nvPr/>
        </p:nvSpPr>
        <p:spPr bwMode="auto">
          <a:xfrm>
            <a:off x="539750" y="283012"/>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a:t>Beamline </a:t>
            </a:r>
            <a:r>
              <a:rPr lang="en-US" dirty="0" smtClean="0"/>
              <a:t>instrumentation: focusing optics</a:t>
            </a:r>
            <a:endParaRPr lang="es-ES" dirty="0"/>
          </a:p>
        </p:txBody>
      </p:sp>
      <p:sp>
        <p:nvSpPr>
          <p:cNvPr id="8" name="CuadroTexto 2"/>
          <p:cNvSpPr txBox="1"/>
          <p:nvPr/>
        </p:nvSpPr>
        <p:spPr>
          <a:xfrm>
            <a:off x="539749" y="859950"/>
            <a:ext cx="7776667" cy="400110"/>
          </a:xfrm>
          <a:prstGeom prst="rect">
            <a:avLst/>
          </a:prstGeom>
          <a:noFill/>
        </p:spPr>
        <p:txBody>
          <a:bodyPr wrap="square" rtlCol="0">
            <a:spAutoFit/>
          </a:bodyPr>
          <a:lstStyle/>
          <a:p>
            <a:r>
              <a:rPr lang="es-ES" sz="2000" dirty="0" err="1" smtClean="0"/>
              <a:t>Proposed</a:t>
            </a:r>
            <a:r>
              <a:rPr lang="es-ES" sz="2000" dirty="0" smtClean="0"/>
              <a:t> </a:t>
            </a:r>
            <a:r>
              <a:rPr lang="es-ES" sz="2000" dirty="0" err="1" smtClean="0"/>
              <a:t>design</a:t>
            </a:r>
            <a:r>
              <a:rPr lang="es-ES" sz="2000" dirty="0" smtClean="0"/>
              <a:t>: </a:t>
            </a:r>
            <a:r>
              <a:rPr lang="es-ES" sz="2000" dirty="0" smtClean="0">
                <a:latin typeface="Calibri" charset="0"/>
              </a:rPr>
              <a:t>1 </a:t>
            </a:r>
            <a:r>
              <a:rPr lang="es-ES" sz="2000" dirty="0">
                <a:latin typeface="Calibri" charset="0"/>
              </a:rPr>
              <a:t>vertical </a:t>
            </a:r>
            <a:r>
              <a:rPr lang="es-ES" sz="2000" dirty="0" smtClean="0">
                <a:latin typeface="Calibri" charset="0"/>
              </a:rPr>
              <a:t>and </a:t>
            </a:r>
            <a:r>
              <a:rPr lang="es-ES" sz="2000" dirty="0">
                <a:latin typeface="Calibri" charset="0"/>
              </a:rPr>
              <a:t>2 horizontal </a:t>
            </a:r>
            <a:r>
              <a:rPr lang="es-ES" sz="2000" dirty="0" err="1" smtClean="0">
                <a:latin typeface="Calibri" charset="0"/>
              </a:rPr>
              <a:t>focusing</a:t>
            </a:r>
            <a:r>
              <a:rPr lang="es-ES" sz="2000" dirty="0" smtClean="0">
                <a:latin typeface="Calibri" charset="0"/>
              </a:rPr>
              <a:t> </a:t>
            </a:r>
            <a:r>
              <a:rPr lang="es-ES" sz="2000" dirty="0" err="1" smtClean="0">
                <a:latin typeface="Calibri" charset="0"/>
              </a:rPr>
              <a:t>mirrors</a:t>
            </a:r>
            <a:endParaRPr lang="en-US" sz="2000" dirty="0" smtClean="0"/>
          </a:p>
        </p:txBody>
      </p:sp>
      <p:sp>
        <p:nvSpPr>
          <p:cNvPr id="9" name="Rectangle 3"/>
          <p:cNvSpPr txBox="1">
            <a:spLocks noChangeArrowheads="1"/>
          </p:cNvSpPr>
          <p:nvPr/>
        </p:nvSpPr>
        <p:spPr>
          <a:xfrm>
            <a:off x="375117" y="1444627"/>
            <a:ext cx="8229600" cy="176240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1800" dirty="0" smtClean="0">
                <a:latin typeface="Calibri" charset="0"/>
              </a:rPr>
              <a:t>2-motor mechanical benders</a:t>
            </a:r>
          </a:p>
          <a:p>
            <a:pPr>
              <a:lnSpc>
                <a:spcPct val="80000"/>
              </a:lnSpc>
            </a:pPr>
            <a:r>
              <a:rPr lang="en-US" sz="1800" dirty="0" smtClean="0">
                <a:latin typeface="Calibri" charset="0"/>
              </a:rPr>
              <a:t>4.5 </a:t>
            </a:r>
            <a:r>
              <a:rPr lang="en-US" sz="1800" dirty="0" err="1" smtClean="0">
                <a:latin typeface="Calibri" charset="0"/>
              </a:rPr>
              <a:t>mrad</a:t>
            </a:r>
            <a:r>
              <a:rPr lang="en-US" sz="1800" dirty="0" smtClean="0">
                <a:latin typeface="Calibri" charset="0"/>
              </a:rPr>
              <a:t> grazing incidence angle for all mirrors </a:t>
            </a:r>
          </a:p>
          <a:p>
            <a:pPr>
              <a:lnSpc>
                <a:spcPct val="80000"/>
              </a:lnSpc>
            </a:pPr>
            <a:r>
              <a:rPr lang="en-US" sz="1800" dirty="0" smtClean="0">
                <a:latin typeface="Calibri" charset="0"/>
              </a:rPr>
              <a:t>3 coating stripes: bare Si, Rh, </a:t>
            </a:r>
            <a:r>
              <a:rPr lang="en-US" sz="1800" dirty="0" err="1" smtClean="0">
                <a:latin typeface="Calibri" charset="0"/>
              </a:rPr>
              <a:t>Ir</a:t>
            </a:r>
            <a:endParaRPr lang="en-US" sz="1800" dirty="0" smtClean="0">
              <a:latin typeface="Calibri" charset="0"/>
            </a:endParaRPr>
          </a:p>
          <a:p>
            <a:pPr lvl="1">
              <a:lnSpc>
                <a:spcPct val="80000"/>
              </a:lnSpc>
            </a:pPr>
            <a:r>
              <a:rPr lang="en-US" sz="1800" dirty="0" smtClean="0">
                <a:latin typeface="Calibri" charset="0"/>
              </a:rPr>
              <a:t>to reject harmonics</a:t>
            </a:r>
          </a:p>
          <a:p>
            <a:pPr lvl="1">
              <a:lnSpc>
                <a:spcPct val="80000"/>
              </a:lnSpc>
            </a:pPr>
            <a:r>
              <a:rPr lang="en-US" sz="1800" dirty="0" smtClean="0">
                <a:latin typeface="Calibri" charset="0"/>
              </a:rPr>
              <a:t>expand the high-end energy range</a:t>
            </a:r>
          </a:p>
          <a:p>
            <a:r>
              <a:rPr lang="en-US" sz="1800" dirty="0" smtClean="0">
                <a:latin typeface="Calibri" charset="0"/>
              </a:rPr>
              <a:t>Very low slope errors required (&lt;100 </a:t>
            </a:r>
            <a:r>
              <a:rPr lang="en-US" sz="1800" dirty="0" err="1" smtClean="0">
                <a:latin typeface="Calibri" charset="0"/>
              </a:rPr>
              <a:t>nrad</a:t>
            </a:r>
            <a:r>
              <a:rPr lang="en-US" sz="1800" dirty="0" smtClean="0">
                <a:latin typeface="Calibri" charset="0"/>
              </a:rPr>
              <a:t> RMS)</a:t>
            </a:r>
          </a:p>
          <a:p>
            <a:pPr lvl="1"/>
            <a:r>
              <a:rPr lang="en-US" sz="1800" dirty="0" smtClean="0">
                <a:latin typeface="Calibri" charset="0"/>
              </a:rPr>
              <a:t>To defocus the beam uniformly</a:t>
            </a:r>
            <a:endParaRPr lang="en-US" sz="1800" dirty="0">
              <a:latin typeface="Calibri" charset="0"/>
            </a:endParaRPr>
          </a:p>
        </p:txBody>
      </p:sp>
      <p:graphicFrame>
        <p:nvGraphicFramePr>
          <p:cNvPr id="14" name="Table 13"/>
          <p:cNvGraphicFramePr>
            <a:graphicFrameLocks noGrp="1"/>
          </p:cNvGraphicFramePr>
          <p:nvPr>
            <p:extLst>
              <p:ext uri="{D42A27DB-BD31-4B8C-83A1-F6EECF244321}">
                <p14:modId xmlns:p14="http://schemas.microsoft.com/office/powerpoint/2010/main" val="4135353251"/>
              </p:ext>
            </p:extLst>
          </p:nvPr>
        </p:nvGraphicFramePr>
        <p:xfrm>
          <a:off x="527517" y="3629715"/>
          <a:ext cx="4709291" cy="1946076"/>
        </p:xfrm>
        <a:graphic>
          <a:graphicData uri="http://schemas.openxmlformats.org/drawingml/2006/table">
            <a:tbl>
              <a:tblPr/>
              <a:tblGrid>
                <a:gridCol w="1418677"/>
                <a:gridCol w="1717102"/>
                <a:gridCol w="798722"/>
                <a:gridCol w="774790"/>
              </a:tblGrid>
              <a:tr h="191471">
                <a:tc>
                  <a:txBody>
                    <a:bodyPr/>
                    <a:lstStyle/>
                    <a:p>
                      <a:pPr marL="0" marR="0" algn="just">
                        <a:spcBef>
                          <a:spcPts val="0"/>
                        </a:spcBef>
                        <a:spcAft>
                          <a:spcPts val="0"/>
                        </a:spcAft>
                      </a:pPr>
                      <a:r>
                        <a:rPr lang="en-US" sz="1200" dirty="0">
                          <a:solidFill>
                            <a:srgbClr val="000000"/>
                          </a:solidFill>
                          <a:effectLst/>
                          <a:latin typeface="Calibri"/>
                          <a:ea typeface="Times New Roman"/>
                        </a:rPr>
                        <a:t>Horizontal</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marL="0" marR="0" algn="just">
                        <a:spcBef>
                          <a:spcPts val="0"/>
                        </a:spcBef>
                        <a:spcAft>
                          <a:spcPts val="0"/>
                        </a:spcAft>
                      </a:pPr>
                      <a:r>
                        <a:rPr lang="en-US" sz="1200" dirty="0" smtClean="0">
                          <a:solidFill>
                            <a:srgbClr val="000000"/>
                          </a:solidFill>
                          <a:effectLst/>
                          <a:latin typeface="Calibri"/>
                          <a:ea typeface="Times New Roman"/>
                        </a:rPr>
                        <a:t>Length</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GB" sz="1200" dirty="0">
                          <a:effectLst/>
                          <a:latin typeface="Calibri"/>
                          <a:ea typeface="Times New Roman"/>
                        </a:rPr>
                        <a:t>600</a:t>
                      </a:r>
                      <a:endParaRPr lang="en-US" sz="1000" dirty="0">
                        <a:effectLst/>
                        <a:latin typeface="Times New Roman"/>
                        <a:ea typeface="Times New Roman"/>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dirty="0">
                          <a:solidFill>
                            <a:srgbClr val="000000"/>
                          </a:solidFill>
                          <a:effectLst/>
                          <a:latin typeface="Calibri"/>
                          <a:ea typeface="Times New Roman"/>
                        </a:rPr>
                        <a:t>mm</a:t>
                      </a:r>
                      <a:endParaRPr lang="en-US" sz="1000" dirty="0">
                        <a:effectLst/>
                        <a:latin typeface="Times New Roman"/>
                        <a:ea typeface="Times New Roman"/>
                      </a:endParaRPr>
                    </a:p>
                  </a:txBody>
                  <a:tcPr marL="68580" marR="68580" marT="0" marB="0" anchor="ctr">
                    <a:lnL>
                      <a:noFill/>
                    </a:lnL>
                    <a:lnR>
                      <a:noFill/>
                    </a:lnR>
                    <a:lnT w="19050" cap="flat" cmpd="sng" algn="ctr">
                      <a:solidFill>
                        <a:srgbClr val="000000"/>
                      </a:solidFill>
                      <a:prstDash val="solid"/>
                      <a:round/>
                      <a:headEnd type="none" w="med" len="med"/>
                      <a:tailEnd type="none" w="med" len="med"/>
                    </a:lnT>
                    <a:lnB>
                      <a:noFill/>
                    </a:lnB>
                  </a:tcPr>
                </a:tc>
              </a:tr>
              <a:tr h="191471">
                <a:tc>
                  <a:txBody>
                    <a:bodyPr/>
                    <a:lstStyle/>
                    <a:p>
                      <a:pPr marL="0" marR="0">
                        <a:spcBef>
                          <a:spcPts val="0"/>
                        </a:spcBef>
                        <a:spcAft>
                          <a:spcPts val="0"/>
                        </a:spcAft>
                      </a:pPr>
                      <a:r>
                        <a:rPr lang="en-US" sz="1200" dirty="0" smtClean="0">
                          <a:solidFill>
                            <a:srgbClr val="000000"/>
                          </a:solidFill>
                          <a:effectLst/>
                          <a:latin typeface="Calibri"/>
                          <a:ea typeface="Times New Roman"/>
                        </a:rPr>
                        <a:t>Pre-focusing Mirror</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Calibri"/>
                          <a:ea typeface="Times New Roman"/>
                        </a:rPr>
                        <a:t>Demagnification factor</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8</a:t>
                      </a:r>
                      <a:endParaRPr lang="en-US" sz="100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 </a:t>
                      </a:r>
                      <a:endParaRPr lang="en-US" sz="100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r h="191471">
                <a:tc>
                  <a:txBody>
                    <a:bodyPr/>
                    <a:lstStyle/>
                    <a:p>
                      <a:pPr marL="0" marR="0" algn="just">
                        <a:spcBef>
                          <a:spcPts val="0"/>
                        </a:spcBef>
                        <a:spcAft>
                          <a:spcPts val="0"/>
                        </a:spcAft>
                      </a:pPr>
                      <a:r>
                        <a:rPr lang="en-US" sz="1200" dirty="0">
                          <a:solidFill>
                            <a:srgbClr val="000000"/>
                          </a:solidFill>
                          <a:effectLst/>
                          <a:latin typeface="Calibri"/>
                          <a:ea typeface="Times New Roman"/>
                        </a:rPr>
                        <a:t>Horizontal slit</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Calibri"/>
                          <a:ea typeface="Times New Roman"/>
                        </a:rPr>
                        <a:t>Position from source</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24.3</a:t>
                      </a:r>
                      <a:endParaRPr lang="en-US" sz="100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m</a:t>
                      </a:r>
                      <a:endParaRPr lang="en-US" sz="100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1471">
                <a:tc>
                  <a:txBody>
                    <a:bodyPr/>
                    <a:lstStyle/>
                    <a:p>
                      <a:pPr marL="0" marR="0" algn="just">
                        <a:spcBef>
                          <a:spcPts val="0"/>
                        </a:spcBef>
                        <a:spcAft>
                          <a:spcPts val="0"/>
                        </a:spcAft>
                      </a:pPr>
                      <a:r>
                        <a:rPr lang="en-US" sz="1200" dirty="0" smtClean="0">
                          <a:solidFill>
                            <a:srgbClr val="000000"/>
                          </a:solidFill>
                          <a:effectLst/>
                          <a:latin typeface="Calibri"/>
                          <a:ea typeface="Times New Roman"/>
                        </a:rPr>
                        <a:t>Vertical</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spcBef>
                          <a:spcPts val="0"/>
                        </a:spcBef>
                        <a:spcAft>
                          <a:spcPts val="0"/>
                        </a:spcAft>
                      </a:pPr>
                      <a:r>
                        <a:rPr lang="en-US" sz="1200" dirty="0" smtClean="0">
                          <a:solidFill>
                            <a:srgbClr val="000000"/>
                          </a:solidFill>
                          <a:effectLst/>
                          <a:latin typeface="Calibri"/>
                          <a:ea typeface="Times New Roman"/>
                        </a:rPr>
                        <a:t>Length</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GB" sz="1200" dirty="0">
                          <a:effectLst/>
                          <a:latin typeface="Calibri"/>
                          <a:ea typeface="Times New Roman"/>
                        </a:rPr>
                        <a:t>300</a:t>
                      </a:r>
                      <a:endParaRPr lang="en-US" sz="10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solidFill>
                            <a:srgbClr val="000000"/>
                          </a:solidFill>
                          <a:effectLst/>
                          <a:latin typeface="Calibri"/>
                          <a:ea typeface="Times New Roman"/>
                        </a:rPr>
                        <a:t>mm</a:t>
                      </a:r>
                      <a:endParaRPr lang="en-US" sz="100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191471">
                <a:tc>
                  <a:txBody>
                    <a:bodyPr/>
                    <a:lstStyle/>
                    <a:p>
                      <a:pPr marL="0" marR="0">
                        <a:spcBef>
                          <a:spcPts val="0"/>
                        </a:spcBef>
                        <a:spcAft>
                          <a:spcPts val="0"/>
                        </a:spcAft>
                      </a:pPr>
                      <a:r>
                        <a:rPr lang="en-US" sz="1200" dirty="0" smtClean="0">
                          <a:solidFill>
                            <a:srgbClr val="000000"/>
                          </a:solidFill>
                          <a:effectLst/>
                          <a:latin typeface="Calibri"/>
                          <a:ea typeface="Times New Roman"/>
                        </a:rPr>
                        <a:t>Focusing Mirror</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Calibri"/>
                          <a:ea typeface="Times New Roman"/>
                        </a:rPr>
                        <a:t>Demagnification factor</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solidFill>
                            <a:srgbClr val="000000"/>
                          </a:solidFill>
                          <a:effectLst/>
                          <a:latin typeface="Calibri"/>
                          <a:ea typeface="Times New Roman"/>
                        </a:rPr>
                        <a:t>18</a:t>
                      </a:r>
                      <a:endParaRPr lang="en-US" sz="1000" dirty="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 </a:t>
                      </a:r>
                      <a:endParaRPr lang="en-US" sz="100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r h="191471">
                <a:tc>
                  <a:txBody>
                    <a:bodyPr/>
                    <a:lstStyle/>
                    <a:p>
                      <a:pPr marL="0" marR="0" algn="just">
                        <a:spcBef>
                          <a:spcPts val="0"/>
                        </a:spcBef>
                        <a:spcAft>
                          <a:spcPts val="0"/>
                        </a:spcAft>
                      </a:pPr>
                      <a:r>
                        <a:rPr lang="en-US" sz="1200" dirty="0">
                          <a:solidFill>
                            <a:srgbClr val="000000"/>
                          </a:solidFill>
                          <a:effectLst/>
                          <a:latin typeface="Calibri"/>
                          <a:ea typeface="Times New Roman"/>
                        </a:rPr>
                        <a:t>Horizontal</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just">
                        <a:spcBef>
                          <a:spcPts val="0"/>
                        </a:spcBef>
                        <a:spcAft>
                          <a:spcPts val="0"/>
                        </a:spcAft>
                      </a:pPr>
                      <a:r>
                        <a:rPr lang="en-US" sz="1200" dirty="0" smtClean="0">
                          <a:solidFill>
                            <a:srgbClr val="000000"/>
                          </a:solidFill>
                          <a:effectLst/>
                          <a:latin typeface="Calibri"/>
                          <a:ea typeface="Times New Roman"/>
                        </a:rPr>
                        <a:t>Length</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GB" sz="1200" dirty="0">
                          <a:effectLst/>
                          <a:latin typeface="Calibri"/>
                          <a:ea typeface="Times New Roman"/>
                        </a:rPr>
                        <a:t>600</a:t>
                      </a:r>
                      <a:endParaRPr lang="en-US" sz="10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200">
                          <a:solidFill>
                            <a:srgbClr val="000000"/>
                          </a:solidFill>
                          <a:effectLst/>
                          <a:latin typeface="Calibri"/>
                          <a:ea typeface="Times New Roman"/>
                        </a:rPr>
                        <a:t>mm</a:t>
                      </a:r>
                      <a:endParaRPr lang="en-US" sz="100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r>
              <a:tr h="191471">
                <a:tc>
                  <a:txBody>
                    <a:bodyPr/>
                    <a:lstStyle/>
                    <a:p>
                      <a:pPr marL="0" marR="0" algn="just">
                        <a:spcBef>
                          <a:spcPts val="0"/>
                        </a:spcBef>
                        <a:spcAft>
                          <a:spcPts val="0"/>
                        </a:spcAft>
                      </a:pPr>
                      <a:r>
                        <a:rPr lang="en-US" sz="1200" dirty="0" smtClean="0">
                          <a:solidFill>
                            <a:srgbClr val="000000"/>
                          </a:solidFill>
                          <a:effectLst/>
                          <a:latin typeface="Calibri"/>
                          <a:ea typeface="Times New Roman"/>
                        </a:rPr>
                        <a:t>Focusing Mirror</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Calibri"/>
                          <a:ea typeface="Times New Roman"/>
                        </a:rPr>
                        <a:t>Demagnification factor</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0000"/>
                          </a:solidFill>
                          <a:effectLst/>
                          <a:latin typeface="Calibri"/>
                          <a:ea typeface="Times New Roman"/>
                        </a:rPr>
                        <a:t>12.5</a:t>
                      </a:r>
                      <a:endParaRPr lang="en-US" sz="1000" dirty="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a:solidFill>
                            <a:srgbClr val="000000"/>
                          </a:solidFill>
                          <a:effectLst/>
                          <a:latin typeface="Calibri"/>
                          <a:ea typeface="Times New Roman"/>
                        </a:rPr>
                        <a:t> </a:t>
                      </a:r>
                      <a:endParaRPr lang="en-US" sz="1000">
                        <a:effectLst/>
                        <a:latin typeface="Times New Roman"/>
                        <a:ea typeface="Times New Roman"/>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r>
              <a:tr h="240019">
                <a:tc>
                  <a:txBody>
                    <a:bodyPr/>
                    <a:lstStyle/>
                    <a:p>
                      <a:pPr marL="0" marR="0" algn="just">
                        <a:spcBef>
                          <a:spcPts val="0"/>
                        </a:spcBef>
                        <a:spcAft>
                          <a:spcPts val="0"/>
                        </a:spcAft>
                      </a:pP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effectLst/>
                          <a:latin typeface="+mn-lt"/>
                          <a:ea typeface="Times New Roman"/>
                        </a:rPr>
                        <a:t>Overall horizontal demagnification factor</a:t>
                      </a:r>
                      <a:endParaRPr lang="en-US" sz="1200" dirty="0" smtClean="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smtClean="0">
                          <a:solidFill>
                            <a:srgbClr val="000000"/>
                          </a:solidFill>
                          <a:effectLst/>
                          <a:latin typeface="+mn-lt"/>
                          <a:ea typeface="Times New Roman"/>
                        </a:rPr>
                        <a:t>100</a:t>
                      </a:r>
                      <a:endParaRPr lang="en-US" sz="12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0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19">
                <a:tc>
                  <a:txBody>
                    <a:bodyPr/>
                    <a:lstStyle/>
                    <a:p>
                      <a:pPr marL="0" marR="0" algn="just">
                        <a:spcBef>
                          <a:spcPts val="0"/>
                        </a:spcBef>
                        <a:spcAft>
                          <a:spcPts val="0"/>
                        </a:spcAft>
                      </a:pPr>
                      <a:r>
                        <a:rPr lang="en-US" sz="1200" dirty="0">
                          <a:solidFill>
                            <a:srgbClr val="000000"/>
                          </a:solidFill>
                          <a:effectLst/>
                          <a:latin typeface="Calibri"/>
                          <a:ea typeface="Times New Roman"/>
                        </a:rPr>
                        <a:t>Working distance</a:t>
                      </a:r>
                      <a:endParaRPr lang="en-US" sz="1000" dirty="0">
                        <a:effectLst/>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smtClean="0">
                          <a:solidFill>
                            <a:srgbClr val="000000"/>
                          </a:solidFill>
                          <a:effectLst/>
                          <a:latin typeface="Calibri"/>
                          <a:ea typeface="Times New Roman"/>
                        </a:rPr>
                        <a:t>Mirror-sample</a:t>
                      </a:r>
                      <a:r>
                        <a:rPr lang="en-US" sz="1200" baseline="0" dirty="0" smtClean="0">
                          <a:solidFill>
                            <a:srgbClr val="000000"/>
                          </a:solidFill>
                          <a:effectLst/>
                          <a:latin typeface="Calibri"/>
                          <a:ea typeface="Times New Roman"/>
                        </a:rPr>
                        <a:t> </a:t>
                      </a:r>
                      <a:r>
                        <a:rPr lang="en-US" sz="1200" dirty="0" smtClean="0">
                          <a:solidFill>
                            <a:srgbClr val="000000"/>
                          </a:solidFill>
                          <a:effectLst/>
                          <a:latin typeface="Calibri"/>
                          <a:ea typeface="Times New Roman"/>
                        </a:rPr>
                        <a:t>distance</a:t>
                      </a:r>
                      <a:endParaRPr lang="en-US" sz="1000" dirty="0">
                        <a:effectLst/>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0000"/>
                          </a:solidFill>
                          <a:effectLst/>
                          <a:latin typeface="Calibri"/>
                          <a:ea typeface="Times New Roman"/>
                        </a:rPr>
                        <a:t>325</a:t>
                      </a:r>
                      <a:endParaRPr lang="en-US" sz="10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dirty="0">
                          <a:solidFill>
                            <a:srgbClr val="000000"/>
                          </a:solidFill>
                          <a:effectLst/>
                          <a:latin typeface="Calibri"/>
                          <a:ea typeface="Times New Roman"/>
                        </a:rPr>
                        <a:t>mm</a:t>
                      </a:r>
                      <a:endParaRPr lang="en-US" sz="1000" dirty="0">
                        <a:effectLst/>
                        <a:latin typeface="Times New Roman"/>
                        <a:ea typeface="Times New Roman"/>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18" name="CuadroTexto 2"/>
          <p:cNvSpPr txBox="1"/>
          <p:nvPr/>
        </p:nvSpPr>
        <p:spPr>
          <a:xfrm>
            <a:off x="704382" y="5733256"/>
            <a:ext cx="6407703" cy="369332"/>
          </a:xfrm>
          <a:prstGeom prst="rect">
            <a:avLst/>
          </a:prstGeom>
          <a:noFill/>
        </p:spPr>
        <p:txBody>
          <a:bodyPr wrap="square" rtlCol="0">
            <a:spAutoFit/>
          </a:bodyPr>
          <a:lstStyle/>
          <a:p>
            <a:r>
              <a:rPr lang="es-ES" dirty="0" smtClean="0"/>
              <a:t>To explore</a:t>
            </a:r>
            <a:endParaRPr lang="en-US" dirty="0" smtClean="0"/>
          </a:p>
        </p:txBody>
      </p:sp>
      <p:sp>
        <p:nvSpPr>
          <p:cNvPr id="19" name="Rectangle 3"/>
          <p:cNvSpPr txBox="1">
            <a:spLocks noChangeArrowheads="1"/>
          </p:cNvSpPr>
          <p:nvPr/>
        </p:nvSpPr>
        <p:spPr>
          <a:xfrm>
            <a:off x="375117" y="6039402"/>
            <a:ext cx="8229600" cy="4406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s-ES" sz="1600" dirty="0" smtClean="0">
                <a:latin typeface="Calibri" charset="0"/>
              </a:rPr>
              <a:t>Use of </a:t>
            </a:r>
            <a:r>
              <a:rPr lang="es-ES" sz="1600" dirty="0" err="1" smtClean="0">
                <a:latin typeface="Calibri" charset="0"/>
              </a:rPr>
              <a:t>Compound</a:t>
            </a:r>
            <a:r>
              <a:rPr lang="es-ES" sz="1600" dirty="0" smtClean="0">
                <a:latin typeface="Calibri" charset="0"/>
              </a:rPr>
              <a:t> </a:t>
            </a:r>
            <a:r>
              <a:rPr lang="es-ES" sz="1600" dirty="0" err="1" smtClean="0">
                <a:latin typeface="Calibri" charset="0"/>
              </a:rPr>
              <a:t>Refractive</a:t>
            </a:r>
            <a:r>
              <a:rPr lang="es-ES" sz="1600" dirty="0" smtClean="0">
                <a:latin typeface="Calibri" charset="0"/>
              </a:rPr>
              <a:t> </a:t>
            </a:r>
            <a:r>
              <a:rPr lang="es-ES" sz="1600" dirty="0" err="1" smtClean="0">
                <a:latin typeface="Calibri" charset="0"/>
              </a:rPr>
              <a:t>Lenses</a:t>
            </a:r>
            <a:r>
              <a:rPr lang="es-ES" sz="1600" dirty="0" smtClean="0">
                <a:latin typeface="Calibri" charset="0"/>
              </a:rPr>
              <a:t> and </a:t>
            </a:r>
            <a:r>
              <a:rPr lang="es-ES" sz="1600" dirty="0" err="1" smtClean="0">
                <a:latin typeface="Calibri" charset="0"/>
              </a:rPr>
              <a:t>Transfocators</a:t>
            </a:r>
            <a:endParaRPr lang="es-ES" sz="1600" dirty="0">
              <a:latin typeface="Calibri" charset="0"/>
            </a:endParaRPr>
          </a:p>
        </p:txBody>
      </p:sp>
    </p:spTree>
    <p:extLst>
      <p:ext uri="{BB962C8B-B14F-4D97-AF65-F5344CB8AC3E}">
        <p14:creationId xmlns:p14="http://schemas.microsoft.com/office/powerpoint/2010/main" val="128083649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5"/>
          <p:cNvSpPr txBox="1">
            <a:spLocks noChangeArrowheads="1"/>
          </p:cNvSpPr>
          <p:nvPr/>
        </p:nvSpPr>
        <p:spPr bwMode="auto">
          <a:xfrm>
            <a:off x="539750" y="283012"/>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a:t>Beamline </a:t>
            </a:r>
            <a:r>
              <a:rPr lang="en-US" dirty="0" smtClean="0"/>
              <a:t>instrumentation: Ancillary equipment</a:t>
            </a:r>
            <a:endParaRPr lang="es-ES" dirty="0"/>
          </a:p>
        </p:txBody>
      </p:sp>
      <p:sp>
        <p:nvSpPr>
          <p:cNvPr id="8" name="CuadroTexto 2"/>
          <p:cNvSpPr txBox="1"/>
          <p:nvPr/>
        </p:nvSpPr>
        <p:spPr>
          <a:xfrm>
            <a:off x="539749" y="1069500"/>
            <a:ext cx="6407703" cy="5909309"/>
          </a:xfrm>
          <a:prstGeom prst="rect">
            <a:avLst/>
          </a:prstGeom>
          <a:noFill/>
        </p:spPr>
        <p:txBody>
          <a:bodyPr wrap="square" rtlCol="0">
            <a:spAutoFit/>
          </a:bodyPr>
          <a:lstStyle/>
          <a:p>
            <a:r>
              <a:rPr lang="en-US" sz="1800" b="1" dirty="0" smtClean="0"/>
              <a:t>White beam conditioning unit</a:t>
            </a:r>
          </a:p>
          <a:p>
            <a:endParaRPr lang="en-US" sz="1800" dirty="0" smtClean="0"/>
          </a:p>
          <a:p>
            <a:pPr marL="285750" indent="-285750">
              <a:lnSpc>
                <a:spcPct val="80000"/>
              </a:lnSpc>
              <a:buFont typeface="Arial"/>
              <a:buChar char="•"/>
            </a:pPr>
            <a:r>
              <a:rPr lang="en-US" sz="1800" dirty="0" smtClean="0">
                <a:latin typeface="Calibri" charset="0"/>
              </a:rPr>
              <a:t>White beam attenuators</a:t>
            </a:r>
          </a:p>
          <a:p>
            <a:pPr marL="285750" indent="-285750">
              <a:lnSpc>
                <a:spcPct val="80000"/>
              </a:lnSpc>
              <a:buFont typeface="Arial"/>
              <a:buChar char="•"/>
            </a:pPr>
            <a:r>
              <a:rPr lang="en-US" sz="1800" dirty="0" err="1" smtClean="0">
                <a:latin typeface="Calibri" charset="0"/>
              </a:rPr>
              <a:t>Transmissive</a:t>
            </a:r>
            <a:r>
              <a:rPr lang="en-US" sz="1800" dirty="0" smtClean="0">
                <a:latin typeface="Calibri" charset="0"/>
              </a:rPr>
              <a:t> diamond fluorescence screen</a:t>
            </a:r>
          </a:p>
          <a:p>
            <a:pPr marL="285750" indent="-285750">
              <a:lnSpc>
                <a:spcPct val="80000"/>
              </a:lnSpc>
              <a:buFont typeface="Arial"/>
              <a:buChar char="•"/>
            </a:pPr>
            <a:endParaRPr lang="en-US" sz="1800" dirty="0" smtClean="0">
              <a:latin typeface="Calibri" charset="0"/>
            </a:endParaRPr>
          </a:p>
          <a:p>
            <a:pPr>
              <a:lnSpc>
                <a:spcPct val="80000"/>
              </a:lnSpc>
            </a:pPr>
            <a:r>
              <a:rPr lang="en-US" sz="1800" b="1" dirty="0" smtClean="0"/>
              <a:t>Extensive diagnostic system</a:t>
            </a:r>
          </a:p>
          <a:p>
            <a:pPr>
              <a:lnSpc>
                <a:spcPct val="80000"/>
              </a:lnSpc>
            </a:pPr>
            <a:endParaRPr lang="en-US" sz="1800" dirty="0" smtClean="0"/>
          </a:p>
          <a:p>
            <a:pPr marL="285750" indent="-285750">
              <a:lnSpc>
                <a:spcPct val="80000"/>
              </a:lnSpc>
              <a:buFont typeface="Arial"/>
              <a:buChar char="•"/>
            </a:pPr>
            <a:r>
              <a:rPr lang="en-US" sz="1800" dirty="0" smtClean="0">
                <a:latin typeface="Calibri" charset="0"/>
              </a:rPr>
              <a:t>4-quadrant X-ray Beam Position Monitors:</a:t>
            </a:r>
          </a:p>
          <a:p>
            <a:pPr marL="742950" lvl="1" indent="-285750">
              <a:lnSpc>
                <a:spcPct val="80000"/>
              </a:lnSpc>
              <a:buFont typeface="Arial"/>
              <a:buChar char="•"/>
            </a:pPr>
            <a:r>
              <a:rPr lang="en-US" sz="1800" dirty="0" smtClean="0">
                <a:latin typeface="Calibri" charset="0"/>
              </a:rPr>
              <a:t>fluorescence-detecting diodes OR 4-quad diamond membrane </a:t>
            </a:r>
          </a:p>
          <a:p>
            <a:pPr marL="285750" indent="-285750">
              <a:lnSpc>
                <a:spcPct val="80000"/>
              </a:lnSpc>
              <a:buFont typeface="Arial"/>
              <a:buChar char="•"/>
            </a:pPr>
            <a:r>
              <a:rPr lang="en-US" sz="1800" dirty="0" smtClean="0">
                <a:latin typeface="Calibri" charset="0"/>
              </a:rPr>
              <a:t>Diamond or </a:t>
            </a:r>
            <a:r>
              <a:rPr lang="en-US" sz="1800" dirty="0" err="1" smtClean="0">
                <a:latin typeface="Calibri" charset="0"/>
              </a:rPr>
              <a:t>Ce:YAG</a:t>
            </a:r>
            <a:r>
              <a:rPr lang="en-US" sz="1800" dirty="0" smtClean="0">
                <a:latin typeface="Calibri" charset="0"/>
              </a:rPr>
              <a:t> fluorescence screens</a:t>
            </a:r>
          </a:p>
          <a:p>
            <a:pPr marL="285750" indent="-285750">
              <a:lnSpc>
                <a:spcPct val="80000"/>
              </a:lnSpc>
              <a:buFont typeface="Arial"/>
              <a:buChar char="•"/>
            </a:pPr>
            <a:endParaRPr lang="en-US" sz="1800" dirty="0" smtClean="0">
              <a:latin typeface="Calibri" charset="0"/>
            </a:endParaRPr>
          </a:p>
          <a:p>
            <a:pPr>
              <a:lnSpc>
                <a:spcPct val="80000"/>
              </a:lnSpc>
            </a:pPr>
            <a:r>
              <a:rPr lang="en-US" sz="1800" b="1" dirty="0" smtClean="0"/>
              <a:t>Facilities</a:t>
            </a:r>
          </a:p>
          <a:p>
            <a:pPr marL="285750" indent="-285750">
              <a:lnSpc>
                <a:spcPct val="80000"/>
              </a:lnSpc>
              <a:buFont typeface="Arial"/>
              <a:buChar char="•"/>
            </a:pPr>
            <a:endParaRPr lang="en-US" sz="1800" dirty="0" smtClean="0">
              <a:latin typeface="Calibri" charset="0"/>
            </a:endParaRPr>
          </a:p>
          <a:p>
            <a:pPr marL="285750" indent="-285750">
              <a:lnSpc>
                <a:spcPct val="80000"/>
              </a:lnSpc>
              <a:buFont typeface="Arial"/>
              <a:buChar char="•"/>
            </a:pPr>
            <a:r>
              <a:rPr lang="en-US" sz="1800" dirty="0" smtClean="0">
                <a:latin typeface="Calibri" charset="0"/>
              </a:rPr>
              <a:t>Personnel Safety System</a:t>
            </a:r>
          </a:p>
          <a:p>
            <a:pPr marL="285750" indent="-285750">
              <a:lnSpc>
                <a:spcPct val="80000"/>
              </a:lnSpc>
              <a:buFont typeface="Arial"/>
              <a:buChar char="•"/>
            </a:pPr>
            <a:r>
              <a:rPr lang="en-US" sz="1800" dirty="0" smtClean="0">
                <a:latin typeface="Calibri" charset="0"/>
              </a:rPr>
              <a:t>Fluids: L N</a:t>
            </a:r>
            <a:r>
              <a:rPr lang="en-US" sz="1800" baseline="-25000" dirty="0" smtClean="0">
                <a:latin typeface="Calibri" charset="0"/>
              </a:rPr>
              <a:t>2</a:t>
            </a:r>
            <a:r>
              <a:rPr lang="en-US" sz="1800" dirty="0" smtClean="0">
                <a:latin typeface="Calibri" charset="0"/>
              </a:rPr>
              <a:t>, N</a:t>
            </a:r>
            <a:r>
              <a:rPr lang="en-US" sz="1800" baseline="-25000" dirty="0" smtClean="0">
                <a:latin typeface="Calibri" charset="0"/>
              </a:rPr>
              <a:t>2</a:t>
            </a:r>
            <a:r>
              <a:rPr lang="en-US" sz="1800" dirty="0" smtClean="0">
                <a:latin typeface="Calibri" charset="0"/>
              </a:rPr>
              <a:t> gas, compressed air</a:t>
            </a:r>
          </a:p>
          <a:p>
            <a:pPr marL="285750" indent="-285750">
              <a:lnSpc>
                <a:spcPct val="80000"/>
              </a:lnSpc>
              <a:buFont typeface="Arial"/>
              <a:buChar char="•"/>
            </a:pPr>
            <a:r>
              <a:rPr lang="en-US" sz="1800" dirty="0" smtClean="0">
                <a:latin typeface="Calibri" charset="0"/>
              </a:rPr>
              <a:t>Electronics and cabling with shielded electromagnetic noise</a:t>
            </a:r>
          </a:p>
          <a:p>
            <a:pPr marL="285750" indent="-285750">
              <a:lnSpc>
                <a:spcPct val="80000"/>
              </a:lnSpc>
              <a:buFont typeface="Arial"/>
              <a:buChar char="•"/>
            </a:pPr>
            <a:r>
              <a:rPr lang="en-US" sz="1800" dirty="0" smtClean="0">
                <a:latin typeface="Calibri" charset="0"/>
              </a:rPr>
              <a:t>Excellent environmental control in optical and specially experimental hutch</a:t>
            </a:r>
          </a:p>
          <a:p>
            <a:pPr marL="742950" lvl="1" indent="-285750">
              <a:lnSpc>
                <a:spcPct val="80000"/>
              </a:lnSpc>
              <a:buFont typeface="Arial"/>
              <a:buChar char="•"/>
            </a:pPr>
            <a:r>
              <a:rPr lang="en-US" sz="1800" dirty="0" smtClean="0">
                <a:latin typeface="Calibri" charset="0"/>
              </a:rPr>
              <a:t>Temperature control </a:t>
            </a:r>
            <a:r>
              <a:rPr lang="en-US" sz="1800" dirty="0" smtClean="0">
                <a:latin typeface="Symbol" panose="05050102010706020507" pitchFamily="18" charset="2"/>
              </a:rPr>
              <a:t>D</a:t>
            </a:r>
            <a:r>
              <a:rPr lang="en-US" sz="1800" dirty="0" smtClean="0">
                <a:latin typeface="Calibri" charset="0"/>
              </a:rPr>
              <a:t>T&lt;0.5 K</a:t>
            </a:r>
          </a:p>
          <a:p>
            <a:pPr marL="742950" lvl="1" indent="-285750">
              <a:lnSpc>
                <a:spcPct val="80000"/>
              </a:lnSpc>
              <a:buFont typeface="Arial"/>
              <a:buChar char="•"/>
            </a:pPr>
            <a:r>
              <a:rPr lang="en-US" sz="1800" dirty="0" smtClean="0">
                <a:latin typeface="Calibri" charset="0"/>
              </a:rPr>
              <a:t>Humidity control in </a:t>
            </a:r>
            <a:r>
              <a:rPr lang="en-US" sz="1800" dirty="0" err="1" smtClean="0">
                <a:latin typeface="Calibri" charset="0"/>
              </a:rPr>
              <a:t>Exp</a:t>
            </a:r>
            <a:r>
              <a:rPr lang="en-US" sz="1800" dirty="0" smtClean="0">
                <a:latin typeface="Calibri" charset="0"/>
              </a:rPr>
              <a:t> Hutch RH&lt;30%</a:t>
            </a:r>
            <a:endParaRPr lang="en-US" sz="1800" dirty="0" smtClean="0"/>
          </a:p>
          <a:p>
            <a:pPr marL="285750" indent="-285750">
              <a:lnSpc>
                <a:spcPct val="80000"/>
              </a:lnSpc>
              <a:buFont typeface="Arial"/>
              <a:buChar char="•"/>
            </a:pPr>
            <a:endParaRPr lang="en-US" sz="1800" dirty="0" smtClean="0">
              <a:latin typeface="Calibri" charset="0"/>
            </a:endParaRPr>
          </a:p>
          <a:p>
            <a:r>
              <a:rPr lang="en-US" sz="1800" b="1" dirty="0" smtClean="0"/>
              <a:t>Controls</a:t>
            </a:r>
          </a:p>
          <a:p>
            <a:pPr marL="285750" indent="-285750">
              <a:lnSpc>
                <a:spcPct val="80000"/>
              </a:lnSpc>
              <a:buFont typeface="Arial"/>
              <a:buChar char="•"/>
            </a:pPr>
            <a:r>
              <a:rPr lang="en-US" sz="1800" dirty="0">
                <a:latin typeface="Calibri" charset="0"/>
              </a:rPr>
              <a:t>Data </a:t>
            </a:r>
            <a:r>
              <a:rPr lang="en-US" sz="1800" dirty="0" smtClean="0">
                <a:latin typeface="Calibri" charset="0"/>
              </a:rPr>
              <a:t>acquisition and analysis</a:t>
            </a:r>
            <a:endParaRPr lang="en-US" sz="1800" dirty="0">
              <a:latin typeface="Calibri" charset="0"/>
            </a:endParaRPr>
          </a:p>
          <a:p>
            <a:endParaRPr lang="en-US" sz="1800" dirty="0" smtClean="0"/>
          </a:p>
        </p:txBody>
      </p:sp>
      <p:sp>
        <p:nvSpPr>
          <p:cNvPr id="9" name="Rectangle 3"/>
          <p:cNvSpPr txBox="1">
            <a:spLocks noChangeArrowheads="1"/>
          </p:cNvSpPr>
          <p:nvPr/>
        </p:nvSpPr>
        <p:spPr>
          <a:xfrm>
            <a:off x="375117" y="1577977"/>
            <a:ext cx="8229600" cy="80581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endParaRPr lang="es-ES" sz="1600" dirty="0" smtClean="0">
              <a:latin typeface="Calibri" charset="0"/>
            </a:endParaRPr>
          </a:p>
        </p:txBody>
      </p:sp>
    </p:spTree>
    <p:extLst>
      <p:ext uri="{BB962C8B-B14F-4D97-AF65-F5344CB8AC3E}">
        <p14:creationId xmlns:p14="http://schemas.microsoft.com/office/powerpoint/2010/main" val="77615065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6032" y="831648"/>
            <a:ext cx="8345170" cy="5529948"/>
          </a:xfrm>
        </p:spPr>
        <p:txBody>
          <a:bodyPr>
            <a:normAutofit fontScale="85000" lnSpcReduction="20000"/>
          </a:bodyPr>
          <a:lstStyle/>
          <a:p>
            <a:pPr lvl="1">
              <a:lnSpc>
                <a:spcPct val="80000"/>
              </a:lnSpc>
            </a:pPr>
            <a:r>
              <a:rPr lang="en-US" sz="1800" b="1" dirty="0" smtClean="0">
                <a:latin typeface="Calibri" charset="0"/>
              </a:rPr>
              <a:t>EH beam conditioning elements</a:t>
            </a:r>
            <a:endParaRPr lang="en-US" sz="1800" dirty="0">
              <a:latin typeface="Calibri" charset="0"/>
            </a:endParaRPr>
          </a:p>
          <a:p>
            <a:pPr lvl="2" eaLnBrk="1" hangingPunct="1">
              <a:lnSpc>
                <a:spcPct val="80000"/>
              </a:lnSpc>
            </a:pPr>
            <a:r>
              <a:rPr lang="en-US" sz="1500" dirty="0" smtClean="0">
                <a:latin typeface="Calibri" charset="0"/>
              </a:rPr>
              <a:t>monochromatic </a:t>
            </a:r>
            <a:r>
              <a:rPr lang="en-US" sz="1500" dirty="0">
                <a:latin typeface="Calibri" charset="0"/>
              </a:rPr>
              <a:t>beam attenuators</a:t>
            </a:r>
          </a:p>
          <a:p>
            <a:pPr lvl="2" eaLnBrk="1" hangingPunct="1">
              <a:lnSpc>
                <a:spcPct val="80000"/>
              </a:lnSpc>
            </a:pPr>
            <a:r>
              <a:rPr lang="en-US" sz="1500" dirty="0">
                <a:latin typeface="Calibri" charset="0"/>
              </a:rPr>
              <a:t>shutters, slits and pinholes</a:t>
            </a:r>
          </a:p>
          <a:p>
            <a:pPr lvl="2" eaLnBrk="1" hangingPunct="1">
              <a:lnSpc>
                <a:spcPct val="80000"/>
              </a:lnSpc>
            </a:pPr>
            <a:r>
              <a:rPr lang="en-US" sz="1500" dirty="0">
                <a:latin typeface="Calibri" charset="0"/>
              </a:rPr>
              <a:t>Diagnostics: PIN diodes, fluorescence screens, beam position </a:t>
            </a:r>
            <a:r>
              <a:rPr lang="en-US" sz="1500" dirty="0" smtClean="0">
                <a:latin typeface="Calibri" charset="0"/>
              </a:rPr>
              <a:t>monitors</a:t>
            </a:r>
          </a:p>
          <a:p>
            <a:pPr lvl="2" eaLnBrk="1" hangingPunct="1">
              <a:lnSpc>
                <a:spcPct val="80000"/>
              </a:lnSpc>
            </a:pPr>
            <a:r>
              <a:rPr lang="en-US" sz="1500" dirty="0" smtClean="0">
                <a:latin typeface="Calibri" charset="0"/>
              </a:rPr>
              <a:t>Effective diagnostic at sample position, if possible measuring during data collection</a:t>
            </a:r>
            <a:endParaRPr lang="en-US" sz="1500" dirty="0">
              <a:latin typeface="Calibri" charset="0"/>
            </a:endParaRPr>
          </a:p>
          <a:p>
            <a:pPr lvl="1" eaLnBrk="1" hangingPunct="1">
              <a:lnSpc>
                <a:spcPct val="80000"/>
              </a:lnSpc>
            </a:pPr>
            <a:r>
              <a:rPr lang="en-US" sz="1700" b="1" dirty="0" err="1" smtClean="0">
                <a:latin typeface="Calibri" charset="0"/>
              </a:rPr>
              <a:t>Diffractometer</a:t>
            </a:r>
            <a:endParaRPr lang="en-US" sz="1700" dirty="0">
              <a:latin typeface="Calibri" charset="0"/>
            </a:endParaRPr>
          </a:p>
          <a:p>
            <a:pPr lvl="2" eaLnBrk="1" hangingPunct="1">
              <a:lnSpc>
                <a:spcPct val="80000"/>
              </a:lnSpc>
            </a:pPr>
            <a:r>
              <a:rPr lang="en-US" sz="1500" dirty="0">
                <a:latin typeface="Calibri" charset="0"/>
              </a:rPr>
              <a:t>single rotation axis on </a:t>
            </a:r>
            <a:r>
              <a:rPr lang="en-US" sz="1500" dirty="0" smtClean="0">
                <a:latin typeface="Calibri" charset="0"/>
              </a:rPr>
              <a:t>air-bearing stage, </a:t>
            </a:r>
            <a:r>
              <a:rPr lang="en-US" sz="1500" dirty="0">
                <a:latin typeface="Calibri" charset="0"/>
              </a:rPr>
              <a:t>with sample </a:t>
            </a:r>
            <a:r>
              <a:rPr lang="en-US" sz="1500" dirty="0" err="1">
                <a:latin typeface="Calibri" charset="0"/>
              </a:rPr>
              <a:t>micropositioning</a:t>
            </a:r>
            <a:r>
              <a:rPr lang="en-US" sz="1500" dirty="0">
                <a:latin typeface="Calibri" charset="0"/>
              </a:rPr>
              <a:t> </a:t>
            </a:r>
            <a:r>
              <a:rPr lang="en-US" sz="1500" dirty="0" smtClean="0">
                <a:latin typeface="Calibri" charset="0"/>
              </a:rPr>
              <a:t>adjustments</a:t>
            </a:r>
          </a:p>
          <a:p>
            <a:pPr lvl="3">
              <a:lnSpc>
                <a:spcPct val="80000"/>
              </a:lnSpc>
            </a:pPr>
            <a:r>
              <a:rPr lang="es-ES" sz="1500" dirty="0" smtClean="0">
                <a:latin typeface="Calibri" charset="0"/>
              </a:rPr>
              <a:t>To </a:t>
            </a:r>
            <a:r>
              <a:rPr lang="es-ES" sz="1500" dirty="0" err="1" smtClean="0">
                <a:latin typeface="Calibri" charset="0"/>
              </a:rPr>
              <a:t>discuss</a:t>
            </a:r>
            <a:r>
              <a:rPr lang="es-ES" sz="1500" dirty="0" smtClean="0">
                <a:latin typeface="Calibri" charset="0"/>
              </a:rPr>
              <a:t>: vertical/horizontal </a:t>
            </a:r>
            <a:r>
              <a:rPr lang="es-ES" sz="1500" dirty="0" err="1" smtClean="0">
                <a:latin typeface="Calibri" charset="0"/>
              </a:rPr>
              <a:t>orientation</a:t>
            </a:r>
            <a:endParaRPr lang="en-US" sz="1500" dirty="0">
              <a:latin typeface="Calibri" charset="0"/>
            </a:endParaRPr>
          </a:p>
          <a:p>
            <a:pPr lvl="2" eaLnBrk="1" hangingPunct="1">
              <a:lnSpc>
                <a:spcPct val="80000"/>
              </a:lnSpc>
            </a:pPr>
            <a:r>
              <a:rPr lang="en-US" sz="1500" dirty="0" err="1">
                <a:latin typeface="Calibri" charset="0"/>
              </a:rPr>
              <a:t>Minikappa</a:t>
            </a:r>
            <a:r>
              <a:rPr lang="en-US" sz="1500" dirty="0">
                <a:latin typeface="Calibri" charset="0"/>
              </a:rPr>
              <a:t> option: to be discussed considering SOC degradation and geometrical constraints</a:t>
            </a:r>
          </a:p>
          <a:p>
            <a:pPr lvl="1">
              <a:lnSpc>
                <a:spcPct val="80000"/>
              </a:lnSpc>
            </a:pPr>
            <a:r>
              <a:rPr lang="en-US" sz="1700" b="1" dirty="0">
                <a:latin typeface="Calibri" charset="0"/>
              </a:rPr>
              <a:t>Sample </a:t>
            </a:r>
            <a:r>
              <a:rPr lang="en-US" sz="1700" b="1" dirty="0" smtClean="0">
                <a:latin typeface="Calibri" charset="0"/>
              </a:rPr>
              <a:t>camera</a:t>
            </a:r>
            <a:endParaRPr lang="en-US" sz="1700" dirty="0">
              <a:latin typeface="Calibri" charset="0"/>
            </a:endParaRPr>
          </a:p>
          <a:p>
            <a:pPr lvl="2">
              <a:lnSpc>
                <a:spcPct val="80000"/>
              </a:lnSpc>
            </a:pPr>
            <a:r>
              <a:rPr lang="en-US" sz="1500" dirty="0" smtClean="0">
                <a:latin typeface="Calibri" charset="0"/>
              </a:rPr>
              <a:t>Very high </a:t>
            </a:r>
            <a:r>
              <a:rPr lang="en-US" sz="1500" dirty="0">
                <a:latin typeface="Calibri" charset="0"/>
              </a:rPr>
              <a:t>resolution on-axis </a:t>
            </a:r>
            <a:r>
              <a:rPr lang="en-US" sz="1500" dirty="0" smtClean="0">
                <a:latin typeface="Calibri" charset="0"/>
              </a:rPr>
              <a:t>visible microscope </a:t>
            </a:r>
            <a:r>
              <a:rPr lang="en-US" sz="1500" dirty="0">
                <a:latin typeface="Calibri" charset="0"/>
              </a:rPr>
              <a:t>and CCD </a:t>
            </a:r>
            <a:r>
              <a:rPr lang="en-US" sz="1500" dirty="0" smtClean="0">
                <a:latin typeface="Calibri" charset="0"/>
              </a:rPr>
              <a:t>camera</a:t>
            </a:r>
            <a:endParaRPr lang="en-US" sz="1500" dirty="0">
              <a:latin typeface="Calibri" charset="0"/>
            </a:endParaRPr>
          </a:p>
          <a:p>
            <a:pPr lvl="2">
              <a:lnSpc>
                <a:spcPct val="80000"/>
              </a:lnSpc>
            </a:pPr>
            <a:r>
              <a:rPr lang="en-US" sz="1500" dirty="0" smtClean="0">
                <a:latin typeface="Calibri" charset="0"/>
              </a:rPr>
              <a:t>Explore new lighting systems for </a:t>
            </a:r>
            <a:r>
              <a:rPr lang="en-US" sz="1500" dirty="0">
                <a:latin typeface="Calibri" charset="0"/>
              </a:rPr>
              <a:t>micron-sized </a:t>
            </a:r>
            <a:r>
              <a:rPr lang="en-US" sz="1500" dirty="0" smtClean="0">
                <a:latin typeface="Calibri" charset="0"/>
              </a:rPr>
              <a:t>crystals:</a:t>
            </a:r>
          </a:p>
          <a:p>
            <a:pPr lvl="3">
              <a:lnSpc>
                <a:spcPct val="80000"/>
              </a:lnSpc>
            </a:pPr>
            <a:r>
              <a:rPr lang="en-US" sz="1400" dirty="0">
                <a:latin typeface="Calibri" charset="0"/>
              </a:rPr>
              <a:t>SONICC (second order nonlinear optical imaging of </a:t>
            </a:r>
            <a:r>
              <a:rPr lang="en-US" sz="1400" dirty="0" smtClean="0">
                <a:latin typeface="Calibri" charset="0"/>
              </a:rPr>
              <a:t>chiral crystals)</a:t>
            </a:r>
          </a:p>
          <a:p>
            <a:pPr lvl="3">
              <a:lnSpc>
                <a:spcPct val="80000"/>
              </a:lnSpc>
            </a:pPr>
            <a:r>
              <a:rPr lang="en-US" sz="1500" dirty="0" smtClean="0">
                <a:latin typeface="Calibri" charset="0"/>
              </a:rPr>
              <a:t>UV-excited fluorescence microscope</a:t>
            </a:r>
            <a:endParaRPr lang="en-US" sz="1500" dirty="0">
              <a:latin typeface="Calibri" charset="0"/>
            </a:endParaRPr>
          </a:p>
          <a:p>
            <a:pPr lvl="1">
              <a:lnSpc>
                <a:spcPct val="80000"/>
              </a:lnSpc>
            </a:pPr>
            <a:r>
              <a:rPr lang="en-US" sz="1700" b="1" dirty="0" err="1" smtClean="0">
                <a:latin typeface="Calibri" charset="0"/>
              </a:rPr>
              <a:t>Gonio</a:t>
            </a:r>
            <a:r>
              <a:rPr lang="en-US" sz="1700" b="1" dirty="0" smtClean="0">
                <a:latin typeface="Calibri" charset="0"/>
              </a:rPr>
              <a:t> </a:t>
            </a:r>
            <a:r>
              <a:rPr lang="en-US" sz="1700" b="1" dirty="0">
                <a:latin typeface="Calibri" charset="0"/>
              </a:rPr>
              <a:t>and Detector positioning </a:t>
            </a:r>
            <a:r>
              <a:rPr lang="en-US" sz="1700" b="1" dirty="0" smtClean="0">
                <a:latin typeface="Calibri" charset="0"/>
              </a:rPr>
              <a:t>tables</a:t>
            </a:r>
            <a:endParaRPr lang="en-US" sz="1700" dirty="0">
              <a:latin typeface="Calibri" charset="0"/>
            </a:endParaRPr>
          </a:p>
          <a:p>
            <a:pPr lvl="2">
              <a:lnSpc>
                <a:spcPct val="80000"/>
              </a:lnSpc>
            </a:pPr>
            <a:r>
              <a:rPr lang="en-US" sz="1500" dirty="0">
                <a:latin typeface="Calibri" charset="0"/>
              </a:rPr>
              <a:t>decoupled </a:t>
            </a:r>
            <a:r>
              <a:rPr lang="en-US" sz="1500" dirty="0" smtClean="0">
                <a:latin typeface="Calibri" charset="0"/>
              </a:rPr>
              <a:t>tables for easy adjustment</a:t>
            </a:r>
          </a:p>
          <a:p>
            <a:pPr lvl="2">
              <a:lnSpc>
                <a:spcPct val="80000"/>
              </a:lnSpc>
            </a:pPr>
            <a:r>
              <a:rPr lang="en-US" sz="1500" dirty="0" smtClean="0">
                <a:latin typeface="Calibri" charset="0"/>
              </a:rPr>
              <a:t>Required to </a:t>
            </a:r>
            <a:r>
              <a:rPr lang="en-US" sz="1500" dirty="0">
                <a:latin typeface="Calibri" charset="0"/>
              </a:rPr>
              <a:t>allow data collection at approx. </a:t>
            </a:r>
            <a:r>
              <a:rPr lang="en-US" sz="1500" b="1" dirty="0" smtClean="0">
                <a:latin typeface="Calibri" charset="0"/>
              </a:rPr>
              <a:t>2 </a:t>
            </a:r>
            <a:r>
              <a:rPr lang="en-US" sz="1500" b="1" dirty="0">
                <a:latin typeface="Calibri" charset="0"/>
              </a:rPr>
              <a:t>Å </a:t>
            </a:r>
            <a:r>
              <a:rPr lang="en-US" sz="1500" b="1" dirty="0" err="1">
                <a:latin typeface="Calibri" charset="0"/>
              </a:rPr>
              <a:t>resol</a:t>
            </a:r>
            <a:r>
              <a:rPr lang="en-US" sz="1500" dirty="0">
                <a:latin typeface="Calibri" charset="0"/>
              </a:rPr>
              <a:t> at </a:t>
            </a:r>
            <a:r>
              <a:rPr lang="en-US" sz="1500" dirty="0" smtClean="0">
                <a:latin typeface="Calibri" charset="0"/>
              </a:rPr>
              <a:t>Fe K-edge</a:t>
            </a:r>
          </a:p>
          <a:p>
            <a:pPr lvl="1">
              <a:lnSpc>
                <a:spcPct val="80000"/>
              </a:lnSpc>
            </a:pPr>
            <a:r>
              <a:rPr lang="en-US" sz="1700" b="1" dirty="0" smtClean="0">
                <a:latin typeface="Calibri" charset="0"/>
              </a:rPr>
              <a:t>Fluorescence Detector</a:t>
            </a:r>
            <a:endParaRPr lang="en-US" sz="1700" dirty="0">
              <a:latin typeface="Calibri" charset="0"/>
            </a:endParaRPr>
          </a:p>
          <a:p>
            <a:pPr lvl="2">
              <a:lnSpc>
                <a:spcPct val="80000"/>
              </a:lnSpc>
            </a:pPr>
            <a:r>
              <a:rPr lang="en-US" sz="1500" dirty="0" smtClean="0">
                <a:latin typeface="Calibri" charset="0"/>
              </a:rPr>
              <a:t>MAD/SAD experiments</a:t>
            </a:r>
          </a:p>
          <a:p>
            <a:pPr lvl="2">
              <a:lnSpc>
                <a:spcPct val="80000"/>
              </a:lnSpc>
            </a:pPr>
            <a:r>
              <a:rPr lang="es-ES" sz="1500" dirty="0" smtClean="0">
                <a:latin typeface="Calibri" charset="0"/>
              </a:rPr>
              <a:t>Elemental </a:t>
            </a:r>
            <a:r>
              <a:rPr lang="es-ES" sz="1500" dirty="0" err="1" smtClean="0">
                <a:latin typeface="Calibri" charset="0"/>
              </a:rPr>
              <a:t>analysis</a:t>
            </a:r>
            <a:endParaRPr lang="en-US" sz="1500" dirty="0">
              <a:latin typeface="Calibri" charset="0"/>
            </a:endParaRPr>
          </a:p>
          <a:p>
            <a:pPr lvl="1">
              <a:lnSpc>
                <a:spcPct val="80000"/>
              </a:lnSpc>
            </a:pPr>
            <a:r>
              <a:rPr lang="en-US" sz="1700" b="1" dirty="0" err="1" smtClean="0">
                <a:latin typeface="Calibri" charset="0"/>
              </a:rPr>
              <a:t>Cryostream</a:t>
            </a:r>
            <a:endParaRPr lang="en-US" sz="1500" dirty="0">
              <a:latin typeface="Calibri" charset="0"/>
            </a:endParaRPr>
          </a:p>
          <a:p>
            <a:pPr lvl="2">
              <a:lnSpc>
                <a:spcPct val="80000"/>
              </a:lnSpc>
            </a:pPr>
            <a:endParaRPr lang="es-ES" sz="1500" dirty="0">
              <a:latin typeface="Calibri" charset="0"/>
            </a:endParaRPr>
          </a:p>
          <a:p>
            <a:pPr lvl="1">
              <a:lnSpc>
                <a:spcPct val="80000"/>
              </a:lnSpc>
            </a:pPr>
            <a:r>
              <a:rPr lang="en-US" sz="1700" b="1" dirty="0" smtClean="0">
                <a:latin typeface="Calibri" charset="0"/>
              </a:rPr>
              <a:t>Vacuum hardware </a:t>
            </a:r>
            <a:r>
              <a:rPr lang="en-US" sz="1700" dirty="0" smtClean="0">
                <a:latin typeface="Calibri" charset="0"/>
              </a:rPr>
              <a:t>to reduce the air path of the beam</a:t>
            </a:r>
            <a:endParaRPr lang="en-US" sz="1700" dirty="0">
              <a:latin typeface="Calibri" charset="0"/>
            </a:endParaRPr>
          </a:p>
          <a:p>
            <a:pPr lvl="2">
              <a:lnSpc>
                <a:spcPct val="80000"/>
              </a:lnSpc>
            </a:pPr>
            <a:r>
              <a:rPr lang="en-US" sz="1500" dirty="0" smtClean="0">
                <a:latin typeface="Calibri" charset="0"/>
              </a:rPr>
              <a:t>Vacuum/He cone between the sample and the detector</a:t>
            </a:r>
            <a:endParaRPr lang="en-US" sz="1500" dirty="0">
              <a:latin typeface="Calibri" charset="0"/>
            </a:endParaRPr>
          </a:p>
          <a:p>
            <a:pPr lvl="2">
              <a:lnSpc>
                <a:spcPct val="80000"/>
              </a:lnSpc>
            </a:pPr>
            <a:r>
              <a:rPr lang="es-ES" sz="1500" dirty="0" err="1" smtClean="0">
                <a:latin typeface="Calibri" charset="0"/>
              </a:rPr>
              <a:t>Special</a:t>
            </a:r>
            <a:r>
              <a:rPr lang="es-ES" sz="1500" dirty="0" smtClean="0">
                <a:latin typeface="Calibri" charset="0"/>
              </a:rPr>
              <a:t> </a:t>
            </a:r>
            <a:r>
              <a:rPr lang="es-ES" sz="1500" dirty="0" err="1" smtClean="0">
                <a:latin typeface="Calibri" charset="0"/>
              </a:rPr>
              <a:t>design</a:t>
            </a:r>
            <a:r>
              <a:rPr lang="es-ES" sz="1500" dirty="0" smtClean="0">
                <a:latin typeface="Calibri" charset="0"/>
              </a:rPr>
              <a:t> of </a:t>
            </a:r>
            <a:r>
              <a:rPr lang="es-ES" sz="1500" dirty="0" err="1" smtClean="0">
                <a:latin typeface="Calibri" charset="0"/>
              </a:rPr>
              <a:t>the</a:t>
            </a:r>
            <a:r>
              <a:rPr lang="es-ES" sz="1500" dirty="0" smtClean="0">
                <a:latin typeface="Calibri" charset="0"/>
              </a:rPr>
              <a:t> </a:t>
            </a:r>
            <a:r>
              <a:rPr lang="es-ES" sz="1500" dirty="0" err="1" smtClean="0">
                <a:latin typeface="Calibri" charset="0"/>
              </a:rPr>
              <a:t>instrumentation</a:t>
            </a:r>
            <a:r>
              <a:rPr lang="es-ES" sz="1500" dirty="0" smtClean="0">
                <a:latin typeface="Calibri" charset="0"/>
              </a:rPr>
              <a:t> to </a:t>
            </a:r>
            <a:r>
              <a:rPr lang="es-ES" sz="1500" dirty="0" err="1" smtClean="0">
                <a:latin typeface="Calibri" charset="0"/>
              </a:rPr>
              <a:t>bring</a:t>
            </a:r>
            <a:endParaRPr lang="es-ES" sz="1500" dirty="0">
              <a:latin typeface="Calibri" charset="0"/>
            </a:endParaRPr>
          </a:p>
          <a:p>
            <a:pPr marL="914400" lvl="2" indent="0">
              <a:lnSpc>
                <a:spcPct val="80000"/>
              </a:lnSpc>
              <a:buNone/>
            </a:pPr>
            <a:r>
              <a:rPr lang="es-ES" sz="1500" dirty="0">
                <a:latin typeface="Calibri" charset="0"/>
              </a:rPr>
              <a:t> </a:t>
            </a:r>
            <a:r>
              <a:rPr lang="es-ES" sz="1500" dirty="0" smtClean="0">
                <a:latin typeface="Calibri" charset="0"/>
              </a:rPr>
              <a:t>     </a:t>
            </a:r>
            <a:r>
              <a:rPr lang="es-ES" sz="1500" dirty="0" err="1" smtClean="0">
                <a:latin typeface="Calibri" charset="0"/>
              </a:rPr>
              <a:t>the</a:t>
            </a:r>
            <a:r>
              <a:rPr lang="es-ES" sz="1500" dirty="0" smtClean="0">
                <a:latin typeface="Calibri" charset="0"/>
              </a:rPr>
              <a:t> </a:t>
            </a:r>
            <a:r>
              <a:rPr lang="es-ES" sz="1500" dirty="0" err="1" smtClean="0">
                <a:latin typeface="Calibri" charset="0"/>
              </a:rPr>
              <a:t>vacuum</a:t>
            </a:r>
            <a:r>
              <a:rPr lang="es-ES" sz="1500" dirty="0" smtClean="0">
                <a:latin typeface="Calibri" charset="0"/>
              </a:rPr>
              <a:t> pipe ~30 mm </a:t>
            </a:r>
            <a:r>
              <a:rPr lang="es-ES" sz="1500" dirty="0" err="1" smtClean="0">
                <a:latin typeface="Calibri" charset="0"/>
              </a:rPr>
              <a:t>before</a:t>
            </a:r>
            <a:r>
              <a:rPr lang="es-ES" sz="1500" dirty="0" smtClean="0">
                <a:latin typeface="Calibri" charset="0"/>
              </a:rPr>
              <a:t> </a:t>
            </a:r>
            <a:r>
              <a:rPr lang="es-ES" sz="1500" dirty="0" err="1" smtClean="0">
                <a:latin typeface="Calibri" charset="0"/>
              </a:rPr>
              <a:t>the</a:t>
            </a:r>
            <a:r>
              <a:rPr lang="es-ES" sz="1500" dirty="0" smtClean="0">
                <a:latin typeface="Calibri" charset="0"/>
              </a:rPr>
              <a:t> </a:t>
            </a:r>
            <a:r>
              <a:rPr lang="es-ES" sz="1500" dirty="0" err="1" smtClean="0">
                <a:latin typeface="Calibri" charset="0"/>
              </a:rPr>
              <a:t>sample</a:t>
            </a:r>
            <a:endParaRPr lang="es-ES" sz="1500" dirty="0" smtClean="0">
              <a:latin typeface="Calibri" charset="0"/>
            </a:endParaRPr>
          </a:p>
          <a:p>
            <a:pPr lvl="1">
              <a:lnSpc>
                <a:spcPct val="80000"/>
              </a:lnSpc>
            </a:pPr>
            <a:r>
              <a:rPr lang="en-US" sz="1700" b="1" dirty="0" smtClean="0">
                <a:latin typeface="Calibri" charset="0"/>
              </a:rPr>
              <a:t>(Optional) Spectroscopy studies</a:t>
            </a:r>
            <a:endParaRPr lang="en-US" sz="1700" dirty="0" smtClean="0">
              <a:latin typeface="Calibri" charset="0"/>
            </a:endParaRPr>
          </a:p>
          <a:p>
            <a:pPr lvl="2">
              <a:lnSpc>
                <a:spcPct val="80000"/>
              </a:lnSpc>
            </a:pPr>
            <a:r>
              <a:rPr lang="en-US" sz="1500" dirty="0" smtClean="0">
                <a:latin typeface="Calibri" charset="0"/>
              </a:rPr>
              <a:t>combining </a:t>
            </a:r>
            <a:r>
              <a:rPr lang="en-US" sz="1500" dirty="0">
                <a:latin typeface="Calibri" charset="0"/>
              </a:rPr>
              <a:t>UV-Vis or Raman </a:t>
            </a:r>
            <a:r>
              <a:rPr lang="en-US" sz="1500" dirty="0" smtClean="0">
                <a:latin typeface="Calibri" charset="0"/>
              </a:rPr>
              <a:t>spectroscopy</a:t>
            </a:r>
            <a:endParaRPr lang="en-US" sz="1500" b="1" dirty="0">
              <a:latin typeface="Calibri" charset="0"/>
            </a:endParaRPr>
          </a:p>
          <a:p>
            <a:pPr lvl="2">
              <a:lnSpc>
                <a:spcPct val="80000"/>
              </a:lnSpc>
            </a:pPr>
            <a:endParaRPr lang="en-US" sz="1500" dirty="0">
              <a:latin typeface="Calibri" charset="0"/>
            </a:endParaRPr>
          </a:p>
          <a:p>
            <a:pPr lvl="2">
              <a:lnSpc>
                <a:spcPct val="80000"/>
              </a:lnSpc>
            </a:pPr>
            <a:endParaRPr lang="en-US" sz="1500" dirty="0">
              <a:latin typeface="Calibri" charset="0"/>
            </a:endParaRPr>
          </a:p>
          <a:p>
            <a:pPr eaLnBrk="1" hangingPunct="1">
              <a:lnSpc>
                <a:spcPct val="80000"/>
              </a:lnSpc>
            </a:pPr>
            <a:endParaRPr lang="es-ES" sz="1900" dirty="0">
              <a:latin typeface="Comic Sans MS" charset="0"/>
            </a:endParaRPr>
          </a:p>
        </p:txBody>
      </p:sp>
      <p:sp>
        <p:nvSpPr>
          <p:cNvPr id="8" name="Text Box 5"/>
          <p:cNvSpPr txBox="1">
            <a:spLocks noChangeArrowheads="1"/>
          </p:cNvSpPr>
          <p:nvPr/>
        </p:nvSpPr>
        <p:spPr bwMode="auto">
          <a:xfrm>
            <a:off x="539750" y="283012"/>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smtClean="0"/>
              <a:t>Experimental Hutch instrumentation</a:t>
            </a:r>
            <a:endParaRPr lang="es-E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0" y="4007097"/>
            <a:ext cx="3578225" cy="2517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203712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539750" y="283012"/>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smtClean="0"/>
              <a:t>Experimental Hutch instrumentation</a:t>
            </a:r>
            <a:endParaRPr lang="es-ES" dirty="0"/>
          </a:p>
        </p:txBody>
      </p:sp>
      <p:sp>
        <p:nvSpPr>
          <p:cNvPr id="6" name="CuadroTexto 2"/>
          <p:cNvSpPr txBox="1"/>
          <p:nvPr/>
        </p:nvSpPr>
        <p:spPr>
          <a:xfrm>
            <a:off x="539749" y="821850"/>
            <a:ext cx="6407703" cy="369332"/>
          </a:xfrm>
          <a:prstGeom prst="rect">
            <a:avLst/>
          </a:prstGeom>
          <a:noFill/>
        </p:spPr>
        <p:txBody>
          <a:bodyPr wrap="square" rtlCol="0">
            <a:spAutoFit/>
          </a:bodyPr>
          <a:lstStyle/>
          <a:p>
            <a:r>
              <a:rPr lang="es-ES" b="1" dirty="0" smtClean="0"/>
              <a:t>Detector</a:t>
            </a:r>
            <a:endParaRPr lang="en-US" b="1" dirty="0" smtClean="0"/>
          </a:p>
        </p:txBody>
      </p:sp>
      <p:sp>
        <p:nvSpPr>
          <p:cNvPr id="8" name="Rectangle 3"/>
          <p:cNvSpPr txBox="1">
            <a:spLocks noChangeArrowheads="1"/>
          </p:cNvSpPr>
          <p:nvPr/>
        </p:nvSpPr>
        <p:spPr>
          <a:xfrm>
            <a:off x="438617" y="1254127"/>
            <a:ext cx="8229600" cy="232727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1600" b="1" dirty="0" smtClean="0">
                <a:latin typeface="Calibri" charset="0"/>
              </a:rPr>
              <a:t>Pixel array photon-counting detector</a:t>
            </a:r>
          </a:p>
          <a:p>
            <a:pPr lvl="1">
              <a:lnSpc>
                <a:spcPct val="80000"/>
              </a:lnSpc>
            </a:pPr>
            <a:r>
              <a:rPr lang="en-US" sz="1600" dirty="0" smtClean="0">
                <a:latin typeface="Calibri" charset="0"/>
              </a:rPr>
              <a:t>No background induced by the detector</a:t>
            </a:r>
          </a:p>
          <a:p>
            <a:pPr lvl="1">
              <a:lnSpc>
                <a:spcPct val="80000"/>
              </a:lnSpc>
            </a:pPr>
            <a:r>
              <a:rPr lang="en-US" sz="1600" dirty="0" smtClean="0">
                <a:latin typeface="Calibri" charset="0"/>
              </a:rPr>
              <a:t>Very large effective dynamic range</a:t>
            </a:r>
          </a:p>
          <a:p>
            <a:pPr>
              <a:lnSpc>
                <a:spcPct val="80000"/>
              </a:lnSpc>
            </a:pPr>
            <a:r>
              <a:rPr lang="en-US" sz="1600" b="1" dirty="0" smtClean="0">
                <a:latin typeface="Calibri" charset="0"/>
              </a:rPr>
              <a:t>Very large detecting area</a:t>
            </a:r>
          </a:p>
          <a:p>
            <a:pPr lvl="1">
              <a:lnSpc>
                <a:spcPct val="80000"/>
              </a:lnSpc>
            </a:pPr>
            <a:r>
              <a:rPr lang="en-US" sz="1600" dirty="0" smtClean="0">
                <a:latin typeface="Calibri" charset="0"/>
              </a:rPr>
              <a:t>To cover the largest possible section of the reciprocal space at high spatial resolution</a:t>
            </a:r>
          </a:p>
          <a:p>
            <a:pPr>
              <a:lnSpc>
                <a:spcPct val="80000"/>
              </a:lnSpc>
            </a:pPr>
            <a:r>
              <a:rPr lang="en-US" sz="1600" b="1" dirty="0" smtClean="0">
                <a:latin typeface="Calibri" charset="0"/>
              </a:rPr>
              <a:t>Very high frame rate</a:t>
            </a:r>
          </a:p>
          <a:p>
            <a:pPr lvl="1">
              <a:lnSpc>
                <a:spcPct val="80000"/>
              </a:lnSpc>
            </a:pPr>
            <a:r>
              <a:rPr lang="en-US" sz="1600" dirty="0" smtClean="0">
                <a:latin typeface="Calibri" charset="0"/>
              </a:rPr>
              <a:t>To allow data collection before radiation									 damage effects show up in the diffraction pattern</a:t>
            </a:r>
          </a:p>
          <a:p>
            <a:pPr>
              <a:lnSpc>
                <a:spcPct val="80000"/>
              </a:lnSpc>
            </a:pPr>
            <a:endParaRPr lang="en-US" sz="2000" dirty="0" smtClean="0">
              <a:latin typeface="Calibri"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3242" y="2786508"/>
            <a:ext cx="1947826" cy="1897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03836" y="4376290"/>
            <a:ext cx="1339406" cy="307777"/>
          </a:xfrm>
          <a:prstGeom prst="rect">
            <a:avLst/>
          </a:prstGeom>
        </p:spPr>
        <p:txBody>
          <a:bodyPr wrap="none">
            <a:spAutoFit/>
          </a:bodyPr>
          <a:lstStyle/>
          <a:p>
            <a:r>
              <a:rPr lang="en-US" sz="1400" dirty="0" err="1"/>
              <a:t>Gati</a:t>
            </a:r>
            <a:r>
              <a:rPr lang="en-US" sz="1400" dirty="0"/>
              <a:t> et al., 2014</a:t>
            </a:r>
          </a:p>
        </p:txBody>
      </p:sp>
      <p:sp>
        <p:nvSpPr>
          <p:cNvPr id="10" name="Rectangle 9"/>
          <p:cNvSpPr/>
          <p:nvPr/>
        </p:nvSpPr>
        <p:spPr>
          <a:xfrm>
            <a:off x="1261120" y="3212068"/>
            <a:ext cx="4555479" cy="523220"/>
          </a:xfrm>
          <a:prstGeom prst="rect">
            <a:avLst/>
          </a:prstGeom>
        </p:spPr>
        <p:txBody>
          <a:bodyPr wrap="square">
            <a:spAutoFit/>
          </a:bodyPr>
          <a:lstStyle/>
          <a:p>
            <a:r>
              <a:rPr lang="en-US" sz="1400" dirty="0" smtClean="0"/>
              <a:t>The combination of microfocus beam, high flux and fast frame rate opens the door to new data collection strategies</a:t>
            </a:r>
            <a:endParaRPr lang="en-US" sz="1400" dirty="0"/>
          </a:p>
        </p:txBody>
      </p:sp>
      <p:sp>
        <p:nvSpPr>
          <p:cNvPr id="3" name="Rectangle 2"/>
          <p:cNvSpPr/>
          <p:nvPr/>
        </p:nvSpPr>
        <p:spPr>
          <a:xfrm>
            <a:off x="1231900" y="3819892"/>
            <a:ext cx="5105400" cy="738664"/>
          </a:xfrm>
          <a:prstGeom prst="rect">
            <a:avLst/>
          </a:prstGeom>
        </p:spPr>
        <p:txBody>
          <a:bodyPr wrap="square">
            <a:spAutoFit/>
          </a:bodyPr>
          <a:lstStyle/>
          <a:p>
            <a:r>
              <a:rPr lang="en-US" sz="1400" dirty="0"/>
              <a:t>Diffraction </a:t>
            </a:r>
            <a:r>
              <a:rPr lang="en-US" sz="1400" dirty="0" smtClean="0"/>
              <a:t>experiment on multiple microcrystals at </a:t>
            </a:r>
            <a:r>
              <a:rPr lang="en-US" sz="1400" dirty="0"/>
              <a:t>the </a:t>
            </a:r>
            <a:r>
              <a:rPr lang="en-US" sz="1400" dirty="0" smtClean="0"/>
              <a:t>P14 microfocus </a:t>
            </a:r>
            <a:r>
              <a:rPr lang="en-US" sz="1400" dirty="0"/>
              <a:t>beamline </a:t>
            </a:r>
            <a:r>
              <a:rPr lang="en-US" sz="1400" dirty="0" smtClean="0"/>
              <a:t>(PETRA III) </a:t>
            </a:r>
            <a:r>
              <a:rPr lang="en-US" sz="1400" dirty="0"/>
              <a:t>with a </a:t>
            </a:r>
            <a:r>
              <a:rPr lang="en-US" sz="1400" dirty="0" smtClean="0"/>
              <a:t>4x5 </a:t>
            </a:r>
            <a:r>
              <a:rPr lang="en-US" sz="1400" dirty="0">
                <a:latin typeface="Symbol" panose="05050102010706020507" pitchFamily="18" charset="2"/>
              </a:rPr>
              <a:t>m</a:t>
            </a:r>
            <a:r>
              <a:rPr lang="en-US" sz="1400" dirty="0"/>
              <a:t>m </a:t>
            </a:r>
            <a:r>
              <a:rPr lang="en-US" sz="1400" dirty="0" smtClean="0"/>
              <a:t>FWHM beam, and a flux </a:t>
            </a:r>
            <a:r>
              <a:rPr lang="en-US" sz="1400" dirty="0"/>
              <a:t>of </a:t>
            </a:r>
            <a:r>
              <a:rPr lang="en-US" sz="1400" dirty="0" smtClean="0"/>
              <a:t>1.2x10</a:t>
            </a:r>
            <a:r>
              <a:rPr lang="en-US" sz="1400" baseline="30000" dirty="0" smtClean="0"/>
              <a:t>12</a:t>
            </a:r>
            <a:r>
              <a:rPr lang="en-US" sz="1400" dirty="0" smtClean="0"/>
              <a:t> </a:t>
            </a:r>
            <a:r>
              <a:rPr lang="en-US" sz="1400" dirty="0" err="1" smtClean="0"/>
              <a:t>ph</a:t>
            </a:r>
            <a:r>
              <a:rPr lang="en-US" sz="1400" dirty="0" smtClean="0"/>
              <a:t>/s. Images every </a:t>
            </a:r>
            <a:r>
              <a:rPr lang="en-US" sz="1400" dirty="0"/>
              <a:t>5 </a:t>
            </a:r>
            <a:r>
              <a:rPr lang="en-US" sz="1400" dirty="0" smtClean="0">
                <a:latin typeface="Symbol" panose="05050102010706020507" pitchFamily="18" charset="2"/>
              </a:rPr>
              <a:t>m</a:t>
            </a:r>
            <a:r>
              <a:rPr lang="en-US" sz="1400" dirty="0" smtClean="0"/>
              <a:t>m at 240 </a:t>
            </a:r>
            <a:r>
              <a:rPr lang="en-US" sz="1400" dirty="0" err="1" smtClean="0"/>
              <a:t>fr</a:t>
            </a:r>
            <a:r>
              <a:rPr lang="en-US" sz="1400" dirty="0" smtClean="0"/>
              <a:t>/s </a:t>
            </a:r>
            <a:endParaRPr lang="en-US" sz="1400" dirty="0"/>
          </a:p>
        </p:txBody>
      </p:sp>
      <p:sp>
        <p:nvSpPr>
          <p:cNvPr id="12" name="CuadroTexto 2"/>
          <p:cNvSpPr txBox="1"/>
          <p:nvPr/>
        </p:nvSpPr>
        <p:spPr>
          <a:xfrm>
            <a:off x="580749" y="4716762"/>
            <a:ext cx="3673752" cy="369332"/>
          </a:xfrm>
          <a:prstGeom prst="rect">
            <a:avLst/>
          </a:prstGeom>
          <a:noFill/>
        </p:spPr>
        <p:txBody>
          <a:bodyPr wrap="square" rtlCol="0">
            <a:spAutoFit/>
          </a:bodyPr>
          <a:lstStyle/>
          <a:p>
            <a:r>
              <a:rPr lang="en-US" b="1" dirty="0" smtClean="0"/>
              <a:t>Sample changer</a:t>
            </a:r>
          </a:p>
        </p:txBody>
      </p:sp>
      <p:sp>
        <p:nvSpPr>
          <p:cNvPr id="14" name="Rectangle 3"/>
          <p:cNvSpPr txBox="1">
            <a:spLocks noChangeArrowheads="1"/>
          </p:cNvSpPr>
          <p:nvPr/>
        </p:nvSpPr>
        <p:spPr>
          <a:xfrm>
            <a:off x="540216" y="5178427"/>
            <a:ext cx="8603783" cy="171767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80000"/>
              </a:lnSpc>
            </a:pPr>
            <a:r>
              <a:rPr lang="en-US" sz="1600" b="1" dirty="0" smtClean="0">
                <a:latin typeface="Calibri" charset="0"/>
              </a:rPr>
              <a:t>Reliable, commercial sample changer</a:t>
            </a:r>
          </a:p>
          <a:p>
            <a:pPr lvl="1">
              <a:lnSpc>
                <a:spcPct val="80000"/>
              </a:lnSpc>
            </a:pPr>
            <a:r>
              <a:rPr lang="en-US" sz="1600" dirty="0" smtClean="0">
                <a:latin typeface="Calibri" charset="0"/>
              </a:rPr>
              <a:t>Compatible with current (at the time) pin and cassette standards</a:t>
            </a:r>
          </a:p>
          <a:p>
            <a:pPr lvl="1">
              <a:lnSpc>
                <a:spcPct val="80000"/>
              </a:lnSpc>
            </a:pPr>
            <a:r>
              <a:rPr lang="en-US" sz="1600" dirty="0" smtClean="0">
                <a:latin typeface="Calibri" charset="0"/>
              </a:rPr>
              <a:t>Large capacity Dewar</a:t>
            </a:r>
          </a:p>
          <a:p>
            <a:pPr>
              <a:lnSpc>
                <a:spcPct val="80000"/>
              </a:lnSpc>
            </a:pPr>
            <a:r>
              <a:rPr lang="en-US" sz="1600" b="1" dirty="0" smtClean="0">
                <a:latin typeface="Calibri" charset="0"/>
              </a:rPr>
              <a:t>In-situ diffraction</a:t>
            </a:r>
          </a:p>
          <a:p>
            <a:pPr lvl="1">
              <a:lnSpc>
                <a:spcPct val="80000"/>
              </a:lnSpc>
            </a:pPr>
            <a:r>
              <a:rPr lang="en-US" sz="1600" dirty="0" smtClean="0">
                <a:latin typeface="Calibri" charset="0"/>
              </a:rPr>
              <a:t>Scanning the plate to test the microcrystals on the drop</a:t>
            </a:r>
          </a:p>
          <a:p>
            <a:pPr lvl="1">
              <a:lnSpc>
                <a:spcPct val="80000"/>
              </a:lnSpc>
            </a:pPr>
            <a:r>
              <a:rPr lang="en-US" sz="1600" dirty="0" smtClean="0">
                <a:latin typeface="Calibri" charset="0"/>
              </a:rPr>
              <a:t>(Optional) Possibility to rotate the plate to collect data: difficult due to SOC and small beam</a:t>
            </a:r>
          </a:p>
          <a:p>
            <a:pPr>
              <a:lnSpc>
                <a:spcPct val="80000"/>
              </a:lnSpc>
            </a:pPr>
            <a:endParaRPr lang="es-ES" sz="2000" dirty="0" smtClean="0">
              <a:latin typeface="Calibri" charset="0"/>
            </a:endParaRPr>
          </a:p>
        </p:txBody>
      </p:sp>
    </p:spTree>
    <p:extLst>
      <p:ext uri="{BB962C8B-B14F-4D97-AF65-F5344CB8AC3E}">
        <p14:creationId xmlns:p14="http://schemas.microsoft.com/office/powerpoint/2010/main" val="13661890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539750" y="283012"/>
            <a:ext cx="8218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s-ES"/>
            </a:defPPr>
            <a:lvl1pPr algn="ctr">
              <a:defRPr sz="2400">
                <a:solidFill>
                  <a:srgbClr val="0033CC"/>
                </a:solidFill>
                <a:latin typeface="Calibri" charset="0"/>
                <a:ea typeface="ＭＳ Ｐゴシック" charset="0"/>
                <a:cs typeface="ＭＳ Ｐゴシック" charset="0"/>
              </a:defRPr>
            </a:lvl1pPr>
            <a:lvl2pPr marL="742950" indent="-285750" eaLnBrk="0" hangingPunct="0">
              <a:defRPr sz="2400">
                <a:latin typeface="Arial" charset="0"/>
                <a:ea typeface="ＭＳ Ｐゴシック" charset="0"/>
              </a:defRPr>
            </a:lvl2pPr>
            <a:lvl3pPr marL="1143000" indent="-228600" eaLnBrk="0" hangingPunct="0">
              <a:defRPr sz="2400">
                <a:latin typeface="Arial" charset="0"/>
                <a:ea typeface="ＭＳ Ｐゴシック" charset="0"/>
              </a:defRPr>
            </a:lvl3pPr>
            <a:lvl4pPr marL="1600200" indent="-228600" eaLnBrk="0" hangingPunct="0">
              <a:defRPr sz="2400">
                <a:latin typeface="Arial" charset="0"/>
                <a:ea typeface="ＭＳ Ｐゴシック" charset="0"/>
              </a:defRPr>
            </a:lvl4pPr>
            <a:lvl5pPr marL="2057400" indent="-228600" eaLnBrk="0" hangingPunct="0">
              <a:defRPr sz="2400">
                <a:latin typeface="Arial" charset="0"/>
                <a:ea typeface="ＭＳ Ｐゴシック" charset="0"/>
              </a:defRPr>
            </a:lvl5pPr>
            <a:lvl6pPr marL="2514600" indent="-228600" eaLnBrk="0" fontAlgn="base" hangingPunct="0">
              <a:spcBef>
                <a:spcPct val="0"/>
              </a:spcBef>
              <a:spcAft>
                <a:spcPct val="0"/>
              </a:spcAft>
              <a:defRPr sz="2400">
                <a:latin typeface="Arial" charset="0"/>
                <a:ea typeface="ＭＳ Ｐゴシック" charset="0"/>
              </a:defRPr>
            </a:lvl6pPr>
            <a:lvl7pPr marL="2971800" indent="-228600" eaLnBrk="0" fontAlgn="base" hangingPunct="0">
              <a:spcBef>
                <a:spcPct val="0"/>
              </a:spcBef>
              <a:spcAft>
                <a:spcPct val="0"/>
              </a:spcAft>
              <a:defRPr sz="2400">
                <a:latin typeface="Arial" charset="0"/>
                <a:ea typeface="ＭＳ Ｐゴシック" charset="0"/>
              </a:defRPr>
            </a:lvl7pPr>
            <a:lvl8pPr marL="3429000" indent="-228600" eaLnBrk="0" fontAlgn="base" hangingPunct="0">
              <a:spcBef>
                <a:spcPct val="0"/>
              </a:spcBef>
              <a:spcAft>
                <a:spcPct val="0"/>
              </a:spcAft>
              <a:defRPr sz="2400">
                <a:latin typeface="Arial" charset="0"/>
                <a:ea typeface="ＭＳ Ｐゴシック" charset="0"/>
              </a:defRPr>
            </a:lvl8pPr>
            <a:lvl9pPr marL="3886200" indent="-228600" eaLnBrk="0" fontAlgn="base" hangingPunct="0">
              <a:spcBef>
                <a:spcPct val="0"/>
              </a:spcBef>
              <a:spcAft>
                <a:spcPct val="0"/>
              </a:spcAft>
              <a:defRPr sz="2400">
                <a:latin typeface="Arial" charset="0"/>
                <a:ea typeface="ＭＳ Ｐゴシック" charset="0"/>
              </a:defRPr>
            </a:lvl9pPr>
          </a:lstStyle>
          <a:p>
            <a:pPr algn="l"/>
            <a:r>
              <a:rPr lang="en-US" dirty="0" smtClean="0"/>
              <a:t>Beam characteristics</a:t>
            </a:r>
            <a:endParaRPr lang="es-ES" dirty="0"/>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1" r="2023"/>
          <a:stretch/>
        </p:blipFill>
        <p:spPr bwMode="auto">
          <a:xfrm>
            <a:off x="7236296" y="2780928"/>
            <a:ext cx="3301858" cy="1891645"/>
          </a:xfrm>
          <a:prstGeom prst="rect">
            <a:avLst/>
          </a:prstGeom>
          <a:ln>
            <a:noFill/>
          </a:ln>
          <a:extLst>
            <a:ext uri="{53640926-AAD7-44d8-BBD7-CCE9431645EC}">
              <a14:shadowObscured xmlns:a14="http://schemas.microsoft.com/office/drawing/2010/main"/>
            </a:ext>
          </a:extLst>
        </p:spPr>
      </p:pic>
      <p:grpSp>
        <p:nvGrpSpPr>
          <p:cNvPr id="10" name="Group 9"/>
          <p:cNvGrpSpPr/>
          <p:nvPr/>
        </p:nvGrpSpPr>
        <p:grpSpPr>
          <a:xfrm>
            <a:off x="5108863" y="479488"/>
            <a:ext cx="2037921" cy="1933776"/>
            <a:chOff x="3205162" y="2792211"/>
            <a:chExt cx="2037921" cy="1933776"/>
          </a:xfrm>
          <a:effectLst/>
        </p:grpSpPr>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44540"/>
            <a:stretch/>
          </p:blipFill>
          <p:spPr bwMode="auto">
            <a:xfrm>
              <a:off x="3205162" y="2792211"/>
              <a:ext cx="2037921" cy="1933776"/>
            </a:xfrm>
            <a:prstGeom prst="rect">
              <a:avLst/>
            </a:prstGeom>
            <a:ln>
              <a:noFill/>
            </a:ln>
            <a:extLst>
              <a:ext uri="{53640926-AAD7-44d8-BBD7-CCE9431645EC}">
                <a14:shadowObscured xmlns:a14="http://schemas.microsoft.com/office/drawing/2010/main"/>
              </a:ext>
            </a:extLst>
          </p:spPr>
        </p:pic>
        <p:sp>
          <p:nvSpPr>
            <p:cNvPr id="12" name="CuadroTexto 2"/>
            <p:cNvSpPr txBox="1"/>
            <p:nvPr/>
          </p:nvSpPr>
          <p:spPr>
            <a:xfrm>
              <a:off x="3743507" y="4180880"/>
              <a:ext cx="1279160" cy="307777"/>
            </a:xfrm>
            <a:prstGeom prst="rect">
              <a:avLst/>
            </a:prstGeom>
            <a:noFill/>
          </p:spPr>
          <p:txBody>
            <a:bodyPr wrap="square" rtlCol="0">
              <a:spAutoFit/>
            </a:bodyPr>
            <a:lstStyle/>
            <a:p>
              <a:pPr algn="ctr"/>
              <a:r>
                <a:rPr lang="es-ES" sz="1400" b="1" dirty="0" smtClean="0">
                  <a:solidFill>
                    <a:srgbClr val="FFC000"/>
                  </a:solidFill>
                </a:rPr>
                <a:t>2.6×1.1 </a:t>
              </a:r>
              <a:r>
                <a:rPr lang="es-ES" sz="1400" b="1" dirty="0" smtClean="0">
                  <a:solidFill>
                    <a:srgbClr val="FFC000"/>
                  </a:solidFill>
                  <a:latin typeface="Symbol" panose="05050102010706020507" pitchFamily="18" charset="2"/>
                </a:rPr>
                <a:t>m</a:t>
              </a:r>
              <a:r>
                <a:rPr lang="es-ES" sz="1400" b="1" dirty="0" smtClean="0">
                  <a:solidFill>
                    <a:srgbClr val="FFC000"/>
                  </a:solidFill>
                </a:rPr>
                <a:t>m</a:t>
              </a:r>
              <a:endParaRPr lang="en-US" sz="1400" b="1" dirty="0" smtClean="0">
                <a:solidFill>
                  <a:srgbClr val="FFC000"/>
                </a:solidFill>
              </a:endParaRPr>
            </a:p>
          </p:txBody>
        </p:sp>
        <p:sp>
          <p:nvSpPr>
            <p:cNvPr id="13" name="CuadroTexto 2"/>
            <p:cNvSpPr txBox="1"/>
            <p:nvPr/>
          </p:nvSpPr>
          <p:spPr>
            <a:xfrm>
              <a:off x="3683884" y="2976960"/>
              <a:ext cx="1399993" cy="307777"/>
            </a:xfrm>
            <a:prstGeom prst="rect">
              <a:avLst/>
            </a:prstGeom>
            <a:noFill/>
          </p:spPr>
          <p:txBody>
            <a:bodyPr wrap="square" rtlCol="0">
              <a:spAutoFit/>
            </a:bodyPr>
            <a:lstStyle/>
            <a:p>
              <a:pPr algn="ctr"/>
              <a:r>
                <a:rPr lang="es-ES" sz="1400" b="1" dirty="0" smtClean="0">
                  <a:solidFill>
                    <a:srgbClr val="FFC000"/>
                  </a:solidFill>
                </a:rPr>
                <a:t>Full </a:t>
              </a:r>
              <a:r>
                <a:rPr lang="es-ES" sz="1400" b="1" dirty="0" err="1" smtClean="0">
                  <a:solidFill>
                    <a:srgbClr val="FFC000"/>
                  </a:solidFill>
                </a:rPr>
                <a:t>acceptance</a:t>
              </a:r>
              <a:endParaRPr lang="en-US" sz="1400" b="1" dirty="0" smtClean="0">
                <a:solidFill>
                  <a:srgbClr val="FFC000"/>
                </a:solidFill>
              </a:endParaRPr>
            </a:p>
          </p:txBody>
        </p:sp>
      </p:grpSp>
      <p:grpSp>
        <p:nvGrpSpPr>
          <p:cNvPr id="11" name="Group 10"/>
          <p:cNvGrpSpPr/>
          <p:nvPr/>
        </p:nvGrpSpPr>
        <p:grpSpPr>
          <a:xfrm>
            <a:off x="7114578" y="471851"/>
            <a:ext cx="1966913" cy="1933303"/>
            <a:chOff x="6484937" y="740212"/>
            <a:chExt cx="1966913" cy="1933303"/>
          </a:xfrm>
        </p:grpSpPr>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44621"/>
            <a:stretch/>
          </p:blipFill>
          <p:spPr bwMode="auto">
            <a:xfrm>
              <a:off x="6484937" y="740212"/>
              <a:ext cx="1966913" cy="1933303"/>
            </a:xfrm>
            <a:prstGeom prst="rect">
              <a:avLst/>
            </a:prstGeom>
            <a:ln>
              <a:noFill/>
            </a:ln>
            <a:extLst>
              <a:ext uri="{53640926-AAD7-44d8-BBD7-CCE9431645EC}">
                <a14:shadowObscured xmlns:a14="http://schemas.microsoft.com/office/drawing/2010/main"/>
              </a:ext>
            </a:extLst>
          </p:spPr>
        </p:pic>
        <p:sp>
          <p:nvSpPr>
            <p:cNvPr id="9" name="CuadroTexto 2"/>
            <p:cNvSpPr txBox="1"/>
            <p:nvPr/>
          </p:nvSpPr>
          <p:spPr>
            <a:xfrm>
              <a:off x="6990597" y="2110780"/>
              <a:ext cx="1279160" cy="307777"/>
            </a:xfrm>
            <a:prstGeom prst="rect">
              <a:avLst/>
            </a:prstGeom>
            <a:noFill/>
          </p:spPr>
          <p:txBody>
            <a:bodyPr wrap="square" rtlCol="0">
              <a:spAutoFit/>
            </a:bodyPr>
            <a:lstStyle/>
            <a:p>
              <a:pPr algn="ctr"/>
              <a:r>
                <a:rPr lang="es-ES" sz="1400" b="1" dirty="0" smtClean="0">
                  <a:solidFill>
                    <a:srgbClr val="FFC000"/>
                  </a:solidFill>
                </a:rPr>
                <a:t>1.3×1.1 </a:t>
              </a:r>
              <a:r>
                <a:rPr lang="es-ES" sz="1400" b="1" dirty="0" smtClean="0">
                  <a:solidFill>
                    <a:srgbClr val="FFC000"/>
                  </a:solidFill>
                  <a:latin typeface="Symbol" panose="05050102010706020507" pitchFamily="18" charset="2"/>
                </a:rPr>
                <a:t>m</a:t>
              </a:r>
              <a:r>
                <a:rPr lang="es-ES" sz="1400" b="1" dirty="0" smtClean="0">
                  <a:solidFill>
                    <a:srgbClr val="FFC000"/>
                  </a:solidFill>
                </a:rPr>
                <a:t>m</a:t>
              </a:r>
              <a:endParaRPr lang="en-US" sz="1400" b="1" dirty="0" smtClean="0">
                <a:solidFill>
                  <a:srgbClr val="FFC000"/>
                </a:solidFill>
              </a:endParaRPr>
            </a:p>
          </p:txBody>
        </p:sp>
        <p:sp>
          <p:nvSpPr>
            <p:cNvPr id="14" name="CuadroTexto 2"/>
            <p:cNvSpPr txBox="1"/>
            <p:nvPr/>
          </p:nvSpPr>
          <p:spPr>
            <a:xfrm>
              <a:off x="6990597" y="908249"/>
              <a:ext cx="1279160" cy="307777"/>
            </a:xfrm>
            <a:prstGeom prst="rect">
              <a:avLst/>
            </a:prstGeom>
            <a:noFill/>
          </p:spPr>
          <p:txBody>
            <a:bodyPr wrap="square" rtlCol="0">
              <a:spAutoFit/>
            </a:bodyPr>
            <a:lstStyle/>
            <a:p>
              <a:pPr algn="ctr"/>
              <a:r>
                <a:rPr lang="es-ES" sz="1400" b="1" dirty="0" err="1" smtClean="0">
                  <a:solidFill>
                    <a:srgbClr val="FFC000"/>
                  </a:solidFill>
                </a:rPr>
                <a:t>Hor</a:t>
              </a:r>
              <a:r>
                <a:rPr lang="es-ES" sz="1400" b="1" dirty="0" smtClean="0">
                  <a:solidFill>
                    <a:srgbClr val="FFC000"/>
                  </a:solidFill>
                </a:rPr>
                <a:t> </a:t>
              </a:r>
              <a:r>
                <a:rPr lang="es-ES" sz="1400" b="1" dirty="0" err="1" smtClean="0">
                  <a:solidFill>
                    <a:srgbClr val="FFC000"/>
                  </a:solidFill>
                </a:rPr>
                <a:t>slit</a:t>
              </a:r>
              <a:r>
                <a:rPr lang="es-ES" sz="1400" b="1" dirty="0" smtClean="0">
                  <a:solidFill>
                    <a:srgbClr val="FFC000"/>
                  </a:solidFill>
                </a:rPr>
                <a:t> 20 </a:t>
              </a:r>
              <a:r>
                <a:rPr lang="es-ES" sz="1400" b="1" dirty="0" smtClean="0">
                  <a:solidFill>
                    <a:srgbClr val="FFC000"/>
                  </a:solidFill>
                  <a:latin typeface="Symbol" panose="05050102010706020507" pitchFamily="18" charset="2"/>
                </a:rPr>
                <a:t>m</a:t>
              </a:r>
              <a:r>
                <a:rPr lang="es-ES" sz="1400" b="1" dirty="0" smtClean="0">
                  <a:solidFill>
                    <a:srgbClr val="FFC000"/>
                  </a:solidFill>
                </a:rPr>
                <a:t>m</a:t>
              </a:r>
              <a:endParaRPr lang="en-US" sz="1400" b="1" dirty="0" smtClean="0">
                <a:solidFill>
                  <a:srgbClr val="FFC000"/>
                </a:solidFill>
              </a:endParaRPr>
            </a:p>
          </p:txBody>
        </p:sp>
      </p:grpSp>
      <p:sp>
        <p:nvSpPr>
          <p:cNvPr id="36866" name="Rectangle 3"/>
          <p:cNvSpPr>
            <a:spLocks noGrp="1" noChangeArrowheads="1"/>
          </p:cNvSpPr>
          <p:nvPr>
            <p:ph type="body" idx="4294967295"/>
          </p:nvPr>
        </p:nvSpPr>
        <p:spPr>
          <a:xfrm>
            <a:off x="-188912" y="1231900"/>
            <a:ext cx="8240712" cy="5499100"/>
          </a:xfrm>
        </p:spPr>
        <p:txBody>
          <a:bodyPr>
            <a:noAutofit/>
          </a:bodyPr>
          <a:lstStyle/>
          <a:p>
            <a:pPr lvl="1">
              <a:lnSpc>
                <a:spcPct val="60000"/>
              </a:lnSpc>
            </a:pPr>
            <a:r>
              <a:rPr lang="en-US" sz="1800" dirty="0" smtClean="0">
                <a:latin typeface="Calibri" charset="0"/>
              </a:rPr>
              <a:t>Beam </a:t>
            </a:r>
            <a:r>
              <a:rPr lang="en-US" sz="1800" b="1" dirty="0" smtClean="0">
                <a:latin typeface="Calibri" charset="0"/>
              </a:rPr>
              <a:t>size </a:t>
            </a:r>
            <a:r>
              <a:rPr lang="en-US" sz="1800" dirty="0" smtClean="0">
                <a:latin typeface="Calibri" charset="0"/>
              </a:rPr>
              <a:t>at sample position: &lt;3</a:t>
            </a:r>
            <a:r>
              <a:rPr lang="en-US" sz="1800" dirty="0" smtClean="0">
                <a:latin typeface="Calibri" charset="0"/>
                <a:sym typeface="Wingdings 2"/>
              </a:rPr>
              <a:t>×</a:t>
            </a:r>
            <a:r>
              <a:rPr lang="en-US" sz="1800" dirty="0" smtClean="0">
                <a:latin typeface="Calibri" charset="0"/>
              </a:rPr>
              <a:t>1 </a:t>
            </a:r>
            <a:r>
              <a:rPr lang="en-US" sz="1800" dirty="0" err="1" smtClean="0">
                <a:latin typeface="Cambria Math" charset="0"/>
              </a:rPr>
              <a:t>μ</a:t>
            </a:r>
            <a:r>
              <a:rPr lang="en-US" sz="1800" dirty="0" err="1" smtClean="0">
                <a:latin typeface="Calibri" charset="0"/>
              </a:rPr>
              <a:t>m</a:t>
            </a:r>
            <a:r>
              <a:rPr lang="en-US" sz="1800" dirty="0" smtClean="0">
                <a:latin typeface="Calibri" charset="0"/>
              </a:rPr>
              <a:t> FWHM</a:t>
            </a:r>
          </a:p>
          <a:p>
            <a:pPr lvl="1" eaLnBrk="1" hangingPunct="1">
              <a:lnSpc>
                <a:spcPct val="60000"/>
              </a:lnSpc>
            </a:pPr>
            <a:endParaRPr lang="en-US" sz="1800" dirty="0" smtClean="0">
              <a:latin typeface="Calibri" charset="0"/>
            </a:endParaRPr>
          </a:p>
          <a:p>
            <a:pPr lvl="1">
              <a:lnSpc>
                <a:spcPct val="60000"/>
              </a:lnSpc>
            </a:pPr>
            <a:r>
              <a:rPr lang="en-US" sz="1800" dirty="0" smtClean="0">
                <a:latin typeface="Calibri" charset="0"/>
              </a:rPr>
              <a:t>Reduce the beam size down to 1</a:t>
            </a:r>
            <a:r>
              <a:rPr lang="en-US" sz="1800" dirty="0" smtClean="0">
                <a:latin typeface="Calibri" charset="0"/>
                <a:sym typeface="Wingdings 2"/>
              </a:rPr>
              <a:t>×</a:t>
            </a:r>
            <a:r>
              <a:rPr lang="en-US" sz="1800" dirty="0" smtClean="0">
                <a:latin typeface="Calibri" charset="0"/>
              </a:rPr>
              <a:t>1 </a:t>
            </a:r>
            <a:r>
              <a:rPr lang="en-US" sz="1800" dirty="0" err="1" smtClean="0">
                <a:latin typeface="Cambria Math" charset="0"/>
              </a:rPr>
              <a:t>μ</a:t>
            </a:r>
            <a:r>
              <a:rPr lang="en-US" sz="1800" dirty="0" err="1" smtClean="0">
                <a:latin typeface="Calibri" charset="0"/>
              </a:rPr>
              <a:t>m</a:t>
            </a:r>
            <a:r>
              <a:rPr lang="en-US" sz="1800" dirty="0" smtClean="0">
                <a:latin typeface="Calibri" charset="0"/>
              </a:rPr>
              <a:t> FWHM</a:t>
            </a:r>
          </a:p>
          <a:p>
            <a:pPr lvl="1">
              <a:lnSpc>
                <a:spcPct val="60000"/>
              </a:lnSpc>
            </a:pPr>
            <a:endParaRPr lang="en-US" sz="1800" dirty="0" smtClean="0">
              <a:latin typeface="Calibri" charset="0"/>
            </a:endParaRPr>
          </a:p>
          <a:p>
            <a:pPr lvl="1">
              <a:lnSpc>
                <a:spcPct val="60000"/>
              </a:lnSpc>
            </a:pPr>
            <a:r>
              <a:rPr lang="en-US" sz="1800" dirty="0" smtClean="0">
                <a:latin typeface="Calibri" charset="0"/>
              </a:rPr>
              <a:t>Possibility to defocus the beam up to 20</a:t>
            </a:r>
            <a:r>
              <a:rPr lang="en-US" sz="1800" dirty="0" smtClean="0">
                <a:latin typeface="Calibri" charset="0"/>
                <a:sym typeface="Wingdings 2"/>
              </a:rPr>
              <a:t>×</a:t>
            </a:r>
            <a:r>
              <a:rPr lang="en-US" sz="1800" dirty="0" smtClean="0">
                <a:latin typeface="Calibri" charset="0"/>
              </a:rPr>
              <a:t>20 </a:t>
            </a:r>
            <a:r>
              <a:rPr lang="en-US" sz="1800" dirty="0" smtClean="0">
                <a:latin typeface="Symbol" panose="05050102010706020507" pitchFamily="18" charset="2"/>
              </a:rPr>
              <a:t>m</a:t>
            </a:r>
            <a:r>
              <a:rPr lang="en-US" sz="1800" dirty="0" smtClean="0">
                <a:latin typeface="Calibri" charset="0"/>
              </a:rPr>
              <a:t>m</a:t>
            </a:r>
          </a:p>
          <a:p>
            <a:pPr lvl="2" eaLnBrk="1" hangingPunct="1">
              <a:lnSpc>
                <a:spcPct val="60000"/>
              </a:lnSpc>
            </a:pPr>
            <a:endParaRPr lang="en-US" sz="1800" dirty="0" smtClean="0">
              <a:latin typeface="Calibri" charset="0"/>
            </a:endParaRPr>
          </a:p>
          <a:p>
            <a:pPr lvl="1">
              <a:lnSpc>
                <a:spcPct val="60000"/>
              </a:lnSpc>
            </a:pPr>
            <a:r>
              <a:rPr lang="en-US" sz="1800" dirty="0" smtClean="0">
                <a:latin typeface="Calibri" charset="0"/>
              </a:rPr>
              <a:t>Beam </a:t>
            </a:r>
            <a:r>
              <a:rPr lang="en-US" sz="1800" b="1" dirty="0" smtClean="0">
                <a:latin typeface="Calibri" charset="0"/>
              </a:rPr>
              <a:t>divergence </a:t>
            </a:r>
            <a:r>
              <a:rPr lang="en-US" sz="1800" dirty="0" smtClean="0">
                <a:latin typeface="Calibri" charset="0"/>
              </a:rPr>
              <a:t>at sample: 2.5</a:t>
            </a:r>
            <a:r>
              <a:rPr lang="en-US" sz="1800" dirty="0" smtClean="0">
                <a:latin typeface="Calibri" charset="0"/>
                <a:sym typeface="Wingdings 2"/>
              </a:rPr>
              <a:t>×</a:t>
            </a:r>
            <a:r>
              <a:rPr lang="en-US" sz="1800" dirty="0" smtClean="0">
                <a:latin typeface="Calibri" charset="0"/>
              </a:rPr>
              <a:t>0.1 </a:t>
            </a:r>
            <a:r>
              <a:rPr lang="en-US" sz="1800" dirty="0" err="1" smtClean="0">
                <a:latin typeface="Calibri" charset="0"/>
              </a:rPr>
              <a:t>mrad</a:t>
            </a:r>
            <a:endParaRPr lang="en-US" sz="1800" dirty="0" smtClean="0">
              <a:latin typeface="Calibri" charset="0"/>
            </a:endParaRPr>
          </a:p>
          <a:p>
            <a:pPr lvl="1" eaLnBrk="1" hangingPunct="1">
              <a:lnSpc>
                <a:spcPct val="60000"/>
              </a:lnSpc>
            </a:pPr>
            <a:endParaRPr lang="en-US" sz="1800" b="1" dirty="0" smtClean="0">
              <a:latin typeface="Calibri" charset="0"/>
            </a:endParaRPr>
          </a:p>
          <a:p>
            <a:pPr lvl="1" eaLnBrk="1" hangingPunct="1">
              <a:lnSpc>
                <a:spcPct val="60000"/>
              </a:lnSpc>
            </a:pPr>
            <a:r>
              <a:rPr lang="en-US" sz="1800" b="1" dirty="0" smtClean="0">
                <a:latin typeface="Calibri" charset="0"/>
              </a:rPr>
              <a:t>Flux</a:t>
            </a:r>
            <a:r>
              <a:rPr lang="en-US" sz="1800" dirty="0" smtClean="0">
                <a:latin typeface="Calibri" charset="0"/>
              </a:rPr>
              <a:t>: Highest possible, &gt;10</a:t>
            </a:r>
            <a:r>
              <a:rPr lang="en-US" sz="1800" baseline="30000" dirty="0" smtClean="0">
                <a:latin typeface="Calibri" charset="0"/>
              </a:rPr>
              <a:t>12</a:t>
            </a:r>
            <a:r>
              <a:rPr lang="en-US" sz="1800" dirty="0" smtClean="0">
                <a:latin typeface="Calibri" charset="0"/>
              </a:rPr>
              <a:t> </a:t>
            </a:r>
            <a:r>
              <a:rPr lang="en-US" sz="1800" dirty="0" err="1" smtClean="0">
                <a:latin typeface="Calibri" charset="0"/>
              </a:rPr>
              <a:t>ph</a:t>
            </a:r>
            <a:r>
              <a:rPr lang="en-US" sz="1800" dirty="0" smtClean="0">
                <a:latin typeface="Calibri" charset="0"/>
              </a:rPr>
              <a:t>/(s*250mA)</a:t>
            </a:r>
          </a:p>
          <a:p>
            <a:pPr marL="457200" lvl="1" indent="0" eaLnBrk="1" hangingPunct="1">
              <a:lnSpc>
                <a:spcPct val="60000"/>
              </a:lnSpc>
              <a:buNone/>
              <a:tabLst>
                <a:tab pos="749300" algn="l"/>
              </a:tabLst>
            </a:pPr>
            <a:r>
              <a:rPr lang="en-US" sz="1800" dirty="0" smtClean="0">
                <a:latin typeface="Calibri" charset="0"/>
              </a:rPr>
              <a:t>	at sample position at 12.66 </a:t>
            </a:r>
            <a:r>
              <a:rPr lang="en-US" sz="1800" dirty="0" err="1" smtClean="0">
                <a:latin typeface="Calibri" charset="0"/>
              </a:rPr>
              <a:t>keV</a:t>
            </a:r>
            <a:endParaRPr lang="en-US" sz="1800" dirty="0" smtClean="0">
              <a:latin typeface="Calibri" charset="0"/>
            </a:endParaRPr>
          </a:p>
          <a:p>
            <a:pPr lvl="1" eaLnBrk="1" hangingPunct="1">
              <a:lnSpc>
                <a:spcPct val="60000"/>
              </a:lnSpc>
              <a:buFont typeface="Arial" charset="0"/>
              <a:buNone/>
            </a:pPr>
            <a:endParaRPr lang="en-US" sz="1800" dirty="0" smtClean="0">
              <a:latin typeface="Calibri" charset="0"/>
            </a:endParaRPr>
          </a:p>
          <a:p>
            <a:pPr lvl="1" eaLnBrk="1" hangingPunct="1">
              <a:lnSpc>
                <a:spcPct val="60000"/>
              </a:lnSpc>
            </a:pPr>
            <a:r>
              <a:rPr lang="en-US" sz="1800" b="1" dirty="0" smtClean="0">
                <a:latin typeface="Calibri" charset="0"/>
              </a:rPr>
              <a:t>Energy range</a:t>
            </a:r>
            <a:endParaRPr lang="en-US" sz="1800" dirty="0" smtClean="0">
              <a:latin typeface="Calibri" charset="0"/>
            </a:endParaRPr>
          </a:p>
          <a:p>
            <a:pPr lvl="2" eaLnBrk="1" hangingPunct="1">
              <a:lnSpc>
                <a:spcPct val="60000"/>
              </a:lnSpc>
            </a:pPr>
            <a:r>
              <a:rPr lang="en-US" sz="1800" dirty="0" smtClean="0">
                <a:latin typeface="Calibri" charset="0"/>
              </a:rPr>
              <a:t>Up to 18 </a:t>
            </a:r>
            <a:r>
              <a:rPr lang="en-US" sz="1800" dirty="0" err="1" smtClean="0">
                <a:latin typeface="Calibri" charset="0"/>
              </a:rPr>
              <a:t>keV</a:t>
            </a:r>
            <a:endParaRPr lang="en-US" sz="1800" dirty="0" smtClean="0">
              <a:latin typeface="Calibri" charset="0"/>
            </a:endParaRPr>
          </a:p>
          <a:p>
            <a:pPr lvl="2" eaLnBrk="1" hangingPunct="1">
              <a:lnSpc>
                <a:spcPct val="60000"/>
              </a:lnSpc>
            </a:pPr>
            <a:r>
              <a:rPr lang="en-US" sz="1800" dirty="0" smtClean="0">
                <a:latin typeface="Calibri" charset="0"/>
              </a:rPr>
              <a:t>Down to 5.3 </a:t>
            </a:r>
            <a:r>
              <a:rPr lang="en-US" sz="1800" dirty="0" err="1" smtClean="0">
                <a:latin typeface="Calibri" charset="0"/>
              </a:rPr>
              <a:t>keV</a:t>
            </a:r>
            <a:endParaRPr lang="en-US" sz="1800" dirty="0">
              <a:latin typeface="Calibri" charset="0"/>
            </a:endParaRPr>
          </a:p>
          <a:p>
            <a:pPr lvl="2" eaLnBrk="1" hangingPunct="1">
              <a:lnSpc>
                <a:spcPct val="60000"/>
              </a:lnSpc>
            </a:pPr>
            <a:endParaRPr lang="en-US" sz="1800" dirty="0" smtClean="0">
              <a:latin typeface="Calibri" charset="0"/>
            </a:endParaRPr>
          </a:p>
          <a:p>
            <a:pPr lvl="1" eaLnBrk="1" hangingPunct="1">
              <a:lnSpc>
                <a:spcPct val="60000"/>
              </a:lnSpc>
            </a:pPr>
            <a:r>
              <a:rPr lang="en-US" sz="1800" b="1" dirty="0" smtClean="0">
                <a:latin typeface="Calibri" charset="0"/>
              </a:rPr>
              <a:t>Energy resolution</a:t>
            </a:r>
            <a:endParaRPr lang="en-US" sz="1800" dirty="0" smtClean="0">
              <a:latin typeface="Calibri" charset="0"/>
            </a:endParaRPr>
          </a:p>
          <a:p>
            <a:pPr lvl="2" eaLnBrk="1" hangingPunct="1">
              <a:lnSpc>
                <a:spcPct val="60000"/>
              </a:lnSpc>
            </a:pPr>
            <a:r>
              <a:rPr lang="en-US" sz="1800" dirty="0" smtClean="0">
                <a:latin typeface="Symbol" charset="0"/>
              </a:rPr>
              <a:t>D</a:t>
            </a:r>
            <a:r>
              <a:rPr lang="en-US" sz="1800" dirty="0" smtClean="0">
                <a:latin typeface="Calibri" charset="0"/>
              </a:rPr>
              <a:t>E/E = 2·10</a:t>
            </a:r>
            <a:r>
              <a:rPr lang="en-US" sz="1800" baseline="30000" dirty="0" smtClean="0">
                <a:latin typeface="Calibri" charset="0"/>
              </a:rPr>
              <a:t>-4</a:t>
            </a:r>
            <a:r>
              <a:rPr lang="en-US" sz="1800" dirty="0" smtClean="0">
                <a:latin typeface="Calibri" charset="0"/>
              </a:rPr>
              <a:t>, using Si(111) reflection</a:t>
            </a:r>
          </a:p>
          <a:p>
            <a:pPr lvl="2" eaLnBrk="1" hangingPunct="1">
              <a:lnSpc>
                <a:spcPct val="60000"/>
              </a:lnSpc>
            </a:pPr>
            <a:r>
              <a:rPr lang="en-US" sz="1800" dirty="0" smtClean="0">
                <a:latin typeface="Calibri" charset="0"/>
              </a:rPr>
              <a:t>To be studied: Multilayer </a:t>
            </a:r>
            <a:r>
              <a:rPr lang="en-US" sz="1800" dirty="0" err="1" smtClean="0">
                <a:latin typeface="Calibri" charset="0"/>
              </a:rPr>
              <a:t>monochromator</a:t>
            </a:r>
            <a:r>
              <a:rPr lang="en-US" sz="1800" dirty="0" smtClean="0">
                <a:latin typeface="Calibri" charset="0"/>
              </a:rPr>
              <a:t> to increase</a:t>
            </a:r>
          </a:p>
          <a:p>
            <a:pPr marL="914400" lvl="2" indent="0" eaLnBrk="1" hangingPunct="1">
              <a:lnSpc>
                <a:spcPct val="60000"/>
              </a:lnSpc>
              <a:buNone/>
              <a:tabLst>
                <a:tab pos="1143000" algn="l"/>
              </a:tabLst>
            </a:pPr>
            <a:r>
              <a:rPr lang="en-US" sz="1800" dirty="0" smtClean="0">
                <a:latin typeface="Calibri" charset="0"/>
              </a:rPr>
              <a:t>  	the flux at the expense of broader energy resolution</a:t>
            </a:r>
          </a:p>
          <a:p>
            <a:pPr lvl="2" eaLnBrk="1" hangingPunct="1">
              <a:lnSpc>
                <a:spcPct val="60000"/>
              </a:lnSpc>
              <a:buFont typeface="Arial" charset="0"/>
              <a:buNone/>
            </a:pPr>
            <a:endParaRPr lang="en-US" sz="1800" dirty="0" smtClean="0">
              <a:latin typeface="Calibri" charset="0"/>
            </a:endParaRPr>
          </a:p>
          <a:p>
            <a:pPr lvl="1" eaLnBrk="1" hangingPunct="1">
              <a:lnSpc>
                <a:spcPct val="60000"/>
              </a:lnSpc>
            </a:pPr>
            <a:r>
              <a:rPr lang="en-US" sz="1800" b="1" dirty="0" smtClean="0">
                <a:latin typeface="Calibri" charset="0"/>
              </a:rPr>
              <a:t>Required beam stability</a:t>
            </a:r>
            <a:endParaRPr lang="en-US" sz="1800" dirty="0" smtClean="0">
              <a:latin typeface="Calibri" charset="0"/>
            </a:endParaRPr>
          </a:p>
          <a:p>
            <a:pPr lvl="2" eaLnBrk="1" hangingPunct="1">
              <a:lnSpc>
                <a:spcPct val="60000"/>
              </a:lnSpc>
            </a:pPr>
            <a:r>
              <a:rPr lang="en-US" sz="1800" dirty="0" smtClean="0">
                <a:latin typeface="Calibri" charset="0"/>
              </a:rPr>
              <a:t>&lt;0.1 </a:t>
            </a:r>
            <a:r>
              <a:rPr lang="en-US" sz="1800" dirty="0" err="1" smtClean="0">
                <a:latin typeface="Cambria Math" charset="0"/>
              </a:rPr>
              <a:t>μ</a:t>
            </a:r>
            <a:r>
              <a:rPr lang="en-US" sz="1800" dirty="0" err="1" smtClean="0">
                <a:latin typeface="Calibri" charset="0"/>
              </a:rPr>
              <a:t>m</a:t>
            </a:r>
            <a:r>
              <a:rPr lang="en-US" sz="1800" dirty="0" smtClean="0">
                <a:latin typeface="Calibri" charset="0"/>
              </a:rPr>
              <a:t> during 3 minutes</a:t>
            </a:r>
          </a:p>
          <a:p>
            <a:pPr lvl="2" eaLnBrk="1" hangingPunct="1">
              <a:lnSpc>
                <a:spcPct val="60000"/>
              </a:lnSpc>
            </a:pPr>
            <a:r>
              <a:rPr lang="en-US" sz="1800" dirty="0" smtClean="0">
                <a:latin typeface="Calibri" charset="0"/>
              </a:rPr>
              <a:t>&lt;1 </a:t>
            </a:r>
            <a:r>
              <a:rPr lang="en-US" sz="1800" dirty="0" err="1" smtClean="0">
                <a:latin typeface="Cambria Math" charset="0"/>
              </a:rPr>
              <a:t>μ</a:t>
            </a:r>
            <a:r>
              <a:rPr lang="en-US" sz="1800" dirty="0" err="1" smtClean="0">
                <a:latin typeface="Calibri" charset="0"/>
              </a:rPr>
              <a:t>m</a:t>
            </a:r>
            <a:r>
              <a:rPr lang="en-US" sz="1800" dirty="0" smtClean="0">
                <a:latin typeface="Calibri" charset="0"/>
              </a:rPr>
              <a:t> during 4 hours</a:t>
            </a:r>
            <a:endParaRPr lang="en-US" sz="1800" dirty="0">
              <a:latin typeface="Calibri" charset="0"/>
            </a:endParaRPr>
          </a:p>
        </p:txBody>
      </p:sp>
      <p:sp>
        <p:nvSpPr>
          <p:cNvPr id="20" name="CuadroTexto 2"/>
          <p:cNvSpPr txBox="1"/>
          <p:nvPr/>
        </p:nvSpPr>
        <p:spPr>
          <a:xfrm>
            <a:off x="7596336" y="4077072"/>
            <a:ext cx="1279160" cy="307777"/>
          </a:xfrm>
          <a:prstGeom prst="rect">
            <a:avLst/>
          </a:prstGeom>
          <a:noFill/>
        </p:spPr>
        <p:txBody>
          <a:bodyPr wrap="square" rtlCol="0">
            <a:spAutoFit/>
          </a:bodyPr>
          <a:lstStyle/>
          <a:p>
            <a:pPr algn="ctr"/>
            <a:r>
              <a:rPr lang="es-ES" sz="1400" b="1" dirty="0" smtClean="0">
                <a:solidFill>
                  <a:srgbClr val="FFC000"/>
                </a:solidFill>
              </a:rPr>
              <a:t>5.3×5.1 </a:t>
            </a:r>
            <a:r>
              <a:rPr lang="es-ES" sz="1400" b="1" dirty="0" smtClean="0">
                <a:solidFill>
                  <a:srgbClr val="FFC000"/>
                </a:solidFill>
                <a:latin typeface="Symbol" panose="05050102010706020507" pitchFamily="18" charset="2"/>
              </a:rPr>
              <a:t>m</a:t>
            </a:r>
            <a:r>
              <a:rPr lang="es-ES" sz="1400" b="1" dirty="0" smtClean="0">
                <a:solidFill>
                  <a:srgbClr val="FFC000"/>
                </a:solidFill>
              </a:rPr>
              <a:t>m</a:t>
            </a:r>
            <a:endParaRPr lang="en-US" sz="1400" b="1" dirty="0" smtClean="0">
              <a:solidFill>
                <a:srgbClr val="FFC000"/>
              </a:solidFill>
            </a:endParaRPr>
          </a:p>
        </p:txBody>
      </p:sp>
      <p:sp>
        <p:nvSpPr>
          <p:cNvPr id="21" name="CuadroTexto 2"/>
          <p:cNvSpPr txBox="1"/>
          <p:nvPr/>
        </p:nvSpPr>
        <p:spPr>
          <a:xfrm>
            <a:off x="7596336" y="2852936"/>
            <a:ext cx="1377877" cy="307777"/>
          </a:xfrm>
          <a:prstGeom prst="rect">
            <a:avLst/>
          </a:prstGeom>
          <a:noFill/>
        </p:spPr>
        <p:txBody>
          <a:bodyPr wrap="square" rtlCol="0">
            <a:spAutoFit/>
          </a:bodyPr>
          <a:lstStyle/>
          <a:p>
            <a:pPr algn="ctr"/>
            <a:r>
              <a:rPr lang="es-ES" sz="1400" b="1" dirty="0" smtClean="0">
                <a:solidFill>
                  <a:srgbClr val="FFC000"/>
                </a:solidFill>
              </a:rPr>
              <a:t>Full </a:t>
            </a:r>
            <a:r>
              <a:rPr lang="es-ES" sz="1400" b="1" dirty="0" err="1" smtClean="0">
                <a:solidFill>
                  <a:srgbClr val="FFC000"/>
                </a:solidFill>
              </a:rPr>
              <a:t>acceptance</a:t>
            </a:r>
            <a:endParaRPr lang="en-US" sz="1400" b="1" dirty="0" smtClean="0">
              <a:solidFill>
                <a:srgbClr val="FFC000"/>
              </a:solidFill>
            </a:endParaRPr>
          </a:p>
        </p:txBody>
      </p:sp>
      <p:sp>
        <p:nvSpPr>
          <p:cNvPr id="22" name="Text Box 4"/>
          <p:cNvSpPr txBox="1">
            <a:spLocks noChangeArrowheads="1"/>
          </p:cNvSpPr>
          <p:nvPr/>
        </p:nvSpPr>
        <p:spPr bwMode="auto">
          <a:xfrm>
            <a:off x="6172201" y="6238875"/>
            <a:ext cx="281745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n-US" sz="1200" dirty="0" smtClean="0">
                <a:latin typeface="Calibri" charset="0"/>
                <a:ea typeface="MS PGothic" charset="0"/>
                <a:cs typeface="MS PGothic" charset="0"/>
              </a:rPr>
              <a:t>-&gt; </a:t>
            </a:r>
            <a:r>
              <a:rPr lang="en-US" sz="1200" dirty="0" err="1" smtClean="0">
                <a:latin typeface="Calibri" charset="0"/>
                <a:ea typeface="MS PGothic" charset="0"/>
                <a:cs typeface="MS PGothic" charset="0"/>
              </a:rPr>
              <a:t>Raytracing</a:t>
            </a:r>
            <a:r>
              <a:rPr lang="en-US" sz="1200" dirty="0" smtClean="0">
                <a:latin typeface="Calibri" charset="0"/>
                <a:ea typeface="MS PGothic" charset="0"/>
                <a:cs typeface="MS PGothic" charset="0"/>
              </a:rPr>
              <a:t> modeling by Jordi Juanhuix using ART suite (J. </a:t>
            </a:r>
            <a:r>
              <a:rPr lang="en-US" sz="1200" dirty="0" err="1" smtClean="0">
                <a:latin typeface="Calibri" charset="0"/>
                <a:ea typeface="MS PGothic" charset="0"/>
                <a:cs typeface="MS PGothic" charset="0"/>
              </a:rPr>
              <a:t>Nicolás</a:t>
            </a:r>
            <a:r>
              <a:rPr lang="en-US" sz="1200" dirty="0" smtClean="0">
                <a:latin typeface="Calibri" charset="0"/>
                <a:ea typeface="MS PGothic" charset="0"/>
                <a:cs typeface="MS PGothic" charset="0"/>
              </a:rPr>
              <a:t> et al, 2014)</a:t>
            </a:r>
            <a:endParaRPr lang="en-US" sz="1200" dirty="0">
              <a:latin typeface="Calibri" charset="0"/>
              <a:ea typeface="MS PGothic" charset="0"/>
              <a:cs typeface="MS PGothic" charset="0"/>
            </a:endParaRPr>
          </a:p>
        </p:txBody>
      </p:sp>
    </p:spTree>
    <p:extLst>
      <p:ext uri="{BB962C8B-B14F-4D97-AF65-F5344CB8AC3E}">
        <p14:creationId xmlns:p14="http://schemas.microsoft.com/office/powerpoint/2010/main" val="1498535088"/>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7"/>
            <a:ext cx="8229600" cy="868347"/>
          </a:xfrm>
        </p:spPr>
        <p:txBody>
          <a:bodyPr/>
          <a:lstStyle/>
          <a:p>
            <a:pPr algn="l"/>
            <a:r>
              <a:rPr lang="en-US" sz="2000" b="1" dirty="0" smtClean="0">
                <a:solidFill>
                  <a:schemeClr val="tx1"/>
                </a:solidFill>
              </a:rPr>
              <a:t>SAC question 1. </a:t>
            </a:r>
            <a:r>
              <a:rPr lang="en-US" sz="2000" b="1" dirty="0">
                <a:solidFill>
                  <a:schemeClr val="tx1"/>
                </a:solidFill>
              </a:rPr>
              <a:t>Are there scientific developments elsewhere that could affect the research foreseen at the </a:t>
            </a:r>
            <a:r>
              <a:rPr lang="en-US" sz="2000" b="1" dirty="0" err="1">
                <a:solidFill>
                  <a:schemeClr val="tx1"/>
                </a:solidFill>
              </a:rPr>
              <a:t>beamline</a:t>
            </a:r>
            <a:r>
              <a:rPr lang="en-US" sz="2000" b="1" dirty="0">
                <a:solidFill>
                  <a:schemeClr val="tx1"/>
                </a:solidFill>
              </a:rPr>
              <a:t>?</a:t>
            </a:r>
            <a:endParaRPr lang="es-ES" sz="2000" b="1" dirty="0">
              <a:solidFill>
                <a:schemeClr val="tx1"/>
              </a:solidFill>
            </a:endParaRPr>
          </a:p>
        </p:txBody>
      </p:sp>
      <p:sp>
        <p:nvSpPr>
          <p:cNvPr id="3" name="Marcador de texto 2"/>
          <p:cNvSpPr>
            <a:spLocks noGrp="1"/>
          </p:cNvSpPr>
          <p:nvPr>
            <p:ph type="body" idx="1"/>
          </p:nvPr>
        </p:nvSpPr>
        <p:spPr>
          <a:xfrm>
            <a:off x="467544" y="1484784"/>
            <a:ext cx="8229600" cy="4525961"/>
          </a:xfrm>
        </p:spPr>
        <p:txBody>
          <a:bodyPr/>
          <a:lstStyle/>
          <a:p>
            <a:r>
              <a:rPr lang="es-ES" sz="2000" dirty="0">
                <a:latin typeface="Calibri"/>
                <a:cs typeface="Calibri"/>
              </a:rPr>
              <a:t>M</a:t>
            </a:r>
            <a:r>
              <a:rPr lang="en-GB" sz="2000" dirty="0" err="1" smtClean="0">
                <a:latin typeface="Calibri"/>
                <a:cs typeface="Calibri"/>
              </a:rPr>
              <a:t>icrofocus</a:t>
            </a:r>
            <a:r>
              <a:rPr lang="en-GB" sz="2000" dirty="0" smtClean="0">
                <a:latin typeface="Calibri"/>
                <a:cs typeface="Calibri"/>
              </a:rPr>
              <a:t> </a:t>
            </a:r>
            <a:r>
              <a:rPr lang="en-GB" sz="2000" dirty="0" err="1">
                <a:latin typeface="Calibri"/>
                <a:cs typeface="Calibri"/>
              </a:rPr>
              <a:t>beamlines</a:t>
            </a:r>
            <a:r>
              <a:rPr lang="en-GB" sz="2000" dirty="0">
                <a:latin typeface="Calibri"/>
                <a:cs typeface="Calibri"/>
              </a:rPr>
              <a:t> complement general-purpose </a:t>
            </a:r>
            <a:r>
              <a:rPr lang="en-GB" sz="2000" dirty="0" err="1">
                <a:latin typeface="Calibri"/>
                <a:cs typeface="Calibri"/>
              </a:rPr>
              <a:t>beamlines</a:t>
            </a:r>
            <a:r>
              <a:rPr lang="en-GB" sz="2000" dirty="0">
                <a:latin typeface="Calibri"/>
                <a:cs typeface="Calibri"/>
              </a:rPr>
              <a:t>. The opportunity to solve specific scientific cases at the same synchrotron is highly attractive </a:t>
            </a:r>
            <a:r>
              <a:rPr lang="en-GB" sz="2000" dirty="0" smtClean="0">
                <a:latin typeface="Calibri"/>
                <a:cs typeface="Calibri"/>
              </a:rPr>
              <a:t>to </a:t>
            </a:r>
            <a:r>
              <a:rPr lang="en-GB" sz="2000" dirty="0">
                <a:latin typeface="Calibri"/>
                <a:cs typeface="Calibri"/>
              </a:rPr>
              <a:t>users. Users that can solve a specific problem at ALBA will not go to other synchrotrons to solve the same type of problem. </a:t>
            </a:r>
            <a:endParaRPr lang="en-GB" sz="2000" dirty="0" smtClean="0">
              <a:latin typeface="Calibri"/>
              <a:cs typeface="Calibri"/>
            </a:endParaRPr>
          </a:p>
          <a:p>
            <a:endParaRPr lang="en-GB" sz="2000" dirty="0">
              <a:latin typeface="Calibri"/>
              <a:cs typeface="Calibri"/>
            </a:endParaRPr>
          </a:p>
          <a:p>
            <a:r>
              <a:rPr lang="en-GB" sz="2000" dirty="0">
                <a:latin typeface="Calibri"/>
                <a:cs typeface="Calibri"/>
              </a:rPr>
              <a:t>Synchrotron-based MX is a very synergistic and open field, in which the improvements in methods and instrumentation in a synchrotron facility are rapidly adopted by the rest of the </a:t>
            </a:r>
            <a:r>
              <a:rPr lang="en-GB" sz="2000" dirty="0" smtClean="0">
                <a:latin typeface="Calibri"/>
                <a:cs typeface="Calibri"/>
              </a:rPr>
              <a:t>facilities, </a:t>
            </a:r>
            <a:r>
              <a:rPr lang="en-GB" sz="2000" dirty="0">
                <a:latin typeface="Calibri"/>
                <a:cs typeface="Calibri"/>
              </a:rPr>
              <a:t>thus </a:t>
            </a:r>
            <a:r>
              <a:rPr lang="en-GB" sz="2000" dirty="0" smtClean="0">
                <a:latin typeface="Calibri"/>
                <a:cs typeface="Calibri"/>
              </a:rPr>
              <a:t>pushing development. In particular, </a:t>
            </a:r>
            <a:r>
              <a:rPr lang="en-GB" sz="2000" dirty="0">
                <a:latin typeface="Calibri"/>
                <a:cs typeface="Calibri"/>
              </a:rPr>
              <a:t>the </a:t>
            </a:r>
            <a:r>
              <a:rPr lang="en-GB" sz="2000" dirty="0" err="1">
                <a:latin typeface="Calibri"/>
                <a:cs typeface="Calibri"/>
              </a:rPr>
              <a:t>microfocus</a:t>
            </a:r>
            <a:r>
              <a:rPr lang="en-GB" sz="2000" dirty="0">
                <a:latin typeface="Calibri"/>
                <a:cs typeface="Calibri"/>
              </a:rPr>
              <a:t>-specific improvement developed at other synchrotrons, such as new data collection </a:t>
            </a:r>
            <a:r>
              <a:rPr lang="en-GB" sz="2000" dirty="0" smtClean="0">
                <a:latin typeface="Calibri"/>
                <a:cs typeface="Calibri"/>
              </a:rPr>
              <a:t>strategies, will influence eventual </a:t>
            </a:r>
            <a:r>
              <a:rPr lang="en-GB" sz="2000" dirty="0" err="1" smtClean="0">
                <a:latin typeface="Calibri"/>
                <a:cs typeface="Calibri"/>
              </a:rPr>
              <a:t>beamline</a:t>
            </a:r>
            <a:r>
              <a:rPr lang="en-GB" sz="2000" dirty="0" smtClean="0">
                <a:latin typeface="Calibri"/>
                <a:cs typeface="Calibri"/>
              </a:rPr>
              <a:t> implementation.</a:t>
            </a:r>
          </a:p>
        </p:txBody>
      </p:sp>
    </p:spTree>
    <p:extLst>
      <p:ext uri="{BB962C8B-B14F-4D97-AF65-F5344CB8AC3E}">
        <p14:creationId xmlns:p14="http://schemas.microsoft.com/office/powerpoint/2010/main" val="408829311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7"/>
            <a:ext cx="8229600" cy="1066131"/>
          </a:xfrm>
        </p:spPr>
        <p:txBody>
          <a:bodyPr/>
          <a:lstStyle/>
          <a:p>
            <a:pPr algn="l"/>
            <a:r>
              <a:rPr lang="en-US" sz="2000" b="1" dirty="0" smtClean="0">
                <a:solidFill>
                  <a:schemeClr val="tx1"/>
                </a:solidFill>
              </a:rPr>
              <a:t>SAC question 2. </a:t>
            </a:r>
            <a:r>
              <a:rPr lang="en-US" sz="2000" b="1" dirty="0">
                <a:latin typeface="Calibri"/>
                <a:cs typeface="Calibri"/>
              </a:rPr>
              <a:t>Which are in your view the risks that could delay, increase costs </a:t>
            </a:r>
            <a:r>
              <a:rPr lang="en-US" sz="2000" b="1" dirty="0" smtClean="0">
                <a:latin typeface="Calibri"/>
                <a:cs typeface="Calibri"/>
              </a:rPr>
              <a:t>of, </a:t>
            </a:r>
            <a:r>
              <a:rPr lang="en-US" sz="2000" b="1" dirty="0">
                <a:latin typeface="Calibri"/>
                <a:cs typeface="Calibri"/>
              </a:rPr>
              <a:t>or make realization of the </a:t>
            </a:r>
            <a:r>
              <a:rPr lang="en-US" sz="2000" b="1" dirty="0" err="1">
                <a:latin typeface="Calibri"/>
                <a:cs typeface="Calibri"/>
              </a:rPr>
              <a:t>beamline</a:t>
            </a:r>
            <a:r>
              <a:rPr lang="en-US" sz="2000" b="1" dirty="0">
                <a:latin typeface="Calibri"/>
                <a:cs typeface="Calibri"/>
              </a:rPr>
              <a:t> impossible. Have you identified any specific technical </a:t>
            </a:r>
            <a:r>
              <a:rPr lang="en-US" sz="2000" b="1" dirty="0" smtClean="0">
                <a:latin typeface="Calibri"/>
                <a:cs typeface="Calibri"/>
              </a:rPr>
              <a:t>risks</a:t>
            </a:r>
            <a:r>
              <a:rPr lang="en-US" sz="2000" b="1" dirty="0" smtClean="0">
                <a:solidFill>
                  <a:schemeClr val="tx1"/>
                </a:solidFill>
                <a:latin typeface="Calibri"/>
                <a:cs typeface="Calibri"/>
              </a:rPr>
              <a:t>?</a:t>
            </a:r>
            <a:endParaRPr lang="es-ES" sz="2000" b="1" dirty="0">
              <a:solidFill>
                <a:schemeClr val="tx1"/>
              </a:solidFill>
              <a:latin typeface="Calibri"/>
              <a:cs typeface="Calibri"/>
            </a:endParaRPr>
          </a:p>
        </p:txBody>
      </p:sp>
      <p:sp>
        <p:nvSpPr>
          <p:cNvPr id="3" name="Marcador de texto 2"/>
          <p:cNvSpPr>
            <a:spLocks noGrp="1"/>
          </p:cNvSpPr>
          <p:nvPr>
            <p:ph type="body" idx="1"/>
          </p:nvPr>
        </p:nvSpPr>
        <p:spPr>
          <a:xfrm>
            <a:off x="467544" y="1484784"/>
            <a:ext cx="8568952" cy="4525961"/>
          </a:xfrm>
        </p:spPr>
        <p:txBody>
          <a:bodyPr/>
          <a:lstStyle/>
          <a:p>
            <a:r>
              <a:rPr lang="en-GB" sz="2000" dirty="0">
                <a:latin typeface="Calibri"/>
                <a:cs typeface="Calibri"/>
              </a:rPr>
              <a:t>T</a:t>
            </a:r>
            <a:r>
              <a:rPr lang="en-GB" sz="2000" dirty="0" smtClean="0">
                <a:latin typeface="Calibri"/>
                <a:cs typeface="Calibri"/>
              </a:rPr>
              <a:t>he </a:t>
            </a:r>
            <a:r>
              <a:rPr lang="en-GB" sz="2000" dirty="0">
                <a:latin typeface="Calibri"/>
                <a:cs typeface="Calibri"/>
              </a:rPr>
              <a:t>feasibility of the </a:t>
            </a:r>
            <a:r>
              <a:rPr lang="en-GB" sz="2000" dirty="0" err="1">
                <a:latin typeface="Calibri"/>
                <a:cs typeface="Calibri"/>
              </a:rPr>
              <a:t>beamline</a:t>
            </a:r>
            <a:r>
              <a:rPr lang="en-GB" sz="2000" dirty="0">
                <a:latin typeface="Calibri"/>
                <a:cs typeface="Calibri"/>
              </a:rPr>
              <a:t> is not under </a:t>
            </a:r>
            <a:r>
              <a:rPr lang="en-GB" sz="2000" dirty="0" smtClean="0">
                <a:latin typeface="Calibri"/>
                <a:cs typeface="Calibri"/>
              </a:rPr>
              <a:t>question, technology is proved.</a:t>
            </a:r>
            <a:endParaRPr lang="en-GB" sz="2000" dirty="0">
              <a:latin typeface="Calibri"/>
              <a:cs typeface="Calibri"/>
            </a:endParaRPr>
          </a:p>
          <a:p>
            <a:r>
              <a:rPr lang="en-GB" sz="2000" dirty="0">
                <a:latin typeface="Calibri"/>
                <a:cs typeface="Calibri"/>
              </a:rPr>
              <a:t>We do not foresee delays in the construction of the </a:t>
            </a:r>
            <a:r>
              <a:rPr lang="en-GB" sz="2000" dirty="0" err="1">
                <a:latin typeface="Calibri"/>
                <a:cs typeface="Calibri"/>
              </a:rPr>
              <a:t>beamline</a:t>
            </a:r>
            <a:r>
              <a:rPr lang="en-GB" sz="2000" dirty="0">
                <a:latin typeface="Calibri"/>
                <a:cs typeface="Calibri"/>
              </a:rPr>
              <a:t> since the basic concept has been designed as highly </a:t>
            </a:r>
            <a:r>
              <a:rPr lang="en-GB" sz="2000" dirty="0" smtClean="0">
                <a:latin typeface="Calibri"/>
                <a:cs typeface="Calibri"/>
              </a:rPr>
              <a:t>feasible. </a:t>
            </a:r>
          </a:p>
          <a:p>
            <a:r>
              <a:rPr lang="en-GB" sz="2000" dirty="0" smtClean="0">
                <a:latin typeface="Calibri"/>
                <a:cs typeface="Calibri"/>
              </a:rPr>
              <a:t>Regarding </a:t>
            </a:r>
            <a:r>
              <a:rPr lang="en-GB" sz="2000" dirty="0">
                <a:latin typeface="Calibri"/>
                <a:cs typeface="Calibri"/>
              </a:rPr>
              <a:t>a potential risk in cost increase, a possible source could be the fast development of the pixel array detectors. The field is introducing new detectors with striking </a:t>
            </a:r>
            <a:r>
              <a:rPr lang="en-GB" sz="2000" dirty="0" err="1" smtClean="0">
                <a:latin typeface="Calibri"/>
                <a:cs typeface="Calibri"/>
              </a:rPr>
              <a:t>perfomance</a:t>
            </a:r>
            <a:r>
              <a:rPr lang="en-GB" sz="2000" dirty="0" smtClean="0">
                <a:latin typeface="Calibri"/>
                <a:cs typeface="Calibri"/>
              </a:rPr>
              <a:t> </a:t>
            </a:r>
            <a:r>
              <a:rPr lang="en-GB" sz="2000" dirty="0">
                <a:latin typeface="Calibri"/>
                <a:cs typeface="Calibri"/>
              </a:rPr>
              <a:t>but at a high economical cost, as </a:t>
            </a:r>
            <a:r>
              <a:rPr lang="en-GB" sz="2000" dirty="0" smtClean="0">
                <a:latin typeface="Calibri"/>
                <a:cs typeface="Calibri"/>
              </a:rPr>
              <a:t>recent </a:t>
            </a:r>
            <a:r>
              <a:rPr lang="en-GB" sz="2000" dirty="0">
                <a:latin typeface="Calibri"/>
                <a:cs typeface="Calibri"/>
              </a:rPr>
              <a:t>products (PILATUS3, EIGER from </a:t>
            </a:r>
            <a:r>
              <a:rPr lang="en-GB" sz="2000" dirty="0" err="1">
                <a:latin typeface="Calibri"/>
                <a:cs typeface="Calibri"/>
              </a:rPr>
              <a:t>Dectris</a:t>
            </a:r>
            <a:r>
              <a:rPr lang="en-GB" sz="2000" dirty="0">
                <a:latin typeface="Calibri"/>
                <a:cs typeface="Calibri"/>
              </a:rPr>
              <a:t> Ltd). If during the </a:t>
            </a:r>
            <a:r>
              <a:rPr lang="en-GB" sz="2000" dirty="0" err="1">
                <a:latin typeface="Calibri"/>
                <a:cs typeface="Calibri"/>
              </a:rPr>
              <a:t>beamline</a:t>
            </a:r>
            <a:r>
              <a:rPr lang="en-GB" sz="2000" dirty="0">
                <a:latin typeface="Calibri"/>
                <a:cs typeface="Calibri"/>
              </a:rPr>
              <a:t> construction </a:t>
            </a:r>
            <a:r>
              <a:rPr lang="en-GB" sz="2000" dirty="0" smtClean="0">
                <a:latin typeface="Calibri"/>
                <a:cs typeface="Calibri"/>
              </a:rPr>
              <a:t>emerging detectors opened </a:t>
            </a:r>
            <a:r>
              <a:rPr lang="en-GB" sz="2000" dirty="0">
                <a:latin typeface="Calibri"/>
                <a:cs typeface="Calibri"/>
              </a:rPr>
              <a:t>new possibilities for a </a:t>
            </a:r>
            <a:r>
              <a:rPr lang="en-GB" sz="2000" dirty="0" err="1">
                <a:latin typeface="Calibri"/>
                <a:cs typeface="Calibri"/>
              </a:rPr>
              <a:t>microfocus</a:t>
            </a:r>
            <a:r>
              <a:rPr lang="en-GB" sz="2000" dirty="0">
                <a:latin typeface="Calibri"/>
                <a:cs typeface="Calibri"/>
              </a:rPr>
              <a:t> </a:t>
            </a:r>
            <a:r>
              <a:rPr lang="en-GB" sz="2000" dirty="0" err="1">
                <a:latin typeface="Calibri"/>
                <a:cs typeface="Calibri"/>
              </a:rPr>
              <a:t>beamline</a:t>
            </a:r>
            <a:r>
              <a:rPr lang="en-GB" sz="2000" dirty="0">
                <a:latin typeface="Calibri"/>
                <a:cs typeface="Calibri"/>
              </a:rPr>
              <a:t>, such a detector should be strongly </a:t>
            </a:r>
            <a:r>
              <a:rPr lang="en-GB" sz="2000" dirty="0" smtClean="0">
                <a:latin typeface="Calibri"/>
                <a:cs typeface="Calibri"/>
              </a:rPr>
              <a:t>considered.</a:t>
            </a:r>
          </a:p>
          <a:p>
            <a:r>
              <a:rPr lang="en-GB" sz="2000" dirty="0">
                <a:latin typeface="Calibri"/>
                <a:cs typeface="Calibri"/>
              </a:rPr>
              <a:t>Technically, a possible potential problem is to reach the stability of the beam to the point that a beam of a micron hits a crystal of a micron during the whole data collection, in which the crystal rotates. Variation in temperature, air currents, vibrations, </a:t>
            </a:r>
            <a:r>
              <a:rPr lang="en-GB" sz="2000" dirty="0" err="1">
                <a:latin typeface="Calibri"/>
                <a:cs typeface="Calibri"/>
              </a:rPr>
              <a:t>etc</a:t>
            </a:r>
            <a:r>
              <a:rPr lang="en-GB" sz="2000" dirty="0">
                <a:latin typeface="Calibri"/>
                <a:cs typeface="Calibri"/>
              </a:rPr>
              <a:t>, could be critical for beam and crystal position stabilities. However, this can be solved efficiently as demonstrated in other modern synchrotrons.</a:t>
            </a:r>
            <a:endParaRPr lang="en-GB" sz="2000" dirty="0" smtClean="0">
              <a:latin typeface="Calibri"/>
              <a:cs typeface="Calibri"/>
            </a:endParaRPr>
          </a:p>
          <a:p>
            <a:endParaRPr lang="en-GB" sz="2000" dirty="0" smtClean="0">
              <a:latin typeface="Calibri"/>
              <a:cs typeface="Calibri"/>
            </a:endParaRPr>
          </a:p>
          <a:p>
            <a:endParaRPr lang="en-US" sz="2000" dirty="0">
              <a:latin typeface="Calibri"/>
              <a:cs typeface="Calibri"/>
            </a:endParaRPr>
          </a:p>
        </p:txBody>
      </p:sp>
    </p:spTree>
    <p:extLst>
      <p:ext uri="{BB962C8B-B14F-4D97-AF65-F5344CB8AC3E}">
        <p14:creationId xmlns:p14="http://schemas.microsoft.com/office/powerpoint/2010/main" val="70305684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539750" y="836613"/>
            <a:ext cx="8135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endParaRPr lang="es-ES_tradnl" sz="1800">
              <a:latin typeface="Comic Sans MS" charset="0"/>
              <a:ea typeface="MS PGothic" charset="0"/>
              <a:cs typeface="MS PGothic" charset="0"/>
            </a:endParaRPr>
          </a:p>
        </p:txBody>
      </p:sp>
      <p:sp>
        <p:nvSpPr>
          <p:cNvPr id="38915" name="Text Box 5"/>
          <p:cNvSpPr txBox="1">
            <a:spLocks noChangeArrowheads="1"/>
          </p:cNvSpPr>
          <p:nvPr/>
        </p:nvSpPr>
        <p:spPr bwMode="auto">
          <a:xfrm>
            <a:off x="395288" y="260648"/>
            <a:ext cx="3816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50000"/>
              </a:spcBef>
            </a:pPr>
            <a:r>
              <a:rPr lang="en-US" b="1" dirty="0">
                <a:latin typeface="Calibri" charset="0"/>
                <a:ea typeface="MS PGothic" charset="0"/>
                <a:cs typeface="MS PGothic" charset="0"/>
              </a:rPr>
              <a:t>5.  Estimated Cost</a:t>
            </a:r>
            <a:endParaRPr lang="es-ES" sz="1000" dirty="0">
              <a:latin typeface="Calibri" charset="0"/>
              <a:ea typeface="MS PGothic" charset="0"/>
              <a:cs typeface="MS PGothic"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237883335"/>
              </p:ext>
            </p:extLst>
          </p:nvPr>
        </p:nvGraphicFramePr>
        <p:xfrm>
          <a:off x="869951" y="764704"/>
          <a:ext cx="3575050" cy="5974079"/>
        </p:xfrm>
        <a:graphic>
          <a:graphicData uri="http://schemas.openxmlformats.org/drawingml/2006/table">
            <a:tbl>
              <a:tblPr firstRow="1" firstCol="1" bandRow="1">
                <a:tableStyleId>{5C22544A-7EE6-4342-B048-85BDC9FD1C3A}</a:tableStyleId>
              </a:tblPr>
              <a:tblGrid>
                <a:gridCol w="2938397"/>
                <a:gridCol w="636653"/>
              </a:tblGrid>
              <a:tr h="164495">
                <a:tc>
                  <a:txBody>
                    <a:bodyPr/>
                    <a:lstStyle/>
                    <a:p>
                      <a:pPr marL="0" marR="0" algn="just">
                        <a:spcBef>
                          <a:spcPts val="0"/>
                        </a:spcBef>
                        <a:spcAft>
                          <a:spcPts val="0"/>
                        </a:spcAft>
                      </a:pPr>
                      <a:r>
                        <a:rPr lang="en-GB" sz="1400" b="1" dirty="0" smtClean="0">
                          <a:effectLst/>
                        </a:rPr>
                        <a:t>CONCEPT</a:t>
                      </a:r>
                      <a:endParaRPr lang="en-US" sz="1400" b="1"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smtClean="0">
                          <a:effectLst/>
                        </a:rPr>
                        <a:t>COST</a:t>
                      </a:r>
                      <a:endParaRPr lang="en-US" sz="1400" dirty="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In-vacuum Undulator U20</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650</a:t>
                      </a:r>
                      <a:endParaRPr lang="en-US" sz="1400" dirty="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Front-end</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300</a:t>
                      </a:r>
                      <a:endParaRPr lang="en-US" sz="1400" dirty="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Safety hutches (optics, experimental)</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450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Personal Safety System</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100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Cabling</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120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US" sz="1400" dirty="0">
                          <a:effectLst/>
                        </a:rPr>
                        <a:t>Fluids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US" sz="1400" dirty="0">
                          <a:effectLst/>
                        </a:rPr>
                        <a:t>100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dirty="0">
                          <a:effectLst/>
                        </a:rPr>
                        <a:t>White beam attenuator</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a:effectLst/>
                        </a:rPr>
                        <a:t>40</a:t>
                      </a:r>
                      <a:endParaRPr lang="en-US" sz="140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dirty="0">
                          <a:effectLst/>
                        </a:rPr>
                        <a:t>White beam fluorescence screen</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a:effectLst/>
                        </a:rPr>
                        <a:t>40</a:t>
                      </a:r>
                      <a:endParaRPr lang="en-US" sz="1400">
                        <a:effectLst/>
                        <a:latin typeface="Times New Roman"/>
                        <a:ea typeface="Times New Roman"/>
                      </a:endParaRPr>
                    </a:p>
                  </a:txBody>
                  <a:tcPr marL="36087" marR="36087" marT="0" marB="0" anchor="b"/>
                </a:tc>
              </a:tr>
              <a:tr h="164495">
                <a:tc>
                  <a:txBody>
                    <a:bodyPr/>
                    <a:lstStyle/>
                    <a:p>
                      <a:pPr marL="0" marR="0" algn="just">
                        <a:spcBef>
                          <a:spcPts val="0"/>
                        </a:spcBef>
                        <a:spcAft>
                          <a:spcPts val="0"/>
                        </a:spcAft>
                      </a:pPr>
                      <a:r>
                        <a:rPr lang="en-GB" sz="1400" dirty="0">
                          <a:effectLst/>
                        </a:rPr>
                        <a:t>Optics - monochromator</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280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Optics – mono </a:t>
                      </a:r>
                      <a:r>
                        <a:rPr lang="en-GB" sz="1400" dirty="0" err="1">
                          <a:effectLst/>
                        </a:rPr>
                        <a:t>cryocooling</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120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GB" sz="1400" dirty="0">
                          <a:effectLst/>
                        </a:rPr>
                        <a:t>Optics – HPM, VFM and HFM mirrors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460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US" sz="1400" dirty="0">
                          <a:effectLst/>
                        </a:rPr>
                        <a:t>Optics - Horizontal secondary source slit</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US" sz="1400">
                          <a:effectLst/>
                        </a:rPr>
                        <a:t>80</a:t>
                      </a:r>
                      <a:endParaRPr lang="en-US" sz="1400">
                        <a:effectLst/>
                        <a:latin typeface="Times New Roman"/>
                        <a:ea typeface="Times New Roman"/>
                      </a:endParaRPr>
                    </a:p>
                  </a:txBody>
                  <a:tcPr marL="36087" marR="36087" marT="0" marB="0" anchor="ctr"/>
                </a:tc>
              </a:tr>
              <a:tr h="164495">
                <a:tc>
                  <a:txBody>
                    <a:bodyPr/>
                    <a:lstStyle/>
                    <a:p>
                      <a:pPr marL="0" marR="0" algn="just">
                        <a:spcBef>
                          <a:spcPts val="0"/>
                        </a:spcBef>
                        <a:spcAft>
                          <a:spcPts val="0"/>
                        </a:spcAft>
                      </a:pPr>
                      <a:r>
                        <a:rPr lang="en-US" sz="1400" dirty="0">
                          <a:effectLst/>
                        </a:rPr>
                        <a:t>Optics - Beam apertures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US" sz="1400">
                          <a:effectLst/>
                        </a:rPr>
                        <a:t>100</a:t>
                      </a:r>
                      <a:endParaRPr lang="en-US" sz="1400">
                        <a:effectLst/>
                        <a:latin typeface="Times New Roman"/>
                        <a:ea typeface="Times New Roman"/>
                      </a:endParaRPr>
                    </a:p>
                  </a:txBody>
                  <a:tcPr marL="36087" marR="36087" marT="0" marB="0" anchor="ctr"/>
                </a:tc>
              </a:tr>
              <a:tr h="164495">
                <a:tc>
                  <a:txBody>
                    <a:bodyPr/>
                    <a:lstStyle/>
                    <a:p>
                      <a:pPr marL="0" marR="0">
                        <a:spcBef>
                          <a:spcPts val="0"/>
                        </a:spcBef>
                        <a:spcAft>
                          <a:spcPts val="0"/>
                        </a:spcAft>
                      </a:pPr>
                      <a:r>
                        <a:rPr lang="en-US" sz="1400" dirty="0">
                          <a:effectLst/>
                        </a:rPr>
                        <a:t>Monochromatic beam diagnostics</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a:effectLst/>
                        </a:rPr>
                        <a:t>100</a:t>
                      </a:r>
                      <a:endParaRPr lang="en-US" sz="140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dirty="0">
                          <a:effectLst/>
                        </a:rPr>
                        <a:t>Vacuum elements (pipes, bellows, ion pumps)</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a:effectLst/>
                        </a:rPr>
                        <a:t>100</a:t>
                      </a:r>
                      <a:endParaRPr lang="en-US" sz="140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dirty="0">
                          <a:effectLst/>
                        </a:rPr>
                        <a:t>Vacuum electronics (gauges, controllers)</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80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a:effectLst/>
                        </a:rPr>
                        <a:t>Vacuum windows</a:t>
                      </a:r>
                      <a:endParaRPr lang="en-US" sz="140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20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a:effectLst/>
                        </a:rPr>
                        <a:t>End station - Beam attenuator</a:t>
                      </a:r>
                      <a:endParaRPr lang="en-US" sz="140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10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a:effectLst/>
                        </a:rPr>
                        <a:t>End station - diagnostics</a:t>
                      </a:r>
                      <a:endParaRPr lang="en-US" sz="140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80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a:effectLst/>
                        </a:rPr>
                        <a:t>End station - beam apertures</a:t>
                      </a:r>
                      <a:endParaRPr lang="en-US" sz="140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20</a:t>
                      </a:r>
                      <a:endParaRPr lang="en-US" sz="1400" dirty="0">
                        <a:effectLst/>
                        <a:latin typeface="Times New Roman"/>
                        <a:ea typeface="Times New Roman"/>
                      </a:endParaRPr>
                    </a:p>
                  </a:txBody>
                  <a:tcPr marL="36087" marR="36087" marT="0" marB="0" anchor="b"/>
                </a:tc>
              </a:tr>
              <a:tr h="164495">
                <a:tc>
                  <a:txBody>
                    <a:bodyPr/>
                    <a:lstStyle/>
                    <a:p>
                      <a:pPr marL="0" marR="0">
                        <a:spcBef>
                          <a:spcPts val="0"/>
                        </a:spcBef>
                        <a:spcAft>
                          <a:spcPts val="0"/>
                        </a:spcAft>
                      </a:pPr>
                      <a:r>
                        <a:rPr lang="en-US" sz="1400">
                          <a:effectLst/>
                        </a:rPr>
                        <a:t>End station - shutter</a:t>
                      </a:r>
                      <a:endParaRPr lang="en-US" sz="140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30</a:t>
                      </a:r>
                      <a:endParaRPr lang="en-US" sz="1400" dirty="0">
                        <a:effectLst/>
                        <a:latin typeface="Times New Roman"/>
                        <a:ea typeface="Times New Roman"/>
                      </a:endParaRPr>
                    </a:p>
                  </a:txBody>
                  <a:tcPr marL="36087" marR="36087" marT="0" marB="0" anchor="b"/>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63040891"/>
              </p:ext>
            </p:extLst>
          </p:nvPr>
        </p:nvGraphicFramePr>
        <p:xfrm>
          <a:off x="4876800" y="1045369"/>
          <a:ext cx="3568699" cy="5287010"/>
        </p:xfrm>
        <a:graphic>
          <a:graphicData uri="http://schemas.openxmlformats.org/drawingml/2006/table">
            <a:tbl>
              <a:tblPr firstRow="1" firstCol="1" bandRow="1">
                <a:tableStyleId>{5C22544A-7EE6-4342-B048-85BDC9FD1C3A}</a:tableStyleId>
              </a:tblPr>
              <a:tblGrid>
                <a:gridCol w="2933177"/>
                <a:gridCol w="635522"/>
              </a:tblGrid>
              <a:tr h="215169">
                <a:tc>
                  <a:txBody>
                    <a:bodyPr/>
                    <a:lstStyle/>
                    <a:p>
                      <a:pPr marL="0" marR="0">
                        <a:spcBef>
                          <a:spcPts val="0"/>
                        </a:spcBef>
                        <a:spcAft>
                          <a:spcPts val="0"/>
                        </a:spcAft>
                      </a:pPr>
                      <a:r>
                        <a:rPr lang="en-US" sz="1400" dirty="0" smtClean="0">
                          <a:effectLst/>
                        </a:rPr>
                        <a:t>CONCEPT</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smtClean="0">
                          <a:effectLst/>
                        </a:rPr>
                        <a:t>COST</a:t>
                      </a:r>
                      <a:endParaRPr lang="en-US" sz="1400" dirty="0">
                        <a:effectLst/>
                        <a:latin typeface="Times New Roman"/>
                        <a:ea typeface="Times New Roman"/>
                      </a:endParaRPr>
                    </a:p>
                  </a:txBody>
                  <a:tcPr marL="36087" marR="36087" marT="0" marB="0" anchor="b"/>
                </a:tc>
              </a:tr>
              <a:tr h="215169">
                <a:tc>
                  <a:txBody>
                    <a:bodyPr/>
                    <a:lstStyle/>
                    <a:p>
                      <a:pPr marL="0" marR="0">
                        <a:spcBef>
                          <a:spcPts val="0"/>
                        </a:spcBef>
                        <a:spcAft>
                          <a:spcPts val="0"/>
                        </a:spcAft>
                      </a:pPr>
                      <a:r>
                        <a:rPr lang="en-US" sz="1400" dirty="0">
                          <a:effectLst/>
                        </a:rPr>
                        <a:t>Diffractometer alignment table</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70</a:t>
                      </a:r>
                      <a:endParaRPr lang="en-US" sz="1400" dirty="0">
                        <a:effectLst/>
                        <a:latin typeface="Times New Roman"/>
                        <a:ea typeface="Times New Roman"/>
                      </a:endParaRPr>
                    </a:p>
                  </a:txBody>
                  <a:tcPr marL="36087" marR="36087" marT="0" marB="0" anchor="b"/>
                </a:tc>
              </a:tr>
              <a:tr h="215169">
                <a:tc>
                  <a:txBody>
                    <a:bodyPr/>
                    <a:lstStyle/>
                    <a:p>
                      <a:pPr marL="0" marR="0" algn="just">
                        <a:spcBef>
                          <a:spcPts val="0"/>
                        </a:spcBef>
                        <a:spcAft>
                          <a:spcPts val="0"/>
                        </a:spcAft>
                      </a:pPr>
                      <a:r>
                        <a:rPr lang="en-GB" sz="1400" dirty="0">
                          <a:effectLst/>
                        </a:rPr>
                        <a:t>Diffractometer </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350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Sample viewing system </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30</a:t>
                      </a:r>
                      <a:endParaRPr lang="en-US" sz="140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Automatic sample changer </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a:effectLst/>
                        </a:rPr>
                        <a:t>300</a:t>
                      </a:r>
                      <a:endParaRPr lang="en-US" sz="140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Sample cryogenic system</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40</a:t>
                      </a:r>
                      <a:endParaRPr lang="en-US" sz="1400" dirty="0">
                        <a:effectLst/>
                        <a:latin typeface="Times New Roman"/>
                        <a:ea typeface="Times New Roman"/>
                      </a:endParaRPr>
                    </a:p>
                  </a:txBody>
                  <a:tcPr marL="36087" marR="36087" marT="0" marB="0" anchor="ctr"/>
                </a:tc>
              </a:tr>
              <a:tr h="215169">
                <a:tc>
                  <a:txBody>
                    <a:bodyPr/>
                    <a:lstStyle/>
                    <a:p>
                      <a:pPr marL="0" marR="0">
                        <a:spcBef>
                          <a:spcPts val="0"/>
                        </a:spcBef>
                        <a:spcAft>
                          <a:spcPts val="0"/>
                        </a:spcAft>
                      </a:pPr>
                      <a:r>
                        <a:rPr lang="en-US" sz="1400" dirty="0">
                          <a:effectLst/>
                        </a:rPr>
                        <a:t>Detector alignment table</a:t>
                      </a:r>
                      <a:endParaRPr lang="en-US" sz="1400" dirty="0">
                        <a:effectLst/>
                        <a:latin typeface="Times New Roman"/>
                        <a:ea typeface="Times New Roman"/>
                      </a:endParaRPr>
                    </a:p>
                  </a:txBody>
                  <a:tcPr marL="36087" marR="36087" marT="0" marB="0" anchor="b"/>
                </a:tc>
                <a:tc>
                  <a:txBody>
                    <a:bodyPr/>
                    <a:lstStyle/>
                    <a:p>
                      <a:pPr marL="0" marR="0" algn="ctr">
                        <a:spcBef>
                          <a:spcPts val="0"/>
                        </a:spcBef>
                        <a:spcAft>
                          <a:spcPts val="0"/>
                        </a:spcAft>
                      </a:pPr>
                      <a:r>
                        <a:rPr lang="en-US" sz="1400" dirty="0">
                          <a:effectLst/>
                        </a:rPr>
                        <a:t>60</a:t>
                      </a:r>
                      <a:endParaRPr lang="en-US" sz="1400" dirty="0">
                        <a:effectLst/>
                        <a:latin typeface="Times New Roman"/>
                        <a:ea typeface="Times New Roman"/>
                      </a:endParaRPr>
                    </a:p>
                  </a:txBody>
                  <a:tcPr marL="36087" marR="36087" marT="0" marB="0" anchor="b"/>
                </a:tc>
              </a:tr>
              <a:tr h="215169">
                <a:tc>
                  <a:txBody>
                    <a:bodyPr/>
                    <a:lstStyle/>
                    <a:p>
                      <a:pPr marL="0" marR="0" algn="just">
                        <a:spcBef>
                          <a:spcPts val="0"/>
                        </a:spcBef>
                        <a:spcAft>
                          <a:spcPts val="0"/>
                        </a:spcAft>
                      </a:pPr>
                      <a:r>
                        <a:rPr lang="en-GB" sz="1400" dirty="0">
                          <a:effectLst/>
                        </a:rPr>
                        <a:t>Pixel Detector</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1500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Fluorescence </a:t>
                      </a:r>
                      <a:r>
                        <a:rPr lang="en-GB" sz="1400" dirty="0" err="1">
                          <a:effectLst/>
                        </a:rPr>
                        <a:t>detector+MCA</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20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Racks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25</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dirty="0">
                          <a:effectLst/>
                        </a:rPr>
                        <a:t>Motor drivers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50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Electronic boards</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100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Networking</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25</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Air conditioning</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50</a:t>
                      </a:r>
                      <a:endParaRPr lang="en-US" sz="1400" dirty="0">
                        <a:effectLst/>
                        <a:latin typeface="Times New Roman"/>
                        <a:ea typeface="Times New Roman"/>
                      </a:endParaRPr>
                    </a:p>
                  </a:txBody>
                  <a:tcPr marL="36087" marR="36087" marT="0" marB="0" anchor="ctr"/>
                </a:tc>
              </a:tr>
              <a:tr h="430338">
                <a:tc>
                  <a:txBody>
                    <a:bodyPr/>
                    <a:lstStyle/>
                    <a:p>
                      <a:pPr marL="0" marR="0" algn="just">
                        <a:spcBef>
                          <a:spcPts val="0"/>
                        </a:spcBef>
                        <a:spcAft>
                          <a:spcPts val="0"/>
                        </a:spcAft>
                      </a:pPr>
                      <a:r>
                        <a:rPr lang="en-GB" sz="1400" dirty="0" smtClean="0">
                          <a:effectLst/>
                        </a:rPr>
                        <a:t>Temperature / Humidity</a:t>
                      </a:r>
                      <a:r>
                        <a:rPr lang="en-GB" sz="1400" baseline="0" dirty="0" smtClean="0">
                          <a:effectLst/>
                        </a:rPr>
                        <a:t> </a:t>
                      </a:r>
                      <a:r>
                        <a:rPr lang="en-GB" sz="1400" dirty="0" smtClean="0">
                          <a:effectLst/>
                        </a:rPr>
                        <a:t>conditioners </a:t>
                      </a:r>
                      <a:r>
                        <a:rPr lang="en-GB" sz="1400" dirty="0">
                          <a:effectLst/>
                        </a:rPr>
                        <a:t>and sensors</a:t>
                      </a:r>
                      <a:endParaRPr lang="en-US" sz="14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30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Tools </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15</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Control hutch</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35</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Lab equipment</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20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Microscopes</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10</a:t>
                      </a:r>
                      <a:endParaRPr lang="en-US" sz="1400" dirty="0">
                        <a:effectLst/>
                        <a:latin typeface="Times New Roman"/>
                        <a:ea typeface="Times New Roman"/>
                      </a:endParaRPr>
                    </a:p>
                  </a:txBody>
                  <a:tcPr marL="36087" marR="36087" marT="0" marB="0" anchor="ctr"/>
                </a:tc>
              </a:tr>
              <a:tr h="215169">
                <a:tc>
                  <a:txBody>
                    <a:bodyPr/>
                    <a:lstStyle/>
                    <a:p>
                      <a:pPr marL="0" marR="0" algn="just">
                        <a:spcBef>
                          <a:spcPts val="0"/>
                        </a:spcBef>
                        <a:spcAft>
                          <a:spcPts val="0"/>
                        </a:spcAft>
                      </a:pPr>
                      <a:r>
                        <a:rPr lang="en-GB" sz="1400">
                          <a:effectLst/>
                        </a:rPr>
                        <a:t>Furniture</a:t>
                      </a:r>
                      <a:endParaRPr lang="en-US" sz="140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400" dirty="0">
                          <a:effectLst/>
                        </a:rPr>
                        <a:t>10</a:t>
                      </a:r>
                      <a:endParaRPr lang="en-US" sz="1400" dirty="0">
                        <a:effectLst/>
                        <a:latin typeface="Times New Roman"/>
                        <a:ea typeface="Times New Roman"/>
                      </a:endParaRPr>
                    </a:p>
                  </a:txBody>
                  <a:tcPr marL="36087" marR="36087" marT="0" marB="0" anchor="ctr"/>
                </a:tc>
              </a:tr>
              <a:tr h="215169">
                <a:tc>
                  <a:txBody>
                    <a:bodyPr/>
                    <a:lstStyle/>
                    <a:p>
                      <a:endParaRPr lang="en-US" sz="1400">
                        <a:effectLst/>
                        <a:latin typeface="Times New Roman"/>
                      </a:endParaRPr>
                    </a:p>
                  </a:txBody>
                  <a:tcPr marL="36087" marR="36087" marT="0" marB="0" anchor="ctr"/>
                </a:tc>
                <a:tc>
                  <a:txBody>
                    <a:bodyPr/>
                    <a:lstStyle/>
                    <a:p>
                      <a:endParaRPr lang="en-US" sz="1400" dirty="0">
                        <a:effectLst/>
                        <a:latin typeface="Times New Roman"/>
                      </a:endParaRPr>
                    </a:p>
                  </a:txBody>
                  <a:tcPr marL="36087" marR="36087" marT="0" marB="0" anchor="ctr"/>
                </a:tc>
              </a:tr>
              <a:tr h="276646">
                <a:tc>
                  <a:txBody>
                    <a:bodyPr/>
                    <a:lstStyle/>
                    <a:p>
                      <a:pPr marL="0" marR="0" algn="just">
                        <a:spcBef>
                          <a:spcPts val="0"/>
                        </a:spcBef>
                        <a:spcAft>
                          <a:spcPts val="0"/>
                        </a:spcAft>
                      </a:pPr>
                      <a:r>
                        <a:rPr lang="en-GB" sz="1800" dirty="0">
                          <a:effectLst/>
                        </a:rPr>
                        <a:t>Contingency </a:t>
                      </a:r>
                      <a:r>
                        <a:rPr lang="en-GB" sz="1800" dirty="0" smtClean="0">
                          <a:effectLst/>
                        </a:rPr>
                        <a:t>10 </a:t>
                      </a:r>
                      <a:r>
                        <a:rPr lang="en-GB" sz="1800" dirty="0">
                          <a:effectLst/>
                        </a:rPr>
                        <a:t>%</a:t>
                      </a:r>
                      <a:endParaRPr lang="en-US" sz="18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800" dirty="0">
                          <a:effectLst/>
                        </a:rPr>
                        <a:t>602</a:t>
                      </a:r>
                      <a:endParaRPr lang="en-US" sz="1800" dirty="0">
                        <a:effectLst/>
                        <a:latin typeface="Times New Roman"/>
                        <a:ea typeface="Times New Roman"/>
                      </a:endParaRPr>
                    </a:p>
                  </a:txBody>
                  <a:tcPr marL="36087" marR="36087" marT="0" marB="0" anchor="ctr"/>
                </a:tc>
              </a:tr>
              <a:tr h="276646">
                <a:tc>
                  <a:txBody>
                    <a:bodyPr/>
                    <a:lstStyle/>
                    <a:p>
                      <a:pPr marL="0" marR="0" algn="just">
                        <a:spcBef>
                          <a:spcPts val="0"/>
                        </a:spcBef>
                        <a:spcAft>
                          <a:spcPts val="0"/>
                        </a:spcAft>
                      </a:pPr>
                      <a:r>
                        <a:rPr lang="en-GB" sz="1800" dirty="0">
                          <a:effectLst/>
                        </a:rPr>
                        <a:t>TOTAL (</a:t>
                      </a:r>
                      <a:r>
                        <a:rPr lang="en-GB" sz="1800" dirty="0" err="1">
                          <a:effectLst/>
                        </a:rPr>
                        <a:t>kEUR</a:t>
                      </a:r>
                      <a:r>
                        <a:rPr lang="en-GB" sz="1800" dirty="0">
                          <a:effectLst/>
                        </a:rPr>
                        <a:t>)</a:t>
                      </a:r>
                      <a:endParaRPr lang="en-US" sz="1800" dirty="0">
                        <a:effectLst/>
                        <a:latin typeface="Times New Roman"/>
                        <a:ea typeface="Times New Roman"/>
                      </a:endParaRPr>
                    </a:p>
                  </a:txBody>
                  <a:tcPr marL="36087" marR="36087" marT="0" marB="0" anchor="ctr"/>
                </a:tc>
                <a:tc>
                  <a:txBody>
                    <a:bodyPr/>
                    <a:lstStyle/>
                    <a:p>
                      <a:pPr marL="0" marR="0" algn="ctr">
                        <a:spcBef>
                          <a:spcPts val="0"/>
                        </a:spcBef>
                        <a:spcAft>
                          <a:spcPts val="0"/>
                        </a:spcAft>
                      </a:pPr>
                      <a:r>
                        <a:rPr lang="en-GB" sz="1800" dirty="0">
                          <a:effectLst/>
                        </a:rPr>
                        <a:t>6622</a:t>
                      </a:r>
                      <a:endParaRPr lang="en-US" sz="1800" dirty="0">
                        <a:effectLst/>
                        <a:latin typeface="Times New Roman"/>
                        <a:ea typeface="Times New Roman"/>
                      </a:endParaRPr>
                    </a:p>
                  </a:txBody>
                  <a:tcPr marL="36087" marR="36087" marT="0" marB="0" anchor="ctr"/>
                </a:tc>
              </a:tr>
            </a:tbl>
          </a:graphicData>
        </a:graphic>
      </p:graphicFrame>
    </p:spTree>
    <p:extLst>
      <p:ext uri="{BB962C8B-B14F-4D97-AF65-F5344CB8AC3E}">
        <p14:creationId xmlns:p14="http://schemas.microsoft.com/office/powerpoint/2010/main" val="21746516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7"/>
            <a:ext cx="8229600" cy="868347"/>
          </a:xfrm>
        </p:spPr>
        <p:txBody>
          <a:bodyPr/>
          <a:lstStyle/>
          <a:p>
            <a:pPr algn="l"/>
            <a:r>
              <a:rPr lang="en-US" sz="1800" b="1" dirty="0" smtClean="0">
                <a:solidFill>
                  <a:schemeClr val="tx1"/>
                </a:solidFill>
              </a:rPr>
              <a:t>ALBA </a:t>
            </a:r>
            <a:r>
              <a:rPr lang="en-US" sz="1800" b="1" dirty="0" smtClean="0">
                <a:solidFill>
                  <a:schemeClr val="tx1"/>
                </a:solidFill>
                <a:latin typeface="Calibri"/>
                <a:cs typeface="Calibri"/>
              </a:rPr>
              <a:t>question 3. </a:t>
            </a:r>
            <a:r>
              <a:rPr lang="en-GB" sz="1800" b="1" dirty="0">
                <a:latin typeface="Calibri"/>
                <a:cs typeface="Calibri"/>
              </a:rPr>
              <a:t>Pick up a single scientific field/technique where the BL could be European-leading. Why and how?</a:t>
            </a:r>
            <a:endParaRPr lang="es-ES" sz="1800" b="1" dirty="0">
              <a:solidFill>
                <a:schemeClr val="tx1"/>
              </a:solidFill>
              <a:latin typeface="Calibri"/>
              <a:cs typeface="Calibri"/>
            </a:endParaRPr>
          </a:p>
        </p:txBody>
      </p:sp>
      <p:sp>
        <p:nvSpPr>
          <p:cNvPr id="10" name="Marcador de texto 2"/>
          <p:cNvSpPr>
            <a:spLocks noGrp="1"/>
          </p:cNvSpPr>
          <p:nvPr>
            <p:ph type="body" idx="1"/>
          </p:nvPr>
        </p:nvSpPr>
        <p:spPr>
          <a:xfrm>
            <a:off x="457200" y="980728"/>
            <a:ext cx="8363272" cy="4525961"/>
          </a:xfrm>
        </p:spPr>
        <p:txBody>
          <a:bodyPr/>
          <a:lstStyle/>
          <a:p>
            <a:r>
              <a:rPr lang="en-US" sz="2000" dirty="0" smtClean="0">
                <a:latin typeface="Calibri"/>
                <a:cs typeface="Calibri"/>
              </a:rPr>
              <a:t>Only </a:t>
            </a:r>
            <a:r>
              <a:rPr lang="en-US" sz="2000" dirty="0">
                <a:latin typeface="Calibri"/>
                <a:cs typeface="Calibri"/>
              </a:rPr>
              <a:t>a handful </a:t>
            </a:r>
            <a:r>
              <a:rPr lang="en-US" sz="2000" dirty="0" smtClean="0">
                <a:latin typeface="Calibri"/>
                <a:cs typeface="Calibri"/>
              </a:rPr>
              <a:t>among the 40 synchrotron worldwide are </a:t>
            </a:r>
            <a:r>
              <a:rPr lang="en-US" sz="2000" dirty="0">
                <a:latin typeface="Calibri"/>
                <a:cs typeface="Calibri"/>
              </a:rPr>
              <a:t>capable of carrying out these micro</a:t>
            </a:r>
            <a:r>
              <a:rPr lang="en-US" sz="2000" dirty="0" smtClean="0">
                <a:latin typeface="Calibri"/>
                <a:cs typeface="Calibri"/>
              </a:rPr>
              <a:t>-MX</a:t>
            </a:r>
            <a:r>
              <a:rPr lang="en-US" sz="2000" dirty="0">
                <a:latin typeface="Calibri"/>
                <a:cs typeface="Calibri"/>
              </a:rPr>
              <a:t> experiments. </a:t>
            </a:r>
            <a:r>
              <a:rPr lang="en-US" sz="2000" dirty="0" smtClean="0">
                <a:latin typeface="Calibri"/>
                <a:cs typeface="Calibri"/>
              </a:rPr>
              <a:t>All </a:t>
            </a:r>
            <a:r>
              <a:rPr lang="en-US" sz="2000" dirty="0">
                <a:latin typeface="Calibri"/>
                <a:cs typeface="Calibri"/>
              </a:rPr>
              <a:t>these facilities are highly oversubscribed. The proposed micro-focus </a:t>
            </a:r>
            <a:r>
              <a:rPr lang="en-US" sz="2000" dirty="0" err="1">
                <a:latin typeface="Calibri"/>
                <a:cs typeface="Calibri"/>
              </a:rPr>
              <a:t>beamline</a:t>
            </a:r>
            <a:r>
              <a:rPr lang="en-US" sz="2000" dirty="0">
                <a:latin typeface="Calibri"/>
                <a:cs typeface="Calibri"/>
              </a:rPr>
              <a:t>, would provide the </a:t>
            </a:r>
            <a:r>
              <a:rPr lang="en-US" sz="2000" dirty="0" smtClean="0">
                <a:latin typeface="Calibri"/>
                <a:cs typeface="Calibri"/>
              </a:rPr>
              <a:t>thriving community </a:t>
            </a:r>
            <a:r>
              <a:rPr lang="en-US" sz="2000" dirty="0">
                <a:latin typeface="Calibri"/>
                <a:cs typeface="Calibri"/>
              </a:rPr>
              <a:t>of </a:t>
            </a:r>
            <a:r>
              <a:rPr lang="en-US" sz="2000" dirty="0" smtClean="0">
                <a:latin typeface="Calibri"/>
                <a:cs typeface="Calibri"/>
              </a:rPr>
              <a:t>crystallography </a:t>
            </a:r>
            <a:r>
              <a:rPr lang="en-US" sz="2000" dirty="0">
                <a:latin typeface="Calibri"/>
                <a:cs typeface="Calibri"/>
              </a:rPr>
              <a:t>researchers </a:t>
            </a:r>
            <a:r>
              <a:rPr lang="en-US" sz="2000" b="1" dirty="0">
                <a:latin typeface="Calibri"/>
                <a:cs typeface="Calibri"/>
              </a:rPr>
              <a:t>access to a state of- the-art facility on par with the best facilities in the world</a:t>
            </a:r>
            <a:r>
              <a:rPr lang="en-US" sz="2000" b="1" dirty="0" smtClean="0">
                <a:latin typeface="Calibri"/>
                <a:cs typeface="Calibri"/>
              </a:rPr>
              <a:t>.</a:t>
            </a:r>
            <a:endParaRPr lang="en-US" sz="2000" dirty="0">
              <a:latin typeface="Calibri"/>
              <a:cs typeface="Calibri"/>
            </a:endParaRPr>
          </a:p>
          <a:p>
            <a:r>
              <a:rPr lang="en-US" sz="2000" dirty="0">
                <a:latin typeface="Calibri"/>
                <a:cs typeface="Calibri"/>
              </a:rPr>
              <a:t>The proposed </a:t>
            </a:r>
            <a:r>
              <a:rPr lang="en-US" sz="2000" dirty="0" err="1" smtClean="0">
                <a:latin typeface="Calibri"/>
                <a:cs typeface="Calibri"/>
              </a:rPr>
              <a:t>microfocus</a:t>
            </a:r>
            <a:r>
              <a:rPr lang="en-US" sz="2000" dirty="0" smtClean="0">
                <a:latin typeface="Calibri"/>
                <a:cs typeface="Calibri"/>
              </a:rPr>
              <a:t> </a:t>
            </a:r>
            <a:r>
              <a:rPr lang="en-US" sz="2000" dirty="0" err="1">
                <a:latin typeface="Calibri"/>
                <a:cs typeface="Calibri"/>
              </a:rPr>
              <a:t>beamline</a:t>
            </a:r>
            <a:r>
              <a:rPr lang="en-US" sz="2000" dirty="0">
                <a:latin typeface="Calibri"/>
                <a:cs typeface="Calibri"/>
              </a:rPr>
              <a:t> </a:t>
            </a:r>
            <a:r>
              <a:rPr lang="en-US" sz="2000" dirty="0" smtClean="0">
                <a:latin typeface="Calibri"/>
                <a:cs typeface="Calibri"/>
              </a:rPr>
              <a:t>would allow to collect </a:t>
            </a:r>
            <a:r>
              <a:rPr lang="en-US" sz="2000" dirty="0">
                <a:latin typeface="Calibri"/>
                <a:cs typeface="Calibri"/>
              </a:rPr>
              <a:t>useful diffraction data using much smaller crystals and very radiation sensitive crystals at room </a:t>
            </a:r>
            <a:r>
              <a:rPr lang="en-US" sz="2000" dirty="0" smtClean="0">
                <a:latin typeface="Calibri"/>
                <a:cs typeface="Calibri"/>
              </a:rPr>
              <a:t>temperature. The </a:t>
            </a:r>
            <a:r>
              <a:rPr lang="en-US" sz="2000" dirty="0">
                <a:latin typeface="Calibri"/>
                <a:cs typeface="Calibri"/>
              </a:rPr>
              <a:t>proposed new micro-beam station will be able of producing a beam size of only 1.3 </a:t>
            </a:r>
            <a:r>
              <a:rPr lang="en-US" sz="2000" dirty="0" err="1">
                <a:latin typeface="Calibri"/>
                <a:cs typeface="Calibri"/>
              </a:rPr>
              <a:t>μm</a:t>
            </a:r>
            <a:r>
              <a:rPr lang="en-US" sz="2000" dirty="0">
                <a:latin typeface="Calibri"/>
                <a:cs typeface="Calibri"/>
              </a:rPr>
              <a:t> x 1.1 </a:t>
            </a:r>
            <a:r>
              <a:rPr lang="en-US" sz="2000" dirty="0" err="1">
                <a:latin typeface="Calibri"/>
                <a:cs typeface="Calibri"/>
              </a:rPr>
              <a:t>μm</a:t>
            </a:r>
            <a:r>
              <a:rPr lang="en-US" sz="2000" dirty="0">
                <a:latin typeface="Calibri"/>
                <a:cs typeface="Calibri"/>
              </a:rPr>
              <a:t> at 1.3 x10</a:t>
            </a:r>
            <a:r>
              <a:rPr lang="en-US" sz="2000" baseline="30000" dirty="0">
                <a:latin typeface="Calibri"/>
                <a:cs typeface="Calibri"/>
              </a:rPr>
              <a:t>12</a:t>
            </a:r>
            <a:r>
              <a:rPr lang="en-US" sz="2000" dirty="0">
                <a:latin typeface="Calibri"/>
                <a:cs typeface="Calibri"/>
              </a:rPr>
              <a:t> photons/</a:t>
            </a:r>
            <a:r>
              <a:rPr lang="en-US" sz="2000" dirty="0" smtClean="0">
                <a:latin typeface="Calibri"/>
                <a:cs typeface="Calibri"/>
              </a:rPr>
              <a:t>s. </a:t>
            </a:r>
            <a:r>
              <a:rPr lang="en-US" sz="2000" dirty="0">
                <a:latin typeface="Calibri"/>
                <a:cs typeface="Calibri"/>
              </a:rPr>
              <a:t>By matching the </a:t>
            </a:r>
            <a:r>
              <a:rPr lang="en-US" sz="2000" dirty="0" err="1">
                <a:latin typeface="Calibri"/>
                <a:cs typeface="Calibri"/>
              </a:rPr>
              <a:t>beamsize</a:t>
            </a:r>
            <a:r>
              <a:rPr lang="en-US" sz="2000" dirty="0">
                <a:latin typeface="Calibri"/>
                <a:cs typeface="Calibri"/>
              </a:rPr>
              <a:t> to the crystal size, thus reducing signal to noise, the proposed new micro-beam </a:t>
            </a:r>
            <a:r>
              <a:rPr lang="en-US" sz="2000" dirty="0" err="1">
                <a:latin typeface="Calibri"/>
                <a:cs typeface="Calibri"/>
              </a:rPr>
              <a:t>beamline</a:t>
            </a:r>
            <a:r>
              <a:rPr lang="en-US" sz="2000" dirty="0">
                <a:latin typeface="Calibri"/>
                <a:cs typeface="Calibri"/>
              </a:rPr>
              <a:t> will enable data collection from crystals down to about 1 </a:t>
            </a:r>
            <a:r>
              <a:rPr lang="en-US" sz="2000" dirty="0" err="1">
                <a:latin typeface="Calibri"/>
                <a:cs typeface="Calibri"/>
              </a:rPr>
              <a:t>μm</a:t>
            </a:r>
            <a:r>
              <a:rPr lang="en-US" sz="2000" dirty="0">
                <a:latin typeface="Calibri"/>
                <a:cs typeface="Calibri"/>
              </a:rPr>
              <a:t> x 1 </a:t>
            </a:r>
            <a:r>
              <a:rPr lang="en-US" sz="2000" dirty="0" err="1" smtClean="0">
                <a:latin typeface="Calibri"/>
                <a:cs typeface="Calibri"/>
              </a:rPr>
              <a:t>μm</a:t>
            </a:r>
            <a:r>
              <a:rPr lang="en-US" sz="2000" dirty="0" smtClean="0">
                <a:latin typeface="Calibri"/>
                <a:cs typeface="Calibri"/>
              </a:rPr>
              <a:t>.</a:t>
            </a:r>
            <a:endParaRPr lang="en-US" sz="2000" dirty="0">
              <a:latin typeface="Calibri"/>
              <a:cs typeface="Calibri"/>
            </a:endParaRPr>
          </a:p>
          <a:p>
            <a:r>
              <a:rPr lang="en-US" sz="2000" dirty="0">
                <a:latin typeface="Calibri"/>
                <a:cs typeface="Calibri"/>
              </a:rPr>
              <a:t>The very small </a:t>
            </a:r>
            <a:r>
              <a:rPr lang="en-US" sz="2000" dirty="0" err="1">
                <a:latin typeface="Calibri"/>
                <a:cs typeface="Calibri"/>
              </a:rPr>
              <a:t>beamsize</a:t>
            </a:r>
            <a:r>
              <a:rPr lang="en-US" sz="2000" dirty="0">
                <a:latin typeface="Calibri"/>
                <a:cs typeface="Calibri"/>
              </a:rPr>
              <a:t> together with an extremely high photon flux </a:t>
            </a:r>
            <a:r>
              <a:rPr lang="en-US" sz="2000" dirty="0" smtClean="0">
                <a:latin typeface="Calibri"/>
                <a:cs typeface="Calibri"/>
              </a:rPr>
              <a:t>would </a:t>
            </a:r>
            <a:r>
              <a:rPr lang="en-US" sz="2000" dirty="0">
                <a:latin typeface="Calibri"/>
                <a:cs typeface="Calibri"/>
              </a:rPr>
              <a:t>also bridge the gap between classical synchrotron based photon science and modern XFEL </a:t>
            </a:r>
            <a:r>
              <a:rPr lang="en-US" sz="2000" dirty="0" smtClean="0">
                <a:latin typeface="Calibri"/>
                <a:cs typeface="Calibri"/>
              </a:rPr>
              <a:t>experiments.</a:t>
            </a:r>
          </a:p>
          <a:p>
            <a:r>
              <a:rPr lang="en-US" sz="2000" dirty="0" smtClean="0">
                <a:latin typeface="Calibri"/>
                <a:cs typeface="Calibri"/>
              </a:rPr>
              <a:t>Low </a:t>
            </a:r>
            <a:r>
              <a:rPr lang="en-US" sz="2000" dirty="0" smtClean="0">
                <a:latin typeface="Calibri"/>
                <a:cs typeface="Calibri"/>
              </a:rPr>
              <a:t>energy phasing</a:t>
            </a:r>
            <a:r>
              <a:rPr lang="en-US" sz="2000" dirty="0" smtClean="0">
                <a:latin typeface="Calibri"/>
                <a:cs typeface="Calibri"/>
              </a:rPr>
              <a:t>.</a:t>
            </a:r>
            <a:r>
              <a:rPr lang="en-US" sz="2000" dirty="0">
                <a:latin typeface="Calibri"/>
                <a:cs typeface="Calibri"/>
              </a:rPr>
              <a:t> Optimization of anomalous scattering from high </a:t>
            </a:r>
            <a:r>
              <a:rPr lang="en-US" sz="2000" dirty="0" smtClean="0">
                <a:latin typeface="Calibri"/>
                <a:cs typeface="Calibri"/>
              </a:rPr>
              <a:t>energy resolution </a:t>
            </a:r>
            <a:r>
              <a:rPr lang="en-US" sz="2000" dirty="0">
                <a:latin typeface="Calibri"/>
                <a:cs typeface="Calibri"/>
              </a:rPr>
              <a:t>for sharp transitions at resonant edges </a:t>
            </a:r>
            <a:r>
              <a:rPr lang="en-US" sz="2000" dirty="0" smtClean="0">
                <a:latin typeface="Calibri"/>
                <a:cs typeface="Calibri"/>
              </a:rPr>
              <a:t>and lower </a:t>
            </a:r>
            <a:r>
              <a:rPr lang="en-US" sz="2000" dirty="0">
                <a:latin typeface="Calibri"/>
                <a:cs typeface="Calibri"/>
              </a:rPr>
              <a:t>energy for increased f '‘ with light elements (sulfur</a:t>
            </a:r>
            <a:r>
              <a:rPr lang="en-US" sz="2000" dirty="0" smtClean="0">
                <a:latin typeface="Calibri"/>
                <a:cs typeface="Calibri"/>
              </a:rPr>
              <a:t>).</a:t>
            </a:r>
            <a:endParaRPr lang="en-US" sz="2000" dirty="0">
              <a:latin typeface="Calibri"/>
              <a:cs typeface="Calibri"/>
            </a:endParaRPr>
          </a:p>
        </p:txBody>
      </p:sp>
    </p:spTree>
    <p:extLst>
      <p:ext uri="{BB962C8B-B14F-4D97-AF65-F5344CB8AC3E}">
        <p14:creationId xmlns:p14="http://schemas.microsoft.com/office/powerpoint/2010/main" val="426913609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Shape 130"/>
          <p:cNvPicPr preferRelativeResize="0"/>
          <p:nvPr/>
        </p:nvPicPr>
        <p:blipFill rotWithShape="1">
          <a:blip r:embed="rId3">
            <a:alphaModFix/>
          </a:blip>
          <a:srcRect/>
          <a:stretch/>
        </p:blipFill>
        <p:spPr>
          <a:xfrm>
            <a:off x="2571750" y="785812"/>
            <a:ext cx="6500812" cy="4284661"/>
          </a:xfrm>
          <a:prstGeom prst="rect">
            <a:avLst/>
          </a:prstGeom>
          <a:noFill/>
          <a:ln>
            <a:noFill/>
          </a:ln>
        </p:spPr>
      </p:pic>
      <p:pic>
        <p:nvPicPr>
          <p:cNvPr id="131" name="Shape 131"/>
          <p:cNvPicPr preferRelativeResize="0"/>
          <p:nvPr/>
        </p:nvPicPr>
        <p:blipFill rotWithShape="1">
          <a:blip r:embed="rId4">
            <a:alphaModFix/>
          </a:blip>
          <a:srcRect/>
          <a:stretch/>
        </p:blipFill>
        <p:spPr>
          <a:xfrm>
            <a:off x="-12700" y="4102100"/>
            <a:ext cx="4597399" cy="2768599"/>
          </a:xfrm>
          <a:prstGeom prst="rect">
            <a:avLst/>
          </a:prstGeom>
          <a:noFill/>
          <a:ln>
            <a:noFill/>
          </a:ln>
        </p:spPr>
      </p:pic>
      <p:sp>
        <p:nvSpPr>
          <p:cNvPr id="132" name="Shape 132"/>
          <p:cNvSpPr txBox="1"/>
          <p:nvPr/>
        </p:nvSpPr>
        <p:spPr>
          <a:xfrm>
            <a:off x="2643186" y="5929312"/>
            <a:ext cx="1870074" cy="646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1" i="0" u="none" strike="noStrike" cap="none" baseline="0">
                <a:solidFill>
                  <a:schemeClr val="dk1"/>
                </a:solidFill>
                <a:latin typeface="Calibri"/>
                <a:ea typeface="Calibri"/>
                <a:cs typeface="Calibri"/>
                <a:sym typeface="Calibri"/>
              </a:rPr>
              <a:t>TOTAL  49 groups</a:t>
            </a:r>
          </a:p>
          <a:p>
            <a:pPr marL="0" marR="0" lvl="0" indent="0" algn="l" rtl="0">
              <a:lnSpc>
                <a:spcPct val="100000"/>
              </a:lnSpc>
              <a:spcBef>
                <a:spcPts val="0"/>
              </a:spcBef>
              <a:spcAft>
                <a:spcPts val="0"/>
              </a:spcAft>
              <a:buClr>
                <a:schemeClr val="dk1"/>
              </a:buClr>
              <a:buSzPct val="25000"/>
              <a:buFont typeface="Calibri"/>
              <a:buNone/>
            </a:pPr>
            <a:r>
              <a:rPr lang="en-US" sz="1800" b="1" i="0" u="none" strike="noStrike" cap="none" baseline="0">
                <a:solidFill>
                  <a:schemeClr val="dk1"/>
                </a:solidFill>
                <a:latin typeface="Calibri"/>
                <a:ea typeface="Calibri"/>
                <a:cs typeface="Calibri"/>
                <a:sym typeface="Calibri"/>
              </a:rPr>
              <a:t>(40 in 2009)</a:t>
            </a:r>
          </a:p>
        </p:txBody>
      </p:sp>
      <p:sp>
        <p:nvSpPr>
          <p:cNvPr id="133" name="Shape 133"/>
          <p:cNvSpPr txBox="1"/>
          <p:nvPr/>
        </p:nvSpPr>
        <p:spPr>
          <a:xfrm>
            <a:off x="2520950" y="115886"/>
            <a:ext cx="3922712" cy="51911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800" b="0" i="0" u="none" strike="noStrike" cap="none" baseline="0" dirty="0">
                <a:solidFill>
                  <a:schemeClr val="dk1"/>
                </a:solidFill>
                <a:latin typeface="Calibri"/>
                <a:ea typeface="Calibri"/>
                <a:cs typeface="Calibri"/>
                <a:sym typeface="Calibri"/>
              </a:rPr>
              <a:t>II) Supporting user groups</a:t>
            </a:r>
          </a:p>
        </p:txBody>
      </p:sp>
      <p:sp>
        <p:nvSpPr>
          <p:cNvPr id="134" name="Shape 134"/>
          <p:cNvSpPr txBox="1"/>
          <p:nvPr/>
        </p:nvSpPr>
        <p:spPr>
          <a:xfrm>
            <a:off x="5357812" y="6072187"/>
            <a:ext cx="3487737" cy="708024"/>
          </a:xfrm>
          <a:prstGeom prst="rect">
            <a:avLst/>
          </a:prstGeom>
          <a:solidFill>
            <a:schemeClr val="lt1"/>
          </a:solidFill>
          <a:ln w="25400" cap="flat">
            <a:solidFill>
              <a:schemeClr val="accent2"/>
            </a:solidFill>
            <a:prstDash val="solid"/>
            <a:miter/>
            <a:headEnd type="none" w="med" len="med"/>
            <a:tailEnd type="none" w="med" len="med"/>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2000" b="1" i="0" u="none" strike="noStrike" cap="none" baseline="0" dirty="0">
                <a:solidFill>
                  <a:srgbClr val="FF0000"/>
                </a:solidFill>
                <a:latin typeface="Calibri"/>
                <a:ea typeface="Calibri"/>
                <a:cs typeface="Calibri"/>
                <a:sym typeface="Calibri"/>
              </a:rPr>
              <a:t>There is sufficient critical mass </a:t>
            </a:r>
          </a:p>
          <a:p>
            <a:pPr marL="0" marR="0" lvl="0" indent="0" algn="l" rtl="0">
              <a:lnSpc>
                <a:spcPct val="100000"/>
              </a:lnSpc>
              <a:spcBef>
                <a:spcPts val="0"/>
              </a:spcBef>
              <a:spcAft>
                <a:spcPts val="0"/>
              </a:spcAft>
              <a:buClr>
                <a:srgbClr val="FF0000"/>
              </a:buClr>
              <a:buSzPct val="25000"/>
              <a:buFont typeface="Calibri"/>
              <a:buNone/>
            </a:pPr>
            <a:r>
              <a:rPr lang="en-US" sz="2000" b="1" i="0" u="none" strike="noStrike" cap="none" baseline="0" dirty="0">
                <a:solidFill>
                  <a:srgbClr val="FF0000"/>
                </a:solidFill>
                <a:latin typeface="Calibri"/>
                <a:ea typeface="Calibri"/>
                <a:cs typeface="Calibri"/>
                <a:sym typeface="Calibri"/>
              </a:rPr>
              <a:t>of researchers</a:t>
            </a:r>
          </a:p>
        </p:txBody>
      </p:sp>
      <p:sp>
        <p:nvSpPr>
          <p:cNvPr id="135" name="Shape 135"/>
          <p:cNvSpPr txBox="1"/>
          <p:nvPr/>
        </p:nvSpPr>
        <p:spPr>
          <a:xfrm>
            <a:off x="4355976" y="5130800"/>
            <a:ext cx="4788023" cy="92392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Spanish groups also visit </a:t>
            </a:r>
          </a:p>
          <a:p>
            <a:pPr marL="0" marR="0" lvl="0" indent="0" algn="ctr"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ESRF (6% of public </a:t>
            </a:r>
            <a:r>
              <a:rPr lang="en-US" sz="1800" b="1" i="0" u="none" strike="noStrike" cap="none" baseline="0" dirty="0">
                <a:solidFill>
                  <a:schemeClr val="dk1"/>
                </a:solidFill>
                <a:latin typeface="Calibri"/>
                <a:ea typeface="Calibri"/>
                <a:cs typeface="Calibri"/>
                <a:sym typeface="Calibri"/>
              </a:rPr>
              <a:t>MX</a:t>
            </a:r>
            <a:r>
              <a:rPr lang="en-US" sz="1800" b="0" i="0" u="none" strike="noStrike" cap="none" baseline="0" dirty="0">
                <a:solidFill>
                  <a:schemeClr val="dk1"/>
                </a:solidFill>
                <a:latin typeface="Calibri"/>
                <a:ea typeface="Calibri"/>
                <a:cs typeface="Calibri"/>
                <a:sym typeface="Calibri"/>
              </a:rPr>
              <a:t> </a:t>
            </a:r>
            <a:r>
              <a:rPr lang="en-US" sz="1800" b="0" i="0" u="none" strike="noStrike" cap="none" baseline="0" dirty="0" err="1">
                <a:solidFill>
                  <a:schemeClr val="dk1"/>
                </a:solidFill>
                <a:latin typeface="Calibri"/>
                <a:ea typeface="Calibri"/>
                <a:cs typeface="Calibri"/>
                <a:sym typeface="Calibri"/>
              </a:rPr>
              <a:t>beamtime</a:t>
            </a:r>
            <a:r>
              <a:rPr lang="en-US" sz="1800" b="0" i="0" u="none" strike="noStrike" cap="none" baseline="0" dirty="0">
                <a:solidFill>
                  <a:schemeClr val="dk1"/>
                </a:solidFill>
                <a:latin typeface="Calibri"/>
                <a:ea typeface="Calibri"/>
                <a:cs typeface="Calibri"/>
                <a:sym typeface="Calibri"/>
              </a:rPr>
              <a:t>, 4% of public </a:t>
            </a:r>
            <a:r>
              <a:rPr lang="en-US" sz="1800" b="1" i="0" u="none" strike="noStrike" cap="none" baseline="0" dirty="0">
                <a:solidFill>
                  <a:schemeClr val="dk1"/>
                </a:solidFill>
                <a:latin typeface="Calibri"/>
                <a:ea typeface="Calibri"/>
                <a:cs typeface="Calibri"/>
                <a:sym typeface="Calibri"/>
              </a:rPr>
              <a:t>overall</a:t>
            </a:r>
            <a:r>
              <a:rPr lang="en-US" sz="1800" b="0" i="0" u="none" strike="noStrike" cap="none" baseline="0" dirty="0">
                <a:solidFill>
                  <a:schemeClr val="dk1"/>
                </a:solidFill>
                <a:latin typeface="Calibri"/>
                <a:ea typeface="Calibri"/>
                <a:cs typeface="Calibri"/>
                <a:sym typeface="Calibri"/>
              </a:rPr>
              <a:t> </a:t>
            </a:r>
            <a:r>
              <a:rPr lang="en-US" sz="1800" b="0" i="0" u="none" strike="noStrike" cap="none" baseline="0" dirty="0" err="1">
                <a:solidFill>
                  <a:schemeClr val="dk1"/>
                </a:solidFill>
                <a:latin typeface="Calibri"/>
                <a:ea typeface="Calibri"/>
                <a:cs typeface="Calibri"/>
                <a:sym typeface="Calibri"/>
              </a:rPr>
              <a:t>beamtime</a:t>
            </a:r>
            <a:r>
              <a:rPr lang="en-US" sz="1800" b="0" i="0" u="none" strike="noStrike" cap="none" baseline="0" dirty="0">
                <a:solidFill>
                  <a:schemeClr val="dk1"/>
                </a:solidFill>
                <a:latin typeface="Calibri"/>
                <a:ea typeface="Calibri"/>
                <a:cs typeface="Calibri"/>
                <a:sym typeface="Calibri"/>
              </a:rPr>
              <a:t>), </a:t>
            </a:r>
            <a:r>
              <a:rPr lang="en-US" sz="1800" b="0" i="0" u="none" strike="noStrike" cap="none" baseline="0" dirty="0" smtClean="0">
                <a:solidFill>
                  <a:schemeClr val="dk1"/>
                </a:solidFill>
                <a:latin typeface="Calibri"/>
                <a:ea typeface="Calibri"/>
                <a:cs typeface="Calibri"/>
                <a:sym typeface="Calibri"/>
              </a:rPr>
              <a:t>Diamond, Soleil and </a:t>
            </a:r>
            <a:r>
              <a:rPr lang="en-US" sz="1800" b="0" i="0" u="none" strike="noStrike" cap="none" baseline="0" dirty="0">
                <a:solidFill>
                  <a:schemeClr val="dk1"/>
                </a:solidFill>
                <a:latin typeface="Calibri"/>
                <a:ea typeface="Calibri"/>
                <a:cs typeface="Calibri"/>
                <a:sym typeface="Calibri"/>
              </a:rPr>
              <a:t>SLS</a:t>
            </a:r>
          </a:p>
        </p:txBody>
      </p:sp>
      <p:pic>
        <p:nvPicPr>
          <p:cNvPr id="137" name="Shape 137"/>
          <p:cNvPicPr preferRelativeResize="0"/>
          <p:nvPr/>
        </p:nvPicPr>
        <p:blipFill rotWithShape="1">
          <a:blip r:embed="rId5">
            <a:alphaModFix/>
          </a:blip>
          <a:srcRect/>
          <a:stretch/>
        </p:blipFill>
        <p:spPr>
          <a:xfrm>
            <a:off x="-938782" y="774190"/>
            <a:ext cx="4425695" cy="2670047"/>
          </a:xfrm>
          <a:prstGeom prst="rect">
            <a:avLst/>
          </a:prstGeom>
          <a:noFill/>
          <a:ln>
            <a:noFill/>
          </a:ln>
        </p:spPr>
      </p:pic>
      <p:sp>
        <p:nvSpPr>
          <p:cNvPr id="11" name="10 Rectángulo"/>
          <p:cNvSpPr/>
          <p:nvPr/>
        </p:nvSpPr>
        <p:spPr>
          <a:xfrm>
            <a:off x="-32" y="3143248"/>
            <a:ext cx="4572032" cy="1000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Shape 138"/>
          <p:cNvSpPr txBox="1"/>
          <p:nvPr/>
        </p:nvSpPr>
        <p:spPr>
          <a:xfrm>
            <a:off x="214282" y="3143248"/>
            <a:ext cx="3929090" cy="1108074"/>
          </a:xfrm>
          <a:prstGeom prst="rect">
            <a:avLst/>
          </a:prstGeom>
          <a:noFill/>
          <a:ln>
            <a:noFill/>
          </a:ln>
        </p:spPr>
        <p:txBody>
          <a:bodyPr lIns="91425" tIns="45700" rIns="91425" bIns="45700" anchor="t" anchorCtr="0">
            <a:noAutofit/>
          </a:bodyPr>
          <a:lstStyle/>
          <a:p>
            <a:pPr lvl="0">
              <a:buClr>
                <a:schemeClr val="dk1"/>
              </a:buClr>
              <a:buSzPct val="25000"/>
            </a:pPr>
            <a:r>
              <a:rPr lang="en-US" sz="1600" dirty="0" smtClean="0">
                <a:latin typeface="Calibri" pitchFamily="34" charset="0"/>
              </a:rPr>
              <a:t>Standard (but not full) operation in fall 2012</a:t>
            </a:r>
            <a:endParaRPr lang="en-US" sz="1600" b="0" i="0" u="none" strike="noStrike" cap="none" baseline="0" dirty="0" smtClean="0">
              <a:solidFill>
                <a:schemeClr val="dk1"/>
              </a:solidFill>
              <a:latin typeface="Calibri" pitchFamily="34" charset="0"/>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600" b="0" i="0" u="none" strike="noStrike" cap="none" baseline="0" dirty="0">
                <a:solidFill>
                  <a:schemeClr val="dk1"/>
                </a:solidFill>
                <a:latin typeface="Calibri"/>
                <a:ea typeface="Calibri"/>
                <a:cs typeface="Calibri"/>
                <a:sym typeface="Calibri"/>
              </a:rPr>
              <a:t>	users	</a:t>
            </a:r>
            <a:r>
              <a:rPr lang="en-US" sz="1600" b="0" i="0" u="none" strike="noStrike" cap="none" baseline="0" dirty="0" smtClean="0">
                <a:solidFill>
                  <a:schemeClr val="dk1"/>
                </a:solidFill>
                <a:latin typeface="Calibri"/>
                <a:ea typeface="Calibri"/>
                <a:cs typeface="Calibri"/>
                <a:sym typeface="Calibri"/>
              </a:rPr>
              <a:t>Visits</a:t>
            </a:r>
          </a:p>
          <a:p>
            <a:pPr marL="0" marR="0" lvl="0" indent="0" algn="l" rtl="0">
              <a:lnSpc>
                <a:spcPct val="100000"/>
              </a:lnSpc>
              <a:spcBef>
                <a:spcPts val="0"/>
              </a:spcBef>
              <a:spcAft>
                <a:spcPts val="0"/>
              </a:spcAft>
              <a:buClr>
                <a:schemeClr val="dk1"/>
              </a:buClr>
              <a:buSzPct val="100000"/>
            </a:pPr>
            <a:r>
              <a:rPr lang="en-US" sz="1600" b="0" i="0" u="none" strike="noStrike" cap="none" baseline="0" dirty="0" smtClean="0">
                <a:solidFill>
                  <a:schemeClr val="dk1"/>
                </a:solidFill>
                <a:latin typeface="Calibri"/>
                <a:ea typeface="Calibri"/>
                <a:cs typeface="Calibri"/>
                <a:sym typeface="Calibri"/>
              </a:rPr>
              <a:t>2013 </a:t>
            </a:r>
            <a:r>
              <a:rPr lang="en-US" sz="1600" b="0" i="0" u="none" strike="noStrike" cap="none" baseline="0" dirty="0">
                <a:solidFill>
                  <a:schemeClr val="dk1"/>
                </a:solidFill>
                <a:latin typeface="Calibri"/>
                <a:ea typeface="Calibri"/>
                <a:cs typeface="Calibri"/>
                <a:sym typeface="Calibri"/>
              </a:rPr>
              <a:t>	</a:t>
            </a:r>
            <a:r>
              <a:rPr lang="en-US" sz="1600" b="0" i="0" u="none" strike="noStrike" cap="none" baseline="0" dirty="0" smtClean="0">
                <a:solidFill>
                  <a:schemeClr val="dk1"/>
                </a:solidFill>
                <a:latin typeface="Calibri"/>
                <a:ea typeface="Calibri"/>
                <a:cs typeface="Calibri"/>
                <a:sym typeface="Calibri"/>
              </a:rPr>
              <a:t>188</a:t>
            </a:r>
            <a:r>
              <a:rPr lang="en-US" sz="1600" b="0" i="0" u="none" strike="noStrike" cap="none" baseline="0" dirty="0">
                <a:solidFill>
                  <a:schemeClr val="dk1"/>
                </a:solidFill>
                <a:latin typeface="Calibri"/>
                <a:ea typeface="Calibri"/>
                <a:cs typeface="Calibri"/>
                <a:sym typeface="Calibri"/>
              </a:rPr>
              <a:t>	</a:t>
            </a:r>
            <a:r>
              <a:rPr lang="en-US" sz="1600" b="0" i="0" u="none" strike="noStrike" cap="none" baseline="0" dirty="0" smtClean="0">
                <a:solidFill>
                  <a:schemeClr val="dk1"/>
                </a:solidFill>
                <a:latin typeface="Calibri"/>
                <a:ea typeface="Calibri"/>
                <a:cs typeface="Calibri"/>
                <a:sym typeface="Calibri"/>
              </a:rPr>
              <a:t>107</a:t>
            </a:r>
            <a:endParaRPr lang="en-US" sz="1600" b="0" i="0" u="none" strike="noStrike" cap="none" baseline="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100000"/>
            </a:pPr>
            <a:r>
              <a:rPr lang="en-US" sz="1600" b="0" i="0" u="none" strike="noStrike" cap="none" baseline="0" dirty="0" smtClean="0">
                <a:solidFill>
                  <a:schemeClr val="dk1"/>
                </a:solidFill>
                <a:latin typeface="Calibri"/>
                <a:ea typeface="Calibri"/>
                <a:cs typeface="Calibri"/>
                <a:sym typeface="Calibri"/>
              </a:rPr>
              <a:t>2014</a:t>
            </a:r>
            <a:r>
              <a:rPr lang="en-US" sz="1600" b="0" i="0" u="none" strike="noStrike" cap="none" baseline="0" dirty="0">
                <a:solidFill>
                  <a:schemeClr val="dk1"/>
                </a:solidFill>
                <a:latin typeface="Calibri"/>
                <a:ea typeface="Calibri"/>
                <a:cs typeface="Calibri"/>
                <a:sym typeface="Calibri"/>
              </a:rPr>
              <a:t>	</a:t>
            </a:r>
            <a:r>
              <a:rPr lang="en-US" sz="1600" dirty="0" smtClean="0">
                <a:solidFill>
                  <a:schemeClr val="dk1"/>
                </a:solidFill>
                <a:latin typeface="Calibri"/>
                <a:ea typeface="Calibri"/>
                <a:cs typeface="Calibri"/>
                <a:sym typeface="Calibri"/>
              </a:rPr>
              <a:t>170</a:t>
            </a:r>
            <a:r>
              <a:rPr lang="en-US" sz="1600" b="0" i="0" u="none" strike="noStrike" cap="none" baseline="0" dirty="0" smtClean="0">
                <a:solidFill>
                  <a:schemeClr val="dk1"/>
                </a:solidFill>
                <a:latin typeface="Calibri"/>
                <a:ea typeface="Calibri"/>
                <a:cs typeface="Calibri"/>
                <a:sym typeface="Calibri"/>
              </a:rPr>
              <a:t> </a:t>
            </a:r>
            <a:r>
              <a:rPr lang="en-US" sz="1600" b="0" i="0" u="none" strike="noStrike" cap="none" baseline="0" dirty="0">
                <a:solidFill>
                  <a:schemeClr val="dk1"/>
                </a:solidFill>
                <a:latin typeface="Calibri"/>
                <a:ea typeface="Calibri"/>
                <a:cs typeface="Calibri"/>
                <a:sym typeface="Calibri"/>
              </a:rPr>
              <a:t>	</a:t>
            </a:r>
            <a:r>
              <a:rPr lang="en-US" sz="1600" b="0" i="0" u="none" strike="noStrike" cap="none" baseline="0" dirty="0" smtClean="0">
                <a:solidFill>
                  <a:schemeClr val="dk1"/>
                </a:solidFill>
                <a:latin typeface="Calibri"/>
                <a:ea typeface="Calibri"/>
                <a:cs typeface="Calibri"/>
                <a:sym typeface="Calibri"/>
              </a:rPr>
              <a:t>111</a:t>
            </a:r>
            <a:endParaRPr lang="en-US" sz="1600" b="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840422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p:bldP spid="135" grpId="0"/>
      <p:bldP spid="11" grpId="0" animBg="1"/>
      <p:bldP spid="1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1 CuadroTexto"/>
          <p:cNvSpPr txBox="1">
            <a:spLocks noChangeArrowheads="1"/>
          </p:cNvSpPr>
          <p:nvPr/>
        </p:nvSpPr>
        <p:spPr bwMode="auto">
          <a:xfrm>
            <a:off x="2786063" y="2786063"/>
            <a:ext cx="3729037"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6600">
                <a:latin typeface="Calibri" charset="0"/>
              </a:rPr>
              <a:t>Thank you</a:t>
            </a:r>
          </a:p>
        </p:txBody>
      </p:sp>
    </p:spTree>
    <p:extLst>
      <p:ext uri="{BB962C8B-B14F-4D97-AF65-F5344CB8AC3E}">
        <p14:creationId xmlns:p14="http://schemas.microsoft.com/office/powerpoint/2010/main" val="77938430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body" idx="1"/>
          </p:nvPr>
        </p:nvSpPr>
        <p:spPr>
          <a:xfrm>
            <a:off x="457200" y="1600200"/>
            <a:ext cx="8291512" cy="4565650"/>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Data collection of </a:t>
            </a:r>
            <a:r>
              <a:rPr lang="en-US" sz="2200" b="0" i="0" u="none" strike="noStrike" cap="none" baseline="0" dirty="0" err="1">
                <a:solidFill>
                  <a:schemeClr val="dk1"/>
                </a:solidFill>
                <a:latin typeface="Calibri"/>
                <a:ea typeface="Calibri"/>
                <a:cs typeface="Calibri"/>
                <a:sym typeface="Calibri"/>
              </a:rPr>
              <a:t>multiprotein</a:t>
            </a:r>
            <a:r>
              <a:rPr lang="en-US" sz="2200" b="0" i="0" u="none" strike="noStrike" cap="none" baseline="0" dirty="0">
                <a:solidFill>
                  <a:schemeClr val="dk1"/>
                </a:solidFill>
                <a:latin typeface="Calibri"/>
                <a:ea typeface="Calibri"/>
                <a:cs typeface="Calibri"/>
                <a:sym typeface="Calibri"/>
              </a:rPr>
              <a:t> complexes, nucleic acid-protein complexes, membrane proteins, fibril-forming proteins</a:t>
            </a:r>
          </a:p>
          <a:p>
            <a:pPr marL="742950" marR="0" lvl="1" indent="-285750" algn="l" rtl="0">
              <a:lnSpc>
                <a:spcPct val="90000"/>
              </a:lnSpc>
              <a:spcBef>
                <a:spcPts val="44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Small (&lt;10μm), non-homogeneous and weakly diffracting crystals</a:t>
            </a:r>
          </a:p>
          <a:p>
            <a:pPr marL="742950" marR="0" lvl="1" indent="-285750" algn="l" rtl="0">
              <a:lnSpc>
                <a:spcPct val="90000"/>
              </a:lnSpc>
              <a:spcBef>
                <a:spcPts val="440"/>
              </a:spcBef>
              <a:spcAft>
                <a:spcPts val="0"/>
              </a:spcAft>
              <a:buClr>
                <a:schemeClr val="dk1"/>
              </a:buClr>
              <a:buFont typeface="Arial"/>
              <a:buNone/>
            </a:pPr>
            <a:endParaRPr sz="2200" b="0" i="0" u="none" strike="noStrike" cap="none" baseline="0" dirty="0">
              <a:solidFill>
                <a:schemeClr val="dk1"/>
              </a:solidFill>
              <a:latin typeface="Calibri"/>
              <a:ea typeface="Calibri"/>
              <a:cs typeface="Calibri"/>
              <a:sym typeface="Calibri"/>
            </a:endParaRPr>
          </a:p>
          <a:p>
            <a:pPr marL="342900" marR="0" lvl="0" indent="-342900" algn="l" rtl="0">
              <a:lnSpc>
                <a:spcPct val="90000"/>
              </a:lnSpc>
              <a:spcBef>
                <a:spcPts val="44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Data collection of crystals obtained by high throughput crystallization</a:t>
            </a:r>
          </a:p>
          <a:p>
            <a:pPr marL="742950" marR="0" lvl="1" indent="-285750" algn="l" rtl="0">
              <a:lnSpc>
                <a:spcPct val="90000"/>
              </a:lnSpc>
              <a:spcBef>
                <a:spcPts val="440"/>
              </a:spcBef>
              <a:spcAft>
                <a:spcPts val="0"/>
              </a:spcAft>
              <a:buClr>
                <a:schemeClr val="dk1"/>
              </a:buClr>
              <a:buSzPct val="100000"/>
              <a:buFont typeface="Arial"/>
              <a:buChar char="–"/>
            </a:pPr>
            <a:r>
              <a:rPr lang="en-US" sz="2200" b="0" i="0" u="none" strike="noStrike" cap="none" baseline="0" dirty="0" err="1">
                <a:solidFill>
                  <a:schemeClr val="dk1"/>
                </a:solidFill>
                <a:latin typeface="Calibri"/>
                <a:ea typeface="Calibri"/>
                <a:cs typeface="Calibri"/>
                <a:sym typeface="Calibri"/>
              </a:rPr>
              <a:t>Nanodrops</a:t>
            </a:r>
            <a:r>
              <a:rPr lang="en-US" sz="2200" b="0" i="0" u="none" strike="noStrike" cap="none" baseline="0" dirty="0">
                <a:solidFill>
                  <a:schemeClr val="dk1"/>
                </a:solidFill>
                <a:latin typeface="Calibri"/>
                <a:ea typeface="Calibri"/>
                <a:cs typeface="Calibri"/>
                <a:sym typeface="Calibri"/>
              </a:rPr>
              <a:t> and </a:t>
            </a:r>
            <a:r>
              <a:rPr lang="en-US" sz="2200" b="0" i="0" u="none" strike="noStrike" cap="none" baseline="0" dirty="0" err="1">
                <a:solidFill>
                  <a:schemeClr val="dk1"/>
                </a:solidFill>
                <a:latin typeface="Calibri"/>
                <a:ea typeface="Calibri"/>
                <a:cs typeface="Calibri"/>
                <a:sym typeface="Calibri"/>
              </a:rPr>
              <a:t>microfluidics</a:t>
            </a:r>
            <a:endParaRPr lang="en-US" sz="2200" b="0" i="0" u="none" strike="noStrike" cap="none" baseline="0" dirty="0">
              <a:solidFill>
                <a:schemeClr val="dk1"/>
              </a:solidFill>
              <a:latin typeface="Calibri"/>
              <a:ea typeface="Calibri"/>
              <a:cs typeface="Calibri"/>
              <a:sym typeface="Calibri"/>
            </a:endParaRPr>
          </a:p>
          <a:p>
            <a:pPr marL="742950" marR="0" lvl="1" indent="-285750" algn="l" rtl="0">
              <a:lnSpc>
                <a:spcPct val="90000"/>
              </a:lnSpc>
              <a:spcBef>
                <a:spcPts val="440"/>
              </a:spcBef>
              <a:spcAft>
                <a:spcPts val="0"/>
              </a:spcAft>
              <a:buClr>
                <a:schemeClr val="dk1"/>
              </a:buClr>
              <a:buFont typeface="Arial"/>
              <a:buNone/>
            </a:pPr>
            <a:endParaRPr sz="2200" b="0" i="0" u="none" strike="noStrike" cap="none" baseline="0" dirty="0">
              <a:solidFill>
                <a:schemeClr val="dk1"/>
              </a:solidFill>
              <a:latin typeface="Calibri"/>
              <a:ea typeface="Calibri"/>
              <a:cs typeface="Calibri"/>
              <a:sym typeface="Calibri"/>
            </a:endParaRPr>
          </a:p>
          <a:p>
            <a:pPr marL="342900" marR="0" lvl="0" indent="-342900" algn="l" rtl="0">
              <a:lnSpc>
                <a:spcPct val="90000"/>
              </a:lnSpc>
              <a:spcBef>
                <a:spcPts val="44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Crystal scanning</a:t>
            </a:r>
          </a:p>
          <a:p>
            <a:pPr marL="742950" marR="0" lvl="1" indent="-285750" algn="l" rtl="0">
              <a:lnSpc>
                <a:spcPct val="90000"/>
              </a:lnSpc>
              <a:spcBef>
                <a:spcPts val="44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Before a measurement in order to </a:t>
            </a:r>
            <a:r>
              <a:rPr lang="en-US" sz="2200" b="0" i="0" u="none" strike="noStrike" cap="none" baseline="0" dirty="0" err="1">
                <a:solidFill>
                  <a:schemeClr val="dk1"/>
                </a:solidFill>
                <a:latin typeface="Calibri"/>
                <a:ea typeface="Calibri"/>
                <a:cs typeface="Calibri"/>
                <a:sym typeface="Calibri"/>
              </a:rPr>
              <a:t>optimise</a:t>
            </a:r>
            <a:r>
              <a:rPr lang="en-US" sz="2200" b="0" i="0" u="none" strike="noStrike" cap="none" baseline="0" dirty="0">
                <a:solidFill>
                  <a:schemeClr val="dk1"/>
                </a:solidFill>
                <a:latin typeface="Calibri"/>
                <a:ea typeface="Calibri"/>
                <a:cs typeface="Calibri"/>
                <a:sym typeface="Calibri"/>
              </a:rPr>
              <a:t> </a:t>
            </a:r>
            <a:r>
              <a:rPr lang="en-US" sz="2200" b="0" i="0" u="none" strike="noStrike" cap="none" baseline="0" dirty="0" err="1">
                <a:solidFill>
                  <a:schemeClr val="dk1"/>
                </a:solidFill>
                <a:latin typeface="Calibri"/>
                <a:ea typeface="Calibri"/>
                <a:cs typeface="Calibri"/>
                <a:sym typeface="Calibri"/>
              </a:rPr>
              <a:t>mosaicity</a:t>
            </a:r>
            <a:endParaRPr lang="en-US" sz="2200" b="0" i="0" u="none" strike="noStrike" cap="none" baseline="0" dirty="0">
              <a:solidFill>
                <a:schemeClr val="dk1"/>
              </a:solidFill>
              <a:latin typeface="Calibri"/>
              <a:ea typeface="Calibri"/>
              <a:cs typeface="Calibri"/>
              <a:sym typeface="Calibri"/>
            </a:endParaRPr>
          </a:p>
          <a:p>
            <a:pPr marL="742950" marR="0" lvl="1" indent="-285750" algn="l" rtl="0">
              <a:lnSpc>
                <a:spcPct val="90000"/>
              </a:lnSpc>
              <a:spcBef>
                <a:spcPts val="440"/>
              </a:spcBef>
              <a:spcAft>
                <a:spcPts val="0"/>
              </a:spcAft>
              <a:buClr>
                <a:schemeClr val="dk1"/>
              </a:buClr>
              <a:buSzPct val="100000"/>
              <a:buFont typeface="Arial"/>
              <a:buChar char="–"/>
            </a:pPr>
            <a:r>
              <a:rPr lang="en-US" sz="2200" b="0" i="0" u="none" strike="noStrike" cap="none" baseline="0" dirty="0">
                <a:solidFill>
                  <a:schemeClr val="dk1"/>
                </a:solidFill>
                <a:latin typeface="Calibri"/>
                <a:ea typeface="Calibri"/>
                <a:cs typeface="Calibri"/>
                <a:sym typeface="Calibri"/>
              </a:rPr>
              <a:t>During data collection to minimize radiation damage</a:t>
            </a:r>
          </a:p>
          <a:p>
            <a:pPr marL="342900" marR="0" lvl="0" indent="-203200" algn="l" rtl="0">
              <a:spcBef>
                <a:spcPts val="440"/>
              </a:spcBef>
              <a:spcAft>
                <a:spcPts val="0"/>
              </a:spcAft>
              <a:buClr>
                <a:schemeClr val="dk1"/>
              </a:buClr>
              <a:buFont typeface="Arial"/>
              <a:buNone/>
            </a:pPr>
            <a:endParaRPr sz="2200" b="0" i="0" u="none" strike="noStrike" cap="none" baseline="0" dirty="0">
              <a:solidFill>
                <a:schemeClr val="dk1"/>
              </a:solidFill>
              <a:latin typeface="Calibri"/>
              <a:ea typeface="Calibri"/>
              <a:cs typeface="Calibri"/>
              <a:sym typeface="Calibri"/>
            </a:endParaRPr>
          </a:p>
        </p:txBody>
      </p:sp>
      <p:sp>
        <p:nvSpPr>
          <p:cNvPr id="144" name="Shape 144"/>
          <p:cNvSpPr txBox="1"/>
          <p:nvPr/>
        </p:nvSpPr>
        <p:spPr>
          <a:xfrm>
            <a:off x="395287" y="1825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
        <p:nvSpPr>
          <p:cNvPr id="145" name="Shape 145"/>
          <p:cNvSpPr txBox="1"/>
          <p:nvPr/>
        </p:nvSpPr>
        <p:spPr>
          <a:xfrm>
            <a:off x="468312" y="765175"/>
            <a:ext cx="6675436"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1" i="0" u="none" strike="noStrike" cap="none" baseline="0">
                <a:solidFill>
                  <a:schemeClr val="dk1"/>
                </a:solidFill>
                <a:latin typeface="Calibri"/>
                <a:ea typeface="Calibri"/>
                <a:cs typeface="Calibri"/>
                <a:sym typeface="Calibri"/>
              </a:rPr>
              <a:t>Science to be done at the microfocus MX beamline</a:t>
            </a:r>
          </a:p>
        </p:txBody>
      </p:sp>
    </p:spTree>
    <p:extLst>
      <p:ext uri="{BB962C8B-B14F-4D97-AF65-F5344CB8AC3E}">
        <p14:creationId xmlns:p14="http://schemas.microsoft.com/office/powerpoint/2010/main" val="29373034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p:nvPr/>
        </p:nvSpPr>
        <p:spPr>
          <a:xfrm>
            <a:off x="571500" y="1000125"/>
            <a:ext cx="2000250" cy="4572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1" i="0" u="none" strike="noStrike" cap="none" baseline="0">
                <a:solidFill>
                  <a:schemeClr val="dk1"/>
                </a:solidFill>
                <a:latin typeface="Calibri"/>
                <a:ea typeface="Calibri"/>
                <a:cs typeface="Calibri"/>
                <a:sym typeface="Calibri"/>
              </a:rPr>
              <a:t>Background</a:t>
            </a:r>
          </a:p>
        </p:txBody>
      </p:sp>
      <p:pic>
        <p:nvPicPr>
          <p:cNvPr id="151" name="Shape 151"/>
          <p:cNvPicPr preferRelativeResize="0"/>
          <p:nvPr/>
        </p:nvPicPr>
        <p:blipFill rotWithShape="1">
          <a:blip r:embed="rId3">
            <a:alphaModFix/>
          </a:blip>
          <a:srcRect/>
          <a:stretch/>
        </p:blipFill>
        <p:spPr>
          <a:xfrm>
            <a:off x="2447925" y="5286375"/>
            <a:ext cx="838199" cy="1252536"/>
          </a:xfrm>
          <a:prstGeom prst="rect">
            <a:avLst/>
          </a:prstGeom>
          <a:noFill/>
          <a:ln>
            <a:noFill/>
          </a:ln>
        </p:spPr>
      </p:pic>
      <p:pic>
        <p:nvPicPr>
          <p:cNvPr id="152" name="Shape 152"/>
          <p:cNvPicPr preferRelativeResize="0"/>
          <p:nvPr/>
        </p:nvPicPr>
        <p:blipFill rotWithShape="1">
          <a:blip r:embed="rId4">
            <a:alphaModFix/>
          </a:blip>
          <a:srcRect/>
          <a:stretch/>
        </p:blipFill>
        <p:spPr>
          <a:xfrm>
            <a:off x="4284662" y="1935161"/>
            <a:ext cx="4673600" cy="4494212"/>
          </a:xfrm>
          <a:prstGeom prst="rect">
            <a:avLst/>
          </a:prstGeom>
          <a:noFill/>
          <a:ln>
            <a:noFill/>
          </a:ln>
        </p:spPr>
      </p:pic>
      <p:sp>
        <p:nvSpPr>
          <p:cNvPr id="153" name="Shape 153"/>
          <p:cNvSpPr txBox="1"/>
          <p:nvPr/>
        </p:nvSpPr>
        <p:spPr>
          <a:xfrm>
            <a:off x="468312" y="1592262"/>
            <a:ext cx="3743324" cy="39687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000" b="0" i="0" u="none" strike="noStrike" cap="none" baseline="0">
                <a:solidFill>
                  <a:schemeClr val="dk1"/>
                </a:solidFill>
                <a:latin typeface="Calibri"/>
                <a:ea typeface="Calibri"/>
                <a:cs typeface="Calibri"/>
                <a:sym typeface="Calibri"/>
              </a:rPr>
              <a:t>Diffraction experiment</a:t>
            </a:r>
          </a:p>
        </p:txBody>
      </p:sp>
      <p:pic>
        <p:nvPicPr>
          <p:cNvPr id="155" name="Shape 155"/>
          <p:cNvPicPr preferRelativeResize="0"/>
          <p:nvPr/>
        </p:nvPicPr>
        <p:blipFill rotWithShape="1">
          <a:blip r:embed="rId5">
            <a:alphaModFix/>
          </a:blip>
          <a:srcRect/>
          <a:stretch/>
        </p:blipFill>
        <p:spPr>
          <a:xfrm>
            <a:off x="142875" y="2143125"/>
            <a:ext cx="4000500" cy="3000375"/>
          </a:xfrm>
          <a:prstGeom prst="rect">
            <a:avLst/>
          </a:prstGeom>
          <a:noFill/>
          <a:ln>
            <a:noFill/>
          </a:ln>
        </p:spPr>
      </p:pic>
      <p:cxnSp>
        <p:nvCxnSpPr>
          <p:cNvPr id="156" name="Shape 156"/>
          <p:cNvCxnSpPr/>
          <p:nvPr/>
        </p:nvCxnSpPr>
        <p:spPr>
          <a:xfrm rot="-5400000" flipH="1">
            <a:off x="1831180" y="3883818"/>
            <a:ext cx="1928812" cy="876300"/>
          </a:xfrm>
          <a:prstGeom prst="straightConnector1">
            <a:avLst/>
          </a:prstGeom>
          <a:noFill/>
          <a:ln w="19050" cap="flat">
            <a:solidFill>
              <a:srgbClr val="FFC000"/>
            </a:solidFill>
            <a:prstDash val="solid"/>
            <a:miter/>
            <a:headEnd type="none" w="med" len="med"/>
            <a:tailEnd type="none" w="med" len="med"/>
          </a:ln>
        </p:spPr>
      </p:cxnSp>
      <p:cxnSp>
        <p:nvCxnSpPr>
          <p:cNvPr id="157" name="Shape 157"/>
          <p:cNvCxnSpPr/>
          <p:nvPr/>
        </p:nvCxnSpPr>
        <p:spPr>
          <a:xfrm rot="-5400000" flipH="1">
            <a:off x="1447799" y="4214812"/>
            <a:ext cx="1857375" cy="142875"/>
          </a:xfrm>
          <a:prstGeom prst="straightConnector1">
            <a:avLst/>
          </a:prstGeom>
          <a:noFill/>
          <a:ln w="19050" cap="flat">
            <a:solidFill>
              <a:srgbClr val="FFC000"/>
            </a:solidFill>
            <a:prstDash val="solid"/>
            <a:miter/>
            <a:headEnd type="none" w="med" len="med"/>
            <a:tailEnd type="none" w="med" len="med"/>
          </a:ln>
        </p:spPr>
      </p:cxnSp>
      <p:sp>
        <p:nvSpPr>
          <p:cNvPr id="10" name="Shape 144"/>
          <p:cNvSpPr txBox="1"/>
          <p:nvPr/>
        </p:nvSpPr>
        <p:spPr>
          <a:xfrm>
            <a:off x="395287" y="1825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192215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4" name="Shape 164"/>
          <p:cNvPicPr preferRelativeResize="0">
            <a:picLocks noGrp="1"/>
          </p:cNvPicPr>
          <p:nvPr>
            <p:ph type="body" idx="1"/>
          </p:nvPr>
        </p:nvPicPr>
        <p:blipFill rotWithShape="1">
          <a:blip r:embed="rId3">
            <a:alphaModFix/>
          </a:blip>
          <a:srcRect/>
          <a:stretch/>
        </p:blipFill>
        <p:spPr>
          <a:xfrm>
            <a:off x="4205287" y="1557337"/>
            <a:ext cx="4187824" cy="4141787"/>
          </a:xfrm>
          <a:prstGeom prst="rect">
            <a:avLst/>
          </a:prstGeom>
          <a:noFill/>
          <a:ln>
            <a:noFill/>
          </a:ln>
        </p:spPr>
      </p:pic>
      <p:sp>
        <p:nvSpPr>
          <p:cNvPr id="165" name="Shape 165"/>
          <p:cNvSpPr txBox="1"/>
          <p:nvPr/>
        </p:nvSpPr>
        <p:spPr>
          <a:xfrm>
            <a:off x="4140200" y="4151312"/>
            <a:ext cx="1871662" cy="1582737"/>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grpSp>
        <p:nvGrpSpPr>
          <p:cNvPr id="166" name="Shape 166"/>
          <p:cNvGrpSpPr/>
          <p:nvPr/>
        </p:nvGrpSpPr>
        <p:grpSpPr>
          <a:xfrm>
            <a:off x="6515100" y="1485899"/>
            <a:ext cx="2089149" cy="2160587"/>
            <a:chOff x="0" y="0"/>
            <a:chExt cx="2147483647" cy="2147483647"/>
          </a:xfrm>
        </p:grpSpPr>
        <p:sp>
          <p:nvSpPr>
            <p:cNvPr id="167" name="Shape 167"/>
            <p:cNvSpPr txBox="1"/>
            <p:nvPr/>
          </p:nvSpPr>
          <p:spPr>
            <a:xfrm>
              <a:off x="0" y="0"/>
              <a:ext cx="1998988086" cy="2147483647"/>
            </a:xfrm>
            <a:prstGeom prst="rect">
              <a:avLst/>
            </a:prstGeom>
            <a:solidFill>
              <a:schemeClr val="lt1"/>
            </a:solidFill>
            <a:ln>
              <a:noFill/>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68" name="Shape 168"/>
            <p:cNvSpPr txBox="1"/>
            <p:nvPr/>
          </p:nvSpPr>
          <p:spPr>
            <a:xfrm>
              <a:off x="75064029" y="1074531126"/>
              <a:ext cx="2072419617" cy="72582088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400" b="0" i="0" u="none" strike="noStrike" cap="none" baseline="0">
                  <a:solidFill>
                    <a:schemeClr val="dk1"/>
                  </a:solidFill>
                  <a:latin typeface="Calibri"/>
                  <a:ea typeface="Calibri"/>
                  <a:cs typeface="Calibri"/>
                  <a:sym typeface="Calibri"/>
                </a:rPr>
                <a:t>Riekel et al., Curr. Opin. in Strut.Biol, 2005, 15: 556-562 </a:t>
              </a:r>
            </a:p>
          </p:txBody>
        </p:sp>
      </p:grpSp>
      <p:sp>
        <p:nvSpPr>
          <p:cNvPr id="169" name="Shape 169"/>
          <p:cNvSpPr txBox="1"/>
          <p:nvPr/>
        </p:nvSpPr>
        <p:spPr>
          <a:xfrm>
            <a:off x="4211637" y="1558925"/>
            <a:ext cx="4176711" cy="4175125"/>
          </a:xfrm>
          <a:prstGeom prst="rect">
            <a:avLst/>
          </a:prstGeom>
          <a:noFill/>
          <a:ln w="38100" cap="flat">
            <a:solidFill>
              <a:schemeClr val="dk1"/>
            </a:solidFill>
            <a:prstDash val="solid"/>
            <a:miter/>
            <a:headEnd type="none" w="med" len="med"/>
            <a:tailEnd type="none" w="med" len="med"/>
          </a:ln>
        </p:spPr>
        <p:txBody>
          <a:bodyPr lIns="91425" tIns="45700" rIns="91425" bIns="45700" anchor="ctr" anchorCtr="0">
            <a:noAutofit/>
          </a:bodyPr>
          <a:lstStyle/>
          <a:p>
            <a:pPr marL="0" marR="0" lvl="0" indent="0" algn="l" rtl="0">
              <a:lnSpc>
                <a:spcPct val="100000"/>
              </a:lnSpc>
              <a:spcBef>
                <a:spcPts val="0"/>
              </a:spcBef>
              <a:spcAft>
                <a:spcPts val="0"/>
              </a:spcAft>
              <a:buNone/>
            </a:pPr>
            <a:endParaRPr sz="1800" b="0" i="0" u="none" strike="noStrike" cap="none" baseline="0">
              <a:solidFill>
                <a:schemeClr val="dk1"/>
              </a:solidFill>
              <a:latin typeface="Arial"/>
              <a:ea typeface="Arial"/>
              <a:cs typeface="Arial"/>
              <a:sym typeface="Arial"/>
            </a:endParaRPr>
          </a:p>
        </p:txBody>
      </p:sp>
      <p:sp>
        <p:nvSpPr>
          <p:cNvPr id="170" name="Shape 170"/>
          <p:cNvSpPr txBox="1"/>
          <p:nvPr/>
        </p:nvSpPr>
        <p:spPr>
          <a:xfrm>
            <a:off x="642937" y="1285875"/>
            <a:ext cx="3097211" cy="48006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smtClean="0">
                <a:solidFill>
                  <a:schemeClr val="dk1"/>
                </a:solidFill>
                <a:latin typeface="Calibri"/>
                <a:ea typeface="Calibri"/>
                <a:cs typeface="Calibri"/>
                <a:sym typeface="Calibri"/>
              </a:rPr>
              <a:t>Select </a:t>
            </a:r>
            <a:r>
              <a:rPr lang="en-US" sz="1800" b="0" i="0" u="none" strike="noStrike" cap="none" baseline="0" dirty="0">
                <a:solidFill>
                  <a:schemeClr val="dk1"/>
                </a:solidFill>
                <a:latin typeface="Calibri"/>
                <a:ea typeface="Calibri"/>
                <a:cs typeface="Calibri"/>
                <a:sym typeface="Calibri"/>
              </a:rPr>
              <a:t>regions of crystals </a:t>
            </a:r>
            <a:r>
              <a:rPr lang="en-US" sz="1800" b="0" i="0" u="none" strike="noStrike" cap="none" baseline="0" dirty="0" smtClean="0">
                <a:solidFill>
                  <a:schemeClr val="dk1"/>
                </a:solidFill>
                <a:latin typeface="Calibri"/>
                <a:ea typeface="Calibri"/>
                <a:cs typeface="Calibri"/>
                <a:sym typeface="Calibri"/>
              </a:rPr>
              <a:t>that are </a:t>
            </a:r>
            <a:r>
              <a:rPr lang="en-US" sz="1800" b="0" i="0" u="none" strike="noStrike" cap="none" baseline="0" dirty="0">
                <a:solidFill>
                  <a:schemeClr val="dk1"/>
                </a:solidFill>
                <a:latin typeface="Calibri"/>
                <a:ea typeface="Calibri"/>
                <a:cs typeface="Calibri"/>
                <a:sym typeface="Calibri"/>
              </a:rPr>
              <a:t>more ordered than others</a:t>
            </a: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1"/>
              </a:solidFill>
              <a:latin typeface="Calibri"/>
              <a:ea typeface="Calibri"/>
              <a:cs typeface="Calibri"/>
              <a:sym typeface="Calibri"/>
            </a:endParaRPr>
          </a:p>
          <a:p>
            <a:pPr>
              <a:buClr>
                <a:schemeClr val="dk1"/>
              </a:buClr>
            </a:pPr>
            <a:r>
              <a:rPr lang="en-US" sz="1800" dirty="0" smtClean="0">
                <a:latin typeface="Calibri" pitchFamily="34" charset="0"/>
              </a:rPr>
              <a:t>Reduce the radiation by exposing different regions of the crystal</a:t>
            </a:r>
            <a:endParaRPr lang="es-ES" sz="1800" dirty="0" smtClean="0">
              <a:latin typeface="Calibri" pitchFamily="34" charset="0"/>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Font typeface="Arial"/>
              <a:buNone/>
            </a:pPr>
            <a:endParaRPr sz="1800" b="0" i="0" u="none" strike="noStrike" cap="none" baseline="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ct val="25000"/>
              <a:buFont typeface="Calibri"/>
              <a:buNone/>
            </a:pPr>
            <a:r>
              <a:rPr lang="en-US" sz="1800" b="0" i="0" u="none" strike="noStrike" cap="none" baseline="0" dirty="0">
                <a:solidFill>
                  <a:schemeClr val="dk1"/>
                </a:solidFill>
                <a:latin typeface="Calibri"/>
                <a:ea typeface="Calibri"/>
                <a:cs typeface="Calibri"/>
                <a:sym typeface="Calibri"/>
              </a:rPr>
              <a:t>Background scatter is reduced by matching the beam size to the sample</a:t>
            </a:r>
          </a:p>
          <a:p>
            <a:pPr marL="0" marR="0" lvl="0" indent="0" algn="l" rtl="0">
              <a:lnSpc>
                <a:spcPct val="100000"/>
              </a:lnSpc>
              <a:spcBef>
                <a:spcPts val="0"/>
              </a:spcBef>
              <a:spcAft>
                <a:spcPts val="0"/>
              </a:spcAft>
              <a:buNone/>
            </a:pPr>
            <a:endParaRPr sz="1800" b="0" i="0" u="none" strike="noStrike" cap="none" baseline="0">
              <a:solidFill>
                <a:schemeClr val="dk1"/>
              </a:solidFill>
              <a:latin typeface="Calibri"/>
              <a:ea typeface="Calibri"/>
              <a:cs typeface="Calibri"/>
              <a:sym typeface="Calibri"/>
            </a:endParaRPr>
          </a:p>
        </p:txBody>
      </p:sp>
      <p:pic>
        <p:nvPicPr>
          <p:cNvPr id="171" name="Shape 171"/>
          <p:cNvPicPr preferRelativeResize="0"/>
          <p:nvPr/>
        </p:nvPicPr>
        <p:blipFill rotWithShape="1">
          <a:blip r:embed="rId4">
            <a:alphaModFix/>
          </a:blip>
          <a:srcRect/>
          <a:stretch/>
        </p:blipFill>
        <p:spPr>
          <a:xfrm>
            <a:off x="660400" y="2214561"/>
            <a:ext cx="1268411" cy="1200150"/>
          </a:xfrm>
          <a:prstGeom prst="rect">
            <a:avLst/>
          </a:prstGeom>
          <a:noFill/>
          <a:ln>
            <a:noFill/>
          </a:ln>
        </p:spPr>
      </p:pic>
      <p:pic>
        <p:nvPicPr>
          <p:cNvPr id="172" name="Shape 172"/>
          <p:cNvPicPr preferRelativeResize="0"/>
          <p:nvPr/>
        </p:nvPicPr>
        <p:blipFill rotWithShape="1">
          <a:blip r:embed="rId5">
            <a:alphaModFix/>
          </a:blip>
          <a:srcRect/>
          <a:stretch/>
        </p:blipFill>
        <p:spPr>
          <a:xfrm>
            <a:off x="2017711" y="2214561"/>
            <a:ext cx="1268411" cy="1214437"/>
          </a:xfrm>
          <a:prstGeom prst="rect">
            <a:avLst/>
          </a:prstGeom>
          <a:noFill/>
          <a:ln>
            <a:noFill/>
          </a:ln>
        </p:spPr>
      </p:pic>
      <p:sp>
        <p:nvSpPr>
          <p:cNvPr id="12" name="Shape 144"/>
          <p:cNvSpPr txBox="1"/>
          <p:nvPr/>
        </p:nvSpPr>
        <p:spPr>
          <a:xfrm>
            <a:off x="547687" y="334961"/>
            <a:ext cx="8424862" cy="36671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Calibri"/>
              <a:buNone/>
            </a:pPr>
            <a:r>
              <a:rPr lang="en-US" sz="1800" b="1" i="0" u="none" strike="noStrike" cap="none" baseline="0" dirty="0" smtClean="0">
                <a:solidFill>
                  <a:srgbClr val="FF0000"/>
                </a:solidFill>
                <a:latin typeface="Calibri"/>
                <a:ea typeface="Calibri"/>
                <a:cs typeface="Calibri"/>
                <a:sym typeface="Calibri"/>
              </a:rPr>
              <a:t>_________________________________________________________  </a:t>
            </a:r>
            <a:r>
              <a:rPr lang="en-US" sz="2000" i="0" u="none" strike="noStrike" cap="none" baseline="0" dirty="0" smtClean="0">
                <a:solidFill>
                  <a:schemeClr val="dk1"/>
                </a:solidFill>
                <a:latin typeface="Calibri"/>
                <a:ea typeface="Calibri"/>
                <a:cs typeface="Calibri"/>
                <a:sym typeface="Calibri"/>
              </a:rPr>
              <a:t>Scientific case</a:t>
            </a:r>
            <a:endParaRPr lang="en-US" sz="2000" i="0" u="none" strike="noStrike" cap="none" baseline="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47464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1467</TotalTime>
  <Words>7443</Words>
  <Application>Microsoft Macintosh PowerPoint</Application>
  <PresentationFormat>Presentación en pantalla (4:3)</PresentationFormat>
  <Paragraphs>868</Paragraphs>
  <Slides>60</Slides>
  <Notes>49</Notes>
  <HiddenSlides>0</HiddenSlides>
  <MMClips>0</MMClips>
  <ScaleCrop>false</ScaleCrop>
  <HeadingPairs>
    <vt:vector size="4" baseType="variant">
      <vt:variant>
        <vt:lpstr>Tema</vt:lpstr>
      </vt:variant>
      <vt:variant>
        <vt:i4>1</vt:i4>
      </vt:variant>
      <vt:variant>
        <vt:lpstr>Títulos de diapositiva</vt:lpstr>
      </vt:variant>
      <vt:variant>
        <vt:i4>60</vt:i4>
      </vt:variant>
    </vt:vector>
  </HeadingPairs>
  <TitlesOfParts>
    <vt:vector size="61"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Microbeams improve signal-to-noise ratio for tiny crystals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Other applications: In situ diffraction at room temperature </vt:lpstr>
      <vt:lpstr>Presentación de PowerPoint</vt:lpstr>
      <vt:lpstr>Presentación de PowerPoint</vt:lpstr>
      <vt:lpstr>Priority1. Excellent science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ALBA question 1. Highlight in a single slide the first key academic experiment you propose to carry out after the BL is commissioned.</vt:lpstr>
      <vt:lpstr>Presentación de PowerPoint</vt:lpstr>
      <vt:lpstr>Presentación de PowerPoint</vt:lpstr>
      <vt:lpstr>Presentación de PowerPoint</vt:lpstr>
      <vt:lpstr>Presentación de PowerPoint</vt:lpstr>
      <vt:lpstr>Presentación de PowerPoint</vt:lpstr>
      <vt:lpstr>Presentación de PowerPoint</vt:lpstr>
      <vt:lpstr>Microfocus Macromolecular Crystallography Beam line Effect of the Source on the ALBA Storage Ring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SAC question 1. Are there scientific developments elsewhere that could affect the research foreseen at the beamline?</vt:lpstr>
      <vt:lpstr>SAC question 2. Which are in your view the risks that could delay, increase costs of, or make realization of the beamline impossible. Have you identified any specific technical risks?</vt:lpstr>
      <vt:lpstr>Presentación de PowerPoint</vt:lpstr>
      <vt:lpstr>ALBA question 3. Pick up a single scientific field/technique where the BL could be European-leading. Why and how?</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nvmcri</dc:creator>
  <cp:lastModifiedBy>Isabel</cp:lastModifiedBy>
  <cp:revision>165</cp:revision>
  <dcterms:modified xsi:type="dcterms:W3CDTF">2014-12-03T09:27:17Z</dcterms:modified>
</cp:coreProperties>
</file>