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theme/themeOverride4.xml" ContentType="application/vnd.openxmlformats-officedocument.themeOverride+xml"/>
  <Override PartName="/ppt/charts/chart8.xml" ContentType="application/vnd.openxmlformats-officedocument.drawingml.chart+xml"/>
  <Override PartName="/ppt/theme/themeOverride5.xml" ContentType="application/vnd.openxmlformats-officedocument.themeOverride+xml"/>
  <Override PartName="/ppt/drawings/drawing3.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ppt/theme/themeOverride6.xml" ContentType="application/vnd.openxmlformats-officedocument.themeOverride+xml"/>
  <Override PartName="/ppt/charts/chart11.xml" ContentType="application/vnd.openxmlformats-officedocument.drawingml.chart+xml"/>
  <Override PartName="/ppt/drawings/drawing4.xml" ContentType="application/vnd.openxmlformats-officedocument.drawingml.chartshapes+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drawings/drawing5.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65" r:id="rId2"/>
    <p:sldId id="394" r:id="rId3"/>
    <p:sldId id="383" r:id="rId4"/>
    <p:sldId id="365" r:id="rId5"/>
    <p:sldId id="366" r:id="rId6"/>
    <p:sldId id="374" r:id="rId7"/>
    <p:sldId id="375" r:id="rId8"/>
    <p:sldId id="363" r:id="rId9"/>
    <p:sldId id="367" r:id="rId10"/>
    <p:sldId id="364" r:id="rId11"/>
    <p:sldId id="267" r:id="rId12"/>
    <p:sldId id="276" r:id="rId13"/>
    <p:sldId id="395" r:id="rId14"/>
    <p:sldId id="345" r:id="rId15"/>
    <p:sldId id="396" r:id="rId16"/>
    <p:sldId id="397" r:id="rId17"/>
    <p:sldId id="348" r:id="rId18"/>
    <p:sldId id="349" r:id="rId19"/>
    <p:sldId id="350" r:id="rId20"/>
    <p:sldId id="352" r:id="rId21"/>
    <p:sldId id="353" r:id="rId22"/>
    <p:sldId id="382" r:id="rId23"/>
    <p:sldId id="384" r:id="rId24"/>
    <p:sldId id="391" r:id="rId25"/>
    <p:sldId id="393" r:id="rId26"/>
    <p:sldId id="380" r:id="rId27"/>
    <p:sldId id="385" r:id="rId28"/>
    <p:sldId id="359" r:id="rId29"/>
    <p:sldId id="355" r:id="rId30"/>
    <p:sldId id="379" r:id="rId31"/>
    <p:sldId id="357" r:id="rId32"/>
    <p:sldId id="398" r:id="rId33"/>
    <p:sldId id="399" r:id="rId34"/>
    <p:sldId id="389" r:id="rId35"/>
    <p:sldId id="390" r:id="rId36"/>
    <p:sldId id="386" r:id="rId37"/>
    <p:sldId id="377" r:id="rId38"/>
    <p:sldId id="378" r:id="rId39"/>
    <p:sldId id="387" r:id="rId40"/>
    <p:sldId id="370" r:id="rId41"/>
    <p:sldId id="371" r:id="rId42"/>
    <p:sldId id="368" r:id="rId43"/>
    <p:sldId id="372" r:id="rId44"/>
    <p:sldId id="369" r:id="rId45"/>
    <p:sldId id="388" r:id="rId46"/>
    <p:sldId id="360" r:id="rId47"/>
    <p:sldId id="361" r:id="rId48"/>
    <p:sldId id="362" r:id="rId49"/>
    <p:sldId id="373" r:id="rId50"/>
    <p:sldId id="326" r:id="rId51"/>
  </p:sldIdLst>
  <p:sldSz cx="9144000" cy="6858000" type="screen4x3"/>
  <p:notesSz cx="68961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390D162-CC63-4D5F-AF65-FE27921142D1}">
          <p14:sldIdLst>
            <p14:sldId id="265"/>
            <p14:sldId id="394"/>
            <p14:sldId id="383"/>
            <p14:sldId id="365"/>
            <p14:sldId id="366"/>
            <p14:sldId id="374"/>
            <p14:sldId id="375"/>
            <p14:sldId id="363"/>
            <p14:sldId id="367"/>
            <p14:sldId id="364"/>
            <p14:sldId id="267"/>
            <p14:sldId id="276"/>
            <p14:sldId id="395"/>
            <p14:sldId id="345"/>
            <p14:sldId id="396"/>
            <p14:sldId id="397"/>
            <p14:sldId id="348"/>
            <p14:sldId id="349"/>
            <p14:sldId id="350"/>
            <p14:sldId id="352"/>
            <p14:sldId id="353"/>
            <p14:sldId id="382"/>
            <p14:sldId id="384"/>
            <p14:sldId id="391"/>
            <p14:sldId id="393"/>
            <p14:sldId id="380"/>
            <p14:sldId id="385"/>
            <p14:sldId id="359"/>
            <p14:sldId id="355"/>
            <p14:sldId id="379"/>
            <p14:sldId id="357"/>
            <p14:sldId id="398"/>
            <p14:sldId id="399"/>
            <p14:sldId id="389"/>
            <p14:sldId id="390"/>
            <p14:sldId id="386"/>
            <p14:sldId id="377"/>
            <p14:sldId id="378"/>
            <p14:sldId id="387"/>
            <p14:sldId id="370"/>
            <p14:sldId id="371"/>
            <p14:sldId id="368"/>
            <p14:sldId id="372"/>
            <p14:sldId id="369"/>
            <p14:sldId id="388"/>
            <p14:sldId id="360"/>
            <p14:sldId id="361"/>
            <p14:sldId id="362"/>
            <p14:sldId id="373"/>
            <p14:sldId id="32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0099"/>
    <a:srgbClr val="155289"/>
    <a:srgbClr val="3388E5"/>
    <a:srgbClr val="E2E3F6"/>
    <a:srgbClr val="17375E"/>
    <a:srgbClr val="6684A2"/>
    <a:srgbClr val="FFFFFF"/>
    <a:srgbClr val="FFA7FF"/>
    <a:srgbClr val="FF5D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85" autoAdjust="0"/>
    <p:restoredTop sz="94673" autoAdjust="0"/>
  </p:normalViewPr>
  <p:slideViewPr>
    <p:cSldViewPr>
      <p:cViewPr>
        <p:scale>
          <a:sx n="70" d="100"/>
          <a:sy n="70" d="100"/>
        </p:scale>
        <p:origin x="-492" y="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344"/>
    </p:cViewPr>
  </p:sorterViewPr>
  <p:notesViewPr>
    <p:cSldViewPr>
      <p:cViewPr varScale="1">
        <p:scale>
          <a:sx n="101" d="100"/>
          <a:sy n="101" d="100"/>
        </p:scale>
        <p:origin x="-3576" y="-90"/>
      </p:cViewPr>
      <p:guideLst>
        <p:guide orient="horz" pos="3128"/>
        <p:guide pos="217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cbiscari\Documents\Documenti%20di%20lavoro\ALBA\Strategy\Leaving.xlsx" TargetMode="External"/></Relationships>
</file>

<file path=ppt/charts/_rels/chart10.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embeddings/oleObject3.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4.xml.rels><?xml version="1.0" encoding="UTF-8" standalone="yes"?>
<Relationships xmlns="http://schemas.openxmlformats.org/package/2006/relationships"><Relationship Id="rId1" Type="http://schemas.openxmlformats.org/officeDocument/2006/relationships/oleObject" Target="file:///\\storage\UserOffice\IndustrialOffice\Statistics\2013&amp;2014_Industrial_Office_statistics_2014-12-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storage\UserOffice\IndustrialOffice\Statistics\2013&amp;2014_Industrial_Office_statistics_2014-12-1.xlsx"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storage\UserOffice\IndustrialOffice\Statistics\2013&amp;2014_Industrial_Office_statistics_2014-12-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biscari\Documents\Documenti%20di%20lavoro\ALBA\Plantilla\140626_listado%20personal%202012%202013%20y%20mitad%202014.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cbiscari\Documents\Documenti%20di%20lavoro\ALBA\SAC\SAC18\Staff.xlsx"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file:///C:\Users\cbiscari\Documents\Documenti%20di%20lavoro\ALBA\Users\estadis.xlsx"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oleObject" Target="file:///C:\Users\cbiscari\Documents\Documenti%20di%20lavoro\ALBA\Users\estadis.xlsx" TargetMode="External"/><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oleObject" Target="file:///C:\Users\cbiscari\Documents\Documenti%20di%20lavoro\ALBA\Users\estadis.xlsx" TargetMode="External"/><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embeddings/oleObject1.bin"/><Relationship Id="rId1" Type="http://schemas.openxmlformats.org/officeDocument/2006/relationships/themeOverride" Target="../theme/themeOverride5.xml"/></Relationships>
</file>

<file path=ppt/charts/_rels/chart9.xml.rels><?xml version="1.0" encoding="UTF-8" standalone="yes"?>
<Relationships xmlns="http://schemas.openxmlformats.org/package/2006/relationships"><Relationship Id="rId1" Type="http://schemas.openxmlformats.org/officeDocument/2006/relationships/oleObject" Target="file:///C:\Users\cbiscari\Documents\Documenti%20di%20lavoro\ALBA\Users\General%20Statistics%20per%20CALL_ma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099518810148729E-2"/>
          <c:y val="7.4548702245552642E-2"/>
          <c:w val="0.89355375122928715"/>
          <c:h val="0.8326195683872849"/>
        </c:manualLayout>
      </c:layout>
      <c:barChart>
        <c:barDir val="col"/>
        <c:grouping val="clustered"/>
        <c:varyColors val="0"/>
        <c:ser>
          <c:idx val="0"/>
          <c:order val="0"/>
          <c:spPr>
            <a:solidFill>
              <a:srgbClr val="FF0000"/>
            </a:solidFill>
            <a:ln>
              <a:solidFill>
                <a:srgbClr val="FF0000"/>
              </a:solidFill>
            </a:ln>
          </c:spPr>
          <c:invertIfNegative val="0"/>
          <c:cat>
            <c:numRef>
              <c:f>Foglio1!$C$2:$L$2</c:f>
              <c:numCache>
                <c:formatCode>General</c:formatCode>
                <c:ptCount val="10"/>
                <c:pt idx="0">
                  <c:v>2005</c:v>
                </c:pt>
                <c:pt idx="1">
                  <c:v>2006</c:v>
                </c:pt>
                <c:pt idx="2">
                  <c:v>2007</c:v>
                </c:pt>
                <c:pt idx="3">
                  <c:v>2008</c:v>
                </c:pt>
                <c:pt idx="4">
                  <c:v>2009</c:v>
                </c:pt>
                <c:pt idx="5">
                  <c:v>2010</c:v>
                </c:pt>
                <c:pt idx="6">
                  <c:v>2011</c:v>
                </c:pt>
                <c:pt idx="7">
                  <c:v>2012</c:v>
                </c:pt>
                <c:pt idx="8">
                  <c:v>2013</c:v>
                </c:pt>
                <c:pt idx="9">
                  <c:v>2014</c:v>
                </c:pt>
              </c:numCache>
            </c:numRef>
          </c:cat>
          <c:val>
            <c:numRef>
              <c:f>Foglio1!$C$31:$L$31</c:f>
              <c:numCache>
                <c:formatCode>General</c:formatCode>
                <c:ptCount val="10"/>
                <c:pt idx="0">
                  <c:v>5</c:v>
                </c:pt>
                <c:pt idx="1">
                  <c:v>4</c:v>
                </c:pt>
                <c:pt idx="2">
                  <c:v>7</c:v>
                </c:pt>
                <c:pt idx="3">
                  <c:v>14</c:v>
                </c:pt>
                <c:pt idx="4">
                  <c:v>16</c:v>
                </c:pt>
                <c:pt idx="5">
                  <c:v>9</c:v>
                </c:pt>
                <c:pt idx="6">
                  <c:v>12</c:v>
                </c:pt>
                <c:pt idx="7">
                  <c:v>7</c:v>
                </c:pt>
                <c:pt idx="8">
                  <c:v>23</c:v>
                </c:pt>
                <c:pt idx="9">
                  <c:v>8</c:v>
                </c:pt>
              </c:numCache>
            </c:numRef>
          </c:val>
        </c:ser>
        <c:dLbls>
          <c:showLegendKey val="0"/>
          <c:showVal val="0"/>
          <c:showCatName val="0"/>
          <c:showSerName val="0"/>
          <c:showPercent val="0"/>
          <c:showBubbleSize val="0"/>
        </c:dLbls>
        <c:gapWidth val="150"/>
        <c:axId val="107078144"/>
        <c:axId val="67596224"/>
      </c:barChart>
      <c:catAx>
        <c:axId val="107078144"/>
        <c:scaling>
          <c:orientation val="minMax"/>
        </c:scaling>
        <c:delete val="0"/>
        <c:axPos val="b"/>
        <c:numFmt formatCode="General" sourceLinked="1"/>
        <c:majorTickMark val="out"/>
        <c:minorTickMark val="none"/>
        <c:tickLblPos val="nextTo"/>
        <c:txPr>
          <a:bodyPr/>
          <a:lstStyle/>
          <a:p>
            <a:pPr>
              <a:defRPr sz="1400"/>
            </a:pPr>
            <a:endParaRPr lang="en-US"/>
          </a:p>
        </c:txPr>
        <c:crossAx val="67596224"/>
        <c:crosses val="autoZero"/>
        <c:auto val="1"/>
        <c:lblAlgn val="ctr"/>
        <c:lblOffset val="100"/>
        <c:noMultiLvlLbl val="0"/>
      </c:catAx>
      <c:valAx>
        <c:axId val="67596224"/>
        <c:scaling>
          <c:orientation val="minMax"/>
        </c:scaling>
        <c:delete val="0"/>
        <c:axPos val="l"/>
        <c:majorGridlines/>
        <c:numFmt formatCode="General" sourceLinked="1"/>
        <c:majorTickMark val="out"/>
        <c:minorTickMark val="none"/>
        <c:tickLblPos val="nextTo"/>
        <c:crossAx val="107078144"/>
        <c:crosses val="autoZero"/>
        <c:crossBetween val="between"/>
      </c:valAx>
    </c:plotArea>
    <c:plotVisOnly val="1"/>
    <c:dispBlanksAs val="gap"/>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400" dirty="0"/>
              <a:t>% Industrial beamtime / Beamline</a:t>
            </a:r>
          </a:p>
          <a:p>
            <a:pPr>
              <a:defRPr/>
            </a:pPr>
            <a:r>
              <a:rPr lang="en-US" sz="1400" dirty="0"/>
              <a:t>Period 2013+2014 (until November 2014)</a:t>
            </a:r>
          </a:p>
        </c:rich>
      </c:tx>
      <c:layout>
        <c:manualLayout>
          <c:xMode val="edge"/>
          <c:yMode val="edge"/>
          <c:x val="0.24945208108189998"/>
          <c:y val="6.4904926022712459E-2"/>
        </c:manualLayout>
      </c:layout>
      <c:overlay val="0"/>
    </c:title>
    <c:autoTitleDeleted val="0"/>
    <c:plotArea>
      <c:layout>
        <c:manualLayout>
          <c:layoutTarget val="inner"/>
          <c:xMode val="edge"/>
          <c:yMode val="edge"/>
          <c:x val="0.31267289044202728"/>
          <c:y val="0.28173167957183504"/>
          <c:w val="0.62183326431743269"/>
          <c:h val="0.66914666486332441"/>
        </c:manualLayout>
      </c:layout>
      <c:pieChart>
        <c:varyColors val="1"/>
        <c:dLbls>
          <c:showLegendKey val="0"/>
          <c:showVal val="0"/>
          <c:showCatName val="0"/>
          <c:showSerName val="0"/>
          <c:showPercent val="0"/>
          <c:showBubbleSize val="0"/>
          <c:showLeaderLines val="1"/>
        </c:dLbls>
        <c:firstSliceAng val="0"/>
      </c:pieChart>
    </c:plotArea>
    <c:plotVisOnly val="1"/>
    <c:dispBlanksAs val="gap"/>
    <c:showDLblsOverMax val="0"/>
  </c:chart>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96670232426682"/>
          <c:y val="0.25324397427420808"/>
          <c:w val="0.41570206682494215"/>
          <c:h val="0.68781230590451004"/>
        </c:manualLayout>
      </c:layout>
      <c:pieChart>
        <c:varyColors val="1"/>
        <c:ser>
          <c:idx val="0"/>
          <c:order val="0"/>
          <c:tx>
            <c:v>% Industrial beamtime / Beamline</c:v>
          </c:tx>
          <c:dLbls>
            <c:dLbl>
              <c:idx val="0"/>
              <c:layout/>
              <c:tx>
                <c:rich>
                  <a:bodyPr/>
                  <a:lstStyle/>
                  <a:p>
                    <a:pPr>
                      <a:defRPr sz="900" b="1">
                        <a:solidFill>
                          <a:schemeClr val="bg1"/>
                        </a:solidFill>
                      </a:defRPr>
                    </a:pPr>
                    <a:r>
                      <a:rPr lang="en-US" sz="900" b="1">
                        <a:solidFill>
                          <a:schemeClr val="bg1"/>
                        </a:solidFill>
                      </a:rPr>
                      <a:t>CLAESS</a:t>
                    </a:r>
                    <a:endParaRPr lang="en-US" sz="900"/>
                  </a:p>
                </c:rich>
              </c:tx>
              <c:spPr/>
              <c:showLegendKey val="0"/>
              <c:showVal val="1"/>
              <c:showCatName val="0"/>
              <c:showSerName val="0"/>
              <c:showPercent val="0"/>
              <c:showBubbleSize val="0"/>
            </c:dLbl>
            <c:dLbl>
              <c:idx val="1"/>
              <c:layout/>
              <c:tx>
                <c:rich>
                  <a:bodyPr/>
                  <a:lstStyle/>
                  <a:p>
                    <a:pPr>
                      <a:defRPr sz="1050" b="1">
                        <a:solidFill>
                          <a:schemeClr val="bg1"/>
                        </a:solidFill>
                      </a:defRPr>
                    </a:pPr>
                    <a:r>
                      <a:rPr lang="en-US" sz="1050" b="1">
                        <a:solidFill>
                          <a:schemeClr val="bg1"/>
                        </a:solidFill>
                      </a:rPr>
                      <a:t>MSPD</a:t>
                    </a:r>
                    <a:endParaRPr lang="en-US" sz="1050"/>
                  </a:p>
                </c:rich>
              </c:tx>
              <c:spPr/>
              <c:showLegendKey val="0"/>
              <c:showVal val="1"/>
              <c:showCatName val="0"/>
              <c:showSerName val="0"/>
              <c:showPercent val="0"/>
              <c:showBubbleSize val="0"/>
            </c:dLbl>
            <c:dLbl>
              <c:idx val="2"/>
              <c:layout>
                <c:manualLayout>
                  <c:x val="3.0799302606120918E-2"/>
                  <c:y val="0.11986696319448618"/>
                </c:manualLayout>
              </c:layout>
              <c:tx>
                <c:rich>
                  <a:bodyPr/>
                  <a:lstStyle/>
                  <a:p>
                    <a:pPr>
                      <a:defRPr sz="900" b="1">
                        <a:solidFill>
                          <a:schemeClr val="bg1"/>
                        </a:solidFill>
                      </a:defRPr>
                    </a:pPr>
                    <a:r>
                      <a:rPr lang="en-US" sz="900" b="1">
                        <a:solidFill>
                          <a:schemeClr val="bg1"/>
                        </a:solidFill>
                      </a:rPr>
                      <a:t>CIRCE</a:t>
                    </a:r>
                    <a:endParaRPr lang="en-US" sz="900"/>
                  </a:p>
                </c:rich>
              </c:tx>
              <c:spPr/>
              <c:showLegendKey val="0"/>
              <c:showVal val="1"/>
              <c:showCatName val="0"/>
              <c:showSerName val="0"/>
              <c:showPercent val="0"/>
              <c:showBubbleSize val="0"/>
            </c:dLbl>
            <c:txPr>
              <a:bodyPr/>
              <a:lstStyle/>
              <a:p>
                <a:pPr>
                  <a:defRPr sz="1200" b="1">
                    <a:solidFill>
                      <a:schemeClr val="bg1"/>
                    </a:solidFill>
                  </a:defRPr>
                </a:pPr>
                <a:endParaRPr lang="en-US"/>
              </a:p>
            </c:txPr>
            <c:showLegendKey val="0"/>
            <c:showVal val="1"/>
            <c:showCatName val="0"/>
            <c:showSerName val="0"/>
            <c:showPercent val="0"/>
            <c:showBubbleSize val="0"/>
            <c:showLeaderLines val="1"/>
          </c:dLbls>
          <c:cat>
            <c:strRef>
              <c:f>'[20132014_Industrial_Office_statistics_2014-06-17.xlsx]Statitics 2013+2014'!$B$138:$B$140</c:f>
              <c:strCache>
                <c:ptCount val="3"/>
                <c:pt idx="0">
                  <c:v>MSPD</c:v>
                </c:pt>
                <c:pt idx="1">
                  <c:v>CLAESS</c:v>
                </c:pt>
                <c:pt idx="2">
                  <c:v>CIRCE</c:v>
                </c:pt>
              </c:strCache>
            </c:strRef>
          </c:cat>
          <c:val>
            <c:numRef>
              <c:f>'[20132014_Industrial_Office_statistics_2014-06-17.xlsx]Statitics 2013+2014'!$D$138:$D$140</c:f>
              <c:numCache>
                <c:formatCode>0</c:formatCode>
                <c:ptCount val="3"/>
                <c:pt idx="0">
                  <c:v>46.610169491525419</c:v>
                </c:pt>
                <c:pt idx="1">
                  <c:v>47.457627118644069</c:v>
                </c:pt>
                <c:pt idx="2">
                  <c:v>5.9322033898305087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 sz="1100" baseline="0" dirty="0" smtClean="0"/>
              <a:t>June 2014</a:t>
            </a:r>
            <a:endParaRPr lang="es-ES" sz="1100" dirty="0"/>
          </a:p>
        </c:rich>
      </c:tx>
      <c:layout>
        <c:manualLayout>
          <c:xMode val="edge"/>
          <c:yMode val="edge"/>
          <c:x val="0.30483523674671337"/>
          <c:y val="8.4279776994475364E-2"/>
        </c:manualLayout>
      </c:layout>
      <c:overlay val="0"/>
    </c:title>
    <c:autoTitleDeleted val="0"/>
    <c:plotArea>
      <c:layout/>
      <c:pieChart>
        <c:varyColors val="1"/>
        <c:ser>
          <c:idx val="0"/>
          <c:order val="0"/>
          <c:dLbls>
            <c:dLbl>
              <c:idx val="0"/>
              <c:layout>
                <c:manualLayout>
                  <c:x val="-4.8732842763653979E-2"/>
                  <c:y val="0.25816630875685992"/>
                </c:manualLayout>
              </c:layout>
              <c:tx>
                <c:rich>
                  <a:bodyPr/>
                  <a:lstStyle/>
                  <a:p>
                    <a:r>
                      <a:rPr lang="en-US" sz="800" b="1">
                        <a:solidFill>
                          <a:schemeClr val="bg1"/>
                        </a:solidFill>
                      </a:rPr>
                      <a:t>Material science</a:t>
                    </a:r>
                  </a:p>
                  <a:p>
                    <a:endParaRPr lang="en-US"/>
                  </a:p>
                </c:rich>
              </c:tx>
              <c:dLblPos val="bestFit"/>
              <c:showLegendKey val="0"/>
              <c:showVal val="1"/>
              <c:showCatName val="0"/>
              <c:showSerName val="0"/>
              <c:showPercent val="0"/>
              <c:showBubbleSize val="0"/>
            </c:dLbl>
            <c:dLbl>
              <c:idx val="1"/>
              <c:layout/>
              <c:tx>
                <c:rich>
                  <a:bodyPr/>
                  <a:lstStyle/>
                  <a:p>
                    <a:r>
                      <a:rPr lang="en-US" sz="800" b="1">
                        <a:solidFill>
                          <a:schemeClr val="bg1"/>
                        </a:solidFill>
                      </a:rPr>
                      <a:t>Pharma</a:t>
                    </a:r>
                    <a:endParaRPr lang="en-US"/>
                  </a:p>
                </c:rich>
              </c:tx>
              <c:dLblPos val="ctr"/>
              <c:showLegendKey val="0"/>
              <c:showVal val="1"/>
              <c:showCatName val="0"/>
              <c:showSerName val="0"/>
              <c:showPercent val="0"/>
              <c:showBubbleSize val="0"/>
            </c:dLbl>
            <c:dLbl>
              <c:idx val="2"/>
              <c:layout/>
              <c:tx>
                <c:rich>
                  <a:bodyPr/>
                  <a:lstStyle/>
                  <a:p>
                    <a:r>
                      <a:rPr lang="en-US" sz="800" b="1">
                        <a:solidFill>
                          <a:schemeClr val="bg1"/>
                        </a:solidFill>
                      </a:rPr>
                      <a:t>Chemistry</a:t>
                    </a:r>
                    <a:endParaRPr lang="en-US"/>
                  </a:p>
                </c:rich>
              </c:tx>
              <c:dLblPos val="ctr"/>
              <c:showLegendKey val="0"/>
              <c:showVal val="1"/>
              <c:showCatName val="0"/>
              <c:showSerName val="0"/>
              <c:showPercent val="0"/>
              <c:showBubbleSize val="0"/>
            </c:dLbl>
            <c:txPr>
              <a:bodyPr/>
              <a:lstStyle/>
              <a:p>
                <a:pPr>
                  <a:defRPr sz="800" b="1">
                    <a:solidFill>
                      <a:schemeClr val="bg1"/>
                    </a:solidFill>
                  </a:defRPr>
                </a:pPr>
                <a:endParaRPr lang="en-US"/>
              </a:p>
            </c:txPr>
            <c:dLblPos val="ctr"/>
            <c:showLegendKey val="0"/>
            <c:showVal val="1"/>
            <c:showCatName val="0"/>
            <c:showSerName val="0"/>
            <c:showPercent val="0"/>
            <c:showBubbleSize val="0"/>
            <c:showLeaderLines val="1"/>
          </c:dLbls>
          <c:val>
            <c:numRef>
              <c:f>'[20132014_Industrial_Office_statistics_2014-06-17.xlsx]Statitics 2013+2014'!$D$122:$D$124</c:f>
              <c:numCache>
                <c:formatCode>0</c:formatCode>
                <c:ptCount val="3"/>
                <c:pt idx="0">
                  <c:v>5.9322033898305087</c:v>
                </c:pt>
                <c:pt idx="1">
                  <c:v>22.457627118644069</c:v>
                </c:pt>
                <c:pt idx="2">
                  <c:v>71.610169491525426</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a:t>Industrial hours / year</a:t>
            </a:r>
          </a:p>
        </c:rich>
      </c:tx>
      <c:layout/>
      <c:overlay val="0"/>
    </c:title>
    <c:autoTitleDeleted val="0"/>
    <c:plotArea>
      <c:layout/>
      <c:barChart>
        <c:barDir val="col"/>
        <c:grouping val="clustered"/>
        <c:varyColors val="0"/>
        <c:ser>
          <c:idx val="0"/>
          <c:order val="0"/>
          <c:invertIfNegative val="0"/>
          <c:cat>
            <c:strRef>
              <c:f>'Statitics 2013+2014'!$C$159:$C$160</c:f>
              <c:strCache>
                <c:ptCount val="2"/>
                <c:pt idx="0">
                  <c:v>2013</c:v>
                </c:pt>
                <c:pt idx="1">
                  <c:v>2014 (until Nov)</c:v>
                </c:pt>
              </c:strCache>
            </c:strRef>
          </c:cat>
          <c:val>
            <c:numRef>
              <c:f>'Statitics 2013+2014'!$D$159:$D$160</c:f>
              <c:numCache>
                <c:formatCode>General</c:formatCode>
                <c:ptCount val="2"/>
                <c:pt idx="0">
                  <c:v>55.5</c:v>
                </c:pt>
                <c:pt idx="1">
                  <c:v>107</c:v>
                </c:pt>
              </c:numCache>
            </c:numRef>
          </c:val>
        </c:ser>
        <c:dLbls>
          <c:showLegendKey val="0"/>
          <c:showVal val="0"/>
          <c:showCatName val="0"/>
          <c:showSerName val="0"/>
          <c:showPercent val="0"/>
          <c:showBubbleSize val="0"/>
        </c:dLbls>
        <c:gapWidth val="150"/>
        <c:axId val="132878848"/>
        <c:axId val="135131648"/>
      </c:barChart>
      <c:catAx>
        <c:axId val="132878848"/>
        <c:scaling>
          <c:orientation val="minMax"/>
        </c:scaling>
        <c:delete val="0"/>
        <c:axPos val="b"/>
        <c:majorTickMark val="out"/>
        <c:minorTickMark val="none"/>
        <c:tickLblPos val="nextTo"/>
        <c:spPr>
          <a:ln w="19050"/>
        </c:spPr>
        <c:crossAx val="135131648"/>
        <c:crosses val="autoZero"/>
        <c:auto val="1"/>
        <c:lblAlgn val="ctr"/>
        <c:lblOffset val="100"/>
        <c:noMultiLvlLbl val="0"/>
      </c:catAx>
      <c:valAx>
        <c:axId val="135131648"/>
        <c:scaling>
          <c:orientation val="minMax"/>
        </c:scaling>
        <c:delete val="0"/>
        <c:axPos val="l"/>
        <c:majorGridlines/>
        <c:title>
          <c:tx>
            <c:rich>
              <a:bodyPr rot="-5400000" vert="horz"/>
              <a:lstStyle/>
              <a:p>
                <a:pPr>
                  <a:defRPr/>
                </a:pPr>
                <a:r>
                  <a:rPr lang="en-US"/>
                  <a:t>Industrial hours</a:t>
                </a:r>
              </a:p>
            </c:rich>
          </c:tx>
          <c:layout/>
          <c:overlay val="0"/>
        </c:title>
        <c:numFmt formatCode="General" sourceLinked="1"/>
        <c:majorTickMark val="out"/>
        <c:minorTickMark val="none"/>
        <c:tickLblPos val="nextTo"/>
        <c:crossAx val="13287884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a:t>Industrial hours / company</a:t>
            </a:r>
          </a:p>
          <a:p>
            <a:pPr>
              <a:defRPr/>
            </a:pPr>
            <a:r>
              <a:rPr lang="en-US" sz="1600"/>
              <a:t>Period 2013+2014 (until November 2014)</a:t>
            </a:r>
          </a:p>
        </c:rich>
      </c:tx>
      <c:layout>
        <c:manualLayout>
          <c:xMode val="edge"/>
          <c:yMode val="edge"/>
          <c:x val="0.14390266841644794"/>
          <c:y val="3.7037037037037035E-2"/>
        </c:manualLayout>
      </c:layout>
      <c:overlay val="0"/>
    </c:title>
    <c:autoTitleDeleted val="0"/>
    <c:plotArea>
      <c:layout/>
      <c:barChart>
        <c:barDir val="col"/>
        <c:grouping val="clustered"/>
        <c:varyColors val="0"/>
        <c:ser>
          <c:idx val="0"/>
          <c:order val="0"/>
          <c:invertIfNegative val="0"/>
          <c:cat>
            <c:numRef>
              <c:f>'Statitics 2013+2014'!$B$109:$B$118</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'Statitics 2013+2014'!$D$109:$D$118</c:f>
              <c:numCache>
                <c:formatCode>General</c:formatCode>
                <c:ptCount val="10"/>
                <c:pt idx="0">
                  <c:v>7</c:v>
                </c:pt>
                <c:pt idx="1">
                  <c:v>10</c:v>
                </c:pt>
                <c:pt idx="2">
                  <c:v>7</c:v>
                </c:pt>
                <c:pt idx="3">
                  <c:v>69.5</c:v>
                </c:pt>
                <c:pt idx="4">
                  <c:v>5</c:v>
                </c:pt>
                <c:pt idx="5">
                  <c:v>12</c:v>
                </c:pt>
                <c:pt idx="6">
                  <c:v>3</c:v>
                </c:pt>
                <c:pt idx="7">
                  <c:v>43</c:v>
                </c:pt>
                <c:pt idx="8">
                  <c:v>1</c:v>
                </c:pt>
                <c:pt idx="9">
                  <c:v>5</c:v>
                </c:pt>
              </c:numCache>
            </c:numRef>
          </c:val>
        </c:ser>
        <c:dLbls>
          <c:showLegendKey val="0"/>
          <c:showVal val="0"/>
          <c:showCatName val="0"/>
          <c:showSerName val="0"/>
          <c:showPercent val="0"/>
          <c:showBubbleSize val="0"/>
        </c:dLbls>
        <c:gapWidth val="150"/>
        <c:axId val="137482240"/>
        <c:axId val="135133952"/>
      </c:barChart>
      <c:catAx>
        <c:axId val="137482240"/>
        <c:scaling>
          <c:orientation val="minMax"/>
        </c:scaling>
        <c:delete val="0"/>
        <c:axPos val="b"/>
        <c:numFmt formatCode="General" sourceLinked="1"/>
        <c:majorTickMark val="out"/>
        <c:minorTickMark val="none"/>
        <c:tickLblPos val="nextTo"/>
        <c:crossAx val="135133952"/>
        <c:crosses val="autoZero"/>
        <c:auto val="1"/>
        <c:lblAlgn val="ctr"/>
        <c:lblOffset val="100"/>
        <c:noMultiLvlLbl val="0"/>
      </c:catAx>
      <c:valAx>
        <c:axId val="135133952"/>
        <c:scaling>
          <c:orientation val="minMax"/>
        </c:scaling>
        <c:delete val="0"/>
        <c:axPos val="l"/>
        <c:majorGridlines/>
        <c:title>
          <c:tx>
            <c:rich>
              <a:bodyPr rot="-5400000" vert="horz"/>
              <a:lstStyle/>
              <a:p>
                <a:pPr>
                  <a:defRPr/>
                </a:pPr>
                <a:r>
                  <a:rPr lang="en-US"/>
                  <a:t>Industrial hours</a:t>
                </a:r>
              </a:p>
            </c:rich>
          </c:tx>
          <c:layout/>
          <c:overlay val="0"/>
        </c:title>
        <c:numFmt formatCode="General" sourceLinked="1"/>
        <c:majorTickMark val="out"/>
        <c:minorTickMark val="none"/>
        <c:tickLblPos val="nextTo"/>
        <c:crossAx val="137482240"/>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a:t>% Industrial beamtime / Beamline</a:t>
            </a:r>
          </a:p>
          <a:p>
            <a:pPr>
              <a:defRPr/>
            </a:pPr>
            <a:r>
              <a:rPr lang="en-US" sz="1400" dirty="0"/>
              <a:t>Period 2013+2014 (until </a:t>
            </a:r>
            <a:r>
              <a:rPr lang="en-US" sz="1400" dirty="0" smtClean="0"/>
              <a:t>today)</a:t>
            </a:r>
            <a:endParaRPr lang="en-US" sz="1400" dirty="0"/>
          </a:p>
        </c:rich>
      </c:tx>
      <c:layout>
        <c:manualLayout>
          <c:xMode val="edge"/>
          <c:yMode val="edge"/>
          <c:x val="0.30284596537366842"/>
          <c:y val="2.0356264118035115E-2"/>
        </c:manualLayout>
      </c:layout>
      <c:overlay val="0"/>
    </c:title>
    <c:autoTitleDeleted val="0"/>
    <c:plotArea>
      <c:layout>
        <c:manualLayout>
          <c:layoutTarget val="inner"/>
          <c:xMode val="edge"/>
          <c:yMode val="edge"/>
          <c:x val="0.39973585064534817"/>
          <c:y val="0.21780228396562018"/>
          <c:w val="0.48359937243922929"/>
          <c:h val="0.73181657754389251"/>
        </c:manualLayout>
      </c:layout>
      <c:pieChart>
        <c:varyColors val="1"/>
        <c:ser>
          <c:idx val="0"/>
          <c:order val="0"/>
          <c:tx>
            <c:v>% Industrial beamtime / Beamline</c:v>
          </c:tx>
          <c:dPt>
            <c:idx val="2"/>
            <c:bubble3D val="0"/>
            <c:spPr>
              <a:solidFill>
                <a:schemeClr val="accent4">
                  <a:lumMod val="60000"/>
                  <a:lumOff val="40000"/>
                </a:schemeClr>
              </a:solidFill>
            </c:spPr>
          </c:dPt>
          <c:dPt>
            <c:idx val="3"/>
            <c:bubble3D val="0"/>
            <c:spPr>
              <a:solidFill>
                <a:srgbClr val="92D050"/>
              </a:solidFill>
            </c:spPr>
          </c:dPt>
          <c:dLbls>
            <c:dLbl>
              <c:idx val="0"/>
              <c:layout/>
              <c:tx>
                <c:rich>
                  <a:bodyPr/>
                  <a:lstStyle/>
                  <a:p>
                    <a:r>
                      <a:rPr lang="en-US" b="1">
                        <a:solidFill>
                          <a:schemeClr val="bg1"/>
                        </a:solidFill>
                      </a:rPr>
                      <a:t>CLAESS</a:t>
                    </a:r>
                    <a:endParaRPr lang="en-US"/>
                  </a:p>
                </c:rich>
              </c:tx>
              <c:showLegendKey val="0"/>
              <c:showVal val="1"/>
              <c:showCatName val="0"/>
              <c:showSerName val="0"/>
              <c:showPercent val="0"/>
              <c:showBubbleSize val="0"/>
            </c:dLbl>
            <c:dLbl>
              <c:idx val="1"/>
              <c:layout/>
              <c:tx>
                <c:rich>
                  <a:bodyPr/>
                  <a:lstStyle/>
                  <a:p>
                    <a:r>
                      <a:rPr lang="en-US" b="1">
                        <a:solidFill>
                          <a:schemeClr val="bg1"/>
                        </a:solidFill>
                      </a:rPr>
                      <a:t>MSPD</a:t>
                    </a:r>
                    <a:endParaRPr lang="en-US"/>
                  </a:p>
                </c:rich>
              </c:tx>
              <c:showLegendKey val="0"/>
              <c:showVal val="1"/>
              <c:showCatName val="0"/>
              <c:showSerName val="0"/>
              <c:showPercent val="0"/>
              <c:showBubbleSize val="0"/>
            </c:dLbl>
            <c:dLbl>
              <c:idx val="2"/>
              <c:layout>
                <c:manualLayout>
                  <c:x val="7.6935167507974522E-2"/>
                  <c:y val="0.11513895869399308"/>
                </c:manualLayout>
              </c:layout>
              <c:tx>
                <c:rich>
                  <a:bodyPr/>
                  <a:lstStyle/>
                  <a:p>
                    <a:r>
                      <a:rPr lang="en-US"/>
                      <a:t>NCD</a:t>
                    </a:r>
                  </a:p>
                </c:rich>
              </c:tx>
              <c:showLegendKey val="0"/>
              <c:showVal val="1"/>
              <c:showCatName val="0"/>
              <c:showSerName val="0"/>
              <c:showPercent val="0"/>
              <c:showBubbleSize val="0"/>
            </c:dLbl>
            <c:dLbl>
              <c:idx val="3"/>
              <c:layout>
                <c:manualLayout>
                  <c:x val="2.8272593917250958E-2"/>
                  <c:y val="0.10939595316542879"/>
                </c:manualLayout>
              </c:layout>
              <c:tx>
                <c:rich>
                  <a:bodyPr/>
                  <a:lstStyle/>
                  <a:p>
                    <a:r>
                      <a:rPr lang="en-US"/>
                      <a:t>CIRCE</a:t>
                    </a:r>
                  </a:p>
                </c:rich>
              </c:tx>
              <c:showLegendKey val="0"/>
              <c:showVal val="1"/>
              <c:showCatName val="0"/>
              <c:showSerName val="0"/>
              <c:showPercent val="0"/>
              <c:showBubbleSize val="0"/>
            </c:dLbl>
            <c:txPr>
              <a:bodyPr/>
              <a:lstStyle/>
              <a:p>
                <a:pPr>
                  <a:defRPr b="1">
                    <a:solidFill>
                      <a:schemeClr val="bg1"/>
                    </a:solidFill>
                  </a:defRPr>
                </a:pPr>
                <a:endParaRPr lang="en-US"/>
              </a:p>
            </c:txPr>
            <c:showLegendKey val="0"/>
            <c:showVal val="1"/>
            <c:showCatName val="0"/>
            <c:showSerName val="0"/>
            <c:showPercent val="0"/>
            <c:showBubbleSize val="0"/>
            <c:showLeaderLines val="1"/>
          </c:dLbls>
          <c:cat>
            <c:strRef>
              <c:f>'Statitics 2013+2014'!$C$142:$C$145</c:f>
              <c:strCache>
                <c:ptCount val="4"/>
                <c:pt idx="0">
                  <c:v>MSPD</c:v>
                </c:pt>
                <c:pt idx="1">
                  <c:v>CLAESS</c:v>
                </c:pt>
                <c:pt idx="2">
                  <c:v>NCD</c:v>
                </c:pt>
                <c:pt idx="3">
                  <c:v>CIRCE</c:v>
                </c:pt>
              </c:strCache>
            </c:strRef>
          </c:cat>
          <c:val>
            <c:numRef>
              <c:f>'Statitics 2013+2014'!$E$142:$E$145</c:f>
              <c:numCache>
                <c:formatCode>0</c:formatCode>
                <c:ptCount val="4"/>
                <c:pt idx="0">
                  <c:v>42.769230769230774</c:v>
                </c:pt>
                <c:pt idx="1">
                  <c:v>37.53846153846154</c:v>
                </c:pt>
                <c:pt idx="2">
                  <c:v>15.384615384615385</c:v>
                </c:pt>
                <c:pt idx="3">
                  <c:v>4.3076923076923075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 sz="1400" dirty="0"/>
              <a:t>% Beamtime / industrial sector</a:t>
            </a:r>
          </a:p>
          <a:p>
            <a:pPr>
              <a:defRPr/>
            </a:pPr>
            <a:r>
              <a:rPr lang="es-ES" sz="1400" dirty="0" err="1"/>
              <a:t>Period</a:t>
            </a:r>
            <a:r>
              <a:rPr lang="es-ES" sz="1400" dirty="0"/>
              <a:t> 2013+2014</a:t>
            </a:r>
            <a:r>
              <a:rPr lang="es-ES" sz="1400" baseline="0" dirty="0"/>
              <a:t> (</a:t>
            </a:r>
            <a:r>
              <a:rPr lang="es-ES" sz="1400" baseline="0" dirty="0" err="1"/>
              <a:t>until</a:t>
            </a:r>
            <a:r>
              <a:rPr lang="es-ES" sz="1400" baseline="0" dirty="0"/>
              <a:t> </a:t>
            </a:r>
            <a:r>
              <a:rPr lang="es-ES" sz="1400" baseline="0" dirty="0" err="1" smtClean="0"/>
              <a:t>today</a:t>
            </a:r>
            <a:r>
              <a:rPr lang="es-ES" sz="1400" baseline="0" dirty="0" smtClean="0"/>
              <a:t>)</a:t>
            </a:r>
            <a:endParaRPr lang="es-ES" sz="1400" dirty="0"/>
          </a:p>
        </c:rich>
      </c:tx>
      <c:layout>
        <c:manualLayout>
          <c:xMode val="edge"/>
          <c:yMode val="edge"/>
          <c:x val="0.23728069865706247"/>
          <c:y val="5.1457383616521621E-2"/>
        </c:manualLayout>
      </c:layout>
      <c:overlay val="0"/>
    </c:title>
    <c:autoTitleDeleted val="0"/>
    <c:plotArea>
      <c:layout/>
      <c:pieChart>
        <c:varyColors val="1"/>
        <c:ser>
          <c:idx val="0"/>
          <c:order val="0"/>
          <c:dLbls>
            <c:dLbl>
              <c:idx val="0"/>
              <c:layout>
                <c:manualLayout>
                  <c:x val="-4.8732842763653979E-2"/>
                  <c:y val="0.25816630875685992"/>
                </c:manualLayout>
              </c:layout>
              <c:tx>
                <c:rich>
                  <a:bodyPr/>
                  <a:lstStyle/>
                  <a:p>
                    <a:r>
                      <a:rPr lang="en-US" sz="1100" b="1">
                        <a:solidFill>
                          <a:schemeClr val="bg1"/>
                        </a:solidFill>
                      </a:rPr>
                      <a:t>Material science</a:t>
                    </a:r>
                  </a:p>
                  <a:p>
                    <a:endParaRPr lang="en-US"/>
                  </a:p>
                </c:rich>
              </c:tx>
              <c:dLblPos val="bestFit"/>
              <c:showLegendKey val="0"/>
              <c:showVal val="1"/>
              <c:showCatName val="0"/>
              <c:showSerName val="0"/>
              <c:showPercent val="0"/>
              <c:showBubbleSize val="0"/>
            </c:dLbl>
            <c:dLbl>
              <c:idx val="1"/>
              <c:layout/>
              <c:tx>
                <c:rich>
                  <a:bodyPr/>
                  <a:lstStyle/>
                  <a:p>
                    <a:r>
                      <a:rPr lang="en-US" sz="1100" b="1">
                        <a:solidFill>
                          <a:schemeClr val="bg1"/>
                        </a:solidFill>
                      </a:rPr>
                      <a:t>Pharma</a:t>
                    </a:r>
                    <a:endParaRPr lang="en-US"/>
                  </a:p>
                </c:rich>
              </c:tx>
              <c:dLblPos val="ctr"/>
              <c:showLegendKey val="0"/>
              <c:showVal val="1"/>
              <c:showCatName val="0"/>
              <c:showSerName val="0"/>
              <c:showPercent val="0"/>
              <c:showBubbleSize val="0"/>
            </c:dLbl>
            <c:dLbl>
              <c:idx val="2"/>
              <c:layout/>
              <c:tx>
                <c:rich>
                  <a:bodyPr/>
                  <a:lstStyle/>
                  <a:p>
                    <a:r>
                      <a:rPr lang="en-US" sz="1100" b="1">
                        <a:solidFill>
                          <a:schemeClr val="bg1"/>
                        </a:solidFill>
                      </a:rPr>
                      <a:t>Chemistry</a:t>
                    </a:r>
                    <a:endParaRPr lang="en-US"/>
                  </a:p>
                </c:rich>
              </c:tx>
              <c:dLblPos val="ctr"/>
              <c:showLegendKey val="0"/>
              <c:showVal val="1"/>
              <c:showCatName val="0"/>
              <c:showSerName val="0"/>
              <c:showPercent val="0"/>
              <c:showBubbleSize val="0"/>
            </c:dLbl>
            <c:dLbl>
              <c:idx val="3"/>
              <c:layout>
                <c:manualLayout>
                  <c:x val="0.24369737415110107"/>
                  <c:y val="-0.15271308191739191"/>
                </c:manualLayout>
              </c:layout>
              <c:tx>
                <c:rich>
                  <a:bodyPr/>
                  <a:lstStyle/>
                  <a:p>
                    <a:r>
                      <a:rPr lang="en-US"/>
                      <a:t>Environment</a:t>
                    </a:r>
                  </a:p>
                </c:rich>
              </c:tx>
              <c:dLblPos val="bestFit"/>
              <c:showLegendKey val="0"/>
              <c:showVal val="1"/>
              <c:showCatName val="0"/>
              <c:showSerName val="0"/>
              <c:showPercent val="0"/>
              <c:showBubbleSize val="0"/>
            </c:dLbl>
            <c:dLbl>
              <c:idx val="4"/>
              <c:delete val="1"/>
            </c:dLbl>
            <c:txPr>
              <a:bodyPr/>
              <a:lstStyle/>
              <a:p>
                <a:pPr>
                  <a:defRPr sz="1100" b="1">
                    <a:solidFill>
                      <a:schemeClr val="bg1"/>
                    </a:solidFill>
                  </a:defRPr>
                </a:pPr>
                <a:endParaRPr lang="en-US"/>
              </a:p>
            </c:txPr>
            <c:dLblPos val="ctr"/>
            <c:showLegendKey val="0"/>
            <c:showVal val="1"/>
            <c:showCatName val="0"/>
            <c:showSerName val="0"/>
            <c:showPercent val="0"/>
            <c:showBubbleSize val="0"/>
            <c:showLeaderLines val="1"/>
          </c:dLbls>
          <c:val>
            <c:numRef>
              <c:f>'Statitics 2013+2014'!$E$124:$E$128</c:f>
              <c:numCache>
                <c:formatCode>0</c:formatCode>
                <c:ptCount val="5"/>
                <c:pt idx="0">
                  <c:v>4.3076923076923075</c:v>
                </c:pt>
                <c:pt idx="1">
                  <c:v>19.692307692307693</c:v>
                </c:pt>
                <c:pt idx="2">
                  <c:v>48.923076923076927</c:v>
                </c:pt>
                <c:pt idx="3">
                  <c:v>0.61538461538461542</c:v>
                </c:pt>
                <c:pt idx="4">
                  <c:v>26.461538461538463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Total </a:t>
            </a:r>
            <a:r>
              <a:rPr lang="en-US" dirty="0" smtClean="0"/>
              <a:t>Staff 2012 – 13 -14</a:t>
            </a:r>
            <a:endParaRPr lang="en-US" dirty="0"/>
          </a:p>
        </c:rich>
      </c:tx>
      <c:layout>
        <c:manualLayout>
          <c:xMode val="edge"/>
          <c:yMode val="edge"/>
          <c:x val="0.34822592049957413"/>
          <c:y val="5.2298749022908125E-2"/>
        </c:manualLayout>
      </c:layout>
      <c:overlay val="0"/>
    </c:title>
    <c:autoTitleDeleted val="0"/>
    <c:plotArea>
      <c:layout/>
      <c:barChart>
        <c:barDir val="col"/>
        <c:grouping val="clustered"/>
        <c:varyColors val="0"/>
        <c:ser>
          <c:idx val="0"/>
          <c:order val="0"/>
          <c:tx>
            <c:strRef>
              <c:f>Sheet2!$E$2</c:f>
              <c:strCache>
                <c:ptCount val="1"/>
                <c:pt idx="0">
                  <c:v>Total Staff</c:v>
                </c:pt>
              </c:strCache>
            </c:strRef>
          </c:tx>
          <c:invertIfNegative val="0"/>
          <c:cat>
            <c:numRef>
              <c:f>Sheet2!$C$3:$C$38</c:f>
              <c:numCache>
                <c:formatCode>m/d/yyyy</c:formatCode>
                <c:ptCount val="36"/>
                <c:pt idx="0">
                  <c:v>40939</c:v>
                </c:pt>
                <c:pt idx="1">
                  <c:v>40967</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numCache>
            </c:numRef>
          </c:cat>
          <c:val>
            <c:numRef>
              <c:f>Sheet2!$E$3:$E$38</c:f>
              <c:numCache>
                <c:formatCode>General</c:formatCode>
                <c:ptCount val="36"/>
                <c:pt idx="0">
                  <c:v>144</c:v>
                </c:pt>
                <c:pt idx="1">
                  <c:v>143</c:v>
                </c:pt>
                <c:pt idx="2">
                  <c:v>145</c:v>
                </c:pt>
                <c:pt idx="3">
                  <c:v>148</c:v>
                </c:pt>
                <c:pt idx="4">
                  <c:v>149</c:v>
                </c:pt>
                <c:pt idx="5">
                  <c:v>147</c:v>
                </c:pt>
                <c:pt idx="6">
                  <c:v>147</c:v>
                </c:pt>
                <c:pt idx="7">
                  <c:v>146</c:v>
                </c:pt>
                <c:pt idx="8">
                  <c:v>148</c:v>
                </c:pt>
                <c:pt idx="9">
                  <c:v>153</c:v>
                </c:pt>
                <c:pt idx="10">
                  <c:v>157</c:v>
                </c:pt>
                <c:pt idx="11">
                  <c:v>158</c:v>
                </c:pt>
                <c:pt idx="12">
                  <c:v>157</c:v>
                </c:pt>
                <c:pt idx="13">
                  <c:v>158</c:v>
                </c:pt>
                <c:pt idx="14">
                  <c:v>159</c:v>
                </c:pt>
                <c:pt idx="15">
                  <c:v>157</c:v>
                </c:pt>
                <c:pt idx="16">
                  <c:v>155</c:v>
                </c:pt>
                <c:pt idx="17">
                  <c:v>157</c:v>
                </c:pt>
                <c:pt idx="18">
                  <c:v>157</c:v>
                </c:pt>
                <c:pt idx="19">
                  <c:v>157</c:v>
                </c:pt>
                <c:pt idx="20">
                  <c:v>161</c:v>
                </c:pt>
                <c:pt idx="21">
                  <c:v>160</c:v>
                </c:pt>
                <c:pt idx="22">
                  <c:v>162</c:v>
                </c:pt>
                <c:pt idx="23">
                  <c:v>166</c:v>
                </c:pt>
                <c:pt idx="24">
                  <c:v>166</c:v>
                </c:pt>
                <c:pt idx="25">
                  <c:v>165</c:v>
                </c:pt>
                <c:pt idx="26">
                  <c:v>167</c:v>
                </c:pt>
                <c:pt idx="27">
                  <c:v>172</c:v>
                </c:pt>
                <c:pt idx="28">
                  <c:v>174</c:v>
                </c:pt>
                <c:pt idx="29">
                  <c:v>174</c:v>
                </c:pt>
                <c:pt idx="30">
                  <c:v>176</c:v>
                </c:pt>
                <c:pt idx="31">
                  <c:v>176</c:v>
                </c:pt>
                <c:pt idx="32">
                  <c:v>178</c:v>
                </c:pt>
                <c:pt idx="33">
                  <c:v>179</c:v>
                </c:pt>
                <c:pt idx="34">
                  <c:v>181</c:v>
                </c:pt>
              </c:numCache>
            </c:numRef>
          </c:val>
        </c:ser>
        <c:dLbls>
          <c:showLegendKey val="0"/>
          <c:showVal val="0"/>
          <c:showCatName val="0"/>
          <c:showSerName val="0"/>
          <c:showPercent val="0"/>
          <c:showBubbleSize val="0"/>
        </c:dLbls>
        <c:gapWidth val="150"/>
        <c:axId val="96357888"/>
        <c:axId val="109266048"/>
      </c:barChart>
      <c:dateAx>
        <c:axId val="96357888"/>
        <c:scaling>
          <c:orientation val="minMax"/>
        </c:scaling>
        <c:delete val="0"/>
        <c:axPos val="b"/>
        <c:numFmt formatCode="m/d/yyyy" sourceLinked="1"/>
        <c:majorTickMark val="out"/>
        <c:minorTickMark val="none"/>
        <c:tickLblPos val="nextTo"/>
        <c:crossAx val="109266048"/>
        <c:crosses val="autoZero"/>
        <c:auto val="1"/>
        <c:lblOffset val="100"/>
        <c:baseTimeUnit val="months"/>
      </c:dateAx>
      <c:valAx>
        <c:axId val="109266048"/>
        <c:scaling>
          <c:orientation val="minMax"/>
          <c:max val="200"/>
          <c:min val="120"/>
        </c:scaling>
        <c:delete val="0"/>
        <c:axPos val="l"/>
        <c:majorGridlines/>
        <c:numFmt formatCode="General" sourceLinked="1"/>
        <c:majorTickMark val="out"/>
        <c:minorTickMark val="none"/>
        <c:tickLblPos val="nextTo"/>
        <c:crossAx val="9635788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756264705461766E-2"/>
          <c:y val="5.7146655836054647E-2"/>
          <c:w val="0.63187354870360934"/>
          <c:h val="0.84194219767931067"/>
        </c:manualLayout>
      </c:layout>
      <c:barChart>
        <c:barDir val="col"/>
        <c:grouping val="clustered"/>
        <c:varyColors val="0"/>
        <c:ser>
          <c:idx val="0"/>
          <c:order val="0"/>
          <c:tx>
            <c:strRef>
              <c:f>Sheet2!$F$5</c:f>
              <c:strCache>
                <c:ptCount val="1"/>
                <c:pt idx="0">
                  <c:v>Availability %</c:v>
                </c:pt>
              </c:strCache>
            </c:strRef>
          </c:tx>
          <c:spPr>
            <a:solidFill>
              <a:schemeClr val="accent3">
                <a:lumMod val="75000"/>
              </a:schemeClr>
            </a:solidFill>
          </c:spPr>
          <c:invertIfNegative val="0"/>
          <c:cat>
            <c:numRef>
              <c:f>Sheet2!$D$6:$D$8</c:f>
              <c:numCache>
                <c:formatCode>General</c:formatCode>
                <c:ptCount val="3"/>
                <c:pt idx="0">
                  <c:v>2012</c:v>
                </c:pt>
                <c:pt idx="1">
                  <c:v>2013</c:v>
                </c:pt>
                <c:pt idx="2">
                  <c:v>2014</c:v>
                </c:pt>
              </c:numCache>
            </c:numRef>
          </c:cat>
          <c:val>
            <c:numRef>
              <c:f>Sheet2!$F$6:$F$8</c:f>
              <c:numCache>
                <c:formatCode>General</c:formatCode>
                <c:ptCount val="3"/>
                <c:pt idx="0">
                  <c:v>94</c:v>
                </c:pt>
                <c:pt idx="1">
                  <c:v>96</c:v>
                </c:pt>
                <c:pt idx="2">
                  <c:v>96.5</c:v>
                </c:pt>
              </c:numCache>
            </c:numRef>
          </c:val>
        </c:ser>
        <c:ser>
          <c:idx val="1"/>
          <c:order val="1"/>
          <c:tx>
            <c:strRef>
              <c:f>Sheet2!$E$5</c:f>
              <c:strCache>
                <c:ptCount val="1"/>
                <c:pt idx="0">
                  <c:v>with major shutdowns (%)</c:v>
                </c:pt>
              </c:strCache>
            </c:strRef>
          </c:tx>
          <c:spPr>
            <a:solidFill>
              <a:schemeClr val="accent1">
                <a:lumMod val="75000"/>
              </a:schemeClr>
            </a:solidFill>
          </c:spPr>
          <c:invertIfNegative val="0"/>
          <c:cat>
            <c:numRef>
              <c:f>Sheet2!$D$6:$D$8</c:f>
              <c:numCache>
                <c:formatCode>General</c:formatCode>
                <c:ptCount val="3"/>
                <c:pt idx="0">
                  <c:v>2012</c:v>
                </c:pt>
                <c:pt idx="1">
                  <c:v>2013</c:v>
                </c:pt>
                <c:pt idx="2">
                  <c:v>2014</c:v>
                </c:pt>
              </c:numCache>
            </c:numRef>
          </c:cat>
          <c:val>
            <c:numRef>
              <c:f>Sheet2!$E$6:$E$8</c:f>
              <c:numCache>
                <c:formatCode>General</c:formatCode>
                <c:ptCount val="3"/>
                <c:pt idx="0">
                  <c:v>77</c:v>
                </c:pt>
                <c:pt idx="1">
                  <c:v>84</c:v>
                </c:pt>
                <c:pt idx="2">
                  <c:v>96.5</c:v>
                </c:pt>
              </c:numCache>
            </c:numRef>
          </c:val>
        </c:ser>
        <c:dLbls>
          <c:showLegendKey val="0"/>
          <c:showVal val="0"/>
          <c:showCatName val="0"/>
          <c:showSerName val="0"/>
          <c:showPercent val="0"/>
          <c:showBubbleSize val="0"/>
        </c:dLbls>
        <c:gapWidth val="150"/>
        <c:axId val="107080192"/>
        <c:axId val="109267776"/>
      </c:barChart>
      <c:catAx>
        <c:axId val="107080192"/>
        <c:scaling>
          <c:orientation val="minMax"/>
        </c:scaling>
        <c:delete val="0"/>
        <c:axPos val="b"/>
        <c:numFmt formatCode="General" sourceLinked="1"/>
        <c:majorTickMark val="out"/>
        <c:minorTickMark val="none"/>
        <c:tickLblPos val="nextTo"/>
        <c:txPr>
          <a:bodyPr/>
          <a:lstStyle/>
          <a:p>
            <a:pPr>
              <a:defRPr sz="1800"/>
            </a:pPr>
            <a:endParaRPr lang="en-US"/>
          </a:p>
        </c:txPr>
        <c:crossAx val="109267776"/>
        <c:crosses val="autoZero"/>
        <c:auto val="1"/>
        <c:lblAlgn val="ctr"/>
        <c:lblOffset val="100"/>
        <c:noMultiLvlLbl val="0"/>
      </c:catAx>
      <c:valAx>
        <c:axId val="109267776"/>
        <c:scaling>
          <c:orientation val="minMax"/>
          <c:max val="100"/>
          <c:min val="70"/>
        </c:scaling>
        <c:delete val="0"/>
        <c:axPos val="l"/>
        <c:majorGridlines>
          <c:spPr>
            <a:ln>
              <a:noFill/>
            </a:ln>
          </c:spPr>
        </c:majorGridlines>
        <c:numFmt formatCode="General" sourceLinked="1"/>
        <c:majorTickMark val="out"/>
        <c:minorTickMark val="none"/>
        <c:tickLblPos val="nextTo"/>
        <c:txPr>
          <a:bodyPr/>
          <a:lstStyle/>
          <a:p>
            <a:pPr>
              <a:defRPr sz="1600"/>
            </a:pPr>
            <a:endParaRPr lang="en-US"/>
          </a:p>
        </c:txPr>
        <c:crossAx val="107080192"/>
        <c:crosses val="autoZero"/>
        <c:crossBetween val="between"/>
      </c:valAx>
    </c:plotArea>
    <c:legend>
      <c:legendPos val="r"/>
      <c:layout>
        <c:manualLayout>
          <c:xMode val="edge"/>
          <c:yMode val="edge"/>
          <c:x val="0.69014666241044198"/>
          <c:y val="0.38226169172035313"/>
          <c:w val="0.29633982407604459"/>
          <c:h val="0.39077964686232403"/>
        </c:manualLayout>
      </c:layout>
      <c:overlay val="0"/>
      <c:txPr>
        <a:bodyPr/>
        <a:lstStyle/>
        <a:p>
          <a:pPr>
            <a:defRPr sz="2000"/>
          </a:pPr>
          <a:endParaRPr lang="en-US"/>
        </a:p>
      </c:txPr>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title>
    <c:autoTitleDeleted val="0"/>
    <c:view3D>
      <c:rotX val="15"/>
      <c:rotY val="20"/>
      <c:rAngAx val="0"/>
      <c:perspective val="30"/>
    </c:view3D>
    <c:floor>
      <c:thickness val="0"/>
    </c:floor>
    <c:sideWall>
      <c:thickness val="0"/>
    </c:sideWall>
    <c:backWall>
      <c:thickness val="0"/>
    </c:backWall>
    <c:plotArea>
      <c:layout/>
      <c:bar3DChart>
        <c:barDir val="col"/>
        <c:grouping val="clustered"/>
        <c:varyColors val="0"/>
        <c:ser>
          <c:idx val="0"/>
          <c:order val="0"/>
          <c:tx>
            <c:strRef>
              <c:f>Sheet1!$C$4</c:f>
              <c:strCache>
                <c:ptCount val="1"/>
                <c:pt idx="0">
                  <c:v>Proposals</c:v>
                </c:pt>
              </c:strCache>
            </c:strRef>
          </c:tx>
          <c:spPr>
            <a:ln w="28575">
              <a:noFill/>
            </a:ln>
          </c:spPr>
          <c:invertIfNegative val="0"/>
          <c:cat>
            <c:numRef>
              <c:f>Sheet1!$A$5:$A$8</c:f>
              <c:numCache>
                <c:formatCode>General</c:formatCode>
                <c:ptCount val="4"/>
                <c:pt idx="0">
                  <c:v>1</c:v>
                </c:pt>
                <c:pt idx="1">
                  <c:v>2</c:v>
                </c:pt>
                <c:pt idx="2">
                  <c:v>3</c:v>
                </c:pt>
                <c:pt idx="3">
                  <c:v>4</c:v>
                </c:pt>
              </c:numCache>
            </c:numRef>
          </c:cat>
          <c:val>
            <c:numRef>
              <c:f>Sheet1!$C$5:$C$8</c:f>
              <c:numCache>
                <c:formatCode>General</c:formatCode>
                <c:ptCount val="4"/>
                <c:pt idx="0">
                  <c:v>203</c:v>
                </c:pt>
                <c:pt idx="1">
                  <c:v>186</c:v>
                </c:pt>
                <c:pt idx="2">
                  <c:v>250</c:v>
                </c:pt>
                <c:pt idx="3">
                  <c:v>200</c:v>
                </c:pt>
              </c:numCache>
            </c:numRef>
          </c:val>
        </c:ser>
        <c:dLbls>
          <c:showLegendKey val="0"/>
          <c:showVal val="0"/>
          <c:showCatName val="0"/>
          <c:showSerName val="0"/>
          <c:showPercent val="0"/>
          <c:showBubbleSize val="0"/>
        </c:dLbls>
        <c:gapWidth val="150"/>
        <c:shape val="cylinder"/>
        <c:axId val="135300096"/>
        <c:axId val="109271232"/>
        <c:axId val="0"/>
      </c:bar3DChart>
      <c:catAx>
        <c:axId val="135300096"/>
        <c:scaling>
          <c:orientation val="minMax"/>
        </c:scaling>
        <c:delete val="0"/>
        <c:axPos val="b"/>
        <c:numFmt formatCode="General" sourceLinked="1"/>
        <c:majorTickMark val="out"/>
        <c:minorTickMark val="none"/>
        <c:tickLblPos val="nextTo"/>
        <c:crossAx val="109271232"/>
        <c:crosses val="autoZero"/>
        <c:auto val="1"/>
        <c:lblAlgn val="ctr"/>
        <c:lblOffset val="100"/>
        <c:noMultiLvlLbl val="0"/>
      </c:catAx>
      <c:valAx>
        <c:axId val="109271232"/>
        <c:scaling>
          <c:orientation val="minMax"/>
        </c:scaling>
        <c:delete val="0"/>
        <c:axPos val="l"/>
        <c:majorGridlines/>
        <c:numFmt formatCode="General" sourceLinked="1"/>
        <c:majorTickMark val="out"/>
        <c:minorTickMark val="none"/>
        <c:tickLblPos val="nextTo"/>
        <c:crossAx val="135300096"/>
        <c:crosses val="autoZero"/>
        <c:crossBetween val="between"/>
      </c:valAx>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title>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Sheet1!$H$4</c:f>
              <c:strCache>
                <c:ptCount val="1"/>
              </c:strCache>
            </c:strRef>
          </c:tx>
          <c:invertIfNegative val="0"/>
          <c:cat>
            <c:numRef>
              <c:f>Sheet1!$G$5:$G$8</c:f>
              <c:numCache>
                <c:formatCode>General</c:formatCode>
                <c:ptCount val="4"/>
                <c:pt idx="0">
                  <c:v>2012</c:v>
                </c:pt>
                <c:pt idx="1">
                  <c:v>2013</c:v>
                </c:pt>
                <c:pt idx="2">
                  <c:v>2014</c:v>
                </c:pt>
                <c:pt idx="3">
                  <c:v>2015</c:v>
                </c:pt>
              </c:numCache>
            </c:numRef>
          </c:cat>
          <c:val>
            <c:numRef>
              <c:f>Sheet1!$H$5:$H$8</c:f>
              <c:numCache>
                <c:formatCode>General</c:formatCode>
                <c:ptCount val="4"/>
                <c:pt idx="0">
                  <c:v>203</c:v>
                </c:pt>
                <c:pt idx="1">
                  <c:v>186</c:v>
                </c:pt>
                <c:pt idx="2">
                  <c:v>250</c:v>
                </c:pt>
                <c:pt idx="3">
                  <c:v>196</c:v>
                </c:pt>
              </c:numCache>
            </c:numRef>
          </c:val>
        </c:ser>
        <c:dLbls>
          <c:showLegendKey val="0"/>
          <c:showVal val="0"/>
          <c:showCatName val="0"/>
          <c:showSerName val="0"/>
          <c:showPercent val="0"/>
          <c:showBubbleSize val="0"/>
        </c:dLbls>
        <c:gapWidth val="150"/>
        <c:shape val="cylinder"/>
        <c:axId val="135302144"/>
        <c:axId val="96616448"/>
        <c:axId val="0"/>
      </c:bar3DChart>
      <c:catAx>
        <c:axId val="135302144"/>
        <c:scaling>
          <c:orientation val="minMax"/>
        </c:scaling>
        <c:delete val="0"/>
        <c:axPos val="b"/>
        <c:numFmt formatCode="General" sourceLinked="1"/>
        <c:majorTickMark val="out"/>
        <c:minorTickMark val="none"/>
        <c:tickLblPos val="nextTo"/>
        <c:crossAx val="96616448"/>
        <c:crosses val="autoZero"/>
        <c:auto val="1"/>
        <c:lblAlgn val="ctr"/>
        <c:lblOffset val="100"/>
        <c:noMultiLvlLbl val="0"/>
      </c:catAx>
      <c:valAx>
        <c:axId val="96616448"/>
        <c:scaling>
          <c:orientation val="minMax"/>
          <c:max val="400"/>
          <c:min val="0"/>
        </c:scaling>
        <c:delete val="0"/>
        <c:axPos val="l"/>
        <c:majorGridlines/>
        <c:numFmt formatCode="General" sourceLinked="1"/>
        <c:majorTickMark val="out"/>
        <c:minorTickMark val="none"/>
        <c:tickLblPos val="nextTo"/>
        <c:crossAx val="135302144"/>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Sheet1!$H$4</c:f>
              <c:strCache>
                <c:ptCount val="1"/>
              </c:strCache>
            </c:strRef>
          </c:tx>
          <c:invertIfNegative val="0"/>
          <c:cat>
            <c:numRef>
              <c:f>Sheet1!$G$5:$G$8</c:f>
              <c:numCache>
                <c:formatCode>General</c:formatCode>
                <c:ptCount val="4"/>
                <c:pt idx="0">
                  <c:v>2012</c:v>
                </c:pt>
                <c:pt idx="1">
                  <c:v>2013</c:v>
                </c:pt>
                <c:pt idx="2">
                  <c:v>2014</c:v>
                </c:pt>
                <c:pt idx="3">
                  <c:v>2015</c:v>
                </c:pt>
              </c:numCache>
            </c:numRef>
          </c:cat>
          <c:val>
            <c:numRef>
              <c:f>Sheet1!$H$5:$H$8</c:f>
              <c:numCache>
                <c:formatCode>General</c:formatCode>
                <c:ptCount val="4"/>
                <c:pt idx="0">
                  <c:v>203</c:v>
                </c:pt>
                <c:pt idx="1">
                  <c:v>186</c:v>
                </c:pt>
                <c:pt idx="2">
                  <c:v>250</c:v>
                </c:pt>
                <c:pt idx="3">
                  <c:v>196</c:v>
                </c:pt>
              </c:numCache>
            </c:numRef>
          </c:val>
        </c:ser>
        <c:ser>
          <c:idx val="1"/>
          <c:order val="1"/>
          <c:tx>
            <c:strRef>
              <c:f>Sheet1!$I$4</c:f>
              <c:strCache>
                <c:ptCount val="1"/>
              </c:strCache>
            </c:strRef>
          </c:tx>
          <c: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c:spPr>
          <c:invertIfNegative val="0"/>
          <c:cat>
            <c:numRef>
              <c:f>Sheet1!$G$5:$G$8</c:f>
              <c:numCache>
                <c:formatCode>General</c:formatCode>
                <c:ptCount val="4"/>
                <c:pt idx="0">
                  <c:v>2012</c:v>
                </c:pt>
                <c:pt idx="1">
                  <c:v>2013</c:v>
                </c:pt>
                <c:pt idx="2">
                  <c:v>2014</c:v>
                </c:pt>
                <c:pt idx="3">
                  <c:v>2015</c:v>
                </c:pt>
              </c:numCache>
            </c:numRef>
          </c:cat>
          <c:val>
            <c:numRef>
              <c:f>Sheet1!$I$5:$I$8</c:f>
              <c:numCache>
                <c:formatCode>General</c:formatCode>
                <c:ptCount val="4"/>
                <c:pt idx="0">
                  <c:v>0</c:v>
                </c:pt>
                <c:pt idx="1">
                  <c:v>0</c:v>
                </c:pt>
                <c:pt idx="2">
                  <c:v>0</c:v>
                </c:pt>
                <c:pt idx="3">
                  <c:v>196</c:v>
                </c:pt>
              </c:numCache>
            </c:numRef>
          </c:val>
        </c:ser>
        <c:dLbls>
          <c:showLegendKey val="0"/>
          <c:showVal val="0"/>
          <c:showCatName val="0"/>
          <c:showSerName val="0"/>
          <c:showPercent val="0"/>
          <c:showBubbleSize val="0"/>
        </c:dLbls>
        <c:gapWidth val="150"/>
        <c:shape val="cylinder"/>
        <c:axId val="132210688"/>
        <c:axId val="96618176"/>
        <c:axId val="0"/>
      </c:bar3DChart>
      <c:catAx>
        <c:axId val="132210688"/>
        <c:scaling>
          <c:orientation val="minMax"/>
        </c:scaling>
        <c:delete val="0"/>
        <c:axPos val="b"/>
        <c:numFmt formatCode="General" sourceLinked="1"/>
        <c:majorTickMark val="out"/>
        <c:minorTickMark val="none"/>
        <c:tickLblPos val="nextTo"/>
        <c:crossAx val="96618176"/>
        <c:crosses val="autoZero"/>
        <c:auto val="1"/>
        <c:lblAlgn val="ctr"/>
        <c:lblOffset val="100"/>
        <c:noMultiLvlLbl val="0"/>
      </c:catAx>
      <c:valAx>
        <c:axId val="96618176"/>
        <c:scaling>
          <c:orientation val="minMax"/>
          <c:max val="400"/>
          <c:min val="0"/>
        </c:scaling>
        <c:delete val="0"/>
        <c:axPos val="l"/>
        <c:majorGridlines/>
        <c:numFmt formatCode="General" sourceLinked="1"/>
        <c:majorTickMark val="out"/>
        <c:minorTickMark val="none"/>
        <c:tickLblPos val="nextTo"/>
        <c:crossAx val="132210688"/>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Sheet1!$J$4</c:f>
              <c:strCache>
                <c:ptCount val="1"/>
                <c:pt idx="0">
                  <c:v>Spain</c:v>
                </c:pt>
              </c:strCache>
            </c:strRef>
          </c:tx>
          <c:spPr>
            <a:solidFill>
              <a:srgbClr val="E60000"/>
            </a:solidFill>
          </c:spPr>
          <c:invertIfNegative val="0"/>
          <c:cat>
            <c:numRef>
              <c:f>Sheet1!$G$5:$G$8</c:f>
              <c:numCache>
                <c:formatCode>General</c:formatCode>
                <c:ptCount val="4"/>
                <c:pt idx="0">
                  <c:v>2012</c:v>
                </c:pt>
                <c:pt idx="1">
                  <c:v>2013</c:v>
                </c:pt>
                <c:pt idx="2">
                  <c:v>2014</c:v>
                </c:pt>
                <c:pt idx="3">
                  <c:v>2015</c:v>
                </c:pt>
              </c:numCache>
            </c:numRef>
          </c:cat>
          <c:val>
            <c:numRef>
              <c:f>Sheet1!$J$5:$J$8</c:f>
              <c:numCache>
                <c:formatCode>General</c:formatCode>
                <c:ptCount val="4"/>
                <c:pt idx="0">
                  <c:v>167</c:v>
                </c:pt>
                <c:pt idx="1">
                  <c:v>144</c:v>
                </c:pt>
                <c:pt idx="2">
                  <c:v>183</c:v>
                </c:pt>
                <c:pt idx="3">
                  <c:v>125</c:v>
                </c:pt>
              </c:numCache>
            </c:numRef>
          </c:val>
        </c:ser>
        <c:ser>
          <c:idx val="1"/>
          <c:order val="1"/>
          <c:tx>
            <c:strRef>
              <c:f>Sheet1!$K$4</c:f>
              <c:strCache>
                <c:ptCount val="1"/>
                <c:pt idx="0">
                  <c:v>International</c:v>
                </c:pt>
              </c:strCache>
            </c:strRef>
          </c:tx>
          <c:spPr>
            <a:solidFill>
              <a:srgbClr val="0000CC"/>
            </a:solidFill>
          </c:spPr>
          <c:invertIfNegative val="0"/>
          <c:cat>
            <c:numRef>
              <c:f>Sheet1!$G$5:$G$8</c:f>
              <c:numCache>
                <c:formatCode>General</c:formatCode>
                <c:ptCount val="4"/>
                <c:pt idx="0">
                  <c:v>2012</c:v>
                </c:pt>
                <c:pt idx="1">
                  <c:v>2013</c:v>
                </c:pt>
                <c:pt idx="2">
                  <c:v>2014</c:v>
                </c:pt>
                <c:pt idx="3">
                  <c:v>2015</c:v>
                </c:pt>
              </c:numCache>
            </c:numRef>
          </c:cat>
          <c:val>
            <c:numRef>
              <c:f>Sheet1!$K$5:$K$8</c:f>
              <c:numCache>
                <c:formatCode>General</c:formatCode>
                <c:ptCount val="4"/>
                <c:pt idx="0">
                  <c:v>36</c:v>
                </c:pt>
                <c:pt idx="1">
                  <c:v>42</c:v>
                </c:pt>
                <c:pt idx="2">
                  <c:v>67</c:v>
                </c:pt>
                <c:pt idx="3">
                  <c:v>71</c:v>
                </c:pt>
              </c:numCache>
            </c:numRef>
          </c:val>
        </c:ser>
        <c:dLbls>
          <c:showLegendKey val="0"/>
          <c:showVal val="0"/>
          <c:showCatName val="0"/>
          <c:showSerName val="0"/>
          <c:showPercent val="0"/>
          <c:showBubbleSize val="0"/>
        </c:dLbls>
        <c:gapWidth val="150"/>
        <c:overlap val="100"/>
        <c:axId val="132274176"/>
        <c:axId val="96620480"/>
      </c:barChart>
      <c:catAx>
        <c:axId val="132274176"/>
        <c:scaling>
          <c:orientation val="minMax"/>
        </c:scaling>
        <c:delete val="0"/>
        <c:axPos val="b"/>
        <c:numFmt formatCode="General" sourceLinked="1"/>
        <c:majorTickMark val="out"/>
        <c:minorTickMark val="none"/>
        <c:tickLblPos val="nextTo"/>
        <c:txPr>
          <a:bodyPr/>
          <a:lstStyle/>
          <a:p>
            <a:pPr>
              <a:defRPr sz="1100" b="1"/>
            </a:pPr>
            <a:endParaRPr lang="en-US"/>
          </a:p>
        </c:txPr>
        <c:crossAx val="96620480"/>
        <c:crosses val="autoZero"/>
        <c:auto val="1"/>
        <c:lblAlgn val="ctr"/>
        <c:lblOffset val="100"/>
        <c:noMultiLvlLbl val="0"/>
      </c:catAx>
      <c:valAx>
        <c:axId val="96620480"/>
        <c:scaling>
          <c:orientation val="minMax"/>
        </c:scaling>
        <c:delete val="0"/>
        <c:axPos val="l"/>
        <c:majorGridlines/>
        <c:numFmt formatCode="General" sourceLinked="1"/>
        <c:majorTickMark val="out"/>
        <c:minorTickMark val="none"/>
        <c:tickLblPos val="nextTo"/>
        <c:txPr>
          <a:bodyPr/>
          <a:lstStyle/>
          <a:p>
            <a:pPr>
              <a:defRPr sz="1100"/>
            </a:pPr>
            <a:endParaRPr lang="en-US"/>
          </a:p>
        </c:txPr>
        <c:crossAx val="132274176"/>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Nationalities!$N$5</c:f>
              <c:strCache>
                <c:ptCount val="1"/>
                <c:pt idx="0">
                  <c:v>Requested</c:v>
                </c:pt>
              </c:strCache>
            </c:strRef>
          </c:tx>
          <c:spPr>
            <a:solidFill>
              <a:srgbClr val="00B0F0"/>
            </a:solidFill>
          </c:spPr>
          <c:invertIfNegative val="0"/>
          <c:cat>
            <c:numRef>
              <c:f>Nationalities!$M$6:$M$9</c:f>
              <c:numCache>
                <c:formatCode>General</c:formatCode>
                <c:ptCount val="4"/>
                <c:pt idx="0">
                  <c:v>1</c:v>
                </c:pt>
                <c:pt idx="1">
                  <c:v>2</c:v>
                </c:pt>
                <c:pt idx="2">
                  <c:v>3</c:v>
                </c:pt>
                <c:pt idx="3">
                  <c:v>4</c:v>
                </c:pt>
              </c:numCache>
            </c:numRef>
          </c:cat>
          <c:val>
            <c:numRef>
              <c:f>Nationalities!$N$6:$N$9</c:f>
              <c:numCache>
                <c:formatCode>General</c:formatCode>
                <c:ptCount val="4"/>
                <c:pt idx="0">
                  <c:v>17.733990147783246</c:v>
                </c:pt>
                <c:pt idx="1">
                  <c:v>22.58064516129032</c:v>
                </c:pt>
                <c:pt idx="2">
                  <c:v>26.799999999999997</c:v>
                </c:pt>
                <c:pt idx="3">
                  <c:v>36.224489795918366</c:v>
                </c:pt>
              </c:numCache>
            </c:numRef>
          </c:val>
        </c:ser>
        <c:ser>
          <c:idx val="1"/>
          <c:order val="1"/>
          <c:tx>
            <c:strRef>
              <c:f>Nationalities!$O$5</c:f>
              <c:strCache>
                <c:ptCount val="1"/>
                <c:pt idx="0">
                  <c:v>Granted</c:v>
                </c:pt>
              </c:strCache>
            </c:strRef>
          </c:tx>
          <c:spPr>
            <a:solidFill>
              <a:srgbClr val="3333CC"/>
            </a:solidFill>
          </c:spPr>
          <c:invertIfNegative val="0"/>
          <c:dPt>
            <c:idx val="3"/>
            <c:invertIfNegative val="0"/>
            <c:bubble3D val="0"/>
          </c:dPt>
          <c:cat>
            <c:numRef>
              <c:f>Nationalities!$M$6:$M$9</c:f>
              <c:numCache>
                <c:formatCode>General</c:formatCode>
                <c:ptCount val="4"/>
                <c:pt idx="0">
                  <c:v>1</c:v>
                </c:pt>
                <c:pt idx="1">
                  <c:v>2</c:v>
                </c:pt>
                <c:pt idx="2">
                  <c:v>3</c:v>
                </c:pt>
                <c:pt idx="3">
                  <c:v>4</c:v>
                </c:pt>
              </c:numCache>
            </c:numRef>
          </c:cat>
          <c:val>
            <c:numRef>
              <c:f>Nationalities!$O$6:$O$9</c:f>
              <c:numCache>
                <c:formatCode>General</c:formatCode>
                <c:ptCount val="4"/>
                <c:pt idx="0">
                  <c:v>15.843023255813954</c:v>
                </c:pt>
                <c:pt idx="1">
                  <c:v>21.897810218978101</c:v>
                </c:pt>
                <c:pt idx="2">
                  <c:v>27.645788336933045</c:v>
                </c:pt>
                <c:pt idx="3">
                  <c:v>38.39779005524862</c:v>
                </c:pt>
              </c:numCache>
            </c:numRef>
          </c:val>
        </c:ser>
        <c:dLbls>
          <c:showLegendKey val="0"/>
          <c:showVal val="0"/>
          <c:showCatName val="0"/>
          <c:showSerName val="0"/>
          <c:showPercent val="0"/>
          <c:showBubbleSize val="0"/>
        </c:dLbls>
        <c:gapWidth val="150"/>
        <c:shape val="box"/>
        <c:axId val="132275712"/>
        <c:axId val="96622784"/>
        <c:axId val="0"/>
      </c:bar3DChart>
      <c:catAx>
        <c:axId val="132275712"/>
        <c:scaling>
          <c:orientation val="minMax"/>
        </c:scaling>
        <c:delete val="0"/>
        <c:axPos val="b"/>
        <c:numFmt formatCode="General" sourceLinked="1"/>
        <c:majorTickMark val="out"/>
        <c:minorTickMark val="none"/>
        <c:tickLblPos val="nextTo"/>
        <c:crossAx val="96622784"/>
        <c:crosses val="autoZero"/>
        <c:auto val="1"/>
        <c:lblAlgn val="ctr"/>
        <c:lblOffset val="100"/>
        <c:noMultiLvlLbl val="0"/>
      </c:catAx>
      <c:valAx>
        <c:axId val="96622784"/>
        <c:scaling>
          <c:orientation val="minMax"/>
        </c:scaling>
        <c:delete val="0"/>
        <c:axPos val="l"/>
        <c:majorGridlines/>
        <c:numFmt formatCode="General" sourceLinked="1"/>
        <c:majorTickMark val="out"/>
        <c:minorTickMark val="none"/>
        <c:tickLblPos val="nextTo"/>
        <c:crossAx val="132275712"/>
        <c:crosses val="autoZero"/>
        <c:crossBetween val="between"/>
      </c:valAx>
    </c:plotArea>
    <c:legend>
      <c:legendPos val="r"/>
      <c:layout/>
      <c:overlay val="0"/>
    </c:legend>
    <c:plotVisOnly val="1"/>
    <c:dispBlanksAs val="gap"/>
    <c:showDLblsOverMax val="0"/>
  </c:chart>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_tradnl"/>
              <a:t>Users from 2011 to 2014 call (30/11/2014)</a:t>
            </a:r>
          </a:p>
        </c:rich>
      </c:tx>
      <c:layout/>
      <c:overlay val="0"/>
    </c:title>
    <c:autoTitleDeleted val="0"/>
    <c:plotArea>
      <c:layout/>
      <c:barChart>
        <c:barDir val="col"/>
        <c:grouping val="clustered"/>
        <c:varyColors val="0"/>
        <c:ser>
          <c:idx val="0"/>
          <c:order val="0"/>
          <c:tx>
            <c:strRef>
              <c:f>'Users &amp; visits'!$B$5</c:f>
              <c:strCache>
                <c:ptCount val="1"/>
                <c:pt idx="0">
                  <c:v>2011-7 May 2012</c:v>
                </c:pt>
              </c:strCache>
            </c:strRef>
          </c:tx>
          <c:spPr>
            <a:solidFill>
              <a:schemeClr val="accent1">
                <a:lumMod val="40000"/>
                <a:lumOff val="60000"/>
              </a:schemeClr>
            </a:solidFill>
            <a:ln>
              <a:solidFill>
                <a:schemeClr val="accent1">
                  <a:lumMod val="60000"/>
                  <a:lumOff val="40000"/>
                </a:schemeClr>
              </a:solidFill>
            </a:ln>
          </c:spPr>
          <c:invertIfNegative val="0"/>
          <c:dLbls>
            <c:showLegendKey val="0"/>
            <c:showVal val="1"/>
            <c:showCatName val="0"/>
            <c:showSerName val="0"/>
            <c:showPercent val="0"/>
            <c:showBubbleSize val="0"/>
            <c:showLeaderLines val="0"/>
          </c:dLbls>
          <c:cat>
            <c:strRef>
              <c:f>'Users &amp; visits'!$A$6:$A$9</c:f>
              <c:strCache>
                <c:ptCount val="4"/>
                <c:pt idx="0">
                  <c:v>Official Users</c:v>
                </c:pt>
                <c:pt idx="1">
                  <c:v>Friendly Users</c:v>
                </c:pt>
                <c:pt idx="2">
                  <c:v>In-House Users</c:v>
                </c:pt>
                <c:pt idx="3">
                  <c:v>Industrial Users</c:v>
                </c:pt>
              </c:strCache>
            </c:strRef>
          </c:cat>
          <c:val>
            <c:numRef>
              <c:f>'Users &amp; visits'!$B$6:$B$9</c:f>
              <c:numCache>
                <c:formatCode>General</c:formatCode>
                <c:ptCount val="4"/>
                <c:pt idx="0">
                  <c:v>0</c:v>
                </c:pt>
                <c:pt idx="1">
                  <c:v>18</c:v>
                </c:pt>
                <c:pt idx="2">
                  <c:v>0</c:v>
                </c:pt>
                <c:pt idx="3">
                  <c:v>0</c:v>
                </c:pt>
              </c:numCache>
            </c:numRef>
          </c:val>
        </c:ser>
        <c:ser>
          <c:idx val="1"/>
          <c:order val="1"/>
          <c:tx>
            <c:strRef>
              <c:f>'Users &amp; visits'!$C$5</c:f>
              <c:strCache>
                <c:ptCount val="1"/>
                <c:pt idx="0">
                  <c:v>2012 cycle
(8/5/2012 - 31/3/2013)</c:v>
                </c:pt>
              </c:strCache>
            </c:strRef>
          </c:tx>
          <c:spPr>
            <a:solidFill>
              <a:schemeClr val="tx2">
                <a:lumMod val="60000"/>
                <a:lumOff val="40000"/>
              </a:schemeClr>
            </a:solidFill>
          </c:spPr>
          <c:invertIfNegative val="0"/>
          <c:dLbls>
            <c:showLegendKey val="0"/>
            <c:showVal val="1"/>
            <c:showCatName val="0"/>
            <c:showSerName val="0"/>
            <c:showPercent val="0"/>
            <c:showBubbleSize val="0"/>
            <c:showLeaderLines val="0"/>
          </c:dLbls>
          <c:cat>
            <c:strRef>
              <c:f>'Users &amp; visits'!$A$6:$A$9</c:f>
              <c:strCache>
                <c:ptCount val="4"/>
                <c:pt idx="0">
                  <c:v>Official Users</c:v>
                </c:pt>
                <c:pt idx="1">
                  <c:v>Friendly Users</c:v>
                </c:pt>
                <c:pt idx="2">
                  <c:v>In-House Users</c:v>
                </c:pt>
                <c:pt idx="3">
                  <c:v>Industrial Users</c:v>
                </c:pt>
              </c:strCache>
            </c:strRef>
          </c:cat>
          <c:val>
            <c:numRef>
              <c:f>'Users &amp; visits'!$C$6:$C$9</c:f>
              <c:numCache>
                <c:formatCode>#,##0</c:formatCode>
                <c:ptCount val="4"/>
                <c:pt idx="0">
                  <c:v>274</c:v>
                </c:pt>
                <c:pt idx="1">
                  <c:v>32</c:v>
                </c:pt>
                <c:pt idx="2">
                  <c:v>30</c:v>
                </c:pt>
                <c:pt idx="3">
                  <c:v>3</c:v>
                </c:pt>
              </c:numCache>
            </c:numRef>
          </c:val>
        </c:ser>
        <c:ser>
          <c:idx val="2"/>
          <c:order val="2"/>
          <c:tx>
            <c:strRef>
              <c:f>'Users &amp; visits'!$D$5</c:f>
              <c:strCache>
                <c:ptCount val="1"/>
                <c:pt idx="0">
                  <c:v>2013 cycle
(1/4/2013-31/03/2014)         </c:v>
                </c:pt>
              </c:strCache>
            </c:strRef>
          </c:tx>
          <c:spPr>
            <a:solidFill>
              <a:srgbClr val="155289"/>
            </a:solidFill>
          </c:spPr>
          <c:invertIfNegative val="0"/>
          <c:dLbls>
            <c:showLegendKey val="0"/>
            <c:showVal val="1"/>
            <c:showCatName val="0"/>
            <c:showSerName val="0"/>
            <c:showPercent val="0"/>
            <c:showBubbleSize val="0"/>
            <c:showLeaderLines val="0"/>
          </c:dLbls>
          <c:cat>
            <c:strRef>
              <c:f>'Users &amp; visits'!$A$6:$A$9</c:f>
              <c:strCache>
                <c:ptCount val="4"/>
                <c:pt idx="0">
                  <c:v>Official Users</c:v>
                </c:pt>
                <c:pt idx="1">
                  <c:v>Friendly Users</c:v>
                </c:pt>
                <c:pt idx="2">
                  <c:v>In-House Users</c:v>
                </c:pt>
                <c:pt idx="3">
                  <c:v>Industrial Users</c:v>
                </c:pt>
              </c:strCache>
            </c:strRef>
          </c:cat>
          <c:val>
            <c:numRef>
              <c:f>'Users &amp; visits'!$D$6:$D$9</c:f>
              <c:numCache>
                <c:formatCode>General</c:formatCode>
                <c:ptCount val="4"/>
                <c:pt idx="0">
                  <c:v>558</c:v>
                </c:pt>
                <c:pt idx="1">
                  <c:v>50</c:v>
                </c:pt>
                <c:pt idx="2">
                  <c:v>68</c:v>
                </c:pt>
                <c:pt idx="3">
                  <c:v>13</c:v>
                </c:pt>
              </c:numCache>
            </c:numRef>
          </c:val>
        </c:ser>
        <c:ser>
          <c:idx val="3"/>
          <c:order val="3"/>
          <c:tx>
            <c:strRef>
              <c:f>'Users &amp; visits'!$E$5</c:f>
              <c:strCache>
                <c:ptCount val="1"/>
                <c:pt idx="0">
                  <c:v>2014 cycle
(1/4/2014-30/11/2014)         </c:v>
                </c:pt>
              </c:strCache>
            </c:strRef>
          </c:tx>
          <c:spPr>
            <a:solidFill>
              <a:srgbClr val="000099"/>
            </a:solidFill>
          </c:spPr>
          <c:invertIfNegative val="0"/>
          <c:dLbls>
            <c:showLegendKey val="0"/>
            <c:showVal val="1"/>
            <c:showCatName val="0"/>
            <c:showSerName val="0"/>
            <c:showPercent val="0"/>
            <c:showBubbleSize val="0"/>
            <c:showLeaderLines val="0"/>
          </c:dLbls>
          <c:cat>
            <c:strRef>
              <c:f>'Users &amp; visits'!$A$6:$A$9</c:f>
              <c:strCache>
                <c:ptCount val="4"/>
                <c:pt idx="0">
                  <c:v>Official Users</c:v>
                </c:pt>
                <c:pt idx="1">
                  <c:v>Friendly Users</c:v>
                </c:pt>
                <c:pt idx="2">
                  <c:v>In-House Users</c:v>
                </c:pt>
                <c:pt idx="3">
                  <c:v>Industrial Users</c:v>
                </c:pt>
              </c:strCache>
            </c:strRef>
          </c:cat>
          <c:val>
            <c:numRef>
              <c:f>'Users &amp; visits'!$E$6:$E$9</c:f>
              <c:numCache>
                <c:formatCode>General</c:formatCode>
                <c:ptCount val="4"/>
                <c:pt idx="0">
                  <c:v>635</c:v>
                </c:pt>
                <c:pt idx="1">
                  <c:v>5</c:v>
                </c:pt>
                <c:pt idx="2">
                  <c:v>45</c:v>
                </c:pt>
                <c:pt idx="3">
                  <c:v>19</c:v>
                </c:pt>
              </c:numCache>
            </c:numRef>
          </c:val>
        </c:ser>
        <c:dLbls>
          <c:showLegendKey val="0"/>
          <c:showVal val="0"/>
          <c:showCatName val="0"/>
          <c:showSerName val="0"/>
          <c:showPercent val="0"/>
          <c:showBubbleSize val="0"/>
        </c:dLbls>
        <c:gapWidth val="150"/>
        <c:axId val="232523776"/>
        <c:axId val="181479104"/>
      </c:barChart>
      <c:catAx>
        <c:axId val="232523776"/>
        <c:scaling>
          <c:orientation val="minMax"/>
        </c:scaling>
        <c:delete val="0"/>
        <c:axPos val="b"/>
        <c:majorTickMark val="out"/>
        <c:minorTickMark val="none"/>
        <c:tickLblPos val="nextTo"/>
        <c:crossAx val="181479104"/>
        <c:crosses val="autoZero"/>
        <c:auto val="1"/>
        <c:lblAlgn val="ctr"/>
        <c:lblOffset val="100"/>
        <c:noMultiLvlLbl val="0"/>
      </c:catAx>
      <c:valAx>
        <c:axId val="181479104"/>
        <c:scaling>
          <c:orientation val="minMax"/>
        </c:scaling>
        <c:delete val="0"/>
        <c:axPos val="l"/>
        <c:majorGridlines/>
        <c:numFmt formatCode="General" sourceLinked="1"/>
        <c:majorTickMark val="out"/>
        <c:minorTickMark val="none"/>
        <c:tickLblPos val="nextTo"/>
        <c:crossAx val="232523776"/>
        <c:crosses val="autoZero"/>
        <c:crossBetween val="between"/>
      </c:valAx>
    </c:plotArea>
    <c:legend>
      <c:legendPos val="r"/>
      <c:layout/>
      <c:overlay val="0"/>
      <c:txPr>
        <a:bodyPr/>
        <a:lstStyle/>
        <a:p>
          <a:pPr>
            <a:defRPr sz="1400"/>
          </a:pPr>
          <a:endParaRPr lang="en-US"/>
        </a:p>
      </c:txPr>
    </c:legend>
    <c:plotVisOnly val="1"/>
    <c:dispBlanksAs val="gap"/>
    <c:showDLblsOverMax val="0"/>
  </c:chart>
  <c:txPr>
    <a:bodyPr/>
    <a:lstStyle/>
    <a:p>
      <a:pPr>
        <a:defRPr b="1"/>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drawing1.xml><?xml version="1.0" encoding="utf-8"?>
<c:userShapes xmlns:c="http://schemas.openxmlformats.org/drawingml/2006/chart">
  <cdr:relSizeAnchor xmlns:cdr="http://schemas.openxmlformats.org/drawingml/2006/chartDrawing">
    <cdr:from>
      <cdr:x>0.30952</cdr:x>
      <cdr:y>0.03603</cdr:y>
    </cdr:from>
    <cdr:to>
      <cdr:x>0.69284</cdr:x>
      <cdr:y>0.21457</cdr:y>
    </cdr:to>
    <cdr:sp macro="" textlink="">
      <cdr:nvSpPr>
        <cdr:cNvPr id="2" name="TextBox 1"/>
        <cdr:cNvSpPr txBox="1"/>
      </cdr:nvSpPr>
      <cdr:spPr>
        <a:xfrm xmlns:a="http://schemas.openxmlformats.org/drawingml/2006/main">
          <a:off x="936104" y="80731"/>
          <a:ext cx="1159292" cy="40011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none" rtlCol="0">
          <a:spAutoFit/>
        </a:bodyPr>
        <a:lstStyle xmlns:a="http://schemas.openxmlformats.org/drawingml/2006/main"/>
        <a:p xmlns:a="http://schemas.openxmlformats.org/drawingml/2006/main">
          <a:r>
            <a:rPr lang="en-US" sz="2000" b="1" dirty="0" smtClean="0">
              <a:solidFill>
                <a:srgbClr val="FF0000"/>
              </a:solidFill>
            </a:rPr>
            <a:t>Turnover</a:t>
          </a:r>
          <a:endParaRPr lang="es-ES_tradnl" sz="2000" b="1" dirty="0" smtClean="0">
            <a:solidFill>
              <a:srgbClr val="FF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0.19426</cdr:x>
      <cdr:y>0.30398</cdr:y>
    </cdr:from>
    <cdr:to>
      <cdr:x>0.28885</cdr:x>
      <cdr:y>0.63636</cdr:y>
    </cdr:to>
    <cdr:sp macro="" textlink="">
      <cdr:nvSpPr>
        <cdr:cNvPr id="2" name="TextBox 1"/>
        <cdr:cNvSpPr txBox="1"/>
      </cdr:nvSpPr>
      <cdr:spPr>
        <a:xfrm xmlns:a="http://schemas.openxmlformats.org/drawingml/2006/main" rot="16200000">
          <a:off x="804862" y="1309688"/>
          <a:ext cx="1114425" cy="533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s-ES_tradnl" sz="1100" b="1" dirty="0" err="1">
              <a:solidFill>
                <a:schemeClr val="accent1">
                  <a:lumMod val="75000"/>
                </a:schemeClr>
              </a:solidFill>
            </a:rPr>
            <a:t>Vacuum</a:t>
          </a:r>
          <a:r>
            <a:rPr lang="es-ES_tradnl" sz="1100" b="1" dirty="0">
              <a:solidFill>
                <a:schemeClr val="accent1">
                  <a:lumMod val="75000"/>
                </a:schemeClr>
              </a:solidFill>
            </a:rPr>
            <a:t> </a:t>
          </a:r>
          <a:r>
            <a:rPr lang="es-ES_tradnl" sz="1100" b="1" dirty="0" err="1">
              <a:solidFill>
                <a:schemeClr val="accent1">
                  <a:lumMod val="75000"/>
                </a:schemeClr>
              </a:solidFill>
            </a:rPr>
            <a:t>incident</a:t>
          </a:r>
          <a:endParaRPr lang="es-ES_tradnl" sz="1100" b="1" dirty="0">
            <a:solidFill>
              <a:schemeClr val="accent1">
                <a:lumMod val="75000"/>
              </a:schemeClr>
            </a:solidFill>
          </a:endParaRPr>
        </a:p>
        <a:p xmlns:a="http://schemas.openxmlformats.org/drawingml/2006/main">
          <a:r>
            <a:rPr lang="es-ES_tradnl" sz="1100" b="1" dirty="0">
              <a:solidFill>
                <a:schemeClr val="accent1">
                  <a:lumMod val="75000"/>
                </a:schemeClr>
              </a:solidFill>
            </a:rPr>
            <a:t>(</a:t>
          </a:r>
          <a:r>
            <a:rPr lang="es-ES_tradnl" sz="1100" b="1" dirty="0" err="1">
              <a:solidFill>
                <a:schemeClr val="accent1">
                  <a:lumMod val="75000"/>
                </a:schemeClr>
              </a:solidFill>
            </a:rPr>
            <a:t>one</a:t>
          </a:r>
          <a:r>
            <a:rPr lang="es-ES_tradnl" sz="1100" b="1" dirty="0">
              <a:solidFill>
                <a:schemeClr val="accent1">
                  <a:lumMod val="75000"/>
                </a:schemeClr>
              </a:solidFill>
            </a:rPr>
            <a:t> </a:t>
          </a:r>
          <a:r>
            <a:rPr lang="es-ES_tradnl" sz="1100" b="1" dirty="0" err="1">
              <a:solidFill>
                <a:schemeClr val="accent1">
                  <a:lumMod val="75000"/>
                </a:schemeClr>
              </a:solidFill>
            </a:rPr>
            <a:t>month</a:t>
          </a:r>
          <a:r>
            <a:rPr lang="es-ES_tradnl" sz="1100" b="1" dirty="0">
              <a:solidFill>
                <a:schemeClr val="accent1">
                  <a:lumMod val="75000"/>
                </a:schemeClr>
              </a:solidFill>
            </a:rPr>
            <a:t>)</a:t>
          </a:r>
        </a:p>
      </cdr:txBody>
    </cdr:sp>
  </cdr:relSizeAnchor>
  <cdr:relSizeAnchor xmlns:cdr="http://schemas.openxmlformats.org/drawingml/2006/chartDrawing">
    <cdr:from>
      <cdr:x>0.4012</cdr:x>
      <cdr:y>0.07627</cdr:y>
    </cdr:from>
    <cdr:to>
      <cdr:x>0.4958</cdr:x>
      <cdr:y>0.40865</cdr:y>
    </cdr:to>
    <cdr:sp macro="" textlink="">
      <cdr:nvSpPr>
        <cdr:cNvPr id="3" name="TextBox 1"/>
        <cdr:cNvSpPr txBox="1"/>
      </cdr:nvSpPr>
      <cdr:spPr>
        <a:xfrm xmlns:a="http://schemas.openxmlformats.org/drawingml/2006/main" rot="16200000">
          <a:off x="2531839" y="721013"/>
          <a:ext cx="1459976" cy="68800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_tradnl" sz="1100" b="1" dirty="0" err="1">
              <a:solidFill>
                <a:schemeClr val="accent1">
                  <a:lumMod val="75000"/>
                </a:schemeClr>
              </a:solidFill>
            </a:rPr>
            <a:t>Cooling</a:t>
          </a:r>
          <a:r>
            <a:rPr lang="es-ES_tradnl" sz="1100" b="1" dirty="0">
              <a:solidFill>
                <a:schemeClr val="accent1">
                  <a:lumMod val="75000"/>
                </a:schemeClr>
              </a:solidFill>
            </a:rPr>
            <a:t> </a:t>
          </a:r>
          <a:r>
            <a:rPr lang="es-ES_tradnl" sz="1100" b="1" dirty="0" err="1">
              <a:solidFill>
                <a:schemeClr val="accent1">
                  <a:lumMod val="75000"/>
                </a:schemeClr>
              </a:solidFill>
            </a:rPr>
            <a:t>system</a:t>
          </a:r>
          <a:endParaRPr lang="es-ES_tradnl" sz="1100" b="1" dirty="0">
            <a:solidFill>
              <a:schemeClr val="accent1">
                <a:lumMod val="75000"/>
              </a:schemeClr>
            </a:solidFill>
          </a:endParaRPr>
        </a:p>
        <a:p xmlns:a="http://schemas.openxmlformats.org/drawingml/2006/main">
          <a:r>
            <a:rPr lang="es-ES_tradnl" sz="1100" b="1" dirty="0">
              <a:solidFill>
                <a:schemeClr val="accent1">
                  <a:lumMod val="75000"/>
                </a:schemeClr>
              </a:solidFill>
            </a:rPr>
            <a:t>(</a:t>
          </a:r>
          <a:r>
            <a:rPr lang="es-ES_tradnl" sz="1100" b="1" dirty="0" err="1">
              <a:solidFill>
                <a:schemeClr val="accent1">
                  <a:lumMod val="75000"/>
                </a:schemeClr>
              </a:solidFill>
            </a:rPr>
            <a:t>three</a:t>
          </a:r>
          <a:r>
            <a:rPr lang="es-ES_tradnl" sz="1100" b="1" dirty="0">
              <a:solidFill>
                <a:schemeClr val="accent1">
                  <a:lumMod val="75000"/>
                </a:schemeClr>
              </a:solidFill>
            </a:rPr>
            <a:t> </a:t>
          </a:r>
          <a:r>
            <a:rPr lang="es-ES_tradnl" sz="1100" b="1" dirty="0" err="1">
              <a:solidFill>
                <a:schemeClr val="accent1">
                  <a:lumMod val="75000"/>
                </a:schemeClr>
              </a:solidFill>
            </a:rPr>
            <a:t>months</a:t>
          </a:r>
          <a:r>
            <a:rPr lang="es-ES_tradnl" sz="1100" b="1" dirty="0">
              <a:solidFill>
                <a:schemeClr val="accent1">
                  <a:lumMod val="75000"/>
                </a:schemeClr>
              </a:solidFill>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0.77128</cdr:x>
      <cdr:y>0.91071</cdr:y>
    </cdr:from>
    <cdr:to>
      <cdr:x>0.84531</cdr:x>
      <cdr:y>0.97559</cdr:y>
    </cdr:to>
    <cdr:sp macro="" textlink="">
      <cdr:nvSpPr>
        <cdr:cNvPr id="2" name="TextBox 1"/>
        <cdr:cNvSpPr txBox="1"/>
      </cdr:nvSpPr>
      <cdr:spPr>
        <a:xfrm xmlns:a="http://schemas.openxmlformats.org/drawingml/2006/main">
          <a:off x="4078601" y="3672408"/>
          <a:ext cx="391454" cy="26161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none" rtlCol="0">
          <a:spAutoFit/>
        </a:bodyPr>
        <a:lstStyle xmlns:a="http://schemas.openxmlformats.org/drawingml/2006/main"/>
        <a:p xmlns:a="http://schemas.openxmlformats.org/drawingml/2006/main">
          <a:r>
            <a:rPr lang="en-US" sz="1100" dirty="0" smtClean="0">
              <a:solidFill>
                <a:schemeClr val="tx1"/>
              </a:solidFill>
            </a:rPr>
            <a:t>Call</a:t>
          </a:r>
          <a:endParaRPr lang="es-ES_tradnl" sz="1100" dirty="0" smtClean="0">
            <a:solidFill>
              <a:schemeClr val="tx1"/>
            </a:solidFill>
          </a:endParaRPr>
        </a:p>
      </cdr:txBody>
    </cdr:sp>
  </cdr:relSizeAnchor>
  <cdr:relSizeAnchor xmlns:cdr="http://schemas.openxmlformats.org/drawingml/2006/chartDrawing">
    <cdr:from>
      <cdr:x>0</cdr:x>
      <cdr:y>0</cdr:y>
    </cdr:from>
    <cdr:to>
      <cdr:x>0.05402</cdr:x>
      <cdr:y>0.06488</cdr:y>
    </cdr:to>
    <cdr:sp macro="" textlink="">
      <cdr:nvSpPr>
        <cdr:cNvPr id="3" name="TextBox 2"/>
        <cdr:cNvSpPr txBox="1"/>
      </cdr:nvSpPr>
      <cdr:spPr>
        <a:xfrm xmlns:a="http://schemas.openxmlformats.org/drawingml/2006/main">
          <a:off x="-1933559" y="0"/>
          <a:ext cx="285656" cy="26161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none" rtlCol="0">
          <a:spAutoFit/>
        </a:bodyPr>
        <a:lstStyle xmlns:a="http://schemas.openxmlformats.org/drawingml/2006/main"/>
        <a:p xmlns:a="http://schemas.openxmlformats.org/drawingml/2006/main">
          <a:r>
            <a:rPr lang="en-US" sz="1100" dirty="0" smtClean="0">
              <a:solidFill>
                <a:schemeClr val="tx1"/>
              </a:solidFill>
            </a:rPr>
            <a:t>%</a:t>
          </a:r>
          <a:endParaRPr lang="es-ES_tradnl" sz="1100" dirty="0" smtClean="0">
            <a:solidFill>
              <a:schemeClr val="tx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0.14266</cdr:x>
      <cdr:y>0.09435</cdr:y>
    </cdr:from>
    <cdr:to>
      <cdr:x>0.41778</cdr:x>
      <cdr:y>0.26752</cdr:y>
    </cdr:to>
    <cdr:sp macro="" textlink="">
      <cdr:nvSpPr>
        <cdr:cNvPr id="2" name="TextBox 1"/>
        <cdr:cNvSpPr txBox="1"/>
      </cdr:nvSpPr>
      <cdr:spPr>
        <a:xfrm xmlns:a="http://schemas.openxmlformats.org/drawingml/2006/main">
          <a:off x="323527" y="142528"/>
          <a:ext cx="623889" cy="26161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none" rtlCol="0">
          <a:spAutoFit/>
        </a:bodyPr>
        <a:lstStyle xmlns:a="http://schemas.openxmlformats.org/drawingml/2006/main"/>
        <a:p xmlns:a="http://schemas.openxmlformats.org/drawingml/2006/main">
          <a:r>
            <a:rPr lang="en-US" sz="1100" b="1" dirty="0" smtClean="0">
              <a:solidFill>
                <a:schemeClr val="tx1"/>
              </a:solidFill>
            </a:rPr>
            <a:t>June 14</a:t>
          </a:r>
          <a:endParaRPr lang="es-ES_tradnl" sz="1100" b="1" dirty="0" smtClean="0">
            <a:solidFill>
              <a:schemeClr val="tx1"/>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0.25112</cdr:x>
      <cdr:y>0.56908</cdr:y>
    </cdr:from>
    <cdr:to>
      <cdr:x>0.49103</cdr:x>
      <cdr:y>0.67105</cdr:y>
    </cdr:to>
    <cdr:sp macro="" textlink="">
      <cdr:nvSpPr>
        <cdr:cNvPr id="2" name="TextBox 1"/>
        <cdr:cNvSpPr txBox="1"/>
      </cdr:nvSpPr>
      <cdr:spPr>
        <a:xfrm xmlns:a="http://schemas.openxmlformats.org/drawingml/2006/main">
          <a:off x="1066801" y="1647822"/>
          <a:ext cx="1019174" cy="2952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solidFill>
                <a:schemeClr val="bg1"/>
              </a:solidFill>
            </a:rPr>
            <a:t>Automotive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8310"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06195" y="0"/>
            <a:ext cx="2988310" cy="496570"/>
          </a:xfrm>
          <a:prstGeom prst="rect">
            <a:avLst/>
          </a:prstGeom>
        </p:spPr>
        <p:txBody>
          <a:bodyPr vert="horz" lIns="91440" tIns="45720" rIns="91440" bIns="45720" rtlCol="0"/>
          <a:lstStyle>
            <a:lvl1pPr algn="r">
              <a:defRPr sz="1200"/>
            </a:lvl1pPr>
          </a:lstStyle>
          <a:p>
            <a:fld id="{9E8BD02A-659A-4BD1-8867-123BE9625D58}" type="datetimeFigureOut">
              <a:rPr lang="en-US" smtClean="0"/>
              <a:t>12/2/2014</a:t>
            </a:fld>
            <a:endParaRPr lang="en-US"/>
          </a:p>
        </p:txBody>
      </p:sp>
      <p:sp>
        <p:nvSpPr>
          <p:cNvPr id="4" name="Footer Placeholder 3"/>
          <p:cNvSpPr>
            <a:spLocks noGrp="1"/>
          </p:cNvSpPr>
          <p:nvPr>
            <p:ph type="ftr" sz="quarter" idx="2"/>
          </p:nvPr>
        </p:nvSpPr>
        <p:spPr>
          <a:xfrm>
            <a:off x="0" y="9433107"/>
            <a:ext cx="2988310" cy="496570"/>
          </a:xfrm>
          <a:prstGeom prst="rect">
            <a:avLst/>
          </a:prstGeom>
        </p:spPr>
        <p:txBody>
          <a:bodyPr vert="horz" lIns="91440" tIns="45720" rIns="91440" bIns="45720" rtlCol="0" anchor="b"/>
          <a:lstStyle>
            <a:lvl1pPr algn="l">
              <a:defRPr sz="1200"/>
            </a:lvl1pPr>
          </a:lstStyle>
          <a:p>
            <a:r>
              <a:rPr lang="en-US" smtClean="0"/>
              <a:t>40 Comision Ejecutiva</a:t>
            </a:r>
            <a:endParaRPr lang="en-US"/>
          </a:p>
        </p:txBody>
      </p:sp>
      <p:sp>
        <p:nvSpPr>
          <p:cNvPr id="5" name="Slide Number Placeholder 4"/>
          <p:cNvSpPr>
            <a:spLocks noGrp="1"/>
          </p:cNvSpPr>
          <p:nvPr>
            <p:ph type="sldNum" sz="quarter" idx="3"/>
          </p:nvPr>
        </p:nvSpPr>
        <p:spPr>
          <a:xfrm>
            <a:off x="3906195" y="9433107"/>
            <a:ext cx="2988310" cy="496570"/>
          </a:xfrm>
          <a:prstGeom prst="rect">
            <a:avLst/>
          </a:prstGeom>
        </p:spPr>
        <p:txBody>
          <a:bodyPr vert="horz" lIns="91440" tIns="45720" rIns="91440" bIns="45720" rtlCol="0" anchor="b"/>
          <a:lstStyle>
            <a:lvl1pPr algn="r">
              <a:defRPr sz="1200"/>
            </a:lvl1pPr>
          </a:lstStyle>
          <a:p>
            <a:fld id="{0996BDD0-B58C-4867-AEFE-A74914E55733}" type="slidenum">
              <a:rPr lang="en-US" smtClean="0"/>
              <a:t>‹#›</a:t>
            </a:fld>
            <a:endParaRPr lang="en-US"/>
          </a:p>
        </p:txBody>
      </p:sp>
    </p:spTree>
    <p:extLst>
      <p:ext uri="{BB962C8B-B14F-4D97-AF65-F5344CB8AC3E}">
        <p14:creationId xmlns:p14="http://schemas.microsoft.com/office/powerpoint/2010/main" val="372049422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8310"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06195" y="0"/>
            <a:ext cx="2988310" cy="496570"/>
          </a:xfrm>
          <a:prstGeom prst="rect">
            <a:avLst/>
          </a:prstGeom>
        </p:spPr>
        <p:txBody>
          <a:bodyPr vert="horz" lIns="91440" tIns="45720" rIns="91440" bIns="45720" rtlCol="0"/>
          <a:lstStyle>
            <a:lvl1pPr algn="r">
              <a:defRPr sz="1200"/>
            </a:lvl1pPr>
          </a:lstStyle>
          <a:p>
            <a:fld id="{8A2710A5-AAF5-4646-B3F4-B8B6E5726253}" type="datetimeFigureOut">
              <a:rPr lang="en-US" smtClean="0"/>
              <a:t>12/2/2014</a:t>
            </a:fld>
            <a:endParaRPr lang="en-US"/>
          </a:p>
        </p:txBody>
      </p:sp>
      <p:sp>
        <p:nvSpPr>
          <p:cNvPr id="4" name="Slide Image Placeholder 3"/>
          <p:cNvSpPr>
            <a:spLocks noGrp="1" noRot="1" noChangeAspect="1"/>
          </p:cNvSpPr>
          <p:nvPr>
            <p:ph type="sldImg" idx="2"/>
          </p:nvPr>
        </p:nvSpPr>
        <p:spPr>
          <a:xfrm>
            <a:off x="965200" y="746125"/>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9610" y="4717415"/>
            <a:ext cx="5516880" cy="446913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3107"/>
            <a:ext cx="2988310" cy="496570"/>
          </a:xfrm>
          <a:prstGeom prst="rect">
            <a:avLst/>
          </a:prstGeom>
        </p:spPr>
        <p:txBody>
          <a:bodyPr vert="horz" lIns="91440" tIns="45720" rIns="91440" bIns="45720" rtlCol="0" anchor="b"/>
          <a:lstStyle>
            <a:lvl1pPr algn="l">
              <a:defRPr sz="1200"/>
            </a:lvl1pPr>
          </a:lstStyle>
          <a:p>
            <a:r>
              <a:rPr lang="en-US" smtClean="0"/>
              <a:t>40 Comision Ejecutiva</a:t>
            </a:r>
            <a:endParaRPr lang="en-US"/>
          </a:p>
        </p:txBody>
      </p:sp>
      <p:sp>
        <p:nvSpPr>
          <p:cNvPr id="7" name="Slide Number Placeholder 6"/>
          <p:cNvSpPr>
            <a:spLocks noGrp="1"/>
          </p:cNvSpPr>
          <p:nvPr>
            <p:ph type="sldNum" sz="quarter" idx="5"/>
          </p:nvPr>
        </p:nvSpPr>
        <p:spPr>
          <a:xfrm>
            <a:off x="3906195" y="9433107"/>
            <a:ext cx="2988310" cy="496570"/>
          </a:xfrm>
          <a:prstGeom prst="rect">
            <a:avLst/>
          </a:prstGeom>
        </p:spPr>
        <p:txBody>
          <a:bodyPr vert="horz" lIns="91440" tIns="45720" rIns="91440" bIns="45720" rtlCol="0" anchor="b"/>
          <a:lstStyle>
            <a:lvl1pPr algn="r">
              <a:defRPr sz="1200"/>
            </a:lvl1pPr>
          </a:lstStyle>
          <a:p>
            <a:fld id="{5FF4D05F-0845-432B-BBD0-32E47074A612}" type="slidenum">
              <a:rPr lang="en-US" smtClean="0"/>
              <a:t>‹#›</a:t>
            </a:fld>
            <a:endParaRPr lang="en-US"/>
          </a:p>
        </p:txBody>
      </p:sp>
    </p:spTree>
    <p:extLst>
      <p:ext uri="{BB962C8B-B14F-4D97-AF65-F5344CB8AC3E}">
        <p14:creationId xmlns:p14="http://schemas.microsoft.com/office/powerpoint/2010/main" val="246016500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308501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5539" name="Rectangle 3"/>
          <p:cNvSpPr>
            <a:spLocks noGrp="1" noChangeArrowheads="1"/>
          </p:cNvSpPr>
          <p:nvPr>
            <p:ph type="body" idx="1"/>
          </p:nvPr>
        </p:nvSpPr>
        <p:spPr>
          <a:xfrm>
            <a:off x="505929" y="4687889"/>
            <a:ext cx="5889076" cy="44084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308501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60161"/>
            <a:ext cx="4495800" cy="2523703"/>
          </a:xfrm>
        </p:spPr>
        <p:txBody>
          <a:bodyPr/>
          <a:lstStyle>
            <a:lvl1pPr marL="0" indent="0" algn="l">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Title 9"/>
          <p:cNvSpPr>
            <a:spLocks noGrp="1"/>
          </p:cNvSpPr>
          <p:nvPr>
            <p:ph type="title"/>
          </p:nvPr>
        </p:nvSpPr>
        <p:spPr>
          <a:xfrm>
            <a:off x="457200" y="1143000"/>
            <a:ext cx="4495800" cy="1728446"/>
          </a:xfrm>
        </p:spPr>
        <p:txBody>
          <a:bodyPr/>
          <a:lstStyle>
            <a:lvl1pPr algn="l">
              <a:defRPr>
                <a:solidFill>
                  <a:srgbClr val="112E50"/>
                </a:solidFill>
              </a:defRPr>
            </a:lvl1pPr>
          </a:lstStyle>
          <a:p>
            <a:r>
              <a:rPr lang="en-US" smtClean="0"/>
              <a:t>Click to edit Master title style</a:t>
            </a:r>
            <a:endParaRPr lang="en-US"/>
          </a:p>
        </p:txBody>
      </p:sp>
      <p:sp>
        <p:nvSpPr>
          <p:cNvPr id="12" name="Picture Placeholder 11"/>
          <p:cNvSpPr>
            <a:spLocks noGrp="1"/>
          </p:cNvSpPr>
          <p:nvPr>
            <p:ph type="pic" sz="quarter" idx="12"/>
          </p:nvPr>
        </p:nvSpPr>
        <p:spPr>
          <a:xfrm>
            <a:off x="5181600" y="1149172"/>
            <a:ext cx="3581400" cy="4718228"/>
          </a:xfrm>
        </p:spPr>
        <p:txBody>
          <a:bodyPr/>
          <a:lstStyle>
            <a:lvl1pPr marL="0" indent="0">
              <a:buNone/>
              <a:defRPr/>
            </a:lvl1pPr>
          </a:lstStyle>
          <a:p>
            <a:r>
              <a:rPr lang="en-US" dirty="0" smtClean="0"/>
              <a:t>Click icon to add picture</a:t>
            </a:r>
            <a:endParaRPr lang="en-US" dirty="0"/>
          </a:p>
        </p:txBody>
      </p:sp>
      <p:sp>
        <p:nvSpPr>
          <p:cNvPr id="6"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Tree>
    <p:extLst>
      <p:ext uri="{BB962C8B-B14F-4D97-AF65-F5344CB8AC3E}">
        <p14:creationId xmlns:p14="http://schemas.microsoft.com/office/powerpoint/2010/main" val="11125526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243196699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Placeholder 1"/>
          <p:cNvSpPr>
            <a:spLocks noGrp="1"/>
          </p:cNvSpPr>
          <p:nvPr>
            <p:ph type="title"/>
          </p:nvPr>
        </p:nvSpPr>
        <p:spPr>
          <a:xfrm>
            <a:off x="1823598" y="116632"/>
            <a:ext cx="6858248"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2021319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8" y="116632"/>
            <a:ext cx="7002264"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1768068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3"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839844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05723" y="188640"/>
            <a:ext cx="6933456" cy="663340"/>
          </a:xfrm>
          <a:prstGeom prst="rect">
            <a:avLst/>
          </a:prstGeom>
        </p:spPr>
        <p:txBody>
          <a:bodyPr vert="horz" lIns="91440" tIns="45720" rIns="91440" bIns="45720" rtlCol="0" anchor="ctr">
            <a:normAutofit/>
          </a:bodyPr>
          <a:lstStyle>
            <a:lvl1pPr>
              <a:defRPr sz="3200"/>
            </a:lvl1p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1496975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88640"/>
            <a:ext cx="7005464" cy="663340"/>
          </a:xfrm>
          <a:prstGeom prst="rect">
            <a:avLst/>
          </a:prstGeom>
          <a:solidFill>
            <a:srgbClr val="828806"/>
          </a:solidFill>
        </p:spPr>
        <p:txBody>
          <a:bodyPr vert="horz" lIns="91440" tIns="45720" rIns="91440" bIns="45720" rtlCol="0" anchor="ctr">
            <a:normAutofit/>
          </a:bodyPr>
          <a:lstStyle>
            <a:lvl1pPr>
              <a:defRPr>
                <a:solidFill>
                  <a:schemeClr val="bg1"/>
                </a:solidFill>
              </a:defRPr>
            </a:lvl1p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928295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60161"/>
            <a:ext cx="4495800" cy="2523703"/>
          </a:xfrm>
        </p:spPr>
        <p:txBody>
          <a:bodyPr/>
          <a:lstStyle>
            <a:lvl1pPr marL="0" indent="0" algn="l">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Title 9"/>
          <p:cNvSpPr>
            <a:spLocks noGrp="1"/>
          </p:cNvSpPr>
          <p:nvPr>
            <p:ph type="title"/>
          </p:nvPr>
        </p:nvSpPr>
        <p:spPr>
          <a:xfrm>
            <a:off x="457200" y="1143000"/>
            <a:ext cx="4495800" cy="1728446"/>
          </a:xfrm>
        </p:spPr>
        <p:txBody>
          <a:bodyPr/>
          <a:lstStyle>
            <a:lvl1pPr algn="l">
              <a:defRPr>
                <a:solidFill>
                  <a:srgbClr val="112E50"/>
                </a:solidFill>
              </a:defRPr>
            </a:lvl1pPr>
          </a:lstStyle>
          <a:p>
            <a:r>
              <a:rPr lang="en-US" smtClean="0"/>
              <a:t>Click to edit Master title style</a:t>
            </a:r>
            <a:endParaRPr lang="en-US"/>
          </a:p>
        </p:txBody>
      </p:sp>
      <p:sp>
        <p:nvSpPr>
          <p:cNvPr id="12" name="Picture Placeholder 11"/>
          <p:cNvSpPr>
            <a:spLocks noGrp="1"/>
          </p:cNvSpPr>
          <p:nvPr>
            <p:ph type="pic" sz="quarter" idx="12"/>
          </p:nvPr>
        </p:nvSpPr>
        <p:spPr>
          <a:xfrm>
            <a:off x="5181600" y="1149172"/>
            <a:ext cx="3581400" cy="4718228"/>
          </a:xfrm>
        </p:spPr>
        <p:txBody>
          <a:bodyPr/>
          <a:lstStyle>
            <a:lvl1pPr marL="0" indent="0">
              <a:buNone/>
              <a:defRPr/>
            </a:lvl1pPr>
          </a:lstStyle>
          <a:p>
            <a:r>
              <a:rPr lang="en-US" smtClean="0"/>
              <a:t>Click icon to add picture</a:t>
            </a:r>
            <a:endParaRPr lang="en-US"/>
          </a:p>
        </p:txBody>
      </p:sp>
      <p:sp>
        <p:nvSpPr>
          <p:cNvPr id="2" name="Rectangle 1"/>
          <p:cNvSpPr/>
          <p:nvPr userDrawn="1"/>
        </p:nvSpPr>
        <p:spPr>
          <a:xfrm>
            <a:off x="8610600" y="304800"/>
            <a:ext cx="402674" cy="307777"/>
          </a:xfrm>
          <a:prstGeom prst="rect">
            <a:avLst/>
          </a:prstGeom>
          <a:noFill/>
          <a:ln>
            <a:noFill/>
          </a:ln>
        </p:spPr>
        <p:txBody>
          <a:bodyPr wrap="square" rtlCol="0">
            <a:spAutoFit/>
          </a:bodyPr>
          <a:lstStyle/>
          <a:p>
            <a:pPr algn="r"/>
            <a:fld id="{393CF724-F9E0-44B8-95BD-D38D8B22F53D}" type="slidenum">
              <a:rPr lang="es-ES" sz="1400" b="1" smtClean="0">
                <a:solidFill>
                  <a:prstClr val="white"/>
                </a:solidFill>
                <a:latin typeface="Arial" pitchFamily="34" charset="0"/>
                <a:cs typeface="Arial" pitchFamily="34" charset="0"/>
              </a:rPr>
              <a:pPr algn="r"/>
              <a:t>‹#›</a:t>
            </a:fld>
            <a:endParaRPr lang="es-ES" sz="1400" b="1"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3539295037"/>
      </p:ext>
    </p:extLst>
  </p:cSld>
  <p:clrMapOvr>
    <a:masterClrMapping/>
  </p:clrMapOvr>
  <p:timing>
    <p:tnLst>
      <p:par>
        <p:cTn id="1" dur="indefinite" restart="never" nodeType="tmRoot"/>
      </p:par>
    </p:tnLst>
  </p:timing>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295400"/>
            <a:ext cx="4076818" cy="2215662"/>
          </a:xfrm>
          <a:solidFill>
            <a:srgbClr val="DEDFE6"/>
          </a:solidFill>
        </p:spPr>
        <p:txBody>
          <a:bodyPr/>
          <a:lstStyle>
            <a:lvl1pPr marL="0" indent="0">
              <a:buFont typeface="+mj-lt"/>
              <a:buNone/>
              <a:defRPr>
                <a:solidFill>
                  <a:srgbClr val="112E50"/>
                </a:solidFill>
              </a:defRPr>
            </a:lvl1pPr>
          </a:lstStyle>
          <a:p>
            <a:pPr lvl="0"/>
            <a:r>
              <a:rPr lang="en-US" smtClean="0"/>
              <a:t>Click to edit Master text styles</a:t>
            </a:r>
          </a:p>
        </p:txBody>
      </p:sp>
      <p:sp>
        <p:nvSpPr>
          <p:cNvPr id="6" name="Slide Number Placeholder 5"/>
          <p:cNvSpPr>
            <a:spLocks noGrp="1"/>
          </p:cNvSpPr>
          <p:nvPr>
            <p:ph type="sldNum" sz="quarter" idx="12"/>
          </p:nvPr>
        </p:nvSpPr>
        <p:spPr>
          <a:xfrm>
            <a:off x="8534400" y="304800"/>
            <a:ext cx="457200" cy="307777"/>
          </a:xfrm>
          <a:prstGeom prst="rect">
            <a:avLst/>
          </a:prstGeom>
        </p:spPr>
        <p:txBody>
          <a:bodyPr/>
          <a:lstStyle>
            <a:lvl1pPr algn="r">
              <a:defRPr/>
            </a:lvl1pPr>
          </a:lstStyle>
          <a:p>
            <a:fld id="{393CF724-F9E0-44B8-95BD-D38D8B22F53D}" type="slidenum">
              <a:rPr smtClean="0">
                <a:solidFill>
                  <a:prstClr val="white"/>
                </a:solidFill>
              </a:rPr>
              <a:pPr/>
              <a:t>‹#›</a:t>
            </a:fld>
            <a:endParaRPr>
              <a:solidFill>
                <a:prstClr val="white"/>
              </a:solidFill>
            </a:endParaRPr>
          </a:p>
        </p:txBody>
      </p:sp>
      <p:sp>
        <p:nvSpPr>
          <p:cNvPr id="5" name="Content Placeholder 2"/>
          <p:cNvSpPr>
            <a:spLocks noGrp="1"/>
          </p:cNvSpPr>
          <p:nvPr>
            <p:ph idx="13"/>
          </p:nvPr>
        </p:nvSpPr>
        <p:spPr>
          <a:xfrm>
            <a:off x="609600" y="3505200"/>
            <a:ext cx="4076818" cy="2215662"/>
          </a:xfrm>
          <a:solidFill>
            <a:srgbClr val="979F07"/>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686182" y="1295400"/>
            <a:ext cx="4076818" cy="2215662"/>
          </a:xfrm>
          <a:solidFill>
            <a:srgbClr val="88A0B8"/>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4686182" y="3505200"/>
            <a:ext cx="4076818" cy="2215662"/>
          </a:xfrm>
          <a:solidFill>
            <a:srgbClr val="125E9F"/>
          </a:solidFill>
        </p:spPr>
        <p:txBody>
          <a:bodyPr/>
          <a:lstStyle>
            <a:lvl1pPr marL="0" indent="0">
              <a:buFont typeface="+mj-lt"/>
              <a:buNone/>
              <a:defRPr>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35691213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676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6" name="Slide Number Placeholder 5"/>
          <p:cNvSpPr>
            <a:spLocks noGrp="1"/>
          </p:cNvSpPr>
          <p:nvPr>
            <p:ph type="sldNum" sz="quarter" idx="12"/>
          </p:nvPr>
        </p:nvSpPr>
        <p:spPr>
          <a:xfrm>
            <a:off x="8534400" y="304800"/>
            <a:ext cx="457200" cy="307777"/>
          </a:xfrm>
          <a:prstGeom prst="rect">
            <a:avLst/>
          </a:prstGeom>
        </p:spPr>
        <p:txBody>
          <a:bodyPr/>
          <a:lstStyle>
            <a:lvl1pPr algn="r">
              <a:defRPr/>
            </a:lvl1pPr>
          </a:lstStyle>
          <a:p>
            <a:fld id="{393CF724-F9E0-44B8-95BD-D38D8B22F53D}" type="slidenum">
              <a:rPr smtClean="0">
                <a:solidFill>
                  <a:prstClr val="white"/>
                </a:solidFill>
              </a:rPr>
              <a:pPr/>
              <a:t>‹#›</a:t>
            </a:fld>
            <a:endParaRPr>
              <a:solidFill>
                <a:prstClr val="white"/>
              </a:solidFill>
            </a:endParaRPr>
          </a:p>
        </p:txBody>
      </p:sp>
      <p:sp>
        <p:nvSpPr>
          <p:cNvPr id="5" name="Content Placeholder 2"/>
          <p:cNvSpPr>
            <a:spLocks noGrp="1"/>
          </p:cNvSpPr>
          <p:nvPr>
            <p:ph idx="13"/>
          </p:nvPr>
        </p:nvSpPr>
        <p:spPr>
          <a:xfrm>
            <a:off x="2667000" y="1676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724400" y="1676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6781800" y="1676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9" name="Content Placeholder 2"/>
          <p:cNvSpPr>
            <a:spLocks noGrp="1"/>
          </p:cNvSpPr>
          <p:nvPr>
            <p:ph idx="16"/>
          </p:nvPr>
        </p:nvSpPr>
        <p:spPr>
          <a:xfrm>
            <a:off x="6781800" y="2819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0" name="Content Placeholder 2"/>
          <p:cNvSpPr>
            <a:spLocks noGrp="1"/>
          </p:cNvSpPr>
          <p:nvPr>
            <p:ph idx="17"/>
          </p:nvPr>
        </p:nvSpPr>
        <p:spPr>
          <a:xfrm>
            <a:off x="609600" y="2819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1" name="Content Placeholder 2"/>
          <p:cNvSpPr>
            <a:spLocks noGrp="1"/>
          </p:cNvSpPr>
          <p:nvPr>
            <p:ph idx="18"/>
          </p:nvPr>
        </p:nvSpPr>
        <p:spPr>
          <a:xfrm>
            <a:off x="2667000" y="2819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2" name="Content Placeholder 2"/>
          <p:cNvSpPr>
            <a:spLocks noGrp="1"/>
          </p:cNvSpPr>
          <p:nvPr>
            <p:ph idx="19"/>
          </p:nvPr>
        </p:nvSpPr>
        <p:spPr>
          <a:xfrm>
            <a:off x="4724400" y="2819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3" name="Content Placeholder 2"/>
          <p:cNvSpPr>
            <a:spLocks noGrp="1"/>
          </p:cNvSpPr>
          <p:nvPr>
            <p:ph idx="20"/>
          </p:nvPr>
        </p:nvSpPr>
        <p:spPr>
          <a:xfrm>
            <a:off x="4724400" y="3962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4" name="Content Placeholder 2"/>
          <p:cNvSpPr>
            <a:spLocks noGrp="1"/>
          </p:cNvSpPr>
          <p:nvPr>
            <p:ph idx="21"/>
          </p:nvPr>
        </p:nvSpPr>
        <p:spPr>
          <a:xfrm>
            <a:off x="609600" y="3962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5" name="Content Placeholder 2"/>
          <p:cNvSpPr>
            <a:spLocks noGrp="1"/>
          </p:cNvSpPr>
          <p:nvPr>
            <p:ph idx="22"/>
          </p:nvPr>
        </p:nvSpPr>
        <p:spPr>
          <a:xfrm>
            <a:off x="2667000" y="3962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6" name="Content Placeholder 2"/>
          <p:cNvSpPr>
            <a:spLocks noGrp="1"/>
          </p:cNvSpPr>
          <p:nvPr>
            <p:ph idx="23"/>
          </p:nvPr>
        </p:nvSpPr>
        <p:spPr>
          <a:xfrm>
            <a:off x="6781800" y="3962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117117201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8534400" y="304800"/>
            <a:ext cx="457200" cy="307777"/>
          </a:xfrm>
          <a:prstGeom prst="rect">
            <a:avLst/>
          </a:prstGeom>
        </p:spPr>
        <p:txBody>
          <a:bodyPr/>
          <a:lstStyle/>
          <a:p>
            <a:pPr algn="r"/>
            <a:fld id="{393CF724-F9E0-44B8-95BD-D38D8B22F53D}" type="slidenum">
              <a:rPr>
                <a:solidFill>
                  <a:prstClr val="white"/>
                </a:solidFill>
              </a:rPr>
              <a:pPr algn="r"/>
              <a:t>‹#›</a:t>
            </a:fld>
            <a:endParaRPr dirty="0">
              <a:solidFill>
                <a:prstClr val="white"/>
              </a:solidFill>
            </a:endParaRPr>
          </a:p>
        </p:txBody>
      </p:sp>
      <p:sp>
        <p:nvSpPr>
          <p:cNvPr id="10" name="Title 9"/>
          <p:cNvSpPr>
            <a:spLocks noGrp="1"/>
          </p:cNvSpPr>
          <p:nvPr>
            <p:ph type="title"/>
          </p:nvPr>
        </p:nvSpPr>
        <p:spPr/>
        <p:txBody>
          <a:bodyPr/>
          <a:lstStyle>
            <a:lvl1pPr algn="l">
              <a:defRPr/>
            </a:lvl1pPr>
          </a:lstStyle>
          <a:p>
            <a:r>
              <a:rPr lang="en-US" smtClean="0"/>
              <a:t>Click to edit Master title style</a:t>
            </a:r>
            <a:endParaRPr lang="en-US" dirty="0"/>
          </a:p>
        </p:txBody>
      </p:sp>
    </p:spTree>
    <p:extLst>
      <p:ext uri="{BB962C8B-B14F-4D97-AF65-F5344CB8AC3E}">
        <p14:creationId xmlns:p14="http://schemas.microsoft.com/office/powerpoint/2010/main" val="400350445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295400"/>
            <a:ext cx="4076818" cy="2215662"/>
          </a:xfrm>
          <a:solidFill>
            <a:srgbClr val="DEDFE6"/>
          </a:solidFill>
        </p:spPr>
        <p:txBody>
          <a:bodyPr/>
          <a:lstStyle>
            <a:lvl1pPr marL="0" indent="0">
              <a:buFont typeface="+mj-lt"/>
              <a:buNone/>
              <a:defRPr>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609600" y="3505200"/>
            <a:ext cx="4076818" cy="2215662"/>
          </a:xfrm>
          <a:solidFill>
            <a:srgbClr val="979F07"/>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686182" y="1295400"/>
            <a:ext cx="4076818" cy="2215662"/>
          </a:xfrm>
          <a:solidFill>
            <a:srgbClr val="88A0B8"/>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4686182" y="3505200"/>
            <a:ext cx="4076818" cy="2215662"/>
          </a:xfrm>
          <a:solidFill>
            <a:srgbClr val="125E9F"/>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9"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11"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100" b="0"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mtClean="0"/>
              <a:pPr algn="r"/>
              <a:t>‹#›</a:t>
            </a:fld>
            <a:endParaRPr lang="es-ES" dirty="0"/>
          </a:p>
        </p:txBody>
      </p:sp>
    </p:spTree>
    <p:extLst>
      <p:ext uri="{BB962C8B-B14F-4D97-AF65-F5344CB8AC3E}">
        <p14:creationId xmlns:p14="http://schemas.microsoft.com/office/powerpoint/2010/main" val="27130450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11" name="Slide Number Placeholder 10"/>
          <p:cNvSpPr>
            <a:spLocks noGrp="1"/>
          </p:cNvSpPr>
          <p:nvPr>
            <p:ph type="sldNum" sz="quarter" idx="12"/>
          </p:nvPr>
        </p:nvSpPr>
        <p:spPr>
          <a:xfrm>
            <a:off x="8534400" y="304800"/>
            <a:ext cx="457200" cy="307777"/>
          </a:xfrm>
          <a:prstGeom prst="rect">
            <a:avLst/>
          </a:prstGeom>
        </p:spPr>
        <p:txBody>
          <a:bodyPr/>
          <a:lstStyle/>
          <a:p>
            <a:pPr algn="r"/>
            <a:fld id="{393CF724-F9E0-44B8-95BD-D38D8B22F53D}" type="slidenum">
              <a:rPr>
                <a:solidFill>
                  <a:prstClr val="white"/>
                </a:solidFill>
              </a:rPr>
              <a:pPr algn="r"/>
              <a:t>‹#›</a:t>
            </a:fld>
            <a:endParaRPr dirty="0">
              <a:solidFill>
                <a:prstClr val="white"/>
              </a:solidFill>
            </a:endParaRPr>
          </a:p>
        </p:txBody>
      </p:sp>
    </p:spTree>
    <p:extLst>
      <p:ext uri="{BB962C8B-B14F-4D97-AF65-F5344CB8AC3E}">
        <p14:creationId xmlns:p14="http://schemas.microsoft.com/office/powerpoint/2010/main" val="15303864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60161"/>
            <a:ext cx="4495800" cy="2523703"/>
          </a:xfrm>
        </p:spPr>
        <p:txBody>
          <a:bodyPr/>
          <a:lstStyle>
            <a:lvl1pPr marL="0" indent="0" algn="l">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Title 9"/>
          <p:cNvSpPr>
            <a:spLocks noGrp="1"/>
          </p:cNvSpPr>
          <p:nvPr>
            <p:ph type="title"/>
          </p:nvPr>
        </p:nvSpPr>
        <p:spPr>
          <a:xfrm>
            <a:off x="457200" y="1143000"/>
            <a:ext cx="4495800" cy="1728446"/>
          </a:xfrm>
        </p:spPr>
        <p:txBody>
          <a:bodyPr/>
          <a:lstStyle>
            <a:lvl1pPr algn="l">
              <a:defRPr>
                <a:solidFill>
                  <a:srgbClr val="112E50"/>
                </a:solidFill>
              </a:defRPr>
            </a:lvl1pPr>
          </a:lstStyle>
          <a:p>
            <a:r>
              <a:rPr lang="en-US" smtClean="0"/>
              <a:t>Click to edit Master title style</a:t>
            </a:r>
            <a:endParaRPr lang="en-US"/>
          </a:p>
        </p:txBody>
      </p:sp>
      <p:sp>
        <p:nvSpPr>
          <p:cNvPr id="12" name="Picture Placeholder 11"/>
          <p:cNvSpPr>
            <a:spLocks noGrp="1"/>
          </p:cNvSpPr>
          <p:nvPr>
            <p:ph type="pic" sz="quarter" idx="12"/>
          </p:nvPr>
        </p:nvSpPr>
        <p:spPr>
          <a:xfrm>
            <a:off x="5181600" y="1149172"/>
            <a:ext cx="3581400" cy="4718228"/>
          </a:xfrm>
        </p:spPr>
        <p:txBody>
          <a:bodyPr/>
          <a:lstStyle>
            <a:lvl1pPr marL="0" indent="0">
              <a:buNone/>
              <a:defRPr/>
            </a:lvl1pPr>
          </a:lstStyle>
          <a:p>
            <a:r>
              <a:rPr lang="en-US" dirty="0" smtClean="0"/>
              <a:t>Click icon to add picture</a:t>
            </a:r>
            <a:endParaRPr lang="en-US" dirty="0"/>
          </a:p>
        </p:txBody>
      </p:sp>
      <p:sp>
        <p:nvSpPr>
          <p:cNvPr id="6"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284163519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a:xfrm>
            <a:off x="609600" y="1295400"/>
            <a:ext cx="4076818" cy="2215662"/>
          </a:xfrm>
          <a:solidFill>
            <a:srgbClr val="DEDFE6"/>
          </a:solidFill>
        </p:spPr>
        <p:txBody>
          <a:bodyPr/>
          <a:lstStyle>
            <a:lvl1pPr marL="0" indent="0">
              <a:buFont typeface="+mj-lt"/>
              <a:buNone/>
              <a:defRPr>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609600" y="3505200"/>
            <a:ext cx="4076818" cy="2215662"/>
          </a:xfrm>
          <a:solidFill>
            <a:srgbClr val="979F07"/>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686182" y="1295400"/>
            <a:ext cx="4076818" cy="2215662"/>
          </a:xfrm>
          <a:solidFill>
            <a:srgbClr val="88A0B8"/>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4686182" y="3505200"/>
            <a:ext cx="4076818" cy="2215662"/>
          </a:xfrm>
          <a:solidFill>
            <a:srgbClr val="125E9F"/>
          </a:solidFill>
        </p:spPr>
        <p:txBody>
          <a:bodyPr/>
          <a:lstStyle>
            <a:lvl1pPr marL="0" indent="0">
              <a:buFont typeface="+mj-lt"/>
              <a:buNone/>
              <a:defRPr>
                <a:solidFill>
                  <a:schemeClr val="bg1"/>
                </a:solidFill>
              </a:defRPr>
            </a:lvl1pPr>
          </a:lstStyle>
          <a:p>
            <a:pPr lvl="0"/>
            <a:r>
              <a:rPr lang="en-US" smtClean="0"/>
              <a:t>Click to edit Master text styles</a:t>
            </a:r>
          </a:p>
        </p:txBody>
      </p:sp>
      <p:sp>
        <p:nvSpPr>
          <p:cNvPr id="9"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11"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100" b="0"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333928393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1676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2667000" y="1676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724400" y="1676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6781800" y="1676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9" name="Content Placeholder 2"/>
          <p:cNvSpPr>
            <a:spLocks noGrp="1"/>
          </p:cNvSpPr>
          <p:nvPr>
            <p:ph idx="16"/>
          </p:nvPr>
        </p:nvSpPr>
        <p:spPr>
          <a:xfrm>
            <a:off x="6781800" y="2819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0" name="Content Placeholder 2"/>
          <p:cNvSpPr>
            <a:spLocks noGrp="1"/>
          </p:cNvSpPr>
          <p:nvPr>
            <p:ph idx="17"/>
          </p:nvPr>
        </p:nvSpPr>
        <p:spPr>
          <a:xfrm>
            <a:off x="609600" y="2819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1" name="Content Placeholder 2"/>
          <p:cNvSpPr>
            <a:spLocks noGrp="1"/>
          </p:cNvSpPr>
          <p:nvPr>
            <p:ph idx="18"/>
          </p:nvPr>
        </p:nvSpPr>
        <p:spPr>
          <a:xfrm>
            <a:off x="2667000" y="2819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2" name="Content Placeholder 2"/>
          <p:cNvSpPr>
            <a:spLocks noGrp="1"/>
          </p:cNvSpPr>
          <p:nvPr>
            <p:ph idx="19"/>
          </p:nvPr>
        </p:nvSpPr>
        <p:spPr>
          <a:xfrm>
            <a:off x="4724400" y="2819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3" name="Content Placeholder 2"/>
          <p:cNvSpPr>
            <a:spLocks noGrp="1"/>
          </p:cNvSpPr>
          <p:nvPr>
            <p:ph idx="20"/>
          </p:nvPr>
        </p:nvSpPr>
        <p:spPr>
          <a:xfrm>
            <a:off x="4724400" y="3962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4" name="Content Placeholder 2"/>
          <p:cNvSpPr>
            <a:spLocks noGrp="1"/>
          </p:cNvSpPr>
          <p:nvPr>
            <p:ph idx="21"/>
          </p:nvPr>
        </p:nvSpPr>
        <p:spPr>
          <a:xfrm>
            <a:off x="609600" y="3962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5" name="Content Placeholder 2"/>
          <p:cNvSpPr>
            <a:spLocks noGrp="1"/>
          </p:cNvSpPr>
          <p:nvPr>
            <p:ph idx="22"/>
          </p:nvPr>
        </p:nvSpPr>
        <p:spPr>
          <a:xfrm>
            <a:off x="2667000" y="3962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6" name="Content Placeholder 2"/>
          <p:cNvSpPr>
            <a:spLocks noGrp="1"/>
          </p:cNvSpPr>
          <p:nvPr>
            <p:ph idx="23"/>
          </p:nvPr>
        </p:nvSpPr>
        <p:spPr>
          <a:xfrm>
            <a:off x="6781800" y="3962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7"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18"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18149344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lvl1pPr algn="l">
              <a:defRPr/>
            </a:lvl1pPr>
          </a:lstStyle>
          <a:p>
            <a:r>
              <a:rPr lang="en-US" smtClean="0"/>
              <a:t>Click to edit Master title style</a:t>
            </a:r>
            <a:endParaRPr lang="en-US" dirty="0"/>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74972550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54736559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Placeholder 1"/>
          <p:cNvSpPr>
            <a:spLocks noGrp="1"/>
          </p:cNvSpPr>
          <p:nvPr>
            <p:ph type="title"/>
          </p:nvPr>
        </p:nvSpPr>
        <p:spPr>
          <a:xfrm>
            <a:off x="1823598" y="116632"/>
            <a:ext cx="6858248"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34419399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3"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39761497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8" y="116632"/>
            <a:ext cx="7002264"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0057271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16632"/>
            <a:ext cx="6930256"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12182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1676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5" name="Content Placeholder 2"/>
          <p:cNvSpPr>
            <a:spLocks noGrp="1"/>
          </p:cNvSpPr>
          <p:nvPr>
            <p:ph idx="13"/>
          </p:nvPr>
        </p:nvSpPr>
        <p:spPr>
          <a:xfrm>
            <a:off x="2667000" y="1676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7" name="Content Placeholder 2"/>
          <p:cNvSpPr>
            <a:spLocks noGrp="1"/>
          </p:cNvSpPr>
          <p:nvPr>
            <p:ph idx="14"/>
          </p:nvPr>
        </p:nvSpPr>
        <p:spPr>
          <a:xfrm>
            <a:off x="4724400" y="1676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8" name="Content Placeholder 2"/>
          <p:cNvSpPr>
            <a:spLocks noGrp="1"/>
          </p:cNvSpPr>
          <p:nvPr>
            <p:ph idx="15"/>
          </p:nvPr>
        </p:nvSpPr>
        <p:spPr>
          <a:xfrm>
            <a:off x="6781800" y="1676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9" name="Content Placeholder 2"/>
          <p:cNvSpPr>
            <a:spLocks noGrp="1"/>
          </p:cNvSpPr>
          <p:nvPr>
            <p:ph idx="16"/>
          </p:nvPr>
        </p:nvSpPr>
        <p:spPr>
          <a:xfrm>
            <a:off x="6781800" y="2819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0" name="Content Placeholder 2"/>
          <p:cNvSpPr>
            <a:spLocks noGrp="1"/>
          </p:cNvSpPr>
          <p:nvPr>
            <p:ph idx="17"/>
          </p:nvPr>
        </p:nvSpPr>
        <p:spPr>
          <a:xfrm>
            <a:off x="609600" y="2819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1" name="Content Placeholder 2"/>
          <p:cNvSpPr>
            <a:spLocks noGrp="1"/>
          </p:cNvSpPr>
          <p:nvPr>
            <p:ph idx="18"/>
          </p:nvPr>
        </p:nvSpPr>
        <p:spPr>
          <a:xfrm>
            <a:off x="2667000" y="2819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2" name="Content Placeholder 2"/>
          <p:cNvSpPr>
            <a:spLocks noGrp="1"/>
          </p:cNvSpPr>
          <p:nvPr>
            <p:ph idx="19"/>
          </p:nvPr>
        </p:nvSpPr>
        <p:spPr>
          <a:xfrm>
            <a:off x="4724400" y="2819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3" name="Content Placeholder 2"/>
          <p:cNvSpPr>
            <a:spLocks noGrp="1"/>
          </p:cNvSpPr>
          <p:nvPr>
            <p:ph idx="20"/>
          </p:nvPr>
        </p:nvSpPr>
        <p:spPr>
          <a:xfrm>
            <a:off x="4724400" y="3962400"/>
            <a:ext cx="2037471" cy="1107322"/>
          </a:xfrm>
          <a:solidFill>
            <a:srgbClr val="DEDFE6"/>
          </a:solidFill>
        </p:spPr>
        <p:txBody>
          <a:bodyPr>
            <a:noAutofit/>
          </a:bodyPr>
          <a:lstStyle>
            <a:lvl1pPr marL="0" indent="0">
              <a:buFont typeface="+mj-lt"/>
              <a:buNone/>
              <a:defRPr sz="2000">
                <a:solidFill>
                  <a:srgbClr val="112E50"/>
                </a:solidFill>
              </a:defRPr>
            </a:lvl1pPr>
          </a:lstStyle>
          <a:p>
            <a:pPr lvl="0"/>
            <a:r>
              <a:rPr lang="en-US" smtClean="0"/>
              <a:t>Click to edit Master text styles</a:t>
            </a:r>
          </a:p>
        </p:txBody>
      </p:sp>
      <p:sp>
        <p:nvSpPr>
          <p:cNvPr id="14" name="Content Placeholder 2"/>
          <p:cNvSpPr>
            <a:spLocks noGrp="1"/>
          </p:cNvSpPr>
          <p:nvPr>
            <p:ph idx="21"/>
          </p:nvPr>
        </p:nvSpPr>
        <p:spPr>
          <a:xfrm>
            <a:off x="609600" y="3962400"/>
            <a:ext cx="2037471" cy="1107322"/>
          </a:xfrm>
          <a:solidFill>
            <a:srgbClr val="88A0B8"/>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5" name="Content Placeholder 2"/>
          <p:cNvSpPr>
            <a:spLocks noGrp="1"/>
          </p:cNvSpPr>
          <p:nvPr>
            <p:ph idx="22"/>
          </p:nvPr>
        </p:nvSpPr>
        <p:spPr>
          <a:xfrm>
            <a:off x="2667000" y="3962400"/>
            <a:ext cx="2049194" cy="1113693"/>
          </a:xfrm>
          <a:solidFill>
            <a:srgbClr val="125E9F"/>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6" name="Content Placeholder 2"/>
          <p:cNvSpPr>
            <a:spLocks noGrp="1"/>
          </p:cNvSpPr>
          <p:nvPr>
            <p:ph idx="23"/>
          </p:nvPr>
        </p:nvSpPr>
        <p:spPr>
          <a:xfrm>
            <a:off x="6781800" y="3962400"/>
            <a:ext cx="2037471" cy="1107322"/>
          </a:xfrm>
          <a:solidFill>
            <a:srgbClr val="979F07"/>
          </a:solidFill>
        </p:spPr>
        <p:txBody>
          <a:bodyPr>
            <a:noAutofit/>
          </a:bodyPr>
          <a:lstStyle>
            <a:lvl1pPr marL="0" indent="0">
              <a:buFont typeface="+mj-lt"/>
              <a:buNone/>
              <a:defRPr sz="2000">
                <a:solidFill>
                  <a:schemeClr val="bg1"/>
                </a:solidFill>
              </a:defRPr>
            </a:lvl1pPr>
          </a:lstStyle>
          <a:p>
            <a:pPr lvl="0"/>
            <a:r>
              <a:rPr lang="en-US" smtClean="0"/>
              <a:t>Click to edit Master text styles</a:t>
            </a:r>
          </a:p>
        </p:txBody>
      </p:sp>
      <p:sp>
        <p:nvSpPr>
          <p:cNvPr id="17"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18"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223145922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05723" y="188640"/>
            <a:ext cx="6933456" cy="663340"/>
          </a:xfrm>
          <a:prstGeom prst="rect">
            <a:avLst/>
          </a:prstGeom>
        </p:spPr>
        <p:txBody>
          <a:bodyPr vert="horz" lIns="91440" tIns="45720" rIns="91440" bIns="45720" rtlCol="0" anchor="ctr">
            <a:normAutofit/>
          </a:bodyPr>
          <a:lstStyle>
            <a:lvl1pPr>
              <a:defRPr sz="3200"/>
            </a:lvl1p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07609217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611560" y="188640"/>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3154001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907704" y="260648"/>
            <a:ext cx="7267332" cy="663340"/>
          </a:xfrm>
          <a:prstGeom prst="rect">
            <a:avLst/>
          </a:prstGeom>
          <a:solidFill>
            <a:srgbClr val="7792AD"/>
          </a:solidFill>
        </p:spPr>
        <p:txBody>
          <a:bodyPr vert="horz" lIns="91440" tIns="45720" rIns="91440" bIns="45720" rtlCol="0" anchor="ctr">
            <a:normAutofit/>
          </a:bodyPr>
          <a:lstStyle>
            <a:lvl1pPr>
              <a:defRPr b="0">
                <a:solidFill>
                  <a:schemeClr val="bg1"/>
                </a:solidFill>
              </a:defRPr>
            </a:lvl1p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8561741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7" y="116632"/>
            <a:ext cx="6937699"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044062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5602290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1031760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3238432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4862543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9"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497501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71808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7"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810404087"/>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25233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763688" y="188640"/>
            <a:ext cx="7116984"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Tree>
    <p:extLst>
      <p:ext uri="{BB962C8B-B14F-4D97-AF65-F5344CB8AC3E}">
        <p14:creationId xmlns:p14="http://schemas.microsoft.com/office/powerpoint/2010/main" val="366535924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365636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9" name="Slide Number Placeholder 5"/>
          <p:cNvSpPr>
            <a:spLocks noGrp="1"/>
          </p:cNvSpPr>
          <p:nvPr>
            <p:ph type="sldNum" sz="quarter" idx="4"/>
          </p:nvPr>
        </p:nvSpPr>
        <p:spPr>
          <a:xfrm>
            <a:off x="8681846" y="6550223"/>
            <a:ext cx="457200" cy="261610"/>
          </a:xfrm>
          <a:prstGeom prst="rect">
            <a:avLst/>
          </a:prstGeom>
          <a:noFill/>
          <a:ln>
            <a:noFill/>
          </a:ln>
        </p:spPr>
        <p:txBody>
          <a:bodyPr wrap="square" rtlCol="0">
            <a:spAutoFit/>
          </a:bodyPr>
          <a:lstStyle>
            <a:lvl1pPr>
              <a:defRPr lang="en-US" sz="1100" b="0"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a:t>
            </a:fld>
            <a:endParaRPr lang="es-ES" dirty="0">
              <a:solidFill>
                <a:prstClr val="white"/>
              </a:solidFill>
            </a:endParaRPr>
          </a:p>
        </p:txBody>
      </p:sp>
    </p:spTree>
    <p:extLst>
      <p:ext uri="{BB962C8B-B14F-4D97-AF65-F5344CB8AC3E}">
        <p14:creationId xmlns:p14="http://schemas.microsoft.com/office/powerpoint/2010/main" val="4023286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464344" y="-60208"/>
            <a:ext cx="8229600" cy="66334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Date Placeholder 3"/>
          <p:cNvSpPr>
            <a:spLocks noGrp="1"/>
          </p:cNvSpPr>
          <p:nvPr>
            <p:ph type="dt" sz="half" idx="2"/>
          </p:nvPr>
        </p:nvSpPr>
        <p:spPr>
          <a:xfrm>
            <a:off x="162985" y="6638489"/>
            <a:ext cx="2133600" cy="24689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solidFill>
                <a:prstClr val="black">
                  <a:tint val="75000"/>
                </a:prstClr>
              </a:solidFill>
            </a:endParaRPr>
          </a:p>
        </p:txBody>
      </p:sp>
      <p:sp>
        <p:nvSpPr>
          <p:cNvPr id="7" name="Footer Placeholder 4"/>
          <p:cNvSpPr>
            <a:spLocks noGrp="1"/>
          </p:cNvSpPr>
          <p:nvPr>
            <p:ph type="ftr" sz="quarter" idx="3"/>
          </p:nvPr>
        </p:nvSpPr>
        <p:spPr>
          <a:xfrm>
            <a:off x="5363369" y="6670501"/>
            <a:ext cx="2895600" cy="1428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8" name="Slide Number Placeholder 5"/>
          <p:cNvSpPr txBox="1">
            <a:spLocks/>
          </p:cNvSpPr>
          <p:nvPr userDrawn="1"/>
        </p:nvSpPr>
        <p:spPr>
          <a:xfrm>
            <a:off x="8324800" y="6665516"/>
            <a:ext cx="576064" cy="21986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C0CD7E-1085-4C75-828A-81BC512D6C0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46923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16632"/>
            <a:ext cx="6933456" cy="663340"/>
          </a:xfrm>
          <a:prstGeom prst="rect">
            <a:avLst/>
          </a:prstGeom>
          <a:solidFill>
            <a:srgbClr val="DEDFE6"/>
          </a:solidFill>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6928728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88640"/>
            <a:ext cx="7005464" cy="663340"/>
          </a:xfrm>
          <a:prstGeom prst="rect">
            <a:avLst/>
          </a:prstGeom>
          <a:solidFill>
            <a:srgbClr val="828806"/>
          </a:solidFill>
        </p:spPr>
        <p:txBody>
          <a:bodyPr vert="horz" lIns="91440" tIns="45720" rIns="91440" bIns="45720" rtlCol="0" anchor="ctr">
            <a:normAutofit/>
          </a:bodyPr>
          <a:lstStyle>
            <a:lvl1pPr>
              <a:defRPr>
                <a:solidFill>
                  <a:schemeClr val="bg1"/>
                </a:solidFill>
              </a:defRPr>
            </a:lvl1pPr>
          </a:lstStyle>
          <a:p>
            <a:r>
              <a:rPr lang="en-US" dirty="0" smtClean="0"/>
              <a:t>Click to edit Master title style</a:t>
            </a:r>
            <a:endParaRPr lang="en-US" dirty="0"/>
          </a:p>
        </p:txBody>
      </p:sp>
      <p:sp>
        <p:nvSpPr>
          <p:cNvPr id="9"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a:solidFill>
                  <a:prstClr val="white"/>
                </a:solidFill>
              </a:rPr>
              <a:pPr algn="r"/>
              <a:t>‹#›</a:t>
            </a:fld>
            <a:endParaRPr lang="es-ES" b="0" dirty="0">
              <a:solidFill>
                <a:prstClr val="white"/>
              </a:solidFill>
            </a:endParaRPr>
          </a:p>
        </p:txBody>
      </p:sp>
    </p:spTree>
    <p:extLst>
      <p:ext uri="{BB962C8B-B14F-4D97-AF65-F5344CB8AC3E}">
        <p14:creationId xmlns:p14="http://schemas.microsoft.com/office/powerpoint/2010/main" val="29190336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Placeholder 1"/>
          <p:cNvSpPr>
            <a:spLocks noGrp="1"/>
          </p:cNvSpPr>
          <p:nvPr>
            <p:ph type="title"/>
          </p:nvPr>
        </p:nvSpPr>
        <p:spPr>
          <a:xfrm>
            <a:off x="1835696" y="116632"/>
            <a:ext cx="6933456" cy="663340"/>
          </a:xfrm>
          <a:prstGeom prst="rect">
            <a:avLst/>
          </a:prstGeom>
          <a:solidFill>
            <a:srgbClr val="DEDFE6"/>
          </a:solidFill>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3129208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28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sz="2000" i="1"/>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545868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fontAlgn="auto">
              <a:spcBef>
                <a:spcPts val="0"/>
              </a:spcBef>
              <a:spcAft>
                <a:spcPts val="0"/>
              </a:spcAft>
              <a:defRPr smtClean="0">
                <a:solidFill>
                  <a:srgbClr val="000000"/>
                </a:solidFill>
                <a:latin typeface="+mn-lt"/>
              </a:defRPr>
            </a:lvl1pPr>
          </a:lstStyle>
          <a:p>
            <a:pPr>
              <a:defRPr/>
            </a:pPr>
            <a:fld id="{710C0EC6-3D9B-439E-B76A-0FD8D7E2EE1E}" type="datetime1">
              <a:rPr lang="en-US"/>
              <a:pPr>
                <a:defRPr/>
              </a:pPr>
              <a:t>12/2/2014</a:t>
            </a:fld>
            <a:endParaRPr lang="en-US"/>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smtClean="0">
                <a:solidFill>
                  <a:srgbClr val="000000"/>
                </a:solidFill>
                <a:latin typeface="+mn-lt"/>
              </a:defRPr>
            </a:lvl1pPr>
          </a:lstStyle>
          <a:p>
            <a:pPr>
              <a:defRPr/>
            </a:pPr>
            <a:r>
              <a:rPr lang="en-US"/>
              <a:t>5 November 2012</a:t>
            </a:r>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fontAlgn="auto">
              <a:spcBef>
                <a:spcPts val="0"/>
              </a:spcBef>
              <a:spcAft>
                <a:spcPts val="0"/>
              </a:spcAft>
              <a:defRPr>
                <a:solidFill>
                  <a:srgbClr val="000000"/>
                </a:solidFill>
                <a:latin typeface="+mn-lt"/>
              </a:defRPr>
            </a:lvl1pPr>
          </a:lstStyle>
          <a:p>
            <a:pPr>
              <a:defRPr/>
            </a:pPr>
            <a:fld id="{E363BEE7-A989-4842-9CE4-F42BFDF51153}" type="slidenum">
              <a:rPr lang="en-US"/>
              <a:pPr>
                <a:defRPr/>
              </a:pPr>
              <a:t>‹#›</a:t>
            </a:fld>
            <a:endParaRPr lang="en-US"/>
          </a:p>
        </p:txBody>
      </p:sp>
    </p:spTree>
    <p:extLst>
      <p:ext uri="{BB962C8B-B14F-4D97-AF65-F5344CB8AC3E}">
        <p14:creationId xmlns:p14="http://schemas.microsoft.com/office/powerpoint/2010/main" val="237997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219201"/>
            <a:ext cx="4038600" cy="4906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1"/>
            <a:ext cx="4038600" cy="4906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7"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8079451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Text Placeholder 2"/>
          <p:cNvSpPr>
            <a:spLocks noGrp="1"/>
          </p:cNvSpPr>
          <p:nvPr>
            <p:ph type="body" idx="1"/>
          </p:nvPr>
        </p:nvSpPr>
        <p:spPr>
          <a:xfrm>
            <a:off x="457201" y="1219200"/>
            <a:ext cx="4040188" cy="9556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19200"/>
            <a:ext cx="4041775" cy="9556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10"/>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10"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174785298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lvl1pPr algn="l">
              <a:defRPr/>
            </a:lvl1pPr>
          </a:lstStyle>
          <a:p>
            <a:r>
              <a:rPr lang="en-US" smtClean="0"/>
              <a:t>Click to edit Master title style</a:t>
            </a:r>
            <a:endParaRPr lang="en-US" dirty="0"/>
          </a:p>
        </p:txBody>
      </p:sp>
      <p:sp>
        <p:nvSpPr>
          <p:cNvPr id="4"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6"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970755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9712" y="-99392"/>
            <a:ext cx="6477000" cy="1169551"/>
          </a:xfrm>
        </p:spPr>
        <p:txBody>
          <a:bodyPr anchor="b"/>
          <a:lstStyle>
            <a:lvl1pPr algn="l">
              <a:defRPr sz="35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219200"/>
            <a:ext cx="5111751" cy="46482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205843"/>
            <a:ext cx="3008313" cy="46615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7"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6979379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4000" y="4861510"/>
            <a:ext cx="6019800" cy="415400"/>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487488" y="990600"/>
            <a:ext cx="6056312" cy="37369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524000" y="5257800"/>
            <a:ext cx="6019800" cy="5191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smtClean="0"/>
              <a:pPr algn="r"/>
              <a:t>‹#›</a:t>
            </a:fld>
            <a:endParaRPr lang="es-ES" dirty="0"/>
          </a:p>
        </p:txBody>
      </p:sp>
      <p:sp>
        <p:nvSpPr>
          <p:cNvPr id="8" name="Slide Number Placeholder 5"/>
          <p:cNvSpPr txBox="1">
            <a:spLocks/>
          </p:cNvSpPr>
          <p:nvPr userDrawn="1"/>
        </p:nvSpPr>
        <p:spPr>
          <a:xfrm>
            <a:off x="8681846" y="6550223"/>
            <a:ext cx="457200" cy="261610"/>
          </a:xfrm>
          <a:prstGeom prst="rect">
            <a:avLst/>
          </a:prstGeom>
          <a:noFill/>
          <a:ln>
            <a:noFill/>
          </a:ln>
        </p:spPr>
        <p:txBody>
          <a:bodyPr wrap="square" rtlCol="0">
            <a:spAutoFit/>
          </a:bodyPr>
          <a:lstStyle>
            <a:defPPr>
              <a:defRPr lang="en-US"/>
            </a:defPPr>
            <a:lvl1pPr marL="0" algn="l" defTabSz="914400" rtl="0" eaLnBrk="1" latinLnBrk="0" hangingPunct="1">
              <a:defRPr lang="en-US" sz="1400" b="1" kern="1200" smtClean="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3CF724-F9E0-44B8-95BD-D38D8B22F53D}" type="slidenum">
              <a:rPr lang="es-ES" sz="1100" b="0" smtClean="0"/>
              <a:pPr algn="r"/>
              <a:t>‹#›</a:t>
            </a:fld>
            <a:endParaRPr lang="es-ES" b="0" dirty="0"/>
          </a:p>
        </p:txBody>
      </p:sp>
    </p:spTree>
    <p:extLst>
      <p:ext uri="{BB962C8B-B14F-4D97-AF65-F5344CB8AC3E}">
        <p14:creationId xmlns:p14="http://schemas.microsoft.com/office/powerpoint/2010/main" val="376112253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jp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304800" y="76199"/>
            <a:ext cx="1524000" cy="838711"/>
          </a:xfrm>
          <a:prstGeom prst="rect">
            <a:avLst/>
          </a:prstGeom>
        </p:spPr>
      </p:pic>
      <p:sp>
        <p:nvSpPr>
          <p:cNvPr id="7" name="Rectangle 6"/>
          <p:cNvSpPr/>
          <p:nvPr/>
        </p:nvSpPr>
        <p:spPr>
          <a:xfrm>
            <a:off x="0" y="6544266"/>
            <a:ext cx="3200400" cy="313734"/>
          </a:xfrm>
          <a:prstGeom prst="rect">
            <a:avLst/>
          </a:prstGeom>
          <a:solidFill>
            <a:srgbClr val="DEDF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angle 12"/>
          <p:cNvSpPr/>
          <p:nvPr/>
        </p:nvSpPr>
        <p:spPr>
          <a:xfrm>
            <a:off x="2971800" y="6540015"/>
            <a:ext cx="3200400" cy="328190"/>
          </a:xfrm>
          <a:prstGeom prst="rect">
            <a:avLst/>
          </a:prstGeom>
          <a:solidFill>
            <a:srgbClr val="979F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angle 13"/>
          <p:cNvSpPr/>
          <p:nvPr/>
        </p:nvSpPr>
        <p:spPr>
          <a:xfrm>
            <a:off x="6172200" y="6540015"/>
            <a:ext cx="2971800" cy="317985"/>
          </a:xfrm>
          <a:prstGeom prst="rect">
            <a:avLst/>
          </a:prstGeom>
          <a:solidFill>
            <a:srgbClr val="88A0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Placeholder 1"/>
          <p:cNvSpPr>
            <a:spLocks noGrp="1"/>
          </p:cNvSpPr>
          <p:nvPr>
            <p:ph type="title"/>
          </p:nvPr>
        </p:nvSpPr>
        <p:spPr>
          <a:xfrm>
            <a:off x="1828800" y="304800"/>
            <a:ext cx="6553200" cy="630942"/>
          </a:xfrm>
          <a:prstGeom prst="rect">
            <a:avLst/>
          </a:prstGeom>
          <a:noFill/>
          <a:ln>
            <a:noFill/>
          </a:ln>
        </p:spPr>
        <p:txBody>
          <a:bodyPr wrap="square" rtlCol="0">
            <a:spAutoFit/>
          </a:bodyPr>
          <a:lstStyle/>
          <a:p>
            <a:pPr marL="0" lvl="0" algn="l"/>
            <a:r>
              <a:rPr lang="en-US" dirty="0" smtClean="0"/>
              <a:t>Click to edit Master title style</a:t>
            </a:r>
            <a:endParaRPr lang="en-US" dirty="0"/>
          </a:p>
        </p:txBody>
      </p:sp>
      <p:sp>
        <p:nvSpPr>
          <p:cNvPr id="3" name="Text Placeholder 2"/>
          <p:cNvSpPr>
            <a:spLocks noGrp="1"/>
          </p:cNvSpPr>
          <p:nvPr>
            <p:ph type="body" idx="1"/>
          </p:nvPr>
        </p:nvSpPr>
        <p:spPr>
          <a:xfrm>
            <a:off x="457200" y="1143001"/>
            <a:ext cx="8229600" cy="4724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4" name="Footer Placeholder 4"/>
          <p:cNvSpPr txBox="1">
            <a:spLocks/>
          </p:cNvSpPr>
          <p:nvPr/>
        </p:nvSpPr>
        <p:spPr>
          <a:xfrm>
            <a:off x="0" y="6550223"/>
            <a:ext cx="2971800" cy="276999"/>
          </a:xfrm>
          <a:prstGeom prst="rect">
            <a:avLst/>
          </a:prstGeom>
          <a:noFill/>
          <a:ln>
            <a:noFill/>
          </a:ln>
        </p:spPr>
        <p:txBody>
          <a:bodyPr wrap="square" rtlCol="0">
            <a:spAutoFit/>
          </a:bodyPr>
          <a:lstStyle>
            <a:defPPr>
              <a:defRPr lang="en-US"/>
            </a:defPPr>
            <a:lvl1pPr marL="0" algn="ctr" defTabSz="914400" rtl="0" eaLnBrk="1" latinLnBrk="0" hangingPunct="1">
              <a:defRPr lang="en-US" sz="1400" b="0" kern="1200">
                <a:solidFill>
                  <a:srgbClr val="112E5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200" dirty="0" smtClean="0">
                <a:solidFill>
                  <a:srgbClr val="112E50"/>
                </a:solidFill>
              </a:rPr>
              <a:t>C. Biscari</a:t>
            </a:r>
            <a:endParaRPr lang="es-ES" sz="1200" dirty="0">
              <a:solidFill>
                <a:srgbClr val="112E50"/>
              </a:solidFill>
            </a:endParaRPr>
          </a:p>
        </p:txBody>
      </p:sp>
      <p:sp>
        <p:nvSpPr>
          <p:cNvPr id="12" name="Footer Placeholder 4"/>
          <p:cNvSpPr txBox="1">
            <a:spLocks/>
          </p:cNvSpPr>
          <p:nvPr/>
        </p:nvSpPr>
        <p:spPr>
          <a:xfrm>
            <a:off x="2981764" y="6565610"/>
            <a:ext cx="3180471" cy="276999"/>
          </a:xfrm>
          <a:prstGeom prst="rect">
            <a:avLst/>
          </a:prstGeom>
          <a:noFill/>
          <a:ln>
            <a:noFill/>
          </a:ln>
        </p:spPr>
        <p:txBody>
          <a:bodyPr wrap="square" rtlCol="0">
            <a:spAutoFit/>
          </a:bodyPr>
          <a:lstStyle>
            <a:defPPr>
              <a:defRPr lang="en-US"/>
            </a:defPPr>
            <a:lvl1pPr marL="0" algn="ctr" defTabSz="914400" rtl="0" eaLnBrk="1" latinLnBrk="0" hangingPunct="1">
              <a:defRPr lang="en-US" sz="1400" b="0" kern="1200">
                <a:solidFill>
                  <a:srgbClr val="112E5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200" dirty="0" smtClean="0">
                <a:solidFill>
                  <a:schemeClr val="bg1"/>
                </a:solidFill>
              </a:rPr>
              <a:t>ALBA Status</a:t>
            </a:r>
            <a:endParaRPr lang="es-ES" sz="1200" dirty="0">
              <a:solidFill>
                <a:schemeClr val="bg1"/>
              </a:solidFill>
            </a:endParaRPr>
          </a:p>
        </p:txBody>
      </p:sp>
      <p:sp>
        <p:nvSpPr>
          <p:cNvPr id="15" name="Footer Placeholder 4"/>
          <p:cNvSpPr txBox="1">
            <a:spLocks/>
          </p:cNvSpPr>
          <p:nvPr/>
        </p:nvSpPr>
        <p:spPr>
          <a:xfrm>
            <a:off x="6152271" y="6565611"/>
            <a:ext cx="2971800" cy="261610"/>
          </a:xfrm>
          <a:prstGeom prst="rect">
            <a:avLst/>
          </a:prstGeom>
          <a:noFill/>
          <a:ln>
            <a:noFill/>
          </a:ln>
        </p:spPr>
        <p:txBody>
          <a:bodyPr wrap="square" rtlCol="0">
            <a:spAutoFit/>
          </a:bodyPr>
          <a:lstStyle>
            <a:defPPr>
              <a:defRPr lang="en-US"/>
            </a:defPPr>
            <a:lvl1pPr marL="0" algn="ctr" defTabSz="914400" rtl="0" eaLnBrk="1" latinLnBrk="0" hangingPunct="1">
              <a:defRPr lang="en-US" sz="1400" b="0" kern="1200">
                <a:solidFill>
                  <a:srgbClr val="112E5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100" dirty="0" smtClean="0">
                <a:solidFill>
                  <a:schemeClr val="bg1"/>
                </a:solidFill>
              </a:rPr>
              <a:t>SAC19 –  3 </a:t>
            </a:r>
            <a:r>
              <a:rPr lang="es-ES" sz="1100" dirty="0" err="1" smtClean="0">
                <a:solidFill>
                  <a:schemeClr val="bg1"/>
                </a:solidFill>
              </a:rPr>
              <a:t>December</a:t>
            </a:r>
            <a:r>
              <a:rPr lang="es-ES" sz="1100" dirty="0" smtClean="0">
                <a:solidFill>
                  <a:schemeClr val="bg1"/>
                </a:solidFill>
              </a:rPr>
              <a:t> 2014</a:t>
            </a:r>
            <a:endParaRPr lang="es-ES" sz="1100" dirty="0">
              <a:solidFill>
                <a:schemeClr val="bg1"/>
              </a:solidFill>
            </a:endParaRPr>
          </a:p>
        </p:txBody>
      </p:sp>
    </p:spTree>
    <p:extLst>
      <p:ext uri="{BB962C8B-B14F-4D97-AF65-F5344CB8AC3E}">
        <p14:creationId xmlns:p14="http://schemas.microsoft.com/office/powerpoint/2010/main" val="4110430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2" r:id="rId5"/>
    <p:sldLayoutId id="2147483653" r:id="rId6"/>
    <p:sldLayoutId id="2147483655" r:id="rId7"/>
    <p:sldLayoutId id="2147483656" r:id="rId8"/>
    <p:sldLayoutId id="2147483657" r:id="rId9"/>
    <p:sldLayoutId id="2147483659" r:id="rId10"/>
    <p:sldLayoutId id="2147483677" r:id="rId11"/>
    <p:sldLayoutId id="2147483679" r:id="rId12"/>
    <p:sldLayoutId id="2147483682" r:id="rId13"/>
    <p:sldLayoutId id="2147483685" r:id="rId14"/>
    <p:sldLayoutId id="2147483736" r:id="rId15"/>
    <p:sldLayoutId id="2147483765" r:id="rId16"/>
    <p:sldLayoutId id="2147483766" r:id="rId17"/>
    <p:sldLayoutId id="2147483767" r:id="rId18"/>
    <p:sldLayoutId id="2147483771" r:id="rId19"/>
    <p:sldLayoutId id="2147483774" r:id="rId20"/>
    <p:sldLayoutId id="2147483776" r:id="rId21"/>
    <p:sldLayoutId id="2147483777" r:id="rId22"/>
    <p:sldLayoutId id="2147483778" r:id="rId23"/>
    <p:sldLayoutId id="2147483782" r:id="rId24"/>
    <p:sldLayoutId id="2147483785" r:id="rId25"/>
    <p:sldLayoutId id="2147483786" r:id="rId26"/>
    <p:sldLayoutId id="2147483787" r:id="rId27"/>
    <p:sldLayoutId id="2147483788" r:id="rId28"/>
    <p:sldLayoutId id="2147483789" r:id="rId29"/>
    <p:sldLayoutId id="2147483792" r:id="rId30"/>
    <p:sldLayoutId id="2147483793" r:id="rId31"/>
    <p:sldLayoutId id="2147483794" r:id="rId32"/>
    <p:sldLayoutId id="2147483795" r:id="rId33"/>
    <p:sldLayoutId id="2147483796" r:id="rId34"/>
    <p:sldLayoutId id="2147483797" r:id="rId35"/>
    <p:sldLayoutId id="2147483798" r:id="rId36"/>
    <p:sldLayoutId id="2147483799" r:id="rId37"/>
    <p:sldLayoutId id="2147483800" r:id="rId38"/>
    <p:sldLayoutId id="2147483801" r:id="rId39"/>
    <p:sldLayoutId id="2147483802" r:id="rId40"/>
    <p:sldLayoutId id="2147483803" r:id="rId41"/>
    <p:sldLayoutId id="2147483804" r:id="rId42"/>
    <p:sldLayoutId id="2147483805" r:id="rId43"/>
    <p:sldLayoutId id="2147483806" r:id="rId44"/>
    <p:sldLayoutId id="2147483807" r:id="rId45"/>
    <p:sldLayoutId id="2147483808" r:id="rId46"/>
    <p:sldLayoutId id="2147483810" r:id="rId47"/>
    <p:sldLayoutId id="2147483811" r:id="rId48"/>
    <p:sldLayoutId id="2147483812" r:id="rId49"/>
  </p:sldLayoutIdLst>
  <p:timing>
    <p:tnLst>
      <p:par>
        <p:cTn id="1" dur="indefinite" restart="never" nodeType="tmRoot"/>
      </p:par>
    </p:tnLst>
  </p:timing>
  <p:hf sldNum="0" hdr="0" ftr="0" dt="0"/>
  <p:txStyles>
    <p:titleStyle>
      <a:lvl1pPr algn="ctr" defTabSz="914400" rtl="0" eaLnBrk="1" latinLnBrk="0" hangingPunct="1">
        <a:spcBef>
          <a:spcPct val="0"/>
        </a:spcBef>
        <a:buNone/>
        <a:defRPr lang="en-US" sz="3500" b="1" kern="1200" smtClean="0">
          <a:solidFill>
            <a:srgbClr val="112E50"/>
          </a:solidFill>
          <a:latin typeface="Arial" pitchFamily="34" charset="0"/>
          <a:ea typeface="+mn-ea"/>
          <a:cs typeface="Arial" pitchFamily="34" charset="0"/>
        </a:defRPr>
      </a:lvl1pPr>
    </p:titleStyle>
    <p:bodyStyle>
      <a:lvl1pPr marL="342900" indent="-342900" algn="l" defTabSz="914400" rtl="0" eaLnBrk="1" latinLnBrk="0" hangingPunct="1">
        <a:spcBef>
          <a:spcPct val="20000"/>
        </a:spcBef>
        <a:buClr>
          <a:srgbClr val="959F38"/>
        </a:buClr>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88A0B8"/>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chart" Target="../charts/chart11.xml"/><Relationship Id="rId7" Type="http://schemas.openxmlformats.org/officeDocument/2006/relationships/chart" Target="../charts/chart15.xml"/><Relationship Id="rId2" Type="http://schemas.openxmlformats.org/officeDocument/2006/relationships/chart" Target="../charts/chart10.xml"/><Relationship Id="rId1" Type="http://schemas.openxmlformats.org/officeDocument/2006/relationships/slideLayout" Target="../slideLayouts/slideLayout11.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hyperlink" Target="http://pubs.acs.org/doi/abs/10.1021/jp5037926" TargetMode="Externa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hyperlink" Target="https://journals.aps.org/prb/abstract/10.1103/PhysRevB.89.214419"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25.png"/><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jpe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8.xml"/><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peg"/><Relationship Id="rId9" Type="http://schemas.openxmlformats.org/officeDocument/2006/relationships/image" Target="../media/image6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8.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E3F6"/>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307" y="44624"/>
            <a:ext cx="1650389" cy="1237792"/>
          </a:xfrm>
          <a:prstGeom prst="rect">
            <a:avLst/>
          </a:prstGeom>
        </p:spPr>
      </p:pic>
      <p:sp>
        <p:nvSpPr>
          <p:cNvPr id="5" name="Subtitle 4"/>
          <p:cNvSpPr>
            <a:spLocks noGrp="1"/>
          </p:cNvSpPr>
          <p:nvPr>
            <p:ph type="subTitle" idx="1"/>
          </p:nvPr>
        </p:nvSpPr>
        <p:spPr>
          <a:xfrm>
            <a:off x="4427984" y="836712"/>
            <a:ext cx="4495800" cy="2523703"/>
          </a:xfrm>
        </p:spPr>
        <p:txBody>
          <a:bodyPr/>
          <a:lstStyle/>
          <a:p>
            <a:endParaRPr lang="en-US" dirty="0" smtClean="0"/>
          </a:p>
          <a:p>
            <a:pPr algn="r"/>
            <a:r>
              <a:rPr lang="en-US" dirty="0" smtClean="0"/>
              <a:t>ALBA Status</a:t>
            </a:r>
          </a:p>
          <a:p>
            <a:pPr algn="r"/>
            <a:r>
              <a:rPr lang="en-US" dirty="0" smtClean="0"/>
              <a:t>19</a:t>
            </a:r>
            <a:r>
              <a:rPr lang="en-US" baseline="30000" dirty="0" smtClean="0"/>
              <a:t>th</a:t>
            </a:r>
            <a:r>
              <a:rPr lang="en-US" dirty="0" smtClean="0"/>
              <a:t> SAC meeting</a:t>
            </a:r>
          </a:p>
          <a:p>
            <a:pPr algn="r"/>
            <a:r>
              <a:rPr lang="en-US" sz="2000" i="1" dirty="0" smtClean="0"/>
              <a:t>Caterina Biscari </a:t>
            </a:r>
            <a:endParaRPr lang="en-US" sz="2000" i="1" dirty="0"/>
          </a:p>
        </p:txBody>
      </p:sp>
      <p:pic>
        <p:nvPicPr>
          <p:cNvPr id="3076" name="Picture 4" descr="http://www.parcdelalba.cat/wp-content/plugins/vslider/timthumb.php?src=http%3A%2F%2Fwww.parcdelalba.cat%2Fwp-content%2Fuploads%2F2012%2F07%2F1004PF13.jpg&amp;w=760&amp;h=240&amp;zc=1&amp;q=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45024"/>
            <a:ext cx="9144000" cy="2887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7566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Lay-out-beamlinescolor"/>
          <p:cNvPicPr>
            <a:picLocks noGrp="1" noChangeAspect="1" noChangeArrowheads="1"/>
          </p:cNvPicPr>
          <p:nvPr>
            <p:ph/>
          </p:nvPr>
        </p:nvPicPr>
        <p:blipFill>
          <a:blip r:embed="rId2"/>
          <a:srcRect/>
          <a:stretch>
            <a:fillRect/>
          </a:stretch>
        </p:blipFill>
        <p:spPr bwMode="auto">
          <a:xfrm>
            <a:off x="1471613" y="836712"/>
            <a:ext cx="6130925" cy="5472112"/>
          </a:xfrm>
          <a:prstGeom prst="rect">
            <a:avLst/>
          </a:prstGeom>
          <a:noFill/>
          <a:ln>
            <a:miter lim="800000"/>
            <a:headEnd/>
            <a:tailEnd/>
          </a:ln>
        </p:spPr>
      </p:pic>
      <p:sp>
        <p:nvSpPr>
          <p:cNvPr id="14338" name="Text Box 3"/>
          <p:cNvSpPr txBox="1">
            <a:spLocks noChangeArrowheads="1"/>
          </p:cNvSpPr>
          <p:nvPr/>
        </p:nvSpPr>
        <p:spPr bwMode="auto">
          <a:xfrm>
            <a:off x="5508104" y="1043087"/>
            <a:ext cx="1738312" cy="290512"/>
          </a:xfrm>
          <a:prstGeom prst="rect">
            <a:avLst/>
          </a:prstGeom>
          <a:solidFill>
            <a:schemeClr val="accent1">
              <a:lumMod val="20000"/>
              <a:lumOff val="80000"/>
            </a:schemeClr>
          </a:solidFill>
          <a:ln w="9525">
            <a:noFill/>
            <a:miter lim="800000"/>
            <a:headEnd/>
            <a:tailEnd/>
          </a:ln>
        </p:spPr>
        <p:txBody>
          <a:bodyPr wrap="none">
            <a:spAutoFit/>
          </a:bodyPr>
          <a:lstStyle/>
          <a:p>
            <a:pPr eaLnBrk="0" fontAlgn="base" hangingPunct="0">
              <a:spcBef>
                <a:spcPct val="0"/>
              </a:spcBef>
              <a:spcAft>
                <a:spcPct val="0"/>
              </a:spcAft>
            </a:pPr>
            <a:r>
              <a:rPr lang="es-ES_tradnl" sz="1300" dirty="0" err="1">
                <a:solidFill>
                  <a:srgbClr val="0000CC"/>
                </a:solidFill>
              </a:rPr>
              <a:t>Bending</a:t>
            </a:r>
            <a:r>
              <a:rPr lang="es-ES_tradnl" sz="1300" dirty="0">
                <a:solidFill>
                  <a:srgbClr val="0000CC"/>
                </a:solidFill>
              </a:rPr>
              <a:t>:</a:t>
            </a:r>
            <a:r>
              <a:rPr lang="es-ES_tradnl" sz="1300" dirty="0">
                <a:solidFill>
                  <a:srgbClr val="FF0000"/>
                </a:solidFill>
              </a:rPr>
              <a:t> </a:t>
            </a:r>
            <a:r>
              <a:rPr lang="es-ES_tradnl" sz="1300" dirty="0">
                <a:solidFill>
                  <a:srgbClr val="000000"/>
                </a:solidFill>
              </a:rPr>
              <a:t>e</a:t>
            </a:r>
            <a:r>
              <a:rPr lang="es-ES_tradnl" sz="1300" baseline="30000" dirty="0">
                <a:solidFill>
                  <a:srgbClr val="000000"/>
                </a:solidFill>
              </a:rPr>
              <a:t>-</a:t>
            </a:r>
            <a:r>
              <a:rPr lang="es-ES_tradnl" sz="1300" dirty="0">
                <a:solidFill>
                  <a:srgbClr val="000000"/>
                </a:solidFill>
              </a:rPr>
              <a:t> </a:t>
            </a:r>
            <a:r>
              <a:rPr lang="es-ES_tradnl" sz="1300" dirty="0" err="1">
                <a:solidFill>
                  <a:srgbClr val="000000"/>
                </a:solidFill>
              </a:rPr>
              <a:t>Diagnostics</a:t>
            </a:r>
            <a:endParaRPr lang="en-US" sz="1300" dirty="0">
              <a:solidFill>
                <a:srgbClr val="000000"/>
              </a:solidFill>
            </a:endParaRPr>
          </a:p>
        </p:txBody>
      </p:sp>
      <p:sp>
        <p:nvSpPr>
          <p:cNvPr id="14339" name="Text Box 4"/>
          <p:cNvSpPr txBox="1">
            <a:spLocks noChangeArrowheads="1"/>
          </p:cNvSpPr>
          <p:nvPr/>
        </p:nvSpPr>
        <p:spPr bwMode="auto">
          <a:xfrm>
            <a:off x="7308304" y="2420888"/>
            <a:ext cx="1524200" cy="892552"/>
          </a:xfrm>
          <a:prstGeom prst="rect">
            <a:avLst/>
          </a:prstGeom>
          <a:solidFill>
            <a:schemeClr val="accent1">
              <a:alpha val="32941"/>
            </a:schemeClr>
          </a:solidFill>
          <a:ln w="9525">
            <a:noFill/>
            <a:miter lim="800000"/>
            <a:headEnd/>
            <a:tailEnd/>
          </a:ln>
        </p:spPr>
        <p:txBody>
          <a:bodyPr wrap="none">
            <a:spAutoFit/>
          </a:bodyPr>
          <a:lstStyle/>
          <a:p>
            <a:pPr eaLnBrk="0" fontAlgn="base" hangingPunct="0">
              <a:spcBef>
                <a:spcPct val="0"/>
              </a:spcBef>
              <a:spcAft>
                <a:spcPct val="0"/>
              </a:spcAft>
            </a:pPr>
            <a:r>
              <a:rPr lang="es-ES_tradnl" sz="1300" dirty="0">
                <a:solidFill>
                  <a:srgbClr val="C00000"/>
                </a:solidFill>
              </a:rPr>
              <a:t>BL04: MSPD</a:t>
            </a:r>
          </a:p>
          <a:p>
            <a:pPr eaLnBrk="0" fontAlgn="base" hangingPunct="0">
              <a:spcBef>
                <a:spcPct val="0"/>
              </a:spcBef>
              <a:spcAft>
                <a:spcPct val="0"/>
              </a:spcAft>
            </a:pPr>
            <a:r>
              <a:rPr lang="es-ES_tradnl" sz="1300" dirty="0" smtClean="0">
                <a:solidFill>
                  <a:srgbClr val="0000CC"/>
                </a:solidFill>
              </a:rPr>
              <a:t>SCW31 </a:t>
            </a:r>
            <a:r>
              <a:rPr lang="es-ES_tradnl" sz="1300" dirty="0">
                <a:solidFill>
                  <a:srgbClr val="0000CC"/>
                </a:solidFill>
              </a:rPr>
              <a:t>– (8-50 keV)</a:t>
            </a:r>
          </a:p>
          <a:p>
            <a:pPr eaLnBrk="0" fontAlgn="base" hangingPunct="0">
              <a:spcBef>
                <a:spcPct val="0"/>
              </a:spcBef>
              <a:spcAft>
                <a:spcPct val="0"/>
              </a:spcAft>
            </a:pPr>
            <a:r>
              <a:rPr lang="es-ES_tradnl" sz="1300" dirty="0" smtClean="0">
                <a:solidFill>
                  <a:srgbClr val="000000"/>
                </a:solidFill>
              </a:rPr>
              <a:t>HP/HR</a:t>
            </a:r>
            <a:endParaRPr lang="es-ES_tradnl" sz="1300" dirty="0">
              <a:solidFill>
                <a:srgbClr val="000000"/>
              </a:solidFill>
            </a:endParaRPr>
          </a:p>
          <a:p>
            <a:pPr eaLnBrk="0" fontAlgn="base" hangingPunct="0">
              <a:spcBef>
                <a:spcPct val="0"/>
              </a:spcBef>
              <a:spcAft>
                <a:spcPct val="0"/>
              </a:spcAft>
            </a:pPr>
            <a:r>
              <a:rPr lang="es-ES_tradnl" sz="1300" dirty="0" err="1">
                <a:solidFill>
                  <a:srgbClr val="000000"/>
                </a:solidFill>
              </a:rPr>
              <a:t>Powder</a:t>
            </a:r>
            <a:r>
              <a:rPr lang="es-ES_tradnl" sz="1300" dirty="0">
                <a:solidFill>
                  <a:srgbClr val="000000"/>
                </a:solidFill>
              </a:rPr>
              <a:t> </a:t>
            </a:r>
            <a:r>
              <a:rPr lang="es-ES_tradnl" sz="1300" dirty="0" err="1">
                <a:solidFill>
                  <a:srgbClr val="000000"/>
                </a:solidFill>
              </a:rPr>
              <a:t>Diffraction</a:t>
            </a:r>
            <a:endParaRPr lang="en-US" sz="1300" dirty="0">
              <a:solidFill>
                <a:srgbClr val="000000"/>
              </a:solidFill>
            </a:endParaRPr>
          </a:p>
        </p:txBody>
      </p:sp>
      <p:sp>
        <p:nvSpPr>
          <p:cNvPr id="14340" name="Text Box 5"/>
          <p:cNvSpPr txBox="1">
            <a:spLocks noChangeArrowheads="1"/>
          </p:cNvSpPr>
          <p:nvPr/>
        </p:nvSpPr>
        <p:spPr bwMode="auto">
          <a:xfrm>
            <a:off x="6791325" y="4365724"/>
            <a:ext cx="1811137" cy="692497"/>
          </a:xfrm>
          <a:prstGeom prst="rect">
            <a:avLst/>
          </a:prstGeom>
          <a:solidFill>
            <a:schemeClr val="accent1">
              <a:alpha val="32941"/>
            </a:schemeClr>
          </a:solidFill>
          <a:ln w="9525">
            <a:noFill/>
            <a:miter lim="800000"/>
            <a:headEnd/>
            <a:tailEnd/>
          </a:ln>
        </p:spPr>
        <p:txBody>
          <a:bodyPr wrap="none">
            <a:spAutoFit/>
          </a:bodyPr>
          <a:lstStyle/>
          <a:p>
            <a:pPr eaLnBrk="0" fontAlgn="base" hangingPunct="0">
              <a:spcBef>
                <a:spcPct val="0"/>
              </a:spcBef>
              <a:spcAft>
                <a:spcPct val="0"/>
              </a:spcAft>
            </a:pPr>
            <a:r>
              <a:rPr lang="es-ES_tradnl" sz="1300" dirty="0">
                <a:solidFill>
                  <a:srgbClr val="C00000"/>
                </a:solidFill>
              </a:rPr>
              <a:t>BL09: MISTRAL </a:t>
            </a:r>
          </a:p>
          <a:p>
            <a:pPr eaLnBrk="0" fontAlgn="base" hangingPunct="0">
              <a:spcBef>
                <a:spcPct val="0"/>
              </a:spcBef>
              <a:spcAft>
                <a:spcPct val="0"/>
              </a:spcAft>
            </a:pPr>
            <a:r>
              <a:rPr lang="es-ES_tradnl" sz="1300" dirty="0" err="1" smtClean="0">
                <a:solidFill>
                  <a:srgbClr val="0000CC"/>
                </a:solidFill>
              </a:rPr>
              <a:t>Bending</a:t>
            </a:r>
            <a:r>
              <a:rPr lang="es-ES_tradnl" sz="1300" dirty="0">
                <a:solidFill>
                  <a:srgbClr val="0000CC"/>
                </a:solidFill>
              </a:rPr>
              <a:t>– (0.27-2.6 keV)</a:t>
            </a:r>
          </a:p>
          <a:p>
            <a:pPr eaLnBrk="0" fontAlgn="base" hangingPunct="0">
              <a:spcBef>
                <a:spcPct val="0"/>
              </a:spcBef>
              <a:spcAft>
                <a:spcPct val="0"/>
              </a:spcAft>
            </a:pPr>
            <a:r>
              <a:rPr lang="es-ES_tradnl" sz="1300" dirty="0" smtClean="0">
                <a:solidFill>
                  <a:srgbClr val="000000"/>
                </a:solidFill>
              </a:rPr>
              <a:t>X </a:t>
            </a:r>
            <a:r>
              <a:rPr lang="es-ES_tradnl" sz="1300" dirty="0" err="1">
                <a:solidFill>
                  <a:srgbClr val="000000"/>
                </a:solidFill>
              </a:rPr>
              <a:t>ray</a:t>
            </a:r>
            <a:r>
              <a:rPr lang="es-ES_tradnl" sz="1300" dirty="0">
                <a:solidFill>
                  <a:srgbClr val="000000"/>
                </a:solidFill>
              </a:rPr>
              <a:t> </a:t>
            </a:r>
            <a:r>
              <a:rPr lang="es-ES_tradnl" sz="1300" dirty="0" err="1">
                <a:solidFill>
                  <a:srgbClr val="000000"/>
                </a:solidFill>
              </a:rPr>
              <a:t>Microscopy</a:t>
            </a:r>
            <a:endParaRPr lang="en-US" sz="1300" dirty="0">
              <a:solidFill>
                <a:srgbClr val="000000"/>
              </a:solidFill>
            </a:endParaRPr>
          </a:p>
        </p:txBody>
      </p:sp>
      <p:sp>
        <p:nvSpPr>
          <p:cNvPr id="14341" name="Text Box 6"/>
          <p:cNvSpPr txBox="1">
            <a:spLocks noChangeArrowheads="1"/>
          </p:cNvSpPr>
          <p:nvPr/>
        </p:nvSpPr>
        <p:spPr bwMode="auto">
          <a:xfrm>
            <a:off x="6608390" y="5349974"/>
            <a:ext cx="1932645" cy="892552"/>
          </a:xfrm>
          <a:prstGeom prst="rect">
            <a:avLst/>
          </a:prstGeom>
          <a:solidFill>
            <a:schemeClr val="accent1">
              <a:alpha val="32941"/>
            </a:schemeClr>
          </a:solidFill>
          <a:ln w="9525">
            <a:noFill/>
            <a:miter lim="800000"/>
            <a:headEnd/>
            <a:tailEnd/>
          </a:ln>
        </p:spPr>
        <p:txBody>
          <a:bodyPr wrap="none">
            <a:spAutoFit/>
          </a:bodyPr>
          <a:lstStyle/>
          <a:p>
            <a:pPr eaLnBrk="0" fontAlgn="base" hangingPunct="0">
              <a:spcBef>
                <a:spcPct val="0"/>
              </a:spcBef>
              <a:spcAft>
                <a:spcPct val="0"/>
              </a:spcAft>
            </a:pPr>
            <a:r>
              <a:rPr lang="es-ES_tradnl" sz="1300" dirty="0">
                <a:solidFill>
                  <a:srgbClr val="C00000"/>
                </a:solidFill>
              </a:rPr>
              <a:t>BL11: NCD </a:t>
            </a:r>
          </a:p>
          <a:p>
            <a:pPr eaLnBrk="0" fontAlgn="base" hangingPunct="0">
              <a:spcBef>
                <a:spcPct val="0"/>
              </a:spcBef>
              <a:spcAft>
                <a:spcPct val="0"/>
              </a:spcAft>
            </a:pPr>
            <a:r>
              <a:rPr lang="es-ES_tradnl" sz="1300" dirty="0" smtClean="0">
                <a:solidFill>
                  <a:srgbClr val="0000CC"/>
                </a:solidFill>
              </a:rPr>
              <a:t>IVU21</a:t>
            </a:r>
            <a:r>
              <a:rPr lang="es-ES_tradnl" sz="1300" dirty="0">
                <a:solidFill>
                  <a:srgbClr val="0000CC"/>
                </a:solidFill>
              </a:rPr>
              <a:t>– (6-13 keV)</a:t>
            </a:r>
          </a:p>
          <a:p>
            <a:pPr eaLnBrk="0" fontAlgn="base" hangingPunct="0">
              <a:spcBef>
                <a:spcPct val="0"/>
              </a:spcBef>
              <a:spcAft>
                <a:spcPct val="0"/>
              </a:spcAft>
            </a:pPr>
            <a:r>
              <a:rPr lang="es-ES_tradnl" sz="1300" dirty="0" smtClean="0">
                <a:solidFill>
                  <a:srgbClr val="000000"/>
                </a:solidFill>
              </a:rPr>
              <a:t>Non </a:t>
            </a:r>
            <a:r>
              <a:rPr lang="es-ES_tradnl" sz="1300" dirty="0" err="1">
                <a:solidFill>
                  <a:srgbClr val="000000"/>
                </a:solidFill>
              </a:rPr>
              <a:t>Cristalline</a:t>
            </a:r>
            <a:r>
              <a:rPr lang="es-ES_tradnl" sz="1300" dirty="0">
                <a:solidFill>
                  <a:srgbClr val="000000"/>
                </a:solidFill>
              </a:rPr>
              <a:t> </a:t>
            </a:r>
            <a:r>
              <a:rPr lang="es-ES_tradnl" sz="1300" dirty="0" err="1">
                <a:solidFill>
                  <a:srgbClr val="000000"/>
                </a:solidFill>
              </a:rPr>
              <a:t>Diffraction</a:t>
            </a:r>
            <a:endParaRPr lang="es-ES_tradnl" sz="1300" dirty="0">
              <a:solidFill>
                <a:srgbClr val="000000"/>
              </a:solidFill>
            </a:endParaRPr>
          </a:p>
          <a:p>
            <a:pPr eaLnBrk="0" fontAlgn="base" hangingPunct="0">
              <a:spcBef>
                <a:spcPct val="0"/>
              </a:spcBef>
              <a:spcAft>
                <a:spcPct val="0"/>
              </a:spcAft>
            </a:pPr>
            <a:r>
              <a:rPr lang="es-ES_tradnl" sz="1300" dirty="0">
                <a:solidFill>
                  <a:srgbClr val="000000"/>
                </a:solidFill>
              </a:rPr>
              <a:t>SAXS/WAXS</a:t>
            </a:r>
          </a:p>
        </p:txBody>
      </p:sp>
      <p:sp>
        <p:nvSpPr>
          <p:cNvPr id="14342" name="Text Box 7"/>
          <p:cNvSpPr txBox="1">
            <a:spLocks noChangeArrowheads="1"/>
          </p:cNvSpPr>
          <p:nvPr/>
        </p:nvSpPr>
        <p:spPr bwMode="auto">
          <a:xfrm>
            <a:off x="4208463" y="5813524"/>
            <a:ext cx="2346861" cy="692497"/>
          </a:xfrm>
          <a:prstGeom prst="rect">
            <a:avLst/>
          </a:prstGeom>
          <a:solidFill>
            <a:schemeClr val="accent1">
              <a:alpha val="32941"/>
            </a:schemeClr>
          </a:solidFill>
          <a:ln w="9525">
            <a:noFill/>
            <a:miter lim="800000"/>
            <a:headEnd/>
            <a:tailEnd/>
          </a:ln>
        </p:spPr>
        <p:txBody>
          <a:bodyPr wrap="none">
            <a:spAutoFit/>
          </a:bodyPr>
          <a:lstStyle/>
          <a:p>
            <a:pPr eaLnBrk="0" fontAlgn="base" hangingPunct="0">
              <a:spcBef>
                <a:spcPct val="0"/>
              </a:spcBef>
              <a:spcAft>
                <a:spcPct val="0"/>
              </a:spcAft>
            </a:pPr>
            <a:r>
              <a:rPr lang="fr-FR" sz="1300" dirty="0">
                <a:solidFill>
                  <a:srgbClr val="C00000"/>
                </a:solidFill>
              </a:rPr>
              <a:t>BL13: XALOC</a:t>
            </a:r>
          </a:p>
          <a:p>
            <a:pPr eaLnBrk="0" fontAlgn="base" hangingPunct="0">
              <a:spcBef>
                <a:spcPct val="0"/>
              </a:spcBef>
              <a:spcAft>
                <a:spcPct val="0"/>
              </a:spcAft>
            </a:pPr>
            <a:r>
              <a:rPr lang="es-ES_tradnl" sz="1300" dirty="0" smtClean="0">
                <a:solidFill>
                  <a:srgbClr val="0000CC"/>
                </a:solidFill>
              </a:rPr>
              <a:t>IVU21 </a:t>
            </a:r>
            <a:r>
              <a:rPr lang="es-ES_tradnl" sz="1300" dirty="0">
                <a:solidFill>
                  <a:srgbClr val="0000CC"/>
                </a:solidFill>
              </a:rPr>
              <a:t>– (5-22 keV)</a:t>
            </a:r>
          </a:p>
          <a:p>
            <a:pPr eaLnBrk="0" fontAlgn="base" hangingPunct="0">
              <a:spcBef>
                <a:spcPct val="0"/>
              </a:spcBef>
              <a:spcAft>
                <a:spcPct val="0"/>
              </a:spcAft>
            </a:pPr>
            <a:r>
              <a:rPr lang="fr-FR" sz="1300" dirty="0" err="1" smtClean="0">
                <a:solidFill>
                  <a:srgbClr val="001746"/>
                </a:solidFill>
              </a:rPr>
              <a:t>Macromolecular</a:t>
            </a:r>
            <a:r>
              <a:rPr lang="fr-FR" sz="1300" dirty="0" smtClean="0">
                <a:solidFill>
                  <a:srgbClr val="001746"/>
                </a:solidFill>
              </a:rPr>
              <a:t> </a:t>
            </a:r>
            <a:r>
              <a:rPr lang="fr-FR" sz="1300" dirty="0" err="1">
                <a:solidFill>
                  <a:srgbClr val="001746"/>
                </a:solidFill>
              </a:rPr>
              <a:t>Cristallography</a:t>
            </a:r>
            <a:endParaRPr lang="fr-FR" sz="1300" dirty="0">
              <a:solidFill>
                <a:srgbClr val="001746"/>
              </a:solidFill>
            </a:endParaRPr>
          </a:p>
        </p:txBody>
      </p:sp>
      <p:sp>
        <p:nvSpPr>
          <p:cNvPr id="14343" name="Text Box 8"/>
          <p:cNvSpPr txBox="1">
            <a:spLocks noChangeArrowheads="1"/>
          </p:cNvSpPr>
          <p:nvPr/>
        </p:nvSpPr>
        <p:spPr bwMode="auto">
          <a:xfrm>
            <a:off x="563563" y="4427637"/>
            <a:ext cx="1839671" cy="892552"/>
          </a:xfrm>
          <a:prstGeom prst="rect">
            <a:avLst/>
          </a:prstGeom>
          <a:solidFill>
            <a:schemeClr val="accent1">
              <a:alpha val="32941"/>
            </a:schemeClr>
          </a:solidFill>
          <a:ln w="9525">
            <a:noFill/>
            <a:miter lim="800000"/>
            <a:headEnd/>
            <a:tailEnd/>
          </a:ln>
        </p:spPr>
        <p:txBody>
          <a:bodyPr wrap="none">
            <a:spAutoFit/>
          </a:bodyPr>
          <a:lstStyle/>
          <a:p>
            <a:pPr eaLnBrk="0" fontAlgn="base" hangingPunct="0">
              <a:spcBef>
                <a:spcPct val="0"/>
              </a:spcBef>
              <a:spcAft>
                <a:spcPct val="0"/>
              </a:spcAft>
            </a:pPr>
            <a:r>
              <a:rPr lang="es-ES_tradnl" sz="1300" dirty="0">
                <a:solidFill>
                  <a:srgbClr val="C00000"/>
                </a:solidFill>
              </a:rPr>
              <a:t>BL22: CLÆSS</a:t>
            </a:r>
          </a:p>
          <a:p>
            <a:pPr eaLnBrk="0" fontAlgn="base" hangingPunct="0">
              <a:spcBef>
                <a:spcPct val="0"/>
              </a:spcBef>
              <a:spcAft>
                <a:spcPct val="0"/>
              </a:spcAft>
            </a:pPr>
            <a:r>
              <a:rPr lang="es-ES_tradnl" sz="1300" dirty="0" smtClean="0">
                <a:solidFill>
                  <a:srgbClr val="0000CC"/>
                </a:solidFill>
              </a:rPr>
              <a:t>MPW80</a:t>
            </a:r>
            <a:r>
              <a:rPr lang="es-ES_tradnl" sz="1300" dirty="0">
                <a:solidFill>
                  <a:srgbClr val="0000CC"/>
                </a:solidFill>
              </a:rPr>
              <a:t>– (2-63 keV)</a:t>
            </a:r>
          </a:p>
          <a:p>
            <a:pPr eaLnBrk="0" fontAlgn="base" hangingPunct="0">
              <a:spcBef>
                <a:spcPct val="0"/>
              </a:spcBef>
              <a:spcAft>
                <a:spcPct val="0"/>
              </a:spcAft>
            </a:pPr>
            <a:r>
              <a:rPr lang="es-ES_tradnl" sz="1300" dirty="0" err="1" smtClean="0">
                <a:solidFill>
                  <a:srgbClr val="000000"/>
                </a:solidFill>
              </a:rPr>
              <a:t>Absorption</a:t>
            </a:r>
            <a:r>
              <a:rPr lang="es-ES_tradnl" sz="1300" dirty="0" smtClean="0">
                <a:solidFill>
                  <a:srgbClr val="000000"/>
                </a:solidFill>
              </a:rPr>
              <a:t> </a:t>
            </a:r>
            <a:r>
              <a:rPr lang="es-ES_tradnl" sz="1300" dirty="0">
                <a:solidFill>
                  <a:srgbClr val="000000"/>
                </a:solidFill>
              </a:rPr>
              <a:t>&amp; </a:t>
            </a:r>
          </a:p>
          <a:p>
            <a:pPr eaLnBrk="0" fontAlgn="base" hangingPunct="0">
              <a:spcBef>
                <a:spcPct val="0"/>
              </a:spcBef>
              <a:spcAft>
                <a:spcPct val="0"/>
              </a:spcAft>
            </a:pPr>
            <a:r>
              <a:rPr lang="es-ES_tradnl" sz="1300" dirty="0" err="1">
                <a:solidFill>
                  <a:srgbClr val="000000"/>
                </a:solidFill>
              </a:rPr>
              <a:t>Emission</a:t>
            </a:r>
            <a:r>
              <a:rPr lang="es-ES_tradnl" sz="1300" dirty="0">
                <a:solidFill>
                  <a:srgbClr val="000000"/>
                </a:solidFill>
              </a:rPr>
              <a:t> </a:t>
            </a:r>
            <a:r>
              <a:rPr lang="es-ES_tradnl" sz="1300" dirty="0" err="1">
                <a:solidFill>
                  <a:srgbClr val="000000"/>
                </a:solidFill>
              </a:rPr>
              <a:t>Spectroscopies</a:t>
            </a:r>
            <a:endParaRPr lang="en-US" sz="1300" dirty="0">
              <a:solidFill>
                <a:srgbClr val="000000"/>
              </a:solidFill>
            </a:endParaRPr>
          </a:p>
        </p:txBody>
      </p:sp>
      <p:sp>
        <p:nvSpPr>
          <p:cNvPr id="14344" name="Text Box 9"/>
          <p:cNvSpPr txBox="1">
            <a:spLocks noChangeArrowheads="1"/>
          </p:cNvSpPr>
          <p:nvPr/>
        </p:nvSpPr>
        <p:spPr bwMode="auto">
          <a:xfrm>
            <a:off x="395536" y="2411512"/>
            <a:ext cx="1402372" cy="892552"/>
          </a:xfrm>
          <a:prstGeom prst="rect">
            <a:avLst/>
          </a:prstGeom>
          <a:solidFill>
            <a:schemeClr val="accent1">
              <a:alpha val="32941"/>
            </a:schemeClr>
          </a:solidFill>
          <a:ln w="9525">
            <a:noFill/>
            <a:miter lim="800000"/>
            <a:headEnd/>
            <a:tailEnd/>
          </a:ln>
        </p:spPr>
        <p:txBody>
          <a:bodyPr wrap="none">
            <a:spAutoFit/>
          </a:bodyPr>
          <a:lstStyle/>
          <a:p>
            <a:pPr eaLnBrk="0" fontAlgn="base" hangingPunct="0">
              <a:spcBef>
                <a:spcPct val="0"/>
              </a:spcBef>
              <a:spcAft>
                <a:spcPct val="0"/>
              </a:spcAft>
            </a:pPr>
            <a:r>
              <a:rPr lang="es-ES_tradnl" sz="1300" dirty="0">
                <a:solidFill>
                  <a:srgbClr val="C00000"/>
                </a:solidFill>
              </a:rPr>
              <a:t>BL24: CIRCE</a:t>
            </a:r>
          </a:p>
          <a:p>
            <a:pPr eaLnBrk="0" fontAlgn="base" hangingPunct="0">
              <a:spcBef>
                <a:spcPct val="0"/>
              </a:spcBef>
              <a:spcAft>
                <a:spcPct val="0"/>
              </a:spcAft>
            </a:pPr>
            <a:r>
              <a:rPr lang="es-ES_tradnl" sz="1300" dirty="0" smtClean="0">
                <a:solidFill>
                  <a:srgbClr val="0000CC"/>
                </a:solidFill>
              </a:rPr>
              <a:t>EU62</a:t>
            </a:r>
            <a:r>
              <a:rPr lang="es-ES_tradnl" sz="1300" dirty="0">
                <a:solidFill>
                  <a:srgbClr val="0000CC"/>
                </a:solidFill>
              </a:rPr>
              <a:t>– (0.1-2 keV)</a:t>
            </a:r>
          </a:p>
          <a:p>
            <a:pPr eaLnBrk="0" fontAlgn="base" hangingPunct="0">
              <a:spcBef>
                <a:spcPct val="0"/>
              </a:spcBef>
              <a:spcAft>
                <a:spcPct val="0"/>
              </a:spcAft>
            </a:pPr>
            <a:r>
              <a:rPr lang="es-ES_tradnl" sz="1300" dirty="0" smtClean="0">
                <a:solidFill>
                  <a:srgbClr val="000000"/>
                </a:solidFill>
              </a:rPr>
              <a:t>Photoemission</a:t>
            </a:r>
            <a:endParaRPr lang="es-ES_tradnl" sz="1300" dirty="0">
              <a:solidFill>
                <a:srgbClr val="000000"/>
              </a:solidFill>
            </a:endParaRPr>
          </a:p>
          <a:p>
            <a:pPr eaLnBrk="0" fontAlgn="base" hangingPunct="0">
              <a:spcBef>
                <a:spcPct val="0"/>
              </a:spcBef>
              <a:spcAft>
                <a:spcPct val="0"/>
              </a:spcAft>
            </a:pPr>
            <a:r>
              <a:rPr lang="es-ES_tradnl" sz="1300" dirty="0" err="1">
                <a:solidFill>
                  <a:srgbClr val="000000"/>
                </a:solidFill>
              </a:rPr>
              <a:t>spectroscopies</a:t>
            </a:r>
            <a:endParaRPr lang="en-US" sz="1300" dirty="0">
              <a:solidFill>
                <a:srgbClr val="000000"/>
              </a:solidFill>
            </a:endParaRPr>
          </a:p>
        </p:txBody>
      </p:sp>
      <p:sp>
        <p:nvSpPr>
          <p:cNvPr id="14345" name="Text Box 10"/>
          <p:cNvSpPr txBox="1">
            <a:spLocks noChangeArrowheads="1"/>
          </p:cNvSpPr>
          <p:nvPr/>
        </p:nvSpPr>
        <p:spPr bwMode="auto">
          <a:xfrm>
            <a:off x="827088" y="836712"/>
            <a:ext cx="1613070" cy="892552"/>
          </a:xfrm>
          <a:prstGeom prst="rect">
            <a:avLst/>
          </a:prstGeom>
          <a:solidFill>
            <a:schemeClr val="accent1">
              <a:alpha val="32941"/>
            </a:schemeClr>
          </a:solidFill>
          <a:ln w="9525">
            <a:noFill/>
            <a:miter lim="800000"/>
            <a:headEnd/>
            <a:tailEnd/>
          </a:ln>
        </p:spPr>
        <p:txBody>
          <a:bodyPr wrap="none">
            <a:spAutoFit/>
          </a:bodyPr>
          <a:lstStyle/>
          <a:p>
            <a:pPr eaLnBrk="0" fontAlgn="base" hangingPunct="0">
              <a:spcBef>
                <a:spcPct val="0"/>
              </a:spcBef>
              <a:spcAft>
                <a:spcPct val="0"/>
              </a:spcAft>
            </a:pPr>
            <a:r>
              <a:rPr lang="es-ES_tradnl" sz="1300" dirty="0">
                <a:solidFill>
                  <a:srgbClr val="C00000"/>
                </a:solidFill>
              </a:rPr>
              <a:t>BL29: BOREAS</a:t>
            </a:r>
          </a:p>
          <a:p>
            <a:pPr eaLnBrk="0" fontAlgn="base" hangingPunct="0">
              <a:spcBef>
                <a:spcPct val="0"/>
              </a:spcBef>
              <a:spcAft>
                <a:spcPct val="0"/>
              </a:spcAft>
            </a:pPr>
            <a:r>
              <a:rPr lang="es-ES_tradnl" sz="1300" dirty="0" smtClean="0">
                <a:solidFill>
                  <a:srgbClr val="0000CC"/>
                </a:solidFill>
              </a:rPr>
              <a:t>EU71</a:t>
            </a:r>
            <a:r>
              <a:rPr lang="es-ES_tradnl" sz="1300" dirty="0">
                <a:solidFill>
                  <a:srgbClr val="0000CC"/>
                </a:solidFill>
              </a:rPr>
              <a:t>– (0.08-3 keV)</a:t>
            </a:r>
          </a:p>
          <a:p>
            <a:pPr eaLnBrk="0" fontAlgn="base" hangingPunct="0">
              <a:spcBef>
                <a:spcPct val="0"/>
              </a:spcBef>
              <a:spcAft>
                <a:spcPct val="0"/>
              </a:spcAft>
            </a:pPr>
            <a:r>
              <a:rPr lang="es-ES_tradnl" sz="1300" dirty="0" err="1" smtClean="0">
                <a:solidFill>
                  <a:srgbClr val="000000"/>
                </a:solidFill>
              </a:rPr>
              <a:t>REsonant</a:t>
            </a:r>
            <a:r>
              <a:rPr lang="es-ES_tradnl" sz="1300" dirty="0" smtClean="0">
                <a:solidFill>
                  <a:srgbClr val="000000"/>
                </a:solidFill>
              </a:rPr>
              <a:t> </a:t>
            </a:r>
            <a:r>
              <a:rPr lang="es-ES_tradnl" sz="1300" dirty="0" err="1">
                <a:solidFill>
                  <a:srgbClr val="000000"/>
                </a:solidFill>
              </a:rPr>
              <a:t>Absorption</a:t>
            </a:r>
            <a:endParaRPr lang="es-ES_tradnl" sz="1300" dirty="0">
              <a:solidFill>
                <a:srgbClr val="000000"/>
              </a:solidFill>
            </a:endParaRPr>
          </a:p>
          <a:p>
            <a:pPr eaLnBrk="0" fontAlgn="base" hangingPunct="0">
              <a:spcBef>
                <a:spcPct val="0"/>
              </a:spcBef>
              <a:spcAft>
                <a:spcPct val="0"/>
              </a:spcAft>
            </a:pPr>
            <a:r>
              <a:rPr lang="es-ES_tradnl" sz="1300" dirty="0">
                <a:solidFill>
                  <a:srgbClr val="000000"/>
                </a:solidFill>
              </a:rPr>
              <a:t>and </a:t>
            </a:r>
            <a:r>
              <a:rPr lang="es-ES_tradnl" sz="1300" dirty="0" err="1">
                <a:solidFill>
                  <a:srgbClr val="000000"/>
                </a:solidFill>
              </a:rPr>
              <a:t>Scattering</a:t>
            </a:r>
            <a:endParaRPr lang="en-US" sz="1300" dirty="0">
              <a:solidFill>
                <a:srgbClr val="000000"/>
              </a:solidFill>
            </a:endParaRPr>
          </a:p>
        </p:txBody>
      </p:sp>
      <p:sp>
        <p:nvSpPr>
          <p:cNvPr id="14347" name="Text Box 13"/>
          <p:cNvSpPr txBox="1">
            <a:spLocks noChangeArrowheads="1"/>
          </p:cNvSpPr>
          <p:nvPr/>
        </p:nvSpPr>
        <p:spPr bwMode="auto">
          <a:xfrm>
            <a:off x="1331913" y="44450"/>
            <a:ext cx="3135312" cy="579438"/>
          </a:xfrm>
          <a:prstGeom prst="rect">
            <a:avLst/>
          </a:prstGeom>
          <a:noFill/>
          <a:ln w="9525">
            <a:noFill/>
            <a:miter lim="800000"/>
            <a:headEnd/>
            <a:tailEnd/>
          </a:ln>
        </p:spPr>
        <p:txBody>
          <a:bodyPr wrap="none">
            <a:spAutoFit/>
          </a:bodyPr>
          <a:lstStyle/>
          <a:p>
            <a:pPr fontAlgn="base">
              <a:spcBef>
                <a:spcPct val="0"/>
              </a:spcBef>
              <a:spcAft>
                <a:spcPct val="0"/>
              </a:spcAft>
            </a:pPr>
            <a:r>
              <a:rPr lang="en-GB" sz="3200">
                <a:solidFill>
                  <a:srgbClr val="FFFFFF"/>
                </a:solidFill>
              </a:rPr>
              <a:t>ALBA BEAMLINES</a:t>
            </a:r>
          </a:p>
        </p:txBody>
      </p:sp>
      <p:sp>
        <p:nvSpPr>
          <p:cNvPr id="3" name="Trapezoid 2"/>
          <p:cNvSpPr/>
          <p:nvPr/>
        </p:nvSpPr>
        <p:spPr>
          <a:xfrm rot="17399270">
            <a:off x="5574013" y="1322041"/>
            <a:ext cx="297979" cy="570520"/>
          </a:xfrm>
          <a:prstGeom prst="trapezoid">
            <a:avLst/>
          </a:prstGeom>
          <a:pattFill prst="dkHorz">
            <a:fgClr>
              <a:schemeClr val="accent1"/>
            </a:fgClr>
            <a:bgClr>
              <a:srgbClr val="FF11FF"/>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Text Box 4"/>
          <p:cNvSpPr txBox="1">
            <a:spLocks noChangeArrowheads="1"/>
          </p:cNvSpPr>
          <p:nvPr/>
        </p:nvSpPr>
        <p:spPr bwMode="auto">
          <a:xfrm>
            <a:off x="6151563" y="1490881"/>
            <a:ext cx="1842171" cy="707886"/>
          </a:xfrm>
          <a:prstGeom prst="rect">
            <a:avLst/>
          </a:prstGeom>
          <a:solidFill>
            <a:srgbClr val="FFA7FF"/>
          </a:solidFill>
          <a:ln w="9525">
            <a:noFill/>
            <a:miter lim="800000"/>
            <a:headEnd/>
            <a:tailEnd/>
          </a:ln>
        </p:spPr>
        <p:txBody>
          <a:bodyPr wrap="none">
            <a:spAutoFit/>
          </a:bodyPr>
          <a:lstStyle/>
          <a:p>
            <a:pPr eaLnBrk="0" fontAlgn="base" hangingPunct="0">
              <a:spcBef>
                <a:spcPct val="0"/>
              </a:spcBef>
              <a:spcAft>
                <a:spcPct val="0"/>
              </a:spcAft>
            </a:pPr>
            <a:r>
              <a:rPr lang="es-ES_tradnl" sz="1300" dirty="0">
                <a:solidFill>
                  <a:srgbClr val="C00000"/>
                </a:solidFill>
              </a:rPr>
              <a:t>BL01: MIRAS</a:t>
            </a:r>
          </a:p>
          <a:p>
            <a:pPr eaLnBrk="0" fontAlgn="base" hangingPunct="0">
              <a:spcBef>
                <a:spcPct val="0"/>
              </a:spcBef>
              <a:spcAft>
                <a:spcPct val="0"/>
              </a:spcAft>
            </a:pPr>
            <a:r>
              <a:rPr lang="es-ES_tradnl" sz="1300" dirty="0" err="1" smtClean="0">
                <a:solidFill>
                  <a:srgbClr val="0000CC"/>
                </a:solidFill>
              </a:rPr>
              <a:t>Bending</a:t>
            </a:r>
            <a:r>
              <a:rPr lang="es-ES_tradnl" sz="1300" dirty="0" smtClean="0">
                <a:solidFill>
                  <a:srgbClr val="0000CC"/>
                </a:solidFill>
              </a:rPr>
              <a:t> </a:t>
            </a:r>
            <a:r>
              <a:rPr lang="es-ES_tradnl" sz="1300" dirty="0">
                <a:solidFill>
                  <a:srgbClr val="0000CC"/>
                </a:solidFill>
              </a:rPr>
              <a:t>– </a:t>
            </a:r>
            <a:r>
              <a:rPr lang="es-ES_tradnl" sz="1300" dirty="0" smtClean="0">
                <a:solidFill>
                  <a:srgbClr val="0000CC"/>
                </a:solidFill>
              </a:rPr>
              <a:t>(</a:t>
            </a:r>
            <a:r>
              <a:rPr lang="es-ES_tradnl" sz="1400" dirty="0" smtClean="0">
                <a:solidFill>
                  <a:srgbClr val="0070C0"/>
                </a:solidFill>
              </a:rPr>
              <a:t>0.4-100 </a:t>
            </a:r>
            <a:r>
              <a:rPr lang="es-ES_tradnl" sz="1400" dirty="0">
                <a:solidFill>
                  <a:srgbClr val="0070C0"/>
                </a:solidFill>
              </a:rPr>
              <a:t>µm</a:t>
            </a:r>
            <a:r>
              <a:rPr lang="es-ES_tradnl" sz="1300" dirty="0" smtClean="0">
                <a:solidFill>
                  <a:srgbClr val="0000CC"/>
                </a:solidFill>
              </a:rPr>
              <a:t>)</a:t>
            </a:r>
            <a:endParaRPr lang="es-ES_tradnl" sz="1300" dirty="0">
              <a:solidFill>
                <a:srgbClr val="0000CC"/>
              </a:solidFill>
            </a:endParaRPr>
          </a:p>
          <a:p>
            <a:pPr eaLnBrk="0" fontAlgn="base" hangingPunct="0">
              <a:spcBef>
                <a:spcPct val="0"/>
              </a:spcBef>
              <a:spcAft>
                <a:spcPct val="0"/>
              </a:spcAft>
            </a:pPr>
            <a:r>
              <a:rPr lang="es-ES_tradnl" sz="1300" dirty="0" smtClean="0">
                <a:solidFill>
                  <a:srgbClr val="000000"/>
                </a:solidFill>
              </a:rPr>
              <a:t>IR </a:t>
            </a:r>
            <a:r>
              <a:rPr lang="es-ES_tradnl" sz="1300" dirty="0" err="1" smtClean="0">
                <a:solidFill>
                  <a:srgbClr val="000000"/>
                </a:solidFill>
              </a:rPr>
              <a:t>Spectroscopy</a:t>
            </a:r>
            <a:endParaRPr lang="en-US" sz="1300" dirty="0">
              <a:solidFill>
                <a:srgbClr val="000000"/>
              </a:solidFill>
            </a:endParaRPr>
          </a:p>
        </p:txBody>
      </p:sp>
      <p:sp>
        <p:nvSpPr>
          <p:cNvPr id="16" name="Text Box 4"/>
          <p:cNvSpPr txBox="1">
            <a:spLocks noChangeArrowheads="1"/>
          </p:cNvSpPr>
          <p:nvPr/>
        </p:nvSpPr>
        <p:spPr bwMode="auto">
          <a:xfrm>
            <a:off x="1708227" y="5766702"/>
            <a:ext cx="1463862" cy="692497"/>
          </a:xfrm>
          <a:prstGeom prst="rect">
            <a:avLst/>
          </a:prstGeom>
          <a:solidFill>
            <a:srgbClr val="FFA7FF"/>
          </a:solidFill>
          <a:ln w="9525">
            <a:noFill/>
            <a:miter lim="800000"/>
            <a:headEnd/>
            <a:tailEnd/>
          </a:ln>
        </p:spPr>
        <p:txBody>
          <a:bodyPr wrap="none">
            <a:spAutoFit/>
          </a:bodyPr>
          <a:lstStyle/>
          <a:p>
            <a:pPr eaLnBrk="0" fontAlgn="base" hangingPunct="0">
              <a:spcBef>
                <a:spcPct val="0"/>
              </a:spcBef>
              <a:spcAft>
                <a:spcPct val="0"/>
              </a:spcAft>
            </a:pPr>
            <a:r>
              <a:rPr lang="es-ES_tradnl" sz="1300" dirty="0" smtClean="0">
                <a:solidFill>
                  <a:srgbClr val="C00000"/>
                </a:solidFill>
              </a:rPr>
              <a:t>BL20: </a:t>
            </a:r>
            <a:r>
              <a:rPr lang="es-ES_tradnl" sz="1300" dirty="0">
                <a:solidFill>
                  <a:srgbClr val="C00000"/>
                </a:solidFill>
              </a:rPr>
              <a:t>LOREA</a:t>
            </a:r>
          </a:p>
          <a:p>
            <a:pPr eaLnBrk="0" fontAlgn="base" hangingPunct="0">
              <a:spcBef>
                <a:spcPct val="0"/>
              </a:spcBef>
              <a:spcAft>
                <a:spcPct val="0"/>
              </a:spcAft>
            </a:pPr>
            <a:r>
              <a:rPr lang="es-ES_tradnl" sz="1300" dirty="0" smtClean="0">
                <a:solidFill>
                  <a:srgbClr val="0000CC"/>
                </a:solidFill>
              </a:rPr>
              <a:t>EUXX– (15-450 eV</a:t>
            </a:r>
            <a:r>
              <a:rPr lang="es-ES_tradnl" sz="1300" dirty="0">
                <a:solidFill>
                  <a:srgbClr val="0000CC"/>
                </a:solidFill>
              </a:rPr>
              <a:t>)</a:t>
            </a:r>
          </a:p>
          <a:p>
            <a:pPr eaLnBrk="0" fontAlgn="base" hangingPunct="0">
              <a:spcBef>
                <a:spcPct val="0"/>
              </a:spcBef>
              <a:spcAft>
                <a:spcPct val="0"/>
              </a:spcAft>
            </a:pPr>
            <a:r>
              <a:rPr lang="en-US" sz="1300" dirty="0" smtClean="0">
                <a:solidFill>
                  <a:srgbClr val="000000"/>
                </a:solidFill>
              </a:rPr>
              <a:t>ARPES</a:t>
            </a:r>
            <a:endParaRPr lang="es-ES_tradnl" sz="1300" dirty="0">
              <a:solidFill>
                <a:srgbClr val="000000"/>
              </a:solidFill>
            </a:endParaRPr>
          </a:p>
        </p:txBody>
      </p:sp>
      <p:sp>
        <p:nvSpPr>
          <p:cNvPr id="17" name="Trapezoid 16"/>
          <p:cNvSpPr/>
          <p:nvPr/>
        </p:nvSpPr>
        <p:spPr>
          <a:xfrm rot="5598159">
            <a:off x="3102697" y="5110321"/>
            <a:ext cx="347801" cy="754058"/>
          </a:xfrm>
          <a:prstGeom prst="trapezoid">
            <a:avLst/>
          </a:prstGeom>
          <a:pattFill prst="dkHorz">
            <a:fgClr>
              <a:schemeClr val="accent1"/>
            </a:fgClr>
            <a:bgClr>
              <a:srgbClr val="FF11FF"/>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TextBox 3"/>
          <p:cNvSpPr txBox="1"/>
          <p:nvPr/>
        </p:nvSpPr>
        <p:spPr>
          <a:xfrm>
            <a:off x="7294414" y="325151"/>
            <a:ext cx="1598066" cy="369332"/>
          </a:xfrm>
          <a:prstGeom prst="rect">
            <a:avLst/>
          </a:prstGeom>
          <a:solidFill>
            <a:schemeClr val="accent1">
              <a:lumMod val="20000"/>
              <a:lumOff val="80000"/>
            </a:schemeClr>
          </a:solidFill>
          <a:ln>
            <a:noFill/>
          </a:ln>
        </p:spPr>
        <p:txBody>
          <a:bodyPr wrap="none" rtlCol="0">
            <a:spAutoFit/>
          </a:bodyPr>
          <a:lstStyle/>
          <a:p>
            <a:r>
              <a:rPr lang="en-US" dirty="0" smtClean="0"/>
              <a:t>In operation     </a:t>
            </a:r>
            <a:endParaRPr lang="es-ES_tradnl" dirty="0" smtClean="0"/>
          </a:p>
        </p:txBody>
      </p:sp>
      <p:sp>
        <p:nvSpPr>
          <p:cNvPr id="19" name="TextBox 18"/>
          <p:cNvSpPr txBox="1"/>
          <p:nvPr/>
        </p:nvSpPr>
        <p:spPr>
          <a:xfrm>
            <a:off x="7282947" y="679194"/>
            <a:ext cx="1594026" cy="369332"/>
          </a:xfrm>
          <a:prstGeom prst="rect">
            <a:avLst/>
          </a:prstGeom>
          <a:solidFill>
            <a:srgbClr val="FFA7FF"/>
          </a:solidFill>
          <a:ln>
            <a:noFill/>
          </a:ln>
        </p:spPr>
        <p:txBody>
          <a:bodyPr wrap="none" rtlCol="0">
            <a:spAutoFit/>
          </a:bodyPr>
          <a:lstStyle/>
          <a:p>
            <a:r>
              <a:rPr lang="en-US" dirty="0" smtClean="0"/>
              <a:t>In construction</a:t>
            </a:r>
            <a:endParaRPr lang="es-ES_tradnl" dirty="0" smtClean="0"/>
          </a:p>
        </p:txBody>
      </p:sp>
      <p:sp>
        <p:nvSpPr>
          <p:cNvPr id="5" name="TextBox 4"/>
          <p:cNvSpPr txBox="1"/>
          <p:nvPr/>
        </p:nvSpPr>
        <p:spPr>
          <a:xfrm>
            <a:off x="3778143" y="188313"/>
            <a:ext cx="1729961" cy="523220"/>
          </a:xfrm>
          <a:prstGeom prst="rect">
            <a:avLst/>
          </a:prstGeom>
          <a:noFill/>
          <a:ln>
            <a:noFill/>
          </a:ln>
        </p:spPr>
        <p:txBody>
          <a:bodyPr wrap="none" rtlCol="0">
            <a:spAutoFit/>
          </a:bodyPr>
          <a:lstStyle/>
          <a:p>
            <a:r>
              <a:rPr lang="en-US" sz="2800" b="1" dirty="0" smtClean="0"/>
              <a:t>Beamlines</a:t>
            </a:r>
            <a:endParaRPr lang="es-ES_tradnl" sz="2800" b="1" dirty="0" smtClean="0"/>
          </a:p>
        </p:txBody>
      </p:sp>
    </p:spTree>
    <p:extLst>
      <p:ext uri="{BB962C8B-B14F-4D97-AF65-F5344CB8AC3E}">
        <p14:creationId xmlns:p14="http://schemas.microsoft.com/office/powerpoint/2010/main" val="2054032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23728" y="3068960"/>
            <a:ext cx="4752528" cy="720079"/>
          </a:xfrm>
          <a:solidFill>
            <a:srgbClr val="DEDFE6"/>
          </a:solidFill>
        </p:spPr>
        <p:txBody>
          <a:bodyPr>
            <a:normAutofit fontScale="85000" lnSpcReduction="10000"/>
          </a:bodyPr>
          <a:lstStyle/>
          <a:p>
            <a:pPr marL="0" indent="0" algn="ctr">
              <a:lnSpc>
                <a:spcPct val="110000"/>
              </a:lnSpc>
              <a:spcBef>
                <a:spcPts val="0"/>
              </a:spcBef>
              <a:buNone/>
            </a:pPr>
            <a:r>
              <a:rPr lang="en-US" sz="4000" dirty="0" smtClean="0"/>
              <a:t> Staff, </a:t>
            </a:r>
            <a:r>
              <a:rPr lang="en-US" sz="4000" dirty="0" err="1" smtClean="0"/>
              <a:t>Operation,Users</a:t>
            </a:r>
            <a:endParaRPr lang="es-ES_tradnl" sz="4000" dirty="0"/>
          </a:p>
        </p:txBody>
      </p:sp>
    </p:spTree>
    <p:extLst>
      <p:ext uri="{BB962C8B-B14F-4D97-AF65-F5344CB8AC3E}">
        <p14:creationId xmlns:p14="http://schemas.microsoft.com/office/powerpoint/2010/main" val="3134076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50469" y="116632"/>
            <a:ext cx="8229600" cy="663340"/>
          </a:xfrm>
        </p:spPr>
        <p:txBody>
          <a:bodyPr/>
          <a:lstStyle/>
          <a:p>
            <a:r>
              <a:rPr lang="en-US" dirty="0" smtClean="0"/>
              <a:t>Staff</a:t>
            </a:r>
            <a:endParaRPr lang="en-US" dirty="0"/>
          </a:p>
        </p:txBody>
      </p:sp>
      <p:sp>
        <p:nvSpPr>
          <p:cNvPr id="13" name="Content Placeholder 1"/>
          <p:cNvSpPr txBox="1">
            <a:spLocks/>
          </p:cNvSpPr>
          <p:nvPr/>
        </p:nvSpPr>
        <p:spPr>
          <a:xfrm>
            <a:off x="188461" y="980728"/>
            <a:ext cx="8712967" cy="144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959F38"/>
              </a:buClr>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88A0B8"/>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t>8</a:t>
            </a:r>
            <a:r>
              <a:rPr lang="en-US" sz="1800" dirty="0" smtClean="0"/>
              <a:t> people left in 2014 (dropping from 15% of total staff in 2013 to 4.5% in 2014)</a:t>
            </a:r>
          </a:p>
          <a:p>
            <a:r>
              <a:rPr lang="en-US" sz="1800" dirty="0" smtClean="0"/>
              <a:t>International representation maintained</a:t>
            </a:r>
          </a:p>
          <a:p>
            <a:r>
              <a:rPr lang="en-US" sz="1800" dirty="0" smtClean="0"/>
              <a:t>Women percentage maintained (28%)</a:t>
            </a:r>
          </a:p>
          <a:p>
            <a:r>
              <a:rPr lang="en-US" sz="1800" dirty="0" smtClean="0"/>
              <a:t>181 people + 16 Students (FP and PhD)</a:t>
            </a:r>
          </a:p>
          <a:p>
            <a:endParaRPr lang="en-US" sz="1800" dirty="0" smtClean="0"/>
          </a:p>
        </p:txBody>
      </p:sp>
      <p:graphicFrame>
        <p:nvGraphicFramePr>
          <p:cNvPr id="14" name="Chart 13"/>
          <p:cNvGraphicFramePr>
            <a:graphicFrameLocks/>
          </p:cNvGraphicFramePr>
          <p:nvPr>
            <p:extLst>
              <p:ext uri="{D42A27DB-BD31-4B8C-83A1-F6EECF244321}">
                <p14:modId xmlns:p14="http://schemas.microsoft.com/office/powerpoint/2010/main" val="4169400370"/>
              </p:ext>
            </p:extLst>
          </p:nvPr>
        </p:nvGraphicFramePr>
        <p:xfrm>
          <a:off x="5220072" y="1332045"/>
          <a:ext cx="3456384" cy="22409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1393521151"/>
              </p:ext>
            </p:extLst>
          </p:nvPr>
        </p:nvGraphicFramePr>
        <p:xfrm>
          <a:off x="1088560" y="3573016"/>
          <a:ext cx="6912768" cy="26711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881699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9752" y="5258603"/>
            <a:ext cx="6785832" cy="1200329"/>
          </a:xfrm>
          <a:prstGeom prst="rect">
            <a:avLst/>
          </a:prstGeom>
          <a:noFill/>
        </p:spPr>
        <p:txBody>
          <a:bodyPr wrap="none" rtlCol="0">
            <a:spAutoFit/>
          </a:bodyPr>
          <a:lstStyle/>
          <a:p>
            <a:r>
              <a:rPr lang="en-US" sz="1600" b="1" dirty="0" smtClean="0"/>
              <a:t>Project-funded personnel</a:t>
            </a:r>
          </a:p>
          <a:p>
            <a:r>
              <a:rPr lang="en-US" sz="1400" dirty="0" smtClean="0">
                <a:solidFill>
                  <a:srgbClr val="800000"/>
                </a:solidFill>
              </a:rPr>
              <a:t>+ Xavier </a:t>
            </a:r>
            <a:r>
              <a:rPr lang="en-US" sz="1400" dirty="0" err="1" smtClean="0">
                <a:solidFill>
                  <a:srgbClr val="800000"/>
                </a:solidFill>
              </a:rPr>
              <a:t>Turrillas</a:t>
            </a:r>
            <a:r>
              <a:rPr lang="en-US" sz="1400" dirty="0" smtClean="0">
                <a:solidFill>
                  <a:srgbClr val="800000"/>
                </a:solidFill>
              </a:rPr>
              <a:t> </a:t>
            </a:r>
            <a:r>
              <a:rPr lang="en-US" sz="1400" dirty="0" smtClean="0"/>
              <a:t>(funded by CSIC until July 2016)</a:t>
            </a:r>
          </a:p>
          <a:p>
            <a:r>
              <a:rPr lang="en-US" sz="1400" dirty="0" smtClean="0">
                <a:solidFill>
                  <a:srgbClr val="800000"/>
                </a:solidFill>
              </a:rPr>
              <a:t>+ Kang Wei Chou </a:t>
            </a:r>
            <a:r>
              <a:rPr lang="en-US" sz="1400" dirty="0" smtClean="0">
                <a:solidFill>
                  <a:srgbClr val="000000"/>
                </a:solidFill>
              </a:rPr>
              <a:t>‘postdoc funded by HENKEL for 2 years’, until 30</a:t>
            </a:r>
            <a:r>
              <a:rPr lang="en-US" sz="1400" baseline="30000" dirty="0" smtClean="0">
                <a:solidFill>
                  <a:srgbClr val="000000"/>
                </a:solidFill>
              </a:rPr>
              <a:t>th</a:t>
            </a:r>
            <a:r>
              <a:rPr lang="en-US" sz="1400" dirty="0" smtClean="0">
                <a:solidFill>
                  <a:srgbClr val="000000"/>
                </a:solidFill>
              </a:rPr>
              <a:t> September, 2015 </a:t>
            </a:r>
          </a:p>
          <a:p>
            <a:r>
              <a:rPr lang="en-US" sz="1400" dirty="0" smtClean="0">
                <a:solidFill>
                  <a:srgbClr val="800000"/>
                </a:solidFill>
              </a:rPr>
              <a:t>+ Eva </a:t>
            </a:r>
            <a:r>
              <a:rPr lang="en-US" sz="1400" dirty="0" err="1" smtClean="0">
                <a:solidFill>
                  <a:srgbClr val="800000"/>
                </a:solidFill>
              </a:rPr>
              <a:t>Crosas</a:t>
            </a:r>
            <a:r>
              <a:rPr lang="en-US" sz="1400" baseline="-25000" dirty="0" smtClean="0">
                <a:solidFill>
                  <a:srgbClr val="800000"/>
                </a:solidFill>
              </a:rPr>
              <a:t>  </a:t>
            </a:r>
            <a:r>
              <a:rPr lang="en-US" sz="1400" dirty="0" smtClean="0"/>
              <a:t>(postdoc  funded by CSN for 3 years) @ NCD</a:t>
            </a:r>
            <a:r>
              <a:rPr lang="en-US" sz="1400" dirty="0">
                <a:solidFill>
                  <a:srgbClr val="000000"/>
                </a:solidFill>
              </a:rPr>
              <a:t>, until </a:t>
            </a:r>
            <a:r>
              <a:rPr lang="en-US" sz="1400" dirty="0" smtClean="0">
                <a:solidFill>
                  <a:srgbClr val="000000"/>
                </a:solidFill>
              </a:rPr>
              <a:t> 04</a:t>
            </a:r>
            <a:r>
              <a:rPr lang="en-US" sz="1400" baseline="30000" dirty="0" smtClean="0">
                <a:solidFill>
                  <a:srgbClr val="000000"/>
                </a:solidFill>
              </a:rPr>
              <a:t>th</a:t>
            </a:r>
            <a:r>
              <a:rPr lang="en-US" sz="1400" dirty="0" smtClean="0">
                <a:solidFill>
                  <a:srgbClr val="000000"/>
                </a:solidFill>
              </a:rPr>
              <a:t> December, 2016</a:t>
            </a:r>
            <a:r>
              <a:rPr lang="en-US" sz="1400" dirty="0" smtClean="0"/>
              <a:t> </a:t>
            </a:r>
            <a:endParaRPr lang="en-US" sz="1400" dirty="0" smtClean="0">
              <a:solidFill>
                <a:srgbClr val="FF0000"/>
              </a:solidFill>
            </a:endParaRPr>
          </a:p>
          <a:p>
            <a:r>
              <a:rPr lang="en-US" sz="1400" dirty="0" smtClean="0">
                <a:solidFill>
                  <a:srgbClr val="800000"/>
                </a:solidFill>
              </a:rPr>
              <a:t>+ </a:t>
            </a:r>
            <a:r>
              <a:rPr lang="en-US" sz="1400" dirty="0">
                <a:solidFill>
                  <a:srgbClr val="800000"/>
                </a:solidFill>
              </a:rPr>
              <a:t>Albert </a:t>
            </a:r>
            <a:r>
              <a:rPr lang="en-US" sz="1400" dirty="0" err="1">
                <a:solidFill>
                  <a:srgbClr val="800000"/>
                </a:solidFill>
              </a:rPr>
              <a:t>Castellví</a:t>
            </a:r>
            <a:r>
              <a:rPr lang="en-US" sz="1400" dirty="0">
                <a:solidFill>
                  <a:srgbClr val="800000"/>
                </a:solidFill>
              </a:rPr>
              <a:t>  </a:t>
            </a:r>
            <a:r>
              <a:rPr lang="en-US" sz="1400" dirty="0" smtClean="0"/>
              <a:t>(PhD student funded by CSN for 4 years) @ XALOC, </a:t>
            </a:r>
            <a:r>
              <a:rPr lang="en-US" sz="1400" dirty="0">
                <a:solidFill>
                  <a:srgbClr val="000000"/>
                </a:solidFill>
              </a:rPr>
              <a:t>until  </a:t>
            </a:r>
            <a:r>
              <a:rPr lang="en-US" sz="1400" dirty="0" smtClean="0">
                <a:solidFill>
                  <a:srgbClr val="000000"/>
                </a:solidFill>
              </a:rPr>
              <a:t>05</a:t>
            </a:r>
            <a:r>
              <a:rPr lang="en-US" sz="1400" baseline="30000" dirty="0" smtClean="0">
                <a:solidFill>
                  <a:srgbClr val="000000"/>
                </a:solidFill>
              </a:rPr>
              <a:t>nd</a:t>
            </a:r>
            <a:r>
              <a:rPr lang="en-US" sz="1400" dirty="0" smtClean="0">
                <a:solidFill>
                  <a:srgbClr val="000000"/>
                </a:solidFill>
              </a:rPr>
              <a:t> May, 2018 </a:t>
            </a:r>
            <a:endParaRPr lang="en-US" sz="1400" dirty="0">
              <a:solidFill>
                <a:srgbClr val="000000"/>
              </a:solidFill>
            </a:endParaRPr>
          </a:p>
        </p:txBody>
      </p:sp>
      <p:grpSp>
        <p:nvGrpSpPr>
          <p:cNvPr id="21" name="Group 20"/>
          <p:cNvGrpSpPr/>
          <p:nvPr/>
        </p:nvGrpSpPr>
        <p:grpSpPr>
          <a:xfrm>
            <a:off x="323529" y="188640"/>
            <a:ext cx="8497746" cy="5983600"/>
            <a:chOff x="107504" y="458498"/>
            <a:chExt cx="8963711" cy="6092501"/>
          </a:xfrm>
        </p:grpSpPr>
        <p:sp>
          <p:nvSpPr>
            <p:cNvPr id="2" name="TextBox 1"/>
            <p:cNvSpPr txBox="1"/>
            <p:nvPr/>
          </p:nvSpPr>
          <p:spPr>
            <a:xfrm>
              <a:off x="2925471" y="458498"/>
              <a:ext cx="2652777" cy="646331"/>
            </a:xfrm>
            <a:prstGeom prst="rect">
              <a:avLst/>
            </a:prstGeom>
            <a:noFill/>
            <a:ln w="19050">
              <a:solidFill>
                <a:srgbClr val="0070C0"/>
              </a:solidFill>
            </a:ln>
          </p:spPr>
          <p:txBody>
            <a:bodyPr wrap="none" rtlCol="0">
              <a:spAutoFit/>
            </a:bodyPr>
            <a:lstStyle/>
            <a:p>
              <a:r>
                <a:rPr lang="en-US" dirty="0"/>
                <a:t>Experiments Division </a:t>
              </a:r>
              <a:r>
                <a:rPr lang="en-US" dirty="0" smtClean="0"/>
                <a:t>  </a:t>
              </a:r>
              <a:r>
                <a:rPr lang="en-US" b="1" smtClean="0"/>
                <a:t>#50</a:t>
              </a:r>
              <a:endParaRPr lang="en-US" b="1" dirty="0"/>
            </a:p>
            <a:p>
              <a:pPr algn="ctr"/>
              <a:r>
                <a:rPr lang="en-US" b="1" dirty="0" smtClean="0">
                  <a:solidFill>
                    <a:srgbClr val="000000"/>
                  </a:solidFill>
                </a:rPr>
                <a:t>M.A.G. </a:t>
              </a:r>
              <a:r>
                <a:rPr lang="en-US" b="1" dirty="0" err="1" smtClean="0">
                  <a:solidFill>
                    <a:srgbClr val="000000"/>
                  </a:solidFill>
                </a:rPr>
                <a:t>Aranda</a:t>
              </a:r>
              <a:endParaRPr lang="en-US" b="1" dirty="0">
                <a:solidFill>
                  <a:srgbClr val="000000"/>
                </a:solidFill>
              </a:endParaRPr>
            </a:p>
          </p:txBody>
        </p:sp>
        <p:cxnSp>
          <p:nvCxnSpPr>
            <p:cNvPr id="6" name="Straight Connector 5"/>
            <p:cNvCxnSpPr/>
            <p:nvPr/>
          </p:nvCxnSpPr>
          <p:spPr>
            <a:xfrm>
              <a:off x="1173853" y="1202190"/>
              <a:ext cx="6840760" cy="1890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56401" y="1325226"/>
              <a:ext cx="1786195" cy="633443"/>
            </a:xfrm>
            <a:prstGeom prst="rect">
              <a:avLst/>
            </a:prstGeom>
            <a:noFill/>
            <a:ln w="19050">
              <a:solidFill>
                <a:srgbClr val="0070C0"/>
              </a:solidFill>
            </a:ln>
          </p:spPr>
          <p:txBody>
            <a:bodyPr wrap="none" rtlCol="0">
              <a:spAutoFit/>
            </a:bodyPr>
            <a:lstStyle/>
            <a:p>
              <a:pPr algn="ctr">
                <a:lnSpc>
                  <a:spcPts val="1400"/>
                </a:lnSpc>
              </a:pPr>
              <a:r>
                <a:rPr lang="en-US" sz="1400" dirty="0">
                  <a:solidFill>
                    <a:srgbClr val="000000"/>
                  </a:solidFill>
                </a:rPr>
                <a:t>Chemistry </a:t>
              </a:r>
              <a:r>
                <a:rPr lang="en-US" sz="1400" dirty="0" smtClean="0">
                  <a:solidFill>
                    <a:srgbClr val="000000"/>
                  </a:solidFill>
                </a:rPr>
                <a:t>&amp; Material </a:t>
              </a:r>
              <a:br>
                <a:rPr lang="en-US" sz="1400" dirty="0" smtClean="0">
                  <a:solidFill>
                    <a:srgbClr val="000000"/>
                  </a:solidFill>
                </a:rPr>
              </a:br>
              <a:r>
                <a:rPr lang="en-US" sz="1400" dirty="0" smtClean="0">
                  <a:solidFill>
                    <a:srgbClr val="000000"/>
                  </a:solidFill>
                </a:rPr>
                <a:t>Science section </a:t>
              </a:r>
              <a:r>
                <a:rPr lang="en-US" sz="1600" b="1" dirty="0" smtClean="0">
                  <a:solidFill>
                    <a:srgbClr val="000000"/>
                  </a:solidFill>
                </a:rPr>
                <a:t>#8</a:t>
              </a:r>
            </a:p>
            <a:p>
              <a:pPr algn="ctr">
                <a:lnSpc>
                  <a:spcPts val="1400"/>
                </a:lnSpc>
              </a:pPr>
              <a:r>
                <a:rPr lang="en-US" sz="1400" b="1" dirty="0">
                  <a:solidFill>
                    <a:srgbClr val="000000"/>
                  </a:solidFill>
                </a:rPr>
                <a:t>Francois </a:t>
              </a:r>
              <a:r>
                <a:rPr lang="en-US" sz="1400" b="1" dirty="0" err="1">
                  <a:solidFill>
                    <a:srgbClr val="000000"/>
                  </a:solidFill>
                </a:rPr>
                <a:t>Fauth</a:t>
              </a:r>
              <a:endParaRPr lang="en-US" sz="1400" b="1" dirty="0">
                <a:solidFill>
                  <a:srgbClr val="000000"/>
                </a:solidFill>
              </a:endParaRPr>
            </a:p>
          </p:txBody>
        </p:sp>
        <p:sp>
          <p:nvSpPr>
            <p:cNvPr id="18" name="TextBox 17"/>
            <p:cNvSpPr txBox="1"/>
            <p:nvPr/>
          </p:nvSpPr>
          <p:spPr>
            <a:xfrm>
              <a:off x="1995029" y="1325609"/>
              <a:ext cx="2531270" cy="630942"/>
            </a:xfrm>
            <a:prstGeom prst="rect">
              <a:avLst/>
            </a:prstGeom>
            <a:noFill/>
            <a:ln w="19050">
              <a:solidFill>
                <a:srgbClr val="0070C0"/>
              </a:solidFill>
            </a:ln>
          </p:spPr>
          <p:txBody>
            <a:bodyPr wrap="none" rtlCol="0">
              <a:spAutoFit/>
            </a:bodyPr>
            <a:lstStyle/>
            <a:p>
              <a:pPr algn="ctr">
                <a:lnSpc>
                  <a:spcPts val="1400"/>
                </a:lnSpc>
              </a:pPr>
              <a:r>
                <a:rPr lang="en-US" sz="1400" dirty="0"/>
                <a:t>Electronic </a:t>
              </a:r>
              <a:r>
                <a:rPr lang="en-US" sz="1400" dirty="0" smtClean="0"/>
                <a:t>&amp; Magnetic Structure </a:t>
              </a:r>
              <a:br>
                <a:rPr lang="en-US" sz="1400" dirty="0" smtClean="0"/>
              </a:br>
              <a:r>
                <a:rPr lang="en-US" sz="1400" dirty="0" smtClean="0"/>
                <a:t>of Matter section</a:t>
              </a:r>
              <a:r>
                <a:rPr lang="en-US" sz="1400" dirty="0" smtClean="0">
                  <a:solidFill>
                    <a:srgbClr val="000000"/>
                  </a:solidFill>
                </a:rPr>
                <a:t> </a:t>
              </a:r>
              <a:r>
                <a:rPr lang="en-US" sz="1400" b="1" dirty="0" smtClean="0">
                  <a:solidFill>
                    <a:srgbClr val="000000"/>
                  </a:solidFill>
                </a:rPr>
                <a:t>#9</a:t>
              </a:r>
              <a:endParaRPr lang="en-US" sz="1400" dirty="0" smtClean="0">
                <a:solidFill>
                  <a:srgbClr val="000000"/>
                </a:solidFill>
              </a:endParaRPr>
            </a:p>
            <a:p>
              <a:pPr algn="ctr">
                <a:lnSpc>
                  <a:spcPts val="1400"/>
                </a:lnSpc>
              </a:pPr>
              <a:r>
                <a:rPr lang="en-US" sz="1400" b="1" dirty="0">
                  <a:solidFill>
                    <a:srgbClr val="000000"/>
                  </a:solidFill>
                </a:rPr>
                <a:t>Eric </a:t>
              </a:r>
              <a:r>
                <a:rPr lang="en-US" sz="1400" b="1" dirty="0" err="1" smtClean="0">
                  <a:solidFill>
                    <a:srgbClr val="000000"/>
                  </a:solidFill>
                </a:rPr>
                <a:t>Pellegrin</a:t>
              </a:r>
              <a:endParaRPr lang="en-US" sz="1400" b="1" dirty="0">
                <a:solidFill>
                  <a:srgbClr val="000000"/>
                </a:solidFill>
              </a:endParaRPr>
            </a:p>
          </p:txBody>
        </p:sp>
        <p:sp>
          <p:nvSpPr>
            <p:cNvPr id="19" name="TextBox 18"/>
            <p:cNvSpPr txBox="1"/>
            <p:nvPr/>
          </p:nvSpPr>
          <p:spPr>
            <a:xfrm>
              <a:off x="4579482" y="1324722"/>
              <a:ext cx="2432333" cy="630942"/>
            </a:xfrm>
            <a:prstGeom prst="rect">
              <a:avLst/>
            </a:prstGeom>
            <a:noFill/>
            <a:ln w="19050">
              <a:solidFill>
                <a:srgbClr val="0070C0"/>
              </a:solidFill>
            </a:ln>
          </p:spPr>
          <p:txBody>
            <a:bodyPr wrap="none" rtlCol="0">
              <a:spAutoFit/>
            </a:bodyPr>
            <a:lstStyle/>
            <a:p>
              <a:pPr algn="ctr">
                <a:lnSpc>
                  <a:spcPts val="1400"/>
                </a:lnSpc>
              </a:pPr>
              <a:r>
                <a:rPr lang="en-US" sz="1400" dirty="0"/>
                <a:t>Life Science </a:t>
              </a:r>
              <a:r>
                <a:rPr lang="en-US" sz="1400" dirty="0" smtClean="0"/>
                <a:t>&amp; Soft </a:t>
              </a:r>
              <a:br>
                <a:rPr lang="en-US" sz="1400" dirty="0" smtClean="0"/>
              </a:br>
              <a:r>
                <a:rPr lang="en-US" sz="1400" dirty="0" smtClean="0"/>
                <a:t>Condensed Matter section</a:t>
              </a:r>
              <a:r>
                <a:rPr lang="en-US" sz="1400" b="1" dirty="0" smtClean="0">
                  <a:solidFill>
                    <a:srgbClr val="000000"/>
                  </a:solidFill>
                </a:rPr>
                <a:t> #13</a:t>
              </a:r>
              <a:endParaRPr lang="en-US" sz="1400" dirty="0">
                <a:solidFill>
                  <a:srgbClr val="000000"/>
                </a:solidFill>
              </a:endParaRPr>
            </a:p>
            <a:p>
              <a:pPr algn="ctr">
                <a:lnSpc>
                  <a:spcPts val="1400"/>
                </a:lnSpc>
              </a:pPr>
              <a:r>
                <a:rPr lang="en-US" sz="1400" b="1" dirty="0" err="1">
                  <a:solidFill>
                    <a:srgbClr val="000000"/>
                  </a:solidFill>
                </a:rPr>
                <a:t>Jordi</a:t>
              </a:r>
              <a:r>
                <a:rPr lang="en-US" sz="1400" b="1" dirty="0">
                  <a:solidFill>
                    <a:srgbClr val="000000"/>
                  </a:solidFill>
                </a:rPr>
                <a:t> </a:t>
              </a:r>
              <a:r>
                <a:rPr lang="en-US" sz="1400" b="1" dirty="0" err="1">
                  <a:solidFill>
                    <a:srgbClr val="000000"/>
                  </a:solidFill>
                </a:rPr>
                <a:t>Juanhuix</a:t>
              </a:r>
              <a:endParaRPr lang="en-US" sz="1400" b="1" dirty="0">
                <a:solidFill>
                  <a:srgbClr val="000000"/>
                </a:solidFill>
              </a:endParaRPr>
            </a:p>
          </p:txBody>
        </p:sp>
        <p:sp>
          <p:nvSpPr>
            <p:cNvPr id="20" name="TextBox 19"/>
            <p:cNvSpPr txBox="1"/>
            <p:nvPr/>
          </p:nvSpPr>
          <p:spPr>
            <a:xfrm>
              <a:off x="7184897" y="1328971"/>
              <a:ext cx="1659429" cy="630942"/>
            </a:xfrm>
            <a:prstGeom prst="rect">
              <a:avLst/>
            </a:prstGeom>
            <a:noFill/>
            <a:ln w="19050">
              <a:solidFill>
                <a:srgbClr val="0070C0"/>
              </a:solidFill>
            </a:ln>
          </p:spPr>
          <p:txBody>
            <a:bodyPr wrap="none" rtlCol="0">
              <a:spAutoFit/>
            </a:bodyPr>
            <a:lstStyle/>
            <a:p>
              <a:pPr algn="ctr">
                <a:lnSpc>
                  <a:spcPts val="1400"/>
                </a:lnSpc>
              </a:pPr>
              <a:r>
                <a:rPr lang="en-US" sz="1400" dirty="0"/>
                <a:t>Optics, Metrology </a:t>
              </a:r>
              <a:r>
                <a:rPr lang="en-US" sz="1400" dirty="0" smtClean="0"/>
                <a:t>&amp;</a:t>
              </a:r>
              <a:br>
                <a:rPr lang="en-US" sz="1400" dirty="0" smtClean="0"/>
              </a:br>
              <a:r>
                <a:rPr lang="en-US" sz="1400" dirty="0" smtClean="0"/>
                <a:t>Support section</a:t>
              </a:r>
              <a:r>
                <a:rPr lang="en-US" sz="1400" dirty="0" smtClean="0">
                  <a:solidFill>
                    <a:srgbClr val="000000"/>
                  </a:solidFill>
                </a:rPr>
                <a:t> </a:t>
              </a:r>
              <a:r>
                <a:rPr lang="en-US" sz="1400" b="1" dirty="0" smtClean="0">
                  <a:solidFill>
                    <a:srgbClr val="000000"/>
                  </a:solidFill>
                </a:rPr>
                <a:t>#19</a:t>
              </a:r>
              <a:endParaRPr lang="en-US" sz="1400" dirty="0">
                <a:solidFill>
                  <a:srgbClr val="000000"/>
                </a:solidFill>
              </a:endParaRPr>
            </a:p>
            <a:p>
              <a:pPr algn="ctr">
                <a:lnSpc>
                  <a:spcPts val="1400"/>
                </a:lnSpc>
              </a:pPr>
              <a:r>
                <a:rPr lang="en-US" sz="1400" b="1" dirty="0" err="1">
                  <a:solidFill>
                    <a:srgbClr val="000000"/>
                  </a:solidFill>
                </a:rPr>
                <a:t>Josep</a:t>
              </a:r>
              <a:r>
                <a:rPr lang="en-US" sz="1400" b="1" dirty="0">
                  <a:solidFill>
                    <a:srgbClr val="000000"/>
                  </a:solidFill>
                </a:rPr>
                <a:t> </a:t>
              </a:r>
              <a:r>
                <a:rPr lang="en-US" sz="1400" b="1" dirty="0" smtClean="0">
                  <a:solidFill>
                    <a:srgbClr val="000000"/>
                  </a:solidFill>
                </a:rPr>
                <a:t>Nicolas</a:t>
              </a:r>
              <a:endParaRPr lang="en-US" sz="1400" b="1" dirty="0">
                <a:solidFill>
                  <a:srgbClr val="000000"/>
                </a:solidFill>
              </a:endParaRPr>
            </a:p>
          </p:txBody>
        </p:sp>
        <p:sp>
          <p:nvSpPr>
            <p:cNvPr id="23" name="TextBox 22"/>
            <p:cNvSpPr txBox="1"/>
            <p:nvPr/>
          </p:nvSpPr>
          <p:spPr>
            <a:xfrm>
              <a:off x="107504" y="2088272"/>
              <a:ext cx="1876026" cy="2292935"/>
            </a:xfrm>
            <a:prstGeom prst="rect">
              <a:avLst/>
            </a:prstGeom>
            <a:noFill/>
            <a:ln w="19050">
              <a:solidFill>
                <a:srgbClr val="0070C0"/>
              </a:solidFill>
            </a:ln>
          </p:spPr>
          <p:txBody>
            <a:bodyPr wrap="none" rtlCol="0">
              <a:spAutoFit/>
            </a:bodyPr>
            <a:lstStyle/>
            <a:p>
              <a:r>
                <a:rPr lang="en-US" sz="1600" dirty="0" smtClean="0"/>
                <a:t>● </a:t>
              </a:r>
              <a:r>
                <a:rPr lang="en-US" sz="1600" b="1" dirty="0" smtClean="0"/>
                <a:t>BL04 </a:t>
              </a:r>
              <a:r>
                <a:rPr lang="en-US" sz="1600" b="1" dirty="0" smtClean="0">
                  <a:solidFill>
                    <a:srgbClr val="000000"/>
                  </a:solidFill>
                </a:rPr>
                <a:t>MSPD  #4</a:t>
              </a:r>
            </a:p>
            <a:p>
              <a:r>
                <a:rPr lang="en-US" sz="1600" b="1" dirty="0" smtClean="0">
                  <a:solidFill>
                    <a:srgbClr val="000000"/>
                  </a:solidFill>
                </a:rPr>
                <a:t>FF</a:t>
              </a:r>
              <a:r>
                <a:rPr lang="en-US" sz="1600" dirty="0" smtClean="0">
                  <a:solidFill>
                    <a:srgbClr val="000000"/>
                  </a:solidFill>
                </a:rPr>
                <a:t>, IP, CP</a:t>
              </a:r>
              <a:r>
                <a:rPr lang="en-US" sz="1600" baseline="-25000" dirty="0" smtClean="0">
                  <a:solidFill>
                    <a:srgbClr val="000000"/>
                  </a:solidFill>
                </a:rPr>
                <a:t>1</a:t>
              </a:r>
              <a:r>
                <a:rPr lang="en-US" sz="1600" dirty="0" smtClean="0">
                  <a:solidFill>
                    <a:srgbClr val="000000"/>
                  </a:solidFill>
                </a:rPr>
                <a:t>, </a:t>
              </a:r>
              <a:r>
                <a:rPr lang="en-US" sz="1600" dirty="0" smtClean="0"/>
                <a:t>OV</a:t>
              </a:r>
              <a:r>
                <a:rPr lang="en-US" sz="1600" baseline="-25000" dirty="0" smtClean="0"/>
                <a:t>2</a:t>
              </a:r>
              <a:r>
                <a:rPr lang="en-US" sz="1600" dirty="0" smtClean="0"/>
                <a:t>,</a:t>
              </a:r>
              <a:r>
                <a:rPr lang="en-US" sz="1600" dirty="0" smtClean="0">
                  <a:solidFill>
                    <a:srgbClr val="FF0000"/>
                  </a:solidFill>
                </a:rPr>
                <a:t/>
              </a:r>
              <a:br>
                <a:rPr lang="en-US" sz="1600" dirty="0" smtClean="0">
                  <a:solidFill>
                    <a:srgbClr val="FF0000"/>
                  </a:solidFill>
                </a:rPr>
              </a:br>
              <a:r>
                <a:rPr lang="en-US" sz="1600" dirty="0" smtClean="0">
                  <a:solidFill>
                    <a:srgbClr val="800000"/>
                  </a:solidFill>
                </a:rPr>
                <a:t>(XT)</a:t>
              </a:r>
              <a:endParaRPr lang="en-US" sz="1600" dirty="0" smtClean="0">
                <a:solidFill>
                  <a:srgbClr val="FF0000"/>
                </a:solidFill>
              </a:endParaRPr>
            </a:p>
            <a:p>
              <a:pPr>
                <a:lnSpc>
                  <a:spcPct val="150000"/>
                </a:lnSpc>
                <a:spcBef>
                  <a:spcPts val="600"/>
                </a:spcBef>
              </a:pPr>
              <a:r>
                <a:rPr lang="en-US" sz="1600" dirty="0" smtClean="0"/>
                <a:t>● </a:t>
              </a:r>
              <a:r>
                <a:rPr lang="en-US" sz="1600" b="1" dirty="0" smtClean="0"/>
                <a:t>BL22 </a:t>
              </a:r>
              <a:r>
                <a:rPr lang="en-US" sz="1600" b="1" dirty="0" smtClean="0">
                  <a:solidFill>
                    <a:srgbClr val="000000"/>
                  </a:solidFill>
                </a:rPr>
                <a:t>CLAESS</a:t>
              </a:r>
              <a:r>
                <a:rPr lang="en-US" sz="1600" b="1" dirty="0">
                  <a:solidFill>
                    <a:srgbClr val="000000"/>
                  </a:solidFill>
                </a:rPr>
                <a:t> </a:t>
              </a:r>
              <a:r>
                <a:rPr lang="en-US" sz="1600" b="1" dirty="0" smtClean="0">
                  <a:solidFill>
                    <a:srgbClr val="000000"/>
                  </a:solidFill>
                </a:rPr>
                <a:t> #4</a:t>
              </a:r>
            </a:p>
            <a:p>
              <a:r>
                <a:rPr lang="en-US" sz="1600" b="1" dirty="0" smtClean="0">
                  <a:solidFill>
                    <a:srgbClr val="000000"/>
                  </a:solidFill>
                </a:rPr>
                <a:t>LS</a:t>
              </a:r>
              <a:r>
                <a:rPr lang="en-US" sz="1600" dirty="0" smtClean="0">
                  <a:solidFill>
                    <a:srgbClr val="000000"/>
                  </a:solidFill>
                </a:rPr>
                <a:t>, </a:t>
              </a:r>
              <a:r>
                <a:rPr lang="en-US" sz="1600" dirty="0" smtClean="0"/>
                <a:t>CM, </a:t>
              </a:r>
              <a:r>
                <a:rPr lang="en-US" sz="1600" dirty="0" smtClean="0">
                  <a:solidFill>
                    <a:srgbClr val="000000"/>
                  </a:solidFill>
                </a:rPr>
                <a:t>MA</a:t>
              </a:r>
              <a:r>
                <a:rPr lang="en-US" sz="1600" baseline="-25000" dirty="0" smtClean="0">
                  <a:solidFill>
                    <a:srgbClr val="000000"/>
                  </a:solidFill>
                </a:rPr>
                <a:t>3</a:t>
              </a:r>
              <a:r>
                <a:rPr lang="en-US" sz="1600" dirty="0" smtClean="0">
                  <a:solidFill>
                    <a:srgbClr val="000000"/>
                  </a:solidFill>
                </a:rPr>
                <a:t>,</a:t>
              </a:r>
              <a:r>
                <a:rPr lang="en-US" sz="1600" dirty="0" smtClean="0">
                  <a:solidFill>
                    <a:srgbClr val="006600"/>
                  </a:solidFill>
                </a:rPr>
                <a:t> </a:t>
              </a:r>
              <a:r>
                <a:rPr lang="en-US" sz="1600" dirty="0" smtClean="0">
                  <a:solidFill>
                    <a:srgbClr val="000000"/>
                  </a:solidFill>
                </a:rPr>
                <a:t>WO</a:t>
              </a:r>
              <a:r>
                <a:rPr lang="en-US" sz="1600" baseline="-25000" dirty="0" smtClean="0">
                  <a:solidFill>
                    <a:srgbClr val="000000"/>
                  </a:solidFill>
                </a:rPr>
                <a:t>4</a:t>
              </a:r>
              <a:endParaRPr lang="en-US" sz="1600" dirty="0" smtClean="0">
                <a:solidFill>
                  <a:srgbClr val="000000"/>
                </a:solidFill>
              </a:endParaRPr>
            </a:p>
            <a:p>
              <a:pPr>
                <a:lnSpc>
                  <a:spcPct val="150000"/>
                </a:lnSpc>
                <a:spcBef>
                  <a:spcPts val="1200"/>
                </a:spcBef>
              </a:pPr>
              <a:r>
                <a:rPr lang="en-US" sz="1600" dirty="0" smtClean="0">
                  <a:sym typeface="Symbol"/>
                </a:rPr>
                <a:t> </a:t>
              </a:r>
              <a:r>
                <a:rPr lang="en-US" sz="1600" b="1" dirty="0" smtClean="0">
                  <a:solidFill>
                    <a:srgbClr val="663300"/>
                  </a:solidFill>
                </a:rPr>
                <a:t>Chemistry lab</a:t>
              </a:r>
            </a:p>
            <a:p>
              <a:r>
                <a:rPr lang="en-US" sz="1600" dirty="0" smtClean="0">
                  <a:sym typeface="Symbol"/>
                </a:rPr>
                <a:t></a:t>
              </a:r>
              <a:r>
                <a:rPr lang="en-US" sz="1600" dirty="0" smtClean="0"/>
                <a:t> </a:t>
              </a:r>
              <a:r>
                <a:rPr lang="en-US" sz="1600" b="1" dirty="0">
                  <a:solidFill>
                    <a:srgbClr val="663300"/>
                  </a:solidFill>
                </a:rPr>
                <a:t>High-pressure lab</a:t>
              </a:r>
            </a:p>
          </p:txBody>
        </p:sp>
        <p:sp>
          <p:nvSpPr>
            <p:cNvPr id="30" name="TextBox 29"/>
            <p:cNvSpPr txBox="1"/>
            <p:nvPr/>
          </p:nvSpPr>
          <p:spPr>
            <a:xfrm>
              <a:off x="2370367" y="2073208"/>
              <a:ext cx="1801199" cy="1677382"/>
            </a:xfrm>
            <a:prstGeom prst="rect">
              <a:avLst/>
            </a:prstGeom>
            <a:noFill/>
            <a:ln w="19050">
              <a:solidFill>
                <a:srgbClr val="0070C0"/>
              </a:solidFill>
            </a:ln>
          </p:spPr>
          <p:txBody>
            <a:bodyPr wrap="none" rtlCol="0">
              <a:spAutoFit/>
            </a:bodyPr>
            <a:lstStyle/>
            <a:p>
              <a:r>
                <a:rPr lang="en-US" sz="1600" dirty="0" smtClean="0"/>
                <a:t>● </a:t>
              </a:r>
              <a:r>
                <a:rPr lang="en-US" sz="1600" b="1" dirty="0" smtClean="0"/>
                <a:t>BL24 CIRCE</a:t>
              </a:r>
              <a:r>
                <a:rPr lang="en-US" sz="1600" b="1" dirty="0">
                  <a:solidFill>
                    <a:srgbClr val="006600"/>
                  </a:solidFill>
                </a:rPr>
                <a:t> </a:t>
              </a:r>
              <a:r>
                <a:rPr lang="en-US" sz="1600" b="1" dirty="0" smtClean="0">
                  <a:solidFill>
                    <a:srgbClr val="006600"/>
                  </a:solidFill>
                </a:rPr>
                <a:t> </a:t>
              </a:r>
              <a:r>
                <a:rPr lang="en-US" sz="1600" b="1" dirty="0" smtClean="0">
                  <a:solidFill>
                    <a:srgbClr val="000000"/>
                  </a:solidFill>
                </a:rPr>
                <a:t>#</a:t>
              </a:r>
              <a:r>
                <a:rPr lang="en-US" sz="1600" b="1" dirty="0">
                  <a:solidFill>
                    <a:srgbClr val="000000"/>
                  </a:solidFill>
                </a:rPr>
                <a:t>4</a:t>
              </a:r>
              <a:endParaRPr lang="en-US" sz="1600" b="1" dirty="0" smtClean="0">
                <a:solidFill>
                  <a:srgbClr val="000000"/>
                </a:solidFill>
              </a:endParaRPr>
            </a:p>
            <a:p>
              <a:r>
                <a:rPr lang="en-US" sz="1600" b="1" dirty="0" smtClean="0">
                  <a:solidFill>
                    <a:srgbClr val="000000"/>
                  </a:solidFill>
                </a:rPr>
                <a:t>LA</a:t>
              </a:r>
              <a:r>
                <a:rPr lang="en-US" sz="1600" dirty="0" smtClean="0">
                  <a:solidFill>
                    <a:srgbClr val="000000"/>
                  </a:solidFill>
                </a:rPr>
                <a:t>, VP, MF, CE</a:t>
              </a:r>
              <a:endParaRPr lang="en-US" sz="1600" dirty="0">
                <a:solidFill>
                  <a:srgbClr val="000000"/>
                </a:solidFill>
              </a:endParaRPr>
            </a:p>
            <a:p>
              <a:pPr>
                <a:lnSpc>
                  <a:spcPct val="150000"/>
                </a:lnSpc>
                <a:spcBef>
                  <a:spcPts val="600"/>
                </a:spcBef>
              </a:pPr>
              <a:r>
                <a:rPr lang="en-US" sz="1600" dirty="0" smtClean="0"/>
                <a:t>● </a:t>
              </a:r>
              <a:r>
                <a:rPr lang="en-US" sz="1600" b="1" dirty="0" smtClean="0"/>
                <a:t>BL29 BOREAS </a:t>
              </a:r>
              <a:r>
                <a:rPr lang="en-US" sz="1600" b="1" dirty="0" smtClean="0">
                  <a:solidFill>
                    <a:srgbClr val="006600"/>
                  </a:solidFill>
                </a:rPr>
                <a:t> </a:t>
              </a:r>
              <a:r>
                <a:rPr lang="en-US" sz="1600" b="1" dirty="0">
                  <a:solidFill>
                    <a:srgbClr val="000000"/>
                  </a:solidFill>
                </a:rPr>
                <a:t>#4</a:t>
              </a:r>
              <a:endParaRPr lang="en-US" sz="1600" b="1" dirty="0" smtClean="0">
                <a:solidFill>
                  <a:srgbClr val="000000"/>
                </a:solidFill>
              </a:endParaRPr>
            </a:p>
            <a:p>
              <a:r>
                <a:rPr lang="en-US" sz="1600" b="1" dirty="0" smtClean="0">
                  <a:solidFill>
                    <a:srgbClr val="000000"/>
                  </a:solidFill>
                </a:rPr>
                <a:t>MV</a:t>
              </a:r>
              <a:r>
                <a:rPr lang="en-US" sz="1600" dirty="0" smtClean="0">
                  <a:solidFill>
                    <a:srgbClr val="000000"/>
                  </a:solidFill>
                </a:rPr>
                <a:t>, JH,</a:t>
              </a:r>
              <a:r>
                <a:rPr lang="en-US" sz="1600" b="1" dirty="0" smtClean="0">
                  <a:solidFill>
                    <a:srgbClr val="006600"/>
                  </a:solidFill>
                </a:rPr>
                <a:t> </a:t>
              </a:r>
              <a:r>
                <a:rPr lang="en-US" sz="1600" dirty="0" smtClean="0">
                  <a:solidFill>
                    <a:srgbClr val="000000"/>
                  </a:solidFill>
                </a:rPr>
                <a:t>PG, </a:t>
              </a:r>
              <a:r>
                <a:rPr lang="en-US" sz="1600" dirty="0" smtClean="0"/>
                <a:t>HB</a:t>
              </a:r>
              <a:r>
                <a:rPr lang="en-US" sz="1600" baseline="-25000" dirty="0" smtClean="0"/>
                <a:t>5</a:t>
              </a:r>
              <a:r>
                <a:rPr lang="en-US" sz="1600" dirty="0" smtClean="0"/>
                <a:t> </a:t>
              </a:r>
            </a:p>
            <a:p>
              <a:pPr>
                <a:spcBef>
                  <a:spcPts val="1200"/>
                </a:spcBef>
              </a:pPr>
              <a:r>
                <a:rPr lang="en-US" sz="1600" dirty="0">
                  <a:sym typeface="Symbol"/>
                </a:rPr>
                <a:t></a:t>
              </a:r>
              <a:r>
                <a:rPr lang="en-US" sz="1600" dirty="0" smtClean="0"/>
                <a:t> </a:t>
              </a:r>
              <a:r>
                <a:rPr lang="en-US" sz="1600" b="1" dirty="0">
                  <a:solidFill>
                    <a:srgbClr val="663300"/>
                  </a:solidFill>
                </a:rPr>
                <a:t>Material lab</a:t>
              </a:r>
            </a:p>
          </p:txBody>
        </p:sp>
        <p:sp>
          <p:nvSpPr>
            <p:cNvPr id="32" name="TextBox 31"/>
            <p:cNvSpPr txBox="1"/>
            <p:nvPr/>
          </p:nvSpPr>
          <p:spPr>
            <a:xfrm>
              <a:off x="6715717" y="2054024"/>
              <a:ext cx="2355498" cy="4496975"/>
            </a:xfrm>
            <a:prstGeom prst="rect">
              <a:avLst/>
            </a:prstGeom>
            <a:noFill/>
            <a:ln w="19050">
              <a:solidFill>
                <a:srgbClr val="0070C0"/>
              </a:solidFill>
            </a:ln>
          </p:spPr>
          <p:txBody>
            <a:bodyPr wrap="square" rtlCol="0">
              <a:spAutoFit/>
            </a:bodyPr>
            <a:lstStyle/>
            <a:p>
              <a:pPr>
                <a:spcBef>
                  <a:spcPts val="600"/>
                </a:spcBef>
              </a:pPr>
              <a:r>
                <a:rPr lang="en-US" sz="1600" dirty="0"/>
                <a:t>● </a:t>
              </a:r>
              <a:r>
                <a:rPr lang="en-US" sz="1600" b="1" dirty="0" smtClean="0">
                  <a:solidFill>
                    <a:srgbClr val="006600"/>
                  </a:solidFill>
                </a:rPr>
                <a:t>BL01 </a:t>
              </a:r>
              <a:r>
                <a:rPr lang="en-US" sz="1600" b="1" dirty="0">
                  <a:solidFill>
                    <a:srgbClr val="006600"/>
                  </a:solidFill>
                </a:rPr>
                <a:t>MIRAS</a:t>
              </a:r>
              <a:r>
                <a:rPr lang="en-US" sz="1600" b="1" dirty="0">
                  <a:solidFill>
                    <a:srgbClr val="FF0000"/>
                  </a:solidFill>
                </a:rPr>
                <a:t>  </a:t>
              </a:r>
              <a:r>
                <a:rPr lang="en-US" sz="1600" b="1" dirty="0" smtClean="0">
                  <a:solidFill>
                    <a:srgbClr val="000000"/>
                  </a:solidFill>
                </a:rPr>
                <a:t>#3</a:t>
              </a:r>
              <a:endParaRPr lang="en-US" sz="1600" b="1" dirty="0"/>
            </a:p>
            <a:p>
              <a:r>
                <a:rPr lang="en-US" sz="1600" b="1" dirty="0" smtClean="0">
                  <a:solidFill>
                    <a:srgbClr val="0000FF"/>
                  </a:solidFill>
                </a:rPr>
                <a:t>IY,</a:t>
              </a:r>
              <a:r>
                <a:rPr lang="en-US" sz="1600" baseline="-25000" dirty="0" smtClean="0">
                  <a:solidFill>
                    <a:srgbClr val="0000FF"/>
                  </a:solidFill>
                </a:rPr>
                <a:t> </a:t>
              </a:r>
              <a:r>
                <a:rPr lang="en-US" sz="1600" dirty="0" smtClean="0">
                  <a:solidFill>
                    <a:srgbClr val="0000FF"/>
                  </a:solidFill>
                </a:rPr>
                <a:t>PD</a:t>
              </a:r>
              <a:r>
                <a:rPr lang="en-US" sz="1600" baseline="-25000" dirty="0" smtClean="0">
                  <a:solidFill>
                    <a:srgbClr val="0000FF"/>
                  </a:solidFill>
                </a:rPr>
                <a:t>8-</a:t>
              </a:r>
              <a:r>
                <a:rPr lang="en-US" sz="1600" baseline="-25000" dirty="0">
                  <a:solidFill>
                    <a:srgbClr val="0000FF"/>
                  </a:solidFill>
                </a:rPr>
                <a:t> </a:t>
              </a:r>
              <a:r>
                <a:rPr lang="en-US" sz="1600" baseline="-25000" dirty="0" smtClean="0">
                  <a:solidFill>
                    <a:srgbClr val="0000FF"/>
                  </a:solidFill>
                </a:rPr>
                <a:t>open,</a:t>
              </a:r>
              <a:r>
                <a:rPr lang="en-US" sz="1600" dirty="0" smtClean="0">
                  <a:solidFill>
                    <a:srgbClr val="FF0000"/>
                  </a:solidFill>
                </a:rPr>
                <a:t> BL-</a:t>
              </a:r>
              <a:r>
                <a:rPr lang="en-US" sz="1600" dirty="0" err="1" smtClean="0">
                  <a:solidFill>
                    <a:srgbClr val="FF0000"/>
                  </a:solidFill>
                </a:rPr>
                <a:t>sci</a:t>
              </a:r>
              <a:r>
                <a:rPr lang="en-US" sz="1600" baseline="-25000" dirty="0" err="1" smtClean="0">
                  <a:solidFill>
                    <a:srgbClr val="FF0000"/>
                  </a:solidFill>
                </a:rPr>
                <a:t>to</a:t>
              </a:r>
              <a:r>
                <a:rPr lang="en-US" sz="1600" baseline="-25000" dirty="0" smtClean="0">
                  <a:solidFill>
                    <a:srgbClr val="FF0000"/>
                  </a:solidFill>
                </a:rPr>
                <a:t>-be-op</a:t>
              </a:r>
              <a:endParaRPr lang="en-US" sz="1600" dirty="0" smtClean="0">
                <a:solidFill>
                  <a:srgbClr val="000000"/>
                </a:solidFill>
              </a:endParaRPr>
            </a:p>
            <a:p>
              <a:pPr>
                <a:spcBef>
                  <a:spcPts val="600"/>
                </a:spcBef>
              </a:pPr>
              <a:r>
                <a:rPr lang="en-US" sz="1600" dirty="0" smtClean="0"/>
                <a:t>● </a:t>
              </a:r>
              <a:r>
                <a:rPr lang="en-US" sz="1600" b="1" dirty="0" smtClean="0">
                  <a:solidFill>
                    <a:srgbClr val="006600"/>
                  </a:solidFill>
                </a:rPr>
                <a:t>BL06 LOREA  </a:t>
              </a:r>
              <a:r>
                <a:rPr lang="en-US" sz="1600" b="1" dirty="0" smtClean="0">
                  <a:solidFill>
                    <a:srgbClr val="000000"/>
                  </a:solidFill>
                </a:rPr>
                <a:t>#2</a:t>
              </a:r>
              <a:endParaRPr lang="en-US" sz="1600" b="1" dirty="0" smtClean="0"/>
            </a:p>
            <a:p>
              <a:r>
                <a:rPr lang="en-US" sz="1600" b="1" dirty="0" smtClean="0">
                  <a:solidFill>
                    <a:srgbClr val="0000FF"/>
                  </a:solidFill>
                </a:rPr>
                <a:t>MT,</a:t>
              </a:r>
              <a:r>
                <a:rPr lang="en-US" sz="1600" dirty="0" smtClean="0">
                  <a:solidFill>
                    <a:srgbClr val="0000FF"/>
                  </a:solidFill>
                </a:rPr>
                <a:t> BL-</a:t>
              </a:r>
              <a:r>
                <a:rPr lang="en-US" sz="1600" dirty="0" err="1" smtClean="0">
                  <a:solidFill>
                    <a:srgbClr val="0000FF"/>
                  </a:solidFill>
                </a:rPr>
                <a:t>sci</a:t>
              </a:r>
              <a:r>
                <a:rPr lang="en-US" sz="1600" baseline="-25000" dirty="0" err="1" smtClean="0">
                  <a:solidFill>
                    <a:srgbClr val="0000FF"/>
                  </a:solidFill>
                </a:rPr>
                <a:t>open</a:t>
              </a:r>
              <a:endParaRPr lang="en-US" sz="1600" baseline="-25000" dirty="0" smtClean="0">
                <a:solidFill>
                  <a:srgbClr val="0000FF"/>
                </a:solidFill>
              </a:endParaRPr>
            </a:p>
            <a:p>
              <a:pPr>
                <a:spcBef>
                  <a:spcPts val="600"/>
                </a:spcBef>
              </a:pPr>
              <a:r>
                <a:rPr lang="en-US" sz="1600" dirty="0" smtClean="0"/>
                <a:t>● Scientists &amp; Eng. </a:t>
              </a:r>
              <a:r>
                <a:rPr lang="en-US" sz="1600" b="1" dirty="0" smtClean="0">
                  <a:solidFill>
                    <a:srgbClr val="000000"/>
                  </a:solidFill>
                </a:rPr>
                <a:t>#3</a:t>
              </a:r>
            </a:p>
            <a:p>
              <a:r>
                <a:rPr lang="en-US" sz="1600" b="1" dirty="0" smtClean="0"/>
                <a:t>EF</a:t>
              </a:r>
              <a:r>
                <a:rPr lang="en-US" sz="1600" dirty="0"/>
                <a:t>, </a:t>
              </a:r>
              <a:r>
                <a:rPr lang="en-US" sz="1600" dirty="0" smtClean="0"/>
                <a:t>IS</a:t>
              </a:r>
              <a:r>
                <a:rPr lang="en-US" sz="1600" dirty="0"/>
                <a:t>, PP</a:t>
              </a:r>
              <a:r>
                <a:rPr lang="en-US" sz="1600" baseline="-25000" dirty="0"/>
                <a:t>09</a:t>
              </a:r>
              <a:endParaRPr lang="en-US" sz="1600" dirty="0"/>
            </a:p>
            <a:p>
              <a:pPr>
                <a:lnSpc>
                  <a:spcPct val="150000"/>
                </a:lnSpc>
              </a:pPr>
              <a:r>
                <a:rPr lang="en-US" sz="1600" dirty="0" smtClean="0"/>
                <a:t>● </a:t>
              </a:r>
              <a:r>
                <a:rPr lang="en-US" sz="1600" dirty="0" smtClean="0">
                  <a:solidFill>
                    <a:srgbClr val="000000"/>
                  </a:solidFill>
                </a:rPr>
                <a:t>Technicians </a:t>
              </a:r>
              <a:r>
                <a:rPr lang="en-US" sz="1600" b="1" dirty="0" smtClean="0">
                  <a:solidFill>
                    <a:srgbClr val="000000"/>
                  </a:solidFill>
                </a:rPr>
                <a:t>#5</a:t>
              </a:r>
            </a:p>
            <a:p>
              <a:r>
                <a:rPr lang="en-US" sz="1600" dirty="0" smtClean="0"/>
                <a:t> FF, JP, RV, RO, JP </a:t>
              </a:r>
            </a:p>
            <a:p>
              <a:r>
                <a:rPr lang="en-US" sz="1600" dirty="0" smtClean="0"/>
                <a:t>● </a:t>
              </a:r>
              <a:r>
                <a:rPr lang="en-US" sz="1600" dirty="0" smtClean="0">
                  <a:solidFill>
                    <a:srgbClr val="000000"/>
                  </a:solidFill>
                </a:rPr>
                <a:t>Floor coordinators </a:t>
              </a:r>
              <a:r>
                <a:rPr lang="en-US" sz="1600" b="1" dirty="0" smtClean="0">
                  <a:solidFill>
                    <a:srgbClr val="000000"/>
                  </a:solidFill>
                </a:rPr>
                <a:t>#4</a:t>
              </a:r>
            </a:p>
            <a:p>
              <a:r>
                <a:rPr lang="en-US" sz="1600" dirty="0" smtClean="0">
                  <a:solidFill>
                    <a:srgbClr val="0000FF"/>
                  </a:solidFill>
                </a:rPr>
                <a:t>Open</a:t>
              </a:r>
            </a:p>
            <a:p>
              <a:pPr lvl="0">
                <a:lnSpc>
                  <a:spcPct val="150000"/>
                </a:lnSpc>
                <a:spcBef>
                  <a:spcPts val="600"/>
                </a:spcBef>
              </a:pPr>
              <a:r>
                <a:rPr lang="en-US" sz="1600" dirty="0" smtClean="0"/>
                <a:t>● Addition. activities </a:t>
              </a:r>
              <a:r>
                <a:rPr lang="en-US" sz="1600" b="1" dirty="0" smtClean="0">
                  <a:solidFill>
                    <a:srgbClr val="000000"/>
                  </a:solidFill>
                </a:rPr>
                <a:t>#1</a:t>
              </a:r>
              <a:r>
                <a:rPr lang="en-US" sz="1600" dirty="0" smtClean="0"/>
                <a:t> </a:t>
              </a:r>
              <a:endParaRPr lang="en-US" sz="1600" dirty="0"/>
            </a:p>
            <a:p>
              <a:pPr lvl="0"/>
              <a:r>
                <a:rPr lang="es-ES_tradnl" sz="1600" dirty="0" smtClean="0">
                  <a:solidFill>
                    <a:srgbClr val="800000"/>
                  </a:solidFill>
                </a:rPr>
                <a:t>KWC</a:t>
              </a:r>
              <a:r>
                <a:rPr lang="es-ES_tradnl" sz="1200" baseline="-25000" dirty="0" smtClean="0">
                  <a:solidFill>
                    <a:srgbClr val="800000"/>
                  </a:solidFill>
                </a:rPr>
                <a:t>1-II</a:t>
              </a:r>
              <a:r>
                <a:rPr lang="es-ES_tradnl" sz="1600" dirty="0" smtClean="0">
                  <a:solidFill>
                    <a:srgbClr val="000000"/>
                  </a:solidFill>
                </a:rPr>
                <a:t>, </a:t>
              </a:r>
              <a:r>
                <a:rPr lang="es-ES_tradnl" sz="1600" dirty="0">
                  <a:solidFill>
                    <a:srgbClr val="000000"/>
                  </a:solidFill>
                </a:rPr>
                <a:t>…</a:t>
              </a:r>
              <a:endParaRPr lang="en-US" sz="1600" dirty="0">
                <a:solidFill>
                  <a:srgbClr val="663300"/>
                </a:solidFill>
              </a:endParaRPr>
            </a:p>
            <a:p>
              <a:pPr>
                <a:lnSpc>
                  <a:spcPct val="150000"/>
                </a:lnSpc>
                <a:spcBef>
                  <a:spcPts val="1200"/>
                </a:spcBef>
              </a:pPr>
              <a:r>
                <a:rPr lang="en-US" sz="1600" dirty="0" smtClean="0">
                  <a:sym typeface="Symbol"/>
                </a:rPr>
                <a:t></a:t>
              </a:r>
              <a:r>
                <a:rPr lang="en-US" sz="1600" dirty="0" smtClean="0"/>
                <a:t> </a:t>
              </a:r>
              <a:r>
                <a:rPr lang="en-US" sz="1600" b="1" dirty="0">
                  <a:solidFill>
                    <a:srgbClr val="663300"/>
                  </a:solidFill>
                </a:rPr>
                <a:t>Optics lab</a:t>
              </a:r>
            </a:p>
            <a:p>
              <a:pPr>
                <a:lnSpc>
                  <a:spcPct val="150000"/>
                </a:lnSpc>
              </a:pPr>
              <a:r>
                <a:rPr lang="en-US" sz="1600" dirty="0" smtClean="0">
                  <a:sym typeface="Symbol"/>
                </a:rPr>
                <a:t></a:t>
              </a:r>
              <a:r>
                <a:rPr lang="en-US" sz="1600" dirty="0" smtClean="0"/>
                <a:t> </a:t>
              </a:r>
              <a:r>
                <a:rPr lang="en-US" sz="1600" b="1" dirty="0">
                  <a:solidFill>
                    <a:srgbClr val="663300"/>
                  </a:solidFill>
                </a:rPr>
                <a:t>Prox. </a:t>
              </a:r>
              <a:r>
                <a:rPr lang="en-US" sz="1600" b="1" dirty="0" smtClean="0">
                  <a:solidFill>
                    <a:srgbClr val="663300"/>
                  </a:solidFill>
                </a:rPr>
                <a:t>mechanic </a:t>
              </a:r>
              <a:r>
                <a:rPr lang="en-US" sz="1600" b="1" dirty="0">
                  <a:solidFill>
                    <a:srgbClr val="663300"/>
                  </a:solidFill>
                </a:rPr>
                <a:t>lab</a:t>
              </a:r>
            </a:p>
          </p:txBody>
        </p:sp>
        <p:cxnSp>
          <p:nvCxnSpPr>
            <p:cNvPr id="26" name="Straight Connector 25"/>
            <p:cNvCxnSpPr/>
            <p:nvPr/>
          </p:nvCxnSpPr>
          <p:spPr>
            <a:xfrm>
              <a:off x="4228325" y="1097514"/>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008994" y="1212042"/>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056813" y="1968274"/>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7825" y="1961447"/>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4698462" y="1953407"/>
              <a:ext cx="1869038" cy="2840316"/>
              <a:chOff x="4479012" y="2061839"/>
              <a:chExt cx="1869038" cy="2840316"/>
            </a:xfrm>
          </p:grpSpPr>
          <p:sp>
            <p:nvSpPr>
              <p:cNvPr id="31" name="TextBox 30"/>
              <p:cNvSpPr txBox="1"/>
              <p:nvPr/>
            </p:nvSpPr>
            <p:spPr>
              <a:xfrm>
                <a:off x="4479012" y="2162944"/>
                <a:ext cx="1869038" cy="2739211"/>
              </a:xfrm>
              <a:prstGeom prst="rect">
                <a:avLst/>
              </a:prstGeom>
              <a:noFill/>
              <a:ln w="19050">
                <a:solidFill>
                  <a:srgbClr val="0070C0"/>
                </a:solidFill>
              </a:ln>
            </p:spPr>
            <p:txBody>
              <a:bodyPr wrap="none" rtlCol="0">
                <a:spAutoFit/>
              </a:bodyPr>
              <a:lstStyle/>
              <a:p>
                <a:r>
                  <a:rPr lang="en-US" sz="1600" dirty="0" smtClean="0"/>
                  <a:t>● </a:t>
                </a:r>
                <a:r>
                  <a:rPr lang="en-US" sz="1600" b="1" dirty="0" smtClean="0"/>
                  <a:t>BL09 </a:t>
                </a:r>
                <a:r>
                  <a:rPr lang="en-US" sz="1600" b="1" dirty="0" smtClean="0">
                    <a:solidFill>
                      <a:srgbClr val="000000"/>
                    </a:solidFill>
                  </a:rPr>
                  <a:t>MISTRAL  </a:t>
                </a:r>
                <a:r>
                  <a:rPr lang="en-US" sz="1600" b="1" dirty="0">
                    <a:solidFill>
                      <a:srgbClr val="000000"/>
                    </a:solidFill>
                  </a:rPr>
                  <a:t>#4</a:t>
                </a:r>
                <a:endParaRPr lang="en-US" sz="1600" b="1" dirty="0" smtClean="0">
                  <a:solidFill>
                    <a:srgbClr val="000000"/>
                  </a:solidFill>
                </a:endParaRPr>
              </a:p>
              <a:p>
                <a:r>
                  <a:rPr lang="en-US" sz="1600" b="1" dirty="0" smtClean="0"/>
                  <a:t>EP</a:t>
                </a:r>
                <a:r>
                  <a:rPr lang="en-US" sz="1600" dirty="0" smtClean="0"/>
                  <a:t>, TD, AP,</a:t>
                </a:r>
                <a:r>
                  <a:rPr lang="en-US" sz="1600" b="1" dirty="0" smtClean="0"/>
                  <a:t> </a:t>
                </a:r>
                <a:r>
                  <a:rPr lang="en-US" sz="1600" dirty="0" smtClean="0"/>
                  <a:t>AS</a:t>
                </a:r>
                <a:r>
                  <a:rPr lang="en-US" sz="1600" baseline="-25000" dirty="0" smtClean="0"/>
                  <a:t>6</a:t>
                </a:r>
                <a:endParaRPr lang="en-US" sz="1600" dirty="0" smtClean="0"/>
              </a:p>
              <a:p>
                <a:pPr>
                  <a:lnSpc>
                    <a:spcPct val="150000"/>
                  </a:lnSpc>
                  <a:spcBef>
                    <a:spcPts val="600"/>
                  </a:spcBef>
                </a:pPr>
                <a:r>
                  <a:rPr lang="en-US" sz="1600" dirty="0" smtClean="0"/>
                  <a:t>● </a:t>
                </a:r>
                <a:r>
                  <a:rPr lang="en-US" sz="1600" b="1" dirty="0"/>
                  <a:t>BL11 </a:t>
                </a:r>
                <a:r>
                  <a:rPr lang="en-US" sz="1600" b="1" dirty="0" smtClean="0"/>
                  <a:t>NCD</a:t>
                </a:r>
                <a:r>
                  <a:rPr lang="en-US" sz="1600" b="1" dirty="0"/>
                  <a:t> </a:t>
                </a:r>
                <a:r>
                  <a:rPr lang="en-US" sz="1600" b="1" dirty="0" smtClean="0"/>
                  <a:t> #4</a:t>
                </a:r>
              </a:p>
              <a:p>
                <a:r>
                  <a:rPr lang="en-US" sz="1600" b="1" dirty="0" smtClean="0"/>
                  <a:t>MM</a:t>
                </a:r>
                <a:r>
                  <a:rPr lang="en-US" sz="1600" dirty="0" smtClean="0"/>
                  <a:t>, CK, JC, </a:t>
                </a:r>
                <a:r>
                  <a:rPr lang="en-US" sz="1600" dirty="0" smtClean="0">
                    <a:solidFill>
                      <a:srgbClr val="800000"/>
                    </a:solidFill>
                  </a:rPr>
                  <a:t>EC</a:t>
                </a:r>
                <a:r>
                  <a:rPr lang="en-US" sz="1600" baseline="-25000" dirty="0" smtClean="0">
                    <a:solidFill>
                      <a:srgbClr val="800000"/>
                    </a:solidFill>
                  </a:rPr>
                  <a:t>2-II</a:t>
                </a:r>
                <a:endParaRPr lang="en-US" sz="1600" dirty="0">
                  <a:solidFill>
                    <a:srgbClr val="800000"/>
                  </a:solidFill>
                </a:endParaRPr>
              </a:p>
              <a:p>
                <a:pPr>
                  <a:lnSpc>
                    <a:spcPct val="150000"/>
                  </a:lnSpc>
                  <a:spcBef>
                    <a:spcPts val="600"/>
                  </a:spcBef>
                </a:pPr>
                <a:r>
                  <a:rPr lang="en-US" sz="1600" dirty="0"/>
                  <a:t>● </a:t>
                </a:r>
                <a:r>
                  <a:rPr lang="en-US" sz="1600" b="1" dirty="0"/>
                  <a:t>BL13 </a:t>
                </a:r>
                <a:r>
                  <a:rPr lang="en-US" sz="1600" b="1" dirty="0" smtClean="0">
                    <a:solidFill>
                      <a:srgbClr val="000000"/>
                    </a:solidFill>
                  </a:rPr>
                  <a:t>XALOC  #</a:t>
                </a:r>
                <a:r>
                  <a:rPr lang="en-US" sz="1600" b="1" dirty="0">
                    <a:solidFill>
                      <a:srgbClr val="000000"/>
                    </a:solidFill>
                  </a:rPr>
                  <a:t>5</a:t>
                </a:r>
                <a:endParaRPr lang="en-US" sz="1600" b="1" dirty="0" smtClean="0">
                  <a:solidFill>
                    <a:srgbClr val="000000"/>
                  </a:solidFill>
                </a:endParaRPr>
              </a:p>
              <a:p>
                <a:r>
                  <a:rPr lang="en-US" sz="1600" b="1" dirty="0" smtClean="0"/>
                  <a:t>JH</a:t>
                </a:r>
                <a:r>
                  <a:rPr lang="en-US" sz="1600" dirty="0" smtClean="0"/>
                  <a:t>, </a:t>
                </a:r>
                <a:r>
                  <a:rPr lang="en-US" sz="1600" dirty="0" smtClean="0">
                    <a:solidFill>
                      <a:srgbClr val="000000"/>
                    </a:solidFill>
                  </a:rPr>
                  <a:t>RB, DF,</a:t>
                </a:r>
                <a:r>
                  <a:rPr lang="en-US" sz="1600" dirty="0" smtClean="0"/>
                  <a:t> FG</a:t>
                </a:r>
                <a:r>
                  <a:rPr lang="en-US" sz="1600" baseline="-25000" dirty="0" smtClean="0">
                    <a:solidFill>
                      <a:srgbClr val="000000"/>
                    </a:solidFill>
                  </a:rPr>
                  <a:t>7</a:t>
                </a:r>
                <a:r>
                  <a:rPr lang="en-US" sz="1600" dirty="0" smtClean="0"/>
                  <a:t>, </a:t>
                </a:r>
                <a:br>
                  <a:rPr lang="en-US" sz="1600" dirty="0" smtClean="0"/>
                </a:br>
                <a:r>
                  <a:rPr lang="en-US" sz="1600" dirty="0" smtClean="0">
                    <a:solidFill>
                      <a:srgbClr val="800000"/>
                    </a:solidFill>
                  </a:rPr>
                  <a:t>AC</a:t>
                </a:r>
                <a:r>
                  <a:rPr lang="en-US" sz="1600" baseline="-25000" dirty="0" smtClean="0">
                    <a:solidFill>
                      <a:srgbClr val="800000"/>
                    </a:solidFill>
                  </a:rPr>
                  <a:t>PhD</a:t>
                </a:r>
                <a:r>
                  <a:rPr lang="en-US" sz="1400" baseline="-50000" dirty="0" smtClean="0">
                    <a:solidFill>
                      <a:srgbClr val="800000"/>
                    </a:solidFill>
                  </a:rPr>
                  <a:t>1</a:t>
                </a:r>
                <a:r>
                  <a:rPr lang="en-US" sz="1600" baseline="-25000" dirty="0" smtClean="0">
                    <a:solidFill>
                      <a:srgbClr val="800000"/>
                    </a:solidFill>
                  </a:rPr>
                  <a:t>-II</a:t>
                </a:r>
                <a:endParaRPr lang="en-US" sz="1600" dirty="0">
                  <a:solidFill>
                    <a:srgbClr val="800000"/>
                  </a:solidFill>
                </a:endParaRPr>
              </a:p>
              <a:p>
                <a:pPr>
                  <a:lnSpc>
                    <a:spcPct val="150000"/>
                  </a:lnSpc>
                  <a:spcBef>
                    <a:spcPts val="1200"/>
                  </a:spcBef>
                </a:pPr>
                <a:r>
                  <a:rPr lang="en-US" sz="1600" dirty="0">
                    <a:sym typeface="Symbol"/>
                  </a:rPr>
                  <a:t></a:t>
                </a:r>
                <a:r>
                  <a:rPr lang="en-US" sz="1600" dirty="0" smtClean="0"/>
                  <a:t> </a:t>
                </a:r>
                <a:r>
                  <a:rPr lang="en-US" sz="1600" b="1" dirty="0">
                    <a:solidFill>
                      <a:srgbClr val="663300"/>
                    </a:solidFill>
                  </a:rPr>
                  <a:t>Biology labs</a:t>
                </a:r>
              </a:p>
            </p:txBody>
          </p:sp>
          <p:cxnSp>
            <p:nvCxnSpPr>
              <p:cNvPr id="35" name="Straight Connector 34"/>
              <p:cNvCxnSpPr/>
              <p:nvPr/>
            </p:nvCxnSpPr>
            <p:spPr>
              <a:xfrm>
                <a:off x="5508104" y="2061839"/>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6" name="Straight Connector 35"/>
            <p:cNvCxnSpPr/>
            <p:nvPr/>
          </p:nvCxnSpPr>
          <p:spPr>
            <a:xfrm>
              <a:off x="8014613" y="1955664"/>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788811" y="1224030"/>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3349769" y="1209400"/>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173853" y="1202190"/>
              <a:ext cx="0" cy="107695"/>
            </a:xfrm>
            <a:prstGeom prst="line">
              <a:avLst/>
            </a:prstGeom>
            <a:ln w="190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609480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256" y="205770"/>
            <a:ext cx="6553200" cy="830997"/>
          </a:xfrm>
        </p:spPr>
        <p:txBody>
          <a:bodyPr/>
          <a:lstStyle/>
          <a:p>
            <a:r>
              <a:rPr lang="en-US" sz="2400" dirty="0"/>
              <a:t>Operation calendar 2014 – 5250 </a:t>
            </a:r>
            <a:r>
              <a:rPr lang="en-US" sz="2400" dirty="0" smtClean="0"/>
              <a:t>hours</a:t>
            </a:r>
            <a:br>
              <a:rPr lang="en-US" sz="2400" dirty="0" smtClean="0"/>
            </a:br>
            <a:r>
              <a:rPr lang="en-US" sz="2400" dirty="0"/>
              <a:t>	</a:t>
            </a:r>
            <a:r>
              <a:rPr lang="en-US" sz="2400" dirty="0" smtClean="0"/>
              <a:t>			</a:t>
            </a:r>
            <a:r>
              <a:rPr lang="en-US" sz="2000" i="1" dirty="0" smtClean="0"/>
              <a:t>will be 5730 in 2015</a:t>
            </a:r>
            <a:endParaRPr lang="en-US" sz="2400" i="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56791"/>
            <a:ext cx="9144001" cy="4436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17416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35696" y="404664"/>
            <a:ext cx="7002264" cy="663340"/>
          </a:xfrm>
        </p:spPr>
        <p:txBody>
          <a:bodyPr>
            <a:normAutofit/>
          </a:bodyPr>
          <a:lstStyle/>
          <a:p>
            <a:r>
              <a:rPr lang="en-US" dirty="0" smtClean="0"/>
              <a:t>Availability </a:t>
            </a:r>
            <a:r>
              <a:rPr lang="en-US" sz="2400" dirty="0" smtClean="0"/>
              <a:t>(1 Dec 2014)</a:t>
            </a:r>
            <a:endParaRPr lang="es-ES_tradnl" sz="2400" dirty="0"/>
          </a:p>
        </p:txBody>
      </p:sp>
      <p:graphicFrame>
        <p:nvGraphicFramePr>
          <p:cNvPr id="4" name="Chart 3"/>
          <p:cNvGraphicFramePr>
            <a:graphicFrameLocks/>
          </p:cNvGraphicFramePr>
          <p:nvPr>
            <p:extLst>
              <p:ext uri="{D42A27DB-BD31-4B8C-83A1-F6EECF244321}">
                <p14:modId xmlns:p14="http://schemas.microsoft.com/office/powerpoint/2010/main" val="2415270350"/>
              </p:ext>
            </p:extLst>
          </p:nvPr>
        </p:nvGraphicFramePr>
        <p:xfrm>
          <a:off x="1187624" y="1556792"/>
          <a:ext cx="7272808" cy="439248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979712" y="2104443"/>
            <a:ext cx="593432" cy="369332"/>
          </a:xfrm>
          <a:prstGeom prst="rect">
            <a:avLst/>
          </a:prstGeom>
          <a:noFill/>
          <a:ln>
            <a:noFill/>
          </a:ln>
        </p:spPr>
        <p:txBody>
          <a:bodyPr wrap="none" rtlCol="0">
            <a:spAutoFit/>
          </a:bodyPr>
          <a:lstStyle/>
          <a:p>
            <a:r>
              <a:rPr lang="en-US" dirty="0">
                <a:solidFill>
                  <a:srgbClr val="9BBB59">
                    <a:lumMod val="75000"/>
                  </a:srgbClr>
                </a:solidFill>
              </a:rPr>
              <a:t>94.0</a:t>
            </a:r>
            <a:endParaRPr lang="es-ES_tradnl" dirty="0">
              <a:solidFill>
                <a:srgbClr val="9BBB59">
                  <a:lumMod val="75000"/>
                </a:srgbClr>
              </a:solidFill>
            </a:endParaRPr>
          </a:p>
        </p:txBody>
      </p:sp>
      <p:sp>
        <p:nvSpPr>
          <p:cNvPr id="5" name="TextBox 4"/>
          <p:cNvSpPr txBox="1"/>
          <p:nvPr/>
        </p:nvSpPr>
        <p:spPr>
          <a:xfrm>
            <a:off x="3546520" y="1888712"/>
            <a:ext cx="593432" cy="369332"/>
          </a:xfrm>
          <a:prstGeom prst="rect">
            <a:avLst/>
          </a:prstGeom>
          <a:noFill/>
          <a:ln>
            <a:noFill/>
          </a:ln>
        </p:spPr>
        <p:txBody>
          <a:bodyPr wrap="none" rtlCol="0">
            <a:spAutoFit/>
          </a:bodyPr>
          <a:lstStyle/>
          <a:p>
            <a:r>
              <a:rPr lang="en-US" dirty="0">
                <a:solidFill>
                  <a:srgbClr val="9BBB59">
                    <a:lumMod val="75000"/>
                  </a:srgbClr>
                </a:solidFill>
              </a:rPr>
              <a:t>96.0</a:t>
            </a:r>
            <a:endParaRPr lang="es-ES_tradnl" dirty="0">
              <a:solidFill>
                <a:srgbClr val="9BBB59">
                  <a:lumMod val="75000"/>
                </a:srgbClr>
              </a:solidFill>
            </a:endParaRPr>
          </a:p>
        </p:txBody>
      </p:sp>
      <p:sp>
        <p:nvSpPr>
          <p:cNvPr id="6" name="TextBox 5"/>
          <p:cNvSpPr txBox="1"/>
          <p:nvPr/>
        </p:nvSpPr>
        <p:spPr>
          <a:xfrm>
            <a:off x="5351344" y="1760913"/>
            <a:ext cx="593432" cy="369332"/>
          </a:xfrm>
          <a:prstGeom prst="rect">
            <a:avLst/>
          </a:prstGeom>
          <a:noFill/>
          <a:ln>
            <a:noFill/>
          </a:ln>
        </p:spPr>
        <p:txBody>
          <a:bodyPr wrap="none" rtlCol="0">
            <a:spAutoFit/>
          </a:bodyPr>
          <a:lstStyle/>
          <a:p>
            <a:r>
              <a:rPr lang="en-US" dirty="0" smtClean="0">
                <a:solidFill>
                  <a:srgbClr val="9BBB59">
                    <a:lumMod val="75000"/>
                  </a:srgbClr>
                </a:solidFill>
              </a:rPr>
              <a:t>96.7</a:t>
            </a:r>
            <a:endParaRPr lang="es-ES_tradnl" dirty="0">
              <a:solidFill>
                <a:srgbClr val="9BBB59">
                  <a:lumMod val="75000"/>
                </a:srgbClr>
              </a:solidFill>
            </a:endParaRPr>
          </a:p>
        </p:txBody>
      </p:sp>
      <p:sp>
        <p:nvSpPr>
          <p:cNvPr id="7" name="TextBox 6"/>
          <p:cNvSpPr txBox="1"/>
          <p:nvPr/>
        </p:nvSpPr>
        <p:spPr>
          <a:xfrm>
            <a:off x="2532484" y="4293096"/>
            <a:ext cx="418704" cy="369332"/>
          </a:xfrm>
          <a:prstGeom prst="rect">
            <a:avLst/>
          </a:prstGeom>
          <a:noFill/>
          <a:ln>
            <a:noFill/>
          </a:ln>
        </p:spPr>
        <p:txBody>
          <a:bodyPr wrap="none" rtlCol="0">
            <a:spAutoFit/>
          </a:bodyPr>
          <a:lstStyle/>
          <a:p>
            <a:r>
              <a:rPr lang="en-US" dirty="0">
                <a:solidFill>
                  <a:srgbClr val="4F81BD">
                    <a:lumMod val="75000"/>
                  </a:srgbClr>
                </a:solidFill>
              </a:rPr>
              <a:t>77</a:t>
            </a:r>
            <a:endParaRPr lang="es-ES_tradnl" dirty="0">
              <a:solidFill>
                <a:srgbClr val="4F81BD">
                  <a:lumMod val="75000"/>
                </a:srgbClr>
              </a:solidFill>
            </a:endParaRPr>
          </a:p>
        </p:txBody>
      </p:sp>
      <p:sp>
        <p:nvSpPr>
          <p:cNvPr id="8" name="TextBox 7"/>
          <p:cNvSpPr txBox="1"/>
          <p:nvPr/>
        </p:nvSpPr>
        <p:spPr>
          <a:xfrm>
            <a:off x="4081288" y="3407283"/>
            <a:ext cx="418704" cy="369332"/>
          </a:xfrm>
          <a:prstGeom prst="rect">
            <a:avLst/>
          </a:prstGeom>
          <a:noFill/>
          <a:ln>
            <a:noFill/>
          </a:ln>
        </p:spPr>
        <p:txBody>
          <a:bodyPr wrap="none" rtlCol="0">
            <a:spAutoFit/>
          </a:bodyPr>
          <a:lstStyle/>
          <a:p>
            <a:r>
              <a:rPr lang="en-US" dirty="0">
                <a:solidFill>
                  <a:srgbClr val="4F81BD">
                    <a:lumMod val="75000"/>
                  </a:srgbClr>
                </a:solidFill>
              </a:rPr>
              <a:t>84</a:t>
            </a:r>
            <a:endParaRPr lang="es-ES_tradnl" dirty="0">
              <a:solidFill>
                <a:srgbClr val="4F81BD">
                  <a:lumMod val="75000"/>
                </a:srgbClr>
              </a:solidFill>
            </a:endParaRPr>
          </a:p>
        </p:txBody>
      </p:sp>
    </p:spTree>
    <p:extLst>
      <p:ext uri="{BB962C8B-B14F-4D97-AF65-F5344CB8AC3E}">
        <p14:creationId xmlns:p14="http://schemas.microsoft.com/office/powerpoint/2010/main" val="500482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9"/>
          <p:cNvSpPr>
            <a:spLocks noChangeArrowheads="1"/>
          </p:cNvSpPr>
          <p:nvPr/>
        </p:nvSpPr>
        <p:spPr bwMode="auto">
          <a:xfrm>
            <a:off x="0" y="2805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GB">
              <a:solidFill>
                <a:prstClr val="black"/>
              </a:solidFill>
              <a:latin typeface="Arial" charset="0"/>
            </a:endParaRPr>
          </a:p>
        </p:txBody>
      </p:sp>
      <p:sp>
        <p:nvSpPr>
          <p:cNvPr id="5" name="Rectangle 4"/>
          <p:cNvSpPr txBox="1">
            <a:spLocks noChangeArrowheads="1"/>
          </p:cNvSpPr>
          <p:nvPr/>
        </p:nvSpPr>
        <p:spPr bwMode="auto">
          <a:xfrm>
            <a:off x="685800" y="836712"/>
            <a:ext cx="7772400" cy="864443"/>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Verdana" pitchFamily="34" charset="0"/>
              </a:defRPr>
            </a:lvl2pPr>
            <a:lvl3pPr algn="ctr" rtl="0" eaLnBrk="0" fontAlgn="base" hangingPunct="0">
              <a:spcBef>
                <a:spcPct val="0"/>
              </a:spcBef>
              <a:spcAft>
                <a:spcPct val="0"/>
              </a:spcAft>
              <a:defRPr sz="3200">
                <a:solidFill>
                  <a:schemeClr val="tx2"/>
                </a:solidFill>
                <a:latin typeface="Verdana" pitchFamily="34" charset="0"/>
              </a:defRPr>
            </a:lvl3pPr>
            <a:lvl4pPr algn="ctr" rtl="0" eaLnBrk="0" fontAlgn="base" hangingPunct="0">
              <a:spcBef>
                <a:spcPct val="0"/>
              </a:spcBef>
              <a:spcAft>
                <a:spcPct val="0"/>
              </a:spcAft>
              <a:defRPr sz="3200">
                <a:solidFill>
                  <a:schemeClr val="tx2"/>
                </a:solidFill>
                <a:latin typeface="Verdana" pitchFamily="34" charset="0"/>
              </a:defRPr>
            </a:lvl4pPr>
            <a:lvl5pPr algn="ctr" rtl="0" eaLnBrk="0" fontAlgn="base" hangingPunct="0">
              <a:spcBef>
                <a:spcPct val="0"/>
              </a:spcBef>
              <a:spcAft>
                <a:spcPct val="0"/>
              </a:spcAft>
              <a:defRPr sz="3200">
                <a:solidFill>
                  <a:schemeClr val="tx2"/>
                </a:solidFill>
                <a:latin typeface="Verdana" pitchFamily="34" charset="0"/>
              </a:defRPr>
            </a:lvl5pPr>
            <a:lvl6pPr marL="457200" algn="ctr" rtl="0" fontAlgn="base">
              <a:spcBef>
                <a:spcPct val="0"/>
              </a:spcBef>
              <a:spcAft>
                <a:spcPct val="0"/>
              </a:spcAft>
              <a:defRPr sz="3200">
                <a:solidFill>
                  <a:schemeClr val="tx2"/>
                </a:solidFill>
                <a:latin typeface="Verdana" pitchFamily="34" charset="0"/>
              </a:defRPr>
            </a:lvl6pPr>
            <a:lvl7pPr marL="914400" algn="ctr" rtl="0" fontAlgn="base">
              <a:spcBef>
                <a:spcPct val="0"/>
              </a:spcBef>
              <a:spcAft>
                <a:spcPct val="0"/>
              </a:spcAft>
              <a:defRPr sz="3200">
                <a:solidFill>
                  <a:schemeClr val="tx2"/>
                </a:solidFill>
                <a:latin typeface="Verdana" pitchFamily="34" charset="0"/>
              </a:defRPr>
            </a:lvl7pPr>
            <a:lvl8pPr marL="1371600" algn="ctr" rtl="0" fontAlgn="base">
              <a:spcBef>
                <a:spcPct val="0"/>
              </a:spcBef>
              <a:spcAft>
                <a:spcPct val="0"/>
              </a:spcAft>
              <a:defRPr sz="3200">
                <a:solidFill>
                  <a:schemeClr val="tx2"/>
                </a:solidFill>
                <a:latin typeface="Verdana" pitchFamily="34" charset="0"/>
              </a:defRPr>
            </a:lvl8pPr>
            <a:lvl9pPr marL="1828800" algn="ctr" rtl="0" fontAlgn="base">
              <a:spcBef>
                <a:spcPct val="0"/>
              </a:spcBef>
              <a:spcAft>
                <a:spcPct val="0"/>
              </a:spcAft>
              <a:defRPr sz="3200">
                <a:solidFill>
                  <a:schemeClr val="tx2"/>
                </a:solidFill>
                <a:latin typeface="Verdana" pitchFamily="34" charset="0"/>
              </a:defRPr>
            </a:lvl9pPr>
          </a:lstStyle>
          <a:p>
            <a:pPr eaLnBrk="1" hangingPunct="1">
              <a:lnSpc>
                <a:spcPct val="150000"/>
              </a:lnSpc>
            </a:pPr>
            <a:r>
              <a:rPr lang="es-ES" b="1" kern="0" dirty="0" err="1" smtClean="0">
                <a:solidFill>
                  <a:srgbClr val="1F497D"/>
                </a:solidFill>
              </a:rPr>
              <a:t>Beam</a:t>
            </a:r>
            <a:r>
              <a:rPr lang="es-ES" b="1" kern="0" dirty="0" smtClean="0">
                <a:solidFill>
                  <a:srgbClr val="1F497D"/>
                </a:solidFill>
              </a:rPr>
              <a:t> </a:t>
            </a:r>
            <a:r>
              <a:rPr lang="es-ES" b="1" kern="0" dirty="0" err="1" smtClean="0">
                <a:solidFill>
                  <a:srgbClr val="1F497D"/>
                </a:solidFill>
              </a:rPr>
              <a:t>for</a:t>
            </a:r>
            <a:r>
              <a:rPr lang="es-ES" b="1" kern="0" dirty="0" smtClean="0">
                <a:solidFill>
                  <a:srgbClr val="1F497D"/>
                </a:solidFill>
              </a:rPr>
              <a:t> </a:t>
            </a:r>
            <a:r>
              <a:rPr lang="es-ES" b="1" kern="0" dirty="0" err="1" smtClean="0">
                <a:solidFill>
                  <a:srgbClr val="1F497D"/>
                </a:solidFill>
              </a:rPr>
              <a:t>users</a:t>
            </a:r>
            <a:r>
              <a:rPr lang="es-ES" b="1" kern="0" dirty="0" smtClean="0">
                <a:solidFill>
                  <a:srgbClr val="1F497D"/>
                </a:solidFill>
              </a:rPr>
              <a:t> at ALBA</a:t>
            </a:r>
          </a:p>
        </p:txBody>
      </p:sp>
      <p:sp>
        <p:nvSpPr>
          <p:cNvPr id="3" name="Rectangle 2"/>
          <p:cNvSpPr/>
          <p:nvPr/>
        </p:nvSpPr>
        <p:spPr>
          <a:xfrm>
            <a:off x="1619672" y="5085184"/>
            <a:ext cx="5684569" cy="1384995"/>
          </a:xfrm>
          <a:prstGeom prst="rect">
            <a:avLst/>
          </a:prstGeom>
        </p:spPr>
        <p:txBody>
          <a:bodyPr wrap="none">
            <a:spAutoFit/>
          </a:bodyPr>
          <a:lstStyle/>
          <a:p>
            <a:pPr>
              <a:lnSpc>
                <a:spcPct val="150000"/>
              </a:lnSpc>
            </a:pPr>
            <a:r>
              <a:rPr lang="es-ES" sz="1400" dirty="0" err="1">
                <a:solidFill>
                  <a:srgbClr val="000000"/>
                </a:solidFill>
                <a:latin typeface="Verdana" pitchFamily="34" charset="0"/>
              </a:rPr>
              <a:t>Beam</a:t>
            </a:r>
            <a:r>
              <a:rPr lang="es-ES" sz="1400" dirty="0">
                <a:solidFill>
                  <a:srgbClr val="000000"/>
                </a:solidFill>
                <a:latin typeface="Verdana" pitchFamily="34" charset="0"/>
              </a:rPr>
              <a:t> </a:t>
            </a:r>
            <a:r>
              <a:rPr lang="es-ES" sz="1400" dirty="0" err="1">
                <a:solidFill>
                  <a:srgbClr val="000000"/>
                </a:solidFill>
                <a:latin typeface="Verdana" pitchFamily="34" charset="0"/>
              </a:rPr>
              <a:t>for</a:t>
            </a:r>
            <a:r>
              <a:rPr lang="es-ES" sz="1400" dirty="0">
                <a:solidFill>
                  <a:srgbClr val="000000"/>
                </a:solidFill>
                <a:latin typeface="Verdana" pitchFamily="34" charset="0"/>
              </a:rPr>
              <a:t> </a:t>
            </a:r>
            <a:r>
              <a:rPr lang="es-ES" sz="1400" dirty="0" err="1">
                <a:solidFill>
                  <a:srgbClr val="000000"/>
                </a:solidFill>
                <a:latin typeface="Verdana" pitchFamily="34" charset="0"/>
              </a:rPr>
              <a:t>BLs</a:t>
            </a:r>
            <a:r>
              <a:rPr lang="es-ES" sz="1400" dirty="0">
                <a:solidFill>
                  <a:srgbClr val="000000"/>
                </a:solidFill>
                <a:latin typeface="Verdana" pitchFamily="34" charset="0"/>
              </a:rPr>
              <a:t>: </a:t>
            </a:r>
            <a:r>
              <a:rPr lang="es-ES" sz="1400" dirty="0" err="1">
                <a:solidFill>
                  <a:srgbClr val="000000"/>
                </a:solidFill>
                <a:latin typeface="Verdana" pitchFamily="34" charset="0"/>
              </a:rPr>
              <a:t>scheduled</a:t>
            </a:r>
            <a:r>
              <a:rPr lang="es-ES" sz="1400" dirty="0">
                <a:solidFill>
                  <a:srgbClr val="000000"/>
                </a:solidFill>
                <a:latin typeface="Verdana" pitchFamily="34" charset="0"/>
              </a:rPr>
              <a:t> </a:t>
            </a:r>
            <a:r>
              <a:rPr lang="es-ES" sz="1400" dirty="0" err="1">
                <a:solidFill>
                  <a:srgbClr val="000000"/>
                </a:solidFill>
                <a:latin typeface="Verdana" pitchFamily="34" charset="0"/>
              </a:rPr>
              <a:t>user</a:t>
            </a:r>
            <a:r>
              <a:rPr lang="es-ES" sz="1400" dirty="0">
                <a:solidFill>
                  <a:srgbClr val="000000"/>
                </a:solidFill>
                <a:latin typeface="Verdana" pitchFamily="34" charset="0"/>
              </a:rPr>
              <a:t> </a:t>
            </a:r>
            <a:r>
              <a:rPr lang="es-ES" sz="1400" dirty="0" err="1">
                <a:solidFill>
                  <a:srgbClr val="000000"/>
                </a:solidFill>
                <a:latin typeface="Verdana" pitchFamily="34" charset="0"/>
              </a:rPr>
              <a:t>beam</a:t>
            </a:r>
            <a:r>
              <a:rPr lang="es-ES" sz="1400" dirty="0">
                <a:solidFill>
                  <a:srgbClr val="000000"/>
                </a:solidFill>
                <a:latin typeface="Verdana" pitchFamily="34" charset="0"/>
              </a:rPr>
              <a:t>, </a:t>
            </a:r>
            <a:r>
              <a:rPr lang="es-ES" sz="1400" dirty="0" err="1">
                <a:solidFill>
                  <a:srgbClr val="000000"/>
                </a:solidFill>
                <a:latin typeface="Verdana" pitchFamily="34" charset="0"/>
              </a:rPr>
              <a:t>including</a:t>
            </a:r>
            <a:r>
              <a:rPr lang="es-ES" sz="1400" dirty="0">
                <a:solidFill>
                  <a:srgbClr val="000000"/>
                </a:solidFill>
                <a:latin typeface="Verdana" pitchFamily="34" charset="0"/>
              </a:rPr>
              <a:t> </a:t>
            </a:r>
            <a:r>
              <a:rPr lang="es-ES" sz="1400" dirty="0" err="1">
                <a:solidFill>
                  <a:srgbClr val="000000"/>
                </a:solidFill>
                <a:latin typeface="Verdana" pitchFamily="34" charset="0"/>
              </a:rPr>
              <a:t>injection</a:t>
            </a:r>
            <a:r>
              <a:rPr lang="es-ES" sz="1400" dirty="0">
                <a:solidFill>
                  <a:srgbClr val="000000"/>
                </a:solidFill>
                <a:latin typeface="Verdana" pitchFamily="34" charset="0"/>
              </a:rPr>
              <a:t> time</a:t>
            </a:r>
          </a:p>
          <a:p>
            <a:pPr>
              <a:lnSpc>
                <a:spcPct val="150000"/>
              </a:lnSpc>
            </a:pPr>
            <a:r>
              <a:rPr lang="es-ES" sz="1400" dirty="0">
                <a:solidFill>
                  <a:srgbClr val="000000"/>
                </a:solidFill>
                <a:latin typeface="Verdana" pitchFamily="34" charset="0"/>
              </a:rPr>
              <a:t>MTBF: Mean time </a:t>
            </a:r>
            <a:r>
              <a:rPr lang="es-ES" sz="1400" dirty="0" err="1">
                <a:solidFill>
                  <a:srgbClr val="000000"/>
                </a:solidFill>
                <a:latin typeface="Verdana" pitchFamily="34" charset="0"/>
              </a:rPr>
              <a:t>between</a:t>
            </a:r>
            <a:r>
              <a:rPr lang="es-ES" sz="1400" dirty="0">
                <a:solidFill>
                  <a:srgbClr val="000000"/>
                </a:solidFill>
                <a:latin typeface="Verdana" pitchFamily="34" charset="0"/>
              </a:rPr>
              <a:t> </a:t>
            </a:r>
            <a:r>
              <a:rPr lang="es-ES" sz="1400" dirty="0" err="1">
                <a:solidFill>
                  <a:srgbClr val="000000"/>
                </a:solidFill>
                <a:latin typeface="Verdana" pitchFamily="34" charset="0"/>
              </a:rPr>
              <a:t>failures</a:t>
            </a:r>
            <a:endParaRPr lang="es-ES" sz="1400" dirty="0">
              <a:solidFill>
                <a:srgbClr val="000000"/>
              </a:solidFill>
              <a:latin typeface="Verdana" pitchFamily="34" charset="0"/>
            </a:endParaRPr>
          </a:p>
          <a:p>
            <a:pPr>
              <a:lnSpc>
                <a:spcPct val="150000"/>
              </a:lnSpc>
            </a:pPr>
            <a:r>
              <a:rPr lang="es-ES" sz="1400" dirty="0">
                <a:solidFill>
                  <a:srgbClr val="000000"/>
                </a:solidFill>
                <a:latin typeface="Verdana" pitchFamily="34" charset="0"/>
              </a:rPr>
              <a:t>MTTR: Mean time to </a:t>
            </a:r>
            <a:r>
              <a:rPr lang="es-ES" sz="1400" dirty="0" err="1">
                <a:solidFill>
                  <a:srgbClr val="000000"/>
                </a:solidFill>
                <a:latin typeface="Verdana" pitchFamily="34" charset="0"/>
              </a:rPr>
              <a:t>have</a:t>
            </a:r>
            <a:r>
              <a:rPr lang="es-ES" sz="1400" dirty="0">
                <a:solidFill>
                  <a:srgbClr val="000000"/>
                </a:solidFill>
                <a:latin typeface="Verdana" pitchFamily="34" charset="0"/>
              </a:rPr>
              <a:t> </a:t>
            </a:r>
            <a:r>
              <a:rPr lang="es-ES" sz="1400" dirty="0" err="1">
                <a:solidFill>
                  <a:srgbClr val="000000"/>
                </a:solidFill>
                <a:latin typeface="Verdana" pitchFamily="34" charset="0"/>
              </a:rPr>
              <a:t>the</a:t>
            </a:r>
            <a:r>
              <a:rPr lang="es-ES" sz="1400" dirty="0">
                <a:solidFill>
                  <a:srgbClr val="000000"/>
                </a:solidFill>
                <a:latin typeface="Verdana" pitchFamily="34" charset="0"/>
              </a:rPr>
              <a:t> </a:t>
            </a:r>
            <a:r>
              <a:rPr lang="es-ES" sz="1400" dirty="0" err="1">
                <a:solidFill>
                  <a:srgbClr val="000000"/>
                </a:solidFill>
                <a:latin typeface="Verdana" pitchFamily="34" charset="0"/>
              </a:rPr>
              <a:t>beam</a:t>
            </a:r>
            <a:r>
              <a:rPr lang="es-ES" sz="1400" dirty="0">
                <a:solidFill>
                  <a:srgbClr val="000000"/>
                </a:solidFill>
                <a:latin typeface="Verdana" pitchFamily="34" charset="0"/>
              </a:rPr>
              <a:t> back</a:t>
            </a:r>
          </a:p>
          <a:p>
            <a:pPr>
              <a:lnSpc>
                <a:spcPct val="150000"/>
              </a:lnSpc>
            </a:pPr>
            <a:r>
              <a:rPr lang="es-ES" sz="1400" baseline="30000" dirty="0">
                <a:solidFill>
                  <a:srgbClr val="000000"/>
                </a:solidFill>
                <a:latin typeface="Verdana" pitchFamily="34" charset="0"/>
              </a:rPr>
              <a:t>*</a:t>
            </a:r>
            <a:r>
              <a:rPr lang="es-ES" sz="1400" dirty="0">
                <a:solidFill>
                  <a:srgbClr val="000000"/>
                </a:solidFill>
                <a:latin typeface="Verdana" pitchFamily="34" charset="0"/>
              </a:rPr>
              <a:t> Data </a:t>
            </a:r>
            <a:r>
              <a:rPr lang="es-ES" sz="1400" dirty="0" err="1">
                <a:solidFill>
                  <a:srgbClr val="000000"/>
                </a:solidFill>
                <a:latin typeface="Verdana" pitchFamily="34" charset="0"/>
              </a:rPr>
              <a:t>until</a:t>
            </a:r>
            <a:r>
              <a:rPr lang="es-ES" sz="1400" dirty="0">
                <a:solidFill>
                  <a:srgbClr val="000000"/>
                </a:solidFill>
                <a:latin typeface="Verdana" pitchFamily="34" charset="0"/>
              </a:rPr>
              <a:t> </a:t>
            </a:r>
            <a:r>
              <a:rPr lang="es-ES" sz="1400" dirty="0" smtClean="0">
                <a:solidFill>
                  <a:srgbClr val="000000"/>
                </a:solidFill>
                <a:latin typeface="Verdana" pitchFamily="34" charset="0"/>
              </a:rPr>
              <a:t>01/12/2014</a:t>
            </a:r>
            <a:endParaRPr lang="en-US" sz="1400" baseline="30000" dirty="0">
              <a:solidFill>
                <a:srgbClr val="000000"/>
              </a:solidFill>
              <a:latin typeface="Verdana"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39407216"/>
              </p:ext>
            </p:extLst>
          </p:nvPr>
        </p:nvGraphicFramePr>
        <p:xfrm>
          <a:off x="664096" y="1736025"/>
          <a:ext cx="7488835" cy="3205142"/>
        </p:xfrm>
        <a:graphic>
          <a:graphicData uri="http://schemas.openxmlformats.org/drawingml/2006/table">
            <a:tbl>
              <a:tblPr/>
              <a:tblGrid>
                <a:gridCol w="1800202"/>
                <a:gridCol w="1368152"/>
                <a:gridCol w="1512168"/>
                <a:gridCol w="1512168"/>
                <a:gridCol w="1296145"/>
              </a:tblGrid>
              <a:tr h="4502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2012</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2013</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2014</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2015</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r>
              <a:tr h="701991">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1600" b="0" i="0" u="none" strike="noStrike" cap="none" normalizeH="0" baseline="0" dirty="0" err="1" smtClean="0">
                          <a:ln>
                            <a:noFill/>
                          </a:ln>
                          <a:solidFill>
                            <a:srgbClr val="000000"/>
                          </a:solidFill>
                          <a:effectLst/>
                          <a:latin typeface="Verdana" pitchFamily="34" charset="0"/>
                        </a:rPr>
                        <a:t>Accelerator</a:t>
                      </a:r>
                      <a:r>
                        <a:rPr kumimoji="0" lang="es-ES" sz="1600" b="0" i="0" u="none" strike="noStrike" cap="none" normalizeH="0" baseline="0" dirty="0" smtClean="0">
                          <a:ln>
                            <a:noFill/>
                          </a:ln>
                          <a:solidFill>
                            <a:srgbClr val="000000"/>
                          </a:solidFill>
                          <a:effectLst/>
                          <a:latin typeface="Verdana" pitchFamily="34" charset="0"/>
                        </a:rPr>
                        <a:t> </a:t>
                      </a:r>
                      <a:r>
                        <a:rPr kumimoji="0" lang="es-ES" sz="1600" b="0" i="0" u="none" strike="noStrike" cap="none" normalizeH="0" baseline="0" dirty="0" err="1" smtClean="0">
                          <a:ln>
                            <a:noFill/>
                          </a:ln>
                          <a:solidFill>
                            <a:srgbClr val="000000"/>
                          </a:solidFill>
                          <a:effectLst/>
                          <a:latin typeface="Verdana" pitchFamily="34" charset="0"/>
                        </a:rPr>
                        <a:t>operation</a:t>
                      </a:r>
                      <a:r>
                        <a:rPr kumimoji="0" lang="es-ES" sz="1600" b="0" i="0" u="none" strike="noStrike" cap="none" normalizeH="0" baseline="0" dirty="0" smtClean="0">
                          <a:ln>
                            <a:noFill/>
                          </a:ln>
                          <a:solidFill>
                            <a:srgbClr val="000000"/>
                          </a:solidFill>
                          <a:effectLst/>
                          <a:latin typeface="Verdana" pitchFamily="34" charset="0"/>
                        </a:rPr>
                        <a:t> [h]</a:t>
                      </a:r>
                      <a:endParaRPr kumimoji="0" lang="en-US" sz="16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3280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4464</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5250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5730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r>
              <a:tr h="701991">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1600" b="0" i="0" u="none" strike="noStrike" cap="none" normalizeH="0" baseline="0" dirty="0" err="1" smtClean="0">
                          <a:ln>
                            <a:noFill/>
                          </a:ln>
                          <a:solidFill>
                            <a:srgbClr val="000000"/>
                          </a:solidFill>
                          <a:effectLst/>
                          <a:latin typeface="Verdana" pitchFamily="34" charset="0"/>
                        </a:rPr>
                        <a:t>Scheduled</a:t>
                      </a:r>
                      <a:r>
                        <a:rPr kumimoji="0" lang="es-ES" sz="1600" b="0" i="0" u="none" strike="noStrike" cap="none" normalizeH="0" baseline="0" dirty="0" smtClean="0">
                          <a:ln>
                            <a:noFill/>
                          </a:ln>
                          <a:solidFill>
                            <a:srgbClr val="000000"/>
                          </a:solidFill>
                          <a:effectLst/>
                          <a:latin typeface="Verdana" pitchFamily="34" charset="0"/>
                        </a:rPr>
                        <a:t> </a:t>
                      </a:r>
                      <a:r>
                        <a:rPr kumimoji="0" lang="es-ES" sz="1600" b="0" i="0" u="none" strike="noStrike" cap="none" normalizeH="0" baseline="0" dirty="0" err="1" smtClean="0">
                          <a:ln>
                            <a:noFill/>
                          </a:ln>
                          <a:solidFill>
                            <a:srgbClr val="000000"/>
                          </a:solidFill>
                          <a:effectLst/>
                          <a:latin typeface="Verdana" pitchFamily="34" charset="0"/>
                        </a:rPr>
                        <a:t>user</a:t>
                      </a:r>
                      <a:r>
                        <a:rPr kumimoji="0" lang="es-ES" sz="1600" b="0" i="0" u="none" strike="noStrike" cap="none" normalizeH="0" baseline="0" dirty="0" smtClean="0">
                          <a:ln>
                            <a:noFill/>
                          </a:ln>
                          <a:solidFill>
                            <a:srgbClr val="000000"/>
                          </a:solidFill>
                          <a:effectLst/>
                          <a:latin typeface="Verdana" pitchFamily="34" charset="0"/>
                        </a:rPr>
                        <a:t> </a:t>
                      </a:r>
                      <a:r>
                        <a:rPr kumimoji="0" lang="es-ES" sz="1600" b="0" i="0" u="none" strike="noStrike" cap="none" normalizeH="0" baseline="0" dirty="0" err="1" smtClean="0">
                          <a:ln>
                            <a:noFill/>
                          </a:ln>
                          <a:solidFill>
                            <a:srgbClr val="000000"/>
                          </a:solidFill>
                          <a:effectLst/>
                          <a:latin typeface="Verdana" pitchFamily="34" charset="0"/>
                        </a:rPr>
                        <a:t>beam</a:t>
                      </a:r>
                      <a:r>
                        <a:rPr kumimoji="0" lang="es-ES" sz="1600" b="0" i="0" u="none" strike="noStrike" cap="none" normalizeH="0" baseline="0" dirty="0" smtClean="0">
                          <a:ln>
                            <a:noFill/>
                          </a:ln>
                          <a:solidFill>
                            <a:srgbClr val="000000"/>
                          </a:solidFill>
                          <a:effectLst/>
                          <a:latin typeface="Verdana" pitchFamily="34" charset="0"/>
                        </a:rPr>
                        <a:t> [h] </a:t>
                      </a:r>
                      <a:endParaRPr kumimoji="0" lang="en-US" sz="16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2387.3</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3539.5</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3888.0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4320.0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r>
              <a:tr h="4502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err="1" smtClean="0">
                          <a:ln>
                            <a:noFill/>
                          </a:ln>
                          <a:solidFill>
                            <a:srgbClr val="000000"/>
                          </a:solidFill>
                          <a:effectLst/>
                          <a:latin typeface="Verdana" pitchFamily="34" charset="0"/>
                        </a:rPr>
                        <a:t>Availability</a:t>
                      </a:r>
                      <a:r>
                        <a:rPr kumimoji="0" lang="es-ES" sz="1600" b="0" i="0" u="none" strike="noStrike" cap="none" normalizeH="0" baseline="0" dirty="0" smtClean="0">
                          <a:ln>
                            <a:noFill/>
                          </a:ln>
                          <a:solidFill>
                            <a:srgbClr val="000000"/>
                          </a:solidFill>
                          <a:effectLst/>
                          <a:latin typeface="Verdana" pitchFamily="34" charset="0"/>
                        </a:rPr>
                        <a:t> [%]</a:t>
                      </a:r>
                      <a:endParaRPr kumimoji="0" lang="en-US" sz="16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77.0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83.8</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96.7</a:t>
                      </a:r>
                      <a:r>
                        <a:rPr kumimoji="0" lang="es-ES" sz="1800" b="0" i="0" u="none" strike="noStrike" cap="none" normalizeH="0" baseline="30000" dirty="0" smtClean="0">
                          <a:ln>
                            <a:noFill/>
                          </a:ln>
                          <a:solidFill>
                            <a:srgbClr val="000000"/>
                          </a:solidFill>
                          <a:effectLst/>
                          <a:latin typeface="Verdana" pitchFamily="34" charset="0"/>
                        </a:rPr>
                        <a:t>*</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r>
              <a:tr h="4502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smtClean="0">
                          <a:ln>
                            <a:noFill/>
                          </a:ln>
                          <a:solidFill>
                            <a:srgbClr val="000000"/>
                          </a:solidFill>
                          <a:effectLst/>
                          <a:latin typeface="Verdana" pitchFamily="34" charset="0"/>
                        </a:rPr>
                        <a:t>MTBF [h]</a:t>
                      </a:r>
                      <a:endParaRPr kumimoji="0" lang="en-US" sz="16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21.0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25.0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32.7</a:t>
                      </a:r>
                      <a:r>
                        <a:rPr kumimoji="0" lang="es-ES" sz="1800" b="0" i="0" u="none" strike="noStrike" cap="none" normalizeH="0" baseline="30000" dirty="0" smtClean="0">
                          <a:ln>
                            <a:noFill/>
                          </a:ln>
                          <a:solidFill>
                            <a:srgbClr val="000000"/>
                          </a:solidFill>
                          <a:effectLst/>
                          <a:latin typeface="Verdana" pitchFamily="34" charset="0"/>
                        </a:rPr>
                        <a:t>*</a:t>
                      </a:r>
                      <a:endParaRPr kumimoji="0" lang="en-US" sz="1800" b="0" i="0" u="none" strike="noStrike" cap="none" normalizeH="0" baseline="3000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DCDDA"/>
                    </a:solidFill>
                  </a:tcPr>
                </a:tc>
              </a:tr>
              <a:tr h="4502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smtClean="0">
                          <a:ln>
                            <a:noFill/>
                          </a:ln>
                          <a:solidFill>
                            <a:srgbClr val="000000"/>
                          </a:solidFill>
                          <a:effectLst/>
                          <a:latin typeface="Verdana" pitchFamily="34" charset="0"/>
                        </a:rPr>
                        <a:t>MTTR [h]</a:t>
                      </a:r>
                      <a:endParaRPr kumimoji="0" lang="en-US" sz="16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1.0</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0.8</a:t>
                      </a: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rgbClr val="000000"/>
                          </a:solidFill>
                          <a:effectLst/>
                          <a:latin typeface="Verdana" pitchFamily="34" charset="0"/>
                        </a:rPr>
                        <a:t>1.1</a:t>
                      </a:r>
                      <a:r>
                        <a:rPr kumimoji="0" lang="es-ES" sz="1800" b="0" i="0" u="none" strike="noStrike" cap="none" normalizeH="0" baseline="30000" dirty="0" smtClean="0">
                          <a:ln>
                            <a:noFill/>
                          </a:ln>
                          <a:solidFill>
                            <a:srgbClr val="000000"/>
                          </a:solidFill>
                          <a:effectLst/>
                          <a:latin typeface="Verdana" pitchFamily="34" charset="0"/>
                        </a:rPr>
                        <a:t>*</a:t>
                      </a:r>
                      <a:endParaRPr kumimoji="0" lang="en-US" sz="1800" b="0" i="0" u="none" strike="noStrike" cap="none" normalizeH="0" baseline="3000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Verdana"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r>
            </a:tbl>
          </a:graphicData>
        </a:graphic>
      </p:graphicFrame>
    </p:spTree>
    <p:extLst>
      <p:ext uri="{BB962C8B-B14F-4D97-AF65-F5344CB8AC3E}">
        <p14:creationId xmlns:p14="http://schemas.microsoft.com/office/powerpoint/2010/main" val="165523234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188640"/>
            <a:ext cx="5256584" cy="584775"/>
          </a:xfrm>
        </p:spPr>
        <p:txBody>
          <a:bodyPr/>
          <a:lstStyle/>
          <a:p>
            <a:r>
              <a:rPr lang="es-ES" sz="3200" dirty="0" err="1" smtClean="0"/>
              <a:t>Operating</a:t>
            </a:r>
            <a:r>
              <a:rPr lang="es-ES" sz="3200" dirty="0" smtClean="0"/>
              <a:t> </a:t>
            </a:r>
            <a:r>
              <a:rPr lang="es-ES" sz="3200" dirty="0" err="1" smtClean="0"/>
              <a:t>conditions</a:t>
            </a:r>
            <a:endParaRPr lang="en-US"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879445"/>
            <a:ext cx="8604448" cy="2373640"/>
          </a:xfrm>
          <a:prstGeom prst="rect">
            <a:avLst/>
          </a:prstGeom>
        </p:spPr>
      </p:pic>
      <p:sp>
        <p:nvSpPr>
          <p:cNvPr id="5" name="Rectangle 4"/>
          <p:cNvSpPr/>
          <p:nvPr/>
        </p:nvSpPr>
        <p:spPr>
          <a:xfrm>
            <a:off x="2274697" y="4293096"/>
            <a:ext cx="339862" cy="1314008"/>
          </a:xfrm>
          <a:prstGeom prst="rect">
            <a:avLst/>
          </a:prstGeom>
          <a:solidFill>
            <a:schemeClr val="accent1">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572000" y="4293096"/>
            <a:ext cx="339862" cy="1314008"/>
          </a:xfrm>
          <a:prstGeom prst="rect">
            <a:avLst/>
          </a:prstGeom>
          <a:solidFill>
            <a:schemeClr val="accent1">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536394" y="4293096"/>
            <a:ext cx="339862" cy="1314008"/>
          </a:xfrm>
          <a:prstGeom prst="rect">
            <a:avLst/>
          </a:prstGeom>
          <a:solidFill>
            <a:schemeClr val="accent1">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rot="16200000">
            <a:off x="1846729" y="4758223"/>
            <a:ext cx="1207254" cy="276999"/>
          </a:xfrm>
          <a:prstGeom prst="rect">
            <a:avLst/>
          </a:prstGeom>
          <a:noFill/>
        </p:spPr>
        <p:txBody>
          <a:bodyPr wrap="none" rtlCol="0">
            <a:spAutoFit/>
          </a:bodyPr>
          <a:lstStyle/>
          <a:p>
            <a:r>
              <a:rPr lang="es-ES" sz="1200" dirty="0" smtClean="0"/>
              <a:t>Machine </a:t>
            </a:r>
            <a:r>
              <a:rPr lang="es-ES" sz="1200" dirty="0" err="1" smtClean="0"/>
              <a:t>studies</a:t>
            </a:r>
            <a:endParaRPr lang="en-US" sz="1200" dirty="0"/>
          </a:p>
        </p:txBody>
      </p:sp>
      <p:sp>
        <p:nvSpPr>
          <p:cNvPr id="11" name="TextBox 10"/>
          <p:cNvSpPr txBox="1"/>
          <p:nvPr/>
        </p:nvSpPr>
        <p:spPr>
          <a:xfrm rot="16200000">
            <a:off x="4138304" y="4786129"/>
            <a:ext cx="1207254" cy="276999"/>
          </a:xfrm>
          <a:prstGeom prst="rect">
            <a:avLst/>
          </a:prstGeom>
          <a:noFill/>
        </p:spPr>
        <p:txBody>
          <a:bodyPr wrap="none" rtlCol="0">
            <a:spAutoFit/>
          </a:bodyPr>
          <a:lstStyle/>
          <a:p>
            <a:r>
              <a:rPr lang="es-ES" sz="1200" dirty="0" smtClean="0"/>
              <a:t>Machine </a:t>
            </a:r>
            <a:r>
              <a:rPr lang="es-ES" sz="1200" dirty="0" err="1" smtClean="0"/>
              <a:t>studies</a:t>
            </a:r>
            <a:endParaRPr lang="en-US" sz="1200" dirty="0"/>
          </a:p>
        </p:txBody>
      </p:sp>
      <p:sp>
        <p:nvSpPr>
          <p:cNvPr id="12" name="TextBox 11"/>
          <p:cNvSpPr txBox="1"/>
          <p:nvPr/>
        </p:nvSpPr>
        <p:spPr>
          <a:xfrm rot="16200000">
            <a:off x="6134130" y="4788699"/>
            <a:ext cx="1207254" cy="276999"/>
          </a:xfrm>
          <a:prstGeom prst="rect">
            <a:avLst/>
          </a:prstGeom>
          <a:noFill/>
        </p:spPr>
        <p:txBody>
          <a:bodyPr wrap="none" rtlCol="0">
            <a:spAutoFit/>
          </a:bodyPr>
          <a:lstStyle/>
          <a:p>
            <a:r>
              <a:rPr lang="es-ES" sz="1200" dirty="0" smtClean="0"/>
              <a:t>Machine </a:t>
            </a:r>
            <a:r>
              <a:rPr lang="es-ES" sz="1200" dirty="0" err="1" smtClean="0"/>
              <a:t>studies</a:t>
            </a:r>
            <a:endParaRPr lang="en-US" sz="1200" dirty="0"/>
          </a:p>
        </p:txBody>
      </p:sp>
      <p:sp>
        <p:nvSpPr>
          <p:cNvPr id="3" name="Rounded Rectangle 2"/>
          <p:cNvSpPr/>
          <p:nvPr/>
        </p:nvSpPr>
        <p:spPr>
          <a:xfrm>
            <a:off x="4925899" y="3645024"/>
            <a:ext cx="3678549" cy="280831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TextBox 7"/>
          <p:cNvSpPr txBox="1"/>
          <p:nvPr/>
        </p:nvSpPr>
        <p:spPr>
          <a:xfrm>
            <a:off x="4059314" y="3016132"/>
            <a:ext cx="4817216" cy="461665"/>
          </a:xfrm>
          <a:prstGeom prst="rect">
            <a:avLst/>
          </a:prstGeom>
          <a:noFill/>
          <a:ln>
            <a:noFill/>
          </a:ln>
        </p:spPr>
        <p:txBody>
          <a:bodyPr wrap="none" rtlCol="0">
            <a:spAutoFit/>
          </a:bodyPr>
          <a:lstStyle/>
          <a:p>
            <a:r>
              <a:rPr lang="en-US" sz="2400" b="1" dirty="0" smtClean="0">
                <a:solidFill>
                  <a:srgbClr val="FF0000"/>
                </a:solidFill>
              </a:rPr>
              <a:t>100% availability 28 Oct- 7 Nov 2014</a:t>
            </a:r>
            <a:endParaRPr lang="es-ES_tradnl" sz="2400" b="1" dirty="0" smtClean="0">
              <a:solidFill>
                <a:srgbClr val="FF0000"/>
              </a:solidFill>
            </a:endParaRPr>
          </a:p>
        </p:txBody>
      </p:sp>
      <p:sp>
        <p:nvSpPr>
          <p:cNvPr id="14" name="TextBox 13"/>
          <p:cNvSpPr txBox="1"/>
          <p:nvPr/>
        </p:nvSpPr>
        <p:spPr>
          <a:xfrm>
            <a:off x="228266" y="1688446"/>
            <a:ext cx="8718028" cy="1631216"/>
          </a:xfrm>
          <a:prstGeom prst="rect">
            <a:avLst/>
          </a:prstGeom>
          <a:noFill/>
          <a:ln>
            <a:noFill/>
          </a:ln>
        </p:spPr>
        <p:txBody>
          <a:bodyPr wrap="none" rtlCol="0">
            <a:spAutoFit/>
          </a:bodyPr>
          <a:lstStyle/>
          <a:p>
            <a:pPr marL="342900" indent="-342900">
              <a:buFont typeface="Arial" panose="020B0604020202020204" pitchFamily="34" charset="0"/>
              <a:buChar char="•"/>
            </a:pPr>
            <a:r>
              <a:rPr lang="en-US" sz="2000" dirty="0" smtClean="0">
                <a:solidFill>
                  <a:srgbClr val="666699"/>
                </a:solidFill>
              </a:rPr>
              <a:t>Top up – Injection every 20 minutes  up to 100 mA (since summer 2014)</a:t>
            </a:r>
          </a:p>
          <a:p>
            <a:pPr marL="342900" indent="-342900">
              <a:buFont typeface="Arial" panose="020B0604020202020204" pitchFamily="34" charset="0"/>
              <a:buChar char="•"/>
            </a:pPr>
            <a:r>
              <a:rPr lang="en-US" sz="2000" dirty="0" smtClean="0">
                <a:solidFill>
                  <a:srgbClr val="666699"/>
                </a:solidFill>
              </a:rPr>
              <a:t>Slow orbit feedback (since 2012)</a:t>
            </a:r>
          </a:p>
          <a:p>
            <a:pPr marL="342900" indent="-342900">
              <a:buFont typeface="Arial" panose="020B0604020202020204" pitchFamily="34" charset="0"/>
              <a:buChar char="•"/>
            </a:pPr>
            <a:r>
              <a:rPr lang="en-US" sz="2000" dirty="0" smtClean="0">
                <a:solidFill>
                  <a:srgbClr val="666699"/>
                </a:solidFill>
              </a:rPr>
              <a:t>Fast orbit feedback from 2015  – will allow higher injection frequency</a:t>
            </a:r>
          </a:p>
          <a:p>
            <a:pPr marL="342900" indent="-342900">
              <a:buFont typeface="Arial" panose="020B0604020202020204" pitchFamily="34" charset="0"/>
              <a:buChar char="•"/>
            </a:pPr>
            <a:r>
              <a:rPr lang="en-US" sz="2000" dirty="0" smtClean="0">
                <a:solidFill>
                  <a:srgbClr val="666699"/>
                </a:solidFill>
              </a:rPr>
              <a:t>Transverse Bunch by bunch feedback from 2015 – will allow increasing current </a:t>
            </a:r>
          </a:p>
          <a:p>
            <a:r>
              <a:rPr lang="en-US" sz="2000" dirty="0" smtClean="0">
                <a:solidFill>
                  <a:srgbClr val="666699"/>
                </a:solidFill>
              </a:rPr>
              <a:t>(up to 250 mA)</a:t>
            </a:r>
          </a:p>
        </p:txBody>
      </p:sp>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0213" y="0"/>
            <a:ext cx="2843808" cy="1688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0636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256" y="205770"/>
            <a:ext cx="6553200" cy="646331"/>
          </a:xfrm>
        </p:spPr>
        <p:txBody>
          <a:bodyPr/>
          <a:lstStyle/>
          <a:p>
            <a:pPr lvl="0"/>
            <a:r>
              <a:rPr lang="en-US" sz="3600" kern="0" dirty="0">
                <a:solidFill>
                  <a:srgbClr val="002060"/>
                </a:solidFill>
              </a:rPr>
              <a:t>User calls </a:t>
            </a:r>
            <a:endParaRPr lang="en-US" dirty="0">
              <a:solidFill>
                <a:srgbClr val="002060"/>
              </a:solidFill>
            </a:endParaRPr>
          </a:p>
        </p:txBody>
      </p:sp>
      <p:graphicFrame>
        <p:nvGraphicFramePr>
          <p:cNvPr id="11" name="Chart 10"/>
          <p:cNvGraphicFramePr>
            <a:graphicFrameLocks/>
          </p:cNvGraphicFramePr>
          <p:nvPr>
            <p:extLst>
              <p:ext uri="{D42A27DB-BD31-4B8C-83A1-F6EECF244321}">
                <p14:modId xmlns:p14="http://schemas.microsoft.com/office/powerpoint/2010/main" val="4110370645"/>
              </p:ext>
            </p:extLst>
          </p:nvPr>
        </p:nvGraphicFramePr>
        <p:xfrm>
          <a:off x="251520" y="1988840"/>
          <a:ext cx="3600400" cy="3759522"/>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5940152" y="1988840"/>
            <a:ext cx="2592288" cy="73866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88A0B8"/>
                </a:solidFill>
                <a:effectLst/>
                <a:uLnTx/>
                <a:uFillTx/>
              </a:rPr>
              <a:t>In the hypothesis of  maintaining the same number  of proposals in the 2</a:t>
            </a:r>
            <a:r>
              <a:rPr kumimoji="0" lang="en-US" sz="1400" b="0" i="0" u="none" strike="noStrike" kern="0" cap="none" spc="0" normalizeH="0" baseline="30000" noProof="0" dirty="0" smtClean="0">
                <a:ln>
                  <a:noFill/>
                </a:ln>
                <a:solidFill>
                  <a:srgbClr val="88A0B8"/>
                </a:solidFill>
                <a:effectLst/>
                <a:uLnTx/>
                <a:uFillTx/>
              </a:rPr>
              <a:t>nd</a:t>
            </a:r>
            <a:r>
              <a:rPr kumimoji="0" lang="en-US" sz="1400" b="0" i="0" u="none" strike="noStrike" kern="0" cap="none" spc="0" normalizeH="0" baseline="0" noProof="0" dirty="0" smtClean="0">
                <a:ln>
                  <a:noFill/>
                </a:ln>
                <a:solidFill>
                  <a:srgbClr val="88A0B8"/>
                </a:solidFill>
                <a:effectLst/>
                <a:uLnTx/>
                <a:uFillTx/>
              </a:rPr>
              <a:t> call of 2015</a:t>
            </a:r>
            <a:endParaRPr kumimoji="0" lang="es-ES_tradnl" sz="1400" b="0" i="0" u="none" strike="noStrike" kern="0" cap="none" spc="0" normalizeH="0" baseline="0" noProof="0" dirty="0" smtClean="0">
              <a:ln>
                <a:noFill/>
              </a:ln>
              <a:solidFill>
                <a:srgbClr val="88A0B8"/>
              </a:solidFill>
              <a:effectLst/>
              <a:uLnTx/>
              <a:uFillTx/>
            </a:endParaRPr>
          </a:p>
        </p:txBody>
      </p:sp>
      <p:graphicFrame>
        <p:nvGraphicFramePr>
          <p:cNvPr id="13" name="Chart 12"/>
          <p:cNvGraphicFramePr>
            <a:graphicFrameLocks/>
          </p:cNvGraphicFramePr>
          <p:nvPr>
            <p:extLst>
              <p:ext uri="{D42A27DB-BD31-4B8C-83A1-F6EECF244321}">
                <p14:modId xmlns:p14="http://schemas.microsoft.com/office/powerpoint/2010/main" val="158535015"/>
              </p:ext>
            </p:extLst>
          </p:nvPr>
        </p:nvGraphicFramePr>
        <p:xfrm>
          <a:off x="4211960" y="2358172"/>
          <a:ext cx="4572000" cy="3143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2846214856"/>
              </p:ext>
            </p:extLst>
          </p:nvPr>
        </p:nvGraphicFramePr>
        <p:xfrm>
          <a:off x="4211960" y="2754940"/>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p:cNvSpPr txBox="1"/>
          <p:nvPr/>
        </p:nvSpPr>
        <p:spPr>
          <a:xfrm>
            <a:off x="2188804" y="943983"/>
            <a:ext cx="3751348" cy="707886"/>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rgbClr val="00B050"/>
                </a:solidFill>
                <a:effectLst/>
                <a:uLnTx/>
                <a:uFillTx/>
              </a:rPr>
              <a:t>2012-2014: One user call per year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rgbClr val="0070C0"/>
                </a:solidFill>
                <a:effectLst/>
                <a:uLnTx/>
                <a:uFillTx/>
              </a:rPr>
              <a:t>From 2015: </a:t>
            </a:r>
            <a:r>
              <a:rPr lang="en-US" sz="2000" b="1" kern="0" dirty="0">
                <a:solidFill>
                  <a:srgbClr val="0070C0"/>
                </a:solidFill>
              </a:rPr>
              <a:t>T</a:t>
            </a:r>
            <a:r>
              <a:rPr kumimoji="0" lang="en-US" sz="2000" b="1" i="0" u="none" strike="noStrike" kern="0" cap="none" spc="0" normalizeH="0" baseline="0" noProof="0" dirty="0" smtClean="0">
                <a:ln>
                  <a:noFill/>
                </a:ln>
                <a:solidFill>
                  <a:srgbClr val="0070C0"/>
                </a:solidFill>
                <a:effectLst/>
                <a:uLnTx/>
                <a:uFillTx/>
              </a:rPr>
              <a:t>wo calls per year</a:t>
            </a:r>
            <a:endParaRPr kumimoji="0" lang="es-ES_tradnl" sz="2000" b="1" i="0" u="none" strike="noStrike" kern="0" cap="none" spc="0" normalizeH="0" baseline="0" noProof="0" dirty="0" smtClean="0">
              <a:ln>
                <a:noFill/>
              </a:ln>
              <a:solidFill>
                <a:srgbClr val="0070C0"/>
              </a:solidFill>
              <a:effectLst/>
              <a:uLnTx/>
              <a:uFillTx/>
            </a:endParaRPr>
          </a:p>
        </p:txBody>
      </p:sp>
      <p:sp>
        <p:nvSpPr>
          <p:cNvPr id="16" name="TextBox 15"/>
          <p:cNvSpPr txBox="1"/>
          <p:nvPr/>
        </p:nvSpPr>
        <p:spPr>
          <a:xfrm>
            <a:off x="755576" y="5686511"/>
            <a:ext cx="7992888" cy="461665"/>
          </a:xfrm>
          <a:prstGeom prst="rect">
            <a:avLst/>
          </a:prstGeom>
          <a:no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prstClr val="black"/>
                </a:solidFill>
                <a:effectLst/>
                <a:uLnTx/>
                <a:uFillTx/>
              </a:rPr>
              <a:t>Overbooking factor above 2 </a:t>
            </a:r>
            <a:endParaRPr kumimoji="0" lang="es-ES_tradnl" sz="2400" b="0" i="0" u="none" strike="noStrike" kern="0" cap="none" spc="0" normalizeH="0" baseline="0" noProof="0" dirty="0" smtClean="0">
              <a:ln>
                <a:noFill/>
              </a:ln>
              <a:solidFill>
                <a:prstClr val="black"/>
              </a:solidFill>
              <a:effectLst/>
              <a:uLnTx/>
              <a:uFillTx/>
            </a:endParaRPr>
          </a:p>
        </p:txBody>
      </p:sp>
      <p:sp>
        <p:nvSpPr>
          <p:cNvPr id="4" name="Rounded Rectangle 3"/>
          <p:cNvSpPr/>
          <p:nvPr/>
        </p:nvSpPr>
        <p:spPr>
          <a:xfrm>
            <a:off x="4752020" y="3429000"/>
            <a:ext cx="2555891" cy="208823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7" name="Rounded Rectangle 16"/>
          <p:cNvSpPr/>
          <p:nvPr/>
        </p:nvSpPr>
        <p:spPr>
          <a:xfrm>
            <a:off x="7380312" y="2862211"/>
            <a:ext cx="792088" cy="2655021"/>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78649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Graphic spid="1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256" y="205770"/>
            <a:ext cx="6553200" cy="646331"/>
          </a:xfrm>
        </p:spPr>
        <p:txBody>
          <a:bodyPr/>
          <a:lstStyle/>
          <a:p>
            <a:pPr lvl="0"/>
            <a:r>
              <a:rPr lang="en-US" sz="3600" kern="0" dirty="0">
                <a:solidFill>
                  <a:prstClr val="black"/>
                </a:solidFill>
              </a:rPr>
              <a:t>User call </a:t>
            </a:r>
            <a:r>
              <a:rPr lang="en-US" sz="3600" kern="0" dirty="0" smtClean="0">
                <a:solidFill>
                  <a:prstClr val="black"/>
                </a:solidFill>
              </a:rPr>
              <a:t>statistics</a:t>
            </a:r>
            <a:endParaRPr lang="en-US" dirty="0"/>
          </a:p>
        </p:txBody>
      </p:sp>
      <p:graphicFrame>
        <p:nvGraphicFramePr>
          <p:cNvPr id="13" name="Chart 12"/>
          <p:cNvGraphicFramePr>
            <a:graphicFrameLocks/>
          </p:cNvGraphicFramePr>
          <p:nvPr>
            <p:extLst>
              <p:ext uri="{D42A27DB-BD31-4B8C-83A1-F6EECF244321}">
                <p14:modId xmlns:p14="http://schemas.microsoft.com/office/powerpoint/2010/main" val="194300972"/>
              </p:ext>
            </p:extLst>
          </p:nvPr>
        </p:nvGraphicFramePr>
        <p:xfrm>
          <a:off x="3510136" y="1084094"/>
          <a:ext cx="5364088" cy="2912768"/>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p:cNvSpPr txBox="1"/>
          <p:nvPr/>
        </p:nvSpPr>
        <p:spPr>
          <a:xfrm>
            <a:off x="7350628" y="3743454"/>
            <a:ext cx="317716" cy="261610"/>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prstClr val="black"/>
                </a:solidFill>
                <a:effectLst/>
                <a:uLnTx/>
                <a:uFillTx/>
              </a:rPr>
              <a:t>/1</a:t>
            </a:r>
            <a:endParaRPr kumimoji="0" lang="es-ES_tradnl" sz="1100" b="1" i="0" u="none" strike="noStrike" kern="0" cap="none" spc="0" normalizeH="0" baseline="0" noProof="0" dirty="0" smtClean="0">
              <a:ln>
                <a:noFill/>
              </a:ln>
              <a:solidFill>
                <a:prstClr val="black"/>
              </a:solidFill>
              <a:effectLst/>
              <a:uLnTx/>
              <a:uFillTx/>
            </a:endParaRPr>
          </a:p>
        </p:txBody>
      </p:sp>
      <p:sp>
        <p:nvSpPr>
          <p:cNvPr id="18" name="TextBox 17"/>
          <p:cNvSpPr txBox="1"/>
          <p:nvPr/>
        </p:nvSpPr>
        <p:spPr>
          <a:xfrm>
            <a:off x="4355976" y="4293096"/>
            <a:ext cx="4536504" cy="923330"/>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International proposals increase both in absolute and relative numbers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Overbooking</a:t>
            </a:r>
            <a:r>
              <a:rPr kumimoji="0" lang="en-US" sz="1800" b="0" i="0" u="none" strike="noStrike" kern="0" cap="none" spc="0" normalizeH="0" noProof="0" dirty="0" smtClean="0">
                <a:ln>
                  <a:noFill/>
                </a:ln>
                <a:solidFill>
                  <a:prstClr val="black"/>
                </a:solidFill>
                <a:effectLst/>
                <a:uLnTx/>
                <a:uFillTx/>
              </a:rPr>
              <a:t> factor in average &gt;2</a:t>
            </a:r>
            <a:endParaRPr kumimoji="0" lang="en-US" sz="1800" b="0" i="0" u="none" strike="noStrike" kern="0" cap="none" spc="0" normalizeH="0" baseline="0" noProof="0" dirty="0" smtClean="0">
              <a:ln>
                <a:noFill/>
              </a:ln>
              <a:solidFill>
                <a:prstClr val="black"/>
              </a:solidFill>
              <a:effectLst/>
              <a:uLnTx/>
              <a:uFillTx/>
            </a:endParaRPr>
          </a:p>
        </p:txBody>
      </p:sp>
      <p:graphicFrame>
        <p:nvGraphicFramePr>
          <p:cNvPr id="11" name="Chart 10"/>
          <p:cNvGraphicFramePr>
            <a:graphicFrameLocks/>
          </p:cNvGraphicFramePr>
          <p:nvPr>
            <p:extLst>
              <p:ext uri="{D42A27DB-BD31-4B8C-83A1-F6EECF244321}">
                <p14:modId xmlns:p14="http://schemas.microsoft.com/office/powerpoint/2010/main" val="2763741541"/>
              </p:ext>
            </p:extLst>
          </p:nvPr>
        </p:nvGraphicFramePr>
        <p:xfrm>
          <a:off x="96875" y="3789040"/>
          <a:ext cx="3899061" cy="26625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4018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 to SAC members</a:t>
            </a:r>
            <a:endParaRPr lang="es-ES_tradnl" dirty="0"/>
          </a:p>
        </p:txBody>
      </p:sp>
      <p:sp>
        <p:nvSpPr>
          <p:cNvPr id="3" name="Content Placeholder 2"/>
          <p:cNvSpPr>
            <a:spLocks noGrp="1"/>
          </p:cNvSpPr>
          <p:nvPr>
            <p:ph idx="1"/>
          </p:nvPr>
        </p:nvSpPr>
        <p:spPr>
          <a:xfrm>
            <a:off x="609600" y="1295400"/>
            <a:ext cx="8066856" cy="4869904"/>
          </a:xfrm>
        </p:spPr>
        <p:txBody>
          <a:bodyPr>
            <a:normAutofit fontScale="77500" lnSpcReduction="20000"/>
          </a:bodyPr>
          <a:lstStyle/>
          <a:p>
            <a:endParaRPr lang="es-ES_tradnl" dirty="0"/>
          </a:p>
          <a:p>
            <a:pPr marL="457200" indent="-457200">
              <a:buFont typeface="Arial" panose="020B0604020202020204" pitchFamily="34" charset="0"/>
              <a:buChar char="•"/>
            </a:pPr>
            <a:r>
              <a:rPr lang="en-US" sz="2900" dirty="0"/>
              <a:t>John Helliwell, Manchester University, Chair </a:t>
            </a:r>
            <a:endParaRPr lang="en-US" sz="2900" dirty="0" smtClean="0"/>
          </a:p>
          <a:p>
            <a:pPr marL="457200" indent="-457200">
              <a:buFont typeface="Arial" panose="020B0604020202020204" pitchFamily="34" charset="0"/>
              <a:buChar char="•"/>
            </a:pPr>
            <a:r>
              <a:rPr lang="es-ES_tradnl" sz="2900" dirty="0" err="1" smtClean="0"/>
              <a:t>Ian</a:t>
            </a:r>
            <a:r>
              <a:rPr lang="es-ES_tradnl" sz="2900" dirty="0" smtClean="0"/>
              <a:t> </a:t>
            </a:r>
            <a:r>
              <a:rPr lang="es-ES_tradnl" sz="2900" dirty="0"/>
              <a:t>Robinson, London Centre </a:t>
            </a:r>
            <a:r>
              <a:rPr lang="es-ES_tradnl" sz="2900" dirty="0" err="1"/>
              <a:t>for</a:t>
            </a:r>
            <a:r>
              <a:rPr lang="es-ES_tradnl" sz="2900" dirty="0"/>
              <a:t> </a:t>
            </a:r>
            <a:r>
              <a:rPr lang="es-ES_tradnl" sz="2900" dirty="0" err="1"/>
              <a:t>Nanotechnology</a:t>
            </a:r>
            <a:r>
              <a:rPr lang="es-ES_tradnl" sz="2900" dirty="0"/>
              <a:t> </a:t>
            </a:r>
          </a:p>
          <a:p>
            <a:pPr marL="457200" indent="-457200">
              <a:buFont typeface="Arial" panose="020B0604020202020204" pitchFamily="34" charset="0"/>
              <a:buChar char="•"/>
            </a:pPr>
            <a:r>
              <a:rPr lang="en-US" sz="2900" dirty="0" smtClean="0"/>
              <a:t>Jose </a:t>
            </a:r>
            <a:r>
              <a:rPr lang="en-US" sz="2900" dirty="0"/>
              <a:t>Enrique Ortega, University of the Basque </a:t>
            </a:r>
            <a:r>
              <a:rPr lang="en-US" sz="2900" dirty="0" smtClean="0"/>
              <a:t>Country</a:t>
            </a:r>
            <a:endParaRPr lang="en-US" sz="2900" dirty="0"/>
          </a:p>
          <a:p>
            <a:pPr marL="457200" indent="-457200">
              <a:buFont typeface="Arial" panose="020B0604020202020204" pitchFamily="34" charset="0"/>
              <a:buChar char="•"/>
            </a:pPr>
            <a:r>
              <a:rPr lang="es-ES_tradnl" sz="2900" dirty="0" smtClean="0"/>
              <a:t>Andrew </a:t>
            </a:r>
            <a:r>
              <a:rPr lang="es-ES_tradnl" sz="2900" dirty="0" err="1"/>
              <a:t>Fitch</a:t>
            </a:r>
            <a:r>
              <a:rPr lang="es-ES_tradnl" sz="2900" dirty="0"/>
              <a:t>, ESRF </a:t>
            </a:r>
          </a:p>
          <a:p>
            <a:pPr marL="457200" indent="-457200">
              <a:buFont typeface="Arial" panose="020B0604020202020204" pitchFamily="34" charset="0"/>
              <a:buChar char="•"/>
            </a:pPr>
            <a:r>
              <a:rPr lang="es-ES_tradnl" sz="2900" dirty="0" err="1" smtClean="0"/>
              <a:t>Sakura</a:t>
            </a:r>
            <a:r>
              <a:rPr lang="es-ES_tradnl" sz="2900" dirty="0" smtClean="0"/>
              <a:t> </a:t>
            </a:r>
            <a:r>
              <a:rPr lang="es-ES_tradnl" sz="2900" dirty="0"/>
              <a:t>Pascarelli, ESRF </a:t>
            </a:r>
          </a:p>
          <a:p>
            <a:pPr marL="457200" indent="-457200">
              <a:buFont typeface="Arial" panose="020B0604020202020204" pitchFamily="34" charset="0"/>
              <a:buChar char="•"/>
            </a:pPr>
            <a:r>
              <a:rPr lang="es-ES_tradnl" sz="2900" dirty="0" smtClean="0"/>
              <a:t>Peter </a:t>
            </a:r>
            <a:r>
              <a:rPr lang="es-ES_tradnl" sz="2900" dirty="0" err="1"/>
              <a:t>Guttmann</a:t>
            </a:r>
            <a:r>
              <a:rPr lang="es-ES_tradnl" sz="2900" dirty="0"/>
              <a:t>, BESSY II </a:t>
            </a:r>
          </a:p>
          <a:p>
            <a:pPr marL="457200" indent="-457200">
              <a:buFont typeface="Arial" panose="020B0604020202020204" pitchFamily="34" charset="0"/>
              <a:buChar char="•"/>
            </a:pPr>
            <a:r>
              <a:rPr lang="es-ES_tradnl" sz="2900" dirty="0" smtClean="0"/>
              <a:t>Oliver </a:t>
            </a:r>
            <a:r>
              <a:rPr lang="es-ES_tradnl" sz="2900" dirty="0" err="1"/>
              <a:t>Bunk</a:t>
            </a:r>
            <a:r>
              <a:rPr lang="es-ES_tradnl" sz="2900" dirty="0"/>
              <a:t>, PSI </a:t>
            </a:r>
          </a:p>
          <a:p>
            <a:pPr marL="457200" indent="-457200">
              <a:buFont typeface="Arial" panose="020B0604020202020204" pitchFamily="34" charset="0"/>
              <a:buChar char="•"/>
            </a:pPr>
            <a:r>
              <a:rPr lang="es-ES_tradnl" sz="2900" dirty="0" smtClean="0"/>
              <a:t>Nick </a:t>
            </a:r>
            <a:r>
              <a:rPr lang="es-ES_tradnl" sz="2900" dirty="0" err="1"/>
              <a:t>Terrill</a:t>
            </a:r>
            <a:r>
              <a:rPr lang="es-ES_tradnl" sz="2900" dirty="0"/>
              <a:t>, </a:t>
            </a:r>
            <a:r>
              <a:rPr lang="es-ES_tradnl" sz="2900" dirty="0" err="1"/>
              <a:t>Diamond</a:t>
            </a:r>
            <a:r>
              <a:rPr lang="es-ES_tradnl" sz="2900" dirty="0"/>
              <a:t> </a:t>
            </a:r>
          </a:p>
          <a:p>
            <a:pPr marL="457200" indent="-457200">
              <a:buFont typeface="Arial" panose="020B0604020202020204" pitchFamily="34" charset="0"/>
              <a:buChar char="•"/>
            </a:pPr>
            <a:r>
              <a:rPr lang="es-ES_tradnl" sz="2900" dirty="0" smtClean="0"/>
              <a:t>Amor </a:t>
            </a:r>
            <a:r>
              <a:rPr lang="es-ES_tradnl" sz="2900" dirty="0"/>
              <a:t>Nadji, SOLEIL </a:t>
            </a:r>
          </a:p>
          <a:p>
            <a:pPr marL="457200" indent="-457200">
              <a:buFont typeface="Arial" panose="020B0604020202020204" pitchFamily="34" charset="0"/>
              <a:buChar char="•"/>
            </a:pPr>
            <a:r>
              <a:rPr lang="es-ES_tradnl" sz="2900" dirty="0" smtClean="0"/>
              <a:t>Andreas </a:t>
            </a:r>
            <a:r>
              <a:rPr lang="es-ES_tradnl" sz="2900" dirty="0"/>
              <a:t>Jankowiak, BESSY II </a:t>
            </a:r>
            <a:r>
              <a:rPr lang="es-ES_tradnl" sz="2900" dirty="0" smtClean="0"/>
              <a:t> (</a:t>
            </a:r>
            <a:r>
              <a:rPr lang="es-ES_tradnl" sz="2900" dirty="0" err="1" smtClean="0"/>
              <a:t>excused</a:t>
            </a:r>
            <a:r>
              <a:rPr lang="es-ES_tradnl" sz="2900" dirty="0" smtClean="0"/>
              <a:t>)</a:t>
            </a:r>
            <a:endParaRPr lang="es-ES_tradnl" sz="2900" dirty="0"/>
          </a:p>
          <a:p>
            <a:pPr marL="457200" indent="-457200">
              <a:buFont typeface="Arial" panose="020B0604020202020204" pitchFamily="34" charset="0"/>
              <a:buChar char="•"/>
            </a:pPr>
            <a:r>
              <a:rPr lang="pt-BR" sz="2900" dirty="0" smtClean="0"/>
              <a:t>Mari </a:t>
            </a:r>
            <a:r>
              <a:rPr lang="pt-BR" sz="2900" dirty="0"/>
              <a:t>Cruz Garcia, AUSE </a:t>
            </a:r>
            <a:r>
              <a:rPr lang="pt-BR" sz="2900" dirty="0" err="1"/>
              <a:t>Observer</a:t>
            </a:r>
            <a:r>
              <a:rPr lang="pt-BR" sz="2900" dirty="0"/>
              <a:t> </a:t>
            </a:r>
          </a:p>
          <a:p>
            <a:pPr marL="457200" indent="-457200">
              <a:buFont typeface="Arial" panose="020B0604020202020204" pitchFamily="34" charset="0"/>
              <a:buChar char="•"/>
            </a:pPr>
            <a:r>
              <a:rPr lang="es-ES_tradnl" sz="2900" dirty="0" smtClean="0"/>
              <a:t>Laurent </a:t>
            </a:r>
            <a:r>
              <a:rPr lang="es-ES_tradnl" sz="2900" dirty="0" err="1"/>
              <a:t>Nahon</a:t>
            </a:r>
            <a:r>
              <a:rPr lang="es-ES_tradnl" sz="2900" dirty="0"/>
              <a:t>, SOLEIL (</a:t>
            </a:r>
            <a:r>
              <a:rPr lang="es-ES_tradnl" sz="2900" dirty="0" err="1"/>
              <a:t>Coopted</a:t>
            </a:r>
            <a:r>
              <a:rPr lang="es-ES_tradnl" sz="2900" dirty="0"/>
              <a:t>) </a:t>
            </a:r>
          </a:p>
          <a:p>
            <a:endParaRPr lang="es-ES_tradnl" dirty="0"/>
          </a:p>
        </p:txBody>
      </p:sp>
    </p:spTree>
    <p:extLst>
      <p:ext uri="{BB962C8B-B14F-4D97-AF65-F5344CB8AC3E}">
        <p14:creationId xmlns:p14="http://schemas.microsoft.com/office/powerpoint/2010/main" val="1275567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01349" y="116632"/>
            <a:ext cx="6027035" cy="584775"/>
          </a:xfrm>
          <a:prstGeom prst="rect">
            <a:avLst/>
          </a:prstGeom>
          <a:solidFill>
            <a:srgbClr val="666699"/>
          </a:solidFill>
        </p:spPr>
        <p:txBody>
          <a:bodyPr wrap="none" rtlCol="0">
            <a:spAutoFit/>
          </a:bodyPr>
          <a:lstStyle/>
          <a:p>
            <a:r>
              <a:rPr lang="en-US" sz="3200" dirty="0" smtClean="0">
                <a:solidFill>
                  <a:schemeClr val="bg1"/>
                </a:solidFill>
              </a:rPr>
              <a:t>Experiments performed until today</a:t>
            </a:r>
            <a:endParaRPr lang="en-US" sz="2400" dirty="0">
              <a:solidFill>
                <a:schemeClr val="bg1"/>
              </a:solidFill>
            </a:endParaRPr>
          </a:p>
        </p:txBody>
      </p:sp>
      <p:sp>
        <p:nvSpPr>
          <p:cNvPr id="8" name="TextBox 7"/>
          <p:cNvSpPr txBox="1"/>
          <p:nvPr/>
        </p:nvSpPr>
        <p:spPr>
          <a:xfrm>
            <a:off x="323528" y="5373216"/>
            <a:ext cx="3672408" cy="1015663"/>
          </a:xfrm>
          <a:prstGeom prst="rect">
            <a:avLst/>
          </a:prstGeom>
          <a:solidFill>
            <a:srgbClr val="88A0B8"/>
          </a:solidFill>
        </p:spPr>
        <p:txBody>
          <a:bodyPr wrap="square" rtlCol="0">
            <a:spAutoFit/>
          </a:bodyPr>
          <a:lstStyle/>
          <a:p>
            <a:r>
              <a:rPr lang="en-US" sz="2000" dirty="0" smtClean="0">
                <a:solidFill>
                  <a:schemeClr val="bg1">
                    <a:lumMod val="85000"/>
                    <a:lumOff val="15000"/>
                  </a:schemeClr>
                </a:solidFill>
              </a:rPr>
              <a:t>Finishing 3</a:t>
            </a:r>
            <a:r>
              <a:rPr lang="en-US" sz="2000" baseline="30000" dirty="0" smtClean="0">
                <a:solidFill>
                  <a:schemeClr val="bg1">
                    <a:lumMod val="85000"/>
                    <a:lumOff val="15000"/>
                  </a:schemeClr>
                </a:solidFill>
              </a:rPr>
              <a:t>rd</a:t>
            </a:r>
            <a:r>
              <a:rPr lang="en-US" sz="2000" dirty="0" smtClean="0">
                <a:solidFill>
                  <a:schemeClr val="bg1">
                    <a:lumMod val="85000"/>
                    <a:lumOff val="15000"/>
                  </a:schemeClr>
                </a:solidFill>
              </a:rPr>
              <a:t> call experiments</a:t>
            </a:r>
          </a:p>
          <a:p>
            <a:r>
              <a:rPr lang="en-US" sz="2000" dirty="0" smtClean="0">
                <a:solidFill>
                  <a:schemeClr val="bg1">
                    <a:lumMod val="85000"/>
                    <a:lumOff val="15000"/>
                  </a:schemeClr>
                </a:solidFill>
              </a:rPr>
              <a:t>(Run May-Dec 2014)</a:t>
            </a:r>
          </a:p>
          <a:p>
            <a:r>
              <a:rPr lang="en-US" sz="2000" dirty="0" smtClean="0">
                <a:solidFill>
                  <a:schemeClr val="bg1">
                    <a:lumMod val="85000"/>
                    <a:lumOff val="15000"/>
                  </a:schemeClr>
                </a:solidFill>
              </a:rPr>
              <a:t>Defined the 4</a:t>
            </a:r>
            <a:r>
              <a:rPr lang="en-US" sz="2000" baseline="30000" dirty="0" smtClean="0">
                <a:solidFill>
                  <a:schemeClr val="bg1">
                    <a:lumMod val="85000"/>
                    <a:lumOff val="15000"/>
                  </a:schemeClr>
                </a:solidFill>
              </a:rPr>
              <a:t>th</a:t>
            </a:r>
            <a:r>
              <a:rPr lang="en-US" sz="2000" dirty="0" smtClean="0">
                <a:solidFill>
                  <a:schemeClr val="bg1">
                    <a:lumMod val="85000"/>
                    <a:lumOff val="15000"/>
                  </a:schemeClr>
                </a:solidFill>
              </a:rPr>
              <a:t> call experiments</a:t>
            </a:r>
          </a:p>
        </p:txBody>
      </p:sp>
      <p:graphicFrame>
        <p:nvGraphicFramePr>
          <p:cNvPr id="6" name="Chart 5"/>
          <p:cNvGraphicFramePr>
            <a:graphicFrameLocks/>
          </p:cNvGraphicFramePr>
          <p:nvPr>
            <p:extLst>
              <p:ext uri="{D42A27DB-BD31-4B8C-83A1-F6EECF244321}">
                <p14:modId xmlns:p14="http://schemas.microsoft.com/office/powerpoint/2010/main" val="2317819066"/>
              </p:ext>
            </p:extLst>
          </p:nvPr>
        </p:nvGraphicFramePr>
        <p:xfrm>
          <a:off x="107504" y="1052736"/>
          <a:ext cx="8755518" cy="41406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22629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3"/>
          <p:cNvSpPr txBox="1">
            <a:spLocks noChangeArrowheads="1"/>
          </p:cNvSpPr>
          <p:nvPr/>
        </p:nvSpPr>
        <p:spPr bwMode="auto">
          <a:xfrm>
            <a:off x="2627784" y="128399"/>
            <a:ext cx="3695242" cy="561885"/>
          </a:xfrm>
          <a:prstGeom prst="rect">
            <a:avLst/>
          </a:prstGeom>
          <a:noFill/>
          <a:ln>
            <a:noFill/>
          </a:ln>
          <a:effectLst/>
          <a:extLst>
            <a:ext uri="{909E8E84-426E-40DD-AFC4-6F175D3DCCD1}">
              <a14:hiddenFill xmlns:a14="http://schemas.microsoft.com/office/drawing/2010/main">
                <a:solidFill>
                  <a:srgbClr val="99CC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2633663" algn="l"/>
              </a:tabLst>
              <a:defRPr sz="2800" b="1">
                <a:solidFill>
                  <a:srgbClr val="0033CC"/>
                </a:solidFill>
                <a:latin typeface="Arial" charset="0"/>
                <a:ea typeface="ＭＳ Ｐゴシック" pitchFamily="34" charset="-128"/>
              </a:defRPr>
            </a:lvl1pPr>
            <a:lvl2pPr marL="742950" indent="-285750">
              <a:tabLst>
                <a:tab pos="2633663" algn="l"/>
              </a:tabLst>
              <a:defRPr sz="2800" b="1">
                <a:solidFill>
                  <a:srgbClr val="0033CC"/>
                </a:solidFill>
                <a:latin typeface="Arial" charset="0"/>
                <a:ea typeface="ＭＳ Ｐゴシック" pitchFamily="34" charset="-128"/>
              </a:defRPr>
            </a:lvl2pPr>
            <a:lvl3pPr marL="1143000" indent="-228600">
              <a:tabLst>
                <a:tab pos="2633663" algn="l"/>
              </a:tabLst>
              <a:defRPr sz="2800" b="1">
                <a:solidFill>
                  <a:srgbClr val="0033CC"/>
                </a:solidFill>
                <a:latin typeface="Arial" charset="0"/>
                <a:ea typeface="ＭＳ Ｐゴシック" pitchFamily="34" charset="-128"/>
              </a:defRPr>
            </a:lvl3pPr>
            <a:lvl4pPr marL="1600200" indent="-228600">
              <a:tabLst>
                <a:tab pos="2633663" algn="l"/>
              </a:tabLst>
              <a:defRPr sz="2800" b="1">
                <a:solidFill>
                  <a:srgbClr val="0033CC"/>
                </a:solidFill>
                <a:latin typeface="Arial" charset="0"/>
                <a:ea typeface="ＭＳ Ｐゴシック" pitchFamily="34" charset="-128"/>
              </a:defRPr>
            </a:lvl4pPr>
            <a:lvl5pPr marL="2057400" indent="-228600">
              <a:tabLst>
                <a:tab pos="2633663" algn="l"/>
              </a:tabLst>
              <a:defRPr sz="2800" b="1">
                <a:solidFill>
                  <a:srgbClr val="0033CC"/>
                </a:solidFill>
                <a:latin typeface="Arial" charset="0"/>
                <a:ea typeface="ＭＳ Ｐゴシック" pitchFamily="34" charset="-128"/>
              </a:defRPr>
            </a:lvl5pPr>
            <a:lvl6pPr marL="25146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6pPr>
            <a:lvl7pPr marL="29718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7pPr>
            <a:lvl8pPr marL="34290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8pPr>
            <a:lvl9pPr marL="38862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9pPr>
          </a:lstStyle>
          <a:p>
            <a:pPr algn="ctr" eaLnBrk="0" fontAlgn="base" hangingPunct="0">
              <a:lnSpc>
                <a:spcPct val="120000"/>
              </a:lnSpc>
              <a:spcBef>
                <a:spcPct val="50000"/>
              </a:spcBef>
              <a:spcAft>
                <a:spcPct val="0"/>
              </a:spcAft>
              <a:buFont typeface="Wingdings" pitchFamily="2" charset="2"/>
              <a:buNone/>
            </a:pPr>
            <a:r>
              <a:rPr lang="es-ES_tradnl" altLang="en-US" kern="0" dirty="0" smtClean="0">
                <a:solidFill>
                  <a:srgbClr val="666699"/>
                </a:solidFill>
              </a:rPr>
              <a:t>INDUSTRIAL USERS</a:t>
            </a:r>
          </a:p>
        </p:txBody>
      </p:sp>
      <p:graphicFrame>
        <p:nvGraphicFramePr>
          <p:cNvPr id="15" name="Chart 14"/>
          <p:cNvGraphicFramePr>
            <a:graphicFrameLocks/>
          </p:cNvGraphicFramePr>
          <p:nvPr>
            <p:extLst>
              <p:ext uri="{D42A27DB-BD31-4B8C-83A1-F6EECF244321}">
                <p14:modId xmlns:p14="http://schemas.microsoft.com/office/powerpoint/2010/main" val="2934428227"/>
              </p:ext>
            </p:extLst>
          </p:nvPr>
        </p:nvGraphicFramePr>
        <p:xfrm>
          <a:off x="561896" y="1196752"/>
          <a:ext cx="3888432" cy="33123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3025568249"/>
              </p:ext>
            </p:extLst>
          </p:nvPr>
        </p:nvGraphicFramePr>
        <p:xfrm>
          <a:off x="-108520" y="836712"/>
          <a:ext cx="2267744" cy="1510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3153697573"/>
              </p:ext>
            </p:extLst>
          </p:nvPr>
        </p:nvGraphicFramePr>
        <p:xfrm>
          <a:off x="4067944" y="908720"/>
          <a:ext cx="2099649" cy="15841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a:graphicFrameLocks/>
          </p:cNvGraphicFramePr>
          <p:nvPr>
            <p:extLst>
              <p:ext uri="{D42A27DB-BD31-4B8C-83A1-F6EECF244321}">
                <p14:modId xmlns:p14="http://schemas.microsoft.com/office/powerpoint/2010/main" val="949475577"/>
              </p:ext>
            </p:extLst>
          </p:nvPr>
        </p:nvGraphicFramePr>
        <p:xfrm>
          <a:off x="5580112" y="4653136"/>
          <a:ext cx="3024336" cy="170080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p:cNvGraphicFramePr>
            <a:graphicFrameLocks/>
          </p:cNvGraphicFramePr>
          <p:nvPr>
            <p:extLst>
              <p:ext uri="{D42A27DB-BD31-4B8C-83A1-F6EECF244321}">
                <p14:modId xmlns:p14="http://schemas.microsoft.com/office/powerpoint/2010/main" val="1200290973"/>
              </p:ext>
            </p:extLst>
          </p:nvPr>
        </p:nvGraphicFramePr>
        <p:xfrm>
          <a:off x="467544" y="4437112"/>
          <a:ext cx="4572000" cy="195297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p:cNvGraphicFramePr>
            <a:graphicFrameLocks/>
          </p:cNvGraphicFramePr>
          <p:nvPr>
            <p:extLst>
              <p:ext uri="{D42A27DB-BD31-4B8C-83A1-F6EECF244321}">
                <p14:modId xmlns:p14="http://schemas.microsoft.com/office/powerpoint/2010/main" val="351038728"/>
              </p:ext>
            </p:extLst>
          </p:nvPr>
        </p:nvGraphicFramePr>
        <p:xfrm>
          <a:off x="179512" y="1268760"/>
          <a:ext cx="4489127" cy="296650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2" name="Chart 11"/>
          <p:cNvGraphicFramePr>
            <a:graphicFrameLocks/>
          </p:cNvGraphicFramePr>
          <p:nvPr>
            <p:extLst>
              <p:ext uri="{D42A27DB-BD31-4B8C-83A1-F6EECF244321}">
                <p14:modId xmlns:p14="http://schemas.microsoft.com/office/powerpoint/2010/main" val="1269388120"/>
              </p:ext>
            </p:extLst>
          </p:nvPr>
        </p:nvGraphicFramePr>
        <p:xfrm>
          <a:off x="4788024" y="1268760"/>
          <a:ext cx="4248150" cy="28956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080093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3"/>
          <p:cNvSpPr txBox="1">
            <a:spLocks noChangeArrowheads="1"/>
          </p:cNvSpPr>
          <p:nvPr/>
        </p:nvSpPr>
        <p:spPr bwMode="auto">
          <a:xfrm>
            <a:off x="3707904" y="116632"/>
            <a:ext cx="1484702" cy="561885"/>
          </a:xfrm>
          <a:prstGeom prst="rect">
            <a:avLst/>
          </a:prstGeom>
          <a:noFill/>
          <a:ln>
            <a:noFill/>
          </a:ln>
          <a:effectLst/>
          <a:extLst>
            <a:ext uri="{909E8E84-426E-40DD-AFC4-6F175D3DCCD1}">
              <a14:hiddenFill xmlns:a14="http://schemas.microsoft.com/office/drawing/2010/main">
                <a:solidFill>
                  <a:srgbClr val="99CC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tabLst>
                <a:tab pos="2633663" algn="l"/>
              </a:tabLst>
              <a:defRPr sz="2800" b="1">
                <a:solidFill>
                  <a:srgbClr val="0033CC"/>
                </a:solidFill>
                <a:latin typeface="Arial" charset="0"/>
                <a:ea typeface="ＭＳ Ｐゴシック" pitchFamily="34" charset="-128"/>
              </a:defRPr>
            </a:lvl1pPr>
            <a:lvl2pPr marL="742950" indent="-285750">
              <a:tabLst>
                <a:tab pos="2633663" algn="l"/>
              </a:tabLst>
              <a:defRPr sz="2800" b="1">
                <a:solidFill>
                  <a:srgbClr val="0033CC"/>
                </a:solidFill>
                <a:latin typeface="Arial" charset="0"/>
                <a:ea typeface="ＭＳ Ｐゴシック" pitchFamily="34" charset="-128"/>
              </a:defRPr>
            </a:lvl2pPr>
            <a:lvl3pPr marL="1143000" indent="-228600">
              <a:tabLst>
                <a:tab pos="2633663" algn="l"/>
              </a:tabLst>
              <a:defRPr sz="2800" b="1">
                <a:solidFill>
                  <a:srgbClr val="0033CC"/>
                </a:solidFill>
                <a:latin typeface="Arial" charset="0"/>
                <a:ea typeface="ＭＳ Ｐゴシック" pitchFamily="34" charset="-128"/>
              </a:defRPr>
            </a:lvl3pPr>
            <a:lvl4pPr marL="1600200" indent="-228600">
              <a:tabLst>
                <a:tab pos="2633663" algn="l"/>
              </a:tabLst>
              <a:defRPr sz="2800" b="1">
                <a:solidFill>
                  <a:srgbClr val="0033CC"/>
                </a:solidFill>
                <a:latin typeface="Arial" charset="0"/>
                <a:ea typeface="ＭＳ Ｐゴシック" pitchFamily="34" charset="-128"/>
              </a:defRPr>
            </a:lvl4pPr>
            <a:lvl5pPr marL="2057400" indent="-228600">
              <a:tabLst>
                <a:tab pos="2633663" algn="l"/>
              </a:tabLst>
              <a:defRPr sz="2800" b="1">
                <a:solidFill>
                  <a:srgbClr val="0033CC"/>
                </a:solidFill>
                <a:latin typeface="Arial" charset="0"/>
                <a:ea typeface="ＭＳ Ｐゴシック" pitchFamily="34" charset="-128"/>
              </a:defRPr>
            </a:lvl5pPr>
            <a:lvl6pPr marL="25146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6pPr>
            <a:lvl7pPr marL="29718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7pPr>
            <a:lvl8pPr marL="34290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8pPr>
            <a:lvl9pPr marL="3886200" indent="-228600" algn="ctr" eaLnBrk="0" fontAlgn="base" hangingPunct="0">
              <a:lnSpc>
                <a:spcPct val="120000"/>
              </a:lnSpc>
              <a:spcBef>
                <a:spcPct val="50000"/>
              </a:spcBef>
              <a:spcAft>
                <a:spcPct val="0"/>
              </a:spcAft>
              <a:buFont typeface="Wingdings" pitchFamily="2" charset="2"/>
              <a:tabLst>
                <a:tab pos="2633663" algn="l"/>
              </a:tabLst>
              <a:defRPr sz="2800" b="1">
                <a:solidFill>
                  <a:srgbClr val="0033CC"/>
                </a:solidFill>
                <a:latin typeface="Arial" charset="0"/>
                <a:ea typeface="ＭＳ Ｐゴシック" pitchFamily="34" charset="-128"/>
              </a:defRPr>
            </a:lvl9pPr>
          </a:lstStyle>
          <a:p>
            <a:pPr algn="ctr" eaLnBrk="0" fontAlgn="base" hangingPunct="0">
              <a:lnSpc>
                <a:spcPct val="120000"/>
              </a:lnSpc>
              <a:spcBef>
                <a:spcPct val="50000"/>
              </a:spcBef>
              <a:spcAft>
                <a:spcPct val="0"/>
              </a:spcAft>
              <a:buFont typeface="Wingdings" pitchFamily="2" charset="2"/>
              <a:buNone/>
            </a:pPr>
            <a:r>
              <a:rPr lang="es-ES_tradnl" altLang="en-US" kern="0" dirty="0" err="1" smtClean="0">
                <a:solidFill>
                  <a:schemeClr val="tx1"/>
                </a:solidFill>
              </a:rPr>
              <a:t>Patents</a:t>
            </a:r>
            <a:endParaRPr lang="es-ES_tradnl" altLang="en-US" kern="0" dirty="0" smtClean="0">
              <a:solidFill>
                <a:schemeClr val="tx1"/>
              </a:solidFill>
            </a:endParaRPr>
          </a:p>
        </p:txBody>
      </p:sp>
      <p:sp>
        <p:nvSpPr>
          <p:cNvPr id="2" name="TextBox 1"/>
          <p:cNvSpPr txBox="1"/>
          <p:nvPr/>
        </p:nvSpPr>
        <p:spPr>
          <a:xfrm>
            <a:off x="625598" y="836712"/>
            <a:ext cx="7416824" cy="3170099"/>
          </a:xfrm>
          <a:prstGeom prst="rect">
            <a:avLst/>
          </a:prstGeom>
          <a:noFill/>
        </p:spPr>
        <p:txBody>
          <a:bodyPr wrap="square" rtlCol="0">
            <a:spAutoFit/>
          </a:bodyPr>
          <a:lstStyle/>
          <a:p>
            <a:pPr marL="342900" indent="-342900">
              <a:buFont typeface="Arial" panose="020B0604020202020204" pitchFamily="34" charset="0"/>
              <a:buChar char="•"/>
            </a:pPr>
            <a:r>
              <a:rPr lang="es-ES" sz="2000" dirty="0" err="1" smtClean="0"/>
              <a:t>Magnetic</a:t>
            </a:r>
            <a:r>
              <a:rPr lang="es-ES" sz="2000" dirty="0" smtClean="0"/>
              <a:t> </a:t>
            </a:r>
            <a:r>
              <a:rPr lang="es-ES" sz="2000" dirty="0" err="1" smtClean="0"/>
              <a:t>measurement</a:t>
            </a:r>
            <a:r>
              <a:rPr lang="es-ES" sz="2000" dirty="0" smtClean="0"/>
              <a:t> </a:t>
            </a:r>
            <a:r>
              <a:rPr lang="es-ES" sz="2000" dirty="0" err="1" smtClean="0"/>
              <a:t>bench</a:t>
            </a:r>
            <a:r>
              <a:rPr lang="es-ES" sz="2000" dirty="0"/>
              <a:t> </a:t>
            </a:r>
            <a:r>
              <a:rPr lang="es-ES" sz="2000" dirty="0" smtClean="0"/>
              <a:t>(</a:t>
            </a:r>
            <a:r>
              <a:rPr lang="es-ES" sz="2000" dirty="0" err="1" smtClean="0"/>
              <a:t>Spanish</a:t>
            </a:r>
            <a:r>
              <a:rPr lang="es-ES" sz="2000" dirty="0" smtClean="0"/>
              <a:t> </a:t>
            </a:r>
            <a:r>
              <a:rPr lang="es-ES" sz="2000" dirty="0" err="1" smtClean="0"/>
              <a:t>patent</a:t>
            </a:r>
            <a:r>
              <a:rPr lang="es-ES" sz="2000" dirty="0" smtClean="0"/>
              <a:t> </a:t>
            </a:r>
            <a:r>
              <a:rPr lang="es-ES" sz="2000" dirty="0" err="1" smtClean="0"/>
              <a:t>registered</a:t>
            </a:r>
            <a:r>
              <a:rPr lang="es-ES" sz="2000" dirty="0" smtClean="0"/>
              <a:t>) – </a:t>
            </a:r>
            <a:r>
              <a:rPr lang="es-ES" sz="2000" dirty="0" err="1" smtClean="0"/>
              <a:t>first</a:t>
            </a:r>
            <a:r>
              <a:rPr lang="es-ES" sz="2000" dirty="0" smtClean="0"/>
              <a:t> </a:t>
            </a:r>
            <a:r>
              <a:rPr lang="es-ES" sz="2000" dirty="0" err="1" smtClean="0"/>
              <a:t>user</a:t>
            </a:r>
            <a:r>
              <a:rPr lang="es-ES" sz="2000" dirty="0" smtClean="0"/>
              <a:t>: CIEMAT </a:t>
            </a:r>
            <a:r>
              <a:rPr lang="es-ES" sz="2000" dirty="0" err="1" smtClean="0"/>
              <a:t>for</a:t>
            </a:r>
            <a:r>
              <a:rPr lang="es-ES" sz="2000" dirty="0" smtClean="0"/>
              <a:t> </a:t>
            </a:r>
            <a:r>
              <a:rPr lang="es-ES" sz="2000" dirty="0" err="1" smtClean="0"/>
              <a:t>measuring</a:t>
            </a:r>
            <a:r>
              <a:rPr lang="es-ES" sz="2000" dirty="0" smtClean="0"/>
              <a:t> a </a:t>
            </a:r>
            <a:r>
              <a:rPr lang="es-ES" sz="2000" dirty="0" err="1" smtClean="0"/>
              <a:t>Cyclotron</a:t>
            </a:r>
            <a:r>
              <a:rPr lang="es-ES" sz="2000" dirty="0" smtClean="0"/>
              <a:t> </a:t>
            </a:r>
            <a:r>
              <a:rPr lang="es-ES" sz="2000" dirty="0" err="1"/>
              <a:t>f</a:t>
            </a:r>
            <a:r>
              <a:rPr lang="es-ES" sz="2000" dirty="0" err="1" smtClean="0"/>
              <a:t>or</a:t>
            </a:r>
            <a:r>
              <a:rPr lang="es-ES" sz="2000" dirty="0" smtClean="0"/>
              <a:t> </a:t>
            </a:r>
            <a:r>
              <a:rPr lang="es-ES" sz="2000" dirty="0" err="1" smtClean="0"/>
              <a:t>isotope</a:t>
            </a:r>
            <a:r>
              <a:rPr lang="es-ES" sz="2000" dirty="0" smtClean="0"/>
              <a:t> </a:t>
            </a:r>
            <a:r>
              <a:rPr lang="es-ES" sz="2000" dirty="0" err="1" smtClean="0"/>
              <a:t>production</a:t>
            </a:r>
            <a:endParaRPr lang="es-ES" sz="2000" dirty="0" smtClean="0"/>
          </a:p>
          <a:p>
            <a:pPr marL="285750" indent="-285750">
              <a:buFont typeface="Arial" panose="020B0604020202020204" pitchFamily="34" charset="0"/>
              <a:buChar char="•"/>
            </a:pPr>
            <a:r>
              <a:rPr lang="es-ES" sz="2000" dirty="0" smtClean="0"/>
              <a:t>Ultra </a:t>
            </a:r>
            <a:r>
              <a:rPr lang="es-ES" sz="2000" dirty="0" err="1" smtClean="0"/>
              <a:t>high-vacuum</a:t>
            </a:r>
            <a:r>
              <a:rPr lang="es-ES" sz="2000" dirty="0" smtClean="0"/>
              <a:t> motor (</a:t>
            </a:r>
            <a:r>
              <a:rPr lang="es-ES" sz="2000" dirty="0" err="1" smtClean="0"/>
              <a:t>Spanish</a:t>
            </a:r>
            <a:r>
              <a:rPr lang="es-ES" sz="2000" dirty="0" smtClean="0"/>
              <a:t> </a:t>
            </a:r>
            <a:r>
              <a:rPr lang="es-ES" sz="2000" dirty="0" err="1" smtClean="0"/>
              <a:t>patent</a:t>
            </a:r>
            <a:r>
              <a:rPr lang="es-ES" sz="2000" dirty="0" smtClean="0"/>
              <a:t> </a:t>
            </a:r>
            <a:r>
              <a:rPr lang="es-ES" sz="2000" dirty="0" err="1" smtClean="0"/>
              <a:t>application</a:t>
            </a:r>
            <a:r>
              <a:rPr lang="es-ES" sz="2000" dirty="0" smtClean="0"/>
              <a:t> </a:t>
            </a:r>
            <a:r>
              <a:rPr lang="es-ES" sz="2000" dirty="0" err="1" smtClean="0"/>
              <a:t>registered</a:t>
            </a:r>
            <a:r>
              <a:rPr lang="es-ES" sz="2000" dirty="0" smtClean="0"/>
              <a:t>)</a:t>
            </a:r>
          </a:p>
          <a:p>
            <a:pPr marL="285750" indent="-285750">
              <a:buFont typeface="Arial" panose="020B0604020202020204" pitchFamily="34" charset="0"/>
              <a:buChar char="•"/>
            </a:pPr>
            <a:r>
              <a:rPr lang="es-ES" sz="2000" dirty="0" err="1" smtClean="0"/>
              <a:t>Vacuum</a:t>
            </a:r>
            <a:r>
              <a:rPr lang="es-ES" sz="2000" dirty="0" smtClean="0"/>
              <a:t> </a:t>
            </a:r>
            <a:r>
              <a:rPr lang="es-ES" sz="2000" dirty="0" err="1" smtClean="0"/>
              <a:t>chamber</a:t>
            </a:r>
            <a:r>
              <a:rPr lang="es-ES" sz="2000" dirty="0" smtClean="0"/>
              <a:t> </a:t>
            </a:r>
            <a:r>
              <a:rPr lang="es-ES" sz="2000" dirty="0" err="1" smtClean="0"/>
              <a:t>window</a:t>
            </a:r>
            <a:r>
              <a:rPr lang="es-ES" sz="2000" dirty="0"/>
              <a:t> (</a:t>
            </a:r>
            <a:r>
              <a:rPr lang="es-ES" sz="2000" dirty="0" err="1"/>
              <a:t>Spanish</a:t>
            </a:r>
            <a:r>
              <a:rPr lang="es-ES" sz="2000" dirty="0"/>
              <a:t> </a:t>
            </a:r>
            <a:r>
              <a:rPr lang="es-ES" sz="2000" dirty="0" err="1" smtClean="0"/>
              <a:t>utility</a:t>
            </a:r>
            <a:r>
              <a:rPr lang="es-ES" sz="2000" dirty="0" smtClean="0"/>
              <a:t> </a:t>
            </a:r>
            <a:r>
              <a:rPr lang="es-ES" sz="2000" dirty="0" err="1" smtClean="0"/>
              <a:t>model</a:t>
            </a:r>
            <a:r>
              <a:rPr lang="es-ES" sz="2000" dirty="0" smtClean="0"/>
              <a:t> </a:t>
            </a:r>
            <a:r>
              <a:rPr lang="es-ES" sz="2000" dirty="0" err="1" smtClean="0"/>
              <a:t>application</a:t>
            </a:r>
            <a:r>
              <a:rPr lang="es-ES" sz="2000" dirty="0" smtClean="0"/>
              <a:t> </a:t>
            </a:r>
            <a:r>
              <a:rPr lang="es-ES" sz="2000" dirty="0" err="1" smtClean="0"/>
              <a:t>registered</a:t>
            </a:r>
            <a:r>
              <a:rPr lang="es-ES" sz="2000" dirty="0" smtClean="0"/>
              <a:t> </a:t>
            </a:r>
            <a:r>
              <a:rPr lang="es-ES" sz="2000" dirty="0" err="1" smtClean="0"/>
              <a:t>together</a:t>
            </a:r>
            <a:r>
              <a:rPr lang="es-ES" sz="2000" dirty="0" smtClean="0"/>
              <a:t> </a:t>
            </a:r>
            <a:r>
              <a:rPr lang="es-ES" sz="2000" dirty="0" err="1" smtClean="0"/>
              <a:t>with</a:t>
            </a:r>
            <a:r>
              <a:rPr lang="es-ES" sz="2000" dirty="0" smtClean="0"/>
              <a:t> CLPU)</a:t>
            </a:r>
          </a:p>
          <a:p>
            <a:pPr marL="285750" indent="-285750">
              <a:buFont typeface="Arial" panose="020B0604020202020204" pitchFamily="34" charset="0"/>
              <a:buChar char="•"/>
            </a:pPr>
            <a:r>
              <a:rPr lang="es-ES" sz="2000" dirty="0" err="1" smtClean="0"/>
              <a:t>Transmitter</a:t>
            </a:r>
            <a:r>
              <a:rPr lang="es-ES" sz="2000" dirty="0" smtClean="0"/>
              <a:t> </a:t>
            </a:r>
            <a:r>
              <a:rPr lang="es-ES" sz="2000" dirty="0" err="1" smtClean="0"/>
              <a:t>photodiode</a:t>
            </a:r>
            <a:r>
              <a:rPr lang="es-ES" sz="2000" dirty="0"/>
              <a:t> (</a:t>
            </a:r>
            <a:r>
              <a:rPr lang="es-ES" sz="2000" dirty="0" err="1"/>
              <a:t>Spanish</a:t>
            </a:r>
            <a:r>
              <a:rPr lang="es-ES" sz="2000" dirty="0"/>
              <a:t> </a:t>
            </a:r>
            <a:r>
              <a:rPr lang="es-ES" sz="2000" dirty="0" err="1"/>
              <a:t>utility</a:t>
            </a:r>
            <a:r>
              <a:rPr lang="es-ES" sz="2000" dirty="0"/>
              <a:t> </a:t>
            </a:r>
            <a:r>
              <a:rPr lang="es-ES" sz="2000" dirty="0" err="1"/>
              <a:t>model</a:t>
            </a:r>
            <a:r>
              <a:rPr lang="es-ES" sz="2000" dirty="0"/>
              <a:t> </a:t>
            </a:r>
            <a:r>
              <a:rPr lang="es-ES" sz="2000" dirty="0" err="1"/>
              <a:t>application</a:t>
            </a:r>
            <a:r>
              <a:rPr lang="es-ES" sz="2000" dirty="0"/>
              <a:t> </a:t>
            </a:r>
            <a:r>
              <a:rPr lang="es-ES" sz="2000" dirty="0" err="1"/>
              <a:t>registered</a:t>
            </a:r>
            <a:r>
              <a:rPr lang="es-ES" sz="2000" dirty="0"/>
              <a:t> </a:t>
            </a:r>
            <a:r>
              <a:rPr lang="es-ES" sz="2000" dirty="0" err="1"/>
              <a:t>together</a:t>
            </a:r>
            <a:r>
              <a:rPr lang="es-ES" sz="2000" dirty="0"/>
              <a:t> </a:t>
            </a:r>
            <a:r>
              <a:rPr lang="es-ES" sz="2000" dirty="0" err="1" smtClean="0"/>
              <a:t>with</a:t>
            </a:r>
            <a:r>
              <a:rPr lang="es-ES" sz="2000" dirty="0" smtClean="0"/>
              <a:t> CSIC and CSIC </a:t>
            </a:r>
            <a:r>
              <a:rPr lang="es-ES" sz="2000" dirty="0"/>
              <a:t>spin-off )</a:t>
            </a:r>
            <a:endParaRPr lang="es-ES" sz="2000" dirty="0" smtClean="0"/>
          </a:p>
          <a:p>
            <a:pPr marL="285750" indent="-285750">
              <a:buFont typeface="Arial" panose="020B0604020202020204" pitchFamily="34" charset="0"/>
              <a:buChar char="•"/>
            </a:pPr>
            <a:r>
              <a:rPr lang="es-ES" sz="2000" dirty="0" err="1" smtClean="0"/>
              <a:t>Precision</a:t>
            </a:r>
            <a:r>
              <a:rPr lang="es-ES" sz="2000" dirty="0" smtClean="0"/>
              <a:t> </a:t>
            </a:r>
            <a:r>
              <a:rPr lang="es-ES" sz="2000" dirty="0" err="1" smtClean="0"/>
              <a:t>positioning</a:t>
            </a:r>
            <a:r>
              <a:rPr lang="es-ES" sz="2000" dirty="0" smtClean="0"/>
              <a:t> </a:t>
            </a:r>
            <a:r>
              <a:rPr lang="es-ES" sz="2000" dirty="0" err="1" smtClean="0"/>
              <a:t>bench</a:t>
            </a:r>
            <a:r>
              <a:rPr lang="es-ES" sz="2000" dirty="0"/>
              <a:t> (</a:t>
            </a:r>
            <a:r>
              <a:rPr lang="es-ES" sz="2000" dirty="0" err="1"/>
              <a:t>utility</a:t>
            </a:r>
            <a:r>
              <a:rPr lang="es-ES" sz="2000" dirty="0"/>
              <a:t> </a:t>
            </a:r>
            <a:r>
              <a:rPr lang="es-ES" sz="2000" dirty="0" err="1" smtClean="0"/>
              <a:t>model</a:t>
            </a:r>
            <a:r>
              <a:rPr lang="es-ES" sz="2000" dirty="0" smtClean="0"/>
              <a:t> in </a:t>
            </a:r>
            <a:r>
              <a:rPr lang="es-ES" sz="2000" dirty="0" err="1" smtClean="0"/>
              <a:t>consideration</a:t>
            </a:r>
            <a:r>
              <a:rPr lang="es-ES" sz="2000" dirty="0" smtClean="0"/>
              <a:t>)</a:t>
            </a:r>
          </a:p>
          <a:p>
            <a:pPr marL="285750" indent="-285750">
              <a:buFont typeface="Arial" panose="020B0604020202020204" pitchFamily="34" charset="0"/>
              <a:buChar char="•"/>
            </a:pPr>
            <a:r>
              <a:rPr lang="es-ES" sz="2000" dirty="0" smtClean="0"/>
              <a:t>X-</a:t>
            </a:r>
            <a:r>
              <a:rPr lang="es-ES" sz="2000" dirty="0" err="1" smtClean="0"/>
              <a:t>ray</a:t>
            </a:r>
            <a:r>
              <a:rPr lang="es-ES" sz="2000" dirty="0" smtClean="0"/>
              <a:t> </a:t>
            </a:r>
            <a:r>
              <a:rPr lang="es-ES" sz="2000" dirty="0" err="1" smtClean="0"/>
              <a:t>mirror</a:t>
            </a:r>
            <a:r>
              <a:rPr lang="es-ES" sz="2000" dirty="0" smtClean="0"/>
              <a:t> </a:t>
            </a:r>
            <a:r>
              <a:rPr lang="es-ES" sz="2000" dirty="0" err="1" smtClean="0"/>
              <a:t>bender</a:t>
            </a:r>
            <a:r>
              <a:rPr lang="es-ES" sz="2000" dirty="0" smtClean="0"/>
              <a:t> (</a:t>
            </a:r>
            <a:r>
              <a:rPr lang="es-ES" sz="2000" dirty="0" err="1"/>
              <a:t>utility</a:t>
            </a:r>
            <a:r>
              <a:rPr lang="es-ES" sz="2000" dirty="0"/>
              <a:t> </a:t>
            </a:r>
            <a:r>
              <a:rPr lang="es-ES" sz="2000" dirty="0" err="1"/>
              <a:t>model</a:t>
            </a:r>
            <a:r>
              <a:rPr lang="es-ES" sz="2000" dirty="0"/>
              <a:t> </a:t>
            </a:r>
            <a:r>
              <a:rPr lang="es-ES" sz="2000" dirty="0" err="1" smtClean="0"/>
              <a:t>or</a:t>
            </a:r>
            <a:r>
              <a:rPr lang="es-ES" sz="2000" dirty="0" smtClean="0"/>
              <a:t> </a:t>
            </a:r>
            <a:r>
              <a:rPr lang="es-ES" sz="2000" dirty="0" err="1" smtClean="0"/>
              <a:t>patent</a:t>
            </a:r>
            <a:r>
              <a:rPr lang="es-ES" sz="2000" dirty="0" smtClean="0"/>
              <a:t> in </a:t>
            </a:r>
            <a:r>
              <a:rPr lang="es-ES" sz="2000" dirty="0" err="1"/>
              <a:t>consideration</a:t>
            </a:r>
            <a:r>
              <a:rPr lang="es-ES" sz="2000" dirty="0"/>
              <a:t>)</a:t>
            </a:r>
            <a:endParaRPr lang="es-ES" sz="2000" dirty="0" smtClean="0"/>
          </a:p>
          <a:p>
            <a:pPr marL="285750" indent="-285750">
              <a:buFont typeface="Arial" panose="020B0604020202020204" pitchFamily="34" charset="0"/>
              <a:buChar char="•"/>
            </a:pPr>
            <a:endParaRPr lang="en-US" sz="20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4010" y="3905567"/>
            <a:ext cx="4592938" cy="2475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3861048"/>
            <a:ext cx="3360342"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360912" y="6084004"/>
            <a:ext cx="4153638" cy="369332"/>
          </a:xfrm>
          <a:prstGeom prst="rect">
            <a:avLst/>
          </a:prstGeom>
          <a:noFill/>
          <a:ln>
            <a:noFill/>
          </a:ln>
        </p:spPr>
        <p:txBody>
          <a:bodyPr wrap="none" rtlCol="0">
            <a:spAutoFit/>
          </a:bodyPr>
          <a:lstStyle/>
          <a:p>
            <a:r>
              <a:rPr lang="en-US" dirty="0" smtClean="0"/>
              <a:t>3D rendering of MM Bench with Cyclotron</a:t>
            </a:r>
            <a:endParaRPr lang="es-ES_tradnl" dirty="0" smtClean="0"/>
          </a:p>
        </p:txBody>
      </p:sp>
      <p:sp>
        <p:nvSpPr>
          <p:cNvPr id="9" name="TextBox 8"/>
          <p:cNvSpPr txBox="1"/>
          <p:nvPr/>
        </p:nvSpPr>
        <p:spPr>
          <a:xfrm>
            <a:off x="2048490" y="6008819"/>
            <a:ext cx="1923412" cy="369332"/>
          </a:xfrm>
          <a:prstGeom prst="rect">
            <a:avLst/>
          </a:prstGeom>
          <a:noFill/>
          <a:ln>
            <a:noFill/>
          </a:ln>
        </p:spPr>
        <p:txBody>
          <a:bodyPr wrap="none" rtlCol="0">
            <a:spAutoFit/>
          </a:bodyPr>
          <a:lstStyle/>
          <a:p>
            <a:r>
              <a:rPr lang="en-US" dirty="0" smtClean="0">
                <a:solidFill>
                  <a:schemeClr val="bg1"/>
                </a:solidFill>
              </a:rPr>
              <a:t>MM Bench at Alba</a:t>
            </a:r>
            <a:endParaRPr lang="es-ES_tradnl" dirty="0" smtClean="0">
              <a:solidFill>
                <a:schemeClr val="bg1"/>
              </a:solidFill>
            </a:endParaRPr>
          </a:p>
        </p:txBody>
      </p:sp>
    </p:spTree>
    <p:extLst>
      <p:ext uri="{BB962C8B-B14F-4D97-AF65-F5344CB8AC3E}">
        <p14:creationId xmlns:p14="http://schemas.microsoft.com/office/powerpoint/2010/main" val="587808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996952"/>
            <a:ext cx="6553200" cy="630942"/>
          </a:xfrm>
          <a:solidFill>
            <a:srgbClr val="6684A2"/>
          </a:solidFill>
        </p:spPr>
        <p:txBody>
          <a:bodyPr/>
          <a:lstStyle/>
          <a:p>
            <a:pPr algn="ctr"/>
            <a:r>
              <a:rPr lang="en-US" dirty="0" smtClean="0">
                <a:solidFill>
                  <a:schemeClr val="bg1"/>
                </a:solidFill>
              </a:rPr>
              <a:t>Scientific highlights</a:t>
            </a:r>
            <a:endParaRPr lang="es-ES_tradnl" dirty="0">
              <a:solidFill>
                <a:schemeClr val="bg1"/>
              </a:solidFill>
            </a:endParaRPr>
          </a:p>
        </p:txBody>
      </p:sp>
    </p:spTree>
    <p:extLst>
      <p:ext uri="{BB962C8B-B14F-4D97-AF65-F5344CB8AC3E}">
        <p14:creationId xmlns:p14="http://schemas.microsoft.com/office/powerpoint/2010/main" val="29021942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3529" y="188640"/>
            <a:ext cx="4042593" cy="523220"/>
          </a:xfrm>
        </p:spPr>
        <p:txBody>
          <a:bodyPr/>
          <a:lstStyle/>
          <a:p>
            <a:pPr algn="ctr"/>
            <a:r>
              <a:rPr lang="en-US" sz="2800" dirty="0" smtClean="0">
                <a:latin typeface="+mj-lt"/>
              </a:rPr>
              <a:t>Life Science</a:t>
            </a:r>
            <a:endParaRPr lang="en-US" sz="2800" dirty="0">
              <a:latin typeface="+mj-lt"/>
            </a:endParaRPr>
          </a:p>
        </p:txBody>
      </p:sp>
      <p:grpSp>
        <p:nvGrpSpPr>
          <p:cNvPr id="7" name="Group 29"/>
          <p:cNvGrpSpPr>
            <a:grpSpLocks/>
          </p:cNvGrpSpPr>
          <p:nvPr/>
        </p:nvGrpSpPr>
        <p:grpSpPr bwMode="auto">
          <a:xfrm>
            <a:off x="4830581" y="1665034"/>
            <a:ext cx="2397568" cy="1953545"/>
            <a:chOff x="73" y="1206"/>
            <a:chExt cx="2759" cy="2543"/>
          </a:xfrm>
        </p:grpSpPr>
        <p:pic>
          <p:nvPicPr>
            <p:cNvPr id="8" name="Picture 16" descr="mitochondria"/>
            <p:cNvPicPr>
              <a:picLocks noChangeAspect="1" noChangeArrowheads="1"/>
            </p:cNvPicPr>
            <p:nvPr/>
          </p:nvPicPr>
          <p:blipFill>
            <a:blip r:embed="rId2" cstate="print">
              <a:extLst>
                <a:ext uri="{28A0092B-C50C-407E-A947-70E740481C1C}">
                  <a14:useLocalDpi xmlns:a14="http://schemas.microsoft.com/office/drawing/2010/main" val="0"/>
                </a:ext>
              </a:extLst>
            </a:blip>
            <a:srcRect l="3069" t="7030" b="2687"/>
            <a:stretch>
              <a:fillRect/>
            </a:stretch>
          </p:blipFill>
          <p:spPr bwMode="auto">
            <a:xfrm>
              <a:off x="73" y="1206"/>
              <a:ext cx="2759" cy="2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7"/>
            <p:cNvSpPr txBox="1">
              <a:spLocks noChangeArrowheads="1"/>
            </p:cNvSpPr>
            <p:nvPr/>
          </p:nvSpPr>
          <p:spPr bwMode="auto">
            <a:xfrm>
              <a:off x="385" y="3339"/>
              <a:ext cx="21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b="1">
                  <a:solidFill>
                    <a:schemeClr val="bg1"/>
                  </a:solidFill>
                  <a:latin typeface="Calibri" pitchFamily="34" charset="0"/>
                </a:rPr>
                <a:t>N</a:t>
              </a:r>
            </a:p>
          </p:txBody>
        </p:sp>
        <p:sp>
          <p:nvSpPr>
            <p:cNvPr id="10" name="Text Box 18"/>
            <p:cNvSpPr txBox="1">
              <a:spLocks noChangeArrowheads="1"/>
            </p:cNvSpPr>
            <p:nvPr/>
          </p:nvSpPr>
          <p:spPr bwMode="auto">
            <a:xfrm>
              <a:off x="884" y="2795"/>
              <a:ext cx="33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b="1">
                  <a:solidFill>
                    <a:schemeClr val="bg1"/>
                  </a:solidFill>
                  <a:latin typeface="Calibri" pitchFamily="34" charset="0"/>
                </a:rPr>
                <a:t>NM</a:t>
              </a:r>
            </a:p>
          </p:txBody>
        </p:sp>
        <p:sp>
          <p:nvSpPr>
            <p:cNvPr id="11" name="Text Box 19"/>
            <p:cNvSpPr txBox="1">
              <a:spLocks noChangeArrowheads="1"/>
            </p:cNvSpPr>
            <p:nvPr/>
          </p:nvSpPr>
          <p:spPr bwMode="auto">
            <a:xfrm>
              <a:off x="2154" y="2069"/>
              <a:ext cx="24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b="1">
                  <a:solidFill>
                    <a:schemeClr val="bg1"/>
                  </a:solidFill>
                  <a:latin typeface="Calibri" pitchFamily="34" charset="0"/>
                </a:rPr>
                <a:t>M</a:t>
              </a:r>
            </a:p>
          </p:txBody>
        </p:sp>
        <p:sp>
          <p:nvSpPr>
            <p:cNvPr id="12" name="Text Box 20"/>
            <p:cNvSpPr txBox="1">
              <a:spLocks noChangeArrowheads="1"/>
            </p:cNvSpPr>
            <p:nvPr/>
          </p:nvSpPr>
          <p:spPr bwMode="auto">
            <a:xfrm>
              <a:off x="2200" y="2886"/>
              <a:ext cx="24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b="1">
                  <a:solidFill>
                    <a:schemeClr val="bg1"/>
                  </a:solidFill>
                  <a:latin typeface="Calibri" pitchFamily="34" charset="0"/>
                </a:rPr>
                <a:t>M</a:t>
              </a:r>
            </a:p>
          </p:txBody>
        </p:sp>
        <p:sp>
          <p:nvSpPr>
            <p:cNvPr id="13" name="Text Box 21"/>
            <p:cNvSpPr txBox="1">
              <a:spLocks noChangeArrowheads="1"/>
            </p:cNvSpPr>
            <p:nvPr/>
          </p:nvSpPr>
          <p:spPr bwMode="auto">
            <a:xfrm>
              <a:off x="1066" y="1797"/>
              <a:ext cx="24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b="1" dirty="0">
                  <a:solidFill>
                    <a:schemeClr val="bg1"/>
                  </a:solidFill>
                  <a:latin typeface="Calibri" pitchFamily="34" charset="0"/>
                </a:rPr>
                <a:t>M</a:t>
              </a:r>
            </a:p>
          </p:txBody>
        </p:sp>
        <p:sp>
          <p:nvSpPr>
            <p:cNvPr id="14" name="Text Box 22"/>
            <p:cNvSpPr txBox="1">
              <a:spLocks noChangeArrowheads="1"/>
            </p:cNvSpPr>
            <p:nvPr/>
          </p:nvSpPr>
          <p:spPr bwMode="auto">
            <a:xfrm>
              <a:off x="1202" y="2387"/>
              <a:ext cx="26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b="1" dirty="0">
                  <a:solidFill>
                    <a:schemeClr val="bg1"/>
                  </a:solidFill>
                  <a:latin typeface="Calibri" pitchFamily="34" charset="0"/>
                </a:rPr>
                <a:t>ER</a:t>
              </a:r>
            </a:p>
          </p:txBody>
        </p:sp>
      </p:grpSp>
      <p:pic>
        <p:nvPicPr>
          <p:cNvPr id="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0825" y="3707188"/>
            <a:ext cx="2985546" cy="2495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7378084" y="1665034"/>
            <a:ext cx="1504939" cy="1846659"/>
          </a:xfrm>
          <a:prstGeom prst="rect">
            <a:avLst/>
          </a:prstGeom>
        </p:spPr>
        <p:txBody>
          <a:bodyPr wrap="square">
            <a:spAutoFit/>
          </a:bodyPr>
          <a:lstStyle/>
          <a:p>
            <a:pPr algn="ctr"/>
            <a:r>
              <a:rPr lang="en-US" altLang="en-US" sz="1600" b="1" dirty="0">
                <a:latin typeface="Calibri" pitchFamily="34" charset="0"/>
              </a:rPr>
              <a:t>Virtual slices of a reconstructed volume of Huh- 7.5 cells (human hepatocyte cell line</a:t>
            </a:r>
            <a:r>
              <a:rPr lang="en-US" altLang="en-US" b="1" dirty="0">
                <a:latin typeface="Calibri" pitchFamily="34" charset="0"/>
              </a:rPr>
              <a:t>)</a:t>
            </a:r>
          </a:p>
        </p:txBody>
      </p:sp>
      <p:sp>
        <p:nvSpPr>
          <p:cNvPr id="16" name="TextBox 15"/>
          <p:cNvSpPr txBox="1"/>
          <p:nvPr/>
        </p:nvSpPr>
        <p:spPr>
          <a:xfrm>
            <a:off x="5316642" y="6114782"/>
            <a:ext cx="2813912" cy="338554"/>
          </a:xfrm>
          <a:prstGeom prst="rect">
            <a:avLst/>
          </a:prstGeom>
          <a:noFill/>
          <a:ln>
            <a:noFill/>
          </a:ln>
        </p:spPr>
        <p:txBody>
          <a:bodyPr wrap="none" rtlCol="0">
            <a:spAutoFit/>
          </a:bodyPr>
          <a:lstStyle/>
          <a:p>
            <a:r>
              <a:rPr lang="en-US" sz="1600" i="1" dirty="0" smtClean="0"/>
              <a:t>E. </a:t>
            </a:r>
            <a:r>
              <a:rPr lang="en-US" sz="1600" i="1" dirty="0" err="1" smtClean="0"/>
              <a:t>Pereiro</a:t>
            </a:r>
            <a:r>
              <a:rPr lang="en-US" sz="1600" i="1" dirty="0" smtClean="0"/>
              <a:t> et al.- to be published</a:t>
            </a:r>
            <a:endParaRPr lang="es-ES_tradnl" sz="1600" i="1" dirty="0" smtClean="0"/>
          </a:p>
        </p:txBody>
      </p:sp>
      <p:sp>
        <p:nvSpPr>
          <p:cNvPr id="18" name="TextBox 17"/>
          <p:cNvSpPr txBox="1"/>
          <p:nvPr/>
        </p:nvSpPr>
        <p:spPr>
          <a:xfrm>
            <a:off x="7425487" y="1277719"/>
            <a:ext cx="1279966" cy="369332"/>
          </a:xfrm>
          <a:prstGeom prst="rect">
            <a:avLst/>
          </a:prstGeom>
          <a:noFill/>
          <a:ln>
            <a:noFill/>
          </a:ln>
        </p:spPr>
        <p:txBody>
          <a:bodyPr wrap="none" rtlCol="0">
            <a:spAutoFit/>
          </a:bodyPr>
          <a:lstStyle/>
          <a:p>
            <a:r>
              <a:rPr lang="en-US" b="1" dirty="0" smtClean="0">
                <a:solidFill>
                  <a:srgbClr val="FF0000"/>
                </a:solidFill>
              </a:rPr>
              <a:t>at MISTRAL</a:t>
            </a:r>
            <a:endParaRPr lang="es-ES_tradnl" b="1" dirty="0" smtClean="0">
              <a:solidFill>
                <a:srgbClr val="FF0000"/>
              </a:solidFill>
            </a:endParaRPr>
          </a:p>
        </p:txBody>
      </p:sp>
      <p:sp>
        <p:nvSpPr>
          <p:cNvPr id="20" name="TextBox 19"/>
          <p:cNvSpPr txBox="1"/>
          <p:nvPr/>
        </p:nvSpPr>
        <p:spPr>
          <a:xfrm>
            <a:off x="6035740" y="6381328"/>
            <a:ext cx="184731" cy="369332"/>
          </a:xfrm>
          <a:prstGeom prst="rect">
            <a:avLst/>
          </a:prstGeom>
          <a:noFill/>
          <a:ln>
            <a:noFill/>
          </a:ln>
        </p:spPr>
        <p:txBody>
          <a:bodyPr wrap="none" rtlCol="0">
            <a:spAutoFit/>
          </a:bodyPr>
          <a:lstStyle/>
          <a:p>
            <a:endParaRPr lang="es-ES_tradnl" dirty="0" smtClean="0">
              <a:solidFill>
                <a:schemeClr val="bg1"/>
              </a:solidFill>
            </a:endParaRPr>
          </a:p>
        </p:txBody>
      </p:sp>
      <p:sp>
        <p:nvSpPr>
          <p:cNvPr id="21" name="TextBox 20"/>
          <p:cNvSpPr txBox="1"/>
          <p:nvPr/>
        </p:nvSpPr>
        <p:spPr>
          <a:xfrm>
            <a:off x="4923530" y="931804"/>
            <a:ext cx="3490827" cy="369332"/>
          </a:xfrm>
          <a:prstGeom prst="rect">
            <a:avLst/>
          </a:prstGeom>
          <a:noFill/>
          <a:ln>
            <a:noFill/>
          </a:ln>
        </p:spPr>
        <p:txBody>
          <a:bodyPr wrap="none" rtlCol="0">
            <a:spAutoFit/>
          </a:bodyPr>
          <a:lstStyle/>
          <a:p>
            <a:r>
              <a:rPr lang="en-US" b="1" dirty="0" smtClean="0"/>
              <a:t>Studies of </a:t>
            </a:r>
            <a:r>
              <a:rPr lang="en-US" b="1" dirty="0" err="1" smtClean="0"/>
              <a:t>Hepatytys_C</a:t>
            </a:r>
            <a:r>
              <a:rPr lang="en-US" b="1" dirty="0" smtClean="0"/>
              <a:t> in humans </a:t>
            </a:r>
            <a:endParaRPr lang="es-ES_tradnl" b="1" dirty="0" smtClean="0"/>
          </a:p>
        </p:txBody>
      </p:sp>
      <p:sp>
        <p:nvSpPr>
          <p:cNvPr id="22" name="Title 1"/>
          <p:cNvSpPr txBox="1">
            <a:spLocks/>
          </p:cNvSpPr>
          <p:nvPr/>
        </p:nvSpPr>
        <p:spPr>
          <a:xfrm>
            <a:off x="683568" y="1050003"/>
            <a:ext cx="3888432" cy="2492990"/>
          </a:xfrm>
          <a:prstGeom prst="rect">
            <a:avLst/>
          </a:prstGeom>
          <a:noFill/>
          <a:ln>
            <a:noFill/>
          </a:ln>
        </p:spPr>
        <p:txBody>
          <a:bodyPr wrap="square" rtlCol="0">
            <a:spAutoFit/>
          </a:bodyPr>
          <a:lstStyle>
            <a:lvl1pPr algn="l" defTabSz="914400" rtl="0" eaLnBrk="1" latinLnBrk="0" hangingPunct="1">
              <a:spcBef>
                <a:spcPct val="0"/>
              </a:spcBef>
              <a:buNone/>
              <a:defRPr lang="en-US" sz="3500" b="1" kern="1200">
                <a:solidFill>
                  <a:srgbClr val="112E50"/>
                </a:solidFill>
                <a:latin typeface="Arial" pitchFamily="34" charset="0"/>
                <a:ea typeface="+mn-ea"/>
                <a:cs typeface="Arial" pitchFamily="34" charset="0"/>
              </a:defRPr>
            </a:lvl1pPr>
          </a:lstStyle>
          <a:p>
            <a:r>
              <a:rPr lang="en-US" sz="1400" dirty="0" smtClean="0"/>
              <a:t>The structural and vibrational properties of CdAl2S4, </a:t>
            </a:r>
            <a:r>
              <a:rPr lang="en-US" sz="1400" b="0" dirty="0" smtClean="0"/>
              <a:t>a promising semiconductor applicable to </a:t>
            </a:r>
            <a:r>
              <a:rPr lang="en-US" sz="1400" dirty="0" smtClean="0"/>
              <a:t>photonic devices in the blue spectral range, have been investigated in a joint experimental and theoretical study under high pressure and ambient temperature . Results show a new CdAl2S4 phase in spinel structure after high pressure conditions, which may have direct implications in both technological applications and geophysics    </a:t>
            </a:r>
            <a:r>
              <a:rPr lang="en-US" sz="1600" dirty="0" smtClean="0">
                <a:solidFill>
                  <a:srgbClr val="FF0000"/>
                </a:solidFill>
              </a:rPr>
              <a:t>MSPD</a:t>
            </a:r>
            <a:endParaRPr lang="en-US" dirty="0">
              <a:solidFill>
                <a:srgbClr val="FF0000"/>
              </a:solidFill>
            </a:endParaRPr>
          </a:p>
        </p:txBody>
      </p:sp>
      <p:pic>
        <p:nvPicPr>
          <p:cNvPr id="23" name="Picture 4" descr="http://www.cells.es/shared/images/MSPD_CdAl2S4I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062" y="3512295"/>
            <a:ext cx="3888432" cy="266022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901882" y="188640"/>
            <a:ext cx="2653612" cy="523220"/>
          </a:xfrm>
          <a:prstGeom prst="rect">
            <a:avLst/>
          </a:prstGeom>
          <a:noFill/>
          <a:ln>
            <a:noFill/>
          </a:ln>
        </p:spPr>
        <p:txBody>
          <a:bodyPr wrap="none" rtlCol="0">
            <a:spAutoFit/>
          </a:bodyPr>
          <a:lstStyle/>
          <a:p>
            <a:r>
              <a:rPr lang="en-US" sz="2800" b="1" dirty="0" smtClean="0"/>
              <a:t>Material Science</a:t>
            </a:r>
            <a:endParaRPr lang="es-ES_tradnl" sz="2800" b="1" dirty="0" smtClean="0"/>
          </a:p>
        </p:txBody>
      </p:sp>
      <p:sp>
        <p:nvSpPr>
          <p:cNvPr id="25" name="Rectangle 24"/>
          <p:cNvSpPr/>
          <p:nvPr/>
        </p:nvSpPr>
        <p:spPr>
          <a:xfrm>
            <a:off x="168759" y="6145559"/>
            <a:ext cx="4499991" cy="307777"/>
          </a:xfrm>
          <a:prstGeom prst="rect">
            <a:avLst/>
          </a:prstGeom>
        </p:spPr>
        <p:txBody>
          <a:bodyPr wrap="square">
            <a:spAutoFit/>
          </a:bodyPr>
          <a:lstStyle/>
          <a:p>
            <a:r>
              <a:rPr lang="en-US" sz="1400" i="1" u="sng" dirty="0">
                <a:hlinkClick r:id="rId5"/>
              </a:rPr>
              <a:t>The Journal of Physical Chemistry. 118 15363-15374 (2014). </a:t>
            </a:r>
            <a:endParaRPr lang="es-ES_tradnl" sz="1400" i="1" dirty="0"/>
          </a:p>
        </p:txBody>
      </p:sp>
    </p:spTree>
    <p:extLst>
      <p:ext uri="{BB962C8B-B14F-4D97-AF65-F5344CB8AC3E}">
        <p14:creationId xmlns:p14="http://schemas.microsoft.com/office/powerpoint/2010/main" val="10765477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256" y="205770"/>
            <a:ext cx="6553200" cy="461665"/>
          </a:xfrm>
        </p:spPr>
        <p:txBody>
          <a:bodyPr/>
          <a:lstStyle/>
          <a:p>
            <a:r>
              <a:rPr lang="en-US" sz="2400" dirty="0">
                <a:latin typeface="+mj-lt"/>
              </a:rPr>
              <a:t>Electronic and Magnetic Structure of </a:t>
            </a:r>
            <a:r>
              <a:rPr lang="en-US" sz="2400" dirty="0" smtClean="0">
                <a:latin typeface="+mj-lt"/>
              </a:rPr>
              <a:t>Matter</a:t>
            </a:r>
            <a:endParaRPr lang="es-ES_tradnl" sz="2400" dirty="0">
              <a:latin typeface="+mj-lt"/>
            </a:endParaRPr>
          </a:p>
        </p:txBody>
      </p:sp>
      <p:sp>
        <p:nvSpPr>
          <p:cNvPr id="3" name="Rectangle 2"/>
          <p:cNvSpPr/>
          <p:nvPr/>
        </p:nvSpPr>
        <p:spPr>
          <a:xfrm>
            <a:off x="187400" y="1316291"/>
            <a:ext cx="6419031" cy="1785104"/>
          </a:xfrm>
          <a:prstGeom prst="rect">
            <a:avLst/>
          </a:prstGeom>
        </p:spPr>
        <p:txBody>
          <a:bodyPr wrap="square">
            <a:spAutoFit/>
          </a:bodyPr>
          <a:lstStyle/>
          <a:p>
            <a:r>
              <a:rPr lang="en-US" sz="2000" b="1" dirty="0" smtClean="0"/>
              <a:t>Materials for batteries</a:t>
            </a:r>
          </a:p>
          <a:p>
            <a:r>
              <a:rPr lang="en-US" b="1" dirty="0" smtClean="0"/>
              <a:t>Spin-orbit </a:t>
            </a:r>
            <a:r>
              <a:rPr lang="en-US" b="1" dirty="0"/>
              <a:t>fields mechanisms for in-plane current induced magnetization reversal of magnetic tunnel junctions, and their optimization </a:t>
            </a:r>
            <a:endParaRPr lang="en-US" b="1" dirty="0" smtClean="0"/>
          </a:p>
          <a:p>
            <a:r>
              <a:rPr lang="en-US" b="1" dirty="0" err="1" smtClean="0"/>
              <a:t>Fieldlike</a:t>
            </a:r>
            <a:r>
              <a:rPr lang="en-US" b="1" dirty="0" smtClean="0"/>
              <a:t> </a:t>
            </a:r>
            <a:r>
              <a:rPr lang="en-US" b="1" dirty="0"/>
              <a:t>and </a:t>
            </a:r>
            <a:r>
              <a:rPr lang="en-US" b="1" dirty="0" err="1"/>
              <a:t>antidamping</a:t>
            </a:r>
            <a:r>
              <a:rPr lang="en-US" b="1" dirty="0"/>
              <a:t> spin-orbit </a:t>
            </a:r>
            <a:r>
              <a:rPr lang="en-US" b="1" dirty="0" smtClean="0"/>
              <a:t>torques in </a:t>
            </a:r>
            <a:r>
              <a:rPr lang="en-US" b="1" dirty="0"/>
              <a:t>as-grown and annealed </a:t>
            </a:r>
            <a:r>
              <a:rPr lang="en-US" b="1" dirty="0" smtClean="0"/>
              <a:t>Ta/</a:t>
            </a:r>
            <a:r>
              <a:rPr lang="en-US" b="1" dirty="0" err="1" smtClean="0"/>
              <a:t>CoFeB</a:t>
            </a:r>
            <a:r>
              <a:rPr lang="en-US" b="1" dirty="0" smtClean="0"/>
              <a:t>/</a:t>
            </a:r>
            <a:r>
              <a:rPr lang="en-US" b="1" dirty="0" err="1" smtClean="0"/>
              <a:t>MgO</a:t>
            </a:r>
            <a:r>
              <a:rPr lang="en-US" b="1" dirty="0"/>
              <a:t> </a:t>
            </a:r>
            <a:r>
              <a:rPr lang="en-US" b="1" dirty="0" smtClean="0"/>
              <a:t>layers</a:t>
            </a:r>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2666"/>
            <a:ext cx="8532440" cy="307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898200" y="6143238"/>
            <a:ext cx="3123612" cy="338554"/>
          </a:xfrm>
          <a:prstGeom prst="rect">
            <a:avLst/>
          </a:prstGeom>
        </p:spPr>
        <p:txBody>
          <a:bodyPr wrap="none">
            <a:spAutoFit/>
          </a:bodyPr>
          <a:lstStyle/>
          <a:p>
            <a:r>
              <a:rPr lang="en-US" sz="1600" u="sng" dirty="0">
                <a:hlinkClick r:id="rId3"/>
              </a:rPr>
              <a:t>Physical review </a:t>
            </a:r>
            <a:r>
              <a:rPr lang="en-US" sz="1600" b="1" u="sng" dirty="0">
                <a:hlinkClick r:id="rId3"/>
              </a:rPr>
              <a:t>B 89</a:t>
            </a:r>
            <a:r>
              <a:rPr lang="en-US" sz="1600" u="sng" dirty="0">
                <a:hlinkClick r:id="rId3"/>
              </a:rPr>
              <a:t> 214419 (2014)</a:t>
            </a:r>
            <a:endParaRPr lang="es-ES_tradnl" sz="1600"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6431" y="764704"/>
            <a:ext cx="225742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734008" y="1131625"/>
            <a:ext cx="957698" cy="369332"/>
          </a:xfrm>
          <a:prstGeom prst="rect">
            <a:avLst/>
          </a:prstGeom>
          <a:noFill/>
          <a:ln>
            <a:noFill/>
          </a:ln>
        </p:spPr>
        <p:txBody>
          <a:bodyPr wrap="none" rtlCol="0">
            <a:spAutoFit/>
          </a:bodyPr>
          <a:lstStyle/>
          <a:p>
            <a:r>
              <a:rPr lang="en-US" b="1" dirty="0" smtClean="0">
                <a:solidFill>
                  <a:srgbClr val="FF0000"/>
                </a:solidFill>
              </a:rPr>
              <a:t>BOREAS</a:t>
            </a:r>
            <a:endParaRPr lang="es-ES_tradnl" b="1" dirty="0" smtClean="0">
              <a:solidFill>
                <a:srgbClr val="FF0000"/>
              </a:solidFill>
            </a:endParaRPr>
          </a:p>
        </p:txBody>
      </p:sp>
    </p:spTree>
    <p:extLst>
      <p:ext uri="{BB962C8B-B14F-4D97-AF65-F5344CB8AC3E}">
        <p14:creationId xmlns:p14="http://schemas.microsoft.com/office/powerpoint/2010/main" val="3946680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236" y="1124744"/>
            <a:ext cx="8416180" cy="646331"/>
          </a:xfrm>
        </p:spPr>
        <p:txBody>
          <a:bodyPr/>
          <a:lstStyle/>
          <a:p>
            <a:r>
              <a:rPr lang="en-US" sz="1800" dirty="0"/>
              <a:t>Influence of the support on surface </a:t>
            </a:r>
            <a:r>
              <a:rPr lang="es-ES_tradnl" sz="1800" dirty="0" err="1"/>
              <a:t>rearrangements</a:t>
            </a:r>
            <a:r>
              <a:rPr lang="es-ES_tradnl" sz="1800" dirty="0"/>
              <a:t> of </a:t>
            </a:r>
            <a:r>
              <a:rPr lang="es-ES_tradnl" sz="1800" dirty="0" err="1"/>
              <a:t>bimetallic</a:t>
            </a:r>
            <a:r>
              <a:rPr lang="es-ES_tradnl" sz="1800" dirty="0"/>
              <a:t> </a:t>
            </a:r>
            <a:r>
              <a:rPr lang="es-ES_tradnl" sz="1800" dirty="0" err="1"/>
              <a:t>nanoparticles</a:t>
            </a:r>
            <a:r>
              <a:rPr lang="es-ES_tradnl" sz="1800" dirty="0"/>
              <a:t> in real </a:t>
            </a:r>
            <a:r>
              <a:rPr lang="es-ES_tradnl" sz="1800" dirty="0" err="1" smtClean="0"/>
              <a:t>catalysts</a:t>
            </a:r>
            <a:r>
              <a:rPr lang="es-ES_tradnl" sz="1800" dirty="0" smtClean="0"/>
              <a:t> – </a:t>
            </a:r>
            <a:r>
              <a:rPr lang="es-ES_tradnl" sz="1800" dirty="0" err="1" smtClean="0"/>
              <a:t>going</a:t>
            </a:r>
            <a:r>
              <a:rPr lang="es-ES_tradnl" sz="1800" dirty="0" smtClean="0"/>
              <a:t> versus </a:t>
            </a:r>
            <a:r>
              <a:rPr lang="es-ES_tradnl" sz="1800" dirty="0" err="1" smtClean="0"/>
              <a:t>custom</a:t>
            </a:r>
            <a:r>
              <a:rPr lang="es-ES_tradnl" sz="1800" dirty="0" smtClean="0"/>
              <a:t> </a:t>
            </a:r>
            <a:r>
              <a:rPr lang="es-ES_tradnl" sz="1800" dirty="0" err="1" smtClean="0"/>
              <a:t>made</a:t>
            </a:r>
            <a:r>
              <a:rPr lang="es-ES_tradnl" sz="1800" dirty="0" smtClean="0"/>
              <a:t> </a:t>
            </a:r>
            <a:r>
              <a:rPr lang="es-ES_tradnl" sz="1800" dirty="0" err="1" smtClean="0"/>
              <a:t>catalysts</a:t>
            </a:r>
            <a:endParaRPr lang="es-ES_tradnl" sz="1800" dirty="0"/>
          </a:p>
        </p:txBody>
      </p:sp>
      <p:sp>
        <p:nvSpPr>
          <p:cNvPr id="3" name="Rectangle 2"/>
          <p:cNvSpPr/>
          <p:nvPr/>
        </p:nvSpPr>
        <p:spPr>
          <a:xfrm>
            <a:off x="152092" y="1917517"/>
            <a:ext cx="8866469" cy="1477328"/>
          </a:xfrm>
          <a:prstGeom prst="rect">
            <a:avLst/>
          </a:prstGeom>
        </p:spPr>
        <p:txBody>
          <a:bodyPr wrap="square">
            <a:spAutoFit/>
          </a:bodyPr>
          <a:lstStyle/>
          <a:p>
            <a:pPr algn="r"/>
            <a:r>
              <a:rPr lang="en-US" b="1" dirty="0" smtClean="0"/>
              <a:t>A </a:t>
            </a:r>
            <a:r>
              <a:rPr lang="en-US" b="1" dirty="0"/>
              <a:t>group of researchers, led by UPC university, has discovered that atoms react differently depending on the characteristics of the support that is used. Part of this study, </a:t>
            </a:r>
            <a:r>
              <a:rPr lang="en-US" b="1" dirty="0" smtClean="0"/>
              <a:t>published</a:t>
            </a:r>
          </a:p>
          <a:p>
            <a:pPr algn="r"/>
            <a:r>
              <a:rPr lang="en-US" b="1" dirty="0" smtClean="0"/>
              <a:t>in </a:t>
            </a:r>
            <a:r>
              <a:rPr lang="en-US" b="1" dirty="0"/>
              <a:t>Science, was performed at the NAPP endstation of </a:t>
            </a:r>
            <a:r>
              <a:rPr lang="en-US" b="1" dirty="0">
                <a:solidFill>
                  <a:srgbClr val="FF0000"/>
                </a:solidFill>
              </a:rPr>
              <a:t>CIRCE</a:t>
            </a:r>
            <a:r>
              <a:rPr lang="en-US" b="1" dirty="0"/>
              <a:t> beamline of ALBA Synchrotron</a:t>
            </a:r>
            <a:r>
              <a:rPr lang="en-US" b="1" dirty="0" smtClean="0"/>
              <a:t>.</a:t>
            </a:r>
          </a:p>
          <a:p>
            <a:pPr algn="r"/>
            <a:r>
              <a:rPr lang="es-ES_tradnl" i="1" dirty="0" err="1"/>
              <a:t>Science</a:t>
            </a:r>
            <a:r>
              <a:rPr lang="es-ES_tradnl" i="1" dirty="0"/>
              <a:t> </a:t>
            </a:r>
            <a:r>
              <a:rPr lang="es-ES_tradnl" b="1" dirty="0"/>
              <a:t>346</a:t>
            </a:r>
            <a:r>
              <a:rPr lang="es-ES_tradnl" dirty="0"/>
              <a:t>, 620 (2014</a:t>
            </a:r>
            <a:r>
              <a:rPr lang="es-ES_tradnl" dirty="0" smtClean="0"/>
              <a:t>) – N. </a:t>
            </a:r>
            <a:r>
              <a:rPr lang="es-ES_tradnl" dirty="0" err="1" smtClean="0"/>
              <a:t>Divins</a:t>
            </a:r>
            <a:r>
              <a:rPr lang="es-ES_tradnl" dirty="0" smtClean="0"/>
              <a:t> et al.</a:t>
            </a:r>
            <a:endParaRPr lang="es-ES_tradnl" dirty="0"/>
          </a:p>
          <a:p>
            <a:endParaRPr lang="es-ES_tradnl" dirty="0"/>
          </a:p>
        </p:txBody>
      </p:sp>
      <p:sp>
        <p:nvSpPr>
          <p:cNvPr id="4" name="Rectangle 3"/>
          <p:cNvSpPr/>
          <p:nvPr/>
        </p:nvSpPr>
        <p:spPr>
          <a:xfrm>
            <a:off x="611560" y="3732133"/>
            <a:ext cx="184731" cy="369332"/>
          </a:xfrm>
          <a:prstGeom prst="rect">
            <a:avLst/>
          </a:prstGeom>
        </p:spPr>
        <p:txBody>
          <a:bodyPr wrap="none">
            <a:spAutoFit/>
          </a:bodyPr>
          <a:lstStyle/>
          <a:p>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947" y="2813374"/>
            <a:ext cx="4211029" cy="3486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808" y="3287462"/>
            <a:ext cx="3253368" cy="3011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txBox="1">
            <a:spLocks/>
          </p:cNvSpPr>
          <p:nvPr/>
        </p:nvSpPr>
        <p:spPr>
          <a:xfrm>
            <a:off x="2123256" y="205770"/>
            <a:ext cx="6553200" cy="461665"/>
          </a:xfrm>
          <a:prstGeom prst="rect">
            <a:avLst/>
          </a:prstGeom>
          <a:noFill/>
          <a:ln>
            <a:noFill/>
          </a:ln>
        </p:spPr>
        <p:txBody>
          <a:bodyPr wrap="square" rtlCol="0">
            <a:spAutoFit/>
          </a:bodyPr>
          <a:lstStyle>
            <a:lvl1pPr algn="l" defTabSz="914400" rtl="0" eaLnBrk="1" latinLnBrk="0" hangingPunct="1">
              <a:spcBef>
                <a:spcPct val="0"/>
              </a:spcBef>
              <a:buNone/>
              <a:defRPr lang="en-US" sz="3500" b="1" kern="1200">
                <a:solidFill>
                  <a:srgbClr val="112E50"/>
                </a:solidFill>
                <a:latin typeface="Arial" pitchFamily="34" charset="0"/>
                <a:ea typeface="+mn-ea"/>
                <a:cs typeface="Arial" pitchFamily="34" charset="0"/>
              </a:defRPr>
            </a:lvl1pPr>
          </a:lstStyle>
          <a:p>
            <a:r>
              <a:rPr lang="en-US" sz="2400" dirty="0" smtClean="0">
                <a:latin typeface="+mj-lt"/>
              </a:rPr>
              <a:t>Electronic and Magnetic Structure of Matter  </a:t>
            </a:r>
            <a:endParaRPr lang="en-US" sz="2400" dirty="0">
              <a:latin typeface="+mj-lt"/>
            </a:endParaRPr>
          </a:p>
        </p:txBody>
      </p:sp>
    </p:spTree>
    <p:extLst>
      <p:ext uri="{BB962C8B-B14F-4D97-AF65-F5344CB8AC3E}">
        <p14:creationId xmlns:p14="http://schemas.microsoft.com/office/powerpoint/2010/main" val="16555747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996952"/>
            <a:ext cx="6553200" cy="630942"/>
          </a:xfrm>
          <a:solidFill>
            <a:srgbClr val="6684A2"/>
          </a:solidFill>
        </p:spPr>
        <p:txBody>
          <a:bodyPr/>
          <a:lstStyle/>
          <a:p>
            <a:pPr algn="ctr"/>
            <a:r>
              <a:rPr lang="en-US" dirty="0" smtClean="0">
                <a:solidFill>
                  <a:schemeClr val="bg1"/>
                </a:solidFill>
              </a:rPr>
              <a:t>Other activities</a:t>
            </a:r>
            <a:endParaRPr lang="es-ES_tradnl" dirty="0">
              <a:solidFill>
                <a:schemeClr val="bg1"/>
              </a:solidFill>
            </a:endParaRPr>
          </a:p>
        </p:txBody>
      </p:sp>
    </p:spTree>
    <p:extLst>
      <p:ext uri="{BB962C8B-B14F-4D97-AF65-F5344CB8AC3E}">
        <p14:creationId xmlns:p14="http://schemas.microsoft.com/office/powerpoint/2010/main" val="2902194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p:cNvGraphicFramePr>
            <a:graphicFrameLocks noChangeAspect="1"/>
          </p:cNvGraphicFramePr>
          <p:nvPr>
            <p:extLst>
              <p:ext uri="{D42A27DB-BD31-4B8C-83A1-F6EECF244321}">
                <p14:modId xmlns:p14="http://schemas.microsoft.com/office/powerpoint/2010/main" val="710323524"/>
              </p:ext>
            </p:extLst>
          </p:nvPr>
        </p:nvGraphicFramePr>
        <p:xfrm>
          <a:off x="31045" y="3587444"/>
          <a:ext cx="4392488" cy="3063469"/>
        </p:xfrm>
        <a:graphic>
          <a:graphicData uri="http://schemas.openxmlformats.org/presentationml/2006/ole">
            <mc:AlternateContent xmlns:mc="http://schemas.openxmlformats.org/markup-compatibility/2006">
              <mc:Choice xmlns:v="urn:schemas-microsoft-com:vml" Requires="v">
                <p:oleObj spid="_x0000_s1120" name="Graph" r:id="rId3" imgW="4145040" imgH="2890440" progId="Origin50.Graph">
                  <p:embed/>
                </p:oleObj>
              </mc:Choice>
              <mc:Fallback>
                <p:oleObj name="Graph" r:id="rId3" imgW="4145040" imgH="2890440" progId="Origin50.Graph">
                  <p:embed/>
                  <p:pic>
                    <p:nvPicPr>
                      <p:cNvPr id="0" name=""/>
                      <p:cNvPicPr/>
                      <p:nvPr/>
                    </p:nvPicPr>
                    <p:blipFill>
                      <a:blip r:embed="rId4"/>
                      <a:stretch>
                        <a:fillRect/>
                      </a:stretch>
                    </p:blipFill>
                    <p:spPr>
                      <a:xfrm>
                        <a:off x="31045" y="3587444"/>
                        <a:ext cx="4392488" cy="3063469"/>
                      </a:xfrm>
                      <a:prstGeom prst="rect">
                        <a:avLst/>
                      </a:prstGeom>
                    </p:spPr>
                  </p:pic>
                </p:oleObj>
              </mc:Fallback>
            </mc:AlternateContent>
          </a:graphicData>
        </a:graphic>
      </p:graphicFrame>
      <p:sp>
        <p:nvSpPr>
          <p:cNvPr id="2" name="Content Placeholder 1"/>
          <p:cNvSpPr>
            <a:spLocks noGrp="1"/>
          </p:cNvSpPr>
          <p:nvPr>
            <p:ph idx="1"/>
          </p:nvPr>
        </p:nvSpPr>
        <p:spPr>
          <a:xfrm>
            <a:off x="406138" y="836712"/>
            <a:ext cx="4165861" cy="5688632"/>
          </a:xfrm>
          <a:ln>
            <a:solidFill>
              <a:srgbClr val="88A0B8"/>
            </a:solidFill>
          </a:ln>
        </p:spPr>
        <p:txBody>
          <a:bodyPr>
            <a:normAutofit/>
          </a:bodyPr>
          <a:lstStyle/>
          <a:p>
            <a:r>
              <a:rPr lang="en-US" sz="2800" dirty="0" smtClean="0"/>
              <a:t>MARES at Boreas</a:t>
            </a:r>
            <a:endParaRPr lang="es-ES_tradnl" sz="2800" dirty="0"/>
          </a:p>
        </p:txBody>
      </p:sp>
      <p:sp>
        <p:nvSpPr>
          <p:cNvPr id="3" name="Title 2"/>
          <p:cNvSpPr>
            <a:spLocks noGrp="1"/>
          </p:cNvSpPr>
          <p:nvPr>
            <p:ph type="title"/>
          </p:nvPr>
        </p:nvSpPr>
        <p:spPr>
          <a:xfrm>
            <a:off x="1835696" y="188640"/>
            <a:ext cx="6954336" cy="663340"/>
          </a:xfrm>
        </p:spPr>
        <p:txBody>
          <a:bodyPr>
            <a:normAutofit/>
          </a:bodyPr>
          <a:lstStyle/>
          <a:p>
            <a:r>
              <a:rPr lang="en-US" sz="3200" dirty="0" smtClean="0"/>
              <a:t>Phase I latest developments</a:t>
            </a:r>
            <a:endParaRPr lang="es-ES_tradnl" sz="3200" dirty="0"/>
          </a:p>
        </p:txBody>
      </p:sp>
      <p:sp>
        <p:nvSpPr>
          <p:cNvPr id="7" name="TextBox 6"/>
          <p:cNvSpPr txBox="1"/>
          <p:nvPr/>
        </p:nvSpPr>
        <p:spPr>
          <a:xfrm>
            <a:off x="2471418" y="1248381"/>
            <a:ext cx="2016224" cy="769441"/>
          </a:xfrm>
          <a:prstGeom prst="rect">
            <a:avLst/>
          </a:prstGeom>
          <a:noFill/>
          <a:ln>
            <a:noFill/>
          </a:ln>
        </p:spPr>
        <p:txBody>
          <a:bodyPr wrap="square" rtlCol="0">
            <a:spAutoFit/>
          </a:bodyPr>
          <a:lstStyle/>
          <a:p>
            <a:r>
              <a:rPr lang="en-US" sz="1400" u="sng" dirty="0" smtClean="0">
                <a:solidFill>
                  <a:prstClr val="black"/>
                </a:solidFill>
              </a:rPr>
              <a:t>Ready 2015-I,-II cycle</a:t>
            </a:r>
          </a:p>
          <a:p>
            <a:r>
              <a:rPr lang="en-US" sz="1000" dirty="0" smtClean="0">
                <a:solidFill>
                  <a:prstClr val="black"/>
                </a:solidFill>
              </a:rPr>
              <a:t>N.B: special </a:t>
            </a:r>
            <a:r>
              <a:rPr lang="en-US" sz="1000" dirty="0">
                <a:solidFill>
                  <a:prstClr val="black"/>
                </a:solidFill>
              </a:rPr>
              <a:t>detectors </a:t>
            </a:r>
            <a:r>
              <a:rPr lang="en-US" sz="1000" dirty="0" smtClean="0">
                <a:solidFill>
                  <a:prstClr val="black"/>
                </a:solidFill>
              </a:rPr>
              <a:t> and magnet progressively available along </a:t>
            </a:r>
            <a:r>
              <a:rPr lang="en-US" sz="1000" dirty="0">
                <a:solidFill>
                  <a:prstClr val="black"/>
                </a:solidFill>
              </a:rPr>
              <a:t>the </a:t>
            </a:r>
            <a:r>
              <a:rPr lang="en-US" sz="1000" dirty="0" smtClean="0">
                <a:solidFill>
                  <a:prstClr val="black"/>
                </a:solidFill>
              </a:rPr>
              <a:t>year</a:t>
            </a:r>
            <a:endParaRPr lang="es-ES_tradnl" sz="1000" dirty="0">
              <a:solidFill>
                <a:prstClr val="black"/>
              </a:solidFill>
            </a:endParaRPr>
          </a:p>
        </p:txBody>
      </p:sp>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39552" y="1426924"/>
            <a:ext cx="1838159" cy="230774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2471418" y="2017226"/>
            <a:ext cx="1944216" cy="1954381"/>
          </a:xfrm>
          <a:prstGeom prst="rect">
            <a:avLst/>
          </a:prstGeom>
          <a:solidFill>
            <a:srgbClr val="F8F8F8">
              <a:alpha val="60000"/>
            </a:srgbClr>
          </a:solidFill>
        </p:spPr>
        <p:txBody>
          <a:bodyPr wrap="square">
            <a:spAutoFit/>
          </a:bodyPr>
          <a:lstStyle/>
          <a:p>
            <a:r>
              <a:rPr lang="en-US" sz="1100" dirty="0" smtClean="0"/>
              <a:t>Tests </a:t>
            </a:r>
            <a:r>
              <a:rPr lang="en-US" sz="1100" dirty="0"/>
              <a:t>with beam </a:t>
            </a:r>
            <a:r>
              <a:rPr lang="en-US" sz="1100" dirty="0" smtClean="0"/>
              <a:t>on SRO/STO superlattice at liquid He (20K) in July demonstrated: </a:t>
            </a:r>
          </a:p>
          <a:p>
            <a:pPr marL="171450" indent="-171450">
              <a:buFont typeface="Arial" panose="020B0604020202020204" pitchFamily="34" charset="0"/>
              <a:buChar char="•"/>
            </a:pPr>
            <a:r>
              <a:rPr lang="en-US" sz="1100" u="sng" dirty="0" smtClean="0"/>
              <a:t>publication level data </a:t>
            </a:r>
            <a:r>
              <a:rPr lang="en-US" sz="1100" dirty="0" smtClean="0"/>
              <a:t>(similar to published data)  </a:t>
            </a:r>
          </a:p>
          <a:p>
            <a:pPr marL="171450" indent="-171450">
              <a:buFont typeface="Arial" panose="020B0604020202020204" pitchFamily="34" charset="0"/>
              <a:buChar char="•"/>
            </a:pPr>
            <a:r>
              <a:rPr lang="en-US" sz="1100" u="sng" dirty="0" smtClean="0"/>
              <a:t>Fast (</a:t>
            </a:r>
            <a:r>
              <a:rPr lang="en-US" sz="1100" dirty="0" smtClean="0"/>
              <a:t>X10 </a:t>
            </a:r>
            <a:r>
              <a:rPr lang="en-US" sz="1100" dirty="0"/>
              <a:t>ALS) </a:t>
            </a:r>
            <a:r>
              <a:rPr lang="en-US" sz="1100" u="sng" dirty="0" smtClean="0"/>
              <a:t>continuous reflectance spectra </a:t>
            </a:r>
            <a:r>
              <a:rPr lang="en-US" sz="1100" dirty="0" smtClean="0"/>
              <a:t>with low noise</a:t>
            </a:r>
          </a:p>
          <a:p>
            <a:pPr marL="171450" indent="-171450">
              <a:buFont typeface="Arial" panose="020B0604020202020204" pitchFamily="34" charset="0"/>
              <a:buChar char="•"/>
            </a:pPr>
            <a:r>
              <a:rPr lang="en-US" sz="1100" dirty="0" smtClean="0"/>
              <a:t>Feasibility of reflectivity at mid-high photon energies</a:t>
            </a:r>
          </a:p>
          <a:p>
            <a:r>
              <a:rPr lang="en-US" sz="1100" dirty="0"/>
              <a:t> </a:t>
            </a:r>
            <a:r>
              <a:rPr lang="en-US" sz="1100" dirty="0" smtClean="0"/>
              <a:t>     </a:t>
            </a:r>
            <a:r>
              <a:rPr lang="en-US" sz="1000" dirty="0" smtClean="0"/>
              <a:t>(rather exclusive of BOREAS)</a:t>
            </a:r>
          </a:p>
        </p:txBody>
      </p:sp>
      <p:sp>
        <p:nvSpPr>
          <p:cNvPr id="9" name="TextBox 8"/>
          <p:cNvSpPr txBox="1"/>
          <p:nvPr/>
        </p:nvSpPr>
        <p:spPr>
          <a:xfrm>
            <a:off x="3203848" y="5186579"/>
            <a:ext cx="1140056" cy="461665"/>
          </a:xfrm>
          <a:prstGeom prst="rect">
            <a:avLst/>
          </a:prstGeom>
          <a:noFill/>
          <a:ln>
            <a:noFill/>
          </a:ln>
        </p:spPr>
        <p:txBody>
          <a:bodyPr wrap="none" rtlCol="0">
            <a:spAutoFit/>
          </a:bodyPr>
          <a:lstStyle/>
          <a:p>
            <a:r>
              <a:rPr lang="en-US" sz="800" dirty="0" smtClean="0">
                <a:solidFill>
                  <a:srgbClr val="FF0000"/>
                </a:solidFill>
              </a:rPr>
              <a:t>Sample courtesy </a:t>
            </a:r>
          </a:p>
          <a:p>
            <a:r>
              <a:rPr lang="en-US" sz="800" dirty="0" err="1" smtClean="0">
                <a:solidFill>
                  <a:srgbClr val="FF0000"/>
                </a:solidFill>
              </a:rPr>
              <a:t>J.B.Kortright</a:t>
            </a:r>
            <a:r>
              <a:rPr lang="en-US" sz="800" dirty="0" smtClean="0">
                <a:solidFill>
                  <a:srgbClr val="FF0000"/>
                </a:solidFill>
              </a:rPr>
              <a:t> (LBNL) </a:t>
            </a:r>
          </a:p>
          <a:p>
            <a:r>
              <a:rPr lang="en-US" sz="800" dirty="0" smtClean="0">
                <a:solidFill>
                  <a:srgbClr val="FF0000"/>
                </a:solidFill>
              </a:rPr>
              <a:t>&amp; Ramesh group (UCB)</a:t>
            </a:r>
          </a:p>
        </p:txBody>
      </p:sp>
      <p:sp>
        <p:nvSpPr>
          <p:cNvPr id="14" name="Content Placeholder 1"/>
          <p:cNvSpPr txBox="1">
            <a:spLocks/>
          </p:cNvSpPr>
          <p:nvPr/>
        </p:nvSpPr>
        <p:spPr>
          <a:xfrm>
            <a:off x="4710648" y="836712"/>
            <a:ext cx="4042792" cy="5688632"/>
          </a:xfrm>
          <a:prstGeom prst="rect">
            <a:avLst/>
          </a:prstGeom>
          <a:ln>
            <a:solidFill>
              <a:srgbClr val="88A0B8"/>
            </a:solidFill>
          </a:ln>
        </p:spPr>
        <p:txBody>
          <a:bodyPr vert="horz" lIns="91440" tIns="45720" rIns="91440" bIns="45720" rtlCol="0">
            <a:normAutofit/>
          </a:bodyPr>
          <a:lstStyle>
            <a:lvl1pPr marL="342900" indent="-342900" algn="l" defTabSz="914400" rtl="0" eaLnBrk="1" latinLnBrk="0" hangingPunct="1">
              <a:spcBef>
                <a:spcPct val="20000"/>
              </a:spcBef>
              <a:buClr>
                <a:srgbClr val="959F38"/>
              </a:buClr>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88A0B8"/>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dirty="0" smtClean="0">
                <a:solidFill>
                  <a:prstClr val="black"/>
                </a:solidFill>
              </a:rPr>
              <a:t>CLEAR at CLÆSS</a:t>
            </a:r>
            <a:endParaRPr lang="es-ES_tradnl" sz="2800" dirty="0">
              <a:solidFill>
                <a:prstClr val="black"/>
              </a:solidFill>
            </a:endParaRPr>
          </a:p>
        </p:txBody>
      </p:sp>
      <p:sp>
        <p:nvSpPr>
          <p:cNvPr id="15" name="TextBox 14"/>
          <p:cNvSpPr txBox="1"/>
          <p:nvPr/>
        </p:nvSpPr>
        <p:spPr>
          <a:xfrm>
            <a:off x="5364087" y="5805264"/>
            <a:ext cx="3024337" cy="646331"/>
          </a:xfrm>
          <a:prstGeom prst="rect">
            <a:avLst/>
          </a:prstGeom>
          <a:noFill/>
          <a:ln>
            <a:noFill/>
          </a:ln>
        </p:spPr>
        <p:txBody>
          <a:bodyPr wrap="square" rtlCol="0">
            <a:spAutoFit/>
          </a:bodyPr>
          <a:lstStyle/>
          <a:p>
            <a:pPr algn="ctr"/>
            <a:r>
              <a:rPr lang="en-US" dirty="0" smtClean="0">
                <a:solidFill>
                  <a:prstClr val="black"/>
                </a:solidFill>
              </a:rPr>
              <a:t>First analyzer prototype ready </a:t>
            </a:r>
            <a:r>
              <a:rPr lang="en-US" dirty="0">
                <a:solidFill>
                  <a:prstClr val="black"/>
                </a:solidFill>
              </a:rPr>
              <a:t>for users on </a:t>
            </a:r>
            <a:r>
              <a:rPr lang="en-US" b="1" dirty="0" smtClean="0">
                <a:solidFill>
                  <a:prstClr val="black"/>
                </a:solidFill>
              </a:rPr>
              <a:t>Dec. 2014 </a:t>
            </a:r>
            <a:endParaRPr lang="es-ES_tradnl" b="1" dirty="0">
              <a:solidFill>
                <a:prstClr val="black"/>
              </a:solidFill>
            </a:endParaRPr>
          </a:p>
        </p:txBody>
      </p:sp>
      <p:sp>
        <p:nvSpPr>
          <p:cNvPr id="16" name="Rectangle 15"/>
          <p:cNvSpPr/>
          <p:nvPr/>
        </p:nvSpPr>
        <p:spPr>
          <a:xfrm>
            <a:off x="5048252" y="3831610"/>
            <a:ext cx="3445392" cy="1973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prstClr val="white"/>
              </a:solidFill>
            </a:endParaRPr>
          </a:p>
        </p:txBody>
      </p:sp>
      <p:sp>
        <p:nvSpPr>
          <p:cNvPr id="17" name="TextBox 16"/>
          <p:cNvSpPr txBox="1"/>
          <p:nvPr/>
        </p:nvSpPr>
        <p:spPr>
          <a:xfrm>
            <a:off x="5137973" y="1242258"/>
            <a:ext cx="2293264" cy="369332"/>
          </a:xfrm>
          <a:prstGeom prst="rect">
            <a:avLst/>
          </a:prstGeom>
          <a:solidFill>
            <a:schemeClr val="bg1">
              <a:alpha val="54000"/>
            </a:schemeClr>
          </a:solidFill>
          <a:ln>
            <a:noFill/>
          </a:ln>
        </p:spPr>
        <p:txBody>
          <a:bodyPr wrap="square" rtlCol="0">
            <a:spAutoFit/>
          </a:bodyPr>
          <a:lstStyle/>
          <a:p>
            <a:pPr algn="ctr"/>
            <a:r>
              <a:rPr lang="en-US" b="1" dirty="0" smtClean="0"/>
              <a:t>CLEAR commissioning</a:t>
            </a:r>
          </a:p>
        </p:txBody>
      </p:sp>
      <p:pic>
        <p:nvPicPr>
          <p:cNvPr id="1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47762" y="3825693"/>
            <a:ext cx="1484678" cy="1979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5076056" y="3876759"/>
            <a:ext cx="1866711" cy="1877437"/>
          </a:xfrm>
          <a:prstGeom prst="rect">
            <a:avLst/>
          </a:prstGeom>
          <a:noFill/>
          <a:ln>
            <a:noFill/>
          </a:ln>
        </p:spPr>
        <p:txBody>
          <a:bodyPr wrap="square" rtlCol="0">
            <a:spAutoFit/>
          </a:bodyPr>
          <a:lstStyle/>
          <a:p>
            <a:pPr algn="ctr"/>
            <a:r>
              <a:rPr lang="en-US" b="1" dirty="0" smtClean="0"/>
              <a:t>CLEAR</a:t>
            </a:r>
            <a:r>
              <a:rPr lang="en-US" dirty="0" smtClean="0"/>
              <a:t> </a:t>
            </a:r>
          </a:p>
          <a:p>
            <a:pPr algn="ctr"/>
            <a:r>
              <a:rPr lang="en-US" dirty="0" smtClean="0">
                <a:solidFill>
                  <a:srgbClr val="FFC000"/>
                </a:solidFill>
              </a:rPr>
              <a:t>x-ray emission spectrometer </a:t>
            </a:r>
          </a:p>
          <a:p>
            <a:pPr algn="ctr"/>
            <a:r>
              <a:rPr lang="en-US" dirty="0" smtClean="0">
                <a:solidFill>
                  <a:srgbClr val="FFC000"/>
                </a:solidFill>
              </a:rPr>
              <a:t>(2-22 </a:t>
            </a:r>
            <a:r>
              <a:rPr lang="en-US" dirty="0" err="1" smtClean="0">
                <a:solidFill>
                  <a:srgbClr val="FFC000"/>
                </a:solidFill>
              </a:rPr>
              <a:t>keV</a:t>
            </a:r>
            <a:r>
              <a:rPr lang="en-US" dirty="0" smtClean="0">
                <a:solidFill>
                  <a:srgbClr val="FFC000"/>
                </a:solidFill>
              </a:rPr>
              <a:t>)</a:t>
            </a:r>
          </a:p>
          <a:p>
            <a:pPr algn="ctr"/>
            <a:endParaRPr lang="en-US" sz="800" dirty="0" smtClean="0"/>
          </a:p>
          <a:p>
            <a:pPr algn="ctr"/>
            <a:r>
              <a:rPr lang="en-US" dirty="0" smtClean="0"/>
              <a:t>In commissioning from May 2014</a:t>
            </a:r>
          </a:p>
        </p:txBody>
      </p:sp>
      <p:pic>
        <p:nvPicPr>
          <p:cNvPr id="2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83161" y="1708184"/>
            <a:ext cx="2375573" cy="1854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05528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5" y="66820"/>
            <a:ext cx="5904657" cy="697884"/>
          </a:xfrm>
        </p:spPr>
        <p:txBody>
          <a:bodyPr>
            <a:noAutofit/>
          </a:bodyPr>
          <a:lstStyle/>
          <a:p>
            <a:pPr algn="ctr"/>
            <a:r>
              <a:rPr lang="en-US" sz="2000" dirty="0" smtClean="0"/>
              <a:t>NCD BL Review on 19-11-14</a:t>
            </a:r>
            <a:br>
              <a:rPr lang="en-US" sz="2000" dirty="0" smtClean="0"/>
            </a:br>
            <a:r>
              <a:rPr lang="en-US" sz="1400" dirty="0" err="1" smtClean="0"/>
              <a:t>Wim</a:t>
            </a:r>
            <a:r>
              <a:rPr lang="en-US" sz="1400" dirty="0" smtClean="0"/>
              <a:t> </a:t>
            </a:r>
            <a:r>
              <a:rPr lang="en-US" sz="1400" dirty="0"/>
              <a:t>Bras (</a:t>
            </a:r>
            <a:r>
              <a:rPr lang="en-US" sz="1400" dirty="0" smtClean="0"/>
              <a:t>Chair)</a:t>
            </a:r>
            <a:r>
              <a:rPr lang="es-ES_tradnl" sz="1400" dirty="0" smtClean="0"/>
              <a:t>, </a:t>
            </a:r>
            <a:r>
              <a:rPr lang="en-US" sz="1400" dirty="0" err="1" smtClean="0"/>
              <a:t>Tiberio</a:t>
            </a:r>
            <a:r>
              <a:rPr lang="en-US" sz="1400" dirty="0" smtClean="0"/>
              <a:t> </a:t>
            </a:r>
            <a:r>
              <a:rPr lang="en-US" sz="1400" dirty="0" err="1" smtClean="0"/>
              <a:t>Ezquerra</a:t>
            </a:r>
            <a:r>
              <a:rPr lang="en-US" sz="1400" dirty="0" smtClean="0"/>
              <a:t>, Stephan Roth</a:t>
            </a:r>
            <a:r>
              <a:rPr lang="es-ES_tradnl" sz="1400" dirty="0" smtClean="0"/>
              <a:t>, </a:t>
            </a:r>
            <a:r>
              <a:rPr lang="en-US" sz="1400" dirty="0" smtClean="0"/>
              <a:t>Nick Terrill</a:t>
            </a:r>
            <a:endParaRPr lang="es-ES_tradnl" sz="2000" dirty="0"/>
          </a:p>
        </p:txBody>
      </p:sp>
      <p:sp>
        <p:nvSpPr>
          <p:cNvPr id="3" name="Content Placeholder 2"/>
          <p:cNvSpPr>
            <a:spLocks noGrp="1"/>
          </p:cNvSpPr>
          <p:nvPr>
            <p:ph idx="1"/>
          </p:nvPr>
        </p:nvSpPr>
        <p:spPr>
          <a:xfrm>
            <a:off x="578796" y="836712"/>
            <a:ext cx="8106072" cy="1800200"/>
          </a:xfrm>
          <a:ln>
            <a:solidFill>
              <a:srgbClr val="FF0000"/>
            </a:solidFill>
          </a:ln>
        </p:spPr>
        <p:txBody>
          <a:bodyPr>
            <a:noAutofit/>
          </a:bodyPr>
          <a:lstStyle/>
          <a:p>
            <a:pPr marL="0" indent="0" algn="ctr">
              <a:buNone/>
            </a:pPr>
            <a:r>
              <a:rPr lang="en-US" sz="1400" b="1" dirty="0" smtClean="0"/>
              <a:t>Main weaknesses</a:t>
            </a:r>
          </a:p>
          <a:p>
            <a:pPr lvl="0"/>
            <a:r>
              <a:rPr lang="en-GB" sz="1400" dirty="0"/>
              <a:t>L</a:t>
            </a:r>
            <a:r>
              <a:rPr lang="en-GB" sz="1400" dirty="0" smtClean="0"/>
              <a:t>ong time  for  changing between </a:t>
            </a:r>
            <a:r>
              <a:rPr lang="en-GB" sz="1400" dirty="0"/>
              <a:t>accessible q-ranges, i.e. sample to detector distances.</a:t>
            </a:r>
            <a:endParaRPr lang="es-ES_tradnl" sz="1400" dirty="0"/>
          </a:p>
          <a:p>
            <a:pPr lvl="0"/>
            <a:r>
              <a:rPr lang="en-GB" sz="1400" dirty="0" smtClean="0"/>
              <a:t>Sample </a:t>
            </a:r>
            <a:r>
              <a:rPr lang="en-GB" sz="1400" dirty="0"/>
              <a:t>Environment area with limited types of both stage and environment </a:t>
            </a:r>
            <a:r>
              <a:rPr lang="en-GB" sz="1400" dirty="0" smtClean="0"/>
              <a:t>for users</a:t>
            </a:r>
            <a:endParaRPr lang="es-ES_tradnl" sz="1400" dirty="0"/>
          </a:p>
          <a:p>
            <a:pPr lvl="0"/>
            <a:r>
              <a:rPr lang="en-GB" sz="1400" dirty="0" smtClean="0"/>
              <a:t>Complicated optical </a:t>
            </a:r>
            <a:r>
              <a:rPr lang="en-GB" sz="1400" dirty="0"/>
              <a:t>design of fixed focus at the detector and moveable </a:t>
            </a:r>
            <a:r>
              <a:rPr lang="en-GB" sz="1400" dirty="0" smtClean="0"/>
              <a:t>sample, time consuming for BL staff.</a:t>
            </a:r>
            <a:endParaRPr lang="es-ES_tradnl" sz="1400" dirty="0"/>
          </a:p>
          <a:p>
            <a:pPr lvl="0"/>
            <a:r>
              <a:rPr lang="en-GB" sz="1400" dirty="0" smtClean="0"/>
              <a:t>Lack of </a:t>
            </a:r>
            <a:r>
              <a:rPr lang="en-GB" sz="1400" dirty="0"/>
              <a:t>technical </a:t>
            </a:r>
            <a:r>
              <a:rPr lang="en-GB" sz="1400" dirty="0" smtClean="0"/>
              <a:t>documentation</a:t>
            </a:r>
          </a:p>
          <a:p>
            <a:pPr lvl="0"/>
            <a:r>
              <a:rPr lang="en-GB" sz="1400" dirty="0"/>
              <a:t>V</a:t>
            </a:r>
            <a:r>
              <a:rPr lang="en-GB" sz="1400" dirty="0" smtClean="0"/>
              <a:t>ibration </a:t>
            </a:r>
            <a:r>
              <a:rPr lang="en-GB" sz="1400" dirty="0"/>
              <a:t>and lack of climate control, both in the Experiments hutch and Optics Hutch</a:t>
            </a:r>
            <a:endParaRPr lang="es-ES_tradnl" sz="1400" dirty="0"/>
          </a:p>
        </p:txBody>
      </p:sp>
      <p:sp>
        <p:nvSpPr>
          <p:cNvPr id="4" name="Content Placeholder 2"/>
          <p:cNvSpPr txBox="1">
            <a:spLocks/>
          </p:cNvSpPr>
          <p:nvPr/>
        </p:nvSpPr>
        <p:spPr>
          <a:xfrm>
            <a:off x="460941" y="3933056"/>
            <a:ext cx="3857600" cy="2520281"/>
          </a:xfrm>
          <a:prstGeom prst="rect">
            <a:avLst/>
          </a:prstGeom>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b="1" dirty="0" smtClean="0"/>
              <a:t>Short term solutions</a:t>
            </a:r>
          </a:p>
          <a:p>
            <a:r>
              <a:rPr lang="en-US" dirty="0" smtClean="0"/>
              <a:t>Add window upstream the HV section for separating UHV from normal vacuum to decrease the time for changing camera length </a:t>
            </a:r>
          </a:p>
          <a:p>
            <a:r>
              <a:rPr lang="en-US" dirty="0" smtClean="0"/>
              <a:t>Shielding of all vacuum pumps vibration with rubber mattings</a:t>
            </a:r>
          </a:p>
          <a:p>
            <a:r>
              <a:rPr lang="en-GB" dirty="0"/>
              <a:t>S</a:t>
            </a:r>
            <a:r>
              <a:rPr lang="en-GB" dirty="0" smtClean="0"/>
              <a:t>ample </a:t>
            </a:r>
            <a:r>
              <a:rPr lang="en-GB" dirty="0"/>
              <a:t>stages including 3 translation and 3 rotation </a:t>
            </a:r>
            <a:r>
              <a:rPr lang="en-GB" dirty="0" smtClean="0"/>
              <a:t>stages</a:t>
            </a:r>
          </a:p>
          <a:p>
            <a:r>
              <a:rPr lang="en-GB" dirty="0" smtClean="0"/>
              <a:t>Update technical documentation</a:t>
            </a:r>
            <a:endParaRPr lang="es-ES_tradnl" dirty="0"/>
          </a:p>
        </p:txBody>
      </p:sp>
      <p:sp>
        <p:nvSpPr>
          <p:cNvPr id="5" name="Content Placeholder 2"/>
          <p:cNvSpPr txBox="1">
            <a:spLocks/>
          </p:cNvSpPr>
          <p:nvPr/>
        </p:nvSpPr>
        <p:spPr>
          <a:xfrm>
            <a:off x="4932040" y="3933056"/>
            <a:ext cx="3857600" cy="2592288"/>
          </a:xfrm>
          <a:prstGeom prst="rect">
            <a:avLst/>
          </a:prstGeom>
          <a:ln>
            <a:solidFill>
              <a:srgbClr val="0070C0"/>
            </a:solidFill>
          </a:ln>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b="1" dirty="0" smtClean="0"/>
              <a:t>Long term solutions</a:t>
            </a:r>
          </a:p>
          <a:p>
            <a:pPr lvl="0"/>
            <a:r>
              <a:rPr lang="en-GB" dirty="0" smtClean="0"/>
              <a:t>Implementation of K-B mirrors plus CRL at front end</a:t>
            </a:r>
          </a:p>
          <a:p>
            <a:r>
              <a:rPr lang="en-GB" dirty="0" smtClean="0"/>
              <a:t>Operate </a:t>
            </a:r>
            <a:r>
              <a:rPr lang="en-GB" dirty="0"/>
              <a:t>standard SAXS/WAXS routinely with a </a:t>
            </a:r>
            <a:r>
              <a:rPr lang="en-GB" dirty="0" err="1"/>
              <a:t>beamsize</a:t>
            </a:r>
            <a:r>
              <a:rPr lang="en-GB" dirty="0"/>
              <a:t> of 100-200 μm </a:t>
            </a:r>
            <a:endParaRPr lang="en-GB" dirty="0" smtClean="0"/>
          </a:p>
          <a:p>
            <a:r>
              <a:rPr lang="en-GB" dirty="0" smtClean="0"/>
              <a:t>Consider </a:t>
            </a:r>
            <a:r>
              <a:rPr lang="en-GB" dirty="0"/>
              <a:t>microfocus options and plan for them as a future upgrade</a:t>
            </a:r>
            <a:endParaRPr lang="es-ES_tradnl" dirty="0"/>
          </a:p>
          <a:p>
            <a:pPr lvl="0"/>
            <a:endParaRPr lang="es-ES_tradnl" dirty="0"/>
          </a:p>
          <a:p>
            <a:endParaRPr lang="es-ES_tradnl" dirty="0"/>
          </a:p>
        </p:txBody>
      </p:sp>
      <p:sp>
        <p:nvSpPr>
          <p:cNvPr id="6" name="TextBox 5"/>
          <p:cNvSpPr txBox="1"/>
          <p:nvPr/>
        </p:nvSpPr>
        <p:spPr>
          <a:xfrm>
            <a:off x="611559" y="2636912"/>
            <a:ext cx="7920881" cy="1200329"/>
          </a:xfrm>
          <a:prstGeom prst="rect">
            <a:avLst/>
          </a:prstGeom>
          <a:noFill/>
        </p:spPr>
        <p:txBody>
          <a:bodyPr wrap="square" rtlCol="0">
            <a:spAutoFit/>
          </a:bodyPr>
          <a:lstStyle/>
          <a:p>
            <a:pPr algn="ctr"/>
            <a:r>
              <a:rPr lang="en-US" b="1" dirty="0" smtClean="0"/>
              <a:t>General Recommendations</a:t>
            </a:r>
          </a:p>
          <a:p>
            <a:pPr marL="285750" indent="-285750">
              <a:buFont typeface="Arial" panose="020B0604020202020204" pitchFamily="34" charset="0"/>
              <a:buChar char="•"/>
            </a:pPr>
            <a:r>
              <a:rPr lang="en-GB" dirty="0"/>
              <a:t>D</a:t>
            </a:r>
            <a:r>
              <a:rPr lang="en-GB" dirty="0" smtClean="0"/>
              <a:t>ecouple </a:t>
            </a:r>
            <a:r>
              <a:rPr lang="en-GB" dirty="0"/>
              <a:t>energy selection from </a:t>
            </a:r>
            <a:r>
              <a:rPr lang="en-GB" dirty="0" smtClean="0"/>
              <a:t>focusing</a:t>
            </a:r>
          </a:p>
          <a:p>
            <a:pPr marL="285750" indent="-285750">
              <a:buFont typeface="Arial" panose="020B0604020202020204" pitchFamily="34" charset="0"/>
              <a:buChar char="•"/>
            </a:pPr>
            <a:r>
              <a:rPr lang="en-GB" dirty="0" smtClean="0"/>
              <a:t>Extend energy range to </a:t>
            </a:r>
            <a:r>
              <a:rPr lang="en-GB" dirty="0"/>
              <a:t>both higher and lower </a:t>
            </a:r>
            <a:r>
              <a:rPr lang="en-GB" dirty="0" smtClean="0"/>
              <a:t>energies up to 5-22 keV</a:t>
            </a:r>
          </a:p>
          <a:p>
            <a:pPr marL="285750" lvl="0" indent="-285750">
              <a:buFont typeface="Arial" panose="020B0604020202020204" pitchFamily="34" charset="0"/>
              <a:buChar char="•"/>
            </a:pPr>
            <a:r>
              <a:rPr lang="en-GB" dirty="0"/>
              <a:t>Consider requirements for Grazing incidence in all </a:t>
            </a:r>
            <a:r>
              <a:rPr lang="en-GB" dirty="0" smtClean="0"/>
              <a:t>developments</a:t>
            </a:r>
            <a:endParaRPr lang="es-ES_tradnl" dirty="0"/>
          </a:p>
        </p:txBody>
      </p:sp>
    </p:spTree>
    <p:extLst>
      <p:ext uri="{BB962C8B-B14F-4D97-AF65-F5344CB8AC3E}">
        <p14:creationId xmlns:p14="http://schemas.microsoft.com/office/powerpoint/2010/main" val="132545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996952"/>
            <a:ext cx="6553200" cy="630942"/>
          </a:xfrm>
          <a:solidFill>
            <a:srgbClr val="6684A2"/>
          </a:solidFill>
        </p:spPr>
        <p:txBody>
          <a:bodyPr/>
          <a:lstStyle/>
          <a:p>
            <a:pPr algn="ctr"/>
            <a:r>
              <a:rPr lang="en-US" dirty="0" smtClean="0">
                <a:solidFill>
                  <a:schemeClr val="bg1"/>
                </a:solidFill>
              </a:rPr>
              <a:t>Introduction</a:t>
            </a:r>
            <a:endParaRPr lang="es-ES_tradnl" dirty="0">
              <a:solidFill>
                <a:schemeClr val="bg1"/>
              </a:solidFill>
            </a:endParaRPr>
          </a:p>
        </p:txBody>
      </p:sp>
    </p:spTree>
    <p:extLst>
      <p:ext uri="{BB962C8B-B14F-4D97-AF65-F5344CB8AC3E}">
        <p14:creationId xmlns:p14="http://schemas.microsoft.com/office/powerpoint/2010/main" val="11718126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88640"/>
            <a:ext cx="6055568" cy="584775"/>
          </a:xfrm>
        </p:spPr>
        <p:txBody>
          <a:bodyPr/>
          <a:lstStyle/>
          <a:p>
            <a:pPr algn="ctr"/>
            <a:r>
              <a:rPr lang="en-US" sz="3200" dirty="0" smtClean="0">
                <a:solidFill>
                  <a:prstClr val="black"/>
                </a:solidFill>
                <a:latin typeface="Calibri"/>
                <a:cs typeface="+mn-cs"/>
              </a:rPr>
              <a:t>BL </a:t>
            </a:r>
            <a:r>
              <a:rPr lang="en-US" sz="3200" dirty="0">
                <a:solidFill>
                  <a:prstClr val="black"/>
                </a:solidFill>
                <a:latin typeface="Calibri"/>
                <a:cs typeface="+mn-cs"/>
              </a:rPr>
              <a:t>thermal </a:t>
            </a:r>
            <a:r>
              <a:rPr lang="en-US" sz="3200" dirty="0" smtClean="0">
                <a:solidFill>
                  <a:prstClr val="black"/>
                </a:solidFill>
                <a:latin typeface="Calibri"/>
                <a:cs typeface="+mn-cs"/>
              </a:rPr>
              <a:t>drift upgrade project </a:t>
            </a:r>
            <a:endParaRPr lang="es-ES_tradnl" sz="4800" dirty="0"/>
          </a:p>
        </p:txBody>
      </p:sp>
      <p:sp>
        <p:nvSpPr>
          <p:cNvPr id="4" name="TextBox 3"/>
          <p:cNvSpPr txBox="1"/>
          <p:nvPr/>
        </p:nvSpPr>
        <p:spPr>
          <a:xfrm>
            <a:off x="107504" y="980728"/>
            <a:ext cx="8892480" cy="923330"/>
          </a:xfrm>
          <a:prstGeom prst="rect">
            <a:avLst/>
          </a:prstGeom>
          <a:solidFill>
            <a:schemeClr val="bg2"/>
          </a:solidFill>
          <a:ln>
            <a:noFill/>
          </a:ln>
        </p:spPr>
        <p:txBody>
          <a:bodyPr wrap="square" rtlCol="0">
            <a:spAutoFit/>
          </a:bodyPr>
          <a:lstStyle/>
          <a:p>
            <a:r>
              <a:rPr lang="es-ES" dirty="0" err="1" smtClean="0"/>
              <a:t>By</a:t>
            </a:r>
            <a:r>
              <a:rPr lang="es-ES" dirty="0" smtClean="0"/>
              <a:t> </a:t>
            </a:r>
            <a:r>
              <a:rPr lang="es-ES" dirty="0" err="1" smtClean="0"/>
              <a:t>mid</a:t>
            </a:r>
            <a:r>
              <a:rPr lang="es-ES" dirty="0" smtClean="0"/>
              <a:t> 2014, </a:t>
            </a:r>
            <a:r>
              <a:rPr lang="es-ES" dirty="0" err="1" smtClean="0"/>
              <a:t>an</a:t>
            </a:r>
            <a:r>
              <a:rPr lang="es-ES" dirty="0" smtClean="0"/>
              <a:t> ALBA HVAC </a:t>
            </a:r>
            <a:r>
              <a:rPr lang="es-ES" dirty="0" err="1" smtClean="0"/>
              <a:t>upgrade</a:t>
            </a:r>
            <a:r>
              <a:rPr lang="es-ES" dirty="0" smtClean="0"/>
              <a:t> </a:t>
            </a:r>
            <a:r>
              <a:rPr lang="es-ES" dirty="0" err="1" smtClean="0"/>
              <a:t>project</a:t>
            </a:r>
            <a:r>
              <a:rPr lang="es-ES" dirty="0" smtClean="0"/>
              <a:t> </a:t>
            </a:r>
            <a:r>
              <a:rPr lang="es-ES" dirty="0" err="1" smtClean="0"/>
              <a:t>was</a:t>
            </a:r>
            <a:r>
              <a:rPr lang="es-ES" dirty="0" smtClean="0"/>
              <a:t> </a:t>
            </a:r>
            <a:r>
              <a:rPr lang="es-ES" dirty="0" err="1" smtClean="0"/>
              <a:t>launched</a:t>
            </a:r>
            <a:r>
              <a:rPr lang="es-ES" dirty="0" smtClean="0"/>
              <a:t> to </a:t>
            </a:r>
            <a:r>
              <a:rPr lang="es-ES" dirty="0" err="1" smtClean="0"/>
              <a:t>overcome</a:t>
            </a:r>
            <a:r>
              <a:rPr lang="es-ES" dirty="0" smtClean="0"/>
              <a:t> </a:t>
            </a:r>
            <a:r>
              <a:rPr lang="es-ES" dirty="0" err="1" smtClean="0"/>
              <a:t>problems</a:t>
            </a:r>
            <a:r>
              <a:rPr lang="es-ES" dirty="0" smtClean="0"/>
              <a:t> </a:t>
            </a:r>
            <a:r>
              <a:rPr lang="es-ES" dirty="0" err="1" smtClean="0"/>
              <a:t>found</a:t>
            </a:r>
            <a:r>
              <a:rPr lang="es-ES" dirty="0" smtClean="0"/>
              <a:t> </a:t>
            </a:r>
            <a:r>
              <a:rPr lang="es-ES" dirty="0" err="1" smtClean="0"/>
              <a:t>with</a:t>
            </a:r>
            <a:r>
              <a:rPr lang="es-ES" dirty="0" smtClean="0"/>
              <a:t> </a:t>
            </a:r>
            <a:r>
              <a:rPr lang="es-ES" dirty="0" err="1" smtClean="0"/>
              <a:t>ambient</a:t>
            </a:r>
            <a:r>
              <a:rPr lang="es-ES" dirty="0" smtClean="0"/>
              <a:t> </a:t>
            </a:r>
            <a:r>
              <a:rPr lang="es-ES" dirty="0" err="1" smtClean="0"/>
              <a:t>humidity</a:t>
            </a:r>
            <a:r>
              <a:rPr lang="es-ES" dirty="0" smtClean="0"/>
              <a:t> ( </a:t>
            </a:r>
            <a:r>
              <a:rPr lang="es-ES" dirty="0" err="1" smtClean="0"/>
              <a:t>incidents</a:t>
            </a:r>
            <a:r>
              <a:rPr lang="es-ES" dirty="0" smtClean="0"/>
              <a:t> at BIO II+  </a:t>
            </a:r>
            <a:r>
              <a:rPr lang="es-ES" dirty="0" err="1" smtClean="0"/>
              <a:t>with</a:t>
            </a:r>
            <a:r>
              <a:rPr lang="es-ES" dirty="0" smtClean="0"/>
              <a:t> </a:t>
            </a:r>
            <a:r>
              <a:rPr lang="es-ES" dirty="0" err="1" smtClean="0"/>
              <a:t>samples</a:t>
            </a:r>
            <a:r>
              <a:rPr lang="es-ES" dirty="0" smtClean="0"/>
              <a:t> </a:t>
            </a:r>
            <a:r>
              <a:rPr lang="es-ES" dirty="0" err="1" smtClean="0"/>
              <a:t>accidentally</a:t>
            </a:r>
            <a:r>
              <a:rPr lang="es-ES" dirty="0" smtClean="0"/>
              <a:t> </a:t>
            </a:r>
            <a:r>
              <a:rPr lang="es-ES" dirty="0" err="1" smtClean="0"/>
              <a:t>frozen</a:t>
            </a:r>
            <a:r>
              <a:rPr lang="es-ES" dirty="0" smtClean="0"/>
              <a:t>, and at XALOC </a:t>
            </a:r>
            <a:r>
              <a:rPr lang="es-ES" dirty="0" err="1" smtClean="0"/>
              <a:t>with</a:t>
            </a:r>
            <a:r>
              <a:rPr lang="es-ES" dirty="0" smtClean="0"/>
              <a:t> </a:t>
            </a:r>
            <a:r>
              <a:rPr lang="es-ES" dirty="0" err="1" smtClean="0"/>
              <a:t>the</a:t>
            </a:r>
            <a:r>
              <a:rPr lang="es-ES" dirty="0" smtClean="0"/>
              <a:t> robot </a:t>
            </a:r>
            <a:r>
              <a:rPr lang="es-ES" dirty="0" err="1" smtClean="0"/>
              <a:t>blocked</a:t>
            </a:r>
            <a:r>
              <a:rPr lang="es-ES" dirty="0" smtClean="0"/>
              <a:t> </a:t>
            </a:r>
            <a:r>
              <a:rPr lang="es-ES" dirty="0" err="1" smtClean="0"/>
              <a:t>by</a:t>
            </a:r>
            <a:r>
              <a:rPr lang="es-ES" dirty="0" smtClean="0"/>
              <a:t> ice in </a:t>
            </a:r>
            <a:r>
              <a:rPr lang="es-ES" dirty="0" err="1" smtClean="0"/>
              <a:t>some</a:t>
            </a:r>
            <a:r>
              <a:rPr lang="es-ES" dirty="0" smtClean="0"/>
              <a:t> </a:t>
            </a:r>
            <a:r>
              <a:rPr lang="es-ES" dirty="0" err="1" smtClean="0"/>
              <a:t>joints</a:t>
            </a:r>
            <a:r>
              <a:rPr lang="es-ES" dirty="0" smtClean="0"/>
              <a:t>). </a:t>
            </a:r>
            <a:endParaRPr lang="es-ES" dirty="0"/>
          </a:p>
        </p:txBody>
      </p:sp>
      <p:sp>
        <p:nvSpPr>
          <p:cNvPr id="5" name="TextBox 4"/>
          <p:cNvSpPr txBox="1"/>
          <p:nvPr/>
        </p:nvSpPr>
        <p:spPr>
          <a:xfrm>
            <a:off x="107504" y="2060848"/>
            <a:ext cx="8892480" cy="923330"/>
          </a:xfrm>
          <a:prstGeom prst="rect">
            <a:avLst/>
          </a:prstGeom>
          <a:solidFill>
            <a:schemeClr val="bg2"/>
          </a:solidFill>
          <a:ln>
            <a:noFill/>
          </a:ln>
        </p:spPr>
        <p:txBody>
          <a:bodyPr wrap="square" rtlCol="0">
            <a:spAutoFit/>
          </a:bodyPr>
          <a:lstStyle/>
          <a:p>
            <a:pPr marL="180000"/>
            <a:r>
              <a:rPr lang="es-ES" b="1" i="1" dirty="0" smtClean="0"/>
              <a:t>WP1</a:t>
            </a:r>
            <a:r>
              <a:rPr lang="es-ES" i="1" dirty="0" smtClean="0"/>
              <a:t>: </a:t>
            </a:r>
            <a:r>
              <a:rPr lang="es-ES" i="1" dirty="0" err="1" smtClean="0"/>
              <a:t>reduction</a:t>
            </a:r>
            <a:r>
              <a:rPr lang="es-ES" i="1" dirty="0" smtClean="0"/>
              <a:t> of </a:t>
            </a:r>
            <a:r>
              <a:rPr lang="es-ES" i="1" dirty="0" err="1" smtClean="0"/>
              <a:t>the</a:t>
            </a:r>
            <a:r>
              <a:rPr lang="es-ES" i="1" dirty="0" smtClean="0"/>
              <a:t> </a:t>
            </a:r>
            <a:r>
              <a:rPr lang="es-ES" i="1" dirty="0" err="1" smtClean="0"/>
              <a:t>ambient</a:t>
            </a:r>
            <a:r>
              <a:rPr lang="es-ES" i="1" dirty="0" smtClean="0"/>
              <a:t> </a:t>
            </a:r>
            <a:r>
              <a:rPr lang="es-ES" i="1" dirty="0" err="1" smtClean="0"/>
              <a:t>humidity</a:t>
            </a:r>
            <a:r>
              <a:rPr lang="es-ES" i="1" dirty="0" smtClean="0"/>
              <a:t> at </a:t>
            </a:r>
            <a:r>
              <a:rPr lang="es-ES" i="1" dirty="0" err="1" smtClean="0"/>
              <a:t>the</a:t>
            </a:r>
            <a:r>
              <a:rPr lang="es-ES" i="1" dirty="0" smtClean="0"/>
              <a:t> experimental Hall</a:t>
            </a:r>
          </a:p>
          <a:p>
            <a:pPr marL="180000"/>
            <a:r>
              <a:rPr lang="es-ES" b="1" i="1" dirty="0" smtClean="0"/>
              <a:t>WP2</a:t>
            </a:r>
            <a:r>
              <a:rPr lang="es-ES" i="1" dirty="0" smtClean="0"/>
              <a:t>: </a:t>
            </a:r>
            <a:r>
              <a:rPr lang="es-ES" i="1" dirty="0" err="1" smtClean="0"/>
              <a:t>improvement</a:t>
            </a:r>
            <a:r>
              <a:rPr lang="es-ES" i="1" dirty="0" smtClean="0"/>
              <a:t> of </a:t>
            </a:r>
            <a:r>
              <a:rPr lang="es-ES" i="1" dirty="0" err="1" smtClean="0"/>
              <a:t>temperature</a:t>
            </a:r>
            <a:r>
              <a:rPr lang="es-ES" i="1" dirty="0" smtClean="0"/>
              <a:t> and </a:t>
            </a:r>
            <a:r>
              <a:rPr lang="es-ES" i="1" dirty="0" err="1" smtClean="0"/>
              <a:t>humidity</a:t>
            </a:r>
            <a:r>
              <a:rPr lang="es-ES" i="1" dirty="0" smtClean="0"/>
              <a:t> in </a:t>
            </a:r>
            <a:r>
              <a:rPr lang="es-ES" i="1" dirty="0" err="1" smtClean="0"/>
              <a:t>the</a:t>
            </a:r>
            <a:r>
              <a:rPr lang="es-ES" i="1" dirty="0" smtClean="0"/>
              <a:t> experimental and </a:t>
            </a:r>
            <a:r>
              <a:rPr lang="es-ES" i="1" dirty="0" err="1" smtClean="0"/>
              <a:t>optical</a:t>
            </a:r>
            <a:r>
              <a:rPr lang="es-ES" i="1" dirty="0" smtClean="0"/>
              <a:t> </a:t>
            </a:r>
            <a:r>
              <a:rPr lang="es-ES" i="1" dirty="0" err="1" smtClean="0"/>
              <a:t>hutches</a:t>
            </a:r>
            <a:r>
              <a:rPr lang="es-ES" i="1" dirty="0" smtClean="0"/>
              <a:t> </a:t>
            </a:r>
          </a:p>
          <a:p>
            <a:pPr marL="180000"/>
            <a:r>
              <a:rPr lang="es-ES" b="1" i="1" dirty="0" smtClean="0"/>
              <a:t>WP3</a:t>
            </a:r>
            <a:r>
              <a:rPr lang="es-ES" i="1" dirty="0" smtClean="0"/>
              <a:t>: </a:t>
            </a:r>
            <a:r>
              <a:rPr lang="es-ES" i="1" dirty="0" err="1" smtClean="0"/>
              <a:t>improvement</a:t>
            </a:r>
            <a:r>
              <a:rPr lang="es-ES" i="1" dirty="0" smtClean="0"/>
              <a:t> of </a:t>
            </a:r>
            <a:r>
              <a:rPr lang="es-ES" i="1" dirty="0" err="1" smtClean="0"/>
              <a:t>humidity</a:t>
            </a:r>
            <a:r>
              <a:rPr lang="es-ES" i="1" dirty="0" smtClean="0"/>
              <a:t> control at BLII+ and </a:t>
            </a:r>
            <a:r>
              <a:rPr lang="es-ES" i="1" dirty="0" err="1" smtClean="0"/>
              <a:t>other</a:t>
            </a:r>
            <a:r>
              <a:rPr lang="es-ES" i="1" dirty="0" smtClean="0"/>
              <a:t> </a:t>
            </a:r>
            <a:r>
              <a:rPr lang="es-ES" i="1" dirty="0" err="1" smtClean="0"/>
              <a:t>Labs</a:t>
            </a:r>
            <a:r>
              <a:rPr lang="es-ES" i="1" dirty="0" smtClean="0"/>
              <a:t> </a:t>
            </a:r>
            <a:endParaRPr lang="en-US" i="1" dirty="0" smtClean="0"/>
          </a:p>
        </p:txBody>
      </p:sp>
      <p:sp>
        <p:nvSpPr>
          <p:cNvPr id="6" name="Rectangle 5"/>
          <p:cNvSpPr/>
          <p:nvPr/>
        </p:nvSpPr>
        <p:spPr>
          <a:xfrm>
            <a:off x="6084168" y="3230389"/>
            <a:ext cx="2915816" cy="2308324"/>
          </a:xfrm>
          <a:prstGeom prst="rect">
            <a:avLst/>
          </a:prstGeom>
          <a:solidFill>
            <a:schemeClr val="accent3">
              <a:lumMod val="20000"/>
              <a:lumOff val="80000"/>
            </a:schemeClr>
          </a:solidFill>
        </p:spPr>
        <p:txBody>
          <a:bodyPr wrap="square">
            <a:spAutoFit/>
          </a:bodyPr>
          <a:lstStyle/>
          <a:p>
            <a:r>
              <a:rPr lang="es-ES" sz="1600" u="sng" dirty="0" smtClean="0"/>
              <a:t>Status</a:t>
            </a:r>
          </a:p>
          <a:p>
            <a:r>
              <a:rPr lang="es-ES" sz="1600" b="1" i="1" dirty="0" smtClean="0"/>
              <a:t>WP1</a:t>
            </a:r>
            <a:r>
              <a:rPr lang="es-ES" sz="1600" dirty="0" smtClean="0"/>
              <a:t>: </a:t>
            </a:r>
            <a:r>
              <a:rPr lang="es-ES" sz="1600" dirty="0" err="1" smtClean="0"/>
              <a:t>going</a:t>
            </a:r>
            <a:r>
              <a:rPr lang="es-ES" sz="1600" dirty="0" smtClean="0"/>
              <a:t> </a:t>
            </a:r>
            <a:r>
              <a:rPr lang="es-ES" sz="1600" dirty="0" err="1" smtClean="0"/>
              <a:t>on</a:t>
            </a:r>
            <a:r>
              <a:rPr lang="es-ES" sz="1600" dirty="0" smtClean="0"/>
              <a:t> (60%) to be </a:t>
            </a:r>
            <a:r>
              <a:rPr lang="es-ES" sz="1600" dirty="0" err="1" smtClean="0"/>
              <a:t>completed</a:t>
            </a:r>
            <a:r>
              <a:rPr lang="es-ES" sz="1600" dirty="0" smtClean="0"/>
              <a:t> </a:t>
            </a:r>
            <a:r>
              <a:rPr lang="es-ES" sz="1600" dirty="0" err="1" smtClean="0"/>
              <a:t>during</a:t>
            </a:r>
            <a:r>
              <a:rPr lang="es-ES" sz="1600" dirty="0" smtClean="0"/>
              <a:t> 2015 [50% </a:t>
            </a:r>
            <a:r>
              <a:rPr lang="es-ES" sz="1600" dirty="0" err="1" smtClean="0"/>
              <a:t>relative</a:t>
            </a:r>
            <a:r>
              <a:rPr lang="es-ES" sz="1600" dirty="0" smtClean="0"/>
              <a:t> </a:t>
            </a:r>
            <a:r>
              <a:rPr lang="es-ES" sz="1600" dirty="0" err="1" smtClean="0"/>
              <a:t>humidity</a:t>
            </a:r>
            <a:r>
              <a:rPr lang="es-ES" sz="1600" dirty="0" smtClean="0"/>
              <a:t> and </a:t>
            </a:r>
            <a:r>
              <a:rPr lang="en-US" sz="1600" dirty="0" smtClean="0"/>
              <a:t>23ºC±1ºC]</a:t>
            </a:r>
          </a:p>
          <a:p>
            <a:r>
              <a:rPr lang="en-US" sz="1600" b="1" i="1" dirty="0" smtClean="0"/>
              <a:t>WP2</a:t>
            </a:r>
            <a:r>
              <a:rPr lang="en-US" sz="1600" dirty="0" smtClean="0"/>
              <a:t>: completed at </a:t>
            </a:r>
            <a:r>
              <a:rPr lang="en-US" sz="1600" dirty="0" smtClean="0">
                <a:solidFill>
                  <a:srgbClr val="3333FF"/>
                </a:solidFill>
              </a:rPr>
              <a:t>XALOC</a:t>
            </a:r>
            <a:r>
              <a:rPr lang="en-US" sz="1600" dirty="0" smtClean="0"/>
              <a:t> (not yet with air diffusion device) and </a:t>
            </a:r>
            <a:r>
              <a:rPr lang="en-US" sz="1600" dirty="0" smtClean="0">
                <a:solidFill>
                  <a:srgbClr val="3333FF"/>
                </a:solidFill>
              </a:rPr>
              <a:t>NCD</a:t>
            </a:r>
            <a:r>
              <a:rPr lang="en-US" sz="1600" dirty="0" smtClean="0"/>
              <a:t>. Both in the experimental Hutch only.</a:t>
            </a:r>
          </a:p>
          <a:p>
            <a:r>
              <a:rPr lang="en-US" sz="1600" b="1" i="1" dirty="0" smtClean="0"/>
              <a:t>WP3</a:t>
            </a:r>
            <a:r>
              <a:rPr lang="en-US" sz="1600" dirty="0" smtClean="0"/>
              <a:t>: completed.</a:t>
            </a:r>
            <a:r>
              <a:rPr lang="es-ES" sz="1600" dirty="0" smtClean="0"/>
              <a:t> </a:t>
            </a:r>
            <a:endParaRPr lang="en-US" sz="1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140968"/>
            <a:ext cx="5813498" cy="2487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0274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https://lh3.googleusercontent.com/-W2-Q6QODQEk/VG3CTEMJSXI/AAAAAAAAHdo/MxCmFwXRpo0/w695-h926-no/IMG_20141120_112822.jpg"/>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41382" y="1124744"/>
            <a:ext cx="2502426" cy="3272924"/>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341381" y="4499828"/>
            <a:ext cx="2795061" cy="369332"/>
          </a:xfrm>
          <a:prstGeom prst="rect">
            <a:avLst/>
          </a:prstGeom>
        </p:spPr>
        <p:txBody>
          <a:bodyPr wrap="none">
            <a:spAutoFit/>
          </a:bodyPr>
          <a:lstStyle/>
          <a:p>
            <a:r>
              <a:rPr lang="en-US" dirty="0" smtClean="0"/>
              <a:t>New unit installed at XALOC</a:t>
            </a:r>
          </a:p>
        </p:txBody>
      </p:sp>
      <p:sp>
        <p:nvSpPr>
          <p:cNvPr id="3" name="Rectangle 2"/>
          <p:cNvSpPr/>
          <p:nvPr/>
        </p:nvSpPr>
        <p:spPr>
          <a:xfrm>
            <a:off x="341381" y="4869160"/>
            <a:ext cx="3497111" cy="1631216"/>
          </a:xfrm>
          <a:prstGeom prst="rect">
            <a:avLst/>
          </a:prstGeom>
        </p:spPr>
        <p:txBody>
          <a:bodyPr wrap="square">
            <a:spAutoFit/>
          </a:bodyPr>
          <a:lstStyle/>
          <a:p>
            <a:pPr lvl="0"/>
            <a:r>
              <a:rPr lang="en-US" sz="1400" dirty="0"/>
              <a:t>Humidity:</a:t>
            </a:r>
          </a:p>
          <a:p>
            <a:pPr lvl="1"/>
            <a:r>
              <a:rPr lang="en-US" sz="1200" dirty="0"/>
              <a:t>Always &lt;40% </a:t>
            </a:r>
            <a:r>
              <a:rPr lang="en-US" sz="1200" dirty="0" err="1"/>
              <a:t>Hr</a:t>
            </a:r>
            <a:endParaRPr lang="en-US" sz="1200" dirty="0"/>
          </a:p>
          <a:p>
            <a:pPr lvl="1"/>
            <a:r>
              <a:rPr lang="en-US" sz="1200" dirty="0"/>
              <a:t>Regulation Min 25% </a:t>
            </a:r>
            <a:r>
              <a:rPr lang="en-US" sz="1200" dirty="0" err="1"/>
              <a:t>Hr</a:t>
            </a:r>
            <a:r>
              <a:rPr lang="en-US" sz="1200" dirty="0"/>
              <a:t> Max 40% </a:t>
            </a:r>
            <a:r>
              <a:rPr lang="en-US" sz="1200" dirty="0" err="1"/>
              <a:t>Hr</a:t>
            </a:r>
            <a:endParaRPr lang="en-US" sz="1200" dirty="0"/>
          </a:p>
          <a:p>
            <a:pPr lvl="1"/>
            <a:r>
              <a:rPr lang="en-US" sz="1200" dirty="0"/>
              <a:t>Stability ±5%</a:t>
            </a:r>
          </a:p>
          <a:p>
            <a:pPr lvl="0"/>
            <a:r>
              <a:rPr lang="en-US" sz="1400" dirty="0"/>
              <a:t>Temperature</a:t>
            </a:r>
          </a:p>
          <a:p>
            <a:pPr lvl="1"/>
            <a:r>
              <a:rPr lang="en-US" sz="1200" dirty="0"/>
              <a:t>Regulation 20º - 25º</a:t>
            </a:r>
          </a:p>
          <a:p>
            <a:pPr lvl="1"/>
            <a:r>
              <a:rPr lang="en-US" sz="1200" dirty="0"/>
              <a:t>Set point: 23º</a:t>
            </a:r>
          </a:p>
          <a:p>
            <a:pPr lvl="1"/>
            <a:r>
              <a:rPr lang="en-US" sz="1200" dirty="0"/>
              <a:t>Stability ±0,5º</a:t>
            </a:r>
          </a:p>
        </p:txBody>
      </p:sp>
      <p:pic>
        <p:nvPicPr>
          <p:cNvPr id="15" name="Picture 14" descr="C:\Users\dcarles\AppData\Local\Microsoft\Windows\Temporary Internet Files\Content.Outlook\42KAEKJG\CL11 Detalle 3 baterías.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68894" y="1268760"/>
            <a:ext cx="5148503" cy="2588840"/>
          </a:xfrm>
          <a:prstGeom prst="rect">
            <a:avLst/>
          </a:prstGeom>
          <a:ln>
            <a:noFill/>
          </a:ln>
          <a:effectLst>
            <a:outerShdw blurRad="292100" dist="139700" dir="2700000" algn="tl" rotWithShape="0">
              <a:srgbClr val="333333">
                <a:alpha val="65000"/>
              </a:srgbClr>
            </a:outerShdw>
          </a:effectLst>
        </p:spPr>
      </p:pic>
      <p:sp>
        <p:nvSpPr>
          <p:cNvPr id="16" name="Rectangle 15"/>
          <p:cNvSpPr/>
          <p:nvPr/>
        </p:nvSpPr>
        <p:spPr>
          <a:xfrm>
            <a:off x="3529485" y="4028336"/>
            <a:ext cx="5427320" cy="369332"/>
          </a:xfrm>
          <a:prstGeom prst="rect">
            <a:avLst/>
          </a:prstGeom>
        </p:spPr>
        <p:txBody>
          <a:bodyPr wrap="none">
            <a:spAutoFit/>
          </a:bodyPr>
          <a:lstStyle/>
          <a:p>
            <a:r>
              <a:rPr lang="en-US" dirty="0" smtClean="0"/>
              <a:t>Control screen for the new HVAC system at the Exp. Hall</a:t>
            </a:r>
          </a:p>
        </p:txBody>
      </p:sp>
      <p:pic>
        <p:nvPicPr>
          <p:cNvPr id="17" name="Picture 16"/>
          <p:cNvPicPr/>
          <p:nvPr/>
        </p:nvPicPr>
        <p:blipFill rotWithShape="1">
          <a:blip r:embed="rId6"/>
          <a:srcRect l="16401" t="12199" r="35903" b="36312"/>
          <a:stretch/>
        </p:blipFill>
        <p:spPr bwMode="auto">
          <a:xfrm>
            <a:off x="3779912" y="4560433"/>
            <a:ext cx="2304256" cy="1782172"/>
          </a:xfrm>
          <a:prstGeom prst="rect">
            <a:avLst/>
          </a:prstGeom>
          <a:ln>
            <a:noFill/>
          </a:ln>
          <a:extLst>
            <a:ext uri="{53640926-AAD7-44D8-BBD7-CCE9431645EC}">
              <a14:shadowObscured xmlns:a14="http://schemas.microsoft.com/office/drawing/2010/main"/>
            </a:ext>
          </a:extLst>
        </p:spPr>
      </p:pic>
      <p:pic>
        <p:nvPicPr>
          <p:cNvPr id="18" name="Picture 17"/>
          <p:cNvPicPr/>
          <p:nvPr/>
        </p:nvPicPr>
        <p:blipFill rotWithShape="1">
          <a:blip r:embed="rId7"/>
          <a:srcRect l="16313" t="12057" r="36079" b="36312"/>
          <a:stretch/>
        </p:blipFill>
        <p:spPr bwMode="auto">
          <a:xfrm>
            <a:off x="6516216" y="4560433"/>
            <a:ext cx="2304256" cy="1782172"/>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rot="16200000">
            <a:off x="3107495" y="5121141"/>
            <a:ext cx="1181072" cy="307777"/>
          </a:xfrm>
          <a:prstGeom prst="rect">
            <a:avLst/>
          </a:prstGeom>
          <a:noFill/>
          <a:ln>
            <a:noFill/>
          </a:ln>
        </p:spPr>
        <p:txBody>
          <a:bodyPr wrap="square" rtlCol="0">
            <a:spAutoFit/>
          </a:bodyPr>
          <a:lstStyle/>
          <a:p>
            <a:r>
              <a:rPr lang="es-ES" sz="1400" dirty="0" smtClean="0"/>
              <a:t>1.2 </a:t>
            </a:r>
            <a:r>
              <a:rPr lang="es-ES" sz="1400" dirty="0" err="1" smtClean="0"/>
              <a:t>ºC</a:t>
            </a:r>
            <a:r>
              <a:rPr lang="es-ES" sz="1400" dirty="0" smtClean="0"/>
              <a:t> </a:t>
            </a:r>
            <a:r>
              <a:rPr lang="es-ES" sz="1400" dirty="0" err="1" smtClean="0"/>
              <a:t>pk-pk</a:t>
            </a:r>
            <a:endParaRPr lang="es-ES" sz="1400" dirty="0" smtClean="0"/>
          </a:p>
        </p:txBody>
      </p:sp>
      <p:sp>
        <p:nvSpPr>
          <p:cNvPr id="19" name="TextBox 18"/>
          <p:cNvSpPr txBox="1"/>
          <p:nvPr/>
        </p:nvSpPr>
        <p:spPr>
          <a:xfrm rot="16200000">
            <a:off x="5849480" y="5115460"/>
            <a:ext cx="1169712" cy="307777"/>
          </a:xfrm>
          <a:prstGeom prst="rect">
            <a:avLst/>
          </a:prstGeom>
          <a:noFill/>
          <a:ln>
            <a:noFill/>
          </a:ln>
        </p:spPr>
        <p:txBody>
          <a:bodyPr wrap="square" rtlCol="0">
            <a:spAutoFit/>
          </a:bodyPr>
          <a:lstStyle/>
          <a:p>
            <a:r>
              <a:rPr lang="es-ES" sz="1400" dirty="0" smtClean="0"/>
              <a:t>0.5 </a:t>
            </a:r>
            <a:r>
              <a:rPr lang="es-ES" sz="1400" dirty="0" err="1" smtClean="0"/>
              <a:t>ºC</a:t>
            </a:r>
            <a:r>
              <a:rPr lang="es-ES" sz="1400" dirty="0" smtClean="0"/>
              <a:t> </a:t>
            </a:r>
            <a:r>
              <a:rPr lang="es-ES" sz="1400" dirty="0" err="1" smtClean="0"/>
              <a:t>pk-pk</a:t>
            </a:r>
            <a:endParaRPr lang="es-ES" sz="1400" dirty="0" smtClean="0"/>
          </a:p>
        </p:txBody>
      </p:sp>
      <p:sp>
        <p:nvSpPr>
          <p:cNvPr id="7" name="Rectangle 6"/>
          <p:cNvSpPr/>
          <p:nvPr/>
        </p:nvSpPr>
        <p:spPr>
          <a:xfrm>
            <a:off x="4560983" y="6237312"/>
            <a:ext cx="803105" cy="369332"/>
          </a:xfrm>
          <a:prstGeom prst="rect">
            <a:avLst/>
          </a:prstGeom>
        </p:spPr>
        <p:txBody>
          <a:bodyPr wrap="none">
            <a:spAutoFit/>
          </a:bodyPr>
          <a:lstStyle/>
          <a:p>
            <a:pPr lvl="0"/>
            <a:r>
              <a:rPr lang="en-US" dirty="0" smtClean="0"/>
              <a:t>Before</a:t>
            </a:r>
            <a:endParaRPr lang="en-US" dirty="0"/>
          </a:p>
        </p:txBody>
      </p:sp>
      <p:sp>
        <p:nvSpPr>
          <p:cNvPr id="20" name="Rectangle 19"/>
          <p:cNvSpPr/>
          <p:nvPr/>
        </p:nvSpPr>
        <p:spPr>
          <a:xfrm>
            <a:off x="7380312" y="6237312"/>
            <a:ext cx="658257" cy="369332"/>
          </a:xfrm>
          <a:prstGeom prst="rect">
            <a:avLst/>
          </a:prstGeom>
        </p:spPr>
        <p:txBody>
          <a:bodyPr wrap="none">
            <a:spAutoFit/>
          </a:bodyPr>
          <a:lstStyle/>
          <a:p>
            <a:pPr lvl="0"/>
            <a:r>
              <a:rPr lang="en-US" dirty="0" smtClean="0"/>
              <a:t>After</a:t>
            </a:r>
            <a:endParaRPr lang="en-US" dirty="0"/>
          </a:p>
        </p:txBody>
      </p:sp>
      <p:sp>
        <p:nvSpPr>
          <p:cNvPr id="22" name="Oval 21"/>
          <p:cNvSpPr/>
          <p:nvPr/>
        </p:nvSpPr>
        <p:spPr>
          <a:xfrm>
            <a:off x="5596120" y="1988840"/>
            <a:ext cx="288032" cy="504056"/>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6021993" y="1988840"/>
            <a:ext cx="288032" cy="504056"/>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5220072" y="1845404"/>
            <a:ext cx="548548" cy="215444"/>
          </a:xfrm>
          <a:prstGeom prst="rect">
            <a:avLst/>
          </a:prstGeom>
        </p:spPr>
        <p:txBody>
          <a:bodyPr wrap="none">
            <a:spAutoFit/>
          </a:bodyPr>
          <a:lstStyle/>
          <a:p>
            <a:pPr lvl="0"/>
            <a:r>
              <a:rPr lang="en-US" sz="800" dirty="0" smtClean="0">
                <a:solidFill>
                  <a:srgbClr val="FF0000"/>
                </a:solidFill>
              </a:rPr>
              <a:t>Updated</a:t>
            </a:r>
          </a:p>
        </p:txBody>
      </p:sp>
      <p:sp>
        <p:nvSpPr>
          <p:cNvPr id="25" name="Rectangle 24"/>
          <p:cNvSpPr/>
          <p:nvPr/>
        </p:nvSpPr>
        <p:spPr>
          <a:xfrm>
            <a:off x="5852760" y="1844824"/>
            <a:ext cx="375424" cy="215444"/>
          </a:xfrm>
          <a:prstGeom prst="rect">
            <a:avLst/>
          </a:prstGeom>
        </p:spPr>
        <p:txBody>
          <a:bodyPr wrap="none">
            <a:spAutoFit/>
          </a:bodyPr>
          <a:lstStyle/>
          <a:p>
            <a:pPr lvl="0"/>
            <a:r>
              <a:rPr lang="en-US" sz="800" dirty="0" smtClean="0">
                <a:solidFill>
                  <a:srgbClr val="FF0000"/>
                </a:solidFill>
              </a:rPr>
              <a:t>New</a:t>
            </a:r>
          </a:p>
        </p:txBody>
      </p:sp>
      <p:sp>
        <p:nvSpPr>
          <p:cNvPr id="21" name="Title 1"/>
          <p:cNvSpPr>
            <a:spLocks noGrp="1"/>
          </p:cNvSpPr>
          <p:nvPr>
            <p:ph type="title"/>
          </p:nvPr>
        </p:nvSpPr>
        <p:spPr>
          <a:xfrm>
            <a:off x="1828800" y="304800"/>
            <a:ext cx="6055568" cy="523220"/>
          </a:xfrm>
        </p:spPr>
        <p:txBody>
          <a:bodyPr/>
          <a:lstStyle/>
          <a:p>
            <a:pPr algn="ctr"/>
            <a:r>
              <a:rPr lang="en-US" sz="2800" dirty="0" smtClean="0">
                <a:solidFill>
                  <a:prstClr val="black"/>
                </a:solidFill>
                <a:latin typeface="Calibri"/>
                <a:cs typeface="+mn-cs"/>
              </a:rPr>
              <a:t>BL </a:t>
            </a:r>
            <a:r>
              <a:rPr lang="en-US" sz="2800" dirty="0">
                <a:solidFill>
                  <a:prstClr val="black"/>
                </a:solidFill>
                <a:latin typeface="Calibri"/>
                <a:cs typeface="+mn-cs"/>
              </a:rPr>
              <a:t>thermal </a:t>
            </a:r>
            <a:r>
              <a:rPr lang="en-US" sz="2800" dirty="0" smtClean="0">
                <a:solidFill>
                  <a:prstClr val="black"/>
                </a:solidFill>
                <a:latin typeface="Calibri"/>
                <a:cs typeface="+mn-cs"/>
              </a:rPr>
              <a:t>drift upgrade project </a:t>
            </a:r>
            <a:endParaRPr lang="es-ES_tradnl" sz="4400" dirty="0"/>
          </a:p>
        </p:txBody>
      </p:sp>
    </p:spTree>
    <p:extLst>
      <p:ext uri="{BB962C8B-B14F-4D97-AF65-F5344CB8AC3E}">
        <p14:creationId xmlns:p14="http://schemas.microsoft.com/office/powerpoint/2010/main" val="13172676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txBox="1">
            <a:spLocks/>
          </p:cNvSpPr>
          <p:nvPr/>
        </p:nvSpPr>
        <p:spPr>
          <a:xfrm>
            <a:off x="8305800" y="462954"/>
            <a:ext cx="609600" cy="307777"/>
          </a:xfrm>
          <a:prstGeom prst="rect">
            <a:avLst/>
          </a:prstGeom>
        </p:spPr>
        <p:txBody>
          <a:bodyPr vert="horz" lIns="91440" tIns="45720" rIns="91440" bIns="45720" rtlCol="0">
            <a:normAutofit fontScale="47500" lnSpcReduction="20000"/>
          </a:bodyPr>
          <a:lstStyle>
            <a:lvl1pPr marL="0" indent="0" algn="r" defTabSz="914400" rtl="0" eaLnBrk="1" latinLnBrk="0" hangingPunct="1">
              <a:spcBef>
                <a:spcPct val="20000"/>
              </a:spcBef>
              <a:buClr>
                <a:srgbClr val="959F38"/>
              </a:buClr>
              <a:buFontTx/>
              <a:buNone/>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0099FF"/>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fld id="{393CF724-F9E0-44B8-95BD-D38D8B22F53D}" type="slidenum">
              <a:rPr lang="en-US" smtClean="0">
                <a:solidFill>
                  <a:schemeClr val="bg1"/>
                </a:solidFill>
              </a:rPr>
              <a:pPr/>
              <a:t>32</a:t>
            </a:fld>
            <a:endParaRPr lang="en-US" dirty="0">
              <a:solidFill>
                <a:schemeClr val="bg1"/>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76199"/>
            <a:ext cx="1524000" cy="838711"/>
          </a:xfrm>
          <a:prstGeom prst="rect">
            <a:avLst/>
          </a:prstGeom>
        </p:spPr>
      </p:pic>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6348" y="4240181"/>
            <a:ext cx="873642" cy="408019"/>
          </a:xfrm>
          <a:prstGeom prst="rect">
            <a:avLst/>
          </a:prstGeom>
          <a:noFill/>
          <a:ln>
            <a:no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41" y="966936"/>
            <a:ext cx="2090776"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 Box 7"/>
          <p:cNvSpPr txBox="1">
            <a:spLocks noChangeArrowheads="1"/>
          </p:cNvSpPr>
          <p:nvPr/>
        </p:nvSpPr>
        <p:spPr bwMode="auto">
          <a:xfrm>
            <a:off x="4419600" y="1295400"/>
            <a:ext cx="4724400" cy="4866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7867" tIns="8934" rIns="17867" bIns="8934">
            <a:spAutoFit/>
          </a:bodyPr>
          <a:lstStyle/>
          <a:p>
            <a:pPr marL="342900" indent="-342900">
              <a:spcAft>
                <a:spcPts val="1172"/>
              </a:spcAft>
              <a:buClr>
                <a:schemeClr val="accent1"/>
              </a:buClr>
              <a:buSzPct val="80000"/>
              <a:buFont typeface="Wingdings" pitchFamily="2" charset="2"/>
              <a:buChar char="§"/>
            </a:pPr>
            <a:r>
              <a:rPr lang="en-US" sz="1900" b="1" dirty="0" smtClean="0">
                <a:solidFill>
                  <a:srgbClr val="000090"/>
                </a:solidFill>
              </a:rPr>
              <a:t>User portal </a:t>
            </a:r>
            <a:r>
              <a:rPr lang="en-US" sz="1900" b="1" dirty="0">
                <a:solidFill>
                  <a:srgbClr val="000090"/>
                </a:solidFill>
              </a:rPr>
              <a:t>to retrieve e</a:t>
            </a:r>
            <a:r>
              <a:rPr lang="en-US" sz="1900" b="1" dirty="0" smtClean="0">
                <a:solidFill>
                  <a:srgbClr val="000090"/>
                </a:solidFill>
              </a:rPr>
              <a:t>xperimental data. </a:t>
            </a:r>
            <a:r>
              <a:rPr lang="en-US" sz="1300" dirty="0">
                <a:solidFill>
                  <a:schemeClr val="accent1"/>
                </a:solidFill>
              </a:rPr>
              <a:t>Remote </a:t>
            </a:r>
            <a:r>
              <a:rPr lang="en-US" sz="1300" dirty="0" err="1">
                <a:solidFill>
                  <a:schemeClr val="accent1"/>
                </a:solidFill>
              </a:rPr>
              <a:t>sftp</a:t>
            </a:r>
            <a:r>
              <a:rPr lang="en-US" sz="1300" dirty="0">
                <a:solidFill>
                  <a:schemeClr val="accent1"/>
                </a:solidFill>
              </a:rPr>
              <a:t> server. </a:t>
            </a:r>
            <a:r>
              <a:rPr lang="en-US" sz="1900" b="1" dirty="0">
                <a:solidFill>
                  <a:srgbClr val="000090"/>
                </a:solidFill>
              </a:rPr>
              <a:t/>
            </a:r>
            <a:br>
              <a:rPr lang="en-US" sz="1900" b="1" dirty="0">
                <a:solidFill>
                  <a:srgbClr val="000090"/>
                </a:solidFill>
              </a:rPr>
            </a:br>
            <a:r>
              <a:rPr lang="en-US" sz="1300" dirty="0" smtClean="0">
                <a:solidFill>
                  <a:schemeClr val="accent1"/>
                </a:solidFill>
              </a:rPr>
              <a:t>Project successfully delivered and in service</a:t>
            </a:r>
            <a:r>
              <a:rPr lang="en-US" sz="1800" dirty="0" smtClean="0"/>
              <a:t/>
            </a:r>
            <a:br>
              <a:rPr lang="en-US" sz="1800" dirty="0" smtClean="0"/>
            </a:br>
            <a:r>
              <a:rPr lang="en-US" sz="1300" dirty="0" smtClean="0"/>
              <a:t>Automated usage of proposal usernames</a:t>
            </a:r>
            <a:r>
              <a:rPr lang="en-US" sz="1800" dirty="0" smtClean="0"/>
              <a:t/>
            </a:r>
            <a:br>
              <a:rPr lang="en-US" sz="1800" dirty="0" smtClean="0"/>
            </a:br>
            <a:r>
              <a:rPr lang="en-US" sz="1300" dirty="0" smtClean="0"/>
              <a:t>Volumes  &gt;2GB now transferred using simple </a:t>
            </a:r>
            <a:r>
              <a:rPr lang="en-US" sz="1300" dirty="0" err="1" smtClean="0"/>
              <a:t>sftp</a:t>
            </a:r>
            <a:r>
              <a:rPr lang="en-US" sz="1300" dirty="0" smtClean="0"/>
              <a:t> clients</a:t>
            </a:r>
            <a:endParaRPr lang="en-US" sz="1900" b="1" dirty="0" smtClean="0">
              <a:solidFill>
                <a:schemeClr val="accent5"/>
              </a:solidFill>
            </a:endParaRPr>
          </a:p>
          <a:p>
            <a:pPr marL="342900" indent="-342900">
              <a:spcAft>
                <a:spcPts val="1172"/>
              </a:spcAft>
              <a:buClr>
                <a:schemeClr val="accent1"/>
              </a:buClr>
              <a:buSzPct val="80000"/>
              <a:buFont typeface="Wingdings" pitchFamily="2" charset="2"/>
              <a:buChar char="§"/>
            </a:pPr>
            <a:r>
              <a:rPr lang="en-US" sz="1900" b="1" dirty="0" smtClean="0">
                <a:solidFill>
                  <a:srgbClr val="000090"/>
                </a:solidFill>
              </a:rPr>
              <a:t>High Performance Computing cluster</a:t>
            </a:r>
            <a:r>
              <a:rPr lang="en-US" sz="1900" dirty="0" smtClean="0">
                <a:solidFill>
                  <a:srgbClr val="000090"/>
                </a:solidFill>
              </a:rPr>
              <a:t/>
            </a:r>
            <a:br>
              <a:rPr lang="en-US" sz="1900" dirty="0" smtClean="0">
                <a:solidFill>
                  <a:srgbClr val="000090"/>
                </a:solidFill>
              </a:rPr>
            </a:br>
            <a:r>
              <a:rPr lang="en-US" sz="1300" dirty="0">
                <a:solidFill>
                  <a:schemeClr val="accent1"/>
                </a:solidFill>
              </a:rPr>
              <a:t>9</a:t>
            </a:r>
            <a:r>
              <a:rPr lang="en-US" sz="1300" dirty="0" smtClean="0">
                <a:solidFill>
                  <a:schemeClr val="accent1"/>
                </a:solidFill>
              </a:rPr>
              <a:t> machines</a:t>
            </a:r>
            <a:r>
              <a:rPr lang="en-US" sz="1900" dirty="0" smtClean="0"/>
              <a:t/>
            </a:r>
            <a:br>
              <a:rPr lang="en-US" sz="1900" dirty="0" smtClean="0"/>
            </a:br>
            <a:r>
              <a:rPr lang="en-US" sz="1300" dirty="0"/>
              <a:t>T</a:t>
            </a:r>
            <a:r>
              <a:rPr lang="en-US" sz="1300" dirty="0" smtClean="0"/>
              <a:t>est bed. Hardware received and installed. Project in progress for BL09 reconstruction and BL13 Data Analysis. Beamline dedicated servers also in place.</a:t>
            </a:r>
          </a:p>
          <a:p>
            <a:pPr marL="342900" indent="-342900">
              <a:spcAft>
                <a:spcPts val="1172"/>
              </a:spcAft>
              <a:buClr>
                <a:schemeClr val="accent1"/>
              </a:buClr>
              <a:buSzPct val="80000"/>
              <a:buFont typeface="Wingdings" pitchFamily="2" charset="2"/>
              <a:buChar char="§"/>
            </a:pPr>
            <a:r>
              <a:rPr lang="en-US" sz="1900" b="1" dirty="0" smtClean="0">
                <a:solidFill>
                  <a:srgbClr val="000090"/>
                </a:solidFill>
              </a:rPr>
              <a:t>BLs network redundant links to Data Center</a:t>
            </a:r>
            <a:br>
              <a:rPr lang="en-US" sz="1900" b="1" dirty="0" smtClean="0">
                <a:solidFill>
                  <a:srgbClr val="000090"/>
                </a:solidFill>
              </a:rPr>
            </a:br>
            <a:r>
              <a:rPr lang="en-US" sz="1300" dirty="0"/>
              <a:t>Ensuring  redundant  network paths</a:t>
            </a:r>
          </a:p>
          <a:p>
            <a:pPr marL="342900" indent="-342900">
              <a:spcAft>
                <a:spcPts val="1172"/>
              </a:spcAft>
              <a:buClr>
                <a:schemeClr val="accent1"/>
              </a:buClr>
              <a:buSzPct val="80000"/>
              <a:buFont typeface="Wingdings" pitchFamily="2" charset="2"/>
              <a:buChar char="§"/>
            </a:pPr>
            <a:r>
              <a:rPr lang="en-US" sz="1900" b="1" dirty="0">
                <a:solidFill>
                  <a:srgbClr val="000090"/>
                </a:solidFill>
              </a:rPr>
              <a:t>Beamlines remote access project</a:t>
            </a:r>
            <a:r>
              <a:rPr lang="en-US" sz="1900" b="1" dirty="0" smtClean="0">
                <a:solidFill>
                  <a:schemeClr val="accent5"/>
                </a:solidFill>
              </a:rPr>
              <a:t/>
            </a:r>
            <a:br>
              <a:rPr lang="en-US" sz="1900" b="1" dirty="0" smtClean="0">
                <a:solidFill>
                  <a:schemeClr val="accent5"/>
                </a:solidFill>
              </a:rPr>
            </a:br>
            <a:r>
              <a:rPr lang="en-US" sz="1300" dirty="0" smtClean="0"/>
              <a:t>in progress. </a:t>
            </a:r>
          </a:p>
          <a:p>
            <a:pPr marL="342900" indent="-342900">
              <a:spcAft>
                <a:spcPts val="1172"/>
              </a:spcAft>
              <a:buClr>
                <a:schemeClr val="accent1"/>
              </a:buClr>
              <a:buSzPct val="80000"/>
              <a:buFont typeface="Wingdings" pitchFamily="2" charset="2"/>
              <a:buChar char="§"/>
            </a:pPr>
            <a:r>
              <a:rPr lang="es-ES_tradnl" sz="1900" b="1" dirty="0" err="1">
                <a:solidFill>
                  <a:srgbClr val="000090"/>
                </a:solidFill>
              </a:rPr>
              <a:t>V</a:t>
            </a:r>
            <a:r>
              <a:rPr lang="es-ES_tradnl" sz="1900" b="1" dirty="0" err="1" smtClean="0">
                <a:solidFill>
                  <a:srgbClr val="000090"/>
                </a:solidFill>
              </a:rPr>
              <a:t>irtualization</a:t>
            </a:r>
            <a:r>
              <a:rPr lang="es-ES_tradnl" sz="1900" b="1" dirty="0" smtClean="0">
                <a:solidFill>
                  <a:srgbClr val="000090"/>
                </a:solidFill>
              </a:rPr>
              <a:t> </a:t>
            </a:r>
            <a:r>
              <a:rPr lang="es-ES_tradnl" sz="1900" b="1" dirty="0">
                <a:solidFill>
                  <a:srgbClr val="000090"/>
                </a:solidFill>
              </a:rPr>
              <a:t>&amp; </a:t>
            </a:r>
            <a:r>
              <a:rPr lang="es-ES_tradnl" sz="1900" b="1" dirty="0" err="1">
                <a:solidFill>
                  <a:srgbClr val="000090"/>
                </a:solidFill>
              </a:rPr>
              <a:t>remote</a:t>
            </a:r>
            <a:r>
              <a:rPr lang="es-ES_tradnl" sz="1900" b="1" dirty="0">
                <a:solidFill>
                  <a:srgbClr val="000090"/>
                </a:solidFill>
              </a:rPr>
              <a:t> </a:t>
            </a:r>
            <a:r>
              <a:rPr lang="es-ES_tradnl" sz="1900" b="1" dirty="0" err="1">
                <a:solidFill>
                  <a:srgbClr val="000090"/>
                </a:solidFill>
              </a:rPr>
              <a:t>access</a:t>
            </a:r>
            <a:r>
              <a:rPr lang="es-ES_tradnl" sz="1900" b="1" dirty="0">
                <a:solidFill>
                  <a:srgbClr val="000090"/>
                </a:solidFill>
              </a:rPr>
              <a:t> of CAD </a:t>
            </a:r>
            <a:r>
              <a:rPr lang="es-ES_tradnl" sz="1900" b="1" dirty="0" smtClean="0">
                <a:solidFill>
                  <a:srgbClr val="000090"/>
                </a:solidFill>
              </a:rPr>
              <a:t>desktops</a:t>
            </a:r>
            <a:r>
              <a:rPr lang="en-US" sz="2000" dirty="0"/>
              <a:t/>
            </a:r>
            <a:br>
              <a:rPr lang="en-US" sz="2000" dirty="0"/>
            </a:br>
            <a:r>
              <a:rPr lang="en-US" sz="1300" dirty="0" smtClean="0"/>
              <a:t>in </a:t>
            </a:r>
            <a:r>
              <a:rPr lang="en-US" sz="1300" dirty="0"/>
              <a:t>progress. </a:t>
            </a:r>
            <a:endParaRPr lang="es-ES_tradnl" sz="1300" dirty="0"/>
          </a:p>
        </p:txBody>
      </p:sp>
      <p:grpSp>
        <p:nvGrpSpPr>
          <p:cNvPr id="16" name="Group 15"/>
          <p:cNvGrpSpPr/>
          <p:nvPr/>
        </p:nvGrpSpPr>
        <p:grpSpPr>
          <a:xfrm>
            <a:off x="609600" y="4114800"/>
            <a:ext cx="3748442" cy="2284971"/>
            <a:chOff x="1480174" y="25190812"/>
            <a:chExt cx="21274499" cy="9726361"/>
          </a:xfrm>
        </p:grpSpPr>
        <p:pic>
          <p:nvPicPr>
            <p:cNvPr id="17" name="Picture 2" descr="29112012135"/>
            <p:cNvPicPr>
              <a:picLocks noChangeAspect="1" noChangeArrowheads="1"/>
            </p:cNvPicPr>
            <p:nvPr/>
          </p:nvPicPr>
          <p:blipFill rotWithShape="1">
            <a:blip r:embed="rId5" cstate="print">
              <a:lum bright="12000" contrast="12000"/>
              <a:extLst>
                <a:ext uri="{28A0092B-C50C-407E-A947-70E740481C1C}">
                  <a14:useLocalDpi xmlns:a14="http://schemas.microsoft.com/office/drawing/2010/main" val="0"/>
                </a:ext>
              </a:extLst>
            </a:blip>
            <a:srcRect t="4817" b="20917"/>
            <a:stretch/>
          </p:blipFill>
          <p:spPr bwMode="auto">
            <a:xfrm>
              <a:off x="11944211" y="29174725"/>
              <a:ext cx="7032481" cy="391704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storage\Computing\Systems\Pictures\ALBA Photos JM-teacher\fotos_alba\P102072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2657" y="29856251"/>
              <a:ext cx="7130436" cy="506092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480174" y="25190812"/>
              <a:ext cx="7225570" cy="2882223"/>
            </a:xfrm>
            <a:prstGeom prst="rect">
              <a:avLst/>
            </a:prstGeom>
            <a:noFill/>
          </p:spPr>
          <p:txBody>
            <a:bodyPr wrap="square" rtlCol="0">
              <a:spAutoFit/>
            </a:bodyPr>
            <a:lstStyle/>
            <a:p>
              <a:pPr algn="ctr"/>
              <a:r>
                <a:rPr lang="es-ES_tradnl" sz="1900" b="1" dirty="0" smtClean="0">
                  <a:solidFill>
                    <a:schemeClr val="bg1"/>
                  </a:solidFill>
                  <a:effectLst>
                    <a:outerShdw blurRad="38100" dist="38100" dir="2700000" algn="tl">
                      <a:srgbClr val="000000">
                        <a:alpha val="43137"/>
                      </a:srgbClr>
                    </a:outerShdw>
                  </a:effectLst>
                </a:rPr>
                <a:t>HPC </a:t>
              </a:r>
              <a:r>
                <a:rPr lang="es-ES_tradnl" sz="1900" b="1" dirty="0" err="1" smtClean="0">
                  <a:solidFill>
                    <a:schemeClr val="bg1"/>
                  </a:solidFill>
                  <a:effectLst>
                    <a:outerShdw blurRad="38100" dist="38100" dir="2700000" algn="tl">
                      <a:srgbClr val="000000">
                        <a:alpha val="43137"/>
                      </a:srgbClr>
                    </a:outerShdw>
                  </a:effectLst>
                </a:rPr>
                <a:t>Cluster</a:t>
              </a:r>
              <a:endParaRPr lang="es-ES_tradnl" sz="1900" b="1" dirty="0">
                <a:solidFill>
                  <a:schemeClr val="bg1"/>
                </a:solidFill>
                <a:effectLst>
                  <a:outerShdw blurRad="38100" dist="38100" dir="2700000" algn="tl">
                    <a:srgbClr val="000000">
                      <a:alpha val="43137"/>
                    </a:srgbClr>
                  </a:outerShdw>
                </a:effectLst>
              </a:endParaRPr>
            </a:p>
          </p:txBody>
        </p:sp>
        <p:pic>
          <p:nvPicPr>
            <p:cNvPr id="20" name="Picture 7" descr="\\Storage\Computing\documentation\ComputingPresentations\OpenDay\OpenDay2013\PhotosSystems\CPD\Switches-Conexions\image.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8377" r="18565" b="12310"/>
            <a:stretch/>
          </p:blipFill>
          <p:spPr bwMode="auto">
            <a:xfrm>
              <a:off x="19300256" y="28023496"/>
              <a:ext cx="3454417" cy="6219501"/>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p:cNvSpPr txBox="1"/>
          <p:nvPr/>
        </p:nvSpPr>
        <p:spPr>
          <a:xfrm>
            <a:off x="540193" y="1367015"/>
            <a:ext cx="1273103" cy="1261884"/>
          </a:xfrm>
          <a:prstGeom prst="rect">
            <a:avLst/>
          </a:prstGeom>
          <a:noFill/>
        </p:spPr>
        <p:txBody>
          <a:bodyPr wrap="square" rtlCol="0">
            <a:spAutoFit/>
          </a:bodyPr>
          <a:lstStyle/>
          <a:p>
            <a:pPr algn="ctr"/>
            <a:r>
              <a:rPr lang="es-ES_tradnl" sz="1900" b="1" dirty="0" err="1" smtClean="0">
                <a:solidFill>
                  <a:schemeClr val="bg1"/>
                </a:solidFill>
                <a:effectLst>
                  <a:outerShdw blurRad="38100" dist="38100" dir="2700000" algn="tl">
                    <a:srgbClr val="000000">
                      <a:alpha val="43137"/>
                    </a:srgbClr>
                  </a:outerShdw>
                </a:effectLst>
              </a:rPr>
              <a:t>Beamline</a:t>
            </a:r>
            <a:r>
              <a:rPr lang="es-ES_tradnl" sz="1900" b="1" dirty="0" smtClean="0">
                <a:solidFill>
                  <a:schemeClr val="bg1"/>
                </a:solidFill>
                <a:effectLst>
                  <a:outerShdw blurRad="38100" dist="38100" dir="2700000" algn="tl">
                    <a:srgbClr val="000000">
                      <a:alpha val="43137"/>
                    </a:srgbClr>
                  </a:outerShdw>
                </a:effectLst>
              </a:rPr>
              <a:t> </a:t>
            </a:r>
            <a:r>
              <a:rPr lang="es-ES_tradnl" sz="1900" b="1" dirty="0" err="1" smtClean="0">
                <a:solidFill>
                  <a:schemeClr val="bg1"/>
                </a:solidFill>
                <a:effectLst>
                  <a:outerShdw blurRad="38100" dist="38100" dir="2700000" algn="tl">
                    <a:srgbClr val="000000">
                      <a:alpha val="43137"/>
                    </a:srgbClr>
                  </a:outerShdw>
                </a:effectLst>
              </a:rPr>
              <a:t>dedicated</a:t>
            </a:r>
            <a:r>
              <a:rPr lang="es-ES_tradnl" sz="1900" b="1" dirty="0" smtClean="0">
                <a:solidFill>
                  <a:schemeClr val="bg1"/>
                </a:solidFill>
                <a:effectLst>
                  <a:outerShdw blurRad="38100" dist="38100" dir="2700000" algn="tl">
                    <a:srgbClr val="000000">
                      <a:alpha val="43137"/>
                    </a:srgbClr>
                  </a:outerShdw>
                </a:effectLst>
              </a:rPr>
              <a:t> servers</a:t>
            </a:r>
          </a:p>
          <a:p>
            <a:pPr algn="ctr"/>
            <a:endParaRPr lang="es-ES_tradnl" sz="1900" dirty="0">
              <a:solidFill>
                <a:schemeClr val="bg1"/>
              </a:solidFill>
              <a:effectLst>
                <a:outerShdw blurRad="38100" dist="38100" dir="2700000" algn="tl">
                  <a:srgbClr val="000000">
                    <a:alpha val="43137"/>
                  </a:srgbClr>
                </a:outerShdw>
              </a:effectLst>
            </a:endParaRPr>
          </a:p>
        </p:txBody>
      </p:sp>
      <p:pic>
        <p:nvPicPr>
          <p:cNvPr id="22"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40620" y="975606"/>
            <a:ext cx="2055168" cy="1691394"/>
          </a:xfrm>
          <a:prstGeom prst="rect">
            <a:avLst/>
          </a:prstGeom>
          <a:noFill/>
          <a:ln>
            <a:no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46348" y="3276600"/>
            <a:ext cx="883634" cy="704033"/>
          </a:xfrm>
          <a:prstGeom prst="rect">
            <a:avLst/>
          </a:prstGeom>
          <a:noFill/>
          <a:ln>
            <a:no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40619" y="2331720"/>
            <a:ext cx="995528" cy="3078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itle 1"/>
          <p:cNvSpPr>
            <a:spLocks noGrp="1"/>
          </p:cNvSpPr>
          <p:nvPr>
            <p:ph type="title"/>
          </p:nvPr>
        </p:nvSpPr>
        <p:spPr>
          <a:xfrm>
            <a:off x="1828800" y="304800"/>
            <a:ext cx="6553200" cy="630942"/>
          </a:xfrm>
        </p:spPr>
        <p:txBody>
          <a:bodyPr/>
          <a:lstStyle/>
          <a:p>
            <a:r>
              <a:rPr lang="en-US" dirty="0" smtClean="0"/>
              <a:t>Computing IT Systems.</a:t>
            </a:r>
            <a:endParaRPr lang="en-US" dirty="0"/>
          </a:p>
        </p:txBody>
      </p:sp>
    </p:spTree>
    <p:extLst>
      <p:ext uri="{BB962C8B-B14F-4D97-AF65-F5344CB8AC3E}">
        <p14:creationId xmlns:p14="http://schemas.microsoft.com/office/powerpoint/2010/main" val="6453986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Sardana</a:t>
            </a:r>
            <a:r>
              <a:rPr lang="en-US" dirty="0"/>
              <a:t> </a:t>
            </a:r>
            <a:r>
              <a:rPr lang="en-US" dirty="0" smtClean="0"/>
              <a:t>&amp; Beamline Controls</a:t>
            </a:r>
            <a:endParaRPr lang="en-US" dirty="0"/>
          </a:p>
        </p:txBody>
      </p:sp>
      <p:sp>
        <p:nvSpPr>
          <p:cNvPr id="4" name="Content Placeholder 3"/>
          <p:cNvSpPr>
            <a:spLocks noGrp="1"/>
          </p:cNvSpPr>
          <p:nvPr>
            <p:ph sz="half" idx="2"/>
          </p:nvPr>
        </p:nvSpPr>
        <p:spPr>
          <a:xfrm>
            <a:off x="3124200" y="1173583"/>
            <a:ext cx="5867400" cy="5229944"/>
          </a:xfrm>
        </p:spPr>
        <p:txBody>
          <a:bodyPr/>
          <a:lstStyle/>
          <a:p>
            <a:r>
              <a:rPr lang="en-US" sz="2400" dirty="0" smtClean="0"/>
              <a:t>BL13 MX. Visually defining the mesh scan area to find the </a:t>
            </a:r>
            <a:r>
              <a:rPr lang="en-US" sz="2400" b="1" dirty="0" smtClean="0">
                <a:solidFill>
                  <a:srgbClr val="000090"/>
                </a:solidFill>
              </a:rPr>
              <a:t>best spot areas</a:t>
            </a:r>
            <a:r>
              <a:rPr lang="en-US" sz="2400" dirty="0" smtClean="0"/>
              <a:t>. </a:t>
            </a:r>
          </a:p>
          <a:p>
            <a:pPr marL="0" indent="0">
              <a:buNone/>
            </a:pPr>
            <a:endParaRPr lang="en-US" sz="800" dirty="0" smtClean="0"/>
          </a:p>
          <a:p>
            <a:r>
              <a:rPr lang="en-US" sz="2400" dirty="0" smtClean="0"/>
              <a:t>BL09. </a:t>
            </a:r>
            <a:r>
              <a:rPr lang="en-US" sz="2400" b="1" dirty="0">
                <a:solidFill>
                  <a:srgbClr val="000090"/>
                </a:solidFill>
              </a:rPr>
              <a:t>Automatic reconstruction procedure</a:t>
            </a:r>
            <a:r>
              <a:rPr lang="en-US" sz="2400" dirty="0" smtClean="0"/>
              <a:t> in place. Working on speeding up the data analysis.</a:t>
            </a:r>
          </a:p>
          <a:p>
            <a:endParaRPr lang="en-US" sz="800" dirty="0" smtClean="0"/>
          </a:p>
          <a:p>
            <a:r>
              <a:rPr lang="en-US" sz="2400" dirty="0" smtClean="0"/>
              <a:t>BL24 NAPP. </a:t>
            </a:r>
            <a:r>
              <a:rPr lang="en-US" sz="2400" b="1" dirty="0">
                <a:solidFill>
                  <a:srgbClr val="000090"/>
                </a:solidFill>
              </a:rPr>
              <a:t>I0</a:t>
            </a:r>
            <a:r>
              <a:rPr lang="en-US" sz="2400" dirty="0" smtClean="0"/>
              <a:t> integrated in data collection process. </a:t>
            </a:r>
            <a:endParaRPr lang="en-US" sz="2400" dirty="0"/>
          </a:p>
          <a:p>
            <a:pPr marL="0" indent="0">
              <a:buNone/>
            </a:pPr>
            <a:endParaRPr lang="en-US" sz="800" dirty="0" smtClean="0"/>
          </a:p>
          <a:p>
            <a:r>
              <a:rPr lang="en-US" sz="2400" dirty="0" smtClean="0"/>
              <a:t>BL29. Generic Controls. Improvements in user satisfaction by stability in the </a:t>
            </a:r>
            <a:r>
              <a:rPr lang="en-US" sz="2400" b="1" dirty="0">
                <a:solidFill>
                  <a:srgbClr val="000090"/>
                </a:solidFill>
              </a:rPr>
              <a:t>generic continuous scans</a:t>
            </a:r>
            <a:r>
              <a:rPr lang="en-US" sz="2400" dirty="0" smtClean="0"/>
              <a:t>. </a:t>
            </a:r>
            <a:r>
              <a:rPr lang="en-US" sz="2400" smtClean="0"/>
              <a:t>Generic triggering </a:t>
            </a:r>
            <a:r>
              <a:rPr lang="en-US" sz="2400" dirty="0" smtClean="0"/>
              <a:t>project in progress</a:t>
            </a:r>
            <a:endParaRPr lang="en-US" sz="2400" dirty="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52400" y="1143000"/>
            <a:ext cx="2971800" cy="2819400"/>
          </a:xfrm>
          <a:prstGeom prst="rect">
            <a:avLst/>
          </a:prstGeom>
        </p:spPr>
      </p:pic>
      <p:pic>
        <p:nvPicPr>
          <p:cNvPr id="6" name="Picture 5" descr="SinSPECt screensh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4267200"/>
            <a:ext cx="2971800" cy="2057400"/>
          </a:xfrm>
          <a:prstGeom prst="rect">
            <a:avLst/>
          </a:prstGeom>
          <a:noFill/>
          <a:ln>
            <a:noFill/>
          </a:ln>
        </p:spPr>
      </p:pic>
    </p:spTree>
    <p:extLst>
      <p:ext uri="{BB962C8B-B14F-4D97-AF65-F5344CB8AC3E}">
        <p14:creationId xmlns:p14="http://schemas.microsoft.com/office/powerpoint/2010/main" val="359122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78" y="0"/>
            <a:ext cx="9158678" cy="6749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5098" r="10487"/>
          <a:stretch/>
        </p:blipFill>
        <p:spPr>
          <a:xfrm rot="5400000">
            <a:off x="3389390" y="1693437"/>
            <a:ext cx="2063535" cy="1551606"/>
          </a:xfrm>
          <a:prstGeom prst="rect">
            <a:avLst/>
          </a:prstGeom>
        </p:spPr>
      </p:pic>
      <p:sp>
        <p:nvSpPr>
          <p:cNvPr id="5" name="TextBox 4"/>
          <p:cNvSpPr txBox="1"/>
          <p:nvPr/>
        </p:nvSpPr>
        <p:spPr>
          <a:xfrm>
            <a:off x="-14678" y="5657671"/>
            <a:ext cx="184731" cy="461665"/>
          </a:xfrm>
          <a:prstGeom prst="rect">
            <a:avLst/>
          </a:prstGeom>
          <a:solidFill>
            <a:srgbClr val="17375E">
              <a:alpha val="41176"/>
            </a:srgbClr>
          </a:solidFill>
          <a:ln>
            <a:noFill/>
          </a:ln>
        </p:spPr>
        <p:txBody>
          <a:bodyPr wrap="none" rtlCol="0">
            <a:spAutoFit/>
          </a:bodyPr>
          <a:lstStyle/>
          <a:p>
            <a:endParaRPr lang="es-ES_tradnl" sz="2400" dirty="0" smtClean="0"/>
          </a:p>
        </p:txBody>
      </p:sp>
      <p:sp>
        <p:nvSpPr>
          <p:cNvPr id="2" name="TextBox 1"/>
          <p:cNvSpPr txBox="1"/>
          <p:nvPr/>
        </p:nvSpPr>
        <p:spPr>
          <a:xfrm>
            <a:off x="0" y="-27384"/>
            <a:ext cx="5190652" cy="2123658"/>
          </a:xfrm>
          <a:prstGeom prst="rect">
            <a:avLst/>
          </a:prstGeom>
          <a:solidFill>
            <a:schemeClr val="accent1">
              <a:lumMod val="75000"/>
            </a:schemeClr>
          </a:solidFill>
          <a:ln>
            <a:noFill/>
          </a:ln>
        </p:spPr>
        <p:txBody>
          <a:bodyPr wrap="none" rtlCol="0">
            <a:spAutoFit/>
          </a:bodyPr>
          <a:lstStyle/>
          <a:p>
            <a:r>
              <a:rPr lang="en-US" sz="3600" b="1" dirty="0" smtClean="0">
                <a:solidFill>
                  <a:schemeClr val="bg1"/>
                </a:solidFill>
              </a:rPr>
              <a:t>Outreach &amp; Divulgation</a:t>
            </a:r>
          </a:p>
          <a:p>
            <a:pPr marL="457200" indent="-457200">
              <a:buFont typeface="Arial" panose="020B0604020202020204" pitchFamily="34" charset="0"/>
              <a:buChar char="•"/>
            </a:pPr>
            <a:r>
              <a:rPr lang="en-US" sz="2400" dirty="0">
                <a:solidFill>
                  <a:schemeClr val="bg1">
                    <a:lumMod val="95000"/>
                  </a:schemeClr>
                </a:solidFill>
              </a:rPr>
              <a:t>Participation in IYL2015 </a:t>
            </a:r>
            <a:r>
              <a:rPr lang="en-US" sz="2400" dirty="0" smtClean="0">
                <a:solidFill>
                  <a:schemeClr val="bg1">
                    <a:lumMod val="95000"/>
                  </a:schemeClr>
                </a:solidFill>
              </a:rPr>
              <a:t>organization</a:t>
            </a:r>
          </a:p>
          <a:p>
            <a:pPr marL="457200" indent="-457200">
              <a:buFont typeface="Arial" panose="020B0604020202020204" pitchFamily="34" charset="0"/>
              <a:buChar char="•"/>
            </a:pPr>
            <a:r>
              <a:rPr lang="en-US" sz="2400" dirty="0">
                <a:solidFill>
                  <a:schemeClr val="bg1">
                    <a:lumMod val="95000"/>
                  </a:schemeClr>
                </a:solidFill>
              </a:rPr>
              <a:t>The researchers night – 29-09-14</a:t>
            </a:r>
          </a:p>
          <a:p>
            <a:r>
              <a:rPr lang="en-US" sz="2400" dirty="0">
                <a:solidFill>
                  <a:schemeClr val="bg1">
                    <a:lumMod val="95000"/>
                  </a:schemeClr>
                </a:solidFill>
              </a:rPr>
              <a:t>Participation inside a H2020 project</a:t>
            </a:r>
            <a:br>
              <a:rPr lang="en-US" sz="2400" dirty="0">
                <a:solidFill>
                  <a:schemeClr val="bg1">
                    <a:lumMod val="95000"/>
                  </a:schemeClr>
                </a:solidFill>
              </a:rPr>
            </a:br>
            <a:r>
              <a:rPr lang="en-US" sz="2400" dirty="0">
                <a:solidFill>
                  <a:schemeClr val="bg1">
                    <a:lumMod val="95000"/>
                  </a:schemeClr>
                </a:solidFill>
              </a:rPr>
              <a:t>Art Museum of Cerdanyola del </a:t>
            </a:r>
            <a:r>
              <a:rPr lang="en-US" sz="2400" dirty="0" smtClean="0">
                <a:solidFill>
                  <a:schemeClr val="bg1">
                    <a:lumMod val="95000"/>
                  </a:schemeClr>
                </a:solidFill>
              </a:rPr>
              <a:t>Valles</a:t>
            </a:r>
            <a:endParaRPr lang="es-ES_tradnl" sz="3200" dirty="0">
              <a:solidFill>
                <a:schemeClr val="bg1">
                  <a:lumMod val="95000"/>
                </a:schemeClr>
              </a:solidFill>
            </a:endParaRPr>
          </a:p>
        </p:txBody>
      </p:sp>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11168" y="21741"/>
            <a:ext cx="1132832" cy="1175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99457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55" y="0"/>
            <a:ext cx="9356983"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96568" y="44624"/>
            <a:ext cx="3228408" cy="1492716"/>
          </a:xfrm>
          <a:solidFill>
            <a:srgbClr val="376092">
              <a:alpha val="30196"/>
            </a:srgbClr>
          </a:solidFill>
        </p:spPr>
        <p:txBody>
          <a:bodyPr/>
          <a:lstStyle/>
          <a:p>
            <a:r>
              <a:rPr lang="en-US" dirty="0" smtClean="0">
                <a:solidFill>
                  <a:schemeClr val="bg1"/>
                </a:solidFill>
              </a:rPr>
              <a:t>Open day</a:t>
            </a:r>
            <a:br>
              <a:rPr lang="en-US" dirty="0" smtClean="0">
                <a:solidFill>
                  <a:schemeClr val="bg1"/>
                </a:solidFill>
              </a:rPr>
            </a:br>
            <a:r>
              <a:rPr lang="en-US" sz="2800" dirty="0">
                <a:solidFill>
                  <a:schemeClr val="bg1"/>
                </a:solidFill>
              </a:rPr>
              <a:t>1630 visits</a:t>
            </a:r>
            <a:br>
              <a:rPr lang="en-US" sz="2800" dirty="0">
                <a:solidFill>
                  <a:schemeClr val="bg1"/>
                </a:solidFill>
              </a:rPr>
            </a:br>
            <a:r>
              <a:rPr lang="en-US" sz="2800" i="1" dirty="0">
                <a:solidFill>
                  <a:schemeClr val="bg1"/>
                </a:solidFill>
              </a:rPr>
              <a:t>FECYT funding</a:t>
            </a:r>
            <a:endParaRPr lang="es-ES_tradnl" dirty="0">
              <a:solidFill>
                <a:schemeClr val="bg1"/>
              </a:solidFill>
            </a:endParaRPr>
          </a:p>
        </p:txBody>
      </p:sp>
    </p:spTree>
    <p:extLst>
      <p:ext uri="{BB962C8B-B14F-4D97-AF65-F5344CB8AC3E}">
        <p14:creationId xmlns:p14="http://schemas.microsoft.com/office/powerpoint/2010/main" val="1018106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852936"/>
            <a:ext cx="6553200" cy="1077218"/>
          </a:xfrm>
          <a:solidFill>
            <a:srgbClr val="6684A2"/>
          </a:solidFill>
        </p:spPr>
        <p:txBody>
          <a:bodyPr/>
          <a:lstStyle/>
          <a:p>
            <a:pPr algn="ctr"/>
            <a:r>
              <a:rPr lang="en-US" sz="3200" dirty="0" err="1" smtClean="0">
                <a:solidFill>
                  <a:schemeClr val="bg1"/>
                </a:solidFill>
              </a:rPr>
              <a:t>Highligths</a:t>
            </a:r>
            <a:r>
              <a:rPr lang="en-US" sz="3200" dirty="0" smtClean="0">
                <a:solidFill>
                  <a:schemeClr val="bg1"/>
                </a:solidFill>
              </a:rPr>
              <a:t> on Collaboration with other Institutions</a:t>
            </a:r>
            <a:endParaRPr lang="es-ES_tradnl" sz="3200" dirty="0">
              <a:solidFill>
                <a:schemeClr val="bg1"/>
              </a:solidFill>
            </a:endParaRPr>
          </a:p>
        </p:txBody>
      </p:sp>
    </p:spTree>
    <p:extLst>
      <p:ext uri="{BB962C8B-B14F-4D97-AF65-F5344CB8AC3E}">
        <p14:creationId xmlns:p14="http://schemas.microsoft.com/office/powerpoint/2010/main" val="29021942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2123728" y="116632"/>
            <a:ext cx="6203032" cy="830997"/>
          </a:xfrm>
        </p:spPr>
        <p:txBody>
          <a:bodyPr/>
          <a:lstStyle/>
          <a:p>
            <a:pPr>
              <a:tabLst>
                <a:tab pos="5648325" algn="l"/>
              </a:tabLst>
            </a:pPr>
            <a:r>
              <a:rPr lang="en-US" sz="2400" dirty="0" smtClean="0"/>
              <a:t>Nov 2014: measurement of prototype SESAME SR dipole</a:t>
            </a:r>
          </a:p>
        </p:txBody>
      </p:sp>
      <p:sp>
        <p:nvSpPr>
          <p:cNvPr id="4" name="Date Placeholder 3"/>
          <p:cNvSpPr>
            <a:spLocks noGrp="1"/>
          </p:cNvSpPr>
          <p:nvPr>
            <p:ph type="dt" sz="quarter" idx="4294967295"/>
          </p:nvPr>
        </p:nvSpPr>
        <p:spPr>
          <a:xfrm>
            <a:off x="107950" y="6610350"/>
            <a:ext cx="2133600" cy="311150"/>
          </a:xfrm>
          <a:prstGeom prst="rect">
            <a:avLst/>
          </a:prstGeom>
        </p:spPr>
        <p:txBody>
          <a:bodyPr/>
          <a:lstStyle/>
          <a:p>
            <a:pPr>
              <a:defRPr/>
            </a:pPr>
            <a:r>
              <a:rPr lang="en-US" dirty="0" smtClean="0">
                <a:solidFill>
                  <a:srgbClr val="BBE0E3"/>
                </a:solidFill>
              </a:rPr>
              <a:t>25.11.2014</a:t>
            </a:r>
            <a:endParaRPr lang="en-US" dirty="0">
              <a:solidFill>
                <a:srgbClr val="BBE0E3"/>
              </a:solidFill>
            </a:endParaRPr>
          </a:p>
        </p:txBody>
      </p:sp>
      <p:pic>
        <p:nvPicPr>
          <p:cNvPr id="3" name="Content Placeholder 2"/>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117" t="19270"/>
          <a:stretch/>
        </p:blipFill>
        <p:spPr>
          <a:xfrm>
            <a:off x="3757259" y="1124744"/>
            <a:ext cx="5135857" cy="3384376"/>
          </a:xfrm>
        </p:spPr>
      </p:pic>
      <p:sp>
        <p:nvSpPr>
          <p:cNvPr id="13" name="TextBox 12"/>
          <p:cNvSpPr txBox="1"/>
          <p:nvPr/>
        </p:nvSpPr>
        <p:spPr>
          <a:xfrm>
            <a:off x="4211960" y="4941168"/>
            <a:ext cx="4680520" cy="1938992"/>
          </a:xfrm>
          <a:prstGeom prst="rect">
            <a:avLst/>
          </a:prstGeom>
          <a:noFill/>
        </p:spPr>
        <p:txBody>
          <a:bodyPr wrap="square" rtlCol="0">
            <a:spAutoFit/>
          </a:bodyPr>
          <a:lstStyle/>
          <a:p>
            <a:pPr fontAlgn="base">
              <a:spcBef>
                <a:spcPct val="0"/>
              </a:spcBef>
              <a:spcAft>
                <a:spcPct val="0"/>
              </a:spcAft>
            </a:pPr>
            <a:r>
              <a:rPr lang="en-US" sz="2400" dirty="0"/>
              <a:t>Collaboration through </a:t>
            </a:r>
            <a:r>
              <a:rPr lang="en-US" sz="2400" dirty="0" smtClean="0"/>
              <a:t>CERN</a:t>
            </a:r>
          </a:p>
          <a:p>
            <a:pPr fontAlgn="base">
              <a:spcBef>
                <a:spcPct val="0"/>
              </a:spcBef>
              <a:spcAft>
                <a:spcPct val="0"/>
              </a:spcAft>
            </a:pPr>
            <a:r>
              <a:rPr lang="en-US" sz="2400" dirty="0"/>
              <a:t>1 + 16 </a:t>
            </a:r>
            <a:r>
              <a:rPr lang="en-US" sz="2400" dirty="0" smtClean="0"/>
              <a:t>series dipoles to be measured along 2015</a:t>
            </a:r>
            <a:endParaRPr lang="es-ES_tradnl" sz="2400" dirty="0"/>
          </a:p>
          <a:p>
            <a:pPr fontAlgn="base">
              <a:spcBef>
                <a:spcPct val="0"/>
              </a:spcBef>
              <a:spcAft>
                <a:spcPct val="0"/>
              </a:spcAft>
            </a:pPr>
            <a:endParaRPr lang="en-US" sz="2400" dirty="0"/>
          </a:p>
          <a:p>
            <a:pPr fontAlgn="base">
              <a:spcBef>
                <a:spcPct val="0"/>
              </a:spcBef>
              <a:spcAft>
                <a:spcPct val="0"/>
              </a:spcAft>
            </a:pPr>
            <a:endParaRPr lang="en-US" sz="2400" dirty="0" smtClean="0">
              <a:solidFill>
                <a:srgbClr val="000000"/>
              </a:solidFill>
              <a:latin typeface="Arial"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3933056"/>
            <a:ext cx="3706168" cy="2535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54186" y="1268760"/>
            <a:ext cx="4572000" cy="2308324"/>
          </a:xfrm>
          <a:prstGeom prst="rect">
            <a:avLst/>
          </a:prstGeom>
        </p:spPr>
        <p:txBody>
          <a:bodyPr>
            <a:spAutoFit/>
          </a:bodyPr>
          <a:lstStyle/>
          <a:p>
            <a:pPr fontAlgn="base">
              <a:spcBef>
                <a:spcPct val="0"/>
              </a:spcBef>
              <a:spcAft>
                <a:spcPct val="0"/>
              </a:spcAft>
            </a:pPr>
            <a:r>
              <a:rPr lang="en-US" dirty="0">
                <a:solidFill>
                  <a:srgbClr val="000000"/>
                </a:solidFill>
                <a:latin typeface="Arial" charset="0"/>
              </a:rPr>
              <a:t>Characteristics:</a:t>
            </a:r>
          </a:p>
          <a:p>
            <a:pPr fontAlgn="base">
              <a:spcBef>
                <a:spcPct val="0"/>
              </a:spcBef>
              <a:spcAft>
                <a:spcPct val="0"/>
              </a:spcAft>
            </a:pPr>
            <a:r>
              <a:rPr lang="en-US" dirty="0">
                <a:solidFill>
                  <a:srgbClr val="000000"/>
                </a:solidFill>
                <a:latin typeface="Arial" charset="0"/>
              </a:rPr>
              <a:t>B</a:t>
            </a:r>
            <a:r>
              <a:rPr lang="en-US" baseline="-25000" dirty="0">
                <a:solidFill>
                  <a:srgbClr val="000000"/>
                </a:solidFill>
                <a:latin typeface="Arial" charset="0"/>
              </a:rPr>
              <a:t>0</a:t>
            </a:r>
            <a:r>
              <a:rPr lang="en-US" dirty="0">
                <a:solidFill>
                  <a:srgbClr val="000000"/>
                </a:solidFill>
                <a:latin typeface="Arial" charset="0"/>
              </a:rPr>
              <a:t>=1.455 Tesla</a:t>
            </a:r>
          </a:p>
          <a:p>
            <a:pPr fontAlgn="base">
              <a:spcBef>
                <a:spcPct val="0"/>
              </a:spcBef>
              <a:spcAft>
                <a:spcPct val="0"/>
              </a:spcAft>
            </a:pPr>
            <a:r>
              <a:rPr lang="en-US" dirty="0">
                <a:solidFill>
                  <a:srgbClr val="000000"/>
                </a:solidFill>
                <a:latin typeface="Arial" charset="0"/>
              </a:rPr>
              <a:t>G</a:t>
            </a:r>
            <a:r>
              <a:rPr lang="en-US" baseline="-25000" dirty="0">
                <a:solidFill>
                  <a:srgbClr val="000000"/>
                </a:solidFill>
                <a:latin typeface="Arial" charset="0"/>
              </a:rPr>
              <a:t>0</a:t>
            </a:r>
            <a:r>
              <a:rPr lang="en-US" dirty="0">
                <a:solidFill>
                  <a:srgbClr val="000000"/>
                </a:solidFill>
                <a:latin typeface="Arial" charset="0"/>
              </a:rPr>
              <a:t>=−2.79 Tesla/m</a:t>
            </a:r>
          </a:p>
          <a:p>
            <a:pPr fontAlgn="base">
              <a:spcBef>
                <a:spcPct val="0"/>
              </a:spcBef>
              <a:spcAft>
                <a:spcPct val="0"/>
              </a:spcAft>
            </a:pPr>
            <a:endParaRPr lang="en-US" dirty="0">
              <a:solidFill>
                <a:srgbClr val="000000"/>
              </a:solidFill>
              <a:latin typeface="Arial" charset="0"/>
            </a:endParaRPr>
          </a:p>
          <a:p>
            <a:pPr fontAlgn="base">
              <a:spcBef>
                <a:spcPct val="0"/>
              </a:spcBef>
              <a:spcAft>
                <a:spcPct val="0"/>
              </a:spcAft>
            </a:pPr>
            <a:r>
              <a:rPr lang="en-US" dirty="0">
                <a:solidFill>
                  <a:srgbClr val="000000"/>
                </a:solidFill>
                <a:latin typeface="Arial" charset="0"/>
              </a:rPr>
              <a:t>Bending angle=22.5º</a:t>
            </a:r>
          </a:p>
          <a:p>
            <a:pPr fontAlgn="base">
              <a:spcBef>
                <a:spcPct val="0"/>
              </a:spcBef>
              <a:spcAft>
                <a:spcPct val="0"/>
              </a:spcAft>
            </a:pPr>
            <a:r>
              <a:rPr lang="en-US" dirty="0">
                <a:solidFill>
                  <a:srgbClr val="000000"/>
                </a:solidFill>
                <a:latin typeface="Arial" charset="0"/>
              </a:rPr>
              <a:t>Effective length=2.25m</a:t>
            </a:r>
          </a:p>
          <a:p>
            <a:pPr fontAlgn="base">
              <a:spcBef>
                <a:spcPct val="0"/>
              </a:spcBef>
              <a:spcAft>
                <a:spcPct val="0"/>
              </a:spcAft>
            </a:pPr>
            <a:endParaRPr lang="en-US" dirty="0">
              <a:solidFill>
                <a:srgbClr val="000000"/>
              </a:solidFill>
              <a:latin typeface="Arial" charset="0"/>
            </a:endParaRPr>
          </a:p>
          <a:p>
            <a:pPr fontAlgn="base">
              <a:spcBef>
                <a:spcPct val="0"/>
              </a:spcBef>
              <a:spcAft>
                <a:spcPct val="0"/>
              </a:spcAft>
            </a:pPr>
            <a:r>
              <a:rPr lang="en-US" dirty="0">
                <a:solidFill>
                  <a:srgbClr val="000000"/>
                </a:solidFill>
                <a:latin typeface="Arial" charset="0"/>
              </a:rPr>
              <a:t>Excitation current=494 Amp</a:t>
            </a:r>
          </a:p>
        </p:txBody>
      </p:sp>
    </p:spTree>
    <p:extLst>
      <p:ext uri="{BB962C8B-B14F-4D97-AF65-F5344CB8AC3E}">
        <p14:creationId xmlns:p14="http://schemas.microsoft.com/office/powerpoint/2010/main" val="1791797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logbook/RF_LAB/141106_194444/18h55_CavityConditioning_VCav_RvCav.png?lb=RF_LA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993" y="3284984"/>
            <a:ext cx="6175007" cy="327758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52644" y="3880247"/>
            <a:ext cx="4211666" cy="615553"/>
          </a:xfrm>
          <a:prstGeom prst="rect">
            <a:avLst/>
          </a:prstGeom>
          <a:solidFill>
            <a:schemeClr val="bg1">
              <a:lumMod val="85000"/>
              <a:alpha val="70000"/>
            </a:schemeClr>
          </a:solidFill>
        </p:spPr>
        <p:txBody>
          <a:bodyPr wrap="none" rtlCol="0">
            <a:spAutoFit/>
          </a:bodyPr>
          <a:lstStyle/>
          <a:p>
            <a:pPr algn="ctr"/>
            <a:r>
              <a:rPr lang="es-ES" dirty="0" smtClean="0">
                <a:solidFill>
                  <a:srgbClr val="FF0000"/>
                </a:solidFill>
              </a:rPr>
              <a:t>350 </a:t>
            </a:r>
            <a:r>
              <a:rPr lang="es-ES" dirty="0" err="1" smtClean="0">
                <a:solidFill>
                  <a:srgbClr val="FF0000"/>
                </a:solidFill>
              </a:rPr>
              <a:t>kV</a:t>
            </a:r>
            <a:r>
              <a:rPr lang="es-ES" dirty="0" smtClean="0">
                <a:solidFill>
                  <a:srgbClr val="FF0000"/>
                </a:solidFill>
              </a:rPr>
              <a:t> – Nominal </a:t>
            </a:r>
            <a:r>
              <a:rPr lang="es-ES" dirty="0" err="1" smtClean="0">
                <a:solidFill>
                  <a:srgbClr val="FF0000"/>
                </a:solidFill>
              </a:rPr>
              <a:t>Voltage</a:t>
            </a:r>
            <a:r>
              <a:rPr lang="es-ES" dirty="0" smtClean="0">
                <a:solidFill>
                  <a:srgbClr val="FF0000"/>
                </a:solidFill>
              </a:rPr>
              <a:t> </a:t>
            </a:r>
            <a:r>
              <a:rPr lang="es-ES" smtClean="0">
                <a:solidFill>
                  <a:srgbClr val="FF0000"/>
                </a:solidFill>
              </a:rPr>
              <a:t>– 40% </a:t>
            </a:r>
            <a:r>
              <a:rPr lang="es-ES" dirty="0" err="1" smtClean="0">
                <a:solidFill>
                  <a:srgbClr val="FF0000"/>
                </a:solidFill>
              </a:rPr>
              <a:t>duty</a:t>
            </a:r>
            <a:r>
              <a:rPr lang="es-ES" dirty="0" smtClean="0">
                <a:solidFill>
                  <a:srgbClr val="FF0000"/>
                </a:solidFill>
              </a:rPr>
              <a:t> </a:t>
            </a:r>
            <a:r>
              <a:rPr lang="es-ES" dirty="0" err="1" smtClean="0">
                <a:solidFill>
                  <a:srgbClr val="FF0000"/>
                </a:solidFill>
              </a:rPr>
              <a:t>cycle</a:t>
            </a:r>
            <a:endParaRPr lang="es-ES" dirty="0" smtClean="0">
              <a:solidFill>
                <a:srgbClr val="FF0000"/>
              </a:solidFill>
            </a:endParaRPr>
          </a:p>
          <a:p>
            <a:pPr algn="ctr"/>
            <a:r>
              <a:rPr lang="es-ES" sz="1600" i="1" dirty="0" smtClean="0">
                <a:solidFill>
                  <a:srgbClr val="FF0000"/>
                </a:solidFill>
              </a:rPr>
              <a:t>(data of </a:t>
            </a:r>
            <a:r>
              <a:rPr lang="es-ES" sz="1600" i="1" dirty="0" err="1" smtClean="0">
                <a:solidFill>
                  <a:srgbClr val="FF0000"/>
                </a:solidFill>
              </a:rPr>
              <a:t>the</a:t>
            </a:r>
            <a:r>
              <a:rPr lang="es-ES" sz="1600" i="1" dirty="0" smtClean="0">
                <a:solidFill>
                  <a:srgbClr val="FF0000"/>
                </a:solidFill>
              </a:rPr>
              <a:t> </a:t>
            </a:r>
            <a:r>
              <a:rPr lang="es-ES" sz="1600" i="1" dirty="0" err="1" smtClean="0">
                <a:solidFill>
                  <a:srgbClr val="FF0000"/>
                </a:solidFill>
              </a:rPr>
              <a:t>conditioning</a:t>
            </a:r>
            <a:r>
              <a:rPr lang="es-ES" sz="1600" i="1" dirty="0" smtClean="0">
                <a:solidFill>
                  <a:srgbClr val="FF0000"/>
                </a:solidFill>
              </a:rPr>
              <a:t> </a:t>
            </a:r>
            <a:r>
              <a:rPr lang="es-ES" sz="1600" i="1" dirty="0" err="1" smtClean="0">
                <a:solidFill>
                  <a:srgbClr val="FF0000"/>
                </a:solidFill>
              </a:rPr>
              <a:t>process</a:t>
            </a:r>
            <a:r>
              <a:rPr lang="es-ES" sz="1600" i="1" dirty="0" smtClean="0">
                <a:solidFill>
                  <a:srgbClr val="FF0000"/>
                </a:solidFill>
              </a:rPr>
              <a:t>)</a:t>
            </a:r>
            <a:endParaRPr lang="en-US" sz="1600" i="1" dirty="0">
              <a:solidFill>
                <a:srgbClr val="FF0000"/>
              </a:solidFill>
            </a:endParaRPr>
          </a:p>
        </p:txBody>
      </p:sp>
      <p:sp>
        <p:nvSpPr>
          <p:cNvPr id="7" name="TextBox 6"/>
          <p:cNvSpPr txBox="1"/>
          <p:nvPr/>
        </p:nvSpPr>
        <p:spPr>
          <a:xfrm>
            <a:off x="1987023" y="188640"/>
            <a:ext cx="6293261" cy="523220"/>
          </a:xfrm>
          <a:prstGeom prst="rect">
            <a:avLst/>
          </a:prstGeom>
          <a:noFill/>
        </p:spPr>
        <p:txBody>
          <a:bodyPr wrap="none" rtlCol="0">
            <a:spAutoFit/>
          </a:bodyPr>
          <a:lstStyle/>
          <a:p>
            <a:r>
              <a:rPr lang="es-ES" sz="2800" b="1" dirty="0" err="1" smtClean="0">
                <a:solidFill>
                  <a:schemeClr val="tx2">
                    <a:lumMod val="75000"/>
                  </a:schemeClr>
                </a:solidFill>
              </a:rPr>
              <a:t>Buncher</a:t>
            </a:r>
            <a:r>
              <a:rPr lang="es-ES" sz="2800" b="1" dirty="0" smtClean="0">
                <a:solidFill>
                  <a:schemeClr val="tx2">
                    <a:lumMod val="75000"/>
                  </a:schemeClr>
                </a:solidFill>
              </a:rPr>
              <a:t> </a:t>
            </a:r>
            <a:r>
              <a:rPr lang="es-ES" sz="2800" b="1" dirty="0" err="1" smtClean="0">
                <a:solidFill>
                  <a:schemeClr val="tx2">
                    <a:lumMod val="75000"/>
                  </a:schemeClr>
                </a:solidFill>
              </a:rPr>
              <a:t>Cavity</a:t>
            </a:r>
            <a:r>
              <a:rPr lang="es-ES" sz="2800" b="1" dirty="0" smtClean="0">
                <a:solidFill>
                  <a:schemeClr val="tx2">
                    <a:lumMod val="75000"/>
                  </a:schemeClr>
                </a:solidFill>
              </a:rPr>
              <a:t> </a:t>
            </a:r>
            <a:r>
              <a:rPr lang="es-ES" sz="2800" b="1" dirty="0" err="1" smtClean="0">
                <a:solidFill>
                  <a:schemeClr val="tx2">
                    <a:lumMod val="75000"/>
                  </a:schemeClr>
                </a:solidFill>
              </a:rPr>
              <a:t>for</a:t>
            </a:r>
            <a:r>
              <a:rPr lang="es-ES" sz="2800" b="1" dirty="0" smtClean="0">
                <a:solidFill>
                  <a:schemeClr val="tx2">
                    <a:lumMod val="75000"/>
                  </a:schemeClr>
                </a:solidFill>
              </a:rPr>
              <a:t> IFMIF </a:t>
            </a:r>
            <a:r>
              <a:rPr lang="es-ES" sz="2800" b="1" dirty="0" err="1" smtClean="0">
                <a:solidFill>
                  <a:schemeClr val="tx2">
                    <a:lumMod val="75000"/>
                  </a:schemeClr>
                </a:solidFill>
              </a:rPr>
              <a:t>project</a:t>
            </a:r>
            <a:r>
              <a:rPr lang="es-ES" sz="2800" b="1" dirty="0" smtClean="0">
                <a:solidFill>
                  <a:schemeClr val="tx2">
                    <a:lumMod val="75000"/>
                  </a:schemeClr>
                </a:solidFill>
              </a:rPr>
              <a:t> in </a:t>
            </a:r>
            <a:r>
              <a:rPr lang="es-ES" sz="2800" b="1" dirty="0" err="1" smtClean="0">
                <a:solidFill>
                  <a:schemeClr val="tx2">
                    <a:lumMod val="75000"/>
                  </a:schemeClr>
                </a:solidFill>
              </a:rPr>
              <a:t>Japan</a:t>
            </a:r>
            <a:endParaRPr lang="en-US" sz="2800" b="1" dirty="0">
              <a:solidFill>
                <a:schemeClr val="tx2">
                  <a:lumMod val="75000"/>
                </a:schemeClr>
              </a:solidFill>
            </a:endParaRPr>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4759" t="16939" r="32098" b="62334"/>
          <a:stretch/>
        </p:blipFill>
        <p:spPr bwMode="auto">
          <a:xfrm>
            <a:off x="4018145" y="828020"/>
            <a:ext cx="4076701" cy="1224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3628348" y="2357735"/>
            <a:ext cx="4067852" cy="830997"/>
          </a:xfrm>
          <a:prstGeom prst="rect">
            <a:avLst/>
          </a:prstGeom>
          <a:noFill/>
        </p:spPr>
        <p:txBody>
          <a:bodyPr wrap="square" rtlCol="0">
            <a:spAutoFit/>
          </a:bodyPr>
          <a:lstStyle/>
          <a:p>
            <a:r>
              <a:rPr lang="es-ES" sz="2400" dirty="0" smtClean="0"/>
              <a:t>- </a:t>
            </a:r>
            <a:r>
              <a:rPr lang="es-ES" sz="2400" dirty="0" err="1" smtClean="0"/>
              <a:t>Built</a:t>
            </a:r>
            <a:r>
              <a:rPr lang="es-ES" sz="2400" dirty="0" smtClean="0"/>
              <a:t> </a:t>
            </a:r>
            <a:r>
              <a:rPr lang="es-ES" sz="2400" dirty="0" err="1" smtClean="0"/>
              <a:t>by</a:t>
            </a:r>
            <a:r>
              <a:rPr lang="es-ES" sz="2400" dirty="0" smtClean="0"/>
              <a:t> CIEMAT</a:t>
            </a:r>
          </a:p>
          <a:p>
            <a:r>
              <a:rPr lang="es-ES" sz="2400" dirty="0" smtClean="0"/>
              <a:t>- </a:t>
            </a:r>
            <a:r>
              <a:rPr lang="es-ES" sz="2400" dirty="0" err="1" smtClean="0"/>
              <a:t>Tested</a:t>
            </a:r>
            <a:r>
              <a:rPr lang="es-ES" sz="2400" dirty="0" smtClean="0"/>
              <a:t> at </a:t>
            </a:r>
            <a:r>
              <a:rPr lang="es-ES" sz="2400" dirty="0" err="1" smtClean="0"/>
              <a:t>high</a:t>
            </a:r>
            <a:r>
              <a:rPr lang="es-ES" sz="2400" dirty="0" smtClean="0"/>
              <a:t> </a:t>
            </a:r>
            <a:r>
              <a:rPr lang="es-ES" sz="2400" dirty="0" err="1" smtClean="0"/>
              <a:t>power</a:t>
            </a:r>
            <a:r>
              <a:rPr lang="es-ES" sz="2400" dirty="0" smtClean="0"/>
              <a:t> at ALBA</a:t>
            </a:r>
            <a:endParaRPr lang="en-US" sz="2400" dirty="0"/>
          </a:p>
        </p:txBody>
      </p:sp>
      <p:pic>
        <p:nvPicPr>
          <p:cNvPr id="1030" name="Picture 6" descr="\\storage\Accelerators\RF&amp;Diagnostics\@CELLS\RF\Collaborations\ciemat\Z - Fotos\20141030 - conexion coaxial rigido\20141030_14341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507"/>
          <a:stretch/>
        </p:blipFill>
        <p:spPr bwMode="auto">
          <a:xfrm>
            <a:off x="88016" y="1628800"/>
            <a:ext cx="2861489" cy="49087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94809" y="5791200"/>
            <a:ext cx="1643591" cy="646331"/>
          </a:xfrm>
          <a:prstGeom prst="rect">
            <a:avLst/>
          </a:prstGeom>
          <a:noFill/>
        </p:spPr>
        <p:txBody>
          <a:bodyPr wrap="none" rtlCol="0">
            <a:spAutoFit/>
          </a:bodyPr>
          <a:lstStyle/>
          <a:p>
            <a:r>
              <a:rPr lang="es-ES" b="1" dirty="0" err="1" smtClean="0">
                <a:solidFill>
                  <a:schemeClr val="bg1"/>
                </a:solidFill>
              </a:rPr>
              <a:t>Buncher</a:t>
            </a:r>
            <a:r>
              <a:rPr lang="es-ES" b="1" dirty="0" smtClean="0">
                <a:solidFill>
                  <a:schemeClr val="bg1"/>
                </a:solidFill>
              </a:rPr>
              <a:t> </a:t>
            </a:r>
            <a:r>
              <a:rPr lang="es-ES" b="1" dirty="0" err="1" smtClean="0">
                <a:solidFill>
                  <a:schemeClr val="bg1"/>
                </a:solidFill>
              </a:rPr>
              <a:t>cavity</a:t>
            </a:r>
            <a:r>
              <a:rPr lang="es-ES" b="1" dirty="0" smtClean="0">
                <a:solidFill>
                  <a:schemeClr val="bg1"/>
                </a:solidFill>
              </a:rPr>
              <a:t> </a:t>
            </a:r>
          </a:p>
          <a:p>
            <a:r>
              <a:rPr lang="es-ES" b="1" dirty="0" smtClean="0">
                <a:solidFill>
                  <a:schemeClr val="bg1"/>
                </a:solidFill>
              </a:rPr>
              <a:t>in ALBA RF </a:t>
            </a:r>
            <a:r>
              <a:rPr lang="es-ES" b="1" dirty="0" err="1" smtClean="0">
                <a:solidFill>
                  <a:schemeClr val="bg1"/>
                </a:solidFill>
              </a:rPr>
              <a:t>Lab</a:t>
            </a:r>
            <a:endParaRPr lang="en-US" b="1" dirty="0">
              <a:solidFill>
                <a:schemeClr val="bg1"/>
              </a:solidFill>
            </a:endParaRPr>
          </a:p>
        </p:txBody>
      </p:sp>
      <p:cxnSp>
        <p:nvCxnSpPr>
          <p:cNvPr id="10" name="Straight Arrow Connector 9"/>
          <p:cNvCxnSpPr/>
          <p:nvPr/>
        </p:nvCxnSpPr>
        <p:spPr>
          <a:xfrm>
            <a:off x="4495800" y="4188023"/>
            <a:ext cx="0" cy="30777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37598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996952"/>
            <a:ext cx="6553200" cy="630942"/>
          </a:xfrm>
          <a:solidFill>
            <a:srgbClr val="6684A2"/>
          </a:solidFill>
        </p:spPr>
        <p:txBody>
          <a:bodyPr/>
          <a:lstStyle/>
          <a:p>
            <a:pPr algn="ctr"/>
            <a:r>
              <a:rPr lang="en-US" dirty="0" smtClean="0">
                <a:solidFill>
                  <a:schemeClr val="bg1"/>
                </a:solidFill>
              </a:rPr>
              <a:t>Phase II BLs</a:t>
            </a:r>
            <a:endParaRPr lang="es-ES_tradnl" dirty="0">
              <a:solidFill>
                <a:schemeClr val="bg1"/>
              </a:solidFill>
            </a:endParaRPr>
          </a:p>
        </p:txBody>
      </p:sp>
    </p:spTree>
    <p:extLst>
      <p:ext uri="{BB962C8B-B14F-4D97-AF65-F5344CB8AC3E}">
        <p14:creationId xmlns:p14="http://schemas.microsoft.com/office/powerpoint/2010/main" val="2902194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39788"/>
            <a:ext cx="5184576" cy="646331"/>
          </a:xfrm>
        </p:spPr>
        <p:txBody>
          <a:bodyPr/>
          <a:lstStyle/>
          <a:p>
            <a:pPr algn="ctr"/>
            <a:r>
              <a:rPr lang="en-GB" sz="3600" dirty="0">
                <a:solidFill>
                  <a:srgbClr val="125E9F"/>
                </a:solidFill>
                <a:latin typeface="Calibri" pitchFamily="34" charset="0"/>
              </a:rPr>
              <a:t>ALBA</a:t>
            </a:r>
            <a:r>
              <a:rPr lang="en-GB" sz="3600" dirty="0">
                <a:solidFill>
                  <a:srgbClr val="FFFFFF"/>
                </a:solidFill>
                <a:latin typeface="Calibri" pitchFamily="34" charset="0"/>
              </a:rPr>
              <a:t> </a:t>
            </a:r>
            <a:r>
              <a:rPr lang="en-GB" sz="3600" dirty="0" smtClean="0">
                <a:solidFill>
                  <a:srgbClr val="125E9F"/>
                </a:solidFill>
                <a:latin typeface="Calibri" pitchFamily="34" charset="0"/>
              </a:rPr>
              <a:t>History</a:t>
            </a:r>
            <a:endParaRPr lang="en-US" dirty="0">
              <a:solidFill>
                <a:srgbClr val="125E9F"/>
              </a:solidFill>
            </a:endParaRPr>
          </a:p>
        </p:txBody>
      </p:sp>
      <p:sp>
        <p:nvSpPr>
          <p:cNvPr id="5" name="Text Box 2"/>
          <p:cNvSpPr txBox="1">
            <a:spLocks noGrp="1" noChangeArrowheads="1"/>
          </p:cNvSpPr>
          <p:nvPr>
            <p:ph idx="1"/>
          </p:nvPr>
        </p:nvSpPr>
        <p:spPr bwMode="auto">
          <a:xfrm>
            <a:off x="611560" y="908720"/>
            <a:ext cx="7922840" cy="4832092"/>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50800">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endParaRPr lang="en-GB" sz="2000" i="1" dirty="0" smtClean="0">
              <a:latin typeface="Calibri" pitchFamily="34" charset="0"/>
            </a:endParaRPr>
          </a:p>
          <a:p>
            <a:pPr eaLnBrk="0" fontAlgn="base" hangingPunct="0">
              <a:spcBef>
                <a:spcPct val="0"/>
              </a:spcBef>
              <a:spcAft>
                <a:spcPct val="0"/>
              </a:spcAft>
            </a:pPr>
            <a:r>
              <a:rPr lang="en-GB" sz="2400" dirty="0" smtClean="0">
                <a:latin typeface="Calibri" pitchFamily="34" charset="0"/>
              </a:rPr>
              <a:t>ALBA </a:t>
            </a:r>
            <a:r>
              <a:rPr lang="en-GB" sz="2400" dirty="0">
                <a:latin typeface="Calibri" pitchFamily="34" charset="0"/>
              </a:rPr>
              <a:t>founded				</a:t>
            </a:r>
            <a:r>
              <a:rPr lang="en-GB" sz="2400" dirty="0" smtClean="0">
                <a:latin typeface="Calibri" pitchFamily="34" charset="0"/>
              </a:rPr>
              <a:t>14 March </a:t>
            </a:r>
            <a:r>
              <a:rPr lang="en-GB" sz="2400" dirty="0">
                <a:latin typeface="Calibri" pitchFamily="34" charset="0"/>
              </a:rPr>
              <a:t>2003</a:t>
            </a:r>
          </a:p>
          <a:p>
            <a:pPr eaLnBrk="0" fontAlgn="base" hangingPunct="0">
              <a:spcBef>
                <a:spcPct val="0"/>
              </a:spcBef>
              <a:spcAft>
                <a:spcPct val="0"/>
              </a:spcAft>
            </a:pPr>
            <a:r>
              <a:rPr lang="en-GB" sz="2400" dirty="0">
                <a:latin typeface="Calibri" pitchFamily="34" charset="0"/>
              </a:rPr>
              <a:t>ALBA 1st worker			</a:t>
            </a:r>
            <a:r>
              <a:rPr lang="en-GB" sz="2400" dirty="0" smtClean="0">
                <a:latin typeface="Calibri" pitchFamily="34" charset="0"/>
              </a:rPr>
              <a:t>Dec </a:t>
            </a:r>
            <a:r>
              <a:rPr lang="en-GB" sz="2400" dirty="0">
                <a:latin typeface="Calibri" pitchFamily="34" charset="0"/>
              </a:rPr>
              <a:t>2003</a:t>
            </a:r>
          </a:p>
          <a:p>
            <a:pPr eaLnBrk="0" fontAlgn="base" hangingPunct="0">
              <a:spcBef>
                <a:spcPct val="0"/>
              </a:spcBef>
              <a:spcAft>
                <a:spcPct val="0"/>
              </a:spcAft>
            </a:pPr>
            <a:r>
              <a:rPr lang="en-GB" sz="2400" dirty="0">
                <a:latin typeface="Calibri" pitchFamily="34" charset="0"/>
              </a:rPr>
              <a:t>Design work				2004-2005</a:t>
            </a:r>
          </a:p>
          <a:p>
            <a:pPr eaLnBrk="0" fontAlgn="base" hangingPunct="0">
              <a:spcBef>
                <a:spcPct val="0"/>
              </a:spcBef>
              <a:spcAft>
                <a:spcPct val="0"/>
              </a:spcAft>
            </a:pPr>
            <a:r>
              <a:rPr lang="en-GB" sz="2400" dirty="0">
                <a:latin typeface="Calibri" pitchFamily="34" charset="0"/>
              </a:rPr>
              <a:t>Start </a:t>
            </a:r>
            <a:r>
              <a:rPr lang="en-GB" sz="2400" dirty="0" smtClean="0">
                <a:latin typeface="Calibri" pitchFamily="34" charset="0"/>
              </a:rPr>
              <a:t>construction	</a:t>
            </a:r>
            <a:r>
              <a:rPr lang="en-GB" sz="2400" dirty="0">
                <a:latin typeface="Calibri" pitchFamily="34" charset="0"/>
              </a:rPr>
              <a:t>		</a:t>
            </a:r>
            <a:r>
              <a:rPr lang="en-GB" sz="2400" dirty="0" smtClean="0">
                <a:latin typeface="Calibri" pitchFamily="34" charset="0"/>
              </a:rPr>
              <a:t>May 2006</a:t>
            </a:r>
            <a:endParaRPr lang="en-GB" sz="2400" dirty="0">
              <a:latin typeface="Calibri" pitchFamily="34" charset="0"/>
            </a:endParaRPr>
          </a:p>
          <a:p>
            <a:pPr eaLnBrk="0" fontAlgn="base" hangingPunct="0">
              <a:spcBef>
                <a:spcPct val="0"/>
              </a:spcBef>
              <a:spcAft>
                <a:spcPct val="0"/>
              </a:spcAft>
            </a:pPr>
            <a:r>
              <a:rPr lang="en-GB" sz="2400" dirty="0">
                <a:latin typeface="Calibri" pitchFamily="34" charset="0"/>
              </a:rPr>
              <a:t>Start </a:t>
            </a:r>
            <a:r>
              <a:rPr lang="en-GB" sz="2400" dirty="0" smtClean="0">
                <a:latin typeface="Calibri" pitchFamily="34" charset="0"/>
              </a:rPr>
              <a:t>Accelerator installation</a:t>
            </a:r>
            <a:r>
              <a:rPr lang="en-GB" sz="2400" dirty="0">
                <a:latin typeface="Calibri" pitchFamily="34" charset="0"/>
              </a:rPr>
              <a:t>	</a:t>
            </a:r>
            <a:r>
              <a:rPr lang="en-GB" sz="2400" dirty="0" smtClean="0">
                <a:latin typeface="Calibri" pitchFamily="34" charset="0"/>
              </a:rPr>
              <a:t>	Feb </a:t>
            </a:r>
            <a:r>
              <a:rPr lang="en-GB" sz="2400" dirty="0">
                <a:latin typeface="Calibri" pitchFamily="34" charset="0"/>
              </a:rPr>
              <a:t>2008</a:t>
            </a:r>
          </a:p>
          <a:p>
            <a:pPr eaLnBrk="0" fontAlgn="base" hangingPunct="0">
              <a:spcBef>
                <a:spcPct val="0"/>
              </a:spcBef>
              <a:spcAft>
                <a:spcPct val="0"/>
              </a:spcAft>
            </a:pPr>
            <a:r>
              <a:rPr lang="en-GB" sz="2400" dirty="0" smtClean="0">
                <a:latin typeface="Calibri" pitchFamily="34" charset="0"/>
              </a:rPr>
              <a:t>Start Accelerator commissioning	Oct </a:t>
            </a:r>
            <a:r>
              <a:rPr lang="en-GB" sz="2400" dirty="0">
                <a:latin typeface="Calibri" pitchFamily="34" charset="0"/>
              </a:rPr>
              <a:t>2008</a:t>
            </a:r>
          </a:p>
          <a:p>
            <a:pPr eaLnBrk="0" fontAlgn="base" hangingPunct="0">
              <a:spcBef>
                <a:spcPct val="0"/>
              </a:spcBef>
              <a:spcAft>
                <a:spcPct val="0"/>
              </a:spcAft>
            </a:pPr>
            <a:r>
              <a:rPr lang="en-GB" sz="2400" dirty="0" smtClean="0">
                <a:latin typeface="Calibri" pitchFamily="34" charset="0"/>
              </a:rPr>
              <a:t>Beamlines </a:t>
            </a:r>
            <a:r>
              <a:rPr lang="en-GB" sz="2400" dirty="0">
                <a:latin typeface="Calibri" pitchFamily="34" charset="0"/>
              </a:rPr>
              <a:t>commissioning		</a:t>
            </a:r>
            <a:r>
              <a:rPr lang="en-GB" sz="2400" dirty="0" smtClean="0">
                <a:latin typeface="Calibri" pitchFamily="34" charset="0"/>
              </a:rPr>
              <a:t>2011 - 2012</a:t>
            </a:r>
            <a:endParaRPr lang="en-GB" sz="2400" dirty="0">
              <a:latin typeface="Calibri" pitchFamily="34" charset="0"/>
            </a:endParaRPr>
          </a:p>
          <a:p>
            <a:pPr eaLnBrk="0" fontAlgn="base" hangingPunct="0">
              <a:spcBef>
                <a:spcPct val="0"/>
              </a:spcBef>
              <a:spcAft>
                <a:spcPct val="0"/>
              </a:spcAft>
            </a:pPr>
            <a:r>
              <a:rPr lang="en-GB" sz="2400" b="1" dirty="0" smtClean="0">
                <a:latin typeface="Calibri" pitchFamily="34" charset="0"/>
              </a:rPr>
              <a:t>First official user	</a:t>
            </a:r>
            <a:r>
              <a:rPr lang="en-GB" sz="2400" b="1" dirty="0">
                <a:latin typeface="Calibri" pitchFamily="34" charset="0"/>
              </a:rPr>
              <a:t>		</a:t>
            </a:r>
            <a:r>
              <a:rPr lang="en-GB" sz="2400" b="1" dirty="0" smtClean="0">
                <a:latin typeface="Calibri" pitchFamily="34" charset="0"/>
              </a:rPr>
              <a:t>May 2012</a:t>
            </a:r>
          </a:p>
          <a:p>
            <a:pPr eaLnBrk="0" fontAlgn="base" hangingPunct="0">
              <a:spcBef>
                <a:spcPct val="0"/>
              </a:spcBef>
              <a:spcAft>
                <a:spcPct val="0"/>
              </a:spcAft>
            </a:pPr>
            <a:r>
              <a:rPr lang="en-GB" sz="2400" b="1" dirty="0" smtClean="0">
                <a:latin typeface="Calibri" pitchFamily="34" charset="0"/>
              </a:rPr>
              <a:t>7 Phase I Beamlines Operative	February 2013</a:t>
            </a:r>
          </a:p>
          <a:p>
            <a:pPr eaLnBrk="0" fontAlgn="base" hangingPunct="0">
              <a:spcBef>
                <a:spcPct val="0"/>
              </a:spcBef>
              <a:spcAft>
                <a:spcPct val="0"/>
              </a:spcAft>
            </a:pPr>
            <a:r>
              <a:rPr lang="en-GB" sz="2400" b="1" dirty="0" smtClean="0">
                <a:latin typeface="Calibri" pitchFamily="34" charset="0"/>
              </a:rPr>
              <a:t>2 Phase II Beamline Construction 	2014</a:t>
            </a:r>
          </a:p>
          <a:p>
            <a:pPr eaLnBrk="0" fontAlgn="base" hangingPunct="0">
              <a:spcBef>
                <a:spcPct val="0"/>
              </a:spcBef>
              <a:spcAft>
                <a:spcPct val="0"/>
              </a:spcAft>
            </a:pPr>
            <a:r>
              <a:rPr lang="en-GB" sz="2400" b="1" dirty="0" smtClean="0">
                <a:latin typeface="Calibri" pitchFamily="34" charset="0"/>
              </a:rPr>
              <a:t>Phase III Beamline Definition		2014</a:t>
            </a:r>
          </a:p>
          <a:p>
            <a:pPr eaLnBrk="0" fontAlgn="base" hangingPunct="0">
              <a:spcBef>
                <a:spcPct val="0"/>
              </a:spcBef>
              <a:spcAft>
                <a:spcPct val="0"/>
              </a:spcAft>
            </a:pPr>
            <a:r>
              <a:rPr lang="en-GB" sz="2400" b="1" dirty="0" smtClean="0">
                <a:latin typeface="Calibri" pitchFamily="34" charset="0"/>
              </a:rPr>
              <a:t>Phase III Beamline Construction	2015 on</a:t>
            </a:r>
          </a:p>
        </p:txBody>
      </p:sp>
      <p:sp>
        <p:nvSpPr>
          <p:cNvPr id="6" name="Slide Number Placeholder 5"/>
          <p:cNvSpPr txBox="1">
            <a:spLocks/>
          </p:cNvSpPr>
          <p:nvPr/>
        </p:nvSpPr>
        <p:spPr>
          <a:xfrm>
            <a:off x="8305800" y="462954"/>
            <a:ext cx="609600" cy="307777"/>
          </a:xfrm>
          <a:prstGeom prst="rect">
            <a:avLst/>
          </a:prstGeom>
        </p:spPr>
        <p:txBody>
          <a:bodyPr vert="horz" lIns="91440" tIns="45720" rIns="91440" bIns="45720" rtlCol="0">
            <a:normAutofit fontScale="47500" lnSpcReduction="20000"/>
          </a:bodyPr>
          <a:lstStyle>
            <a:lvl1pPr marL="0" indent="0" algn="r" defTabSz="914400" rtl="0" eaLnBrk="1" latinLnBrk="0" hangingPunct="1">
              <a:spcBef>
                <a:spcPct val="20000"/>
              </a:spcBef>
              <a:buClr>
                <a:srgbClr val="959F38"/>
              </a:buClr>
              <a:buFontTx/>
              <a:buNone/>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112E50"/>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59F38"/>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112E5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0099FF"/>
              </a:buClr>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fld id="{393CF724-F9E0-44B8-95BD-D38D8B22F53D}"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11633966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p:cNvPicPr>
            <a:picLocks noChangeAspect="1" noChangeArrowheads="1"/>
          </p:cNvPicPr>
          <p:nvPr/>
        </p:nvPicPr>
        <p:blipFill rotWithShape="1">
          <a:blip r:embed="rId2">
            <a:extLst>
              <a:ext uri="{28A0092B-C50C-407E-A947-70E740481C1C}">
                <a14:useLocalDpi xmlns:a14="http://schemas.microsoft.com/office/drawing/2010/main" val="0"/>
              </a:ext>
            </a:extLst>
          </a:blip>
          <a:srcRect l="33946" t="26373" r="24325" b="4182"/>
          <a:stretch/>
        </p:blipFill>
        <p:spPr bwMode="auto">
          <a:xfrm>
            <a:off x="330114" y="3038081"/>
            <a:ext cx="3661772" cy="3427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021956" y="119529"/>
            <a:ext cx="6404868" cy="646331"/>
          </a:xfrm>
          <a:prstGeom prst="rect">
            <a:avLst/>
          </a:prstGeom>
          <a:noFill/>
        </p:spPr>
        <p:txBody>
          <a:bodyPr wrap="square" rtlCol="0">
            <a:spAutoFit/>
          </a:bodyPr>
          <a:lstStyle/>
          <a:p>
            <a:r>
              <a:rPr lang="en-US" sz="3600" b="1" dirty="0" smtClean="0"/>
              <a:t>MIRAS</a:t>
            </a:r>
          </a:p>
        </p:txBody>
      </p:sp>
      <p:sp>
        <p:nvSpPr>
          <p:cNvPr id="7" name="TextBox 6"/>
          <p:cNvSpPr txBox="1"/>
          <p:nvPr/>
        </p:nvSpPr>
        <p:spPr>
          <a:xfrm>
            <a:off x="251520" y="913944"/>
            <a:ext cx="8698652" cy="2246769"/>
          </a:xfrm>
          <a:prstGeom prst="rect">
            <a:avLst/>
          </a:prstGeom>
          <a:noFill/>
        </p:spPr>
        <p:txBody>
          <a:bodyPr wrap="square" rtlCol="0">
            <a:spAutoFit/>
          </a:bodyPr>
          <a:lstStyle/>
          <a:p>
            <a:pPr algn="ctr"/>
            <a:r>
              <a:rPr lang="en-US" sz="2000" b="1" dirty="0"/>
              <a:t>Infrared Beamline on a dipole </a:t>
            </a:r>
            <a:endParaRPr lang="en-US" sz="2000" b="1" dirty="0" smtClean="0"/>
          </a:p>
          <a:p>
            <a:pPr marL="342900" indent="-342900">
              <a:buFontTx/>
              <a:buChar char="-"/>
            </a:pPr>
            <a:r>
              <a:rPr lang="en-US" sz="2000" dirty="0" smtClean="0"/>
              <a:t>Beamline scientist appointed (Oct’14), arriving on 2015</a:t>
            </a:r>
          </a:p>
          <a:p>
            <a:pPr marL="342900" indent="-342900">
              <a:buFontTx/>
              <a:buChar char="-"/>
            </a:pPr>
            <a:r>
              <a:rPr lang="en-US" sz="2000" dirty="0" smtClean="0"/>
              <a:t>Installation of the dipole vacuum chamber (Aug’14)</a:t>
            </a:r>
          </a:p>
          <a:p>
            <a:pPr marL="342900" indent="-342900">
              <a:buFontTx/>
              <a:buChar char="-"/>
            </a:pPr>
            <a:r>
              <a:rPr lang="en-US" sz="2000" dirty="0" smtClean="0"/>
              <a:t>Design of Extraction mirror finished (Oct </a:t>
            </a:r>
            <a:r>
              <a:rPr lang="fr-FR" sz="2000" dirty="0" smtClean="0"/>
              <a:t>’</a:t>
            </a:r>
            <a:r>
              <a:rPr lang="en-US" sz="2000" dirty="0" smtClean="0"/>
              <a:t>14)</a:t>
            </a:r>
          </a:p>
          <a:p>
            <a:pPr marL="342900" indent="-342900">
              <a:buFontTx/>
              <a:buChar char="-"/>
            </a:pPr>
            <a:r>
              <a:rPr lang="en-US" sz="2000" dirty="0" smtClean="0"/>
              <a:t>Specification </a:t>
            </a:r>
            <a:r>
              <a:rPr lang="en-US" sz="2000" dirty="0"/>
              <a:t>of in-tunnel transport optics </a:t>
            </a:r>
            <a:r>
              <a:rPr lang="en-US" sz="2000" dirty="0" smtClean="0"/>
              <a:t>and mechanics finished (Sep</a:t>
            </a:r>
            <a:r>
              <a:rPr lang="en-US" sz="2000" dirty="0"/>
              <a:t>’</a:t>
            </a:r>
            <a:r>
              <a:rPr lang="en-US" sz="2000" dirty="0" smtClean="0"/>
              <a:t>14) </a:t>
            </a:r>
          </a:p>
          <a:p>
            <a:pPr marL="342900" indent="-342900">
              <a:buFontTx/>
              <a:buChar char="-"/>
            </a:pPr>
            <a:r>
              <a:rPr lang="en-US" sz="2000" dirty="0" smtClean="0"/>
              <a:t>Design of In-tunnel vacuum system finished (Oct’14)</a:t>
            </a:r>
          </a:p>
          <a:p>
            <a:pPr marL="342900" indent="-342900">
              <a:buFontTx/>
              <a:buChar char="-"/>
            </a:pPr>
            <a:r>
              <a:rPr lang="en-US" sz="2000" dirty="0" smtClean="0"/>
              <a:t>Preliminary Layout of the </a:t>
            </a:r>
            <a:r>
              <a:rPr lang="en-US" sz="2000" dirty="0" err="1" smtClean="0"/>
              <a:t>beamline</a:t>
            </a:r>
            <a:r>
              <a:rPr lang="en-US" sz="2000" dirty="0" smtClean="0"/>
              <a:t> ready (Nov’14)</a:t>
            </a:r>
          </a:p>
        </p:txBody>
      </p:sp>
      <p:sp>
        <p:nvSpPr>
          <p:cNvPr id="8" name="TextBox 7"/>
          <p:cNvSpPr txBox="1"/>
          <p:nvPr/>
        </p:nvSpPr>
        <p:spPr>
          <a:xfrm>
            <a:off x="2142935" y="620688"/>
            <a:ext cx="4705062" cy="400110"/>
          </a:xfrm>
          <a:prstGeom prst="rect">
            <a:avLst/>
          </a:prstGeom>
          <a:noFill/>
        </p:spPr>
        <p:txBody>
          <a:bodyPr wrap="square" rtlCol="0">
            <a:spAutoFit/>
          </a:bodyPr>
          <a:lstStyle/>
          <a:p>
            <a:r>
              <a:rPr lang="en-US" sz="2000" b="1" dirty="0" smtClean="0"/>
              <a:t>Progress highlights since Jul’14:</a:t>
            </a:r>
          </a:p>
        </p:txBody>
      </p:sp>
      <p:sp>
        <p:nvSpPr>
          <p:cNvPr id="9" name="TextBox 8"/>
          <p:cNvSpPr txBox="1"/>
          <p:nvPr/>
        </p:nvSpPr>
        <p:spPr>
          <a:xfrm>
            <a:off x="251520" y="5809057"/>
            <a:ext cx="2021141" cy="646331"/>
          </a:xfrm>
          <a:prstGeom prst="rect">
            <a:avLst/>
          </a:prstGeom>
          <a:noFill/>
        </p:spPr>
        <p:txBody>
          <a:bodyPr wrap="square" rtlCol="0">
            <a:spAutoFit/>
          </a:bodyPr>
          <a:lstStyle/>
          <a:p>
            <a:r>
              <a:rPr lang="en-US" i="1" dirty="0" smtClean="0"/>
              <a:t>Extraction </a:t>
            </a:r>
          </a:p>
          <a:p>
            <a:r>
              <a:rPr lang="en-US" i="1" dirty="0" smtClean="0"/>
              <a:t>mirror mechanics</a:t>
            </a:r>
          </a:p>
        </p:txBody>
      </p:sp>
      <p:pic>
        <p:nvPicPr>
          <p:cNvPr id="10" name="Image 9"/>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743276" y="2244662"/>
            <a:ext cx="3427792" cy="5014631"/>
          </a:xfrm>
          <a:prstGeom prst="rect">
            <a:avLst/>
          </a:prstGeom>
          <a:noFill/>
          <a:ln>
            <a:solidFill>
              <a:srgbClr val="FFFFFF"/>
            </a:solidFill>
          </a:ln>
        </p:spPr>
      </p:pic>
      <p:sp>
        <p:nvSpPr>
          <p:cNvPr id="11" name="TextBox 10"/>
          <p:cNvSpPr txBox="1"/>
          <p:nvPr/>
        </p:nvSpPr>
        <p:spPr>
          <a:xfrm>
            <a:off x="7236296" y="3217289"/>
            <a:ext cx="1594048" cy="707886"/>
          </a:xfrm>
          <a:prstGeom prst="rect">
            <a:avLst/>
          </a:prstGeom>
          <a:noFill/>
        </p:spPr>
        <p:txBody>
          <a:bodyPr wrap="square" rtlCol="0">
            <a:spAutoFit/>
          </a:bodyPr>
          <a:lstStyle/>
          <a:p>
            <a:r>
              <a:rPr lang="en-US" sz="2000" i="1" dirty="0" smtClean="0"/>
              <a:t>BL01-MIRAS Layout</a:t>
            </a:r>
          </a:p>
        </p:txBody>
      </p:sp>
      <p:pic>
        <p:nvPicPr>
          <p:cNvPr id="1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54632" y="119529"/>
            <a:ext cx="2195540" cy="1873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86847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46590" y="2549006"/>
            <a:ext cx="3316940" cy="646331"/>
          </a:xfrm>
          <a:prstGeom prst="rect">
            <a:avLst/>
          </a:prstGeom>
          <a:noFill/>
        </p:spPr>
        <p:txBody>
          <a:bodyPr wrap="square" rtlCol="0">
            <a:spAutoFit/>
          </a:bodyPr>
          <a:lstStyle/>
          <a:p>
            <a:r>
              <a:rPr lang="en-US" dirty="0" smtClean="0">
                <a:solidFill>
                  <a:srgbClr val="0000FF"/>
                </a:solidFill>
              </a:rPr>
              <a:t>1. Aug’14: install vacuum chamber  </a:t>
            </a:r>
            <a:r>
              <a:rPr lang="en-US" dirty="0" smtClean="0">
                <a:solidFill>
                  <a:srgbClr val="0000FF"/>
                </a:solidFill>
                <a:latin typeface="Zapf Dingbats"/>
                <a:ea typeface="Zapf Dingbats"/>
                <a:cs typeface="Zapf Dingbats"/>
                <a:sym typeface="Zapf Dingbats"/>
              </a:rPr>
              <a:t>✔</a:t>
            </a:r>
            <a:endParaRPr lang="en-US" dirty="0">
              <a:solidFill>
                <a:srgbClr val="0000FF"/>
              </a:solidFill>
            </a:endParaRPr>
          </a:p>
        </p:txBody>
      </p:sp>
      <p:sp>
        <p:nvSpPr>
          <p:cNvPr id="6" name="TextBox 5"/>
          <p:cNvSpPr txBox="1"/>
          <p:nvPr/>
        </p:nvSpPr>
        <p:spPr>
          <a:xfrm>
            <a:off x="5946589" y="3309066"/>
            <a:ext cx="2942223" cy="369332"/>
          </a:xfrm>
          <a:prstGeom prst="rect">
            <a:avLst/>
          </a:prstGeom>
          <a:noFill/>
        </p:spPr>
        <p:txBody>
          <a:bodyPr wrap="square" rtlCol="0">
            <a:spAutoFit/>
          </a:bodyPr>
          <a:lstStyle/>
          <a:p>
            <a:r>
              <a:rPr lang="en-US" dirty="0" smtClean="0"/>
              <a:t>2. Jan’15: Drill wall</a:t>
            </a:r>
          </a:p>
        </p:txBody>
      </p:sp>
      <p:sp>
        <p:nvSpPr>
          <p:cNvPr id="7" name="TextBox 6"/>
          <p:cNvSpPr txBox="1"/>
          <p:nvPr/>
        </p:nvSpPr>
        <p:spPr>
          <a:xfrm>
            <a:off x="5946589" y="4160636"/>
            <a:ext cx="2942223" cy="923330"/>
          </a:xfrm>
          <a:prstGeom prst="rect">
            <a:avLst/>
          </a:prstGeom>
          <a:noFill/>
        </p:spPr>
        <p:txBody>
          <a:bodyPr wrap="square" rtlCol="0">
            <a:spAutoFit/>
          </a:bodyPr>
          <a:lstStyle/>
          <a:p>
            <a:r>
              <a:rPr lang="en-US" dirty="0" smtClean="0"/>
              <a:t>3. Aug’15: install extraction mirror + vacuum system inside tunnel</a:t>
            </a:r>
          </a:p>
        </p:txBody>
      </p:sp>
      <p:sp>
        <p:nvSpPr>
          <p:cNvPr id="8" name="TextBox 7"/>
          <p:cNvSpPr txBox="1"/>
          <p:nvPr/>
        </p:nvSpPr>
        <p:spPr>
          <a:xfrm>
            <a:off x="5946589" y="5427746"/>
            <a:ext cx="2942223" cy="646331"/>
          </a:xfrm>
          <a:prstGeom prst="rect">
            <a:avLst/>
          </a:prstGeom>
          <a:noFill/>
        </p:spPr>
        <p:txBody>
          <a:bodyPr wrap="square" rtlCol="0">
            <a:spAutoFit/>
          </a:bodyPr>
          <a:lstStyle/>
          <a:p>
            <a:r>
              <a:rPr lang="en-US" dirty="0" smtClean="0"/>
              <a:t>4. Dec’15 install optics inside tunnel</a:t>
            </a:r>
          </a:p>
        </p:txBody>
      </p:sp>
      <p:pic>
        <p:nvPicPr>
          <p:cNvPr id="9" name="Picture 14" descr="image002"/>
          <p:cNvPicPr>
            <a:picLocks noChangeAspect="1" noChangeArrowheads="1"/>
          </p:cNvPicPr>
          <p:nvPr/>
        </p:nvPicPr>
        <p:blipFill rotWithShape="1">
          <a:blip r:embed="rId2">
            <a:extLst>
              <a:ext uri="{28A0092B-C50C-407E-A947-70E740481C1C}">
                <a14:useLocalDpi xmlns:a14="http://schemas.microsoft.com/office/drawing/2010/main" val="0"/>
              </a:ext>
            </a:extLst>
          </a:blip>
          <a:srcRect r="16802" b="17552"/>
          <a:stretch/>
        </p:blipFill>
        <p:spPr bwMode="auto">
          <a:xfrm>
            <a:off x="0" y="2141033"/>
            <a:ext cx="5808622" cy="4384311"/>
          </a:xfrm>
          <a:prstGeom prst="rect">
            <a:avLst/>
          </a:prstGeom>
          <a:ln>
            <a:noFill/>
          </a:ln>
          <a:extLst/>
        </p:spPr>
        <p:style>
          <a:lnRef idx="2">
            <a:schemeClr val="dk1"/>
          </a:lnRef>
          <a:fillRef idx="1">
            <a:schemeClr val="lt1"/>
          </a:fillRef>
          <a:effectRef idx="0">
            <a:schemeClr val="dk1"/>
          </a:effectRef>
          <a:fontRef idx="minor">
            <a:schemeClr val="dk1"/>
          </a:fontRef>
        </p:style>
      </p:pic>
      <p:sp>
        <p:nvSpPr>
          <p:cNvPr id="11" name="TextBox 10"/>
          <p:cNvSpPr txBox="1"/>
          <p:nvPr/>
        </p:nvSpPr>
        <p:spPr>
          <a:xfrm>
            <a:off x="193047" y="1125642"/>
            <a:ext cx="8695765" cy="707886"/>
          </a:xfrm>
          <a:prstGeom prst="rect">
            <a:avLst/>
          </a:prstGeom>
          <a:noFill/>
        </p:spPr>
        <p:txBody>
          <a:bodyPr wrap="square" rtlCol="0">
            <a:spAutoFit/>
          </a:bodyPr>
          <a:lstStyle/>
          <a:p>
            <a:r>
              <a:rPr lang="en-US" sz="2000" b="1" dirty="0" smtClean="0"/>
              <a:t>Installation plans highlights</a:t>
            </a:r>
          </a:p>
          <a:p>
            <a:r>
              <a:rPr lang="en-US" sz="2000" dirty="0" smtClean="0"/>
              <a:t>Main activities inside the tunnel planned for the following long shutdown periods</a:t>
            </a:r>
          </a:p>
        </p:txBody>
      </p:sp>
      <p:sp>
        <p:nvSpPr>
          <p:cNvPr id="12" name="TextBox 11"/>
          <p:cNvSpPr txBox="1"/>
          <p:nvPr/>
        </p:nvSpPr>
        <p:spPr>
          <a:xfrm>
            <a:off x="2021956" y="119529"/>
            <a:ext cx="6404868" cy="646331"/>
          </a:xfrm>
          <a:prstGeom prst="rect">
            <a:avLst/>
          </a:prstGeom>
          <a:noFill/>
        </p:spPr>
        <p:txBody>
          <a:bodyPr wrap="square" rtlCol="0">
            <a:spAutoFit/>
          </a:bodyPr>
          <a:lstStyle/>
          <a:p>
            <a:r>
              <a:rPr lang="en-US" sz="3600" b="1" dirty="0" smtClean="0"/>
              <a:t>MIRAS</a:t>
            </a:r>
          </a:p>
        </p:txBody>
      </p:sp>
      <p:sp>
        <p:nvSpPr>
          <p:cNvPr id="16" name="Oval 15"/>
          <p:cNvSpPr/>
          <p:nvPr/>
        </p:nvSpPr>
        <p:spPr>
          <a:xfrm>
            <a:off x="880972" y="5269181"/>
            <a:ext cx="508558" cy="508558"/>
          </a:xfrm>
          <a:prstGeom prst="ellipse">
            <a:avLst/>
          </a:prstGeom>
          <a:solidFill>
            <a:srgbClr val="FFFFFF">
              <a:alpha val="75000"/>
            </a:srgbClr>
          </a:solidFill>
          <a:ln w="28575"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solidFill>
                  <a:srgbClr val="FF0000"/>
                </a:solidFill>
              </a:rPr>
              <a:t>1</a:t>
            </a:r>
            <a:endParaRPr lang="en-US" dirty="0">
              <a:solidFill>
                <a:srgbClr val="FF0000"/>
              </a:solidFill>
            </a:endParaRPr>
          </a:p>
        </p:txBody>
      </p:sp>
      <p:sp>
        <p:nvSpPr>
          <p:cNvPr id="18" name="Oval 17"/>
          <p:cNvSpPr/>
          <p:nvPr/>
        </p:nvSpPr>
        <p:spPr>
          <a:xfrm>
            <a:off x="5084339" y="3209206"/>
            <a:ext cx="508558" cy="508558"/>
          </a:xfrm>
          <a:prstGeom prst="ellipse">
            <a:avLst/>
          </a:prstGeom>
          <a:solidFill>
            <a:srgbClr val="FFFFFF">
              <a:alpha val="75000"/>
            </a:srgbClr>
          </a:solidFill>
          <a:ln w="28575"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solidFill>
                  <a:srgbClr val="FF0000"/>
                </a:solidFill>
              </a:rPr>
              <a:t>2</a:t>
            </a:r>
            <a:endParaRPr lang="en-US" dirty="0">
              <a:solidFill>
                <a:srgbClr val="FF0000"/>
              </a:solidFill>
            </a:endParaRPr>
          </a:p>
        </p:txBody>
      </p:sp>
      <p:sp>
        <p:nvSpPr>
          <p:cNvPr id="19" name="Oval 18"/>
          <p:cNvSpPr/>
          <p:nvPr/>
        </p:nvSpPr>
        <p:spPr>
          <a:xfrm>
            <a:off x="1513398" y="5014902"/>
            <a:ext cx="508558" cy="508558"/>
          </a:xfrm>
          <a:prstGeom prst="ellipse">
            <a:avLst/>
          </a:prstGeom>
          <a:solidFill>
            <a:srgbClr val="FFFFFF">
              <a:alpha val="75000"/>
            </a:srgbClr>
          </a:solidFill>
          <a:ln w="28575"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solidFill>
                  <a:srgbClr val="FF0000"/>
                </a:solidFill>
              </a:rPr>
              <a:t>3</a:t>
            </a:r>
            <a:endParaRPr lang="en-US" dirty="0">
              <a:solidFill>
                <a:srgbClr val="FF0000"/>
              </a:solidFill>
            </a:endParaRPr>
          </a:p>
        </p:txBody>
      </p:sp>
      <p:sp>
        <p:nvSpPr>
          <p:cNvPr id="21" name="Oval 20"/>
          <p:cNvSpPr/>
          <p:nvPr/>
        </p:nvSpPr>
        <p:spPr>
          <a:xfrm>
            <a:off x="2786107" y="4841747"/>
            <a:ext cx="508558" cy="508558"/>
          </a:xfrm>
          <a:prstGeom prst="ellipse">
            <a:avLst/>
          </a:prstGeom>
          <a:solidFill>
            <a:srgbClr val="FFFFFF">
              <a:alpha val="75000"/>
            </a:srgbClr>
          </a:solidFill>
          <a:ln w="28575"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solidFill>
                  <a:srgbClr val="FF0000"/>
                </a:solidFill>
              </a:rPr>
              <a:t>4</a:t>
            </a:r>
            <a:endParaRPr lang="en-US" dirty="0">
              <a:solidFill>
                <a:srgbClr val="FF0000"/>
              </a:solidFill>
            </a:endParaRPr>
          </a:p>
        </p:txBody>
      </p:sp>
    </p:spTree>
    <p:extLst>
      <p:ext uri="{BB962C8B-B14F-4D97-AF65-F5344CB8AC3E}">
        <p14:creationId xmlns:p14="http://schemas.microsoft.com/office/powerpoint/2010/main" val="41952348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990600"/>
            <a:ext cx="9155112"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635" name="Text Box 3"/>
          <p:cNvSpPr txBox="1">
            <a:spLocks noChangeArrowheads="1"/>
          </p:cNvSpPr>
          <p:nvPr/>
        </p:nvSpPr>
        <p:spPr bwMode="auto">
          <a:xfrm>
            <a:off x="2333625" y="-15875"/>
            <a:ext cx="4330700" cy="4619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s-ES" sz="2400" b="1">
                <a:solidFill>
                  <a:srgbClr val="FF9933"/>
                </a:solidFill>
                <a:ea typeface="MS PGothic" pitchFamily="34" charset="-128"/>
                <a:cs typeface="Arial" charset="0"/>
              </a:rPr>
              <a:t>STATUS/SCHEDULE: MIRAS</a:t>
            </a:r>
            <a:endParaRPr lang="en-US" sz="2400" b="1">
              <a:solidFill>
                <a:srgbClr val="FF9933"/>
              </a:solidFill>
              <a:ea typeface="MS PGothic" pitchFamily="34" charset="-128"/>
              <a:cs typeface="Arial" charset="0"/>
            </a:endParaRPr>
          </a:p>
        </p:txBody>
      </p:sp>
    </p:spTree>
    <p:extLst>
      <p:ext uri="{BB962C8B-B14F-4D97-AF65-F5344CB8AC3E}">
        <p14:creationId xmlns:p14="http://schemas.microsoft.com/office/powerpoint/2010/main" val="15199228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27584" y="2106779"/>
            <a:ext cx="6671641" cy="400110"/>
          </a:xfrm>
          <a:prstGeom prst="rect">
            <a:avLst/>
          </a:prstGeom>
          <a:noFill/>
        </p:spPr>
        <p:txBody>
          <a:bodyPr wrap="square" rtlCol="0">
            <a:spAutoFit/>
          </a:bodyPr>
          <a:lstStyle/>
          <a:p>
            <a:r>
              <a:rPr lang="en-US" sz="2000" b="1" dirty="0" smtClean="0"/>
              <a:t>Source selection:</a:t>
            </a:r>
          </a:p>
        </p:txBody>
      </p:sp>
      <p:sp>
        <p:nvSpPr>
          <p:cNvPr id="12" name="TextBox 11"/>
          <p:cNvSpPr txBox="1"/>
          <p:nvPr/>
        </p:nvSpPr>
        <p:spPr>
          <a:xfrm>
            <a:off x="3249852" y="188640"/>
            <a:ext cx="5181861" cy="646331"/>
          </a:xfrm>
          <a:prstGeom prst="rect">
            <a:avLst/>
          </a:prstGeom>
          <a:noFill/>
        </p:spPr>
        <p:txBody>
          <a:bodyPr wrap="square" rtlCol="0">
            <a:spAutoFit/>
          </a:bodyPr>
          <a:lstStyle/>
          <a:p>
            <a:r>
              <a:rPr lang="en-US" sz="3600" b="1" dirty="0" smtClean="0"/>
              <a:t>LOREA</a:t>
            </a:r>
          </a:p>
        </p:txBody>
      </p:sp>
      <p:pic>
        <p:nvPicPr>
          <p:cNvPr id="4" name="Picture 3"/>
          <p:cNvPicPr>
            <a:picLocks noChangeAspect="1"/>
          </p:cNvPicPr>
          <p:nvPr/>
        </p:nvPicPr>
        <p:blipFill>
          <a:blip r:embed="rId2"/>
          <a:stretch>
            <a:fillRect/>
          </a:stretch>
        </p:blipFill>
        <p:spPr>
          <a:xfrm>
            <a:off x="328706" y="2606680"/>
            <a:ext cx="4093882" cy="2545001"/>
          </a:xfrm>
          <a:prstGeom prst="rect">
            <a:avLst/>
          </a:prstGeom>
        </p:spPr>
      </p:pic>
      <p:pic>
        <p:nvPicPr>
          <p:cNvPr id="10" name="Picture 9"/>
          <p:cNvPicPr>
            <a:picLocks noChangeAspect="1"/>
          </p:cNvPicPr>
          <p:nvPr/>
        </p:nvPicPr>
        <p:blipFill>
          <a:blip r:embed="rId3"/>
          <a:stretch>
            <a:fillRect/>
          </a:stretch>
        </p:blipFill>
        <p:spPr>
          <a:xfrm>
            <a:off x="4422588" y="2489174"/>
            <a:ext cx="4004236" cy="2644609"/>
          </a:xfrm>
          <a:prstGeom prst="rect">
            <a:avLst/>
          </a:prstGeom>
        </p:spPr>
      </p:pic>
      <p:sp>
        <p:nvSpPr>
          <p:cNvPr id="13" name="TextBox 12"/>
          <p:cNvSpPr txBox="1"/>
          <p:nvPr/>
        </p:nvSpPr>
        <p:spPr>
          <a:xfrm>
            <a:off x="525870" y="5157192"/>
            <a:ext cx="7853202" cy="1200329"/>
          </a:xfrm>
          <a:prstGeom prst="rect">
            <a:avLst/>
          </a:prstGeom>
          <a:noFill/>
        </p:spPr>
        <p:txBody>
          <a:bodyPr wrap="square" rtlCol="0">
            <a:spAutoFit/>
          </a:bodyPr>
          <a:lstStyle/>
          <a:p>
            <a:pPr marL="285750" indent="-285750">
              <a:buFont typeface="Arial"/>
              <a:buChar char="•"/>
            </a:pPr>
            <a:r>
              <a:rPr lang="en-US" dirty="0" smtClean="0"/>
              <a:t>Apple II </a:t>
            </a:r>
            <a:r>
              <a:rPr lang="en-US" dirty="0" err="1" smtClean="0"/>
              <a:t>undulator</a:t>
            </a:r>
            <a:r>
              <a:rPr lang="en-US" dirty="0" smtClean="0"/>
              <a:t> provides higher flux and reaches much higher energy while preserving the low energy end. It saves much power. </a:t>
            </a:r>
          </a:p>
          <a:p>
            <a:pPr marL="285750" indent="-285750">
              <a:buFont typeface="Arial"/>
              <a:buChar char="•"/>
            </a:pPr>
            <a:r>
              <a:rPr lang="en-US" dirty="0" smtClean="0"/>
              <a:t>Although EM undulator switches polarization more quickly (18s vs 125s) it fits user requirements.</a:t>
            </a:r>
            <a:endParaRPr lang="en-US" dirty="0"/>
          </a:p>
        </p:txBody>
      </p:sp>
      <p:sp>
        <p:nvSpPr>
          <p:cNvPr id="20" name="TextBox 19"/>
          <p:cNvSpPr txBox="1"/>
          <p:nvPr/>
        </p:nvSpPr>
        <p:spPr>
          <a:xfrm>
            <a:off x="5149012" y="3195180"/>
            <a:ext cx="2081516" cy="369332"/>
          </a:xfrm>
          <a:prstGeom prst="rect">
            <a:avLst/>
          </a:prstGeom>
          <a:noFill/>
        </p:spPr>
        <p:txBody>
          <a:bodyPr wrap="square" rtlCol="0">
            <a:spAutoFit/>
          </a:bodyPr>
          <a:lstStyle/>
          <a:p>
            <a:r>
              <a:rPr lang="en-US" dirty="0" smtClean="0"/>
              <a:t>EU125 (Apple II)</a:t>
            </a:r>
            <a:endParaRPr lang="en-US" dirty="0"/>
          </a:p>
        </p:txBody>
      </p:sp>
      <p:sp>
        <p:nvSpPr>
          <p:cNvPr id="22" name="TextBox 21"/>
          <p:cNvSpPr txBox="1"/>
          <p:nvPr/>
        </p:nvSpPr>
        <p:spPr>
          <a:xfrm>
            <a:off x="1163447" y="3104219"/>
            <a:ext cx="2081516" cy="369332"/>
          </a:xfrm>
          <a:prstGeom prst="rect">
            <a:avLst/>
          </a:prstGeom>
          <a:noFill/>
        </p:spPr>
        <p:txBody>
          <a:bodyPr wrap="square" rtlCol="0">
            <a:spAutoFit/>
          </a:bodyPr>
          <a:lstStyle/>
          <a:p>
            <a:r>
              <a:rPr lang="en-US" dirty="0" smtClean="0"/>
              <a:t>EU250 (EM)</a:t>
            </a:r>
            <a:endParaRPr lang="en-US" dirty="0"/>
          </a:p>
        </p:txBody>
      </p:sp>
      <p:sp>
        <p:nvSpPr>
          <p:cNvPr id="2" name="Rectangle 1"/>
          <p:cNvSpPr/>
          <p:nvPr/>
        </p:nvSpPr>
        <p:spPr>
          <a:xfrm>
            <a:off x="971600" y="1107741"/>
            <a:ext cx="6637373" cy="707886"/>
          </a:xfrm>
          <a:prstGeom prst="rect">
            <a:avLst/>
          </a:prstGeom>
        </p:spPr>
        <p:txBody>
          <a:bodyPr wrap="square">
            <a:spAutoFit/>
          </a:bodyPr>
          <a:lstStyle/>
          <a:p>
            <a:pPr algn="ctr"/>
            <a:r>
              <a:rPr lang="en-US" sz="2000" b="1" dirty="0"/>
              <a:t>Angle resolved </a:t>
            </a:r>
            <a:r>
              <a:rPr lang="en-US" sz="2000" b="1" dirty="0" smtClean="0"/>
              <a:t>photoemission - Soft </a:t>
            </a:r>
            <a:r>
              <a:rPr lang="en-US" sz="2000" b="1" dirty="0"/>
              <a:t>X-Ray (</a:t>
            </a:r>
            <a:r>
              <a:rPr lang="es-ES_tradnl" sz="2000" b="1" dirty="0" smtClean="0"/>
              <a:t>15-450 </a:t>
            </a:r>
            <a:r>
              <a:rPr lang="es-ES_tradnl" sz="2000" b="1" dirty="0"/>
              <a:t>eV</a:t>
            </a:r>
            <a:r>
              <a:rPr lang="es-ES_tradnl" sz="2000" b="1" dirty="0" smtClean="0"/>
              <a:t>)</a:t>
            </a:r>
            <a:endParaRPr lang="en-US" sz="2000" b="1" dirty="0"/>
          </a:p>
          <a:p>
            <a:pPr marL="342900" indent="-342900">
              <a:buFontTx/>
              <a:buChar char="-"/>
            </a:pPr>
            <a:r>
              <a:rPr lang="en-US" sz="2000" dirty="0" smtClean="0"/>
              <a:t>Beamline </a:t>
            </a:r>
            <a:r>
              <a:rPr lang="en-US" sz="2000" dirty="0"/>
              <a:t>scientist appointed </a:t>
            </a:r>
            <a:r>
              <a:rPr lang="en-US" sz="2000" dirty="0" smtClean="0"/>
              <a:t>(Nov’14</a:t>
            </a:r>
            <a:r>
              <a:rPr lang="en-US" sz="2000" dirty="0"/>
              <a:t>), arriving on </a:t>
            </a:r>
            <a:r>
              <a:rPr lang="en-US" sz="2000" dirty="0" smtClean="0"/>
              <a:t>Jan’15</a:t>
            </a:r>
            <a:endParaRPr lang="en-US" sz="2000" dirty="0"/>
          </a:p>
        </p:txBody>
      </p:sp>
    </p:spTree>
    <p:extLst>
      <p:ext uri="{BB962C8B-B14F-4D97-AF65-F5344CB8AC3E}">
        <p14:creationId xmlns:p14="http://schemas.microsoft.com/office/powerpoint/2010/main" val="23677968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694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59" name="Text Box 3"/>
          <p:cNvSpPr txBox="1">
            <a:spLocks noChangeArrowheads="1"/>
          </p:cNvSpPr>
          <p:nvPr/>
        </p:nvSpPr>
        <p:spPr bwMode="auto">
          <a:xfrm>
            <a:off x="2292350" y="-15875"/>
            <a:ext cx="4413250" cy="4619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s-ES" sz="2400" b="1">
                <a:solidFill>
                  <a:srgbClr val="FF9933"/>
                </a:solidFill>
                <a:ea typeface="MS PGothic" pitchFamily="34" charset="-128"/>
                <a:cs typeface="Arial" charset="0"/>
              </a:rPr>
              <a:t>STATUS/SCHEDULE: LOREA</a:t>
            </a:r>
            <a:endParaRPr lang="en-US" sz="2400" b="1">
              <a:solidFill>
                <a:srgbClr val="FF9933"/>
              </a:solidFill>
              <a:ea typeface="MS PGothic" pitchFamily="34" charset="-128"/>
              <a:cs typeface="Arial" charset="0"/>
            </a:endParaRPr>
          </a:p>
        </p:txBody>
      </p:sp>
    </p:spTree>
    <p:extLst>
      <p:ext uri="{BB962C8B-B14F-4D97-AF65-F5344CB8AC3E}">
        <p14:creationId xmlns:p14="http://schemas.microsoft.com/office/powerpoint/2010/main" val="423073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996952"/>
            <a:ext cx="6553200" cy="630942"/>
          </a:xfrm>
          <a:solidFill>
            <a:srgbClr val="6684A2"/>
          </a:solidFill>
        </p:spPr>
        <p:txBody>
          <a:bodyPr/>
          <a:lstStyle/>
          <a:p>
            <a:pPr algn="ctr"/>
            <a:r>
              <a:rPr lang="en-US" dirty="0" smtClean="0">
                <a:solidFill>
                  <a:schemeClr val="bg1"/>
                </a:solidFill>
              </a:rPr>
              <a:t>Phase III BL process</a:t>
            </a:r>
            <a:endParaRPr lang="es-ES_tradnl" dirty="0">
              <a:solidFill>
                <a:schemeClr val="bg1"/>
              </a:solidFill>
            </a:endParaRPr>
          </a:p>
        </p:txBody>
      </p:sp>
    </p:spTree>
    <p:extLst>
      <p:ext uri="{BB962C8B-B14F-4D97-AF65-F5344CB8AC3E}">
        <p14:creationId xmlns:p14="http://schemas.microsoft.com/office/powerpoint/2010/main" val="29021942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88640"/>
            <a:ext cx="6553200" cy="584775"/>
          </a:xfrm>
        </p:spPr>
        <p:txBody>
          <a:bodyPr/>
          <a:lstStyle/>
          <a:p>
            <a:r>
              <a:rPr lang="en-US" sz="3200" dirty="0" smtClean="0"/>
              <a:t>Phase III BL Process - 2014</a:t>
            </a:r>
            <a:endParaRPr lang="es-ES_tradnl" sz="3200" dirty="0"/>
          </a:p>
        </p:txBody>
      </p:sp>
      <p:sp>
        <p:nvSpPr>
          <p:cNvPr id="6" name="TextBox 5"/>
          <p:cNvSpPr txBox="1"/>
          <p:nvPr/>
        </p:nvSpPr>
        <p:spPr>
          <a:xfrm>
            <a:off x="178313" y="1124744"/>
            <a:ext cx="8820471" cy="2062103"/>
          </a:xfrm>
          <a:prstGeom prst="rect">
            <a:avLst/>
          </a:prstGeom>
          <a:noFill/>
          <a:ln>
            <a:noFill/>
          </a:ln>
        </p:spPr>
        <p:txBody>
          <a:bodyPr wrap="square" rtlCol="0">
            <a:spAutoFit/>
          </a:bodyPr>
          <a:lstStyle/>
          <a:p>
            <a:r>
              <a:rPr lang="en-US" sz="2000" b="1" dirty="0" smtClean="0">
                <a:solidFill>
                  <a:srgbClr val="BEB68C"/>
                </a:solidFill>
              </a:rPr>
              <a:t>April</a:t>
            </a:r>
            <a:r>
              <a:rPr lang="en-US" sz="2000" b="1" dirty="0" smtClean="0">
                <a:solidFill>
                  <a:schemeClr val="bg2">
                    <a:lumMod val="75000"/>
                  </a:schemeClr>
                </a:solidFill>
              </a:rPr>
              <a:t> 	</a:t>
            </a:r>
            <a:r>
              <a:rPr lang="en-US" sz="2000" b="1" dirty="0" smtClean="0"/>
              <a:t>  	</a:t>
            </a:r>
            <a:r>
              <a:rPr lang="en-US" sz="2000" b="1" dirty="0" smtClean="0">
                <a:solidFill>
                  <a:schemeClr val="bg2">
                    <a:lumMod val="50000"/>
                  </a:schemeClr>
                </a:solidFill>
              </a:rPr>
              <a:t>June</a:t>
            </a:r>
            <a:r>
              <a:rPr lang="en-US" sz="2000" b="1" dirty="0" smtClean="0"/>
              <a:t> 	  	</a:t>
            </a:r>
            <a:r>
              <a:rPr lang="en-US" sz="2000" b="1" dirty="0" smtClean="0">
                <a:solidFill>
                  <a:schemeClr val="bg2">
                    <a:lumMod val="25000"/>
                  </a:schemeClr>
                </a:solidFill>
              </a:rPr>
              <a:t>October </a:t>
            </a:r>
            <a:r>
              <a:rPr lang="en-US" sz="2000" b="1" dirty="0" smtClean="0"/>
              <a:t>                 </a:t>
            </a:r>
            <a:r>
              <a:rPr lang="en-US" sz="2000" b="1" dirty="0" smtClean="0">
                <a:solidFill>
                  <a:schemeClr val="bg2">
                    <a:lumMod val="10000"/>
                  </a:schemeClr>
                </a:solidFill>
              </a:rPr>
              <a:t>November</a:t>
            </a:r>
            <a:r>
              <a:rPr lang="en-US" sz="2000" b="1" dirty="0" smtClean="0"/>
              <a:t>           December  </a:t>
            </a:r>
          </a:p>
          <a:p>
            <a:endParaRPr lang="en-US" b="1" i="1" dirty="0" smtClean="0"/>
          </a:p>
          <a:p>
            <a:r>
              <a:rPr lang="en-US" b="1" i="1" dirty="0" smtClean="0"/>
              <a:t>Workshop                Assignment              Submission of           Referees                  SAC </a:t>
            </a:r>
          </a:p>
          <a:p>
            <a:r>
              <a:rPr lang="en-US" b="1" i="1" dirty="0"/>
              <a:t>a</a:t>
            </a:r>
            <a:r>
              <a:rPr lang="en-US" b="1" i="1" dirty="0" smtClean="0"/>
              <a:t>t ALBA for               of ALBA  		Proposals to             review to 	meeting</a:t>
            </a:r>
            <a:endParaRPr lang="en-US" b="1" i="1" dirty="0"/>
          </a:p>
          <a:p>
            <a:r>
              <a:rPr lang="en-US" b="1" i="1" dirty="0" smtClean="0"/>
              <a:t>Preliminary	spokespersons        ALBA		proposers</a:t>
            </a:r>
            <a:r>
              <a:rPr lang="en-US" b="1" i="1" dirty="0"/>
              <a:t> </a:t>
            </a:r>
            <a:r>
              <a:rPr lang="en-US" b="1" i="1" dirty="0" smtClean="0"/>
              <a:t>                for </a:t>
            </a:r>
          </a:p>
          <a:p>
            <a:r>
              <a:rPr lang="en-US" b="1" i="1" dirty="0"/>
              <a:t>p</a:t>
            </a:r>
            <a:r>
              <a:rPr lang="en-US" b="1" i="1" dirty="0" smtClean="0"/>
              <a:t>roposal 		to 6 proposals				               evaluation	</a:t>
            </a:r>
          </a:p>
          <a:p>
            <a:r>
              <a:rPr lang="en-US" b="1" i="1" dirty="0" smtClean="0"/>
              <a:t>presentations</a:t>
            </a:r>
            <a:endParaRPr lang="es-ES_tradnl" b="1" i="1" dirty="0" smtClean="0"/>
          </a:p>
        </p:txBody>
      </p:sp>
      <p:sp>
        <p:nvSpPr>
          <p:cNvPr id="7" name="Rectangle 6"/>
          <p:cNvSpPr/>
          <p:nvPr/>
        </p:nvSpPr>
        <p:spPr>
          <a:xfrm>
            <a:off x="255123" y="3688912"/>
            <a:ext cx="3168352" cy="2308324"/>
          </a:xfrm>
          <a:prstGeom prst="rect">
            <a:avLst/>
          </a:prstGeom>
        </p:spPr>
        <p:txBody>
          <a:bodyPr wrap="square">
            <a:spAutoFit/>
          </a:bodyPr>
          <a:lstStyle/>
          <a:p>
            <a:r>
              <a:rPr lang="en-US" sz="2400" dirty="0"/>
              <a:t>End 2014 – ALBA publishes the Phase III Beamline ranking, based on </a:t>
            </a:r>
            <a:r>
              <a:rPr lang="en-US" sz="2400" dirty="0" smtClean="0"/>
              <a:t>SAC recommendations </a:t>
            </a:r>
            <a:r>
              <a:rPr lang="en-US" sz="2400" dirty="0"/>
              <a:t>and internal considerations.</a:t>
            </a:r>
            <a:endParaRPr lang="es-ES_tradnl"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7944" y="3688912"/>
            <a:ext cx="4644008" cy="2612255"/>
          </a:xfrm>
          <a:prstGeom prst="rect">
            <a:avLst/>
          </a:prstGeom>
        </p:spPr>
      </p:pic>
      <p:sp>
        <p:nvSpPr>
          <p:cNvPr id="8" name="Rounded Rectangle 7"/>
          <p:cNvSpPr/>
          <p:nvPr/>
        </p:nvSpPr>
        <p:spPr>
          <a:xfrm>
            <a:off x="177648" y="1062649"/>
            <a:ext cx="1441359" cy="2124198"/>
          </a:xfrm>
          <a:prstGeom prst="round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Rounded Rectangle 8"/>
          <p:cNvSpPr/>
          <p:nvPr/>
        </p:nvSpPr>
        <p:spPr>
          <a:xfrm>
            <a:off x="1979712" y="1054186"/>
            <a:ext cx="1585375" cy="2203218"/>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Rounded Rectangle 9"/>
          <p:cNvSpPr/>
          <p:nvPr/>
        </p:nvSpPr>
        <p:spPr>
          <a:xfrm>
            <a:off x="3795860" y="1081766"/>
            <a:ext cx="1585375" cy="2203218"/>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Rounded Rectangle 10"/>
          <p:cNvSpPr/>
          <p:nvPr/>
        </p:nvSpPr>
        <p:spPr>
          <a:xfrm>
            <a:off x="5597260" y="1081766"/>
            <a:ext cx="1585375" cy="2203218"/>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Rounded Rectangle 11"/>
          <p:cNvSpPr/>
          <p:nvPr/>
        </p:nvSpPr>
        <p:spPr>
          <a:xfrm>
            <a:off x="7308304" y="1052736"/>
            <a:ext cx="1585375" cy="2203218"/>
          </a:xfrm>
          <a:prstGeom prst="round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0902560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24744"/>
            <a:ext cx="8229600" cy="4997152"/>
          </a:xfrm>
        </p:spPr>
        <p:txBody>
          <a:bodyPr>
            <a:normAutofit fontScale="47500" lnSpcReduction="20000"/>
          </a:bodyPr>
          <a:lstStyle/>
          <a:p>
            <a:pPr marL="0" indent="0">
              <a:buNone/>
            </a:pPr>
            <a:r>
              <a:rPr lang="en-GB" sz="3400" b="1" dirty="0"/>
              <a:t>1. Microfocus diffraction beamline for macromolecular </a:t>
            </a:r>
            <a:r>
              <a:rPr lang="en-GB" sz="3400" b="1" dirty="0" smtClean="0"/>
              <a:t>crystallography</a:t>
            </a:r>
            <a:endParaRPr lang="es-ES_tradnl" sz="3400" dirty="0"/>
          </a:p>
          <a:p>
            <a:pPr marL="0" indent="0">
              <a:buNone/>
            </a:pPr>
            <a:r>
              <a:rPr lang="es-ES_tradnl" sz="3400" dirty="0" err="1" smtClean="0"/>
              <a:t>Spokesperson</a:t>
            </a:r>
            <a:r>
              <a:rPr lang="es-ES_tradnl" sz="3400" dirty="0" smtClean="0"/>
              <a:t>(s</a:t>
            </a:r>
            <a:r>
              <a:rPr lang="es-ES_tradnl" sz="3400" dirty="0"/>
              <a:t>): </a:t>
            </a:r>
            <a:r>
              <a:rPr lang="es-ES_tradnl" sz="3400" b="1" dirty="0"/>
              <a:t>Núria </a:t>
            </a:r>
            <a:r>
              <a:rPr lang="es-ES_tradnl" sz="3400" b="1" dirty="0" err="1"/>
              <a:t>Verdaguer</a:t>
            </a:r>
            <a:r>
              <a:rPr lang="es-ES_tradnl" sz="3400" dirty="0"/>
              <a:t> (IBMB-CSIC, </a:t>
            </a:r>
            <a:r>
              <a:rPr lang="es-ES_tradnl" sz="3400" dirty="0" smtClean="0"/>
              <a:t>Barcelona); </a:t>
            </a:r>
            <a:r>
              <a:rPr lang="es-ES_tradnl" sz="3400" b="1" dirty="0" err="1"/>
              <a:t>Maria</a:t>
            </a:r>
            <a:r>
              <a:rPr lang="es-ES_tradnl" sz="3400" b="1" dirty="0"/>
              <a:t> </a:t>
            </a:r>
            <a:r>
              <a:rPr lang="es-ES_tradnl" sz="3400" b="1" dirty="0" err="1"/>
              <a:t>Solà</a:t>
            </a:r>
            <a:r>
              <a:rPr lang="es-ES_tradnl" sz="3400" dirty="0"/>
              <a:t> (IBMB-CSIC, Barcelona</a:t>
            </a:r>
            <a:r>
              <a:rPr lang="es-ES_tradnl" sz="3400" dirty="0" smtClean="0"/>
              <a:t>,); </a:t>
            </a:r>
            <a:r>
              <a:rPr lang="es-ES_tradnl" sz="3400" b="1" dirty="0"/>
              <a:t>Isabel </a:t>
            </a:r>
            <a:r>
              <a:rPr lang="es-ES_tradnl" sz="3400" b="1" dirty="0" err="1"/>
              <a:t>Usón</a:t>
            </a:r>
            <a:r>
              <a:rPr lang="es-ES_tradnl" sz="3400" dirty="0"/>
              <a:t> (IBMB-CSIC, </a:t>
            </a:r>
            <a:r>
              <a:rPr lang="es-ES_tradnl" sz="3400" dirty="0" smtClean="0"/>
              <a:t>Barcelona); </a:t>
            </a:r>
            <a:r>
              <a:rPr lang="es-ES_tradnl" sz="3400" b="1" dirty="0" err="1"/>
              <a:t>Jeronimo</a:t>
            </a:r>
            <a:r>
              <a:rPr lang="es-ES_tradnl" sz="3400" b="1" dirty="0"/>
              <a:t> Bravo</a:t>
            </a:r>
            <a:r>
              <a:rPr lang="es-ES_tradnl" sz="3400" dirty="0"/>
              <a:t>, </a:t>
            </a:r>
            <a:r>
              <a:rPr lang="es-ES_tradnl" sz="3400" dirty="0" smtClean="0"/>
              <a:t>IBV)</a:t>
            </a:r>
            <a:endParaRPr lang="es-ES_tradnl" sz="3400" dirty="0"/>
          </a:p>
          <a:p>
            <a:pPr marL="0" indent="0">
              <a:spcAft>
                <a:spcPts val="500"/>
              </a:spcAft>
              <a:buNone/>
            </a:pPr>
            <a:r>
              <a:rPr lang="en-GB" sz="3400" i="1" dirty="0" smtClean="0"/>
              <a:t>ALBA-spokesperson</a:t>
            </a:r>
            <a:r>
              <a:rPr lang="en-GB" sz="3400" i="1" dirty="0"/>
              <a:t>: Jordi </a:t>
            </a:r>
            <a:r>
              <a:rPr lang="en-GB" sz="3400" i="1" dirty="0" smtClean="0"/>
              <a:t>Juanhuix</a:t>
            </a:r>
            <a:endParaRPr lang="es-ES_tradnl" sz="3400" dirty="0"/>
          </a:p>
          <a:p>
            <a:pPr marL="0" indent="0">
              <a:buNone/>
            </a:pPr>
            <a:r>
              <a:rPr lang="en-GB" sz="3400" b="1" dirty="0"/>
              <a:t>2. Submicrometer-beam diffraction, fluorescence and absorption beamline</a:t>
            </a:r>
            <a:endParaRPr lang="es-ES_tradnl" sz="3400" dirty="0"/>
          </a:p>
          <a:p>
            <a:pPr marL="0" indent="0">
              <a:buNone/>
            </a:pPr>
            <a:r>
              <a:rPr lang="es-ES_tradnl" sz="3400" dirty="0" err="1" smtClean="0"/>
              <a:t>Spokesperson</a:t>
            </a:r>
            <a:r>
              <a:rPr lang="es-ES_tradnl" sz="3400" dirty="0" smtClean="0"/>
              <a:t> </a:t>
            </a:r>
            <a:r>
              <a:rPr lang="es-ES_tradnl" sz="3400" dirty="0"/>
              <a:t>(s): </a:t>
            </a:r>
            <a:r>
              <a:rPr lang="es-ES_tradnl" sz="3400" b="1" dirty="0"/>
              <a:t>Adela Muñoz</a:t>
            </a:r>
            <a:r>
              <a:rPr lang="es-ES_tradnl" sz="3400" dirty="0"/>
              <a:t> (Universidad de </a:t>
            </a:r>
            <a:r>
              <a:rPr lang="es-ES_tradnl" sz="3400" dirty="0" smtClean="0"/>
              <a:t>Sevilla); </a:t>
            </a:r>
            <a:r>
              <a:rPr lang="es-ES_tradnl" sz="3400" b="1" dirty="0"/>
              <a:t>Gema </a:t>
            </a:r>
            <a:r>
              <a:rPr lang="es-ES_tradnl" sz="3400" b="1" dirty="0" err="1"/>
              <a:t>Martinez</a:t>
            </a:r>
            <a:r>
              <a:rPr lang="es-ES_tradnl" sz="3400" b="1" dirty="0"/>
              <a:t> Criado</a:t>
            </a:r>
            <a:r>
              <a:rPr lang="es-ES_tradnl" sz="3400" dirty="0"/>
              <a:t>. </a:t>
            </a:r>
            <a:r>
              <a:rPr lang="it-IT" sz="3400" dirty="0"/>
              <a:t>(</a:t>
            </a:r>
            <a:r>
              <a:rPr lang="it-IT" sz="3400" dirty="0" smtClean="0"/>
              <a:t>ESRF))</a:t>
            </a:r>
            <a:endParaRPr lang="es-ES_tradnl" sz="3400" dirty="0"/>
          </a:p>
          <a:p>
            <a:pPr marL="0" indent="0">
              <a:spcAft>
                <a:spcPts val="500"/>
              </a:spcAft>
              <a:buNone/>
            </a:pPr>
            <a:r>
              <a:rPr lang="it-IT" sz="3400" i="1" dirty="0" smtClean="0"/>
              <a:t>ALBA-</a:t>
            </a:r>
            <a:r>
              <a:rPr lang="it-IT" sz="3400" i="1" dirty="0" err="1" smtClean="0"/>
              <a:t>spokesperson</a:t>
            </a:r>
            <a:r>
              <a:rPr lang="it-IT" sz="3400" i="1" dirty="0"/>
              <a:t>: Josep Nicolas/Laura </a:t>
            </a:r>
            <a:r>
              <a:rPr lang="it-IT" sz="3400" i="1" dirty="0" smtClean="0"/>
              <a:t>Simonelli</a:t>
            </a:r>
            <a:endParaRPr lang="es-ES_tradnl" sz="3400" dirty="0"/>
          </a:p>
          <a:p>
            <a:pPr marL="0" indent="0">
              <a:buNone/>
            </a:pPr>
            <a:r>
              <a:rPr lang="it-IT" sz="3400" b="1" dirty="0"/>
              <a:t>3. High-</a:t>
            </a:r>
            <a:r>
              <a:rPr lang="it-IT" sz="3400" b="1" dirty="0" err="1"/>
              <a:t>energy</a:t>
            </a:r>
            <a:r>
              <a:rPr lang="it-IT" sz="3400" b="1" dirty="0"/>
              <a:t> </a:t>
            </a:r>
            <a:r>
              <a:rPr lang="it-IT" sz="3400" b="1" dirty="0" err="1"/>
              <a:t>imaging</a:t>
            </a:r>
            <a:r>
              <a:rPr lang="it-IT" sz="3400" b="1" dirty="0"/>
              <a:t> </a:t>
            </a:r>
            <a:r>
              <a:rPr lang="it-IT" sz="3400" b="1" dirty="0" smtClean="0"/>
              <a:t>beamline</a:t>
            </a:r>
            <a:endParaRPr lang="es-ES_tradnl" sz="3400" dirty="0"/>
          </a:p>
          <a:p>
            <a:pPr marL="0" indent="0">
              <a:buNone/>
            </a:pPr>
            <a:r>
              <a:rPr lang="it-IT" sz="3400" dirty="0" err="1" smtClean="0"/>
              <a:t>Spokesperson</a:t>
            </a:r>
            <a:r>
              <a:rPr lang="it-IT" sz="3400" dirty="0" smtClean="0"/>
              <a:t> </a:t>
            </a:r>
            <a:r>
              <a:rPr lang="it-IT" sz="3400" dirty="0"/>
              <a:t>(s): </a:t>
            </a:r>
            <a:r>
              <a:rPr lang="it-IT" sz="3400" b="1" dirty="0"/>
              <a:t>Juan </a:t>
            </a:r>
            <a:r>
              <a:rPr lang="it-IT" sz="3400" b="1" dirty="0" err="1"/>
              <a:t>Gómez</a:t>
            </a:r>
            <a:r>
              <a:rPr lang="it-IT" sz="3400" b="1" dirty="0"/>
              <a:t> </a:t>
            </a:r>
            <a:r>
              <a:rPr lang="it-IT" sz="3400" b="1" dirty="0" err="1"/>
              <a:t>Barreiro</a:t>
            </a:r>
            <a:r>
              <a:rPr lang="it-IT" sz="3400" dirty="0"/>
              <a:t> (</a:t>
            </a:r>
            <a:r>
              <a:rPr lang="it-IT" sz="3400" dirty="0" err="1"/>
              <a:t>Universidad</a:t>
            </a:r>
            <a:r>
              <a:rPr lang="it-IT" sz="3400" dirty="0"/>
              <a:t> de </a:t>
            </a:r>
            <a:r>
              <a:rPr lang="it-IT" sz="3400" dirty="0" smtClean="0"/>
              <a:t>Salamanca)</a:t>
            </a:r>
            <a:r>
              <a:rPr lang="es-ES_tradnl" sz="3400" dirty="0" smtClean="0"/>
              <a:t>, </a:t>
            </a:r>
            <a:r>
              <a:rPr lang="it-IT" sz="3400" b="1" dirty="0" smtClean="0"/>
              <a:t>Federico </a:t>
            </a:r>
            <a:r>
              <a:rPr lang="it-IT" sz="3400" b="1" dirty="0" err="1"/>
              <a:t>Sket</a:t>
            </a:r>
            <a:r>
              <a:rPr lang="it-IT" sz="3400" dirty="0"/>
              <a:t> (IMDEA </a:t>
            </a:r>
            <a:r>
              <a:rPr lang="it-IT" sz="3400" dirty="0" err="1"/>
              <a:t>Materials</a:t>
            </a:r>
            <a:r>
              <a:rPr lang="it-IT" sz="3400" dirty="0"/>
              <a:t> </a:t>
            </a:r>
            <a:r>
              <a:rPr lang="it-IT" sz="3400" dirty="0" err="1"/>
              <a:t>Institute</a:t>
            </a:r>
            <a:r>
              <a:rPr lang="it-IT" sz="3400" dirty="0"/>
              <a:t> - </a:t>
            </a:r>
            <a:r>
              <a:rPr lang="it-IT" sz="3400" dirty="0" smtClean="0"/>
              <a:t>Madrid)</a:t>
            </a:r>
            <a:endParaRPr lang="es-ES_tradnl" sz="3400" dirty="0"/>
          </a:p>
          <a:p>
            <a:pPr marL="0" indent="0">
              <a:spcAft>
                <a:spcPts val="500"/>
              </a:spcAft>
              <a:buNone/>
            </a:pPr>
            <a:r>
              <a:rPr lang="es-ES_tradnl" sz="3400" i="1" dirty="0" smtClean="0"/>
              <a:t>ALBA-</a:t>
            </a:r>
            <a:r>
              <a:rPr lang="es-ES_tradnl" sz="3400" i="1" dirty="0" err="1" smtClean="0"/>
              <a:t>spokespersons</a:t>
            </a:r>
            <a:r>
              <a:rPr lang="es-ES_tradnl" sz="3400" i="1" dirty="0"/>
              <a:t>: Xavier Turrillas/Eva </a:t>
            </a:r>
            <a:r>
              <a:rPr lang="es-ES_tradnl" sz="3400" i="1" dirty="0" err="1" smtClean="0"/>
              <a:t>Pereiro</a:t>
            </a:r>
            <a:endParaRPr lang="es-ES_tradnl" sz="3400" dirty="0"/>
          </a:p>
          <a:p>
            <a:pPr marL="0" indent="0">
              <a:buNone/>
            </a:pPr>
            <a:r>
              <a:rPr lang="en-GB" sz="3400" dirty="0"/>
              <a:t>4. </a:t>
            </a:r>
            <a:r>
              <a:rPr lang="en-GB" sz="3400" b="1" dirty="0"/>
              <a:t>Surface-interface diffraction </a:t>
            </a:r>
            <a:r>
              <a:rPr lang="en-GB" sz="3400" b="1" dirty="0" smtClean="0"/>
              <a:t>beamline</a:t>
            </a:r>
            <a:endParaRPr lang="es-ES_tradnl" sz="3400" dirty="0"/>
          </a:p>
          <a:p>
            <a:pPr marL="0" indent="0">
              <a:buNone/>
            </a:pPr>
            <a:r>
              <a:rPr lang="en-GB" sz="3400" dirty="0" smtClean="0"/>
              <a:t>Spokesperson(s</a:t>
            </a:r>
            <a:r>
              <a:rPr lang="en-GB" sz="3400" dirty="0"/>
              <a:t>): </a:t>
            </a:r>
            <a:r>
              <a:rPr lang="en-GB" sz="3400" b="1" dirty="0"/>
              <a:t>Xavier </a:t>
            </a:r>
            <a:r>
              <a:rPr lang="en-GB" sz="3400" b="1" dirty="0" err="1"/>
              <a:t>Torrelles</a:t>
            </a:r>
            <a:r>
              <a:rPr lang="en-GB" sz="3400" dirty="0"/>
              <a:t> (</a:t>
            </a:r>
            <a:r>
              <a:rPr lang="en-GB" sz="3400" dirty="0" smtClean="0"/>
              <a:t>ICMAB-CSIC)</a:t>
            </a:r>
            <a:endParaRPr lang="es-ES_tradnl" sz="3400" dirty="0"/>
          </a:p>
          <a:p>
            <a:pPr marL="0" indent="0">
              <a:spcAft>
                <a:spcPts val="500"/>
              </a:spcAft>
              <a:buNone/>
            </a:pPr>
            <a:r>
              <a:rPr lang="en-GB" sz="3400" i="1" dirty="0" smtClean="0"/>
              <a:t>ALBA-spokesperson</a:t>
            </a:r>
            <a:r>
              <a:rPr lang="en-GB" sz="3400" i="1" dirty="0"/>
              <a:t>: Salvador Ferrer (</a:t>
            </a:r>
            <a:r>
              <a:rPr lang="en-GB" sz="3400" i="1" dirty="0" smtClean="0"/>
              <a:t>ALBA)</a:t>
            </a:r>
            <a:endParaRPr lang="es-ES_tradnl" sz="3400" dirty="0"/>
          </a:p>
          <a:p>
            <a:pPr marL="0" indent="0">
              <a:buNone/>
            </a:pPr>
            <a:r>
              <a:rPr lang="en-GB" sz="3400" b="1" dirty="0"/>
              <a:t>5. Skiron: Chiroptical spectroscopy beamline</a:t>
            </a:r>
            <a:endParaRPr lang="es-ES_tradnl" sz="3400" dirty="0"/>
          </a:p>
          <a:p>
            <a:pPr marL="0" indent="0">
              <a:spcAft>
                <a:spcPts val="500"/>
              </a:spcAft>
              <a:buNone/>
            </a:pPr>
            <a:r>
              <a:rPr lang="en-GB" sz="3400" i="1" dirty="0" smtClean="0"/>
              <a:t>Spokesperson(s</a:t>
            </a:r>
            <a:r>
              <a:rPr lang="en-GB" sz="3400" i="1" dirty="0"/>
              <a:t>): </a:t>
            </a:r>
            <a:r>
              <a:rPr lang="en-GB" sz="3400" b="1" i="1" dirty="0"/>
              <a:t>Salvador Ferrer</a:t>
            </a:r>
            <a:r>
              <a:rPr lang="en-GB" sz="3400" i="1" dirty="0"/>
              <a:t> (</a:t>
            </a:r>
            <a:r>
              <a:rPr lang="en-GB" sz="3400" i="1" dirty="0" smtClean="0"/>
              <a:t>ALBA)</a:t>
            </a:r>
            <a:endParaRPr lang="es-ES_tradnl" sz="3400" dirty="0"/>
          </a:p>
          <a:p>
            <a:pPr marL="0" indent="0">
              <a:buNone/>
            </a:pPr>
            <a:r>
              <a:rPr lang="en-GB" sz="3400" b="1" dirty="0"/>
              <a:t>6. Instrument development and Innovation beamline</a:t>
            </a:r>
            <a:endParaRPr lang="es-ES_tradnl" sz="3400" dirty="0"/>
          </a:p>
          <a:p>
            <a:pPr marL="0" indent="0">
              <a:buNone/>
            </a:pPr>
            <a:r>
              <a:rPr lang="en-GB" sz="3400" i="1" dirty="0" smtClean="0"/>
              <a:t>Spokesperson(s</a:t>
            </a:r>
            <a:r>
              <a:rPr lang="en-GB" sz="3400" i="1" dirty="0"/>
              <a:t>): </a:t>
            </a:r>
            <a:r>
              <a:rPr lang="en-GB" sz="3400" b="1" i="1" dirty="0" err="1" smtClean="0"/>
              <a:t>Josep</a:t>
            </a:r>
            <a:r>
              <a:rPr lang="en-GB" sz="3400" b="1" i="1" dirty="0" smtClean="0"/>
              <a:t> </a:t>
            </a:r>
            <a:r>
              <a:rPr lang="en-GB" sz="3400" b="1" i="1" dirty="0"/>
              <a:t>Nicolas</a:t>
            </a:r>
            <a:r>
              <a:rPr lang="en-GB" sz="3400" i="1" dirty="0"/>
              <a:t> (</a:t>
            </a:r>
            <a:r>
              <a:rPr lang="en-GB" sz="3400" i="1" dirty="0" smtClean="0"/>
              <a:t>ALBA), </a:t>
            </a:r>
            <a:r>
              <a:rPr lang="en-GB" sz="3400" b="1" i="1" dirty="0"/>
              <a:t>Miguel A. G. </a:t>
            </a:r>
            <a:r>
              <a:rPr lang="en-GB" sz="3400" b="1" i="1"/>
              <a:t>Aranda</a:t>
            </a:r>
            <a:r>
              <a:rPr lang="en-GB" sz="3400" i="1"/>
              <a:t> (ALBA) </a:t>
            </a:r>
            <a:endParaRPr lang="es-ES_tradnl" sz="3400" dirty="0"/>
          </a:p>
          <a:p>
            <a:endParaRPr lang="es-ES_tradnl" dirty="0"/>
          </a:p>
        </p:txBody>
      </p:sp>
      <p:sp>
        <p:nvSpPr>
          <p:cNvPr id="3" name="Title 2"/>
          <p:cNvSpPr>
            <a:spLocks noGrp="1"/>
          </p:cNvSpPr>
          <p:nvPr>
            <p:ph type="title"/>
          </p:nvPr>
        </p:nvSpPr>
        <p:spPr>
          <a:xfrm>
            <a:off x="1835696" y="188640"/>
            <a:ext cx="6408712" cy="663340"/>
          </a:xfrm>
        </p:spPr>
        <p:txBody>
          <a:bodyPr>
            <a:normAutofit/>
          </a:bodyPr>
          <a:lstStyle/>
          <a:p>
            <a:r>
              <a:rPr lang="en-US" sz="2800" dirty="0" smtClean="0"/>
              <a:t>Six BLs projects presented today</a:t>
            </a:r>
            <a:endParaRPr lang="es-ES_tradnl" sz="2800" dirty="0"/>
          </a:p>
        </p:txBody>
      </p:sp>
    </p:spTree>
    <p:extLst>
      <p:ext uri="{BB962C8B-B14F-4D97-AF65-F5344CB8AC3E}">
        <p14:creationId xmlns:p14="http://schemas.microsoft.com/office/powerpoint/2010/main" val="20570760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526632"/>
            <a:ext cx="17526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761863" y="116632"/>
            <a:ext cx="7104756" cy="400110"/>
          </a:xfrm>
          <a:solidFill>
            <a:srgbClr val="587592"/>
          </a:solidFill>
        </p:spPr>
        <p:txBody>
          <a:bodyPr/>
          <a:lstStyle/>
          <a:p>
            <a:r>
              <a:rPr lang="en-US" sz="2000" dirty="0" smtClean="0">
                <a:solidFill>
                  <a:srgbClr val="FFFFFF"/>
                </a:solidFill>
              </a:rPr>
              <a:t>Phase III: Some of the proposed scientific opportunities</a:t>
            </a:r>
            <a:endParaRPr lang="es-ES_tradnl" sz="2000" dirty="0">
              <a:solidFill>
                <a:srgbClr val="FFFFFF"/>
              </a:solidFill>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41" y="1359352"/>
            <a:ext cx="2720723" cy="1906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49216" y="980728"/>
            <a:ext cx="2565061" cy="646331"/>
          </a:xfrm>
          <a:prstGeom prst="rect">
            <a:avLst/>
          </a:prstGeom>
          <a:noFill/>
          <a:ln>
            <a:noFill/>
          </a:ln>
        </p:spPr>
        <p:txBody>
          <a:bodyPr wrap="none" rtlCol="0">
            <a:spAutoFit/>
          </a:bodyPr>
          <a:lstStyle/>
          <a:p>
            <a:r>
              <a:rPr lang="en-US" dirty="0" smtClean="0"/>
              <a:t>Microcrystals,</a:t>
            </a:r>
          </a:p>
          <a:p>
            <a:r>
              <a:rPr lang="en-US" dirty="0" smtClean="0"/>
              <a:t>Proteins at microfocus PX</a:t>
            </a:r>
            <a:endParaRPr lang="es-ES_tradnl" dirty="0" smtClean="0"/>
          </a:p>
        </p:txBody>
      </p:sp>
      <p:sp>
        <p:nvSpPr>
          <p:cNvPr id="5" name="Rectangle 4"/>
          <p:cNvSpPr/>
          <p:nvPr/>
        </p:nvSpPr>
        <p:spPr>
          <a:xfrm>
            <a:off x="3116073" y="676250"/>
            <a:ext cx="3472152" cy="1477328"/>
          </a:xfrm>
          <a:prstGeom prst="rect">
            <a:avLst/>
          </a:prstGeom>
        </p:spPr>
        <p:txBody>
          <a:bodyPr wrap="square">
            <a:spAutoFit/>
          </a:bodyPr>
          <a:lstStyle/>
          <a:p>
            <a:r>
              <a:rPr lang="es-ES_tradnl" dirty="0" smtClean="0"/>
              <a:t>Nano </a:t>
            </a:r>
            <a:r>
              <a:rPr lang="es-ES_tradnl" dirty="0" err="1" smtClean="0"/>
              <a:t>technology</a:t>
            </a:r>
            <a:r>
              <a:rPr lang="es-ES_tradnl" dirty="0" smtClean="0"/>
              <a:t>, </a:t>
            </a:r>
            <a:r>
              <a:rPr lang="en-US" dirty="0" smtClean="0"/>
              <a:t>earth </a:t>
            </a:r>
            <a:r>
              <a:rPr lang="en-US" dirty="0"/>
              <a:t>and environmental sciences, cultural heritage </a:t>
            </a:r>
            <a:r>
              <a:rPr lang="en-US" dirty="0" smtClean="0"/>
              <a:t>and </a:t>
            </a:r>
            <a:r>
              <a:rPr lang="es-ES_tradnl" dirty="0" err="1" smtClean="0"/>
              <a:t>bio</a:t>
            </a:r>
            <a:r>
              <a:rPr lang="es-ES_tradnl" dirty="0" smtClean="0"/>
              <a:t>-medicine at </a:t>
            </a:r>
            <a:r>
              <a:rPr lang="es-ES_tradnl" dirty="0" err="1" smtClean="0"/>
              <a:t>submicron</a:t>
            </a:r>
            <a:r>
              <a:rPr lang="es-ES_tradnl" dirty="0" smtClean="0"/>
              <a:t> </a:t>
            </a:r>
            <a:r>
              <a:rPr lang="es-ES_tradnl" dirty="0" err="1" smtClean="0"/>
              <a:t>diffraction</a:t>
            </a:r>
            <a:r>
              <a:rPr lang="es-ES_tradnl" dirty="0" smtClean="0"/>
              <a:t>, </a:t>
            </a:r>
            <a:r>
              <a:rPr lang="es-ES_tradnl" dirty="0" err="1" smtClean="0"/>
              <a:t>flourescence</a:t>
            </a:r>
            <a:r>
              <a:rPr lang="es-ES_tradnl" dirty="0" smtClean="0"/>
              <a:t> and </a:t>
            </a:r>
            <a:r>
              <a:rPr lang="es-ES_tradnl" dirty="0" err="1" smtClean="0"/>
              <a:t>absorption</a:t>
            </a:r>
            <a:endParaRPr lang="es-ES_tradnl" dirty="0"/>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3848" y="2060848"/>
            <a:ext cx="2973986" cy="1765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44" y="4239798"/>
            <a:ext cx="2672333" cy="1277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9932" y="3397101"/>
            <a:ext cx="2950478" cy="830997"/>
          </a:xfrm>
          <a:prstGeom prst="rect">
            <a:avLst/>
          </a:prstGeom>
          <a:noFill/>
          <a:ln>
            <a:noFill/>
          </a:ln>
        </p:spPr>
        <p:txBody>
          <a:bodyPr wrap="square" rtlCol="0">
            <a:spAutoFit/>
          </a:bodyPr>
          <a:lstStyle/>
          <a:p>
            <a:r>
              <a:rPr lang="en-US" sz="1600" dirty="0" smtClean="0">
                <a:solidFill>
                  <a:schemeClr val="tx2">
                    <a:lumMod val="75000"/>
                  </a:schemeClr>
                </a:solidFill>
              </a:rPr>
              <a:t>Food science, geology, material science, Life science, medicine, paleontology at Fast Tomography </a:t>
            </a:r>
            <a:endParaRPr lang="es-ES_tradnl" sz="1600" dirty="0" smtClean="0">
              <a:solidFill>
                <a:schemeClr val="tx2">
                  <a:lumMod val="75000"/>
                </a:schemeClr>
              </a:solidFill>
            </a:endParaRPr>
          </a:p>
        </p:txBody>
      </p:sp>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081" y="5517232"/>
            <a:ext cx="1700718" cy="98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192322" y="4048053"/>
            <a:ext cx="1872208" cy="1477328"/>
          </a:xfrm>
          <a:prstGeom prst="rect">
            <a:avLst/>
          </a:prstGeom>
          <a:noFill/>
          <a:ln>
            <a:noFill/>
          </a:ln>
        </p:spPr>
        <p:txBody>
          <a:bodyPr wrap="square" rtlCol="0">
            <a:spAutoFit/>
          </a:bodyPr>
          <a:lstStyle/>
          <a:p>
            <a:r>
              <a:rPr lang="en-US" dirty="0" smtClean="0">
                <a:solidFill>
                  <a:schemeClr val="tx2">
                    <a:lumMod val="75000"/>
                  </a:schemeClr>
                </a:solidFill>
              </a:rPr>
              <a:t>Bioscience, chemistry, materials</a:t>
            </a:r>
          </a:p>
          <a:p>
            <a:r>
              <a:rPr lang="en-US" dirty="0" smtClean="0">
                <a:solidFill>
                  <a:schemeClr val="tx2">
                    <a:lumMod val="75000"/>
                  </a:schemeClr>
                </a:solidFill>
              </a:rPr>
              <a:t>At </a:t>
            </a:r>
            <a:r>
              <a:rPr lang="es-ES_tradnl" dirty="0"/>
              <a:t>Chiroptical </a:t>
            </a:r>
            <a:r>
              <a:rPr lang="es-ES_tradnl" dirty="0" err="1"/>
              <a:t>Spectroscopy</a:t>
            </a:r>
            <a:endParaRPr lang="es-ES_tradnl" dirty="0" smtClean="0">
              <a:solidFill>
                <a:schemeClr val="tx2">
                  <a:lumMod val="75000"/>
                </a:schemeClr>
              </a:solidFill>
            </a:endParaRPr>
          </a:p>
        </p:txBody>
      </p:sp>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0192" y="5385690"/>
            <a:ext cx="1008112" cy="968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08304" y="5303837"/>
            <a:ext cx="1376918" cy="1046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4501" y="4600610"/>
            <a:ext cx="2756774" cy="646331"/>
          </a:xfrm>
          <a:prstGeom prst="rect">
            <a:avLst/>
          </a:prstGeom>
          <a:noFill/>
          <a:ln>
            <a:noFill/>
          </a:ln>
        </p:spPr>
        <p:txBody>
          <a:bodyPr wrap="square" rtlCol="0">
            <a:spAutoFit/>
          </a:bodyPr>
          <a:lstStyle/>
          <a:p>
            <a:r>
              <a:rPr lang="en-US" dirty="0" smtClean="0"/>
              <a:t>Detector and instrument developments at </a:t>
            </a:r>
            <a:r>
              <a:rPr lang="en-US" dirty="0" err="1" smtClean="0"/>
              <a:t>Notos</a:t>
            </a:r>
            <a:endParaRPr lang="es-ES_tradnl" dirty="0" smtClean="0"/>
          </a:p>
        </p:txBody>
      </p:sp>
      <p:sp>
        <p:nvSpPr>
          <p:cNvPr id="9" name="TextBox 8"/>
          <p:cNvSpPr txBox="1"/>
          <p:nvPr/>
        </p:nvSpPr>
        <p:spPr>
          <a:xfrm>
            <a:off x="6804248" y="676250"/>
            <a:ext cx="2051387" cy="1200329"/>
          </a:xfrm>
          <a:prstGeom prst="rect">
            <a:avLst/>
          </a:prstGeom>
          <a:noFill/>
          <a:ln>
            <a:noFill/>
          </a:ln>
        </p:spPr>
        <p:txBody>
          <a:bodyPr wrap="square" rtlCol="0">
            <a:spAutoFit/>
          </a:bodyPr>
          <a:lstStyle/>
          <a:p>
            <a:r>
              <a:rPr lang="en-US" dirty="0" smtClean="0"/>
              <a:t>Nanostructures, surface-interface, catalysis at </a:t>
            </a:r>
            <a:r>
              <a:rPr lang="es-ES_tradnl" dirty="0" err="1" smtClean="0"/>
              <a:t>surface</a:t>
            </a:r>
            <a:r>
              <a:rPr lang="es-ES_tradnl" dirty="0" smtClean="0"/>
              <a:t>-interface </a:t>
            </a:r>
            <a:r>
              <a:rPr lang="es-ES_tradnl" dirty="0" err="1" smtClean="0"/>
              <a:t>diffraction</a:t>
            </a:r>
            <a:endParaRPr lang="es-ES_tradnl" dirty="0">
              <a:solidFill>
                <a:schemeClr val="bg1"/>
              </a:solidFill>
            </a:endParaRPr>
          </a:p>
        </p:txBody>
      </p:sp>
      <p:pic>
        <p:nvPicPr>
          <p:cNvPr id="2055"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42868" y="1825342"/>
            <a:ext cx="1672707" cy="2611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p:nvSpPr>
        <p:spPr>
          <a:xfrm>
            <a:off x="105441" y="980728"/>
            <a:ext cx="2608836" cy="23431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9" name="Rounded Rectangle 18"/>
          <p:cNvSpPr/>
          <p:nvPr/>
        </p:nvSpPr>
        <p:spPr>
          <a:xfrm>
            <a:off x="3119757" y="4049235"/>
            <a:ext cx="2765819" cy="25092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Rounded Rectangle 19"/>
          <p:cNvSpPr/>
          <p:nvPr/>
        </p:nvSpPr>
        <p:spPr>
          <a:xfrm>
            <a:off x="6732237" y="648026"/>
            <a:ext cx="2093967" cy="387860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1" name="Rounded Rectangle 20"/>
          <p:cNvSpPr/>
          <p:nvPr/>
        </p:nvSpPr>
        <p:spPr>
          <a:xfrm>
            <a:off x="2963382" y="620688"/>
            <a:ext cx="3480826" cy="3357038"/>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2" name="Rounded Rectangle 21"/>
          <p:cNvSpPr/>
          <p:nvPr/>
        </p:nvSpPr>
        <p:spPr>
          <a:xfrm>
            <a:off x="39691" y="3356992"/>
            <a:ext cx="2948133" cy="3150840"/>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Rounded Rectangle 22"/>
          <p:cNvSpPr/>
          <p:nvPr/>
        </p:nvSpPr>
        <p:spPr>
          <a:xfrm>
            <a:off x="6058261" y="4600610"/>
            <a:ext cx="2948133" cy="1896697"/>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5605442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p:txBody>
          <a:bodyPr/>
          <a:lstStyle/>
          <a:p>
            <a:r>
              <a:rPr lang="en-US" dirty="0" smtClean="0"/>
              <a:t>Means for funding new BLs and related staff being defined with administrations and other funding agencies</a:t>
            </a:r>
          </a:p>
          <a:p>
            <a:r>
              <a:rPr lang="en-US" dirty="0" smtClean="0"/>
              <a:t>Availability of ERDF funds (50% of inversion) already assured</a:t>
            </a:r>
            <a:r>
              <a:rPr lang="es-ES_tradnl" dirty="0" smtClean="0"/>
              <a:t>, </a:t>
            </a:r>
            <a:r>
              <a:rPr lang="es-ES_tradnl" dirty="0" err="1" smtClean="0"/>
              <a:t>still</a:t>
            </a:r>
            <a:r>
              <a:rPr lang="es-ES_tradnl" dirty="0" smtClean="0"/>
              <a:t> </a:t>
            </a:r>
            <a:r>
              <a:rPr lang="es-ES_tradnl" dirty="0" err="1" smtClean="0"/>
              <a:t>pending</a:t>
            </a:r>
            <a:r>
              <a:rPr lang="es-ES_tradnl" dirty="0" smtClean="0"/>
              <a:t> </a:t>
            </a:r>
            <a:r>
              <a:rPr lang="es-ES_tradnl" dirty="0" err="1" smtClean="0"/>
              <a:t>the</a:t>
            </a:r>
            <a:r>
              <a:rPr lang="es-ES_tradnl" dirty="0" smtClean="0"/>
              <a:t> </a:t>
            </a:r>
            <a:r>
              <a:rPr lang="es-ES_tradnl" dirty="0" err="1" smtClean="0"/>
              <a:t>amount</a:t>
            </a:r>
            <a:r>
              <a:rPr lang="es-ES_tradnl" dirty="0" smtClean="0"/>
              <a:t> and </a:t>
            </a:r>
            <a:r>
              <a:rPr lang="es-ES_tradnl" dirty="0" err="1" smtClean="0"/>
              <a:t>therefore</a:t>
            </a:r>
            <a:r>
              <a:rPr lang="es-ES_tradnl" dirty="0" smtClean="0"/>
              <a:t> </a:t>
            </a:r>
            <a:r>
              <a:rPr lang="es-ES_tradnl" dirty="0" err="1" smtClean="0"/>
              <a:t>the</a:t>
            </a:r>
            <a:r>
              <a:rPr lang="es-ES_tradnl" dirty="0" smtClean="0"/>
              <a:t> </a:t>
            </a:r>
            <a:r>
              <a:rPr lang="es-ES_tradnl" dirty="0" err="1" smtClean="0"/>
              <a:t>number</a:t>
            </a:r>
            <a:r>
              <a:rPr lang="es-ES_tradnl" dirty="0" smtClean="0"/>
              <a:t> and </a:t>
            </a:r>
            <a:r>
              <a:rPr lang="es-ES_tradnl" dirty="0" err="1" smtClean="0"/>
              <a:t>the</a:t>
            </a:r>
            <a:r>
              <a:rPr lang="es-ES_tradnl" dirty="0" smtClean="0"/>
              <a:t> </a:t>
            </a:r>
            <a:r>
              <a:rPr lang="es-ES_tradnl" dirty="0" err="1" smtClean="0"/>
              <a:t>sequence</a:t>
            </a:r>
            <a:r>
              <a:rPr lang="es-ES_tradnl" dirty="0" smtClean="0"/>
              <a:t> of </a:t>
            </a:r>
            <a:r>
              <a:rPr lang="es-ES_tradnl" dirty="0" err="1" smtClean="0"/>
              <a:t>future</a:t>
            </a:r>
            <a:r>
              <a:rPr lang="es-ES_tradnl" dirty="0" smtClean="0"/>
              <a:t> </a:t>
            </a:r>
            <a:r>
              <a:rPr lang="es-ES_tradnl" dirty="0" err="1" smtClean="0"/>
              <a:t>BLs</a:t>
            </a:r>
            <a:endParaRPr lang="en-US" dirty="0" smtClean="0"/>
          </a:p>
        </p:txBody>
      </p:sp>
    </p:spTree>
    <p:extLst>
      <p:ext uri="{BB962C8B-B14F-4D97-AF65-F5344CB8AC3E}">
        <p14:creationId xmlns:p14="http://schemas.microsoft.com/office/powerpoint/2010/main" val="3155232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256" y="205770"/>
            <a:ext cx="6553200" cy="523220"/>
          </a:xfrm>
        </p:spPr>
        <p:txBody>
          <a:bodyPr/>
          <a:lstStyle/>
          <a:p>
            <a:r>
              <a:rPr lang="en-US" sz="2800" dirty="0"/>
              <a:t>ALBA Simplified time </a:t>
            </a:r>
            <a:r>
              <a:rPr lang="en-US" sz="2800" dirty="0" smtClean="0"/>
              <a:t>schedule</a:t>
            </a:r>
            <a:endParaRPr lang="en-US" sz="2800"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1190625"/>
            <a:ext cx="8391525" cy="44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251520" y="1916832"/>
            <a:ext cx="8516243" cy="1008112"/>
          </a:xfrm>
          <a:prstGeom prst="roundRect">
            <a:avLst/>
          </a:prstGeom>
          <a:noFill/>
          <a:ln>
            <a:solidFill>
              <a:srgbClr val="2E5C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 name="Rounded Rectangle 5"/>
          <p:cNvSpPr/>
          <p:nvPr/>
        </p:nvSpPr>
        <p:spPr>
          <a:xfrm>
            <a:off x="251520" y="2924944"/>
            <a:ext cx="8516243" cy="504056"/>
          </a:xfrm>
          <a:prstGeom prst="roundRect">
            <a:avLst/>
          </a:prstGeom>
          <a:solidFill>
            <a:srgbClr val="336699">
              <a:alpha val="16863"/>
            </a:srgbClr>
          </a:solidFill>
          <a:ln>
            <a:solidFill>
              <a:srgbClr val="2E5C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Rounded Rectangle 6"/>
          <p:cNvSpPr/>
          <p:nvPr/>
        </p:nvSpPr>
        <p:spPr>
          <a:xfrm>
            <a:off x="6156176" y="3429000"/>
            <a:ext cx="2641080" cy="1152128"/>
          </a:xfrm>
          <a:prstGeom prst="roundRect">
            <a:avLst/>
          </a:prstGeom>
          <a:solidFill>
            <a:srgbClr val="336699">
              <a:alpha val="56863"/>
            </a:srgbClr>
          </a:solidFill>
          <a:ln>
            <a:solidFill>
              <a:srgbClr val="2E5C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8" name="Curved Connector 7"/>
          <p:cNvCxnSpPr/>
          <p:nvPr/>
        </p:nvCxnSpPr>
        <p:spPr>
          <a:xfrm>
            <a:off x="4572000" y="2780928"/>
            <a:ext cx="1296143" cy="12700"/>
          </a:xfrm>
          <a:prstGeom prst="curvedConnector3">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332355" y="2261507"/>
            <a:ext cx="1585306" cy="369332"/>
          </a:xfrm>
          <a:prstGeom prst="rect">
            <a:avLst/>
          </a:prstGeom>
          <a:noFill/>
          <a:ln>
            <a:noFill/>
          </a:ln>
        </p:spPr>
        <p:txBody>
          <a:bodyPr wrap="none" rtlCol="0">
            <a:spAutoFit/>
          </a:bodyPr>
          <a:lstStyle/>
          <a:p>
            <a:r>
              <a:rPr lang="en-US" dirty="0" smtClean="0">
                <a:solidFill>
                  <a:srgbClr val="FF0000"/>
                </a:solidFill>
              </a:rPr>
              <a:t>‘Austerity’ shift</a:t>
            </a:r>
            <a:endParaRPr lang="es-ES_tradnl" dirty="0" smtClean="0">
              <a:solidFill>
                <a:srgbClr val="FF0000"/>
              </a:solidFill>
            </a:endParaRPr>
          </a:p>
        </p:txBody>
      </p:sp>
    </p:spTree>
    <p:extLst>
      <p:ext uri="{BB962C8B-B14F-4D97-AF65-F5344CB8AC3E}">
        <p14:creationId xmlns:p14="http://schemas.microsoft.com/office/powerpoint/2010/main" val="91362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5616" y="1052736"/>
            <a:ext cx="7005464" cy="4752528"/>
          </a:xfrm>
          <a:solidFill>
            <a:srgbClr val="6684A2"/>
          </a:solidFill>
        </p:spPr>
        <p:txBody>
          <a:bodyPr>
            <a:normAutofit/>
          </a:bodyPr>
          <a:lstStyle/>
          <a:p>
            <a:r>
              <a:rPr lang="en-US" sz="2800" dirty="0" smtClean="0">
                <a:solidFill>
                  <a:srgbClr val="FFFF99"/>
                </a:solidFill>
              </a:rPr>
              <a:t>Acknowledgements</a:t>
            </a:r>
            <a:r>
              <a:rPr lang="en-US" sz="2800" dirty="0" smtClean="0">
                <a:solidFill>
                  <a:srgbClr val="FFFFFF"/>
                </a:solidFill>
              </a:rPr>
              <a:t> </a:t>
            </a:r>
            <a:br>
              <a:rPr lang="en-US" sz="2800" dirty="0" smtClean="0">
                <a:solidFill>
                  <a:srgbClr val="FFFFFF"/>
                </a:solidFill>
              </a:rPr>
            </a:br>
            <a:r>
              <a:rPr lang="en-US" sz="2800" dirty="0" smtClean="0">
                <a:solidFill>
                  <a:srgbClr val="FFFFFF"/>
                </a:solidFill>
              </a:rPr>
              <a:t>(for this special SAC edition)</a:t>
            </a:r>
            <a:br>
              <a:rPr lang="en-US" sz="2800" dirty="0" smtClean="0">
                <a:solidFill>
                  <a:srgbClr val="FFFFFF"/>
                </a:solidFill>
              </a:rPr>
            </a:br>
            <a:r>
              <a:rPr lang="en-US" sz="2800" dirty="0" smtClean="0">
                <a:solidFill>
                  <a:srgbClr val="FFFFFF"/>
                </a:solidFill>
              </a:rPr>
              <a:t/>
            </a:r>
            <a:br>
              <a:rPr lang="en-US" sz="2800" dirty="0" smtClean="0">
                <a:solidFill>
                  <a:srgbClr val="FFFFFF"/>
                </a:solidFill>
              </a:rPr>
            </a:br>
            <a:r>
              <a:rPr lang="en-US" sz="2000" dirty="0">
                <a:solidFill>
                  <a:srgbClr val="FFFFFF"/>
                </a:solidFill>
              </a:rPr>
              <a:t>T</a:t>
            </a:r>
            <a:r>
              <a:rPr lang="en-US" sz="2000" dirty="0" smtClean="0">
                <a:solidFill>
                  <a:srgbClr val="FFFFFF"/>
                </a:solidFill>
              </a:rPr>
              <a:t>o the BL proposers and supporters</a:t>
            </a:r>
            <a:br>
              <a:rPr lang="en-US" sz="2000" dirty="0" smtClean="0">
                <a:solidFill>
                  <a:srgbClr val="FFFFFF"/>
                </a:solidFill>
              </a:rPr>
            </a:br>
            <a:r>
              <a:rPr lang="en-US" sz="2000" dirty="0" smtClean="0">
                <a:solidFill>
                  <a:srgbClr val="FFFFFF"/>
                </a:solidFill>
              </a:rPr>
              <a:t> (a community of about  250 people has shown its interest in ALBA Phase III projects)</a:t>
            </a:r>
            <a:br>
              <a:rPr lang="en-US" sz="2000" dirty="0" smtClean="0">
                <a:solidFill>
                  <a:srgbClr val="FFFFFF"/>
                </a:solidFill>
              </a:rPr>
            </a:br>
            <a:r>
              <a:rPr lang="en-US" sz="2000" dirty="0" smtClean="0">
                <a:solidFill>
                  <a:srgbClr val="FFFFFF"/>
                </a:solidFill>
              </a:rPr>
              <a:t>To the 12 Referees who have submitted their reports during the last month</a:t>
            </a:r>
            <a:br>
              <a:rPr lang="en-US" sz="2000" dirty="0" smtClean="0">
                <a:solidFill>
                  <a:srgbClr val="FFFFFF"/>
                </a:solidFill>
              </a:rPr>
            </a:br>
            <a:r>
              <a:rPr lang="en-US" sz="2000" dirty="0" smtClean="0">
                <a:solidFill>
                  <a:srgbClr val="FFFFFF"/>
                </a:solidFill>
              </a:rPr>
              <a:t>To the ALBA staff who has participated in the proposal preparation while working full time in the operation </a:t>
            </a:r>
            <a:br>
              <a:rPr lang="en-US" sz="2000" dirty="0" smtClean="0">
                <a:solidFill>
                  <a:srgbClr val="FFFFFF"/>
                </a:solidFill>
              </a:rPr>
            </a:br>
            <a:r>
              <a:rPr lang="en-US" sz="2000" dirty="0" smtClean="0">
                <a:solidFill>
                  <a:srgbClr val="FFFFFF"/>
                </a:solidFill>
              </a:rPr>
              <a:t>To the SAC members for their support and advice</a:t>
            </a:r>
            <a:endParaRPr lang="es-ES_tradnl" sz="2000" dirty="0">
              <a:solidFill>
                <a:srgbClr val="FFFFFF"/>
              </a:solidFill>
            </a:endParaRPr>
          </a:p>
        </p:txBody>
      </p:sp>
    </p:spTree>
    <p:extLst>
      <p:ext uri="{BB962C8B-B14F-4D97-AF65-F5344CB8AC3E}">
        <p14:creationId xmlns:p14="http://schemas.microsoft.com/office/powerpoint/2010/main" val="2391452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188640"/>
            <a:ext cx="6553200" cy="892552"/>
          </a:xfrm>
        </p:spPr>
        <p:txBody>
          <a:bodyPr/>
          <a:lstStyle/>
          <a:p>
            <a:pPr algn="ctr"/>
            <a:r>
              <a:rPr lang="en-US" sz="3200" dirty="0" smtClean="0"/>
              <a:t>ALBA in the Spanish ICTS Map</a:t>
            </a:r>
            <a:br>
              <a:rPr lang="en-US" sz="3200" dirty="0" smtClean="0"/>
            </a:br>
            <a:r>
              <a:rPr lang="en-US" sz="2000" b="0" dirty="0" smtClean="0"/>
              <a:t>(</a:t>
            </a:r>
            <a:r>
              <a:rPr lang="es-ES" sz="2000" b="0" dirty="0" smtClean="0"/>
              <a:t>Infraestructuras </a:t>
            </a:r>
            <a:r>
              <a:rPr lang="es-ES" sz="2000" b="0" dirty="0"/>
              <a:t>Científicas y Tecnológicas </a:t>
            </a:r>
            <a:r>
              <a:rPr lang="es-ES" sz="2000" b="0" dirty="0" smtClean="0"/>
              <a:t>Singulares)</a:t>
            </a:r>
            <a:endParaRPr lang="es-ES_tradnl" sz="2000" dirty="0"/>
          </a:p>
        </p:txBody>
      </p:sp>
      <p:sp>
        <p:nvSpPr>
          <p:cNvPr id="3" name="Content Placeholder 2"/>
          <p:cNvSpPr>
            <a:spLocks noGrp="1"/>
          </p:cNvSpPr>
          <p:nvPr>
            <p:ph idx="1"/>
          </p:nvPr>
        </p:nvSpPr>
        <p:spPr/>
        <p:txBody>
          <a:bodyPr>
            <a:normAutofit fontScale="70000" lnSpcReduction="20000"/>
          </a:bodyPr>
          <a:lstStyle/>
          <a:p>
            <a:pPr marL="180000">
              <a:lnSpc>
                <a:spcPct val="120000"/>
              </a:lnSpc>
              <a:spcBef>
                <a:spcPts val="0"/>
              </a:spcBef>
            </a:pPr>
            <a:endParaRPr lang="en-US" sz="1200" dirty="0" smtClean="0"/>
          </a:p>
          <a:p>
            <a:pPr marL="180000">
              <a:lnSpc>
                <a:spcPct val="120000"/>
              </a:lnSpc>
              <a:spcBef>
                <a:spcPts val="0"/>
              </a:spcBef>
            </a:pPr>
            <a:r>
              <a:rPr lang="en-US" sz="2800" dirty="0" smtClean="0"/>
              <a:t>ICTS Map includes the ICTS whose 2013-16 Strategy Plan (SP) has been positively evaluated by an international panel and thereafter approved</a:t>
            </a:r>
            <a:endParaRPr lang="es-ES_tradnl" dirty="0"/>
          </a:p>
        </p:txBody>
      </p:sp>
      <p:sp>
        <p:nvSpPr>
          <p:cNvPr id="4" name="Content Placeholder 3"/>
          <p:cNvSpPr>
            <a:spLocks noGrp="1"/>
          </p:cNvSpPr>
          <p:nvPr>
            <p:ph idx="13"/>
          </p:nvPr>
        </p:nvSpPr>
        <p:spPr/>
        <p:txBody>
          <a:bodyPr>
            <a:normAutofit/>
          </a:bodyPr>
          <a:lstStyle/>
          <a:p>
            <a:pPr marL="180000">
              <a:spcBef>
                <a:spcPts val="0"/>
              </a:spcBef>
            </a:pPr>
            <a:endParaRPr lang="en-US" sz="700" dirty="0" smtClean="0"/>
          </a:p>
          <a:p>
            <a:pPr marL="180000">
              <a:spcBef>
                <a:spcPts val="0"/>
              </a:spcBef>
            </a:pPr>
            <a:r>
              <a:rPr lang="en-US" sz="2400" dirty="0" smtClean="0"/>
              <a:t>ICTS are eligible for ERDF (FEDER) funds in 2014-2020, based on SP investments</a:t>
            </a:r>
            <a:endParaRPr lang="es-ES_tradnl" sz="2400" dirty="0"/>
          </a:p>
        </p:txBody>
      </p:sp>
      <p:sp>
        <p:nvSpPr>
          <p:cNvPr id="5" name="Content Placeholder 4"/>
          <p:cNvSpPr>
            <a:spLocks noGrp="1"/>
          </p:cNvSpPr>
          <p:nvPr>
            <p:ph idx="14"/>
          </p:nvPr>
        </p:nvSpPr>
        <p:spPr/>
        <p:txBody>
          <a:bodyPr>
            <a:normAutofit/>
          </a:bodyPr>
          <a:lstStyle/>
          <a:p>
            <a:pPr marL="180000">
              <a:spcBef>
                <a:spcPts val="0"/>
              </a:spcBef>
            </a:pPr>
            <a:endParaRPr lang="en-US" sz="600" dirty="0" smtClean="0"/>
          </a:p>
          <a:p>
            <a:pPr marL="180000">
              <a:spcBef>
                <a:spcPts val="0"/>
              </a:spcBef>
            </a:pPr>
            <a:r>
              <a:rPr lang="en-US" sz="2400" dirty="0" smtClean="0"/>
              <a:t>ICTS provide user access and R&amp;I facilities</a:t>
            </a:r>
            <a:endParaRPr lang="es-ES_tradnl" sz="2400" dirty="0"/>
          </a:p>
        </p:txBody>
      </p:sp>
      <p:sp>
        <p:nvSpPr>
          <p:cNvPr id="6" name="Content Placeholder 5"/>
          <p:cNvSpPr>
            <a:spLocks noGrp="1"/>
          </p:cNvSpPr>
          <p:nvPr>
            <p:ph idx="15"/>
          </p:nvPr>
        </p:nvSpPr>
        <p:spPr/>
        <p:txBody>
          <a:bodyPr>
            <a:normAutofit/>
          </a:bodyPr>
          <a:lstStyle/>
          <a:p>
            <a:pPr marL="180000">
              <a:spcBef>
                <a:spcPts val="0"/>
              </a:spcBef>
            </a:pPr>
            <a:endParaRPr lang="en-US" sz="600" dirty="0" smtClean="0"/>
          </a:p>
          <a:p>
            <a:pPr marL="180000">
              <a:spcBef>
                <a:spcPts val="0"/>
              </a:spcBef>
            </a:pPr>
            <a:r>
              <a:rPr lang="en-US" sz="2400" dirty="0" smtClean="0"/>
              <a:t>Indicators on results, facilities, etc. will be yearly updated. </a:t>
            </a:r>
          </a:p>
          <a:p>
            <a:pPr marL="180000">
              <a:spcBef>
                <a:spcPts val="0"/>
              </a:spcBef>
            </a:pPr>
            <a:r>
              <a:rPr lang="en-US" sz="2400" dirty="0" smtClean="0"/>
              <a:t>Next SP </a:t>
            </a:r>
            <a:r>
              <a:rPr lang="en-US" sz="2400" smtClean="0"/>
              <a:t>for 2017-2020</a:t>
            </a:r>
            <a:endParaRPr lang="es-ES_tradnl" sz="2400" dirty="0"/>
          </a:p>
        </p:txBody>
      </p:sp>
    </p:spTree>
    <p:extLst>
      <p:ext uri="{BB962C8B-B14F-4D97-AF65-F5344CB8AC3E}">
        <p14:creationId xmlns:p14="http://schemas.microsoft.com/office/powerpoint/2010/main" val="1673649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88640"/>
            <a:ext cx="6553200" cy="630942"/>
          </a:xfrm>
        </p:spPr>
        <p:txBody>
          <a:bodyPr/>
          <a:lstStyle/>
          <a:p>
            <a:r>
              <a:rPr lang="en-US" dirty="0" smtClean="0">
                <a:solidFill>
                  <a:srgbClr val="587592"/>
                </a:solidFill>
              </a:rPr>
              <a:t>From SP evaluation</a:t>
            </a:r>
            <a:endParaRPr lang="es-ES_tradnl" dirty="0">
              <a:solidFill>
                <a:srgbClr val="587592"/>
              </a:solidFill>
            </a:endParaRPr>
          </a:p>
        </p:txBody>
      </p:sp>
      <p:sp>
        <p:nvSpPr>
          <p:cNvPr id="5" name="Content Placeholder 4"/>
          <p:cNvSpPr>
            <a:spLocks noGrp="1"/>
          </p:cNvSpPr>
          <p:nvPr>
            <p:ph idx="14"/>
          </p:nvPr>
        </p:nvSpPr>
        <p:spPr>
          <a:xfrm>
            <a:off x="467544" y="980728"/>
            <a:ext cx="8280920" cy="5544616"/>
          </a:xfrm>
          <a:solidFill>
            <a:srgbClr val="587592"/>
          </a:solidFill>
          <a:ln>
            <a:solidFill>
              <a:srgbClr val="3F6EA7"/>
            </a:solidFill>
          </a:ln>
        </p:spPr>
        <p:txBody>
          <a:bodyPr>
            <a:normAutofit fontScale="70000" lnSpcReduction="20000"/>
          </a:bodyPr>
          <a:lstStyle/>
          <a:p>
            <a:pPr marL="108000" indent="360000">
              <a:spcBef>
                <a:spcPts val="1000"/>
              </a:spcBef>
              <a:buFont typeface="Arial" panose="020B0604020202020204" pitchFamily="34" charset="0"/>
              <a:buChar char="•"/>
            </a:pPr>
            <a:endParaRPr lang="es-ES_tradnl" dirty="0" smtClean="0"/>
          </a:p>
          <a:p>
            <a:pPr marL="108000" indent="360000">
              <a:spcBef>
                <a:spcPts val="1000"/>
              </a:spcBef>
              <a:buFont typeface="Arial" panose="020B0604020202020204" pitchFamily="34" charset="0"/>
              <a:buChar char="•"/>
            </a:pPr>
            <a:r>
              <a:rPr lang="es-ES_tradnl" dirty="0" err="1" smtClean="0"/>
              <a:t>The</a:t>
            </a:r>
            <a:r>
              <a:rPr lang="es-ES_tradnl" dirty="0" smtClean="0"/>
              <a:t> </a:t>
            </a:r>
            <a:r>
              <a:rPr lang="es-ES_tradnl" dirty="0" err="1"/>
              <a:t>stated</a:t>
            </a:r>
            <a:r>
              <a:rPr lang="es-ES_tradnl" dirty="0"/>
              <a:t> </a:t>
            </a:r>
            <a:r>
              <a:rPr lang="es-ES_tradnl" dirty="0" err="1" smtClean="0"/>
              <a:t>objectives</a:t>
            </a:r>
            <a:r>
              <a:rPr lang="es-ES_tradnl" dirty="0" smtClean="0"/>
              <a:t> </a:t>
            </a:r>
            <a:r>
              <a:rPr lang="en-US" dirty="0" smtClean="0"/>
              <a:t>are </a:t>
            </a:r>
            <a:r>
              <a:rPr lang="en-US" dirty="0"/>
              <a:t>appropriate, realistic and achievable given a proper level of funding</a:t>
            </a:r>
            <a:endParaRPr lang="es-ES_tradnl" dirty="0"/>
          </a:p>
          <a:p>
            <a:pPr marL="108000" indent="360000">
              <a:buFont typeface="Arial" panose="020B0604020202020204" pitchFamily="34" charset="0"/>
              <a:buChar char="•"/>
            </a:pPr>
            <a:r>
              <a:rPr lang="en-US" dirty="0"/>
              <a:t>I</a:t>
            </a:r>
            <a:r>
              <a:rPr lang="en-US" dirty="0" smtClean="0"/>
              <a:t>mplementation </a:t>
            </a:r>
            <a:r>
              <a:rPr lang="en-US" dirty="0"/>
              <a:t>of new beam lines </a:t>
            </a:r>
            <a:r>
              <a:rPr lang="en-US" dirty="0" smtClean="0"/>
              <a:t>is deemed </a:t>
            </a:r>
            <a:r>
              <a:rPr lang="en-US" dirty="0"/>
              <a:t>mandatory since it will determine the relevance of this infrastructure in the world map </a:t>
            </a:r>
            <a:r>
              <a:rPr lang="en-US" dirty="0" smtClean="0"/>
              <a:t>of </a:t>
            </a:r>
            <a:r>
              <a:rPr lang="es-ES_tradnl" dirty="0" smtClean="0"/>
              <a:t>light </a:t>
            </a:r>
            <a:r>
              <a:rPr lang="es-ES_tradnl" dirty="0" err="1"/>
              <a:t>sources</a:t>
            </a:r>
            <a:r>
              <a:rPr lang="es-ES_tradnl" dirty="0" smtClean="0"/>
              <a:t>.</a:t>
            </a:r>
          </a:p>
          <a:p>
            <a:pPr marL="108000" indent="360000">
              <a:buFont typeface="Arial" panose="020B0604020202020204" pitchFamily="34" charset="0"/>
              <a:buChar char="•"/>
            </a:pPr>
            <a:r>
              <a:rPr lang="en-US" dirty="0"/>
              <a:t>The results achieved so far speak loudly for the qualifications and motivation of the staff.</a:t>
            </a:r>
            <a:endParaRPr lang="en-US" dirty="0" smtClean="0"/>
          </a:p>
          <a:p>
            <a:pPr marL="108000" indent="360000">
              <a:buFont typeface="Arial" panose="020B0604020202020204" pitchFamily="34" charset="0"/>
              <a:buChar char="•"/>
            </a:pPr>
            <a:r>
              <a:rPr lang="en-US" dirty="0"/>
              <a:t>ALBA has successfully finished construction and commissioning of the first beamlines phase </a:t>
            </a:r>
            <a:r>
              <a:rPr lang="en-US" dirty="0" smtClean="0"/>
              <a:t>of the </a:t>
            </a:r>
            <a:r>
              <a:rPr lang="en-US" dirty="0"/>
              <a:t>facility. The presented Strategy Plan for 2013 -2016 will allow bringing this </a:t>
            </a:r>
            <a:r>
              <a:rPr lang="en-US" dirty="0" smtClean="0"/>
              <a:t>unique instrument </a:t>
            </a:r>
            <a:r>
              <a:rPr lang="en-US" dirty="0"/>
              <a:t>to its full potential and use. Any slowdown in the proposed build-up of the facility </a:t>
            </a:r>
            <a:r>
              <a:rPr lang="en-US" dirty="0" smtClean="0"/>
              <a:t>will result </a:t>
            </a:r>
            <a:r>
              <a:rPr lang="en-US" dirty="0"/>
              <a:t>in a waste of initial investment and in the loss of the leading position this facility can </a:t>
            </a:r>
            <a:r>
              <a:rPr lang="en-US" dirty="0" smtClean="0"/>
              <a:t>enjoy in </a:t>
            </a:r>
            <a:r>
              <a:rPr lang="en-US" dirty="0"/>
              <a:t>the next few years.</a:t>
            </a:r>
          </a:p>
          <a:p>
            <a:pPr marL="108000" indent="360000">
              <a:buFont typeface="Arial" panose="020B0604020202020204" pitchFamily="34" charset="0"/>
              <a:buChar char="•"/>
            </a:pPr>
            <a:r>
              <a:rPr lang="en-US" dirty="0"/>
              <a:t>All effort should be put in order to provide all the resources that are needed in order to </a:t>
            </a:r>
            <a:r>
              <a:rPr lang="en-US" dirty="0" smtClean="0"/>
              <a:t>fully exploit </a:t>
            </a:r>
            <a:r>
              <a:rPr lang="en-US" dirty="0"/>
              <a:t>its potential in the next </a:t>
            </a:r>
            <a:r>
              <a:rPr lang="en-US" dirty="0" smtClean="0"/>
              <a:t>coming years</a:t>
            </a:r>
            <a:endParaRPr lang="es-ES_tradnl" dirty="0"/>
          </a:p>
        </p:txBody>
      </p:sp>
    </p:spTree>
    <p:extLst>
      <p:ext uri="{BB962C8B-B14F-4D97-AF65-F5344CB8AC3E}">
        <p14:creationId xmlns:p14="http://schemas.microsoft.com/office/powerpoint/2010/main" val="534763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3">
            <a:extLst>
              <a:ext uri="{28A0092B-C50C-407E-A947-70E740481C1C}">
                <a14:useLocalDpi xmlns:a14="http://schemas.microsoft.com/office/drawing/2010/main" val="0"/>
              </a:ext>
            </a:extLst>
          </a:blip>
          <a:srcRect t="4715"/>
          <a:stretch>
            <a:fillRect/>
          </a:stretch>
        </p:blipFill>
        <p:spPr bwMode="auto">
          <a:xfrm>
            <a:off x="3095625" y="1077732"/>
            <a:ext cx="6048375" cy="5454650"/>
          </a:xfrm>
          <a:prstGeom prst="rect">
            <a:avLst/>
          </a:prstGeom>
          <a:solidFill>
            <a:srgbClr val="FFFF00"/>
          </a:solidFill>
          <a:ln>
            <a:noFill/>
          </a:ln>
          <a:effectLst/>
          <a:extLs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3"/>
          <p:cNvSpPr txBox="1">
            <a:spLocks noChangeArrowheads="1"/>
          </p:cNvSpPr>
          <p:nvPr/>
        </p:nvSpPr>
        <p:spPr bwMode="auto">
          <a:xfrm>
            <a:off x="1439863" y="50460"/>
            <a:ext cx="3816350" cy="5847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0800">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0"/>
              </a:spcBef>
              <a:spcAft>
                <a:spcPct val="0"/>
              </a:spcAft>
            </a:pPr>
            <a:r>
              <a:rPr lang="en-GB" sz="3200" dirty="0">
                <a:solidFill>
                  <a:srgbClr val="FFFFFF"/>
                </a:solidFill>
                <a:latin typeface="Arial" pitchFamily="34" charset="0"/>
                <a:cs typeface="Arial" pitchFamily="34" charset="0"/>
              </a:rPr>
              <a:t>ALBA </a:t>
            </a:r>
            <a:r>
              <a:rPr lang="en-GB" sz="3200" dirty="0" smtClean="0">
                <a:solidFill>
                  <a:srgbClr val="FFFFFF"/>
                </a:solidFill>
                <a:latin typeface="Arial" pitchFamily="34" charset="0"/>
                <a:cs typeface="Arial" pitchFamily="34" charset="0"/>
              </a:rPr>
              <a:t> Accelerators</a:t>
            </a:r>
            <a:endParaRPr lang="en-GB" sz="3200" dirty="0">
              <a:solidFill>
                <a:srgbClr val="FFFFFF"/>
              </a:solidFill>
              <a:latin typeface="Arial" pitchFamily="34" charset="0"/>
              <a:cs typeface="Arial" pitchFamily="34" charset="0"/>
            </a:endParaRPr>
          </a:p>
        </p:txBody>
      </p:sp>
      <p:sp>
        <p:nvSpPr>
          <p:cNvPr id="64516" name="Text Box 4"/>
          <p:cNvSpPr txBox="1">
            <a:spLocks noChangeArrowheads="1"/>
          </p:cNvSpPr>
          <p:nvPr/>
        </p:nvSpPr>
        <p:spPr bwMode="auto">
          <a:xfrm>
            <a:off x="4990526" y="2956389"/>
            <a:ext cx="1706961" cy="954107"/>
          </a:xfrm>
          <a:prstGeom prst="rect">
            <a:avLst/>
          </a:prstGeom>
          <a:solidFill>
            <a:srgbClr val="FF0000">
              <a:alpha val="27000"/>
            </a:srgbClr>
          </a:solidFill>
          <a:ln>
            <a:noFill/>
          </a:ln>
          <a:effectLst/>
          <a:extLst/>
        </p:spPr>
        <p:txBody>
          <a:bodyPr wrap="square">
            <a:spAutoFit/>
          </a:bodyPr>
          <a:lstStyle/>
          <a:p>
            <a:pPr algn="ctr" fontAlgn="base">
              <a:spcBef>
                <a:spcPct val="0"/>
              </a:spcBef>
              <a:spcAft>
                <a:spcPct val="0"/>
              </a:spcAft>
            </a:pPr>
            <a:r>
              <a:rPr lang="es-ES" sz="2000" dirty="0" smtClean="0">
                <a:solidFill>
                  <a:srgbClr val="0066FF"/>
                </a:solidFill>
                <a:latin typeface="Calibri" pitchFamily="34" charset="0"/>
              </a:rPr>
              <a:t>BOOSTER</a:t>
            </a:r>
            <a:endParaRPr lang="es-ES" sz="2000" dirty="0">
              <a:solidFill>
                <a:srgbClr val="0066FF"/>
              </a:solidFill>
              <a:latin typeface="Calibri" pitchFamily="34" charset="0"/>
            </a:endParaRPr>
          </a:p>
          <a:p>
            <a:pPr algn="ctr" fontAlgn="base">
              <a:spcBef>
                <a:spcPct val="0"/>
              </a:spcBef>
              <a:spcAft>
                <a:spcPct val="0"/>
              </a:spcAft>
            </a:pPr>
            <a:r>
              <a:rPr lang="es-ES" dirty="0">
                <a:solidFill>
                  <a:srgbClr val="0066FF"/>
                </a:solidFill>
                <a:latin typeface="Calibri" pitchFamily="34" charset="0"/>
              </a:rPr>
              <a:t>100 MeV  </a:t>
            </a:r>
            <a:r>
              <a:rPr lang="es-ES" dirty="0" smtClean="0">
                <a:solidFill>
                  <a:srgbClr val="0066FF"/>
                </a:solidFill>
                <a:latin typeface="Calibri" pitchFamily="34" charset="0"/>
              </a:rPr>
              <a:t>-&gt;</a:t>
            </a:r>
          </a:p>
          <a:p>
            <a:pPr algn="ctr" fontAlgn="base">
              <a:spcBef>
                <a:spcPct val="0"/>
              </a:spcBef>
              <a:spcAft>
                <a:spcPct val="0"/>
              </a:spcAft>
            </a:pPr>
            <a:r>
              <a:rPr lang="es-ES" dirty="0" smtClean="0">
                <a:solidFill>
                  <a:srgbClr val="0066FF"/>
                </a:solidFill>
                <a:latin typeface="Calibri" pitchFamily="34" charset="0"/>
              </a:rPr>
              <a:t>3 GeV</a:t>
            </a:r>
            <a:endParaRPr lang="es-ES" dirty="0">
              <a:solidFill>
                <a:srgbClr val="0066FF"/>
              </a:solidFill>
              <a:latin typeface="Calibri" pitchFamily="34" charset="0"/>
            </a:endParaRPr>
          </a:p>
        </p:txBody>
      </p:sp>
      <p:sp>
        <p:nvSpPr>
          <p:cNvPr id="64517" name="Line 5"/>
          <p:cNvSpPr>
            <a:spLocks noChangeShapeType="1"/>
          </p:cNvSpPr>
          <p:nvPr/>
        </p:nvSpPr>
        <p:spPr bwMode="auto">
          <a:xfrm flipV="1">
            <a:off x="7267492" y="2467681"/>
            <a:ext cx="285646" cy="418538"/>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endParaRPr lang="en-US" b="1">
              <a:solidFill>
                <a:srgbClr val="000000"/>
              </a:solidFill>
              <a:latin typeface="Calibri" pitchFamily="34" charset="0"/>
            </a:endParaRPr>
          </a:p>
        </p:txBody>
      </p:sp>
      <p:sp>
        <p:nvSpPr>
          <p:cNvPr id="64518" name="Line 6"/>
          <p:cNvSpPr>
            <a:spLocks noChangeShapeType="1"/>
          </p:cNvSpPr>
          <p:nvPr/>
        </p:nvSpPr>
        <p:spPr bwMode="auto">
          <a:xfrm flipH="1">
            <a:off x="4284662" y="3501008"/>
            <a:ext cx="647378" cy="72455"/>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endParaRPr lang="en-US" b="1">
              <a:solidFill>
                <a:srgbClr val="000000"/>
              </a:solidFill>
              <a:latin typeface="Calibri" pitchFamily="34" charset="0"/>
            </a:endParaRPr>
          </a:p>
        </p:txBody>
      </p:sp>
      <p:sp>
        <p:nvSpPr>
          <p:cNvPr id="64519" name="Line 7"/>
          <p:cNvSpPr>
            <a:spLocks noChangeShapeType="1"/>
          </p:cNvSpPr>
          <p:nvPr/>
        </p:nvSpPr>
        <p:spPr bwMode="auto">
          <a:xfrm flipH="1">
            <a:off x="4572000" y="4293096"/>
            <a:ext cx="936104" cy="504056"/>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endParaRPr lang="en-US" b="1">
              <a:solidFill>
                <a:srgbClr val="000000"/>
              </a:solidFill>
              <a:latin typeface="Calibri" pitchFamily="34" charset="0"/>
            </a:endParaRPr>
          </a:p>
        </p:txBody>
      </p:sp>
      <p:sp>
        <p:nvSpPr>
          <p:cNvPr id="4" name="Rettangolo 3"/>
          <p:cNvSpPr/>
          <p:nvPr/>
        </p:nvSpPr>
        <p:spPr>
          <a:xfrm>
            <a:off x="6762243" y="2997060"/>
            <a:ext cx="1296144" cy="646331"/>
          </a:xfrm>
          <a:prstGeom prst="rect">
            <a:avLst/>
          </a:prstGeom>
          <a:solidFill>
            <a:srgbClr val="FFFF00">
              <a:alpha val="22000"/>
            </a:srgbClr>
          </a:solidFill>
        </p:spPr>
        <p:txBody>
          <a:bodyPr wrap="square">
            <a:spAutoFit/>
          </a:bodyPr>
          <a:lstStyle/>
          <a:p>
            <a:r>
              <a:rPr lang="en-US" dirty="0"/>
              <a:t>LINAC</a:t>
            </a:r>
          </a:p>
          <a:p>
            <a:r>
              <a:rPr lang="en-US" dirty="0"/>
              <a:t>100 MeV</a:t>
            </a:r>
          </a:p>
        </p:txBody>
      </p:sp>
      <p:sp>
        <p:nvSpPr>
          <p:cNvPr id="5" name="Rettangolo 4"/>
          <p:cNvSpPr/>
          <p:nvPr/>
        </p:nvSpPr>
        <p:spPr>
          <a:xfrm>
            <a:off x="5508104" y="3933056"/>
            <a:ext cx="1728192" cy="646331"/>
          </a:xfrm>
          <a:prstGeom prst="rect">
            <a:avLst/>
          </a:prstGeom>
          <a:solidFill>
            <a:srgbClr val="0070C0">
              <a:alpha val="51000"/>
            </a:srgbClr>
          </a:solidFill>
        </p:spPr>
        <p:txBody>
          <a:bodyPr wrap="square">
            <a:spAutoFit/>
          </a:bodyPr>
          <a:lstStyle/>
          <a:p>
            <a:pPr algn="ctr"/>
            <a:r>
              <a:rPr lang="en-US" dirty="0"/>
              <a:t>STORAGE RING</a:t>
            </a:r>
          </a:p>
          <a:p>
            <a:pPr algn="ctr"/>
            <a:r>
              <a:rPr lang="en-US" dirty="0"/>
              <a:t>3 GeV</a:t>
            </a:r>
          </a:p>
        </p:txBody>
      </p:sp>
      <p:graphicFrame>
        <p:nvGraphicFramePr>
          <p:cNvPr id="6" name="Tabella 5"/>
          <p:cNvGraphicFramePr>
            <a:graphicFrameLocks noGrp="1"/>
          </p:cNvGraphicFramePr>
          <p:nvPr>
            <p:extLst>
              <p:ext uri="{D42A27DB-BD31-4B8C-83A1-F6EECF244321}">
                <p14:modId xmlns:p14="http://schemas.microsoft.com/office/powerpoint/2010/main" val="2382222273"/>
              </p:ext>
            </p:extLst>
          </p:nvPr>
        </p:nvGraphicFramePr>
        <p:xfrm>
          <a:off x="107504" y="931297"/>
          <a:ext cx="3096344" cy="3324924"/>
        </p:xfrm>
        <a:graphic>
          <a:graphicData uri="http://schemas.openxmlformats.org/drawingml/2006/table">
            <a:tbl>
              <a:tblPr firstRow="1" bandRow="1">
                <a:tableStyleId>{5C22544A-7EE6-4342-B048-85BDC9FD1C3A}</a:tableStyleId>
              </a:tblPr>
              <a:tblGrid>
                <a:gridCol w="1872208"/>
                <a:gridCol w="1224136"/>
              </a:tblGrid>
              <a:tr h="369436">
                <a:tc>
                  <a:txBody>
                    <a:bodyPr/>
                    <a:lstStyle/>
                    <a:p>
                      <a:r>
                        <a:rPr lang="it-IT" dirty="0" err="1" smtClean="0"/>
                        <a:t>Parameter</a:t>
                      </a:r>
                      <a:endParaRPr lang="en-US" dirty="0"/>
                    </a:p>
                  </a:txBody>
                  <a:tcPr/>
                </a:tc>
                <a:tc>
                  <a:txBody>
                    <a:bodyPr/>
                    <a:lstStyle/>
                    <a:p>
                      <a:r>
                        <a:rPr lang="it-IT" dirty="0" smtClean="0"/>
                        <a:t>Value</a:t>
                      </a:r>
                      <a:endParaRPr lang="en-US" dirty="0"/>
                    </a:p>
                  </a:txBody>
                  <a:tcPr/>
                </a:tc>
              </a:tr>
              <a:tr h="369436">
                <a:tc>
                  <a:txBody>
                    <a:bodyPr/>
                    <a:lstStyle/>
                    <a:p>
                      <a:r>
                        <a:rPr lang="it-IT" dirty="0" smtClean="0"/>
                        <a:t>Energy</a:t>
                      </a:r>
                      <a:endParaRPr lang="en-US" dirty="0"/>
                    </a:p>
                  </a:txBody>
                  <a:tcPr/>
                </a:tc>
                <a:tc>
                  <a:txBody>
                    <a:bodyPr/>
                    <a:lstStyle/>
                    <a:p>
                      <a:r>
                        <a:rPr lang="it-IT" dirty="0" smtClean="0"/>
                        <a:t>3 GeV</a:t>
                      </a:r>
                      <a:endParaRPr lang="en-US" dirty="0"/>
                    </a:p>
                  </a:txBody>
                  <a:tcPr/>
                </a:tc>
              </a:tr>
              <a:tr h="369436">
                <a:tc>
                  <a:txBody>
                    <a:bodyPr/>
                    <a:lstStyle/>
                    <a:p>
                      <a:r>
                        <a:rPr lang="it-IT" dirty="0" err="1" smtClean="0"/>
                        <a:t>Circumference</a:t>
                      </a:r>
                      <a:endParaRPr lang="en-US" dirty="0"/>
                    </a:p>
                  </a:txBody>
                  <a:tcPr/>
                </a:tc>
                <a:tc>
                  <a:txBody>
                    <a:bodyPr/>
                    <a:lstStyle/>
                    <a:p>
                      <a:r>
                        <a:rPr lang="it-IT" dirty="0" smtClean="0"/>
                        <a:t>269 m</a:t>
                      </a:r>
                      <a:endParaRPr lang="en-US" dirty="0"/>
                    </a:p>
                  </a:txBody>
                  <a:tcPr/>
                </a:tc>
              </a:tr>
              <a:tr h="369436">
                <a:tc>
                  <a:txBody>
                    <a:bodyPr/>
                    <a:lstStyle/>
                    <a:p>
                      <a:r>
                        <a:rPr lang="it-IT" dirty="0" smtClean="0"/>
                        <a:t>Emittance </a:t>
                      </a:r>
                      <a:endParaRPr lang="en-US" dirty="0"/>
                    </a:p>
                  </a:txBody>
                  <a:tcPr/>
                </a:tc>
                <a:tc>
                  <a:txBody>
                    <a:bodyPr/>
                    <a:lstStyle/>
                    <a:p>
                      <a:r>
                        <a:rPr lang="it-IT" dirty="0" smtClean="0"/>
                        <a:t>4.4 n mrad</a:t>
                      </a:r>
                      <a:endParaRPr lang="en-US" dirty="0"/>
                    </a:p>
                  </a:txBody>
                  <a:tcPr/>
                </a:tc>
              </a:tr>
              <a:tr h="369436">
                <a:tc>
                  <a:txBody>
                    <a:bodyPr/>
                    <a:lstStyle/>
                    <a:p>
                      <a:r>
                        <a:rPr lang="it-IT" dirty="0" err="1" smtClean="0"/>
                        <a:t>Current</a:t>
                      </a:r>
                      <a:endParaRPr lang="en-US" dirty="0"/>
                    </a:p>
                  </a:txBody>
                  <a:tcPr/>
                </a:tc>
                <a:tc>
                  <a:txBody>
                    <a:bodyPr/>
                    <a:lstStyle/>
                    <a:p>
                      <a:r>
                        <a:rPr lang="it-IT" dirty="0" smtClean="0"/>
                        <a:t>250</a:t>
                      </a:r>
                      <a:r>
                        <a:rPr lang="it-IT" baseline="0" dirty="0" smtClean="0"/>
                        <a:t> </a:t>
                      </a:r>
                      <a:r>
                        <a:rPr lang="it-IT" baseline="0" dirty="0" err="1" smtClean="0"/>
                        <a:t>mA</a:t>
                      </a:r>
                      <a:endParaRPr lang="en-US" dirty="0"/>
                    </a:p>
                  </a:txBody>
                  <a:tcPr/>
                </a:tc>
              </a:tr>
              <a:tr h="369436">
                <a:tc>
                  <a:txBody>
                    <a:bodyPr/>
                    <a:lstStyle/>
                    <a:p>
                      <a:r>
                        <a:rPr lang="it-IT" dirty="0" err="1" smtClean="0"/>
                        <a:t>Rf</a:t>
                      </a:r>
                      <a:r>
                        <a:rPr lang="it-IT" dirty="0" smtClean="0"/>
                        <a:t> </a:t>
                      </a:r>
                      <a:r>
                        <a:rPr lang="it-IT" dirty="0" err="1" smtClean="0"/>
                        <a:t>frequency</a:t>
                      </a:r>
                      <a:endParaRPr lang="en-US" dirty="0"/>
                    </a:p>
                  </a:txBody>
                  <a:tcPr/>
                </a:tc>
                <a:tc>
                  <a:txBody>
                    <a:bodyPr/>
                    <a:lstStyle/>
                    <a:p>
                      <a:r>
                        <a:rPr lang="it-IT" dirty="0" smtClean="0"/>
                        <a:t>500 MHz </a:t>
                      </a:r>
                      <a:endParaRPr lang="en-US" dirty="0"/>
                    </a:p>
                  </a:txBody>
                  <a:tcPr/>
                </a:tc>
              </a:tr>
              <a:tr h="369436">
                <a:tc>
                  <a:txBody>
                    <a:bodyPr/>
                    <a:lstStyle/>
                    <a:p>
                      <a:r>
                        <a:rPr lang="it-IT" dirty="0" smtClean="0"/>
                        <a:t># </a:t>
                      </a:r>
                      <a:r>
                        <a:rPr lang="it-IT" dirty="0" err="1" smtClean="0"/>
                        <a:t>cavities</a:t>
                      </a:r>
                      <a:endParaRPr lang="en-US" dirty="0"/>
                    </a:p>
                  </a:txBody>
                  <a:tcPr/>
                </a:tc>
                <a:tc>
                  <a:txBody>
                    <a:bodyPr/>
                    <a:lstStyle/>
                    <a:p>
                      <a:r>
                        <a:rPr lang="it-IT" dirty="0" smtClean="0"/>
                        <a:t>6</a:t>
                      </a:r>
                      <a:endParaRPr lang="en-US" dirty="0"/>
                    </a:p>
                  </a:txBody>
                  <a:tcPr/>
                </a:tc>
              </a:tr>
              <a:tr h="369436">
                <a:tc>
                  <a:txBody>
                    <a:bodyPr/>
                    <a:lstStyle/>
                    <a:p>
                      <a:r>
                        <a:rPr lang="it-IT" dirty="0" smtClean="0"/>
                        <a:t>Long </a:t>
                      </a:r>
                      <a:r>
                        <a:rPr lang="it-IT" dirty="0" err="1" smtClean="0"/>
                        <a:t>straights</a:t>
                      </a:r>
                      <a:endParaRPr lang="en-US" dirty="0"/>
                    </a:p>
                  </a:txBody>
                  <a:tcPr/>
                </a:tc>
                <a:tc>
                  <a:txBody>
                    <a:bodyPr/>
                    <a:lstStyle/>
                    <a:p>
                      <a:r>
                        <a:rPr lang="it-IT" dirty="0" smtClean="0"/>
                        <a:t>4    (8 m) </a:t>
                      </a:r>
                      <a:endParaRPr lang="en-US" dirty="0"/>
                    </a:p>
                  </a:txBody>
                  <a:tcPr/>
                </a:tc>
              </a:tr>
              <a:tr h="369436">
                <a:tc>
                  <a:txBody>
                    <a:bodyPr/>
                    <a:lstStyle/>
                    <a:p>
                      <a:r>
                        <a:rPr lang="it-IT" dirty="0" smtClean="0"/>
                        <a:t>Medium </a:t>
                      </a:r>
                      <a:r>
                        <a:rPr lang="it-IT" dirty="0" err="1" smtClean="0"/>
                        <a:t>straights</a:t>
                      </a:r>
                      <a:endParaRPr lang="en-US" dirty="0"/>
                    </a:p>
                  </a:txBody>
                  <a:tcPr/>
                </a:tc>
                <a:tc>
                  <a:txBody>
                    <a:bodyPr/>
                    <a:lstStyle/>
                    <a:p>
                      <a:r>
                        <a:rPr lang="it-IT" dirty="0" smtClean="0"/>
                        <a:t>12 (4 m)</a:t>
                      </a:r>
                      <a:endParaRPr lang="en-US" dirty="0"/>
                    </a:p>
                  </a:txBody>
                  <a:tcPr/>
                </a:tc>
              </a:tr>
            </a:tbl>
          </a:graphicData>
        </a:graphic>
      </p:graphicFrame>
      <p:sp>
        <p:nvSpPr>
          <p:cNvPr id="7" name="CasellaDiTesto 6"/>
          <p:cNvSpPr txBox="1"/>
          <p:nvPr/>
        </p:nvSpPr>
        <p:spPr>
          <a:xfrm>
            <a:off x="2945149" y="137727"/>
            <a:ext cx="1986891" cy="523220"/>
          </a:xfrm>
          <a:prstGeom prst="rect">
            <a:avLst/>
          </a:prstGeom>
          <a:noFill/>
        </p:spPr>
        <p:txBody>
          <a:bodyPr wrap="none" rtlCol="0">
            <a:spAutoFit/>
          </a:bodyPr>
          <a:lstStyle/>
          <a:p>
            <a:r>
              <a:rPr lang="it-IT" sz="2800" dirty="0" smtClean="0"/>
              <a:t>Accelerators</a:t>
            </a:r>
            <a:endParaRPr lang="en-US" sz="2800" dirty="0"/>
          </a:p>
        </p:txBody>
      </p:sp>
      <p:pic>
        <p:nvPicPr>
          <p:cNvPr id="12" name="Chart 49"/>
          <p:cNvPicPr/>
          <p:nvPr/>
        </p:nvPicPr>
        <p:blipFill>
          <a:blip r:embed="rId4" cstate="print">
            <a:extLst>
              <a:ext uri="{28A0092B-C50C-407E-A947-70E740481C1C}">
                <a14:useLocalDpi xmlns:a14="http://schemas.microsoft.com/office/drawing/2010/main" val="0"/>
              </a:ext>
            </a:extLst>
          </a:blip>
          <a:srcRect b="-73"/>
          <a:stretch>
            <a:fillRect/>
          </a:stretch>
        </p:blipFill>
        <p:spPr bwMode="auto">
          <a:xfrm>
            <a:off x="0" y="4437112"/>
            <a:ext cx="3348038" cy="1980398"/>
          </a:xfrm>
          <a:prstGeom prst="rect">
            <a:avLst/>
          </a:prstGeom>
          <a:noFill/>
          <a:ln>
            <a:noFill/>
          </a:ln>
        </p:spPr>
      </p:pic>
      <p:pic>
        <p:nvPicPr>
          <p:cNvPr id="13" name="Picture 12"/>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6042860"/>
            <a:ext cx="711835" cy="374650"/>
          </a:xfrm>
          <a:prstGeom prst="rect">
            <a:avLst/>
          </a:prstGeom>
          <a:noFill/>
          <a:ln>
            <a:noFill/>
          </a:ln>
        </p:spPr>
      </p:pic>
    </p:spTree>
    <p:extLst>
      <p:ext uri="{BB962C8B-B14F-4D97-AF65-F5344CB8AC3E}">
        <p14:creationId xmlns:p14="http://schemas.microsoft.com/office/powerpoint/2010/main" val="4023495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256" y="205770"/>
            <a:ext cx="6553200" cy="400110"/>
          </a:xfrm>
        </p:spPr>
        <p:txBody>
          <a:bodyPr/>
          <a:lstStyle/>
          <a:p>
            <a:r>
              <a:rPr lang="en-US" sz="2000" dirty="0" smtClean="0"/>
              <a:t>Emittance of 3</a:t>
            </a:r>
            <a:r>
              <a:rPr lang="en-US" sz="2000" baseline="30000" dirty="0" smtClean="0"/>
              <a:t>rd</a:t>
            </a:r>
            <a:r>
              <a:rPr lang="en-US" sz="2000" dirty="0" smtClean="0"/>
              <a:t> generation and DL SL</a:t>
            </a:r>
            <a:endParaRPr lang="es-ES_tradnl" sz="2000" dirty="0"/>
          </a:p>
        </p:txBody>
      </p:sp>
      <p:pic>
        <p:nvPicPr>
          <p:cNvPr id="3" name="Picture 2"/>
          <p:cNvPicPr/>
          <p:nvPr/>
        </p:nvPicPr>
        <p:blipFill>
          <a:blip r:embed="rId2"/>
          <a:stretch>
            <a:fillRect/>
          </a:stretch>
        </p:blipFill>
        <p:spPr>
          <a:xfrm>
            <a:off x="755576" y="836712"/>
            <a:ext cx="7534960" cy="4868279"/>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54891889"/>
              </p:ext>
            </p:extLst>
          </p:nvPr>
        </p:nvGraphicFramePr>
        <p:xfrm>
          <a:off x="647564" y="5632983"/>
          <a:ext cx="8039016" cy="731520"/>
        </p:xfrm>
        <a:graphic>
          <a:graphicData uri="http://schemas.openxmlformats.org/drawingml/2006/table">
            <a:tbl>
              <a:tblPr>
                <a:tableStyleId>{5C22544A-7EE6-4342-B048-85BDC9FD1C3A}</a:tableStyleId>
              </a:tblPr>
              <a:tblGrid>
                <a:gridCol w="8039016"/>
              </a:tblGrid>
              <a:tr h="0">
                <a:tc>
                  <a:txBody>
                    <a:bodyPr/>
                    <a:lstStyle/>
                    <a:p>
                      <a:pPr algn="ctr">
                        <a:spcBef>
                          <a:spcPts val="200"/>
                        </a:spcBef>
                        <a:spcAft>
                          <a:spcPts val="200"/>
                        </a:spcAft>
                      </a:pPr>
                      <a:r>
                        <a:rPr lang="en-US" sz="1600" dirty="0">
                          <a:effectLst/>
                        </a:rPr>
                        <a:t>Emittance normalized to beam energy vs. circumference for storage rings in operation (blue dots) and under construction or being planned (red dots). The ongoing generational change is indicated by the transition from the blue line to the red line. (R. </a:t>
                      </a:r>
                      <a:r>
                        <a:rPr lang="en-US" sz="1600" dirty="0" err="1">
                          <a:effectLst/>
                        </a:rPr>
                        <a:t>Bartolini</a:t>
                      </a:r>
                      <a:r>
                        <a:rPr lang="en-US" sz="1600" dirty="0">
                          <a:effectLst/>
                        </a:rPr>
                        <a:t>, LER-2014)</a:t>
                      </a:r>
                      <a:endParaRPr lang="es-ES_tradnl" sz="2400" dirty="0">
                        <a:effectLst/>
                        <a:latin typeface="Times New Roman"/>
                        <a:ea typeface="Times New Roman"/>
                      </a:endParaRPr>
                    </a:p>
                  </a:txBody>
                  <a:tcPr marL="90170" marR="90170" marT="0" marB="0"/>
                </a:tc>
              </a:tr>
            </a:tbl>
          </a:graphicData>
        </a:graphic>
      </p:graphicFrame>
    </p:spTree>
    <p:extLst>
      <p:ext uri="{BB962C8B-B14F-4D97-AF65-F5344CB8AC3E}">
        <p14:creationId xmlns:p14="http://schemas.microsoft.com/office/powerpoint/2010/main" val="426271652"/>
      </p:ext>
    </p:extLst>
  </p:cSld>
  <p:clrMapOvr>
    <a:masterClrMapping/>
  </p:clrMapOvr>
  <p:timing>
    <p:tnLst>
      <p:par>
        <p:cTn id="1" dur="indefinite" restart="never" nodeType="tmRoot"/>
      </p:par>
    </p:tnLst>
  </p:timing>
</p:sld>
</file>

<file path=ppt/theme/theme1.xml><?xml version="1.0" encoding="utf-8"?>
<a:theme xmlns:a="http://schemas.openxmlformats.org/drawingml/2006/main" name="ALBA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wrap="square" rtlCol="0">
        <a:spAutoFit/>
      </a:bodyPr>
      <a:lstStyle>
        <a:defPPr>
          <a:defRPr dirty="0"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4857</TotalTime>
  <Words>2662</Words>
  <Application>Microsoft Office PowerPoint</Application>
  <PresentationFormat>On-screen Show (4:3)</PresentationFormat>
  <Paragraphs>489</Paragraphs>
  <Slides>50</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2" baseType="lpstr">
      <vt:lpstr>ALBA Powerpoint</vt:lpstr>
      <vt:lpstr>Graph</vt:lpstr>
      <vt:lpstr>PowerPoint Presentation</vt:lpstr>
      <vt:lpstr>Welcome to SAC members</vt:lpstr>
      <vt:lpstr>Introduction</vt:lpstr>
      <vt:lpstr>ALBA History</vt:lpstr>
      <vt:lpstr>ALBA Simplified time schedule</vt:lpstr>
      <vt:lpstr>ALBA in the Spanish ICTS Map (Infraestructuras Científicas y Tecnológicas Singulares)</vt:lpstr>
      <vt:lpstr>From SP evaluation</vt:lpstr>
      <vt:lpstr>PowerPoint Presentation</vt:lpstr>
      <vt:lpstr>Emittance of 3rd generation and DL SL</vt:lpstr>
      <vt:lpstr>PowerPoint Presentation</vt:lpstr>
      <vt:lpstr>PowerPoint Presentation</vt:lpstr>
      <vt:lpstr>Staff</vt:lpstr>
      <vt:lpstr>PowerPoint Presentation</vt:lpstr>
      <vt:lpstr>Operation calendar 2014 – 5250 hours     will be 5730 in 2015</vt:lpstr>
      <vt:lpstr>Availability (1 Dec 2014)</vt:lpstr>
      <vt:lpstr>PowerPoint Presentation</vt:lpstr>
      <vt:lpstr>Operating conditions</vt:lpstr>
      <vt:lpstr>User calls </vt:lpstr>
      <vt:lpstr>User call statistics</vt:lpstr>
      <vt:lpstr>PowerPoint Presentation</vt:lpstr>
      <vt:lpstr>PowerPoint Presentation</vt:lpstr>
      <vt:lpstr>PowerPoint Presentation</vt:lpstr>
      <vt:lpstr>Scientific highlights</vt:lpstr>
      <vt:lpstr>Life Science</vt:lpstr>
      <vt:lpstr>Electronic and Magnetic Structure of Matter</vt:lpstr>
      <vt:lpstr>Influence of the support on surface rearrangements of bimetallic nanoparticles in real catalysts – going versus custom made catalysts</vt:lpstr>
      <vt:lpstr>Other activities</vt:lpstr>
      <vt:lpstr>Phase I latest developments</vt:lpstr>
      <vt:lpstr>NCD BL Review on 19-11-14 Wim Bras (Chair), Tiberio Ezquerra, Stephan Roth, Nick Terrill</vt:lpstr>
      <vt:lpstr>BL thermal drift upgrade project </vt:lpstr>
      <vt:lpstr>BL thermal drift upgrade project </vt:lpstr>
      <vt:lpstr>Computing IT Systems.</vt:lpstr>
      <vt:lpstr>Sardana &amp; Beamline Controls</vt:lpstr>
      <vt:lpstr>PowerPoint Presentation</vt:lpstr>
      <vt:lpstr>Open day 1630 visits FECYT funding</vt:lpstr>
      <vt:lpstr>Highligths on Collaboration with other Institutions</vt:lpstr>
      <vt:lpstr>Nov 2014: measurement of prototype SESAME SR dipole</vt:lpstr>
      <vt:lpstr>PowerPoint Presentation</vt:lpstr>
      <vt:lpstr>Phase II BLs</vt:lpstr>
      <vt:lpstr>PowerPoint Presentation</vt:lpstr>
      <vt:lpstr>PowerPoint Presentation</vt:lpstr>
      <vt:lpstr>PowerPoint Presentation</vt:lpstr>
      <vt:lpstr>PowerPoint Presentation</vt:lpstr>
      <vt:lpstr>PowerPoint Presentation</vt:lpstr>
      <vt:lpstr>Phase III BL process</vt:lpstr>
      <vt:lpstr>Phase III BL Process - 2014</vt:lpstr>
      <vt:lpstr>Six BLs projects presented today</vt:lpstr>
      <vt:lpstr>Phase III: Some of the proposed scientific opportunities</vt:lpstr>
      <vt:lpstr>PowerPoint Presentation</vt:lpstr>
      <vt:lpstr>Acknowledgements  (for this special SAC edition)  To the BL proposers and supporters  (a community of about  250 people has shown its interest in ALBA Phase III projects) To the 12 Referees who have submitted their reports during the last month To the ALBA staff who has participated in the proposal preparation while working full time in the operation  To the SAC members for their support and advice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Caterina Biscari</dc:creator>
  <cp:lastModifiedBy>Caterina Biscari</cp:lastModifiedBy>
  <cp:revision>308</cp:revision>
  <cp:lastPrinted>2014-06-10T07:54:01Z</cp:lastPrinted>
  <dcterms:created xsi:type="dcterms:W3CDTF">2014-05-26T10:47:04Z</dcterms:created>
  <dcterms:modified xsi:type="dcterms:W3CDTF">2014-12-02T13:21:35Z</dcterms:modified>
</cp:coreProperties>
</file>