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38"/>
  </p:notesMasterIdLst>
  <p:handoutMasterIdLst>
    <p:handoutMasterId r:id="rId39"/>
  </p:handoutMasterIdLst>
  <p:sldIdLst>
    <p:sldId id="331" r:id="rId2"/>
    <p:sldId id="373" r:id="rId3"/>
    <p:sldId id="491" r:id="rId4"/>
    <p:sldId id="381" r:id="rId5"/>
    <p:sldId id="422" r:id="rId6"/>
    <p:sldId id="376" r:id="rId7"/>
    <p:sldId id="430" r:id="rId8"/>
    <p:sldId id="492" r:id="rId9"/>
    <p:sldId id="424" r:id="rId10"/>
    <p:sldId id="425" r:id="rId11"/>
    <p:sldId id="498" r:id="rId12"/>
    <p:sldId id="499" r:id="rId13"/>
    <p:sldId id="420" r:id="rId14"/>
    <p:sldId id="418" r:id="rId15"/>
    <p:sldId id="421" r:id="rId16"/>
    <p:sldId id="501" r:id="rId17"/>
    <p:sldId id="502" r:id="rId18"/>
    <p:sldId id="493" r:id="rId19"/>
    <p:sldId id="494" r:id="rId20"/>
    <p:sldId id="462" r:id="rId21"/>
    <p:sldId id="496" r:id="rId22"/>
    <p:sldId id="495" r:id="rId23"/>
    <p:sldId id="448" r:id="rId24"/>
    <p:sldId id="449" r:id="rId25"/>
    <p:sldId id="419" r:id="rId26"/>
    <p:sldId id="451" r:id="rId27"/>
    <p:sldId id="452" r:id="rId28"/>
    <p:sldId id="453" r:id="rId29"/>
    <p:sldId id="497" r:id="rId30"/>
    <p:sldId id="450" r:id="rId31"/>
    <p:sldId id="458" r:id="rId32"/>
    <p:sldId id="372" r:id="rId33"/>
    <p:sldId id="504" r:id="rId34"/>
    <p:sldId id="505" r:id="rId35"/>
    <p:sldId id="503" r:id="rId36"/>
    <p:sldId id="506" r:id="rId37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="" xmlns:p14="http://schemas.microsoft.com/office/powerpoint/2010/main">
        <p14:section name="Standardabschnitt" id="{AE7857C0-2D20-4703-8FB6-39B300EF5577}">
          <p14:sldIdLst>
            <p14:sldId id="331"/>
            <p14:sldId id="373"/>
            <p14:sldId id="491"/>
            <p14:sldId id="381"/>
            <p14:sldId id="422"/>
            <p14:sldId id="376"/>
            <p14:sldId id="430"/>
            <p14:sldId id="492"/>
            <p14:sldId id="424"/>
            <p14:sldId id="425"/>
            <p14:sldId id="486"/>
            <p14:sldId id="489"/>
            <p14:sldId id="420"/>
            <p14:sldId id="418"/>
            <p14:sldId id="421"/>
            <p14:sldId id="434"/>
            <p14:sldId id="435"/>
            <p14:sldId id="493"/>
            <p14:sldId id="494"/>
            <p14:sldId id="462"/>
            <p14:sldId id="496"/>
            <p14:sldId id="495"/>
            <p14:sldId id="448"/>
            <p14:sldId id="449"/>
            <p14:sldId id="419"/>
            <p14:sldId id="451"/>
            <p14:sldId id="452"/>
            <p14:sldId id="453"/>
            <p14:sldId id="497"/>
            <p14:sldId id="450"/>
            <p14:sldId id="458"/>
            <p14:sldId id="372"/>
            <p14:sldId id="484"/>
            <p14:sldId id="488"/>
            <p14:sldId id="4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33FF"/>
    <a:srgbClr val="CC99FF"/>
    <a:srgbClr val="C50006"/>
    <a:srgbClr val="FDCA00"/>
    <a:srgbClr val="010000"/>
    <a:srgbClr val="FFFFFF"/>
    <a:srgbClr val="808080"/>
    <a:srgbClr val="000000"/>
    <a:srgbClr val="EF5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7" autoAdjust="0"/>
  </p:normalViewPr>
  <p:slideViewPr>
    <p:cSldViewPr snapToObjects="1">
      <p:cViewPr>
        <p:scale>
          <a:sx n="70" d="100"/>
          <a:sy n="70" d="100"/>
        </p:scale>
        <p:origin x="-1386" y="1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66C64B0-3C7F-4C95-9B82-0106C058EAB6}" type="slidenum">
              <a:rPr lang="en-US" altLang="de-DE" sz="1300" b="0"/>
              <a:pPr algn="r" eaLnBrk="1" hangingPunct="1"/>
              <a:t>13</a:t>
            </a:fld>
            <a:endParaRPr lang="en-US" altLang="de-DE" sz="13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66C64B0-3C7F-4C95-9B82-0106C058EAB6}" type="slidenum">
              <a:rPr lang="en-US" altLang="de-DE" sz="1300" b="0"/>
              <a:pPr algn="r" eaLnBrk="1" hangingPunct="1"/>
              <a:t>14</a:t>
            </a:fld>
            <a:endParaRPr lang="en-US" altLang="de-DE" sz="13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66C64B0-3C7F-4C95-9B82-0106C058EAB6}" type="slidenum">
              <a:rPr lang="en-US" altLang="de-DE" sz="1300" b="0"/>
              <a:pPr algn="r" eaLnBrk="1" hangingPunct="1"/>
              <a:t>15</a:t>
            </a:fld>
            <a:endParaRPr lang="en-US" altLang="de-DE" sz="13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4" rIns="95550" bIns="47774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346ADF7-C570-4FBD-AB0F-3BA57745F307}" type="slidenum">
              <a:rPr lang="en-US" altLang="de-DE" sz="1300" b="0">
                <a:ea typeface="ＭＳ Ｐゴシック" pitchFamily="34" charset="-128"/>
              </a:rPr>
              <a:pPr algn="r" eaLnBrk="1" hangingPunct="1"/>
              <a:t>16</a:t>
            </a:fld>
            <a:endParaRPr lang="en-US" altLang="de-DE" sz="1300" b="0"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4" rIns="95550" bIns="47774"/>
          <a:lstStyle/>
          <a:p>
            <a:pPr eaLnBrk="1" hangingPunct="1"/>
            <a:r>
              <a:rPr lang="de-DE" altLang="de-DE" dirty="0" err="1" smtClean="0">
                <a:latin typeface="Arial" pitchFamily="34" charset="0"/>
                <a:ea typeface="ＭＳ Ｐゴシック" pitchFamily="34" charset="-128"/>
              </a:rPr>
              <a:t>Mention</a:t>
            </a:r>
            <a:r>
              <a:rPr lang="de-DE" altLang="de-DE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latin typeface="Arial" pitchFamily="34" charset="0"/>
                <a:ea typeface="ＭＳ Ｐゴシック" pitchFamily="34" charset="-128"/>
              </a:rPr>
              <a:t>the</a:t>
            </a:r>
            <a:r>
              <a:rPr lang="de-DE" altLang="de-DE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latin typeface="Arial" pitchFamily="34" charset="0"/>
                <a:ea typeface="ＭＳ Ｐゴシック" pitchFamily="34" charset="-128"/>
              </a:rPr>
              <a:t>case</a:t>
            </a:r>
            <a:r>
              <a:rPr lang="de-DE" altLang="de-DE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latin typeface="Arial" pitchFamily="34" charset="0"/>
                <a:ea typeface="ＭＳ Ｐゴシック" pitchFamily="34" charset="-128"/>
              </a:rPr>
              <a:t>of</a:t>
            </a:r>
            <a:r>
              <a:rPr lang="de-DE" altLang="de-DE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latin typeface="Arial" pitchFamily="34" charset="0"/>
                <a:ea typeface="ＭＳ Ｐゴシック" pitchFamily="34" charset="-128"/>
              </a:rPr>
              <a:t>Mingjie</a:t>
            </a:r>
            <a:r>
              <a:rPr lang="de-DE" altLang="de-DE" dirty="0" smtClean="0">
                <a:latin typeface="Arial" pitchFamily="34" charset="0"/>
                <a:ea typeface="ＭＳ Ｐゴシック" pitchFamily="34" charset="-128"/>
              </a:rPr>
              <a:t>..</a:t>
            </a:r>
            <a:r>
              <a:rPr lang="de-DE" altLang="de-DE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marL="90488" marR="0" indent="-904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de-DE" sz="1000" i="1" dirty="0" smtClean="0">
                <a:latin typeface="+mn-lt"/>
              </a:rPr>
              <a:t>[M. Yan et al</a:t>
            </a:r>
            <a:r>
              <a:rPr lang="en-US" altLang="de-DE" sz="1000" b="0" i="1" dirty="0" smtClean="0">
                <a:latin typeface="+mn-lt"/>
              </a:rPr>
              <a:t>, FEL14, THP088</a:t>
            </a:r>
            <a:r>
              <a:rPr lang="en-US" altLang="de-DE" sz="1000" i="1" dirty="0" smtClean="0">
                <a:latin typeface="+mn-lt"/>
              </a:rPr>
              <a:t>], [M. Yan, DESY-THESIS-2016-017]</a:t>
            </a:r>
          </a:p>
          <a:p>
            <a:pPr eaLnBrk="1" hangingPunct="1"/>
            <a:endParaRPr lang="de-DE" altLang="de-DE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25EE537-4EB9-4D62-BE58-E821EF833A25}" type="slidenum">
              <a:rPr lang="en-US" altLang="de-DE" sz="1300" b="0"/>
              <a:pPr algn="r" eaLnBrk="1" hangingPunct="1"/>
              <a:t>17</a:t>
            </a:fld>
            <a:endParaRPr lang="en-US" altLang="de-DE" sz="13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19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4" rIns="95550" bIns="47774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F9AB520-F208-477B-A69E-84521A0CAC28}" type="slidenum">
              <a:rPr lang="en-US" altLang="de-DE" sz="1300" b="0"/>
              <a:pPr algn="r" eaLnBrk="1" hangingPunct="1"/>
              <a:t>20</a:t>
            </a:fld>
            <a:endParaRPr lang="en-US" altLang="de-DE" sz="13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4" rIns="95550" bIns="47774"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FCA7915-96D2-4B61-8043-35374FCB2025}" type="slidenum">
              <a:rPr lang="en-US" altLang="de-DE" sz="1300" b="0"/>
              <a:pPr algn="r" eaLnBrk="1" hangingPunct="1"/>
              <a:t>21</a:t>
            </a:fld>
            <a:endParaRPr lang="en-US" altLang="de-DE" sz="13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25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26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27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28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30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31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04984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33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8496" y="9432288"/>
            <a:ext cx="2944486" cy="4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1" tIns="47775" rIns="95551" bIns="47775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4900" indent="-2206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6225" indent="-2206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9138" indent="-2222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6338" indent="-22225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03538" indent="-22225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0738" indent="-22225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7938" indent="-22225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BA07E4-2C3B-43EC-93D4-ECC3FA943A4A}" type="slidenum">
              <a:rPr lang="en-US" altLang="de-DE" sz="1300"/>
              <a:pPr algn="r" eaLnBrk="1" hangingPunct="1">
                <a:spcBef>
                  <a:spcPct val="0"/>
                </a:spcBef>
              </a:pPr>
              <a:t>34</a:t>
            </a:fld>
            <a:endParaRPr lang="en-US" altLang="de-DE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1" tIns="47786" rIns="95571" bIns="47786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2D3E770-F3D6-4A1D-AAA0-CCA307FC074B}" type="slidenum">
              <a:rPr lang="en-US" altLang="de-DE" sz="1300" b="0"/>
              <a:pPr algn="r" eaLnBrk="1" hangingPunct="1"/>
              <a:t>35</a:t>
            </a:fld>
            <a:endParaRPr lang="en-US" altLang="de-DE" sz="13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78" rIns="95557" bIns="47778" anchor="b"/>
          <a:lstStyle>
            <a:lvl1pPr defTabSz="990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32C14C3-D9D5-49B3-8596-DD060D793FAB}" type="slidenum">
              <a:rPr lang="en-US" altLang="de-DE" sz="1300"/>
              <a:pPr algn="r" eaLnBrk="1" hangingPunct="1"/>
              <a:t>36</a:t>
            </a:fld>
            <a:endParaRPr lang="en-US" altLang="de-DE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6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B4BB81E-ECD1-49FB-95F8-B0B926950B21}" type="slidenum">
              <a:rPr lang="en-US" altLang="de-DE" sz="1300" b="0"/>
              <a:pPr algn="r" eaLnBrk="1" hangingPunct="1"/>
              <a:t>7</a:t>
            </a:fld>
            <a:endParaRPr lang="en-US" altLang="de-DE" sz="13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38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78" rIns="95557" bIns="47778" anchor="b"/>
          <a:lstStyle>
            <a:lvl1pPr defTabSz="990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FE0508-2B80-4CCB-9DD3-339814FA5861}" type="slidenum">
              <a:rPr lang="en-US" altLang="de-DE" sz="1300"/>
              <a:pPr algn="r" eaLnBrk="1" hangingPunct="1"/>
              <a:t>9</a:t>
            </a:fld>
            <a:endParaRPr lang="en-US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78" rIns="95557" bIns="47778" anchor="b"/>
          <a:lstStyle>
            <a:lvl1pPr defTabSz="990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FE0508-2B80-4CCB-9DD3-339814FA5861}" type="slidenum">
              <a:rPr lang="en-US" altLang="de-DE" sz="1300"/>
              <a:pPr algn="r" eaLnBrk="1" hangingPunct="1"/>
              <a:t>10</a:t>
            </a:fld>
            <a:endParaRPr lang="en-US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4" tIns="47783" rIns="95564" bIns="47783" anchor="b"/>
          <a:lstStyle>
            <a:lvl1pPr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E0FBE55-7577-45C1-8D31-CEECFBA57E56}" type="slidenum">
              <a:rPr lang="en-US" altLang="de-DE" sz="1300" b="0"/>
              <a:pPr algn="r" eaLnBrk="1" hangingPunct="1"/>
              <a:t>11</a:t>
            </a:fld>
            <a:endParaRPr lang="en-US" altLang="de-DE" sz="13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CH" smtClean="0"/>
              <a:t>Click to edit Master text styles</a:t>
            </a:r>
          </a:p>
          <a:p>
            <a:pPr lvl="1" eaLnBrk="1" latinLnBrk="0" hangingPunct="1"/>
            <a:r>
              <a:rPr lang="de-CH" smtClean="0"/>
              <a:t>Second level</a:t>
            </a:r>
          </a:p>
          <a:p>
            <a:pPr lvl="2" eaLnBrk="1" latinLnBrk="0" hangingPunct="1"/>
            <a:r>
              <a:rPr lang="de-CH" smtClean="0"/>
              <a:t>Third level</a:t>
            </a:r>
          </a:p>
          <a:p>
            <a:pPr lvl="3" eaLnBrk="1" latinLnBrk="0" hangingPunct="1"/>
            <a:r>
              <a:rPr lang="de-CH" smtClean="0"/>
              <a:t>Fourth level</a:t>
            </a:r>
          </a:p>
          <a:p>
            <a:pPr lvl="4" eaLnBrk="1" latinLnBrk="0" hangingPunct="1"/>
            <a:r>
              <a:rPr lang="de-CH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558A3B3-70FF-2F42-B768-ED4241BB99A5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CH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364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EA68-D859-4216-B637-2B64AE5A73F3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163" y="6564313"/>
            <a:ext cx="6245225" cy="2555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eduard.prat@psi.ch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67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81" r:id="rId9"/>
    <p:sldLayoutId id="2147483982" r:id="rId10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293096"/>
            <a:ext cx="7358013" cy="1090800"/>
          </a:xfrm>
        </p:spPr>
        <p:txBody>
          <a:bodyPr/>
          <a:lstStyle/>
          <a:p>
            <a:r>
              <a:rPr lang="en-US" dirty="0" smtClean="0"/>
              <a:t>Requirements from the FEL Beam Dynamics community</a:t>
            </a:r>
            <a:endParaRPr lang="en-US" i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4388" y="3933056"/>
            <a:ext cx="7969249" cy="364520"/>
          </a:xfrm>
        </p:spPr>
        <p:txBody>
          <a:bodyPr/>
          <a:lstStyle/>
          <a:p>
            <a:r>
              <a:rPr lang="en-GB" dirty="0" smtClean="0"/>
              <a:t>Eduard Prat ::  </a:t>
            </a:r>
            <a:r>
              <a:rPr lang="en-GB" dirty="0" err="1" smtClean="0"/>
              <a:t>SwissFEL</a:t>
            </a:r>
            <a:r>
              <a:rPr lang="en-GB" dirty="0"/>
              <a:t> Beam </a:t>
            </a:r>
            <a:r>
              <a:rPr lang="en-GB" dirty="0" smtClean="0"/>
              <a:t>Dynamics ::  </a:t>
            </a:r>
            <a:r>
              <a:rPr lang="en-GB" dirty="0"/>
              <a:t>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 smtClean="0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373216"/>
            <a:ext cx="7969250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Topical Workshop on Emittance Measurements for Light Sources and FELs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30 January 2018, ALBA, </a:t>
            </a:r>
            <a:r>
              <a:rPr lang="en-GB" sz="1800" b="1" dirty="0" err="1" smtClean="0">
                <a:solidFill>
                  <a:srgbClr val="969696"/>
                </a:solidFill>
                <a:latin typeface="+mn-lt"/>
              </a:rPr>
              <a:t>Cerdanyola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del </a:t>
            </a:r>
            <a:r>
              <a:rPr lang="en-GB" sz="1800" b="1" dirty="0" err="1" smtClean="0">
                <a:solidFill>
                  <a:srgbClr val="969696"/>
                </a:solidFill>
                <a:latin typeface="+mn-lt"/>
              </a:rPr>
              <a:t>Vallès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(</a:t>
            </a:r>
            <a:r>
              <a:rPr lang="en-GB" sz="1800" b="1" dirty="0" err="1" smtClean="0">
                <a:solidFill>
                  <a:srgbClr val="969696"/>
                </a:solidFill>
                <a:latin typeface="+mn-lt"/>
              </a:rPr>
              <a:t>Catalunya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)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Optics-based emittance measurements</a:t>
            </a:r>
            <a:endParaRPr lang="en-US" dirty="0"/>
          </a:p>
        </p:txBody>
      </p:sp>
      <p:pic>
        <p:nvPicPr>
          <p:cNvPr id="30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62" y="2591496"/>
            <a:ext cx="2526262" cy="24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323528" y="2837366"/>
            <a:ext cx="6173134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en-GB" altLang="de-DE" sz="1600" b="0" dirty="0" smtClean="0">
                <a:latin typeface="+mn-lt"/>
              </a:rPr>
              <a:t>At </a:t>
            </a:r>
            <a:r>
              <a:rPr lang="en-GB" altLang="de-DE" sz="1600" b="0" dirty="0">
                <a:latin typeface="+mn-lt"/>
              </a:rPr>
              <a:t>least 3 </a:t>
            </a:r>
            <a:r>
              <a:rPr lang="en-GB" altLang="de-DE" sz="1600" b="0" dirty="0" smtClean="0">
                <a:latin typeface="+mn-lt"/>
              </a:rPr>
              <a:t>(4) transformations </a:t>
            </a:r>
            <a:r>
              <a:rPr lang="en-GB" altLang="de-DE" sz="1600" b="0" dirty="0">
                <a:latin typeface="+mn-lt"/>
              </a:rPr>
              <a:t>are </a:t>
            </a:r>
            <a:r>
              <a:rPr lang="en-GB" altLang="de-DE" sz="1600" b="0" dirty="0" smtClean="0">
                <a:latin typeface="+mn-lt"/>
              </a:rPr>
              <a:t>needed for 2D (4D) parameters, </a:t>
            </a:r>
            <a:r>
              <a:rPr lang="en-GB" altLang="de-DE" sz="1600" b="0" dirty="0">
                <a:latin typeface="+mn-lt"/>
              </a:rPr>
              <a:t>but more measurements improve the robustness of the </a:t>
            </a:r>
            <a:r>
              <a:rPr lang="en-GB" altLang="de-DE" sz="1600" b="0" dirty="0" smtClean="0">
                <a:latin typeface="+mn-lt"/>
              </a:rPr>
              <a:t>reconstruction</a:t>
            </a:r>
            <a:endParaRPr lang="en-GB" altLang="de-DE" sz="1600" b="0" dirty="0">
              <a:latin typeface="+mn-lt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en-GB" altLang="de-DE" sz="1600" b="0" dirty="0">
                <a:latin typeface="+mn-lt"/>
              </a:rPr>
              <a:t>The best </a:t>
            </a:r>
            <a:r>
              <a:rPr lang="en-GB" altLang="de-DE" sz="1600" b="0" dirty="0" smtClean="0">
                <a:latin typeface="+mn-lt"/>
              </a:rPr>
              <a:t>2D reconstruction </a:t>
            </a:r>
            <a:r>
              <a:rPr lang="en-GB" altLang="de-DE" sz="1600" b="0" dirty="0">
                <a:latin typeface="+mn-lt"/>
              </a:rPr>
              <a:t>is when the phase-advance is covered regularly between 0 and </a:t>
            </a:r>
            <a:r>
              <a:rPr lang="el-GR" altLang="de-DE" sz="1600" b="0" dirty="0" smtClean="0">
                <a:latin typeface="+mn-lt"/>
                <a:cs typeface="Arial" pitchFamily="34" charset="0"/>
              </a:rPr>
              <a:t>π</a:t>
            </a:r>
            <a:endParaRPr lang="en-GB" altLang="de-DE" sz="1600" b="0" dirty="0">
              <a:latin typeface="+mn-lt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en-GB" altLang="de-DE" sz="1600" dirty="0" smtClean="0">
                <a:latin typeface="+mn-lt"/>
              </a:rPr>
              <a:t>There are 2 general strategies to scan the phase advance: fixed optics and variable position (FODO), fixed position and variable optics (quadrupole scans). </a:t>
            </a:r>
            <a:endParaRPr lang="en-US" altLang="de-DE" sz="1600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1310" y="980491"/>
            <a:ext cx="6819082" cy="1440397"/>
            <a:chOff x="982663" y="1463675"/>
            <a:chExt cx="7627937" cy="1736725"/>
          </a:xfrm>
        </p:grpSpPr>
        <p:graphicFrame>
          <p:nvGraphicFramePr>
            <p:cNvPr id="3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30156702"/>
                </p:ext>
              </p:extLst>
            </p:nvPr>
          </p:nvGraphicFramePr>
          <p:xfrm>
            <a:off x="982663" y="1593850"/>
            <a:ext cx="7246937" cy="1606550"/>
          </p:xfrm>
          <a:graphic>
            <a:graphicData uri="http://schemas.openxmlformats.org/presentationml/2006/ole">
              <p:oleObj spid="_x0000_s49242" name="Equation" r:id="rId5" imgW="4381500" imgH="965200" progId="">
                <p:embed/>
              </p:oleObj>
            </a:graphicData>
          </a:graphic>
        </p:graphicFrame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6629400" y="1463675"/>
              <a:ext cx="16160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de-DE" sz="1400" dirty="0">
                  <a:solidFill>
                    <a:srgbClr val="0000FF"/>
                  </a:solidFill>
                  <a:latin typeface="+mn-lt"/>
                </a:rPr>
                <a:t>What we can measure at </a:t>
              </a:r>
              <a:r>
                <a:rPr lang="en-US" altLang="de-DE" sz="1400" i="1" dirty="0">
                  <a:solidFill>
                    <a:srgbClr val="0000FF"/>
                  </a:solidFill>
                  <a:latin typeface="+mn-lt"/>
                </a:rPr>
                <a:t>s</a:t>
              </a:r>
              <a:endParaRPr lang="en-US" altLang="de-DE" sz="1400" i="1" baseline="-250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11430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1430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11430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23622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5814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53340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23622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25908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36576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42672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54102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74676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6532049" y="1997075"/>
              <a:ext cx="1621351" cy="6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de-DE" sz="1400" dirty="0">
                  <a:solidFill>
                    <a:srgbClr val="FF0000"/>
                  </a:solidFill>
                  <a:latin typeface="+mn-lt"/>
                </a:rPr>
                <a:t>What we want to reconstruct at </a:t>
              </a:r>
              <a:r>
                <a:rPr lang="en-US" altLang="de-DE" sz="1400" i="1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altLang="de-DE" sz="1400" i="1" baseline="-25000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8153400" y="154101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8153400" y="2150610"/>
              <a:ext cx="457200" cy="4571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5167410"/>
            <a:ext cx="7957641" cy="1501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altLang="de-DE" b="1" dirty="0">
                <a:solidFill>
                  <a:srgbClr val="0000FF"/>
                </a:solidFill>
                <a:latin typeface="+mn-lt"/>
              </a:rPr>
              <a:t>Alternatives</a:t>
            </a:r>
            <a:r>
              <a:rPr lang="en-US" altLang="de-DE" dirty="0">
                <a:solidFill>
                  <a:srgbClr val="000000"/>
                </a:solidFill>
                <a:latin typeface="+mn-lt"/>
              </a:rPr>
              <a:t>: </a:t>
            </a:r>
          </a:p>
          <a:p>
            <a:pPr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dirty="0">
                <a:solidFill>
                  <a:srgbClr val="000000"/>
                </a:solidFill>
                <a:latin typeface="+mn-lt"/>
              </a:rPr>
              <a:t>OTR </a:t>
            </a:r>
            <a:r>
              <a:rPr lang="en-US" altLang="de-DE" dirty="0" smtClean="0">
                <a:solidFill>
                  <a:srgbClr val="000000"/>
                </a:solidFill>
                <a:latin typeface="+mn-lt"/>
              </a:rPr>
              <a:t>screens can </a:t>
            </a:r>
            <a:r>
              <a:rPr lang="en-US" altLang="de-DE" dirty="0">
                <a:solidFill>
                  <a:srgbClr val="000000"/>
                </a:solidFill>
                <a:latin typeface="+mn-lt"/>
              </a:rPr>
              <a:t>be used to measure the beam size and divergence at the same time. In a beam waist, this is sufficient to obtain the emittance. </a:t>
            </a:r>
            <a:r>
              <a:rPr lang="en-US" altLang="de-DE" i="1" dirty="0">
                <a:solidFill>
                  <a:srgbClr val="000000"/>
                </a:solidFill>
                <a:latin typeface="+mn-lt"/>
              </a:rPr>
              <a:t>[F. </a:t>
            </a:r>
            <a:r>
              <a:rPr lang="en-US" altLang="de-DE" i="1" dirty="0" err="1">
                <a:solidFill>
                  <a:srgbClr val="000000"/>
                </a:solidFill>
                <a:latin typeface="+mn-lt"/>
              </a:rPr>
              <a:t>Bisesto</a:t>
            </a:r>
            <a:r>
              <a:rPr lang="en-US" altLang="de-DE" i="1" dirty="0">
                <a:solidFill>
                  <a:srgbClr val="000000"/>
                </a:solidFill>
                <a:latin typeface="+mn-lt"/>
              </a:rPr>
              <a:t> et al, JP 874, 012035, 2017]</a:t>
            </a:r>
          </a:p>
          <a:p>
            <a:pPr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dirty="0" err="1">
                <a:solidFill>
                  <a:srgbClr val="000000"/>
                </a:solidFill>
                <a:latin typeface="+mn-lt"/>
              </a:rPr>
              <a:t>Pepperpot</a:t>
            </a:r>
            <a:r>
              <a:rPr lang="en-US" altLang="de-DE" dirty="0">
                <a:solidFill>
                  <a:srgbClr val="000000"/>
                </a:solidFill>
                <a:latin typeface="+mn-lt"/>
              </a:rPr>
              <a:t> at high energies </a:t>
            </a:r>
            <a:r>
              <a:rPr lang="en-US" altLang="de-DE" i="1" dirty="0">
                <a:latin typeface="+mn-lt"/>
              </a:rPr>
              <a:t>[C. Thomas et al, NIMA 729, 554, 2013]</a:t>
            </a:r>
          </a:p>
          <a:p>
            <a:pPr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</a:rPr>
              <a:t>Others?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344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8"/>
          <p:cNvSpPr txBox="1">
            <a:spLocks noChangeArrowheads="1"/>
          </p:cNvSpPr>
          <p:nvPr/>
        </p:nvSpPr>
        <p:spPr bwMode="auto">
          <a:xfrm>
            <a:off x="3490913" y="3575050"/>
            <a:ext cx="21605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 dirty="0">
                <a:solidFill>
                  <a:srgbClr val="0000FF"/>
                </a:solidFill>
                <a:latin typeface="+mn-lt"/>
              </a:rPr>
              <a:t>Optics</a:t>
            </a:r>
            <a:r>
              <a:rPr lang="en-US" altLang="de-DE" sz="1400" b="0" dirty="0">
                <a:latin typeface="+mn-lt"/>
              </a:rPr>
              <a:t>. The optics are scanned using </a:t>
            </a:r>
            <a:r>
              <a:rPr lang="en-US" altLang="de-DE" sz="1400" dirty="0" smtClean="0">
                <a:latin typeface="+mn-lt"/>
              </a:rPr>
              <a:t>several </a:t>
            </a:r>
            <a:r>
              <a:rPr lang="en-US" altLang="de-DE" sz="1400" b="0" dirty="0" smtClean="0">
                <a:latin typeface="+mn-lt"/>
              </a:rPr>
              <a:t>quads </a:t>
            </a:r>
            <a:r>
              <a:rPr lang="en-US" altLang="de-DE" sz="1400" b="0" dirty="0">
                <a:latin typeface="+mn-lt"/>
              </a:rPr>
              <a:t>between the transverse deflector and the observation </a:t>
            </a:r>
            <a:r>
              <a:rPr lang="en-US" altLang="de-DE" sz="1400" b="0" dirty="0" smtClean="0">
                <a:latin typeface="+mn-lt"/>
              </a:rPr>
              <a:t>point (alternatively, a FODO-like section can be used)</a:t>
            </a:r>
            <a:endParaRPr lang="en-US" altLang="de-DE" sz="1400" b="0" dirty="0">
              <a:latin typeface="+mn-lt"/>
            </a:endParaRPr>
          </a:p>
        </p:txBody>
      </p:sp>
      <p:sp>
        <p:nvSpPr>
          <p:cNvPr id="10246" name="Text Box 50"/>
          <p:cNvSpPr txBox="1">
            <a:spLocks noChangeArrowheads="1"/>
          </p:cNvSpPr>
          <p:nvPr/>
        </p:nvSpPr>
        <p:spPr bwMode="auto">
          <a:xfrm>
            <a:off x="5765006" y="3592513"/>
            <a:ext cx="168671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 dirty="0">
                <a:solidFill>
                  <a:srgbClr val="FF0000"/>
                </a:solidFill>
                <a:latin typeface="+mn-lt"/>
              </a:rPr>
              <a:t>Image analysis.</a:t>
            </a:r>
            <a:r>
              <a:rPr lang="en-US" altLang="de-DE" sz="1400" b="0" dirty="0">
                <a:latin typeface="+mn-lt"/>
              </a:rPr>
              <a:t> The beam is split into </a:t>
            </a:r>
            <a:r>
              <a:rPr lang="en-US" altLang="de-DE" sz="1400" b="0" dirty="0" smtClean="0">
                <a:latin typeface="+mn-lt"/>
              </a:rPr>
              <a:t>slices. Per </a:t>
            </a:r>
            <a:r>
              <a:rPr lang="en-US" altLang="de-DE" sz="1400" b="0" dirty="0">
                <a:latin typeface="+mn-lt"/>
              </a:rPr>
              <a:t>each slice the beam size </a:t>
            </a:r>
            <a:r>
              <a:rPr lang="en-US" altLang="de-DE" sz="1400" b="0" dirty="0" smtClean="0">
                <a:latin typeface="+mn-lt"/>
              </a:rPr>
              <a:t>and centroid are obtained (e.g. doing Gaussian fits).</a:t>
            </a:r>
            <a:endParaRPr lang="en-US" altLang="de-DE" sz="1400" b="0" dirty="0">
              <a:latin typeface="+mn-lt"/>
            </a:endParaRPr>
          </a:p>
        </p:txBody>
      </p:sp>
      <p:sp>
        <p:nvSpPr>
          <p:cNvPr id="10247" name="Text Box 54"/>
          <p:cNvSpPr txBox="1">
            <a:spLocks noChangeArrowheads="1"/>
          </p:cNvSpPr>
          <p:nvPr/>
        </p:nvSpPr>
        <p:spPr bwMode="auto">
          <a:xfrm>
            <a:off x="3563888" y="5229200"/>
            <a:ext cx="3528391" cy="1492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de-DE" sz="1400" b="1" dirty="0" smtClean="0">
                <a:solidFill>
                  <a:srgbClr val="008000"/>
                </a:solidFill>
                <a:latin typeface="+mn-lt"/>
              </a:rPr>
              <a:t>Emittance/mismatch </a:t>
            </a:r>
            <a:r>
              <a:rPr lang="en-US" altLang="de-DE" sz="1400" b="1" dirty="0">
                <a:solidFill>
                  <a:srgbClr val="008000"/>
                </a:solidFill>
                <a:latin typeface="+mn-lt"/>
              </a:rPr>
              <a:t>determination</a:t>
            </a:r>
            <a:r>
              <a:rPr lang="en-US" altLang="de-DE" sz="1400" b="0" dirty="0">
                <a:solidFill>
                  <a:srgbClr val="008000"/>
                </a:solidFill>
                <a:latin typeface="+mn-lt"/>
              </a:rPr>
              <a:t>.</a:t>
            </a:r>
            <a:r>
              <a:rPr lang="en-US" altLang="de-DE" sz="1400" b="0" dirty="0">
                <a:latin typeface="+mn-lt"/>
              </a:rPr>
              <a:t> From the beam sizes </a:t>
            </a:r>
            <a:r>
              <a:rPr lang="en-US" altLang="de-DE" sz="1400" b="0" dirty="0" smtClean="0">
                <a:latin typeface="+mn-lt"/>
              </a:rPr>
              <a:t>per </a:t>
            </a:r>
            <a:r>
              <a:rPr lang="en-US" altLang="de-DE" sz="1400" b="0" dirty="0">
                <a:latin typeface="+mn-lt"/>
              </a:rPr>
              <a:t>each optics the emittance and optics are obtained per each </a:t>
            </a:r>
            <a:r>
              <a:rPr lang="en-US" altLang="de-DE" sz="1400" b="0" dirty="0" smtClean="0">
                <a:latin typeface="+mn-lt"/>
              </a:rPr>
              <a:t>slice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de-DE" sz="700" dirty="0" smtClean="0"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de-DE" sz="1400" b="1" dirty="0" smtClean="0">
                <a:solidFill>
                  <a:srgbClr val="00B050"/>
                </a:solidFill>
                <a:latin typeface="+mn-lt"/>
              </a:rPr>
              <a:t>Beam tilt determination</a:t>
            </a:r>
            <a:r>
              <a:rPr lang="en-US" altLang="de-DE" sz="1400" dirty="0" smtClean="0">
                <a:latin typeface="+mn-lt"/>
              </a:rPr>
              <a:t>. From the slice trajectory at each optics, the tilt in offset (&lt;</a:t>
            </a:r>
            <a:r>
              <a:rPr lang="en-US" altLang="de-DE" sz="1400" dirty="0" err="1" smtClean="0">
                <a:latin typeface="+mn-lt"/>
              </a:rPr>
              <a:t>xs</a:t>
            </a:r>
            <a:r>
              <a:rPr lang="en-US" altLang="de-DE" sz="1400" dirty="0" smtClean="0">
                <a:latin typeface="+mn-lt"/>
              </a:rPr>
              <a:t>&gt;) and angle (&lt;x’s&gt;) are obtained</a:t>
            </a:r>
            <a:endParaRPr lang="en-US" altLang="de-DE" sz="1400" dirty="0">
              <a:latin typeface="+mn-lt"/>
            </a:endParaRPr>
          </a:p>
        </p:txBody>
      </p:sp>
      <p:sp>
        <p:nvSpPr>
          <p:cNvPr id="10248" name="Text Box 58"/>
          <p:cNvSpPr txBox="1">
            <a:spLocks noChangeArrowheads="1"/>
          </p:cNvSpPr>
          <p:nvPr/>
        </p:nvSpPr>
        <p:spPr bwMode="auto">
          <a:xfrm>
            <a:off x="1150938" y="849313"/>
            <a:ext cx="680561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b="0" dirty="0">
                <a:latin typeface="+mn-lt"/>
              </a:rPr>
              <a:t>The beam is </a:t>
            </a:r>
            <a:r>
              <a:rPr lang="en-US" altLang="de-DE" sz="1400" dirty="0">
                <a:solidFill>
                  <a:srgbClr val="FF9900"/>
                </a:solidFill>
                <a:latin typeface="+mn-lt"/>
              </a:rPr>
              <a:t>deflected</a:t>
            </a:r>
            <a:r>
              <a:rPr lang="en-US" altLang="de-DE" sz="1400" b="0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altLang="de-DE" sz="1400" b="0" dirty="0">
                <a:latin typeface="+mn-lt"/>
              </a:rPr>
              <a:t>in one direction as a function of time and the slice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b="0" dirty="0">
                <a:latin typeface="+mn-lt"/>
              </a:rPr>
              <a:t>parameters in the other direction are reconstructed using </a:t>
            </a:r>
            <a:r>
              <a:rPr lang="en-US" altLang="de-DE" sz="1400" b="1" dirty="0">
                <a:latin typeface="+mn-lt"/>
              </a:rPr>
              <a:t>2D profile monitors</a:t>
            </a:r>
            <a:r>
              <a:rPr lang="en-US" altLang="de-DE" sz="1400" b="0" dirty="0">
                <a:latin typeface="+mn-lt"/>
              </a:rPr>
              <a:t>.  </a:t>
            </a:r>
            <a:endParaRPr lang="en-US" altLang="de-DE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249" name="Text Box 61"/>
          <p:cNvSpPr txBox="1">
            <a:spLocks noChangeArrowheads="1"/>
          </p:cNvSpPr>
          <p:nvPr/>
        </p:nvSpPr>
        <p:spPr bwMode="auto">
          <a:xfrm>
            <a:off x="295678" y="3645024"/>
            <a:ext cx="33402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de-DE" sz="1400" b="0" dirty="0" smtClean="0">
                <a:solidFill>
                  <a:srgbClr val="FF9900"/>
                </a:solidFill>
                <a:latin typeface="+mn-lt"/>
              </a:rPr>
              <a:t>Streaking.</a:t>
            </a:r>
            <a:r>
              <a:rPr lang="en-US" altLang="de-DE" sz="1400" b="0" dirty="0" smtClean="0">
                <a:latin typeface="+mn-lt"/>
              </a:rPr>
              <a:t> </a:t>
            </a:r>
            <a:endParaRPr lang="en-US" altLang="de-DE" sz="1400" b="0" dirty="0">
              <a:latin typeface="+mn-lt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de-DE" sz="1400" b="0" dirty="0">
                <a:latin typeface="+mn-lt"/>
              </a:rPr>
              <a:t>The streaking can be done: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 dirty="0">
                <a:latin typeface="+mn-lt"/>
              </a:rPr>
              <a:t>1. Using </a:t>
            </a:r>
            <a:r>
              <a:rPr lang="en-US" altLang="de-DE" sz="1400" b="0" dirty="0" smtClean="0">
                <a:latin typeface="+mn-lt"/>
              </a:rPr>
              <a:t>RF </a:t>
            </a:r>
            <a:r>
              <a:rPr lang="en-US" altLang="de-DE" sz="1400" b="0" dirty="0">
                <a:latin typeface="+mn-lt"/>
              </a:rPr>
              <a:t>Transverse </a:t>
            </a:r>
            <a:r>
              <a:rPr lang="en-US" altLang="de-DE" sz="1400" b="0" dirty="0" smtClean="0">
                <a:latin typeface="+mn-lt"/>
              </a:rPr>
              <a:t>Deflectors </a:t>
            </a:r>
            <a:endParaRPr lang="en-US" altLang="de-DE" sz="14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 dirty="0">
                <a:latin typeface="+mn-lt"/>
              </a:rPr>
              <a:t>2. Introducing dispersion to an energy chirped </a:t>
            </a:r>
            <a:r>
              <a:rPr lang="en-US" altLang="de-DE" sz="1400" b="0" dirty="0" smtClean="0">
                <a:latin typeface="+mn-lt"/>
              </a:rPr>
              <a:t>beam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dirty="0" smtClean="0">
                <a:latin typeface="+mn-lt"/>
              </a:rPr>
              <a:t>3. Using transverse </a:t>
            </a:r>
            <a:r>
              <a:rPr lang="en-US" altLang="de-DE" sz="1400" dirty="0" err="1" smtClean="0">
                <a:latin typeface="+mn-lt"/>
              </a:rPr>
              <a:t>wakefields</a:t>
            </a:r>
            <a:endParaRPr lang="en-US" altLang="de-DE" sz="1400" b="0" dirty="0">
              <a:latin typeface="+mn-lt"/>
            </a:endParaRPr>
          </a:p>
        </p:txBody>
      </p:sp>
      <p:pic>
        <p:nvPicPr>
          <p:cNvPr id="10250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76" y="2984500"/>
            <a:ext cx="14462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1" name="Straight Arrow Connector 7"/>
          <p:cNvCxnSpPr>
            <a:cxnSpLocks noChangeShapeType="1"/>
          </p:cNvCxnSpPr>
          <p:nvPr/>
        </p:nvCxnSpPr>
        <p:spPr bwMode="auto">
          <a:xfrm>
            <a:off x="900113" y="2468563"/>
            <a:ext cx="7272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52" name="Oval 41"/>
          <p:cNvSpPr>
            <a:spLocks noChangeArrowheads="1"/>
          </p:cNvSpPr>
          <p:nvPr/>
        </p:nvSpPr>
        <p:spPr bwMode="auto">
          <a:xfrm>
            <a:off x="5045075" y="2127250"/>
            <a:ext cx="144463" cy="673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3" name="Oval 42"/>
          <p:cNvSpPr>
            <a:spLocks noChangeArrowheads="1"/>
          </p:cNvSpPr>
          <p:nvPr/>
        </p:nvSpPr>
        <p:spPr bwMode="auto">
          <a:xfrm>
            <a:off x="5260975" y="2127250"/>
            <a:ext cx="144463" cy="673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4" name="Oval 43"/>
          <p:cNvSpPr>
            <a:spLocks noChangeArrowheads="1"/>
          </p:cNvSpPr>
          <p:nvPr/>
        </p:nvSpPr>
        <p:spPr bwMode="auto">
          <a:xfrm>
            <a:off x="5476875" y="2127250"/>
            <a:ext cx="144463" cy="673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5" name="Oval 44"/>
          <p:cNvSpPr>
            <a:spLocks noChangeArrowheads="1"/>
          </p:cNvSpPr>
          <p:nvPr/>
        </p:nvSpPr>
        <p:spPr bwMode="auto">
          <a:xfrm>
            <a:off x="5692775" y="2127250"/>
            <a:ext cx="144463" cy="673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491413" y="2109788"/>
            <a:ext cx="0" cy="71913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907088" y="2127250"/>
            <a:ext cx="144462" cy="673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8" name="TextBox 31"/>
          <p:cNvSpPr txBox="1">
            <a:spLocks noChangeArrowheads="1"/>
          </p:cNvSpPr>
          <p:nvPr/>
        </p:nvSpPr>
        <p:spPr bwMode="auto">
          <a:xfrm>
            <a:off x="3243263" y="1992313"/>
            <a:ext cx="190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400" b="0">
                <a:solidFill>
                  <a:schemeClr val="hlink"/>
                </a:solidFill>
                <a:latin typeface="+mn-lt"/>
              </a:rPr>
              <a:t>reconstruction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400" b="0">
                <a:solidFill>
                  <a:schemeClr val="hlink"/>
                </a:solidFill>
                <a:latin typeface="+mn-lt"/>
              </a:rPr>
              <a:t>point</a:t>
            </a:r>
          </a:p>
        </p:txBody>
      </p: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2524125" y="2173288"/>
            <a:ext cx="1008063" cy="577850"/>
          </a:xfrm>
          <a:prstGeom prst="rect">
            <a:avLst/>
          </a:prstGeom>
          <a:solidFill>
            <a:srgbClr val="FF9900">
              <a:alpha val="90195"/>
            </a:srgb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60" name="Text Box 43"/>
          <p:cNvSpPr txBox="1">
            <a:spLocks noChangeArrowheads="1"/>
          </p:cNvSpPr>
          <p:nvPr/>
        </p:nvSpPr>
        <p:spPr bwMode="auto">
          <a:xfrm>
            <a:off x="2270125" y="2720975"/>
            <a:ext cx="1141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>
                <a:solidFill>
                  <a:srgbClr val="FF9900"/>
                </a:solidFill>
                <a:latin typeface="+mn-lt"/>
              </a:rPr>
              <a:t>       Deflector</a:t>
            </a:r>
          </a:p>
        </p:txBody>
      </p:sp>
      <p:sp>
        <p:nvSpPr>
          <p:cNvPr id="10261" name="AutoShape 44"/>
          <p:cNvSpPr>
            <a:spLocks noChangeArrowheads="1"/>
          </p:cNvSpPr>
          <p:nvPr/>
        </p:nvSpPr>
        <p:spPr bwMode="auto">
          <a:xfrm>
            <a:off x="4467225" y="2354263"/>
            <a:ext cx="215900" cy="215900"/>
          </a:xfrm>
          <a:prstGeom prst="diamond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latin typeface="+mn-lt"/>
            </a:endParaRPr>
          </a:p>
        </p:txBody>
      </p:sp>
      <p:sp>
        <p:nvSpPr>
          <p:cNvPr id="10262" name="Text Box 45"/>
          <p:cNvSpPr txBox="1">
            <a:spLocks noChangeArrowheads="1"/>
          </p:cNvSpPr>
          <p:nvPr/>
        </p:nvSpPr>
        <p:spPr bwMode="auto">
          <a:xfrm>
            <a:off x="4751388" y="2751138"/>
            <a:ext cx="1697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>
                <a:solidFill>
                  <a:srgbClr val="0000FF"/>
                </a:solidFill>
                <a:latin typeface="+mn-lt"/>
              </a:rPr>
              <a:t>Measurement quads</a:t>
            </a:r>
          </a:p>
        </p:txBody>
      </p:sp>
      <p:sp>
        <p:nvSpPr>
          <p:cNvPr id="10263" name="Text Box 46"/>
          <p:cNvSpPr txBox="1">
            <a:spLocks noChangeArrowheads="1"/>
          </p:cNvSpPr>
          <p:nvPr/>
        </p:nvSpPr>
        <p:spPr bwMode="auto">
          <a:xfrm>
            <a:off x="6677025" y="1944688"/>
            <a:ext cx="774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>
                <a:solidFill>
                  <a:srgbClr val="FF0000"/>
                </a:solidFill>
                <a:latin typeface="+mn-lt"/>
              </a:rPr>
              <a:t>Profile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>
                <a:solidFill>
                  <a:srgbClr val="FF0000"/>
                </a:solidFill>
                <a:latin typeface="+mn-lt"/>
              </a:rPr>
              <a:t>monitor</a:t>
            </a:r>
          </a:p>
        </p:txBody>
      </p:sp>
      <p:sp>
        <p:nvSpPr>
          <p:cNvPr id="10264" name="Rectangle 47"/>
          <p:cNvSpPr>
            <a:spLocks noChangeArrowheads="1"/>
          </p:cNvSpPr>
          <p:nvPr/>
        </p:nvSpPr>
        <p:spPr bwMode="auto">
          <a:xfrm>
            <a:off x="792163" y="1670050"/>
            <a:ext cx="7559675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latin typeface="+mn-lt"/>
            </a:endParaRPr>
          </a:p>
        </p:txBody>
      </p:sp>
      <p:sp>
        <p:nvSpPr>
          <p:cNvPr id="10265" name="Line 55"/>
          <p:cNvSpPr>
            <a:spLocks noChangeShapeType="1"/>
          </p:cNvSpPr>
          <p:nvPr/>
        </p:nvSpPr>
        <p:spPr bwMode="auto">
          <a:xfrm flipH="1">
            <a:off x="1870075" y="3040063"/>
            <a:ext cx="828675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0268" name="Oval 11"/>
          <p:cNvSpPr>
            <a:spLocks noChangeArrowheads="1"/>
          </p:cNvSpPr>
          <p:nvPr/>
        </p:nvSpPr>
        <p:spPr bwMode="auto">
          <a:xfrm>
            <a:off x="1150938" y="2125663"/>
            <a:ext cx="144462" cy="673100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69" name="Oval 12"/>
          <p:cNvSpPr>
            <a:spLocks noChangeArrowheads="1"/>
          </p:cNvSpPr>
          <p:nvPr/>
        </p:nvSpPr>
        <p:spPr bwMode="auto">
          <a:xfrm>
            <a:off x="1366838" y="2125663"/>
            <a:ext cx="144462" cy="673100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70" name="Oval 13"/>
          <p:cNvSpPr>
            <a:spLocks noChangeArrowheads="1"/>
          </p:cNvSpPr>
          <p:nvPr/>
        </p:nvSpPr>
        <p:spPr bwMode="auto">
          <a:xfrm>
            <a:off x="1582738" y="2125663"/>
            <a:ext cx="144462" cy="673100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71" name="Oval 14"/>
          <p:cNvSpPr>
            <a:spLocks noChangeArrowheads="1"/>
          </p:cNvSpPr>
          <p:nvPr/>
        </p:nvSpPr>
        <p:spPr bwMode="auto">
          <a:xfrm>
            <a:off x="1798638" y="2125663"/>
            <a:ext cx="144462" cy="673100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2012950" y="2125663"/>
            <a:ext cx="144463" cy="673100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73" name="Text Box 67"/>
          <p:cNvSpPr txBox="1">
            <a:spLocks noChangeArrowheads="1"/>
          </p:cNvSpPr>
          <p:nvPr/>
        </p:nvSpPr>
        <p:spPr bwMode="auto">
          <a:xfrm>
            <a:off x="976313" y="1779588"/>
            <a:ext cx="1354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0">
                <a:solidFill>
                  <a:srgbClr val="9966FF"/>
                </a:solidFill>
                <a:latin typeface="+mn-lt"/>
              </a:rPr>
              <a:t>Matching quads</a:t>
            </a:r>
          </a:p>
        </p:txBody>
      </p:sp>
      <p:sp>
        <p:nvSpPr>
          <p:cNvPr id="10274" name="Line 69"/>
          <p:cNvSpPr>
            <a:spLocks noChangeShapeType="1"/>
          </p:cNvSpPr>
          <p:nvPr/>
        </p:nvSpPr>
        <p:spPr bwMode="auto">
          <a:xfrm flipH="1">
            <a:off x="4572000" y="3040063"/>
            <a:ext cx="9001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0275" name="Line 70"/>
          <p:cNvSpPr>
            <a:spLocks noChangeShapeType="1"/>
          </p:cNvSpPr>
          <p:nvPr/>
        </p:nvSpPr>
        <p:spPr bwMode="auto">
          <a:xfrm flipH="1">
            <a:off x="6551613" y="3040063"/>
            <a:ext cx="90011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Time-resolved measurements</a:t>
            </a:r>
            <a:endParaRPr lang="en-US" dirty="0"/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435791" y="5820102"/>
            <a:ext cx="2151017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 smtClean="0">
                <a:solidFill>
                  <a:srgbClr val="FF0000"/>
                </a:solidFill>
                <a:latin typeface="+mn-lt"/>
              </a:rPr>
              <a:t>Required resolution 1 fs and below</a:t>
            </a:r>
            <a:endParaRPr lang="en-US" altLang="de-DE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2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5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en-US" dirty="0" smtClean="0"/>
              <a:t>Streaking methods</a:t>
            </a:r>
            <a:endParaRPr lang="en-US" dirty="0"/>
          </a:p>
        </p:txBody>
      </p:sp>
      <p:sp>
        <p:nvSpPr>
          <p:cNvPr id="23" name="Content Placeholder 1"/>
          <p:cNvSpPr>
            <a:spLocks noGrp="1"/>
          </p:cNvSpPr>
          <p:nvPr>
            <p:ph sz="quarter" idx="13"/>
          </p:nvPr>
        </p:nvSpPr>
        <p:spPr>
          <a:xfrm>
            <a:off x="792087" y="765273"/>
            <a:ext cx="8351913" cy="338380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Streaking can be done with different methods. Here we consider: 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Transverse deflecting RF structure (TDS) – standard method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Introducing </a:t>
            </a:r>
            <a:r>
              <a:rPr lang="en-US" sz="1600" b="1" dirty="0">
                <a:sym typeface="Wingdings" panose="05000000000000000000" pitchFamily="2" charset="2"/>
              </a:rPr>
              <a:t>dispersion to an energy chirped </a:t>
            </a:r>
            <a:r>
              <a:rPr lang="en-US" sz="1600" b="1" dirty="0" smtClean="0">
                <a:sym typeface="Wingdings" panose="05000000000000000000" pitchFamily="2" charset="2"/>
              </a:rPr>
              <a:t>beam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Transverse </a:t>
            </a:r>
            <a:r>
              <a:rPr lang="en-US" sz="1600" b="1" dirty="0" err="1">
                <a:sym typeface="Wingdings" panose="05000000000000000000" pitchFamily="2" charset="2"/>
              </a:rPr>
              <a:t>wakefields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endParaRPr lang="en-US" sz="16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Shared problem: streaking is invasive  better methods? </a:t>
            </a:r>
          </a:p>
          <a:p>
            <a:pPr marL="0" indent="0">
              <a:buNone/>
            </a:pPr>
            <a:endParaRPr lang="en-US" sz="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892665"/>
              </p:ext>
            </p:extLst>
          </p:nvPr>
        </p:nvGraphicFramePr>
        <p:xfrm>
          <a:off x="107504" y="2204864"/>
          <a:ext cx="892899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016224"/>
                <a:gridCol w="2448272"/>
              </a:tblGrid>
              <a:tr h="246549">
                <a:tc>
                  <a:txBody>
                    <a:bodyPr/>
                    <a:lstStyle/>
                    <a:p>
                      <a:pPr algn="ctr"/>
                      <a:endParaRPr lang="en-US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TDS</a:t>
                      </a:r>
                      <a:endParaRPr lang="en-US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Dispersion</a:t>
                      </a:r>
                      <a:endParaRPr lang="en-US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Wakefields</a:t>
                      </a:r>
                      <a:endParaRPr lang="en-US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fs resolution feasible?</a:t>
                      </a:r>
                    </a:p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Demonstrated 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~1 fs 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~100 fs (**)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~100 fs (***)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resolution scaling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+mn-lt"/>
                        </a:rPr>
                        <a:t>TDS</a:t>
                      </a:r>
                      <a:r>
                        <a:rPr lang="en-US" sz="1500" baseline="0" noProof="0" dirty="0" smtClean="0">
                          <a:latin typeface="+mn-lt"/>
                        </a:rPr>
                        <a:t> voltage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 smtClean="0">
                          <a:latin typeface="+mn-lt"/>
                        </a:rPr>
                        <a:t>TDS 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+mn-lt"/>
                        </a:rPr>
                        <a:t>Magnets</a:t>
                      </a:r>
                      <a:r>
                        <a:rPr lang="en-US" sz="1500" baseline="0" noProof="0" dirty="0" smtClean="0">
                          <a:latin typeface="+mn-lt"/>
                        </a:rPr>
                        <a:t> strength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 smtClean="0">
                          <a:latin typeface="+mn-lt"/>
                        </a:rPr>
                        <a:t>Energy chirp</a:t>
                      </a:r>
                      <a:endParaRPr lang="en-US" sz="150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+mn-lt"/>
                        </a:rPr>
                        <a:t>Structure length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+mn-lt"/>
                        </a:rPr>
                        <a:t>Structure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549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Hardware requirements</a:t>
                      </a:r>
                      <a:endParaRPr lang="en-US" sz="15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500" b="1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baseline="0" dirty="0" smtClean="0">
                          <a:solidFill>
                            <a:srgbClr val="00B050"/>
                          </a:solidFill>
                        </a:rPr>
                        <a:t>None</a:t>
                      </a:r>
                      <a:endParaRPr lang="en-US" sz="1500" b="1" kern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 smtClean="0"/>
                        <a:t>Moderate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Impact to the beam</a:t>
                      </a:r>
                      <a:endParaRPr lang="en-US" sz="15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+mn-lt"/>
                        </a:rPr>
                        <a:t>Moderate (slice energy</a:t>
                      </a:r>
                      <a:r>
                        <a:rPr lang="en-US" sz="1500" baseline="0" noProof="0" dirty="0" smtClean="0">
                          <a:latin typeface="+mn-lt"/>
                        </a:rPr>
                        <a:t> spread)</a:t>
                      </a:r>
                      <a:endParaRPr lang="en-US" sz="150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High </a:t>
                      </a:r>
                      <a:r>
                        <a:rPr lang="en-US" sz="150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(Slice</a:t>
                      </a:r>
                      <a:r>
                        <a:rPr lang="en-US" sz="1500" noProof="0" dirty="0" smtClean="0">
                          <a:latin typeface="+mn-lt"/>
                        </a:rPr>
                        <a:t> </a:t>
                      </a:r>
                      <a:r>
                        <a:rPr lang="en-US" sz="150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emittance increase)</a:t>
                      </a:r>
                      <a:endParaRPr lang="en-US" sz="1500" baseline="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 smtClean="0">
                          <a:latin typeface="+mn-lt"/>
                        </a:rPr>
                        <a:t>Moderate (Slice energy spread and energy chirp)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175">
                <a:tc>
                  <a:txBody>
                    <a:bodyPr/>
                    <a:lstStyle/>
                    <a:p>
                      <a:pPr algn="ctr"/>
                      <a:r>
                        <a:rPr lang="en-US" sz="1500" b="1" noProof="0" dirty="0" smtClean="0">
                          <a:latin typeface="+mn-lt"/>
                        </a:rPr>
                        <a:t>Generality</a:t>
                      </a:r>
                      <a:endParaRPr lang="en-US" sz="15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Poor </a:t>
                      </a:r>
                      <a:r>
                        <a:rPr lang="en-US" sz="13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(only</a:t>
                      </a:r>
                      <a:r>
                        <a:rPr lang="en-US" sz="13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one plane at a time where there is a TDS) (&amp;)</a:t>
                      </a:r>
                      <a:endParaRPr lang="en-US" sz="1300" b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r>
                        <a:rPr lang="en-US" sz="1500" b="0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(both planes where beam has a chirp)</a:t>
                      </a:r>
                      <a:endParaRPr lang="en-US" sz="1300" b="1" baseline="0" noProof="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 smtClean="0">
                          <a:latin typeface="+mn-lt"/>
                        </a:rPr>
                        <a:t>Good </a:t>
                      </a:r>
                      <a:r>
                        <a:rPr lang="en-US" sz="1300" baseline="0" noProof="0" dirty="0" smtClean="0">
                          <a:latin typeface="+mn-lt"/>
                        </a:rPr>
                        <a:t>(both planes where </a:t>
                      </a:r>
                      <a:r>
                        <a:rPr lang="en-US" sz="1300" baseline="0" noProof="0" dirty="0" err="1" smtClean="0">
                          <a:latin typeface="+mn-lt"/>
                        </a:rPr>
                        <a:t>wakefields</a:t>
                      </a:r>
                      <a:r>
                        <a:rPr lang="en-US" sz="1300" baseline="0" noProof="0" dirty="0" smtClean="0">
                          <a:latin typeface="+mn-lt"/>
                        </a:rPr>
                        <a:t> can be induced)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51920" y="5517232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0" spc="30" dirty="0">
                <a:solidFill>
                  <a:srgbClr val="0000FF"/>
                </a:solidFill>
                <a:latin typeface="+mn-lt"/>
                <a:cs typeface="Franklin Gothic Book"/>
              </a:rPr>
              <a:t>The best method </a:t>
            </a:r>
            <a:r>
              <a:rPr lang="en-US" b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depends </a:t>
            </a:r>
            <a:r>
              <a:rPr lang="en-US" b="1" kern="1000" spc="30" dirty="0">
                <a:solidFill>
                  <a:srgbClr val="0000FF"/>
                </a:solidFill>
                <a:latin typeface="+mn-lt"/>
                <a:cs typeface="Franklin Gothic Book"/>
              </a:rPr>
              <a:t>on the beam parameters (e.g. </a:t>
            </a:r>
            <a:r>
              <a:rPr lang="en-US" b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energy </a:t>
            </a:r>
            <a:r>
              <a:rPr lang="en-US" b="1" kern="1000" spc="30" dirty="0">
                <a:solidFill>
                  <a:srgbClr val="0000FF"/>
                </a:solidFill>
                <a:latin typeface="+mn-lt"/>
                <a:cs typeface="Franklin Gothic Book"/>
              </a:rPr>
              <a:t>spread, emittance) and </a:t>
            </a:r>
            <a:r>
              <a:rPr lang="en-US" b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facility conditions </a:t>
            </a:r>
            <a:r>
              <a:rPr lang="en-US" b="1" kern="1000" spc="30" dirty="0">
                <a:solidFill>
                  <a:srgbClr val="0000FF"/>
                </a:solidFill>
                <a:latin typeface="+mn-lt"/>
                <a:cs typeface="Franklin Gothic Book"/>
              </a:rPr>
              <a:t>(e.g. availability of TDS</a:t>
            </a:r>
            <a:r>
              <a:rPr lang="en-US" b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)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0" spc="30" dirty="0" smtClean="0">
                <a:solidFill>
                  <a:srgbClr val="0000FF"/>
                </a:solidFill>
                <a:latin typeface="+mn-lt"/>
                <a:cs typeface="Franklin Gothic Book"/>
              </a:rPr>
              <a:t>Best: TDS after each compression stage, use other methods everywhere else</a:t>
            </a:r>
            <a:endParaRPr lang="en-US" b="1" kern="1000" spc="30" dirty="0">
              <a:solidFill>
                <a:srgbClr val="0000FF"/>
              </a:solidFill>
              <a:latin typeface="+mn-lt"/>
              <a:cs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48" y="5148090"/>
            <a:ext cx="8748464" cy="225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(&amp;) X-Band collaboration (CERN, DESY, PSI) will use a TDS with variable polarization able to streak in both planes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589240"/>
            <a:ext cx="374878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(*)</a:t>
            </a:r>
            <a:r>
              <a:rPr lang="en-US" sz="1400" i="1" dirty="0" smtClean="0">
                <a:latin typeface="+mn-lt"/>
              </a:rPr>
              <a:t> [</a:t>
            </a:r>
            <a:r>
              <a:rPr lang="de-CH" sz="1400" i="1" dirty="0">
                <a:latin typeface="+mn-lt"/>
              </a:rPr>
              <a:t>C. Behrens et al, Nat. </a:t>
            </a:r>
            <a:r>
              <a:rPr lang="en-US" sz="1400" i="1" dirty="0">
                <a:latin typeface="+mn-lt"/>
              </a:rPr>
              <a:t>Comm. 5, 3762 (2014)] </a:t>
            </a:r>
            <a:endParaRPr lang="en-US" sz="1400" i="1" dirty="0" smtClean="0">
              <a:latin typeface="+mn-lt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+mn-lt"/>
              </a:rPr>
              <a:t>(**) </a:t>
            </a:r>
            <a:r>
              <a:rPr lang="en-US" sz="1400" i="1" dirty="0">
                <a:latin typeface="+mn-lt"/>
              </a:rPr>
              <a:t>[K. N. Ricci </a:t>
            </a:r>
            <a:r>
              <a:rPr lang="en-US" sz="1400" i="1" dirty="0" smtClean="0">
                <a:latin typeface="+mn-lt"/>
              </a:rPr>
              <a:t>et al, </a:t>
            </a:r>
            <a:r>
              <a:rPr lang="en-US" sz="1400" i="1" dirty="0">
                <a:latin typeface="+mn-lt"/>
              </a:rPr>
              <a:t>PRSTAB 3, 032801 (2000)]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1400" i="1" dirty="0">
                <a:latin typeface="+mn-lt"/>
              </a:rPr>
              <a:t>[E. Prat et al, PRSTAB 17, 032801, 2014]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+mn-lt"/>
              </a:rPr>
              <a:t>(***) </a:t>
            </a:r>
            <a:r>
              <a:rPr lang="en-US" sz="1400" i="1" dirty="0">
                <a:latin typeface="+mn-lt"/>
              </a:rPr>
              <a:t>[</a:t>
            </a:r>
            <a:r>
              <a:rPr lang="de-CH" sz="1400" i="1" dirty="0">
                <a:latin typeface="+mn-lt"/>
              </a:rPr>
              <a:t>S. Bettoni et al, PRAB 19, 021304 (2016)</a:t>
            </a:r>
            <a:r>
              <a:rPr lang="en-US" sz="1400" i="1" dirty="0">
                <a:latin typeface="+mn-lt"/>
              </a:rPr>
              <a:t>] </a:t>
            </a:r>
            <a:endParaRPr lang="en-US" sz="1400" dirty="0">
              <a:latin typeface="+mn-lt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47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Emittance errors</a:t>
            </a:r>
            <a:endParaRPr lang="en-US" dirty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635349" y="955749"/>
            <a:ext cx="4152676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altLang="de-DE" sz="1600" b="0" dirty="0" smtClean="0">
                <a:latin typeface="+mn-lt"/>
              </a:rPr>
              <a:t>We can distinguish: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solidFill>
                  <a:srgbClr val="0000FF"/>
                </a:solidFill>
                <a:latin typeface="+mn-lt"/>
              </a:rPr>
              <a:t>Statistical</a:t>
            </a:r>
            <a:r>
              <a:rPr lang="en-US" altLang="de-DE" sz="1600" b="0" dirty="0" smtClean="0">
                <a:latin typeface="+mn-lt"/>
              </a:rPr>
              <a:t> </a:t>
            </a:r>
            <a:r>
              <a:rPr lang="en-US" altLang="de-DE" sz="1600" b="0" dirty="0">
                <a:latin typeface="+mn-lt"/>
              </a:rPr>
              <a:t>errors from beam size </a:t>
            </a:r>
            <a:r>
              <a:rPr lang="en-US" altLang="de-DE" sz="1600" b="0" dirty="0" smtClean="0">
                <a:latin typeface="+mn-lt"/>
              </a:rPr>
              <a:t>variations.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solidFill>
                  <a:srgbClr val="0000FF"/>
                </a:solidFill>
                <a:latin typeface="+mn-lt"/>
              </a:rPr>
              <a:t>Systematic</a:t>
            </a:r>
            <a:r>
              <a:rPr lang="en-US" altLang="de-DE" sz="1600" b="0" dirty="0" smtClean="0">
                <a:latin typeface="+mn-lt"/>
              </a:rPr>
              <a:t> </a:t>
            </a:r>
            <a:r>
              <a:rPr lang="en-US" altLang="de-DE" sz="1600" b="0" dirty="0">
                <a:latin typeface="+mn-lt"/>
              </a:rPr>
              <a:t>errors expected to be below 5%: 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Profile monitor (PM) calibration (~x%</a:t>
            </a:r>
            <a:r>
              <a:rPr lang="en-US" altLang="de-DE" sz="1600" b="0" dirty="0">
                <a:latin typeface="+mn-lt"/>
                <a:sym typeface="Wingdings" pitchFamily="2" charset="2"/>
              </a:rPr>
              <a:t>~</a:t>
            </a:r>
            <a:r>
              <a:rPr lang="en-US" altLang="de-DE" sz="1600" b="0" dirty="0" smtClean="0">
                <a:latin typeface="+mn-lt"/>
                <a:sym typeface="Wingdings" pitchFamily="2" charset="2"/>
              </a:rPr>
              <a:t>2x%) 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PM r</a:t>
            </a:r>
            <a:r>
              <a:rPr lang="en-US" altLang="de-DE" sz="1600" b="0" dirty="0" smtClean="0">
                <a:latin typeface="+mn-lt"/>
                <a:sym typeface="Wingdings" pitchFamily="2" charset="2"/>
              </a:rPr>
              <a:t>esolution</a:t>
            </a:r>
            <a:endParaRPr lang="en-US" altLang="de-DE" sz="1600" b="0" dirty="0">
              <a:latin typeface="+mn-lt"/>
              <a:sym typeface="Wingdings" pitchFamily="2" charset="2"/>
            </a:endParaRP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  <a:sym typeface="Wingdings" pitchFamily="2" charset="2"/>
              </a:rPr>
              <a:t>Energy and quadrupole field </a:t>
            </a:r>
            <a:r>
              <a:rPr lang="en-US" altLang="de-DE" sz="1600" b="0" dirty="0" smtClean="0">
                <a:latin typeface="+mn-lt"/>
                <a:sym typeface="Wingdings" pitchFamily="2" charset="2"/>
              </a:rPr>
              <a:t>errors</a:t>
            </a:r>
            <a:endParaRPr lang="en-US" altLang="de-DE" sz="1600" b="0" dirty="0">
              <a:latin typeface="+mn-lt"/>
              <a:sym typeface="Wingdings" pitchFamily="2" charset="2"/>
            </a:endParaRP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Optics mismatch 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Others (e.g. </a:t>
            </a:r>
            <a:r>
              <a:rPr lang="en-US" altLang="de-DE" sz="1600" b="0" dirty="0" smtClean="0">
                <a:latin typeface="+mn-lt"/>
              </a:rPr>
              <a:t>associated </a:t>
            </a:r>
            <a:r>
              <a:rPr lang="en-US" altLang="de-DE" sz="1600" b="0" dirty="0">
                <a:latin typeface="+mn-lt"/>
              </a:rPr>
              <a:t>to Gauss fit</a:t>
            </a:r>
            <a:r>
              <a:rPr lang="en-US" altLang="de-DE" sz="1600" b="0" dirty="0" smtClean="0">
                <a:latin typeface="+mn-lt"/>
              </a:rPr>
              <a:t>)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endParaRPr lang="en-US" altLang="de-DE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altLang="de-DE" sz="1600" dirty="0" smtClean="0">
                <a:latin typeface="+mn-lt"/>
              </a:rPr>
              <a:t>Errors should be well below 10%. To achieve that we need to:</a:t>
            </a:r>
            <a:endParaRPr lang="en-US" altLang="de-DE" sz="1200" b="0" dirty="0" smtClean="0">
              <a:latin typeface="+mn-lt"/>
            </a:endParaRP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</a:rPr>
              <a:t>Properly setup the PM to have calibration error in the order of 1%</a:t>
            </a:r>
            <a:r>
              <a:rPr lang="en-US" altLang="de-DE" sz="1600" b="0" dirty="0" smtClean="0">
                <a:latin typeface="+mn-lt"/>
              </a:rPr>
              <a:t> 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</a:rPr>
              <a:t>Have a good </a:t>
            </a:r>
            <a:r>
              <a:rPr lang="en-US" altLang="de-DE" sz="1600" dirty="0">
                <a:latin typeface="+mn-lt"/>
              </a:rPr>
              <a:t>P</a:t>
            </a:r>
            <a:r>
              <a:rPr lang="en-US" altLang="de-DE" sz="1600" dirty="0" smtClean="0">
                <a:latin typeface="+mn-lt"/>
              </a:rPr>
              <a:t>M resolution (see next slide)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</a:rPr>
              <a:t>Correct quadrupole field errors and calibrate energy down the ~1% level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</a:rPr>
              <a:t>Match the optics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Ensure a proper determination of beam size</a:t>
            </a: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3965" y="1013827"/>
            <a:ext cx="4236547" cy="5265334"/>
            <a:chOff x="4860032" y="1589891"/>
            <a:chExt cx="4236547" cy="5265334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509879242"/>
                </p:ext>
              </p:extLst>
            </p:nvPr>
          </p:nvGraphicFramePr>
          <p:xfrm>
            <a:off x="6084168" y="6385727"/>
            <a:ext cx="2016224" cy="469498"/>
          </p:xfrm>
          <a:graphic>
            <a:graphicData uri="http://schemas.openxmlformats.org/presentationml/2006/ole">
              <p:oleObj spid="_x0000_s46181" name="Equation" r:id="rId4" imgW="1701800" imgH="393700" progId="">
                <p:embed/>
              </p:oleObj>
            </a:graphicData>
          </a:graphic>
        </p:graphicFrame>
        <p:pic>
          <p:nvPicPr>
            <p:cNvPr id="2049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89607"/>
              <a:ext cx="4236547" cy="381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860032" y="1589891"/>
              <a:ext cx="410445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600" b="0" i="1" dirty="0" err="1" smtClean="0">
                  <a:latin typeface="+mn-lt"/>
                </a:rPr>
                <a:t>SwissFEL</a:t>
              </a:r>
              <a:r>
                <a:rPr lang="en-US" altLang="de-DE" sz="1600" b="0" i="1" dirty="0" smtClean="0">
                  <a:latin typeface="+mn-lt"/>
                </a:rPr>
                <a:t> example: Emittance measurement error as a function of mismatch parameter M (for 5% beam size measurement error)</a:t>
              </a:r>
              <a:endParaRPr lang="en-US" altLang="de-DE" sz="1600" b="0" i="1" dirty="0"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52120" y="27089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kern="1000" spc="30" dirty="0" err="1" smtClean="0">
                <a:solidFill>
                  <a:schemeClr val="bg1"/>
                </a:solidFill>
                <a:latin typeface="+mn-lt"/>
                <a:cs typeface="Franklin Gothic Book"/>
              </a:rPr>
              <a:t>Matched</a:t>
            </a:r>
            <a:r>
              <a:rPr lang="de-CH" sz="1400" kern="1000" spc="30" dirty="0" smtClean="0">
                <a:solidFill>
                  <a:schemeClr val="bg1"/>
                </a:solidFill>
                <a:latin typeface="+mn-lt"/>
                <a:cs typeface="Franklin Gothic Book"/>
              </a:rPr>
              <a:t> </a:t>
            </a:r>
            <a:r>
              <a:rPr lang="de-CH" sz="1400" kern="1000" spc="30" dirty="0" err="1" smtClean="0">
                <a:solidFill>
                  <a:schemeClr val="bg1"/>
                </a:solidFill>
                <a:latin typeface="+mn-lt"/>
                <a:cs typeface="Franklin Gothic Book"/>
              </a:rPr>
              <a:t>solution</a:t>
            </a:r>
            <a:endParaRPr lang="de-CH" sz="1400" kern="1000" spc="30" dirty="0" smtClean="0">
              <a:solidFill>
                <a:schemeClr val="bg1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9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Emittance resolution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827584" y="836712"/>
                <a:ext cx="7128866" cy="3421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de-DE" sz="1600" b="0" dirty="0" smtClean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de-DE" sz="16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de-CH" altLang="de-DE" sz="16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CH" altLang="de-DE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CH" alt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alt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CH" altLang="de-DE" sz="16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de-CH" altLang="de-DE" sz="16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de-CH" altLang="de-DE" sz="1600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den>
                        </m:f>
                        <m:r>
                          <a:rPr lang="de-CH" altLang="de-DE" sz="16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rad>
                  </m:oMath>
                </a14:m>
                <a:r>
                  <a:rPr lang="en-US" altLang="de-DE" sz="1600" b="0" dirty="0" smtClean="0">
                    <a:latin typeface="+mn-lt"/>
                  </a:rPr>
                  <a:t>, the normalized emittance resolution is proportional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de-DE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de-CH" altLang="de-DE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num>
                      <m:den>
                        <m:r>
                          <a:rPr lang="en-US" alt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en-US" altLang="de-DE" dirty="0">
                  <a:latin typeface="+mn-lt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de-DE" sz="1600" b="0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de-DE" sz="16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altLang="de-DE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de-DE" sz="1600" b="0" dirty="0" smtClean="0">
                    <a:latin typeface="+mn-lt"/>
                  </a:rPr>
                  <a:t>is </a:t>
                </a:r>
                <a:r>
                  <a:rPr lang="en-US" altLang="de-DE" sz="1600" b="0" dirty="0" smtClean="0">
                    <a:latin typeface="+mn-lt"/>
                  </a:rPr>
                  <a:t>the beam size resolution of </a:t>
                </a:r>
                <a:r>
                  <a:rPr lang="en-US" altLang="de-DE" sz="1600" b="0" dirty="0" smtClean="0">
                    <a:latin typeface="+mn-lt"/>
                  </a:rPr>
                  <a:t>PM, </a:t>
                </a:r>
                <a14:m>
                  <m:oMath xmlns:m="http://schemas.openxmlformats.org/officeDocument/2006/math">
                    <m:r>
                      <a:rPr lang="en-US" altLang="de-DE" sz="1600" b="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altLang="de-DE" sz="1600" b="0" dirty="0" smtClean="0">
                    <a:latin typeface="+mn-lt"/>
                  </a:rPr>
                  <a:t>is the Lorentz factor and </a:t>
                </a:r>
                <a14:m>
                  <m:oMath xmlns:m="http://schemas.openxmlformats.org/officeDocument/2006/math">
                    <m:r>
                      <a:rPr lang="en-US" altLang="de-DE" sz="16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de-DE" sz="1600" b="0" dirty="0" smtClean="0">
                    <a:latin typeface="+mn-lt"/>
                  </a:rPr>
                  <a:t> is the beta-function at the PM. 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de-DE" sz="1600" dirty="0" smtClean="0">
                  <a:latin typeface="+mn-lt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de-DE" sz="1600" dirty="0" smtClean="0">
                    <a:latin typeface="+mn-lt"/>
                  </a:rPr>
                  <a:t>The resolution can be improved by:</a:t>
                </a:r>
              </a:p>
              <a:p>
                <a:pPr>
                  <a:spcBef>
                    <a:spcPct val="0"/>
                  </a:spcBef>
                  <a:buFontTx/>
                  <a:buChar char="-"/>
                </a:pPr>
                <a:r>
                  <a:rPr lang="en-US" altLang="de-DE" sz="1600" b="0" dirty="0" smtClean="0">
                    <a:latin typeface="+mn-lt"/>
                  </a:rPr>
                  <a:t>Increasing </a:t>
                </a:r>
                <a:r>
                  <a:rPr lang="el-GR" altLang="de-DE" sz="1600" b="0" dirty="0" smtClean="0">
                    <a:latin typeface="+mn-lt"/>
                  </a:rPr>
                  <a:t>β</a:t>
                </a:r>
                <a:r>
                  <a:rPr lang="en-US" altLang="de-DE" sz="1600" b="0" dirty="0" smtClean="0">
                    <a:latin typeface="+mn-lt"/>
                  </a:rPr>
                  <a:t>-function at the PM </a:t>
                </a:r>
                <a:r>
                  <a:rPr lang="en-US" altLang="de-DE" sz="1600" b="0" dirty="0" smtClean="0">
                    <a:latin typeface="+mn-lt"/>
                    <a:sym typeface="Wingdings" panose="05000000000000000000" pitchFamily="2" charset="2"/>
                  </a:rPr>
                  <a:t> measurement optics</a:t>
                </a:r>
                <a:endParaRPr lang="en-US" altLang="de-DE" sz="1600" b="0" dirty="0" smtClean="0">
                  <a:latin typeface="+mn-lt"/>
                </a:endParaRPr>
              </a:p>
              <a:p>
                <a:pPr>
                  <a:spcBef>
                    <a:spcPct val="0"/>
                  </a:spcBef>
                  <a:buFontTx/>
                  <a:buChar char="-"/>
                </a:pPr>
                <a:r>
                  <a:rPr lang="en-US" altLang="de-DE" sz="1600" dirty="0" smtClean="0">
                    <a:latin typeface="+mn-lt"/>
                  </a:rPr>
                  <a:t>Improving the beam size resolution of the PM</a:t>
                </a:r>
                <a:endParaRPr lang="en-US" altLang="de-DE" sz="1600" b="0" dirty="0">
                  <a:latin typeface="+mn-lt"/>
                </a:endParaRPr>
              </a:p>
              <a:p>
                <a:pPr>
                  <a:spcBef>
                    <a:spcPct val="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altLang="de-DE" sz="1600" b="0" dirty="0">
                  <a:latin typeface="+mn-lt"/>
                </a:endParaRPr>
              </a:p>
              <a:p>
                <a:pPr>
                  <a:spcBef>
                    <a:spcPct val="0"/>
                  </a:spcBef>
                  <a:buClr>
                    <a:srgbClr val="0000FF"/>
                  </a:buClr>
                  <a:buFont typeface="Wingdings" pitchFamily="2" charset="2"/>
                  <a:buNone/>
                </a:pPr>
                <a:endParaRPr lang="en-US" altLang="de-DE" sz="1600" b="0" dirty="0">
                  <a:latin typeface="+mn-lt"/>
                </a:endParaRPr>
              </a:p>
              <a:p>
                <a:pPr>
                  <a:spcBef>
                    <a:spcPct val="0"/>
                  </a:spcBef>
                  <a:buClr>
                    <a:srgbClr val="0000FF"/>
                  </a:buClr>
                  <a:buFont typeface="Wingdings" pitchFamily="2" charset="2"/>
                  <a:buNone/>
                </a:pPr>
                <a:endParaRPr lang="en-US" altLang="de-DE" sz="1600" b="0" dirty="0">
                  <a:latin typeface="+mn-lt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de-DE" sz="1600" b="0" dirty="0">
                  <a:latin typeface="+mn-lt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de-DE" sz="1600" b="0" dirty="0">
                  <a:latin typeface="+mn-lt"/>
                </a:endParaRPr>
              </a:p>
            </p:txBody>
          </p:sp>
        </mc:Choice>
        <mc:Fallback>
          <p:sp>
            <p:nvSpPr>
              <p:cNvPr id="12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836712"/>
                <a:ext cx="7128866" cy="3421771"/>
              </a:xfrm>
              <a:prstGeom prst="rect">
                <a:avLst/>
              </a:prstGeom>
              <a:blipFill rotWithShape="1">
                <a:blip r:embed="rId3"/>
                <a:stretch>
                  <a:fillRect l="-5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004048" y="4164471"/>
            <a:ext cx="396043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de-DE" sz="1800" b="1" dirty="0" smtClean="0">
                <a:solidFill>
                  <a:srgbClr val="FF0000"/>
                </a:solidFill>
                <a:latin typeface="+mn-lt"/>
              </a:rPr>
              <a:t>Profile monitors need to have resolutions of few µm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de-DE" sz="1600" dirty="0" smtClean="0">
                <a:latin typeface="+mn-lt"/>
              </a:rPr>
              <a:t>(Example: if we want a normalized emittance resolution of 10 nm, for an energy of 10 GeV and a beta-function of 10 m, the required beam size resolution needs to be 2.3 µm)</a:t>
            </a:r>
            <a:endParaRPr lang="en-US" altLang="de-DE" sz="1600" b="0" dirty="0">
              <a:latin typeface="+mn-lt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3284984"/>
            <a:ext cx="4968552" cy="3155243"/>
            <a:chOff x="3995936" y="4653136"/>
            <a:chExt cx="4968552" cy="3155243"/>
          </a:xfrm>
        </p:grpSpPr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995936" y="4653136"/>
              <a:ext cx="49685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600" b="0" i="1" dirty="0" smtClean="0">
                  <a:latin typeface="+mn-lt"/>
                </a:rPr>
                <a:t>Emittance resolution for a beam size resolution of 10 µm</a:t>
              </a:r>
              <a:endParaRPr lang="en-US" altLang="de-DE" sz="1600" b="0" i="1" dirty="0">
                <a:latin typeface="+mn-lt"/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81" y="4941168"/>
              <a:ext cx="4622975" cy="2867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59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Profile monitors (PM)</a:t>
            </a:r>
            <a:endParaRPr lang="en-US" dirty="0"/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827583" y="764704"/>
            <a:ext cx="806489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The devices commonly used to measure the transverse beam parameters in FEL facilities are OTR screens, s</a:t>
            </a:r>
            <a:r>
              <a:rPr lang="en-US" altLang="de-DE" sz="1600" dirty="0" smtClean="0">
                <a:latin typeface="+mn-lt"/>
              </a:rPr>
              <a:t>cintillator screens (e. g. YAG, </a:t>
            </a:r>
            <a:r>
              <a:rPr lang="en-US" altLang="de-DE" sz="1600" dirty="0" err="1" smtClean="0">
                <a:latin typeface="+mn-lt"/>
              </a:rPr>
              <a:t>LuAG</a:t>
            </a:r>
            <a:r>
              <a:rPr lang="en-US" altLang="de-DE" sz="1600" dirty="0" smtClean="0">
                <a:latin typeface="+mn-lt"/>
              </a:rPr>
              <a:t>), and w</a:t>
            </a:r>
            <a:r>
              <a:rPr lang="en-US" altLang="de-DE" sz="1600" b="0" dirty="0" smtClean="0">
                <a:latin typeface="+mn-lt"/>
              </a:rPr>
              <a:t>ire-scanners.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de-DE" sz="800" b="0" dirty="0" smtClean="0"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sz="1600" dirty="0" smtClean="0">
                <a:latin typeface="+mn-lt"/>
              </a:rPr>
              <a:t>WS have the best resolution, but 2D information is missing – and  they are slow.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sz="1600" dirty="0" smtClean="0">
                <a:latin typeface="+mn-lt"/>
              </a:rPr>
              <a:t>Scintillators are better than OTRs but a MO </a:t>
            </a:r>
            <a:r>
              <a:rPr lang="en-US" altLang="de-DE" sz="1600" dirty="0">
                <a:latin typeface="+mn-lt"/>
              </a:rPr>
              <a:t>is required </a:t>
            </a:r>
            <a:r>
              <a:rPr lang="en-US" altLang="de-DE" sz="1600" dirty="0" smtClean="0">
                <a:latin typeface="+mn-lt"/>
              </a:rPr>
              <a:t>for few-µm resolution – and </a:t>
            </a:r>
            <a:r>
              <a:rPr lang="en-US" altLang="de-DE" sz="1600" dirty="0">
                <a:latin typeface="+mn-lt"/>
              </a:rPr>
              <a:t>s</a:t>
            </a:r>
            <a:r>
              <a:rPr lang="en-US" altLang="de-DE" sz="1600" dirty="0" smtClean="0">
                <a:latin typeface="+mn-lt"/>
              </a:rPr>
              <a:t>aturation effects have to be counteracted.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Future? </a:t>
            </a:r>
            <a:endParaRPr lang="en-US" altLang="de-DE" sz="1600" b="0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090675"/>
              </p:ext>
            </p:extLst>
          </p:nvPr>
        </p:nvGraphicFramePr>
        <p:xfrm>
          <a:off x="539552" y="1412776"/>
          <a:ext cx="849694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029"/>
                <a:gridCol w="1786061"/>
                <a:gridCol w="1422615"/>
                <a:gridCol w="2598239"/>
              </a:tblGrid>
              <a:tr h="287929">
                <a:tc>
                  <a:txBody>
                    <a:bodyPr/>
                    <a:lstStyle/>
                    <a:p>
                      <a:pPr algn="ctr"/>
                      <a:endParaRPr lang="en-US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Scintillator screens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OTR screens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Wire-scanners (WS)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Demonstrated</a:t>
                      </a:r>
                      <a:r>
                        <a:rPr lang="en-US" sz="1600" b="1" baseline="0" noProof="0" dirty="0" smtClean="0">
                          <a:latin typeface="+mn-lt"/>
                        </a:rPr>
                        <a:t> resolution</a:t>
                      </a:r>
                      <a:endParaRPr lang="en-US" sz="1600" b="1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15 µm w/o MO (*)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5 µm with MO (**)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latin typeface="+mn-lt"/>
                        </a:rPr>
                        <a:t>(As good as scintillators)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0.5 µm (***)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2D information </a:t>
                      </a:r>
                    </a:p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(slice, coupling,</a:t>
                      </a:r>
                      <a:r>
                        <a:rPr lang="en-US" sz="1600" b="1" baseline="0" noProof="0" dirty="0" smtClean="0">
                          <a:latin typeface="+mn-lt"/>
                        </a:rPr>
                        <a:t> tilts)</a:t>
                      </a:r>
                      <a:endParaRPr lang="en-US" sz="1600" b="1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</a:t>
                      </a:r>
                      <a:endParaRPr lang="en-US" sz="1600" b="1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29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Charge 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29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Measurement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Slow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29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Interference</a:t>
                      </a:r>
                      <a:r>
                        <a:rPr lang="en-US" sz="1600" b="1" baseline="0" noProof="0" dirty="0" smtClean="0">
                          <a:latin typeface="+mn-lt"/>
                        </a:rPr>
                        <a:t> with operation</a:t>
                      </a:r>
                      <a:endParaRPr lang="en-US" sz="1600" b="1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Minimal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Issues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Saturation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COTR</a:t>
                      </a: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en-US" sz="1600" b="1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noProof="0" dirty="0" smtClean="0">
                          <a:solidFill>
                            <a:srgbClr val="FDCA00"/>
                          </a:solidFill>
                          <a:latin typeface="+mn-lt"/>
                        </a:rPr>
                        <a:t>Multi shot measurement (jitter correction required)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727056"/>
            <a:ext cx="8712968" cy="130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MO = microscope objective.</a:t>
            </a:r>
            <a:endParaRPr lang="en-US" altLang="de-DE" sz="1400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de-DE" sz="1400" dirty="0" smtClean="0">
                <a:latin typeface="+mn-lt"/>
              </a:rPr>
              <a:t>(*) </a:t>
            </a:r>
            <a:r>
              <a:rPr lang="en-US" altLang="de-DE" sz="1400" i="1" dirty="0">
                <a:latin typeface="+mn-lt"/>
              </a:rPr>
              <a:t>[R. </a:t>
            </a:r>
            <a:r>
              <a:rPr lang="en-US" sz="1400" i="1" dirty="0">
                <a:latin typeface="+mn-lt"/>
              </a:rPr>
              <a:t>Ischebeck et al, PRSTAB 18, 082802 (2015)] </a:t>
            </a:r>
            <a:r>
              <a:rPr lang="en-US" sz="1400" dirty="0" smtClean="0">
                <a:latin typeface="+mn-lt"/>
              </a:rPr>
              <a:t>Scintillator </a:t>
            </a:r>
            <a:r>
              <a:rPr lang="en-US" sz="1400" dirty="0">
                <a:latin typeface="+mn-lt"/>
              </a:rPr>
              <a:t>thickness was 100 µm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(**) </a:t>
            </a:r>
            <a:r>
              <a:rPr lang="en-US" sz="1400" i="1" dirty="0">
                <a:latin typeface="+mn-lt"/>
              </a:rPr>
              <a:t>[J. </a:t>
            </a:r>
            <a:r>
              <a:rPr lang="en-US" sz="1400" i="1" dirty="0" err="1">
                <a:latin typeface="+mn-lt"/>
              </a:rPr>
              <a:t>Maxson</a:t>
            </a:r>
            <a:r>
              <a:rPr lang="en-US" sz="1400" i="1" dirty="0">
                <a:latin typeface="+mn-lt"/>
              </a:rPr>
              <a:t> et al, PRL 118, 154802 (2017)] </a:t>
            </a:r>
            <a:r>
              <a:rPr lang="en-US" sz="1400" dirty="0">
                <a:latin typeface="+mn-lt"/>
              </a:rPr>
              <a:t>Scintillator thickness was 20 µm</a:t>
            </a:r>
            <a:endParaRPr lang="en-US" sz="1400" i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(***) </a:t>
            </a:r>
            <a:r>
              <a:rPr lang="en-US" sz="1400" i="1" dirty="0">
                <a:latin typeface="+mn-lt"/>
              </a:rPr>
              <a:t>[S. Borrelli et al, </a:t>
            </a:r>
            <a:r>
              <a:rPr lang="en-US" sz="1400" i="1" dirty="0" err="1">
                <a:latin typeface="+mn-lt"/>
              </a:rPr>
              <a:t>tbp</a:t>
            </a:r>
            <a:r>
              <a:rPr lang="en-US" sz="1400" i="1" dirty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Use of sub-µm metallic stripes on a membrane </a:t>
            </a:r>
            <a:r>
              <a:rPr lang="en-US" sz="1400" dirty="0" smtClean="0">
                <a:latin typeface="+mn-lt"/>
              </a:rPr>
              <a:t>using lithography</a:t>
            </a:r>
            <a:r>
              <a:rPr lang="en-US" sz="1400" dirty="0">
                <a:latin typeface="+mn-lt"/>
              </a:rPr>
              <a:t>, standard </a:t>
            </a:r>
            <a:r>
              <a:rPr lang="en-US" sz="1400" dirty="0" smtClean="0">
                <a:latin typeface="+mn-lt"/>
              </a:rPr>
              <a:t>WS has </a:t>
            </a:r>
            <a:r>
              <a:rPr lang="en-US" sz="1400" dirty="0">
                <a:latin typeface="+mn-lt"/>
              </a:rPr>
              <a:t>a resolution of 1.25 µm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Measurement optics: FODO vs quad scans</a:t>
            </a:r>
            <a:endParaRPr lang="en-US" dirty="0"/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1185713" y="762229"/>
            <a:ext cx="360363" cy="360363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CH" altLang="de-DE">
              <a:latin typeface="+mn-lt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3731494" y="852716"/>
            <a:ext cx="179388" cy="17938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CH" altLang="de-DE">
              <a:latin typeface="+mn-lt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547664" y="809700"/>
            <a:ext cx="16408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1400" b="0" dirty="0">
                <a:latin typeface="+mn-lt"/>
              </a:rPr>
              <a:t>Measurement </a:t>
            </a:r>
            <a:r>
              <a:rPr lang="en-US" altLang="de-DE" sz="1400" b="0" dirty="0" smtClean="0">
                <a:latin typeface="+mn-lt"/>
              </a:rPr>
              <a:t>point</a:t>
            </a:r>
            <a:endParaRPr lang="en-US" altLang="de-DE" sz="1400" b="0" dirty="0">
              <a:latin typeface="+mn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13754" y="1340768"/>
            <a:ext cx="8794750" cy="3768329"/>
            <a:chOff x="250825" y="1532879"/>
            <a:chExt cx="8794750" cy="3768329"/>
          </a:xfrm>
        </p:grpSpPr>
        <p:sp>
          <p:nvSpPr>
            <p:cNvPr id="7176" name="Rectangle 99"/>
            <p:cNvSpPr>
              <a:spLocks noChangeArrowheads="1"/>
            </p:cNvSpPr>
            <p:nvPr/>
          </p:nvSpPr>
          <p:spPr bwMode="auto">
            <a:xfrm>
              <a:off x="250825" y="1532879"/>
              <a:ext cx="8642350" cy="376832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CH" altLang="de-DE" sz="1800" b="0"/>
            </a:p>
          </p:txBody>
        </p:sp>
        <p:sp>
          <p:nvSpPr>
            <p:cNvPr id="7195" name="Text Box 61"/>
            <p:cNvSpPr txBox="1">
              <a:spLocks noChangeArrowheads="1"/>
            </p:cNvSpPr>
            <p:nvPr/>
          </p:nvSpPr>
          <p:spPr bwMode="auto">
            <a:xfrm>
              <a:off x="790575" y="1532880"/>
              <a:ext cx="82550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0" i="1" dirty="0">
                  <a:solidFill>
                    <a:srgbClr val="FF9900"/>
                  </a:solidFill>
                  <a:ea typeface="ＭＳ Ｐゴシック" pitchFamily="34" charset="-128"/>
                </a:rPr>
                <a:t>                    </a:t>
              </a:r>
              <a:r>
                <a:rPr lang="en-US" altLang="de-DE" sz="1400" b="0" i="1" dirty="0">
                  <a:solidFill>
                    <a:srgbClr val="FF9900"/>
                  </a:solidFill>
                  <a:ea typeface="ＭＳ Ｐゴシック" pitchFamily="34" charset="-128"/>
                </a:rPr>
                <a:t>FODO 			                     </a:t>
              </a:r>
              <a:r>
                <a:rPr lang="en-US" altLang="de-DE" sz="1400" b="0" i="1" dirty="0" smtClean="0">
                  <a:solidFill>
                    <a:srgbClr val="FFC000"/>
                  </a:solidFill>
                  <a:ea typeface="ＭＳ Ｐゴシック" pitchFamily="34" charset="-128"/>
                </a:rPr>
                <a:t>Quadrupole </a:t>
              </a:r>
              <a:r>
                <a:rPr lang="en-US" altLang="de-DE" sz="1400" b="0" i="1" dirty="0">
                  <a:solidFill>
                    <a:srgbClr val="FFC000"/>
                  </a:solidFill>
                  <a:ea typeface="ＭＳ Ｐゴシック" pitchFamily="34" charset="-128"/>
                </a:rPr>
                <a:t>scan </a:t>
              </a:r>
              <a:r>
                <a:rPr lang="en-US" altLang="de-DE" sz="1400" b="0" dirty="0">
                  <a:solidFill>
                    <a:srgbClr val="FFC000"/>
                  </a:solidFill>
                  <a:ea typeface="ＭＳ Ｐゴシック" pitchFamily="34" charset="-128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400" b="0" dirty="0">
                  <a:solidFill>
                    <a:srgbClr val="000000"/>
                  </a:solidFill>
                  <a:ea typeface="ＭＳ Ｐゴシック" pitchFamily="34" charset="-128"/>
                </a:rPr>
                <a:t>     Multiple-position/fixed-optics </a:t>
              </a:r>
              <a:r>
                <a:rPr lang="en-US" altLang="de-DE" sz="1400" b="0" dirty="0">
                  <a:solidFill>
                    <a:srgbClr val="FFC000"/>
                  </a:solidFill>
                  <a:ea typeface="ＭＳ Ｐゴシック" pitchFamily="34" charset="-128"/>
                </a:rPr>
                <a:t>	                               </a:t>
              </a:r>
              <a:r>
                <a:rPr lang="en-US" altLang="de-DE" sz="1400" b="0" dirty="0" smtClean="0">
                  <a:solidFill>
                    <a:srgbClr val="000000"/>
                  </a:solidFill>
                  <a:ea typeface="ＭＳ Ｐゴシック" pitchFamily="34" charset="-128"/>
                </a:rPr>
                <a:t>Fixed-position/multiple-optics</a:t>
              </a:r>
              <a:endParaRPr lang="en-US" altLang="de-DE" sz="1400" dirty="0">
                <a:ea typeface="ＭＳ Ｐゴシック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de-DE" sz="1400" b="0" i="1" dirty="0">
                <a:solidFill>
                  <a:srgbClr val="FF9900"/>
                </a:solidFill>
                <a:ea typeface="ＭＳ Ｐゴシック" pitchFamily="34" charset="-128"/>
              </a:endParaRPr>
            </a:p>
          </p:txBody>
        </p:sp>
        <p:sp>
          <p:nvSpPr>
            <p:cNvPr id="7196" name="Text Box 62"/>
            <p:cNvSpPr txBox="1">
              <a:spLocks noChangeArrowheads="1"/>
            </p:cNvSpPr>
            <p:nvPr/>
          </p:nvSpPr>
          <p:spPr bwMode="auto">
            <a:xfrm>
              <a:off x="611560" y="3140968"/>
              <a:ext cx="8374063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0" dirty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Parasitic measurements</a:t>
              </a:r>
              <a:r>
                <a:rPr lang="en-US" altLang="de-DE" sz="1600" b="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		</a:t>
              </a:r>
              <a:r>
                <a:rPr lang="en-US" altLang="de-DE" sz="1600" b="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 	</a:t>
              </a:r>
              <a:r>
                <a:rPr lang="en-US" altLang="de-DE" sz="1600" b="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No </a:t>
              </a:r>
              <a:r>
                <a:rPr lang="en-US" altLang="de-DE" sz="1600" b="0" dirty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parasitic measurements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More </a:t>
              </a:r>
              <a:r>
                <a:rPr lang="en-US" altLang="de-DE" sz="1600" b="0" dirty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equipment</a:t>
              </a:r>
              <a:r>
                <a:rPr lang="en-US" altLang="de-DE" sz="1600" b="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			</a:t>
              </a:r>
              <a:r>
                <a:rPr lang="en-US" altLang="de-DE" sz="1600" b="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 	</a:t>
              </a:r>
              <a:r>
                <a:rPr lang="en-US" altLang="de-DE" sz="1600" b="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Less </a:t>
              </a:r>
              <a:r>
                <a:rPr lang="en-US" altLang="de-DE" sz="1600" b="0" dirty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equipment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0" dirty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Dedicated long lattices</a:t>
              </a:r>
              <a:r>
                <a:rPr lang="en-US" altLang="de-DE" sz="1600" b="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		</a:t>
              </a:r>
              <a:r>
                <a:rPr lang="en-US" altLang="de-DE" sz="1600" b="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  	</a:t>
              </a:r>
              <a:r>
                <a:rPr lang="en-US" altLang="de-DE" sz="1600" b="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More </a:t>
              </a:r>
              <a:r>
                <a:rPr lang="en-US" altLang="de-DE" sz="1600" b="0" dirty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compact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Not-flexible optics 		</a:t>
              </a:r>
              <a:r>
                <a:rPr lang="en-US" altLang="de-DE" sz="1600" b="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</a:t>
              </a:r>
              <a:r>
                <a:rPr lang="en-US" altLang="de-DE" sz="1600" b="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	</a:t>
              </a:r>
              <a:r>
                <a:rPr lang="en-US" altLang="de-DE" sz="1600" b="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	</a:t>
              </a:r>
              <a:r>
                <a:rPr lang="en-US" altLang="de-DE" sz="160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Flexible </a:t>
              </a:r>
              <a:r>
                <a:rPr lang="en-US" altLang="de-DE" sz="1600" b="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optics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Non-flexible measurement location</a:t>
              </a:r>
              <a:r>
                <a:rPr lang="en-US" altLang="de-DE" sz="160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		Flexible measurement location</a:t>
              </a:r>
              <a:endParaRPr lang="en-US" altLang="de-DE" sz="1600" b="0" dirty="0" smtClean="0">
                <a:solidFill>
                  <a:srgbClr val="008000"/>
                </a:solidFill>
                <a:latin typeface="+mn-lt"/>
                <a:ea typeface="ＭＳ Ｐゴシック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Less sensitive to PM errors			</a:t>
              </a:r>
              <a:r>
                <a:rPr lang="en-US" altLang="de-DE" sz="160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More sensitive to PM errors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Typically worse resolution</a:t>
              </a:r>
              <a:r>
                <a:rPr lang="en-US" altLang="de-DE" sz="160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			Better resolution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dirty="0" smtClean="0">
                  <a:solidFill>
                    <a:srgbClr val="FF0000"/>
                  </a:solidFill>
                  <a:latin typeface="+mn-lt"/>
                  <a:ea typeface="ＭＳ Ｐゴシック" pitchFamily="34" charset="-128"/>
                </a:rPr>
                <a:t>Larger phase-advance steps</a:t>
              </a:r>
              <a:r>
                <a:rPr lang="en-US" altLang="de-DE" sz="1600" dirty="0" smtClean="0">
                  <a:solidFill>
                    <a:srgbClr val="008000"/>
                  </a:solidFill>
                  <a:latin typeface="+mn-lt"/>
                  <a:ea typeface="ＭＳ Ｐゴシック" pitchFamily="34" charset="-128"/>
                </a:rPr>
                <a:t>			Smaller phase-advance steps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4788024" y="2670497"/>
              <a:ext cx="3240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9" name="AutoShape 18"/>
            <p:cNvSpPr>
              <a:spLocks noChangeArrowheads="1"/>
            </p:cNvSpPr>
            <p:nvPr/>
          </p:nvSpPr>
          <p:spPr bwMode="auto">
            <a:xfrm>
              <a:off x="7359774" y="2487935"/>
              <a:ext cx="360363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5040437" y="2572072"/>
              <a:ext cx="179387" cy="17938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>
              <a:off x="5234112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5386512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5538912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V="1">
              <a:off x="611832" y="2662559"/>
              <a:ext cx="32400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>
              <a:off x="864245" y="2489522"/>
              <a:ext cx="360362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437332" y="2489522"/>
              <a:ext cx="360363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945332" y="2489522"/>
              <a:ext cx="360363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7" name="AutoShape 27"/>
            <p:cNvSpPr>
              <a:spLocks noChangeArrowheads="1"/>
            </p:cNvSpPr>
            <p:nvPr/>
          </p:nvSpPr>
          <p:spPr bwMode="auto">
            <a:xfrm>
              <a:off x="2485082" y="2489522"/>
              <a:ext cx="360363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8" name="AutoShape 33"/>
            <p:cNvSpPr>
              <a:spLocks noChangeArrowheads="1"/>
            </p:cNvSpPr>
            <p:nvPr/>
          </p:nvSpPr>
          <p:spPr bwMode="auto">
            <a:xfrm>
              <a:off x="954732" y="2573659"/>
              <a:ext cx="179388" cy="17938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59" name="AutoShape 34"/>
            <p:cNvSpPr>
              <a:spLocks noChangeArrowheads="1"/>
            </p:cNvSpPr>
            <p:nvPr/>
          </p:nvSpPr>
          <p:spPr bwMode="auto">
            <a:xfrm>
              <a:off x="3024832" y="2484759"/>
              <a:ext cx="360363" cy="360363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1289695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61" name="Oval 36"/>
            <p:cNvSpPr>
              <a:spLocks noChangeArrowheads="1"/>
            </p:cNvSpPr>
            <p:nvPr/>
          </p:nvSpPr>
          <p:spPr bwMode="auto">
            <a:xfrm>
              <a:off x="1832620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62" name="Oval 37"/>
            <p:cNvSpPr>
              <a:spLocks noChangeArrowheads="1"/>
            </p:cNvSpPr>
            <p:nvPr/>
          </p:nvSpPr>
          <p:spPr bwMode="auto">
            <a:xfrm>
              <a:off x="2354907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auto">
            <a:xfrm>
              <a:off x="2894657" y="2314897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</p:grpSp>
      <p:sp>
        <p:nvSpPr>
          <p:cNvPr id="64" name="Oval 35"/>
          <p:cNvSpPr>
            <a:spLocks noChangeArrowheads="1"/>
          </p:cNvSpPr>
          <p:nvPr/>
        </p:nvSpPr>
        <p:spPr bwMode="auto">
          <a:xfrm>
            <a:off x="6167053" y="620688"/>
            <a:ext cx="76200" cy="6858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CH" altLang="de-DE"/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011222" y="814492"/>
            <a:ext cx="1710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1400" b="0" dirty="0" smtClean="0">
                <a:latin typeface="+mn-lt"/>
              </a:rPr>
              <a:t>Reconstruction point</a:t>
            </a:r>
            <a:endParaRPr lang="en-US" altLang="de-DE" sz="1400" b="0" dirty="0">
              <a:latin typeface="+mn-lt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317916" y="834237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1400" b="0" dirty="0" smtClean="0">
                <a:latin typeface="+mn-lt"/>
              </a:rPr>
              <a:t>Quadrupole magnet</a:t>
            </a:r>
            <a:endParaRPr lang="en-US" altLang="de-DE" sz="1400" b="0" dirty="0">
              <a:latin typeface="+mn-lt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51519" y="5213518"/>
            <a:ext cx="878497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Quadrupole scans are preferred since they are more flexible, require less components, are more compact and can have better resolutions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(My) best approach: </a:t>
            </a:r>
          </a:p>
          <a:p>
            <a:pPr marL="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For commissioning or machine setup: use quadrupole scans at several locations in the machine</a:t>
            </a:r>
          </a:p>
          <a:p>
            <a:pPr marL="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For routine operation: FODO measurements. Don’t </a:t>
            </a:r>
            <a:r>
              <a:rPr lang="en-US" altLang="de-DE" dirty="0">
                <a:latin typeface="+mn-lt"/>
              </a:rPr>
              <a:t>allocate dedicated lattices </a:t>
            </a:r>
            <a:r>
              <a:rPr lang="en-US" altLang="de-DE" dirty="0" smtClean="0">
                <a:latin typeface="+mn-lt"/>
              </a:rPr>
              <a:t>but </a:t>
            </a:r>
            <a:r>
              <a:rPr lang="en-US" altLang="de-DE" dirty="0">
                <a:latin typeface="+mn-lt"/>
              </a:rPr>
              <a:t>use what it is already there </a:t>
            </a:r>
            <a:r>
              <a:rPr lang="en-US" altLang="de-DE" dirty="0" smtClean="0">
                <a:latin typeface="+mn-lt"/>
              </a:rPr>
              <a:t>(e.g. </a:t>
            </a:r>
            <a:r>
              <a:rPr lang="en-US" altLang="de-DE" dirty="0">
                <a:latin typeface="+mn-lt"/>
              </a:rPr>
              <a:t>long </a:t>
            </a:r>
            <a:r>
              <a:rPr lang="en-US" altLang="de-DE" dirty="0" err="1">
                <a:latin typeface="+mn-lt"/>
              </a:rPr>
              <a:t>linac</a:t>
            </a:r>
            <a:r>
              <a:rPr lang="en-US" altLang="de-DE" dirty="0">
                <a:latin typeface="+mn-lt"/>
              </a:rPr>
              <a:t> sections) </a:t>
            </a:r>
            <a:r>
              <a:rPr lang="en-US" altLang="de-DE" dirty="0">
                <a:latin typeface="+mn-lt"/>
                <a:sym typeface="Wingdings" panose="05000000000000000000" pitchFamily="2" charset="2"/>
              </a:rPr>
              <a:t> more compact accelerator</a:t>
            </a:r>
            <a:endParaRPr lang="en-US" altLang="de-DE" dirty="0">
              <a:latin typeface="+mn-lt"/>
            </a:endParaRPr>
          </a:p>
          <a:p>
            <a:pPr marL="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de-DE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82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3"/>
          <p:cNvSpPr>
            <a:spLocks noGrp="1"/>
          </p:cNvSpPr>
          <p:nvPr>
            <p:ph type="title" idx="4294967295"/>
          </p:nvPr>
        </p:nvSpPr>
        <p:spPr>
          <a:xfrm>
            <a:off x="2077200" y="188640"/>
            <a:ext cx="6708025" cy="508500"/>
          </a:xfrm>
        </p:spPr>
        <p:txBody>
          <a:bodyPr/>
          <a:lstStyle/>
          <a:p>
            <a:pPr eaLnBrk="1" hangingPunct="1"/>
            <a:r>
              <a:rPr lang="en-US" altLang="de-DE" dirty="0" smtClean="0">
                <a:ea typeface="ＭＳ Ｐゴシック" pitchFamily="34" charset="-128"/>
              </a:rPr>
              <a:t>Optimized multiple-quadrupole scan for slice emittance measurements</a:t>
            </a:r>
          </a:p>
        </p:txBody>
      </p:sp>
      <p:graphicFrame>
        <p:nvGraphicFramePr>
          <p:cNvPr id="1127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2836085"/>
              </p:ext>
            </p:extLst>
          </p:nvPr>
        </p:nvGraphicFramePr>
        <p:xfrm>
          <a:off x="1858764" y="1268760"/>
          <a:ext cx="2314575" cy="849313"/>
        </p:xfrm>
        <a:graphic>
          <a:graphicData uri="http://schemas.openxmlformats.org/presentationml/2006/ole">
            <p:oleObj spid="_x0000_s104450" name="Equation" r:id="rId4" imgW="1663700" imgH="609600" progId="">
              <p:embed/>
            </p:oleObj>
          </a:graphicData>
        </a:graphic>
      </p:graphicFrame>
      <p:sp>
        <p:nvSpPr>
          <p:cNvPr id="11275" name="Rectangle 21"/>
          <p:cNvSpPr>
            <a:spLocks noChangeArrowheads="1"/>
          </p:cNvSpPr>
          <p:nvPr/>
        </p:nvSpPr>
        <p:spPr bwMode="auto">
          <a:xfrm>
            <a:off x="539552" y="2348260"/>
            <a:ext cx="4321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>
                <a:latin typeface="+mn-lt"/>
              </a:rPr>
              <a:t>β</a:t>
            </a:r>
            <a:r>
              <a:rPr lang="en-US" altLang="de-DE" sz="1200" b="0" baseline="-25000" dirty="0" err="1">
                <a:latin typeface="+mn-lt"/>
              </a:rPr>
              <a:t>yTDi</a:t>
            </a:r>
            <a:r>
              <a:rPr lang="en-US" altLang="de-DE" sz="1200" b="0" dirty="0">
                <a:latin typeface="+mn-lt"/>
              </a:rPr>
              <a:t> : </a:t>
            </a:r>
            <a:r>
              <a:rPr lang="en-US" altLang="de-DE" sz="1200" b="0" dirty="0">
                <a:latin typeface="+mn-lt"/>
                <a:cs typeface="Arial" pitchFamily="34" charset="0"/>
              </a:rPr>
              <a:t>β-function at the deflector </a:t>
            </a:r>
            <a:r>
              <a:rPr lang="en-US" altLang="de-DE" sz="1200" b="0" i="1" dirty="0" err="1">
                <a:latin typeface="+mn-lt"/>
                <a:cs typeface="Arial" pitchFamily="34" charset="0"/>
              </a:rPr>
              <a:t>i</a:t>
            </a:r>
            <a:r>
              <a:rPr lang="en-US" altLang="de-DE" sz="1200" b="0" dirty="0">
                <a:latin typeface="+mn-lt"/>
                <a:cs typeface="Arial" pitchFamily="34" charset="0"/>
              </a:rPr>
              <a:t> in the streaking direction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 err="1">
                <a:latin typeface="+mn-lt"/>
              </a:rPr>
              <a:t>Δ</a:t>
            </a:r>
            <a:r>
              <a:rPr lang="en-US" altLang="de-DE" sz="1200" b="0" dirty="0" err="1">
                <a:latin typeface="+mn-lt"/>
                <a:sym typeface="Symbol" pitchFamily="18" charset="2"/>
              </a:rPr>
              <a:t></a:t>
            </a:r>
            <a:r>
              <a:rPr lang="en-US" altLang="de-DE" sz="1200" b="0" baseline="-25000" dirty="0" err="1">
                <a:latin typeface="+mn-lt"/>
                <a:sym typeface="Symbol" pitchFamily="18" charset="2"/>
              </a:rPr>
              <a:t>yTDi</a:t>
            </a:r>
            <a:r>
              <a:rPr lang="en-US" altLang="de-DE" sz="1200" b="0" baseline="-25000" dirty="0" err="1">
                <a:latin typeface="+mn-lt"/>
                <a:sym typeface="Wingdings" pitchFamily="2" charset="2"/>
              </a:rPr>
              <a:t>PM</a:t>
            </a:r>
            <a:r>
              <a:rPr lang="en-US" altLang="de-DE" sz="1200" b="0" dirty="0">
                <a:latin typeface="+mn-lt"/>
                <a:sym typeface="Symbol" pitchFamily="18" charset="2"/>
              </a:rPr>
              <a:t>: vertical phase-advance in the streaking direction between deflector I and profile monitor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 err="1">
                <a:latin typeface="+mn-lt"/>
                <a:sym typeface="Symbol" pitchFamily="18" charset="2"/>
              </a:rPr>
              <a:t>ε</a:t>
            </a:r>
            <a:r>
              <a:rPr lang="en-US" altLang="de-DE" sz="1200" b="0" baseline="-25000" dirty="0" err="1">
                <a:latin typeface="+mn-lt"/>
                <a:sym typeface="Symbol" pitchFamily="18" charset="2"/>
              </a:rPr>
              <a:t>y</a:t>
            </a:r>
            <a:r>
              <a:rPr lang="en-US" altLang="de-DE" sz="1200" b="0" dirty="0">
                <a:latin typeface="+mn-lt"/>
                <a:sym typeface="Symbol" pitchFamily="18" charset="2"/>
              </a:rPr>
              <a:t>= emittance in the streaking direction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600" b="0" dirty="0">
              <a:latin typeface="+mn-lt"/>
              <a:sym typeface="Symbol" pitchFamily="18" charset="2"/>
            </a:endParaRPr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684913" y="1460848"/>
            <a:ext cx="12586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altLang="de-DE" sz="1600" b="0" dirty="0">
                <a:latin typeface="+mn-lt"/>
              </a:rPr>
              <a:t>Longitudinal </a:t>
            </a:r>
          </a:p>
          <a:p>
            <a:pPr algn="ctr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altLang="de-DE" sz="1600" b="0" dirty="0">
                <a:latin typeface="+mn-lt"/>
              </a:rPr>
              <a:t>resolution</a:t>
            </a:r>
            <a:endParaRPr lang="en-US" altLang="de-DE" sz="1600" dirty="0">
              <a:latin typeface="+mn-lt"/>
            </a:endParaRPr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9866"/>
            <a:ext cx="481965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177284" y="2176835"/>
            <a:ext cx="2516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Beta functions at the screen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363021" y="3280147"/>
            <a:ext cx="1510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>
                <a:latin typeface="+mn-lt"/>
              </a:rPr>
              <a:t>Phase-advances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163246" y="5056560"/>
            <a:ext cx="864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>
                <a:latin typeface="+mn-lt"/>
              </a:rPr>
              <a:t>k-values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3629342"/>
            <a:ext cx="45005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dirty="0" smtClean="0">
                <a:latin typeface="+mn-lt"/>
              </a:rPr>
              <a:t>Several</a:t>
            </a:r>
            <a:r>
              <a:rPr lang="en-US" altLang="de-DE" sz="1600" b="0" dirty="0" smtClean="0">
                <a:latin typeface="+mn-lt"/>
              </a:rPr>
              <a:t> </a:t>
            </a:r>
            <a:r>
              <a:rPr lang="en-US" altLang="de-DE" sz="1600" b="0" dirty="0">
                <a:latin typeface="+mn-lt"/>
              </a:rPr>
              <a:t>quadrupoles are used to: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Scan phase-advance in the meas. plane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Optimize longitudinal </a:t>
            </a:r>
            <a:r>
              <a:rPr lang="en-US" altLang="de-DE" sz="1600" b="0" dirty="0" smtClean="0">
                <a:latin typeface="+mn-lt"/>
              </a:rPr>
              <a:t>resolution (constant phase-advance in streaking plane such that sinµ=1)</a:t>
            </a: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Keep beta-functions at the PM under </a:t>
            </a:r>
            <a:r>
              <a:rPr lang="en-US" altLang="de-DE" sz="1600" b="0" dirty="0" smtClean="0">
                <a:latin typeface="+mn-lt"/>
              </a:rPr>
              <a:t>control (large in measurement plane for good resolution)</a:t>
            </a:r>
            <a:endParaRPr lang="de-CH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657" y="5805264"/>
            <a:ext cx="3556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latin typeface="+mn-lt"/>
              </a:rPr>
              <a:t>[E. Prat et al, PRSTAB 17, 104401 (2014)]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1680" y="6453336"/>
            <a:ext cx="5735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i="1" dirty="0" smtClean="0">
                <a:latin typeface="+mn-lt"/>
              </a:rPr>
              <a:t>See backup slides for </a:t>
            </a:r>
            <a:r>
              <a:rPr lang="en-US" i="1" dirty="0" smtClean="0">
                <a:latin typeface="+mn-lt"/>
              </a:rPr>
              <a:t>optimized scans for other measurement types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8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Status of emittance measurements at different 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93034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Thermal emittance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5" y="764704"/>
            <a:ext cx="802964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dirty="0">
                <a:latin typeface="+mn-lt"/>
                <a:sym typeface="Wingdings" pitchFamily="2" charset="2"/>
              </a:rPr>
              <a:t>The thermal emittance is a </a:t>
            </a:r>
            <a:r>
              <a:rPr lang="en-US" altLang="de-DE" dirty="0" smtClean="0">
                <a:latin typeface="+mn-lt"/>
                <a:sym typeface="Wingdings" pitchFamily="2" charset="2"/>
              </a:rPr>
              <a:t>crucial contributor to the </a:t>
            </a:r>
            <a:r>
              <a:rPr lang="en-US" altLang="de-DE" dirty="0">
                <a:latin typeface="+mn-lt"/>
                <a:sym typeface="Wingdings" pitchFamily="2" charset="2"/>
              </a:rPr>
              <a:t>final </a:t>
            </a:r>
            <a:r>
              <a:rPr lang="en-US" altLang="de-DE" dirty="0" smtClean="0">
                <a:latin typeface="+mn-lt"/>
                <a:sym typeface="Wingdings" pitchFamily="2" charset="2"/>
              </a:rPr>
              <a:t>emittance (</a:t>
            </a:r>
            <a:r>
              <a:rPr lang="en-US" altLang="de-DE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~</a:t>
            </a:r>
            <a:r>
              <a:rPr lang="en-US" altLang="de-DE" dirty="0">
                <a:latin typeface="+mn-lt"/>
                <a:sym typeface="Wingdings" pitchFamily="2" charset="2"/>
              </a:rPr>
              <a:t>70% for </a:t>
            </a:r>
            <a:r>
              <a:rPr lang="en-US" altLang="de-DE" dirty="0" err="1" smtClean="0">
                <a:latin typeface="+mn-lt"/>
                <a:sym typeface="Wingdings" pitchFamily="2" charset="2"/>
              </a:rPr>
              <a:t>SwissFEL</a:t>
            </a:r>
            <a:r>
              <a:rPr lang="en-US" altLang="de-DE" dirty="0" smtClean="0">
                <a:latin typeface="+mn-lt"/>
                <a:sym typeface="Wingdings" pitchFamily="2" charset="2"/>
              </a:rPr>
              <a:t>) </a:t>
            </a:r>
            <a:endParaRPr lang="en-US" altLang="de-DE" dirty="0">
              <a:latin typeface="+mn-lt"/>
              <a:sym typeface="Wingdings" pitchFamily="2" charset="2"/>
            </a:endParaRPr>
          </a:p>
          <a:p>
            <a:pPr lvl="1">
              <a:buClr>
                <a:srgbClr val="0000FF"/>
              </a:buClr>
            </a:pPr>
            <a:endParaRPr lang="en-US" altLang="de-DE" dirty="0">
              <a:latin typeface="+mn-lt"/>
              <a:sym typeface="Wingdings" pitchFamily="2" charset="2"/>
            </a:endParaRPr>
          </a:p>
          <a:p>
            <a:pPr lvl="1">
              <a:buClr>
                <a:srgbClr val="0000FF"/>
              </a:buClr>
            </a:pPr>
            <a:endParaRPr lang="en-US" altLang="de-DE" i="1" dirty="0">
              <a:latin typeface="+mn-lt"/>
              <a:sym typeface="Wingdings" pitchFamily="2" charset="2"/>
            </a:endParaRPr>
          </a:p>
          <a:p>
            <a:pPr marL="0" lvl="1">
              <a:buClr>
                <a:srgbClr val="0000FF"/>
              </a:buClr>
            </a:pPr>
            <a:r>
              <a:rPr lang="en-US" altLang="de-DE" sz="1400" i="1" dirty="0">
                <a:latin typeface="+mn-lt"/>
                <a:sym typeface="Wingdings" pitchFamily="2" charset="2"/>
              </a:rPr>
              <a:t>    </a:t>
            </a:r>
            <a:r>
              <a:rPr lang="el-GR" altLang="de-DE" sz="1400" i="1" dirty="0">
                <a:latin typeface="+mn-lt"/>
                <a:sym typeface="Wingdings" pitchFamily="2" charset="2"/>
              </a:rPr>
              <a:t>σ</a:t>
            </a:r>
            <a:r>
              <a:rPr lang="de-CH" altLang="de-DE" sz="1400" i="1" baseline="-25000" dirty="0">
                <a:latin typeface="+mn-lt"/>
                <a:sym typeface="Wingdings" pitchFamily="2" charset="2"/>
              </a:rPr>
              <a:t>l</a:t>
            </a:r>
            <a:r>
              <a:rPr lang="de-CH" altLang="de-DE" sz="1400" dirty="0">
                <a:latin typeface="+mn-lt"/>
                <a:sym typeface="Wingdings" pitchFamily="2" charset="2"/>
              </a:rPr>
              <a:t>: </a:t>
            </a:r>
            <a:r>
              <a:rPr lang="de-CH" altLang="de-DE" sz="1400" dirty="0" smtClean="0">
                <a:latin typeface="+mn-lt"/>
                <a:sym typeface="Wingdings" pitchFamily="2" charset="2"/>
              </a:rPr>
              <a:t>	</a:t>
            </a:r>
            <a:r>
              <a:rPr lang="en-US" altLang="de-DE" sz="1400" dirty="0" err="1" smtClean="0">
                <a:latin typeface="+mn-lt"/>
                <a:sym typeface="Wingdings" pitchFamily="2" charset="2"/>
              </a:rPr>
              <a:t>rms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 </a:t>
            </a:r>
            <a:r>
              <a:rPr lang="en-US" altLang="de-DE" sz="1400" dirty="0">
                <a:latin typeface="+mn-lt"/>
                <a:sym typeface="Wingdings" pitchFamily="2" charset="2"/>
              </a:rPr>
              <a:t>laser beam 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size</a:t>
            </a:r>
          </a:p>
          <a:p>
            <a:pPr marL="0" lvl="1">
              <a:spcBef>
                <a:spcPts val="0"/>
              </a:spcBef>
              <a:buClr>
                <a:srgbClr val="0000FF"/>
              </a:buClr>
            </a:pPr>
            <a:r>
              <a:rPr lang="en-US" altLang="de-DE" sz="1400" dirty="0">
                <a:latin typeface="+mn-lt"/>
                <a:sym typeface="Wingdings" pitchFamily="2" charset="2"/>
              </a:rPr>
              <a:t> 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   </a:t>
            </a:r>
            <a:r>
              <a:rPr lang="en-US" altLang="de-DE" sz="1400" i="1" dirty="0" smtClean="0">
                <a:latin typeface="+mn-lt"/>
                <a:sym typeface="Wingdings" pitchFamily="2" charset="2"/>
              </a:rPr>
              <a:t>E</a:t>
            </a:r>
            <a:r>
              <a:rPr lang="en-US" altLang="de-DE" sz="1400" i="1" baseline="-25000" dirty="0" smtClean="0">
                <a:latin typeface="+mn-lt"/>
                <a:sym typeface="Wingdings" pitchFamily="2" charset="2"/>
              </a:rPr>
              <a:t>K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: 	average kinetic energy of the electrons at </a:t>
            </a:r>
          </a:p>
          <a:p>
            <a:pPr marL="0" lvl="1">
              <a:spcBef>
                <a:spcPts val="0"/>
              </a:spcBef>
              <a:buClr>
                <a:srgbClr val="0000FF"/>
              </a:buClr>
            </a:pPr>
            <a:r>
              <a:rPr lang="en-US" altLang="de-DE" sz="1400" dirty="0">
                <a:latin typeface="+mn-lt"/>
                <a:sym typeface="Wingdings" pitchFamily="2" charset="2"/>
              </a:rPr>
              <a:t>	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the cathode surface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59632" y="1052736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𝑡h</m:t>
                          </m:r>
                        </m:sub>
                      </m:sSub>
                      <m:r>
                        <a:rPr lang="de-CH" b="0" i="1" kern="1000" spc="3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de-CH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2736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 r="-60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934000" y="1327028"/>
            <a:ext cx="4752528" cy="1268947"/>
            <a:chOff x="107505" y="3449806"/>
            <a:chExt cx="4752528" cy="1268947"/>
          </a:xfrm>
        </p:grpSpPr>
        <p:sp>
          <p:nvSpPr>
            <p:cNvPr id="8" name="Text Box 53"/>
            <p:cNvSpPr txBox="1">
              <a:spLocks noChangeArrowheads="1"/>
            </p:cNvSpPr>
            <p:nvPr/>
          </p:nvSpPr>
          <p:spPr bwMode="auto">
            <a:xfrm>
              <a:off x="107505" y="3449806"/>
              <a:ext cx="4752528" cy="10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FF"/>
                </a:buClr>
                <a:buFontTx/>
                <a:buNone/>
              </a:pPr>
              <a:r>
                <a:rPr lang="en-US" altLang="de-DE" sz="1400" b="0" dirty="0" smtClean="0">
                  <a:latin typeface="+mn-lt"/>
                  <a:sym typeface="Wingdings" pitchFamily="2" charset="2"/>
                </a:rPr>
                <a:t>metals:</a:t>
              </a:r>
            </a:p>
            <a:p>
              <a:pPr>
                <a:spcBef>
                  <a:spcPts val="200"/>
                </a:spcBef>
                <a:buClr>
                  <a:srgbClr val="0000FF"/>
                </a:buClr>
                <a:buFontTx/>
                <a:buNone/>
              </a:pPr>
              <a:r>
                <a:rPr lang="en-US" altLang="de-DE" sz="1400" dirty="0" smtClean="0">
                  <a:latin typeface="+mn-lt"/>
                  <a:sym typeface="Wingdings" pitchFamily="2" charset="2"/>
                </a:rPr>
                <a:t>semiconductors:</a:t>
              </a:r>
              <a:r>
                <a:rPr lang="en-US" altLang="de-DE" sz="1400" b="0" dirty="0" smtClean="0">
                  <a:latin typeface="+mn-lt"/>
                  <a:sym typeface="Wingdings" pitchFamily="2" charset="2"/>
                </a:rPr>
                <a:t> </a:t>
              </a:r>
            </a:p>
            <a:p>
              <a:pPr>
                <a:spcBef>
                  <a:spcPts val="200"/>
                </a:spcBef>
                <a:buClr>
                  <a:srgbClr val="0000FF"/>
                </a:buClr>
                <a:buFontTx/>
                <a:buNone/>
              </a:pPr>
              <a:endParaRPr lang="en-US" altLang="de-DE" sz="1400" dirty="0">
                <a:latin typeface="+mn-lt"/>
                <a:sym typeface="Wingdings" pitchFamily="2" charset="2"/>
              </a:endParaRPr>
            </a:p>
            <a:p>
              <a:pPr>
                <a:spcBef>
                  <a:spcPts val="200"/>
                </a:spcBef>
                <a:buClr>
                  <a:srgbClr val="0000FF"/>
                </a:buClr>
                <a:buFontTx/>
                <a:buNone/>
              </a:pPr>
              <a:r>
                <a:rPr lang="en-US" altLang="de-DE" sz="1400" dirty="0" err="1" smtClean="0">
                  <a:latin typeface="+mn-lt"/>
                  <a:sym typeface="Wingdings" pitchFamily="2" charset="2"/>
                </a:rPr>
                <a:t>Schottky</a:t>
              </a:r>
              <a:r>
                <a:rPr lang="en-US" altLang="de-DE" sz="1400" dirty="0" smtClean="0">
                  <a:latin typeface="+mn-lt"/>
                  <a:sym typeface="Wingdings" pitchFamily="2" charset="2"/>
                </a:rPr>
                <a:t> effect:</a:t>
              </a:r>
              <a:endParaRPr lang="en-US" altLang="de-DE" sz="1400" b="0" dirty="0">
                <a:latin typeface="+mn-lt"/>
                <a:sym typeface="Wingdings" pitchFamily="2" charset="2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13384" y="3450704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400" i="1" kern="1000" spc="3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𝑆𝑐h</m:t>
                            </m:r>
                          </m:sub>
                        </m:sSub>
                      </m:oMath>
                    </m:oMathPara>
                  </a14:m>
                  <a:endParaRPr lang="de-CH" sz="1400" kern="1000" spc="30" dirty="0" smtClean="0">
                    <a:latin typeface="+mn-lt"/>
                    <a:ea typeface="Cambria Math"/>
                  </a:endParaRPr>
                </a:p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de-CH" sz="1400" i="1" kern="1000" spc="3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CH" sz="1400" i="1" kern="1000" spc="3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𝑆𝑐h</m:t>
                            </m:r>
                          </m:sub>
                        </m:sSub>
                      </m:oMath>
                    </m:oMathPara>
                  </a14:m>
                  <a:endParaRPr lang="de-CH" sz="14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3384" y="3450704"/>
                  <a:ext cx="914400" cy="9144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667" r="-13533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357120" y="3907904"/>
                  <a:ext cx="2206768" cy="8108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400" i="1" kern="1000" spc="3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CH" sz="1400" i="1" kern="1000" spc="30">
                                <a:latin typeface="Cambria Math"/>
                                <a:ea typeface="Cambria Math"/>
                              </a:rPr>
                              <m:t>𝑆𝑐h</m:t>
                            </m:r>
                          </m:sub>
                        </m:sSub>
                        <m:r>
                          <a:rPr lang="de-CH" sz="1400" b="0" i="1" kern="1000" spc="30" smtClean="0"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de-CH" sz="1400" b="1" i="1" kern="1000" spc="3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  <m: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  <m:t>𝝅𝜺</m:t>
                                    </m:r>
                                  </m:e>
                                  <m:sub>
                                    <m:r>
                                      <a:rPr lang="de-CH" sz="1400" b="1" i="1" kern="1000" spc="30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de-CH" sz="1400" b="0" i="1" kern="1000" spc="30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CH" sz="1400" b="0" i="1" kern="1000" spc="3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CH" sz="1400" b="0" i="1" kern="1000" spc="30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CH" sz="1400" b="0" i="1" kern="1000" spc="30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de-CH" sz="14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120" y="3907904"/>
                  <a:ext cx="2206768" cy="8108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323403" y="2914779"/>
            <a:ext cx="90011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en-US" altLang="de-DE" sz="1400" b="0" i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Φ</a:t>
            </a:r>
            <a:r>
              <a:rPr lang="en-US" altLang="de-DE" sz="1400" b="0" i="1" baseline="-25000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l</a:t>
            </a:r>
            <a:r>
              <a:rPr lang="en-US" altLang="de-DE" sz="1400" b="0" dirty="0" smtClean="0">
                <a:latin typeface="+mn-lt"/>
                <a:sym typeface="Wingdings" pitchFamily="2" charset="2"/>
              </a:rPr>
              <a:t>: laser photon energy, </a:t>
            </a:r>
            <a:r>
              <a:rPr lang="en-US" altLang="de-DE" sz="1400" i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Φ</a:t>
            </a:r>
            <a:r>
              <a:rPr lang="en-US" altLang="de-DE" sz="1400" i="1" baseline="-25000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w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: material work function, </a:t>
            </a:r>
            <a:r>
              <a:rPr lang="en-US" altLang="de-DE" sz="1400" i="1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de-DE" sz="1400" i="1" baseline="-25000" dirty="0" err="1" smtClean="0">
                <a:latin typeface="+mn-lt"/>
                <a:sym typeface="Wingdings" pitchFamily="2" charset="2"/>
              </a:rPr>
              <a:t>g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: gap energy, </a:t>
            </a:r>
            <a:r>
              <a:rPr lang="en-US" altLang="de-DE" sz="1400" i="1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de-DE" sz="1400" i="1" baseline="-25000" dirty="0" err="1" smtClean="0">
                <a:latin typeface="+mn-lt"/>
                <a:sym typeface="Wingdings" pitchFamily="2" charset="2"/>
              </a:rPr>
              <a:t>a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: electron affinity, </a:t>
            </a:r>
            <a:r>
              <a:rPr lang="en-US" altLang="de-DE" sz="1400" i="1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de-DE" sz="1400" i="1" baseline="-25000" dirty="0" err="1" smtClean="0">
                <a:latin typeface="+mn-lt"/>
                <a:sym typeface="Wingdings" pitchFamily="2" charset="2"/>
              </a:rPr>
              <a:t>g</a:t>
            </a:r>
            <a:r>
              <a:rPr lang="en-US" altLang="de-DE" sz="1400" i="1" baseline="-25000" dirty="0" smtClean="0">
                <a:latin typeface="+mn-lt"/>
                <a:sym typeface="Wingdings" pitchFamily="2" charset="2"/>
              </a:rPr>
              <a:t>+</a:t>
            </a:r>
            <a:r>
              <a:rPr lang="en-US" altLang="de-DE" sz="1400" i="1" dirty="0" smtClean="0">
                <a:latin typeface="+mn-lt"/>
                <a:sym typeface="Wingdings" pitchFamily="2" charset="2"/>
              </a:rPr>
              <a:t> </a:t>
            </a:r>
            <a:r>
              <a:rPr lang="en-US" altLang="de-DE" sz="1400" i="1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de-DE" sz="1400" i="1" baseline="-25000" dirty="0" err="1" smtClean="0">
                <a:latin typeface="+mn-lt"/>
                <a:sym typeface="Wingdings" pitchFamily="2" charset="2"/>
              </a:rPr>
              <a:t>g</a:t>
            </a:r>
            <a:r>
              <a:rPr lang="en-US" altLang="de-DE" sz="1400" i="1" baseline="-25000" dirty="0" smtClean="0">
                <a:latin typeface="+mn-lt"/>
                <a:sym typeface="Wingdings" pitchFamily="2" charset="2"/>
              </a:rPr>
              <a:t>: </a:t>
            </a:r>
            <a:r>
              <a:rPr lang="en-US" altLang="de-DE" sz="1400" dirty="0" smtClean="0">
                <a:latin typeface="+mn-lt"/>
                <a:sym typeface="Wingdings" pitchFamily="2" charset="2"/>
              </a:rPr>
              <a:t>threshold energy, </a:t>
            </a:r>
            <a:r>
              <a:rPr lang="en-US" altLang="de-DE" sz="1400" i="1" dirty="0" smtClean="0">
                <a:latin typeface="+mj-lt"/>
                <a:cs typeface="Arial" panose="020B0604020202020204" pitchFamily="34" charset="0"/>
                <a:sym typeface="Wingdings" pitchFamily="2" charset="2"/>
              </a:rPr>
              <a:t>β</a:t>
            </a:r>
            <a:r>
              <a:rPr lang="en-US" altLang="de-DE" sz="1400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: local field enhancement factor (surface properties), </a:t>
            </a:r>
            <a:r>
              <a:rPr lang="en-US" altLang="de-DE" sz="1400" i="1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en-US" altLang="de-DE" sz="1400" i="1" baseline="-25000" dirty="0" err="1" smtClean="0">
                <a:latin typeface="+mn-lt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US" altLang="de-DE" sz="1400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: field at the cathode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Tx/>
              <a:buNone/>
            </a:pPr>
            <a:endParaRPr lang="en-US" altLang="de-DE" sz="1400" dirty="0">
              <a:latin typeface="+mn-lt"/>
              <a:sym typeface="Wingdings" pitchFamily="2" charset="2"/>
            </a:endParaRPr>
          </a:p>
          <a:p>
            <a:pPr>
              <a:spcBef>
                <a:spcPct val="0"/>
              </a:spcBef>
              <a:buClr>
                <a:srgbClr val="0000FF"/>
              </a:buClr>
              <a:buFontTx/>
              <a:buNone/>
            </a:pPr>
            <a:endParaRPr lang="en-US" altLang="de-DE" sz="700" b="0" dirty="0" smtClean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buClr>
                <a:srgbClr val="0000FF"/>
              </a:buClr>
            </a:pPr>
            <a:r>
              <a:rPr lang="en-US" altLang="de-DE" sz="1600" b="0" dirty="0" smtClean="0">
                <a:latin typeface="+mn-lt"/>
                <a:sym typeface="Wingdings" pitchFamily="2" charset="2"/>
              </a:rPr>
              <a:t>Wide range of parameter 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v</a:t>
            </a:r>
            <a:r>
              <a:rPr lang="en-US" altLang="de-DE" sz="1600" b="0" dirty="0" smtClean="0">
                <a:latin typeface="+mn-lt"/>
                <a:sym typeface="Wingdings" pitchFamily="2" charset="2"/>
              </a:rPr>
              <a:t>alues in literature</a:t>
            </a:r>
            <a:endParaRPr lang="en-US" altLang="de-DE" sz="1600" dirty="0" smtClean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buClr>
                <a:srgbClr val="0000FF"/>
              </a:buClr>
            </a:pPr>
            <a:r>
              <a:rPr lang="en-US" altLang="de-DE" sz="1600" b="0" dirty="0" smtClean="0">
                <a:latin typeface="+mn-lt"/>
                <a:sym typeface="Wingdings" pitchFamily="2" charset="2"/>
              </a:rPr>
              <a:t>Thermal emittance measurements performed at different facilities show big differences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Tx/>
              <a:buNone/>
            </a:pPr>
            <a:endParaRPr lang="en-US" altLang="de-DE" sz="800" b="0" dirty="0" smtClean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à"/>
            </a:pPr>
            <a:r>
              <a:rPr lang="en-US" altLang="de-DE" sz="1800" b="1" i="1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Thermal emittance can not be estimated accurately and needs to be measured</a:t>
            </a:r>
          </a:p>
          <a:p>
            <a:pPr marL="285750" indent="-285750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à"/>
            </a:pPr>
            <a:endParaRPr lang="en-US" altLang="de-DE" sz="900" b="1" i="1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  <a:p>
            <a:pPr marL="285750" indent="-285750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à"/>
            </a:pPr>
            <a:r>
              <a:rPr lang="en-US" altLang="de-DE" sz="1800" b="1" i="1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Thermal emittance depends on the laser wavelength, field at the cathode, cathode material and surface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683256"/>
            <a:ext cx="6768752" cy="9140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Why it is important to know the thermal emittance?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It </a:t>
            </a:r>
            <a:r>
              <a:rPr lang="en-US" sz="1800" kern="1000" spc="30" dirty="0">
                <a:latin typeface="+mn-lt"/>
                <a:cs typeface="Franklin Gothic Book"/>
              </a:rPr>
              <a:t>gives the minimal reachable </a:t>
            </a:r>
            <a:r>
              <a:rPr lang="en-US" sz="1800" kern="1000" spc="30" dirty="0" smtClean="0">
                <a:latin typeface="+mn-lt"/>
                <a:cs typeface="Franklin Gothic Book"/>
              </a:rPr>
              <a:t>emittance, crucial for optimization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It is the basis for cathode development (including laser)</a:t>
            </a:r>
          </a:p>
        </p:txBody>
      </p:sp>
    </p:spTree>
    <p:extLst>
      <p:ext uri="{BB962C8B-B14F-4D97-AF65-F5344CB8AC3E}">
        <p14:creationId xmlns="" xmlns:p14="http://schemas.microsoft.com/office/powerpoint/2010/main" val="173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Status of emittance measurements at different XFEL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9025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755576" y="836712"/>
            <a:ext cx="4032448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2857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3" indent="0">
              <a:spcBef>
                <a:spcPct val="0"/>
              </a:spcBef>
              <a:buNone/>
            </a:pPr>
            <a:r>
              <a:rPr lang="en-US" altLang="de-DE" sz="1600" b="0" dirty="0" smtClean="0">
                <a:latin typeface="+mn-lt"/>
              </a:rPr>
              <a:t>The </a:t>
            </a:r>
            <a:r>
              <a:rPr lang="en-US" altLang="de-DE" sz="1600" b="0" dirty="0">
                <a:latin typeface="+mn-lt"/>
              </a:rPr>
              <a:t>normalized thermal emittance </a:t>
            </a:r>
            <a:r>
              <a:rPr lang="el-GR" altLang="de-DE" sz="1600" i="1" dirty="0">
                <a:latin typeface="+mn-lt"/>
              </a:rPr>
              <a:t>ε</a:t>
            </a:r>
            <a:r>
              <a:rPr lang="de-CH" altLang="de-DE" sz="1600" i="1" baseline="-25000" dirty="0" err="1">
                <a:latin typeface="+mn-lt"/>
                <a:sym typeface="Wingdings" pitchFamily="2" charset="2"/>
              </a:rPr>
              <a:t>th</a:t>
            </a:r>
            <a:r>
              <a:rPr lang="de-CH" altLang="de-DE" sz="1600" i="1" dirty="0">
                <a:latin typeface="+mn-lt"/>
                <a:sym typeface="Wingdings" pitchFamily="2" charset="2"/>
              </a:rPr>
              <a:t>/</a:t>
            </a:r>
            <a:r>
              <a:rPr lang="el-GR" altLang="de-DE" sz="1600" i="1" dirty="0">
                <a:latin typeface="+mn-lt"/>
                <a:sym typeface="Wingdings" pitchFamily="2" charset="2"/>
              </a:rPr>
              <a:t>σ</a:t>
            </a:r>
            <a:r>
              <a:rPr lang="de-CH" altLang="de-DE" sz="1600" i="1" baseline="-25000" dirty="0" smtClean="0">
                <a:latin typeface="+mn-lt"/>
                <a:sym typeface="Wingdings" pitchFamily="2" charset="2"/>
              </a:rPr>
              <a:t>l</a:t>
            </a:r>
            <a:r>
              <a:rPr lang="en-US" altLang="de-DE" sz="1600" b="0" dirty="0" smtClean="0">
                <a:latin typeface="+mn-lt"/>
              </a:rPr>
              <a:t>  can be reconstructed </a:t>
            </a:r>
            <a:r>
              <a:rPr lang="en-US" altLang="de-DE" sz="1600" b="0" dirty="0">
                <a:latin typeface="+mn-lt"/>
              </a:rPr>
              <a:t>by </a:t>
            </a:r>
            <a:r>
              <a:rPr lang="en-US" altLang="de-DE" sz="1600" b="0" dirty="0" smtClean="0">
                <a:latin typeface="+mn-lt"/>
              </a:rPr>
              <a:t>measuring the emittance </a:t>
            </a:r>
            <a:r>
              <a:rPr lang="en-US" altLang="de-DE" sz="1600" b="0" dirty="0">
                <a:latin typeface="+mn-lt"/>
              </a:rPr>
              <a:t>as a function of the </a:t>
            </a:r>
            <a:r>
              <a:rPr lang="en-US" altLang="de-DE" sz="1600" b="0" dirty="0" err="1">
                <a:latin typeface="+mn-lt"/>
              </a:rPr>
              <a:t>rms</a:t>
            </a:r>
            <a:r>
              <a:rPr lang="en-US" altLang="de-DE" sz="1600" b="0" dirty="0">
                <a:latin typeface="+mn-lt"/>
              </a:rPr>
              <a:t> laser beam </a:t>
            </a:r>
            <a:r>
              <a:rPr lang="en-US" altLang="de-DE" sz="1600" b="0" dirty="0" smtClean="0">
                <a:latin typeface="+mn-lt"/>
              </a:rPr>
              <a:t>size</a:t>
            </a: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b="0" dirty="0" smtClean="0">
              <a:latin typeface="+mn-lt"/>
            </a:endParaRPr>
          </a:p>
          <a:p>
            <a:pPr lvl="3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e-DE" sz="1600" b="1" dirty="0" smtClean="0">
              <a:solidFill>
                <a:srgbClr val="0000FF"/>
              </a:solidFill>
              <a:latin typeface="+mn-lt"/>
            </a:endParaRPr>
          </a:p>
          <a:p>
            <a:pPr marL="0" lvl="3" indent="0" algn="just">
              <a:spcBef>
                <a:spcPct val="0"/>
              </a:spcBef>
              <a:buFontTx/>
              <a:buNone/>
            </a:pPr>
            <a:endParaRPr lang="en-US" altLang="de-DE" sz="1600" dirty="0">
              <a:latin typeface="+mn-lt"/>
            </a:endParaRPr>
          </a:p>
          <a:p>
            <a:pPr marL="0" lvl="3" indent="0"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600" b="0" dirty="0">
              <a:latin typeface="+mn-lt"/>
            </a:endParaRP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Thermal emittance measurements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116685" cy="30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35696" y="1700808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𝑡h</m:t>
                          </m:r>
                        </m:sub>
                      </m:sSub>
                      <m:r>
                        <a:rPr lang="de-CH" b="0" i="1" kern="1000" spc="3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CH" b="0" i="1" kern="1000" spc="3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CH" b="0" i="1" kern="1000" spc="3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CH" b="0" i="1" kern="1000" spc="3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de-CH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00808"/>
                <a:ext cx="914400" cy="914400"/>
              </a:xfrm>
              <a:prstGeom prst="rect">
                <a:avLst/>
              </a:prstGeom>
              <a:blipFill rotWithShape="1">
                <a:blip r:embed="rId4"/>
                <a:stretch>
                  <a:fillRect r="-60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6450"/>
            <a:ext cx="4113286" cy="30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70424" y="942394"/>
            <a:ext cx="451008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de-DE" sz="1600" b="1" dirty="0" smtClean="0">
                <a:latin typeface="+mn-lt"/>
              </a:rPr>
              <a:t>We need to be </a:t>
            </a:r>
            <a:r>
              <a:rPr lang="en-US" altLang="de-DE" sz="1600" b="1" dirty="0">
                <a:latin typeface="+mn-lt"/>
              </a:rPr>
              <a:t>sure that space-charge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n-lt"/>
              </a:rPr>
              <a:t>effects are negligible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de-DE" sz="1600" b="0" dirty="0" smtClean="0">
                <a:latin typeface="+mn-lt"/>
              </a:rPr>
              <a:t>Space-charge </a:t>
            </a:r>
            <a:r>
              <a:rPr lang="en-US" altLang="de-DE" sz="1600" b="0" dirty="0">
                <a:latin typeface="+mn-lt"/>
              </a:rPr>
              <a:t>limit by decreasing the charge until the emittance is constant. Then the charge-density is kept constant for all the laser sizes </a:t>
            </a:r>
          </a:p>
          <a:p>
            <a:pPr>
              <a:spcBef>
                <a:spcPct val="0"/>
              </a:spcBef>
            </a:pPr>
            <a:r>
              <a:rPr lang="en-US" altLang="de-DE" sz="1600" b="1" dirty="0">
                <a:solidFill>
                  <a:srgbClr val="0000FF"/>
                </a:solidFill>
                <a:latin typeface="+mn-lt"/>
              </a:rPr>
              <a:t>Need to have high-sensitivity profile monitor!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1772816"/>
            <a:ext cx="230425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altLang="de-DE" sz="1400" dirty="0">
                <a:latin typeface="+mn-lt"/>
              </a:rPr>
              <a:t>Measurements for 10 </a:t>
            </a:r>
            <a:r>
              <a:rPr lang="en-US" altLang="de-DE" sz="1400" dirty="0" err="1">
                <a:latin typeface="+mn-lt"/>
              </a:rPr>
              <a:t>ps</a:t>
            </a:r>
            <a:r>
              <a:rPr lang="en-US" altLang="de-DE" sz="1400" dirty="0">
                <a:latin typeface="+mn-lt"/>
              </a:rPr>
              <a:t> bunch length (FWHM</a:t>
            </a:r>
            <a:r>
              <a:rPr lang="en-US" altLang="de-DE" sz="1400" dirty="0" smtClean="0">
                <a:latin typeface="+mn-lt"/>
              </a:rPr>
              <a:t>) at the </a:t>
            </a:r>
            <a:r>
              <a:rPr lang="en-US" altLang="de-DE" sz="1400" dirty="0" err="1" smtClean="0">
                <a:latin typeface="+mn-lt"/>
              </a:rPr>
              <a:t>SwissFEL</a:t>
            </a:r>
            <a:r>
              <a:rPr lang="en-US" altLang="de-DE" sz="1400" dirty="0" smtClean="0">
                <a:latin typeface="+mn-lt"/>
              </a:rPr>
              <a:t> Injector Test </a:t>
            </a:r>
            <a:r>
              <a:rPr lang="en-US" altLang="de-DE" sz="1400" dirty="0" err="1" smtClean="0">
                <a:latin typeface="+mn-lt"/>
              </a:rPr>
              <a:t>Faciliy</a:t>
            </a:r>
            <a:endParaRPr lang="en-US" altLang="de-DE" sz="1400" dirty="0">
              <a:latin typeface="+mn-lt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de-CH" sz="18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8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760708" cy="28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187624" y="1641574"/>
            <a:ext cx="18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0" dirty="0" smtClean="0">
                <a:solidFill>
                  <a:srgbClr val="00B050"/>
                </a:solidFill>
                <a:latin typeface="+mn-lt"/>
              </a:rPr>
              <a:t>Wavelength dependence (Cu-3)</a:t>
            </a:r>
            <a:endParaRPr lang="en-US" altLang="de-DE" sz="160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Measurements at the </a:t>
            </a:r>
            <a:r>
              <a:rPr lang="en-US" dirty="0" err="1" smtClean="0"/>
              <a:t>SwissFEL</a:t>
            </a:r>
            <a:r>
              <a:rPr lang="en-US" dirty="0" smtClean="0"/>
              <a:t> Test Facility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34674" cy="28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802619" y="972017"/>
            <a:ext cx="2233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0" dirty="0" smtClean="0">
                <a:solidFill>
                  <a:srgbClr val="00B050"/>
                </a:solidFill>
                <a:latin typeface="+mn-lt"/>
              </a:rPr>
              <a:t>Field at the cathode dependence (Cu-19)</a:t>
            </a:r>
            <a:endParaRPr lang="en-US" altLang="de-DE" sz="1600" b="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742061"/>
              </p:ext>
            </p:extLst>
          </p:nvPr>
        </p:nvGraphicFramePr>
        <p:xfrm>
          <a:off x="4499992" y="3789041"/>
          <a:ext cx="4536504" cy="1097384"/>
        </p:xfrm>
        <a:graphic>
          <a:graphicData uri="http://schemas.openxmlformats.org/drawingml/2006/table">
            <a:tbl>
              <a:tblPr/>
              <a:tblGrid>
                <a:gridCol w="1384877"/>
                <a:gridCol w="1526611"/>
                <a:gridCol w="1625016"/>
              </a:tblGrid>
              <a:tr h="253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Cathode field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de-DE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ε</a:t>
                      </a:r>
                      <a:r>
                        <a:rPr lang="de-CH" altLang="de-DE" sz="1200" i="1" baseline="-25000" dirty="0" err="1" smtClean="0">
                          <a:latin typeface="+mn-lt"/>
                          <a:sym typeface="Wingdings" pitchFamily="2" charset="2"/>
                        </a:rPr>
                        <a:t>th</a:t>
                      </a:r>
                      <a:r>
                        <a:rPr lang="de-CH" altLang="de-DE" sz="1200" i="1" dirty="0" smtClean="0">
                          <a:latin typeface="+mn-lt"/>
                          <a:sym typeface="Wingdings" pitchFamily="2" charset="2"/>
                        </a:rPr>
                        <a:t>/</a:t>
                      </a:r>
                      <a:r>
                        <a:rPr lang="el-GR" altLang="de-DE" sz="1200" i="1" dirty="0" smtClean="0">
                          <a:latin typeface="+mn-lt"/>
                          <a:sym typeface="Wingdings" pitchFamily="2" charset="2"/>
                        </a:rPr>
                        <a:t>σ</a:t>
                      </a:r>
                      <a:r>
                        <a:rPr lang="de-CH" altLang="de-DE" sz="1200" i="1" baseline="-25000" dirty="0" smtClean="0">
                          <a:latin typeface="+mn-lt"/>
                          <a:sym typeface="Wingdings" pitchFamily="2" charset="2"/>
                        </a:rPr>
                        <a:t>l</a:t>
                      </a:r>
                      <a:r>
                        <a:rPr lang="en-US" altLang="de-DE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endParaRPr kumimoji="0" lang="en-US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de-DE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nd</a:t>
                      </a: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order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49.9 MV/m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428±16 nm/mm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724±84 </a:t>
                      </a:r>
                      <a:r>
                        <a:rPr kumimoji="0" lang="en-US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nm/mm</a:t>
                      </a:r>
                      <a:r>
                        <a:rPr kumimoji="0" lang="en-US" altLang="de-DE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2</a:t>
                      </a:r>
                      <a:endParaRPr kumimoji="0" lang="en-US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34.8 MV/m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370±25 nm/mm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505±137 </a:t>
                      </a:r>
                      <a:r>
                        <a:rPr kumimoji="0" lang="en-US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nm/mm</a:t>
                      </a:r>
                      <a:r>
                        <a:rPr kumimoji="0" lang="en-US" altLang="de-DE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2</a:t>
                      </a:r>
                      <a:endParaRPr kumimoji="0" lang="en-US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0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16.4 MV/m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346±25 nm/mm</a:t>
                      </a: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321±105 </a:t>
                      </a:r>
                      <a:r>
                        <a:rPr kumimoji="0" lang="en-US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nm/mm</a:t>
                      </a:r>
                      <a:r>
                        <a:rPr kumimoji="0" lang="en-US" altLang="de-DE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2</a:t>
                      </a:r>
                      <a:endParaRPr kumimoji="0" lang="en-US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50295"/>
            <a:ext cx="3888956" cy="28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84092" y="4010335"/>
            <a:ext cx="1656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0" dirty="0" smtClean="0">
                <a:solidFill>
                  <a:srgbClr val="00B050"/>
                </a:solidFill>
                <a:latin typeface="+mn-lt"/>
              </a:rPr>
              <a:t>Material dependence</a:t>
            </a:r>
            <a:endParaRPr lang="en-US" altLang="de-DE" sz="160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019057" y="5083672"/>
            <a:ext cx="4945431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de-DE" sz="1400" b="1" dirty="0" smtClean="0">
                <a:latin typeface="+mn-lt"/>
              </a:rPr>
              <a:t>Dependencies on wavelength and field according to expectations</a:t>
            </a:r>
          </a:p>
          <a:p>
            <a:pPr marL="285750" indent="-285750">
              <a:spcBef>
                <a:spcPct val="0"/>
              </a:spcBef>
            </a:pPr>
            <a:r>
              <a:rPr lang="en-US" altLang="de-DE" sz="1400" b="1" dirty="0">
                <a:latin typeface="+mn-lt"/>
              </a:rPr>
              <a:t>Cs</a:t>
            </a:r>
            <a:r>
              <a:rPr lang="en-US" altLang="de-DE" sz="1400" b="1" baseline="-25000" dirty="0">
                <a:latin typeface="+mn-lt"/>
              </a:rPr>
              <a:t>2</a:t>
            </a:r>
            <a:r>
              <a:rPr lang="en-US" altLang="de-DE" sz="1400" b="1" dirty="0">
                <a:latin typeface="+mn-lt"/>
              </a:rPr>
              <a:t>Te has much higher QE than Cu and equivalent </a:t>
            </a:r>
            <a:r>
              <a:rPr lang="en-US" altLang="de-DE" sz="1400" b="1" dirty="0" smtClean="0">
                <a:latin typeface="+mn-lt"/>
              </a:rPr>
              <a:t>emittance</a:t>
            </a:r>
          </a:p>
          <a:p>
            <a:pPr marL="285750" indent="-285750">
              <a:spcBef>
                <a:spcPct val="0"/>
              </a:spcBef>
            </a:pPr>
            <a:r>
              <a:rPr lang="en-US" altLang="de-DE" sz="1400" b="1" dirty="0" smtClean="0">
                <a:latin typeface="+mn-lt"/>
              </a:rPr>
              <a:t>Thermal emittance around </a:t>
            </a:r>
            <a:r>
              <a:rPr lang="en-US" altLang="de-DE" sz="1400" b="1" dirty="0" smtClean="0">
                <a:solidFill>
                  <a:srgbClr val="0000FF"/>
                </a:solidFill>
                <a:latin typeface="+mn-lt"/>
              </a:rPr>
              <a:t>0.5 </a:t>
            </a:r>
            <a:r>
              <a:rPr lang="en-US" altLang="de-DE" sz="1400" b="1" dirty="0">
                <a:solidFill>
                  <a:srgbClr val="0000FF"/>
                </a:solidFill>
                <a:latin typeface="+mn-lt"/>
              </a:rPr>
              <a:t>µm/mm</a:t>
            </a:r>
            <a:endParaRPr lang="en-US" altLang="de-DE" sz="1400" b="1" dirty="0" smtClean="0">
              <a:solidFill>
                <a:srgbClr val="0000FF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 smtClean="0">
                <a:latin typeface="+mn-lt"/>
              </a:rPr>
              <a:t>Measurements </a:t>
            </a:r>
            <a:r>
              <a:rPr lang="en-US" altLang="de-DE" sz="1200" b="0" dirty="0">
                <a:latin typeface="+mn-lt"/>
              </a:rPr>
              <a:t>at other labs </a:t>
            </a:r>
            <a:endParaRPr lang="en-US" altLang="de-DE" sz="1200" b="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 smtClean="0">
                <a:latin typeface="+mn-lt"/>
              </a:rPr>
              <a:t>Cu: </a:t>
            </a:r>
            <a:r>
              <a:rPr lang="en-US" altLang="de-DE" sz="1200" b="1" dirty="0" smtClean="0">
                <a:solidFill>
                  <a:srgbClr val="0000FF"/>
                </a:solidFill>
                <a:latin typeface="+mn-lt"/>
              </a:rPr>
              <a:t>~0.9 µm/mm </a:t>
            </a:r>
            <a:r>
              <a:rPr lang="en-US" altLang="de-DE" sz="1200" i="1" dirty="0" smtClean="0">
                <a:latin typeface="+mn-lt"/>
              </a:rPr>
              <a:t>[</a:t>
            </a:r>
            <a:r>
              <a:rPr lang="en-US" altLang="de-DE" sz="1200" b="0" i="1" dirty="0" smtClean="0">
                <a:latin typeface="+mn-lt"/>
              </a:rPr>
              <a:t>H</a:t>
            </a:r>
            <a:r>
              <a:rPr lang="en-US" altLang="de-DE" sz="1200" b="0" i="1" dirty="0">
                <a:latin typeface="+mn-lt"/>
              </a:rPr>
              <a:t>. J. Qian et al, </a:t>
            </a:r>
            <a:r>
              <a:rPr lang="en-US" altLang="de-DE" sz="1200" b="0" i="1" dirty="0" smtClean="0">
                <a:latin typeface="+mn-lt"/>
              </a:rPr>
              <a:t>PRSTAB 15</a:t>
            </a:r>
            <a:r>
              <a:rPr lang="en-US" altLang="de-DE" sz="1200" b="0" i="1" dirty="0">
                <a:latin typeface="+mn-lt"/>
              </a:rPr>
              <a:t>, 040102 </a:t>
            </a:r>
            <a:r>
              <a:rPr lang="de-CH" altLang="de-DE" sz="1200" b="0" i="1" dirty="0">
                <a:latin typeface="+mn-lt"/>
              </a:rPr>
              <a:t>(2012</a:t>
            </a:r>
            <a:r>
              <a:rPr lang="de-CH" altLang="de-DE" sz="1200" b="0" i="1" dirty="0" smtClean="0">
                <a:latin typeface="+mn-lt"/>
              </a:rPr>
              <a:t>)], </a:t>
            </a:r>
            <a:r>
              <a:rPr lang="nb-NO" altLang="de-DE" sz="1200" b="0" i="1" dirty="0" smtClean="0">
                <a:latin typeface="+mn-lt"/>
              </a:rPr>
              <a:t>[Y</a:t>
            </a:r>
            <a:r>
              <a:rPr lang="nb-NO" altLang="de-DE" sz="1200" b="0" i="1" dirty="0">
                <a:latin typeface="+mn-lt"/>
              </a:rPr>
              <a:t>. Ding et al, </a:t>
            </a:r>
            <a:r>
              <a:rPr lang="nb-NO" altLang="de-DE" sz="1200" b="0" i="1" dirty="0" smtClean="0">
                <a:latin typeface="+mn-lt"/>
              </a:rPr>
              <a:t>PRL. </a:t>
            </a:r>
            <a:r>
              <a:rPr lang="nb-NO" altLang="de-DE" sz="1200" b="0" i="1" dirty="0">
                <a:latin typeface="+mn-lt"/>
              </a:rPr>
              <a:t>102, 254801 (2009</a:t>
            </a:r>
            <a:r>
              <a:rPr lang="nb-NO" altLang="de-DE" sz="1200" b="0" i="1" dirty="0" smtClean="0">
                <a:latin typeface="+mn-lt"/>
              </a:rPr>
              <a:t>)]</a:t>
            </a:r>
          </a:p>
          <a:p>
            <a:pPr>
              <a:buNone/>
            </a:pPr>
            <a:r>
              <a:rPr lang="en-US" sz="1200" dirty="0" smtClean="0">
                <a:latin typeface="+mn-lt"/>
              </a:rPr>
              <a:t>Cs</a:t>
            </a:r>
            <a:r>
              <a:rPr lang="en-US" sz="1200" baseline="-25000" dirty="0" smtClean="0">
                <a:latin typeface="+mn-lt"/>
              </a:rPr>
              <a:t>2</a:t>
            </a:r>
            <a:r>
              <a:rPr lang="en-US" sz="1200" dirty="0" smtClean="0">
                <a:latin typeface="+mn-lt"/>
              </a:rPr>
              <a:t>Te: 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&gt; 1 µm/mm  </a:t>
            </a:r>
            <a:r>
              <a:rPr lang="en-US" sz="1200" i="1" dirty="0" smtClean="0">
                <a:latin typeface="+mn-lt"/>
              </a:rPr>
              <a:t>[F</a:t>
            </a:r>
            <a:r>
              <a:rPr lang="en-US" sz="1200" i="1" dirty="0">
                <a:latin typeface="+mn-lt"/>
              </a:rPr>
              <a:t>. Stephan et al., </a:t>
            </a:r>
            <a:r>
              <a:rPr lang="en-US" sz="1200" i="1" dirty="0" smtClean="0">
                <a:latin typeface="+mn-lt"/>
              </a:rPr>
              <a:t>PRSTAB </a:t>
            </a:r>
            <a:r>
              <a:rPr lang="en-US" sz="1200" i="1" dirty="0">
                <a:latin typeface="+mn-lt"/>
              </a:rPr>
              <a:t>13, </a:t>
            </a:r>
            <a:r>
              <a:rPr lang="en-US" sz="1200" i="1" dirty="0" smtClean="0">
                <a:latin typeface="+mn-lt"/>
              </a:rPr>
              <a:t>020704 </a:t>
            </a:r>
            <a:r>
              <a:rPr lang="de-CH" sz="1200" i="1" dirty="0" smtClean="0">
                <a:latin typeface="+mn-lt"/>
              </a:rPr>
              <a:t>(2010)]</a:t>
            </a:r>
            <a:endParaRPr lang="en-US" altLang="de-DE" sz="1200" b="0" i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6551" y="2761764"/>
            <a:ext cx="2615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2000" lvl="1">
              <a:spcBef>
                <a:spcPct val="0"/>
              </a:spcBef>
            </a:pPr>
            <a:r>
              <a:rPr lang="en-US" altLang="de-DE" sz="1200" i="1" dirty="0">
                <a:latin typeface="+mn-lt"/>
              </a:rPr>
              <a:t>[M. C. Divall et al, PRSTAB 18, 033401 (2015)]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4168" y="2895327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2000" lvl="1">
              <a:spcBef>
                <a:spcPct val="0"/>
              </a:spcBef>
            </a:pPr>
            <a:r>
              <a:rPr lang="en-US" altLang="de-DE" sz="1200" i="1" dirty="0">
                <a:latin typeface="+mn-lt"/>
              </a:rPr>
              <a:t>[E. Prat et al, PRSTAB 18, 063401 (2015)]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6525344"/>
            <a:ext cx="3323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2000" lvl="1">
              <a:spcBef>
                <a:spcPct val="0"/>
              </a:spcBef>
            </a:pPr>
            <a:r>
              <a:rPr lang="en-US" altLang="de-DE" sz="1200" i="1" dirty="0">
                <a:latin typeface="+mn-lt"/>
              </a:rPr>
              <a:t>[E. Prat et al, PRSTAB, 043401 (2015)]</a:t>
            </a:r>
          </a:p>
        </p:txBody>
      </p:sp>
    </p:spTree>
    <p:extLst>
      <p:ext uri="{BB962C8B-B14F-4D97-AF65-F5344CB8AC3E}">
        <p14:creationId xmlns="" xmlns:p14="http://schemas.microsoft.com/office/powerpoint/2010/main" val="34356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Status of emittance measurements at different 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01381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Measured LCLS injector performance at 250 </a:t>
            </a:r>
            <a:r>
              <a:rPr lang="en-US" sz="1600" dirty="0" err="1" smtClean="0"/>
              <a:t>pC</a:t>
            </a:r>
            <a:r>
              <a:rPr lang="en-US" sz="1600" dirty="0" smtClean="0"/>
              <a:t> and 135 MeV (no bunch compression): </a:t>
            </a:r>
          </a:p>
          <a:p>
            <a:pPr lvl="1"/>
            <a:r>
              <a:rPr lang="en-US" sz="1600" dirty="0" smtClean="0"/>
              <a:t>About 0.4 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/>
              <a:t>m projected/slice emittance with </a:t>
            </a:r>
          </a:p>
          <a:p>
            <a:pPr lvl="1"/>
            <a:r>
              <a:rPr lang="en-US" sz="1600" dirty="0" smtClean="0"/>
              <a:t>About 45A of peak current </a:t>
            </a:r>
          </a:p>
          <a:p>
            <a:r>
              <a:rPr lang="en-US" sz="1600" dirty="0" smtClean="0"/>
              <a:t>LCLS injector has two diagnostics for emittance measurement: </a:t>
            </a:r>
          </a:p>
          <a:p>
            <a:pPr lvl="1"/>
            <a:r>
              <a:rPr lang="en-US" sz="1600" dirty="0" smtClean="0"/>
              <a:t>OTR screen using </a:t>
            </a:r>
            <a:r>
              <a:rPr lang="en-US" sz="1600" dirty="0" err="1" smtClean="0"/>
              <a:t>rms</a:t>
            </a:r>
            <a:r>
              <a:rPr lang="en-US" sz="1600" dirty="0" smtClean="0"/>
              <a:t> area cutting 5% </a:t>
            </a:r>
          </a:p>
          <a:p>
            <a:pPr lvl="1"/>
            <a:r>
              <a:rPr lang="en-US" sz="1600" dirty="0" smtClean="0"/>
              <a:t>Wire scanner with Gaussian fitting </a:t>
            </a:r>
          </a:p>
          <a:p>
            <a:pPr lvl="1"/>
            <a:r>
              <a:rPr lang="en-US" sz="1600" dirty="0" smtClean="0"/>
              <a:t>Waist </a:t>
            </a:r>
            <a:r>
              <a:rPr lang="en-US" sz="1600" dirty="0" err="1" smtClean="0"/>
              <a:t>rms</a:t>
            </a:r>
            <a:r>
              <a:rPr lang="en-US" sz="1600" dirty="0" smtClean="0"/>
              <a:t> beam size 40-45 </a:t>
            </a:r>
            <a:r>
              <a:rPr lang="en-US" sz="1600" dirty="0" smtClean="0">
                <a:sym typeface="Symbol"/>
              </a:rPr>
              <a:t>m</a:t>
            </a:r>
          </a:p>
          <a:p>
            <a:pPr lvl="1"/>
            <a:r>
              <a:rPr lang="en-US" sz="1600" dirty="0" smtClean="0">
                <a:sym typeface="Symbol"/>
              </a:rPr>
              <a:t>Measured emittance is close with the two diagnostics 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LCLS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38" y="4439956"/>
            <a:ext cx="4105724" cy="19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7" y="3645024"/>
            <a:ext cx="3835316" cy="30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2794" y="3306470"/>
            <a:ext cx="8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w/ OTR </a:t>
            </a:r>
            <a:endParaRPr lang="en-US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6166" y="3861048"/>
            <a:ext cx="155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w/ Wire scanner</a:t>
            </a:r>
            <a:endParaRPr lang="en-US" i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2348880"/>
            <a:ext cx="2520280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b="1" i="1" dirty="0" smtClean="0">
                <a:latin typeface="+mn-lt"/>
              </a:rPr>
              <a:t>Courtesy of Feng Zhou</a:t>
            </a:r>
            <a:endParaRPr lang="en-US" sz="18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グループ化 1037">
            <a:extLst>
              <a:ext uri="{FF2B5EF4-FFF2-40B4-BE49-F238E27FC236}">
                <a16:creationId xmlns="" xmlns:a16="http://schemas.microsoft.com/office/drawing/2014/main" id="{23B85FD0-762F-48DB-85AB-A32A9517F5EA}"/>
              </a:ext>
            </a:extLst>
          </p:cNvPr>
          <p:cNvGrpSpPr/>
          <p:nvPr/>
        </p:nvGrpSpPr>
        <p:grpSpPr>
          <a:xfrm>
            <a:off x="3478401" y="1290605"/>
            <a:ext cx="5654064" cy="3566457"/>
            <a:chOff x="3478401" y="1290605"/>
            <a:chExt cx="5654064" cy="3566457"/>
          </a:xfrm>
        </p:grpSpPr>
        <p:pic>
          <p:nvPicPr>
            <p:cNvPr id="23" name="Picture 2" descr="C:\Users\maesaka\Desktop\20120915_BC3_ds_qscan.png">
              <a:extLst>
                <a:ext uri="{FF2B5EF4-FFF2-40B4-BE49-F238E27FC236}">
                  <a16:creationId xmlns="" xmlns:a16="http://schemas.microsoft.com/office/drawing/2014/main" id="{17531C0C-A268-41FB-B771-56D08BBF84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0" t="48483" r="20854" b="1720"/>
            <a:stretch/>
          </p:blipFill>
          <p:spPr bwMode="auto">
            <a:xfrm>
              <a:off x="3786336" y="1679323"/>
              <a:ext cx="5346129" cy="25589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="" xmlns:a16="http://schemas.microsoft.com/office/drawing/2014/main" id="{404A5BB1-975D-4171-9AC7-EC27EF56DB8D}"/>
                </a:ext>
              </a:extLst>
            </p:cNvPr>
            <p:cNvSpPr txBox="1"/>
            <p:nvPr/>
          </p:nvSpPr>
          <p:spPr>
            <a:xfrm>
              <a:off x="4821004" y="4198957"/>
              <a:ext cx="1407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/>
                <a:t>KL</a:t>
              </a:r>
              <a:r>
                <a:rPr lang="en-US" altLang="ja-JP" dirty="0"/>
                <a:t> of Quad.</a:t>
              </a:r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61D980C8-D376-4CDB-BA09-CF8E2A059066}"/>
                </a:ext>
              </a:extLst>
            </p:cNvPr>
            <p:cNvSpPr txBox="1"/>
            <p:nvPr/>
          </p:nvSpPr>
          <p:spPr>
            <a:xfrm>
              <a:off x="6672499" y="4210731"/>
              <a:ext cx="2416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Normalized emittance</a:t>
              </a:r>
            </a:p>
            <a:p>
              <a:pPr algn="ctr"/>
              <a:r>
                <a:rPr lang="en-US" altLang="ja-JP" b="1" dirty="0"/>
                <a:t>1.09</a:t>
              </a:r>
              <a:r>
                <a:rPr kumimoji="1" lang="en-US" altLang="ja-JP" b="1" dirty="0"/>
                <a:t> µm rad</a:t>
              </a:r>
              <a:endParaRPr kumimoji="1" lang="ja-JP" altLang="en-US" b="1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="" xmlns:a16="http://schemas.microsoft.com/office/drawing/2014/main" id="{9A8F88BB-3391-40BA-81A8-BC59C64D08BB}"/>
                </a:ext>
              </a:extLst>
            </p:cNvPr>
            <p:cNvSpPr txBox="1"/>
            <p:nvPr/>
          </p:nvSpPr>
          <p:spPr>
            <a:xfrm>
              <a:off x="4839100" y="269539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Data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="" xmlns:a16="http://schemas.microsoft.com/office/drawing/2014/main" id="{CDCD6A75-3A21-494F-84DA-A2A8F8825AD9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88" y="3021982"/>
              <a:ext cx="378353" cy="414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6C64BEE1-40BE-4820-A596-686179929244}"/>
                </a:ext>
              </a:extLst>
            </p:cNvPr>
            <p:cNvSpPr txBox="1"/>
            <p:nvPr/>
          </p:nvSpPr>
          <p:spPr>
            <a:xfrm>
              <a:off x="4520846" y="2243482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Parabola Fit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="" xmlns:a16="http://schemas.microsoft.com/office/drawing/2014/main" id="{99650668-7BAC-403D-A234-59F1E6E8BFCD}"/>
                </a:ext>
              </a:extLst>
            </p:cNvPr>
            <p:cNvCxnSpPr>
              <a:cxnSpLocks/>
            </p:cNvCxnSpPr>
            <p:nvPr/>
          </p:nvCxnSpPr>
          <p:spPr>
            <a:xfrm>
              <a:off x="5568548" y="2545130"/>
              <a:ext cx="434526" cy="6207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="" xmlns:a16="http://schemas.microsoft.com/office/drawing/2014/main" id="{5F5B124A-C23E-4469-8D5B-110A4DF8C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5645" y="3368198"/>
              <a:ext cx="422779" cy="9276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="" xmlns:a16="http://schemas.microsoft.com/office/drawing/2014/main" id="{628BAB7E-9A01-4AA9-91B2-B5B79ECC45DE}"/>
                </a:ext>
              </a:extLst>
            </p:cNvPr>
            <p:cNvSpPr txBox="1"/>
            <p:nvPr/>
          </p:nvSpPr>
          <p:spPr>
            <a:xfrm rot="16200000">
              <a:off x="2903885" y="2582616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(beam size)</a:t>
              </a:r>
              <a:r>
                <a:rPr lang="en-US" altLang="ja-JP" baseline="30000" dirty="0"/>
                <a:t>2</a:t>
              </a:r>
              <a:endParaRPr kumimoji="1" lang="ja-JP" altLang="en-US" baseline="30000" dirty="0"/>
            </a:p>
          </p:txBody>
        </p:sp>
        <p:sp>
          <p:nvSpPr>
            <p:cNvPr id="1036" name="正方形/長方形 1035">
              <a:extLst>
                <a:ext uri="{FF2B5EF4-FFF2-40B4-BE49-F238E27FC236}">
                  <a16:creationId xmlns="" xmlns:a16="http://schemas.microsoft.com/office/drawing/2014/main" id="{A1A259DA-801F-4346-BD74-1D0A2D52FF0E}"/>
                </a:ext>
              </a:extLst>
            </p:cNvPr>
            <p:cNvSpPr/>
            <p:nvPr/>
          </p:nvSpPr>
          <p:spPr>
            <a:xfrm>
              <a:off x="5329732" y="1290605"/>
              <a:ext cx="3311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(1.4 GeV, ~10 fs bunch length)</a:t>
              </a:r>
              <a:endParaRPr lang="ja-JP" altLang="en-US" dirty="0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="" xmlns:a16="http://schemas.microsoft.com/office/drawing/2014/main" id="{AF5D68C3-BE4F-47DC-83E9-546662B60697}"/>
              </a:ext>
            </a:extLst>
          </p:cNvPr>
          <p:cNvGrpSpPr/>
          <p:nvPr/>
        </p:nvGrpSpPr>
        <p:grpSpPr>
          <a:xfrm>
            <a:off x="18691" y="1679324"/>
            <a:ext cx="3487323" cy="2573799"/>
            <a:chOff x="1" y="3936586"/>
            <a:chExt cx="3487323" cy="2573799"/>
          </a:xfrm>
        </p:grpSpPr>
        <p:sp>
          <p:nvSpPr>
            <p:cNvPr id="7" name="テキスト ボックス 6">
              <a:extLst>
                <a:ext uri="{FF2B5EF4-FFF2-40B4-BE49-F238E27FC236}">
                  <a16:creationId xmlns="" xmlns:a16="http://schemas.microsoft.com/office/drawing/2014/main" id="{1FFB6762-2DBB-4BD9-A868-EAC2DC300AAD}"/>
                </a:ext>
              </a:extLst>
            </p:cNvPr>
            <p:cNvSpPr txBox="1"/>
            <p:nvPr/>
          </p:nvSpPr>
          <p:spPr>
            <a:xfrm rot="16200000">
              <a:off x="1855496" y="4840068"/>
              <a:ext cx="2039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(beam size [std.])</a:t>
              </a:r>
              <a:r>
                <a:rPr kumimoji="1" lang="en-US" altLang="ja-JP" baseline="30000" dirty="0"/>
                <a:t>2</a:t>
              </a:r>
              <a:endParaRPr kumimoji="1" lang="ja-JP" altLang="en-US" baseline="30000" dirty="0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="" xmlns:a16="http://schemas.microsoft.com/office/drawing/2014/main" id="{DA97DD53-BBB7-4E88-AD38-0A2D7EFB10F7}"/>
                </a:ext>
              </a:extLst>
            </p:cNvPr>
            <p:cNvGrpSpPr/>
            <p:nvPr/>
          </p:nvGrpSpPr>
          <p:grpSpPr>
            <a:xfrm>
              <a:off x="1" y="3936586"/>
              <a:ext cx="3487323" cy="2573799"/>
              <a:chOff x="6290497" y="692696"/>
              <a:chExt cx="2745867" cy="2026572"/>
            </a:xfrm>
          </p:grpSpPr>
          <p:pic>
            <p:nvPicPr>
              <p:cNvPr id="25" name="Picture 2" descr="C:\Users\maesaka\Desktop\Q-scan.png">
                <a:extLst>
                  <a:ext uri="{FF2B5EF4-FFF2-40B4-BE49-F238E27FC236}">
                    <a16:creationId xmlns="" xmlns:a16="http://schemas.microsoft.com/office/drawing/2014/main" id="{B107E0EC-F55D-4D06-9A5D-5163797056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8539" t="47812" r="23827" b="9528"/>
              <a:stretch/>
            </p:blipFill>
            <p:spPr bwMode="auto">
              <a:xfrm>
                <a:off x="6290497" y="692696"/>
                <a:ext cx="2705980" cy="2026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直線矢印コネクタ 25">
                <a:extLst>
                  <a:ext uri="{FF2B5EF4-FFF2-40B4-BE49-F238E27FC236}">
                    <a16:creationId xmlns="" xmlns:a16="http://schemas.microsoft.com/office/drawing/2014/main" id="{32FEEF8E-D84D-49FA-AE93-FB9FB3E16B02}"/>
                  </a:ext>
                </a:extLst>
              </p:cNvPr>
              <p:cNvCxnSpPr/>
              <p:nvPr/>
            </p:nvCxnSpPr>
            <p:spPr>
              <a:xfrm>
                <a:off x="7834662" y="1340768"/>
                <a:ext cx="0" cy="36521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>
                <a:extLst>
                  <a:ext uri="{FF2B5EF4-FFF2-40B4-BE49-F238E27FC236}">
                    <a16:creationId xmlns="" xmlns:a16="http://schemas.microsoft.com/office/drawing/2014/main" id="{844DD297-5429-44F3-9B0E-2968E4236C6F}"/>
                  </a:ext>
                </a:extLst>
              </p:cNvPr>
              <p:cNvCxnSpPr/>
              <p:nvPr/>
            </p:nvCxnSpPr>
            <p:spPr>
              <a:xfrm flipV="1">
                <a:off x="7834662" y="1844824"/>
                <a:ext cx="2" cy="28803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>
                <a:extLst>
                  <a:ext uri="{FF2B5EF4-FFF2-40B4-BE49-F238E27FC236}">
                    <a16:creationId xmlns="" xmlns:a16="http://schemas.microsoft.com/office/drawing/2014/main" id="{4F3AE197-AD9C-4FB4-A7F8-FA2DB04EFC38}"/>
                  </a:ext>
                </a:extLst>
              </p:cNvPr>
              <p:cNvSpPr txBox="1"/>
              <p:nvPr/>
            </p:nvSpPr>
            <p:spPr>
              <a:xfrm>
                <a:off x="7154200" y="2132856"/>
                <a:ext cx="1882164" cy="508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bg1"/>
                    </a:solidFill>
                  </a:rPr>
                  <a:t>σ 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~ 30 </a:t>
                </a:r>
                <a:r>
                  <a:rPr kumimoji="1" lang="en-US" altLang="ja-JP" dirty="0" err="1">
                    <a:solidFill>
                      <a:schemeClr val="bg1"/>
                    </a:solidFill>
                  </a:rPr>
                  <a:t>μm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bg1"/>
                    </a:solidFill>
                  </a:rPr>
                  <a:t>(Minimum)</a:t>
                </a:r>
              </a:p>
              <a:p>
                <a:r>
                  <a:rPr lang="en-US" altLang="ja-JP" dirty="0">
                    <a:solidFill>
                      <a:schemeClr val="bg1"/>
                    </a:solidFill>
                  </a:rPr>
                  <a:t>by Gaussian fit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 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="" xmlns:a16="http://schemas.microsoft.com/office/drawing/2014/main" id="{E4F62081-4E5A-4D7C-8115-A74141D5EFF1}"/>
                </a:ext>
              </a:extLst>
            </p:cNvPr>
            <p:cNvSpPr txBox="1"/>
            <p:nvPr/>
          </p:nvSpPr>
          <p:spPr>
            <a:xfrm>
              <a:off x="77912" y="3968525"/>
              <a:ext cx="3200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>
                  <a:solidFill>
                    <a:schemeClr val="bg1"/>
                  </a:solidFill>
                </a:rPr>
                <a:t>YAG:Ce</a:t>
              </a:r>
              <a:r>
                <a:rPr lang="en-US" altLang="ja-JP" sz="2000" dirty="0">
                  <a:solidFill>
                    <a:schemeClr val="bg1"/>
                  </a:solidFill>
                </a:rPr>
                <a:t> with C-OTR mask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847F2F94-6910-47B3-ADA8-306A53014CD9}"/>
              </a:ext>
            </a:extLst>
          </p:cNvPr>
          <p:cNvSpPr txBox="1"/>
          <p:nvPr/>
        </p:nvSpPr>
        <p:spPr>
          <a:xfrm>
            <a:off x="557530" y="836712"/>
            <a:ext cx="5742662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Quad. </a:t>
            </a:r>
            <a:r>
              <a:rPr lang="en-US" altLang="ja-JP" sz="2000" dirty="0"/>
              <a:t>Scan method with </a:t>
            </a:r>
            <a:r>
              <a:rPr lang="en-US" altLang="ja-JP" sz="2000" dirty="0" err="1"/>
              <a:t>YAG:Ce</a:t>
            </a:r>
            <a:r>
              <a:rPr lang="en-US" altLang="ja-JP" sz="2000" dirty="0"/>
              <a:t> screen monitor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FD0BA557-A1C2-42F5-8602-B42E8E0CE386}"/>
              </a:ext>
            </a:extLst>
          </p:cNvPr>
          <p:cNvSpPr txBox="1"/>
          <p:nvPr/>
        </p:nvSpPr>
        <p:spPr>
          <a:xfrm>
            <a:off x="1396174" y="1183039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Quad. </a:t>
            </a:r>
            <a:r>
              <a:rPr lang="en-US" altLang="ja-JP" sz="2400" dirty="0"/>
              <a:t>s</a:t>
            </a:r>
            <a:r>
              <a:rPr kumimoji="1" lang="en-US" altLang="ja-JP" sz="2400" dirty="0"/>
              <a:t>can result after BC3</a:t>
            </a:r>
            <a:endParaRPr kumimoji="1" lang="ja-JP" altLang="en-US" sz="2400" dirty="0"/>
          </a:p>
        </p:txBody>
      </p:sp>
      <p:cxnSp>
        <p:nvCxnSpPr>
          <p:cNvPr id="1024" name="直線矢印コネクタ 1023">
            <a:extLst>
              <a:ext uri="{FF2B5EF4-FFF2-40B4-BE49-F238E27FC236}">
                <a16:creationId xmlns="" xmlns:a16="http://schemas.microsoft.com/office/drawing/2014/main" id="{C34410DC-BAA7-4CF1-A510-F4F0ADF56E77}"/>
              </a:ext>
            </a:extLst>
          </p:cNvPr>
          <p:cNvCxnSpPr>
            <a:cxnSpLocks/>
          </p:cNvCxnSpPr>
          <p:nvPr/>
        </p:nvCxnSpPr>
        <p:spPr>
          <a:xfrm>
            <a:off x="2195736" y="3142328"/>
            <a:ext cx="2727218" cy="68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>
            <a:extLst>
              <a:ext uri="{FF2B5EF4-FFF2-40B4-BE49-F238E27FC236}">
                <a16:creationId xmlns="" xmlns:a16="http://schemas.microsoft.com/office/drawing/2014/main" id="{BF6BB448-2C3C-4932-BBC4-3B623AE846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8676"/>
            <a:ext cx="4395129" cy="1575470"/>
          </a:xfrm>
          <a:prstGeom prst="rect">
            <a:avLst/>
          </a:prstGeom>
        </p:spPr>
      </p:pic>
      <p:sp>
        <p:nvSpPr>
          <p:cNvPr id="1037" name="テキスト ボックス 1036">
            <a:extLst>
              <a:ext uri="{FF2B5EF4-FFF2-40B4-BE49-F238E27FC236}">
                <a16:creationId xmlns="" xmlns:a16="http://schemas.microsoft.com/office/drawing/2014/main" id="{CD9AE516-A2CB-4DAE-A895-3CD828613502}"/>
              </a:ext>
            </a:extLst>
          </p:cNvPr>
          <p:cNvSpPr txBox="1"/>
          <p:nvPr/>
        </p:nvSpPr>
        <p:spPr>
          <a:xfrm>
            <a:off x="323528" y="4696838"/>
            <a:ext cx="51475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Mitigation of Coherent OTR for Screen Monitor</a:t>
            </a:r>
            <a:endParaRPr kumimoji="1" lang="ja-JP" altLang="en-US" dirty="0"/>
          </a:p>
        </p:txBody>
      </p:sp>
      <p:sp>
        <p:nvSpPr>
          <p:cNvPr id="1039" name="正方形/長方形 1038">
            <a:extLst>
              <a:ext uri="{FF2B5EF4-FFF2-40B4-BE49-F238E27FC236}">
                <a16:creationId xmlns="" xmlns:a16="http://schemas.microsoft.com/office/drawing/2014/main" id="{5C94023A-946B-4AA2-897F-D3EC4EF10C75}"/>
              </a:ext>
            </a:extLst>
          </p:cNvPr>
          <p:cNvSpPr/>
          <p:nvPr/>
        </p:nvSpPr>
        <p:spPr>
          <a:xfrm>
            <a:off x="4713375" y="5217874"/>
            <a:ext cx="4395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OTR is emitted forward within ~1/γ radian. </a:t>
            </a:r>
          </a:p>
          <a:p>
            <a:r>
              <a:rPr lang="en-US" altLang="ja-JP" dirty="0" smtClean="0"/>
              <a:t>Scintillation </a:t>
            </a:r>
            <a:r>
              <a:rPr lang="en-US" altLang="ja-JP" dirty="0"/>
              <a:t>of </a:t>
            </a:r>
            <a:r>
              <a:rPr lang="en-US" altLang="ja-JP" dirty="0" err="1"/>
              <a:t>YAG:Ce</a:t>
            </a:r>
            <a:r>
              <a:rPr lang="en-US" altLang="ja-JP" dirty="0"/>
              <a:t> has no directional dependence.</a:t>
            </a:r>
          </a:p>
          <a:p>
            <a:r>
              <a:rPr lang="en-US" altLang="ja-JP" dirty="0" smtClean="0"/>
              <a:t>Optical </a:t>
            </a:r>
            <a:r>
              <a:rPr lang="en-US" altLang="ja-JP" dirty="0"/>
              <a:t>resolution ~ 10 µm</a:t>
            </a:r>
          </a:p>
        </p:txBody>
      </p:sp>
      <p:sp>
        <p:nvSpPr>
          <p:cNvPr id="1042" name="テキスト ボックス 1041">
            <a:extLst>
              <a:ext uri="{FF2B5EF4-FFF2-40B4-BE49-F238E27FC236}">
                <a16:creationId xmlns="" xmlns:a16="http://schemas.microsoft.com/office/drawing/2014/main" id="{E4DA6E33-9D33-4B84-B04B-40457B81D3B1}"/>
              </a:ext>
            </a:extLst>
          </p:cNvPr>
          <p:cNvSpPr txBox="1"/>
          <p:nvPr/>
        </p:nvSpPr>
        <p:spPr>
          <a:xfrm>
            <a:off x="-3295" y="638132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baseline="30000" dirty="0"/>
              <a:t>t</a:t>
            </a:r>
            <a:r>
              <a:rPr kumimoji="1" lang="en-US" altLang="ja-JP" sz="1200" i="1" baseline="30000" dirty="0"/>
              <a:t> </a:t>
            </a:r>
            <a:r>
              <a:rPr kumimoji="1" lang="en-US" altLang="ja-JP" sz="1200" dirty="0"/>
              <a:t>0.1 mm</a:t>
            </a:r>
            <a:endParaRPr kumimoji="1" lang="ja-JP" altLang="en-US" sz="1200" dirty="0"/>
          </a:p>
        </p:txBody>
      </p:sp>
      <p:sp>
        <p:nvSpPr>
          <p:cNvPr id="30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SACLA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516216" y="478413"/>
            <a:ext cx="2500320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b="1" i="1" dirty="0" smtClean="0">
                <a:latin typeface="+mn-lt"/>
              </a:rPr>
              <a:t>Courtesy of </a:t>
            </a:r>
            <a:r>
              <a:rPr lang="de-CH" sz="1800" b="1" i="1" dirty="0" smtClean="0">
                <a:latin typeface="+mn-lt"/>
              </a:rPr>
              <a:t>H. </a:t>
            </a:r>
            <a:r>
              <a:rPr lang="de-CH" sz="1800" b="1" i="1" dirty="0" err="1" smtClean="0">
                <a:latin typeface="+mn-lt"/>
              </a:rPr>
              <a:t>Maesaka</a:t>
            </a:r>
            <a:r>
              <a:rPr lang="de-CH" sz="1800" b="1" i="1" dirty="0" smtClean="0">
                <a:latin typeface="+mn-lt"/>
              </a:rPr>
              <a:t>  </a:t>
            </a:r>
            <a:r>
              <a:rPr lang="de-CH" sz="1800" b="1" i="1" dirty="0" err="1" smtClean="0">
                <a:latin typeface="+mn-lt"/>
              </a:rPr>
              <a:t>and</a:t>
            </a:r>
            <a:r>
              <a:rPr lang="de-CH" sz="1800" b="1" i="1" dirty="0" smtClean="0">
                <a:latin typeface="+mn-lt"/>
              </a:rPr>
              <a:t> T. Tanaka</a:t>
            </a:r>
            <a:endParaRPr lang="en-US" sz="18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6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FERMI</a:t>
            </a:r>
            <a:endParaRPr lang="en-US" dirty="0"/>
          </a:p>
        </p:txBody>
      </p:sp>
      <p:pic>
        <p:nvPicPr>
          <p:cNvPr id="4" name="Picture 3" descr="Screen Shot 2017-12-28 at 12.11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6" t="40618" r="5573"/>
          <a:stretch/>
        </p:blipFill>
        <p:spPr>
          <a:xfrm>
            <a:off x="4276468" y="2087485"/>
            <a:ext cx="4834445" cy="1519288"/>
          </a:xfrm>
          <a:prstGeom prst="rect">
            <a:avLst/>
          </a:prstGeom>
        </p:spPr>
      </p:pic>
      <p:pic>
        <p:nvPicPr>
          <p:cNvPr id="5" name="Picture 4" descr="Screen Shot 2017-12-28 at 12.11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952"/>
          <a:stretch/>
        </p:blipFill>
        <p:spPr>
          <a:xfrm>
            <a:off x="2599795" y="936059"/>
            <a:ext cx="6251604" cy="11514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052564" y="1552369"/>
            <a:ext cx="113639" cy="349212"/>
          </a:xfrm>
          <a:prstGeom prst="straightConnector1">
            <a:avLst/>
          </a:prstGeom>
          <a:ln w="127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1640" y="1984915"/>
            <a:ext cx="155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RF Deflector (</a:t>
            </a:r>
            <a:r>
              <a:rPr lang="en-US" sz="1000" dirty="0" err="1" smtClean="0">
                <a:solidFill>
                  <a:schemeClr val="tx1"/>
                </a:solidFill>
              </a:rPr>
              <a:t>hor</a:t>
            </a:r>
            <a:r>
              <a:rPr lang="en-US" sz="1000" dirty="0" smtClean="0">
                <a:solidFill>
                  <a:schemeClr val="tx1"/>
                </a:solidFill>
              </a:rPr>
              <a:t> and </a:t>
            </a:r>
            <a:r>
              <a:rPr lang="en-US" sz="1000" dirty="0" err="1" smtClean="0">
                <a:solidFill>
                  <a:schemeClr val="tx1"/>
                </a:solidFill>
              </a:rPr>
              <a:t>vert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364030" y="1552371"/>
            <a:ext cx="59751" cy="535114"/>
          </a:xfrm>
          <a:prstGeom prst="straightConnector1">
            <a:avLst/>
          </a:prstGeom>
          <a:ln w="127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530325" y="1552370"/>
            <a:ext cx="214755" cy="486290"/>
          </a:xfrm>
          <a:prstGeom prst="straightConnector1">
            <a:avLst/>
          </a:prstGeom>
          <a:ln w="127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621" y="1299996"/>
            <a:ext cx="2620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Quadrupole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can </a:t>
            </a:r>
            <a:r>
              <a:rPr lang="en-US" sz="1400" dirty="0" smtClean="0">
                <a:latin typeface="Arial"/>
                <a:cs typeface="Arial"/>
              </a:rPr>
              <a:t>to measure the optics parameters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Symbol" charset="2"/>
                <a:cs typeface="Symbol" charset="2"/>
              </a:rPr>
              <a:t>a, b, e)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007" y="1984861"/>
            <a:ext cx="39828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Projected values </a:t>
            </a:r>
            <a:r>
              <a:rPr lang="en-US" sz="1400" dirty="0" smtClean="0">
                <a:latin typeface="Arial"/>
                <a:cs typeface="Arial"/>
              </a:rPr>
              <a:t>are used in a iterative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/>
                <a:cs typeface="Arial"/>
              </a:rPr>
              <a:t>process to match the beam optics to the lattice design (mismatch &lt;1.05) in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four strategic regions </a:t>
            </a:r>
            <a:r>
              <a:rPr lang="en-US" sz="1400" dirty="0" smtClean="0">
                <a:latin typeface="Arial"/>
                <a:cs typeface="Arial"/>
              </a:rPr>
              <a:t>along the machine: </a:t>
            </a:r>
            <a:r>
              <a:rPr lang="en-US" sz="1400" b="1" dirty="0" smtClean="0">
                <a:solidFill>
                  <a:srgbClr val="660066"/>
                </a:solidFill>
                <a:latin typeface="Arial"/>
                <a:cs typeface="Arial"/>
              </a:rPr>
              <a:t>Injector</a:t>
            </a:r>
            <a:r>
              <a:rPr lang="en-US" sz="1400" b="1" dirty="0">
                <a:latin typeface="Arial"/>
                <a:cs typeface="Arial"/>
              </a:rPr>
              <a:t>,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 BC1</a:t>
            </a:r>
            <a:r>
              <a:rPr lang="en-US" sz="1400" b="1" dirty="0" smtClean="0">
                <a:latin typeface="Arial"/>
                <a:cs typeface="Arial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linac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end</a:t>
            </a:r>
            <a:r>
              <a:rPr lang="en-US" sz="1400" b="1" dirty="0" smtClean="0">
                <a:latin typeface="Arial"/>
                <a:cs typeface="Arial"/>
              </a:rPr>
              <a:t>,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 front of the modulator</a:t>
            </a:r>
            <a:r>
              <a:rPr lang="en-US" sz="1400" b="1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72" y="745540"/>
            <a:ext cx="200996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/>
                <a:cs typeface="Arial"/>
              </a:rPr>
              <a:t>Nominal Beam: Q=700pC at 10-50Hz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644" y="936675"/>
            <a:ext cx="1355193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Symbol" charset="2"/>
                <a:cs typeface="Symbol" charset="2"/>
              </a:rPr>
              <a:t>e</a:t>
            </a:r>
            <a:r>
              <a:rPr lang="en-US" sz="1200" baseline="-2500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=0.8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latin typeface="Arial"/>
                <a:cs typeface="Arial"/>
              </a:rPr>
              <a:t>m, I=70A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25666" y="1213674"/>
            <a:ext cx="7095" cy="26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30932" y="1863828"/>
            <a:ext cx="1267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RF Deflector (</a:t>
            </a:r>
            <a:r>
              <a:rPr lang="en-US" sz="1000" dirty="0" err="1" smtClean="0">
                <a:solidFill>
                  <a:schemeClr val="tx1"/>
                </a:solidFill>
                <a:latin typeface="Arial"/>
                <a:cs typeface="Arial"/>
              </a:rPr>
              <a:t>vert</a:t>
            </a:r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8103" y="929294"/>
            <a:ext cx="2065821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Symbol" charset="2"/>
                <a:cs typeface="Symbol" charset="2"/>
              </a:rPr>
              <a:t>e</a:t>
            </a:r>
            <a:r>
              <a:rPr lang="en-US" sz="1200" baseline="-2500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=1.0-1.2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latin typeface="Arial"/>
                <a:cs typeface="Arial"/>
              </a:rPr>
              <a:t>m, I=500-700A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28381" y="1213674"/>
            <a:ext cx="7095" cy="26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46127" y="938563"/>
            <a:ext cx="2064786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Symbol" charset="2"/>
                <a:cs typeface="Symbol" charset="2"/>
              </a:rPr>
              <a:t>e</a:t>
            </a:r>
            <a:r>
              <a:rPr lang="en-US" sz="1200" baseline="-2500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=1.0*-1.2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latin typeface="Arial"/>
                <a:cs typeface="Arial"/>
              </a:rPr>
              <a:t>m, I=500-700A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51801" y="1213473"/>
            <a:ext cx="7095" cy="26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1295" y="3468273"/>
            <a:ext cx="218817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Symbol" charset="2"/>
                <a:cs typeface="Symbol" charset="2"/>
              </a:rPr>
              <a:t>e</a:t>
            </a:r>
            <a:r>
              <a:rPr lang="en-US" sz="1200" baseline="-2500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=1.2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latin typeface="Arial"/>
                <a:cs typeface="Arial"/>
              </a:rPr>
              <a:t>m, I=500-700A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800710" y="2667515"/>
            <a:ext cx="0" cy="800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96476" y="2827169"/>
            <a:ext cx="0" cy="641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7503" y="1555833"/>
            <a:ext cx="666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300MeV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2761" y="1552369"/>
            <a:ext cx="666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1</a:t>
            </a:r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00MeV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47426" y="1479772"/>
            <a:ext cx="59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Arial"/>
                <a:cs typeface="Arial"/>
              </a:rPr>
              <a:t>1.2-1.5GeV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21" y="3095074"/>
            <a:ext cx="44710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All diag. stations are equipped with YAG and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/>
                <a:cs typeface="Arial"/>
              </a:rPr>
              <a:t>OTR target: the latter are routinely used for their better resolution (~20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m), setting the laser heater (LH) to the maximum power to suppress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-bunching instabilities and therefore the coherent-OTR emission.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304" y="4530124"/>
            <a:ext cx="9025695" cy="220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minimum beam spot size ~ 70-100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 (</a:t>
            </a:r>
            <a:r>
              <a:rPr lang="en-US" sz="1400" dirty="0" err="1" smtClean="0">
                <a:latin typeface="Arial"/>
                <a:cs typeface="Arial"/>
              </a:rPr>
              <a:t>rms</a:t>
            </a:r>
            <a:r>
              <a:rPr lang="en-US" sz="1400" dirty="0" smtClean="0">
                <a:latin typeface="Arial"/>
                <a:cs typeface="Arial"/>
              </a:rPr>
              <a:t>) everywhere but at the end of the </a:t>
            </a:r>
            <a:r>
              <a:rPr lang="en-US" sz="1400" dirty="0" err="1" smtClean="0">
                <a:latin typeface="Arial"/>
                <a:cs typeface="Arial"/>
              </a:rPr>
              <a:t>linac</a:t>
            </a:r>
            <a:r>
              <a:rPr lang="en-US" sz="1400" dirty="0" smtClean="0">
                <a:latin typeface="Arial"/>
                <a:cs typeface="Arial"/>
              </a:rPr>
              <a:t> (~30-40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m): here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we installed a *</a:t>
            </a:r>
            <a:r>
              <a:rPr lang="en-US" sz="1400" b="1" dirty="0" smtClean="0">
                <a:latin typeface="Arial"/>
                <a:cs typeface="Arial"/>
              </a:rPr>
              <a:t>wire-scanner system </a:t>
            </a:r>
            <a:r>
              <a:rPr lang="en-US" sz="1400" dirty="0" smtClean="0">
                <a:latin typeface="Arial"/>
                <a:cs typeface="Arial"/>
              </a:rPr>
              <a:t>(built by PSI) with resolution ~1.5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m: more reliable for emit meas. but more time-consuming (not used for matching operation).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PRAB 19, 092802 (2016) &amp; Proc. FEL15, MOP034.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Several methods to analyze the spot size: Gaussian, asymmetric Super Gaussian, </a:t>
            </a:r>
            <a:r>
              <a:rPr lang="en-US" sz="1400" dirty="0" err="1" smtClean="0">
                <a:latin typeface="Arial"/>
                <a:cs typeface="Arial"/>
              </a:rPr>
              <a:t>rms</a:t>
            </a:r>
            <a:r>
              <a:rPr lang="en-US" sz="1400" dirty="0" smtClean="0">
                <a:latin typeface="Arial"/>
                <a:cs typeface="Arial"/>
              </a:rPr>
              <a:t> over a fractional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area-integrated cut: the last one is routinely used, setting a </a:t>
            </a:r>
            <a:r>
              <a:rPr lang="en-US" sz="1400" b="1" dirty="0" smtClean="0">
                <a:latin typeface="Arial"/>
                <a:cs typeface="Arial"/>
              </a:rPr>
              <a:t>2D-cutting at 90% of the while charge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Although projected values are used for matching, it is possible to measure the slice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emittance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and slice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parameters after BC1 (only horizontal) and at the end of the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linac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(both planes,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P. </a:t>
            </a:r>
            <a:r>
              <a:rPr lang="en-US" sz="1200" i="1" dirty="0" err="1" smtClean="0">
                <a:solidFill>
                  <a:srgbClr val="0000FF"/>
                </a:solidFill>
                <a:latin typeface="Arial"/>
                <a:cs typeface="Arial"/>
              </a:rPr>
              <a:t>Craievich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 et al. IEEE Transactions on Nuclear Science 62, 1-11 (2015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: typical values in the core of the bunch are ~ 1.0 </a:t>
            </a:r>
            <a:r>
              <a:rPr lang="en-US" sz="1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 for compressed beam.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8381" y="3771794"/>
            <a:ext cx="368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NB: The larger value of </a:t>
            </a:r>
            <a:r>
              <a:rPr lang="en-US" sz="1400" i="1" dirty="0" err="1" smtClean="0">
                <a:latin typeface="Symbol" charset="2"/>
                <a:cs typeface="Symbol" charset="2"/>
              </a:rPr>
              <a:t>e</a:t>
            </a:r>
            <a:r>
              <a:rPr lang="en-US" sz="1400" i="1" baseline="-25000" dirty="0" err="1" smtClean="0">
                <a:latin typeface="Arial"/>
                <a:cs typeface="Arial"/>
              </a:rPr>
              <a:t>proj</a:t>
            </a:r>
            <a:r>
              <a:rPr lang="en-US" sz="1400" i="1" baseline="-25000" dirty="0" smtClean="0">
                <a:latin typeface="Arial"/>
                <a:cs typeface="Arial"/>
              </a:rPr>
              <a:t> </a:t>
            </a:r>
            <a:r>
              <a:rPr lang="en-US" sz="1400" i="1" dirty="0" smtClean="0">
                <a:latin typeface="Arial"/>
                <a:cs typeface="Arial"/>
              </a:rPr>
              <a:t>are mainly due to the transversal </a:t>
            </a:r>
            <a:r>
              <a:rPr lang="en-US" sz="1400" i="1" dirty="0" err="1" smtClean="0">
                <a:latin typeface="Arial"/>
                <a:cs typeface="Arial"/>
              </a:rPr>
              <a:t>wakefields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56176" y="323364"/>
            <a:ext cx="2500320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b="1" i="1" dirty="0" smtClean="0">
                <a:latin typeface="+mn-lt"/>
              </a:rPr>
              <a:t>Courtesy of </a:t>
            </a:r>
            <a:r>
              <a:rPr lang="de-CH" sz="1800" b="1" i="1" dirty="0" smtClean="0">
                <a:latin typeface="+mn-lt"/>
              </a:rPr>
              <a:t>G. Penco</a:t>
            </a:r>
            <a:endParaRPr lang="en-US" sz="18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PAL-XFEL</a:t>
            </a:r>
            <a:endParaRPr lang="en-US" dirty="0"/>
          </a:p>
        </p:txBody>
      </p:sp>
      <p:pic>
        <p:nvPicPr>
          <p:cNvPr id="30" name="그림 3" descr="C:\Users\Staff\AppData\Local\Microsoft\Windows\INetCache\Content.Word\emit_x_injector_Nov21.png">
            <a:extLst>
              <a:ext uri="{FF2B5EF4-FFF2-40B4-BE49-F238E27FC236}">
                <a16:creationId xmlns="" xmlns:a16="http://schemas.microsoft.com/office/drawing/2014/main" id="{8711E80E-3054-42FD-8DD8-033FFFE017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86" y="584745"/>
            <a:ext cx="2622017" cy="221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그림 4">
            <a:extLst>
              <a:ext uri="{FF2B5EF4-FFF2-40B4-BE49-F238E27FC236}">
                <a16:creationId xmlns="" xmlns:a16="http://schemas.microsoft.com/office/drawing/2014/main" id="{8FBC8511-CB56-4433-9961-2BBFFC039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1" y="1384720"/>
            <a:ext cx="4029815" cy="1632075"/>
          </a:xfrm>
          <a:prstGeom prst="rect">
            <a:avLst/>
          </a:prstGeom>
        </p:spPr>
      </p:pic>
      <p:pic>
        <p:nvPicPr>
          <p:cNvPr id="33" name="그림 6">
            <a:extLst>
              <a:ext uri="{FF2B5EF4-FFF2-40B4-BE49-F238E27FC236}">
                <a16:creationId xmlns="" xmlns:a16="http://schemas.microsoft.com/office/drawing/2014/main" id="{605C8C01-9F54-44AF-8D50-217EE17B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86633"/>
            <a:ext cx="3631393" cy="189855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DB993B0-7A38-467D-8F3C-0EF70E2BF403}"/>
              </a:ext>
            </a:extLst>
          </p:cNvPr>
          <p:cNvSpPr txBox="1"/>
          <p:nvPr/>
        </p:nvSpPr>
        <p:spPr>
          <a:xfrm>
            <a:off x="444926" y="801469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Injector: Quad scan</a:t>
            </a:r>
            <a:endParaRPr lang="ko-KR" altLang="en-US" dirty="0"/>
          </a:p>
        </p:txBody>
      </p:sp>
      <p:grpSp>
        <p:nvGrpSpPr>
          <p:cNvPr id="35" name="그룹 8">
            <a:extLst>
              <a:ext uri="{FF2B5EF4-FFF2-40B4-BE49-F238E27FC236}">
                <a16:creationId xmlns="" xmlns:a16="http://schemas.microsoft.com/office/drawing/2014/main" id="{D1FCAD81-00E3-436E-BBE9-8817BC671FD8}"/>
              </a:ext>
            </a:extLst>
          </p:cNvPr>
          <p:cNvGrpSpPr/>
          <p:nvPr/>
        </p:nvGrpSpPr>
        <p:grpSpPr>
          <a:xfrm>
            <a:off x="107504" y="5045385"/>
            <a:ext cx="7583952" cy="1767991"/>
            <a:chOff x="13647" y="4318776"/>
            <a:chExt cx="9131429" cy="2300343"/>
          </a:xfrm>
        </p:grpSpPr>
        <p:pic>
          <p:nvPicPr>
            <p:cNvPr id="36" name="그림 9">
              <a:extLst>
                <a:ext uri="{FF2B5EF4-FFF2-40B4-BE49-F238E27FC236}">
                  <a16:creationId xmlns="" xmlns:a16="http://schemas.microsoft.com/office/drawing/2014/main" id="{0C9AF466-3C4F-4C93-90DA-D46A93620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" y="4318776"/>
              <a:ext cx="9131429" cy="230034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E0272DB-2B1B-476C-A88D-C68926286409}"/>
                </a:ext>
              </a:extLst>
            </p:cNvPr>
            <p:cNvSpPr txBox="1"/>
            <p:nvPr/>
          </p:nvSpPr>
          <p:spPr>
            <a:xfrm>
              <a:off x="3177855" y="5786823"/>
              <a:ext cx="3736074" cy="50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FF0000"/>
                  </a:solidFill>
                </a:rPr>
                <a:t>Multiple Wire Scanners (5 </a:t>
              </a:r>
              <a:r>
                <a:rPr lang="en-US" altLang="ko-KR" sz="1600" dirty="0" err="1">
                  <a:solidFill>
                    <a:srgbClr val="FF0000"/>
                  </a:solidFill>
                </a:rPr>
                <a:t>ea</a:t>
              </a:r>
              <a:r>
                <a:rPr lang="en-US" altLang="ko-KR" sz="1600" dirty="0">
                  <a:solidFill>
                    <a:srgbClr val="FF0000"/>
                  </a:solidFill>
                </a:rPr>
                <a:t>)</a:t>
              </a:r>
              <a:endParaRPr lang="ko-KR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직선 연결선 11">
              <a:extLst>
                <a:ext uri="{FF2B5EF4-FFF2-40B4-BE49-F238E27FC236}">
                  <a16:creationId xmlns="" xmlns:a16="http://schemas.microsoft.com/office/drawing/2014/main" id="{A5B153C3-4257-4EAC-94AD-506F7AD2823F}"/>
                </a:ext>
              </a:extLst>
            </p:cNvPr>
            <p:cNvCxnSpPr/>
            <p:nvPr/>
          </p:nvCxnSpPr>
          <p:spPr>
            <a:xfrm>
              <a:off x="1600676" y="5085089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12">
              <a:extLst>
                <a:ext uri="{FF2B5EF4-FFF2-40B4-BE49-F238E27FC236}">
                  <a16:creationId xmlns="" xmlns:a16="http://schemas.microsoft.com/office/drawing/2014/main" id="{5E19EBD7-EC6A-4B41-854C-5D4520B05A47}"/>
                </a:ext>
              </a:extLst>
            </p:cNvPr>
            <p:cNvCxnSpPr/>
            <p:nvPr/>
          </p:nvCxnSpPr>
          <p:spPr>
            <a:xfrm>
              <a:off x="2095985" y="5076030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13">
              <a:extLst>
                <a:ext uri="{FF2B5EF4-FFF2-40B4-BE49-F238E27FC236}">
                  <a16:creationId xmlns="" xmlns:a16="http://schemas.microsoft.com/office/drawing/2014/main" id="{8D0E816A-08B4-4DE6-A0ED-B4779B6F7FAD}"/>
                </a:ext>
              </a:extLst>
            </p:cNvPr>
            <p:cNvCxnSpPr/>
            <p:nvPr/>
          </p:nvCxnSpPr>
          <p:spPr>
            <a:xfrm>
              <a:off x="4669349" y="5076030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14">
              <a:extLst>
                <a:ext uri="{FF2B5EF4-FFF2-40B4-BE49-F238E27FC236}">
                  <a16:creationId xmlns="" xmlns:a16="http://schemas.microsoft.com/office/drawing/2014/main" id="{E8C92C92-D406-4636-AFF9-E7A1AE841D7D}"/>
                </a:ext>
              </a:extLst>
            </p:cNvPr>
            <p:cNvCxnSpPr/>
            <p:nvPr/>
          </p:nvCxnSpPr>
          <p:spPr>
            <a:xfrm>
              <a:off x="7952029" y="5076030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15">
              <a:extLst>
                <a:ext uri="{FF2B5EF4-FFF2-40B4-BE49-F238E27FC236}">
                  <a16:creationId xmlns="" xmlns:a16="http://schemas.microsoft.com/office/drawing/2014/main" id="{E47D1E70-0DBA-45A5-85C5-392750D8C4B0}"/>
                </a:ext>
              </a:extLst>
            </p:cNvPr>
            <p:cNvCxnSpPr/>
            <p:nvPr/>
          </p:nvCxnSpPr>
          <p:spPr>
            <a:xfrm flipV="1">
              <a:off x="511345" y="5733161"/>
              <a:ext cx="7440684" cy="116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16">
              <a:extLst>
                <a:ext uri="{FF2B5EF4-FFF2-40B4-BE49-F238E27FC236}">
                  <a16:creationId xmlns="" xmlns:a16="http://schemas.microsoft.com/office/drawing/2014/main" id="{D413A174-F4EA-4331-A650-DC132773D86D}"/>
                </a:ext>
              </a:extLst>
            </p:cNvPr>
            <p:cNvCxnSpPr/>
            <p:nvPr/>
          </p:nvCxnSpPr>
          <p:spPr>
            <a:xfrm>
              <a:off x="524994" y="5076030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E03AA46-C5F6-4C48-8A0A-2673354B12BC}"/>
              </a:ext>
            </a:extLst>
          </p:cNvPr>
          <p:cNvSpPr txBox="1"/>
          <p:nvPr/>
        </p:nvSpPr>
        <p:spPr>
          <a:xfrm>
            <a:off x="-36512" y="3933056"/>
            <a:ext cx="359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Undulator line: multiple wire scanners</a:t>
            </a:r>
            <a:endParaRPr lang="ko-KR" altLang="en-US" dirty="0"/>
          </a:p>
        </p:txBody>
      </p:sp>
      <p:sp>
        <p:nvSpPr>
          <p:cNvPr id="45" name="직사각형 18">
            <a:extLst>
              <a:ext uri="{FF2B5EF4-FFF2-40B4-BE49-F238E27FC236}">
                <a16:creationId xmlns="" xmlns:a16="http://schemas.microsoft.com/office/drawing/2014/main" id="{134968BB-3228-4A88-8B5C-3D571CEF90D0}"/>
              </a:ext>
            </a:extLst>
          </p:cNvPr>
          <p:cNvSpPr/>
          <p:nvPr/>
        </p:nvSpPr>
        <p:spPr>
          <a:xfrm>
            <a:off x="-36512" y="4317541"/>
            <a:ext cx="377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ko-KR" dirty="0"/>
              <a:t>Wire thickness: 18 </a:t>
            </a:r>
            <a:r>
              <a:rPr lang="el-GR" altLang="ko-KR" dirty="0"/>
              <a:t>μ</a:t>
            </a:r>
            <a:r>
              <a:rPr lang="en-US" altLang="ko-KR" dirty="0"/>
              <a:t>m (Tungsten)</a:t>
            </a:r>
          </a:p>
        </p:txBody>
      </p:sp>
      <p:cxnSp>
        <p:nvCxnSpPr>
          <p:cNvPr id="46" name="직선 화살표 연결선 19">
            <a:extLst>
              <a:ext uri="{FF2B5EF4-FFF2-40B4-BE49-F238E27FC236}">
                <a16:creationId xmlns="" xmlns:a16="http://schemas.microsoft.com/office/drawing/2014/main" id="{F104B9D3-F820-4553-871A-2B9BDF94A5AB}"/>
              </a:ext>
            </a:extLst>
          </p:cNvPr>
          <p:cNvCxnSpPr>
            <a:cxnSpLocks/>
          </p:cNvCxnSpPr>
          <p:nvPr/>
        </p:nvCxnSpPr>
        <p:spPr>
          <a:xfrm flipH="1">
            <a:off x="2504002" y="1629850"/>
            <a:ext cx="169825" cy="437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76A0F8B-347D-4860-8D77-687CD8E6512A}"/>
              </a:ext>
            </a:extLst>
          </p:cNvPr>
          <p:cNvSpPr txBox="1"/>
          <p:nvPr/>
        </p:nvSpPr>
        <p:spPr>
          <a:xfrm>
            <a:off x="2367172" y="1278025"/>
            <a:ext cx="11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YAG screen</a:t>
            </a:r>
            <a:endParaRPr lang="ko-KR" altLang="en-US" sz="1400" dirty="0"/>
          </a:p>
        </p:txBody>
      </p:sp>
      <p:cxnSp>
        <p:nvCxnSpPr>
          <p:cNvPr id="48" name="직선 화살표 연결선 23">
            <a:extLst>
              <a:ext uri="{FF2B5EF4-FFF2-40B4-BE49-F238E27FC236}">
                <a16:creationId xmlns="" xmlns:a16="http://schemas.microsoft.com/office/drawing/2014/main" id="{5FA564FB-2D3F-4219-A79E-FD6254B7A809}"/>
              </a:ext>
            </a:extLst>
          </p:cNvPr>
          <p:cNvCxnSpPr>
            <a:cxnSpLocks/>
          </p:cNvCxnSpPr>
          <p:nvPr/>
        </p:nvCxnSpPr>
        <p:spPr>
          <a:xfrm flipV="1">
            <a:off x="2165230" y="2449800"/>
            <a:ext cx="97778" cy="4419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ED22DED-D4CB-4482-B524-8E0F8755D79A}"/>
              </a:ext>
            </a:extLst>
          </p:cNvPr>
          <p:cNvSpPr txBox="1"/>
          <p:nvPr/>
        </p:nvSpPr>
        <p:spPr>
          <a:xfrm>
            <a:off x="1806375" y="28321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quad</a:t>
            </a:r>
            <a:endParaRPr lang="ko-KR" altLang="en-US" dirty="0"/>
          </a:p>
        </p:txBody>
      </p:sp>
      <p:sp>
        <p:nvSpPr>
          <p:cNvPr id="50" name="Rectangle 49"/>
          <p:cNvSpPr/>
          <p:nvPr/>
        </p:nvSpPr>
        <p:spPr>
          <a:xfrm>
            <a:off x="5652119" y="106934"/>
            <a:ext cx="3133105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b="1" i="1" dirty="0" smtClean="0">
                <a:latin typeface="+mn-lt"/>
              </a:rPr>
              <a:t>Courtesy of </a:t>
            </a:r>
            <a:r>
              <a:rPr lang="de-CH" sz="1800" b="1" i="1" dirty="0" smtClean="0">
                <a:latin typeface="+mn-lt"/>
              </a:rPr>
              <a:t>Heung-</a:t>
            </a:r>
            <a:r>
              <a:rPr lang="de-CH" sz="1800" b="1" i="1" dirty="0" err="1" smtClean="0">
                <a:latin typeface="+mn-lt"/>
              </a:rPr>
              <a:t>Sik</a:t>
            </a:r>
            <a:r>
              <a:rPr lang="de-CH" sz="1800" b="1" i="1" dirty="0" smtClean="0">
                <a:latin typeface="+mn-lt"/>
              </a:rPr>
              <a:t> Kang</a:t>
            </a:r>
            <a:endParaRPr lang="en-US" sz="1800" b="1" i="1" dirty="0">
              <a:latin typeface="+mn-lt"/>
            </a:endParaRPr>
          </a:p>
        </p:txBody>
      </p:sp>
      <p:pic>
        <p:nvPicPr>
          <p:cNvPr id="51" name="그림 5">
            <a:extLst>
              <a:ext uri="{FF2B5EF4-FFF2-40B4-BE49-F238E27FC236}">
                <a16:creationId xmlns="" xmlns:a16="http://schemas.microsoft.com/office/drawing/2014/main" id="{ABC69E50-D39F-4169-B410-298EC4EC4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07" y="3166762"/>
            <a:ext cx="4156821" cy="213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err="1" smtClean="0"/>
              <a:t>SwissFEL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3568" y="764704"/>
            <a:ext cx="8424936" cy="1742025"/>
            <a:chOff x="395536" y="3501008"/>
            <a:chExt cx="8424936" cy="1742025"/>
          </a:xfrm>
        </p:grpSpPr>
        <p:grpSp>
          <p:nvGrpSpPr>
            <p:cNvPr id="24" name="Group 23"/>
            <p:cNvGrpSpPr/>
            <p:nvPr/>
          </p:nvGrpSpPr>
          <p:grpSpPr>
            <a:xfrm>
              <a:off x="452551" y="3573016"/>
              <a:ext cx="8151897" cy="1670017"/>
              <a:chOff x="395536" y="5143359"/>
              <a:chExt cx="8151897" cy="167001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95536" y="5143359"/>
                <a:ext cx="8151897" cy="1670017"/>
                <a:chOff x="683568" y="692696"/>
                <a:chExt cx="8151897" cy="1670017"/>
              </a:xfrm>
            </p:grpSpPr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908720"/>
                  <a:ext cx="8151897" cy="14539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" name="Oval 28"/>
                <p:cNvSpPr/>
                <p:nvPr/>
              </p:nvSpPr>
              <p:spPr bwMode="auto">
                <a:xfrm>
                  <a:off x="1331640" y="163571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2771800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3995936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6516216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32040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5220072" y="126876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5940152" y="1059652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7308304" y="105273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771800" y="957949"/>
                  <a:ext cx="1728192" cy="396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2699792" y="1029957"/>
                  <a:ext cx="1872208" cy="2526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1051992" y="69269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331640" y="764704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500" kern="1000" spc="30" dirty="0" smtClean="0">
                      <a:latin typeface="+mn-lt"/>
                      <a:cs typeface="Franklin Gothic Book"/>
                    </a:rPr>
                    <a:t>Projected measurement location                 Projected and slice measurement location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4499992" y="706529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3059832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5796136" y="163571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27" name="Oval 26"/>
              <p:cNvSpPr/>
              <p:nvPr/>
            </p:nvSpPr>
            <p:spPr bwMode="auto">
              <a:xfrm>
                <a:off x="6660232" y="6100212"/>
                <a:ext cx="216024" cy="35312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395536" y="3501008"/>
              <a:ext cx="8424936" cy="172819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64" name="Inhaltsplatzhalter 1"/>
          <p:cNvSpPr txBox="1">
            <a:spLocks/>
          </p:cNvSpPr>
          <p:nvPr/>
        </p:nvSpPr>
        <p:spPr>
          <a:xfrm>
            <a:off x="358775" y="2564904"/>
            <a:ext cx="8749729" cy="4680520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Most of the measurements are done with quadrupole scan and a screen. At some locations, a WS is also available. For </a:t>
            </a:r>
            <a:r>
              <a:rPr lang="en-US" sz="1600" dirty="0" err="1" smtClean="0"/>
              <a:t>linac</a:t>
            </a:r>
            <a:r>
              <a:rPr lang="en-US" sz="1600" dirty="0" smtClean="0"/>
              <a:t> 1 and </a:t>
            </a:r>
            <a:r>
              <a:rPr lang="en-US" sz="1600" dirty="0" err="1" smtClean="0"/>
              <a:t>linac</a:t>
            </a:r>
            <a:r>
              <a:rPr lang="en-US" sz="1600" dirty="0" smtClean="0"/>
              <a:t> 2, parasitic FODO measurements with WS are also planned. </a:t>
            </a: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09" y="3284984"/>
            <a:ext cx="4167003" cy="319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Inhaltsplatzhalter 1"/>
          <p:cNvSpPr txBox="1">
            <a:spLocks/>
          </p:cNvSpPr>
          <p:nvPr/>
        </p:nvSpPr>
        <p:spPr>
          <a:xfrm>
            <a:off x="35496" y="3212976"/>
            <a:ext cx="5083653" cy="4680520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10000"/>
                </a:solidFill>
              </a:rPr>
              <a:t>Done:</a:t>
            </a:r>
          </a:p>
          <a:p>
            <a:pPr lvl="1"/>
            <a:r>
              <a:rPr lang="en-US" sz="1600" dirty="0" smtClean="0">
                <a:solidFill>
                  <a:srgbClr val="010000"/>
                </a:solidFill>
              </a:rPr>
              <a:t>Measurement commissioning at laser heater, BC1, BC2, </a:t>
            </a:r>
            <a:r>
              <a:rPr lang="en-US" sz="1600" dirty="0" err="1" smtClean="0">
                <a:solidFill>
                  <a:srgbClr val="010000"/>
                </a:solidFill>
              </a:rPr>
              <a:t>Linac</a:t>
            </a:r>
            <a:r>
              <a:rPr lang="en-US" sz="1600" dirty="0" smtClean="0">
                <a:solidFill>
                  <a:srgbClr val="010000"/>
                </a:solidFill>
              </a:rPr>
              <a:t> 3 and </a:t>
            </a:r>
            <a:r>
              <a:rPr lang="en-US" sz="1600" dirty="0" err="1" smtClean="0">
                <a:solidFill>
                  <a:srgbClr val="010000"/>
                </a:solidFill>
              </a:rPr>
              <a:t>undulator</a:t>
            </a:r>
            <a:r>
              <a:rPr lang="en-US" sz="1600" dirty="0" smtClean="0">
                <a:solidFill>
                  <a:srgbClr val="010000"/>
                </a:solidFill>
              </a:rPr>
              <a:t>. </a:t>
            </a:r>
          </a:p>
          <a:p>
            <a:pPr lvl="1"/>
            <a:r>
              <a:rPr lang="en-US" sz="1600" dirty="0" smtClean="0">
                <a:solidFill>
                  <a:srgbClr val="010000"/>
                </a:solidFill>
              </a:rPr>
              <a:t>Optimization for uncompressed beam (200 </a:t>
            </a:r>
            <a:r>
              <a:rPr lang="en-US" sz="1600" dirty="0" err="1" smtClean="0">
                <a:solidFill>
                  <a:srgbClr val="010000"/>
                </a:solidFill>
              </a:rPr>
              <a:t>pC</a:t>
            </a:r>
            <a:r>
              <a:rPr lang="en-US" sz="1600" dirty="0" smtClean="0">
                <a:solidFill>
                  <a:srgbClr val="010000"/>
                </a:solidFill>
              </a:rPr>
              <a:t>) </a:t>
            </a:r>
            <a:r>
              <a:rPr lang="en-US" sz="1600" dirty="0" smtClean="0">
                <a:solidFill>
                  <a:srgbClr val="010000"/>
                </a:solidFill>
                <a:sym typeface="Wingdings" panose="05000000000000000000" pitchFamily="2" charset="2"/>
              </a:rPr>
              <a:t> projected emittance of 250 nm, slice of 150 nm</a:t>
            </a:r>
          </a:p>
          <a:p>
            <a:pPr lvl="1"/>
            <a:r>
              <a:rPr lang="en-US" sz="1600" dirty="0" smtClean="0">
                <a:solidFill>
                  <a:srgbClr val="010000"/>
                </a:solidFill>
                <a:sym typeface="Wingdings" panose="05000000000000000000" pitchFamily="2" charset="2"/>
              </a:rPr>
              <a:t>Compressed values at BC2 around 350 nm (projected)</a:t>
            </a:r>
            <a:endParaRPr lang="en-US" sz="1600" dirty="0" smtClean="0">
              <a:solidFill>
                <a:srgbClr val="01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10000"/>
                </a:solidFill>
              </a:rPr>
              <a:t>To be done:</a:t>
            </a:r>
          </a:p>
          <a:p>
            <a:pPr lvl="1"/>
            <a:r>
              <a:rPr lang="en-US" sz="1600" dirty="0" smtClean="0">
                <a:solidFill>
                  <a:srgbClr val="010000"/>
                </a:solidFill>
              </a:rPr>
              <a:t>Commission other measurement locations</a:t>
            </a:r>
          </a:p>
          <a:p>
            <a:pPr lvl="1"/>
            <a:r>
              <a:rPr lang="en-US" sz="1600" kern="1000" spc="30" dirty="0" smtClean="0">
                <a:cs typeface="Franklin Gothic Book"/>
              </a:rPr>
              <a:t>Optimization for uncompressed beam at different charges, including coupling and beam tilt corrections</a:t>
            </a:r>
          </a:p>
          <a:p>
            <a:pPr lvl="1"/>
            <a:r>
              <a:rPr lang="en-US" sz="1600" kern="1000" spc="30" dirty="0" smtClean="0">
                <a:cs typeface="Franklin Gothic Book"/>
              </a:rPr>
              <a:t>Systematic emittance preservation after compression and transport to the </a:t>
            </a:r>
            <a:r>
              <a:rPr lang="en-US" sz="1600" kern="1000" spc="30" dirty="0" err="1" smtClean="0">
                <a:cs typeface="Franklin Gothic Book"/>
              </a:rPr>
              <a:t>undulator</a:t>
            </a:r>
            <a:r>
              <a:rPr lang="en-US" sz="1600" kern="1000" spc="30" dirty="0" smtClean="0">
                <a:cs typeface="Franklin Gothic Book"/>
              </a:rPr>
              <a:t> </a:t>
            </a:r>
          </a:p>
          <a:p>
            <a:pPr lvl="1"/>
            <a:endParaRPr lang="en-US" sz="1600" dirty="0" smtClean="0">
              <a:solidFill>
                <a:srgbClr val="010000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4129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476082"/>
              </p:ext>
            </p:extLst>
          </p:nvPr>
        </p:nvGraphicFramePr>
        <p:xfrm>
          <a:off x="539552" y="895960"/>
          <a:ext cx="8496943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97"/>
                <a:gridCol w="1256070"/>
                <a:gridCol w="1403843"/>
                <a:gridCol w="1477729"/>
                <a:gridCol w="1477729"/>
                <a:gridCol w="17732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Locations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PM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Streaking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Values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LCLS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Quad</a:t>
                      </a: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scan</a:t>
                      </a:r>
                      <a:endParaRPr lang="en-US" sz="1600" b="0" noProof="0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Injector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OTR &amp; 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Yes</a:t>
                      </a: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, TDS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400 nm (45 A, 250 </a:t>
                      </a:r>
                      <a:r>
                        <a:rPr lang="en-US" sz="1600" b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pC</a:t>
                      </a: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SACLA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Quad scan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After BC3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YAG (10 um resolution)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? (TDS)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1090 nm (10 fs)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FERMI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 smtClean="0">
                          <a:solidFill>
                            <a:srgbClr val="0000FF"/>
                          </a:solidFill>
                        </a:rPr>
                        <a:t>Quad scan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 smtClean="0">
                          <a:solidFill>
                            <a:schemeClr val="tx2"/>
                          </a:solidFill>
                        </a:rPr>
                        <a:t>Injector, after BC1 and after BC2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 smtClean="0">
                          <a:solidFill>
                            <a:schemeClr val="tx2"/>
                          </a:solidFill>
                        </a:rPr>
                        <a:t>YAG, OTR, WS (1.5</a:t>
                      </a:r>
                      <a:r>
                        <a:rPr lang="en-US" sz="1600" b="0" kern="0" baseline="0" dirty="0" smtClean="0">
                          <a:solidFill>
                            <a:schemeClr val="tx2"/>
                          </a:solidFill>
                        </a:rPr>
                        <a:t> um resolution)</a:t>
                      </a:r>
                      <a:endParaRPr lang="en-US" sz="1600" b="0" kern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r>
                        <a:rPr lang="en-US" sz="1600" b="0" kern="0" dirty="0" smtClean="0">
                          <a:solidFill>
                            <a:schemeClr val="tx2"/>
                          </a:solidFill>
                        </a:rPr>
                        <a:t>, TDS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 smtClean="0">
                          <a:solidFill>
                            <a:schemeClr val="tx2"/>
                          </a:solidFill>
                        </a:rPr>
                        <a:t>800 nm (70 A), 1000-1200 nm (500- 700A)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PAL-XFEL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Quad scan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FODO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Injector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Undulator</a:t>
                      </a:r>
                      <a:endParaRPr lang="en-US" sz="1600" b="0" baseline="0" noProof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YAG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340 nm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510-1080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 smtClean="0">
                          <a:latin typeface="+mn-lt"/>
                        </a:rPr>
                        <a:t>SwissFEL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Quad scan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FODO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6-7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Linac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1 and 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YAG, WS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Yes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(TDS, dispersion and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wakefields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~200 nm (200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pC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, 20 A), ~350 nm (200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pC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, 200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+mn-lt"/>
                        </a:rPr>
                        <a:t>E-XFEL</a:t>
                      </a:r>
                      <a:endParaRPr lang="en-US" sz="1600" b="1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FODO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Quad scan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Injector, after BC,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LySO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, 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Yes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, TDS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4799" y="5589240"/>
            <a:ext cx="8461697" cy="98488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b="1" kern="1000" spc="30" dirty="0" smtClean="0">
                <a:solidFill>
                  <a:schemeClr val="tx2"/>
                </a:solidFill>
                <a:latin typeface="+mn-lt"/>
                <a:cs typeface="Franklin Gothic Book"/>
              </a:rPr>
              <a:t>Most of the labs: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0" spc="30" dirty="0" smtClean="0">
                <a:solidFill>
                  <a:schemeClr val="tx2"/>
                </a:solidFill>
                <a:latin typeface="+mn-lt"/>
                <a:cs typeface="Franklin Gothic Book"/>
              </a:rPr>
              <a:t>Use quadrupole scans to measure the emittance, others also employ FODO sections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0" spc="30" dirty="0" smtClean="0">
                <a:solidFill>
                  <a:schemeClr val="tx2"/>
                </a:solidFill>
                <a:latin typeface="+mn-lt"/>
                <a:cs typeface="Franklin Gothic Book"/>
              </a:rPr>
              <a:t>Measure the emittance before and after compression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0" spc="30" dirty="0" smtClean="0">
                <a:solidFill>
                  <a:schemeClr val="tx2"/>
                </a:solidFill>
                <a:latin typeface="+mn-lt"/>
                <a:cs typeface="Franklin Gothic Book"/>
              </a:rPr>
              <a:t>Measure projected and slice emittance</a:t>
            </a:r>
          </a:p>
        </p:txBody>
      </p:sp>
    </p:spTree>
    <p:extLst>
      <p:ext uri="{BB962C8B-B14F-4D97-AF65-F5344CB8AC3E}">
        <p14:creationId xmlns="" xmlns:p14="http://schemas.microsoft.com/office/powerpoint/2010/main" val="18320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Status of emittance measurements at different 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50862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Status of emittance measurements at different 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68506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3"/>
          <p:cNvSpPr txBox="1">
            <a:spLocks noChangeArrowheads="1"/>
          </p:cNvSpPr>
          <p:nvPr/>
        </p:nvSpPr>
        <p:spPr bwMode="auto">
          <a:xfrm>
            <a:off x="729803" y="1196752"/>
            <a:ext cx="85947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</a:rPr>
              <a:t>Measurement at several locations</a:t>
            </a:r>
          </a:p>
          <a:p>
            <a:pPr>
              <a:spcBef>
                <a:spcPts val="0"/>
              </a:spcBef>
              <a:buClr>
                <a:srgbClr val="0000FF"/>
              </a:buClr>
              <a:buNone/>
            </a:pPr>
            <a:r>
              <a:rPr lang="en-US" altLang="de-DE" sz="1600" dirty="0" smtClean="0">
                <a:latin typeface="+mn-lt"/>
              </a:rPr>
              <a:t>Emittance needs to be minimized at the source, deteriorating effects related to compression and transport need to be controlled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anose="05000000000000000000" pitchFamily="2" charset="2"/>
              </a:rPr>
              <a:t>Measure beam sizes for different optics: </a:t>
            </a:r>
            <a:r>
              <a:rPr lang="en-US" altLang="de-DE" sz="1800" b="1" dirty="0" smtClean="0">
                <a:solidFill>
                  <a:srgbClr val="0000FF"/>
                </a:solidFill>
                <a:latin typeface="+mn-lt"/>
              </a:rPr>
              <a:t>Better if using optimized quadrupole scans</a:t>
            </a:r>
            <a:endParaRPr lang="en-US" altLang="de-DE" sz="1800" b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anose="05000000000000000000" pitchFamily="2" charset="2"/>
              </a:rPr>
              <a:t>Normalized emittance resolution ~10 nm  </a:t>
            </a:r>
            <a:r>
              <a:rPr lang="en-US" altLang="de-DE" sz="18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beam size resolution to ~1 µm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anose="05000000000000000000" pitchFamily="2" charset="2"/>
              </a:rPr>
              <a:t>Charge sensitivity: ~10 - ~1000 </a:t>
            </a:r>
            <a:r>
              <a:rPr lang="en-US" altLang="de-DE" sz="1800" b="1" dirty="0" err="1" smtClean="0">
                <a:latin typeface="+mn-lt"/>
                <a:sym typeface="Wingdings" panose="05000000000000000000" pitchFamily="2" charset="2"/>
              </a:rPr>
              <a:t>pC</a:t>
            </a:r>
            <a:endParaRPr lang="en-US" altLang="de-DE" sz="18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anose="05000000000000000000" pitchFamily="2" charset="2"/>
              </a:rPr>
              <a:t>Time-resolved measurements: </a:t>
            </a:r>
            <a:r>
              <a:rPr lang="en-US" altLang="de-DE" sz="18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required time resolution ~1 fs</a:t>
            </a:r>
            <a:r>
              <a:rPr lang="en-US" altLang="de-DE" sz="1600" b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</a:p>
          <a:p>
            <a:pPr>
              <a:spcBef>
                <a:spcPts val="0"/>
              </a:spcBef>
              <a:buClr>
                <a:srgbClr val="0000FF"/>
              </a:buClr>
              <a:buNone/>
            </a:pPr>
            <a:endParaRPr lang="en-US" altLang="de-DE" sz="1600" b="0" dirty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itchFamily="2" charset="2"/>
              </a:rPr>
              <a:t>Measurement of beam correlations besides 2D emittances (transverse coupling and beam tilts)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b="1" dirty="0" smtClean="0"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itchFamily="2" charset="2"/>
              </a:rPr>
              <a:t>Bonus: measure the thermal emittance to characterize the source (PM needs to be sensitive to ~1pC)</a:t>
            </a:r>
            <a:endParaRPr lang="en-US" altLang="de-DE" sz="1800" b="1" dirty="0">
              <a:latin typeface="+mn-lt"/>
              <a:sym typeface="Wingdings" pitchFamily="2" charset="2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de-DE" sz="1600" dirty="0" smtClean="0">
              <a:latin typeface="+mn-lt"/>
              <a:sym typeface="Wingdings" pitchFamily="2" charset="2"/>
            </a:endParaRPr>
          </a:p>
        </p:txBody>
      </p:sp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Summary of requirements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41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3"/>
          <p:cNvSpPr txBox="1">
            <a:spLocks noChangeArrowheads="1"/>
          </p:cNvSpPr>
          <p:nvPr/>
        </p:nvSpPr>
        <p:spPr bwMode="auto">
          <a:xfrm>
            <a:off x="729803" y="1014983"/>
            <a:ext cx="816267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  <a:sym typeface="Wingdings" panose="05000000000000000000" pitchFamily="2" charset="2"/>
              </a:rPr>
              <a:t>Ideal </a:t>
            </a:r>
            <a:r>
              <a:rPr lang="en-US" altLang="de-DE" sz="1800" b="1" dirty="0">
                <a:latin typeface="+mn-lt"/>
                <a:sym typeface="Wingdings" panose="05000000000000000000" pitchFamily="2" charset="2"/>
              </a:rPr>
              <a:t>profile monitor </a:t>
            </a: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(best from screen + best from WS)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Can measure charges from 1 </a:t>
            </a:r>
            <a:r>
              <a:rPr lang="en-US" altLang="de-DE" sz="1800" dirty="0" err="1">
                <a:latin typeface="+mn-lt"/>
                <a:sym typeface="Wingdings" panose="05000000000000000000" pitchFamily="2" charset="2"/>
              </a:rPr>
              <a:t>pC</a:t>
            </a: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 to 1 </a:t>
            </a:r>
            <a:r>
              <a:rPr lang="en-US" altLang="de-DE" sz="1800" dirty="0" err="1">
                <a:latin typeface="+mn-lt"/>
                <a:sym typeface="Wingdings" panose="05000000000000000000" pitchFamily="2" charset="2"/>
              </a:rPr>
              <a:t>nC</a:t>
            </a:r>
            <a:endParaRPr lang="en-US" altLang="de-DE" sz="1800" dirty="0">
              <a:latin typeface="+mn-lt"/>
              <a:sym typeface="Wingdings" panose="05000000000000000000" pitchFamily="2" charset="2"/>
            </a:endParaRP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Resolution down to 1 µm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Non-invasive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Fast 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anose="05000000000000000000" pitchFamily="2" charset="2"/>
              </a:rPr>
              <a:t>Can obtain 2D information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800" b="1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 smtClean="0">
                <a:latin typeface="+mn-lt"/>
              </a:rPr>
              <a:t>Time-resolved measurements: 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 smtClean="0">
                <a:latin typeface="+mn-lt"/>
              </a:rPr>
              <a:t>Demonstrate slice emittance measurements with fs resolution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 smtClean="0">
                <a:latin typeface="+mn-lt"/>
              </a:rPr>
              <a:t>TDS with variable polarization to streak in both planes (X-band collaboration project going on between CERN, DESY and PSI)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 smtClean="0">
                <a:latin typeface="+mn-lt"/>
              </a:rPr>
              <a:t>Develop better (non-invasive) streaking methods to reach sub-fs resolution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8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b="1" dirty="0">
                <a:latin typeface="+mn-lt"/>
                <a:sym typeface="Wingdings" panose="05000000000000000000" pitchFamily="2" charset="2"/>
              </a:rPr>
              <a:t>Single-shot emittance measurements?</a:t>
            </a:r>
          </a:p>
          <a:p>
            <a:pPr>
              <a:spcBef>
                <a:spcPts val="0"/>
              </a:spcBef>
              <a:buClr>
                <a:srgbClr val="0000FF"/>
              </a:buClr>
              <a:buNone/>
            </a:pPr>
            <a:endParaRPr lang="en-US" altLang="de-DE" sz="18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8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800" b="1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Future challenges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71103" y="2492896"/>
            <a:ext cx="8137401" cy="345638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Emittance is fundamental for FELs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Emittance is normally determined by measuring beam sizes for different optics </a:t>
            </a:r>
            <a:r>
              <a:rPr lang="en-US" dirty="0" smtClean="0">
                <a:sym typeface="Wingdings" panose="05000000000000000000" pitchFamily="2" charset="2"/>
              </a:rPr>
              <a:t> better with optimized quadrupole scans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Projected and slice emittance needs to be measured and minimized at several locations along the accelerator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Required resolutions: </a:t>
            </a:r>
          </a:p>
          <a:p>
            <a:pPr lvl="1"/>
            <a:r>
              <a:rPr lang="en-US" dirty="0" smtClean="0"/>
              <a:t>Beam sizes: ~1 µm for charges from ~1 </a:t>
            </a:r>
            <a:r>
              <a:rPr lang="en-US" dirty="0" err="1" smtClean="0"/>
              <a:t>pC</a:t>
            </a:r>
            <a:r>
              <a:rPr lang="en-US" dirty="0" smtClean="0"/>
              <a:t> to ~1 </a:t>
            </a:r>
            <a:r>
              <a:rPr lang="en-US" dirty="0" err="1" smtClean="0"/>
              <a:t>nC</a:t>
            </a:r>
            <a:endParaRPr lang="en-US" dirty="0" smtClean="0"/>
          </a:p>
          <a:p>
            <a:pPr lvl="1"/>
            <a:r>
              <a:rPr lang="en-US" dirty="0" smtClean="0"/>
              <a:t>Time: &lt; 1 fs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35832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Comparison FODO-quadrupole scan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0463755"/>
              </p:ext>
            </p:extLst>
          </p:nvPr>
        </p:nvGraphicFramePr>
        <p:xfrm>
          <a:off x="3311525" y="1479327"/>
          <a:ext cx="28813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46"/>
                <a:gridCol w="1080492"/>
                <a:gridCol w="1260574"/>
              </a:tblGrid>
              <a:tr h="231584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FODO</a:t>
                      </a:r>
                      <a:endParaRPr lang="de-CH" sz="14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Quad </a:t>
                      </a:r>
                      <a:r>
                        <a:rPr lang="de-CH" sz="1400" dirty="0" err="1" smtClean="0"/>
                        <a:t>scan</a:t>
                      </a:r>
                      <a:endParaRPr lang="de-CH" sz="1400" dirty="0"/>
                    </a:p>
                  </a:txBody>
                  <a:tcPr marL="91450" marR="91450"/>
                </a:tc>
              </a:tr>
              <a:tr h="23158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</a:t>
                      </a:r>
                      <a:r>
                        <a:rPr lang="de-CH" sz="1400" baseline="-25000" dirty="0" smtClean="0"/>
                        <a:t>x</a:t>
                      </a:r>
                      <a:endParaRPr lang="de-CH" sz="1400" baseline="-250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513 ± 8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486 ± 2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50" marR="91450"/>
                </a:tc>
              </a:tr>
              <a:tr h="23158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</a:t>
                      </a:r>
                      <a:r>
                        <a:rPr lang="de-CH" sz="1400" baseline="-25000" dirty="0" smtClean="0"/>
                        <a:t>y</a:t>
                      </a:r>
                      <a:endParaRPr lang="de-CH" sz="1400" baseline="-250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495 ± 6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458 ± 3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50" marR="91450"/>
                </a:tc>
              </a:tr>
              <a:tr h="231584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M</a:t>
                      </a:r>
                      <a:r>
                        <a:rPr lang="de-CH" sz="1400" baseline="-25000" dirty="0" err="1" smtClean="0"/>
                        <a:t>x</a:t>
                      </a:r>
                      <a:endParaRPr lang="de-CH" sz="1400" baseline="-250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1.12</a:t>
                      </a:r>
                      <a:endParaRPr lang="de-CH" sz="14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1.00</a:t>
                      </a:r>
                      <a:endParaRPr lang="de-CH" sz="1400" dirty="0"/>
                    </a:p>
                  </a:txBody>
                  <a:tcPr marL="91450" marR="91450"/>
                </a:tc>
              </a:tr>
              <a:tr h="231584"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M</a:t>
                      </a:r>
                      <a:r>
                        <a:rPr lang="de-CH" sz="1400" baseline="-25000" dirty="0" err="1" smtClean="0"/>
                        <a:t>y</a:t>
                      </a:r>
                      <a:endParaRPr lang="de-CH" sz="1400" baseline="-250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1.07</a:t>
                      </a:r>
                      <a:endParaRPr lang="de-CH" sz="14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1.06</a:t>
                      </a:r>
                      <a:endParaRPr lang="de-CH" sz="1400" dirty="0"/>
                    </a:p>
                  </a:txBody>
                  <a:tcPr marL="91450" marR="91450"/>
                </a:tc>
              </a:tr>
            </a:tbl>
          </a:graphicData>
        </a:graphic>
      </p:graphicFrame>
      <p:sp>
        <p:nvSpPr>
          <p:cNvPr id="8222" name="TextBox 2"/>
          <p:cNvSpPr txBox="1">
            <a:spLocks noChangeArrowheads="1"/>
          </p:cNvSpPr>
          <p:nvPr/>
        </p:nvSpPr>
        <p:spPr bwMode="auto">
          <a:xfrm>
            <a:off x="3492500" y="1196752"/>
            <a:ext cx="2194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FF"/>
                </a:solidFill>
                <a:latin typeface="+mn-lt"/>
              </a:rPr>
              <a:t>Projected measurement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925130"/>
              </p:ext>
            </p:extLst>
          </p:nvPr>
        </p:nvGraphicFramePr>
        <p:xfrm>
          <a:off x="6264275" y="1472977"/>
          <a:ext cx="287972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66"/>
                <a:gridCol w="1259880"/>
                <a:gridCol w="1259880"/>
              </a:tblGrid>
              <a:tr h="231775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FODO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Quad </a:t>
                      </a:r>
                      <a:r>
                        <a:rPr lang="de-CH" sz="1400" dirty="0" err="1" smtClean="0"/>
                        <a:t>scan</a:t>
                      </a:r>
                      <a:endParaRPr lang="de-CH" sz="1400" dirty="0"/>
                    </a:p>
                  </a:txBody>
                  <a:tcPr marL="91420" marR="91420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369 ± 11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321 ± 7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20" marR="91420"/>
                </a:tc>
              </a:tr>
              <a:tr h="231775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353 ± 13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314 ± 7 </a:t>
                      </a:r>
                      <a:r>
                        <a:rPr lang="de-CH" sz="1400" dirty="0" err="1" smtClean="0"/>
                        <a:t>nm</a:t>
                      </a:r>
                      <a:endParaRPr lang="de-CH" sz="1400" dirty="0" smtClean="0"/>
                    </a:p>
                  </a:txBody>
                  <a:tcPr marL="91420" marR="91420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1.10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1.12</a:t>
                      </a:r>
                      <a:endParaRPr lang="de-CH" sz="1400" dirty="0"/>
                    </a:p>
                  </a:txBody>
                  <a:tcPr marL="91420" marR="91420"/>
                </a:tc>
              </a:tr>
              <a:tr h="231775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1.18</a:t>
                      </a:r>
                      <a:endParaRPr lang="de-CH" sz="1400" dirty="0"/>
                    </a:p>
                  </a:txBody>
                  <a:tcPr marL="91420" marR="9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1.19</a:t>
                      </a:r>
                      <a:endParaRPr lang="de-CH" sz="1400" dirty="0"/>
                    </a:p>
                  </a:txBody>
                  <a:tcPr marL="91420" marR="91420"/>
                </a:tc>
              </a:tr>
            </a:tbl>
          </a:graphicData>
        </a:graphic>
      </p:graphicFrame>
      <p:sp>
        <p:nvSpPr>
          <p:cNvPr id="8249" name="TextBox 10"/>
          <p:cNvSpPr txBox="1">
            <a:spLocks noChangeArrowheads="1"/>
          </p:cNvSpPr>
          <p:nvPr/>
        </p:nvSpPr>
        <p:spPr bwMode="auto">
          <a:xfrm>
            <a:off x="6656388" y="1196752"/>
            <a:ext cx="1771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FF"/>
                </a:solidFill>
                <a:latin typeface="+mn-lt"/>
              </a:rPr>
              <a:t>Slice measurement</a:t>
            </a:r>
          </a:p>
        </p:txBody>
      </p:sp>
      <p:pic>
        <p:nvPicPr>
          <p:cNvPr id="8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835025"/>
            <a:ext cx="33147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1" name="TextBox 3"/>
          <p:cNvSpPr txBox="1">
            <a:spLocks noChangeArrowheads="1"/>
          </p:cNvSpPr>
          <p:nvPr/>
        </p:nvSpPr>
        <p:spPr bwMode="auto">
          <a:xfrm>
            <a:off x="611188" y="1449388"/>
            <a:ext cx="735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 dirty="0">
                <a:latin typeface="+mn-lt"/>
              </a:rPr>
              <a:t>FODO</a:t>
            </a:r>
          </a:p>
        </p:txBody>
      </p:sp>
      <p:sp>
        <p:nvSpPr>
          <p:cNvPr id="8252" name="TextBox 14"/>
          <p:cNvSpPr txBox="1">
            <a:spLocks noChangeArrowheads="1"/>
          </p:cNvSpPr>
          <p:nvPr/>
        </p:nvSpPr>
        <p:spPr bwMode="auto">
          <a:xfrm>
            <a:off x="971550" y="5589588"/>
            <a:ext cx="1165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>
                <a:latin typeface="+mn-lt"/>
              </a:rPr>
              <a:t>Quad scan</a:t>
            </a:r>
          </a:p>
        </p:txBody>
      </p:sp>
      <p:sp>
        <p:nvSpPr>
          <p:cNvPr id="8253" name="TextBox 12"/>
          <p:cNvSpPr txBox="1">
            <a:spLocks noChangeArrowheads="1"/>
          </p:cNvSpPr>
          <p:nvPr/>
        </p:nvSpPr>
        <p:spPr bwMode="auto">
          <a:xfrm>
            <a:off x="3491880" y="764704"/>
            <a:ext cx="5399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i="1" dirty="0" smtClean="0">
                <a:latin typeface="+mn-lt"/>
              </a:rPr>
              <a:t>[M</a:t>
            </a:r>
            <a:r>
              <a:rPr lang="en-US" altLang="de-DE" sz="1600" i="1" dirty="0">
                <a:latin typeface="+mn-lt"/>
              </a:rPr>
              <a:t>. </a:t>
            </a:r>
            <a:r>
              <a:rPr lang="en-US" altLang="de-DE" sz="1600" i="1" dirty="0" smtClean="0">
                <a:latin typeface="+mn-lt"/>
              </a:rPr>
              <a:t>Yan et al</a:t>
            </a:r>
            <a:r>
              <a:rPr lang="en-US" altLang="de-DE" sz="1600" b="0" i="1" dirty="0" smtClean="0">
                <a:latin typeface="+mn-lt"/>
              </a:rPr>
              <a:t>, </a:t>
            </a:r>
            <a:r>
              <a:rPr lang="en-US" altLang="de-DE" sz="1600" b="0" i="1" dirty="0">
                <a:latin typeface="+mn-lt"/>
              </a:rPr>
              <a:t>FEL14, </a:t>
            </a:r>
            <a:r>
              <a:rPr lang="en-US" altLang="de-DE" sz="1600" b="0" i="1" dirty="0" smtClean="0">
                <a:latin typeface="+mn-lt"/>
              </a:rPr>
              <a:t>THP088</a:t>
            </a:r>
            <a:r>
              <a:rPr lang="en-US" altLang="de-DE" sz="1600" i="1" dirty="0" smtClean="0">
                <a:latin typeface="+mn-lt"/>
              </a:rPr>
              <a:t>], [M. Yan, DESY-THESIS-2016-017]</a:t>
            </a:r>
            <a:endParaRPr lang="en-US" altLang="de-DE" sz="1600" i="1" dirty="0">
              <a:latin typeface="+mn-lt"/>
            </a:endParaRPr>
          </a:p>
        </p:txBody>
      </p:sp>
      <p:sp>
        <p:nvSpPr>
          <p:cNvPr id="8254" name="TextBox 16"/>
          <p:cNvSpPr txBox="1">
            <a:spLocks noChangeArrowheads="1"/>
          </p:cNvSpPr>
          <p:nvPr/>
        </p:nvSpPr>
        <p:spPr bwMode="auto">
          <a:xfrm>
            <a:off x="3707904" y="3212976"/>
            <a:ext cx="490418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Equivalent optics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de-DE" sz="1600" b="1" dirty="0">
                <a:solidFill>
                  <a:srgbClr val="0000FF"/>
                </a:solidFill>
                <a:latin typeface="+mn-lt"/>
              </a:rPr>
              <a:t>Larger emittance with FODO, most likely due to worse emittance resolution </a:t>
            </a:r>
            <a:r>
              <a:rPr lang="en-US" altLang="de-DE" sz="1400" b="1" dirty="0">
                <a:solidFill>
                  <a:srgbClr val="0000FF"/>
                </a:solidFill>
                <a:latin typeface="+mn-lt"/>
              </a:rPr>
              <a:t>(smaller beta-function, ~3m vs ~35-40m)</a:t>
            </a:r>
          </a:p>
        </p:txBody>
      </p:sp>
      <p:pic>
        <p:nvPicPr>
          <p:cNvPr id="8256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927" y="4293096"/>
            <a:ext cx="3527425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80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Symmetric single quadrupole scan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5495" y="2132856"/>
            <a:ext cx="482453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de-DE" b="0" dirty="0">
                <a:latin typeface="+mn-lt"/>
              </a:rPr>
              <a:t>In quadrupole scans it is generally required to scan separately x and </a:t>
            </a:r>
            <a:r>
              <a:rPr lang="en-US" altLang="de-DE" b="0" dirty="0" smtClean="0">
                <a:latin typeface="+mn-lt"/>
              </a:rPr>
              <a:t>y. But </a:t>
            </a:r>
            <a:r>
              <a:rPr lang="en-US" altLang="de-DE" b="0" dirty="0">
                <a:latin typeface="+mn-lt"/>
              </a:rPr>
              <a:t>it is possible to </a:t>
            </a:r>
            <a:r>
              <a:rPr lang="en-US" altLang="de-DE" b="0" dirty="0" smtClean="0">
                <a:latin typeface="+mn-lt"/>
              </a:rPr>
              <a:t>scan </a:t>
            </a:r>
            <a:r>
              <a:rPr lang="en-US" altLang="de-DE" b="0" dirty="0">
                <a:latin typeface="+mn-lt"/>
              </a:rPr>
              <a:t>both </a:t>
            </a:r>
            <a:r>
              <a:rPr lang="en-US" altLang="de-DE" b="0" dirty="0" smtClean="0">
                <a:latin typeface="+mn-lt"/>
              </a:rPr>
              <a:t>x and y with one quadrupole if:</a:t>
            </a:r>
            <a:endParaRPr lang="en-US" altLang="de-DE" b="0" dirty="0">
              <a:latin typeface="+mn-lt"/>
            </a:endParaRP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b="0" dirty="0">
                <a:latin typeface="+mn-lt"/>
              </a:rPr>
              <a:t>The optics at the reconstruction point are the same for x and y: 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x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=β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y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=β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0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, α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x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=α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y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cs typeface="Arial" pitchFamily="34" charset="0"/>
              </a:rPr>
              <a:t>=α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cs typeface="Arial" pitchFamily="34" charset="0"/>
              </a:rPr>
              <a:t>0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dirty="0">
                <a:latin typeface="+mn-lt"/>
                <a:cs typeface="Arial" pitchFamily="34" charset="0"/>
              </a:rPr>
              <a:t> </a:t>
            </a:r>
            <a:r>
              <a:rPr lang="en-US" altLang="de-DE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α</a:t>
            </a:r>
            <a:r>
              <a:rPr lang="en-US" altLang="de-DE" baseline="-250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0</a:t>
            </a:r>
            <a:r>
              <a:rPr lang="en-US" altLang="de-DE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L=β</a:t>
            </a:r>
            <a:r>
              <a:rPr lang="en-US" altLang="de-DE" baseline="-250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0</a:t>
            </a:r>
            <a:r>
              <a:rPr lang="en-US" altLang="de-DE" b="0" dirty="0" smtClean="0">
                <a:latin typeface="+mn-lt"/>
                <a:cs typeface="Arial" pitchFamily="34" charset="0"/>
              </a:rPr>
              <a:t> </a:t>
            </a:r>
            <a:r>
              <a:rPr lang="en-US" altLang="de-DE" sz="1400" b="0" dirty="0" smtClean="0">
                <a:latin typeface="+mn-lt"/>
                <a:cs typeface="Arial" pitchFamily="34" charset="0"/>
              </a:rPr>
              <a:t>(L is distance from quad to PM)</a:t>
            </a:r>
            <a:endParaRPr lang="en-US" altLang="de-DE" sz="1400" b="0" dirty="0"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altLang="de-DE" b="0" dirty="0"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de-DE" b="0" dirty="0">
                <a:latin typeface="+mn-lt"/>
                <a:cs typeface="Arial" pitchFamily="34" charset="0"/>
              </a:rPr>
              <a:t>In this case: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b="0" dirty="0">
                <a:latin typeface="+mn-lt"/>
                <a:cs typeface="Arial" pitchFamily="34" charset="0"/>
              </a:rPr>
              <a:t>The waist occurs for no quadrupole gradient (</a:t>
            </a:r>
            <a:r>
              <a:rPr lang="el-GR" altLang="de-DE" b="0" dirty="0">
                <a:latin typeface="+mn-lt"/>
                <a:cs typeface="Arial" pitchFamily="34" charset="0"/>
              </a:rPr>
              <a:t>μ</a:t>
            </a:r>
            <a:r>
              <a:rPr lang="de-CH" altLang="de-DE" b="0" dirty="0">
                <a:latin typeface="+mn-lt"/>
                <a:cs typeface="Arial" pitchFamily="34" charset="0"/>
              </a:rPr>
              <a:t>=90</a:t>
            </a:r>
            <a:r>
              <a:rPr lang="de-CH" altLang="de-DE" b="0" dirty="0" smtClean="0">
                <a:latin typeface="+mn-lt"/>
                <a:cs typeface="Arial" pitchFamily="34" charset="0"/>
              </a:rPr>
              <a:t>°):  </a:t>
            </a:r>
            <a:r>
              <a:rPr lang="el-GR" altLang="de-DE" b="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min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 = </a:t>
            </a:r>
            <a:r>
              <a:rPr lang="en-US" altLang="de-DE" b="0" dirty="0">
                <a:solidFill>
                  <a:srgbClr val="0000FF"/>
                </a:solidFill>
                <a:latin typeface="+mn-lt"/>
              </a:rPr>
              <a:t>L</a:t>
            </a:r>
            <a:r>
              <a:rPr lang="en-US" altLang="de-DE" b="0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de-DE" b="0" dirty="0">
                <a:solidFill>
                  <a:srgbClr val="0000FF"/>
                </a:solidFill>
                <a:latin typeface="+mn-lt"/>
              </a:rPr>
              <a:t> / </a:t>
            </a:r>
            <a:r>
              <a:rPr lang="el-GR" altLang="de-DE" b="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0</a:t>
            </a:r>
            <a:endParaRPr lang="de-CH" altLang="de-DE" b="0" baseline="-250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b="0" dirty="0">
                <a:latin typeface="+mn-lt"/>
                <a:cs typeface="Arial" pitchFamily="34" charset="0"/>
              </a:rPr>
              <a:t>The beta at the </a:t>
            </a:r>
            <a:r>
              <a:rPr lang="en-US" altLang="de-DE" b="0" dirty="0" smtClean="0">
                <a:latin typeface="+mn-lt"/>
                <a:cs typeface="Arial" pitchFamily="34" charset="0"/>
              </a:rPr>
              <a:t>PM is</a:t>
            </a:r>
            <a:r>
              <a:rPr lang="en-US" altLang="de-DE" b="0" dirty="0">
                <a:latin typeface="+mn-lt"/>
                <a:cs typeface="Arial" pitchFamily="34" charset="0"/>
              </a:rPr>
              <a:t>: </a:t>
            </a:r>
            <a:r>
              <a:rPr lang="en-US" altLang="de-DE" b="0" dirty="0" smtClean="0">
                <a:latin typeface="+mn-lt"/>
                <a:cs typeface="Arial" pitchFamily="34" charset="0"/>
              </a:rPr>
              <a:t>   </a:t>
            </a:r>
            <a:r>
              <a:rPr lang="el-GR" altLang="de-DE" b="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β</a:t>
            </a:r>
            <a:r>
              <a:rPr lang="en-US" altLang="de-DE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de-DE" b="0" dirty="0">
                <a:solidFill>
                  <a:srgbClr val="0000FF"/>
                </a:solidFill>
                <a:latin typeface="+mn-lt"/>
              </a:rPr>
              <a:t>= L</a:t>
            </a:r>
            <a:r>
              <a:rPr lang="en-US" altLang="de-DE" b="0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de-DE" b="0" dirty="0">
                <a:solidFill>
                  <a:srgbClr val="0000FF"/>
                </a:solidFill>
                <a:latin typeface="+mn-lt"/>
              </a:rPr>
              <a:t> / [(sin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)</a:t>
            </a:r>
            <a:r>
              <a:rPr lang="en-US" altLang="de-DE" b="0" baseline="30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2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 • </a:t>
            </a:r>
            <a:r>
              <a:rPr lang="el-GR" altLang="de-DE" b="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0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]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b="0" dirty="0">
                <a:latin typeface="+mn-lt"/>
                <a:sym typeface="Symbol" pitchFamily="18" charset="2"/>
              </a:rPr>
              <a:t>The ratio between beta and the beta at the waist is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: </a:t>
            </a:r>
            <a:r>
              <a:rPr lang="el-GR" altLang="de-DE" b="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/</a:t>
            </a:r>
            <a:r>
              <a:rPr lang="el-GR" altLang="de-DE" b="0" dirty="0">
                <a:solidFill>
                  <a:srgbClr val="0000FF"/>
                </a:solidFill>
                <a:latin typeface="+mn-lt"/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baseline="-25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min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 = </a:t>
            </a:r>
            <a:r>
              <a:rPr lang="en-US" altLang="de-DE" b="0" dirty="0">
                <a:solidFill>
                  <a:srgbClr val="0000FF"/>
                </a:solidFill>
                <a:latin typeface="+mn-lt"/>
              </a:rPr>
              <a:t>1/ (sin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)</a:t>
            </a:r>
            <a:r>
              <a:rPr lang="en-US" altLang="de-DE" b="0" baseline="30000" dirty="0">
                <a:solidFill>
                  <a:srgbClr val="0000FF"/>
                </a:solidFill>
                <a:latin typeface="+mn-lt"/>
                <a:sym typeface="Symbol" pitchFamily="18" charset="2"/>
              </a:rPr>
              <a:t>2</a:t>
            </a:r>
            <a:r>
              <a:rPr lang="en-US" altLang="de-DE" b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de-DE" b="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de-DE" b="0" dirty="0" smtClean="0">
                <a:latin typeface="+mn-lt"/>
                <a:sym typeface="Symbol" pitchFamily="18" charset="2"/>
              </a:rPr>
              <a:t>(</a:t>
            </a:r>
            <a:r>
              <a:rPr lang="en-US" altLang="de-DE" b="0" dirty="0">
                <a:latin typeface="+mn-lt"/>
                <a:sym typeface="Symbol" pitchFamily="18" charset="2"/>
              </a:rPr>
              <a:t>33 for 170/10°, 15 for 165/15</a:t>
            </a:r>
            <a:r>
              <a:rPr lang="en-US" altLang="de-DE" b="0" dirty="0" smtClean="0">
                <a:latin typeface="+mn-lt"/>
                <a:sym typeface="Symbol" pitchFamily="18" charset="2"/>
              </a:rPr>
              <a:t>°)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US" altLang="de-DE" b="0" dirty="0" smtClean="0">
                <a:latin typeface="+mn-lt"/>
                <a:sym typeface="Symbol" pitchFamily="18" charset="2"/>
              </a:rPr>
              <a:t>The required quad strengths are: </a:t>
            </a:r>
            <a:r>
              <a:rPr lang="en-US" altLang="de-DE" b="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(1/kl) = tan(</a:t>
            </a:r>
            <a:r>
              <a:rPr lang="en-US" altLang="de-DE" b="0" dirty="0" smtClean="0">
                <a:solidFill>
                  <a:srgbClr val="0000FF"/>
                </a:solidFill>
                <a:sym typeface="Symbol" pitchFamily="18" charset="2"/>
              </a:rPr>
              <a:t>/</a:t>
            </a:r>
            <a:r>
              <a:rPr lang="el-GR" altLang="de-DE" b="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β</a:t>
            </a:r>
            <a:r>
              <a:rPr lang="en-US" altLang="de-DE" b="0" baseline="-25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de-DE" b="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altLang="de-DE" b="0" dirty="0" smtClean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marL="0" indent="0">
              <a:spcBef>
                <a:spcPts val="0"/>
              </a:spcBef>
            </a:pPr>
            <a:endParaRPr lang="en-US" altLang="de-DE" sz="2400" b="0" dirty="0">
              <a:latin typeface="+mn-lt"/>
              <a:sym typeface="Symbol" pitchFamily="18" charset="2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de-DE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Intuitive measurement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de-DE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Scan parameters (</a:t>
            </a:r>
            <a:r>
              <a:rPr lang="en-US" altLang="de-DE" dirty="0" err="1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e.g</a:t>
            </a:r>
            <a:r>
              <a:rPr lang="en-US" altLang="de-DE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 beam waist and required quad strengths) can be easily controlled</a:t>
            </a:r>
            <a:endParaRPr lang="en-US" altLang="de-DE" dirty="0">
              <a:latin typeface="+mn-lt"/>
              <a:sym typeface="Symbol" pitchFamily="18" charset="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27856" y="1073311"/>
            <a:ext cx="3240088" cy="685800"/>
            <a:chOff x="5148064" y="5119464"/>
            <a:chExt cx="3240088" cy="68580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148064" y="5475064"/>
              <a:ext cx="3240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7719814" y="5292502"/>
              <a:ext cx="360363" cy="36036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400477" y="5376639"/>
              <a:ext cx="179387" cy="17938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581452" y="5119464"/>
              <a:ext cx="76200" cy="6858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</p:grpSp>
      <p:cxnSp>
        <p:nvCxnSpPr>
          <p:cNvPr id="8" name="Straight Arrow Connector 7"/>
          <p:cNvCxnSpPr>
            <a:stCxn id="14" idx="0"/>
          </p:cNvCxnSpPr>
          <p:nvPr/>
        </p:nvCxnSpPr>
        <p:spPr bwMode="auto">
          <a:xfrm>
            <a:off x="1299344" y="1073311"/>
            <a:ext cx="22804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61456" y="795561"/>
            <a:ext cx="914400" cy="4731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latin typeface="+mn-lt"/>
                <a:cs typeface="Franklin Gothic Book"/>
              </a:rPr>
              <a:t>L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059" y="1374638"/>
            <a:ext cx="4450453" cy="52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586043" y="8001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de-DE" i="1" dirty="0" smtClean="0">
                <a:latin typeface="+mn-lt"/>
                <a:cs typeface="Arial" pitchFamily="34" charset="0"/>
              </a:rPr>
              <a:t>Example used at the end of the </a:t>
            </a:r>
            <a:r>
              <a:rPr lang="en-US" altLang="de-DE" i="1" dirty="0" err="1" smtClean="0">
                <a:latin typeface="+mn-lt"/>
                <a:cs typeface="Arial" pitchFamily="34" charset="0"/>
              </a:rPr>
              <a:t>linac</a:t>
            </a:r>
            <a:r>
              <a:rPr lang="en-US" altLang="de-DE" i="1" dirty="0" smtClean="0">
                <a:latin typeface="+mn-lt"/>
                <a:cs typeface="Arial" pitchFamily="34" charset="0"/>
              </a:rPr>
              <a:t> for </a:t>
            </a:r>
            <a:r>
              <a:rPr lang="en-US" altLang="de-DE" i="1" dirty="0" err="1" smtClean="0">
                <a:latin typeface="+mn-lt"/>
                <a:cs typeface="Arial" pitchFamily="34" charset="0"/>
              </a:rPr>
              <a:t>SwissFEL</a:t>
            </a:r>
            <a:r>
              <a:rPr lang="en-US" altLang="de-DE" i="1" dirty="0" smtClean="0">
                <a:latin typeface="+mn-lt"/>
                <a:cs typeface="Arial" pitchFamily="34" charset="0"/>
              </a:rPr>
              <a:t> </a:t>
            </a:r>
            <a:r>
              <a:rPr lang="en-US" altLang="de-DE" i="1" dirty="0" smtClean="0">
                <a:latin typeface="+mj-lt"/>
              </a:rPr>
              <a:t>β</a:t>
            </a:r>
            <a:r>
              <a:rPr lang="en-US" altLang="de-DE" i="1" baseline="-25000" dirty="0" smtClean="0">
                <a:latin typeface="+mj-lt"/>
              </a:rPr>
              <a:t>0</a:t>
            </a:r>
            <a:r>
              <a:rPr lang="en-US" altLang="de-DE" i="1" dirty="0" smtClean="0">
                <a:latin typeface="+mn-lt"/>
              </a:rPr>
              <a:t>=5.07, α</a:t>
            </a:r>
            <a:r>
              <a:rPr lang="en-US" altLang="de-DE" i="1" baseline="-25000" dirty="0" smtClean="0">
                <a:latin typeface="+mn-lt"/>
              </a:rPr>
              <a:t>0</a:t>
            </a:r>
            <a:r>
              <a:rPr lang="en-US" altLang="de-DE" i="1" dirty="0" smtClean="0">
                <a:latin typeface="+mn-lt"/>
              </a:rPr>
              <a:t>=0.5, L=10.13m</a:t>
            </a:r>
            <a:r>
              <a:rPr lang="en-US" altLang="de-DE" i="1" dirty="0">
                <a:latin typeface="+mn-lt"/>
              </a:rPr>
              <a:t>, </a:t>
            </a:r>
            <a:r>
              <a:rPr lang="el-GR" altLang="de-DE" i="1" dirty="0">
                <a:latin typeface="+mj-lt"/>
                <a:sym typeface="Symbol" pitchFamily="18" charset="2"/>
              </a:rPr>
              <a:t>β</a:t>
            </a:r>
            <a:r>
              <a:rPr lang="en-US" altLang="de-DE" i="1" baseline="-25000" dirty="0" smtClean="0">
                <a:latin typeface="+mj-lt"/>
                <a:sym typeface="Symbol" pitchFamily="18" charset="2"/>
              </a:rPr>
              <a:t>min</a:t>
            </a:r>
            <a:r>
              <a:rPr lang="en-US" altLang="de-DE" i="1" dirty="0" smtClean="0">
                <a:latin typeface="+mn-lt"/>
                <a:sym typeface="Symbol" pitchFamily="18" charset="2"/>
              </a:rPr>
              <a:t>= 20.3 m</a:t>
            </a:r>
            <a:endParaRPr lang="en-US" altLang="de-DE" i="1" dirty="0">
              <a:latin typeface="+mn-lt"/>
              <a:sym typeface="Symbol" pitchFamily="18" charset="2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655557" y="1938318"/>
            <a:ext cx="2516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Beta functions at the screen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171845" y="4221088"/>
            <a:ext cx="1510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Phase-advances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458251" y="5250686"/>
            <a:ext cx="864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k-values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656" y="1751759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latin typeface="+mn-lt"/>
              </a:rPr>
              <a:t>[E. Prat, NIMA 743, 103 (2014)]</a:t>
            </a:r>
          </a:p>
        </p:txBody>
      </p:sp>
    </p:spTree>
    <p:extLst>
      <p:ext uri="{BB962C8B-B14F-4D97-AF65-F5344CB8AC3E}">
        <p14:creationId xmlns:p14="http://schemas.microsoft.com/office/powerpoint/2010/main" xmlns="" val="809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E28D6-7531-41AE-B780-E7A0C95E97C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2077200" y="291600"/>
            <a:ext cx="688728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de-DE" dirty="0" smtClean="0"/>
              <a:t>Optimized scan for 4D measurements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3568" y="1268760"/>
            <a:ext cx="40886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 smtClean="0">
                <a:latin typeface="+mn-lt"/>
              </a:rPr>
              <a:t>To measure the 4 coupling terms from &lt;</a:t>
            </a:r>
            <a:r>
              <a:rPr lang="en-US" altLang="de-DE" sz="1600" b="0" dirty="0" err="1" smtClean="0">
                <a:latin typeface="+mn-lt"/>
              </a:rPr>
              <a:t>xy</a:t>
            </a:r>
            <a:r>
              <a:rPr lang="en-US" altLang="de-DE" sz="1600" b="0" dirty="0" smtClean="0">
                <a:latin typeface="+mn-lt"/>
              </a:rPr>
              <a:t>&gt; we need: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600" dirty="0" smtClean="0">
                <a:latin typeface="+mn-lt"/>
                <a:cs typeface="Arial" pitchFamily="34" charset="0"/>
              </a:rPr>
              <a:t>&lt;</a:t>
            </a:r>
            <a:r>
              <a:rPr lang="de-CH" altLang="de-DE" sz="1600" dirty="0" err="1" smtClean="0">
                <a:latin typeface="+mn-lt"/>
                <a:cs typeface="Arial" pitchFamily="34" charset="0"/>
              </a:rPr>
              <a:t>xy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&gt;: </a:t>
            </a:r>
            <a:r>
              <a:rPr lang="el-GR" altLang="de-DE" sz="1600" dirty="0" err="1" smtClean="0">
                <a:latin typeface="+mn-lt"/>
                <a:cs typeface="Arial" pitchFamily="34" charset="0"/>
              </a:rPr>
              <a:t>Δμ</a:t>
            </a:r>
            <a:r>
              <a:rPr lang="de-CH" altLang="de-DE" sz="1600" baseline="-25000" dirty="0">
                <a:latin typeface="+mn-lt"/>
                <a:cs typeface="Arial" pitchFamily="34" charset="0"/>
              </a:rPr>
              <a:t>x</a:t>
            </a:r>
            <a:r>
              <a:rPr lang="de-CH" altLang="de-DE" sz="1600" dirty="0">
                <a:latin typeface="+mn-lt"/>
                <a:cs typeface="Arial" pitchFamily="34" charset="0"/>
              </a:rPr>
              <a:t> = 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0, </a:t>
            </a:r>
            <a:r>
              <a:rPr lang="el-GR" altLang="de-DE" sz="1600" dirty="0" err="1" smtClean="0">
                <a:latin typeface="+mn-lt"/>
              </a:rPr>
              <a:t>Δμ</a:t>
            </a:r>
            <a:r>
              <a:rPr lang="de-CH" altLang="de-DE" sz="1600" baseline="-25000" dirty="0">
                <a:latin typeface="+mn-lt"/>
              </a:rPr>
              <a:t>y</a:t>
            </a:r>
            <a:r>
              <a:rPr lang="de-CH" altLang="de-DE" sz="1600" dirty="0">
                <a:latin typeface="+mn-lt"/>
              </a:rPr>
              <a:t> = </a:t>
            </a:r>
            <a:r>
              <a:rPr lang="de-CH" altLang="de-DE" sz="1600" dirty="0" smtClean="0">
                <a:latin typeface="+mn-lt"/>
              </a:rPr>
              <a:t>0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1600" dirty="0">
                <a:latin typeface="+mn-lt"/>
                <a:cs typeface="Arial" pitchFamily="34" charset="0"/>
              </a:rPr>
              <a:t>&lt;</a:t>
            </a:r>
            <a:r>
              <a:rPr lang="de-CH" altLang="de-DE" sz="1600" dirty="0" err="1" smtClean="0">
                <a:latin typeface="+mn-lt"/>
                <a:cs typeface="Arial" pitchFamily="34" charset="0"/>
              </a:rPr>
              <a:t>xy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’&gt;: </a:t>
            </a:r>
            <a:r>
              <a:rPr lang="el-GR" altLang="de-DE" sz="1600" dirty="0" err="1">
                <a:latin typeface="+mn-lt"/>
                <a:cs typeface="Arial" pitchFamily="34" charset="0"/>
              </a:rPr>
              <a:t>Δμ</a:t>
            </a:r>
            <a:r>
              <a:rPr lang="de-CH" altLang="de-DE" sz="1600" baseline="-25000" dirty="0">
                <a:latin typeface="+mn-lt"/>
                <a:cs typeface="Arial" pitchFamily="34" charset="0"/>
              </a:rPr>
              <a:t>x</a:t>
            </a:r>
            <a:r>
              <a:rPr lang="de-CH" altLang="de-DE" sz="1600" dirty="0">
                <a:latin typeface="+mn-lt"/>
                <a:cs typeface="Arial" pitchFamily="34" charset="0"/>
              </a:rPr>
              <a:t> = 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0, </a:t>
            </a:r>
            <a:r>
              <a:rPr lang="el-GR" altLang="de-DE" sz="1600" dirty="0" err="1">
                <a:latin typeface="+mn-lt"/>
              </a:rPr>
              <a:t>Δμ</a:t>
            </a:r>
            <a:r>
              <a:rPr lang="de-CH" altLang="de-DE" sz="1600" baseline="-25000" dirty="0">
                <a:latin typeface="+mn-lt"/>
              </a:rPr>
              <a:t>y</a:t>
            </a:r>
            <a:r>
              <a:rPr lang="de-CH" altLang="de-DE" sz="1600" dirty="0">
                <a:latin typeface="+mn-lt"/>
              </a:rPr>
              <a:t> = </a:t>
            </a:r>
            <a:r>
              <a:rPr lang="el-GR" altLang="de-DE" sz="1600" dirty="0" smtClean="0">
                <a:latin typeface="+mn-lt"/>
              </a:rPr>
              <a:t>π</a:t>
            </a:r>
            <a:r>
              <a:rPr lang="de-CH" altLang="de-DE" sz="1600" dirty="0" smtClean="0">
                <a:latin typeface="+mn-lt"/>
              </a:rPr>
              <a:t>/2</a:t>
            </a: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1600" dirty="0">
                <a:latin typeface="+mn-lt"/>
                <a:cs typeface="Arial" pitchFamily="34" charset="0"/>
              </a:rPr>
              <a:t>&lt;</a:t>
            </a:r>
            <a:r>
              <a:rPr lang="de-CH" altLang="de-DE" sz="1600" dirty="0" err="1" smtClean="0">
                <a:latin typeface="+mn-lt"/>
                <a:cs typeface="Arial" pitchFamily="34" charset="0"/>
              </a:rPr>
              <a:t>x’y</a:t>
            </a:r>
            <a:r>
              <a:rPr lang="de-CH" altLang="de-DE" sz="1600" dirty="0">
                <a:latin typeface="+mn-lt"/>
                <a:cs typeface="Arial" pitchFamily="34" charset="0"/>
              </a:rPr>
              <a:t>&gt;: </a:t>
            </a:r>
            <a:r>
              <a:rPr lang="el-GR" altLang="de-DE" sz="1600" dirty="0" err="1">
                <a:latin typeface="+mn-lt"/>
                <a:cs typeface="Arial" pitchFamily="34" charset="0"/>
              </a:rPr>
              <a:t>Δμ</a:t>
            </a:r>
            <a:r>
              <a:rPr lang="de-CH" altLang="de-DE" sz="1600" baseline="-25000" dirty="0">
                <a:latin typeface="+mn-lt"/>
                <a:cs typeface="Arial" pitchFamily="34" charset="0"/>
              </a:rPr>
              <a:t>x</a:t>
            </a:r>
            <a:r>
              <a:rPr lang="de-CH" altLang="de-DE" sz="1600" dirty="0">
                <a:latin typeface="+mn-lt"/>
                <a:cs typeface="Arial" pitchFamily="34" charset="0"/>
              </a:rPr>
              <a:t> = </a:t>
            </a:r>
            <a:r>
              <a:rPr lang="el-GR" altLang="de-DE" sz="1600" dirty="0" smtClean="0">
                <a:latin typeface="+mn-lt"/>
                <a:cs typeface="Arial" pitchFamily="34" charset="0"/>
              </a:rPr>
              <a:t>π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/2, </a:t>
            </a:r>
            <a:r>
              <a:rPr lang="el-GR" altLang="de-DE" sz="1600" dirty="0" err="1">
                <a:latin typeface="+mn-lt"/>
              </a:rPr>
              <a:t>Δμ</a:t>
            </a:r>
            <a:r>
              <a:rPr lang="de-CH" altLang="de-DE" sz="1600" baseline="-25000" dirty="0">
                <a:latin typeface="+mn-lt"/>
              </a:rPr>
              <a:t>y</a:t>
            </a:r>
            <a:r>
              <a:rPr lang="de-CH" altLang="de-DE" sz="1600" dirty="0">
                <a:latin typeface="+mn-lt"/>
              </a:rPr>
              <a:t> = 0</a:t>
            </a: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1600" dirty="0">
                <a:latin typeface="+mn-lt"/>
                <a:cs typeface="Arial" pitchFamily="34" charset="0"/>
              </a:rPr>
              <a:t>&lt;</a:t>
            </a:r>
            <a:r>
              <a:rPr lang="de-CH" altLang="de-DE" sz="1600" dirty="0" err="1" smtClean="0">
                <a:latin typeface="+mn-lt"/>
                <a:cs typeface="Arial" pitchFamily="34" charset="0"/>
              </a:rPr>
              <a:t>x’y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’&gt;: </a:t>
            </a:r>
            <a:r>
              <a:rPr lang="el-GR" altLang="de-DE" sz="1600" dirty="0" err="1">
                <a:latin typeface="+mn-lt"/>
                <a:cs typeface="Arial" pitchFamily="34" charset="0"/>
              </a:rPr>
              <a:t>Δμ</a:t>
            </a:r>
            <a:r>
              <a:rPr lang="de-CH" altLang="de-DE" sz="1600" baseline="-25000" dirty="0">
                <a:latin typeface="+mn-lt"/>
                <a:cs typeface="Arial" pitchFamily="34" charset="0"/>
              </a:rPr>
              <a:t>x</a:t>
            </a:r>
            <a:r>
              <a:rPr lang="de-CH" altLang="de-DE" sz="1600" dirty="0">
                <a:latin typeface="+mn-lt"/>
                <a:cs typeface="Arial" pitchFamily="34" charset="0"/>
              </a:rPr>
              <a:t> = </a:t>
            </a:r>
            <a:r>
              <a:rPr lang="el-GR" altLang="de-DE" sz="1600" dirty="0" smtClean="0">
                <a:latin typeface="+mn-lt"/>
                <a:cs typeface="Arial" pitchFamily="34" charset="0"/>
              </a:rPr>
              <a:t>π</a:t>
            </a:r>
            <a:r>
              <a:rPr lang="de-CH" altLang="de-DE" sz="1600" dirty="0" smtClean="0">
                <a:latin typeface="+mn-lt"/>
                <a:cs typeface="Arial" pitchFamily="34" charset="0"/>
              </a:rPr>
              <a:t>/2, </a:t>
            </a:r>
            <a:r>
              <a:rPr lang="el-GR" altLang="de-DE" sz="1600" dirty="0" err="1">
                <a:latin typeface="+mn-lt"/>
              </a:rPr>
              <a:t>Δμ</a:t>
            </a:r>
            <a:r>
              <a:rPr lang="de-CH" altLang="de-DE" sz="1600" baseline="-25000" dirty="0">
                <a:latin typeface="+mn-lt"/>
              </a:rPr>
              <a:t>y</a:t>
            </a:r>
            <a:r>
              <a:rPr lang="de-CH" altLang="de-DE" sz="1600" dirty="0">
                <a:latin typeface="+mn-lt"/>
              </a:rPr>
              <a:t> = </a:t>
            </a:r>
            <a:r>
              <a:rPr lang="el-GR" altLang="de-DE" sz="1600" dirty="0">
                <a:latin typeface="+mn-lt"/>
              </a:rPr>
              <a:t>π</a:t>
            </a:r>
            <a:r>
              <a:rPr lang="de-CH" altLang="de-DE" sz="1600" dirty="0" smtClean="0">
                <a:latin typeface="+mn-lt"/>
              </a:rPr>
              <a:t>/2</a:t>
            </a: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 smtClean="0">
                <a:latin typeface="+mn-lt"/>
              </a:rPr>
              <a:t>3-4 quadrupoles </a:t>
            </a:r>
            <a:r>
              <a:rPr lang="en-US" altLang="de-DE" sz="1600" b="0" dirty="0">
                <a:latin typeface="+mn-lt"/>
              </a:rPr>
              <a:t>are used to:</a:t>
            </a:r>
          </a:p>
          <a:p>
            <a:pPr marL="342900" indent="-342900"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en-US" altLang="de-DE" sz="1600" b="0" dirty="0">
                <a:latin typeface="+mn-lt"/>
              </a:rPr>
              <a:t>Scan phase-advance in </a:t>
            </a:r>
            <a:r>
              <a:rPr lang="en-US" altLang="de-DE" sz="1600" b="0" dirty="0" smtClean="0">
                <a:latin typeface="+mn-lt"/>
              </a:rPr>
              <a:t>x (while not controlling the phase advance in y)</a:t>
            </a:r>
          </a:p>
          <a:p>
            <a:pPr marL="342900" indent="-342900"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en-US" altLang="de-DE" sz="1600" dirty="0">
                <a:latin typeface="+mn-lt"/>
              </a:rPr>
              <a:t>Scan phase-advance in x (while </a:t>
            </a:r>
            <a:r>
              <a:rPr lang="en-US" altLang="de-DE" sz="1600" dirty="0" smtClean="0">
                <a:latin typeface="+mn-lt"/>
              </a:rPr>
              <a:t>not controlling the phase advance)</a:t>
            </a:r>
            <a:endParaRPr lang="en-US" altLang="de-DE" sz="16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Keep </a:t>
            </a:r>
            <a:r>
              <a:rPr lang="en-US" altLang="de-DE" sz="1600" b="0" dirty="0">
                <a:latin typeface="+mn-lt"/>
              </a:rPr>
              <a:t>beta-functions at the PM under control</a:t>
            </a:r>
            <a:endParaRPr lang="de-CH" altLang="de-DE" sz="16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1600" b="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de-DE" sz="1600" dirty="0" smtClean="0">
                <a:latin typeface="+mn-lt"/>
              </a:rPr>
              <a:t>First half allows reconstruction of x-x’</a:t>
            </a:r>
          </a:p>
          <a:p>
            <a:pPr marL="285750" indent="-285750">
              <a:spcBef>
                <a:spcPct val="0"/>
              </a:spcBef>
            </a:pPr>
            <a:r>
              <a:rPr lang="en-US" altLang="de-DE" sz="1600" b="0" dirty="0" smtClean="0">
                <a:latin typeface="+mn-lt"/>
              </a:rPr>
              <a:t>Second half allows reconstruction of y-y’</a:t>
            </a:r>
          </a:p>
          <a:p>
            <a:pPr marL="285750" indent="-285750">
              <a:spcBef>
                <a:spcPct val="0"/>
              </a:spcBef>
            </a:pPr>
            <a:r>
              <a:rPr lang="en-US" altLang="de-DE" sz="1600" dirty="0" smtClean="0">
                <a:latin typeface="+mn-lt"/>
              </a:rPr>
              <a:t>Both allows reconstruction of 4D parameters</a:t>
            </a:r>
            <a:endParaRPr lang="en-US" altLang="de-DE" sz="1600" b="0" dirty="0"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406" y="620688"/>
            <a:ext cx="4628594" cy="57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393308" y="2063180"/>
            <a:ext cx="2516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Beta functions at the screen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364088" y="3740850"/>
            <a:ext cx="1510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Phase-advances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164288" y="5591572"/>
            <a:ext cx="864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0" dirty="0">
                <a:latin typeface="+mn-lt"/>
              </a:rPr>
              <a:t>k-values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248" y="5805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latin typeface="+mn-lt"/>
              </a:rPr>
              <a:t>[E. Prat and M. Aiba, PRSTAB 17, 052801 (2014)]</a:t>
            </a:r>
          </a:p>
        </p:txBody>
      </p:sp>
    </p:spTree>
    <p:extLst>
      <p:ext uri="{BB962C8B-B14F-4D97-AF65-F5344CB8AC3E}">
        <p14:creationId xmlns:p14="http://schemas.microsoft.com/office/powerpoint/2010/main" xmlns="" val="271533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976" y="836712"/>
            <a:ext cx="7839472" cy="4940491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en-GB" sz="1600" dirty="0" smtClean="0"/>
              <a:t>X-ray free-electron lasers (XFELs) are cutting-edge research tools that produce almost fully coherent radiation with peak powers of 10-100 GW and pulse durations of 10 fs and shorter. </a:t>
            </a:r>
          </a:p>
          <a:p>
            <a:pPr defTabSz="914400">
              <a:spcBef>
                <a:spcPts val="600"/>
              </a:spcBef>
            </a:pPr>
            <a:r>
              <a:rPr lang="en-GB" sz="1600" dirty="0" smtClean="0"/>
              <a:t>The FEL is based on a collective process (energy modulation – density modulation – coherent emission) occurring at the resonant wavelength: </a:t>
            </a:r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marL="177800" lvl="1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177800" lvl="1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7800" lvl="1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GB" sz="1600" dirty="0" smtClean="0"/>
              <a:t>There </a:t>
            </a:r>
            <a:r>
              <a:rPr lang="en-GB" sz="1600" dirty="0"/>
              <a:t>are few </a:t>
            </a:r>
            <a:r>
              <a:rPr lang="en-GB" sz="1600" dirty="0" smtClean="0"/>
              <a:t>XFEL </a:t>
            </a:r>
            <a:r>
              <a:rPr lang="en-GB" sz="1600" dirty="0"/>
              <a:t>facilities operating around the world: </a:t>
            </a:r>
            <a:endParaRPr lang="en-GB" sz="1600" dirty="0" smtClean="0"/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FLASH</a:t>
            </a:r>
            <a:r>
              <a:rPr lang="en-GB" sz="1600" dirty="0" smtClean="0"/>
              <a:t>, DESY Hamburg in Germany, soft X-ray, since 2002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LCLS</a:t>
            </a:r>
            <a:r>
              <a:rPr lang="en-GB" sz="1600" dirty="0" smtClean="0"/>
              <a:t>, SLAC in USA, hard X-ray, since 2009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FERMI</a:t>
            </a:r>
            <a:r>
              <a:rPr lang="en-GB" sz="1600" dirty="0" smtClean="0"/>
              <a:t>, Trieste in Italy, soft X-ray, since 2010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SACLA</a:t>
            </a:r>
            <a:r>
              <a:rPr lang="en-GB" sz="1600" dirty="0" smtClean="0"/>
              <a:t>, Spring 8 in Japan, hard X-ray, since 2011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PAL-XFEL</a:t>
            </a:r>
            <a:r>
              <a:rPr lang="en-GB" sz="1600" dirty="0"/>
              <a:t>, in Korea, hard X-ray, since 2016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/>
              <a:t>E-XFEL</a:t>
            </a:r>
            <a:r>
              <a:rPr lang="en-GB" sz="1600" dirty="0" smtClean="0"/>
              <a:t>, DESY Hamburg in Germany, hard X-ray, since 2017</a:t>
            </a:r>
          </a:p>
          <a:p>
            <a:pPr marL="177800" lvl="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 err="1" smtClean="0"/>
              <a:t>SwissFEL</a:t>
            </a:r>
            <a:r>
              <a:rPr lang="en-GB" sz="1600" dirty="0" smtClean="0"/>
              <a:t>, PSI in Switzerland, hard X-ray, since 2017</a:t>
            </a:r>
          </a:p>
          <a:p>
            <a:pPr marL="17780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And </a:t>
            </a:r>
            <a:r>
              <a:rPr lang="en-GB" sz="1600" dirty="0"/>
              <a:t>more to come (LCLS-II, Shanghai FEL…)</a:t>
            </a:r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defTabSz="914400"/>
            <a:endParaRPr lang="en-GB" sz="1600" dirty="0" smtClean="0"/>
          </a:p>
          <a:p>
            <a:pPr defTabSz="914400"/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FELs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4632205"/>
              </p:ext>
            </p:extLst>
          </p:nvPr>
        </p:nvGraphicFramePr>
        <p:xfrm>
          <a:off x="1897131" y="2204864"/>
          <a:ext cx="1810773" cy="788864"/>
        </p:xfrm>
        <a:graphic>
          <a:graphicData uri="http://schemas.openxmlformats.org/presentationml/2006/ole">
            <p:oleObj spid="_x0000_s3219" name="Equation" r:id="rId3" imgW="1104840" imgH="482400" progId="">
              <p:embed/>
            </p:oleObj>
          </a:graphicData>
        </a:graphic>
      </p:graphicFrame>
      <p:pic>
        <p:nvPicPr>
          <p:cNvPr id="10" name="Picture 9" descr="Undula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65" y="1844824"/>
            <a:ext cx="3382315" cy="2130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5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XFELs are driven by </a:t>
            </a:r>
            <a:r>
              <a:rPr lang="en-US" dirty="0" err="1" smtClean="0"/>
              <a:t>linacs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555776" y="788453"/>
                <a:ext cx="2592288" cy="163243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kern="1000" spc="30" dirty="0" smtClean="0">
                    <a:latin typeface="+mn-lt"/>
                    <a:cs typeface="Franklin Gothic Book"/>
                  </a:rPr>
                  <a:t>E = 1 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– 20 GeV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kern="1000" spc="30" dirty="0" smtClean="0">
                    <a:latin typeface="+mn-lt"/>
                    <a:cs typeface="Franklin Gothic Book"/>
                  </a:rPr>
                  <a:t>I = 1 – 10 kA </a:t>
                </a:r>
                <a:endParaRPr lang="en-US" kern="1000" spc="30" dirty="0" smtClean="0">
                  <a:latin typeface="+mn-lt"/>
                  <a:cs typeface="Franklin Gothic Book"/>
                </a:endParaRP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0" spc="30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1000" spc="30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CH" b="0" i="1" kern="1000" spc="30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CH" b="0" kern="1000" spc="30" dirty="0">
                        <a:latin typeface="Cambria Math"/>
                      </a:rPr>
                      <m:t>=</m:t>
                    </m:r>
                  </m:oMath>
                </a14:m>
                <a:r>
                  <a:rPr lang="en-US" kern="1000" spc="30" dirty="0">
                    <a:cs typeface="Franklin Gothic Book"/>
                  </a:rPr>
                  <a:t> </a:t>
                </a:r>
                <a:r>
                  <a:rPr lang="en-US" kern="1000" spc="30" dirty="0" smtClean="0">
                    <a:cs typeface="Franklin Gothic Book"/>
                  </a:rPr>
                  <a:t>1 </a:t>
                </a:r>
                <a:r>
                  <a:rPr lang="en-US" kern="1000" spc="30" dirty="0">
                    <a:cs typeface="Franklin Gothic Book"/>
                  </a:rPr>
                  <a:t>– </a:t>
                </a:r>
                <a:r>
                  <a:rPr lang="en-US" kern="1000" spc="30" dirty="0" smtClean="0">
                    <a:cs typeface="Franklin Gothic Book"/>
                  </a:rPr>
                  <a:t>100 fs</a:t>
                </a:r>
                <a:endParaRPr lang="en-US" kern="1000" spc="30" dirty="0" smtClean="0">
                  <a:latin typeface="+mn-lt"/>
                  <a:cs typeface="Franklin Gothic Book"/>
                </a:endParaRP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0" spc="3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1000" spc="3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kern="1000" spc="30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CH" b="0" i="1" kern="1000" spc="30" smtClean="0">
                        <a:latin typeface="Cambria Math"/>
                      </a:rPr>
                      <m:t>/</m:t>
                    </m:r>
                    <m:r>
                      <a:rPr lang="de-CH" b="0" i="1" kern="1000" spc="30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kern="1000" spc="30" dirty="0" smtClean="0">
                    <a:latin typeface="+mn-lt"/>
                    <a:cs typeface="Franklin Gothic Book"/>
                  </a:rPr>
                  <a:t> &lt; 10</a:t>
                </a:r>
                <a:r>
                  <a:rPr lang="en-US" kern="1000" spc="30" baseline="30000" dirty="0" smtClean="0">
                    <a:latin typeface="+mn-lt"/>
                    <a:cs typeface="Franklin Gothic Book"/>
                  </a:rPr>
                  <a:t>-3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 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0" spc="3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1000" spc="3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CH" b="0" i="1" kern="1000" spc="3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CH" b="0" i="1" kern="1000" spc="3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kern="1000" spc="30" dirty="0" smtClean="0">
                    <a:latin typeface="+mn-lt"/>
                    <a:cs typeface="Franklin Gothic Book"/>
                  </a:rPr>
                  <a:t>50 – 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1000 nm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0" spc="3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1000" spc="30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CH" b="0" i="1" kern="1000" spc="30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de-CH" b="0" i="0" kern="1000" spc="3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kern="1000" spc="30" dirty="0" smtClean="0">
                    <a:latin typeface="+mn-lt"/>
                    <a:cs typeface="Franklin Gothic Book"/>
                  </a:rPr>
                  <a:t> 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5 – </a:t>
                </a:r>
                <a:r>
                  <a:rPr lang="en-US" kern="1000" spc="30" dirty="0">
                    <a:latin typeface="+mn-lt"/>
                    <a:cs typeface="Franklin Gothic Book"/>
                  </a:rPr>
                  <a:t>5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00 </a:t>
                </a:r>
                <a:r>
                  <a:rPr lang="en-US" kern="1000" spc="30" dirty="0" smtClean="0">
                    <a:latin typeface="+mn-lt"/>
                    <a:cs typeface="Franklin Gothic Book"/>
                  </a:rPr>
                  <a:t>um</a:t>
                </a: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88453"/>
                <a:ext cx="2592288" cy="1632435"/>
              </a:xfrm>
              <a:prstGeom prst="rect">
                <a:avLst/>
              </a:prstGeom>
              <a:blipFill rotWithShape="1">
                <a:blip r:embed="rId3"/>
                <a:stretch>
                  <a:fillRect t="-2206" b="-625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71600" y="1196752"/>
            <a:ext cx="1656184" cy="528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Typical FEL beam parameters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292080" y="836712"/>
                <a:ext cx="2297733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de-DE" sz="1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CH" altLang="de-DE" sz="1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de-DE" sz="1400" dirty="0">
                    <a:latin typeface="+mn-lt"/>
                  </a:rPr>
                  <a:t>: normalized </a:t>
                </a:r>
                <a:r>
                  <a:rPr lang="en-US" altLang="de-DE" sz="1400" dirty="0" smtClean="0">
                    <a:latin typeface="+mn-lt"/>
                  </a:rPr>
                  <a:t>emittance </a:t>
                </a:r>
                <a:endParaRPr lang="de-CH" altLang="de-DE" sz="1400" i="1" dirty="0" smtClean="0">
                  <a:latin typeface="+mn-lt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de-DE" sz="1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altLang="de-DE" sz="1400" dirty="0">
                    <a:latin typeface="+mn-lt"/>
                  </a:rPr>
                  <a:t>: Lorentz </a:t>
                </a:r>
                <a:r>
                  <a:rPr lang="en-US" altLang="de-DE" sz="1400" dirty="0" smtClean="0">
                    <a:latin typeface="+mn-lt"/>
                  </a:rPr>
                  <a:t>factor</a:t>
                </a:r>
                <a:endParaRPr lang="de-CH" sz="1400" dirty="0">
                  <a:latin typeface="+mn-lt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36712"/>
                <a:ext cx="2297733" cy="630942"/>
              </a:xfrm>
              <a:prstGeom prst="rect">
                <a:avLst/>
              </a:prstGeom>
              <a:blipFill rotWithShape="1">
                <a:blip r:embed="rId4"/>
                <a:stretch>
                  <a:fillRect t="-962" b="-865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4042" y="1608358"/>
            <a:ext cx="3208398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FEL performance depends on charge density in 6D </a:t>
            </a:r>
            <a:r>
              <a:rPr lang="en-US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 </a:t>
            </a:r>
            <a:r>
              <a:rPr lang="en-US" kern="1000" spc="30" dirty="0" smtClean="0">
                <a:latin typeface="+mn-lt"/>
                <a:cs typeface="Franklin Gothic Book"/>
              </a:rPr>
              <a:t>Need to measure particle distribution in 6D</a:t>
            </a:r>
          </a:p>
        </p:txBody>
      </p:sp>
      <p:sp>
        <p:nvSpPr>
          <p:cNvPr id="41" name="Content Placeholder 1"/>
          <p:cNvSpPr>
            <a:spLocks noGrp="1"/>
          </p:cNvSpPr>
          <p:nvPr>
            <p:ph idx="1"/>
          </p:nvPr>
        </p:nvSpPr>
        <p:spPr>
          <a:xfrm>
            <a:off x="764976" y="2708920"/>
            <a:ext cx="7839472" cy="49404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Only </a:t>
            </a:r>
            <a:r>
              <a:rPr lang="en-US" sz="1600" dirty="0"/>
              <a:t>linear accelerators can be used to provide the drive </a:t>
            </a:r>
            <a:r>
              <a:rPr lang="en-US" sz="1600" dirty="0" smtClean="0"/>
              <a:t>beam</a:t>
            </a:r>
            <a:r>
              <a:rPr lang="en-US" sz="1600" dirty="0"/>
              <a:t> </a:t>
            </a:r>
            <a:r>
              <a:rPr lang="en-US" sz="1600" dirty="0" smtClean="0"/>
              <a:t>for XFELs</a:t>
            </a:r>
            <a:endParaRPr lang="en-US" sz="1600" dirty="0"/>
          </a:p>
          <a:p>
            <a:pPr defTabSz="914400">
              <a:spcBef>
                <a:spcPts val="600"/>
              </a:spcBef>
            </a:pPr>
            <a:r>
              <a:rPr lang="en-GB" sz="1600" dirty="0" smtClean="0"/>
              <a:t>Typically </a:t>
            </a:r>
            <a:r>
              <a:rPr lang="en-GB" sz="1600" dirty="0"/>
              <a:t>long beams are produced </a:t>
            </a:r>
            <a:r>
              <a:rPr lang="en-GB" sz="1600" dirty="0" smtClean="0"/>
              <a:t>in an RF </a:t>
            </a:r>
            <a:r>
              <a:rPr lang="en-GB" sz="1600" dirty="0" err="1" smtClean="0"/>
              <a:t>photoinjector</a:t>
            </a:r>
            <a:r>
              <a:rPr lang="en-GB" sz="1600" dirty="0" smtClean="0"/>
              <a:t> with </a:t>
            </a:r>
            <a:r>
              <a:rPr lang="en-GB" sz="1600" dirty="0"/>
              <a:t>low emittance and then </a:t>
            </a:r>
            <a:r>
              <a:rPr lang="en-GB" sz="1600" dirty="0" smtClean="0"/>
              <a:t>accelerated and compressed later. </a:t>
            </a:r>
          </a:p>
          <a:p>
            <a:pPr defTabSz="914400">
              <a:spcBef>
                <a:spcPts val="600"/>
              </a:spcBef>
            </a:pPr>
            <a:r>
              <a:rPr lang="en-GB" sz="1600" dirty="0" smtClean="0"/>
              <a:t>Bunch compression is done in 2 or 3 stages </a:t>
            </a:r>
          </a:p>
          <a:p>
            <a:pPr defTabSz="914400">
              <a:spcBef>
                <a:spcPts val="600"/>
              </a:spcBef>
            </a:pPr>
            <a:r>
              <a:rPr lang="en-GB" sz="1600" dirty="0" smtClean="0"/>
              <a:t>Typical structure of an FEL facility: </a:t>
            </a:r>
          </a:p>
          <a:p>
            <a:pPr defTabSz="914400">
              <a:spcBef>
                <a:spcPts val="600"/>
              </a:spcBef>
            </a:pPr>
            <a:endParaRPr lang="en-GB" sz="100" dirty="0" smtClean="0"/>
          </a:p>
          <a:p>
            <a:pPr marL="1778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i="1" dirty="0" smtClean="0">
                <a:solidFill>
                  <a:srgbClr val="9933FF"/>
                </a:solidFill>
              </a:rPr>
              <a:t>RF </a:t>
            </a:r>
            <a:r>
              <a:rPr lang="en-GB" sz="1600" b="1" i="1" dirty="0" err="1" smtClean="0">
                <a:solidFill>
                  <a:srgbClr val="9933FF"/>
                </a:solidFill>
              </a:rPr>
              <a:t>photoinjector</a:t>
            </a:r>
            <a:r>
              <a:rPr lang="en-GB" sz="1600" b="1" i="1" dirty="0" smtClean="0">
                <a:solidFill>
                  <a:srgbClr val="9933FF"/>
                </a:solidFill>
              </a:rPr>
              <a:t> + acceleration + 1</a:t>
            </a:r>
            <a:r>
              <a:rPr lang="en-GB" sz="1600" b="1" i="1" baseline="30000" dirty="0" smtClean="0">
                <a:solidFill>
                  <a:srgbClr val="9933FF"/>
                </a:solidFill>
              </a:rPr>
              <a:t>st</a:t>
            </a:r>
            <a:r>
              <a:rPr lang="en-GB" sz="1600" b="1" i="1" dirty="0" smtClean="0">
                <a:solidFill>
                  <a:srgbClr val="9933FF"/>
                </a:solidFill>
              </a:rPr>
              <a:t> bunch compression + acceleration + </a:t>
            </a:r>
          </a:p>
          <a:p>
            <a:pPr marL="1778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i="1" dirty="0" smtClean="0">
                <a:solidFill>
                  <a:srgbClr val="9933FF"/>
                </a:solidFill>
              </a:rPr>
              <a:t>+ 2</a:t>
            </a:r>
            <a:r>
              <a:rPr lang="en-GB" sz="1600" b="1" i="1" baseline="30000" dirty="0" smtClean="0">
                <a:solidFill>
                  <a:srgbClr val="9933FF"/>
                </a:solidFill>
              </a:rPr>
              <a:t>nd</a:t>
            </a:r>
            <a:r>
              <a:rPr lang="en-GB" sz="1600" b="1" i="1" dirty="0" smtClean="0">
                <a:solidFill>
                  <a:srgbClr val="9933FF"/>
                </a:solidFill>
              </a:rPr>
              <a:t> bunch compression + acceleration + </a:t>
            </a:r>
            <a:r>
              <a:rPr lang="en-GB" sz="1600" b="1" i="1" dirty="0" err="1" smtClean="0">
                <a:solidFill>
                  <a:srgbClr val="9933FF"/>
                </a:solidFill>
              </a:rPr>
              <a:t>undulator</a:t>
            </a:r>
            <a:r>
              <a:rPr lang="en-GB" sz="1600" b="1" i="1" dirty="0" smtClean="0">
                <a:solidFill>
                  <a:srgbClr val="9933FF"/>
                </a:solidFill>
              </a:rPr>
              <a:t> beamline</a:t>
            </a:r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defTabSz="914400">
              <a:spcBef>
                <a:spcPts val="600"/>
              </a:spcBef>
            </a:pPr>
            <a:endParaRPr lang="en-GB" sz="1600" dirty="0" smtClean="0"/>
          </a:p>
          <a:p>
            <a:pPr defTabSz="914400">
              <a:spcBef>
                <a:spcPts val="600"/>
              </a:spcBef>
            </a:pPr>
            <a:endParaRPr lang="en-GB" sz="1600" dirty="0"/>
          </a:p>
          <a:p>
            <a:pPr marL="177800" lvl="1" indent="0">
              <a:spcBef>
                <a:spcPts val="600"/>
              </a:spcBef>
              <a:buNone/>
            </a:pPr>
            <a:endParaRPr lang="en-GB" sz="1600" dirty="0"/>
          </a:p>
          <a:p>
            <a:pPr lvl="1">
              <a:spcBef>
                <a:spcPts val="600"/>
              </a:spcBef>
            </a:pPr>
            <a:endParaRPr lang="en-GB" sz="16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251520" y="5013176"/>
            <a:ext cx="8568952" cy="1728192"/>
            <a:chOff x="251520" y="4725144"/>
            <a:chExt cx="8568952" cy="1728192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59" y="4855327"/>
              <a:ext cx="8151897" cy="1453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9"/>
            <p:cNvSpPr txBox="1">
              <a:spLocks noChangeArrowheads="1"/>
            </p:cNvSpPr>
            <p:nvPr/>
          </p:nvSpPr>
          <p:spPr bwMode="auto">
            <a:xfrm>
              <a:off x="251520" y="4829090"/>
              <a:ext cx="23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800" b="1" i="1" dirty="0" err="1" smtClean="0">
                  <a:solidFill>
                    <a:srgbClr val="9933FF"/>
                  </a:solidFill>
                  <a:latin typeface="+mn-lt"/>
                </a:rPr>
                <a:t>SwissFEL</a:t>
              </a:r>
              <a:r>
                <a:rPr lang="en-US" altLang="de-DE" sz="1800" b="1" i="1" dirty="0" smtClean="0">
                  <a:solidFill>
                    <a:srgbClr val="9933FF"/>
                  </a:solidFill>
                  <a:latin typeface="+mn-lt"/>
                </a:rPr>
                <a:t> layout</a:t>
              </a:r>
              <a:endParaRPr lang="en-US" altLang="de-DE" sz="1800" b="1" dirty="0" smtClean="0">
                <a:solidFill>
                  <a:srgbClr val="9933FF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5536" y="4725144"/>
              <a:ext cx="8424936" cy="172819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35896" y="5301788"/>
            <a:ext cx="144016" cy="143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0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3"/>
          <p:cNvSpPr txBox="1">
            <a:spLocks noChangeArrowheads="1"/>
          </p:cNvSpPr>
          <p:nvPr/>
        </p:nvSpPr>
        <p:spPr bwMode="auto">
          <a:xfrm>
            <a:off x="729803" y="908720"/>
            <a:ext cx="8594725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b="0" dirty="0" smtClean="0">
                <a:latin typeface="+mn-lt"/>
              </a:rPr>
              <a:t> Transversely coherent FEL radiation is generated when 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de-DE" sz="800" dirty="0">
              <a:latin typeface="+mn-lt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dirty="0">
                <a:latin typeface="+mn-lt"/>
              </a:rPr>
              <a:t> If the normalized emittance is reduced:</a:t>
            </a:r>
          </a:p>
          <a:p>
            <a:pPr marL="489150" lvl="1" indent="-342900">
              <a:spcBef>
                <a:spcPct val="0"/>
              </a:spcBef>
              <a:buClr>
                <a:srgbClr val="0000FF"/>
              </a:buClr>
              <a:buFont typeface="+mj-lt"/>
              <a:buAutoNum type="arabicPeriod"/>
            </a:pPr>
            <a:r>
              <a:rPr lang="en-US" altLang="de-DE" sz="1600" b="1" dirty="0">
                <a:solidFill>
                  <a:srgbClr val="00B050"/>
                </a:solidFill>
                <a:latin typeface="+mn-lt"/>
              </a:rPr>
              <a:t>The final beam energy can be decreased </a:t>
            </a:r>
            <a:r>
              <a:rPr lang="en-US" altLang="de-DE" sz="1600" dirty="0">
                <a:latin typeface="+mn-lt"/>
                <a:sym typeface="Wingdings" pitchFamily="2" charset="2"/>
              </a:rPr>
              <a:t></a:t>
            </a:r>
            <a:r>
              <a:rPr lang="en-US" altLang="de-DE" sz="1600" b="1" dirty="0">
                <a:solidFill>
                  <a:srgbClr val="00B050"/>
                </a:solidFill>
                <a:latin typeface="+mn-lt"/>
                <a:sym typeface="Wingdings" pitchFamily="2" charset="2"/>
              </a:rPr>
              <a:t>more compact and cheaper accelerator</a:t>
            </a:r>
          </a:p>
          <a:p>
            <a:pPr marL="489150" lvl="1" indent="-342900">
              <a:spcBef>
                <a:spcPct val="0"/>
              </a:spcBef>
              <a:buClr>
                <a:srgbClr val="0000FF"/>
              </a:buClr>
              <a:buFont typeface="+mj-lt"/>
              <a:buAutoNum type="arabicPeriod"/>
            </a:pPr>
            <a:r>
              <a:rPr lang="en-US" altLang="de-DE" sz="1600" b="1" dirty="0">
                <a:solidFill>
                  <a:srgbClr val="00B050"/>
                </a:solidFill>
                <a:latin typeface="+mn-lt"/>
                <a:sym typeface="Wingdings" pitchFamily="2" charset="2"/>
              </a:rPr>
              <a:t>Higher radiation power and shorter </a:t>
            </a:r>
            <a:r>
              <a:rPr lang="en-US" altLang="de-DE" sz="1600" b="1" dirty="0" err="1">
                <a:solidFill>
                  <a:srgbClr val="00B050"/>
                </a:solidFill>
                <a:latin typeface="+mn-lt"/>
                <a:sym typeface="Wingdings" pitchFamily="2" charset="2"/>
              </a:rPr>
              <a:t>undulator</a:t>
            </a:r>
            <a:r>
              <a:rPr lang="en-US" altLang="de-DE" sz="1600" b="1" dirty="0">
                <a:solidFill>
                  <a:srgbClr val="00B050"/>
                </a:solidFill>
                <a:latin typeface="+mn-lt"/>
                <a:sym typeface="Wingdings" pitchFamily="2" charset="2"/>
              </a:rPr>
              <a:t> line for a given beam energy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de-DE" sz="1600" b="0" dirty="0" smtClean="0">
              <a:latin typeface="+mn-lt"/>
            </a:endParaRPr>
          </a:p>
          <a:p>
            <a:pPr>
              <a:spcBef>
                <a:spcPct val="50000"/>
              </a:spcBef>
              <a:buClr>
                <a:srgbClr val="0000FF"/>
              </a:buClr>
              <a:buFontTx/>
              <a:buNone/>
            </a:pPr>
            <a:r>
              <a:rPr lang="en-US" altLang="de-DE" sz="1600" b="0" dirty="0" smtClean="0">
                <a:latin typeface="+mn-lt"/>
              </a:rPr>
              <a:t> 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Tx/>
              <a:buNone/>
            </a:pPr>
            <a:endParaRPr lang="en-US" altLang="de-DE" sz="1600" dirty="0">
              <a:latin typeface="+mn-lt"/>
            </a:endParaRPr>
          </a:p>
          <a:p>
            <a:pPr>
              <a:spcBef>
                <a:spcPct val="50000"/>
              </a:spcBef>
              <a:buClr>
                <a:srgbClr val="0000FF"/>
              </a:buClr>
              <a:buFontTx/>
              <a:buNone/>
            </a:pPr>
            <a:endParaRPr lang="en-US" altLang="de-DE" sz="1600" b="0" dirty="0" smtClean="0">
              <a:latin typeface="+mn-lt"/>
            </a:endParaRPr>
          </a:p>
        </p:txBody>
      </p:sp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Introduction: importance of emittance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52120" y="76470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1800" i="1" kern="1000" spc="3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i="1" kern="1000" spc="3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CH" sz="1800" b="0" i="1" kern="1000" spc="3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  <m:r>
                        <a:rPr lang="de-CH" sz="1800" b="0" i="1" kern="1000" spc="30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CH" sz="1800" i="1" kern="1000" spc="3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CH" sz="1800" i="1" kern="1000" spc="30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CH" sz="1800" b="0" i="1" kern="1000" spc="3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764704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7" y="3162342"/>
            <a:ext cx="4055213" cy="300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00764" y="2633606"/>
            <a:ext cx="38164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i="1" dirty="0" smtClean="0">
                <a:latin typeface="+mn-lt"/>
              </a:rPr>
              <a:t>Simulations for </a:t>
            </a:r>
            <a:r>
              <a:rPr lang="en-US" altLang="de-DE" sz="1400" i="1" dirty="0" err="1" smtClean="0">
                <a:latin typeface="+mn-lt"/>
              </a:rPr>
              <a:t>SwissFEL</a:t>
            </a:r>
            <a:r>
              <a:rPr lang="en-US" altLang="de-DE" sz="1400" i="1" dirty="0" smtClean="0">
                <a:latin typeface="+mn-lt"/>
              </a:rPr>
              <a:t> at 0.1 nm: </a:t>
            </a:r>
            <a:r>
              <a:rPr lang="en-US" altLang="de-DE" sz="1400" b="0" i="1" dirty="0" smtClean="0">
                <a:latin typeface="+mn-lt"/>
              </a:rPr>
              <a:t>Relative </a:t>
            </a:r>
            <a:r>
              <a:rPr lang="en-US" altLang="de-DE" sz="1400" b="0" i="1" dirty="0">
                <a:latin typeface="+mn-lt"/>
              </a:rPr>
              <a:t>FEL power vs normalized </a:t>
            </a:r>
            <a:r>
              <a:rPr lang="en-US" altLang="de-DE" sz="1400" b="0" i="1" dirty="0" smtClean="0">
                <a:latin typeface="+mn-lt"/>
              </a:rPr>
              <a:t>emittance (200 </a:t>
            </a:r>
            <a:r>
              <a:rPr lang="en-US" altLang="de-DE" sz="1400" b="0" i="1" dirty="0" err="1">
                <a:latin typeface="+mn-lt"/>
              </a:rPr>
              <a:t>pC</a:t>
            </a:r>
            <a:r>
              <a:rPr lang="en-US" altLang="de-DE" sz="1400" b="0" i="1" dirty="0" smtClean="0">
                <a:latin typeface="+mn-lt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de-DE" sz="1600" dirty="0" smtClean="0">
              <a:latin typeface="+mn-lt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4499992" y="2589966"/>
            <a:ext cx="4426644" cy="38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ts val="108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600" dirty="0" smtClean="0">
                <a:latin typeface="+mn-lt"/>
              </a:rPr>
              <a:t>FEL process occurs within a small fraction of the bunch length and properties can vary along the longitudinal beam position  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 </a:t>
            </a:r>
            <a:r>
              <a:rPr lang="en-US" altLang="de-DE" sz="1600" b="1" dirty="0" smtClean="0">
                <a:solidFill>
                  <a:srgbClr val="9933FF"/>
                </a:solidFill>
                <a:latin typeface="+mn-lt"/>
                <a:sym typeface="Wingdings" pitchFamily="2" charset="2"/>
              </a:rPr>
              <a:t>need for time resolved (“slice”) measurements</a:t>
            </a:r>
            <a:endParaRPr lang="en-US" altLang="de-DE" sz="1600" dirty="0" smtClean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ts val="108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600" dirty="0">
                <a:latin typeface="+mn-lt"/>
                <a:sym typeface="Wingdings" pitchFamily="2" charset="2"/>
              </a:rPr>
              <a:t>FEL performance strongly depends on a good transverse overlap between electrons and photons. Therefore we need to control:</a:t>
            </a:r>
          </a:p>
          <a:p>
            <a:pPr marL="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Trajectory: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Projected (with BBA)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Slice misalignment or tilt</a:t>
            </a:r>
            <a:endParaRPr lang="en-US" altLang="de-DE" sz="1600" dirty="0">
              <a:latin typeface="+mn-lt"/>
              <a:sym typeface="Wingdings" pitchFamily="2" charset="2"/>
            </a:endParaRPr>
          </a:p>
          <a:p>
            <a:pPr marL="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+mn-lt"/>
                <a:sym typeface="Wingdings" pitchFamily="2" charset="2"/>
              </a:rPr>
              <a:t>Beam 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size: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Projected (with optics matching)</a:t>
            </a:r>
          </a:p>
          <a:p>
            <a:pPr marL="1028700" lvl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Mismatch along the bunch</a:t>
            </a:r>
            <a:endParaRPr lang="en-US" altLang="de-DE" sz="1600" dirty="0">
              <a:latin typeface="+mn-lt"/>
              <a:sym typeface="Wingdings" pitchFamily="2" charset="2"/>
            </a:endParaRPr>
          </a:p>
          <a:p>
            <a:pPr marL="285750" indent="-285750">
              <a:spcBef>
                <a:spcPts val="108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de-DE" sz="1600" dirty="0" smtClean="0"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9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Introduction: emittance contributions</a:t>
            </a:r>
            <a:endParaRPr lang="en-US" dirty="0"/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1036999" y="1052736"/>
            <a:ext cx="8215521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b="0" dirty="0">
                <a:latin typeface="+mn-lt"/>
              </a:rPr>
              <a:t> </a:t>
            </a:r>
            <a:r>
              <a:rPr lang="en-US" altLang="de-DE" sz="1600" b="0" dirty="0" smtClean="0">
                <a:latin typeface="+mn-lt"/>
              </a:rPr>
              <a:t>Final emittance = Emittance at the source + 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deteriorating effects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Emittance at the source: </a:t>
            </a:r>
            <a:r>
              <a:rPr lang="en-US" altLang="de-DE" sz="16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thermal emittance</a:t>
            </a:r>
            <a:r>
              <a:rPr lang="en-US" altLang="de-DE" sz="1600" b="1" dirty="0" smtClean="0">
                <a:latin typeface="+mn-lt"/>
                <a:sym typeface="Wingdings" pitchFamily="2" charset="2"/>
              </a:rPr>
              <a:t> 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+ space charge + RF</a:t>
            </a:r>
            <a:endParaRPr lang="en-US" altLang="de-DE" sz="1600" dirty="0">
              <a:latin typeface="+mn-lt"/>
              <a:sym typeface="Wingdings" pitchFamily="2" charset="2"/>
            </a:endParaRP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+mn-lt"/>
                <a:sym typeface="Wingdings" pitchFamily="2" charset="2"/>
              </a:rPr>
              <a:t>Deteriorating effects: </a:t>
            </a:r>
            <a:r>
              <a:rPr lang="en-US" altLang="de-DE" sz="1600" dirty="0" err="1" smtClean="0">
                <a:latin typeface="+mn-lt"/>
                <a:sym typeface="Wingdings" pitchFamily="2" charset="2"/>
              </a:rPr>
              <a:t>wakefields</a:t>
            </a:r>
            <a:r>
              <a:rPr lang="en-US" altLang="de-DE" sz="1600" dirty="0" smtClean="0">
                <a:latin typeface="+mn-lt"/>
                <a:sym typeface="Wingdings" pitchFamily="2" charset="2"/>
              </a:rPr>
              <a:t> + CSR + space charge + coupling + beam tilts … </a:t>
            </a:r>
          </a:p>
          <a:p>
            <a:pPr lvl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de-DE" sz="800" b="0" dirty="0">
              <a:latin typeface="+mn-lt"/>
              <a:sym typeface="Wingdings" pitchFamily="2" charset="2"/>
            </a:endParaRPr>
          </a:p>
          <a:p>
            <a:pPr defTabSz="914400"/>
            <a:r>
              <a:rPr lang="en-GB" sz="1600" dirty="0">
                <a:latin typeface="+mn-lt"/>
              </a:rPr>
              <a:t>Emittance goals:</a:t>
            </a:r>
          </a:p>
          <a:p>
            <a:pPr lvl="1"/>
            <a:r>
              <a:rPr lang="en-GB" sz="1600" dirty="0">
                <a:latin typeface="+mn-lt"/>
              </a:rPr>
              <a:t>Optimize emittance at the injector</a:t>
            </a:r>
          </a:p>
          <a:p>
            <a:pPr lvl="1"/>
            <a:r>
              <a:rPr lang="en-GB" sz="1600" dirty="0">
                <a:latin typeface="+mn-lt"/>
              </a:rPr>
              <a:t>Minimize </a:t>
            </a:r>
            <a:r>
              <a:rPr lang="en-GB" sz="1600" dirty="0" smtClean="0">
                <a:latin typeface="+mn-lt"/>
              </a:rPr>
              <a:t>deteriorating </a:t>
            </a:r>
            <a:r>
              <a:rPr lang="en-GB" sz="1600" dirty="0">
                <a:latin typeface="+mn-lt"/>
              </a:rPr>
              <a:t>effects due to transport and </a:t>
            </a:r>
            <a:r>
              <a:rPr lang="en-GB" sz="1600" dirty="0" smtClean="0">
                <a:latin typeface="+mn-lt"/>
              </a:rPr>
              <a:t>compression</a:t>
            </a:r>
            <a:endParaRPr lang="en-GB" sz="1600" dirty="0">
              <a:latin typeface="+mn-lt"/>
            </a:endParaRPr>
          </a:p>
          <a:p>
            <a:pPr marL="177800" lvl="1" indent="0">
              <a:buNone/>
            </a:pPr>
            <a:r>
              <a:rPr lang="en-GB" sz="1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1600" b="1" i="1" dirty="0">
                <a:solidFill>
                  <a:srgbClr val="9933FF"/>
                </a:solidFill>
                <a:latin typeface="+mn-lt"/>
                <a:sym typeface="Wingdings" panose="05000000000000000000" pitchFamily="2" charset="2"/>
              </a:rPr>
              <a:t>Need to measure emittance at different locations and </a:t>
            </a:r>
            <a:r>
              <a:rPr lang="en-GB" sz="1600" b="1" i="1" dirty="0" smtClean="0">
                <a:solidFill>
                  <a:srgbClr val="9933FF"/>
                </a:solidFill>
                <a:latin typeface="+mn-lt"/>
                <a:sym typeface="Wingdings" panose="05000000000000000000" pitchFamily="2" charset="2"/>
              </a:rPr>
              <a:t>conditions</a:t>
            </a:r>
            <a:endParaRPr lang="en-GB" sz="1600" b="1" i="1" dirty="0">
              <a:solidFill>
                <a:srgbClr val="9933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5469031"/>
            <a:ext cx="6269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8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itchFamily="2" charset="2"/>
              </a:rPr>
              <a:t>We </a:t>
            </a:r>
            <a:r>
              <a:rPr lang="en-US" altLang="de-DE" sz="1800" dirty="0" smtClean="0">
                <a:latin typeface="+mn-lt"/>
                <a:sym typeface="Wingdings" pitchFamily="2" charset="2"/>
              </a:rPr>
              <a:t>need </a:t>
            </a:r>
            <a:r>
              <a:rPr lang="en-US" altLang="de-DE" sz="1800" dirty="0">
                <a:latin typeface="+mn-lt"/>
                <a:sym typeface="Wingdings" pitchFamily="2" charset="2"/>
              </a:rPr>
              <a:t>to measure and minimize:</a:t>
            </a:r>
          </a:p>
          <a:p>
            <a:pPr marL="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  <a:sym typeface="Wingdings" pitchFamily="2" charset="2"/>
              </a:rPr>
              <a:t>Slice and projected emittance</a:t>
            </a:r>
          </a:p>
          <a:p>
            <a:pPr marL="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 smtClean="0">
                <a:latin typeface="+mn-lt"/>
                <a:sym typeface="Wingdings" pitchFamily="2" charset="2"/>
              </a:rPr>
              <a:t>Beam correlations (beam tilt, transverse coupling)</a:t>
            </a:r>
            <a:endParaRPr lang="en-US" altLang="de-DE" sz="1800" dirty="0">
              <a:latin typeface="+mn-lt"/>
              <a:sym typeface="Wingdings" pitchFamily="2" charset="2"/>
            </a:endParaRPr>
          </a:p>
          <a:p>
            <a:pPr marL="28575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de-DE" sz="1800" dirty="0" smtClean="0">
                <a:latin typeface="+mn-lt"/>
                <a:sym typeface="Wingdings" pitchFamily="2" charset="2"/>
              </a:rPr>
              <a:t>Optics </a:t>
            </a:r>
            <a:r>
              <a:rPr lang="en-US" altLang="de-DE" sz="1800" dirty="0">
                <a:latin typeface="+mn-lt"/>
                <a:sym typeface="Wingdings" pitchFamily="2" charset="2"/>
              </a:rPr>
              <a:t>mismatch along the </a:t>
            </a:r>
            <a:r>
              <a:rPr lang="en-US" altLang="de-DE" sz="1800" dirty="0" smtClean="0">
                <a:latin typeface="+mn-lt"/>
                <a:sym typeface="Wingdings" pitchFamily="2" charset="2"/>
              </a:rPr>
              <a:t>bunch</a:t>
            </a:r>
            <a:endParaRPr lang="en-US" altLang="de-DE" sz="1800" dirty="0">
              <a:latin typeface="+mn-lt"/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3501008"/>
            <a:ext cx="8424936" cy="1742025"/>
            <a:chOff x="395536" y="3501008"/>
            <a:chExt cx="8424936" cy="1742025"/>
          </a:xfrm>
        </p:grpSpPr>
        <p:grpSp>
          <p:nvGrpSpPr>
            <p:cNvPr id="2" name="Group 1"/>
            <p:cNvGrpSpPr/>
            <p:nvPr/>
          </p:nvGrpSpPr>
          <p:grpSpPr>
            <a:xfrm>
              <a:off x="452551" y="3573016"/>
              <a:ext cx="8151897" cy="1670017"/>
              <a:chOff x="395536" y="5143359"/>
              <a:chExt cx="8151897" cy="167001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95536" y="5143359"/>
                <a:ext cx="8151897" cy="1670017"/>
                <a:chOff x="683568" y="692696"/>
                <a:chExt cx="8151897" cy="1670017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908720"/>
                  <a:ext cx="8151897" cy="14539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Oval 9"/>
                <p:cNvSpPr/>
                <p:nvPr/>
              </p:nvSpPr>
              <p:spPr bwMode="auto">
                <a:xfrm>
                  <a:off x="1331640" y="163571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2771800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4298961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6516216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4932040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5220072" y="126876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5940152" y="1059652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7308304" y="105273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771800" y="957949"/>
                  <a:ext cx="1728192" cy="396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2699792" y="1029957"/>
                  <a:ext cx="1872208" cy="2526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1051992" y="69269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331640" y="764704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500" kern="1000" spc="30" dirty="0" smtClean="0">
                      <a:latin typeface="+mn-lt"/>
                      <a:cs typeface="Franklin Gothic Book"/>
                    </a:rPr>
                    <a:t>Projected measurement location                 Projected and slice measurement location</a:t>
                  </a: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4499992" y="706529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3059832" y="1628800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5796136" y="1635716"/>
                  <a:ext cx="216024" cy="35312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30" name="Oval 29"/>
              <p:cNvSpPr/>
              <p:nvPr/>
            </p:nvSpPr>
            <p:spPr bwMode="auto">
              <a:xfrm>
                <a:off x="6660232" y="6100212"/>
                <a:ext cx="216024" cy="35312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 bwMode="auto">
            <a:xfrm>
              <a:off x="395536" y="3501008"/>
              <a:ext cx="8424936" cy="172819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941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34839" y="1484782"/>
            <a:ext cx="8101657" cy="46085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Introduction: FELs and emittance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Thermal emittance measurements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Status of emittance measurements at different FEL facilities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 of requirements, future challenges and conclusion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89644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9"/>
          <p:cNvSpPr txBox="1">
            <a:spLocks noChangeArrowheads="1"/>
          </p:cNvSpPr>
          <p:nvPr/>
        </p:nvSpPr>
        <p:spPr bwMode="auto">
          <a:xfrm>
            <a:off x="697160" y="941819"/>
            <a:ext cx="844684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In </a:t>
            </a:r>
            <a:r>
              <a:rPr lang="en-US" altLang="de-DE" dirty="0" err="1" smtClean="0">
                <a:latin typeface="+mn-lt"/>
              </a:rPr>
              <a:t>linacs</a:t>
            </a:r>
            <a:r>
              <a:rPr lang="en-US" altLang="de-DE" dirty="0" smtClean="0">
                <a:latin typeface="+mn-lt"/>
              </a:rPr>
              <a:t> the beam optics are generally not known, therefore it is not sufficient to measure the beam size at a single location (without changing the optics) to obtain the beam emittance. </a:t>
            </a: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de-DE" dirty="0" smtClean="0">
                <a:latin typeface="+mn-lt"/>
              </a:rPr>
              <a:t>When space-charge effects are negligible, the most common way to obtain the emittance is using linear-optics transformations. The 2D (4D) </a:t>
            </a:r>
            <a:r>
              <a:rPr lang="en-US" altLang="de-DE" dirty="0">
                <a:latin typeface="+mn-lt"/>
              </a:rPr>
              <a:t>transverse beam matrix </a:t>
            </a:r>
            <a:r>
              <a:rPr lang="en-US" altLang="de-DE" dirty="0" smtClean="0">
                <a:latin typeface="+mn-lt"/>
              </a:rPr>
              <a:t>is </a:t>
            </a:r>
            <a:r>
              <a:rPr lang="en-US" altLang="de-DE" dirty="0">
                <a:latin typeface="+mn-lt"/>
              </a:rPr>
              <a:t>obtained measuring the beam </a:t>
            </a:r>
            <a:r>
              <a:rPr lang="en-US" altLang="de-DE" dirty="0" smtClean="0">
                <a:latin typeface="+mn-lt"/>
              </a:rPr>
              <a:t>sizes (and &lt;</a:t>
            </a:r>
            <a:r>
              <a:rPr lang="en-US" altLang="de-DE" dirty="0" err="1" smtClean="0">
                <a:latin typeface="+mn-lt"/>
              </a:rPr>
              <a:t>xy</a:t>
            </a:r>
            <a:r>
              <a:rPr lang="en-US" altLang="de-DE" dirty="0" smtClean="0">
                <a:latin typeface="+mn-lt"/>
              </a:rPr>
              <a:t>&gt;) </a:t>
            </a:r>
            <a:r>
              <a:rPr lang="en-US" altLang="de-DE" dirty="0">
                <a:latin typeface="+mn-lt"/>
              </a:rPr>
              <a:t>for different phase advances between reconstruction point s</a:t>
            </a:r>
            <a:r>
              <a:rPr lang="en-US" altLang="de-DE" baseline="-25000" dirty="0">
                <a:latin typeface="+mn-lt"/>
              </a:rPr>
              <a:t>0</a:t>
            </a:r>
            <a:r>
              <a:rPr lang="en-US" altLang="de-DE" dirty="0">
                <a:latin typeface="+mn-lt"/>
              </a:rPr>
              <a:t> and measurement point s. </a:t>
            </a:r>
            <a:endParaRPr lang="en-US" altLang="de-DE" dirty="0" smtClean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 smtClean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 smtClean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 smtClean="0">
              <a:latin typeface="+mn-lt"/>
            </a:endParaRPr>
          </a:p>
          <a:p>
            <a:pPr marL="0" indent="-285750"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latin typeface="+mn-lt"/>
            </a:endParaRPr>
          </a:p>
          <a:p>
            <a:pPr marL="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 smtClean="0">
              <a:solidFill>
                <a:srgbClr val="000000"/>
              </a:solidFill>
              <a:latin typeface="+mn-lt"/>
            </a:endParaRPr>
          </a:p>
          <a:p>
            <a:pPr marL="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solidFill>
                <a:srgbClr val="000000"/>
              </a:solidFill>
              <a:latin typeface="+mn-lt"/>
            </a:endParaRPr>
          </a:p>
          <a:p>
            <a:pPr marL="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endParaRPr lang="en-US" altLang="de-DE" sz="800" dirty="0" smtClean="0">
              <a:solidFill>
                <a:srgbClr val="000000"/>
              </a:solidFill>
              <a:latin typeface="+mn-lt"/>
            </a:endParaRPr>
          </a:p>
          <a:p>
            <a:pPr marL="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altLang="de-DE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49946421"/>
              </p:ext>
            </p:extLst>
          </p:nvPr>
        </p:nvGraphicFramePr>
        <p:xfrm>
          <a:off x="394602" y="4110171"/>
          <a:ext cx="4238732" cy="1440117"/>
        </p:xfrm>
        <a:graphic>
          <a:graphicData uri="http://schemas.openxmlformats.org/presentationml/2006/ole">
            <p:oleObj spid="_x0000_s48494" name="Equation" r:id="rId4" imgW="2844800" imgH="965200" progId="">
              <p:embed/>
            </p:oleObj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2091193"/>
              </p:ext>
            </p:extLst>
          </p:nvPr>
        </p:nvGraphicFramePr>
        <p:xfrm>
          <a:off x="5209398" y="4152629"/>
          <a:ext cx="1973054" cy="1541718"/>
        </p:xfrm>
        <a:graphic>
          <a:graphicData uri="http://schemas.openxmlformats.org/presentationml/2006/ole">
            <p:oleObj spid="_x0000_s48495" name="Equation" r:id="rId5" imgW="1536700" imgH="1193800" progId="">
              <p:embed/>
            </p:oleObj>
          </a:graphicData>
        </a:graphic>
      </p:graphicFrame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4705342" y="48287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2" name="Group 1"/>
          <p:cNvGrpSpPr/>
          <p:nvPr/>
        </p:nvGrpSpPr>
        <p:grpSpPr>
          <a:xfrm>
            <a:off x="1353318" y="2525995"/>
            <a:ext cx="6675066" cy="1376257"/>
            <a:chOff x="982663" y="1463675"/>
            <a:chExt cx="7627937" cy="1736725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63298255"/>
                </p:ext>
              </p:extLst>
            </p:nvPr>
          </p:nvGraphicFramePr>
          <p:xfrm>
            <a:off x="982663" y="1593850"/>
            <a:ext cx="7246937" cy="1606550"/>
          </p:xfrm>
          <a:graphic>
            <a:graphicData uri="http://schemas.openxmlformats.org/presentationml/2006/ole">
              <p:oleObj spid="_x0000_s48496" name="Equation" r:id="rId6" imgW="4381500" imgH="965200" progId="">
                <p:embed/>
              </p:oleObj>
            </a:graphicData>
          </a:graphic>
        </p:graphicFrame>
        <p:sp>
          <p:nvSpPr>
            <p:cNvPr id="2057" name="Text Box 14"/>
            <p:cNvSpPr txBox="1">
              <a:spLocks noChangeArrowheads="1"/>
            </p:cNvSpPr>
            <p:nvPr/>
          </p:nvSpPr>
          <p:spPr bwMode="auto">
            <a:xfrm>
              <a:off x="6629400" y="1463675"/>
              <a:ext cx="16160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de-DE" sz="1400" dirty="0">
                  <a:solidFill>
                    <a:srgbClr val="0000FF"/>
                  </a:solidFill>
                  <a:latin typeface="+mn-lt"/>
                </a:rPr>
                <a:t>What we can measure at </a:t>
              </a:r>
              <a:r>
                <a:rPr lang="en-US" altLang="de-DE" sz="1400" i="1" dirty="0">
                  <a:solidFill>
                    <a:srgbClr val="0000FF"/>
                  </a:solidFill>
                  <a:latin typeface="+mn-lt"/>
                </a:rPr>
                <a:t>s</a:t>
              </a:r>
              <a:endParaRPr lang="en-US" altLang="de-DE" sz="1400" i="1" baseline="-250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058" name="Rectangle 20"/>
            <p:cNvSpPr>
              <a:spLocks noChangeArrowheads="1"/>
            </p:cNvSpPr>
            <p:nvPr/>
          </p:nvSpPr>
          <p:spPr bwMode="auto">
            <a:xfrm>
              <a:off x="11430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59" name="Rectangle 21"/>
            <p:cNvSpPr>
              <a:spLocks noChangeArrowheads="1"/>
            </p:cNvSpPr>
            <p:nvPr/>
          </p:nvSpPr>
          <p:spPr bwMode="auto">
            <a:xfrm>
              <a:off x="11430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0" name="Rectangle 22"/>
            <p:cNvSpPr>
              <a:spLocks noChangeArrowheads="1"/>
            </p:cNvSpPr>
            <p:nvPr/>
          </p:nvSpPr>
          <p:spPr bwMode="auto">
            <a:xfrm>
              <a:off x="11430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1" name="Rectangle 23"/>
            <p:cNvSpPr>
              <a:spLocks noChangeArrowheads="1"/>
            </p:cNvSpPr>
            <p:nvPr/>
          </p:nvSpPr>
          <p:spPr bwMode="auto">
            <a:xfrm>
              <a:off x="23622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2" name="Rectangle 24"/>
            <p:cNvSpPr>
              <a:spLocks noChangeArrowheads="1"/>
            </p:cNvSpPr>
            <p:nvPr/>
          </p:nvSpPr>
          <p:spPr bwMode="auto">
            <a:xfrm>
              <a:off x="35814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3" name="Rectangle 25"/>
            <p:cNvSpPr>
              <a:spLocks noChangeArrowheads="1"/>
            </p:cNvSpPr>
            <p:nvPr/>
          </p:nvSpPr>
          <p:spPr bwMode="auto">
            <a:xfrm>
              <a:off x="5334000" y="16002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4" name="Rectangle 26"/>
            <p:cNvSpPr>
              <a:spLocks noChangeArrowheads="1"/>
            </p:cNvSpPr>
            <p:nvPr/>
          </p:nvSpPr>
          <p:spPr bwMode="auto">
            <a:xfrm>
              <a:off x="23622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5" name="Rectangle 27"/>
            <p:cNvSpPr>
              <a:spLocks noChangeArrowheads="1"/>
            </p:cNvSpPr>
            <p:nvPr/>
          </p:nvSpPr>
          <p:spPr bwMode="auto">
            <a:xfrm>
              <a:off x="25908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6" name="Rectangle 28"/>
            <p:cNvSpPr>
              <a:spLocks noChangeArrowheads="1"/>
            </p:cNvSpPr>
            <p:nvPr/>
          </p:nvSpPr>
          <p:spPr bwMode="auto">
            <a:xfrm>
              <a:off x="36576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7" name="Rectangle 29"/>
            <p:cNvSpPr>
              <a:spLocks noChangeArrowheads="1"/>
            </p:cNvSpPr>
            <p:nvPr/>
          </p:nvSpPr>
          <p:spPr bwMode="auto">
            <a:xfrm>
              <a:off x="42672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8" name="Rectangle 30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69" name="Rectangle 31"/>
            <p:cNvSpPr>
              <a:spLocks noChangeArrowheads="1"/>
            </p:cNvSpPr>
            <p:nvPr/>
          </p:nvSpPr>
          <p:spPr bwMode="auto">
            <a:xfrm>
              <a:off x="5410200" y="21336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70" name="Rectangle 32"/>
            <p:cNvSpPr>
              <a:spLocks noChangeArrowheads="1"/>
            </p:cNvSpPr>
            <p:nvPr/>
          </p:nvSpPr>
          <p:spPr bwMode="auto">
            <a:xfrm>
              <a:off x="7467600" y="2667000"/>
              <a:ext cx="457200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71" name="Text Box 33"/>
            <p:cNvSpPr txBox="1">
              <a:spLocks noChangeArrowheads="1"/>
            </p:cNvSpPr>
            <p:nvPr/>
          </p:nvSpPr>
          <p:spPr bwMode="auto">
            <a:xfrm>
              <a:off x="6471133" y="1997076"/>
              <a:ext cx="1682267" cy="66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de-DE" sz="1400" dirty="0">
                  <a:solidFill>
                    <a:srgbClr val="FF0000"/>
                  </a:solidFill>
                  <a:latin typeface="+mn-lt"/>
                </a:rPr>
                <a:t>What we want to reconstruct at </a:t>
              </a:r>
              <a:r>
                <a:rPr lang="en-US" altLang="de-DE" sz="1400" i="1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altLang="de-DE" sz="1400" i="1" baseline="-25000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2072" name="Rectangle 34"/>
            <p:cNvSpPr>
              <a:spLocks noChangeArrowheads="1"/>
            </p:cNvSpPr>
            <p:nvPr/>
          </p:nvSpPr>
          <p:spPr bwMode="auto">
            <a:xfrm>
              <a:off x="8153400" y="1541010"/>
              <a:ext cx="457200" cy="45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  <p:sp>
          <p:nvSpPr>
            <p:cNvPr id="2073" name="Rectangle 35"/>
            <p:cNvSpPr>
              <a:spLocks noChangeArrowheads="1"/>
            </p:cNvSpPr>
            <p:nvPr/>
          </p:nvSpPr>
          <p:spPr bwMode="auto">
            <a:xfrm>
              <a:off x="8153400" y="2150610"/>
              <a:ext cx="457200" cy="4571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CH" altLang="de-DE"/>
            </a:p>
          </p:txBody>
        </p:sp>
      </p:grpSp>
      <p:sp>
        <p:nvSpPr>
          <p:cNvPr id="29" name="Titel 5"/>
          <p:cNvSpPr txBox="1">
            <a:spLocks/>
          </p:cNvSpPr>
          <p:nvPr/>
        </p:nvSpPr>
        <p:spPr>
          <a:xfrm>
            <a:off x="2077200" y="29160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Optics-based emittance measurements</a:t>
            </a:r>
            <a:endParaRPr lang="en-US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493626" y="5766355"/>
            <a:ext cx="4534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dirty="0" smtClean="0">
                <a:latin typeface="+mn-lt"/>
              </a:rPr>
              <a:t>Intrinsic emittances </a:t>
            </a:r>
            <a:r>
              <a:rPr lang="el-GR" altLang="de-DE" i="1" dirty="0" smtClean="0">
                <a:latin typeface="+mn-lt"/>
              </a:rPr>
              <a:t>ε</a:t>
            </a:r>
            <a:r>
              <a:rPr lang="de-CH" altLang="de-DE" i="1" baseline="-25000" dirty="0" smtClean="0">
                <a:latin typeface="+mn-lt"/>
              </a:rPr>
              <a:t>1</a:t>
            </a:r>
            <a:r>
              <a:rPr lang="de-CH" altLang="de-DE" dirty="0" smtClean="0">
                <a:latin typeface="+mn-lt"/>
              </a:rPr>
              <a:t>,</a:t>
            </a:r>
            <a:r>
              <a:rPr lang="de-CH" altLang="de-DE" i="1" dirty="0" smtClean="0">
                <a:latin typeface="+mn-lt"/>
              </a:rPr>
              <a:t> </a:t>
            </a:r>
            <a:r>
              <a:rPr lang="el-GR" altLang="de-DE" i="1" dirty="0" smtClean="0">
                <a:latin typeface="+mn-lt"/>
              </a:rPr>
              <a:t>ε</a:t>
            </a:r>
            <a:r>
              <a:rPr lang="de-CH" altLang="de-DE" i="1" baseline="-25000" dirty="0" smtClean="0">
                <a:latin typeface="+mn-lt"/>
              </a:rPr>
              <a:t>2 </a:t>
            </a:r>
            <a:r>
              <a:rPr lang="en-GB" altLang="de-DE" dirty="0">
                <a:latin typeface="+mn-lt"/>
              </a:rPr>
              <a:t>are derived from 2D and coupling terms </a:t>
            </a:r>
            <a:r>
              <a:rPr lang="en-US" altLang="de-DE" i="1" dirty="0">
                <a:latin typeface="+mn-lt"/>
              </a:rPr>
              <a:t>[K. Kubo, ATF Report 99-02 (1999)]</a:t>
            </a:r>
            <a:r>
              <a:rPr lang="en-GB" altLang="de-DE" i="1" dirty="0">
                <a:latin typeface="+mn-lt"/>
              </a:rPr>
              <a:t> </a:t>
            </a:r>
          </a:p>
          <a:p>
            <a:endParaRPr lang="en-US" altLang="de-DE" i="1" baseline="-25000" dirty="0" smtClean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4954078"/>
              </p:ext>
            </p:extLst>
          </p:nvPr>
        </p:nvGraphicFramePr>
        <p:xfrm>
          <a:off x="6084168" y="5910371"/>
          <a:ext cx="1090794" cy="305210"/>
        </p:xfrm>
        <a:graphic>
          <a:graphicData uri="http://schemas.openxmlformats.org/presentationml/2006/ole">
            <p:oleObj spid="_x0000_s48497" name="Equation" r:id="rId7" imgW="863280" imgH="241200" progId="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213913" y="2634183"/>
            <a:ext cx="45719" cy="784995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Left Brace 31"/>
          <p:cNvSpPr/>
          <p:nvPr/>
        </p:nvSpPr>
        <p:spPr bwMode="auto">
          <a:xfrm>
            <a:off x="827584" y="2636912"/>
            <a:ext cx="45719" cy="1257235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304" y="2933403"/>
            <a:ext cx="914400" cy="4235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kern="1000" spc="30" dirty="0" smtClean="0">
                <a:latin typeface="+mn-lt"/>
                <a:cs typeface="Franklin Gothic Book"/>
              </a:rPr>
              <a:t>2D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3149427"/>
            <a:ext cx="914400" cy="4235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kern="1000" spc="30" dirty="0">
                <a:latin typeface="+mn-lt"/>
                <a:cs typeface="Franklin Gothic Book"/>
              </a:rPr>
              <a:t>4</a:t>
            </a:r>
            <a:r>
              <a:rPr lang="de-CH" sz="1400" kern="1000" spc="30" dirty="0" smtClean="0">
                <a:latin typeface="+mn-lt"/>
                <a:cs typeface="Franklin Gothic Book"/>
              </a:rPr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3516569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4120</Words>
  <Application>Microsoft Office PowerPoint</Application>
  <PresentationFormat>On-screen Show (4:3)</PresentationFormat>
  <Paragraphs>685</Paragraphs>
  <Slides>36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PSI PowerPoint Master english</vt:lpstr>
      <vt:lpstr>Equation</vt:lpstr>
      <vt:lpstr>Requirements from the FEL Beam Dynamics community</vt:lpstr>
      <vt:lpstr>Contents</vt:lpstr>
      <vt:lpstr>Contents</vt:lpstr>
      <vt:lpstr>Introduction: FELs</vt:lpstr>
      <vt:lpstr>Introduction: XFELs are driven by linacs</vt:lpstr>
      <vt:lpstr>Slide 6</vt:lpstr>
      <vt:lpstr>Slide 7</vt:lpstr>
      <vt:lpstr>Contents</vt:lpstr>
      <vt:lpstr>Slide 9</vt:lpstr>
      <vt:lpstr>Slide 10</vt:lpstr>
      <vt:lpstr>Slide 11</vt:lpstr>
      <vt:lpstr>Streaking methods</vt:lpstr>
      <vt:lpstr>Slide 13</vt:lpstr>
      <vt:lpstr>Slide 14</vt:lpstr>
      <vt:lpstr>Slide 15</vt:lpstr>
      <vt:lpstr>Slide 16</vt:lpstr>
      <vt:lpstr>Optimized multiple-quadrupole scan for slice emittance measurements</vt:lpstr>
      <vt:lpstr>Contents</vt:lpstr>
      <vt:lpstr>Slide 19</vt:lpstr>
      <vt:lpstr>Slide 20</vt:lpstr>
      <vt:lpstr>Slide 21</vt:lpstr>
      <vt:lpstr>Contents</vt:lpstr>
      <vt:lpstr>Slide 23</vt:lpstr>
      <vt:lpstr>Slide 24</vt:lpstr>
      <vt:lpstr>Slide 25</vt:lpstr>
      <vt:lpstr>Slide 26</vt:lpstr>
      <vt:lpstr>Slide 27</vt:lpstr>
      <vt:lpstr>Slide 28</vt:lpstr>
      <vt:lpstr>Contents</vt:lpstr>
      <vt:lpstr>Slide 30</vt:lpstr>
      <vt:lpstr>Slide 31</vt:lpstr>
      <vt:lpstr>Conclusion</vt:lpstr>
      <vt:lpstr>Slide 33</vt:lpstr>
      <vt:lpstr>Comparison FODO-quadrupole scan</vt:lpstr>
      <vt:lpstr>Symmetric single quadrupole scan </vt:lpstr>
      <vt:lpstr>Slide 36</vt:lpstr>
    </vt:vector>
  </TitlesOfParts>
  <Company>PSI - Paul Scherrer Institut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Reiche Sven</dc:creator>
  <cp:lastModifiedBy>eduard</cp:lastModifiedBy>
  <cp:revision>397</cp:revision>
  <cp:lastPrinted>2015-07-23T13:50:07Z</cp:lastPrinted>
  <dcterms:created xsi:type="dcterms:W3CDTF">2016-10-31T15:03:20Z</dcterms:created>
  <dcterms:modified xsi:type="dcterms:W3CDTF">2018-01-28T13:38:41Z</dcterms:modified>
</cp:coreProperties>
</file>