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1" r:id="rId4"/>
    <p:sldId id="262" r:id="rId5"/>
    <p:sldId id="263" r:id="rId6"/>
    <p:sldId id="278" r:id="rId7"/>
    <p:sldId id="279" r:id="rId8"/>
    <p:sldId id="258" r:id="rId9"/>
    <p:sldId id="271" r:id="rId10"/>
    <p:sldId id="281" r:id="rId11"/>
    <p:sldId id="272" r:id="rId12"/>
    <p:sldId id="285" r:id="rId13"/>
    <p:sldId id="266" r:id="rId14"/>
    <p:sldId id="273" r:id="rId15"/>
    <p:sldId id="286" r:id="rId16"/>
    <p:sldId id="274" r:id="rId17"/>
    <p:sldId id="276" r:id="rId18"/>
    <p:sldId id="268" r:id="rId19"/>
    <p:sldId id="284" r:id="rId20"/>
    <p:sldId id="283" r:id="rId21"/>
    <p:sldId id="267" r:id="rId22"/>
    <p:sldId id="277" r:id="rId23"/>
    <p:sldId id="260" r:id="rId24"/>
    <p:sldId id="269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EE0"/>
    <a:srgbClr val="21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3" autoAdjust="0"/>
    <p:restoredTop sz="94700" autoAdjust="0"/>
  </p:normalViewPr>
  <p:slideViewPr>
    <p:cSldViewPr>
      <p:cViewPr varScale="1">
        <p:scale>
          <a:sx n="110" d="100"/>
          <a:sy n="110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Do you use X-ray pinhole cameras for emittance measurement?</a:t>
            </a:r>
            <a:endParaRPr lang="en-US"/>
          </a:p>
        </c:rich>
      </c:tx>
      <c:layout>
        <c:manualLayout>
          <c:xMode val="edge"/>
          <c:yMode val="edge"/>
          <c:x val="0.19054284517556794"/>
          <c:y val="1.7347799242707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Emittance measurement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Yes (10)</c:v>
                </c:pt>
                <c:pt idx="1">
                  <c:v>No (7)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P43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Scintilllator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CdWO4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Scintilllator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LuAG:Ce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Scintilllator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YAG:Ce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Scintilllator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351040"/>
        <c:axId val="543350256"/>
      </c:barChart>
      <c:catAx>
        <c:axId val="5433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50256"/>
        <c:crosses val="autoZero"/>
        <c:auto val="1"/>
        <c:lblAlgn val="ctr"/>
        <c:lblOffset val="100"/>
        <c:noMultiLvlLbl val="0"/>
      </c:catAx>
      <c:valAx>
        <c:axId val="54335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5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FFF-B756-4D43-8444-49E02FF72B4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A67B-6AF7-43D9-BF37-BA494382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732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A35E-4229-4B54-8044-491F298F1703}" type="datetimeFigureOut">
              <a:rPr lang="en-GB" smtClean="0"/>
              <a:pPr/>
              <a:t>25/01/2018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5BBA-A02C-4BD3-B2AF-0C84CD08A6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609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6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4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8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2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7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1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96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3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Emittance Measurements for Light Sources and FELs, Jan 29-30 2018: Status of x-ray pinhole cameras for 3GSLS , L. Bobb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269A-8AAA-44C5-8588-7A44430168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3200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78497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69360"/>
            <a:ext cx="86044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952" y="6669360"/>
            <a:ext cx="4320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16632"/>
            <a:ext cx="1584176" cy="43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287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4" r:id="rId4"/>
    <p:sldLayoutId id="214748365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2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Status of </a:t>
            </a:r>
            <a:r>
              <a:rPr lang="en-GB" b="1" dirty="0" smtClean="0"/>
              <a:t>X-ray Pinhole Cameras </a:t>
            </a:r>
            <a:r>
              <a:rPr lang="en-GB" b="1" dirty="0"/>
              <a:t>for 3GSLS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L. </a:t>
            </a:r>
            <a:r>
              <a:rPr lang="en-GB" dirty="0" err="1" smtClean="0"/>
              <a:t>Bobb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Emittance Calculation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836712"/>
                <a:ext cx="7812360" cy="5688632"/>
              </a:xfrm>
            </p:spPr>
            <p:txBody>
              <a:bodyPr>
                <a:noAutofit/>
              </a:bodyPr>
              <a:lstStyle/>
              <a:p>
                <a:pPr marL="0" indent="0">
                  <a:buClr>
                    <a:schemeClr val="tx1"/>
                  </a:buClr>
                  <a:buNone/>
                </a:pPr>
                <a:r>
                  <a:rPr lang="en-GB" sz="1800" dirty="0" smtClean="0"/>
                  <a:t>At Diamond using two </a:t>
                </a:r>
                <a:r>
                  <a:rPr lang="en-GB" sz="1800" dirty="0"/>
                  <a:t>pinhole cameras at different locations</a:t>
                </a:r>
                <a:r>
                  <a:rPr lang="en-GB" sz="1800" dirty="0" smtClean="0"/>
                  <a:t>:</a:t>
                </a:r>
                <a:endParaRPr lang="en-GB" sz="1800" dirty="0" smtClean="0">
                  <a:solidFill>
                    <a:srgbClr val="0070C0"/>
                  </a:solidFill>
                </a:endParaRPr>
              </a:p>
              <a:p>
                <a:pPr marL="514350" indent="-51435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GB" sz="1800" dirty="0" smtClean="0">
                    <a:solidFill>
                      <a:srgbClr val="0070C0"/>
                    </a:solidFill>
                  </a:rPr>
                  <a:t>Fit a 2D Gaussian </a:t>
                </a:r>
                <a:r>
                  <a:rPr lang="en-GB" sz="1800" dirty="0" smtClean="0">
                    <a:sym typeface="Wingdings" panose="05000000000000000000" pitchFamily="2" charset="2"/>
                  </a:rPr>
                  <a:t>to obtain horizontal and vertical imaged sizes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1,2</m:t>
                            </m:r>
                          </m:sub>
                        </m:sSub>
                      </m:sub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𝑖𝑚𝑎𝑔𝑒</m:t>
                        </m:r>
                      </m:sup>
                    </m:sSubSup>
                  </m:oMath>
                </a14:m>
                <a:r>
                  <a:rPr lang="en-GB" sz="1800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1,2</m:t>
                            </m:r>
                          </m:sub>
                        </m:sSub>
                      </m:sub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𝑖𝑚𝑎𝑔𝑒</m:t>
                        </m:r>
                      </m:sup>
                    </m:sSubSup>
                  </m:oMath>
                </a14:m>
                <a:r>
                  <a:rPr lang="en-GB" sz="1800" dirty="0" smtClean="0"/>
                  <a:t>respectively.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GB" sz="1800" dirty="0"/>
              </a:p>
              <a:p>
                <a:pPr marL="514350" indent="-51435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GB" sz="1800" dirty="0" smtClean="0">
                    <a:solidFill>
                      <a:srgbClr val="0070C0"/>
                    </a:solidFill>
                  </a:rPr>
                  <a:t>Deconvolve and scale </a:t>
                </a:r>
                <a:r>
                  <a:rPr lang="en-GB" sz="1800" dirty="0" smtClean="0"/>
                  <a:t>using magnification to obtain the electron beam sizes e.g. Gaussian subtraction in quadrature:</a:t>
                </a:r>
                <a:br>
                  <a:rPr lang="en-GB" sz="1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(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𝑖𝑚𝑎𝑔𝑒</m:t>
                                    </m:r>
                                  </m:sup>
                                </m:sSubSup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−</m:t>
                            </m:r>
                            <m:sSubSup>
                              <m:sSubSup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Sup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𝑃𝑆𝐹</m:t>
                                </m:r>
                              </m:sub>
                              <m:sup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GB" sz="18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GB" sz="1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1800" dirty="0" smtClean="0"/>
                  <a:t>Given the lattice parameters, </a:t>
                </a:r>
                <a:r>
                  <a:rPr lang="en-GB" sz="1800" dirty="0" smtClean="0">
                    <a:solidFill>
                      <a:srgbClr val="0070C0"/>
                    </a:solidFill>
                  </a:rPr>
                  <a:t>solve</a:t>
                </a:r>
                <a:r>
                  <a:rPr lang="en-GB" sz="1800" dirty="0" smtClean="0"/>
                  <a:t> the following matrix equation to obtain the horizontal and vertical emittances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GB" sz="1800" dirty="0" smtClean="0"/>
                  <a:t>, and energy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18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GB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GB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GB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GB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GB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8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836712"/>
                <a:ext cx="7812360" cy="5688632"/>
              </a:xfrm>
              <a:blipFill rotWithShape="0">
                <a:blip r:embed="rId2"/>
                <a:stretch>
                  <a:fillRect l="-624" t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1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967776" y="6521152"/>
            <a:ext cx="3028160" cy="41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>
            <a:off x="-2556792" y="5481228"/>
            <a:ext cx="6120692" cy="4994475"/>
          </a:xfrm>
          <a:prstGeom prst="arc">
            <a:avLst>
              <a:gd name="adj1" fmla="val 16200000"/>
              <a:gd name="adj2" fmla="val 1939343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8" idx="0"/>
          </p:cNvCxnSpPr>
          <p:nvPr/>
        </p:nvCxnSpPr>
        <p:spPr>
          <a:xfrm flipH="1">
            <a:off x="-526474" y="5481228"/>
            <a:ext cx="1030028" cy="87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1753" y="4581128"/>
            <a:ext cx="14761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923928" y="4869160"/>
            <a:ext cx="216024" cy="4680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Fundamental Limitations</a:t>
            </a:r>
          </a:p>
        </p:txBody>
      </p:sp>
      <p:sp>
        <p:nvSpPr>
          <p:cNvPr id="9" name="Oval 8"/>
          <p:cNvSpPr/>
          <p:nvPr/>
        </p:nvSpPr>
        <p:spPr>
          <a:xfrm>
            <a:off x="877655" y="5337213"/>
            <a:ext cx="315578" cy="30561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95065" y="5861023"/>
            <a:ext cx="14761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>
            <a:stCxn id="9" idx="0"/>
          </p:cNvCxnSpPr>
          <p:nvPr/>
        </p:nvCxnSpPr>
        <p:spPr>
          <a:xfrm>
            <a:off x="1035444" y="5337213"/>
            <a:ext cx="5693851" cy="30428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4"/>
          </p:cNvCxnSpPr>
          <p:nvPr/>
        </p:nvCxnSpPr>
        <p:spPr>
          <a:xfrm flipV="1">
            <a:off x="1035444" y="5373216"/>
            <a:ext cx="5696796" cy="26961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6"/>
          </p:cNvCxnSpPr>
          <p:nvPr/>
        </p:nvCxnSpPr>
        <p:spPr>
          <a:xfrm>
            <a:off x="1193233" y="5490022"/>
            <a:ext cx="5539007" cy="184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923915" y="5697251"/>
            <a:ext cx="216024" cy="4680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le 50"/>
          <p:cNvSpPr/>
          <p:nvPr/>
        </p:nvSpPr>
        <p:spPr>
          <a:xfrm>
            <a:off x="6729295" y="5039971"/>
            <a:ext cx="72008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/>
          <p:cNvCxnSpPr/>
          <p:nvPr/>
        </p:nvCxnSpPr>
        <p:spPr>
          <a:xfrm>
            <a:off x="6804248" y="5508023"/>
            <a:ext cx="1368152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812360" y="1196752"/>
            <a:ext cx="720080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ounded Rectangle 70"/>
          <p:cNvSpPr/>
          <p:nvPr/>
        </p:nvSpPr>
        <p:spPr>
          <a:xfrm>
            <a:off x="7884368" y="2132857"/>
            <a:ext cx="576064" cy="2160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Connector 71"/>
          <p:cNvCxnSpPr/>
          <p:nvPr/>
        </p:nvCxnSpPr>
        <p:spPr>
          <a:xfrm>
            <a:off x="6801303" y="5641494"/>
            <a:ext cx="1191078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801303" y="5373216"/>
            <a:ext cx="1515113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8005964" y="3941708"/>
            <a:ext cx="11211" cy="1699786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1" idx="2"/>
          </p:cNvCxnSpPr>
          <p:nvPr/>
        </p:nvCxnSpPr>
        <p:spPr>
          <a:xfrm>
            <a:off x="8172400" y="2348881"/>
            <a:ext cx="0" cy="3168351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8310752" y="3941708"/>
            <a:ext cx="2832" cy="1431508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001561" y="2373635"/>
            <a:ext cx="458871" cy="1555622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923947" y="2361221"/>
            <a:ext cx="386805" cy="1555733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839113" y="1408981"/>
            <a:ext cx="90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Camera</a:t>
            </a:r>
            <a:endParaRPr lang="en-GB" dirty="0"/>
          </a:p>
        </p:txBody>
      </p:sp>
      <p:sp>
        <p:nvSpPr>
          <p:cNvPr id="102" name="TextBox 101"/>
          <p:cNvSpPr txBox="1"/>
          <p:nvPr/>
        </p:nvSpPr>
        <p:spPr>
          <a:xfrm>
            <a:off x="6729295" y="3642774"/>
            <a:ext cx="65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Lens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8059026" y="5712685"/>
            <a:ext cx="83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Mirror</a:t>
            </a:r>
            <a:endParaRPr lang="en-GB" dirty="0"/>
          </a:p>
        </p:txBody>
      </p:sp>
      <p:sp>
        <p:nvSpPr>
          <p:cNvPr id="104" name="TextBox 103"/>
          <p:cNvSpPr txBox="1"/>
          <p:nvPr/>
        </p:nvSpPr>
        <p:spPr>
          <a:xfrm>
            <a:off x="6180429" y="6095690"/>
            <a:ext cx="124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Scintillator</a:t>
            </a:r>
            <a:endParaRPr lang="en-GB" dirty="0"/>
          </a:p>
        </p:txBody>
      </p:sp>
      <p:sp>
        <p:nvSpPr>
          <p:cNvPr id="105" name="TextBox 104"/>
          <p:cNvSpPr txBox="1"/>
          <p:nvPr/>
        </p:nvSpPr>
        <p:spPr>
          <a:xfrm>
            <a:off x="3559465" y="4348796"/>
            <a:ext cx="94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Pinhole</a:t>
            </a:r>
            <a:endParaRPr lang="en-GB" dirty="0"/>
          </a:p>
        </p:txBody>
      </p:sp>
      <p:sp>
        <p:nvSpPr>
          <p:cNvPr id="106" name="TextBox 105"/>
          <p:cNvSpPr txBox="1"/>
          <p:nvPr/>
        </p:nvSpPr>
        <p:spPr>
          <a:xfrm>
            <a:off x="557373" y="4059656"/>
            <a:ext cx="84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</a:t>
            </a:r>
            <a:endParaRPr lang="en-GB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995936" y="6525344"/>
            <a:ext cx="28053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7452574" y="3835068"/>
            <a:ext cx="1439652" cy="1440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7740352" y="5085184"/>
            <a:ext cx="864096" cy="8280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11560" y="799896"/>
                <a:ext cx="5544616" cy="317195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b="1" dirty="0" smtClean="0"/>
                  <a:t>Indirect emittance measurement </a:t>
                </a:r>
              </a:p>
              <a:p>
                <a:endParaRPr lang="en-GB" sz="22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b="1" dirty="0" smtClean="0"/>
                  <a:t>Point Spread Function</a:t>
                </a:r>
                <a:r>
                  <a:rPr lang="en-GB" sz="2200" dirty="0" smtClean="0"/>
                  <a:t> (Gaussian approx.) contribution to beam size measurement [4]: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𝑷𝑺𝑭</m:t>
                          </m:r>
                        </m:sub>
                        <m:sup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GB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𝑷𝒊𝒏𝒉𝒐𝒍𝒆</m:t>
                          </m:r>
                        </m:sub>
                        <m:sup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GB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𝑪𝒂𝒎𝒆𝒓𝒂</m:t>
                          </m:r>
                        </m:sub>
                        <m:sup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GB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200" b="1" dirty="0" smtClean="0"/>
              </a:p>
              <a:p>
                <a:r>
                  <a:rPr lang="en-GB" sz="2200" dirty="0"/>
                  <a:t> </a:t>
                </a:r>
                <a:r>
                  <a:rPr lang="en-GB" sz="2200" dirty="0" smtClean="0"/>
                  <a:t>    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𝑃𝑖𝑛h𝑜𝑙𝑒</m:t>
                          </m:r>
                        </m:sub>
                        <m:sup>
                          <m:r>
                            <a:rPr lang="en-GB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𝐷𝑖𝑓𝑓𝑟𝑎𝑐𝑡𝑖𝑜𝑛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𝐴𝑝𝑒𝑟𝑡𝑢𝑟𝑒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𝐶𝑎𝑚𝑒𝑟𝑎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𝑆𝑐𝑟𝑒𝑒𝑛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𝐿𝑒𝑛𝑠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𝑆𝑒𝑛𝑠𝑜𝑟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2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99896"/>
                <a:ext cx="5544616" cy="3171959"/>
              </a:xfrm>
              <a:prstGeom prst="rect">
                <a:avLst/>
              </a:prstGeom>
              <a:blipFill rotWithShape="0">
                <a:blip r:embed="rId2"/>
                <a:stretch>
                  <a:fillRect l="-985" t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52830" y="6346183"/>
                <a:ext cx="298608" cy="2769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830" y="6346183"/>
                <a:ext cx="29860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3208" b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224977" y="6346183"/>
                <a:ext cx="260584" cy="27699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977" y="6346183"/>
                <a:ext cx="26058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7021" r="-4255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3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1411610"/>
                <a:ext cx="3879267" cy="515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/>
                  <a:t>Source resolution for optimised pinhole camera, given current spatial constraints at Diamond:</a:t>
                </a:r>
              </a:p>
              <a:p>
                <a:endParaRPr lang="en-GB" sz="2200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/>
                  <a:t>w</a:t>
                </a:r>
                <a:r>
                  <a:rPr lang="en-GB" dirty="0" smtClean="0"/>
                  <a:t>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𝑪𝒂𝒎𝒆𝒓𝒂</m:t>
                        </m:r>
                      </m:sub>
                      <m:sup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b="1" dirty="0" smtClean="0">
                  <a:ea typeface="Cambria Math" panose="02040503050406030204" pitchFamily="18" charset="0"/>
                </a:endParaRP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Source resolution incl. contribution from camera using a 5µm P43 screen [4]: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11610"/>
                <a:ext cx="3879267" cy="5159041"/>
              </a:xfrm>
              <a:prstGeom prst="rect">
                <a:avLst/>
              </a:prstGeom>
              <a:blipFill rotWithShape="0">
                <a:blip r:embed="rId2"/>
                <a:stretch>
                  <a:fillRect l="-2044" t="-827" r="-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Fundamental 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68848" y="791454"/>
                <a:ext cx="5025346" cy="45954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𝑷𝑺𝑭</m:t>
                          </m:r>
                        </m:sub>
                        <m:sup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GB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𝑷𝒊𝒏𝒉𝒐𝒍𝒆</m:t>
                          </m:r>
                        </m:sub>
                        <m:sup>
                          <m: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GB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𝑪𝒂𝒎𝒆𝒓𝒂</m:t>
                          </m:r>
                        </m:sub>
                        <m:sup>
                          <m:r>
                            <a:rPr lang="en-GB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GB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200" b="1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48" y="791454"/>
                <a:ext cx="5025346" cy="459549"/>
              </a:xfrm>
              <a:prstGeom prst="rect">
                <a:avLst/>
              </a:prstGeom>
              <a:blipFill rotWithShape="0">
                <a:blip r:embed="rId3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81" y="1789635"/>
            <a:ext cx="5164614" cy="4303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8648" y="2520729"/>
                <a:ext cx="3600401" cy="10867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𝐹𝑊𝐻𝑀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2.35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2.35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2.65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4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" y="2520729"/>
                <a:ext cx="3600401" cy="10867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8409" y="2479635"/>
                <a:ext cx="1323536" cy="6835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𝐴𝑝𝑒𝑟𝑡𝑢𝑟𝑒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 dominates</a:t>
                </a:r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409" y="2479635"/>
                <a:ext cx="1323536" cy="683520"/>
              </a:xfrm>
              <a:prstGeom prst="rect">
                <a:avLst/>
              </a:prstGeom>
              <a:blipFill rotWithShape="0">
                <a:blip r:embed="rId6"/>
                <a:stretch>
                  <a:fillRect l="-2715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78495" y="2479635"/>
                <a:ext cx="1323536" cy="6925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𝐷𝑖𝑓𝑓𝑟𝑎𝑐𝑡𝑖𝑜𝑛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 dominates</a:t>
                </a:r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95" y="2479635"/>
                <a:ext cx="1323536" cy="692562"/>
              </a:xfrm>
              <a:prstGeom prst="rect">
                <a:avLst/>
              </a:prstGeom>
              <a:blipFill rotWithShape="0">
                <a:blip r:embed="rId7"/>
                <a:stretch>
                  <a:fillRect l="-2703" b="-11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4860032" y="3344138"/>
            <a:ext cx="10090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613758" y="3344138"/>
            <a:ext cx="1070760" cy="8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69120" y="3344138"/>
            <a:ext cx="35906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28184" y="3344138"/>
            <a:ext cx="350225" cy="8384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/>
          <p:nvPr/>
        </p:nvCxnSpPr>
        <p:spPr>
          <a:xfrm>
            <a:off x="967776" y="6521152"/>
            <a:ext cx="3028160" cy="41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Practical Challenges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692696"/>
                <a:ext cx="9144000" cy="3457381"/>
              </a:xfrm>
            </p:spPr>
            <p:txBody>
              <a:bodyPr>
                <a:normAutofit/>
              </a:bodyPr>
              <a:lstStyle/>
              <a:p>
                <a:r>
                  <a:rPr lang="en-GB" sz="2800" dirty="0" smtClean="0"/>
                  <a:t>Spatial constraints</a:t>
                </a:r>
              </a:p>
              <a:p>
                <a:pPr lvl="1"/>
                <a:r>
                  <a:rPr lang="en-GB" sz="2200" dirty="0" smtClean="0"/>
                  <a:t>For sufficient source-to-screen magnification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sz="22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200" dirty="0" smtClean="0"/>
                  <a:t>):</a:t>
                </a:r>
                <a:br>
                  <a:rPr lang="en-GB" sz="2200" dirty="0" smtClean="0"/>
                </a:br>
                <a:r>
                  <a:rPr lang="en-GB" sz="2200" dirty="0" smtClean="0">
                    <a:sym typeface="Wingdings" panose="05000000000000000000" pitchFamily="2" charset="2"/>
                  </a:rPr>
                  <a:t> </a:t>
                </a:r>
                <a:r>
                  <a:rPr lang="en-GB" sz="2200" dirty="0" smtClean="0">
                    <a:solidFill>
                      <a:srgbClr val="0070C0"/>
                    </a:solidFill>
                  </a:rPr>
                  <a:t>X-ray path length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GB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≥10</m:t>
                    </m:r>
                    <m:r>
                      <m:rPr>
                        <m:nor/>
                      </m:rPr>
                      <a:rPr lang="en-GB" sz="2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GB" sz="2200" dirty="0" smtClean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endParaRPr lang="en-GB" sz="2200" dirty="0" smtClean="0"/>
              </a:p>
              <a:p>
                <a:pPr lvl="1">
                  <a:buClr>
                    <a:schemeClr val="tx1"/>
                  </a:buClr>
                </a:pPr>
                <a:r>
                  <a:rPr lang="en-GB" sz="2200" dirty="0" smtClean="0">
                    <a:solidFill>
                      <a:srgbClr val="0070C0"/>
                    </a:solidFill>
                  </a:rPr>
                  <a:t>Diffraction contribution to PSF </a:t>
                </a:r>
                <a:r>
                  <a:rPr lang="en-GB" sz="2200" dirty="0" smtClean="0"/>
                  <a:t>from pinhole </a:t>
                </a:r>
                <a:r>
                  <a:rPr lang="en-GB" sz="2200" dirty="0" smtClean="0">
                    <a:solidFill>
                      <a:srgbClr val="0070C0"/>
                    </a:solidFill>
                  </a:rPr>
                  <a:t>worsens with distance </a:t>
                </a:r>
                <a:r>
                  <a:rPr lang="en-GB" sz="2200" dirty="0" smtClean="0"/>
                  <a:t>given a fixed aperture size </a:t>
                </a: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/>
                  <a:t> </a:t>
                </a:r>
                <a:r>
                  <a:rPr lang="en-GB" sz="2200" dirty="0" smtClean="0"/>
                  <a:t>: </a:t>
                </a:r>
                <a:br>
                  <a:rPr lang="en-GB" sz="2200" dirty="0" smtClean="0"/>
                </a:br>
                <a:r>
                  <a:rPr lang="en-GB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𝐷𝑖𝑓𝑓𝑟𝑎𝑐𝑡𝑖𝑜𝑛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e>
                        </m:rad>
                      </m:num>
                      <m:den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GB" sz="2200" dirty="0"/>
                  <a:t> </a:t>
                </a:r>
                <a:r>
                  <a:rPr lang="en-GB" sz="2200" dirty="0" smtClean="0"/>
                  <a:t>   for </a:t>
                </a:r>
                <a:r>
                  <a:rPr lang="en-GB" sz="2200" dirty="0"/>
                  <a:t>wavelength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200" dirty="0"/>
                  <a:t> </a:t>
                </a:r>
                <a:r>
                  <a:rPr lang="en-GB" sz="2200" dirty="0" smtClean="0"/>
                  <a:t>[5]. </a:t>
                </a:r>
              </a:p>
              <a:p>
                <a:pPr lvl="1"/>
                <a:endParaRPr lang="en-GB" sz="2000" dirty="0"/>
              </a:p>
              <a:p>
                <a:pPr lvl="1"/>
                <a:endParaRPr lang="en-GB" sz="2000" dirty="0" smtClean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2696"/>
                <a:ext cx="9144000" cy="3457381"/>
              </a:xfrm>
              <a:blipFill rotWithShape="0">
                <a:blip r:embed="rId3"/>
                <a:stretch>
                  <a:fillRect l="-1200" t="-1764" r="-1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91753" y="4581128"/>
            <a:ext cx="14761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23928" y="4869160"/>
            <a:ext cx="216024" cy="4680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77655" y="5337213"/>
            <a:ext cx="315578" cy="30561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95065" y="5861023"/>
            <a:ext cx="14761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>
            <a:stCxn id="10" idx="0"/>
          </p:cNvCxnSpPr>
          <p:nvPr/>
        </p:nvCxnSpPr>
        <p:spPr>
          <a:xfrm>
            <a:off x="1035444" y="5337213"/>
            <a:ext cx="5693851" cy="30428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4"/>
          </p:cNvCxnSpPr>
          <p:nvPr/>
        </p:nvCxnSpPr>
        <p:spPr>
          <a:xfrm flipV="1">
            <a:off x="1035444" y="5373216"/>
            <a:ext cx="5696796" cy="26961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6"/>
          </p:cNvCxnSpPr>
          <p:nvPr/>
        </p:nvCxnSpPr>
        <p:spPr>
          <a:xfrm>
            <a:off x="1193233" y="5490022"/>
            <a:ext cx="5539007" cy="184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23915" y="5697251"/>
            <a:ext cx="216024" cy="4680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729295" y="5039971"/>
            <a:ext cx="72008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59465" y="4348796"/>
            <a:ext cx="94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Pinhole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57373" y="4059656"/>
            <a:ext cx="84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95936" y="6525344"/>
            <a:ext cx="28053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04248" y="5508023"/>
            <a:ext cx="1008112" cy="415"/>
          </a:xfrm>
          <a:prstGeom prst="line">
            <a:avLst/>
          </a:prstGeom>
          <a:ln w="1905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01303" y="5641494"/>
            <a:ext cx="1011057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01303" y="5373216"/>
            <a:ext cx="1011057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2"/>
            <a:endCxn id="15" idx="0"/>
          </p:cNvCxnSpPr>
          <p:nvPr/>
        </p:nvCxnSpPr>
        <p:spPr>
          <a:xfrm flipH="1">
            <a:off x="4031927" y="5337213"/>
            <a:ext cx="13" cy="3600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94543" y="5604449"/>
                <a:ext cx="321359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543" y="5604449"/>
                <a:ext cx="32135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841321" y="6095690"/>
            <a:ext cx="184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Scintillator screen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52830" y="6346183"/>
                <a:ext cx="298608" cy="2769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830" y="6346183"/>
                <a:ext cx="29860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3208" b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24977" y="6346183"/>
                <a:ext cx="260584" cy="27699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977" y="6346183"/>
                <a:ext cx="26058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021" r="-4255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6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Practical Challenges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6712"/>
            <a:ext cx="5919716" cy="5832648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Pinhole </a:t>
            </a:r>
            <a:r>
              <a:rPr lang="en-GB" sz="3000" dirty="0" smtClean="0"/>
              <a:t>fabrication</a:t>
            </a:r>
          </a:p>
          <a:p>
            <a:pPr lvl="1"/>
            <a:r>
              <a:rPr lang="en-GB" sz="2400" dirty="0" smtClean="0"/>
              <a:t>For the pinhole to be opaque to </a:t>
            </a:r>
            <a:r>
              <a:rPr lang="en-GB" sz="2400" dirty="0" err="1" smtClean="0"/>
              <a:t>keV</a:t>
            </a:r>
            <a:r>
              <a:rPr lang="en-GB" sz="2400" dirty="0" smtClean="0"/>
              <a:t> X-rays a </a:t>
            </a:r>
            <a:r>
              <a:rPr lang="en-GB" sz="2400" dirty="0" smtClean="0">
                <a:solidFill>
                  <a:srgbClr val="0070C0"/>
                </a:solidFill>
              </a:rPr>
              <a:t>high Z material </a:t>
            </a:r>
            <a:r>
              <a:rPr lang="en-GB" sz="2400" dirty="0" smtClean="0"/>
              <a:t>is required e.g. 1mm thick Tungsten.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Often these materials are </a:t>
            </a:r>
            <a:r>
              <a:rPr lang="en-GB" sz="2400" dirty="0" smtClean="0">
                <a:solidFill>
                  <a:srgbClr val="0070C0"/>
                </a:solidFill>
              </a:rPr>
              <a:t>difficult to machine</a:t>
            </a:r>
            <a:r>
              <a:rPr lang="en-GB" sz="2400" dirty="0" smtClean="0"/>
              <a:t>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 smtClean="0"/>
              <a:t>Especially given the </a:t>
            </a:r>
            <a:r>
              <a:rPr lang="en-GB" sz="2400" dirty="0" smtClean="0">
                <a:solidFill>
                  <a:srgbClr val="0070C0"/>
                </a:solidFill>
              </a:rPr>
              <a:t>high </a:t>
            </a:r>
            <a:r>
              <a:rPr lang="en-GB" sz="2400" dirty="0">
                <a:solidFill>
                  <a:srgbClr val="0070C0"/>
                </a:solidFill>
              </a:rPr>
              <a:t>aspect </a:t>
            </a:r>
            <a:r>
              <a:rPr lang="en-GB" sz="2400" dirty="0" smtClean="0">
                <a:solidFill>
                  <a:srgbClr val="0070C0"/>
                </a:solidFill>
              </a:rPr>
              <a:t>ratio 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10 µm (aperture): 1mm (thickness) </a:t>
            </a:r>
            <a:br>
              <a:rPr lang="en-GB" sz="2400" dirty="0" smtClean="0"/>
            </a:br>
            <a:r>
              <a:rPr lang="en-GB" sz="2400" dirty="0" smtClean="0"/>
              <a:t>    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1:100 </a:t>
            </a:r>
            <a:endParaRPr lang="en-GB" sz="2400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sz="3000" dirty="0" smtClean="0"/>
              <a:t>Environment and oxidation</a:t>
            </a:r>
          </a:p>
          <a:p>
            <a:pPr lvl="1"/>
            <a:r>
              <a:rPr lang="en-GB" sz="2400" dirty="0" smtClean="0"/>
              <a:t>Air, nitrogen or vacuum?</a:t>
            </a:r>
          </a:p>
          <a:p>
            <a:pPr lvl="1"/>
            <a:r>
              <a:rPr lang="en-GB" sz="2400" dirty="0" smtClean="0"/>
              <a:t>Lifetime and </a:t>
            </a:r>
            <a:r>
              <a:rPr lang="en-GB" sz="2400" dirty="0" smtClean="0">
                <a:solidFill>
                  <a:srgbClr val="0070C0"/>
                </a:solidFill>
              </a:rPr>
              <a:t>maintenance considerations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U:\My Documents\Conference\IPAC2017\Paper\Poster\PinholeAssemb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08" y="836712"/>
            <a:ext cx="31167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48" y="4166172"/>
            <a:ext cx="3122773" cy="23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Technical\Diagnostics\Images and Photos\Diamond\pinhole cameras\oxide_growth_3_11_2014\Pinhole_2\Upstream_face_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6" y="962908"/>
            <a:ext cx="6644745" cy="49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Autofit/>
          </a:bodyPr>
          <a:lstStyle/>
          <a:p>
            <a:r>
              <a:rPr lang="en-GB" sz="3000" dirty="0" smtClean="0"/>
              <a:t>Nov 2014: Gold Plated Tungsten Blades </a:t>
            </a:r>
            <a:endParaRPr lang="en-GB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2566" y="2350622"/>
            <a:ext cx="13681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50 µm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6942" y="3987245"/>
            <a:ext cx="13681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25 µm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88801" y="5946468"/>
            <a:ext cx="279902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Upstream view of Pinhole 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948264" y="5160492"/>
            <a:ext cx="21957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Fluffy </a:t>
            </a:r>
            <a:r>
              <a:rPr lang="en-GB" dirty="0" smtClean="0">
                <a:solidFill>
                  <a:schemeClr val="tx1"/>
                </a:solidFill>
              </a:rPr>
              <a:t>white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/>
              <a:t>deposits </a:t>
            </a:r>
          </a:p>
          <a:p>
            <a:r>
              <a:rPr lang="en-GB" dirty="0" smtClean="0"/>
              <a:t>= Aluminium Oxide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>
            <a:off x="3851920" y="5483658"/>
            <a:ext cx="3096344" cy="24959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48263" y="3854162"/>
            <a:ext cx="21971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Gold “nuggets” </a:t>
            </a:r>
            <a:r>
              <a:rPr lang="en-GB" dirty="0" smtClean="0">
                <a:solidFill>
                  <a:srgbClr val="FF0000"/>
                </a:solidFill>
              </a:rPr>
              <a:t>clogging</a:t>
            </a:r>
            <a:r>
              <a:rPr lang="en-GB" dirty="0" smtClean="0"/>
              <a:t> pinhole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 bwMode="auto">
          <a:xfrm flipH="1">
            <a:off x="3923929" y="4177328"/>
            <a:ext cx="3024334" cy="4074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48262" y="1844824"/>
            <a:ext cx="219573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Tungsten Oxide (</a:t>
            </a:r>
            <a:r>
              <a:rPr lang="en-GB" dirty="0" smtClean="0">
                <a:solidFill>
                  <a:srgbClr val="0070C0"/>
                </a:solidFill>
              </a:rPr>
              <a:t>blue</a:t>
            </a:r>
            <a:r>
              <a:rPr lang="en-GB" dirty="0" smtClean="0"/>
              <a:t>) forms on bare Tungsten areas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 bwMode="auto">
          <a:xfrm flipH="1">
            <a:off x="5364088" y="2306489"/>
            <a:ext cx="1584174" cy="52525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6613" y="928781"/>
            <a:ext cx="13681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400 µm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Emittance Measurements for Light Sources and FELs, Jan 29-30 2018: Status of x-ray pinhole cameras for 3GSLS , L. Bobb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07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Practical Challenges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92696"/>
                <a:ext cx="8784976" cy="597666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sz="3000" dirty="0"/>
                  <a:t>Low photon flux through pinhole</a:t>
                </a:r>
              </a:p>
              <a:p>
                <a:pPr lvl="1"/>
                <a:r>
                  <a:rPr lang="en-GB" sz="2400" dirty="0"/>
                  <a:t>Monochromatic vs white beam? Attenuation?</a:t>
                </a:r>
              </a:p>
              <a:p>
                <a:pPr lvl="1"/>
                <a:r>
                  <a:rPr lang="en-GB" sz="2400" dirty="0"/>
                  <a:t>Generally a </a:t>
                </a:r>
                <a:r>
                  <a:rPr lang="en-GB" sz="2400" dirty="0">
                    <a:solidFill>
                      <a:srgbClr val="0070C0"/>
                    </a:solidFill>
                  </a:rPr>
                  <a:t>multi-turn diagnostic </a:t>
                </a:r>
                <a:r>
                  <a:rPr lang="en-GB" sz="2400" dirty="0"/>
                  <a:t>given tens of </a:t>
                </a:r>
                <a:r>
                  <a:rPr lang="en-GB" sz="2400" dirty="0" err="1"/>
                  <a:t>ms</a:t>
                </a:r>
                <a:r>
                  <a:rPr lang="en-GB" sz="2400" dirty="0"/>
                  <a:t> exposure time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sz="3000" dirty="0" smtClean="0"/>
                  <a:t>Knowledge of the lattice parameters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GB" sz="2400" dirty="0" smtClean="0">
                    <a:solidFill>
                      <a:srgbClr val="0070C0"/>
                    </a:solidFill>
                  </a:rPr>
                  <a:t>Errors on the lattice parameters from LOCO </a:t>
                </a:r>
                <a:r>
                  <a:rPr lang="en-GB" sz="2400" dirty="0" smtClean="0"/>
                  <a:t>will propagate to the error on the obtained emittance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sz="3000" dirty="0" smtClean="0"/>
                  <a:t>PSF contribution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𝑃𝑆𝐹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2400" b="0" dirty="0" smtClean="0"/>
              </a:p>
              <a:p>
                <a:pPr lvl="1"/>
                <a:r>
                  <a:rPr lang="en-GB" sz="2400" dirty="0" smtClean="0"/>
                  <a:t>Thus some post-processing 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deconvolution</a:t>
                </a:r>
                <a:r>
                  <a:rPr lang="en-GB" sz="2400" dirty="0" smtClean="0"/>
                  <a:t> is needed</a:t>
                </a:r>
              </a:p>
              <a:p>
                <a:pPr lvl="1"/>
                <a:r>
                  <a:rPr lang="en-GB" sz="2400" dirty="0" smtClean="0"/>
                  <a:t>Simulation of the PSF is not trivial</a:t>
                </a:r>
              </a:p>
              <a:p>
                <a:pPr lvl="1"/>
                <a:endParaRPr lang="en-GB" sz="2200" dirty="0"/>
              </a:p>
              <a:p>
                <a:r>
                  <a:rPr lang="en-GB" sz="3000" dirty="0" smtClean="0"/>
                  <a:t>Cost</a:t>
                </a:r>
              </a:p>
              <a:p>
                <a:pPr marL="457200" lvl="1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92696"/>
                <a:ext cx="8784976" cy="5976664"/>
              </a:xfrm>
              <a:blipFill rotWithShape="0">
                <a:blip r:embed="rId2"/>
                <a:stretch>
                  <a:fillRect l="-1248" t="-1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1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Now tell us the perks!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688632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rgbClr val="0070C0"/>
                </a:solidFill>
              </a:rPr>
              <a:t>Simple </a:t>
            </a:r>
            <a:r>
              <a:rPr lang="en-GB" sz="2800" dirty="0" smtClean="0"/>
              <a:t>design. </a:t>
            </a:r>
            <a:r>
              <a:rPr lang="en-GB" sz="2800" dirty="0" smtClean="0">
                <a:solidFill>
                  <a:srgbClr val="0070C0"/>
                </a:solidFill>
              </a:rPr>
              <a:t>Simple</a:t>
            </a:r>
            <a:r>
              <a:rPr lang="en-GB" sz="2800" dirty="0" smtClean="0"/>
              <a:t> alignment. </a:t>
            </a:r>
            <a:r>
              <a:rPr lang="en-GB" sz="2800" dirty="0" smtClean="0">
                <a:solidFill>
                  <a:srgbClr val="0070C0"/>
                </a:solidFill>
              </a:rPr>
              <a:t>Simple</a:t>
            </a:r>
            <a:r>
              <a:rPr lang="en-GB" sz="2800" dirty="0" smtClean="0"/>
              <a:t> maintenance. </a:t>
            </a:r>
            <a:r>
              <a:rPr lang="en-GB" sz="2800" dirty="0" smtClean="0">
                <a:solidFill>
                  <a:srgbClr val="0070C0"/>
                </a:solidFill>
              </a:rPr>
              <a:t>Simple</a:t>
            </a:r>
            <a:r>
              <a:rPr lang="en-GB" sz="2800" dirty="0" smtClean="0"/>
              <a:t> analysis. </a:t>
            </a:r>
            <a:r>
              <a:rPr lang="en-GB" sz="2800" dirty="0" smtClean="0">
                <a:solidFill>
                  <a:srgbClr val="0070C0"/>
                </a:solidFill>
              </a:rPr>
              <a:t>Simple…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/>
              <a:t>Quick to commission e.g. &lt; 1 week at Diamond (2006)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/>
              <a:t>So simple, a human can learn a lot just by looking…!</a:t>
            </a:r>
          </a:p>
          <a:p>
            <a:pPr lvl="1">
              <a:buClr>
                <a:schemeClr val="tx1"/>
              </a:buClr>
            </a:pPr>
            <a:endParaRPr lang="en-GB" sz="2400" dirty="0"/>
          </a:p>
          <a:p>
            <a:pPr>
              <a:buClr>
                <a:schemeClr val="tx1"/>
              </a:buClr>
            </a:pPr>
            <a:r>
              <a:rPr lang="en-GB" sz="2800" dirty="0" smtClean="0"/>
              <a:t>Provides </a:t>
            </a:r>
            <a:r>
              <a:rPr lang="en-GB" sz="2800" dirty="0" smtClean="0">
                <a:solidFill>
                  <a:srgbClr val="0070C0"/>
                </a:solidFill>
              </a:rPr>
              <a:t>2D transverse profile.</a:t>
            </a:r>
          </a:p>
          <a:p>
            <a:pPr>
              <a:buClr>
                <a:schemeClr val="tx1"/>
              </a:buClr>
            </a:pPr>
            <a:endParaRPr lang="en-GB" sz="2800" dirty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rgbClr val="0070C0"/>
                </a:solidFill>
              </a:rPr>
              <a:t>Non-invasive.</a:t>
            </a:r>
          </a:p>
          <a:p>
            <a:pPr>
              <a:buClr>
                <a:schemeClr val="tx1"/>
              </a:buClr>
            </a:pPr>
            <a:endParaRPr lang="en-GB" dirty="0"/>
          </a:p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rgbClr val="0070C0"/>
                </a:solidFill>
              </a:rPr>
              <a:t>Cheap</a:t>
            </a:r>
            <a:r>
              <a:rPr lang="en-GB" sz="2800" dirty="0" smtClean="0"/>
              <a:t> options are available.</a:t>
            </a:r>
          </a:p>
          <a:p>
            <a:pPr>
              <a:buClr>
                <a:schemeClr val="tx1"/>
              </a:buClr>
            </a:pPr>
            <a:endParaRPr lang="en-GB" sz="2800" dirty="0"/>
          </a:p>
          <a:p>
            <a:pPr>
              <a:buClr>
                <a:schemeClr val="tx1"/>
              </a:buClr>
            </a:pPr>
            <a:r>
              <a:rPr lang="en-GB" sz="2800" dirty="0" smtClean="0"/>
              <a:t>Possible to </a:t>
            </a:r>
            <a:r>
              <a:rPr lang="en-GB" sz="2800" dirty="0" smtClean="0">
                <a:solidFill>
                  <a:srgbClr val="0070C0"/>
                </a:solidFill>
              </a:rPr>
              <a:t>custom build </a:t>
            </a:r>
            <a:r>
              <a:rPr lang="en-GB" sz="2800" dirty="0" smtClean="0"/>
              <a:t>the imager to optimise for spatial resolution, turn-by-turn acquisition, dynamic range etc.</a:t>
            </a:r>
          </a:p>
          <a:p>
            <a:pPr>
              <a:buClr>
                <a:schemeClr val="tx1"/>
              </a:buClr>
            </a:pPr>
            <a:endParaRPr lang="en-GB" sz="2800" dirty="0"/>
          </a:p>
          <a:p>
            <a:pPr>
              <a:buClr>
                <a:schemeClr val="tx1"/>
              </a:buClr>
            </a:pPr>
            <a:r>
              <a:rPr lang="en-GB" sz="2800" dirty="0" smtClean="0"/>
              <a:t>Fast image processing, thus </a:t>
            </a:r>
            <a:r>
              <a:rPr lang="en-GB" sz="2800" dirty="0" smtClean="0">
                <a:solidFill>
                  <a:srgbClr val="0070C0"/>
                </a:solidFill>
              </a:rPr>
              <a:t>suitable for feedback systems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09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Dual Purpose Diagnostic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1310" y="1840003"/>
            <a:ext cx="8784976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b="1" i="1" dirty="0" smtClean="0"/>
              <a:t>While we have human operators, the importance of easy human interpretation shouldn’t be overlooked.</a:t>
            </a:r>
            <a:endParaRPr lang="en-GB" sz="2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980728"/>
            <a:ext cx="35821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Emittance Monitoring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9807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+</a:t>
            </a:r>
            <a:endParaRPr lang="en-GB" sz="28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22304" y="980728"/>
            <a:ext cx="358214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CCTV</a:t>
            </a:r>
            <a:endParaRPr lang="en-GB" sz="2800" b="1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6700800" y="1503948"/>
            <a:ext cx="278904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2015 Science Away Day machine ignite talk injec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1696" y="2790394"/>
            <a:ext cx="4044280" cy="3033210"/>
          </a:xfrm>
          <a:prstGeom prst="rect">
            <a:avLst/>
          </a:prstGeom>
        </p:spPr>
      </p:pic>
      <p:pic>
        <p:nvPicPr>
          <p:cNvPr id="6" name="2015 Science Away Day machine ignite talk TMB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84136" y="2796352"/>
            <a:ext cx="4036336" cy="30272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3912" y="5973385"/>
            <a:ext cx="26734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Injection at Diamond 2015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65592" y="5973385"/>
            <a:ext cx="26734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TMBF at Diamond 2015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1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Dual Purpose Diagnostic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980728"/>
            <a:ext cx="35821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Emittance Monitoring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9807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+</a:t>
            </a:r>
            <a:endParaRPr lang="en-GB" sz="28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22304" y="980728"/>
            <a:ext cx="358214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CCTV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77106" y="3535139"/>
            <a:ext cx="2313384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X-ray pinhole camera image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45666" y="2398352"/>
            <a:ext cx="2376264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B</a:t>
            </a:r>
            <a:r>
              <a:rPr lang="en-GB" sz="2200" dirty="0" smtClean="0"/>
              <a:t>eam sizes (2D) </a:t>
            </a:r>
            <a:endParaRPr lang="en-GB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791147"/>
            <a:ext cx="2376264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Transverse profile</a:t>
            </a:r>
            <a:endParaRPr lang="en-GB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230361"/>
            <a:ext cx="2376264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Beam instabilities</a:t>
            </a:r>
            <a:endParaRPr lang="en-GB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3791146"/>
            <a:ext cx="2376264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Skew</a:t>
            </a:r>
            <a:endParaRPr lang="en-GB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5230361"/>
            <a:ext cx="2376264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Beam position</a:t>
            </a:r>
            <a:endParaRPr lang="en-GB" sz="2200" dirty="0"/>
          </a:p>
        </p:txBody>
      </p:sp>
      <p:cxnSp>
        <p:nvCxnSpPr>
          <p:cNvPr id="20" name="Straight Arrow Connector 19"/>
          <p:cNvCxnSpPr>
            <a:endCxn id="13" idx="2"/>
          </p:cNvCxnSpPr>
          <p:nvPr/>
        </p:nvCxnSpPr>
        <p:spPr>
          <a:xfrm flipV="1">
            <a:off x="4533798" y="2829239"/>
            <a:ext cx="0" cy="705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1"/>
          </p:cNvCxnSpPr>
          <p:nvPr/>
        </p:nvCxnSpPr>
        <p:spPr>
          <a:xfrm flipH="1" flipV="1">
            <a:off x="2699792" y="4006591"/>
            <a:ext cx="677314" cy="5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699792" y="4483645"/>
            <a:ext cx="677314" cy="962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3"/>
            <a:endCxn id="17" idx="1"/>
          </p:cNvCxnSpPr>
          <p:nvPr/>
        </p:nvCxnSpPr>
        <p:spPr>
          <a:xfrm flipV="1">
            <a:off x="5690490" y="4006590"/>
            <a:ext cx="753718" cy="5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8" idx="1"/>
          </p:cNvCxnSpPr>
          <p:nvPr/>
        </p:nvCxnSpPr>
        <p:spPr>
          <a:xfrm>
            <a:off x="5690490" y="4483644"/>
            <a:ext cx="753718" cy="9621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3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44408" y="3510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Ancient meets State-of-the-Art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496" y="3438000"/>
            <a:ext cx="90730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5496" y="3365992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7504" y="743839"/>
            <a:ext cx="8928992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≈ 400 – 300 BC : Earliest written observations</a:t>
            </a:r>
          </a:p>
          <a:p>
            <a:r>
              <a:rPr lang="en-GB" dirty="0" smtClean="0"/>
              <a:t>Chinese philosopher </a:t>
            </a:r>
            <a:r>
              <a:rPr lang="en-GB" dirty="0" err="1" smtClean="0"/>
              <a:t>Mozi</a:t>
            </a:r>
            <a:r>
              <a:rPr lang="en-GB" dirty="0"/>
              <a:t> </a:t>
            </a:r>
            <a:r>
              <a:rPr lang="en-GB" dirty="0" smtClean="0"/>
              <a:t>[1].</a:t>
            </a:r>
          </a:p>
          <a:p>
            <a:endParaRPr lang="en-GB" dirty="0" smtClean="0"/>
          </a:p>
          <a:p>
            <a:r>
              <a:rPr lang="en-GB" i="1" dirty="0" smtClean="0">
                <a:solidFill>
                  <a:srgbClr val="0070C0"/>
                </a:solidFill>
              </a:rPr>
              <a:t>“</a:t>
            </a:r>
            <a:r>
              <a:rPr lang="en-GB" i="1" dirty="0">
                <a:solidFill>
                  <a:srgbClr val="0070C0"/>
                </a:solidFill>
              </a:rPr>
              <a:t>Why does the sun </a:t>
            </a:r>
            <a:r>
              <a:rPr lang="en-GB" i="1" dirty="0" smtClean="0">
                <a:solidFill>
                  <a:srgbClr val="0070C0"/>
                </a:solidFill>
              </a:rPr>
              <a:t>penetrating through quadrilaterals form </a:t>
            </a:r>
            <a:r>
              <a:rPr lang="en-GB" i="1" dirty="0">
                <a:solidFill>
                  <a:srgbClr val="0070C0"/>
                </a:solidFill>
              </a:rPr>
              <a:t>not rectilinear shapes but circles, as for instance </a:t>
            </a:r>
            <a:r>
              <a:rPr lang="en-GB" i="1" dirty="0" smtClean="0">
                <a:solidFill>
                  <a:srgbClr val="0070C0"/>
                </a:solidFill>
              </a:rPr>
              <a:t>when it </a:t>
            </a:r>
            <a:r>
              <a:rPr lang="en-GB" i="1" dirty="0">
                <a:solidFill>
                  <a:srgbClr val="0070C0"/>
                </a:solidFill>
              </a:rPr>
              <a:t>passes through </a:t>
            </a:r>
            <a:r>
              <a:rPr lang="en-GB" i="1" dirty="0" smtClean="0">
                <a:solidFill>
                  <a:srgbClr val="0070C0"/>
                </a:solidFill>
              </a:rPr>
              <a:t>wicker-work?”</a:t>
            </a:r>
          </a:p>
          <a:p>
            <a:r>
              <a:rPr lang="en-GB" dirty="0"/>
              <a:t>Greek philosopher </a:t>
            </a:r>
            <a:r>
              <a:rPr lang="en-GB" dirty="0" smtClean="0"/>
              <a:t>Aristotle</a:t>
            </a:r>
            <a:r>
              <a:rPr lang="en-GB" dirty="0"/>
              <a:t> (384-322 </a:t>
            </a:r>
            <a:r>
              <a:rPr lang="en-GB" dirty="0" smtClean="0"/>
              <a:t>BC) [2].</a:t>
            </a:r>
            <a:endParaRPr lang="en-GB" dirty="0"/>
          </a:p>
        </p:txBody>
      </p:sp>
      <p:cxnSp>
        <p:nvCxnSpPr>
          <p:cNvPr id="16" name="Straight Connector 15"/>
          <p:cNvCxnSpPr>
            <a:stCxn id="10" idx="0"/>
          </p:cNvCxnSpPr>
          <p:nvPr/>
        </p:nvCxnSpPr>
        <p:spPr>
          <a:xfrm flipV="1">
            <a:off x="107504" y="2313499"/>
            <a:ext cx="0" cy="105249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32972"/>
            <a:ext cx="3916685" cy="297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41809" y="5936188"/>
            <a:ext cx="554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Observation of a partial solar eclipse through overlapping fingers that Aristotle could not explain [3].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In Operation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25" y="1052736"/>
            <a:ext cx="2976520" cy="5083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38810"/>
            <a:ext cx="4254456" cy="2906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24324"/>
            <a:ext cx="4254456" cy="2906213"/>
          </a:xfrm>
          <a:prstGeom prst="rect">
            <a:avLst/>
          </a:prstGeom>
        </p:spPr>
      </p:pic>
      <p:sp>
        <p:nvSpPr>
          <p:cNvPr id="29" name="Left Brace 28"/>
          <p:cNvSpPr/>
          <p:nvPr/>
        </p:nvSpPr>
        <p:spPr>
          <a:xfrm>
            <a:off x="5073159" y="4653136"/>
            <a:ext cx="118766" cy="76620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 Brace 33"/>
          <p:cNvSpPr/>
          <p:nvPr/>
        </p:nvSpPr>
        <p:spPr>
          <a:xfrm>
            <a:off x="5076056" y="3670909"/>
            <a:ext cx="118766" cy="76620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Elbow Connector 41"/>
          <p:cNvCxnSpPr>
            <a:stCxn id="6" idx="3"/>
            <a:endCxn id="34" idx="1"/>
          </p:cNvCxnSpPr>
          <p:nvPr/>
        </p:nvCxnSpPr>
        <p:spPr>
          <a:xfrm>
            <a:off x="4433968" y="2191917"/>
            <a:ext cx="642088" cy="18620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7" idx="3"/>
            <a:endCxn id="29" idx="1"/>
          </p:cNvCxnSpPr>
          <p:nvPr/>
        </p:nvCxnSpPr>
        <p:spPr>
          <a:xfrm flipV="1">
            <a:off x="4433968" y="5036238"/>
            <a:ext cx="639191" cy="1411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Curved Left Arrow 44"/>
          <p:cNvSpPr/>
          <p:nvPr/>
        </p:nvSpPr>
        <p:spPr>
          <a:xfrm flipV="1">
            <a:off x="8284314" y="2090998"/>
            <a:ext cx="681209" cy="2346114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Right Brace 45"/>
          <p:cNvSpPr/>
          <p:nvPr/>
        </p:nvSpPr>
        <p:spPr>
          <a:xfrm>
            <a:off x="8158783" y="3356992"/>
            <a:ext cx="229641" cy="2022108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9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“Snapshot” of Current Status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53285105"/>
              </p:ext>
            </p:extLst>
          </p:nvPr>
        </p:nvGraphicFramePr>
        <p:xfrm>
          <a:off x="-1044624" y="1196752"/>
          <a:ext cx="62646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287674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</a:t>
            </a:r>
            <a:r>
              <a:rPr lang="en-GB" dirty="0" smtClean="0"/>
              <a:t>-polarisation</a:t>
            </a:r>
          </a:p>
          <a:p>
            <a:r>
              <a:rPr lang="en-GB" dirty="0" smtClean="0"/>
              <a:t>Diffraction</a:t>
            </a:r>
          </a:p>
          <a:p>
            <a:r>
              <a:rPr lang="en-GB" dirty="0" smtClean="0"/>
              <a:t>Interferometry</a:t>
            </a:r>
          </a:p>
          <a:p>
            <a:r>
              <a:rPr lang="en-GB" dirty="0" smtClean="0"/>
              <a:t>CRL imaging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02545" y="3015241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(6)</a:t>
            </a:r>
          </a:p>
          <a:p>
            <a:r>
              <a:rPr lang="en-GB" dirty="0" smtClean="0"/>
              <a:t>Vacuum (3)</a:t>
            </a:r>
          </a:p>
          <a:p>
            <a:r>
              <a:rPr lang="en-GB" dirty="0" smtClean="0"/>
              <a:t>Nitrogen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3333282"/>
                  </p:ext>
                </p:extLst>
              </p:nvPr>
            </p:nvGraphicFramePr>
            <p:xfrm>
              <a:off x="5265568" y="1196752"/>
              <a:ext cx="3600400" cy="2971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60284"/>
                    <a:gridCol w="1040116"/>
                  </a:tblGrid>
                  <a:tr h="347209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Parameter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Average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47209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Aperture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 23 µm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47209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X-ray</a:t>
                          </a:r>
                          <a:r>
                            <a:rPr lang="en-GB" baseline="0" dirty="0" smtClean="0"/>
                            <a:t> energy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29 </a:t>
                          </a:r>
                          <a:r>
                            <a:rPr lang="en-GB" dirty="0" err="1" smtClean="0"/>
                            <a:t>keV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53881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𝑃𝑆𝐹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r>
                            <a:rPr lang="en-GB" dirty="0" smtClean="0"/>
                            <a:t>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32 %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580691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Source-to-screen</a:t>
                          </a:r>
                          <a:r>
                            <a:rPr lang="en-GB" baseline="0" dirty="0" smtClean="0"/>
                            <a:t> magnification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1.6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5806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Screen-to-camera</a:t>
                          </a:r>
                          <a:r>
                            <a:rPr lang="en-GB" baseline="0" dirty="0" smtClean="0"/>
                            <a:t> magnification</a:t>
                          </a:r>
                          <a:endParaRPr lang="en-GB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1.8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3333282"/>
                  </p:ext>
                </p:extLst>
              </p:nvPr>
            </p:nvGraphicFramePr>
            <p:xfrm>
              <a:off x="5265568" y="1196752"/>
              <a:ext cx="3600400" cy="2971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60284"/>
                    <a:gridCol w="1040116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Parameter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Average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Aperture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 23 </a:t>
                          </a:r>
                          <a:r>
                            <a:rPr lang="en-GB" dirty="0" smtClean="0"/>
                            <a:t>µm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X-ray</a:t>
                          </a:r>
                          <a:r>
                            <a:rPr lang="en-GB" baseline="0" dirty="0" smtClean="0"/>
                            <a:t> energy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29 </a:t>
                          </a:r>
                          <a:r>
                            <a:rPr lang="en-GB" dirty="0" err="1" smtClean="0"/>
                            <a:t>keV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593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8" t="-188776" r="-41568" b="-230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32 %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Source-to-screen</a:t>
                          </a:r>
                          <a:r>
                            <a:rPr lang="en-GB" baseline="0" dirty="0" smtClean="0"/>
                            <a:t> magnification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1.6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Screen-to-camera</a:t>
                          </a:r>
                          <a:r>
                            <a:rPr lang="en-GB" baseline="0" dirty="0" smtClean="0"/>
                            <a:t> magnification</a:t>
                          </a:r>
                          <a:endParaRPr lang="en-GB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1.8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651716757"/>
              </p:ext>
            </p:extLst>
          </p:nvPr>
        </p:nvGraphicFramePr>
        <p:xfrm>
          <a:off x="4351297" y="4519833"/>
          <a:ext cx="4560168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27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68863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Simple!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Easy to commission  Easy maintenance</a:t>
            </a:r>
          </a:p>
          <a:p>
            <a:endParaRPr lang="en-GB" sz="2800" dirty="0">
              <a:sym typeface="Wingdings" panose="05000000000000000000" pitchFamily="2" charset="2"/>
            </a:endParaRPr>
          </a:p>
          <a:p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Survey shows primary instrument for emittance monitoring</a:t>
            </a:r>
          </a:p>
          <a:p>
            <a:endParaRPr lang="en-GB" sz="28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Fundamental limitations, given space and 30 </a:t>
            </a:r>
            <a:r>
              <a:rPr lang="en-GB" sz="2800" dirty="0" err="1">
                <a:solidFill>
                  <a:srgbClr val="0070C0"/>
                </a:solidFill>
              </a:rPr>
              <a:t>k</a:t>
            </a:r>
            <a:r>
              <a:rPr lang="en-GB" sz="2800" dirty="0" err="1" smtClean="0">
                <a:solidFill>
                  <a:srgbClr val="0070C0"/>
                </a:solidFill>
              </a:rPr>
              <a:t>eV</a:t>
            </a:r>
            <a:r>
              <a:rPr lang="en-GB" sz="2800" dirty="0" smtClean="0">
                <a:solidFill>
                  <a:srgbClr val="0070C0"/>
                </a:solidFill>
              </a:rPr>
              <a:t> X-rays etc., mean sub-micron beam size measurements are not possible.</a:t>
            </a:r>
          </a:p>
          <a:p>
            <a:endParaRPr lang="en-GB" sz="2800" dirty="0" smtClean="0">
              <a:solidFill>
                <a:srgbClr val="0070C0"/>
              </a:solidFill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Many practical challenges are being improved with technological advances.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Complementary general diagnostic </a:t>
            </a:r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CCTV</a:t>
            </a:r>
          </a:p>
          <a:p>
            <a:endParaRPr lang="en-GB" sz="28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Suitable for emittance feedback</a:t>
            </a:r>
          </a:p>
          <a:p>
            <a:endParaRPr lang="en-GB" sz="28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Easy human interpretation</a:t>
            </a:r>
            <a:endParaRPr lang="en-GB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[1] V. </a:t>
            </a:r>
            <a:r>
              <a:rPr lang="en-GB" dirty="0" err="1" smtClean="0"/>
              <a:t>Popovic</a:t>
            </a:r>
            <a:r>
              <a:rPr lang="en-GB" dirty="0"/>
              <a:t> </a:t>
            </a:r>
            <a:r>
              <a:rPr lang="en-GB" i="1" dirty="0" smtClean="0"/>
              <a:t>et al.</a:t>
            </a:r>
            <a:r>
              <a:rPr lang="en-GB" dirty="0" smtClean="0"/>
              <a:t>, Design </a:t>
            </a:r>
            <a:r>
              <a:rPr lang="en-GB" dirty="0"/>
              <a:t>and Implementation of Real-Time Multi-Sensor Vision </a:t>
            </a:r>
            <a:r>
              <a:rPr lang="en-GB" dirty="0" smtClean="0"/>
              <a:t>Systems, Springer, 2017.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[2] E. S. Forster, </a:t>
            </a:r>
            <a:r>
              <a:rPr lang="en-GB" dirty="0" err="1" smtClean="0"/>
              <a:t>Problemata</a:t>
            </a:r>
            <a:r>
              <a:rPr lang="en-GB" dirty="0" smtClean="0"/>
              <a:t> by Aristotle, translated to English, Vol VII, 912b, 1927.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[3] E. Renner, Pinhole Photography from Historic Technique to Digital Application, Fourth Ed., Focal Press, 2009.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[4] </a:t>
            </a:r>
            <a:r>
              <a:rPr lang="en-GB" dirty="0"/>
              <a:t>C. Thomas </a:t>
            </a:r>
            <a:r>
              <a:rPr lang="en-GB" i="1" dirty="0"/>
              <a:t>et al., </a:t>
            </a:r>
            <a:r>
              <a:rPr lang="en-GB" i="1" dirty="0" smtClean="0"/>
              <a:t>X-ray </a:t>
            </a:r>
            <a:r>
              <a:rPr lang="en-GB" i="1" dirty="0"/>
              <a:t>pinhole camera resolution and emittance measurement, </a:t>
            </a:r>
            <a:r>
              <a:rPr lang="en-GB" dirty="0" smtClean="0"/>
              <a:t>Phys</a:t>
            </a:r>
            <a:r>
              <a:rPr lang="en-GB" dirty="0"/>
              <a:t>. Rev. ST </a:t>
            </a:r>
            <a:r>
              <a:rPr lang="en-GB" dirty="0" err="1"/>
              <a:t>Accel</a:t>
            </a:r>
            <a:r>
              <a:rPr lang="en-GB" dirty="0"/>
              <a:t>. Beams </a:t>
            </a:r>
            <a:r>
              <a:rPr lang="en-GB" b="1" dirty="0"/>
              <a:t>13</a:t>
            </a:r>
            <a:r>
              <a:rPr lang="en-GB" dirty="0"/>
              <a:t>, 022805 (2010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[5] </a:t>
            </a:r>
            <a:r>
              <a:rPr lang="en-GB" dirty="0"/>
              <a:t>P. </a:t>
            </a:r>
            <a:r>
              <a:rPr lang="en-GB" dirty="0" err="1" smtClean="0"/>
              <a:t>Elleaume</a:t>
            </a:r>
            <a:r>
              <a:rPr lang="en-GB" dirty="0" smtClean="0"/>
              <a:t> </a:t>
            </a:r>
            <a:r>
              <a:rPr lang="en-GB" i="1" dirty="0"/>
              <a:t>et </a:t>
            </a:r>
            <a:r>
              <a:rPr lang="en-GB" i="1" dirty="0" smtClean="0"/>
              <a:t>al.</a:t>
            </a:r>
            <a:r>
              <a:rPr lang="en-GB" dirty="0" smtClean="0"/>
              <a:t>, J. Synchrotron </a:t>
            </a:r>
            <a:r>
              <a:rPr lang="en-GB" dirty="0" err="1"/>
              <a:t>Radiat</a:t>
            </a:r>
            <a:r>
              <a:rPr lang="en-GB" dirty="0"/>
              <a:t>. 2, 209 (1995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[6] </a:t>
            </a:r>
            <a:r>
              <a:rPr lang="en-GB" dirty="0">
                <a:cs typeface="Times New Roman" panose="02020603050405020304" pitchFamily="18" charset="0"/>
              </a:rPr>
              <a:t>M. </a:t>
            </a:r>
            <a:r>
              <a:rPr lang="en-GB" dirty="0" err="1">
                <a:cs typeface="Times New Roman" panose="02020603050405020304" pitchFamily="18" charset="0"/>
              </a:rPr>
              <a:t>Madou</a:t>
            </a:r>
            <a:r>
              <a:rPr lang="en-GB" dirty="0">
                <a:cs typeface="Times New Roman" panose="02020603050405020304" pitchFamily="18" charset="0"/>
              </a:rPr>
              <a:t>, ``Chapter 10: </a:t>
            </a:r>
            <a:r>
              <a:rPr lang="en-GB" dirty="0" err="1">
                <a:cs typeface="Times New Roman" panose="02020603050405020304" pitchFamily="18" charset="0"/>
              </a:rPr>
              <a:t>Micromolding</a:t>
            </a:r>
            <a:r>
              <a:rPr lang="en-GB" dirty="0">
                <a:cs typeface="Times New Roman" panose="02020603050405020304" pitchFamily="18" charset="0"/>
              </a:rPr>
              <a:t> Techniques - LIGA'', Fundamentals of Microfabrication and Nanotechnology, Vol. 2, Third Ed., CRC Press, 2012, p.591-642. </a:t>
            </a:r>
            <a:endParaRPr lang="en-GB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cs typeface="Times New Roman" panose="02020603050405020304" pitchFamily="18" charset="0"/>
              </a:rPr>
              <a:t>[7] </a:t>
            </a:r>
            <a:r>
              <a:rPr lang="en-GB" dirty="0">
                <a:cs typeface="Times New Roman" panose="02020603050405020304" pitchFamily="18" charset="0"/>
              </a:rPr>
              <a:t>L.M. </a:t>
            </a:r>
            <a:r>
              <a:rPr lang="en-GB" dirty="0" err="1">
                <a:cs typeface="Times New Roman" panose="02020603050405020304" pitchFamily="18" charset="0"/>
              </a:rPr>
              <a:t>Bobb</a:t>
            </a:r>
            <a:r>
              <a:rPr lang="en-GB" dirty="0">
                <a:cs typeface="Times New Roman" panose="02020603050405020304" pitchFamily="18" charset="0"/>
              </a:rPr>
              <a:t> et al., ``Performance Evaluation of Molybdenum Blades in an X-ray Pinhole Camera'', Proc. IBIC2016, p. 796-799.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6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024" y="885530"/>
            <a:ext cx="8784976" cy="13309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800" b="1" dirty="0" smtClean="0"/>
              <a:t>Thank you for your attention.</a:t>
            </a:r>
          </a:p>
          <a:p>
            <a:pPr marL="0" indent="0" algn="ctr">
              <a:buNone/>
            </a:pPr>
            <a:r>
              <a:rPr lang="en-GB" sz="2800" dirty="0" smtClean="0"/>
              <a:t>Thanks </a:t>
            </a:r>
            <a:r>
              <a:rPr lang="en-GB" sz="2800" dirty="0" smtClean="0"/>
              <a:t>to the Diamond Diagnostics group and </a:t>
            </a:r>
            <a:r>
              <a:rPr lang="en-GB" sz="2800" dirty="0" smtClean="0"/>
              <a:t>to all those who participated in the survey!</a:t>
            </a:r>
            <a:endParaRPr lang="en-GB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24384"/>
              </p:ext>
            </p:extLst>
          </p:nvPr>
        </p:nvGraphicFramePr>
        <p:xfrm>
          <a:off x="188640" y="2348880"/>
          <a:ext cx="8784977" cy="4055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1549"/>
                <a:gridCol w="1800200"/>
                <a:gridCol w="648072"/>
                <a:gridCol w="2592288"/>
                <a:gridCol w="1232868"/>
              </a:tblGrid>
              <a:tr h="763285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effectLst/>
                        </a:rPr>
                        <a:t>Ximenes</a:t>
                      </a:r>
                      <a:r>
                        <a:rPr lang="en-GB" sz="1600" dirty="0" smtClean="0">
                          <a:effectLst/>
                        </a:rPr>
                        <a:t> Rocha </a:t>
                      </a:r>
                      <a:r>
                        <a:rPr lang="en-GB" sz="1600" dirty="0" err="1" smtClean="0">
                          <a:effectLst/>
                        </a:rPr>
                        <a:t>Resende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Brazilian Synchrotron Light Laboratory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effectLst/>
                        </a:rPr>
                        <a:t>Kuo</a:t>
                      </a:r>
                      <a:r>
                        <a:rPr lang="en-GB" sz="1600" dirty="0" smtClean="0">
                          <a:effectLst/>
                        </a:rPr>
                        <a:t>-Tung Hsu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TPS/NSRRC </a:t>
                      </a:r>
                      <a:endParaRPr lang="en-GB" sz="1600" dirty="0"/>
                    </a:p>
                  </a:txBody>
                  <a:tcPr/>
                </a:tc>
              </a:tr>
              <a:tr h="534299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effectLst/>
                        </a:rPr>
                        <a:t>Åke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Andersson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MAX IV Laboratory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Marcel </a:t>
                      </a:r>
                      <a:r>
                        <a:rPr lang="en-GB" sz="1600" dirty="0" err="1" smtClean="0">
                          <a:effectLst/>
                        </a:rPr>
                        <a:t>Schuh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KARA / KIT </a:t>
                      </a:r>
                      <a:endParaRPr lang="en-GB" sz="1600" dirty="0"/>
                    </a:p>
                  </a:txBody>
                  <a:tcPr/>
                </a:tc>
              </a:tr>
              <a:tr h="53429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Volker </a:t>
                      </a:r>
                      <a:r>
                        <a:rPr lang="en-GB" sz="1600" dirty="0" err="1" smtClean="0">
                          <a:effectLst/>
                        </a:rPr>
                        <a:t>Schlott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PSI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effectLst/>
                        </a:rPr>
                        <a:t>Suntao</a:t>
                      </a:r>
                      <a:r>
                        <a:rPr lang="en-GB" sz="1600" dirty="0" smtClean="0">
                          <a:effectLst/>
                        </a:rPr>
                        <a:t> Wang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CESR/CHESS </a:t>
                      </a:r>
                      <a:endParaRPr lang="en-GB" sz="1600" dirty="0"/>
                    </a:p>
                  </a:txBody>
                  <a:tcPr/>
                </a:tc>
              </a:tr>
              <a:tr h="305314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effectLst/>
                        </a:rPr>
                        <a:t>Yongbin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SSRF/SINAP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effectLst/>
                        </a:rPr>
                        <a:t>Friederike</a:t>
                      </a:r>
                      <a:r>
                        <a:rPr lang="en-GB" sz="1600" dirty="0" smtClean="0">
                          <a:effectLst/>
                        </a:rPr>
                        <a:t> Ewald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ESRF </a:t>
                      </a:r>
                      <a:endParaRPr lang="en-GB" sz="1600" dirty="0"/>
                    </a:p>
                  </a:txBody>
                  <a:tcPr/>
                </a:tc>
              </a:tr>
              <a:tr h="305314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effectLst/>
                        </a:rPr>
                        <a:t>Shiro</a:t>
                      </a:r>
                      <a:r>
                        <a:rPr lang="en-GB" sz="1600" dirty="0" smtClean="0">
                          <a:effectLst/>
                        </a:rPr>
                        <a:t> TAKANO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SPring-8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Marie </a:t>
                      </a:r>
                      <a:r>
                        <a:rPr lang="en-GB" sz="1600" dirty="0" err="1" smtClean="0"/>
                        <a:t>Labat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SOLEIL </a:t>
                      </a:r>
                      <a:endParaRPr lang="en-GB" sz="1600" dirty="0"/>
                    </a:p>
                  </a:txBody>
                  <a:tcPr/>
                </a:tc>
              </a:tr>
              <a:tr h="53429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Rohan Dowd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Australian synchrotron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effectLst/>
                        </a:rPr>
                        <a:t>Gero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Kube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DESY </a:t>
                      </a:r>
                      <a:endParaRPr lang="en-GB" sz="1600" dirty="0"/>
                    </a:p>
                  </a:txBody>
                  <a:tcPr/>
                </a:tc>
              </a:tr>
              <a:tr h="53429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Akash Deep Garg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RRCAT Indore INDIA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effectLst/>
                        </a:rPr>
                        <a:t>Ubaldo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Iriso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ALBA </a:t>
                      </a:r>
                      <a:endParaRPr lang="en-GB" sz="1600" dirty="0"/>
                    </a:p>
                  </a:txBody>
                  <a:tcPr/>
                </a:tc>
              </a:tr>
              <a:tr h="305314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Oleg </a:t>
                      </a:r>
                      <a:r>
                        <a:rPr lang="en-GB" sz="1600" dirty="0" err="1" smtClean="0">
                          <a:effectLst/>
                        </a:rPr>
                        <a:t>Meshkov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BINP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Jeff Corbett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SLAC 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3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9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244408" y="3510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cxnSp>
        <p:nvCxnSpPr>
          <p:cNvPr id="6" name="Straight Arrow Connector 5"/>
          <p:cNvCxnSpPr>
            <a:stCxn id="10" idx="2"/>
          </p:cNvCxnSpPr>
          <p:nvPr/>
        </p:nvCxnSpPr>
        <p:spPr>
          <a:xfrm>
            <a:off x="35496" y="3438000"/>
            <a:ext cx="90730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Ancient meets State-of-the-Art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5496" y="3365992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10" idx="0"/>
          </p:cNvCxnSpPr>
          <p:nvPr/>
        </p:nvCxnSpPr>
        <p:spPr>
          <a:xfrm flipV="1">
            <a:off x="107504" y="1082393"/>
            <a:ext cx="0" cy="228359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03648" y="336599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" descr="Image result for Francesco Mauro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Image result for Francesco Maurol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https://upload.wikimedia.org/wikipedia/commons/a/a5/MAUROLICO_FRANCESCO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79512" y="3861048"/>
            <a:ext cx="8784976" cy="2646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500 – 1100 AD : First experimental studies</a:t>
            </a:r>
          </a:p>
          <a:p>
            <a:r>
              <a:rPr lang="en-GB" dirty="0" smtClean="0"/>
              <a:t>555 AD: Ray-tracing diagram by </a:t>
            </a:r>
            <a:r>
              <a:rPr lang="en-GB" dirty="0" err="1" smtClean="0"/>
              <a:t>Anthemius</a:t>
            </a:r>
            <a:r>
              <a:rPr lang="en-GB" dirty="0" smtClean="0"/>
              <a:t> of </a:t>
            </a:r>
            <a:r>
              <a:rPr lang="en-GB" dirty="0" err="1" smtClean="0"/>
              <a:t>Tralles</a:t>
            </a:r>
            <a:r>
              <a:rPr lang="en-GB" dirty="0" smtClean="0"/>
              <a:t> (mathematician and co-architect of the </a:t>
            </a:r>
            <a:r>
              <a:rPr lang="en-GB" dirty="0" err="1" smtClean="0"/>
              <a:t>Hagia</a:t>
            </a:r>
            <a:r>
              <a:rPr lang="en-GB" dirty="0" smtClean="0"/>
              <a:t> Sophia) [3].</a:t>
            </a:r>
          </a:p>
          <a:p>
            <a:endParaRPr lang="en-GB" dirty="0"/>
          </a:p>
          <a:p>
            <a:r>
              <a:rPr lang="en-GB" dirty="0" smtClean="0"/>
              <a:t>965 – 1039 AD: Optical scientist Ibn al-</a:t>
            </a:r>
            <a:r>
              <a:rPr lang="en-GB" dirty="0" err="1" smtClean="0"/>
              <a:t>Haitham</a:t>
            </a:r>
            <a:r>
              <a:rPr lang="en-GB" dirty="0" smtClean="0"/>
              <a:t> (Alhazen) describes imaging candles in a darkened room using a pinhole and states:</a:t>
            </a:r>
          </a:p>
          <a:p>
            <a:r>
              <a:rPr lang="en-GB" i="1" dirty="0" smtClean="0">
                <a:solidFill>
                  <a:srgbClr val="0070C0"/>
                </a:solidFill>
              </a:rPr>
              <a:t>“The image of the Sun at the time of the eclipse, unless it is total, demonstrates that when light passes through a narrow, round hole and is cast on a plane opposite to the hole, it takes on the form of a </a:t>
            </a:r>
            <a:r>
              <a:rPr lang="en-GB" i="1" dirty="0" err="1" smtClean="0">
                <a:solidFill>
                  <a:srgbClr val="0070C0"/>
                </a:solidFill>
              </a:rPr>
              <a:t>moonsickle</a:t>
            </a:r>
            <a:r>
              <a:rPr lang="en-GB" i="1" dirty="0" smtClean="0">
                <a:solidFill>
                  <a:srgbClr val="0070C0"/>
                </a:solidFill>
              </a:rPr>
              <a:t>.”</a:t>
            </a:r>
          </a:p>
        </p:txBody>
      </p:sp>
      <p:cxnSp>
        <p:nvCxnSpPr>
          <p:cNvPr id="17" name="Straight Connector 16"/>
          <p:cNvCxnSpPr>
            <a:stCxn id="12" idx="4"/>
          </p:cNvCxnSpPr>
          <p:nvPr/>
        </p:nvCxnSpPr>
        <p:spPr>
          <a:xfrm>
            <a:off x="1475656" y="3510008"/>
            <a:ext cx="0" cy="351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AutoShape 8" descr="https://upload.wikimedia.org/wikipedia/commons/7/79/555_anthemius_of_tralles_-_light-diagra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8892" r="4995" b="3762"/>
          <a:stretch/>
        </p:blipFill>
        <p:spPr bwMode="auto">
          <a:xfrm>
            <a:off x="5190037" y="832518"/>
            <a:ext cx="3679457" cy="29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7575" y="2142873"/>
            <a:ext cx="448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Light ray diagram by </a:t>
            </a:r>
            <a:r>
              <a:rPr lang="en-GB" dirty="0" err="1" smtClean="0"/>
              <a:t>Anthemius</a:t>
            </a:r>
            <a:r>
              <a:rPr lang="en-GB" dirty="0" smtClean="0"/>
              <a:t> of </a:t>
            </a:r>
            <a:r>
              <a:rPr lang="en-GB" dirty="0" err="1" smtClean="0"/>
              <a:t>Tralles</a:t>
            </a:r>
            <a:r>
              <a:rPr lang="en-GB" dirty="0" smtClean="0"/>
              <a:t> [3].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743839"/>
            <a:ext cx="5472608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≈ 400 – 300 BC : Earliest written observations</a:t>
            </a:r>
          </a:p>
        </p:txBody>
      </p:sp>
    </p:spTree>
    <p:extLst>
      <p:ext uri="{BB962C8B-B14F-4D97-AF65-F5344CB8AC3E}">
        <p14:creationId xmlns:p14="http://schemas.microsoft.com/office/powerpoint/2010/main" val="5654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stCxn id="10" idx="2"/>
          </p:cNvCxnSpPr>
          <p:nvPr/>
        </p:nvCxnSpPr>
        <p:spPr>
          <a:xfrm>
            <a:off x="35496" y="3438000"/>
            <a:ext cx="90730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2" y="2857137"/>
            <a:ext cx="4572000" cy="33985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44408" y="3510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Ancient meets State-of-the-Art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5496" y="3365992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7504" y="743839"/>
            <a:ext cx="5472608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≈ 400 – 300 BC : Earliest written observations</a:t>
            </a:r>
          </a:p>
        </p:txBody>
      </p:sp>
      <p:cxnSp>
        <p:nvCxnSpPr>
          <p:cNvPr id="16" name="Straight Connector 15"/>
          <p:cNvCxnSpPr>
            <a:stCxn id="10" idx="0"/>
          </p:cNvCxnSpPr>
          <p:nvPr/>
        </p:nvCxnSpPr>
        <p:spPr>
          <a:xfrm flipV="1">
            <a:off x="107504" y="1082393"/>
            <a:ext cx="0" cy="228359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03648" y="336599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" descr="Image result for Francesco Mauro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Image result for Francesco Maurol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https://upload.wikimedia.org/wikipedia/commons/a/a5/MAUROLICO_FRANCESCO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7" name="Straight Connector 16"/>
          <p:cNvCxnSpPr>
            <a:stCxn id="12" idx="4"/>
          </p:cNvCxnSpPr>
          <p:nvPr/>
        </p:nvCxnSpPr>
        <p:spPr>
          <a:xfrm>
            <a:off x="1475656" y="3510008"/>
            <a:ext cx="0" cy="26988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AutoShape 8" descr="https://upload.wikimedia.org/wikipedia/commons/7/79/555_anthemius_of_tralles_-_light-diagra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79512" y="6208845"/>
            <a:ext cx="5112568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500 – 1100 AD : First experimental studies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472" y="1318254"/>
            <a:ext cx="8346479" cy="15388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1100 – 1400 AD : Finding applications</a:t>
            </a:r>
          </a:p>
          <a:p>
            <a:r>
              <a:rPr lang="en-GB" dirty="0" smtClean="0"/>
              <a:t>Theodoric of Freiberg and Kamal al-Din al </a:t>
            </a:r>
            <a:r>
              <a:rPr lang="en-GB" dirty="0" err="1" smtClean="0"/>
              <a:t>Farisi</a:t>
            </a:r>
            <a:r>
              <a:rPr lang="en-GB" dirty="0" smtClean="0"/>
              <a:t> simultaneously and independently study the colour theory of sunlight using a pinhole.</a:t>
            </a:r>
          </a:p>
          <a:p>
            <a:endParaRPr lang="en-GB" dirty="0"/>
          </a:p>
          <a:p>
            <a:r>
              <a:rPr lang="en-GB" dirty="0"/>
              <a:t>≈1300 </a:t>
            </a:r>
            <a:r>
              <a:rPr lang="en-GB" dirty="0" smtClean="0"/>
              <a:t>AD: Roger Bacon uses science to reaffirm religious belief [3].</a:t>
            </a:r>
            <a:endParaRPr lang="en-GB" i="1" dirty="0" smtClean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26713" y="399719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Drawing of a 3-tiered camera by Roger Bacon.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2051720" y="3356992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2123728" y="2857137"/>
            <a:ext cx="0" cy="65287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244408" y="3510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cxnSp>
        <p:nvCxnSpPr>
          <p:cNvPr id="6" name="Straight Arrow Connector 5"/>
          <p:cNvCxnSpPr>
            <a:stCxn id="10" idx="2"/>
          </p:cNvCxnSpPr>
          <p:nvPr/>
        </p:nvCxnSpPr>
        <p:spPr>
          <a:xfrm>
            <a:off x="35496" y="3438000"/>
            <a:ext cx="90730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Ancient meets State-of-the-Art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5496" y="3365992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10" idx="0"/>
          </p:cNvCxnSpPr>
          <p:nvPr/>
        </p:nvCxnSpPr>
        <p:spPr>
          <a:xfrm flipV="1">
            <a:off x="107504" y="1082393"/>
            <a:ext cx="0" cy="228359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03648" y="336599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" descr="Image result for Francesco Mauro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Image result for Francesco Maurol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https://upload.wikimedia.org/wikipedia/commons/a/a5/MAUROLICO_FRANCESCO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7" name="Straight Connector 16"/>
          <p:cNvCxnSpPr>
            <a:stCxn id="12" idx="4"/>
          </p:cNvCxnSpPr>
          <p:nvPr/>
        </p:nvCxnSpPr>
        <p:spPr>
          <a:xfrm>
            <a:off x="1475656" y="3510008"/>
            <a:ext cx="0" cy="26988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AutoShape 8" descr="https://upload.wikimedia.org/wikipedia/commons/7/79/555_anthemius_of_tralles_-_light-diagra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21308" y="1496150"/>
            <a:ext cx="280484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1100 – 1400 AD : Finding applications</a:t>
            </a:r>
          </a:p>
        </p:txBody>
      </p:sp>
      <p:sp>
        <p:nvSpPr>
          <p:cNvPr id="22" name="Oval 21"/>
          <p:cNvSpPr/>
          <p:nvPr/>
        </p:nvSpPr>
        <p:spPr>
          <a:xfrm>
            <a:off x="2051720" y="3356992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18" idx="2"/>
            <a:endCxn id="22" idx="0"/>
          </p:cNvCxnSpPr>
          <p:nvPr/>
        </p:nvCxnSpPr>
        <p:spPr>
          <a:xfrm>
            <a:off x="2123728" y="2265591"/>
            <a:ext cx="0" cy="109140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94222" y="4277414"/>
            <a:ext cx="7373962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1400 – 1600 AD : Renaissance of human understanding</a:t>
            </a:r>
          </a:p>
          <a:p>
            <a:r>
              <a:rPr lang="en-GB" dirty="0" smtClean="0"/>
              <a:t>Optical and astronomical experiments by Antonio de Dominus, René </a:t>
            </a:r>
            <a:r>
              <a:rPr lang="en-GB" dirty="0"/>
              <a:t>Descartes, </a:t>
            </a:r>
            <a:r>
              <a:rPr lang="en-GB" dirty="0" err="1"/>
              <a:t>Tycho</a:t>
            </a:r>
            <a:r>
              <a:rPr lang="en-GB" dirty="0"/>
              <a:t> </a:t>
            </a:r>
            <a:r>
              <a:rPr lang="en-GB" dirty="0" smtClean="0"/>
              <a:t>Brahe, Johannes Kepler and Leonardo da Vinci.</a:t>
            </a:r>
          </a:p>
          <a:p>
            <a:endParaRPr lang="en-GB" dirty="0"/>
          </a:p>
          <a:p>
            <a:r>
              <a:rPr lang="en-GB" dirty="0" smtClean="0"/>
              <a:t>1545 AD: First published picture of a pinhole camera </a:t>
            </a:r>
            <a:r>
              <a:rPr lang="en-GB" dirty="0" err="1" smtClean="0"/>
              <a:t>obscura</a:t>
            </a:r>
            <a:r>
              <a:rPr lang="en-GB" dirty="0" smtClean="0"/>
              <a:t> in the book, </a:t>
            </a:r>
            <a:r>
              <a:rPr lang="en-GB" i="1" dirty="0" smtClean="0"/>
              <a:t>De Radio </a:t>
            </a:r>
            <a:r>
              <a:rPr lang="en-GB" i="1" dirty="0" err="1" smtClean="0"/>
              <a:t>Astronomica</a:t>
            </a:r>
            <a:r>
              <a:rPr lang="en-GB" i="1" dirty="0" smtClean="0"/>
              <a:t> et </a:t>
            </a:r>
            <a:r>
              <a:rPr lang="en-GB" i="1" dirty="0" err="1" smtClean="0"/>
              <a:t>Geometrica</a:t>
            </a:r>
            <a:r>
              <a:rPr lang="en-GB" i="1" dirty="0" smtClean="0"/>
              <a:t>, </a:t>
            </a:r>
            <a:r>
              <a:rPr lang="en-GB" dirty="0" smtClean="0"/>
              <a:t>by Gemma </a:t>
            </a:r>
            <a:r>
              <a:rPr lang="en-GB" dirty="0" err="1" smtClean="0"/>
              <a:t>Frisius</a:t>
            </a:r>
            <a:r>
              <a:rPr lang="en-GB" dirty="0" smtClean="0"/>
              <a:t> [3].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09" y="1264449"/>
            <a:ext cx="5007388" cy="259613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2463056" y="3369692"/>
            <a:ext cx="144016" cy="1440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>
            <a:stCxn id="25" idx="4"/>
          </p:cNvCxnSpPr>
          <p:nvPr/>
        </p:nvCxnSpPr>
        <p:spPr>
          <a:xfrm flipH="1">
            <a:off x="2530857" y="3513708"/>
            <a:ext cx="4207" cy="78168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15190" y="3789040"/>
            <a:ext cx="417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Schematic of a pinhole camera in 1545 [3].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6208845"/>
            <a:ext cx="5112568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500 – 1100 AD : First experimental studies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743839"/>
            <a:ext cx="5472608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≈ 400 – 300 BC : Earliest written observations</a:t>
            </a:r>
          </a:p>
        </p:txBody>
      </p:sp>
    </p:spTree>
    <p:extLst>
      <p:ext uri="{BB962C8B-B14F-4D97-AF65-F5344CB8AC3E}">
        <p14:creationId xmlns:p14="http://schemas.microsoft.com/office/powerpoint/2010/main" val="19567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244408" y="3510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cxnSp>
        <p:nvCxnSpPr>
          <p:cNvPr id="6" name="Straight Arrow Connector 5"/>
          <p:cNvCxnSpPr>
            <a:stCxn id="10" idx="2"/>
          </p:cNvCxnSpPr>
          <p:nvPr/>
        </p:nvCxnSpPr>
        <p:spPr>
          <a:xfrm>
            <a:off x="35496" y="3438000"/>
            <a:ext cx="90730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Ancient meets State-of-the-Art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5496" y="3365992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10" idx="0"/>
          </p:cNvCxnSpPr>
          <p:nvPr/>
        </p:nvCxnSpPr>
        <p:spPr>
          <a:xfrm flipV="1">
            <a:off x="107504" y="1082393"/>
            <a:ext cx="0" cy="228359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03648" y="336599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" descr="Image result for Francesco Mauro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Image result for Francesco Maurol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https://upload.wikimedia.org/wikipedia/commons/a/a5/MAUROLICO_FRANCESCO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7" name="Straight Connector 16"/>
          <p:cNvCxnSpPr>
            <a:stCxn id="12" idx="4"/>
          </p:cNvCxnSpPr>
          <p:nvPr/>
        </p:nvCxnSpPr>
        <p:spPr>
          <a:xfrm>
            <a:off x="1475656" y="3510008"/>
            <a:ext cx="0" cy="26988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AutoShape 8" descr="https://upload.wikimedia.org/wikipedia/commons/7/79/555_anthemius_of_tralles_-_light-diagra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21308" y="1496150"/>
            <a:ext cx="280484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1100 – 1400 AD : Finding applications</a:t>
            </a:r>
          </a:p>
        </p:txBody>
      </p:sp>
      <p:sp>
        <p:nvSpPr>
          <p:cNvPr id="22" name="Oval 21"/>
          <p:cNvSpPr/>
          <p:nvPr/>
        </p:nvSpPr>
        <p:spPr>
          <a:xfrm>
            <a:off x="2051720" y="3356992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18" idx="2"/>
            <a:endCxn id="22" idx="0"/>
          </p:cNvCxnSpPr>
          <p:nvPr/>
        </p:nvCxnSpPr>
        <p:spPr>
          <a:xfrm>
            <a:off x="2123728" y="2265591"/>
            <a:ext cx="0" cy="109140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72099" y="5654215"/>
            <a:ext cx="7373962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1400 – 1600 AD : Renaissance of human understanding</a:t>
            </a:r>
          </a:p>
        </p:txBody>
      </p:sp>
      <p:sp>
        <p:nvSpPr>
          <p:cNvPr id="25" name="Oval 24"/>
          <p:cNvSpPr/>
          <p:nvPr/>
        </p:nvSpPr>
        <p:spPr>
          <a:xfrm>
            <a:off x="2463056" y="3369692"/>
            <a:ext cx="144016" cy="1440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>
            <a:stCxn id="25" idx="4"/>
          </p:cNvCxnSpPr>
          <p:nvPr/>
        </p:nvCxnSpPr>
        <p:spPr>
          <a:xfrm flipH="1">
            <a:off x="2535063" y="3513708"/>
            <a:ext cx="1" cy="21108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9512" y="6208845"/>
            <a:ext cx="5112568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500 – 1100 AD : First experimental studies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743839"/>
            <a:ext cx="5472608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≈ 400 – 300 BC : Earliest written observations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77046" y="1249410"/>
            <a:ext cx="5328592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1600 – 1900 AD : Replaced by lenses</a:t>
            </a:r>
          </a:p>
          <a:p>
            <a:r>
              <a:rPr lang="en-GB" dirty="0" smtClean="0"/>
              <a:t>Pinhole aperture replaced by a lens in the majority of camera </a:t>
            </a:r>
            <a:r>
              <a:rPr lang="en-GB" dirty="0" err="1" smtClean="0"/>
              <a:t>obscuras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David Brewster describes pinhole camera photography in his book, </a:t>
            </a:r>
            <a:r>
              <a:rPr lang="en-GB" i="1" dirty="0"/>
              <a:t>The </a:t>
            </a:r>
            <a:r>
              <a:rPr lang="en-GB" i="1" dirty="0" smtClean="0"/>
              <a:t>Stereoscope, </a:t>
            </a:r>
            <a:r>
              <a:rPr lang="en-GB" dirty="0" smtClean="0"/>
              <a:t>in 1856 [3].</a:t>
            </a:r>
          </a:p>
        </p:txBody>
      </p:sp>
      <p:sp>
        <p:nvSpPr>
          <p:cNvPr id="33" name="Oval 32"/>
          <p:cNvSpPr/>
          <p:nvPr/>
        </p:nvSpPr>
        <p:spPr>
          <a:xfrm>
            <a:off x="4112964" y="3363404"/>
            <a:ext cx="144016" cy="1440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4184972" y="3065292"/>
            <a:ext cx="0" cy="2981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244408" y="3510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cxnSp>
        <p:nvCxnSpPr>
          <p:cNvPr id="6" name="Straight Arrow Connector 5"/>
          <p:cNvCxnSpPr>
            <a:stCxn id="10" idx="2"/>
          </p:cNvCxnSpPr>
          <p:nvPr/>
        </p:nvCxnSpPr>
        <p:spPr>
          <a:xfrm>
            <a:off x="35496" y="3438000"/>
            <a:ext cx="90730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Ancient meets State-of-the-Art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5496" y="3365992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10" idx="0"/>
          </p:cNvCxnSpPr>
          <p:nvPr/>
        </p:nvCxnSpPr>
        <p:spPr>
          <a:xfrm flipV="1">
            <a:off x="107504" y="1082393"/>
            <a:ext cx="0" cy="228359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03648" y="336599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" descr="Image result for Francesco Mauro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Image result for Francesco Maurol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https://upload.wikimedia.org/wikipedia/commons/a/a5/MAUROLICO_FRANCESCO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7" name="Straight Connector 16"/>
          <p:cNvCxnSpPr>
            <a:stCxn id="12" idx="4"/>
          </p:cNvCxnSpPr>
          <p:nvPr/>
        </p:nvCxnSpPr>
        <p:spPr>
          <a:xfrm>
            <a:off x="1475656" y="3510008"/>
            <a:ext cx="0" cy="26988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AutoShape 8" descr="https://upload.wikimedia.org/wikipedia/commons/7/79/555_anthemius_of_tralles_-_light-diagra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21308" y="1496150"/>
            <a:ext cx="280484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1100 – 1400 AD : Finding applications</a:t>
            </a:r>
          </a:p>
        </p:txBody>
      </p:sp>
      <p:sp>
        <p:nvSpPr>
          <p:cNvPr id="22" name="Oval 21"/>
          <p:cNvSpPr/>
          <p:nvPr/>
        </p:nvSpPr>
        <p:spPr>
          <a:xfrm>
            <a:off x="2051720" y="3356992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18" idx="2"/>
            <a:endCxn id="22" idx="0"/>
          </p:cNvCxnSpPr>
          <p:nvPr/>
        </p:nvCxnSpPr>
        <p:spPr>
          <a:xfrm>
            <a:off x="2123728" y="2265591"/>
            <a:ext cx="0" cy="109140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72099" y="5654215"/>
            <a:ext cx="7373962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1400 – 1600 AD : Renaissance of human understanding</a:t>
            </a:r>
          </a:p>
        </p:txBody>
      </p:sp>
      <p:sp>
        <p:nvSpPr>
          <p:cNvPr id="25" name="Oval 24"/>
          <p:cNvSpPr/>
          <p:nvPr/>
        </p:nvSpPr>
        <p:spPr>
          <a:xfrm>
            <a:off x="2463056" y="3369692"/>
            <a:ext cx="144016" cy="1440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>
            <a:stCxn id="25" idx="4"/>
          </p:cNvCxnSpPr>
          <p:nvPr/>
        </p:nvCxnSpPr>
        <p:spPr>
          <a:xfrm flipH="1">
            <a:off x="2535063" y="3513708"/>
            <a:ext cx="1" cy="21108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9512" y="6208845"/>
            <a:ext cx="5112568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500 – 1100 AD : First experimental studies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743839"/>
            <a:ext cx="5472608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≈ 400 – 300 BC : Earliest written observations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4063" y="1591107"/>
            <a:ext cx="4480345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1600 – 1900 AD : Replaced by lenses</a:t>
            </a:r>
          </a:p>
        </p:txBody>
      </p:sp>
      <p:sp>
        <p:nvSpPr>
          <p:cNvPr id="33" name="Oval 32"/>
          <p:cNvSpPr/>
          <p:nvPr/>
        </p:nvSpPr>
        <p:spPr>
          <a:xfrm>
            <a:off x="4112964" y="3363404"/>
            <a:ext cx="144016" cy="1440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4184972" y="2021994"/>
            <a:ext cx="0" cy="134141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87824" y="4005064"/>
            <a:ext cx="6030244" cy="15388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1900 – Now : Rise of scientific pinhole cameras</a:t>
            </a:r>
          </a:p>
          <a:p>
            <a:r>
              <a:rPr lang="en-GB" dirty="0" smtClean="0"/>
              <a:t>Pinhole cameras coupled with films, scintillators, lenses and modern camera sensors are used in high energy physics.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FF0000"/>
                </a:solidFill>
              </a:rPr>
              <a:t>Transverse profiling of particle beams in light sources</a:t>
            </a:r>
            <a:r>
              <a:rPr lang="en-GB" sz="1600" b="1" dirty="0" smtClean="0">
                <a:solidFill>
                  <a:srgbClr val="FF0000"/>
                </a:solidFill>
              </a:rPr>
              <a:t>.</a:t>
            </a:r>
            <a:endParaRPr lang="en-GB" sz="1600" dirty="0" smtClean="0"/>
          </a:p>
        </p:txBody>
      </p:sp>
      <p:sp>
        <p:nvSpPr>
          <p:cNvPr id="35" name="Oval 34"/>
          <p:cNvSpPr/>
          <p:nvPr/>
        </p:nvSpPr>
        <p:spPr>
          <a:xfrm>
            <a:off x="4860032" y="3370474"/>
            <a:ext cx="144016" cy="14401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>
            <a:stCxn id="35" idx="4"/>
          </p:cNvCxnSpPr>
          <p:nvPr/>
        </p:nvCxnSpPr>
        <p:spPr>
          <a:xfrm>
            <a:off x="4932040" y="3514490"/>
            <a:ext cx="0" cy="490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</a:t>
            </a:r>
            <a:r>
              <a:rPr lang="en-GB" dirty="0" err="1" smtClean="0"/>
              <a:t>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>
            <a:off x="-2556792" y="5481228"/>
            <a:ext cx="6120692" cy="4994475"/>
          </a:xfrm>
          <a:prstGeom prst="arc">
            <a:avLst>
              <a:gd name="adj1" fmla="val 16200000"/>
              <a:gd name="adj2" fmla="val 1939343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8" idx="0"/>
          </p:cNvCxnSpPr>
          <p:nvPr/>
        </p:nvCxnSpPr>
        <p:spPr>
          <a:xfrm flipH="1">
            <a:off x="-526474" y="5481228"/>
            <a:ext cx="1030028" cy="87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1753" y="4581128"/>
            <a:ext cx="14761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923928" y="4869160"/>
            <a:ext cx="216024" cy="4680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Principle of Operation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877655" y="5337213"/>
            <a:ext cx="315578" cy="30561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95065" y="5861023"/>
            <a:ext cx="14761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>
            <a:stCxn id="9" idx="0"/>
          </p:cNvCxnSpPr>
          <p:nvPr/>
        </p:nvCxnSpPr>
        <p:spPr>
          <a:xfrm>
            <a:off x="1035444" y="5337213"/>
            <a:ext cx="5693851" cy="30428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4"/>
          </p:cNvCxnSpPr>
          <p:nvPr/>
        </p:nvCxnSpPr>
        <p:spPr>
          <a:xfrm flipV="1">
            <a:off x="1035444" y="5373216"/>
            <a:ext cx="5696796" cy="26961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6"/>
          </p:cNvCxnSpPr>
          <p:nvPr/>
        </p:nvCxnSpPr>
        <p:spPr>
          <a:xfrm>
            <a:off x="1193233" y="5490022"/>
            <a:ext cx="5539007" cy="184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923915" y="5697251"/>
            <a:ext cx="216024" cy="4680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/>
          <p:cNvCxnSpPr/>
          <p:nvPr/>
        </p:nvCxnSpPr>
        <p:spPr>
          <a:xfrm>
            <a:off x="6804248" y="5508023"/>
            <a:ext cx="1368152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812360" y="1196752"/>
            <a:ext cx="720080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ounded Rectangle 70"/>
          <p:cNvSpPr/>
          <p:nvPr/>
        </p:nvSpPr>
        <p:spPr>
          <a:xfrm>
            <a:off x="7884368" y="2132857"/>
            <a:ext cx="576064" cy="2160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Connector 71"/>
          <p:cNvCxnSpPr/>
          <p:nvPr/>
        </p:nvCxnSpPr>
        <p:spPr>
          <a:xfrm>
            <a:off x="6801303" y="5641494"/>
            <a:ext cx="1191078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801303" y="5373216"/>
            <a:ext cx="1515113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8005964" y="3941708"/>
            <a:ext cx="11211" cy="1699786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1" idx="2"/>
          </p:cNvCxnSpPr>
          <p:nvPr/>
        </p:nvCxnSpPr>
        <p:spPr>
          <a:xfrm>
            <a:off x="8172400" y="2348881"/>
            <a:ext cx="0" cy="3168351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8310752" y="3941708"/>
            <a:ext cx="2832" cy="1431508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001561" y="2373635"/>
            <a:ext cx="458871" cy="1555622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923947" y="2361221"/>
            <a:ext cx="386805" cy="1555733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721780" y="737409"/>
            <a:ext cx="90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Camera</a:t>
            </a:r>
            <a:endParaRPr lang="en-GB" dirty="0"/>
          </a:p>
        </p:txBody>
      </p:sp>
      <p:sp>
        <p:nvSpPr>
          <p:cNvPr id="102" name="TextBox 101"/>
          <p:cNvSpPr txBox="1"/>
          <p:nvPr/>
        </p:nvSpPr>
        <p:spPr>
          <a:xfrm>
            <a:off x="6729295" y="3642774"/>
            <a:ext cx="65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Lens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8059026" y="5712685"/>
            <a:ext cx="83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Mirror</a:t>
            </a:r>
            <a:endParaRPr lang="en-GB" dirty="0"/>
          </a:p>
        </p:txBody>
      </p:sp>
      <p:sp>
        <p:nvSpPr>
          <p:cNvPr id="104" name="TextBox 103"/>
          <p:cNvSpPr txBox="1"/>
          <p:nvPr/>
        </p:nvSpPr>
        <p:spPr>
          <a:xfrm>
            <a:off x="6180429" y="6095690"/>
            <a:ext cx="124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Scintillator</a:t>
            </a:r>
            <a:endParaRPr lang="en-GB" dirty="0"/>
          </a:p>
        </p:txBody>
      </p:sp>
      <p:sp>
        <p:nvSpPr>
          <p:cNvPr id="105" name="TextBox 104"/>
          <p:cNvSpPr txBox="1"/>
          <p:nvPr/>
        </p:nvSpPr>
        <p:spPr>
          <a:xfrm>
            <a:off x="3559465" y="4348796"/>
            <a:ext cx="94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Pinhole</a:t>
            </a:r>
            <a:endParaRPr lang="en-GB" dirty="0"/>
          </a:p>
        </p:txBody>
      </p:sp>
      <p:sp>
        <p:nvSpPr>
          <p:cNvPr id="106" name="TextBox 105"/>
          <p:cNvSpPr txBox="1"/>
          <p:nvPr/>
        </p:nvSpPr>
        <p:spPr>
          <a:xfrm>
            <a:off x="557373" y="4059656"/>
            <a:ext cx="84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67776" y="6521152"/>
            <a:ext cx="3028160" cy="41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995936" y="6525344"/>
            <a:ext cx="28053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52830" y="6346183"/>
                <a:ext cx="298608" cy="2769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830" y="6346183"/>
                <a:ext cx="298608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3208" b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24977" y="6346183"/>
                <a:ext cx="260584" cy="27699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977" y="6346183"/>
                <a:ext cx="26058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7021" r="-4255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7452574" y="3835068"/>
            <a:ext cx="1439652" cy="1440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7740352" y="5085184"/>
            <a:ext cx="864096" cy="8280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07704" y="2276872"/>
                <a:ext cx="5228098" cy="626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Source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scintillator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magnification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276872"/>
                <a:ext cx="5228098" cy="626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907704" y="2923150"/>
                <a:ext cx="45936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Scintillator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magnification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23150"/>
                <a:ext cx="459362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97" t="-4444" r="-93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5496" y="901169"/>
            <a:ext cx="756084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Synchrotron radiation is emitted from the source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Intermediate image is formed at the scintillator screen via a pinhole.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Image is relayed to the camera by a lens.</a:t>
            </a:r>
            <a:endParaRPr lang="en-GB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7504" y="2204864"/>
            <a:ext cx="1660413" cy="1486188"/>
            <a:chOff x="107504" y="2204864"/>
            <a:chExt cx="1660413" cy="1486188"/>
          </a:xfrm>
        </p:grpSpPr>
        <p:sp>
          <p:nvSpPr>
            <p:cNvPr id="28" name="Rounded Rectangle 27"/>
            <p:cNvSpPr/>
            <p:nvPr/>
          </p:nvSpPr>
          <p:spPr>
            <a:xfrm>
              <a:off x="107504" y="2204864"/>
              <a:ext cx="1619869" cy="148618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92395" y="2538777"/>
              <a:ext cx="607197" cy="479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67776" y="2313461"/>
              <a:ext cx="759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X-rays</a:t>
              </a:r>
              <a:endParaRPr lang="en-GB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92395" y="3183216"/>
              <a:ext cx="607197" cy="479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967776" y="2957900"/>
              <a:ext cx="8001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Visible light</a:t>
              </a:r>
              <a:endParaRPr lang="en-GB" dirty="0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6801302" y="5415535"/>
            <a:ext cx="2307202" cy="18003"/>
          </a:xfrm>
          <a:prstGeom prst="line">
            <a:avLst/>
          </a:prstGeom>
          <a:ln w="19050"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801302" y="5567935"/>
            <a:ext cx="2307202" cy="18003"/>
          </a:xfrm>
          <a:prstGeom prst="line">
            <a:avLst/>
          </a:prstGeom>
          <a:ln w="19050"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804248" y="5715253"/>
            <a:ext cx="2307202" cy="18003"/>
          </a:xfrm>
          <a:prstGeom prst="line">
            <a:avLst/>
          </a:prstGeom>
          <a:ln w="19050"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729295" y="5039971"/>
            <a:ext cx="72008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Emittance Calculation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Emittance Measurements for Light Sources and FELs, Jan 29-30 2018: Status of x-ray pinhole cameras for 3GSLS , L. Bobb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88" t="5978" r="4658"/>
          <a:stretch/>
        </p:blipFill>
        <p:spPr>
          <a:xfrm>
            <a:off x="2231740" y="2467906"/>
            <a:ext cx="4614434" cy="3343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4641" y="580532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Example image from Diamond Light Source in 2010, from which the emittance can be calculated [4, 5].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34501" y="935442"/>
            <a:ext cx="820891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X-ray pinhole cameras </a:t>
            </a:r>
            <a:r>
              <a:rPr lang="en-GB" sz="2400" b="1" dirty="0" smtClean="0"/>
              <a:t>measure the transverse profile </a:t>
            </a:r>
            <a:r>
              <a:rPr lang="en-GB" sz="2400" dirty="0" smtClean="0"/>
              <a:t>of the beam, </a:t>
            </a:r>
            <a:r>
              <a:rPr lang="en-GB" sz="2400" b="1" dirty="0" smtClean="0"/>
              <a:t>from which the emittance may be calculated.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592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1849</Words>
  <Application>Microsoft Office PowerPoint</Application>
  <PresentationFormat>On-screen Show (4:3)</PresentationFormat>
  <Paragraphs>346</Paragraphs>
  <Slides>25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Wingdings</vt:lpstr>
      <vt:lpstr>Office Theme</vt:lpstr>
      <vt:lpstr>Status of X-ray Pinhole Cameras for 3GSLS </vt:lpstr>
      <vt:lpstr>Ancient meets State-of-the-Art</vt:lpstr>
      <vt:lpstr>Ancient meets State-of-the-Art</vt:lpstr>
      <vt:lpstr>Ancient meets State-of-the-Art</vt:lpstr>
      <vt:lpstr>Ancient meets State-of-the-Art</vt:lpstr>
      <vt:lpstr>Ancient meets State-of-the-Art</vt:lpstr>
      <vt:lpstr>Ancient meets State-of-the-Art</vt:lpstr>
      <vt:lpstr>Principle of Operation</vt:lpstr>
      <vt:lpstr>Emittance Calculation</vt:lpstr>
      <vt:lpstr>Emittance Calculation</vt:lpstr>
      <vt:lpstr>Fundamental Limitations</vt:lpstr>
      <vt:lpstr>Fundamental Limitations</vt:lpstr>
      <vt:lpstr>Practical Challenges</vt:lpstr>
      <vt:lpstr>Practical Challenges</vt:lpstr>
      <vt:lpstr>Nov 2014: Gold Plated Tungsten Blades </vt:lpstr>
      <vt:lpstr>Practical Challenges</vt:lpstr>
      <vt:lpstr>Now tell us the perks!</vt:lpstr>
      <vt:lpstr>Dual Purpose Diagnostic</vt:lpstr>
      <vt:lpstr>Dual Purpose Diagnostic</vt:lpstr>
      <vt:lpstr>In Operation</vt:lpstr>
      <vt:lpstr>“Snapshot” of Current Status</vt:lpstr>
      <vt:lpstr>Summary</vt:lpstr>
      <vt:lpstr>References</vt:lpstr>
      <vt:lpstr>Acknowledgements</vt:lpstr>
      <vt:lpstr>PowerPoint Presentation</vt:lpstr>
    </vt:vector>
  </TitlesOfParts>
  <Company>Authorised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Bobb, Lorraine (DLSLtd,RAL,TEC)</dc:creator>
  <cp:lastModifiedBy>Lorraine</cp:lastModifiedBy>
  <cp:revision>365</cp:revision>
  <dcterms:created xsi:type="dcterms:W3CDTF">2013-11-19T11:09:08Z</dcterms:created>
  <dcterms:modified xsi:type="dcterms:W3CDTF">2018-01-25T16:59:48Z</dcterms:modified>
</cp:coreProperties>
</file>