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71" r:id="rId3"/>
    <p:sldMasterId id="2147483648" r:id="rId4"/>
  </p:sldMasterIdLst>
  <p:notesMasterIdLst>
    <p:notesMasterId r:id="rId17"/>
  </p:notesMasterIdLst>
  <p:sldIdLst>
    <p:sldId id="321" r:id="rId5"/>
    <p:sldId id="323" r:id="rId6"/>
    <p:sldId id="324" r:id="rId7"/>
    <p:sldId id="333" r:id="rId8"/>
    <p:sldId id="326" r:id="rId9"/>
    <p:sldId id="327" r:id="rId10"/>
    <p:sldId id="328" r:id="rId11"/>
    <p:sldId id="330" r:id="rId12"/>
    <p:sldId id="334" r:id="rId13"/>
    <p:sldId id="329" r:id="rId14"/>
    <p:sldId id="331" r:id="rId15"/>
    <p:sldId id="33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64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42E44-E735-4A4C-B830-873293F7308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690A8-9BB1-446F-92C0-7EB0B4092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0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086600" cy="715962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 userDrawn="1"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 userDrawn="1"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U. Iriso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chemeClr val="bg1"/>
                </a:solidFill>
              </a:rPr>
              <a:t>Emit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r>
              <a:rPr lang="es-ES" baseline="0" dirty="0" smtClean="0">
                <a:solidFill>
                  <a:schemeClr val="bg1"/>
                </a:solidFill>
              </a:rPr>
              <a:t> Workshop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chemeClr val="bg1"/>
                </a:solidFill>
              </a:rPr>
              <a:t>Jan</a:t>
            </a:r>
            <a:r>
              <a:rPr lang="es-ES" dirty="0" smtClean="0">
                <a:solidFill>
                  <a:schemeClr val="bg1"/>
                </a:solidFill>
              </a:rPr>
              <a:t>. 2018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5399"/>
            <a:ext cx="1524000" cy="8387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09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3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0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0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23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5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0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4593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6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32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57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72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6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5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8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84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prstGeom prst="rect">
            <a:avLst/>
          </a:prstGeo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prstGeom prst="rect">
            <a:avLst/>
          </a:prstGeo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prstGeom prst="rect">
            <a:avLst/>
          </a:prstGeo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prstGeom prst="rect">
            <a:avLst/>
          </a:prstGeo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00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1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6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34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prstGeom prst="rect">
            <a:avLst/>
          </a:prstGeo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prstGeom prst="rect">
            <a:avLst/>
          </a:prstGeo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prstGeom prst="rect">
            <a:avLst/>
          </a:prstGeo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prstGeom prst="rect">
            <a:avLst/>
          </a:prstGeo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prstGeom prst="rect">
            <a:avLst/>
          </a:prstGeo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prstGeom prst="rect">
            <a:avLst/>
          </a:prstGeo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prstGeom prst="rect">
            <a:avLst/>
          </a:prstGeo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prstGeom prst="rect">
            <a:avLst/>
          </a:prstGeo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prstGeom prst="rect">
            <a:avLst/>
          </a:prstGeo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prstGeom prst="rect">
            <a:avLst/>
          </a:prstGeo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prstGeom prst="rect">
            <a:avLst/>
          </a:prstGeo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prstGeom prst="rect">
            <a:avLst/>
          </a:prstGeo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25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3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  <a:prstGeom prst="rect">
            <a:avLst/>
          </a:prstGeo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58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0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9C79-EBD2-47BE-8100-B540FBFC72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12D5-5272-4CDF-8E53-011CA392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A08E-1B30-42C2-9332-865792E8D3E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F637-C595-4BC9-B04C-FF3BFFB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ies.web.cern.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Y:\BeamPhysics\ARIES_ADA\EMIT Workshop 2018\Aries Web 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14436" r="42718" b="30403"/>
          <a:stretch/>
        </p:blipFill>
        <p:spPr bwMode="auto">
          <a:xfrm>
            <a:off x="1866375" y="4019811"/>
            <a:ext cx="4921685" cy="281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BeamPhysics\ARIES_ADA\EMIT Workshop 2018\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89" y="31216"/>
            <a:ext cx="6934200" cy="15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514600"/>
            <a:ext cx="8839200" cy="88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none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Workshop on </a:t>
            </a:r>
            <a:r>
              <a:rPr lang="en-US" sz="4000" u="none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Emittance </a:t>
            </a:r>
            <a:r>
              <a:rPr lang="en-US" sz="4000" u="none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Measurements </a:t>
            </a:r>
            <a:endParaRPr lang="en-US" sz="4000" u="none" dirty="0" smtClean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4000" u="none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</a:t>
            </a:r>
            <a:r>
              <a:rPr lang="en-US" sz="4000" u="none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Light Sources and FELs</a:t>
            </a:r>
          </a:p>
        </p:txBody>
      </p:sp>
    </p:spTree>
    <p:extLst>
      <p:ext uri="{BB962C8B-B14F-4D97-AF65-F5344CB8AC3E}">
        <p14:creationId xmlns:p14="http://schemas.microsoft.com/office/powerpoint/2010/main" val="1061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170" y="152400"/>
            <a:ext cx="400443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Basic Emergency Rules @ALBA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9" t="41267" r="13051" b="12743"/>
          <a:stretch/>
        </p:blipFill>
        <p:spPr bwMode="auto">
          <a:xfrm>
            <a:off x="664830" y="762000"/>
            <a:ext cx="771717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41296" r="13484" b="13228"/>
          <a:stretch/>
        </p:blipFill>
        <p:spPr bwMode="auto">
          <a:xfrm>
            <a:off x="228600" y="1295400"/>
            <a:ext cx="6248400" cy="4458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1170" y="152400"/>
            <a:ext cx="400443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Basic Emergency Rules @ALBA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5" t="43678" r="23221" b="15953"/>
          <a:stretch/>
        </p:blipFill>
        <p:spPr bwMode="auto">
          <a:xfrm>
            <a:off x="6477000" y="1845182"/>
            <a:ext cx="2254032" cy="29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5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170" y="152400"/>
            <a:ext cx="400443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Basic Emergency Rules @ALBA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3" t="43878" r="13163" b="12243"/>
          <a:stretch/>
        </p:blipFill>
        <p:spPr bwMode="auto">
          <a:xfrm>
            <a:off x="1371600" y="1295400"/>
            <a:ext cx="6277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145268"/>
            <a:ext cx="1250022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a-ES" dirty="0" err="1" smtClean="0">
                <a:solidFill>
                  <a:schemeClr val="tx2"/>
                </a:solidFill>
              </a:rPr>
              <a:t>Auditorium</a:t>
            </a:r>
            <a:endParaRPr lang="en-US" dirty="0" smtClean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06211" y="2514600"/>
            <a:ext cx="1127589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09" y="299436"/>
            <a:ext cx="103765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ARIES?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8409" y="762000"/>
            <a:ext cx="8874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ccelerator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esearch and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nnovation for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cience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related to boost up R&amp;D in accelerator science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EuCARD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successor)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Funded by EU with10 M€ from 2017 to 2021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https://aries.web.cern.ch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11127" r="9817" b="8545"/>
          <a:stretch/>
        </p:blipFill>
        <p:spPr bwMode="auto">
          <a:xfrm>
            <a:off x="838200" y="2666999"/>
            <a:ext cx="7315200" cy="40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48409" y="3200400"/>
            <a:ext cx="2220470" cy="1733729"/>
            <a:chOff x="348409" y="3200400"/>
            <a:chExt cx="2220470" cy="1733729"/>
          </a:xfrm>
        </p:grpSpPr>
        <p:sp>
          <p:nvSpPr>
            <p:cNvPr id="7" name="Oval 6"/>
            <p:cNvSpPr/>
            <p:nvPr/>
          </p:nvSpPr>
          <p:spPr>
            <a:xfrm>
              <a:off x="1806879" y="3200400"/>
              <a:ext cx="7620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8409" y="3733800"/>
              <a:ext cx="169347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a-ES" b="1" dirty="0" smtClean="0">
                  <a:solidFill>
                    <a:srgbClr val="FF0000"/>
                  </a:solidFill>
                </a:rPr>
                <a:t>Up to 18 </a:t>
              </a:r>
            </a:p>
            <a:p>
              <a:pPr algn="ctr"/>
              <a:r>
                <a:rPr lang="ca-ES" b="1" dirty="0" err="1" smtClean="0">
                  <a:solidFill>
                    <a:srgbClr val="FF0000"/>
                  </a:solidFill>
                </a:rPr>
                <a:t>Work</a:t>
              </a:r>
              <a:r>
                <a:rPr lang="ca-ES" b="1" dirty="0" smtClean="0">
                  <a:solidFill>
                    <a:srgbClr val="FF0000"/>
                  </a:solidFill>
                </a:rPr>
                <a:t> </a:t>
              </a:r>
              <a:r>
                <a:rPr lang="ca-ES" b="1" dirty="0" err="1" smtClean="0">
                  <a:solidFill>
                    <a:srgbClr val="FF0000"/>
                  </a:solidFill>
                </a:rPr>
                <a:t>Packages</a:t>
              </a:r>
              <a:r>
                <a:rPr lang="ca-ES" b="1" dirty="0" smtClean="0">
                  <a:solidFill>
                    <a:srgbClr val="FF0000"/>
                  </a:solidFill>
                </a:rPr>
                <a:t>!</a:t>
              </a:r>
            </a:p>
            <a:p>
              <a:pPr algn="ctr"/>
              <a:endParaRPr lang="ca-E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7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0934" y="134355"/>
            <a:ext cx="73251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ARIES WP8: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u="sng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dvanced </a:t>
            </a:r>
            <a:r>
              <a:rPr lang="en-US" sz="2400" u="sng" dirty="0" smtClean="0">
                <a:solidFill>
                  <a:schemeClr val="tx2"/>
                </a:solidFill>
              </a:rPr>
              <a:t>D</a:t>
            </a:r>
            <a:r>
              <a:rPr lang="en-US" sz="2400" dirty="0" smtClean="0">
                <a:solidFill>
                  <a:schemeClr val="tx2"/>
                </a:solidFill>
              </a:rPr>
              <a:t>iagnostics for </a:t>
            </a:r>
            <a:r>
              <a:rPr lang="en-US" sz="2400" u="sng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ccelerators – ADA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18603" r="9778" b="6793"/>
          <a:stretch/>
        </p:blipFill>
        <p:spPr bwMode="auto">
          <a:xfrm>
            <a:off x="563179" y="762000"/>
            <a:ext cx="7712902" cy="39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998" y="5029200"/>
            <a:ext cx="5195402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26828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WP8.1: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1075" indent="-26828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WP8.2: Di at hadron LINACs 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981075" indent="-26828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WP8.3: Di at hadron synchrotrons 	</a:t>
            </a:r>
          </a:p>
          <a:p>
            <a:pPr marL="981075" indent="-26828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WP8.4: Di at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gen. light sources 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981075" indent="-26828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WP8.5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 Di at FELs		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7500" y="6019800"/>
            <a:ext cx="4343400" cy="691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777" y="152400"/>
            <a:ext cx="566642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tx2"/>
                </a:solidFill>
              </a:rPr>
              <a:t>Workshop On Emittance Measurements for </a:t>
            </a:r>
          </a:p>
          <a:p>
            <a:pPr algn="ctr"/>
            <a:r>
              <a:rPr lang="en-US" sz="2400" u="sng" dirty="0" smtClean="0">
                <a:solidFill>
                  <a:schemeClr val="tx2"/>
                </a:solidFill>
              </a:rPr>
              <a:t>Light Sources &amp; FELs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269" y="1189672"/>
            <a:ext cx="7572138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a-ES" b="1" dirty="0" smtClean="0"/>
              <a:t>Day 1</a:t>
            </a:r>
            <a:r>
              <a:rPr lang="ca-ES" dirty="0" smtClean="0"/>
              <a:t>: </a:t>
            </a:r>
            <a:r>
              <a:rPr lang="ca-ES" dirty="0" err="1" smtClean="0"/>
              <a:t>Focused</a:t>
            </a:r>
            <a:r>
              <a:rPr lang="ca-ES" dirty="0" smtClean="0"/>
              <a:t> on </a:t>
            </a:r>
            <a:r>
              <a:rPr lang="ca-ES" b="1" dirty="0" err="1" smtClean="0"/>
              <a:t>Synchrotron</a:t>
            </a:r>
            <a:r>
              <a:rPr lang="ca-ES" b="1" dirty="0" smtClean="0"/>
              <a:t> Light </a:t>
            </a:r>
            <a:r>
              <a:rPr lang="ca-ES" b="1" dirty="0" err="1" smtClean="0"/>
              <a:t>Sources</a:t>
            </a:r>
            <a:endParaRPr lang="ca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Requirements</a:t>
            </a:r>
            <a:r>
              <a:rPr lang="ca-ES" dirty="0" smtClean="0"/>
              <a:t> for 3rd &amp; 4th </a:t>
            </a:r>
            <a:r>
              <a:rPr lang="ca-ES" dirty="0" err="1" smtClean="0"/>
              <a:t>generation</a:t>
            </a:r>
            <a:r>
              <a:rPr lang="ca-ES" dirty="0" smtClean="0"/>
              <a:t> of SLS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Direct </a:t>
            </a:r>
            <a:r>
              <a:rPr lang="ca-ES" dirty="0" err="1" smtClean="0"/>
              <a:t>Imaging</a:t>
            </a:r>
            <a:r>
              <a:rPr lang="ca-ES" dirty="0" smtClean="0"/>
              <a:t> </a:t>
            </a:r>
            <a:r>
              <a:rPr lang="ca-ES" dirty="0" err="1" smtClean="0"/>
              <a:t>Techniques</a:t>
            </a:r>
            <a:endParaRPr lang="ca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Techniques</a:t>
            </a:r>
            <a:r>
              <a:rPr lang="ca-ES" dirty="0" smtClean="0"/>
              <a:t> </a:t>
            </a:r>
            <a:r>
              <a:rPr lang="ca-ES" dirty="0" err="1" smtClean="0"/>
              <a:t>Based</a:t>
            </a:r>
            <a:r>
              <a:rPr lang="ca-ES" dirty="0" smtClean="0"/>
              <a:t> on Light </a:t>
            </a:r>
            <a:r>
              <a:rPr lang="ca-ES" dirty="0" err="1" smtClean="0"/>
              <a:t>Coherence</a:t>
            </a:r>
            <a:r>
              <a:rPr lang="ca-ES" dirty="0" smtClean="0"/>
              <a:t> </a:t>
            </a:r>
            <a:r>
              <a:rPr lang="ca-ES" dirty="0" err="1" smtClean="0"/>
              <a:t>Analysis</a:t>
            </a:r>
            <a:endParaRPr lang="ca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“</a:t>
            </a:r>
            <a:r>
              <a:rPr lang="ca-ES" dirty="0" err="1" smtClean="0"/>
              <a:t>Uncommon</a:t>
            </a:r>
            <a:r>
              <a:rPr lang="ca-ES" dirty="0" smtClean="0"/>
              <a:t>” </a:t>
            </a:r>
            <a:r>
              <a:rPr lang="ca-ES" dirty="0" err="1" smtClean="0"/>
              <a:t>techniques</a:t>
            </a:r>
            <a:r>
              <a:rPr lang="ca-ES" dirty="0" smtClean="0"/>
              <a:t>: HNFS, </a:t>
            </a:r>
            <a:r>
              <a:rPr lang="ca-ES" dirty="0" err="1" smtClean="0"/>
              <a:t>Cherenkov</a:t>
            </a:r>
            <a:r>
              <a:rPr lang="ca-ES" dirty="0" smtClean="0"/>
              <a:t> </a:t>
            </a:r>
            <a:r>
              <a:rPr lang="ca-ES" dirty="0" err="1" smtClean="0"/>
              <a:t>Radiation</a:t>
            </a:r>
            <a:r>
              <a:rPr lang="ca-ES" dirty="0" smtClean="0"/>
              <a:t>, x-</a:t>
            </a:r>
            <a:r>
              <a:rPr lang="ca-ES" dirty="0" err="1" smtClean="0"/>
              <a:t>ray</a:t>
            </a:r>
            <a:r>
              <a:rPr lang="ca-ES" dirty="0" smtClean="0"/>
              <a:t> </a:t>
            </a:r>
            <a:r>
              <a:rPr lang="ca-ES" dirty="0" err="1" smtClean="0"/>
              <a:t>diffraction</a:t>
            </a:r>
            <a:endParaRPr lang="ca-E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9269" y="2819400"/>
            <a:ext cx="650213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b="1" dirty="0" smtClean="0"/>
              <a:t>Day 2</a:t>
            </a:r>
            <a:r>
              <a:rPr lang="ca-ES" dirty="0" smtClean="0"/>
              <a:t>: </a:t>
            </a:r>
            <a:r>
              <a:rPr lang="ca-ES" dirty="0" err="1" smtClean="0"/>
              <a:t>Focused</a:t>
            </a:r>
            <a:r>
              <a:rPr lang="ca-ES" dirty="0" smtClean="0"/>
              <a:t> on </a:t>
            </a:r>
            <a:r>
              <a:rPr lang="ca-ES" b="1" dirty="0" err="1" smtClean="0"/>
              <a:t>FELs</a:t>
            </a:r>
            <a:endParaRPr lang="ca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Requirements</a:t>
            </a:r>
            <a:r>
              <a:rPr lang="ca-ES" dirty="0" smtClean="0"/>
              <a:t> for </a:t>
            </a:r>
            <a:r>
              <a:rPr lang="ca-ES" dirty="0" err="1" smtClean="0"/>
              <a:t>xFELs</a:t>
            </a:r>
            <a:endParaRPr lang="ca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OTR/ODR </a:t>
            </a:r>
            <a:r>
              <a:rPr lang="ca-ES" dirty="0" err="1" smtClean="0"/>
              <a:t>techniques</a:t>
            </a:r>
            <a:endParaRPr lang="ca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Wire</a:t>
            </a:r>
            <a:r>
              <a:rPr lang="ca-ES" dirty="0" smtClean="0"/>
              <a:t> </a:t>
            </a:r>
            <a:r>
              <a:rPr lang="ca-ES" dirty="0" err="1" smtClean="0"/>
              <a:t>scanner</a:t>
            </a:r>
            <a:r>
              <a:rPr lang="ca-ES" dirty="0" smtClean="0"/>
              <a:t> </a:t>
            </a:r>
            <a:r>
              <a:rPr lang="ca-ES" dirty="0" err="1" smtClean="0"/>
              <a:t>techniques</a:t>
            </a:r>
            <a:endParaRPr lang="ca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Inheritance</a:t>
            </a:r>
            <a:r>
              <a:rPr lang="ca-ES" dirty="0" smtClean="0"/>
              <a:t> </a:t>
            </a:r>
            <a:r>
              <a:rPr lang="ca-ES" dirty="0" err="1" smtClean="0"/>
              <a:t>from</a:t>
            </a:r>
            <a:r>
              <a:rPr lang="ca-ES" dirty="0" smtClean="0"/>
              <a:t> </a:t>
            </a:r>
            <a:r>
              <a:rPr lang="ca-ES" dirty="0" err="1" smtClean="0"/>
              <a:t>other</a:t>
            </a:r>
            <a:r>
              <a:rPr lang="ca-ES" dirty="0" smtClean="0"/>
              <a:t> </a:t>
            </a:r>
            <a:r>
              <a:rPr lang="ca-ES" dirty="0" err="1" smtClean="0"/>
              <a:t>accelerators</a:t>
            </a:r>
            <a:r>
              <a:rPr lang="ca-ES" dirty="0" smtClean="0"/>
              <a:t>: </a:t>
            </a:r>
            <a:r>
              <a:rPr lang="ca-ES" dirty="0" err="1" smtClean="0"/>
              <a:t>from</a:t>
            </a:r>
            <a:r>
              <a:rPr lang="ca-ES" dirty="0" smtClean="0"/>
              <a:t> </a:t>
            </a:r>
            <a:r>
              <a:rPr lang="ca-ES" dirty="0" err="1" smtClean="0"/>
              <a:t>Hadron</a:t>
            </a:r>
            <a:r>
              <a:rPr lang="ca-ES" dirty="0" smtClean="0"/>
              <a:t> </a:t>
            </a:r>
            <a:r>
              <a:rPr lang="ca-ES" dirty="0" err="1" smtClean="0"/>
              <a:t>Colliders</a:t>
            </a:r>
            <a:r>
              <a:rPr lang="ca-ES" dirty="0" smtClean="0"/>
              <a:t> to Plasma </a:t>
            </a:r>
            <a:r>
              <a:rPr lang="ca-ES" dirty="0" err="1" smtClean="0"/>
              <a:t>Acceleration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4798874"/>
            <a:ext cx="7699407" cy="1754326"/>
            <a:chOff x="762000" y="4798874"/>
            <a:chExt cx="7699407" cy="1754326"/>
          </a:xfrm>
        </p:grpSpPr>
        <p:sp>
          <p:nvSpPr>
            <p:cNvPr id="5" name="Rectangle 4"/>
            <p:cNvSpPr/>
            <p:nvPr/>
          </p:nvSpPr>
          <p:spPr>
            <a:xfrm>
              <a:off x="762000" y="4798874"/>
              <a:ext cx="769940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5"/>
              <a:r>
                <a:rPr lang="ca-ES" dirty="0" smtClean="0"/>
                <a:t>38 </a:t>
              </a:r>
              <a:r>
                <a:rPr lang="ca-ES" dirty="0" err="1" smtClean="0"/>
                <a:t>registrants</a:t>
              </a:r>
              <a:endParaRPr lang="ca-ES" dirty="0"/>
            </a:p>
            <a:p>
              <a:pPr lvl="5"/>
              <a:r>
                <a:rPr lang="ca-ES" dirty="0"/>
                <a:t>24 </a:t>
              </a:r>
              <a:r>
                <a:rPr lang="ca-ES" dirty="0" err="1"/>
                <a:t>Talks</a:t>
              </a:r>
              <a:r>
                <a:rPr lang="ca-ES" dirty="0" smtClean="0"/>
                <a:t>:</a:t>
              </a:r>
              <a:endParaRPr lang="ca-ES" dirty="0"/>
            </a:p>
            <a:p>
              <a:pPr marL="2571750" lvl="5" indent="-285750">
                <a:buFont typeface="Arial" panose="020B0604020202020204" pitchFamily="34" charset="0"/>
                <a:buChar char="•"/>
              </a:pPr>
              <a:r>
                <a:rPr lang="ca-ES" dirty="0"/>
                <a:t>12 </a:t>
              </a:r>
              <a:r>
                <a:rPr lang="ca-ES" dirty="0" err="1"/>
                <a:t>Talks</a:t>
              </a:r>
              <a:r>
                <a:rPr lang="ca-ES" dirty="0"/>
                <a:t> </a:t>
              </a:r>
              <a:r>
                <a:rPr lang="en-US" dirty="0"/>
                <a:t>about </a:t>
              </a:r>
              <a:r>
                <a:rPr lang="en-US" dirty="0" smtClean="0"/>
                <a:t>SLS</a:t>
              </a:r>
              <a:endParaRPr lang="ca-ES" dirty="0"/>
            </a:p>
            <a:p>
              <a:pPr marL="2571750" lvl="5" indent="-285750">
                <a:buFont typeface="Arial" panose="020B0604020202020204" pitchFamily="34" charset="0"/>
                <a:buChar char="•"/>
              </a:pPr>
              <a:r>
                <a:rPr lang="ca-ES" dirty="0"/>
                <a:t>9 </a:t>
              </a:r>
              <a:r>
                <a:rPr lang="ca-ES" dirty="0" err="1"/>
                <a:t>Talks</a:t>
              </a:r>
              <a:r>
                <a:rPr lang="ca-ES" dirty="0"/>
                <a:t> </a:t>
              </a:r>
              <a:r>
                <a:rPr lang="ca-ES" dirty="0" err="1"/>
                <a:t>about</a:t>
              </a:r>
              <a:r>
                <a:rPr lang="ca-ES" dirty="0"/>
                <a:t> </a:t>
              </a:r>
              <a:r>
                <a:rPr lang="ca-ES" dirty="0" err="1" smtClean="0"/>
                <a:t>FELs</a:t>
              </a:r>
              <a:endParaRPr lang="ca-ES" dirty="0"/>
            </a:p>
            <a:p>
              <a:pPr marL="2571750" lvl="5" indent="-285750">
                <a:buFont typeface="Arial" panose="020B0604020202020204" pitchFamily="34" charset="0"/>
                <a:buChar char="•"/>
              </a:pPr>
              <a:r>
                <a:rPr lang="ca-ES" dirty="0"/>
                <a:t>2 </a:t>
              </a:r>
              <a:r>
                <a:rPr lang="ca-ES" dirty="0" err="1"/>
                <a:t>Talks</a:t>
              </a:r>
              <a:r>
                <a:rPr lang="ca-ES" dirty="0"/>
                <a:t> for </a:t>
              </a:r>
              <a:r>
                <a:rPr lang="ca-ES" dirty="0" err="1"/>
                <a:t>Hadron</a:t>
              </a:r>
              <a:r>
                <a:rPr lang="ca-ES" dirty="0"/>
                <a:t> </a:t>
              </a:r>
              <a:r>
                <a:rPr lang="ca-ES" dirty="0" smtClean="0"/>
                <a:t>Machines</a:t>
              </a:r>
              <a:endParaRPr lang="ca-ES" dirty="0"/>
            </a:p>
            <a:p>
              <a:pPr marL="2571750" lvl="5" indent="-285750">
                <a:buFont typeface="Arial" panose="020B0604020202020204" pitchFamily="34" charset="0"/>
                <a:buChar char="•"/>
              </a:pPr>
              <a:r>
                <a:rPr lang="ca-ES" dirty="0"/>
                <a:t>1 </a:t>
              </a:r>
              <a:r>
                <a:rPr lang="ca-ES" dirty="0" err="1"/>
                <a:t>Talk</a:t>
              </a:r>
              <a:r>
                <a:rPr lang="ca-ES" dirty="0"/>
                <a:t> for Plasma </a:t>
              </a:r>
              <a:r>
                <a:rPr lang="ca-ES" dirty="0" err="1"/>
                <a:t>Accel</a:t>
              </a:r>
              <a:r>
                <a:rPr lang="ca-ES" dirty="0"/>
                <a:t>. </a:t>
              </a:r>
            </a:p>
          </p:txBody>
        </p:sp>
        <p:sp>
          <p:nvSpPr>
            <p:cNvPr id="6" name="Left Brace 5"/>
            <p:cNvSpPr/>
            <p:nvPr/>
          </p:nvSpPr>
          <p:spPr>
            <a:xfrm>
              <a:off x="2667000" y="4876800"/>
              <a:ext cx="381000" cy="160192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76294" y="5334000"/>
              <a:ext cx="10431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a-ES" dirty="0" err="1" smtClean="0"/>
                <a:t>Some</a:t>
              </a:r>
              <a:r>
                <a:rPr lang="ca-ES" dirty="0" smtClean="0"/>
                <a:t> </a:t>
              </a:r>
            </a:p>
            <a:p>
              <a:pPr algn="ctr"/>
              <a:r>
                <a:rPr lang="ca-ES" dirty="0" err="1" smtClean="0"/>
                <a:t>Numbers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121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676" y="152400"/>
            <a:ext cx="21565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THIS Workshop </a:t>
            </a:r>
          </a:p>
        </p:txBody>
      </p:sp>
      <p:pic>
        <p:nvPicPr>
          <p:cNvPr id="5122" name="Picture 2" descr="https://indico.cells.es/indico/event/128/picture/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0" y="774670"/>
            <a:ext cx="722947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2044895"/>
            <a:ext cx="60198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Please</a:t>
            </a:r>
            <a:r>
              <a:rPr lang="ca-ES" dirty="0" smtClean="0"/>
              <a:t> </a:t>
            </a:r>
            <a:r>
              <a:rPr lang="ca-ES" dirty="0" err="1" smtClean="0"/>
              <a:t>update</a:t>
            </a:r>
            <a:r>
              <a:rPr lang="ca-ES" dirty="0" smtClean="0"/>
              <a:t> </a:t>
            </a:r>
            <a:r>
              <a:rPr lang="ca-ES" dirty="0" err="1" smtClean="0"/>
              <a:t>your</a:t>
            </a:r>
            <a:r>
              <a:rPr lang="ca-ES" dirty="0" smtClean="0"/>
              <a:t> </a:t>
            </a:r>
            <a:r>
              <a:rPr lang="ca-ES" dirty="0" err="1" smtClean="0"/>
              <a:t>contributions</a:t>
            </a:r>
            <a:r>
              <a:rPr lang="ca-ES" dirty="0" smtClean="0"/>
              <a:t> to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workshop</a:t>
            </a:r>
            <a:r>
              <a:rPr lang="ca-ES" dirty="0" smtClean="0"/>
              <a:t> </a:t>
            </a:r>
            <a:r>
              <a:rPr lang="ca-ES" dirty="0" err="1" smtClean="0"/>
              <a:t>website</a:t>
            </a: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This</a:t>
            </a:r>
            <a:r>
              <a:rPr lang="ca-ES" dirty="0" smtClean="0"/>
              <a:t> is a </a:t>
            </a:r>
            <a:r>
              <a:rPr lang="ca-ES" dirty="0" err="1" smtClean="0"/>
              <a:t>Workshop</a:t>
            </a:r>
            <a:r>
              <a:rPr lang="ca-ES" dirty="0" smtClean="0"/>
              <a:t>: </a:t>
            </a:r>
            <a:r>
              <a:rPr lang="ca-ES" dirty="0" err="1" smtClean="0"/>
              <a:t>ask</a:t>
            </a:r>
            <a:r>
              <a:rPr lang="ca-ES" dirty="0" smtClean="0"/>
              <a:t> any </a:t>
            </a:r>
            <a:r>
              <a:rPr lang="ca-ES" dirty="0" err="1" smtClean="0"/>
              <a:t>question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contribute</a:t>
            </a:r>
            <a:r>
              <a:rPr lang="ca-ES" dirty="0" smtClean="0"/>
              <a:t> to </a:t>
            </a:r>
            <a:r>
              <a:rPr lang="ca-ES" dirty="0" err="1" smtClean="0"/>
              <a:t>the</a:t>
            </a:r>
            <a:r>
              <a:rPr lang="ca-ES" dirty="0" smtClean="0"/>
              <a:t> discussions!!</a:t>
            </a:r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126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676" y="152400"/>
            <a:ext cx="21565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THIS Workshop </a:t>
            </a:r>
          </a:p>
        </p:txBody>
      </p:sp>
      <p:pic>
        <p:nvPicPr>
          <p:cNvPr id="3" name="Picture 2" descr="https://indico.cells.es/indico/event/128/picture/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0" y="774670"/>
            <a:ext cx="722947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0" y="838200"/>
            <a:ext cx="3581400" cy="5181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4343400"/>
            <a:ext cx="39624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819400"/>
            <a:ext cx="39624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6" idx="1"/>
            <a:endCxn id="5" idx="1"/>
          </p:cNvCxnSpPr>
          <p:nvPr/>
        </p:nvCxnSpPr>
        <p:spPr>
          <a:xfrm rot="10800000" flipV="1">
            <a:off x="609600" y="3009900"/>
            <a:ext cx="12700" cy="1562100"/>
          </a:xfrm>
          <a:prstGeom prst="bentConnector3">
            <a:avLst>
              <a:gd name="adj1" fmla="val 1800000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400" y="2932837"/>
            <a:ext cx="281172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err="1" smtClean="0"/>
              <a:t>Skype</a:t>
            </a:r>
            <a:r>
              <a:rPr lang="ca-ES" dirty="0" smtClean="0"/>
              <a:t> </a:t>
            </a:r>
            <a:r>
              <a:rPr lang="ca-ES" dirty="0" err="1" smtClean="0"/>
              <a:t>Talks</a:t>
            </a:r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err="1" smtClean="0"/>
              <a:t>Timing</a:t>
            </a:r>
            <a:r>
              <a:rPr lang="ca-ES" dirty="0" smtClean="0"/>
              <a:t> </a:t>
            </a:r>
            <a:r>
              <a:rPr lang="ca-ES" dirty="0" err="1" smtClean="0"/>
              <a:t>Exchanged</a:t>
            </a:r>
            <a:r>
              <a:rPr lang="ca-ES" dirty="0" smtClean="0"/>
              <a:t> </a:t>
            </a:r>
            <a:r>
              <a:rPr lang="ca-ES" dirty="0" err="1" smtClean="0"/>
              <a:t>due</a:t>
            </a:r>
            <a:r>
              <a:rPr lang="ca-ES" dirty="0" smtClean="0"/>
              <a:t> to </a:t>
            </a:r>
            <a:r>
              <a:rPr lang="ca-ES" dirty="0" err="1" smtClean="0"/>
              <a:t>time</a:t>
            </a:r>
            <a:r>
              <a:rPr lang="ca-ES" dirty="0" smtClean="0"/>
              <a:t> </a:t>
            </a:r>
            <a:r>
              <a:rPr lang="ca-ES" dirty="0" err="1" smtClean="0"/>
              <a:t>difference</a:t>
            </a:r>
            <a:r>
              <a:rPr lang="ca-ES" dirty="0" smtClean="0"/>
              <a:t> USA - </a:t>
            </a:r>
            <a:r>
              <a:rPr lang="ca-ES" dirty="0" err="1" smtClean="0"/>
              <a:t>Japan</a:t>
            </a:r>
            <a:r>
              <a:rPr lang="ca-ES" dirty="0" smtClean="0"/>
              <a:t> </a:t>
            </a:r>
          </a:p>
          <a:p>
            <a:pPr algn="ctr"/>
            <a:endParaRPr lang="ca-ES" dirty="0"/>
          </a:p>
          <a:p>
            <a:pPr algn="ctr"/>
            <a:r>
              <a:rPr lang="ca-ES" dirty="0" err="1" smtClean="0"/>
              <a:t>Let´s</a:t>
            </a:r>
            <a:r>
              <a:rPr lang="ca-ES" dirty="0" smtClean="0"/>
              <a:t> </a:t>
            </a:r>
            <a:r>
              <a:rPr lang="ca-ES" dirty="0" err="1" smtClean="0"/>
              <a:t>cross</a:t>
            </a:r>
            <a:r>
              <a:rPr lang="ca-ES" dirty="0" smtClean="0"/>
              <a:t> </a:t>
            </a:r>
            <a:r>
              <a:rPr lang="ca-ES" dirty="0" err="1" smtClean="0"/>
              <a:t>fingers</a:t>
            </a:r>
            <a:r>
              <a:rPr lang="ca-ES" dirty="0" smtClean="0"/>
              <a:t>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3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414" y="127638"/>
            <a:ext cx="50173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Social Events: Coffee Breaks &amp; Lunches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t="38701" r="26475" b="17442"/>
          <a:stretch/>
        </p:blipFill>
        <p:spPr bwMode="auto">
          <a:xfrm rot="10800000">
            <a:off x="2201450" y="2754868"/>
            <a:ext cx="4732750" cy="33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7816" y="6412468"/>
            <a:ext cx="149540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a-ES" b="1" dirty="0" err="1" smtClean="0">
                <a:solidFill>
                  <a:srgbClr val="FF0000"/>
                </a:solidFill>
              </a:rPr>
              <a:t>Coffee</a:t>
            </a:r>
            <a:r>
              <a:rPr lang="ca-ES" b="1" dirty="0" smtClean="0">
                <a:solidFill>
                  <a:srgbClr val="FF0000"/>
                </a:solidFill>
              </a:rPr>
              <a:t> Breaks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8653" y="3135868"/>
            <a:ext cx="2812052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a-ES" b="1" dirty="0" err="1" smtClean="0">
                <a:solidFill>
                  <a:srgbClr val="00B050"/>
                </a:solidFill>
              </a:rPr>
              <a:t>Auditorium</a:t>
            </a:r>
            <a:r>
              <a:rPr lang="ca-ES" b="1" dirty="0" smtClean="0">
                <a:solidFill>
                  <a:srgbClr val="00B050"/>
                </a:solidFill>
              </a:rPr>
              <a:t> </a:t>
            </a:r>
            <a:r>
              <a:rPr lang="ca-ES" b="1" dirty="0" err="1" smtClean="0">
                <a:solidFill>
                  <a:srgbClr val="00B050"/>
                </a:solidFill>
              </a:rPr>
              <a:t>Stage</a:t>
            </a:r>
            <a:r>
              <a:rPr lang="ca-ES" b="1" dirty="0" smtClean="0">
                <a:solidFill>
                  <a:srgbClr val="00B050"/>
                </a:solidFill>
              </a:rPr>
              <a:t> &amp; </a:t>
            </a:r>
            <a:r>
              <a:rPr lang="ca-ES" b="1" dirty="0" err="1" smtClean="0">
                <a:solidFill>
                  <a:srgbClr val="00B050"/>
                </a:solidFill>
              </a:rPr>
              <a:t>Screen</a:t>
            </a:r>
            <a:r>
              <a:rPr lang="ca-ES" b="1" dirty="0" smtClean="0">
                <a:solidFill>
                  <a:srgbClr val="00B050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06025" y="5778765"/>
            <a:ext cx="0" cy="6337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48225" y="807221"/>
            <a:ext cx="5622481" cy="2513314"/>
            <a:chOff x="0" y="807221"/>
            <a:chExt cx="5622481" cy="2513314"/>
          </a:xfrm>
        </p:grpSpPr>
        <p:pic>
          <p:nvPicPr>
            <p:cNvPr id="7171" name="Picture 3" descr="C:\Users\uiriso\Dropbox\20180126_15501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" b="18683"/>
            <a:stretch/>
          </p:blipFill>
          <p:spPr bwMode="auto">
            <a:xfrm>
              <a:off x="0" y="807221"/>
              <a:ext cx="3405716" cy="221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165487" y="1143000"/>
              <a:ext cx="209231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dirty="0" err="1" smtClean="0">
                  <a:solidFill>
                    <a:srgbClr val="FF0000"/>
                  </a:solidFill>
                </a:rPr>
                <a:t>Lunches</a:t>
              </a:r>
              <a:r>
                <a:rPr lang="ca-ES" b="1" dirty="0" smtClean="0">
                  <a:solidFill>
                    <a:srgbClr val="FF0000"/>
                  </a:solidFill>
                </a:rPr>
                <a:t>:  </a:t>
              </a:r>
              <a:r>
                <a:rPr lang="ca-ES" b="1" dirty="0" err="1" smtClean="0">
                  <a:solidFill>
                    <a:srgbClr val="FF0000"/>
                  </a:solidFill>
                </a:rPr>
                <a:t>tents</a:t>
              </a:r>
              <a:r>
                <a:rPr lang="ca-ES" b="1" dirty="0">
                  <a:solidFill>
                    <a:srgbClr val="FF0000"/>
                  </a:solidFill>
                </a:rPr>
                <a:t> </a:t>
              </a:r>
              <a:r>
                <a:rPr lang="ca-ES" b="1" dirty="0" err="1" smtClean="0">
                  <a:solidFill>
                    <a:srgbClr val="FF0000"/>
                  </a:solidFill>
                </a:rPr>
                <a:t>outside</a:t>
              </a:r>
              <a:r>
                <a:rPr lang="ca-ES" b="1" dirty="0" smtClean="0">
                  <a:solidFill>
                    <a:srgbClr val="FF0000"/>
                  </a:solidFill>
                </a:rPr>
                <a:t> </a:t>
              </a:r>
              <a:r>
                <a:rPr lang="ca-ES" b="1" dirty="0" err="1" smtClean="0">
                  <a:solidFill>
                    <a:srgbClr val="FF0000"/>
                  </a:solidFill>
                </a:rPr>
                <a:t>building</a:t>
              </a:r>
              <a:endParaRPr lang="en-US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8" name="Elbow Connector 17"/>
            <p:cNvCxnSpPr>
              <a:endCxn id="12" idx="2"/>
            </p:cNvCxnSpPr>
            <p:nvPr/>
          </p:nvCxnSpPr>
          <p:spPr>
            <a:xfrm rot="16200000" flipV="1">
              <a:off x="4151461" y="1849514"/>
              <a:ext cx="1531204" cy="1410837"/>
            </a:xfrm>
            <a:prstGeom prst="bentConnector3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40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685800"/>
            <a:ext cx="711959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b="1" u="sng" dirty="0" smtClean="0"/>
              <a:t>18h00</a:t>
            </a:r>
            <a:r>
              <a:rPr lang="ca-ES" dirty="0" smtClean="0"/>
              <a:t>: Bus </a:t>
            </a:r>
            <a:r>
              <a:rPr lang="ca-ES" dirty="0" err="1" smtClean="0"/>
              <a:t>from</a:t>
            </a:r>
            <a:r>
              <a:rPr lang="ca-ES" dirty="0" smtClean="0"/>
              <a:t> CELLS to Hotel Campus</a:t>
            </a:r>
            <a:endParaRPr lang="ca-ES" dirty="0"/>
          </a:p>
          <a:p>
            <a:r>
              <a:rPr lang="ca-ES" b="1" u="sng" dirty="0" smtClean="0"/>
              <a:t>19h30</a:t>
            </a:r>
            <a:r>
              <a:rPr lang="ca-ES" dirty="0" smtClean="0"/>
              <a:t>: Bus </a:t>
            </a:r>
            <a:r>
              <a:rPr lang="ca-ES" dirty="0" err="1" smtClean="0"/>
              <a:t>from</a:t>
            </a:r>
            <a:r>
              <a:rPr lang="ca-ES" dirty="0" smtClean="0"/>
              <a:t> Hotel Campus to Barcelona Restaurant “La </a:t>
            </a:r>
            <a:r>
              <a:rPr lang="ca-ES" dirty="0" err="1" smtClean="0"/>
              <a:t>Camarga</a:t>
            </a:r>
            <a:r>
              <a:rPr lang="ca-ES" dirty="0" smtClean="0"/>
              <a:t>” </a:t>
            </a:r>
          </a:p>
          <a:p>
            <a:r>
              <a:rPr lang="ca-ES" b="1" u="sng" dirty="0" smtClean="0"/>
              <a:t>22h30</a:t>
            </a:r>
            <a:r>
              <a:rPr lang="ca-ES" dirty="0" smtClean="0"/>
              <a:t>: Bus </a:t>
            </a:r>
            <a:r>
              <a:rPr lang="ca-ES" dirty="0" err="1" smtClean="0"/>
              <a:t>from</a:t>
            </a:r>
            <a:r>
              <a:rPr lang="ca-ES" dirty="0" smtClean="0"/>
              <a:t> Rest. “La </a:t>
            </a:r>
            <a:r>
              <a:rPr lang="ca-ES" dirty="0" err="1" smtClean="0"/>
              <a:t>Camarga</a:t>
            </a:r>
            <a:r>
              <a:rPr lang="ca-ES" dirty="0" smtClean="0"/>
              <a:t>” to Hotel Campus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0" t="20198" r="9857" b="10306"/>
          <a:stretch/>
        </p:blipFill>
        <p:spPr bwMode="auto">
          <a:xfrm>
            <a:off x="1560929" y="2133600"/>
            <a:ext cx="5877260" cy="46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614" y="2869504"/>
            <a:ext cx="132856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ALBA </a:t>
            </a:r>
          </a:p>
          <a:p>
            <a:pPr algn="ctr"/>
            <a:r>
              <a:rPr lang="ca-ES" dirty="0" err="1" smtClean="0"/>
              <a:t>Synchrotron</a:t>
            </a:r>
            <a:endParaRPr lang="en-US" dirty="0" smtClean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1724183" y="3192669"/>
            <a:ext cx="905239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652386" y="3027165"/>
            <a:ext cx="152400" cy="1636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9986" y="2297482"/>
            <a:ext cx="152400" cy="1636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7954" y="1752600"/>
            <a:ext cx="138986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Hotel </a:t>
            </a:r>
          </a:p>
          <a:p>
            <a:pPr algn="ctr"/>
            <a:r>
              <a:rPr lang="ca-ES" dirty="0" smtClean="0"/>
              <a:t>Campus UAB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1981202"/>
            <a:ext cx="899786" cy="398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1120" y="5638800"/>
            <a:ext cx="177843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Rest. La </a:t>
            </a:r>
            <a:r>
              <a:rPr lang="ca-ES" dirty="0" err="1" smtClean="0"/>
              <a:t>Camarga</a:t>
            </a:r>
            <a:endParaRPr lang="ca-ES" dirty="0" smtClean="0"/>
          </a:p>
          <a:p>
            <a:pPr algn="ctr"/>
            <a:r>
              <a:rPr lang="ca-ES" dirty="0" smtClean="0"/>
              <a:t>C. Aribau, 117</a:t>
            </a:r>
            <a:endParaRPr lang="en-US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59556" y="5885766"/>
            <a:ext cx="2231444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71735"/>
            <a:ext cx="35442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Social Events: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u="sng" dirty="0" smtClean="0">
                <a:solidFill>
                  <a:srgbClr val="00B050"/>
                </a:solidFill>
              </a:rPr>
              <a:t>Gala Dinner</a:t>
            </a:r>
          </a:p>
        </p:txBody>
      </p:sp>
    </p:spTree>
    <p:extLst>
      <p:ext uri="{BB962C8B-B14F-4D97-AF65-F5344CB8AC3E}">
        <p14:creationId xmlns:p14="http://schemas.microsoft.com/office/powerpoint/2010/main" val="36363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ndico.cells.es/indico/event/128/picture/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0" y="774670"/>
            <a:ext cx="722947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981200"/>
            <a:ext cx="60198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algn="ctr"/>
            <a:r>
              <a:rPr lang="ca-ES" b="1" dirty="0" smtClean="0">
                <a:solidFill>
                  <a:schemeClr val="tx2"/>
                </a:solidFill>
              </a:rPr>
              <a:t>LET´S GET STARTED</a:t>
            </a:r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3860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LBA Powerpoint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33361</TotalTime>
  <Words>293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ALBA Powerpoint_2</vt:lpstr>
      <vt:lpstr>1_Custom Design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vacuum quality in light sources:  beam lifetime and fast ion instabilities</dc:title>
  <dc:creator>Ubaldo Iriso Áriz</dc:creator>
  <cp:lastModifiedBy>Ubaldo Iriso Áriz</cp:lastModifiedBy>
  <cp:revision>199</cp:revision>
  <dcterms:created xsi:type="dcterms:W3CDTF">2006-08-16T00:00:00Z</dcterms:created>
  <dcterms:modified xsi:type="dcterms:W3CDTF">2018-01-28T22:13:06Z</dcterms:modified>
</cp:coreProperties>
</file>