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95" r:id="rId2"/>
    <p:sldId id="302" r:id="rId3"/>
    <p:sldId id="393" r:id="rId4"/>
    <p:sldId id="394" r:id="rId5"/>
    <p:sldId id="385" r:id="rId6"/>
    <p:sldId id="386" r:id="rId7"/>
    <p:sldId id="387" r:id="rId8"/>
    <p:sldId id="388" r:id="rId9"/>
    <p:sldId id="390" r:id="rId10"/>
    <p:sldId id="368" r:id="rId11"/>
    <p:sldId id="375" r:id="rId12"/>
    <p:sldId id="343" r:id="rId13"/>
    <p:sldId id="377" r:id="rId14"/>
    <p:sldId id="378" r:id="rId15"/>
    <p:sldId id="369" r:id="rId16"/>
    <p:sldId id="371" r:id="rId17"/>
    <p:sldId id="376" r:id="rId18"/>
    <p:sldId id="374" r:id="rId19"/>
    <p:sldId id="342" r:id="rId20"/>
    <p:sldId id="331" r:id="rId21"/>
    <p:sldId id="379" r:id="rId22"/>
    <p:sldId id="380" r:id="rId23"/>
    <p:sldId id="381" r:id="rId24"/>
    <p:sldId id="383" r:id="rId25"/>
    <p:sldId id="384" r:id="rId26"/>
    <p:sldId id="366" r:id="rId27"/>
    <p:sldId id="391" r:id="rId28"/>
    <p:sldId id="367" r:id="rId29"/>
    <p:sldId id="353" r:id="rId30"/>
    <p:sldId id="333" r:id="rId31"/>
    <p:sldId id="363" r:id="rId32"/>
    <p:sldId id="372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85" autoAdjust="0"/>
  </p:normalViewPr>
  <p:slideViewPr>
    <p:cSldViewPr>
      <p:cViewPr varScale="1">
        <p:scale>
          <a:sx n="54" d="100"/>
          <a:sy n="54" d="100"/>
        </p:scale>
        <p:origin x="119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63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ianchi" userId="924a2424-2c8a-4321-83c9-62e5309137db" providerId="ADAL" clId="{61E7BDB9-39AA-4E64-867B-3BAF95560795}"/>
    <pc:docChg chg="addSld delSld modSld">
      <pc:chgData name="Alessandro Cianchi" userId="924a2424-2c8a-4321-83c9-62e5309137db" providerId="ADAL" clId="{61E7BDB9-39AA-4E64-867B-3BAF95560795}" dt="2018-01-30T14:13:10.152" v="20"/>
      <pc:docMkLst>
        <pc:docMk/>
      </pc:docMkLst>
      <pc:sldChg chg="modSp">
        <pc:chgData name="Alessandro Cianchi" userId="924a2424-2c8a-4321-83c9-62e5309137db" providerId="ADAL" clId="{61E7BDB9-39AA-4E64-867B-3BAF95560795}" dt="2018-01-30T14:11:50.539" v="13" actId="20577"/>
        <pc:sldMkLst>
          <pc:docMk/>
          <pc:sldMk cId="2196935340" sldId="302"/>
        </pc:sldMkLst>
        <pc:spChg chg="mod">
          <ac:chgData name="Alessandro Cianchi" userId="924a2424-2c8a-4321-83c9-62e5309137db" providerId="ADAL" clId="{61E7BDB9-39AA-4E64-867B-3BAF95560795}" dt="2018-01-30T14:11:50.539" v="13" actId="20577"/>
          <ac:spMkLst>
            <pc:docMk/>
            <pc:sldMk cId="2196935340" sldId="302"/>
            <ac:spMk id="3" creationId="{00000000-0000-0000-0000-000000000000}"/>
          </ac:spMkLst>
        </pc:spChg>
      </pc:sldChg>
      <pc:sldChg chg="add del">
        <pc:chgData name="Alessandro Cianchi" userId="924a2424-2c8a-4321-83c9-62e5309137db" providerId="ADAL" clId="{61E7BDB9-39AA-4E64-867B-3BAF95560795}" dt="2018-01-30T14:11:56.799" v="15" actId="2696"/>
        <pc:sldMkLst>
          <pc:docMk/>
          <pc:sldMk cId="3465483056" sldId="392"/>
        </pc:sldMkLst>
      </pc:sldChg>
      <pc:sldChg chg="add modAnim">
        <pc:chgData name="Alessandro Cianchi" userId="924a2424-2c8a-4321-83c9-62e5309137db" providerId="ADAL" clId="{61E7BDB9-39AA-4E64-867B-3BAF95560795}" dt="2018-01-30T14:13:06.149" v="19"/>
        <pc:sldMkLst>
          <pc:docMk/>
          <pc:sldMk cId="3275600500" sldId="393"/>
        </pc:sldMkLst>
      </pc:sldChg>
      <pc:sldChg chg="modSp add modAnim">
        <pc:chgData name="Alessandro Cianchi" userId="924a2424-2c8a-4321-83c9-62e5309137db" providerId="ADAL" clId="{61E7BDB9-39AA-4E64-867B-3BAF95560795}" dt="2018-01-30T14:13:10.152" v="20"/>
        <pc:sldMkLst>
          <pc:docMk/>
          <pc:sldMk cId="1250009999" sldId="394"/>
        </pc:sldMkLst>
        <pc:spChg chg="mod">
          <ac:chgData name="Alessandro Cianchi" userId="924a2424-2c8a-4321-83c9-62e5309137db" providerId="ADAL" clId="{61E7BDB9-39AA-4E64-867B-3BAF95560795}" dt="2018-01-30T14:12:30.239" v="18" actId="20577"/>
          <ac:spMkLst>
            <pc:docMk/>
            <pc:sldMk cId="1250009999" sldId="394"/>
            <ac:spMk id="10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1DF7-C7BC-4081-AA2B-D0002879586B}" type="datetimeFigureOut">
              <a:rPr lang="it-IT" smtClean="0"/>
              <a:t>30/01/2018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33CFA-6750-402F-A2FC-873333529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79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180 m^2 30 </a:t>
            </a:r>
            <a:r>
              <a:rPr lang="en-US" dirty="0" err="1"/>
              <a:t>tonn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93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 </a:t>
            </a:r>
            <a:r>
              <a:rPr lang="en-US" dirty="0" err="1"/>
              <a:t>moto</a:t>
            </a:r>
            <a:r>
              <a:rPr lang="en-US" dirty="0"/>
              <a:t> </a:t>
            </a:r>
            <a:r>
              <a:rPr lang="en-US" dirty="0" err="1"/>
              <a:t>intorno</a:t>
            </a:r>
            <a:r>
              <a:rPr lang="en-US" dirty="0"/>
              <a:t> </a:t>
            </a:r>
            <a:r>
              <a:rPr lang="en-US" dirty="0" err="1"/>
              <a:t>all’asse</a:t>
            </a:r>
            <a:r>
              <a:rPr lang="en-US" dirty="0"/>
              <a:t> </a:t>
            </a:r>
            <a:r>
              <a:rPr lang="en-US" dirty="0" err="1"/>
              <a:t>c’è</a:t>
            </a:r>
            <a:r>
              <a:rPr lang="en-US" dirty="0"/>
              <a:t> solo la </a:t>
            </a:r>
            <a:r>
              <a:rPr lang="en-US" dirty="0" err="1"/>
              <a:t>fondamentale</a:t>
            </a:r>
            <a:r>
              <a:rPr lang="en-US" baseline="0" dirty="0"/>
              <a:t> </a:t>
            </a:r>
            <a:r>
              <a:rPr lang="en-US" baseline="0" dirty="0" err="1"/>
              <a:t>ed</a:t>
            </a:r>
            <a:r>
              <a:rPr lang="en-US" baseline="0" dirty="0"/>
              <a:t> è </a:t>
            </a:r>
            <a:r>
              <a:rPr lang="en-US" baseline="0" dirty="0" err="1"/>
              <a:t>monocromatico</a:t>
            </a:r>
            <a:r>
              <a:rPr lang="en-US" baseline="0" dirty="0"/>
              <a:t>. </a:t>
            </a:r>
            <a:r>
              <a:rPr lang="en-US" baseline="0" dirty="0" err="1"/>
              <a:t>Quando</a:t>
            </a:r>
            <a:r>
              <a:rPr lang="en-US" baseline="0" dirty="0"/>
              <a:t> le </a:t>
            </a:r>
            <a:r>
              <a:rPr lang="en-US" baseline="0" dirty="0" err="1"/>
              <a:t>oscillazioni</a:t>
            </a:r>
            <a:r>
              <a:rPr lang="en-US" baseline="0" dirty="0"/>
              <a:t> </a:t>
            </a:r>
            <a:r>
              <a:rPr lang="en-US" baseline="0" dirty="0" err="1"/>
              <a:t>sono</a:t>
            </a:r>
            <a:r>
              <a:rPr lang="en-US" baseline="0" dirty="0"/>
              <a:t> di </a:t>
            </a:r>
            <a:r>
              <a:rPr lang="en-US" baseline="0" dirty="0" err="1"/>
              <a:t>qualche</a:t>
            </a:r>
            <a:r>
              <a:rPr lang="en-US" baseline="0" dirty="0"/>
              <a:t> um </a:t>
            </a:r>
            <a:r>
              <a:rPr lang="en-US" baseline="0" dirty="0" err="1"/>
              <a:t>invece</a:t>
            </a:r>
            <a:r>
              <a:rPr lang="en-US" baseline="0" dirty="0"/>
              <a:t> </a:t>
            </a:r>
            <a:r>
              <a:rPr lang="en-US" baseline="0" dirty="0" err="1"/>
              <a:t>abbiamo</a:t>
            </a:r>
            <a:r>
              <a:rPr lang="en-US" baseline="0" dirty="0"/>
              <a:t> </a:t>
            </a:r>
            <a:r>
              <a:rPr lang="en-US" baseline="0" dirty="0" err="1"/>
              <a:t>anche</a:t>
            </a:r>
            <a:r>
              <a:rPr lang="en-US" baseline="0" dirty="0"/>
              <a:t> </a:t>
            </a:r>
            <a:r>
              <a:rPr lang="en-US" baseline="0" dirty="0" err="1"/>
              <a:t>armoniche</a:t>
            </a:r>
            <a:r>
              <a:rPr lang="en-US" baseline="0" dirty="0"/>
              <a:t> di </a:t>
            </a:r>
            <a:r>
              <a:rPr lang="en-US" baseline="0" dirty="0" err="1"/>
              <a:t>ordine</a:t>
            </a:r>
            <a:r>
              <a:rPr lang="en-US" baseline="0" dirty="0"/>
              <a:t> </a:t>
            </a:r>
            <a:r>
              <a:rPr lang="en-US" baseline="0" dirty="0" err="1"/>
              <a:t>superiore</a:t>
            </a:r>
            <a:r>
              <a:rPr lang="en-US" baseline="0" dirty="0"/>
              <a:t>. </a:t>
            </a:r>
            <a:r>
              <a:rPr lang="en-US" baseline="0" dirty="0" err="1"/>
              <a:t>Numero</a:t>
            </a:r>
            <a:r>
              <a:rPr lang="en-US" baseline="0" dirty="0"/>
              <a:t> di </a:t>
            </a:r>
            <a:r>
              <a:rPr lang="en-US" baseline="0" dirty="0" err="1"/>
              <a:t>fotoni</a:t>
            </a:r>
            <a:r>
              <a:rPr lang="en-US" baseline="0" dirty="0"/>
              <a:t> </a:t>
            </a:r>
            <a:r>
              <a:rPr lang="en-US" baseline="0" dirty="0" err="1"/>
              <a:t>emessi</a:t>
            </a:r>
            <a:r>
              <a:rPr lang="en-US" baseline="0" dirty="0"/>
              <a:t> da </a:t>
            </a:r>
            <a:r>
              <a:rPr lang="en-US" baseline="0" dirty="0" err="1"/>
              <a:t>elettrone</a:t>
            </a:r>
            <a:r>
              <a:rPr lang="en-US" baseline="0" dirty="0"/>
              <a:t> è 5.6X10^-3*</a:t>
            </a:r>
            <a:r>
              <a:rPr lang="en-US" baseline="0" dirty="0" err="1"/>
              <a:t>numero</a:t>
            </a:r>
            <a:r>
              <a:rPr lang="en-US" baseline="0" dirty="0"/>
              <a:t> </a:t>
            </a:r>
            <a:r>
              <a:rPr lang="en-US" baseline="0" dirty="0" err="1"/>
              <a:t>oscillazioni</a:t>
            </a:r>
            <a:r>
              <a:rPr lang="en-US" baseline="0" dirty="0"/>
              <a:t>*K</a:t>
            </a:r>
          </a:p>
          <a:p>
            <a:r>
              <a:rPr lang="en-US" baseline="0" dirty="0"/>
              <a:t>Si </a:t>
            </a:r>
            <a:r>
              <a:rPr lang="en-US" baseline="0" dirty="0" err="1"/>
              <a:t>potrebbe</a:t>
            </a:r>
            <a:r>
              <a:rPr lang="en-US" baseline="0" dirty="0"/>
              <a:t> </a:t>
            </a:r>
            <a:r>
              <a:rPr lang="en-US" baseline="0" dirty="0" err="1"/>
              <a:t>osservare</a:t>
            </a:r>
            <a:r>
              <a:rPr lang="en-US" baseline="0" dirty="0"/>
              <a:t> </a:t>
            </a:r>
            <a:r>
              <a:rPr lang="en-US" baseline="0" dirty="0" err="1"/>
              <a:t>anche</a:t>
            </a:r>
            <a:r>
              <a:rPr lang="en-US" baseline="0" dirty="0"/>
              <a:t> lo </a:t>
            </a:r>
            <a:r>
              <a:rPr lang="en-US" baseline="0" dirty="0" err="1"/>
              <a:t>spettro</a:t>
            </a:r>
            <a:r>
              <a:rPr lang="en-US" baseline="0" dirty="0"/>
              <a:t> e </a:t>
            </a:r>
            <a:r>
              <a:rPr lang="en-US" baseline="0" dirty="0" err="1"/>
              <a:t>vedere</a:t>
            </a:r>
            <a:r>
              <a:rPr lang="en-US" baseline="0" dirty="0"/>
              <a:t> come </a:t>
            </a:r>
            <a:r>
              <a:rPr lang="en-US" baseline="0" dirty="0" err="1"/>
              <a:t>sono</a:t>
            </a:r>
            <a:r>
              <a:rPr lang="en-US" baseline="0" dirty="0"/>
              <a:t> </a:t>
            </a:r>
            <a:r>
              <a:rPr lang="en-US" baseline="0" dirty="0" err="1"/>
              <a:t>fatte</a:t>
            </a:r>
            <a:r>
              <a:rPr lang="en-US" baseline="0" dirty="0"/>
              <a:t> le </a:t>
            </a:r>
            <a:r>
              <a:rPr lang="en-US" baseline="0" dirty="0" err="1"/>
              <a:t>armoniche</a:t>
            </a:r>
            <a:r>
              <a:rPr lang="en-US" baseline="0" dirty="0"/>
              <a:t> per </a:t>
            </a:r>
            <a:r>
              <a:rPr lang="en-US" baseline="0" dirty="0" err="1"/>
              <a:t>capire</a:t>
            </a:r>
            <a:r>
              <a:rPr lang="en-US" baseline="0" dirty="0"/>
              <a:t> </a:t>
            </a:r>
            <a:r>
              <a:rPr lang="en-US" baseline="0" dirty="0" err="1"/>
              <a:t>qualcosa</a:t>
            </a:r>
            <a:r>
              <a:rPr lang="en-US" baseline="0" dirty="0"/>
              <a:t> </a:t>
            </a:r>
            <a:r>
              <a:rPr lang="en-US" baseline="0" dirty="0" err="1"/>
              <a:t>sulle</a:t>
            </a:r>
            <a:r>
              <a:rPr lang="en-US" baseline="0" dirty="0"/>
              <a:t> </a:t>
            </a:r>
            <a:r>
              <a:rPr lang="en-US" baseline="0" dirty="0" err="1"/>
              <a:t>dimensioni</a:t>
            </a:r>
            <a:r>
              <a:rPr lang="en-US" baseline="0" dirty="0"/>
              <a:t> </a:t>
            </a:r>
            <a:r>
              <a:rPr lang="en-US" baseline="0" dirty="0" err="1"/>
              <a:t>della</a:t>
            </a:r>
            <a:r>
              <a:rPr lang="en-US" baseline="0" dirty="0"/>
              <a:t> </a:t>
            </a:r>
            <a:r>
              <a:rPr lang="en-US" baseline="0" dirty="0" err="1"/>
              <a:t>sorgente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LOASIS facility of the Lawrence Berkeley National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Laboratory. </a:t>
            </a:r>
            <a:r>
              <a:rPr lang="en-US" dirty="0"/>
              <a:t>2-20 </a:t>
            </a:r>
            <a:r>
              <a:rPr lang="en-US" dirty="0" err="1"/>
              <a:t>keV</a:t>
            </a:r>
            <a:r>
              <a:rPr lang="en-US" dirty="0"/>
              <a:t> multi foils to shield lasers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silicon CCD cameras, an electron is created for every 3.65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energy from the absorbed x-ray; thus, the size of the signal from a pixel in a CCD is a direct measure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energy. For a beam with radius x and a given momentum distribution, the spectrum is an incoherent sum over the spectra of the individual electrons. Different electrons have different a values, which typically blends the harmonics into a continuum whose shape is determined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gamma.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Moltissime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ipotesi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come è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fatta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sorgente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6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NIVFE </a:t>
            </a:r>
            <a:r>
              <a:rPr lang="en-US" dirty="0" err="1"/>
              <a:t>senza</a:t>
            </a:r>
            <a:r>
              <a:rPr lang="en-US" dirty="0"/>
              <a:t> k</a:t>
            </a:r>
          </a:p>
          <a:p>
            <a:r>
              <a:rPr lang="en-US" dirty="0" err="1"/>
              <a:t>Enormi</a:t>
            </a:r>
            <a:r>
              <a:rPr lang="en-US" dirty="0"/>
              <a:t> </a:t>
            </a:r>
            <a:r>
              <a:rPr lang="en-US" dirty="0" err="1"/>
              <a:t>oscillazioni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puntamento</a:t>
            </a:r>
            <a:r>
              <a:rPr lang="en-US" dirty="0"/>
              <a:t> e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carica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esperimento</a:t>
            </a:r>
            <a:r>
              <a:rPr lang="en-US" dirty="0"/>
              <a:t>. </a:t>
            </a:r>
            <a:r>
              <a:rPr lang="en-US" dirty="0" err="1"/>
              <a:t>Esperimento</a:t>
            </a:r>
            <a:r>
              <a:rPr lang="en-US" dirty="0"/>
              <a:t> a 230 MeV. Hercules laser of the Center for Ultrafast Optical Science at the University of Michigan, Ann Arbor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4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ATLAS facility at the MPI of </a:t>
            </a:r>
            <a:r>
              <a:rPr lang="en-US"/>
              <a:t>Quantum Optics Due </a:t>
            </a:r>
            <a:r>
              <a:rPr lang="en-US" dirty="0" err="1"/>
              <a:t>toroidi</a:t>
            </a:r>
            <a:r>
              <a:rPr lang="en-US" dirty="0"/>
              <a:t> prima</a:t>
            </a:r>
            <a:r>
              <a:rPr lang="en-US" baseline="0" dirty="0"/>
              <a:t> e </a:t>
            </a:r>
            <a:r>
              <a:rPr lang="en-US" baseline="0" dirty="0" err="1"/>
              <a:t>dopo</a:t>
            </a:r>
            <a:r>
              <a:rPr lang="en-US" baseline="0" dirty="0"/>
              <a:t> per </a:t>
            </a:r>
            <a:r>
              <a:rPr lang="en-US" baseline="0" dirty="0" err="1"/>
              <a:t>controllare</a:t>
            </a:r>
            <a:r>
              <a:rPr lang="en-US" baseline="0" dirty="0"/>
              <a:t> la </a:t>
            </a:r>
            <a:r>
              <a:rPr lang="en-US" baseline="0" dirty="0" err="1"/>
              <a:t>carica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Misure</a:t>
            </a:r>
            <a:r>
              <a:rPr lang="en-US" baseline="0" dirty="0"/>
              <a:t> </a:t>
            </a:r>
            <a:r>
              <a:rPr lang="en-US" baseline="0" dirty="0" err="1"/>
              <a:t>multishot</a:t>
            </a:r>
            <a:r>
              <a:rPr lang="en-US" baseline="0" dirty="0"/>
              <a:t> and single shot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480 T/m è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quadrupoli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Ipotesi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forte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sull’emittanza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costante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diverse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fascio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è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correlato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termico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Parla</a:t>
            </a:r>
            <a:r>
              <a:rPr lang="en-US" dirty="0"/>
              <a:t> prima del</a:t>
            </a:r>
            <a:r>
              <a:rPr lang="en-US" baseline="0" dirty="0"/>
              <a:t> single shot e del </a:t>
            </a:r>
            <a:r>
              <a:rPr lang="en-US" baseline="0" dirty="0" err="1"/>
              <a:t>problema</a:t>
            </a:r>
            <a:r>
              <a:rPr lang="en-US" baseline="0" dirty="0"/>
              <a:t> driver-witness. </a:t>
            </a:r>
            <a:r>
              <a:rPr lang="en-US" dirty="0" err="1"/>
              <a:t>Necessario</a:t>
            </a:r>
            <a:r>
              <a:rPr lang="en-US" dirty="0"/>
              <a:t> </a:t>
            </a:r>
            <a:r>
              <a:rPr lang="en-US" dirty="0" err="1"/>
              <a:t>avere</a:t>
            </a:r>
            <a:r>
              <a:rPr lang="en-US" dirty="0"/>
              <a:t> un waist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percorso</a:t>
            </a:r>
            <a:endParaRPr lang="en-US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 laser system operating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APRI GIST in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Gwangju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(Korea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DAD25-6B21-4E3C-A350-D090C86B06DE}" type="slidenum">
              <a:rPr lang="en-US"/>
              <a:pPr/>
              <a:t>20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 dirty="0"/>
              <a:t>Non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misurare</a:t>
            </a:r>
            <a:r>
              <a:rPr lang="en-GB" dirty="0"/>
              <a:t> </a:t>
            </a:r>
            <a:r>
              <a:rPr lang="en-GB" dirty="0" err="1"/>
              <a:t>l’energia</a:t>
            </a:r>
            <a:r>
              <a:rPr lang="en-GB" dirty="0"/>
              <a:t> </a:t>
            </a:r>
            <a:r>
              <a:rPr lang="en-GB" dirty="0" err="1"/>
              <a:t>nello</a:t>
            </a:r>
            <a:r>
              <a:rPr lang="en-GB" dirty="0"/>
              <a:t> </a:t>
            </a:r>
            <a:r>
              <a:rPr lang="en-GB" dirty="0" err="1"/>
              <a:t>stesso</a:t>
            </a:r>
            <a:r>
              <a:rPr lang="en-GB" dirty="0"/>
              <a:t> shot.</a:t>
            </a:r>
          </a:p>
        </p:txBody>
      </p:sp>
    </p:spTree>
    <p:extLst>
      <p:ext uri="{BB962C8B-B14F-4D97-AF65-F5344CB8AC3E}">
        <p14:creationId xmlns:p14="http://schemas.microsoft.com/office/powerpoint/2010/main" val="1609844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prospettiva</a:t>
            </a:r>
            <a:r>
              <a:rPr lang="en-US" dirty="0"/>
              <a:t> </a:t>
            </a:r>
            <a:r>
              <a:rPr lang="en-US" dirty="0" err="1"/>
              <a:t>potremmo</a:t>
            </a:r>
            <a:r>
              <a:rPr lang="en-US" dirty="0"/>
              <a:t> </a:t>
            </a:r>
            <a:r>
              <a:rPr lang="en-US" dirty="0" err="1"/>
              <a:t>risolvere</a:t>
            </a:r>
            <a:r>
              <a:rPr lang="en-US" baseline="0" dirty="0"/>
              <a:t> driver and witness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13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Synthetic data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9BD02-57CE-409E-8AA0-85960C9FE8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0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11560" y="1772816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16"/>
            <a:ext cx="6400800" cy="110675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277" y="442696"/>
            <a:ext cx="2759446" cy="97390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9" name="Sottotitolo 2"/>
          <p:cNvSpPr txBox="1">
            <a:spLocks/>
          </p:cNvSpPr>
          <p:nvPr userDrawn="1"/>
        </p:nvSpPr>
        <p:spPr>
          <a:xfrm>
            <a:off x="1376533" y="4679770"/>
            <a:ext cx="64008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251520" y="6093296"/>
            <a:ext cx="85689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 userDrawn="1"/>
        </p:nvSpPr>
        <p:spPr>
          <a:xfrm>
            <a:off x="251520" y="6255567"/>
            <a:ext cx="8568952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Topical Workshop on Emittance Measurements for Light Sources and FELs – Barcelona 2018</a:t>
            </a:r>
          </a:p>
        </p:txBody>
      </p: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962462" y="282374"/>
            <a:ext cx="7146042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67544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2125376" y="6365386"/>
            <a:ext cx="6263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Topical Workshop on Emittance Measurements for Light Sources and FELs</a:t>
            </a: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24" y="282374"/>
            <a:ext cx="1752138" cy="469731"/>
          </a:xfrm>
          <a:prstGeom prst="rect">
            <a:avLst/>
          </a:prstGeom>
          <a:effectLst/>
          <a:scene3d>
            <a:camera prst="isometricOffAxis1Right"/>
            <a:lightRig rig="threePt" dir="t"/>
          </a:scene3d>
        </p:spPr>
      </p:pic>
      <p:cxnSp>
        <p:nvCxnSpPr>
          <p:cNvPr id="11" name="Connettore 1 10"/>
          <p:cNvCxnSpPr/>
          <p:nvPr userDrawn="1"/>
        </p:nvCxnSpPr>
        <p:spPr>
          <a:xfrm>
            <a:off x="8460020" y="6371739"/>
            <a:ext cx="412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8532440" y="63499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78281" y="636538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71800" y="53752"/>
            <a:ext cx="5915000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71800" y="53752"/>
            <a:ext cx="5915000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8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t>30/01/2018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2682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152400" y="6400800"/>
            <a:ext cx="8686800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504" y="53752"/>
            <a:ext cx="82296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8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144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9" y="83790"/>
            <a:ext cx="1421141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12" y="116632"/>
            <a:ext cx="679856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805914" y="507091"/>
            <a:ext cx="1086566" cy="20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36"/>
            <a:ext cx="9144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069" y="-171400"/>
            <a:ext cx="5067211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6912"/>
            <a:ext cx="82296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44819" y="6473656"/>
            <a:ext cx="5574981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GB" dirty="0" err="1"/>
              <a:t>EuPRAXIA</a:t>
            </a:r>
            <a:r>
              <a:rPr lang="en-GB" dirty="0"/>
              <a:t> Yearly Meeting Lisbon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468571"/>
            <a:ext cx="21336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1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5016" y="3096"/>
            <a:ext cx="91490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132858"/>
            <a:ext cx="6624736" cy="932745"/>
          </a:xfrm>
        </p:spPr>
        <p:txBody>
          <a:bodyPr>
            <a:norm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5737" y="3180163"/>
            <a:ext cx="6624735" cy="464863"/>
          </a:xfrm>
        </p:spPr>
        <p:txBody>
          <a:bodyPr>
            <a:normAutofit/>
          </a:bodyPr>
          <a:lstStyle>
            <a:lvl1pPr marL="0" indent="0" algn="l">
              <a:buNone/>
              <a:defRPr sz="1050" baseline="0">
                <a:solidFill>
                  <a:srgbClr val="FFC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395536" y="182235"/>
            <a:ext cx="2562671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5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65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65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65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65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02494" y="6439391"/>
            <a:ext cx="3309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9" y="295559"/>
            <a:ext cx="2788151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" y="6453037"/>
            <a:ext cx="47211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251520" y="5229198"/>
            <a:ext cx="4032448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04616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687029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emf"/><Relationship Id="rId4" Type="http://schemas.openxmlformats.org/officeDocument/2006/relationships/image" Target="../media/image65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Emittance measurement for plasma accelerators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>
            <a:normAutofit fontScale="92500"/>
          </a:bodyPr>
          <a:lstStyle/>
          <a:p>
            <a:r>
              <a:rPr lang="it-IT" dirty="0"/>
              <a:t>Alessandro Cianchi</a:t>
            </a:r>
          </a:p>
          <a:p>
            <a:r>
              <a:rPr lang="en-US" dirty="0"/>
              <a:t>University of Rome Tor Vergata &amp; INFN</a:t>
            </a:r>
          </a:p>
        </p:txBody>
      </p:sp>
      <p:pic>
        <p:nvPicPr>
          <p:cNvPr id="2050" name="Picture 2" descr="Risultati immagini per infn logo">
            <a:extLst>
              <a:ext uri="{FF2B5EF4-FFF2-40B4-BE49-F238E27FC236}">
                <a16:creationId xmlns:a16="http://schemas.microsoft.com/office/drawing/2014/main" id="{50151DD1-45FA-4797-AA3B-E4A88949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4500"/>
            <a:ext cx="1371600" cy="7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tor vergata logo">
            <a:extLst>
              <a:ext uri="{FF2B5EF4-FFF2-40B4-BE49-F238E27FC236}">
                <a16:creationId xmlns:a16="http://schemas.microsoft.com/office/drawing/2014/main" id="{D9D032D9-E009-41DA-B4E6-3E3F8B9E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417"/>
            <a:ext cx="1371600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93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point of view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2690" y="1052736"/>
            <a:ext cx="8318620" cy="51845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Similar problems</a:t>
            </a:r>
          </a:p>
          <a:p>
            <a:pPr lvl="1"/>
            <a:r>
              <a:rPr lang="en-US" dirty="0"/>
              <a:t>Driver removal</a:t>
            </a:r>
          </a:p>
          <a:p>
            <a:pPr lvl="1"/>
            <a:r>
              <a:rPr lang="en-US" dirty="0"/>
              <a:t>Difficulties in capture optics</a:t>
            </a:r>
          </a:p>
          <a:p>
            <a:pPr lvl="1"/>
            <a:r>
              <a:rPr lang="en-US" dirty="0"/>
              <a:t>High divergence</a:t>
            </a:r>
          </a:p>
          <a:p>
            <a:r>
              <a:rPr lang="en-US" dirty="0"/>
              <a:t>Resolution for emittance must be better than 1e-6 mm-</a:t>
            </a:r>
            <a:r>
              <a:rPr lang="en-US" dirty="0" err="1"/>
              <a:t>mrad</a:t>
            </a:r>
            <a:endParaRPr lang="en-US" dirty="0"/>
          </a:p>
          <a:p>
            <a:r>
              <a:rPr lang="en-US" dirty="0"/>
              <a:t>The device must work even with </a:t>
            </a:r>
            <a:r>
              <a:rPr lang="en-US"/>
              <a:t>shot to </a:t>
            </a:r>
            <a:r>
              <a:rPr lang="en-US" dirty="0"/>
              <a:t>shot pointing, energy, time jitter instabilities</a:t>
            </a:r>
          </a:p>
          <a:p>
            <a:r>
              <a:rPr lang="en-US" dirty="0"/>
              <a:t>Compactness is a fundamental requirement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5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role of the energy spread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3839" y="4911966"/>
            <a:ext cx="6630829" cy="13253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normalized </a:t>
            </a:r>
            <a:r>
              <a:rPr lang="en-US" dirty="0" err="1"/>
              <a:t>rms</a:t>
            </a:r>
            <a:r>
              <a:rPr lang="en-US" dirty="0"/>
              <a:t> emittance is a tricky parameter</a:t>
            </a:r>
          </a:p>
          <a:p>
            <a:r>
              <a:rPr lang="en-US" dirty="0"/>
              <a:t>6D </a:t>
            </a:r>
            <a:r>
              <a:rPr lang="en-US" dirty="0" err="1"/>
              <a:t>rms</a:t>
            </a:r>
            <a:r>
              <a:rPr lang="en-US" dirty="0"/>
              <a:t> emittance even is not conserved in a drift!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" y="1497529"/>
            <a:ext cx="4486990" cy="316140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70414" y="1863090"/>
            <a:ext cx="6936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</a:t>
            </a:r>
          </a:p>
        </p:txBody>
      </p:sp>
      <p:cxnSp>
        <p:nvCxnSpPr>
          <p:cNvPr id="7" name="Connettore diritto 6"/>
          <p:cNvCxnSpPr/>
          <p:nvPr/>
        </p:nvCxnSpPr>
        <p:spPr>
          <a:xfrm>
            <a:off x="2164080" y="1992630"/>
            <a:ext cx="3851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2551263" y="1992630"/>
            <a:ext cx="0" cy="225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720340" y="1676091"/>
            <a:ext cx="647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3cm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73892" y="2372489"/>
            <a:ext cx="647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15cm</a:t>
            </a:r>
          </a:p>
        </p:txBody>
      </p:sp>
      <p:cxnSp>
        <p:nvCxnSpPr>
          <p:cNvPr id="13" name="Connettore diritto 12"/>
          <p:cNvCxnSpPr/>
          <p:nvPr/>
        </p:nvCxnSpPr>
        <p:spPr>
          <a:xfrm>
            <a:off x="2833203" y="1885950"/>
            <a:ext cx="0" cy="225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157053" y="1668471"/>
            <a:ext cx="647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9cm</a:t>
            </a:r>
          </a:p>
        </p:txBody>
      </p:sp>
      <p:cxnSp>
        <p:nvCxnSpPr>
          <p:cNvPr id="15" name="Connettore diritto 14"/>
          <p:cNvCxnSpPr/>
          <p:nvPr/>
        </p:nvCxnSpPr>
        <p:spPr>
          <a:xfrm>
            <a:off x="3368040" y="1885950"/>
            <a:ext cx="0" cy="225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3759280" y="2260569"/>
            <a:ext cx="3851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4144402" y="2260569"/>
            <a:ext cx="0" cy="174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39" y="2204864"/>
            <a:ext cx="3373455" cy="1249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4521593" y="3717032"/>
            <a:ext cx="39594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Migliorati et al, Physical Review Special </a:t>
            </a:r>
            <a:r>
              <a:rPr lang="en-US" sz="1400" dirty="0" err="1"/>
              <a:t>Topics,Accelerators</a:t>
            </a:r>
            <a:r>
              <a:rPr lang="en-US" sz="1400" dirty="0"/>
              <a:t> and Beams 16, 011302 (2013)</a:t>
            </a:r>
          </a:p>
          <a:p>
            <a:r>
              <a:rPr lang="en-US" sz="1400" dirty="0"/>
              <a:t>K. </a:t>
            </a:r>
            <a:r>
              <a:rPr lang="en-US" sz="1400" dirty="0" err="1"/>
              <a:t>Floettmann</a:t>
            </a:r>
            <a:r>
              <a:rPr lang="en-US" sz="1400" dirty="0"/>
              <a:t>, PRSTAB,6, 034202 (2003)</a:t>
            </a: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4843439" y="1220190"/>
            <a:ext cx="3315775" cy="605942"/>
            <a:chOff x="1605" y="1927"/>
            <a:chExt cx="2550" cy="466"/>
          </a:xfrm>
        </p:grpSpPr>
        <p:sp>
          <p:nvSpPr>
            <p:cNvPr id="21" name="AutoShape 7"/>
            <p:cNvSpPr>
              <a:spLocks noChangeAspect="1" noChangeArrowheads="1" noTextEdit="1"/>
            </p:cNvSpPr>
            <p:nvPr/>
          </p:nvSpPr>
          <p:spPr bwMode="auto">
            <a:xfrm>
              <a:off x="1605" y="1927"/>
              <a:ext cx="2550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" y="1927"/>
              <a:ext cx="2548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6876256" y="5069844"/>
            <a:ext cx="1803400" cy="1306512"/>
            <a:chOff x="3876" y="3121"/>
            <a:chExt cx="1136" cy="823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76" y="3121"/>
              <a:ext cx="1136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3121"/>
              <a:ext cx="1135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40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Betatron radiation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6155"/>
            <a:ext cx="3096344" cy="5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323528" y="1084116"/>
            <a:ext cx="4516189" cy="2080757"/>
            <a:chOff x="397" y="1016"/>
            <a:chExt cx="4966" cy="2288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7" y="1016"/>
              <a:ext cx="4966" cy="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" y="1016"/>
              <a:ext cx="4964" cy="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ttangolo 4"/>
          <p:cNvSpPr/>
          <p:nvPr/>
        </p:nvSpPr>
        <p:spPr>
          <a:xfrm>
            <a:off x="251520" y="3177614"/>
            <a:ext cx="452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Picture from F Albert et al </a:t>
            </a:r>
            <a:r>
              <a:rPr lang="fr-FR" sz="1400" dirty="0"/>
              <a:t>Plasma Phys. Control. Fusion 56 (2014) 084015</a:t>
            </a:r>
            <a:endParaRPr lang="en-US" sz="140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2E97FCD-8F6E-4E81-B925-D5244D2591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7181" y="3407039"/>
            <a:ext cx="4572000" cy="2586037"/>
            <a:chOff x="0" y="531"/>
            <a:chExt cx="2880" cy="1629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57639D96-23CD-467C-A61B-F1234D133E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531"/>
              <a:ext cx="2880" cy="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FD5839B8-2784-4DB4-8425-13B6BA75B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1"/>
              <a:ext cx="2881" cy="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D9CC55C5-FE78-4209-B929-5D7E3BFEEABE}"/>
              </a:ext>
            </a:extLst>
          </p:cNvPr>
          <p:cNvSpPr/>
          <p:nvPr/>
        </p:nvSpPr>
        <p:spPr>
          <a:xfrm>
            <a:off x="4837898" y="5905115"/>
            <a:ext cx="3910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Picture from </a:t>
            </a:r>
            <a:r>
              <a:rPr lang="fr-FR" sz="1400" dirty="0"/>
              <a:t>S Corde et al 2012 Plasma Phys. Control. Fusion 54 124023</a:t>
            </a:r>
            <a:endParaRPr lang="en-US" sz="1400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D9D61772-78D4-4B8E-BBB0-E6BD453238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8195" y="4265864"/>
            <a:ext cx="3262312" cy="1154112"/>
            <a:chOff x="471" y="2597"/>
            <a:chExt cx="2055" cy="727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CA8F4C6D-F1DE-491B-9D08-010A8BEE10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1" y="2597"/>
              <a:ext cx="2055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9027CA24-B108-4446-BCE8-A1E9A8461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" y="2597"/>
              <a:ext cx="205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ABE74F43-9A69-4C4F-BE66-FA28DCE58675}"/>
              </a:ext>
            </a:extLst>
          </p:cNvPr>
          <p:cNvSpPr/>
          <p:nvPr/>
        </p:nvSpPr>
        <p:spPr>
          <a:xfrm>
            <a:off x="557461" y="5419976"/>
            <a:ext cx="3910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Highly </a:t>
            </a:r>
            <a:r>
              <a:rPr lang="en-US" sz="1600" dirty="0" err="1"/>
              <a:t>anharmonic</a:t>
            </a:r>
            <a:r>
              <a:rPr lang="en-US" sz="1600" dirty="0"/>
              <a:t> regime limit </a:t>
            </a:r>
            <a:r>
              <a:rPr lang="en-US" sz="1600" dirty="0" err="1"/>
              <a:t>K</a:t>
            </a:r>
            <a:r>
              <a:rPr lang="en-US" sz="1600" baseline="-25000" dirty="0" err="1">
                <a:latin typeface="Symbol" panose="05050102010706020507" pitchFamily="18" charset="2"/>
              </a:rPr>
              <a:t>b</a:t>
            </a:r>
            <a:r>
              <a:rPr lang="en-US" sz="1600" dirty="0"/>
              <a:t>&gt;&gt;1</a:t>
            </a: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C9BE916F-4C4B-40B9-B6CE-4A84FA7860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9500" y="1868488"/>
            <a:ext cx="1266825" cy="941387"/>
            <a:chOff x="3880" y="1177"/>
            <a:chExt cx="798" cy="593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6D49575B-AADB-43EE-BF72-3CF18343329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80" y="1177"/>
              <a:ext cx="798" cy="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EFA14ED5-F426-4FB2-B0F2-FC64C0B35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" y="1177"/>
              <a:ext cx="796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58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Betatron spectroscopy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844824"/>
            <a:ext cx="8147248" cy="792088"/>
          </a:xfrm>
        </p:spPr>
        <p:txBody>
          <a:bodyPr>
            <a:normAutofit/>
          </a:bodyPr>
          <a:lstStyle/>
          <a:p>
            <a:r>
              <a:rPr lang="en-US" sz="2000" dirty="0"/>
              <a:t>400 MeV energy with a </a:t>
            </a:r>
            <a:r>
              <a:rPr lang="en-US" sz="2000" dirty="0" err="1"/>
              <a:t>rms</a:t>
            </a:r>
            <a:r>
              <a:rPr lang="en-US" sz="2000" dirty="0"/>
              <a:t> energy spread of less than 5% and 1 </a:t>
            </a:r>
            <a:r>
              <a:rPr lang="en-US" sz="2000" dirty="0" err="1"/>
              <a:t>mrad</a:t>
            </a:r>
            <a:r>
              <a:rPr lang="en-US" sz="2000" dirty="0"/>
              <a:t> divergence from a plasma density of 5  10</a:t>
            </a:r>
            <a:r>
              <a:rPr lang="en-US" sz="2000" baseline="30000" dirty="0"/>
              <a:t>18</a:t>
            </a:r>
            <a:r>
              <a:rPr lang="en-US" sz="2000" dirty="0"/>
              <a:t>cm</a:t>
            </a:r>
            <a:r>
              <a:rPr lang="en-US" sz="2000" baseline="30000" dirty="0"/>
              <a:t>3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7" y="2797804"/>
            <a:ext cx="5464302" cy="2069703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1124744"/>
            <a:ext cx="8417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R. Plateau and al., Low-Emittance Electron Bunches from a Laser-Plasma Accelerator Measured using Single-Shot X-Ray Spectroscopy, PRL 109, 064802 (2012)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62478"/>
            <a:ext cx="4117777" cy="162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18" charset="2"/>
              </a:rPr>
              <a:t>s 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dirty="0"/>
              <a:t>’</a:t>
            </a:r>
            <a:r>
              <a:rPr lang="en-US" dirty="0">
                <a:latin typeface="Symbol" pitchFamily="18" charset="2"/>
              </a:rPr>
              <a:t> g Dg </a:t>
            </a:r>
            <a:r>
              <a:rPr lang="en-US" dirty="0"/>
              <a:t>at the same time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221" y="1100273"/>
            <a:ext cx="8147248" cy="528527"/>
          </a:xfrm>
        </p:spPr>
        <p:txBody>
          <a:bodyPr>
            <a:norm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Kneip</a:t>
            </a:r>
            <a:r>
              <a:rPr lang="en-US" sz="1800" dirty="0"/>
              <a:t> and al., PRST-AB 15, 021302 (2012)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8427"/>
            <a:ext cx="5184576" cy="332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94065"/>
            <a:ext cx="3837662" cy="191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79626"/>
            <a:ext cx="3456384" cy="19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29821" y="4290221"/>
            <a:ext cx="203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size by Fresnel diffraction</a:t>
            </a:r>
          </a:p>
        </p:txBody>
      </p:sp>
    </p:spTree>
    <p:extLst>
      <p:ext uri="{BB962C8B-B14F-4D97-AF65-F5344CB8AC3E}">
        <p14:creationId xmlns:p14="http://schemas.microsoft.com/office/powerpoint/2010/main" val="18830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with the correlation term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8147248" cy="217776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dirty="0">
                <a:solidFill>
                  <a:srgbClr val="231F20"/>
                </a:solidFill>
              </a:rPr>
              <a:t>First measurement of the emittance including the correlation term</a:t>
            </a:r>
          </a:p>
          <a:p>
            <a:pPr algn="just"/>
            <a:r>
              <a:rPr lang="en-US" dirty="0">
                <a:solidFill>
                  <a:srgbClr val="231F20"/>
                </a:solidFill>
              </a:rPr>
              <a:t>The beam profile is retrieved not simply the average dimensions</a:t>
            </a:r>
          </a:p>
          <a:p>
            <a:pPr algn="just"/>
            <a:r>
              <a:rPr lang="en-US" dirty="0">
                <a:solidFill>
                  <a:srgbClr val="231F20"/>
                </a:solidFill>
              </a:rPr>
              <a:t>An expression is given for the correlation function between the </a:t>
            </a:r>
            <a:r>
              <a:rPr lang="en-US" dirty="0" err="1">
                <a:solidFill>
                  <a:srgbClr val="231F20"/>
                </a:solidFill>
              </a:rPr>
              <a:t>betatron</a:t>
            </a:r>
            <a:r>
              <a:rPr lang="en-US" dirty="0">
                <a:solidFill>
                  <a:srgbClr val="231F20"/>
                </a:solidFill>
              </a:rPr>
              <a:t> oscillation amplitude and the divergence of the single accelerated electrons, i.e. the angle with respect the acceleration axis, in order to obtain the distribution of the electron divergences.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64985" y="5788637"/>
            <a:ext cx="841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Curcio, A., et al. "Trace-space reconstruction of low-emittance electron beams through </a:t>
            </a:r>
            <a:r>
              <a:rPr lang="en-US" sz="1200" dirty="0" err="1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betatron</a:t>
            </a:r>
            <a:r>
              <a:rPr lang="en-US" sz="1200" dirty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 radiation in laser-plasma accelerators." </a:t>
            </a:r>
            <a:r>
              <a:rPr lang="en-US" sz="1200" i="1" dirty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Physical Review Accelerators and Beams</a:t>
            </a:r>
            <a:r>
              <a:rPr lang="en-US" sz="1200" dirty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 20.1 (2017): 012801.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519301"/>
            <a:ext cx="5524254" cy="311089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9592" y="3382251"/>
            <a:ext cx="1671637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 J</a:t>
            </a:r>
          </a:p>
          <a:p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30 fs (FWHM) </a:t>
            </a:r>
          </a:p>
          <a:p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10 </a:t>
            </a:r>
            <a:r>
              <a:rPr lang="el-GR" sz="1400" b="1" dirty="0">
                <a:solidFill>
                  <a:srgbClr val="231F20"/>
                </a:solidFill>
                <a:latin typeface="AdvOTdd3b7348.I+03"/>
              </a:rPr>
              <a:t>μ</a:t>
            </a:r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m diameter focus</a:t>
            </a:r>
            <a:r>
              <a:rPr lang="en-US" sz="1400" b="1" dirty="0">
                <a:solidFill>
                  <a:srgbClr val="231F2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</a:p>
          <a:p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a0 ∼ 4.4</a:t>
            </a:r>
          </a:p>
          <a:p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n</a:t>
            </a:r>
            <a:r>
              <a:rPr lang="en-US" sz="1400" b="1" baseline="-250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e</a:t>
            </a:r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=(8</a:t>
            </a:r>
            <a:r>
              <a:rPr lang="en-US" sz="1400" b="1" dirty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±</a:t>
            </a:r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1)10</a:t>
            </a:r>
            <a:r>
              <a:rPr lang="en-US" sz="1400" b="1" baseline="300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r>
              <a:rPr lang="en-US" sz="1400" b="1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 cm</a:t>
            </a:r>
            <a:r>
              <a:rPr lang="en-US" sz="1400" b="1" baseline="300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970060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37" y="1541676"/>
            <a:ext cx="6697525" cy="239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recontruction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671139"/>
            <a:ext cx="8280920" cy="1206133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Normalized</a:t>
            </a:r>
            <a:r>
              <a:rPr lang="it-IT" dirty="0"/>
              <a:t> </a:t>
            </a:r>
            <a:r>
              <a:rPr lang="it-IT" dirty="0" err="1"/>
              <a:t>rms</a:t>
            </a:r>
            <a:r>
              <a:rPr lang="it-IT" dirty="0"/>
              <a:t> </a:t>
            </a:r>
            <a:r>
              <a:rPr lang="it-IT" dirty="0" err="1"/>
              <a:t>emittance</a:t>
            </a:r>
            <a:r>
              <a:rPr lang="it-IT" dirty="0"/>
              <a:t> (</a:t>
            </a:r>
            <a:r>
              <a:rPr lang="it-IT" dirty="0" err="1"/>
              <a:t>correlated</a:t>
            </a:r>
            <a:r>
              <a:rPr lang="it-IT" dirty="0"/>
              <a:t>): </a:t>
            </a:r>
            <a:r>
              <a:rPr lang="it-IT" dirty="0">
                <a:solidFill>
                  <a:srgbClr val="FF0000"/>
                </a:solidFill>
              </a:rPr>
              <a:t>0.6 mm </a:t>
            </a:r>
            <a:r>
              <a:rPr lang="it-IT" dirty="0" err="1">
                <a:solidFill>
                  <a:srgbClr val="FF0000"/>
                </a:solidFill>
              </a:rPr>
              <a:t>mrad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/>
              <a:t>Normalized</a:t>
            </a:r>
            <a:r>
              <a:rPr lang="it-IT" dirty="0"/>
              <a:t> </a:t>
            </a:r>
            <a:r>
              <a:rPr lang="it-IT" dirty="0" err="1"/>
              <a:t>rms</a:t>
            </a:r>
            <a:r>
              <a:rPr lang="it-IT" dirty="0"/>
              <a:t> </a:t>
            </a:r>
            <a:r>
              <a:rPr lang="it-IT" dirty="0" err="1"/>
              <a:t>emittance</a:t>
            </a:r>
            <a:r>
              <a:rPr lang="it-IT" dirty="0"/>
              <a:t> (non </a:t>
            </a:r>
            <a:r>
              <a:rPr lang="it-IT" dirty="0" err="1"/>
              <a:t>correlated</a:t>
            </a:r>
            <a:r>
              <a:rPr lang="it-IT" dirty="0"/>
              <a:t>,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limit</a:t>
            </a:r>
            <a:r>
              <a:rPr lang="it-IT" dirty="0"/>
              <a:t>): </a:t>
            </a:r>
            <a:r>
              <a:rPr lang="it-IT" dirty="0">
                <a:solidFill>
                  <a:srgbClr val="FF0000"/>
                </a:solidFill>
              </a:rPr>
              <a:t>1.6 mm </a:t>
            </a:r>
            <a:r>
              <a:rPr lang="it-IT" dirty="0" err="1">
                <a:solidFill>
                  <a:srgbClr val="FF0000"/>
                </a:solidFill>
              </a:rPr>
              <a:t>mrad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70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02521"/>
            <a:ext cx="8147248" cy="10872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Separation of Betatron radiation from Synchrotron radiation coming from a bending magnet: not big deal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69063"/>
            <a:ext cx="2133600" cy="365125"/>
          </a:xfrm>
        </p:spPr>
        <p:txBody>
          <a:bodyPr/>
          <a:lstStyle/>
          <a:p>
            <a:fld id="{7C8D6F1B-0912-4E83-AA89-4880E358676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23528" y="5229200"/>
            <a:ext cx="8229600" cy="8859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Separation of witness and driver radiation in case of beam driven: it is a problem!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72205"/>
            <a:ext cx="4320480" cy="276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5534780" y="2552006"/>
            <a:ext cx="2982416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 Beam charge 30 </a:t>
            </a:r>
            <a:r>
              <a:rPr lang="en-US" dirty="0" err="1"/>
              <a:t>pC</a:t>
            </a:r>
            <a:r>
              <a:rPr lang="en-US" dirty="0"/>
              <a:t> </a:t>
            </a:r>
          </a:p>
          <a:p>
            <a:r>
              <a:rPr lang="en-US" dirty="0"/>
              <a:t>Energy 1 GeV</a:t>
            </a:r>
          </a:p>
          <a:p>
            <a:r>
              <a:rPr lang="en-US" dirty="0"/>
              <a:t>plasma density 2 10</a:t>
            </a:r>
            <a:r>
              <a:rPr lang="en-US" baseline="30000" dirty="0"/>
              <a:t>16</a:t>
            </a:r>
            <a:r>
              <a:rPr lang="en-US" dirty="0"/>
              <a:t>cm</a:t>
            </a:r>
            <a:r>
              <a:rPr lang="en-US" baseline="30000" dirty="0"/>
              <a:t>−3</a:t>
            </a:r>
            <a:endParaRPr lang="en-US" dirty="0"/>
          </a:p>
          <a:p>
            <a:r>
              <a:rPr lang="en-US" dirty="0"/>
              <a:t>magnet filed 1.5 T</a:t>
            </a:r>
          </a:p>
          <a:p>
            <a:r>
              <a:rPr lang="en-US" dirty="0"/>
              <a:t>radius of curvature 2.2 m</a:t>
            </a:r>
          </a:p>
        </p:txBody>
      </p:sp>
    </p:spTree>
    <p:extLst>
      <p:ext uri="{BB962C8B-B14F-4D97-AF65-F5344CB8AC3E}">
        <p14:creationId xmlns:p14="http://schemas.microsoft.com/office/powerpoint/2010/main" val="2994978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kind of </a:t>
            </a:r>
            <a:r>
              <a:rPr lang="en-US" dirty="0" err="1"/>
              <a:t>Quadscan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3468" y="5488910"/>
            <a:ext cx="8362101" cy="797168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R. </a:t>
            </a:r>
            <a:r>
              <a:rPr lang="en-US" sz="1400" dirty="0" err="1"/>
              <a:t>Weingartner</a:t>
            </a:r>
            <a:r>
              <a:rPr lang="en-US" sz="1400" dirty="0"/>
              <a:t> and al., PRST-AB 15, 111302 (2012),</a:t>
            </a:r>
          </a:p>
          <a:p>
            <a:r>
              <a:rPr lang="en-US" sz="1400" dirty="0"/>
              <a:t>Barber, S. K., et al., Physical Review Letters 119.10 (2017): 104801. </a:t>
            </a:r>
          </a:p>
          <a:p>
            <a:r>
              <a:rPr lang="en-US" sz="1400" dirty="0"/>
              <a:t>F Li et al 2018 Plasma Phys. Control. Fusion 60 014029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12" y="1041808"/>
            <a:ext cx="4948615" cy="1839715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3519131" cy="2213061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/>
          <p:cNvSpPr>
            <a:spLocks noChangeAspect="1" noChangeArrowheads="1" noTextEdit="1"/>
          </p:cNvSpPr>
          <p:nvPr/>
        </p:nvSpPr>
        <p:spPr bwMode="auto">
          <a:xfrm>
            <a:off x="5619750" y="3701416"/>
            <a:ext cx="2430066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4564518" y="3669625"/>
            <a:ext cx="3957545" cy="13434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/>
              <a:t>Reduction of energy spread (highly desirable) will dramatically reduce the resolution of this measurement</a:t>
            </a:r>
          </a:p>
        </p:txBody>
      </p:sp>
    </p:spTree>
    <p:extLst>
      <p:ext uri="{BB962C8B-B14F-4D97-AF65-F5344CB8AC3E}">
        <p14:creationId xmlns:p14="http://schemas.microsoft.com/office/powerpoint/2010/main" val="88222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OTR monitors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31960"/>
            <a:ext cx="8147248" cy="3196952"/>
          </a:xfrm>
        </p:spPr>
        <p:txBody>
          <a:bodyPr>
            <a:normAutofit/>
          </a:bodyPr>
          <a:lstStyle/>
          <a:p>
            <a:r>
              <a:rPr lang="en-US" sz="1600" dirty="0"/>
              <a:t>C. Thomas, N. </a:t>
            </a:r>
            <a:r>
              <a:rPr lang="en-US" sz="1600" dirty="0" err="1"/>
              <a:t>Delerue</a:t>
            </a:r>
            <a:r>
              <a:rPr lang="en-US" sz="1600" dirty="0"/>
              <a:t> and R. </a:t>
            </a:r>
            <a:r>
              <a:rPr lang="en-US" sz="1600" dirty="0" err="1"/>
              <a:t>Bartolini</a:t>
            </a:r>
            <a:r>
              <a:rPr lang="en-US" sz="1600" dirty="0"/>
              <a:t> “Single shot transverse emittance measurement from OTR screens in a drift transport section”, 2011 JINST 6 P07004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248472" cy="1900479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664296" cy="1867712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609600" y="4508791"/>
            <a:ext cx="8229600" cy="1584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800" dirty="0"/>
              <a:t>In their case (3GeV) the multiple scattering is not a factor for thin (5 </a:t>
            </a:r>
            <a:r>
              <a:rPr lang="en-US" sz="2800" dirty="0">
                <a:latin typeface="Symbol" pitchFamily="18" charset="2"/>
              </a:rPr>
              <a:t>m</a:t>
            </a:r>
            <a:r>
              <a:rPr lang="en-US" sz="2800" dirty="0"/>
              <a:t>m) screens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800" dirty="0"/>
              <a:t>It is possible to produce even 1 </a:t>
            </a:r>
            <a:r>
              <a:rPr lang="en-US" sz="2800" dirty="0">
                <a:latin typeface="Symbol" pitchFamily="18" charset="2"/>
              </a:rPr>
              <a:t>m</a:t>
            </a:r>
            <a:r>
              <a:rPr lang="en-US" sz="2800" dirty="0"/>
              <a:t>m aluminum screen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800" dirty="0"/>
              <a:t>This system seems not feasible for beams with energy in the range of hundreds of MeV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33370"/>
            <a:ext cx="4257154" cy="903742"/>
          </a:xfrm>
          <a:prstGeom prst="rect">
            <a:avLst/>
          </a:prstGeom>
          <a:noFill/>
          <a:ln>
            <a:noFill/>
          </a:ln>
          <a:effectLst>
            <a:outerShdw dist="76200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3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00200"/>
            <a:ext cx="8147248" cy="3556991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r>
              <a:rPr lang="en-US" dirty="0"/>
              <a:t>Plasma acceleration</a:t>
            </a:r>
          </a:p>
          <a:p>
            <a:r>
              <a:rPr lang="en-US" dirty="0"/>
              <a:t>Problems in emittance measurements</a:t>
            </a:r>
          </a:p>
          <a:p>
            <a:r>
              <a:rPr lang="en-US" dirty="0"/>
              <a:t>Proposals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96935340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eamletM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28788"/>
            <a:ext cx="4824412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64163" y="2205038"/>
            <a:ext cx="3600450" cy="163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measure the </a:t>
            </a:r>
            <a:r>
              <a:rPr lang="en-US" sz="2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emittance</a:t>
            </a: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for a space charge dominated beam the used technique is the well known 1-D pepper-pot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sz="2800" dirty="0"/>
              <a:t>epper-pot like structures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95288" y="4725144"/>
            <a:ext cx="39893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6" rIns="91431" bIns="45716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 </a:t>
            </a:r>
            <a:r>
              <a:rPr lang="en-US" sz="2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emittance</a:t>
            </a: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can be reconstructed from the second momentum of the distribution</a:t>
            </a:r>
          </a:p>
        </p:txBody>
      </p:sp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3635375" y="2387600"/>
            <a:ext cx="1368425" cy="1257300"/>
            <a:chOff x="2290" y="1504"/>
            <a:chExt cx="862" cy="792"/>
          </a:xfrm>
        </p:grpSpPr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2971" y="2296"/>
              <a:ext cx="1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>
              <a:off x="2608" y="2107"/>
              <a:ext cx="5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2290" y="1904"/>
              <a:ext cx="8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>
              <a:off x="2562" y="1690"/>
              <a:ext cx="59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>
              <a:off x="2971" y="1504"/>
              <a:ext cx="1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4859338" y="3573463"/>
            <a:ext cx="0" cy="142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219700" y="5013176"/>
            <a:ext cx="792163" cy="431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6084888" y="5013325"/>
            <a:ext cx="935037" cy="431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3995738" y="2374900"/>
            <a:ext cx="1008062" cy="1198563"/>
            <a:chOff x="2525" y="1496"/>
            <a:chExt cx="635" cy="755"/>
          </a:xfrm>
        </p:grpSpPr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>
              <a:off x="2525" y="1496"/>
              <a:ext cx="6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2525" y="1664"/>
              <a:ext cx="6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2525" y="1864"/>
              <a:ext cx="6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>
              <a:off x="2525" y="2061"/>
              <a:ext cx="6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>
              <a:off x="2525" y="2251"/>
              <a:ext cx="6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7380288" y="5013176"/>
            <a:ext cx="863600" cy="4318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323850" y="5876925"/>
            <a:ext cx="842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400" dirty="0"/>
              <a:t>C. Lejeune and J. Aubert, </a:t>
            </a:r>
            <a:r>
              <a:rPr lang="it-IT" sz="1400" dirty="0" err="1"/>
              <a:t>Adv</a:t>
            </a:r>
            <a:r>
              <a:rPr lang="it-IT" sz="1400" dirty="0"/>
              <a:t>. Electron. Electron </a:t>
            </a:r>
            <a:r>
              <a:rPr lang="it-IT" sz="1400" dirty="0" err="1"/>
              <a:t>Phys</a:t>
            </a:r>
            <a:r>
              <a:rPr lang="it-IT" sz="1400" dirty="0"/>
              <a:t>. </a:t>
            </a:r>
            <a:r>
              <a:rPr lang="it-IT" sz="1400" dirty="0" err="1"/>
              <a:t>Suppl</a:t>
            </a:r>
            <a:r>
              <a:rPr lang="it-IT" sz="1400" dirty="0"/>
              <a:t>. A </a:t>
            </a:r>
            <a:r>
              <a:rPr lang="it-IT" sz="1400" b="1" dirty="0"/>
              <a:t>13</a:t>
            </a:r>
            <a:r>
              <a:rPr lang="it-IT" sz="1400" dirty="0"/>
              <a:t>, 159 (1980)</a:t>
            </a:r>
          </a:p>
        </p:txBody>
      </p:sp>
      <p:grpSp>
        <p:nvGrpSpPr>
          <p:cNvPr id="8" name="Group 62"/>
          <p:cNvGrpSpPr>
            <a:grpSpLocks noChangeAspect="1"/>
          </p:cNvGrpSpPr>
          <p:nvPr/>
        </p:nvGrpSpPr>
        <p:grpSpPr bwMode="auto">
          <a:xfrm>
            <a:off x="3825875" y="1022350"/>
            <a:ext cx="4894263" cy="4441825"/>
            <a:chOff x="2410" y="644"/>
            <a:chExt cx="3083" cy="2798"/>
          </a:xfrm>
        </p:grpSpPr>
        <p:sp>
          <p:nvSpPr>
            <p:cNvPr id="9" name="AutoShape 61"/>
            <p:cNvSpPr>
              <a:spLocks noChangeAspect="1" noChangeArrowheads="1" noTextEdit="1"/>
            </p:cNvSpPr>
            <p:nvPr/>
          </p:nvSpPr>
          <p:spPr bwMode="auto">
            <a:xfrm>
              <a:off x="2410" y="644"/>
              <a:ext cx="2783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83" name="Picture 6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3047"/>
              <a:ext cx="2786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52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623469" y="1160748"/>
            <a:ext cx="918102" cy="702078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813379" y="1511787"/>
            <a:ext cx="1269141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082520" y="1511787"/>
            <a:ext cx="0" cy="1329768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055683" y="1234929"/>
            <a:ext cx="1242138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/>
              <a:t>Electron beam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0793" y="1242034"/>
            <a:ext cx="1242138" cy="507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/>
              <a:t>Metallic screen</a:t>
            </a:r>
          </a:p>
        </p:txBody>
      </p:sp>
      <p:cxnSp>
        <p:nvCxnSpPr>
          <p:cNvPr id="17" name="Connettore 1 16"/>
          <p:cNvCxnSpPr/>
          <p:nvPr/>
        </p:nvCxnSpPr>
        <p:spPr>
          <a:xfrm rot="5400000">
            <a:off x="3759908" y="2558948"/>
            <a:ext cx="659678" cy="51305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4271541" y="2687136"/>
            <a:ext cx="1242138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/>
              <a:t>Beam splitter</a:t>
            </a:r>
          </a:p>
        </p:txBody>
      </p:sp>
      <p:cxnSp>
        <p:nvCxnSpPr>
          <p:cNvPr id="20" name="Connettore 1 19"/>
          <p:cNvCxnSpPr/>
          <p:nvPr/>
        </p:nvCxnSpPr>
        <p:spPr>
          <a:xfrm flipH="1">
            <a:off x="3515458" y="2842671"/>
            <a:ext cx="558304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43" y="2031465"/>
            <a:ext cx="561975" cy="561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2471885" y="2718739"/>
            <a:ext cx="594066" cy="245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CasellaDiTesto 23"/>
          <p:cNvSpPr txBox="1"/>
          <p:nvPr/>
        </p:nvSpPr>
        <p:spPr>
          <a:xfrm>
            <a:off x="2381331" y="3078729"/>
            <a:ext cx="1242138" cy="715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/>
              <a:t>Beam imaging system + High-QE CCD</a:t>
            </a:r>
          </a:p>
        </p:txBody>
      </p:sp>
      <p:cxnSp>
        <p:nvCxnSpPr>
          <p:cNvPr id="25" name="Connettore 1 24"/>
          <p:cNvCxnSpPr/>
          <p:nvPr/>
        </p:nvCxnSpPr>
        <p:spPr>
          <a:xfrm>
            <a:off x="4082412" y="2760095"/>
            <a:ext cx="1181" cy="1011133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e 25"/>
          <p:cNvSpPr/>
          <p:nvPr/>
        </p:nvSpPr>
        <p:spPr>
          <a:xfrm>
            <a:off x="3407445" y="2556589"/>
            <a:ext cx="108012" cy="56969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Connettore 1 27"/>
          <p:cNvCxnSpPr>
            <a:stCxn id="26" idx="2"/>
            <a:endCxn id="22" idx="3"/>
          </p:cNvCxnSpPr>
          <p:nvPr/>
        </p:nvCxnSpPr>
        <p:spPr>
          <a:xfrm flipH="1">
            <a:off x="3065950" y="2841437"/>
            <a:ext cx="341495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4291929" y="3532684"/>
            <a:ext cx="425015" cy="486054"/>
            <a:chOff x="4499992" y="3725860"/>
            <a:chExt cx="566686" cy="648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ttangolo 33"/>
            <p:cNvSpPr/>
            <p:nvPr/>
          </p:nvSpPr>
          <p:spPr>
            <a:xfrm>
              <a:off x="4499992" y="3725860"/>
              <a:ext cx="566686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4499992" y="3725860"/>
              <a:ext cx="134638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4716016" y="3725860"/>
              <a:ext cx="134638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4932040" y="3725860"/>
              <a:ext cx="134638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0" name="CasellaDiTesto 39"/>
          <p:cNvSpPr txBox="1"/>
          <p:nvPr/>
        </p:nvSpPr>
        <p:spPr>
          <a:xfrm>
            <a:off x="4784598" y="3632727"/>
            <a:ext cx="1809201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 err="1"/>
              <a:t>Microlens</a:t>
            </a:r>
            <a:r>
              <a:rPr lang="en-US" sz="1350" b="1" dirty="0"/>
              <a:t> array</a:t>
            </a:r>
          </a:p>
        </p:txBody>
      </p:sp>
      <p:sp>
        <p:nvSpPr>
          <p:cNvPr id="41" name="Ovale 40"/>
          <p:cNvSpPr/>
          <p:nvPr/>
        </p:nvSpPr>
        <p:spPr>
          <a:xfrm rot="5400000">
            <a:off x="4019755" y="2948024"/>
            <a:ext cx="108012" cy="56969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ttangolo 41"/>
          <p:cNvSpPr/>
          <p:nvPr/>
        </p:nvSpPr>
        <p:spPr>
          <a:xfrm>
            <a:off x="3965749" y="3771228"/>
            <a:ext cx="216024" cy="1038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5" name="Connettore 1 44"/>
          <p:cNvCxnSpPr>
            <a:stCxn id="42" idx="2"/>
          </p:cNvCxnSpPr>
          <p:nvPr/>
        </p:nvCxnSpPr>
        <p:spPr>
          <a:xfrm>
            <a:off x="4073761" y="3875102"/>
            <a:ext cx="0" cy="688025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 rot="16200000">
            <a:off x="3777318" y="5109807"/>
            <a:ext cx="594066" cy="245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04" y="4968203"/>
            <a:ext cx="542925" cy="552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42" y="4968203"/>
            <a:ext cx="542925" cy="552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79" y="4968203"/>
            <a:ext cx="542925" cy="552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asellaDiTesto 51"/>
          <p:cNvSpPr txBox="1"/>
          <p:nvPr/>
        </p:nvSpPr>
        <p:spPr>
          <a:xfrm>
            <a:off x="1979712" y="4990131"/>
            <a:ext cx="1809201" cy="507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/>
              <a:t>Intensified camera, angular distribution</a:t>
            </a:r>
          </a:p>
        </p:txBody>
      </p:sp>
      <p:cxnSp>
        <p:nvCxnSpPr>
          <p:cNvPr id="53" name="Connettore 1 52"/>
          <p:cNvCxnSpPr>
            <a:endCxn id="48" idx="3"/>
          </p:cNvCxnSpPr>
          <p:nvPr/>
        </p:nvCxnSpPr>
        <p:spPr>
          <a:xfrm>
            <a:off x="4074351" y="4522030"/>
            <a:ext cx="0" cy="413443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 rot="5400000">
            <a:off x="4018526" y="3974844"/>
            <a:ext cx="108012" cy="56969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CasellaDiTesto 42"/>
          <p:cNvSpPr txBox="1"/>
          <p:nvPr/>
        </p:nvSpPr>
        <p:spPr>
          <a:xfrm>
            <a:off x="4456344" y="4121193"/>
            <a:ext cx="2245467" cy="507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/>
              <a:t>Imaging of the </a:t>
            </a:r>
            <a:r>
              <a:rPr lang="en-US" sz="1350" b="1" dirty="0" err="1"/>
              <a:t>microlens</a:t>
            </a:r>
            <a:r>
              <a:rPr lang="en-US" sz="1350" b="1" dirty="0"/>
              <a:t> focal plane</a:t>
            </a:r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5532492" y="2631052"/>
            <a:ext cx="1827337" cy="955923"/>
            <a:chOff x="1066" y="1253"/>
            <a:chExt cx="3611" cy="18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66" y="1253"/>
              <a:ext cx="3611" cy="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t-IT" sz="1350"/>
            </a:p>
          </p:txBody>
        </p:sp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253"/>
              <a:ext cx="3612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"/>
          <p:cNvGrpSpPr>
            <a:grpSpLocks noChangeAspect="1"/>
          </p:cNvGrpSpPr>
          <p:nvPr/>
        </p:nvGrpSpPr>
        <p:grpSpPr bwMode="auto">
          <a:xfrm>
            <a:off x="6744220" y="4028222"/>
            <a:ext cx="2096771" cy="1976316"/>
            <a:chOff x="353" y="2341"/>
            <a:chExt cx="2054" cy="1936"/>
          </a:xfrm>
          <a:scene3d>
            <a:camera prst="perspectiveLeft" fov="1500000"/>
            <a:lightRig rig="threePt" dir="t"/>
          </a:scene3d>
        </p:grpSpPr>
        <p:sp>
          <p:nvSpPr>
            <p:cNvPr id="4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9" y="2478"/>
              <a:ext cx="2048" cy="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" y="2341"/>
              <a:ext cx="2047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reccia a destra 3"/>
          <p:cNvSpPr/>
          <p:nvPr/>
        </p:nvSpPr>
        <p:spPr>
          <a:xfrm rot="9121946">
            <a:off x="4727310" y="3258580"/>
            <a:ext cx="791308" cy="17599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Shot emittance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E0718274-9777-4D11-8F34-079457CDDB8F}"/>
              </a:ext>
            </a:extLst>
          </p:cNvPr>
          <p:cNvSpPr/>
          <p:nvPr/>
        </p:nvSpPr>
        <p:spPr>
          <a:xfrm>
            <a:off x="331770" y="5815671"/>
            <a:ext cx="733611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Cianchi, A., et al. "Transverse emittance diagnostics for high brightness electron beams." </a:t>
            </a:r>
            <a:r>
              <a:rPr lang="en-US" sz="1100" i="1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Nuclear Instruments and Methods in Physics Research Section A: Accelerators, Spectrometers, Detectors and Associated Equipment</a:t>
            </a:r>
            <a:r>
              <a:rPr lang="en-US" sz="11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 865 (2017): 63-66.</a:t>
            </a:r>
            <a:endParaRPr lang="en-US"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vs conventional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68760"/>
            <a:ext cx="8147248" cy="4392488"/>
          </a:xfrm>
        </p:spPr>
        <p:txBody>
          <a:bodyPr>
            <a:normAutofit/>
          </a:bodyPr>
          <a:lstStyle/>
          <a:p>
            <a:r>
              <a:rPr lang="en-US" dirty="0"/>
              <a:t>The sampling is only on the mask and not also on the view screen due to the distance between screen and mask</a:t>
            </a:r>
          </a:p>
          <a:p>
            <a:r>
              <a:rPr lang="en-US" dirty="0"/>
              <a:t>There is no problem of scattering, material thickness, cutting of phase space etc. </a:t>
            </a:r>
          </a:p>
          <a:p>
            <a:r>
              <a:rPr lang="en-US" dirty="0"/>
              <a:t>Parameters fine tuning can be optical</a:t>
            </a:r>
          </a:p>
        </p:txBody>
      </p:sp>
    </p:spTree>
    <p:extLst>
      <p:ext uri="{BB962C8B-B14F-4D97-AF65-F5344CB8AC3E}">
        <p14:creationId xmlns:p14="http://schemas.microsoft.com/office/powerpoint/2010/main" val="481257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Zemax</a:t>
            </a:r>
            <a:r>
              <a:rPr lang="en-US" dirty="0"/>
              <a:t> simulations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80" y="1174029"/>
            <a:ext cx="7464639" cy="33123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4486397"/>
            <a:ext cx="276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F. </a:t>
            </a:r>
            <a:r>
              <a:rPr lang="en-US" dirty="0" err="1"/>
              <a:t>Bisesto</a:t>
            </a:r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A05AB48-5C1A-4892-94AD-5999EF74FBEA}"/>
              </a:ext>
            </a:extLst>
          </p:cNvPr>
          <p:cNvSpPr/>
          <p:nvPr/>
        </p:nvSpPr>
        <p:spPr>
          <a:xfrm>
            <a:off x="755576" y="5459564"/>
            <a:ext cx="7762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Bisesto Fabrizio, et al. "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Zemax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simulations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describing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collective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effects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in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transition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and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diffraction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radiation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."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accepted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on </a:t>
            </a:r>
            <a:r>
              <a:rPr lang="it-IT" sz="1400" dirty="0" err="1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Optics</a:t>
            </a:r>
            <a:r>
              <a:rPr lang="it-IT" sz="1400" dirty="0">
                <a:solidFill>
                  <a:srgbClr val="22222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Express (2018)</a:t>
            </a:r>
            <a:endParaRPr lang="en-US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58" y="1700808"/>
            <a:ext cx="5243413" cy="39325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0" y="2402886"/>
            <a:ext cx="3042338" cy="242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Resolution vs Energy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46564" y="4318634"/>
            <a:ext cx="8213868" cy="1774661"/>
          </a:xfrm>
        </p:spPr>
        <p:txBody>
          <a:bodyPr>
            <a:normAutofit/>
          </a:bodyPr>
          <a:lstStyle/>
          <a:p>
            <a:pPr algn="just"/>
            <a:r>
              <a:rPr lang="en-US" sz="2100" dirty="0"/>
              <a:t>At 1 GeV, with a beam size of about 125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m, optics magnification 3x, </a:t>
            </a:r>
            <a:r>
              <a:rPr lang="en-US" sz="2100" dirty="0" err="1">
                <a:latin typeface="Symbol" panose="05050102010706020507" pitchFamily="18" charset="2"/>
              </a:rPr>
              <a:t>s</a:t>
            </a:r>
            <a:r>
              <a:rPr lang="en-US" sz="2100" dirty="0" err="1"/>
              <a:t>’</a:t>
            </a:r>
            <a:r>
              <a:rPr lang="en-US" sz="2100" baseline="-25000" dirty="0" err="1"/>
              <a:t>x</a:t>
            </a:r>
            <a:r>
              <a:rPr lang="en-US" sz="2100" dirty="0"/>
              <a:t> about 100 </a:t>
            </a:r>
            <a:r>
              <a:rPr lang="en-US" sz="2100" dirty="0" err="1">
                <a:latin typeface="Symbol" panose="05050102010706020507" pitchFamily="18" charset="2"/>
              </a:rPr>
              <a:t>m</a:t>
            </a:r>
            <a:r>
              <a:rPr lang="en-US" sz="2100" dirty="0" err="1"/>
              <a:t>rad</a:t>
            </a:r>
            <a:r>
              <a:rPr lang="en-US" sz="2100" dirty="0"/>
              <a:t> (resolution limit is 70 </a:t>
            </a:r>
            <a:r>
              <a:rPr lang="en-US" sz="2100" dirty="0" err="1">
                <a:latin typeface="Symbol" panose="05050102010706020507" pitchFamily="18" charset="2"/>
              </a:rPr>
              <a:t>m</a:t>
            </a:r>
            <a:r>
              <a:rPr lang="en-US" sz="2100" dirty="0" err="1"/>
              <a:t>rad</a:t>
            </a:r>
            <a:r>
              <a:rPr lang="en-US" sz="2100" dirty="0"/>
              <a:t>) we can measure a normalized emittance of 7e-7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/>
          </p:nvPr>
        </p:nvGraphicFramePr>
        <p:xfrm>
          <a:off x="486304" y="1320316"/>
          <a:ext cx="4050450" cy="309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304" y="1320316"/>
                        <a:ext cx="4050450" cy="309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525" y="1621209"/>
            <a:ext cx="4484677" cy="249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147248" cy="50405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Plasma accelerated beam diagnostics is very challenging especially for emittance measurements</a:t>
            </a:r>
          </a:p>
          <a:p>
            <a:r>
              <a:rPr lang="en-US" dirty="0"/>
              <a:t>Compact, single shot, reliable system must be implemented</a:t>
            </a:r>
          </a:p>
          <a:p>
            <a:r>
              <a:rPr lang="en-US" dirty="0"/>
              <a:t>Betatron radiation is a good candidate to measure the beam properties at the end of the plasma</a:t>
            </a:r>
          </a:p>
          <a:p>
            <a:r>
              <a:rPr lang="en-US" dirty="0"/>
              <a:t>Other methods are still in developing stage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2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C1C58E-1B10-42F3-9192-0119305C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2050" name="Picture 2" descr="Risultati immagini per grass field">
            <a:extLst>
              <a:ext uri="{FF2B5EF4-FFF2-40B4-BE49-F238E27FC236}">
                <a16:creationId xmlns:a16="http://schemas.microsoft.com/office/drawing/2014/main" id="{3EADB7D1-E04D-464E-99B4-B420E3CC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5384"/>
            <a:ext cx="7524328" cy="49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9F9677-B57B-48AB-A394-E90AC8193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268760"/>
            <a:ext cx="7776864" cy="4464441"/>
          </a:xfrm>
        </p:spPr>
        <p:txBody>
          <a:bodyPr>
            <a:normAutofit fontScale="92500"/>
          </a:bodyPr>
          <a:lstStyle/>
          <a:p>
            <a:r>
              <a:rPr lang="en-US" dirty="0"/>
              <a:t>We are developing:</a:t>
            </a:r>
          </a:p>
          <a:p>
            <a:pPr lvl="1"/>
            <a:r>
              <a:rPr lang="en-US" dirty="0"/>
              <a:t>Plasma accelerator structures</a:t>
            </a:r>
          </a:p>
          <a:p>
            <a:pPr lvl="1"/>
            <a:r>
              <a:rPr lang="en-US" dirty="0"/>
              <a:t>Plasma lenses</a:t>
            </a:r>
          </a:p>
          <a:p>
            <a:pPr lvl="1"/>
            <a:r>
              <a:rPr lang="en-US" dirty="0"/>
              <a:t>Plasma dipoles</a:t>
            </a:r>
          </a:p>
          <a:p>
            <a:pPr lvl="1"/>
            <a:r>
              <a:rPr lang="en-US" dirty="0"/>
              <a:t>Plasma deflectors</a:t>
            </a:r>
          </a:p>
          <a:p>
            <a:pPr lvl="1"/>
            <a:r>
              <a:rPr lang="en-US" dirty="0"/>
              <a:t>Plasma dumps</a:t>
            </a:r>
          </a:p>
          <a:p>
            <a:pPr lvl="1"/>
            <a:r>
              <a:rPr lang="en-US" dirty="0"/>
              <a:t>Plasma undulators</a:t>
            </a:r>
          </a:p>
          <a:p>
            <a:r>
              <a:rPr lang="en-US" dirty="0">
                <a:solidFill>
                  <a:schemeClr val="bg1"/>
                </a:solidFill>
              </a:rPr>
              <a:t>We need to develop also solutions for plasma accelerated beams diagnostics</a:t>
            </a:r>
          </a:p>
        </p:txBody>
      </p:sp>
    </p:spTree>
    <p:extLst>
      <p:ext uri="{BB962C8B-B14F-4D97-AF65-F5344CB8AC3E}">
        <p14:creationId xmlns:p14="http://schemas.microsoft.com/office/powerpoint/2010/main" val="891758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over</a:t>
            </a:r>
            <a:r>
              <a:rPr lang="en-US"/>
              <a:t>, finally!!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420887"/>
            <a:ext cx="8147248" cy="2376265"/>
          </a:xfrm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724378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error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00201"/>
            <a:ext cx="8147248" cy="1108719"/>
          </a:xfrm>
        </p:spPr>
        <p:txBody>
          <a:bodyPr>
            <a:normAutofit/>
          </a:bodyPr>
          <a:lstStyle/>
          <a:p>
            <a:r>
              <a:rPr lang="en-US" sz="2000" dirty="0"/>
              <a:t>T. Ludwig, K. Volk, W. Barth, and H. Klein, “</a:t>
            </a:r>
            <a:r>
              <a:rPr lang="en-US" sz="2000" b="1" dirty="0"/>
              <a:t>Quantization error of slit‐grid emittance measurement devices”, </a:t>
            </a:r>
            <a:r>
              <a:rPr lang="en-US" sz="2000" dirty="0"/>
              <a:t>Review of Scientific Instruments </a:t>
            </a:r>
            <a:r>
              <a:rPr lang="en-US" sz="2000" b="1" dirty="0"/>
              <a:t>65</a:t>
            </a:r>
            <a:r>
              <a:rPr lang="en-US" sz="2000" dirty="0"/>
              <a:t>, 1462 (1994)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2555776" y="3068960"/>
            <a:ext cx="4200525" cy="1168400"/>
            <a:chOff x="1557" y="1792"/>
            <a:chExt cx="2646" cy="73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57" y="1792"/>
              <a:ext cx="2646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1792"/>
              <a:ext cx="2648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76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ENIAC Then and now…</a:t>
            </a:r>
          </a:p>
        </p:txBody>
      </p:sp>
      <p:pic>
        <p:nvPicPr>
          <p:cNvPr id="5122" name="Picture 2" descr="Risultati immagini per eniac on 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700300" cy="3600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tp.arl.army.mil/ftp/historic-computers/gif/eniac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672719" cy="37444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63688" y="551723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</a:rPr>
              <a:t>1946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138174" y="551723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</a:rPr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32756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1" y="1772816"/>
            <a:ext cx="48864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Holes machining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36096" y="2060848"/>
            <a:ext cx="3178696" cy="3096343"/>
          </a:xfrm>
        </p:spPr>
        <p:txBody>
          <a:bodyPr>
            <a:normAutofit/>
          </a:bodyPr>
          <a:lstStyle/>
          <a:p>
            <a:r>
              <a:rPr lang="en-US" sz="2000" dirty="0"/>
              <a:t>Holes array have been successfully produced.</a:t>
            </a:r>
          </a:p>
          <a:p>
            <a:r>
              <a:rPr lang="en-US" sz="2000" dirty="0"/>
              <a:t>The thickness of the material can be as large as 100 times the hole diameter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>
            <a:normAutofit/>
          </a:bodyPr>
          <a:lstStyle/>
          <a:p>
            <a:fld id="{5881A172-2591-45B3-9E35-7E31970F621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348780" y="4862707"/>
            <a:ext cx="5231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Levato</a:t>
            </a:r>
            <a:r>
              <a:rPr lang="en-US" dirty="0"/>
              <a:t> and al. “</a:t>
            </a:r>
            <a:r>
              <a:rPr lang="en-US" i="1" dirty="0"/>
              <a:t>Fabrication of 3 </a:t>
            </a:r>
            <a:r>
              <a:rPr lang="en-US" i="1" dirty="0">
                <a:latin typeface="Symbol" pitchFamily="18" charset="2"/>
              </a:rPr>
              <a:t>m</a:t>
            </a:r>
            <a:r>
              <a:rPr lang="en-US" i="1" dirty="0"/>
              <a:t>m diameter pin hole array (PHA) on thick W substrates</a:t>
            </a:r>
            <a:r>
              <a:rPr lang="en-US" dirty="0"/>
              <a:t>”, AIP Conf. Proc. </a:t>
            </a:r>
            <a:r>
              <a:rPr lang="en-US" dirty="0" err="1"/>
              <a:t>Vol</a:t>
            </a:r>
            <a:r>
              <a:rPr lang="en-US" dirty="0"/>
              <a:t> 1209, </a:t>
            </a:r>
            <a:r>
              <a:rPr lang="en-US" dirty="0" err="1"/>
              <a:t>pp</a:t>
            </a:r>
            <a:r>
              <a:rPr lang="en-US" dirty="0"/>
              <a:t> 59-62 (2010) </a:t>
            </a:r>
          </a:p>
        </p:txBody>
      </p:sp>
    </p:spTree>
    <p:extLst>
      <p:ext uri="{BB962C8B-B14F-4D97-AF65-F5344CB8AC3E}">
        <p14:creationId xmlns:p14="http://schemas.microsoft.com/office/powerpoint/2010/main" val="22894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 mask</a:t>
            </a:r>
          </a:p>
        </p:txBody>
      </p:sp>
      <p:sp>
        <p:nvSpPr>
          <p:cNvPr id="6" name="Rettangolo 5"/>
          <p:cNvSpPr/>
          <p:nvPr/>
        </p:nvSpPr>
        <p:spPr>
          <a:xfrm>
            <a:off x="4355976" y="167969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G. P. Le Sage, T. E. Cowan, R. B.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Fiorito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and D. W. Rule, ”</a:t>
            </a: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Transverse phase space mapping of relativistic electron beams</a:t>
            </a:r>
          </a:p>
          <a:p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using optical transition radiation” , 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PHYSICAL REVIEW SPECIAL TOPICS - ACCELERATORS AND BEAMS, VOLUME </a:t>
            </a: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122802 (1999)</a:t>
            </a: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6110" y="1484784"/>
            <a:ext cx="4392613" cy="3100388"/>
            <a:chOff x="0" y="1306"/>
            <a:chExt cx="2767" cy="1953"/>
          </a:xfrm>
          <a:scene3d>
            <a:camera prst="perspectiveRight"/>
            <a:lightRig rig="threePt" dir="t"/>
          </a:scene3d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306"/>
              <a:ext cx="2767" cy="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06"/>
              <a:ext cx="2765" cy="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/>
          <p:cNvGrpSpPr>
            <a:grpSpLocks noChangeAspect="1"/>
          </p:cNvGrpSpPr>
          <p:nvPr/>
        </p:nvGrpSpPr>
        <p:grpSpPr bwMode="auto">
          <a:xfrm>
            <a:off x="3276600" y="3313113"/>
            <a:ext cx="5595938" cy="3195637"/>
            <a:chOff x="2064" y="2087"/>
            <a:chExt cx="3525" cy="2013"/>
          </a:xfrm>
        </p:grpSpPr>
        <p:sp>
          <p:nvSpPr>
            <p:cNvPr id="11" name="AutoShape 7"/>
            <p:cNvSpPr>
              <a:spLocks noChangeAspect="1" noChangeArrowheads="1" noTextEdit="1"/>
            </p:cNvSpPr>
            <p:nvPr/>
          </p:nvSpPr>
          <p:spPr bwMode="auto">
            <a:xfrm>
              <a:off x="2064" y="2251"/>
              <a:ext cx="3146" cy="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" y="2087"/>
              <a:ext cx="3148" cy="1849"/>
            </a:xfrm>
            <a:prstGeom prst="rect">
              <a:avLst/>
            </a:prstGeom>
            <a:noFill/>
            <a:ln>
              <a:noFill/>
            </a:ln>
            <a:scene3d>
              <a:camera prst="perspective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67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1D to 2D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6344" y="5445224"/>
            <a:ext cx="8408888" cy="734684"/>
          </a:xfrm>
        </p:spPr>
        <p:txBody>
          <a:bodyPr>
            <a:noAutofit/>
          </a:bodyPr>
          <a:lstStyle/>
          <a:p>
            <a:r>
              <a:rPr lang="en-US" sz="1350" dirty="0"/>
              <a:t>Curcio, A., et al. "Single-shot non-intercepting profile monitor of plasma-accelerated electron beams with </a:t>
            </a:r>
            <a:r>
              <a:rPr lang="en-US" sz="1350" dirty="0" err="1"/>
              <a:t>nanometric</a:t>
            </a:r>
            <a:r>
              <a:rPr lang="en-US" sz="1350" dirty="0"/>
              <a:t> resolution." </a:t>
            </a:r>
            <a:r>
              <a:rPr lang="en-US" sz="1350" i="1" dirty="0"/>
              <a:t>Applied Physics Letters</a:t>
            </a:r>
            <a:r>
              <a:rPr lang="en-US" sz="1350" dirty="0"/>
              <a:t> 111.13 (2017): 133105.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547664" y="1137295"/>
            <a:ext cx="5889422" cy="2765404"/>
            <a:chOff x="2094077" y="1168401"/>
            <a:chExt cx="7852563" cy="368720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2094077" y="1168401"/>
              <a:ext cx="7852563" cy="3295650"/>
              <a:chOff x="1057" y="992"/>
              <a:chExt cx="5566" cy="2336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57" y="992"/>
                <a:ext cx="5566" cy="2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" y="992"/>
                <a:ext cx="5563" cy="2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CasellaDiTesto 6"/>
            <p:cNvSpPr txBox="1"/>
            <p:nvPr/>
          </p:nvSpPr>
          <p:spPr>
            <a:xfrm>
              <a:off x="3326916" y="4455495"/>
              <a:ext cx="15896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Retrieved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6985416" y="4455496"/>
              <a:ext cx="124418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Simulation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467544" y="4045617"/>
            <a:ext cx="8408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2D beam profile monitor could be therefore possible only when the correlated angular-spectral distribution of the </a:t>
            </a:r>
            <a:r>
              <a:rPr lang="en-US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betatron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radiation is detected</a:t>
            </a:r>
          </a:p>
          <a:p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Great monitor for nm beam size</a:t>
            </a:r>
          </a:p>
        </p:txBody>
      </p:sp>
    </p:spTree>
    <p:extLst>
      <p:ext uri="{BB962C8B-B14F-4D97-AF65-F5344CB8AC3E}">
        <p14:creationId xmlns:p14="http://schemas.microsoft.com/office/powerpoint/2010/main" val="140164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Now and Tomorrow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4716016" y="1988841"/>
            <a:ext cx="4198447" cy="2808311"/>
            <a:chOff x="1020" y="1071"/>
            <a:chExt cx="3893" cy="260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1020" y="1071"/>
              <a:ext cx="3893" cy="2604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71"/>
              <a:ext cx="3892" cy="2604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95890"/>
            <a:ext cx="3060340" cy="39942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CasellaDiTesto 9"/>
          <p:cNvSpPr txBox="1"/>
          <p:nvPr/>
        </p:nvSpPr>
        <p:spPr>
          <a:xfrm>
            <a:off x="1349642" y="579045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</a:rPr>
              <a:t>2018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590564" y="579045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</a:rPr>
              <a:t>20??</a:t>
            </a:r>
          </a:p>
        </p:txBody>
      </p:sp>
    </p:spTree>
    <p:extLst>
      <p:ext uri="{BB962C8B-B14F-4D97-AF65-F5344CB8AC3E}">
        <p14:creationId xmlns:p14="http://schemas.microsoft.com/office/powerpoint/2010/main" val="12500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EuPRAXIA</a:t>
            </a:r>
            <a:r>
              <a:rPr lang="en-US" dirty="0"/>
              <a:t> is a design study for a “European plasma research accelerator with excellence in applications”</a:t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9803" y="3478116"/>
            <a:ext cx="4968551" cy="996719"/>
          </a:xfrm>
        </p:spPr>
        <p:txBody>
          <a:bodyPr>
            <a:norm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  <a:latin typeface="Helvetica Neue Light"/>
              </a:rPr>
              <a:t>Eupraxia will produce a conceptual design report for the </a:t>
            </a:r>
            <a:r>
              <a:rPr lang="en-US" sz="1350">
                <a:solidFill>
                  <a:schemeClr val="bg1"/>
                </a:solidFill>
                <a:latin typeface="Helvetica Neue Light"/>
              </a:rPr>
              <a:t>worldwide first 5 </a:t>
            </a:r>
            <a:r>
              <a:rPr lang="en-US" sz="1350" dirty="0">
                <a:solidFill>
                  <a:schemeClr val="bg1"/>
                </a:solidFill>
                <a:latin typeface="Helvetica Neue Light"/>
              </a:rPr>
              <a:t>GeV plasma-based accelerator with industrial beam quality and user areas.</a:t>
            </a:r>
            <a:endParaRPr lang="en-GB" sz="1350" dirty="0">
              <a:solidFill>
                <a:schemeClr val="bg1"/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9129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EuPRAXIA@SPARC_LAB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9356" y="3454638"/>
            <a:ext cx="7659167" cy="27826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Candidate LNF to host </a:t>
            </a:r>
            <a:r>
              <a:rPr lang="en-US" dirty="0" err="1"/>
              <a:t>EuPRAXIA</a:t>
            </a:r>
            <a:r>
              <a:rPr lang="en-US" dirty="0"/>
              <a:t> (1-5 GeV) </a:t>
            </a:r>
          </a:p>
          <a:p>
            <a:r>
              <a:rPr lang="en-US" dirty="0"/>
              <a:t>FEL user facility (1 GeV – 3 nm) </a:t>
            </a:r>
          </a:p>
          <a:p>
            <a:r>
              <a:rPr lang="en-US" dirty="0"/>
              <a:t>Advanced Accelerator Test facility (LC) + CERN</a:t>
            </a:r>
          </a:p>
          <a:p>
            <a:r>
              <a:rPr lang="en-US" dirty="0"/>
              <a:t>500 MeV by RF Linac + 500 MeV by Plasma (LWFA or PWFA)</a:t>
            </a:r>
          </a:p>
          <a:p>
            <a:r>
              <a:rPr lang="en-US" dirty="0"/>
              <a:t>1 GeV by X-band RF Linac only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8074654" cy="18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3B2D6-A465-4C3E-9575-B3A9BAA3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LWFA</a:t>
            </a:r>
          </a:p>
        </p:txBody>
      </p:sp>
      <p:pic>
        <p:nvPicPr>
          <p:cNvPr id="6" name="Filmato2">
            <a:hlinkClick r:id="" action="ppaction://media"/>
            <a:extLst>
              <a:ext uri="{FF2B5EF4-FFF2-40B4-BE49-F238E27FC236}">
                <a16:creationId xmlns:a16="http://schemas.microsoft.com/office/drawing/2014/main" id="{C9EC4059-CF45-4271-AB61-BD5AA57830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8800" y="1248024"/>
            <a:ext cx="5688012" cy="319722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D77AF9E-D6CA-4E47-A953-11A40D8062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44" y="1412776"/>
            <a:ext cx="2031756" cy="189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55B25EC-5154-40D5-B7C8-E9BD026A61BE}"/>
              </a:ext>
            </a:extLst>
          </p:cNvPr>
          <p:cNvSpPr/>
          <p:nvPr/>
        </p:nvSpPr>
        <p:spPr>
          <a:xfrm>
            <a:off x="232410" y="4941168"/>
            <a:ext cx="8679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Billions of free electrons inside the plasma can be manipulated together and forced to act coherently.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Plasma acts as an energy transformer. It does not provide energy; it only transfer the energy of an existing beam to a trailing beam. </a:t>
            </a:r>
          </a:p>
        </p:txBody>
      </p:sp>
    </p:spTree>
    <p:extLst>
      <p:ext uri="{BB962C8B-B14F-4D97-AF65-F5344CB8AC3E}">
        <p14:creationId xmlns:p14="http://schemas.microsoft.com/office/powerpoint/2010/main" val="23829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4C94C-3F38-40EB-AE20-D4FBF4E77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PWFA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6F3037-21AD-4445-95F2-C3DF81A2F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192" y="1461922"/>
            <a:ext cx="5544616" cy="2337380"/>
          </a:xfrm>
        </p:spPr>
        <p:txBody>
          <a:bodyPr>
            <a:normAutofit/>
          </a:bodyPr>
          <a:lstStyle/>
          <a:p>
            <a:r>
              <a:rPr lang="en-US" sz="2800" dirty="0"/>
              <a:t>PWFA not limited by diffraction or by dephasing</a:t>
            </a:r>
          </a:p>
          <a:p>
            <a:r>
              <a:rPr lang="en-US" sz="2800" dirty="0"/>
              <a:t>Particle bunches have long Rayleigh length (up to m)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932E0D-B2D6-419B-9732-794FC3DE4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2" y="1379652"/>
            <a:ext cx="2551447" cy="2337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7B755232-5402-4768-BF07-FDFB796EEC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2120" y="4743871"/>
            <a:ext cx="3889375" cy="682625"/>
            <a:chOff x="1655" y="1945"/>
            <a:chExt cx="2450" cy="43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63D9413-00D6-4A30-9834-65988B587A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5" y="1945"/>
              <a:ext cx="2450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E023798B-1CE7-4DE1-8764-E8C65AA75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945"/>
              <a:ext cx="2449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CDD79C7-0195-4A58-AAD6-6BE0FD81CF77}"/>
              </a:ext>
            </a:extLst>
          </p:cNvPr>
          <p:cNvSpPr txBox="1">
            <a:spLocks/>
          </p:cNvSpPr>
          <p:nvPr/>
        </p:nvSpPr>
        <p:spPr>
          <a:xfrm>
            <a:off x="4572000" y="4077072"/>
            <a:ext cx="3889376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kern="1200">
                <a:solidFill>
                  <a:schemeClr val="tx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latin typeface="Open Sans Semibold" panose="020B0706030804020204" pitchFamily="34" charset="0"/>
              </a:rPr>
              <a:t>N</a:t>
            </a:r>
            <a:r>
              <a:rPr lang="it-IT" sz="2400" baseline="-25000" dirty="0">
                <a:latin typeface="Open Sans Semibold" panose="020B0706030804020204" pitchFamily="34" charset="0"/>
              </a:rPr>
              <a:t>1</a:t>
            </a:r>
            <a:r>
              <a:rPr lang="it-IT" sz="2400" dirty="0">
                <a:latin typeface="Open Sans Semibold" panose="020B0706030804020204" pitchFamily="34" charset="0"/>
              </a:rPr>
              <a:t> </a:t>
            </a:r>
            <a:r>
              <a:rPr lang="en-GB" sz="2400" dirty="0">
                <a:latin typeface="Open Sans Semibold" panose="020B0706030804020204" pitchFamily="34" charset="0"/>
              </a:rPr>
              <a:t>particles</a:t>
            </a:r>
            <a:r>
              <a:rPr lang="it-IT" sz="2400" dirty="0">
                <a:latin typeface="Open Sans Semibold" panose="020B0706030804020204" pitchFamily="34" charset="0"/>
              </a:rPr>
              <a:t> in the drivers, N</a:t>
            </a:r>
            <a:r>
              <a:rPr lang="it-IT" sz="2400" baseline="-25000" dirty="0">
                <a:latin typeface="Open Sans Semibold" panose="020B0706030804020204" pitchFamily="34" charset="0"/>
              </a:rPr>
              <a:t>2</a:t>
            </a:r>
            <a:r>
              <a:rPr lang="it-IT" sz="2400" dirty="0">
                <a:latin typeface="Open Sans Semibold" panose="020B0706030804020204" pitchFamily="34" charset="0"/>
              </a:rPr>
              <a:t> </a:t>
            </a:r>
            <a:r>
              <a:rPr lang="en-US" sz="2400" dirty="0">
                <a:latin typeface="Open Sans Semibold" panose="020B0706030804020204" pitchFamily="34" charset="0"/>
              </a:rPr>
              <a:t>particles</a:t>
            </a:r>
            <a:r>
              <a:rPr lang="it-IT" sz="2400" dirty="0">
                <a:latin typeface="Open Sans Semibold" panose="020B0706030804020204" pitchFamily="34" charset="0"/>
              </a:rPr>
              <a:t> in the </a:t>
            </a:r>
            <a:r>
              <a:rPr lang="en-US" sz="2400" dirty="0">
                <a:latin typeface="Open Sans Semibold" panose="020B0706030804020204" pitchFamily="34" charset="0"/>
              </a:rPr>
              <a:t>witness</a:t>
            </a:r>
          </a:p>
          <a:p>
            <a:r>
              <a:rPr lang="en-US" sz="2400" dirty="0">
                <a:latin typeface="Symbol" panose="05050102010706020507" pitchFamily="18" charset="2"/>
              </a:rPr>
              <a:t>D</a:t>
            </a:r>
            <a:r>
              <a:rPr lang="en-US" sz="2400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sz="2400" dirty="0">
                <a:latin typeface="Open Sans Semibold" panose="020B0706030804020204" pitchFamily="34" charset="0"/>
              </a:rPr>
              <a:t>energy loss in the drivers, </a:t>
            </a:r>
          </a:p>
          <a:p>
            <a:r>
              <a:rPr lang="en-US" sz="2400" dirty="0">
                <a:latin typeface="Symbol" panose="05050102010706020507" pitchFamily="18" charset="2"/>
              </a:rPr>
              <a:t>D</a:t>
            </a:r>
            <a:r>
              <a:rPr lang="en-US" sz="2400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>
                <a:latin typeface="Open Sans Semibold" panose="020B0706030804020204" pitchFamily="34" charset="0"/>
              </a:rPr>
              <a:t>energy gain in the witness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6227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6FA81533-F0F8-4F38-8F30-50552247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schemes</a:t>
            </a:r>
          </a:p>
        </p:txBody>
      </p:sp>
      <p:sp>
        <p:nvSpPr>
          <p:cNvPr id="35" name="Shape 35"/>
          <p:cNvSpPr>
            <a:spLocks noGrp="1"/>
          </p:cNvSpPr>
          <p:nvPr>
            <p:ph idx="1"/>
          </p:nvPr>
        </p:nvSpPr>
        <p:spPr>
          <a:xfrm>
            <a:off x="383375" y="1486083"/>
            <a:ext cx="2404748" cy="2404863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330370" indent="-330370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/>
            </a:pPr>
            <a:r>
              <a:rPr sz="1800" dirty="0">
                <a:solidFill>
                  <a:srgbClr val="002452"/>
                </a:solidFill>
                <a:sym typeface="Calibri"/>
              </a:rPr>
              <a:t>The “easiest” to implement (requires “only” to tune the laser and the target)</a:t>
            </a:r>
          </a:p>
          <a:p>
            <a:pPr marL="330370" indent="-330370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/>
            </a:pPr>
            <a:r>
              <a:rPr sz="1800" dirty="0">
                <a:solidFill>
                  <a:srgbClr val="C82506"/>
                </a:solidFill>
                <a:sym typeface="Calibri"/>
              </a:rPr>
              <a:t>Difficult control over the whole process</a:t>
            </a:r>
          </a:p>
        </p:txBody>
      </p:sp>
      <p:sp>
        <p:nvSpPr>
          <p:cNvPr id="36" name="Shape 36"/>
          <p:cNvSpPr/>
          <p:nvPr/>
        </p:nvSpPr>
        <p:spPr>
          <a:xfrm>
            <a:off x="3191538" y="1537875"/>
            <a:ext cx="2684767" cy="357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330370" indent="-330370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/>
            </a:pPr>
            <a:r>
              <a:rPr dirty="0">
                <a:solidFill>
                  <a:srgbClr val="00245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Easier implementation than </a:t>
            </a:r>
            <a:r>
              <a:rPr dirty="0" err="1">
                <a:solidFill>
                  <a:srgbClr val="00245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laser+electrons</a:t>
            </a:r>
            <a:r>
              <a:rPr dirty="0">
                <a:solidFill>
                  <a:srgbClr val="00245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(no need for independent synchronization system and driver guiding)</a:t>
            </a:r>
          </a:p>
          <a:p>
            <a:pPr marL="330370" indent="-330370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/>
            </a:pPr>
            <a:r>
              <a:rPr lang="it-IT" dirty="0" err="1">
                <a:solidFill>
                  <a:srgbClr val="C8250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It</a:t>
            </a:r>
            <a:r>
              <a:rPr lang="it-IT" dirty="0">
                <a:solidFill>
                  <a:srgbClr val="C8250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</a:t>
            </a:r>
            <a:r>
              <a:rPr dirty="0">
                <a:solidFill>
                  <a:srgbClr val="C8250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depends heavily on the ability to properly </a:t>
            </a:r>
            <a:r>
              <a:rPr lang="it-IT" dirty="0" err="1">
                <a:solidFill>
                  <a:srgbClr val="C8250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tailor</a:t>
            </a:r>
            <a:r>
              <a:rPr dirty="0">
                <a:solidFill>
                  <a:srgbClr val="C8250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 the driver(s) and witness phase spaces</a:t>
            </a:r>
          </a:p>
        </p:txBody>
      </p:sp>
      <p:sp>
        <p:nvSpPr>
          <p:cNvPr id="37" name="Shape 37"/>
          <p:cNvSpPr/>
          <p:nvPr/>
        </p:nvSpPr>
        <p:spPr>
          <a:xfrm>
            <a:off x="6279721" y="1537875"/>
            <a:ext cx="2684767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30370" indent="-330370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/>
            </a:pPr>
            <a:r>
              <a:rPr dirty="0">
                <a:solidFill>
                  <a:srgbClr val="00245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In principle has the best potentialities in term of e-beam brightness and energy</a:t>
            </a:r>
          </a:p>
          <a:p>
            <a:pPr marL="330370" indent="-330370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/>
            </a:pPr>
            <a:r>
              <a:rPr dirty="0">
                <a:solidFill>
                  <a:srgbClr val="C8250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Calibri"/>
              </a:rPr>
              <a:t>The hardest to implement (laser guiding, synchronization issues, ...)</a:t>
            </a:r>
          </a:p>
        </p:txBody>
      </p:sp>
      <p:sp>
        <p:nvSpPr>
          <p:cNvPr id="38" name="Shape 38"/>
          <p:cNvSpPr/>
          <p:nvPr/>
        </p:nvSpPr>
        <p:spPr>
          <a:xfrm>
            <a:off x="1016683" y="1124744"/>
            <a:ext cx="113813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800" b="1">
                <a:solidFill>
                  <a:srgbClr val="00245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Laser only</a:t>
            </a:r>
          </a:p>
        </p:txBody>
      </p:sp>
      <p:sp>
        <p:nvSpPr>
          <p:cNvPr id="39" name="Shape 39"/>
          <p:cNvSpPr/>
          <p:nvPr/>
        </p:nvSpPr>
        <p:spPr>
          <a:xfrm>
            <a:off x="3754765" y="1124744"/>
            <a:ext cx="15583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800" b="1">
                <a:solidFill>
                  <a:srgbClr val="00245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Electrons only</a:t>
            </a:r>
          </a:p>
        </p:txBody>
      </p:sp>
      <p:sp>
        <p:nvSpPr>
          <p:cNvPr id="40" name="Shape 40"/>
          <p:cNvSpPr/>
          <p:nvPr/>
        </p:nvSpPr>
        <p:spPr>
          <a:xfrm>
            <a:off x="6533569" y="1124744"/>
            <a:ext cx="217707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800" b="1">
                <a:solidFill>
                  <a:srgbClr val="00245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Laser and electrons</a:t>
            </a:r>
          </a:p>
        </p:txBody>
      </p:sp>
      <p:pic>
        <p:nvPicPr>
          <p:cNvPr id="41" name="pasted-image.pdf"/>
          <p:cNvPicPr/>
          <p:nvPr/>
        </p:nvPicPr>
        <p:blipFill>
          <a:blip r:embed="rId2">
            <a:extLst/>
          </a:blip>
          <a:srcRect l="5051" t="56096" r="13607"/>
          <a:stretch>
            <a:fillRect/>
          </a:stretch>
        </p:blipFill>
        <p:spPr>
          <a:xfrm>
            <a:off x="383375" y="3975286"/>
            <a:ext cx="2367441" cy="203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2429" y="5235700"/>
            <a:ext cx="3463081" cy="1077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extinj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4619" y="4635190"/>
            <a:ext cx="2033281" cy="1264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90761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sparclab</Template>
  <TotalTime>10491</TotalTime>
  <Words>1726</Words>
  <Application>Microsoft Office PowerPoint</Application>
  <PresentationFormat>Presentazione su schermo (4:3)</PresentationFormat>
  <Paragraphs>188</Paragraphs>
  <Slides>32</Slides>
  <Notes>9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3" baseType="lpstr">
      <vt:lpstr>AdvOTdd3b7348.I+03</vt:lpstr>
      <vt:lpstr>Arial</vt:lpstr>
      <vt:lpstr>Arial Narrow</vt:lpstr>
      <vt:lpstr>Calibri</vt:lpstr>
      <vt:lpstr>Helvetica Neue Light</vt:lpstr>
      <vt:lpstr>Open Sans Semibold</vt:lpstr>
      <vt:lpstr>Symbol</vt:lpstr>
      <vt:lpstr>Wingdings</vt:lpstr>
      <vt:lpstr>Zapf Dingbats</vt:lpstr>
      <vt:lpstr>1_Tema di Office</vt:lpstr>
      <vt:lpstr>Graph</vt:lpstr>
      <vt:lpstr>Emittance measurement for plasma accelerators</vt:lpstr>
      <vt:lpstr>Outline</vt:lpstr>
      <vt:lpstr>ENIAC Then and now…</vt:lpstr>
      <vt:lpstr>SLAC Now and Tomorrow</vt:lpstr>
      <vt:lpstr>EuPRAXIA is a design study for a “European plasma research accelerator with excellence in applications” </vt:lpstr>
      <vt:lpstr>EuPRAXIA@SPARC_LAB</vt:lpstr>
      <vt:lpstr>LWFA</vt:lpstr>
      <vt:lpstr>PWFA</vt:lpstr>
      <vt:lpstr>Different schemes</vt:lpstr>
      <vt:lpstr>Diagnostics point of view</vt:lpstr>
      <vt:lpstr>The role of the energy spread</vt:lpstr>
      <vt:lpstr>Betatron radiation</vt:lpstr>
      <vt:lpstr>Betatron spectroscopy</vt:lpstr>
      <vt:lpstr>s s’ g Dg at the same time</vt:lpstr>
      <vt:lpstr>Emittance with the correlation term</vt:lpstr>
      <vt:lpstr>Phase space recontruction</vt:lpstr>
      <vt:lpstr>Open problems</vt:lpstr>
      <vt:lpstr>A new kind of Quadscan</vt:lpstr>
      <vt:lpstr>Multiple OTR monitors</vt:lpstr>
      <vt:lpstr>Pepper-pot like structures</vt:lpstr>
      <vt:lpstr>One Shot emittance</vt:lpstr>
      <vt:lpstr>Optical vs conventional</vt:lpstr>
      <vt:lpstr>Zemax simulations</vt:lpstr>
      <vt:lpstr>2D</vt:lpstr>
      <vt:lpstr>Angular Resolution vs Energy</vt:lpstr>
      <vt:lpstr>Conclusions</vt:lpstr>
      <vt:lpstr>Conclusions</vt:lpstr>
      <vt:lpstr>It is over, finally!!</vt:lpstr>
      <vt:lpstr>Quantization error</vt:lpstr>
      <vt:lpstr>Holes machining</vt:lpstr>
      <vt:lpstr>With a mask</vt:lpstr>
      <vt:lpstr>From 1D to 2D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</dc:creator>
  <cp:lastModifiedBy>Alessandro Cianchi</cp:lastModifiedBy>
  <cp:revision>290</cp:revision>
  <dcterms:created xsi:type="dcterms:W3CDTF">2015-04-15T08:20:40Z</dcterms:created>
  <dcterms:modified xsi:type="dcterms:W3CDTF">2018-01-30T14:13:14Z</dcterms:modified>
</cp:coreProperties>
</file>