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474" r:id="rId4"/>
    <p:sldId id="475" r:id="rId5"/>
    <p:sldId id="476" r:id="rId6"/>
    <p:sldId id="444" r:id="rId7"/>
    <p:sldId id="516" r:id="rId8"/>
    <p:sldId id="520" r:id="rId9"/>
    <p:sldId id="517" r:id="rId10"/>
    <p:sldId id="521" r:id="rId11"/>
    <p:sldId id="524" r:id="rId12"/>
    <p:sldId id="525" r:id="rId13"/>
    <p:sldId id="438" r:id="rId14"/>
    <p:sldId id="439" r:id="rId15"/>
    <p:sldId id="440" r:id="rId16"/>
    <p:sldId id="527" r:id="rId17"/>
    <p:sldId id="518" r:id="rId18"/>
    <p:sldId id="526" r:id="rId19"/>
    <p:sldId id="528" r:id="rId20"/>
    <p:sldId id="455" r:id="rId21"/>
    <p:sldId id="4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orient="horz" pos="171" userDrawn="1">
          <p15:clr>
            <a:srgbClr val="A4A3A4"/>
          </p15:clr>
        </p15:guide>
        <p15:guide id="3" orient="horz" pos="1752" userDrawn="1">
          <p15:clr>
            <a:srgbClr val="A4A3A4"/>
          </p15:clr>
        </p15:guide>
        <p15:guide id="4" pos="453" userDrawn="1">
          <p15:clr>
            <a:srgbClr val="A4A3A4"/>
          </p15:clr>
        </p15:guide>
        <p15:guide id="5" pos="745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6804" userDrawn="1">
          <p15:clr>
            <a:srgbClr val="A4A3A4"/>
          </p15:clr>
        </p15:guide>
        <p15:guide id="8" pos="6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7E0F0"/>
    <a:srgbClr val="E6F7CB"/>
    <a:srgbClr val="E3001A"/>
    <a:srgbClr val="7AB51D"/>
    <a:srgbClr val="BB90BD"/>
    <a:srgbClr val="95CEED"/>
    <a:srgbClr val="FFE608"/>
    <a:srgbClr val="707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/>
    <p:restoredTop sz="91497"/>
  </p:normalViewPr>
  <p:slideViewPr>
    <p:cSldViewPr showGuides="1">
      <p:cViewPr varScale="1">
        <p:scale>
          <a:sx n="92" d="100"/>
          <a:sy n="92" d="100"/>
        </p:scale>
        <p:origin x="840" y="176"/>
      </p:cViewPr>
      <p:guideLst>
        <p:guide orient="horz" pos="3884"/>
        <p:guide orient="horz" pos="171"/>
        <p:guide orient="horz" pos="1752"/>
        <p:guide pos="453"/>
        <p:guide pos="7456"/>
        <p:guide pos="3840"/>
        <p:guide pos="6804"/>
        <p:guide pos="61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6F9010-04BA-BD45-A96B-9078FFD914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E7FD0-761F-E344-A91E-E2BBA18D13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A9362-94C4-684D-8813-CDCA8CE3A10D}" type="datetimeFigureOut">
              <a:rPr lang="en-US" smtClean="0"/>
              <a:t>1/11/23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E953F-036C-1544-8DE0-572A89C57F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2846F-2FEC-2346-99B8-C9AB796EB7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D4B5E-EFF5-E44C-A6E6-0279C9C48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1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799-0F4C-4193-A430-8AF8F0A1E62F}" type="datetimeFigureOut">
              <a:rPr lang="en-GB" smtClean="0"/>
              <a:pPr/>
              <a:t>11/01/2023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42BFE-AC8B-45F1-9056-C26AF0B1D6B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7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36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28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thank you very much for your time. </a:t>
            </a:r>
          </a:p>
          <a:p>
            <a:endParaRPr lang="en-US" dirty="0"/>
          </a:p>
          <a:p>
            <a:r>
              <a:rPr lang="en-US" dirty="0"/>
              <a:t>I will try to convince you that using hard x-rays can be useful for studying systems neuroscience in mammals.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5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interested in understanding how neuronal circuits operate in the brain. For that, we are set up to acquire maps that cover full neuronal circuits – at least with both their input and their output – at a resolution sufficient to discriminate individual functional units. </a:t>
            </a:r>
          </a:p>
          <a:p>
            <a:endParaRPr lang="en-US" dirty="0"/>
          </a:p>
          <a:p>
            <a:r>
              <a:rPr lang="en-US" dirty="0"/>
              <a:t>Those – coverage and detail – are two key parameters to keep in mind when designing these experiments. I will use this diagram during the talk to illustrate where do the different datasets mentioned live in terms of coverage and detail.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0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Yet, synapses are not the only features functionally-relevant in circuits. </a:t>
            </a:r>
          </a:p>
          <a:p>
            <a:endParaRPr lang="en-US" dirty="0"/>
          </a:p>
          <a:p>
            <a:r>
              <a:rPr lang="en-US" dirty="0"/>
              <a:t>Many outstanding biological questions lie on resolving apical dendrites across neighboring columns, or lateral dendrites within a local vicinity, or synapses only within the input compartment – the glomerulus. </a:t>
            </a:r>
          </a:p>
          <a:p>
            <a:endParaRPr lang="en-US" dirty="0"/>
          </a:p>
          <a:p>
            <a:r>
              <a:rPr lang="en-US" dirty="0"/>
              <a:t>This view relaxes the requirements we may put onto the maps we should aim to obtain. </a:t>
            </a:r>
          </a:p>
          <a:p>
            <a:endParaRPr lang="en-US" dirty="0"/>
          </a:p>
          <a:p>
            <a:r>
              <a:rPr lang="en-US" dirty="0"/>
              <a:t>And now, which techniques could provide the datasets that would solve those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60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Yet, synapses are not the only features functionally-relevant in circuits. </a:t>
            </a:r>
          </a:p>
          <a:p>
            <a:endParaRPr lang="en-US" dirty="0"/>
          </a:p>
          <a:p>
            <a:r>
              <a:rPr lang="en-US" dirty="0"/>
              <a:t>Many outstanding biological questions lie on resolving apical dendrites across neighboring columns, or lateral dendrites within a local vicinity, or synapses only within the input compartment – the glomerulus. </a:t>
            </a:r>
          </a:p>
          <a:p>
            <a:endParaRPr lang="en-US" dirty="0"/>
          </a:p>
          <a:p>
            <a:r>
              <a:rPr lang="en-US" dirty="0"/>
              <a:t>This view relaxes the requirements we may put onto the maps we should aim to obtain. </a:t>
            </a:r>
          </a:p>
          <a:p>
            <a:endParaRPr lang="en-US" dirty="0"/>
          </a:p>
          <a:p>
            <a:r>
              <a:rPr lang="en-US" dirty="0"/>
              <a:t>And now, which techniques could provide the datasets that would solve those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2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Yet, synapses are not the only features functionally-relevant in circuits. </a:t>
            </a:r>
          </a:p>
          <a:p>
            <a:endParaRPr lang="en-US" dirty="0"/>
          </a:p>
          <a:p>
            <a:r>
              <a:rPr lang="en-US" dirty="0"/>
              <a:t>Many outstanding biological questions lie on resolving apical dendrites across neighboring columns, or lateral dendrites within a local vicinity, or synapses only within the input compartment – the glomerulus. </a:t>
            </a:r>
          </a:p>
          <a:p>
            <a:endParaRPr lang="en-US" dirty="0"/>
          </a:p>
          <a:p>
            <a:r>
              <a:rPr lang="en-US" dirty="0"/>
              <a:t>This view relaxes the requirements we may put onto the maps we should aim to obtain. </a:t>
            </a:r>
          </a:p>
          <a:p>
            <a:endParaRPr lang="en-US" dirty="0"/>
          </a:p>
          <a:p>
            <a:r>
              <a:rPr lang="en-US" dirty="0"/>
              <a:t>And now, which techniques could provide the datasets that would solve those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74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we observed that in the ptychography dataset researchers could detect 60% of the synapses with an 80% precision, whereas false negative rate was comparable to ground truth.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96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#### acknowledgements</a:t>
            </a:r>
          </a:p>
          <a:p>
            <a:r>
              <a:rPr lang="en-US" dirty="0"/>
              <a:t>last but not least, this work has been in close collaboration with a wide range of excellent collaborators, hope not missing anyone </a:t>
            </a:r>
          </a:p>
          <a:p>
            <a:endParaRPr lang="en-US" dirty="0"/>
          </a:p>
          <a:p>
            <a:r>
              <a:rPr lang="en-US" dirty="0"/>
              <a:t>- But would be fair to highlight three key groups, being the teammates at </a:t>
            </a:r>
            <a:r>
              <a:rPr lang="en-US" dirty="0" err="1"/>
              <a:t>schaeferlab</a:t>
            </a:r>
            <a:r>
              <a:rPr lang="en-US" dirty="0"/>
              <a:t> with whom we ran the correlative in vivo – to – stained workflow, the team at </a:t>
            </a:r>
            <a:r>
              <a:rPr lang="en-US" dirty="0" err="1"/>
              <a:t>scalableminds</a:t>
            </a:r>
            <a:r>
              <a:rPr lang="en-US" dirty="0"/>
              <a:t> for continued support in setting up a versatile dataset ecosystem, and the top row: X-ray physicists at the multiple synchrotron beamlines we’ve visited, that have provided stellar insights in a field sometimes way beyond my own expertise, and with whom is also a pleasure to work with. </a:t>
            </a:r>
          </a:p>
          <a:p>
            <a:endParaRPr lang="en-US" dirty="0"/>
          </a:p>
          <a:p>
            <a:r>
              <a:rPr lang="en-US" dirty="0"/>
              <a:t>And with this, I will be very pleased to answer any questions you might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40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#### acknowledgements</a:t>
            </a:r>
          </a:p>
          <a:p>
            <a:r>
              <a:rPr lang="en-US" dirty="0"/>
              <a:t>last but not least, this work has been in close collaboration with a wide range of excellent collaborators, hope not missing anyone </a:t>
            </a:r>
          </a:p>
          <a:p>
            <a:endParaRPr lang="en-US" dirty="0"/>
          </a:p>
          <a:p>
            <a:r>
              <a:rPr lang="en-US" dirty="0"/>
              <a:t>- But would be fair to highlight three key groups, being the teammates at </a:t>
            </a:r>
            <a:r>
              <a:rPr lang="en-US" dirty="0" err="1"/>
              <a:t>schaeferlab</a:t>
            </a:r>
            <a:r>
              <a:rPr lang="en-US" dirty="0"/>
              <a:t> with whom we ran the correlative in vivo – to – stained workflow, the team at </a:t>
            </a:r>
            <a:r>
              <a:rPr lang="en-US" dirty="0" err="1"/>
              <a:t>scalableminds</a:t>
            </a:r>
            <a:r>
              <a:rPr lang="en-US" dirty="0"/>
              <a:t> for continued support in setting up a versatile dataset ecosystem, and the top row: X-ray physicists at the multiple synchrotron beamlines we’ve visited, that have provided stellar insights in a field sometimes way beyond my own expertise, and with whom is also a pleasure to work with. </a:t>
            </a:r>
          </a:p>
          <a:p>
            <a:endParaRPr lang="en-US" dirty="0"/>
          </a:p>
          <a:p>
            <a:r>
              <a:rPr lang="en-US" dirty="0"/>
              <a:t>And with this, I will be very pleased to answer any questions you might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2BFE-AC8B-45F1-9056-C26AF0B1D6B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66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rick.ac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7" y="5673712"/>
            <a:ext cx="10526786" cy="995648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472000" y="1196752"/>
            <a:ext cx="3248000" cy="354173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5373216"/>
            <a:ext cx="12192000" cy="1484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024739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D26265-73C6-3C49-BD36-85BFCA59E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800000"/>
            <a:ext cx="5423979" cy="468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4B7FE-69F9-044D-940D-1914A92907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6000" y="1800000"/>
            <a:ext cx="5424000" cy="46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248363-EF6B-5E41-A111-24B022D4F0EA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4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4330545"/>
            <a:ext cx="12192000" cy="2527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024739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80000" cy="46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9282B50-0840-B146-9555-1A4EFAFAE8CE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3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4330545"/>
            <a:ext cx="12192000" cy="2527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024739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49D3F7-AABE-4342-9755-D19DD0CB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800000"/>
            <a:ext cx="5423979" cy="468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49932-D762-2B43-9BF5-993FD39404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6000" y="1800000"/>
            <a:ext cx="5424000" cy="46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DC0596-FF5C-B54D-9399-C016180EE281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97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4847862" y="6040132"/>
            <a:ext cx="249627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solidFill>
                  <a:schemeClr val="accent1"/>
                </a:solidFill>
                <a:hlinkClick r:id="rId2"/>
              </a:rPr>
              <a:t>crick.ac.uk</a:t>
            </a:r>
            <a:endParaRPr lang="en-GB" sz="19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cover.png">
            <a:extLst>
              <a:ext uri="{FF2B5EF4-FFF2-40B4-BE49-F238E27FC236}">
                <a16:creationId xmlns:a16="http://schemas.microsoft.com/office/drawing/2014/main" id="{F72649EC-BC03-534C-A2B3-BF12981C5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472000" y="1196752"/>
            <a:ext cx="3248000" cy="35417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22AEA-5456-E743-AF2A-06677F918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3161" r="-100" b="8968"/>
          <a:stretch/>
        </p:blipFill>
        <p:spPr>
          <a:xfrm>
            <a:off x="16" y="0"/>
            <a:ext cx="12204000" cy="550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F6272F-3059-034C-8212-524166835FA5}"/>
              </a:ext>
            </a:extLst>
          </p:cNvPr>
          <p:cNvSpPr/>
          <p:nvPr userDrawn="1"/>
        </p:nvSpPr>
        <p:spPr>
          <a:xfrm>
            <a:off x="0" y="5517232"/>
            <a:ext cx="12192000" cy="13407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2EDE4-3DA5-EA49-A5B8-69852DD03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509" y="476672"/>
            <a:ext cx="1032115" cy="1067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9D424-20E6-0641-9715-6A78F7F2E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7" y="5673712"/>
            <a:ext cx="10526786" cy="9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2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bhead1.emf"/>
          <p:cNvPicPr>
            <a:picLocks noChangeAspect="1"/>
          </p:cNvPicPr>
          <p:nvPr userDrawn="1"/>
        </p:nvPicPr>
        <p:blipFill rotWithShape="1">
          <a:blip r:embed="rId2" cstate="screen"/>
          <a:srcRect l="-1" r="199" b="9399"/>
          <a:stretch/>
        </p:blipFill>
        <p:spPr>
          <a:xfrm>
            <a:off x="480000" y="1262424"/>
            <a:ext cx="11736000" cy="56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360000"/>
            <a:ext cx="9120000" cy="900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00" y="1620000"/>
            <a:ext cx="9120000" cy="10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67" y="6239735"/>
            <a:ext cx="1934005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BA42CF4-8536-974A-A707-3564250E44D8}" type="datetime1">
              <a:rPr lang="en-GB" smtClean="0"/>
              <a:pPr/>
              <a:t>11/01/2023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3973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  <p:pic>
        <p:nvPicPr>
          <p:cNvPr id="9" name="Picture 8" descr="CRICK_Logotype_black_RGB.emf"/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2093" r="5665" b="31175"/>
          <a:stretch/>
        </p:blipFill>
        <p:spPr>
          <a:xfrm>
            <a:off x="-192019" y="0"/>
            <a:ext cx="12384019" cy="6885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360000"/>
            <a:ext cx="9120000" cy="900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00" y="1620000"/>
            <a:ext cx="9120000" cy="10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67" y="6239735"/>
            <a:ext cx="1934005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BA42CF4-8536-974A-A707-3564250E44D8}" type="datetime1">
              <a:rPr lang="en-GB" smtClean="0"/>
              <a:pPr/>
              <a:t>11/01/2023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3973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B336EA4D-A151-F84F-8F5B-9F1C69711B47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7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120000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328139" cy="468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1pPr>
            <a:lvl2pPr marL="360000" indent="-3600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CRICK_Logotype_black_RGB.emf">
            <a:extLst>
              <a:ext uri="{FF2B5EF4-FFF2-40B4-BE49-F238E27FC236}">
                <a16:creationId xmlns:a16="http://schemas.microsoft.com/office/drawing/2014/main" id="{20A807B2-7C63-FC4D-9034-EA9F2E852CB2}"/>
              </a:ext>
            </a:extLst>
          </p:cNvPr>
          <p:cNvPicPr>
            <a:picLocks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7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120000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07A225-7552-434F-938F-2CE07D794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800000"/>
            <a:ext cx="5423979" cy="468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0D97BE-5DA1-DC4B-B59E-E644DB237D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6000" y="1800000"/>
            <a:ext cx="5424000" cy="46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CRICK_Logotype_black_RGB.emf">
            <a:extLst>
              <a:ext uri="{FF2B5EF4-FFF2-40B4-BE49-F238E27FC236}">
                <a16:creationId xmlns:a16="http://schemas.microsoft.com/office/drawing/2014/main" id="{579281B7-6CD1-194A-BFDE-C8F0F157353B}"/>
              </a:ext>
            </a:extLst>
          </p:cNvPr>
          <p:cNvPicPr>
            <a:picLocks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3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4333446"/>
            <a:ext cx="12192000" cy="2524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024739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80000" cy="46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1E8A1D7-8C51-9C4B-8A44-8A78236574B5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4333446"/>
            <a:ext cx="12192000" cy="2524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024739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6F73DB-444E-4942-A4F5-B829534E0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800000"/>
            <a:ext cx="5423979" cy="468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06988-B40B-D945-B4E4-9DFC029FA2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6000" y="1800000"/>
            <a:ext cx="5424000" cy="46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5F04AE0F-1943-FB41-AE50-62987C416352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5373216"/>
            <a:ext cx="12192000" cy="1484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000"/>
            <a:ext cx="9024739" cy="900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80000" cy="46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 b="1">
                <a:solidFill>
                  <a:schemeClr val="accent1"/>
                </a:solidFill>
              </a:defRPr>
            </a:lvl1pPr>
            <a:lvl2pPr marL="180975" indent="-180975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8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6F5B6375-DED2-444F-A2A1-61B49A38AADB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934760" y="360000"/>
            <a:ext cx="777240" cy="8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5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799999"/>
            <a:ext cx="11137899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4565" y="6448252"/>
            <a:ext cx="6388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9A069318-D986-984D-8E16-4DEF5522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105156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3" r:id="rId2"/>
    <p:sldLayoutId id="2147483669" r:id="rId3"/>
    <p:sldLayoutId id="2147483681" r:id="rId4"/>
    <p:sldLayoutId id="2147483672" r:id="rId5"/>
    <p:sldLayoutId id="2147483691" r:id="rId6"/>
    <p:sldLayoutId id="2147483682" r:id="rId7"/>
    <p:sldLayoutId id="2147483689" r:id="rId8"/>
    <p:sldLayoutId id="2147483685" r:id="rId9"/>
    <p:sldLayoutId id="2147483686" r:id="rId10"/>
    <p:sldLayoutId id="2147483683" r:id="rId11"/>
    <p:sldLayoutId id="2147483688" r:id="rId12"/>
    <p:sldLayoutId id="2147483670" r:id="rId1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US" sz="2000" b="1" kern="1200" dirty="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Font typeface="Trebuchet MS" pitchFamily="34" charset="0"/>
        <a:buChar char="–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20000" indent="-180975" algn="l" defTabSz="9144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720000" indent="-180975" algn="l" defTabSz="9144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Font typeface="Trebuchet MS" pitchFamily="34" charset="0"/>
        <a:buChar char="–"/>
        <a:defRPr sz="1600" b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2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eg"/><Relationship Id="rId18" Type="http://schemas.openxmlformats.org/officeDocument/2006/relationships/image" Target="../media/image54.jpg"/><Relationship Id="rId26" Type="http://schemas.openxmlformats.org/officeDocument/2006/relationships/image" Target="../media/image33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3.jpg"/><Relationship Id="rId12" Type="http://schemas.openxmlformats.org/officeDocument/2006/relationships/image" Target="../media/image48.jpeg"/><Relationship Id="rId17" Type="http://schemas.openxmlformats.org/officeDocument/2006/relationships/image" Target="../media/image53.jp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jpg"/><Relationship Id="rId20" Type="http://schemas.openxmlformats.org/officeDocument/2006/relationships/image" Target="../media/image56.jpe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11" Type="http://schemas.openxmlformats.org/officeDocument/2006/relationships/image" Target="../media/image47.jpg"/><Relationship Id="rId24" Type="http://schemas.openxmlformats.org/officeDocument/2006/relationships/image" Target="../media/image60.png"/><Relationship Id="rId32" Type="http://schemas.openxmlformats.org/officeDocument/2006/relationships/image" Target="../media/image67.JPG"/><Relationship Id="rId5" Type="http://schemas.openxmlformats.org/officeDocument/2006/relationships/image" Target="../media/image41.jpeg"/><Relationship Id="rId15" Type="http://schemas.openxmlformats.org/officeDocument/2006/relationships/image" Target="../media/image51.jpg"/><Relationship Id="rId23" Type="http://schemas.openxmlformats.org/officeDocument/2006/relationships/image" Target="../media/image59.jpeg"/><Relationship Id="rId28" Type="http://schemas.openxmlformats.org/officeDocument/2006/relationships/image" Target="../media/image63.jpeg"/><Relationship Id="rId10" Type="http://schemas.openxmlformats.org/officeDocument/2006/relationships/image" Target="../media/image46.jpg"/><Relationship Id="rId19" Type="http://schemas.openxmlformats.org/officeDocument/2006/relationships/image" Target="../media/image55.png"/><Relationship Id="rId31" Type="http://schemas.openxmlformats.org/officeDocument/2006/relationships/image" Target="../media/image6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2.jpeg"/><Relationship Id="rId30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1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B4B4-1DD6-7C37-86F1-00276ABF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10224512" cy="900000"/>
          </a:xfrm>
        </p:spPr>
        <p:txBody>
          <a:bodyPr>
            <a:noAutofit/>
          </a:bodyPr>
          <a:lstStyle/>
          <a:p>
            <a:r>
              <a:rPr lang="en-GB" dirty="0"/>
              <a:t>Correlative 2-photon, synchrotron X-ray tomography with propagation-based phase contrast and volume electron microscopy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F8532-E4F9-33BD-3F68-38C2CB35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FA3824D-8B77-B5BD-F4D1-785A73FCA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28" y="1268760"/>
            <a:ext cx="8051800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9A498-1611-9D2E-B443-148038E9F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7" y="3659595"/>
            <a:ext cx="4629772" cy="2323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F070A-7D90-1980-1AE9-7AE61226E1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57333" r="4133" b="899"/>
          <a:stretch/>
        </p:blipFill>
        <p:spPr>
          <a:xfrm>
            <a:off x="7242025" y="4317718"/>
            <a:ext cx="2004468" cy="1584176"/>
          </a:xfrm>
          <a:prstGeom prst="rect">
            <a:avLst/>
          </a:prstGeom>
        </p:spPr>
      </p:pic>
      <p:pic>
        <p:nvPicPr>
          <p:cNvPr id="9" name="tAVG_20181203_11_53_57_ASAM15.2a_(C525)_XYT_plane2_grouped5avg_28fps.avi">
            <a:hlinkClick r:id="" action="ppaction://media"/>
            <a:extLst>
              <a:ext uri="{FF2B5EF4-FFF2-40B4-BE49-F238E27FC236}">
                <a16:creationId xmlns:a16="http://schemas.microsoft.com/office/drawing/2014/main" id="{F4AB5086-8271-17DF-D51F-998AAD9403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409" y="1452828"/>
            <a:ext cx="1944216" cy="19442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62C3D-3BAC-0E41-F53E-D0463F3E3933}"/>
              </a:ext>
            </a:extLst>
          </p:cNvPr>
          <p:cNvSpPr txBox="1"/>
          <p:nvPr/>
        </p:nvSpPr>
        <p:spPr>
          <a:xfrm>
            <a:off x="9350621" y="3643213"/>
            <a:ext cx="2892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SXRT can provide near-µm context across &gt;100µm landscapes.</a:t>
            </a:r>
          </a:p>
          <a:p>
            <a:endParaRPr lang="en-US" sz="1400" dirty="0"/>
          </a:p>
          <a:p>
            <a:r>
              <a:rPr lang="en-US" sz="1400" dirty="0"/>
              <a:t>2P and SXRT can be warped at </a:t>
            </a:r>
          </a:p>
          <a:p>
            <a:r>
              <a:rPr lang="en-US" sz="1400" dirty="0"/>
              <a:t>single-cell accuracy</a:t>
            </a:r>
          </a:p>
          <a:p>
            <a:endParaRPr lang="en-US" sz="1400" dirty="0"/>
          </a:p>
          <a:p>
            <a:r>
              <a:rPr lang="en-US" sz="1400" dirty="0"/>
              <a:t>CMI workflow applicable to other biological soft tissue systems</a:t>
            </a:r>
          </a:p>
          <a:p>
            <a:endParaRPr lang="en-US" sz="1400" dirty="0"/>
          </a:p>
          <a:p>
            <a:r>
              <a:rPr lang="en-US" sz="1400" dirty="0"/>
              <a:t>CMI workflow compatible </a:t>
            </a:r>
          </a:p>
          <a:p>
            <a:r>
              <a:rPr lang="en-US" sz="1400" dirty="0"/>
              <a:t>with other X-Ray modalities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43B598-3649-F65F-2D6F-4864F286E816}"/>
              </a:ext>
            </a:extLst>
          </p:cNvPr>
          <p:cNvSpPr txBox="1"/>
          <p:nvPr/>
        </p:nvSpPr>
        <p:spPr>
          <a:xfrm>
            <a:off x="637967" y="6341258"/>
            <a:ext cx="7183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Y. Zhang</a:t>
            </a:r>
            <a:r>
              <a:rPr lang="en-GB" sz="1000" i="1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</a:t>
            </a:r>
            <a:r>
              <a:rPr lang="en-GB" sz="10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Sample Preparation and Warping Accuracy for Correlative Multimodal Imaging in the Mouse Olfactory Bulb Using 2-Photon, Synchrotron X-Ray and Volume Electron Microscopy. </a:t>
            </a:r>
            <a:r>
              <a:rPr lang="en-GB" sz="1000" i="1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 Cell Dev </a:t>
            </a:r>
            <a:r>
              <a:rPr lang="en-GB" sz="1000" i="1" dirty="0" err="1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n-GB" sz="10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1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sz="10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880696 (2022).</a:t>
            </a:r>
            <a:r>
              <a:rPr lang="en-GB" sz="1000" dirty="0">
                <a:effectLst/>
                <a:latin typeface="Trebuchet MS" panose="020B0703020202090204" pitchFamily="34" charset="0"/>
              </a:rPr>
              <a:t> </a:t>
            </a:r>
            <a:endParaRPr lang="en-US" sz="1000" dirty="0">
              <a:latin typeface="Trebuchet MS" panose="020B070302020209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082DF-6D9B-A1EB-C278-30C4653FB68C}"/>
              </a:ext>
            </a:extLst>
          </p:cNvPr>
          <p:cNvSpPr txBox="1"/>
          <p:nvPr/>
        </p:nvSpPr>
        <p:spPr>
          <a:xfrm>
            <a:off x="640728" y="5977345"/>
            <a:ext cx="7183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rebuchet MS" panose="020B0703020202090204" pitchFamily="34" charset="0"/>
              </a:rPr>
              <a:t>C. Bosch et al., Functional and multiscale 3D structural investigation of brain tissue through correlative in vivo physiology, synchrotron microtomography and volume electron microscopy. Nature communications 13, 2923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CD450-D43C-E8F9-F6BB-542A299C87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 t="5391" r="29487" b="62815"/>
          <a:stretch/>
        </p:blipFill>
        <p:spPr>
          <a:xfrm>
            <a:off x="4720849" y="4011699"/>
            <a:ext cx="2527279" cy="1937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04208F-C300-B974-797C-A42C5A73C771}"/>
              </a:ext>
            </a:extLst>
          </p:cNvPr>
          <p:cNvSpPr txBox="1"/>
          <p:nvPr/>
        </p:nvSpPr>
        <p:spPr>
          <a:xfrm>
            <a:off x="6794345" y="3381771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Diamond Light Source I13-2, </a:t>
            </a:r>
          </a:p>
          <a:p>
            <a:r>
              <a:rPr lang="en-US" sz="1400" dirty="0"/>
              <a:t>PSI TOMCAT</a:t>
            </a:r>
          </a:p>
        </p:txBody>
      </p:sp>
    </p:spTree>
    <p:extLst>
      <p:ext uri="{BB962C8B-B14F-4D97-AF65-F5344CB8AC3E}">
        <p14:creationId xmlns:p14="http://schemas.microsoft.com/office/powerpoint/2010/main" val="391071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3790-AC0E-5BC5-184C-8D72F449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Correlative 2p-SXRT at single-cell resolution… and beyond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29F59-4DF8-4EDB-0CAA-CAEAABDC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75E525-F50B-F186-1D86-8113649DA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31" r="1284" b="23653"/>
          <a:stretch/>
        </p:blipFill>
        <p:spPr>
          <a:xfrm>
            <a:off x="1631504" y="877006"/>
            <a:ext cx="8184520" cy="5889325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624344-0AD0-7309-B777-8A7128877F26}"/>
              </a:ext>
            </a:extLst>
          </p:cNvPr>
          <p:cNvSpPr/>
          <p:nvPr/>
        </p:nvSpPr>
        <p:spPr>
          <a:xfrm>
            <a:off x="3935760" y="810000"/>
            <a:ext cx="3528392" cy="595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165C6-97EC-1276-CA2D-D016B43DC4BB}"/>
              </a:ext>
            </a:extLst>
          </p:cNvPr>
          <p:cNvSpPr/>
          <p:nvPr/>
        </p:nvSpPr>
        <p:spPr>
          <a:xfrm>
            <a:off x="7391520" y="877006"/>
            <a:ext cx="3528392" cy="595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D1105-2DA4-2A4B-B416-7418BD08208B}"/>
              </a:ext>
            </a:extLst>
          </p:cNvPr>
          <p:cNvSpPr txBox="1"/>
          <p:nvPr/>
        </p:nvSpPr>
        <p:spPr>
          <a:xfrm>
            <a:off x="10296572" y="6410698"/>
            <a:ext cx="1246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PSI TOMCAT</a:t>
            </a:r>
          </a:p>
        </p:txBody>
      </p:sp>
    </p:spTree>
    <p:extLst>
      <p:ext uri="{BB962C8B-B14F-4D97-AF65-F5344CB8AC3E}">
        <p14:creationId xmlns:p14="http://schemas.microsoft.com/office/powerpoint/2010/main" val="58065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400B-73D0-1E67-C904-02157CA9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X-ray Holographic Tomography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1CA8-BC19-82CD-C845-58EDD16F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2F3512D-A4D6-400F-2503-13EA018C9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8" t="9152"/>
          <a:stretch/>
        </p:blipFill>
        <p:spPr>
          <a:xfrm>
            <a:off x="991772" y="3524649"/>
            <a:ext cx="1632508" cy="33333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D07871-26EB-787C-98D8-C2CC0ACFE656}"/>
              </a:ext>
            </a:extLst>
          </p:cNvPr>
          <p:cNvGrpSpPr/>
          <p:nvPr/>
        </p:nvGrpSpPr>
        <p:grpSpPr>
          <a:xfrm>
            <a:off x="263352" y="1305838"/>
            <a:ext cx="2810237" cy="1915334"/>
            <a:chOff x="7966283" y="538812"/>
            <a:chExt cx="2221949" cy="1514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66F9C-CDAB-0D48-4E4B-A71A63442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6283" y="538812"/>
              <a:ext cx="2221949" cy="15143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4AE4EB-D699-33B2-F19C-6B98F8B48C5E}"/>
                </a:ext>
              </a:extLst>
            </p:cNvPr>
            <p:cNvSpPr/>
            <p:nvPr/>
          </p:nvSpPr>
          <p:spPr>
            <a:xfrm>
              <a:off x="7966283" y="538812"/>
              <a:ext cx="405948" cy="1017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6CFD6D-30DC-981E-049C-D86F376530C5}"/>
              </a:ext>
            </a:extLst>
          </p:cNvPr>
          <p:cNvSpPr txBox="1"/>
          <p:nvPr/>
        </p:nvSpPr>
        <p:spPr>
          <a:xfrm>
            <a:off x="454201" y="3267010"/>
            <a:ext cx="16033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Adapted from </a:t>
            </a:r>
            <a:r>
              <a:rPr lang="en-US" sz="800" dirty="0" err="1"/>
              <a:t>Kuan</a:t>
            </a:r>
            <a:r>
              <a:rPr lang="en-US" sz="800" dirty="0"/>
              <a:t> et al. 2020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7B55B28B-36AB-AB3F-28AA-1E6FD036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b="36401"/>
          <a:stretch/>
        </p:blipFill>
        <p:spPr>
          <a:xfrm>
            <a:off x="3191035" y="1346111"/>
            <a:ext cx="8775815" cy="45814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0C7891-1DE6-7754-EC3A-9D64E226092C}"/>
              </a:ext>
            </a:extLst>
          </p:cNvPr>
          <p:cNvSpPr txBox="1"/>
          <p:nvPr/>
        </p:nvSpPr>
        <p:spPr>
          <a:xfrm>
            <a:off x="10296572" y="6410698"/>
            <a:ext cx="1246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ESRF ID16A</a:t>
            </a:r>
          </a:p>
        </p:txBody>
      </p:sp>
    </p:spTree>
    <p:extLst>
      <p:ext uri="{BB962C8B-B14F-4D97-AF65-F5344CB8AC3E}">
        <p14:creationId xmlns:p14="http://schemas.microsoft.com/office/powerpoint/2010/main" val="1988430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640A1-378C-DD45-A177-1622653E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2" name="EPL5_359nrHann_100sl.avi" descr="EPL5_359nrHann_100sl.avi">
            <a:hlinkClick r:id="" action="ppaction://media"/>
            <a:extLst>
              <a:ext uri="{FF2B5EF4-FFF2-40B4-BE49-F238E27FC236}">
                <a16:creationId xmlns:a16="http://schemas.microsoft.com/office/drawing/2014/main" id="{4976F316-2561-A348-B47F-A925E56AB390}"/>
              </a:ext>
            </a:extLst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7188" y="1800225"/>
            <a:ext cx="4679950" cy="467995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CD2E45-851D-0A4D-9F80-3576A07F2A1D}"/>
              </a:ext>
            </a:extLst>
          </p:cNvPr>
          <p:cNvSpPr/>
          <p:nvPr/>
        </p:nvSpPr>
        <p:spPr>
          <a:xfrm>
            <a:off x="480000" y="1380124"/>
            <a:ext cx="1162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EPL1_273</a:t>
            </a:r>
          </a:p>
        </p:txBody>
      </p:sp>
      <p:pic>
        <p:nvPicPr>
          <p:cNvPr id="10" name="EPL1_273nrHann_100slb.avi" descr="EPL1_273nrHann_100slb.avi">
            <a:hlinkClick r:id="" action="ppaction://media"/>
            <a:extLst>
              <a:ext uri="{FF2B5EF4-FFF2-40B4-BE49-F238E27FC236}">
                <a16:creationId xmlns:a16="http://schemas.microsoft.com/office/drawing/2014/main" id="{DD9374FD-2CD1-EC42-A299-497E58DABC56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488" y="1800225"/>
            <a:ext cx="4679950" cy="467995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E141CE-3DB1-CC46-BD82-682CF44F366D}"/>
              </a:ext>
            </a:extLst>
          </p:cNvPr>
          <p:cNvSpPr/>
          <p:nvPr/>
        </p:nvSpPr>
        <p:spPr>
          <a:xfrm>
            <a:off x="6336000" y="1380124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EPL5_359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B74006-C80A-0133-999F-F9E2163A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9120000" cy="900000"/>
          </a:xfrm>
        </p:spPr>
        <p:txBody>
          <a:bodyPr/>
          <a:lstStyle/>
          <a:p>
            <a:r>
              <a:rPr lang="en-US" dirty="0"/>
              <a:t>Ptychography of stained, embedded brain samples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C2513-F45F-288D-65F0-A14DE8DA516F}"/>
              </a:ext>
            </a:extLst>
          </p:cNvPr>
          <p:cNvSpPr txBox="1"/>
          <p:nvPr/>
        </p:nvSpPr>
        <p:spPr>
          <a:xfrm>
            <a:off x="10296572" y="6410698"/>
            <a:ext cx="1246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PSI </a:t>
            </a:r>
            <a:r>
              <a:rPr lang="en-US" sz="1400" dirty="0" err="1"/>
              <a:t>cSAXS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75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3E65-053B-6441-A7F4-DDE12CDA7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9120000" cy="900000"/>
          </a:xfrm>
        </p:spPr>
        <p:txBody>
          <a:bodyPr anchor="t">
            <a:normAutofit/>
          </a:bodyPr>
          <a:lstStyle/>
          <a:p>
            <a:r>
              <a:rPr lang="en-US" dirty="0"/>
              <a:t>EPL1_273</a:t>
            </a:r>
          </a:p>
        </p:txBody>
      </p:sp>
      <p:pic>
        <p:nvPicPr>
          <p:cNvPr id="6" name="EPL1_273_resliced.avi" descr="EPL1_273_resliced.avi">
            <a:hlinkClick r:id="" action="ppaction://media"/>
            <a:extLst>
              <a:ext uri="{FF2B5EF4-FFF2-40B4-BE49-F238E27FC236}">
                <a16:creationId xmlns:a16="http://schemas.microsoft.com/office/drawing/2014/main" id="{17C8876A-6A2D-3343-8337-8856CB659D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000" y="2256697"/>
            <a:ext cx="11328139" cy="3766606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D4DCD-42A6-AD49-8362-ACE35C62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9B3434-7E09-465F-A694-A86E7D543F5E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5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0FE4-A383-3F4F-9B85-3FB333C1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EPL1_273</a:t>
            </a:r>
          </a:p>
        </p:txBody>
      </p:sp>
      <p:pic>
        <p:nvPicPr>
          <p:cNvPr id="5" name="EPL1_273_5umRoi_resliced.avi" descr="EPL1_273_5umRoi_resliced.avi">
            <a:hlinkClick r:id="" action="ppaction://media"/>
            <a:extLst>
              <a:ext uri="{FF2B5EF4-FFF2-40B4-BE49-F238E27FC236}">
                <a16:creationId xmlns:a16="http://schemas.microsoft.com/office/drawing/2014/main" id="{C55E5A4A-BF7D-D645-8F73-FDFA1E9D14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425" y="2420938"/>
            <a:ext cx="11328400" cy="34401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A0BDA-CFDA-3143-B585-6F77D77F6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35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1806BD73-D2E8-C208-F853-7731A6E3F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060" t="7263" r="9540"/>
          <a:stretch/>
        </p:blipFill>
        <p:spPr>
          <a:xfrm>
            <a:off x="-199392" y="3492247"/>
            <a:ext cx="3094146" cy="2854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B9716D-46AA-FC47-AF1A-B04B8A4F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features resolved: synapse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82997-FB7B-774F-955A-94647C31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EFEB3F-63E7-8E4A-94CC-72C7DFED2844}"/>
              </a:ext>
            </a:extLst>
          </p:cNvPr>
          <p:cNvSpPr/>
          <p:nvPr/>
        </p:nvSpPr>
        <p:spPr>
          <a:xfrm>
            <a:off x="5361085" y="4965922"/>
            <a:ext cx="6605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+mj-lt"/>
                <a:ea typeface="Times New Roman" panose="02020603050405020304" pitchFamily="18" charset="0"/>
              </a:rPr>
              <a:t>X-ray ptychography can detect </a:t>
            </a:r>
            <a:r>
              <a:rPr lang="en-GB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60% of the synaptic contacts </a:t>
            </a:r>
          </a:p>
          <a:p>
            <a:r>
              <a:rPr lang="en-GB" i="1" dirty="0">
                <a:latin typeface="+mj-lt"/>
                <a:ea typeface="Times New Roman" panose="02020603050405020304" pitchFamily="18" charset="0"/>
              </a:rPr>
              <a:t>in the mouse olfactory bulb external plexiform layer </a:t>
            </a:r>
          </a:p>
          <a:p>
            <a:r>
              <a:rPr lang="en-GB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with an 80% precision</a:t>
            </a:r>
            <a:r>
              <a:rPr lang="en-GB" i="1" dirty="0">
                <a:latin typeface="+mj-lt"/>
                <a:ea typeface="Times New Roman" panose="02020603050405020304" pitchFamily="18" charset="0"/>
              </a:rPr>
              <a:t>.</a:t>
            </a:r>
            <a:r>
              <a:rPr lang="en-GB" i="1" dirty="0">
                <a:latin typeface="+mj-lt"/>
              </a:rPr>
              <a:t> </a:t>
            </a:r>
            <a:endParaRPr lang="en-US" i="1" dirty="0">
              <a:latin typeface="+mj-lt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9C435B-6C10-9143-914C-B978E2E25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b="66318"/>
          <a:stretch/>
        </p:blipFill>
        <p:spPr>
          <a:xfrm>
            <a:off x="261120" y="1260000"/>
            <a:ext cx="2173122" cy="2232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33C56-9C33-F02D-9B22-7D954C63D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24" y="1492697"/>
            <a:ext cx="3175000" cy="317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DC770-F625-5D16-3197-F557018EE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64" y="1492697"/>
            <a:ext cx="3175000" cy="317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394B8-D960-3A11-8B28-614F2AB20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85" y="1492697"/>
            <a:ext cx="3175000" cy="317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6145AF-28E7-2EE1-03CB-0929DECB836E}"/>
              </a:ext>
            </a:extLst>
          </p:cNvPr>
          <p:cNvSpPr txBox="1"/>
          <p:nvPr/>
        </p:nvSpPr>
        <p:spPr>
          <a:xfrm>
            <a:off x="9081394" y="6336001"/>
            <a:ext cx="2343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Bosch et al. 2023,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4232503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645D-5CB4-6D0A-832B-71E15BCE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Unstained fresh tissue &amp; microelectrodes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057C9-2B1E-AEF4-D9CA-34EF2834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4B602D-FBF0-A69A-6B4D-C278EE58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670136"/>
            <a:ext cx="4740895" cy="44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59F6D24E-40C7-6706-CBE4-1CBF7BAD6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11254" r="11603" b="32014"/>
          <a:stretch/>
        </p:blipFill>
        <p:spPr bwMode="auto">
          <a:xfrm>
            <a:off x="623392" y="1277802"/>
            <a:ext cx="4607888" cy="4890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90A2F-A1DB-D04F-A58A-77F537097D89}"/>
              </a:ext>
            </a:extLst>
          </p:cNvPr>
          <p:cNvSpPr txBox="1"/>
          <p:nvPr/>
        </p:nvSpPr>
        <p:spPr>
          <a:xfrm>
            <a:off x="7968208" y="6167833"/>
            <a:ext cx="2383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Diamond Light Source I13-2</a:t>
            </a:r>
          </a:p>
        </p:txBody>
      </p:sp>
    </p:spTree>
    <p:extLst>
      <p:ext uri="{BB962C8B-B14F-4D97-AF65-F5344CB8AC3E}">
        <p14:creationId xmlns:p14="http://schemas.microsoft.com/office/powerpoint/2010/main" val="184283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3931-23F2-9142-A1A2-75DF9264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691F5-F04D-3447-A11E-8E83F226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0" name="Picture 4" descr="ttps://www.psi.ch/sites/default/files/styles/psi_content_half_xs/public/import/lsb/PeopleUebersichtsTabe">
            <a:extLst>
              <a:ext uri="{FF2B5EF4-FFF2-40B4-BE49-F238E27FC236}">
                <a16:creationId xmlns:a16="http://schemas.microsoft.com/office/drawing/2014/main" id="{1C9D3565-1325-0B43-AAC3-9C5B3463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87" y="1004065"/>
            <a:ext cx="811963" cy="10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tps://www.psi.ch/sites/default/files/styles/psi_content_half_xs/public/import/lsb/PeopleUebersichtsTabe">
            <a:extLst>
              <a:ext uri="{FF2B5EF4-FFF2-40B4-BE49-F238E27FC236}">
                <a16:creationId xmlns:a16="http://schemas.microsoft.com/office/drawing/2014/main" id="{5057D976-F2F9-4443-AD85-EBBBF751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74" y="1019532"/>
            <a:ext cx="826029" cy="10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ttps://www.psi.ch/sites/default/files/styles/psi_content_half_xs/public/import/lnb/PeopleUebersichtsTabe">
            <a:extLst>
              <a:ext uri="{FF2B5EF4-FFF2-40B4-BE49-F238E27FC236}">
                <a16:creationId xmlns:a16="http://schemas.microsoft.com/office/drawing/2014/main" id="{86651AD5-8348-FC46-BE53-DE85D8E2A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126" y="1037999"/>
            <a:ext cx="752446" cy="10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7E0F74-2666-E84F-81DD-31903EE27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97" y="1012264"/>
            <a:ext cx="774423" cy="1031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48506-A2B5-7F48-B45C-AE494AE37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7" y="2723188"/>
            <a:ext cx="1023416" cy="1023416"/>
          </a:xfrm>
          <a:prstGeom prst="rect">
            <a:avLst/>
          </a:prstGeom>
        </p:spPr>
      </p:pic>
      <p:pic>
        <p:nvPicPr>
          <p:cNvPr id="18" name="Picture 1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5FD7385-6FBA-C44B-8C28-322BD39DA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65" y="2717434"/>
            <a:ext cx="881099" cy="1026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D18152-C846-A441-91A5-0293F1E17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44" y="2730770"/>
            <a:ext cx="767564" cy="1023417"/>
          </a:xfrm>
          <a:prstGeom prst="rect">
            <a:avLst/>
          </a:prstGeom>
        </p:spPr>
      </p:pic>
      <p:pic>
        <p:nvPicPr>
          <p:cNvPr id="21" name="Picture 2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19E6067-8C06-6F4B-952D-F6994C4B9C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7" t="1658" r="38535" b="35315"/>
          <a:stretch/>
        </p:blipFill>
        <p:spPr>
          <a:xfrm>
            <a:off x="13302" y="2727307"/>
            <a:ext cx="781403" cy="1023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FC4926-5472-B042-9652-C4CF0193E1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32" y="1019208"/>
            <a:ext cx="1019673" cy="10196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C0D079-E029-4C4C-86E4-91FBCB7D4E3F}"/>
              </a:ext>
            </a:extLst>
          </p:cNvPr>
          <p:cNvSpPr txBox="1"/>
          <p:nvPr/>
        </p:nvSpPr>
        <p:spPr>
          <a:xfrm>
            <a:off x="4082679" y="2060848"/>
            <a:ext cx="555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Ana </a:t>
            </a:r>
          </a:p>
          <a:p>
            <a:r>
              <a:rPr lang="en-US" sz="1100" dirty="0"/>
              <a:t>Diaz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1D9656-3159-B240-B144-293C6C1FB0CD}"/>
              </a:ext>
            </a:extLst>
          </p:cNvPr>
          <p:cNvSpPr txBox="1"/>
          <p:nvPr/>
        </p:nvSpPr>
        <p:spPr>
          <a:xfrm>
            <a:off x="1891918" y="2060848"/>
            <a:ext cx="897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Alexandra</a:t>
            </a:r>
          </a:p>
          <a:p>
            <a:r>
              <a:rPr lang="en-US" sz="1100" dirty="0" err="1"/>
              <a:t>Pacureanu</a:t>
            </a:r>
            <a:endParaRPr lang="en-US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1AE54-D53E-5542-8945-40BEB9094647}"/>
              </a:ext>
            </a:extLst>
          </p:cNvPr>
          <p:cNvSpPr txBox="1"/>
          <p:nvPr/>
        </p:nvSpPr>
        <p:spPr>
          <a:xfrm>
            <a:off x="5079442" y="2060848"/>
            <a:ext cx="649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Mirko</a:t>
            </a:r>
          </a:p>
          <a:p>
            <a:r>
              <a:rPr lang="en-US" sz="1100" dirty="0"/>
              <a:t>Holler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2B097-54EF-C84D-AAD5-F41453571B8B}"/>
              </a:ext>
            </a:extLst>
          </p:cNvPr>
          <p:cNvSpPr txBox="1"/>
          <p:nvPr/>
        </p:nvSpPr>
        <p:spPr>
          <a:xfrm>
            <a:off x="6040332" y="2060848"/>
            <a:ext cx="1223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Manuel</a:t>
            </a:r>
          </a:p>
          <a:p>
            <a:r>
              <a:rPr lang="en-US" sz="1100" dirty="0" err="1"/>
              <a:t>Guizar-Sicairos</a:t>
            </a:r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71DC9F-9A08-B24A-8A5C-2668BC79E10D}"/>
              </a:ext>
            </a:extLst>
          </p:cNvPr>
          <p:cNvSpPr txBox="1"/>
          <p:nvPr/>
        </p:nvSpPr>
        <p:spPr>
          <a:xfrm>
            <a:off x="7124222" y="2060848"/>
            <a:ext cx="870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Elisabeth</a:t>
            </a:r>
          </a:p>
          <a:p>
            <a:r>
              <a:rPr lang="en-US" sz="1100" dirty="0"/>
              <a:t>Müller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B6C41F-BFF9-D748-BB57-49909B95238E}"/>
              </a:ext>
            </a:extLst>
          </p:cNvPr>
          <p:cNvSpPr txBox="1"/>
          <p:nvPr/>
        </p:nvSpPr>
        <p:spPr>
          <a:xfrm>
            <a:off x="1696345" y="3789040"/>
            <a:ext cx="955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Chris</a:t>
            </a:r>
          </a:p>
          <a:p>
            <a:r>
              <a:rPr lang="en-US" sz="1100" dirty="0"/>
              <a:t>Peddie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DF59AC-7C0A-C043-84A6-97F41624A4BD}"/>
              </a:ext>
            </a:extLst>
          </p:cNvPr>
          <p:cNvSpPr txBox="1"/>
          <p:nvPr/>
        </p:nvSpPr>
        <p:spPr>
          <a:xfrm>
            <a:off x="-24680" y="3789040"/>
            <a:ext cx="1122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Andreas</a:t>
            </a:r>
          </a:p>
          <a:p>
            <a:r>
              <a:rPr lang="en-US" sz="1100" dirty="0"/>
              <a:t>Schaefer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5939B9-C3A4-7B4A-AE6A-649DFFBF12E1}"/>
              </a:ext>
            </a:extLst>
          </p:cNvPr>
          <p:cNvSpPr txBox="1"/>
          <p:nvPr/>
        </p:nvSpPr>
        <p:spPr>
          <a:xfrm>
            <a:off x="7845140" y="3806299"/>
            <a:ext cx="706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Ruairi</a:t>
            </a:r>
          </a:p>
          <a:p>
            <a:r>
              <a:rPr lang="en-US" sz="1100" dirty="0"/>
              <a:t>Roberts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FE020B-844B-AD48-BFCF-1A16D8D8C28F}"/>
              </a:ext>
            </a:extLst>
          </p:cNvPr>
          <p:cNvSpPr txBox="1"/>
          <p:nvPr/>
        </p:nvSpPr>
        <p:spPr>
          <a:xfrm>
            <a:off x="3612097" y="3789040"/>
            <a:ext cx="955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Yuxin</a:t>
            </a:r>
            <a:endParaRPr lang="en-US" sz="1100" dirty="0"/>
          </a:p>
          <a:p>
            <a:r>
              <a:rPr lang="en-US" sz="1100" dirty="0"/>
              <a:t>Zhang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14C0755-997A-974A-9D0F-B7BD041DC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48" y="2730771"/>
            <a:ext cx="1023416" cy="102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0C3555F-1B8F-3944-AD2B-7C0C344B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35" y="2730771"/>
            <a:ext cx="1023416" cy="102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608659-F2F1-FF4B-9D88-06ED2E02F323}"/>
              </a:ext>
            </a:extLst>
          </p:cNvPr>
          <p:cNvSpPr txBox="1"/>
          <p:nvPr/>
        </p:nvSpPr>
        <p:spPr>
          <a:xfrm>
            <a:off x="5622513" y="3789040"/>
            <a:ext cx="8928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Manuel</a:t>
            </a:r>
          </a:p>
          <a:p>
            <a:r>
              <a:rPr lang="en-US" sz="1100" dirty="0" err="1"/>
              <a:t>Berning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0A1D62-9A80-7D47-BCBA-6107F4611C7C}"/>
              </a:ext>
            </a:extLst>
          </p:cNvPr>
          <p:cNvSpPr txBox="1"/>
          <p:nvPr/>
        </p:nvSpPr>
        <p:spPr>
          <a:xfrm>
            <a:off x="6672064" y="3789040"/>
            <a:ext cx="877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Norman</a:t>
            </a:r>
          </a:p>
          <a:p>
            <a:r>
              <a:rPr lang="en-US" sz="1100" dirty="0" err="1"/>
              <a:t>Rzepka</a:t>
            </a:r>
            <a:endParaRPr lang="en-US" sz="1100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B0E22343-2E00-A44C-9787-1B33A68FC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9" t="1051" r="47908" b="36586"/>
          <a:stretch/>
        </p:blipFill>
        <p:spPr bwMode="auto">
          <a:xfrm>
            <a:off x="2796121" y="2741400"/>
            <a:ext cx="767564" cy="101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FE7EFEF-3CE6-7D43-92FF-458443641B4D}"/>
              </a:ext>
            </a:extLst>
          </p:cNvPr>
          <p:cNvSpPr txBox="1"/>
          <p:nvPr/>
        </p:nvSpPr>
        <p:spPr>
          <a:xfrm>
            <a:off x="2731008" y="3789040"/>
            <a:ext cx="955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Tobias</a:t>
            </a:r>
          </a:p>
          <a:p>
            <a:r>
              <a:rPr lang="en-US" sz="1100" dirty="0" err="1"/>
              <a:t>Ackels</a:t>
            </a:r>
            <a:endParaRPr lang="en-US" sz="1100" dirty="0"/>
          </a:p>
        </p:txBody>
      </p:sp>
      <p:pic>
        <p:nvPicPr>
          <p:cNvPr id="17" name="Picture 1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48F4118-39D1-A445-96C3-8A6D3CAAA0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1" r="34066" b="45452"/>
          <a:stretch/>
        </p:blipFill>
        <p:spPr>
          <a:xfrm>
            <a:off x="917545" y="2723188"/>
            <a:ext cx="778800" cy="1020370"/>
          </a:xfrm>
          <a:prstGeom prst="rect">
            <a:avLst/>
          </a:prstGeom>
        </p:spPr>
      </p:pic>
      <p:pic>
        <p:nvPicPr>
          <p:cNvPr id="37" name="Picture 36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E34478B7-94B6-7144-BAE7-44589C767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78" y="1037999"/>
            <a:ext cx="903501" cy="1020839"/>
          </a:xfrm>
          <a:prstGeom prst="rect">
            <a:avLst/>
          </a:prstGeom>
        </p:spPr>
      </p:pic>
      <p:pic>
        <p:nvPicPr>
          <p:cNvPr id="39" name="Picture 3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0E406C7-6554-A54B-8008-D401FA7ECE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47" y="1013008"/>
            <a:ext cx="765850" cy="1019674"/>
          </a:xfrm>
          <a:prstGeom prst="rect">
            <a:avLst/>
          </a:prstGeom>
        </p:spPr>
      </p:pic>
      <p:pic>
        <p:nvPicPr>
          <p:cNvPr id="41" name="Picture 4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6DB70B2-EC72-E34D-80D6-EC2D0DB467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" y="1021926"/>
            <a:ext cx="650111" cy="101075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322781B-28AE-654F-87A0-5902127EACEF}"/>
              </a:ext>
            </a:extLst>
          </p:cNvPr>
          <p:cNvSpPr txBox="1"/>
          <p:nvPr/>
        </p:nvSpPr>
        <p:spPr>
          <a:xfrm>
            <a:off x="857544" y="3789040"/>
            <a:ext cx="1122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Lucy</a:t>
            </a:r>
          </a:p>
          <a:p>
            <a:r>
              <a:rPr lang="en-US" sz="1100" dirty="0"/>
              <a:t>Collinson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2EAD51-D21B-CC4E-93D0-A574F09E764B}"/>
              </a:ext>
            </a:extLst>
          </p:cNvPr>
          <p:cNvSpPr txBox="1"/>
          <p:nvPr/>
        </p:nvSpPr>
        <p:spPr>
          <a:xfrm>
            <a:off x="8040575" y="2060848"/>
            <a:ext cx="1122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Liz</a:t>
            </a:r>
          </a:p>
          <a:p>
            <a:r>
              <a:rPr lang="en-US" sz="1100" dirty="0"/>
              <a:t>Duke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327704-BDDB-BE47-A2D4-0612636E2422}"/>
              </a:ext>
            </a:extLst>
          </p:cNvPr>
          <p:cNvSpPr txBox="1"/>
          <p:nvPr/>
        </p:nvSpPr>
        <p:spPr>
          <a:xfrm>
            <a:off x="866386" y="2060848"/>
            <a:ext cx="897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Anne</a:t>
            </a:r>
          </a:p>
          <a:p>
            <a:r>
              <a:rPr lang="en-US" sz="1100" dirty="0" err="1"/>
              <a:t>Bonnin</a:t>
            </a:r>
            <a:endParaRPr lang="en-US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3C9EE1-CCE5-1248-9E77-9CF87F1DBFB2}"/>
              </a:ext>
            </a:extLst>
          </p:cNvPr>
          <p:cNvSpPr txBox="1"/>
          <p:nvPr/>
        </p:nvSpPr>
        <p:spPr>
          <a:xfrm>
            <a:off x="33413" y="2060848"/>
            <a:ext cx="897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Marie-C</a:t>
            </a:r>
          </a:p>
          <a:p>
            <a:r>
              <a:rPr lang="en-US" sz="1100" dirty="0" err="1"/>
              <a:t>Zdora</a:t>
            </a:r>
            <a:endParaRPr lang="en-US" sz="1100" dirty="0"/>
          </a:p>
        </p:txBody>
      </p:sp>
      <p:pic>
        <p:nvPicPr>
          <p:cNvPr id="49" name="Picture 48" descr="Diagram&#10;&#10;Description automatically generated with low confidence">
            <a:extLst>
              <a:ext uri="{FF2B5EF4-FFF2-40B4-BE49-F238E27FC236}">
                <a16:creationId xmlns:a16="http://schemas.microsoft.com/office/drawing/2014/main" id="{BE45F5CA-BE00-1E4E-9DE3-84B5B552D8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7" y="4293096"/>
            <a:ext cx="3282948" cy="2462212"/>
          </a:xfrm>
          <a:prstGeom prst="rect">
            <a:avLst/>
          </a:prstGeom>
        </p:spPr>
      </p:pic>
      <p:pic>
        <p:nvPicPr>
          <p:cNvPr id="1028" name="Picture 4" descr="Profile photo of Malte Storm">
            <a:extLst>
              <a:ext uri="{FF2B5EF4-FFF2-40B4-BE49-F238E27FC236}">
                <a16:creationId xmlns:a16="http://schemas.microsoft.com/office/drawing/2014/main" id="{E5FA26D3-663F-1441-90CE-EAD517843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45" y="1015464"/>
            <a:ext cx="1023417" cy="10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383691A-0CC2-944C-96D4-FFDEFE7B118A}"/>
              </a:ext>
            </a:extLst>
          </p:cNvPr>
          <p:cNvSpPr txBox="1"/>
          <p:nvPr/>
        </p:nvSpPr>
        <p:spPr>
          <a:xfrm>
            <a:off x="3017160" y="2060848"/>
            <a:ext cx="870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Malte</a:t>
            </a:r>
          </a:p>
          <a:p>
            <a:r>
              <a:rPr lang="en-US" sz="1100" dirty="0"/>
              <a:t>Storm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2BBACE5-CDBE-A649-89B5-6886F7D1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76" y="4784395"/>
            <a:ext cx="878967" cy="108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E9C5C7A-8D0C-E64C-88C4-7EB7E4CE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284" y="5969012"/>
            <a:ext cx="1555948" cy="5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CED6887-F78E-CD4D-BFCA-6B7D1A1F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36" y="4293096"/>
            <a:ext cx="1607843" cy="4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Content Placeholder 7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D717BA74-2882-2B4E-AE4C-1BA9B84D71A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4605708"/>
            <a:ext cx="1919636" cy="1919636"/>
          </a:xfrm>
          <a:prstGeom prst="rect">
            <a:avLst/>
          </a:prstGeom>
        </p:spPr>
      </p:pic>
      <p:pic>
        <p:nvPicPr>
          <p:cNvPr id="65" name="Picture 6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A8187B-705A-4A4C-A722-076F9F9E4BF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5" t="38913" r="40838" b="36087"/>
          <a:stretch/>
        </p:blipFill>
        <p:spPr>
          <a:xfrm>
            <a:off x="3079162" y="4575550"/>
            <a:ext cx="2296758" cy="2173864"/>
          </a:xfrm>
          <a:prstGeom prst="rect">
            <a:avLst/>
          </a:prstGeom>
        </p:spPr>
      </p:pic>
      <p:pic>
        <p:nvPicPr>
          <p:cNvPr id="66" name="Picture 6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881794-82A8-5744-9F00-06D0C31677E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 b="66318"/>
          <a:stretch/>
        </p:blipFill>
        <p:spPr>
          <a:xfrm>
            <a:off x="7536160" y="4653136"/>
            <a:ext cx="1872075" cy="191963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6854579-ADE4-5D42-9ABF-8D7CDF1C44AD}"/>
              </a:ext>
            </a:extLst>
          </p:cNvPr>
          <p:cNvSpPr txBox="1"/>
          <p:nvPr/>
        </p:nvSpPr>
        <p:spPr>
          <a:xfrm>
            <a:off x="3071664" y="436510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SXRT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AAE084-348B-8344-B3F7-C9AB87082F9C}"/>
              </a:ext>
            </a:extLst>
          </p:cNvPr>
          <p:cNvSpPr txBox="1"/>
          <p:nvPr/>
        </p:nvSpPr>
        <p:spPr>
          <a:xfrm>
            <a:off x="5231904" y="4368689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XNH (ID16A)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7BDABB-9F68-4341-8F54-A96096E4C961}"/>
              </a:ext>
            </a:extLst>
          </p:cNvPr>
          <p:cNvSpPr txBox="1"/>
          <p:nvPr/>
        </p:nvSpPr>
        <p:spPr>
          <a:xfrm>
            <a:off x="7392144" y="4360183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PXT (</a:t>
            </a:r>
            <a:r>
              <a:rPr lang="en-US" sz="1400" dirty="0" err="1"/>
              <a:t>cSAXS</a:t>
            </a:r>
            <a:r>
              <a:rPr lang="en-US" sz="1400" dirty="0"/>
              <a:t>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3499DC-067B-F24C-BEF4-2D7DAD1188E8}"/>
              </a:ext>
            </a:extLst>
          </p:cNvPr>
          <p:cNvSpPr txBox="1"/>
          <p:nvPr/>
        </p:nvSpPr>
        <p:spPr>
          <a:xfrm>
            <a:off x="6486632" y="649800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100 µm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02A78045-3CD3-1145-9C2A-FE50C7E7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25" y="2730770"/>
            <a:ext cx="1021706" cy="102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3D869E5-6462-6C43-86B3-363E4AD6B277}"/>
              </a:ext>
            </a:extLst>
          </p:cNvPr>
          <p:cNvSpPr txBox="1"/>
          <p:nvPr/>
        </p:nvSpPr>
        <p:spPr>
          <a:xfrm>
            <a:off x="4479361" y="3789040"/>
            <a:ext cx="955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Sina</a:t>
            </a:r>
            <a:endParaRPr lang="en-US" sz="1100" dirty="0"/>
          </a:p>
          <a:p>
            <a:r>
              <a:rPr lang="en-US" sz="1100" dirty="0" err="1"/>
              <a:t>Tootoonian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EB3B3-9B63-0440-AFA0-9093A9E99D71}"/>
              </a:ext>
            </a:extLst>
          </p:cNvPr>
          <p:cNvSpPr/>
          <p:nvPr/>
        </p:nvSpPr>
        <p:spPr>
          <a:xfrm>
            <a:off x="3619556" y="2636911"/>
            <a:ext cx="913961" cy="15830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3A27F03-59C3-3241-8BEE-46EB73A43CB2}"/>
              </a:ext>
            </a:extLst>
          </p:cNvPr>
          <p:cNvSpPr/>
          <p:nvPr/>
        </p:nvSpPr>
        <p:spPr>
          <a:xfrm>
            <a:off x="2705639" y="2636911"/>
            <a:ext cx="913961" cy="15830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E26B370-42A3-7342-86C2-46979F463615}"/>
              </a:ext>
            </a:extLst>
          </p:cNvPr>
          <p:cNvSpPr/>
          <p:nvPr/>
        </p:nvSpPr>
        <p:spPr>
          <a:xfrm>
            <a:off x="5600692" y="2636911"/>
            <a:ext cx="1088261" cy="158301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1441833-7D13-8845-9439-4CA2FFC5DD1A}"/>
              </a:ext>
            </a:extLst>
          </p:cNvPr>
          <p:cNvSpPr/>
          <p:nvPr/>
        </p:nvSpPr>
        <p:spPr>
          <a:xfrm>
            <a:off x="33413" y="926465"/>
            <a:ext cx="9953596" cy="158301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78B53E3-3D74-9544-8BE9-2806CA0A66D8}"/>
              </a:ext>
            </a:extLst>
          </p:cNvPr>
          <p:cNvSpPr/>
          <p:nvPr/>
        </p:nvSpPr>
        <p:spPr>
          <a:xfrm>
            <a:off x="6682126" y="2636911"/>
            <a:ext cx="1105206" cy="158301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E83350-85A9-0C42-B75E-B58827946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13224"/>
          <a:stretch/>
        </p:blipFill>
        <p:spPr bwMode="auto">
          <a:xfrm>
            <a:off x="8778082" y="2708430"/>
            <a:ext cx="780562" cy="10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A2D1F69-BE04-A94C-A26F-6EA9BE2470F7}"/>
              </a:ext>
            </a:extLst>
          </p:cNvPr>
          <p:cNvSpPr txBox="1"/>
          <p:nvPr/>
        </p:nvSpPr>
        <p:spPr>
          <a:xfrm>
            <a:off x="8778082" y="3789040"/>
            <a:ext cx="706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Jon </a:t>
            </a:r>
          </a:p>
          <a:p>
            <a:r>
              <a:rPr lang="en-US" sz="1100" dirty="0" err="1"/>
              <a:t>Bogovic</a:t>
            </a:r>
            <a:endParaRPr lang="en-US" sz="11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AA68C6-F1FC-654B-B1B4-91E334EF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216" y="1009692"/>
            <a:ext cx="788794" cy="10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7FF674B-2DF8-E74E-A18E-EE45F073F3CF}"/>
              </a:ext>
            </a:extLst>
          </p:cNvPr>
          <p:cNvSpPr txBox="1"/>
          <p:nvPr/>
        </p:nvSpPr>
        <p:spPr>
          <a:xfrm>
            <a:off x="9082363" y="2043103"/>
            <a:ext cx="1122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Tomas</a:t>
            </a:r>
          </a:p>
          <a:p>
            <a:r>
              <a:rPr lang="en-US" sz="1100" dirty="0" err="1"/>
              <a:t>Aidukas</a:t>
            </a:r>
            <a:endParaRPr lang="en-US" sz="1100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947788E-338B-0DD8-4610-C91560CC8E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9584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CCEE40E9-1C78-EA74-C33E-3B7FDB689A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6" y="2701418"/>
            <a:ext cx="769907" cy="1028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54C367-7BE5-C15F-1A6B-F5E1EBA53C35}"/>
              </a:ext>
            </a:extLst>
          </p:cNvPr>
          <p:cNvSpPr txBox="1"/>
          <p:nvPr/>
        </p:nvSpPr>
        <p:spPr>
          <a:xfrm>
            <a:off x="9571013" y="3789039"/>
            <a:ext cx="1122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Adrian</a:t>
            </a:r>
          </a:p>
          <a:p>
            <a:r>
              <a:rPr lang="en-US" sz="1100" dirty="0" err="1"/>
              <a:t>Wanner</a:t>
            </a:r>
            <a:endParaRPr lang="en-US" sz="11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163DE8-2EC0-561B-AEFB-51865FB36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r="24655"/>
          <a:stretch/>
        </p:blipFill>
        <p:spPr bwMode="auto">
          <a:xfrm>
            <a:off x="10412650" y="2707252"/>
            <a:ext cx="881099" cy="102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0B5A2AE-4D85-CF76-39A0-DEE646A95BE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 r="29858"/>
          <a:stretch/>
        </p:blipFill>
        <p:spPr>
          <a:xfrm>
            <a:off x="11319532" y="2708430"/>
            <a:ext cx="815083" cy="102384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DC075B-81A2-FF71-14B6-FA80326B2A0C}"/>
              </a:ext>
            </a:extLst>
          </p:cNvPr>
          <p:cNvSpPr txBox="1"/>
          <p:nvPr/>
        </p:nvSpPr>
        <p:spPr>
          <a:xfrm>
            <a:off x="10335256" y="3791414"/>
            <a:ext cx="1122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Mihály</a:t>
            </a:r>
            <a:endParaRPr lang="en-US" sz="1100" dirty="0"/>
          </a:p>
          <a:p>
            <a:r>
              <a:rPr lang="en-US" sz="1100" dirty="0" err="1"/>
              <a:t>Köll</a:t>
            </a:r>
            <a:r>
              <a:rPr lang="en-GB" sz="1100" dirty="0" err="1"/>
              <a:t>ő</a:t>
            </a:r>
            <a:endParaRPr 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FB07E3-8BE0-F1A6-9D4A-E07F64C99532}"/>
              </a:ext>
            </a:extLst>
          </p:cNvPr>
          <p:cNvSpPr txBox="1"/>
          <p:nvPr/>
        </p:nvSpPr>
        <p:spPr>
          <a:xfrm>
            <a:off x="11268198" y="3788278"/>
            <a:ext cx="866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Ester</a:t>
            </a:r>
          </a:p>
          <a:p>
            <a:r>
              <a:rPr lang="es-ES" sz="1100" dirty="0" err="1"/>
              <a:t>Lopes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535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4" grpId="0" animBg="1"/>
      <p:bldP spid="56" grpId="0" animBg="1"/>
      <p:bldP spid="61" grpId="0" animBg="1"/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3931-23F2-9142-A1A2-75DF9264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mammalian circuits to synapses:</a:t>
            </a:r>
            <a:br>
              <a:rPr lang="en-GB" dirty="0"/>
            </a:br>
            <a:r>
              <a:rPr lang="en-GB" dirty="0"/>
              <a:t>correlative multimodal imaging using hard X-rays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691F5-F04D-3447-A11E-8E83F226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49" name="Picture 48" descr="Diagram&#10;&#10;Description automatically generated with low confidence">
            <a:extLst>
              <a:ext uri="{FF2B5EF4-FFF2-40B4-BE49-F238E27FC236}">
                <a16:creationId xmlns:a16="http://schemas.microsoft.com/office/drawing/2014/main" id="{BE45F5CA-BE00-1E4E-9DE3-84B5B552D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" y="1797669"/>
            <a:ext cx="3282948" cy="2462212"/>
          </a:xfrm>
          <a:prstGeom prst="rect">
            <a:avLst/>
          </a:prstGeom>
        </p:spPr>
      </p:pic>
      <p:pic>
        <p:nvPicPr>
          <p:cNvPr id="64" name="Content Placeholder 7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D717BA74-2882-2B4E-AE4C-1BA9B84D7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4672"/>
            <a:ext cx="1919636" cy="1919636"/>
          </a:xfrm>
          <a:prstGeom prst="rect">
            <a:avLst/>
          </a:prstGeom>
        </p:spPr>
      </p:pic>
      <p:pic>
        <p:nvPicPr>
          <p:cNvPr id="65" name="Picture 6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A8187B-705A-4A4C-A722-076F9F9E4B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5" t="38913" r="40838" b="36087"/>
          <a:stretch/>
        </p:blipFill>
        <p:spPr>
          <a:xfrm>
            <a:off x="3647728" y="1944672"/>
            <a:ext cx="2296758" cy="2173864"/>
          </a:xfrm>
          <a:prstGeom prst="rect">
            <a:avLst/>
          </a:prstGeom>
        </p:spPr>
      </p:pic>
      <p:pic>
        <p:nvPicPr>
          <p:cNvPr id="66" name="Picture 6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881794-82A8-5744-9F00-06D0C31677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 b="66318"/>
          <a:stretch/>
        </p:blipFill>
        <p:spPr>
          <a:xfrm>
            <a:off x="8663962" y="2055827"/>
            <a:ext cx="1872075" cy="191963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6854579-ADE4-5D42-9ABF-8D7CDF1C44AD}"/>
              </a:ext>
            </a:extLst>
          </p:cNvPr>
          <p:cNvSpPr txBox="1"/>
          <p:nvPr/>
        </p:nvSpPr>
        <p:spPr>
          <a:xfrm>
            <a:off x="3659275" y="4113963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SXRT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AAE084-348B-8344-B3F7-C9AB87082F9C}"/>
              </a:ext>
            </a:extLst>
          </p:cNvPr>
          <p:cNvSpPr txBox="1"/>
          <p:nvPr/>
        </p:nvSpPr>
        <p:spPr>
          <a:xfrm>
            <a:off x="6247516" y="4060743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XNH (ID16A)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7BDABB-9F68-4341-8F54-A96096E4C961}"/>
              </a:ext>
            </a:extLst>
          </p:cNvPr>
          <p:cNvSpPr txBox="1"/>
          <p:nvPr/>
        </p:nvSpPr>
        <p:spPr>
          <a:xfrm>
            <a:off x="8591821" y="402376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PXT (</a:t>
            </a:r>
            <a:r>
              <a:rPr lang="en-US" sz="1400" dirty="0" err="1"/>
              <a:t>cSAXS</a:t>
            </a:r>
            <a:r>
              <a:rPr lang="en-US" sz="1400" dirty="0"/>
              <a:t>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3499DC-067B-F24C-BEF4-2D7DAD1188E8}"/>
              </a:ext>
            </a:extLst>
          </p:cNvPr>
          <p:cNvSpPr txBox="1"/>
          <p:nvPr/>
        </p:nvSpPr>
        <p:spPr>
          <a:xfrm>
            <a:off x="7206712" y="383696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100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A3606-7BDE-3BF2-38D0-1FBAD32AD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34934"/>
            <a:ext cx="4629772" cy="2323066"/>
          </a:xfrm>
          <a:prstGeom prst="rect">
            <a:avLst/>
          </a:prstGeom>
        </p:spPr>
      </p:pic>
      <p:pic>
        <p:nvPicPr>
          <p:cNvPr id="16" name="Picture 15" descr="A picture containing square&#10;&#10;Description automatically generated">
            <a:extLst>
              <a:ext uri="{FF2B5EF4-FFF2-40B4-BE49-F238E27FC236}">
                <a16:creationId xmlns:a16="http://schemas.microsoft.com/office/drawing/2014/main" id="{FA281188-12E0-BA4F-D74B-1215B27A4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17633" r="12071"/>
          <a:stretch/>
        </p:blipFill>
        <p:spPr>
          <a:xfrm>
            <a:off x="7231183" y="4539144"/>
            <a:ext cx="2300827" cy="22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8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CC16-EA29-444C-B47A-7F97C9D29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00" y="360000"/>
            <a:ext cx="9120000" cy="1260000"/>
          </a:xfrm>
        </p:spPr>
        <p:txBody>
          <a:bodyPr/>
          <a:lstStyle/>
          <a:p>
            <a:r>
              <a:rPr lang="en-GB" dirty="0"/>
              <a:t>From mammalian circuits to synapses:</a:t>
            </a:r>
            <a:br>
              <a:rPr lang="en-GB" dirty="0"/>
            </a:br>
            <a:r>
              <a:rPr lang="en-GB" dirty="0"/>
              <a:t>correlative multimodal imaging using hard X-rays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B4D02-C5A4-9444-9C88-68FDF8562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1844824"/>
            <a:ext cx="11016600" cy="338437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Carles Bosch </a:t>
            </a:r>
            <a:r>
              <a:rPr lang="en-US" dirty="0" err="1"/>
              <a:t>Piñol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Sensory circuits and neurotechnology lab (Schaefer Lab)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ALBA II Long Beamlines Workshop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15</a:t>
            </a:r>
            <a:r>
              <a:rPr lang="en-US" sz="18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November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1D04D-2158-A143-B3A5-6C8F683E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018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93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5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EF30201B-888B-DCA0-58EA-38721523B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6" y="1761481"/>
            <a:ext cx="2952328" cy="33350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E6B87-B16A-FEAA-A2C9-9A85E9D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42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E6B87-B16A-FEAA-A2C9-9A85E9D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889A17A-F6D2-9DF0-F57A-E5BF3167E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72" y="1762200"/>
            <a:ext cx="2951056" cy="3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4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E6B87-B16A-FEAA-A2C9-9A85E9D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34FC2-57A5-C4D7-3BEB-B37055BAE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6" r="-113"/>
          <a:stretch/>
        </p:blipFill>
        <p:spPr>
          <a:xfrm>
            <a:off x="7824192" y="1443332"/>
            <a:ext cx="3755837" cy="397133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BE841F-D1F4-A02A-5C5F-8E8007C4C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45" y="1409912"/>
            <a:ext cx="3221739" cy="3685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F494E4-142D-79C7-F1A0-ED7963D83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8" r="28554"/>
          <a:stretch/>
        </p:blipFill>
        <p:spPr>
          <a:xfrm>
            <a:off x="4223792" y="1189827"/>
            <a:ext cx="4367808" cy="44783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08FC40-8427-1ED5-FA1E-1C70114CBCCC}"/>
              </a:ext>
            </a:extLst>
          </p:cNvPr>
          <p:cNvSpPr/>
          <p:nvPr/>
        </p:nvSpPr>
        <p:spPr>
          <a:xfrm>
            <a:off x="5706237" y="1619476"/>
            <a:ext cx="504056" cy="6895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35326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5DD3AD-6EED-F848-A6B7-37145389B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1002001"/>
            <a:ext cx="7112000" cy="5334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388E8CF-D144-4142-B2AB-F2D15583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9120000" cy="900000"/>
          </a:xfrm>
        </p:spPr>
        <p:txBody>
          <a:bodyPr/>
          <a:lstStyle/>
          <a:p>
            <a:r>
              <a:rPr lang="en-US" dirty="0"/>
              <a:t>Dimensions of complete mammalian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ABA8A-0DB8-264D-8931-1BEC8627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9B3434-7E09-465F-A694-A86E7D543F5E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4E3AD-CA62-19D7-1B67-638581C15C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6" r="-113"/>
          <a:stretch/>
        </p:blipFill>
        <p:spPr>
          <a:xfrm>
            <a:off x="7824192" y="1443332"/>
            <a:ext cx="3755837" cy="39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388E8CF-D144-4142-B2AB-F2D15583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9120000" cy="900000"/>
          </a:xfrm>
        </p:spPr>
        <p:txBody>
          <a:bodyPr/>
          <a:lstStyle/>
          <a:p>
            <a:r>
              <a:rPr lang="en-US" dirty="0"/>
              <a:t>Dimensions of complete mammalian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ABA8A-0DB8-264D-8931-1BEC8627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9B3434-7E09-465F-A694-A86E7D543F5E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1CD42-88FB-8C9E-CC7A-9F8297A7F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6" r="-113"/>
          <a:stretch/>
        </p:blipFill>
        <p:spPr>
          <a:xfrm>
            <a:off x="7824192" y="1443332"/>
            <a:ext cx="3755837" cy="3971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4941E-A6D7-284D-4F7D-508F8A01F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1002001"/>
            <a:ext cx="7112000" cy="533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C80FA-26C0-7B9C-4386-B22AF1EB217E}"/>
              </a:ext>
            </a:extLst>
          </p:cNvPr>
          <p:cNvSpPr txBox="1"/>
          <p:nvPr/>
        </p:nvSpPr>
        <p:spPr>
          <a:xfrm>
            <a:off x="488365" y="6336001"/>
            <a:ext cx="20024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Adapted from </a:t>
            </a:r>
            <a:r>
              <a:rPr lang="en-US" sz="800" dirty="0" err="1"/>
              <a:t>Helmstaedter</a:t>
            </a:r>
            <a:r>
              <a:rPr lang="en-US" sz="800" dirty="0"/>
              <a:t> et al. 2013</a:t>
            </a:r>
          </a:p>
        </p:txBody>
      </p:sp>
    </p:spTree>
    <p:extLst>
      <p:ext uri="{BB962C8B-B14F-4D97-AF65-F5344CB8AC3E}">
        <p14:creationId xmlns:p14="http://schemas.microsoft.com/office/powerpoint/2010/main" val="869334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388E8CF-D144-4142-B2AB-F2D15583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9120000" cy="900000"/>
          </a:xfrm>
        </p:spPr>
        <p:txBody>
          <a:bodyPr/>
          <a:lstStyle/>
          <a:p>
            <a:r>
              <a:rPr lang="en-US" dirty="0"/>
              <a:t>Dimensions of complete mammalian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ABA8A-0DB8-264D-8931-1BEC8627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9B3434-7E09-465F-A694-A86E7D543F5E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1CD42-88FB-8C9E-CC7A-9F8297A7F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6" r="-113"/>
          <a:stretch/>
        </p:blipFill>
        <p:spPr>
          <a:xfrm>
            <a:off x="7824192" y="1443332"/>
            <a:ext cx="3755837" cy="3971336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5E868264-BC3E-724B-861C-C223C725E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1002001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3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155BD617-2617-A442-0398-A30725A91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1002001"/>
            <a:ext cx="7112000" cy="5334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388E8CF-D144-4142-B2AB-F2D15583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0000"/>
            <a:ext cx="9120000" cy="900000"/>
          </a:xfrm>
        </p:spPr>
        <p:txBody>
          <a:bodyPr/>
          <a:lstStyle/>
          <a:p>
            <a:r>
              <a:rPr lang="en-US" dirty="0"/>
              <a:t>Dimensions of complete mammalian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ABA8A-0DB8-264D-8931-1BEC8627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001" y="6336001"/>
            <a:ext cx="6388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9B3434-7E09-465F-A694-A86E7D543F5E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C5775FB3-6A55-7F6C-B567-D31E863502BB}"/>
              </a:ext>
            </a:extLst>
          </p:cNvPr>
          <p:cNvSpPr/>
          <p:nvPr/>
        </p:nvSpPr>
        <p:spPr>
          <a:xfrm rot="10800000">
            <a:off x="5663952" y="3429001"/>
            <a:ext cx="176159" cy="151861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tAVG_20181203_11_53_57_ASAM15.2a_(C525)_XYT_plane2_grouped5avg_28fps.avi">
            <a:hlinkClick r:id="" action="ppaction://media"/>
            <a:extLst>
              <a:ext uri="{FF2B5EF4-FFF2-40B4-BE49-F238E27FC236}">
                <a16:creationId xmlns:a16="http://schemas.microsoft.com/office/drawing/2014/main" id="{40CC0A72-06D3-F71C-B189-DC541DF60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8827" y="360000"/>
            <a:ext cx="3181122" cy="31811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0F8660-94B2-988B-9F8F-51329D9E51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6" r="-113"/>
          <a:stretch/>
        </p:blipFill>
        <p:spPr>
          <a:xfrm>
            <a:off x="9149366" y="3284984"/>
            <a:ext cx="2707274" cy="28626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B80E54-6791-81E6-3555-9D2CD4E99270}"/>
              </a:ext>
            </a:extLst>
          </p:cNvPr>
          <p:cNvCxnSpPr>
            <a:cxnSpLocks/>
          </p:cNvCxnSpPr>
          <p:nvPr/>
        </p:nvCxnSpPr>
        <p:spPr>
          <a:xfrm>
            <a:off x="9581735" y="4435551"/>
            <a:ext cx="1842535" cy="1"/>
          </a:xfrm>
          <a:prstGeom prst="line">
            <a:avLst/>
          </a:prstGeom>
          <a:ln w="38100">
            <a:solidFill>
              <a:schemeClr val="accent4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00DC7F3-791B-50F7-EEE2-408C177D30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" r="80899" b="74163"/>
          <a:stretch/>
        </p:blipFill>
        <p:spPr>
          <a:xfrm>
            <a:off x="6629320" y="3955903"/>
            <a:ext cx="2707266" cy="19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rick">
      <a:dk1>
        <a:srgbClr val="707173"/>
      </a:dk1>
      <a:lt1>
        <a:srgbClr val="FFFFFF"/>
      </a:lt1>
      <a:dk2>
        <a:srgbClr val="707173"/>
      </a:dk2>
      <a:lt2>
        <a:srgbClr val="FFFFFF"/>
      </a:lt2>
      <a:accent1>
        <a:srgbClr val="000000"/>
      </a:accent1>
      <a:accent2>
        <a:srgbClr val="707173"/>
      </a:accent2>
      <a:accent3>
        <a:srgbClr val="4066AA"/>
      </a:accent3>
      <a:accent4>
        <a:srgbClr val="E3001A"/>
      </a:accent4>
      <a:accent5>
        <a:srgbClr val="BB90BD"/>
      </a:accent5>
      <a:accent6>
        <a:srgbClr val="7AB51D"/>
      </a:accent6>
      <a:hlink>
        <a:srgbClr val="000000"/>
      </a:hlink>
      <a:folHlink>
        <a:srgbClr val="4066A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ick_presentation_v7 wide" id="{62A58C2B-F212-D749-8B53-D1976119D50A}" vid="{57CD72D4-B618-EB43-B8AA-6B641AD1A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12916</TotalTime>
  <Words>1031</Words>
  <Application>Microsoft Macintosh PowerPoint</Application>
  <PresentationFormat>Widescreen</PresentationFormat>
  <Paragraphs>167</Paragraphs>
  <Slides>21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Trebuchet MS</vt:lpstr>
      <vt:lpstr>Office Theme</vt:lpstr>
      <vt:lpstr>PowerPoint Presentation</vt:lpstr>
      <vt:lpstr>From mammalian circuits to synapses: correlative multimodal imaging using hard X-rays</vt:lpstr>
      <vt:lpstr>PowerPoint Presentation</vt:lpstr>
      <vt:lpstr>PowerPoint Presentation</vt:lpstr>
      <vt:lpstr>PowerPoint Presentation</vt:lpstr>
      <vt:lpstr>Dimensions of complete mammalian circuits</vt:lpstr>
      <vt:lpstr>Dimensions of complete mammalian circuits</vt:lpstr>
      <vt:lpstr>Dimensions of complete mammalian circuits</vt:lpstr>
      <vt:lpstr>Dimensions of complete mammalian circuits</vt:lpstr>
      <vt:lpstr>Correlative 2-photon, synchrotron X-ray tomography with propagation-based phase contrast and volume electron microscopy</vt:lpstr>
      <vt:lpstr>Correlative 2p-SXRT at single-cell resolution… and beyond</vt:lpstr>
      <vt:lpstr>Hard X-ray Holographic Tomography</vt:lpstr>
      <vt:lpstr>Ptychography of stained, embedded brain samples</vt:lpstr>
      <vt:lpstr>EPL1_273</vt:lpstr>
      <vt:lpstr>EPL1_273</vt:lpstr>
      <vt:lpstr>Biological features resolved: synapse detection</vt:lpstr>
      <vt:lpstr>Unstained fresh tissue &amp; microelectrodes</vt:lpstr>
      <vt:lpstr>Acknowledgements</vt:lpstr>
      <vt:lpstr>From mammalian circuits to synapses: correlative multimodal imaging using hard X-rays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Carles Bosch</dc:creator>
  <cp:lastModifiedBy>Carles Bosch Pinol</cp:lastModifiedBy>
  <cp:revision>263</cp:revision>
  <dcterms:created xsi:type="dcterms:W3CDTF">2021-05-11T08:19:40Z</dcterms:created>
  <dcterms:modified xsi:type="dcterms:W3CDTF">2023-01-11T16:29:26Z</dcterms:modified>
</cp:coreProperties>
</file>